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5.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6.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9.xml" ContentType="application/vnd.openxmlformats-officedocument.drawingml.chart+xml"/>
  <Override PartName="/ppt/drawings/drawing2.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23.xml" ContentType="application/vnd.openxmlformats-officedocument.presentationml.notesSlide+xml"/>
  <Override PartName="/ppt/charts/chart13.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4.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4033" r:id="rId1"/>
  </p:sldMasterIdLst>
  <p:notesMasterIdLst>
    <p:notesMasterId r:id="rId38"/>
  </p:notesMasterIdLst>
  <p:handoutMasterIdLst>
    <p:handoutMasterId r:id="rId39"/>
  </p:handoutMasterIdLst>
  <p:sldIdLst>
    <p:sldId id="402" r:id="rId2"/>
    <p:sldId id="417" r:id="rId3"/>
    <p:sldId id="479" r:id="rId4"/>
    <p:sldId id="480" r:id="rId5"/>
    <p:sldId id="481" r:id="rId6"/>
    <p:sldId id="482" r:id="rId7"/>
    <p:sldId id="483" r:id="rId8"/>
    <p:sldId id="484" r:id="rId9"/>
    <p:sldId id="486" r:id="rId10"/>
    <p:sldId id="460" r:id="rId11"/>
    <p:sldId id="461" r:id="rId12"/>
    <p:sldId id="476" r:id="rId13"/>
    <p:sldId id="462" r:id="rId14"/>
    <p:sldId id="463" r:id="rId15"/>
    <p:sldId id="464" r:id="rId16"/>
    <p:sldId id="465" r:id="rId17"/>
    <p:sldId id="466" r:id="rId18"/>
    <p:sldId id="468" r:id="rId19"/>
    <p:sldId id="469" r:id="rId20"/>
    <p:sldId id="470" r:id="rId21"/>
    <p:sldId id="471" r:id="rId22"/>
    <p:sldId id="472" r:id="rId23"/>
    <p:sldId id="477" r:id="rId24"/>
    <p:sldId id="478" r:id="rId25"/>
    <p:sldId id="473" r:id="rId26"/>
    <p:sldId id="474" r:id="rId27"/>
    <p:sldId id="443" r:id="rId28"/>
    <p:sldId id="452" r:id="rId29"/>
    <p:sldId id="453" r:id="rId30"/>
    <p:sldId id="457" r:id="rId31"/>
    <p:sldId id="458" r:id="rId32"/>
    <p:sldId id="447" r:id="rId33"/>
    <p:sldId id="450" r:id="rId34"/>
    <p:sldId id="454" r:id="rId35"/>
    <p:sldId id="487" r:id="rId36"/>
    <p:sldId id="397" r:id="rId37"/>
  </p:sldIdLst>
  <p:sldSz cx="9144000" cy="6858000" type="screen4x3"/>
  <p:notesSz cx="6765925" cy="9867900"/>
  <p:embeddedFontLst>
    <p:embeddedFont>
      <p:font typeface="Candara" pitchFamily="34" charset="0"/>
      <p:regular r:id="rId40"/>
      <p:bold r:id="rId41"/>
      <p:italic r:id="rId42"/>
      <p:boldItalic r:id="rId43"/>
    </p:embeddedFont>
    <p:embeddedFont>
      <p:font typeface="Cambria" pitchFamily="18" charset="0"/>
      <p:regular r:id="rId44"/>
      <p:bold r:id="rId45"/>
      <p:italic r:id="rId46"/>
      <p:boldItalic r:id="rId47"/>
    </p:embeddedFont>
    <p:embeddedFont>
      <p:font typeface="Calibri" pitchFamily="34"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FFFFFF"/>
    <a:srgbClr val="FFC000"/>
    <a:srgbClr val="990033"/>
    <a:srgbClr val="008000"/>
    <a:srgbClr val="FF9900"/>
    <a:srgbClr val="FFFFCC"/>
    <a:srgbClr val="F0F8FF"/>
    <a:srgbClr val="0070C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40" autoAdjust="0"/>
    <p:restoredTop sz="93019" autoAdjust="0"/>
  </p:normalViewPr>
  <p:slideViewPr>
    <p:cSldViewPr showGuides="1">
      <p:cViewPr>
        <p:scale>
          <a:sx n="90" d="100"/>
          <a:sy n="90" d="100"/>
        </p:scale>
        <p:origin x="-2244" y="-53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60" d="100"/>
          <a:sy n="60" d="100"/>
        </p:scale>
        <p:origin x="-2490" y="-78"/>
      </p:cViewPr>
      <p:guideLst>
        <p:guide orient="horz" pos="3108"/>
        <p:guide pos="213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oleObject" Target="file:///C:\Users\fadi\Desktop\Book1.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H:\DG_ASSIGNMENTS%20(DIRECT)\LIBYA\Book1.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fadi\Desktop\Book1.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H:\DG_ASSIGNMENTS%20(DIRECT)\ADFIMI\MMM.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oleObject" Target="file:///C:\Users\mhussain\Desktop\For%202014\Collaborative%20Enterprenuer\SMEs\MSME-CI-Data.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mhussain\Desktop\For%202014\Collaborative%20Enterprenuer\SMEs\MSME-CI-Data.xls"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fadi\Desktop\Book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latin typeface="Candara" pitchFamily="34" charset="0"/>
              </a:defRPr>
            </a:pPr>
            <a:r>
              <a:rPr lang="en-US" sz="1400" dirty="0" smtClean="0">
                <a:latin typeface="Candara" pitchFamily="34" charset="0"/>
              </a:rPr>
              <a:t>MSMEs in the World, Millions</a:t>
            </a:r>
            <a:endParaRPr lang="en-US" sz="1400" dirty="0">
              <a:latin typeface="Candara" pitchFamily="34" charset="0"/>
            </a:endParaRPr>
          </a:p>
        </c:rich>
      </c:tx>
      <c:layout>
        <c:manualLayout>
          <c:xMode val="edge"/>
          <c:yMode val="edge"/>
          <c:x val="0.15982880692523577"/>
          <c:y val="0"/>
        </c:manualLayout>
      </c:layout>
      <c:overlay val="1"/>
    </c:title>
    <c:autoTitleDeleted val="0"/>
    <c:plotArea>
      <c:layout>
        <c:manualLayout>
          <c:layoutTarget val="inner"/>
          <c:xMode val="edge"/>
          <c:yMode val="edge"/>
          <c:x val="0.18851146168944191"/>
          <c:y val="0.10812687479168981"/>
          <c:w val="0.59750391719810281"/>
          <c:h val="0.81234705152880915"/>
        </c:manualLayout>
      </c:layout>
      <c:barChart>
        <c:barDir val="col"/>
        <c:grouping val="stacked"/>
        <c:varyColors val="0"/>
        <c:ser>
          <c:idx val="2"/>
          <c:order val="0"/>
          <c:tx>
            <c:strRef>
              <c:f>MSME.Employment!$J$39</c:f>
              <c:strCache>
                <c:ptCount val="1"/>
                <c:pt idx="0">
                  <c:v>Developed Countries (n=34)</c:v>
                </c:pt>
              </c:strCache>
            </c:strRef>
          </c:tx>
          <c:spPr>
            <a:solidFill>
              <a:srgbClr val="00B0F0"/>
            </a:solidFill>
          </c:spPr>
          <c:invertIfNegative val="0"/>
          <c:dLbls>
            <c:showLegendKey val="0"/>
            <c:showVal val="1"/>
            <c:showCatName val="0"/>
            <c:showSerName val="0"/>
            <c:showPercent val="0"/>
            <c:showBubbleSize val="0"/>
            <c:showLeaderLines val="0"/>
          </c:dLbls>
          <c:val>
            <c:numRef>
              <c:f>MSME.Employment!$K$39</c:f>
              <c:numCache>
                <c:formatCode>0.0</c:formatCode>
                <c:ptCount val="1"/>
                <c:pt idx="0">
                  <c:v>35.707717000000002</c:v>
                </c:pt>
              </c:numCache>
            </c:numRef>
          </c:val>
        </c:ser>
        <c:ser>
          <c:idx val="1"/>
          <c:order val="1"/>
          <c:tx>
            <c:strRef>
              <c:f>MSME.Employment!$J$38</c:f>
              <c:strCache>
                <c:ptCount val="1"/>
                <c:pt idx="0">
                  <c:v>Non-OIC Developing Countries (n=64)</c:v>
                </c:pt>
              </c:strCache>
            </c:strRef>
          </c:tx>
          <c:invertIfNegative val="0"/>
          <c:dLbls>
            <c:showLegendKey val="0"/>
            <c:showVal val="1"/>
            <c:showCatName val="0"/>
            <c:showSerName val="0"/>
            <c:showPercent val="0"/>
            <c:showBubbleSize val="0"/>
            <c:showLeaderLines val="0"/>
          </c:dLbls>
          <c:val>
            <c:numRef>
              <c:f>MSME.Employment!$K$38</c:f>
              <c:numCache>
                <c:formatCode>0.0</c:formatCode>
                <c:ptCount val="1"/>
                <c:pt idx="0">
                  <c:v>41.615407806569429</c:v>
                </c:pt>
              </c:numCache>
            </c:numRef>
          </c:val>
        </c:ser>
        <c:ser>
          <c:idx val="0"/>
          <c:order val="2"/>
          <c:tx>
            <c:strRef>
              <c:f>MSME.Employment!$J$37</c:f>
              <c:strCache>
                <c:ptCount val="1"/>
                <c:pt idx="0">
                  <c:v>OIC Countries (n=34)</c:v>
                </c:pt>
              </c:strCache>
            </c:strRef>
          </c:tx>
          <c:spPr>
            <a:solidFill>
              <a:srgbClr val="00B050"/>
            </a:solidFill>
          </c:spPr>
          <c:invertIfNegative val="0"/>
          <c:dLbls>
            <c:txPr>
              <a:bodyPr/>
              <a:lstStyle/>
              <a:p>
                <a:pPr>
                  <a:defRPr b="1"/>
                </a:pPr>
                <a:endParaRPr lang="tr-TR"/>
              </a:p>
            </c:txPr>
            <c:showLegendKey val="0"/>
            <c:showVal val="1"/>
            <c:showCatName val="0"/>
            <c:showSerName val="0"/>
            <c:showPercent val="0"/>
            <c:showBubbleSize val="0"/>
            <c:showLeaderLines val="0"/>
          </c:dLbls>
          <c:val>
            <c:numRef>
              <c:f>MSME.Employment!$K$37</c:f>
              <c:numCache>
                <c:formatCode>0.0</c:formatCode>
                <c:ptCount val="1"/>
                <c:pt idx="0">
                  <c:v>48.108676354000004</c:v>
                </c:pt>
              </c:numCache>
            </c:numRef>
          </c:val>
        </c:ser>
        <c:dLbls>
          <c:showLegendKey val="0"/>
          <c:showVal val="0"/>
          <c:showCatName val="0"/>
          <c:showSerName val="0"/>
          <c:showPercent val="0"/>
          <c:showBubbleSize val="0"/>
        </c:dLbls>
        <c:gapWidth val="150"/>
        <c:overlap val="100"/>
        <c:axId val="123997696"/>
        <c:axId val="739620480"/>
      </c:barChart>
      <c:catAx>
        <c:axId val="123997696"/>
        <c:scaling>
          <c:orientation val="minMax"/>
        </c:scaling>
        <c:delete val="1"/>
        <c:axPos val="b"/>
        <c:majorTickMark val="out"/>
        <c:minorTickMark val="none"/>
        <c:tickLblPos val="nextTo"/>
        <c:crossAx val="739620480"/>
        <c:crosses val="autoZero"/>
        <c:auto val="1"/>
        <c:lblAlgn val="ctr"/>
        <c:lblOffset val="100"/>
        <c:noMultiLvlLbl val="0"/>
      </c:catAx>
      <c:valAx>
        <c:axId val="739620480"/>
        <c:scaling>
          <c:orientation val="minMax"/>
        </c:scaling>
        <c:delete val="1"/>
        <c:axPos val="l"/>
        <c:numFmt formatCode="0.0" sourceLinked="1"/>
        <c:majorTickMark val="out"/>
        <c:minorTickMark val="none"/>
        <c:tickLblPos val="nextTo"/>
        <c:crossAx val="123997696"/>
        <c:crosses val="autoZero"/>
        <c:crossBetween val="between"/>
      </c:valAx>
    </c:plotArea>
    <c:legend>
      <c:legendPos val="l"/>
      <c:legendEntry>
        <c:idx val="0"/>
        <c:txPr>
          <a:bodyPr/>
          <a:lstStyle/>
          <a:p>
            <a:pPr>
              <a:defRPr sz="1050" b="0"/>
            </a:pPr>
            <a:endParaRPr lang="tr-TR"/>
          </a:p>
        </c:txPr>
      </c:legendEntry>
      <c:layout>
        <c:manualLayout>
          <c:xMode val="edge"/>
          <c:yMode val="edge"/>
          <c:x val="3.403617921595456E-2"/>
          <c:y val="0.22793751144767699"/>
          <c:w val="0.31512385563397438"/>
          <c:h val="0.67759363073772583"/>
        </c:manualLayout>
      </c:layout>
      <c:overlay val="0"/>
      <c:txPr>
        <a:bodyPr/>
        <a:lstStyle/>
        <a:p>
          <a:pPr>
            <a:defRPr sz="1050"/>
          </a:pPr>
          <a:endParaRPr lang="tr-TR"/>
        </a:p>
      </c:txPr>
    </c:legend>
    <c:plotVisOnly val="1"/>
    <c:dispBlanksAs val="gap"/>
    <c:showDLblsOverMax val="0"/>
  </c:chart>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latin typeface="Candara" pitchFamily="34" charset="0"/>
              </a:defRPr>
            </a:pPr>
            <a:r>
              <a:rPr lang="en-US" sz="1600" dirty="0">
                <a:effectLst/>
                <a:latin typeface="Candara" pitchFamily="34" charset="0"/>
              </a:rPr>
              <a:t>Trend</a:t>
            </a:r>
            <a:r>
              <a:rPr lang="en-US" sz="1600" baseline="0" dirty="0">
                <a:effectLst/>
                <a:latin typeface="Candara" pitchFamily="34" charset="0"/>
              </a:rPr>
              <a:t> in Global Islamic Financial Assets (USD </a:t>
            </a:r>
            <a:r>
              <a:rPr lang="en-US" sz="1600" baseline="0" dirty="0" smtClean="0">
                <a:effectLst/>
                <a:latin typeface="Candara" pitchFamily="34" charset="0"/>
              </a:rPr>
              <a:t>Trillion)</a:t>
            </a:r>
            <a:endParaRPr lang="en-US" sz="1600" dirty="0">
              <a:effectLst/>
              <a:latin typeface="Candara" pitchFamily="34" charset="0"/>
            </a:endParaRPr>
          </a:p>
        </c:rich>
      </c:tx>
      <c:layout/>
      <c:overlay val="0"/>
    </c:title>
    <c:autoTitleDeleted val="0"/>
    <c:plotArea>
      <c:layout/>
      <c:barChart>
        <c:barDir val="col"/>
        <c:grouping val="clustered"/>
        <c:varyColors val="0"/>
        <c:ser>
          <c:idx val="0"/>
          <c:order val="0"/>
          <c:tx>
            <c:strRef>
              <c:f>Sheet1!$G$1</c:f>
              <c:strCache>
                <c:ptCount val="1"/>
                <c:pt idx="0">
                  <c:v>USD Trillion</c:v>
                </c:pt>
              </c:strCache>
            </c:strRef>
          </c:tx>
          <c:spPr>
            <a:solidFill>
              <a:schemeClr val="tx2">
                <a:lumMod val="75000"/>
              </a:schemeClr>
            </a:solidFill>
          </c:spPr>
          <c:invertIfNegative val="0"/>
          <c:cat>
            <c:strRef>
              <c:f>Sheet1!$F$2:$F$8</c:f>
              <c:strCache>
                <c:ptCount val="7"/>
                <c:pt idx="0">
                  <c:v>1990s</c:v>
                </c:pt>
                <c:pt idx="1">
                  <c:v>2008</c:v>
                </c:pt>
                <c:pt idx="2">
                  <c:v>2009</c:v>
                </c:pt>
                <c:pt idx="3">
                  <c:v>2010</c:v>
                </c:pt>
                <c:pt idx="4">
                  <c:v>2011</c:v>
                </c:pt>
                <c:pt idx="5">
                  <c:v>2012</c:v>
                </c:pt>
                <c:pt idx="6">
                  <c:v>2013 (estimate)</c:v>
                </c:pt>
              </c:strCache>
            </c:strRef>
          </c:cat>
          <c:val>
            <c:numRef>
              <c:f>Sheet1!$G$2:$G$8</c:f>
              <c:numCache>
                <c:formatCode>General</c:formatCode>
                <c:ptCount val="7"/>
                <c:pt idx="0">
                  <c:v>0.27</c:v>
                </c:pt>
                <c:pt idx="1">
                  <c:v>0.8</c:v>
                </c:pt>
                <c:pt idx="2">
                  <c:v>1.07</c:v>
                </c:pt>
                <c:pt idx="3">
                  <c:v>1.3</c:v>
                </c:pt>
                <c:pt idx="4">
                  <c:v>1.4</c:v>
                </c:pt>
                <c:pt idx="5">
                  <c:v>1.6</c:v>
                </c:pt>
                <c:pt idx="6">
                  <c:v>1.9</c:v>
                </c:pt>
              </c:numCache>
            </c:numRef>
          </c:val>
        </c:ser>
        <c:dLbls>
          <c:showLegendKey val="0"/>
          <c:showVal val="0"/>
          <c:showCatName val="0"/>
          <c:showSerName val="0"/>
          <c:showPercent val="0"/>
          <c:showBubbleSize val="0"/>
        </c:dLbls>
        <c:gapWidth val="150"/>
        <c:axId val="105227264"/>
        <c:axId val="61673408"/>
      </c:barChart>
      <c:catAx>
        <c:axId val="105227264"/>
        <c:scaling>
          <c:orientation val="minMax"/>
        </c:scaling>
        <c:delete val="0"/>
        <c:axPos val="b"/>
        <c:title>
          <c:tx>
            <c:rich>
              <a:bodyPr/>
              <a:lstStyle/>
              <a:p>
                <a:pPr>
                  <a:defRPr sz="1000">
                    <a:latin typeface="Candara" pitchFamily="34" charset="0"/>
                  </a:defRPr>
                </a:pPr>
                <a:r>
                  <a:rPr lang="en-US" sz="1000" baseline="0" dirty="0">
                    <a:latin typeface="Candara" pitchFamily="34" charset="0"/>
                  </a:rPr>
                  <a:t> Source: Bloomberg &amp; KFH Research</a:t>
                </a:r>
                <a:endParaRPr lang="en-US" sz="1000" dirty="0">
                  <a:latin typeface="Candara" pitchFamily="34" charset="0"/>
                </a:endParaRPr>
              </a:p>
            </c:rich>
          </c:tx>
          <c:layout>
            <c:manualLayout>
              <c:xMode val="edge"/>
              <c:yMode val="edge"/>
              <c:x val="0.66037168858760531"/>
              <c:y val="0.94846999612001193"/>
            </c:manualLayout>
          </c:layout>
          <c:overlay val="0"/>
        </c:title>
        <c:majorTickMark val="none"/>
        <c:minorTickMark val="none"/>
        <c:tickLblPos val="nextTo"/>
        <c:txPr>
          <a:bodyPr/>
          <a:lstStyle/>
          <a:p>
            <a:pPr>
              <a:defRPr sz="1100"/>
            </a:pPr>
            <a:endParaRPr lang="tr-TR"/>
          </a:p>
        </c:txPr>
        <c:crossAx val="61673408"/>
        <c:crosses val="autoZero"/>
        <c:auto val="1"/>
        <c:lblAlgn val="ctr"/>
        <c:lblOffset val="100"/>
        <c:noMultiLvlLbl val="0"/>
      </c:catAx>
      <c:valAx>
        <c:axId val="61673408"/>
        <c:scaling>
          <c:orientation val="minMax"/>
        </c:scaling>
        <c:delete val="0"/>
        <c:axPos val="l"/>
        <c:majorGridlines/>
        <c:numFmt formatCode="#,##0.0" sourceLinked="0"/>
        <c:majorTickMark val="out"/>
        <c:minorTickMark val="none"/>
        <c:tickLblPos val="nextTo"/>
        <c:txPr>
          <a:bodyPr/>
          <a:lstStyle/>
          <a:p>
            <a:pPr>
              <a:defRPr sz="1100"/>
            </a:pPr>
            <a:endParaRPr lang="tr-TR"/>
          </a:p>
        </c:txPr>
        <c:crossAx val="105227264"/>
        <c:crosses val="autoZero"/>
        <c:crossBetween val="between"/>
        <c:majorUnit val="0.5"/>
      </c:valAx>
    </c:plotArea>
    <c:plotVisOnly val="1"/>
    <c:dispBlanksAs val="gap"/>
    <c:showDLblsOverMax val="0"/>
  </c:chart>
  <c:spPr>
    <a:ln>
      <a:noFill/>
    </a:ln>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solidFill>
                <a:srgbClr val="002060"/>
              </a:solidFill>
            </c:spPr>
          </c:dPt>
          <c:dPt>
            <c:idx val="1"/>
            <c:bubble3D val="0"/>
            <c:spPr>
              <a:solidFill>
                <a:schemeClr val="accent2">
                  <a:lumMod val="75000"/>
                </a:schemeClr>
              </a:solidFill>
            </c:spPr>
          </c:dPt>
          <c:dPt>
            <c:idx val="2"/>
            <c:bubble3D val="0"/>
            <c:spPr>
              <a:solidFill>
                <a:srgbClr val="00B050"/>
              </a:solidFill>
            </c:spPr>
          </c:dPt>
          <c:dPt>
            <c:idx val="3"/>
            <c:bubble3D val="0"/>
            <c:spPr>
              <a:solidFill>
                <a:schemeClr val="accent6">
                  <a:lumMod val="75000"/>
                </a:schemeClr>
              </a:solidFill>
            </c:spPr>
          </c:dPt>
          <c:dPt>
            <c:idx val="4"/>
            <c:bubble3D val="0"/>
            <c:spPr>
              <a:solidFill>
                <a:srgbClr val="00B0F0"/>
              </a:solidFill>
            </c:spPr>
          </c:dPt>
          <c:dLbls>
            <c:dLbl>
              <c:idx val="3"/>
              <c:layout/>
              <c:numFmt formatCode="0.0%" sourceLinked="0"/>
              <c:spPr/>
              <c:txPr>
                <a:bodyPr/>
                <a:lstStyle/>
                <a:p>
                  <a:pPr>
                    <a:defRPr sz="1200" b="0">
                      <a:solidFill>
                        <a:schemeClr val="tx1"/>
                      </a:solidFill>
                    </a:defRPr>
                  </a:pPr>
                  <a:endParaRPr lang="tr-TR"/>
                </a:p>
              </c:txPr>
              <c:dLblPos val="bestFit"/>
              <c:showLegendKey val="0"/>
              <c:showVal val="1"/>
              <c:showCatName val="1"/>
              <c:showSerName val="0"/>
              <c:showPercent val="0"/>
              <c:showBubbleSize val="0"/>
            </c:dLbl>
            <c:dLbl>
              <c:idx val="4"/>
              <c:layout/>
              <c:numFmt formatCode="0.0%" sourceLinked="0"/>
              <c:spPr/>
              <c:txPr>
                <a:bodyPr/>
                <a:lstStyle/>
                <a:p>
                  <a:pPr>
                    <a:defRPr sz="1200" b="0">
                      <a:solidFill>
                        <a:schemeClr val="tx1"/>
                      </a:solidFill>
                    </a:defRPr>
                  </a:pPr>
                  <a:endParaRPr lang="tr-TR"/>
                </a:p>
              </c:txPr>
              <c:dLblPos val="bestFit"/>
              <c:showLegendKey val="0"/>
              <c:showVal val="1"/>
              <c:showCatName val="1"/>
              <c:showSerName val="0"/>
              <c:showPercent val="0"/>
              <c:showBubbleSize val="0"/>
            </c:dLbl>
            <c:numFmt formatCode="0.0%" sourceLinked="0"/>
            <c:txPr>
              <a:bodyPr/>
              <a:lstStyle/>
              <a:p>
                <a:pPr>
                  <a:defRPr sz="1200" b="0">
                    <a:solidFill>
                      <a:schemeClr val="bg1"/>
                    </a:solidFill>
                  </a:defRPr>
                </a:pPr>
                <a:endParaRPr lang="tr-TR"/>
              </a:p>
            </c:txPr>
            <c:dLblPos val="bestFit"/>
            <c:showLegendKey val="0"/>
            <c:showVal val="1"/>
            <c:showCatName val="1"/>
            <c:showSerName val="0"/>
            <c:showPercent val="0"/>
            <c:showBubbleSize val="0"/>
            <c:separator>
</c:separator>
            <c:showLeaderLines val="1"/>
          </c:dLbls>
          <c:cat>
            <c:strRef>
              <c:f>Sheet1!$A$21:$A$25</c:f>
              <c:strCache>
                <c:ptCount val="5"/>
                <c:pt idx="0">
                  <c:v>GCC</c:v>
                </c:pt>
                <c:pt idx="1">
                  <c:v>Non-GCC MENA</c:v>
                </c:pt>
                <c:pt idx="2">
                  <c:v>Asia</c:v>
                </c:pt>
                <c:pt idx="3">
                  <c:v>Australia/Europe/America</c:v>
                </c:pt>
                <c:pt idx="4">
                  <c:v>SSA</c:v>
                </c:pt>
              </c:strCache>
            </c:strRef>
          </c:cat>
          <c:val>
            <c:numRef>
              <c:f>Sheet1!$B$21:$B$25</c:f>
              <c:numCache>
                <c:formatCode>General</c:formatCode>
                <c:ptCount val="5"/>
                <c:pt idx="0">
                  <c:v>0.3921</c:v>
                </c:pt>
                <c:pt idx="1">
                  <c:v>0.38640000000000002</c:v>
                </c:pt>
                <c:pt idx="2">
                  <c:v>0.20799999999999999</c:v>
                </c:pt>
                <c:pt idx="3">
                  <c:v>4.2799999999999998E-2</c:v>
                </c:pt>
                <c:pt idx="4">
                  <c:v>8.3999999999999995E-3</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0"/>
          <c:tx>
            <c:strRef>
              <c:f>Sheet1!$C$1</c:f>
              <c:strCache>
                <c:ptCount val="1"/>
                <c:pt idx="0">
                  <c:v>CAGR 2007-2013</c:v>
                </c:pt>
              </c:strCache>
            </c:strRef>
          </c:tx>
          <c:spPr>
            <a:solidFill>
              <a:schemeClr val="tx2">
                <a:lumMod val="75000"/>
              </a:schemeClr>
            </a:solidFill>
          </c:spPr>
          <c:invertIfNegative val="0"/>
          <c:dLbls>
            <c:numFmt formatCode="0.0%" sourceLinked="0"/>
            <c:txPr>
              <a:bodyPr rot="0"/>
              <a:lstStyle/>
              <a:p>
                <a:pPr>
                  <a:defRPr sz="1050"/>
                </a:pPr>
                <a:endParaRPr lang="tr-TR"/>
              </a:p>
            </c:txPr>
            <c:showLegendKey val="0"/>
            <c:showVal val="1"/>
            <c:showCatName val="0"/>
            <c:showSerName val="0"/>
            <c:showPercent val="0"/>
            <c:showBubbleSize val="0"/>
            <c:showLeaderLines val="0"/>
          </c:dLbls>
          <c:cat>
            <c:strRef>
              <c:f>Sheet1!$A$2:$A$8</c:f>
              <c:strCache>
                <c:ptCount val="7"/>
                <c:pt idx="0">
                  <c:v>GCC</c:v>
                </c:pt>
                <c:pt idx="1">
                  <c:v>Non-GCC MENA</c:v>
                </c:pt>
                <c:pt idx="2">
                  <c:v>MENA</c:v>
                </c:pt>
                <c:pt idx="3">
                  <c:v>SSA</c:v>
                </c:pt>
                <c:pt idx="4">
                  <c:v>Asia</c:v>
                </c:pt>
                <c:pt idx="5">
                  <c:v>Australia/Europe/America</c:v>
                </c:pt>
                <c:pt idx="6">
                  <c:v>Global</c:v>
                </c:pt>
              </c:strCache>
            </c:strRef>
          </c:cat>
          <c:val>
            <c:numRef>
              <c:f>Sheet1!$C$2:$C$8</c:f>
              <c:numCache>
                <c:formatCode>General</c:formatCode>
                <c:ptCount val="7"/>
                <c:pt idx="0">
                  <c:v>0.185</c:v>
                </c:pt>
                <c:pt idx="1">
                  <c:v>0.17349999999999999</c:v>
                </c:pt>
                <c:pt idx="2">
                  <c:v>0.1792</c:v>
                </c:pt>
                <c:pt idx="3">
                  <c:v>0.16569999999999999</c:v>
                </c:pt>
                <c:pt idx="4">
                  <c:v>0.12239999999999999</c:v>
                </c:pt>
                <c:pt idx="5">
                  <c:v>8.3999999999999995E-3</c:v>
                </c:pt>
                <c:pt idx="6">
                  <c:v>0.16020000000000001</c:v>
                </c:pt>
              </c:numCache>
            </c:numRef>
          </c:val>
        </c:ser>
        <c:ser>
          <c:idx val="0"/>
          <c:order val="1"/>
          <c:tx>
            <c:strRef>
              <c:f>Sheet1!$B$1</c:f>
              <c:strCache>
                <c:ptCount val="1"/>
                <c:pt idx="0">
                  <c:v>Last year (2012-2013)</c:v>
                </c:pt>
              </c:strCache>
            </c:strRef>
          </c:tx>
          <c:spPr>
            <a:solidFill>
              <a:srgbClr val="00B050"/>
            </a:solidFill>
          </c:spPr>
          <c:invertIfNegative val="0"/>
          <c:dLbls>
            <c:dLbl>
              <c:idx val="0"/>
              <c:layout/>
              <c:dLblPos val="outEnd"/>
              <c:showLegendKey val="0"/>
              <c:showVal val="1"/>
              <c:showCatName val="0"/>
              <c:showSerName val="0"/>
              <c:showPercent val="0"/>
              <c:showBubbleSize val="0"/>
            </c:dLbl>
            <c:dLbl>
              <c:idx val="1"/>
              <c:layout/>
              <c:dLblPos val="outEnd"/>
              <c:showLegendKey val="0"/>
              <c:showVal val="1"/>
              <c:showCatName val="0"/>
              <c:showSerName val="0"/>
              <c:showPercent val="0"/>
              <c:showBubbleSize val="0"/>
            </c:dLbl>
            <c:dLbl>
              <c:idx val="2"/>
              <c:layout>
                <c:manualLayout>
                  <c:x val="7.7524963648727676E-3"/>
                  <c:y val="0"/>
                </c:manualLayout>
              </c:layout>
              <c:dLblPos val="outEnd"/>
              <c:showLegendKey val="0"/>
              <c:showVal val="1"/>
              <c:showCatName val="0"/>
              <c:showSerName val="0"/>
              <c:showPercent val="0"/>
              <c:showBubbleSize val="0"/>
            </c:dLbl>
            <c:dLbl>
              <c:idx val="3"/>
              <c:layout/>
              <c:dLblPos val="outEnd"/>
              <c:showLegendKey val="0"/>
              <c:showVal val="1"/>
              <c:showCatName val="0"/>
              <c:showSerName val="0"/>
              <c:showPercent val="0"/>
              <c:showBubbleSize val="0"/>
            </c:dLbl>
            <c:dLbl>
              <c:idx val="4"/>
              <c:layout/>
              <c:dLblPos val="outEnd"/>
              <c:showLegendKey val="0"/>
              <c:showVal val="1"/>
              <c:showCatName val="0"/>
              <c:showSerName val="0"/>
              <c:showPercent val="0"/>
              <c:showBubbleSize val="0"/>
            </c:dLbl>
            <c:dLbl>
              <c:idx val="5"/>
              <c:layout>
                <c:manualLayout>
                  <c:x val="3.8229879219769231E-3"/>
                  <c:y val="1.2130775521440548E-3"/>
                </c:manualLayout>
              </c:layout>
              <c:dLblPos val="outEnd"/>
              <c:showLegendKey val="0"/>
              <c:showVal val="1"/>
              <c:showCatName val="0"/>
              <c:showSerName val="0"/>
              <c:showPercent val="0"/>
              <c:showBubbleSize val="0"/>
            </c:dLbl>
            <c:dLbl>
              <c:idx val="6"/>
              <c:layout/>
              <c:dLblPos val="outEnd"/>
              <c:showLegendKey val="0"/>
              <c:showVal val="1"/>
              <c:showCatName val="0"/>
              <c:showSerName val="0"/>
              <c:showPercent val="0"/>
              <c:showBubbleSize val="0"/>
            </c:dLbl>
            <c:numFmt formatCode="0.0%" sourceLinked="0"/>
            <c:txPr>
              <a:bodyPr rot="0"/>
              <a:lstStyle/>
              <a:p>
                <a:pPr>
                  <a:defRPr sz="1050"/>
                </a:pPr>
                <a:endParaRPr lang="tr-TR"/>
              </a:p>
            </c:txPr>
            <c:dLblPos val="inBase"/>
            <c:showLegendKey val="0"/>
            <c:showVal val="1"/>
            <c:showCatName val="0"/>
            <c:showSerName val="0"/>
            <c:showPercent val="0"/>
            <c:showBubbleSize val="0"/>
            <c:showLeaderLines val="0"/>
          </c:dLbls>
          <c:cat>
            <c:strRef>
              <c:f>Sheet1!$A$2:$A$8</c:f>
              <c:strCache>
                <c:ptCount val="7"/>
                <c:pt idx="0">
                  <c:v>GCC</c:v>
                </c:pt>
                <c:pt idx="1">
                  <c:v>Non-GCC MENA</c:v>
                </c:pt>
                <c:pt idx="2">
                  <c:v>MENA</c:v>
                </c:pt>
                <c:pt idx="3">
                  <c:v>SSA</c:v>
                </c:pt>
                <c:pt idx="4">
                  <c:v>Asia</c:v>
                </c:pt>
                <c:pt idx="5">
                  <c:v>Australia/Europe/America</c:v>
                </c:pt>
                <c:pt idx="6">
                  <c:v>Global</c:v>
                </c:pt>
              </c:strCache>
            </c:strRef>
          </c:cat>
          <c:val>
            <c:numRef>
              <c:f>Sheet1!$B$2:$B$8</c:f>
              <c:numCache>
                <c:formatCode>General</c:formatCode>
                <c:ptCount val="7"/>
                <c:pt idx="0">
                  <c:v>0.2273</c:v>
                </c:pt>
                <c:pt idx="1">
                  <c:v>4.7999999999999996E-3</c:v>
                </c:pt>
                <c:pt idx="2">
                  <c:v>0.10580000000000001</c:v>
                </c:pt>
                <c:pt idx="3">
                  <c:v>-3.4200000000000001E-2</c:v>
                </c:pt>
                <c:pt idx="4">
                  <c:v>0.19239999999999999</c:v>
                </c:pt>
                <c:pt idx="5">
                  <c:v>-0.60329999999999995</c:v>
                </c:pt>
                <c:pt idx="6">
                  <c:v>8.6699999999999999E-2</c:v>
                </c:pt>
              </c:numCache>
            </c:numRef>
          </c:val>
        </c:ser>
        <c:dLbls>
          <c:showLegendKey val="0"/>
          <c:showVal val="0"/>
          <c:showCatName val="0"/>
          <c:showSerName val="0"/>
          <c:showPercent val="0"/>
          <c:showBubbleSize val="0"/>
        </c:dLbls>
        <c:gapWidth val="100"/>
        <c:axId val="161185280"/>
        <c:axId val="121004608"/>
      </c:barChart>
      <c:catAx>
        <c:axId val="161185280"/>
        <c:scaling>
          <c:orientation val="minMax"/>
        </c:scaling>
        <c:delete val="0"/>
        <c:axPos val="b"/>
        <c:majorTickMark val="out"/>
        <c:minorTickMark val="none"/>
        <c:tickLblPos val="nextTo"/>
        <c:txPr>
          <a:bodyPr/>
          <a:lstStyle/>
          <a:p>
            <a:pPr>
              <a:defRPr sz="1050"/>
            </a:pPr>
            <a:endParaRPr lang="tr-TR"/>
          </a:p>
        </c:txPr>
        <c:crossAx val="121004608"/>
        <c:crosses val="autoZero"/>
        <c:auto val="1"/>
        <c:lblAlgn val="ctr"/>
        <c:lblOffset val="100"/>
        <c:noMultiLvlLbl val="0"/>
      </c:catAx>
      <c:valAx>
        <c:axId val="121004608"/>
        <c:scaling>
          <c:orientation val="minMax"/>
          <c:max val="0.30000000000000004"/>
          <c:min val="-0.30000000000000004"/>
        </c:scaling>
        <c:delete val="0"/>
        <c:axPos val="l"/>
        <c:majorGridlines/>
        <c:numFmt formatCode="0%" sourceLinked="0"/>
        <c:majorTickMark val="out"/>
        <c:minorTickMark val="none"/>
        <c:tickLblPos val="nextTo"/>
        <c:txPr>
          <a:bodyPr/>
          <a:lstStyle/>
          <a:p>
            <a:pPr>
              <a:defRPr sz="1050"/>
            </a:pPr>
            <a:endParaRPr lang="tr-TR"/>
          </a:p>
        </c:txPr>
        <c:crossAx val="161185280"/>
        <c:crosses val="autoZero"/>
        <c:crossBetween val="between"/>
      </c:valAx>
    </c:plotArea>
    <c:legend>
      <c:legendPos val="t"/>
      <c:layout/>
      <c:overlay val="0"/>
      <c:txPr>
        <a:bodyPr/>
        <a:lstStyle/>
        <a:p>
          <a:pPr>
            <a:defRPr sz="1050"/>
          </a:pPr>
          <a:endParaRPr lang="tr-TR"/>
        </a:p>
      </c:txPr>
    </c:legend>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Sheet2!$B$1</c:f>
              <c:strCache>
                <c:ptCount val="1"/>
                <c:pt idx="0">
                  <c:v>Country Level Decomposition of Islamic Finance</c:v>
                </c:pt>
              </c:strCache>
            </c:strRef>
          </c:tx>
          <c:dLbls>
            <c:dLbl>
              <c:idx val="0"/>
              <c:layout>
                <c:manualLayout>
                  <c:x val="0.10457516339869281"/>
                  <c:y val="-8.177985795041573E-2"/>
                </c:manualLayout>
              </c:layout>
              <c:tx>
                <c:rich>
                  <a:bodyPr/>
                  <a:lstStyle/>
                  <a:p>
                    <a:r>
                      <a:rPr lang="en-US" sz="1600" b="1" dirty="0">
                        <a:latin typeface="Candara" pitchFamily="34" charset="0"/>
                      </a:rPr>
                      <a:t>38</a:t>
                    </a:r>
                    <a:r>
                      <a:rPr lang="en-US" sz="1600" baseline="0" dirty="0">
                        <a:latin typeface="Candara" pitchFamily="34" charset="0"/>
                      </a:rPr>
                      <a:t>%</a:t>
                    </a:r>
                  </a:p>
                  <a:p>
                    <a:r>
                      <a:rPr lang="en-US" sz="1600" b="1" dirty="0">
                        <a:latin typeface="Candara" pitchFamily="34" charset="0"/>
                      </a:rPr>
                      <a:t>Iran</a:t>
                    </a:r>
                    <a:endParaRPr lang="en-US" sz="1600" b="1" dirty="0"/>
                  </a:p>
                </c:rich>
              </c:tx>
              <c:showLegendKey val="0"/>
              <c:showVal val="0"/>
              <c:showCatName val="1"/>
              <c:showSerName val="0"/>
              <c:showPercent val="1"/>
              <c:showBubbleSize val="0"/>
            </c:dLbl>
            <c:dLbl>
              <c:idx val="1"/>
              <c:layout>
                <c:manualLayout>
                  <c:x val="0.12511656631156401"/>
                  <c:y val="0.11037841788763757"/>
                </c:manualLayout>
              </c:layout>
              <c:tx>
                <c:rich>
                  <a:bodyPr/>
                  <a:lstStyle/>
                  <a:p>
                    <a:r>
                      <a:rPr lang="en-US" sz="1600" b="1" dirty="0">
                        <a:latin typeface="Candara" pitchFamily="34" charset="0"/>
                      </a:rPr>
                      <a:t>18</a:t>
                    </a:r>
                    <a:r>
                      <a:rPr lang="en-US" sz="1600" baseline="0" dirty="0">
                        <a:latin typeface="Candara" pitchFamily="34" charset="0"/>
                      </a:rPr>
                      <a:t>%</a:t>
                    </a:r>
                  </a:p>
                  <a:p>
                    <a:r>
                      <a:rPr lang="en-US" sz="1600" b="1" i="0" u="none" strike="noStrike" baseline="0" dirty="0">
                        <a:effectLst/>
                        <a:latin typeface="Candara" pitchFamily="34" charset="0"/>
                      </a:rPr>
                      <a:t>Saudi Arabia</a:t>
                    </a:r>
                    <a:endParaRPr lang="en-US" sz="1600" b="1" dirty="0"/>
                  </a:p>
                </c:rich>
              </c:tx>
              <c:showLegendKey val="0"/>
              <c:showVal val="0"/>
              <c:showCatName val="1"/>
              <c:showSerName val="0"/>
              <c:showPercent val="1"/>
              <c:showBubbleSize val="0"/>
            </c:dLbl>
            <c:dLbl>
              <c:idx val="2"/>
              <c:layout>
                <c:manualLayout>
                  <c:x val="-8.4033613445378158E-2"/>
                  <c:y val="0.11650308966149193"/>
                </c:manualLayout>
              </c:layout>
              <c:tx>
                <c:rich>
                  <a:bodyPr/>
                  <a:lstStyle/>
                  <a:p>
                    <a:r>
                      <a:rPr lang="en-US" sz="1600" b="1" dirty="0">
                        <a:latin typeface="Candara" pitchFamily="34" charset="0"/>
                      </a:rPr>
                      <a:t>15</a:t>
                    </a:r>
                    <a:r>
                      <a:rPr lang="en-US" sz="1600" baseline="0" dirty="0">
                        <a:latin typeface="Candara" pitchFamily="34" charset="0"/>
                      </a:rPr>
                      <a:t>%</a:t>
                    </a:r>
                  </a:p>
                  <a:p>
                    <a:r>
                      <a:rPr lang="en-US" sz="1600" b="1" i="0" u="none" strike="noStrike" baseline="0" dirty="0">
                        <a:effectLst/>
                        <a:latin typeface="Candara" pitchFamily="34" charset="0"/>
                      </a:rPr>
                      <a:t>Malaysia</a:t>
                    </a:r>
                    <a:endParaRPr lang="en-US" sz="1600" b="1" dirty="0"/>
                  </a:p>
                </c:rich>
              </c:tx>
              <c:showLegendKey val="0"/>
              <c:showVal val="0"/>
              <c:showCatName val="1"/>
              <c:showSerName val="0"/>
              <c:showPercent val="1"/>
              <c:showBubbleSize val="0"/>
            </c:dLbl>
            <c:dLbl>
              <c:idx val="3"/>
              <c:layout>
                <c:manualLayout>
                  <c:x val="-0.10831013770337528"/>
                  <c:y val="2.6850697337838556E-2"/>
                </c:manualLayout>
              </c:layout>
              <c:tx>
                <c:rich>
                  <a:bodyPr/>
                  <a:lstStyle/>
                  <a:p>
                    <a:r>
                      <a:rPr lang="en-US" sz="1600" b="1" dirty="0">
                        <a:latin typeface="Candara" pitchFamily="34" charset="0"/>
                      </a:rPr>
                      <a:t>7</a:t>
                    </a:r>
                    <a:r>
                      <a:rPr lang="en-US" sz="1600" baseline="0" dirty="0">
                        <a:latin typeface="Candara" pitchFamily="34" charset="0"/>
                      </a:rPr>
                      <a:t>%</a:t>
                    </a:r>
                  </a:p>
                  <a:p>
                    <a:r>
                      <a:rPr lang="en-US" sz="1600" b="1" i="0" u="none" strike="noStrike" baseline="0" dirty="0">
                        <a:effectLst/>
                        <a:latin typeface="Candara" pitchFamily="34" charset="0"/>
                      </a:rPr>
                      <a:t>UAE</a:t>
                    </a:r>
                    <a:endParaRPr lang="en-US" sz="1600" b="1" dirty="0"/>
                  </a:p>
                </c:rich>
              </c:tx>
              <c:showLegendKey val="0"/>
              <c:showVal val="0"/>
              <c:showCatName val="1"/>
              <c:showSerName val="0"/>
              <c:showPercent val="1"/>
              <c:showBubbleSize val="0"/>
            </c:dLbl>
            <c:dLbl>
              <c:idx val="4"/>
              <c:layout>
                <c:manualLayout>
                  <c:x val="-0.1245095989017633"/>
                  <c:y val="-6.2428652114688198E-2"/>
                </c:manualLayout>
              </c:layout>
              <c:tx>
                <c:rich>
                  <a:bodyPr/>
                  <a:lstStyle/>
                  <a:p>
                    <a:r>
                      <a:rPr lang="en-US" sz="1600" b="1" dirty="0">
                        <a:latin typeface="Candara" pitchFamily="34" charset="0"/>
                      </a:rPr>
                      <a:t>6</a:t>
                    </a:r>
                    <a:r>
                      <a:rPr lang="en-US" sz="1600" baseline="0" dirty="0">
                        <a:latin typeface="Candara" pitchFamily="34" charset="0"/>
                      </a:rPr>
                      <a:t>% </a:t>
                    </a:r>
                  </a:p>
                  <a:p>
                    <a:r>
                      <a:rPr lang="en-US" sz="1600" b="1" i="0" u="none" strike="noStrike" baseline="0" dirty="0">
                        <a:effectLst/>
                        <a:latin typeface="Candara" pitchFamily="34" charset="0"/>
                      </a:rPr>
                      <a:t>Kuwait</a:t>
                    </a:r>
                    <a:endParaRPr lang="en-US" sz="1600" b="1" dirty="0"/>
                  </a:p>
                </c:rich>
              </c:tx>
              <c:showLegendKey val="0"/>
              <c:showVal val="0"/>
              <c:showCatName val="1"/>
              <c:showSerName val="0"/>
              <c:showPercent val="1"/>
              <c:showBubbleSize val="0"/>
            </c:dLbl>
            <c:dLbl>
              <c:idx val="5"/>
              <c:layout>
                <c:manualLayout>
                  <c:x val="-0.1151115663387605"/>
                  <c:y val="-9.2811942810946096E-2"/>
                </c:manualLayout>
              </c:layout>
              <c:tx>
                <c:rich>
                  <a:bodyPr rot="0" vert="horz"/>
                  <a:lstStyle/>
                  <a:p>
                    <a:pPr algn="ctr" rtl="0">
                      <a:defRPr sz="1600">
                        <a:latin typeface="Candara" pitchFamily="34" charset="0"/>
                      </a:defRPr>
                    </a:pPr>
                    <a:r>
                      <a:rPr lang="en-US" sz="1600">
                        <a:latin typeface="Candara" pitchFamily="34" charset="0"/>
                      </a:rPr>
                      <a:t>Bahrain 4% </a:t>
                    </a:r>
                    <a:endParaRPr lang="en-US"/>
                  </a:p>
                </c:rich>
              </c:tx>
              <c:numFmt formatCode="#,##0.0" sourceLinked="0"/>
              <c:spPr>
                <a:effectLst>
                  <a:glow rad="139700">
                    <a:schemeClr val="accent1">
                      <a:alpha val="40000"/>
                    </a:schemeClr>
                  </a:glow>
                </a:effectLst>
                <a:scene3d>
                  <a:camera prst="orthographicFront"/>
                  <a:lightRig rig="threePt" dir="t"/>
                </a:scene3d>
              </c:spPr>
              <c:showLegendKey val="0"/>
              <c:showVal val="0"/>
              <c:showCatName val="1"/>
              <c:showSerName val="0"/>
              <c:showPercent val="1"/>
              <c:showBubbleSize val="0"/>
            </c:dLbl>
            <c:dLbl>
              <c:idx val="6"/>
              <c:layout>
                <c:manualLayout>
                  <c:x val="-8.3244350553741756E-2"/>
                  <c:y val="-0.12472086558800403"/>
                </c:manualLayout>
              </c:layout>
              <c:tx>
                <c:rich>
                  <a:bodyPr rot="0" vert="horz"/>
                  <a:lstStyle/>
                  <a:p>
                    <a:pPr algn="ctr" rtl="0">
                      <a:defRPr sz="1600">
                        <a:latin typeface="Candara" pitchFamily="34" charset="0"/>
                      </a:defRPr>
                    </a:pPr>
                    <a:r>
                      <a:rPr lang="en-US" sz="1600">
                        <a:latin typeface="Candara" pitchFamily="34" charset="0"/>
                      </a:rPr>
                      <a:t>Qatar 4% </a:t>
                    </a:r>
                    <a:endParaRPr lang="en-US"/>
                  </a:p>
                </c:rich>
              </c:tx>
              <c:numFmt formatCode="#,##0.0" sourceLinked="0"/>
              <c:spPr>
                <a:effectLst>
                  <a:glow rad="139700">
                    <a:schemeClr val="accent1">
                      <a:alpha val="40000"/>
                    </a:schemeClr>
                  </a:glow>
                </a:effectLst>
                <a:scene3d>
                  <a:camera prst="orthographicFront"/>
                  <a:lightRig rig="threePt" dir="t"/>
                </a:scene3d>
              </c:spPr>
              <c:showLegendKey val="0"/>
              <c:showVal val="0"/>
              <c:showCatName val="1"/>
              <c:showSerName val="0"/>
              <c:showPercent val="1"/>
              <c:showBubbleSize val="0"/>
            </c:dLbl>
            <c:dLbl>
              <c:idx val="7"/>
              <c:layout>
                <c:manualLayout>
                  <c:x val="-1.6503140359487585E-2"/>
                  <c:y val="-0.14657031795076247"/>
                </c:manualLayout>
              </c:layout>
              <c:tx>
                <c:rich>
                  <a:bodyPr rot="0" vert="horz"/>
                  <a:lstStyle/>
                  <a:p>
                    <a:pPr algn="ctr" rtl="0">
                      <a:defRPr sz="1600">
                        <a:latin typeface="Candara" pitchFamily="34" charset="0"/>
                      </a:defRPr>
                    </a:pPr>
                    <a:r>
                      <a:rPr lang="en-US" sz="1600">
                        <a:latin typeface="Candara" pitchFamily="34" charset="0"/>
                      </a:rPr>
                      <a:t>Others 8% </a:t>
                    </a:r>
                    <a:endParaRPr lang="en-US"/>
                  </a:p>
                </c:rich>
              </c:tx>
              <c:numFmt formatCode="#,##0.0" sourceLinked="0"/>
              <c:spPr>
                <a:effectLst>
                  <a:glow rad="139700">
                    <a:schemeClr val="accent1">
                      <a:alpha val="40000"/>
                    </a:schemeClr>
                  </a:glow>
                </a:effectLst>
                <a:scene3d>
                  <a:camera prst="orthographicFront"/>
                  <a:lightRig rig="threePt" dir="t"/>
                </a:scene3d>
              </c:spPr>
              <c:showLegendKey val="0"/>
              <c:showVal val="0"/>
              <c:showCatName val="1"/>
              <c:showSerName val="0"/>
              <c:showPercent val="1"/>
              <c:showBubbleSize val="0"/>
            </c:dLbl>
            <c:numFmt formatCode="#,##0.0" sourceLinked="0"/>
            <c:spPr>
              <a:effectLst>
                <a:glow rad="139700">
                  <a:schemeClr val="accent1">
                    <a:alpha val="40000"/>
                  </a:schemeClr>
                </a:glow>
              </a:effectLst>
              <a:scene3d>
                <a:camera prst="orthographicFront"/>
                <a:lightRig rig="threePt" dir="t"/>
              </a:scene3d>
            </c:spPr>
            <c:txPr>
              <a:bodyPr rot="0" vert="horz"/>
              <a:lstStyle/>
              <a:p>
                <a:pPr>
                  <a:defRPr sz="1600">
                    <a:latin typeface="Candara" pitchFamily="34" charset="0"/>
                  </a:defRPr>
                </a:pPr>
                <a:endParaRPr lang="tr-TR"/>
              </a:p>
            </c:txPr>
            <c:showLegendKey val="0"/>
            <c:showVal val="0"/>
            <c:showCatName val="1"/>
            <c:showSerName val="0"/>
            <c:showPercent val="1"/>
            <c:showBubbleSize val="0"/>
            <c:showLeaderLines val="1"/>
          </c:dLbls>
          <c:cat>
            <c:strRef>
              <c:f>Sheet2!$A$2:$A$9</c:f>
              <c:strCache>
                <c:ptCount val="8"/>
                <c:pt idx="0">
                  <c:v>Iran</c:v>
                </c:pt>
                <c:pt idx="1">
                  <c:v>Saudi Arabia</c:v>
                </c:pt>
                <c:pt idx="2">
                  <c:v>Malaysia</c:v>
                </c:pt>
                <c:pt idx="3">
                  <c:v>UAE</c:v>
                </c:pt>
                <c:pt idx="4">
                  <c:v>Kuwait</c:v>
                </c:pt>
                <c:pt idx="5">
                  <c:v>Bahrain</c:v>
                </c:pt>
                <c:pt idx="6">
                  <c:v>Qatar</c:v>
                </c:pt>
                <c:pt idx="7">
                  <c:v>Others</c:v>
                </c:pt>
              </c:strCache>
            </c:strRef>
          </c:cat>
          <c:val>
            <c:numRef>
              <c:f>Sheet2!$B$2:$B$9</c:f>
              <c:numCache>
                <c:formatCode>0.0%</c:formatCode>
                <c:ptCount val="8"/>
                <c:pt idx="0">
                  <c:v>0.376</c:v>
                </c:pt>
                <c:pt idx="1">
                  <c:v>0.17899999999999999</c:v>
                </c:pt>
                <c:pt idx="2">
                  <c:v>0.155</c:v>
                </c:pt>
                <c:pt idx="3">
                  <c:v>6.9000000000000006E-2</c:v>
                </c:pt>
                <c:pt idx="4">
                  <c:v>5.7000000000000002E-2</c:v>
                </c:pt>
                <c:pt idx="5">
                  <c:v>4.4999999999999998E-2</c:v>
                </c:pt>
                <c:pt idx="6">
                  <c:v>4.2000000000000003E-2</c:v>
                </c:pt>
                <c:pt idx="7">
                  <c:v>7.8E-2</c:v>
                </c:pt>
              </c:numCache>
            </c:numRef>
          </c:val>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spPr>
    <a:ln>
      <a:noFill/>
    </a:ln>
  </c:spPr>
  <c:txPr>
    <a:bodyPr/>
    <a:lstStyle/>
    <a:p>
      <a:pPr>
        <a:defRPr sz="1600" b="1">
          <a:latin typeface="Candara" pitchFamily="34" charset="0"/>
        </a:defRPr>
      </a:pPr>
      <a:endParaRPr lang="tr-T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1"/>
          <c:tx>
            <c:strRef>
              <c:f>analysis!$C$1</c:f>
              <c:strCache>
                <c:ptCount val="1"/>
                <c:pt idx="0">
                  <c:v>Mudarabah</c:v>
                </c:pt>
              </c:strCache>
            </c:strRef>
          </c:tx>
          <c:spPr>
            <a:solidFill>
              <a:srgbClr val="0070C0"/>
            </a:solidFill>
          </c:spPr>
          <c:invertIfNegative val="0"/>
          <c:cat>
            <c:numRef>
              <c:f>analysis!$A$2:$A$9</c:f>
              <c:numCache>
                <c:formatCode>General</c:formatCode>
                <c:ptCount val="8"/>
                <c:pt idx="0">
                  <c:v>2005</c:v>
                </c:pt>
                <c:pt idx="1">
                  <c:v>2006</c:v>
                </c:pt>
                <c:pt idx="2">
                  <c:v>2007</c:v>
                </c:pt>
                <c:pt idx="3">
                  <c:v>2008</c:v>
                </c:pt>
                <c:pt idx="4">
                  <c:v>2009</c:v>
                </c:pt>
                <c:pt idx="5">
                  <c:v>2010</c:v>
                </c:pt>
                <c:pt idx="6">
                  <c:v>2011</c:v>
                </c:pt>
                <c:pt idx="7">
                  <c:v>2012</c:v>
                </c:pt>
              </c:numCache>
            </c:numRef>
          </c:cat>
          <c:val>
            <c:numRef>
              <c:f>analysis!$C$2:$C$9</c:f>
              <c:numCache>
                <c:formatCode>0.000</c:formatCode>
                <c:ptCount val="8"/>
                <c:pt idx="0">
                  <c:v>2.2012349171580698E-2</c:v>
                </c:pt>
                <c:pt idx="1">
                  <c:v>2.0715685056319027E-2</c:v>
                </c:pt>
                <c:pt idx="2">
                  <c:v>2.9803325249918643E-2</c:v>
                </c:pt>
                <c:pt idx="3">
                  <c:v>3.5055749438627652E-2</c:v>
                </c:pt>
                <c:pt idx="4">
                  <c:v>2.5984386161041144E-2</c:v>
                </c:pt>
                <c:pt idx="5">
                  <c:v>1.7111212442180074E-2</c:v>
                </c:pt>
                <c:pt idx="6">
                  <c:v>1.3483082854176827E-2</c:v>
                </c:pt>
                <c:pt idx="7">
                  <c:v>7.9310136537951176E-3</c:v>
                </c:pt>
              </c:numCache>
            </c:numRef>
          </c:val>
        </c:ser>
        <c:ser>
          <c:idx val="2"/>
          <c:order val="2"/>
          <c:tx>
            <c:strRef>
              <c:f>analysis!$D$1</c:f>
              <c:strCache>
                <c:ptCount val="1"/>
                <c:pt idx="0">
                  <c:v>Musharakah</c:v>
                </c:pt>
              </c:strCache>
            </c:strRef>
          </c:tx>
          <c:spPr>
            <a:solidFill>
              <a:schemeClr val="accent3">
                <a:lumMod val="75000"/>
              </a:schemeClr>
            </a:solidFill>
          </c:spPr>
          <c:invertIfNegative val="0"/>
          <c:cat>
            <c:numRef>
              <c:f>analysis!$A$2:$A$9</c:f>
              <c:numCache>
                <c:formatCode>General</c:formatCode>
                <c:ptCount val="8"/>
                <c:pt idx="0">
                  <c:v>2005</c:v>
                </c:pt>
                <c:pt idx="1">
                  <c:v>2006</c:v>
                </c:pt>
                <c:pt idx="2">
                  <c:v>2007</c:v>
                </c:pt>
                <c:pt idx="3">
                  <c:v>2008</c:v>
                </c:pt>
                <c:pt idx="4">
                  <c:v>2009</c:v>
                </c:pt>
                <c:pt idx="5">
                  <c:v>2010</c:v>
                </c:pt>
                <c:pt idx="6">
                  <c:v>2011</c:v>
                </c:pt>
                <c:pt idx="7">
                  <c:v>2012</c:v>
                </c:pt>
              </c:numCache>
            </c:numRef>
          </c:cat>
          <c:val>
            <c:numRef>
              <c:f>analysis!$D$2:$D$9</c:f>
              <c:numCache>
                <c:formatCode>0.000</c:formatCode>
                <c:ptCount val="8"/>
                <c:pt idx="0">
                  <c:v>2.1471895081798236E-2</c:v>
                </c:pt>
                <c:pt idx="1">
                  <c:v>2.633978738370437E-2</c:v>
                </c:pt>
                <c:pt idx="2">
                  <c:v>3.2502761537929845E-2</c:v>
                </c:pt>
                <c:pt idx="3">
                  <c:v>2.865198181331274E-2</c:v>
                </c:pt>
                <c:pt idx="4">
                  <c:v>3.4650371168224427E-2</c:v>
                </c:pt>
                <c:pt idx="5">
                  <c:v>2.3737023507280984E-2</c:v>
                </c:pt>
                <c:pt idx="6">
                  <c:v>3.9855827736418298E-2</c:v>
                </c:pt>
                <c:pt idx="7">
                  <c:v>2.0277839072368867E-2</c:v>
                </c:pt>
              </c:numCache>
            </c:numRef>
          </c:val>
        </c:ser>
        <c:dLbls>
          <c:showLegendKey val="0"/>
          <c:showVal val="0"/>
          <c:showCatName val="0"/>
          <c:showSerName val="0"/>
          <c:showPercent val="0"/>
          <c:showBubbleSize val="0"/>
        </c:dLbls>
        <c:gapWidth val="150"/>
        <c:axId val="184832000"/>
        <c:axId val="142851392"/>
      </c:barChart>
      <c:lineChart>
        <c:grouping val="standard"/>
        <c:varyColors val="0"/>
        <c:ser>
          <c:idx val="0"/>
          <c:order val="0"/>
          <c:tx>
            <c:strRef>
              <c:f>analysis!$B$1</c:f>
              <c:strCache>
                <c:ptCount val="1"/>
                <c:pt idx="0">
                  <c:v>Murabaha (right)</c:v>
                </c:pt>
              </c:strCache>
            </c:strRef>
          </c:tx>
          <c:spPr>
            <a:ln w="47625">
              <a:solidFill>
                <a:srgbClr val="C00000"/>
              </a:solidFill>
            </a:ln>
          </c:spPr>
          <c:marker>
            <c:symbol val="circle"/>
            <c:size val="8"/>
            <c:spPr>
              <a:solidFill>
                <a:srgbClr val="C00000"/>
              </a:solidFill>
              <a:ln>
                <a:solidFill>
                  <a:srgbClr val="C00000"/>
                </a:solidFill>
              </a:ln>
            </c:spPr>
          </c:marker>
          <c:cat>
            <c:numRef>
              <c:f>analysis!$A$2:$A$9</c:f>
              <c:numCache>
                <c:formatCode>General</c:formatCode>
                <c:ptCount val="8"/>
                <c:pt idx="0">
                  <c:v>2005</c:v>
                </c:pt>
                <c:pt idx="1">
                  <c:v>2006</c:v>
                </c:pt>
                <c:pt idx="2">
                  <c:v>2007</c:v>
                </c:pt>
                <c:pt idx="3">
                  <c:v>2008</c:v>
                </c:pt>
                <c:pt idx="4">
                  <c:v>2009</c:v>
                </c:pt>
                <c:pt idx="5">
                  <c:v>2010</c:v>
                </c:pt>
                <c:pt idx="6">
                  <c:v>2011</c:v>
                </c:pt>
                <c:pt idx="7">
                  <c:v>2012</c:v>
                </c:pt>
              </c:numCache>
            </c:numRef>
          </c:cat>
          <c:val>
            <c:numRef>
              <c:f>analysis!$B$2:$B$9</c:f>
              <c:numCache>
                <c:formatCode>0.000</c:formatCode>
                <c:ptCount val="8"/>
                <c:pt idx="0">
                  <c:v>0.83596023873343872</c:v>
                </c:pt>
                <c:pt idx="1">
                  <c:v>0.82884942692574193</c:v>
                </c:pt>
                <c:pt idx="2">
                  <c:v>0.79838410376587143</c:v>
                </c:pt>
                <c:pt idx="3">
                  <c:v>0.83252787370824954</c:v>
                </c:pt>
                <c:pt idx="4">
                  <c:v>0.8547193839410604</c:v>
                </c:pt>
                <c:pt idx="5">
                  <c:v>0.81007670175448643</c:v>
                </c:pt>
                <c:pt idx="6">
                  <c:v>0.78851580862774395</c:v>
                </c:pt>
                <c:pt idx="7">
                  <c:v>0.77343829506820949</c:v>
                </c:pt>
              </c:numCache>
            </c:numRef>
          </c:val>
          <c:smooth val="0"/>
        </c:ser>
        <c:dLbls>
          <c:showLegendKey val="0"/>
          <c:showVal val="0"/>
          <c:showCatName val="0"/>
          <c:showSerName val="0"/>
          <c:showPercent val="0"/>
          <c:showBubbleSize val="0"/>
        </c:dLbls>
        <c:marker val="1"/>
        <c:smooth val="0"/>
        <c:axId val="184929280"/>
        <c:axId val="163110912"/>
      </c:lineChart>
      <c:catAx>
        <c:axId val="184832000"/>
        <c:scaling>
          <c:orientation val="minMax"/>
        </c:scaling>
        <c:delete val="0"/>
        <c:axPos val="b"/>
        <c:numFmt formatCode="General" sourceLinked="1"/>
        <c:majorTickMark val="out"/>
        <c:minorTickMark val="none"/>
        <c:tickLblPos val="nextTo"/>
        <c:txPr>
          <a:bodyPr rot="-2700000"/>
          <a:lstStyle/>
          <a:p>
            <a:pPr>
              <a:defRPr/>
            </a:pPr>
            <a:endParaRPr lang="tr-TR"/>
          </a:p>
        </c:txPr>
        <c:crossAx val="142851392"/>
        <c:crosses val="autoZero"/>
        <c:auto val="1"/>
        <c:lblAlgn val="ctr"/>
        <c:lblOffset val="100"/>
        <c:noMultiLvlLbl val="0"/>
      </c:catAx>
      <c:valAx>
        <c:axId val="142851392"/>
        <c:scaling>
          <c:orientation val="minMax"/>
        </c:scaling>
        <c:delete val="0"/>
        <c:axPos val="l"/>
        <c:majorGridlines/>
        <c:numFmt formatCode="0.0%" sourceLinked="0"/>
        <c:majorTickMark val="out"/>
        <c:minorTickMark val="none"/>
        <c:tickLblPos val="nextTo"/>
        <c:crossAx val="184832000"/>
        <c:crosses val="autoZero"/>
        <c:crossBetween val="between"/>
      </c:valAx>
      <c:valAx>
        <c:axId val="163110912"/>
        <c:scaling>
          <c:orientation val="minMax"/>
          <c:max val="0.8600000000000001"/>
          <c:min val="0.77"/>
        </c:scaling>
        <c:delete val="0"/>
        <c:axPos val="r"/>
        <c:numFmt formatCode="0%" sourceLinked="0"/>
        <c:majorTickMark val="out"/>
        <c:minorTickMark val="none"/>
        <c:tickLblPos val="nextTo"/>
        <c:crossAx val="184929280"/>
        <c:crosses val="max"/>
        <c:crossBetween val="between"/>
        <c:majorUnit val="1.0000000000000002E-2"/>
      </c:valAx>
      <c:catAx>
        <c:axId val="184929280"/>
        <c:scaling>
          <c:orientation val="minMax"/>
        </c:scaling>
        <c:delete val="1"/>
        <c:axPos val="b"/>
        <c:numFmt formatCode="General" sourceLinked="1"/>
        <c:majorTickMark val="out"/>
        <c:minorTickMark val="none"/>
        <c:tickLblPos val="nextTo"/>
        <c:crossAx val="163110912"/>
        <c:crosses val="autoZero"/>
        <c:auto val="1"/>
        <c:lblAlgn val="ctr"/>
        <c:lblOffset val="100"/>
        <c:noMultiLvlLbl val="0"/>
      </c:catAx>
    </c:plotArea>
    <c:legend>
      <c:legendPos val="t"/>
      <c:layout/>
      <c:overlay val="0"/>
    </c:legend>
    <c:plotVisOnly val="1"/>
    <c:dispBlanksAs val="gap"/>
    <c:showDLblsOverMax val="0"/>
  </c:chart>
  <c:txPr>
    <a:bodyPr/>
    <a:lstStyle/>
    <a:p>
      <a:pPr>
        <a:defRPr sz="1200"/>
      </a:pPr>
      <a:endParaRPr lang="tr-T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latin typeface="Candara" pitchFamily="34" charset="0"/>
              </a:defRPr>
            </a:pPr>
            <a:r>
              <a:rPr lang="en-US" sz="1400" b="1" i="0" u="none" strike="noStrike" baseline="0" dirty="0" smtClean="0">
                <a:latin typeface="Candara" pitchFamily="34" charset="0"/>
              </a:rPr>
              <a:t>Median MSMEs Density (per 1000 people)</a:t>
            </a:r>
          </a:p>
        </c:rich>
      </c:tx>
      <c:layout/>
      <c:overlay val="0"/>
    </c:title>
    <c:autoTitleDeleted val="0"/>
    <c:plotArea>
      <c:layout>
        <c:manualLayout>
          <c:layoutTarget val="inner"/>
          <c:xMode val="edge"/>
          <c:yMode val="edge"/>
          <c:x val="3.9901780233271948E-2"/>
          <c:y val="0.18219482347079283"/>
          <c:w val="0.93247391037446281"/>
          <c:h val="0.53742218878037118"/>
        </c:manualLayout>
      </c:layout>
      <c:barChart>
        <c:barDir val="col"/>
        <c:grouping val="clustered"/>
        <c:varyColors val="0"/>
        <c:ser>
          <c:idx val="0"/>
          <c:order val="0"/>
          <c:spPr>
            <a:solidFill>
              <a:schemeClr val="accent1"/>
            </a:solidFill>
          </c:spPr>
          <c:invertIfNegative val="0"/>
          <c:dPt>
            <c:idx val="0"/>
            <c:invertIfNegative val="0"/>
            <c:bubble3D val="0"/>
            <c:spPr>
              <a:solidFill>
                <a:schemeClr val="accent3">
                  <a:lumMod val="75000"/>
                </a:schemeClr>
              </a:solidFill>
            </c:spPr>
          </c:dPt>
          <c:dLbls>
            <c:dLbl>
              <c:idx val="0"/>
              <c:spPr/>
              <c:txPr>
                <a:bodyPr/>
                <a:lstStyle/>
                <a:p>
                  <a:pPr>
                    <a:defRPr b="1"/>
                  </a:pPr>
                  <a:endParaRPr lang="tr-TR"/>
                </a:p>
              </c:txPr>
              <c:showLegendKey val="0"/>
              <c:showVal val="1"/>
              <c:showCatName val="0"/>
              <c:showSerName val="0"/>
              <c:showPercent val="0"/>
              <c:showBubbleSize val="0"/>
            </c:dLbl>
            <c:showLegendKey val="0"/>
            <c:showVal val="1"/>
            <c:showCatName val="0"/>
            <c:showSerName val="0"/>
            <c:showPercent val="0"/>
            <c:showBubbleSize val="0"/>
            <c:showLeaderLines val="0"/>
          </c:dLbls>
          <c:cat>
            <c:strRef>
              <c:f>Sheet1!$N$145:$N$148</c:f>
              <c:strCache>
                <c:ptCount val="4"/>
                <c:pt idx="0">
                  <c:v>OIC Countries (n=34)</c:v>
                </c:pt>
                <c:pt idx="1">
                  <c:v>Non-OIC Developing Countries (n=64)</c:v>
                </c:pt>
                <c:pt idx="2">
                  <c:v>Developed Countries (n=34)</c:v>
                </c:pt>
                <c:pt idx="3">
                  <c:v>World (n=132)</c:v>
                </c:pt>
              </c:strCache>
            </c:strRef>
          </c:cat>
          <c:val>
            <c:numRef>
              <c:f>Sheet1!$O$145:$O$148</c:f>
              <c:numCache>
                <c:formatCode>0</c:formatCode>
                <c:ptCount val="4"/>
                <c:pt idx="0">
                  <c:v>23.2</c:v>
                </c:pt>
                <c:pt idx="1">
                  <c:v>26.765999999999998</c:v>
                </c:pt>
                <c:pt idx="2">
                  <c:v>45.04</c:v>
                </c:pt>
                <c:pt idx="3">
                  <c:v>30.56</c:v>
                </c:pt>
              </c:numCache>
            </c:numRef>
          </c:val>
        </c:ser>
        <c:dLbls>
          <c:showLegendKey val="0"/>
          <c:showVal val="0"/>
          <c:showCatName val="0"/>
          <c:showSerName val="0"/>
          <c:showPercent val="0"/>
          <c:showBubbleSize val="0"/>
        </c:dLbls>
        <c:gapWidth val="150"/>
        <c:axId val="123996160"/>
        <c:axId val="763234560"/>
      </c:barChart>
      <c:catAx>
        <c:axId val="123996160"/>
        <c:scaling>
          <c:orientation val="minMax"/>
        </c:scaling>
        <c:delete val="0"/>
        <c:axPos val="b"/>
        <c:majorTickMark val="out"/>
        <c:minorTickMark val="none"/>
        <c:tickLblPos val="nextTo"/>
        <c:crossAx val="763234560"/>
        <c:crosses val="autoZero"/>
        <c:auto val="1"/>
        <c:lblAlgn val="ctr"/>
        <c:lblOffset val="100"/>
        <c:noMultiLvlLbl val="0"/>
      </c:catAx>
      <c:valAx>
        <c:axId val="763234560"/>
        <c:scaling>
          <c:orientation val="minMax"/>
        </c:scaling>
        <c:delete val="1"/>
        <c:axPos val="l"/>
        <c:numFmt formatCode="0" sourceLinked="1"/>
        <c:majorTickMark val="out"/>
        <c:minorTickMark val="none"/>
        <c:tickLblPos val="nextTo"/>
        <c:crossAx val="123996160"/>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4.3931905546403076E-2"/>
          <c:w val="0.96491656939183312"/>
          <c:h val="0.94109534967495212"/>
        </c:manualLayout>
      </c:layout>
      <c:barChart>
        <c:barDir val="col"/>
        <c:grouping val="clustered"/>
        <c:varyColors val="0"/>
        <c:ser>
          <c:idx val="0"/>
          <c:order val="0"/>
          <c:invertIfNegative val="0"/>
          <c:dPt>
            <c:idx val="4"/>
            <c:invertIfNegative val="0"/>
            <c:bubble3D val="0"/>
            <c:spPr>
              <a:solidFill>
                <a:srgbClr val="00B050"/>
              </a:solidFill>
            </c:spPr>
          </c:dPt>
          <c:dPt>
            <c:idx val="6"/>
            <c:invertIfNegative val="0"/>
            <c:bubble3D val="0"/>
            <c:spPr>
              <a:solidFill>
                <a:srgbClr val="00B050"/>
              </a:solidFill>
            </c:spPr>
          </c:dPt>
          <c:dPt>
            <c:idx val="9"/>
            <c:invertIfNegative val="0"/>
            <c:bubble3D val="0"/>
            <c:spPr>
              <a:solidFill>
                <a:srgbClr val="00B050"/>
              </a:solidFill>
            </c:spPr>
          </c:dPt>
          <c:dPt>
            <c:idx val="11"/>
            <c:invertIfNegative val="0"/>
            <c:bubble3D val="0"/>
            <c:spPr>
              <a:solidFill>
                <a:srgbClr val="00B050"/>
              </a:solidFill>
            </c:spPr>
          </c:dPt>
          <c:dPt>
            <c:idx val="17"/>
            <c:invertIfNegative val="0"/>
            <c:bubble3D val="0"/>
            <c:spPr>
              <a:solidFill>
                <a:srgbClr val="00B050"/>
              </a:solidFill>
              <a:ln>
                <a:solidFill>
                  <a:srgbClr val="00B050"/>
                </a:solidFill>
              </a:ln>
            </c:spPr>
          </c:dPt>
          <c:dPt>
            <c:idx val="19"/>
            <c:invertIfNegative val="0"/>
            <c:bubble3D val="0"/>
            <c:spPr>
              <a:solidFill>
                <a:srgbClr val="00B050"/>
              </a:solidFill>
            </c:spPr>
          </c:dPt>
          <c:dLbls>
            <c:txPr>
              <a:bodyPr rot="-5400000" vert="horz"/>
              <a:lstStyle/>
              <a:p>
                <a:pPr>
                  <a:defRPr/>
                </a:pPr>
                <a:endParaRPr lang="tr-TR"/>
              </a:p>
            </c:txPr>
            <c:showLegendKey val="0"/>
            <c:showVal val="1"/>
            <c:showCatName val="0"/>
            <c:showSerName val="0"/>
            <c:showPercent val="0"/>
            <c:showBubbleSize val="0"/>
            <c:showLeaderLines val="0"/>
          </c:dLbls>
          <c:cat>
            <c:strRef>
              <c:f>Sheet4!$B$2:$B$21</c:f>
              <c:strCache>
                <c:ptCount val="20"/>
                <c:pt idx="0">
                  <c:v>UK</c:v>
                </c:pt>
                <c:pt idx="1">
                  <c:v>Germany</c:v>
                </c:pt>
                <c:pt idx="2">
                  <c:v>South Africa </c:v>
                </c:pt>
                <c:pt idx="3">
                  <c:v>Thailand</c:v>
                </c:pt>
                <c:pt idx="4">
                  <c:v>Egypt</c:v>
                </c:pt>
                <c:pt idx="5">
                  <c:v>France</c:v>
                </c:pt>
                <c:pt idx="6">
                  <c:v>Turkey</c:v>
                </c:pt>
                <c:pt idx="7">
                  <c:v>Vietnam</c:v>
                </c:pt>
                <c:pt idx="8">
                  <c:v>Spain</c:v>
                </c:pt>
                <c:pt idx="9">
                  <c:v>Pakistan</c:v>
                </c:pt>
                <c:pt idx="10">
                  <c:v>Korea</c:v>
                </c:pt>
                <c:pt idx="11">
                  <c:v>Bangladesh</c:v>
                </c:pt>
                <c:pt idx="12">
                  <c:v>Mexico</c:v>
                </c:pt>
                <c:pt idx="13">
                  <c:v>Italy</c:v>
                </c:pt>
                <c:pt idx="14">
                  <c:v>Brazil</c:v>
                </c:pt>
                <c:pt idx="15">
                  <c:v>Japan</c:v>
                </c:pt>
                <c:pt idx="16">
                  <c:v>United States</c:v>
                </c:pt>
                <c:pt idx="17">
                  <c:v>Nigeria</c:v>
                </c:pt>
                <c:pt idx="18">
                  <c:v>China</c:v>
                </c:pt>
                <c:pt idx="19">
                  <c:v>Indonesia</c:v>
                </c:pt>
              </c:strCache>
            </c:strRef>
          </c:cat>
          <c:val>
            <c:numRef>
              <c:f>Sheet4!$C$2:$C$21</c:f>
              <c:numCache>
                <c:formatCode>0.0</c:formatCode>
                <c:ptCount val="20"/>
                <c:pt idx="0">
                  <c:v>1.6644890000000001</c:v>
                </c:pt>
                <c:pt idx="1">
                  <c:v>1.7917860000000001</c:v>
                </c:pt>
                <c:pt idx="2">
                  <c:v>1.8</c:v>
                </c:pt>
                <c:pt idx="3">
                  <c:v>2.2645249999999999</c:v>
                </c:pt>
                <c:pt idx="4">
                  <c:v>2.4506960000000002</c:v>
                </c:pt>
                <c:pt idx="5">
                  <c:v>2.5639289999999999</c:v>
                </c:pt>
                <c:pt idx="6">
                  <c:v>2.5648089999999999</c:v>
                </c:pt>
                <c:pt idx="7">
                  <c:v>2.7078000000000002</c:v>
                </c:pt>
                <c:pt idx="8">
                  <c:v>2.7090920000000001</c:v>
                </c:pt>
                <c:pt idx="9">
                  <c:v>2.9117510000000002</c:v>
                </c:pt>
                <c:pt idx="10">
                  <c:v>2.9741849999999999</c:v>
                </c:pt>
                <c:pt idx="11">
                  <c:v>2.9875600000000002</c:v>
                </c:pt>
                <c:pt idx="12">
                  <c:v>3.7280489999999999</c:v>
                </c:pt>
                <c:pt idx="13">
                  <c:v>3.900684</c:v>
                </c:pt>
                <c:pt idx="14">
                  <c:v>3.9078201627694202</c:v>
                </c:pt>
                <c:pt idx="15">
                  <c:v>5.706016</c:v>
                </c:pt>
                <c:pt idx="16">
                  <c:v>6.0040560000000003</c:v>
                </c:pt>
                <c:pt idx="17">
                  <c:v>8.4</c:v>
                </c:pt>
                <c:pt idx="18">
                  <c:v>10.231</c:v>
                </c:pt>
                <c:pt idx="19">
                  <c:v>22.655831354</c:v>
                </c:pt>
              </c:numCache>
            </c:numRef>
          </c:val>
        </c:ser>
        <c:dLbls>
          <c:showLegendKey val="0"/>
          <c:showVal val="0"/>
          <c:showCatName val="0"/>
          <c:showSerName val="0"/>
          <c:showPercent val="0"/>
          <c:showBubbleSize val="0"/>
        </c:dLbls>
        <c:gapWidth val="89"/>
        <c:axId val="196939776"/>
        <c:axId val="772100032"/>
      </c:barChart>
      <c:catAx>
        <c:axId val="196939776"/>
        <c:scaling>
          <c:orientation val="minMax"/>
        </c:scaling>
        <c:delete val="0"/>
        <c:axPos val="b"/>
        <c:majorTickMark val="out"/>
        <c:minorTickMark val="none"/>
        <c:tickLblPos val="nextTo"/>
        <c:txPr>
          <a:bodyPr rot="-3180000"/>
          <a:lstStyle/>
          <a:p>
            <a:pPr>
              <a:defRPr/>
            </a:pPr>
            <a:endParaRPr lang="tr-TR"/>
          </a:p>
        </c:txPr>
        <c:crossAx val="772100032"/>
        <c:crosses val="autoZero"/>
        <c:auto val="1"/>
        <c:lblAlgn val="ctr"/>
        <c:lblOffset val="100"/>
        <c:noMultiLvlLbl val="0"/>
      </c:catAx>
      <c:valAx>
        <c:axId val="772100032"/>
        <c:scaling>
          <c:orientation val="minMax"/>
        </c:scaling>
        <c:delete val="1"/>
        <c:axPos val="l"/>
        <c:numFmt formatCode="0.0" sourceLinked="1"/>
        <c:majorTickMark val="out"/>
        <c:minorTickMark val="none"/>
        <c:tickLblPos val="nextTo"/>
        <c:crossAx val="196939776"/>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latin typeface="Candara" pitchFamily="34" charset="0"/>
              </a:defRPr>
            </a:pPr>
            <a:r>
              <a:rPr lang="en-US" sz="1400" dirty="0" smtClean="0">
                <a:latin typeface="Candara" pitchFamily="34" charset="0"/>
              </a:rPr>
              <a:t>OIC Regional</a:t>
            </a:r>
            <a:r>
              <a:rPr lang="en-US" sz="1400" baseline="0" dirty="0" smtClean="0">
                <a:latin typeface="Candara" pitchFamily="34" charset="0"/>
              </a:rPr>
              <a:t> Distribution of MSMEs </a:t>
            </a:r>
            <a:endParaRPr lang="en-US" sz="1400" dirty="0">
              <a:latin typeface="Candara" pitchFamily="34" charset="0"/>
            </a:endParaRPr>
          </a:p>
        </c:rich>
      </c:tx>
      <c:layout/>
      <c:overlay val="0"/>
    </c:title>
    <c:autoTitleDeleted val="0"/>
    <c:plotArea>
      <c:layout/>
      <c:pieChart>
        <c:varyColors val="1"/>
        <c:ser>
          <c:idx val="0"/>
          <c:order val="0"/>
          <c:explosion val="25"/>
          <c:dLbls>
            <c:dLbl>
              <c:idx val="0"/>
              <c:layout>
                <c:manualLayout>
                  <c:x val="0.15234961777641334"/>
                  <c:y val="0.11874708369787108"/>
                </c:manualLayout>
              </c:layout>
              <c:showLegendKey val="0"/>
              <c:showVal val="0"/>
              <c:showCatName val="1"/>
              <c:showSerName val="0"/>
              <c:showPercent val="1"/>
              <c:showBubbleSize val="0"/>
            </c:dLbl>
            <c:dLbl>
              <c:idx val="4"/>
              <c:layout/>
              <c:tx>
                <c:rich>
                  <a:bodyPr/>
                  <a:lstStyle/>
                  <a:p>
                    <a:r>
                      <a:rPr lang="en-US"/>
                      <a:t>South Asia, 12%</a:t>
                    </a:r>
                  </a:p>
                </c:rich>
              </c:tx>
              <c:showLegendKey val="0"/>
              <c:showVal val="0"/>
              <c:showCatName val="1"/>
              <c:showSerName val="0"/>
              <c:showPercent val="1"/>
              <c:showBubbleSize val="0"/>
            </c:dLbl>
            <c:showLegendKey val="0"/>
            <c:showVal val="0"/>
            <c:showCatName val="1"/>
            <c:showSerName val="0"/>
            <c:showPercent val="1"/>
            <c:showBubbleSize val="0"/>
            <c:showLeaderLines val="1"/>
          </c:dLbls>
          <c:cat>
            <c:strRef>
              <c:f>(MSME.Employment!$B$38:$B$39,MSME.Employment!$B$41:$B$43)</c:f>
              <c:strCache>
                <c:ptCount val="5"/>
                <c:pt idx="0">
                  <c:v>Europe &amp; Central Asia</c:v>
                </c:pt>
                <c:pt idx="1">
                  <c:v>East Asia &amp; Pacific</c:v>
                </c:pt>
                <c:pt idx="2">
                  <c:v>Middle East &amp; North Africa</c:v>
                </c:pt>
                <c:pt idx="3">
                  <c:v>Sub-Saharan Africa</c:v>
                </c:pt>
                <c:pt idx="4">
                  <c:v>South Asia</c:v>
                </c:pt>
              </c:strCache>
            </c:strRef>
          </c:cat>
          <c:val>
            <c:numRef>
              <c:f>(MSME.Employment!$G$38:$G$39,MSME.Employment!$G$41:$G$43)</c:f>
              <c:numCache>
                <c:formatCode>0</c:formatCode>
                <c:ptCount val="5"/>
                <c:pt idx="0">
                  <c:v>7.4336840483507762</c:v>
                </c:pt>
                <c:pt idx="1">
                  <c:v>48.311240540018616</c:v>
                </c:pt>
                <c:pt idx="2">
                  <c:v>13.78230186840031</c:v>
                </c:pt>
                <c:pt idx="3">
                  <c:v>18.164575835962314</c:v>
                </c:pt>
                <c:pt idx="4">
                  <c:v>12.262467910342956</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latin typeface="Candara" pitchFamily="34" charset="0"/>
              </a:defRPr>
            </a:pPr>
            <a:r>
              <a:rPr lang="en-US" sz="1400" dirty="0" smtClean="0">
                <a:latin typeface="Candara" pitchFamily="34" charset="0"/>
              </a:rPr>
              <a:t>Median Distribution of SMEs in OIC</a:t>
            </a:r>
            <a:endParaRPr lang="en-US" sz="1400" dirty="0">
              <a:latin typeface="Candara" pitchFamily="34" charset="0"/>
            </a:endParaRPr>
          </a:p>
        </c:rich>
      </c:tx>
      <c:layout>
        <c:manualLayout>
          <c:xMode val="edge"/>
          <c:yMode val="edge"/>
          <c:x val="0.18522541509612397"/>
          <c:y val="4.6901291749535688E-2"/>
        </c:manualLayout>
      </c:layout>
      <c:overlay val="0"/>
    </c:title>
    <c:autoTitleDeleted val="0"/>
    <c:plotArea>
      <c:layout>
        <c:manualLayout>
          <c:layoutTarget val="inner"/>
          <c:xMode val="edge"/>
          <c:yMode val="edge"/>
          <c:x val="1.5597960720159074E-2"/>
          <c:y val="5.1235548560462703E-2"/>
          <c:w val="0.72635699187800673"/>
          <c:h val="0.88333661529907637"/>
        </c:manualLayout>
      </c:layout>
      <c:barChart>
        <c:barDir val="col"/>
        <c:grouping val="stacked"/>
        <c:varyColors val="0"/>
        <c:ser>
          <c:idx val="3"/>
          <c:order val="0"/>
          <c:tx>
            <c:strRef>
              <c:f>Sheet5!$E$32</c:f>
              <c:strCache>
                <c:ptCount val="1"/>
                <c:pt idx="0">
                  <c:v>Agri/Other</c:v>
                </c:pt>
              </c:strCache>
            </c:strRef>
          </c:tx>
          <c:spPr>
            <a:solidFill>
              <a:schemeClr val="accent2">
                <a:lumMod val="60000"/>
                <a:lumOff val="40000"/>
              </a:schemeClr>
            </a:solidFill>
          </c:spPr>
          <c:invertIfNegative val="0"/>
          <c:dLbls>
            <c:showLegendKey val="0"/>
            <c:showVal val="1"/>
            <c:showCatName val="0"/>
            <c:showSerName val="0"/>
            <c:showPercent val="0"/>
            <c:showBubbleSize val="0"/>
            <c:showLeaderLines val="0"/>
          </c:dLbls>
          <c:val>
            <c:numRef>
              <c:f>Sheet5!$F$32</c:f>
              <c:numCache>
                <c:formatCode>0</c:formatCode>
                <c:ptCount val="1"/>
                <c:pt idx="0">
                  <c:v>13.995577110431782</c:v>
                </c:pt>
              </c:numCache>
            </c:numRef>
          </c:val>
        </c:ser>
        <c:ser>
          <c:idx val="0"/>
          <c:order val="1"/>
          <c:tx>
            <c:strRef>
              <c:f>Sheet5!$E$29</c:f>
              <c:strCache>
                <c:ptCount val="1"/>
                <c:pt idx="0">
                  <c:v>Manufacturing</c:v>
                </c:pt>
              </c:strCache>
            </c:strRef>
          </c:tx>
          <c:invertIfNegative val="0"/>
          <c:dLbls>
            <c:showLegendKey val="0"/>
            <c:showVal val="1"/>
            <c:showCatName val="0"/>
            <c:showSerName val="0"/>
            <c:showPercent val="0"/>
            <c:showBubbleSize val="0"/>
            <c:showLeaderLines val="0"/>
          </c:dLbls>
          <c:val>
            <c:numRef>
              <c:f>Sheet5!$F$29</c:f>
              <c:numCache>
                <c:formatCode>0</c:formatCode>
                <c:ptCount val="1"/>
                <c:pt idx="0">
                  <c:v>15.773706912416884</c:v>
                </c:pt>
              </c:numCache>
            </c:numRef>
          </c:val>
        </c:ser>
        <c:ser>
          <c:idx val="1"/>
          <c:order val="2"/>
          <c:tx>
            <c:strRef>
              <c:f>Sheet5!$E$30</c:f>
              <c:strCache>
                <c:ptCount val="1"/>
                <c:pt idx="0">
                  <c:v>Trade</c:v>
                </c:pt>
              </c:strCache>
            </c:strRef>
          </c:tx>
          <c:invertIfNegative val="0"/>
          <c:dLbls>
            <c:showLegendKey val="0"/>
            <c:showVal val="1"/>
            <c:showCatName val="0"/>
            <c:showSerName val="0"/>
            <c:showPercent val="0"/>
            <c:showBubbleSize val="0"/>
            <c:showLeaderLines val="0"/>
          </c:dLbls>
          <c:val>
            <c:numRef>
              <c:f>Sheet5!$F$30</c:f>
              <c:numCache>
                <c:formatCode>0</c:formatCode>
                <c:ptCount val="1"/>
                <c:pt idx="0">
                  <c:v>30.046491863312745</c:v>
                </c:pt>
              </c:numCache>
            </c:numRef>
          </c:val>
        </c:ser>
        <c:ser>
          <c:idx val="2"/>
          <c:order val="3"/>
          <c:tx>
            <c:strRef>
              <c:f>Sheet5!$E$31</c:f>
              <c:strCache>
                <c:ptCount val="1"/>
                <c:pt idx="0">
                  <c:v>Services</c:v>
                </c:pt>
              </c:strCache>
            </c:strRef>
          </c:tx>
          <c:invertIfNegative val="0"/>
          <c:dLbls>
            <c:showLegendKey val="0"/>
            <c:showVal val="1"/>
            <c:showCatName val="0"/>
            <c:showSerName val="0"/>
            <c:showPercent val="0"/>
            <c:showBubbleSize val="0"/>
            <c:showLeaderLines val="0"/>
          </c:dLbls>
          <c:val>
            <c:numRef>
              <c:f>Sheet5!$F$31</c:f>
              <c:numCache>
                <c:formatCode>0</c:formatCode>
                <c:ptCount val="1"/>
                <c:pt idx="0">
                  <c:v>40.975679617496915</c:v>
                </c:pt>
              </c:numCache>
            </c:numRef>
          </c:val>
        </c:ser>
        <c:dLbls>
          <c:showLegendKey val="0"/>
          <c:showVal val="0"/>
          <c:showCatName val="0"/>
          <c:showSerName val="0"/>
          <c:showPercent val="0"/>
          <c:showBubbleSize val="0"/>
        </c:dLbls>
        <c:gapWidth val="220"/>
        <c:overlap val="100"/>
        <c:axId val="786051072"/>
        <c:axId val="776888320"/>
      </c:barChart>
      <c:catAx>
        <c:axId val="786051072"/>
        <c:scaling>
          <c:orientation val="minMax"/>
        </c:scaling>
        <c:delete val="1"/>
        <c:axPos val="b"/>
        <c:majorTickMark val="out"/>
        <c:minorTickMark val="none"/>
        <c:tickLblPos val="nextTo"/>
        <c:crossAx val="776888320"/>
        <c:crosses val="autoZero"/>
        <c:auto val="1"/>
        <c:lblAlgn val="ctr"/>
        <c:lblOffset val="100"/>
        <c:noMultiLvlLbl val="0"/>
      </c:catAx>
      <c:valAx>
        <c:axId val="776888320"/>
        <c:scaling>
          <c:orientation val="minMax"/>
        </c:scaling>
        <c:delete val="1"/>
        <c:axPos val="l"/>
        <c:numFmt formatCode="0" sourceLinked="1"/>
        <c:majorTickMark val="out"/>
        <c:minorTickMark val="none"/>
        <c:tickLblPos val="nextTo"/>
        <c:crossAx val="786051072"/>
        <c:crosses val="autoZero"/>
        <c:crossBetween val="between"/>
      </c:valAx>
    </c:plotArea>
    <c:legend>
      <c:legendPos val="r"/>
      <c:layout>
        <c:manualLayout>
          <c:xMode val="edge"/>
          <c:yMode val="edge"/>
          <c:x val="0.67169731604538885"/>
          <c:y val="0.21630857041916013"/>
          <c:w val="0.25513744014129053"/>
          <c:h val="0.69623959122151391"/>
        </c:manualLayout>
      </c:layout>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092092254555021"/>
          <c:y val="6.2389913288292312E-2"/>
          <c:w val="0.89581291317667611"/>
          <c:h val="0.6569960672689521"/>
        </c:manualLayout>
      </c:layout>
      <c:barChart>
        <c:barDir val="col"/>
        <c:grouping val="stacked"/>
        <c:varyColors val="0"/>
        <c:ser>
          <c:idx val="0"/>
          <c:order val="0"/>
          <c:tx>
            <c:strRef>
              <c:f>Distribution!$H$46</c:f>
              <c:strCache>
                <c:ptCount val="1"/>
                <c:pt idx="0">
                  <c:v>Manufacturing</c:v>
                </c:pt>
              </c:strCache>
            </c:strRef>
          </c:tx>
          <c:invertIfNegative val="0"/>
          <c:dLbls>
            <c:numFmt formatCode="0%" sourceLinked="0"/>
            <c:showLegendKey val="0"/>
            <c:showVal val="1"/>
            <c:showCatName val="0"/>
            <c:showSerName val="0"/>
            <c:showPercent val="0"/>
            <c:showBubbleSize val="0"/>
            <c:showLeaderLines val="0"/>
          </c:dLbls>
          <c:cat>
            <c:strRef>
              <c:f>Distribution!$G$47:$G$51</c:f>
              <c:strCache>
                <c:ptCount val="5"/>
                <c:pt idx="0">
                  <c:v>Europe &amp; Central Asia</c:v>
                </c:pt>
                <c:pt idx="1">
                  <c:v>East Asia &amp; Pacific</c:v>
                </c:pt>
                <c:pt idx="2">
                  <c:v>Middle East &amp; North Africa</c:v>
                </c:pt>
                <c:pt idx="3">
                  <c:v>Sub-Saharan Africa</c:v>
                </c:pt>
                <c:pt idx="4">
                  <c:v>South Asia</c:v>
                </c:pt>
              </c:strCache>
            </c:strRef>
          </c:cat>
          <c:val>
            <c:numRef>
              <c:f>Distribution!$H$47:$H$51</c:f>
              <c:numCache>
                <c:formatCode>General</c:formatCode>
                <c:ptCount val="5"/>
                <c:pt idx="0">
                  <c:v>0.13</c:v>
                </c:pt>
                <c:pt idx="1">
                  <c:v>0.13</c:v>
                </c:pt>
                <c:pt idx="2">
                  <c:v>0.21</c:v>
                </c:pt>
                <c:pt idx="3">
                  <c:v>0.32</c:v>
                </c:pt>
                <c:pt idx="4">
                  <c:v>0.39</c:v>
                </c:pt>
              </c:numCache>
            </c:numRef>
          </c:val>
        </c:ser>
        <c:ser>
          <c:idx val="1"/>
          <c:order val="1"/>
          <c:tx>
            <c:strRef>
              <c:f>Distribution!$I$46</c:f>
              <c:strCache>
                <c:ptCount val="1"/>
                <c:pt idx="0">
                  <c:v>Trade</c:v>
                </c:pt>
              </c:strCache>
            </c:strRef>
          </c:tx>
          <c:invertIfNegative val="0"/>
          <c:dLbls>
            <c:numFmt formatCode="0%" sourceLinked="0"/>
            <c:showLegendKey val="0"/>
            <c:showVal val="1"/>
            <c:showCatName val="0"/>
            <c:showSerName val="0"/>
            <c:showPercent val="0"/>
            <c:showBubbleSize val="0"/>
            <c:showLeaderLines val="0"/>
          </c:dLbls>
          <c:cat>
            <c:strRef>
              <c:f>Distribution!$G$47:$G$51</c:f>
              <c:strCache>
                <c:ptCount val="5"/>
                <c:pt idx="0">
                  <c:v>Europe &amp; Central Asia</c:v>
                </c:pt>
                <c:pt idx="1">
                  <c:v>East Asia &amp; Pacific</c:v>
                </c:pt>
                <c:pt idx="2">
                  <c:v>Middle East &amp; North Africa</c:v>
                </c:pt>
                <c:pt idx="3">
                  <c:v>Sub-Saharan Africa</c:v>
                </c:pt>
                <c:pt idx="4">
                  <c:v>South Asia</c:v>
                </c:pt>
              </c:strCache>
            </c:strRef>
          </c:cat>
          <c:val>
            <c:numRef>
              <c:f>Distribution!$I$47:$I$51</c:f>
              <c:numCache>
                <c:formatCode>General</c:formatCode>
                <c:ptCount val="5"/>
                <c:pt idx="0">
                  <c:v>0.28999999999999998</c:v>
                </c:pt>
                <c:pt idx="1">
                  <c:v>0.56000000000000005</c:v>
                </c:pt>
                <c:pt idx="2">
                  <c:v>0.36</c:v>
                </c:pt>
                <c:pt idx="3">
                  <c:v>7.0000000000000007E-2</c:v>
                </c:pt>
                <c:pt idx="4">
                  <c:v>0.09</c:v>
                </c:pt>
              </c:numCache>
            </c:numRef>
          </c:val>
        </c:ser>
        <c:ser>
          <c:idx val="2"/>
          <c:order val="2"/>
          <c:tx>
            <c:strRef>
              <c:f>Distribution!$J$46</c:f>
              <c:strCache>
                <c:ptCount val="1"/>
                <c:pt idx="0">
                  <c:v>Services</c:v>
                </c:pt>
              </c:strCache>
            </c:strRef>
          </c:tx>
          <c:invertIfNegative val="0"/>
          <c:dLbls>
            <c:numFmt formatCode="0%" sourceLinked="0"/>
            <c:showLegendKey val="0"/>
            <c:showVal val="1"/>
            <c:showCatName val="0"/>
            <c:showSerName val="0"/>
            <c:showPercent val="0"/>
            <c:showBubbleSize val="0"/>
            <c:showLeaderLines val="0"/>
          </c:dLbls>
          <c:cat>
            <c:strRef>
              <c:f>Distribution!$G$47:$G$51</c:f>
              <c:strCache>
                <c:ptCount val="5"/>
                <c:pt idx="0">
                  <c:v>Europe &amp; Central Asia</c:v>
                </c:pt>
                <c:pt idx="1">
                  <c:v>East Asia &amp; Pacific</c:v>
                </c:pt>
                <c:pt idx="2">
                  <c:v>Middle East &amp; North Africa</c:v>
                </c:pt>
                <c:pt idx="3">
                  <c:v>Sub-Saharan Africa</c:v>
                </c:pt>
                <c:pt idx="4">
                  <c:v>South Asia</c:v>
                </c:pt>
              </c:strCache>
            </c:strRef>
          </c:cat>
          <c:val>
            <c:numRef>
              <c:f>Distribution!$J$47:$J$51</c:f>
              <c:numCache>
                <c:formatCode>General</c:formatCode>
                <c:ptCount val="5"/>
                <c:pt idx="0">
                  <c:v>0.42</c:v>
                </c:pt>
                <c:pt idx="1">
                  <c:v>0.28999999999999998</c:v>
                </c:pt>
                <c:pt idx="2">
                  <c:v>0.4</c:v>
                </c:pt>
                <c:pt idx="3">
                  <c:v>0.45</c:v>
                </c:pt>
                <c:pt idx="4">
                  <c:v>0.44</c:v>
                </c:pt>
              </c:numCache>
            </c:numRef>
          </c:val>
        </c:ser>
        <c:ser>
          <c:idx val="3"/>
          <c:order val="3"/>
          <c:tx>
            <c:strRef>
              <c:f>Distribution!$K$46</c:f>
              <c:strCache>
                <c:ptCount val="1"/>
                <c:pt idx="0">
                  <c:v>Agri/Other</c:v>
                </c:pt>
              </c:strCache>
            </c:strRef>
          </c:tx>
          <c:spPr>
            <a:solidFill>
              <a:schemeClr val="bg2">
                <a:lumMod val="90000"/>
              </a:schemeClr>
            </a:solidFill>
          </c:spPr>
          <c:invertIfNegative val="0"/>
          <c:dLbls>
            <c:numFmt formatCode="0%" sourceLinked="0"/>
            <c:txPr>
              <a:bodyPr/>
              <a:lstStyle/>
              <a:p>
                <a:pPr>
                  <a:defRPr sz="1000"/>
                </a:pPr>
                <a:endParaRPr lang="tr-TR"/>
              </a:p>
            </c:txPr>
            <c:showLegendKey val="0"/>
            <c:showVal val="1"/>
            <c:showCatName val="0"/>
            <c:showSerName val="0"/>
            <c:showPercent val="0"/>
            <c:showBubbleSize val="0"/>
            <c:showLeaderLines val="0"/>
          </c:dLbls>
          <c:cat>
            <c:strRef>
              <c:f>Distribution!$G$47:$G$51</c:f>
              <c:strCache>
                <c:ptCount val="5"/>
                <c:pt idx="0">
                  <c:v>Europe &amp; Central Asia</c:v>
                </c:pt>
                <c:pt idx="1">
                  <c:v>East Asia &amp; Pacific</c:v>
                </c:pt>
                <c:pt idx="2">
                  <c:v>Middle East &amp; North Africa</c:v>
                </c:pt>
                <c:pt idx="3">
                  <c:v>Sub-Saharan Africa</c:v>
                </c:pt>
                <c:pt idx="4">
                  <c:v>South Asia</c:v>
                </c:pt>
              </c:strCache>
            </c:strRef>
          </c:cat>
          <c:val>
            <c:numRef>
              <c:f>Distribution!$K$47:$K$51</c:f>
              <c:numCache>
                <c:formatCode>General</c:formatCode>
                <c:ptCount val="5"/>
                <c:pt idx="0">
                  <c:v>0.16</c:v>
                </c:pt>
                <c:pt idx="1">
                  <c:v>0.01</c:v>
                </c:pt>
                <c:pt idx="2">
                  <c:v>0.03</c:v>
                </c:pt>
                <c:pt idx="3">
                  <c:v>0.15</c:v>
                </c:pt>
                <c:pt idx="4">
                  <c:v>0.08</c:v>
                </c:pt>
              </c:numCache>
            </c:numRef>
          </c:val>
        </c:ser>
        <c:dLbls>
          <c:showLegendKey val="0"/>
          <c:showVal val="0"/>
          <c:showCatName val="0"/>
          <c:showSerName val="0"/>
          <c:showPercent val="0"/>
          <c:showBubbleSize val="0"/>
        </c:dLbls>
        <c:gapWidth val="100"/>
        <c:overlap val="100"/>
        <c:axId val="786053120"/>
        <c:axId val="776890048"/>
      </c:barChart>
      <c:catAx>
        <c:axId val="786053120"/>
        <c:scaling>
          <c:orientation val="minMax"/>
        </c:scaling>
        <c:delete val="0"/>
        <c:axPos val="b"/>
        <c:majorTickMark val="out"/>
        <c:minorTickMark val="none"/>
        <c:tickLblPos val="nextTo"/>
        <c:txPr>
          <a:bodyPr/>
          <a:lstStyle/>
          <a:p>
            <a:pPr>
              <a:defRPr sz="1000"/>
            </a:pPr>
            <a:endParaRPr lang="tr-TR"/>
          </a:p>
        </c:txPr>
        <c:crossAx val="776890048"/>
        <c:crosses val="autoZero"/>
        <c:auto val="1"/>
        <c:lblAlgn val="ctr"/>
        <c:lblOffset val="100"/>
        <c:noMultiLvlLbl val="0"/>
      </c:catAx>
      <c:valAx>
        <c:axId val="776890048"/>
        <c:scaling>
          <c:orientation val="minMax"/>
          <c:max val="1"/>
        </c:scaling>
        <c:delete val="1"/>
        <c:axPos val="l"/>
        <c:numFmt formatCode="0%" sourceLinked="0"/>
        <c:majorTickMark val="out"/>
        <c:minorTickMark val="none"/>
        <c:tickLblPos val="nextTo"/>
        <c:crossAx val="786053120"/>
        <c:crosses val="autoZero"/>
        <c:crossBetween val="between"/>
      </c:valAx>
    </c:plotArea>
    <c:legend>
      <c:legendPos val="b"/>
      <c:layout>
        <c:manualLayout>
          <c:xMode val="edge"/>
          <c:yMode val="edge"/>
          <c:x val="9.3727193071785619E-2"/>
          <c:y val="0.88043633289994827"/>
          <c:w val="0.90348161019034767"/>
          <c:h val="8.6196503691782E-2"/>
        </c:manualLayout>
      </c:layout>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dirty="0" smtClean="0"/>
              <a:t>Median MSMEs Employment </a:t>
            </a:r>
          </a:p>
          <a:p>
            <a:pPr>
              <a:defRPr/>
            </a:pPr>
            <a:r>
              <a:rPr lang="en-US" sz="1200" b="0" dirty="0" smtClean="0"/>
              <a:t>(% of total)</a:t>
            </a:r>
            <a:endParaRPr lang="en-US" b="0" dirty="0"/>
          </a:p>
        </c:rich>
      </c:tx>
      <c:layout/>
      <c:overlay val="0"/>
    </c:title>
    <c:autoTitleDeleted val="0"/>
    <c:plotArea>
      <c:layout/>
      <c:barChart>
        <c:barDir val="col"/>
        <c:grouping val="clustered"/>
        <c:varyColors val="0"/>
        <c:ser>
          <c:idx val="0"/>
          <c:order val="0"/>
          <c:spPr>
            <a:solidFill>
              <a:schemeClr val="accent6">
                <a:lumMod val="60000"/>
                <a:lumOff val="40000"/>
              </a:schemeClr>
            </a:solidFill>
          </c:spPr>
          <c:invertIfNegative val="0"/>
          <c:dPt>
            <c:idx val="0"/>
            <c:invertIfNegative val="0"/>
            <c:bubble3D val="0"/>
            <c:spPr>
              <a:solidFill>
                <a:srgbClr val="00B050"/>
              </a:solidFill>
            </c:spPr>
          </c:dPt>
          <c:dLbls>
            <c:numFmt formatCode="#,##0" sourceLinked="0"/>
            <c:showLegendKey val="0"/>
            <c:showVal val="1"/>
            <c:showCatName val="0"/>
            <c:showSerName val="0"/>
            <c:showPercent val="0"/>
            <c:showBubbleSize val="0"/>
            <c:showLeaderLines val="0"/>
          </c:dLbls>
          <c:cat>
            <c:strRef>
              <c:f>Sheet1!$S$145:$S$148</c:f>
              <c:strCache>
                <c:ptCount val="4"/>
                <c:pt idx="0">
                  <c:v>OIC Countries (n=34)</c:v>
                </c:pt>
                <c:pt idx="1">
                  <c:v>Non-OIC Developing Countries (n=64)</c:v>
                </c:pt>
                <c:pt idx="2">
                  <c:v>Developed Countries (n=34)</c:v>
                </c:pt>
                <c:pt idx="3">
                  <c:v>World (n=132)</c:v>
                </c:pt>
              </c:strCache>
            </c:strRef>
          </c:cat>
          <c:val>
            <c:numRef>
              <c:f>Sheet1!$T$145:$T$148</c:f>
              <c:numCache>
                <c:formatCode>General</c:formatCode>
                <c:ptCount val="4"/>
                <c:pt idx="0">
                  <c:v>34</c:v>
                </c:pt>
                <c:pt idx="1">
                  <c:v>39.25</c:v>
                </c:pt>
                <c:pt idx="2">
                  <c:v>49.28</c:v>
                </c:pt>
                <c:pt idx="3">
                  <c:v>40.770000000000003</c:v>
                </c:pt>
              </c:numCache>
            </c:numRef>
          </c:val>
        </c:ser>
        <c:dLbls>
          <c:showLegendKey val="0"/>
          <c:showVal val="0"/>
          <c:showCatName val="0"/>
          <c:showSerName val="0"/>
          <c:showPercent val="0"/>
          <c:showBubbleSize val="0"/>
        </c:dLbls>
        <c:gapWidth val="150"/>
        <c:axId val="788805632"/>
        <c:axId val="776893504"/>
      </c:barChart>
      <c:catAx>
        <c:axId val="788805632"/>
        <c:scaling>
          <c:orientation val="minMax"/>
        </c:scaling>
        <c:delete val="0"/>
        <c:axPos val="b"/>
        <c:majorTickMark val="out"/>
        <c:minorTickMark val="none"/>
        <c:tickLblPos val="nextTo"/>
        <c:crossAx val="776893504"/>
        <c:crosses val="autoZero"/>
        <c:auto val="1"/>
        <c:lblAlgn val="ctr"/>
        <c:lblOffset val="100"/>
        <c:noMultiLvlLbl val="0"/>
      </c:catAx>
      <c:valAx>
        <c:axId val="776893504"/>
        <c:scaling>
          <c:orientation val="minMax"/>
        </c:scaling>
        <c:delete val="1"/>
        <c:axPos val="l"/>
        <c:numFmt formatCode="General" sourceLinked="1"/>
        <c:majorTickMark val="out"/>
        <c:minorTickMark val="none"/>
        <c:tickLblPos val="nextTo"/>
        <c:crossAx val="788805632"/>
        <c:crosses val="autoZero"/>
        <c:crossBetween val="between"/>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dirty="0" smtClean="0"/>
              <a:t> </a:t>
            </a:r>
            <a:r>
              <a:rPr lang="en-US" sz="1400" dirty="0" smtClean="0"/>
              <a:t>Median MSMEs Employment in OIC     </a:t>
            </a:r>
            <a:r>
              <a:rPr lang="en-US" sz="1200" b="0" dirty="0" smtClean="0"/>
              <a:t>(% of total)</a:t>
            </a:r>
          </a:p>
          <a:p>
            <a:pPr>
              <a:defRPr sz="1200"/>
            </a:pPr>
            <a:endParaRPr lang="en-US" sz="1200" dirty="0"/>
          </a:p>
        </c:rich>
      </c:tx>
      <c:layout/>
      <c:overlay val="0"/>
    </c:title>
    <c:autoTitleDeleted val="0"/>
    <c:plotArea>
      <c:layout>
        <c:manualLayout>
          <c:layoutTarget val="inner"/>
          <c:xMode val="edge"/>
          <c:yMode val="edge"/>
          <c:x val="3.479847275306984E-2"/>
          <c:y val="0.29606481481481484"/>
          <c:w val="0.94622054210889206"/>
          <c:h val="0.53145049577136194"/>
        </c:manualLayout>
      </c:layout>
      <c:barChart>
        <c:barDir val="col"/>
        <c:grouping val="clustered"/>
        <c:varyColors val="0"/>
        <c:ser>
          <c:idx val="0"/>
          <c:order val="0"/>
          <c:spPr>
            <a:solidFill>
              <a:schemeClr val="accent5">
                <a:lumMod val="75000"/>
              </a:schemeClr>
            </a:solidFill>
          </c:spPr>
          <c:invertIfNegative val="0"/>
          <c:dLbls>
            <c:numFmt formatCode="#,##0" sourceLinked="0"/>
            <c:showLegendKey val="0"/>
            <c:showVal val="1"/>
            <c:showCatName val="0"/>
            <c:showSerName val="0"/>
            <c:showPercent val="0"/>
            <c:showBubbleSize val="0"/>
            <c:showLeaderLines val="0"/>
          </c:dLbls>
          <c:cat>
            <c:strRef>
              <c:f>Sheet1!$Y$145:$Y$149</c:f>
              <c:strCache>
                <c:ptCount val="5"/>
                <c:pt idx="0">
                  <c:v>Europe &amp; Central Asia</c:v>
                </c:pt>
                <c:pt idx="1">
                  <c:v>East Asia &amp; Pacific</c:v>
                </c:pt>
                <c:pt idx="2">
                  <c:v>Middle East &amp; North Africa</c:v>
                </c:pt>
                <c:pt idx="3">
                  <c:v>Sub-Saharan Africa</c:v>
                </c:pt>
                <c:pt idx="4">
                  <c:v>South Asia</c:v>
                </c:pt>
              </c:strCache>
            </c:strRef>
          </c:cat>
          <c:val>
            <c:numRef>
              <c:f>Sheet1!$Z$145:$Z$149</c:f>
              <c:numCache>
                <c:formatCode>General</c:formatCode>
                <c:ptCount val="5"/>
                <c:pt idx="0">
                  <c:v>31.5</c:v>
                </c:pt>
                <c:pt idx="1">
                  <c:v>58</c:v>
                </c:pt>
                <c:pt idx="2">
                  <c:v>28.2</c:v>
                </c:pt>
                <c:pt idx="3">
                  <c:v>33.200000000000003</c:v>
                </c:pt>
                <c:pt idx="4">
                  <c:v>45.4</c:v>
                </c:pt>
              </c:numCache>
            </c:numRef>
          </c:val>
        </c:ser>
        <c:dLbls>
          <c:showLegendKey val="0"/>
          <c:showVal val="0"/>
          <c:showCatName val="0"/>
          <c:showSerName val="0"/>
          <c:showPercent val="0"/>
          <c:showBubbleSize val="0"/>
        </c:dLbls>
        <c:gapWidth val="150"/>
        <c:axId val="788806656"/>
        <c:axId val="776895232"/>
      </c:barChart>
      <c:catAx>
        <c:axId val="788806656"/>
        <c:scaling>
          <c:orientation val="minMax"/>
        </c:scaling>
        <c:delete val="0"/>
        <c:axPos val="b"/>
        <c:majorTickMark val="out"/>
        <c:minorTickMark val="none"/>
        <c:tickLblPos val="nextTo"/>
        <c:crossAx val="776895232"/>
        <c:crosses val="autoZero"/>
        <c:auto val="1"/>
        <c:lblAlgn val="ctr"/>
        <c:lblOffset val="100"/>
        <c:noMultiLvlLbl val="0"/>
      </c:catAx>
      <c:valAx>
        <c:axId val="776895232"/>
        <c:scaling>
          <c:orientation val="minMax"/>
        </c:scaling>
        <c:delete val="1"/>
        <c:axPos val="l"/>
        <c:numFmt formatCode="General" sourceLinked="1"/>
        <c:majorTickMark val="out"/>
        <c:minorTickMark val="none"/>
        <c:tickLblPos val="nextTo"/>
        <c:crossAx val="788806656"/>
        <c:crosses val="autoZero"/>
        <c:crossBetween val="between"/>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19"/>
    </mc:Choice>
    <mc:Fallback>
      <c:style val="19"/>
    </mc:Fallback>
  </mc:AlternateContent>
  <c:chart>
    <c:title>
      <c:tx>
        <c:rich>
          <a:bodyPr/>
          <a:lstStyle/>
          <a:p>
            <a:pPr>
              <a:defRPr sz="1600">
                <a:latin typeface="Candara" pitchFamily="34" charset="0"/>
              </a:defRPr>
            </a:pPr>
            <a:r>
              <a:rPr lang="en-US" sz="1600" dirty="0">
                <a:latin typeface="Candara" pitchFamily="34" charset="0"/>
              </a:rPr>
              <a:t>Composition of Global </a:t>
            </a:r>
            <a:r>
              <a:rPr lang="en-US" sz="1600" dirty="0" smtClean="0">
                <a:latin typeface="Candara" pitchFamily="34" charset="0"/>
              </a:rPr>
              <a:t>Financial Assets </a:t>
            </a:r>
            <a:r>
              <a:rPr lang="en-US" sz="1600" dirty="0">
                <a:latin typeface="Candara" pitchFamily="34" charset="0"/>
              </a:rPr>
              <a:t>in 2012</a:t>
            </a:r>
            <a:r>
              <a:rPr lang="en-US" sz="1600" baseline="0" dirty="0">
                <a:latin typeface="Candara" pitchFamily="34" charset="0"/>
              </a:rPr>
              <a:t> (USD Trillion)</a:t>
            </a:r>
          </a:p>
        </c:rich>
      </c:tx>
      <c:layout/>
      <c:overlay val="0"/>
    </c:title>
    <c:autoTitleDeleted val="0"/>
    <c:plotArea>
      <c:layout/>
      <c:barChart>
        <c:barDir val="bar"/>
        <c:grouping val="clustered"/>
        <c:varyColors val="0"/>
        <c:ser>
          <c:idx val="0"/>
          <c:order val="0"/>
          <c:tx>
            <c:strRef>
              <c:f>Sheet1!$B$1</c:f>
              <c:strCache>
                <c:ptCount val="1"/>
                <c:pt idx="0">
                  <c:v>USD Trillion</c:v>
                </c:pt>
              </c:strCache>
            </c:strRef>
          </c:tx>
          <c:spPr>
            <a:solidFill>
              <a:srgbClr val="990033"/>
            </a:solidFill>
            <a:effectLst/>
          </c:spPr>
          <c:invertIfNegative val="0"/>
          <c:dLbls>
            <c:dLbl>
              <c:idx val="0"/>
              <c:layout/>
              <c:showLegendKey val="0"/>
              <c:showVal val="1"/>
              <c:showCatName val="0"/>
              <c:showSerName val="0"/>
              <c:showPercent val="0"/>
              <c:showBubbleSize val="0"/>
            </c:dLbl>
            <c:dLbl>
              <c:idx val="1"/>
              <c:layout/>
              <c:showLegendKey val="0"/>
              <c:showVal val="1"/>
              <c:showCatName val="0"/>
              <c:showSerName val="0"/>
              <c:showPercent val="0"/>
              <c:showBubbleSize val="0"/>
            </c:dLbl>
            <c:dLbl>
              <c:idx val="2"/>
              <c:layout/>
              <c:showLegendKey val="0"/>
              <c:showVal val="1"/>
              <c:showCatName val="0"/>
              <c:showSerName val="0"/>
              <c:showPercent val="0"/>
              <c:showBubbleSize val="0"/>
            </c:dLbl>
            <c:dLbl>
              <c:idx val="3"/>
              <c:layout/>
              <c:showLegendKey val="0"/>
              <c:showVal val="1"/>
              <c:showCatName val="0"/>
              <c:showSerName val="0"/>
              <c:showPercent val="0"/>
              <c:showBubbleSize val="0"/>
            </c:dLbl>
            <c:dLbl>
              <c:idx val="4"/>
              <c:layout/>
              <c:showLegendKey val="0"/>
              <c:showVal val="1"/>
              <c:showCatName val="0"/>
              <c:showSerName val="0"/>
              <c:showPercent val="0"/>
              <c:showBubbleSize val="0"/>
            </c:dLbl>
            <c:dLbl>
              <c:idx val="5"/>
              <c:layout/>
              <c:showLegendKey val="0"/>
              <c:showVal val="1"/>
              <c:showCatName val="0"/>
              <c:showSerName val="0"/>
              <c:showPercent val="0"/>
              <c:showBubbleSize val="0"/>
            </c:dLbl>
            <c:dLbl>
              <c:idx val="6"/>
              <c:layout/>
              <c:showLegendKey val="0"/>
              <c:showVal val="1"/>
              <c:showCatName val="0"/>
              <c:showSerName val="0"/>
              <c:showPercent val="0"/>
              <c:showBubbleSize val="0"/>
            </c:dLbl>
            <c:dLbl>
              <c:idx val="7"/>
              <c:layout/>
              <c:showLegendKey val="0"/>
              <c:showVal val="1"/>
              <c:showCatName val="0"/>
              <c:showSerName val="0"/>
              <c:showPercent val="0"/>
              <c:showBubbleSize val="0"/>
            </c:dLbl>
            <c:dLbl>
              <c:idx val="8"/>
              <c:layout/>
              <c:showLegendKey val="0"/>
              <c:showVal val="1"/>
              <c:showCatName val="0"/>
              <c:showSerName val="0"/>
              <c:showPercent val="0"/>
              <c:showBubbleSize val="0"/>
            </c:dLbl>
            <c:dLbl>
              <c:idx val="9"/>
              <c:layout/>
              <c:showLegendKey val="0"/>
              <c:showVal val="1"/>
              <c:showCatName val="0"/>
              <c:showSerName val="0"/>
              <c:showPercent val="0"/>
              <c:showBubbleSize val="0"/>
            </c:dLbl>
            <c:dLbl>
              <c:idx val="10"/>
              <c:layout/>
              <c:showLegendKey val="0"/>
              <c:showVal val="1"/>
              <c:showCatName val="0"/>
              <c:showSerName val="0"/>
              <c:showPercent val="0"/>
              <c:showBubbleSize val="0"/>
            </c:dLbl>
            <c:dLbl>
              <c:idx val="11"/>
              <c:layout/>
              <c:showLegendKey val="0"/>
              <c:showVal val="1"/>
              <c:showCatName val="0"/>
              <c:showSerName val="0"/>
              <c:showPercent val="0"/>
              <c:showBubbleSize val="0"/>
            </c:dLbl>
            <c:dLbl>
              <c:idx val="12"/>
              <c:layout/>
              <c:showLegendKey val="0"/>
              <c:showVal val="1"/>
              <c:showCatName val="0"/>
              <c:showSerName val="0"/>
              <c:showPercent val="0"/>
              <c:showBubbleSize val="0"/>
            </c:dLbl>
            <c:numFmt formatCode="#,##0.0" sourceLinked="0"/>
            <c:showLegendKey val="0"/>
            <c:showVal val="0"/>
            <c:showCatName val="0"/>
            <c:showSerName val="0"/>
            <c:showPercent val="0"/>
            <c:showBubbleSize val="0"/>
          </c:dLbls>
          <c:cat>
            <c:strRef>
              <c:f>Sheet1!$A$2:$A$14</c:f>
              <c:strCache>
                <c:ptCount val="13"/>
                <c:pt idx="0">
                  <c:v>Islamic Finances</c:v>
                </c:pt>
                <c:pt idx="1">
                  <c:v>Private Equity Funds</c:v>
                </c:pt>
                <c:pt idx="2">
                  <c:v>Hedge Funds</c:v>
                </c:pt>
                <c:pt idx="3">
                  <c:v>Sovereign Wealth Funds</c:v>
                </c:pt>
                <c:pt idx="4">
                  <c:v>Reserved ex Gold</c:v>
                </c:pt>
                <c:pt idx="5">
                  <c:v>Insurance Companies</c:v>
                </c:pt>
                <c:pt idx="6">
                  <c:v>Public Debt Securities</c:v>
                </c:pt>
                <c:pt idx="7">
                  <c:v>Mutual Funds</c:v>
                </c:pt>
                <c:pt idx="8">
                  <c:v>Pension Funds</c:v>
                </c:pt>
                <c:pt idx="9">
                  <c:v>Private Debt Securities</c:v>
                </c:pt>
                <c:pt idx="10">
                  <c:v>World GDP</c:v>
                </c:pt>
                <c:pt idx="11">
                  <c:v>Stock Market Capitalisation</c:v>
                </c:pt>
                <c:pt idx="12">
                  <c:v>Bank Assets</c:v>
                </c:pt>
              </c:strCache>
            </c:strRef>
          </c:cat>
          <c:val>
            <c:numRef>
              <c:f>Sheet1!$B$2:$B$14</c:f>
              <c:numCache>
                <c:formatCode>General</c:formatCode>
                <c:ptCount val="13"/>
                <c:pt idx="0">
                  <c:v>1.6</c:v>
                </c:pt>
                <c:pt idx="1">
                  <c:v>1.7</c:v>
                </c:pt>
                <c:pt idx="2">
                  <c:v>2</c:v>
                </c:pt>
                <c:pt idx="3">
                  <c:v>4</c:v>
                </c:pt>
                <c:pt idx="4">
                  <c:v>5</c:v>
                </c:pt>
                <c:pt idx="5">
                  <c:v>19.5</c:v>
                </c:pt>
                <c:pt idx="6">
                  <c:v>27.3</c:v>
                </c:pt>
                <c:pt idx="7">
                  <c:v>28</c:v>
                </c:pt>
                <c:pt idx="8">
                  <c:v>29</c:v>
                </c:pt>
                <c:pt idx="9">
                  <c:v>43</c:v>
                </c:pt>
                <c:pt idx="10">
                  <c:v>49</c:v>
                </c:pt>
                <c:pt idx="11">
                  <c:v>50.5</c:v>
                </c:pt>
                <c:pt idx="12">
                  <c:v>72</c:v>
                </c:pt>
              </c:numCache>
            </c:numRef>
          </c:val>
        </c:ser>
        <c:dLbls>
          <c:showLegendKey val="0"/>
          <c:showVal val="0"/>
          <c:showCatName val="0"/>
          <c:showSerName val="0"/>
          <c:showPercent val="0"/>
          <c:showBubbleSize val="0"/>
        </c:dLbls>
        <c:gapWidth val="50"/>
        <c:axId val="108777472"/>
        <c:axId val="43141952"/>
      </c:barChart>
      <c:catAx>
        <c:axId val="108777472"/>
        <c:scaling>
          <c:orientation val="minMax"/>
        </c:scaling>
        <c:delete val="0"/>
        <c:axPos val="l"/>
        <c:majorTickMark val="none"/>
        <c:minorTickMark val="none"/>
        <c:tickLblPos val="nextTo"/>
        <c:crossAx val="43141952"/>
        <c:crosses val="autoZero"/>
        <c:auto val="1"/>
        <c:lblAlgn val="ctr"/>
        <c:lblOffset val="100"/>
        <c:noMultiLvlLbl val="0"/>
      </c:catAx>
      <c:valAx>
        <c:axId val="43141952"/>
        <c:scaling>
          <c:orientation val="minMax"/>
        </c:scaling>
        <c:delete val="0"/>
        <c:axPos val="b"/>
        <c:majorGridlines>
          <c:spPr>
            <a:ln>
              <a:noFill/>
            </a:ln>
          </c:spPr>
        </c:majorGridlines>
        <c:title>
          <c:tx>
            <c:rich>
              <a:bodyPr/>
              <a:lstStyle/>
              <a:p>
                <a:pPr>
                  <a:defRPr sz="1000" b="0">
                    <a:latin typeface="Candara" pitchFamily="34" charset="0"/>
                  </a:defRPr>
                </a:pPr>
                <a:r>
                  <a:rPr lang="en-US" sz="1000" b="0" dirty="0" smtClean="0">
                    <a:latin typeface="Candara" pitchFamily="34" charset="0"/>
                  </a:rPr>
                  <a:t>Source: Bloomberg</a:t>
                </a:r>
                <a:r>
                  <a:rPr lang="en-US" sz="1000" b="0" baseline="0" dirty="0" smtClean="0">
                    <a:latin typeface="Candara" pitchFamily="34" charset="0"/>
                  </a:rPr>
                  <a:t> </a:t>
                </a:r>
                <a:r>
                  <a:rPr lang="en-US" sz="1000" b="0" dirty="0" smtClean="0">
                    <a:latin typeface="Candara" pitchFamily="34" charset="0"/>
                  </a:rPr>
                  <a:t> </a:t>
                </a:r>
                <a:r>
                  <a:rPr lang="en-US" sz="1000" b="0" dirty="0">
                    <a:latin typeface="Candara" pitchFamily="34" charset="0"/>
                  </a:rPr>
                  <a:t>&amp;</a:t>
                </a:r>
                <a:r>
                  <a:rPr lang="en-US" sz="1000" b="0" baseline="0" dirty="0">
                    <a:latin typeface="Candara" pitchFamily="34" charset="0"/>
                  </a:rPr>
                  <a:t> KFH Research</a:t>
                </a:r>
                <a:endParaRPr lang="en-US" sz="1000" b="0" dirty="0">
                  <a:latin typeface="Candara" pitchFamily="34" charset="0"/>
                </a:endParaRPr>
              </a:p>
            </c:rich>
          </c:tx>
          <c:layout>
            <c:manualLayout>
              <c:xMode val="edge"/>
              <c:yMode val="edge"/>
              <c:x val="0.75143302065969597"/>
              <c:y val="0.95319587628865976"/>
            </c:manualLayout>
          </c:layout>
          <c:overlay val="0"/>
        </c:title>
        <c:numFmt formatCode="General" sourceLinked="0"/>
        <c:majorTickMark val="none"/>
        <c:minorTickMark val="none"/>
        <c:tickLblPos val="nextTo"/>
        <c:crossAx val="108777472"/>
        <c:crosses val="autoZero"/>
        <c:crossBetween val="between"/>
      </c:valAx>
      <c:spPr>
        <a:noFill/>
        <a:ln>
          <a:noFill/>
        </a:ln>
      </c:spPr>
    </c:plotArea>
    <c:plotVisOnly val="1"/>
    <c:dispBlanksAs val="gap"/>
    <c:showDLblsOverMax val="0"/>
  </c:chart>
  <c:spPr>
    <a:ln w="38100">
      <a:noFill/>
    </a:ln>
  </c:sp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939CC2-255F-4325-B283-2E9B0DB91B6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7F8A617-3773-4DE7-BBB6-9275A44E0B7C}">
      <dgm:prSet phldrT="[Text]" custT="1"/>
      <dgm:spPr/>
      <dgm:t>
        <a:bodyPr/>
        <a:lstStyle/>
        <a:p>
          <a:r>
            <a:rPr lang="en-US" sz="1600" b="1" kern="1200" dirty="0" smtClean="0">
              <a:solidFill>
                <a:schemeClr val="bg1"/>
              </a:solidFill>
              <a:latin typeface="Candara" pitchFamily="34" charset="0"/>
              <a:ea typeface="+mn-ea"/>
              <a:cs typeface="+mn-cs"/>
            </a:rPr>
            <a:t>Inception</a:t>
          </a:r>
          <a:endParaRPr lang="en-US" sz="1600" b="1" kern="1200" dirty="0">
            <a:solidFill>
              <a:schemeClr val="bg1"/>
            </a:solidFill>
            <a:latin typeface="Candara" pitchFamily="34" charset="0"/>
            <a:ea typeface="+mn-ea"/>
            <a:cs typeface="+mn-cs"/>
          </a:endParaRPr>
        </a:p>
      </dgm:t>
    </dgm:pt>
    <dgm:pt modelId="{66603DBA-0CFE-4D09-85CE-22E3F4E9562C}" type="parTrans" cxnId="{AAC68265-DDE0-42B4-A3EB-BDB6A0DA1BDB}">
      <dgm:prSet/>
      <dgm:spPr/>
      <dgm:t>
        <a:bodyPr/>
        <a:lstStyle/>
        <a:p>
          <a:endParaRPr lang="en-US" sz="1600">
            <a:solidFill>
              <a:schemeClr val="tx1">
                <a:lumMod val="85000"/>
                <a:lumOff val="15000"/>
              </a:schemeClr>
            </a:solidFill>
            <a:latin typeface="Candara" pitchFamily="34" charset="0"/>
          </a:endParaRPr>
        </a:p>
      </dgm:t>
    </dgm:pt>
    <dgm:pt modelId="{E27B81B4-C3A4-4728-970A-E201BDC1417D}" type="sibTrans" cxnId="{AAC68265-DDE0-42B4-A3EB-BDB6A0DA1BDB}">
      <dgm:prSet/>
      <dgm:spPr/>
      <dgm:t>
        <a:bodyPr/>
        <a:lstStyle/>
        <a:p>
          <a:endParaRPr lang="en-US" sz="1600">
            <a:solidFill>
              <a:schemeClr val="tx1">
                <a:lumMod val="85000"/>
                <a:lumOff val="15000"/>
              </a:schemeClr>
            </a:solidFill>
            <a:latin typeface="Candara" pitchFamily="34" charset="0"/>
          </a:endParaRPr>
        </a:p>
      </dgm:t>
    </dgm:pt>
    <dgm:pt modelId="{600C6CF6-DF46-4A40-9981-0BA06F8BFFA6}">
      <dgm:prSet phldrT="[Text]" custT="1"/>
      <dgm:spPr/>
      <dgm:t>
        <a:bodyPr/>
        <a:lstStyle/>
        <a:p>
          <a:r>
            <a:rPr lang="en-US" sz="1600" kern="1200" dirty="0" smtClean="0">
              <a:solidFill>
                <a:schemeClr val="tx1">
                  <a:lumMod val="85000"/>
                  <a:lumOff val="15000"/>
                </a:schemeClr>
              </a:solidFill>
              <a:latin typeface="Candara" pitchFamily="34" charset="0"/>
              <a:ea typeface="+mn-ea"/>
              <a:cs typeface="+mn-cs"/>
            </a:rPr>
            <a:t>Absence of Seed capital for establishing business</a:t>
          </a:r>
          <a:endParaRPr lang="en-US" sz="1600" kern="1200" dirty="0">
            <a:solidFill>
              <a:schemeClr val="tx1">
                <a:lumMod val="85000"/>
                <a:lumOff val="15000"/>
              </a:schemeClr>
            </a:solidFill>
            <a:latin typeface="Candara" pitchFamily="34" charset="0"/>
            <a:ea typeface="+mn-ea"/>
            <a:cs typeface="+mn-cs"/>
          </a:endParaRPr>
        </a:p>
      </dgm:t>
    </dgm:pt>
    <dgm:pt modelId="{D9301D48-A905-4991-8593-97D00FEEA137}" type="parTrans" cxnId="{CB7E1FED-06B2-471B-8BF4-003E6B61A3C1}">
      <dgm:prSet/>
      <dgm:spPr/>
      <dgm:t>
        <a:bodyPr/>
        <a:lstStyle/>
        <a:p>
          <a:endParaRPr lang="en-US" sz="1600">
            <a:solidFill>
              <a:schemeClr val="tx1">
                <a:lumMod val="85000"/>
                <a:lumOff val="15000"/>
              </a:schemeClr>
            </a:solidFill>
            <a:latin typeface="Candara" pitchFamily="34" charset="0"/>
          </a:endParaRPr>
        </a:p>
      </dgm:t>
    </dgm:pt>
    <dgm:pt modelId="{CE440B24-2627-4D9E-B646-53CA90B1746F}" type="sibTrans" cxnId="{CB7E1FED-06B2-471B-8BF4-003E6B61A3C1}">
      <dgm:prSet/>
      <dgm:spPr/>
      <dgm:t>
        <a:bodyPr/>
        <a:lstStyle/>
        <a:p>
          <a:endParaRPr lang="en-US" sz="1600">
            <a:solidFill>
              <a:schemeClr val="tx1">
                <a:lumMod val="85000"/>
                <a:lumOff val="15000"/>
              </a:schemeClr>
            </a:solidFill>
            <a:latin typeface="Candara" pitchFamily="34" charset="0"/>
          </a:endParaRPr>
        </a:p>
      </dgm:t>
    </dgm:pt>
    <dgm:pt modelId="{EA79739A-E096-4E81-BB2D-A593B2472F36}">
      <dgm:prSet phldrT="[Text]" custT="1"/>
      <dgm:spPr/>
      <dgm:t>
        <a:bodyPr/>
        <a:lstStyle/>
        <a:p>
          <a:r>
            <a:rPr lang="en-US" sz="1600" kern="1200" dirty="0" smtClean="0">
              <a:solidFill>
                <a:schemeClr val="tx1">
                  <a:lumMod val="85000"/>
                  <a:lumOff val="15000"/>
                </a:schemeClr>
              </a:solidFill>
              <a:latin typeface="Candara" pitchFamily="34" charset="0"/>
              <a:ea typeface="+mn-ea"/>
              <a:cs typeface="+mn-cs"/>
            </a:rPr>
            <a:t>Bureaucratic hurdles in registering business</a:t>
          </a:r>
          <a:endParaRPr lang="en-US" sz="1600" kern="1200" dirty="0">
            <a:solidFill>
              <a:schemeClr val="tx1">
                <a:lumMod val="85000"/>
                <a:lumOff val="15000"/>
              </a:schemeClr>
            </a:solidFill>
            <a:latin typeface="Candara" pitchFamily="34" charset="0"/>
            <a:ea typeface="+mn-ea"/>
            <a:cs typeface="+mn-cs"/>
          </a:endParaRPr>
        </a:p>
      </dgm:t>
    </dgm:pt>
    <dgm:pt modelId="{07BE8360-78BD-469D-9D69-33A92980EA94}" type="parTrans" cxnId="{6CCDF4EF-A80D-49C5-8FBD-59A63AAB3CB4}">
      <dgm:prSet/>
      <dgm:spPr/>
      <dgm:t>
        <a:bodyPr/>
        <a:lstStyle/>
        <a:p>
          <a:endParaRPr lang="en-US" sz="1600">
            <a:solidFill>
              <a:schemeClr val="tx1">
                <a:lumMod val="85000"/>
                <a:lumOff val="15000"/>
              </a:schemeClr>
            </a:solidFill>
            <a:latin typeface="Candara" pitchFamily="34" charset="0"/>
          </a:endParaRPr>
        </a:p>
      </dgm:t>
    </dgm:pt>
    <dgm:pt modelId="{388045BB-B5A2-4B74-9724-842A38B30D02}" type="sibTrans" cxnId="{6CCDF4EF-A80D-49C5-8FBD-59A63AAB3CB4}">
      <dgm:prSet/>
      <dgm:spPr/>
      <dgm:t>
        <a:bodyPr/>
        <a:lstStyle/>
        <a:p>
          <a:endParaRPr lang="en-US" sz="1600">
            <a:solidFill>
              <a:schemeClr val="tx1">
                <a:lumMod val="85000"/>
                <a:lumOff val="15000"/>
              </a:schemeClr>
            </a:solidFill>
            <a:latin typeface="Candara" pitchFamily="34" charset="0"/>
          </a:endParaRPr>
        </a:p>
      </dgm:t>
    </dgm:pt>
    <dgm:pt modelId="{AAB35B17-8CFE-4B32-BE18-53A5A1637FCE}">
      <dgm:prSet phldrT="[Text]" custT="1"/>
      <dgm:spPr/>
      <dgm:t>
        <a:bodyPr/>
        <a:lstStyle/>
        <a:p>
          <a:r>
            <a:rPr lang="en-US" sz="1600" b="1" kern="1200" dirty="0" smtClean="0">
              <a:solidFill>
                <a:schemeClr val="bg1"/>
              </a:solidFill>
              <a:latin typeface="Candara" pitchFamily="34" charset="0"/>
              <a:ea typeface="+mn-ea"/>
              <a:cs typeface="+mn-cs"/>
            </a:rPr>
            <a:t>Developing</a:t>
          </a:r>
          <a:endParaRPr lang="en-US" sz="1600" b="1" kern="1200" dirty="0">
            <a:solidFill>
              <a:schemeClr val="bg1"/>
            </a:solidFill>
            <a:latin typeface="Candara" pitchFamily="34" charset="0"/>
            <a:ea typeface="+mn-ea"/>
            <a:cs typeface="+mn-cs"/>
          </a:endParaRPr>
        </a:p>
      </dgm:t>
    </dgm:pt>
    <dgm:pt modelId="{5707FFAE-B09D-4E3F-9F77-5EF632FAD2FD}" type="parTrans" cxnId="{6523BE71-D008-43BE-82FB-5F057794FC5A}">
      <dgm:prSet/>
      <dgm:spPr/>
      <dgm:t>
        <a:bodyPr/>
        <a:lstStyle/>
        <a:p>
          <a:endParaRPr lang="en-US" sz="1600">
            <a:solidFill>
              <a:schemeClr val="tx1">
                <a:lumMod val="85000"/>
                <a:lumOff val="15000"/>
              </a:schemeClr>
            </a:solidFill>
            <a:latin typeface="Candara" pitchFamily="34" charset="0"/>
          </a:endParaRPr>
        </a:p>
      </dgm:t>
    </dgm:pt>
    <dgm:pt modelId="{4FE99036-1BD0-4823-B4FB-6DF4FE378293}" type="sibTrans" cxnId="{6523BE71-D008-43BE-82FB-5F057794FC5A}">
      <dgm:prSet/>
      <dgm:spPr/>
      <dgm:t>
        <a:bodyPr/>
        <a:lstStyle/>
        <a:p>
          <a:endParaRPr lang="en-US" sz="1600">
            <a:solidFill>
              <a:schemeClr val="tx1">
                <a:lumMod val="85000"/>
                <a:lumOff val="15000"/>
              </a:schemeClr>
            </a:solidFill>
            <a:latin typeface="Candara" pitchFamily="34" charset="0"/>
          </a:endParaRPr>
        </a:p>
      </dgm:t>
    </dgm:pt>
    <dgm:pt modelId="{81CD9C2E-890E-48A0-B27F-E467BBC4C418}">
      <dgm:prSet phldrT="[Text]" custT="1"/>
      <dgm:spPr/>
      <dgm:t>
        <a:bodyPr/>
        <a:lstStyle/>
        <a:p>
          <a:r>
            <a:rPr lang="en-US" sz="1600" kern="1200" dirty="0" smtClean="0">
              <a:solidFill>
                <a:schemeClr val="tx1">
                  <a:lumMod val="85000"/>
                  <a:lumOff val="15000"/>
                </a:schemeClr>
              </a:solidFill>
              <a:latin typeface="Candara" pitchFamily="34" charset="0"/>
              <a:ea typeface="+mn-ea"/>
              <a:cs typeface="+mn-cs"/>
            </a:rPr>
            <a:t>Inadequate funds for expansion of operation</a:t>
          </a:r>
          <a:endParaRPr lang="en-US" sz="1600" kern="1200" dirty="0">
            <a:solidFill>
              <a:schemeClr val="tx1">
                <a:lumMod val="85000"/>
                <a:lumOff val="15000"/>
              </a:schemeClr>
            </a:solidFill>
            <a:latin typeface="Candara" pitchFamily="34" charset="0"/>
            <a:ea typeface="+mn-ea"/>
            <a:cs typeface="+mn-cs"/>
          </a:endParaRPr>
        </a:p>
      </dgm:t>
    </dgm:pt>
    <dgm:pt modelId="{E5D876F6-01AC-4B47-8950-9DDCABD7D4B7}" type="parTrans" cxnId="{E98476A3-16C0-4379-9C8D-5B29AE86FBBC}">
      <dgm:prSet/>
      <dgm:spPr/>
      <dgm:t>
        <a:bodyPr/>
        <a:lstStyle/>
        <a:p>
          <a:endParaRPr lang="en-US" sz="1600">
            <a:solidFill>
              <a:schemeClr val="tx1">
                <a:lumMod val="85000"/>
                <a:lumOff val="15000"/>
              </a:schemeClr>
            </a:solidFill>
            <a:latin typeface="Candara" pitchFamily="34" charset="0"/>
          </a:endParaRPr>
        </a:p>
      </dgm:t>
    </dgm:pt>
    <dgm:pt modelId="{D10002D4-400B-494A-8CD8-55F627AA2A42}" type="sibTrans" cxnId="{E98476A3-16C0-4379-9C8D-5B29AE86FBBC}">
      <dgm:prSet/>
      <dgm:spPr/>
      <dgm:t>
        <a:bodyPr/>
        <a:lstStyle/>
        <a:p>
          <a:endParaRPr lang="en-US" sz="1600">
            <a:solidFill>
              <a:schemeClr val="tx1">
                <a:lumMod val="85000"/>
                <a:lumOff val="15000"/>
              </a:schemeClr>
            </a:solidFill>
            <a:latin typeface="Candara" pitchFamily="34" charset="0"/>
          </a:endParaRPr>
        </a:p>
      </dgm:t>
    </dgm:pt>
    <dgm:pt modelId="{92B286EE-E6C8-48F8-A0E8-8623A0AAB948}">
      <dgm:prSet phldrT="[Text]" custT="1"/>
      <dgm:spPr/>
      <dgm:t>
        <a:bodyPr/>
        <a:lstStyle/>
        <a:p>
          <a:r>
            <a:rPr lang="en-US" sz="1600" kern="1200" dirty="0" smtClean="0">
              <a:solidFill>
                <a:schemeClr val="tx1">
                  <a:lumMod val="85000"/>
                  <a:lumOff val="15000"/>
                </a:schemeClr>
              </a:solidFill>
              <a:latin typeface="Candara" pitchFamily="34" charset="0"/>
              <a:ea typeface="+mn-ea"/>
              <a:cs typeface="+mn-cs"/>
            </a:rPr>
            <a:t>Weak business environment</a:t>
          </a:r>
          <a:endParaRPr lang="en-US" sz="1600" kern="1200" dirty="0">
            <a:solidFill>
              <a:schemeClr val="tx1">
                <a:lumMod val="85000"/>
                <a:lumOff val="15000"/>
              </a:schemeClr>
            </a:solidFill>
            <a:latin typeface="Candara" pitchFamily="34" charset="0"/>
            <a:ea typeface="+mn-ea"/>
            <a:cs typeface="+mn-cs"/>
          </a:endParaRPr>
        </a:p>
      </dgm:t>
    </dgm:pt>
    <dgm:pt modelId="{D39BFB94-53E7-47BB-B532-01687F46A377}" type="parTrans" cxnId="{5997E374-4EAB-488B-9BB3-31506F6A3B82}">
      <dgm:prSet/>
      <dgm:spPr/>
      <dgm:t>
        <a:bodyPr/>
        <a:lstStyle/>
        <a:p>
          <a:endParaRPr lang="en-US" sz="1600">
            <a:solidFill>
              <a:schemeClr val="tx1">
                <a:lumMod val="85000"/>
                <a:lumOff val="15000"/>
              </a:schemeClr>
            </a:solidFill>
            <a:latin typeface="Candara" pitchFamily="34" charset="0"/>
          </a:endParaRPr>
        </a:p>
      </dgm:t>
    </dgm:pt>
    <dgm:pt modelId="{3DAEAA35-2987-4320-8C0F-58F807E11EEA}" type="sibTrans" cxnId="{5997E374-4EAB-488B-9BB3-31506F6A3B82}">
      <dgm:prSet/>
      <dgm:spPr/>
      <dgm:t>
        <a:bodyPr/>
        <a:lstStyle/>
        <a:p>
          <a:endParaRPr lang="en-US" sz="1600">
            <a:solidFill>
              <a:schemeClr val="tx1">
                <a:lumMod val="85000"/>
                <a:lumOff val="15000"/>
              </a:schemeClr>
            </a:solidFill>
            <a:latin typeface="Candara" pitchFamily="34" charset="0"/>
          </a:endParaRPr>
        </a:p>
      </dgm:t>
    </dgm:pt>
    <dgm:pt modelId="{AB70F7A3-8BAE-44B8-8D6A-B0A03AE74BAB}">
      <dgm:prSet phldrT="[Text]" custT="1"/>
      <dgm:spPr/>
      <dgm:t>
        <a:bodyPr/>
        <a:lstStyle/>
        <a:p>
          <a:r>
            <a:rPr lang="en-US" sz="1600" b="1" kern="1200" dirty="0" smtClean="0">
              <a:solidFill>
                <a:schemeClr val="bg1"/>
              </a:solidFill>
              <a:latin typeface="Candara" pitchFamily="34" charset="0"/>
              <a:ea typeface="+mn-ea"/>
              <a:cs typeface="+mn-cs"/>
            </a:rPr>
            <a:t>Mature</a:t>
          </a:r>
          <a:endParaRPr lang="en-US" sz="1600" b="1" kern="1200" dirty="0">
            <a:solidFill>
              <a:schemeClr val="bg1"/>
            </a:solidFill>
            <a:latin typeface="Candara" pitchFamily="34" charset="0"/>
            <a:ea typeface="+mn-ea"/>
            <a:cs typeface="+mn-cs"/>
          </a:endParaRPr>
        </a:p>
      </dgm:t>
    </dgm:pt>
    <dgm:pt modelId="{55802255-618F-4D4E-8DA3-D76A84779D6D}" type="parTrans" cxnId="{91F4BBE6-58AE-4007-9323-02EBB7760BEC}">
      <dgm:prSet/>
      <dgm:spPr/>
      <dgm:t>
        <a:bodyPr/>
        <a:lstStyle/>
        <a:p>
          <a:endParaRPr lang="en-US" sz="1600">
            <a:solidFill>
              <a:schemeClr val="tx1">
                <a:lumMod val="85000"/>
                <a:lumOff val="15000"/>
              </a:schemeClr>
            </a:solidFill>
            <a:latin typeface="Candara" pitchFamily="34" charset="0"/>
          </a:endParaRPr>
        </a:p>
      </dgm:t>
    </dgm:pt>
    <dgm:pt modelId="{1F747F08-A4BB-4A92-A72D-998CBECD63E0}" type="sibTrans" cxnId="{91F4BBE6-58AE-4007-9323-02EBB7760BEC}">
      <dgm:prSet/>
      <dgm:spPr/>
      <dgm:t>
        <a:bodyPr/>
        <a:lstStyle/>
        <a:p>
          <a:endParaRPr lang="en-US" sz="1600">
            <a:solidFill>
              <a:schemeClr val="tx1">
                <a:lumMod val="85000"/>
                <a:lumOff val="15000"/>
              </a:schemeClr>
            </a:solidFill>
            <a:latin typeface="Candara" pitchFamily="34" charset="0"/>
          </a:endParaRPr>
        </a:p>
      </dgm:t>
    </dgm:pt>
    <dgm:pt modelId="{12B43BA8-10F6-4380-9FCE-0245F51F4A18}">
      <dgm:prSet phldrT="[Text]" custT="1"/>
      <dgm:spPr/>
      <dgm:t>
        <a:bodyPr/>
        <a:lstStyle/>
        <a:p>
          <a:r>
            <a:rPr lang="en-US" sz="1600" kern="1200" dirty="0" smtClean="0">
              <a:solidFill>
                <a:schemeClr val="tx1">
                  <a:lumMod val="85000"/>
                  <a:lumOff val="15000"/>
                </a:schemeClr>
              </a:solidFill>
              <a:latin typeface="Candara" pitchFamily="34" charset="0"/>
              <a:ea typeface="+mn-ea"/>
              <a:cs typeface="+mn-cs"/>
            </a:rPr>
            <a:t>Insufficient demand</a:t>
          </a:r>
          <a:endParaRPr lang="en-US" sz="1600" kern="1200" dirty="0">
            <a:solidFill>
              <a:schemeClr val="tx1">
                <a:lumMod val="85000"/>
                <a:lumOff val="15000"/>
              </a:schemeClr>
            </a:solidFill>
            <a:latin typeface="Candara" pitchFamily="34" charset="0"/>
            <a:ea typeface="+mn-ea"/>
            <a:cs typeface="+mn-cs"/>
          </a:endParaRPr>
        </a:p>
      </dgm:t>
    </dgm:pt>
    <dgm:pt modelId="{EA6A9C85-397C-4CFC-9D57-853D25C8F1B7}" type="parTrans" cxnId="{B8DD6F88-01F7-479C-B4E2-52BF6E4FD8B6}">
      <dgm:prSet/>
      <dgm:spPr/>
      <dgm:t>
        <a:bodyPr/>
        <a:lstStyle/>
        <a:p>
          <a:endParaRPr lang="en-US" sz="1600">
            <a:solidFill>
              <a:schemeClr val="tx1">
                <a:lumMod val="85000"/>
                <a:lumOff val="15000"/>
              </a:schemeClr>
            </a:solidFill>
            <a:latin typeface="Candara" pitchFamily="34" charset="0"/>
          </a:endParaRPr>
        </a:p>
      </dgm:t>
    </dgm:pt>
    <dgm:pt modelId="{0C74E9C2-5710-4059-9FFA-C66D01E9E1B5}" type="sibTrans" cxnId="{B8DD6F88-01F7-479C-B4E2-52BF6E4FD8B6}">
      <dgm:prSet/>
      <dgm:spPr/>
      <dgm:t>
        <a:bodyPr/>
        <a:lstStyle/>
        <a:p>
          <a:endParaRPr lang="en-US" sz="1600">
            <a:solidFill>
              <a:schemeClr val="tx1">
                <a:lumMod val="85000"/>
                <a:lumOff val="15000"/>
              </a:schemeClr>
            </a:solidFill>
            <a:latin typeface="Candara" pitchFamily="34" charset="0"/>
          </a:endParaRPr>
        </a:p>
      </dgm:t>
    </dgm:pt>
    <dgm:pt modelId="{2A154ED1-C243-41E9-BF6C-7E0A40DFC20E}">
      <dgm:prSet phldrT="[Text]" custT="1"/>
      <dgm:spPr/>
      <dgm:t>
        <a:bodyPr/>
        <a:lstStyle/>
        <a:p>
          <a:r>
            <a:rPr lang="en-US" sz="1600" kern="1200" dirty="0" smtClean="0">
              <a:solidFill>
                <a:schemeClr val="tx1">
                  <a:lumMod val="85000"/>
                  <a:lumOff val="15000"/>
                </a:schemeClr>
              </a:solidFill>
              <a:latin typeface="Candara" pitchFamily="34" charset="0"/>
              <a:ea typeface="+mn-ea"/>
              <a:cs typeface="+mn-cs"/>
            </a:rPr>
            <a:t>Political instability</a:t>
          </a:r>
          <a:endParaRPr lang="en-US" sz="1600" kern="1200" dirty="0">
            <a:solidFill>
              <a:schemeClr val="tx1">
                <a:lumMod val="85000"/>
                <a:lumOff val="15000"/>
              </a:schemeClr>
            </a:solidFill>
            <a:latin typeface="Candara" pitchFamily="34" charset="0"/>
            <a:ea typeface="+mn-ea"/>
            <a:cs typeface="+mn-cs"/>
          </a:endParaRPr>
        </a:p>
      </dgm:t>
    </dgm:pt>
    <dgm:pt modelId="{DB0E315A-EA9D-4454-B2E0-7B881ABB8481}" type="parTrans" cxnId="{D0150E3E-C6A3-455B-B777-A05926673ADD}">
      <dgm:prSet/>
      <dgm:spPr/>
      <dgm:t>
        <a:bodyPr/>
        <a:lstStyle/>
        <a:p>
          <a:endParaRPr lang="en-US" sz="1600">
            <a:solidFill>
              <a:schemeClr val="tx1">
                <a:lumMod val="85000"/>
                <a:lumOff val="15000"/>
              </a:schemeClr>
            </a:solidFill>
            <a:latin typeface="Candara" pitchFamily="34" charset="0"/>
          </a:endParaRPr>
        </a:p>
      </dgm:t>
    </dgm:pt>
    <dgm:pt modelId="{02172CF5-74E5-4606-8EF0-AC1A25600D6C}" type="sibTrans" cxnId="{D0150E3E-C6A3-455B-B777-A05926673ADD}">
      <dgm:prSet/>
      <dgm:spPr/>
      <dgm:t>
        <a:bodyPr/>
        <a:lstStyle/>
        <a:p>
          <a:endParaRPr lang="en-US" sz="1600">
            <a:solidFill>
              <a:schemeClr val="tx1">
                <a:lumMod val="85000"/>
                <a:lumOff val="15000"/>
              </a:schemeClr>
            </a:solidFill>
            <a:latin typeface="Candara" pitchFamily="34" charset="0"/>
          </a:endParaRPr>
        </a:p>
      </dgm:t>
    </dgm:pt>
    <dgm:pt modelId="{7064A31A-2E47-4BD9-BB25-2000F72C89FB}">
      <dgm:prSet phldrT="[Text]" custT="1"/>
      <dgm:spPr/>
      <dgm:t>
        <a:bodyPr/>
        <a:lstStyle/>
        <a:p>
          <a:r>
            <a:rPr lang="en-US" sz="1600" kern="1200" dirty="0" smtClean="0">
              <a:solidFill>
                <a:schemeClr val="tx1">
                  <a:lumMod val="85000"/>
                  <a:lumOff val="15000"/>
                </a:schemeClr>
              </a:solidFill>
              <a:latin typeface="Candara" pitchFamily="34" charset="0"/>
              <a:ea typeface="+mn-ea"/>
              <a:cs typeface="+mn-cs"/>
            </a:rPr>
            <a:t>Lack of a well trained </a:t>
          </a:r>
          <a:r>
            <a:rPr lang="en-US" sz="1600" kern="1200" dirty="0" err="1" smtClean="0">
              <a:solidFill>
                <a:schemeClr val="tx1">
                  <a:lumMod val="85000"/>
                  <a:lumOff val="15000"/>
                </a:schemeClr>
              </a:solidFill>
              <a:latin typeface="Candara" pitchFamily="34" charset="0"/>
              <a:ea typeface="+mn-ea"/>
              <a:cs typeface="+mn-cs"/>
            </a:rPr>
            <a:t>labour</a:t>
          </a:r>
          <a:r>
            <a:rPr lang="en-US" sz="1600" kern="1200" dirty="0" smtClean="0">
              <a:solidFill>
                <a:schemeClr val="tx1">
                  <a:lumMod val="85000"/>
                  <a:lumOff val="15000"/>
                </a:schemeClr>
              </a:solidFill>
              <a:latin typeface="Candara" pitchFamily="34" charset="0"/>
              <a:ea typeface="+mn-ea"/>
              <a:cs typeface="+mn-cs"/>
            </a:rPr>
            <a:t> force</a:t>
          </a:r>
          <a:endParaRPr lang="en-US" sz="1600" kern="1200" dirty="0">
            <a:solidFill>
              <a:schemeClr val="tx1">
                <a:lumMod val="85000"/>
                <a:lumOff val="15000"/>
              </a:schemeClr>
            </a:solidFill>
            <a:latin typeface="Candara" pitchFamily="34" charset="0"/>
            <a:ea typeface="+mn-ea"/>
            <a:cs typeface="+mn-cs"/>
          </a:endParaRPr>
        </a:p>
      </dgm:t>
    </dgm:pt>
    <dgm:pt modelId="{1FE5E5CF-8271-4244-B787-C637C8E3FD45}" type="parTrans" cxnId="{7DA63D1F-870C-482B-863D-3AA632D3AA57}">
      <dgm:prSet/>
      <dgm:spPr/>
      <dgm:t>
        <a:bodyPr/>
        <a:lstStyle/>
        <a:p>
          <a:endParaRPr lang="en-US" sz="1600">
            <a:solidFill>
              <a:schemeClr val="tx1">
                <a:lumMod val="85000"/>
                <a:lumOff val="15000"/>
              </a:schemeClr>
            </a:solidFill>
            <a:latin typeface="Candara" pitchFamily="34" charset="0"/>
          </a:endParaRPr>
        </a:p>
      </dgm:t>
    </dgm:pt>
    <dgm:pt modelId="{6878D5B4-BFD5-48EE-BE64-D3226C2D82AD}" type="sibTrans" cxnId="{7DA63D1F-870C-482B-863D-3AA632D3AA57}">
      <dgm:prSet/>
      <dgm:spPr/>
      <dgm:t>
        <a:bodyPr/>
        <a:lstStyle/>
        <a:p>
          <a:endParaRPr lang="en-US" sz="1600">
            <a:solidFill>
              <a:schemeClr val="tx1">
                <a:lumMod val="85000"/>
                <a:lumOff val="15000"/>
              </a:schemeClr>
            </a:solidFill>
            <a:latin typeface="Candara" pitchFamily="34" charset="0"/>
          </a:endParaRPr>
        </a:p>
      </dgm:t>
    </dgm:pt>
    <dgm:pt modelId="{B0F8F7D5-B3AE-465F-9CCC-8B67424298D3}">
      <dgm:prSet phldrT="[Text]" custT="1"/>
      <dgm:spPr/>
      <dgm:t>
        <a:bodyPr/>
        <a:lstStyle/>
        <a:p>
          <a:r>
            <a:rPr lang="en-US" sz="1600" kern="1200" dirty="0" smtClean="0">
              <a:solidFill>
                <a:schemeClr val="tx1">
                  <a:lumMod val="85000"/>
                  <a:lumOff val="15000"/>
                </a:schemeClr>
              </a:solidFill>
              <a:latin typeface="Candara" pitchFamily="34" charset="0"/>
              <a:ea typeface="+mn-ea"/>
              <a:cs typeface="+mn-cs"/>
            </a:rPr>
            <a:t>Unstable political environment</a:t>
          </a:r>
          <a:endParaRPr lang="en-US" sz="1600" kern="1200" dirty="0">
            <a:solidFill>
              <a:schemeClr val="tx1">
                <a:lumMod val="85000"/>
                <a:lumOff val="15000"/>
              </a:schemeClr>
            </a:solidFill>
            <a:latin typeface="Candara" pitchFamily="34" charset="0"/>
            <a:ea typeface="+mn-ea"/>
            <a:cs typeface="+mn-cs"/>
          </a:endParaRPr>
        </a:p>
      </dgm:t>
    </dgm:pt>
    <dgm:pt modelId="{79833F80-9DD3-4358-BFB2-7680954C0EB6}" type="parTrans" cxnId="{EA6066C6-BB00-4A73-903A-62E8C0711067}">
      <dgm:prSet/>
      <dgm:spPr/>
      <dgm:t>
        <a:bodyPr/>
        <a:lstStyle/>
        <a:p>
          <a:endParaRPr lang="en-US" sz="1600">
            <a:solidFill>
              <a:schemeClr val="tx1">
                <a:lumMod val="85000"/>
                <a:lumOff val="15000"/>
              </a:schemeClr>
            </a:solidFill>
            <a:latin typeface="Candara" pitchFamily="34" charset="0"/>
          </a:endParaRPr>
        </a:p>
      </dgm:t>
    </dgm:pt>
    <dgm:pt modelId="{F58D5FB7-E40C-4AD9-9A01-8655B1C88391}" type="sibTrans" cxnId="{EA6066C6-BB00-4A73-903A-62E8C0711067}">
      <dgm:prSet/>
      <dgm:spPr/>
      <dgm:t>
        <a:bodyPr/>
        <a:lstStyle/>
        <a:p>
          <a:endParaRPr lang="en-US" sz="1600">
            <a:solidFill>
              <a:schemeClr val="tx1">
                <a:lumMod val="85000"/>
                <a:lumOff val="15000"/>
              </a:schemeClr>
            </a:solidFill>
            <a:latin typeface="Candara" pitchFamily="34" charset="0"/>
          </a:endParaRPr>
        </a:p>
      </dgm:t>
    </dgm:pt>
    <dgm:pt modelId="{2D867162-8243-4670-BA7F-DF725DBD1484}">
      <dgm:prSet phldrT="[Text]" custT="1"/>
      <dgm:spPr/>
      <dgm:t>
        <a:bodyPr/>
        <a:lstStyle/>
        <a:p>
          <a:r>
            <a:rPr lang="en-US" sz="1600" kern="1200" dirty="0" smtClean="0">
              <a:solidFill>
                <a:schemeClr val="tx1">
                  <a:lumMod val="85000"/>
                  <a:lumOff val="15000"/>
                </a:schemeClr>
              </a:solidFill>
              <a:latin typeface="Candara" pitchFamily="34" charset="0"/>
              <a:ea typeface="+mn-ea"/>
              <a:cs typeface="+mn-cs"/>
            </a:rPr>
            <a:t>Lack of business skills for managing operations</a:t>
          </a:r>
          <a:endParaRPr lang="en-US" sz="1600" kern="1200" dirty="0">
            <a:solidFill>
              <a:schemeClr val="tx1">
                <a:lumMod val="85000"/>
                <a:lumOff val="15000"/>
              </a:schemeClr>
            </a:solidFill>
            <a:latin typeface="Candara" pitchFamily="34" charset="0"/>
            <a:ea typeface="+mn-ea"/>
            <a:cs typeface="+mn-cs"/>
          </a:endParaRPr>
        </a:p>
      </dgm:t>
    </dgm:pt>
    <dgm:pt modelId="{B0E9F181-02B7-4D60-834C-868B6704EA97}" type="parTrans" cxnId="{A3CEE45F-FC6B-4DEC-B27B-1EC2D05E9DBC}">
      <dgm:prSet/>
      <dgm:spPr/>
      <dgm:t>
        <a:bodyPr/>
        <a:lstStyle/>
        <a:p>
          <a:endParaRPr lang="en-US" sz="1600">
            <a:solidFill>
              <a:schemeClr val="tx1">
                <a:lumMod val="85000"/>
                <a:lumOff val="15000"/>
              </a:schemeClr>
            </a:solidFill>
            <a:latin typeface="Candara" pitchFamily="34" charset="0"/>
          </a:endParaRPr>
        </a:p>
      </dgm:t>
    </dgm:pt>
    <dgm:pt modelId="{CFB2EF90-C386-448E-824C-8005885CA56C}" type="sibTrans" cxnId="{A3CEE45F-FC6B-4DEC-B27B-1EC2D05E9DBC}">
      <dgm:prSet/>
      <dgm:spPr/>
      <dgm:t>
        <a:bodyPr/>
        <a:lstStyle/>
        <a:p>
          <a:endParaRPr lang="en-US" sz="1600">
            <a:solidFill>
              <a:schemeClr val="tx1">
                <a:lumMod val="85000"/>
                <a:lumOff val="15000"/>
              </a:schemeClr>
            </a:solidFill>
            <a:latin typeface="Candara" pitchFamily="34" charset="0"/>
          </a:endParaRPr>
        </a:p>
      </dgm:t>
    </dgm:pt>
    <dgm:pt modelId="{32089B3D-EE3C-4068-98F6-F3B88A79932F}">
      <dgm:prSet phldrT="[Text]" custT="1"/>
      <dgm:spPr/>
      <dgm:t>
        <a:bodyPr/>
        <a:lstStyle/>
        <a:p>
          <a:r>
            <a:rPr lang="en-US" sz="1600" kern="1200" dirty="0" smtClean="0">
              <a:solidFill>
                <a:schemeClr val="tx1">
                  <a:lumMod val="85000"/>
                  <a:lumOff val="15000"/>
                </a:schemeClr>
              </a:solidFill>
              <a:latin typeface="Candara" pitchFamily="34" charset="0"/>
              <a:ea typeface="+mn-ea"/>
              <a:cs typeface="+mn-cs"/>
            </a:rPr>
            <a:t>Poor infrastructure</a:t>
          </a:r>
          <a:endParaRPr lang="en-US" sz="1600" kern="1200" dirty="0">
            <a:solidFill>
              <a:schemeClr val="tx1">
                <a:lumMod val="85000"/>
                <a:lumOff val="15000"/>
              </a:schemeClr>
            </a:solidFill>
            <a:latin typeface="Candara" pitchFamily="34" charset="0"/>
            <a:ea typeface="+mn-ea"/>
            <a:cs typeface="+mn-cs"/>
          </a:endParaRPr>
        </a:p>
      </dgm:t>
    </dgm:pt>
    <dgm:pt modelId="{2E04D62E-EAC2-4D8B-9837-137A2E22F193}" type="parTrans" cxnId="{5F240BD3-E642-49BD-9660-301071BB1FF9}">
      <dgm:prSet/>
      <dgm:spPr/>
      <dgm:t>
        <a:bodyPr/>
        <a:lstStyle/>
        <a:p>
          <a:endParaRPr lang="en-US" sz="1600">
            <a:solidFill>
              <a:schemeClr val="tx1">
                <a:lumMod val="85000"/>
                <a:lumOff val="15000"/>
              </a:schemeClr>
            </a:solidFill>
            <a:latin typeface="Candara" pitchFamily="34" charset="0"/>
          </a:endParaRPr>
        </a:p>
      </dgm:t>
    </dgm:pt>
    <dgm:pt modelId="{05D22207-CFC2-46FF-A675-E1EB2864B533}" type="sibTrans" cxnId="{5F240BD3-E642-49BD-9660-301071BB1FF9}">
      <dgm:prSet/>
      <dgm:spPr/>
      <dgm:t>
        <a:bodyPr/>
        <a:lstStyle/>
        <a:p>
          <a:endParaRPr lang="en-US" sz="1600">
            <a:solidFill>
              <a:schemeClr val="tx1">
                <a:lumMod val="85000"/>
                <a:lumOff val="15000"/>
              </a:schemeClr>
            </a:solidFill>
            <a:latin typeface="Candara" pitchFamily="34" charset="0"/>
          </a:endParaRPr>
        </a:p>
      </dgm:t>
    </dgm:pt>
    <dgm:pt modelId="{2B78D048-167F-4276-B4F5-76BB556DB934}">
      <dgm:prSet phldrT="[Text]" custT="1"/>
      <dgm:spPr/>
      <dgm:t>
        <a:bodyPr/>
        <a:lstStyle/>
        <a:p>
          <a:endParaRPr lang="en-US" sz="1600" kern="1200" dirty="0">
            <a:solidFill>
              <a:schemeClr val="tx1">
                <a:lumMod val="85000"/>
                <a:lumOff val="15000"/>
              </a:schemeClr>
            </a:solidFill>
            <a:latin typeface="Candara" pitchFamily="34" charset="0"/>
          </a:endParaRPr>
        </a:p>
      </dgm:t>
    </dgm:pt>
    <dgm:pt modelId="{2B4B1AA9-B75E-4548-B9EC-C3FC51DAF4F5}" type="parTrans" cxnId="{B82E50A1-AC17-49FF-AFE5-AC37757475B9}">
      <dgm:prSet/>
      <dgm:spPr/>
      <dgm:t>
        <a:bodyPr/>
        <a:lstStyle/>
        <a:p>
          <a:endParaRPr lang="en-US" sz="1600">
            <a:solidFill>
              <a:schemeClr val="tx1">
                <a:lumMod val="85000"/>
                <a:lumOff val="15000"/>
              </a:schemeClr>
            </a:solidFill>
            <a:latin typeface="Candara" pitchFamily="34" charset="0"/>
          </a:endParaRPr>
        </a:p>
      </dgm:t>
    </dgm:pt>
    <dgm:pt modelId="{11A4E0D8-40DB-49E3-99AB-631A8FA4FB15}" type="sibTrans" cxnId="{B82E50A1-AC17-49FF-AFE5-AC37757475B9}">
      <dgm:prSet/>
      <dgm:spPr/>
      <dgm:t>
        <a:bodyPr/>
        <a:lstStyle/>
        <a:p>
          <a:endParaRPr lang="en-US" sz="1600">
            <a:solidFill>
              <a:schemeClr val="tx1">
                <a:lumMod val="85000"/>
                <a:lumOff val="15000"/>
              </a:schemeClr>
            </a:solidFill>
            <a:latin typeface="Candara" pitchFamily="34" charset="0"/>
          </a:endParaRPr>
        </a:p>
      </dgm:t>
    </dgm:pt>
    <dgm:pt modelId="{1C74D3A8-2A00-436D-B633-695F2AB43A52}">
      <dgm:prSet phldrT="[Text]" custT="1"/>
      <dgm:spPr/>
      <dgm:t>
        <a:bodyPr/>
        <a:lstStyle/>
        <a:p>
          <a:endParaRPr lang="en-US" sz="1600" kern="1200" dirty="0">
            <a:solidFill>
              <a:schemeClr val="tx1">
                <a:lumMod val="85000"/>
                <a:lumOff val="15000"/>
              </a:schemeClr>
            </a:solidFill>
            <a:latin typeface="Candara" pitchFamily="34" charset="0"/>
          </a:endParaRPr>
        </a:p>
      </dgm:t>
    </dgm:pt>
    <dgm:pt modelId="{F9A75507-06C0-4101-84BC-5B48BF834B6A}" type="parTrans" cxnId="{63032732-1875-4665-AB78-E236310426FA}">
      <dgm:prSet/>
      <dgm:spPr/>
      <dgm:t>
        <a:bodyPr/>
        <a:lstStyle/>
        <a:p>
          <a:endParaRPr lang="en-US" sz="1600">
            <a:solidFill>
              <a:schemeClr val="tx1">
                <a:lumMod val="85000"/>
                <a:lumOff val="15000"/>
              </a:schemeClr>
            </a:solidFill>
            <a:latin typeface="Candara" pitchFamily="34" charset="0"/>
          </a:endParaRPr>
        </a:p>
      </dgm:t>
    </dgm:pt>
    <dgm:pt modelId="{B6734A64-3AAD-46DF-8462-C47EE2F2BB00}" type="sibTrans" cxnId="{63032732-1875-4665-AB78-E236310426FA}">
      <dgm:prSet/>
      <dgm:spPr/>
      <dgm:t>
        <a:bodyPr/>
        <a:lstStyle/>
        <a:p>
          <a:endParaRPr lang="en-US" sz="1600">
            <a:solidFill>
              <a:schemeClr val="tx1">
                <a:lumMod val="85000"/>
                <a:lumOff val="15000"/>
              </a:schemeClr>
            </a:solidFill>
            <a:latin typeface="Candara" pitchFamily="34" charset="0"/>
          </a:endParaRPr>
        </a:p>
      </dgm:t>
    </dgm:pt>
    <dgm:pt modelId="{8828E8DE-8A0F-41F3-BAF0-2615E0D8682C}">
      <dgm:prSet phldrT="[Text]" custT="1"/>
      <dgm:spPr/>
      <dgm:t>
        <a:bodyPr/>
        <a:lstStyle/>
        <a:p>
          <a:r>
            <a:rPr lang="en-US" sz="1600" kern="1200" dirty="0" smtClean="0">
              <a:solidFill>
                <a:schemeClr val="tx1">
                  <a:lumMod val="85000"/>
                  <a:lumOff val="15000"/>
                </a:schemeClr>
              </a:solidFill>
              <a:latin typeface="Candara" pitchFamily="34" charset="0"/>
              <a:ea typeface="+mn-ea"/>
              <a:cs typeface="+mn-cs"/>
            </a:rPr>
            <a:t>Poor infrastructure</a:t>
          </a:r>
          <a:endParaRPr lang="en-US" sz="1600" kern="1200" dirty="0">
            <a:solidFill>
              <a:schemeClr val="tx1">
                <a:lumMod val="85000"/>
                <a:lumOff val="15000"/>
              </a:schemeClr>
            </a:solidFill>
            <a:latin typeface="Candara" pitchFamily="34" charset="0"/>
            <a:ea typeface="+mn-ea"/>
            <a:cs typeface="+mn-cs"/>
          </a:endParaRPr>
        </a:p>
      </dgm:t>
    </dgm:pt>
    <dgm:pt modelId="{7DFDED06-4F77-4F83-8AFD-0C389C481C7D}" type="parTrans" cxnId="{CD716E40-F24D-42EA-A8DA-739328A72547}">
      <dgm:prSet/>
      <dgm:spPr/>
      <dgm:t>
        <a:bodyPr/>
        <a:lstStyle/>
        <a:p>
          <a:endParaRPr lang="en-US" sz="1600">
            <a:solidFill>
              <a:schemeClr val="tx1">
                <a:lumMod val="85000"/>
                <a:lumOff val="15000"/>
              </a:schemeClr>
            </a:solidFill>
            <a:latin typeface="Candara" pitchFamily="34" charset="0"/>
          </a:endParaRPr>
        </a:p>
      </dgm:t>
    </dgm:pt>
    <dgm:pt modelId="{ABF49B6B-7A1E-4148-A96A-ACB46AB73689}" type="sibTrans" cxnId="{CD716E40-F24D-42EA-A8DA-739328A72547}">
      <dgm:prSet/>
      <dgm:spPr/>
      <dgm:t>
        <a:bodyPr/>
        <a:lstStyle/>
        <a:p>
          <a:endParaRPr lang="en-US" sz="1600">
            <a:solidFill>
              <a:schemeClr val="tx1">
                <a:lumMod val="85000"/>
                <a:lumOff val="15000"/>
              </a:schemeClr>
            </a:solidFill>
            <a:latin typeface="Candara" pitchFamily="34" charset="0"/>
          </a:endParaRPr>
        </a:p>
      </dgm:t>
    </dgm:pt>
    <dgm:pt modelId="{C60DE18D-D6D3-4140-9FE2-9FDA3371BCAA}">
      <dgm:prSet phldrT="[Text]" custT="1"/>
      <dgm:spPr/>
      <dgm:t>
        <a:bodyPr/>
        <a:lstStyle/>
        <a:p>
          <a:r>
            <a:rPr lang="en-US" sz="1600" kern="1200" dirty="0" smtClean="0">
              <a:solidFill>
                <a:schemeClr val="tx1">
                  <a:lumMod val="85000"/>
                  <a:lumOff val="15000"/>
                </a:schemeClr>
              </a:solidFill>
              <a:latin typeface="Candara" pitchFamily="34" charset="0"/>
              <a:ea typeface="+mn-ea"/>
              <a:cs typeface="+mn-cs"/>
            </a:rPr>
            <a:t>Threat from informal sector</a:t>
          </a:r>
          <a:endParaRPr lang="en-US" sz="1600" kern="1200" dirty="0">
            <a:solidFill>
              <a:schemeClr val="tx1">
                <a:lumMod val="85000"/>
                <a:lumOff val="15000"/>
              </a:schemeClr>
            </a:solidFill>
            <a:latin typeface="Candara" pitchFamily="34" charset="0"/>
            <a:ea typeface="+mn-ea"/>
            <a:cs typeface="+mn-cs"/>
          </a:endParaRPr>
        </a:p>
      </dgm:t>
    </dgm:pt>
    <dgm:pt modelId="{6A0C772F-0726-4CD4-A4CA-944B499F5856}" type="parTrans" cxnId="{3C4C1155-70F5-4C2D-8529-99CB90DFBF74}">
      <dgm:prSet/>
      <dgm:spPr/>
      <dgm:t>
        <a:bodyPr/>
        <a:lstStyle/>
        <a:p>
          <a:endParaRPr lang="en-US" sz="1600">
            <a:solidFill>
              <a:schemeClr val="tx1">
                <a:lumMod val="85000"/>
                <a:lumOff val="15000"/>
              </a:schemeClr>
            </a:solidFill>
            <a:latin typeface="Candara" pitchFamily="34" charset="0"/>
          </a:endParaRPr>
        </a:p>
      </dgm:t>
    </dgm:pt>
    <dgm:pt modelId="{9ECA82FF-D0F8-4E19-AD7B-F762DFCEE897}" type="sibTrans" cxnId="{3C4C1155-70F5-4C2D-8529-99CB90DFBF74}">
      <dgm:prSet/>
      <dgm:spPr/>
      <dgm:t>
        <a:bodyPr/>
        <a:lstStyle/>
        <a:p>
          <a:endParaRPr lang="en-US" sz="1600">
            <a:solidFill>
              <a:schemeClr val="tx1">
                <a:lumMod val="85000"/>
                <a:lumOff val="15000"/>
              </a:schemeClr>
            </a:solidFill>
            <a:latin typeface="Candara" pitchFamily="34" charset="0"/>
          </a:endParaRPr>
        </a:p>
      </dgm:t>
    </dgm:pt>
    <dgm:pt modelId="{042FE21F-2A9C-45FA-A187-090AA35CF69F}">
      <dgm:prSet phldrT="[Text]" custT="1"/>
      <dgm:spPr/>
      <dgm:t>
        <a:bodyPr/>
        <a:lstStyle/>
        <a:p>
          <a:r>
            <a:rPr lang="en-US" sz="1600" kern="1200" dirty="0" smtClean="0">
              <a:solidFill>
                <a:schemeClr val="tx1">
                  <a:lumMod val="85000"/>
                  <a:lumOff val="15000"/>
                </a:schemeClr>
              </a:solidFill>
              <a:latin typeface="Candara" pitchFamily="34" charset="0"/>
              <a:ea typeface="+mn-ea"/>
              <a:cs typeface="+mn-cs"/>
            </a:rPr>
            <a:t>Lack of intra-industry partnerships</a:t>
          </a:r>
          <a:endParaRPr lang="en-US" sz="1600" kern="1200" dirty="0">
            <a:solidFill>
              <a:schemeClr val="tx1">
                <a:lumMod val="85000"/>
                <a:lumOff val="15000"/>
              </a:schemeClr>
            </a:solidFill>
            <a:latin typeface="Candara" pitchFamily="34" charset="0"/>
            <a:ea typeface="+mn-ea"/>
            <a:cs typeface="+mn-cs"/>
          </a:endParaRPr>
        </a:p>
      </dgm:t>
    </dgm:pt>
    <dgm:pt modelId="{0DC4E8D6-1F86-4BA2-AB98-A5721904E46D}" type="parTrans" cxnId="{D61D97BB-776C-4D67-9B90-117A2F73B116}">
      <dgm:prSet/>
      <dgm:spPr/>
      <dgm:t>
        <a:bodyPr/>
        <a:lstStyle/>
        <a:p>
          <a:endParaRPr lang="en-US" sz="1600">
            <a:solidFill>
              <a:schemeClr val="tx1">
                <a:lumMod val="85000"/>
                <a:lumOff val="15000"/>
              </a:schemeClr>
            </a:solidFill>
            <a:latin typeface="Candara" pitchFamily="34" charset="0"/>
          </a:endParaRPr>
        </a:p>
      </dgm:t>
    </dgm:pt>
    <dgm:pt modelId="{18174D7D-C291-4906-A0FB-28F504F56427}" type="sibTrans" cxnId="{D61D97BB-776C-4D67-9B90-117A2F73B116}">
      <dgm:prSet/>
      <dgm:spPr/>
      <dgm:t>
        <a:bodyPr/>
        <a:lstStyle/>
        <a:p>
          <a:endParaRPr lang="en-US" sz="1600">
            <a:solidFill>
              <a:schemeClr val="tx1">
                <a:lumMod val="85000"/>
                <a:lumOff val="15000"/>
              </a:schemeClr>
            </a:solidFill>
            <a:latin typeface="Candara" pitchFamily="34" charset="0"/>
          </a:endParaRPr>
        </a:p>
      </dgm:t>
    </dgm:pt>
    <dgm:pt modelId="{1BC4C1B6-9945-46C4-B5B5-A794C5DC868E}">
      <dgm:prSet phldrT="[Text]" custT="1"/>
      <dgm:spPr/>
      <dgm:t>
        <a:bodyPr/>
        <a:lstStyle/>
        <a:p>
          <a:r>
            <a:rPr lang="en-US" sz="1600" kern="1200" dirty="0" smtClean="0">
              <a:solidFill>
                <a:schemeClr val="tx1">
                  <a:lumMod val="85000"/>
                  <a:lumOff val="15000"/>
                </a:schemeClr>
              </a:solidFill>
              <a:latin typeface="Candara" pitchFamily="34" charset="0"/>
              <a:ea typeface="+mn-ea"/>
              <a:cs typeface="+mn-cs"/>
            </a:rPr>
            <a:t>Lack of a well trained </a:t>
          </a:r>
          <a:r>
            <a:rPr lang="en-US" sz="1600" kern="1200" dirty="0" err="1" smtClean="0">
              <a:solidFill>
                <a:schemeClr val="tx1">
                  <a:lumMod val="85000"/>
                  <a:lumOff val="15000"/>
                </a:schemeClr>
              </a:solidFill>
              <a:latin typeface="Candara" pitchFamily="34" charset="0"/>
              <a:ea typeface="+mn-ea"/>
              <a:cs typeface="+mn-cs"/>
            </a:rPr>
            <a:t>labour</a:t>
          </a:r>
          <a:r>
            <a:rPr lang="en-US" sz="1600" kern="1200" dirty="0" smtClean="0">
              <a:solidFill>
                <a:schemeClr val="tx1">
                  <a:lumMod val="85000"/>
                  <a:lumOff val="15000"/>
                </a:schemeClr>
              </a:solidFill>
              <a:latin typeface="Candara" pitchFamily="34" charset="0"/>
              <a:ea typeface="+mn-ea"/>
              <a:cs typeface="+mn-cs"/>
            </a:rPr>
            <a:t> force</a:t>
          </a:r>
          <a:endParaRPr lang="en-US" sz="1600" kern="1200" dirty="0">
            <a:solidFill>
              <a:schemeClr val="tx1">
                <a:lumMod val="85000"/>
                <a:lumOff val="15000"/>
              </a:schemeClr>
            </a:solidFill>
            <a:latin typeface="Candara" pitchFamily="34" charset="0"/>
            <a:ea typeface="+mn-ea"/>
            <a:cs typeface="+mn-cs"/>
          </a:endParaRPr>
        </a:p>
      </dgm:t>
    </dgm:pt>
    <dgm:pt modelId="{A0832D06-6E0A-4FA0-9EFA-9C727D0201FE}" type="parTrans" cxnId="{8CA2B45A-87C5-4E8A-A516-5F21CCA3E51C}">
      <dgm:prSet/>
      <dgm:spPr/>
      <dgm:t>
        <a:bodyPr/>
        <a:lstStyle/>
        <a:p>
          <a:endParaRPr lang="en-US" sz="1600">
            <a:solidFill>
              <a:schemeClr val="tx1">
                <a:lumMod val="85000"/>
                <a:lumOff val="15000"/>
              </a:schemeClr>
            </a:solidFill>
            <a:latin typeface="Candara" pitchFamily="34" charset="0"/>
          </a:endParaRPr>
        </a:p>
      </dgm:t>
    </dgm:pt>
    <dgm:pt modelId="{7497C9FB-19F6-4AC9-9FAD-EE33B71A7DBA}" type="sibTrans" cxnId="{8CA2B45A-87C5-4E8A-A516-5F21CCA3E51C}">
      <dgm:prSet/>
      <dgm:spPr/>
      <dgm:t>
        <a:bodyPr/>
        <a:lstStyle/>
        <a:p>
          <a:endParaRPr lang="en-US" sz="1600">
            <a:solidFill>
              <a:schemeClr val="tx1">
                <a:lumMod val="85000"/>
                <a:lumOff val="15000"/>
              </a:schemeClr>
            </a:solidFill>
            <a:latin typeface="Candara" pitchFamily="34" charset="0"/>
          </a:endParaRPr>
        </a:p>
      </dgm:t>
    </dgm:pt>
    <dgm:pt modelId="{5BE7BCDB-D8BF-41F9-87F6-2FFC9CDA2D35}" type="pres">
      <dgm:prSet presAssocID="{37939CC2-255F-4325-B283-2E9B0DB91B6A}" presName="Name0" presStyleCnt="0">
        <dgm:presLayoutVars>
          <dgm:dir/>
          <dgm:animLvl val="lvl"/>
          <dgm:resizeHandles val="exact"/>
        </dgm:presLayoutVars>
      </dgm:prSet>
      <dgm:spPr/>
      <dgm:t>
        <a:bodyPr/>
        <a:lstStyle/>
        <a:p>
          <a:endParaRPr lang="en-US"/>
        </a:p>
      </dgm:t>
    </dgm:pt>
    <dgm:pt modelId="{4C814F08-AF4F-4AE3-8A56-4B470B8AB474}" type="pres">
      <dgm:prSet presAssocID="{97F8A617-3773-4DE7-BBB6-9275A44E0B7C}" presName="composite" presStyleCnt="0"/>
      <dgm:spPr/>
    </dgm:pt>
    <dgm:pt modelId="{B0BE34D4-FA50-4631-BF95-2DA03A0CDBD0}" type="pres">
      <dgm:prSet presAssocID="{97F8A617-3773-4DE7-BBB6-9275A44E0B7C}" presName="parTx" presStyleLbl="alignNode1" presStyleIdx="0" presStyleCnt="3">
        <dgm:presLayoutVars>
          <dgm:chMax val="0"/>
          <dgm:chPref val="0"/>
          <dgm:bulletEnabled val="1"/>
        </dgm:presLayoutVars>
      </dgm:prSet>
      <dgm:spPr/>
      <dgm:t>
        <a:bodyPr/>
        <a:lstStyle/>
        <a:p>
          <a:endParaRPr lang="en-US"/>
        </a:p>
      </dgm:t>
    </dgm:pt>
    <dgm:pt modelId="{5FC4C2AA-1F04-4912-96CA-F5A27BE258CD}" type="pres">
      <dgm:prSet presAssocID="{97F8A617-3773-4DE7-BBB6-9275A44E0B7C}" presName="desTx" presStyleLbl="alignAccFollowNode1" presStyleIdx="0" presStyleCnt="3">
        <dgm:presLayoutVars>
          <dgm:bulletEnabled val="1"/>
        </dgm:presLayoutVars>
      </dgm:prSet>
      <dgm:spPr/>
      <dgm:t>
        <a:bodyPr/>
        <a:lstStyle/>
        <a:p>
          <a:endParaRPr lang="en-US"/>
        </a:p>
      </dgm:t>
    </dgm:pt>
    <dgm:pt modelId="{4F9216F7-2E4E-4423-8647-38E048EC27BC}" type="pres">
      <dgm:prSet presAssocID="{E27B81B4-C3A4-4728-970A-E201BDC1417D}" presName="space" presStyleCnt="0"/>
      <dgm:spPr/>
    </dgm:pt>
    <dgm:pt modelId="{A9279492-D232-488A-8717-52270ED7ED03}" type="pres">
      <dgm:prSet presAssocID="{AAB35B17-8CFE-4B32-BE18-53A5A1637FCE}" presName="composite" presStyleCnt="0"/>
      <dgm:spPr/>
    </dgm:pt>
    <dgm:pt modelId="{39DC0CAA-B2CC-4FD4-BB90-2D1AF266B8F2}" type="pres">
      <dgm:prSet presAssocID="{AAB35B17-8CFE-4B32-BE18-53A5A1637FCE}" presName="parTx" presStyleLbl="alignNode1" presStyleIdx="1" presStyleCnt="3">
        <dgm:presLayoutVars>
          <dgm:chMax val="0"/>
          <dgm:chPref val="0"/>
          <dgm:bulletEnabled val="1"/>
        </dgm:presLayoutVars>
      </dgm:prSet>
      <dgm:spPr/>
      <dgm:t>
        <a:bodyPr/>
        <a:lstStyle/>
        <a:p>
          <a:endParaRPr lang="en-US"/>
        </a:p>
      </dgm:t>
    </dgm:pt>
    <dgm:pt modelId="{14D018F3-9A2D-448F-ACBB-3DF9000737A2}" type="pres">
      <dgm:prSet presAssocID="{AAB35B17-8CFE-4B32-BE18-53A5A1637FCE}" presName="desTx" presStyleLbl="alignAccFollowNode1" presStyleIdx="1" presStyleCnt="3">
        <dgm:presLayoutVars>
          <dgm:bulletEnabled val="1"/>
        </dgm:presLayoutVars>
      </dgm:prSet>
      <dgm:spPr/>
      <dgm:t>
        <a:bodyPr/>
        <a:lstStyle/>
        <a:p>
          <a:endParaRPr lang="en-US"/>
        </a:p>
      </dgm:t>
    </dgm:pt>
    <dgm:pt modelId="{D68957ED-E98A-4BA5-B1C4-AC0E0BE520B1}" type="pres">
      <dgm:prSet presAssocID="{4FE99036-1BD0-4823-B4FB-6DF4FE378293}" presName="space" presStyleCnt="0"/>
      <dgm:spPr/>
    </dgm:pt>
    <dgm:pt modelId="{D3DB5095-B89F-453D-BE96-91A30469FEAD}" type="pres">
      <dgm:prSet presAssocID="{AB70F7A3-8BAE-44B8-8D6A-B0A03AE74BAB}" presName="composite" presStyleCnt="0"/>
      <dgm:spPr/>
    </dgm:pt>
    <dgm:pt modelId="{118E378C-F3EE-49BA-B735-6BE79C28249E}" type="pres">
      <dgm:prSet presAssocID="{AB70F7A3-8BAE-44B8-8D6A-B0A03AE74BAB}" presName="parTx" presStyleLbl="alignNode1" presStyleIdx="2" presStyleCnt="3">
        <dgm:presLayoutVars>
          <dgm:chMax val="0"/>
          <dgm:chPref val="0"/>
          <dgm:bulletEnabled val="1"/>
        </dgm:presLayoutVars>
      </dgm:prSet>
      <dgm:spPr/>
      <dgm:t>
        <a:bodyPr/>
        <a:lstStyle/>
        <a:p>
          <a:endParaRPr lang="en-US"/>
        </a:p>
      </dgm:t>
    </dgm:pt>
    <dgm:pt modelId="{2592439B-1069-4165-8F8B-AAB0721E1DC8}" type="pres">
      <dgm:prSet presAssocID="{AB70F7A3-8BAE-44B8-8D6A-B0A03AE74BAB}" presName="desTx" presStyleLbl="alignAccFollowNode1" presStyleIdx="2" presStyleCnt="3">
        <dgm:presLayoutVars>
          <dgm:bulletEnabled val="1"/>
        </dgm:presLayoutVars>
      </dgm:prSet>
      <dgm:spPr/>
      <dgm:t>
        <a:bodyPr/>
        <a:lstStyle/>
        <a:p>
          <a:endParaRPr lang="en-US"/>
        </a:p>
      </dgm:t>
    </dgm:pt>
  </dgm:ptLst>
  <dgm:cxnLst>
    <dgm:cxn modelId="{6D7083CE-DF4F-4254-8322-04E550E57907}" type="presOf" srcId="{EA79739A-E096-4E81-BB2D-A593B2472F36}" destId="{5FC4C2AA-1F04-4912-96CA-F5A27BE258CD}" srcOrd="0" destOrd="1" presId="urn:microsoft.com/office/officeart/2005/8/layout/hList1"/>
    <dgm:cxn modelId="{FACD9ACB-2163-467C-AF2B-0C93D1E144D3}" type="presOf" srcId="{8828E8DE-8A0F-41F3-BAF0-2615E0D8682C}" destId="{2592439B-1069-4165-8F8B-AAB0721E1DC8}" srcOrd="0" destOrd="2" presId="urn:microsoft.com/office/officeart/2005/8/layout/hList1"/>
    <dgm:cxn modelId="{6CCDF4EF-A80D-49C5-8FBD-59A63AAB3CB4}" srcId="{97F8A617-3773-4DE7-BBB6-9275A44E0B7C}" destId="{EA79739A-E096-4E81-BB2D-A593B2472F36}" srcOrd="1" destOrd="0" parTransId="{07BE8360-78BD-469D-9D69-33A92980EA94}" sibTransId="{388045BB-B5A2-4B74-9724-842A38B30D02}"/>
    <dgm:cxn modelId="{C6056350-D749-43DA-ABCE-30CEEC6C3021}" type="presOf" srcId="{92B286EE-E6C8-48F8-A0E8-8623A0AAB948}" destId="{14D018F3-9A2D-448F-ACBB-3DF9000737A2}" srcOrd="0" destOrd="4" presId="urn:microsoft.com/office/officeart/2005/8/layout/hList1"/>
    <dgm:cxn modelId="{99D77DA2-C23F-4076-8ADB-0CCCD43B5F04}" type="presOf" srcId="{81CD9C2E-890E-48A0-B27F-E467BBC4C418}" destId="{14D018F3-9A2D-448F-ACBB-3DF9000737A2}" srcOrd="0" destOrd="0" presId="urn:microsoft.com/office/officeart/2005/8/layout/hList1"/>
    <dgm:cxn modelId="{D61D97BB-776C-4D67-9B90-117A2F73B116}" srcId="{AB70F7A3-8BAE-44B8-8D6A-B0A03AE74BAB}" destId="{042FE21F-2A9C-45FA-A187-090AA35CF69F}" srcOrd="4" destOrd="0" parTransId="{0DC4E8D6-1F86-4BA2-AB98-A5721904E46D}" sibTransId="{18174D7D-C291-4906-A0FB-28F504F56427}"/>
    <dgm:cxn modelId="{D26514E4-CE55-4DFB-9B28-88C0D3ADD971}" type="presOf" srcId="{600C6CF6-DF46-4A40-9981-0BA06F8BFFA6}" destId="{5FC4C2AA-1F04-4912-96CA-F5A27BE258CD}" srcOrd="0" destOrd="0" presId="urn:microsoft.com/office/officeart/2005/8/layout/hList1"/>
    <dgm:cxn modelId="{98F5A769-F617-41FB-AD23-247AEEFEE3EB}" type="presOf" srcId="{C60DE18D-D6D3-4140-9FE2-9FDA3371BCAA}" destId="{2592439B-1069-4165-8F8B-AAB0721E1DC8}" srcOrd="0" destOrd="3" presId="urn:microsoft.com/office/officeart/2005/8/layout/hList1"/>
    <dgm:cxn modelId="{D0150E3E-C6A3-455B-B777-A05926673ADD}" srcId="{AB70F7A3-8BAE-44B8-8D6A-B0A03AE74BAB}" destId="{2A154ED1-C243-41E9-BF6C-7E0A40DFC20E}" srcOrd="1" destOrd="0" parTransId="{DB0E315A-EA9D-4454-B2E0-7B881ABB8481}" sibTransId="{02172CF5-74E5-4606-8EF0-AC1A25600D6C}"/>
    <dgm:cxn modelId="{71D1A432-42F9-4131-8CD5-E66D5E7A1C0F}" type="presOf" srcId="{2A154ED1-C243-41E9-BF6C-7E0A40DFC20E}" destId="{2592439B-1069-4165-8F8B-AAB0721E1DC8}" srcOrd="0" destOrd="1" presId="urn:microsoft.com/office/officeart/2005/8/layout/hList1"/>
    <dgm:cxn modelId="{5997E374-4EAB-488B-9BB3-31506F6A3B82}" srcId="{AAB35B17-8CFE-4B32-BE18-53A5A1637FCE}" destId="{92B286EE-E6C8-48F8-A0E8-8623A0AAB948}" srcOrd="4" destOrd="0" parTransId="{D39BFB94-53E7-47BB-B532-01687F46A377}" sibTransId="{3DAEAA35-2987-4320-8C0F-58F807E11EEA}"/>
    <dgm:cxn modelId="{5A17B54D-CC91-4B3F-826B-0796B9BC150E}" type="presOf" srcId="{1C74D3A8-2A00-436D-B633-695F2AB43A52}" destId="{2592439B-1069-4165-8F8B-AAB0721E1DC8}" srcOrd="0" destOrd="5" presId="urn:microsoft.com/office/officeart/2005/8/layout/hList1"/>
    <dgm:cxn modelId="{827E5E7F-63FE-4689-A281-8C97190CCF6A}" type="presOf" srcId="{042FE21F-2A9C-45FA-A187-090AA35CF69F}" destId="{2592439B-1069-4165-8F8B-AAB0721E1DC8}" srcOrd="0" destOrd="4" presId="urn:microsoft.com/office/officeart/2005/8/layout/hList1"/>
    <dgm:cxn modelId="{91F4BBE6-58AE-4007-9323-02EBB7760BEC}" srcId="{37939CC2-255F-4325-B283-2E9B0DB91B6A}" destId="{AB70F7A3-8BAE-44B8-8D6A-B0A03AE74BAB}" srcOrd="2" destOrd="0" parTransId="{55802255-618F-4D4E-8DA3-D76A84779D6D}" sibTransId="{1F747F08-A4BB-4A92-A72D-998CBECD63E0}"/>
    <dgm:cxn modelId="{CB7E1FED-06B2-471B-8BF4-003E6B61A3C1}" srcId="{97F8A617-3773-4DE7-BBB6-9275A44E0B7C}" destId="{600C6CF6-DF46-4A40-9981-0BA06F8BFFA6}" srcOrd="0" destOrd="0" parTransId="{D9301D48-A905-4991-8593-97D00FEEA137}" sibTransId="{CE440B24-2627-4D9E-B646-53CA90B1746F}"/>
    <dgm:cxn modelId="{6732E987-E20B-4C92-9119-91EAFBE1D0A2}" type="presOf" srcId="{2D867162-8243-4670-BA7F-DF725DBD1484}" destId="{14D018F3-9A2D-448F-ACBB-3DF9000737A2}" srcOrd="0" destOrd="1" presId="urn:microsoft.com/office/officeart/2005/8/layout/hList1"/>
    <dgm:cxn modelId="{A3CEE45F-FC6B-4DEC-B27B-1EC2D05E9DBC}" srcId="{AAB35B17-8CFE-4B32-BE18-53A5A1637FCE}" destId="{2D867162-8243-4670-BA7F-DF725DBD1484}" srcOrd="1" destOrd="0" parTransId="{B0E9F181-02B7-4D60-834C-868B6704EA97}" sibTransId="{CFB2EF90-C386-448E-824C-8005885CA56C}"/>
    <dgm:cxn modelId="{78D0CF96-6C02-433D-B577-4853C8D24805}" type="presOf" srcId="{1BC4C1B6-9945-46C4-B5B5-A794C5DC868E}" destId="{14D018F3-9A2D-448F-ACBB-3DF9000737A2}" srcOrd="0" destOrd="2" presId="urn:microsoft.com/office/officeart/2005/8/layout/hList1"/>
    <dgm:cxn modelId="{63032732-1875-4665-AB78-E236310426FA}" srcId="{AB70F7A3-8BAE-44B8-8D6A-B0A03AE74BAB}" destId="{1C74D3A8-2A00-436D-B633-695F2AB43A52}" srcOrd="5" destOrd="0" parTransId="{F9A75507-06C0-4101-84BC-5B48BF834B6A}" sibTransId="{B6734A64-3AAD-46DF-8462-C47EE2F2BB00}"/>
    <dgm:cxn modelId="{AAC68265-DDE0-42B4-A3EB-BDB6A0DA1BDB}" srcId="{37939CC2-255F-4325-B283-2E9B0DB91B6A}" destId="{97F8A617-3773-4DE7-BBB6-9275A44E0B7C}" srcOrd="0" destOrd="0" parTransId="{66603DBA-0CFE-4D09-85CE-22E3F4E9562C}" sibTransId="{E27B81B4-C3A4-4728-970A-E201BDC1417D}"/>
    <dgm:cxn modelId="{74E29D03-0AA2-40EA-A30F-8B8F9FCACEA8}" type="presOf" srcId="{37939CC2-255F-4325-B283-2E9B0DB91B6A}" destId="{5BE7BCDB-D8BF-41F9-87F6-2FFC9CDA2D35}" srcOrd="0" destOrd="0" presId="urn:microsoft.com/office/officeart/2005/8/layout/hList1"/>
    <dgm:cxn modelId="{CE527F38-D8F8-4E0F-B9A6-A9FB0A21BE3B}" type="presOf" srcId="{32089B3D-EE3C-4068-98F6-F3B88A79932F}" destId="{14D018F3-9A2D-448F-ACBB-3DF9000737A2}" srcOrd="0" destOrd="3" presId="urn:microsoft.com/office/officeart/2005/8/layout/hList1"/>
    <dgm:cxn modelId="{655D9846-7FA2-4EEA-A664-B50A0418A126}" type="presOf" srcId="{7064A31A-2E47-4BD9-BB25-2000F72C89FB}" destId="{5FC4C2AA-1F04-4912-96CA-F5A27BE258CD}" srcOrd="0" destOrd="2" presId="urn:microsoft.com/office/officeart/2005/8/layout/hList1"/>
    <dgm:cxn modelId="{8CA2B45A-87C5-4E8A-A516-5F21CCA3E51C}" srcId="{AAB35B17-8CFE-4B32-BE18-53A5A1637FCE}" destId="{1BC4C1B6-9945-46C4-B5B5-A794C5DC868E}" srcOrd="2" destOrd="0" parTransId="{A0832D06-6E0A-4FA0-9EFA-9C727D0201FE}" sibTransId="{7497C9FB-19F6-4AC9-9FAD-EE33B71A7DBA}"/>
    <dgm:cxn modelId="{7DA63D1F-870C-482B-863D-3AA632D3AA57}" srcId="{97F8A617-3773-4DE7-BBB6-9275A44E0B7C}" destId="{7064A31A-2E47-4BD9-BB25-2000F72C89FB}" srcOrd="2" destOrd="0" parTransId="{1FE5E5CF-8271-4244-B787-C637C8E3FD45}" sibTransId="{6878D5B4-BFD5-48EE-BE64-D3226C2D82AD}"/>
    <dgm:cxn modelId="{6EB5EC05-511D-4277-A017-B24D2E861C1C}" type="presOf" srcId="{2B78D048-167F-4276-B4F5-76BB556DB934}" destId="{2592439B-1069-4165-8F8B-AAB0721E1DC8}" srcOrd="0" destOrd="6" presId="urn:microsoft.com/office/officeart/2005/8/layout/hList1"/>
    <dgm:cxn modelId="{6523BE71-D008-43BE-82FB-5F057794FC5A}" srcId="{37939CC2-255F-4325-B283-2E9B0DB91B6A}" destId="{AAB35B17-8CFE-4B32-BE18-53A5A1637FCE}" srcOrd="1" destOrd="0" parTransId="{5707FFAE-B09D-4E3F-9F77-5EF632FAD2FD}" sibTransId="{4FE99036-1BD0-4823-B4FB-6DF4FE378293}"/>
    <dgm:cxn modelId="{E98476A3-16C0-4379-9C8D-5B29AE86FBBC}" srcId="{AAB35B17-8CFE-4B32-BE18-53A5A1637FCE}" destId="{81CD9C2E-890E-48A0-B27F-E467BBC4C418}" srcOrd="0" destOrd="0" parTransId="{E5D876F6-01AC-4B47-8950-9DDCABD7D4B7}" sibTransId="{D10002D4-400B-494A-8CD8-55F627AA2A42}"/>
    <dgm:cxn modelId="{FE4FDB56-3293-46E8-9389-FEFD6DEE96E9}" type="presOf" srcId="{AAB35B17-8CFE-4B32-BE18-53A5A1637FCE}" destId="{39DC0CAA-B2CC-4FD4-BB90-2D1AF266B8F2}" srcOrd="0" destOrd="0" presId="urn:microsoft.com/office/officeart/2005/8/layout/hList1"/>
    <dgm:cxn modelId="{3C4C1155-70F5-4C2D-8529-99CB90DFBF74}" srcId="{AB70F7A3-8BAE-44B8-8D6A-B0A03AE74BAB}" destId="{C60DE18D-D6D3-4140-9FE2-9FDA3371BCAA}" srcOrd="3" destOrd="0" parTransId="{6A0C772F-0726-4CD4-A4CA-944B499F5856}" sibTransId="{9ECA82FF-D0F8-4E19-AD7B-F762DFCEE897}"/>
    <dgm:cxn modelId="{DD5F1B82-9E8B-47C7-9A1E-24434704BBC2}" type="presOf" srcId="{B0F8F7D5-B3AE-465F-9CCC-8B67424298D3}" destId="{5FC4C2AA-1F04-4912-96CA-F5A27BE258CD}" srcOrd="0" destOrd="3" presId="urn:microsoft.com/office/officeart/2005/8/layout/hList1"/>
    <dgm:cxn modelId="{F287A5F3-1E79-40E5-98F2-11B335B6C12A}" type="presOf" srcId="{12B43BA8-10F6-4380-9FCE-0245F51F4A18}" destId="{2592439B-1069-4165-8F8B-AAB0721E1DC8}" srcOrd="0" destOrd="0" presId="urn:microsoft.com/office/officeart/2005/8/layout/hList1"/>
    <dgm:cxn modelId="{5F240BD3-E642-49BD-9660-301071BB1FF9}" srcId="{AAB35B17-8CFE-4B32-BE18-53A5A1637FCE}" destId="{32089B3D-EE3C-4068-98F6-F3B88A79932F}" srcOrd="3" destOrd="0" parTransId="{2E04D62E-EAC2-4D8B-9837-137A2E22F193}" sibTransId="{05D22207-CFC2-46FF-A675-E1EB2864B533}"/>
    <dgm:cxn modelId="{CD716E40-F24D-42EA-A8DA-739328A72547}" srcId="{AB70F7A3-8BAE-44B8-8D6A-B0A03AE74BAB}" destId="{8828E8DE-8A0F-41F3-BAF0-2615E0D8682C}" srcOrd="2" destOrd="0" parTransId="{7DFDED06-4F77-4F83-8AFD-0C389C481C7D}" sibTransId="{ABF49B6B-7A1E-4148-A96A-ACB46AB73689}"/>
    <dgm:cxn modelId="{EA6066C6-BB00-4A73-903A-62E8C0711067}" srcId="{97F8A617-3773-4DE7-BBB6-9275A44E0B7C}" destId="{B0F8F7D5-B3AE-465F-9CCC-8B67424298D3}" srcOrd="3" destOrd="0" parTransId="{79833F80-9DD3-4358-BFB2-7680954C0EB6}" sibTransId="{F58D5FB7-E40C-4AD9-9A01-8655B1C88391}"/>
    <dgm:cxn modelId="{B8DD6F88-01F7-479C-B4E2-52BF6E4FD8B6}" srcId="{AB70F7A3-8BAE-44B8-8D6A-B0A03AE74BAB}" destId="{12B43BA8-10F6-4380-9FCE-0245F51F4A18}" srcOrd="0" destOrd="0" parTransId="{EA6A9C85-397C-4CFC-9D57-853D25C8F1B7}" sibTransId="{0C74E9C2-5710-4059-9FFA-C66D01E9E1B5}"/>
    <dgm:cxn modelId="{87ECD2A8-EE15-417D-9B42-FD783CC2C402}" type="presOf" srcId="{97F8A617-3773-4DE7-BBB6-9275A44E0B7C}" destId="{B0BE34D4-FA50-4631-BF95-2DA03A0CDBD0}" srcOrd="0" destOrd="0" presId="urn:microsoft.com/office/officeart/2005/8/layout/hList1"/>
    <dgm:cxn modelId="{0AFCECE1-1444-477A-B148-68B6CD695C87}" type="presOf" srcId="{AB70F7A3-8BAE-44B8-8D6A-B0A03AE74BAB}" destId="{118E378C-F3EE-49BA-B735-6BE79C28249E}" srcOrd="0" destOrd="0" presId="urn:microsoft.com/office/officeart/2005/8/layout/hList1"/>
    <dgm:cxn modelId="{B82E50A1-AC17-49FF-AFE5-AC37757475B9}" srcId="{AB70F7A3-8BAE-44B8-8D6A-B0A03AE74BAB}" destId="{2B78D048-167F-4276-B4F5-76BB556DB934}" srcOrd="6" destOrd="0" parTransId="{2B4B1AA9-B75E-4548-B9EC-C3FC51DAF4F5}" sibTransId="{11A4E0D8-40DB-49E3-99AB-631A8FA4FB15}"/>
    <dgm:cxn modelId="{70AE6B18-31D4-4A0A-BD42-119CBB9803F5}" type="presParOf" srcId="{5BE7BCDB-D8BF-41F9-87F6-2FFC9CDA2D35}" destId="{4C814F08-AF4F-4AE3-8A56-4B470B8AB474}" srcOrd="0" destOrd="0" presId="urn:microsoft.com/office/officeart/2005/8/layout/hList1"/>
    <dgm:cxn modelId="{C26C45F7-29AB-404A-A6F0-5E5B12F57F9C}" type="presParOf" srcId="{4C814F08-AF4F-4AE3-8A56-4B470B8AB474}" destId="{B0BE34D4-FA50-4631-BF95-2DA03A0CDBD0}" srcOrd="0" destOrd="0" presId="urn:microsoft.com/office/officeart/2005/8/layout/hList1"/>
    <dgm:cxn modelId="{EE736E7E-1950-41A9-955C-B60C458B3B7A}" type="presParOf" srcId="{4C814F08-AF4F-4AE3-8A56-4B470B8AB474}" destId="{5FC4C2AA-1F04-4912-96CA-F5A27BE258CD}" srcOrd="1" destOrd="0" presId="urn:microsoft.com/office/officeart/2005/8/layout/hList1"/>
    <dgm:cxn modelId="{B1114134-A66A-4CDD-9BBD-ACAF95825014}" type="presParOf" srcId="{5BE7BCDB-D8BF-41F9-87F6-2FFC9CDA2D35}" destId="{4F9216F7-2E4E-4423-8647-38E048EC27BC}" srcOrd="1" destOrd="0" presId="urn:microsoft.com/office/officeart/2005/8/layout/hList1"/>
    <dgm:cxn modelId="{FB6C82EF-726A-4CF2-8629-4B5A2C1153AC}" type="presParOf" srcId="{5BE7BCDB-D8BF-41F9-87F6-2FFC9CDA2D35}" destId="{A9279492-D232-488A-8717-52270ED7ED03}" srcOrd="2" destOrd="0" presId="urn:microsoft.com/office/officeart/2005/8/layout/hList1"/>
    <dgm:cxn modelId="{1C7BCA67-ABBC-4AEE-A349-F5F5E2D71FCD}" type="presParOf" srcId="{A9279492-D232-488A-8717-52270ED7ED03}" destId="{39DC0CAA-B2CC-4FD4-BB90-2D1AF266B8F2}" srcOrd="0" destOrd="0" presId="urn:microsoft.com/office/officeart/2005/8/layout/hList1"/>
    <dgm:cxn modelId="{E89B1F59-09CA-4435-9BBB-D79C548A6441}" type="presParOf" srcId="{A9279492-D232-488A-8717-52270ED7ED03}" destId="{14D018F3-9A2D-448F-ACBB-3DF9000737A2}" srcOrd="1" destOrd="0" presId="urn:microsoft.com/office/officeart/2005/8/layout/hList1"/>
    <dgm:cxn modelId="{2407D586-B955-4696-A60F-28DA152BEE8F}" type="presParOf" srcId="{5BE7BCDB-D8BF-41F9-87F6-2FFC9CDA2D35}" destId="{D68957ED-E98A-4BA5-B1C4-AC0E0BE520B1}" srcOrd="3" destOrd="0" presId="urn:microsoft.com/office/officeart/2005/8/layout/hList1"/>
    <dgm:cxn modelId="{A238B7B7-53C0-4A27-A954-8966A9999F17}" type="presParOf" srcId="{5BE7BCDB-D8BF-41F9-87F6-2FFC9CDA2D35}" destId="{D3DB5095-B89F-453D-BE96-91A30469FEAD}" srcOrd="4" destOrd="0" presId="urn:microsoft.com/office/officeart/2005/8/layout/hList1"/>
    <dgm:cxn modelId="{F3F8DEB8-096C-4170-A047-4F31C33B86E9}" type="presParOf" srcId="{D3DB5095-B89F-453D-BE96-91A30469FEAD}" destId="{118E378C-F3EE-49BA-B735-6BE79C28249E}" srcOrd="0" destOrd="0" presId="urn:microsoft.com/office/officeart/2005/8/layout/hList1"/>
    <dgm:cxn modelId="{36967450-5ACA-4D35-B28F-05658CAAC6C8}" type="presParOf" srcId="{D3DB5095-B89F-453D-BE96-91A30469FEAD}" destId="{2592439B-1069-4165-8F8B-AAB0721E1DC8}"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BE34D4-FA50-4631-BF95-2DA03A0CDBD0}">
      <dsp:nvSpPr>
        <dsp:cNvPr id="0" name=""/>
        <dsp:cNvSpPr/>
      </dsp:nvSpPr>
      <dsp:spPr>
        <a:xfrm>
          <a:off x="2616" y="16235"/>
          <a:ext cx="2551323" cy="102052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bg1"/>
              </a:solidFill>
              <a:latin typeface="Candara" pitchFamily="34" charset="0"/>
              <a:ea typeface="+mn-ea"/>
              <a:cs typeface="+mn-cs"/>
            </a:rPr>
            <a:t>Inception</a:t>
          </a:r>
          <a:endParaRPr lang="en-US" sz="1600" b="1" kern="1200" dirty="0">
            <a:solidFill>
              <a:schemeClr val="bg1"/>
            </a:solidFill>
            <a:latin typeface="Candara" pitchFamily="34" charset="0"/>
            <a:ea typeface="+mn-ea"/>
            <a:cs typeface="+mn-cs"/>
          </a:endParaRPr>
        </a:p>
      </dsp:txBody>
      <dsp:txXfrm>
        <a:off x="2616" y="16235"/>
        <a:ext cx="2551323" cy="1020529"/>
      </dsp:txXfrm>
    </dsp:sp>
    <dsp:sp modelId="{5FC4C2AA-1F04-4912-96CA-F5A27BE258CD}">
      <dsp:nvSpPr>
        <dsp:cNvPr id="0" name=""/>
        <dsp:cNvSpPr/>
      </dsp:nvSpPr>
      <dsp:spPr>
        <a:xfrm>
          <a:off x="2616" y="1036765"/>
          <a:ext cx="2551323" cy="25473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tx1">
                  <a:lumMod val="85000"/>
                  <a:lumOff val="15000"/>
                </a:schemeClr>
              </a:solidFill>
              <a:latin typeface="Candara" pitchFamily="34" charset="0"/>
              <a:ea typeface="+mn-ea"/>
              <a:cs typeface="+mn-cs"/>
            </a:rPr>
            <a:t>Absence of Seed capital for establishing business</a:t>
          </a:r>
          <a:endParaRPr lang="en-US" sz="1600" kern="1200" dirty="0">
            <a:solidFill>
              <a:schemeClr val="tx1">
                <a:lumMod val="85000"/>
                <a:lumOff val="15000"/>
              </a:schemeClr>
            </a:solidFill>
            <a:latin typeface="Candara" pitchFamily="34" charset="0"/>
            <a:ea typeface="+mn-ea"/>
            <a:cs typeface="+mn-cs"/>
          </a:endParaRPr>
        </a:p>
        <a:p>
          <a:pPr marL="171450" lvl="1" indent="-171450" algn="l" defTabSz="711200">
            <a:lnSpc>
              <a:spcPct val="90000"/>
            </a:lnSpc>
            <a:spcBef>
              <a:spcPct val="0"/>
            </a:spcBef>
            <a:spcAft>
              <a:spcPct val="15000"/>
            </a:spcAft>
            <a:buChar char="••"/>
          </a:pPr>
          <a:r>
            <a:rPr lang="en-US" sz="1600" kern="1200" dirty="0" smtClean="0">
              <a:solidFill>
                <a:schemeClr val="tx1">
                  <a:lumMod val="85000"/>
                  <a:lumOff val="15000"/>
                </a:schemeClr>
              </a:solidFill>
              <a:latin typeface="Candara" pitchFamily="34" charset="0"/>
              <a:ea typeface="+mn-ea"/>
              <a:cs typeface="+mn-cs"/>
            </a:rPr>
            <a:t>Bureaucratic hurdles in registering business</a:t>
          </a:r>
          <a:endParaRPr lang="en-US" sz="1600" kern="1200" dirty="0">
            <a:solidFill>
              <a:schemeClr val="tx1">
                <a:lumMod val="85000"/>
                <a:lumOff val="15000"/>
              </a:schemeClr>
            </a:solidFill>
            <a:latin typeface="Candara" pitchFamily="34" charset="0"/>
            <a:ea typeface="+mn-ea"/>
            <a:cs typeface="+mn-cs"/>
          </a:endParaRPr>
        </a:p>
        <a:p>
          <a:pPr marL="171450" lvl="1" indent="-171450" algn="l" defTabSz="711200">
            <a:lnSpc>
              <a:spcPct val="90000"/>
            </a:lnSpc>
            <a:spcBef>
              <a:spcPct val="0"/>
            </a:spcBef>
            <a:spcAft>
              <a:spcPct val="15000"/>
            </a:spcAft>
            <a:buChar char="••"/>
          </a:pPr>
          <a:r>
            <a:rPr lang="en-US" sz="1600" kern="1200" dirty="0" smtClean="0">
              <a:solidFill>
                <a:schemeClr val="tx1">
                  <a:lumMod val="85000"/>
                  <a:lumOff val="15000"/>
                </a:schemeClr>
              </a:solidFill>
              <a:latin typeface="Candara" pitchFamily="34" charset="0"/>
              <a:ea typeface="+mn-ea"/>
              <a:cs typeface="+mn-cs"/>
            </a:rPr>
            <a:t>Lack of a well trained </a:t>
          </a:r>
          <a:r>
            <a:rPr lang="en-US" sz="1600" kern="1200" dirty="0" err="1" smtClean="0">
              <a:solidFill>
                <a:schemeClr val="tx1">
                  <a:lumMod val="85000"/>
                  <a:lumOff val="15000"/>
                </a:schemeClr>
              </a:solidFill>
              <a:latin typeface="Candara" pitchFamily="34" charset="0"/>
              <a:ea typeface="+mn-ea"/>
              <a:cs typeface="+mn-cs"/>
            </a:rPr>
            <a:t>labour</a:t>
          </a:r>
          <a:r>
            <a:rPr lang="en-US" sz="1600" kern="1200" dirty="0" smtClean="0">
              <a:solidFill>
                <a:schemeClr val="tx1">
                  <a:lumMod val="85000"/>
                  <a:lumOff val="15000"/>
                </a:schemeClr>
              </a:solidFill>
              <a:latin typeface="Candara" pitchFamily="34" charset="0"/>
              <a:ea typeface="+mn-ea"/>
              <a:cs typeface="+mn-cs"/>
            </a:rPr>
            <a:t> force</a:t>
          </a:r>
          <a:endParaRPr lang="en-US" sz="1600" kern="1200" dirty="0">
            <a:solidFill>
              <a:schemeClr val="tx1">
                <a:lumMod val="85000"/>
                <a:lumOff val="15000"/>
              </a:schemeClr>
            </a:solidFill>
            <a:latin typeface="Candara" pitchFamily="34" charset="0"/>
            <a:ea typeface="+mn-ea"/>
            <a:cs typeface="+mn-cs"/>
          </a:endParaRPr>
        </a:p>
        <a:p>
          <a:pPr marL="171450" lvl="1" indent="-171450" algn="l" defTabSz="711200">
            <a:lnSpc>
              <a:spcPct val="90000"/>
            </a:lnSpc>
            <a:spcBef>
              <a:spcPct val="0"/>
            </a:spcBef>
            <a:spcAft>
              <a:spcPct val="15000"/>
            </a:spcAft>
            <a:buChar char="••"/>
          </a:pPr>
          <a:r>
            <a:rPr lang="en-US" sz="1600" kern="1200" dirty="0" smtClean="0">
              <a:solidFill>
                <a:schemeClr val="tx1">
                  <a:lumMod val="85000"/>
                  <a:lumOff val="15000"/>
                </a:schemeClr>
              </a:solidFill>
              <a:latin typeface="Candara" pitchFamily="34" charset="0"/>
              <a:ea typeface="+mn-ea"/>
              <a:cs typeface="+mn-cs"/>
            </a:rPr>
            <a:t>Unstable political environment</a:t>
          </a:r>
          <a:endParaRPr lang="en-US" sz="1600" kern="1200" dirty="0">
            <a:solidFill>
              <a:schemeClr val="tx1">
                <a:lumMod val="85000"/>
                <a:lumOff val="15000"/>
              </a:schemeClr>
            </a:solidFill>
            <a:latin typeface="Candara" pitchFamily="34" charset="0"/>
            <a:ea typeface="+mn-ea"/>
            <a:cs typeface="+mn-cs"/>
          </a:endParaRPr>
        </a:p>
      </dsp:txBody>
      <dsp:txXfrm>
        <a:off x="2616" y="1036765"/>
        <a:ext cx="2551323" cy="2547360"/>
      </dsp:txXfrm>
    </dsp:sp>
    <dsp:sp modelId="{39DC0CAA-B2CC-4FD4-BB90-2D1AF266B8F2}">
      <dsp:nvSpPr>
        <dsp:cNvPr id="0" name=""/>
        <dsp:cNvSpPr/>
      </dsp:nvSpPr>
      <dsp:spPr>
        <a:xfrm>
          <a:off x="2911126" y="16235"/>
          <a:ext cx="2551323" cy="102052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bg1"/>
              </a:solidFill>
              <a:latin typeface="Candara" pitchFamily="34" charset="0"/>
              <a:ea typeface="+mn-ea"/>
              <a:cs typeface="+mn-cs"/>
            </a:rPr>
            <a:t>Developing</a:t>
          </a:r>
          <a:endParaRPr lang="en-US" sz="1600" b="1" kern="1200" dirty="0">
            <a:solidFill>
              <a:schemeClr val="bg1"/>
            </a:solidFill>
            <a:latin typeface="Candara" pitchFamily="34" charset="0"/>
            <a:ea typeface="+mn-ea"/>
            <a:cs typeface="+mn-cs"/>
          </a:endParaRPr>
        </a:p>
      </dsp:txBody>
      <dsp:txXfrm>
        <a:off x="2911126" y="16235"/>
        <a:ext cx="2551323" cy="1020529"/>
      </dsp:txXfrm>
    </dsp:sp>
    <dsp:sp modelId="{14D018F3-9A2D-448F-ACBB-3DF9000737A2}">
      <dsp:nvSpPr>
        <dsp:cNvPr id="0" name=""/>
        <dsp:cNvSpPr/>
      </dsp:nvSpPr>
      <dsp:spPr>
        <a:xfrm>
          <a:off x="2911126" y="1036765"/>
          <a:ext cx="2551323" cy="25473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tx1">
                  <a:lumMod val="85000"/>
                  <a:lumOff val="15000"/>
                </a:schemeClr>
              </a:solidFill>
              <a:latin typeface="Candara" pitchFamily="34" charset="0"/>
              <a:ea typeface="+mn-ea"/>
              <a:cs typeface="+mn-cs"/>
            </a:rPr>
            <a:t>Inadequate funds for expansion of operation</a:t>
          </a:r>
          <a:endParaRPr lang="en-US" sz="1600" kern="1200" dirty="0">
            <a:solidFill>
              <a:schemeClr val="tx1">
                <a:lumMod val="85000"/>
                <a:lumOff val="15000"/>
              </a:schemeClr>
            </a:solidFill>
            <a:latin typeface="Candara" pitchFamily="34" charset="0"/>
            <a:ea typeface="+mn-ea"/>
            <a:cs typeface="+mn-cs"/>
          </a:endParaRPr>
        </a:p>
        <a:p>
          <a:pPr marL="171450" lvl="1" indent="-171450" algn="l" defTabSz="711200">
            <a:lnSpc>
              <a:spcPct val="90000"/>
            </a:lnSpc>
            <a:spcBef>
              <a:spcPct val="0"/>
            </a:spcBef>
            <a:spcAft>
              <a:spcPct val="15000"/>
            </a:spcAft>
            <a:buChar char="••"/>
          </a:pPr>
          <a:r>
            <a:rPr lang="en-US" sz="1600" kern="1200" dirty="0" smtClean="0">
              <a:solidFill>
                <a:schemeClr val="tx1">
                  <a:lumMod val="85000"/>
                  <a:lumOff val="15000"/>
                </a:schemeClr>
              </a:solidFill>
              <a:latin typeface="Candara" pitchFamily="34" charset="0"/>
              <a:ea typeface="+mn-ea"/>
              <a:cs typeface="+mn-cs"/>
            </a:rPr>
            <a:t>Lack of business skills for managing operations</a:t>
          </a:r>
          <a:endParaRPr lang="en-US" sz="1600" kern="1200" dirty="0">
            <a:solidFill>
              <a:schemeClr val="tx1">
                <a:lumMod val="85000"/>
                <a:lumOff val="15000"/>
              </a:schemeClr>
            </a:solidFill>
            <a:latin typeface="Candara" pitchFamily="34" charset="0"/>
            <a:ea typeface="+mn-ea"/>
            <a:cs typeface="+mn-cs"/>
          </a:endParaRPr>
        </a:p>
        <a:p>
          <a:pPr marL="171450" lvl="1" indent="-171450" algn="l" defTabSz="711200">
            <a:lnSpc>
              <a:spcPct val="90000"/>
            </a:lnSpc>
            <a:spcBef>
              <a:spcPct val="0"/>
            </a:spcBef>
            <a:spcAft>
              <a:spcPct val="15000"/>
            </a:spcAft>
            <a:buChar char="••"/>
          </a:pPr>
          <a:r>
            <a:rPr lang="en-US" sz="1600" kern="1200" dirty="0" smtClean="0">
              <a:solidFill>
                <a:schemeClr val="tx1">
                  <a:lumMod val="85000"/>
                  <a:lumOff val="15000"/>
                </a:schemeClr>
              </a:solidFill>
              <a:latin typeface="Candara" pitchFamily="34" charset="0"/>
              <a:ea typeface="+mn-ea"/>
              <a:cs typeface="+mn-cs"/>
            </a:rPr>
            <a:t>Lack of a well trained </a:t>
          </a:r>
          <a:r>
            <a:rPr lang="en-US" sz="1600" kern="1200" dirty="0" err="1" smtClean="0">
              <a:solidFill>
                <a:schemeClr val="tx1">
                  <a:lumMod val="85000"/>
                  <a:lumOff val="15000"/>
                </a:schemeClr>
              </a:solidFill>
              <a:latin typeface="Candara" pitchFamily="34" charset="0"/>
              <a:ea typeface="+mn-ea"/>
              <a:cs typeface="+mn-cs"/>
            </a:rPr>
            <a:t>labour</a:t>
          </a:r>
          <a:r>
            <a:rPr lang="en-US" sz="1600" kern="1200" dirty="0" smtClean="0">
              <a:solidFill>
                <a:schemeClr val="tx1">
                  <a:lumMod val="85000"/>
                  <a:lumOff val="15000"/>
                </a:schemeClr>
              </a:solidFill>
              <a:latin typeface="Candara" pitchFamily="34" charset="0"/>
              <a:ea typeface="+mn-ea"/>
              <a:cs typeface="+mn-cs"/>
            </a:rPr>
            <a:t> force</a:t>
          </a:r>
          <a:endParaRPr lang="en-US" sz="1600" kern="1200" dirty="0">
            <a:solidFill>
              <a:schemeClr val="tx1">
                <a:lumMod val="85000"/>
                <a:lumOff val="15000"/>
              </a:schemeClr>
            </a:solidFill>
            <a:latin typeface="Candara" pitchFamily="34" charset="0"/>
            <a:ea typeface="+mn-ea"/>
            <a:cs typeface="+mn-cs"/>
          </a:endParaRPr>
        </a:p>
        <a:p>
          <a:pPr marL="171450" lvl="1" indent="-171450" algn="l" defTabSz="711200">
            <a:lnSpc>
              <a:spcPct val="90000"/>
            </a:lnSpc>
            <a:spcBef>
              <a:spcPct val="0"/>
            </a:spcBef>
            <a:spcAft>
              <a:spcPct val="15000"/>
            </a:spcAft>
            <a:buChar char="••"/>
          </a:pPr>
          <a:r>
            <a:rPr lang="en-US" sz="1600" kern="1200" dirty="0" smtClean="0">
              <a:solidFill>
                <a:schemeClr val="tx1">
                  <a:lumMod val="85000"/>
                  <a:lumOff val="15000"/>
                </a:schemeClr>
              </a:solidFill>
              <a:latin typeface="Candara" pitchFamily="34" charset="0"/>
              <a:ea typeface="+mn-ea"/>
              <a:cs typeface="+mn-cs"/>
            </a:rPr>
            <a:t>Poor infrastructure</a:t>
          </a:r>
          <a:endParaRPr lang="en-US" sz="1600" kern="1200" dirty="0">
            <a:solidFill>
              <a:schemeClr val="tx1">
                <a:lumMod val="85000"/>
                <a:lumOff val="15000"/>
              </a:schemeClr>
            </a:solidFill>
            <a:latin typeface="Candara" pitchFamily="34" charset="0"/>
            <a:ea typeface="+mn-ea"/>
            <a:cs typeface="+mn-cs"/>
          </a:endParaRPr>
        </a:p>
        <a:p>
          <a:pPr marL="171450" lvl="1" indent="-171450" algn="l" defTabSz="711200">
            <a:lnSpc>
              <a:spcPct val="90000"/>
            </a:lnSpc>
            <a:spcBef>
              <a:spcPct val="0"/>
            </a:spcBef>
            <a:spcAft>
              <a:spcPct val="15000"/>
            </a:spcAft>
            <a:buChar char="••"/>
          </a:pPr>
          <a:r>
            <a:rPr lang="en-US" sz="1600" kern="1200" dirty="0" smtClean="0">
              <a:solidFill>
                <a:schemeClr val="tx1">
                  <a:lumMod val="85000"/>
                  <a:lumOff val="15000"/>
                </a:schemeClr>
              </a:solidFill>
              <a:latin typeface="Candara" pitchFamily="34" charset="0"/>
              <a:ea typeface="+mn-ea"/>
              <a:cs typeface="+mn-cs"/>
            </a:rPr>
            <a:t>Weak business environment</a:t>
          </a:r>
          <a:endParaRPr lang="en-US" sz="1600" kern="1200" dirty="0">
            <a:solidFill>
              <a:schemeClr val="tx1">
                <a:lumMod val="85000"/>
                <a:lumOff val="15000"/>
              </a:schemeClr>
            </a:solidFill>
            <a:latin typeface="Candara" pitchFamily="34" charset="0"/>
            <a:ea typeface="+mn-ea"/>
            <a:cs typeface="+mn-cs"/>
          </a:endParaRPr>
        </a:p>
      </dsp:txBody>
      <dsp:txXfrm>
        <a:off x="2911126" y="1036765"/>
        <a:ext cx="2551323" cy="2547360"/>
      </dsp:txXfrm>
    </dsp:sp>
    <dsp:sp modelId="{118E378C-F3EE-49BA-B735-6BE79C28249E}">
      <dsp:nvSpPr>
        <dsp:cNvPr id="0" name=""/>
        <dsp:cNvSpPr/>
      </dsp:nvSpPr>
      <dsp:spPr>
        <a:xfrm>
          <a:off x="5819635" y="16235"/>
          <a:ext cx="2551323" cy="102052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bg1"/>
              </a:solidFill>
              <a:latin typeface="Candara" pitchFamily="34" charset="0"/>
              <a:ea typeface="+mn-ea"/>
              <a:cs typeface="+mn-cs"/>
            </a:rPr>
            <a:t>Mature</a:t>
          </a:r>
          <a:endParaRPr lang="en-US" sz="1600" b="1" kern="1200" dirty="0">
            <a:solidFill>
              <a:schemeClr val="bg1"/>
            </a:solidFill>
            <a:latin typeface="Candara" pitchFamily="34" charset="0"/>
            <a:ea typeface="+mn-ea"/>
            <a:cs typeface="+mn-cs"/>
          </a:endParaRPr>
        </a:p>
      </dsp:txBody>
      <dsp:txXfrm>
        <a:off x="5819635" y="16235"/>
        <a:ext cx="2551323" cy="1020529"/>
      </dsp:txXfrm>
    </dsp:sp>
    <dsp:sp modelId="{2592439B-1069-4165-8F8B-AAB0721E1DC8}">
      <dsp:nvSpPr>
        <dsp:cNvPr id="0" name=""/>
        <dsp:cNvSpPr/>
      </dsp:nvSpPr>
      <dsp:spPr>
        <a:xfrm>
          <a:off x="5819635" y="1036765"/>
          <a:ext cx="2551323" cy="25473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tx1">
                  <a:lumMod val="85000"/>
                  <a:lumOff val="15000"/>
                </a:schemeClr>
              </a:solidFill>
              <a:latin typeface="Candara" pitchFamily="34" charset="0"/>
              <a:ea typeface="+mn-ea"/>
              <a:cs typeface="+mn-cs"/>
            </a:rPr>
            <a:t>Insufficient demand</a:t>
          </a:r>
          <a:endParaRPr lang="en-US" sz="1600" kern="1200" dirty="0">
            <a:solidFill>
              <a:schemeClr val="tx1">
                <a:lumMod val="85000"/>
                <a:lumOff val="15000"/>
              </a:schemeClr>
            </a:solidFill>
            <a:latin typeface="Candara" pitchFamily="34" charset="0"/>
            <a:ea typeface="+mn-ea"/>
            <a:cs typeface="+mn-cs"/>
          </a:endParaRPr>
        </a:p>
        <a:p>
          <a:pPr marL="171450" lvl="1" indent="-171450" algn="l" defTabSz="711200">
            <a:lnSpc>
              <a:spcPct val="90000"/>
            </a:lnSpc>
            <a:spcBef>
              <a:spcPct val="0"/>
            </a:spcBef>
            <a:spcAft>
              <a:spcPct val="15000"/>
            </a:spcAft>
            <a:buChar char="••"/>
          </a:pPr>
          <a:r>
            <a:rPr lang="en-US" sz="1600" kern="1200" dirty="0" smtClean="0">
              <a:solidFill>
                <a:schemeClr val="tx1">
                  <a:lumMod val="85000"/>
                  <a:lumOff val="15000"/>
                </a:schemeClr>
              </a:solidFill>
              <a:latin typeface="Candara" pitchFamily="34" charset="0"/>
              <a:ea typeface="+mn-ea"/>
              <a:cs typeface="+mn-cs"/>
            </a:rPr>
            <a:t>Political instability</a:t>
          </a:r>
          <a:endParaRPr lang="en-US" sz="1600" kern="1200" dirty="0">
            <a:solidFill>
              <a:schemeClr val="tx1">
                <a:lumMod val="85000"/>
                <a:lumOff val="15000"/>
              </a:schemeClr>
            </a:solidFill>
            <a:latin typeface="Candara" pitchFamily="34" charset="0"/>
            <a:ea typeface="+mn-ea"/>
            <a:cs typeface="+mn-cs"/>
          </a:endParaRPr>
        </a:p>
        <a:p>
          <a:pPr marL="171450" lvl="1" indent="-171450" algn="l" defTabSz="711200">
            <a:lnSpc>
              <a:spcPct val="90000"/>
            </a:lnSpc>
            <a:spcBef>
              <a:spcPct val="0"/>
            </a:spcBef>
            <a:spcAft>
              <a:spcPct val="15000"/>
            </a:spcAft>
            <a:buChar char="••"/>
          </a:pPr>
          <a:r>
            <a:rPr lang="en-US" sz="1600" kern="1200" dirty="0" smtClean="0">
              <a:solidFill>
                <a:schemeClr val="tx1">
                  <a:lumMod val="85000"/>
                  <a:lumOff val="15000"/>
                </a:schemeClr>
              </a:solidFill>
              <a:latin typeface="Candara" pitchFamily="34" charset="0"/>
              <a:ea typeface="+mn-ea"/>
              <a:cs typeface="+mn-cs"/>
            </a:rPr>
            <a:t>Poor infrastructure</a:t>
          </a:r>
          <a:endParaRPr lang="en-US" sz="1600" kern="1200" dirty="0">
            <a:solidFill>
              <a:schemeClr val="tx1">
                <a:lumMod val="85000"/>
                <a:lumOff val="15000"/>
              </a:schemeClr>
            </a:solidFill>
            <a:latin typeface="Candara" pitchFamily="34" charset="0"/>
            <a:ea typeface="+mn-ea"/>
            <a:cs typeface="+mn-cs"/>
          </a:endParaRPr>
        </a:p>
        <a:p>
          <a:pPr marL="171450" lvl="1" indent="-171450" algn="l" defTabSz="711200">
            <a:lnSpc>
              <a:spcPct val="90000"/>
            </a:lnSpc>
            <a:spcBef>
              <a:spcPct val="0"/>
            </a:spcBef>
            <a:spcAft>
              <a:spcPct val="15000"/>
            </a:spcAft>
            <a:buChar char="••"/>
          </a:pPr>
          <a:r>
            <a:rPr lang="en-US" sz="1600" kern="1200" dirty="0" smtClean="0">
              <a:solidFill>
                <a:schemeClr val="tx1">
                  <a:lumMod val="85000"/>
                  <a:lumOff val="15000"/>
                </a:schemeClr>
              </a:solidFill>
              <a:latin typeface="Candara" pitchFamily="34" charset="0"/>
              <a:ea typeface="+mn-ea"/>
              <a:cs typeface="+mn-cs"/>
            </a:rPr>
            <a:t>Threat from informal sector</a:t>
          </a:r>
          <a:endParaRPr lang="en-US" sz="1600" kern="1200" dirty="0">
            <a:solidFill>
              <a:schemeClr val="tx1">
                <a:lumMod val="85000"/>
                <a:lumOff val="15000"/>
              </a:schemeClr>
            </a:solidFill>
            <a:latin typeface="Candara" pitchFamily="34" charset="0"/>
            <a:ea typeface="+mn-ea"/>
            <a:cs typeface="+mn-cs"/>
          </a:endParaRPr>
        </a:p>
        <a:p>
          <a:pPr marL="171450" lvl="1" indent="-171450" algn="l" defTabSz="711200">
            <a:lnSpc>
              <a:spcPct val="90000"/>
            </a:lnSpc>
            <a:spcBef>
              <a:spcPct val="0"/>
            </a:spcBef>
            <a:spcAft>
              <a:spcPct val="15000"/>
            </a:spcAft>
            <a:buChar char="••"/>
          </a:pPr>
          <a:r>
            <a:rPr lang="en-US" sz="1600" kern="1200" dirty="0" smtClean="0">
              <a:solidFill>
                <a:schemeClr val="tx1">
                  <a:lumMod val="85000"/>
                  <a:lumOff val="15000"/>
                </a:schemeClr>
              </a:solidFill>
              <a:latin typeface="Candara" pitchFamily="34" charset="0"/>
              <a:ea typeface="+mn-ea"/>
              <a:cs typeface="+mn-cs"/>
            </a:rPr>
            <a:t>Lack of intra-industry partnerships</a:t>
          </a:r>
          <a:endParaRPr lang="en-US" sz="1600" kern="1200" dirty="0">
            <a:solidFill>
              <a:schemeClr val="tx1">
                <a:lumMod val="85000"/>
                <a:lumOff val="15000"/>
              </a:schemeClr>
            </a:solidFill>
            <a:latin typeface="Candara" pitchFamily="34" charset="0"/>
            <a:ea typeface="+mn-ea"/>
            <a:cs typeface="+mn-cs"/>
          </a:endParaRPr>
        </a:p>
        <a:p>
          <a:pPr marL="171450" lvl="1" indent="-171450" algn="l" defTabSz="711200">
            <a:lnSpc>
              <a:spcPct val="90000"/>
            </a:lnSpc>
            <a:spcBef>
              <a:spcPct val="0"/>
            </a:spcBef>
            <a:spcAft>
              <a:spcPct val="15000"/>
            </a:spcAft>
            <a:buChar char="••"/>
          </a:pPr>
          <a:endParaRPr lang="en-US" sz="1600" kern="1200" dirty="0">
            <a:solidFill>
              <a:schemeClr val="tx1">
                <a:lumMod val="85000"/>
                <a:lumOff val="15000"/>
              </a:schemeClr>
            </a:solidFill>
            <a:latin typeface="Candara" pitchFamily="34" charset="0"/>
          </a:endParaRPr>
        </a:p>
        <a:p>
          <a:pPr marL="171450" lvl="1" indent="-171450" algn="l" defTabSz="711200">
            <a:lnSpc>
              <a:spcPct val="90000"/>
            </a:lnSpc>
            <a:spcBef>
              <a:spcPct val="0"/>
            </a:spcBef>
            <a:spcAft>
              <a:spcPct val="15000"/>
            </a:spcAft>
            <a:buChar char="••"/>
          </a:pPr>
          <a:endParaRPr lang="en-US" sz="1600" kern="1200" dirty="0">
            <a:solidFill>
              <a:schemeClr val="tx1">
                <a:lumMod val="85000"/>
                <a:lumOff val="15000"/>
              </a:schemeClr>
            </a:solidFill>
            <a:latin typeface="Candara" pitchFamily="34" charset="0"/>
          </a:endParaRPr>
        </a:p>
      </dsp:txBody>
      <dsp:txXfrm>
        <a:off x="5819635" y="1036765"/>
        <a:ext cx="2551323" cy="254736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0.62293</cdr:x>
      <cdr:y>0.25676</cdr:y>
    </cdr:from>
    <cdr:to>
      <cdr:x>0.71065</cdr:x>
      <cdr:y>0.82432</cdr:y>
    </cdr:to>
    <cdr:sp macro="" textlink="">
      <cdr:nvSpPr>
        <cdr:cNvPr id="3" name="Right Brace 2"/>
        <cdr:cNvSpPr/>
      </cdr:nvSpPr>
      <cdr:spPr>
        <a:xfrm xmlns:a="http://schemas.openxmlformats.org/drawingml/2006/main">
          <a:off x="2556792" y="684076"/>
          <a:ext cx="360040" cy="1512168"/>
        </a:xfrm>
        <a:prstGeom xmlns:a="http://schemas.openxmlformats.org/drawingml/2006/main" prst="rightBrac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0.65032</cdr:x>
      <cdr:y>0.39175</cdr:y>
    </cdr:from>
    <cdr:to>
      <cdr:x>0.88593</cdr:x>
      <cdr:y>0.71478</cdr:y>
    </cdr:to>
    <cdr:sp macro="" textlink="">
      <cdr:nvSpPr>
        <cdr:cNvPr id="3" name="Oval Callout 2"/>
        <cdr:cNvSpPr/>
      </cdr:nvSpPr>
      <cdr:spPr>
        <a:xfrm xmlns:a="http://schemas.openxmlformats.org/drawingml/2006/main">
          <a:off x="5810249" y="2171700"/>
          <a:ext cx="2105025" cy="1790700"/>
        </a:xfrm>
        <a:prstGeom xmlns:a="http://schemas.openxmlformats.org/drawingml/2006/main" prst="wedgeEllipseCallout">
          <a:avLst/>
        </a:prstGeom>
        <a:solidFill xmlns:a="http://schemas.openxmlformats.org/drawingml/2006/main">
          <a:sysClr val="window" lastClr="FFFFFF"/>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sz="1400" b="1" dirty="0">
              <a:solidFill>
                <a:sysClr val="windowText" lastClr="000000"/>
              </a:solidFill>
              <a:latin typeface="Candara" pitchFamily="34" charset="0"/>
            </a:rPr>
            <a:t>Total </a:t>
          </a:r>
          <a:r>
            <a:rPr lang="en-US" sz="1400" b="1" dirty="0" smtClean="0">
              <a:solidFill>
                <a:sysClr val="windowText" lastClr="000000"/>
              </a:solidFill>
              <a:latin typeface="Candara" pitchFamily="34" charset="0"/>
            </a:rPr>
            <a:t>Islamic </a:t>
          </a:r>
          <a:r>
            <a:rPr lang="en-US" sz="1400" b="1" dirty="0">
              <a:solidFill>
                <a:sysClr val="windowText" lastClr="000000"/>
              </a:solidFill>
              <a:latin typeface="Candara" pitchFamily="34" charset="0"/>
            </a:rPr>
            <a:t>financial assets make</a:t>
          </a:r>
          <a:r>
            <a:rPr lang="en-US" sz="1400" b="1" baseline="0" dirty="0">
              <a:solidFill>
                <a:sysClr val="windowText" lastClr="000000"/>
              </a:solidFill>
              <a:latin typeface="Candara" pitchFamily="34" charset="0"/>
            </a:rPr>
            <a:t> up less than 1% of global assets</a:t>
          </a:r>
          <a:endParaRPr lang="en-US" sz="1400" b="1" dirty="0">
            <a:solidFill>
              <a:sysClr val="windowText" lastClr="000000"/>
            </a:solidFill>
            <a:latin typeface="Candara"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31901" cy="49339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32458" y="0"/>
            <a:ext cx="2931901" cy="493395"/>
          </a:xfrm>
          <a:prstGeom prst="rect">
            <a:avLst/>
          </a:prstGeom>
        </p:spPr>
        <p:txBody>
          <a:bodyPr vert="horz" lIns="91440" tIns="45720" rIns="91440" bIns="45720" rtlCol="0"/>
          <a:lstStyle>
            <a:lvl1pPr algn="r">
              <a:defRPr sz="1200"/>
            </a:lvl1pPr>
          </a:lstStyle>
          <a:p>
            <a:fld id="{8968EB21-E2D4-460C-97E2-409547E75971}" type="datetimeFigureOut">
              <a:rPr lang="en-GB" smtClean="0"/>
              <a:pPr/>
              <a:t>16/10/2014</a:t>
            </a:fld>
            <a:endParaRPr lang="en-GB"/>
          </a:p>
        </p:txBody>
      </p:sp>
      <p:sp>
        <p:nvSpPr>
          <p:cNvPr id="4" name="Footer Placeholder 3"/>
          <p:cNvSpPr>
            <a:spLocks noGrp="1"/>
          </p:cNvSpPr>
          <p:nvPr>
            <p:ph type="ftr" sz="quarter" idx="2"/>
          </p:nvPr>
        </p:nvSpPr>
        <p:spPr>
          <a:xfrm>
            <a:off x="0" y="9372792"/>
            <a:ext cx="2931901" cy="49339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32458" y="9372792"/>
            <a:ext cx="2931901" cy="493395"/>
          </a:xfrm>
          <a:prstGeom prst="rect">
            <a:avLst/>
          </a:prstGeom>
        </p:spPr>
        <p:txBody>
          <a:bodyPr vert="horz" lIns="91440" tIns="45720" rIns="91440" bIns="45720" rtlCol="0" anchor="b"/>
          <a:lstStyle>
            <a:lvl1pPr algn="r">
              <a:defRPr sz="1200"/>
            </a:lvl1pPr>
          </a:lstStyle>
          <a:p>
            <a:fld id="{4C413500-FD5A-401E-951F-EE6E6A10CBE1}" type="slidenum">
              <a:rPr lang="en-GB" smtClean="0"/>
              <a:pPr/>
              <a:t>‹#›</a:t>
            </a:fld>
            <a:endParaRPr lang="en-GB"/>
          </a:p>
        </p:txBody>
      </p:sp>
    </p:spTree>
    <p:extLst>
      <p:ext uri="{BB962C8B-B14F-4D97-AF65-F5344CB8AC3E}">
        <p14:creationId xmlns:p14="http://schemas.microsoft.com/office/powerpoint/2010/main" val="31858067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31901" cy="49339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32458" y="0"/>
            <a:ext cx="2931901" cy="493395"/>
          </a:xfrm>
          <a:prstGeom prst="rect">
            <a:avLst/>
          </a:prstGeom>
        </p:spPr>
        <p:txBody>
          <a:bodyPr vert="horz" lIns="91440" tIns="45720" rIns="91440" bIns="45720" rtlCol="0"/>
          <a:lstStyle>
            <a:lvl1pPr algn="r">
              <a:defRPr sz="1200"/>
            </a:lvl1pPr>
          </a:lstStyle>
          <a:p>
            <a:fld id="{E90A6F13-260A-4677-85CD-D6B5D8CB0AB2}" type="datetimeFigureOut">
              <a:rPr lang="en-GB" smtClean="0"/>
              <a:pPr/>
              <a:t>16/10/2014</a:t>
            </a:fld>
            <a:endParaRPr lang="en-GB"/>
          </a:p>
        </p:txBody>
      </p:sp>
      <p:sp>
        <p:nvSpPr>
          <p:cNvPr id="4" name="Slide Image Placeholder 3"/>
          <p:cNvSpPr>
            <a:spLocks noGrp="1" noRot="1" noChangeAspect="1"/>
          </p:cNvSpPr>
          <p:nvPr>
            <p:ph type="sldImg" idx="2"/>
          </p:nvPr>
        </p:nvSpPr>
        <p:spPr>
          <a:xfrm>
            <a:off x="915988" y="739775"/>
            <a:ext cx="4933950" cy="370046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6593" y="4687253"/>
            <a:ext cx="5412740" cy="444055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2792"/>
            <a:ext cx="2931901" cy="49339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32458" y="9372792"/>
            <a:ext cx="2931901" cy="493395"/>
          </a:xfrm>
          <a:prstGeom prst="rect">
            <a:avLst/>
          </a:prstGeom>
        </p:spPr>
        <p:txBody>
          <a:bodyPr vert="horz" lIns="91440" tIns="45720" rIns="91440" bIns="45720" rtlCol="0" anchor="b"/>
          <a:lstStyle>
            <a:lvl1pPr algn="r">
              <a:defRPr sz="1200"/>
            </a:lvl1pPr>
          </a:lstStyle>
          <a:p>
            <a:fld id="{77589269-E10A-41A2-B278-4A31F629FEF5}" type="slidenum">
              <a:rPr lang="en-GB" smtClean="0"/>
              <a:pPr/>
              <a:t>‹#›</a:t>
            </a:fld>
            <a:endParaRPr lang="en-GB"/>
          </a:p>
        </p:txBody>
      </p:sp>
    </p:spTree>
    <p:extLst>
      <p:ext uri="{BB962C8B-B14F-4D97-AF65-F5344CB8AC3E}">
        <p14:creationId xmlns:p14="http://schemas.microsoft.com/office/powerpoint/2010/main" val="1486508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77589269-E10A-41A2-B278-4A31F629FEF5}"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7589269-E10A-41A2-B278-4A31F629FEF5}" type="slidenum">
              <a:rPr lang="en-GB" smtClean="0"/>
              <a:pPr/>
              <a:t>10</a:t>
            </a:fld>
            <a:endParaRPr lang="en-GB"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7589269-E10A-41A2-B278-4A31F629FEF5}" type="slidenum">
              <a:rPr lang="en-GB" smtClean="0"/>
              <a:pPr/>
              <a:t>11</a:t>
            </a:fld>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7589269-E10A-41A2-B278-4A31F629FEF5}" type="slidenum">
              <a:rPr lang="en-GB" smtClean="0"/>
              <a:pPr/>
              <a:t>12</a:t>
            </a:fld>
            <a:endParaRPr lang="en-GB"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7589269-E10A-41A2-B278-4A31F629FEF5}" type="slidenum">
              <a:rPr lang="en-GB" smtClean="0"/>
              <a:pPr/>
              <a:t>13</a:t>
            </a:fld>
            <a:endParaRPr lang="en-GB"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 higher credit gap (i.e. available sources to finance SMEs) denoted by a darker blue in the picture. </a:t>
            </a:r>
            <a:endParaRPr lang="tr-TR" dirty="0"/>
          </a:p>
          <a:p>
            <a:r>
              <a:rPr lang="en-GB" dirty="0"/>
              <a:t>-Many OIC countries are coloured with a dark blue representing a credit gap higher than 50% whereas the Europe and North America have a gap below 40% that they are</a:t>
            </a:r>
            <a:r>
              <a:rPr lang="tr-TR" dirty="0"/>
              <a:t> denoted</a:t>
            </a:r>
            <a:r>
              <a:rPr lang="en-GB" dirty="0"/>
              <a:t> in grey colour.</a:t>
            </a:r>
            <a:endParaRPr lang="tr-TR" dirty="0"/>
          </a:p>
          <a:p>
            <a:endParaRPr lang="en-GB" dirty="0"/>
          </a:p>
        </p:txBody>
      </p:sp>
      <p:sp>
        <p:nvSpPr>
          <p:cNvPr id="4" name="Slide Number Placeholder 3"/>
          <p:cNvSpPr>
            <a:spLocks noGrp="1"/>
          </p:cNvSpPr>
          <p:nvPr>
            <p:ph type="sldNum" sz="quarter" idx="10"/>
          </p:nvPr>
        </p:nvSpPr>
        <p:spPr/>
        <p:txBody>
          <a:bodyPr/>
          <a:lstStyle/>
          <a:p>
            <a:fld id="{77589269-E10A-41A2-B278-4A31F629FEF5}" type="slidenum">
              <a:rPr lang="en-GB" smtClean="0"/>
              <a:pPr/>
              <a:t>14</a:t>
            </a:fld>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Another illustration prepared by IFC &amp; McKinsey (2010) gives a similar message on the credit gap or financial constraints that SMEs experience:</a:t>
            </a:r>
            <a:endParaRPr lang="tr-TR" dirty="0"/>
          </a:p>
          <a:p>
            <a:r>
              <a:rPr lang="en-GB" dirty="0"/>
              <a:t>-Approximately 45-55% of formal SMEs in emerging markets face financing constraints. </a:t>
            </a:r>
            <a:endParaRPr lang="tr-TR" dirty="0"/>
          </a:p>
          <a:p>
            <a:r>
              <a:rPr lang="en-GB" dirty="0"/>
              <a:t>-This figure goes up to 70-78% when informal micro and SME counted in emerging markets</a:t>
            </a:r>
            <a:endParaRPr lang="tr-TR" dirty="0"/>
          </a:p>
          <a:p>
            <a:endParaRPr lang="en-GB" dirty="0"/>
          </a:p>
        </p:txBody>
      </p:sp>
      <p:sp>
        <p:nvSpPr>
          <p:cNvPr id="4" name="Slide Number Placeholder 3"/>
          <p:cNvSpPr>
            <a:spLocks noGrp="1"/>
          </p:cNvSpPr>
          <p:nvPr>
            <p:ph type="sldNum" sz="quarter" idx="10"/>
          </p:nvPr>
        </p:nvSpPr>
        <p:spPr/>
        <p:txBody>
          <a:bodyPr/>
          <a:lstStyle/>
          <a:p>
            <a:fld id="{77589269-E10A-41A2-B278-4A31F629FEF5}" type="slidenum">
              <a:rPr lang="en-GB" smtClean="0"/>
              <a:pPr/>
              <a:t>15</a:t>
            </a:fld>
            <a:endParaRPr lang="en-GB"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t>
            </a:r>
            <a:endParaRPr lang="en-GB" dirty="0"/>
          </a:p>
        </p:txBody>
      </p:sp>
      <p:sp>
        <p:nvSpPr>
          <p:cNvPr id="4" name="Slide Number Placeholder 3"/>
          <p:cNvSpPr>
            <a:spLocks noGrp="1"/>
          </p:cNvSpPr>
          <p:nvPr>
            <p:ph type="sldNum" sz="quarter" idx="10"/>
          </p:nvPr>
        </p:nvSpPr>
        <p:spPr/>
        <p:txBody>
          <a:bodyPr/>
          <a:lstStyle/>
          <a:p>
            <a:fld id="{77589269-E10A-41A2-B278-4A31F629FEF5}" type="slidenum">
              <a:rPr lang="en-GB" smtClean="0"/>
              <a:pPr/>
              <a:t>16</a:t>
            </a:fld>
            <a:endParaRPr lang="en-GB"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137">
              <a:defRPr/>
            </a:pPr>
            <a:r>
              <a:rPr lang="tr-TR" b="1" dirty="0">
                <a:solidFill>
                  <a:schemeClr val="tx1">
                    <a:lumMod val="75000"/>
                    <a:lumOff val="25000"/>
                  </a:schemeClr>
                </a:solidFill>
                <a:latin typeface="Candara" pitchFamily="34" charset="0"/>
              </a:rPr>
              <a:t>1.</a:t>
            </a:r>
            <a:r>
              <a:rPr lang="en-US" b="1" dirty="0">
                <a:solidFill>
                  <a:schemeClr val="tx1">
                    <a:lumMod val="75000"/>
                    <a:lumOff val="25000"/>
                  </a:schemeClr>
                </a:solidFill>
                <a:latin typeface="Candara" pitchFamily="34" charset="0"/>
              </a:rPr>
              <a:t>Underdeveloped Financial Instruments/Models:  </a:t>
            </a:r>
            <a:r>
              <a:rPr lang="en-US" dirty="0">
                <a:solidFill>
                  <a:schemeClr val="tx1">
                    <a:lumMod val="75000"/>
                    <a:lumOff val="25000"/>
                  </a:schemeClr>
                </a:solidFill>
                <a:latin typeface="Candara" pitchFamily="34" charset="0"/>
              </a:rPr>
              <a:t>To address this challenge financial actors need to improve Sharia-complaint instruments and develop new ones.  Promotion of these instruments for SMEs should be included into such a program. </a:t>
            </a:r>
            <a:endParaRPr lang="tr-TR" dirty="0">
              <a:solidFill>
                <a:schemeClr val="tx1">
                  <a:lumMod val="75000"/>
                  <a:lumOff val="25000"/>
                </a:schemeClr>
              </a:solidFill>
              <a:latin typeface="Candara" pitchFamily="34" charset="0"/>
            </a:endParaRPr>
          </a:p>
          <a:p>
            <a:pPr defTabSz="916137">
              <a:defRPr/>
            </a:pPr>
            <a:r>
              <a:rPr lang="tr-TR" b="1" dirty="0">
                <a:solidFill>
                  <a:schemeClr val="tx1">
                    <a:lumMod val="75000"/>
                    <a:lumOff val="25000"/>
                  </a:schemeClr>
                </a:solidFill>
                <a:latin typeface="Candara" pitchFamily="34" charset="0"/>
              </a:rPr>
              <a:t>2. </a:t>
            </a:r>
            <a:r>
              <a:rPr lang="en-US" b="1" dirty="0">
                <a:solidFill>
                  <a:schemeClr val="tx1">
                    <a:lumMod val="75000"/>
                    <a:lumOff val="25000"/>
                  </a:schemeClr>
                </a:solidFill>
                <a:latin typeface="Candara" pitchFamily="34" charset="0"/>
              </a:rPr>
              <a:t>Weak Technical and Human Capacity of SMEs to benefit from the available instruments: </a:t>
            </a:r>
            <a:r>
              <a:rPr lang="en-US" dirty="0">
                <a:solidFill>
                  <a:schemeClr val="tx1">
                    <a:lumMod val="75000"/>
                    <a:lumOff val="25000"/>
                  </a:schemeClr>
                </a:solidFill>
                <a:latin typeface="Candara" pitchFamily="34" charset="0"/>
              </a:rPr>
              <a:t>Capacity development programs Islamic financial training </a:t>
            </a:r>
            <a:r>
              <a:rPr lang="en-US" dirty="0" err="1">
                <a:solidFill>
                  <a:schemeClr val="tx1">
                    <a:lumMod val="75000"/>
                    <a:lumOff val="25000"/>
                  </a:schemeClr>
                </a:solidFill>
                <a:latin typeface="Candara" pitchFamily="34" charset="0"/>
              </a:rPr>
              <a:t>programmes</a:t>
            </a:r>
            <a:r>
              <a:rPr lang="en-US" dirty="0">
                <a:solidFill>
                  <a:schemeClr val="tx1">
                    <a:lumMod val="75000"/>
                    <a:lumOff val="25000"/>
                  </a:schemeClr>
                </a:solidFill>
                <a:latin typeface="Candara" pitchFamily="34" charset="0"/>
              </a:rPr>
              <a:t> designed for professionals who work for SMEs can play a vital role to address this challenge.</a:t>
            </a:r>
          </a:p>
          <a:p>
            <a:pPr defTabSz="916137">
              <a:defRPr/>
            </a:pPr>
            <a:endParaRPr lang="en-US" dirty="0">
              <a:solidFill>
                <a:schemeClr val="tx1">
                  <a:lumMod val="75000"/>
                  <a:lumOff val="25000"/>
                </a:schemeClr>
              </a:solidFill>
              <a:latin typeface="Candara" pitchFamily="34" charset="0"/>
            </a:endParaRPr>
          </a:p>
          <a:p>
            <a:endParaRPr lang="en-GB" dirty="0"/>
          </a:p>
        </p:txBody>
      </p:sp>
      <p:sp>
        <p:nvSpPr>
          <p:cNvPr id="4" name="Slide Number Placeholder 3"/>
          <p:cNvSpPr>
            <a:spLocks noGrp="1"/>
          </p:cNvSpPr>
          <p:nvPr>
            <p:ph type="sldNum" sz="quarter" idx="10"/>
          </p:nvPr>
        </p:nvSpPr>
        <p:spPr/>
        <p:txBody>
          <a:bodyPr/>
          <a:lstStyle/>
          <a:p>
            <a:fld id="{77589269-E10A-41A2-B278-4A31F629FEF5}" type="slidenum">
              <a:rPr lang="en-GB" smtClean="0"/>
              <a:pPr/>
              <a:t>17</a:t>
            </a:fld>
            <a:endParaRPr lang="en-GB"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7589269-E10A-41A2-B278-4A31F629FEF5}" type="slidenum">
              <a:rPr lang="en-GB" smtClean="0"/>
              <a:pPr/>
              <a:t>18</a:t>
            </a:fld>
            <a:endParaRPr lang="en-GB"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7589269-E10A-41A2-B278-4A31F629FEF5}" type="slidenum">
              <a:rPr lang="en-GB" smtClean="0"/>
              <a:pPr/>
              <a:t>19</a:t>
            </a:fld>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7589269-E10A-41A2-B278-4A31F629FEF5}" type="slidenum">
              <a:rPr lang="en-GB" smtClean="0"/>
              <a:pPr/>
              <a:t>2</a:t>
            </a:fld>
            <a:endParaRPr lang="en-GB"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7589269-E10A-41A2-B278-4A31F629FEF5}" type="slidenum">
              <a:rPr lang="en-GB" smtClean="0"/>
              <a:pPr/>
              <a:t>20</a:t>
            </a:fld>
            <a:endParaRPr lang="en-GB"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7589269-E10A-41A2-B278-4A31F629FEF5}" type="slidenum">
              <a:rPr lang="en-GB" smtClean="0"/>
              <a:pPr/>
              <a:t>21</a:t>
            </a:fld>
            <a:endParaRPr lang="en-GB"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7589269-E10A-41A2-B278-4A31F629FEF5}" type="slidenum">
              <a:rPr lang="en-GB" smtClean="0"/>
              <a:pPr/>
              <a:t>22</a:t>
            </a:fld>
            <a:endParaRPr lang="en-GB"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7589269-E10A-41A2-B278-4A31F629FEF5}" type="slidenum">
              <a:rPr lang="en-GB" smtClean="0"/>
              <a:pPr/>
              <a:t>25</a:t>
            </a:fld>
            <a:endParaRPr lang="en-GB"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lgn="just">
              <a:buSzPct val="100000"/>
              <a:buNone/>
            </a:pPr>
            <a:r>
              <a:rPr lang="en-US" sz="1200" dirty="0" smtClean="0">
                <a:latin typeface="Cambria" pitchFamily="18" charset="0"/>
                <a:cs typeface="Calibri" pitchFamily="34" charset="0"/>
              </a:rPr>
              <a:t>An </a:t>
            </a:r>
            <a:r>
              <a:rPr lang="en-US" sz="1200" b="1" dirty="0" smtClean="0">
                <a:solidFill>
                  <a:srgbClr val="002060"/>
                </a:solidFill>
                <a:latin typeface="Cambria" pitchFamily="18" charset="0"/>
                <a:cs typeface="Calibri" pitchFamily="34" charset="0"/>
              </a:rPr>
              <a:t>Islamic financial system</a:t>
            </a:r>
            <a:r>
              <a:rPr lang="tr-TR" sz="1200" dirty="0" smtClean="0">
                <a:solidFill>
                  <a:srgbClr val="002060"/>
                </a:solidFill>
                <a:latin typeface="Cambria" pitchFamily="18" charset="0"/>
                <a:cs typeface="Calibri" pitchFamily="34" charset="0"/>
              </a:rPr>
              <a:t> </a:t>
            </a:r>
            <a:r>
              <a:rPr lang="tr-TR" sz="1200" dirty="0" smtClean="0">
                <a:latin typeface="Cambria" pitchFamily="18" charset="0"/>
                <a:cs typeface="Calibri" pitchFamily="34" charset="0"/>
              </a:rPr>
              <a:t>is </a:t>
            </a:r>
            <a:r>
              <a:rPr lang="en-US" sz="1200" dirty="0" smtClean="0">
                <a:latin typeface="Cambria" pitchFamily="18" charset="0"/>
                <a:cs typeface="Calibri" pitchFamily="34" charset="0"/>
              </a:rPr>
              <a:t>the combined influence of three forces which </a:t>
            </a:r>
            <a:r>
              <a:rPr lang="tr-TR" sz="1200" dirty="0" smtClean="0">
                <a:latin typeface="Cambria" pitchFamily="18" charset="0"/>
                <a:cs typeface="Calibri" pitchFamily="34" charset="0"/>
              </a:rPr>
              <a:t>can </a:t>
            </a:r>
            <a:r>
              <a:rPr lang="en-US" sz="1200" dirty="0" smtClean="0">
                <a:latin typeface="Cambria" pitchFamily="18" charset="0"/>
                <a:cs typeface="Calibri" pitchFamily="34" charset="0"/>
              </a:rPr>
              <a:t>help</a:t>
            </a:r>
            <a:r>
              <a:rPr lang="tr-TR" sz="1200" dirty="0" smtClean="0">
                <a:latin typeface="Cambria" pitchFamily="18" charset="0"/>
                <a:cs typeface="Calibri" pitchFamily="34" charset="0"/>
              </a:rPr>
              <a:t> prevent</a:t>
            </a:r>
            <a:r>
              <a:rPr lang="en-US" sz="1200" dirty="0" smtClean="0">
                <a:latin typeface="Cambria" pitchFamily="18" charset="0"/>
                <a:cs typeface="Calibri" pitchFamily="34" charset="0"/>
              </a:rPr>
              <a:t> the recurrence of crises</a:t>
            </a:r>
            <a:r>
              <a:rPr lang="tr-TR" sz="1200" dirty="0" smtClean="0">
                <a:latin typeface="Cambria" pitchFamily="18" charset="0"/>
                <a:cs typeface="Calibri" pitchFamily="34" charset="0"/>
              </a:rPr>
              <a:t>:</a:t>
            </a:r>
          </a:p>
          <a:p>
            <a:pPr algn="just">
              <a:buFont typeface="Wingdings" pitchFamily="2" charset="2"/>
              <a:buChar char="§"/>
            </a:pPr>
            <a:r>
              <a:rPr lang="tr-TR" sz="1200" b="1" dirty="0" smtClean="0">
                <a:latin typeface="Cambria" pitchFamily="18" charset="0"/>
                <a:cs typeface="Calibri" pitchFamily="34" charset="0"/>
              </a:rPr>
              <a:t>M</a:t>
            </a:r>
            <a:r>
              <a:rPr lang="en-US" sz="1200" b="1" dirty="0" smtClean="0">
                <a:latin typeface="Cambria" pitchFamily="18" charset="0"/>
                <a:cs typeface="Calibri" pitchFamily="34" charset="0"/>
              </a:rPr>
              <a:t>oral constraints </a:t>
            </a:r>
            <a:r>
              <a:rPr lang="en-US" sz="1200" dirty="0" smtClean="0">
                <a:latin typeface="Cambria" pitchFamily="18" charset="0"/>
                <a:cs typeface="Calibri" pitchFamily="34" charset="0"/>
              </a:rPr>
              <a:t>on the greed to maximize profit, wealth and consumption</a:t>
            </a:r>
            <a:r>
              <a:rPr lang="tr-TR" sz="1200" dirty="0" smtClean="0">
                <a:latin typeface="Cambria" pitchFamily="18" charset="0"/>
                <a:cs typeface="Calibri" pitchFamily="34" charset="0"/>
              </a:rPr>
              <a:t>;</a:t>
            </a:r>
            <a:r>
              <a:rPr lang="en-US" sz="1200" dirty="0" smtClean="0">
                <a:latin typeface="Cambria" pitchFamily="18" charset="0"/>
                <a:cs typeface="Calibri" pitchFamily="34" charset="0"/>
              </a:rPr>
              <a:t> </a:t>
            </a:r>
            <a:endParaRPr lang="tr-TR" sz="1200" dirty="0" smtClean="0">
              <a:latin typeface="Cambria" pitchFamily="18" charset="0"/>
              <a:cs typeface="Calibri" pitchFamily="34" charset="0"/>
            </a:endParaRPr>
          </a:p>
          <a:p>
            <a:pPr algn="just">
              <a:buFont typeface="Wingdings" pitchFamily="2" charset="2"/>
              <a:buChar char="§"/>
            </a:pPr>
            <a:r>
              <a:rPr lang="en-US" sz="1200" b="1" dirty="0" smtClean="0">
                <a:latin typeface="Cambria" pitchFamily="18" charset="0"/>
                <a:cs typeface="Calibri" pitchFamily="34" charset="0"/>
              </a:rPr>
              <a:t>Market discipline</a:t>
            </a:r>
            <a:r>
              <a:rPr lang="en-US" sz="1200" dirty="0" smtClean="0">
                <a:latin typeface="Cambria" pitchFamily="18" charset="0"/>
                <a:cs typeface="Calibri" pitchFamily="34" charset="0"/>
              </a:rPr>
              <a:t> which is expected to exercise a restraint on leverage, excessive lending and derivatives</a:t>
            </a:r>
            <a:r>
              <a:rPr lang="tr-TR" sz="1200" dirty="0" smtClean="0">
                <a:latin typeface="Cambria" pitchFamily="18" charset="0"/>
                <a:cs typeface="Calibri" pitchFamily="34" charset="0"/>
              </a:rPr>
              <a:t>;</a:t>
            </a:r>
          </a:p>
          <a:p>
            <a:pPr algn="just">
              <a:buFont typeface="Wingdings" pitchFamily="2" charset="2"/>
              <a:buChar char="§"/>
            </a:pPr>
            <a:r>
              <a:rPr lang="en-US" sz="1200" b="1" dirty="0" smtClean="0">
                <a:latin typeface="Cambria" pitchFamily="18" charset="0"/>
                <a:cs typeface="Calibri" pitchFamily="34" charset="0"/>
              </a:rPr>
              <a:t>Reform of the system’s structure </a:t>
            </a:r>
            <a:r>
              <a:rPr lang="en-US" sz="1200" dirty="0" smtClean="0">
                <a:latin typeface="Cambria" pitchFamily="18" charset="0"/>
                <a:cs typeface="Calibri" pitchFamily="34" charset="0"/>
              </a:rPr>
              <a:t>along with prudential regulation and supervision appropriately designed to prevent crises, achieve sustainable development and safeguard social interest.</a:t>
            </a:r>
            <a:endParaRPr lang="tr-TR" sz="1200" dirty="0" smtClean="0">
              <a:latin typeface="Cambria" pitchFamily="18" charset="0"/>
              <a:cs typeface="Calibri" pitchFamily="34" charset="0"/>
            </a:endParaRPr>
          </a:p>
          <a:p>
            <a:pPr marL="0" indent="0" algn="just">
              <a:buNone/>
            </a:pPr>
            <a:r>
              <a:rPr lang="en-US" sz="1200" dirty="0" smtClean="0">
                <a:latin typeface="Cambria" pitchFamily="18" charset="0"/>
                <a:cs typeface="Calibri" pitchFamily="34" charset="0"/>
              </a:rPr>
              <a:t>One of the most important objectives of Islamic perspective of development is to realize greater justice in human society. This would not be possible unless all human institutions, including the financial system, contribute positively towards this end. All aspects of human life, social, economic, political and international, should adhere to moral values. This will help curb greed (avarice) which have made maximization of wealth and want satisfaction as the highest measure of human achievement.</a:t>
            </a:r>
          </a:p>
          <a:p>
            <a:pPr marL="0" indent="0" algn="just">
              <a:buNone/>
            </a:pPr>
            <a:endParaRPr lang="en-US" sz="1200" dirty="0" smtClean="0">
              <a:latin typeface="Cambria" pitchFamily="18" charset="0"/>
              <a:cs typeface="Calibri" pitchFamily="34" charset="0"/>
            </a:endParaRPr>
          </a:p>
          <a:p>
            <a:pPr algn="just">
              <a:buSzPct val="100000"/>
              <a:buFont typeface="Wingdings" pitchFamily="2" charset="2"/>
              <a:buChar char="§"/>
            </a:pPr>
            <a:r>
              <a:rPr lang="en-US" sz="1200" b="1" dirty="0" smtClean="0">
                <a:latin typeface="Cambria" pitchFamily="18" charset="0"/>
                <a:cs typeface="Calibri" pitchFamily="34" charset="0"/>
              </a:rPr>
              <a:t>Strong prudential advantages</a:t>
            </a:r>
            <a:r>
              <a:rPr lang="en-US" sz="1200" dirty="0" smtClean="0">
                <a:latin typeface="Cambria" pitchFamily="18" charset="0"/>
                <a:cs typeface="Calibri" pitchFamily="34" charset="0"/>
              </a:rPr>
              <a:t> through prohibition of </a:t>
            </a:r>
            <a:r>
              <a:rPr lang="tr-TR" sz="1200" dirty="0" smtClean="0">
                <a:latin typeface="Cambria" pitchFamily="18" charset="0"/>
                <a:cs typeface="Calibri" pitchFamily="34" charset="0"/>
              </a:rPr>
              <a:t>interest (</a:t>
            </a:r>
            <a:r>
              <a:rPr lang="tr-TR" sz="1200" i="1" dirty="0" smtClean="0">
                <a:latin typeface="Cambria" pitchFamily="18" charset="0"/>
                <a:cs typeface="Calibri" pitchFamily="34" charset="0"/>
              </a:rPr>
              <a:t>riba</a:t>
            </a:r>
            <a:r>
              <a:rPr lang="tr-TR" sz="1200" dirty="0" smtClean="0">
                <a:latin typeface="Cambria" pitchFamily="18" charset="0"/>
                <a:cs typeface="Calibri" pitchFamily="34" charset="0"/>
              </a:rPr>
              <a:t>)</a:t>
            </a:r>
            <a:r>
              <a:rPr lang="en-US" sz="1200" dirty="0" smtClean="0">
                <a:latin typeface="Cambria" pitchFamily="18" charset="0"/>
                <a:cs typeface="Calibri" pitchFamily="34" charset="0"/>
              </a:rPr>
              <a:t>, uncertainty (</a:t>
            </a:r>
            <a:r>
              <a:rPr lang="en-US" sz="1200" i="1" dirty="0" smtClean="0">
                <a:latin typeface="Cambria" pitchFamily="18" charset="0"/>
                <a:cs typeface="Calibri" pitchFamily="34" charset="0"/>
              </a:rPr>
              <a:t>gharar</a:t>
            </a:r>
            <a:r>
              <a:rPr lang="tr-TR" sz="1200" dirty="0" smtClean="0">
                <a:latin typeface="Cambria" pitchFamily="18" charset="0"/>
                <a:cs typeface="Calibri" pitchFamily="34" charset="0"/>
              </a:rPr>
              <a:t> </a:t>
            </a:r>
            <a:r>
              <a:rPr lang="en-US" sz="1200" dirty="0" smtClean="0">
                <a:latin typeface="Cambria" pitchFamily="18" charset="0"/>
                <a:cs typeface="Calibri" pitchFamily="34" charset="0"/>
              </a:rPr>
              <a:t>) and gambling (</a:t>
            </a:r>
            <a:r>
              <a:rPr lang="en-US" sz="1200" i="1" dirty="0" smtClean="0">
                <a:latin typeface="Cambria" pitchFamily="18" charset="0"/>
                <a:cs typeface="Calibri" pitchFamily="34" charset="0"/>
              </a:rPr>
              <a:t>maysir</a:t>
            </a:r>
            <a:r>
              <a:rPr lang="en-US" sz="1200" dirty="0" smtClean="0">
                <a:latin typeface="Cambria" pitchFamily="18" charset="0"/>
                <a:cs typeface="Calibri" pitchFamily="34" charset="0"/>
              </a:rPr>
              <a:t>)</a:t>
            </a:r>
          </a:p>
          <a:p>
            <a:pPr algn="just">
              <a:buSzPct val="100000"/>
              <a:buFont typeface="Wingdings" pitchFamily="2" charset="2"/>
              <a:buChar char="§"/>
            </a:pPr>
            <a:r>
              <a:rPr lang="en-US" sz="1200" dirty="0" smtClean="0">
                <a:latin typeface="Cambria" pitchFamily="18" charset="0"/>
                <a:cs typeface="Calibri" pitchFamily="34" charset="0"/>
              </a:rPr>
              <a:t>Emphasis on </a:t>
            </a:r>
            <a:r>
              <a:rPr lang="en-US" sz="1200" b="1" dirty="0" smtClean="0">
                <a:latin typeface="Cambria" pitchFamily="18" charset="0"/>
                <a:cs typeface="Calibri" pitchFamily="34" charset="0"/>
              </a:rPr>
              <a:t>linkage with the real economy</a:t>
            </a:r>
            <a:r>
              <a:rPr lang="en-US" sz="1200" dirty="0" smtClean="0">
                <a:latin typeface="Cambria" pitchFamily="18" charset="0"/>
                <a:cs typeface="Calibri" pitchFamily="34" charset="0"/>
              </a:rPr>
              <a:t>, </a:t>
            </a:r>
            <a:r>
              <a:rPr lang="en-US" sz="1200" b="1" dirty="0" smtClean="0">
                <a:latin typeface="Cambria" pitchFamily="18" charset="0"/>
                <a:cs typeface="Calibri" pitchFamily="34" charset="0"/>
              </a:rPr>
              <a:t>transparency</a:t>
            </a:r>
            <a:r>
              <a:rPr lang="en-US" sz="1200" dirty="0" smtClean="0">
                <a:latin typeface="Cambria" pitchFamily="18" charset="0"/>
                <a:cs typeface="Calibri" pitchFamily="34" charset="0"/>
              </a:rPr>
              <a:t> and </a:t>
            </a:r>
            <a:r>
              <a:rPr lang="en-US" sz="1200" b="1" dirty="0" smtClean="0">
                <a:latin typeface="Cambria" pitchFamily="18" charset="0"/>
                <a:cs typeface="Calibri" pitchFamily="34" charset="0"/>
              </a:rPr>
              <a:t>fairness in business relations</a:t>
            </a:r>
            <a:r>
              <a:rPr lang="en-US" sz="1200" dirty="0" smtClean="0">
                <a:latin typeface="Cambria" pitchFamily="18" charset="0"/>
                <a:cs typeface="Calibri" pitchFamily="34" charset="0"/>
              </a:rPr>
              <a:t>, and </a:t>
            </a:r>
            <a:r>
              <a:rPr lang="en-US" sz="1200" b="1" dirty="0" smtClean="0">
                <a:latin typeface="Cambria" pitchFamily="18" charset="0"/>
                <a:cs typeface="Calibri" pitchFamily="34" charset="0"/>
              </a:rPr>
              <a:t>risk-sharing</a:t>
            </a:r>
            <a:r>
              <a:rPr lang="en-US" sz="1200" dirty="0" smtClean="0">
                <a:latin typeface="Cambria" pitchFamily="18" charset="0"/>
                <a:cs typeface="Calibri" pitchFamily="34" charset="0"/>
              </a:rPr>
              <a:t> among</a:t>
            </a:r>
            <a:r>
              <a:rPr lang="tr-TR" sz="1200" dirty="0" smtClean="0">
                <a:latin typeface="Cambria" pitchFamily="18" charset="0"/>
                <a:cs typeface="Calibri" pitchFamily="34" charset="0"/>
              </a:rPr>
              <a:t> </a:t>
            </a:r>
            <a:r>
              <a:rPr lang="en-US" sz="1200" dirty="0" smtClean="0">
                <a:latin typeface="Cambria" pitchFamily="18" charset="0"/>
                <a:cs typeface="Calibri" pitchFamily="34" charset="0"/>
              </a:rPr>
              <a:t>the parties</a:t>
            </a:r>
            <a:r>
              <a:rPr lang="tr-TR" sz="1200" dirty="0" smtClean="0">
                <a:latin typeface="Cambria" pitchFamily="18" charset="0"/>
                <a:cs typeface="Calibri" pitchFamily="34" charset="0"/>
              </a:rPr>
              <a:t> (not risk-shifting!)</a:t>
            </a:r>
            <a:r>
              <a:rPr lang="en-US" sz="1200" dirty="0" smtClean="0">
                <a:latin typeface="Cambria" pitchFamily="18" charset="0"/>
                <a:cs typeface="Calibri" pitchFamily="34" charset="0"/>
              </a:rPr>
              <a:t> </a:t>
            </a:r>
            <a:r>
              <a:rPr lang="tr-TR" sz="1200" dirty="0" smtClean="0">
                <a:latin typeface="Cambria" pitchFamily="18" charset="0"/>
                <a:cs typeface="Calibri" pitchFamily="34" charset="0"/>
              </a:rPr>
              <a:t>through equity-based transactions</a:t>
            </a:r>
            <a:endParaRPr lang="en-US" sz="1200" dirty="0" smtClean="0">
              <a:latin typeface="Cambria" pitchFamily="18" charset="0"/>
              <a:cs typeface="Calibri" pitchFamily="34" charset="0"/>
            </a:endParaRPr>
          </a:p>
          <a:p>
            <a:pPr algn="just">
              <a:buSzPct val="100000"/>
              <a:buFont typeface="Wingdings" pitchFamily="2" charset="2"/>
              <a:buChar char="§"/>
            </a:pPr>
            <a:r>
              <a:rPr lang="en-US" sz="1200" dirty="0" smtClean="0">
                <a:latin typeface="Cambria" pitchFamily="18" charset="0"/>
                <a:cs typeface="Calibri" pitchFamily="34" charset="0"/>
              </a:rPr>
              <a:t>Aspires to be more human friendly financial system, where the priorities are given to overall </a:t>
            </a:r>
            <a:r>
              <a:rPr lang="en-US" sz="1200" b="1" dirty="0" smtClean="0">
                <a:latin typeface="Cambria" pitchFamily="18" charset="0"/>
                <a:cs typeface="Calibri" pitchFamily="34" charset="0"/>
              </a:rPr>
              <a:t>socio-economic development</a:t>
            </a:r>
            <a:r>
              <a:rPr lang="en-US" sz="1200" dirty="0" smtClean="0">
                <a:latin typeface="Cambria" pitchFamily="18" charset="0"/>
                <a:cs typeface="Calibri" pitchFamily="34" charset="0"/>
              </a:rPr>
              <a:t>, as opposed to individual improvements</a:t>
            </a:r>
          </a:p>
          <a:p>
            <a:pPr algn="just">
              <a:buSzPct val="100000"/>
              <a:buFont typeface="Wingdings" pitchFamily="2" charset="2"/>
              <a:buChar char="§"/>
            </a:pPr>
            <a:r>
              <a:rPr lang="en-US" sz="1200" dirty="0" smtClean="0">
                <a:latin typeface="Cambria" pitchFamily="18" charset="0"/>
                <a:cs typeface="Calibri" pitchFamily="34" charset="0"/>
              </a:rPr>
              <a:t>Driven by </a:t>
            </a:r>
            <a:r>
              <a:rPr lang="en-US" sz="1200" b="1" dirty="0" smtClean="0">
                <a:latin typeface="Cambria" pitchFamily="18" charset="0"/>
                <a:cs typeface="Calibri" pitchFamily="34" charset="0"/>
              </a:rPr>
              <a:t>moral values</a:t>
            </a:r>
            <a:r>
              <a:rPr lang="en-US" sz="1200" dirty="0" smtClean="0">
                <a:latin typeface="Cambria" pitchFamily="18" charset="0"/>
                <a:cs typeface="Calibri" pitchFamily="34" charset="0"/>
              </a:rPr>
              <a:t>, and gives primary importance to the realization of </a:t>
            </a:r>
            <a:r>
              <a:rPr lang="en-US" sz="1200" b="1" dirty="0" smtClean="0">
                <a:latin typeface="Cambria" pitchFamily="18" charset="0"/>
                <a:cs typeface="Calibri" pitchFamily="34" charset="0"/>
              </a:rPr>
              <a:t>socio-economic justice </a:t>
            </a:r>
            <a:r>
              <a:rPr lang="en-US" sz="1200" dirty="0" smtClean="0">
                <a:latin typeface="Cambria" pitchFamily="18" charset="0"/>
                <a:cs typeface="Calibri" pitchFamily="34" charset="0"/>
              </a:rPr>
              <a:t>and</a:t>
            </a:r>
            <a:r>
              <a:rPr lang="en-US" sz="1200" b="1" dirty="0" smtClean="0">
                <a:latin typeface="Cambria" pitchFamily="18" charset="0"/>
                <a:cs typeface="Calibri" pitchFamily="34" charset="0"/>
              </a:rPr>
              <a:t> well-being of all humans</a:t>
            </a:r>
            <a:r>
              <a:rPr lang="en-US" sz="1200" dirty="0" smtClean="0">
                <a:latin typeface="Cambria" pitchFamily="18" charset="0"/>
                <a:cs typeface="Calibri" pitchFamily="34" charset="0"/>
              </a:rPr>
              <a:t>, contrary to neo-classical development paradigm, which emphasizes development of material factors and places undue reliance on market forces</a:t>
            </a:r>
          </a:p>
          <a:p>
            <a:pPr marL="0" indent="0" algn="just">
              <a:buNone/>
            </a:pPr>
            <a:endParaRPr lang="en-US" sz="1200" dirty="0" smtClean="0">
              <a:latin typeface="Cambria" pitchFamily="18" charset="0"/>
              <a:cs typeface="Calibri" pitchFamily="34" charset="0"/>
            </a:endParaRPr>
          </a:p>
          <a:p>
            <a:pPr algn="just">
              <a:buSzPct val="100000"/>
              <a:buFont typeface="Wingdings" pitchFamily="2" charset="2"/>
              <a:buChar char="§"/>
            </a:pPr>
            <a:r>
              <a:rPr lang="en-GB" sz="1800" b="1" dirty="0" smtClean="0">
                <a:latin typeface="Cambria" pitchFamily="18" charset="0"/>
                <a:cs typeface="Calibri" pitchFamily="34" charset="0"/>
              </a:rPr>
              <a:t>Efficiency gains</a:t>
            </a:r>
            <a:r>
              <a:rPr lang="en-GB" sz="1800" dirty="0" smtClean="0">
                <a:latin typeface="Cambria" pitchFamily="18" charset="0"/>
                <a:cs typeface="Calibri" pitchFamily="34" charset="0"/>
              </a:rPr>
              <a:t> by the choice of interest-free operations</a:t>
            </a:r>
            <a:endParaRPr lang="tr-TR" sz="1800" dirty="0" smtClean="0">
              <a:latin typeface="Cambria" pitchFamily="18" charset="0"/>
              <a:cs typeface="Calibri" pitchFamily="34" charset="0"/>
            </a:endParaRPr>
          </a:p>
          <a:p>
            <a:pPr algn="just">
              <a:buSzPct val="100000"/>
              <a:buFont typeface="Wingdings" pitchFamily="2" charset="2"/>
              <a:buChar char="§"/>
            </a:pPr>
            <a:r>
              <a:rPr lang="en-US" sz="1800" dirty="0" smtClean="0">
                <a:latin typeface="Cambria" pitchFamily="18" charset="0"/>
                <a:cs typeface="Calibri" pitchFamily="34" charset="0"/>
              </a:rPr>
              <a:t>Allows for a </a:t>
            </a:r>
            <a:r>
              <a:rPr lang="en-US" sz="1800" b="1" dirty="0" smtClean="0">
                <a:latin typeface="Cambria" pitchFamily="18" charset="0"/>
                <a:cs typeface="Calibri" pitchFamily="34" charset="0"/>
              </a:rPr>
              <a:t>more</a:t>
            </a:r>
            <a:r>
              <a:rPr lang="en-US" sz="1800" dirty="0" smtClean="0">
                <a:latin typeface="Cambria" pitchFamily="18" charset="0"/>
                <a:cs typeface="Calibri" pitchFamily="34" charset="0"/>
              </a:rPr>
              <a:t> </a:t>
            </a:r>
            <a:r>
              <a:rPr lang="en-US" sz="1800" b="1" dirty="0" smtClean="0">
                <a:latin typeface="Cambria" pitchFamily="18" charset="0"/>
                <a:cs typeface="Calibri" pitchFamily="34" charset="0"/>
              </a:rPr>
              <a:t>equitable and efficient distribution of credit</a:t>
            </a:r>
            <a:r>
              <a:rPr lang="en-US" sz="1800" dirty="0" smtClean="0">
                <a:latin typeface="Cambria" pitchFamily="18" charset="0"/>
                <a:cs typeface="Calibri" pitchFamily="34" charset="0"/>
              </a:rPr>
              <a:t>. </a:t>
            </a:r>
            <a:endParaRPr lang="tr-TR" sz="1800" dirty="0" smtClean="0">
              <a:latin typeface="Cambria" pitchFamily="18" charset="0"/>
              <a:cs typeface="Calibri" pitchFamily="34" charset="0"/>
            </a:endParaRPr>
          </a:p>
          <a:p>
            <a:pPr lvl="1" algn="just">
              <a:buSzPct val="100000"/>
              <a:buFont typeface="Arial" pitchFamily="34" charset="0"/>
              <a:buChar char="•"/>
            </a:pPr>
            <a:r>
              <a:rPr lang="en-US" sz="1800" dirty="0" smtClean="0">
                <a:latin typeface="Cambria" pitchFamily="18" charset="0"/>
                <a:cs typeface="Calibri" pitchFamily="34" charset="0"/>
              </a:rPr>
              <a:t>In conventional banking, utmost attention is given to the ability to repay loans which relies on the provisions of collaterals and guarantees. Hence, the rich has the most access to finance. </a:t>
            </a:r>
            <a:endParaRPr lang="tr-TR" sz="1800" dirty="0" smtClean="0">
              <a:latin typeface="Cambria" pitchFamily="18" charset="0"/>
              <a:cs typeface="Calibri" pitchFamily="34" charset="0"/>
            </a:endParaRPr>
          </a:p>
          <a:p>
            <a:pPr lvl="1" algn="just">
              <a:buSzPct val="100000"/>
              <a:buFont typeface="Arial" pitchFamily="34" charset="0"/>
              <a:buChar char="•"/>
            </a:pPr>
            <a:r>
              <a:rPr lang="en-US" sz="1800" dirty="0" smtClean="0">
                <a:latin typeface="Cambria" pitchFamily="18" charset="0"/>
                <a:cs typeface="Calibri" pitchFamily="34" charset="0"/>
              </a:rPr>
              <a:t>In contrast, a participatory financial systems is more concerned about profitability and value-added, and less about collateral as funds are provided on equity or profit-sharing basis. Those who have worthy investment projects even they are not wealthy, have a chance of obtaining finance. (Positive implications for the SMEs)</a:t>
            </a:r>
          </a:p>
          <a:p>
            <a:pPr marL="0" indent="0" algn="just">
              <a:buNone/>
            </a:pPr>
            <a:endParaRPr lang="en-US" sz="1200" dirty="0" smtClean="0">
              <a:latin typeface="Cambria" pitchFamily="18" charset="0"/>
              <a:cs typeface="Calibri" pitchFamily="34" charset="0"/>
            </a:endParaRPr>
          </a:p>
          <a:p>
            <a:pPr marL="0" indent="0" algn="just">
              <a:buNone/>
            </a:pPr>
            <a:endParaRPr lang="en-US" sz="1200" dirty="0" smtClean="0">
              <a:latin typeface="Cambria" pitchFamily="18" charset="0"/>
              <a:cs typeface="Calibri" pitchFamily="34" charset="0"/>
            </a:endParaRPr>
          </a:p>
          <a:p>
            <a:endParaRPr lang="en-US" dirty="0" smtClean="0"/>
          </a:p>
          <a:p>
            <a:endParaRPr lang="tr-TR" dirty="0"/>
          </a:p>
        </p:txBody>
      </p:sp>
      <p:sp>
        <p:nvSpPr>
          <p:cNvPr id="4" name="Slide Number Placeholder 3"/>
          <p:cNvSpPr>
            <a:spLocks noGrp="1"/>
          </p:cNvSpPr>
          <p:nvPr>
            <p:ph type="sldNum" sz="quarter" idx="10"/>
          </p:nvPr>
        </p:nvSpPr>
        <p:spPr/>
        <p:txBody>
          <a:bodyPr/>
          <a:lstStyle/>
          <a:p>
            <a:fld id="{77589269-E10A-41A2-B278-4A31F629FEF5}" type="slidenum">
              <a:rPr lang="en-GB" smtClean="0"/>
              <a:pPr/>
              <a:t>26</a:t>
            </a:fld>
            <a:endParaRPr lang="en-GB"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7589269-E10A-41A2-B278-4A31F629FEF5}" type="slidenum">
              <a:rPr lang="en-GB" smtClean="0"/>
              <a:pPr/>
              <a:t>27</a:t>
            </a:fld>
            <a:endParaRPr lang="en-GB"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7589269-E10A-41A2-B278-4A31F629FEF5}" type="slidenum">
              <a:rPr lang="en-GB" smtClean="0"/>
              <a:pPr/>
              <a:t>28</a:t>
            </a:fld>
            <a:endParaRPr lang="en-GB"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7589269-E10A-41A2-B278-4A31F629FEF5}" type="slidenum">
              <a:rPr lang="en-GB" smtClean="0"/>
              <a:pPr/>
              <a:t>29</a:t>
            </a:fld>
            <a:endParaRPr lang="en-GB"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7589269-E10A-41A2-B278-4A31F629FEF5}" type="slidenum">
              <a:rPr lang="en-GB" smtClean="0"/>
              <a:pPr/>
              <a:t>30</a:t>
            </a:fld>
            <a:endParaRPr lang="en-GB"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7589269-E10A-41A2-B278-4A31F629FEF5}" type="slidenum">
              <a:rPr lang="en-GB" smtClean="0"/>
              <a:pPr/>
              <a:t>31</a:t>
            </a:fld>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7589269-E10A-41A2-B278-4A31F629FEF5}" type="slidenum">
              <a:rPr lang="en-GB" smtClean="0"/>
              <a:pPr/>
              <a:t>3</a:t>
            </a:fld>
            <a:endParaRPr lang="en-GB"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7589269-E10A-41A2-B278-4A31F629FEF5}" type="slidenum">
              <a:rPr lang="en-GB" smtClean="0"/>
              <a:pPr/>
              <a:t>32</a:t>
            </a:fld>
            <a:endParaRPr lang="en-GB"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7589269-E10A-41A2-B278-4A31F629FEF5}" type="slidenum">
              <a:rPr lang="en-GB" smtClean="0"/>
              <a:pPr/>
              <a:t>33</a:t>
            </a:fld>
            <a:endParaRPr lang="en-GB"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7589269-E10A-41A2-B278-4A31F629FEF5}" type="slidenum">
              <a:rPr lang="en-GB" smtClean="0"/>
              <a:pPr/>
              <a:t>34</a:t>
            </a:fld>
            <a:endParaRPr lang="en-GB"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7589269-E10A-41A2-B278-4A31F629FEF5}" type="slidenum">
              <a:rPr lang="en-GB" smtClean="0"/>
              <a:pPr/>
              <a:t>35</a:t>
            </a:fld>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7589269-E10A-41A2-B278-4A31F629FEF5}" type="slidenum">
              <a:rPr lang="en-GB" smtClean="0"/>
              <a:pPr/>
              <a:t>4</a:t>
            </a:fld>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7589269-E10A-41A2-B278-4A31F629FEF5}" type="slidenum">
              <a:rPr lang="en-GB" smtClean="0"/>
              <a:pPr/>
              <a:t>5</a:t>
            </a:fld>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7589269-E10A-41A2-B278-4A31F629FEF5}" type="slidenum">
              <a:rPr lang="en-GB" smtClean="0"/>
              <a:pPr/>
              <a:t>6</a:t>
            </a:fld>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7589269-E10A-41A2-B278-4A31F629FEF5}" type="slidenum">
              <a:rPr lang="en-GB" smtClean="0"/>
              <a:pPr/>
              <a:t>7</a:t>
            </a:fld>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7589269-E10A-41A2-B278-4A31F629FEF5}" type="slidenum">
              <a:rPr lang="en-GB" smtClean="0"/>
              <a:pPr/>
              <a:t>8</a:t>
            </a:fld>
            <a:endParaRPr lang="en-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7589269-E10A-41A2-B278-4A31F629FEF5}" type="slidenum">
              <a:rPr lang="en-GB" smtClean="0"/>
              <a:pPr/>
              <a:t>9</a:t>
            </a:fld>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4C6D9F0-7CAE-4CDF-89B0-19B901F78558}" type="datetime1">
              <a:rPr lang="en-GB" smtClean="0"/>
              <a:t>16/10/2014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71F039-908A-4296-9DC1-2B6E829CF23B}"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3BE5357-50B4-4B16-ADEB-9DD1232288E2}" type="datetime1">
              <a:rPr lang="en-GB" smtClean="0"/>
              <a:t>16/10/2014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71F039-908A-4296-9DC1-2B6E829CF23B}"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E6F9BE2-4126-4EA5-B8F7-E62401EEF89F}" type="datetime1">
              <a:rPr lang="en-GB" smtClean="0"/>
              <a:t>16/10/2014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71F039-908A-4296-9DC1-2B6E829CF23B}"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8A3E442-124B-4A3E-AF28-458F4F5AD7CD}" type="datetime1">
              <a:rPr lang="en-GB" smtClean="0"/>
              <a:t>16/10/2014</a:t>
            </a:fld>
            <a:endParaRPr lang="en-GB"/>
          </a:p>
        </p:txBody>
      </p:sp>
      <p:sp>
        <p:nvSpPr>
          <p:cNvPr id="4" name="Footer Placeholder 3"/>
          <p:cNvSpPr>
            <a:spLocks noGrp="1"/>
          </p:cNvSpPr>
          <p:nvPr>
            <p:ph type="ftr" sz="quarter" idx="11"/>
          </p:nvPr>
        </p:nvSpPr>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F0C74C2-3EB0-463C-93BE-9934C320870D}" type="datetime1">
              <a:rPr lang="en-GB" smtClean="0"/>
              <a:t>16/10/2014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71F039-908A-4296-9DC1-2B6E829CF23B}"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C43EE6-3294-4C46-B4F3-2145AE74CE4B}" type="datetime1">
              <a:rPr lang="en-GB" smtClean="0"/>
              <a:t>16/10/2014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71F039-908A-4296-9DC1-2B6E829CF23B}"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567C047-C94D-46C8-AE5F-976B8AD4A590}" type="datetime1">
              <a:rPr lang="en-GB" smtClean="0"/>
              <a:t>16/10/2014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71F039-908A-4296-9DC1-2B6E829CF23B}"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20136F8-8E5A-48FC-9C54-93F7B3EE28E3}" type="datetime1">
              <a:rPr lang="en-GB" smtClean="0"/>
              <a:t>16/10/2014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871F039-908A-4296-9DC1-2B6E829CF23B}"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9DFC52B-43C7-4C72-B57D-02650BF1E476}" type="datetime1">
              <a:rPr lang="en-GB" smtClean="0"/>
              <a:t>16/10/2014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871F039-908A-4296-9DC1-2B6E829CF23B}"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A239AE-6D55-4DA8-AF48-4D9F5545630E}" type="datetime1">
              <a:rPr lang="en-GB" smtClean="0"/>
              <a:t>16/10/2014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871F039-908A-4296-9DC1-2B6E829CF23B}"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D9AACF-87B9-4FC4-829C-66931B64EA3A}" type="datetime1">
              <a:rPr lang="en-GB" smtClean="0"/>
              <a:t>16/10/2014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71F039-908A-4296-9DC1-2B6E829CF23B}"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5F0A03-FCB2-4D2D-B8C9-AC0FEAA975A1}" type="datetime1">
              <a:rPr lang="en-GB" smtClean="0"/>
              <a:t>16/10/2014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71F039-908A-4296-9DC1-2B6E829CF23B}"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EA9DFD-647F-4194-B525-37079C4278D3}" type="datetime1">
              <a:rPr lang="en-GB" smtClean="0"/>
              <a:t>16/10/2014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71F039-908A-4296-9DC1-2B6E829CF23B}"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32" r:id="rId13"/>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emf"/><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chart" Target="../charts/chart9.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chart" Target="../charts/chart10.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chart" Target="../charts/chart11.xml"/><Relationship Id="rId1" Type="http://schemas.openxmlformats.org/officeDocument/2006/relationships/slideLayout" Target="../slideLayouts/slideLayout2.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chart" Target="../charts/chart12.xml"/><Relationship Id="rId1" Type="http://schemas.openxmlformats.org/officeDocument/2006/relationships/slideLayout" Target="../slideLayouts/slideLayout2.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chart" Target="../charts/chart13.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chart" Target="../charts/chart7.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jpeg"/><Relationship Id="rId7" Type="http://schemas.openxmlformats.org/officeDocument/2006/relationships/diagramLayout" Target="../diagrams/layout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4.png"/><Relationship Id="rId10" Type="http://schemas.microsoft.com/office/2007/relationships/diagramDrawing" Target="../diagrams/drawing1.xml"/><Relationship Id="rId4" Type="http://schemas.microsoft.com/office/2007/relationships/hdphoto" Target="../media/hdphoto3.wdp"/><Relationship Id="rId9" Type="http://schemas.openxmlformats.org/officeDocument/2006/relationships/diagramColors" Target="../diagrams/colors1.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jpe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H:\DG_ASSIGNMENTS (DIRECT)\ADFIMI\Gear-I-stock-small.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764244"/>
            <a:ext cx="9144000" cy="609375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0" y="3573016"/>
            <a:ext cx="9144000" cy="3284984"/>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Rectangle 6"/>
          <p:cNvSpPr/>
          <p:nvPr/>
        </p:nvSpPr>
        <p:spPr>
          <a:xfrm>
            <a:off x="0" y="0"/>
            <a:ext cx="9144000" cy="357301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5" name="TextBox 44"/>
          <p:cNvSpPr txBox="1"/>
          <p:nvPr/>
        </p:nvSpPr>
        <p:spPr>
          <a:xfrm>
            <a:off x="0" y="3212976"/>
            <a:ext cx="9144000" cy="144000"/>
          </a:xfrm>
          <a:prstGeom prst="rect">
            <a:avLst/>
          </a:prstGeom>
          <a:no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sp>
        <p:nvSpPr>
          <p:cNvPr id="2" name="Title 1"/>
          <p:cNvSpPr>
            <a:spLocks noGrp="1"/>
          </p:cNvSpPr>
          <p:nvPr>
            <p:ph type="ctrTitle"/>
          </p:nvPr>
        </p:nvSpPr>
        <p:spPr>
          <a:xfrm>
            <a:off x="586360" y="1124744"/>
            <a:ext cx="7971280" cy="936104"/>
          </a:xfrm>
        </p:spPr>
        <p:txBody>
          <a:bodyPr>
            <a:noAutofit/>
          </a:bodyPr>
          <a:lstStyle/>
          <a:p>
            <a:r>
              <a:rPr lang="en-US" sz="3200" b="1" cap="small" spc="40" dirty="0" smtClean="0">
                <a:solidFill>
                  <a:schemeClr val="bg1"/>
                </a:solidFill>
                <a:latin typeface="Candara" pitchFamily="34" charset="0"/>
                <a:cs typeface="Arial" pitchFamily="34" charset="0"/>
              </a:rPr>
              <a:t>Financing SMEs and Entrepreneurship </a:t>
            </a:r>
            <a:r>
              <a:rPr lang="en-US" sz="3200" b="1" cap="small" spc="40" dirty="0" smtClean="0">
                <a:solidFill>
                  <a:schemeClr val="bg1"/>
                </a:solidFill>
                <a:latin typeface="Candara" pitchFamily="34" charset="0"/>
                <a:cs typeface="Arial" pitchFamily="34" charset="0"/>
              </a:rPr>
              <a:t/>
            </a:r>
            <a:br>
              <a:rPr lang="en-US" sz="3200" b="1" cap="small" spc="40" dirty="0" smtClean="0">
                <a:solidFill>
                  <a:schemeClr val="bg1"/>
                </a:solidFill>
                <a:latin typeface="Candara" pitchFamily="34" charset="0"/>
                <a:cs typeface="Arial" pitchFamily="34" charset="0"/>
              </a:rPr>
            </a:br>
            <a:r>
              <a:rPr lang="en-US" sz="3200" b="1" cap="small" spc="40" dirty="0" smtClean="0">
                <a:solidFill>
                  <a:schemeClr val="bg1"/>
                </a:solidFill>
                <a:latin typeface="Candara" pitchFamily="34" charset="0"/>
                <a:cs typeface="Arial" pitchFamily="34" charset="0"/>
              </a:rPr>
              <a:t>in </a:t>
            </a:r>
            <a:r>
              <a:rPr lang="en-US" sz="3200" b="1" cap="small" spc="40" dirty="0" smtClean="0">
                <a:solidFill>
                  <a:schemeClr val="bg1"/>
                </a:solidFill>
                <a:latin typeface="Candara" pitchFamily="34" charset="0"/>
                <a:cs typeface="Arial" pitchFamily="34" charset="0"/>
              </a:rPr>
              <a:t>OIC Countries</a:t>
            </a:r>
            <a:endParaRPr lang="en-GB" sz="2400" b="1" cap="none" spc="40" dirty="0">
              <a:solidFill>
                <a:schemeClr val="bg1"/>
              </a:solidFill>
              <a:latin typeface="Candara" pitchFamily="34" charset="0"/>
              <a:cs typeface="Arial" pitchFamily="34" charset="0"/>
            </a:endParaRPr>
          </a:p>
        </p:txBody>
      </p:sp>
      <p:sp>
        <p:nvSpPr>
          <p:cNvPr id="3" name="AutoShape 2" descr="http://corp.quantilus.com/images/Quantilus_finance.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0" name="Title 1"/>
          <p:cNvSpPr txBox="1">
            <a:spLocks/>
          </p:cNvSpPr>
          <p:nvPr/>
        </p:nvSpPr>
        <p:spPr>
          <a:xfrm>
            <a:off x="1332000" y="6525368"/>
            <a:ext cx="6480000" cy="216000"/>
          </a:xfrm>
          <a:prstGeom prst="roundRect">
            <a:avLst>
              <a:gd name="adj" fmla="val 31433"/>
            </a:avLst>
          </a:prstGeom>
          <a:noFill/>
        </p:spPr>
        <p:txBody>
          <a:bodyPr vert="horz" wrap="none" lIns="0" tIns="0" rIns="0" bIns="0" anchor="ctr" anchorCtr="0">
            <a:noAutofit/>
          </a:bodyPr>
          <a:lstStyle>
            <a:lvl1pPr algn="l" rtl="0" eaLnBrk="1" latinLnBrk="0" hangingPunct="1">
              <a:spcBef>
                <a:spcPct val="0"/>
              </a:spcBef>
              <a:buNone/>
              <a:defRPr kumimoji="0" sz="4400" kern="1200" cap="all" baseline="0">
                <a:solidFill>
                  <a:schemeClr val="tx2"/>
                </a:solidFill>
                <a:latin typeface="+mj-lt"/>
                <a:ea typeface="+mj-ea"/>
                <a:cs typeface="+mj-cs"/>
              </a:defRPr>
            </a:lvl1pPr>
          </a:lstStyle>
          <a:p>
            <a:pPr algn="ctr">
              <a:spcBef>
                <a:spcPts val="0"/>
              </a:spcBef>
            </a:pPr>
            <a:r>
              <a:rPr lang="tr-TR" sz="1000" b="1" cap="none" spc="50" dirty="0" smtClean="0">
                <a:solidFill>
                  <a:schemeClr val="tx1"/>
                </a:solidFill>
                <a:latin typeface="Cambria" pitchFamily="18" charset="0"/>
                <a:cs typeface="Arial" pitchFamily="34" charset="0"/>
              </a:rPr>
              <a:t>ADFIMI – SME BANK INTERNATIONAL DEVELOPMENT</a:t>
            </a:r>
            <a:r>
              <a:rPr lang="en-US" sz="1000" b="1" cap="none" spc="50" dirty="0" smtClean="0">
                <a:solidFill>
                  <a:schemeClr val="tx1"/>
                </a:solidFill>
                <a:latin typeface="Cambria" pitchFamily="18" charset="0"/>
                <a:cs typeface="Arial" pitchFamily="34" charset="0"/>
              </a:rPr>
              <a:t> </a:t>
            </a:r>
            <a:r>
              <a:rPr lang="tr-TR" sz="1000" b="1" cap="none" spc="50" dirty="0" smtClean="0">
                <a:solidFill>
                  <a:schemeClr val="tx1"/>
                </a:solidFill>
                <a:latin typeface="Cambria" pitchFamily="18" charset="0"/>
                <a:cs typeface="Arial" pitchFamily="34" charset="0"/>
              </a:rPr>
              <a:t>FORUM 2014 </a:t>
            </a:r>
            <a:r>
              <a:rPr lang="en-US" sz="1000" b="1" cap="none" spc="50" dirty="0" smtClean="0">
                <a:solidFill>
                  <a:schemeClr val="tx1"/>
                </a:solidFill>
                <a:latin typeface="Cambria" pitchFamily="18" charset="0"/>
                <a:cs typeface="Arial" pitchFamily="34" charset="0"/>
              </a:rPr>
              <a:t>| </a:t>
            </a:r>
            <a:r>
              <a:rPr lang="tr-TR" sz="1000" b="1" cap="none" spc="50" dirty="0" smtClean="0">
                <a:solidFill>
                  <a:schemeClr val="tx1"/>
                </a:solidFill>
                <a:latin typeface="Cambria" pitchFamily="18" charset="0"/>
                <a:cs typeface="Arial" pitchFamily="34" charset="0"/>
              </a:rPr>
              <a:t>OCT 20-21</a:t>
            </a:r>
            <a:r>
              <a:rPr lang="en-US" sz="1000" b="1" cap="none" spc="50" dirty="0" smtClean="0">
                <a:solidFill>
                  <a:schemeClr val="tx1"/>
                </a:solidFill>
                <a:latin typeface="Cambria" pitchFamily="18" charset="0"/>
                <a:cs typeface="Arial" pitchFamily="34" charset="0"/>
              </a:rPr>
              <a:t>, </a:t>
            </a:r>
            <a:r>
              <a:rPr lang="tr-TR" sz="1000" b="1" cap="none" spc="50" dirty="0" smtClean="0">
                <a:solidFill>
                  <a:schemeClr val="tx1"/>
                </a:solidFill>
                <a:latin typeface="Cambria" pitchFamily="18" charset="0"/>
                <a:cs typeface="Arial" pitchFamily="34" charset="0"/>
              </a:rPr>
              <a:t>KL</a:t>
            </a:r>
            <a:r>
              <a:rPr lang="en-US" sz="1000" b="1" cap="none" spc="50" dirty="0" smtClean="0">
                <a:solidFill>
                  <a:schemeClr val="tx1"/>
                </a:solidFill>
                <a:latin typeface="Cambria" pitchFamily="18" charset="0"/>
                <a:cs typeface="Arial" pitchFamily="34" charset="0"/>
              </a:rPr>
              <a:t>, </a:t>
            </a:r>
            <a:r>
              <a:rPr lang="tr-TR" sz="1000" b="1" cap="none" spc="50" dirty="0" smtClean="0">
                <a:solidFill>
                  <a:schemeClr val="tx1"/>
                </a:solidFill>
                <a:latin typeface="Cambria" pitchFamily="18" charset="0"/>
                <a:cs typeface="Arial" pitchFamily="34" charset="0"/>
              </a:rPr>
              <a:t>MALAYSIA</a:t>
            </a:r>
          </a:p>
        </p:txBody>
      </p:sp>
      <p:sp>
        <p:nvSpPr>
          <p:cNvPr id="12" name="Title 1"/>
          <p:cNvSpPr txBox="1">
            <a:spLocks/>
          </p:cNvSpPr>
          <p:nvPr/>
        </p:nvSpPr>
        <p:spPr>
          <a:xfrm>
            <a:off x="586360" y="2193220"/>
            <a:ext cx="7971280" cy="371684"/>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cap="all" baseline="0">
                <a:solidFill>
                  <a:schemeClr val="tx1"/>
                </a:solidFill>
                <a:latin typeface="+mj-lt"/>
                <a:ea typeface="+mj-ea"/>
                <a:cs typeface="+mj-cs"/>
              </a:defRPr>
            </a:lvl1pPr>
          </a:lstStyle>
          <a:p>
            <a:r>
              <a:rPr lang="en-GB" sz="2000" i="1" cap="none" dirty="0">
                <a:solidFill>
                  <a:srgbClr val="FFC000"/>
                </a:solidFill>
                <a:latin typeface="Candara" pitchFamily="34" charset="0"/>
                <a:cs typeface="Arial" pitchFamily="34" charset="0"/>
              </a:rPr>
              <a:t>R</a:t>
            </a:r>
            <a:r>
              <a:rPr lang="en-GB" sz="2000" i="1" cap="none" dirty="0" smtClean="0">
                <a:solidFill>
                  <a:srgbClr val="FFC000"/>
                </a:solidFill>
                <a:latin typeface="Candara" pitchFamily="34" charset="0"/>
                <a:cs typeface="Arial" pitchFamily="34" charset="0"/>
              </a:rPr>
              <a:t>isk sharing? </a:t>
            </a:r>
            <a:r>
              <a:rPr lang="en-GB" sz="2000" i="1" cap="none" dirty="0" smtClean="0">
                <a:solidFill>
                  <a:srgbClr val="FFC000"/>
                </a:solidFill>
                <a:latin typeface="Candara" pitchFamily="34" charset="0"/>
                <a:cs typeface="Arial" pitchFamily="34" charset="0"/>
              </a:rPr>
              <a:t>A</a:t>
            </a:r>
            <a:r>
              <a:rPr lang="tr-TR" sz="2000" i="1" cap="none" dirty="0" smtClean="0">
                <a:solidFill>
                  <a:srgbClr val="FFC000"/>
                </a:solidFill>
                <a:latin typeface="Candara" pitchFamily="34" charset="0"/>
                <a:cs typeface="Arial" pitchFamily="34" charset="0"/>
              </a:rPr>
              <a:t> mere </a:t>
            </a:r>
            <a:r>
              <a:rPr lang="en-GB" sz="2000" i="1" cap="none" dirty="0" smtClean="0">
                <a:solidFill>
                  <a:srgbClr val="FFC000"/>
                </a:solidFill>
                <a:latin typeface="Candara" pitchFamily="34" charset="0"/>
                <a:cs typeface="Arial" pitchFamily="34" charset="0"/>
              </a:rPr>
              <a:t>academic </a:t>
            </a:r>
            <a:r>
              <a:rPr lang="en-GB" sz="2000" i="1" cap="none" dirty="0" smtClean="0">
                <a:solidFill>
                  <a:srgbClr val="FFC000"/>
                </a:solidFill>
                <a:latin typeface="Candara" pitchFamily="34" charset="0"/>
                <a:cs typeface="Arial" pitchFamily="34" charset="0"/>
              </a:rPr>
              <a:t>endeavour?</a:t>
            </a:r>
            <a:endParaRPr lang="en-GB" sz="1600" i="1" cap="none" dirty="0">
              <a:solidFill>
                <a:srgbClr val="FFC000"/>
              </a:solidFill>
              <a:latin typeface="Candara" pitchFamily="34" charset="0"/>
              <a:cs typeface="Arial" pitchFamily="34" charset="0"/>
            </a:endParaRPr>
          </a:p>
        </p:txBody>
      </p:sp>
      <p:sp>
        <p:nvSpPr>
          <p:cNvPr id="6" name="Title 1"/>
          <p:cNvSpPr txBox="1">
            <a:spLocks/>
          </p:cNvSpPr>
          <p:nvPr/>
        </p:nvSpPr>
        <p:spPr>
          <a:xfrm>
            <a:off x="3110061" y="4245722"/>
            <a:ext cx="2923878" cy="828000"/>
          </a:xfrm>
          <a:prstGeom prst="rect">
            <a:avLst/>
          </a:prstGeom>
        </p:spPr>
        <p:txBody>
          <a:bodyPr vert="horz" anchor="ctr" anchorCtr="0">
            <a:noAutofit/>
          </a:bodyPr>
          <a:lstStyle>
            <a:lvl1pPr algn="l" rtl="0" eaLnBrk="1" latinLnBrk="0" hangingPunct="1">
              <a:spcBef>
                <a:spcPct val="0"/>
              </a:spcBef>
              <a:buNone/>
              <a:defRPr kumimoji="0" sz="4400" kern="1200" cap="all" baseline="0">
                <a:solidFill>
                  <a:schemeClr val="tx2"/>
                </a:solidFill>
                <a:latin typeface="+mj-lt"/>
                <a:ea typeface="+mj-ea"/>
                <a:cs typeface="+mj-cs"/>
              </a:defRPr>
            </a:lvl1pPr>
          </a:lstStyle>
          <a:p>
            <a:pPr algn="ctr">
              <a:spcBef>
                <a:spcPts val="0"/>
              </a:spcBef>
            </a:pPr>
            <a:r>
              <a:rPr lang="en-US" sz="1600" b="1" cap="small" spc="100" dirty="0" smtClean="0">
                <a:solidFill>
                  <a:srgbClr val="002060"/>
                </a:solidFill>
                <a:latin typeface="Cambria" pitchFamily="18" charset="0"/>
                <a:cs typeface="Arial" pitchFamily="34" charset="0"/>
              </a:rPr>
              <a:t>Prof</a:t>
            </a:r>
            <a:r>
              <a:rPr lang="tr-TR" sz="1600" b="1" cap="small" spc="100" dirty="0" smtClean="0">
                <a:solidFill>
                  <a:srgbClr val="002060"/>
                </a:solidFill>
                <a:latin typeface="Cambria" pitchFamily="18" charset="0"/>
                <a:cs typeface="Arial" pitchFamily="34" charset="0"/>
              </a:rPr>
              <a:t>. Savaş Alpay</a:t>
            </a:r>
            <a:endParaRPr lang="en-US" sz="1600" b="1" cap="small" spc="100" dirty="0" smtClean="0">
              <a:solidFill>
                <a:srgbClr val="002060"/>
              </a:solidFill>
              <a:latin typeface="Cambria" pitchFamily="18" charset="0"/>
              <a:cs typeface="Arial" pitchFamily="34" charset="0"/>
            </a:endParaRPr>
          </a:p>
          <a:p>
            <a:pPr algn="ctr">
              <a:spcBef>
                <a:spcPts val="0"/>
              </a:spcBef>
            </a:pPr>
            <a:r>
              <a:rPr lang="tr-TR" sz="1400" i="1" cap="none" spc="100" dirty="0" smtClean="0">
                <a:solidFill>
                  <a:srgbClr val="002060"/>
                </a:solidFill>
                <a:latin typeface="Cambria" pitchFamily="18" charset="0"/>
                <a:cs typeface="Times New Roman" pitchFamily="18" charset="0"/>
              </a:rPr>
              <a:t>Director-General</a:t>
            </a:r>
            <a:endParaRPr lang="en-US" sz="1400" i="1" cap="none" spc="100" dirty="0" smtClean="0">
              <a:solidFill>
                <a:srgbClr val="002060"/>
              </a:solidFill>
              <a:latin typeface="Cambria" pitchFamily="18" charset="0"/>
              <a:cs typeface="Times New Roman" pitchFamily="18" charset="0"/>
            </a:endParaRPr>
          </a:p>
          <a:p>
            <a:pPr algn="ctr">
              <a:spcBef>
                <a:spcPts val="0"/>
              </a:spcBef>
            </a:pPr>
            <a:r>
              <a:rPr lang="tr-TR" sz="1600" b="1" cap="none" spc="100" dirty="0" smtClean="0">
                <a:solidFill>
                  <a:srgbClr val="002060"/>
                </a:solidFill>
                <a:latin typeface="Cambria" pitchFamily="18" charset="0"/>
                <a:cs typeface="Arial" pitchFamily="34" charset="0"/>
              </a:rPr>
              <a:t>SESRIC</a:t>
            </a:r>
            <a:endParaRPr lang="tr-TR" sz="1400" b="1" cap="none" spc="100" dirty="0" smtClean="0">
              <a:solidFill>
                <a:srgbClr val="002060"/>
              </a:solidFill>
              <a:latin typeface="Cambria" pitchFamily="18" charset="0"/>
              <a:cs typeface="Arial" pitchFamily="34" charset="0"/>
            </a:endParaRPr>
          </a:p>
        </p:txBody>
      </p:sp>
      <p:pic>
        <p:nvPicPr>
          <p:cNvPr id="26" name="Picture 25"/>
          <p:cNvPicPr/>
          <p:nvPr/>
        </p:nvPicPr>
        <p:blipFill>
          <a:blip r:embed="rId5" cstate="print">
            <a:extLst>
              <a:ext uri="{BEBA8EAE-BF5A-486C-A8C5-ECC9F3942E4B}">
                <a14:imgProps xmlns:a14="http://schemas.microsoft.com/office/drawing/2010/main">
                  <a14:imgLayer r:embed="rId6">
                    <a14:imgEffect>
                      <a14:sharpenSoften amount="5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tretch>
            <a:fillRect/>
          </a:stretch>
        </p:blipFill>
        <p:spPr bwMode="auto">
          <a:xfrm>
            <a:off x="191262" y="5554688"/>
            <a:ext cx="1080000" cy="1080000"/>
          </a:xfrm>
          <a:prstGeom prst="rect">
            <a:avLst/>
          </a:prstGeom>
          <a:noFill/>
          <a:ln>
            <a:noFill/>
          </a:ln>
        </p:spPr>
      </p:pic>
      <p:cxnSp>
        <p:nvCxnSpPr>
          <p:cNvPr id="18" name="Straight Connector 17"/>
          <p:cNvCxnSpPr/>
          <p:nvPr/>
        </p:nvCxnSpPr>
        <p:spPr>
          <a:xfrm>
            <a:off x="0" y="3573016"/>
            <a:ext cx="91440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4692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grpSp>
        <p:nvGrpSpPr>
          <p:cNvPr id="16" name="Group 15"/>
          <p:cNvGrpSpPr/>
          <p:nvPr/>
        </p:nvGrpSpPr>
        <p:grpSpPr>
          <a:xfrm>
            <a:off x="0" y="0"/>
            <a:ext cx="9147100" cy="836712"/>
            <a:chOff x="0" y="0"/>
            <a:chExt cx="9147100" cy="836712"/>
          </a:xfrm>
        </p:grpSpPr>
        <p:sp>
          <p:nvSpPr>
            <p:cNvPr id="17" name="Rectangle 16"/>
            <p:cNvSpPr/>
            <p:nvPr/>
          </p:nvSpPr>
          <p:spPr>
            <a:xfrm>
              <a:off x="5076056" y="0"/>
              <a:ext cx="4071044"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2" name="Content Placeholder 1"/>
          <p:cNvSpPr>
            <a:spLocks noGrp="1"/>
          </p:cNvSpPr>
          <p:nvPr>
            <p:ph idx="1"/>
          </p:nvPr>
        </p:nvSpPr>
        <p:spPr>
          <a:xfrm>
            <a:off x="457200" y="1268760"/>
            <a:ext cx="8229600" cy="4896544"/>
          </a:xfrm>
        </p:spPr>
        <p:txBody>
          <a:bodyPr>
            <a:noAutofit/>
          </a:bodyPr>
          <a:lstStyle/>
          <a:p>
            <a:pPr marL="0" indent="0">
              <a:buNone/>
            </a:pPr>
            <a:r>
              <a:rPr lang="tr-TR" sz="1600" dirty="0" smtClean="0">
                <a:solidFill>
                  <a:schemeClr val="tx1">
                    <a:lumMod val="85000"/>
                    <a:lumOff val="15000"/>
                  </a:schemeClr>
                </a:solidFill>
                <a:latin typeface="Candara" pitchFamily="34" charset="0"/>
              </a:rPr>
              <a:t>According to </a:t>
            </a:r>
            <a:r>
              <a:rPr lang="en-GB" sz="1600" dirty="0" err="1" smtClean="0">
                <a:solidFill>
                  <a:schemeClr val="tx1">
                    <a:lumMod val="85000"/>
                    <a:lumOff val="15000"/>
                  </a:schemeClr>
                </a:solidFill>
                <a:latin typeface="Candara" pitchFamily="34" charset="0"/>
              </a:rPr>
              <a:t>Abdulsaleh</a:t>
            </a:r>
            <a:r>
              <a:rPr lang="en-GB" sz="1600" dirty="0" smtClean="0">
                <a:solidFill>
                  <a:schemeClr val="tx1">
                    <a:lumMod val="85000"/>
                    <a:lumOff val="15000"/>
                  </a:schemeClr>
                </a:solidFill>
                <a:latin typeface="Candara" pitchFamily="34" charset="0"/>
              </a:rPr>
              <a:t> </a:t>
            </a:r>
            <a:r>
              <a:rPr lang="en-GB" sz="1600" dirty="0">
                <a:solidFill>
                  <a:schemeClr val="tx1">
                    <a:lumMod val="85000"/>
                    <a:lumOff val="15000"/>
                  </a:schemeClr>
                </a:solidFill>
                <a:latin typeface="Candara" pitchFamily="34" charset="0"/>
              </a:rPr>
              <a:t>and Worthington (2013) </a:t>
            </a:r>
            <a:r>
              <a:rPr lang="tr-TR" sz="1600" dirty="0" smtClean="0">
                <a:solidFill>
                  <a:schemeClr val="tx1">
                    <a:lumMod val="85000"/>
                    <a:lumOff val="15000"/>
                  </a:schemeClr>
                </a:solidFill>
                <a:latin typeface="Candara" pitchFamily="34" charset="0"/>
              </a:rPr>
              <a:t>there are five different financing mechanisms for SMEs and </a:t>
            </a:r>
            <a:r>
              <a:rPr lang="en-US" sz="1600" dirty="0" smtClean="0">
                <a:solidFill>
                  <a:schemeClr val="tx1">
                    <a:lumMod val="85000"/>
                    <a:lumOff val="15000"/>
                  </a:schemeClr>
                </a:solidFill>
                <a:latin typeface="Candara" pitchFamily="34" charset="0"/>
              </a:rPr>
              <a:t>e</a:t>
            </a:r>
            <a:r>
              <a:rPr lang="tr-TR" sz="1600" dirty="0" smtClean="0">
                <a:solidFill>
                  <a:schemeClr val="tx1">
                    <a:lumMod val="85000"/>
                    <a:lumOff val="15000"/>
                  </a:schemeClr>
                </a:solidFill>
                <a:latin typeface="Candara" pitchFamily="34" charset="0"/>
              </a:rPr>
              <a:t>ntrepreneurship </a:t>
            </a:r>
            <a:r>
              <a:rPr lang="tr-TR" sz="1600" dirty="0" smtClean="0">
                <a:solidFill>
                  <a:schemeClr val="tx1">
                    <a:lumMod val="85000"/>
                    <a:lumOff val="15000"/>
                  </a:schemeClr>
                </a:solidFill>
                <a:latin typeface="Candara" pitchFamily="34" charset="0"/>
              </a:rPr>
              <a:t>in </a:t>
            </a:r>
            <a:r>
              <a:rPr lang="tr-TR" sz="1600" dirty="0" smtClean="0">
                <a:solidFill>
                  <a:schemeClr val="tx1">
                    <a:lumMod val="85000"/>
                    <a:lumOff val="15000"/>
                  </a:schemeClr>
                </a:solidFill>
                <a:latin typeface="Candara" pitchFamily="34" charset="0"/>
              </a:rPr>
              <a:t>practice:</a:t>
            </a:r>
            <a:endParaRPr lang="en-US" sz="1600" dirty="0">
              <a:solidFill>
                <a:schemeClr val="tx1">
                  <a:lumMod val="85000"/>
                  <a:lumOff val="15000"/>
                </a:schemeClr>
              </a:solidFill>
              <a:latin typeface="Candara" pitchFamily="34" charset="0"/>
            </a:endParaRPr>
          </a:p>
          <a:p>
            <a:endParaRPr lang="en-GB" sz="1600" dirty="0" smtClean="0">
              <a:solidFill>
                <a:schemeClr val="tx1">
                  <a:lumMod val="85000"/>
                  <a:lumOff val="15000"/>
                </a:schemeClr>
              </a:solidFill>
              <a:latin typeface="Candara" pitchFamily="34" charset="0"/>
            </a:endParaRPr>
          </a:p>
          <a:p>
            <a:r>
              <a:rPr lang="en-GB" sz="1600" b="1" dirty="0" smtClean="0">
                <a:solidFill>
                  <a:schemeClr val="tx1">
                    <a:lumMod val="85000"/>
                    <a:lumOff val="15000"/>
                  </a:schemeClr>
                </a:solidFill>
                <a:latin typeface="Candara" pitchFamily="34" charset="0"/>
              </a:rPr>
              <a:t>Equity Financing</a:t>
            </a:r>
          </a:p>
          <a:p>
            <a:pPr lvl="1"/>
            <a:r>
              <a:rPr lang="en-GB" sz="1600" dirty="0" smtClean="0">
                <a:solidFill>
                  <a:schemeClr val="tx1">
                    <a:lumMod val="85000"/>
                    <a:lumOff val="15000"/>
                  </a:schemeClr>
                </a:solidFill>
                <a:latin typeface="Candara" pitchFamily="34" charset="0"/>
              </a:rPr>
              <a:t>Venture Capital</a:t>
            </a:r>
            <a:endParaRPr lang="en-US" sz="1600" dirty="0">
              <a:solidFill>
                <a:schemeClr val="tx1">
                  <a:lumMod val="85000"/>
                  <a:lumOff val="15000"/>
                </a:schemeClr>
              </a:solidFill>
              <a:latin typeface="Candara" pitchFamily="34" charset="0"/>
            </a:endParaRPr>
          </a:p>
          <a:p>
            <a:pPr lvl="1"/>
            <a:r>
              <a:rPr lang="en-GB" sz="1600" dirty="0" smtClean="0">
                <a:solidFill>
                  <a:schemeClr val="tx1">
                    <a:lumMod val="85000"/>
                    <a:lumOff val="15000"/>
                  </a:schemeClr>
                </a:solidFill>
                <a:latin typeface="Candara" pitchFamily="34" charset="0"/>
              </a:rPr>
              <a:t>Business Angels</a:t>
            </a:r>
            <a:endParaRPr lang="en-US" sz="1600" dirty="0">
              <a:solidFill>
                <a:schemeClr val="tx1">
                  <a:lumMod val="85000"/>
                  <a:lumOff val="15000"/>
                </a:schemeClr>
              </a:solidFill>
              <a:latin typeface="Candara" pitchFamily="34" charset="0"/>
            </a:endParaRPr>
          </a:p>
          <a:p>
            <a:endParaRPr lang="en-GB" sz="1600" dirty="0" smtClean="0">
              <a:solidFill>
                <a:schemeClr val="tx1">
                  <a:lumMod val="85000"/>
                  <a:lumOff val="15000"/>
                </a:schemeClr>
              </a:solidFill>
              <a:latin typeface="Candara" pitchFamily="34" charset="0"/>
            </a:endParaRPr>
          </a:p>
          <a:p>
            <a:r>
              <a:rPr lang="en-GB" sz="1600" b="1" dirty="0" smtClean="0">
                <a:solidFill>
                  <a:schemeClr val="tx1">
                    <a:lumMod val="85000"/>
                    <a:lumOff val="15000"/>
                  </a:schemeClr>
                </a:solidFill>
                <a:latin typeface="Candara" pitchFamily="34" charset="0"/>
              </a:rPr>
              <a:t>Debt Financing</a:t>
            </a:r>
          </a:p>
          <a:p>
            <a:pPr lvl="1"/>
            <a:r>
              <a:rPr lang="en-GB" sz="1600" dirty="0" smtClean="0">
                <a:solidFill>
                  <a:schemeClr val="tx1">
                    <a:lumMod val="85000"/>
                    <a:lumOff val="15000"/>
                  </a:schemeClr>
                </a:solidFill>
                <a:latin typeface="Candara" pitchFamily="34" charset="0"/>
              </a:rPr>
              <a:t>Trade Deficit</a:t>
            </a:r>
            <a:endParaRPr lang="en-US" sz="1600" dirty="0">
              <a:solidFill>
                <a:schemeClr val="tx1">
                  <a:lumMod val="85000"/>
                  <a:lumOff val="15000"/>
                </a:schemeClr>
              </a:solidFill>
              <a:latin typeface="Candara" pitchFamily="34" charset="0"/>
            </a:endParaRPr>
          </a:p>
          <a:p>
            <a:pPr lvl="1"/>
            <a:r>
              <a:rPr lang="en-GB" sz="1600" dirty="0" smtClean="0">
                <a:solidFill>
                  <a:schemeClr val="tx1">
                    <a:lumMod val="85000"/>
                    <a:lumOff val="15000"/>
                  </a:schemeClr>
                </a:solidFill>
                <a:latin typeface="Candara" pitchFamily="34" charset="0"/>
              </a:rPr>
              <a:t>Nonbank </a:t>
            </a:r>
            <a:r>
              <a:rPr lang="en-GB" sz="1600" dirty="0">
                <a:solidFill>
                  <a:schemeClr val="tx1">
                    <a:lumMod val="85000"/>
                    <a:lumOff val="15000"/>
                  </a:schemeClr>
                </a:solidFill>
                <a:latin typeface="Candara" pitchFamily="34" charset="0"/>
              </a:rPr>
              <a:t>Financial </a:t>
            </a:r>
            <a:r>
              <a:rPr lang="en-GB" sz="1200" dirty="0">
                <a:solidFill>
                  <a:schemeClr val="tx1">
                    <a:lumMod val="85000"/>
                    <a:lumOff val="15000"/>
                  </a:schemeClr>
                </a:solidFill>
                <a:latin typeface="Candara" pitchFamily="34" charset="0"/>
              </a:rPr>
              <a:t>Institution </a:t>
            </a:r>
            <a:r>
              <a:rPr lang="en-GB" sz="1200" dirty="0" smtClean="0">
                <a:solidFill>
                  <a:schemeClr val="tx1">
                    <a:lumMod val="85000"/>
                    <a:lumOff val="15000"/>
                  </a:schemeClr>
                </a:solidFill>
                <a:latin typeface="Candara" pitchFamily="34" charset="0"/>
              </a:rPr>
              <a:t>Debt</a:t>
            </a:r>
            <a:endParaRPr lang="tr-TR" sz="1200" dirty="0" smtClean="0">
              <a:solidFill>
                <a:schemeClr val="tx1">
                  <a:lumMod val="85000"/>
                  <a:lumOff val="15000"/>
                </a:schemeClr>
              </a:solidFill>
              <a:latin typeface="Candara" pitchFamily="34" charset="0"/>
            </a:endParaRPr>
          </a:p>
          <a:p>
            <a:endParaRPr lang="en-GB" sz="1600" dirty="0" smtClean="0">
              <a:solidFill>
                <a:schemeClr val="tx1">
                  <a:lumMod val="85000"/>
                  <a:lumOff val="15000"/>
                </a:schemeClr>
              </a:solidFill>
              <a:latin typeface="Candara" pitchFamily="34" charset="0"/>
            </a:endParaRPr>
          </a:p>
          <a:p>
            <a:r>
              <a:rPr lang="en-GB" sz="1600" b="1" dirty="0" smtClean="0">
                <a:solidFill>
                  <a:schemeClr val="tx1">
                    <a:lumMod val="85000"/>
                    <a:lumOff val="15000"/>
                  </a:schemeClr>
                </a:solidFill>
                <a:latin typeface="Candara" pitchFamily="34" charset="0"/>
              </a:rPr>
              <a:t>Bank </a:t>
            </a:r>
            <a:r>
              <a:rPr lang="en-GB" sz="1600" b="1" dirty="0">
                <a:solidFill>
                  <a:schemeClr val="tx1">
                    <a:lumMod val="85000"/>
                    <a:lumOff val="15000"/>
                  </a:schemeClr>
                </a:solidFill>
                <a:latin typeface="Candara" pitchFamily="34" charset="0"/>
              </a:rPr>
              <a:t>Finance for </a:t>
            </a:r>
            <a:r>
              <a:rPr lang="en-GB" sz="1600" b="1" dirty="0" smtClean="0">
                <a:solidFill>
                  <a:schemeClr val="tx1">
                    <a:lumMod val="85000"/>
                    <a:lumOff val="15000"/>
                  </a:schemeClr>
                </a:solidFill>
                <a:latin typeface="Candara" pitchFamily="34" charset="0"/>
              </a:rPr>
              <a:t>SMEs</a:t>
            </a:r>
            <a:endParaRPr lang="tr-TR" sz="1600" b="1" dirty="0" smtClean="0">
              <a:solidFill>
                <a:schemeClr val="tx1">
                  <a:lumMod val="85000"/>
                  <a:lumOff val="15000"/>
                </a:schemeClr>
              </a:solidFill>
              <a:latin typeface="Candara" pitchFamily="34" charset="0"/>
            </a:endParaRPr>
          </a:p>
          <a:p>
            <a:pPr marL="0" indent="0">
              <a:buNone/>
            </a:pPr>
            <a:endParaRPr lang="tr-TR" sz="1600" dirty="0">
              <a:solidFill>
                <a:schemeClr val="tx1">
                  <a:lumMod val="85000"/>
                  <a:lumOff val="15000"/>
                </a:schemeClr>
              </a:solidFill>
              <a:latin typeface="Candara" pitchFamily="34" charset="0"/>
            </a:endParaRPr>
          </a:p>
          <a:p>
            <a:r>
              <a:rPr lang="en-GB" sz="1600" b="1" dirty="0" smtClean="0">
                <a:solidFill>
                  <a:schemeClr val="tx1">
                    <a:lumMod val="85000"/>
                    <a:lumOff val="15000"/>
                  </a:schemeClr>
                </a:solidFill>
                <a:latin typeface="Candara" pitchFamily="34" charset="0"/>
              </a:rPr>
              <a:t>Government </a:t>
            </a:r>
            <a:r>
              <a:rPr lang="en-GB" sz="1600" b="1" dirty="0">
                <a:solidFill>
                  <a:schemeClr val="tx1">
                    <a:lumMod val="85000"/>
                    <a:lumOff val="15000"/>
                  </a:schemeClr>
                </a:solidFill>
                <a:latin typeface="Candara" pitchFamily="34" charset="0"/>
              </a:rPr>
              <a:t>Assistance and </a:t>
            </a:r>
            <a:r>
              <a:rPr lang="en-GB" sz="1600" b="1" dirty="0" smtClean="0">
                <a:solidFill>
                  <a:schemeClr val="tx1">
                    <a:lumMod val="85000"/>
                    <a:lumOff val="15000"/>
                  </a:schemeClr>
                </a:solidFill>
                <a:latin typeface="Candara" pitchFamily="34" charset="0"/>
              </a:rPr>
              <a:t>Initiatives</a:t>
            </a:r>
            <a:endParaRPr lang="tr-TR" sz="1600" b="1" dirty="0" smtClean="0">
              <a:solidFill>
                <a:schemeClr val="tx1">
                  <a:lumMod val="85000"/>
                  <a:lumOff val="15000"/>
                </a:schemeClr>
              </a:solidFill>
              <a:latin typeface="Candara" pitchFamily="34" charset="0"/>
            </a:endParaRPr>
          </a:p>
          <a:p>
            <a:pPr marL="0" indent="0">
              <a:buNone/>
            </a:pPr>
            <a:endParaRPr lang="tr-TR" sz="1600" dirty="0" smtClean="0">
              <a:solidFill>
                <a:schemeClr val="tx1">
                  <a:lumMod val="85000"/>
                  <a:lumOff val="15000"/>
                </a:schemeClr>
              </a:solidFill>
              <a:latin typeface="Candara" pitchFamily="34" charset="0"/>
            </a:endParaRPr>
          </a:p>
          <a:p>
            <a:r>
              <a:rPr lang="en-GB" sz="1600" b="1" dirty="0" smtClean="0">
                <a:solidFill>
                  <a:schemeClr val="tx1">
                    <a:lumMod val="85000"/>
                    <a:lumOff val="15000"/>
                  </a:schemeClr>
                </a:solidFill>
                <a:latin typeface="Candara" pitchFamily="34" charset="0"/>
              </a:rPr>
              <a:t>Islamic </a:t>
            </a:r>
            <a:r>
              <a:rPr lang="en-GB" sz="1600" b="1" dirty="0">
                <a:solidFill>
                  <a:schemeClr val="tx1">
                    <a:lumMod val="85000"/>
                    <a:lumOff val="15000"/>
                  </a:schemeClr>
                </a:solidFill>
                <a:latin typeface="Candara" pitchFamily="34" charset="0"/>
              </a:rPr>
              <a:t>Finance for SMEs </a:t>
            </a:r>
            <a:r>
              <a:rPr lang="en-GB" sz="1600" dirty="0">
                <a:solidFill>
                  <a:schemeClr val="tx1">
                    <a:lumMod val="85000"/>
                    <a:lumOff val="15000"/>
                  </a:schemeClr>
                </a:solidFill>
                <a:latin typeface="Candara" pitchFamily="34" charset="0"/>
              </a:rPr>
              <a:t>(</a:t>
            </a:r>
            <a:r>
              <a:rPr lang="en-GB" sz="1600" dirty="0" err="1">
                <a:solidFill>
                  <a:schemeClr val="tx1">
                    <a:lumMod val="85000"/>
                    <a:lumOff val="15000"/>
                  </a:schemeClr>
                </a:solidFill>
                <a:latin typeface="Candara" pitchFamily="34" charset="0"/>
              </a:rPr>
              <a:t>Musarakah</a:t>
            </a:r>
            <a:r>
              <a:rPr lang="en-GB" sz="1600" dirty="0">
                <a:solidFill>
                  <a:schemeClr val="tx1">
                    <a:lumMod val="85000"/>
                    <a:lumOff val="15000"/>
                  </a:schemeClr>
                </a:solidFill>
                <a:latin typeface="Candara" pitchFamily="34" charset="0"/>
              </a:rPr>
              <a:t>, </a:t>
            </a:r>
            <a:r>
              <a:rPr lang="en-GB" sz="1600" dirty="0" err="1" smtClean="0">
                <a:solidFill>
                  <a:schemeClr val="tx1">
                    <a:lumMod val="85000"/>
                    <a:lumOff val="15000"/>
                  </a:schemeClr>
                </a:solidFill>
                <a:latin typeface="Candara" pitchFamily="34" charset="0"/>
              </a:rPr>
              <a:t>Murabahah</a:t>
            </a:r>
            <a:r>
              <a:rPr lang="tr-TR" sz="1600" dirty="0" smtClean="0">
                <a:solidFill>
                  <a:schemeClr val="tx1">
                    <a:lumMod val="85000"/>
                    <a:lumOff val="15000"/>
                  </a:schemeClr>
                </a:solidFill>
                <a:latin typeface="Candara" pitchFamily="34" charset="0"/>
              </a:rPr>
              <a:t>,</a:t>
            </a:r>
            <a:r>
              <a:rPr lang="en-GB" sz="1600" dirty="0" smtClean="0">
                <a:solidFill>
                  <a:schemeClr val="tx1">
                    <a:lumMod val="85000"/>
                    <a:lumOff val="15000"/>
                  </a:schemeClr>
                </a:solidFill>
                <a:latin typeface="Candara" pitchFamily="34" charset="0"/>
              </a:rPr>
              <a:t> </a:t>
            </a:r>
            <a:r>
              <a:rPr lang="en-GB" sz="1600" dirty="0" err="1">
                <a:solidFill>
                  <a:schemeClr val="tx1">
                    <a:lumMod val="85000"/>
                    <a:lumOff val="15000"/>
                  </a:schemeClr>
                </a:solidFill>
                <a:latin typeface="Candara" pitchFamily="34" charset="0"/>
              </a:rPr>
              <a:t>Mudabarah</a:t>
            </a:r>
            <a:r>
              <a:rPr lang="en-GB" sz="1600" dirty="0">
                <a:solidFill>
                  <a:schemeClr val="tx1">
                    <a:lumMod val="85000"/>
                    <a:lumOff val="15000"/>
                  </a:schemeClr>
                </a:solidFill>
                <a:latin typeface="Candara" pitchFamily="34" charset="0"/>
              </a:rPr>
              <a:t>)</a:t>
            </a:r>
            <a:endParaRPr lang="tr-TR" sz="1600" dirty="0">
              <a:solidFill>
                <a:schemeClr val="tx1">
                  <a:lumMod val="85000"/>
                  <a:lumOff val="15000"/>
                </a:schemeClr>
              </a:solidFill>
              <a:latin typeface="Candara" pitchFamily="34" charset="0"/>
            </a:endParaRPr>
          </a:p>
          <a:p>
            <a:pPr marL="457200" lvl="1" indent="0">
              <a:buNone/>
            </a:pPr>
            <a:endParaRPr lang="tr-TR" sz="1600" dirty="0">
              <a:solidFill>
                <a:schemeClr val="tx1">
                  <a:lumMod val="85000"/>
                  <a:lumOff val="15000"/>
                </a:schemeClr>
              </a:solidFill>
              <a:latin typeface="Candara" pitchFamily="34" charset="0"/>
            </a:endParaRPr>
          </a:p>
          <a:p>
            <a:pPr marL="457200" lvl="1" indent="0">
              <a:buNone/>
            </a:pPr>
            <a:endParaRPr lang="tr-TR" sz="1600" dirty="0">
              <a:solidFill>
                <a:schemeClr val="tx1">
                  <a:lumMod val="85000"/>
                  <a:lumOff val="15000"/>
                </a:schemeClr>
              </a:solidFill>
              <a:latin typeface="Candara" pitchFamily="34" charset="0"/>
            </a:endParaRPr>
          </a:p>
          <a:p>
            <a:endParaRPr lang="en-US" sz="1600" dirty="0">
              <a:solidFill>
                <a:schemeClr val="tx1">
                  <a:lumMod val="85000"/>
                  <a:lumOff val="15000"/>
                </a:schemeClr>
              </a:solidFill>
              <a:latin typeface="Candara" pitchFamily="34" charset="0"/>
            </a:endParaRPr>
          </a:p>
        </p:txBody>
      </p:sp>
      <p:sp>
        <p:nvSpPr>
          <p:cNvPr id="9" name="Title 1"/>
          <p:cNvSpPr txBox="1">
            <a:spLocks/>
          </p:cNvSpPr>
          <p:nvPr/>
        </p:nvSpPr>
        <p:spPr>
          <a:xfrm>
            <a:off x="251520" y="202630"/>
            <a:ext cx="5256584"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chemeClr val="bg1"/>
                </a:solidFill>
                <a:latin typeface="Cambria" pitchFamily="18" charset="0"/>
              </a:rPr>
              <a:t>SME </a:t>
            </a:r>
            <a:r>
              <a:rPr lang="tr-TR" sz="3200" dirty="0" smtClean="0">
                <a:solidFill>
                  <a:schemeClr val="bg1"/>
                </a:solidFill>
                <a:latin typeface="Cambria" pitchFamily="18" charset="0"/>
              </a:rPr>
              <a:t>Financing</a:t>
            </a:r>
            <a:r>
              <a:rPr lang="tr-TR" sz="3200" dirty="0" smtClean="0">
                <a:solidFill>
                  <a:schemeClr val="bg1"/>
                </a:solidFill>
                <a:latin typeface="Cambria" pitchFamily="18" charset="0"/>
              </a:rPr>
              <a:t>	</a:t>
            </a:r>
            <a:endParaRPr lang="tr-TR" sz="3200" dirty="0">
              <a:solidFill>
                <a:schemeClr val="bg1"/>
              </a:solidFill>
              <a:latin typeface="Cambria" pitchFamily="18" charset="0"/>
            </a:endParaRPr>
          </a:p>
        </p:txBody>
      </p:sp>
      <p:sp>
        <p:nvSpPr>
          <p:cNvPr id="11" name="Title 1"/>
          <p:cNvSpPr txBox="1">
            <a:spLocks/>
          </p:cNvSpPr>
          <p:nvPr/>
        </p:nvSpPr>
        <p:spPr>
          <a:xfrm>
            <a:off x="5292080" y="210174"/>
            <a:ext cx="3851920"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002060"/>
                </a:solidFill>
                <a:latin typeface="Cambria" pitchFamily="18" charset="0"/>
              </a:rPr>
              <a:t>An o</a:t>
            </a:r>
            <a:r>
              <a:rPr lang="tr-TR" sz="2400" dirty="0" smtClean="0">
                <a:solidFill>
                  <a:srgbClr val="002060"/>
                </a:solidFill>
                <a:latin typeface="Cambria" pitchFamily="18" charset="0"/>
              </a:rPr>
              <a:t>verview</a:t>
            </a:r>
            <a:r>
              <a:rPr lang="en-US" sz="2400" dirty="0" smtClean="0">
                <a:solidFill>
                  <a:srgbClr val="002060"/>
                </a:solidFill>
                <a:latin typeface="Cambria" pitchFamily="18" charset="0"/>
              </a:rPr>
              <a:t> of available mechanisms</a:t>
            </a:r>
            <a:endParaRPr lang="en-US" sz="2400" dirty="0">
              <a:solidFill>
                <a:srgbClr val="002060"/>
              </a:solidFill>
              <a:latin typeface="Cambria" pitchFamily="18" charset="0"/>
            </a:endParaRPr>
          </a:p>
        </p:txBody>
      </p:sp>
      <p:pic>
        <p:nvPicPr>
          <p:cNvPr id="12" name="Picture 1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spTree>
    <p:extLst>
      <p:ext uri="{BB962C8B-B14F-4D97-AF65-F5344CB8AC3E}">
        <p14:creationId xmlns:p14="http://schemas.microsoft.com/office/powerpoint/2010/main" val="1078076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a:blip r:embed="rId3">
            <a:extLst>
              <a:ext uri="{28A0092B-C50C-407E-A947-70E740481C1C}">
                <a14:useLocalDpi xmlns:a14="http://schemas.microsoft.com/office/drawing/2010/main" val="0"/>
              </a:ext>
            </a:extLst>
          </a:blip>
          <a:srcRect/>
          <a:stretch>
            <a:fillRect/>
          </a:stretch>
        </p:blipFill>
        <p:spPr bwMode="auto">
          <a:xfrm>
            <a:off x="611560" y="2420888"/>
            <a:ext cx="8083664" cy="3826232"/>
          </a:xfrm>
          <a:prstGeom prst="rect">
            <a:avLst/>
          </a:prstGeom>
          <a:noFill/>
          <a:ln>
            <a:noFill/>
          </a:ln>
        </p:spPr>
      </p:pic>
      <p:sp>
        <p:nvSpPr>
          <p:cNvPr id="10" name="TextBox 9"/>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grpSp>
        <p:nvGrpSpPr>
          <p:cNvPr id="16" name="Group 15"/>
          <p:cNvGrpSpPr/>
          <p:nvPr/>
        </p:nvGrpSpPr>
        <p:grpSpPr>
          <a:xfrm>
            <a:off x="0" y="0"/>
            <a:ext cx="9147100" cy="836712"/>
            <a:chOff x="0" y="0"/>
            <a:chExt cx="9147100" cy="836712"/>
          </a:xfrm>
        </p:grpSpPr>
        <p:sp>
          <p:nvSpPr>
            <p:cNvPr id="17" name="Rectangle 16"/>
            <p:cNvSpPr/>
            <p:nvPr/>
          </p:nvSpPr>
          <p:spPr>
            <a:xfrm>
              <a:off x="5076056" y="0"/>
              <a:ext cx="4071044"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2" name="Content Placeholder 1"/>
          <p:cNvSpPr>
            <a:spLocks noGrp="1"/>
          </p:cNvSpPr>
          <p:nvPr>
            <p:ph idx="1"/>
          </p:nvPr>
        </p:nvSpPr>
        <p:spPr>
          <a:xfrm>
            <a:off x="457200" y="1268760"/>
            <a:ext cx="8229600" cy="1152128"/>
          </a:xfrm>
        </p:spPr>
        <p:txBody>
          <a:bodyPr>
            <a:normAutofit/>
          </a:bodyPr>
          <a:lstStyle/>
          <a:p>
            <a:r>
              <a:rPr lang="en-US" sz="1600" dirty="0" smtClean="0">
                <a:solidFill>
                  <a:schemeClr val="tx1">
                    <a:lumMod val="85000"/>
                    <a:lumOff val="15000"/>
                  </a:schemeClr>
                </a:solidFill>
                <a:latin typeface="Candara" pitchFamily="34" charset="0"/>
              </a:rPr>
              <a:t>Oliver </a:t>
            </a:r>
            <a:r>
              <a:rPr lang="en-US" sz="1600" dirty="0" err="1" smtClean="0">
                <a:solidFill>
                  <a:schemeClr val="tx1">
                    <a:lumMod val="85000"/>
                    <a:lumOff val="15000"/>
                  </a:schemeClr>
                </a:solidFill>
                <a:latin typeface="Candara" pitchFamily="34" charset="0"/>
              </a:rPr>
              <a:t>Wynman</a:t>
            </a:r>
            <a:r>
              <a:rPr lang="en-US" sz="1600" dirty="0" smtClean="0">
                <a:solidFill>
                  <a:schemeClr val="tx1">
                    <a:lumMod val="85000"/>
                    <a:lumOff val="15000"/>
                  </a:schemeClr>
                </a:solidFill>
                <a:latin typeface="Candara" pitchFamily="34" charset="0"/>
              </a:rPr>
              <a:t> (2014) makes a broader categorization than </a:t>
            </a:r>
            <a:r>
              <a:rPr lang="en-US" sz="1600" dirty="0" err="1" smtClean="0">
                <a:solidFill>
                  <a:schemeClr val="tx1">
                    <a:lumMod val="85000"/>
                    <a:lumOff val="15000"/>
                  </a:schemeClr>
                </a:solidFill>
                <a:latin typeface="Candara" pitchFamily="34" charset="0"/>
              </a:rPr>
              <a:t>Abdulsaleh</a:t>
            </a:r>
            <a:r>
              <a:rPr lang="en-US" sz="1600" dirty="0" smtClean="0">
                <a:solidFill>
                  <a:schemeClr val="tx1">
                    <a:lumMod val="85000"/>
                    <a:lumOff val="15000"/>
                  </a:schemeClr>
                </a:solidFill>
                <a:latin typeface="Candara" pitchFamily="34" charset="0"/>
              </a:rPr>
              <a:t> and Worthington (2013) on the capital market solutions (</a:t>
            </a:r>
            <a:r>
              <a:rPr lang="tr-TR" sz="1600" dirty="0" smtClean="0">
                <a:solidFill>
                  <a:schemeClr val="tx1">
                    <a:lumMod val="85000"/>
                    <a:lumOff val="15000"/>
                  </a:schemeClr>
                </a:solidFill>
                <a:latin typeface="Candara" pitchFamily="34" charset="0"/>
              </a:rPr>
              <a:t>i.e. </a:t>
            </a:r>
            <a:r>
              <a:rPr lang="en-US" sz="1600" dirty="0" smtClean="0">
                <a:solidFill>
                  <a:schemeClr val="tx1">
                    <a:lumMod val="85000"/>
                    <a:lumOff val="15000"/>
                  </a:schemeClr>
                </a:solidFill>
                <a:latin typeface="Candara" pitchFamily="34" charset="0"/>
              </a:rPr>
              <a:t>finance) </a:t>
            </a:r>
            <a:r>
              <a:rPr lang="tr-TR" sz="1600" dirty="0" smtClean="0">
                <a:solidFill>
                  <a:schemeClr val="tx1">
                    <a:lumMod val="85000"/>
                    <a:lumOff val="15000"/>
                  </a:schemeClr>
                </a:solidFill>
                <a:latin typeface="Candara" pitchFamily="34" charset="0"/>
              </a:rPr>
              <a:t>for SMEs and provide the following exhibit:</a:t>
            </a:r>
          </a:p>
          <a:p>
            <a:pPr marL="457200" lvl="1" indent="0">
              <a:buNone/>
            </a:pPr>
            <a:endParaRPr lang="tr-TR" sz="1600" dirty="0" smtClean="0">
              <a:solidFill>
                <a:schemeClr val="tx1">
                  <a:lumMod val="85000"/>
                  <a:lumOff val="15000"/>
                </a:schemeClr>
              </a:solidFill>
              <a:latin typeface="Candara" pitchFamily="34" charset="0"/>
            </a:endParaRPr>
          </a:p>
          <a:p>
            <a:pPr marL="457200" lvl="1" indent="0">
              <a:buNone/>
            </a:pPr>
            <a:endParaRPr lang="tr-TR" sz="1600" dirty="0" smtClean="0">
              <a:solidFill>
                <a:schemeClr val="tx1">
                  <a:lumMod val="85000"/>
                  <a:lumOff val="15000"/>
                </a:schemeClr>
              </a:solidFill>
              <a:latin typeface="Candara" pitchFamily="34" charset="0"/>
            </a:endParaRPr>
          </a:p>
          <a:p>
            <a:endParaRPr lang="en-US" sz="1600" dirty="0">
              <a:solidFill>
                <a:schemeClr val="tx1">
                  <a:lumMod val="85000"/>
                  <a:lumOff val="15000"/>
                </a:schemeClr>
              </a:solidFill>
              <a:latin typeface="Candara" pitchFamily="34" charset="0"/>
            </a:endParaRPr>
          </a:p>
        </p:txBody>
      </p:sp>
      <p:pic>
        <p:nvPicPr>
          <p:cNvPr id="12" name="Picture 1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sp>
        <p:nvSpPr>
          <p:cNvPr id="13" name="Content Placeholder 1"/>
          <p:cNvSpPr txBox="1">
            <a:spLocks/>
          </p:cNvSpPr>
          <p:nvPr/>
        </p:nvSpPr>
        <p:spPr>
          <a:xfrm>
            <a:off x="729424" y="2204864"/>
            <a:ext cx="8229600" cy="4320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sz="1600" b="1" dirty="0" smtClean="0">
                <a:solidFill>
                  <a:srgbClr val="0070C0"/>
                </a:solidFill>
                <a:latin typeface="Candara" pitchFamily="34" charset="0"/>
              </a:rPr>
              <a:t>Exhibit 1: </a:t>
            </a:r>
            <a:r>
              <a:rPr lang="en-GB" sz="1600" b="1" dirty="0" smtClean="0">
                <a:solidFill>
                  <a:srgbClr val="0070C0"/>
                </a:solidFill>
                <a:latin typeface="Candara" pitchFamily="34" charset="0"/>
              </a:rPr>
              <a:t>Categorization </a:t>
            </a:r>
            <a:r>
              <a:rPr lang="en-GB" sz="1600" b="1" dirty="0">
                <a:solidFill>
                  <a:srgbClr val="0070C0"/>
                </a:solidFill>
                <a:latin typeface="Candara" pitchFamily="34" charset="0"/>
              </a:rPr>
              <a:t>of existing capital based mechanisms for SMEs</a:t>
            </a:r>
            <a:endParaRPr lang="tr-TR" sz="1600" b="1" dirty="0">
              <a:solidFill>
                <a:srgbClr val="0070C0"/>
              </a:solidFill>
              <a:latin typeface="Candara" pitchFamily="34" charset="0"/>
            </a:endParaRPr>
          </a:p>
          <a:p>
            <a:pPr marL="0" indent="0">
              <a:buNone/>
            </a:pPr>
            <a:endParaRPr lang="en-US" sz="1800" dirty="0">
              <a:solidFill>
                <a:srgbClr val="0070C0"/>
              </a:solidFill>
              <a:latin typeface="Candara" pitchFamily="34" charset="0"/>
            </a:endParaRPr>
          </a:p>
        </p:txBody>
      </p:sp>
      <p:sp>
        <p:nvSpPr>
          <p:cNvPr id="3" name="Rectangle 2"/>
          <p:cNvSpPr/>
          <p:nvPr/>
        </p:nvSpPr>
        <p:spPr>
          <a:xfrm>
            <a:off x="7083885" y="5949280"/>
            <a:ext cx="1611339" cy="230832"/>
          </a:xfrm>
          <a:prstGeom prst="rect">
            <a:avLst/>
          </a:prstGeom>
        </p:spPr>
        <p:txBody>
          <a:bodyPr wrap="none">
            <a:spAutoFit/>
          </a:bodyPr>
          <a:lstStyle/>
          <a:p>
            <a:pPr algn="r"/>
            <a:r>
              <a:rPr lang="en-GB" sz="900" dirty="0">
                <a:latin typeface="Candara" pitchFamily="34" charset="0"/>
              </a:rPr>
              <a:t> Source: Oliver Wyman (2014)</a:t>
            </a:r>
            <a:endParaRPr lang="tr-TR" sz="900" dirty="0">
              <a:latin typeface="Candara" pitchFamily="34" charset="0"/>
            </a:endParaRPr>
          </a:p>
        </p:txBody>
      </p:sp>
      <p:sp>
        <p:nvSpPr>
          <p:cNvPr id="15" name="Title 1"/>
          <p:cNvSpPr txBox="1">
            <a:spLocks/>
          </p:cNvSpPr>
          <p:nvPr/>
        </p:nvSpPr>
        <p:spPr>
          <a:xfrm>
            <a:off x="251520" y="202630"/>
            <a:ext cx="5256584"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chemeClr val="bg1"/>
                </a:solidFill>
                <a:latin typeface="Cambria" pitchFamily="18" charset="0"/>
              </a:rPr>
              <a:t>SME </a:t>
            </a:r>
            <a:r>
              <a:rPr lang="tr-TR" sz="3200" dirty="0" smtClean="0">
                <a:solidFill>
                  <a:schemeClr val="bg1"/>
                </a:solidFill>
                <a:latin typeface="Cambria" pitchFamily="18" charset="0"/>
              </a:rPr>
              <a:t>Financing</a:t>
            </a:r>
            <a:r>
              <a:rPr lang="tr-TR" sz="3200" dirty="0" smtClean="0">
                <a:solidFill>
                  <a:schemeClr val="bg1"/>
                </a:solidFill>
                <a:latin typeface="Cambria" pitchFamily="18" charset="0"/>
              </a:rPr>
              <a:t>	</a:t>
            </a:r>
            <a:endParaRPr lang="tr-TR" sz="3200" dirty="0">
              <a:solidFill>
                <a:schemeClr val="bg1"/>
              </a:solidFill>
              <a:latin typeface="Cambria" pitchFamily="18" charset="0"/>
            </a:endParaRPr>
          </a:p>
        </p:txBody>
      </p:sp>
      <p:sp>
        <p:nvSpPr>
          <p:cNvPr id="19" name="Title 1"/>
          <p:cNvSpPr txBox="1">
            <a:spLocks/>
          </p:cNvSpPr>
          <p:nvPr/>
        </p:nvSpPr>
        <p:spPr>
          <a:xfrm>
            <a:off x="5292080" y="210174"/>
            <a:ext cx="3851920"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002060"/>
                </a:solidFill>
                <a:latin typeface="Cambria" pitchFamily="18" charset="0"/>
              </a:rPr>
              <a:t>An o</a:t>
            </a:r>
            <a:r>
              <a:rPr lang="tr-TR" sz="2400" dirty="0" smtClean="0">
                <a:solidFill>
                  <a:srgbClr val="002060"/>
                </a:solidFill>
                <a:latin typeface="Cambria" pitchFamily="18" charset="0"/>
              </a:rPr>
              <a:t>verview</a:t>
            </a:r>
            <a:r>
              <a:rPr lang="en-US" sz="2400" dirty="0" smtClean="0">
                <a:solidFill>
                  <a:srgbClr val="002060"/>
                </a:solidFill>
                <a:latin typeface="Cambria" pitchFamily="18" charset="0"/>
              </a:rPr>
              <a:t> of available mechanisms (2)</a:t>
            </a:r>
            <a:endParaRPr lang="en-US" sz="2400" dirty="0">
              <a:solidFill>
                <a:srgbClr val="002060"/>
              </a:solidFill>
              <a:latin typeface="Cambria" pitchFamily="18" charset="0"/>
            </a:endParaRPr>
          </a:p>
        </p:txBody>
      </p:sp>
    </p:spTree>
    <p:extLst>
      <p:ext uri="{BB962C8B-B14F-4D97-AF65-F5344CB8AC3E}">
        <p14:creationId xmlns:p14="http://schemas.microsoft.com/office/powerpoint/2010/main" val="1205758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grpSp>
        <p:nvGrpSpPr>
          <p:cNvPr id="16" name="Group 15"/>
          <p:cNvGrpSpPr/>
          <p:nvPr/>
        </p:nvGrpSpPr>
        <p:grpSpPr>
          <a:xfrm>
            <a:off x="0" y="0"/>
            <a:ext cx="9147100" cy="836712"/>
            <a:chOff x="0" y="0"/>
            <a:chExt cx="9147100" cy="836712"/>
          </a:xfrm>
        </p:grpSpPr>
        <p:sp>
          <p:nvSpPr>
            <p:cNvPr id="17" name="Rectangle 16"/>
            <p:cNvSpPr/>
            <p:nvPr/>
          </p:nvSpPr>
          <p:spPr>
            <a:xfrm>
              <a:off x="5076056" y="0"/>
              <a:ext cx="4071044"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2" name="Content Placeholder 1"/>
          <p:cNvSpPr>
            <a:spLocks noGrp="1"/>
          </p:cNvSpPr>
          <p:nvPr>
            <p:ph idx="1"/>
          </p:nvPr>
        </p:nvSpPr>
        <p:spPr>
          <a:xfrm>
            <a:off x="457200" y="1268760"/>
            <a:ext cx="8229600" cy="5040520"/>
          </a:xfrm>
        </p:spPr>
        <p:txBody>
          <a:bodyPr>
            <a:noAutofit/>
          </a:bodyPr>
          <a:lstStyle/>
          <a:p>
            <a:r>
              <a:rPr lang="en-US" sz="1600" dirty="0" smtClean="0">
                <a:solidFill>
                  <a:schemeClr val="tx1">
                    <a:lumMod val="85000"/>
                    <a:lumOff val="15000"/>
                  </a:schemeClr>
                </a:solidFill>
                <a:latin typeface="Candara" pitchFamily="34" charset="0"/>
              </a:rPr>
              <a:t>Many </a:t>
            </a:r>
            <a:r>
              <a:rPr lang="en-US" sz="1600" dirty="0">
                <a:solidFill>
                  <a:schemeClr val="tx1">
                    <a:lumMod val="85000"/>
                    <a:lumOff val="15000"/>
                  </a:schemeClr>
                </a:solidFill>
                <a:latin typeface="Candara" pitchFamily="34" charset="0"/>
              </a:rPr>
              <a:t>countries and country groups have developed different indirect and direct mechanisms to finance SMEs and </a:t>
            </a:r>
            <a:r>
              <a:rPr lang="en-US" sz="1600" dirty="0" smtClean="0">
                <a:solidFill>
                  <a:schemeClr val="tx1">
                    <a:lumMod val="85000"/>
                    <a:lumOff val="15000"/>
                  </a:schemeClr>
                </a:solidFill>
                <a:latin typeface="Candara" pitchFamily="34" charset="0"/>
              </a:rPr>
              <a:t>entrepreneurship </a:t>
            </a:r>
            <a:r>
              <a:rPr lang="en-US" sz="1600" dirty="0">
                <a:solidFill>
                  <a:schemeClr val="tx1">
                    <a:lumMod val="85000"/>
                    <a:lumOff val="15000"/>
                  </a:schemeClr>
                </a:solidFill>
                <a:latin typeface="Candara" pitchFamily="34" charset="0"/>
              </a:rPr>
              <a:t>that are engines for growth:  </a:t>
            </a:r>
            <a:r>
              <a:rPr lang="en-US" sz="1600" dirty="0" smtClean="0">
                <a:solidFill>
                  <a:schemeClr val="tx1">
                    <a:lumMod val="85000"/>
                    <a:lumOff val="15000"/>
                  </a:schemeClr>
                </a:solidFill>
                <a:latin typeface="Candara" pitchFamily="34" charset="0"/>
              </a:rPr>
              <a:t>SMEs</a:t>
            </a:r>
            <a:r>
              <a:rPr lang="tr-TR" sz="1600" dirty="0" smtClean="0">
                <a:solidFill>
                  <a:schemeClr val="tx1">
                    <a:lumMod val="85000"/>
                    <a:lumOff val="15000"/>
                  </a:schemeClr>
                </a:solidFill>
                <a:latin typeface="Candara" pitchFamily="34" charset="0"/>
              </a:rPr>
              <a:t> </a:t>
            </a:r>
            <a:r>
              <a:rPr lang="en-US" sz="1600" dirty="0" smtClean="0">
                <a:solidFill>
                  <a:schemeClr val="tx1">
                    <a:lumMod val="85000"/>
                    <a:lumOff val="15000"/>
                  </a:schemeClr>
                </a:solidFill>
                <a:latin typeface="Candara" pitchFamily="34" charset="0"/>
              </a:rPr>
              <a:t>contribute</a:t>
            </a:r>
            <a:r>
              <a:rPr lang="tr-TR" sz="1600" dirty="0" smtClean="0">
                <a:solidFill>
                  <a:schemeClr val="tx1">
                    <a:lumMod val="85000"/>
                    <a:lumOff val="15000"/>
                  </a:schemeClr>
                </a:solidFill>
                <a:latin typeface="Candara" pitchFamily="34" charset="0"/>
              </a:rPr>
              <a:t>d</a:t>
            </a:r>
            <a:r>
              <a:rPr lang="en-US" sz="1600" dirty="0" smtClean="0">
                <a:solidFill>
                  <a:schemeClr val="tx1">
                    <a:lumMod val="85000"/>
                    <a:lumOff val="15000"/>
                  </a:schemeClr>
                </a:solidFill>
                <a:latin typeface="Candara" pitchFamily="34" charset="0"/>
              </a:rPr>
              <a:t> </a:t>
            </a:r>
            <a:r>
              <a:rPr lang="en-US" sz="1600" dirty="0">
                <a:solidFill>
                  <a:schemeClr val="tx1">
                    <a:lumMod val="85000"/>
                    <a:lumOff val="15000"/>
                  </a:schemeClr>
                </a:solidFill>
                <a:latin typeface="Candara" pitchFamily="34" charset="0"/>
              </a:rPr>
              <a:t>49% of the global private sector output and 63% of global employment in 2013</a:t>
            </a:r>
            <a:r>
              <a:rPr lang="en-US" sz="1600" dirty="0" smtClean="0">
                <a:solidFill>
                  <a:schemeClr val="tx1">
                    <a:lumMod val="85000"/>
                    <a:lumOff val="15000"/>
                  </a:schemeClr>
                </a:solidFill>
                <a:latin typeface="Candara" pitchFamily="34" charset="0"/>
              </a:rPr>
              <a:t>.</a:t>
            </a:r>
            <a:endParaRPr lang="tr-TR" sz="1600" dirty="0" smtClean="0">
              <a:solidFill>
                <a:schemeClr val="tx1">
                  <a:lumMod val="85000"/>
                  <a:lumOff val="15000"/>
                </a:schemeClr>
              </a:solidFill>
              <a:latin typeface="Candara" pitchFamily="34" charset="0"/>
            </a:endParaRPr>
          </a:p>
          <a:p>
            <a:pPr marL="0" indent="0">
              <a:buNone/>
            </a:pPr>
            <a:endParaRPr lang="en-US" sz="1600" dirty="0">
              <a:solidFill>
                <a:schemeClr val="tx1">
                  <a:lumMod val="85000"/>
                  <a:lumOff val="15000"/>
                </a:schemeClr>
              </a:solidFill>
              <a:latin typeface="Candara" pitchFamily="34" charset="0"/>
            </a:endParaRPr>
          </a:p>
          <a:p>
            <a:r>
              <a:rPr lang="en-US" sz="1600" dirty="0" smtClean="0">
                <a:solidFill>
                  <a:schemeClr val="tx1">
                    <a:lumMod val="85000"/>
                    <a:lumOff val="15000"/>
                  </a:schemeClr>
                </a:solidFill>
                <a:latin typeface="Candara" pitchFamily="34" charset="0"/>
              </a:rPr>
              <a:t>An </a:t>
            </a:r>
            <a:r>
              <a:rPr lang="en-US" sz="1600" dirty="0">
                <a:solidFill>
                  <a:schemeClr val="tx1">
                    <a:lumMod val="85000"/>
                    <a:lumOff val="15000"/>
                  </a:schemeClr>
                </a:solidFill>
                <a:latin typeface="Candara" pitchFamily="34" charset="0"/>
              </a:rPr>
              <a:t>example from the EU testifies how country/country groups play a special attention to SMEs that the EU developed specific support mechanisms</a:t>
            </a:r>
            <a:r>
              <a:rPr lang="en-US" sz="1600" dirty="0" smtClean="0">
                <a:solidFill>
                  <a:schemeClr val="tx1">
                    <a:lumMod val="85000"/>
                    <a:lumOff val="15000"/>
                  </a:schemeClr>
                </a:solidFill>
                <a:latin typeface="Candara" pitchFamily="34" charset="0"/>
              </a:rPr>
              <a:t>.</a:t>
            </a:r>
            <a:endParaRPr lang="tr-TR" sz="1600" dirty="0" smtClean="0">
              <a:solidFill>
                <a:schemeClr val="tx1">
                  <a:lumMod val="85000"/>
                  <a:lumOff val="15000"/>
                </a:schemeClr>
              </a:solidFill>
              <a:latin typeface="Candara" pitchFamily="34" charset="0"/>
            </a:endParaRPr>
          </a:p>
          <a:p>
            <a:pPr marL="0" indent="0">
              <a:buNone/>
            </a:pPr>
            <a:endParaRPr lang="tr-TR" sz="1600" dirty="0">
              <a:solidFill>
                <a:schemeClr val="tx1">
                  <a:lumMod val="85000"/>
                  <a:lumOff val="15000"/>
                </a:schemeClr>
              </a:solidFill>
              <a:latin typeface="Candara" pitchFamily="34" charset="0"/>
            </a:endParaRPr>
          </a:p>
          <a:p>
            <a:r>
              <a:rPr lang="en-US" sz="1600" dirty="0" smtClean="0">
                <a:solidFill>
                  <a:schemeClr val="tx1">
                    <a:lumMod val="85000"/>
                    <a:lumOff val="15000"/>
                  </a:schemeClr>
                </a:solidFill>
                <a:latin typeface="Candara" pitchFamily="34" charset="0"/>
              </a:rPr>
              <a:t>The </a:t>
            </a:r>
            <a:r>
              <a:rPr lang="en-US" sz="1600" dirty="0">
                <a:solidFill>
                  <a:schemeClr val="tx1">
                    <a:lumMod val="85000"/>
                    <a:lumOff val="15000"/>
                  </a:schemeClr>
                </a:solidFill>
                <a:latin typeface="Candara" pitchFamily="34" charset="0"/>
              </a:rPr>
              <a:t>EU provides </a:t>
            </a:r>
            <a:r>
              <a:rPr lang="en-US" sz="1600" dirty="0" smtClean="0">
                <a:solidFill>
                  <a:schemeClr val="tx1">
                    <a:lumMod val="85000"/>
                    <a:lumOff val="15000"/>
                  </a:schemeClr>
                </a:solidFill>
                <a:latin typeface="Candara" pitchFamily="34" charset="0"/>
              </a:rPr>
              <a:t>the SMEs with both </a:t>
            </a:r>
            <a:r>
              <a:rPr lang="en-US" sz="1600" b="1" dirty="0" smtClean="0">
                <a:solidFill>
                  <a:schemeClr val="tx1">
                    <a:lumMod val="85000"/>
                    <a:lumOff val="15000"/>
                  </a:schemeClr>
                </a:solidFill>
                <a:latin typeface="Candara" pitchFamily="34" charset="0"/>
              </a:rPr>
              <a:t>indirect</a:t>
            </a:r>
            <a:r>
              <a:rPr lang="tr-TR" sz="1600" b="1" dirty="0" smtClean="0">
                <a:solidFill>
                  <a:schemeClr val="tx1">
                    <a:lumMod val="85000"/>
                    <a:lumOff val="15000"/>
                  </a:schemeClr>
                </a:solidFill>
                <a:latin typeface="Candara" pitchFamily="34" charset="0"/>
              </a:rPr>
              <a:t> </a:t>
            </a:r>
            <a:r>
              <a:rPr lang="tr-TR" sz="1600" b="1" dirty="0" smtClean="0">
                <a:solidFill>
                  <a:schemeClr val="tx1">
                    <a:lumMod val="85000"/>
                    <a:lumOff val="15000"/>
                  </a:schemeClr>
                </a:solidFill>
                <a:latin typeface="Candara" pitchFamily="34" charset="0"/>
              </a:rPr>
              <a:t>support</a:t>
            </a:r>
            <a:r>
              <a:rPr lang="en-US" sz="1600" dirty="0" smtClean="0">
                <a:solidFill>
                  <a:schemeClr val="tx1">
                    <a:lumMod val="85000"/>
                    <a:lumOff val="15000"/>
                  </a:schemeClr>
                </a:solidFill>
                <a:latin typeface="Candara" pitchFamily="34" charset="0"/>
              </a:rPr>
              <a:t>, </a:t>
            </a:r>
            <a:r>
              <a:rPr lang="en-US" sz="1600" dirty="0" smtClean="0">
                <a:solidFill>
                  <a:schemeClr val="tx1">
                    <a:lumMod val="85000"/>
                    <a:lumOff val="15000"/>
                  </a:schemeClr>
                </a:solidFill>
                <a:latin typeface="Candara" pitchFamily="34" charset="0"/>
              </a:rPr>
              <a:t>e.g., </a:t>
            </a:r>
          </a:p>
          <a:p>
            <a:pPr lvl="1"/>
            <a:r>
              <a:rPr lang="en-US" sz="1600" dirty="0" smtClean="0">
                <a:solidFill>
                  <a:schemeClr val="tx1">
                    <a:lumMod val="85000"/>
                    <a:lumOff val="15000"/>
                  </a:schemeClr>
                </a:solidFill>
                <a:latin typeface="Candara" pitchFamily="34" charset="0"/>
              </a:rPr>
              <a:t>High </a:t>
            </a:r>
            <a:r>
              <a:rPr lang="en-US" sz="1600" dirty="0">
                <a:solidFill>
                  <a:schemeClr val="tx1">
                    <a:lumMod val="85000"/>
                    <a:lumOff val="15000"/>
                  </a:schemeClr>
                </a:solidFill>
                <a:latin typeface="Candara" pitchFamily="34" charset="0"/>
              </a:rPr>
              <a:t>Growth and Innovative SME </a:t>
            </a:r>
            <a:r>
              <a:rPr lang="en-US" sz="1600" dirty="0" smtClean="0">
                <a:solidFill>
                  <a:schemeClr val="tx1">
                    <a:lumMod val="85000"/>
                    <a:lumOff val="15000"/>
                  </a:schemeClr>
                </a:solidFill>
                <a:latin typeface="Candara" pitchFamily="34" charset="0"/>
              </a:rPr>
              <a:t>Facility</a:t>
            </a:r>
            <a:r>
              <a:rPr lang="tr-TR" sz="1600" dirty="0" smtClean="0">
                <a:solidFill>
                  <a:schemeClr val="tx1">
                    <a:lumMod val="85000"/>
                    <a:lumOff val="15000"/>
                  </a:schemeClr>
                </a:solidFill>
                <a:latin typeface="Candara" pitchFamily="34" charset="0"/>
              </a:rPr>
              <a:t> – </a:t>
            </a:r>
            <a:r>
              <a:rPr lang="en-US" sz="1600" dirty="0" smtClean="0">
                <a:solidFill>
                  <a:schemeClr val="tx1">
                    <a:lumMod val="85000"/>
                    <a:lumOff val="15000"/>
                  </a:schemeClr>
                </a:solidFill>
                <a:latin typeface="Candara" pitchFamily="34" charset="0"/>
              </a:rPr>
              <a:t>GIF, </a:t>
            </a:r>
          </a:p>
          <a:p>
            <a:pPr lvl="1"/>
            <a:r>
              <a:rPr lang="en-US" sz="1600" dirty="0">
                <a:solidFill>
                  <a:schemeClr val="tx1">
                    <a:lumMod val="85000"/>
                    <a:lumOff val="15000"/>
                  </a:schemeClr>
                </a:solidFill>
                <a:latin typeface="Candara" pitchFamily="34" charset="0"/>
              </a:rPr>
              <a:t>B</a:t>
            </a:r>
            <a:r>
              <a:rPr lang="en-US" sz="1600" dirty="0" smtClean="0">
                <a:solidFill>
                  <a:schemeClr val="tx1">
                    <a:lumMod val="85000"/>
                    <a:lumOff val="15000"/>
                  </a:schemeClr>
                </a:solidFill>
                <a:latin typeface="Candara" pitchFamily="34" charset="0"/>
              </a:rPr>
              <a:t>ank </a:t>
            </a:r>
            <a:r>
              <a:rPr lang="en-US" sz="1600" dirty="0">
                <a:solidFill>
                  <a:schemeClr val="tx1">
                    <a:lumMod val="85000"/>
                    <a:lumOff val="15000"/>
                  </a:schemeClr>
                </a:solidFill>
                <a:latin typeface="Candara" pitchFamily="34" charset="0"/>
              </a:rPr>
              <a:t>credit and guarantee systems, </a:t>
            </a:r>
            <a:endParaRPr lang="en-US" sz="1600" dirty="0" smtClean="0">
              <a:solidFill>
                <a:schemeClr val="tx1">
                  <a:lumMod val="85000"/>
                  <a:lumOff val="15000"/>
                </a:schemeClr>
              </a:solidFill>
              <a:latin typeface="Candara" pitchFamily="34" charset="0"/>
            </a:endParaRPr>
          </a:p>
          <a:p>
            <a:pPr lvl="1"/>
            <a:r>
              <a:rPr lang="en-US" sz="1600" dirty="0">
                <a:solidFill>
                  <a:schemeClr val="tx1">
                    <a:lumMod val="85000"/>
                    <a:lumOff val="15000"/>
                  </a:schemeClr>
                </a:solidFill>
                <a:latin typeface="Candara" pitchFamily="34" charset="0"/>
              </a:rPr>
              <a:t>S</a:t>
            </a:r>
            <a:r>
              <a:rPr lang="en-US" sz="1600" dirty="0" smtClean="0">
                <a:solidFill>
                  <a:schemeClr val="tx1">
                    <a:lumMod val="85000"/>
                    <a:lumOff val="15000"/>
                  </a:schemeClr>
                </a:solidFill>
                <a:latin typeface="Candara" pitchFamily="34" charset="0"/>
              </a:rPr>
              <a:t>eed capital</a:t>
            </a:r>
          </a:p>
          <a:p>
            <a:r>
              <a:rPr lang="en-US" sz="1600" dirty="0">
                <a:solidFill>
                  <a:schemeClr val="tx1">
                    <a:lumMod val="85000"/>
                    <a:lumOff val="15000"/>
                  </a:schemeClr>
                </a:solidFill>
                <a:latin typeface="Candara" pitchFamily="34" charset="0"/>
              </a:rPr>
              <a:t>A</a:t>
            </a:r>
            <a:r>
              <a:rPr lang="en-US" sz="1600" dirty="0" smtClean="0">
                <a:solidFill>
                  <a:schemeClr val="tx1">
                    <a:lumMod val="85000"/>
                    <a:lumOff val="15000"/>
                  </a:schemeClr>
                </a:solidFill>
                <a:latin typeface="Candara" pitchFamily="34" charset="0"/>
              </a:rPr>
              <a:t>nd </a:t>
            </a:r>
            <a:r>
              <a:rPr lang="en-US" sz="1600" b="1" dirty="0">
                <a:solidFill>
                  <a:schemeClr val="tx1">
                    <a:lumMod val="85000"/>
                    <a:lumOff val="15000"/>
                  </a:schemeClr>
                </a:solidFill>
                <a:latin typeface="Candara" pitchFamily="34" charset="0"/>
              </a:rPr>
              <a:t>direct </a:t>
            </a:r>
            <a:r>
              <a:rPr lang="en-US" sz="1600" b="1" dirty="0" smtClean="0">
                <a:solidFill>
                  <a:schemeClr val="tx1">
                    <a:lumMod val="85000"/>
                    <a:lumOff val="15000"/>
                  </a:schemeClr>
                </a:solidFill>
                <a:latin typeface="Candara" pitchFamily="34" charset="0"/>
              </a:rPr>
              <a:t>support</a:t>
            </a:r>
            <a:r>
              <a:rPr lang="en-US" sz="1600" dirty="0" smtClean="0">
                <a:solidFill>
                  <a:schemeClr val="tx1">
                    <a:lumMod val="85000"/>
                    <a:lumOff val="15000"/>
                  </a:schemeClr>
                </a:solidFill>
                <a:latin typeface="Candara" pitchFamily="34" charset="0"/>
              </a:rPr>
              <a:t>, e.g.,  </a:t>
            </a:r>
          </a:p>
          <a:p>
            <a:pPr lvl="1"/>
            <a:r>
              <a:rPr lang="en-US" sz="1600" dirty="0" smtClean="0">
                <a:solidFill>
                  <a:schemeClr val="tx1">
                    <a:lumMod val="85000"/>
                    <a:lumOff val="15000"/>
                  </a:schemeClr>
                </a:solidFill>
                <a:latin typeface="Candara" pitchFamily="34" charset="0"/>
              </a:rPr>
              <a:t>Structural </a:t>
            </a:r>
            <a:r>
              <a:rPr lang="en-US" sz="1600" dirty="0">
                <a:solidFill>
                  <a:schemeClr val="tx1">
                    <a:lumMod val="85000"/>
                    <a:lumOff val="15000"/>
                  </a:schemeClr>
                </a:solidFill>
                <a:latin typeface="Candara" pitchFamily="34" charset="0"/>
              </a:rPr>
              <a:t>Funds, </a:t>
            </a:r>
            <a:endParaRPr lang="en-US" sz="1600" dirty="0" smtClean="0">
              <a:solidFill>
                <a:schemeClr val="tx1">
                  <a:lumMod val="85000"/>
                  <a:lumOff val="15000"/>
                </a:schemeClr>
              </a:solidFill>
              <a:latin typeface="Candara" pitchFamily="34" charset="0"/>
            </a:endParaRPr>
          </a:p>
          <a:p>
            <a:pPr lvl="1"/>
            <a:r>
              <a:rPr lang="en-US" sz="1600" dirty="0" smtClean="0">
                <a:solidFill>
                  <a:schemeClr val="tx1">
                    <a:lumMod val="85000"/>
                    <a:lumOff val="15000"/>
                  </a:schemeClr>
                </a:solidFill>
                <a:latin typeface="Candara" pitchFamily="34" charset="0"/>
              </a:rPr>
              <a:t>Joint </a:t>
            </a:r>
            <a:r>
              <a:rPr lang="en-US" sz="1600" dirty="0">
                <a:solidFill>
                  <a:schemeClr val="tx1">
                    <a:lumMod val="85000"/>
                    <a:lumOff val="15000"/>
                  </a:schemeClr>
                </a:solidFill>
                <a:latin typeface="Candara" pitchFamily="34" charset="0"/>
              </a:rPr>
              <a:t>European Resources for Micro-to-Medium Enterprises initiative (JEREMIE), </a:t>
            </a:r>
            <a:endParaRPr lang="en-US" sz="1600" dirty="0" smtClean="0">
              <a:solidFill>
                <a:schemeClr val="tx1">
                  <a:lumMod val="85000"/>
                  <a:lumOff val="15000"/>
                </a:schemeClr>
              </a:solidFill>
              <a:latin typeface="Candara" pitchFamily="34" charset="0"/>
            </a:endParaRPr>
          </a:p>
          <a:p>
            <a:pPr lvl="1"/>
            <a:r>
              <a:rPr lang="en-US" sz="1600" dirty="0" err="1" smtClean="0">
                <a:solidFill>
                  <a:schemeClr val="tx1">
                    <a:lumMod val="85000"/>
                    <a:lumOff val="15000"/>
                  </a:schemeClr>
                </a:solidFill>
                <a:latin typeface="Candara" pitchFamily="34" charset="0"/>
              </a:rPr>
              <a:t>Programme</a:t>
            </a:r>
            <a:r>
              <a:rPr lang="en-US" sz="1600" dirty="0" smtClean="0">
                <a:solidFill>
                  <a:schemeClr val="tx1">
                    <a:lumMod val="85000"/>
                    <a:lumOff val="15000"/>
                  </a:schemeClr>
                </a:solidFill>
                <a:latin typeface="Candara" pitchFamily="34" charset="0"/>
              </a:rPr>
              <a:t> </a:t>
            </a:r>
            <a:r>
              <a:rPr lang="en-US" sz="1600" dirty="0">
                <a:solidFill>
                  <a:schemeClr val="tx1">
                    <a:lumMod val="85000"/>
                    <a:lumOff val="15000"/>
                  </a:schemeClr>
                </a:solidFill>
                <a:latin typeface="Candara" pitchFamily="34" charset="0"/>
              </a:rPr>
              <a:t>for Competitiveness of enterprises and SMEs (COSME) </a:t>
            </a:r>
            <a:r>
              <a:rPr lang="en-US" sz="1600" dirty="0" smtClean="0">
                <a:solidFill>
                  <a:schemeClr val="tx1">
                    <a:lumMod val="85000"/>
                    <a:lumOff val="15000"/>
                  </a:schemeClr>
                </a:solidFill>
                <a:latin typeface="Candara" pitchFamily="34" charset="0"/>
              </a:rPr>
              <a:t>2014-2020</a:t>
            </a:r>
            <a:endParaRPr lang="en-US" sz="1600" dirty="0">
              <a:solidFill>
                <a:schemeClr val="tx1">
                  <a:lumMod val="85000"/>
                  <a:lumOff val="15000"/>
                </a:schemeClr>
              </a:solidFill>
              <a:latin typeface="Candara" pitchFamily="34" charset="0"/>
            </a:endParaRPr>
          </a:p>
        </p:txBody>
      </p:sp>
      <p:sp>
        <p:nvSpPr>
          <p:cNvPr id="9" name="Title 1"/>
          <p:cNvSpPr txBox="1">
            <a:spLocks/>
          </p:cNvSpPr>
          <p:nvPr/>
        </p:nvSpPr>
        <p:spPr>
          <a:xfrm>
            <a:off x="251520" y="202630"/>
            <a:ext cx="5256584"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chemeClr val="bg1"/>
                </a:solidFill>
                <a:latin typeface="Cambria" pitchFamily="18" charset="0"/>
              </a:rPr>
              <a:t>SME </a:t>
            </a:r>
            <a:r>
              <a:rPr lang="tr-TR" sz="3200" dirty="0" smtClean="0">
                <a:solidFill>
                  <a:schemeClr val="bg1"/>
                </a:solidFill>
                <a:latin typeface="Cambria" pitchFamily="18" charset="0"/>
              </a:rPr>
              <a:t>Financing</a:t>
            </a:r>
            <a:endParaRPr lang="tr-TR" sz="3200" dirty="0">
              <a:solidFill>
                <a:schemeClr val="bg1"/>
              </a:solidFill>
              <a:latin typeface="Cambria" pitchFamily="18" charset="0"/>
            </a:endParaRPr>
          </a:p>
        </p:txBody>
      </p:sp>
      <p:sp>
        <p:nvSpPr>
          <p:cNvPr id="11" name="Title 1"/>
          <p:cNvSpPr txBox="1">
            <a:spLocks/>
          </p:cNvSpPr>
          <p:nvPr/>
        </p:nvSpPr>
        <p:spPr>
          <a:xfrm>
            <a:off x="5292080" y="210174"/>
            <a:ext cx="3851920"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002060"/>
                </a:solidFill>
                <a:latin typeface="Cambria" pitchFamily="18" charset="0"/>
              </a:rPr>
              <a:t>The Case of EU</a:t>
            </a:r>
            <a:endParaRPr lang="en-US" sz="2400" dirty="0">
              <a:solidFill>
                <a:srgbClr val="002060"/>
              </a:solidFill>
              <a:latin typeface="Cambria" pitchFamily="18" charset="0"/>
            </a:endParaRPr>
          </a:p>
        </p:txBody>
      </p:sp>
      <p:pic>
        <p:nvPicPr>
          <p:cNvPr id="12" name="Picture 1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spTree>
    <p:extLst>
      <p:ext uri="{BB962C8B-B14F-4D97-AF65-F5344CB8AC3E}">
        <p14:creationId xmlns:p14="http://schemas.microsoft.com/office/powerpoint/2010/main" val="115385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grpSp>
        <p:nvGrpSpPr>
          <p:cNvPr id="16" name="Group 15"/>
          <p:cNvGrpSpPr/>
          <p:nvPr/>
        </p:nvGrpSpPr>
        <p:grpSpPr>
          <a:xfrm>
            <a:off x="0" y="0"/>
            <a:ext cx="9147100" cy="836712"/>
            <a:chOff x="0" y="0"/>
            <a:chExt cx="9147100" cy="836712"/>
          </a:xfrm>
        </p:grpSpPr>
        <p:sp>
          <p:nvSpPr>
            <p:cNvPr id="17" name="Rectangle 16"/>
            <p:cNvSpPr/>
            <p:nvPr/>
          </p:nvSpPr>
          <p:spPr>
            <a:xfrm>
              <a:off x="5076056" y="0"/>
              <a:ext cx="4071044"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2" name="Content Placeholder 1"/>
          <p:cNvSpPr>
            <a:spLocks noGrp="1"/>
          </p:cNvSpPr>
          <p:nvPr>
            <p:ph idx="1"/>
          </p:nvPr>
        </p:nvSpPr>
        <p:spPr>
          <a:xfrm>
            <a:off x="457200" y="1268760"/>
            <a:ext cx="8229600" cy="5040520"/>
          </a:xfrm>
        </p:spPr>
        <p:txBody>
          <a:bodyPr>
            <a:noAutofit/>
          </a:bodyPr>
          <a:lstStyle/>
          <a:p>
            <a:r>
              <a:rPr lang="tr-TR" sz="1600" dirty="0" smtClean="0">
                <a:solidFill>
                  <a:schemeClr val="tx1">
                    <a:lumMod val="85000"/>
                    <a:lumOff val="15000"/>
                  </a:schemeClr>
                </a:solidFill>
                <a:latin typeface="Candara" pitchFamily="34" charset="0"/>
              </a:rPr>
              <a:t>Despite having different financial mechanisms, SMEs in m</a:t>
            </a:r>
            <a:r>
              <a:rPr lang="en-US" sz="1600" dirty="0" smtClean="0">
                <a:solidFill>
                  <a:schemeClr val="tx1">
                    <a:lumMod val="85000"/>
                    <a:lumOff val="15000"/>
                  </a:schemeClr>
                </a:solidFill>
                <a:latin typeface="Candara" pitchFamily="34" charset="0"/>
              </a:rPr>
              <a:t>any </a:t>
            </a:r>
            <a:r>
              <a:rPr lang="en-US" sz="1600" dirty="0">
                <a:solidFill>
                  <a:schemeClr val="tx1">
                    <a:lumMod val="85000"/>
                    <a:lumOff val="15000"/>
                  </a:schemeClr>
                </a:solidFill>
                <a:latin typeface="Candara" pitchFamily="34" charset="0"/>
              </a:rPr>
              <a:t>developing countries </a:t>
            </a:r>
            <a:r>
              <a:rPr lang="en-US" sz="1600" dirty="0" smtClean="0">
                <a:solidFill>
                  <a:schemeClr val="tx1">
                    <a:lumMod val="85000"/>
                    <a:lumOff val="15000"/>
                  </a:schemeClr>
                </a:solidFill>
                <a:latin typeface="Candara" pitchFamily="34" charset="0"/>
              </a:rPr>
              <a:t>including </a:t>
            </a:r>
            <a:r>
              <a:rPr lang="en-US" sz="1600" dirty="0">
                <a:solidFill>
                  <a:schemeClr val="tx1">
                    <a:lumMod val="85000"/>
                    <a:lumOff val="15000"/>
                  </a:schemeClr>
                </a:solidFill>
                <a:latin typeface="Candara" pitchFamily="34" charset="0"/>
              </a:rPr>
              <a:t>the OIC member </a:t>
            </a:r>
            <a:r>
              <a:rPr lang="en-US" sz="1600" dirty="0" smtClean="0">
                <a:solidFill>
                  <a:schemeClr val="tx1">
                    <a:lumMod val="85000"/>
                    <a:lumOff val="15000"/>
                  </a:schemeClr>
                </a:solidFill>
                <a:latin typeface="Candara" pitchFamily="34" charset="0"/>
              </a:rPr>
              <a:t>states</a:t>
            </a:r>
            <a:r>
              <a:rPr lang="tr-TR" sz="1600" dirty="0" smtClean="0">
                <a:solidFill>
                  <a:schemeClr val="tx1">
                    <a:lumMod val="85000"/>
                    <a:lumOff val="15000"/>
                  </a:schemeClr>
                </a:solidFill>
                <a:latin typeface="Candara" pitchFamily="34" charset="0"/>
              </a:rPr>
              <a:t> </a:t>
            </a:r>
            <a:r>
              <a:rPr lang="en-US" sz="1600" dirty="0">
                <a:solidFill>
                  <a:schemeClr val="tx1">
                    <a:lumMod val="85000"/>
                    <a:lumOff val="15000"/>
                  </a:schemeClr>
                </a:solidFill>
                <a:latin typeface="Candara" pitchFamily="34" charset="0"/>
              </a:rPr>
              <a:t>experience </a:t>
            </a:r>
            <a:r>
              <a:rPr lang="en-US" sz="1600" dirty="0" smtClean="0">
                <a:solidFill>
                  <a:schemeClr val="tx1">
                    <a:lumMod val="85000"/>
                    <a:lumOff val="15000"/>
                  </a:schemeClr>
                </a:solidFill>
                <a:latin typeface="Candara" pitchFamily="34" charset="0"/>
              </a:rPr>
              <a:t>“</a:t>
            </a:r>
            <a:r>
              <a:rPr lang="en-US" sz="1600" dirty="0" smtClean="0">
                <a:solidFill>
                  <a:schemeClr val="tx1">
                    <a:lumMod val="85000"/>
                    <a:lumOff val="15000"/>
                  </a:schemeClr>
                </a:solidFill>
                <a:latin typeface="Candara" pitchFamily="34" charset="0"/>
              </a:rPr>
              <a:t>credit gap.” </a:t>
            </a:r>
            <a:r>
              <a:rPr lang="en-US" sz="1600" dirty="0">
                <a:solidFill>
                  <a:schemeClr val="tx1">
                    <a:lumMod val="85000"/>
                    <a:lumOff val="15000"/>
                  </a:schemeClr>
                </a:solidFill>
                <a:latin typeface="Candara" pitchFamily="34" charset="0"/>
              </a:rPr>
              <a:t>The IFC-AFME-Oliver </a:t>
            </a:r>
            <a:r>
              <a:rPr lang="en-US" sz="1600" dirty="0" smtClean="0">
                <a:solidFill>
                  <a:schemeClr val="tx1">
                    <a:lumMod val="85000"/>
                    <a:lumOff val="15000"/>
                  </a:schemeClr>
                </a:solidFill>
                <a:latin typeface="Candara" pitchFamily="34" charset="0"/>
              </a:rPr>
              <a:t>Wyman </a:t>
            </a:r>
            <a:r>
              <a:rPr lang="en-US" sz="1600" dirty="0">
                <a:solidFill>
                  <a:schemeClr val="tx1">
                    <a:lumMod val="85000"/>
                    <a:lumOff val="15000"/>
                  </a:schemeClr>
                </a:solidFill>
                <a:latin typeface="Candara" pitchFamily="34" charset="0"/>
              </a:rPr>
              <a:t>(2014) report has found that restricted access to finance (conventional or </a:t>
            </a:r>
            <a:r>
              <a:rPr lang="en-US" sz="1600" dirty="0" smtClean="0">
                <a:solidFill>
                  <a:schemeClr val="tx1">
                    <a:lumMod val="85000"/>
                    <a:lumOff val="15000"/>
                  </a:schemeClr>
                </a:solidFill>
                <a:latin typeface="Candara" pitchFamily="34" charset="0"/>
              </a:rPr>
              <a:t>sharia-complaint</a:t>
            </a:r>
            <a:r>
              <a:rPr lang="en-US" sz="1600" dirty="0">
                <a:solidFill>
                  <a:schemeClr val="tx1">
                    <a:lumMod val="85000"/>
                    <a:lumOff val="15000"/>
                  </a:schemeClr>
                </a:solidFill>
                <a:latin typeface="Candara" pitchFamily="34" charset="0"/>
              </a:rPr>
              <a:t>) was cited by SMEs as the </a:t>
            </a:r>
            <a:r>
              <a:rPr lang="en-US" sz="1600" b="1" dirty="0">
                <a:solidFill>
                  <a:schemeClr val="tx1">
                    <a:lumMod val="85000"/>
                    <a:lumOff val="15000"/>
                  </a:schemeClr>
                </a:solidFill>
                <a:latin typeface="Candara" pitchFamily="34" charset="0"/>
              </a:rPr>
              <a:t>greatest</a:t>
            </a:r>
            <a:r>
              <a:rPr lang="en-US" sz="1600" dirty="0">
                <a:solidFill>
                  <a:schemeClr val="tx1">
                    <a:lumMod val="85000"/>
                    <a:lumOff val="15000"/>
                  </a:schemeClr>
                </a:solidFill>
                <a:latin typeface="Candara" pitchFamily="34" charset="0"/>
              </a:rPr>
              <a:t> challenge for their growth</a:t>
            </a:r>
            <a:r>
              <a:rPr lang="en-US" sz="1600" dirty="0" smtClean="0">
                <a:solidFill>
                  <a:schemeClr val="tx1">
                    <a:lumMod val="85000"/>
                    <a:lumOff val="15000"/>
                  </a:schemeClr>
                </a:solidFill>
                <a:latin typeface="Candara" pitchFamily="34" charset="0"/>
              </a:rPr>
              <a:t>.</a:t>
            </a:r>
            <a:endParaRPr lang="tr-TR" sz="1600" dirty="0" smtClean="0">
              <a:solidFill>
                <a:schemeClr val="tx1">
                  <a:lumMod val="85000"/>
                  <a:lumOff val="15000"/>
                </a:schemeClr>
              </a:solidFill>
              <a:latin typeface="Candara" pitchFamily="34" charset="0"/>
            </a:endParaRPr>
          </a:p>
          <a:p>
            <a:pPr marL="0" indent="0">
              <a:buNone/>
            </a:pPr>
            <a:endParaRPr lang="en-US" sz="1600" dirty="0">
              <a:solidFill>
                <a:schemeClr val="tx1">
                  <a:lumMod val="85000"/>
                  <a:lumOff val="15000"/>
                </a:schemeClr>
              </a:solidFill>
              <a:latin typeface="Candara" pitchFamily="34" charset="0"/>
            </a:endParaRPr>
          </a:p>
          <a:p>
            <a:r>
              <a:rPr lang="en-US" sz="1600" b="1" dirty="0" smtClean="0">
                <a:solidFill>
                  <a:schemeClr val="tx1">
                    <a:lumMod val="85000"/>
                    <a:lumOff val="15000"/>
                  </a:schemeClr>
                </a:solidFill>
                <a:latin typeface="Candara" pitchFamily="34" charset="0"/>
              </a:rPr>
              <a:t>70</a:t>
            </a:r>
            <a:r>
              <a:rPr lang="en-US" sz="1600" b="1" dirty="0">
                <a:solidFill>
                  <a:schemeClr val="tx1">
                    <a:lumMod val="85000"/>
                    <a:lumOff val="15000"/>
                  </a:schemeClr>
                </a:solidFill>
                <a:latin typeface="Candara" pitchFamily="34" charset="0"/>
              </a:rPr>
              <a:t>% </a:t>
            </a:r>
            <a:r>
              <a:rPr lang="en-US" sz="1600" dirty="0">
                <a:solidFill>
                  <a:schemeClr val="tx1">
                    <a:lumMod val="85000"/>
                    <a:lumOff val="15000"/>
                  </a:schemeClr>
                </a:solidFill>
                <a:latin typeface="Candara" pitchFamily="34" charset="0"/>
              </a:rPr>
              <a:t>of the SMEs do not use formal lending facilities in the world while </a:t>
            </a:r>
            <a:r>
              <a:rPr lang="en-US" sz="1600" b="1" dirty="0">
                <a:solidFill>
                  <a:schemeClr val="tx1">
                    <a:lumMod val="85000"/>
                    <a:lumOff val="15000"/>
                  </a:schemeClr>
                </a:solidFill>
                <a:latin typeface="Candara" pitchFamily="34" charset="0"/>
              </a:rPr>
              <a:t>15% </a:t>
            </a:r>
            <a:r>
              <a:rPr lang="en-US" sz="1600" dirty="0">
                <a:solidFill>
                  <a:schemeClr val="tx1">
                    <a:lumMod val="85000"/>
                    <a:lumOff val="15000"/>
                  </a:schemeClr>
                </a:solidFill>
                <a:latin typeface="Candara" pitchFamily="34" charset="0"/>
              </a:rPr>
              <a:t>of underfinanced from these sources</a:t>
            </a:r>
            <a:r>
              <a:rPr lang="en-US" sz="1600" dirty="0" smtClean="0">
                <a:solidFill>
                  <a:schemeClr val="tx1">
                    <a:lumMod val="85000"/>
                    <a:lumOff val="15000"/>
                  </a:schemeClr>
                </a:solidFill>
                <a:latin typeface="Candara" pitchFamily="34" charset="0"/>
              </a:rPr>
              <a:t>.</a:t>
            </a:r>
            <a:endParaRPr lang="tr-TR" sz="1600" dirty="0" smtClean="0">
              <a:solidFill>
                <a:schemeClr val="tx1">
                  <a:lumMod val="85000"/>
                  <a:lumOff val="15000"/>
                </a:schemeClr>
              </a:solidFill>
              <a:latin typeface="Candara" pitchFamily="34" charset="0"/>
            </a:endParaRPr>
          </a:p>
          <a:p>
            <a:endParaRPr lang="en-US" sz="1600" dirty="0">
              <a:solidFill>
                <a:schemeClr val="tx1">
                  <a:lumMod val="85000"/>
                  <a:lumOff val="15000"/>
                </a:schemeClr>
              </a:solidFill>
              <a:latin typeface="Candara" pitchFamily="34" charset="0"/>
            </a:endParaRPr>
          </a:p>
          <a:p>
            <a:r>
              <a:rPr lang="en-US" sz="1600" dirty="0" smtClean="0">
                <a:solidFill>
                  <a:schemeClr val="tx1">
                    <a:lumMod val="85000"/>
                    <a:lumOff val="15000"/>
                  </a:schemeClr>
                </a:solidFill>
                <a:latin typeface="Candara" pitchFamily="34" charset="0"/>
              </a:rPr>
              <a:t>Total </a:t>
            </a:r>
            <a:r>
              <a:rPr lang="en-US" sz="1600" dirty="0">
                <a:solidFill>
                  <a:schemeClr val="tx1">
                    <a:lumMod val="85000"/>
                    <a:lumOff val="15000"/>
                  </a:schemeClr>
                </a:solidFill>
                <a:latin typeface="Candara" pitchFamily="34" charset="0"/>
              </a:rPr>
              <a:t>unmet demand for formal SME financing is estimated by IFC-AFME-Oliver </a:t>
            </a:r>
            <a:r>
              <a:rPr lang="en-US" sz="1600" dirty="0" smtClean="0">
                <a:solidFill>
                  <a:schemeClr val="tx1">
                    <a:lumMod val="85000"/>
                    <a:lumOff val="15000"/>
                  </a:schemeClr>
                </a:solidFill>
                <a:latin typeface="Candara" pitchFamily="34" charset="0"/>
              </a:rPr>
              <a:t>Wyman </a:t>
            </a:r>
            <a:r>
              <a:rPr lang="en-US" sz="1600" dirty="0">
                <a:solidFill>
                  <a:schemeClr val="tx1">
                    <a:lumMod val="85000"/>
                    <a:lumOff val="15000"/>
                  </a:schemeClr>
                </a:solidFill>
                <a:latin typeface="Candara" pitchFamily="34" charset="0"/>
              </a:rPr>
              <a:t>(</a:t>
            </a:r>
            <a:r>
              <a:rPr lang="en-US" sz="1600" dirty="0" smtClean="0">
                <a:solidFill>
                  <a:schemeClr val="tx1">
                    <a:lumMod val="85000"/>
                    <a:lumOff val="15000"/>
                  </a:schemeClr>
                </a:solidFill>
                <a:latin typeface="Candara" pitchFamily="34" charset="0"/>
              </a:rPr>
              <a:t>2014</a:t>
            </a:r>
            <a:r>
              <a:rPr lang="tr-TR" sz="1600" dirty="0" smtClean="0">
                <a:solidFill>
                  <a:schemeClr val="tx1">
                    <a:lumMod val="85000"/>
                    <a:lumOff val="15000"/>
                  </a:schemeClr>
                </a:solidFill>
                <a:latin typeface="Candara" pitchFamily="34" charset="0"/>
              </a:rPr>
              <a:t>) </a:t>
            </a:r>
            <a:r>
              <a:rPr lang="en-US" sz="1600" dirty="0" smtClean="0">
                <a:solidFill>
                  <a:schemeClr val="tx1">
                    <a:lumMod val="85000"/>
                    <a:lumOff val="15000"/>
                  </a:schemeClr>
                </a:solidFill>
                <a:latin typeface="Candara" pitchFamily="34" charset="0"/>
              </a:rPr>
              <a:t>to </a:t>
            </a:r>
            <a:r>
              <a:rPr lang="en-US" sz="1600" dirty="0">
                <a:solidFill>
                  <a:schemeClr val="tx1">
                    <a:lumMod val="85000"/>
                    <a:lumOff val="15000"/>
                  </a:schemeClr>
                </a:solidFill>
                <a:latin typeface="Candara" pitchFamily="34" charset="0"/>
              </a:rPr>
              <a:t>be </a:t>
            </a:r>
            <a:r>
              <a:rPr lang="en-US" sz="1600" b="1" dirty="0">
                <a:solidFill>
                  <a:schemeClr val="tx1">
                    <a:lumMod val="85000"/>
                    <a:lumOff val="15000"/>
                  </a:schemeClr>
                </a:solidFill>
                <a:latin typeface="Candara" pitchFamily="34" charset="0"/>
              </a:rPr>
              <a:t>1.5 trillion USD </a:t>
            </a:r>
            <a:r>
              <a:rPr lang="en-US" sz="1600" dirty="0">
                <a:solidFill>
                  <a:schemeClr val="tx1">
                    <a:lumMod val="85000"/>
                    <a:lumOff val="15000"/>
                  </a:schemeClr>
                </a:solidFill>
                <a:latin typeface="Candara" pitchFamily="34" charset="0"/>
              </a:rPr>
              <a:t>where two-third of this unmet demand is in </a:t>
            </a:r>
            <a:r>
              <a:rPr lang="en-US" sz="1600" b="1" dirty="0">
                <a:solidFill>
                  <a:schemeClr val="tx1">
                    <a:lumMod val="85000"/>
                    <a:lumOff val="15000"/>
                  </a:schemeClr>
                </a:solidFill>
                <a:latin typeface="Candara" pitchFamily="34" charset="0"/>
              </a:rPr>
              <a:t>emerging markets </a:t>
            </a:r>
            <a:r>
              <a:rPr lang="en-US" sz="1600" dirty="0">
                <a:solidFill>
                  <a:schemeClr val="tx1">
                    <a:lumMod val="85000"/>
                    <a:lumOff val="15000"/>
                  </a:schemeClr>
                </a:solidFill>
                <a:latin typeface="Candara" pitchFamily="34" charset="0"/>
              </a:rPr>
              <a:t>and </a:t>
            </a:r>
            <a:r>
              <a:rPr lang="en-US" sz="1600" b="1" dirty="0">
                <a:solidFill>
                  <a:schemeClr val="tx1">
                    <a:lumMod val="85000"/>
                    <a:lumOff val="15000"/>
                  </a:schemeClr>
                </a:solidFill>
                <a:latin typeface="Candara" pitchFamily="34" charset="0"/>
              </a:rPr>
              <a:t>developing </a:t>
            </a:r>
            <a:r>
              <a:rPr lang="en-US" sz="1600" b="1" dirty="0" err="1" smtClean="0">
                <a:solidFill>
                  <a:schemeClr val="tx1">
                    <a:lumMod val="85000"/>
                    <a:lumOff val="15000"/>
                  </a:schemeClr>
                </a:solidFill>
                <a:latin typeface="Candara" pitchFamily="34" charset="0"/>
              </a:rPr>
              <a:t>countr</a:t>
            </a:r>
            <a:r>
              <a:rPr lang="tr-TR" sz="1600" b="1" dirty="0" smtClean="0">
                <a:solidFill>
                  <a:schemeClr val="tx1">
                    <a:lumMod val="85000"/>
                    <a:lumOff val="15000"/>
                  </a:schemeClr>
                </a:solidFill>
                <a:latin typeface="Candara" pitchFamily="34" charset="0"/>
              </a:rPr>
              <a:t>i</a:t>
            </a:r>
            <a:r>
              <a:rPr lang="en-US" sz="1600" b="1" dirty="0" err="1" smtClean="0">
                <a:solidFill>
                  <a:schemeClr val="tx1">
                    <a:lumMod val="85000"/>
                    <a:lumOff val="15000"/>
                  </a:schemeClr>
                </a:solidFill>
                <a:latin typeface="Candara" pitchFamily="34" charset="0"/>
              </a:rPr>
              <a:t>es</a:t>
            </a:r>
            <a:r>
              <a:rPr lang="tr-TR" sz="1600" b="1" dirty="0">
                <a:solidFill>
                  <a:schemeClr val="tx1">
                    <a:lumMod val="85000"/>
                    <a:lumOff val="15000"/>
                  </a:schemeClr>
                </a:solidFill>
                <a:latin typeface="Candara" pitchFamily="34" charset="0"/>
              </a:rPr>
              <a:t> </a:t>
            </a:r>
            <a:r>
              <a:rPr lang="tr-TR" sz="1600" b="1" dirty="0" smtClean="0">
                <a:solidFill>
                  <a:schemeClr val="tx1">
                    <a:lumMod val="85000"/>
                    <a:lumOff val="15000"/>
                  </a:schemeClr>
                </a:solidFill>
                <a:latin typeface="Candara" pitchFamily="34" charset="0"/>
              </a:rPr>
              <a:t>including the OIC member states.</a:t>
            </a:r>
            <a:endParaRPr lang="en-US" sz="1600" b="1" dirty="0">
              <a:solidFill>
                <a:schemeClr val="tx1">
                  <a:lumMod val="85000"/>
                  <a:lumOff val="15000"/>
                </a:schemeClr>
              </a:solidFill>
              <a:latin typeface="Candara" pitchFamily="34" charset="0"/>
            </a:endParaRPr>
          </a:p>
        </p:txBody>
      </p:sp>
      <p:sp>
        <p:nvSpPr>
          <p:cNvPr id="11" name="Title 1"/>
          <p:cNvSpPr txBox="1">
            <a:spLocks/>
          </p:cNvSpPr>
          <p:nvPr/>
        </p:nvSpPr>
        <p:spPr>
          <a:xfrm>
            <a:off x="5292080" y="210174"/>
            <a:ext cx="3851920"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002060"/>
                </a:solidFill>
                <a:latin typeface="Cambria" pitchFamily="18" charset="0"/>
              </a:rPr>
              <a:t>The “c</a:t>
            </a:r>
            <a:r>
              <a:rPr lang="tr-TR" sz="2400" dirty="0" smtClean="0">
                <a:solidFill>
                  <a:srgbClr val="002060"/>
                </a:solidFill>
                <a:latin typeface="Cambria" pitchFamily="18" charset="0"/>
              </a:rPr>
              <a:t>redit </a:t>
            </a:r>
            <a:r>
              <a:rPr lang="en-US" sz="2400" dirty="0" smtClean="0">
                <a:solidFill>
                  <a:srgbClr val="002060"/>
                </a:solidFill>
                <a:latin typeface="Cambria" pitchFamily="18" charset="0"/>
              </a:rPr>
              <a:t>g</a:t>
            </a:r>
            <a:r>
              <a:rPr lang="tr-TR" sz="2400" dirty="0" smtClean="0">
                <a:solidFill>
                  <a:srgbClr val="002060"/>
                </a:solidFill>
                <a:latin typeface="Cambria" pitchFamily="18" charset="0"/>
              </a:rPr>
              <a:t>ap</a:t>
            </a:r>
            <a:r>
              <a:rPr lang="en-US" sz="2400" dirty="0" smtClean="0">
                <a:solidFill>
                  <a:srgbClr val="002060"/>
                </a:solidFill>
                <a:latin typeface="Cambria" pitchFamily="18" charset="0"/>
              </a:rPr>
              <a:t>” problem</a:t>
            </a:r>
            <a:endParaRPr lang="en-US" sz="2400" dirty="0">
              <a:solidFill>
                <a:srgbClr val="002060"/>
              </a:solidFill>
              <a:latin typeface="Cambria" pitchFamily="18" charset="0"/>
            </a:endParaRPr>
          </a:p>
        </p:txBody>
      </p:sp>
      <p:pic>
        <p:nvPicPr>
          <p:cNvPr id="12" name="Picture 1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sp>
        <p:nvSpPr>
          <p:cNvPr id="13" name="Title 1"/>
          <p:cNvSpPr txBox="1">
            <a:spLocks/>
          </p:cNvSpPr>
          <p:nvPr/>
        </p:nvSpPr>
        <p:spPr>
          <a:xfrm>
            <a:off x="251520" y="202630"/>
            <a:ext cx="4824536"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chemeClr val="bg1"/>
                </a:solidFill>
                <a:latin typeface="Cambria" pitchFamily="18" charset="0"/>
              </a:rPr>
              <a:t>SME </a:t>
            </a:r>
            <a:r>
              <a:rPr lang="tr-TR" sz="3200" dirty="0" smtClean="0">
                <a:solidFill>
                  <a:schemeClr val="bg1"/>
                </a:solidFill>
                <a:latin typeface="Cambria" pitchFamily="18" charset="0"/>
              </a:rPr>
              <a:t>Financing</a:t>
            </a:r>
            <a:endParaRPr lang="tr-TR" sz="3200" dirty="0">
              <a:solidFill>
                <a:schemeClr val="bg1"/>
              </a:solidFill>
              <a:latin typeface="Cambria" pitchFamily="18" charset="0"/>
            </a:endParaRPr>
          </a:p>
        </p:txBody>
      </p:sp>
    </p:spTree>
    <p:extLst>
      <p:ext uri="{BB962C8B-B14F-4D97-AF65-F5344CB8AC3E}">
        <p14:creationId xmlns:p14="http://schemas.microsoft.com/office/powerpoint/2010/main" val="4148072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p:nvPr/>
        </p:nvPicPr>
        <p:blipFill rotWithShape="1">
          <a:blip r:embed="rId3">
            <a:extLst>
              <a:ext uri="{28A0092B-C50C-407E-A947-70E740481C1C}">
                <a14:useLocalDpi xmlns:a14="http://schemas.microsoft.com/office/drawing/2010/main" val="0"/>
              </a:ext>
            </a:extLst>
          </a:blip>
          <a:srcRect b="4860"/>
          <a:stretch/>
        </p:blipFill>
        <p:spPr bwMode="auto">
          <a:xfrm>
            <a:off x="251520" y="1556792"/>
            <a:ext cx="8784976" cy="4453023"/>
          </a:xfrm>
          <a:prstGeom prst="rect">
            <a:avLst/>
          </a:prstGeom>
          <a:noFill/>
          <a:ln>
            <a:noFill/>
          </a:ln>
        </p:spPr>
      </p:pic>
      <p:sp>
        <p:nvSpPr>
          <p:cNvPr id="10" name="TextBox 9"/>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grpSp>
        <p:nvGrpSpPr>
          <p:cNvPr id="16" name="Group 15"/>
          <p:cNvGrpSpPr/>
          <p:nvPr/>
        </p:nvGrpSpPr>
        <p:grpSpPr>
          <a:xfrm>
            <a:off x="0" y="0"/>
            <a:ext cx="9147100" cy="836712"/>
            <a:chOff x="0" y="0"/>
            <a:chExt cx="9147100" cy="836712"/>
          </a:xfrm>
        </p:grpSpPr>
        <p:sp>
          <p:nvSpPr>
            <p:cNvPr id="17" name="Rectangle 16"/>
            <p:cNvSpPr/>
            <p:nvPr/>
          </p:nvSpPr>
          <p:spPr>
            <a:xfrm>
              <a:off x="5076056" y="0"/>
              <a:ext cx="4071044"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2" name="Content Placeholder 1"/>
          <p:cNvSpPr>
            <a:spLocks noGrp="1"/>
          </p:cNvSpPr>
          <p:nvPr>
            <p:ph idx="1"/>
          </p:nvPr>
        </p:nvSpPr>
        <p:spPr>
          <a:xfrm>
            <a:off x="460301" y="1052736"/>
            <a:ext cx="8229600" cy="504056"/>
          </a:xfrm>
        </p:spPr>
        <p:txBody>
          <a:bodyPr>
            <a:noAutofit/>
          </a:bodyPr>
          <a:lstStyle/>
          <a:p>
            <a:pPr marL="0" indent="0">
              <a:buNone/>
            </a:pPr>
            <a:r>
              <a:rPr lang="en-GB" sz="1600" b="1" dirty="0" smtClean="0">
                <a:latin typeface="Candara" pitchFamily="34" charset="0"/>
              </a:rPr>
              <a:t>Credit </a:t>
            </a:r>
            <a:r>
              <a:rPr lang="en-GB" sz="1600" b="1" dirty="0">
                <a:latin typeface="Candara" pitchFamily="34" charset="0"/>
              </a:rPr>
              <a:t>Gap of </a:t>
            </a:r>
            <a:r>
              <a:rPr lang="en-GB" sz="1600" b="1" dirty="0" err="1">
                <a:latin typeface="Candara" pitchFamily="34" charset="0"/>
              </a:rPr>
              <a:t>Unserved</a:t>
            </a:r>
            <a:r>
              <a:rPr lang="en-GB" sz="1600" b="1" dirty="0">
                <a:latin typeface="Candara" pitchFamily="34" charset="0"/>
              </a:rPr>
              <a:t> and Underserved SMEs in the World and </a:t>
            </a:r>
            <a:r>
              <a:rPr lang="en-GB" sz="1600" b="1" dirty="0" smtClean="0">
                <a:latin typeface="Candara" pitchFamily="34" charset="0"/>
              </a:rPr>
              <a:t>OIC Countries</a:t>
            </a:r>
            <a:endParaRPr lang="tr-TR" sz="1600" dirty="0">
              <a:latin typeface="Candara" pitchFamily="34" charset="0"/>
            </a:endParaRPr>
          </a:p>
        </p:txBody>
      </p:sp>
      <p:sp>
        <p:nvSpPr>
          <p:cNvPr id="9" name="Title 1"/>
          <p:cNvSpPr txBox="1">
            <a:spLocks/>
          </p:cNvSpPr>
          <p:nvPr/>
        </p:nvSpPr>
        <p:spPr>
          <a:xfrm>
            <a:off x="251520" y="202630"/>
            <a:ext cx="5256584"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chemeClr val="bg1"/>
                </a:solidFill>
                <a:latin typeface="Cambria" pitchFamily="18" charset="0"/>
              </a:rPr>
              <a:t>SME Financing</a:t>
            </a:r>
            <a:r>
              <a:rPr lang="tr-TR" sz="3200" dirty="0" smtClean="0">
                <a:solidFill>
                  <a:schemeClr val="bg1"/>
                </a:solidFill>
                <a:latin typeface="Cambria" pitchFamily="18" charset="0"/>
              </a:rPr>
              <a:t>	</a:t>
            </a:r>
            <a:endParaRPr lang="tr-TR" sz="3200" dirty="0">
              <a:solidFill>
                <a:schemeClr val="bg1"/>
              </a:solidFill>
              <a:latin typeface="Cambria" pitchFamily="18" charset="0"/>
            </a:endParaRPr>
          </a:p>
        </p:txBody>
      </p:sp>
      <p:sp>
        <p:nvSpPr>
          <p:cNvPr id="14" name="Title 1"/>
          <p:cNvSpPr txBox="1">
            <a:spLocks/>
          </p:cNvSpPr>
          <p:nvPr/>
        </p:nvSpPr>
        <p:spPr>
          <a:xfrm>
            <a:off x="5292080" y="202630"/>
            <a:ext cx="3851920"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002060"/>
                </a:solidFill>
                <a:latin typeface="Cambria" pitchFamily="18" charset="0"/>
              </a:rPr>
              <a:t>The “c</a:t>
            </a:r>
            <a:r>
              <a:rPr lang="tr-TR" sz="2400" dirty="0" smtClean="0">
                <a:solidFill>
                  <a:srgbClr val="002060"/>
                </a:solidFill>
                <a:latin typeface="Cambria" pitchFamily="18" charset="0"/>
              </a:rPr>
              <a:t>redit </a:t>
            </a:r>
            <a:r>
              <a:rPr lang="en-US" sz="2400" dirty="0" smtClean="0">
                <a:solidFill>
                  <a:srgbClr val="002060"/>
                </a:solidFill>
                <a:latin typeface="Cambria" pitchFamily="18" charset="0"/>
              </a:rPr>
              <a:t>g</a:t>
            </a:r>
            <a:r>
              <a:rPr lang="tr-TR" sz="2400" dirty="0" smtClean="0">
                <a:solidFill>
                  <a:srgbClr val="002060"/>
                </a:solidFill>
                <a:latin typeface="Cambria" pitchFamily="18" charset="0"/>
              </a:rPr>
              <a:t>ap</a:t>
            </a:r>
            <a:r>
              <a:rPr lang="en-US" sz="2400" dirty="0" smtClean="0">
                <a:solidFill>
                  <a:srgbClr val="002060"/>
                </a:solidFill>
                <a:latin typeface="Cambria" pitchFamily="18" charset="0"/>
              </a:rPr>
              <a:t>” problem</a:t>
            </a:r>
            <a:endParaRPr lang="en-US" sz="2400" dirty="0">
              <a:solidFill>
                <a:srgbClr val="002060"/>
              </a:solidFill>
              <a:latin typeface="Cambria" pitchFamily="18" charset="0"/>
            </a:endParaRPr>
          </a:p>
        </p:txBody>
      </p:sp>
      <p:pic>
        <p:nvPicPr>
          <p:cNvPr id="12" name="Picture 1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spTree>
    <p:extLst>
      <p:ext uri="{BB962C8B-B14F-4D97-AF65-F5344CB8AC3E}">
        <p14:creationId xmlns:p14="http://schemas.microsoft.com/office/powerpoint/2010/main" val="3532703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grpSp>
        <p:nvGrpSpPr>
          <p:cNvPr id="16" name="Group 15"/>
          <p:cNvGrpSpPr/>
          <p:nvPr/>
        </p:nvGrpSpPr>
        <p:grpSpPr>
          <a:xfrm>
            <a:off x="0" y="0"/>
            <a:ext cx="9147100" cy="836712"/>
            <a:chOff x="0" y="0"/>
            <a:chExt cx="9147100" cy="836712"/>
          </a:xfrm>
        </p:grpSpPr>
        <p:sp>
          <p:nvSpPr>
            <p:cNvPr id="17" name="Rectangle 16"/>
            <p:cNvSpPr/>
            <p:nvPr/>
          </p:nvSpPr>
          <p:spPr>
            <a:xfrm>
              <a:off x="5076056" y="0"/>
              <a:ext cx="4071044"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2" name="Content Placeholder 1"/>
          <p:cNvSpPr>
            <a:spLocks noGrp="1"/>
          </p:cNvSpPr>
          <p:nvPr>
            <p:ph idx="1"/>
          </p:nvPr>
        </p:nvSpPr>
        <p:spPr>
          <a:xfrm>
            <a:off x="460301" y="1052736"/>
            <a:ext cx="8229600" cy="504056"/>
          </a:xfrm>
        </p:spPr>
        <p:txBody>
          <a:bodyPr>
            <a:noAutofit/>
          </a:bodyPr>
          <a:lstStyle/>
          <a:p>
            <a:pPr marL="0" indent="0">
              <a:buNone/>
            </a:pPr>
            <a:r>
              <a:rPr lang="tr-TR" sz="1600" b="1" dirty="0" smtClean="0">
                <a:latin typeface="Candara" pitchFamily="34" charset="0"/>
              </a:rPr>
              <a:t>Financial Constraints of </a:t>
            </a:r>
            <a:r>
              <a:rPr lang="en-GB" sz="1600" b="1" dirty="0" smtClean="0">
                <a:latin typeface="Candara" pitchFamily="34" charset="0"/>
              </a:rPr>
              <a:t>SMEs </a:t>
            </a:r>
            <a:r>
              <a:rPr lang="en-GB" sz="1600" b="1" dirty="0">
                <a:latin typeface="Candara" pitchFamily="34" charset="0"/>
              </a:rPr>
              <a:t>in </a:t>
            </a:r>
            <a:r>
              <a:rPr lang="tr-TR" sz="1600" b="1" dirty="0" smtClean="0">
                <a:latin typeface="Candara" pitchFamily="34" charset="0"/>
              </a:rPr>
              <a:t>Emerging Markets</a:t>
            </a:r>
            <a:endParaRPr lang="tr-TR" sz="1600" dirty="0">
              <a:latin typeface="Candara" pitchFamily="34" charset="0"/>
            </a:endParaRPr>
          </a:p>
        </p:txBody>
      </p:sp>
      <p:sp>
        <p:nvSpPr>
          <p:cNvPr id="9" name="Title 1"/>
          <p:cNvSpPr txBox="1">
            <a:spLocks/>
          </p:cNvSpPr>
          <p:nvPr/>
        </p:nvSpPr>
        <p:spPr>
          <a:xfrm>
            <a:off x="251520" y="202630"/>
            <a:ext cx="5256584"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chemeClr val="bg1"/>
                </a:solidFill>
                <a:latin typeface="Cambria" pitchFamily="18" charset="0"/>
              </a:rPr>
              <a:t>SME </a:t>
            </a:r>
            <a:r>
              <a:rPr lang="en-US" sz="3200" dirty="0" smtClean="0">
                <a:solidFill>
                  <a:schemeClr val="bg1"/>
                </a:solidFill>
                <a:latin typeface="Cambria" pitchFamily="18" charset="0"/>
              </a:rPr>
              <a:t>Financing</a:t>
            </a:r>
            <a:r>
              <a:rPr lang="tr-TR" sz="3200" dirty="0" smtClean="0">
                <a:solidFill>
                  <a:schemeClr val="bg1"/>
                </a:solidFill>
                <a:latin typeface="Cambria" pitchFamily="18" charset="0"/>
              </a:rPr>
              <a:t>	</a:t>
            </a:r>
            <a:endParaRPr lang="tr-TR" sz="3200" dirty="0">
              <a:solidFill>
                <a:schemeClr val="bg1"/>
              </a:solidFill>
              <a:latin typeface="Cambria" pitchFamily="18" charset="0"/>
            </a:endParaRPr>
          </a:p>
        </p:txBody>
      </p:sp>
      <p:pic>
        <p:nvPicPr>
          <p:cNvPr id="12" name="Picture 1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pic>
        <p:nvPicPr>
          <p:cNvPr id="14" name="Picture 13"/>
          <p:cNvPicPr/>
          <p:nvPr/>
        </p:nvPicPr>
        <p:blipFill>
          <a:blip r:embed="rId5">
            <a:extLst>
              <a:ext uri="{28A0092B-C50C-407E-A947-70E740481C1C}">
                <a14:useLocalDpi xmlns:a14="http://schemas.microsoft.com/office/drawing/2010/main" val="0"/>
              </a:ext>
            </a:extLst>
          </a:blip>
          <a:srcRect/>
          <a:stretch>
            <a:fillRect/>
          </a:stretch>
        </p:blipFill>
        <p:spPr bwMode="auto">
          <a:xfrm>
            <a:off x="251520" y="1556792"/>
            <a:ext cx="8712968" cy="4392488"/>
          </a:xfrm>
          <a:prstGeom prst="rect">
            <a:avLst/>
          </a:prstGeom>
          <a:noFill/>
          <a:ln>
            <a:noFill/>
          </a:ln>
        </p:spPr>
      </p:pic>
      <p:sp>
        <p:nvSpPr>
          <p:cNvPr id="3" name="Rectangle 2"/>
          <p:cNvSpPr/>
          <p:nvPr/>
        </p:nvSpPr>
        <p:spPr>
          <a:xfrm>
            <a:off x="6768752" y="6181540"/>
            <a:ext cx="2195736" cy="246221"/>
          </a:xfrm>
          <a:prstGeom prst="rect">
            <a:avLst/>
          </a:prstGeom>
        </p:spPr>
        <p:txBody>
          <a:bodyPr wrap="square">
            <a:spAutoFit/>
          </a:bodyPr>
          <a:lstStyle/>
          <a:p>
            <a:pPr algn="r"/>
            <a:r>
              <a:rPr lang="en-GB" sz="1000" dirty="0" smtClean="0"/>
              <a:t>Source</a:t>
            </a:r>
            <a:r>
              <a:rPr lang="en-GB" sz="1000" dirty="0"/>
              <a:t>: IFC &amp; McKinsey (2010) Report.</a:t>
            </a:r>
            <a:endParaRPr lang="tr-TR" sz="1000" dirty="0"/>
          </a:p>
        </p:txBody>
      </p:sp>
      <p:sp>
        <p:nvSpPr>
          <p:cNvPr id="13" name="Title 1"/>
          <p:cNvSpPr txBox="1">
            <a:spLocks/>
          </p:cNvSpPr>
          <p:nvPr/>
        </p:nvSpPr>
        <p:spPr>
          <a:xfrm>
            <a:off x="5292080" y="202630"/>
            <a:ext cx="3851920"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002060"/>
                </a:solidFill>
                <a:latin typeface="Cambria" pitchFamily="18" charset="0"/>
              </a:rPr>
              <a:t>The “c</a:t>
            </a:r>
            <a:r>
              <a:rPr lang="tr-TR" sz="2400" dirty="0" smtClean="0">
                <a:solidFill>
                  <a:srgbClr val="002060"/>
                </a:solidFill>
                <a:latin typeface="Cambria" pitchFamily="18" charset="0"/>
              </a:rPr>
              <a:t>redit </a:t>
            </a:r>
            <a:r>
              <a:rPr lang="en-US" sz="2400" dirty="0" smtClean="0">
                <a:solidFill>
                  <a:srgbClr val="002060"/>
                </a:solidFill>
                <a:latin typeface="Cambria" pitchFamily="18" charset="0"/>
              </a:rPr>
              <a:t>g</a:t>
            </a:r>
            <a:r>
              <a:rPr lang="tr-TR" sz="2400" dirty="0" smtClean="0">
                <a:solidFill>
                  <a:srgbClr val="002060"/>
                </a:solidFill>
                <a:latin typeface="Cambria" pitchFamily="18" charset="0"/>
              </a:rPr>
              <a:t>ap</a:t>
            </a:r>
            <a:r>
              <a:rPr lang="en-US" sz="2400" dirty="0" smtClean="0">
                <a:solidFill>
                  <a:srgbClr val="002060"/>
                </a:solidFill>
                <a:latin typeface="Cambria" pitchFamily="18" charset="0"/>
              </a:rPr>
              <a:t>” problem</a:t>
            </a:r>
            <a:endParaRPr lang="en-US" sz="2400" dirty="0">
              <a:solidFill>
                <a:srgbClr val="002060"/>
              </a:solidFill>
              <a:latin typeface="Cambria" pitchFamily="18" charset="0"/>
            </a:endParaRPr>
          </a:p>
        </p:txBody>
      </p:sp>
    </p:spTree>
    <p:extLst>
      <p:ext uri="{BB962C8B-B14F-4D97-AF65-F5344CB8AC3E}">
        <p14:creationId xmlns:p14="http://schemas.microsoft.com/office/powerpoint/2010/main" val="1367536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grpSp>
        <p:nvGrpSpPr>
          <p:cNvPr id="16" name="Group 15"/>
          <p:cNvGrpSpPr/>
          <p:nvPr/>
        </p:nvGrpSpPr>
        <p:grpSpPr>
          <a:xfrm>
            <a:off x="0" y="0"/>
            <a:ext cx="9147100" cy="836712"/>
            <a:chOff x="0" y="0"/>
            <a:chExt cx="9147100" cy="836712"/>
          </a:xfrm>
        </p:grpSpPr>
        <p:sp>
          <p:nvSpPr>
            <p:cNvPr id="17" name="Rectangle 16"/>
            <p:cNvSpPr/>
            <p:nvPr/>
          </p:nvSpPr>
          <p:spPr>
            <a:xfrm>
              <a:off x="5076056" y="0"/>
              <a:ext cx="4071044"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9" name="Title 1"/>
          <p:cNvSpPr txBox="1">
            <a:spLocks/>
          </p:cNvSpPr>
          <p:nvPr/>
        </p:nvSpPr>
        <p:spPr>
          <a:xfrm>
            <a:off x="251520" y="202630"/>
            <a:ext cx="5256584"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chemeClr val="bg1"/>
                </a:solidFill>
                <a:latin typeface="Cambria" pitchFamily="18" charset="0"/>
              </a:rPr>
              <a:t>SME </a:t>
            </a:r>
            <a:r>
              <a:rPr lang="en-US" sz="3200" dirty="0" smtClean="0">
                <a:solidFill>
                  <a:schemeClr val="bg1"/>
                </a:solidFill>
                <a:latin typeface="Cambria" pitchFamily="18" charset="0"/>
              </a:rPr>
              <a:t>Financing</a:t>
            </a:r>
            <a:r>
              <a:rPr lang="tr-TR" sz="3200" dirty="0" smtClean="0">
                <a:solidFill>
                  <a:schemeClr val="bg1"/>
                </a:solidFill>
                <a:latin typeface="Cambria" pitchFamily="18" charset="0"/>
              </a:rPr>
              <a:t>	</a:t>
            </a:r>
            <a:endParaRPr lang="tr-TR" sz="3200" dirty="0">
              <a:solidFill>
                <a:schemeClr val="bg1"/>
              </a:solidFill>
              <a:latin typeface="Cambria" pitchFamily="18" charset="0"/>
            </a:endParaRPr>
          </a:p>
        </p:txBody>
      </p:sp>
      <p:sp>
        <p:nvSpPr>
          <p:cNvPr id="11" name="Title 1"/>
          <p:cNvSpPr txBox="1">
            <a:spLocks/>
          </p:cNvSpPr>
          <p:nvPr/>
        </p:nvSpPr>
        <p:spPr>
          <a:xfrm>
            <a:off x="5292080" y="210174"/>
            <a:ext cx="3851920"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002060"/>
                </a:solidFill>
                <a:latin typeface="Cambria" pitchFamily="18" charset="0"/>
              </a:rPr>
              <a:t>Lack </a:t>
            </a:r>
            <a:r>
              <a:rPr lang="en-US" sz="2400" dirty="0" smtClean="0">
                <a:solidFill>
                  <a:srgbClr val="002060"/>
                </a:solidFill>
                <a:latin typeface="Cambria" pitchFamily="18" charset="0"/>
              </a:rPr>
              <a:t>of S</a:t>
            </a:r>
            <a:r>
              <a:rPr lang="en-US" sz="2400" dirty="0" smtClean="0">
                <a:solidFill>
                  <a:srgbClr val="002060"/>
                </a:solidFill>
                <a:latin typeface="Cambria" pitchFamily="18" charset="0"/>
              </a:rPr>
              <a:t>haria</a:t>
            </a:r>
            <a:r>
              <a:rPr lang="en-US" sz="2400" dirty="0">
                <a:solidFill>
                  <a:srgbClr val="002060"/>
                </a:solidFill>
                <a:latin typeface="Cambria" pitchFamily="18" charset="0"/>
              </a:rPr>
              <a:t> </a:t>
            </a:r>
            <a:r>
              <a:rPr lang="en-US" sz="2400" dirty="0" smtClean="0">
                <a:solidFill>
                  <a:srgbClr val="002060"/>
                </a:solidFill>
                <a:latin typeface="Cambria" pitchFamily="18" charset="0"/>
              </a:rPr>
              <a:t>c</a:t>
            </a:r>
            <a:r>
              <a:rPr lang="en-US" sz="2400" dirty="0" smtClean="0">
                <a:solidFill>
                  <a:srgbClr val="002060"/>
                </a:solidFill>
                <a:latin typeface="Cambria" pitchFamily="18" charset="0"/>
              </a:rPr>
              <a:t>ompliant Instruments </a:t>
            </a:r>
            <a:endParaRPr lang="en-US" sz="2400" dirty="0">
              <a:solidFill>
                <a:srgbClr val="002060"/>
              </a:solidFill>
              <a:latin typeface="Cambria" pitchFamily="18" charset="0"/>
            </a:endParaRPr>
          </a:p>
        </p:txBody>
      </p:sp>
      <p:pic>
        <p:nvPicPr>
          <p:cNvPr id="12" name="Picture 1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sp>
        <p:nvSpPr>
          <p:cNvPr id="15" name="Content Placeholder 1"/>
          <p:cNvSpPr>
            <a:spLocks noGrp="1"/>
          </p:cNvSpPr>
          <p:nvPr>
            <p:ph idx="1"/>
          </p:nvPr>
        </p:nvSpPr>
        <p:spPr>
          <a:xfrm>
            <a:off x="457200" y="1340768"/>
            <a:ext cx="8229600" cy="4785395"/>
          </a:xfrm>
        </p:spPr>
        <p:txBody>
          <a:bodyPr>
            <a:noAutofit/>
          </a:bodyPr>
          <a:lstStyle/>
          <a:p>
            <a:r>
              <a:rPr lang="en-US" sz="1600" dirty="0">
                <a:solidFill>
                  <a:schemeClr val="tx1">
                    <a:lumMod val="85000"/>
                    <a:lumOff val="15000"/>
                  </a:schemeClr>
                </a:solidFill>
                <a:latin typeface="Candara" pitchFamily="34" charset="0"/>
              </a:rPr>
              <a:t>A recent study by </a:t>
            </a:r>
            <a:r>
              <a:rPr lang="en-US" sz="1600" b="1" dirty="0">
                <a:solidFill>
                  <a:schemeClr val="tx1">
                    <a:lumMod val="85000"/>
                    <a:lumOff val="15000"/>
                  </a:schemeClr>
                </a:solidFill>
                <a:latin typeface="Candara" pitchFamily="34" charset="0"/>
              </a:rPr>
              <a:t>International Finance Corporation (IFC) </a:t>
            </a:r>
            <a:r>
              <a:rPr lang="en-US" sz="1600" dirty="0">
                <a:solidFill>
                  <a:schemeClr val="tx1">
                    <a:lumMod val="85000"/>
                    <a:lumOff val="15000"/>
                  </a:schemeClr>
                </a:solidFill>
                <a:latin typeface="Candara" pitchFamily="34" charset="0"/>
              </a:rPr>
              <a:t>found that around </a:t>
            </a:r>
            <a:r>
              <a:rPr lang="en-US" sz="1600" b="1" dirty="0">
                <a:solidFill>
                  <a:schemeClr val="tx1">
                    <a:lumMod val="85000"/>
                    <a:lumOff val="15000"/>
                  </a:schemeClr>
                </a:solidFill>
                <a:latin typeface="Candara" pitchFamily="34" charset="0"/>
              </a:rPr>
              <a:t>35 per cent </a:t>
            </a:r>
            <a:r>
              <a:rPr lang="en-US" sz="1600" dirty="0">
                <a:solidFill>
                  <a:schemeClr val="tx1">
                    <a:lumMod val="85000"/>
                    <a:lumOff val="15000"/>
                  </a:schemeClr>
                </a:solidFill>
                <a:latin typeface="Candara" pitchFamily="34" charset="0"/>
              </a:rPr>
              <a:t>of SMEs in the Middle East and North Africa (MENA) are excluded from the formal banking sector because they seek </a:t>
            </a:r>
            <a:r>
              <a:rPr lang="en-US" sz="1600" i="1" dirty="0">
                <a:solidFill>
                  <a:schemeClr val="tx1">
                    <a:lumMod val="85000"/>
                    <a:lumOff val="15000"/>
                  </a:schemeClr>
                </a:solidFill>
                <a:latin typeface="Candara" pitchFamily="34" charset="0"/>
              </a:rPr>
              <a:t>Sharia</a:t>
            </a:r>
            <a:r>
              <a:rPr lang="en-US" sz="1600" dirty="0">
                <a:solidFill>
                  <a:schemeClr val="tx1">
                    <a:lumMod val="85000"/>
                    <a:lumOff val="15000"/>
                  </a:schemeClr>
                </a:solidFill>
                <a:latin typeface="Candara" pitchFamily="34" charset="0"/>
              </a:rPr>
              <a:t>-compliant products that are not readily available in the </a:t>
            </a:r>
            <a:r>
              <a:rPr lang="en-US" sz="1600" dirty="0" smtClean="0">
                <a:solidFill>
                  <a:schemeClr val="tx1">
                    <a:lumMod val="85000"/>
                    <a:lumOff val="15000"/>
                  </a:schemeClr>
                </a:solidFill>
                <a:latin typeface="Candara" pitchFamily="34" charset="0"/>
              </a:rPr>
              <a:t>market</a:t>
            </a:r>
            <a:r>
              <a:rPr lang="tr-TR" sz="1600" dirty="0" smtClean="0">
                <a:solidFill>
                  <a:schemeClr val="tx1">
                    <a:lumMod val="85000"/>
                    <a:lumOff val="15000"/>
                  </a:schemeClr>
                </a:solidFill>
                <a:latin typeface="Candara" pitchFamily="34" charset="0"/>
              </a:rPr>
              <a:t> (i.e. underdeveloped </a:t>
            </a:r>
            <a:r>
              <a:rPr lang="tr-TR" sz="1600" i="1" dirty="0" smtClean="0">
                <a:solidFill>
                  <a:schemeClr val="tx1">
                    <a:lumMod val="85000"/>
                    <a:lumOff val="15000"/>
                  </a:schemeClr>
                </a:solidFill>
                <a:latin typeface="Candara" pitchFamily="34" charset="0"/>
              </a:rPr>
              <a:t>Sharia</a:t>
            </a:r>
            <a:r>
              <a:rPr lang="tr-TR" sz="1600" dirty="0" smtClean="0">
                <a:solidFill>
                  <a:schemeClr val="tx1">
                    <a:lumMod val="85000"/>
                    <a:lumOff val="15000"/>
                  </a:schemeClr>
                </a:solidFill>
                <a:latin typeface="Candara" pitchFamily="34" charset="0"/>
              </a:rPr>
              <a:t>-complaint instruments/models constitute a barrier.)</a:t>
            </a:r>
          </a:p>
          <a:p>
            <a:pPr marL="0" indent="0">
              <a:buNone/>
            </a:pPr>
            <a:endParaRPr lang="tr-TR" sz="1600" dirty="0" smtClean="0">
              <a:solidFill>
                <a:schemeClr val="tx1">
                  <a:lumMod val="85000"/>
                  <a:lumOff val="15000"/>
                </a:schemeClr>
              </a:solidFill>
              <a:latin typeface="Candara" pitchFamily="34" charset="0"/>
            </a:endParaRPr>
          </a:p>
          <a:p>
            <a:r>
              <a:rPr lang="tr-TR" sz="1600" dirty="0" smtClean="0">
                <a:solidFill>
                  <a:schemeClr val="tx1">
                    <a:lumMod val="85000"/>
                    <a:lumOff val="15000"/>
                  </a:schemeClr>
                </a:solidFill>
                <a:latin typeface="Candara" pitchFamily="34" charset="0"/>
              </a:rPr>
              <a:t>It is also hard to claim that </a:t>
            </a:r>
            <a:r>
              <a:rPr lang="en-US" sz="1600" dirty="0" smtClean="0">
                <a:solidFill>
                  <a:schemeClr val="tx1">
                    <a:lumMod val="85000"/>
                    <a:lumOff val="15000"/>
                  </a:schemeClr>
                </a:solidFill>
                <a:latin typeface="Candara" pitchFamily="34" charset="0"/>
              </a:rPr>
              <a:t>SMEs</a:t>
            </a:r>
            <a:r>
              <a:rPr lang="tr-TR" sz="1600" dirty="0" smtClean="0">
                <a:solidFill>
                  <a:schemeClr val="tx1">
                    <a:lumMod val="85000"/>
                    <a:lumOff val="15000"/>
                  </a:schemeClr>
                </a:solidFill>
                <a:latin typeface="Candara" pitchFamily="34" charset="0"/>
              </a:rPr>
              <a:t> in OIC member states fully utilize the available </a:t>
            </a:r>
            <a:r>
              <a:rPr lang="en-US" sz="1600" dirty="0" smtClean="0">
                <a:solidFill>
                  <a:schemeClr val="tx1">
                    <a:lumMod val="85000"/>
                    <a:lumOff val="15000"/>
                  </a:schemeClr>
                </a:solidFill>
                <a:latin typeface="Candara" pitchFamily="34" charset="0"/>
              </a:rPr>
              <a:t>Shari</a:t>
            </a:r>
            <a:r>
              <a:rPr lang="tr-TR" sz="1600" dirty="0" smtClean="0">
                <a:solidFill>
                  <a:schemeClr val="tx1">
                    <a:lumMod val="85000"/>
                    <a:lumOff val="15000"/>
                  </a:schemeClr>
                </a:solidFill>
                <a:latin typeface="Candara" pitchFamily="34" charset="0"/>
              </a:rPr>
              <a:t>a-</a:t>
            </a:r>
            <a:r>
              <a:rPr lang="en-US" sz="1600" dirty="0" smtClean="0">
                <a:solidFill>
                  <a:schemeClr val="tx1">
                    <a:lumMod val="85000"/>
                    <a:lumOff val="15000"/>
                  </a:schemeClr>
                </a:solidFill>
                <a:latin typeface="Candara" pitchFamily="34" charset="0"/>
              </a:rPr>
              <a:t>Complaint </a:t>
            </a:r>
            <a:r>
              <a:rPr lang="en-US" sz="1600" dirty="0">
                <a:solidFill>
                  <a:schemeClr val="tx1">
                    <a:lumMod val="85000"/>
                    <a:lumOff val="15000"/>
                  </a:schemeClr>
                </a:solidFill>
                <a:latin typeface="Candara" pitchFamily="34" charset="0"/>
              </a:rPr>
              <a:t>Financial </a:t>
            </a:r>
            <a:r>
              <a:rPr lang="en-US" sz="1600" dirty="0" smtClean="0">
                <a:solidFill>
                  <a:schemeClr val="tx1">
                    <a:lumMod val="85000"/>
                    <a:lumOff val="15000"/>
                  </a:schemeClr>
                </a:solidFill>
                <a:latin typeface="Candara" pitchFamily="34" charset="0"/>
              </a:rPr>
              <a:t>Instruments</a:t>
            </a:r>
            <a:r>
              <a:rPr lang="tr-TR" sz="1600" dirty="0" smtClean="0">
                <a:solidFill>
                  <a:schemeClr val="tx1">
                    <a:lumMod val="85000"/>
                    <a:lumOff val="15000"/>
                  </a:schemeClr>
                </a:solidFill>
                <a:latin typeface="Candara" pitchFamily="34" charset="0"/>
              </a:rPr>
              <a:t> such as </a:t>
            </a:r>
            <a:r>
              <a:rPr lang="en-US" sz="1600" dirty="0">
                <a:solidFill>
                  <a:schemeClr val="tx1">
                    <a:lumMod val="85000"/>
                    <a:lumOff val="15000"/>
                  </a:schemeClr>
                </a:solidFill>
                <a:latin typeface="Candara" pitchFamily="34" charset="0"/>
              </a:rPr>
              <a:t>provided by the IDB </a:t>
            </a:r>
            <a:r>
              <a:rPr lang="en-US" sz="1600" dirty="0" smtClean="0">
                <a:solidFill>
                  <a:schemeClr val="tx1">
                    <a:lumMod val="85000"/>
                    <a:lumOff val="15000"/>
                  </a:schemeClr>
                </a:solidFill>
                <a:latin typeface="Candara" pitchFamily="34" charset="0"/>
              </a:rPr>
              <a:t>Group</a:t>
            </a:r>
            <a:r>
              <a:rPr lang="tr-TR" sz="1600" dirty="0" smtClean="0">
                <a:solidFill>
                  <a:schemeClr val="tx1">
                    <a:lumMod val="85000"/>
                    <a:lumOff val="15000"/>
                  </a:schemeClr>
                </a:solidFill>
                <a:latin typeface="Candara" pitchFamily="34" charset="0"/>
              </a:rPr>
              <a:t>.</a:t>
            </a:r>
          </a:p>
          <a:p>
            <a:pPr marL="0" indent="0">
              <a:buNone/>
            </a:pPr>
            <a:endParaRPr lang="tr-TR" sz="1600" dirty="0">
              <a:solidFill>
                <a:schemeClr val="tx1">
                  <a:lumMod val="85000"/>
                  <a:lumOff val="15000"/>
                </a:schemeClr>
              </a:solidFill>
              <a:latin typeface="Candara" pitchFamily="34" charset="0"/>
            </a:endParaRPr>
          </a:p>
          <a:p>
            <a:r>
              <a:rPr lang="tr-TR" sz="1600" dirty="0" smtClean="0">
                <a:solidFill>
                  <a:schemeClr val="tx1">
                    <a:lumMod val="85000"/>
                    <a:lumOff val="15000"/>
                  </a:schemeClr>
                </a:solidFill>
                <a:latin typeface="Candara" pitchFamily="34" charset="0"/>
              </a:rPr>
              <a:t>A major reason behind this challenge observed in OIC member countries is </a:t>
            </a:r>
            <a:r>
              <a:rPr lang="en-US" sz="1600" dirty="0" smtClean="0">
                <a:solidFill>
                  <a:schemeClr val="tx1">
                    <a:lumMod val="85000"/>
                    <a:lumOff val="15000"/>
                  </a:schemeClr>
                </a:solidFill>
                <a:latin typeface="Candara" pitchFamily="34" charset="0"/>
              </a:rPr>
              <a:t>underdeveloped technical</a:t>
            </a:r>
            <a:r>
              <a:rPr lang="tr-TR" sz="1600" dirty="0" smtClean="0">
                <a:solidFill>
                  <a:schemeClr val="tx1">
                    <a:lumMod val="85000"/>
                    <a:lumOff val="15000"/>
                  </a:schemeClr>
                </a:solidFill>
                <a:latin typeface="Candara" pitchFamily="34" charset="0"/>
              </a:rPr>
              <a:t> capacity</a:t>
            </a:r>
            <a:r>
              <a:rPr lang="en-US" sz="1600" dirty="0" smtClean="0">
                <a:solidFill>
                  <a:schemeClr val="tx1">
                    <a:lumMod val="85000"/>
                    <a:lumOff val="15000"/>
                  </a:schemeClr>
                </a:solidFill>
                <a:latin typeface="Candara" pitchFamily="34" charset="0"/>
              </a:rPr>
              <a:t> </a:t>
            </a:r>
            <a:r>
              <a:rPr lang="en-US" sz="1600" dirty="0">
                <a:solidFill>
                  <a:schemeClr val="tx1">
                    <a:lumMod val="85000"/>
                    <a:lumOff val="15000"/>
                  </a:schemeClr>
                </a:solidFill>
                <a:latin typeface="Candara" pitchFamily="34" charset="0"/>
              </a:rPr>
              <a:t>and </a:t>
            </a:r>
            <a:r>
              <a:rPr lang="tr-TR" sz="1600" dirty="0" smtClean="0">
                <a:solidFill>
                  <a:schemeClr val="tx1">
                    <a:lumMod val="85000"/>
                    <a:lumOff val="15000"/>
                  </a:schemeClr>
                </a:solidFill>
                <a:latin typeface="Candara" pitchFamily="34" charset="0"/>
              </a:rPr>
              <a:t>less-skilled </a:t>
            </a:r>
            <a:r>
              <a:rPr lang="en-US" sz="1600" dirty="0" smtClean="0">
                <a:solidFill>
                  <a:schemeClr val="tx1">
                    <a:lumMod val="85000"/>
                    <a:lumOff val="15000"/>
                  </a:schemeClr>
                </a:solidFill>
                <a:latin typeface="Candara" pitchFamily="34" charset="0"/>
              </a:rPr>
              <a:t>human </a:t>
            </a:r>
            <a:r>
              <a:rPr lang="en-US" sz="1600" dirty="0">
                <a:solidFill>
                  <a:schemeClr val="tx1">
                    <a:lumMod val="85000"/>
                    <a:lumOff val="15000"/>
                  </a:schemeClr>
                </a:solidFill>
                <a:latin typeface="Candara" pitchFamily="34" charset="0"/>
              </a:rPr>
              <a:t>capacity </a:t>
            </a:r>
            <a:r>
              <a:rPr lang="tr-TR" sz="1600" dirty="0" smtClean="0">
                <a:solidFill>
                  <a:schemeClr val="tx1">
                    <a:lumMod val="85000"/>
                    <a:lumOff val="15000"/>
                  </a:schemeClr>
                </a:solidFill>
                <a:latin typeface="Candara" pitchFamily="34" charset="0"/>
              </a:rPr>
              <a:t>that</a:t>
            </a:r>
            <a:r>
              <a:rPr lang="en-US" sz="1600" dirty="0" smtClean="0">
                <a:solidFill>
                  <a:schemeClr val="tx1">
                    <a:lumMod val="85000"/>
                    <a:lumOff val="15000"/>
                  </a:schemeClr>
                </a:solidFill>
                <a:latin typeface="Candara" pitchFamily="34" charset="0"/>
              </a:rPr>
              <a:t> SMEs</a:t>
            </a:r>
            <a:r>
              <a:rPr lang="tr-TR" sz="1600" dirty="0" smtClean="0">
                <a:solidFill>
                  <a:schemeClr val="tx1">
                    <a:lumMod val="85000"/>
                    <a:lumOff val="15000"/>
                  </a:schemeClr>
                </a:solidFill>
                <a:latin typeface="Candara" pitchFamily="34" charset="0"/>
              </a:rPr>
              <a:t> have.</a:t>
            </a:r>
            <a:r>
              <a:rPr lang="en-US" sz="1600" dirty="0" smtClean="0">
                <a:solidFill>
                  <a:schemeClr val="tx1">
                    <a:lumMod val="85000"/>
                    <a:lumOff val="15000"/>
                  </a:schemeClr>
                </a:solidFill>
                <a:latin typeface="Candara" pitchFamily="34" charset="0"/>
              </a:rPr>
              <a:t> </a:t>
            </a:r>
            <a:endParaRPr lang="tr-TR" sz="1600" dirty="0">
              <a:solidFill>
                <a:schemeClr val="tx1">
                  <a:lumMod val="85000"/>
                  <a:lumOff val="15000"/>
                </a:schemeClr>
              </a:solidFill>
            </a:endParaRPr>
          </a:p>
        </p:txBody>
      </p:sp>
    </p:spTree>
    <p:extLst>
      <p:ext uri="{BB962C8B-B14F-4D97-AF65-F5344CB8AC3E}">
        <p14:creationId xmlns:p14="http://schemas.microsoft.com/office/powerpoint/2010/main" val="728855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grpSp>
        <p:nvGrpSpPr>
          <p:cNvPr id="16" name="Group 15"/>
          <p:cNvGrpSpPr/>
          <p:nvPr/>
        </p:nvGrpSpPr>
        <p:grpSpPr>
          <a:xfrm>
            <a:off x="0" y="0"/>
            <a:ext cx="9147100" cy="836712"/>
            <a:chOff x="0" y="0"/>
            <a:chExt cx="9147100" cy="836712"/>
          </a:xfrm>
        </p:grpSpPr>
        <p:sp>
          <p:nvSpPr>
            <p:cNvPr id="17" name="Rectangle 16"/>
            <p:cNvSpPr/>
            <p:nvPr/>
          </p:nvSpPr>
          <p:spPr>
            <a:xfrm>
              <a:off x="5076056" y="0"/>
              <a:ext cx="4071044"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pic>
        <p:nvPicPr>
          <p:cNvPr id="12" name="Picture 1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sp>
        <p:nvSpPr>
          <p:cNvPr id="15" name="Content Placeholder 1"/>
          <p:cNvSpPr>
            <a:spLocks noGrp="1"/>
          </p:cNvSpPr>
          <p:nvPr>
            <p:ph idx="1"/>
          </p:nvPr>
        </p:nvSpPr>
        <p:spPr>
          <a:xfrm>
            <a:off x="460301" y="1268759"/>
            <a:ext cx="8229600" cy="4968553"/>
          </a:xfrm>
        </p:spPr>
        <p:txBody>
          <a:bodyPr>
            <a:noAutofit/>
          </a:bodyPr>
          <a:lstStyle/>
          <a:p>
            <a:r>
              <a:rPr lang="tr-TR" sz="1600" dirty="0" smtClean="0">
                <a:solidFill>
                  <a:schemeClr val="tx1">
                    <a:lumMod val="85000"/>
                    <a:lumOff val="15000"/>
                  </a:schemeClr>
                </a:solidFill>
                <a:latin typeface="Candara" pitchFamily="34" charset="0"/>
              </a:rPr>
              <a:t>In summary, t</a:t>
            </a:r>
            <a:r>
              <a:rPr lang="en-US" sz="1600" dirty="0" err="1" smtClean="0">
                <a:solidFill>
                  <a:schemeClr val="tx1">
                    <a:lumMod val="85000"/>
                    <a:lumOff val="15000"/>
                  </a:schemeClr>
                </a:solidFill>
                <a:latin typeface="Candara" pitchFamily="34" charset="0"/>
              </a:rPr>
              <a:t>wo</a:t>
            </a:r>
            <a:r>
              <a:rPr lang="en-US" sz="1600" dirty="0" smtClean="0">
                <a:solidFill>
                  <a:schemeClr val="tx1">
                    <a:lumMod val="85000"/>
                    <a:lumOff val="15000"/>
                  </a:schemeClr>
                </a:solidFill>
                <a:latin typeface="Candara" pitchFamily="34" charset="0"/>
              </a:rPr>
              <a:t> </a:t>
            </a:r>
            <a:r>
              <a:rPr lang="en-US" sz="1600" dirty="0">
                <a:solidFill>
                  <a:schemeClr val="tx1">
                    <a:lumMod val="85000"/>
                    <a:lumOff val="15000"/>
                  </a:schemeClr>
                </a:solidFill>
                <a:latin typeface="Candara" pitchFamily="34" charset="0"/>
              </a:rPr>
              <a:t>challenges </a:t>
            </a:r>
            <a:r>
              <a:rPr lang="tr-TR" sz="1600" dirty="0" smtClean="0">
                <a:solidFill>
                  <a:schemeClr val="tx1">
                    <a:lumMod val="85000"/>
                    <a:lumOff val="15000"/>
                  </a:schemeClr>
                </a:solidFill>
                <a:latin typeface="Candara" pitchFamily="34" charset="0"/>
              </a:rPr>
              <a:t>that lead</a:t>
            </a:r>
            <a:r>
              <a:rPr lang="en-US" sz="1600" dirty="0" smtClean="0">
                <a:solidFill>
                  <a:schemeClr val="tx1">
                    <a:lumMod val="85000"/>
                    <a:lumOff val="15000"/>
                  </a:schemeClr>
                </a:solidFill>
                <a:latin typeface="Candara" pitchFamily="34" charset="0"/>
              </a:rPr>
              <a:t> </a:t>
            </a:r>
            <a:r>
              <a:rPr lang="en-US" sz="1600" dirty="0">
                <a:solidFill>
                  <a:schemeClr val="tx1">
                    <a:lumMod val="85000"/>
                    <a:lumOff val="15000"/>
                  </a:schemeClr>
                </a:solidFill>
                <a:latin typeface="Candara" pitchFamily="34" charset="0"/>
              </a:rPr>
              <a:t>to </a:t>
            </a:r>
            <a:r>
              <a:rPr lang="tr-TR" sz="1600" dirty="0" smtClean="0">
                <a:solidFill>
                  <a:schemeClr val="tx1">
                    <a:lumMod val="85000"/>
                    <a:lumOff val="15000"/>
                  </a:schemeClr>
                </a:solidFill>
                <a:latin typeface="Candara" pitchFamily="34" charset="0"/>
              </a:rPr>
              <a:t>under</a:t>
            </a:r>
            <a:r>
              <a:rPr lang="en-US" sz="1600" dirty="0" smtClean="0">
                <a:solidFill>
                  <a:schemeClr val="tx1">
                    <a:lumMod val="85000"/>
                    <a:lumOff val="15000"/>
                  </a:schemeClr>
                </a:solidFill>
                <a:latin typeface="Candara" pitchFamily="34" charset="0"/>
              </a:rPr>
              <a:t>utilization </a:t>
            </a:r>
            <a:r>
              <a:rPr lang="en-US" sz="1600" dirty="0">
                <a:solidFill>
                  <a:schemeClr val="tx1">
                    <a:lumMod val="85000"/>
                    <a:lumOff val="15000"/>
                  </a:schemeClr>
                </a:solidFill>
                <a:latin typeface="Candara" pitchFamily="34" charset="0"/>
              </a:rPr>
              <a:t>of </a:t>
            </a:r>
            <a:r>
              <a:rPr lang="en-US" sz="1600" i="1" dirty="0" smtClean="0">
                <a:solidFill>
                  <a:schemeClr val="tx1">
                    <a:lumMod val="85000"/>
                    <a:lumOff val="15000"/>
                  </a:schemeClr>
                </a:solidFill>
                <a:latin typeface="Candara" pitchFamily="34" charset="0"/>
              </a:rPr>
              <a:t>Sharia</a:t>
            </a:r>
            <a:r>
              <a:rPr lang="tr-TR" sz="1600" dirty="0" smtClean="0">
                <a:solidFill>
                  <a:schemeClr val="tx1">
                    <a:lumMod val="85000"/>
                    <a:lumOff val="15000"/>
                  </a:schemeClr>
                </a:solidFill>
                <a:latin typeface="Candara" pitchFamily="34" charset="0"/>
              </a:rPr>
              <a:t>-</a:t>
            </a:r>
            <a:r>
              <a:rPr lang="en-US" sz="1600" dirty="0" smtClean="0">
                <a:solidFill>
                  <a:schemeClr val="tx1">
                    <a:lumMod val="85000"/>
                    <a:lumOff val="15000"/>
                  </a:schemeClr>
                </a:solidFill>
                <a:latin typeface="Candara" pitchFamily="34" charset="0"/>
              </a:rPr>
              <a:t>Complaint </a:t>
            </a:r>
            <a:r>
              <a:rPr lang="en-US" sz="1600" dirty="0">
                <a:solidFill>
                  <a:schemeClr val="tx1">
                    <a:lumMod val="85000"/>
                    <a:lumOff val="15000"/>
                  </a:schemeClr>
                </a:solidFill>
                <a:latin typeface="Candara" pitchFamily="34" charset="0"/>
              </a:rPr>
              <a:t>Financial Instruments to finance SMEs in </a:t>
            </a:r>
            <a:r>
              <a:rPr lang="en-US" sz="1600" b="1" dirty="0">
                <a:solidFill>
                  <a:schemeClr val="tx1">
                    <a:lumMod val="85000"/>
                    <a:lumOff val="15000"/>
                  </a:schemeClr>
                </a:solidFill>
                <a:latin typeface="Candara" pitchFamily="34" charset="0"/>
              </a:rPr>
              <a:t>OIC member </a:t>
            </a:r>
            <a:r>
              <a:rPr lang="en-US" sz="1600" b="1" dirty="0" smtClean="0">
                <a:solidFill>
                  <a:schemeClr val="tx1">
                    <a:lumMod val="85000"/>
                    <a:lumOff val="15000"/>
                  </a:schemeClr>
                </a:solidFill>
                <a:latin typeface="Candara" pitchFamily="34" charset="0"/>
              </a:rPr>
              <a:t>countries</a:t>
            </a:r>
            <a:r>
              <a:rPr lang="tr-TR" sz="1600" b="1" dirty="0" smtClean="0">
                <a:solidFill>
                  <a:schemeClr val="tx1">
                    <a:lumMod val="85000"/>
                    <a:lumOff val="15000"/>
                  </a:schemeClr>
                </a:solidFill>
                <a:latin typeface="Candara" pitchFamily="34" charset="0"/>
              </a:rPr>
              <a:t> </a:t>
            </a:r>
            <a:r>
              <a:rPr lang="tr-TR" sz="1600" dirty="0" smtClean="0">
                <a:solidFill>
                  <a:schemeClr val="tx1">
                    <a:lumMod val="85000"/>
                    <a:lumOff val="15000"/>
                  </a:schemeClr>
                </a:solidFill>
                <a:latin typeface="Candara" pitchFamily="34" charset="0"/>
              </a:rPr>
              <a:t>are as follows</a:t>
            </a:r>
            <a:r>
              <a:rPr lang="en-US" sz="1600" dirty="0" smtClean="0">
                <a:solidFill>
                  <a:schemeClr val="tx1">
                    <a:lumMod val="85000"/>
                    <a:lumOff val="15000"/>
                  </a:schemeClr>
                </a:solidFill>
                <a:latin typeface="Candara" pitchFamily="34" charset="0"/>
              </a:rPr>
              <a:t>:</a:t>
            </a:r>
            <a:endParaRPr lang="en-US" sz="1600" dirty="0">
              <a:solidFill>
                <a:schemeClr val="tx1">
                  <a:lumMod val="85000"/>
                  <a:lumOff val="15000"/>
                </a:schemeClr>
              </a:solidFill>
              <a:latin typeface="Candara" pitchFamily="34" charset="0"/>
            </a:endParaRPr>
          </a:p>
          <a:p>
            <a:pPr lvl="1"/>
            <a:endParaRPr lang="en-US" sz="1600" dirty="0" smtClean="0">
              <a:solidFill>
                <a:schemeClr val="tx1">
                  <a:lumMod val="85000"/>
                  <a:lumOff val="15000"/>
                </a:schemeClr>
              </a:solidFill>
              <a:latin typeface="Candara" pitchFamily="34" charset="0"/>
            </a:endParaRPr>
          </a:p>
          <a:p>
            <a:pPr lvl="1"/>
            <a:r>
              <a:rPr lang="en-US" sz="1600" dirty="0" smtClean="0">
                <a:solidFill>
                  <a:schemeClr val="tx1">
                    <a:lumMod val="85000"/>
                    <a:lumOff val="15000"/>
                  </a:schemeClr>
                </a:solidFill>
                <a:latin typeface="Candara" pitchFamily="34" charset="0"/>
              </a:rPr>
              <a:t>Underdeveloped </a:t>
            </a:r>
            <a:r>
              <a:rPr lang="en-US" sz="1600" dirty="0">
                <a:solidFill>
                  <a:schemeClr val="tx1">
                    <a:lumMod val="85000"/>
                    <a:lumOff val="15000"/>
                  </a:schemeClr>
                </a:solidFill>
                <a:latin typeface="Candara" pitchFamily="34" charset="0"/>
              </a:rPr>
              <a:t>Financial </a:t>
            </a:r>
            <a:r>
              <a:rPr lang="en-US" sz="1600" dirty="0" smtClean="0">
                <a:solidFill>
                  <a:schemeClr val="tx1">
                    <a:lumMod val="85000"/>
                    <a:lumOff val="15000"/>
                  </a:schemeClr>
                </a:solidFill>
                <a:latin typeface="Candara" pitchFamily="34" charset="0"/>
              </a:rPr>
              <a:t>Instruments/Models</a:t>
            </a:r>
            <a:endParaRPr lang="en-US" sz="1600" dirty="0">
              <a:solidFill>
                <a:schemeClr val="tx1">
                  <a:lumMod val="85000"/>
                  <a:lumOff val="15000"/>
                </a:schemeClr>
              </a:solidFill>
              <a:latin typeface="Candara" pitchFamily="34" charset="0"/>
            </a:endParaRPr>
          </a:p>
          <a:p>
            <a:pPr lvl="1"/>
            <a:r>
              <a:rPr lang="en-US" sz="1600" dirty="0" smtClean="0">
                <a:solidFill>
                  <a:schemeClr val="tx1">
                    <a:lumMod val="85000"/>
                    <a:lumOff val="15000"/>
                  </a:schemeClr>
                </a:solidFill>
                <a:latin typeface="Candara" pitchFamily="34" charset="0"/>
              </a:rPr>
              <a:t>Weak </a:t>
            </a:r>
            <a:r>
              <a:rPr lang="en-US" sz="1600" dirty="0">
                <a:solidFill>
                  <a:schemeClr val="tx1">
                    <a:lumMod val="85000"/>
                    <a:lumOff val="15000"/>
                  </a:schemeClr>
                </a:solidFill>
                <a:latin typeface="Candara" pitchFamily="34" charset="0"/>
              </a:rPr>
              <a:t>Technical and Human Capacity of SMEs to benefit from the </a:t>
            </a:r>
            <a:r>
              <a:rPr lang="tr-TR" sz="1600" dirty="0" smtClean="0">
                <a:solidFill>
                  <a:schemeClr val="tx1">
                    <a:lumMod val="85000"/>
                    <a:lumOff val="15000"/>
                  </a:schemeClr>
                </a:solidFill>
                <a:latin typeface="Candara" pitchFamily="34" charset="0"/>
              </a:rPr>
              <a:t>	</a:t>
            </a:r>
            <a:r>
              <a:rPr lang="en-US" sz="1600" dirty="0" smtClean="0">
                <a:solidFill>
                  <a:schemeClr val="tx1">
                    <a:lumMod val="85000"/>
                    <a:lumOff val="15000"/>
                  </a:schemeClr>
                </a:solidFill>
                <a:latin typeface="Candara" pitchFamily="34" charset="0"/>
              </a:rPr>
              <a:t>available instruments</a:t>
            </a:r>
            <a:endParaRPr lang="tr-TR" sz="1600" dirty="0" smtClean="0">
              <a:solidFill>
                <a:schemeClr val="tx1">
                  <a:lumMod val="85000"/>
                  <a:lumOff val="15000"/>
                </a:schemeClr>
              </a:solidFill>
              <a:latin typeface="Candara" pitchFamily="34" charset="0"/>
            </a:endParaRPr>
          </a:p>
          <a:p>
            <a:pPr marL="0" indent="0">
              <a:buNone/>
            </a:pPr>
            <a:endParaRPr lang="tr-TR" sz="1600" b="1" dirty="0" smtClean="0">
              <a:solidFill>
                <a:schemeClr val="tx1">
                  <a:lumMod val="85000"/>
                  <a:lumOff val="15000"/>
                </a:schemeClr>
              </a:solidFill>
              <a:latin typeface="Candara" pitchFamily="34" charset="0"/>
            </a:endParaRPr>
          </a:p>
          <a:p>
            <a:r>
              <a:rPr lang="en-US" sz="1600" b="1" dirty="0" err="1">
                <a:solidFill>
                  <a:schemeClr val="tx1">
                    <a:lumMod val="85000"/>
                    <a:lumOff val="15000"/>
                  </a:schemeClr>
                </a:solidFill>
                <a:latin typeface="Candara" pitchFamily="34" charset="0"/>
              </a:rPr>
              <a:t>Saaid</a:t>
            </a:r>
            <a:r>
              <a:rPr lang="en-US" sz="1600" b="1" dirty="0">
                <a:solidFill>
                  <a:schemeClr val="tx1">
                    <a:lumMod val="85000"/>
                    <a:lumOff val="15000"/>
                  </a:schemeClr>
                </a:solidFill>
                <a:latin typeface="Candara" pitchFamily="34" charset="0"/>
              </a:rPr>
              <a:t> Ali (2013) </a:t>
            </a:r>
            <a:r>
              <a:rPr lang="en-US" sz="1600" dirty="0">
                <a:solidFill>
                  <a:schemeClr val="tx1">
                    <a:lumMod val="85000"/>
                    <a:lumOff val="15000"/>
                  </a:schemeClr>
                </a:solidFill>
                <a:latin typeface="Candara" pitchFamily="34" charset="0"/>
              </a:rPr>
              <a:t>from IRTI mentioned two </a:t>
            </a:r>
            <a:r>
              <a:rPr lang="tr-TR" sz="1600" dirty="0" smtClean="0">
                <a:solidFill>
                  <a:schemeClr val="tx1">
                    <a:lumMod val="85000"/>
                    <a:lumOff val="15000"/>
                  </a:schemeClr>
                </a:solidFill>
                <a:latin typeface="Candara" pitchFamily="34" charset="0"/>
              </a:rPr>
              <a:t>additional</a:t>
            </a:r>
            <a:r>
              <a:rPr lang="en-US" sz="1600" dirty="0" smtClean="0">
                <a:solidFill>
                  <a:schemeClr val="tx1">
                    <a:lumMod val="85000"/>
                    <a:lumOff val="15000"/>
                  </a:schemeClr>
                </a:solidFill>
                <a:latin typeface="Candara" pitchFamily="34" charset="0"/>
              </a:rPr>
              <a:t> </a:t>
            </a:r>
            <a:r>
              <a:rPr lang="en-US" sz="1600" dirty="0">
                <a:solidFill>
                  <a:schemeClr val="tx1">
                    <a:lumMod val="85000"/>
                    <a:lumOff val="15000"/>
                  </a:schemeClr>
                </a:solidFill>
                <a:latin typeface="Candara" pitchFamily="34" charset="0"/>
              </a:rPr>
              <a:t>obstacles </a:t>
            </a:r>
            <a:r>
              <a:rPr lang="tr-TR" sz="1600" dirty="0">
                <a:solidFill>
                  <a:schemeClr val="tx1">
                    <a:lumMod val="85000"/>
                    <a:lumOff val="15000"/>
                  </a:schemeClr>
                </a:solidFill>
                <a:latin typeface="Candara" pitchFamily="34" charset="0"/>
              </a:rPr>
              <a:t>that complete the </a:t>
            </a:r>
            <a:r>
              <a:rPr lang="tr-TR" sz="1600" dirty="0" smtClean="0">
                <a:solidFill>
                  <a:schemeClr val="tx1">
                    <a:lumMod val="85000"/>
                    <a:lumOff val="15000"/>
                  </a:schemeClr>
                </a:solidFill>
                <a:latin typeface="Candara" pitchFamily="34" charset="0"/>
              </a:rPr>
              <a:t>picture for OIC member </a:t>
            </a:r>
            <a:r>
              <a:rPr lang="tr-TR" sz="1600" dirty="0" smtClean="0">
                <a:solidFill>
                  <a:schemeClr val="tx1">
                    <a:lumMod val="85000"/>
                    <a:lumOff val="15000"/>
                  </a:schemeClr>
                </a:solidFill>
                <a:latin typeface="Candara" pitchFamily="34" charset="0"/>
              </a:rPr>
              <a:t>countries:</a:t>
            </a:r>
            <a:endParaRPr lang="en-US" sz="1600" dirty="0" smtClean="0">
              <a:solidFill>
                <a:schemeClr val="tx1">
                  <a:lumMod val="85000"/>
                  <a:lumOff val="15000"/>
                </a:schemeClr>
              </a:solidFill>
              <a:latin typeface="Candara" pitchFamily="34" charset="0"/>
            </a:endParaRPr>
          </a:p>
          <a:p>
            <a:endParaRPr lang="en-US" sz="1600" dirty="0" smtClean="0">
              <a:solidFill>
                <a:schemeClr val="tx1">
                  <a:lumMod val="85000"/>
                  <a:lumOff val="15000"/>
                </a:schemeClr>
              </a:solidFill>
              <a:latin typeface="Candara" pitchFamily="34" charset="0"/>
            </a:endParaRPr>
          </a:p>
          <a:p>
            <a:pPr lvl="1"/>
            <a:r>
              <a:rPr lang="en-US" sz="1600" b="1" dirty="0" smtClean="0">
                <a:solidFill>
                  <a:schemeClr val="tx1">
                    <a:lumMod val="85000"/>
                    <a:lumOff val="15000"/>
                  </a:schemeClr>
                </a:solidFill>
                <a:latin typeface="Candara" pitchFamily="34" charset="0"/>
              </a:rPr>
              <a:t>Poor </a:t>
            </a:r>
            <a:r>
              <a:rPr lang="en-US" sz="1600" b="1" dirty="0">
                <a:solidFill>
                  <a:schemeClr val="tx1">
                    <a:lumMod val="85000"/>
                    <a:lumOff val="15000"/>
                  </a:schemeClr>
                </a:solidFill>
                <a:latin typeface="Candara" pitchFamily="34" charset="0"/>
              </a:rPr>
              <a:t>infrastructure: </a:t>
            </a:r>
            <a:r>
              <a:rPr lang="en-US" sz="1600" dirty="0">
                <a:solidFill>
                  <a:schemeClr val="tx1">
                    <a:lumMod val="85000"/>
                    <a:lumOff val="15000"/>
                  </a:schemeClr>
                </a:solidFill>
                <a:latin typeface="Candara" pitchFamily="34" charset="0"/>
              </a:rPr>
              <a:t>Underdeveloped  transportation, energy network </a:t>
            </a:r>
            <a:r>
              <a:rPr lang="en-US" sz="1600" dirty="0" smtClean="0">
                <a:solidFill>
                  <a:schemeClr val="tx1">
                    <a:lumMod val="85000"/>
                    <a:lumOff val="15000"/>
                  </a:schemeClr>
                </a:solidFill>
                <a:latin typeface="Candara" pitchFamily="34" charset="0"/>
              </a:rPr>
              <a:t>and </a:t>
            </a:r>
            <a:r>
              <a:rPr lang="en-US" sz="1600" dirty="0">
                <a:solidFill>
                  <a:schemeClr val="tx1">
                    <a:lumMod val="85000"/>
                    <a:lumOff val="15000"/>
                  </a:schemeClr>
                </a:solidFill>
                <a:latin typeface="Candara" pitchFamily="34" charset="0"/>
              </a:rPr>
              <a:t>warehouses.  Many Islamic instruments (</a:t>
            </a:r>
            <a:r>
              <a:rPr lang="en-US" sz="1600" i="1" dirty="0" err="1" smtClean="0">
                <a:solidFill>
                  <a:schemeClr val="tx1">
                    <a:lumMod val="85000"/>
                    <a:lumOff val="15000"/>
                  </a:schemeClr>
                </a:solidFill>
                <a:latin typeface="Candara" pitchFamily="34" charset="0"/>
              </a:rPr>
              <a:t>Murabaha</a:t>
            </a:r>
            <a:r>
              <a:rPr lang="en-US" sz="1600" dirty="0" smtClean="0">
                <a:solidFill>
                  <a:schemeClr val="tx1">
                    <a:lumMod val="85000"/>
                    <a:lumOff val="15000"/>
                  </a:schemeClr>
                </a:solidFill>
                <a:latin typeface="Candara" pitchFamily="34" charset="0"/>
              </a:rPr>
              <a:t>, </a:t>
            </a:r>
            <a:r>
              <a:rPr lang="en-US" sz="1600" i="1" dirty="0" err="1" smtClean="0">
                <a:solidFill>
                  <a:schemeClr val="tx1">
                    <a:lumMod val="85000"/>
                    <a:lumOff val="15000"/>
                  </a:schemeClr>
                </a:solidFill>
                <a:latin typeface="Candara" pitchFamily="34" charset="0"/>
              </a:rPr>
              <a:t>Mudabarah</a:t>
            </a:r>
            <a:r>
              <a:rPr lang="en-US" sz="1600" dirty="0" smtClean="0">
                <a:solidFill>
                  <a:schemeClr val="tx1">
                    <a:lumMod val="85000"/>
                    <a:lumOff val="15000"/>
                  </a:schemeClr>
                </a:solidFill>
                <a:latin typeface="Candara" pitchFamily="34" charset="0"/>
              </a:rPr>
              <a:t>, </a:t>
            </a:r>
            <a:r>
              <a:rPr lang="en-US" sz="1600" i="1" dirty="0" smtClean="0">
                <a:solidFill>
                  <a:schemeClr val="tx1">
                    <a:lumMod val="85000"/>
                    <a:lumOff val="15000"/>
                  </a:schemeClr>
                </a:solidFill>
                <a:latin typeface="Candara" pitchFamily="34" charset="0"/>
              </a:rPr>
              <a:t>Salam</a:t>
            </a:r>
            <a:r>
              <a:rPr lang="en-US" sz="1600" dirty="0" smtClean="0">
                <a:solidFill>
                  <a:schemeClr val="tx1">
                    <a:lumMod val="85000"/>
                    <a:lumOff val="15000"/>
                  </a:schemeClr>
                </a:solidFill>
                <a:latin typeface="Candara" pitchFamily="34" charset="0"/>
              </a:rPr>
              <a:t>)  </a:t>
            </a:r>
            <a:r>
              <a:rPr lang="en-US" sz="1600" dirty="0">
                <a:solidFill>
                  <a:schemeClr val="tx1">
                    <a:lumMod val="85000"/>
                    <a:lumOff val="15000"/>
                  </a:schemeClr>
                </a:solidFill>
                <a:latin typeface="Candara" pitchFamily="34" charset="0"/>
              </a:rPr>
              <a:t>depend on financing the product in kind that warehouses play an important </a:t>
            </a:r>
            <a:r>
              <a:rPr lang="en-US" sz="1600" dirty="0" smtClean="0">
                <a:solidFill>
                  <a:schemeClr val="tx1">
                    <a:lumMod val="85000"/>
                    <a:lumOff val="15000"/>
                  </a:schemeClr>
                </a:solidFill>
                <a:latin typeface="Candara" pitchFamily="34" charset="0"/>
              </a:rPr>
              <a:t>role.</a:t>
            </a:r>
            <a:endParaRPr lang="en-US" sz="1600" dirty="0">
              <a:solidFill>
                <a:schemeClr val="tx1">
                  <a:lumMod val="85000"/>
                  <a:lumOff val="15000"/>
                </a:schemeClr>
              </a:solidFill>
              <a:latin typeface="Candara" pitchFamily="34" charset="0"/>
            </a:endParaRPr>
          </a:p>
          <a:p>
            <a:pPr lvl="1"/>
            <a:r>
              <a:rPr lang="tr-TR" sz="1600" b="1" dirty="0" smtClean="0">
                <a:solidFill>
                  <a:schemeClr val="tx1">
                    <a:lumMod val="85000"/>
                    <a:lumOff val="15000"/>
                  </a:schemeClr>
                </a:solidFill>
                <a:latin typeface="Candara" pitchFamily="34" charset="0"/>
              </a:rPr>
              <a:t>W</a:t>
            </a:r>
            <a:r>
              <a:rPr lang="en-US" sz="1600" b="1" dirty="0" err="1" smtClean="0">
                <a:solidFill>
                  <a:schemeClr val="tx1">
                    <a:lumMod val="85000"/>
                    <a:lumOff val="15000"/>
                  </a:schemeClr>
                </a:solidFill>
                <a:latin typeface="Candara" pitchFamily="34" charset="0"/>
              </a:rPr>
              <a:t>eak</a:t>
            </a:r>
            <a:r>
              <a:rPr lang="en-US" sz="1600" b="1" dirty="0" smtClean="0">
                <a:solidFill>
                  <a:schemeClr val="tx1">
                    <a:lumMod val="85000"/>
                    <a:lumOff val="15000"/>
                  </a:schemeClr>
                </a:solidFill>
                <a:latin typeface="Candara" pitchFamily="34" charset="0"/>
              </a:rPr>
              <a:t> </a:t>
            </a:r>
            <a:r>
              <a:rPr lang="en-US" sz="1600" b="1" dirty="0">
                <a:solidFill>
                  <a:schemeClr val="tx1">
                    <a:lumMod val="85000"/>
                    <a:lumOff val="15000"/>
                  </a:schemeClr>
                </a:solidFill>
                <a:latin typeface="Candara" pitchFamily="34" charset="0"/>
              </a:rPr>
              <a:t>institutions: </a:t>
            </a:r>
            <a:r>
              <a:rPr lang="en-US" sz="1600" dirty="0">
                <a:solidFill>
                  <a:schemeClr val="tx1">
                    <a:lumMod val="85000"/>
                    <a:lumOff val="15000"/>
                  </a:schemeClr>
                </a:solidFill>
                <a:latin typeface="Candara" pitchFamily="34" charset="0"/>
              </a:rPr>
              <a:t>problems associated with rules, regulations and mechanisms especially related with international trade such as complex customs clearance procedures and high tariff rates in some OIC member states.</a:t>
            </a:r>
          </a:p>
          <a:p>
            <a:pPr marL="0" indent="0">
              <a:buNone/>
            </a:pPr>
            <a:endParaRPr lang="tr-TR" sz="1600" dirty="0">
              <a:solidFill>
                <a:schemeClr val="tx1">
                  <a:lumMod val="85000"/>
                  <a:lumOff val="15000"/>
                </a:schemeClr>
              </a:solidFill>
            </a:endParaRPr>
          </a:p>
        </p:txBody>
      </p:sp>
      <p:sp>
        <p:nvSpPr>
          <p:cNvPr id="13" name="Title 1"/>
          <p:cNvSpPr txBox="1">
            <a:spLocks/>
          </p:cNvSpPr>
          <p:nvPr/>
        </p:nvSpPr>
        <p:spPr>
          <a:xfrm>
            <a:off x="5292080" y="210174"/>
            <a:ext cx="3851920"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002060"/>
                </a:solidFill>
                <a:latin typeface="Cambria" pitchFamily="18" charset="0"/>
              </a:rPr>
              <a:t>Lack </a:t>
            </a:r>
            <a:r>
              <a:rPr lang="en-US" sz="2400" dirty="0" smtClean="0">
                <a:solidFill>
                  <a:srgbClr val="002060"/>
                </a:solidFill>
                <a:latin typeface="Cambria" pitchFamily="18" charset="0"/>
              </a:rPr>
              <a:t>of S</a:t>
            </a:r>
            <a:r>
              <a:rPr lang="en-US" sz="2400" dirty="0" smtClean="0">
                <a:solidFill>
                  <a:srgbClr val="002060"/>
                </a:solidFill>
                <a:latin typeface="Cambria" pitchFamily="18" charset="0"/>
              </a:rPr>
              <a:t>haria</a:t>
            </a:r>
            <a:r>
              <a:rPr lang="en-US" sz="2400" dirty="0">
                <a:solidFill>
                  <a:srgbClr val="002060"/>
                </a:solidFill>
                <a:latin typeface="Cambria" pitchFamily="18" charset="0"/>
              </a:rPr>
              <a:t> </a:t>
            </a:r>
            <a:r>
              <a:rPr lang="en-US" sz="2400" dirty="0" smtClean="0">
                <a:solidFill>
                  <a:srgbClr val="002060"/>
                </a:solidFill>
                <a:latin typeface="Cambria" pitchFamily="18" charset="0"/>
              </a:rPr>
              <a:t>c</a:t>
            </a:r>
            <a:r>
              <a:rPr lang="en-US" sz="2400" dirty="0" smtClean="0">
                <a:solidFill>
                  <a:srgbClr val="002060"/>
                </a:solidFill>
                <a:latin typeface="Cambria" pitchFamily="18" charset="0"/>
              </a:rPr>
              <a:t>ompliant Instruments (2) </a:t>
            </a:r>
            <a:endParaRPr lang="en-US" sz="2400" dirty="0">
              <a:solidFill>
                <a:srgbClr val="002060"/>
              </a:solidFill>
              <a:latin typeface="Cambria" pitchFamily="18" charset="0"/>
            </a:endParaRPr>
          </a:p>
        </p:txBody>
      </p:sp>
      <p:sp>
        <p:nvSpPr>
          <p:cNvPr id="14" name="Title 1"/>
          <p:cNvSpPr txBox="1">
            <a:spLocks/>
          </p:cNvSpPr>
          <p:nvPr/>
        </p:nvSpPr>
        <p:spPr>
          <a:xfrm>
            <a:off x="251520" y="202630"/>
            <a:ext cx="5256584"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chemeClr val="bg1"/>
                </a:solidFill>
                <a:latin typeface="Cambria" pitchFamily="18" charset="0"/>
              </a:rPr>
              <a:t>SME </a:t>
            </a:r>
            <a:r>
              <a:rPr lang="en-US" sz="3200" dirty="0" smtClean="0">
                <a:solidFill>
                  <a:schemeClr val="bg1"/>
                </a:solidFill>
                <a:latin typeface="Cambria" pitchFamily="18" charset="0"/>
              </a:rPr>
              <a:t>Financing</a:t>
            </a:r>
            <a:r>
              <a:rPr lang="tr-TR" sz="3200" dirty="0" smtClean="0">
                <a:solidFill>
                  <a:schemeClr val="bg1"/>
                </a:solidFill>
                <a:latin typeface="Cambria" pitchFamily="18" charset="0"/>
              </a:rPr>
              <a:t>	</a:t>
            </a:r>
            <a:endParaRPr lang="tr-TR" sz="3200" dirty="0">
              <a:solidFill>
                <a:schemeClr val="bg1"/>
              </a:solidFill>
              <a:latin typeface="Cambria" pitchFamily="18" charset="0"/>
            </a:endParaRPr>
          </a:p>
        </p:txBody>
      </p:sp>
    </p:spTree>
    <p:extLst>
      <p:ext uri="{BB962C8B-B14F-4D97-AF65-F5344CB8AC3E}">
        <p14:creationId xmlns:p14="http://schemas.microsoft.com/office/powerpoint/2010/main" val="3774811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grpSp>
        <p:nvGrpSpPr>
          <p:cNvPr id="16" name="Group 15"/>
          <p:cNvGrpSpPr/>
          <p:nvPr/>
        </p:nvGrpSpPr>
        <p:grpSpPr>
          <a:xfrm>
            <a:off x="0" y="0"/>
            <a:ext cx="9147100" cy="836712"/>
            <a:chOff x="0" y="0"/>
            <a:chExt cx="9147100" cy="836712"/>
          </a:xfrm>
        </p:grpSpPr>
        <p:sp>
          <p:nvSpPr>
            <p:cNvPr id="17" name="Rectangle 16"/>
            <p:cNvSpPr/>
            <p:nvPr/>
          </p:nvSpPr>
          <p:spPr>
            <a:xfrm>
              <a:off x="5076056" y="0"/>
              <a:ext cx="4071044"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9" name="Title 1"/>
          <p:cNvSpPr txBox="1">
            <a:spLocks/>
          </p:cNvSpPr>
          <p:nvPr/>
        </p:nvSpPr>
        <p:spPr>
          <a:xfrm>
            <a:off x="251520" y="202630"/>
            <a:ext cx="5256584"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chemeClr val="bg1"/>
                </a:solidFill>
                <a:latin typeface="Cambria" pitchFamily="18" charset="0"/>
              </a:rPr>
              <a:t>Islamic Finance</a:t>
            </a:r>
            <a:endParaRPr lang="tr-TR" sz="3200" dirty="0">
              <a:solidFill>
                <a:schemeClr val="bg1"/>
              </a:solidFill>
              <a:latin typeface="Cambria" pitchFamily="18" charset="0"/>
            </a:endParaRPr>
          </a:p>
        </p:txBody>
      </p:sp>
      <p:sp>
        <p:nvSpPr>
          <p:cNvPr id="11" name="Title 1"/>
          <p:cNvSpPr txBox="1">
            <a:spLocks/>
          </p:cNvSpPr>
          <p:nvPr/>
        </p:nvSpPr>
        <p:spPr>
          <a:xfrm>
            <a:off x="5292080" y="210174"/>
            <a:ext cx="3851920"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002060"/>
                </a:solidFill>
                <a:latin typeface="Cambria" pitchFamily="18" charset="0"/>
              </a:rPr>
              <a:t>IF is </a:t>
            </a:r>
            <a:r>
              <a:rPr lang="en-US" sz="2400" dirty="0" smtClean="0">
                <a:solidFill>
                  <a:srgbClr val="002060"/>
                </a:solidFill>
                <a:latin typeface="Cambria" pitchFamily="18" charset="0"/>
              </a:rPr>
              <a:t>lagging behind</a:t>
            </a:r>
            <a:endParaRPr lang="en-US" sz="2400" dirty="0">
              <a:solidFill>
                <a:srgbClr val="002060"/>
              </a:solidFill>
              <a:latin typeface="Cambria" pitchFamily="18" charset="0"/>
            </a:endParaRPr>
          </a:p>
        </p:txBody>
      </p:sp>
      <p:pic>
        <p:nvPicPr>
          <p:cNvPr id="12" name="Picture 1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grpSp>
        <p:nvGrpSpPr>
          <p:cNvPr id="2" name="Group 1"/>
          <p:cNvGrpSpPr/>
          <p:nvPr/>
        </p:nvGrpSpPr>
        <p:grpSpPr>
          <a:xfrm>
            <a:off x="107876" y="908720"/>
            <a:ext cx="8934449" cy="5543550"/>
            <a:chOff x="107876" y="836712"/>
            <a:chExt cx="8934449" cy="5543550"/>
          </a:xfrm>
        </p:grpSpPr>
        <p:graphicFrame>
          <p:nvGraphicFramePr>
            <p:cNvPr id="23" name="Chart 22" title="Composition of Global Assets (2012)"/>
            <p:cNvGraphicFramePr>
              <a:graphicFrameLocks/>
            </p:cNvGraphicFramePr>
            <p:nvPr>
              <p:extLst>
                <p:ext uri="{D42A27DB-BD31-4B8C-83A1-F6EECF244321}">
                  <p14:modId xmlns:p14="http://schemas.microsoft.com/office/powerpoint/2010/main" val="903375473"/>
                </p:ext>
              </p:extLst>
            </p:nvPr>
          </p:nvGraphicFramePr>
          <p:xfrm>
            <a:off x="107876" y="836712"/>
            <a:ext cx="8934449" cy="5543550"/>
          </p:xfrm>
          <a:graphic>
            <a:graphicData uri="http://schemas.openxmlformats.org/drawingml/2006/chart">
              <c:chart xmlns:c="http://schemas.openxmlformats.org/drawingml/2006/chart" xmlns:r="http://schemas.openxmlformats.org/officeDocument/2006/relationships" r:id="rId5"/>
            </a:graphicData>
          </a:graphic>
        </p:graphicFrame>
        <p:sp>
          <p:nvSpPr>
            <p:cNvPr id="24" name="Rectangle 23"/>
            <p:cNvSpPr/>
            <p:nvPr/>
          </p:nvSpPr>
          <p:spPr>
            <a:xfrm>
              <a:off x="683752" y="5484912"/>
              <a:ext cx="1548000" cy="28800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grpSp>
      <p:cxnSp>
        <p:nvCxnSpPr>
          <p:cNvPr id="25" name="Straight Connector 24"/>
          <p:cNvCxnSpPr>
            <a:stCxn id="24" idx="3"/>
          </p:cNvCxnSpPr>
          <p:nvPr/>
        </p:nvCxnSpPr>
        <p:spPr>
          <a:xfrm flipV="1">
            <a:off x="2231752" y="5080670"/>
            <a:ext cx="4405125" cy="62025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6057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24744"/>
            <a:ext cx="8784976" cy="4536504"/>
          </a:xfrm>
          <a:prstGeom prst="rect">
            <a:avLst/>
          </a:prstGeom>
          <a:noFill/>
          <a:ln>
            <a:noFill/>
          </a:ln>
        </p:spPr>
      </p:pic>
      <p:sp>
        <p:nvSpPr>
          <p:cNvPr id="10" name="TextBox 9"/>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grpSp>
        <p:nvGrpSpPr>
          <p:cNvPr id="16" name="Group 15"/>
          <p:cNvGrpSpPr/>
          <p:nvPr/>
        </p:nvGrpSpPr>
        <p:grpSpPr>
          <a:xfrm>
            <a:off x="0" y="0"/>
            <a:ext cx="9147100" cy="836712"/>
            <a:chOff x="0" y="0"/>
            <a:chExt cx="9147100" cy="836712"/>
          </a:xfrm>
        </p:grpSpPr>
        <p:sp>
          <p:nvSpPr>
            <p:cNvPr id="17" name="Rectangle 16"/>
            <p:cNvSpPr/>
            <p:nvPr/>
          </p:nvSpPr>
          <p:spPr>
            <a:xfrm>
              <a:off x="5076056" y="0"/>
              <a:ext cx="4071044"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9" name="Title 1"/>
          <p:cNvSpPr txBox="1">
            <a:spLocks/>
          </p:cNvSpPr>
          <p:nvPr/>
        </p:nvSpPr>
        <p:spPr>
          <a:xfrm>
            <a:off x="251520" y="202630"/>
            <a:ext cx="5256584"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chemeClr val="bg1"/>
                </a:solidFill>
                <a:latin typeface="Cambria" pitchFamily="18" charset="0"/>
              </a:rPr>
              <a:t>Islamic Finance</a:t>
            </a:r>
            <a:endParaRPr lang="tr-TR" sz="3200" dirty="0">
              <a:solidFill>
                <a:schemeClr val="bg1"/>
              </a:solidFill>
              <a:latin typeface="Cambria" pitchFamily="18" charset="0"/>
            </a:endParaRPr>
          </a:p>
        </p:txBody>
      </p:sp>
      <p:sp>
        <p:nvSpPr>
          <p:cNvPr id="11" name="Title 1"/>
          <p:cNvSpPr txBox="1">
            <a:spLocks/>
          </p:cNvSpPr>
          <p:nvPr/>
        </p:nvSpPr>
        <p:spPr>
          <a:xfrm>
            <a:off x="5292080" y="210174"/>
            <a:ext cx="3851920"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002060"/>
                </a:solidFill>
                <a:latin typeface="Cambria" pitchFamily="18" charset="0"/>
              </a:rPr>
              <a:t>IF</a:t>
            </a:r>
            <a:r>
              <a:rPr lang="en-US" sz="2400" dirty="0" smtClean="0">
                <a:solidFill>
                  <a:srgbClr val="002060"/>
                </a:solidFill>
                <a:latin typeface="Cambria" pitchFamily="18" charset="0"/>
              </a:rPr>
              <a:t> is </a:t>
            </a:r>
            <a:r>
              <a:rPr lang="en-US" sz="2400" dirty="0" smtClean="0">
                <a:solidFill>
                  <a:srgbClr val="002060"/>
                </a:solidFill>
                <a:latin typeface="Cambria" pitchFamily="18" charset="0"/>
              </a:rPr>
              <a:t>lagging </a:t>
            </a:r>
            <a:r>
              <a:rPr lang="en-US" sz="2400" dirty="0" smtClean="0">
                <a:solidFill>
                  <a:srgbClr val="002060"/>
                </a:solidFill>
                <a:latin typeface="Cambria" pitchFamily="18" charset="0"/>
              </a:rPr>
              <a:t>behind (2)</a:t>
            </a:r>
            <a:endParaRPr lang="en-US" sz="2400" dirty="0">
              <a:solidFill>
                <a:srgbClr val="002060"/>
              </a:solidFill>
              <a:latin typeface="Cambria" pitchFamily="18" charset="0"/>
            </a:endParaRPr>
          </a:p>
        </p:txBody>
      </p:sp>
      <p:pic>
        <p:nvPicPr>
          <p:cNvPr id="12" name="Picture 1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sp>
        <p:nvSpPr>
          <p:cNvPr id="14" name="Content Placeholder 2"/>
          <p:cNvSpPr txBox="1">
            <a:spLocks/>
          </p:cNvSpPr>
          <p:nvPr/>
        </p:nvSpPr>
        <p:spPr>
          <a:xfrm>
            <a:off x="827584" y="5805304"/>
            <a:ext cx="7992888" cy="648032"/>
          </a:xfrm>
          <a:prstGeom prst="rect">
            <a:avLst/>
          </a:prstGeom>
          <a:noFill/>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600" dirty="0" smtClean="0">
                <a:solidFill>
                  <a:schemeClr val="tx1">
                    <a:lumMod val="85000"/>
                    <a:lumOff val="15000"/>
                  </a:schemeClr>
                </a:solidFill>
                <a:latin typeface="Candara" pitchFamily="34" charset="0"/>
              </a:rPr>
              <a:t>The </a:t>
            </a:r>
            <a:r>
              <a:rPr lang="en-US" sz="1600" dirty="0">
                <a:solidFill>
                  <a:schemeClr val="tx1">
                    <a:lumMod val="85000"/>
                    <a:lumOff val="15000"/>
                  </a:schemeClr>
                </a:solidFill>
                <a:latin typeface="Candara" pitchFamily="34" charset="0"/>
              </a:rPr>
              <a:t>top ten Islamic banks’ market capitalisation was only 4.1% of the top ten conventional banks’ market capitalisation at end-2010.</a:t>
            </a:r>
          </a:p>
        </p:txBody>
      </p:sp>
    </p:spTree>
    <p:extLst>
      <p:ext uri="{BB962C8B-B14F-4D97-AF65-F5344CB8AC3E}">
        <p14:creationId xmlns:p14="http://schemas.microsoft.com/office/powerpoint/2010/main" val="739994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539552" y="1268760"/>
            <a:ext cx="7992888" cy="4608512"/>
          </a:xfrm>
          <a:prstGeom prst="roundRect">
            <a:avLst>
              <a:gd name="adj" fmla="val 9718"/>
            </a:avLst>
          </a:prstGeom>
          <a:solidFill>
            <a:schemeClr val="accent1">
              <a:lumMod val="20000"/>
              <a:lumOff val="80000"/>
            </a:schemeClr>
          </a:solidFill>
        </p:spPr>
        <p:txBody>
          <a:bodyPr>
            <a:noAutofit/>
          </a:bodyPr>
          <a:lstStyle/>
          <a:p>
            <a:pPr>
              <a:lnSpc>
                <a:spcPct val="150000"/>
              </a:lnSpc>
              <a:buSzPct val="100000"/>
              <a:buFont typeface="Wingdings" pitchFamily="2" charset="2"/>
              <a:buChar char="ü"/>
            </a:pPr>
            <a:r>
              <a:rPr lang="en-US" sz="1800" dirty="0" smtClean="0">
                <a:solidFill>
                  <a:schemeClr val="tx2">
                    <a:lumMod val="50000"/>
                  </a:schemeClr>
                </a:solidFill>
                <a:latin typeface="Candara" pitchFamily="34" charset="0"/>
                <a:cs typeface="Times New Roman" pitchFamily="18" charset="0"/>
              </a:rPr>
              <a:t>SMEs and Entrepreneurship</a:t>
            </a:r>
          </a:p>
          <a:p>
            <a:pPr marL="0" indent="0">
              <a:lnSpc>
                <a:spcPct val="150000"/>
              </a:lnSpc>
              <a:buSzPct val="100000"/>
              <a:buNone/>
            </a:pPr>
            <a:r>
              <a:rPr lang="en-US" sz="1400" i="1" dirty="0" smtClean="0">
                <a:solidFill>
                  <a:schemeClr val="tx2">
                    <a:lumMod val="50000"/>
                  </a:schemeClr>
                </a:solidFill>
                <a:latin typeface="Candara" pitchFamily="34" charset="0"/>
                <a:cs typeface="Times New Roman" pitchFamily="18" charset="0"/>
              </a:rPr>
              <a:t>Current figures on MSMEs, their contribution to economic sectors and employment, as well as their obstacles and challenges.</a:t>
            </a:r>
          </a:p>
          <a:p>
            <a:pPr>
              <a:lnSpc>
                <a:spcPct val="150000"/>
              </a:lnSpc>
              <a:buSzPct val="100000"/>
              <a:buFont typeface="Wingdings" pitchFamily="2" charset="2"/>
              <a:buChar char="ü"/>
            </a:pPr>
            <a:r>
              <a:rPr lang="en-US" sz="1800" dirty="0" smtClean="0">
                <a:solidFill>
                  <a:schemeClr val="tx2">
                    <a:lumMod val="50000"/>
                  </a:schemeClr>
                </a:solidFill>
                <a:latin typeface="Candara" pitchFamily="34" charset="0"/>
                <a:cs typeface="Times New Roman" pitchFamily="18" charset="0"/>
              </a:rPr>
              <a:t>SME Financing Mechanisms</a:t>
            </a:r>
          </a:p>
          <a:p>
            <a:pPr marL="0" indent="0">
              <a:lnSpc>
                <a:spcPct val="150000"/>
              </a:lnSpc>
              <a:buSzPct val="100000"/>
              <a:buNone/>
            </a:pPr>
            <a:r>
              <a:rPr lang="en-US" sz="1400" i="1" dirty="0">
                <a:solidFill>
                  <a:schemeClr val="tx2">
                    <a:lumMod val="50000"/>
                  </a:schemeClr>
                </a:solidFill>
                <a:latin typeface="Candara" pitchFamily="34" charset="0"/>
                <a:cs typeface="Times New Roman" pitchFamily="18" charset="0"/>
              </a:rPr>
              <a:t>An overview of available financing mechanisms for SMEs, and problems faced</a:t>
            </a:r>
            <a:r>
              <a:rPr lang="en-US" sz="1400" i="1" dirty="0">
                <a:solidFill>
                  <a:schemeClr val="tx2">
                    <a:lumMod val="50000"/>
                  </a:schemeClr>
                </a:solidFill>
                <a:latin typeface="Candara" pitchFamily="34" charset="0"/>
                <a:cs typeface="Times New Roman" pitchFamily="18" charset="0"/>
              </a:rPr>
              <a:t>.</a:t>
            </a:r>
          </a:p>
          <a:p>
            <a:pPr>
              <a:lnSpc>
                <a:spcPct val="150000"/>
              </a:lnSpc>
              <a:buSzPct val="100000"/>
              <a:buFont typeface="Wingdings" pitchFamily="2" charset="2"/>
              <a:buChar char="ü"/>
            </a:pPr>
            <a:r>
              <a:rPr lang="en-US" sz="1800" dirty="0" smtClean="0">
                <a:solidFill>
                  <a:schemeClr val="tx2">
                    <a:lumMod val="50000"/>
                  </a:schemeClr>
                </a:solidFill>
                <a:latin typeface="Candara" pitchFamily="34" charset="0"/>
                <a:cs typeface="Times New Roman" pitchFamily="18" charset="0"/>
              </a:rPr>
              <a:t>Islamic Finance Overview</a:t>
            </a:r>
          </a:p>
          <a:p>
            <a:pPr marL="0" indent="0">
              <a:lnSpc>
                <a:spcPct val="150000"/>
              </a:lnSpc>
              <a:buSzPct val="100000"/>
              <a:buNone/>
            </a:pPr>
            <a:r>
              <a:rPr lang="en-US" sz="1400" i="1" dirty="0">
                <a:solidFill>
                  <a:schemeClr val="tx2">
                    <a:lumMod val="50000"/>
                  </a:schemeClr>
                </a:solidFill>
                <a:latin typeface="Candara" pitchFamily="34" charset="0"/>
                <a:cs typeface="Times New Roman" pitchFamily="18" charset="0"/>
              </a:rPr>
              <a:t>Size and growth of Islamic finance assets, their decomposition by region and country, as well as inherent strengths of Islamic </a:t>
            </a:r>
            <a:r>
              <a:rPr lang="en-US" sz="1400" i="1" dirty="0" smtClean="0">
                <a:solidFill>
                  <a:schemeClr val="tx2">
                    <a:lumMod val="50000"/>
                  </a:schemeClr>
                </a:solidFill>
                <a:latin typeface="Candara" pitchFamily="34" charset="0"/>
                <a:cs typeface="Times New Roman" pitchFamily="18" charset="0"/>
              </a:rPr>
              <a:t>finance.</a:t>
            </a:r>
            <a:endParaRPr lang="en-US" sz="1400" i="1" dirty="0">
              <a:solidFill>
                <a:schemeClr val="tx2">
                  <a:lumMod val="50000"/>
                </a:schemeClr>
              </a:solidFill>
              <a:latin typeface="Candara" pitchFamily="34" charset="0"/>
              <a:cs typeface="Times New Roman" pitchFamily="18" charset="0"/>
            </a:endParaRPr>
          </a:p>
          <a:p>
            <a:pPr>
              <a:lnSpc>
                <a:spcPct val="150000"/>
              </a:lnSpc>
              <a:buSzPct val="100000"/>
              <a:buFont typeface="Wingdings" pitchFamily="2" charset="2"/>
              <a:buChar char="ü"/>
            </a:pPr>
            <a:r>
              <a:rPr lang="en-US" sz="1800" dirty="0" smtClean="0">
                <a:solidFill>
                  <a:schemeClr val="tx2">
                    <a:lumMod val="50000"/>
                  </a:schemeClr>
                </a:solidFill>
                <a:latin typeface="Candara" pitchFamily="34" charset="0"/>
                <a:cs typeface="Times New Roman" pitchFamily="18" charset="0"/>
              </a:rPr>
              <a:t>Islamic Finance and Entrepreneurship</a:t>
            </a:r>
          </a:p>
          <a:p>
            <a:pPr marL="0" indent="0">
              <a:lnSpc>
                <a:spcPct val="150000"/>
              </a:lnSpc>
              <a:buSzPct val="100000"/>
              <a:buNone/>
            </a:pPr>
            <a:r>
              <a:rPr lang="en-US" sz="1400" i="1" dirty="0" smtClean="0">
                <a:solidFill>
                  <a:schemeClr val="tx2">
                    <a:lumMod val="50000"/>
                  </a:schemeClr>
                </a:solidFill>
                <a:latin typeface="Candara" pitchFamily="34" charset="0"/>
                <a:cs typeface="Times New Roman" pitchFamily="18" charset="0"/>
              </a:rPr>
              <a:t>How Islamic finance and its risk-sharing instruments can help promote SMEs and entrepreneurship in OIC countries and elsewhere.</a:t>
            </a:r>
          </a:p>
          <a:p>
            <a:pPr marL="0" indent="0">
              <a:lnSpc>
                <a:spcPct val="150000"/>
              </a:lnSpc>
              <a:buSzPct val="100000"/>
              <a:buNone/>
            </a:pPr>
            <a:endParaRPr lang="en-US" sz="1400" i="1" dirty="0" smtClean="0">
              <a:solidFill>
                <a:schemeClr val="tx2">
                  <a:lumMod val="50000"/>
                </a:schemeClr>
              </a:solidFill>
              <a:latin typeface="Candara" pitchFamily="34" charset="0"/>
              <a:cs typeface="Times New Roman" pitchFamily="18" charset="0"/>
            </a:endParaRPr>
          </a:p>
          <a:p>
            <a:pPr marL="0" indent="0">
              <a:lnSpc>
                <a:spcPct val="150000"/>
              </a:lnSpc>
              <a:buSzPct val="100000"/>
              <a:buNone/>
            </a:pPr>
            <a:endParaRPr lang="en-GB" sz="1400" i="1" dirty="0">
              <a:solidFill>
                <a:schemeClr val="tx2">
                  <a:lumMod val="50000"/>
                </a:schemeClr>
              </a:solidFill>
              <a:latin typeface="Candara" pitchFamily="34" charset="0"/>
              <a:cs typeface="Times New Roman" pitchFamily="18" charset="0"/>
            </a:endParaRPr>
          </a:p>
        </p:txBody>
      </p:sp>
      <p:sp>
        <p:nvSpPr>
          <p:cNvPr id="10" name="TextBox 9"/>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pic>
        <p:nvPicPr>
          <p:cNvPr id="5" name="Picture 4"/>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grpSp>
        <p:nvGrpSpPr>
          <p:cNvPr id="16" name="Group 15"/>
          <p:cNvGrpSpPr/>
          <p:nvPr/>
        </p:nvGrpSpPr>
        <p:grpSpPr>
          <a:xfrm>
            <a:off x="0" y="0"/>
            <a:ext cx="9147100" cy="836712"/>
            <a:chOff x="0" y="0"/>
            <a:chExt cx="9147100" cy="836712"/>
          </a:xfrm>
        </p:grpSpPr>
        <p:sp>
          <p:nvSpPr>
            <p:cNvPr id="17" name="Rectangle 16"/>
            <p:cNvSpPr/>
            <p:nvPr/>
          </p:nvSpPr>
          <p:spPr>
            <a:xfrm>
              <a:off x="5076056" y="0"/>
              <a:ext cx="4071044"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Title 1"/>
            <p:cNvSpPr txBox="1">
              <a:spLocks/>
            </p:cNvSpPr>
            <p:nvPr/>
          </p:nvSpPr>
          <p:spPr>
            <a:xfrm>
              <a:off x="251520" y="202630"/>
              <a:ext cx="5256584"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chemeClr val="bg1"/>
                  </a:solidFill>
                  <a:latin typeface="Cambria" pitchFamily="18" charset="0"/>
                </a:rPr>
                <a:t>Outline</a:t>
              </a:r>
              <a:endParaRPr lang="tr-TR" sz="3200" i="1" dirty="0">
                <a:solidFill>
                  <a:schemeClr val="bg1"/>
                </a:solidFill>
                <a:latin typeface="Cambria" pitchFamily="18" charset="0"/>
              </a:endParaRPr>
            </a:p>
          </p:txBody>
        </p:sp>
      </p:grpSp>
    </p:spTree>
    <p:extLst>
      <p:ext uri="{BB962C8B-B14F-4D97-AF65-F5344CB8AC3E}">
        <p14:creationId xmlns:p14="http://schemas.microsoft.com/office/powerpoint/2010/main" val="2779843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340768"/>
            <a:ext cx="8393611" cy="5167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grpSp>
        <p:nvGrpSpPr>
          <p:cNvPr id="16" name="Group 15"/>
          <p:cNvGrpSpPr/>
          <p:nvPr/>
        </p:nvGrpSpPr>
        <p:grpSpPr>
          <a:xfrm>
            <a:off x="0" y="0"/>
            <a:ext cx="9147100" cy="836712"/>
            <a:chOff x="0" y="0"/>
            <a:chExt cx="9147100" cy="836712"/>
          </a:xfrm>
        </p:grpSpPr>
        <p:sp>
          <p:nvSpPr>
            <p:cNvPr id="17" name="Rectangle 16"/>
            <p:cNvSpPr/>
            <p:nvPr/>
          </p:nvSpPr>
          <p:spPr>
            <a:xfrm>
              <a:off x="5076056" y="0"/>
              <a:ext cx="4071044"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9" name="Title 1"/>
          <p:cNvSpPr txBox="1">
            <a:spLocks/>
          </p:cNvSpPr>
          <p:nvPr/>
        </p:nvSpPr>
        <p:spPr>
          <a:xfrm>
            <a:off x="251520" y="202630"/>
            <a:ext cx="5256584"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chemeClr val="bg1"/>
                </a:solidFill>
                <a:latin typeface="Cambria" pitchFamily="18" charset="0"/>
              </a:rPr>
              <a:t>Islamic Finance</a:t>
            </a:r>
            <a:endParaRPr lang="tr-TR" sz="3200" dirty="0">
              <a:solidFill>
                <a:schemeClr val="bg1"/>
              </a:solidFill>
              <a:latin typeface="Cambria" pitchFamily="18" charset="0"/>
            </a:endParaRPr>
          </a:p>
        </p:txBody>
      </p:sp>
      <p:sp>
        <p:nvSpPr>
          <p:cNvPr id="11" name="Title 1"/>
          <p:cNvSpPr txBox="1">
            <a:spLocks/>
          </p:cNvSpPr>
          <p:nvPr/>
        </p:nvSpPr>
        <p:spPr>
          <a:xfrm>
            <a:off x="5292080" y="210174"/>
            <a:ext cx="3851920"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002060"/>
                </a:solidFill>
                <a:latin typeface="Cambria" pitchFamily="18" charset="0"/>
              </a:rPr>
              <a:t>Inadequate</a:t>
            </a:r>
            <a:r>
              <a:rPr lang="en-US" sz="2400" dirty="0" smtClean="0">
                <a:solidFill>
                  <a:srgbClr val="002060"/>
                </a:solidFill>
                <a:latin typeface="Cambria" pitchFamily="18" charset="0"/>
              </a:rPr>
              <a:t> </a:t>
            </a:r>
            <a:r>
              <a:rPr lang="en-US" sz="2400" dirty="0" smtClean="0">
                <a:solidFill>
                  <a:srgbClr val="002060"/>
                </a:solidFill>
                <a:latin typeface="Cambria" pitchFamily="18" charset="0"/>
              </a:rPr>
              <a:t>penetration</a:t>
            </a:r>
            <a:endParaRPr lang="en-US" sz="2400" dirty="0">
              <a:solidFill>
                <a:srgbClr val="002060"/>
              </a:solidFill>
              <a:latin typeface="Cambria" pitchFamily="18" charset="0"/>
            </a:endParaRPr>
          </a:p>
        </p:txBody>
      </p:sp>
      <p:pic>
        <p:nvPicPr>
          <p:cNvPr id="12" name="Picture 1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sp>
        <p:nvSpPr>
          <p:cNvPr id="15" name="Content Placeholder 2"/>
          <p:cNvSpPr txBox="1">
            <a:spLocks/>
          </p:cNvSpPr>
          <p:nvPr/>
        </p:nvSpPr>
        <p:spPr>
          <a:xfrm>
            <a:off x="578657" y="980728"/>
            <a:ext cx="7992888" cy="529233"/>
          </a:xfrm>
          <a:prstGeom prst="rect">
            <a:avLst/>
          </a:prstGeom>
          <a:noFill/>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1600" b="1" dirty="0" smtClean="0">
                <a:latin typeface="Candara" pitchFamily="34" charset="0"/>
              </a:rPr>
              <a:t>Islamic Finance Penetration in Selected OIC Countries 2012</a:t>
            </a:r>
            <a:endParaRPr lang="en-US" sz="1200" dirty="0">
              <a:latin typeface="Candara" pitchFamily="34" charset="0"/>
            </a:endParaRPr>
          </a:p>
        </p:txBody>
      </p:sp>
      <p:sp>
        <p:nvSpPr>
          <p:cNvPr id="19" name="Rectangle 18"/>
          <p:cNvSpPr/>
          <p:nvPr/>
        </p:nvSpPr>
        <p:spPr>
          <a:xfrm>
            <a:off x="5326707" y="6276316"/>
            <a:ext cx="3384376" cy="246221"/>
          </a:xfrm>
          <a:prstGeom prst="rect">
            <a:avLst/>
          </a:prstGeom>
        </p:spPr>
        <p:txBody>
          <a:bodyPr wrap="square">
            <a:spAutoFit/>
          </a:bodyPr>
          <a:lstStyle/>
          <a:p>
            <a:pPr algn="ctr">
              <a:defRPr sz="1000" b="1" i="0" u="none" strike="noStrike" kern="1200" baseline="0">
                <a:solidFill>
                  <a:prstClr val="black"/>
                </a:solidFill>
                <a:latin typeface="+mn-lt"/>
                <a:ea typeface="+mn-ea"/>
                <a:cs typeface="+mn-cs"/>
              </a:defRPr>
            </a:pPr>
            <a:r>
              <a:rPr lang="en-US" sz="1000" dirty="0">
                <a:latin typeface="Candara" pitchFamily="34" charset="0"/>
              </a:rPr>
              <a:t>Source: </a:t>
            </a:r>
            <a:r>
              <a:rPr lang="en-US" sz="1000" dirty="0" smtClean="0">
                <a:latin typeface="Candara" pitchFamily="34" charset="0"/>
              </a:rPr>
              <a:t>Maris Strategies, The Banker, Pew Research</a:t>
            </a:r>
            <a:endParaRPr lang="en-US" sz="1000" dirty="0">
              <a:latin typeface="Candara" pitchFamily="34" charset="0"/>
            </a:endParaRPr>
          </a:p>
        </p:txBody>
      </p:sp>
    </p:spTree>
    <p:extLst>
      <p:ext uri="{BB962C8B-B14F-4D97-AF65-F5344CB8AC3E}">
        <p14:creationId xmlns:p14="http://schemas.microsoft.com/office/powerpoint/2010/main" val="2788649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1534893843"/>
              </p:ext>
            </p:extLst>
          </p:nvPr>
        </p:nvGraphicFramePr>
        <p:xfrm>
          <a:off x="35536" y="764705"/>
          <a:ext cx="8928991" cy="5616623"/>
        </p:xfrm>
        <a:graphic>
          <a:graphicData uri="http://schemas.openxmlformats.org/drawingml/2006/table">
            <a:tbl>
              <a:tblPr firstRow="1" firstCol="1" bandRow="1">
                <a:tableStyleId>{5C22544A-7EE6-4342-B048-85BDC9FD1C3A}</a:tableStyleId>
              </a:tblPr>
              <a:tblGrid>
                <a:gridCol w="1080119"/>
                <a:gridCol w="2232248"/>
                <a:gridCol w="5616624"/>
              </a:tblGrid>
              <a:tr h="902756">
                <a:tc>
                  <a:txBody>
                    <a:bodyPr/>
                    <a:lstStyle/>
                    <a:p>
                      <a:pPr marL="0" marR="0">
                        <a:spcBef>
                          <a:spcPts val="1200"/>
                        </a:spcBef>
                        <a:spcAft>
                          <a:spcPts val="0"/>
                        </a:spcAft>
                      </a:pPr>
                      <a:r>
                        <a:rPr lang="en-GB" sz="1400" b="1" dirty="0" smtClean="0">
                          <a:solidFill>
                            <a:srgbClr val="FF9900"/>
                          </a:solidFill>
                          <a:effectLst/>
                          <a:latin typeface="Candara" pitchFamily="34" charset="0"/>
                        </a:rPr>
                        <a:t>COUNTRY</a:t>
                      </a:r>
                      <a:endParaRPr lang="en-US" sz="1400" b="1" dirty="0">
                        <a:solidFill>
                          <a:srgbClr val="FF9900"/>
                        </a:solidFill>
                        <a:effectLst/>
                        <a:latin typeface="Candara" pitchFamily="34" charset="0"/>
                        <a:cs typeface="Times New Roman"/>
                      </a:endParaRPr>
                    </a:p>
                  </a:txBody>
                  <a:tcPr marL="39318" marR="39318" marT="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1200"/>
                        </a:spcBef>
                        <a:spcAft>
                          <a:spcPts val="0"/>
                        </a:spcAft>
                      </a:pPr>
                      <a:r>
                        <a:rPr lang="en-GB" sz="1400" b="1" dirty="0" smtClean="0">
                          <a:solidFill>
                            <a:srgbClr val="FF9900"/>
                          </a:solidFill>
                          <a:effectLst/>
                          <a:latin typeface="Candara" pitchFamily="34" charset="0"/>
                        </a:rPr>
                        <a:t>         SURVEY (YEAR)</a:t>
                      </a:r>
                      <a:endParaRPr lang="en-US" sz="1400" b="1" dirty="0">
                        <a:solidFill>
                          <a:srgbClr val="FF9900"/>
                        </a:solidFill>
                        <a:effectLst/>
                        <a:latin typeface="Candara" pitchFamily="34" charset="0"/>
                        <a:cs typeface="Times New Roman"/>
                      </a:endParaRPr>
                    </a:p>
                  </a:txBody>
                  <a:tcPr marL="39318" marR="39318" marT="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1200"/>
                        </a:spcBef>
                        <a:spcAft>
                          <a:spcPts val="0"/>
                        </a:spcAft>
                      </a:pPr>
                      <a:r>
                        <a:rPr lang="en-GB" sz="1400" b="1" dirty="0" smtClean="0">
                          <a:solidFill>
                            <a:srgbClr val="FF9900"/>
                          </a:solidFill>
                          <a:effectLst/>
                          <a:latin typeface="Candara" pitchFamily="34" charset="0"/>
                        </a:rPr>
                        <a:t>                                                     RESULT</a:t>
                      </a:r>
                      <a:endParaRPr lang="en-US" sz="1400" b="1" dirty="0">
                        <a:solidFill>
                          <a:srgbClr val="FF9900"/>
                        </a:solidFill>
                        <a:effectLst/>
                        <a:latin typeface="Candara" pitchFamily="34" charset="0"/>
                        <a:cs typeface="Times New Roman"/>
                      </a:endParaRPr>
                    </a:p>
                  </a:txBody>
                  <a:tcPr marL="39318" marR="39318" marT="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818562">
                <a:tc>
                  <a:txBody>
                    <a:bodyPr/>
                    <a:lstStyle/>
                    <a:p>
                      <a:pPr marL="0" marR="0" algn="ctr">
                        <a:spcBef>
                          <a:spcPts val="1200"/>
                        </a:spcBef>
                        <a:spcAft>
                          <a:spcPts val="0"/>
                        </a:spcAft>
                      </a:pPr>
                      <a:r>
                        <a:rPr lang="en-US" sz="1600" dirty="0" smtClean="0">
                          <a:solidFill>
                            <a:schemeClr val="tx1">
                              <a:lumMod val="85000"/>
                              <a:lumOff val="15000"/>
                            </a:schemeClr>
                          </a:solidFill>
                          <a:effectLst/>
                          <a:latin typeface="Candara" pitchFamily="34" charset="0"/>
                          <a:cs typeface="Times New Roman"/>
                        </a:rPr>
                        <a:t>MENA</a:t>
                      </a:r>
                      <a:endParaRPr lang="en-US" sz="1600" dirty="0">
                        <a:solidFill>
                          <a:schemeClr val="tx1">
                            <a:lumMod val="85000"/>
                            <a:lumOff val="15000"/>
                          </a:schemeClr>
                        </a:solidFill>
                        <a:effectLst/>
                        <a:latin typeface="Candara" pitchFamily="34" charset="0"/>
                        <a:cs typeface="Times New Roman"/>
                      </a:endParaRPr>
                    </a:p>
                  </a:txBody>
                  <a:tcPr marL="39318" marR="39318" marT="0" marB="0" anchor="ctr">
                    <a:lnL w="12700" cap="flat" cmpd="sng" algn="ctr">
                      <a:noFill/>
                      <a:prstDash val="sysDot"/>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1200"/>
                        </a:spcBef>
                        <a:spcAft>
                          <a:spcPts val="0"/>
                        </a:spcAft>
                      </a:pPr>
                      <a:r>
                        <a:rPr kumimoji="0" lang="en-US" sz="1400" kern="1200" dirty="0" smtClean="0">
                          <a:solidFill>
                            <a:schemeClr val="tx1">
                              <a:lumMod val="85000"/>
                              <a:lumOff val="15000"/>
                            </a:schemeClr>
                          </a:solidFill>
                          <a:latin typeface="Candara" pitchFamily="34" charset="0"/>
                          <a:ea typeface="+mn-ea"/>
                          <a:cs typeface="+mn-cs"/>
                        </a:rPr>
                        <a:t>IFC (2014)</a:t>
                      </a:r>
                      <a:endParaRPr kumimoji="0" lang="en-US" sz="1400" kern="1200" dirty="0">
                        <a:solidFill>
                          <a:schemeClr val="tx1">
                            <a:lumMod val="85000"/>
                            <a:lumOff val="15000"/>
                          </a:schemeClr>
                        </a:solidFill>
                        <a:latin typeface="Candara" pitchFamily="34" charset="0"/>
                        <a:ea typeface="+mn-ea"/>
                        <a:cs typeface="+mn-cs"/>
                      </a:endParaRPr>
                    </a:p>
                  </a:txBody>
                  <a:tcPr marL="39318" marR="3931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spcBef>
                          <a:spcPts val="1200"/>
                        </a:spcBef>
                        <a:spcAft>
                          <a:spcPts val="0"/>
                        </a:spcAft>
                      </a:pPr>
                      <a:r>
                        <a:rPr kumimoji="0" lang="en-US" sz="1400" kern="1200" dirty="0" smtClean="0">
                          <a:solidFill>
                            <a:schemeClr val="tx1">
                              <a:lumMod val="85000"/>
                              <a:lumOff val="15000"/>
                            </a:schemeClr>
                          </a:solidFill>
                          <a:latin typeface="Candara" pitchFamily="34" charset="0"/>
                          <a:ea typeface="+mn-ea"/>
                          <a:cs typeface="+mn-cs"/>
                        </a:rPr>
                        <a:t>35% of SMEs in the Middle East and North Africa (MENA) are excluded from the formal banking sector because they seek Sharia-compliant products that are not readily available in the market</a:t>
                      </a:r>
                      <a:endParaRPr kumimoji="0" lang="en-GB" sz="1400" kern="1200" dirty="0" smtClean="0">
                        <a:solidFill>
                          <a:schemeClr val="tx1">
                            <a:lumMod val="85000"/>
                            <a:lumOff val="15000"/>
                          </a:schemeClr>
                        </a:solidFill>
                        <a:latin typeface="Candara" pitchFamily="34" charset="0"/>
                        <a:ea typeface="+mn-ea"/>
                        <a:cs typeface="+mn-cs"/>
                      </a:endParaRPr>
                    </a:p>
                  </a:txBody>
                  <a:tcPr marL="39318" marR="39318" marT="0" marB="0" anchor="ctr">
                    <a:lnL w="3175" cap="flat" cmpd="sng" algn="ctr">
                      <a:solidFill>
                        <a:schemeClr val="tx1"/>
                      </a:solidFill>
                      <a:prstDash val="solid"/>
                      <a:round/>
                      <a:headEnd type="none" w="med" len="med"/>
                      <a:tailEnd type="none" w="med" len="med"/>
                    </a:lnL>
                    <a:lnR w="12700" cap="flat" cmpd="sng" algn="ctr">
                      <a:noFill/>
                      <a:prstDash val="sysDot"/>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818562">
                <a:tc>
                  <a:txBody>
                    <a:bodyPr/>
                    <a:lstStyle/>
                    <a:p>
                      <a:pPr marL="0" marR="0" algn="ctr">
                        <a:spcBef>
                          <a:spcPts val="1200"/>
                        </a:spcBef>
                        <a:spcAft>
                          <a:spcPts val="0"/>
                        </a:spcAft>
                      </a:pPr>
                      <a:r>
                        <a:rPr lang="en-US" sz="1600" dirty="0" smtClean="0">
                          <a:solidFill>
                            <a:schemeClr val="tx1">
                              <a:lumMod val="85000"/>
                              <a:lumOff val="15000"/>
                            </a:schemeClr>
                          </a:solidFill>
                          <a:effectLst/>
                          <a:latin typeface="Candara" pitchFamily="34" charset="0"/>
                          <a:cs typeface="Times New Roman"/>
                        </a:rPr>
                        <a:t>MENA</a:t>
                      </a:r>
                      <a:endParaRPr lang="en-US" sz="1600" dirty="0">
                        <a:solidFill>
                          <a:schemeClr val="tx1">
                            <a:lumMod val="85000"/>
                            <a:lumOff val="15000"/>
                          </a:schemeClr>
                        </a:solidFill>
                        <a:effectLst/>
                        <a:latin typeface="Candara" pitchFamily="34" charset="0"/>
                        <a:cs typeface="Times New Roman"/>
                      </a:endParaRPr>
                    </a:p>
                  </a:txBody>
                  <a:tcPr marL="39318" marR="39318" marT="0" marB="0" anchor="ctr">
                    <a:lnL w="12700" cap="flat" cmpd="sng" algn="ctr">
                      <a:noFill/>
                      <a:prstDash val="sysDot"/>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1200"/>
                        </a:spcBef>
                        <a:spcAft>
                          <a:spcPts val="0"/>
                        </a:spcAft>
                      </a:pPr>
                      <a:r>
                        <a:rPr kumimoji="0" lang="en-US" sz="1400" kern="1200" dirty="0" smtClean="0">
                          <a:solidFill>
                            <a:schemeClr val="tx1">
                              <a:lumMod val="85000"/>
                              <a:lumOff val="15000"/>
                            </a:schemeClr>
                          </a:solidFill>
                          <a:latin typeface="Candara" pitchFamily="34" charset="0"/>
                          <a:ea typeface="+mn-ea"/>
                          <a:cs typeface="+mn-cs"/>
                        </a:rPr>
                        <a:t>IFC (2014)</a:t>
                      </a:r>
                      <a:endParaRPr kumimoji="0" lang="en-US" sz="1400" kern="1200" dirty="0">
                        <a:solidFill>
                          <a:schemeClr val="tx1">
                            <a:lumMod val="85000"/>
                            <a:lumOff val="15000"/>
                          </a:schemeClr>
                        </a:solidFill>
                        <a:latin typeface="Candara" pitchFamily="34" charset="0"/>
                        <a:ea typeface="+mn-ea"/>
                        <a:cs typeface="+mn-cs"/>
                      </a:endParaRPr>
                    </a:p>
                  </a:txBody>
                  <a:tcPr marL="39318" marR="3931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spcBef>
                          <a:spcPts val="1200"/>
                        </a:spcBef>
                        <a:spcAft>
                          <a:spcPts val="0"/>
                        </a:spcAft>
                      </a:pPr>
                      <a:r>
                        <a:rPr kumimoji="0" lang="en-US" sz="1400" kern="1200" dirty="0" smtClean="0">
                          <a:solidFill>
                            <a:schemeClr val="tx1">
                              <a:lumMod val="85000"/>
                              <a:lumOff val="15000"/>
                            </a:schemeClr>
                          </a:solidFill>
                          <a:latin typeface="Candara" pitchFamily="34" charset="0"/>
                          <a:ea typeface="+mn-ea"/>
                          <a:cs typeface="+mn-cs"/>
                        </a:rPr>
                        <a:t>of the 36% of banks in the MENA region that offer SME products, only 17 per cent offer Islamic options</a:t>
                      </a:r>
                      <a:endParaRPr kumimoji="0" lang="en-GB" sz="1400" kern="1200" dirty="0" smtClean="0">
                        <a:solidFill>
                          <a:schemeClr val="tx1">
                            <a:lumMod val="85000"/>
                            <a:lumOff val="15000"/>
                          </a:schemeClr>
                        </a:solidFill>
                        <a:latin typeface="Candara" pitchFamily="34" charset="0"/>
                        <a:ea typeface="+mn-ea"/>
                        <a:cs typeface="+mn-cs"/>
                      </a:endParaRPr>
                    </a:p>
                  </a:txBody>
                  <a:tcPr marL="39318" marR="39318" marT="0" marB="0" anchor="ctr">
                    <a:lnL w="3175" cap="flat" cmpd="sng" algn="ctr">
                      <a:solidFill>
                        <a:schemeClr val="tx1"/>
                      </a:solidFill>
                      <a:prstDash val="solid"/>
                      <a:round/>
                      <a:headEnd type="none" w="med" len="med"/>
                      <a:tailEnd type="none" w="med" len="med"/>
                    </a:lnL>
                    <a:lnR w="12700" cap="flat" cmpd="sng" algn="ctr">
                      <a:noFill/>
                      <a:prstDash val="sysDot"/>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818562">
                <a:tc>
                  <a:txBody>
                    <a:bodyPr/>
                    <a:lstStyle/>
                    <a:p>
                      <a:pPr marL="0" marR="0" algn="ctr">
                        <a:spcBef>
                          <a:spcPts val="1200"/>
                        </a:spcBef>
                        <a:spcAft>
                          <a:spcPts val="0"/>
                        </a:spcAft>
                      </a:pPr>
                      <a:r>
                        <a:rPr lang="en-US" sz="1400" b="1" kern="1200" dirty="0" smtClean="0">
                          <a:solidFill>
                            <a:schemeClr val="tx1">
                              <a:lumMod val="85000"/>
                              <a:lumOff val="15000"/>
                            </a:schemeClr>
                          </a:solidFill>
                          <a:effectLst/>
                          <a:latin typeface="Candara" pitchFamily="34" charset="0"/>
                          <a:ea typeface="+mn-ea"/>
                          <a:cs typeface="+mn-cs"/>
                        </a:rPr>
                        <a:t>Muslim-majority Countries </a:t>
                      </a:r>
                      <a:endParaRPr lang="en-US" sz="1400" b="1" kern="1200" dirty="0">
                        <a:solidFill>
                          <a:schemeClr val="tx1">
                            <a:lumMod val="85000"/>
                            <a:lumOff val="15000"/>
                          </a:schemeClr>
                        </a:solidFill>
                        <a:effectLst/>
                        <a:latin typeface="Candara" pitchFamily="34" charset="0"/>
                        <a:ea typeface="+mn-ea"/>
                        <a:cs typeface="+mn-cs"/>
                      </a:endParaRPr>
                    </a:p>
                  </a:txBody>
                  <a:tcPr marL="39318" marR="39318" marT="0" marB="0" anchor="ctr">
                    <a:lnL w="12700" cap="flat" cmpd="sng" algn="ctr">
                      <a:noFill/>
                      <a:prstDash val="sysDot"/>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1200"/>
                        </a:spcBef>
                        <a:spcAft>
                          <a:spcPts val="0"/>
                        </a:spcAft>
                      </a:pPr>
                      <a:r>
                        <a:rPr kumimoji="0" lang="en-US" sz="1400" kern="1200" dirty="0" smtClean="0">
                          <a:solidFill>
                            <a:schemeClr val="tx1">
                              <a:lumMod val="85000"/>
                              <a:lumOff val="15000"/>
                            </a:schemeClr>
                          </a:solidFill>
                          <a:latin typeface="Candara" pitchFamily="34" charset="0"/>
                          <a:ea typeface="+mn-ea"/>
                          <a:cs typeface="+mn-cs"/>
                        </a:rPr>
                        <a:t>Karim, Tarazi and Reille</a:t>
                      </a:r>
                      <a:r>
                        <a:rPr kumimoji="0" lang="en-US" sz="1400" kern="1200" baseline="0" dirty="0" smtClean="0">
                          <a:solidFill>
                            <a:schemeClr val="tx1">
                              <a:lumMod val="85000"/>
                              <a:lumOff val="15000"/>
                            </a:schemeClr>
                          </a:solidFill>
                          <a:latin typeface="Candara" pitchFamily="34" charset="0"/>
                          <a:ea typeface="+mn-ea"/>
                          <a:cs typeface="+mn-cs"/>
                        </a:rPr>
                        <a:t> </a:t>
                      </a:r>
                      <a:r>
                        <a:rPr kumimoji="0" lang="en-US" sz="1400" kern="1200" dirty="0" smtClean="0">
                          <a:solidFill>
                            <a:schemeClr val="tx1">
                              <a:lumMod val="85000"/>
                              <a:lumOff val="15000"/>
                            </a:schemeClr>
                          </a:solidFill>
                          <a:latin typeface="Candara" pitchFamily="34" charset="0"/>
                          <a:ea typeface="+mn-ea"/>
                          <a:cs typeface="+mn-cs"/>
                        </a:rPr>
                        <a:t>(2008) </a:t>
                      </a:r>
                      <a:endParaRPr kumimoji="0" lang="en-US" sz="1400" kern="1200" dirty="0">
                        <a:solidFill>
                          <a:schemeClr val="tx1">
                            <a:lumMod val="85000"/>
                            <a:lumOff val="15000"/>
                          </a:schemeClr>
                        </a:solidFill>
                        <a:latin typeface="Candara" pitchFamily="34" charset="0"/>
                        <a:ea typeface="+mn-ea"/>
                        <a:cs typeface="+mn-cs"/>
                      </a:endParaRPr>
                    </a:p>
                  </a:txBody>
                  <a:tcPr marL="39318" marR="3931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spcBef>
                          <a:spcPts val="1200"/>
                        </a:spcBef>
                        <a:spcAft>
                          <a:spcPts val="0"/>
                        </a:spcAft>
                      </a:pPr>
                      <a:r>
                        <a:rPr kumimoji="0" lang="en-US" sz="1400" kern="1200" dirty="0" smtClean="0">
                          <a:solidFill>
                            <a:schemeClr val="tx1">
                              <a:lumMod val="85000"/>
                              <a:lumOff val="15000"/>
                            </a:schemeClr>
                          </a:solidFill>
                          <a:latin typeface="Candara" pitchFamily="34" charset="0"/>
                          <a:ea typeface="+mn-ea"/>
                          <a:cs typeface="+mn-cs"/>
                        </a:rPr>
                        <a:t>72% of individuals living in Muslim-majority countries do not use any form of Islamic financial services . This statistic is likely due to the limited reach of Islamic banking institutions to SMEs in the Muslim world</a:t>
                      </a:r>
                      <a:endParaRPr kumimoji="0" lang="en-GB" sz="1400" kern="1200" dirty="0" smtClean="0">
                        <a:solidFill>
                          <a:schemeClr val="tx1">
                            <a:lumMod val="85000"/>
                            <a:lumOff val="15000"/>
                          </a:schemeClr>
                        </a:solidFill>
                        <a:latin typeface="Candara" pitchFamily="34" charset="0"/>
                        <a:ea typeface="+mn-ea"/>
                        <a:cs typeface="+mn-cs"/>
                      </a:endParaRPr>
                    </a:p>
                  </a:txBody>
                  <a:tcPr marL="39318" marR="39318" marT="0" marB="0" anchor="ctr">
                    <a:lnL w="3175" cap="flat" cmpd="sng" algn="ctr">
                      <a:solidFill>
                        <a:schemeClr val="tx1"/>
                      </a:solidFill>
                      <a:prstDash val="solid"/>
                      <a:round/>
                      <a:headEnd type="none" w="med" len="med"/>
                      <a:tailEnd type="none" w="med" len="med"/>
                    </a:lnL>
                    <a:lnR w="12700" cap="flat" cmpd="sng" algn="ctr">
                      <a:noFill/>
                      <a:prstDash val="sysDot"/>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903272">
                <a:tc>
                  <a:txBody>
                    <a:bodyPr/>
                    <a:lstStyle/>
                    <a:p>
                      <a:pPr marL="0" marR="0" algn="ctr" defTabSz="914400" rtl="0" eaLnBrk="1" latinLnBrk="0" hangingPunct="1">
                        <a:spcBef>
                          <a:spcPts val="1200"/>
                        </a:spcBef>
                        <a:spcAft>
                          <a:spcPts val="0"/>
                        </a:spcAft>
                      </a:pPr>
                      <a:r>
                        <a:rPr lang="en-US" sz="1400" b="1" kern="1200" dirty="0" smtClean="0">
                          <a:solidFill>
                            <a:schemeClr val="tx1">
                              <a:lumMod val="85000"/>
                              <a:lumOff val="15000"/>
                            </a:schemeClr>
                          </a:solidFill>
                          <a:effectLst/>
                          <a:latin typeface="Candara" pitchFamily="34" charset="0"/>
                          <a:ea typeface="+mn-ea"/>
                          <a:cs typeface="+mn-cs"/>
                        </a:rPr>
                        <a:t>Global Survey</a:t>
                      </a:r>
                      <a:endParaRPr lang="en-US" sz="1400" b="1" kern="1200" dirty="0">
                        <a:solidFill>
                          <a:schemeClr val="tx1">
                            <a:lumMod val="85000"/>
                            <a:lumOff val="15000"/>
                          </a:schemeClr>
                        </a:solidFill>
                        <a:effectLst/>
                        <a:latin typeface="Candara" pitchFamily="34" charset="0"/>
                        <a:ea typeface="+mn-ea"/>
                        <a:cs typeface="+mn-cs"/>
                      </a:endParaRPr>
                    </a:p>
                  </a:txBody>
                  <a:tcPr marL="39318" marR="39318" marT="0" marB="0" anchor="ctr">
                    <a:lnL w="12700" cap="flat" cmpd="sng" algn="ctr">
                      <a:noFill/>
                      <a:prstDash val="sysDot"/>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spcBef>
                          <a:spcPts val="1200"/>
                        </a:spcBef>
                        <a:spcAft>
                          <a:spcPts val="0"/>
                        </a:spcAft>
                      </a:pPr>
                      <a:r>
                        <a:rPr kumimoji="0" lang="en-US" sz="1400" kern="1200" dirty="0" smtClean="0">
                          <a:solidFill>
                            <a:schemeClr val="tx1">
                              <a:lumMod val="85000"/>
                              <a:lumOff val="15000"/>
                            </a:schemeClr>
                          </a:solidFill>
                          <a:latin typeface="Candara" pitchFamily="34" charset="0"/>
                          <a:ea typeface="+mn-ea"/>
                          <a:cs typeface="+mn-cs"/>
                        </a:rPr>
                        <a:t>CGAP</a:t>
                      </a:r>
                      <a:r>
                        <a:rPr kumimoji="0" lang="en-US" sz="1400" kern="1200" baseline="0" dirty="0" smtClean="0">
                          <a:solidFill>
                            <a:schemeClr val="tx1">
                              <a:lumMod val="85000"/>
                              <a:lumOff val="15000"/>
                            </a:schemeClr>
                          </a:solidFill>
                          <a:latin typeface="Candara" pitchFamily="34" charset="0"/>
                          <a:ea typeface="+mn-ea"/>
                          <a:cs typeface="+mn-cs"/>
                        </a:rPr>
                        <a:t> (2007)</a:t>
                      </a:r>
                      <a:endParaRPr kumimoji="0" lang="en-US" sz="1400" kern="1200" dirty="0">
                        <a:solidFill>
                          <a:schemeClr val="tx1">
                            <a:lumMod val="85000"/>
                            <a:lumOff val="15000"/>
                          </a:schemeClr>
                        </a:solidFill>
                        <a:latin typeface="Candara" pitchFamily="34" charset="0"/>
                        <a:ea typeface="+mn-ea"/>
                        <a:cs typeface="+mn-cs"/>
                      </a:endParaRPr>
                    </a:p>
                  </a:txBody>
                  <a:tcPr marL="39318" marR="3931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kumimoji="0" lang="en-US" sz="1400" kern="1200" dirty="0" smtClean="0">
                          <a:solidFill>
                            <a:schemeClr val="tx1">
                              <a:lumMod val="85000"/>
                              <a:lumOff val="15000"/>
                            </a:schemeClr>
                          </a:solidFill>
                          <a:latin typeface="Candara" pitchFamily="34" charset="0"/>
                          <a:ea typeface="+mn-ea"/>
                          <a:cs typeface="+mn-cs"/>
                        </a:rPr>
                        <a:t>Islamic microfinance has an estimated global</a:t>
                      </a:r>
                      <a:r>
                        <a:rPr kumimoji="0" lang="en-US" sz="1400" kern="1200" baseline="0" dirty="0" smtClean="0">
                          <a:solidFill>
                            <a:schemeClr val="tx1">
                              <a:lumMod val="85000"/>
                              <a:lumOff val="15000"/>
                            </a:schemeClr>
                          </a:solidFill>
                          <a:latin typeface="Candara" pitchFamily="34" charset="0"/>
                          <a:ea typeface="+mn-ea"/>
                          <a:cs typeface="+mn-cs"/>
                        </a:rPr>
                        <a:t> </a:t>
                      </a:r>
                      <a:r>
                        <a:rPr kumimoji="0" lang="en-US" sz="1400" kern="1200" dirty="0" smtClean="0">
                          <a:solidFill>
                            <a:schemeClr val="tx1">
                              <a:lumMod val="85000"/>
                              <a:lumOff val="15000"/>
                            </a:schemeClr>
                          </a:solidFill>
                          <a:latin typeface="Candara" pitchFamily="34" charset="0"/>
                          <a:ea typeface="+mn-ea"/>
                          <a:cs typeface="+mn-cs"/>
                        </a:rPr>
                        <a:t>outreach of only 380,000 customers and accounts for</a:t>
                      </a:r>
                      <a:r>
                        <a:rPr kumimoji="0" lang="en-US" sz="1400" kern="1200" baseline="0" dirty="0" smtClean="0">
                          <a:solidFill>
                            <a:schemeClr val="tx1">
                              <a:lumMod val="85000"/>
                              <a:lumOff val="15000"/>
                            </a:schemeClr>
                          </a:solidFill>
                          <a:latin typeface="Candara" pitchFamily="34" charset="0"/>
                          <a:ea typeface="+mn-ea"/>
                          <a:cs typeface="+mn-cs"/>
                        </a:rPr>
                        <a:t> </a:t>
                      </a:r>
                      <a:r>
                        <a:rPr kumimoji="0" lang="en-US" sz="1400" kern="1200" dirty="0" smtClean="0">
                          <a:solidFill>
                            <a:schemeClr val="tx1">
                              <a:lumMod val="85000"/>
                              <a:lumOff val="15000"/>
                            </a:schemeClr>
                          </a:solidFill>
                          <a:latin typeface="Candara" pitchFamily="34" charset="0"/>
                          <a:ea typeface="+mn-ea"/>
                          <a:cs typeface="+mn-cs"/>
                        </a:rPr>
                        <a:t>only around 0.005% of total microfinance outreach.</a:t>
                      </a:r>
                      <a:r>
                        <a:rPr kumimoji="0" lang="en-US" sz="1400" kern="1200" baseline="0" dirty="0" smtClean="0">
                          <a:solidFill>
                            <a:schemeClr val="tx1">
                              <a:lumMod val="85000"/>
                              <a:lumOff val="15000"/>
                            </a:schemeClr>
                          </a:solidFill>
                          <a:latin typeface="Candara" pitchFamily="34" charset="0"/>
                          <a:ea typeface="+mn-ea"/>
                          <a:cs typeface="+mn-cs"/>
                        </a:rPr>
                        <a:t> </a:t>
                      </a:r>
                      <a:r>
                        <a:rPr kumimoji="0" lang="en-US" sz="1400" kern="1200" dirty="0" smtClean="0">
                          <a:solidFill>
                            <a:schemeClr val="tx1">
                              <a:lumMod val="85000"/>
                              <a:lumOff val="15000"/>
                            </a:schemeClr>
                          </a:solidFill>
                          <a:latin typeface="Candara" pitchFamily="34" charset="0"/>
                          <a:ea typeface="+mn-ea"/>
                          <a:cs typeface="+mn-cs"/>
                        </a:rPr>
                        <a:t>Although 2010 estimates now put this figure at 0.05%,</a:t>
                      </a:r>
                      <a:r>
                        <a:rPr kumimoji="0" lang="en-US" sz="1400" kern="1200" baseline="0" dirty="0" smtClean="0">
                          <a:solidFill>
                            <a:schemeClr val="tx1">
                              <a:lumMod val="85000"/>
                              <a:lumOff val="15000"/>
                            </a:schemeClr>
                          </a:solidFill>
                          <a:latin typeface="Candara" pitchFamily="34" charset="0"/>
                          <a:ea typeface="+mn-ea"/>
                          <a:cs typeface="+mn-cs"/>
                        </a:rPr>
                        <a:t> </a:t>
                      </a:r>
                      <a:r>
                        <a:rPr kumimoji="0" lang="en-US" sz="1400" kern="1200" dirty="0" smtClean="0">
                          <a:solidFill>
                            <a:schemeClr val="tx1">
                              <a:lumMod val="85000"/>
                              <a:lumOff val="15000"/>
                            </a:schemeClr>
                          </a:solidFill>
                          <a:latin typeface="Candara" pitchFamily="34" charset="0"/>
                          <a:ea typeface="+mn-ea"/>
                          <a:cs typeface="+mn-cs"/>
                        </a:rPr>
                        <a:t>the potential still remains mainly untouched.</a:t>
                      </a:r>
                    </a:p>
                  </a:txBody>
                  <a:tcPr marL="39318" marR="39318" marT="0" marB="0" anchor="ctr">
                    <a:lnL w="3175" cap="flat" cmpd="sng" algn="ctr">
                      <a:solidFill>
                        <a:schemeClr val="tx1"/>
                      </a:solidFill>
                      <a:prstDash val="solid"/>
                      <a:round/>
                      <a:headEnd type="none" w="med" len="med"/>
                      <a:tailEnd type="none" w="med" len="med"/>
                    </a:lnL>
                    <a:lnR w="12700" cap="flat" cmpd="sng" algn="ctr">
                      <a:noFill/>
                      <a:prstDash val="sysDot"/>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354909">
                <a:tc>
                  <a:txBody>
                    <a:bodyPr/>
                    <a:lstStyle/>
                    <a:p>
                      <a:pPr marL="0" marR="0" algn="ctr">
                        <a:spcBef>
                          <a:spcPts val="1200"/>
                        </a:spcBef>
                        <a:spcAft>
                          <a:spcPts val="0"/>
                        </a:spcAft>
                      </a:pPr>
                      <a:r>
                        <a:rPr lang="en-US" sz="1400" dirty="0" smtClean="0">
                          <a:solidFill>
                            <a:schemeClr val="tx1">
                              <a:lumMod val="85000"/>
                              <a:lumOff val="15000"/>
                            </a:schemeClr>
                          </a:solidFill>
                          <a:effectLst/>
                          <a:latin typeface="Candara" pitchFamily="34" charset="0"/>
                          <a:cs typeface="Times New Roman"/>
                        </a:rPr>
                        <a:t>MENA</a:t>
                      </a:r>
                      <a:endParaRPr lang="en-US" sz="1400" dirty="0">
                        <a:solidFill>
                          <a:schemeClr val="tx1">
                            <a:lumMod val="85000"/>
                            <a:lumOff val="15000"/>
                          </a:schemeClr>
                        </a:solidFill>
                        <a:effectLst/>
                        <a:latin typeface="Candara" pitchFamily="34" charset="0"/>
                        <a:cs typeface="Times New Roman"/>
                      </a:endParaRPr>
                    </a:p>
                  </a:txBody>
                  <a:tcPr marL="39318" marR="39318" marT="0" marB="0" anchor="ctr">
                    <a:lnL w="12700" cap="flat" cmpd="sng" algn="ctr">
                      <a:noFill/>
                      <a:prstDash val="sysDot"/>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spcBef>
                          <a:spcPts val="1200"/>
                        </a:spcBef>
                        <a:spcAft>
                          <a:spcPts val="0"/>
                        </a:spcAft>
                      </a:pPr>
                      <a:r>
                        <a:rPr kumimoji="0" lang="en-GB" sz="1400" kern="1200" dirty="0">
                          <a:solidFill>
                            <a:schemeClr val="tx1">
                              <a:lumMod val="85000"/>
                              <a:lumOff val="15000"/>
                            </a:schemeClr>
                          </a:solidFill>
                          <a:latin typeface="Candara" pitchFamily="34" charset="0"/>
                          <a:ea typeface="+mn-ea"/>
                          <a:cs typeface="+mn-cs"/>
                        </a:rPr>
                        <a:t>IFC (</a:t>
                      </a:r>
                      <a:r>
                        <a:rPr kumimoji="0" lang="en-GB" sz="1400" kern="1200" dirty="0" smtClean="0">
                          <a:solidFill>
                            <a:schemeClr val="tx1">
                              <a:lumMod val="85000"/>
                              <a:lumOff val="15000"/>
                            </a:schemeClr>
                          </a:solidFill>
                          <a:latin typeface="Candara" pitchFamily="34" charset="0"/>
                          <a:ea typeface="+mn-ea"/>
                          <a:cs typeface="+mn-cs"/>
                        </a:rPr>
                        <a:t>2014)</a:t>
                      </a:r>
                      <a:endParaRPr kumimoji="0" lang="en-US" sz="1400" kern="1200" dirty="0">
                        <a:solidFill>
                          <a:schemeClr val="tx1">
                            <a:lumMod val="85000"/>
                            <a:lumOff val="15000"/>
                          </a:schemeClr>
                        </a:solidFill>
                        <a:latin typeface="Candara" pitchFamily="34" charset="0"/>
                        <a:ea typeface="+mn-ea"/>
                        <a:cs typeface="+mn-cs"/>
                      </a:endParaRPr>
                    </a:p>
                  </a:txBody>
                  <a:tcPr marL="39318" marR="3931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kumimoji="0" lang="en-US" sz="1400" kern="1200" dirty="0" smtClean="0">
                          <a:solidFill>
                            <a:schemeClr val="tx1">
                              <a:lumMod val="85000"/>
                              <a:lumOff val="15000"/>
                            </a:schemeClr>
                          </a:solidFill>
                          <a:latin typeface="Candara" pitchFamily="34" charset="0"/>
                          <a:ea typeface="+mn-ea"/>
                          <a:cs typeface="+mn-cs"/>
                        </a:rPr>
                        <a:t>If proper products are developed and introduced there exists an estimated potential “new to bank” gap of $8.63 billion to $13.20 billion for Islamic SME financing, with a corresponding depository potential of $9.71 billion to $15.05 billion across MENA countries. However, to tap the underlying potential, Islamic banks need to build capacity and develop Shariah-compliant products to cater to this emerging sector.</a:t>
                      </a:r>
                      <a:endParaRPr kumimoji="0" lang="en-US" sz="1400" kern="1200" dirty="0">
                        <a:solidFill>
                          <a:schemeClr val="tx1">
                            <a:lumMod val="85000"/>
                            <a:lumOff val="15000"/>
                          </a:schemeClr>
                        </a:solidFill>
                        <a:latin typeface="Candara" pitchFamily="34" charset="0"/>
                        <a:ea typeface="+mn-ea"/>
                        <a:cs typeface="+mn-cs"/>
                      </a:endParaRPr>
                    </a:p>
                  </a:txBody>
                  <a:tcPr marL="39318" marR="39318" marT="0" marB="0" anchor="ctr">
                    <a:lnL w="3175" cap="flat" cmpd="sng" algn="ctr">
                      <a:solidFill>
                        <a:schemeClr val="tx1"/>
                      </a:solidFill>
                      <a:prstDash val="solid"/>
                      <a:round/>
                      <a:headEnd type="none" w="med" len="med"/>
                      <a:tailEnd type="none" w="med" len="med"/>
                    </a:lnL>
                    <a:lnR w="12700" cap="flat" cmpd="sng" algn="ctr">
                      <a:noFill/>
                      <a:prstDash val="sysDot"/>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0" name="TextBox 9"/>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grpSp>
        <p:nvGrpSpPr>
          <p:cNvPr id="16" name="Group 15"/>
          <p:cNvGrpSpPr/>
          <p:nvPr/>
        </p:nvGrpSpPr>
        <p:grpSpPr>
          <a:xfrm>
            <a:off x="0" y="0"/>
            <a:ext cx="9147100" cy="836712"/>
            <a:chOff x="0" y="0"/>
            <a:chExt cx="9147100" cy="836712"/>
          </a:xfrm>
        </p:grpSpPr>
        <p:sp>
          <p:nvSpPr>
            <p:cNvPr id="17" name="Rectangle 16"/>
            <p:cNvSpPr/>
            <p:nvPr/>
          </p:nvSpPr>
          <p:spPr>
            <a:xfrm>
              <a:off x="5076056" y="0"/>
              <a:ext cx="4071044"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9" name="Title 1"/>
          <p:cNvSpPr txBox="1">
            <a:spLocks/>
          </p:cNvSpPr>
          <p:nvPr/>
        </p:nvSpPr>
        <p:spPr>
          <a:xfrm>
            <a:off x="251520" y="202630"/>
            <a:ext cx="5256584"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chemeClr val="bg1"/>
                </a:solidFill>
                <a:latin typeface="Cambria" pitchFamily="18" charset="0"/>
              </a:rPr>
              <a:t>Islamic Finance</a:t>
            </a:r>
            <a:endParaRPr lang="tr-TR" sz="3200" dirty="0">
              <a:solidFill>
                <a:schemeClr val="bg1"/>
              </a:solidFill>
              <a:latin typeface="Cambria" pitchFamily="18" charset="0"/>
            </a:endParaRPr>
          </a:p>
        </p:txBody>
      </p:sp>
      <p:sp>
        <p:nvSpPr>
          <p:cNvPr id="11" name="Title 1"/>
          <p:cNvSpPr txBox="1">
            <a:spLocks/>
          </p:cNvSpPr>
          <p:nvPr/>
        </p:nvSpPr>
        <p:spPr>
          <a:xfrm>
            <a:off x="5292080" y="210174"/>
            <a:ext cx="3851920"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002060"/>
                </a:solidFill>
                <a:latin typeface="Cambria" pitchFamily="18" charset="0"/>
              </a:rPr>
              <a:t>D</a:t>
            </a:r>
            <a:r>
              <a:rPr lang="en-US" sz="2400" dirty="0" smtClean="0">
                <a:solidFill>
                  <a:srgbClr val="002060"/>
                </a:solidFill>
                <a:latin typeface="Cambria" pitchFamily="18" charset="0"/>
              </a:rPr>
              <a:t>emand largely unmet</a:t>
            </a:r>
            <a:endParaRPr lang="en-US" sz="2400" dirty="0">
              <a:solidFill>
                <a:srgbClr val="002060"/>
              </a:solidFill>
              <a:latin typeface="Cambria" pitchFamily="18" charset="0"/>
            </a:endParaRPr>
          </a:p>
        </p:txBody>
      </p:sp>
      <p:pic>
        <p:nvPicPr>
          <p:cNvPr id="12" name="Picture 1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spTree>
    <p:extLst>
      <p:ext uri="{BB962C8B-B14F-4D97-AF65-F5344CB8AC3E}">
        <p14:creationId xmlns:p14="http://schemas.microsoft.com/office/powerpoint/2010/main" val="1643139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grpSp>
        <p:nvGrpSpPr>
          <p:cNvPr id="16" name="Group 15"/>
          <p:cNvGrpSpPr/>
          <p:nvPr/>
        </p:nvGrpSpPr>
        <p:grpSpPr>
          <a:xfrm>
            <a:off x="0" y="0"/>
            <a:ext cx="9147100" cy="836712"/>
            <a:chOff x="0" y="0"/>
            <a:chExt cx="9147100" cy="836712"/>
          </a:xfrm>
        </p:grpSpPr>
        <p:sp>
          <p:nvSpPr>
            <p:cNvPr id="17" name="Rectangle 16"/>
            <p:cNvSpPr/>
            <p:nvPr/>
          </p:nvSpPr>
          <p:spPr>
            <a:xfrm>
              <a:off x="5076056" y="0"/>
              <a:ext cx="4071044"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9" name="Title 1"/>
          <p:cNvSpPr txBox="1">
            <a:spLocks/>
          </p:cNvSpPr>
          <p:nvPr/>
        </p:nvSpPr>
        <p:spPr>
          <a:xfrm>
            <a:off x="251520" y="202630"/>
            <a:ext cx="5256584"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chemeClr val="bg1"/>
                </a:solidFill>
                <a:latin typeface="Cambria" pitchFamily="18" charset="0"/>
              </a:rPr>
              <a:t>Islamic Finance</a:t>
            </a:r>
            <a:endParaRPr lang="tr-TR" sz="3200" dirty="0">
              <a:solidFill>
                <a:schemeClr val="bg1"/>
              </a:solidFill>
              <a:latin typeface="Cambria" pitchFamily="18" charset="0"/>
            </a:endParaRPr>
          </a:p>
        </p:txBody>
      </p:sp>
      <p:sp>
        <p:nvSpPr>
          <p:cNvPr id="11" name="Title 1"/>
          <p:cNvSpPr txBox="1">
            <a:spLocks/>
          </p:cNvSpPr>
          <p:nvPr/>
        </p:nvSpPr>
        <p:spPr>
          <a:xfrm>
            <a:off x="5292080" y="210174"/>
            <a:ext cx="3851920"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002060"/>
                </a:solidFill>
                <a:latin typeface="Cambria" pitchFamily="18" charset="0"/>
              </a:rPr>
              <a:t>IF</a:t>
            </a:r>
            <a:r>
              <a:rPr lang="en-US" sz="2400" dirty="0" smtClean="0">
                <a:solidFill>
                  <a:srgbClr val="002060"/>
                </a:solidFill>
                <a:latin typeface="Cambria" pitchFamily="18" charset="0"/>
              </a:rPr>
              <a:t> is catching </a:t>
            </a:r>
            <a:r>
              <a:rPr lang="en-US" sz="2400" dirty="0" smtClean="0">
                <a:solidFill>
                  <a:srgbClr val="002060"/>
                </a:solidFill>
                <a:latin typeface="Cambria" pitchFamily="18" charset="0"/>
              </a:rPr>
              <a:t>up</a:t>
            </a:r>
            <a:endParaRPr lang="en-US" sz="2400" dirty="0">
              <a:solidFill>
                <a:srgbClr val="002060"/>
              </a:solidFill>
              <a:latin typeface="Cambria" pitchFamily="18" charset="0"/>
            </a:endParaRPr>
          </a:p>
        </p:txBody>
      </p:sp>
      <p:pic>
        <p:nvPicPr>
          <p:cNvPr id="12" name="Picture 1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graphicFrame>
        <p:nvGraphicFramePr>
          <p:cNvPr id="22" name="Chart 21"/>
          <p:cNvGraphicFramePr>
            <a:graphicFrameLocks/>
          </p:cNvGraphicFramePr>
          <p:nvPr>
            <p:extLst>
              <p:ext uri="{D42A27DB-BD31-4B8C-83A1-F6EECF244321}">
                <p14:modId xmlns:p14="http://schemas.microsoft.com/office/powerpoint/2010/main" val="740358519"/>
              </p:ext>
            </p:extLst>
          </p:nvPr>
        </p:nvGraphicFramePr>
        <p:xfrm>
          <a:off x="760338" y="980728"/>
          <a:ext cx="7629525" cy="4608512"/>
        </p:xfrm>
        <a:graphic>
          <a:graphicData uri="http://schemas.openxmlformats.org/drawingml/2006/chart">
            <c:chart xmlns:c="http://schemas.openxmlformats.org/drawingml/2006/chart" xmlns:r="http://schemas.openxmlformats.org/officeDocument/2006/relationships" r:id="rId5"/>
          </a:graphicData>
        </a:graphic>
      </p:graphicFrame>
      <p:sp>
        <p:nvSpPr>
          <p:cNvPr id="26" name="Up Arrow 25"/>
          <p:cNvSpPr/>
          <p:nvPr/>
        </p:nvSpPr>
        <p:spPr>
          <a:xfrm rot="4234606">
            <a:off x="4332784" y="834181"/>
            <a:ext cx="484632" cy="3130577"/>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ctr" anchorCtr="1"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1600" b="1" dirty="0">
                <a:solidFill>
                  <a:schemeClr val="bg1"/>
                </a:solidFill>
              </a:rPr>
              <a:t>CAGR (2008 - 2013) : 18,4</a:t>
            </a:r>
            <a:r>
              <a:rPr lang="en-US" sz="1100" dirty="0">
                <a:solidFill>
                  <a:schemeClr val="bg1"/>
                </a:solidFill>
              </a:rPr>
              <a:t>%</a:t>
            </a:r>
          </a:p>
        </p:txBody>
      </p:sp>
      <p:sp>
        <p:nvSpPr>
          <p:cNvPr id="27" name="Oval 26"/>
          <p:cNvSpPr/>
          <p:nvPr/>
        </p:nvSpPr>
        <p:spPr>
          <a:xfrm>
            <a:off x="7597194" y="2814488"/>
            <a:ext cx="1523999" cy="147860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300" b="1" dirty="0">
                <a:latin typeface="Candara" pitchFamily="34" charset="0"/>
              </a:rPr>
              <a:t>Islamic</a:t>
            </a:r>
            <a:r>
              <a:rPr lang="en-US" sz="1300" b="1" baseline="0" dirty="0">
                <a:latin typeface="Candara" pitchFamily="34" charset="0"/>
              </a:rPr>
              <a:t> financial assets </a:t>
            </a:r>
            <a:r>
              <a:rPr lang="en-US" sz="1300" b="1" baseline="0" dirty="0" smtClean="0">
                <a:latin typeface="Candara" pitchFamily="34" charset="0"/>
              </a:rPr>
              <a:t>forecast</a:t>
            </a:r>
            <a:r>
              <a:rPr lang="en-US" sz="1300" b="1" dirty="0">
                <a:latin typeface="Candara" pitchFamily="34" charset="0"/>
              </a:rPr>
              <a:t> </a:t>
            </a:r>
            <a:r>
              <a:rPr lang="en-US" sz="1300" b="1" dirty="0" smtClean="0">
                <a:latin typeface="Candara" pitchFamily="34" charset="0"/>
              </a:rPr>
              <a:t>to reach USD</a:t>
            </a:r>
            <a:r>
              <a:rPr lang="en-US" sz="1300" b="1" baseline="0" dirty="0" smtClean="0">
                <a:latin typeface="Candara" pitchFamily="34" charset="0"/>
              </a:rPr>
              <a:t> </a:t>
            </a:r>
            <a:r>
              <a:rPr lang="en-US" sz="1300" b="1" baseline="0" dirty="0">
                <a:latin typeface="Candara" pitchFamily="34" charset="0"/>
              </a:rPr>
              <a:t>4 trillion by 2020</a:t>
            </a:r>
            <a:endParaRPr lang="en-US" sz="1300" b="1" dirty="0">
              <a:latin typeface="Candara" pitchFamily="34" charset="0"/>
            </a:endParaRPr>
          </a:p>
        </p:txBody>
      </p:sp>
      <p:sp>
        <p:nvSpPr>
          <p:cNvPr id="13" name="Content Placeholder 2"/>
          <p:cNvSpPr>
            <a:spLocks noGrp="1"/>
          </p:cNvSpPr>
          <p:nvPr>
            <p:ph idx="1"/>
          </p:nvPr>
        </p:nvSpPr>
        <p:spPr>
          <a:xfrm>
            <a:off x="590872" y="5589240"/>
            <a:ext cx="8229600" cy="936104"/>
          </a:xfrm>
          <a:noFill/>
          <a:ln>
            <a:noFill/>
          </a:ln>
        </p:spPr>
        <p:txBody>
          <a:bodyPr>
            <a:noAutofit/>
          </a:bodyPr>
          <a:lstStyle/>
          <a:p>
            <a:pPr marL="0" indent="0">
              <a:buNone/>
            </a:pPr>
            <a:r>
              <a:rPr lang="en-US" sz="1600" dirty="0">
                <a:solidFill>
                  <a:schemeClr val="tx1">
                    <a:lumMod val="85000"/>
                    <a:lumOff val="15000"/>
                  </a:schemeClr>
                </a:solidFill>
                <a:latin typeface="Candara" pitchFamily="34" charset="0"/>
                <a:cs typeface="Calibri" pitchFamily="34" charset="0"/>
              </a:rPr>
              <a:t>Since </a:t>
            </a:r>
            <a:r>
              <a:rPr lang="en-US" sz="1600" dirty="0" smtClean="0">
                <a:solidFill>
                  <a:schemeClr val="tx1">
                    <a:lumMod val="85000"/>
                    <a:lumOff val="15000"/>
                  </a:schemeClr>
                </a:solidFill>
                <a:latin typeface="Candara" pitchFamily="34" charset="0"/>
                <a:cs typeface="Calibri" pitchFamily="34" charset="0"/>
              </a:rPr>
              <a:t>2008, </a:t>
            </a:r>
            <a:r>
              <a:rPr lang="en-US" sz="1600" dirty="0">
                <a:solidFill>
                  <a:schemeClr val="tx1">
                    <a:lumMod val="85000"/>
                    <a:lumOff val="15000"/>
                  </a:schemeClr>
                </a:solidFill>
                <a:latin typeface="Candara" pitchFamily="34" charset="0"/>
                <a:cs typeface="Calibri" pitchFamily="34" charset="0"/>
              </a:rPr>
              <a:t>Islamic finance has been growing at a CAGR of </a:t>
            </a:r>
            <a:r>
              <a:rPr lang="en-US" sz="1600" dirty="0" smtClean="0">
                <a:solidFill>
                  <a:schemeClr val="tx1">
                    <a:lumMod val="85000"/>
                    <a:lumOff val="15000"/>
                  </a:schemeClr>
                </a:solidFill>
                <a:latin typeface="Candara" pitchFamily="34" charset="0"/>
                <a:cs typeface="Calibri" pitchFamily="34" charset="0"/>
              </a:rPr>
              <a:t>18.4%, </a:t>
            </a:r>
            <a:r>
              <a:rPr lang="en-US" sz="1600" dirty="0">
                <a:solidFill>
                  <a:schemeClr val="tx1">
                    <a:lumMod val="85000"/>
                    <a:lumOff val="15000"/>
                  </a:schemeClr>
                </a:solidFill>
                <a:latin typeface="Candara" pitchFamily="34" charset="0"/>
                <a:cs typeface="Calibri" pitchFamily="34" charset="0"/>
              </a:rPr>
              <a:t>and in 2012, its global assets reached $</a:t>
            </a:r>
            <a:r>
              <a:rPr lang="en-US" sz="1600" dirty="0" smtClean="0">
                <a:solidFill>
                  <a:schemeClr val="tx1">
                    <a:lumMod val="85000"/>
                    <a:lumOff val="15000"/>
                  </a:schemeClr>
                </a:solidFill>
                <a:latin typeface="Candara" pitchFamily="34" charset="0"/>
                <a:cs typeface="Calibri" pitchFamily="34" charset="0"/>
              </a:rPr>
              <a:t>1.6 </a:t>
            </a:r>
            <a:r>
              <a:rPr lang="en-US" sz="1600" dirty="0">
                <a:solidFill>
                  <a:schemeClr val="tx1">
                    <a:lumMod val="85000"/>
                    <a:lumOff val="15000"/>
                  </a:schemeClr>
                </a:solidFill>
                <a:latin typeface="Candara" pitchFamily="34" charset="0"/>
                <a:cs typeface="Calibri" pitchFamily="34" charset="0"/>
              </a:rPr>
              <a:t>trillion</a:t>
            </a:r>
          </a:p>
          <a:p>
            <a:pPr lvl="1"/>
            <a:r>
              <a:rPr lang="tr-TR" sz="1600" dirty="0" smtClean="0">
                <a:solidFill>
                  <a:schemeClr val="tx1">
                    <a:lumMod val="85000"/>
                    <a:lumOff val="15000"/>
                  </a:schemeClr>
                </a:solidFill>
                <a:latin typeface="Candara" pitchFamily="34" charset="0"/>
                <a:cs typeface="Calibri" pitchFamily="34" charset="0"/>
              </a:rPr>
              <a:t>OIC member countries are home to over 95% of the global shariah-compliant assets</a:t>
            </a:r>
            <a:endParaRPr lang="en-US" sz="1600" dirty="0">
              <a:solidFill>
                <a:schemeClr val="tx1">
                  <a:lumMod val="85000"/>
                  <a:lumOff val="15000"/>
                </a:schemeClr>
              </a:solidFill>
              <a:latin typeface="Candara" pitchFamily="34" charset="0"/>
              <a:cs typeface="Calibri" pitchFamily="34" charset="0"/>
            </a:endParaRPr>
          </a:p>
        </p:txBody>
      </p:sp>
    </p:spTree>
    <p:extLst>
      <p:ext uri="{BB962C8B-B14F-4D97-AF65-F5344CB8AC3E}">
        <p14:creationId xmlns:p14="http://schemas.microsoft.com/office/powerpoint/2010/main" val="3372586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107013945"/>
              </p:ext>
            </p:extLst>
          </p:nvPr>
        </p:nvGraphicFramePr>
        <p:xfrm>
          <a:off x="251520" y="1196752"/>
          <a:ext cx="8568952" cy="4464496"/>
        </p:xfrm>
        <a:graphic>
          <a:graphicData uri="http://schemas.openxmlformats.org/drawingml/2006/chart">
            <c:chart xmlns:c="http://schemas.openxmlformats.org/drawingml/2006/chart" xmlns:r="http://schemas.openxmlformats.org/officeDocument/2006/relationships" r:id="rId2"/>
          </a:graphicData>
        </a:graphic>
      </p:graphicFrame>
      <p:sp>
        <p:nvSpPr>
          <p:cNvPr id="3" name="Content Placeholder 2"/>
          <p:cNvSpPr>
            <a:spLocks noGrp="1"/>
          </p:cNvSpPr>
          <p:nvPr>
            <p:ph idx="1"/>
          </p:nvPr>
        </p:nvSpPr>
        <p:spPr>
          <a:xfrm>
            <a:off x="457200" y="5589240"/>
            <a:ext cx="8229600" cy="648072"/>
          </a:xfrm>
          <a:noFill/>
          <a:ln>
            <a:noFill/>
          </a:ln>
        </p:spPr>
        <p:txBody>
          <a:bodyPr>
            <a:normAutofit/>
          </a:bodyPr>
          <a:lstStyle/>
          <a:p>
            <a:r>
              <a:rPr lang="en-US" sz="1600" dirty="0">
                <a:solidFill>
                  <a:schemeClr val="tx1">
                    <a:lumMod val="85000"/>
                    <a:lumOff val="15000"/>
                  </a:schemeClr>
                </a:solidFill>
                <a:latin typeface="Candara" pitchFamily="34" charset="0"/>
              </a:rPr>
              <a:t>MENA accounts for almost four-fifths (77.8%) of global </a:t>
            </a:r>
            <a:r>
              <a:rPr lang="en-US" sz="1600" dirty="0" err="1">
                <a:solidFill>
                  <a:schemeClr val="tx1">
                    <a:lumMod val="85000"/>
                    <a:lumOff val="15000"/>
                  </a:schemeClr>
                </a:solidFill>
                <a:latin typeface="Candara" pitchFamily="34" charset="0"/>
              </a:rPr>
              <a:t>shariah</a:t>
            </a:r>
            <a:r>
              <a:rPr lang="en-US" sz="1600" dirty="0">
                <a:solidFill>
                  <a:schemeClr val="tx1">
                    <a:lumMod val="85000"/>
                    <a:lumOff val="15000"/>
                  </a:schemeClr>
                </a:solidFill>
                <a:latin typeface="Candara" pitchFamily="34" charset="0"/>
              </a:rPr>
              <a:t>-compliant assets whereas Asia has a one-fifth (20.8%) share </a:t>
            </a:r>
          </a:p>
        </p:txBody>
      </p:sp>
      <p:grpSp>
        <p:nvGrpSpPr>
          <p:cNvPr id="12" name="Group 11"/>
          <p:cNvGrpSpPr/>
          <p:nvPr/>
        </p:nvGrpSpPr>
        <p:grpSpPr>
          <a:xfrm>
            <a:off x="117917" y="1754696"/>
            <a:ext cx="8198499" cy="3546510"/>
            <a:chOff x="-610806" y="576755"/>
            <a:chExt cx="6399606" cy="2657880"/>
          </a:xfrm>
        </p:grpSpPr>
        <p:sp>
          <p:nvSpPr>
            <p:cNvPr id="14" name="Text Box 2"/>
            <p:cNvSpPr txBox="1">
              <a:spLocks noChangeArrowheads="1"/>
            </p:cNvSpPr>
            <p:nvPr/>
          </p:nvSpPr>
          <p:spPr bwMode="auto">
            <a:xfrm>
              <a:off x="0" y="3053032"/>
              <a:ext cx="5788800" cy="181603"/>
            </a:xfrm>
            <a:prstGeom prst="rect">
              <a:avLst/>
            </a:prstGeom>
            <a:noFill/>
            <a:ln w="9525">
              <a:noFill/>
              <a:miter lim="800000"/>
              <a:headEnd/>
              <a:tailEnd/>
            </a:ln>
          </p:spPr>
          <p:txBody>
            <a:bodyPr rot="0" vert="horz" wrap="square" lIns="91440" tIns="9144" rIns="91440" bIns="9144" anchor="t" anchorCtr="0">
              <a:noAutofit/>
            </a:bodyPr>
            <a:lstStyle/>
            <a:p>
              <a:pPr>
                <a:lnSpc>
                  <a:spcPct val="115000"/>
                </a:lnSpc>
                <a:spcAft>
                  <a:spcPts val="0"/>
                </a:spcAft>
              </a:pPr>
              <a:r>
                <a:rPr lang="en-US" sz="1200" i="1" dirty="0">
                  <a:solidFill>
                    <a:schemeClr val="bg1">
                      <a:lumMod val="50000"/>
                    </a:schemeClr>
                  </a:solidFill>
                  <a:effectLst/>
                  <a:latin typeface="Calibri"/>
                  <a:ea typeface="Calibri"/>
                  <a:cs typeface="Calibri"/>
                </a:rPr>
                <a:t>Source:</a:t>
              </a:r>
              <a:r>
                <a:rPr lang="en-US" sz="1200" dirty="0">
                  <a:solidFill>
                    <a:schemeClr val="bg1">
                      <a:lumMod val="50000"/>
                    </a:schemeClr>
                  </a:solidFill>
                  <a:effectLst/>
                  <a:latin typeface="Calibri"/>
                  <a:ea typeface="Calibri"/>
                  <a:cs typeface="Times New Roman"/>
                </a:rPr>
                <a:t> </a:t>
              </a:r>
              <a:r>
                <a:rPr lang="en-US" sz="1200" dirty="0" smtClean="0">
                  <a:solidFill>
                    <a:schemeClr val="bg1">
                      <a:lumMod val="50000"/>
                    </a:schemeClr>
                  </a:solidFill>
                  <a:effectLst/>
                  <a:latin typeface="Calibri"/>
                  <a:ea typeface="Calibri"/>
                  <a:cs typeface="Times New Roman"/>
                </a:rPr>
                <a:t>The Banker</a:t>
              </a:r>
              <a:endParaRPr lang="ru-RU" sz="1200" dirty="0">
                <a:solidFill>
                  <a:schemeClr val="bg1">
                    <a:lumMod val="50000"/>
                  </a:schemeClr>
                </a:solidFill>
                <a:effectLst/>
                <a:latin typeface="Calibri"/>
                <a:ea typeface="Calibri"/>
                <a:cs typeface="Times New Roman"/>
              </a:endParaRPr>
            </a:p>
            <a:p>
              <a:pPr>
                <a:lnSpc>
                  <a:spcPct val="115000"/>
                </a:lnSpc>
                <a:spcAft>
                  <a:spcPts val="1000"/>
                </a:spcAft>
              </a:pPr>
              <a:r>
                <a:rPr lang="en-US" sz="800" b="1" dirty="0">
                  <a:solidFill>
                    <a:schemeClr val="bg1">
                      <a:lumMod val="50000"/>
                    </a:schemeClr>
                  </a:solidFill>
                  <a:effectLst/>
                  <a:latin typeface="Calibri"/>
                  <a:ea typeface="Calibri"/>
                  <a:cs typeface="Times New Roman"/>
                </a:rPr>
                <a:t> </a:t>
              </a:r>
              <a:endParaRPr lang="ru-RU" sz="1100" dirty="0">
                <a:solidFill>
                  <a:schemeClr val="bg1">
                    <a:lumMod val="50000"/>
                  </a:schemeClr>
                </a:solidFill>
                <a:effectLst/>
                <a:latin typeface="Calibri"/>
                <a:ea typeface="Calibri"/>
                <a:cs typeface="Times New Roman"/>
              </a:endParaRPr>
            </a:p>
          </p:txBody>
        </p:sp>
        <p:sp>
          <p:nvSpPr>
            <p:cNvPr id="15" name="Text Box 2"/>
            <p:cNvSpPr txBox="1">
              <a:spLocks noChangeArrowheads="1"/>
            </p:cNvSpPr>
            <p:nvPr/>
          </p:nvSpPr>
          <p:spPr bwMode="auto">
            <a:xfrm>
              <a:off x="-610806" y="576755"/>
              <a:ext cx="1911079" cy="769095"/>
            </a:xfrm>
            <a:prstGeom prst="rect">
              <a:avLst/>
            </a:prstGeom>
            <a:solidFill>
              <a:schemeClr val="bg1"/>
            </a:solid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US" sz="1600" b="1" dirty="0" smtClean="0">
                  <a:solidFill>
                    <a:schemeClr val="tx1">
                      <a:lumMod val="75000"/>
                      <a:lumOff val="25000"/>
                    </a:schemeClr>
                  </a:solidFill>
                  <a:effectLst/>
                  <a:latin typeface="Candara" pitchFamily="34" charset="0"/>
                  <a:ea typeface="Calibri"/>
                  <a:cs typeface="Calibri"/>
                </a:rPr>
                <a:t>Regional </a:t>
              </a:r>
              <a:r>
                <a:rPr lang="en-US" sz="1600" b="1" dirty="0">
                  <a:solidFill>
                    <a:schemeClr val="tx1">
                      <a:lumMod val="75000"/>
                      <a:lumOff val="25000"/>
                    </a:schemeClr>
                  </a:solidFill>
                  <a:effectLst/>
                  <a:latin typeface="Candara" pitchFamily="34" charset="0"/>
                  <a:ea typeface="Calibri"/>
                  <a:cs typeface="Times New Roman"/>
                </a:rPr>
                <a:t>distribution of sharia compliant assets, </a:t>
              </a:r>
              <a:r>
                <a:rPr lang="en-US" sz="1600" b="1" dirty="0" smtClean="0">
                  <a:solidFill>
                    <a:schemeClr val="tx1">
                      <a:lumMod val="75000"/>
                      <a:lumOff val="25000"/>
                    </a:schemeClr>
                  </a:solidFill>
                  <a:effectLst/>
                  <a:latin typeface="Candara" pitchFamily="34" charset="0"/>
                  <a:ea typeface="Calibri"/>
                  <a:cs typeface="Times New Roman"/>
                </a:rPr>
                <a:t>2013</a:t>
              </a:r>
              <a:endParaRPr lang="ru-RU" sz="1600" b="1" dirty="0">
                <a:solidFill>
                  <a:schemeClr val="tx1">
                    <a:lumMod val="75000"/>
                    <a:lumOff val="25000"/>
                  </a:schemeClr>
                </a:solidFill>
                <a:effectLst/>
                <a:latin typeface="Candara" pitchFamily="34" charset="0"/>
                <a:ea typeface="Calibri"/>
                <a:cs typeface="Times New Roman"/>
              </a:endParaRPr>
            </a:p>
            <a:p>
              <a:pPr>
                <a:lnSpc>
                  <a:spcPct val="115000"/>
                </a:lnSpc>
                <a:spcAft>
                  <a:spcPts val="1000"/>
                </a:spcAft>
              </a:pPr>
              <a:r>
                <a:rPr lang="en-US" sz="1600" b="1" dirty="0">
                  <a:solidFill>
                    <a:schemeClr val="tx1">
                      <a:lumMod val="75000"/>
                      <a:lumOff val="25000"/>
                    </a:schemeClr>
                  </a:solidFill>
                  <a:effectLst/>
                  <a:latin typeface="Candara" pitchFamily="34" charset="0"/>
                  <a:ea typeface="Calibri"/>
                  <a:cs typeface="Times New Roman"/>
                </a:rPr>
                <a:t> </a:t>
              </a:r>
              <a:endParaRPr lang="ru-RU" sz="1600" b="1" dirty="0">
                <a:solidFill>
                  <a:schemeClr val="tx1">
                    <a:lumMod val="75000"/>
                    <a:lumOff val="25000"/>
                  </a:schemeClr>
                </a:solidFill>
                <a:effectLst/>
                <a:latin typeface="Candara" pitchFamily="34" charset="0"/>
                <a:ea typeface="Calibri"/>
                <a:cs typeface="Times New Roman"/>
              </a:endParaRPr>
            </a:p>
          </p:txBody>
        </p:sp>
      </p:grpSp>
      <p:sp>
        <p:nvSpPr>
          <p:cNvPr id="16" name="TextBox 15"/>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grpSp>
        <p:nvGrpSpPr>
          <p:cNvPr id="4" name="Group 3"/>
          <p:cNvGrpSpPr/>
          <p:nvPr/>
        </p:nvGrpSpPr>
        <p:grpSpPr>
          <a:xfrm>
            <a:off x="0" y="0"/>
            <a:ext cx="9147100" cy="836712"/>
            <a:chOff x="0" y="0"/>
            <a:chExt cx="9147100" cy="836712"/>
          </a:xfrm>
        </p:grpSpPr>
        <p:grpSp>
          <p:nvGrpSpPr>
            <p:cNvPr id="17" name="Group 16"/>
            <p:cNvGrpSpPr/>
            <p:nvPr/>
          </p:nvGrpSpPr>
          <p:grpSpPr>
            <a:xfrm>
              <a:off x="0" y="0"/>
              <a:ext cx="9147100" cy="836712"/>
              <a:chOff x="0" y="0"/>
              <a:chExt cx="9147100" cy="836712"/>
            </a:xfrm>
          </p:grpSpPr>
          <p:sp>
            <p:nvSpPr>
              <p:cNvPr id="19" name="Rectangle 18"/>
              <p:cNvSpPr/>
              <p:nvPr/>
            </p:nvSpPr>
            <p:spPr>
              <a:xfrm>
                <a:off x="4575101" y="0"/>
                <a:ext cx="4571999"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9"/>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Title 1"/>
              <p:cNvSpPr txBox="1">
                <a:spLocks/>
              </p:cNvSpPr>
              <p:nvPr/>
            </p:nvSpPr>
            <p:spPr>
              <a:xfrm>
                <a:off x="251520" y="202630"/>
                <a:ext cx="5256584"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chemeClr val="bg1"/>
                    </a:solidFill>
                    <a:latin typeface="Cambria" pitchFamily="18" charset="0"/>
                  </a:rPr>
                  <a:t>Islamic </a:t>
                </a:r>
                <a:r>
                  <a:rPr lang="en-US" sz="3200" dirty="0" smtClean="0">
                    <a:solidFill>
                      <a:schemeClr val="bg1"/>
                    </a:solidFill>
                    <a:latin typeface="Cambria" pitchFamily="18" charset="0"/>
                  </a:rPr>
                  <a:t>Finance</a:t>
                </a:r>
                <a:endParaRPr lang="tr-TR" sz="3200" dirty="0">
                  <a:solidFill>
                    <a:schemeClr val="bg1"/>
                  </a:solidFill>
                  <a:latin typeface="Cambria" pitchFamily="18" charset="0"/>
                </a:endParaRPr>
              </a:p>
            </p:txBody>
          </p:sp>
        </p:grpSp>
        <p:sp>
          <p:nvSpPr>
            <p:cNvPr id="22" name="Title 1"/>
            <p:cNvSpPr txBox="1">
              <a:spLocks/>
            </p:cNvSpPr>
            <p:nvPr/>
          </p:nvSpPr>
          <p:spPr>
            <a:xfrm>
              <a:off x="5292080" y="210174"/>
              <a:ext cx="3851920"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a:solidFill>
                    <a:srgbClr val="002060"/>
                  </a:solidFill>
                  <a:latin typeface="Cambria" pitchFamily="18" charset="0"/>
                </a:rPr>
                <a:t>R</a:t>
              </a:r>
              <a:r>
                <a:rPr lang="en-US" sz="2400" dirty="0" smtClean="0">
                  <a:solidFill>
                    <a:srgbClr val="002060"/>
                  </a:solidFill>
                  <a:latin typeface="Cambria" pitchFamily="18" charset="0"/>
                </a:rPr>
                <a:t>egional </a:t>
              </a:r>
              <a:r>
                <a:rPr lang="en-US" sz="2400" dirty="0" smtClean="0">
                  <a:solidFill>
                    <a:srgbClr val="002060"/>
                  </a:solidFill>
                  <a:latin typeface="Cambria" pitchFamily="18" charset="0"/>
                </a:rPr>
                <a:t>distribution</a:t>
              </a:r>
              <a:endParaRPr lang="en-US" sz="2400" dirty="0">
                <a:solidFill>
                  <a:srgbClr val="002060"/>
                </a:solidFill>
                <a:latin typeface="Cambria" pitchFamily="18" charset="0"/>
              </a:endParaRPr>
            </a:p>
          </p:txBody>
        </p:sp>
      </p:grpSp>
      <p:pic>
        <p:nvPicPr>
          <p:cNvPr id="18" name="Picture 17"/>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spTree>
    <p:extLst>
      <p:ext uri="{BB962C8B-B14F-4D97-AF65-F5344CB8AC3E}">
        <p14:creationId xmlns:p14="http://schemas.microsoft.com/office/powerpoint/2010/main" val="2484825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5232" y="5949280"/>
            <a:ext cx="8003232" cy="432048"/>
          </a:xfrm>
          <a:noFill/>
          <a:ln>
            <a:noFill/>
          </a:ln>
        </p:spPr>
        <p:txBody>
          <a:bodyPr>
            <a:normAutofit/>
          </a:bodyPr>
          <a:lstStyle/>
          <a:p>
            <a:pPr marL="0" indent="0">
              <a:buNone/>
            </a:pPr>
            <a:r>
              <a:rPr lang="en-US" sz="1600" dirty="0">
                <a:solidFill>
                  <a:schemeClr val="tx1">
                    <a:lumMod val="85000"/>
                    <a:lumOff val="15000"/>
                  </a:schemeClr>
                </a:solidFill>
                <a:latin typeface="Candara" pitchFamily="34" charset="0"/>
              </a:rPr>
              <a:t>The growth in Islamic finance is mainly driven by the growth in </a:t>
            </a:r>
            <a:r>
              <a:rPr lang="en-US" sz="1600" dirty="0" smtClean="0">
                <a:solidFill>
                  <a:schemeClr val="tx1">
                    <a:lumMod val="85000"/>
                    <a:lumOff val="15000"/>
                  </a:schemeClr>
                </a:solidFill>
                <a:latin typeface="Candara" pitchFamily="34" charset="0"/>
              </a:rPr>
              <a:t>the MENA region</a:t>
            </a:r>
            <a:endParaRPr lang="en-US" sz="1600" dirty="0">
              <a:solidFill>
                <a:schemeClr val="tx1">
                  <a:lumMod val="85000"/>
                  <a:lumOff val="15000"/>
                </a:schemeClr>
              </a:solidFill>
              <a:latin typeface="Candara" pitchFamily="34" charset="0"/>
            </a:endParaRPr>
          </a:p>
        </p:txBody>
      </p:sp>
      <p:grpSp>
        <p:nvGrpSpPr>
          <p:cNvPr id="16" name="Group 15"/>
          <p:cNvGrpSpPr/>
          <p:nvPr/>
        </p:nvGrpSpPr>
        <p:grpSpPr>
          <a:xfrm>
            <a:off x="0" y="980729"/>
            <a:ext cx="8171575" cy="4680518"/>
            <a:chOff x="-699439" y="-361021"/>
            <a:chExt cx="6347648" cy="4036986"/>
          </a:xfrm>
        </p:grpSpPr>
        <p:sp>
          <p:nvSpPr>
            <p:cNvPr id="17" name="Text Box 2"/>
            <p:cNvSpPr txBox="1">
              <a:spLocks noChangeArrowheads="1"/>
            </p:cNvSpPr>
            <p:nvPr/>
          </p:nvSpPr>
          <p:spPr bwMode="auto">
            <a:xfrm>
              <a:off x="-112511" y="3493720"/>
              <a:ext cx="5760720" cy="182245"/>
            </a:xfrm>
            <a:prstGeom prst="rect">
              <a:avLst/>
            </a:prstGeom>
            <a:noFill/>
            <a:ln w="9525">
              <a:noFill/>
              <a:miter lim="800000"/>
              <a:headEnd/>
              <a:tailEnd/>
            </a:ln>
          </p:spPr>
          <p:txBody>
            <a:bodyPr rot="0" vert="horz" wrap="square" lIns="91440" tIns="9144" rIns="91440" bIns="9144" anchor="ctr" anchorCtr="0">
              <a:noAutofit/>
            </a:bodyPr>
            <a:lstStyle/>
            <a:p>
              <a:pPr>
                <a:lnSpc>
                  <a:spcPct val="115000"/>
                </a:lnSpc>
                <a:spcAft>
                  <a:spcPts val="0"/>
                </a:spcAft>
              </a:pPr>
              <a:r>
                <a:rPr lang="en-US" sz="1200" i="1" dirty="0">
                  <a:solidFill>
                    <a:schemeClr val="bg1">
                      <a:lumMod val="50000"/>
                    </a:schemeClr>
                  </a:solidFill>
                  <a:effectLst/>
                  <a:latin typeface="Calibri"/>
                  <a:ea typeface="Calibri"/>
                  <a:cs typeface="Calibri"/>
                </a:rPr>
                <a:t>Source:</a:t>
              </a:r>
              <a:r>
                <a:rPr lang="en-US" sz="1200" dirty="0">
                  <a:solidFill>
                    <a:schemeClr val="bg1">
                      <a:lumMod val="50000"/>
                    </a:schemeClr>
                  </a:solidFill>
                  <a:effectLst/>
                  <a:latin typeface="Calibri"/>
                  <a:ea typeface="Calibri"/>
                  <a:cs typeface="Times New Roman"/>
                </a:rPr>
                <a:t> </a:t>
              </a:r>
              <a:r>
                <a:rPr lang="en-US" sz="1200" dirty="0" smtClean="0">
                  <a:solidFill>
                    <a:schemeClr val="bg1">
                      <a:lumMod val="50000"/>
                    </a:schemeClr>
                  </a:solidFill>
                  <a:effectLst/>
                  <a:latin typeface="Calibri"/>
                  <a:ea typeface="Calibri"/>
                  <a:cs typeface="Times New Roman"/>
                </a:rPr>
                <a:t>The Banker</a:t>
              </a:r>
              <a:endParaRPr lang="ru-RU" sz="1100" dirty="0">
                <a:solidFill>
                  <a:schemeClr val="bg1">
                    <a:lumMod val="50000"/>
                  </a:schemeClr>
                </a:solidFill>
                <a:effectLst/>
                <a:latin typeface="Calibri"/>
                <a:ea typeface="Calibri"/>
                <a:cs typeface="Times New Roman"/>
              </a:endParaRPr>
            </a:p>
          </p:txBody>
        </p:sp>
        <p:sp>
          <p:nvSpPr>
            <p:cNvPr id="18" name="Text Box 2"/>
            <p:cNvSpPr txBox="1">
              <a:spLocks noChangeArrowheads="1"/>
            </p:cNvSpPr>
            <p:nvPr/>
          </p:nvSpPr>
          <p:spPr bwMode="auto">
            <a:xfrm>
              <a:off x="-699439" y="-361021"/>
              <a:ext cx="2320930" cy="496860"/>
            </a:xfrm>
            <a:prstGeom prst="rect">
              <a:avLst/>
            </a:prstGeom>
            <a:solidFill>
              <a:schemeClr val="bg1"/>
            </a:solidFill>
            <a:ln w="9525">
              <a:noFill/>
              <a:miter lim="800000"/>
              <a:headEnd/>
              <a:tailEnd/>
            </a:ln>
          </p:spPr>
          <p:txBody>
            <a:bodyPr rot="0" vert="horz" wrap="square" lIns="91440" tIns="45720" rIns="91440" bIns="45720" anchor="ctr" anchorCtr="0">
              <a:noAutofit/>
            </a:bodyPr>
            <a:lstStyle/>
            <a:p>
              <a:pPr>
                <a:lnSpc>
                  <a:spcPct val="115000"/>
                </a:lnSpc>
                <a:spcAft>
                  <a:spcPts val="0"/>
                </a:spcAft>
              </a:pPr>
              <a:r>
                <a:rPr lang="en-US" sz="1600" b="1" dirty="0" smtClean="0">
                  <a:solidFill>
                    <a:schemeClr val="tx1">
                      <a:lumMod val="75000"/>
                      <a:lumOff val="25000"/>
                    </a:schemeClr>
                  </a:solidFill>
                  <a:effectLst/>
                  <a:latin typeface="Candara" pitchFamily="34" charset="0"/>
                  <a:ea typeface="Calibri"/>
                  <a:cs typeface="Times New Roman"/>
                </a:rPr>
                <a:t>Regional </a:t>
              </a:r>
              <a:r>
                <a:rPr lang="en-US" sz="1600" b="1" dirty="0">
                  <a:solidFill>
                    <a:schemeClr val="tx1">
                      <a:lumMod val="75000"/>
                      <a:lumOff val="25000"/>
                    </a:schemeClr>
                  </a:solidFill>
                  <a:effectLst/>
                  <a:latin typeface="Candara" pitchFamily="34" charset="0"/>
                  <a:ea typeface="Calibri"/>
                  <a:cs typeface="Times New Roman"/>
                </a:rPr>
                <a:t>growth in global assets of Islamic </a:t>
              </a:r>
              <a:r>
                <a:rPr lang="en-US" sz="1600" b="1" dirty="0" smtClean="0">
                  <a:solidFill>
                    <a:schemeClr val="tx1">
                      <a:lumMod val="75000"/>
                      <a:lumOff val="25000"/>
                    </a:schemeClr>
                  </a:solidFill>
                  <a:effectLst/>
                  <a:latin typeface="Candara" pitchFamily="34" charset="0"/>
                  <a:ea typeface="Calibri"/>
                  <a:cs typeface="Times New Roman"/>
                </a:rPr>
                <a:t>finance</a:t>
              </a:r>
              <a:r>
                <a:rPr lang="tr-TR" sz="1600" b="1" dirty="0" smtClean="0">
                  <a:solidFill>
                    <a:schemeClr val="tx1">
                      <a:lumMod val="75000"/>
                      <a:lumOff val="25000"/>
                    </a:schemeClr>
                  </a:solidFill>
                  <a:effectLst/>
                  <a:latin typeface="Candara" pitchFamily="34" charset="0"/>
                  <a:ea typeface="Calibri"/>
                  <a:cs typeface="Times New Roman"/>
                </a:rPr>
                <a:t> (200</a:t>
              </a:r>
              <a:r>
                <a:rPr lang="en-US" sz="1600" b="1" dirty="0" smtClean="0">
                  <a:solidFill>
                    <a:schemeClr val="tx1">
                      <a:lumMod val="75000"/>
                      <a:lumOff val="25000"/>
                    </a:schemeClr>
                  </a:solidFill>
                  <a:effectLst/>
                  <a:latin typeface="Candara" pitchFamily="34" charset="0"/>
                  <a:ea typeface="Calibri"/>
                  <a:cs typeface="Times New Roman"/>
                </a:rPr>
                <a:t>7</a:t>
              </a:r>
              <a:r>
                <a:rPr lang="tr-TR" sz="1600" b="1" dirty="0" smtClean="0">
                  <a:solidFill>
                    <a:schemeClr val="tx1">
                      <a:lumMod val="75000"/>
                      <a:lumOff val="25000"/>
                    </a:schemeClr>
                  </a:solidFill>
                  <a:effectLst/>
                  <a:latin typeface="Candara" pitchFamily="34" charset="0"/>
                  <a:ea typeface="Calibri"/>
                  <a:cs typeface="Times New Roman"/>
                </a:rPr>
                <a:t>-201</a:t>
              </a:r>
              <a:r>
                <a:rPr lang="en-US" sz="1600" b="1" dirty="0" smtClean="0">
                  <a:solidFill>
                    <a:schemeClr val="tx1">
                      <a:lumMod val="75000"/>
                      <a:lumOff val="25000"/>
                    </a:schemeClr>
                  </a:solidFill>
                  <a:effectLst/>
                  <a:latin typeface="Candara" pitchFamily="34" charset="0"/>
                  <a:ea typeface="Calibri"/>
                  <a:cs typeface="Times New Roman"/>
                </a:rPr>
                <a:t>3</a:t>
              </a:r>
              <a:r>
                <a:rPr lang="tr-TR" sz="1600" b="1" dirty="0" smtClean="0">
                  <a:solidFill>
                    <a:schemeClr val="tx1">
                      <a:lumMod val="75000"/>
                      <a:lumOff val="25000"/>
                    </a:schemeClr>
                  </a:solidFill>
                  <a:effectLst/>
                  <a:latin typeface="Candara" pitchFamily="34" charset="0"/>
                  <a:ea typeface="Calibri"/>
                  <a:cs typeface="Times New Roman"/>
                </a:rPr>
                <a:t>)</a:t>
              </a:r>
              <a:r>
                <a:rPr lang="en-US" sz="1600" b="1" dirty="0">
                  <a:solidFill>
                    <a:schemeClr val="tx1">
                      <a:lumMod val="75000"/>
                      <a:lumOff val="25000"/>
                    </a:schemeClr>
                  </a:solidFill>
                  <a:effectLst/>
                  <a:latin typeface="Candara" pitchFamily="34" charset="0"/>
                  <a:ea typeface="Calibri"/>
                  <a:cs typeface="Times New Roman"/>
                </a:rPr>
                <a:t> </a:t>
              </a:r>
              <a:endParaRPr lang="ru-RU" sz="1600" dirty="0">
                <a:solidFill>
                  <a:schemeClr val="tx1">
                    <a:lumMod val="75000"/>
                    <a:lumOff val="25000"/>
                  </a:schemeClr>
                </a:solidFill>
                <a:effectLst/>
                <a:latin typeface="Candara" pitchFamily="34" charset="0"/>
                <a:ea typeface="Calibri"/>
                <a:cs typeface="Times New Roman"/>
              </a:endParaRPr>
            </a:p>
          </p:txBody>
        </p:sp>
      </p:grpSp>
      <p:sp>
        <p:nvSpPr>
          <p:cNvPr id="20" name="TextBox 19"/>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grpSp>
        <p:nvGrpSpPr>
          <p:cNvPr id="4" name="Group 3"/>
          <p:cNvGrpSpPr/>
          <p:nvPr/>
        </p:nvGrpSpPr>
        <p:grpSpPr>
          <a:xfrm>
            <a:off x="971600" y="1340768"/>
            <a:ext cx="7056784" cy="4138096"/>
            <a:chOff x="971600" y="1196752"/>
            <a:chExt cx="7056784" cy="4282112"/>
          </a:xfrm>
        </p:grpSpPr>
        <p:graphicFrame>
          <p:nvGraphicFramePr>
            <p:cNvPr id="11" name="Chart 10"/>
            <p:cNvGraphicFramePr>
              <a:graphicFrameLocks/>
            </p:cNvGraphicFramePr>
            <p:nvPr>
              <p:extLst>
                <p:ext uri="{D42A27DB-BD31-4B8C-83A1-F6EECF244321}">
                  <p14:modId xmlns:p14="http://schemas.microsoft.com/office/powerpoint/2010/main" val="200607291"/>
                </p:ext>
              </p:extLst>
            </p:nvPr>
          </p:nvGraphicFramePr>
          <p:xfrm>
            <a:off x="971600" y="1196752"/>
            <a:ext cx="7056784" cy="4282112"/>
          </p:xfrm>
          <a:graphic>
            <a:graphicData uri="http://schemas.openxmlformats.org/drawingml/2006/chart">
              <c:chart xmlns:c="http://schemas.openxmlformats.org/drawingml/2006/chart" xmlns:r="http://schemas.openxmlformats.org/officeDocument/2006/relationships" r:id="rId2"/>
            </a:graphicData>
          </a:graphic>
        </p:graphicFrame>
        <p:cxnSp>
          <p:nvCxnSpPr>
            <p:cNvPr id="12" name="Straight Connector 11"/>
            <p:cNvCxnSpPr/>
            <p:nvPr/>
          </p:nvCxnSpPr>
          <p:spPr>
            <a:xfrm flipV="1">
              <a:off x="6449148" y="4509120"/>
              <a:ext cx="468008" cy="432048"/>
            </a:xfrm>
            <a:prstGeom prst="line">
              <a:avLst/>
            </a:prstGeom>
            <a:ln w="57150" cmpd="dbl">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0" y="0"/>
            <a:ext cx="9147100" cy="836712"/>
            <a:chOff x="0" y="0"/>
            <a:chExt cx="9147100" cy="836712"/>
          </a:xfrm>
        </p:grpSpPr>
        <p:grpSp>
          <p:nvGrpSpPr>
            <p:cNvPr id="15" name="Group 14"/>
            <p:cNvGrpSpPr/>
            <p:nvPr/>
          </p:nvGrpSpPr>
          <p:grpSpPr>
            <a:xfrm>
              <a:off x="0" y="0"/>
              <a:ext cx="9147100" cy="836712"/>
              <a:chOff x="0" y="0"/>
              <a:chExt cx="9147100" cy="836712"/>
            </a:xfrm>
          </p:grpSpPr>
          <p:sp>
            <p:nvSpPr>
              <p:cNvPr id="21" name="Rectangle 20"/>
              <p:cNvSpPr/>
              <p:nvPr/>
            </p:nvSpPr>
            <p:spPr>
              <a:xfrm>
                <a:off x="4575101" y="0"/>
                <a:ext cx="4571999"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Rectangle 21"/>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Title 1"/>
              <p:cNvSpPr txBox="1">
                <a:spLocks/>
              </p:cNvSpPr>
              <p:nvPr/>
            </p:nvSpPr>
            <p:spPr>
              <a:xfrm>
                <a:off x="251520" y="202630"/>
                <a:ext cx="5256584"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chemeClr val="bg1"/>
                    </a:solidFill>
                    <a:latin typeface="Cambria" pitchFamily="18" charset="0"/>
                  </a:rPr>
                  <a:t>Islamic </a:t>
                </a:r>
                <a:r>
                  <a:rPr lang="en-US" sz="3200" dirty="0" smtClean="0">
                    <a:solidFill>
                      <a:schemeClr val="bg1"/>
                    </a:solidFill>
                    <a:latin typeface="Cambria" pitchFamily="18" charset="0"/>
                  </a:rPr>
                  <a:t>Finance</a:t>
                </a:r>
                <a:endParaRPr lang="tr-TR" sz="3200" dirty="0">
                  <a:solidFill>
                    <a:schemeClr val="bg1"/>
                  </a:solidFill>
                  <a:latin typeface="Cambria" pitchFamily="18" charset="0"/>
                </a:endParaRPr>
              </a:p>
            </p:txBody>
          </p:sp>
        </p:grpSp>
        <p:sp>
          <p:nvSpPr>
            <p:cNvPr id="19" name="Title 1"/>
            <p:cNvSpPr txBox="1">
              <a:spLocks/>
            </p:cNvSpPr>
            <p:nvPr/>
          </p:nvSpPr>
          <p:spPr>
            <a:xfrm>
              <a:off x="5292080" y="210174"/>
              <a:ext cx="3851920"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a:solidFill>
                    <a:srgbClr val="002060"/>
                  </a:solidFill>
                  <a:latin typeface="Cambria" pitchFamily="18" charset="0"/>
                </a:rPr>
                <a:t>R</a:t>
              </a:r>
              <a:r>
                <a:rPr lang="en-US" sz="2400" dirty="0" smtClean="0">
                  <a:solidFill>
                    <a:srgbClr val="002060"/>
                  </a:solidFill>
                  <a:latin typeface="Cambria" pitchFamily="18" charset="0"/>
                </a:rPr>
                <a:t>egional growth dynamics</a:t>
              </a:r>
              <a:endParaRPr lang="en-US" sz="2400" dirty="0">
                <a:solidFill>
                  <a:srgbClr val="002060"/>
                </a:solidFill>
                <a:latin typeface="Cambria" pitchFamily="18" charset="0"/>
              </a:endParaRPr>
            </a:p>
          </p:txBody>
        </p:sp>
      </p:grpSp>
      <p:pic>
        <p:nvPicPr>
          <p:cNvPr id="25" name="Picture 24"/>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spTree>
    <p:extLst>
      <p:ext uri="{BB962C8B-B14F-4D97-AF65-F5344CB8AC3E}">
        <p14:creationId xmlns:p14="http://schemas.microsoft.com/office/powerpoint/2010/main" val="3085657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grpSp>
        <p:nvGrpSpPr>
          <p:cNvPr id="16" name="Group 15"/>
          <p:cNvGrpSpPr/>
          <p:nvPr/>
        </p:nvGrpSpPr>
        <p:grpSpPr>
          <a:xfrm>
            <a:off x="0" y="0"/>
            <a:ext cx="9147100" cy="836712"/>
            <a:chOff x="0" y="0"/>
            <a:chExt cx="9147100" cy="836712"/>
          </a:xfrm>
        </p:grpSpPr>
        <p:sp>
          <p:nvSpPr>
            <p:cNvPr id="17" name="Rectangle 16"/>
            <p:cNvSpPr/>
            <p:nvPr/>
          </p:nvSpPr>
          <p:spPr>
            <a:xfrm>
              <a:off x="5076056" y="0"/>
              <a:ext cx="4071044"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9" name="Title 1"/>
          <p:cNvSpPr txBox="1">
            <a:spLocks/>
          </p:cNvSpPr>
          <p:nvPr/>
        </p:nvSpPr>
        <p:spPr>
          <a:xfrm>
            <a:off x="251520" y="202630"/>
            <a:ext cx="5256584"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chemeClr val="bg1"/>
                </a:solidFill>
                <a:latin typeface="Cambria" pitchFamily="18" charset="0"/>
              </a:rPr>
              <a:t>Islamic Finance</a:t>
            </a:r>
            <a:endParaRPr lang="tr-TR" sz="3200" dirty="0">
              <a:solidFill>
                <a:schemeClr val="bg1"/>
              </a:solidFill>
              <a:latin typeface="Cambria" pitchFamily="18" charset="0"/>
            </a:endParaRPr>
          </a:p>
        </p:txBody>
      </p:sp>
      <p:sp>
        <p:nvSpPr>
          <p:cNvPr id="11" name="Title 1"/>
          <p:cNvSpPr txBox="1">
            <a:spLocks/>
          </p:cNvSpPr>
          <p:nvPr/>
        </p:nvSpPr>
        <p:spPr>
          <a:xfrm>
            <a:off x="5292080" y="210174"/>
            <a:ext cx="3851920"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002060"/>
                </a:solidFill>
                <a:latin typeface="Cambria" pitchFamily="18" charset="0"/>
              </a:rPr>
              <a:t>By country</a:t>
            </a:r>
            <a:endParaRPr lang="en-US" sz="2400" dirty="0">
              <a:solidFill>
                <a:srgbClr val="002060"/>
              </a:solidFill>
              <a:latin typeface="Cambria" pitchFamily="18" charset="0"/>
            </a:endParaRPr>
          </a:p>
        </p:txBody>
      </p:sp>
      <p:pic>
        <p:nvPicPr>
          <p:cNvPr id="12" name="Picture 1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graphicFrame>
        <p:nvGraphicFramePr>
          <p:cNvPr id="13" name="Chart 12"/>
          <p:cNvGraphicFramePr>
            <a:graphicFrameLocks/>
          </p:cNvGraphicFramePr>
          <p:nvPr>
            <p:extLst>
              <p:ext uri="{D42A27DB-BD31-4B8C-83A1-F6EECF244321}">
                <p14:modId xmlns:p14="http://schemas.microsoft.com/office/powerpoint/2010/main" val="1885990569"/>
              </p:ext>
            </p:extLst>
          </p:nvPr>
        </p:nvGraphicFramePr>
        <p:xfrm>
          <a:off x="578657" y="1403697"/>
          <a:ext cx="7632848" cy="4514850"/>
        </p:xfrm>
        <a:graphic>
          <a:graphicData uri="http://schemas.openxmlformats.org/drawingml/2006/chart">
            <c:chart xmlns:c="http://schemas.openxmlformats.org/drawingml/2006/chart" xmlns:r="http://schemas.openxmlformats.org/officeDocument/2006/relationships" r:id="rId5"/>
          </a:graphicData>
        </a:graphic>
      </p:graphicFrame>
      <p:sp>
        <p:nvSpPr>
          <p:cNvPr id="2" name="Rectangle 1"/>
          <p:cNvSpPr/>
          <p:nvPr/>
        </p:nvSpPr>
        <p:spPr>
          <a:xfrm>
            <a:off x="7345812" y="5373216"/>
            <a:ext cx="1295546" cy="253916"/>
          </a:xfrm>
          <a:prstGeom prst="rect">
            <a:avLst/>
          </a:prstGeom>
        </p:spPr>
        <p:txBody>
          <a:bodyPr wrap="none">
            <a:spAutoFit/>
          </a:bodyPr>
          <a:lstStyle/>
          <a:p>
            <a:pPr algn="ctr">
              <a:defRPr sz="1000" b="1" i="0" u="none" strike="noStrike" kern="1200" baseline="0">
                <a:solidFill>
                  <a:prstClr val="black"/>
                </a:solidFill>
                <a:latin typeface="+mn-lt"/>
                <a:ea typeface="+mn-ea"/>
                <a:cs typeface="+mn-cs"/>
              </a:defRPr>
            </a:pPr>
            <a:r>
              <a:rPr lang="en-US" sz="1000" dirty="0">
                <a:latin typeface="Candara" pitchFamily="34" charset="0"/>
              </a:rPr>
              <a:t>Source: </a:t>
            </a:r>
            <a:r>
              <a:rPr lang="en-US" sz="1000" dirty="0" smtClean="0">
                <a:latin typeface="Candara" pitchFamily="34" charset="0"/>
              </a:rPr>
              <a:t>The Banker</a:t>
            </a:r>
            <a:endParaRPr lang="en-US" sz="1000" dirty="0">
              <a:latin typeface="Candara" pitchFamily="34" charset="0"/>
            </a:endParaRPr>
          </a:p>
        </p:txBody>
      </p:sp>
      <p:sp>
        <p:nvSpPr>
          <p:cNvPr id="14" name="Content Placeholder 2"/>
          <p:cNvSpPr txBox="1">
            <a:spLocks/>
          </p:cNvSpPr>
          <p:nvPr/>
        </p:nvSpPr>
        <p:spPr>
          <a:xfrm>
            <a:off x="578657" y="874464"/>
            <a:ext cx="7992888" cy="529233"/>
          </a:xfrm>
          <a:prstGeom prst="rect">
            <a:avLst/>
          </a:prstGeom>
          <a:noFill/>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1600" b="1" dirty="0" smtClean="0">
                <a:latin typeface="Candara" pitchFamily="34" charset="0"/>
              </a:rPr>
              <a:t>Country Level Decomposition of Islamic Finance 2013</a:t>
            </a:r>
            <a:endParaRPr lang="en-US" sz="1200" dirty="0">
              <a:latin typeface="Candara" pitchFamily="34" charset="0"/>
            </a:endParaRPr>
          </a:p>
        </p:txBody>
      </p:sp>
      <p:sp>
        <p:nvSpPr>
          <p:cNvPr id="15" name="Content Placeholder 2"/>
          <p:cNvSpPr txBox="1">
            <a:spLocks/>
          </p:cNvSpPr>
          <p:nvPr/>
        </p:nvSpPr>
        <p:spPr>
          <a:xfrm>
            <a:off x="831776" y="5922211"/>
            <a:ext cx="7992888" cy="747069"/>
          </a:xfrm>
          <a:prstGeom prst="rect">
            <a:avLst/>
          </a:prstGeom>
          <a:noFill/>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600" dirty="0" smtClean="0">
                <a:solidFill>
                  <a:schemeClr val="tx1">
                    <a:lumMod val="85000"/>
                    <a:lumOff val="15000"/>
                  </a:schemeClr>
                </a:solidFill>
                <a:latin typeface="Candara" pitchFamily="34" charset="0"/>
              </a:rPr>
              <a:t>Iran, Saudi Arabia, Malaysia, UAE and Kuwait hold around 84% of total sharia-compliant assets worldwide </a:t>
            </a:r>
            <a:endParaRPr lang="en-US" sz="1600" dirty="0">
              <a:solidFill>
                <a:schemeClr val="tx1">
                  <a:lumMod val="85000"/>
                  <a:lumOff val="15000"/>
                </a:schemeClr>
              </a:solidFill>
              <a:latin typeface="Candara" pitchFamily="34" charset="0"/>
            </a:endParaRPr>
          </a:p>
        </p:txBody>
      </p:sp>
    </p:spTree>
    <p:extLst>
      <p:ext uri="{BB962C8B-B14F-4D97-AF65-F5344CB8AC3E}">
        <p14:creationId xmlns:p14="http://schemas.microsoft.com/office/powerpoint/2010/main" val="811127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grpSp>
        <p:nvGrpSpPr>
          <p:cNvPr id="16" name="Group 15"/>
          <p:cNvGrpSpPr/>
          <p:nvPr/>
        </p:nvGrpSpPr>
        <p:grpSpPr>
          <a:xfrm>
            <a:off x="0" y="0"/>
            <a:ext cx="9147100" cy="836712"/>
            <a:chOff x="0" y="0"/>
            <a:chExt cx="9147100" cy="836712"/>
          </a:xfrm>
        </p:grpSpPr>
        <p:sp>
          <p:nvSpPr>
            <p:cNvPr id="17" name="Rectangle 16"/>
            <p:cNvSpPr/>
            <p:nvPr/>
          </p:nvSpPr>
          <p:spPr>
            <a:xfrm>
              <a:off x="5076056" y="0"/>
              <a:ext cx="4071044"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9" name="Title 1"/>
          <p:cNvSpPr txBox="1">
            <a:spLocks/>
          </p:cNvSpPr>
          <p:nvPr/>
        </p:nvSpPr>
        <p:spPr>
          <a:xfrm>
            <a:off x="251520" y="202630"/>
            <a:ext cx="5256584"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chemeClr val="bg1"/>
                </a:solidFill>
                <a:latin typeface="Cambria" pitchFamily="18" charset="0"/>
              </a:rPr>
              <a:t>Islamic Finance</a:t>
            </a:r>
            <a:endParaRPr lang="tr-TR" sz="3200" dirty="0">
              <a:solidFill>
                <a:schemeClr val="bg1"/>
              </a:solidFill>
              <a:latin typeface="Cambria" pitchFamily="18" charset="0"/>
            </a:endParaRPr>
          </a:p>
        </p:txBody>
      </p:sp>
      <p:sp>
        <p:nvSpPr>
          <p:cNvPr id="11" name="Title 1"/>
          <p:cNvSpPr txBox="1">
            <a:spLocks/>
          </p:cNvSpPr>
          <p:nvPr/>
        </p:nvSpPr>
        <p:spPr>
          <a:xfrm>
            <a:off x="5292080" y="210174"/>
            <a:ext cx="3851920"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002060"/>
                </a:solidFill>
                <a:latin typeface="Cambria" pitchFamily="18" charset="0"/>
              </a:rPr>
              <a:t>Inherent strengths</a:t>
            </a:r>
            <a:endParaRPr lang="en-US" sz="2400" dirty="0">
              <a:solidFill>
                <a:srgbClr val="002060"/>
              </a:solidFill>
              <a:latin typeface="Cambria" pitchFamily="18" charset="0"/>
            </a:endParaRPr>
          </a:p>
        </p:txBody>
      </p:sp>
      <p:pic>
        <p:nvPicPr>
          <p:cNvPr id="12" name="Picture 1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grpSp>
        <p:nvGrpSpPr>
          <p:cNvPr id="19" name="Group 18"/>
          <p:cNvGrpSpPr/>
          <p:nvPr/>
        </p:nvGrpSpPr>
        <p:grpSpPr>
          <a:xfrm>
            <a:off x="3851920" y="1269240"/>
            <a:ext cx="4320480" cy="4320000"/>
            <a:chOff x="2172666" y="3141368"/>
            <a:chExt cx="4320480" cy="4320000"/>
          </a:xfrm>
        </p:grpSpPr>
        <p:sp>
          <p:nvSpPr>
            <p:cNvPr id="20" name="Oval 19"/>
            <p:cNvSpPr>
              <a:spLocks noChangeAspect="1"/>
            </p:cNvSpPr>
            <p:nvPr/>
          </p:nvSpPr>
          <p:spPr>
            <a:xfrm>
              <a:off x="2172666" y="3141368"/>
              <a:ext cx="4320480" cy="4320000"/>
            </a:xfrm>
            <a:prstGeom prst="ellipse">
              <a:avLst/>
            </a:prstGeom>
            <a:solidFill>
              <a:srgbClr val="FFC000">
                <a:alpha val="50196"/>
              </a:srgb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TextBox 20"/>
            <p:cNvSpPr txBox="1"/>
            <p:nvPr/>
          </p:nvSpPr>
          <p:spPr>
            <a:xfrm>
              <a:off x="4029046" y="4134498"/>
              <a:ext cx="1743008" cy="307777"/>
            </a:xfrm>
            <a:prstGeom prst="rect">
              <a:avLst/>
            </a:prstGeom>
            <a:noFill/>
          </p:spPr>
          <p:txBody>
            <a:bodyPr wrap="square" rtlCol="0">
              <a:spAutoFit/>
            </a:bodyPr>
            <a:lstStyle/>
            <a:p>
              <a:r>
                <a:rPr lang="tr-TR" sz="1400" dirty="0">
                  <a:solidFill>
                    <a:schemeClr val="accent1">
                      <a:lumMod val="50000"/>
                    </a:schemeClr>
                  </a:solidFill>
                  <a:latin typeface="Arial"/>
                  <a:cs typeface="Arial"/>
                </a:rPr>
                <a:t>■ </a:t>
              </a:r>
              <a:r>
                <a:rPr lang="tr-TR" sz="1400" dirty="0" smtClean="0">
                  <a:latin typeface="Cambria" pitchFamily="18" charset="0"/>
                </a:rPr>
                <a:t>Market discipline</a:t>
              </a:r>
              <a:endParaRPr lang="ru-RU" sz="1400" dirty="0">
                <a:latin typeface="Cambria" pitchFamily="18" charset="0"/>
              </a:endParaRPr>
            </a:p>
          </p:txBody>
        </p:sp>
        <p:sp>
          <p:nvSpPr>
            <p:cNvPr id="22" name="TextBox 21"/>
            <p:cNvSpPr txBox="1"/>
            <p:nvPr/>
          </p:nvSpPr>
          <p:spPr>
            <a:xfrm>
              <a:off x="3451911" y="4607531"/>
              <a:ext cx="2392657" cy="523220"/>
            </a:xfrm>
            <a:prstGeom prst="rect">
              <a:avLst/>
            </a:prstGeom>
            <a:noFill/>
          </p:spPr>
          <p:txBody>
            <a:bodyPr wrap="square" rtlCol="0">
              <a:spAutoFit/>
            </a:bodyPr>
            <a:lstStyle/>
            <a:p>
              <a:r>
                <a:rPr lang="tr-TR" sz="1400" dirty="0" smtClean="0">
                  <a:solidFill>
                    <a:schemeClr val="accent1">
                      <a:lumMod val="50000"/>
                    </a:schemeClr>
                  </a:solidFill>
                  <a:latin typeface="Arial"/>
                  <a:cs typeface="Arial"/>
                </a:rPr>
                <a:t>■ </a:t>
              </a:r>
              <a:r>
                <a:rPr lang="en-US" sz="1400" dirty="0" smtClean="0">
                  <a:latin typeface="Cambria" pitchFamily="18" charset="0"/>
                </a:rPr>
                <a:t>E</a:t>
              </a:r>
              <a:r>
                <a:rPr lang="tr-TR" sz="1400" dirty="0" smtClean="0">
                  <a:latin typeface="Cambria" pitchFamily="18" charset="0"/>
                </a:rPr>
                <a:t>quitable</a:t>
              </a:r>
              <a:r>
                <a:rPr lang="en-US" sz="1400" dirty="0" smtClean="0">
                  <a:latin typeface="Cambria" pitchFamily="18" charset="0"/>
                </a:rPr>
                <a:t> &amp; </a:t>
              </a:r>
              <a:r>
                <a:rPr lang="tr-TR" sz="1400" dirty="0" smtClean="0">
                  <a:latin typeface="Cambria" pitchFamily="18" charset="0"/>
                </a:rPr>
                <a:t>efficient </a:t>
              </a:r>
              <a:endParaRPr lang="en-US" sz="1400" dirty="0" smtClean="0">
                <a:latin typeface="Cambria" pitchFamily="18" charset="0"/>
              </a:endParaRPr>
            </a:p>
            <a:p>
              <a:r>
                <a:rPr lang="en-US" sz="1400" dirty="0">
                  <a:latin typeface="Cambria" pitchFamily="18" charset="0"/>
                </a:rPr>
                <a:t> </a:t>
              </a:r>
              <a:r>
                <a:rPr lang="en-US" sz="1400" dirty="0" smtClean="0">
                  <a:latin typeface="Cambria" pitchFamily="18" charset="0"/>
                </a:rPr>
                <a:t>   </a:t>
              </a:r>
              <a:r>
                <a:rPr lang="tr-TR" sz="1400" dirty="0" smtClean="0">
                  <a:latin typeface="Cambria" pitchFamily="18" charset="0"/>
                </a:rPr>
                <a:t>distribution of credit</a:t>
              </a:r>
              <a:endParaRPr lang="ru-RU" sz="1400" dirty="0">
                <a:latin typeface="Cambria" pitchFamily="18" charset="0"/>
              </a:endParaRPr>
            </a:p>
          </p:txBody>
        </p:sp>
        <p:sp>
          <p:nvSpPr>
            <p:cNvPr id="23" name="TextBox 22"/>
            <p:cNvSpPr txBox="1"/>
            <p:nvPr/>
          </p:nvSpPr>
          <p:spPr>
            <a:xfrm>
              <a:off x="3630828" y="3646591"/>
              <a:ext cx="1674186" cy="307777"/>
            </a:xfrm>
            <a:prstGeom prst="rect">
              <a:avLst/>
            </a:prstGeom>
            <a:noFill/>
          </p:spPr>
          <p:txBody>
            <a:bodyPr wrap="square" rtlCol="0">
              <a:spAutoFit/>
            </a:bodyPr>
            <a:lstStyle/>
            <a:p>
              <a:r>
                <a:rPr lang="tr-TR" sz="1400" dirty="0">
                  <a:solidFill>
                    <a:schemeClr val="accent1">
                      <a:lumMod val="50000"/>
                    </a:schemeClr>
                  </a:solidFill>
                  <a:latin typeface="Arial"/>
                  <a:cs typeface="Arial"/>
                </a:rPr>
                <a:t>■</a:t>
              </a:r>
              <a:r>
                <a:rPr lang="tr-TR" sz="1400" dirty="0">
                  <a:solidFill>
                    <a:schemeClr val="bg2">
                      <a:lumMod val="50000"/>
                    </a:schemeClr>
                  </a:solidFill>
                  <a:latin typeface="Arial"/>
                  <a:cs typeface="Arial"/>
                </a:rPr>
                <a:t> </a:t>
              </a:r>
              <a:r>
                <a:rPr lang="tr-TR" sz="1400" dirty="0" smtClean="0">
                  <a:latin typeface="Cambria" pitchFamily="18" charset="0"/>
                </a:rPr>
                <a:t>Efficiency gains</a:t>
              </a:r>
              <a:endParaRPr lang="ru-RU" sz="1400" dirty="0">
                <a:latin typeface="Cambria" pitchFamily="18" charset="0"/>
              </a:endParaRPr>
            </a:p>
          </p:txBody>
        </p:sp>
        <p:sp>
          <p:nvSpPr>
            <p:cNvPr id="24" name="TextBox 23"/>
            <p:cNvSpPr txBox="1"/>
            <p:nvPr/>
          </p:nvSpPr>
          <p:spPr>
            <a:xfrm>
              <a:off x="3900859" y="5320307"/>
              <a:ext cx="2556283" cy="523220"/>
            </a:xfrm>
            <a:prstGeom prst="rect">
              <a:avLst/>
            </a:prstGeom>
            <a:noFill/>
          </p:spPr>
          <p:txBody>
            <a:bodyPr wrap="square" rtlCol="0">
              <a:spAutoFit/>
            </a:bodyPr>
            <a:lstStyle/>
            <a:p>
              <a:r>
                <a:rPr lang="tr-TR" sz="1400" dirty="0">
                  <a:solidFill>
                    <a:schemeClr val="accent1">
                      <a:lumMod val="50000"/>
                    </a:schemeClr>
                  </a:solidFill>
                  <a:latin typeface="Arial"/>
                  <a:cs typeface="Arial"/>
                </a:rPr>
                <a:t>■ </a:t>
              </a:r>
              <a:r>
                <a:rPr lang="en-US" sz="1400" dirty="0">
                  <a:latin typeface="Cambria" pitchFamily="18" charset="0"/>
                </a:rPr>
                <a:t>Transparency and </a:t>
              </a:r>
              <a:r>
                <a:rPr lang="en-US" sz="1400" dirty="0" smtClean="0">
                  <a:latin typeface="Cambria" pitchFamily="18" charset="0"/>
                </a:rPr>
                <a:t>fairness </a:t>
              </a:r>
            </a:p>
            <a:p>
              <a:r>
                <a:rPr lang="en-US" sz="1400" dirty="0">
                  <a:latin typeface="Cambria" pitchFamily="18" charset="0"/>
                </a:rPr>
                <a:t> </a:t>
              </a:r>
              <a:r>
                <a:rPr lang="en-US" sz="1400" dirty="0" smtClean="0">
                  <a:latin typeface="Cambria" pitchFamily="18" charset="0"/>
                </a:rPr>
                <a:t>   in business</a:t>
              </a:r>
              <a:endParaRPr lang="ru-RU" sz="1400" dirty="0">
                <a:latin typeface="Cambria" pitchFamily="18" charset="0"/>
              </a:endParaRPr>
            </a:p>
          </p:txBody>
        </p:sp>
        <p:sp>
          <p:nvSpPr>
            <p:cNvPr id="25" name="TextBox 24"/>
            <p:cNvSpPr txBox="1"/>
            <p:nvPr/>
          </p:nvSpPr>
          <p:spPr>
            <a:xfrm>
              <a:off x="3524426" y="5982299"/>
              <a:ext cx="2247628" cy="307777"/>
            </a:xfrm>
            <a:prstGeom prst="rect">
              <a:avLst/>
            </a:prstGeom>
            <a:noFill/>
          </p:spPr>
          <p:txBody>
            <a:bodyPr wrap="square" rtlCol="0">
              <a:spAutoFit/>
            </a:bodyPr>
            <a:lstStyle/>
            <a:p>
              <a:r>
                <a:rPr lang="tr-TR" sz="1400" dirty="0">
                  <a:solidFill>
                    <a:schemeClr val="accent1">
                      <a:lumMod val="50000"/>
                    </a:schemeClr>
                  </a:solidFill>
                  <a:latin typeface="Arial"/>
                  <a:cs typeface="Arial"/>
                </a:rPr>
                <a:t>■ </a:t>
              </a:r>
              <a:r>
                <a:rPr lang="en-US" sz="1400" dirty="0" smtClean="0">
                  <a:latin typeface="Cambria" pitchFamily="18" charset="0"/>
                </a:rPr>
                <a:t>S</a:t>
              </a:r>
              <a:r>
                <a:rPr lang="tr-TR" sz="1400" dirty="0" smtClean="0">
                  <a:latin typeface="Cambria" pitchFamily="18" charset="0"/>
                </a:rPr>
                <a:t>haring</a:t>
              </a:r>
              <a:r>
                <a:rPr lang="en-US" sz="1400" dirty="0" smtClean="0">
                  <a:latin typeface="Cambria" pitchFamily="18" charset="0"/>
                </a:rPr>
                <a:t> of risk &amp; reward</a:t>
              </a:r>
              <a:endParaRPr lang="ru-RU" sz="1400" dirty="0">
                <a:latin typeface="Cambria" pitchFamily="18" charset="0"/>
              </a:endParaRPr>
            </a:p>
          </p:txBody>
        </p:sp>
      </p:grpSp>
      <p:grpSp>
        <p:nvGrpSpPr>
          <p:cNvPr id="26" name="Group 25"/>
          <p:cNvGrpSpPr/>
          <p:nvPr/>
        </p:nvGrpSpPr>
        <p:grpSpPr>
          <a:xfrm>
            <a:off x="827584" y="1268760"/>
            <a:ext cx="4320000" cy="4320000"/>
            <a:chOff x="611560" y="1268760"/>
            <a:chExt cx="4320000" cy="4320000"/>
          </a:xfrm>
        </p:grpSpPr>
        <p:grpSp>
          <p:nvGrpSpPr>
            <p:cNvPr id="27" name="Group 26"/>
            <p:cNvGrpSpPr/>
            <p:nvPr/>
          </p:nvGrpSpPr>
          <p:grpSpPr>
            <a:xfrm>
              <a:off x="611560" y="1268760"/>
              <a:ext cx="4320000" cy="4320000"/>
              <a:chOff x="4392440" y="909120"/>
              <a:chExt cx="4320000" cy="4320000"/>
            </a:xfrm>
          </p:grpSpPr>
          <p:sp>
            <p:nvSpPr>
              <p:cNvPr id="29" name="Oval 28"/>
              <p:cNvSpPr>
                <a:spLocks noChangeAspect="1"/>
              </p:cNvSpPr>
              <p:nvPr/>
            </p:nvSpPr>
            <p:spPr>
              <a:xfrm>
                <a:off x="4392440" y="909120"/>
                <a:ext cx="4320000" cy="4320000"/>
              </a:xfrm>
              <a:prstGeom prst="ellipse">
                <a:avLst/>
              </a:prstGeom>
              <a:solidFill>
                <a:srgbClr val="0070C0">
                  <a:alpha val="50196"/>
                </a:srgb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TextBox 29"/>
              <p:cNvSpPr txBox="1"/>
              <p:nvPr/>
            </p:nvSpPr>
            <p:spPr>
              <a:xfrm>
                <a:off x="5337240" y="4479468"/>
                <a:ext cx="2430400" cy="307777"/>
              </a:xfrm>
              <a:prstGeom prst="rect">
                <a:avLst/>
              </a:prstGeom>
              <a:noFill/>
            </p:spPr>
            <p:txBody>
              <a:bodyPr wrap="square" rtlCol="0">
                <a:spAutoFit/>
              </a:bodyPr>
              <a:lstStyle/>
              <a:p>
                <a:r>
                  <a:rPr lang="tr-TR" sz="1400" dirty="0" smtClean="0">
                    <a:solidFill>
                      <a:schemeClr val="accent1">
                        <a:lumMod val="50000"/>
                      </a:schemeClr>
                    </a:solidFill>
                    <a:latin typeface="Cambria" pitchFamily="18" charset="0"/>
                    <a:cs typeface="Arial"/>
                  </a:rPr>
                  <a:t>■ </a:t>
                </a:r>
                <a:r>
                  <a:rPr lang="tr-TR" sz="1400" dirty="0" smtClean="0">
                    <a:latin typeface="Cambria" pitchFamily="18" charset="0"/>
                  </a:rPr>
                  <a:t>Moral constraints (values)</a:t>
                </a:r>
                <a:endParaRPr lang="ru-RU" sz="1400" dirty="0">
                  <a:latin typeface="Cambria" pitchFamily="18" charset="0"/>
                </a:endParaRPr>
              </a:p>
            </p:txBody>
          </p:sp>
          <p:sp>
            <p:nvSpPr>
              <p:cNvPr id="31" name="TextBox 30"/>
              <p:cNvSpPr txBox="1"/>
              <p:nvPr/>
            </p:nvSpPr>
            <p:spPr>
              <a:xfrm>
                <a:off x="4824488" y="1618927"/>
                <a:ext cx="3672408" cy="523220"/>
              </a:xfrm>
              <a:prstGeom prst="rect">
                <a:avLst/>
              </a:prstGeom>
              <a:noFill/>
            </p:spPr>
            <p:txBody>
              <a:bodyPr wrap="square" rtlCol="0">
                <a:spAutoFit/>
              </a:bodyPr>
              <a:lstStyle/>
              <a:p>
                <a:r>
                  <a:rPr lang="tr-TR" sz="1400" dirty="0">
                    <a:solidFill>
                      <a:schemeClr val="accent1">
                        <a:lumMod val="50000"/>
                      </a:schemeClr>
                    </a:solidFill>
                    <a:latin typeface="Cambria" pitchFamily="18" charset="0"/>
                    <a:cs typeface="Arial"/>
                  </a:rPr>
                  <a:t>■</a:t>
                </a:r>
                <a:r>
                  <a:rPr lang="tr-TR" sz="1400" dirty="0">
                    <a:solidFill>
                      <a:schemeClr val="bg2">
                        <a:lumMod val="50000"/>
                      </a:schemeClr>
                    </a:solidFill>
                    <a:latin typeface="Cambria" pitchFamily="18" charset="0"/>
                    <a:cs typeface="Arial"/>
                  </a:rPr>
                  <a:t> </a:t>
                </a:r>
                <a:r>
                  <a:rPr lang="en-US" sz="1400" dirty="0" smtClean="0">
                    <a:latin typeface="Cambria" pitchFamily="18" charset="0"/>
                  </a:rPr>
                  <a:t>Alignment with real assets and real economy</a:t>
                </a:r>
                <a:endParaRPr lang="ru-RU" sz="1400" dirty="0">
                  <a:latin typeface="Cambria" pitchFamily="18" charset="0"/>
                </a:endParaRPr>
              </a:p>
            </p:txBody>
          </p:sp>
          <p:sp>
            <p:nvSpPr>
              <p:cNvPr id="32" name="TextBox 31"/>
              <p:cNvSpPr txBox="1"/>
              <p:nvPr/>
            </p:nvSpPr>
            <p:spPr>
              <a:xfrm>
                <a:off x="5049927" y="3791272"/>
                <a:ext cx="2924843" cy="523220"/>
              </a:xfrm>
              <a:prstGeom prst="rect">
                <a:avLst/>
              </a:prstGeom>
              <a:noFill/>
            </p:spPr>
            <p:txBody>
              <a:bodyPr wrap="square" rtlCol="0">
                <a:spAutoFit/>
              </a:bodyPr>
              <a:lstStyle/>
              <a:p>
                <a:r>
                  <a:rPr lang="tr-TR" sz="1400" dirty="0">
                    <a:solidFill>
                      <a:schemeClr val="accent1">
                        <a:lumMod val="50000"/>
                      </a:schemeClr>
                    </a:solidFill>
                    <a:latin typeface="Arial"/>
                    <a:cs typeface="Arial"/>
                  </a:rPr>
                  <a:t>■ </a:t>
                </a:r>
                <a:r>
                  <a:rPr lang="tr-TR" sz="1400" dirty="0" smtClean="0">
                    <a:latin typeface="Cambria" pitchFamily="18" charset="0"/>
                  </a:rPr>
                  <a:t>Socio-economic justice</a:t>
                </a:r>
                <a:r>
                  <a:rPr lang="en-US" sz="1400" dirty="0" smtClean="0">
                    <a:latin typeface="Cambria" pitchFamily="18" charset="0"/>
                  </a:rPr>
                  <a:t>: </a:t>
                </a:r>
                <a:r>
                  <a:rPr lang="en-US" sz="1400" dirty="0">
                    <a:latin typeface="Cambria" pitchFamily="18" charset="0"/>
                  </a:rPr>
                  <a:t>w</a:t>
                </a:r>
                <a:r>
                  <a:rPr lang="en-US" sz="1400" dirty="0" smtClean="0">
                    <a:latin typeface="Cambria" pitchFamily="18" charset="0"/>
                  </a:rPr>
                  <a:t>ide ownership base of society</a:t>
                </a:r>
                <a:endParaRPr lang="ru-RU" sz="1400" dirty="0">
                  <a:latin typeface="Cambria" pitchFamily="18" charset="0"/>
                </a:endParaRPr>
              </a:p>
            </p:txBody>
          </p:sp>
        </p:grpSp>
        <p:sp>
          <p:nvSpPr>
            <p:cNvPr id="28" name="TextBox 27"/>
            <p:cNvSpPr txBox="1"/>
            <p:nvPr/>
          </p:nvSpPr>
          <p:spPr>
            <a:xfrm>
              <a:off x="1178260" y="3642701"/>
              <a:ext cx="3015631" cy="307777"/>
            </a:xfrm>
            <a:prstGeom prst="rect">
              <a:avLst/>
            </a:prstGeom>
            <a:noFill/>
          </p:spPr>
          <p:txBody>
            <a:bodyPr wrap="square" rtlCol="0">
              <a:spAutoFit/>
            </a:bodyPr>
            <a:lstStyle/>
            <a:p>
              <a:r>
                <a:rPr lang="tr-TR" sz="1400" dirty="0">
                  <a:solidFill>
                    <a:schemeClr val="accent1">
                      <a:lumMod val="50000"/>
                    </a:schemeClr>
                  </a:solidFill>
                  <a:latin typeface="Arial"/>
                  <a:cs typeface="Arial"/>
                </a:rPr>
                <a:t>■ </a:t>
              </a:r>
              <a:r>
                <a:rPr lang="tr-TR" sz="1400" dirty="0" smtClean="0">
                  <a:latin typeface="Cambria" pitchFamily="18" charset="0"/>
                </a:rPr>
                <a:t>Strong prudential advantages</a:t>
              </a:r>
              <a:endParaRPr lang="ru-RU" sz="1400" dirty="0">
                <a:latin typeface="Cambria" pitchFamily="18" charset="0"/>
              </a:endParaRPr>
            </a:p>
          </p:txBody>
        </p:sp>
      </p:grpSp>
      <p:sp>
        <p:nvSpPr>
          <p:cNvPr id="33" name="TextBox 32"/>
          <p:cNvSpPr txBox="1"/>
          <p:nvPr/>
        </p:nvSpPr>
        <p:spPr>
          <a:xfrm>
            <a:off x="1033569" y="2743509"/>
            <a:ext cx="2836782" cy="523220"/>
          </a:xfrm>
          <a:prstGeom prst="rect">
            <a:avLst/>
          </a:prstGeom>
          <a:noFill/>
        </p:spPr>
        <p:txBody>
          <a:bodyPr wrap="square" rtlCol="0">
            <a:spAutoFit/>
          </a:bodyPr>
          <a:lstStyle/>
          <a:p>
            <a:r>
              <a:rPr lang="tr-TR" sz="1400" dirty="0" smtClean="0">
                <a:solidFill>
                  <a:schemeClr val="accent1">
                    <a:lumMod val="50000"/>
                  </a:schemeClr>
                </a:solidFill>
                <a:latin typeface="Arial"/>
                <a:cs typeface="Arial"/>
              </a:rPr>
              <a:t>■ </a:t>
            </a:r>
            <a:r>
              <a:rPr lang="en-US" sz="1400" dirty="0" smtClean="0">
                <a:latin typeface="Cambria" pitchFamily="18" charset="0"/>
              </a:rPr>
              <a:t>Community banking: serving communities not markets</a:t>
            </a:r>
          </a:p>
        </p:txBody>
      </p:sp>
      <p:sp>
        <p:nvSpPr>
          <p:cNvPr id="34" name="TextBox 33"/>
          <p:cNvSpPr txBox="1"/>
          <p:nvPr/>
        </p:nvSpPr>
        <p:spPr>
          <a:xfrm>
            <a:off x="3635896" y="2708920"/>
            <a:ext cx="1800200" cy="430887"/>
          </a:xfrm>
          <a:prstGeom prst="rect">
            <a:avLst/>
          </a:prstGeom>
          <a:noFill/>
        </p:spPr>
        <p:txBody>
          <a:bodyPr wrap="square" rtlCol="0">
            <a:spAutoFit/>
          </a:bodyPr>
          <a:lstStyle/>
          <a:p>
            <a:pPr algn="ctr"/>
            <a:r>
              <a:rPr lang="en-US" sz="1050" dirty="0" smtClean="0">
                <a:solidFill>
                  <a:schemeClr val="bg1"/>
                </a:solidFill>
                <a:latin typeface="Arial"/>
                <a:cs typeface="Arial"/>
              </a:rPr>
              <a:t>ZONE OF SUSTAINABILITY</a:t>
            </a:r>
            <a:endParaRPr lang="ru-RU" sz="1050" dirty="0">
              <a:solidFill>
                <a:schemeClr val="bg1"/>
              </a:solidFill>
              <a:latin typeface="Cambria" pitchFamily="18" charset="0"/>
            </a:endParaRPr>
          </a:p>
        </p:txBody>
      </p:sp>
      <p:sp>
        <p:nvSpPr>
          <p:cNvPr id="35" name="TextBox 34"/>
          <p:cNvSpPr txBox="1"/>
          <p:nvPr/>
        </p:nvSpPr>
        <p:spPr>
          <a:xfrm>
            <a:off x="5527997" y="4725724"/>
            <a:ext cx="2247628" cy="307777"/>
          </a:xfrm>
          <a:prstGeom prst="rect">
            <a:avLst/>
          </a:prstGeom>
          <a:noFill/>
        </p:spPr>
        <p:txBody>
          <a:bodyPr wrap="square" rtlCol="0">
            <a:spAutoFit/>
          </a:bodyPr>
          <a:lstStyle/>
          <a:p>
            <a:r>
              <a:rPr lang="tr-TR" sz="1400" dirty="0">
                <a:solidFill>
                  <a:schemeClr val="accent1">
                    <a:lumMod val="50000"/>
                  </a:schemeClr>
                </a:solidFill>
                <a:latin typeface="Arial"/>
                <a:cs typeface="Arial"/>
              </a:rPr>
              <a:t>■ </a:t>
            </a:r>
            <a:r>
              <a:rPr lang="en-US" sz="1400" dirty="0" smtClean="0">
                <a:latin typeface="Cambria" pitchFamily="18" charset="0"/>
              </a:rPr>
              <a:t>Stability</a:t>
            </a:r>
            <a:endParaRPr lang="ru-RU" sz="1400" dirty="0">
              <a:latin typeface="Cambria" pitchFamily="18" charset="0"/>
            </a:endParaRPr>
          </a:p>
        </p:txBody>
      </p:sp>
      <p:sp>
        <p:nvSpPr>
          <p:cNvPr id="36" name="TextBox 35"/>
          <p:cNvSpPr txBox="1"/>
          <p:nvPr/>
        </p:nvSpPr>
        <p:spPr>
          <a:xfrm>
            <a:off x="3635896" y="3242593"/>
            <a:ext cx="1800200" cy="523220"/>
          </a:xfrm>
          <a:prstGeom prst="rect">
            <a:avLst/>
          </a:prstGeom>
          <a:noFill/>
        </p:spPr>
        <p:txBody>
          <a:bodyPr wrap="square" rtlCol="0">
            <a:spAutoFit/>
          </a:bodyPr>
          <a:lstStyle/>
          <a:p>
            <a:pPr algn="ctr"/>
            <a:r>
              <a:rPr lang="en-US" sz="1400" b="1" dirty="0" smtClean="0">
                <a:solidFill>
                  <a:srgbClr val="C00000"/>
                </a:solidFill>
                <a:latin typeface="Arial"/>
                <a:cs typeface="Arial"/>
              </a:rPr>
              <a:t>ISLAMIC </a:t>
            </a:r>
          </a:p>
          <a:p>
            <a:pPr algn="ctr"/>
            <a:r>
              <a:rPr lang="en-US" sz="1400" b="1" dirty="0" smtClean="0">
                <a:solidFill>
                  <a:srgbClr val="C00000"/>
                </a:solidFill>
                <a:latin typeface="Arial"/>
                <a:cs typeface="Arial"/>
              </a:rPr>
              <a:t>FINANCE</a:t>
            </a:r>
            <a:endParaRPr lang="ru-RU" sz="1400" b="1" dirty="0">
              <a:solidFill>
                <a:srgbClr val="C00000"/>
              </a:solidFill>
              <a:latin typeface="Cambria" pitchFamily="18" charset="0"/>
            </a:endParaRPr>
          </a:p>
        </p:txBody>
      </p:sp>
      <p:cxnSp>
        <p:nvCxnSpPr>
          <p:cNvPr id="37" name="Straight Arrow Connector 36"/>
          <p:cNvCxnSpPr>
            <a:stCxn id="28" idx="1"/>
          </p:cNvCxnSpPr>
          <p:nvPr/>
        </p:nvCxnSpPr>
        <p:spPr>
          <a:xfrm flipH="1">
            <a:off x="748303" y="3796590"/>
            <a:ext cx="645981" cy="134201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1534" y="5138608"/>
            <a:ext cx="1473538" cy="738664"/>
          </a:xfrm>
          <a:prstGeom prst="rect">
            <a:avLst/>
          </a:prstGeom>
          <a:solidFill>
            <a:schemeClr val="bg1">
              <a:lumMod val="85000"/>
            </a:schemeClr>
          </a:solidFill>
          <a:ln>
            <a:solidFill>
              <a:schemeClr val="tx1"/>
            </a:solidFill>
          </a:ln>
        </p:spPr>
        <p:txBody>
          <a:bodyPr wrap="square" lIns="36000" tIns="36000" rIns="36000" bIns="36000" rtlCol="0">
            <a:spAutoFit/>
          </a:bodyPr>
          <a:lstStyle/>
          <a:p>
            <a:r>
              <a:rPr lang="en-US" sz="1050" dirty="0" smtClean="0">
                <a:latin typeface="Cambria" pitchFamily="18" charset="0"/>
              </a:rPr>
              <a:t>Avoidance of:</a:t>
            </a:r>
          </a:p>
          <a:p>
            <a:pPr marL="171450" indent="-171450">
              <a:buFontTx/>
              <a:buChar char="-"/>
            </a:pPr>
            <a:r>
              <a:rPr lang="en-US" sz="1050" i="1" dirty="0" smtClean="0">
                <a:latin typeface="Cambria" pitchFamily="18" charset="0"/>
              </a:rPr>
              <a:t>Riba</a:t>
            </a:r>
            <a:r>
              <a:rPr lang="en-US" sz="1050" dirty="0" smtClean="0">
                <a:latin typeface="Cambria" pitchFamily="18" charset="0"/>
              </a:rPr>
              <a:t> (Interest)</a:t>
            </a:r>
          </a:p>
          <a:p>
            <a:pPr marL="171450" indent="-171450">
              <a:buFontTx/>
              <a:buChar char="-"/>
            </a:pPr>
            <a:r>
              <a:rPr lang="en-US" sz="1050" i="1" dirty="0" smtClean="0">
                <a:latin typeface="Cambria" pitchFamily="18" charset="0"/>
              </a:rPr>
              <a:t>Gharar</a:t>
            </a:r>
            <a:r>
              <a:rPr lang="en-US" sz="1050" dirty="0" smtClean="0">
                <a:latin typeface="Cambria" pitchFamily="18" charset="0"/>
              </a:rPr>
              <a:t> (Uncertainty)</a:t>
            </a:r>
          </a:p>
          <a:p>
            <a:pPr marL="171450" indent="-171450">
              <a:buFontTx/>
              <a:buChar char="-"/>
            </a:pPr>
            <a:r>
              <a:rPr lang="en-US" sz="1050" i="1" dirty="0" smtClean="0">
                <a:latin typeface="Cambria" pitchFamily="18" charset="0"/>
              </a:rPr>
              <a:t>Maysir</a:t>
            </a:r>
            <a:r>
              <a:rPr lang="en-US" sz="1050" dirty="0" smtClean="0">
                <a:latin typeface="Cambria" pitchFamily="18" charset="0"/>
              </a:rPr>
              <a:t> (Gambling)</a:t>
            </a:r>
            <a:endParaRPr lang="ru-RU" sz="1050" dirty="0">
              <a:latin typeface="Cambria" pitchFamily="18" charset="0"/>
            </a:endParaRPr>
          </a:p>
        </p:txBody>
      </p:sp>
      <p:sp>
        <p:nvSpPr>
          <p:cNvPr id="39" name="TextBox 38"/>
          <p:cNvSpPr txBox="1"/>
          <p:nvPr/>
        </p:nvSpPr>
        <p:spPr>
          <a:xfrm>
            <a:off x="1340336" y="5877272"/>
            <a:ext cx="3294495" cy="584775"/>
          </a:xfrm>
          <a:prstGeom prst="rect">
            <a:avLst/>
          </a:prstGeom>
          <a:noFill/>
        </p:spPr>
        <p:txBody>
          <a:bodyPr wrap="square" rtlCol="0">
            <a:spAutoFit/>
          </a:bodyPr>
          <a:lstStyle/>
          <a:p>
            <a:pPr algn="ctr"/>
            <a:r>
              <a:rPr lang="tr-TR" sz="1600" dirty="0" smtClean="0">
                <a:solidFill>
                  <a:srgbClr val="002060"/>
                </a:solidFill>
                <a:latin typeface="Candara" pitchFamily="34" charset="0"/>
              </a:rPr>
              <a:t>Socio-economic </a:t>
            </a:r>
            <a:r>
              <a:rPr lang="en-US" sz="1600" dirty="0">
                <a:solidFill>
                  <a:srgbClr val="002060"/>
                </a:solidFill>
                <a:latin typeface="Candara" pitchFamily="34" charset="0"/>
              </a:rPr>
              <a:t>D</a:t>
            </a:r>
            <a:r>
              <a:rPr lang="tr-TR" sz="1600" dirty="0" smtClean="0">
                <a:solidFill>
                  <a:srgbClr val="002060"/>
                </a:solidFill>
                <a:latin typeface="Candara" pitchFamily="34" charset="0"/>
              </a:rPr>
              <a:t>evelopment</a:t>
            </a:r>
            <a:r>
              <a:rPr lang="en-US" sz="1600" dirty="0" smtClean="0">
                <a:solidFill>
                  <a:srgbClr val="002060"/>
                </a:solidFill>
                <a:latin typeface="Candara" pitchFamily="34" charset="0"/>
              </a:rPr>
              <a:t> Imperative</a:t>
            </a:r>
            <a:endParaRPr lang="ru-RU" sz="1600" dirty="0">
              <a:solidFill>
                <a:srgbClr val="002060"/>
              </a:solidFill>
              <a:latin typeface="Candara" pitchFamily="34" charset="0"/>
            </a:endParaRPr>
          </a:p>
        </p:txBody>
      </p:sp>
      <p:sp>
        <p:nvSpPr>
          <p:cNvPr id="40" name="TextBox 39"/>
          <p:cNvSpPr txBox="1"/>
          <p:nvPr/>
        </p:nvSpPr>
        <p:spPr>
          <a:xfrm>
            <a:off x="5435624" y="5877272"/>
            <a:ext cx="1719487" cy="584775"/>
          </a:xfrm>
          <a:prstGeom prst="rect">
            <a:avLst/>
          </a:prstGeom>
          <a:noFill/>
        </p:spPr>
        <p:txBody>
          <a:bodyPr wrap="square" rtlCol="0">
            <a:spAutoFit/>
          </a:bodyPr>
          <a:lstStyle/>
          <a:p>
            <a:pPr algn="ctr"/>
            <a:r>
              <a:rPr lang="tr-TR" sz="1600" dirty="0" smtClean="0">
                <a:solidFill>
                  <a:srgbClr val="002060"/>
                </a:solidFill>
                <a:latin typeface="Candara" pitchFamily="34" charset="0"/>
              </a:rPr>
              <a:t>Business</a:t>
            </a:r>
            <a:r>
              <a:rPr lang="en-US" sz="1600" dirty="0" smtClean="0">
                <a:solidFill>
                  <a:srgbClr val="002060"/>
                </a:solidFill>
                <a:latin typeface="Candara" pitchFamily="34" charset="0"/>
              </a:rPr>
              <a:t>/Profit Imperative</a:t>
            </a:r>
            <a:endParaRPr lang="ru-RU" sz="1600" dirty="0">
              <a:solidFill>
                <a:srgbClr val="002060"/>
              </a:solidFill>
              <a:latin typeface="Candara" pitchFamily="34" charset="0"/>
            </a:endParaRPr>
          </a:p>
        </p:txBody>
      </p:sp>
    </p:spTree>
    <p:extLst>
      <p:ext uri="{BB962C8B-B14F-4D97-AF65-F5344CB8AC3E}">
        <p14:creationId xmlns:p14="http://schemas.microsoft.com/office/powerpoint/2010/main" val="1207957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grpSp>
        <p:nvGrpSpPr>
          <p:cNvPr id="16" name="Group 15"/>
          <p:cNvGrpSpPr/>
          <p:nvPr/>
        </p:nvGrpSpPr>
        <p:grpSpPr>
          <a:xfrm>
            <a:off x="0" y="0"/>
            <a:ext cx="9147100" cy="836712"/>
            <a:chOff x="0" y="0"/>
            <a:chExt cx="9147100" cy="836712"/>
          </a:xfrm>
        </p:grpSpPr>
        <p:sp>
          <p:nvSpPr>
            <p:cNvPr id="17" name="Rectangle 16"/>
            <p:cNvSpPr/>
            <p:nvPr/>
          </p:nvSpPr>
          <p:spPr>
            <a:xfrm>
              <a:off x="5076056" y="0"/>
              <a:ext cx="4071044"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2" name="Content Placeholder 1"/>
          <p:cNvSpPr>
            <a:spLocks noGrp="1"/>
          </p:cNvSpPr>
          <p:nvPr>
            <p:ph idx="1"/>
          </p:nvPr>
        </p:nvSpPr>
        <p:spPr>
          <a:xfrm>
            <a:off x="457200" y="1268760"/>
            <a:ext cx="8229600" cy="5040520"/>
          </a:xfrm>
        </p:spPr>
        <p:txBody>
          <a:bodyPr>
            <a:noAutofit/>
          </a:bodyPr>
          <a:lstStyle/>
          <a:p>
            <a:r>
              <a:rPr lang="en-US" sz="1600" dirty="0" smtClean="0">
                <a:solidFill>
                  <a:schemeClr val="tx1">
                    <a:lumMod val="85000"/>
                    <a:lumOff val="15000"/>
                  </a:schemeClr>
                </a:solidFill>
                <a:latin typeface="Candara" pitchFamily="34" charset="0"/>
              </a:rPr>
              <a:t>The world is </a:t>
            </a:r>
            <a:r>
              <a:rPr lang="en-US" sz="1600" dirty="0">
                <a:solidFill>
                  <a:schemeClr val="tx1">
                    <a:lumMod val="85000"/>
                    <a:lumOff val="15000"/>
                  </a:schemeClr>
                </a:solidFill>
                <a:latin typeface="Candara" pitchFamily="34" charset="0"/>
              </a:rPr>
              <a:t>accustomed to a lending system in which the distribution of risk among the haves and have-nots is </a:t>
            </a:r>
            <a:r>
              <a:rPr lang="en-US" sz="1600" b="1" dirty="0" smtClean="0">
                <a:solidFill>
                  <a:schemeClr val="tx1">
                    <a:lumMod val="85000"/>
                    <a:lumOff val="15000"/>
                  </a:schemeClr>
                </a:solidFill>
                <a:latin typeface="Candara" pitchFamily="34" charset="0"/>
              </a:rPr>
              <a:t>disproportional</a:t>
            </a:r>
            <a:r>
              <a:rPr lang="en-US" sz="1600" dirty="0" smtClean="0">
                <a:solidFill>
                  <a:schemeClr val="tx1">
                    <a:lumMod val="85000"/>
                    <a:lumOff val="15000"/>
                  </a:schemeClr>
                </a:solidFill>
                <a:latin typeface="Candara" pitchFamily="34" charset="0"/>
              </a:rPr>
              <a:t> (those </a:t>
            </a:r>
            <a:r>
              <a:rPr lang="en-US" sz="1600" dirty="0">
                <a:solidFill>
                  <a:schemeClr val="tx1">
                    <a:lumMod val="85000"/>
                    <a:lumOff val="15000"/>
                  </a:schemeClr>
                </a:solidFill>
                <a:latin typeface="Candara" pitchFamily="34" charset="0"/>
              </a:rPr>
              <a:t>with less money, the more vulnerable, have greater </a:t>
            </a:r>
            <a:r>
              <a:rPr lang="en-US" sz="1600" dirty="0" smtClean="0">
                <a:solidFill>
                  <a:schemeClr val="tx1">
                    <a:lumMod val="85000"/>
                    <a:lumOff val="15000"/>
                  </a:schemeClr>
                </a:solidFill>
                <a:latin typeface="Candara" pitchFamily="34" charset="0"/>
              </a:rPr>
              <a:t>risk).</a:t>
            </a:r>
          </a:p>
          <a:p>
            <a:r>
              <a:rPr lang="en-US" sz="1600" dirty="0">
                <a:solidFill>
                  <a:schemeClr val="tx1">
                    <a:lumMod val="85000"/>
                    <a:lumOff val="15000"/>
                  </a:schemeClr>
                </a:solidFill>
                <a:latin typeface="Candara" pitchFamily="34" charset="0"/>
              </a:rPr>
              <a:t>There are millions of ambitious, intelligent, and energetic Muslims who can’t get ahead for lack of capital</a:t>
            </a:r>
            <a:r>
              <a:rPr lang="en-US" sz="1600" dirty="0" smtClean="0">
                <a:solidFill>
                  <a:schemeClr val="tx1">
                    <a:lumMod val="85000"/>
                    <a:lumOff val="15000"/>
                  </a:schemeClr>
                </a:solidFill>
                <a:latin typeface="Candara" pitchFamily="34" charset="0"/>
              </a:rPr>
              <a:t>.</a:t>
            </a:r>
          </a:p>
          <a:p>
            <a:r>
              <a:rPr lang="tr-TR" sz="1600" dirty="0" smtClean="0">
                <a:solidFill>
                  <a:schemeClr val="tx1">
                    <a:lumMod val="85000"/>
                    <a:lumOff val="15000"/>
                  </a:schemeClr>
                </a:solidFill>
                <a:latin typeface="Candara" pitchFamily="34" charset="0"/>
              </a:rPr>
              <a:t>I</a:t>
            </a:r>
            <a:r>
              <a:rPr lang="en-US" sz="1600" dirty="0">
                <a:solidFill>
                  <a:schemeClr val="tx1">
                    <a:lumMod val="85000"/>
                    <a:lumOff val="15000"/>
                  </a:schemeClr>
                </a:solidFill>
                <a:latin typeface="Candara" pitchFamily="34" charset="0"/>
              </a:rPr>
              <a:t>slam</a:t>
            </a:r>
            <a:r>
              <a:rPr lang="tr-TR" sz="1600" dirty="0">
                <a:solidFill>
                  <a:schemeClr val="tx1">
                    <a:lumMod val="85000"/>
                    <a:lumOff val="15000"/>
                  </a:schemeClr>
                </a:solidFill>
                <a:latin typeface="Candara" pitchFamily="34" charset="0"/>
              </a:rPr>
              <a:t>ic </a:t>
            </a:r>
            <a:r>
              <a:rPr lang="en-US" sz="1600" dirty="0" smtClean="0">
                <a:solidFill>
                  <a:schemeClr val="tx1">
                    <a:lumMod val="85000"/>
                    <a:lumOff val="15000"/>
                  </a:schemeClr>
                </a:solidFill>
                <a:latin typeface="Candara" pitchFamily="34" charset="0"/>
              </a:rPr>
              <a:t>finance stipulates the “</a:t>
            </a:r>
            <a:r>
              <a:rPr lang="en-US" sz="1600" b="1" dirty="0" smtClean="0">
                <a:solidFill>
                  <a:schemeClr val="tx1">
                    <a:lumMod val="85000"/>
                    <a:lumOff val="15000"/>
                  </a:schemeClr>
                </a:solidFill>
                <a:latin typeface="Candara" pitchFamily="34" charset="0"/>
              </a:rPr>
              <a:t>sharing</a:t>
            </a:r>
            <a:r>
              <a:rPr lang="en-US" sz="1600" dirty="0" smtClean="0">
                <a:solidFill>
                  <a:schemeClr val="tx1">
                    <a:lumMod val="85000"/>
                    <a:lumOff val="15000"/>
                  </a:schemeClr>
                </a:solidFill>
                <a:latin typeface="Candara" pitchFamily="34" charset="0"/>
              </a:rPr>
              <a:t>” </a:t>
            </a:r>
            <a:r>
              <a:rPr lang="en-US" sz="1600" dirty="0">
                <a:solidFill>
                  <a:schemeClr val="tx1">
                    <a:lumMod val="85000"/>
                    <a:lumOff val="15000"/>
                  </a:schemeClr>
                </a:solidFill>
                <a:latin typeface="Candara" pitchFamily="34" charset="0"/>
              </a:rPr>
              <a:t>rather than </a:t>
            </a:r>
            <a:r>
              <a:rPr lang="en-US" sz="1600" dirty="0" smtClean="0">
                <a:solidFill>
                  <a:schemeClr val="tx1">
                    <a:lumMod val="85000"/>
                    <a:lumOff val="15000"/>
                  </a:schemeClr>
                </a:solidFill>
                <a:latin typeface="Candara" pitchFamily="34" charset="0"/>
              </a:rPr>
              <a:t>“</a:t>
            </a:r>
            <a:r>
              <a:rPr lang="en-US" sz="1600" b="1" dirty="0" smtClean="0">
                <a:solidFill>
                  <a:schemeClr val="tx1">
                    <a:lumMod val="85000"/>
                    <a:lumOff val="15000"/>
                  </a:schemeClr>
                </a:solidFill>
                <a:latin typeface="Candara" pitchFamily="34" charset="0"/>
              </a:rPr>
              <a:t>transferring</a:t>
            </a:r>
            <a:r>
              <a:rPr lang="en-US" sz="1600" dirty="0" smtClean="0">
                <a:solidFill>
                  <a:schemeClr val="tx1">
                    <a:lumMod val="85000"/>
                    <a:lumOff val="15000"/>
                  </a:schemeClr>
                </a:solidFill>
                <a:latin typeface="Candara" pitchFamily="34" charset="0"/>
              </a:rPr>
              <a:t>” of the risk – so that financier </a:t>
            </a:r>
            <a:r>
              <a:rPr lang="en-US" sz="1600" dirty="0">
                <a:solidFill>
                  <a:schemeClr val="tx1">
                    <a:lumMod val="85000"/>
                    <a:lumOff val="15000"/>
                  </a:schemeClr>
                </a:solidFill>
                <a:latin typeface="Candara" pitchFamily="34" charset="0"/>
              </a:rPr>
              <a:t>and entrepreneur have aligned </a:t>
            </a:r>
            <a:r>
              <a:rPr lang="en-US" sz="1600" dirty="0" smtClean="0">
                <a:solidFill>
                  <a:schemeClr val="tx1">
                    <a:lumMod val="85000"/>
                    <a:lumOff val="15000"/>
                  </a:schemeClr>
                </a:solidFill>
                <a:latin typeface="Candara" pitchFamily="34" charset="0"/>
              </a:rPr>
              <a:t>interests, and the risk is </a:t>
            </a:r>
            <a:r>
              <a:rPr lang="en-US" sz="1600" dirty="0">
                <a:solidFill>
                  <a:schemeClr val="tx1">
                    <a:lumMod val="85000"/>
                    <a:lumOff val="15000"/>
                  </a:schemeClr>
                </a:solidFill>
                <a:latin typeface="Candara" pitchFamily="34" charset="0"/>
              </a:rPr>
              <a:t>spread across the strata of </a:t>
            </a:r>
            <a:r>
              <a:rPr lang="en-US" sz="1600" dirty="0" smtClean="0">
                <a:solidFill>
                  <a:schemeClr val="tx1">
                    <a:lumMod val="85000"/>
                    <a:lumOff val="15000"/>
                  </a:schemeClr>
                </a:solidFill>
                <a:latin typeface="Candara" pitchFamily="34" charset="0"/>
              </a:rPr>
              <a:t>society (</a:t>
            </a:r>
            <a:r>
              <a:rPr lang="en-US" sz="1600" dirty="0">
                <a:solidFill>
                  <a:schemeClr val="tx1">
                    <a:lumMod val="85000"/>
                    <a:lumOff val="15000"/>
                  </a:schemeClr>
                </a:solidFill>
                <a:latin typeface="Candara" pitchFamily="34" charset="0"/>
              </a:rPr>
              <a:t>no </a:t>
            </a:r>
            <a:r>
              <a:rPr lang="en-US" sz="1600" dirty="0">
                <a:solidFill>
                  <a:schemeClr val="tx1">
                    <a:lumMod val="85000"/>
                    <a:lumOff val="15000"/>
                  </a:schemeClr>
                </a:solidFill>
                <a:latin typeface="Candara" pitchFamily="34" charset="0"/>
              </a:rPr>
              <a:t>justification for </a:t>
            </a:r>
            <a:r>
              <a:rPr lang="en-US" sz="1600" dirty="0" smtClean="0">
                <a:solidFill>
                  <a:schemeClr val="tx1">
                    <a:lumMod val="85000"/>
                    <a:lumOff val="15000"/>
                  </a:schemeClr>
                </a:solidFill>
                <a:latin typeface="Candara" pitchFamily="34" charset="0"/>
              </a:rPr>
              <a:t>interest left!)</a:t>
            </a:r>
            <a:r>
              <a:rPr lang="tr-TR" sz="1600" dirty="0" smtClean="0">
                <a:solidFill>
                  <a:schemeClr val="tx1">
                    <a:lumMod val="85000"/>
                    <a:lumOff val="15000"/>
                  </a:schemeClr>
                </a:solidFill>
                <a:latin typeface="Candara" pitchFamily="34" charset="0"/>
              </a:rPr>
              <a:t>.</a:t>
            </a:r>
            <a:endParaRPr lang="en-US" sz="1600" dirty="0">
              <a:solidFill>
                <a:schemeClr val="tx1">
                  <a:lumMod val="85000"/>
                  <a:lumOff val="15000"/>
                </a:schemeClr>
              </a:solidFill>
              <a:latin typeface="Candara" pitchFamily="34" charset="0"/>
            </a:endParaRPr>
          </a:p>
          <a:p>
            <a:r>
              <a:rPr lang="en-US" sz="1600" dirty="0" smtClean="0">
                <a:solidFill>
                  <a:schemeClr val="tx1">
                    <a:lumMod val="85000"/>
                    <a:lumOff val="15000"/>
                  </a:schemeClr>
                </a:solidFill>
                <a:latin typeface="Candara" pitchFamily="34" charset="0"/>
              </a:rPr>
              <a:t>Greater </a:t>
            </a:r>
            <a:r>
              <a:rPr lang="en-US" sz="1600" dirty="0">
                <a:solidFill>
                  <a:schemeClr val="tx1">
                    <a:lumMod val="85000"/>
                    <a:lumOff val="15000"/>
                  </a:schemeClr>
                </a:solidFill>
                <a:latin typeface="Candara" pitchFamily="34" charset="0"/>
              </a:rPr>
              <a:t>outreach to </a:t>
            </a:r>
            <a:r>
              <a:rPr lang="en-US" sz="1600" dirty="0" smtClean="0">
                <a:solidFill>
                  <a:schemeClr val="tx1">
                    <a:lumMod val="85000"/>
                    <a:lumOff val="15000"/>
                  </a:schemeClr>
                </a:solidFill>
                <a:latin typeface="Candara" pitchFamily="34" charset="0"/>
              </a:rPr>
              <a:t>SMEs </a:t>
            </a:r>
            <a:r>
              <a:rPr lang="en-US" sz="1600" dirty="0">
                <a:solidFill>
                  <a:schemeClr val="tx1">
                    <a:lumMod val="85000"/>
                    <a:lumOff val="15000"/>
                  </a:schemeClr>
                </a:solidFill>
                <a:latin typeface="Candara" pitchFamily="34" charset="0"/>
              </a:rPr>
              <a:t>and microenterprises can be achieved through the wider application of </a:t>
            </a:r>
            <a:r>
              <a:rPr lang="en-US" sz="1600" b="1" dirty="0">
                <a:solidFill>
                  <a:schemeClr val="tx1">
                    <a:lumMod val="85000"/>
                    <a:lumOff val="15000"/>
                  </a:schemeClr>
                </a:solidFill>
                <a:latin typeface="Candara" pitchFamily="34" charset="0"/>
              </a:rPr>
              <a:t>equity-based</a:t>
            </a:r>
            <a:r>
              <a:rPr lang="en-US" sz="1600" dirty="0">
                <a:solidFill>
                  <a:schemeClr val="tx1">
                    <a:lumMod val="85000"/>
                    <a:lumOff val="15000"/>
                  </a:schemeClr>
                </a:solidFill>
                <a:latin typeface="Candara" pitchFamily="34" charset="0"/>
              </a:rPr>
              <a:t> structures in financing for SMEs and Islamic </a:t>
            </a:r>
            <a:r>
              <a:rPr lang="en-US" sz="1600" dirty="0" smtClean="0">
                <a:solidFill>
                  <a:schemeClr val="tx1">
                    <a:lumMod val="85000"/>
                    <a:lumOff val="15000"/>
                  </a:schemeClr>
                </a:solidFill>
                <a:latin typeface="Candara" pitchFamily="34" charset="0"/>
              </a:rPr>
              <a:t>microfinance – given their </a:t>
            </a:r>
            <a:r>
              <a:rPr lang="en-US" sz="1600" dirty="0">
                <a:solidFill>
                  <a:schemeClr val="tx1">
                    <a:lumMod val="85000"/>
                    <a:lumOff val="15000"/>
                  </a:schemeClr>
                </a:solidFill>
                <a:latin typeface="Candara" pitchFamily="34" charset="0"/>
              </a:rPr>
              <a:t>strong emphasis on promoting entrepreneurship and </a:t>
            </a:r>
            <a:r>
              <a:rPr lang="en-US" sz="1600" dirty="0" smtClean="0">
                <a:solidFill>
                  <a:schemeClr val="tx1">
                    <a:lumMod val="85000"/>
                    <a:lumOff val="15000"/>
                  </a:schemeClr>
                </a:solidFill>
                <a:latin typeface="Candara" pitchFamily="34" charset="0"/>
              </a:rPr>
              <a:t>value-added </a:t>
            </a:r>
            <a:r>
              <a:rPr lang="en-US" sz="1600" dirty="0">
                <a:solidFill>
                  <a:schemeClr val="tx1">
                    <a:lumMod val="85000"/>
                    <a:lumOff val="15000"/>
                  </a:schemeClr>
                </a:solidFill>
                <a:latin typeface="Candara" pitchFamily="34" charset="0"/>
              </a:rPr>
              <a:t>activities</a:t>
            </a:r>
            <a:r>
              <a:rPr lang="en-US" sz="1600" dirty="0" smtClean="0">
                <a:solidFill>
                  <a:schemeClr val="tx1">
                    <a:lumMod val="85000"/>
                    <a:lumOff val="15000"/>
                  </a:schemeClr>
                </a:solidFill>
                <a:latin typeface="Candara" pitchFamily="34" charset="0"/>
              </a:rPr>
              <a:t>.</a:t>
            </a:r>
          </a:p>
          <a:p>
            <a:pPr lvl="1"/>
            <a:r>
              <a:rPr lang="en-US" sz="1600" dirty="0" smtClean="0">
                <a:solidFill>
                  <a:schemeClr val="tx1">
                    <a:lumMod val="85000"/>
                    <a:lumOff val="15000"/>
                  </a:schemeClr>
                </a:solidFill>
                <a:latin typeface="Candara" pitchFamily="34" charset="0"/>
              </a:rPr>
              <a:t>The </a:t>
            </a:r>
            <a:r>
              <a:rPr lang="en-US" sz="1600" dirty="0">
                <a:solidFill>
                  <a:schemeClr val="tx1">
                    <a:lumMod val="85000"/>
                    <a:lumOff val="15000"/>
                  </a:schemeClr>
                </a:solidFill>
                <a:latin typeface="Candara" pitchFamily="34" charset="0"/>
              </a:rPr>
              <a:t>primary forms of Islamic finance </a:t>
            </a:r>
            <a:r>
              <a:rPr lang="en-US" sz="1600" dirty="0" smtClean="0">
                <a:solidFill>
                  <a:schemeClr val="tx1">
                    <a:lumMod val="85000"/>
                    <a:lumOff val="15000"/>
                  </a:schemeClr>
                </a:solidFill>
                <a:latin typeface="Candara" pitchFamily="34" charset="0"/>
              </a:rPr>
              <a:t>– </a:t>
            </a:r>
            <a:r>
              <a:rPr lang="en-US" sz="1600" i="1" dirty="0" err="1">
                <a:solidFill>
                  <a:schemeClr val="tx1">
                    <a:lumMod val="85000"/>
                    <a:lumOff val="15000"/>
                  </a:schemeClr>
                </a:solidFill>
                <a:latin typeface="Candara" pitchFamily="34" charset="0"/>
              </a:rPr>
              <a:t>Mudarabah</a:t>
            </a:r>
            <a:r>
              <a:rPr lang="en-US" sz="1600" dirty="0">
                <a:solidFill>
                  <a:schemeClr val="tx1">
                    <a:lumMod val="85000"/>
                    <a:lumOff val="15000"/>
                  </a:schemeClr>
                </a:solidFill>
                <a:latin typeface="Candara" pitchFamily="34" charset="0"/>
              </a:rPr>
              <a:t> </a:t>
            </a:r>
            <a:r>
              <a:rPr lang="en-US" sz="1600" dirty="0" smtClean="0">
                <a:solidFill>
                  <a:schemeClr val="tx1">
                    <a:lumMod val="85000"/>
                    <a:lumOff val="15000"/>
                  </a:schemeClr>
                </a:solidFill>
                <a:latin typeface="Candara" pitchFamily="34" charset="0"/>
              </a:rPr>
              <a:t>and </a:t>
            </a:r>
            <a:r>
              <a:rPr lang="en-US" sz="1600" i="1" dirty="0" err="1" smtClean="0">
                <a:solidFill>
                  <a:schemeClr val="tx1">
                    <a:lumMod val="85000"/>
                    <a:lumOff val="15000"/>
                  </a:schemeClr>
                </a:solidFill>
                <a:latin typeface="Candara" pitchFamily="34" charset="0"/>
              </a:rPr>
              <a:t>Musharakah</a:t>
            </a:r>
            <a:r>
              <a:rPr lang="en-US" sz="1600" dirty="0" smtClean="0">
                <a:solidFill>
                  <a:schemeClr val="tx1">
                    <a:lumMod val="85000"/>
                    <a:lumOff val="15000"/>
                  </a:schemeClr>
                </a:solidFill>
                <a:latin typeface="Candara" pitchFamily="34" charset="0"/>
              </a:rPr>
              <a:t>– </a:t>
            </a:r>
            <a:r>
              <a:rPr lang="en-US" sz="1600" dirty="0" smtClean="0">
                <a:solidFill>
                  <a:schemeClr val="tx1">
                    <a:lumMod val="85000"/>
                    <a:lumOff val="15000"/>
                  </a:schemeClr>
                </a:solidFill>
                <a:latin typeface="Candara" pitchFamily="34" charset="0"/>
              </a:rPr>
              <a:t>have many </a:t>
            </a:r>
            <a:r>
              <a:rPr lang="en-US" sz="1600" dirty="0">
                <a:solidFill>
                  <a:schemeClr val="tx1">
                    <a:lumMod val="85000"/>
                    <a:lumOff val="15000"/>
                  </a:schemeClr>
                </a:solidFill>
                <a:latin typeface="Candara" pitchFamily="34" charset="0"/>
              </a:rPr>
              <a:t>of the characteristics of </a:t>
            </a:r>
            <a:r>
              <a:rPr lang="en-US" sz="1600" dirty="0" smtClean="0">
                <a:solidFill>
                  <a:schemeClr val="tx1">
                    <a:lumMod val="85000"/>
                    <a:lumOff val="15000"/>
                  </a:schemeClr>
                </a:solidFill>
                <a:latin typeface="Candara" pitchFamily="34" charset="0"/>
              </a:rPr>
              <a:t>venture capital</a:t>
            </a:r>
          </a:p>
          <a:p>
            <a:r>
              <a:rPr lang="en-US" sz="1600" dirty="0" smtClean="0">
                <a:solidFill>
                  <a:schemeClr val="tx1">
                    <a:lumMod val="85000"/>
                    <a:lumOff val="15000"/>
                  </a:schemeClr>
                </a:solidFill>
                <a:latin typeface="Candara" pitchFamily="34" charset="0"/>
              </a:rPr>
              <a:t>The basis for selecting the projects/businesses and funding shifts </a:t>
            </a:r>
            <a:r>
              <a:rPr lang="en-US" sz="1600" dirty="0" smtClean="0">
                <a:solidFill>
                  <a:schemeClr val="tx1">
                    <a:lumMod val="85000"/>
                    <a:lumOff val="15000"/>
                  </a:schemeClr>
                </a:solidFill>
                <a:latin typeface="Candara" pitchFamily="34" charset="0"/>
              </a:rPr>
              <a:t>from creditworthiness to </a:t>
            </a:r>
            <a:r>
              <a:rPr lang="en-US" sz="1600" b="1" dirty="0" smtClean="0">
                <a:solidFill>
                  <a:schemeClr val="tx1">
                    <a:lumMod val="85000"/>
                    <a:lumOff val="15000"/>
                  </a:schemeClr>
                </a:solidFill>
                <a:latin typeface="Candara" pitchFamily="34" charset="0"/>
              </a:rPr>
              <a:t>profitability</a:t>
            </a:r>
            <a:r>
              <a:rPr lang="en-US" sz="1600" dirty="0" smtClean="0">
                <a:solidFill>
                  <a:schemeClr val="tx1">
                    <a:lumMod val="85000"/>
                    <a:lumOff val="15000"/>
                  </a:schemeClr>
                </a:solidFill>
                <a:latin typeface="Candara" pitchFamily="34" charset="0"/>
              </a:rPr>
              <a:t>, </a:t>
            </a:r>
            <a:r>
              <a:rPr lang="en-US" sz="1600" dirty="0">
                <a:solidFill>
                  <a:schemeClr val="tx1">
                    <a:lumMod val="85000"/>
                    <a:lumOff val="15000"/>
                  </a:schemeClr>
                </a:solidFill>
                <a:latin typeface="Candara" pitchFamily="34" charset="0"/>
              </a:rPr>
              <a:t>which further leads to an emphasis on </a:t>
            </a:r>
            <a:r>
              <a:rPr lang="en-US" sz="1600" b="1" dirty="0">
                <a:solidFill>
                  <a:schemeClr val="tx1">
                    <a:lumMod val="85000"/>
                    <a:lumOff val="15000"/>
                  </a:schemeClr>
                </a:solidFill>
                <a:latin typeface="Candara" pitchFamily="34" charset="0"/>
              </a:rPr>
              <a:t>stability and growth</a:t>
            </a:r>
            <a:r>
              <a:rPr lang="en-US" sz="1600" dirty="0">
                <a:solidFill>
                  <a:schemeClr val="tx1">
                    <a:lumMod val="85000"/>
                    <a:lumOff val="15000"/>
                  </a:schemeClr>
                </a:solidFill>
                <a:latin typeface="Candara" pitchFamily="34" charset="0"/>
              </a:rPr>
              <a:t>. </a:t>
            </a:r>
            <a:endParaRPr lang="en-US" sz="1600" dirty="0" smtClean="0">
              <a:solidFill>
                <a:schemeClr val="tx1">
                  <a:lumMod val="85000"/>
                  <a:lumOff val="15000"/>
                </a:schemeClr>
              </a:solidFill>
              <a:latin typeface="Candara" pitchFamily="34" charset="0"/>
            </a:endParaRPr>
          </a:p>
          <a:p>
            <a:r>
              <a:rPr lang="en-US" sz="1600" dirty="0">
                <a:solidFill>
                  <a:schemeClr val="tx1">
                    <a:lumMod val="85000"/>
                    <a:lumOff val="15000"/>
                  </a:schemeClr>
                </a:solidFill>
                <a:latin typeface="Candara" pitchFamily="34" charset="0"/>
              </a:rPr>
              <a:t>When </a:t>
            </a:r>
            <a:r>
              <a:rPr lang="en-US" sz="1600" dirty="0" smtClean="0">
                <a:solidFill>
                  <a:schemeClr val="tx1">
                    <a:lumMod val="85000"/>
                    <a:lumOff val="15000"/>
                  </a:schemeClr>
                </a:solidFill>
                <a:latin typeface="Candara" pitchFamily="34" charset="0"/>
              </a:rPr>
              <a:t>financiers/investors </a:t>
            </a:r>
            <a:r>
              <a:rPr lang="en-US" sz="1600" dirty="0" smtClean="0">
                <a:solidFill>
                  <a:schemeClr val="tx1">
                    <a:lumMod val="85000"/>
                    <a:lumOff val="15000"/>
                  </a:schemeClr>
                </a:solidFill>
                <a:latin typeface="Candara" pitchFamily="34" charset="0"/>
              </a:rPr>
              <a:t>are </a:t>
            </a:r>
            <a:r>
              <a:rPr lang="en-US" sz="1600" dirty="0">
                <a:solidFill>
                  <a:schemeClr val="tx1">
                    <a:lumMod val="85000"/>
                    <a:lumOff val="15000"/>
                  </a:schemeClr>
                </a:solidFill>
                <a:latin typeface="Candara" pitchFamily="34" charset="0"/>
              </a:rPr>
              <a:t>more concerned with interest rates and guaranteed returns than they are with operations and the use of funds, </a:t>
            </a:r>
            <a:r>
              <a:rPr lang="en-US" sz="1600" dirty="0" smtClean="0">
                <a:solidFill>
                  <a:schemeClr val="tx1">
                    <a:lumMod val="85000"/>
                    <a:lumOff val="15000"/>
                  </a:schemeClr>
                </a:solidFill>
                <a:latin typeface="Candara" pitchFamily="34" charset="0"/>
              </a:rPr>
              <a:t>the </a:t>
            </a:r>
            <a:r>
              <a:rPr lang="en-US" sz="1600" dirty="0">
                <a:solidFill>
                  <a:schemeClr val="tx1">
                    <a:lumMod val="85000"/>
                    <a:lumOff val="15000"/>
                  </a:schemeClr>
                </a:solidFill>
                <a:latin typeface="Candara" pitchFamily="34" charset="0"/>
              </a:rPr>
              <a:t>opportunity to add value and provide much-needed guidance to the </a:t>
            </a:r>
            <a:r>
              <a:rPr lang="en-US" sz="1600" dirty="0" smtClean="0">
                <a:solidFill>
                  <a:schemeClr val="tx1">
                    <a:lumMod val="85000"/>
                    <a:lumOff val="15000"/>
                  </a:schemeClr>
                </a:solidFill>
                <a:latin typeface="Candara" pitchFamily="34" charset="0"/>
              </a:rPr>
              <a:t>entrepreneur is lost out!</a:t>
            </a:r>
            <a:endParaRPr lang="tr-TR" sz="1600" dirty="0">
              <a:solidFill>
                <a:schemeClr val="tx1">
                  <a:lumMod val="85000"/>
                  <a:lumOff val="15000"/>
                </a:schemeClr>
              </a:solidFill>
              <a:latin typeface="Candara" pitchFamily="34" charset="0"/>
            </a:endParaRPr>
          </a:p>
        </p:txBody>
      </p:sp>
      <p:sp>
        <p:nvSpPr>
          <p:cNvPr id="9" name="Title 1"/>
          <p:cNvSpPr txBox="1">
            <a:spLocks/>
          </p:cNvSpPr>
          <p:nvPr/>
        </p:nvSpPr>
        <p:spPr>
          <a:xfrm>
            <a:off x="251520" y="202630"/>
            <a:ext cx="5256584"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chemeClr val="bg1"/>
                </a:solidFill>
                <a:latin typeface="Cambria" pitchFamily="18" charset="0"/>
              </a:rPr>
              <a:t>IF and Entrepreneurship</a:t>
            </a:r>
            <a:endParaRPr lang="tr-TR" sz="3200" dirty="0">
              <a:solidFill>
                <a:schemeClr val="bg1"/>
              </a:solidFill>
              <a:latin typeface="Cambria" pitchFamily="18" charset="0"/>
            </a:endParaRPr>
          </a:p>
        </p:txBody>
      </p:sp>
      <p:sp>
        <p:nvSpPr>
          <p:cNvPr id="11" name="Title 1"/>
          <p:cNvSpPr txBox="1">
            <a:spLocks/>
          </p:cNvSpPr>
          <p:nvPr/>
        </p:nvSpPr>
        <p:spPr>
          <a:xfrm>
            <a:off x="5292080" y="210174"/>
            <a:ext cx="3851920"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002060"/>
                </a:solidFill>
                <a:latin typeface="Cambria" pitchFamily="18" charset="0"/>
              </a:rPr>
              <a:t>Overview</a:t>
            </a:r>
            <a:endParaRPr lang="en-US" sz="2400" dirty="0">
              <a:solidFill>
                <a:srgbClr val="002060"/>
              </a:solidFill>
              <a:latin typeface="Cambria" pitchFamily="18" charset="0"/>
            </a:endParaRPr>
          </a:p>
        </p:txBody>
      </p:sp>
      <p:pic>
        <p:nvPicPr>
          <p:cNvPr id="12" name="Picture 1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spTree>
    <p:extLst>
      <p:ext uri="{BB962C8B-B14F-4D97-AF65-F5344CB8AC3E}">
        <p14:creationId xmlns:p14="http://schemas.microsoft.com/office/powerpoint/2010/main" val="3670631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grpSp>
        <p:nvGrpSpPr>
          <p:cNvPr id="16" name="Group 15"/>
          <p:cNvGrpSpPr/>
          <p:nvPr/>
        </p:nvGrpSpPr>
        <p:grpSpPr>
          <a:xfrm>
            <a:off x="0" y="0"/>
            <a:ext cx="9147100" cy="836712"/>
            <a:chOff x="0" y="0"/>
            <a:chExt cx="9147100" cy="836712"/>
          </a:xfrm>
        </p:grpSpPr>
        <p:sp>
          <p:nvSpPr>
            <p:cNvPr id="17" name="Rectangle 16"/>
            <p:cNvSpPr/>
            <p:nvPr/>
          </p:nvSpPr>
          <p:spPr>
            <a:xfrm>
              <a:off x="5076056" y="0"/>
              <a:ext cx="4071044"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pic>
        <p:nvPicPr>
          <p:cNvPr id="1027" name="Picture 3" descr="H:\DG_ASSIGNMENTS (DIRECT)\ADFIMI\IslamicLend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3" y="1241980"/>
            <a:ext cx="6581775" cy="506730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a:xfrm>
            <a:off x="5292080" y="202630"/>
            <a:ext cx="3851920"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002060"/>
                </a:solidFill>
                <a:latin typeface="Cambria" pitchFamily="18" charset="0"/>
              </a:rPr>
              <a:t>An illustration: conventional vs. Islamic</a:t>
            </a:r>
            <a:endParaRPr lang="en-US" sz="2400" dirty="0">
              <a:solidFill>
                <a:srgbClr val="002060"/>
              </a:solidFill>
              <a:latin typeface="Cambria" pitchFamily="18" charset="0"/>
            </a:endParaRPr>
          </a:p>
        </p:txBody>
      </p:sp>
      <p:sp>
        <p:nvSpPr>
          <p:cNvPr id="11" name="Title 1"/>
          <p:cNvSpPr txBox="1">
            <a:spLocks/>
          </p:cNvSpPr>
          <p:nvPr/>
        </p:nvSpPr>
        <p:spPr>
          <a:xfrm>
            <a:off x="251520" y="202630"/>
            <a:ext cx="5256584"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chemeClr val="bg1"/>
                </a:solidFill>
                <a:latin typeface="Cambria" pitchFamily="18" charset="0"/>
              </a:rPr>
              <a:t>IF and Entrepreneurship</a:t>
            </a:r>
            <a:endParaRPr lang="tr-TR" sz="3200" dirty="0">
              <a:solidFill>
                <a:schemeClr val="bg1"/>
              </a:solidFill>
              <a:latin typeface="Cambria" pitchFamily="18" charset="0"/>
            </a:endParaRPr>
          </a:p>
        </p:txBody>
      </p:sp>
      <p:pic>
        <p:nvPicPr>
          <p:cNvPr id="14" name="Picture 13"/>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spTree>
    <p:extLst>
      <p:ext uri="{BB962C8B-B14F-4D97-AF65-F5344CB8AC3E}">
        <p14:creationId xmlns:p14="http://schemas.microsoft.com/office/powerpoint/2010/main" val="3261394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grpSp>
        <p:nvGrpSpPr>
          <p:cNvPr id="16" name="Group 15"/>
          <p:cNvGrpSpPr/>
          <p:nvPr/>
        </p:nvGrpSpPr>
        <p:grpSpPr>
          <a:xfrm>
            <a:off x="0" y="0"/>
            <a:ext cx="9147100" cy="836712"/>
            <a:chOff x="0" y="0"/>
            <a:chExt cx="9147100" cy="836712"/>
          </a:xfrm>
        </p:grpSpPr>
        <p:sp>
          <p:nvSpPr>
            <p:cNvPr id="17" name="Rectangle 16"/>
            <p:cNvSpPr/>
            <p:nvPr/>
          </p:nvSpPr>
          <p:spPr>
            <a:xfrm>
              <a:off x="5076056" y="0"/>
              <a:ext cx="4071044"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13" name="Title 1"/>
          <p:cNvSpPr txBox="1">
            <a:spLocks/>
          </p:cNvSpPr>
          <p:nvPr/>
        </p:nvSpPr>
        <p:spPr>
          <a:xfrm>
            <a:off x="5292080" y="202630"/>
            <a:ext cx="3851920"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002060"/>
                </a:solidFill>
                <a:latin typeface="Cambria" pitchFamily="18" charset="0"/>
              </a:rPr>
              <a:t>Risk-sharing instruments are not picking up </a:t>
            </a:r>
            <a:endParaRPr lang="en-US" sz="2400" dirty="0">
              <a:solidFill>
                <a:srgbClr val="002060"/>
              </a:solidFill>
              <a:latin typeface="Cambria" pitchFamily="18" charset="0"/>
            </a:endParaRPr>
          </a:p>
        </p:txBody>
      </p:sp>
      <p:graphicFrame>
        <p:nvGraphicFramePr>
          <p:cNvPr id="11" name="Chart 10"/>
          <p:cNvGraphicFramePr>
            <a:graphicFrameLocks/>
          </p:cNvGraphicFramePr>
          <p:nvPr>
            <p:extLst>
              <p:ext uri="{D42A27DB-BD31-4B8C-83A1-F6EECF244321}">
                <p14:modId xmlns:p14="http://schemas.microsoft.com/office/powerpoint/2010/main" val="2286696111"/>
              </p:ext>
            </p:extLst>
          </p:nvPr>
        </p:nvGraphicFramePr>
        <p:xfrm>
          <a:off x="1187624" y="1268760"/>
          <a:ext cx="6552728" cy="4248472"/>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827584" y="5589240"/>
            <a:ext cx="7632848" cy="830997"/>
          </a:xfrm>
          <a:prstGeom prst="rect">
            <a:avLst/>
          </a:prstGeom>
        </p:spPr>
        <p:txBody>
          <a:bodyPr wrap="square">
            <a:spAutoFit/>
          </a:bodyPr>
          <a:lstStyle/>
          <a:p>
            <a:r>
              <a:rPr lang="en-US" sz="1600" dirty="0">
                <a:solidFill>
                  <a:schemeClr val="tx1">
                    <a:lumMod val="85000"/>
                    <a:lumOff val="15000"/>
                  </a:schemeClr>
                </a:solidFill>
                <a:latin typeface="Candara" pitchFamily="34" charset="0"/>
              </a:rPr>
              <a:t>The problems associated with the use of </a:t>
            </a:r>
            <a:r>
              <a:rPr lang="en-US" sz="1600" i="1" dirty="0" err="1" smtClean="0">
                <a:solidFill>
                  <a:schemeClr val="tx1">
                    <a:lumMod val="85000"/>
                    <a:lumOff val="15000"/>
                  </a:schemeClr>
                </a:solidFill>
                <a:latin typeface="Candara" pitchFamily="34" charset="0"/>
              </a:rPr>
              <a:t>Mudarabah</a:t>
            </a:r>
            <a:r>
              <a:rPr lang="en-US" sz="1600" dirty="0" smtClean="0">
                <a:solidFill>
                  <a:schemeClr val="tx1">
                    <a:lumMod val="85000"/>
                    <a:lumOff val="15000"/>
                  </a:schemeClr>
                </a:solidFill>
                <a:latin typeface="Candara" pitchFamily="34" charset="0"/>
              </a:rPr>
              <a:t> </a:t>
            </a:r>
            <a:r>
              <a:rPr lang="en-US" sz="1600" dirty="0">
                <a:solidFill>
                  <a:schemeClr val="tx1">
                    <a:lumMod val="85000"/>
                    <a:lumOff val="15000"/>
                  </a:schemeClr>
                </a:solidFill>
                <a:latin typeface="Candara" pitchFamily="34" charset="0"/>
              </a:rPr>
              <a:t>and </a:t>
            </a:r>
            <a:r>
              <a:rPr lang="en-US" sz="1600" i="1" dirty="0" err="1" smtClean="0">
                <a:solidFill>
                  <a:schemeClr val="tx1">
                    <a:lumMod val="85000"/>
                    <a:lumOff val="15000"/>
                  </a:schemeClr>
                </a:solidFill>
                <a:latin typeface="Candara" pitchFamily="34" charset="0"/>
              </a:rPr>
              <a:t>Musharakah</a:t>
            </a:r>
            <a:r>
              <a:rPr lang="en-US" sz="1600" dirty="0" smtClean="0">
                <a:solidFill>
                  <a:schemeClr val="tx1">
                    <a:lumMod val="85000"/>
                    <a:lumOff val="15000"/>
                  </a:schemeClr>
                </a:solidFill>
                <a:latin typeface="Candara" pitchFamily="34" charset="0"/>
              </a:rPr>
              <a:t> provide </a:t>
            </a:r>
            <a:r>
              <a:rPr lang="en-US" sz="1600" dirty="0">
                <a:solidFill>
                  <a:schemeClr val="tx1">
                    <a:lumMod val="85000"/>
                    <a:lumOff val="15000"/>
                  </a:schemeClr>
                </a:solidFill>
                <a:latin typeface="Candara" pitchFamily="34" charset="0"/>
              </a:rPr>
              <a:t>some justification for the current predominance of </a:t>
            </a:r>
            <a:r>
              <a:rPr lang="en-US" sz="1600" dirty="0" smtClean="0">
                <a:solidFill>
                  <a:schemeClr val="tx1">
                    <a:lumMod val="85000"/>
                    <a:lumOff val="15000"/>
                  </a:schemeClr>
                </a:solidFill>
                <a:latin typeface="Candara" pitchFamily="34" charset="0"/>
              </a:rPr>
              <a:t>debt-based instruments </a:t>
            </a:r>
            <a:r>
              <a:rPr lang="en-US" sz="1600" dirty="0">
                <a:solidFill>
                  <a:schemeClr val="tx1">
                    <a:lumMod val="85000"/>
                    <a:lumOff val="15000"/>
                  </a:schemeClr>
                </a:solidFill>
                <a:latin typeface="Candara" pitchFamily="34" charset="0"/>
              </a:rPr>
              <a:t>within Islamic </a:t>
            </a:r>
            <a:r>
              <a:rPr lang="en-US" sz="1600" dirty="0" smtClean="0">
                <a:solidFill>
                  <a:schemeClr val="tx1">
                    <a:lumMod val="85000"/>
                    <a:lumOff val="15000"/>
                  </a:schemeClr>
                </a:solidFill>
                <a:latin typeface="Candara" pitchFamily="34" charset="0"/>
              </a:rPr>
              <a:t>finance assets</a:t>
            </a:r>
            <a:r>
              <a:rPr lang="en-US" sz="1600" dirty="0">
                <a:solidFill>
                  <a:schemeClr val="tx1">
                    <a:lumMod val="85000"/>
                    <a:lumOff val="15000"/>
                  </a:schemeClr>
                </a:solidFill>
                <a:latin typeface="Candara" pitchFamily="34" charset="0"/>
              </a:rPr>
              <a:t>. </a:t>
            </a:r>
            <a:endParaRPr lang="tr-TR" sz="1600" dirty="0">
              <a:solidFill>
                <a:schemeClr val="tx1">
                  <a:lumMod val="85000"/>
                  <a:lumOff val="15000"/>
                </a:schemeClr>
              </a:solidFill>
              <a:latin typeface="Candara" pitchFamily="34" charset="0"/>
            </a:endParaRPr>
          </a:p>
        </p:txBody>
      </p:sp>
      <p:sp>
        <p:nvSpPr>
          <p:cNvPr id="14" name="Title 1"/>
          <p:cNvSpPr txBox="1">
            <a:spLocks/>
          </p:cNvSpPr>
          <p:nvPr/>
        </p:nvSpPr>
        <p:spPr>
          <a:xfrm>
            <a:off x="251520" y="202630"/>
            <a:ext cx="5256584"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chemeClr val="bg1"/>
                </a:solidFill>
                <a:latin typeface="Cambria" pitchFamily="18" charset="0"/>
              </a:rPr>
              <a:t>IF and Entrepreneurship</a:t>
            </a:r>
            <a:endParaRPr lang="tr-TR" sz="3200" dirty="0">
              <a:solidFill>
                <a:schemeClr val="bg1"/>
              </a:solidFill>
              <a:latin typeface="Cambria" pitchFamily="18" charset="0"/>
            </a:endParaRPr>
          </a:p>
        </p:txBody>
      </p:sp>
      <p:sp>
        <p:nvSpPr>
          <p:cNvPr id="15" name="Text Box 2"/>
          <p:cNvSpPr txBox="1">
            <a:spLocks noChangeArrowheads="1"/>
          </p:cNvSpPr>
          <p:nvPr/>
        </p:nvSpPr>
        <p:spPr bwMode="auto">
          <a:xfrm>
            <a:off x="0" y="980729"/>
            <a:ext cx="2339752" cy="576064"/>
          </a:xfrm>
          <a:prstGeom prst="rect">
            <a:avLst/>
          </a:prstGeom>
          <a:solidFill>
            <a:schemeClr val="bg1"/>
          </a:solidFill>
          <a:ln w="9525">
            <a:noFill/>
            <a:miter lim="800000"/>
            <a:headEnd/>
            <a:tailEnd/>
          </a:ln>
        </p:spPr>
        <p:txBody>
          <a:bodyPr rot="0" vert="horz" wrap="square" lIns="91440" tIns="45720" rIns="91440" bIns="45720" anchor="ctr" anchorCtr="0">
            <a:noAutofit/>
          </a:bodyPr>
          <a:lstStyle/>
          <a:p>
            <a:pPr>
              <a:lnSpc>
                <a:spcPct val="115000"/>
              </a:lnSpc>
              <a:spcAft>
                <a:spcPts val="0"/>
              </a:spcAft>
            </a:pPr>
            <a:r>
              <a:rPr lang="en-US" sz="1600" b="1" dirty="0" smtClean="0">
                <a:solidFill>
                  <a:schemeClr val="tx1">
                    <a:lumMod val="75000"/>
                    <a:lumOff val="25000"/>
                  </a:schemeClr>
                </a:solidFill>
                <a:effectLst/>
                <a:latin typeface="Candara" pitchFamily="34" charset="0"/>
                <a:ea typeface="Calibri"/>
                <a:cs typeface="Times New Roman"/>
              </a:rPr>
              <a:t>Share in total Islamic financing (%)</a:t>
            </a:r>
            <a:endParaRPr lang="ru-RU" sz="1600" dirty="0">
              <a:solidFill>
                <a:schemeClr val="tx1">
                  <a:lumMod val="75000"/>
                  <a:lumOff val="25000"/>
                </a:schemeClr>
              </a:solidFill>
              <a:effectLst/>
              <a:latin typeface="Candara" pitchFamily="34" charset="0"/>
              <a:ea typeface="Calibri"/>
              <a:cs typeface="Times New Roman"/>
            </a:endParaRPr>
          </a:p>
        </p:txBody>
      </p:sp>
      <p:sp>
        <p:nvSpPr>
          <p:cNvPr id="19" name="Rectangle 18"/>
          <p:cNvSpPr/>
          <p:nvPr/>
        </p:nvSpPr>
        <p:spPr>
          <a:xfrm>
            <a:off x="7723125" y="5229200"/>
            <a:ext cx="1000595" cy="230832"/>
          </a:xfrm>
          <a:prstGeom prst="rect">
            <a:avLst/>
          </a:prstGeom>
        </p:spPr>
        <p:txBody>
          <a:bodyPr wrap="none">
            <a:spAutoFit/>
          </a:bodyPr>
          <a:lstStyle/>
          <a:p>
            <a:pPr algn="r"/>
            <a:r>
              <a:rPr lang="en-GB" sz="900" dirty="0">
                <a:latin typeface="Candara" pitchFamily="34" charset="0"/>
              </a:rPr>
              <a:t> Source: </a:t>
            </a:r>
            <a:r>
              <a:rPr lang="en-GB" sz="900" dirty="0" smtClean="0">
                <a:latin typeface="Candara" pitchFamily="34" charset="0"/>
              </a:rPr>
              <a:t>IRTI-IDB</a:t>
            </a:r>
            <a:endParaRPr lang="tr-TR" sz="900" dirty="0">
              <a:latin typeface="Candara" pitchFamily="34" charset="0"/>
            </a:endParaRPr>
          </a:p>
        </p:txBody>
      </p:sp>
      <p:pic>
        <p:nvPicPr>
          <p:cNvPr id="20" name="Picture 19"/>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spTree>
    <p:extLst>
      <p:ext uri="{BB962C8B-B14F-4D97-AF65-F5344CB8AC3E}">
        <p14:creationId xmlns:p14="http://schemas.microsoft.com/office/powerpoint/2010/main" val="4255299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grpSp>
        <p:nvGrpSpPr>
          <p:cNvPr id="16" name="Group 15"/>
          <p:cNvGrpSpPr/>
          <p:nvPr/>
        </p:nvGrpSpPr>
        <p:grpSpPr>
          <a:xfrm>
            <a:off x="0" y="0"/>
            <a:ext cx="9147100" cy="836712"/>
            <a:chOff x="0" y="0"/>
            <a:chExt cx="9147100" cy="836712"/>
          </a:xfrm>
        </p:grpSpPr>
        <p:sp>
          <p:nvSpPr>
            <p:cNvPr id="17" name="Rectangle 16"/>
            <p:cNvSpPr/>
            <p:nvPr/>
          </p:nvSpPr>
          <p:spPr>
            <a:xfrm>
              <a:off x="5076056" y="0"/>
              <a:ext cx="4071044"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2" name="Content Placeholder 1"/>
          <p:cNvSpPr>
            <a:spLocks noGrp="1"/>
          </p:cNvSpPr>
          <p:nvPr>
            <p:ph idx="1"/>
          </p:nvPr>
        </p:nvSpPr>
        <p:spPr>
          <a:xfrm>
            <a:off x="395536" y="1196752"/>
            <a:ext cx="4680520" cy="5040520"/>
          </a:xfrm>
        </p:spPr>
        <p:txBody>
          <a:bodyPr>
            <a:noAutofit/>
          </a:bodyPr>
          <a:lstStyle/>
          <a:p>
            <a:endParaRPr lang="en-US" sz="1600" dirty="0" smtClean="0">
              <a:solidFill>
                <a:schemeClr val="tx1">
                  <a:lumMod val="85000"/>
                  <a:lumOff val="15000"/>
                </a:schemeClr>
              </a:solidFill>
              <a:latin typeface="Candara" pitchFamily="34" charset="0"/>
            </a:endParaRPr>
          </a:p>
          <a:p>
            <a:r>
              <a:rPr lang="en-US" sz="1600" dirty="0" smtClean="0">
                <a:solidFill>
                  <a:schemeClr val="tx1">
                    <a:lumMod val="85000"/>
                    <a:lumOff val="15000"/>
                  </a:schemeClr>
                </a:solidFill>
                <a:latin typeface="Candara" pitchFamily="34" charset="0"/>
              </a:rPr>
              <a:t>In </a:t>
            </a:r>
            <a:r>
              <a:rPr lang="en-US" sz="1600" b="1" dirty="0" smtClean="0">
                <a:solidFill>
                  <a:schemeClr val="tx1">
                    <a:lumMod val="85000"/>
                    <a:lumOff val="15000"/>
                  </a:schemeClr>
                </a:solidFill>
                <a:latin typeface="Candara" pitchFamily="34" charset="0"/>
              </a:rPr>
              <a:t>132 </a:t>
            </a:r>
            <a:r>
              <a:rPr lang="en-US" sz="1600" dirty="0" smtClean="0">
                <a:solidFill>
                  <a:schemeClr val="tx1">
                    <a:lumMod val="85000"/>
                    <a:lumOff val="15000"/>
                  </a:schemeClr>
                </a:solidFill>
                <a:latin typeface="Candara" pitchFamily="34" charset="0"/>
              </a:rPr>
              <a:t>countries in the world there are over </a:t>
            </a:r>
            <a:r>
              <a:rPr lang="en-US" sz="1600" b="1" dirty="0" smtClean="0">
                <a:solidFill>
                  <a:schemeClr val="tx1">
                    <a:lumMod val="85000"/>
                    <a:lumOff val="15000"/>
                  </a:schemeClr>
                </a:solidFill>
                <a:latin typeface="Candara" pitchFamily="34" charset="0"/>
              </a:rPr>
              <a:t>125 million </a:t>
            </a:r>
            <a:r>
              <a:rPr lang="en-US" sz="1600" b="1" dirty="0">
                <a:solidFill>
                  <a:schemeClr val="tx1">
                    <a:lumMod val="85000"/>
                    <a:lumOff val="15000"/>
                  </a:schemeClr>
                </a:solidFill>
                <a:latin typeface="Candara" pitchFamily="34" charset="0"/>
              </a:rPr>
              <a:t>formal</a:t>
            </a:r>
            <a:r>
              <a:rPr lang="en-US" sz="1600" b="1" i="1" dirty="0">
                <a:solidFill>
                  <a:schemeClr val="tx1">
                    <a:lumMod val="85000"/>
                    <a:lumOff val="15000"/>
                  </a:schemeClr>
                </a:solidFill>
                <a:latin typeface="Candara" pitchFamily="34" charset="0"/>
              </a:rPr>
              <a:t> </a:t>
            </a:r>
            <a:r>
              <a:rPr lang="en-US" sz="1600" b="1" dirty="0">
                <a:solidFill>
                  <a:schemeClr val="tx1">
                    <a:lumMod val="85000"/>
                    <a:lumOff val="15000"/>
                  </a:schemeClr>
                </a:solidFill>
                <a:latin typeface="Candara" pitchFamily="34" charset="0"/>
              </a:rPr>
              <a:t>Micro, Small and Medium Enterprises (MSMEs</a:t>
            </a:r>
            <a:r>
              <a:rPr lang="en-US" sz="1600" b="1" dirty="0" smtClean="0">
                <a:solidFill>
                  <a:schemeClr val="tx1">
                    <a:lumMod val="85000"/>
                    <a:lumOff val="15000"/>
                  </a:schemeClr>
                </a:solidFill>
                <a:latin typeface="Candara" pitchFamily="34" charset="0"/>
              </a:rPr>
              <a:t>) …</a:t>
            </a:r>
            <a:r>
              <a:rPr lang="en-US" sz="1600" dirty="0" smtClean="0">
                <a:solidFill>
                  <a:schemeClr val="tx1">
                    <a:lumMod val="85000"/>
                    <a:lumOff val="15000"/>
                  </a:schemeClr>
                </a:solidFill>
                <a:latin typeface="Candara" pitchFamily="34" charset="0"/>
              </a:rPr>
              <a:t>of which </a:t>
            </a:r>
            <a:r>
              <a:rPr lang="en-US" sz="1600" b="1" dirty="0" smtClean="0">
                <a:solidFill>
                  <a:schemeClr val="tx1">
                    <a:lumMod val="85000"/>
                    <a:lumOff val="15000"/>
                  </a:schemeClr>
                </a:solidFill>
                <a:latin typeface="Candara" pitchFamily="34" charset="0"/>
              </a:rPr>
              <a:t>72 per cent </a:t>
            </a:r>
            <a:r>
              <a:rPr lang="en-US" sz="1600" dirty="0" smtClean="0">
                <a:solidFill>
                  <a:schemeClr val="tx1">
                    <a:lumMod val="85000"/>
                    <a:lumOff val="15000"/>
                  </a:schemeClr>
                </a:solidFill>
                <a:latin typeface="Candara" pitchFamily="34" charset="0"/>
              </a:rPr>
              <a:t>are operating in developing countries</a:t>
            </a:r>
          </a:p>
          <a:p>
            <a:endParaRPr lang="en-US" sz="1600" dirty="0" smtClean="0">
              <a:solidFill>
                <a:schemeClr val="tx1">
                  <a:lumMod val="85000"/>
                  <a:lumOff val="15000"/>
                </a:schemeClr>
              </a:solidFill>
              <a:latin typeface="Candara" pitchFamily="34" charset="0"/>
            </a:endParaRPr>
          </a:p>
          <a:p>
            <a:r>
              <a:rPr lang="en-US" sz="1600" dirty="0" smtClean="0">
                <a:solidFill>
                  <a:schemeClr val="tx1">
                    <a:lumMod val="85000"/>
                    <a:lumOff val="15000"/>
                  </a:schemeClr>
                </a:solidFill>
                <a:latin typeface="Candara" pitchFamily="34" charset="0"/>
              </a:rPr>
              <a:t>In </a:t>
            </a:r>
            <a:r>
              <a:rPr lang="en-US" sz="1600" b="1" dirty="0" smtClean="0">
                <a:solidFill>
                  <a:schemeClr val="tx1">
                    <a:lumMod val="85000"/>
                    <a:lumOff val="15000"/>
                  </a:schemeClr>
                </a:solidFill>
                <a:latin typeface="Candara" pitchFamily="34" charset="0"/>
              </a:rPr>
              <a:t>34</a:t>
            </a:r>
            <a:r>
              <a:rPr lang="en-US" sz="1600" dirty="0" smtClean="0">
                <a:solidFill>
                  <a:schemeClr val="tx1">
                    <a:lumMod val="85000"/>
                    <a:lumOff val="15000"/>
                  </a:schemeClr>
                </a:solidFill>
                <a:latin typeface="Candara" pitchFamily="34" charset="0"/>
              </a:rPr>
              <a:t> OIC Countries ,with data, there are </a:t>
            </a:r>
            <a:r>
              <a:rPr lang="en-US" sz="1600" b="1" dirty="0" smtClean="0">
                <a:solidFill>
                  <a:schemeClr val="tx1">
                    <a:lumMod val="85000"/>
                    <a:lumOff val="15000"/>
                  </a:schemeClr>
                </a:solidFill>
                <a:latin typeface="Candara" pitchFamily="34" charset="0"/>
              </a:rPr>
              <a:t>48 million </a:t>
            </a:r>
            <a:r>
              <a:rPr lang="en-US" sz="1600" dirty="0" smtClean="0">
                <a:solidFill>
                  <a:schemeClr val="tx1">
                    <a:lumMod val="85000"/>
                    <a:lumOff val="15000"/>
                  </a:schemeClr>
                </a:solidFill>
                <a:latin typeface="Candara" pitchFamily="34" charset="0"/>
              </a:rPr>
              <a:t>formal MSMEs ….accounting for </a:t>
            </a:r>
            <a:r>
              <a:rPr lang="en-US" sz="1600" b="1" dirty="0" smtClean="0">
                <a:solidFill>
                  <a:schemeClr val="tx1">
                    <a:lumMod val="85000"/>
                    <a:lumOff val="15000"/>
                  </a:schemeClr>
                </a:solidFill>
                <a:latin typeface="Candara" pitchFamily="34" charset="0"/>
              </a:rPr>
              <a:t>38 per cent </a:t>
            </a:r>
            <a:r>
              <a:rPr lang="en-US" sz="1600" dirty="0" smtClean="0">
                <a:solidFill>
                  <a:schemeClr val="tx1">
                    <a:lumMod val="85000"/>
                    <a:lumOff val="15000"/>
                  </a:schemeClr>
                </a:solidFill>
                <a:latin typeface="Candara" pitchFamily="34" charset="0"/>
              </a:rPr>
              <a:t>of the world and </a:t>
            </a:r>
            <a:r>
              <a:rPr lang="en-US" sz="1600" b="1" dirty="0" smtClean="0">
                <a:solidFill>
                  <a:schemeClr val="tx1">
                    <a:lumMod val="85000"/>
                    <a:lumOff val="15000"/>
                  </a:schemeClr>
                </a:solidFill>
                <a:latin typeface="Candara" pitchFamily="34" charset="0"/>
              </a:rPr>
              <a:t>54</a:t>
            </a:r>
            <a:r>
              <a:rPr lang="en-US" sz="1600" dirty="0" smtClean="0">
                <a:solidFill>
                  <a:schemeClr val="tx1">
                    <a:lumMod val="85000"/>
                    <a:lumOff val="15000"/>
                  </a:schemeClr>
                </a:solidFill>
                <a:latin typeface="Candara" pitchFamily="34" charset="0"/>
              </a:rPr>
              <a:t> per cent of the developing countries total MSMEs</a:t>
            </a:r>
          </a:p>
          <a:p>
            <a:endParaRPr lang="en-US" sz="1600" dirty="0" smtClean="0">
              <a:solidFill>
                <a:schemeClr val="tx1">
                  <a:lumMod val="85000"/>
                  <a:lumOff val="15000"/>
                </a:schemeClr>
              </a:solidFill>
              <a:latin typeface="Candara" pitchFamily="34" charset="0"/>
            </a:endParaRPr>
          </a:p>
          <a:p>
            <a:r>
              <a:rPr lang="en-US" sz="1600" dirty="0" smtClean="0">
                <a:solidFill>
                  <a:schemeClr val="tx1">
                    <a:lumMod val="85000"/>
                    <a:lumOff val="15000"/>
                  </a:schemeClr>
                </a:solidFill>
                <a:latin typeface="Candara" pitchFamily="34" charset="0"/>
              </a:rPr>
              <a:t>On </a:t>
            </a:r>
            <a:r>
              <a:rPr lang="en-US" sz="1600" dirty="0">
                <a:solidFill>
                  <a:schemeClr val="tx1">
                    <a:lumMod val="85000"/>
                    <a:lumOff val="15000"/>
                  </a:schemeClr>
                </a:solidFill>
                <a:latin typeface="Candara" pitchFamily="34" charset="0"/>
              </a:rPr>
              <a:t>average, there are </a:t>
            </a:r>
            <a:r>
              <a:rPr lang="en-US" sz="1600" b="1" dirty="0">
                <a:solidFill>
                  <a:schemeClr val="tx1">
                    <a:lumMod val="85000"/>
                    <a:lumOff val="15000"/>
                  </a:schemeClr>
                </a:solidFill>
                <a:latin typeface="Candara" pitchFamily="34" charset="0"/>
              </a:rPr>
              <a:t>23 MSMEs per 1,000 people</a:t>
            </a:r>
            <a:r>
              <a:rPr lang="en-US" sz="1600" dirty="0">
                <a:solidFill>
                  <a:schemeClr val="tx1">
                    <a:lumMod val="85000"/>
                    <a:lumOff val="15000"/>
                  </a:schemeClr>
                </a:solidFill>
                <a:latin typeface="Candara" pitchFamily="34" charset="0"/>
              </a:rPr>
              <a:t> in OIC Countries compared to </a:t>
            </a:r>
            <a:r>
              <a:rPr lang="en-US" sz="1600" dirty="0" smtClean="0">
                <a:solidFill>
                  <a:schemeClr val="tx1">
                    <a:lumMod val="85000"/>
                    <a:lumOff val="15000"/>
                  </a:schemeClr>
                </a:solidFill>
                <a:latin typeface="Candara" pitchFamily="34" charset="0"/>
              </a:rPr>
              <a:t>27 in their Developing counterparts and 31 </a:t>
            </a:r>
            <a:r>
              <a:rPr lang="en-US" sz="1600" dirty="0">
                <a:solidFill>
                  <a:schemeClr val="tx1">
                    <a:lumMod val="85000"/>
                    <a:lumOff val="15000"/>
                  </a:schemeClr>
                </a:solidFill>
                <a:latin typeface="Candara" pitchFamily="34" charset="0"/>
              </a:rPr>
              <a:t>MSMEs per </a:t>
            </a:r>
            <a:r>
              <a:rPr lang="en-US" sz="1600" dirty="0" smtClean="0">
                <a:solidFill>
                  <a:schemeClr val="tx1">
                    <a:lumMod val="85000"/>
                    <a:lumOff val="15000"/>
                  </a:schemeClr>
                </a:solidFill>
                <a:latin typeface="Candara" pitchFamily="34" charset="0"/>
              </a:rPr>
              <a:t>1,000 </a:t>
            </a:r>
            <a:r>
              <a:rPr lang="en-US" sz="1600" dirty="0">
                <a:solidFill>
                  <a:schemeClr val="tx1">
                    <a:lumMod val="85000"/>
                    <a:lumOff val="15000"/>
                  </a:schemeClr>
                </a:solidFill>
                <a:latin typeface="Candara" pitchFamily="34" charset="0"/>
              </a:rPr>
              <a:t>people in the world</a:t>
            </a:r>
          </a:p>
          <a:p>
            <a:endParaRPr lang="en-US" sz="1600" dirty="0" smtClean="0">
              <a:solidFill>
                <a:schemeClr val="tx1">
                  <a:lumMod val="85000"/>
                  <a:lumOff val="15000"/>
                </a:schemeClr>
              </a:solidFill>
              <a:latin typeface="Candara" pitchFamily="34" charset="0"/>
            </a:endParaRPr>
          </a:p>
          <a:p>
            <a:pPr marL="0" indent="0">
              <a:buNone/>
            </a:pPr>
            <a:r>
              <a:rPr lang="en-US" sz="1600" dirty="0" smtClean="0">
                <a:solidFill>
                  <a:schemeClr val="tx1">
                    <a:lumMod val="85000"/>
                    <a:lumOff val="15000"/>
                  </a:schemeClr>
                </a:solidFill>
                <a:latin typeface="Candara" pitchFamily="34" charset="0"/>
              </a:rPr>
              <a:t>        </a:t>
            </a:r>
            <a:endParaRPr lang="en-US" sz="1600" dirty="0">
              <a:solidFill>
                <a:schemeClr val="tx1">
                  <a:lumMod val="85000"/>
                  <a:lumOff val="15000"/>
                </a:schemeClr>
              </a:solidFill>
              <a:latin typeface="Candara" pitchFamily="34" charset="0"/>
            </a:endParaRPr>
          </a:p>
        </p:txBody>
      </p:sp>
      <p:sp>
        <p:nvSpPr>
          <p:cNvPr id="9" name="Title 1"/>
          <p:cNvSpPr txBox="1">
            <a:spLocks/>
          </p:cNvSpPr>
          <p:nvPr/>
        </p:nvSpPr>
        <p:spPr>
          <a:xfrm>
            <a:off x="251520" y="202630"/>
            <a:ext cx="5256584"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chemeClr val="bg1"/>
                </a:solidFill>
                <a:latin typeface="Cambria" pitchFamily="18" charset="0"/>
              </a:rPr>
              <a:t>SMEs &amp; Entrepreneurship</a:t>
            </a:r>
            <a:endParaRPr lang="tr-TR" sz="3200" dirty="0">
              <a:solidFill>
                <a:schemeClr val="bg1"/>
              </a:solidFill>
              <a:latin typeface="Cambria" pitchFamily="18" charset="0"/>
            </a:endParaRPr>
          </a:p>
        </p:txBody>
      </p:sp>
      <p:sp>
        <p:nvSpPr>
          <p:cNvPr id="11" name="Title 1"/>
          <p:cNvSpPr txBox="1">
            <a:spLocks/>
          </p:cNvSpPr>
          <p:nvPr/>
        </p:nvSpPr>
        <p:spPr>
          <a:xfrm>
            <a:off x="5292080" y="202630"/>
            <a:ext cx="3851920"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002060"/>
                </a:solidFill>
                <a:latin typeface="Cambria" pitchFamily="18" charset="0"/>
              </a:rPr>
              <a:t>Numbers </a:t>
            </a:r>
            <a:r>
              <a:rPr lang="en-US" sz="2400" dirty="0" smtClean="0">
                <a:solidFill>
                  <a:srgbClr val="002060"/>
                </a:solidFill>
                <a:latin typeface="Cambria" pitchFamily="18" charset="0"/>
              </a:rPr>
              <a:t>&amp; </a:t>
            </a:r>
            <a:r>
              <a:rPr lang="en-US" sz="2400" dirty="0" smtClean="0">
                <a:solidFill>
                  <a:srgbClr val="002060"/>
                </a:solidFill>
                <a:latin typeface="Cambria" pitchFamily="18" charset="0"/>
              </a:rPr>
              <a:t>Density</a:t>
            </a:r>
            <a:endParaRPr lang="en-US" sz="2400" dirty="0">
              <a:solidFill>
                <a:srgbClr val="002060"/>
              </a:solidFill>
              <a:latin typeface="Cambria" pitchFamily="18" charset="0"/>
            </a:endParaRPr>
          </a:p>
        </p:txBody>
      </p:sp>
      <p:pic>
        <p:nvPicPr>
          <p:cNvPr id="12" name="Picture 1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graphicFrame>
        <p:nvGraphicFramePr>
          <p:cNvPr id="13" name="Chart 12"/>
          <p:cNvGraphicFramePr>
            <a:graphicFrameLocks/>
          </p:cNvGraphicFramePr>
          <p:nvPr>
            <p:extLst>
              <p:ext uri="{D42A27DB-BD31-4B8C-83A1-F6EECF244321}">
                <p14:modId xmlns:p14="http://schemas.microsoft.com/office/powerpoint/2010/main" val="3255614322"/>
              </p:ext>
            </p:extLst>
          </p:nvPr>
        </p:nvGraphicFramePr>
        <p:xfrm>
          <a:off x="5292080" y="1016732"/>
          <a:ext cx="4104456" cy="2664296"/>
        </p:xfrm>
        <a:graphic>
          <a:graphicData uri="http://schemas.openxmlformats.org/drawingml/2006/chart">
            <c:chart xmlns:c="http://schemas.openxmlformats.org/drawingml/2006/chart" xmlns:r="http://schemas.openxmlformats.org/officeDocument/2006/relationships" r:id="rId5"/>
          </a:graphicData>
        </a:graphic>
      </p:graphicFrame>
      <p:sp>
        <p:nvSpPr>
          <p:cNvPr id="3" name="Rectangle 2"/>
          <p:cNvSpPr/>
          <p:nvPr/>
        </p:nvSpPr>
        <p:spPr>
          <a:xfrm>
            <a:off x="3923928" y="6480476"/>
            <a:ext cx="5220072" cy="230832"/>
          </a:xfrm>
          <a:prstGeom prst="rect">
            <a:avLst/>
          </a:prstGeom>
        </p:spPr>
        <p:txBody>
          <a:bodyPr wrap="square">
            <a:spAutoFit/>
          </a:bodyPr>
          <a:lstStyle/>
          <a:p>
            <a:pPr algn="r"/>
            <a:r>
              <a:rPr lang="en-US" sz="900" b="1" i="1" dirty="0">
                <a:solidFill>
                  <a:schemeClr val="tx1">
                    <a:lumMod val="75000"/>
                    <a:lumOff val="25000"/>
                  </a:schemeClr>
                </a:solidFill>
                <a:latin typeface="Candara" pitchFamily="34" charset="0"/>
              </a:rPr>
              <a:t>Data</a:t>
            </a:r>
            <a:r>
              <a:rPr lang="en-US" sz="900" i="1" dirty="0">
                <a:solidFill>
                  <a:schemeClr val="tx1">
                    <a:lumMod val="75000"/>
                    <a:lumOff val="25000"/>
                  </a:schemeClr>
                </a:solidFill>
                <a:latin typeface="Candara" pitchFamily="34" charset="0"/>
              </a:rPr>
              <a:t> </a:t>
            </a:r>
            <a:r>
              <a:rPr lang="en-US" sz="900" b="1" i="1" dirty="0">
                <a:solidFill>
                  <a:schemeClr val="tx1">
                    <a:lumMod val="75000"/>
                    <a:lumOff val="25000"/>
                  </a:schemeClr>
                </a:solidFill>
                <a:latin typeface="Candara" pitchFamily="34" charset="0"/>
              </a:rPr>
              <a:t>Source:</a:t>
            </a:r>
            <a:r>
              <a:rPr lang="en-US" sz="900" i="1" dirty="0">
                <a:solidFill>
                  <a:schemeClr val="tx1">
                    <a:lumMod val="75000"/>
                    <a:lumOff val="25000"/>
                  </a:schemeClr>
                </a:solidFill>
                <a:latin typeface="Candara" pitchFamily="34" charset="0"/>
              </a:rPr>
              <a:t> World Bank International Finance Corporation (IFC</a:t>
            </a:r>
            <a:r>
              <a:rPr lang="en-US" sz="900" i="1" dirty="0" smtClean="0">
                <a:solidFill>
                  <a:schemeClr val="tx1">
                    <a:lumMod val="75000"/>
                    <a:lumOff val="25000"/>
                  </a:schemeClr>
                </a:solidFill>
                <a:latin typeface="Candara" pitchFamily="34" charset="0"/>
              </a:rPr>
              <a:t>), MSME </a:t>
            </a:r>
            <a:r>
              <a:rPr lang="en-US" sz="900" i="1" dirty="0">
                <a:solidFill>
                  <a:schemeClr val="tx1">
                    <a:lumMod val="75000"/>
                    <a:lumOff val="25000"/>
                  </a:schemeClr>
                </a:solidFill>
                <a:latin typeface="Candara" pitchFamily="34" charset="0"/>
              </a:rPr>
              <a:t>Country Indicators </a:t>
            </a:r>
            <a:r>
              <a:rPr lang="en-US" sz="900" i="1" dirty="0" smtClean="0">
                <a:solidFill>
                  <a:schemeClr val="tx1">
                    <a:lumMod val="75000"/>
                    <a:lumOff val="25000"/>
                  </a:schemeClr>
                </a:solidFill>
                <a:latin typeface="Candara" pitchFamily="34" charset="0"/>
              </a:rPr>
              <a:t>2010</a:t>
            </a:r>
            <a:endParaRPr lang="en-US" sz="900" i="1" dirty="0">
              <a:solidFill>
                <a:schemeClr val="tx1">
                  <a:lumMod val="75000"/>
                  <a:lumOff val="25000"/>
                </a:schemeClr>
              </a:solidFill>
              <a:latin typeface="Candara" pitchFamily="34" charset="0"/>
            </a:endParaRPr>
          </a:p>
        </p:txBody>
      </p:sp>
      <p:graphicFrame>
        <p:nvGraphicFramePr>
          <p:cNvPr id="15" name="Chart 14"/>
          <p:cNvGraphicFramePr>
            <a:graphicFrameLocks/>
          </p:cNvGraphicFramePr>
          <p:nvPr>
            <p:extLst>
              <p:ext uri="{D42A27DB-BD31-4B8C-83A1-F6EECF244321}">
                <p14:modId xmlns:p14="http://schemas.microsoft.com/office/powerpoint/2010/main" val="1902066760"/>
              </p:ext>
            </p:extLst>
          </p:nvPr>
        </p:nvGraphicFramePr>
        <p:xfrm>
          <a:off x="5042748" y="4005064"/>
          <a:ext cx="4137660" cy="2376264"/>
        </p:xfrm>
        <a:graphic>
          <a:graphicData uri="http://schemas.openxmlformats.org/drawingml/2006/chart">
            <c:chart xmlns:c="http://schemas.openxmlformats.org/drawingml/2006/chart" xmlns:r="http://schemas.openxmlformats.org/officeDocument/2006/relationships" r:id="rId6"/>
          </a:graphicData>
        </a:graphic>
      </p:graphicFrame>
      <p:sp>
        <p:nvSpPr>
          <p:cNvPr id="4" name="Rectangle 3"/>
          <p:cNvSpPr/>
          <p:nvPr/>
        </p:nvSpPr>
        <p:spPr>
          <a:xfrm>
            <a:off x="8172400" y="2287905"/>
            <a:ext cx="1010598" cy="276999"/>
          </a:xfrm>
          <a:prstGeom prst="rect">
            <a:avLst/>
          </a:prstGeom>
        </p:spPr>
        <p:txBody>
          <a:bodyPr wrap="none">
            <a:spAutoFit/>
          </a:bodyPr>
          <a:lstStyle/>
          <a:p>
            <a:r>
              <a:rPr lang="en-US" sz="1200" b="1" dirty="0" smtClean="0">
                <a:solidFill>
                  <a:schemeClr val="tx1">
                    <a:lumMod val="75000"/>
                    <a:lumOff val="25000"/>
                  </a:schemeClr>
                </a:solidFill>
              </a:rPr>
              <a:t>World=125.4</a:t>
            </a:r>
            <a:endParaRPr lang="en-US" sz="1200" b="1" dirty="0"/>
          </a:p>
        </p:txBody>
      </p:sp>
    </p:spTree>
    <p:extLst>
      <p:ext uri="{BB962C8B-B14F-4D97-AF65-F5344CB8AC3E}">
        <p14:creationId xmlns:p14="http://schemas.microsoft.com/office/powerpoint/2010/main" val="3888607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grpSp>
        <p:nvGrpSpPr>
          <p:cNvPr id="16" name="Group 15"/>
          <p:cNvGrpSpPr/>
          <p:nvPr/>
        </p:nvGrpSpPr>
        <p:grpSpPr>
          <a:xfrm>
            <a:off x="0" y="0"/>
            <a:ext cx="9147100" cy="836712"/>
            <a:chOff x="0" y="0"/>
            <a:chExt cx="9147100" cy="836712"/>
          </a:xfrm>
        </p:grpSpPr>
        <p:sp>
          <p:nvSpPr>
            <p:cNvPr id="17" name="Rectangle 16"/>
            <p:cNvSpPr/>
            <p:nvPr/>
          </p:nvSpPr>
          <p:spPr>
            <a:xfrm>
              <a:off x="5076056" y="0"/>
              <a:ext cx="4071044"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2" name="Content Placeholder 1"/>
          <p:cNvSpPr>
            <a:spLocks noGrp="1"/>
          </p:cNvSpPr>
          <p:nvPr>
            <p:ph idx="1"/>
          </p:nvPr>
        </p:nvSpPr>
        <p:spPr>
          <a:xfrm>
            <a:off x="457200" y="1268760"/>
            <a:ext cx="8229600" cy="5040520"/>
          </a:xfrm>
        </p:spPr>
        <p:txBody>
          <a:bodyPr>
            <a:noAutofit/>
          </a:bodyPr>
          <a:lstStyle/>
          <a:p>
            <a:r>
              <a:rPr lang="en-US" sz="1600" b="1" dirty="0" smtClean="0">
                <a:solidFill>
                  <a:schemeClr val="tx1">
                    <a:lumMod val="85000"/>
                    <a:lumOff val="15000"/>
                  </a:schemeClr>
                </a:solidFill>
                <a:latin typeface="Candara" pitchFamily="34" charset="0"/>
              </a:rPr>
              <a:t>Profit sharing loss absorbing </a:t>
            </a:r>
            <a:r>
              <a:rPr lang="en-US" sz="1600" dirty="0" smtClean="0">
                <a:solidFill>
                  <a:schemeClr val="tx1">
                    <a:lumMod val="85000"/>
                    <a:lumOff val="15000"/>
                  </a:schemeClr>
                </a:solidFill>
                <a:latin typeface="Candara" pitchFamily="34" charset="0"/>
              </a:rPr>
              <a:t>contract (rather </a:t>
            </a:r>
            <a:r>
              <a:rPr lang="en-US" sz="1600" dirty="0" smtClean="0">
                <a:solidFill>
                  <a:schemeClr val="tx1">
                    <a:lumMod val="85000"/>
                    <a:lumOff val="15000"/>
                  </a:schemeClr>
                </a:solidFill>
                <a:latin typeface="Candara" pitchFamily="34" charset="0"/>
              </a:rPr>
              <a:t>than profit and loss sharing)</a:t>
            </a:r>
          </a:p>
          <a:p>
            <a:endParaRPr lang="en-US" sz="1600" dirty="0" smtClean="0">
              <a:solidFill>
                <a:schemeClr val="tx1">
                  <a:lumMod val="85000"/>
                  <a:lumOff val="15000"/>
                </a:schemeClr>
              </a:solidFill>
              <a:latin typeface="Candara" pitchFamily="34" charset="0"/>
            </a:endParaRPr>
          </a:p>
          <a:p>
            <a:r>
              <a:rPr lang="en-US" sz="1600" dirty="0" smtClean="0">
                <a:solidFill>
                  <a:schemeClr val="tx1">
                    <a:lumMod val="85000"/>
                    <a:lumOff val="15000"/>
                  </a:schemeClr>
                </a:solidFill>
                <a:latin typeface="Candara" pitchFamily="34" charset="0"/>
              </a:rPr>
              <a:t>Perceived </a:t>
            </a:r>
            <a:r>
              <a:rPr lang="en-US" sz="1600" dirty="0">
                <a:solidFill>
                  <a:schemeClr val="tx1">
                    <a:lumMod val="85000"/>
                    <a:lumOff val="15000"/>
                  </a:schemeClr>
                </a:solidFill>
                <a:latin typeface="Candara" pitchFamily="34" charset="0"/>
              </a:rPr>
              <a:t>as </a:t>
            </a:r>
            <a:r>
              <a:rPr lang="en-US" sz="1600" dirty="0" smtClean="0">
                <a:solidFill>
                  <a:schemeClr val="tx1">
                    <a:lumMod val="85000"/>
                    <a:lumOff val="15000"/>
                  </a:schemeClr>
                </a:solidFill>
                <a:latin typeface="Candara" pitchFamily="34" charset="0"/>
              </a:rPr>
              <a:t>particularly </a:t>
            </a:r>
            <a:r>
              <a:rPr lang="en-US" sz="1600" dirty="0">
                <a:solidFill>
                  <a:schemeClr val="tx1">
                    <a:lumMod val="85000"/>
                    <a:lumOff val="15000"/>
                  </a:schemeClr>
                </a:solidFill>
                <a:latin typeface="Candara" pitchFamily="34" charset="0"/>
              </a:rPr>
              <a:t>risky </a:t>
            </a:r>
            <a:r>
              <a:rPr lang="en-US" sz="1600" dirty="0" smtClean="0">
                <a:solidFill>
                  <a:schemeClr val="tx1">
                    <a:lumMod val="85000"/>
                    <a:lumOff val="15000"/>
                  </a:schemeClr>
                </a:solidFill>
                <a:latin typeface="Candara" pitchFamily="34" charset="0"/>
              </a:rPr>
              <a:t>by Islamic FIs due to “acute” </a:t>
            </a:r>
            <a:r>
              <a:rPr lang="en-US" sz="1600" b="1" dirty="0" smtClean="0">
                <a:solidFill>
                  <a:schemeClr val="tx1">
                    <a:lumMod val="85000"/>
                    <a:lumOff val="15000"/>
                  </a:schemeClr>
                </a:solidFill>
                <a:latin typeface="Candara" pitchFamily="34" charset="0"/>
              </a:rPr>
              <a:t>p</a:t>
            </a:r>
            <a:r>
              <a:rPr lang="tr-TR" sz="1600" b="1" dirty="0" smtClean="0">
                <a:solidFill>
                  <a:schemeClr val="tx1">
                    <a:lumMod val="85000"/>
                    <a:lumOff val="15000"/>
                  </a:schemeClr>
                </a:solidFill>
                <a:latin typeface="Candara" pitchFamily="34" charset="0"/>
              </a:rPr>
              <a:t>rincipal/agent problem</a:t>
            </a:r>
            <a:r>
              <a:rPr lang="en-US" sz="1600" b="1" dirty="0" smtClean="0">
                <a:solidFill>
                  <a:schemeClr val="tx1">
                    <a:lumMod val="85000"/>
                    <a:lumOff val="15000"/>
                  </a:schemeClr>
                </a:solidFill>
                <a:latin typeface="Candara" pitchFamily="34" charset="0"/>
              </a:rPr>
              <a:t> </a:t>
            </a:r>
            <a:r>
              <a:rPr lang="en-US" sz="1600" dirty="0" smtClean="0">
                <a:solidFill>
                  <a:schemeClr val="tx1">
                    <a:lumMod val="85000"/>
                    <a:lumOff val="15000"/>
                  </a:schemeClr>
                </a:solidFill>
                <a:latin typeface="Candara" pitchFamily="34" charset="0"/>
              </a:rPr>
              <a:t>(the contract relies </a:t>
            </a:r>
            <a:r>
              <a:rPr lang="en-US" sz="1600" dirty="0">
                <a:solidFill>
                  <a:schemeClr val="tx1">
                    <a:lumMod val="85000"/>
                    <a:lumOff val="15000"/>
                  </a:schemeClr>
                </a:solidFill>
                <a:latin typeface="Candara" pitchFamily="34" charset="0"/>
              </a:rPr>
              <a:t>on trust between </a:t>
            </a:r>
            <a:r>
              <a:rPr lang="en-US" sz="1600" dirty="0" smtClean="0">
                <a:solidFill>
                  <a:schemeClr val="tx1">
                    <a:lumMod val="85000"/>
                    <a:lumOff val="15000"/>
                  </a:schemeClr>
                </a:solidFill>
                <a:latin typeface="Candara" pitchFamily="34" charset="0"/>
              </a:rPr>
              <a:t>financier and entrepreneur)</a:t>
            </a:r>
            <a:endParaRPr lang="en-US" sz="1600" dirty="0">
              <a:solidFill>
                <a:schemeClr val="tx1">
                  <a:lumMod val="85000"/>
                  <a:lumOff val="15000"/>
                </a:schemeClr>
              </a:solidFill>
              <a:latin typeface="Candara" pitchFamily="34" charset="0"/>
            </a:endParaRPr>
          </a:p>
          <a:p>
            <a:pPr lvl="1"/>
            <a:r>
              <a:rPr lang="en-US" sz="1600" dirty="0">
                <a:solidFill>
                  <a:schemeClr val="tx1">
                    <a:lumMod val="85000"/>
                    <a:lumOff val="15000"/>
                  </a:schemeClr>
                </a:solidFill>
                <a:latin typeface="Candara" pitchFamily="34" charset="0"/>
              </a:rPr>
              <a:t>I</a:t>
            </a:r>
            <a:r>
              <a:rPr lang="tr-TR" sz="1600" dirty="0">
                <a:solidFill>
                  <a:schemeClr val="tx1">
                    <a:lumMod val="85000"/>
                    <a:lumOff val="15000"/>
                  </a:schemeClr>
                </a:solidFill>
                <a:latin typeface="Candara" pitchFamily="34" charset="0"/>
              </a:rPr>
              <a:t>nformation asymmetry</a:t>
            </a:r>
            <a:endParaRPr lang="en-US" sz="1600" dirty="0">
              <a:solidFill>
                <a:schemeClr val="tx1">
                  <a:lumMod val="85000"/>
                  <a:lumOff val="15000"/>
                </a:schemeClr>
              </a:solidFill>
              <a:latin typeface="Candara" pitchFamily="34" charset="0"/>
            </a:endParaRPr>
          </a:p>
          <a:p>
            <a:pPr lvl="1"/>
            <a:r>
              <a:rPr lang="en-US" sz="1600" dirty="0">
                <a:solidFill>
                  <a:schemeClr val="tx1">
                    <a:lumMod val="85000"/>
                    <a:lumOff val="15000"/>
                  </a:schemeClr>
                </a:solidFill>
                <a:latin typeface="Candara" pitchFamily="34" charset="0"/>
              </a:rPr>
              <a:t>M</a:t>
            </a:r>
            <a:r>
              <a:rPr lang="tr-TR" sz="1600" dirty="0">
                <a:solidFill>
                  <a:schemeClr val="tx1">
                    <a:lumMod val="85000"/>
                    <a:lumOff val="15000"/>
                  </a:schemeClr>
                </a:solidFill>
                <a:latin typeface="Candara" pitchFamily="34" charset="0"/>
              </a:rPr>
              <a:t>oral hazard</a:t>
            </a:r>
            <a:endParaRPr lang="en-US" sz="1600" dirty="0">
              <a:solidFill>
                <a:schemeClr val="tx1">
                  <a:lumMod val="85000"/>
                  <a:lumOff val="15000"/>
                </a:schemeClr>
              </a:solidFill>
              <a:latin typeface="Candara" pitchFamily="34" charset="0"/>
            </a:endParaRPr>
          </a:p>
          <a:p>
            <a:pPr lvl="1"/>
            <a:r>
              <a:rPr lang="en-US" sz="1600" dirty="0">
                <a:solidFill>
                  <a:schemeClr val="tx1">
                    <a:lumMod val="85000"/>
                    <a:lumOff val="15000"/>
                  </a:schemeClr>
                </a:solidFill>
                <a:latin typeface="Candara" pitchFamily="34" charset="0"/>
              </a:rPr>
              <a:t>A</a:t>
            </a:r>
            <a:r>
              <a:rPr lang="tr-TR" sz="1600" dirty="0">
                <a:solidFill>
                  <a:schemeClr val="tx1">
                    <a:lumMod val="85000"/>
                    <a:lumOff val="15000"/>
                  </a:schemeClr>
                </a:solidFill>
                <a:latin typeface="Candara" pitchFamily="34" charset="0"/>
              </a:rPr>
              <a:t>dverse selection</a:t>
            </a:r>
          </a:p>
          <a:p>
            <a:endParaRPr lang="en-US" sz="1600" dirty="0" smtClean="0">
              <a:solidFill>
                <a:schemeClr val="tx1">
                  <a:lumMod val="85000"/>
                  <a:lumOff val="15000"/>
                </a:schemeClr>
              </a:solidFill>
              <a:latin typeface="Candara" pitchFamily="34" charset="0"/>
            </a:endParaRPr>
          </a:p>
          <a:p>
            <a:r>
              <a:rPr lang="en-US" sz="1600" dirty="0" smtClean="0">
                <a:solidFill>
                  <a:schemeClr val="tx1">
                    <a:lumMod val="85000"/>
                    <a:lumOff val="15000"/>
                  </a:schemeClr>
                </a:solidFill>
                <a:latin typeface="Candara" pitchFamily="34" charset="0"/>
              </a:rPr>
              <a:t>Resolution </a:t>
            </a:r>
            <a:r>
              <a:rPr lang="en-US" sz="1600" dirty="0">
                <a:solidFill>
                  <a:schemeClr val="tx1">
                    <a:lumMod val="85000"/>
                    <a:lumOff val="15000"/>
                  </a:schemeClr>
                </a:solidFill>
                <a:latin typeface="Candara" pitchFamily="34" charset="0"/>
              </a:rPr>
              <a:t>of possible disputes on management of the project as well as the outcome (in case things do not go as planned) </a:t>
            </a:r>
            <a:r>
              <a:rPr lang="en-US" sz="1600" dirty="0" smtClean="0">
                <a:solidFill>
                  <a:schemeClr val="tx1">
                    <a:lumMod val="85000"/>
                    <a:lumOff val="15000"/>
                  </a:schemeClr>
                </a:solidFill>
                <a:latin typeface="Candara" pitchFamily="34" charset="0"/>
              </a:rPr>
              <a:t>is</a:t>
            </a:r>
            <a:r>
              <a:rPr lang="en-US" sz="1600" dirty="0" smtClean="0">
                <a:solidFill>
                  <a:schemeClr val="tx1">
                    <a:lumMod val="85000"/>
                    <a:lumOff val="15000"/>
                  </a:schemeClr>
                </a:solidFill>
                <a:latin typeface="Candara" pitchFamily="34" charset="0"/>
              </a:rPr>
              <a:t> </a:t>
            </a:r>
            <a:r>
              <a:rPr lang="en-US" sz="1600" dirty="0">
                <a:solidFill>
                  <a:schemeClr val="tx1">
                    <a:lumMod val="85000"/>
                    <a:lumOff val="15000"/>
                  </a:schemeClr>
                </a:solidFill>
                <a:latin typeface="Candara" pitchFamily="34" charset="0"/>
              </a:rPr>
              <a:t>hard to </a:t>
            </a:r>
            <a:r>
              <a:rPr lang="en-US" sz="1600" dirty="0" smtClean="0">
                <a:solidFill>
                  <a:schemeClr val="tx1">
                    <a:lumMod val="85000"/>
                    <a:lumOff val="15000"/>
                  </a:schemeClr>
                </a:solidFill>
                <a:latin typeface="Candara" pitchFamily="34" charset="0"/>
              </a:rPr>
              <a:t>achieve. </a:t>
            </a:r>
            <a:r>
              <a:rPr lang="en-US" sz="1600" dirty="0" smtClean="0">
                <a:solidFill>
                  <a:schemeClr val="tx1">
                    <a:lumMod val="85000"/>
                    <a:lumOff val="15000"/>
                  </a:schemeClr>
                </a:solidFill>
                <a:latin typeface="Candara" pitchFamily="34" charset="0"/>
              </a:rPr>
              <a:t>There exists the </a:t>
            </a:r>
            <a:r>
              <a:rPr lang="en-US" sz="1600" dirty="0" smtClean="0">
                <a:solidFill>
                  <a:schemeClr val="tx1">
                    <a:lumMod val="85000"/>
                    <a:lumOff val="15000"/>
                  </a:schemeClr>
                </a:solidFill>
                <a:latin typeface="Candara" pitchFamily="34" charset="0"/>
              </a:rPr>
              <a:t>challenge of foreseeing and agreeing </a:t>
            </a:r>
            <a:r>
              <a:rPr lang="en-US" sz="1600" i="1" dirty="0" smtClean="0">
                <a:solidFill>
                  <a:schemeClr val="tx1">
                    <a:lumMod val="85000"/>
                    <a:lumOff val="15000"/>
                  </a:schemeClr>
                </a:solidFill>
                <a:latin typeface="Candara" pitchFamily="34" charset="0"/>
              </a:rPr>
              <a:t>ex-ante</a:t>
            </a:r>
            <a:r>
              <a:rPr lang="en-US" sz="1600" dirty="0" smtClean="0">
                <a:solidFill>
                  <a:schemeClr val="tx1">
                    <a:lumMod val="85000"/>
                    <a:lumOff val="15000"/>
                  </a:schemeClr>
                </a:solidFill>
                <a:latin typeface="Candara" pitchFamily="34" charset="0"/>
              </a:rPr>
              <a:t> </a:t>
            </a:r>
            <a:r>
              <a:rPr lang="en-US" sz="1600" dirty="0" smtClean="0">
                <a:solidFill>
                  <a:schemeClr val="tx1">
                    <a:lumMod val="85000"/>
                    <a:lumOff val="15000"/>
                  </a:schemeClr>
                </a:solidFill>
                <a:latin typeface="Candara" pitchFamily="34" charset="0"/>
              </a:rPr>
              <a:t>on all </a:t>
            </a:r>
            <a:r>
              <a:rPr lang="en-US" sz="1600" dirty="0">
                <a:solidFill>
                  <a:schemeClr val="tx1">
                    <a:lumMod val="85000"/>
                    <a:lumOff val="15000"/>
                  </a:schemeClr>
                </a:solidFill>
                <a:latin typeface="Candara" pitchFamily="34" charset="0"/>
              </a:rPr>
              <a:t>possible outcomes and their </a:t>
            </a:r>
            <a:r>
              <a:rPr lang="en-US" sz="1600" dirty="0" smtClean="0">
                <a:solidFill>
                  <a:schemeClr val="tx1">
                    <a:lumMod val="85000"/>
                    <a:lumOff val="15000"/>
                  </a:schemeClr>
                </a:solidFill>
                <a:latin typeface="Candara" pitchFamily="34" charset="0"/>
              </a:rPr>
              <a:t>consequences </a:t>
            </a:r>
            <a:endParaRPr lang="en-US" sz="1600" dirty="0" smtClean="0">
              <a:solidFill>
                <a:schemeClr val="tx1">
                  <a:lumMod val="85000"/>
                  <a:lumOff val="15000"/>
                </a:schemeClr>
              </a:solidFill>
              <a:latin typeface="Candara" pitchFamily="34" charset="0"/>
            </a:endParaRPr>
          </a:p>
          <a:p>
            <a:endParaRPr lang="en-US" sz="1600" dirty="0" smtClean="0">
              <a:solidFill>
                <a:schemeClr val="tx1">
                  <a:lumMod val="75000"/>
                  <a:lumOff val="25000"/>
                </a:schemeClr>
              </a:solidFill>
              <a:latin typeface="Candara" pitchFamily="34" charset="0"/>
            </a:endParaRPr>
          </a:p>
          <a:p>
            <a:r>
              <a:rPr lang="en-US" sz="1600" dirty="0" smtClean="0">
                <a:solidFill>
                  <a:schemeClr val="tx1">
                    <a:lumMod val="85000"/>
                    <a:lumOff val="15000"/>
                  </a:schemeClr>
                </a:solidFill>
                <a:latin typeface="Candara" pitchFamily="34" charset="0"/>
              </a:rPr>
              <a:t>Called </a:t>
            </a:r>
            <a:r>
              <a:rPr lang="en-US" sz="1600" dirty="0" smtClean="0">
                <a:solidFill>
                  <a:schemeClr val="tx1">
                    <a:lumMod val="85000"/>
                    <a:lumOff val="15000"/>
                  </a:schemeClr>
                </a:solidFill>
                <a:latin typeface="Candara" pitchFamily="34" charset="0"/>
              </a:rPr>
              <a:t>a “</a:t>
            </a:r>
            <a:r>
              <a:rPr lang="en-US" sz="1600" b="1" dirty="0" smtClean="0">
                <a:solidFill>
                  <a:schemeClr val="tx1">
                    <a:lumMod val="85000"/>
                    <a:lumOff val="15000"/>
                  </a:schemeClr>
                </a:solidFill>
                <a:latin typeface="Candara" pitchFamily="34" charset="0"/>
              </a:rPr>
              <a:t>sleeping </a:t>
            </a:r>
            <a:r>
              <a:rPr lang="en-US" sz="1600" b="1" dirty="0" smtClean="0">
                <a:solidFill>
                  <a:schemeClr val="tx1">
                    <a:lumMod val="85000"/>
                    <a:lumOff val="15000"/>
                  </a:schemeClr>
                </a:solidFill>
                <a:latin typeface="Candara" pitchFamily="34" charset="0"/>
              </a:rPr>
              <a:t>partnership</a:t>
            </a:r>
            <a:r>
              <a:rPr lang="en-US" sz="1600" dirty="0" smtClean="0">
                <a:solidFill>
                  <a:schemeClr val="tx1">
                    <a:lumMod val="85000"/>
                    <a:lumOff val="15000"/>
                  </a:schemeClr>
                </a:solidFill>
                <a:latin typeface="Candara" pitchFamily="34" charset="0"/>
              </a:rPr>
              <a:t>” </a:t>
            </a:r>
            <a:r>
              <a:rPr lang="en-US" sz="1600" dirty="0" smtClean="0">
                <a:solidFill>
                  <a:schemeClr val="tx1">
                    <a:lumMod val="85000"/>
                    <a:lumOff val="15000"/>
                  </a:schemeClr>
                </a:solidFill>
                <a:latin typeface="Candara" pitchFamily="34" charset="0"/>
              </a:rPr>
              <a:t>(from financier </a:t>
            </a:r>
            <a:r>
              <a:rPr lang="en-US" sz="1600" dirty="0" smtClean="0">
                <a:solidFill>
                  <a:schemeClr val="tx1">
                    <a:lumMod val="85000"/>
                    <a:lumOff val="15000"/>
                  </a:schemeClr>
                </a:solidFill>
                <a:latin typeface="Candara" pitchFamily="34" charset="0"/>
              </a:rPr>
              <a:t>viewpoint as the latter cannot intervene in the business activities) </a:t>
            </a:r>
            <a:endParaRPr lang="en-US" sz="1600" dirty="0">
              <a:solidFill>
                <a:schemeClr val="tx1">
                  <a:lumMod val="85000"/>
                  <a:lumOff val="15000"/>
                </a:schemeClr>
              </a:solidFill>
              <a:latin typeface="Candara" pitchFamily="34" charset="0"/>
            </a:endParaRPr>
          </a:p>
          <a:p>
            <a:r>
              <a:rPr lang="en-US" sz="1600" dirty="0" smtClean="0">
                <a:solidFill>
                  <a:schemeClr val="tx1">
                    <a:lumMod val="85000"/>
                    <a:lumOff val="15000"/>
                  </a:schemeClr>
                </a:solidFill>
                <a:latin typeface="Candara" pitchFamily="34" charset="0"/>
              </a:rPr>
              <a:t>If problems are overcome, </a:t>
            </a:r>
            <a:r>
              <a:rPr lang="en-US" sz="1600" i="1" dirty="0" err="1" smtClean="0">
                <a:solidFill>
                  <a:schemeClr val="tx1">
                    <a:lumMod val="85000"/>
                    <a:lumOff val="15000"/>
                  </a:schemeClr>
                </a:solidFill>
                <a:latin typeface="Candara" pitchFamily="34" charset="0"/>
              </a:rPr>
              <a:t>Mudarabah</a:t>
            </a:r>
            <a:r>
              <a:rPr lang="en-US" sz="1600" dirty="0" smtClean="0">
                <a:solidFill>
                  <a:schemeClr val="tx1">
                    <a:lumMod val="85000"/>
                    <a:lumOff val="15000"/>
                  </a:schemeClr>
                </a:solidFill>
                <a:latin typeface="Candara" pitchFamily="34" charset="0"/>
              </a:rPr>
              <a:t> is more </a:t>
            </a:r>
            <a:r>
              <a:rPr lang="en-US" sz="1600" dirty="0">
                <a:solidFill>
                  <a:schemeClr val="tx1">
                    <a:lumMod val="85000"/>
                    <a:lumOff val="15000"/>
                  </a:schemeClr>
                </a:solidFill>
                <a:latin typeface="Candara" pitchFamily="34" charset="0"/>
              </a:rPr>
              <a:t>suitable for businesses with a </a:t>
            </a:r>
            <a:r>
              <a:rPr lang="en-US" sz="1600" b="1" dirty="0">
                <a:solidFill>
                  <a:schemeClr val="tx1">
                    <a:lumMod val="85000"/>
                    <a:lumOff val="15000"/>
                  </a:schemeClr>
                </a:solidFill>
                <a:latin typeface="Candara" pitchFamily="34" charset="0"/>
              </a:rPr>
              <a:t>longer profit </a:t>
            </a:r>
            <a:r>
              <a:rPr lang="en-US" sz="1600" b="1" dirty="0" smtClean="0">
                <a:solidFill>
                  <a:schemeClr val="tx1">
                    <a:lumMod val="85000"/>
                    <a:lumOff val="15000"/>
                  </a:schemeClr>
                </a:solidFill>
                <a:latin typeface="Candara" pitchFamily="34" charset="0"/>
              </a:rPr>
              <a:t>cycle</a:t>
            </a:r>
          </a:p>
          <a:p>
            <a:pPr lvl="1"/>
            <a:endParaRPr lang="tr-TR" sz="1600" dirty="0">
              <a:solidFill>
                <a:schemeClr val="tx1">
                  <a:lumMod val="75000"/>
                  <a:lumOff val="25000"/>
                </a:schemeClr>
              </a:solidFill>
              <a:latin typeface="Candara" pitchFamily="34" charset="0"/>
            </a:endParaRPr>
          </a:p>
        </p:txBody>
      </p:sp>
      <p:sp>
        <p:nvSpPr>
          <p:cNvPr id="9" name="Title 1"/>
          <p:cNvSpPr txBox="1">
            <a:spLocks/>
          </p:cNvSpPr>
          <p:nvPr/>
        </p:nvSpPr>
        <p:spPr>
          <a:xfrm>
            <a:off x="251520" y="202630"/>
            <a:ext cx="5256584"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err="1" smtClean="0">
                <a:solidFill>
                  <a:schemeClr val="bg1"/>
                </a:solidFill>
                <a:latin typeface="Cambria" pitchFamily="18" charset="0"/>
              </a:rPr>
              <a:t>Mudarabah</a:t>
            </a:r>
            <a:endParaRPr lang="tr-TR" sz="3200" dirty="0">
              <a:solidFill>
                <a:schemeClr val="bg1"/>
              </a:solidFill>
              <a:latin typeface="Cambria" pitchFamily="18" charset="0"/>
            </a:endParaRPr>
          </a:p>
        </p:txBody>
      </p:sp>
      <p:sp>
        <p:nvSpPr>
          <p:cNvPr id="11" name="Title 1"/>
          <p:cNvSpPr txBox="1">
            <a:spLocks/>
          </p:cNvSpPr>
          <p:nvPr/>
        </p:nvSpPr>
        <p:spPr>
          <a:xfrm>
            <a:off x="5292080" y="210174"/>
            <a:ext cx="3851920"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002060"/>
                </a:solidFill>
                <a:latin typeface="Cambria" pitchFamily="18" charset="0"/>
              </a:rPr>
              <a:t>Suitable </a:t>
            </a:r>
            <a:r>
              <a:rPr lang="en-US" sz="2400" dirty="0" smtClean="0">
                <a:solidFill>
                  <a:srgbClr val="002060"/>
                </a:solidFill>
                <a:latin typeface="Cambria" pitchFamily="18" charset="0"/>
              </a:rPr>
              <a:t>for </a:t>
            </a:r>
            <a:r>
              <a:rPr lang="en-US" sz="2400" dirty="0" smtClean="0">
                <a:solidFill>
                  <a:srgbClr val="002060"/>
                </a:solidFill>
                <a:latin typeface="Cambria" pitchFamily="18" charset="0"/>
              </a:rPr>
              <a:t>business ventures?</a:t>
            </a:r>
            <a:endParaRPr lang="en-US" sz="2400" dirty="0">
              <a:solidFill>
                <a:srgbClr val="002060"/>
              </a:solidFill>
              <a:latin typeface="Cambria" pitchFamily="18" charset="0"/>
            </a:endParaRPr>
          </a:p>
        </p:txBody>
      </p:sp>
      <p:pic>
        <p:nvPicPr>
          <p:cNvPr id="12" name="Picture 1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spTree>
    <p:extLst>
      <p:ext uri="{BB962C8B-B14F-4D97-AF65-F5344CB8AC3E}">
        <p14:creationId xmlns:p14="http://schemas.microsoft.com/office/powerpoint/2010/main" val="4275446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grpSp>
        <p:nvGrpSpPr>
          <p:cNvPr id="16" name="Group 15"/>
          <p:cNvGrpSpPr/>
          <p:nvPr/>
        </p:nvGrpSpPr>
        <p:grpSpPr>
          <a:xfrm>
            <a:off x="0" y="0"/>
            <a:ext cx="9147100" cy="836712"/>
            <a:chOff x="0" y="0"/>
            <a:chExt cx="9147100" cy="836712"/>
          </a:xfrm>
        </p:grpSpPr>
        <p:sp>
          <p:nvSpPr>
            <p:cNvPr id="17" name="Rectangle 16"/>
            <p:cNvSpPr/>
            <p:nvPr/>
          </p:nvSpPr>
          <p:spPr>
            <a:xfrm>
              <a:off x="5076056" y="0"/>
              <a:ext cx="4071044"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2" name="Content Placeholder 1"/>
          <p:cNvSpPr>
            <a:spLocks noGrp="1"/>
          </p:cNvSpPr>
          <p:nvPr>
            <p:ph idx="1"/>
          </p:nvPr>
        </p:nvSpPr>
        <p:spPr>
          <a:xfrm>
            <a:off x="457200" y="1268760"/>
            <a:ext cx="8229600" cy="5040520"/>
          </a:xfrm>
        </p:spPr>
        <p:txBody>
          <a:bodyPr>
            <a:noAutofit/>
          </a:bodyPr>
          <a:lstStyle/>
          <a:p>
            <a:r>
              <a:rPr lang="en-US" sz="1600" dirty="0" smtClean="0">
                <a:solidFill>
                  <a:schemeClr val="tx1">
                    <a:lumMod val="85000"/>
                    <a:lumOff val="15000"/>
                  </a:schemeClr>
                </a:solidFill>
                <a:latin typeface="Candara" pitchFamily="34" charset="0"/>
              </a:rPr>
              <a:t>Equity-based </a:t>
            </a:r>
            <a:r>
              <a:rPr lang="en-US" sz="1600" b="1" dirty="0">
                <a:solidFill>
                  <a:schemeClr val="tx1">
                    <a:lumMod val="85000"/>
                    <a:lumOff val="15000"/>
                  </a:schemeClr>
                </a:solidFill>
                <a:latin typeface="Candara" pitchFamily="34" charset="0"/>
              </a:rPr>
              <a:t>two-tier </a:t>
            </a:r>
            <a:r>
              <a:rPr lang="en-US" sz="1600" b="1" i="1" dirty="0" err="1" smtClean="0">
                <a:solidFill>
                  <a:schemeClr val="tx1">
                    <a:lumMod val="85000"/>
                    <a:lumOff val="15000"/>
                  </a:schemeClr>
                </a:solidFill>
                <a:latin typeface="Candara" pitchFamily="34" charset="0"/>
              </a:rPr>
              <a:t>Mudarabah</a:t>
            </a:r>
            <a:r>
              <a:rPr lang="en-US" sz="1600" b="1" dirty="0" smtClean="0">
                <a:solidFill>
                  <a:schemeClr val="tx1">
                    <a:lumMod val="85000"/>
                    <a:lumOff val="15000"/>
                  </a:schemeClr>
                </a:solidFill>
                <a:latin typeface="Candara" pitchFamily="34" charset="0"/>
              </a:rPr>
              <a:t> </a:t>
            </a:r>
            <a:r>
              <a:rPr lang="en-US" sz="1600" b="1" dirty="0">
                <a:solidFill>
                  <a:schemeClr val="tx1">
                    <a:lumMod val="85000"/>
                    <a:lumOff val="15000"/>
                  </a:schemeClr>
                </a:solidFill>
                <a:latin typeface="Candara" pitchFamily="34" charset="0"/>
              </a:rPr>
              <a:t>model (TTMM)</a:t>
            </a:r>
            <a:r>
              <a:rPr lang="en-US" sz="1600" dirty="0">
                <a:solidFill>
                  <a:schemeClr val="tx1">
                    <a:lumMod val="85000"/>
                    <a:lumOff val="15000"/>
                  </a:schemeClr>
                </a:solidFill>
                <a:latin typeface="Candara" pitchFamily="34" charset="0"/>
              </a:rPr>
              <a:t> </a:t>
            </a:r>
            <a:r>
              <a:rPr lang="en-US" sz="1600" dirty="0" smtClean="0">
                <a:solidFill>
                  <a:schemeClr val="tx1">
                    <a:lumMod val="85000"/>
                    <a:lumOff val="15000"/>
                  </a:schemeClr>
                </a:solidFill>
                <a:latin typeface="Candara" pitchFamily="34" charset="0"/>
              </a:rPr>
              <a:t>c</a:t>
            </a:r>
            <a:r>
              <a:rPr lang="tr-TR" sz="1600" dirty="0" smtClean="0">
                <a:solidFill>
                  <a:schemeClr val="tx1">
                    <a:lumMod val="85000"/>
                    <a:lumOff val="15000"/>
                  </a:schemeClr>
                </a:solidFill>
                <a:latin typeface="Candara" pitchFamily="34" charset="0"/>
              </a:rPr>
              <a:t>losely </a:t>
            </a:r>
            <a:r>
              <a:rPr lang="tr-TR" sz="1600" dirty="0">
                <a:solidFill>
                  <a:schemeClr val="tx1">
                    <a:lumMod val="85000"/>
                    <a:lumOff val="15000"/>
                  </a:schemeClr>
                </a:solidFill>
                <a:latin typeface="Candara" pitchFamily="34" charset="0"/>
              </a:rPr>
              <a:t>resembles</a:t>
            </a:r>
            <a:r>
              <a:rPr lang="en-US" sz="1600" dirty="0">
                <a:solidFill>
                  <a:schemeClr val="tx1">
                    <a:lumMod val="85000"/>
                    <a:lumOff val="15000"/>
                  </a:schemeClr>
                </a:solidFill>
                <a:latin typeface="Candara" pitchFamily="34" charset="0"/>
              </a:rPr>
              <a:t> venture capital fund structure</a:t>
            </a:r>
          </a:p>
          <a:p>
            <a:pPr lvl="1"/>
            <a:r>
              <a:rPr lang="en-US" sz="1600" dirty="0">
                <a:solidFill>
                  <a:schemeClr val="tx1">
                    <a:lumMod val="85000"/>
                    <a:lumOff val="15000"/>
                  </a:schemeClr>
                </a:solidFill>
                <a:latin typeface="Candara" pitchFamily="34" charset="0"/>
              </a:rPr>
              <a:t>On the </a:t>
            </a:r>
            <a:r>
              <a:rPr lang="en-US" sz="1600" b="1" dirty="0">
                <a:solidFill>
                  <a:schemeClr val="tx1">
                    <a:lumMod val="85000"/>
                    <a:lumOff val="15000"/>
                  </a:schemeClr>
                </a:solidFill>
                <a:latin typeface="Candara" pitchFamily="34" charset="0"/>
              </a:rPr>
              <a:t>liability side</a:t>
            </a:r>
            <a:r>
              <a:rPr lang="en-US" sz="1600" dirty="0">
                <a:solidFill>
                  <a:schemeClr val="tx1">
                    <a:lumMod val="85000"/>
                    <a:lumOff val="15000"/>
                  </a:schemeClr>
                </a:solidFill>
                <a:latin typeface="Candara" pitchFamily="34" charset="0"/>
              </a:rPr>
              <a:t>, the Islamic FI is assumed to play the role of </a:t>
            </a:r>
            <a:r>
              <a:rPr lang="en-US" sz="1600" i="1" dirty="0" err="1">
                <a:solidFill>
                  <a:schemeClr val="tx1">
                    <a:lumMod val="85000"/>
                    <a:lumOff val="15000"/>
                  </a:schemeClr>
                </a:solidFill>
                <a:latin typeface="Candara" pitchFamily="34" charset="0"/>
              </a:rPr>
              <a:t>Mudarib</a:t>
            </a:r>
            <a:r>
              <a:rPr lang="en-US" sz="1600" dirty="0">
                <a:solidFill>
                  <a:schemeClr val="tx1">
                    <a:lumMod val="85000"/>
                    <a:lumOff val="15000"/>
                  </a:schemeClr>
                </a:solidFill>
                <a:latin typeface="Candara" pitchFamily="34" charset="0"/>
              </a:rPr>
              <a:t> for the suppliers of capital (</a:t>
            </a:r>
            <a:r>
              <a:rPr lang="en-US" sz="1600" i="1" dirty="0" err="1">
                <a:solidFill>
                  <a:schemeClr val="tx1">
                    <a:lumMod val="85000"/>
                    <a:lumOff val="15000"/>
                  </a:schemeClr>
                </a:solidFill>
                <a:latin typeface="Candara" pitchFamily="34" charset="0"/>
              </a:rPr>
              <a:t>Rabb</a:t>
            </a:r>
            <a:r>
              <a:rPr lang="en-US" sz="1600" i="1" dirty="0">
                <a:solidFill>
                  <a:schemeClr val="tx1">
                    <a:lumMod val="85000"/>
                    <a:lumOff val="15000"/>
                  </a:schemeClr>
                </a:solidFill>
                <a:latin typeface="Candara" pitchFamily="34" charset="0"/>
              </a:rPr>
              <a:t> al-</a:t>
            </a:r>
            <a:r>
              <a:rPr lang="en-US" sz="1600" i="1" dirty="0" err="1">
                <a:solidFill>
                  <a:schemeClr val="tx1">
                    <a:lumMod val="85000"/>
                    <a:lumOff val="15000"/>
                  </a:schemeClr>
                </a:solidFill>
                <a:latin typeface="Candara" pitchFamily="34" charset="0"/>
              </a:rPr>
              <a:t>mal</a:t>
            </a:r>
            <a:r>
              <a:rPr lang="en-US" sz="1600" dirty="0" err="1">
                <a:solidFill>
                  <a:schemeClr val="tx1">
                    <a:lumMod val="85000"/>
                    <a:lumOff val="15000"/>
                  </a:schemeClr>
                </a:solidFill>
                <a:latin typeface="Candara" pitchFamily="34" charset="0"/>
              </a:rPr>
              <a:t>s</a:t>
            </a:r>
            <a:r>
              <a:rPr lang="en-US" sz="1600" dirty="0">
                <a:solidFill>
                  <a:schemeClr val="tx1">
                    <a:lumMod val="85000"/>
                    <a:lumOff val="15000"/>
                  </a:schemeClr>
                </a:solidFill>
                <a:latin typeface="Candara" pitchFamily="34" charset="0"/>
              </a:rPr>
              <a:t>)</a:t>
            </a:r>
          </a:p>
          <a:p>
            <a:pPr lvl="1"/>
            <a:r>
              <a:rPr lang="en-US" sz="1600" dirty="0">
                <a:solidFill>
                  <a:schemeClr val="tx1">
                    <a:lumMod val="85000"/>
                    <a:lumOff val="15000"/>
                  </a:schemeClr>
                </a:solidFill>
                <a:latin typeface="Candara" pitchFamily="34" charset="0"/>
              </a:rPr>
              <a:t>On the </a:t>
            </a:r>
            <a:r>
              <a:rPr lang="en-US" sz="1600" b="1" dirty="0">
                <a:solidFill>
                  <a:schemeClr val="tx1">
                    <a:lumMod val="85000"/>
                    <a:lumOff val="15000"/>
                  </a:schemeClr>
                </a:solidFill>
                <a:latin typeface="Candara" pitchFamily="34" charset="0"/>
              </a:rPr>
              <a:t>asset side</a:t>
            </a:r>
            <a:r>
              <a:rPr lang="en-US" sz="1600" dirty="0">
                <a:solidFill>
                  <a:schemeClr val="tx1">
                    <a:lumMod val="85000"/>
                    <a:lumOff val="15000"/>
                  </a:schemeClr>
                </a:solidFill>
                <a:latin typeface="Candara" pitchFamily="34" charset="0"/>
              </a:rPr>
              <a:t>, it acts as the equity financier (</a:t>
            </a:r>
            <a:r>
              <a:rPr lang="en-US" sz="1600" i="1" dirty="0" err="1">
                <a:solidFill>
                  <a:schemeClr val="tx1">
                    <a:lumMod val="85000"/>
                    <a:lumOff val="15000"/>
                  </a:schemeClr>
                </a:solidFill>
                <a:latin typeface="Candara" pitchFamily="34" charset="0"/>
              </a:rPr>
              <a:t>Rabb</a:t>
            </a:r>
            <a:r>
              <a:rPr lang="en-US" sz="1600" i="1" dirty="0">
                <a:solidFill>
                  <a:schemeClr val="tx1">
                    <a:lumMod val="85000"/>
                    <a:lumOff val="15000"/>
                  </a:schemeClr>
                </a:solidFill>
                <a:latin typeface="Candara" pitchFamily="34" charset="0"/>
              </a:rPr>
              <a:t> al-mal</a:t>
            </a:r>
            <a:r>
              <a:rPr lang="en-US" sz="1600" dirty="0">
                <a:solidFill>
                  <a:schemeClr val="tx1">
                    <a:lumMod val="85000"/>
                    <a:lumOff val="15000"/>
                  </a:schemeClr>
                </a:solidFill>
                <a:latin typeface="Candara" pitchFamily="34" charset="0"/>
              </a:rPr>
              <a:t>) for entrepreneurs (</a:t>
            </a:r>
            <a:r>
              <a:rPr lang="en-US" sz="1600" i="1" dirty="0" err="1">
                <a:solidFill>
                  <a:schemeClr val="tx1">
                    <a:lumMod val="85000"/>
                    <a:lumOff val="15000"/>
                  </a:schemeClr>
                </a:solidFill>
                <a:latin typeface="Candara" pitchFamily="34" charset="0"/>
              </a:rPr>
              <a:t>Mudarib</a:t>
            </a:r>
            <a:r>
              <a:rPr lang="en-US" sz="1600" dirty="0" err="1">
                <a:solidFill>
                  <a:schemeClr val="tx1">
                    <a:lumMod val="85000"/>
                    <a:lumOff val="15000"/>
                  </a:schemeClr>
                </a:solidFill>
                <a:latin typeface="Candara" pitchFamily="34" charset="0"/>
              </a:rPr>
              <a:t>s</a:t>
            </a:r>
            <a:r>
              <a:rPr lang="en-US" sz="1600" dirty="0">
                <a:solidFill>
                  <a:schemeClr val="tx1">
                    <a:lumMod val="85000"/>
                    <a:lumOff val="15000"/>
                  </a:schemeClr>
                </a:solidFill>
                <a:latin typeface="Candara" pitchFamily="34" charset="0"/>
              </a:rPr>
              <a:t>)</a:t>
            </a:r>
          </a:p>
          <a:p>
            <a:pPr lvl="1"/>
            <a:r>
              <a:rPr lang="en-US" sz="1600" dirty="0">
                <a:solidFill>
                  <a:schemeClr val="tx1">
                    <a:lumMod val="85000"/>
                    <a:lumOff val="15000"/>
                  </a:schemeClr>
                </a:solidFill>
                <a:latin typeface="Candara" pitchFamily="34" charset="0"/>
              </a:rPr>
              <a:t>If a business venture fails, the capital provider (Islamic FI) loses its capital, and </a:t>
            </a:r>
            <a:r>
              <a:rPr lang="en-US" sz="1600" dirty="0" err="1">
                <a:solidFill>
                  <a:schemeClr val="tx1">
                    <a:lumMod val="85000"/>
                    <a:lumOff val="15000"/>
                  </a:schemeClr>
                </a:solidFill>
                <a:latin typeface="Candara" pitchFamily="34" charset="0"/>
              </a:rPr>
              <a:t>labour</a:t>
            </a:r>
            <a:r>
              <a:rPr lang="en-US" sz="1600" dirty="0">
                <a:solidFill>
                  <a:schemeClr val="tx1">
                    <a:lumMod val="85000"/>
                    <a:lumOff val="15000"/>
                  </a:schemeClr>
                </a:solidFill>
                <a:latin typeface="Candara" pitchFamily="34" charset="0"/>
              </a:rPr>
              <a:t> provider (entrepreneur) loses his/her time and efforts.</a:t>
            </a:r>
          </a:p>
          <a:p>
            <a:endParaRPr lang="en-US" sz="1600" b="1" dirty="0" smtClean="0">
              <a:solidFill>
                <a:schemeClr val="tx1">
                  <a:lumMod val="85000"/>
                  <a:lumOff val="15000"/>
                </a:schemeClr>
              </a:solidFill>
              <a:latin typeface="Candara" pitchFamily="34" charset="0"/>
            </a:endParaRPr>
          </a:p>
          <a:p>
            <a:r>
              <a:rPr lang="en-US" sz="1600" b="1" dirty="0" smtClean="0">
                <a:solidFill>
                  <a:schemeClr val="tx1">
                    <a:lumMod val="85000"/>
                    <a:lumOff val="15000"/>
                  </a:schemeClr>
                </a:solidFill>
                <a:latin typeface="Candara" pitchFamily="34" charset="0"/>
              </a:rPr>
              <a:t>TTMM–</a:t>
            </a:r>
            <a:r>
              <a:rPr lang="en-US" sz="1600" b="1" i="1" dirty="0" err="1" smtClean="0">
                <a:solidFill>
                  <a:schemeClr val="tx1">
                    <a:lumMod val="85000"/>
                    <a:lumOff val="15000"/>
                  </a:schemeClr>
                </a:solidFill>
                <a:latin typeface="Candara" pitchFamily="34" charset="0"/>
              </a:rPr>
              <a:t>Wakalah</a:t>
            </a:r>
            <a:r>
              <a:rPr lang="en-US" sz="1600" b="1" dirty="0" smtClean="0">
                <a:solidFill>
                  <a:schemeClr val="tx1">
                    <a:lumMod val="85000"/>
                    <a:lumOff val="15000"/>
                  </a:schemeClr>
                </a:solidFill>
                <a:latin typeface="Candara" pitchFamily="34" charset="0"/>
              </a:rPr>
              <a:t> </a:t>
            </a:r>
            <a:r>
              <a:rPr lang="en-US" sz="1600" dirty="0" smtClean="0">
                <a:solidFill>
                  <a:schemeClr val="tx1">
                    <a:lumMod val="85000"/>
                    <a:lumOff val="15000"/>
                  </a:schemeClr>
                </a:solidFill>
                <a:latin typeface="Candara" pitchFamily="34" charset="0"/>
              </a:rPr>
              <a:t>hybrid, </a:t>
            </a:r>
            <a:r>
              <a:rPr lang="en-US" sz="1600" dirty="0">
                <a:solidFill>
                  <a:schemeClr val="tx1">
                    <a:lumMod val="85000"/>
                    <a:lumOff val="15000"/>
                  </a:schemeClr>
                </a:solidFill>
                <a:latin typeface="Candara" pitchFamily="34" charset="0"/>
              </a:rPr>
              <a:t>whereby clients authorize a bank or fund manager to invest funds on their behalf in return for a predetermined fee (widely used by Islamic mutual funds) offers </a:t>
            </a:r>
            <a:r>
              <a:rPr lang="en-US" sz="1600" dirty="0" smtClean="0">
                <a:solidFill>
                  <a:schemeClr val="tx1">
                    <a:lumMod val="85000"/>
                    <a:lumOff val="15000"/>
                  </a:schemeClr>
                </a:solidFill>
                <a:latin typeface="Candara" pitchFamily="34" charset="0"/>
              </a:rPr>
              <a:t>a </a:t>
            </a:r>
            <a:r>
              <a:rPr lang="en-US" sz="1600" dirty="0">
                <a:solidFill>
                  <a:schemeClr val="tx1">
                    <a:lumMod val="85000"/>
                    <a:lumOff val="15000"/>
                  </a:schemeClr>
                </a:solidFill>
                <a:latin typeface="Candara" pitchFamily="34" charset="0"/>
              </a:rPr>
              <a:t>suitable model </a:t>
            </a:r>
            <a:r>
              <a:rPr lang="en-US" sz="1600" dirty="0" smtClean="0">
                <a:solidFill>
                  <a:schemeClr val="tx1">
                    <a:lumMod val="85000"/>
                    <a:lumOff val="15000"/>
                  </a:schemeClr>
                </a:solidFill>
                <a:latin typeface="Candara" pitchFamily="34" charset="0"/>
              </a:rPr>
              <a:t>both for </a:t>
            </a:r>
            <a:r>
              <a:rPr lang="en-US" sz="1600" dirty="0">
                <a:solidFill>
                  <a:schemeClr val="tx1">
                    <a:lumMod val="85000"/>
                    <a:lumOff val="15000"/>
                  </a:schemeClr>
                </a:solidFill>
                <a:latin typeface="Candara" pitchFamily="34" charset="0"/>
              </a:rPr>
              <a:t>an Islamic </a:t>
            </a:r>
            <a:r>
              <a:rPr lang="en-US" sz="1600" dirty="0" smtClean="0">
                <a:solidFill>
                  <a:schemeClr val="tx1">
                    <a:lumMod val="85000"/>
                    <a:lumOff val="15000"/>
                  </a:schemeClr>
                </a:solidFill>
                <a:latin typeface="Candara" pitchFamily="34" charset="0"/>
              </a:rPr>
              <a:t>financier and entrepreneur by </a:t>
            </a:r>
            <a:r>
              <a:rPr lang="en-US" sz="1600" dirty="0">
                <a:solidFill>
                  <a:schemeClr val="tx1">
                    <a:lumMod val="85000"/>
                    <a:lumOff val="15000"/>
                  </a:schemeClr>
                </a:solidFill>
                <a:latin typeface="Candara" pitchFamily="34" charset="0"/>
              </a:rPr>
              <a:t>overcoming some of the aforesaid </a:t>
            </a:r>
            <a:r>
              <a:rPr lang="en-US" sz="1600" dirty="0" smtClean="0">
                <a:solidFill>
                  <a:schemeClr val="tx1">
                    <a:lumMod val="85000"/>
                    <a:lumOff val="15000"/>
                  </a:schemeClr>
                </a:solidFill>
                <a:latin typeface="Candara" pitchFamily="34" charset="0"/>
              </a:rPr>
              <a:t>problems with sole </a:t>
            </a:r>
            <a:r>
              <a:rPr lang="en-US" sz="1600" i="1" dirty="0" err="1" smtClean="0">
                <a:solidFill>
                  <a:schemeClr val="tx1">
                    <a:lumMod val="85000"/>
                    <a:lumOff val="15000"/>
                  </a:schemeClr>
                </a:solidFill>
                <a:latin typeface="Candara" pitchFamily="34" charset="0"/>
              </a:rPr>
              <a:t>Mudarabah</a:t>
            </a:r>
            <a:endParaRPr lang="en-US" sz="1600" dirty="0" smtClean="0">
              <a:solidFill>
                <a:schemeClr val="tx1">
                  <a:lumMod val="85000"/>
                  <a:lumOff val="15000"/>
                </a:schemeClr>
              </a:solidFill>
              <a:latin typeface="Candara" pitchFamily="34" charset="0"/>
            </a:endParaRPr>
          </a:p>
          <a:p>
            <a:endParaRPr lang="en-US" sz="1600" b="1" i="1" dirty="0" smtClean="0">
              <a:solidFill>
                <a:schemeClr val="tx1">
                  <a:lumMod val="85000"/>
                  <a:lumOff val="15000"/>
                </a:schemeClr>
              </a:solidFill>
              <a:latin typeface="Candara" pitchFamily="34" charset="0"/>
            </a:endParaRPr>
          </a:p>
          <a:p>
            <a:r>
              <a:rPr lang="en-US" sz="1600" b="1" i="1" dirty="0" err="1" smtClean="0">
                <a:solidFill>
                  <a:schemeClr val="tx1">
                    <a:lumMod val="85000"/>
                    <a:lumOff val="15000"/>
                  </a:schemeClr>
                </a:solidFill>
                <a:latin typeface="Candara" pitchFamily="34" charset="0"/>
              </a:rPr>
              <a:t>Mudarabah</a:t>
            </a:r>
            <a:r>
              <a:rPr lang="en-US" sz="1600" b="1" i="1" dirty="0" smtClean="0">
                <a:solidFill>
                  <a:schemeClr val="tx1">
                    <a:lumMod val="85000"/>
                    <a:lumOff val="15000"/>
                  </a:schemeClr>
                </a:solidFill>
                <a:latin typeface="Candara" pitchFamily="34" charset="0"/>
              </a:rPr>
              <a:t>–</a:t>
            </a:r>
            <a:r>
              <a:rPr lang="en-US" sz="1600" b="1" i="1" dirty="0" err="1" smtClean="0">
                <a:solidFill>
                  <a:schemeClr val="tx1">
                    <a:lumMod val="85000"/>
                    <a:lumOff val="15000"/>
                  </a:schemeClr>
                </a:solidFill>
                <a:latin typeface="Candara" pitchFamily="34" charset="0"/>
              </a:rPr>
              <a:t>Shirkah</a:t>
            </a:r>
            <a:r>
              <a:rPr lang="en-US" sz="1600" b="1" i="1" dirty="0" smtClean="0">
                <a:solidFill>
                  <a:schemeClr val="tx1">
                    <a:lumMod val="85000"/>
                    <a:lumOff val="15000"/>
                  </a:schemeClr>
                </a:solidFill>
                <a:latin typeface="Candara" pitchFamily="34" charset="0"/>
              </a:rPr>
              <a:t> </a:t>
            </a:r>
            <a:r>
              <a:rPr lang="en-US" sz="1600" b="1" i="1" dirty="0">
                <a:solidFill>
                  <a:schemeClr val="tx1">
                    <a:lumMod val="85000"/>
                    <a:lumOff val="15000"/>
                  </a:schemeClr>
                </a:solidFill>
                <a:latin typeface="Candara" pitchFamily="34" charset="0"/>
              </a:rPr>
              <a:t>al-</a:t>
            </a:r>
            <a:r>
              <a:rPr lang="tr-TR" sz="1600" b="1" i="1" dirty="0" smtClean="0">
                <a:solidFill>
                  <a:schemeClr val="tx1">
                    <a:lumMod val="85000"/>
                    <a:lumOff val="15000"/>
                  </a:schemeClr>
                </a:solidFill>
                <a:latin typeface="Candara" pitchFamily="34" charset="0"/>
              </a:rPr>
              <a:t>‘</a:t>
            </a:r>
            <a:r>
              <a:rPr lang="en-US" sz="1600" b="1" i="1" dirty="0" err="1" smtClean="0">
                <a:solidFill>
                  <a:schemeClr val="tx1">
                    <a:lumMod val="85000"/>
                    <a:lumOff val="15000"/>
                  </a:schemeClr>
                </a:solidFill>
                <a:latin typeface="Candara" pitchFamily="34" charset="0"/>
              </a:rPr>
              <a:t>Inan</a:t>
            </a:r>
            <a:r>
              <a:rPr lang="tr-TR" sz="1600" dirty="0" smtClean="0">
                <a:solidFill>
                  <a:schemeClr val="tx1">
                    <a:lumMod val="85000"/>
                    <a:lumOff val="15000"/>
                  </a:schemeClr>
                </a:solidFill>
                <a:latin typeface="Candara" pitchFamily="34" charset="0"/>
              </a:rPr>
              <a:t> </a:t>
            </a:r>
            <a:r>
              <a:rPr lang="en-US" sz="1600" dirty="0">
                <a:solidFill>
                  <a:schemeClr val="tx1">
                    <a:lumMod val="85000"/>
                    <a:lumOff val="15000"/>
                  </a:schemeClr>
                </a:solidFill>
                <a:latin typeface="Candara" pitchFamily="34" charset="0"/>
              </a:rPr>
              <a:t>hybrid </a:t>
            </a:r>
            <a:r>
              <a:rPr lang="en-US" sz="1600" dirty="0" smtClean="0">
                <a:solidFill>
                  <a:schemeClr val="tx1">
                    <a:lumMod val="85000"/>
                    <a:lumOff val="15000"/>
                  </a:schemeClr>
                </a:solidFill>
                <a:latin typeface="Candara" pitchFamily="34" charset="0"/>
              </a:rPr>
              <a:t>structure, whereby capital </a:t>
            </a:r>
            <a:r>
              <a:rPr lang="en-US" sz="1600" dirty="0">
                <a:solidFill>
                  <a:schemeClr val="tx1">
                    <a:lumMod val="85000"/>
                    <a:lumOff val="15000"/>
                  </a:schemeClr>
                </a:solidFill>
                <a:latin typeface="Candara" pitchFamily="34" charset="0"/>
              </a:rPr>
              <a:t>provider can place any number of restrictive covenants on the functioning of SMEs and </a:t>
            </a:r>
            <a:r>
              <a:rPr lang="en-US" sz="1600" dirty="0" smtClean="0">
                <a:solidFill>
                  <a:schemeClr val="tx1">
                    <a:lumMod val="85000"/>
                    <a:lumOff val="15000"/>
                  </a:schemeClr>
                </a:solidFill>
                <a:latin typeface="Candara" pitchFamily="34" charset="0"/>
              </a:rPr>
              <a:t>entrepreneurs (even </a:t>
            </a:r>
            <a:r>
              <a:rPr lang="en-US" sz="1600" dirty="0">
                <a:solidFill>
                  <a:schemeClr val="tx1">
                    <a:lumMod val="85000"/>
                    <a:lumOff val="15000"/>
                  </a:schemeClr>
                </a:solidFill>
                <a:latin typeface="Candara" pitchFamily="34" charset="0"/>
              </a:rPr>
              <a:t>after the disbursement of funds) provides an acceptable risk mitigation mechanism over sole </a:t>
            </a:r>
            <a:r>
              <a:rPr lang="en-US" sz="1600" i="1" dirty="0" err="1">
                <a:solidFill>
                  <a:schemeClr val="tx1">
                    <a:lumMod val="85000"/>
                    <a:lumOff val="15000"/>
                  </a:schemeClr>
                </a:solidFill>
                <a:latin typeface="Candara" pitchFamily="34" charset="0"/>
              </a:rPr>
              <a:t>Mudarabah</a:t>
            </a:r>
            <a:endParaRPr lang="en-US" sz="1600" i="1" dirty="0">
              <a:solidFill>
                <a:schemeClr val="tx1">
                  <a:lumMod val="85000"/>
                  <a:lumOff val="15000"/>
                </a:schemeClr>
              </a:solidFill>
              <a:latin typeface="Candara" pitchFamily="34" charset="0"/>
            </a:endParaRPr>
          </a:p>
          <a:p>
            <a:endParaRPr lang="en-US" sz="1600" dirty="0">
              <a:solidFill>
                <a:schemeClr val="tx1">
                  <a:lumMod val="85000"/>
                  <a:lumOff val="15000"/>
                </a:schemeClr>
              </a:solidFill>
              <a:latin typeface="Candara" pitchFamily="34" charset="0"/>
            </a:endParaRPr>
          </a:p>
          <a:p>
            <a:endParaRPr lang="en-US" sz="1600" dirty="0" smtClean="0">
              <a:solidFill>
                <a:schemeClr val="tx1">
                  <a:lumMod val="85000"/>
                  <a:lumOff val="15000"/>
                </a:schemeClr>
              </a:solidFill>
              <a:latin typeface="Candara" pitchFamily="34" charset="0"/>
            </a:endParaRPr>
          </a:p>
          <a:p>
            <a:pPr lvl="1"/>
            <a:endParaRPr lang="tr-TR" sz="1600" dirty="0">
              <a:solidFill>
                <a:schemeClr val="tx1">
                  <a:lumMod val="85000"/>
                  <a:lumOff val="15000"/>
                </a:schemeClr>
              </a:solidFill>
              <a:latin typeface="Candara" pitchFamily="34" charset="0"/>
            </a:endParaRPr>
          </a:p>
        </p:txBody>
      </p:sp>
      <p:sp>
        <p:nvSpPr>
          <p:cNvPr id="9" name="Title 1"/>
          <p:cNvSpPr txBox="1">
            <a:spLocks/>
          </p:cNvSpPr>
          <p:nvPr/>
        </p:nvSpPr>
        <p:spPr>
          <a:xfrm>
            <a:off x="251520" y="202630"/>
            <a:ext cx="5256584"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err="1" smtClean="0">
                <a:solidFill>
                  <a:schemeClr val="bg1"/>
                </a:solidFill>
                <a:latin typeface="Cambria" pitchFamily="18" charset="0"/>
              </a:rPr>
              <a:t>Mudarabah</a:t>
            </a:r>
            <a:endParaRPr lang="tr-TR" sz="3200" dirty="0">
              <a:solidFill>
                <a:schemeClr val="bg1"/>
              </a:solidFill>
              <a:latin typeface="Cambria" pitchFamily="18" charset="0"/>
            </a:endParaRPr>
          </a:p>
        </p:txBody>
      </p:sp>
      <p:sp>
        <p:nvSpPr>
          <p:cNvPr id="11" name="Title 1"/>
          <p:cNvSpPr txBox="1">
            <a:spLocks/>
          </p:cNvSpPr>
          <p:nvPr/>
        </p:nvSpPr>
        <p:spPr>
          <a:xfrm>
            <a:off x="5292080" y="210174"/>
            <a:ext cx="3851920"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002060"/>
                </a:solidFill>
                <a:latin typeface="Cambria" pitchFamily="18" charset="0"/>
              </a:rPr>
              <a:t>Suitable for </a:t>
            </a:r>
            <a:r>
              <a:rPr lang="en-US" sz="2400" dirty="0">
                <a:solidFill>
                  <a:srgbClr val="002060"/>
                </a:solidFill>
                <a:latin typeface="Cambria" pitchFamily="18" charset="0"/>
              </a:rPr>
              <a:t>business ventures</a:t>
            </a:r>
            <a:r>
              <a:rPr lang="en-US" sz="2400" dirty="0" smtClean="0">
                <a:solidFill>
                  <a:srgbClr val="002060"/>
                </a:solidFill>
                <a:latin typeface="Cambria" pitchFamily="18" charset="0"/>
              </a:rPr>
              <a:t>? (2)</a:t>
            </a:r>
            <a:endParaRPr lang="en-US" sz="2400" dirty="0">
              <a:solidFill>
                <a:srgbClr val="002060"/>
              </a:solidFill>
              <a:latin typeface="Cambria" pitchFamily="18" charset="0"/>
            </a:endParaRPr>
          </a:p>
        </p:txBody>
      </p:sp>
      <p:pic>
        <p:nvPicPr>
          <p:cNvPr id="12" name="Picture 1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spTree>
    <p:extLst>
      <p:ext uri="{BB962C8B-B14F-4D97-AF65-F5344CB8AC3E}">
        <p14:creationId xmlns:p14="http://schemas.microsoft.com/office/powerpoint/2010/main" val="4077809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grpSp>
        <p:nvGrpSpPr>
          <p:cNvPr id="16" name="Group 15"/>
          <p:cNvGrpSpPr/>
          <p:nvPr/>
        </p:nvGrpSpPr>
        <p:grpSpPr>
          <a:xfrm>
            <a:off x="0" y="0"/>
            <a:ext cx="9147100" cy="836712"/>
            <a:chOff x="0" y="0"/>
            <a:chExt cx="9147100" cy="836712"/>
          </a:xfrm>
        </p:grpSpPr>
        <p:sp>
          <p:nvSpPr>
            <p:cNvPr id="17" name="Rectangle 16"/>
            <p:cNvSpPr/>
            <p:nvPr/>
          </p:nvSpPr>
          <p:spPr>
            <a:xfrm>
              <a:off x="5076056" y="0"/>
              <a:ext cx="4071044"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2" name="Content Placeholder 1"/>
          <p:cNvSpPr>
            <a:spLocks noGrp="1"/>
          </p:cNvSpPr>
          <p:nvPr>
            <p:ph idx="1"/>
          </p:nvPr>
        </p:nvSpPr>
        <p:spPr>
          <a:xfrm>
            <a:off x="457200" y="1268760"/>
            <a:ext cx="8229600" cy="5040520"/>
          </a:xfrm>
        </p:spPr>
        <p:txBody>
          <a:bodyPr>
            <a:noAutofit/>
          </a:bodyPr>
          <a:lstStyle/>
          <a:p>
            <a:r>
              <a:rPr lang="en-US" sz="1600" dirty="0">
                <a:solidFill>
                  <a:schemeClr val="tx1">
                    <a:lumMod val="85000"/>
                    <a:lumOff val="15000"/>
                  </a:schemeClr>
                </a:solidFill>
                <a:latin typeface="Candara" pitchFamily="34" charset="0"/>
              </a:rPr>
              <a:t>Two or more partners with a given amount of capital come together in a business venture (they pre-agree to share the profit in a pre-determined ratio</a:t>
            </a:r>
            <a:r>
              <a:rPr lang="en-US" sz="1600" dirty="0" smtClean="0">
                <a:solidFill>
                  <a:schemeClr val="tx1">
                    <a:lumMod val="85000"/>
                    <a:lumOff val="15000"/>
                  </a:schemeClr>
                </a:solidFill>
                <a:latin typeface="Candara" pitchFamily="34" charset="0"/>
              </a:rPr>
              <a:t>)</a:t>
            </a:r>
          </a:p>
          <a:p>
            <a:r>
              <a:rPr lang="en-US" sz="1600" dirty="0" smtClean="0">
                <a:solidFill>
                  <a:schemeClr val="tx1">
                    <a:lumMod val="85000"/>
                    <a:lumOff val="15000"/>
                  </a:schemeClr>
                </a:solidFill>
                <a:latin typeface="Candara" pitchFamily="34" charset="0"/>
              </a:rPr>
              <a:t>Can </a:t>
            </a:r>
            <a:r>
              <a:rPr lang="en-US" sz="1600" dirty="0">
                <a:solidFill>
                  <a:schemeClr val="tx1">
                    <a:lumMod val="85000"/>
                    <a:lumOff val="15000"/>
                  </a:schemeClr>
                </a:solidFill>
                <a:latin typeface="Candara" pitchFamily="34" charset="0"/>
              </a:rPr>
              <a:t>be either permanent, temporary or diminishing (in latter, financier receives profits on a regular basis, his/her equity diminishes, entrepreneur gradually becomes the only owner of the project)</a:t>
            </a:r>
          </a:p>
          <a:p>
            <a:r>
              <a:rPr lang="en-US" sz="1600" dirty="0">
                <a:solidFill>
                  <a:schemeClr val="tx1">
                    <a:lumMod val="85000"/>
                    <a:lumOff val="15000"/>
                  </a:schemeClr>
                </a:solidFill>
                <a:latin typeface="Candara" pitchFamily="34" charset="0"/>
              </a:rPr>
              <a:t>Partners may </a:t>
            </a:r>
            <a:r>
              <a:rPr lang="en-US" sz="1600" dirty="0" smtClean="0">
                <a:solidFill>
                  <a:schemeClr val="tx1">
                    <a:lumMod val="85000"/>
                    <a:lumOff val="15000"/>
                  </a:schemeClr>
                </a:solidFill>
                <a:latin typeface="Candara" pitchFamily="34" charset="0"/>
              </a:rPr>
              <a:t>incur </a:t>
            </a:r>
            <a:r>
              <a:rPr lang="en-US" sz="1600" dirty="0">
                <a:solidFill>
                  <a:schemeClr val="tx1">
                    <a:lumMod val="85000"/>
                    <a:lumOff val="15000"/>
                  </a:schemeClr>
                </a:solidFill>
                <a:latin typeface="Candara" pitchFamily="34" charset="0"/>
              </a:rPr>
              <a:t>financial losses, strictly in proportion to their capital contribution</a:t>
            </a:r>
          </a:p>
          <a:p>
            <a:endParaRPr lang="en-US" sz="1600" dirty="0" smtClean="0">
              <a:solidFill>
                <a:schemeClr val="tx1">
                  <a:lumMod val="85000"/>
                  <a:lumOff val="15000"/>
                </a:schemeClr>
              </a:solidFill>
              <a:latin typeface="Candara" pitchFamily="34" charset="0"/>
            </a:endParaRPr>
          </a:p>
          <a:p>
            <a:r>
              <a:rPr lang="en-US" sz="1600" dirty="0" smtClean="0">
                <a:solidFill>
                  <a:schemeClr val="tx1">
                    <a:lumMod val="85000"/>
                    <a:lumOff val="15000"/>
                  </a:schemeClr>
                </a:solidFill>
                <a:latin typeface="Candara" pitchFamily="34" charset="0"/>
              </a:rPr>
              <a:t>Therefore, its absence from Islamic FI balance sheets cannot be justified on the same ground as that of </a:t>
            </a:r>
            <a:r>
              <a:rPr lang="en-US" sz="1600" i="1" dirty="0" err="1" smtClean="0">
                <a:solidFill>
                  <a:schemeClr val="tx1">
                    <a:lumMod val="85000"/>
                    <a:lumOff val="15000"/>
                  </a:schemeClr>
                </a:solidFill>
                <a:latin typeface="Candara" pitchFamily="34" charset="0"/>
              </a:rPr>
              <a:t>Mudarabah</a:t>
            </a:r>
            <a:r>
              <a:rPr lang="en-US" sz="1600" dirty="0" smtClean="0">
                <a:solidFill>
                  <a:schemeClr val="tx1">
                    <a:lumMod val="85000"/>
                    <a:lumOff val="15000"/>
                  </a:schemeClr>
                </a:solidFill>
                <a:latin typeface="Candara" pitchFamily="34" charset="0"/>
              </a:rPr>
              <a:t> </a:t>
            </a:r>
            <a:r>
              <a:rPr lang="en-US" sz="1600" dirty="0" smtClean="0">
                <a:solidFill>
                  <a:schemeClr val="tx1">
                    <a:lumMod val="85000"/>
                    <a:lumOff val="15000"/>
                  </a:schemeClr>
                </a:solidFill>
                <a:latin typeface="Candara" pitchFamily="34" charset="0"/>
              </a:rPr>
              <a:t>(the financier has </a:t>
            </a:r>
            <a:r>
              <a:rPr lang="en-US" sz="1600" dirty="0">
                <a:solidFill>
                  <a:schemeClr val="tx1">
                    <a:lumMod val="85000"/>
                    <a:lumOff val="15000"/>
                  </a:schemeClr>
                </a:solidFill>
                <a:latin typeface="Candara" pitchFamily="34" charset="0"/>
              </a:rPr>
              <a:t>the option to </a:t>
            </a:r>
            <a:r>
              <a:rPr lang="en-US" sz="1600" dirty="0" smtClean="0">
                <a:solidFill>
                  <a:schemeClr val="tx1">
                    <a:lumMod val="85000"/>
                    <a:lumOff val="15000"/>
                  </a:schemeClr>
                </a:solidFill>
                <a:latin typeface="Candara" pitchFamily="34" charset="0"/>
              </a:rPr>
              <a:t>engage, directly </a:t>
            </a:r>
            <a:r>
              <a:rPr lang="en-US" sz="1600" dirty="0">
                <a:solidFill>
                  <a:schemeClr val="tx1">
                    <a:lumMod val="85000"/>
                    <a:lumOff val="15000"/>
                  </a:schemeClr>
                </a:solidFill>
                <a:latin typeface="Candara" pitchFamily="34" charset="0"/>
              </a:rPr>
              <a:t>or </a:t>
            </a:r>
            <a:r>
              <a:rPr lang="en-US" sz="1600" dirty="0" smtClean="0">
                <a:solidFill>
                  <a:schemeClr val="tx1">
                    <a:lumMod val="85000"/>
                    <a:lumOff val="15000"/>
                  </a:schemeClr>
                </a:solidFill>
                <a:latin typeface="Candara" pitchFamily="34" charset="0"/>
              </a:rPr>
              <a:t>indirectly, in </a:t>
            </a:r>
            <a:r>
              <a:rPr lang="en-US" sz="1600" dirty="0">
                <a:solidFill>
                  <a:schemeClr val="tx1">
                    <a:lumMod val="85000"/>
                    <a:lumOff val="15000"/>
                  </a:schemeClr>
                </a:solidFill>
                <a:latin typeface="Candara" pitchFamily="34" charset="0"/>
              </a:rPr>
              <a:t>the </a:t>
            </a:r>
            <a:r>
              <a:rPr lang="en-US" sz="1600" dirty="0" smtClean="0">
                <a:solidFill>
                  <a:schemeClr val="tx1">
                    <a:lumMod val="85000"/>
                    <a:lumOff val="15000"/>
                  </a:schemeClr>
                </a:solidFill>
                <a:latin typeface="Candara" pitchFamily="34" charset="0"/>
              </a:rPr>
              <a:t>management, and monitor the activities, of </a:t>
            </a:r>
            <a:r>
              <a:rPr lang="en-US" sz="1600" dirty="0" smtClean="0">
                <a:solidFill>
                  <a:schemeClr val="tx1">
                    <a:lumMod val="85000"/>
                    <a:lumOff val="15000"/>
                  </a:schemeClr>
                </a:solidFill>
                <a:latin typeface="Candara" pitchFamily="34" charset="0"/>
              </a:rPr>
              <a:t>the SME or </a:t>
            </a:r>
            <a:r>
              <a:rPr lang="en-US" sz="1600" dirty="0" smtClean="0">
                <a:solidFill>
                  <a:schemeClr val="tx1">
                    <a:lumMod val="85000"/>
                    <a:lumOff val="15000"/>
                  </a:schemeClr>
                </a:solidFill>
                <a:latin typeface="Candara" pitchFamily="34" charset="0"/>
              </a:rPr>
              <a:t>any other type of enterprise)</a:t>
            </a:r>
          </a:p>
          <a:p>
            <a:pPr lvl="1"/>
            <a:r>
              <a:rPr lang="en-US" sz="1600" dirty="0" smtClean="0">
                <a:solidFill>
                  <a:schemeClr val="tx1">
                    <a:lumMod val="85000"/>
                    <a:lumOff val="15000"/>
                  </a:schemeClr>
                </a:solidFill>
                <a:latin typeface="Candara" pitchFamily="34" charset="0"/>
              </a:rPr>
              <a:t>In </a:t>
            </a:r>
            <a:r>
              <a:rPr lang="en-US" sz="1600" dirty="0">
                <a:solidFill>
                  <a:schemeClr val="tx1">
                    <a:lumMod val="85000"/>
                    <a:lumOff val="15000"/>
                  </a:schemeClr>
                </a:solidFill>
                <a:latin typeface="Candara" pitchFamily="34" charset="0"/>
              </a:rPr>
              <a:t>practice, however, the banks’ right to participate in the management of firms funded by </a:t>
            </a:r>
            <a:r>
              <a:rPr lang="en-US" sz="1600" dirty="0" err="1" smtClean="0">
                <a:solidFill>
                  <a:schemeClr val="tx1">
                    <a:lumMod val="85000"/>
                    <a:lumOff val="15000"/>
                  </a:schemeClr>
                </a:solidFill>
                <a:latin typeface="Candara" pitchFamily="34" charset="0"/>
              </a:rPr>
              <a:t>Musharakah</a:t>
            </a:r>
            <a:r>
              <a:rPr lang="en-US" sz="1600" dirty="0" smtClean="0">
                <a:solidFill>
                  <a:schemeClr val="tx1">
                    <a:lumMod val="85000"/>
                    <a:lumOff val="15000"/>
                  </a:schemeClr>
                </a:solidFill>
                <a:latin typeface="Candara" pitchFamily="34" charset="0"/>
              </a:rPr>
              <a:t> </a:t>
            </a:r>
            <a:r>
              <a:rPr lang="en-US" sz="1600" dirty="0">
                <a:solidFill>
                  <a:schemeClr val="tx1">
                    <a:lumMod val="85000"/>
                    <a:lumOff val="15000"/>
                  </a:schemeClr>
                </a:solidFill>
                <a:latin typeface="Candara" pitchFamily="34" charset="0"/>
              </a:rPr>
              <a:t>deals is almost invariably waived (this degree of involvement would be prohibitively costly)</a:t>
            </a:r>
          </a:p>
          <a:p>
            <a:endParaRPr lang="en-US" sz="1600" dirty="0" smtClean="0">
              <a:solidFill>
                <a:schemeClr val="tx1">
                  <a:lumMod val="85000"/>
                  <a:lumOff val="15000"/>
                </a:schemeClr>
              </a:solidFill>
              <a:latin typeface="Candara" pitchFamily="34" charset="0"/>
            </a:endParaRPr>
          </a:p>
          <a:p>
            <a:r>
              <a:rPr lang="en-US" sz="1600" dirty="0" smtClean="0">
                <a:solidFill>
                  <a:schemeClr val="tx1">
                    <a:lumMod val="85000"/>
                    <a:lumOff val="15000"/>
                  </a:schemeClr>
                </a:solidFill>
                <a:latin typeface="Candara" pitchFamily="34" charset="0"/>
              </a:rPr>
              <a:t>Although </a:t>
            </a:r>
            <a:r>
              <a:rPr lang="en-US" sz="1600" dirty="0" smtClean="0">
                <a:solidFill>
                  <a:schemeClr val="tx1">
                    <a:lumMod val="85000"/>
                    <a:lumOff val="15000"/>
                  </a:schemeClr>
                </a:solidFill>
                <a:latin typeface="Candara" pitchFamily="34" charset="0"/>
              </a:rPr>
              <a:t>to a lesser extent, same agency problems also apply to </a:t>
            </a:r>
            <a:r>
              <a:rPr lang="en-US" sz="1600" dirty="0" err="1">
                <a:solidFill>
                  <a:schemeClr val="tx1">
                    <a:lumMod val="85000"/>
                    <a:lumOff val="15000"/>
                  </a:schemeClr>
                </a:solidFill>
                <a:latin typeface="Candara" pitchFamily="34" charset="0"/>
              </a:rPr>
              <a:t>Musharakah</a:t>
            </a:r>
            <a:r>
              <a:rPr lang="en-US" sz="1600" dirty="0">
                <a:solidFill>
                  <a:schemeClr val="tx1">
                    <a:lumMod val="85000"/>
                    <a:lumOff val="15000"/>
                  </a:schemeClr>
                </a:solidFill>
                <a:latin typeface="Candara" pitchFamily="34" charset="0"/>
              </a:rPr>
              <a:t> </a:t>
            </a:r>
            <a:endParaRPr lang="en-US" sz="1600" dirty="0" smtClean="0">
              <a:solidFill>
                <a:schemeClr val="tx1">
                  <a:lumMod val="85000"/>
                  <a:lumOff val="15000"/>
                </a:schemeClr>
              </a:solidFill>
              <a:latin typeface="Candara" pitchFamily="34" charset="0"/>
            </a:endParaRPr>
          </a:p>
        </p:txBody>
      </p:sp>
      <p:sp>
        <p:nvSpPr>
          <p:cNvPr id="9" name="Title 1"/>
          <p:cNvSpPr txBox="1">
            <a:spLocks/>
          </p:cNvSpPr>
          <p:nvPr/>
        </p:nvSpPr>
        <p:spPr>
          <a:xfrm>
            <a:off x="251520" y="202630"/>
            <a:ext cx="5256584"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err="1" smtClean="0">
                <a:solidFill>
                  <a:schemeClr val="bg1"/>
                </a:solidFill>
                <a:latin typeface="Cambria" pitchFamily="18" charset="0"/>
              </a:rPr>
              <a:t>Musharakah</a:t>
            </a:r>
            <a:endParaRPr lang="tr-TR" sz="3200" dirty="0">
              <a:solidFill>
                <a:schemeClr val="bg1"/>
              </a:solidFill>
              <a:latin typeface="Cambria" pitchFamily="18" charset="0"/>
            </a:endParaRPr>
          </a:p>
        </p:txBody>
      </p:sp>
      <p:sp>
        <p:nvSpPr>
          <p:cNvPr id="11" name="Title 1"/>
          <p:cNvSpPr txBox="1">
            <a:spLocks/>
          </p:cNvSpPr>
          <p:nvPr/>
        </p:nvSpPr>
        <p:spPr>
          <a:xfrm>
            <a:off x="5292080" y="202630"/>
            <a:ext cx="3851920"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002060"/>
                </a:solidFill>
                <a:latin typeface="Cambria" pitchFamily="18" charset="0"/>
              </a:rPr>
              <a:t>A better option?</a:t>
            </a:r>
            <a:endParaRPr lang="en-US" sz="2400" dirty="0">
              <a:solidFill>
                <a:srgbClr val="002060"/>
              </a:solidFill>
              <a:latin typeface="Cambria" pitchFamily="18" charset="0"/>
            </a:endParaRPr>
          </a:p>
        </p:txBody>
      </p:sp>
      <p:pic>
        <p:nvPicPr>
          <p:cNvPr id="12" name="Picture 1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spTree>
    <p:extLst>
      <p:ext uri="{BB962C8B-B14F-4D97-AF65-F5344CB8AC3E}">
        <p14:creationId xmlns:p14="http://schemas.microsoft.com/office/powerpoint/2010/main" val="3854519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grpSp>
        <p:nvGrpSpPr>
          <p:cNvPr id="16" name="Group 15"/>
          <p:cNvGrpSpPr/>
          <p:nvPr/>
        </p:nvGrpSpPr>
        <p:grpSpPr>
          <a:xfrm>
            <a:off x="0" y="0"/>
            <a:ext cx="9147100" cy="836712"/>
            <a:chOff x="0" y="0"/>
            <a:chExt cx="9147100" cy="836712"/>
          </a:xfrm>
        </p:grpSpPr>
        <p:sp>
          <p:nvSpPr>
            <p:cNvPr id="17" name="Rectangle 16"/>
            <p:cNvSpPr/>
            <p:nvPr/>
          </p:nvSpPr>
          <p:spPr>
            <a:xfrm>
              <a:off x="5076056" y="0"/>
              <a:ext cx="4071044"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2" name="Content Placeholder 1"/>
          <p:cNvSpPr>
            <a:spLocks noGrp="1"/>
          </p:cNvSpPr>
          <p:nvPr>
            <p:ph idx="1"/>
          </p:nvPr>
        </p:nvSpPr>
        <p:spPr>
          <a:xfrm>
            <a:off x="457200" y="1268760"/>
            <a:ext cx="8229600" cy="5040520"/>
          </a:xfrm>
        </p:spPr>
        <p:txBody>
          <a:bodyPr>
            <a:noAutofit/>
          </a:bodyPr>
          <a:lstStyle/>
          <a:p>
            <a:r>
              <a:rPr lang="en-US" sz="1600" dirty="0" smtClean="0">
                <a:solidFill>
                  <a:schemeClr val="tx1">
                    <a:lumMod val="85000"/>
                    <a:lumOff val="15000"/>
                  </a:schemeClr>
                </a:solidFill>
                <a:latin typeface="Candara" pitchFamily="34" charset="0"/>
              </a:rPr>
              <a:t>Compared </a:t>
            </a:r>
            <a:r>
              <a:rPr lang="en-US" sz="1600" dirty="0">
                <a:solidFill>
                  <a:schemeClr val="tx1">
                    <a:lumMod val="85000"/>
                    <a:lumOff val="15000"/>
                  </a:schemeClr>
                </a:solidFill>
                <a:latin typeface="Candara" pitchFamily="34" charset="0"/>
              </a:rPr>
              <a:t>to </a:t>
            </a:r>
            <a:r>
              <a:rPr lang="en-US" sz="1600" dirty="0" smtClean="0">
                <a:solidFill>
                  <a:schemeClr val="tx1">
                    <a:lumMod val="85000"/>
                    <a:lumOff val="15000"/>
                  </a:schemeClr>
                </a:solidFill>
                <a:latin typeface="Candara" pitchFamily="34" charset="0"/>
              </a:rPr>
              <a:t>the rate </a:t>
            </a:r>
            <a:r>
              <a:rPr lang="en-US" sz="1600" dirty="0">
                <a:solidFill>
                  <a:schemeClr val="tx1">
                    <a:lumMod val="85000"/>
                    <a:lumOff val="15000"/>
                  </a:schemeClr>
                </a:solidFill>
                <a:latin typeface="Candara" pitchFamily="34" charset="0"/>
              </a:rPr>
              <a:t>of return of conventional </a:t>
            </a:r>
            <a:r>
              <a:rPr lang="en-US" sz="1600" dirty="0" smtClean="0">
                <a:solidFill>
                  <a:schemeClr val="tx1">
                    <a:lumMod val="85000"/>
                    <a:lumOff val="15000"/>
                  </a:schemeClr>
                </a:solidFill>
                <a:latin typeface="Candara" pitchFamily="34" charset="0"/>
              </a:rPr>
              <a:t>finance </a:t>
            </a:r>
            <a:r>
              <a:rPr lang="en-US" sz="1600" dirty="0">
                <a:solidFill>
                  <a:schemeClr val="tx1">
                    <a:lumMod val="85000"/>
                    <a:lumOff val="15000"/>
                  </a:schemeClr>
                </a:solidFill>
                <a:latin typeface="Candara" pitchFamily="34" charset="0"/>
              </a:rPr>
              <a:t>(interest rate), </a:t>
            </a:r>
            <a:r>
              <a:rPr lang="en-US" sz="1600" i="1" dirty="0" err="1" smtClean="0">
                <a:solidFill>
                  <a:schemeClr val="tx1">
                    <a:lumMod val="85000"/>
                    <a:lumOff val="15000"/>
                  </a:schemeClr>
                </a:solidFill>
                <a:latin typeface="Candara" pitchFamily="34" charset="0"/>
              </a:rPr>
              <a:t>Musharakah</a:t>
            </a:r>
            <a:r>
              <a:rPr lang="en-US" sz="1600" dirty="0" smtClean="0">
                <a:solidFill>
                  <a:schemeClr val="tx1">
                    <a:lumMod val="85000"/>
                    <a:lumOff val="15000"/>
                  </a:schemeClr>
                </a:solidFill>
                <a:latin typeface="Candara" pitchFamily="34" charset="0"/>
              </a:rPr>
              <a:t> is argued to offer higher rates </a:t>
            </a:r>
            <a:r>
              <a:rPr lang="en-US" sz="1600" dirty="0">
                <a:solidFill>
                  <a:schemeClr val="tx1">
                    <a:lumMod val="85000"/>
                    <a:lumOff val="15000"/>
                  </a:schemeClr>
                </a:solidFill>
                <a:latin typeface="Candara" pitchFamily="34" charset="0"/>
              </a:rPr>
              <a:t>of return </a:t>
            </a:r>
            <a:r>
              <a:rPr lang="en-US" sz="1600" dirty="0" smtClean="0">
                <a:solidFill>
                  <a:schemeClr val="tx1">
                    <a:lumMod val="85000"/>
                    <a:lumOff val="15000"/>
                  </a:schemeClr>
                </a:solidFill>
                <a:latin typeface="Candara" pitchFamily="34" charset="0"/>
              </a:rPr>
              <a:t>to the </a:t>
            </a:r>
            <a:r>
              <a:rPr lang="en-US" sz="1600" b="1" dirty="0">
                <a:solidFill>
                  <a:schemeClr val="tx1">
                    <a:lumMod val="85000"/>
                    <a:lumOff val="15000"/>
                  </a:schemeClr>
                </a:solidFill>
                <a:latin typeface="Candara" pitchFamily="34" charset="0"/>
              </a:rPr>
              <a:t>capital </a:t>
            </a:r>
            <a:r>
              <a:rPr lang="en-US" sz="1600" b="1" dirty="0" smtClean="0">
                <a:solidFill>
                  <a:schemeClr val="tx1">
                    <a:lumMod val="85000"/>
                    <a:lumOff val="15000"/>
                  </a:schemeClr>
                </a:solidFill>
                <a:latin typeface="Candara" pitchFamily="34" charset="0"/>
              </a:rPr>
              <a:t>provider</a:t>
            </a:r>
          </a:p>
          <a:p>
            <a:r>
              <a:rPr lang="en-US" sz="1600" dirty="0" smtClean="0">
                <a:solidFill>
                  <a:schemeClr val="tx1">
                    <a:lumMod val="85000"/>
                    <a:lumOff val="15000"/>
                  </a:schemeClr>
                </a:solidFill>
                <a:latin typeface="Candara" pitchFamily="34" charset="0"/>
              </a:rPr>
              <a:t>Compared to his/her </a:t>
            </a:r>
            <a:r>
              <a:rPr lang="en-US" sz="1600" dirty="0">
                <a:solidFill>
                  <a:schemeClr val="tx1">
                    <a:lumMod val="85000"/>
                    <a:lumOff val="15000"/>
                  </a:schemeClr>
                </a:solidFill>
                <a:latin typeface="Candara" pitchFamily="34" charset="0"/>
              </a:rPr>
              <a:t>share in the total capital </a:t>
            </a:r>
            <a:r>
              <a:rPr lang="en-US" sz="1600" dirty="0" smtClean="0">
                <a:solidFill>
                  <a:schemeClr val="tx1">
                    <a:lumMod val="85000"/>
                    <a:lumOff val="15000"/>
                  </a:schemeClr>
                </a:solidFill>
                <a:latin typeface="Candara" pitchFamily="34" charset="0"/>
              </a:rPr>
              <a:t>(due to management </a:t>
            </a:r>
            <a:r>
              <a:rPr lang="en-US" sz="1600" dirty="0">
                <a:solidFill>
                  <a:schemeClr val="tx1">
                    <a:lumMod val="85000"/>
                    <a:lumOff val="15000"/>
                  </a:schemeClr>
                </a:solidFill>
                <a:latin typeface="Candara" pitchFamily="34" charset="0"/>
              </a:rPr>
              <a:t>effort</a:t>
            </a:r>
            <a:r>
              <a:rPr lang="en-US" sz="1600" dirty="0" smtClean="0">
                <a:solidFill>
                  <a:schemeClr val="tx1">
                    <a:lumMod val="85000"/>
                    <a:lumOff val="15000"/>
                  </a:schemeClr>
                </a:solidFill>
                <a:latin typeface="Candara" pitchFamily="34" charset="0"/>
              </a:rPr>
              <a:t>), </a:t>
            </a:r>
            <a:r>
              <a:rPr lang="en-US" sz="1600" i="1" dirty="0" err="1" smtClean="0">
                <a:solidFill>
                  <a:schemeClr val="tx1">
                    <a:lumMod val="85000"/>
                    <a:lumOff val="15000"/>
                  </a:schemeClr>
                </a:solidFill>
                <a:latin typeface="Candara" pitchFamily="34" charset="0"/>
              </a:rPr>
              <a:t>Musharakah</a:t>
            </a:r>
            <a:r>
              <a:rPr lang="en-US" sz="1600" dirty="0" smtClean="0">
                <a:solidFill>
                  <a:schemeClr val="tx1">
                    <a:lumMod val="85000"/>
                    <a:lumOff val="15000"/>
                  </a:schemeClr>
                </a:solidFill>
                <a:latin typeface="Candara" pitchFamily="34" charset="0"/>
              </a:rPr>
              <a:t> is argued to offer slightly higher </a:t>
            </a:r>
            <a:r>
              <a:rPr lang="en-US" sz="1600" dirty="0">
                <a:solidFill>
                  <a:schemeClr val="tx1">
                    <a:lumMod val="85000"/>
                    <a:lumOff val="15000"/>
                  </a:schemeClr>
                </a:solidFill>
                <a:latin typeface="Candara" pitchFamily="34" charset="0"/>
              </a:rPr>
              <a:t>rates of return to the </a:t>
            </a:r>
            <a:r>
              <a:rPr lang="en-US" sz="1600" b="1" dirty="0" smtClean="0">
                <a:solidFill>
                  <a:schemeClr val="tx1">
                    <a:lumMod val="85000"/>
                    <a:lumOff val="15000"/>
                  </a:schemeClr>
                </a:solidFill>
                <a:latin typeface="Candara" pitchFamily="34" charset="0"/>
              </a:rPr>
              <a:t>entrepreneur</a:t>
            </a:r>
          </a:p>
          <a:p>
            <a:endParaRPr lang="en-US" sz="1600" dirty="0" smtClean="0">
              <a:solidFill>
                <a:schemeClr val="tx1">
                  <a:lumMod val="85000"/>
                  <a:lumOff val="15000"/>
                </a:schemeClr>
              </a:solidFill>
              <a:latin typeface="Candara" pitchFamily="34" charset="0"/>
            </a:endParaRPr>
          </a:p>
          <a:p>
            <a:r>
              <a:rPr lang="en-US" sz="1600" dirty="0" smtClean="0">
                <a:solidFill>
                  <a:schemeClr val="tx1">
                    <a:lumMod val="85000"/>
                    <a:lumOff val="15000"/>
                  </a:schemeClr>
                </a:solidFill>
                <a:latin typeface="Candara" pitchFamily="34" charset="0"/>
              </a:rPr>
              <a:t>No </a:t>
            </a:r>
            <a:r>
              <a:rPr lang="en-US" sz="1600" dirty="0">
                <a:solidFill>
                  <a:schemeClr val="tx1">
                    <a:lumMod val="85000"/>
                    <a:lumOff val="15000"/>
                  </a:schemeClr>
                </a:solidFill>
                <a:latin typeface="Candara" pitchFamily="34" charset="0"/>
              </a:rPr>
              <a:t>strict collateral </a:t>
            </a:r>
            <a:r>
              <a:rPr lang="en-US" sz="1600" dirty="0" smtClean="0">
                <a:solidFill>
                  <a:schemeClr val="tx1">
                    <a:lumMod val="85000"/>
                    <a:lumOff val="15000"/>
                  </a:schemeClr>
                </a:solidFill>
                <a:latin typeface="Candara" pitchFamily="34" charset="0"/>
              </a:rPr>
              <a:t>guarantees and</a:t>
            </a:r>
            <a:r>
              <a:rPr lang="en-US" sz="1600" dirty="0">
                <a:solidFill>
                  <a:schemeClr val="tx1">
                    <a:lumMod val="85000"/>
                    <a:lumOff val="15000"/>
                  </a:schemeClr>
                </a:solidFill>
                <a:latin typeface="Candara" pitchFamily="34" charset="0"/>
              </a:rPr>
              <a:t>, therefore, entrepreneur </a:t>
            </a:r>
            <a:r>
              <a:rPr lang="en-US" sz="1600" dirty="0" smtClean="0">
                <a:solidFill>
                  <a:schemeClr val="tx1">
                    <a:lumMod val="85000"/>
                    <a:lumOff val="15000"/>
                  </a:schemeClr>
                </a:solidFill>
                <a:latin typeface="Candara" pitchFamily="34" charset="0"/>
              </a:rPr>
              <a:t>is relieved from heavy </a:t>
            </a:r>
            <a:r>
              <a:rPr lang="en-US" sz="1600" dirty="0">
                <a:solidFill>
                  <a:schemeClr val="tx1">
                    <a:lumMod val="85000"/>
                    <a:lumOff val="15000"/>
                  </a:schemeClr>
                </a:solidFill>
                <a:latin typeface="Candara" pitchFamily="34" charset="0"/>
              </a:rPr>
              <a:t>burden of debts or any other </a:t>
            </a:r>
            <a:r>
              <a:rPr lang="en-US" sz="1600" dirty="0" smtClean="0">
                <a:solidFill>
                  <a:schemeClr val="tx1">
                    <a:lumMod val="85000"/>
                    <a:lumOff val="15000"/>
                  </a:schemeClr>
                </a:solidFill>
                <a:latin typeface="Candara" pitchFamily="34" charset="0"/>
              </a:rPr>
              <a:t>obligations</a:t>
            </a:r>
            <a:endParaRPr lang="en-US" sz="1600" dirty="0">
              <a:solidFill>
                <a:schemeClr val="tx1">
                  <a:lumMod val="85000"/>
                  <a:lumOff val="15000"/>
                </a:schemeClr>
              </a:solidFill>
              <a:latin typeface="Candara" pitchFamily="34" charset="0"/>
            </a:endParaRPr>
          </a:p>
          <a:p>
            <a:endParaRPr lang="en-US" sz="1600" dirty="0" smtClean="0">
              <a:solidFill>
                <a:schemeClr val="tx1">
                  <a:lumMod val="85000"/>
                  <a:lumOff val="15000"/>
                </a:schemeClr>
              </a:solidFill>
              <a:latin typeface="Candara" pitchFamily="34" charset="0"/>
            </a:endParaRPr>
          </a:p>
          <a:p>
            <a:r>
              <a:rPr lang="en-US" sz="1600" dirty="0" smtClean="0">
                <a:solidFill>
                  <a:schemeClr val="tx1">
                    <a:lumMod val="85000"/>
                    <a:lumOff val="15000"/>
                  </a:schemeClr>
                </a:solidFill>
                <a:latin typeface="Candara" pitchFamily="34" charset="0"/>
              </a:rPr>
              <a:t>Suitable </a:t>
            </a:r>
            <a:r>
              <a:rPr lang="en-US" sz="1600" dirty="0" smtClean="0">
                <a:solidFill>
                  <a:schemeClr val="tx1">
                    <a:lumMod val="85000"/>
                    <a:lumOff val="15000"/>
                  </a:schemeClr>
                </a:solidFill>
                <a:latin typeface="Candara" pitchFamily="34" charset="0"/>
              </a:rPr>
              <a:t>for both </a:t>
            </a:r>
            <a:r>
              <a:rPr lang="en-US" sz="1600" b="1" dirty="0">
                <a:solidFill>
                  <a:schemeClr val="tx1">
                    <a:lumMod val="85000"/>
                    <a:lumOff val="15000"/>
                  </a:schemeClr>
                </a:solidFill>
                <a:latin typeface="Candara" pitchFamily="34" charset="0"/>
              </a:rPr>
              <a:t>fixed and working </a:t>
            </a:r>
            <a:r>
              <a:rPr lang="en-US" sz="1600" b="1" dirty="0" smtClean="0">
                <a:solidFill>
                  <a:schemeClr val="tx1">
                    <a:lumMod val="85000"/>
                    <a:lumOff val="15000"/>
                  </a:schemeClr>
                </a:solidFill>
                <a:latin typeface="Candara" pitchFamily="34" charset="0"/>
              </a:rPr>
              <a:t>capital </a:t>
            </a:r>
            <a:r>
              <a:rPr lang="en-US" sz="1600" dirty="0" smtClean="0">
                <a:solidFill>
                  <a:schemeClr val="tx1">
                    <a:lumMod val="85000"/>
                    <a:lumOff val="15000"/>
                  </a:schemeClr>
                </a:solidFill>
                <a:latin typeface="Candara" pitchFamily="34" charset="0"/>
              </a:rPr>
              <a:t>financing for SMEs</a:t>
            </a:r>
            <a:endParaRPr lang="en-US" sz="1600" dirty="0">
              <a:solidFill>
                <a:schemeClr val="tx1">
                  <a:lumMod val="85000"/>
                  <a:lumOff val="15000"/>
                </a:schemeClr>
              </a:solidFill>
              <a:latin typeface="Candara" pitchFamily="34" charset="0"/>
            </a:endParaRPr>
          </a:p>
          <a:p>
            <a:endParaRPr lang="en-US" sz="1600" dirty="0" smtClean="0">
              <a:solidFill>
                <a:schemeClr val="tx1">
                  <a:lumMod val="85000"/>
                  <a:lumOff val="15000"/>
                </a:schemeClr>
              </a:solidFill>
              <a:latin typeface="Candara" pitchFamily="34" charset="0"/>
            </a:endParaRPr>
          </a:p>
          <a:p>
            <a:r>
              <a:rPr lang="en-US" sz="1600" dirty="0" smtClean="0">
                <a:solidFill>
                  <a:schemeClr val="tx1">
                    <a:lumMod val="85000"/>
                    <a:lumOff val="15000"/>
                  </a:schemeClr>
                </a:solidFill>
                <a:latin typeface="Candara" pitchFamily="34" charset="0"/>
              </a:rPr>
              <a:t>Diminishing </a:t>
            </a:r>
            <a:r>
              <a:rPr lang="en-US" sz="1600" i="1" dirty="0" err="1">
                <a:solidFill>
                  <a:schemeClr val="tx1">
                    <a:lumMod val="85000"/>
                    <a:lumOff val="15000"/>
                  </a:schemeClr>
                </a:solidFill>
                <a:latin typeface="Candara" pitchFamily="34" charset="0"/>
              </a:rPr>
              <a:t>Musharakah</a:t>
            </a:r>
            <a:r>
              <a:rPr lang="en-US" sz="1600" dirty="0">
                <a:solidFill>
                  <a:schemeClr val="tx1">
                    <a:lumMod val="85000"/>
                    <a:lumOff val="15000"/>
                  </a:schemeClr>
                </a:solidFill>
                <a:latin typeface="Candara" pitchFamily="34" charset="0"/>
              </a:rPr>
              <a:t> model (</a:t>
            </a:r>
            <a:r>
              <a:rPr lang="en-US" sz="1600" i="1" dirty="0" err="1">
                <a:solidFill>
                  <a:schemeClr val="tx1">
                    <a:lumMod val="85000"/>
                    <a:lumOff val="15000"/>
                  </a:schemeClr>
                </a:solidFill>
                <a:latin typeface="Candara" pitchFamily="34" charset="0"/>
              </a:rPr>
              <a:t>Musharakah</a:t>
            </a:r>
            <a:r>
              <a:rPr lang="en-US" sz="1600" i="1" dirty="0">
                <a:solidFill>
                  <a:schemeClr val="tx1">
                    <a:lumMod val="85000"/>
                    <a:lumOff val="15000"/>
                  </a:schemeClr>
                </a:solidFill>
                <a:latin typeface="Candara" pitchFamily="34" charset="0"/>
              </a:rPr>
              <a:t> </a:t>
            </a:r>
            <a:r>
              <a:rPr lang="en-US" sz="1600" i="1" dirty="0" err="1" smtClean="0">
                <a:solidFill>
                  <a:schemeClr val="tx1">
                    <a:lumMod val="85000"/>
                    <a:lumOff val="15000"/>
                  </a:schemeClr>
                </a:solidFill>
                <a:latin typeface="Candara" pitchFamily="34" charset="0"/>
              </a:rPr>
              <a:t>Mutanaqisah</a:t>
            </a:r>
            <a:r>
              <a:rPr lang="en-US" sz="1600" i="1" dirty="0" smtClean="0">
                <a:solidFill>
                  <a:schemeClr val="tx1">
                    <a:lumMod val="85000"/>
                    <a:lumOff val="15000"/>
                  </a:schemeClr>
                </a:solidFill>
                <a:latin typeface="Candara" pitchFamily="34" charset="0"/>
              </a:rPr>
              <a:t> </a:t>
            </a:r>
            <a:r>
              <a:rPr lang="en-US" sz="1600" dirty="0" smtClean="0">
                <a:solidFill>
                  <a:schemeClr val="tx1">
                    <a:lumMod val="85000"/>
                    <a:lumOff val="15000"/>
                  </a:schemeClr>
                </a:solidFill>
                <a:latin typeface="Candara" pitchFamily="34" charset="0"/>
              </a:rPr>
              <a:t>Partnership – MMP) in fact makes it feasible for an Islamic FI to become an effective partner in a high number of and diverse set of partnerships at the same time </a:t>
            </a:r>
            <a:r>
              <a:rPr lang="en-US" sz="1600" dirty="0">
                <a:solidFill>
                  <a:schemeClr val="tx1">
                    <a:lumMod val="85000"/>
                    <a:lumOff val="15000"/>
                  </a:schemeClr>
                </a:solidFill>
                <a:latin typeface="Candara" pitchFamily="34" charset="0"/>
              </a:rPr>
              <a:t>(</a:t>
            </a:r>
            <a:r>
              <a:rPr lang="en-US" sz="1600" dirty="0" smtClean="0">
                <a:solidFill>
                  <a:schemeClr val="tx1">
                    <a:lumMod val="85000"/>
                    <a:lumOff val="15000"/>
                  </a:schemeClr>
                </a:solidFill>
                <a:latin typeface="Candara" pitchFamily="34" charset="0"/>
              </a:rPr>
              <a:t>which </a:t>
            </a:r>
            <a:r>
              <a:rPr lang="en-US" sz="1600" dirty="0" smtClean="0">
                <a:solidFill>
                  <a:schemeClr val="tx1">
                    <a:lumMod val="85000"/>
                    <a:lumOff val="15000"/>
                  </a:schemeClr>
                </a:solidFill>
                <a:latin typeface="Candara" pitchFamily="34" charset="0"/>
              </a:rPr>
              <a:t>would seem infeasible </a:t>
            </a:r>
            <a:r>
              <a:rPr lang="en-US" sz="1600" dirty="0" smtClean="0">
                <a:solidFill>
                  <a:schemeClr val="tx1">
                    <a:lumMod val="85000"/>
                    <a:lumOff val="15000"/>
                  </a:schemeClr>
                </a:solidFill>
                <a:latin typeface="Candara" pitchFamily="34" charset="0"/>
              </a:rPr>
              <a:t>otherwise) </a:t>
            </a:r>
            <a:r>
              <a:rPr lang="en-US" sz="1600" dirty="0" smtClean="0">
                <a:solidFill>
                  <a:schemeClr val="tx1">
                    <a:lumMod val="85000"/>
                    <a:lumOff val="15000"/>
                  </a:schemeClr>
                </a:solidFill>
                <a:latin typeface="Candara" pitchFamily="34" charset="0"/>
              </a:rPr>
              <a:t>and presents the entrepreneur with the opportunity of taking the total ownership the </a:t>
            </a:r>
            <a:r>
              <a:rPr lang="en-US" sz="1600" dirty="0" smtClean="0">
                <a:solidFill>
                  <a:schemeClr val="tx1">
                    <a:lumMod val="85000"/>
                    <a:lumOff val="15000"/>
                  </a:schemeClr>
                </a:solidFill>
                <a:latin typeface="Candara" pitchFamily="34" charset="0"/>
              </a:rPr>
              <a:t>business/project</a:t>
            </a:r>
          </a:p>
          <a:p>
            <a:endParaRPr lang="en-US" sz="1600" dirty="0">
              <a:solidFill>
                <a:schemeClr val="tx1">
                  <a:lumMod val="85000"/>
                  <a:lumOff val="15000"/>
                </a:schemeClr>
              </a:solidFill>
              <a:latin typeface="Candara" pitchFamily="34" charset="0"/>
            </a:endParaRPr>
          </a:p>
          <a:p>
            <a:r>
              <a:rPr lang="en-US" sz="1600" b="1" dirty="0" smtClean="0">
                <a:solidFill>
                  <a:schemeClr val="tx1">
                    <a:lumMod val="85000"/>
                    <a:lumOff val="15000"/>
                  </a:schemeClr>
                </a:solidFill>
                <a:latin typeface="Candara" pitchFamily="34" charset="0"/>
              </a:rPr>
              <a:t>Tax exemptions </a:t>
            </a:r>
            <a:r>
              <a:rPr lang="en-US" sz="1600" dirty="0" smtClean="0">
                <a:solidFill>
                  <a:schemeClr val="tx1">
                    <a:lumMod val="85000"/>
                    <a:lumOff val="15000"/>
                  </a:schemeClr>
                </a:solidFill>
                <a:latin typeface="Candara" pitchFamily="34" charset="0"/>
              </a:rPr>
              <a:t>to </a:t>
            </a:r>
            <a:r>
              <a:rPr lang="en-US" sz="1600" i="1" dirty="0" err="1">
                <a:solidFill>
                  <a:schemeClr val="tx1">
                    <a:lumMod val="85000"/>
                    <a:lumOff val="15000"/>
                  </a:schemeClr>
                </a:solidFill>
                <a:latin typeface="Candara" pitchFamily="34" charset="0"/>
              </a:rPr>
              <a:t>Musharakah</a:t>
            </a:r>
            <a:r>
              <a:rPr lang="en-US" sz="1600" dirty="0">
                <a:solidFill>
                  <a:schemeClr val="tx1">
                    <a:lumMod val="85000"/>
                    <a:lumOff val="15000"/>
                  </a:schemeClr>
                </a:solidFill>
                <a:latin typeface="Candara" pitchFamily="34" charset="0"/>
              </a:rPr>
              <a:t> </a:t>
            </a:r>
            <a:r>
              <a:rPr lang="en-US" sz="1600" dirty="0" smtClean="0">
                <a:solidFill>
                  <a:schemeClr val="tx1">
                    <a:lumMod val="85000"/>
                    <a:lumOff val="15000"/>
                  </a:schemeClr>
                </a:solidFill>
                <a:latin typeface="Candara" pitchFamily="34" charset="0"/>
              </a:rPr>
              <a:t>operations with SMEs and entrepreneurs could significantly increase the use of these contracts</a:t>
            </a:r>
            <a:endParaRPr lang="en-US" sz="1600" dirty="0" smtClean="0">
              <a:solidFill>
                <a:schemeClr val="tx1">
                  <a:lumMod val="85000"/>
                  <a:lumOff val="15000"/>
                </a:schemeClr>
              </a:solidFill>
              <a:latin typeface="Candara" pitchFamily="34" charset="0"/>
            </a:endParaRPr>
          </a:p>
          <a:p>
            <a:endParaRPr lang="tr-TR" sz="1600" dirty="0">
              <a:solidFill>
                <a:schemeClr val="tx1">
                  <a:lumMod val="85000"/>
                  <a:lumOff val="15000"/>
                </a:schemeClr>
              </a:solidFill>
              <a:latin typeface="Candara" pitchFamily="34" charset="0"/>
            </a:endParaRPr>
          </a:p>
        </p:txBody>
      </p:sp>
      <p:sp>
        <p:nvSpPr>
          <p:cNvPr id="9" name="Title 1"/>
          <p:cNvSpPr txBox="1">
            <a:spLocks/>
          </p:cNvSpPr>
          <p:nvPr/>
        </p:nvSpPr>
        <p:spPr>
          <a:xfrm>
            <a:off x="251520" y="202630"/>
            <a:ext cx="5256584"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err="1" smtClean="0">
                <a:solidFill>
                  <a:schemeClr val="bg1"/>
                </a:solidFill>
                <a:latin typeface="Cambria" pitchFamily="18" charset="0"/>
              </a:rPr>
              <a:t>Musharakah</a:t>
            </a:r>
            <a:endParaRPr lang="tr-TR" sz="3200" dirty="0">
              <a:solidFill>
                <a:schemeClr val="bg1"/>
              </a:solidFill>
              <a:latin typeface="Cambria" pitchFamily="18" charset="0"/>
            </a:endParaRPr>
          </a:p>
        </p:txBody>
      </p:sp>
      <p:pic>
        <p:nvPicPr>
          <p:cNvPr id="12" name="Picture 1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sp>
        <p:nvSpPr>
          <p:cNvPr id="13" name="Title 1"/>
          <p:cNvSpPr txBox="1">
            <a:spLocks/>
          </p:cNvSpPr>
          <p:nvPr/>
        </p:nvSpPr>
        <p:spPr>
          <a:xfrm>
            <a:off x="5292080" y="202630"/>
            <a:ext cx="3851920"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002060"/>
                </a:solidFill>
                <a:latin typeface="Cambria" pitchFamily="18" charset="0"/>
              </a:rPr>
              <a:t>A better option? (2)</a:t>
            </a:r>
            <a:endParaRPr lang="en-US" sz="2400" dirty="0">
              <a:solidFill>
                <a:srgbClr val="002060"/>
              </a:solidFill>
              <a:latin typeface="Cambria" pitchFamily="18" charset="0"/>
            </a:endParaRPr>
          </a:p>
        </p:txBody>
      </p:sp>
    </p:spTree>
    <p:extLst>
      <p:ext uri="{BB962C8B-B14F-4D97-AF65-F5344CB8AC3E}">
        <p14:creationId xmlns:p14="http://schemas.microsoft.com/office/powerpoint/2010/main" val="3591243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grpSp>
        <p:nvGrpSpPr>
          <p:cNvPr id="16" name="Group 15"/>
          <p:cNvGrpSpPr/>
          <p:nvPr/>
        </p:nvGrpSpPr>
        <p:grpSpPr>
          <a:xfrm>
            <a:off x="0" y="0"/>
            <a:ext cx="9147100" cy="836712"/>
            <a:chOff x="0" y="0"/>
            <a:chExt cx="9147100" cy="836712"/>
          </a:xfrm>
        </p:grpSpPr>
        <p:sp>
          <p:nvSpPr>
            <p:cNvPr id="17" name="Rectangle 16"/>
            <p:cNvSpPr/>
            <p:nvPr/>
          </p:nvSpPr>
          <p:spPr>
            <a:xfrm>
              <a:off x="5076056" y="0"/>
              <a:ext cx="4071044"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2" name="Content Placeholder 1"/>
          <p:cNvSpPr>
            <a:spLocks noGrp="1"/>
          </p:cNvSpPr>
          <p:nvPr>
            <p:ph idx="1"/>
          </p:nvPr>
        </p:nvSpPr>
        <p:spPr>
          <a:xfrm>
            <a:off x="457200" y="1268760"/>
            <a:ext cx="8229600" cy="5040520"/>
          </a:xfrm>
        </p:spPr>
        <p:txBody>
          <a:bodyPr>
            <a:noAutofit/>
          </a:bodyPr>
          <a:lstStyle/>
          <a:p>
            <a:r>
              <a:rPr lang="en-GB" sz="1600" b="1" dirty="0" smtClean="0">
                <a:solidFill>
                  <a:schemeClr val="tx1">
                    <a:lumMod val="85000"/>
                    <a:lumOff val="15000"/>
                  </a:schemeClr>
                </a:solidFill>
                <a:latin typeface="Candara" pitchFamily="34" charset="0"/>
              </a:rPr>
              <a:t>SMEs are important. </a:t>
            </a:r>
            <a:r>
              <a:rPr lang="en-GB" sz="1600" dirty="0" smtClean="0">
                <a:solidFill>
                  <a:schemeClr val="tx1">
                    <a:lumMod val="85000"/>
                    <a:lumOff val="15000"/>
                  </a:schemeClr>
                </a:solidFill>
                <a:latin typeface="Candara" pitchFamily="34" charset="0"/>
              </a:rPr>
              <a:t>Evolving Increasing </a:t>
            </a:r>
            <a:r>
              <a:rPr lang="en-GB" sz="1600" dirty="0" smtClean="0">
                <a:solidFill>
                  <a:schemeClr val="tx1">
                    <a:lumMod val="85000"/>
                    <a:lumOff val="15000"/>
                  </a:schemeClr>
                </a:solidFill>
                <a:latin typeface="Candara" pitchFamily="34" charset="0"/>
              </a:rPr>
              <a:t>importance of economic contributions made by SMEs </a:t>
            </a:r>
            <a:r>
              <a:rPr lang="en-GB" sz="1600" dirty="0" smtClean="0">
                <a:solidFill>
                  <a:schemeClr val="tx1">
                    <a:lumMod val="85000"/>
                    <a:lumOff val="15000"/>
                  </a:schemeClr>
                </a:solidFill>
                <a:latin typeface="Candara" pitchFamily="34" charset="0"/>
              </a:rPr>
              <a:t>(e.g</a:t>
            </a:r>
            <a:r>
              <a:rPr lang="en-GB" sz="1600" dirty="0" smtClean="0">
                <a:solidFill>
                  <a:schemeClr val="tx1">
                    <a:lumMod val="85000"/>
                    <a:lumOff val="15000"/>
                  </a:schemeClr>
                </a:solidFill>
                <a:latin typeface="Candara" pitchFamily="34" charset="0"/>
              </a:rPr>
              <a:t>., employment, output, competition</a:t>
            </a:r>
            <a:r>
              <a:rPr lang="en-GB" sz="1600" dirty="0" smtClean="0">
                <a:solidFill>
                  <a:schemeClr val="tx1">
                    <a:lumMod val="85000"/>
                    <a:lumOff val="15000"/>
                  </a:schemeClr>
                </a:solidFill>
                <a:latin typeface="Candara" pitchFamily="34" charset="0"/>
              </a:rPr>
              <a:t>) necessitates </a:t>
            </a:r>
            <a:r>
              <a:rPr lang="en-GB" sz="1600" dirty="0" smtClean="0">
                <a:solidFill>
                  <a:schemeClr val="tx1">
                    <a:lumMod val="85000"/>
                    <a:lumOff val="15000"/>
                  </a:schemeClr>
                </a:solidFill>
                <a:latin typeface="Candara" pitchFamily="34" charset="0"/>
              </a:rPr>
              <a:t>better understanding of </a:t>
            </a:r>
            <a:r>
              <a:rPr lang="en-GB" sz="1600" dirty="0" smtClean="0">
                <a:solidFill>
                  <a:schemeClr val="tx1">
                    <a:lumMod val="85000"/>
                    <a:lumOff val="15000"/>
                  </a:schemeClr>
                </a:solidFill>
                <a:latin typeface="Candara" pitchFamily="34" charset="0"/>
              </a:rPr>
              <a:t>their financial </a:t>
            </a:r>
            <a:r>
              <a:rPr lang="en-GB" sz="1600" dirty="0" smtClean="0">
                <a:solidFill>
                  <a:schemeClr val="tx1">
                    <a:lumMod val="85000"/>
                    <a:lumOff val="15000"/>
                  </a:schemeClr>
                </a:solidFill>
                <a:latin typeface="Candara" pitchFamily="34" charset="0"/>
              </a:rPr>
              <a:t>needs. </a:t>
            </a:r>
          </a:p>
          <a:p>
            <a:pPr lvl="1"/>
            <a:r>
              <a:rPr lang="en-GB" sz="1600" dirty="0" smtClean="0">
                <a:solidFill>
                  <a:schemeClr val="tx1">
                    <a:lumMod val="85000"/>
                    <a:lumOff val="15000"/>
                  </a:schemeClr>
                </a:solidFill>
                <a:latin typeface="Candara" pitchFamily="34" charset="0"/>
              </a:rPr>
              <a:t>This is so even </a:t>
            </a:r>
            <a:r>
              <a:rPr lang="en-US" sz="1600" dirty="0">
                <a:solidFill>
                  <a:schemeClr val="tx1">
                    <a:lumMod val="85000"/>
                    <a:lumOff val="15000"/>
                  </a:schemeClr>
                </a:solidFill>
                <a:latin typeface="Candara" pitchFamily="34" charset="0"/>
              </a:rPr>
              <a:t>it’s not possible to gauge the real contribution of </a:t>
            </a:r>
            <a:r>
              <a:rPr lang="en-US" sz="1600" dirty="0" smtClean="0">
                <a:solidFill>
                  <a:schemeClr val="tx1">
                    <a:lumMod val="85000"/>
                    <a:lumOff val="15000"/>
                  </a:schemeClr>
                </a:solidFill>
                <a:latin typeface="Candara" pitchFamily="34" charset="0"/>
              </a:rPr>
              <a:t>SMEs due to the large number of informal/unregistered SMEs, and even the data on SMEs are not collected in a standardized manner.</a:t>
            </a:r>
            <a:endParaRPr lang="en-GB" sz="1600" dirty="0" smtClean="0">
              <a:solidFill>
                <a:schemeClr val="tx1">
                  <a:lumMod val="85000"/>
                  <a:lumOff val="15000"/>
                </a:schemeClr>
              </a:solidFill>
              <a:latin typeface="Candara" pitchFamily="34" charset="0"/>
            </a:endParaRPr>
          </a:p>
          <a:p>
            <a:r>
              <a:rPr lang="en-GB" sz="1600" b="1" dirty="0" smtClean="0">
                <a:solidFill>
                  <a:schemeClr val="tx1">
                    <a:lumMod val="85000"/>
                    <a:lumOff val="15000"/>
                  </a:schemeClr>
                </a:solidFill>
                <a:latin typeface="Candara" pitchFamily="34" charset="0"/>
              </a:rPr>
              <a:t>SMEs are </a:t>
            </a:r>
            <a:r>
              <a:rPr lang="en-GB" sz="1600" b="1" dirty="0" smtClean="0">
                <a:solidFill>
                  <a:schemeClr val="tx1">
                    <a:lumMod val="85000"/>
                    <a:lumOff val="15000"/>
                  </a:schemeClr>
                </a:solidFill>
                <a:latin typeface="Candara" pitchFamily="34" charset="0"/>
              </a:rPr>
              <a:t>unique</a:t>
            </a:r>
            <a:r>
              <a:rPr lang="en-GB" sz="1600" dirty="0" smtClean="0">
                <a:solidFill>
                  <a:schemeClr val="tx1">
                    <a:lumMod val="85000"/>
                    <a:lumOff val="15000"/>
                  </a:schemeClr>
                </a:solidFill>
                <a:latin typeface="Candara" pitchFamily="34" charset="0"/>
              </a:rPr>
              <a:t>. So do their financial needs. Financing methods for SMEs should, therefore, be </a:t>
            </a:r>
            <a:r>
              <a:rPr lang="en-GB" sz="1600" dirty="0" smtClean="0">
                <a:solidFill>
                  <a:schemeClr val="tx1">
                    <a:lumMod val="85000"/>
                    <a:lumOff val="15000"/>
                  </a:schemeClr>
                </a:solidFill>
                <a:latin typeface="Candara" pitchFamily="34" charset="0"/>
              </a:rPr>
              <a:t>“tailored” </a:t>
            </a:r>
            <a:r>
              <a:rPr lang="en-GB" sz="1600" dirty="0" smtClean="0">
                <a:solidFill>
                  <a:schemeClr val="tx1">
                    <a:lumMod val="85000"/>
                    <a:lumOff val="15000"/>
                  </a:schemeClr>
                </a:solidFill>
                <a:latin typeface="Candara" pitchFamily="34" charset="0"/>
              </a:rPr>
              <a:t>to SMEs </a:t>
            </a:r>
            <a:r>
              <a:rPr lang="en-GB" sz="1600" dirty="0" smtClean="0">
                <a:solidFill>
                  <a:schemeClr val="tx1">
                    <a:lumMod val="85000"/>
                    <a:lumOff val="15000"/>
                  </a:schemeClr>
                </a:solidFill>
                <a:latin typeface="Candara" pitchFamily="34" charset="0"/>
              </a:rPr>
              <a:t>rather than simply mimicking those for large-scale firms</a:t>
            </a:r>
            <a:endParaRPr lang="en-GB" sz="1600" dirty="0" smtClean="0">
              <a:solidFill>
                <a:schemeClr val="tx1">
                  <a:lumMod val="85000"/>
                  <a:lumOff val="15000"/>
                </a:schemeClr>
              </a:solidFill>
              <a:latin typeface="Candara" pitchFamily="34" charset="0"/>
            </a:endParaRPr>
          </a:p>
          <a:p>
            <a:r>
              <a:rPr lang="en-US" sz="1600" b="1" dirty="0" smtClean="0">
                <a:solidFill>
                  <a:schemeClr val="tx1">
                    <a:lumMod val="85000"/>
                    <a:lumOff val="15000"/>
                  </a:schemeClr>
                </a:solidFill>
                <a:latin typeface="Candara" pitchFamily="34" charset="0"/>
              </a:rPr>
              <a:t>Access to finance is limited. </a:t>
            </a:r>
            <a:r>
              <a:rPr lang="en-US" sz="1600" dirty="0" smtClean="0">
                <a:solidFill>
                  <a:schemeClr val="tx1">
                    <a:lumMod val="85000"/>
                    <a:lumOff val="15000"/>
                  </a:schemeClr>
                </a:solidFill>
                <a:latin typeface="Candara" pitchFamily="34" charset="0"/>
              </a:rPr>
              <a:t>SMEs </a:t>
            </a:r>
            <a:r>
              <a:rPr lang="en-US" sz="1600" dirty="0">
                <a:solidFill>
                  <a:schemeClr val="tx1">
                    <a:lumMod val="85000"/>
                    <a:lumOff val="15000"/>
                  </a:schemeClr>
                </a:solidFill>
                <a:latin typeface="Candara" pitchFamily="34" charset="0"/>
              </a:rPr>
              <a:t>in </a:t>
            </a:r>
            <a:r>
              <a:rPr lang="en-US" sz="1600" dirty="0" smtClean="0">
                <a:solidFill>
                  <a:schemeClr val="tx1">
                    <a:lumMod val="85000"/>
                    <a:lumOff val="15000"/>
                  </a:schemeClr>
                </a:solidFill>
                <a:latin typeface="Candara" pitchFamily="34" charset="0"/>
              </a:rPr>
              <a:t>OIC countries and elsewhere continue to experience severe difficulties in accessing </a:t>
            </a:r>
            <a:r>
              <a:rPr lang="en-US" sz="1600" dirty="0">
                <a:solidFill>
                  <a:schemeClr val="tx1">
                    <a:lumMod val="85000"/>
                    <a:lumOff val="15000"/>
                  </a:schemeClr>
                </a:solidFill>
                <a:latin typeface="Candara" pitchFamily="34" charset="0"/>
              </a:rPr>
              <a:t>finance </a:t>
            </a:r>
            <a:r>
              <a:rPr lang="en-US" sz="1600" dirty="0" smtClean="0">
                <a:solidFill>
                  <a:schemeClr val="tx1">
                    <a:lumMod val="85000"/>
                    <a:lumOff val="15000"/>
                  </a:schemeClr>
                </a:solidFill>
                <a:latin typeface="Candara" pitchFamily="34" charset="0"/>
              </a:rPr>
              <a:t>which generally stem </a:t>
            </a:r>
            <a:r>
              <a:rPr lang="en-US" sz="1600" dirty="0">
                <a:solidFill>
                  <a:schemeClr val="tx1">
                    <a:lumMod val="85000"/>
                    <a:lumOff val="15000"/>
                  </a:schemeClr>
                </a:solidFill>
                <a:latin typeface="Candara" pitchFamily="34" charset="0"/>
              </a:rPr>
              <a:t>from (1) </a:t>
            </a:r>
            <a:r>
              <a:rPr lang="en-US" sz="1600" dirty="0" smtClean="0">
                <a:solidFill>
                  <a:schemeClr val="tx1">
                    <a:lumMod val="85000"/>
                    <a:lumOff val="15000"/>
                  </a:schemeClr>
                </a:solidFill>
                <a:latin typeface="Candara" pitchFamily="34" charset="0"/>
              </a:rPr>
              <a:t>limited availability of </a:t>
            </a:r>
            <a:r>
              <a:rPr lang="en-US" sz="1600" dirty="0">
                <a:solidFill>
                  <a:schemeClr val="tx1">
                    <a:lumMod val="85000"/>
                    <a:lumOff val="15000"/>
                  </a:schemeClr>
                </a:solidFill>
                <a:latin typeface="Candara" pitchFamily="34" charset="0"/>
              </a:rPr>
              <a:t>capital </a:t>
            </a:r>
            <a:r>
              <a:rPr lang="en-US" sz="1600" dirty="0" smtClean="0">
                <a:solidFill>
                  <a:schemeClr val="tx1">
                    <a:lumMod val="85000"/>
                    <a:lumOff val="15000"/>
                  </a:schemeClr>
                </a:solidFill>
                <a:latin typeface="Candara" pitchFamily="34" charset="0"/>
              </a:rPr>
              <a:t>as well as conventional instruments, (2) high borrowing costs, and (3) limited number of alternative financing mechanisms, including Islamic ones.</a:t>
            </a:r>
            <a:endParaRPr lang="en-GB" sz="1600" dirty="0" smtClean="0">
              <a:solidFill>
                <a:schemeClr val="tx1">
                  <a:lumMod val="85000"/>
                  <a:lumOff val="15000"/>
                </a:schemeClr>
              </a:solidFill>
              <a:latin typeface="Candara" pitchFamily="34" charset="0"/>
            </a:endParaRPr>
          </a:p>
          <a:p>
            <a:r>
              <a:rPr lang="en-GB" sz="1600" b="1" dirty="0" smtClean="0">
                <a:solidFill>
                  <a:schemeClr val="tx1">
                    <a:lumMod val="85000"/>
                    <a:lumOff val="15000"/>
                  </a:schemeClr>
                </a:solidFill>
                <a:latin typeface="Candara" pitchFamily="34" charset="0"/>
              </a:rPr>
              <a:t>Islamic finance is coming of age. </a:t>
            </a:r>
            <a:r>
              <a:rPr lang="en-US" sz="1600" dirty="0" smtClean="0">
                <a:solidFill>
                  <a:schemeClr val="tx1">
                    <a:lumMod val="85000"/>
                    <a:lumOff val="15000"/>
                  </a:schemeClr>
                </a:solidFill>
                <a:latin typeface="Candara" pitchFamily="34" charset="0"/>
              </a:rPr>
              <a:t>There </a:t>
            </a:r>
            <a:r>
              <a:rPr lang="en-US" sz="1600" dirty="0">
                <a:solidFill>
                  <a:schemeClr val="tx1">
                    <a:lumMod val="85000"/>
                    <a:lumOff val="15000"/>
                  </a:schemeClr>
                </a:solidFill>
                <a:latin typeface="Candara" pitchFamily="34" charset="0"/>
              </a:rPr>
              <a:t>is </a:t>
            </a:r>
            <a:r>
              <a:rPr lang="en-US" sz="1600" dirty="0" smtClean="0">
                <a:solidFill>
                  <a:schemeClr val="tx1">
                    <a:lumMod val="85000"/>
                    <a:lumOff val="15000"/>
                  </a:schemeClr>
                </a:solidFill>
                <a:latin typeface="Candara" pitchFamily="34" charset="0"/>
              </a:rPr>
              <a:t>huge </a:t>
            </a:r>
            <a:r>
              <a:rPr lang="en-US" sz="1600" dirty="0">
                <a:solidFill>
                  <a:schemeClr val="tx1">
                    <a:lumMod val="85000"/>
                    <a:lumOff val="15000"/>
                  </a:schemeClr>
                </a:solidFill>
                <a:latin typeface="Candara" pitchFamily="34" charset="0"/>
              </a:rPr>
              <a:t>demand from SMEs and entrepreneurs for </a:t>
            </a:r>
            <a:r>
              <a:rPr lang="en-US" sz="1600" dirty="0" smtClean="0">
                <a:solidFill>
                  <a:schemeClr val="tx1">
                    <a:lumMod val="85000"/>
                    <a:lumOff val="15000"/>
                  </a:schemeClr>
                </a:solidFill>
                <a:latin typeface="Candara" pitchFamily="34" charset="0"/>
              </a:rPr>
              <a:t>rapidly growing Islamic finance services and products, which remains, however, largely unmet.</a:t>
            </a:r>
          </a:p>
          <a:p>
            <a:pPr lvl="1"/>
            <a:r>
              <a:rPr lang="en-US" sz="1600" dirty="0" smtClean="0">
                <a:solidFill>
                  <a:schemeClr val="tx1">
                    <a:lumMod val="85000"/>
                    <a:lumOff val="15000"/>
                  </a:schemeClr>
                </a:solidFill>
                <a:latin typeface="Candara" pitchFamily="34" charset="0"/>
              </a:rPr>
              <a:t>There is little, or no, </a:t>
            </a:r>
            <a:r>
              <a:rPr lang="en-US" sz="1600" dirty="0">
                <a:solidFill>
                  <a:schemeClr val="tx1">
                    <a:lumMod val="85000"/>
                    <a:lumOff val="15000"/>
                  </a:schemeClr>
                </a:solidFill>
                <a:latin typeface="Candara" pitchFamily="34" charset="0"/>
              </a:rPr>
              <a:t>evidence </a:t>
            </a:r>
            <a:r>
              <a:rPr lang="en-US" sz="1600" dirty="0" smtClean="0">
                <a:solidFill>
                  <a:schemeClr val="tx1">
                    <a:lumMod val="85000"/>
                    <a:lumOff val="15000"/>
                  </a:schemeClr>
                </a:solidFill>
                <a:latin typeface="Candara" pitchFamily="34" charset="0"/>
              </a:rPr>
              <a:t>that IF has </a:t>
            </a:r>
            <a:r>
              <a:rPr lang="en-US" sz="1600" dirty="0">
                <a:solidFill>
                  <a:schemeClr val="tx1">
                    <a:lumMod val="85000"/>
                    <a:lumOff val="15000"/>
                  </a:schemeClr>
                </a:solidFill>
                <a:latin typeface="Candara" pitchFamily="34" charset="0"/>
              </a:rPr>
              <a:t>played any significant role in providing venture capital or </a:t>
            </a:r>
            <a:r>
              <a:rPr lang="en-US" sz="1600" dirty="0" smtClean="0">
                <a:solidFill>
                  <a:schemeClr val="tx1">
                    <a:lumMod val="85000"/>
                    <a:lumOff val="15000"/>
                  </a:schemeClr>
                </a:solidFill>
                <a:latin typeface="Candara" pitchFamily="34" charset="0"/>
              </a:rPr>
              <a:t>financing SMEs and entrepreneurs</a:t>
            </a:r>
          </a:p>
        </p:txBody>
      </p:sp>
      <p:sp>
        <p:nvSpPr>
          <p:cNvPr id="9" name="Title 1"/>
          <p:cNvSpPr txBox="1">
            <a:spLocks/>
          </p:cNvSpPr>
          <p:nvPr/>
        </p:nvSpPr>
        <p:spPr>
          <a:xfrm>
            <a:off x="251520" y="202630"/>
            <a:ext cx="5256584"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cap="small" dirty="0" smtClean="0">
                <a:solidFill>
                  <a:schemeClr val="bg1"/>
                </a:solidFill>
                <a:latin typeface="Cambria" pitchFamily="18" charset="0"/>
              </a:rPr>
              <a:t>Final Remarks</a:t>
            </a:r>
            <a:endParaRPr lang="tr-TR" sz="3200" cap="small" dirty="0">
              <a:solidFill>
                <a:schemeClr val="bg1"/>
              </a:solidFill>
              <a:latin typeface="Cambria" pitchFamily="18" charset="0"/>
            </a:endParaRPr>
          </a:p>
        </p:txBody>
      </p:sp>
      <p:sp>
        <p:nvSpPr>
          <p:cNvPr id="11" name="Title 1"/>
          <p:cNvSpPr txBox="1">
            <a:spLocks/>
          </p:cNvSpPr>
          <p:nvPr/>
        </p:nvSpPr>
        <p:spPr>
          <a:xfrm>
            <a:off x="5292080" y="210174"/>
            <a:ext cx="3851920"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002060"/>
                </a:solidFill>
                <a:latin typeface="Cambria" pitchFamily="18" charset="0"/>
              </a:rPr>
              <a:t>Summary and takeaways</a:t>
            </a:r>
            <a:endParaRPr lang="en-US" sz="2400" dirty="0">
              <a:solidFill>
                <a:srgbClr val="002060"/>
              </a:solidFill>
              <a:latin typeface="Cambria" pitchFamily="18" charset="0"/>
            </a:endParaRPr>
          </a:p>
        </p:txBody>
      </p:sp>
      <p:pic>
        <p:nvPicPr>
          <p:cNvPr id="12" name="Picture 1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spTree>
    <p:extLst>
      <p:ext uri="{BB962C8B-B14F-4D97-AF65-F5344CB8AC3E}">
        <p14:creationId xmlns:p14="http://schemas.microsoft.com/office/powerpoint/2010/main" val="534459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grpSp>
        <p:nvGrpSpPr>
          <p:cNvPr id="16" name="Group 15"/>
          <p:cNvGrpSpPr/>
          <p:nvPr/>
        </p:nvGrpSpPr>
        <p:grpSpPr>
          <a:xfrm>
            <a:off x="0" y="0"/>
            <a:ext cx="9147100" cy="836712"/>
            <a:chOff x="0" y="0"/>
            <a:chExt cx="9147100" cy="836712"/>
          </a:xfrm>
        </p:grpSpPr>
        <p:sp>
          <p:nvSpPr>
            <p:cNvPr id="17" name="Rectangle 16"/>
            <p:cNvSpPr/>
            <p:nvPr/>
          </p:nvSpPr>
          <p:spPr>
            <a:xfrm>
              <a:off x="5076056" y="0"/>
              <a:ext cx="4071044"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2" name="Content Placeholder 1"/>
          <p:cNvSpPr>
            <a:spLocks noGrp="1"/>
          </p:cNvSpPr>
          <p:nvPr>
            <p:ph idx="1"/>
          </p:nvPr>
        </p:nvSpPr>
        <p:spPr>
          <a:xfrm>
            <a:off x="457200" y="1268760"/>
            <a:ext cx="8229600" cy="5040520"/>
          </a:xfrm>
        </p:spPr>
        <p:txBody>
          <a:bodyPr>
            <a:noAutofit/>
          </a:bodyPr>
          <a:lstStyle/>
          <a:p>
            <a:r>
              <a:rPr lang="en-US" sz="1600" b="1" dirty="0">
                <a:solidFill>
                  <a:schemeClr val="tx1">
                    <a:lumMod val="85000"/>
                    <a:lumOff val="15000"/>
                  </a:schemeClr>
                </a:solidFill>
                <a:latin typeface="Candara" pitchFamily="34" charset="0"/>
              </a:rPr>
              <a:t>Opportunity to create lasting </a:t>
            </a:r>
            <a:r>
              <a:rPr lang="en-US" sz="1600" b="1" dirty="0" smtClean="0">
                <a:solidFill>
                  <a:schemeClr val="tx1">
                    <a:lumMod val="85000"/>
                    <a:lumOff val="15000"/>
                  </a:schemeClr>
                </a:solidFill>
                <a:latin typeface="Candara" pitchFamily="34" charset="0"/>
              </a:rPr>
              <a:t>synergies.</a:t>
            </a:r>
            <a:r>
              <a:rPr lang="en-US" sz="1600" dirty="0" smtClean="0">
                <a:solidFill>
                  <a:schemeClr val="tx1">
                    <a:lumMod val="85000"/>
                    <a:lumOff val="15000"/>
                  </a:schemeClr>
                </a:solidFill>
                <a:latin typeface="Candara" pitchFamily="34" charset="0"/>
              </a:rPr>
              <a:t>  </a:t>
            </a:r>
            <a:r>
              <a:rPr lang="en-US" sz="1600" dirty="0">
                <a:solidFill>
                  <a:schemeClr val="tx1">
                    <a:lumMod val="85000"/>
                    <a:lumOff val="15000"/>
                  </a:schemeClr>
                </a:solidFill>
                <a:latin typeface="Candara" pitchFamily="34" charset="0"/>
              </a:rPr>
              <a:t>Both Islamic finance and SMEs are natural fits for each other (with incentives aligned to real economic activity and promotion of socio-economic justice and fairness). </a:t>
            </a:r>
            <a:endParaRPr lang="en-GB" sz="1200" dirty="0">
              <a:solidFill>
                <a:schemeClr val="tx1">
                  <a:lumMod val="85000"/>
                  <a:lumOff val="15000"/>
                </a:schemeClr>
              </a:solidFill>
              <a:latin typeface="Candara" pitchFamily="34" charset="0"/>
            </a:endParaRPr>
          </a:p>
          <a:p>
            <a:r>
              <a:rPr lang="en-GB" sz="1600" b="1" dirty="0" smtClean="0">
                <a:solidFill>
                  <a:schemeClr val="tx1">
                    <a:lumMod val="85000"/>
                    <a:lumOff val="15000"/>
                  </a:schemeClr>
                </a:solidFill>
                <a:latin typeface="Candara" pitchFamily="34" charset="0"/>
              </a:rPr>
              <a:t>Risk-sharing </a:t>
            </a:r>
            <a:r>
              <a:rPr lang="en-GB" sz="1600" b="1" dirty="0">
                <a:solidFill>
                  <a:schemeClr val="tx1">
                    <a:lumMod val="85000"/>
                    <a:lumOff val="15000"/>
                  </a:schemeClr>
                </a:solidFill>
                <a:latin typeface="Candara" pitchFamily="34" charset="0"/>
              </a:rPr>
              <a:t>capacity and talent is inadequate.</a:t>
            </a:r>
            <a:r>
              <a:rPr lang="en-GB" sz="1600" dirty="0">
                <a:solidFill>
                  <a:schemeClr val="tx1">
                    <a:lumMod val="85000"/>
                    <a:lumOff val="15000"/>
                  </a:schemeClr>
                </a:solidFill>
                <a:latin typeface="Candara" pitchFamily="34" charset="0"/>
              </a:rPr>
              <a:t> As Islamic finance centres on the notion of risk-sharing, both Islamic FIs and SMEs must also build the necessary technical capacity and expertise to assess and manage the risks involved in risk-sharing contracts </a:t>
            </a:r>
            <a:r>
              <a:rPr lang="en-GB" sz="1600" dirty="0" smtClean="0">
                <a:solidFill>
                  <a:schemeClr val="tx1">
                    <a:lumMod val="85000"/>
                    <a:lumOff val="15000"/>
                  </a:schemeClr>
                </a:solidFill>
                <a:latin typeface="Candara" pitchFamily="34" charset="0"/>
              </a:rPr>
              <a:t>effectively</a:t>
            </a:r>
          </a:p>
          <a:p>
            <a:pPr lvl="1"/>
            <a:r>
              <a:rPr lang="en-GB" sz="1600" dirty="0" smtClean="0">
                <a:solidFill>
                  <a:schemeClr val="tx1">
                    <a:lumMod val="85000"/>
                    <a:lumOff val="15000"/>
                  </a:schemeClr>
                </a:solidFill>
                <a:latin typeface="Candara" pitchFamily="34" charset="0"/>
              </a:rPr>
              <a:t>The evidence suggests that the problem rests with the potential parties to the risk-sharing contract (i.e., Islamic FIs and entrepreneurs) rather than the construct and spirit of the contract itself </a:t>
            </a:r>
            <a:endParaRPr lang="en-GB" sz="1600" dirty="0">
              <a:solidFill>
                <a:schemeClr val="tx1">
                  <a:lumMod val="85000"/>
                  <a:lumOff val="15000"/>
                </a:schemeClr>
              </a:solidFill>
              <a:latin typeface="Candara" pitchFamily="34" charset="0"/>
            </a:endParaRPr>
          </a:p>
          <a:p>
            <a:r>
              <a:rPr lang="en-GB" sz="1600" b="1" dirty="0" smtClean="0">
                <a:solidFill>
                  <a:schemeClr val="tx1">
                    <a:lumMod val="85000"/>
                    <a:lumOff val="15000"/>
                  </a:schemeClr>
                </a:solidFill>
                <a:latin typeface="Candara" pitchFamily="34" charset="0"/>
              </a:rPr>
              <a:t>Vicious spirals remain at work. </a:t>
            </a:r>
            <a:r>
              <a:rPr lang="en-GB" sz="1600" dirty="0" smtClean="0">
                <a:solidFill>
                  <a:schemeClr val="tx1">
                    <a:lumMod val="85000"/>
                    <a:lumOff val="15000"/>
                  </a:schemeClr>
                </a:solidFill>
                <a:latin typeface="Candara" pitchFamily="34" charset="0"/>
              </a:rPr>
              <a:t>Islamic FIs should divert their focus from quasi “fixed income/profit” contracts and competing with conventional FIs (both end up with </a:t>
            </a:r>
            <a:r>
              <a:rPr lang="en-GB" sz="1600" dirty="0" smtClean="0">
                <a:solidFill>
                  <a:schemeClr val="tx1">
                    <a:lumMod val="85000"/>
                    <a:lumOff val="15000"/>
                  </a:schemeClr>
                </a:solidFill>
                <a:latin typeface="Candara" pitchFamily="34" charset="0"/>
              </a:rPr>
              <a:t>dominance of </a:t>
            </a:r>
            <a:r>
              <a:rPr lang="en-GB" sz="1600" i="1" dirty="0" err="1" smtClean="0">
                <a:solidFill>
                  <a:schemeClr val="tx1">
                    <a:lumMod val="85000"/>
                    <a:lumOff val="15000"/>
                  </a:schemeClr>
                </a:solidFill>
                <a:latin typeface="Candara" pitchFamily="34" charset="0"/>
              </a:rPr>
              <a:t>Murabahah</a:t>
            </a:r>
            <a:r>
              <a:rPr lang="en-GB" sz="1600" i="1" dirty="0" smtClean="0">
                <a:solidFill>
                  <a:schemeClr val="tx1">
                    <a:lumMod val="85000"/>
                    <a:lumOff val="15000"/>
                  </a:schemeClr>
                </a:solidFill>
                <a:latin typeface="Candara" pitchFamily="34" charset="0"/>
              </a:rPr>
              <a:t> </a:t>
            </a:r>
            <a:r>
              <a:rPr lang="en-GB" sz="1600" dirty="0" smtClean="0">
                <a:solidFill>
                  <a:schemeClr val="tx1">
                    <a:lumMod val="85000"/>
                    <a:lumOff val="15000"/>
                  </a:schemeClr>
                </a:solidFill>
                <a:latin typeface="Candara" pitchFamily="34" charset="0"/>
              </a:rPr>
              <a:t>and other debt-like instruments!)</a:t>
            </a:r>
            <a:endParaRPr lang="en-GB" sz="1600" dirty="0">
              <a:solidFill>
                <a:schemeClr val="tx1">
                  <a:lumMod val="85000"/>
                  <a:lumOff val="15000"/>
                </a:schemeClr>
              </a:solidFill>
              <a:latin typeface="Candara" pitchFamily="34" charset="0"/>
            </a:endParaRPr>
          </a:p>
        </p:txBody>
      </p:sp>
      <p:sp>
        <p:nvSpPr>
          <p:cNvPr id="9" name="Title 1"/>
          <p:cNvSpPr txBox="1">
            <a:spLocks/>
          </p:cNvSpPr>
          <p:nvPr/>
        </p:nvSpPr>
        <p:spPr>
          <a:xfrm>
            <a:off x="251520" y="202630"/>
            <a:ext cx="5256584"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cap="small" dirty="0" smtClean="0">
                <a:solidFill>
                  <a:schemeClr val="bg1"/>
                </a:solidFill>
                <a:latin typeface="Cambria" pitchFamily="18" charset="0"/>
              </a:rPr>
              <a:t>Final Remarks</a:t>
            </a:r>
            <a:endParaRPr lang="tr-TR" sz="3200" cap="small" dirty="0">
              <a:solidFill>
                <a:schemeClr val="bg1"/>
              </a:solidFill>
              <a:latin typeface="Cambria" pitchFamily="18" charset="0"/>
            </a:endParaRPr>
          </a:p>
        </p:txBody>
      </p:sp>
      <p:sp>
        <p:nvSpPr>
          <p:cNvPr id="11" name="Title 1"/>
          <p:cNvSpPr txBox="1">
            <a:spLocks/>
          </p:cNvSpPr>
          <p:nvPr/>
        </p:nvSpPr>
        <p:spPr>
          <a:xfrm>
            <a:off x="5292080" y="210174"/>
            <a:ext cx="3851920"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002060"/>
                </a:solidFill>
                <a:latin typeface="Cambria" pitchFamily="18" charset="0"/>
              </a:rPr>
              <a:t>Summary and takeaways</a:t>
            </a:r>
            <a:endParaRPr lang="en-US" sz="2400" dirty="0">
              <a:solidFill>
                <a:srgbClr val="002060"/>
              </a:solidFill>
              <a:latin typeface="Cambria" pitchFamily="18" charset="0"/>
            </a:endParaRPr>
          </a:p>
        </p:txBody>
      </p:sp>
      <p:pic>
        <p:nvPicPr>
          <p:cNvPr id="12" name="Picture 1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spTree>
    <p:extLst>
      <p:ext uri="{BB962C8B-B14F-4D97-AF65-F5344CB8AC3E}">
        <p14:creationId xmlns:p14="http://schemas.microsoft.com/office/powerpoint/2010/main" val="220630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en-US" sz="4800" dirty="0" smtClean="0"/>
          </a:p>
          <a:p>
            <a:pPr marL="0" indent="0" algn="ctr">
              <a:buNone/>
            </a:pPr>
            <a:r>
              <a:rPr lang="en-US" sz="4000" dirty="0" smtClean="0">
                <a:solidFill>
                  <a:srgbClr val="002060"/>
                </a:solidFill>
                <a:latin typeface="Cambria" pitchFamily="18" charset="0"/>
              </a:rPr>
              <a:t>Thank you for your</a:t>
            </a:r>
            <a:r>
              <a:rPr lang="tr-TR" sz="4000" dirty="0" smtClean="0">
                <a:solidFill>
                  <a:srgbClr val="002060"/>
                </a:solidFill>
                <a:latin typeface="Cambria" pitchFamily="18" charset="0"/>
              </a:rPr>
              <a:t> </a:t>
            </a:r>
            <a:r>
              <a:rPr lang="en-US" sz="4000" dirty="0" smtClean="0">
                <a:solidFill>
                  <a:srgbClr val="002060"/>
                </a:solidFill>
                <a:latin typeface="Cambria" pitchFamily="18" charset="0"/>
              </a:rPr>
              <a:t>attention</a:t>
            </a:r>
            <a:endParaRPr lang="tr-TR" sz="4000" dirty="0" smtClean="0">
              <a:solidFill>
                <a:srgbClr val="002060"/>
              </a:solidFill>
              <a:latin typeface="Cambria" pitchFamily="18" charset="0"/>
            </a:endParaRPr>
          </a:p>
          <a:p>
            <a:pPr marL="0" indent="0" algn="ctr">
              <a:buNone/>
            </a:pPr>
            <a:endParaRPr lang="tr-TR" sz="4000" dirty="0">
              <a:solidFill>
                <a:srgbClr val="002060"/>
              </a:solidFill>
              <a:latin typeface="Cambria" pitchFamily="18" charset="0"/>
            </a:endParaRPr>
          </a:p>
          <a:p>
            <a:pPr marL="0" indent="0" algn="ctr">
              <a:buNone/>
            </a:pPr>
            <a:r>
              <a:rPr lang="tr-TR" sz="2800" dirty="0" smtClean="0">
                <a:solidFill>
                  <a:srgbClr val="FF6600"/>
                </a:solidFill>
                <a:latin typeface="Cambria" pitchFamily="18" charset="0"/>
              </a:rPr>
              <a:t>www.sesric.org</a:t>
            </a:r>
            <a:endParaRPr lang="en-US" sz="4000" dirty="0">
              <a:solidFill>
                <a:srgbClr val="FF6600"/>
              </a:solidFill>
              <a:latin typeface="Cambria" pitchFamily="18" charset="0"/>
            </a:endParaRPr>
          </a:p>
        </p:txBody>
      </p:sp>
      <p:pic>
        <p:nvPicPr>
          <p:cNvPr id="7170" name="Picture 2" descr="http://www.sesric.org/imgs/news/image/follow-twitter-icon-190x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5229200"/>
            <a:ext cx="1224136" cy="4960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81670" y="5741689"/>
            <a:ext cx="2252668" cy="307777"/>
          </a:xfrm>
          <a:prstGeom prst="rect">
            <a:avLst/>
          </a:prstGeom>
        </p:spPr>
        <p:txBody>
          <a:bodyPr wrap="none">
            <a:spAutoFit/>
          </a:bodyPr>
          <a:lstStyle/>
          <a:p>
            <a:r>
              <a:rPr lang="tr-TR" sz="1400" u="sng" dirty="0">
                <a:solidFill>
                  <a:srgbClr val="0070C0"/>
                </a:solidFill>
                <a:latin typeface="Cambria" pitchFamily="18" charset="0"/>
              </a:rPr>
              <a:t>https://</a:t>
            </a:r>
            <a:r>
              <a:rPr lang="tr-TR" sz="1400" u="sng" dirty="0" smtClean="0">
                <a:solidFill>
                  <a:srgbClr val="0070C0"/>
                </a:solidFill>
                <a:latin typeface="Cambria" pitchFamily="18" charset="0"/>
              </a:rPr>
              <a:t>twitter.com/sesric</a:t>
            </a:r>
            <a:r>
              <a:rPr lang="en-US" sz="1400" u="sng" dirty="0" smtClean="0">
                <a:solidFill>
                  <a:srgbClr val="0070C0"/>
                </a:solidFill>
                <a:latin typeface="Cambria" pitchFamily="18" charset="0"/>
              </a:rPr>
              <a:t> </a:t>
            </a:r>
            <a:endParaRPr lang="tr-TR" sz="1400" u="sng" dirty="0">
              <a:solidFill>
                <a:srgbClr val="0070C0"/>
              </a:solidFill>
              <a:latin typeface="Cambria" pitchFamily="18" charset="0"/>
            </a:endParaRPr>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bwMode="auto">
          <a:xfrm>
            <a:off x="4032064" y="1160872"/>
            <a:ext cx="1116000" cy="1116000"/>
          </a:xfrm>
          <a:prstGeom prst="rect">
            <a:avLst/>
          </a:prstGeom>
          <a:noFill/>
          <a:ln>
            <a:noFill/>
          </a:ln>
        </p:spPr>
      </p:pic>
    </p:spTree>
    <p:extLst>
      <p:ext uri="{BB962C8B-B14F-4D97-AF65-F5344CB8AC3E}">
        <p14:creationId xmlns:p14="http://schemas.microsoft.com/office/powerpoint/2010/main" val="3166382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grpSp>
        <p:nvGrpSpPr>
          <p:cNvPr id="16" name="Group 15"/>
          <p:cNvGrpSpPr/>
          <p:nvPr/>
        </p:nvGrpSpPr>
        <p:grpSpPr>
          <a:xfrm>
            <a:off x="0" y="0"/>
            <a:ext cx="9147100" cy="836712"/>
            <a:chOff x="0" y="0"/>
            <a:chExt cx="9147100" cy="836712"/>
          </a:xfrm>
        </p:grpSpPr>
        <p:sp>
          <p:nvSpPr>
            <p:cNvPr id="17" name="Rectangle 16"/>
            <p:cNvSpPr/>
            <p:nvPr/>
          </p:nvSpPr>
          <p:spPr>
            <a:xfrm>
              <a:off x="5076056" y="0"/>
              <a:ext cx="4071044"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11" name="Title 1"/>
          <p:cNvSpPr txBox="1">
            <a:spLocks/>
          </p:cNvSpPr>
          <p:nvPr/>
        </p:nvSpPr>
        <p:spPr>
          <a:xfrm>
            <a:off x="5292080" y="210174"/>
            <a:ext cx="3851920"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002060"/>
                </a:solidFill>
                <a:latin typeface="Cambria" pitchFamily="18" charset="0"/>
              </a:rPr>
              <a:t>Numbers </a:t>
            </a:r>
            <a:r>
              <a:rPr lang="en-US" sz="2400" dirty="0" smtClean="0">
                <a:solidFill>
                  <a:srgbClr val="002060"/>
                </a:solidFill>
                <a:latin typeface="Cambria" pitchFamily="18" charset="0"/>
              </a:rPr>
              <a:t>&amp; Density (2)</a:t>
            </a:r>
            <a:endParaRPr lang="en-US" sz="2400" i="1" dirty="0">
              <a:solidFill>
                <a:srgbClr val="002060"/>
              </a:solidFill>
              <a:latin typeface="Cambria" pitchFamily="18" charset="0"/>
            </a:endParaRPr>
          </a:p>
        </p:txBody>
      </p:sp>
      <p:pic>
        <p:nvPicPr>
          <p:cNvPr id="12" name="Picture 1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graphicFrame>
        <p:nvGraphicFramePr>
          <p:cNvPr id="13" name="Chart 12"/>
          <p:cNvGraphicFramePr>
            <a:graphicFrameLocks/>
          </p:cNvGraphicFramePr>
          <p:nvPr>
            <p:extLst>
              <p:ext uri="{D42A27DB-BD31-4B8C-83A1-F6EECF244321}">
                <p14:modId xmlns:p14="http://schemas.microsoft.com/office/powerpoint/2010/main" val="2243960302"/>
              </p:ext>
            </p:extLst>
          </p:nvPr>
        </p:nvGraphicFramePr>
        <p:xfrm>
          <a:off x="4873734" y="3291468"/>
          <a:ext cx="4231766" cy="3203679"/>
        </p:xfrm>
        <a:graphic>
          <a:graphicData uri="http://schemas.openxmlformats.org/drawingml/2006/chart">
            <c:chart xmlns:c="http://schemas.openxmlformats.org/drawingml/2006/chart" xmlns:r="http://schemas.openxmlformats.org/officeDocument/2006/relationships" r:id="rId5"/>
          </a:graphicData>
        </a:graphic>
      </p:graphicFrame>
      <p:sp>
        <p:nvSpPr>
          <p:cNvPr id="3" name="Rectangle 2"/>
          <p:cNvSpPr/>
          <p:nvPr/>
        </p:nvSpPr>
        <p:spPr>
          <a:xfrm>
            <a:off x="395536" y="1268760"/>
            <a:ext cx="4428492" cy="4278094"/>
          </a:xfrm>
          <a:prstGeom prst="rect">
            <a:avLst/>
          </a:prstGeom>
        </p:spPr>
        <p:txBody>
          <a:bodyPr wrap="square">
            <a:spAutoFit/>
          </a:bodyPr>
          <a:lstStyle/>
          <a:p>
            <a:pPr marL="342900" indent="-342900">
              <a:buFont typeface="Arial" pitchFamily="34" charset="0"/>
              <a:buChar char="•"/>
            </a:pPr>
            <a:endParaRPr lang="en-US" sz="1600" b="1" dirty="0" smtClean="0">
              <a:solidFill>
                <a:schemeClr val="tx1">
                  <a:lumMod val="85000"/>
                  <a:lumOff val="15000"/>
                </a:schemeClr>
              </a:solidFill>
              <a:latin typeface="Candara" pitchFamily="34" charset="0"/>
            </a:endParaRPr>
          </a:p>
          <a:p>
            <a:pPr marL="342900" indent="-342900">
              <a:buFont typeface="Arial" pitchFamily="34" charset="0"/>
              <a:buChar char="•"/>
            </a:pPr>
            <a:r>
              <a:rPr lang="en-US" sz="1600" b="1" dirty="0" smtClean="0">
                <a:solidFill>
                  <a:schemeClr val="tx1">
                    <a:lumMod val="85000"/>
                    <a:lumOff val="15000"/>
                  </a:schemeClr>
                </a:solidFill>
                <a:latin typeface="Candara" pitchFamily="34" charset="0"/>
              </a:rPr>
              <a:t>48 </a:t>
            </a:r>
            <a:r>
              <a:rPr lang="en-US" sz="1600" b="1" dirty="0">
                <a:solidFill>
                  <a:schemeClr val="tx1">
                    <a:lumMod val="85000"/>
                    <a:lumOff val="15000"/>
                  </a:schemeClr>
                </a:solidFill>
                <a:latin typeface="Candara" pitchFamily="34" charset="0"/>
              </a:rPr>
              <a:t>per cent </a:t>
            </a:r>
            <a:r>
              <a:rPr lang="en-US" sz="1600" dirty="0">
                <a:solidFill>
                  <a:schemeClr val="tx1">
                    <a:lumMod val="85000"/>
                    <a:lumOff val="15000"/>
                  </a:schemeClr>
                </a:solidFill>
                <a:latin typeface="Candara" pitchFamily="34" charset="0"/>
              </a:rPr>
              <a:t>of total MSMEs in OIC operate in </a:t>
            </a:r>
            <a:r>
              <a:rPr lang="en-US" sz="1600" b="1" dirty="0">
                <a:solidFill>
                  <a:schemeClr val="tx1">
                    <a:lumMod val="85000"/>
                    <a:lumOff val="15000"/>
                  </a:schemeClr>
                </a:solidFill>
                <a:latin typeface="Candara" pitchFamily="34" charset="0"/>
              </a:rPr>
              <a:t>three Countries </a:t>
            </a:r>
            <a:r>
              <a:rPr lang="en-US" sz="1600" dirty="0">
                <a:solidFill>
                  <a:schemeClr val="tx1">
                    <a:lumMod val="85000"/>
                    <a:lumOff val="15000"/>
                  </a:schemeClr>
                </a:solidFill>
                <a:latin typeface="Candara" pitchFamily="34" charset="0"/>
              </a:rPr>
              <a:t>from East Asia and Pacific region namely: </a:t>
            </a:r>
            <a:r>
              <a:rPr lang="en-US" sz="1600" i="1" dirty="0">
                <a:solidFill>
                  <a:schemeClr val="tx1">
                    <a:lumMod val="85000"/>
                    <a:lumOff val="15000"/>
                  </a:schemeClr>
                </a:solidFill>
                <a:latin typeface="Candara" pitchFamily="34" charset="0"/>
              </a:rPr>
              <a:t>Brunei, Indonesia and </a:t>
            </a:r>
            <a:r>
              <a:rPr lang="en-US" sz="1600" i="1" dirty="0" smtClean="0">
                <a:solidFill>
                  <a:schemeClr val="tx1">
                    <a:lumMod val="85000"/>
                    <a:lumOff val="15000"/>
                  </a:schemeClr>
                </a:solidFill>
                <a:latin typeface="Candara" pitchFamily="34" charset="0"/>
              </a:rPr>
              <a:t>Malaysia</a:t>
            </a:r>
          </a:p>
          <a:p>
            <a:endParaRPr lang="en-US" sz="1600" dirty="0" smtClean="0">
              <a:solidFill>
                <a:schemeClr val="tx1">
                  <a:lumMod val="85000"/>
                  <a:lumOff val="15000"/>
                </a:schemeClr>
              </a:solidFill>
              <a:latin typeface="Candara" pitchFamily="34" charset="0"/>
            </a:endParaRPr>
          </a:p>
          <a:p>
            <a:pPr marL="342900" indent="-342900">
              <a:buFont typeface="Arial" pitchFamily="34" charset="0"/>
              <a:buChar char="•"/>
            </a:pPr>
            <a:r>
              <a:rPr lang="en-US" sz="1600" b="1" dirty="0">
                <a:solidFill>
                  <a:schemeClr val="tx1">
                    <a:lumMod val="85000"/>
                    <a:lumOff val="15000"/>
                  </a:schemeClr>
                </a:solidFill>
                <a:latin typeface="Candara" pitchFamily="34" charset="0"/>
              </a:rPr>
              <a:t>Six</a:t>
            </a:r>
            <a:r>
              <a:rPr lang="en-US" sz="1600" dirty="0">
                <a:solidFill>
                  <a:schemeClr val="tx1">
                    <a:lumMod val="85000"/>
                    <a:lumOff val="15000"/>
                  </a:schemeClr>
                </a:solidFill>
                <a:latin typeface="Candara" pitchFamily="34" charset="0"/>
              </a:rPr>
              <a:t> OIC Countries namely: </a:t>
            </a:r>
            <a:r>
              <a:rPr lang="en-US" sz="1600" i="1" dirty="0">
                <a:solidFill>
                  <a:schemeClr val="tx1">
                    <a:lumMod val="85000"/>
                    <a:lumOff val="15000"/>
                  </a:schemeClr>
                </a:solidFill>
                <a:latin typeface="Candara" pitchFamily="34" charset="0"/>
              </a:rPr>
              <a:t>Indonesia, Nigeria, Bangladesh, Pakistan, Turkey and Egypt</a:t>
            </a:r>
            <a:r>
              <a:rPr lang="en-US" sz="1600" dirty="0">
                <a:solidFill>
                  <a:schemeClr val="tx1">
                    <a:lumMod val="85000"/>
                    <a:lumOff val="15000"/>
                  </a:schemeClr>
                </a:solidFill>
                <a:latin typeface="Candara" pitchFamily="34" charset="0"/>
              </a:rPr>
              <a:t> are ranked among the </a:t>
            </a:r>
            <a:r>
              <a:rPr lang="en-US" sz="1600" dirty="0" smtClean="0">
                <a:solidFill>
                  <a:schemeClr val="tx1">
                    <a:lumMod val="85000"/>
                    <a:lumOff val="15000"/>
                  </a:schemeClr>
                </a:solidFill>
                <a:latin typeface="Candara" pitchFamily="34" charset="0"/>
              </a:rPr>
              <a:t>  </a:t>
            </a:r>
            <a:r>
              <a:rPr lang="en-US" sz="1600" b="1" dirty="0" smtClean="0">
                <a:solidFill>
                  <a:schemeClr val="tx1">
                    <a:lumMod val="85000"/>
                    <a:lumOff val="15000"/>
                  </a:schemeClr>
                </a:solidFill>
                <a:latin typeface="Candara" pitchFamily="34" charset="0"/>
              </a:rPr>
              <a:t>top-20</a:t>
            </a:r>
            <a:r>
              <a:rPr lang="en-US" sz="1600" dirty="0" smtClean="0">
                <a:solidFill>
                  <a:schemeClr val="tx1">
                    <a:lumMod val="85000"/>
                    <a:lumOff val="15000"/>
                  </a:schemeClr>
                </a:solidFill>
                <a:latin typeface="Candara" pitchFamily="34" charset="0"/>
              </a:rPr>
              <a:t> </a:t>
            </a:r>
            <a:r>
              <a:rPr lang="en-US" sz="1600" dirty="0">
                <a:solidFill>
                  <a:schemeClr val="tx1">
                    <a:lumMod val="85000"/>
                    <a:lumOff val="15000"/>
                  </a:schemeClr>
                </a:solidFill>
                <a:latin typeface="Candara" pitchFamily="34" charset="0"/>
              </a:rPr>
              <a:t>countries with highest number of MSMEs operating in the world</a:t>
            </a:r>
          </a:p>
          <a:p>
            <a:endParaRPr lang="en-US" sz="1600" dirty="0">
              <a:solidFill>
                <a:schemeClr val="tx1">
                  <a:lumMod val="85000"/>
                  <a:lumOff val="15000"/>
                </a:schemeClr>
              </a:solidFill>
              <a:latin typeface="Candara" pitchFamily="34" charset="0"/>
            </a:endParaRPr>
          </a:p>
          <a:p>
            <a:pPr marL="342900" indent="-342900">
              <a:buFont typeface="Arial" pitchFamily="34" charset="0"/>
              <a:buChar char="•"/>
            </a:pPr>
            <a:r>
              <a:rPr lang="en-US" sz="1600" b="1" dirty="0">
                <a:solidFill>
                  <a:schemeClr val="tx1">
                    <a:lumMod val="85000"/>
                    <a:lumOff val="15000"/>
                  </a:schemeClr>
                </a:solidFill>
                <a:latin typeface="Candara" pitchFamily="34" charset="0"/>
              </a:rPr>
              <a:t>Indonesia</a:t>
            </a:r>
            <a:r>
              <a:rPr lang="en-US" sz="1600" dirty="0">
                <a:solidFill>
                  <a:schemeClr val="tx1">
                    <a:lumMod val="85000"/>
                    <a:lumOff val="15000"/>
                  </a:schemeClr>
                </a:solidFill>
                <a:latin typeface="Candara" pitchFamily="34" charset="0"/>
              </a:rPr>
              <a:t> alone accounts for over </a:t>
            </a:r>
            <a:r>
              <a:rPr lang="en-US" sz="1600" b="1" dirty="0">
                <a:solidFill>
                  <a:schemeClr val="tx1">
                    <a:lumMod val="85000"/>
                    <a:lumOff val="15000"/>
                  </a:schemeClr>
                </a:solidFill>
                <a:latin typeface="Candara" pitchFamily="34" charset="0"/>
              </a:rPr>
              <a:t>18 per cent</a:t>
            </a:r>
            <a:r>
              <a:rPr lang="en-US" sz="1600" dirty="0">
                <a:solidFill>
                  <a:schemeClr val="tx1">
                    <a:lumMod val="85000"/>
                    <a:lumOff val="15000"/>
                  </a:schemeClr>
                </a:solidFill>
                <a:latin typeface="Candara" pitchFamily="34" charset="0"/>
              </a:rPr>
              <a:t> of the world total MSMEs</a:t>
            </a:r>
          </a:p>
          <a:p>
            <a:pPr marL="342900" indent="-342900">
              <a:buFont typeface="Arial" pitchFamily="34" charset="0"/>
              <a:buChar char="•"/>
            </a:pPr>
            <a:endParaRPr lang="en-US" sz="1600" dirty="0">
              <a:solidFill>
                <a:schemeClr val="tx1">
                  <a:lumMod val="85000"/>
                  <a:lumOff val="15000"/>
                </a:schemeClr>
              </a:solidFill>
              <a:latin typeface="Candara" pitchFamily="34" charset="0"/>
            </a:endParaRPr>
          </a:p>
          <a:p>
            <a:pPr marL="342900" indent="-342900">
              <a:buFont typeface="Arial" pitchFamily="34" charset="0"/>
              <a:buChar char="•"/>
            </a:pPr>
            <a:r>
              <a:rPr lang="en-US" sz="1600" b="1" dirty="0">
                <a:solidFill>
                  <a:schemeClr val="tx1">
                    <a:lumMod val="85000"/>
                    <a:lumOff val="15000"/>
                  </a:schemeClr>
                </a:solidFill>
                <a:latin typeface="Candara" pitchFamily="34" charset="0"/>
              </a:rPr>
              <a:t>Brunei</a:t>
            </a:r>
            <a:r>
              <a:rPr lang="en-US" sz="1600" dirty="0">
                <a:solidFill>
                  <a:schemeClr val="tx1">
                    <a:lumMod val="85000"/>
                    <a:lumOff val="15000"/>
                  </a:schemeClr>
                </a:solidFill>
                <a:latin typeface="Candara" pitchFamily="34" charset="0"/>
              </a:rPr>
              <a:t> and </a:t>
            </a:r>
            <a:r>
              <a:rPr lang="en-US" sz="1600" b="1" dirty="0">
                <a:solidFill>
                  <a:schemeClr val="tx1">
                    <a:lumMod val="85000"/>
                    <a:lumOff val="15000"/>
                  </a:schemeClr>
                </a:solidFill>
                <a:latin typeface="Candara" pitchFamily="34" charset="0"/>
              </a:rPr>
              <a:t>Indonesia</a:t>
            </a:r>
            <a:r>
              <a:rPr lang="en-US" sz="1600" dirty="0">
                <a:solidFill>
                  <a:schemeClr val="tx1">
                    <a:lumMod val="85000"/>
                    <a:lumOff val="15000"/>
                  </a:schemeClr>
                </a:solidFill>
                <a:latin typeface="Candara" pitchFamily="34" charset="0"/>
              </a:rPr>
              <a:t> are ranked </a:t>
            </a:r>
            <a:r>
              <a:rPr lang="en-US" sz="1600" b="1" dirty="0">
                <a:solidFill>
                  <a:schemeClr val="tx1">
                    <a:lumMod val="85000"/>
                    <a:lumOff val="15000"/>
                  </a:schemeClr>
                </a:solidFill>
                <a:latin typeface="Candara" pitchFamily="34" charset="0"/>
              </a:rPr>
              <a:t>First</a:t>
            </a:r>
            <a:r>
              <a:rPr lang="en-US" sz="1600" dirty="0">
                <a:solidFill>
                  <a:schemeClr val="tx1">
                    <a:lumMod val="85000"/>
                    <a:lumOff val="15000"/>
                  </a:schemeClr>
                </a:solidFill>
                <a:latin typeface="Candara" pitchFamily="34" charset="0"/>
              </a:rPr>
              <a:t> and </a:t>
            </a:r>
            <a:r>
              <a:rPr lang="en-US" sz="1600" b="1" dirty="0">
                <a:solidFill>
                  <a:schemeClr val="tx1">
                    <a:lumMod val="85000"/>
                    <a:lumOff val="15000"/>
                  </a:schemeClr>
                </a:solidFill>
                <a:latin typeface="Candara" pitchFamily="34" charset="0"/>
              </a:rPr>
              <a:t>Second</a:t>
            </a:r>
            <a:r>
              <a:rPr lang="en-US" sz="1600" dirty="0">
                <a:solidFill>
                  <a:schemeClr val="tx1">
                    <a:lumMod val="85000"/>
                    <a:lumOff val="15000"/>
                  </a:schemeClr>
                </a:solidFill>
                <a:latin typeface="Candara" pitchFamily="34" charset="0"/>
              </a:rPr>
              <a:t> in the world with highest density of MSMEs </a:t>
            </a:r>
          </a:p>
        </p:txBody>
      </p:sp>
      <p:graphicFrame>
        <p:nvGraphicFramePr>
          <p:cNvPr id="15" name="Chart 14"/>
          <p:cNvGraphicFramePr>
            <a:graphicFrameLocks/>
          </p:cNvGraphicFramePr>
          <p:nvPr>
            <p:extLst>
              <p:ext uri="{D42A27DB-BD31-4B8C-83A1-F6EECF244321}">
                <p14:modId xmlns:p14="http://schemas.microsoft.com/office/powerpoint/2010/main" val="279404107"/>
              </p:ext>
            </p:extLst>
          </p:nvPr>
        </p:nvGraphicFramePr>
        <p:xfrm>
          <a:off x="4575102" y="836712"/>
          <a:ext cx="5055418"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5" name="Rectangle 4"/>
          <p:cNvSpPr/>
          <p:nvPr/>
        </p:nvSpPr>
        <p:spPr>
          <a:xfrm>
            <a:off x="4932040" y="3717032"/>
            <a:ext cx="3960440" cy="307777"/>
          </a:xfrm>
          <a:prstGeom prst="rect">
            <a:avLst/>
          </a:prstGeom>
        </p:spPr>
        <p:txBody>
          <a:bodyPr wrap="square">
            <a:spAutoFit/>
          </a:bodyPr>
          <a:lstStyle/>
          <a:p>
            <a:pPr algn="ctr">
              <a:defRPr sz="1600" b="1" i="0" u="none" strike="noStrike" kern="1200" baseline="0">
                <a:solidFill>
                  <a:prstClr val="black"/>
                </a:solidFill>
                <a:latin typeface="+mn-lt"/>
                <a:ea typeface="+mn-ea"/>
                <a:cs typeface="+mn-cs"/>
              </a:defRPr>
            </a:pPr>
            <a:r>
              <a:rPr lang="en-US" sz="1400" b="1" dirty="0" smtClean="0">
                <a:solidFill>
                  <a:prstClr val="black"/>
                </a:solidFill>
                <a:latin typeface="Candara" pitchFamily="34" charset="0"/>
              </a:rPr>
              <a:t>Countries with Highest MSMEs , Millions</a:t>
            </a:r>
            <a:endParaRPr lang="en-US" sz="1400" b="1" dirty="0">
              <a:solidFill>
                <a:prstClr val="black"/>
              </a:solidFill>
              <a:latin typeface="Candara" pitchFamily="34" charset="0"/>
            </a:endParaRPr>
          </a:p>
        </p:txBody>
      </p:sp>
      <p:sp>
        <p:nvSpPr>
          <p:cNvPr id="19" name="Title 1"/>
          <p:cNvSpPr txBox="1">
            <a:spLocks/>
          </p:cNvSpPr>
          <p:nvPr/>
        </p:nvSpPr>
        <p:spPr>
          <a:xfrm>
            <a:off x="251520" y="202630"/>
            <a:ext cx="5256584"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chemeClr val="bg1"/>
                </a:solidFill>
                <a:latin typeface="Cambria" pitchFamily="18" charset="0"/>
              </a:rPr>
              <a:t>SMEs &amp; Entrepreneurship</a:t>
            </a:r>
            <a:endParaRPr lang="tr-TR" sz="3200" dirty="0">
              <a:solidFill>
                <a:schemeClr val="bg1"/>
              </a:solidFill>
              <a:latin typeface="Cambria" pitchFamily="18" charset="0"/>
            </a:endParaRPr>
          </a:p>
        </p:txBody>
      </p:sp>
      <p:sp>
        <p:nvSpPr>
          <p:cNvPr id="20" name="Rectangle 19"/>
          <p:cNvSpPr/>
          <p:nvPr/>
        </p:nvSpPr>
        <p:spPr>
          <a:xfrm>
            <a:off x="3923928" y="6480476"/>
            <a:ext cx="5220072" cy="230832"/>
          </a:xfrm>
          <a:prstGeom prst="rect">
            <a:avLst/>
          </a:prstGeom>
        </p:spPr>
        <p:txBody>
          <a:bodyPr wrap="square">
            <a:spAutoFit/>
          </a:bodyPr>
          <a:lstStyle/>
          <a:p>
            <a:pPr algn="r"/>
            <a:r>
              <a:rPr lang="en-US" sz="900" b="1" i="1" dirty="0">
                <a:solidFill>
                  <a:schemeClr val="tx1">
                    <a:lumMod val="75000"/>
                    <a:lumOff val="25000"/>
                  </a:schemeClr>
                </a:solidFill>
                <a:latin typeface="Candara" pitchFamily="34" charset="0"/>
              </a:rPr>
              <a:t>Data</a:t>
            </a:r>
            <a:r>
              <a:rPr lang="en-US" sz="900" i="1" dirty="0">
                <a:solidFill>
                  <a:schemeClr val="tx1">
                    <a:lumMod val="75000"/>
                    <a:lumOff val="25000"/>
                  </a:schemeClr>
                </a:solidFill>
                <a:latin typeface="Candara" pitchFamily="34" charset="0"/>
              </a:rPr>
              <a:t> </a:t>
            </a:r>
            <a:r>
              <a:rPr lang="en-US" sz="900" b="1" i="1" dirty="0">
                <a:solidFill>
                  <a:schemeClr val="tx1">
                    <a:lumMod val="75000"/>
                    <a:lumOff val="25000"/>
                  </a:schemeClr>
                </a:solidFill>
                <a:latin typeface="Candara" pitchFamily="34" charset="0"/>
              </a:rPr>
              <a:t>Source:</a:t>
            </a:r>
            <a:r>
              <a:rPr lang="en-US" sz="900" i="1" dirty="0">
                <a:solidFill>
                  <a:schemeClr val="tx1">
                    <a:lumMod val="75000"/>
                    <a:lumOff val="25000"/>
                  </a:schemeClr>
                </a:solidFill>
                <a:latin typeface="Candara" pitchFamily="34" charset="0"/>
              </a:rPr>
              <a:t> World Bank International Finance Corporation (IFC</a:t>
            </a:r>
            <a:r>
              <a:rPr lang="en-US" sz="900" i="1" dirty="0" smtClean="0">
                <a:solidFill>
                  <a:schemeClr val="tx1">
                    <a:lumMod val="75000"/>
                    <a:lumOff val="25000"/>
                  </a:schemeClr>
                </a:solidFill>
                <a:latin typeface="Candara" pitchFamily="34" charset="0"/>
              </a:rPr>
              <a:t>), MSME </a:t>
            </a:r>
            <a:r>
              <a:rPr lang="en-US" sz="900" i="1" dirty="0">
                <a:solidFill>
                  <a:schemeClr val="tx1">
                    <a:lumMod val="75000"/>
                    <a:lumOff val="25000"/>
                  </a:schemeClr>
                </a:solidFill>
                <a:latin typeface="Candara" pitchFamily="34" charset="0"/>
              </a:rPr>
              <a:t>Country Indicators </a:t>
            </a:r>
            <a:r>
              <a:rPr lang="en-US" sz="900" i="1" dirty="0" smtClean="0">
                <a:solidFill>
                  <a:schemeClr val="tx1">
                    <a:lumMod val="75000"/>
                    <a:lumOff val="25000"/>
                  </a:schemeClr>
                </a:solidFill>
                <a:latin typeface="Candara" pitchFamily="34" charset="0"/>
              </a:rPr>
              <a:t>2010</a:t>
            </a:r>
            <a:endParaRPr lang="en-US" sz="900" i="1" dirty="0">
              <a:solidFill>
                <a:schemeClr val="tx1">
                  <a:lumMod val="75000"/>
                  <a:lumOff val="25000"/>
                </a:schemeClr>
              </a:solidFill>
              <a:latin typeface="Candara" pitchFamily="34" charset="0"/>
            </a:endParaRPr>
          </a:p>
        </p:txBody>
      </p:sp>
    </p:spTree>
    <p:extLst>
      <p:ext uri="{BB962C8B-B14F-4D97-AF65-F5344CB8AC3E}">
        <p14:creationId xmlns:p14="http://schemas.microsoft.com/office/powerpoint/2010/main" val="401697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grpSp>
        <p:nvGrpSpPr>
          <p:cNvPr id="16" name="Group 15"/>
          <p:cNvGrpSpPr/>
          <p:nvPr/>
        </p:nvGrpSpPr>
        <p:grpSpPr>
          <a:xfrm>
            <a:off x="0" y="0"/>
            <a:ext cx="9147100" cy="836712"/>
            <a:chOff x="0" y="0"/>
            <a:chExt cx="9147100" cy="836712"/>
          </a:xfrm>
        </p:grpSpPr>
        <p:sp>
          <p:nvSpPr>
            <p:cNvPr id="17" name="Rectangle 16"/>
            <p:cNvSpPr/>
            <p:nvPr/>
          </p:nvSpPr>
          <p:spPr>
            <a:xfrm>
              <a:off x="5076056" y="0"/>
              <a:ext cx="4071044"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2" name="Content Placeholder 1"/>
          <p:cNvSpPr>
            <a:spLocks noGrp="1"/>
          </p:cNvSpPr>
          <p:nvPr>
            <p:ph idx="1"/>
          </p:nvPr>
        </p:nvSpPr>
        <p:spPr>
          <a:xfrm>
            <a:off x="457200" y="1268760"/>
            <a:ext cx="4618856" cy="5256584"/>
          </a:xfrm>
        </p:spPr>
        <p:txBody>
          <a:bodyPr>
            <a:noAutofit/>
          </a:bodyPr>
          <a:lstStyle/>
          <a:p>
            <a:endParaRPr lang="en-US" sz="1600" b="1" dirty="0" smtClean="0">
              <a:solidFill>
                <a:schemeClr val="tx1">
                  <a:lumMod val="85000"/>
                  <a:lumOff val="15000"/>
                </a:schemeClr>
              </a:solidFill>
              <a:latin typeface="Candara" pitchFamily="34" charset="0"/>
            </a:endParaRPr>
          </a:p>
          <a:p>
            <a:r>
              <a:rPr lang="en-US" sz="1600" b="1" dirty="0" smtClean="0">
                <a:solidFill>
                  <a:schemeClr val="tx1">
                    <a:lumMod val="85000"/>
                    <a:lumOff val="15000"/>
                  </a:schemeClr>
                </a:solidFill>
                <a:latin typeface="Candara" pitchFamily="34" charset="0"/>
              </a:rPr>
              <a:t>71 </a:t>
            </a:r>
            <a:r>
              <a:rPr lang="en-US" sz="1600" b="1" dirty="0" smtClean="0">
                <a:solidFill>
                  <a:schemeClr val="tx1">
                    <a:lumMod val="85000"/>
                    <a:lumOff val="15000"/>
                  </a:schemeClr>
                </a:solidFill>
                <a:latin typeface="Candara" pitchFamily="34" charset="0"/>
              </a:rPr>
              <a:t>per cent </a:t>
            </a:r>
            <a:r>
              <a:rPr lang="en-US" sz="1600" dirty="0" smtClean="0">
                <a:solidFill>
                  <a:schemeClr val="tx1">
                    <a:lumMod val="85000"/>
                    <a:lumOff val="15000"/>
                  </a:schemeClr>
                </a:solidFill>
                <a:latin typeface="Candara" pitchFamily="34" charset="0"/>
              </a:rPr>
              <a:t>of SMEs in 20 OIC Countries, with data, are operating in </a:t>
            </a:r>
            <a:r>
              <a:rPr lang="en-US" sz="1600" b="1" dirty="0" smtClean="0">
                <a:solidFill>
                  <a:schemeClr val="tx1">
                    <a:lumMod val="85000"/>
                    <a:lumOff val="15000"/>
                  </a:schemeClr>
                </a:solidFill>
                <a:latin typeface="Candara" pitchFamily="34" charset="0"/>
              </a:rPr>
              <a:t>Services (41%) </a:t>
            </a:r>
            <a:r>
              <a:rPr lang="en-US" sz="1600" dirty="0" smtClean="0">
                <a:solidFill>
                  <a:schemeClr val="tx1">
                    <a:lumMod val="85000"/>
                    <a:lumOff val="15000"/>
                  </a:schemeClr>
                </a:solidFill>
                <a:latin typeface="Candara" pitchFamily="34" charset="0"/>
              </a:rPr>
              <a:t>and </a:t>
            </a:r>
            <a:r>
              <a:rPr lang="en-US" sz="1600" b="1" dirty="0" smtClean="0">
                <a:solidFill>
                  <a:schemeClr val="tx1">
                    <a:lumMod val="85000"/>
                    <a:lumOff val="15000"/>
                  </a:schemeClr>
                </a:solidFill>
                <a:latin typeface="Candara" pitchFamily="34" charset="0"/>
              </a:rPr>
              <a:t>Trade (30%) </a:t>
            </a:r>
            <a:r>
              <a:rPr lang="en-US" sz="1600" dirty="0" smtClean="0">
                <a:solidFill>
                  <a:schemeClr val="tx1">
                    <a:lumMod val="85000"/>
                    <a:lumOff val="15000"/>
                  </a:schemeClr>
                </a:solidFill>
                <a:latin typeface="Candara" pitchFamily="34" charset="0"/>
              </a:rPr>
              <a:t>sectors</a:t>
            </a:r>
          </a:p>
          <a:p>
            <a:endParaRPr lang="en-US" sz="1600" dirty="0">
              <a:solidFill>
                <a:schemeClr val="tx1">
                  <a:lumMod val="85000"/>
                  <a:lumOff val="15000"/>
                </a:schemeClr>
              </a:solidFill>
              <a:latin typeface="Candara" pitchFamily="34" charset="0"/>
            </a:endParaRPr>
          </a:p>
          <a:p>
            <a:r>
              <a:rPr lang="en-US" sz="1600" dirty="0" smtClean="0">
                <a:solidFill>
                  <a:schemeClr val="tx1">
                    <a:lumMod val="85000"/>
                    <a:lumOff val="15000"/>
                  </a:schemeClr>
                </a:solidFill>
                <a:latin typeface="Candara" pitchFamily="34" charset="0"/>
              </a:rPr>
              <a:t>Except </a:t>
            </a:r>
            <a:r>
              <a:rPr lang="en-US" sz="1600" i="1" dirty="0" smtClean="0">
                <a:solidFill>
                  <a:schemeClr val="tx1">
                    <a:lumMod val="85000"/>
                    <a:lumOff val="15000"/>
                  </a:schemeClr>
                </a:solidFill>
                <a:latin typeface="Candara" pitchFamily="34" charset="0"/>
              </a:rPr>
              <a:t>East Asia &amp; Pacific region</a:t>
            </a:r>
            <a:r>
              <a:rPr lang="en-US" sz="1600" dirty="0" smtClean="0">
                <a:solidFill>
                  <a:schemeClr val="tx1">
                    <a:lumMod val="85000"/>
                    <a:lumOff val="15000"/>
                  </a:schemeClr>
                </a:solidFill>
                <a:latin typeface="Candara" pitchFamily="34" charset="0"/>
              </a:rPr>
              <a:t>, over </a:t>
            </a:r>
            <a:r>
              <a:rPr lang="en-US" sz="1600" b="1" dirty="0" smtClean="0">
                <a:solidFill>
                  <a:schemeClr val="tx1">
                    <a:lumMod val="85000"/>
                    <a:lumOff val="15000"/>
                  </a:schemeClr>
                </a:solidFill>
                <a:latin typeface="Candara" pitchFamily="34" charset="0"/>
              </a:rPr>
              <a:t>40 percent </a:t>
            </a:r>
            <a:r>
              <a:rPr lang="en-US" sz="1600" dirty="0" smtClean="0">
                <a:solidFill>
                  <a:schemeClr val="tx1">
                    <a:lumMod val="85000"/>
                    <a:lumOff val="15000"/>
                  </a:schemeClr>
                </a:solidFill>
                <a:latin typeface="Candara" pitchFamily="34" charset="0"/>
              </a:rPr>
              <a:t>SMEs are operating in Services across the OIC regions</a:t>
            </a:r>
          </a:p>
          <a:p>
            <a:endParaRPr lang="en-US" sz="1600" dirty="0" smtClean="0">
              <a:solidFill>
                <a:schemeClr val="tx1">
                  <a:lumMod val="85000"/>
                  <a:lumOff val="15000"/>
                </a:schemeClr>
              </a:solidFill>
              <a:latin typeface="Candara" pitchFamily="34" charset="0"/>
            </a:endParaRPr>
          </a:p>
          <a:p>
            <a:r>
              <a:rPr lang="en-US" sz="1600" dirty="0" smtClean="0">
                <a:solidFill>
                  <a:schemeClr val="tx1">
                    <a:lumMod val="85000"/>
                    <a:lumOff val="15000"/>
                  </a:schemeClr>
                </a:solidFill>
                <a:latin typeface="Candara" pitchFamily="34" charset="0"/>
              </a:rPr>
              <a:t>In </a:t>
            </a:r>
            <a:r>
              <a:rPr lang="en-US" sz="1600" i="1" dirty="0" smtClean="0">
                <a:solidFill>
                  <a:schemeClr val="tx1">
                    <a:lumMod val="85000"/>
                    <a:lumOff val="15000"/>
                  </a:schemeClr>
                </a:solidFill>
                <a:latin typeface="Candara" pitchFamily="34" charset="0"/>
              </a:rPr>
              <a:t>South Asia</a:t>
            </a:r>
            <a:r>
              <a:rPr lang="en-US" sz="1600" dirty="0" smtClean="0">
                <a:solidFill>
                  <a:schemeClr val="tx1">
                    <a:lumMod val="85000"/>
                    <a:lumOff val="15000"/>
                  </a:schemeClr>
                </a:solidFill>
                <a:latin typeface="Candara" pitchFamily="34" charset="0"/>
              </a:rPr>
              <a:t> and </a:t>
            </a:r>
            <a:r>
              <a:rPr lang="en-US" sz="1600" i="1" dirty="0" smtClean="0">
                <a:solidFill>
                  <a:schemeClr val="tx1">
                    <a:lumMod val="85000"/>
                    <a:lumOff val="15000"/>
                  </a:schemeClr>
                </a:solidFill>
                <a:latin typeface="Candara" pitchFamily="34" charset="0"/>
              </a:rPr>
              <a:t>Sub-Saharan Africa </a:t>
            </a:r>
            <a:r>
              <a:rPr lang="en-US" sz="1600" b="1" dirty="0" smtClean="0">
                <a:solidFill>
                  <a:schemeClr val="tx1">
                    <a:lumMod val="85000"/>
                    <a:lumOff val="15000"/>
                  </a:schemeClr>
                </a:solidFill>
                <a:latin typeface="Candara" pitchFamily="34" charset="0"/>
              </a:rPr>
              <a:t>Manufacturin</a:t>
            </a:r>
            <a:r>
              <a:rPr lang="en-US" sz="1600" dirty="0" smtClean="0">
                <a:solidFill>
                  <a:schemeClr val="tx1">
                    <a:lumMod val="85000"/>
                    <a:lumOff val="15000"/>
                  </a:schemeClr>
                </a:solidFill>
                <a:latin typeface="Candara" pitchFamily="34" charset="0"/>
              </a:rPr>
              <a:t>g accounts for the second highest share of SMEs compared to </a:t>
            </a:r>
            <a:r>
              <a:rPr lang="en-US" sz="1600" b="1" dirty="0" smtClean="0">
                <a:solidFill>
                  <a:schemeClr val="tx1">
                    <a:lumMod val="85000"/>
                    <a:lumOff val="15000"/>
                  </a:schemeClr>
                </a:solidFill>
                <a:latin typeface="Candara" pitchFamily="34" charset="0"/>
              </a:rPr>
              <a:t>Trade</a:t>
            </a:r>
            <a:r>
              <a:rPr lang="en-US" sz="1600" dirty="0" smtClean="0">
                <a:solidFill>
                  <a:schemeClr val="tx1">
                    <a:lumMod val="85000"/>
                    <a:lumOff val="15000"/>
                  </a:schemeClr>
                </a:solidFill>
                <a:latin typeface="Candara" pitchFamily="34" charset="0"/>
              </a:rPr>
              <a:t> in </a:t>
            </a:r>
            <a:r>
              <a:rPr lang="en-US" sz="1600" dirty="0">
                <a:solidFill>
                  <a:schemeClr val="tx1">
                    <a:lumMod val="85000"/>
                    <a:lumOff val="15000"/>
                  </a:schemeClr>
                </a:solidFill>
                <a:latin typeface="Candara" pitchFamily="34" charset="0"/>
              </a:rPr>
              <a:t>other regions </a:t>
            </a:r>
            <a:endParaRPr lang="en-US" sz="1600" dirty="0" smtClean="0">
              <a:solidFill>
                <a:schemeClr val="tx1">
                  <a:lumMod val="85000"/>
                  <a:lumOff val="15000"/>
                </a:schemeClr>
              </a:solidFill>
              <a:latin typeface="Candara" pitchFamily="34" charset="0"/>
            </a:endParaRPr>
          </a:p>
          <a:p>
            <a:endParaRPr lang="en-US" sz="1600" dirty="0" smtClean="0">
              <a:solidFill>
                <a:schemeClr val="tx1">
                  <a:lumMod val="85000"/>
                  <a:lumOff val="15000"/>
                </a:schemeClr>
              </a:solidFill>
              <a:latin typeface="Candara" pitchFamily="34" charset="0"/>
            </a:endParaRPr>
          </a:p>
          <a:p>
            <a:r>
              <a:rPr lang="en-US" sz="1600" dirty="0" smtClean="0">
                <a:solidFill>
                  <a:schemeClr val="tx1">
                    <a:lumMod val="85000"/>
                    <a:lumOff val="15000"/>
                  </a:schemeClr>
                </a:solidFill>
                <a:latin typeface="Candara" pitchFamily="34" charset="0"/>
              </a:rPr>
              <a:t>Services </a:t>
            </a:r>
            <a:r>
              <a:rPr lang="en-US" sz="1600" dirty="0">
                <a:solidFill>
                  <a:schemeClr val="tx1">
                    <a:lumMod val="85000"/>
                    <a:lumOff val="15000"/>
                  </a:schemeClr>
                </a:solidFill>
                <a:latin typeface="Candara" pitchFamily="34" charset="0"/>
              </a:rPr>
              <a:t>sector accounted for over </a:t>
            </a:r>
            <a:r>
              <a:rPr lang="en-US" sz="1600" b="1" dirty="0">
                <a:solidFill>
                  <a:schemeClr val="tx1">
                    <a:lumMod val="85000"/>
                    <a:lumOff val="15000"/>
                  </a:schemeClr>
                </a:solidFill>
                <a:latin typeface="Candara" pitchFamily="34" charset="0"/>
              </a:rPr>
              <a:t>40 percent </a:t>
            </a:r>
            <a:r>
              <a:rPr lang="en-US" sz="1600" dirty="0">
                <a:solidFill>
                  <a:schemeClr val="tx1">
                    <a:lumMod val="85000"/>
                    <a:lumOff val="15000"/>
                  </a:schemeClr>
                </a:solidFill>
                <a:latin typeface="Candara" pitchFamily="34" charset="0"/>
              </a:rPr>
              <a:t>of total SMEs operating in </a:t>
            </a:r>
            <a:r>
              <a:rPr lang="en-US" sz="1600" b="1" dirty="0">
                <a:solidFill>
                  <a:schemeClr val="tx1">
                    <a:lumMod val="85000"/>
                    <a:lumOff val="15000"/>
                  </a:schemeClr>
                </a:solidFill>
                <a:latin typeface="Candara" pitchFamily="34" charset="0"/>
              </a:rPr>
              <a:t>15</a:t>
            </a:r>
            <a:r>
              <a:rPr lang="en-US" sz="1600" dirty="0">
                <a:solidFill>
                  <a:schemeClr val="tx1">
                    <a:lumMod val="85000"/>
                    <a:lumOff val="15000"/>
                  </a:schemeClr>
                </a:solidFill>
                <a:latin typeface="Candara" pitchFamily="34" charset="0"/>
              </a:rPr>
              <a:t> </a:t>
            </a:r>
            <a:r>
              <a:rPr lang="en-US" sz="1600" dirty="0" smtClean="0">
                <a:solidFill>
                  <a:schemeClr val="tx1">
                    <a:lumMod val="85000"/>
                    <a:lumOff val="15000"/>
                  </a:schemeClr>
                </a:solidFill>
                <a:latin typeface="Candara" pitchFamily="34" charset="0"/>
              </a:rPr>
              <a:t>OIC </a:t>
            </a:r>
            <a:r>
              <a:rPr lang="en-US" sz="1600" dirty="0">
                <a:solidFill>
                  <a:schemeClr val="tx1">
                    <a:lumMod val="85000"/>
                    <a:lumOff val="15000"/>
                  </a:schemeClr>
                </a:solidFill>
                <a:latin typeface="Candara" pitchFamily="34" charset="0"/>
              </a:rPr>
              <a:t>Countries </a:t>
            </a:r>
          </a:p>
          <a:p>
            <a:endParaRPr lang="en-US" sz="1600" dirty="0">
              <a:solidFill>
                <a:schemeClr val="tx1">
                  <a:lumMod val="85000"/>
                  <a:lumOff val="15000"/>
                </a:schemeClr>
              </a:solidFill>
              <a:latin typeface="Candara" pitchFamily="34" charset="0"/>
            </a:endParaRPr>
          </a:p>
          <a:p>
            <a:pPr marL="0" indent="0">
              <a:buNone/>
            </a:pPr>
            <a:endParaRPr lang="en-US" sz="1600" dirty="0" smtClean="0">
              <a:solidFill>
                <a:schemeClr val="tx1">
                  <a:lumMod val="85000"/>
                  <a:lumOff val="15000"/>
                </a:schemeClr>
              </a:solidFill>
              <a:latin typeface="Candara" pitchFamily="34" charset="0"/>
            </a:endParaRPr>
          </a:p>
          <a:p>
            <a:endParaRPr lang="en-US" sz="1600" dirty="0">
              <a:solidFill>
                <a:schemeClr val="tx1">
                  <a:lumMod val="85000"/>
                  <a:lumOff val="15000"/>
                </a:schemeClr>
              </a:solidFill>
              <a:latin typeface="Candara" pitchFamily="34" charset="0"/>
            </a:endParaRPr>
          </a:p>
        </p:txBody>
      </p:sp>
      <p:sp>
        <p:nvSpPr>
          <p:cNvPr id="11" name="Title 1"/>
          <p:cNvSpPr txBox="1">
            <a:spLocks/>
          </p:cNvSpPr>
          <p:nvPr/>
        </p:nvSpPr>
        <p:spPr>
          <a:xfrm>
            <a:off x="5292080" y="210174"/>
            <a:ext cx="3851920"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002060"/>
                </a:solidFill>
                <a:latin typeface="Cambria" pitchFamily="18" charset="0"/>
              </a:rPr>
              <a:t> </a:t>
            </a:r>
            <a:r>
              <a:rPr lang="en-US" sz="2400" dirty="0" smtClean="0">
                <a:solidFill>
                  <a:srgbClr val="002060"/>
                </a:solidFill>
                <a:latin typeface="Cambria" pitchFamily="18" charset="0"/>
              </a:rPr>
              <a:t>Sector-level </a:t>
            </a:r>
            <a:r>
              <a:rPr lang="en-US" sz="2400" dirty="0" smtClean="0">
                <a:solidFill>
                  <a:srgbClr val="002060"/>
                </a:solidFill>
                <a:latin typeface="Cambria" pitchFamily="18" charset="0"/>
              </a:rPr>
              <a:t>Contribution</a:t>
            </a:r>
            <a:endParaRPr lang="en-US" sz="2800" dirty="0">
              <a:solidFill>
                <a:srgbClr val="002060"/>
              </a:solidFill>
              <a:latin typeface="Cambria" pitchFamily="18" charset="0"/>
            </a:endParaRPr>
          </a:p>
        </p:txBody>
      </p:sp>
      <p:pic>
        <p:nvPicPr>
          <p:cNvPr id="12" name="Picture 1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graphicFrame>
        <p:nvGraphicFramePr>
          <p:cNvPr id="14" name="Chart 13"/>
          <p:cNvGraphicFramePr>
            <a:graphicFrameLocks/>
          </p:cNvGraphicFramePr>
          <p:nvPr>
            <p:extLst>
              <p:ext uri="{D42A27DB-BD31-4B8C-83A1-F6EECF244321}">
                <p14:modId xmlns:p14="http://schemas.microsoft.com/office/powerpoint/2010/main" val="2501576417"/>
              </p:ext>
            </p:extLst>
          </p:nvPr>
        </p:nvGraphicFramePr>
        <p:xfrm>
          <a:off x="4644008" y="836712"/>
          <a:ext cx="4359077" cy="297859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Chart 18"/>
          <p:cNvGraphicFramePr>
            <a:graphicFrameLocks/>
          </p:cNvGraphicFramePr>
          <p:nvPr>
            <p:extLst>
              <p:ext uri="{D42A27DB-BD31-4B8C-83A1-F6EECF244321}">
                <p14:modId xmlns:p14="http://schemas.microsoft.com/office/powerpoint/2010/main" val="2120800839"/>
              </p:ext>
            </p:extLst>
          </p:nvPr>
        </p:nvGraphicFramePr>
        <p:xfrm>
          <a:off x="4788024" y="3717032"/>
          <a:ext cx="4274840" cy="2908920"/>
        </p:xfrm>
        <a:graphic>
          <a:graphicData uri="http://schemas.openxmlformats.org/drawingml/2006/chart">
            <c:chart xmlns:c="http://schemas.openxmlformats.org/drawingml/2006/chart" xmlns:r="http://schemas.openxmlformats.org/officeDocument/2006/relationships" r:id="rId6"/>
          </a:graphicData>
        </a:graphic>
      </p:graphicFrame>
      <p:sp>
        <p:nvSpPr>
          <p:cNvPr id="13" name="Title 1"/>
          <p:cNvSpPr txBox="1">
            <a:spLocks/>
          </p:cNvSpPr>
          <p:nvPr/>
        </p:nvSpPr>
        <p:spPr>
          <a:xfrm>
            <a:off x="251520" y="202630"/>
            <a:ext cx="5256584"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chemeClr val="bg1"/>
                </a:solidFill>
                <a:latin typeface="Cambria" pitchFamily="18" charset="0"/>
              </a:rPr>
              <a:t>SMEs &amp; Entrepreneurship</a:t>
            </a:r>
            <a:endParaRPr lang="tr-TR" sz="3200" dirty="0">
              <a:solidFill>
                <a:schemeClr val="bg1"/>
              </a:solidFill>
              <a:latin typeface="Cambria" pitchFamily="18" charset="0"/>
            </a:endParaRPr>
          </a:p>
        </p:txBody>
      </p:sp>
      <p:sp>
        <p:nvSpPr>
          <p:cNvPr id="15" name="Rectangle 14"/>
          <p:cNvSpPr/>
          <p:nvPr/>
        </p:nvSpPr>
        <p:spPr>
          <a:xfrm>
            <a:off x="3923928" y="6480476"/>
            <a:ext cx="5220072" cy="230832"/>
          </a:xfrm>
          <a:prstGeom prst="rect">
            <a:avLst/>
          </a:prstGeom>
        </p:spPr>
        <p:txBody>
          <a:bodyPr wrap="square">
            <a:spAutoFit/>
          </a:bodyPr>
          <a:lstStyle/>
          <a:p>
            <a:pPr algn="r"/>
            <a:r>
              <a:rPr lang="en-US" sz="900" b="1" i="1" dirty="0">
                <a:solidFill>
                  <a:schemeClr val="tx1">
                    <a:lumMod val="75000"/>
                    <a:lumOff val="25000"/>
                  </a:schemeClr>
                </a:solidFill>
                <a:latin typeface="Candara" pitchFamily="34" charset="0"/>
              </a:rPr>
              <a:t>Data</a:t>
            </a:r>
            <a:r>
              <a:rPr lang="en-US" sz="900" i="1" dirty="0">
                <a:solidFill>
                  <a:schemeClr val="tx1">
                    <a:lumMod val="75000"/>
                    <a:lumOff val="25000"/>
                  </a:schemeClr>
                </a:solidFill>
                <a:latin typeface="Candara" pitchFamily="34" charset="0"/>
              </a:rPr>
              <a:t> </a:t>
            </a:r>
            <a:r>
              <a:rPr lang="en-US" sz="900" b="1" i="1" dirty="0">
                <a:solidFill>
                  <a:schemeClr val="tx1">
                    <a:lumMod val="75000"/>
                    <a:lumOff val="25000"/>
                  </a:schemeClr>
                </a:solidFill>
                <a:latin typeface="Candara" pitchFamily="34" charset="0"/>
              </a:rPr>
              <a:t>Source:</a:t>
            </a:r>
            <a:r>
              <a:rPr lang="en-US" sz="900" i="1" dirty="0">
                <a:solidFill>
                  <a:schemeClr val="tx1">
                    <a:lumMod val="75000"/>
                    <a:lumOff val="25000"/>
                  </a:schemeClr>
                </a:solidFill>
                <a:latin typeface="Candara" pitchFamily="34" charset="0"/>
              </a:rPr>
              <a:t> World Bank International Finance Corporation (IFC</a:t>
            </a:r>
            <a:r>
              <a:rPr lang="en-US" sz="900" i="1" dirty="0" smtClean="0">
                <a:solidFill>
                  <a:schemeClr val="tx1">
                    <a:lumMod val="75000"/>
                    <a:lumOff val="25000"/>
                  </a:schemeClr>
                </a:solidFill>
                <a:latin typeface="Candara" pitchFamily="34" charset="0"/>
              </a:rPr>
              <a:t>), MSME </a:t>
            </a:r>
            <a:r>
              <a:rPr lang="en-US" sz="900" i="1" dirty="0">
                <a:solidFill>
                  <a:schemeClr val="tx1">
                    <a:lumMod val="75000"/>
                    <a:lumOff val="25000"/>
                  </a:schemeClr>
                </a:solidFill>
                <a:latin typeface="Candara" pitchFamily="34" charset="0"/>
              </a:rPr>
              <a:t>Country Indicators </a:t>
            </a:r>
            <a:r>
              <a:rPr lang="en-US" sz="900" i="1" dirty="0" smtClean="0">
                <a:solidFill>
                  <a:schemeClr val="tx1">
                    <a:lumMod val="75000"/>
                    <a:lumOff val="25000"/>
                  </a:schemeClr>
                </a:solidFill>
                <a:latin typeface="Candara" pitchFamily="34" charset="0"/>
              </a:rPr>
              <a:t>2010</a:t>
            </a:r>
            <a:endParaRPr lang="en-US" sz="900" i="1" dirty="0">
              <a:solidFill>
                <a:schemeClr val="tx1">
                  <a:lumMod val="75000"/>
                  <a:lumOff val="25000"/>
                </a:schemeClr>
              </a:solidFill>
              <a:latin typeface="Candara" pitchFamily="34" charset="0"/>
            </a:endParaRPr>
          </a:p>
        </p:txBody>
      </p:sp>
    </p:spTree>
    <p:extLst>
      <p:ext uri="{BB962C8B-B14F-4D97-AF65-F5344CB8AC3E}">
        <p14:creationId xmlns:p14="http://schemas.microsoft.com/office/powerpoint/2010/main" val="2109255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grpSp>
        <p:nvGrpSpPr>
          <p:cNvPr id="16" name="Group 15"/>
          <p:cNvGrpSpPr/>
          <p:nvPr/>
        </p:nvGrpSpPr>
        <p:grpSpPr>
          <a:xfrm>
            <a:off x="0" y="0"/>
            <a:ext cx="9147100" cy="836712"/>
            <a:chOff x="0" y="0"/>
            <a:chExt cx="9147100" cy="836712"/>
          </a:xfrm>
        </p:grpSpPr>
        <p:sp>
          <p:nvSpPr>
            <p:cNvPr id="17" name="Rectangle 16"/>
            <p:cNvSpPr/>
            <p:nvPr/>
          </p:nvSpPr>
          <p:spPr>
            <a:xfrm>
              <a:off x="5076056" y="0"/>
              <a:ext cx="4071044"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2" name="Content Placeholder 1"/>
          <p:cNvSpPr>
            <a:spLocks noGrp="1"/>
          </p:cNvSpPr>
          <p:nvPr>
            <p:ph idx="1"/>
          </p:nvPr>
        </p:nvSpPr>
        <p:spPr>
          <a:xfrm>
            <a:off x="457200" y="1268760"/>
            <a:ext cx="4618856" cy="5256584"/>
          </a:xfrm>
        </p:spPr>
        <p:txBody>
          <a:bodyPr>
            <a:noAutofit/>
          </a:bodyPr>
          <a:lstStyle/>
          <a:p>
            <a:endParaRPr lang="en-US" sz="1600" dirty="0" smtClean="0">
              <a:solidFill>
                <a:schemeClr val="tx1">
                  <a:lumMod val="85000"/>
                  <a:lumOff val="15000"/>
                </a:schemeClr>
              </a:solidFill>
              <a:latin typeface="Candara" pitchFamily="34" charset="0"/>
            </a:endParaRPr>
          </a:p>
          <a:p>
            <a:r>
              <a:rPr lang="en-US" sz="1600" dirty="0" smtClean="0">
                <a:solidFill>
                  <a:schemeClr val="tx1">
                    <a:lumMod val="85000"/>
                    <a:lumOff val="15000"/>
                  </a:schemeClr>
                </a:solidFill>
                <a:latin typeface="Candara" pitchFamily="34" charset="0"/>
              </a:rPr>
              <a:t>On </a:t>
            </a:r>
            <a:r>
              <a:rPr lang="en-US" sz="1600" dirty="0" smtClean="0">
                <a:solidFill>
                  <a:schemeClr val="tx1">
                    <a:lumMod val="85000"/>
                    <a:lumOff val="15000"/>
                  </a:schemeClr>
                </a:solidFill>
                <a:latin typeface="Candara" pitchFamily="34" charset="0"/>
              </a:rPr>
              <a:t>average, formal </a:t>
            </a:r>
            <a:r>
              <a:rPr lang="en-US" sz="1600" dirty="0">
                <a:solidFill>
                  <a:schemeClr val="tx1">
                    <a:lumMod val="85000"/>
                    <a:lumOff val="15000"/>
                  </a:schemeClr>
                </a:solidFill>
                <a:latin typeface="Candara" pitchFamily="34" charset="0"/>
              </a:rPr>
              <a:t>MSMEs </a:t>
            </a:r>
            <a:r>
              <a:rPr lang="en-US" sz="1600" dirty="0" smtClean="0">
                <a:solidFill>
                  <a:schemeClr val="tx1">
                    <a:lumMod val="85000"/>
                    <a:lumOff val="15000"/>
                  </a:schemeClr>
                </a:solidFill>
                <a:latin typeface="Candara" pitchFamily="34" charset="0"/>
              </a:rPr>
              <a:t>employ  </a:t>
            </a:r>
            <a:r>
              <a:rPr lang="en-US" sz="1600" b="1" dirty="0" smtClean="0">
                <a:solidFill>
                  <a:schemeClr val="tx1">
                    <a:lumMod val="85000"/>
                    <a:lumOff val="15000"/>
                  </a:schemeClr>
                </a:solidFill>
                <a:latin typeface="Candara" pitchFamily="34" charset="0"/>
              </a:rPr>
              <a:t>34 percent </a:t>
            </a:r>
            <a:r>
              <a:rPr lang="en-US" sz="1600" dirty="0">
                <a:solidFill>
                  <a:schemeClr val="tx1">
                    <a:lumMod val="85000"/>
                    <a:lumOff val="15000"/>
                  </a:schemeClr>
                </a:solidFill>
                <a:latin typeface="Candara" pitchFamily="34" charset="0"/>
              </a:rPr>
              <a:t>of </a:t>
            </a:r>
            <a:r>
              <a:rPr lang="en-US" sz="1600" dirty="0" smtClean="0">
                <a:solidFill>
                  <a:schemeClr val="tx1">
                    <a:lumMod val="85000"/>
                    <a:lumOff val="15000"/>
                  </a:schemeClr>
                </a:solidFill>
                <a:latin typeface="Candara" pitchFamily="34" charset="0"/>
              </a:rPr>
              <a:t>the workforce in OIC Countries, </a:t>
            </a:r>
            <a:r>
              <a:rPr lang="en-US" sz="1600" dirty="0">
                <a:solidFill>
                  <a:schemeClr val="tx1">
                    <a:lumMod val="85000"/>
                    <a:lumOff val="15000"/>
                  </a:schemeClr>
                </a:solidFill>
                <a:latin typeface="Candara" pitchFamily="34" charset="0"/>
              </a:rPr>
              <a:t>compared to </a:t>
            </a:r>
            <a:r>
              <a:rPr lang="en-US" sz="1600" b="1" dirty="0" smtClean="0">
                <a:solidFill>
                  <a:schemeClr val="tx1">
                    <a:lumMod val="85000"/>
                    <a:lumOff val="15000"/>
                  </a:schemeClr>
                </a:solidFill>
                <a:latin typeface="Candara" pitchFamily="34" charset="0"/>
              </a:rPr>
              <a:t>39 </a:t>
            </a:r>
            <a:r>
              <a:rPr lang="en-US" sz="1600" dirty="0">
                <a:solidFill>
                  <a:schemeClr val="tx1">
                    <a:lumMod val="85000"/>
                    <a:lumOff val="15000"/>
                  </a:schemeClr>
                </a:solidFill>
                <a:latin typeface="Candara" pitchFamily="34" charset="0"/>
              </a:rPr>
              <a:t>percent </a:t>
            </a:r>
            <a:r>
              <a:rPr lang="en-US" sz="1600" dirty="0" smtClean="0">
                <a:solidFill>
                  <a:schemeClr val="tx1">
                    <a:lumMod val="85000"/>
                    <a:lumOff val="15000"/>
                  </a:schemeClr>
                </a:solidFill>
                <a:latin typeface="Candara" pitchFamily="34" charset="0"/>
              </a:rPr>
              <a:t>in Non-OIC Developing and </a:t>
            </a:r>
            <a:r>
              <a:rPr lang="en-US" sz="1600" b="1" dirty="0" smtClean="0">
                <a:solidFill>
                  <a:schemeClr val="tx1">
                    <a:lumMod val="85000"/>
                    <a:lumOff val="15000"/>
                  </a:schemeClr>
                </a:solidFill>
                <a:latin typeface="Candara" pitchFamily="34" charset="0"/>
              </a:rPr>
              <a:t>41 </a:t>
            </a:r>
            <a:r>
              <a:rPr lang="en-US" sz="1600" dirty="0" smtClean="0">
                <a:solidFill>
                  <a:schemeClr val="tx1">
                    <a:lumMod val="85000"/>
                    <a:lumOff val="15000"/>
                  </a:schemeClr>
                </a:solidFill>
                <a:latin typeface="Candara" pitchFamily="34" charset="0"/>
              </a:rPr>
              <a:t>percent in the world</a:t>
            </a:r>
          </a:p>
          <a:p>
            <a:endParaRPr lang="en-US" sz="1600" dirty="0" smtClean="0">
              <a:solidFill>
                <a:schemeClr val="tx1">
                  <a:lumMod val="85000"/>
                  <a:lumOff val="15000"/>
                </a:schemeClr>
              </a:solidFill>
              <a:latin typeface="Candara" pitchFamily="34" charset="0"/>
            </a:endParaRPr>
          </a:p>
          <a:p>
            <a:r>
              <a:rPr lang="en-US" sz="1600" dirty="0" smtClean="0">
                <a:solidFill>
                  <a:schemeClr val="tx1">
                    <a:lumMod val="85000"/>
                    <a:lumOff val="15000"/>
                  </a:schemeClr>
                </a:solidFill>
                <a:latin typeface="Candara" pitchFamily="34" charset="0"/>
              </a:rPr>
              <a:t>Among the OIC regions, East Asia &amp; Pacific region</a:t>
            </a:r>
            <a:r>
              <a:rPr lang="en-US" sz="1600" i="1" dirty="0" smtClean="0">
                <a:solidFill>
                  <a:schemeClr val="tx1">
                    <a:lumMod val="85000"/>
                    <a:lumOff val="15000"/>
                  </a:schemeClr>
                </a:solidFill>
                <a:latin typeface="Candara" pitchFamily="34" charset="0"/>
              </a:rPr>
              <a:t> </a:t>
            </a:r>
            <a:r>
              <a:rPr lang="en-US" sz="1600" b="1" dirty="0" smtClean="0">
                <a:solidFill>
                  <a:schemeClr val="tx1">
                    <a:lumMod val="85000"/>
                    <a:lumOff val="15000"/>
                  </a:schemeClr>
                </a:solidFill>
                <a:latin typeface="Candara" pitchFamily="34" charset="0"/>
              </a:rPr>
              <a:t>(58%) </a:t>
            </a:r>
            <a:r>
              <a:rPr lang="en-US" sz="1600" i="1" dirty="0" smtClean="0">
                <a:solidFill>
                  <a:schemeClr val="tx1">
                    <a:lumMod val="85000"/>
                    <a:lumOff val="15000"/>
                  </a:schemeClr>
                </a:solidFill>
                <a:latin typeface="Candara" pitchFamily="34" charset="0"/>
              </a:rPr>
              <a:t>have</a:t>
            </a:r>
            <a:r>
              <a:rPr lang="en-US" sz="1600" dirty="0" smtClean="0">
                <a:solidFill>
                  <a:schemeClr val="tx1">
                    <a:lumMod val="85000"/>
                    <a:lumOff val="15000"/>
                  </a:schemeClr>
                </a:solidFill>
                <a:latin typeface="Candara" pitchFamily="34" charset="0"/>
              </a:rPr>
              <a:t> the highest share of MSMEs employment in total employment followed by South Asia </a:t>
            </a:r>
            <a:r>
              <a:rPr lang="en-US" sz="1600" b="1" dirty="0" smtClean="0">
                <a:solidFill>
                  <a:schemeClr val="tx1">
                    <a:lumMod val="85000"/>
                    <a:lumOff val="15000"/>
                  </a:schemeClr>
                </a:solidFill>
                <a:latin typeface="Candara" pitchFamily="34" charset="0"/>
              </a:rPr>
              <a:t>(45%)</a:t>
            </a:r>
          </a:p>
          <a:p>
            <a:endParaRPr lang="en-US" sz="1600" dirty="0" smtClean="0">
              <a:solidFill>
                <a:schemeClr val="tx1">
                  <a:lumMod val="85000"/>
                  <a:lumOff val="15000"/>
                </a:schemeClr>
              </a:solidFill>
              <a:latin typeface="Candara" pitchFamily="34" charset="0"/>
            </a:endParaRPr>
          </a:p>
          <a:p>
            <a:r>
              <a:rPr lang="en-US" sz="1600" dirty="0" smtClean="0">
                <a:solidFill>
                  <a:schemeClr val="tx1">
                    <a:lumMod val="85000"/>
                    <a:lumOff val="15000"/>
                  </a:schemeClr>
                </a:solidFill>
                <a:latin typeface="Candara" pitchFamily="34" charset="0"/>
              </a:rPr>
              <a:t>MSMEs contribute </a:t>
            </a:r>
            <a:r>
              <a:rPr lang="en-US" sz="1600" b="1" dirty="0" smtClean="0">
                <a:solidFill>
                  <a:schemeClr val="tx1">
                    <a:lumMod val="85000"/>
                    <a:lumOff val="15000"/>
                  </a:schemeClr>
                </a:solidFill>
                <a:latin typeface="Candara" pitchFamily="34" charset="0"/>
              </a:rPr>
              <a:t>47 to 82 percent </a:t>
            </a:r>
            <a:r>
              <a:rPr lang="en-US" sz="1600" dirty="0" smtClean="0">
                <a:solidFill>
                  <a:schemeClr val="tx1">
                    <a:lumMod val="85000"/>
                    <a:lumOff val="15000"/>
                  </a:schemeClr>
                </a:solidFill>
                <a:latin typeface="Candara" pitchFamily="34" charset="0"/>
              </a:rPr>
              <a:t>of total employment in 8 OIC Countries whereas this ratio is </a:t>
            </a:r>
            <a:r>
              <a:rPr lang="en-US" sz="1600" b="1" dirty="0" smtClean="0">
                <a:solidFill>
                  <a:schemeClr val="tx1">
                    <a:lumMod val="85000"/>
                    <a:lumOff val="15000"/>
                  </a:schemeClr>
                </a:solidFill>
                <a:latin typeface="Candara" pitchFamily="34" charset="0"/>
              </a:rPr>
              <a:t>20 to 40 percent</a:t>
            </a:r>
            <a:r>
              <a:rPr lang="en-US" sz="1600" dirty="0" smtClean="0">
                <a:solidFill>
                  <a:schemeClr val="tx1">
                    <a:lumMod val="85000"/>
                    <a:lumOff val="15000"/>
                  </a:schemeClr>
                </a:solidFill>
                <a:latin typeface="Candara" pitchFamily="34" charset="0"/>
              </a:rPr>
              <a:t> for 9 OIC Countries</a:t>
            </a:r>
          </a:p>
          <a:p>
            <a:endParaRPr lang="en-US" sz="1600" dirty="0">
              <a:solidFill>
                <a:schemeClr val="tx1">
                  <a:lumMod val="85000"/>
                  <a:lumOff val="15000"/>
                </a:schemeClr>
              </a:solidFill>
              <a:latin typeface="Candara" pitchFamily="34" charset="0"/>
            </a:endParaRPr>
          </a:p>
          <a:p>
            <a:pPr marL="0" indent="0">
              <a:buNone/>
            </a:pPr>
            <a:endParaRPr lang="en-US" sz="1600" dirty="0" smtClean="0">
              <a:solidFill>
                <a:schemeClr val="tx1">
                  <a:lumMod val="85000"/>
                  <a:lumOff val="15000"/>
                </a:schemeClr>
              </a:solidFill>
              <a:latin typeface="Candara" pitchFamily="34" charset="0"/>
            </a:endParaRPr>
          </a:p>
          <a:p>
            <a:endParaRPr lang="en-US" sz="1600" dirty="0">
              <a:solidFill>
                <a:schemeClr val="tx1">
                  <a:lumMod val="85000"/>
                  <a:lumOff val="15000"/>
                </a:schemeClr>
              </a:solidFill>
              <a:latin typeface="Candara" pitchFamily="34" charset="0"/>
            </a:endParaRPr>
          </a:p>
        </p:txBody>
      </p:sp>
      <p:sp>
        <p:nvSpPr>
          <p:cNvPr id="11" name="Title 1"/>
          <p:cNvSpPr txBox="1">
            <a:spLocks/>
          </p:cNvSpPr>
          <p:nvPr/>
        </p:nvSpPr>
        <p:spPr>
          <a:xfrm>
            <a:off x="5292080" y="202630"/>
            <a:ext cx="3851920"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002060"/>
                </a:solidFill>
                <a:latin typeface="Cambria" pitchFamily="18" charset="0"/>
              </a:rPr>
              <a:t> Share in Employment</a:t>
            </a:r>
            <a:endParaRPr lang="en-US" sz="2800" dirty="0">
              <a:solidFill>
                <a:srgbClr val="002060"/>
              </a:solidFill>
              <a:latin typeface="Cambria" pitchFamily="18" charset="0"/>
            </a:endParaRPr>
          </a:p>
        </p:txBody>
      </p:sp>
      <p:pic>
        <p:nvPicPr>
          <p:cNvPr id="12" name="Picture 1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graphicFrame>
        <p:nvGraphicFramePr>
          <p:cNvPr id="13" name="Chart 12"/>
          <p:cNvGraphicFramePr>
            <a:graphicFrameLocks/>
          </p:cNvGraphicFramePr>
          <p:nvPr>
            <p:extLst>
              <p:ext uri="{D42A27DB-BD31-4B8C-83A1-F6EECF244321}">
                <p14:modId xmlns:p14="http://schemas.microsoft.com/office/powerpoint/2010/main" val="731821741"/>
              </p:ext>
            </p:extLst>
          </p:nvPr>
        </p:nvGraphicFramePr>
        <p:xfrm>
          <a:off x="4932040" y="836712"/>
          <a:ext cx="4211960" cy="273630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hart 14"/>
          <p:cNvGraphicFramePr>
            <a:graphicFrameLocks/>
          </p:cNvGraphicFramePr>
          <p:nvPr>
            <p:extLst>
              <p:ext uri="{D42A27DB-BD31-4B8C-83A1-F6EECF244321}">
                <p14:modId xmlns:p14="http://schemas.microsoft.com/office/powerpoint/2010/main" val="4244071585"/>
              </p:ext>
            </p:extLst>
          </p:nvPr>
        </p:nvGraphicFramePr>
        <p:xfrm>
          <a:off x="5004048" y="3501008"/>
          <a:ext cx="4104456" cy="2808272"/>
        </p:xfrm>
        <a:graphic>
          <a:graphicData uri="http://schemas.openxmlformats.org/drawingml/2006/chart">
            <c:chart xmlns:c="http://schemas.openxmlformats.org/drawingml/2006/chart" xmlns:r="http://schemas.openxmlformats.org/officeDocument/2006/relationships" r:id="rId6"/>
          </a:graphicData>
        </a:graphic>
      </p:graphicFrame>
      <p:sp>
        <p:nvSpPr>
          <p:cNvPr id="14" name="Title 1"/>
          <p:cNvSpPr txBox="1">
            <a:spLocks/>
          </p:cNvSpPr>
          <p:nvPr/>
        </p:nvSpPr>
        <p:spPr>
          <a:xfrm>
            <a:off x="251520" y="202630"/>
            <a:ext cx="5256584"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chemeClr val="bg1"/>
                </a:solidFill>
                <a:latin typeface="Cambria" pitchFamily="18" charset="0"/>
              </a:rPr>
              <a:t>SMEs &amp; Entrepreneurship</a:t>
            </a:r>
            <a:endParaRPr lang="tr-TR" sz="3200" dirty="0">
              <a:solidFill>
                <a:schemeClr val="bg1"/>
              </a:solidFill>
              <a:latin typeface="Cambria" pitchFamily="18" charset="0"/>
            </a:endParaRPr>
          </a:p>
        </p:txBody>
      </p:sp>
      <p:sp>
        <p:nvSpPr>
          <p:cNvPr id="19" name="Rectangle 18"/>
          <p:cNvSpPr/>
          <p:nvPr/>
        </p:nvSpPr>
        <p:spPr>
          <a:xfrm>
            <a:off x="3923928" y="6480476"/>
            <a:ext cx="5220072" cy="230832"/>
          </a:xfrm>
          <a:prstGeom prst="rect">
            <a:avLst/>
          </a:prstGeom>
        </p:spPr>
        <p:txBody>
          <a:bodyPr wrap="square">
            <a:spAutoFit/>
          </a:bodyPr>
          <a:lstStyle/>
          <a:p>
            <a:pPr algn="r"/>
            <a:r>
              <a:rPr lang="en-US" sz="900" b="1" i="1" dirty="0">
                <a:solidFill>
                  <a:schemeClr val="tx1">
                    <a:lumMod val="75000"/>
                    <a:lumOff val="25000"/>
                  </a:schemeClr>
                </a:solidFill>
                <a:latin typeface="Candara" pitchFamily="34" charset="0"/>
              </a:rPr>
              <a:t>Data</a:t>
            </a:r>
            <a:r>
              <a:rPr lang="en-US" sz="900" i="1" dirty="0">
                <a:solidFill>
                  <a:schemeClr val="tx1">
                    <a:lumMod val="75000"/>
                    <a:lumOff val="25000"/>
                  </a:schemeClr>
                </a:solidFill>
                <a:latin typeface="Candara" pitchFamily="34" charset="0"/>
              </a:rPr>
              <a:t> </a:t>
            </a:r>
            <a:r>
              <a:rPr lang="en-US" sz="900" b="1" i="1" dirty="0">
                <a:solidFill>
                  <a:schemeClr val="tx1">
                    <a:lumMod val="75000"/>
                    <a:lumOff val="25000"/>
                  </a:schemeClr>
                </a:solidFill>
                <a:latin typeface="Candara" pitchFamily="34" charset="0"/>
              </a:rPr>
              <a:t>Source:</a:t>
            </a:r>
            <a:r>
              <a:rPr lang="en-US" sz="900" i="1" dirty="0">
                <a:solidFill>
                  <a:schemeClr val="tx1">
                    <a:lumMod val="75000"/>
                    <a:lumOff val="25000"/>
                  </a:schemeClr>
                </a:solidFill>
                <a:latin typeface="Candara" pitchFamily="34" charset="0"/>
              </a:rPr>
              <a:t> World Bank International Finance Corporation (IFC</a:t>
            </a:r>
            <a:r>
              <a:rPr lang="en-US" sz="900" i="1" dirty="0" smtClean="0">
                <a:solidFill>
                  <a:schemeClr val="tx1">
                    <a:lumMod val="75000"/>
                    <a:lumOff val="25000"/>
                  </a:schemeClr>
                </a:solidFill>
                <a:latin typeface="Candara" pitchFamily="34" charset="0"/>
              </a:rPr>
              <a:t>), MSME </a:t>
            </a:r>
            <a:r>
              <a:rPr lang="en-US" sz="900" i="1" dirty="0">
                <a:solidFill>
                  <a:schemeClr val="tx1">
                    <a:lumMod val="75000"/>
                    <a:lumOff val="25000"/>
                  </a:schemeClr>
                </a:solidFill>
                <a:latin typeface="Candara" pitchFamily="34" charset="0"/>
              </a:rPr>
              <a:t>Country Indicators </a:t>
            </a:r>
            <a:r>
              <a:rPr lang="en-US" sz="900" i="1" dirty="0" smtClean="0">
                <a:solidFill>
                  <a:schemeClr val="tx1">
                    <a:lumMod val="75000"/>
                    <a:lumOff val="25000"/>
                  </a:schemeClr>
                </a:solidFill>
                <a:latin typeface="Candara" pitchFamily="34" charset="0"/>
              </a:rPr>
              <a:t>2010</a:t>
            </a:r>
            <a:endParaRPr lang="en-US" sz="900" i="1" dirty="0">
              <a:solidFill>
                <a:schemeClr val="tx1">
                  <a:lumMod val="75000"/>
                  <a:lumOff val="25000"/>
                </a:schemeClr>
              </a:solidFill>
              <a:latin typeface="Candara" pitchFamily="34" charset="0"/>
            </a:endParaRPr>
          </a:p>
        </p:txBody>
      </p:sp>
    </p:spTree>
    <p:extLst>
      <p:ext uri="{BB962C8B-B14F-4D97-AF65-F5344CB8AC3E}">
        <p14:creationId xmlns:p14="http://schemas.microsoft.com/office/powerpoint/2010/main" val="1916229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grpSp>
        <p:nvGrpSpPr>
          <p:cNvPr id="16" name="Group 15"/>
          <p:cNvGrpSpPr/>
          <p:nvPr/>
        </p:nvGrpSpPr>
        <p:grpSpPr>
          <a:xfrm>
            <a:off x="0" y="0"/>
            <a:ext cx="9147100" cy="836712"/>
            <a:chOff x="0" y="0"/>
            <a:chExt cx="9147100" cy="836712"/>
          </a:xfrm>
        </p:grpSpPr>
        <p:sp>
          <p:nvSpPr>
            <p:cNvPr id="17" name="Rectangle 16"/>
            <p:cNvSpPr/>
            <p:nvPr/>
          </p:nvSpPr>
          <p:spPr>
            <a:xfrm>
              <a:off x="5076056" y="0"/>
              <a:ext cx="4071044"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11" name="Title 1"/>
          <p:cNvSpPr txBox="1">
            <a:spLocks/>
          </p:cNvSpPr>
          <p:nvPr/>
        </p:nvSpPr>
        <p:spPr>
          <a:xfrm>
            <a:off x="5292080" y="202630"/>
            <a:ext cx="3851920"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002060"/>
                </a:solidFill>
                <a:latin typeface="Cambria" pitchFamily="18" charset="0"/>
              </a:rPr>
              <a:t>Challenges &amp; Obstacles</a:t>
            </a:r>
            <a:endParaRPr lang="en-US" sz="2400" dirty="0">
              <a:solidFill>
                <a:srgbClr val="002060"/>
              </a:solidFill>
              <a:latin typeface="Cambria" pitchFamily="18" charset="0"/>
            </a:endParaRPr>
          </a:p>
        </p:txBody>
      </p:sp>
      <p:pic>
        <p:nvPicPr>
          <p:cNvPr id="12" name="Picture 1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2475" y="3424238"/>
            <a:ext cx="19050"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Content Placeholder 3"/>
          <p:cNvGraphicFramePr>
            <a:graphicFrameLocks noGrp="1"/>
          </p:cNvGraphicFramePr>
          <p:nvPr>
            <p:ph idx="1"/>
            <p:extLst>
              <p:ext uri="{D42A27DB-BD31-4B8C-83A1-F6EECF244321}">
                <p14:modId xmlns:p14="http://schemas.microsoft.com/office/powerpoint/2010/main" val="2590387990"/>
              </p:ext>
            </p:extLst>
          </p:nvPr>
        </p:nvGraphicFramePr>
        <p:xfrm>
          <a:off x="611560" y="2708919"/>
          <a:ext cx="8373576" cy="3600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Rectangle 4"/>
          <p:cNvSpPr/>
          <p:nvPr/>
        </p:nvSpPr>
        <p:spPr>
          <a:xfrm>
            <a:off x="467544" y="1169457"/>
            <a:ext cx="8586018" cy="1323439"/>
          </a:xfrm>
          <a:prstGeom prst="rect">
            <a:avLst/>
          </a:prstGeom>
        </p:spPr>
        <p:txBody>
          <a:bodyPr wrap="square">
            <a:spAutoFit/>
          </a:bodyPr>
          <a:lstStyle/>
          <a:p>
            <a:pPr marL="342900" indent="-342900">
              <a:buFont typeface="Arial" pitchFamily="34" charset="0"/>
              <a:buChar char="•"/>
            </a:pPr>
            <a:r>
              <a:rPr lang="en-US" sz="1600" dirty="0" smtClean="0">
                <a:solidFill>
                  <a:schemeClr val="tx1">
                    <a:lumMod val="85000"/>
                    <a:lumOff val="15000"/>
                  </a:schemeClr>
                </a:solidFill>
                <a:latin typeface="Candara" pitchFamily="34" charset="0"/>
              </a:rPr>
              <a:t>MSMEs and Entrepreneurs </a:t>
            </a:r>
            <a:r>
              <a:rPr lang="en-US" sz="1600" dirty="0">
                <a:solidFill>
                  <a:schemeClr val="tx1">
                    <a:lumMod val="85000"/>
                    <a:lumOff val="15000"/>
                  </a:schemeClr>
                </a:solidFill>
                <a:latin typeface="Candara" pitchFamily="34" charset="0"/>
              </a:rPr>
              <a:t>face a number of c</a:t>
            </a:r>
            <a:r>
              <a:rPr lang="en-US" sz="1600" dirty="0" smtClean="0">
                <a:solidFill>
                  <a:schemeClr val="tx1">
                    <a:lumMod val="85000"/>
                    <a:lumOff val="15000"/>
                  </a:schemeClr>
                </a:solidFill>
                <a:latin typeface="Candara" pitchFamily="34" charset="0"/>
              </a:rPr>
              <a:t>hallenges</a:t>
            </a:r>
            <a:r>
              <a:rPr lang="en-US" sz="1600" b="1" dirty="0" smtClean="0">
                <a:solidFill>
                  <a:schemeClr val="tx1">
                    <a:lumMod val="85000"/>
                    <a:lumOff val="15000"/>
                  </a:schemeClr>
                </a:solidFill>
                <a:latin typeface="Candara" pitchFamily="34" charset="0"/>
              </a:rPr>
              <a:t> </a:t>
            </a:r>
            <a:r>
              <a:rPr lang="en-US" sz="1600" dirty="0">
                <a:solidFill>
                  <a:schemeClr val="tx1">
                    <a:lumMod val="85000"/>
                    <a:lumOff val="15000"/>
                  </a:schemeClr>
                </a:solidFill>
                <a:latin typeface="Candara" pitchFamily="34" charset="0"/>
              </a:rPr>
              <a:t>during </a:t>
            </a:r>
            <a:r>
              <a:rPr lang="en-US" sz="1600" dirty="0" smtClean="0">
                <a:solidFill>
                  <a:schemeClr val="tx1">
                    <a:lumMod val="85000"/>
                    <a:lumOff val="15000"/>
                  </a:schemeClr>
                </a:solidFill>
                <a:latin typeface="Candara" pitchFamily="34" charset="0"/>
              </a:rPr>
              <a:t>the evolution phases of businesses—inception</a:t>
            </a:r>
            <a:r>
              <a:rPr lang="en-US" sz="1600" dirty="0">
                <a:solidFill>
                  <a:schemeClr val="tx1">
                    <a:lumMod val="85000"/>
                    <a:lumOff val="15000"/>
                  </a:schemeClr>
                </a:solidFill>
                <a:latin typeface="Candara" pitchFamily="34" charset="0"/>
              </a:rPr>
              <a:t>, developing and </a:t>
            </a:r>
            <a:r>
              <a:rPr lang="en-US" sz="1600" dirty="0" smtClean="0">
                <a:solidFill>
                  <a:schemeClr val="tx1">
                    <a:lumMod val="85000"/>
                    <a:lumOff val="15000"/>
                  </a:schemeClr>
                </a:solidFill>
                <a:latin typeface="Candara" pitchFamily="34" charset="0"/>
              </a:rPr>
              <a:t>maturity</a:t>
            </a:r>
          </a:p>
          <a:p>
            <a:pPr marL="342900" indent="-342900">
              <a:buFont typeface="Arial" pitchFamily="34" charset="0"/>
              <a:buChar char="•"/>
            </a:pPr>
            <a:endParaRPr lang="en-US" sz="1600" b="1" dirty="0" smtClean="0">
              <a:solidFill>
                <a:schemeClr val="tx1">
                  <a:lumMod val="85000"/>
                  <a:lumOff val="15000"/>
                </a:schemeClr>
              </a:solidFill>
              <a:latin typeface="Candara" pitchFamily="34" charset="0"/>
            </a:endParaRPr>
          </a:p>
          <a:p>
            <a:pPr marL="342900" indent="-342900">
              <a:buFont typeface="Arial" pitchFamily="34" charset="0"/>
              <a:buChar char="•"/>
            </a:pPr>
            <a:r>
              <a:rPr lang="en-US" sz="1600" b="1" dirty="0" smtClean="0">
                <a:solidFill>
                  <a:schemeClr val="tx1">
                    <a:lumMod val="85000"/>
                    <a:lumOff val="15000"/>
                  </a:schemeClr>
                </a:solidFill>
                <a:latin typeface="Candara" pitchFamily="34" charset="0"/>
              </a:rPr>
              <a:t>Internal</a:t>
            </a:r>
            <a:r>
              <a:rPr lang="en-US" sz="1600" dirty="0" smtClean="0">
                <a:solidFill>
                  <a:schemeClr val="tx1">
                    <a:lumMod val="85000"/>
                    <a:lumOff val="15000"/>
                  </a:schemeClr>
                </a:solidFill>
                <a:latin typeface="Candara" pitchFamily="34" charset="0"/>
              </a:rPr>
              <a:t> </a:t>
            </a:r>
            <a:r>
              <a:rPr lang="en-US" sz="1600" b="1" dirty="0" smtClean="0">
                <a:solidFill>
                  <a:schemeClr val="tx1">
                    <a:lumMod val="85000"/>
                    <a:lumOff val="15000"/>
                  </a:schemeClr>
                </a:solidFill>
                <a:latin typeface="Candara" pitchFamily="34" charset="0"/>
              </a:rPr>
              <a:t>challenges</a:t>
            </a:r>
            <a:r>
              <a:rPr lang="en-US" sz="1600" dirty="0" smtClean="0">
                <a:solidFill>
                  <a:schemeClr val="tx1">
                    <a:lumMod val="85000"/>
                    <a:lumOff val="15000"/>
                  </a:schemeClr>
                </a:solidFill>
                <a:latin typeface="Candara" pitchFamily="34" charset="0"/>
              </a:rPr>
              <a:t> (lack </a:t>
            </a:r>
            <a:r>
              <a:rPr lang="en-US" sz="1600" dirty="0">
                <a:solidFill>
                  <a:schemeClr val="tx1">
                    <a:lumMod val="85000"/>
                    <a:lumOff val="15000"/>
                  </a:schemeClr>
                </a:solidFill>
                <a:latin typeface="Candara" pitchFamily="34" charset="0"/>
              </a:rPr>
              <a:t>of managerial expertise among proprietors) </a:t>
            </a:r>
            <a:r>
              <a:rPr lang="en-US" sz="1600" dirty="0" smtClean="0">
                <a:solidFill>
                  <a:schemeClr val="tx1">
                    <a:lumMod val="85000"/>
                    <a:lumOff val="15000"/>
                  </a:schemeClr>
                </a:solidFill>
                <a:latin typeface="Candara" pitchFamily="34" charset="0"/>
              </a:rPr>
              <a:t>and </a:t>
            </a:r>
            <a:r>
              <a:rPr lang="en-US" sz="1600" b="1" dirty="0" smtClean="0">
                <a:solidFill>
                  <a:schemeClr val="tx1">
                    <a:lumMod val="85000"/>
                    <a:lumOff val="15000"/>
                  </a:schemeClr>
                </a:solidFill>
                <a:latin typeface="Candara" pitchFamily="34" charset="0"/>
              </a:rPr>
              <a:t>External</a:t>
            </a:r>
            <a:r>
              <a:rPr lang="en-US" sz="1600" dirty="0" smtClean="0">
                <a:solidFill>
                  <a:schemeClr val="tx1">
                    <a:lumMod val="85000"/>
                    <a:lumOff val="15000"/>
                  </a:schemeClr>
                </a:solidFill>
                <a:latin typeface="Candara" pitchFamily="34" charset="0"/>
              </a:rPr>
              <a:t> </a:t>
            </a:r>
            <a:r>
              <a:rPr lang="en-US" sz="1600" b="1" dirty="0" smtClean="0">
                <a:solidFill>
                  <a:schemeClr val="tx1">
                    <a:lumMod val="85000"/>
                    <a:lumOff val="15000"/>
                  </a:schemeClr>
                </a:solidFill>
                <a:latin typeface="Candara" pitchFamily="34" charset="0"/>
              </a:rPr>
              <a:t>challenges</a:t>
            </a:r>
            <a:r>
              <a:rPr lang="en-US" sz="1600" dirty="0" smtClean="0">
                <a:solidFill>
                  <a:schemeClr val="tx1">
                    <a:lumMod val="85000"/>
                    <a:lumOff val="15000"/>
                  </a:schemeClr>
                </a:solidFill>
                <a:latin typeface="Candara" pitchFamily="34" charset="0"/>
              </a:rPr>
              <a:t> (inadequate </a:t>
            </a:r>
            <a:r>
              <a:rPr lang="en-US" sz="1600" dirty="0">
                <a:solidFill>
                  <a:schemeClr val="tx1">
                    <a:lumMod val="85000"/>
                    <a:lumOff val="15000"/>
                  </a:schemeClr>
                </a:solidFill>
                <a:latin typeface="Candara" pitchFamily="34" charset="0"/>
              </a:rPr>
              <a:t>access to finance, government inefficiencies, and infrastructural concerns) </a:t>
            </a:r>
          </a:p>
        </p:txBody>
      </p:sp>
      <p:sp>
        <p:nvSpPr>
          <p:cNvPr id="15" name="Rectangle 14"/>
          <p:cNvSpPr/>
          <p:nvPr/>
        </p:nvSpPr>
        <p:spPr>
          <a:xfrm>
            <a:off x="2195736" y="6483168"/>
            <a:ext cx="6948264" cy="230832"/>
          </a:xfrm>
          <a:prstGeom prst="rect">
            <a:avLst/>
          </a:prstGeom>
        </p:spPr>
        <p:txBody>
          <a:bodyPr wrap="square">
            <a:spAutoFit/>
          </a:bodyPr>
          <a:lstStyle/>
          <a:p>
            <a:pPr algn="r"/>
            <a:r>
              <a:rPr lang="en-US" sz="900" b="1" i="1" dirty="0" smtClean="0">
                <a:solidFill>
                  <a:schemeClr val="tx1">
                    <a:lumMod val="75000"/>
                    <a:lumOff val="25000"/>
                  </a:schemeClr>
                </a:solidFill>
                <a:latin typeface="Candara" pitchFamily="34" charset="0"/>
              </a:rPr>
              <a:t>Source</a:t>
            </a:r>
            <a:r>
              <a:rPr lang="en-US" sz="900" b="1" i="1" dirty="0">
                <a:solidFill>
                  <a:schemeClr val="tx1">
                    <a:lumMod val="75000"/>
                    <a:lumOff val="25000"/>
                  </a:schemeClr>
                </a:solidFill>
                <a:latin typeface="Candara" pitchFamily="34" charset="0"/>
              </a:rPr>
              <a:t>:</a:t>
            </a:r>
            <a:r>
              <a:rPr lang="en-US" sz="900" i="1" dirty="0">
                <a:solidFill>
                  <a:schemeClr val="tx1">
                    <a:lumMod val="75000"/>
                    <a:lumOff val="25000"/>
                  </a:schemeClr>
                </a:solidFill>
                <a:latin typeface="Candara" pitchFamily="34" charset="0"/>
              </a:rPr>
              <a:t> World Bank International Finance Corporation (IFC</a:t>
            </a:r>
            <a:r>
              <a:rPr lang="en-US" sz="900" i="1" dirty="0" smtClean="0">
                <a:solidFill>
                  <a:schemeClr val="tx1">
                    <a:lumMod val="75000"/>
                    <a:lumOff val="25000"/>
                  </a:schemeClr>
                </a:solidFill>
                <a:latin typeface="Candara" pitchFamily="34" charset="0"/>
              </a:rPr>
              <a:t>), Islamic Banking opportunities across SMEs in </a:t>
            </a:r>
            <a:r>
              <a:rPr lang="en-US" sz="900" i="1" dirty="0" smtClean="0">
                <a:solidFill>
                  <a:schemeClr val="tx1">
                    <a:lumMod val="75000"/>
                    <a:lumOff val="25000"/>
                  </a:schemeClr>
                </a:solidFill>
                <a:latin typeface="Candara" pitchFamily="34" charset="0"/>
              </a:rPr>
              <a:t>MENA</a:t>
            </a:r>
            <a:endParaRPr lang="en-US" sz="900" i="1" dirty="0">
              <a:solidFill>
                <a:schemeClr val="tx1">
                  <a:lumMod val="75000"/>
                  <a:lumOff val="25000"/>
                </a:schemeClr>
              </a:solidFill>
              <a:latin typeface="Candara" pitchFamily="34" charset="0"/>
            </a:endParaRPr>
          </a:p>
        </p:txBody>
      </p:sp>
      <p:sp>
        <p:nvSpPr>
          <p:cNvPr id="13" name="Title 1"/>
          <p:cNvSpPr txBox="1">
            <a:spLocks/>
          </p:cNvSpPr>
          <p:nvPr/>
        </p:nvSpPr>
        <p:spPr>
          <a:xfrm>
            <a:off x="251520" y="202630"/>
            <a:ext cx="5256584"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chemeClr val="bg1"/>
                </a:solidFill>
                <a:latin typeface="Cambria" pitchFamily="18" charset="0"/>
              </a:rPr>
              <a:t>SMEs &amp; Entrepreneurship</a:t>
            </a:r>
            <a:endParaRPr lang="tr-TR" sz="3200" dirty="0">
              <a:solidFill>
                <a:schemeClr val="bg1"/>
              </a:solidFill>
              <a:latin typeface="Cambria" pitchFamily="18" charset="0"/>
            </a:endParaRPr>
          </a:p>
        </p:txBody>
      </p:sp>
    </p:spTree>
    <p:extLst>
      <p:ext uri="{BB962C8B-B14F-4D97-AF65-F5344CB8AC3E}">
        <p14:creationId xmlns:p14="http://schemas.microsoft.com/office/powerpoint/2010/main" val="1936300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grpSp>
        <p:nvGrpSpPr>
          <p:cNvPr id="16" name="Group 15"/>
          <p:cNvGrpSpPr/>
          <p:nvPr/>
        </p:nvGrpSpPr>
        <p:grpSpPr>
          <a:xfrm>
            <a:off x="0" y="0"/>
            <a:ext cx="9147100" cy="836712"/>
            <a:chOff x="0" y="0"/>
            <a:chExt cx="9147100" cy="836712"/>
          </a:xfrm>
        </p:grpSpPr>
        <p:sp>
          <p:nvSpPr>
            <p:cNvPr id="17" name="Rectangle 16"/>
            <p:cNvSpPr/>
            <p:nvPr/>
          </p:nvSpPr>
          <p:spPr>
            <a:xfrm>
              <a:off x="5076056" y="0"/>
              <a:ext cx="4071044"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11" name="Title 1"/>
          <p:cNvSpPr txBox="1">
            <a:spLocks/>
          </p:cNvSpPr>
          <p:nvPr/>
        </p:nvSpPr>
        <p:spPr>
          <a:xfrm>
            <a:off x="5292080" y="202630"/>
            <a:ext cx="3851920"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002060"/>
                </a:solidFill>
                <a:latin typeface="Cambria" pitchFamily="18" charset="0"/>
              </a:rPr>
              <a:t>Challenges &amp; </a:t>
            </a:r>
            <a:r>
              <a:rPr lang="en-US" sz="2400" dirty="0" smtClean="0">
                <a:solidFill>
                  <a:srgbClr val="002060"/>
                </a:solidFill>
                <a:latin typeface="Cambria" pitchFamily="18" charset="0"/>
              </a:rPr>
              <a:t>Obstacles (2)</a:t>
            </a:r>
            <a:endParaRPr lang="en-US" sz="2400" dirty="0">
              <a:solidFill>
                <a:srgbClr val="002060"/>
              </a:solidFill>
              <a:latin typeface="Cambria" pitchFamily="18" charset="0"/>
            </a:endParaRPr>
          </a:p>
        </p:txBody>
      </p:sp>
      <p:pic>
        <p:nvPicPr>
          <p:cNvPr id="12" name="Picture 1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2475" y="3424238"/>
            <a:ext cx="19050"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67544" y="1013827"/>
            <a:ext cx="8586018" cy="830997"/>
          </a:xfrm>
          <a:prstGeom prst="rect">
            <a:avLst/>
          </a:prstGeom>
        </p:spPr>
        <p:txBody>
          <a:bodyPr wrap="square">
            <a:spAutoFit/>
          </a:bodyPr>
          <a:lstStyle/>
          <a:p>
            <a:pPr marL="342900" indent="-342900">
              <a:buFont typeface="Arial" pitchFamily="34" charset="0"/>
              <a:buChar char="•"/>
            </a:pPr>
            <a:r>
              <a:rPr lang="en-US" sz="1600" dirty="0" smtClean="0">
                <a:solidFill>
                  <a:schemeClr val="tx1">
                    <a:lumMod val="85000"/>
                    <a:lumOff val="15000"/>
                  </a:schemeClr>
                </a:solidFill>
                <a:latin typeface="Candara" pitchFamily="34" charset="0"/>
              </a:rPr>
              <a:t>According to the findings of the World </a:t>
            </a:r>
            <a:r>
              <a:rPr lang="en-US" sz="1600" dirty="0">
                <a:solidFill>
                  <a:schemeClr val="tx1">
                    <a:lumMod val="85000"/>
                    <a:lumOff val="15000"/>
                  </a:schemeClr>
                </a:solidFill>
                <a:latin typeface="Candara" pitchFamily="34" charset="0"/>
              </a:rPr>
              <a:t>Bank Enterprise Surveys </a:t>
            </a:r>
            <a:r>
              <a:rPr lang="en-US" sz="1600" dirty="0" smtClean="0">
                <a:solidFill>
                  <a:schemeClr val="tx1">
                    <a:lumMod val="85000"/>
                    <a:lumOff val="15000"/>
                  </a:schemeClr>
                </a:solidFill>
                <a:latin typeface="Candara" pitchFamily="34" charset="0"/>
              </a:rPr>
              <a:t>Dataset </a:t>
            </a:r>
            <a:r>
              <a:rPr lang="en-US" sz="1600" b="1" dirty="0" smtClean="0">
                <a:solidFill>
                  <a:schemeClr val="tx1">
                    <a:lumMod val="85000"/>
                    <a:lumOff val="15000"/>
                  </a:schemeClr>
                </a:solidFill>
                <a:latin typeface="Candara" pitchFamily="34" charset="0"/>
              </a:rPr>
              <a:t>access to electricity and finance</a:t>
            </a:r>
            <a:r>
              <a:rPr lang="en-US" sz="1600" dirty="0" smtClean="0">
                <a:solidFill>
                  <a:schemeClr val="tx1">
                    <a:lumMod val="85000"/>
                    <a:lumOff val="15000"/>
                  </a:schemeClr>
                </a:solidFill>
                <a:latin typeface="Candara" pitchFamily="34" charset="0"/>
              </a:rPr>
              <a:t> are the most cited obstacles for all businesses including SMEs in the developing countries</a:t>
            </a:r>
            <a:endParaRPr lang="en-US" sz="1600" dirty="0">
              <a:solidFill>
                <a:schemeClr val="tx1">
                  <a:lumMod val="85000"/>
                  <a:lumOff val="15000"/>
                </a:schemeClr>
              </a:solidFill>
              <a:latin typeface="Candara" pitchFamily="34" charset="0"/>
            </a:endParaRPr>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941" r="1510"/>
          <a:stretch/>
        </p:blipFill>
        <p:spPr bwMode="auto">
          <a:xfrm>
            <a:off x="1088125" y="2627331"/>
            <a:ext cx="7344856" cy="3811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980133" y="1988840"/>
            <a:ext cx="7560840" cy="584775"/>
          </a:xfrm>
          <a:prstGeom prst="rect">
            <a:avLst/>
          </a:prstGeom>
          <a:solidFill>
            <a:schemeClr val="bg1">
              <a:lumMod val="95000"/>
            </a:schemeClr>
          </a:solidFill>
        </p:spPr>
        <p:txBody>
          <a:bodyPr wrap="square">
            <a:spAutoFit/>
          </a:bodyPr>
          <a:lstStyle/>
          <a:p>
            <a:pPr algn="ctr"/>
            <a:r>
              <a:rPr lang="en-US" sz="1600" b="1" dirty="0">
                <a:solidFill>
                  <a:schemeClr val="tx1">
                    <a:lumMod val="75000"/>
                    <a:lumOff val="25000"/>
                  </a:schemeClr>
                </a:solidFill>
                <a:latin typeface="Candara" pitchFamily="34" charset="0"/>
              </a:rPr>
              <a:t>Six Most Commonly Cited Obstacles by Firms in Developing Countries</a:t>
            </a:r>
          </a:p>
          <a:p>
            <a:pPr algn="ctr"/>
            <a:r>
              <a:rPr lang="en-US" sz="1600" dirty="0" smtClean="0">
                <a:solidFill>
                  <a:schemeClr val="tx1">
                    <a:lumMod val="75000"/>
                    <a:lumOff val="25000"/>
                  </a:schemeClr>
                </a:solidFill>
                <a:latin typeface="Candara" pitchFamily="34" charset="0"/>
              </a:rPr>
              <a:t>(out of 15 obstacles) </a:t>
            </a:r>
            <a:endParaRPr lang="en-US" sz="1600" dirty="0">
              <a:solidFill>
                <a:schemeClr val="tx1">
                  <a:lumMod val="75000"/>
                  <a:lumOff val="25000"/>
                </a:schemeClr>
              </a:solidFill>
              <a:latin typeface="Candara" pitchFamily="34" charset="0"/>
            </a:endParaRPr>
          </a:p>
        </p:txBody>
      </p:sp>
      <p:sp>
        <p:nvSpPr>
          <p:cNvPr id="14" name="Title 1"/>
          <p:cNvSpPr txBox="1">
            <a:spLocks/>
          </p:cNvSpPr>
          <p:nvPr/>
        </p:nvSpPr>
        <p:spPr>
          <a:xfrm>
            <a:off x="251520" y="202630"/>
            <a:ext cx="5256584"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chemeClr val="bg1"/>
                </a:solidFill>
                <a:latin typeface="Cambria" pitchFamily="18" charset="0"/>
              </a:rPr>
              <a:t>SMEs &amp; Entrepreneurship</a:t>
            </a:r>
            <a:endParaRPr lang="tr-TR" sz="3200" dirty="0">
              <a:solidFill>
                <a:schemeClr val="bg1"/>
              </a:solidFill>
              <a:latin typeface="Cambria" pitchFamily="18" charset="0"/>
            </a:endParaRPr>
          </a:p>
        </p:txBody>
      </p:sp>
      <p:sp>
        <p:nvSpPr>
          <p:cNvPr id="19" name="Rectangle 18"/>
          <p:cNvSpPr/>
          <p:nvPr/>
        </p:nvSpPr>
        <p:spPr>
          <a:xfrm>
            <a:off x="3923928" y="6480476"/>
            <a:ext cx="5220072" cy="230832"/>
          </a:xfrm>
          <a:prstGeom prst="rect">
            <a:avLst/>
          </a:prstGeom>
        </p:spPr>
        <p:txBody>
          <a:bodyPr wrap="square">
            <a:spAutoFit/>
          </a:bodyPr>
          <a:lstStyle/>
          <a:p>
            <a:pPr algn="r"/>
            <a:r>
              <a:rPr lang="en-US" sz="900" b="1" i="1" dirty="0">
                <a:solidFill>
                  <a:schemeClr val="tx1">
                    <a:lumMod val="75000"/>
                    <a:lumOff val="25000"/>
                  </a:schemeClr>
                </a:solidFill>
                <a:latin typeface="Candara" pitchFamily="34" charset="0"/>
              </a:rPr>
              <a:t>Data</a:t>
            </a:r>
            <a:r>
              <a:rPr lang="en-US" sz="900" i="1" dirty="0">
                <a:solidFill>
                  <a:schemeClr val="tx1">
                    <a:lumMod val="75000"/>
                    <a:lumOff val="25000"/>
                  </a:schemeClr>
                </a:solidFill>
                <a:latin typeface="Candara" pitchFamily="34" charset="0"/>
              </a:rPr>
              <a:t> </a:t>
            </a:r>
            <a:r>
              <a:rPr lang="en-US" sz="900" b="1" i="1" dirty="0">
                <a:solidFill>
                  <a:schemeClr val="tx1">
                    <a:lumMod val="75000"/>
                    <a:lumOff val="25000"/>
                  </a:schemeClr>
                </a:solidFill>
                <a:latin typeface="Candara" pitchFamily="34" charset="0"/>
              </a:rPr>
              <a:t>Source:</a:t>
            </a:r>
            <a:r>
              <a:rPr lang="en-US" sz="900" i="1" dirty="0">
                <a:solidFill>
                  <a:schemeClr val="tx1">
                    <a:lumMod val="75000"/>
                    <a:lumOff val="25000"/>
                  </a:schemeClr>
                </a:solidFill>
                <a:latin typeface="Candara" pitchFamily="34" charset="0"/>
              </a:rPr>
              <a:t> World Bank International Finance Corporation (IFC</a:t>
            </a:r>
            <a:r>
              <a:rPr lang="en-US" sz="900" i="1" dirty="0" smtClean="0">
                <a:solidFill>
                  <a:schemeClr val="tx1">
                    <a:lumMod val="75000"/>
                    <a:lumOff val="25000"/>
                  </a:schemeClr>
                </a:solidFill>
                <a:latin typeface="Candara" pitchFamily="34" charset="0"/>
              </a:rPr>
              <a:t>), MSME </a:t>
            </a:r>
            <a:r>
              <a:rPr lang="en-US" sz="900" i="1" dirty="0">
                <a:solidFill>
                  <a:schemeClr val="tx1">
                    <a:lumMod val="75000"/>
                    <a:lumOff val="25000"/>
                  </a:schemeClr>
                </a:solidFill>
                <a:latin typeface="Candara" pitchFamily="34" charset="0"/>
              </a:rPr>
              <a:t>Country Indicators </a:t>
            </a:r>
            <a:r>
              <a:rPr lang="en-US" sz="900" i="1" dirty="0" smtClean="0">
                <a:solidFill>
                  <a:schemeClr val="tx1">
                    <a:lumMod val="75000"/>
                    <a:lumOff val="25000"/>
                  </a:schemeClr>
                </a:solidFill>
                <a:latin typeface="Candara" pitchFamily="34" charset="0"/>
              </a:rPr>
              <a:t>2010</a:t>
            </a:r>
            <a:endParaRPr lang="en-US" sz="900" i="1" dirty="0">
              <a:solidFill>
                <a:schemeClr val="tx1">
                  <a:lumMod val="75000"/>
                  <a:lumOff val="25000"/>
                </a:schemeClr>
              </a:solidFill>
              <a:latin typeface="Candara" pitchFamily="34" charset="0"/>
            </a:endParaRPr>
          </a:p>
        </p:txBody>
      </p:sp>
    </p:spTree>
    <p:extLst>
      <p:ext uri="{BB962C8B-B14F-4D97-AF65-F5344CB8AC3E}">
        <p14:creationId xmlns:p14="http://schemas.microsoft.com/office/powerpoint/2010/main" val="3414667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01" y="6714000"/>
            <a:ext cx="9144000" cy="144000"/>
          </a:xfrm>
          <a:prstGeom prst="rect">
            <a:avLst/>
          </a:prstGeom>
          <a:solidFill>
            <a:srgbClr val="002060"/>
          </a:solidFill>
        </p:spPr>
        <p:txBody>
          <a:bodyPr wrap="square" lIns="0" tIns="0" rIns="0" bIns="0" rtlCol="0" anchor="ctr" anchorCtr="0">
            <a:spAutoFit/>
          </a:bodyPr>
          <a:lstStyle/>
          <a:p>
            <a:pPr algn="ctr"/>
            <a:r>
              <a:rPr lang="en-US" sz="900" b="1" cap="small" spc="200" dirty="0" smtClean="0">
                <a:solidFill>
                  <a:schemeClr val="bg1"/>
                </a:solidFill>
                <a:latin typeface="+mj-lt"/>
              </a:rPr>
              <a:t>Statistical, Economic and Social Research and Training Centre for Islamic Countries</a:t>
            </a:r>
            <a:endParaRPr lang="en-GB" sz="900" b="1" cap="small" spc="200" dirty="0">
              <a:solidFill>
                <a:schemeClr val="bg1"/>
              </a:solidFill>
              <a:latin typeface="+mj-lt"/>
            </a:endParaRPr>
          </a:p>
        </p:txBody>
      </p:sp>
      <p:grpSp>
        <p:nvGrpSpPr>
          <p:cNvPr id="16" name="Group 15"/>
          <p:cNvGrpSpPr/>
          <p:nvPr/>
        </p:nvGrpSpPr>
        <p:grpSpPr>
          <a:xfrm>
            <a:off x="0" y="0"/>
            <a:ext cx="9147100" cy="836712"/>
            <a:chOff x="0" y="0"/>
            <a:chExt cx="9147100" cy="836712"/>
          </a:xfrm>
        </p:grpSpPr>
        <p:sp>
          <p:nvSpPr>
            <p:cNvPr id="17" name="Rectangle 16"/>
            <p:cNvSpPr/>
            <p:nvPr/>
          </p:nvSpPr>
          <p:spPr>
            <a:xfrm>
              <a:off x="5076056" y="0"/>
              <a:ext cx="4071044" cy="8367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0" y="0"/>
              <a:ext cx="5076056" cy="8367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61101" y="1149940"/>
            <a:ext cx="8028000" cy="2760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95536" y="4409817"/>
            <a:ext cx="8352928" cy="1569660"/>
          </a:xfrm>
          <a:prstGeom prst="rect">
            <a:avLst/>
          </a:prstGeom>
        </p:spPr>
        <p:txBody>
          <a:bodyPr wrap="square">
            <a:spAutoFit/>
          </a:bodyPr>
          <a:lstStyle/>
          <a:p>
            <a:pPr marL="285750" indent="-285750">
              <a:buFont typeface="Arial" pitchFamily="34" charset="0"/>
              <a:buChar char="•"/>
            </a:pPr>
            <a:r>
              <a:rPr lang="en-US" sz="1600" dirty="0" smtClean="0">
                <a:solidFill>
                  <a:schemeClr val="tx1">
                    <a:lumMod val="85000"/>
                    <a:lumOff val="15000"/>
                  </a:schemeClr>
                </a:solidFill>
                <a:latin typeface="Candara" pitchFamily="34" charset="0"/>
              </a:rPr>
              <a:t>As </a:t>
            </a:r>
            <a:r>
              <a:rPr lang="en-US" sz="1600" dirty="0">
                <a:solidFill>
                  <a:schemeClr val="tx1">
                    <a:lumMod val="85000"/>
                    <a:lumOff val="15000"/>
                  </a:schemeClr>
                </a:solidFill>
                <a:latin typeface="Candara" pitchFamily="34" charset="0"/>
              </a:rPr>
              <a:t>the SME sector develops across </a:t>
            </a:r>
            <a:r>
              <a:rPr lang="en-US" sz="1600" dirty="0" smtClean="0">
                <a:solidFill>
                  <a:schemeClr val="tx1">
                    <a:lumMod val="85000"/>
                    <a:lumOff val="15000"/>
                  </a:schemeClr>
                </a:solidFill>
                <a:latin typeface="Candara" pitchFamily="34" charset="0"/>
              </a:rPr>
              <a:t>countries</a:t>
            </a:r>
            <a:r>
              <a:rPr lang="en-US" sz="1600" dirty="0">
                <a:solidFill>
                  <a:schemeClr val="tx1">
                    <a:lumMod val="85000"/>
                    <a:lumOff val="15000"/>
                  </a:schemeClr>
                </a:solidFill>
                <a:latin typeface="Candara" pitchFamily="34" charset="0"/>
              </a:rPr>
              <a:t>, </a:t>
            </a:r>
            <a:r>
              <a:rPr lang="en-US" sz="1600" dirty="0" smtClean="0">
                <a:solidFill>
                  <a:schemeClr val="tx1">
                    <a:lumMod val="85000"/>
                    <a:lumOff val="15000"/>
                  </a:schemeClr>
                </a:solidFill>
                <a:latin typeface="Candara" pitchFamily="34" charset="0"/>
              </a:rPr>
              <a:t>their financial </a:t>
            </a:r>
            <a:r>
              <a:rPr lang="en-US" sz="1600" dirty="0">
                <a:solidFill>
                  <a:schemeClr val="tx1">
                    <a:lumMod val="85000"/>
                    <a:lumOff val="15000"/>
                  </a:schemeClr>
                </a:solidFill>
                <a:latin typeface="Candara" pitchFamily="34" charset="0"/>
              </a:rPr>
              <a:t>needs are likely to evolve. Expansion and development of SME operations would lead to the demand for more long-term and financially sophisticated products. </a:t>
            </a:r>
            <a:r>
              <a:rPr lang="en-US" sz="1600" dirty="0" smtClean="0">
                <a:solidFill>
                  <a:schemeClr val="tx1">
                    <a:lumMod val="85000"/>
                    <a:lumOff val="15000"/>
                  </a:schemeClr>
                </a:solidFill>
                <a:latin typeface="Candara" pitchFamily="34" charset="0"/>
              </a:rPr>
              <a:t>Islamic FIs should </a:t>
            </a:r>
            <a:r>
              <a:rPr lang="en-US" sz="1600" dirty="0">
                <a:solidFill>
                  <a:schemeClr val="tx1">
                    <a:lumMod val="85000"/>
                    <a:lumOff val="15000"/>
                  </a:schemeClr>
                </a:solidFill>
                <a:latin typeface="Candara" pitchFamily="34" charset="0"/>
              </a:rPr>
              <a:t>recognize these issues and look to enhance and develop their Islamic product offerings to meet the needs of the SME </a:t>
            </a:r>
            <a:r>
              <a:rPr lang="en-US" sz="1600" dirty="0" smtClean="0">
                <a:solidFill>
                  <a:schemeClr val="tx1">
                    <a:lumMod val="85000"/>
                    <a:lumOff val="15000"/>
                  </a:schemeClr>
                </a:solidFill>
                <a:latin typeface="Candara" pitchFamily="34" charset="0"/>
              </a:rPr>
              <a:t>sector – </a:t>
            </a:r>
            <a:r>
              <a:rPr lang="en-US" sz="1600" b="1" dirty="0" smtClean="0">
                <a:solidFill>
                  <a:schemeClr val="tx1">
                    <a:lumMod val="85000"/>
                    <a:lumOff val="15000"/>
                  </a:schemeClr>
                </a:solidFill>
                <a:latin typeface="Candara" pitchFamily="34" charset="0"/>
              </a:rPr>
              <a:t>as </a:t>
            </a:r>
            <a:r>
              <a:rPr lang="en-US" sz="1600" b="1" dirty="0" smtClean="0">
                <a:solidFill>
                  <a:schemeClr val="tx1">
                    <a:lumMod val="85000"/>
                    <a:lumOff val="15000"/>
                  </a:schemeClr>
                </a:solidFill>
                <a:latin typeface="Candara" pitchFamily="34" charset="0"/>
              </a:rPr>
              <a:t>SMEs </a:t>
            </a:r>
            <a:r>
              <a:rPr lang="en-US" sz="1600" b="1" dirty="0">
                <a:solidFill>
                  <a:schemeClr val="tx1">
                    <a:lumMod val="85000"/>
                    <a:lumOff val="15000"/>
                  </a:schemeClr>
                </a:solidFill>
                <a:latin typeface="Candara" pitchFamily="34" charset="0"/>
              </a:rPr>
              <a:t>are often ideal candidates for equity </a:t>
            </a:r>
            <a:r>
              <a:rPr lang="en-US" sz="1600" b="1" dirty="0" smtClean="0">
                <a:solidFill>
                  <a:schemeClr val="tx1">
                    <a:lumMod val="85000"/>
                    <a:lumOff val="15000"/>
                  </a:schemeClr>
                </a:solidFill>
                <a:latin typeface="Candara" pitchFamily="34" charset="0"/>
              </a:rPr>
              <a:t>finance</a:t>
            </a:r>
            <a:r>
              <a:rPr lang="en-US" sz="1600" dirty="0" smtClean="0">
                <a:solidFill>
                  <a:schemeClr val="tx1">
                    <a:lumMod val="85000"/>
                    <a:lumOff val="15000"/>
                  </a:schemeClr>
                </a:solidFill>
                <a:latin typeface="Candara" pitchFamily="34" charset="0"/>
              </a:rPr>
              <a:t>.</a:t>
            </a:r>
            <a:endParaRPr lang="tr-TR" sz="1600" dirty="0">
              <a:solidFill>
                <a:schemeClr val="tx1">
                  <a:lumMod val="85000"/>
                  <a:lumOff val="15000"/>
                </a:schemeClr>
              </a:solidFill>
              <a:latin typeface="Candara" pitchFamily="34" charset="0"/>
            </a:endParaRPr>
          </a:p>
          <a:p>
            <a:endParaRPr lang="tr-TR" sz="1600" dirty="0">
              <a:solidFill>
                <a:schemeClr val="tx1">
                  <a:lumMod val="85000"/>
                  <a:lumOff val="15000"/>
                </a:schemeClr>
              </a:solidFill>
              <a:latin typeface="Candara" pitchFamily="34" charset="0"/>
            </a:endParaRPr>
          </a:p>
        </p:txBody>
      </p:sp>
      <p:sp>
        <p:nvSpPr>
          <p:cNvPr id="11" name="Rectangle 10"/>
          <p:cNvSpPr/>
          <p:nvPr/>
        </p:nvSpPr>
        <p:spPr>
          <a:xfrm>
            <a:off x="7517365" y="3910411"/>
            <a:ext cx="1071736" cy="230832"/>
          </a:xfrm>
          <a:prstGeom prst="rect">
            <a:avLst/>
          </a:prstGeom>
        </p:spPr>
        <p:txBody>
          <a:bodyPr wrap="square">
            <a:spAutoFit/>
          </a:bodyPr>
          <a:lstStyle/>
          <a:p>
            <a:pPr algn="r"/>
            <a:r>
              <a:rPr lang="en-US" sz="900" b="1" dirty="0" smtClean="0">
                <a:solidFill>
                  <a:schemeClr val="tx1">
                    <a:lumMod val="75000"/>
                    <a:lumOff val="25000"/>
                  </a:schemeClr>
                </a:solidFill>
                <a:latin typeface="Candara" pitchFamily="34" charset="0"/>
              </a:rPr>
              <a:t>Source: IFC</a:t>
            </a:r>
            <a:endParaRPr lang="tr-TR" sz="900" b="1" dirty="0">
              <a:solidFill>
                <a:schemeClr val="tx1">
                  <a:lumMod val="75000"/>
                  <a:lumOff val="25000"/>
                </a:schemeClr>
              </a:solidFill>
              <a:latin typeface="Candara" pitchFamily="34" charset="0"/>
            </a:endParaRPr>
          </a:p>
        </p:txBody>
      </p:sp>
      <p:sp>
        <p:nvSpPr>
          <p:cNvPr id="13" name="Title 1"/>
          <p:cNvSpPr txBox="1">
            <a:spLocks/>
          </p:cNvSpPr>
          <p:nvPr/>
        </p:nvSpPr>
        <p:spPr>
          <a:xfrm>
            <a:off x="251520" y="202630"/>
            <a:ext cx="5256584"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chemeClr val="bg1"/>
                </a:solidFill>
                <a:latin typeface="Cambria" pitchFamily="18" charset="0"/>
              </a:rPr>
              <a:t>SME </a:t>
            </a:r>
            <a:r>
              <a:rPr lang="tr-TR" sz="3200" dirty="0" smtClean="0">
                <a:solidFill>
                  <a:schemeClr val="bg1"/>
                </a:solidFill>
                <a:latin typeface="Cambria" pitchFamily="18" charset="0"/>
              </a:rPr>
              <a:t>Financing</a:t>
            </a:r>
            <a:r>
              <a:rPr lang="tr-TR" sz="3200" dirty="0" smtClean="0">
                <a:solidFill>
                  <a:schemeClr val="bg1"/>
                </a:solidFill>
                <a:latin typeface="Cambria" pitchFamily="18" charset="0"/>
              </a:rPr>
              <a:t>	</a:t>
            </a:r>
            <a:endParaRPr lang="tr-TR" sz="3200" dirty="0">
              <a:solidFill>
                <a:schemeClr val="bg1"/>
              </a:solidFill>
              <a:latin typeface="Cambria" pitchFamily="18" charset="0"/>
            </a:endParaRPr>
          </a:p>
        </p:txBody>
      </p:sp>
      <p:sp>
        <p:nvSpPr>
          <p:cNvPr id="14" name="Title 1"/>
          <p:cNvSpPr txBox="1">
            <a:spLocks/>
          </p:cNvSpPr>
          <p:nvPr/>
        </p:nvSpPr>
        <p:spPr>
          <a:xfrm>
            <a:off x="5292080" y="210174"/>
            <a:ext cx="3851920" cy="41805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002060"/>
                </a:solidFill>
                <a:latin typeface="Cambria" pitchFamily="18" charset="0"/>
              </a:rPr>
              <a:t>Changing needs</a:t>
            </a:r>
            <a:endParaRPr lang="en-US" sz="2400" dirty="0">
              <a:solidFill>
                <a:srgbClr val="002060"/>
              </a:solidFill>
              <a:latin typeface="Cambria" pitchFamily="18" charset="0"/>
            </a:endParaRPr>
          </a:p>
        </p:txBody>
      </p:sp>
      <p:pic>
        <p:nvPicPr>
          <p:cNvPr id="15" name="Picture 14"/>
          <p:cNvPicPr/>
          <p:nvPr/>
        </p:nvPicPr>
        <p:blipFill>
          <a:blip r:embed="rId5" cstate="print">
            <a:extLst>
              <a:ext uri="{BEBA8EAE-BF5A-486C-A8C5-ECC9F3942E4B}">
                <a14:imgProps xmlns:a14="http://schemas.microsoft.com/office/drawing/2010/main">
                  <a14:imgLayer r:embed="rId6">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35536" y="5949280"/>
            <a:ext cx="720000" cy="720000"/>
          </a:xfrm>
          <a:prstGeom prst="rect">
            <a:avLst/>
          </a:prstGeom>
          <a:noFill/>
          <a:ln>
            <a:noFill/>
          </a:ln>
        </p:spPr>
      </p:pic>
    </p:spTree>
    <p:extLst>
      <p:ext uri="{BB962C8B-B14F-4D97-AF65-F5344CB8AC3E}">
        <p14:creationId xmlns:p14="http://schemas.microsoft.com/office/powerpoint/2010/main" val="4604856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14138</TotalTime>
  <Words>4534</Words>
  <Application>Microsoft Office PowerPoint</Application>
  <PresentationFormat>On-screen Show (4:3)</PresentationFormat>
  <Paragraphs>464</Paragraphs>
  <Slides>36</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Candara</vt:lpstr>
      <vt:lpstr>Cambria</vt:lpstr>
      <vt:lpstr>Times New Roman</vt:lpstr>
      <vt:lpstr>Calibri</vt:lpstr>
      <vt:lpstr>Wingdings</vt:lpstr>
      <vt:lpstr>Custom Design</vt:lpstr>
      <vt:lpstr>Financing SMEs and Entrepreneurship  in OIC Countries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SESRIC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Finance and Sustainable Development</dc:title>
  <dc:creator>SERHAN</dc:creator>
  <cp:lastModifiedBy>Nadi Serhan Aydin</cp:lastModifiedBy>
  <cp:revision>398</cp:revision>
  <dcterms:created xsi:type="dcterms:W3CDTF">2012-05-25T07:30:54Z</dcterms:created>
  <dcterms:modified xsi:type="dcterms:W3CDTF">2014-10-16T14:34:57Z</dcterms:modified>
</cp:coreProperties>
</file>