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0" r:id="rId3"/>
    <p:sldId id="276" r:id="rId4"/>
    <p:sldId id="274" r:id="rId5"/>
    <p:sldId id="270" r:id="rId6"/>
    <p:sldId id="281" r:id="rId7"/>
    <p:sldId id="271" r:id="rId8"/>
    <p:sldId id="278" r:id="rId9"/>
    <p:sldId id="267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74194" autoAdjust="0"/>
  </p:normalViewPr>
  <p:slideViewPr>
    <p:cSldViewPr>
      <p:cViewPr>
        <p:scale>
          <a:sx n="68" d="100"/>
          <a:sy n="68" d="100"/>
        </p:scale>
        <p:origin x="-1998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F420FCA-EE3C-46B2-A2D4-2204F237A1C7}" type="datetimeFigureOut">
              <a:rPr lang="ar-SA" smtClean="0"/>
              <a:pPr/>
              <a:t>13/12/1435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A205666-B8F9-4C4A-860E-830B874CAB7A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91DE-0247-4241-950E-7D63BCA90FA8}" type="datetimeFigureOut">
              <a:rPr lang="ar-SA" smtClean="0"/>
              <a:pPr/>
              <a:t>13/12/1435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44C9-45BC-4E49-9A4F-B61575B97C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91DE-0247-4241-950E-7D63BCA90FA8}" type="datetimeFigureOut">
              <a:rPr lang="ar-SA" smtClean="0"/>
              <a:pPr/>
              <a:t>13/12/1435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44C9-45BC-4E49-9A4F-B61575B97C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91DE-0247-4241-950E-7D63BCA90FA8}" type="datetimeFigureOut">
              <a:rPr lang="ar-SA" smtClean="0"/>
              <a:pPr/>
              <a:t>13/12/1435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44C9-45BC-4E49-9A4F-B61575B97C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91DE-0247-4241-950E-7D63BCA90FA8}" type="datetimeFigureOut">
              <a:rPr lang="ar-SA" smtClean="0"/>
              <a:pPr/>
              <a:t>13/12/1435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44C9-45BC-4E49-9A4F-B61575B97C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91DE-0247-4241-950E-7D63BCA90FA8}" type="datetimeFigureOut">
              <a:rPr lang="ar-SA" smtClean="0"/>
              <a:pPr/>
              <a:t>13/12/1435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44C9-45BC-4E49-9A4F-B61575B97C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91DE-0247-4241-950E-7D63BCA90FA8}" type="datetimeFigureOut">
              <a:rPr lang="ar-SA" smtClean="0"/>
              <a:pPr/>
              <a:t>13/12/1435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44C9-45BC-4E49-9A4F-B61575B97C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91DE-0247-4241-950E-7D63BCA90FA8}" type="datetimeFigureOut">
              <a:rPr lang="ar-SA" smtClean="0"/>
              <a:pPr/>
              <a:t>13/12/1435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44C9-45BC-4E49-9A4F-B61575B97C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91DE-0247-4241-950E-7D63BCA90FA8}" type="datetimeFigureOut">
              <a:rPr lang="ar-SA" smtClean="0"/>
              <a:pPr/>
              <a:t>13/12/1435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44C9-45BC-4E49-9A4F-B61575B97C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91DE-0247-4241-950E-7D63BCA90FA8}" type="datetimeFigureOut">
              <a:rPr lang="ar-SA" smtClean="0"/>
              <a:pPr/>
              <a:t>13/12/1435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44C9-45BC-4E49-9A4F-B61575B97C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91DE-0247-4241-950E-7D63BCA90FA8}" type="datetimeFigureOut">
              <a:rPr lang="ar-SA" smtClean="0"/>
              <a:pPr/>
              <a:t>13/12/1435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44C9-45BC-4E49-9A4F-B61575B97C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91DE-0247-4241-950E-7D63BCA90FA8}" type="datetimeFigureOut">
              <a:rPr lang="ar-SA" smtClean="0"/>
              <a:pPr/>
              <a:t>13/12/1435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44C9-45BC-4E49-9A4F-B61575B97C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C91DE-0247-4241-950E-7D63BCA90FA8}" type="datetimeFigureOut">
              <a:rPr lang="ar-SA" smtClean="0"/>
              <a:pPr/>
              <a:t>13/12/1435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A44C9-45BC-4E49-9A4F-B61575B97CB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924050"/>
          </a:xfrm>
        </p:spPr>
        <p:txBody>
          <a:bodyPr>
            <a:normAutofit fontScale="90000"/>
          </a:bodyPr>
          <a:lstStyle/>
          <a:p>
            <a:pPr lvl="0" rtl="0" fontAlgn="base">
              <a:spcAft>
                <a:spcPct val="0"/>
              </a:spcAft>
            </a:pPr>
            <a:r>
              <a:rPr lang="en-US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Beyond Financing A </a:t>
            </a:r>
            <a:r>
              <a:rPr lang="en-US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Game Changer </a:t>
            </a:r>
            <a:r>
              <a:rPr lang="en-US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in Shaping and Sustaining High Growth Entrepreneurs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Hussein A. A. Al- </a:t>
            </a:r>
            <a:r>
              <a:rPr lang="en-US" dirty="0" smtClean="0">
                <a:solidFill>
                  <a:schemeClr val="tx1"/>
                </a:solidFill>
              </a:rPr>
              <a:t>Mehdar,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Executive Director  CACISLAMIC BANK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7500" lnSpcReduction="20000"/>
          </a:bodyPr>
          <a:lstStyle/>
          <a:p>
            <a:pPr algn="l" rtl="0">
              <a:buNone/>
            </a:pPr>
            <a:r>
              <a:rPr lang="en-US" sz="3500" dirty="0" smtClean="0"/>
              <a:t>We can conclude from this that the tradition methods is not appropriate the game method should and change as : </a:t>
            </a:r>
          </a:p>
          <a:p>
            <a:pPr algn="l" rtl="0"/>
            <a:r>
              <a:rPr lang="en-US" sz="3500" dirty="0" smtClean="0"/>
              <a:t>Beyond fund there should supplying tools and as Assets, technical support </a:t>
            </a:r>
          </a:p>
          <a:p>
            <a:pPr algn="l" rtl="0"/>
            <a:r>
              <a:rPr lang="en-US" sz="3500" dirty="0" smtClean="0"/>
              <a:t>The support could </a:t>
            </a:r>
            <a:r>
              <a:rPr lang="en-US" sz="3500" dirty="0" smtClean="0"/>
              <a:t>a</a:t>
            </a:r>
            <a:r>
              <a:rPr lang="en-US" sz="3500" dirty="0" smtClean="0"/>
              <a:t>dvisory in nature such</a:t>
            </a:r>
            <a:r>
              <a:rPr lang="en-US" sz="3500" dirty="0" smtClean="0"/>
              <a:t> </a:t>
            </a:r>
            <a:r>
              <a:rPr lang="en-US" sz="3500" dirty="0" smtClean="0"/>
              <a:t>accounting marketing </a:t>
            </a:r>
            <a:r>
              <a:rPr lang="en-US" sz="3500" dirty="0" smtClean="0"/>
              <a:t>studies</a:t>
            </a:r>
          </a:p>
          <a:p>
            <a:pPr algn="l" rtl="0"/>
            <a:r>
              <a:rPr lang="en-US" sz="3500" dirty="0" smtClean="0"/>
              <a:t>Raising farmers and hand makers creditors ability</a:t>
            </a:r>
          </a:p>
          <a:p>
            <a:pPr algn="l" rtl="0"/>
            <a:r>
              <a:rPr lang="en-US" sz="3500" dirty="0" smtClean="0"/>
              <a:t> Government and Banks should spreads funding in all the regions and not only in big cities</a:t>
            </a:r>
          </a:p>
          <a:p>
            <a:pPr algn="l" rtl="0"/>
            <a:r>
              <a:rPr lang="en-US" sz="3500" dirty="0" smtClean="0"/>
              <a:t>Diversifications in funding types</a:t>
            </a:r>
          </a:p>
          <a:p>
            <a:pPr lvl="0" algn="l" rtl="0"/>
            <a:r>
              <a:rPr lang="en-US" sz="3500" dirty="0" smtClean="0"/>
              <a:t>Yemen </a:t>
            </a:r>
            <a:r>
              <a:rPr lang="en-US" sz="3500" dirty="0" smtClean="0"/>
              <a:t>government </a:t>
            </a:r>
            <a:r>
              <a:rPr lang="en-US" sz="3500" dirty="0" smtClean="0"/>
              <a:t>should </a:t>
            </a:r>
            <a:r>
              <a:rPr lang="en-US" sz="3500" dirty="0" smtClean="0"/>
              <a:t>Improve infrastructure services that can help investment in the country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ar-S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/>
              <a:t>Conclusion</a:t>
            </a:r>
            <a:endParaRPr lang="ar-SA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Economical Situation</a:t>
            </a:r>
            <a:r>
              <a:rPr lang="ar-YE" sz="4000" b="1" dirty="0" smtClean="0"/>
              <a:t> </a:t>
            </a:r>
            <a:r>
              <a:rPr lang="en-US" sz="4000" b="1" dirty="0" smtClean="0"/>
              <a:t>Yemen</a:t>
            </a:r>
            <a:endParaRPr lang="ar-S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latin typeface="+mj-lt"/>
              </a:rPr>
              <a:t>Unemployment rate increase over Yemen specially after Arab </a:t>
            </a:r>
            <a:r>
              <a:rPr lang="en-US" dirty="0" smtClean="0">
                <a:latin typeface="+mj-lt"/>
              </a:rPr>
              <a:t>spring</a:t>
            </a:r>
            <a:endParaRPr lang="ar-YE" dirty="0" smtClean="0">
              <a:latin typeface="+mj-lt"/>
            </a:endParaRPr>
          </a:p>
          <a:p>
            <a:pPr algn="l" rtl="0"/>
            <a:r>
              <a:rPr lang="en-US" dirty="0" smtClean="0">
                <a:latin typeface="+mj-lt"/>
              </a:rPr>
              <a:t>The continues revolutions make the funding tools</a:t>
            </a:r>
            <a:r>
              <a:rPr lang="en-US" dirty="0" smtClean="0">
                <a:latin typeface="+mj-lt"/>
              </a:rPr>
              <a:t> have to </a:t>
            </a:r>
            <a:r>
              <a:rPr lang="en-US" dirty="0" smtClean="0">
                <a:latin typeface="+mj-lt"/>
              </a:rPr>
              <a:t>change.</a:t>
            </a:r>
          </a:p>
          <a:p>
            <a:pPr algn="l" rtl="0"/>
            <a:r>
              <a:rPr lang="en-US" dirty="0" smtClean="0">
                <a:latin typeface="+mj-lt"/>
              </a:rPr>
              <a:t>Economical situation enormous need rules of funding  have to change</a:t>
            </a:r>
            <a:endParaRPr 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+mn-lt"/>
              </a:rPr>
              <a:t>Beyond Financing – A Yemeni perspective</a:t>
            </a:r>
            <a:r>
              <a:rPr lang="ar-SA" b="1" dirty="0" smtClean="0"/>
              <a:t/>
            </a:r>
            <a:br>
              <a:rPr lang="ar-SA" b="1" dirty="0" smtClean="0"/>
            </a:br>
            <a:endParaRPr lang="ar-S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 idea that the customers needs money only is old fashions</a:t>
            </a:r>
          </a:p>
          <a:p>
            <a:pPr algn="l" rtl="0"/>
            <a:r>
              <a:rPr lang="en-US" dirty="0" smtClean="0"/>
              <a:t>What we gain from Customer rules have to change </a:t>
            </a:r>
          </a:p>
          <a:p>
            <a:pPr algn="l" rtl="0"/>
            <a:r>
              <a:rPr lang="en-US" dirty="0" smtClean="0"/>
              <a:t>Modern economy is to build banks with new business diversification suitable strategy </a:t>
            </a:r>
          </a:p>
          <a:p>
            <a:pPr algn="l" rtl="0"/>
            <a:endParaRPr lang="ar-SA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Beyond Financing – A Yemeni perspective</a:t>
            </a:r>
            <a:r>
              <a:rPr lang="ar-SA" b="1" dirty="0" smtClean="0"/>
              <a:t/>
            </a:r>
            <a:br>
              <a:rPr lang="ar-SA" b="1" dirty="0" smtClean="0"/>
            </a:br>
            <a:endParaRPr lang="ar-S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Customer business is our business in the bank there is regulatory </a:t>
            </a:r>
            <a:r>
              <a:rPr lang="en-US" dirty="0" smtClean="0"/>
              <a:t>contradiction </a:t>
            </a:r>
            <a:r>
              <a:rPr lang="en-US" dirty="0" smtClean="0"/>
              <a:t>with Compliance implications in this emerging scenarios</a:t>
            </a:r>
          </a:p>
          <a:p>
            <a:pPr algn="l" rtl="0"/>
            <a:r>
              <a:rPr lang="en-US" dirty="0" smtClean="0"/>
              <a:t>Compliance  and regulations environments‘ must help and facilities this changers rather than obstructs this issues 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dirty="0" smtClean="0">
                <a:latin typeface="+mj-lt"/>
              </a:rPr>
              <a:t>As an Islamic Bank our life is made much easier in reaching out to the customer than in conventional banking</a:t>
            </a:r>
            <a:endParaRPr lang="ar-SA" dirty="0" smtClean="0">
              <a:latin typeface="+mj-lt"/>
            </a:endParaRPr>
          </a:p>
          <a:p>
            <a:pPr algn="l" rtl="0"/>
            <a:r>
              <a:rPr lang="en-US" dirty="0" smtClean="0">
                <a:latin typeface="+mj-lt"/>
              </a:rPr>
              <a:t>Providing </a:t>
            </a:r>
            <a:r>
              <a:rPr lang="en-US" dirty="0" smtClean="0">
                <a:latin typeface="+mj-lt"/>
              </a:rPr>
              <a:t>with what they need to </a:t>
            </a:r>
            <a:r>
              <a:rPr lang="en-US" dirty="0" smtClean="0">
                <a:latin typeface="+mj-lt"/>
              </a:rPr>
              <a:t>succeed</a:t>
            </a:r>
          </a:p>
          <a:p>
            <a:pPr algn="l" rtl="0"/>
            <a:r>
              <a:rPr lang="en-US" dirty="0" smtClean="0">
                <a:latin typeface="+mj-lt"/>
              </a:rPr>
              <a:t>Establishing  a sustaining financing needs  strategy </a:t>
            </a:r>
            <a:endParaRPr lang="ar-S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/>
              <a:t>Experience  - Our Key Strategies</a:t>
            </a:r>
            <a:endParaRPr lang="ar-SA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4000" b="1" dirty="0" smtClean="0"/>
              <a:t>Experience</a:t>
            </a:r>
            <a:r>
              <a:rPr lang="ar-YE" sz="4000" b="1" dirty="0" smtClean="0"/>
              <a:t> </a:t>
            </a:r>
            <a:r>
              <a:rPr lang="en-US" sz="4000" b="1" dirty="0" smtClean="0"/>
              <a:t>Bank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dirty="0" smtClean="0"/>
              <a:t>We are optimistic for the favorable change and our investment in the following sectors:-</a:t>
            </a:r>
          </a:p>
          <a:p>
            <a:pPr algn="l" rtl="0"/>
            <a:r>
              <a:rPr lang="en-US" dirty="0" smtClean="0"/>
              <a:t>Enormous need for solar energies</a:t>
            </a:r>
          </a:p>
          <a:p>
            <a:pPr algn="l" rtl="0"/>
            <a:r>
              <a:rPr lang="en-US" dirty="0" smtClean="0"/>
              <a:t> Supporting </a:t>
            </a:r>
            <a:r>
              <a:rPr lang="en-US" dirty="0" smtClean="0"/>
              <a:t>farmers ,hand workers, and hand </a:t>
            </a:r>
            <a:r>
              <a:rPr lang="en-US" dirty="0" smtClean="0"/>
              <a:t>crafts</a:t>
            </a:r>
          </a:p>
          <a:p>
            <a:pPr lvl="0" algn="l" rtl="0"/>
            <a:r>
              <a:rPr lang="en-US" dirty="0" smtClean="0"/>
              <a:t>Creating jobs </a:t>
            </a:r>
            <a:r>
              <a:rPr lang="en-US" dirty="0" smtClean="0"/>
              <a:t>with </a:t>
            </a:r>
            <a:r>
              <a:rPr lang="en-US" dirty="0" err="1" smtClean="0"/>
              <a:t>agrifinance</a:t>
            </a:r>
            <a:r>
              <a:rPr lang="en-US" dirty="0" smtClean="0"/>
              <a:t>  </a:t>
            </a:r>
            <a:r>
              <a:rPr lang="en-US" dirty="0" smtClean="0"/>
              <a:t>(</a:t>
            </a:r>
            <a:r>
              <a:rPr lang="en-US" dirty="0" smtClean="0"/>
              <a:t>Employment-generating </a:t>
            </a:r>
            <a:r>
              <a:rPr lang="en-US" dirty="0" smtClean="0"/>
              <a:t> with Agricultural </a:t>
            </a:r>
            <a:r>
              <a:rPr lang="en-US" dirty="0" smtClean="0"/>
              <a:t>ministry</a:t>
            </a:r>
            <a:r>
              <a:rPr lang="en-US" dirty="0" smtClean="0"/>
              <a:t>)</a:t>
            </a:r>
          </a:p>
          <a:p>
            <a:pPr lvl="0" algn="l" rtl="0"/>
            <a:r>
              <a:rPr lang="en-US" dirty="0" smtClean="0"/>
              <a:t>Agribusiness </a:t>
            </a:r>
            <a:r>
              <a:rPr lang="en-US" dirty="0" smtClean="0"/>
              <a:t>and to finance in small farm </a:t>
            </a:r>
            <a:r>
              <a:rPr lang="en-US" dirty="0" smtClean="0"/>
              <a:t>fisheries, beehive , coffee, raisin, date and almond. </a:t>
            </a:r>
            <a:endParaRPr lang="en-US" dirty="0" smtClean="0"/>
          </a:p>
          <a:p>
            <a:pPr algn="l" rtl="0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4800599"/>
          </a:xfrm>
        </p:spPr>
        <p:txBody>
          <a:bodyPr>
            <a:noAutofit/>
          </a:bodyPr>
          <a:lstStyle/>
          <a:p>
            <a:pPr lvl="0" algn="l" rtl="0"/>
            <a:r>
              <a:rPr lang="en-US" dirty="0" smtClean="0"/>
              <a:t>Yemen  </a:t>
            </a:r>
            <a:r>
              <a:rPr lang="en-US" dirty="0" smtClean="0"/>
              <a:t>government need to take lead in supporting </a:t>
            </a:r>
            <a:r>
              <a:rPr lang="en-US" dirty="0" smtClean="0"/>
              <a:t>farmers, hand </a:t>
            </a:r>
            <a:r>
              <a:rPr lang="en-US" dirty="0" smtClean="0"/>
              <a:t>workers, and hand crafts by marketing their products' in interior and external markets</a:t>
            </a:r>
          </a:p>
          <a:p>
            <a:pPr algn="l" rtl="0"/>
            <a:r>
              <a:rPr lang="en-US" dirty="0" smtClean="0"/>
              <a:t>Create </a:t>
            </a:r>
            <a:r>
              <a:rPr lang="en-US" dirty="0" smtClean="0"/>
              <a:t>unique strategy or finding marketing companies  to purchase </a:t>
            </a:r>
            <a:r>
              <a:rPr lang="en-US" dirty="0" smtClean="0"/>
              <a:t>local </a:t>
            </a:r>
            <a:r>
              <a:rPr lang="en-US" dirty="0" smtClean="0"/>
              <a:t>products for cunning  or package it </a:t>
            </a:r>
            <a:r>
              <a:rPr lang="en-US" dirty="0" smtClean="0"/>
              <a:t>in </a:t>
            </a:r>
            <a:r>
              <a:rPr lang="en-US" dirty="0" smtClean="0"/>
              <a:t>organized before selling  them in the international markets</a:t>
            </a:r>
            <a:r>
              <a:rPr lang="en-US" dirty="0" smtClean="0"/>
              <a:t>.</a:t>
            </a:r>
          </a:p>
          <a:p>
            <a:pPr lvl="0" algn="l" rtl="0"/>
            <a:r>
              <a:rPr lang="en-US" dirty="0" smtClean="0"/>
              <a:t>Yemen </a:t>
            </a:r>
            <a:r>
              <a:rPr lang="en-US" dirty="0" smtClean="0"/>
              <a:t>government </a:t>
            </a:r>
            <a:r>
              <a:rPr lang="en-US" dirty="0" smtClean="0"/>
              <a:t>need to supports with incentives and tax exemptions</a:t>
            </a:r>
          </a:p>
          <a:p>
            <a:pPr algn="l" rtl="0">
              <a:buNone/>
            </a:pPr>
            <a:endParaRPr lang="en-US" dirty="0" smtClean="0"/>
          </a:p>
          <a:p>
            <a:pPr rtl="0">
              <a:buNone/>
            </a:pPr>
            <a:r>
              <a:rPr lang="en-US" sz="2000" dirty="0" smtClean="0"/>
              <a:t> </a:t>
            </a:r>
          </a:p>
          <a:p>
            <a:pPr lvl="0" algn="l" rtl="0"/>
            <a:endParaRPr lang="en-US" sz="2000" dirty="0" smtClean="0"/>
          </a:p>
          <a:p>
            <a:endParaRPr lang="ar-SA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15400" cy="792162"/>
          </a:xfrm>
        </p:spPr>
        <p:txBody>
          <a:bodyPr>
            <a:normAutofit fontScale="90000"/>
          </a:bodyPr>
          <a:lstStyle/>
          <a:p>
            <a:pPr algn="l"/>
            <a:r>
              <a:rPr lang="ar-YE" b="1" dirty="0" smtClean="0">
                <a:latin typeface="+mn-lt"/>
              </a:rPr>
              <a:t>(</a:t>
            </a:r>
            <a:r>
              <a:rPr lang="en-US" b="1" dirty="0" smtClean="0"/>
              <a:t>G</a:t>
            </a:r>
            <a:r>
              <a:rPr lang="en-US" sz="4000" b="1" dirty="0" smtClean="0"/>
              <a:t>overnment Proposals (Yemen joining WTO</a:t>
            </a:r>
            <a:endParaRPr lang="ar-S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Banks proposals </a:t>
            </a:r>
            <a:endParaRPr lang="ar-S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sz="2800" dirty="0" smtClean="0"/>
              <a:t>There should be cooperation between Government, Banks and SME</a:t>
            </a:r>
          </a:p>
          <a:p>
            <a:pPr algn="l" rtl="0"/>
            <a:r>
              <a:rPr lang="en-US" sz="2800" dirty="0" smtClean="0"/>
              <a:t>Diversification with investment &amp; services support  </a:t>
            </a:r>
          </a:p>
          <a:p>
            <a:pPr algn="l" rtl="0"/>
            <a:r>
              <a:rPr lang="en-US" sz="2800" dirty="0" smtClean="0"/>
              <a:t> Banks </a:t>
            </a:r>
            <a:r>
              <a:rPr lang="en-US" sz="2800" dirty="0" smtClean="0"/>
              <a:t>concept </a:t>
            </a:r>
            <a:r>
              <a:rPr lang="en-US" sz="2800" dirty="0" smtClean="0"/>
              <a:t>as investors </a:t>
            </a:r>
            <a:r>
              <a:rPr lang="en-US" sz="2800" dirty="0" smtClean="0"/>
              <a:t>and not </a:t>
            </a:r>
            <a:r>
              <a:rPr lang="en-US" sz="2800" dirty="0" smtClean="0"/>
              <a:t>creditor need </a:t>
            </a:r>
            <a:r>
              <a:rPr lang="en-US" sz="2800" dirty="0" smtClean="0"/>
              <a:t>to take lead in supporting agribusiness and to finance small </a:t>
            </a:r>
            <a:r>
              <a:rPr lang="en-US" sz="2800" dirty="0" smtClean="0"/>
              <a:t>farmers</a:t>
            </a:r>
          </a:p>
          <a:p>
            <a:pPr algn="l" rtl="0"/>
            <a:r>
              <a:rPr lang="en-US" sz="2800" dirty="0" smtClean="0"/>
              <a:t>Spreads </a:t>
            </a:r>
            <a:r>
              <a:rPr lang="en-US" sz="2800" dirty="0" smtClean="0"/>
              <a:t>funding in all the regions</a:t>
            </a:r>
          </a:p>
          <a:p>
            <a:pPr algn="l" rtl="0"/>
            <a:r>
              <a:rPr lang="en-US" sz="2800" dirty="0" smtClean="0"/>
              <a:t>Banks concept </a:t>
            </a:r>
            <a:r>
              <a:rPr lang="en-US" sz="2800" dirty="0" smtClean="0"/>
              <a:t>partnership (PLS</a:t>
            </a:r>
            <a:r>
              <a:rPr lang="en-US" sz="2800" dirty="0" smtClean="0"/>
              <a:t>)</a:t>
            </a:r>
            <a:r>
              <a:rPr lang="en-US" sz="2800" dirty="0" smtClean="0"/>
              <a:t> need to nurturing creative entrepreneurs programs</a:t>
            </a:r>
          </a:p>
          <a:p>
            <a:pPr algn="l" rtl="0"/>
            <a:r>
              <a:rPr lang="en-US" sz="2800" dirty="0" smtClean="0"/>
              <a:t>Both </a:t>
            </a:r>
            <a:r>
              <a:rPr lang="en-US" sz="2800" dirty="0" smtClean="0"/>
              <a:t>of us succeed (Win &amp; </a:t>
            </a:r>
            <a:r>
              <a:rPr lang="en-US" sz="2800" dirty="0" smtClean="0"/>
              <a:t>Win) and so banks should offer different kind of support not limited to funds only</a:t>
            </a:r>
            <a:endParaRPr lang="ar-SA" sz="2800" dirty="0" smtClean="0"/>
          </a:p>
          <a:p>
            <a:endParaRPr lang="ar-S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 fontScale="25000" lnSpcReduction="20000"/>
          </a:bodyPr>
          <a:lstStyle/>
          <a:p>
            <a:pPr algn="l">
              <a:buNone/>
            </a:pPr>
            <a:endParaRPr lang="ar-YE" sz="3800" dirty="0" smtClean="0"/>
          </a:p>
          <a:p>
            <a:pPr algn="l">
              <a:buNone/>
            </a:pPr>
            <a:r>
              <a:rPr lang="en-US" sz="12800" dirty="0" smtClean="0"/>
              <a:t>The main limitations</a:t>
            </a:r>
            <a:endParaRPr lang="en-US" sz="12800" dirty="0" smtClean="0">
              <a:latin typeface="+mj-lt"/>
            </a:endParaRPr>
          </a:p>
          <a:p>
            <a:pPr algn="l" rtl="0">
              <a:buNone/>
            </a:pPr>
            <a:r>
              <a:rPr lang="en-US" sz="12800" dirty="0" smtClean="0">
                <a:latin typeface="+mj-lt"/>
              </a:rPr>
              <a:t>-Absence </a:t>
            </a:r>
            <a:r>
              <a:rPr lang="en-US" sz="12800" dirty="0" smtClean="0">
                <a:latin typeface="+mj-lt"/>
              </a:rPr>
              <a:t>of </a:t>
            </a:r>
            <a:r>
              <a:rPr lang="en-US" sz="12800" dirty="0" smtClean="0">
                <a:latin typeface="+mj-lt"/>
              </a:rPr>
              <a:t>creditors strategies </a:t>
            </a:r>
            <a:endParaRPr lang="en-US" sz="12800" dirty="0" smtClean="0">
              <a:latin typeface="+mj-lt"/>
            </a:endParaRPr>
          </a:p>
          <a:p>
            <a:pPr algn="l">
              <a:buNone/>
            </a:pPr>
            <a:r>
              <a:rPr lang="en-US" sz="12800" dirty="0" smtClean="0">
                <a:latin typeface="+mj-lt"/>
              </a:rPr>
              <a:t>-High borrowing charges </a:t>
            </a:r>
          </a:p>
          <a:p>
            <a:pPr algn="l">
              <a:buNone/>
            </a:pPr>
            <a:r>
              <a:rPr lang="en-US" sz="12800" dirty="0" smtClean="0">
                <a:latin typeface="+mj-lt"/>
              </a:rPr>
              <a:t>- Limited credit methods in very specific region </a:t>
            </a:r>
            <a:endParaRPr lang="en-US" sz="12800" dirty="0" smtClean="0">
              <a:latin typeface="+mj-lt"/>
            </a:endParaRPr>
          </a:p>
          <a:p>
            <a:pPr algn="l" rtl="0">
              <a:buNone/>
            </a:pPr>
            <a:r>
              <a:rPr lang="en-US" sz="12800" dirty="0" smtClean="0">
                <a:latin typeface="+mj-lt"/>
              </a:rPr>
              <a:t>-Absence of Legal and regulatory guidelines </a:t>
            </a:r>
          </a:p>
          <a:p>
            <a:pPr algn="l" rtl="0">
              <a:buNone/>
            </a:pPr>
            <a:r>
              <a:rPr lang="ar-YE" sz="12800" dirty="0" smtClean="0">
                <a:latin typeface="+mj-lt"/>
              </a:rPr>
              <a:t>-</a:t>
            </a:r>
            <a:r>
              <a:rPr lang="en-US" sz="12800" dirty="0" smtClean="0">
                <a:latin typeface="+mj-lt"/>
              </a:rPr>
              <a:t>Lack of Administrations, innovations , awareness, developing entrepreneurs services , information's and quality management</a:t>
            </a:r>
          </a:p>
          <a:p>
            <a:pPr algn="l" rtl="0">
              <a:buNone/>
            </a:pPr>
            <a:r>
              <a:rPr lang="en-US" sz="12800" dirty="0" smtClean="0">
                <a:latin typeface="+mj-lt"/>
              </a:rPr>
              <a:t>-Absence of marketing strategies for fisheries agricultural and local products</a:t>
            </a:r>
            <a:endParaRPr lang="en-US" sz="12800" dirty="0" smtClean="0">
              <a:latin typeface="+mj-lt"/>
            </a:endParaRPr>
          </a:p>
          <a:p>
            <a:pPr algn="l" rtl="0">
              <a:buNone/>
            </a:pPr>
            <a:endParaRPr lang="en-US" sz="9800" dirty="0" smtClean="0">
              <a:latin typeface="+mj-lt"/>
            </a:endParaRPr>
          </a:p>
          <a:p>
            <a:pPr algn="l" rtl="0">
              <a:buNone/>
            </a:pPr>
            <a:endParaRPr lang="en-US" sz="9800" dirty="0" smtClean="0">
              <a:latin typeface="+mj-lt"/>
            </a:endParaRPr>
          </a:p>
          <a:p>
            <a:pPr algn="l" rtl="0">
              <a:buNone/>
            </a:pPr>
            <a:r>
              <a:rPr lang="en-US" sz="9800" dirty="0" smtClean="0">
                <a:latin typeface="+mj-lt"/>
              </a:rPr>
              <a:t>  </a:t>
            </a:r>
          </a:p>
          <a:p>
            <a:pPr algn="l" rtl="0">
              <a:buNone/>
            </a:pPr>
            <a:endParaRPr lang="ar-S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/>
              <a:t>Limitations</a:t>
            </a:r>
            <a:endParaRPr lang="ar-SA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11711</TotalTime>
  <Words>524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Beyond Financing A Game Changer in Shaping and Sustaining High Growth Entrepreneurs </vt:lpstr>
      <vt:lpstr>Economical Situation Yemen</vt:lpstr>
      <vt:lpstr>Beyond Financing – A Yemeni perspective </vt:lpstr>
      <vt:lpstr>Beyond Financing – A Yemeni perspective </vt:lpstr>
      <vt:lpstr>Experience  - Our Key Strategies</vt:lpstr>
      <vt:lpstr>Experience Bank</vt:lpstr>
      <vt:lpstr>(Government Proposals (Yemen joining WTO</vt:lpstr>
      <vt:lpstr>Banks proposals </vt:lpstr>
      <vt:lpstr>Limitations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MEHDHAR</dc:creator>
  <cp:lastModifiedBy>MEHDHAR</cp:lastModifiedBy>
  <cp:revision>156</cp:revision>
  <dcterms:created xsi:type="dcterms:W3CDTF">2014-10-03T18:42:07Z</dcterms:created>
  <dcterms:modified xsi:type="dcterms:W3CDTF">2014-10-15T10:17:17Z</dcterms:modified>
</cp:coreProperties>
</file>