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68" r:id="rId2"/>
    <p:sldMasterId id="2147483672" r:id="rId3"/>
    <p:sldMasterId id="2147483674" r:id="rId4"/>
    <p:sldMasterId id="2147483676" r:id="rId5"/>
    <p:sldMasterId id="2147483678" r:id="rId6"/>
  </p:sldMasterIdLst>
  <p:notesMasterIdLst>
    <p:notesMasterId r:id="rId53"/>
  </p:notesMasterIdLst>
  <p:handoutMasterIdLst>
    <p:handoutMasterId r:id="rId54"/>
  </p:handoutMasterIdLst>
  <p:sldIdLst>
    <p:sldId id="256" r:id="rId7"/>
    <p:sldId id="591" r:id="rId8"/>
    <p:sldId id="592" r:id="rId9"/>
    <p:sldId id="593" r:id="rId10"/>
    <p:sldId id="590" r:id="rId11"/>
    <p:sldId id="583" r:id="rId12"/>
    <p:sldId id="582" r:id="rId13"/>
    <p:sldId id="577" r:id="rId14"/>
    <p:sldId id="584" r:id="rId15"/>
    <p:sldId id="534" r:id="rId16"/>
    <p:sldId id="532" r:id="rId17"/>
    <p:sldId id="533" r:id="rId18"/>
    <p:sldId id="536" r:id="rId19"/>
    <p:sldId id="518" r:id="rId20"/>
    <p:sldId id="607" r:id="rId21"/>
    <p:sldId id="539" r:id="rId22"/>
    <p:sldId id="546" r:id="rId23"/>
    <p:sldId id="519" r:id="rId24"/>
    <p:sldId id="525" r:id="rId25"/>
    <p:sldId id="520" r:id="rId26"/>
    <p:sldId id="521" r:id="rId27"/>
    <p:sldId id="522" r:id="rId28"/>
    <p:sldId id="502" r:id="rId29"/>
    <p:sldId id="527" r:id="rId30"/>
    <p:sldId id="528" r:id="rId31"/>
    <p:sldId id="562" r:id="rId32"/>
    <p:sldId id="523" r:id="rId33"/>
    <p:sldId id="524" r:id="rId34"/>
    <p:sldId id="595" r:id="rId35"/>
    <p:sldId id="606" r:id="rId36"/>
    <p:sldId id="608" r:id="rId37"/>
    <p:sldId id="605" r:id="rId38"/>
    <p:sldId id="549" r:id="rId39"/>
    <p:sldId id="604" r:id="rId40"/>
    <p:sldId id="596" r:id="rId41"/>
    <p:sldId id="597" r:id="rId42"/>
    <p:sldId id="598" r:id="rId43"/>
    <p:sldId id="602" r:id="rId44"/>
    <p:sldId id="599" r:id="rId45"/>
    <p:sldId id="600" r:id="rId46"/>
    <p:sldId id="557" r:id="rId47"/>
    <p:sldId id="517" r:id="rId48"/>
    <p:sldId id="506" r:id="rId49"/>
    <p:sldId id="507" r:id="rId50"/>
    <p:sldId id="594" r:id="rId51"/>
    <p:sldId id="568" r:id="rId52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DE22"/>
    <a:srgbClr val="FF0000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238" autoAdjust="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61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76" y="514"/>
      </p:cViewPr>
      <p:guideLst>
        <p:guide orient="horz" pos="2908"/>
        <p:guide pos="218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viewProps" Target="view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4B958-B2D1-4EDD-8D64-76B00CA67E05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BA19B9-30D7-4D49-815F-8A81B4EDFF66}">
      <dgm:prSet phldrT="[Text]" custT="1"/>
      <dgm:spPr>
        <a:solidFill>
          <a:schemeClr val="accent2">
            <a:hueOff val="0"/>
            <a:satOff val="0"/>
            <a:lumOff val="0"/>
            <a:alpha val="58000"/>
          </a:schemeClr>
        </a:solidFill>
        <a:ln w="50800" cmpd="dbl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Develop Capacity to Assess Systemic Risk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04CA34-C646-4DDA-8D97-B605255D7B13}" type="parTrans" cxnId="{5DB03F99-F01F-4080-8421-E9869176DBE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2AB226-AB3E-4BEE-8E61-5120B1869E03}" type="sibTrans" cxnId="{5DB03F99-F01F-4080-8421-E9869176DBE4}">
      <dgm:prSet/>
      <dgm:spPr/>
      <dgm:t>
        <a:bodyPr/>
        <a:lstStyle/>
        <a:p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F31B9D-5C0F-40D1-8CCE-B33414EFB8BC}">
      <dgm:prSet phldrT="[Text]" custT="1"/>
      <dgm:spPr>
        <a:solidFill>
          <a:schemeClr val="accent3">
            <a:hueOff val="0"/>
            <a:satOff val="0"/>
            <a:lumOff val="0"/>
            <a:alpha val="51000"/>
          </a:schemeClr>
        </a:solidFill>
        <a:ln w="50800" cmpd="dbl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Select &amp; Assemble Macro-Prudential Toolkit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E1B003-AB8F-47FD-83D3-7B2F18FD30A5}" type="parTrans" cxnId="{686940BA-CD97-4D70-A214-8EA10CE5DA9A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C01E2A-0F55-4FC9-B6CA-E6B7C24A8916}" type="sibTrans" cxnId="{686940BA-CD97-4D70-A214-8EA10CE5DA9A}">
      <dgm:prSet/>
      <dgm:spPr/>
      <dgm:t>
        <a:bodyPr/>
        <a:lstStyle/>
        <a:p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A5A08C-1DA3-48BF-A94C-9F845F2A5246}">
      <dgm:prSet phldrT="[Text]" custT="1"/>
      <dgm:spPr>
        <a:solidFill>
          <a:schemeClr val="accent4">
            <a:hueOff val="0"/>
            <a:satOff val="0"/>
            <a:lumOff val="0"/>
            <a:alpha val="52000"/>
          </a:schemeClr>
        </a:solidFill>
        <a:ln w="50800" cmpd="dbl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Calibrate Tools, Communicate with the Public and Markets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2B12A0-3C23-4A7E-9038-DF8690F7D72A}" type="parTrans" cxnId="{77E10FCC-0225-4722-838C-AF73660B091D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F5280C-651D-40AC-B908-261A07D51818}" type="sibTrans" cxnId="{77E10FCC-0225-4722-838C-AF73660B091D}">
      <dgm:prSet/>
      <dgm:spPr/>
      <dgm:t>
        <a:bodyPr/>
        <a:lstStyle/>
        <a:p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492558-2F86-4A56-A3CD-C10A0CA0DFEA}">
      <dgm:prSet phldrT="[Text]" custT="1"/>
      <dgm:spPr>
        <a:solidFill>
          <a:schemeClr val="accent5">
            <a:hueOff val="0"/>
            <a:satOff val="0"/>
            <a:lumOff val="0"/>
            <a:alpha val="63000"/>
          </a:schemeClr>
        </a:solidFill>
        <a:ln w="50800" cmpd="dbl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Monitor &amp; Close Regulatory Gaps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4C8487-F213-4260-913D-4C91633DEC86}" type="parTrans" cxnId="{AA09231F-6651-4511-BE5E-834AA44F46DB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8CE5B7-C0A5-494D-8DB4-14EE8E44A3FC}" type="sibTrans" cxnId="{AA09231F-6651-4511-BE5E-834AA44F46DB}">
      <dgm:prSet/>
      <dgm:spPr/>
      <dgm:t>
        <a:bodyPr/>
        <a:lstStyle/>
        <a:p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983CFF-390B-4807-B915-CBE410B92718}">
      <dgm:prSet phldrT="[Text]" custT="1"/>
      <dgm:spPr>
        <a:solidFill>
          <a:schemeClr val="accent6">
            <a:hueOff val="0"/>
            <a:satOff val="0"/>
            <a:lumOff val="0"/>
            <a:alpha val="71000"/>
          </a:schemeClr>
        </a:solidFill>
        <a:ln w="50800" cmpd="dbl"/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Identify and Close Data Gaps</a:t>
          </a:r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FB0408-E41E-4F06-A277-6A2DEDA49D16}" type="parTrans" cxnId="{956C568B-CF69-41E6-9FD7-570D283B1DD4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FCEE0E-C6EA-447B-BEF2-CFCB5FF72BFC}" type="sibTrans" cxnId="{956C568B-CF69-41E6-9FD7-570D283B1DD4}">
      <dgm:prSet/>
      <dgm:spPr/>
      <dgm:t>
        <a:bodyPr/>
        <a:lstStyle/>
        <a:p>
          <a:endParaRPr lang="en-U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9C11AE-942A-4F15-A0D1-4870210119FA}" type="pres">
      <dgm:prSet presAssocID="{7534B958-B2D1-4EDD-8D64-76B00CA67E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36F0CE-8FF2-45AA-B91E-D90A8A7D97E8}" type="pres">
      <dgm:prSet presAssocID="{A7BA19B9-30D7-4D49-815F-8A81B4EDFF66}" presName="node" presStyleLbl="node1" presStyleIdx="0" presStyleCnt="5" custScaleX="130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53FCF-86DE-470E-BB28-018F8AD5B6ED}" type="pres">
      <dgm:prSet presAssocID="{A7BA19B9-30D7-4D49-815F-8A81B4EDFF66}" presName="spNode" presStyleCnt="0"/>
      <dgm:spPr/>
    </dgm:pt>
    <dgm:pt modelId="{65A88683-B8F3-43D8-BAD5-6970D61CA8A4}" type="pres">
      <dgm:prSet presAssocID="{DF2AB226-AB3E-4BEE-8E61-5120B1869E0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2110A70-D3E9-4643-B172-963A2E7728FE}" type="pres">
      <dgm:prSet presAssocID="{67F31B9D-5C0F-40D1-8CCE-B33414EFB8BC}" presName="node" presStyleLbl="node1" presStyleIdx="1" presStyleCnt="5" custScaleX="129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F67D7-5F07-4CE6-B97E-AF7294DD2910}" type="pres">
      <dgm:prSet presAssocID="{67F31B9D-5C0F-40D1-8CCE-B33414EFB8BC}" presName="spNode" presStyleCnt="0"/>
      <dgm:spPr/>
    </dgm:pt>
    <dgm:pt modelId="{15CE0C18-3F40-4658-A7A0-73607654503C}" type="pres">
      <dgm:prSet presAssocID="{57C01E2A-0F55-4FC9-B6CA-E6B7C24A891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8CD936B-BC9E-4C55-951C-012D8DC25907}" type="pres">
      <dgm:prSet presAssocID="{2DA5A08C-1DA3-48BF-A94C-9F845F2A5246}" presName="node" presStyleLbl="node1" presStyleIdx="2" presStyleCnt="5" custScaleX="12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66EF6-8E70-4641-80DA-F9FA662FC253}" type="pres">
      <dgm:prSet presAssocID="{2DA5A08C-1DA3-48BF-A94C-9F845F2A5246}" presName="spNode" presStyleCnt="0"/>
      <dgm:spPr/>
    </dgm:pt>
    <dgm:pt modelId="{E651157C-C4BD-4B5A-B7BF-0EFC90C58ED1}" type="pres">
      <dgm:prSet presAssocID="{2FF5280C-651D-40AC-B908-261A07D5181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7609066-2001-42E2-BEA1-4DF27F2A136B}" type="pres">
      <dgm:prSet presAssocID="{65492558-2F86-4A56-A3CD-C10A0CA0DFEA}" presName="node" presStyleLbl="node1" presStyleIdx="3" presStyleCnt="5" custScaleX="11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31659-AC60-4EF5-9D87-97608797BE13}" type="pres">
      <dgm:prSet presAssocID="{65492558-2F86-4A56-A3CD-C10A0CA0DFEA}" presName="spNode" presStyleCnt="0"/>
      <dgm:spPr/>
    </dgm:pt>
    <dgm:pt modelId="{D9868490-3941-49E7-9147-B4CE9E28ACDB}" type="pres">
      <dgm:prSet presAssocID="{AE8CE5B7-C0A5-494D-8DB4-14EE8E44A3F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E46C216-4DA7-4CF9-A1A7-4A6EE7F6CD88}" type="pres">
      <dgm:prSet presAssocID="{3C983CFF-390B-4807-B915-CBE410B92718}" presName="node" presStyleLbl="node1" presStyleIdx="4" presStyleCnt="5" custScaleX="1301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3E714-E428-408B-B6EB-E35D5AEFA49B}" type="pres">
      <dgm:prSet presAssocID="{3C983CFF-390B-4807-B915-CBE410B92718}" presName="spNode" presStyleCnt="0"/>
      <dgm:spPr/>
    </dgm:pt>
    <dgm:pt modelId="{CC4F2957-C350-4370-9641-6D556993DEFB}" type="pres">
      <dgm:prSet presAssocID="{BEFCEE0E-C6EA-447B-BEF2-CFCB5FF72BF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E735B1C-F241-435F-8E60-7E9DA37479B5}" type="presOf" srcId="{2DA5A08C-1DA3-48BF-A94C-9F845F2A5246}" destId="{C8CD936B-BC9E-4C55-951C-012D8DC25907}" srcOrd="0" destOrd="0" presId="urn:microsoft.com/office/officeart/2005/8/layout/cycle5"/>
    <dgm:cxn modelId="{E5ADEBB7-F365-4807-92A1-2273E6845C73}" type="presOf" srcId="{3C983CFF-390B-4807-B915-CBE410B92718}" destId="{8E46C216-4DA7-4CF9-A1A7-4A6EE7F6CD88}" srcOrd="0" destOrd="0" presId="urn:microsoft.com/office/officeart/2005/8/layout/cycle5"/>
    <dgm:cxn modelId="{F567BB45-FF0C-400A-AA4D-EBBAED78FEDD}" type="presOf" srcId="{A7BA19B9-30D7-4D49-815F-8A81B4EDFF66}" destId="{C236F0CE-8FF2-45AA-B91E-D90A8A7D97E8}" srcOrd="0" destOrd="0" presId="urn:microsoft.com/office/officeart/2005/8/layout/cycle5"/>
    <dgm:cxn modelId="{E89C4161-47B9-4712-A459-47B5FAD4C632}" type="presOf" srcId="{AE8CE5B7-C0A5-494D-8DB4-14EE8E44A3FC}" destId="{D9868490-3941-49E7-9147-B4CE9E28ACDB}" srcOrd="0" destOrd="0" presId="urn:microsoft.com/office/officeart/2005/8/layout/cycle5"/>
    <dgm:cxn modelId="{7677DC8F-A86C-4F58-9E04-76BE9E5D6459}" type="presOf" srcId="{67F31B9D-5C0F-40D1-8CCE-B33414EFB8BC}" destId="{32110A70-D3E9-4643-B172-963A2E7728FE}" srcOrd="0" destOrd="0" presId="urn:microsoft.com/office/officeart/2005/8/layout/cycle5"/>
    <dgm:cxn modelId="{047860C4-4F29-4DB5-BA90-C1C7FBDA6113}" type="presOf" srcId="{BEFCEE0E-C6EA-447B-BEF2-CFCB5FF72BFC}" destId="{CC4F2957-C350-4370-9641-6D556993DEFB}" srcOrd="0" destOrd="0" presId="urn:microsoft.com/office/officeart/2005/8/layout/cycle5"/>
    <dgm:cxn modelId="{AA09231F-6651-4511-BE5E-834AA44F46DB}" srcId="{7534B958-B2D1-4EDD-8D64-76B00CA67E05}" destId="{65492558-2F86-4A56-A3CD-C10A0CA0DFEA}" srcOrd="3" destOrd="0" parTransId="{DE4C8487-F213-4260-913D-4C91633DEC86}" sibTransId="{AE8CE5B7-C0A5-494D-8DB4-14EE8E44A3FC}"/>
    <dgm:cxn modelId="{6DD7041C-A3AB-484F-A713-EA9EF11C1798}" type="presOf" srcId="{7534B958-B2D1-4EDD-8D64-76B00CA67E05}" destId="{2E9C11AE-942A-4F15-A0D1-4870210119FA}" srcOrd="0" destOrd="0" presId="urn:microsoft.com/office/officeart/2005/8/layout/cycle5"/>
    <dgm:cxn modelId="{5DB03F99-F01F-4080-8421-E9869176DBE4}" srcId="{7534B958-B2D1-4EDD-8D64-76B00CA67E05}" destId="{A7BA19B9-30D7-4D49-815F-8A81B4EDFF66}" srcOrd="0" destOrd="0" parTransId="{9504CA34-C646-4DDA-8D97-B605255D7B13}" sibTransId="{DF2AB226-AB3E-4BEE-8E61-5120B1869E03}"/>
    <dgm:cxn modelId="{27FD5FFF-11BA-448A-8467-A1C94C8BE8FB}" type="presOf" srcId="{DF2AB226-AB3E-4BEE-8E61-5120B1869E03}" destId="{65A88683-B8F3-43D8-BAD5-6970D61CA8A4}" srcOrd="0" destOrd="0" presId="urn:microsoft.com/office/officeart/2005/8/layout/cycle5"/>
    <dgm:cxn modelId="{686940BA-CD97-4D70-A214-8EA10CE5DA9A}" srcId="{7534B958-B2D1-4EDD-8D64-76B00CA67E05}" destId="{67F31B9D-5C0F-40D1-8CCE-B33414EFB8BC}" srcOrd="1" destOrd="0" parTransId="{56E1B003-AB8F-47FD-83D3-7B2F18FD30A5}" sibTransId="{57C01E2A-0F55-4FC9-B6CA-E6B7C24A8916}"/>
    <dgm:cxn modelId="{77E10FCC-0225-4722-838C-AF73660B091D}" srcId="{7534B958-B2D1-4EDD-8D64-76B00CA67E05}" destId="{2DA5A08C-1DA3-48BF-A94C-9F845F2A5246}" srcOrd="2" destOrd="0" parTransId="{AC2B12A0-3C23-4A7E-9038-DF8690F7D72A}" sibTransId="{2FF5280C-651D-40AC-B908-261A07D51818}"/>
    <dgm:cxn modelId="{956C568B-CF69-41E6-9FD7-570D283B1DD4}" srcId="{7534B958-B2D1-4EDD-8D64-76B00CA67E05}" destId="{3C983CFF-390B-4807-B915-CBE410B92718}" srcOrd="4" destOrd="0" parTransId="{50FB0408-E41E-4F06-A277-6A2DEDA49D16}" sibTransId="{BEFCEE0E-C6EA-447B-BEF2-CFCB5FF72BFC}"/>
    <dgm:cxn modelId="{EFD29AA0-55F3-4C6A-9A9F-38C4E16B11C2}" type="presOf" srcId="{57C01E2A-0F55-4FC9-B6CA-E6B7C24A8916}" destId="{15CE0C18-3F40-4658-A7A0-73607654503C}" srcOrd="0" destOrd="0" presId="urn:microsoft.com/office/officeart/2005/8/layout/cycle5"/>
    <dgm:cxn modelId="{92CB5CDD-497D-4583-B888-1D32F50470D2}" type="presOf" srcId="{65492558-2F86-4A56-A3CD-C10A0CA0DFEA}" destId="{87609066-2001-42E2-BEA1-4DF27F2A136B}" srcOrd="0" destOrd="0" presId="urn:microsoft.com/office/officeart/2005/8/layout/cycle5"/>
    <dgm:cxn modelId="{A5ECD315-A71E-40DE-998D-35AB8407C560}" type="presOf" srcId="{2FF5280C-651D-40AC-B908-261A07D51818}" destId="{E651157C-C4BD-4B5A-B7BF-0EFC90C58ED1}" srcOrd="0" destOrd="0" presId="urn:microsoft.com/office/officeart/2005/8/layout/cycle5"/>
    <dgm:cxn modelId="{30FDA570-5256-41D0-A1A5-22EED828F882}" type="presParOf" srcId="{2E9C11AE-942A-4F15-A0D1-4870210119FA}" destId="{C236F0CE-8FF2-45AA-B91E-D90A8A7D97E8}" srcOrd="0" destOrd="0" presId="urn:microsoft.com/office/officeart/2005/8/layout/cycle5"/>
    <dgm:cxn modelId="{36F8A0F6-78B0-469A-8B88-CCD195514E92}" type="presParOf" srcId="{2E9C11AE-942A-4F15-A0D1-4870210119FA}" destId="{B3853FCF-86DE-470E-BB28-018F8AD5B6ED}" srcOrd="1" destOrd="0" presId="urn:microsoft.com/office/officeart/2005/8/layout/cycle5"/>
    <dgm:cxn modelId="{593B283D-1840-4916-872F-FFBCB2F9CD86}" type="presParOf" srcId="{2E9C11AE-942A-4F15-A0D1-4870210119FA}" destId="{65A88683-B8F3-43D8-BAD5-6970D61CA8A4}" srcOrd="2" destOrd="0" presId="urn:microsoft.com/office/officeart/2005/8/layout/cycle5"/>
    <dgm:cxn modelId="{62DED29C-51BF-43CF-8125-0BD5139DD129}" type="presParOf" srcId="{2E9C11AE-942A-4F15-A0D1-4870210119FA}" destId="{32110A70-D3E9-4643-B172-963A2E7728FE}" srcOrd="3" destOrd="0" presId="urn:microsoft.com/office/officeart/2005/8/layout/cycle5"/>
    <dgm:cxn modelId="{ABF30DFD-43DA-469D-9836-A3B89D44B48B}" type="presParOf" srcId="{2E9C11AE-942A-4F15-A0D1-4870210119FA}" destId="{756F67D7-5F07-4CE6-B97E-AF7294DD2910}" srcOrd="4" destOrd="0" presId="urn:microsoft.com/office/officeart/2005/8/layout/cycle5"/>
    <dgm:cxn modelId="{5F1A4AD8-3F07-4B6F-86F9-64DB38AC6EEC}" type="presParOf" srcId="{2E9C11AE-942A-4F15-A0D1-4870210119FA}" destId="{15CE0C18-3F40-4658-A7A0-73607654503C}" srcOrd="5" destOrd="0" presId="urn:microsoft.com/office/officeart/2005/8/layout/cycle5"/>
    <dgm:cxn modelId="{6FADC3C6-3CBC-4642-8300-0223D1F1DED3}" type="presParOf" srcId="{2E9C11AE-942A-4F15-A0D1-4870210119FA}" destId="{C8CD936B-BC9E-4C55-951C-012D8DC25907}" srcOrd="6" destOrd="0" presId="urn:microsoft.com/office/officeart/2005/8/layout/cycle5"/>
    <dgm:cxn modelId="{5C5228BB-0193-476B-ADFE-47A75AFC905C}" type="presParOf" srcId="{2E9C11AE-942A-4F15-A0D1-4870210119FA}" destId="{ACF66EF6-8E70-4641-80DA-F9FA662FC253}" srcOrd="7" destOrd="0" presId="urn:microsoft.com/office/officeart/2005/8/layout/cycle5"/>
    <dgm:cxn modelId="{21AE9284-458D-42F6-8006-9F22A4F32C6B}" type="presParOf" srcId="{2E9C11AE-942A-4F15-A0D1-4870210119FA}" destId="{E651157C-C4BD-4B5A-B7BF-0EFC90C58ED1}" srcOrd="8" destOrd="0" presId="urn:microsoft.com/office/officeart/2005/8/layout/cycle5"/>
    <dgm:cxn modelId="{77B9FE97-BDC3-48DF-BE40-6B422451BD44}" type="presParOf" srcId="{2E9C11AE-942A-4F15-A0D1-4870210119FA}" destId="{87609066-2001-42E2-BEA1-4DF27F2A136B}" srcOrd="9" destOrd="0" presId="urn:microsoft.com/office/officeart/2005/8/layout/cycle5"/>
    <dgm:cxn modelId="{04B01D66-82EE-49E8-A8D7-B68F23A60679}" type="presParOf" srcId="{2E9C11AE-942A-4F15-A0D1-4870210119FA}" destId="{AC431659-AC60-4EF5-9D87-97608797BE13}" srcOrd="10" destOrd="0" presId="urn:microsoft.com/office/officeart/2005/8/layout/cycle5"/>
    <dgm:cxn modelId="{498764EB-908E-472F-ABAA-8590CE8DB602}" type="presParOf" srcId="{2E9C11AE-942A-4F15-A0D1-4870210119FA}" destId="{D9868490-3941-49E7-9147-B4CE9E28ACDB}" srcOrd="11" destOrd="0" presId="urn:microsoft.com/office/officeart/2005/8/layout/cycle5"/>
    <dgm:cxn modelId="{1410ED1A-F1B4-48C5-9C84-14D9C686A04B}" type="presParOf" srcId="{2E9C11AE-942A-4F15-A0D1-4870210119FA}" destId="{8E46C216-4DA7-4CF9-A1A7-4A6EE7F6CD88}" srcOrd="12" destOrd="0" presId="urn:microsoft.com/office/officeart/2005/8/layout/cycle5"/>
    <dgm:cxn modelId="{8E2D20DD-F937-4BAA-96FB-AE7958A8C8C9}" type="presParOf" srcId="{2E9C11AE-942A-4F15-A0D1-4870210119FA}" destId="{A153E714-E428-408B-B6EB-E35D5AEFA49B}" srcOrd="13" destOrd="0" presId="urn:microsoft.com/office/officeart/2005/8/layout/cycle5"/>
    <dgm:cxn modelId="{30B1A1C7-FE87-4524-B424-90B8179EB3DD}" type="presParOf" srcId="{2E9C11AE-942A-4F15-A0D1-4870210119FA}" destId="{CC4F2957-C350-4370-9641-6D556993DE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53927C-0D16-4368-92DC-B2CB8A77283B}" type="doc">
      <dgm:prSet loTypeId="urn:microsoft.com/office/officeart/2005/8/layout/cycle4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6D9A59-F72C-43B7-87DF-3E9FC54C765C}">
      <dgm:prSet phldrT="[Text]" custT="1"/>
      <dgm:spPr/>
      <dgm:t>
        <a:bodyPr bIns="548640"/>
        <a:lstStyle/>
        <a:p>
          <a:r>
            <a:rPr lang="en-US" sz="1800" dirty="0" smtClean="0"/>
            <a:t>Measures to reduce cost of failure</a:t>
          </a:r>
          <a:endParaRPr lang="en-US" sz="1800" dirty="0"/>
        </a:p>
      </dgm:t>
    </dgm:pt>
    <dgm:pt modelId="{894E295A-CE3F-48AA-80ED-7233089DAE69}" type="parTrans" cxnId="{89FDDAA6-CE95-4767-93DA-5D7B3123504A}">
      <dgm:prSet/>
      <dgm:spPr/>
      <dgm:t>
        <a:bodyPr/>
        <a:lstStyle/>
        <a:p>
          <a:endParaRPr lang="en-US"/>
        </a:p>
      </dgm:t>
    </dgm:pt>
    <dgm:pt modelId="{029F3DD3-F407-422F-A3A4-99B647865E08}" type="sibTrans" cxnId="{89FDDAA6-CE95-4767-93DA-5D7B3123504A}">
      <dgm:prSet/>
      <dgm:spPr/>
      <dgm:t>
        <a:bodyPr/>
        <a:lstStyle/>
        <a:p>
          <a:endParaRPr lang="en-US"/>
        </a:p>
      </dgm:t>
    </dgm:pt>
    <dgm:pt modelId="{449ADBFC-3FA1-4B33-B922-90C32B2268D2}">
      <dgm:prSet phldrT="[Text]" custT="1"/>
      <dgm:spPr/>
      <dgm:t>
        <a:bodyPr/>
        <a:lstStyle/>
        <a:p>
          <a:r>
            <a:rPr lang="en-US" sz="2000" dirty="0" smtClean="0"/>
            <a:t>Effective resolution regimes</a:t>
          </a:r>
          <a:endParaRPr lang="en-US" sz="2000" dirty="0"/>
        </a:p>
      </dgm:t>
    </dgm:pt>
    <dgm:pt modelId="{543FBBEE-D0A2-4240-88D9-CECF85A76D2D}" type="parTrans" cxnId="{2E5FAE9F-3866-4157-B365-F587E372094C}">
      <dgm:prSet/>
      <dgm:spPr/>
      <dgm:t>
        <a:bodyPr/>
        <a:lstStyle/>
        <a:p>
          <a:endParaRPr lang="en-US"/>
        </a:p>
      </dgm:t>
    </dgm:pt>
    <dgm:pt modelId="{6F64B57E-61FF-4809-80C4-A9ADEA8A803C}" type="sibTrans" cxnId="{2E5FAE9F-3866-4157-B365-F587E372094C}">
      <dgm:prSet/>
      <dgm:spPr/>
      <dgm:t>
        <a:bodyPr/>
        <a:lstStyle/>
        <a:p>
          <a:endParaRPr lang="en-US"/>
        </a:p>
      </dgm:t>
    </dgm:pt>
    <dgm:pt modelId="{5976E576-7D74-46EE-A839-F603E6041D0D}">
      <dgm:prSet phldrT="[Text]" custT="1"/>
      <dgm:spPr/>
      <dgm:t>
        <a:bodyPr lIns="91440" bIns="548640"/>
        <a:lstStyle/>
        <a:p>
          <a:r>
            <a:rPr lang="en-US" sz="1800" dirty="0" smtClean="0"/>
            <a:t>Identifying Systemically Important Institutions</a:t>
          </a:r>
          <a:endParaRPr lang="en-US" sz="1800" dirty="0"/>
        </a:p>
      </dgm:t>
    </dgm:pt>
    <dgm:pt modelId="{97359F0E-929E-4EC1-81C5-9E49A75366FE}" type="parTrans" cxnId="{91C48F6C-2B67-4863-8CBB-896B69641BA4}">
      <dgm:prSet/>
      <dgm:spPr/>
      <dgm:t>
        <a:bodyPr/>
        <a:lstStyle/>
        <a:p>
          <a:endParaRPr lang="en-US"/>
        </a:p>
      </dgm:t>
    </dgm:pt>
    <dgm:pt modelId="{73AFC11D-7A38-4C8D-93BA-04D038E88975}" type="sibTrans" cxnId="{91C48F6C-2B67-4863-8CBB-896B69641BA4}">
      <dgm:prSet/>
      <dgm:spPr/>
      <dgm:t>
        <a:bodyPr/>
        <a:lstStyle/>
        <a:p>
          <a:endParaRPr lang="en-US"/>
        </a:p>
      </dgm:t>
    </dgm:pt>
    <dgm:pt modelId="{77022F78-0512-4205-9D6A-8DA88061C908}">
      <dgm:prSet phldrT="[Text]" custT="1"/>
      <dgm:spPr/>
      <dgm:t>
        <a:bodyPr lIns="0" rIns="274320"/>
        <a:lstStyle/>
        <a:p>
          <a:r>
            <a:rPr lang="en-US" sz="2000" dirty="0" smtClean="0"/>
            <a:t>Size</a:t>
          </a:r>
          <a:endParaRPr lang="en-US" sz="2000" dirty="0"/>
        </a:p>
      </dgm:t>
    </dgm:pt>
    <dgm:pt modelId="{95F6B8C7-8A31-455E-9B71-69F5A663EF2B}" type="parTrans" cxnId="{23FAEA51-9845-4C01-8871-209CFC621EBB}">
      <dgm:prSet/>
      <dgm:spPr/>
      <dgm:t>
        <a:bodyPr/>
        <a:lstStyle/>
        <a:p>
          <a:endParaRPr lang="en-US"/>
        </a:p>
      </dgm:t>
    </dgm:pt>
    <dgm:pt modelId="{2833C18E-C6B3-4650-925D-B906866D9425}" type="sibTrans" cxnId="{23FAEA51-9845-4C01-8871-209CFC621EBB}">
      <dgm:prSet/>
      <dgm:spPr/>
      <dgm:t>
        <a:bodyPr/>
        <a:lstStyle/>
        <a:p>
          <a:endParaRPr lang="en-US"/>
        </a:p>
      </dgm:t>
    </dgm:pt>
    <dgm:pt modelId="{AE3A3969-F2CB-42CE-A9D9-59D2B3B2A854}">
      <dgm:prSet phldrT="[Text]" custT="1"/>
      <dgm:spPr/>
      <dgm:t>
        <a:bodyPr lIns="274320" tIns="365760" rIns="0"/>
        <a:lstStyle/>
        <a:p>
          <a:r>
            <a:rPr lang="en-US" sz="1800" dirty="0" smtClean="0"/>
            <a:t>Measures to directly reduce systemic importance</a:t>
          </a:r>
          <a:endParaRPr lang="en-US" sz="1800" dirty="0"/>
        </a:p>
      </dgm:t>
    </dgm:pt>
    <dgm:pt modelId="{B9222804-AE7C-4A62-BD9A-53CC196CEDFF}" type="parTrans" cxnId="{513DC238-448B-4782-94CF-95EDAFE82D39}">
      <dgm:prSet/>
      <dgm:spPr/>
      <dgm:t>
        <a:bodyPr/>
        <a:lstStyle/>
        <a:p>
          <a:endParaRPr lang="en-US"/>
        </a:p>
      </dgm:t>
    </dgm:pt>
    <dgm:pt modelId="{9A3DE9EF-4716-4EBA-A0D4-42E89DF374AE}" type="sibTrans" cxnId="{513DC238-448B-4782-94CF-95EDAFE82D39}">
      <dgm:prSet/>
      <dgm:spPr/>
      <dgm:t>
        <a:bodyPr/>
        <a:lstStyle/>
        <a:p>
          <a:endParaRPr lang="en-US"/>
        </a:p>
      </dgm:t>
    </dgm:pt>
    <dgm:pt modelId="{2ADB9778-0284-469D-97B7-70C9F69E355E}">
      <dgm:prSet phldrT="[Text]" custT="1"/>
      <dgm:spPr/>
      <dgm:t>
        <a:bodyPr lIns="365760"/>
        <a:lstStyle/>
        <a:p>
          <a:r>
            <a:rPr lang="en-US" sz="2000" dirty="0" smtClean="0"/>
            <a:t>Limitations on size and organizational structure</a:t>
          </a:r>
          <a:endParaRPr lang="en-US" sz="2000" dirty="0"/>
        </a:p>
      </dgm:t>
    </dgm:pt>
    <dgm:pt modelId="{4D3EC73A-A7DF-452C-88A6-8EBAA8E02C4E}" type="parTrans" cxnId="{2911AF8A-250A-4549-84BE-E8E528EAA685}">
      <dgm:prSet/>
      <dgm:spPr/>
      <dgm:t>
        <a:bodyPr/>
        <a:lstStyle/>
        <a:p>
          <a:endParaRPr lang="en-US"/>
        </a:p>
      </dgm:t>
    </dgm:pt>
    <dgm:pt modelId="{84FBE008-E1ED-4471-9DC2-7E17DF139B5B}" type="sibTrans" cxnId="{2911AF8A-250A-4549-84BE-E8E528EAA685}">
      <dgm:prSet/>
      <dgm:spPr/>
      <dgm:t>
        <a:bodyPr/>
        <a:lstStyle/>
        <a:p>
          <a:endParaRPr lang="en-US"/>
        </a:p>
      </dgm:t>
    </dgm:pt>
    <dgm:pt modelId="{EEA5696B-1082-4711-A07E-EA8E629EB6CF}">
      <dgm:prSet phldrT="[Text]" custT="1"/>
      <dgm:spPr/>
      <dgm:t>
        <a:bodyPr tIns="548640" bIns="365760"/>
        <a:lstStyle/>
        <a:p>
          <a:r>
            <a:rPr lang="en-US" sz="1800" dirty="0" smtClean="0"/>
            <a:t>Measures to reduce likelihood of failure</a:t>
          </a:r>
          <a:endParaRPr lang="en-US" sz="1800" dirty="0"/>
        </a:p>
      </dgm:t>
    </dgm:pt>
    <dgm:pt modelId="{66E3243D-6C57-424B-A186-C540F9FF75C8}" type="parTrans" cxnId="{98C9FA41-868C-45BE-B98D-00308B69BABD}">
      <dgm:prSet/>
      <dgm:spPr/>
      <dgm:t>
        <a:bodyPr/>
        <a:lstStyle/>
        <a:p>
          <a:endParaRPr lang="en-US"/>
        </a:p>
      </dgm:t>
    </dgm:pt>
    <dgm:pt modelId="{B68ADE41-5515-4B4D-9308-75087D884A2C}" type="sibTrans" cxnId="{98C9FA41-868C-45BE-B98D-00308B69BABD}">
      <dgm:prSet/>
      <dgm:spPr/>
      <dgm:t>
        <a:bodyPr/>
        <a:lstStyle/>
        <a:p>
          <a:endParaRPr lang="en-US"/>
        </a:p>
      </dgm:t>
    </dgm:pt>
    <dgm:pt modelId="{E365D216-FDB7-4AB8-8384-CB5FFB8E3945}">
      <dgm:prSet phldrT="[Text]" custT="1"/>
      <dgm:spPr/>
      <dgm:t>
        <a:bodyPr vert="horz" tIns="0" bIns="3291840" anchor="t" anchorCtr="0"/>
        <a:lstStyle/>
        <a:p>
          <a:r>
            <a:rPr lang="en-US" sz="2000" dirty="0" smtClean="0"/>
            <a:t>Capital/liquidity surcharges</a:t>
          </a:r>
          <a:endParaRPr lang="en-US" sz="2000" dirty="0"/>
        </a:p>
      </dgm:t>
    </dgm:pt>
    <dgm:pt modelId="{DEE61334-81CE-4244-ADD1-F6F50616CF33}" type="parTrans" cxnId="{2AE9A358-044E-4BE1-9180-9196767B856B}">
      <dgm:prSet/>
      <dgm:spPr/>
      <dgm:t>
        <a:bodyPr/>
        <a:lstStyle/>
        <a:p>
          <a:endParaRPr lang="en-US"/>
        </a:p>
      </dgm:t>
    </dgm:pt>
    <dgm:pt modelId="{B2F21387-8FB3-46B1-AC1B-4D16D41AF7E7}" type="sibTrans" cxnId="{2AE9A358-044E-4BE1-9180-9196767B856B}">
      <dgm:prSet/>
      <dgm:spPr/>
      <dgm:t>
        <a:bodyPr/>
        <a:lstStyle/>
        <a:p>
          <a:endParaRPr lang="en-US"/>
        </a:p>
      </dgm:t>
    </dgm:pt>
    <dgm:pt modelId="{7B6A19CA-A302-43AF-8955-A3958A314404}">
      <dgm:prSet phldrT="[Text]" custT="1"/>
      <dgm:spPr/>
      <dgm:t>
        <a:bodyPr/>
        <a:lstStyle/>
        <a:p>
          <a:r>
            <a:rPr lang="en-US" sz="2000" dirty="0" smtClean="0"/>
            <a:t>Resolution plans</a:t>
          </a:r>
          <a:endParaRPr lang="en-US" sz="2000" dirty="0"/>
        </a:p>
      </dgm:t>
    </dgm:pt>
    <dgm:pt modelId="{AB8EA4ED-B738-40FF-AF86-853F172499B8}" type="parTrans" cxnId="{52470886-4FC0-400F-BB0A-C4957EFB7500}">
      <dgm:prSet/>
      <dgm:spPr/>
      <dgm:t>
        <a:bodyPr/>
        <a:lstStyle/>
        <a:p>
          <a:endParaRPr lang="en-US"/>
        </a:p>
      </dgm:t>
    </dgm:pt>
    <dgm:pt modelId="{40343124-CD86-4633-9288-0DBA5E12554E}" type="sibTrans" cxnId="{52470886-4FC0-400F-BB0A-C4957EFB7500}">
      <dgm:prSet/>
      <dgm:spPr/>
      <dgm:t>
        <a:bodyPr/>
        <a:lstStyle/>
        <a:p>
          <a:endParaRPr lang="en-US"/>
        </a:p>
      </dgm:t>
    </dgm:pt>
    <dgm:pt modelId="{FFD5F136-A4F5-41FB-A7CE-2F162DB0E8A3}">
      <dgm:prSet phldrT="[Text]" custT="1"/>
      <dgm:spPr/>
      <dgm:t>
        <a:bodyPr/>
        <a:lstStyle/>
        <a:p>
          <a:r>
            <a:rPr lang="en-US" sz="2000" dirty="0" smtClean="0"/>
            <a:t>CoCos/Bail-in</a:t>
          </a:r>
          <a:endParaRPr lang="en-US" sz="2000" dirty="0"/>
        </a:p>
      </dgm:t>
    </dgm:pt>
    <dgm:pt modelId="{5344ACEB-1995-44C6-9476-431CC973F2E2}" type="parTrans" cxnId="{38B31232-4F45-4047-884E-6287B3794674}">
      <dgm:prSet/>
      <dgm:spPr/>
      <dgm:t>
        <a:bodyPr/>
        <a:lstStyle/>
        <a:p>
          <a:endParaRPr lang="en-US"/>
        </a:p>
      </dgm:t>
    </dgm:pt>
    <dgm:pt modelId="{1A96C35E-8A98-47FD-BEFD-29FBAA0EAB89}" type="sibTrans" cxnId="{38B31232-4F45-4047-884E-6287B3794674}">
      <dgm:prSet/>
      <dgm:spPr/>
      <dgm:t>
        <a:bodyPr/>
        <a:lstStyle/>
        <a:p>
          <a:endParaRPr lang="en-US"/>
        </a:p>
      </dgm:t>
    </dgm:pt>
    <dgm:pt modelId="{1F7070F3-FADC-481F-B4F7-002C07AA0D53}">
      <dgm:prSet phldrT="[Text]" custT="1"/>
      <dgm:spPr/>
      <dgm:t>
        <a:bodyPr/>
        <a:lstStyle/>
        <a:p>
          <a:r>
            <a:rPr lang="en-US" sz="2000" dirty="0" smtClean="0"/>
            <a:t>Strengthened market infrastructure</a:t>
          </a:r>
          <a:endParaRPr lang="en-US" sz="2000" dirty="0"/>
        </a:p>
      </dgm:t>
    </dgm:pt>
    <dgm:pt modelId="{CD1B4142-031B-41D1-8E21-30360B14A473}" type="parTrans" cxnId="{9FAAFD6C-D9DA-4477-92F4-9480B5F87927}">
      <dgm:prSet/>
      <dgm:spPr/>
      <dgm:t>
        <a:bodyPr/>
        <a:lstStyle/>
        <a:p>
          <a:endParaRPr lang="en-US"/>
        </a:p>
      </dgm:t>
    </dgm:pt>
    <dgm:pt modelId="{4CDF3F8C-5C4F-4A3A-ACC3-EF12A1323B9A}" type="sibTrans" cxnId="{9FAAFD6C-D9DA-4477-92F4-9480B5F87927}">
      <dgm:prSet/>
      <dgm:spPr/>
      <dgm:t>
        <a:bodyPr/>
        <a:lstStyle/>
        <a:p>
          <a:endParaRPr lang="en-US"/>
        </a:p>
      </dgm:t>
    </dgm:pt>
    <dgm:pt modelId="{E72A36F9-CA19-4C7A-A89E-6D06B1D4DE99}">
      <dgm:prSet phldrT="[Text]" custT="1"/>
      <dgm:spPr/>
      <dgm:t>
        <a:bodyPr/>
        <a:lstStyle/>
        <a:p>
          <a:r>
            <a:rPr lang="en-US" sz="2000" dirty="0" smtClean="0"/>
            <a:t>Levies, fees, or taxes</a:t>
          </a:r>
          <a:endParaRPr lang="en-US" sz="2000" dirty="0"/>
        </a:p>
      </dgm:t>
    </dgm:pt>
    <dgm:pt modelId="{B3C8DCF1-4AEF-4EA1-A4EC-EF9E6D280DBA}" type="parTrans" cxnId="{6C17A3C2-D496-4FE2-BC2D-ED61795C6F94}">
      <dgm:prSet/>
      <dgm:spPr/>
      <dgm:t>
        <a:bodyPr/>
        <a:lstStyle/>
        <a:p>
          <a:endParaRPr lang="en-US"/>
        </a:p>
      </dgm:t>
    </dgm:pt>
    <dgm:pt modelId="{122C2FC4-1F1D-4B93-A6CB-37557A682F36}" type="sibTrans" cxnId="{6C17A3C2-D496-4FE2-BC2D-ED61795C6F94}">
      <dgm:prSet/>
      <dgm:spPr/>
      <dgm:t>
        <a:bodyPr/>
        <a:lstStyle/>
        <a:p>
          <a:endParaRPr lang="en-US"/>
        </a:p>
      </dgm:t>
    </dgm:pt>
    <dgm:pt modelId="{1223C60C-FA20-4560-9EAD-43B4FF4A40A8}">
      <dgm:prSet phldrT="[Text]" custT="1"/>
      <dgm:spPr/>
      <dgm:t>
        <a:bodyPr lIns="0" rIns="274320"/>
        <a:lstStyle/>
        <a:p>
          <a:r>
            <a:rPr lang="en-US" sz="2000" dirty="0" smtClean="0"/>
            <a:t>Interconnectedness</a:t>
          </a:r>
          <a:endParaRPr lang="en-US" sz="2000" dirty="0"/>
        </a:p>
      </dgm:t>
    </dgm:pt>
    <dgm:pt modelId="{04ABEDD7-8850-4E56-A939-012431D77D3F}" type="parTrans" cxnId="{4BCF84A4-24EF-4B26-BCAE-719521303E1A}">
      <dgm:prSet/>
      <dgm:spPr/>
      <dgm:t>
        <a:bodyPr/>
        <a:lstStyle/>
        <a:p>
          <a:endParaRPr lang="en-US"/>
        </a:p>
      </dgm:t>
    </dgm:pt>
    <dgm:pt modelId="{63789BDE-6C0C-4979-9916-3160EE376FCC}" type="sibTrans" cxnId="{4BCF84A4-24EF-4B26-BCAE-719521303E1A}">
      <dgm:prSet/>
      <dgm:spPr/>
      <dgm:t>
        <a:bodyPr/>
        <a:lstStyle/>
        <a:p>
          <a:endParaRPr lang="en-US"/>
        </a:p>
      </dgm:t>
    </dgm:pt>
    <dgm:pt modelId="{906C4936-8B14-40F7-B3A1-D4EB2AE6E622}">
      <dgm:prSet phldrT="[Text]" custT="1"/>
      <dgm:spPr/>
      <dgm:t>
        <a:bodyPr lIns="0" rIns="274320"/>
        <a:lstStyle/>
        <a:p>
          <a:r>
            <a:rPr lang="en-US" sz="2000" dirty="0" smtClean="0"/>
            <a:t>Complexity</a:t>
          </a:r>
          <a:endParaRPr lang="en-US" sz="2000" dirty="0"/>
        </a:p>
      </dgm:t>
    </dgm:pt>
    <dgm:pt modelId="{0013697B-7560-4FC9-97FD-04BDE8934B0F}" type="parTrans" cxnId="{E9420C9B-0295-47EC-8E86-3B607F5251FB}">
      <dgm:prSet/>
      <dgm:spPr/>
      <dgm:t>
        <a:bodyPr/>
        <a:lstStyle/>
        <a:p>
          <a:endParaRPr lang="en-US"/>
        </a:p>
      </dgm:t>
    </dgm:pt>
    <dgm:pt modelId="{37AA1118-F268-4BF2-B5AA-38F6A1ADE543}" type="sibTrans" cxnId="{E9420C9B-0295-47EC-8E86-3B607F5251FB}">
      <dgm:prSet/>
      <dgm:spPr/>
      <dgm:t>
        <a:bodyPr/>
        <a:lstStyle/>
        <a:p>
          <a:endParaRPr lang="en-US"/>
        </a:p>
      </dgm:t>
    </dgm:pt>
    <dgm:pt modelId="{20D105A4-3CF2-4182-B3C8-2BCEF169143E}">
      <dgm:prSet phldrT="[Text]" custT="1"/>
      <dgm:spPr/>
      <dgm:t>
        <a:bodyPr lIns="0" rIns="274320"/>
        <a:lstStyle/>
        <a:p>
          <a:r>
            <a:rPr lang="en-US" sz="2000" dirty="0" smtClean="0"/>
            <a:t>Lack of substitutability</a:t>
          </a:r>
          <a:endParaRPr lang="en-US" sz="2000" dirty="0"/>
        </a:p>
      </dgm:t>
    </dgm:pt>
    <dgm:pt modelId="{A73A4629-EE28-4678-85C6-A71D535600D2}" type="parTrans" cxnId="{B5081C7A-D383-4176-BB01-6601F69419E8}">
      <dgm:prSet/>
      <dgm:spPr/>
      <dgm:t>
        <a:bodyPr/>
        <a:lstStyle/>
        <a:p>
          <a:endParaRPr lang="en-US"/>
        </a:p>
      </dgm:t>
    </dgm:pt>
    <dgm:pt modelId="{F84E6845-A5A4-40F7-BCF0-70EC0D8C8FCE}" type="sibTrans" cxnId="{B5081C7A-D383-4176-BB01-6601F69419E8}">
      <dgm:prSet/>
      <dgm:spPr/>
      <dgm:t>
        <a:bodyPr/>
        <a:lstStyle/>
        <a:p>
          <a:endParaRPr lang="en-US"/>
        </a:p>
      </dgm:t>
    </dgm:pt>
    <dgm:pt modelId="{FD1F319E-F51E-45D1-A4EA-923908802EA7}">
      <dgm:prSet phldrT="[Text]" custT="1"/>
      <dgm:spPr/>
      <dgm:t>
        <a:bodyPr lIns="0" rIns="274320"/>
        <a:lstStyle/>
        <a:p>
          <a:r>
            <a:rPr lang="en-US" sz="2000" dirty="0" smtClean="0"/>
            <a:t>Global activity</a:t>
          </a:r>
          <a:endParaRPr lang="en-US" sz="2000" dirty="0"/>
        </a:p>
      </dgm:t>
    </dgm:pt>
    <dgm:pt modelId="{9916028C-9DD4-4D7C-83E6-32854900BEEC}" type="parTrans" cxnId="{9DF4F4E6-A726-4900-A1D5-CFEEAC83EC6A}">
      <dgm:prSet/>
      <dgm:spPr/>
      <dgm:t>
        <a:bodyPr/>
        <a:lstStyle/>
        <a:p>
          <a:endParaRPr lang="en-US"/>
        </a:p>
      </dgm:t>
    </dgm:pt>
    <dgm:pt modelId="{168CCFA5-8E78-4900-A94C-A62CE24E8732}" type="sibTrans" cxnId="{9DF4F4E6-A726-4900-A1D5-CFEEAC83EC6A}">
      <dgm:prSet/>
      <dgm:spPr/>
      <dgm:t>
        <a:bodyPr/>
        <a:lstStyle/>
        <a:p>
          <a:endParaRPr lang="en-US"/>
        </a:p>
      </dgm:t>
    </dgm:pt>
    <dgm:pt modelId="{49AB3C1E-6838-47E9-9642-75C675BF8332}">
      <dgm:prSet phldrT="[Text]" custT="1"/>
      <dgm:spPr/>
      <dgm:t>
        <a:bodyPr lIns="365760"/>
        <a:lstStyle/>
        <a:p>
          <a:r>
            <a:rPr lang="en-US" sz="2000" dirty="0" smtClean="0"/>
            <a:t>Restrictions on scope of activities</a:t>
          </a:r>
          <a:endParaRPr lang="en-US" sz="2000" dirty="0"/>
        </a:p>
      </dgm:t>
    </dgm:pt>
    <dgm:pt modelId="{AB6BB4EE-A147-4F79-B8E3-9010958E4E6D}" type="parTrans" cxnId="{C0F1D5F6-CDAF-4CE2-9D86-07342F1FB8BF}">
      <dgm:prSet/>
      <dgm:spPr/>
      <dgm:t>
        <a:bodyPr/>
        <a:lstStyle/>
        <a:p>
          <a:endParaRPr lang="en-US"/>
        </a:p>
      </dgm:t>
    </dgm:pt>
    <dgm:pt modelId="{09F2B9D4-21A7-4EBC-9C02-EC4FFE5154C3}" type="sibTrans" cxnId="{C0F1D5F6-CDAF-4CE2-9D86-07342F1FB8BF}">
      <dgm:prSet/>
      <dgm:spPr/>
      <dgm:t>
        <a:bodyPr/>
        <a:lstStyle/>
        <a:p>
          <a:endParaRPr lang="en-US"/>
        </a:p>
      </dgm:t>
    </dgm:pt>
    <dgm:pt modelId="{F616CE69-8F08-4FFF-818F-B83351FAECA7}">
      <dgm:prSet phldrT="[Text]" custT="1"/>
      <dgm:spPr/>
      <dgm:t>
        <a:bodyPr vert="horz" tIns="0" bIns="3291840" anchor="t" anchorCtr="0"/>
        <a:lstStyle/>
        <a:p>
          <a:r>
            <a:rPr lang="en-US" sz="2000" dirty="0" smtClean="0"/>
            <a:t>CoCos/Bail-in</a:t>
          </a:r>
          <a:endParaRPr lang="en-US" sz="2000" dirty="0"/>
        </a:p>
      </dgm:t>
    </dgm:pt>
    <dgm:pt modelId="{5BFAEA7D-36C8-4717-A985-3F43DED54CEB}" type="parTrans" cxnId="{70BBC497-7185-442C-BD19-469A3F733085}">
      <dgm:prSet/>
      <dgm:spPr/>
      <dgm:t>
        <a:bodyPr/>
        <a:lstStyle/>
        <a:p>
          <a:endParaRPr lang="en-US"/>
        </a:p>
      </dgm:t>
    </dgm:pt>
    <dgm:pt modelId="{44F58983-E695-43AC-8F51-951A558FDEF1}" type="sibTrans" cxnId="{70BBC497-7185-442C-BD19-469A3F733085}">
      <dgm:prSet/>
      <dgm:spPr/>
      <dgm:t>
        <a:bodyPr/>
        <a:lstStyle/>
        <a:p>
          <a:endParaRPr lang="en-US"/>
        </a:p>
      </dgm:t>
    </dgm:pt>
    <dgm:pt modelId="{DD744C10-DEB4-46DA-876C-49FEC28DE893}">
      <dgm:prSet phldrT="[Text]" custT="1"/>
      <dgm:spPr/>
      <dgm:t>
        <a:bodyPr vert="horz" tIns="0" bIns="3291840" anchor="t" anchorCtr="0"/>
        <a:lstStyle/>
        <a:p>
          <a:r>
            <a:rPr lang="en-US" sz="2000" dirty="0" smtClean="0"/>
            <a:t>Recovery plans</a:t>
          </a:r>
          <a:endParaRPr lang="en-US" sz="2000" dirty="0"/>
        </a:p>
      </dgm:t>
    </dgm:pt>
    <dgm:pt modelId="{018E3AC2-6A53-4BC2-B3C1-68795EEC0500}" type="parTrans" cxnId="{F5E53700-6E72-4A07-BCD1-1958069B572B}">
      <dgm:prSet/>
      <dgm:spPr/>
      <dgm:t>
        <a:bodyPr/>
        <a:lstStyle/>
        <a:p>
          <a:endParaRPr lang="en-US"/>
        </a:p>
      </dgm:t>
    </dgm:pt>
    <dgm:pt modelId="{37332941-9CA9-4D5C-8B3E-52840EC43DB9}" type="sibTrans" cxnId="{F5E53700-6E72-4A07-BCD1-1958069B572B}">
      <dgm:prSet/>
      <dgm:spPr/>
      <dgm:t>
        <a:bodyPr/>
        <a:lstStyle/>
        <a:p>
          <a:endParaRPr lang="en-US"/>
        </a:p>
      </dgm:t>
    </dgm:pt>
    <dgm:pt modelId="{9F7D1B21-387A-4383-BD5D-F096154D4FA9}">
      <dgm:prSet phldrT="[Text]" custT="1"/>
      <dgm:spPr/>
      <dgm:t>
        <a:bodyPr vert="horz" tIns="0" bIns="3291840" anchor="t" anchorCtr="0"/>
        <a:lstStyle/>
        <a:p>
          <a:r>
            <a:rPr lang="en-US" sz="2000" dirty="0" smtClean="0"/>
            <a:t>Compensation</a:t>
          </a:r>
          <a:endParaRPr lang="en-US" sz="2000" dirty="0"/>
        </a:p>
      </dgm:t>
    </dgm:pt>
    <dgm:pt modelId="{C7516AFB-3711-4C73-BEEE-F6D73AD3E98E}" type="parTrans" cxnId="{6C45B409-6BBE-411B-9424-BDFD6C7A6DEF}">
      <dgm:prSet/>
      <dgm:spPr/>
      <dgm:t>
        <a:bodyPr/>
        <a:lstStyle/>
        <a:p>
          <a:endParaRPr lang="en-US"/>
        </a:p>
      </dgm:t>
    </dgm:pt>
    <dgm:pt modelId="{C293BD93-1FFB-4D27-81B9-AC6301BDE5C2}" type="sibTrans" cxnId="{6C45B409-6BBE-411B-9424-BDFD6C7A6DEF}">
      <dgm:prSet/>
      <dgm:spPr/>
      <dgm:t>
        <a:bodyPr/>
        <a:lstStyle/>
        <a:p>
          <a:endParaRPr lang="en-US"/>
        </a:p>
      </dgm:t>
    </dgm:pt>
    <dgm:pt modelId="{4B1DD865-6CF5-4C91-930A-0D780EAD983A}">
      <dgm:prSet phldrT="[Text]" custT="1"/>
      <dgm:spPr/>
      <dgm:t>
        <a:bodyPr/>
        <a:lstStyle/>
        <a:p>
          <a:r>
            <a:rPr lang="en-US" sz="2000" dirty="0" smtClean="0"/>
            <a:t>Intensive supervision</a:t>
          </a:r>
          <a:endParaRPr lang="en-US" sz="2000" dirty="0"/>
        </a:p>
      </dgm:t>
    </dgm:pt>
    <dgm:pt modelId="{893C973B-20D8-4AFB-A2CD-1E61F8CA3F68}" type="parTrans" cxnId="{CC08B2CB-1DEF-4371-BF5C-7EEF06288BC5}">
      <dgm:prSet/>
      <dgm:spPr/>
      <dgm:t>
        <a:bodyPr/>
        <a:lstStyle/>
        <a:p>
          <a:endParaRPr lang="en-US"/>
        </a:p>
      </dgm:t>
    </dgm:pt>
    <dgm:pt modelId="{59BCED16-42FE-455B-8493-A5CDE90EC177}" type="sibTrans" cxnId="{CC08B2CB-1DEF-4371-BF5C-7EEF06288BC5}">
      <dgm:prSet/>
      <dgm:spPr/>
      <dgm:t>
        <a:bodyPr/>
        <a:lstStyle/>
        <a:p>
          <a:endParaRPr lang="en-US"/>
        </a:p>
      </dgm:t>
    </dgm:pt>
    <dgm:pt modelId="{4A425B35-A0DC-4878-80E1-645EEFE28852}">
      <dgm:prSet phldrT="[Text]" custT="1"/>
      <dgm:spPr/>
      <dgm:t>
        <a:bodyPr/>
        <a:lstStyle/>
        <a:p>
          <a:r>
            <a:rPr lang="en-US" sz="2000" dirty="0" smtClean="0"/>
            <a:t>Disclosure</a:t>
          </a:r>
          <a:endParaRPr lang="en-US" sz="2000" dirty="0"/>
        </a:p>
      </dgm:t>
    </dgm:pt>
    <dgm:pt modelId="{D1F5A8B5-74F6-47C6-823A-9C0445346DD1}" type="parTrans" cxnId="{1B6D9F1F-0DA5-4241-B527-AD4086E1B289}">
      <dgm:prSet/>
      <dgm:spPr/>
      <dgm:t>
        <a:bodyPr/>
        <a:lstStyle/>
        <a:p>
          <a:endParaRPr lang="en-US"/>
        </a:p>
      </dgm:t>
    </dgm:pt>
    <dgm:pt modelId="{005FF4D1-D7E3-4CE1-B302-2A2770D01CC2}" type="sibTrans" cxnId="{1B6D9F1F-0DA5-4241-B527-AD4086E1B289}">
      <dgm:prSet/>
      <dgm:spPr/>
      <dgm:t>
        <a:bodyPr/>
        <a:lstStyle/>
        <a:p>
          <a:endParaRPr lang="en-US"/>
        </a:p>
      </dgm:t>
    </dgm:pt>
    <dgm:pt modelId="{B4D22784-18DF-4419-BB16-0EBDB1B05A84}" type="pres">
      <dgm:prSet presAssocID="{3453927C-0D16-4368-92DC-B2CB8A77283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8188D9-B429-48A5-8AF7-2D0F0C73BA31}" type="pres">
      <dgm:prSet presAssocID="{3453927C-0D16-4368-92DC-B2CB8A77283B}" presName="children" presStyleCnt="0"/>
      <dgm:spPr/>
    </dgm:pt>
    <dgm:pt modelId="{CD4D36E2-194D-47CD-B5DD-0A9DAB3A614B}" type="pres">
      <dgm:prSet presAssocID="{3453927C-0D16-4368-92DC-B2CB8A77283B}" presName="child1group" presStyleCnt="0"/>
      <dgm:spPr/>
    </dgm:pt>
    <dgm:pt modelId="{2817FEC7-C871-4317-8C84-C0D259803058}" type="pres">
      <dgm:prSet presAssocID="{3453927C-0D16-4368-92DC-B2CB8A77283B}" presName="child1" presStyleLbl="bgAcc1" presStyleIdx="0" presStyleCnt="4" custScaleX="129612" custScaleY="123971" custLinFactNeighborX="17125" custLinFactNeighborY="14261"/>
      <dgm:spPr/>
      <dgm:t>
        <a:bodyPr/>
        <a:lstStyle/>
        <a:p>
          <a:endParaRPr lang="en-US"/>
        </a:p>
      </dgm:t>
    </dgm:pt>
    <dgm:pt modelId="{2166C081-2741-4EB4-8B27-8A772F576AEE}" type="pres">
      <dgm:prSet presAssocID="{3453927C-0D16-4368-92DC-B2CB8A77283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02809-9DB7-437C-A1A2-4CDC2417D7DB}" type="pres">
      <dgm:prSet presAssocID="{3453927C-0D16-4368-92DC-B2CB8A77283B}" presName="child2group" presStyleCnt="0"/>
      <dgm:spPr/>
    </dgm:pt>
    <dgm:pt modelId="{759DE856-E332-43FA-A910-03B413951124}" type="pres">
      <dgm:prSet presAssocID="{3453927C-0D16-4368-92DC-B2CB8A77283B}" presName="child2" presStyleLbl="bgAcc1" presStyleIdx="1" presStyleCnt="4" custScaleX="131022" custScaleY="121342" custLinFactNeighborX="-15715" custLinFactNeighborY="12946"/>
      <dgm:spPr/>
      <dgm:t>
        <a:bodyPr/>
        <a:lstStyle/>
        <a:p>
          <a:endParaRPr lang="en-US"/>
        </a:p>
      </dgm:t>
    </dgm:pt>
    <dgm:pt modelId="{91D9A72B-615E-48D5-B474-67B4B4D2E27B}" type="pres">
      <dgm:prSet presAssocID="{3453927C-0D16-4368-92DC-B2CB8A77283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642E1-146D-4728-A5B2-57A24EEECC09}" type="pres">
      <dgm:prSet presAssocID="{3453927C-0D16-4368-92DC-B2CB8A77283B}" presName="child3group" presStyleCnt="0"/>
      <dgm:spPr/>
    </dgm:pt>
    <dgm:pt modelId="{F5ED98C3-2A3E-47F1-A6FC-A641AE6BCDCD}" type="pres">
      <dgm:prSet presAssocID="{3453927C-0D16-4368-92DC-B2CB8A77283B}" presName="child3" presStyleLbl="bgAcc1" presStyleIdx="2" presStyleCnt="4" custScaleX="130408" custScaleY="142172" custLinFactNeighborX="-15294" custLinFactNeighborY="-14261"/>
      <dgm:spPr/>
      <dgm:t>
        <a:bodyPr/>
        <a:lstStyle/>
        <a:p>
          <a:endParaRPr lang="en-US"/>
        </a:p>
      </dgm:t>
    </dgm:pt>
    <dgm:pt modelId="{177F2EF9-E4DB-44DF-9309-7B42FABEA1BD}" type="pres">
      <dgm:prSet presAssocID="{3453927C-0D16-4368-92DC-B2CB8A77283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27256-F83B-4E96-9CF5-949BDED38CE5}" type="pres">
      <dgm:prSet presAssocID="{3453927C-0D16-4368-92DC-B2CB8A77283B}" presName="child4group" presStyleCnt="0"/>
      <dgm:spPr/>
    </dgm:pt>
    <dgm:pt modelId="{718D443B-C46B-46E6-B4DB-8297B8CF6E38}" type="pres">
      <dgm:prSet presAssocID="{3453927C-0D16-4368-92DC-B2CB8A77283B}" presName="child4" presStyleLbl="bgAcc1" presStyleIdx="3" presStyleCnt="4" custScaleX="129112" custScaleY="141294" custLinFactNeighborX="17347" custLinFactNeighborY="-13822"/>
      <dgm:spPr/>
      <dgm:t>
        <a:bodyPr/>
        <a:lstStyle/>
        <a:p>
          <a:endParaRPr lang="en-US"/>
        </a:p>
      </dgm:t>
    </dgm:pt>
    <dgm:pt modelId="{42C995F7-F81F-4ED6-8E35-FCFD531F7528}" type="pres">
      <dgm:prSet presAssocID="{3453927C-0D16-4368-92DC-B2CB8A77283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D1330-5D9A-435A-84DB-EE6E18CD79FF}" type="pres">
      <dgm:prSet presAssocID="{3453927C-0D16-4368-92DC-B2CB8A77283B}" presName="childPlaceholder" presStyleCnt="0"/>
      <dgm:spPr/>
    </dgm:pt>
    <dgm:pt modelId="{CCBBBBF9-2152-42BC-8F39-691749F2E14A}" type="pres">
      <dgm:prSet presAssocID="{3453927C-0D16-4368-92DC-B2CB8A77283B}" presName="circle" presStyleCnt="0"/>
      <dgm:spPr/>
    </dgm:pt>
    <dgm:pt modelId="{D03A011F-8AF3-4D16-AB8C-443AD2BA7D9B}" type="pres">
      <dgm:prSet presAssocID="{3453927C-0D16-4368-92DC-B2CB8A77283B}" presName="quadrant1" presStyleLbl="node1" presStyleIdx="0" presStyleCnt="4" custScaleX="73708" custScaleY="72347" custLinFactNeighborX="15455" custLinFactNeighborY="16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4693E-A203-43F2-B37B-62997CFD67AD}" type="pres">
      <dgm:prSet presAssocID="{3453927C-0D16-4368-92DC-B2CB8A77283B}" presName="quadrant2" presStyleLbl="node1" presStyleIdx="1" presStyleCnt="4" custScaleX="73708" custScaleY="72349" custLinFactNeighborX="-15455" custLinFactNeighborY="161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7DDA0-A970-428C-BB6E-866E245045E6}" type="pres">
      <dgm:prSet presAssocID="{3453927C-0D16-4368-92DC-B2CB8A77283B}" presName="quadrant3" presStyleLbl="node1" presStyleIdx="2" presStyleCnt="4" custScaleX="73708" custScaleY="73697" custLinFactNeighborX="-15455" custLinFactNeighborY="-154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6E1B8-22CA-4504-A839-0B9333C42A48}" type="pres">
      <dgm:prSet presAssocID="{3453927C-0D16-4368-92DC-B2CB8A77283B}" presName="quadrant4" presStyleLbl="node1" presStyleIdx="3" presStyleCnt="4" custScaleX="73710" custScaleY="73697" custLinFactNeighborX="15455" custLinFactNeighborY="-154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7D3EB-026C-45A4-838F-12C7810367D2}" type="pres">
      <dgm:prSet presAssocID="{3453927C-0D16-4368-92DC-B2CB8A77283B}" presName="quadrantPlaceholder" presStyleCnt="0"/>
      <dgm:spPr/>
    </dgm:pt>
    <dgm:pt modelId="{22105894-4CBA-485D-BD9C-C84ABB4D690A}" type="pres">
      <dgm:prSet presAssocID="{3453927C-0D16-4368-92DC-B2CB8A77283B}" presName="center1" presStyleLbl="fgShp" presStyleIdx="0" presStyleCnt="2" custScaleX="75264" custLinFactNeighborX="0" custLinFactNeighborY="19231"/>
      <dgm:spPr/>
    </dgm:pt>
    <dgm:pt modelId="{723BCAD6-718C-400F-A88A-BEC61CA8E9BD}" type="pres">
      <dgm:prSet presAssocID="{3453927C-0D16-4368-92DC-B2CB8A77283B}" presName="center2" presStyleLbl="fgShp" presStyleIdx="1" presStyleCnt="2" custScaleX="75263" custLinFactNeighborX="0" custLinFactNeighborY="-19231"/>
      <dgm:spPr/>
    </dgm:pt>
  </dgm:ptLst>
  <dgm:cxnLst>
    <dgm:cxn modelId="{38B31232-4F45-4047-884E-6287B3794674}" srcId="{046D9A59-F72C-43B7-87DF-3E9FC54C765C}" destId="{FFD5F136-A4F5-41FB-A7CE-2F162DB0E8A3}" srcOrd="2" destOrd="0" parTransId="{5344ACEB-1995-44C6-9476-431CC973F2E2}" sibTransId="{1A96C35E-8A98-47FD-BEFD-29FBAA0EAB89}"/>
    <dgm:cxn modelId="{BD865B35-6823-4447-9E9D-9E2967A45465}" type="presOf" srcId="{49AB3C1E-6838-47E9-9642-75C675BF8332}" destId="{F5ED98C3-2A3E-47F1-A6FC-A641AE6BCDCD}" srcOrd="0" destOrd="1" presId="urn:microsoft.com/office/officeart/2005/8/layout/cycle4"/>
    <dgm:cxn modelId="{2EDE9C75-70E2-4CA3-9396-E8F47FC75F3A}" type="presOf" srcId="{9F7D1B21-387A-4383-BD5D-F096154D4FA9}" destId="{718D443B-C46B-46E6-B4DB-8297B8CF6E38}" srcOrd="0" destOrd="5" presId="urn:microsoft.com/office/officeart/2005/8/layout/cycle4"/>
    <dgm:cxn modelId="{57608E50-1E1D-45BD-9DDF-88F4756A181F}" type="presOf" srcId="{4A425B35-A0DC-4878-80E1-645EEFE28852}" destId="{718D443B-C46B-46E6-B4DB-8297B8CF6E38}" srcOrd="0" destOrd="3" presId="urn:microsoft.com/office/officeart/2005/8/layout/cycle4"/>
    <dgm:cxn modelId="{9FAAFD6C-D9DA-4477-92F4-9480B5F87927}" srcId="{046D9A59-F72C-43B7-87DF-3E9FC54C765C}" destId="{1F7070F3-FADC-481F-B4F7-002C07AA0D53}" srcOrd="3" destOrd="0" parTransId="{CD1B4142-031B-41D1-8E21-30360B14A473}" sibTransId="{4CDF3F8C-5C4F-4A3A-ACC3-EF12A1323B9A}"/>
    <dgm:cxn modelId="{513DC238-448B-4782-94CF-95EDAFE82D39}" srcId="{3453927C-0D16-4368-92DC-B2CB8A77283B}" destId="{AE3A3969-F2CB-42CE-A9D9-59D2B3B2A854}" srcOrd="2" destOrd="0" parTransId="{B9222804-AE7C-4A62-BD9A-53CC196CEDFF}" sibTransId="{9A3DE9EF-4716-4EBA-A0D4-42E89DF374AE}"/>
    <dgm:cxn modelId="{78BD723C-A4FA-4BB4-A6EC-7374E4A4C3F9}" type="presOf" srcId="{2ADB9778-0284-469D-97B7-70C9F69E355E}" destId="{F5ED98C3-2A3E-47F1-A6FC-A641AE6BCDCD}" srcOrd="0" destOrd="0" presId="urn:microsoft.com/office/officeart/2005/8/layout/cycle4"/>
    <dgm:cxn modelId="{47BFEFC0-8C8B-4744-8661-7DE8BA015649}" type="presOf" srcId="{AE3A3969-F2CB-42CE-A9D9-59D2B3B2A854}" destId="{6B47DDA0-A970-428C-BB6E-866E245045E6}" srcOrd="0" destOrd="0" presId="urn:microsoft.com/office/officeart/2005/8/layout/cycle4"/>
    <dgm:cxn modelId="{2E5FAE9F-3866-4157-B365-F587E372094C}" srcId="{046D9A59-F72C-43B7-87DF-3E9FC54C765C}" destId="{449ADBFC-3FA1-4B33-B922-90C32B2268D2}" srcOrd="0" destOrd="0" parTransId="{543FBBEE-D0A2-4240-88D9-CECF85A76D2D}" sibTransId="{6F64B57E-61FF-4809-80C4-A9ADEA8A803C}"/>
    <dgm:cxn modelId="{08741799-8D55-4576-991A-3340CA8BDF3B}" type="presOf" srcId="{9F7D1B21-387A-4383-BD5D-F096154D4FA9}" destId="{42C995F7-F81F-4ED6-8E35-FCFD531F7528}" srcOrd="1" destOrd="5" presId="urn:microsoft.com/office/officeart/2005/8/layout/cycle4"/>
    <dgm:cxn modelId="{9DF4F4E6-A726-4900-A1D5-CFEEAC83EC6A}" srcId="{5976E576-7D74-46EE-A839-F603E6041D0D}" destId="{FD1F319E-F51E-45D1-A4EA-923908802EA7}" srcOrd="4" destOrd="0" parTransId="{9916028C-9DD4-4D7C-83E6-32854900BEEC}" sibTransId="{168CCFA5-8E78-4900-A94C-A62CE24E8732}"/>
    <dgm:cxn modelId="{90E9240C-3D09-481A-9197-99A97AD4565E}" type="presOf" srcId="{F616CE69-8F08-4FFF-818F-B83351FAECA7}" destId="{718D443B-C46B-46E6-B4DB-8297B8CF6E38}" srcOrd="0" destOrd="1" presId="urn:microsoft.com/office/officeart/2005/8/layout/cycle4"/>
    <dgm:cxn modelId="{2AE9A358-044E-4BE1-9180-9196767B856B}" srcId="{EEA5696B-1082-4711-A07E-EA8E629EB6CF}" destId="{E365D216-FDB7-4AB8-8384-CB5FFB8E3945}" srcOrd="0" destOrd="0" parTransId="{DEE61334-81CE-4244-ADD1-F6F50616CF33}" sibTransId="{B2F21387-8FB3-46B1-AC1B-4D16D41AF7E7}"/>
    <dgm:cxn modelId="{810F2ADB-22DA-4061-8BBD-E2EE94082783}" type="presOf" srcId="{1223C60C-FA20-4560-9EAD-43B4FF4A40A8}" destId="{759DE856-E332-43FA-A910-03B413951124}" srcOrd="0" destOrd="1" presId="urn:microsoft.com/office/officeart/2005/8/layout/cycle4"/>
    <dgm:cxn modelId="{4BC2368F-E49A-4A79-8835-1EC864EA11F8}" type="presOf" srcId="{E365D216-FDB7-4AB8-8384-CB5FFB8E3945}" destId="{42C995F7-F81F-4ED6-8E35-FCFD531F7528}" srcOrd="1" destOrd="0" presId="urn:microsoft.com/office/officeart/2005/8/layout/cycle4"/>
    <dgm:cxn modelId="{1B6D9F1F-0DA5-4241-B527-AD4086E1B289}" srcId="{EEA5696B-1082-4711-A07E-EA8E629EB6CF}" destId="{4A425B35-A0DC-4878-80E1-645EEFE28852}" srcOrd="3" destOrd="0" parTransId="{D1F5A8B5-74F6-47C6-823A-9C0445346DD1}" sibTransId="{005FF4D1-D7E3-4CE1-B302-2A2770D01CC2}"/>
    <dgm:cxn modelId="{25EE1C65-362A-4D6C-96E7-2A0781D2DC73}" type="presOf" srcId="{FD1F319E-F51E-45D1-A4EA-923908802EA7}" destId="{91D9A72B-615E-48D5-B474-67B4B4D2E27B}" srcOrd="1" destOrd="4" presId="urn:microsoft.com/office/officeart/2005/8/layout/cycle4"/>
    <dgm:cxn modelId="{4F9A3D75-DD29-4BBD-926F-F889D762AB08}" type="presOf" srcId="{046D9A59-F72C-43B7-87DF-3E9FC54C765C}" destId="{D03A011F-8AF3-4D16-AB8C-443AD2BA7D9B}" srcOrd="0" destOrd="0" presId="urn:microsoft.com/office/officeart/2005/8/layout/cycle4"/>
    <dgm:cxn modelId="{E546A751-D5F0-4D9D-B940-9FAC0F61F832}" type="presOf" srcId="{FFD5F136-A4F5-41FB-A7CE-2F162DB0E8A3}" destId="{2817FEC7-C871-4317-8C84-C0D259803058}" srcOrd="0" destOrd="2" presId="urn:microsoft.com/office/officeart/2005/8/layout/cycle4"/>
    <dgm:cxn modelId="{23FAEA51-9845-4C01-8871-209CFC621EBB}" srcId="{5976E576-7D74-46EE-A839-F603E6041D0D}" destId="{77022F78-0512-4205-9D6A-8DA88061C908}" srcOrd="0" destOrd="0" parTransId="{95F6B8C7-8A31-455E-9B71-69F5A663EF2B}" sibTransId="{2833C18E-C6B3-4650-925D-B906866D9425}"/>
    <dgm:cxn modelId="{C0F1D5F6-CDAF-4CE2-9D86-07342F1FB8BF}" srcId="{AE3A3969-F2CB-42CE-A9D9-59D2B3B2A854}" destId="{49AB3C1E-6838-47E9-9642-75C675BF8332}" srcOrd="1" destOrd="0" parTransId="{AB6BB4EE-A147-4F79-B8E3-9010958E4E6D}" sibTransId="{09F2B9D4-21A7-4EBC-9C02-EC4FFE5154C3}"/>
    <dgm:cxn modelId="{91C48F6C-2B67-4863-8CBB-896B69641BA4}" srcId="{3453927C-0D16-4368-92DC-B2CB8A77283B}" destId="{5976E576-7D74-46EE-A839-F603E6041D0D}" srcOrd="1" destOrd="0" parTransId="{97359F0E-929E-4EC1-81C5-9E49A75366FE}" sibTransId="{73AFC11D-7A38-4C8D-93BA-04D038E88975}"/>
    <dgm:cxn modelId="{70BBC497-7185-442C-BD19-469A3F733085}" srcId="{EEA5696B-1082-4711-A07E-EA8E629EB6CF}" destId="{F616CE69-8F08-4FFF-818F-B83351FAECA7}" srcOrd="1" destOrd="0" parTransId="{5BFAEA7D-36C8-4717-A985-3F43DED54CEB}" sibTransId="{44F58983-E695-43AC-8F51-951A558FDEF1}"/>
    <dgm:cxn modelId="{A97FFA85-2418-40ED-ADB2-C26365DAE552}" type="presOf" srcId="{EEA5696B-1082-4711-A07E-EA8E629EB6CF}" destId="{54C6E1B8-22CA-4504-A839-0B9333C42A48}" srcOrd="0" destOrd="0" presId="urn:microsoft.com/office/officeart/2005/8/layout/cycle4"/>
    <dgm:cxn modelId="{98C9FA41-868C-45BE-B98D-00308B69BABD}" srcId="{3453927C-0D16-4368-92DC-B2CB8A77283B}" destId="{EEA5696B-1082-4711-A07E-EA8E629EB6CF}" srcOrd="3" destOrd="0" parTransId="{66E3243D-6C57-424B-A186-C540F9FF75C8}" sibTransId="{B68ADE41-5515-4B4D-9308-75087D884A2C}"/>
    <dgm:cxn modelId="{34DCA686-2022-40B6-A046-04944DE306F2}" type="presOf" srcId="{2ADB9778-0284-469D-97B7-70C9F69E355E}" destId="{177F2EF9-E4DB-44DF-9309-7B42FABEA1BD}" srcOrd="1" destOrd="0" presId="urn:microsoft.com/office/officeart/2005/8/layout/cycle4"/>
    <dgm:cxn modelId="{52470886-4FC0-400F-BB0A-C4957EFB7500}" srcId="{046D9A59-F72C-43B7-87DF-3E9FC54C765C}" destId="{7B6A19CA-A302-43AF-8955-A3958A314404}" srcOrd="1" destOrd="0" parTransId="{AB8EA4ED-B738-40FF-AF86-853F172499B8}" sibTransId="{40343124-CD86-4633-9288-0DBA5E12554E}"/>
    <dgm:cxn modelId="{B5081C7A-D383-4176-BB01-6601F69419E8}" srcId="{5976E576-7D74-46EE-A839-F603E6041D0D}" destId="{20D105A4-3CF2-4182-B3C8-2BCEF169143E}" srcOrd="3" destOrd="0" parTransId="{A73A4629-EE28-4678-85C6-A71D535600D2}" sibTransId="{F84E6845-A5A4-40F7-BCF0-70EC0D8C8FCE}"/>
    <dgm:cxn modelId="{B447ACFD-BC4B-4B0F-90E3-1D63C800D7EF}" type="presOf" srcId="{7B6A19CA-A302-43AF-8955-A3958A314404}" destId="{2166C081-2741-4EB4-8B27-8A772F576AEE}" srcOrd="1" destOrd="1" presId="urn:microsoft.com/office/officeart/2005/8/layout/cycle4"/>
    <dgm:cxn modelId="{D3268A89-5B11-4D00-B2E2-1541016086B3}" type="presOf" srcId="{E72A36F9-CA19-4C7A-A89E-6D06B1D4DE99}" destId="{2817FEC7-C871-4317-8C84-C0D259803058}" srcOrd="0" destOrd="4" presId="urn:microsoft.com/office/officeart/2005/8/layout/cycle4"/>
    <dgm:cxn modelId="{CB23AB0E-627B-44E4-9E86-9833642754DE}" type="presOf" srcId="{E72A36F9-CA19-4C7A-A89E-6D06B1D4DE99}" destId="{2166C081-2741-4EB4-8B27-8A772F576AEE}" srcOrd="1" destOrd="4" presId="urn:microsoft.com/office/officeart/2005/8/layout/cycle4"/>
    <dgm:cxn modelId="{E9420C9B-0295-47EC-8E86-3B607F5251FB}" srcId="{5976E576-7D74-46EE-A839-F603E6041D0D}" destId="{906C4936-8B14-40F7-B3A1-D4EB2AE6E622}" srcOrd="2" destOrd="0" parTransId="{0013697B-7560-4FC9-97FD-04BDE8934B0F}" sibTransId="{37AA1118-F268-4BF2-B5AA-38F6A1ADE543}"/>
    <dgm:cxn modelId="{6C45B409-6BBE-411B-9424-BDFD6C7A6DEF}" srcId="{EEA5696B-1082-4711-A07E-EA8E629EB6CF}" destId="{9F7D1B21-387A-4383-BD5D-F096154D4FA9}" srcOrd="5" destOrd="0" parTransId="{C7516AFB-3711-4C73-BEEE-F6D73AD3E98E}" sibTransId="{C293BD93-1FFB-4D27-81B9-AC6301BDE5C2}"/>
    <dgm:cxn modelId="{C66AE7D2-89C3-47B5-8A53-5B1ED18913B2}" type="presOf" srcId="{4A425B35-A0DC-4878-80E1-645EEFE28852}" destId="{42C995F7-F81F-4ED6-8E35-FCFD531F7528}" srcOrd="1" destOrd="3" presId="urn:microsoft.com/office/officeart/2005/8/layout/cycle4"/>
    <dgm:cxn modelId="{B813DA05-9F43-4B19-94C9-0A16AF14889C}" type="presOf" srcId="{DD744C10-DEB4-46DA-876C-49FEC28DE893}" destId="{42C995F7-F81F-4ED6-8E35-FCFD531F7528}" srcOrd="1" destOrd="2" presId="urn:microsoft.com/office/officeart/2005/8/layout/cycle4"/>
    <dgm:cxn modelId="{EE127CE2-6916-49B5-B073-B9BE6E551114}" type="presOf" srcId="{7B6A19CA-A302-43AF-8955-A3958A314404}" destId="{2817FEC7-C871-4317-8C84-C0D259803058}" srcOrd="0" destOrd="1" presId="urn:microsoft.com/office/officeart/2005/8/layout/cycle4"/>
    <dgm:cxn modelId="{4BCF84A4-24EF-4B26-BCAE-719521303E1A}" srcId="{5976E576-7D74-46EE-A839-F603E6041D0D}" destId="{1223C60C-FA20-4560-9EAD-43B4FF4A40A8}" srcOrd="1" destOrd="0" parTransId="{04ABEDD7-8850-4E56-A939-012431D77D3F}" sibTransId="{63789BDE-6C0C-4979-9916-3160EE376FCC}"/>
    <dgm:cxn modelId="{9690723F-8A3B-49D7-BAF3-2335DFE0A941}" type="presOf" srcId="{4B1DD865-6CF5-4C91-930A-0D780EAD983A}" destId="{718D443B-C46B-46E6-B4DB-8297B8CF6E38}" srcOrd="0" destOrd="4" presId="urn:microsoft.com/office/officeart/2005/8/layout/cycle4"/>
    <dgm:cxn modelId="{6C17A3C2-D496-4FE2-BC2D-ED61795C6F94}" srcId="{046D9A59-F72C-43B7-87DF-3E9FC54C765C}" destId="{E72A36F9-CA19-4C7A-A89E-6D06B1D4DE99}" srcOrd="4" destOrd="0" parTransId="{B3C8DCF1-4AEF-4EA1-A4EC-EF9E6D280DBA}" sibTransId="{122C2FC4-1F1D-4B93-A6CB-37557A682F36}"/>
    <dgm:cxn modelId="{2911AF8A-250A-4549-84BE-E8E528EAA685}" srcId="{AE3A3969-F2CB-42CE-A9D9-59D2B3B2A854}" destId="{2ADB9778-0284-469D-97B7-70C9F69E355E}" srcOrd="0" destOrd="0" parTransId="{4D3EC73A-A7DF-452C-88A6-8EBAA8E02C4E}" sibTransId="{84FBE008-E1ED-4471-9DC2-7E17DF139B5B}"/>
    <dgm:cxn modelId="{14B3CE32-1BAA-4572-81E8-647254EA7E5C}" type="presOf" srcId="{4B1DD865-6CF5-4C91-930A-0D780EAD983A}" destId="{42C995F7-F81F-4ED6-8E35-FCFD531F7528}" srcOrd="1" destOrd="4" presId="urn:microsoft.com/office/officeart/2005/8/layout/cycle4"/>
    <dgm:cxn modelId="{9CA6BA5A-3076-49E8-81BB-420565DAB598}" type="presOf" srcId="{449ADBFC-3FA1-4B33-B922-90C32B2268D2}" destId="{2817FEC7-C871-4317-8C84-C0D259803058}" srcOrd="0" destOrd="0" presId="urn:microsoft.com/office/officeart/2005/8/layout/cycle4"/>
    <dgm:cxn modelId="{A2CD1193-4904-4385-A3A0-30DF803E1B81}" type="presOf" srcId="{77022F78-0512-4205-9D6A-8DA88061C908}" destId="{759DE856-E332-43FA-A910-03B413951124}" srcOrd="0" destOrd="0" presId="urn:microsoft.com/office/officeart/2005/8/layout/cycle4"/>
    <dgm:cxn modelId="{F5E53700-6E72-4A07-BCD1-1958069B572B}" srcId="{EEA5696B-1082-4711-A07E-EA8E629EB6CF}" destId="{DD744C10-DEB4-46DA-876C-49FEC28DE893}" srcOrd="2" destOrd="0" parTransId="{018E3AC2-6A53-4BC2-B3C1-68795EEC0500}" sibTransId="{37332941-9CA9-4D5C-8B3E-52840EC43DB9}"/>
    <dgm:cxn modelId="{956D94C5-85C0-4817-883D-14B85E4ECBF3}" type="presOf" srcId="{449ADBFC-3FA1-4B33-B922-90C32B2268D2}" destId="{2166C081-2741-4EB4-8B27-8A772F576AEE}" srcOrd="1" destOrd="0" presId="urn:microsoft.com/office/officeart/2005/8/layout/cycle4"/>
    <dgm:cxn modelId="{90F74BB4-456C-4DA5-8C89-37209CAD5CCC}" type="presOf" srcId="{FFD5F136-A4F5-41FB-A7CE-2F162DB0E8A3}" destId="{2166C081-2741-4EB4-8B27-8A772F576AEE}" srcOrd="1" destOrd="2" presId="urn:microsoft.com/office/officeart/2005/8/layout/cycle4"/>
    <dgm:cxn modelId="{8352A8C8-9827-4279-BB66-B9CE3A07CD7D}" type="presOf" srcId="{FD1F319E-F51E-45D1-A4EA-923908802EA7}" destId="{759DE856-E332-43FA-A910-03B413951124}" srcOrd="0" destOrd="4" presId="urn:microsoft.com/office/officeart/2005/8/layout/cycle4"/>
    <dgm:cxn modelId="{67DE4E1C-2F59-4738-895D-F03AF6949B0D}" type="presOf" srcId="{20D105A4-3CF2-4182-B3C8-2BCEF169143E}" destId="{759DE856-E332-43FA-A910-03B413951124}" srcOrd="0" destOrd="3" presId="urn:microsoft.com/office/officeart/2005/8/layout/cycle4"/>
    <dgm:cxn modelId="{9FB2A804-339C-480C-80D5-5E69F3482364}" type="presOf" srcId="{49AB3C1E-6838-47E9-9642-75C675BF8332}" destId="{177F2EF9-E4DB-44DF-9309-7B42FABEA1BD}" srcOrd="1" destOrd="1" presId="urn:microsoft.com/office/officeart/2005/8/layout/cycle4"/>
    <dgm:cxn modelId="{0A348080-71D3-4EDF-92CD-20923D8F5ADB}" type="presOf" srcId="{20D105A4-3CF2-4182-B3C8-2BCEF169143E}" destId="{91D9A72B-615E-48D5-B474-67B4B4D2E27B}" srcOrd="1" destOrd="3" presId="urn:microsoft.com/office/officeart/2005/8/layout/cycle4"/>
    <dgm:cxn modelId="{F2144E4E-E22A-4EFE-A75D-35021E331EA2}" type="presOf" srcId="{1F7070F3-FADC-481F-B4F7-002C07AA0D53}" destId="{2817FEC7-C871-4317-8C84-C0D259803058}" srcOrd="0" destOrd="3" presId="urn:microsoft.com/office/officeart/2005/8/layout/cycle4"/>
    <dgm:cxn modelId="{89FDDAA6-CE95-4767-93DA-5D7B3123504A}" srcId="{3453927C-0D16-4368-92DC-B2CB8A77283B}" destId="{046D9A59-F72C-43B7-87DF-3E9FC54C765C}" srcOrd="0" destOrd="0" parTransId="{894E295A-CE3F-48AA-80ED-7233089DAE69}" sibTransId="{029F3DD3-F407-422F-A3A4-99B647865E08}"/>
    <dgm:cxn modelId="{2E5D24A9-DFDF-4198-944E-4EC6AE259621}" type="presOf" srcId="{906C4936-8B14-40F7-B3A1-D4EB2AE6E622}" destId="{91D9A72B-615E-48D5-B474-67B4B4D2E27B}" srcOrd="1" destOrd="2" presId="urn:microsoft.com/office/officeart/2005/8/layout/cycle4"/>
    <dgm:cxn modelId="{6856AB2D-23C7-44E4-98E8-30DAABEDC88A}" type="presOf" srcId="{F616CE69-8F08-4FFF-818F-B83351FAECA7}" destId="{42C995F7-F81F-4ED6-8E35-FCFD531F7528}" srcOrd="1" destOrd="1" presId="urn:microsoft.com/office/officeart/2005/8/layout/cycle4"/>
    <dgm:cxn modelId="{CC08B2CB-1DEF-4371-BF5C-7EEF06288BC5}" srcId="{EEA5696B-1082-4711-A07E-EA8E629EB6CF}" destId="{4B1DD865-6CF5-4C91-930A-0D780EAD983A}" srcOrd="4" destOrd="0" parTransId="{893C973B-20D8-4AFB-A2CD-1E61F8CA3F68}" sibTransId="{59BCED16-42FE-455B-8493-A5CDE90EC177}"/>
    <dgm:cxn modelId="{0C8D2418-2EA3-408E-8CEA-33AB2AC811ED}" type="presOf" srcId="{5976E576-7D74-46EE-A839-F603E6041D0D}" destId="{A464693E-A203-43F2-B37B-62997CFD67AD}" srcOrd="0" destOrd="0" presId="urn:microsoft.com/office/officeart/2005/8/layout/cycle4"/>
    <dgm:cxn modelId="{439F1DC3-2247-45A9-BE6C-29F0A8DA6229}" type="presOf" srcId="{906C4936-8B14-40F7-B3A1-D4EB2AE6E622}" destId="{759DE856-E332-43FA-A910-03B413951124}" srcOrd="0" destOrd="2" presId="urn:microsoft.com/office/officeart/2005/8/layout/cycle4"/>
    <dgm:cxn modelId="{91A88AF3-6E44-4CF4-BFF3-3A5540AB9796}" type="presOf" srcId="{1F7070F3-FADC-481F-B4F7-002C07AA0D53}" destId="{2166C081-2741-4EB4-8B27-8A772F576AEE}" srcOrd="1" destOrd="3" presId="urn:microsoft.com/office/officeart/2005/8/layout/cycle4"/>
    <dgm:cxn modelId="{9DAD0536-276A-49BB-9351-2B1F625BFDE2}" type="presOf" srcId="{1223C60C-FA20-4560-9EAD-43B4FF4A40A8}" destId="{91D9A72B-615E-48D5-B474-67B4B4D2E27B}" srcOrd="1" destOrd="1" presId="urn:microsoft.com/office/officeart/2005/8/layout/cycle4"/>
    <dgm:cxn modelId="{6257C1B5-19F9-40DD-AC83-1DA65D9946EF}" type="presOf" srcId="{3453927C-0D16-4368-92DC-B2CB8A77283B}" destId="{B4D22784-18DF-4419-BB16-0EBDB1B05A84}" srcOrd="0" destOrd="0" presId="urn:microsoft.com/office/officeart/2005/8/layout/cycle4"/>
    <dgm:cxn modelId="{A225FF84-6336-4309-9F24-C665312F5E3E}" type="presOf" srcId="{77022F78-0512-4205-9D6A-8DA88061C908}" destId="{91D9A72B-615E-48D5-B474-67B4B4D2E27B}" srcOrd="1" destOrd="0" presId="urn:microsoft.com/office/officeart/2005/8/layout/cycle4"/>
    <dgm:cxn modelId="{CDEA7C3F-42C2-45CC-8BDE-4970E660BB13}" type="presOf" srcId="{DD744C10-DEB4-46DA-876C-49FEC28DE893}" destId="{718D443B-C46B-46E6-B4DB-8297B8CF6E38}" srcOrd="0" destOrd="2" presId="urn:microsoft.com/office/officeart/2005/8/layout/cycle4"/>
    <dgm:cxn modelId="{35811E77-1496-40D0-9D87-82EEBB6167DE}" type="presOf" srcId="{E365D216-FDB7-4AB8-8384-CB5FFB8E3945}" destId="{718D443B-C46B-46E6-B4DB-8297B8CF6E38}" srcOrd="0" destOrd="0" presId="urn:microsoft.com/office/officeart/2005/8/layout/cycle4"/>
    <dgm:cxn modelId="{30300833-7A2F-458E-8873-1BAFF0DCD745}" type="presParOf" srcId="{B4D22784-18DF-4419-BB16-0EBDB1B05A84}" destId="{268188D9-B429-48A5-8AF7-2D0F0C73BA31}" srcOrd="0" destOrd="0" presId="urn:microsoft.com/office/officeart/2005/8/layout/cycle4"/>
    <dgm:cxn modelId="{A524002F-E2CB-4985-8635-381C57110115}" type="presParOf" srcId="{268188D9-B429-48A5-8AF7-2D0F0C73BA31}" destId="{CD4D36E2-194D-47CD-B5DD-0A9DAB3A614B}" srcOrd="0" destOrd="0" presId="urn:microsoft.com/office/officeart/2005/8/layout/cycle4"/>
    <dgm:cxn modelId="{8E995E18-BA6F-46BF-B1B1-B248D2DAAFDA}" type="presParOf" srcId="{CD4D36E2-194D-47CD-B5DD-0A9DAB3A614B}" destId="{2817FEC7-C871-4317-8C84-C0D259803058}" srcOrd="0" destOrd="0" presId="urn:microsoft.com/office/officeart/2005/8/layout/cycle4"/>
    <dgm:cxn modelId="{61A89329-0D86-44DE-91E8-6F478A2CD98C}" type="presParOf" srcId="{CD4D36E2-194D-47CD-B5DD-0A9DAB3A614B}" destId="{2166C081-2741-4EB4-8B27-8A772F576AEE}" srcOrd="1" destOrd="0" presId="urn:microsoft.com/office/officeart/2005/8/layout/cycle4"/>
    <dgm:cxn modelId="{7C27DBE8-5910-4CB2-81A1-7185EB70BE45}" type="presParOf" srcId="{268188D9-B429-48A5-8AF7-2D0F0C73BA31}" destId="{0EF02809-9DB7-437C-A1A2-4CDC2417D7DB}" srcOrd="1" destOrd="0" presId="urn:microsoft.com/office/officeart/2005/8/layout/cycle4"/>
    <dgm:cxn modelId="{D72AA956-CAB7-4CC8-A86C-E1FCE17E3AB3}" type="presParOf" srcId="{0EF02809-9DB7-437C-A1A2-4CDC2417D7DB}" destId="{759DE856-E332-43FA-A910-03B413951124}" srcOrd="0" destOrd="0" presId="urn:microsoft.com/office/officeart/2005/8/layout/cycle4"/>
    <dgm:cxn modelId="{42F98243-367E-49FD-8FA0-C5DE63F20304}" type="presParOf" srcId="{0EF02809-9DB7-437C-A1A2-4CDC2417D7DB}" destId="{91D9A72B-615E-48D5-B474-67B4B4D2E27B}" srcOrd="1" destOrd="0" presId="urn:microsoft.com/office/officeart/2005/8/layout/cycle4"/>
    <dgm:cxn modelId="{510F86A9-8288-4F75-917D-7CB28896FFFD}" type="presParOf" srcId="{268188D9-B429-48A5-8AF7-2D0F0C73BA31}" destId="{8F3642E1-146D-4728-A5B2-57A24EEECC09}" srcOrd="2" destOrd="0" presId="urn:microsoft.com/office/officeart/2005/8/layout/cycle4"/>
    <dgm:cxn modelId="{CAAF1B9F-C6F4-4B36-8978-51A5DF86A933}" type="presParOf" srcId="{8F3642E1-146D-4728-A5B2-57A24EEECC09}" destId="{F5ED98C3-2A3E-47F1-A6FC-A641AE6BCDCD}" srcOrd="0" destOrd="0" presId="urn:microsoft.com/office/officeart/2005/8/layout/cycle4"/>
    <dgm:cxn modelId="{2CAA7EB4-974E-4AEC-AFA7-62E1812CF2E3}" type="presParOf" srcId="{8F3642E1-146D-4728-A5B2-57A24EEECC09}" destId="{177F2EF9-E4DB-44DF-9309-7B42FABEA1BD}" srcOrd="1" destOrd="0" presId="urn:microsoft.com/office/officeart/2005/8/layout/cycle4"/>
    <dgm:cxn modelId="{8524BA90-17BE-4FAC-966F-282673BF170E}" type="presParOf" srcId="{268188D9-B429-48A5-8AF7-2D0F0C73BA31}" destId="{B7727256-F83B-4E96-9CF5-949BDED38CE5}" srcOrd="3" destOrd="0" presId="urn:microsoft.com/office/officeart/2005/8/layout/cycle4"/>
    <dgm:cxn modelId="{6918DD45-1744-46D5-9717-2085B02CD1A9}" type="presParOf" srcId="{B7727256-F83B-4E96-9CF5-949BDED38CE5}" destId="{718D443B-C46B-46E6-B4DB-8297B8CF6E38}" srcOrd="0" destOrd="0" presId="urn:microsoft.com/office/officeart/2005/8/layout/cycle4"/>
    <dgm:cxn modelId="{34374762-FE27-4F71-BF95-40752CCB9898}" type="presParOf" srcId="{B7727256-F83B-4E96-9CF5-949BDED38CE5}" destId="{42C995F7-F81F-4ED6-8E35-FCFD531F7528}" srcOrd="1" destOrd="0" presId="urn:microsoft.com/office/officeart/2005/8/layout/cycle4"/>
    <dgm:cxn modelId="{2D29EAA0-D904-4CA1-9E98-E7FBADE8A423}" type="presParOf" srcId="{268188D9-B429-48A5-8AF7-2D0F0C73BA31}" destId="{215D1330-5D9A-435A-84DB-EE6E18CD79FF}" srcOrd="4" destOrd="0" presId="urn:microsoft.com/office/officeart/2005/8/layout/cycle4"/>
    <dgm:cxn modelId="{5B6A357B-4082-43DC-B5AA-E4D9BCF8DC4F}" type="presParOf" srcId="{B4D22784-18DF-4419-BB16-0EBDB1B05A84}" destId="{CCBBBBF9-2152-42BC-8F39-691749F2E14A}" srcOrd="1" destOrd="0" presId="urn:microsoft.com/office/officeart/2005/8/layout/cycle4"/>
    <dgm:cxn modelId="{8BCF85ED-7B66-431A-AC13-FCE24C046B8E}" type="presParOf" srcId="{CCBBBBF9-2152-42BC-8F39-691749F2E14A}" destId="{D03A011F-8AF3-4D16-AB8C-443AD2BA7D9B}" srcOrd="0" destOrd="0" presId="urn:microsoft.com/office/officeart/2005/8/layout/cycle4"/>
    <dgm:cxn modelId="{D1B6C81F-93F5-46D5-961D-C5A6043CFC03}" type="presParOf" srcId="{CCBBBBF9-2152-42BC-8F39-691749F2E14A}" destId="{A464693E-A203-43F2-B37B-62997CFD67AD}" srcOrd="1" destOrd="0" presId="urn:microsoft.com/office/officeart/2005/8/layout/cycle4"/>
    <dgm:cxn modelId="{7060889E-3431-4180-97CE-A552603E3711}" type="presParOf" srcId="{CCBBBBF9-2152-42BC-8F39-691749F2E14A}" destId="{6B47DDA0-A970-428C-BB6E-866E245045E6}" srcOrd="2" destOrd="0" presId="urn:microsoft.com/office/officeart/2005/8/layout/cycle4"/>
    <dgm:cxn modelId="{E51CF55E-D432-4686-9530-7CA58C36977E}" type="presParOf" srcId="{CCBBBBF9-2152-42BC-8F39-691749F2E14A}" destId="{54C6E1B8-22CA-4504-A839-0B9333C42A48}" srcOrd="3" destOrd="0" presId="urn:microsoft.com/office/officeart/2005/8/layout/cycle4"/>
    <dgm:cxn modelId="{D8406EF8-CC13-4CEF-BC46-E178E74D6C07}" type="presParOf" srcId="{CCBBBBF9-2152-42BC-8F39-691749F2E14A}" destId="{0947D3EB-026C-45A4-838F-12C7810367D2}" srcOrd="4" destOrd="0" presId="urn:microsoft.com/office/officeart/2005/8/layout/cycle4"/>
    <dgm:cxn modelId="{C7BA0BC6-999D-4953-9DBE-779715C8C9A1}" type="presParOf" srcId="{B4D22784-18DF-4419-BB16-0EBDB1B05A84}" destId="{22105894-4CBA-485D-BD9C-C84ABB4D690A}" srcOrd="2" destOrd="0" presId="urn:microsoft.com/office/officeart/2005/8/layout/cycle4"/>
    <dgm:cxn modelId="{B13012B1-0CD2-47A2-93CE-E9B3A755DBD3}" type="presParOf" srcId="{B4D22784-18DF-4419-BB16-0EBDB1B05A84}" destId="{723BCAD6-718C-400F-A88A-BEC61CA8E9B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1BEC3-3BA4-4FB0-923E-C73B6DA1E001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91B33E48-23CA-4E25-8DE6-6DF8D15C9B0B}">
      <dgm:prSet phldrT="[Text]" custT="1"/>
      <dgm:spPr/>
      <dgm:t>
        <a:bodyPr/>
        <a:lstStyle/>
        <a:p>
          <a:r>
            <a:rPr lang="en-US" sz="2600" b="1" dirty="0" smtClean="0"/>
            <a:t>Lower Rates/</a:t>
          </a:r>
        </a:p>
        <a:p>
          <a:r>
            <a:rPr lang="en-US" sz="2600" b="1" dirty="0" smtClean="0"/>
            <a:t>Intervene</a:t>
          </a:r>
          <a:endParaRPr lang="en-US" sz="2600" b="1" dirty="0"/>
        </a:p>
      </dgm:t>
    </dgm:pt>
    <dgm:pt modelId="{26BAFEA6-CFFB-4ED9-8076-54A8D266FC3F}" type="parTrans" cxnId="{35491727-2DDE-4A00-AC9F-19E7939E9615}">
      <dgm:prSet/>
      <dgm:spPr/>
      <dgm:t>
        <a:bodyPr/>
        <a:lstStyle/>
        <a:p>
          <a:endParaRPr lang="en-US"/>
        </a:p>
      </dgm:t>
    </dgm:pt>
    <dgm:pt modelId="{DB7A072B-DF7F-4732-AC97-F9CB4F672CF8}" type="sibTrans" cxnId="{35491727-2DDE-4A00-AC9F-19E7939E9615}">
      <dgm:prSet/>
      <dgm:spPr/>
      <dgm:t>
        <a:bodyPr/>
        <a:lstStyle/>
        <a:p>
          <a:endParaRPr lang="en-US"/>
        </a:p>
      </dgm:t>
    </dgm:pt>
    <dgm:pt modelId="{E9AC5904-44A9-410B-8790-983AF8515FFE}">
      <dgm:prSet phldrT="[Text]" custT="1"/>
      <dgm:spPr/>
      <dgm:t>
        <a:bodyPr/>
        <a:lstStyle/>
        <a:p>
          <a:r>
            <a:rPr lang="en-US" sz="2100" b="1" dirty="0" smtClean="0"/>
            <a:t>       </a:t>
          </a:r>
          <a:r>
            <a:rPr lang="en-US" sz="2600" b="1" dirty="0" smtClean="0"/>
            <a:t>Appreciate/</a:t>
          </a:r>
        </a:p>
        <a:p>
          <a:r>
            <a:rPr lang="en-US" sz="2600" b="1" dirty="0" smtClean="0"/>
            <a:t>    Intervene + Sterilize</a:t>
          </a:r>
          <a:endParaRPr lang="en-US" sz="2600" b="1" dirty="0"/>
        </a:p>
      </dgm:t>
    </dgm:pt>
    <dgm:pt modelId="{CAAF9F24-E565-4939-8B03-AF560495FCFD}" type="parTrans" cxnId="{4EA6456F-2A0B-41B9-BE61-047F4C51EF9E}">
      <dgm:prSet/>
      <dgm:spPr/>
      <dgm:t>
        <a:bodyPr/>
        <a:lstStyle/>
        <a:p>
          <a:endParaRPr lang="en-US"/>
        </a:p>
      </dgm:t>
    </dgm:pt>
    <dgm:pt modelId="{F43F0C3C-487A-49E6-B8E4-A8ABA8FEFFE2}" type="sibTrans" cxnId="{4EA6456F-2A0B-41B9-BE61-047F4C51EF9E}">
      <dgm:prSet/>
      <dgm:spPr/>
      <dgm:t>
        <a:bodyPr/>
        <a:lstStyle/>
        <a:p>
          <a:endParaRPr lang="en-US"/>
        </a:p>
      </dgm:t>
    </dgm:pt>
    <dgm:pt modelId="{8B2BD733-6DAD-4D09-A781-7273E57618BA}">
      <dgm:prSet phldrT="[Text]" custT="1"/>
      <dgm:spPr/>
      <dgm:t>
        <a:bodyPr/>
        <a:lstStyle/>
        <a:p>
          <a:r>
            <a:rPr lang="en-US" sz="2600" b="1" dirty="0" smtClean="0"/>
            <a:t>Appreciate/</a:t>
          </a:r>
        </a:p>
        <a:p>
          <a:r>
            <a:rPr lang="en-US" sz="2600" b="1" dirty="0" smtClean="0"/>
            <a:t>Lower Rates</a:t>
          </a:r>
          <a:endParaRPr lang="en-US" sz="2600" b="1" dirty="0"/>
        </a:p>
      </dgm:t>
    </dgm:pt>
    <dgm:pt modelId="{A1397F64-0585-41C5-8E15-1BC4AFEC7A77}" type="parTrans" cxnId="{7C97D074-13AE-42C2-9274-EDACE849C1CA}">
      <dgm:prSet/>
      <dgm:spPr/>
      <dgm:t>
        <a:bodyPr/>
        <a:lstStyle/>
        <a:p>
          <a:endParaRPr lang="en-US"/>
        </a:p>
      </dgm:t>
    </dgm:pt>
    <dgm:pt modelId="{67F5CAF0-4955-44CA-8136-B0CAE5023338}" type="sibTrans" cxnId="{7C97D074-13AE-42C2-9274-EDACE849C1CA}">
      <dgm:prSet/>
      <dgm:spPr/>
      <dgm:t>
        <a:bodyPr/>
        <a:lstStyle/>
        <a:p>
          <a:endParaRPr lang="en-US"/>
        </a:p>
      </dgm:t>
    </dgm:pt>
    <dgm:pt modelId="{8FEDDA62-8BB0-4588-9C49-38B062600EA8}" type="pres">
      <dgm:prSet presAssocID="{7D71BEC3-3BA4-4FB0-923E-C73B6DA1E001}" presName="compositeShape" presStyleCnt="0">
        <dgm:presLayoutVars>
          <dgm:chMax val="7"/>
          <dgm:dir/>
          <dgm:resizeHandles val="exact"/>
        </dgm:presLayoutVars>
      </dgm:prSet>
      <dgm:spPr/>
    </dgm:pt>
    <dgm:pt modelId="{4295FAB4-7D03-48DA-A2DB-9F54DE385C35}" type="pres">
      <dgm:prSet presAssocID="{91B33E48-23CA-4E25-8DE6-6DF8D15C9B0B}" presName="circ1" presStyleLbl="vennNode1" presStyleIdx="0" presStyleCnt="3" custLinFactNeighborX="0" custLinFactNeighborY="2303"/>
      <dgm:spPr/>
      <dgm:t>
        <a:bodyPr/>
        <a:lstStyle/>
        <a:p>
          <a:endParaRPr lang="en-US"/>
        </a:p>
      </dgm:t>
    </dgm:pt>
    <dgm:pt modelId="{F7924D03-CE70-4102-98CD-CBAE943F0E48}" type="pres">
      <dgm:prSet presAssocID="{91B33E48-23CA-4E25-8DE6-6DF8D15C9B0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76062-C530-4572-BEFC-092EA374AE36}" type="pres">
      <dgm:prSet presAssocID="{E9AC5904-44A9-410B-8790-983AF8515FFE}" presName="circ2" presStyleLbl="vennNode1" presStyleIdx="1" presStyleCnt="3" custLinFactNeighborX="-3627" custLinFactNeighborY="-3180"/>
      <dgm:spPr/>
      <dgm:t>
        <a:bodyPr/>
        <a:lstStyle/>
        <a:p>
          <a:endParaRPr lang="en-US"/>
        </a:p>
      </dgm:t>
    </dgm:pt>
    <dgm:pt modelId="{BA8A0D18-AD76-4AF0-A45D-F2FFF71DBC8C}" type="pres">
      <dgm:prSet presAssocID="{E9AC5904-44A9-410B-8790-983AF8515F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C641F-304A-4546-B39C-69203C84E687}" type="pres">
      <dgm:prSet presAssocID="{8B2BD733-6DAD-4D09-A781-7273E57618BA}" presName="circ3" presStyleLbl="vennNode1" presStyleIdx="2" presStyleCnt="3" custLinFactNeighborX="4943" custLinFactNeighborY="-3180"/>
      <dgm:spPr/>
      <dgm:t>
        <a:bodyPr/>
        <a:lstStyle/>
        <a:p>
          <a:endParaRPr lang="en-US"/>
        </a:p>
      </dgm:t>
    </dgm:pt>
    <dgm:pt modelId="{2E89B2B2-7C7E-41A5-86C2-4787C8105E0C}" type="pres">
      <dgm:prSet presAssocID="{8B2BD733-6DAD-4D09-A781-7273E57618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056AE6-4911-4E20-AFA7-08BAF3070DDF}" type="presOf" srcId="{8B2BD733-6DAD-4D09-A781-7273E57618BA}" destId="{BFFC641F-304A-4546-B39C-69203C84E687}" srcOrd="0" destOrd="0" presId="urn:microsoft.com/office/officeart/2005/8/layout/venn1"/>
    <dgm:cxn modelId="{824ABB02-5AD0-418D-B9B7-45FF472E5576}" type="presOf" srcId="{91B33E48-23CA-4E25-8DE6-6DF8D15C9B0B}" destId="{4295FAB4-7D03-48DA-A2DB-9F54DE385C35}" srcOrd="0" destOrd="0" presId="urn:microsoft.com/office/officeart/2005/8/layout/venn1"/>
    <dgm:cxn modelId="{4D3A55FE-8945-4C05-ACEA-CED244891EA5}" type="presOf" srcId="{7D71BEC3-3BA4-4FB0-923E-C73B6DA1E001}" destId="{8FEDDA62-8BB0-4588-9C49-38B062600EA8}" srcOrd="0" destOrd="0" presId="urn:microsoft.com/office/officeart/2005/8/layout/venn1"/>
    <dgm:cxn modelId="{507941DD-A0D3-40A9-91B3-0E1C5B51D60A}" type="presOf" srcId="{8B2BD733-6DAD-4D09-A781-7273E57618BA}" destId="{2E89B2B2-7C7E-41A5-86C2-4787C8105E0C}" srcOrd="1" destOrd="0" presId="urn:microsoft.com/office/officeart/2005/8/layout/venn1"/>
    <dgm:cxn modelId="{4EA6456F-2A0B-41B9-BE61-047F4C51EF9E}" srcId="{7D71BEC3-3BA4-4FB0-923E-C73B6DA1E001}" destId="{E9AC5904-44A9-410B-8790-983AF8515FFE}" srcOrd="1" destOrd="0" parTransId="{CAAF9F24-E565-4939-8B03-AF560495FCFD}" sibTransId="{F43F0C3C-487A-49E6-B8E4-A8ABA8FEFFE2}"/>
    <dgm:cxn modelId="{35491727-2DDE-4A00-AC9F-19E7939E9615}" srcId="{7D71BEC3-3BA4-4FB0-923E-C73B6DA1E001}" destId="{91B33E48-23CA-4E25-8DE6-6DF8D15C9B0B}" srcOrd="0" destOrd="0" parTransId="{26BAFEA6-CFFB-4ED9-8076-54A8D266FC3F}" sibTransId="{DB7A072B-DF7F-4732-AC97-F9CB4F672CF8}"/>
    <dgm:cxn modelId="{378BE613-6C1B-484C-A342-99AD4AA632A0}" type="presOf" srcId="{E9AC5904-44A9-410B-8790-983AF8515FFE}" destId="{BA8A0D18-AD76-4AF0-A45D-F2FFF71DBC8C}" srcOrd="1" destOrd="0" presId="urn:microsoft.com/office/officeart/2005/8/layout/venn1"/>
    <dgm:cxn modelId="{7C97D074-13AE-42C2-9274-EDACE849C1CA}" srcId="{7D71BEC3-3BA4-4FB0-923E-C73B6DA1E001}" destId="{8B2BD733-6DAD-4D09-A781-7273E57618BA}" srcOrd="2" destOrd="0" parTransId="{A1397F64-0585-41C5-8E15-1BC4AFEC7A77}" sibTransId="{67F5CAF0-4955-44CA-8136-B0CAE5023338}"/>
    <dgm:cxn modelId="{79EB7E21-178F-4D91-BD08-E653C8A47305}" type="presOf" srcId="{E9AC5904-44A9-410B-8790-983AF8515FFE}" destId="{58A76062-C530-4572-BEFC-092EA374AE36}" srcOrd="0" destOrd="0" presId="urn:microsoft.com/office/officeart/2005/8/layout/venn1"/>
    <dgm:cxn modelId="{23863E1E-F9C0-4E04-B6AE-9E24CC3F6426}" type="presOf" srcId="{91B33E48-23CA-4E25-8DE6-6DF8D15C9B0B}" destId="{F7924D03-CE70-4102-98CD-CBAE943F0E48}" srcOrd="1" destOrd="0" presId="urn:microsoft.com/office/officeart/2005/8/layout/venn1"/>
    <dgm:cxn modelId="{5D5B9557-10C6-4CA7-9F9E-27113783E2BF}" type="presParOf" srcId="{8FEDDA62-8BB0-4588-9C49-38B062600EA8}" destId="{4295FAB4-7D03-48DA-A2DB-9F54DE385C35}" srcOrd="0" destOrd="0" presId="urn:microsoft.com/office/officeart/2005/8/layout/venn1"/>
    <dgm:cxn modelId="{A1273829-FADF-4AD2-BA0F-AED53C8DFA05}" type="presParOf" srcId="{8FEDDA62-8BB0-4588-9C49-38B062600EA8}" destId="{F7924D03-CE70-4102-98CD-CBAE943F0E48}" srcOrd="1" destOrd="0" presId="urn:microsoft.com/office/officeart/2005/8/layout/venn1"/>
    <dgm:cxn modelId="{DE8101E2-862C-4989-9D54-179C44166F52}" type="presParOf" srcId="{8FEDDA62-8BB0-4588-9C49-38B062600EA8}" destId="{58A76062-C530-4572-BEFC-092EA374AE36}" srcOrd="2" destOrd="0" presId="urn:microsoft.com/office/officeart/2005/8/layout/venn1"/>
    <dgm:cxn modelId="{F816BFCC-D0EA-417C-8444-AF938F250BCC}" type="presParOf" srcId="{8FEDDA62-8BB0-4588-9C49-38B062600EA8}" destId="{BA8A0D18-AD76-4AF0-A45D-F2FFF71DBC8C}" srcOrd="3" destOrd="0" presId="urn:microsoft.com/office/officeart/2005/8/layout/venn1"/>
    <dgm:cxn modelId="{5D76C619-26E5-442E-A75B-E19F9D4CC7E3}" type="presParOf" srcId="{8FEDDA62-8BB0-4588-9C49-38B062600EA8}" destId="{BFFC641F-304A-4546-B39C-69203C84E687}" srcOrd="4" destOrd="0" presId="urn:microsoft.com/office/officeart/2005/8/layout/venn1"/>
    <dgm:cxn modelId="{EB9F412E-594B-4401-8D5D-EECDA94BDFD1}" type="presParOf" srcId="{8FEDDA62-8BB0-4588-9C49-38B062600EA8}" destId="{2E89B2B2-7C7E-41A5-86C2-4787C8105E0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36F0CE-8FF2-45AA-B91E-D90A8A7D97E8}">
      <dsp:nvSpPr>
        <dsp:cNvPr id="0" name=""/>
        <dsp:cNvSpPr/>
      </dsp:nvSpPr>
      <dsp:spPr>
        <a:xfrm>
          <a:off x="3042064" y="3307"/>
          <a:ext cx="2427761" cy="121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 val="58000"/>
          </a:schemeClr>
        </a:solidFill>
        <a:ln w="508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Develop Capacity to Assess Systemic Risk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42064" y="3307"/>
        <a:ext cx="2427761" cy="1210500"/>
      </dsp:txXfrm>
    </dsp:sp>
    <dsp:sp modelId="{65A88683-B8F3-43D8-BAD5-6970D61CA8A4}">
      <dsp:nvSpPr>
        <dsp:cNvPr id="0" name=""/>
        <dsp:cNvSpPr/>
      </dsp:nvSpPr>
      <dsp:spPr>
        <a:xfrm>
          <a:off x="1838976" y="608557"/>
          <a:ext cx="4833938" cy="4833938"/>
        </a:xfrm>
        <a:custGeom>
          <a:avLst/>
          <a:gdLst/>
          <a:ahLst/>
          <a:cxnLst/>
          <a:rect l="0" t="0" r="0" b="0"/>
          <a:pathLst>
            <a:path>
              <a:moveTo>
                <a:pt x="3812643" y="443689"/>
              </a:moveTo>
              <a:arcTo wR="2416969" hR="2416969" stAng="18316275" swAng="93531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10A70-D3E9-4643-B172-963A2E7728FE}">
      <dsp:nvSpPr>
        <dsp:cNvPr id="0" name=""/>
        <dsp:cNvSpPr/>
      </dsp:nvSpPr>
      <dsp:spPr>
        <a:xfrm>
          <a:off x="5350748" y="1673391"/>
          <a:ext cx="2407741" cy="121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 val="51000"/>
          </a:schemeClr>
        </a:solidFill>
        <a:ln w="508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Select &amp; Assemble Macro-Prudential Toolkit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50748" y="1673391"/>
        <a:ext cx="2407741" cy="1210500"/>
      </dsp:txXfrm>
    </dsp:sp>
    <dsp:sp modelId="{15CE0C18-3F40-4658-A7A0-73607654503C}">
      <dsp:nvSpPr>
        <dsp:cNvPr id="0" name=""/>
        <dsp:cNvSpPr/>
      </dsp:nvSpPr>
      <dsp:spPr>
        <a:xfrm>
          <a:off x="1838976" y="608557"/>
          <a:ext cx="4833938" cy="4833938"/>
        </a:xfrm>
        <a:custGeom>
          <a:avLst/>
          <a:gdLst/>
          <a:ahLst/>
          <a:cxnLst/>
          <a:rect l="0" t="0" r="0" b="0"/>
          <a:pathLst>
            <a:path>
              <a:moveTo>
                <a:pt x="4828129" y="2584432"/>
              </a:moveTo>
              <a:arcTo wR="2416969" hR="2416969" stAng="21838381" swAng="13592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D936B-BC9E-4C55-951C-012D8DC25907}">
      <dsp:nvSpPr>
        <dsp:cNvPr id="0" name=""/>
        <dsp:cNvSpPr/>
      </dsp:nvSpPr>
      <dsp:spPr>
        <a:xfrm>
          <a:off x="4511776" y="4375645"/>
          <a:ext cx="2329655" cy="1210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 val="52000"/>
          </a:schemeClr>
        </a:solidFill>
        <a:ln w="508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Calibrate Tools, Communicate with the Public and Markets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1776" y="4375645"/>
        <a:ext cx="2329655" cy="1210500"/>
      </dsp:txXfrm>
    </dsp:sp>
    <dsp:sp modelId="{E651157C-C4BD-4B5A-B7BF-0EFC90C58ED1}">
      <dsp:nvSpPr>
        <dsp:cNvPr id="0" name=""/>
        <dsp:cNvSpPr/>
      </dsp:nvSpPr>
      <dsp:spPr>
        <a:xfrm>
          <a:off x="1838976" y="608557"/>
          <a:ext cx="4833938" cy="4833938"/>
        </a:xfrm>
        <a:custGeom>
          <a:avLst/>
          <a:gdLst/>
          <a:ahLst/>
          <a:cxnLst/>
          <a:rect l="0" t="0" r="0" b="0"/>
          <a:pathLst>
            <a:path>
              <a:moveTo>
                <a:pt x="2557743" y="4829835"/>
              </a:moveTo>
              <a:arcTo wR="2416969" hR="2416969" stAng="5199658" swAng="49462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09066-2001-42E2-BEA1-4DF27F2A136B}">
      <dsp:nvSpPr>
        <dsp:cNvPr id="0" name=""/>
        <dsp:cNvSpPr/>
      </dsp:nvSpPr>
      <dsp:spPr>
        <a:xfrm>
          <a:off x="1736030" y="4375645"/>
          <a:ext cx="2198511" cy="1210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 val="63000"/>
          </a:schemeClr>
        </a:solidFill>
        <a:ln w="508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Monitor &amp; Close Regulatory Gaps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36030" y="4375645"/>
        <a:ext cx="2198511" cy="1210500"/>
      </dsp:txXfrm>
    </dsp:sp>
    <dsp:sp modelId="{D9868490-3941-49E7-9147-B4CE9E28ACDB}">
      <dsp:nvSpPr>
        <dsp:cNvPr id="0" name=""/>
        <dsp:cNvSpPr/>
      </dsp:nvSpPr>
      <dsp:spPr>
        <a:xfrm>
          <a:off x="1838976" y="608557"/>
          <a:ext cx="4833938" cy="4833938"/>
        </a:xfrm>
        <a:custGeom>
          <a:avLst/>
          <a:gdLst/>
          <a:ahLst/>
          <a:cxnLst/>
          <a:rect l="0" t="0" r="0" b="0"/>
          <a:pathLst>
            <a:path>
              <a:moveTo>
                <a:pt x="256327" y="3500191"/>
              </a:moveTo>
              <a:arcTo wR="2416969" hR="2416969" stAng="9202406" swAng="135921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6C216-4DA7-4CF9-A1A7-4A6EE7F6CD88}">
      <dsp:nvSpPr>
        <dsp:cNvPr id="0" name=""/>
        <dsp:cNvSpPr/>
      </dsp:nvSpPr>
      <dsp:spPr>
        <a:xfrm>
          <a:off x="745429" y="1673391"/>
          <a:ext cx="2423682" cy="12105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 val="71000"/>
          </a:schemeClr>
        </a:solidFill>
        <a:ln w="50800" cap="flat" cmpd="dbl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Identify and Close Data Gaps</a:t>
          </a:r>
          <a:endParaRPr lang="en-U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5429" y="1673391"/>
        <a:ext cx="2423682" cy="1210500"/>
      </dsp:txXfrm>
    </dsp:sp>
    <dsp:sp modelId="{CC4F2957-C350-4370-9641-6D556993DEFB}">
      <dsp:nvSpPr>
        <dsp:cNvPr id="0" name=""/>
        <dsp:cNvSpPr/>
      </dsp:nvSpPr>
      <dsp:spPr>
        <a:xfrm>
          <a:off x="1838976" y="608557"/>
          <a:ext cx="4833938" cy="4833938"/>
        </a:xfrm>
        <a:custGeom>
          <a:avLst/>
          <a:gdLst/>
          <a:ahLst/>
          <a:cxnLst/>
          <a:rect l="0" t="0" r="0" b="0"/>
          <a:pathLst>
            <a:path>
              <a:moveTo>
                <a:pt x="542356" y="891332"/>
              </a:moveTo>
              <a:arcTo wR="2416969" hR="2416969" stAng="13148406" swAng="93531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ED98C3-2A3E-47F1-A6FC-A641AE6BCDCD}">
      <dsp:nvSpPr>
        <dsp:cNvPr id="0" name=""/>
        <dsp:cNvSpPr/>
      </dsp:nvSpPr>
      <dsp:spPr>
        <a:xfrm>
          <a:off x="4596324" y="3782720"/>
          <a:ext cx="4354623" cy="3075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76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Limitations on size and organizational structure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Restrictions on scope of activities</a:t>
          </a:r>
          <a:endParaRPr lang="en-US" sz="2000" kern="1200" dirty="0"/>
        </a:p>
      </dsp:txBody>
      <dsp:txXfrm>
        <a:off x="5902711" y="4551538"/>
        <a:ext cx="3048236" cy="2306453"/>
      </dsp:txXfrm>
    </dsp:sp>
    <dsp:sp modelId="{718D443B-C46B-46E6-B4DB-8297B8CF6E38}">
      <dsp:nvSpPr>
        <dsp:cNvPr id="0" name=""/>
        <dsp:cNvSpPr/>
      </dsp:nvSpPr>
      <dsp:spPr>
        <a:xfrm>
          <a:off x="259703" y="3801712"/>
          <a:ext cx="4311346" cy="3056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32918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Capital/liquidity surcharges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CoCos/Bail-in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Recovery plans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Disclosure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Intensive supervision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Compensation</a:t>
          </a:r>
          <a:endParaRPr lang="en-US" sz="2000" kern="1200" dirty="0"/>
        </a:p>
      </dsp:txBody>
      <dsp:txXfrm>
        <a:off x="259703" y="4565782"/>
        <a:ext cx="3017942" cy="2292209"/>
      </dsp:txXfrm>
    </dsp:sp>
    <dsp:sp modelId="{759DE856-E332-43FA-A910-03B413951124}">
      <dsp:nvSpPr>
        <dsp:cNvPr id="0" name=""/>
        <dsp:cNvSpPr/>
      </dsp:nvSpPr>
      <dsp:spPr>
        <a:xfrm>
          <a:off x="4572014" y="-2"/>
          <a:ext cx="4375126" cy="262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27432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Size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Interconnectedness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Complexity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Lack of substitutability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Global activity</a:t>
          </a:r>
          <a:endParaRPr lang="en-US" sz="2000" kern="1200" dirty="0"/>
        </a:p>
      </dsp:txBody>
      <dsp:txXfrm>
        <a:off x="5884552" y="-2"/>
        <a:ext cx="3062588" cy="1968528"/>
      </dsp:txXfrm>
    </dsp:sp>
    <dsp:sp modelId="{2817FEC7-C871-4317-8C84-C0D259803058}">
      <dsp:nvSpPr>
        <dsp:cNvPr id="0" name=""/>
        <dsp:cNvSpPr/>
      </dsp:nvSpPr>
      <dsp:spPr>
        <a:xfrm>
          <a:off x="243942" y="8"/>
          <a:ext cx="4328042" cy="2681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Effective resolution regimes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Resolution plans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CoCos/Bail-in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Strengthened market infrastructure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Levies, fees, or taxes</a:t>
          </a:r>
          <a:endParaRPr lang="en-US" sz="2000" kern="1200" dirty="0"/>
        </a:p>
      </dsp:txBody>
      <dsp:txXfrm>
        <a:off x="243942" y="8"/>
        <a:ext cx="3029630" cy="2011179"/>
      </dsp:txXfrm>
    </dsp:sp>
    <dsp:sp modelId="{D03A011F-8AF3-4D16-AB8C-443AD2BA7D9B}">
      <dsp:nvSpPr>
        <dsp:cNvPr id="0" name=""/>
        <dsp:cNvSpPr/>
      </dsp:nvSpPr>
      <dsp:spPr>
        <a:xfrm>
          <a:off x="2414629" y="1311479"/>
          <a:ext cx="2157356" cy="21175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54864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Measures to reduce cost of failure</a:t>
          </a:r>
          <a:endParaRPr lang="en-US" sz="1800" kern="1200" dirty="0"/>
        </a:p>
      </dsp:txBody>
      <dsp:txXfrm>
        <a:off x="2414629" y="1311479"/>
        <a:ext cx="2157356" cy="2117521"/>
      </dsp:txXfrm>
    </dsp:sp>
    <dsp:sp modelId="{A464693E-A203-43F2-B37B-62997CFD67AD}">
      <dsp:nvSpPr>
        <dsp:cNvPr id="0" name=""/>
        <dsp:cNvSpPr/>
      </dsp:nvSpPr>
      <dsp:spPr>
        <a:xfrm rot="5400000">
          <a:off x="4591901" y="1291532"/>
          <a:ext cx="2117580" cy="215735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128016" rIns="128016" bIns="54864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Identifying Systemically Important Institutions</a:t>
          </a:r>
          <a:endParaRPr lang="en-US" sz="1800" kern="1200" dirty="0"/>
        </a:p>
      </dsp:txBody>
      <dsp:txXfrm rot="5400000">
        <a:off x="4591901" y="1291532"/>
        <a:ext cx="2117580" cy="2157356"/>
      </dsp:txXfrm>
    </dsp:sp>
    <dsp:sp modelId="{6B47DDA0-A970-428C-BB6E-866E245045E6}">
      <dsp:nvSpPr>
        <dsp:cNvPr id="0" name=""/>
        <dsp:cNvSpPr/>
      </dsp:nvSpPr>
      <dsp:spPr>
        <a:xfrm rot="10800000">
          <a:off x="4572013" y="3428999"/>
          <a:ext cx="2157356" cy="215703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320" tIns="365760" rIns="0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Measures to directly reduce systemic importance</a:t>
          </a:r>
          <a:endParaRPr lang="en-US" sz="1800" kern="1200" dirty="0"/>
        </a:p>
      </dsp:txBody>
      <dsp:txXfrm rot="10800000">
        <a:off x="4572013" y="3428999"/>
        <a:ext cx="2157356" cy="2157034"/>
      </dsp:txXfrm>
    </dsp:sp>
    <dsp:sp modelId="{54C6E1B8-22CA-4504-A839-0B9333C42A48}">
      <dsp:nvSpPr>
        <dsp:cNvPr id="0" name=""/>
        <dsp:cNvSpPr/>
      </dsp:nvSpPr>
      <dsp:spPr>
        <a:xfrm rot="16200000">
          <a:off x="2414790" y="3428808"/>
          <a:ext cx="2157034" cy="21574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548640" rIns="128016" bIns="3657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Measures to reduce likelihood of failure</a:t>
          </a:r>
          <a:endParaRPr lang="en-US" sz="1800" kern="1200" dirty="0"/>
        </a:p>
      </dsp:txBody>
      <dsp:txXfrm rot="16200000">
        <a:off x="2414790" y="3428808"/>
        <a:ext cx="2157034" cy="2157415"/>
      </dsp:txXfrm>
    </dsp:sp>
    <dsp:sp modelId="{22105894-4CBA-485D-BD9C-C84ABB4D690A}">
      <dsp:nvSpPr>
        <dsp:cNvPr id="0" name=""/>
        <dsp:cNvSpPr/>
      </dsp:nvSpPr>
      <dsp:spPr>
        <a:xfrm>
          <a:off x="4191707" y="2989629"/>
          <a:ext cx="760585" cy="87874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3BCAD6-718C-400F-A88A-BEC61CA8E9BD}">
      <dsp:nvSpPr>
        <dsp:cNvPr id="0" name=""/>
        <dsp:cNvSpPr/>
      </dsp:nvSpPr>
      <dsp:spPr>
        <a:xfrm rot="10800000">
          <a:off x="4191712" y="2989625"/>
          <a:ext cx="760575" cy="87874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95FAB4-7D03-48DA-A2DB-9F54DE385C35}">
      <dsp:nvSpPr>
        <dsp:cNvPr id="0" name=""/>
        <dsp:cNvSpPr/>
      </dsp:nvSpPr>
      <dsp:spPr>
        <a:xfrm>
          <a:off x="2529839" y="152412"/>
          <a:ext cx="3474720" cy="34747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Lower Rates/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Intervene</a:t>
          </a:r>
          <a:endParaRPr lang="en-US" sz="2600" b="1" kern="1200" dirty="0"/>
        </a:p>
      </dsp:txBody>
      <dsp:txXfrm>
        <a:off x="2993136" y="760488"/>
        <a:ext cx="2548128" cy="1563624"/>
      </dsp:txXfrm>
    </dsp:sp>
    <dsp:sp modelId="{58A76062-C530-4572-BEFC-092EA374AE36}">
      <dsp:nvSpPr>
        <dsp:cNvPr id="0" name=""/>
        <dsp:cNvSpPr/>
      </dsp:nvSpPr>
      <dsp:spPr>
        <a:xfrm>
          <a:off x="3657606" y="2133593"/>
          <a:ext cx="3474720" cy="347472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       </a:t>
          </a:r>
          <a:r>
            <a:rPr lang="en-US" sz="2600" b="1" kern="1200" dirty="0" smtClean="0"/>
            <a:t>Appreciate/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    Intervene + Sterilize</a:t>
          </a:r>
          <a:endParaRPr lang="en-US" sz="2600" b="1" kern="1200" dirty="0"/>
        </a:p>
      </dsp:txBody>
      <dsp:txXfrm>
        <a:off x="4720291" y="3031229"/>
        <a:ext cx="2084832" cy="1911096"/>
      </dsp:txXfrm>
    </dsp:sp>
    <dsp:sp modelId="{BFFC641F-304A-4546-B39C-69203C84E687}">
      <dsp:nvSpPr>
        <dsp:cNvPr id="0" name=""/>
        <dsp:cNvSpPr/>
      </dsp:nvSpPr>
      <dsp:spPr>
        <a:xfrm>
          <a:off x="1447800" y="2133593"/>
          <a:ext cx="3474720" cy="347472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Appreciate/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Lower Rates</a:t>
          </a:r>
          <a:endParaRPr lang="en-US" sz="2600" b="1" kern="1200" dirty="0"/>
        </a:p>
      </dsp:txBody>
      <dsp:txXfrm>
        <a:off x="1775003" y="3031229"/>
        <a:ext cx="2084832" cy="1911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6222" cy="46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981" y="0"/>
            <a:ext cx="3004604" cy="46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69855"/>
            <a:ext cx="3006222" cy="46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981" y="8769855"/>
            <a:ext cx="3004604" cy="46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7CA5CB-160E-477A-8F0F-ADE9E6990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04604" cy="46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981" y="0"/>
            <a:ext cx="3004604" cy="46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3275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69855"/>
            <a:ext cx="3004604" cy="46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981" y="8769855"/>
            <a:ext cx="3004604" cy="46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F9A31B-010F-41EF-B7D2-37972E236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616450"/>
            <a:ext cx="5546713" cy="392335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100" y="4385664"/>
            <a:ext cx="6172200" cy="449798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4387850"/>
            <a:ext cx="5867400" cy="44048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464050"/>
            <a:ext cx="5899245" cy="432866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11650"/>
            <a:ext cx="6324600" cy="4648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11650"/>
            <a:ext cx="6324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87850"/>
            <a:ext cx="6248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100" y="4387850"/>
            <a:ext cx="6248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0A749-1D22-486E-9663-78CCFF9726E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7478" y="4545666"/>
            <a:ext cx="5899245" cy="4247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85664"/>
            <a:ext cx="6248400" cy="465038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100" y="4464050"/>
            <a:ext cx="6248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9370" y="4385664"/>
            <a:ext cx="6675460" cy="476096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11650"/>
            <a:ext cx="6248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9100" y="4311650"/>
            <a:ext cx="6248400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D30D5-A4A9-4B01-AEA9-E5D4D5AAE23D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3900" y="4616450"/>
            <a:ext cx="594360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46" y="4385664"/>
            <a:ext cx="5546713" cy="415414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81100" y="4311650"/>
            <a:ext cx="46482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2900" y="4311650"/>
            <a:ext cx="6324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9A31B-010F-41EF-B7D2-37972E236F2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D754-87AA-427F-BC2A-9DE3795EB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D79F2-8E48-420B-B25C-C5AA27D31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4513-B83F-4D96-9BD4-7FC3A5AE7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Macro-Prudential Policy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F1F9-B1BB-49A5-8A8E-077724F1D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0EDD5-864D-4CBF-8FC2-0DDF2DC52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0F969-C80E-42EE-94A7-2EAE2C4E1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6D8F3-38D3-4AEB-A1E4-AAB77AE5B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9CE8-2DF5-42B8-B960-ACD82E259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3480-E1F6-45EC-B7F3-1BAD9AE1A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0A918-DC15-401A-8D04-CC26EF1C0A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Promoting Financial Stability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C51A3-1B2C-4F9D-A03A-DD3DF146B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Macro-Prudential Reg &amp; Sup</a:t>
            </a:r>
            <a:endParaRPr lang="en-US" dirty="0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9071C5AA-BAFB-4FBF-896A-C8A35D2AA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CC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CC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CC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CC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CC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C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ABC39E-7250-4827-AC81-05F05AF229F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11/5/2013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B60ECE0-4D84-4363-A910-21C926EFF6B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Macro-Prudential Policy:</a:t>
            </a:r>
            <a:br>
              <a:rPr lang="en-US" dirty="0" smtClean="0"/>
            </a:br>
            <a:r>
              <a:rPr lang="en-US" dirty="0" smtClean="0"/>
              <a:t>Design and Implementation</a:t>
            </a:r>
            <a:endParaRPr lang="en-US" dirty="0" smtClean="0">
              <a:solidFill>
                <a:srgbClr val="FF33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Sunil Sharma</a:t>
            </a:r>
          </a:p>
          <a:p>
            <a:pPr eaLnBrk="1" hangingPunct="1"/>
            <a:r>
              <a:rPr lang="en-US" sz="2400" dirty="0" smtClean="0"/>
              <a:t>ADFIMI Development Forum</a:t>
            </a:r>
          </a:p>
          <a:p>
            <a:pPr eaLnBrk="1" hangingPunct="1"/>
            <a:r>
              <a:rPr lang="en-US" sz="2400" dirty="0" smtClean="0"/>
              <a:t>Istanbul, Turkey, November 7, 2013</a:t>
            </a:r>
            <a:endParaRPr lang="en-US" sz="2400" b="1" dirty="0" smtClean="0">
              <a:solidFill>
                <a:srgbClr val="FF3300"/>
              </a:solidFill>
            </a:endParaRPr>
          </a:p>
        </p:txBody>
      </p:sp>
      <p:pic>
        <p:nvPicPr>
          <p:cNvPr id="2053" name="Picture 4" descr="imf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209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248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views expressed herein are those of the author and should not be attributed to the IMF, its Executive Board, or its management.</a:t>
            </a:r>
            <a:endParaRPr lang="en-US" sz="1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STI Logo White with dashpdd"/>
          <p:cNvPicPr>
            <a:picLocks noChangeArrowheads="1"/>
          </p:cNvPicPr>
          <p:nvPr/>
        </p:nvPicPr>
        <p:blipFill>
          <a:blip r:embed="rId4" cstate="print"/>
          <a:srcRect r="4376"/>
          <a:stretch>
            <a:fillRect/>
          </a:stretch>
        </p:blipFill>
        <p:spPr bwMode="auto">
          <a:xfrm>
            <a:off x="6934200" y="1524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409F-9C0C-41E1-A091-CA7E35FE993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Macro-Prudential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2194560" cy="681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Macro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524000"/>
            <a:ext cx="2209800" cy="681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Prudential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2689623" cy="1384935"/>
          </a:xfrm>
          <a:prstGeom prst="ellipse">
            <a:avLst/>
          </a:prstGeom>
          <a:solidFill>
            <a:srgbClr val="FFFF00">
              <a:alpha val="61000"/>
            </a:srgbClr>
          </a:solidFill>
          <a:ln w="50800" cmpd="dbl">
            <a:solidFill>
              <a:schemeClr val="tx1"/>
            </a:solidFill>
          </a:ln>
        </p:spPr>
        <p:txBody>
          <a:bodyPr wrap="none" lIns="91440" tIns="182880" rIns="91440" bIns="182880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Macroeconomic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1264" y="2514600"/>
            <a:ext cx="2688336" cy="1384935"/>
          </a:xfrm>
          <a:prstGeom prst="ellipse">
            <a:avLst/>
          </a:prstGeom>
          <a:solidFill>
            <a:srgbClr val="FFFF00">
              <a:alpha val="61000"/>
            </a:srgbClr>
          </a:solidFill>
          <a:ln w="50800" cmpd="dbl">
            <a:solidFill>
              <a:schemeClr val="tx1"/>
            </a:solidFill>
          </a:ln>
        </p:spPr>
        <p:txBody>
          <a:bodyPr wrap="square" tIns="182880" bIns="182880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Microprudential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397103"/>
            <a:ext cx="2667000" cy="8512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Price Stability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 Activity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5398008"/>
            <a:ext cx="2667000" cy="8503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Idiosyncratic Risk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057400" y="3962400"/>
            <a:ext cx="381000" cy="1371600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6781800" y="3962400"/>
            <a:ext cx="381000" cy="1371600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5240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Policies and Objectives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we saw the world before the financial crisis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3200400" y="1981200"/>
            <a:ext cx="2895600" cy="44958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" y="1219200"/>
            <a:ext cx="8138160" cy="6810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Macro  -  Prudential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418886" cy="1125260"/>
          </a:xfrm>
          <a:prstGeom prst="ellipse">
            <a:avLst/>
          </a:prstGeom>
          <a:solidFill>
            <a:srgbClr val="FFFF00">
              <a:alpha val="61000"/>
            </a:srgbClr>
          </a:solidFill>
          <a:ln w="50800" cmpd="dbl">
            <a:solidFill>
              <a:schemeClr val="tx1"/>
            </a:solidFill>
          </a:ln>
        </p:spPr>
        <p:txBody>
          <a:bodyPr wrap="square" lIns="0" tIns="91440" rIns="0" bIns="91440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Macroeconomic 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6040" y="2057400"/>
            <a:ext cx="2423160" cy="1125260"/>
          </a:xfrm>
          <a:prstGeom prst="ellipse">
            <a:avLst/>
          </a:prstGeom>
          <a:solidFill>
            <a:srgbClr val="FFFF00">
              <a:alpha val="61000"/>
            </a:srgbClr>
          </a:solidFill>
          <a:ln w="50800" cmpd="dbl">
            <a:solidFill>
              <a:schemeClr val="tx1"/>
            </a:solidFill>
          </a:ln>
        </p:spPr>
        <p:txBody>
          <a:bodyPr wrap="square" lIns="0" tIns="91440" rIns="0" bIns="91440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MicroPrudential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320903"/>
            <a:ext cx="2667000" cy="8512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Price Stability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 Activity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5321808"/>
            <a:ext cx="2667000" cy="8503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Idiosyncratic Risk</a:t>
            </a:r>
          </a:p>
        </p:txBody>
      </p:sp>
      <p:sp>
        <p:nvSpPr>
          <p:cNvPr id="10" name="Down Arrow 9"/>
          <p:cNvSpPr/>
          <p:nvPr/>
        </p:nvSpPr>
        <p:spPr>
          <a:xfrm>
            <a:off x="1528053" y="3429000"/>
            <a:ext cx="381000" cy="1752600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7318248" y="3429000"/>
            <a:ext cx="381000" cy="1752600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5240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Policies and Objectives</a:t>
            </a:r>
          </a:p>
          <a:p>
            <a:pPr algn="ctr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we see the world now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959561"/>
            <a:ext cx="2423160" cy="1384935"/>
          </a:xfrm>
          <a:prstGeom prst="ellipse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  <a:ln w="38100" cmpd="sng">
            <a:solidFill>
              <a:schemeClr val="tx1"/>
            </a:solidFill>
          </a:ln>
        </p:spPr>
        <p:txBody>
          <a:bodyPr wrap="square" lIns="0" tIns="182880" rIns="0" bIns="182880" rtlCol="0" anchor="ctr" anchorCtr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MacroPrudential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320903"/>
            <a:ext cx="2743200" cy="85129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  <a:ln w="38100" cmpd="sng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Financial Stability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Systemic Risk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2734191">
            <a:off x="3000166" y="2856648"/>
            <a:ext cx="381000" cy="2802773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>
          <a:xfrm>
            <a:off x="5867400" y="2438400"/>
            <a:ext cx="533400" cy="304800"/>
          </a:xfrm>
          <a:prstGeom prst="left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-Right Arrow 17"/>
          <p:cNvSpPr/>
          <p:nvPr/>
        </p:nvSpPr>
        <p:spPr>
          <a:xfrm>
            <a:off x="2895600" y="2438400"/>
            <a:ext cx="533400" cy="304800"/>
          </a:xfrm>
          <a:prstGeom prst="left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 rot="19235679">
            <a:off x="3098646" y="2947596"/>
            <a:ext cx="381000" cy="2617692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rot="19075501">
            <a:off x="5861530" y="2919235"/>
            <a:ext cx="381000" cy="2671337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2405529">
            <a:off x="5728366" y="2866206"/>
            <a:ext cx="381000" cy="2700539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419600" y="3276600"/>
            <a:ext cx="381000" cy="1981200"/>
          </a:xfrm>
          <a:prstGeom prst="downArrow">
            <a:avLst>
              <a:gd name="adj1" fmla="val 32222"/>
              <a:gd name="adj2" fmla="val 5000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CD12D-4DEA-4E25-A5D1-81684DFA876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Macro-Prudential Policy?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Policies that limit systemic risk by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dampening the build-up of financial imbalances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building defenses that contain the speed and sharpness of downswings and their effects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identifying and addressing common exposures, risk concentrations, linkages, and connections that are sources of contagion and spillover risks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focusing on all banks, nonbanks, instruments, markets, financial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Focus on systemic risk</a:t>
            </a:r>
          </a:p>
          <a:p>
            <a:r>
              <a:rPr lang="en-US" dirty="0" smtClean="0"/>
              <a:t>Externalities leading to systemic fragilities</a:t>
            </a:r>
          </a:p>
          <a:p>
            <a:pPr lvl="1"/>
            <a:r>
              <a:rPr lang="en-US" sz="3200" dirty="0" smtClean="0"/>
              <a:t>interconnectedness</a:t>
            </a:r>
          </a:p>
          <a:p>
            <a:pPr lvl="1"/>
            <a:r>
              <a:rPr lang="en-US" sz="3200" dirty="0" smtClean="0"/>
              <a:t>strategic complementarities </a:t>
            </a:r>
          </a:p>
          <a:p>
            <a:pPr lvl="1"/>
            <a:r>
              <a:rPr lang="en-US" sz="3200" dirty="0" smtClean="0"/>
              <a:t>fire sales of financial assets</a:t>
            </a:r>
          </a:p>
          <a:p>
            <a:r>
              <a:rPr lang="en-US" dirty="0" smtClean="0"/>
              <a:t>Dampen effects of business &amp; financial cycles</a:t>
            </a:r>
          </a:p>
          <a:p>
            <a:r>
              <a:rPr lang="en-US" dirty="0" smtClean="0"/>
              <a:t>Time dimension: evolution of aggregate risk</a:t>
            </a:r>
          </a:p>
          <a:p>
            <a:r>
              <a:rPr lang="en-US" dirty="0" smtClean="0"/>
              <a:t>Cross-sectional dimension: distribution of risks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Nature of Macro-Prudential Policy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Financial Stability Framework and Macro-Prudential Policy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818888" y="990600"/>
            <a:ext cx="2039112" cy="2057400"/>
          </a:xfrm>
          <a:prstGeom prst="ellipse">
            <a:avLst/>
          </a:prstGeom>
          <a:solidFill>
            <a:srgbClr val="00B050">
              <a:alpha val="2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04688" y="3200400"/>
            <a:ext cx="2039112" cy="2057400"/>
          </a:xfrm>
          <a:prstGeom prst="ellipse">
            <a:avLst/>
          </a:prstGeom>
          <a:solidFill>
            <a:srgbClr val="7030A0">
              <a:alpha val="3000"/>
            </a:srgb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23488" y="4575048"/>
            <a:ext cx="2039112" cy="2057400"/>
          </a:xfrm>
          <a:prstGeom prst="ellipse">
            <a:avLst/>
          </a:prstGeom>
          <a:solidFill>
            <a:srgbClr val="00B0F0">
              <a:alpha val="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00200" y="3276600"/>
            <a:ext cx="2039112" cy="2057400"/>
          </a:xfrm>
          <a:prstGeom prst="ellipse">
            <a:avLst/>
          </a:prstGeom>
          <a:solidFill>
            <a:schemeClr val="accent6">
              <a:alpha val="2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0" y="1066800"/>
            <a:ext cx="2039112" cy="2057400"/>
          </a:xfrm>
          <a:prstGeom prst="ellipse">
            <a:avLst/>
          </a:prstGeom>
          <a:solidFill>
            <a:srgbClr val="C00000">
              <a:alpha val="6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4600" y="1600200"/>
            <a:ext cx="3886200" cy="3810000"/>
          </a:xfrm>
          <a:prstGeom prst="ellipse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1295400"/>
            <a:ext cx="1905775" cy="430887"/>
          </a:xfrm>
          <a:prstGeom prst="rect">
            <a:avLst/>
          </a:prstGeom>
          <a:noFill/>
          <a:ln w="50800" cmpd="dbl">
            <a:noFill/>
          </a:ln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Monetary</a:t>
            </a:r>
            <a:endParaRPr lang="en-US" sz="2200" b="1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486400"/>
            <a:ext cx="2159685" cy="769441"/>
          </a:xfrm>
          <a:prstGeom prst="rect">
            <a:avLst/>
          </a:prstGeom>
          <a:noFill/>
          <a:ln w="50800" cmpd="dbl"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&amp; Structural</a:t>
            </a:r>
            <a:endParaRPr lang="en-US" sz="2200" b="1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4038600"/>
            <a:ext cx="2300125" cy="430887"/>
          </a:xfrm>
          <a:prstGeom prst="rect">
            <a:avLst/>
          </a:prstGeom>
          <a:noFill/>
          <a:ln w="50800" cmpd="dbl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Competition</a:t>
            </a:r>
            <a:endParaRPr lang="en-US" sz="2200" b="1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1295400"/>
            <a:ext cx="3203611" cy="430887"/>
          </a:xfrm>
          <a:prstGeom prst="rect">
            <a:avLst/>
          </a:prstGeom>
          <a:noFill/>
          <a:ln w="50800" cmpd="dbl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Micro-prudential</a:t>
            </a:r>
            <a:endParaRPr lang="en-US" sz="2200" b="1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10000"/>
            <a:ext cx="2438400" cy="1107996"/>
          </a:xfrm>
          <a:prstGeom prst="rect">
            <a:avLst/>
          </a:prstGeom>
          <a:noFill/>
          <a:ln w="50800" cmpd="dbl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Crisis Management &amp; Resolution</a:t>
            </a:r>
            <a:endParaRPr lang="en-US" sz="2200" b="1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061654">
            <a:off x="2709406" y="2230306"/>
            <a:ext cx="189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Price vs. Financial Stability</a:t>
            </a:r>
            <a:endParaRPr lang="en-US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4648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Tax &amp; Structural Measures</a:t>
            </a:r>
            <a:endParaRPr lang="en-US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 rot="17624769">
            <a:off x="5247047" y="3670116"/>
            <a:ext cx="128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Risk-taking Incentives</a:t>
            </a:r>
            <a:endParaRPr lang="en-US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 rot="2914525">
            <a:off x="4465581" y="2090898"/>
            <a:ext cx="19930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700" b="1" dirty="0" smtClean="0">
                <a:solidFill>
                  <a:prstClr val="black"/>
                </a:solidFill>
                <a:latin typeface="Calibri"/>
              </a:rPr>
              <a:t>Systemic vs. Idiosyncratic risk</a:t>
            </a:r>
            <a:endParaRPr lang="en-US" sz="17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 rot="3883246">
            <a:off x="2407978" y="3753717"/>
            <a:ext cx="143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</a:rPr>
              <a:t>Ex-ante vs. Ex-post</a:t>
            </a:r>
            <a:endParaRPr lang="en-US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3048000"/>
            <a:ext cx="1981200" cy="1200329"/>
          </a:xfrm>
          <a:prstGeom prst="rect">
            <a:avLst/>
          </a:prstGeom>
          <a:solidFill>
            <a:schemeClr val="tx2">
              <a:lumMod val="20000"/>
              <a:lumOff val="80000"/>
              <a:alpha val="18000"/>
            </a:schemeClr>
          </a:solidFill>
          <a:ln w="50800" cmpd="dbl"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Macro-Prudential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Policy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581001"/>
            <a:ext cx="3975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IMF, </a:t>
            </a:r>
            <a:r>
              <a:rPr lang="en-US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Key Aspects of Macro-Prudential Policy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(2013)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CD12D-4DEA-4E25-A5D1-81684DFA876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Macro-Prudential Policy Framework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5438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Analytic framework </a:t>
            </a:r>
            <a:r>
              <a:rPr lang="en-US" dirty="0" smtClean="0"/>
              <a:t>(identification &amp; monitoring of systemic risks; reporting requirements; data collection and analysis; assessment)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Set of instruments </a:t>
            </a:r>
            <a:r>
              <a:rPr lang="en-US" dirty="0" smtClean="0"/>
              <a:t>(rules governing use; calibration; assessing policy effectiveness)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Institutional architecture </a:t>
            </a:r>
            <a:r>
              <a:rPr lang="en-US" dirty="0" smtClean="0"/>
              <a:t>(structure, governance, coordination, transparency, accountability)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409F-9C0C-41E1-A091-CA7E35FE993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Macro-Prudential Policy:</a:t>
            </a:r>
            <a:br>
              <a:rPr lang="en-US" dirty="0" smtClean="0"/>
            </a:br>
            <a:r>
              <a:rPr lang="en-US" dirty="0" smtClean="0"/>
              <a:t> Design and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9248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Combination of two kinds of policy strategies: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Time-invariant regulation (baseline policies)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Time-varying policies</a:t>
            </a:r>
          </a:p>
          <a:p>
            <a:pPr lvl="1"/>
            <a:r>
              <a:rPr lang="en-US" sz="3200" dirty="0" smtClean="0"/>
              <a:t>Rules-based contingent on events</a:t>
            </a:r>
          </a:p>
          <a:p>
            <a:pPr lvl="1"/>
            <a:r>
              <a:rPr lang="en-US" sz="3200" dirty="0" smtClean="0"/>
              <a:t>Discretionary</a:t>
            </a:r>
          </a:p>
          <a:p>
            <a:r>
              <a:rPr lang="en-US" dirty="0" smtClean="0"/>
              <a:t>Rules based policy is difficult to design</a:t>
            </a:r>
          </a:p>
          <a:p>
            <a:r>
              <a:rPr lang="en-US" dirty="0" smtClean="0"/>
              <a:t>Discretion opens the door to resistance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Macro-Prudential Policy Design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219200"/>
            <a:ext cx="3200400" cy="1752600"/>
          </a:xfrm>
          <a:prstGeom prst="roundRect">
            <a:avLst/>
          </a:prstGeom>
          <a:solidFill>
            <a:schemeClr val="bg1"/>
          </a:solidFill>
          <a:ln w="5080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BASELINE POLICIES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 and Macro-prudential regulations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1219200"/>
            <a:ext cx="2743200" cy="1752600"/>
          </a:xfrm>
          <a:prstGeom prst="roundRect">
            <a:avLst/>
          </a:prstGeom>
          <a:solidFill>
            <a:schemeClr val="bg1"/>
          </a:solidFill>
          <a:ln w="5080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219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TIME-VARYING POLICIES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29000" y="1981200"/>
            <a:ext cx="990600" cy="0"/>
          </a:xfrm>
          <a:prstGeom prst="straightConnector1">
            <a:avLst/>
          </a:prstGeom>
          <a:ln w="635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38400" y="4800600"/>
            <a:ext cx="3200400" cy="1828800"/>
          </a:xfrm>
          <a:prstGeom prst="roundRect">
            <a:avLst/>
          </a:prstGeom>
          <a:solidFill>
            <a:schemeClr val="bg1"/>
          </a:solidFill>
          <a:ln w="5080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4953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RULES-BASED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96000" y="4800600"/>
            <a:ext cx="2895600" cy="1828800"/>
          </a:xfrm>
          <a:prstGeom prst="roundRect">
            <a:avLst/>
          </a:prstGeom>
          <a:solidFill>
            <a:schemeClr val="bg1"/>
          </a:solidFill>
          <a:ln w="50800" cmpd="dbl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4876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DISCRETIONARY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Elbow Connector 23"/>
          <p:cNvCxnSpPr>
            <a:stCxn id="12" idx="2"/>
            <a:endCxn id="21" idx="0"/>
          </p:cNvCxnSpPr>
          <p:nvPr/>
        </p:nvCxnSpPr>
        <p:spPr>
          <a:xfrm rot="16200000" flipH="1">
            <a:off x="5791200" y="3048000"/>
            <a:ext cx="1828800" cy="167640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1905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Time-varying addition to baseline policies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54102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Authorities decide when &amp; how to change policies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43200" y="5562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Pre-set rules trigger changes in policies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Elbow Connector 30"/>
          <p:cNvCxnSpPr>
            <a:stCxn id="12" idx="2"/>
            <a:endCxn id="17" idx="0"/>
          </p:cNvCxnSpPr>
          <p:nvPr/>
        </p:nvCxnSpPr>
        <p:spPr>
          <a:xfrm rot="5400000">
            <a:off x="4038600" y="2971800"/>
            <a:ext cx="1828800" cy="182880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Macro-Prudential Policies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BB2F7-1F9A-443D-A6AA-628987A9730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153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Financial Stability and the Need for a New Policy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715000"/>
          </a:xfrm>
        </p:spPr>
        <p:txBody>
          <a:bodyPr>
            <a:noAutofit/>
          </a:bodyPr>
          <a:lstStyle/>
          <a:p>
            <a:r>
              <a:rPr lang="en-US" dirty="0" smtClean="0"/>
              <a:t>“Tail events” and limited historical experience</a:t>
            </a:r>
          </a:p>
          <a:p>
            <a:r>
              <a:rPr lang="en-US" dirty="0" smtClean="0"/>
              <a:t>Agglomeration of a variety of risks, and data collection from multiple sources &amp; agencies</a:t>
            </a:r>
          </a:p>
          <a:p>
            <a:r>
              <a:rPr lang="en-US" dirty="0" smtClean="0"/>
              <a:t>Endogenous nature of risk</a:t>
            </a:r>
          </a:p>
          <a:p>
            <a:r>
              <a:rPr lang="en-US" dirty="0" smtClean="0"/>
              <a:t>Interlinkages and correlated exposures</a:t>
            </a:r>
          </a:p>
          <a:p>
            <a:r>
              <a:rPr lang="en-US" dirty="0" smtClean="0"/>
              <a:t>No single framework for triggers and risk amplification mechanisms—non-</a:t>
            </a:r>
            <a:r>
              <a:rPr lang="en-US" dirty="0" smtClean="0"/>
              <a:t>linearities</a:t>
            </a:r>
            <a:r>
              <a:rPr lang="en-US" dirty="0" smtClean="0"/>
              <a:t>, threshold effects, </a:t>
            </a:r>
            <a:r>
              <a:rPr lang="en-US" dirty="0" smtClean="0"/>
              <a:t>Knightian</a:t>
            </a:r>
            <a:r>
              <a:rPr lang="en-US" dirty="0" smtClean="0"/>
              <a:t> uncertainty</a:t>
            </a:r>
          </a:p>
          <a:p>
            <a:r>
              <a:rPr lang="en-US" dirty="0" smtClean="0"/>
              <a:t>No comprehensive operational definition</a:t>
            </a:r>
          </a:p>
          <a:p>
            <a:r>
              <a:rPr lang="en-US" dirty="0" smtClean="0"/>
              <a:t>Difficulties of creating early warning systems</a:t>
            </a:r>
          </a:p>
          <a:p>
            <a:pPr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Hard to Measure Systemic Risk 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Designing “actions” contingent on “events”</a:t>
            </a:r>
          </a:p>
          <a:p>
            <a:r>
              <a:rPr lang="en-US" dirty="0" smtClean="0"/>
              <a:t>Credible implementation when needed</a:t>
            </a:r>
          </a:p>
          <a:p>
            <a:r>
              <a:rPr lang="en-US" dirty="0" smtClean="0"/>
              <a:t>Ability to calibrate the macro-prudential toolkit</a:t>
            </a:r>
          </a:p>
          <a:p>
            <a:r>
              <a:rPr lang="en-US" dirty="0" smtClean="0"/>
              <a:t>Preventive actions based on a counterfactual</a:t>
            </a:r>
          </a:p>
          <a:p>
            <a:r>
              <a:rPr lang="en-US" dirty="0" smtClean="0"/>
              <a:t>Intermediate options: rules and markers as </a:t>
            </a:r>
            <a:r>
              <a:rPr lang="en-US" i="1" dirty="0" smtClean="0"/>
              <a:t>rough</a:t>
            </a:r>
            <a:r>
              <a:rPr lang="en-US" dirty="0" smtClean="0"/>
              <a:t> guides—rate of credit expansion, increases in property prices, growth of </a:t>
            </a:r>
            <a:r>
              <a:rPr lang="en-US" dirty="0" smtClean="0"/>
              <a:t>sectoral</a:t>
            </a:r>
            <a:r>
              <a:rPr lang="en-US" dirty="0" smtClean="0"/>
              <a:t> and economy-wide leverage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Operational Challenges for Rules-Based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Time Varying Policy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Uncertainty in risk measurement</a:t>
            </a:r>
          </a:p>
          <a:p>
            <a:r>
              <a:rPr lang="en-US" dirty="0" smtClean="0"/>
              <a:t>Political and lobbying pressures</a:t>
            </a:r>
          </a:p>
          <a:p>
            <a:pPr lvl="1"/>
            <a:r>
              <a:rPr lang="en-US" sz="3200" dirty="0" smtClean="0"/>
              <a:t>target a single or few sectors</a:t>
            </a:r>
          </a:p>
          <a:p>
            <a:pPr lvl="1"/>
            <a:r>
              <a:rPr lang="en-US" sz="3200" dirty="0" smtClean="0"/>
              <a:t>coordination among several agencies: data collection, information exchange, analysis, decision making, implementation</a:t>
            </a:r>
          </a:p>
          <a:p>
            <a:r>
              <a:rPr lang="en-US" dirty="0" smtClean="0"/>
              <a:t>Intellectual capture 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Discretion Opens the Door to Resistance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1295400"/>
          <a:ext cx="6705600" cy="4605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/>
                <a:gridCol w="3505200"/>
              </a:tblGrid>
              <a:tr h="609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Central Bank </a:t>
                      </a:r>
                    </a:p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(Monetary Authority, Liquidity Provider)</a:t>
                      </a:r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Micro-Prudential Bank Regulator(s)</a:t>
                      </a:r>
                    </a:p>
                    <a:p>
                      <a:pPr algn="ctr"/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(SIBs</a:t>
                      </a:r>
                      <a:r>
                        <a:rPr lang="en-US" sz="2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and non-SIBs)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575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Markets Regulator</a:t>
                      </a:r>
                    </a:p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(Money, Capital, Derivatives)</a:t>
                      </a:r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Markets Regulator</a:t>
                      </a:r>
                    </a:p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(Conduct of Business</a:t>
                      </a:r>
                      <a:r>
                        <a:rPr lang="en-US" sz="2600" b="1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/ Consumer</a:t>
                      </a:r>
                      <a:r>
                        <a:rPr lang="en-US" sz="2600" b="1" baseline="0" dirty="0" smtClean="0">
                          <a:latin typeface="+mj-lt"/>
                          <a:cs typeface="Times New Roman" pitchFamily="18" charset="0"/>
                        </a:rPr>
                        <a:t> Protection)</a:t>
                      </a:r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72440">
                <a:tc gridSpan="2">
                  <a:txBody>
                    <a:bodyPr/>
                    <a:lstStyle/>
                    <a:p>
                      <a:pPr lvl="1"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Treasury / Ministry of Finance</a:t>
                      </a:r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85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Other Regulators </a:t>
                      </a:r>
                    </a:p>
                    <a:p>
                      <a:pPr algn="ctr"/>
                      <a:r>
                        <a:rPr lang="en-US" sz="2600" b="1" dirty="0" smtClean="0">
                          <a:latin typeface="+mj-lt"/>
                          <a:cs typeface="Times New Roman" pitchFamily="18" charset="0"/>
                        </a:rPr>
                        <a:t>(Insurance, Competition, etc.)</a:t>
                      </a:r>
                      <a:endParaRPr lang="en-US" sz="2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828800"/>
            <a:ext cx="1981200" cy="1785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  <a:cs typeface="Times New Roman" pitchFamily="18" charset="0"/>
              </a:rPr>
              <a:t>Council /</a:t>
            </a:r>
          </a:p>
          <a:p>
            <a:pPr algn="ctr"/>
            <a:r>
              <a:rPr lang="en-US" sz="2200" b="1" dirty="0" smtClean="0">
                <a:latin typeface="+mj-lt"/>
                <a:cs typeface="Times New Roman" pitchFamily="18" charset="0"/>
              </a:rPr>
              <a:t>Committee </a:t>
            </a:r>
          </a:p>
          <a:p>
            <a:pPr algn="ctr"/>
            <a:r>
              <a:rPr lang="en-US" sz="2200" b="1" dirty="0" smtClean="0">
                <a:latin typeface="+mj-lt"/>
                <a:cs typeface="Times New Roman" pitchFamily="18" charset="0"/>
              </a:rPr>
              <a:t>for Macro-Prudential Regulation</a:t>
            </a:r>
            <a:endParaRPr lang="en-US" sz="2200" b="1" dirty="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Macro-Prudential  Regulator?</a:t>
            </a:r>
            <a:endParaRPr lang="en-US" sz="3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4953FE5-93AF-4301-862A-2F9F49FE378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13480-E1F6-45EC-B7F3-1BAD9AE1AB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8229600" cy="52755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09800"/>
                <a:gridCol w="6019800"/>
              </a:tblGrid>
              <a:tr h="500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Agency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Macro-prudential tools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28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Central bank</a:t>
                      </a:r>
                      <a:endParaRPr lang="en-US" sz="20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b="0" dirty="0" smtClean="0"/>
                        <a:t>Bank </a:t>
                      </a:r>
                      <a:r>
                        <a:rPr lang="en-US" sz="2000" b="0" dirty="0"/>
                        <a:t>reserve requirements 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Foreign </a:t>
                      </a:r>
                      <a:r>
                        <a:rPr lang="en-US" sz="2000" dirty="0"/>
                        <a:t>exchange / reserve management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2059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Bank regulator</a:t>
                      </a:r>
                      <a:endParaRPr lang="en-US" sz="20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b="0" dirty="0" smtClean="0"/>
                        <a:t>Capital </a:t>
                      </a:r>
                      <a:r>
                        <a:rPr lang="en-US" sz="2000" b="0" dirty="0"/>
                        <a:t>requirements (systemic surcharges)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Liquidity requirements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Leverage requirements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baseline="0" dirty="0" smtClean="0"/>
                        <a:t> Rules on maturity and currency mismatches</a:t>
                      </a:r>
                      <a:endParaRPr lang="en-US" sz="2000" b="0" dirty="0"/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Collateral rules </a:t>
                      </a:r>
                      <a:r>
                        <a:rPr lang="en-US" sz="2000" b="0" dirty="0"/>
                        <a:t>(e.g. </a:t>
                      </a:r>
                      <a:r>
                        <a:rPr lang="en-US" sz="2000" b="0" dirty="0" smtClean="0"/>
                        <a:t>LTVs)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Credit growth caps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/>
                        <a:t> Sectoral exposure caps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/>
                        <a:t> Disclosure regulations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Risk-based </a:t>
                      </a:r>
                      <a:r>
                        <a:rPr lang="en-US" sz="2000" b="0" dirty="0"/>
                        <a:t>deposit insurance pricing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Bank </a:t>
                      </a:r>
                      <a:r>
                        <a:rPr lang="en-US" sz="2000" b="0" dirty="0"/>
                        <a:t>resolution schemes (including living wills) 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Accounting </a:t>
                      </a:r>
                      <a:r>
                        <a:rPr lang="en-US" sz="2000" b="0" dirty="0"/>
                        <a:t>rules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Restrictions on compensation structures</a:t>
                      </a:r>
                      <a:endParaRPr lang="en-US" sz="20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Macro-Prudential Tools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13480-E1F6-45EC-B7F3-1BAD9AE1AB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Macro-Prudential Tools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(contd.)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869817"/>
          <a:ext cx="8382000" cy="568338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94858"/>
                <a:gridCol w="5987142"/>
              </a:tblGrid>
              <a:tr h="5334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Agency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Macro-Prudential Tools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98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Market regulator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(financial market)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b="0" dirty="0" smtClean="0"/>
                        <a:t>Restrictions </a:t>
                      </a:r>
                      <a:r>
                        <a:rPr lang="en-US" sz="2000" b="0" dirty="0"/>
                        <a:t>on financial contracts </a:t>
                      </a:r>
                      <a:endParaRPr lang="en-US" sz="2000" b="0" dirty="0" smtClean="0"/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Collateral rules (e.g.</a:t>
                      </a:r>
                      <a:r>
                        <a:rPr lang="en-US" sz="2000" b="0" baseline="0" dirty="0" smtClean="0"/>
                        <a:t> margin requirements, haircuts)</a:t>
                      </a:r>
                      <a:endParaRPr lang="en-US" sz="2000" b="0" dirty="0"/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/>
                        <a:t> Regulations </a:t>
                      </a:r>
                      <a:r>
                        <a:rPr lang="en-US" sz="2000" b="0" dirty="0"/>
                        <a:t>on </a:t>
                      </a:r>
                      <a:r>
                        <a:rPr lang="en-US" sz="2000" b="0" dirty="0" smtClean="0"/>
                        <a:t>short-selling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>
                          <a:latin typeface="Times New Roman"/>
                          <a:ea typeface="Calibri"/>
                        </a:rPr>
                        <a:t> Restrictions on trading venues (e.g. CCPs)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>
                          <a:latin typeface="Times New Roman"/>
                          <a:ea typeface="Calibri"/>
                        </a:rPr>
                        <a:t> Trading stops (e.g. circuit breakers)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dirty="0" smtClean="0">
                          <a:latin typeface="Times New Roman"/>
                          <a:ea typeface="Calibri"/>
                        </a:rPr>
                        <a:t> Disclosure requirements</a:t>
                      </a:r>
                      <a:endParaRPr lang="en-US" sz="2000" b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09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Market regulator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(consumer protection)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2000" dirty="0" smtClean="0"/>
                        <a:t> </a:t>
                      </a:r>
                      <a:r>
                        <a:rPr lang="en-US" sz="2000" b="0" dirty="0" smtClean="0"/>
                        <a:t>Regulation of financial contracts (e.g. terms of</a:t>
                      </a:r>
                      <a:r>
                        <a:rPr lang="en-US" sz="2000" b="0" baseline="0" dirty="0" smtClean="0"/>
                        <a:t>  </a:t>
                      </a:r>
                      <a:r>
                        <a:rPr lang="en-US" sz="2000" b="0" dirty="0" smtClean="0"/>
                        <a:t>mortgage contracts, DTIs)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en-US" sz="2000" b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b="0" dirty="0" smtClean="0"/>
                        <a:t>Rules on selling strategies (e.g. information provision to customers)</a:t>
                      </a:r>
                      <a:endParaRPr lang="en-US" sz="2000" b="0" dirty="0" smtClean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062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Treasury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Financial </a:t>
                      </a:r>
                      <a:r>
                        <a:rPr lang="en-US" sz="2000" dirty="0"/>
                        <a:t>transaction </a:t>
                      </a:r>
                      <a:r>
                        <a:rPr lang="en-US" sz="2000" dirty="0" smtClean="0"/>
                        <a:t>and other taxes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smtClean="0"/>
                        <a:t>Deductibility of interest payments on certain types of  debt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26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Insurance regulator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Regulation </a:t>
                      </a:r>
                      <a:r>
                        <a:rPr lang="en-US" sz="2000" dirty="0"/>
                        <a:t>of systemically important insurers</a:t>
                      </a:r>
                      <a:endParaRPr lang="en-U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13480-E1F6-45EC-B7F3-1BAD9AE1AB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Macro-Prudential Decision Process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7315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5438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Information sharing, especially provision of soft information</a:t>
            </a:r>
          </a:p>
          <a:p>
            <a:r>
              <a:rPr lang="en-US" dirty="0" smtClean="0"/>
              <a:t>Assessment of risks</a:t>
            </a:r>
          </a:p>
          <a:p>
            <a:r>
              <a:rPr lang="en-US" dirty="0" smtClean="0"/>
              <a:t>Timing and calibration of interventions</a:t>
            </a:r>
          </a:p>
          <a:p>
            <a:r>
              <a:rPr lang="en-US" dirty="0" smtClean="0"/>
              <a:t>Implementation, separation of decision making and control of instruments</a:t>
            </a:r>
          </a:p>
          <a:p>
            <a:r>
              <a:rPr lang="en-US" dirty="0" smtClean="0"/>
              <a:t>Joint communication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Challenges Related to Coordination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5438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Robust institutions in normal times</a:t>
            </a:r>
          </a:p>
          <a:p>
            <a:r>
              <a:rPr lang="en-US" dirty="0" smtClean="0"/>
              <a:t>Prevent or slowdown the creation of systemic risk</a:t>
            </a:r>
          </a:p>
          <a:p>
            <a:r>
              <a:rPr lang="en-US" dirty="0" smtClean="0"/>
              <a:t>Structure of financial industry</a:t>
            </a:r>
          </a:p>
          <a:p>
            <a:r>
              <a:rPr lang="en-US" dirty="0" smtClean="0"/>
              <a:t>Incentives created by organizational forms, activities, governance arrangements</a:t>
            </a:r>
          </a:p>
          <a:p>
            <a:r>
              <a:rPr lang="en-US" dirty="0" smtClean="0"/>
              <a:t>Rules and regulations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Strong Baseline Policies Reduce Burden on Time-varying Policy</a:t>
            </a:r>
            <a:endParaRPr lang="en-US" sz="3600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409F-9C0C-41E1-A091-CA7E35FE993F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Macro-Prudential Policy:</a:t>
            </a:r>
            <a:br>
              <a:rPr lang="en-US" dirty="0" smtClean="0"/>
            </a:br>
            <a:r>
              <a:rPr lang="en-US" dirty="0" smtClean="0"/>
              <a:t>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C70F7-F5CD-41CD-83A0-29D5976147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 of Financial Stability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Likely to have </a:t>
            </a:r>
            <a:r>
              <a:rPr lang="en-US" i="1" dirty="0" smtClean="0"/>
              <a:t>lasting</a:t>
            </a:r>
            <a:r>
              <a:rPr lang="en-US" dirty="0" smtClean="0"/>
              <a:t> financial stability when there is: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Monetary stability (or domestic price stability)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Employment close to economy’s “natural” rate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Efficient and smooth transfer of resources from savers to investors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Financial risks assessed and priced reasonably accurately, and relatively well managed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/>
              <a:t>Confidence that financial system will be able to absorb real and financial shocks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Five Steps to Operationalize Macro-Prudential Policy</a:t>
            </a:r>
            <a:endParaRPr lang="en-US" sz="30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20040" y="838200"/>
          <a:ext cx="8503920" cy="566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459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IMF,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Key Aspects of Macro-Prudential Policy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(2013)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Capturing the Financial Cycle: Some Useful indicators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8650" y="905891"/>
          <a:ext cx="7753350" cy="5437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1953"/>
                <a:gridCol w="4951397"/>
              </a:tblGrid>
              <a:tr h="369028">
                <a:tc row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Macroeconomic</a:t>
                      </a:r>
                      <a:r>
                        <a:rPr lang="en-US" b="1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indicators</a:t>
                      </a:r>
                      <a:endParaRPr lang="en-US" b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Broad credit aggregates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34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Measures of debt sustainability (debt</a:t>
                      </a:r>
                      <a:r>
                        <a:rPr lang="en-US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income, debt service ratio)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rowSpan="5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Banking sector</a:t>
                      </a:r>
                      <a:r>
                        <a:rPr lang="en-US" b="1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indicators</a:t>
                      </a:r>
                      <a:endParaRPr lang="en-US" b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Stress tests, bank risk metrics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Leverage ratios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Maturity and currency mismatch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Indicators of funding vulnerabilities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Profits and losses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row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Market-based indicators</a:t>
                      </a:r>
                      <a:endParaRPr lang="en-US" b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Asset valuations in equity and property markets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Corporate bond</a:t>
                      </a:r>
                      <a:r>
                        <a:rPr lang="en-US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CDS spreads and risk premia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Margins and haircuts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Lending spreads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row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Qualitative information</a:t>
                      </a:r>
                      <a:endParaRPr lang="en-US" b="1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Underwriting standards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Asset quality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2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Credit conditions</a:t>
                      </a:r>
                      <a:endParaRPr lang="en-US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64008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CGFS, Paper #48, Dec 2012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Mapping Tools to Objectives: Structural Dimension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562600" y="1584960"/>
            <a:ext cx="28194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Increase resilience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Too-Big-To-Fail institutions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429000"/>
            <a:ext cx="28194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Reduce excessive exposures within the system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4267200"/>
            <a:ext cx="2819400" cy="777240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Funding market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5090160"/>
            <a:ext cx="2819400" cy="777240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Derivatives market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1447800"/>
            <a:ext cx="2438400" cy="1143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8288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prstClr val="black"/>
                </a:solidFill>
                <a:latin typeface="Calibri"/>
                <a:cs typeface="+mn-cs"/>
              </a:rPr>
              <a:t>Capital surcharge</a:t>
            </a:r>
            <a:endParaRPr lang="en-US" sz="22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2895600"/>
            <a:ext cx="25146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Sectoral tools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(within financial system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risk weights,  limits on large exposures, …..)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4191000"/>
            <a:ext cx="2514600" cy="762000"/>
          </a:xfrm>
          <a:prstGeom prst="roundRect">
            <a:avLst/>
          </a:prstGeom>
          <a:solidFill>
            <a:srgbClr val="00B050">
              <a:alpha val="46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Liquidity Tools</a:t>
            </a:r>
            <a:endParaRPr lang="en-US" sz="1800" b="1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1828800"/>
            <a:ext cx="16764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3810000"/>
            <a:ext cx="1828800" cy="6858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95700" y="4648200"/>
            <a:ext cx="17907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95700" y="5715000"/>
            <a:ext cx="17526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0600" y="5105400"/>
            <a:ext cx="2514600" cy="762000"/>
          </a:xfrm>
          <a:prstGeom prst="roundRect">
            <a:avLst/>
          </a:prstGeom>
          <a:solidFill>
            <a:srgbClr val="FFFF00">
              <a:alpha val="46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Changes to market infrastructures</a:t>
            </a:r>
            <a:endParaRPr lang="en-US" sz="1800" b="1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695700" y="4800600"/>
            <a:ext cx="1790700" cy="7620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57600" y="3810000"/>
            <a:ext cx="1752600" cy="16002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6324600"/>
            <a:ext cx="459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IMF,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Key Aspects of Macro-Prudential Policy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(2013)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Mapping Tools to Objectives: Time Dimension</a:t>
            </a:r>
            <a:endParaRPr lang="en-US" sz="3400" dirty="0"/>
          </a:p>
        </p:txBody>
      </p:sp>
      <p:sp>
        <p:nvSpPr>
          <p:cNvPr id="3" name="Rectangle 2"/>
          <p:cNvSpPr/>
          <p:nvPr/>
        </p:nvSpPr>
        <p:spPr>
          <a:xfrm>
            <a:off x="5562600" y="1447800"/>
            <a:ext cx="27432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Resilience to shocks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2514600"/>
            <a:ext cx="27432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Excessive Credit Growth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3657600"/>
            <a:ext cx="27432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Sectoral vulnerabilities to: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Asset Prices, Exchange Rates, Interest Rates etc.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4724400"/>
            <a:ext cx="2743200" cy="777240"/>
          </a:xfrm>
          <a:prstGeom prst="rect">
            <a:avLst/>
          </a:prstGeom>
          <a:solidFill>
            <a:srgbClr val="7030A0">
              <a:alpha val="30000"/>
            </a:srgb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Overexposure to funding shocks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1447800"/>
            <a:ext cx="2438400" cy="1143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5912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  <a:cs typeface="+mn-cs"/>
              </a:rPr>
              <a:t>Countercyclical capital buffer &amp; provisions</a:t>
            </a:r>
            <a:endParaRPr lang="en-US" sz="1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3048000"/>
            <a:ext cx="2514600" cy="114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Sectoral tools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(sectoral capital requirements, limits on LTV and DTI ratios)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4800600"/>
            <a:ext cx="2514600" cy="762000"/>
          </a:xfrm>
          <a:prstGeom prst="roundRect">
            <a:avLst/>
          </a:prstGeom>
          <a:solidFill>
            <a:srgbClr val="00B050">
              <a:alpha val="46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</a:rPr>
              <a:t>Liquidity Tools</a:t>
            </a:r>
            <a:endParaRPr lang="en-US" sz="1800" b="1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1600200"/>
            <a:ext cx="16764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57600" y="1981200"/>
            <a:ext cx="1752600" cy="7620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657600" y="2057400"/>
            <a:ext cx="1752600" cy="11430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57600" y="2971800"/>
            <a:ext cx="1752600" cy="5334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3810000"/>
            <a:ext cx="1676400" cy="4572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57600" y="3200400"/>
            <a:ext cx="1752600" cy="19050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5410200"/>
            <a:ext cx="1752600" cy="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57200" y="6324600"/>
            <a:ext cx="459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IMF,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Key Aspects of Macro-Prudential Policy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(2013)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3657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33CC"/>
                </a:solidFill>
              </a:rPr>
              <a:t>Assessment of the building up of vulnerabilities and probability of a systemic shock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smtClean="0">
                <a:solidFill>
                  <a:srgbClr val="0033CC"/>
                </a:solidFill>
              </a:rPr>
              <a:t>Uncertainty in the systemic risk assessment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Timing of Activation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1722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CGFS, Paper #48, Dec 2012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01000" cy="4800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33CC"/>
                </a:solidFill>
              </a:rPr>
              <a:t>Nature and robustness of links between changes in the instrument and the policy objective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33CC"/>
                </a:solidFill>
              </a:rPr>
              <a:t>Effect on expectations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33CC"/>
                </a:solidFill>
              </a:rPr>
              <a:t>Scope for leakages and arbitrage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33CC"/>
                </a:solidFill>
              </a:rPr>
              <a:t>Speed, flexibility and ease with which the instruments can be used</a:t>
            </a:r>
            <a:endParaRPr lang="en-US" sz="4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Effectiveness 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248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CGFS, Paper #48, Dec 2012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96200" cy="5105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sz="4000" dirty="0" smtClean="0">
                <a:solidFill>
                  <a:srgbClr val="0033CC"/>
                </a:solidFill>
              </a:rPr>
              <a:t>Costs of applying a macro-prudential remedy 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smtClean="0">
                <a:solidFill>
                  <a:srgbClr val="0033CC"/>
                </a:solidFill>
              </a:rPr>
              <a:t>Uncertainty in the effects of the policy instrument</a:t>
            </a:r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smtClean="0">
                <a:solidFill>
                  <a:srgbClr val="0033CC"/>
                </a:solidFill>
              </a:rPr>
              <a:t>Optimal mix of macro-prudential tools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Assessment 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62484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CGFS, Paper #48, Dec 2012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Managing Capital Inflow Surges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838200"/>
          <a:ext cx="8534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 rot="19425773">
            <a:off x="4623555" y="3176196"/>
            <a:ext cx="1630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Intervene + Sterilize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239567">
            <a:off x="2979850" y="3225222"/>
            <a:ext cx="1121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Lower Rates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8071320">
            <a:off x="3720291" y="4844971"/>
            <a:ext cx="1398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Appreciate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3810000"/>
            <a:ext cx="933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CFMs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990600"/>
            <a:ext cx="2438400" cy="892552"/>
          </a:xfrm>
          <a:prstGeom prst="rect">
            <a:avLst/>
          </a:prstGeom>
          <a:solidFill>
            <a:srgbClr val="00B0F0">
              <a:alpha val="27000"/>
            </a:srgbClr>
          </a:solidFill>
          <a:ln w="508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prstClr val="black"/>
                </a:solidFill>
                <a:latin typeface="Calibri"/>
                <a:cs typeface="+mn-cs"/>
              </a:rPr>
              <a:t>Exchange rate overvalued</a:t>
            </a:r>
            <a:endParaRPr lang="en-US" sz="26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209800"/>
            <a:ext cx="1600200" cy="892552"/>
          </a:xfrm>
          <a:prstGeom prst="rect">
            <a:avLst/>
          </a:prstGeom>
          <a:solidFill>
            <a:schemeClr val="accent6">
              <a:alpha val="32000"/>
            </a:schemeClr>
          </a:solidFill>
          <a:ln w="508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prstClr val="black"/>
                </a:solidFill>
                <a:latin typeface="Calibri"/>
                <a:cs typeface="+mn-cs"/>
              </a:rPr>
              <a:t>Reserves Adequate</a:t>
            </a:r>
            <a:endParaRPr lang="en-US" sz="26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5715000"/>
            <a:ext cx="1905000" cy="892552"/>
          </a:xfrm>
          <a:prstGeom prst="rect">
            <a:avLst/>
          </a:prstGeom>
          <a:solidFill>
            <a:srgbClr val="92D050">
              <a:alpha val="36000"/>
            </a:srgbClr>
          </a:solidFill>
          <a:ln w="508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>
                <a:solidFill>
                  <a:prstClr val="black"/>
                </a:solidFill>
                <a:latin typeface="Calibri"/>
                <a:cs typeface="+mn-cs"/>
              </a:rPr>
              <a:t>Economy Overheating</a:t>
            </a:r>
            <a:endParaRPr lang="en-US" sz="26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562600" y="1447800"/>
            <a:ext cx="533400" cy="381000"/>
          </a:xfrm>
          <a:prstGeom prst="straightConnector1">
            <a:avLst/>
          </a:prstGeom>
          <a:ln w="38100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400800" y="5715000"/>
            <a:ext cx="609600" cy="45720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76400" y="3200400"/>
            <a:ext cx="533400" cy="60960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6581001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IMF, </a:t>
            </a:r>
            <a:r>
              <a:rPr lang="en-US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Guidance Note For The Liberalization And Management Of Capital Flows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(2013)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251460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CFMs ≡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Capital Flow Management Measures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Asian Experience with Macro-Prudential Tools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066799"/>
          <a:ext cx="8077200" cy="520774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34668"/>
                <a:gridCol w="3037332"/>
                <a:gridCol w="3505200"/>
              </a:tblGrid>
              <a:tr h="605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Objective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Tools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</a:tr>
              <a:tr h="552977">
                <a:tc rowSpan="8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Manage 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Pro-cyclicality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Countercyclical provisioning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India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Loan-to-value ratios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Hong Kong SAR; Indonesia; Japan;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Philippines; Singapore; Thailand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Debt-service-to-income ratios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Hong Kong SAR; 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Tighter lending criteria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Hong Kong SAR;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Philippines; Singapore; Thailand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Credit limits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Hong Kong SAR; India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Tighter supervision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Hong Kong SAR; India;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Singapore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Capital requirements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India;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7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Exposure limits on lending to specific sectors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Philippines; Singapore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324600"/>
            <a:ext cx="192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: Morgan (2013)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BA7A9-6F51-406D-BCCD-6054BD1079A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 of Financial Instability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dirty="0" smtClean="0"/>
              <a:t>Financial instability</a:t>
            </a:r>
            <a:r>
              <a:rPr lang="en-US" dirty="0" smtClean="0"/>
              <a:t> is a situation characterized by three features: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important financial asset prices seem to diverge sharply from fundamentals; and/or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market functioning and credit availability are significantly distorted, with the result that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aggregate spending deviates (or is likely to deviate) significantly, either above or below, from the economy’s ability to produce.</a:t>
            </a: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Asian Experience with Macro-Prudential Tools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219199"/>
          <a:ext cx="7620000" cy="480060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7800"/>
                <a:gridCol w="2743200"/>
                <a:gridCol w="3429000"/>
              </a:tblGrid>
              <a:tr h="5813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Objective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Tools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Examples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39000"/>
                      </a:srgbClr>
                    </a:solidFill>
                  </a:tcPr>
                </a:tc>
              </a:tr>
              <a:tr h="843858">
                <a:tc rowSpan="5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Manage Systemic 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isk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Capital surcharges for systemically important banks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India; Philippines; Singapore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5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Liquidity and funding requirements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 India;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Philippines; Singapore; Thailand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5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Loan-to-deposit requirements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China;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5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FX exposure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limits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Korea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58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Limits on currency mismatches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India;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Malaysia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Philippines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6248400"/>
            <a:ext cx="1926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: Morgan (2013)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5409F-9C0C-41E1-A091-CA7E35FE993F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Institutional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Evolution of Institutional Arrangements…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r>
              <a:rPr lang="en-US" dirty="0" smtClean="0"/>
              <a:t>Rethinking institutional boundaries</a:t>
            </a:r>
          </a:p>
          <a:p>
            <a:r>
              <a:rPr lang="en-US" dirty="0" smtClean="0"/>
              <a:t>Enhancing cooperation within existing structure</a:t>
            </a:r>
          </a:p>
          <a:p>
            <a:r>
              <a:rPr lang="en-US" dirty="0" smtClean="0"/>
              <a:t>Separation of crisis prevention &amp; management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F1F9-B1BB-49A5-8A8E-077724F1D7F0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895600"/>
          <a:ext cx="6781800" cy="34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144928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Mandate / Central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Bank + Financial Supervision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Central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Bank or Central Bank  related committee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Committee headed by Government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591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More  integration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Belgium, Ireland, UK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France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759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 change in integration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Malaysia, Thailand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Chile, Mexico, Turkey, USA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0"/>
          <a:ext cx="8610600" cy="467867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47192"/>
                <a:gridCol w="2952205"/>
                <a:gridCol w="2911203"/>
              </a:tblGrid>
              <a:tr h="859349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Advantages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of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Central Bank</a:t>
                      </a:r>
                      <a:endParaRPr lang="en-US" sz="24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Advantages of  Council / Committee</a:t>
                      </a:r>
                      <a:endParaRPr lang="en-US" sz="24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4128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Multiple tools:</a:t>
                      </a:r>
                      <a:r>
                        <a:rPr lang="en-US" b="1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Monetary-</a:t>
                      </a:r>
                    </a:p>
                    <a:p>
                      <a:r>
                        <a:rPr lang="en-US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Macro-Prudential interaction</a:t>
                      </a:r>
                      <a:endParaRPr lang="en-US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Coordination of monetary and macro-prudential instruments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Preventing conflicts of interest; </a:t>
                      </a:r>
                    </a:p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Joint “ownership” of policies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9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Communication</a:t>
                      </a:r>
                      <a:endParaRPr lang="en-US" b="1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Coherence: one voice to the outside</a:t>
                      </a:r>
                      <a:r>
                        <a:rPr lang="en-US" sz="18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world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Involvement implies inter-agency</a:t>
                      </a:r>
                      <a:r>
                        <a:rPr lang="en-US" sz="18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conflict less likely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6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Information &amp; Analysis</a:t>
                      </a:r>
                      <a:endParaRPr lang="en-US" b="1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Flow of “soft” information, if generated in house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Diversity</a:t>
                      </a:r>
                      <a:r>
                        <a:rPr lang="en-US" sz="18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of views: preventing “group-think”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4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Speed of action</a:t>
                      </a:r>
                      <a:endParaRPr lang="en-US" b="1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Greater decision speed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Faster implementation,</a:t>
                      </a:r>
                      <a:r>
                        <a:rPr lang="en-US" sz="1800" baseline="0" dirty="0" smtClean="0">
                          <a:solidFill>
                            <a:srgbClr val="0033CC"/>
                          </a:solidFill>
                          <a:latin typeface="+mj-lt"/>
                          <a:cs typeface="Times New Roman" pitchFamily="18" charset="0"/>
                        </a:rPr>
                        <a:t> if many of the tools are outside central bank</a:t>
                      </a:r>
                      <a:endParaRPr lang="en-US" sz="1800" dirty="0">
                        <a:solidFill>
                          <a:srgbClr val="0033CC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Central Bank vs. Macro-Prudential Council</a:t>
            </a:r>
            <a:endParaRPr lang="en-US" sz="3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4953FE5-93AF-4301-862A-2F9F49FE3787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10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No one-size-fits-all: </a:t>
            </a:r>
            <a:r>
              <a:rPr lang="en-US" dirty="0" smtClean="0">
                <a:solidFill>
                  <a:srgbClr val="0033CC"/>
                </a:solidFill>
              </a:rPr>
              <a:t>Country specificities are important in building a macro-prudential policy framework: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</a:rPr>
              <a:t>History of institutional arrangements and legal traditions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</a:rPr>
              <a:t>Political economy considerations and  cultural issues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33CC"/>
                </a:solidFill>
              </a:rPr>
              <a:t>Availability of resources.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All models have strengths and weaknesses</a:t>
            </a:r>
          </a:p>
          <a:p>
            <a:pPr>
              <a:buNone/>
            </a:pPr>
            <a:endParaRPr lang="en-US" sz="3600" dirty="0" smtClean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Is There a “Preferred” Model?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81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33CC"/>
                </a:solidFill>
              </a:rPr>
              <a:t>Discipline use of power by independent agency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33CC"/>
                </a:solidFill>
              </a:rPr>
              <a:t>Dealing with separation of decision making from control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33CC"/>
                </a:solidFill>
              </a:rPr>
              <a:t>Reducing delays in decision-making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33CC"/>
                </a:solidFill>
              </a:rPr>
              <a:t>Fostering cooperation among agencies</a:t>
            </a:r>
          </a:p>
          <a:p>
            <a:pPr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Mechanisms to Address Weaknesses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391400" cy="571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What will convince skeptics that macro-prudential regulatory structures will forecast and diffuse systemic risk?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Granular data and information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Better assessment of systemic risks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Design of rules and “markers”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Public conversation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Resources, personnel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Political will, enforcement</a:t>
            </a:r>
          </a:p>
          <a:p>
            <a:pPr lvl="1"/>
            <a:r>
              <a:rPr lang="en-US" sz="3200" dirty="0" smtClean="0">
                <a:solidFill>
                  <a:srgbClr val="0033CC"/>
                </a:solidFill>
              </a:rPr>
              <a:t>Track record</a:t>
            </a:r>
            <a:r>
              <a:rPr lang="en-US" sz="3200" dirty="0">
                <a:solidFill>
                  <a:srgbClr val="0033CC"/>
                </a:solidFill>
              </a:rPr>
              <a:t>.</a:t>
            </a:r>
            <a:endParaRPr lang="en-US" sz="3200" dirty="0" smtClean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3FE5-93AF-4301-862A-2F9F49FE3787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0800000" flipV="1"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Questions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6524"/>
            <a:ext cx="1524000" cy="5329476"/>
          </a:xfrm>
          <a:prstGeom prst="roundRect">
            <a:avLst/>
          </a:prstGeom>
          <a:solidFill>
            <a:schemeClr val="accent2">
              <a:alpha val="59000"/>
            </a:schemeClr>
          </a:solidFill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Households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Non-financial Businesses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Governments</a:t>
            </a: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762000"/>
            <a:ext cx="1447800" cy="5364778"/>
          </a:xfrm>
          <a:prstGeom prst="roundRect">
            <a:avLst/>
          </a:prstGeom>
          <a:solidFill>
            <a:schemeClr val="accent2">
              <a:alpha val="59000"/>
            </a:schemeClr>
          </a:solidFill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Households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Non-financial Businesses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762000"/>
            <a:ext cx="5029200" cy="579120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838201"/>
            <a:ext cx="2819400" cy="7150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Banks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2193251" y="2721650"/>
            <a:ext cx="2019299" cy="91940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Securitization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SPV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6428" y="2170176"/>
            <a:ext cx="923544" cy="20208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ABCP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2133600"/>
            <a:ext cx="990600" cy="403860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MMFs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6428" y="4527739"/>
            <a:ext cx="995172" cy="164446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Broker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Dealers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4824889"/>
            <a:ext cx="995172" cy="134731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Hedge Funds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2200" y="1828800"/>
            <a:ext cx="4572000" cy="457200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Financial Intermediation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endCxn id="5" idx="3"/>
          </p:cNvCxnSpPr>
          <p:nvPr/>
        </p:nvCxnSpPr>
        <p:spPr>
          <a:xfrm flipH="1" flipV="1">
            <a:off x="6096000" y="1195746"/>
            <a:ext cx="1295400" cy="2345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629400" y="5486400"/>
            <a:ext cx="7620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29400" y="4114800"/>
            <a:ext cx="7620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629400" y="2590800"/>
            <a:ext cx="7620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28800" y="5562600"/>
            <a:ext cx="7620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28800" y="4724400"/>
            <a:ext cx="6858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828800" y="2971800"/>
            <a:ext cx="6858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828800" y="1295400"/>
            <a:ext cx="11430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05400" y="3200400"/>
            <a:ext cx="5334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81600" y="5334000"/>
            <a:ext cx="4572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1"/>
            <a:endCxn id="6" idx="0"/>
          </p:cNvCxnSpPr>
          <p:nvPr/>
        </p:nvCxnSpPr>
        <p:spPr>
          <a:xfrm flipH="1">
            <a:off x="3662601" y="3180588"/>
            <a:ext cx="523827" cy="76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733800" y="5334000"/>
            <a:ext cx="45720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6" idx="1"/>
          </p:cNvCxnSpPr>
          <p:nvPr/>
        </p:nvCxnSpPr>
        <p:spPr>
          <a:xfrm flipH="1">
            <a:off x="3202900" y="1676400"/>
            <a:ext cx="454700" cy="49530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648200" y="1828800"/>
            <a:ext cx="0" cy="457200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638800" y="1676402"/>
            <a:ext cx="609600" cy="60959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64434" y="6550223"/>
            <a:ext cx="732236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(Interconnected via bank sponsorship, liquidity puts, repo markets, funding flows, securities lending)</a:t>
            </a:r>
            <a:endParaRPr lang="en-US" sz="1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0" y="6581001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FSB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ECE14D2-DD98-4FA7-A852-1017892810E5}" type="slidenum"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CD12D-4DEA-4E25-A5D1-81684DFA876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Post Crisis: Need for a New Policy Framework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82000" cy="5638800"/>
          </a:xfrm>
        </p:spPr>
        <p:txBody>
          <a:bodyPr/>
          <a:lstStyle/>
          <a:p>
            <a:r>
              <a:rPr lang="en-GB" sz="2800" dirty="0" smtClean="0"/>
              <a:t>Pro-cyclicality</a:t>
            </a:r>
          </a:p>
          <a:p>
            <a:r>
              <a:rPr lang="en-GB" sz="2800" dirty="0" smtClean="0"/>
              <a:t>Contagion in a highly interconnected financial system</a:t>
            </a:r>
          </a:p>
          <a:p>
            <a:r>
              <a:rPr lang="en-GB" sz="2800" dirty="0" smtClean="0"/>
              <a:t>P</a:t>
            </a:r>
            <a:r>
              <a:rPr lang="en-US" sz="2800" dirty="0" smtClean="0"/>
              <a:t>rice stability is not enough</a:t>
            </a:r>
          </a:p>
          <a:p>
            <a:r>
              <a:rPr lang="en-GB" sz="2800" dirty="0" smtClean="0"/>
              <a:t>Market discipline is not enough </a:t>
            </a:r>
          </a:p>
          <a:p>
            <a:r>
              <a:rPr lang="en-GB" sz="2800" dirty="0" smtClean="0"/>
              <a:t>Self-regulation has obvious shortcomings</a:t>
            </a:r>
            <a:endParaRPr lang="en-US" sz="2800" dirty="0" smtClean="0"/>
          </a:p>
          <a:p>
            <a:r>
              <a:rPr lang="en-GB" sz="2800" dirty="0" smtClean="0"/>
              <a:t>Risk concentration  </a:t>
            </a:r>
            <a:endParaRPr lang="en-US" sz="2800" dirty="0" smtClean="0"/>
          </a:p>
          <a:p>
            <a:r>
              <a:rPr lang="en-GB" sz="2800" dirty="0" smtClean="0"/>
              <a:t>Risk mispricing and deficient risk management</a:t>
            </a:r>
          </a:p>
          <a:p>
            <a:r>
              <a:rPr lang="en-GB" sz="2800" dirty="0" smtClean="0"/>
              <a:t>Distorted incentives and compensation structures</a:t>
            </a:r>
            <a:endParaRPr lang="en-US" sz="2800" dirty="0" smtClean="0"/>
          </a:p>
          <a:p>
            <a:r>
              <a:rPr lang="en-GB" sz="2800" dirty="0" smtClean="0"/>
              <a:t>Regulatory structures are never comprehensive</a:t>
            </a:r>
          </a:p>
          <a:p>
            <a:r>
              <a:rPr lang="en-GB" sz="2800" dirty="0" smtClean="0"/>
              <a:t>Surveillance cannot be perfect</a:t>
            </a:r>
            <a:endParaRPr lang="en-US" sz="2800" dirty="0" smtClean="0"/>
          </a:p>
          <a:p>
            <a:r>
              <a:rPr lang="en-US" sz="2800" dirty="0" smtClean="0"/>
              <a:t>Fiscal resources for government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4EA18-BF69-435E-8C2F-B856FA756EA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Interconnectedness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Close symbiotic relationship between and among financial institutions and markets:</a:t>
            </a:r>
          </a:p>
          <a:p>
            <a:pPr eaLnBrk="1" hangingPunct="1"/>
            <a:r>
              <a:rPr lang="en-US" dirty="0" smtClean="0"/>
              <a:t>Banks increasingly rely on markets to obtain external funding, provide investments, and manage risks (through derivatives).</a:t>
            </a:r>
          </a:p>
          <a:p>
            <a:pPr eaLnBrk="1" hangingPunct="1"/>
            <a:r>
              <a:rPr lang="en-US" dirty="0" smtClean="0"/>
              <a:t>Markets rely on banks (and nonbanks) for market-making, back-stop liquidity services, and insurance.</a:t>
            </a:r>
          </a:p>
          <a:p>
            <a:pPr eaLnBrk="1" hangingPunct="1"/>
            <a:r>
              <a:rPr lang="en-US" dirty="0" smtClean="0"/>
              <a:t>Management of risks is predicated on liquid markets, and the growth of OTC instruments for trading risks.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7AAB1-850C-41CD-8617-44B0D6F7AE7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Endogenous Risk 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05400"/>
          </a:xfrm>
        </p:spPr>
        <p:txBody>
          <a:bodyPr/>
          <a:lstStyle/>
          <a:p>
            <a:r>
              <a:rPr lang="en-US" dirty="0" smtClean="0"/>
              <a:t>Risk generated and amplified by the system</a:t>
            </a:r>
          </a:p>
          <a:p>
            <a:r>
              <a:rPr lang="en-US" dirty="0" smtClean="0"/>
              <a:t>Agents react to changes in the market, and their actions in turn may affect market prices and the financial environment</a:t>
            </a:r>
          </a:p>
          <a:p>
            <a:r>
              <a:rPr lang="en-US" dirty="0" smtClean="0"/>
              <a:t>Role of market prices, especially for a financial system dependent on marketable assets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Banks and other financial institutions react based on price-sensitive incentive schemes and risk management systems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CD12D-4DEA-4E25-A5D1-81684DFA876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Desirable Features of a New Framework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5029200"/>
          </a:xfrm>
        </p:spPr>
        <p:txBody>
          <a:bodyPr/>
          <a:lstStyle/>
          <a:p>
            <a:r>
              <a:rPr lang="en-US" sz="3600" dirty="0" smtClean="0"/>
              <a:t>Countercyclical</a:t>
            </a:r>
          </a:p>
          <a:p>
            <a:r>
              <a:rPr lang="en-US" sz="3600" dirty="0" smtClean="0"/>
              <a:t>Symmetry between boom and bust phases of financial cycles</a:t>
            </a:r>
          </a:p>
          <a:p>
            <a:r>
              <a:rPr lang="en-US" sz="3600" dirty="0" smtClean="0"/>
              <a:t>System-wide focus</a:t>
            </a:r>
          </a:p>
          <a:p>
            <a:r>
              <a:rPr lang="en-US" sz="3600" dirty="0" smtClean="0"/>
              <a:t>Coverage of the entire financial system</a:t>
            </a:r>
          </a:p>
          <a:p>
            <a:r>
              <a:rPr lang="en-US" sz="3600" dirty="0" smtClean="0"/>
              <a:t>Long horizon</a:t>
            </a:r>
          </a:p>
          <a:p>
            <a:r>
              <a:rPr lang="en-US" sz="3600" dirty="0" smtClean="0"/>
              <a:t>Holistic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5257</TotalTime>
  <Words>2251</Words>
  <Application>Microsoft Office PowerPoint</Application>
  <PresentationFormat>On-screen Show (4:3)</PresentationFormat>
  <Paragraphs>550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1_Blank Presentation</vt:lpstr>
      <vt:lpstr>1_Office Theme</vt:lpstr>
      <vt:lpstr>3_Office Theme</vt:lpstr>
      <vt:lpstr>4_Office Theme</vt:lpstr>
      <vt:lpstr>5_Office Theme</vt:lpstr>
      <vt:lpstr>2_Office Theme</vt:lpstr>
      <vt:lpstr>Macro-Prudential Policy: Design and Implementation</vt:lpstr>
      <vt:lpstr>Financial Stability and the Need for a New Policy Framework</vt:lpstr>
      <vt:lpstr>Definition of Financial Stability</vt:lpstr>
      <vt:lpstr>Definition of Financial Instability</vt:lpstr>
      <vt:lpstr>Slide 5</vt:lpstr>
      <vt:lpstr>Post Crisis: Need for a New Policy Framework</vt:lpstr>
      <vt:lpstr>Interconnectedness</vt:lpstr>
      <vt:lpstr> Endogenous Risk   </vt:lpstr>
      <vt:lpstr>Desirable Features of a New Framework</vt:lpstr>
      <vt:lpstr>Macro-Prudential Policy</vt:lpstr>
      <vt:lpstr>Slide 11</vt:lpstr>
      <vt:lpstr>Slide 12</vt:lpstr>
      <vt:lpstr> What is Macro-Prudential Policy? </vt:lpstr>
      <vt:lpstr>Nature of Macro-Prudential Policy</vt:lpstr>
      <vt:lpstr>Financial Stability Framework and Macro-Prudential Policy</vt:lpstr>
      <vt:lpstr> Macro-Prudential Policy Framework </vt:lpstr>
      <vt:lpstr>Macro-Prudential Policy:  Design and Implementation</vt:lpstr>
      <vt:lpstr>Macro-Prudential Policy Design</vt:lpstr>
      <vt:lpstr>Slide 19</vt:lpstr>
      <vt:lpstr>Hard to Measure Systemic Risk </vt:lpstr>
      <vt:lpstr>Operational Challenges for Rules-Based  Time Varying Policy</vt:lpstr>
      <vt:lpstr>Discretion Opens the Door to Resistance</vt:lpstr>
      <vt:lpstr>Slide 23</vt:lpstr>
      <vt:lpstr>Slide 24</vt:lpstr>
      <vt:lpstr>Slide 25</vt:lpstr>
      <vt:lpstr>Slide 26</vt:lpstr>
      <vt:lpstr>Challenges Related to Coordination</vt:lpstr>
      <vt:lpstr>Strong Baseline Policies Reduce Burden on Time-varying Policy</vt:lpstr>
      <vt:lpstr>Macro-Prudential Policy:  Practice</vt:lpstr>
      <vt:lpstr>Five Steps to Operationalize Macro-Prudential Policy</vt:lpstr>
      <vt:lpstr>Capturing the Financial Cycle: Some Useful indicators</vt:lpstr>
      <vt:lpstr>Mapping Tools to Objectives: Structural Dimension</vt:lpstr>
      <vt:lpstr>Slide 33</vt:lpstr>
      <vt:lpstr>Mapping Tools to Objectives: Time Dimension</vt:lpstr>
      <vt:lpstr>Timing of Activation</vt:lpstr>
      <vt:lpstr>Effectiveness </vt:lpstr>
      <vt:lpstr>Assessment </vt:lpstr>
      <vt:lpstr>Managing Capital Inflow Surges</vt:lpstr>
      <vt:lpstr>Asian Experience with Macro-Prudential Tools</vt:lpstr>
      <vt:lpstr>Asian Experience with Macro-Prudential Tools</vt:lpstr>
      <vt:lpstr>Institutional Structure</vt:lpstr>
      <vt:lpstr>Evolution of Institutional Arrangements…</vt:lpstr>
      <vt:lpstr>Slide 43</vt:lpstr>
      <vt:lpstr>Slide 44</vt:lpstr>
      <vt:lpstr>Slide 45</vt:lpstr>
      <vt:lpstr>Slide 46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SHARMA</dc:creator>
  <cp:lastModifiedBy>ssharma</cp:lastModifiedBy>
  <cp:revision>240</cp:revision>
  <dcterms:created xsi:type="dcterms:W3CDTF">2007-06-12T14:09:48Z</dcterms:created>
  <dcterms:modified xsi:type="dcterms:W3CDTF">2013-11-05T09:15:08Z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-1921978708</vt:i4>
  </property>
  <property fmtid="{D5CDD505-2E9C-101B-9397-08002B2CF9AE}" pid="3" name="_NewReviewCycle">
    <vt:lpwstr/>
  </property>
  <property fmtid="{D5CDD505-2E9C-101B-9397-08002B2CF9AE}" pid="4" name="_EmailSubject">
    <vt:lpwstr>Presentation for Istanbul</vt:lpwstr>
  </property>
  <property fmtid="{D5CDD505-2E9C-101B-9397-08002B2CF9AE}" pid="5" name="_AuthorEmail">
    <vt:lpwstr>SSHARMA@imf.org</vt:lpwstr>
  </property>
  <property fmtid="{D5CDD505-2E9C-101B-9397-08002B2CF9AE}" pid="6" name="_AuthorEmailDisplayName">
    <vt:lpwstr>Sharma, Sunil</vt:lpwstr>
  </property>
  <property fmtid="{D5CDD505-2E9C-101B-9397-08002B2CF9AE}" pid="7" name="_PreviousAdHocReviewCycleID">
    <vt:i4>1691752784</vt:i4>
  </property>
</Properties>
</file>