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29.xml" ContentType="application/vnd.openxmlformats-officedocument.presentationml.slide+xml"/>
  <Override PartName="/ppt/theme/theme5.xml" ContentType="application/vnd.openxmlformats-officedocument.theme+xml"/>
  <Override PartName="/ppt/notesSlides/notesSlide2.xml" ContentType="application/vnd.openxmlformats-officedocument.presentationml.notesSlide+xml"/>
  <Override PartName="/ppt/diagrams/drawing2.xml" ContentType="application/vnd.ms-office.drawingml.diagramDrawing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notesSlides/notesSlide38.xml" ContentType="application/vnd.openxmlformats-officedocument.presentationml.notesSlide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27.xml" ContentType="application/vnd.openxmlformats-officedocument.presentationml.notesSlide+xml"/>
  <Override PartName="/ppt/notesSlides/notesSlide45.xml" ContentType="application/vnd.openxmlformats-officedocument.presentationml.notesSlide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notesSlides/notesSlide16.xml" ContentType="application/vnd.openxmlformats-officedocument.presentationml.notesSlide+xml"/>
  <Override PartName="/ppt/notesSlides/notesSlide34.xml" ContentType="application/vnd.openxmlformats-officedocument.presentationml.notesSlide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notesSlides/notesSlide23.xml" ContentType="application/vnd.openxmlformats-officedocument.presentationml.notesSlide+xml"/>
  <Override PartName="/ppt/notesSlides/notesSlide41.xml" ContentType="application/vnd.openxmlformats-officedocument.presentationml.notesSlide+xml"/>
  <Override PartName="/docProps/custom.xml" ContentType="application/vnd.openxmlformats-officedocument.custom-properties+xml"/>
  <Override PartName="/ppt/notesSlides/notesSlide12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Masters/slideMaster4.xml" ContentType="application/vnd.openxmlformats-officedocument.presentationml.slideMaster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theme/theme6.xml" ContentType="application/vnd.openxmlformats-officedocument.them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3.xml" ContentType="application/vnd.openxmlformats-officedocument.presentationml.notesSlide+xml"/>
  <Override PartName="/ppt/diagrams/drawing3.xml" ContentType="application/vnd.ms-office.drawingml.diagramDrawing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diagrams/quickStyle3.xml" ContentType="application/vnd.openxmlformats-officedocument.drawingml.diagramStyle+xml"/>
  <Override PartName="/ppt/notesSlides/notesSlide3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  <Default Extension="emf" ContentType="image/x-emf"/>
  <Override PartName="/ppt/notesSlides/notesSlide28.xml" ContentType="application/vnd.openxmlformats-officedocument.presentationml.notesSlide+xml"/>
  <Override PartName="/ppt/diagrams/quickStyle1.xml" ContentType="application/vnd.openxmlformats-officedocument.drawingml.diagramStyle+xml"/>
  <Override PartName="/ppt/notesSlides/notesSlide37.xml" ContentType="application/vnd.openxmlformats-officedocument.presentationml.notesSlide+xml"/>
  <Override PartName="/ppt/notesSlides/notesSlide46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44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42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diagrams/layout2.xml" ContentType="application/vnd.openxmlformats-officedocument.drawingml.diagramLayout+xml"/>
  <Override PartName="/ppt/notesSlides/notesSlide40.xml" ContentType="application/vnd.openxmlformats-officedocument.presentationml.notesSlide+xml"/>
  <Override PartName="/ppt/notesSlides/notesSlide6.xml" ContentType="application/vnd.openxmlformats-officedocument.presentationml.notesSlide+xml"/>
  <Override PartName="/ppt/diagrams/data3.xml" ContentType="application/vnd.openxmlformats-officedocument.drawingml.diagramData+xml"/>
  <Override PartName="/ppt/slideMasters/slideMaster5.xml" ContentType="application/vnd.openxmlformats-officedocument.presentationml.slideMaster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theme/theme7.xml" ContentType="application/vnd.openxmlformats-officedocument.theme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notesSlides/notesSlide29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Layouts/slideLayout15.xml" ContentType="application/vnd.openxmlformats-officedocument.presentationml.slideLayout+xml"/>
  <Override PartName="/ppt/notesSlides/notesSlide18.xml" ContentType="application/vnd.openxmlformats-officedocument.presentationml.notesSlide+xml"/>
  <Override PartName="/ppt/notesSlides/notesSlide36.xml" ContentType="application/vnd.openxmlformats-officedocument.presentationml.notesSlide+xml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notesSlides/notesSlide25.xml" ContentType="application/vnd.openxmlformats-officedocument.presentationml.notesSlide+xml"/>
  <Override PartName="/ppt/notesSlides/notesSlide43.xml" ContentType="application/vnd.openxmlformats-officedocument.presentationml.notesSlide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21.xml" ContentType="application/vnd.openxmlformats-officedocument.presentationml.notesSlide+xml"/>
  <Override PartName="/ppt/diagrams/layout3.xml" ContentType="application/vnd.openxmlformats-officedocument.drawingml.diagramLayout+xml"/>
  <Override PartName="/ppt/slideMasters/slideMaster6.xml" ContentType="application/vnd.openxmlformats-officedocument.presentationml.slideMaster+xml"/>
  <Override PartName="/ppt/theme/theme8.xml" ContentType="application/vnd.openxmlformats-officedocument.them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Masters/slideMaster2.xml" ContentType="application/vnd.openxmlformats-officedocument.presentationml.slideMaster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diagrams/colors2.xml" ContentType="application/vnd.openxmlformats-officedocument.drawingml.diagramColors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46.xml" ContentType="application/vnd.openxmlformats-officedocument.presentationml.slide+xml"/>
  <Override PartName="/ppt/slideLayouts/slideLayout5.xml" ContentType="application/vnd.openxmlformats-officedocument.presentationml.slideLayout+xml"/>
  <Override PartName="/ppt/notesSlides/notesSlide19.xml" ContentType="application/vnd.openxmlformats-officedocument.presentationml.notesSlide+xml"/>
  <Override PartName="/ppt/diagrams/drawing1.xml" ContentType="application/vnd.ms-office.drawingml.diagramDrawing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4" r:id="rId1"/>
    <p:sldMasterId id="2147483668" r:id="rId2"/>
    <p:sldMasterId id="2147483672" r:id="rId3"/>
    <p:sldMasterId id="2147483674" r:id="rId4"/>
    <p:sldMasterId id="2147483676" r:id="rId5"/>
    <p:sldMasterId id="2147483678" r:id="rId6"/>
  </p:sldMasterIdLst>
  <p:notesMasterIdLst>
    <p:notesMasterId r:id="rId53"/>
  </p:notesMasterIdLst>
  <p:handoutMasterIdLst>
    <p:handoutMasterId r:id="rId54"/>
  </p:handoutMasterIdLst>
  <p:sldIdLst>
    <p:sldId id="256" r:id="rId7"/>
    <p:sldId id="591" r:id="rId8"/>
    <p:sldId id="592" r:id="rId9"/>
    <p:sldId id="593" r:id="rId10"/>
    <p:sldId id="590" r:id="rId11"/>
    <p:sldId id="583" r:id="rId12"/>
    <p:sldId id="582" r:id="rId13"/>
    <p:sldId id="577" r:id="rId14"/>
    <p:sldId id="584" r:id="rId15"/>
    <p:sldId id="534" r:id="rId16"/>
    <p:sldId id="532" r:id="rId17"/>
    <p:sldId id="533" r:id="rId18"/>
    <p:sldId id="536" r:id="rId19"/>
    <p:sldId id="518" r:id="rId20"/>
    <p:sldId id="607" r:id="rId21"/>
    <p:sldId id="539" r:id="rId22"/>
    <p:sldId id="546" r:id="rId23"/>
    <p:sldId id="519" r:id="rId24"/>
    <p:sldId id="525" r:id="rId25"/>
    <p:sldId id="520" r:id="rId26"/>
    <p:sldId id="521" r:id="rId27"/>
    <p:sldId id="522" r:id="rId28"/>
    <p:sldId id="502" r:id="rId29"/>
    <p:sldId id="527" r:id="rId30"/>
    <p:sldId id="528" r:id="rId31"/>
    <p:sldId id="562" r:id="rId32"/>
    <p:sldId id="523" r:id="rId33"/>
    <p:sldId id="524" r:id="rId34"/>
    <p:sldId id="595" r:id="rId35"/>
    <p:sldId id="606" r:id="rId36"/>
    <p:sldId id="608" r:id="rId37"/>
    <p:sldId id="605" r:id="rId38"/>
    <p:sldId id="549" r:id="rId39"/>
    <p:sldId id="604" r:id="rId40"/>
    <p:sldId id="596" r:id="rId41"/>
    <p:sldId id="597" r:id="rId42"/>
    <p:sldId id="598" r:id="rId43"/>
    <p:sldId id="602" r:id="rId44"/>
    <p:sldId id="599" r:id="rId45"/>
    <p:sldId id="600" r:id="rId46"/>
    <p:sldId id="557" r:id="rId47"/>
    <p:sldId id="517" r:id="rId48"/>
    <p:sldId id="506" r:id="rId49"/>
    <p:sldId id="507" r:id="rId50"/>
    <p:sldId id="594" r:id="rId51"/>
    <p:sldId id="568" r:id="rId52"/>
  </p:sldIdLst>
  <p:sldSz cx="9144000" cy="6858000" type="screen4x3"/>
  <p:notesSz cx="6934200" cy="92329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3400" kern="1200">
        <a:solidFill>
          <a:schemeClr val="tx1"/>
        </a:solidFill>
        <a:latin typeface="Verdana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3400" kern="1200">
        <a:solidFill>
          <a:schemeClr val="tx1"/>
        </a:solidFill>
        <a:latin typeface="Verdana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3400" kern="1200">
        <a:solidFill>
          <a:schemeClr val="tx1"/>
        </a:solidFill>
        <a:latin typeface="Verdana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3400" kern="1200">
        <a:solidFill>
          <a:schemeClr val="tx1"/>
        </a:solidFill>
        <a:latin typeface="Verdana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3400" kern="1200">
        <a:solidFill>
          <a:schemeClr val="tx1"/>
        </a:solidFill>
        <a:latin typeface="Verdana" pitchFamily="34" charset="0"/>
        <a:ea typeface="+mn-ea"/>
        <a:cs typeface="Arial" charset="0"/>
      </a:defRPr>
    </a:lvl5pPr>
    <a:lvl6pPr marL="2286000" algn="l" defTabSz="914400" rtl="0" eaLnBrk="1" latinLnBrk="0" hangingPunct="1">
      <a:defRPr sz="3400" kern="1200">
        <a:solidFill>
          <a:schemeClr val="tx1"/>
        </a:solidFill>
        <a:latin typeface="Verdana" pitchFamily="34" charset="0"/>
        <a:ea typeface="+mn-ea"/>
        <a:cs typeface="Arial" charset="0"/>
      </a:defRPr>
    </a:lvl6pPr>
    <a:lvl7pPr marL="2743200" algn="l" defTabSz="914400" rtl="0" eaLnBrk="1" latinLnBrk="0" hangingPunct="1">
      <a:defRPr sz="3400" kern="1200">
        <a:solidFill>
          <a:schemeClr val="tx1"/>
        </a:solidFill>
        <a:latin typeface="Verdana" pitchFamily="34" charset="0"/>
        <a:ea typeface="+mn-ea"/>
        <a:cs typeface="Arial" charset="0"/>
      </a:defRPr>
    </a:lvl7pPr>
    <a:lvl8pPr marL="3200400" algn="l" defTabSz="914400" rtl="0" eaLnBrk="1" latinLnBrk="0" hangingPunct="1">
      <a:defRPr sz="3400" kern="1200">
        <a:solidFill>
          <a:schemeClr val="tx1"/>
        </a:solidFill>
        <a:latin typeface="Verdana" pitchFamily="34" charset="0"/>
        <a:ea typeface="+mn-ea"/>
        <a:cs typeface="Arial" charset="0"/>
      </a:defRPr>
    </a:lvl8pPr>
    <a:lvl9pPr marL="3657600" algn="l" defTabSz="914400" rtl="0" eaLnBrk="1" latinLnBrk="0" hangingPunct="1">
      <a:defRPr sz="3400" kern="1200">
        <a:solidFill>
          <a:schemeClr val="tx1"/>
        </a:solidFill>
        <a:latin typeface="Verdana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CC"/>
    <a:srgbClr val="CCDE22"/>
    <a:srgbClr val="FF0000"/>
    <a:srgbClr val="FF9933"/>
    <a:srgbClr val="FF33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2" autoAdjust="0"/>
    <p:restoredTop sz="95238" autoAdjust="0"/>
  </p:normalViewPr>
  <p:slideViewPr>
    <p:cSldViewPr>
      <p:cViewPr varScale="1">
        <p:scale>
          <a:sx n="85" d="100"/>
          <a:sy n="85" d="100"/>
        </p:scale>
        <p:origin x="-1378" y="-8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6061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100" d="100"/>
          <a:sy n="100" d="100"/>
        </p:scale>
        <p:origin x="-2376" y="514"/>
      </p:cViewPr>
      <p:guideLst>
        <p:guide orient="horz" pos="2908"/>
        <p:guide pos="2185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slide" Target="slides/slide20.xml"/><Relationship Id="rId39" Type="http://schemas.openxmlformats.org/officeDocument/2006/relationships/slide" Target="slides/slide33.xml"/><Relationship Id="rId21" Type="http://schemas.openxmlformats.org/officeDocument/2006/relationships/slide" Target="slides/slide15.xml"/><Relationship Id="rId34" Type="http://schemas.openxmlformats.org/officeDocument/2006/relationships/slide" Target="slides/slide28.xml"/><Relationship Id="rId42" Type="http://schemas.openxmlformats.org/officeDocument/2006/relationships/slide" Target="slides/slide36.xml"/><Relationship Id="rId47" Type="http://schemas.openxmlformats.org/officeDocument/2006/relationships/slide" Target="slides/slide41.xml"/><Relationship Id="rId50" Type="http://schemas.openxmlformats.org/officeDocument/2006/relationships/slide" Target="slides/slide44.xml"/><Relationship Id="rId55" Type="http://schemas.openxmlformats.org/officeDocument/2006/relationships/presProps" Target="presProp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slide" Target="slides/slide19.xml"/><Relationship Id="rId33" Type="http://schemas.openxmlformats.org/officeDocument/2006/relationships/slide" Target="slides/slide27.xml"/><Relationship Id="rId38" Type="http://schemas.openxmlformats.org/officeDocument/2006/relationships/slide" Target="slides/slide32.xml"/><Relationship Id="rId46" Type="http://schemas.openxmlformats.org/officeDocument/2006/relationships/slide" Target="slides/slide40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29" Type="http://schemas.openxmlformats.org/officeDocument/2006/relationships/slide" Target="slides/slide23.xml"/><Relationship Id="rId41" Type="http://schemas.openxmlformats.org/officeDocument/2006/relationships/slide" Target="slides/slide35.xml"/><Relationship Id="rId54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5.xml"/><Relationship Id="rId24" Type="http://schemas.openxmlformats.org/officeDocument/2006/relationships/slide" Target="slides/slide18.xml"/><Relationship Id="rId32" Type="http://schemas.openxmlformats.org/officeDocument/2006/relationships/slide" Target="slides/slide26.xml"/><Relationship Id="rId37" Type="http://schemas.openxmlformats.org/officeDocument/2006/relationships/slide" Target="slides/slide31.xml"/><Relationship Id="rId40" Type="http://schemas.openxmlformats.org/officeDocument/2006/relationships/slide" Target="slides/slide34.xml"/><Relationship Id="rId45" Type="http://schemas.openxmlformats.org/officeDocument/2006/relationships/slide" Target="slides/slide39.xml"/><Relationship Id="rId53" Type="http://schemas.openxmlformats.org/officeDocument/2006/relationships/notesMaster" Target="notesMasters/notesMaster1.xml"/><Relationship Id="rId58" Type="http://schemas.openxmlformats.org/officeDocument/2006/relationships/tableStyles" Target="tableStyle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9.xml"/><Relationship Id="rId23" Type="http://schemas.openxmlformats.org/officeDocument/2006/relationships/slide" Target="slides/slide17.xml"/><Relationship Id="rId28" Type="http://schemas.openxmlformats.org/officeDocument/2006/relationships/slide" Target="slides/slide22.xml"/><Relationship Id="rId36" Type="http://schemas.openxmlformats.org/officeDocument/2006/relationships/slide" Target="slides/slide30.xml"/><Relationship Id="rId49" Type="http://schemas.openxmlformats.org/officeDocument/2006/relationships/slide" Target="slides/slide43.xml"/><Relationship Id="rId57" Type="http://schemas.openxmlformats.org/officeDocument/2006/relationships/theme" Target="theme/theme1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31" Type="http://schemas.openxmlformats.org/officeDocument/2006/relationships/slide" Target="slides/slide25.xml"/><Relationship Id="rId44" Type="http://schemas.openxmlformats.org/officeDocument/2006/relationships/slide" Target="slides/slide38.xml"/><Relationship Id="rId52" Type="http://schemas.openxmlformats.org/officeDocument/2006/relationships/slide" Target="slides/slide46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slide" Target="slides/slide16.xml"/><Relationship Id="rId27" Type="http://schemas.openxmlformats.org/officeDocument/2006/relationships/slide" Target="slides/slide21.xml"/><Relationship Id="rId30" Type="http://schemas.openxmlformats.org/officeDocument/2006/relationships/slide" Target="slides/slide24.xml"/><Relationship Id="rId35" Type="http://schemas.openxmlformats.org/officeDocument/2006/relationships/slide" Target="slides/slide29.xml"/><Relationship Id="rId43" Type="http://schemas.openxmlformats.org/officeDocument/2006/relationships/slide" Target="slides/slide37.xml"/><Relationship Id="rId48" Type="http://schemas.openxmlformats.org/officeDocument/2006/relationships/slide" Target="slides/slide42.xml"/><Relationship Id="rId56" Type="http://schemas.openxmlformats.org/officeDocument/2006/relationships/viewProps" Target="viewProps.xml"/><Relationship Id="rId8" Type="http://schemas.openxmlformats.org/officeDocument/2006/relationships/slide" Target="slides/slide2.xml"/><Relationship Id="rId51" Type="http://schemas.openxmlformats.org/officeDocument/2006/relationships/slide" Target="slides/slide45.xml"/><Relationship Id="rId3" Type="http://schemas.openxmlformats.org/officeDocument/2006/relationships/slideMaster" Target="slideMasters/slideMaster3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44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534B958-B2D1-4EDD-8D64-76B00CA67E05}" type="doc">
      <dgm:prSet loTypeId="urn:microsoft.com/office/officeart/2005/8/layout/cycle5" loCatId="cycle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A7BA19B9-30D7-4D49-815F-8A81B4EDFF66}">
      <dgm:prSet phldrT="[Text]" custT="1"/>
      <dgm:spPr>
        <a:solidFill>
          <a:schemeClr val="accent2">
            <a:hueOff val="0"/>
            <a:satOff val="0"/>
            <a:lumOff val="0"/>
            <a:alpha val="58000"/>
          </a:schemeClr>
        </a:solidFill>
        <a:ln w="50800" cmpd="dbl"/>
      </dgm:spPr>
      <dgm:t>
        <a:bodyPr/>
        <a:lstStyle/>
        <a:p>
          <a:r>
            <a:rPr lang="en-US" sz="18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Develop Capacity to Assess Systemic Risk</a:t>
          </a:r>
          <a:endParaRPr lang="en-US" sz="1800" b="1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9504CA34-C646-4DDA-8D97-B605255D7B13}" type="parTrans" cxnId="{5DB03F99-F01F-4080-8421-E9869176DBE4}">
      <dgm:prSet/>
      <dgm:spPr/>
      <dgm:t>
        <a:bodyPr/>
        <a:lstStyle/>
        <a:p>
          <a:endParaRPr lang="en-US" sz="1800" b="1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DF2AB226-AB3E-4BEE-8E61-5120B1869E03}" type="sibTrans" cxnId="{5DB03F99-F01F-4080-8421-E9869176DBE4}">
      <dgm:prSet/>
      <dgm:spPr/>
      <dgm:t>
        <a:bodyPr/>
        <a:lstStyle/>
        <a:p>
          <a:endParaRPr lang="en-US" sz="1800" b="1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67F31B9D-5C0F-40D1-8CCE-B33414EFB8BC}">
      <dgm:prSet phldrT="[Text]" custT="1"/>
      <dgm:spPr>
        <a:solidFill>
          <a:schemeClr val="accent3">
            <a:hueOff val="0"/>
            <a:satOff val="0"/>
            <a:lumOff val="0"/>
            <a:alpha val="51000"/>
          </a:schemeClr>
        </a:solidFill>
        <a:ln w="50800" cmpd="dbl"/>
      </dgm:spPr>
      <dgm:t>
        <a:bodyPr/>
        <a:lstStyle/>
        <a:p>
          <a:r>
            <a:rPr lang="en-US" sz="18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Select &amp; Assemble Macro-Prudential Toolkit</a:t>
          </a:r>
          <a:endParaRPr lang="en-US" sz="1800" b="1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56E1B003-AB8F-47FD-83D3-7B2F18FD30A5}" type="parTrans" cxnId="{686940BA-CD97-4D70-A214-8EA10CE5DA9A}">
      <dgm:prSet/>
      <dgm:spPr/>
      <dgm:t>
        <a:bodyPr/>
        <a:lstStyle/>
        <a:p>
          <a:endParaRPr lang="en-US" sz="1800" b="1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57C01E2A-0F55-4FC9-B6CA-E6B7C24A8916}" type="sibTrans" cxnId="{686940BA-CD97-4D70-A214-8EA10CE5DA9A}">
      <dgm:prSet/>
      <dgm:spPr/>
      <dgm:t>
        <a:bodyPr/>
        <a:lstStyle/>
        <a:p>
          <a:endParaRPr lang="en-US" sz="1800" b="1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2DA5A08C-1DA3-48BF-A94C-9F845F2A5246}">
      <dgm:prSet phldrT="[Text]" custT="1"/>
      <dgm:spPr>
        <a:solidFill>
          <a:schemeClr val="accent4">
            <a:hueOff val="0"/>
            <a:satOff val="0"/>
            <a:lumOff val="0"/>
            <a:alpha val="52000"/>
          </a:schemeClr>
        </a:solidFill>
        <a:ln w="50800" cmpd="dbl"/>
      </dgm:spPr>
      <dgm:t>
        <a:bodyPr/>
        <a:lstStyle/>
        <a:p>
          <a:r>
            <a:rPr lang="en-US" sz="18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Calibrate Tools, Communicate with the Public and Markets</a:t>
          </a:r>
          <a:endParaRPr lang="en-US" sz="1800" b="1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AC2B12A0-3C23-4A7E-9038-DF8690F7D72A}" type="parTrans" cxnId="{77E10FCC-0225-4722-838C-AF73660B091D}">
      <dgm:prSet/>
      <dgm:spPr/>
      <dgm:t>
        <a:bodyPr/>
        <a:lstStyle/>
        <a:p>
          <a:endParaRPr lang="en-US" sz="1800" b="1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2FF5280C-651D-40AC-B908-261A07D51818}" type="sibTrans" cxnId="{77E10FCC-0225-4722-838C-AF73660B091D}">
      <dgm:prSet/>
      <dgm:spPr/>
      <dgm:t>
        <a:bodyPr/>
        <a:lstStyle/>
        <a:p>
          <a:endParaRPr lang="en-US" sz="1800" b="1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65492558-2F86-4A56-A3CD-C10A0CA0DFEA}">
      <dgm:prSet phldrT="[Text]" custT="1"/>
      <dgm:spPr>
        <a:solidFill>
          <a:schemeClr val="accent5">
            <a:hueOff val="0"/>
            <a:satOff val="0"/>
            <a:lumOff val="0"/>
            <a:alpha val="63000"/>
          </a:schemeClr>
        </a:solidFill>
        <a:ln w="50800" cmpd="dbl"/>
      </dgm:spPr>
      <dgm:t>
        <a:bodyPr/>
        <a:lstStyle/>
        <a:p>
          <a:r>
            <a:rPr lang="en-US" sz="18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Monitor &amp; Close Regulatory Gaps</a:t>
          </a:r>
          <a:endParaRPr lang="en-US" sz="1800" b="1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DE4C8487-F213-4260-913D-4C91633DEC86}" type="parTrans" cxnId="{AA09231F-6651-4511-BE5E-834AA44F46DB}">
      <dgm:prSet/>
      <dgm:spPr/>
      <dgm:t>
        <a:bodyPr/>
        <a:lstStyle/>
        <a:p>
          <a:endParaRPr lang="en-US" sz="1800" b="1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AE8CE5B7-C0A5-494D-8DB4-14EE8E44A3FC}" type="sibTrans" cxnId="{AA09231F-6651-4511-BE5E-834AA44F46DB}">
      <dgm:prSet/>
      <dgm:spPr/>
      <dgm:t>
        <a:bodyPr/>
        <a:lstStyle/>
        <a:p>
          <a:endParaRPr lang="en-US" sz="1800" b="1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3C983CFF-390B-4807-B915-CBE410B92718}">
      <dgm:prSet phldrT="[Text]" custT="1"/>
      <dgm:spPr>
        <a:solidFill>
          <a:schemeClr val="accent6">
            <a:hueOff val="0"/>
            <a:satOff val="0"/>
            <a:lumOff val="0"/>
            <a:alpha val="71000"/>
          </a:schemeClr>
        </a:solidFill>
        <a:ln w="50800" cmpd="dbl"/>
      </dgm:spPr>
      <dgm:t>
        <a:bodyPr/>
        <a:lstStyle/>
        <a:p>
          <a:r>
            <a:rPr lang="en-US" sz="18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Identify and Close Data Gaps</a:t>
          </a:r>
          <a:endParaRPr lang="en-US" sz="1800" b="1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50FB0408-E41E-4F06-A277-6A2DEDA49D16}" type="parTrans" cxnId="{956C568B-CF69-41E6-9FD7-570D283B1DD4}">
      <dgm:prSet/>
      <dgm:spPr/>
      <dgm:t>
        <a:bodyPr/>
        <a:lstStyle/>
        <a:p>
          <a:endParaRPr lang="en-US" sz="1800" b="1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BEFCEE0E-C6EA-447B-BEF2-CFCB5FF72BFC}" type="sibTrans" cxnId="{956C568B-CF69-41E6-9FD7-570D283B1DD4}">
      <dgm:prSet/>
      <dgm:spPr/>
      <dgm:t>
        <a:bodyPr/>
        <a:lstStyle/>
        <a:p>
          <a:endParaRPr lang="en-US" sz="1800" b="1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2E9C11AE-942A-4F15-A0D1-4870210119FA}" type="pres">
      <dgm:prSet presAssocID="{7534B958-B2D1-4EDD-8D64-76B00CA67E05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C236F0CE-8FF2-45AA-B91E-D90A8A7D97E8}" type="pres">
      <dgm:prSet presAssocID="{A7BA19B9-30D7-4D49-815F-8A81B4EDFF66}" presName="node" presStyleLbl="node1" presStyleIdx="0" presStyleCnt="5" custScaleX="13036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3853FCF-86DE-470E-BB28-018F8AD5B6ED}" type="pres">
      <dgm:prSet presAssocID="{A7BA19B9-30D7-4D49-815F-8A81B4EDFF66}" presName="spNode" presStyleCnt="0"/>
      <dgm:spPr/>
    </dgm:pt>
    <dgm:pt modelId="{65A88683-B8F3-43D8-BAD5-6970D61CA8A4}" type="pres">
      <dgm:prSet presAssocID="{DF2AB226-AB3E-4BEE-8E61-5120B1869E03}" presName="sibTrans" presStyleLbl="sibTrans1D1" presStyleIdx="0" presStyleCnt="5"/>
      <dgm:spPr/>
      <dgm:t>
        <a:bodyPr/>
        <a:lstStyle/>
        <a:p>
          <a:endParaRPr lang="en-US"/>
        </a:p>
      </dgm:t>
    </dgm:pt>
    <dgm:pt modelId="{32110A70-D3E9-4643-B172-963A2E7728FE}" type="pres">
      <dgm:prSet presAssocID="{67F31B9D-5C0F-40D1-8CCE-B33414EFB8BC}" presName="node" presStyleLbl="node1" presStyleIdx="1" presStyleCnt="5" custScaleX="12928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56F67D7-5F07-4CE6-B97E-AF7294DD2910}" type="pres">
      <dgm:prSet presAssocID="{67F31B9D-5C0F-40D1-8CCE-B33414EFB8BC}" presName="spNode" presStyleCnt="0"/>
      <dgm:spPr/>
    </dgm:pt>
    <dgm:pt modelId="{15CE0C18-3F40-4658-A7A0-73607654503C}" type="pres">
      <dgm:prSet presAssocID="{57C01E2A-0F55-4FC9-B6CA-E6B7C24A8916}" presName="sibTrans" presStyleLbl="sibTrans1D1" presStyleIdx="1" presStyleCnt="5"/>
      <dgm:spPr/>
      <dgm:t>
        <a:bodyPr/>
        <a:lstStyle/>
        <a:p>
          <a:endParaRPr lang="en-US"/>
        </a:p>
      </dgm:t>
    </dgm:pt>
    <dgm:pt modelId="{C8CD936B-BC9E-4C55-951C-012D8DC25907}" type="pres">
      <dgm:prSet presAssocID="{2DA5A08C-1DA3-48BF-A94C-9F845F2A5246}" presName="node" presStyleLbl="node1" presStyleIdx="2" presStyleCnt="5" custScaleX="12509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CF66EF6-8E70-4641-80DA-F9FA662FC253}" type="pres">
      <dgm:prSet presAssocID="{2DA5A08C-1DA3-48BF-A94C-9F845F2A5246}" presName="spNode" presStyleCnt="0"/>
      <dgm:spPr/>
    </dgm:pt>
    <dgm:pt modelId="{E651157C-C4BD-4B5A-B7BF-0EFC90C58ED1}" type="pres">
      <dgm:prSet presAssocID="{2FF5280C-651D-40AC-B908-261A07D51818}" presName="sibTrans" presStyleLbl="sibTrans1D1" presStyleIdx="2" presStyleCnt="5"/>
      <dgm:spPr/>
      <dgm:t>
        <a:bodyPr/>
        <a:lstStyle/>
        <a:p>
          <a:endParaRPr lang="en-US"/>
        </a:p>
      </dgm:t>
    </dgm:pt>
    <dgm:pt modelId="{87609066-2001-42E2-BEA1-4DF27F2A136B}" type="pres">
      <dgm:prSet presAssocID="{65492558-2F86-4A56-A3CD-C10A0CA0DFEA}" presName="node" presStyleLbl="node1" presStyleIdx="3" presStyleCnt="5" custScaleX="11805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C431659-AC60-4EF5-9D87-97608797BE13}" type="pres">
      <dgm:prSet presAssocID="{65492558-2F86-4A56-A3CD-C10A0CA0DFEA}" presName="spNode" presStyleCnt="0"/>
      <dgm:spPr/>
    </dgm:pt>
    <dgm:pt modelId="{D9868490-3941-49E7-9147-B4CE9E28ACDB}" type="pres">
      <dgm:prSet presAssocID="{AE8CE5B7-C0A5-494D-8DB4-14EE8E44A3FC}" presName="sibTrans" presStyleLbl="sibTrans1D1" presStyleIdx="3" presStyleCnt="5"/>
      <dgm:spPr/>
      <dgm:t>
        <a:bodyPr/>
        <a:lstStyle/>
        <a:p>
          <a:endParaRPr lang="en-US"/>
        </a:p>
      </dgm:t>
    </dgm:pt>
    <dgm:pt modelId="{8E46C216-4DA7-4CF9-A1A7-4A6EE7F6CD88}" type="pres">
      <dgm:prSet presAssocID="{3C983CFF-390B-4807-B915-CBE410B92718}" presName="node" presStyleLbl="node1" presStyleIdx="4" presStyleCnt="5" custScaleX="13014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153E714-E428-408B-B6EB-E35D5AEFA49B}" type="pres">
      <dgm:prSet presAssocID="{3C983CFF-390B-4807-B915-CBE410B92718}" presName="spNode" presStyleCnt="0"/>
      <dgm:spPr/>
    </dgm:pt>
    <dgm:pt modelId="{CC4F2957-C350-4370-9641-6D556993DEFB}" type="pres">
      <dgm:prSet presAssocID="{BEFCEE0E-C6EA-447B-BEF2-CFCB5FF72BFC}" presName="sibTrans" presStyleLbl="sibTrans1D1" presStyleIdx="4" presStyleCnt="5"/>
      <dgm:spPr/>
      <dgm:t>
        <a:bodyPr/>
        <a:lstStyle/>
        <a:p>
          <a:endParaRPr lang="en-US"/>
        </a:p>
      </dgm:t>
    </dgm:pt>
  </dgm:ptLst>
  <dgm:cxnLst>
    <dgm:cxn modelId="{9E735B1C-F241-435F-8E60-7E9DA37479B5}" type="presOf" srcId="{2DA5A08C-1DA3-48BF-A94C-9F845F2A5246}" destId="{C8CD936B-BC9E-4C55-951C-012D8DC25907}" srcOrd="0" destOrd="0" presId="urn:microsoft.com/office/officeart/2005/8/layout/cycle5"/>
    <dgm:cxn modelId="{E5ADEBB7-F365-4807-92A1-2273E6845C73}" type="presOf" srcId="{3C983CFF-390B-4807-B915-CBE410B92718}" destId="{8E46C216-4DA7-4CF9-A1A7-4A6EE7F6CD88}" srcOrd="0" destOrd="0" presId="urn:microsoft.com/office/officeart/2005/8/layout/cycle5"/>
    <dgm:cxn modelId="{F567BB45-FF0C-400A-AA4D-EBBAED78FEDD}" type="presOf" srcId="{A7BA19B9-30D7-4D49-815F-8A81B4EDFF66}" destId="{C236F0CE-8FF2-45AA-B91E-D90A8A7D97E8}" srcOrd="0" destOrd="0" presId="urn:microsoft.com/office/officeart/2005/8/layout/cycle5"/>
    <dgm:cxn modelId="{E89C4161-47B9-4712-A459-47B5FAD4C632}" type="presOf" srcId="{AE8CE5B7-C0A5-494D-8DB4-14EE8E44A3FC}" destId="{D9868490-3941-49E7-9147-B4CE9E28ACDB}" srcOrd="0" destOrd="0" presId="urn:microsoft.com/office/officeart/2005/8/layout/cycle5"/>
    <dgm:cxn modelId="{7677DC8F-A86C-4F58-9E04-76BE9E5D6459}" type="presOf" srcId="{67F31B9D-5C0F-40D1-8CCE-B33414EFB8BC}" destId="{32110A70-D3E9-4643-B172-963A2E7728FE}" srcOrd="0" destOrd="0" presId="urn:microsoft.com/office/officeart/2005/8/layout/cycle5"/>
    <dgm:cxn modelId="{047860C4-4F29-4DB5-BA90-C1C7FBDA6113}" type="presOf" srcId="{BEFCEE0E-C6EA-447B-BEF2-CFCB5FF72BFC}" destId="{CC4F2957-C350-4370-9641-6D556993DEFB}" srcOrd="0" destOrd="0" presId="urn:microsoft.com/office/officeart/2005/8/layout/cycle5"/>
    <dgm:cxn modelId="{AA09231F-6651-4511-BE5E-834AA44F46DB}" srcId="{7534B958-B2D1-4EDD-8D64-76B00CA67E05}" destId="{65492558-2F86-4A56-A3CD-C10A0CA0DFEA}" srcOrd="3" destOrd="0" parTransId="{DE4C8487-F213-4260-913D-4C91633DEC86}" sibTransId="{AE8CE5B7-C0A5-494D-8DB4-14EE8E44A3FC}"/>
    <dgm:cxn modelId="{6DD7041C-A3AB-484F-A713-EA9EF11C1798}" type="presOf" srcId="{7534B958-B2D1-4EDD-8D64-76B00CA67E05}" destId="{2E9C11AE-942A-4F15-A0D1-4870210119FA}" srcOrd="0" destOrd="0" presId="urn:microsoft.com/office/officeart/2005/8/layout/cycle5"/>
    <dgm:cxn modelId="{5DB03F99-F01F-4080-8421-E9869176DBE4}" srcId="{7534B958-B2D1-4EDD-8D64-76B00CA67E05}" destId="{A7BA19B9-30D7-4D49-815F-8A81B4EDFF66}" srcOrd="0" destOrd="0" parTransId="{9504CA34-C646-4DDA-8D97-B605255D7B13}" sibTransId="{DF2AB226-AB3E-4BEE-8E61-5120B1869E03}"/>
    <dgm:cxn modelId="{27FD5FFF-11BA-448A-8467-A1C94C8BE8FB}" type="presOf" srcId="{DF2AB226-AB3E-4BEE-8E61-5120B1869E03}" destId="{65A88683-B8F3-43D8-BAD5-6970D61CA8A4}" srcOrd="0" destOrd="0" presId="urn:microsoft.com/office/officeart/2005/8/layout/cycle5"/>
    <dgm:cxn modelId="{686940BA-CD97-4D70-A214-8EA10CE5DA9A}" srcId="{7534B958-B2D1-4EDD-8D64-76B00CA67E05}" destId="{67F31B9D-5C0F-40D1-8CCE-B33414EFB8BC}" srcOrd="1" destOrd="0" parTransId="{56E1B003-AB8F-47FD-83D3-7B2F18FD30A5}" sibTransId="{57C01E2A-0F55-4FC9-B6CA-E6B7C24A8916}"/>
    <dgm:cxn modelId="{77E10FCC-0225-4722-838C-AF73660B091D}" srcId="{7534B958-B2D1-4EDD-8D64-76B00CA67E05}" destId="{2DA5A08C-1DA3-48BF-A94C-9F845F2A5246}" srcOrd="2" destOrd="0" parTransId="{AC2B12A0-3C23-4A7E-9038-DF8690F7D72A}" sibTransId="{2FF5280C-651D-40AC-B908-261A07D51818}"/>
    <dgm:cxn modelId="{956C568B-CF69-41E6-9FD7-570D283B1DD4}" srcId="{7534B958-B2D1-4EDD-8D64-76B00CA67E05}" destId="{3C983CFF-390B-4807-B915-CBE410B92718}" srcOrd="4" destOrd="0" parTransId="{50FB0408-E41E-4F06-A277-6A2DEDA49D16}" sibTransId="{BEFCEE0E-C6EA-447B-BEF2-CFCB5FF72BFC}"/>
    <dgm:cxn modelId="{EFD29AA0-55F3-4C6A-9A9F-38C4E16B11C2}" type="presOf" srcId="{57C01E2A-0F55-4FC9-B6CA-E6B7C24A8916}" destId="{15CE0C18-3F40-4658-A7A0-73607654503C}" srcOrd="0" destOrd="0" presId="urn:microsoft.com/office/officeart/2005/8/layout/cycle5"/>
    <dgm:cxn modelId="{92CB5CDD-497D-4583-B888-1D32F50470D2}" type="presOf" srcId="{65492558-2F86-4A56-A3CD-C10A0CA0DFEA}" destId="{87609066-2001-42E2-BEA1-4DF27F2A136B}" srcOrd="0" destOrd="0" presId="urn:microsoft.com/office/officeart/2005/8/layout/cycle5"/>
    <dgm:cxn modelId="{A5ECD315-A71E-40DE-998D-35AB8407C560}" type="presOf" srcId="{2FF5280C-651D-40AC-B908-261A07D51818}" destId="{E651157C-C4BD-4B5A-B7BF-0EFC90C58ED1}" srcOrd="0" destOrd="0" presId="urn:microsoft.com/office/officeart/2005/8/layout/cycle5"/>
    <dgm:cxn modelId="{30FDA570-5256-41D0-A1A5-22EED828F882}" type="presParOf" srcId="{2E9C11AE-942A-4F15-A0D1-4870210119FA}" destId="{C236F0CE-8FF2-45AA-B91E-D90A8A7D97E8}" srcOrd="0" destOrd="0" presId="urn:microsoft.com/office/officeart/2005/8/layout/cycle5"/>
    <dgm:cxn modelId="{36F8A0F6-78B0-469A-8B88-CCD195514E92}" type="presParOf" srcId="{2E9C11AE-942A-4F15-A0D1-4870210119FA}" destId="{B3853FCF-86DE-470E-BB28-018F8AD5B6ED}" srcOrd="1" destOrd="0" presId="urn:microsoft.com/office/officeart/2005/8/layout/cycle5"/>
    <dgm:cxn modelId="{593B283D-1840-4916-872F-FFBCB2F9CD86}" type="presParOf" srcId="{2E9C11AE-942A-4F15-A0D1-4870210119FA}" destId="{65A88683-B8F3-43D8-BAD5-6970D61CA8A4}" srcOrd="2" destOrd="0" presId="urn:microsoft.com/office/officeart/2005/8/layout/cycle5"/>
    <dgm:cxn modelId="{62DED29C-51BF-43CF-8125-0BD5139DD129}" type="presParOf" srcId="{2E9C11AE-942A-4F15-A0D1-4870210119FA}" destId="{32110A70-D3E9-4643-B172-963A2E7728FE}" srcOrd="3" destOrd="0" presId="urn:microsoft.com/office/officeart/2005/8/layout/cycle5"/>
    <dgm:cxn modelId="{ABF30DFD-43DA-469D-9836-A3B89D44B48B}" type="presParOf" srcId="{2E9C11AE-942A-4F15-A0D1-4870210119FA}" destId="{756F67D7-5F07-4CE6-B97E-AF7294DD2910}" srcOrd="4" destOrd="0" presId="urn:microsoft.com/office/officeart/2005/8/layout/cycle5"/>
    <dgm:cxn modelId="{5F1A4AD8-3F07-4B6F-86F9-64DB38AC6EEC}" type="presParOf" srcId="{2E9C11AE-942A-4F15-A0D1-4870210119FA}" destId="{15CE0C18-3F40-4658-A7A0-73607654503C}" srcOrd="5" destOrd="0" presId="urn:microsoft.com/office/officeart/2005/8/layout/cycle5"/>
    <dgm:cxn modelId="{6FADC3C6-3CBC-4642-8300-0223D1F1DED3}" type="presParOf" srcId="{2E9C11AE-942A-4F15-A0D1-4870210119FA}" destId="{C8CD936B-BC9E-4C55-951C-012D8DC25907}" srcOrd="6" destOrd="0" presId="urn:microsoft.com/office/officeart/2005/8/layout/cycle5"/>
    <dgm:cxn modelId="{5C5228BB-0193-476B-ADFE-47A75AFC905C}" type="presParOf" srcId="{2E9C11AE-942A-4F15-A0D1-4870210119FA}" destId="{ACF66EF6-8E70-4641-80DA-F9FA662FC253}" srcOrd="7" destOrd="0" presId="urn:microsoft.com/office/officeart/2005/8/layout/cycle5"/>
    <dgm:cxn modelId="{21AE9284-458D-42F6-8006-9F22A4F32C6B}" type="presParOf" srcId="{2E9C11AE-942A-4F15-A0D1-4870210119FA}" destId="{E651157C-C4BD-4B5A-B7BF-0EFC90C58ED1}" srcOrd="8" destOrd="0" presId="urn:microsoft.com/office/officeart/2005/8/layout/cycle5"/>
    <dgm:cxn modelId="{77B9FE97-BDC3-48DF-BE40-6B422451BD44}" type="presParOf" srcId="{2E9C11AE-942A-4F15-A0D1-4870210119FA}" destId="{87609066-2001-42E2-BEA1-4DF27F2A136B}" srcOrd="9" destOrd="0" presId="urn:microsoft.com/office/officeart/2005/8/layout/cycle5"/>
    <dgm:cxn modelId="{04B01D66-82EE-49E8-A8D7-B68F23A60679}" type="presParOf" srcId="{2E9C11AE-942A-4F15-A0D1-4870210119FA}" destId="{AC431659-AC60-4EF5-9D87-97608797BE13}" srcOrd="10" destOrd="0" presId="urn:microsoft.com/office/officeart/2005/8/layout/cycle5"/>
    <dgm:cxn modelId="{498764EB-908E-472F-ABAA-8590CE8DB602}" type="presParOf" srcId="{2E9C11AE-942A-4F15-A0D1-4870210119FA}" destId="{D9868490-3941-49E7-9147-B4CE9E28ACDB}" srcOrd="11" destOrd="0" presId="urn:microsoft.com/office/officeart/2005/8/layout/cycle5"/>
    <dgm:cxn modelId="{1410ED1A-F1B4-48C5-9C84-14D9C686A04B}" type="presParOf" srcId="{2E9C11AE-942A-4F15-A0D1-4870210119FA}" destId="{8E46C216-4DA7-4CF9-A1A7-4A6EE7F6CD88}" srcOrd="12" destOrd="0" presId="urn:microsoft.com/office/officeart/2005/8/layout/cycle5"/>
    <dgm:cxn modelId="{8E2D20DD-F937-4BAA-96FB-AE7958A8C8C9}" type="presParOf" srcId="{2E9C11AE-942A-4F15-A0D1-4870210119FA}" destId="{A153E714-E428-408B-B6EB-E35D5AEFA49B}" srcOrd="13" destOrd="0" presId="urn:microsoft.com/office/officeart/2005/8/layout/cycle5"/>
    <dgm:cxn modelId="{30B1A1C7-FE87-4524-B424-90B8179EB3DD}" type="presParOf" srcId="{2E9C11AE-942A-4F15-A0D1-4870210119FA}" destId="{CC4F2957-C350-4370-9641-6D556993DEFB}" srcOrd="14" destOrd="0" presId="urn:microsoft.com/office/officeart/2005/8/layout/cycle5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453927C-0D16-4368-92DC-B2CB8A77283B}" type="doc">
      <dgm:prSet loTypeId="urn:microsoft.com/office/officeart/2005/8/layout/cycle4" loCatId="cycle" qsTypeId="urn:microsoft.com/office/officeart/2005/8/quickstyle/simple2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46D9A59-F72C-43B7-87DF-3E9FC54C765C}">
      <dgm:prSet phldrT="[Text]" custT="1"/>
      <dgm:spPr/>
      <dgm:t>
        <a:bodyPr bIns="548640"/>
        <a:lstStyle/>
        <a:p>
          <a:r>
            <a:rPr lang="en-US" sz="1800" dirty="0" smtClean="0"/>
            <a:t>Measures to reduce cost of failure</a:t>
          </a:r>
          <a:endParaRPr lang="en-US" sz="1800" dirty="0"/>
        </a:p>
      </dgm:t>
    </dgm:pt>
    <dgm:pt modelId="{894E295A-CE3F-48AA-80ED-7233089DAE69}" type="parTrans" cxnId="{89FDDAA6-CE95-4767-93DA-5D7B3123504A}">
      <dgm:prSet/>
      <dgm:spPr/>
      <dgm:t>
        <a:bodyPr/>
        <a:lstStyle/>
        <a:p>
          <a:endParaRPr lang="en-US"/>
        </a:p>
      </dgm:t>
    </dgm:pt>
    <dgm:pt modelId="{029F3DD3-F407-422F-A3A4-99B647865E08}" type="sibTrans" cxnId="{89FDDAA6-CE95-4767-93DA-5D7B3123504A}">
      <dgm:prSet/>
      <dgm:spPr/>
      <dgm:t>
        <a:bodyPr/>
        <a:lstStyle/>
        <a:p>
          <a:endParaRPr lang="en-US"/>
        </a:p>
      </dgm:t>
    </dgm:pt>
    <dgm:pt modelId="{449ADBFC-3FA1-4B33-B922-90C32B2268D2}">
      <dgm:prSet phldrT="[Text]" custT="1"/>
      <dgm:spPr/>
      <dgm:t>
        <a:bodyPr/>
        <a:lstStyle/>
        <a:p>
          <a:r>
            <a:rPr lang="en-US" sz="2000" dirty="0" smtClean="0"/>
            <a:t>Effective resolution regimes</a:t>
          </a:r>
          <a:endParaRPr lang="en-US" sz="2000" dirty="0"/>
        </a:p>
      </dgm:t>
    </dgm:pt>
    <dgm:pt modelId="{543FBBEE-D0A2-4240-88D9-CECF85A76D2D}" type="parTrans" cxnId="{2E5FAE9F-3866-4157-B365-F587E372094C}">
      <dgm:prSet/>
      <dgm:spPr/>
      <dgm:t>
        <a:bodyPr/>
        <a:lstStyle/>
        <a:p>
          <a:endParaRPr lang="en-US"/>
        </a:p>
      </dgm:t>
    </dgm:pt>
    <dgm:pt modelId="{6F64B57E-61FF-4809-80C4-A9ADEA8A803C}" type="sibTrans" cxnId="{2E5FAE9F-3866-4157-B365-F587E372094C}">
      <dgm:prSet/>
      <dgm:spPr/>
      <dgm:t>
        <a:bodyPr/>
        <a:lstStyle/>
        <a:p>
          <a:endParaRPr lang="en-US"/>
        </a:p>
      </dgm:t>
    </dgm:pt>
    <dgm:pt modelId="{5976E576-7D74-46EE-A839-F603E6041D0D}">
      <dgm:prSet phldrT="[Text]" custT="1"/>
      <dgm:spPr/>
      <dgm:t>
        <a:bodyPr lIns="91440" bIns="548640"/>
        <a:lstStyle/>
        <a:p>
          <a:r>
            <a:rPr lang="en-US" sz="1800" dirty="0" smtClean="0"/>
            <a:t>Identifying Systemically Important Institutions</a:t>
          </a:r>
          <a:endParaRPr lang="en-US" sz="1800" dirty="0"/>
        </a:p>
      </dgm:t>
    </dgm:pt>
    <dgm:pt modelId="{97359F0E-929E-4EC1-81C5-9E49A75366FE}" type="parTrans" cxnId="{91C48F6C-2B67-4863-8CBB-896B69641BA4}">
      <dgm:prSet/>
      <dgm:spPr/>
      <dgm:t>
        <a:bodyPr/>
        <a:lstStyle/>
        <a:p>
          <a:endParaRPr lang="en-US"/>
        </a:p>
      </dgm:t>
    </dgm:pt>
    <dgm:pt modelId="{73AFC11D-7A38-4C8D-93BA-04D038E88975}" type="sibTrans" cxnId="{91C48F6C-2B67-4863-8CBB-896B69641BA4}">
      <dgm:prSet/>
      <dgm:spPr/>
      <dgm:t>
        <a:bodyPr/>
        <a:lstStyle/>
        <a:p>
          <a:endParaRPr lang="en-US"/>
        </a:p>
      </dgm:t>
    </dgm:pt>
    <dgm:pt modelId="{77022F78-0512-4205-9D6A-8DA88061C908}">
      <dgm:prSet phldrT="[Text]" custT="1"/>
      <dgm:spPr/>
      <dgm:t>
        <a:bodyPr lIns="0" rIns="274320"/>
        <a:lstStyle/>
        <a:p>
          <a:r>
            <a:rPr lang="en-US" sz="2000" dirty="0" smtClean="0"/>
            <a:t>Size</a:t>
          </a:r>
          <a:endParaRPr lang="en-US" sz="2000" dirty="0"/>
        </a:p>
      </dgm:t>
    </dgm:pt>
    <dgm:pt modelId="{95F6B8C7-8A31-455E-9B71-69F5A663EF2B}" type="parTrans" cxnId="{23FAEA51-9845-4C01-8871-209CFC621EBB}">
      <dgm:prSet/>
      <dgm:spPr/>
      <dgm:t>
        <a:bodyPr/>
        <a:lstStyle/>
        <a:p>
          <a:endParaRPr lang="en-US"/>
        </a:p>
      </dgm:t>
    </dgm:pt>
    <dgm:pt modelId="{2833C18E-C6B3-4650-925D-B906866D9425}" type="sibTrans" cxnId="{23FAEA51-9845-4C01-8871-209CFC621EBB}">
      <dgm:prSet/>
      <dgm:spPr/>
      <dgm:t>
        <a:bodyPr/>
        <a:lstStyle/>
        <a:p>
          <a:endParaRPr lang="en-US"/>
        </a:p>
      </dgm:t>
    </dgm:pt>
    <dgm:pt modelId="{AE3A3969-F2CB-42CE-A9D9-59D2B3B2A854}">
      <dgm:prSet phldrT="[Text]" custT="1"/>
      <dgm:spPr/>
      <dgm:t>
        <a:bodyPr lIns="274320" tIns="365760" rIns="0"/>
        <a:lstStyle/>
        <a:p>
          <a:r>
            <a:rPr lang="en-US" sz="1800" dirty="0" smtClean="0"/>
            <a:t>Measures to directly reduce systemic importance</a:t>
          </a:r>
          <a:endParaRPr lang="en-US" sz="1800" dirty="0"/>
        </a:p>
      </dgm:t>
    </dgm:pt>
    <dgm:pt modelId="{B9222804-AE7C-4A62-BD9A-53CC196CEDFF}" type="parTrans" cxnId="{513DC238-448B-4782-94CF-95EDAFE82D39}">
      <dgm:prSet/>
      <dgm:spPr/>
      <dgm:t>
        <a:bodyPr/>
        <a:lstStyle/>
        <a:p>
          <a:endParaRPr lang="en-US"/>
        </a:p>
      </dgm:t>
    </dgm:pt>
    <dgm:pt modelId="{9A3DE9EF-4716-4EBA-A0D4-42E89DF374AE}" type="sibTrans" cxnId="{513DC238-448B-4782-94CF-95EDAFE82D39}">
      <dgm:prSet/>
      <dgm:spPr/>
      <dgm:t>
        <a:bodyPr/>
        <a:lstStyle/>
        <a:p>
          <a:endParaRPr lang="en-US"/>
        </a:p>
      </dgm:t>
    </dgm:pt>
    <dgm:pt modelId="{2ADB9778-0284-469D-97B7-70C9F69E355E}">
      <dgm:prSet phldrT="[Text]" custT="1"/>
      <dgm:spPr/>
      <dgm:t>
        <a:bodyPr lIns="365760"/>
        <a:lstStyle/>
        <a:p>
          <a:r>
            <a:rPr lang="en-US" sz="2000" dirty="0" smtClean="0"/>
            <a:t>Limitations on size and organizational structure</a:t>
          </a:r>
          <a:endParaRPr lang="en-US" sz="2000" dirty="0"/>
        </a:p>
      </dgm:t>
    </dgm:pt>
    <dgm:pt modelId="{4D3EC73A-A7DF-452C-88A6-8EBAA8E02C4E}" type="parTrans" cxnId="{2911AF8A-250A-4549-84BE-E8E528EAA685}">
      <dgm:prSet/>
      <dgm:spPr/>
      <dgm:t>
        <a:bodyPr/>
        <a:lstStyle/>
        <a:p>
          <a:endParaRPr lang="en-US"/>
        </a:p>
      </dgm:t>
    </dgm:pt>
    <dgm:pt modelId="{84FBE008-E1ED-4471-9DC2-7E17DF139B5B}" type="sibTrans" cxnId="{2911AF8A-250A-4549-84BE-E8E528EAA685}">
      <dgm:prSet/>
      <dgm:spPr/>
      <dgm:t>
        <a:bodyPr/>
        <a:lstStyle/>
        <a:p>
          <a:endParaRPr lang="en-US"/>
        </a:p>
      </dgm:t>
    </dgm:pt>
    <dgm:pt modelId="{EEA5696B-1082-4711-A07E-EA8E629EB6CF}">
      <dgm:prSet phldrT="[Text]" custT="1"/>
      <dgm:spPr/>
      <dgm:t>
        <a:bodyPr tIns="548640" bIns="365760"/>
        <a:lstStyle/>
        <a:p>
          <a:r>
            <a:rPr lang="en-US" sz="1800" dirty="0" smtClean="0"/>
            <a:t>Measures to reduce likelihood of failure</a:t>
          </a:r>
          <a:endParaRPr lang="en-US" sz="1800" dirty="0"/>
        </a:p>
      </dgm:t>
    </dgm:pt>
    <dgm:pt modelId="{66E3243D-6C57-424B-A186-C540F9FF75C8}" type="parTrans" cxnId="{98C9FA41-868C-45BE-B98D-00308B69BABD}">
      <dgm:prSet/>
      <dgm:spPr/>
      <dgm:t>
        <a:bodyPr/>
        <a:lstStyle/>
        <a:p>
          <a:endParaRPr lang="en-US"/>
        </a:p>
      </dgm:t>
    </dgm:pt>
    <dgm:pt modelId="{B68ADE41-5515-4B4D-9308-75087D884A2C}" type="sibTrans" cxnId="{98C9FA41-868C-45BE-B98D-00308B69BABD}">
      <dgm:prSet/>
      <dgm:spPr/>
      <dgm:t>
        <a:bodyPr/>
        <a:lstStyle/>
        <a:p>
          <a:endParaRPr lang="en-US"/>
        </a:p>
      </dgm:t>
    </dgm:pt>
    <dgm:pt modelId="{E365D216-FDB7-4AB8-8384-CB5FFB8E3945}">
      <dgm:prSet phldrT="[Text]" custT="1"/>
      <dgm:spPr/>
      <dgm:t>
        <a:bodyPr vert="horz" tIns="0" bIns="3291840" anchor="t" anchorCtr="0"/>
        <a:lstStyle/>
        <a:p>
          <a:r>
            <a:rPr lang="en-US" sz="2000" dirty="0" smtClean="0"/>
            <a:t>Capital/liquidity surcharges</a:t>
          </a:r>
          <a:endParaRPr lang="en-US" sz="2000" dirty="0"/>
        </a:p>
      </dgm:t>
    </dgm:pt>
    <dgm:pt modelId="{DEE61334-81CE-4244-ADD1-F6F50616CF33}" type="parTrans" cxnId="{2AE9A358-044E-4BE1-9180-9196767B856B}">
      <dgm:prSet/>
      <dgm:spPr/>
      <dgm:t>
        <a:bodyPr/>
        <a:lstStyle/>
        <a:p>
          <a:endParaRPr lang="en-US"/>
        </a:p>
      </dgm:t>
    </dgm:pt>
    <dgm:pt modelId="{B2F21387-8FB3-46B1-AC1B-4D16D41AF7E7}" type="sibTrans" cxnId="{2AE9A358-044E-4BE1-9180-9196767B856B}">
      <dgm:prSet/>
      <dgm:spPr/>
      <dgm:t>
        <a:bodyPr/>
        <a:lstStyle/>
        <a:p>
          <a:endParaRPr lang="en-US"/>
        </a:p>
      </dgm:t>
    </dgm:pt>
    <dgm:pt modelId="{7B6A19CA-A302-43AF-8955-A3958A314404}">
      <dgm:prSet phldrT="[Text]" custT="1"/>
      <dgm:spPr/>
      <dgm:t>
        <a:bodyPr/>
        <a:lstStyle/>
        <a:p>
          <a:r>
            <a:rPr lang="en-US" sz="2000" dirty="0" smtClean="0"/>
            <a:t>Resolution plans</a:t>
          </a:r>
          <a:endParaRPr lang="en-US" sz="2000" dirty="0"/>
        </a:p>
      </dgm:t>
    </dgm:pt>
    <dgm:pt modelId="{AB8EA4ED-B738-40FF-AF86-853F172499B8}" type="parTrans" cxnId="{52470886-4FC0-400F-BB0A-C4957EFB7500}">
      <dgm:prSet/>
      <dgm:spPr/>
      <dgm:t>
        <a:bodyPr/>
        <a:lstStyle/>
        <a:p>
          <a:endParaRPr lang="en-US"/>
        </a:p>
      </dgm:t>
    </dgm:pt>
    <dgm:pt modelId="{40343124-CD86-4633-9288-0DBA5E12554E}" type="sibTrans" cxnId="{52470886-4FC0-400F-BB0A-C4957EFB7500}">
      <dgm:prSet/>
      <dgm:spPr/>
      <dgm:t>
        <a:bodyPr/>
        <a:lstStyle/>
        <a:p>
          <a:endParaRPr lang="en-US"/>
        </a:p>
      </dgm:t>
    </dgm:pt>
    <dgm:pt modelId="{FFD5F136-A4F5-41FB-A7CE-2F162DB0E8A3}">
      <dgm:prSet phldrT="[Text]" custT="1"/>
      <dgm:spPr/>
      <dgm:t>
        <a:bodyPr/>
        <a:lstStyle/>
        <a:p>
          <a:r>
            <a:rPr lang="en-US" sz="2000" dirty="0" smtClean="0"/>
            <a:t>CoCos/Bail-in</a:t>
          </a:r>
          <a:endParaRPr lang="en-US" sz="2000" dirty="0"/>
        </a:p>
      </dgm:t>
    </dgm:pt>
    <dgm:pt modelId="{5344ACEB-1995-44C6-9476-431CC973F2E2}" type="parTrans" cxnId="{38B31232-4F45-4047-884E-6287B3794674}">
      <dgm:prSet/>
      <dgm:spPr/>
      <dgm:t>
        <a:bodyPr/>
        <a:lstStyle/>
        <a:p>
          <a:endParaRPr lang="en-US"/>
        </a:p>
      </dgm:t>
    </dgm:pt>
    <dgm:pt modelId="{1A96C35E-8A98-47FD-BEFD-29FBAA0EAB89}" type="sibTrans" cxnId="{38B31232-4F45-4047-884E-6287B3794674}">
      <dgm:prSet/>
      <dgm:spPr/>
      <dgm:t>
        <a:bodyPr/>
        <a:lstStyle/>
        <a:p>
          <a:endParaRPr lang="en-US"/>
        </a:p>
      </dgm:t>
    </dgm:pt>
    <dgm:pt modelId="{1F7070F3-FADC-481F-B4F7-002C07AA0D53}">
      <dgm:prSet phldrT="[Text]" custT="1"/>
      <dgm:spPr/>
      <dgm:t>
        <a:bodyPr/>
        <a:lstStyle/>
        <a:p>
          <a:r>
            <a:rPr lang="en-US" sz="2000" dirty="0" smtClean="0"/>
            <a:t>Strengthened market infrastructure</a:t>
          </a:r>
          <a:endParaRPr lang="en-US" sz="2000" dirty="0"/>
        </a:p>
      </dgm:t>
    </dgm:pt>
    <dgm:pt modelId="{CD1B4142-031B-41D1-8E21-30360B14A473}" type="parTrans" cxnId="{9FAAFD6C-D9DA-4477-92F4-9480B5F87927}">
      <dgm:prSet/>
      <dgm:spPr/>
      <dgm:t>
        <a:bodyPr/>
        <a:lstStyle/>
        <a:p>
          <a:endParaRPr lang="en-US"/>
        </a:p>
      </dgm:t>
    </dgm:pt>
    <dgm:pt modelId="{4CDF3F8C-5C4F-4A3A-ACC3-EF12A1323B9A}" type="sibTrans" cxnId="{9FAAFD6C-D9DA-4477-92F4-9480B5F87927}">
      <dgm:prSet/>
      <dgm:spPr/>
      <dgm:t>
        <a:bodyPr/>
        <a:lstStyle/>
        <a:p>
          <a:endParaRPr lang="en-US"/>
        </a:p>
      </dgm:t>
    </dgm:pt>
    <dgm:pt modelId="{E72A36F9-CA19-4C7A-A89E-6D06B1D4DE99}">
      <dgm:prSet phldrT="[Text]" custT="1"/>
      <dgm:spPr/>
      <dgm:t>
        <a:bodyPr/>
        <a:lstStyle/>
        <a:p>
          <a:r>
            <a:rPr lang="en-US" sz="2000" dirty="0" smtClean="0"/>
            <a:t>Levies, fees, or taxes</a:t>
          </a:r>
          <a:endParaRPr lang="en-US" sz="2000" dirty="0"/>
        </a:p>
      </dgm:t>
    </dgm:pt>
    <dgm:pt modelId="{B3C8DCF1-4AEF-4EA1-A4EC-EF9E6D280DBA}" type="parTrans" cxnId="{6C17A3C2-D496-4FE2-BC2D-ED61795C6F94}">
      <dgm:prSet/>
      <dgm:spPr/>
      <dgm:t>
        <a:bodyPr/>
        <a:lstStyle/>
        <a:p>
          <a:endParaRPr lang="en-US"/>
        </a:p>
      </dgm:t>
    </dgm:pt>
    <dgm:pt modelId="{122C2FC4-1F1D-4B93-A6CB-37557A682F36}" type="sibTrans" cxnId="{6C17A3C2-D496-4FE2-BC2D-ED61795C6F94}">
      <dgm:prSet/>
      <dgm:spPr/>
      <dgm:t>
        <a:bodyPr/>
        <a:lstStyle/>
        <a:p>
          <a:endParaRPr lang="en-US"/>
        </a:p>
      </dgm:t>
    </dgm:pt>
    <dgm:pt modelId="{1223C60C-FA20-4560-9EAD-43B4FF4A40A8}">
      <dgm:prSet phldrT="[Text]" custT="1"/>
      <dgm:spPr/>
      <dgm:t>
        <a:bodyPr lIns="0" rIns="274320"/>
        <a:lstStyle/>
        <a:p>
          <a:r>
            <a:rPr lang="en-US" sz="2000" dirty="0" smtClean="0"/>
            <a:t>Interconnectedness</a:t>
          </a:r>
          <a:endParaRPr lang="en-US" sz="2000" dirty="0"/>
        </a:p>
      </dgm:t>
    </dgm:pt>
    <dgm:pt modelId="{04ABEDD7-8850-4E56-A939-012431D77D3F}" type="parTrans" cxnId="{4BCF84A4-24EF-4B26-BCAE-719521303E1A}">
      <dgm:prSet/>
      <dgm:spPr/>
      <dgm:t>
        <a:bodyPr/>
        <a:lstStyle/>
        <a:p>
          <a:endParaRPr lang="en-US"/>
        </a:p>
      </dgm:t>
    </dgm:pt>
    <dgm:pt modelId="{63789BDE-6C0C-4979-9916-3160EE376FCC}" type="sibTrans" cxnId="{4BCF84A4-24EF-4B26-BCAE-719521303E1A}">
      <dgm:prSet/>
      <dgm:spPr/>
      <dgm:t>
        <a:bodyPr/>
        <a:lstStyle/>
        <a:p>
          <a:endParaRPr lang="en-US"/>
        </a:p>
      </dgm:t>
    </dgm:pt>
    <dgm:pt modelId="{906C4936-8B14-40F7-B3A1-D4EB2AE6E622}">
      <dgm:prSet phldrT="[Text]" custT="1"/>
      <dgm:spPr/>
      <dgm:t>
        <a:bodyPr lIns="0" rIns="274320"/>
        <a:lstStyle/>
        <a:p>
          <a:r>
            <a:rPr lang="en-US" sz="2000" dirty="0" smtClean="0"/>
            <a:t>Complexity</a:t>
          </a:r>
          <a:endParaRPr lang="en-US" sz="2000" dirty="0"/>
        </a:p>
      </dgm:t>
    </dgm:pt>
    <dgm:pt modelId="{0013697B-7560-4FC9-97FD-04BDE8934B0F}" type="parTrans" cxnId="{E9420C9B-0295-47EC-8E86-3B607F5251FB}">
      <dgm:prSet/>
      <dgm:spPr/>
      <dgm:t>
        <a:bodyPr/>
        <a:lstStyle/>
        <a:p>
          <a:endParaRPr lang="en-US"/>
        </a:p>
      </dgm:t>
    </dgm:pt>
    <dgm:pt modelId="{37AA1118-F268-4BF2-B5AA-38F6A1ADE543}" type="sibTrans" cxnId="{E9420C9B-0295-47EC-8E86-3B607F5251FB}">
      <dgm:prSet/>
      <dgm:spPr/>
      <dgm:t>
        <a:bodyPr/>
        <a:lstStyle/>
        <a:p>
          <a:endParaRPr lang="en-US"/>
        </a:p>
      </dgm:t>
    </dgm:pt>
    <dgm:pt modelId="{20D105A4-3CF2-4182-B3C8-2BCEF169143E}">
      <dgm:prSet phldrT="[Text]" custT="1"/>
      <dgm:spPr/>
      <dgm:t>
        <a:bodyPr lIns="0" rIns="274320"/>
        <a:lstStyle/>
        <a:p>
          <a:r>
            <a:rPr lang="en-US" sz="2000" dirty="0" smtClean="0"/>
            <a:t>Lack of substitutability</a:t>
          </a:r>
          <a:endParaRPr lang="en-US" sz="2000" dirty="0"/>
        </a:p>
      </dgm:t>
    </dgm:pt>
    <dgm:pt modelId="{A73A4629-EE28-4678-85C6-A71D535600D2}" type="parTrans" cxnId="{B5081C7A-D383-4176-BB01-6601F69419E8}">
      <dgm:prSet/>
      <dgm:spPr/>
      <dgm:t>
        <a:bodyPr/>
        <a:lstStyle/>
        <a:p>
          <a:endParaRPr lang="en-US"/>
        </a:p>
      </dgm:t>
    </dgm:pt>
    <dgm:pt modelId="{F84E6845-A5A4-40F7-BCF0-70EC0D8C8FCE}" type="sibTrans" cxnId="{B5081C7A-D383-4176-BB01-6601F69419E8}">
      <dgm:prSet/>
      <dgm:spPr/>
      <dgm:t>
        <a:bodyPr/>
        <a:lstStyle/>
        <a:p>
          <a:endParaRPr lang="en-US"/>
        </a:p>
      </dgm:t>
    </dgm:pt>
    <dgm:pt modelId="{FD1F319E-F51E-45D1-A4EA-923908802EA7}">
      <dgm:prSet phldrT="[Text]" custT="1"/>
      <dgm:spPr/>
      <dgm:t>
        <a:bodyPr lIns="0" rIns="274320"/>
        <a:lstStyle/>
        <a:p>
          <a:r>
            <a:rPr lang="en-US" sz="2000" dirty="0" smtClean="0"/>
            <a:t>Global activity</a:t>
          </a:r>
          <a:endParaRPr lang="en-US" sz="2000" dirty="0"/>
        </a:p>
      </dgm:t>
    </dgm:pt>
    <dgm:pt modelId="{9916028C-9DD4-4D7C-83E6-32854900BEEC}" type="parTrans" cxnId="{9DF4F4E6-A726-4900-A1D5-CFEEAC83EC6A}">
      <dgm:prSet/>
      <dgm:spPr/>
      <dgm:t>
        <a:bodyPr/>
        <a:lstStyle/>
        <a:p>
          <a:endParaRPr lang="en-US"/>
        </a:p>
      </dgm:t>
    </dgm:pt>
    <dgm:pt modelId="{168CCFA5-8E78-4900-A94C-A62CE24E8732}" type="sibTrans" cxnId="{9DF4F4E6-A726-4900-A1D5-CFEEAC83EC6A}">
      <dgm:prSet/>
      <dgm:spPr/>
      <dgm:t>
        <a:bodyPr/>
        <a:lstStyle/>
        <a:p>
          <a:endParaRPr lang="en-US"/>
        </a:p>
      </dgm:t>
    </dgm:pt>
    <dgm:pt modelId="{49AB3C1E-6838-47E9-9642-75C675BF8332}">
      <dgm:prSet phldrT="[Text]" custT="1"/>
      <dgm:spPr/>
      <dgm:t>
        <a:bodyPr lIns="365760"/>
        <a:lstStyle/>
        <a:p>
          <a:r>
            <a:rPr lang="en-US" sz="2000" dirty="0" smtClean="0"/>
            <a:t>Restrictions on scope of activities</a:t>
          </a:r>
          <a:endParaRPr lang="en-US" sz="2000" dirty="0"/>
        </a:p>
      </dgm:t>
    </dgm:pt>
    <dgm:pt modelId="{AB6BB4EE-A147-4F79-B8E3-9010958E4E6D}" type="parTrans" cxnId="{C0F1D5F6-CDAF-4CE2-9D86-07342F1FB8BF}">
      <dgm:prSet/>
      <dgm:spPr/>
      <dgm:t>
        <a:bodyPr/>
        <a:lstStyle/>
        <a:p>
          <a:endParaRPr lang="en-US"/>
        </a:p>
      </dgm:t>
    </dgm:pt>
    <dgm:pt modelId="{09F2B9D4-21A7-4EBC-9C02-EC4FFE5154C3}" type="sibTrans" cxnId="{C0F1D5F6-CDAF-4CE2-9D86-07342F1FB8BF}">
      <dgm:prSet/>
      <dgm:spPr/>
      <dgm:t>
        <a:bodyPr/>
        <a:lstStyle/>
        <a:p>
          <a:endParaRPr lang="en-US"/>
        </a:p>
      </dgm:t>
    </dgm:pt>
    <dgm:pt modelId="{F616CE69-8F08-4FFF-818F-B83351FAECA7}">
      <dgm:prSet phldrT="[Text]" custT="1"/>
      <dgm:spPr/>
      <dgm:t>
        <a:bodyPr vert="horz" tIns="0" bIns="3291840" anchor="t" anchorCtr="0"/>
        <a:lstStyle/>
        <a:p>
          <a:r>
            <a:rPr lang="en-US" sz="2000" dirty="0" smtClean="0"/>
            <a:t>CoCos/Bail-in</a:t>
          </a:r>
          <a:endParaRPr lang="en-US" sz="2000" dirty="0"/>
        </a:p>
      </dgm:t>
    </dgm:pt>
    <dgm:pt modelId="{5BFAEA7D-36C8-4717-A985-3F43DED54CEB}" type="parTrans" cxnId="{70BBC497-7185-442C-BD19-469A3F733085}">
      <dgm:prSet/>
      <dgm:spPr/>
      <dgm:t>
        <a:bodyPr/>
        <a:lstStyle/>
        <a:p>
          <a:endParaRPr lang="en-US"/>
        </a:p>
      </dgm:t>
    </dgm:pt>
    <dgm:pt modelId="{44F58983-E695-43AC-8F51-951A558FDEF1}" type="sibTrans" cxnId="{70BBC497-7185-442C-BD19-469A3F733085}">
      <dgm:prSet/>
      <dgm:spPr/>
      <dgm:t>
        <a:bodyPr/>
        <a:lstStyle/>
        <a:p>
          <a:endParaRPr lang="en-US"/>
        </a:p>
      </dgm:t>
    </dgm:pt>
    <dgm:pt modelId="{DD744C10-DEB4-46DA-876C-49FEC28DE893}">
      <dgm:prSet phldrT="[Text]" custT="1"/>
      <dgm:spPr/>
      <dgm:t>
        <a:bodyPr vert="horz" tIns="0" bIns="3291840" anchor="t" anchorCtr="0"/>
        <a:lstStyle/>
        <a:p>
          <a:r>
            <a:rPr lang="en-US" sz="2000" dirty="0" smtClean="0"/>
            <a:t>Recovery plans</a:t>
          </a:r>
          <a:endParaRPr lang="en-US" sz="2000" dirty="0"/>
        </a:p>
      </dgm:t>
    </dgm:pt>
    <dgm:pt modelId="{018E3AC2-6A53-4BC2-B3C1-68795EEC0500}" type="parTrans" cxnId="{F5E53700-6E72-4A07-BCD1-1958069B572B}">
      <dgm:prSet/>
      <dgm:spPr/>
      <dgm:t>
        <a:bodyPr/>
        <a:lstStyle/>
        <a:p>
          <a:endParaRPr lang="en-US"/>
        </a:p>
      </dgm:t>
    </dgm:pt>
    <dgm:pt modelId="{37332941-9CA9-4D5C-8B3E-52840EC43DB9}" type="sibTrans" cxnId="{F5E53700-6E72-4A07-BCD1-1958069B572B}">
      <dgm:prSet/>
      <dgm:spPr/>
      <dgm:t>
        <a:bodyPr/>
        <a:lstStyle/>
        <a:p>
          <a:endParaRPr lang="en-US"/>
        </a:p>
      </dgm:t>
    </dgm:pt>
    <dgm:pt modelId="{9F7D1B21-387A-4383-BD5D-F096154D4FA9}">
      <dgm:prSet phldrT="[Text]" custT="1"/>
      <dgm:spPr/>
      <dgm:t>
        <a:bodyPr vert="horz" tIns="0" bIns="3291840" anchor="t" anchorCtr="0"/>
        <a:lstStyle/>
        <a:p>
          <a:r>
            <a:rPr lang="en-US" sz="2000" dirty="0" smtClean="0"/>
            <a:t>Compensation</a:t>
          </a:r>
          <a:endParaRPr lang="en-US" sz="2000" dirty="0"/>
        </a:p>
      </dgm:t>
    </dgm:pt>
    <dgm:pt modelId="{C7516AFB-3711-4C73-BEEE-F6D73AD3E98E}" type="parTrans" cxnId="{6C45B409-6BBE-411B-9424-BDFD6C7A6DEF}">
      <dgm:prSet/>
      <dgm:spPr/>
      <dgm:t>
        <a:bodyPr/>
        <a:lstStyle/>
        <a:p>
          <a:endParaRPr lang="en-US"/>
        </a:p>
      </dgm:t>
    </dgm:pt>
    <dgm:pt modelId="{C293BD93-1FFB-4D27-81B9-AC6301BDE5C2}" type="sibTrans" cxnId="{6C45B409-6BBE-411B-9424-BDFD6C7A6DEF}">
      <dgm:prSet/>
      <dgm:spPr/>
      <dgm:t>
        <a:bodyPr/>
        <a:lstStyle/>
        <a:p>
          <a:endParaRPr lang="en-US"/>
        </a:p>
      </dgm:t>
    </dgm:pt>
    <dgm:pt modelId="{4B1DD865-6CF5-4C91-930A-0D780EAD983A}">
      <dgm:prSet phldrT="[Text]" custT="1"/>
      <dgm:spPr/>
      <dgm:t>
        <a:bodyPr/>
        <a:lstStyle/>
        <a:p>
          <a:r>
            <a:rPr lang="en-US" sz="2000" dirty="0" smtClean="0"/>
            <a:t>Intensive supervision</a:t>
          </a:r>
          <a:endParaRPr lang="en-US" sz="2000" dirty="0"/>
        </a:p>
      </dgm:t>
    </dgm:pt>
    <dgm:pt modelId="{893C973B-20D8-4AFB-A2CD-1E61F8CA3F68}" type="parTrans" cxnId="{CC08B2CB-1DEF-4371-BF5C-7EEF06288BC5}">
      <dgm:prSet/>
      <dgm:spPr/>
      <dgm:t>
        <a:bodyPr/>
        <a:lstStyle/>
        <a:p>
          <a:endParaRPr lang="en-US"/>
        </a:p>
      </dgm:t>
    </dgm:pt>
    <dgm:pt modelId="{59BCED16-42FE-455B-8493-A5CDE90EC177}" type="sibTrans" cxnId="{CC08B2CB-1DEF-4371-BF5C-7EEF06288BC5}">
      <dgm:prSet/>
      <dgm:spPr/>
      <dgm:t>
        <a:bodyPr/>
        <a:lstStyle/>
        <a:p>
          <a:endParaRPr lang="en-US"/>
        </a:p>
      </dgm:t>
    </dgm:pt>
    <dgm:pt modelId="{4A425B35-A0DC-4878-80E1-645EEFE28852}">
      <dgm:prSet phldrT="[Text]" custT="1"/>
      <dgm:spPr/>
      <dgm:t>
        <a:bodyPr/>
        <a:lstStyle/>
        <a:p>
          <a:r>
            <a:rPr lang="en-US" sz="2000" dirty="0" smtClean="0"/>
            <a:t>Disclosure</a:t>
          </a:r>
          <a:endParaRPr lang="en-US" sz="2000" dirty="0"/>
        </a:p>
      </dgm:t>
    </dgm:pt>
    <dgm:pt modelId="{D1F5A8B5-74F6-47C6-823A-9C0445346DD1}" type="parTrans" cxnId="{1B6D9F1F-0DA5-4241-B527-AD4086E1B289}">
      <dgm:prSet/>
      <dgm:spPr/>
      <dgm:t>
        <a:bodyPr/>
        <a:lstStyle/>
        <a:p>
          <a:endParaRPr lang="en-US"/>
        </a:p>
      </dgm:t>
    </dgm:pt>
    <dgm:pt modelId="{005FF4D1-D7E3-4CE1-B302-2A2770D01CC2}" type="sibTrans" cxnId="{1B6D9F1F-0DA5-4241-B527-AD4086E1B289}">
      <dgm:prSet/>
      <dgm:spPr/>
      <dgm:t>
        <a:bodyPr/>
        <a:lstStyle/>
        <a:p>
          <a:endParaRPr lang="en-US"/>
        </a:p>
      </dgm:t>
    </dgm:pt>
    <dgm:pt modelId="{B4D22784-18DF-4419-BB16-0EBDB1B05A84}" type="pres">
      <dgm:prSet presAssocID="{3453927C-0D16-4368-92DC-B2CB8A77283B}" presName="cycleMatrixDiagram" presStyleCnt="0">
        <dgm:presLayoutVars>
          <dgm:chMax val="1"/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268188D9-B429-48A5-8AF7-2D0F0C73BA31}" type="pres">
      <dgm:prSet presAssocID="{3453927C-0D16-4368-92DC-B2CB8A77283B}" presName="children" presStyleCnt="0"/>
      <dgm:spPr/>
    </dgm:pt>
    <dgm:pt modelId="{CD4D36E2-194D-47CD-B5DD-0A9DAB3A614B}" type="pres">
      <dgm:prSet presAssocID="{3453927C-0D16-4368-92DC-B2CB8A77283B}" presName="child1group" presStyleCnt="0"/>
      <dgm:spPr/>
    </dgm:pt>
    <dgm:pt modelId="{2817FEC7-C871-4317-8C84-C0D259803058}" type="pres">
      <dgm:prSet presAssocID="{3453927C-0D16-4368-92DC-B2CB8A77283B}" presName="child1" presStyleLbl="bgAcc1" presStyleIdx="0" presStyleCnt="4" custScaleX="129612" custScaleY="123971" custLinFactNeighborX="17125" custLinFactNeighborY="14261"/>
      <dgm:spPr/>
      <dgm:t>
        <a:bodyPr/>
        <a:lstStyle/>
        <a:p>
          <a:endParaRPr lang="en-US"/>
        </a:p>
      </dgm:t>
    </dgm:pt>
    <dgm:pt modelId="{2166C081-2741-4EB4-8B27-8A772F576AEE}" type="pres">
      <dgm:prSet presAssocID="{3453927C-0D16-4368-92DC-B2CB8A77283B}" presName="child1Text" presStyleLbl="bgAcc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EF02809-9DB7-437C-A1A2-4CDC2417D7DB}" type="pres">
      <dgm:prSet presAssocID="{3453927C-0D16-4368-92DC-B2CB8A77283B}" presName="child2group" presStyleCnt="0"/>
      <dgm:spPr/>
    </dgm:pt>
    <dgm:pt modelId="{759DE856-E332-43FA-A910-03B413951124}" type="pres">
      <dgm:prSet presAssocID="{3453927C-0D16-4368-92DC-B2CB8A77283B}" presName="child2" presStyleLbl="bgAcc1" presStyleIdx="1" presStyleCnt="4" custScaleX="131022" custScaleY="121342" custLinFactNeighborX="-15715" custLinFactNeighborY="12946"/>
      <dgm:spPr/>
      <dgm:t>
        <a:bodyPr/>
        <a:lstStyle/>
        <a:p>
          <a:endParaRPr lang="en-US"/>
        </a:p>
      </dgm:t>
    </dgm:pt>
    <dgm:pt modelId="{91D9A72B-615E-48D5-B474-67B4B4D2E27B}" type="pres">
      <dgm:prSet presAssocID="{3453927C-0D16-4368-92DC-B2CB8A77283B}" presName="child2Text" presStyleLbl="bgAcc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F3642E1-146D-4728-A5B2-57A24EEECC09}" type="pres">
      <dgm:prSet presAssocID="{3453927C-0D16-4368-92DC-B2CB8A77283B}" presName="child3group" presStyleCnt="0"/>
      <dgm:spPr/>
    </dgm:pt>
    <dgm:pt modelId="{F5ED98C3-2A3E-47F1-A6FC-A641AE6BCDCD}" type="pres">
      <dgm:prSet presAssocID="{3453927C-0D16-4368-92DC-B2CB8A77283B}" presName="child3" presStyleLbl="bgAcc1" presStyleIdx="2" presStyleCnt="4" custScaleX="130408" custScaleY="142172" custLinFactNeighborX="-15294" custLinFactNeighborY="-14261"/>
      <dgm:spPr/>
      <dgm:t>
        <a:bodyPr/>
        <a:lstStyle/>
        <a:p>
          <a:endParaRPr lang="en-US"/>
        </a:p>
      </dgm:t>
    </dgm:pt>
    <dgm:pt modelId="{177F2EF9-E4DB-44DF-9309-7B42FABEA1BD}" type="pres">
      <dgm:prSet presAssocID="{3453927C-0D16-4368-92DC-B2CB8A77283B}" presName="child3Text" presStyleLbl="bgAcc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7727256-F83B-4E96-9CF5-949BDED38CE5}" type="pres">
      <dgm:prSet presAssocID="{3453927C-0D16-4368-92DC-B2CB8A77283B}" presName="child4group" presStyleCnt="0"/>
      <dgm:spPr/>
    </dgm:pt>
    <dgm:pt modelId="{718D443B-C46B-46E6-B4DB-8297B8CF6E38}" type="pres">
      <dgm:prSet presAssocID="{3453927C-0D16-4368-92DC-B2CB8A77283B}" presName="child4" presStyleLbl="bgAcc1" presStyleIdx="3" presStyleCnt="4" custScaleX="129112" custScaleY="141294" custLinFactNeighborX="17347" custLinFactNeighborY="-13822"/>
      <dgm:spPr/>
      <dgm:t>
        <a:bodyPr/>
        <a:lstStyle/>
        <a:p>
          <a:endParaRPr lang="en-US"/>
        </a:p>
      </dgm:t>
    </dgm:pt>
    <dgm:pt modelId="{42C995F7-F81F-4ED6-8E35-FCFD531F7528}" type="pres">
      <dgm:prSet presAssocID="{3453927C-0D16-4368-92DC-B2CB8A77283B}" presName="child4Text" presStyleLbl="bgAcc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15D1330-5D9A-435A-84DB-EE6E18CD79FF}" type="pres">
      <dgm:prSet presAssocID="{3453927C-0D16-4368-92DC-B2CB8A77283B}" presName="childPlaceholder" presStyleCnt="0"/>
      <dgm:spPr/>
    </dgm:pt>
    <dgm:pt modelId="{CCBBBBF9-2152-42BC-8F39-691749F2E14A}" type="pres">
      <dgm:prSet presAssocID="{3453927C-0D16-4368-92DC-B2CB8A77283B}" presName="circle" presStyleCnt="0"/>
      <dgm:spPr/>
    </dgm:pt>
    <dgm:pt modelId="{D03A011F-8AF3-4D16-AB8C-443AD2BA7D9B}" type="pres">
      <dgm:prSet presAssocID="{3453927C-0D16-4368-92DC-B2CB8A77283B}" presName="quadrant1" presStyleLbl="node1" presStyleIdx="0" presStyleCnt="4" custScaleX="73708" custScaleY="72347" custLinFactNeighborX="15455" custLinFactNeighborY="1613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464693E-A203-43F2-B37B-62997CFD67AD}" type="pres">
      <dgm:prSet presAssocID="{3453927C-0D16-4368-92DC-B2CB8A77283B}" presName="quadrant2" presStyleLbl="node1" presStyleIdx="1" presStyleCnt="4" custScaleX="73708" custScaleY="72349" custLinFactNeighborX="-15455" custLinFactNeighborY="1613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B47DDA0-A970-428C-BB6E-866E245045E6}" type="pres">
      <dgm:prSet presAssocID="{3453927C-0D16-4368-92DC-B2CB8A77283B}" presName="quadrant3" presStyleLbl="node1" presStyleIdx="2" presStyleCnt="4" custScaleX="73708" custScaleY="73697" custLinFactNeighborX="-15455" custLinFactNeighborY="-15461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4C6E1B8-22CA-4504-A839-0B9333C42A48}" type="pres">
      <dgm:prSet presAssocID="{3453927C-0D16-4368-92DC-B2CB8A77283B}" presName="quadrant4" presStyleLbl="node1" presStyleIdx="3" presStyleCnt="4" custScaleX="73710" custScaleY="73697" custLinFactNeighborX="15455" custLinFactNeighborY="-15461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947D3EB-026C-45A4-838F-12C7810367D2}" type="pres">
      <dgm:prSet presAssocID="{3453927C-0D16-4368-92DC-B2CB8A77283B}" presName="quadrantPlaceholder" presStyleCnt="0"/>
      <dgm:spPr/>
    </dgm:pt>
    <dgm:pt modelId="{22105894-4CBA-485D-BD9C-C84ABB4D690A}" type="pres">
      <dgm:prSet presAssocID="{3453927C-0D16-4368-92DC-B2CB8A77283B}" presName="center1" presStyleLbl="fgShp" presStyleIdx="0" presStyleCnt="2" custScaleX="75264" custLinFactNeighborX="0" custLinFactNeighborY="19231"/>
      <dgm:spPr/>
    </dgm:pt>
    <dgm:pt modelId="{723BCAD6-718C-400F-A88A-BEC61CA8E9BD}" type="pres">
      <dgm:prSet presAssocID="{3453927C-0D16-4368-92DC-B2CB8A77283B}" presName="center2" presStyleLbl="fgShp" presStyleIdx="1" presStyleCnt="2" custScaleX="75263" custLinFactNeighborX="0" custLinFactNeighborY="-19231"/>
      <dgm:spPr/>
    </dgm:pt>
  </dgm:ptLst>
  <dgm:cxnLst>
    <dgm:cxn modelId="{38B31232-4F45-4047-884E-6287B3794674}" srcId="{046D9A59-F72C-43B7-87DF-3E9FC54C765C}" destId="{FFD5F136-A4F5-41FB-A7CE-2F162DB0E8A3}" srcOrd="2" destOrd="0" parTransId="{5344ACEB-1995-44C6-9476-431CC973F2E2}" sibTransId="{1A96C35E-8A98-47FD-BEFD-29FBAA0EAB89}"/>
    <dgm:cxn modelId="{BD865B35-6823-4447-9E9D-9E2967A45465}" type="presOf" srcId="{49AB3C1E-6838-47E9-9642-75C675BF8332}" destId="{F5ED98C3-2A3E-47F1-A6FC-A641AE6BCDCD}" srcOrd="0" destOrd="1" presId="urn:microsoft.com/office/officeart/2005/8/layout/cycle4"/>
    <dgm:cxn modelId="{2EDE9C75-70E2-4CA3-9396-E8F47FC75F3A}" type="presOf" srcId="{9F7D1B21-387A-4383-BD5D-F096154D4FA9}" destId="{718D443B-C46B-46E6-B4DB-8297B8CF6E38}" srcOrd="0" destOrd="5" presId="urn:microsoft.com/office/officeart/2005/8/layout/cycle4"/>
    <dgm:cxn modelId="{57608E50-1E1D-45BD-9DDF-88F4756A181F}" type="presOf" srcId="{4A425B35-A0DC-4878-80E1-645EEFE28852}" destId="{718D443B-C46B-46E6-B4DB-8297B8CF6E38}" srcOrd="0" destOrd="3" presId="urn:microsoft.com/office/officeart/2005/8/layout/cycle4"/>
    <dgm:cxn modelId="{9FAAFD6C-D9DA-4477-92F4-9480B5F87927}" srcId="{046D9A59-F72C-43B7-87DF-3E9FC54C765C}" destId="{1F7070F3-FADC-481F-B4F7-002C07AA0D53}" srcOrd="3" destOrd="0" parTransId="{CD1B4142-031B-41D1-8E21-30360B14A473}" sibTransId="{4CDF3F8C-5C4F-4A3A-ACC3-EF12A1323B9A}"/>
    <dgm:cxn modelId="{513DC238-448B-4782-94CF-95EDAFE82D39}" srcId="{3453927C-0D16-4368-92DC-B2CB8A77283B}" destId="{AE3A3969-F2CB-42CE-A9D9-59D2B3B2A854}" srcOrd="2" destOrd="0" parTransId="{B9222804-AE7C-4A62-BD9A-53CC196CEDFF}" sibTransId="{9A3DE9EF-4716-4EBA-A0D4-42E89DF374AE}"/>
    <dgm:cxn modelId="{78BD723C-A4FA-4BB4-A6EC-7374E4A4C3F9}" type="presOf" srcId="{2ADB9778-0284-469D-97B7-70C9F69E355E}" destId="{F5ED98C3-2A3E-47F1-A6FC-A641AE6BCDCD}" srcOrd="0" destOrd="0" presId="urn:microsoft.com/office/officeart/2005/8/layout/cycle4"/>
    <dgm:cxn modelId="{47BFEFC0-8C8B-4744-8661-7DE8BA015649}" type="presOf" srcId="{AE3A3969-F2CB-42CE-A9D9-59D2B3B2A854}" destId="{6B47DDA0-A970-428C-BB6E-866E245045E6}" srcOrd="0" destOrd="0" presId="urn:microsoft.com/office/officeart/2005/8/layout/cycle4"/>
    <dgm:cxn modelId="{2E5FAE9F-3866-4157-B365-F587E372094C}" srcId="{046D9A59-F72C-43B7-87DF-3E9FC54C765C}" destId="{449ADBFC-3FA1-4B33-B922-90C32B2268D2}" srcOrd="0" destOrd="0" parTransId="{543FBBEE-D0A2-4240-88D9-CECF85A76D2D}" sibTransId="{6F64B57E-61FF-4809-80C4-A9ADEA8A803C}"/>
    <dgm:cxn modelId="{08741799-8D55-4576-991A-3340CA8BDF3B}" type="presOf" srcId="{9F7D1B21-387A-4383-BD5D-F096154D4FA9}" destId="{42C995F7-F81F-4ED6-8E35-FCFD531F7528}" srcOrd="1" destOrd="5" presId="urn:microsoft.com/office/officeart/2005/8/layout/cycle4"/>
    <dgm:cxn modelId="{9DF4F4E6-A726-4900-A1D5-CFEEAC83EC6A}" srcId="{5976E576-7D74-46EE-A839-F603E6041D0D}" destId="{FD1F319E-F51E-45D1-A4EA-923908802EA7}" srcOrd="4" destOrd="0" parTransId="{9916028C-9DD4-4D7C-83E6-32854900BEEC}" sibTransId="{168CCFA5-8E78-4900-A94C-A62CE24E8732}"/>
    <dgm:cxn modelId="{90E9240C-3D09-481A-9197-99A97AD4565E}" type="presOf" srcId="{F616CE69-8F08-4FFF-818F-B83351FAECA7}" destId="{718D443B-C46B-46E6-B4DB-8297B8CF6E38}" srcOrd="0" destOrd="1" presId="urn:microsoft.com/office/officeart/2005/8/layout/cycle4"/>
    <dgm:cxn modelId="{2AE9A358-044E-4BE1-9180-9196767B856B}" srcId="{EEA5696B-1082-4711-A07E-EA8E629EB6CF}" destId="{E365D216-FDB7-4AB8-8384-CB5FFB8E3945}" srcOrd="0" destOrd="0" parTransId="{DEE61334-81CE-4244-ADD1-F6F50616CF33}" sibTransId="{B2F21387-8FB3-46B1-AC1B-4D16D41AF7E7}"/>
    <dgm:cxn modelId="{810F2ADB-22DA-4061-8BBD-E2EE94082783}" type="presOf" srcId="{1223C60C-FA20-4560-9EAD-43B4FF4A40A8}" destId="{759DE856-E332-43FA-A910-03B413951124}" srcOrd="0" destOrd="1" presId="urn:microsoft.com/office/officeart/2005/8/layout/cycle4"/>
    <dgm:cxn modelId="{4BC2368F-E49A-4A79-8835-1EC864EA11F8}" type="presOf" srcId="{E365D216-FDB7-4AB8-8384-CB5FFB8E3945}" destId="{42C995F7-F81F-4ED6-8E35-FCFD531F7528}" srcOrd="1" destOrd="0" presId="urn:microsoft.com/office/officeart/2005/8/layout/cycle4"/>
    <dgm:cxn modelId="{1B6D9F1F-0DA5-4241-B527-AD4086E1B289}" srcId="{EEA5696B-1082-4711-A07E-EA8E629EB6CF}" destId="{4A425B35-A0DC-4878-80E1-645EEFE28852}" srcOrd="3" destOrd="0" parTransId="{D1F5A8B5-74F6-47C6-823A-9C0445346DD1}" sibTransId="{005FF4D1-D7E3-4CE1-B302-2A2770D01CC2}"/>
    <dgm:cxn modelId="{25EE1C65-362A-4D6C-96E7-2A0781D2DC73}" type="presOf" srcId="{FD1F319E-F51E-45D1-A4EA-923908802EA7}" destId="{91D9A72B-615E-48D5-B474-67B4B4D2E27B}" srcOrd="1" destOrd="4" presId="urn:microsoft.com/office/officeart/2005/8/layout/cycle4"/>
    <dgm:cxn modelId="{4F9A3D75-DD29-4BBD-926F-F889D762AB08}" type="presOf" srcId="{046D9A59-F72C-43B7-87DF-3E9FC54C765C}" destId="{D03A011F-8AF3-4D16-AB8C-443AD2BA7D9B}" srcOrd="0" destOrd="0" presId="urn:microsoft.com/office/officeart/2005/8/layout/cycle4"/>
    <dgm:cxn modelId="{E546A751-D5F0-4D9D-B940-9FAC0F61F832}" type="presOf" srcId="{FFD5F136-A4F5-41FB-A7CE-2F162DB0E8A3}" destId="{2817FEC7-C871-4317-8C84-C0D259803058}" srcOrd="0" destOrd="2" presId="urn:microsoft.com/office/officeart/2005/8/layout/cycle4"/>
    <dgm:cxn modelId="{23FAEA51-9845-4C01-8871-209CFC621EBB}" srcId="{5976E576-7D74-46EE-A839-F603E6041D0D}" destId="{77022F78-0512-4205-9D6A-8DA88061C908}" srcOrd="0" destOrd="0" parTransId="{95F6B8C7-8A31-455E-9B71-69F5A663EF2B}" sibTransId="{2833C18E-C6B3-4650-925D-B906866D9425}"/>
    <dgm:cxn modelId="{C0F1D5F6-CDAF-4CE2-9D86-07342F1FB8BF}" srcId="{AE3A3969-F2CB-42CE-A9D9-59D2B3B2A854}" destId="{49AB3C1E-6838-47E9-9642-75C675BF8332}" srcOrd="1" destOrd="0" parTransId="{AB6BB4EE-A147-4F79-B8E3-9010958E4E6D}" sibTransId="{09F2B9D4-21A7-4EBC-9C02-EC4FFE5154C3}"/>
    <dgm:cxn modelId="{91C48F6C-2B67-4863-8CBB-896B69641BA4}" srcId="{3453927C-0D16-4368-92DC-B2CB8A77283B}" destId="{5976E576-7D74-46EE-A839-F603E6041D0D}" srcOrd="1" destOrd="0" parTransId="{97359F0E-929E-4EC1-81C5-9E49A75366FE}" sibTransId="{73AFC11D-7A38-4C8D-93BA-04D038E88975}"/>
    <dgm:cxn modelId="{70BBC497-7185-442C-BD19-469A3F733085}" srcId="{EEA5696B-1082-4711-A07E-EA8E629EB6CF}" destId="{F616CE69-8F08-4FFF-818F-B83351FAECA7}" srcOrd="1" destOrd="0" parTransId="{5BFAEA7D-36C8-4717-A985-3F43DED54CEB}" sibTransId="{44F58983-E695-43AC-8F51-951A558FDEF1}"/>
    <dgm:cxn modelId="{A97FFA85-2418-40ED-ADB2-C26365DAE552}" type="presOf" srcId="{EEA5696B-1082-4711-A07E-EA8E629EB6CF}" destId="{54C6E1B8-22CA-4504-A839-0B9333C42A48}" srcOrd="0" destOrd="0" presId="urn:microsoft.com/office/officeart/2005/8/layout/cycle4"/>
    <dgm:cxn modelId="{98C9FA41-868C-45BE-B98D-00308B69BABD}" srcId="{3453927C-0D16-4368-92DC-B2CB8A77283B}" destId="{EEA5696B-1082-4711-A07E-EA8E629EB6CF}" srcOrd="3" destOrd="0" parTransId="{66E3243D-6C57-424B-A186-C540F9FF75C8}" sibTransId="{B68ADE41-5515-4B4D-9308-75087D884A2C}"/>
    <dgm:cxn modelId="{34DCA686-2022-40B6-A046-04944DE306F2}" type="presOf" srcId="{2ADB9778-0284-469D-97B7-70C9F69E355E}" destId="{177F2EF9-E4DB-44DF-9309-7B42FABEA1BD}" srcOrd="1" destOrd="0" presId="urn:microsoft.com/office/officeart/2005/8/layout/cycle4"/>
    <dgm:cxn modelId="{52470886-4FC0-400F-BB0A-C4957EFB7500}" srcId="{046D9A59-F72C-43B7-87DF-3E9FC54C765C}" destId="{7B6A19CA-A302-43AF-8955-A3958A314404}" srcOrd="1" destOrd="0" parTransId="{AB8EA4ED-B738-40FF-AF86-853F172499B8}" sibTransId="{40343124-CD86-4633-9288-0DBA5E12554E}"/>
    <dgm:cxn modelId="{B5081C7A-D383-4176-BB01-6601F69419E8}" srcId="{5976E576-7D74-46EE-A839-F603E6041D0D}" destId="{20D105A4-3CF2-4182-B3C8-2BCEF169143E}" srcOrd="3" destOrd="0" parTransId="{A73A4629-EE28-4678-85C6-A71D535600D2}" sibTransId="{F84E6845-A5A4-40F7-BCF0-70EC0D8C8FCE}"/>
    <dgm:cxn modelId="{B447ACFD-BC4B-4B0F-90E3-1D63C800D7EF}" type="presOf" srcId="{7B6A19CA-A302-43AF-8955-A3958A314404}" destId="{2166C081-2741-4EB4-8B27-8A772F576AEE}" srcOrd="1" destOrd="1" presId="urn:microsoft.com/office/officeart/2005/8/layout/cycle4"/>
    <dgm:cxn modelId="{D3268A89-5B11-4D00-B2E2-1541016086B3}" type="presOf" srcId="{E72A36F9-CA19-4C7A-A89E-6D06B1D4DE99}" destId="{2817FEC7-C871-4317-8C84-C0D259803058}" srcOrd="0" destOrd="4" presId="urn:microsoft.com/office/officeart/2005/8/layout/cycle4"/>
    <dgm:cxn modelId="{CB23AB0E-627B-44E4-9E86-9833642754DE}" type="presOf" srcId="{E72A36F9-CA19-4C7A-A89E-6D06B1D4DE99}" destId="{2166C081-2741-4EB4-8B27-8A772F576AEE}" srcOrd="1" destOrd="4" presId="urn:microsoft.com/office/officeart/2005/8/layout/cycle4"/>
    <dgm:cxn modelId="{E9420C9B-0295-47EC-8E86-3B607F5251FB}" srcId="{5976E576-7D74-46EE-A839-F603E6041D0D}" destId="{906C4936-8B14-40F7-B3A1-D4EB2AE6E622}" srcOrd="2" destOrd="0" parTransId="{0013697B-7560-4FC9-97FD-04BDE8934B0F}" sibTransId="{37AA1118-F268-4BF2-B5AA-38F6A1ADE543}"/>
    <dgm:cxn modelId="{6C45B409-6BBE-411B-9424-BDFD6C7A6DEF}" srcId="{EEA5696B-1082-4711-A07E-EA8E629EB6CF}" destId="{9F7D1B21-387A-4383-BD5D-F096154D4FA9}" srcOrd="5" destOrd="0" parTransId="{C7516AFB-3711-4C73-BEEE-F6D73AD3E98E}" sibTransId="{C293BD93-1FFB-4D27-81B9-AC6301BDE5C2}"/>
    <dgm:cxn modelId="{C66AE7D2-89C3-47B5-8A53-5B1ED18913B2}" type="presOf" srcId="{4A425B35-A0DC-4878-80E1-645EEFE28852}" destId="{42C995F7-F81F-4ED6-8E35-FCFD531F7528}" srcOrd="1" destOrd="3" presId="urn:microsoft.com/office/officeart/2005/8/layout/cycle4"/>
    <dgm:cxn modelId="{B813DA05-9F43-4B19-94C9-0A16AF14889C}" type="presOf" srcId="{DD744C10-DEB4-46DA-876C-49FEC28DE893}" destId="{42C995F7-F81F-4ED6-8E35-FCFD531F7528}" srcOrd="1" destOrd="2" presId="urn:microsoft.com/office/officeart/2005/8/layout/cycle4"/>
    <dgm:cxn modelId="{EE127CE2-6916-49B5-B073-B9BE6E551114}" type="presOf" srcId="{7B6A19CA-A302-43AF-8955-A3958A314404}" destId="{2817FEC7-C871-4317-8C84-C0D259803058}" srcOrd="0" destOrd="1" presId="urn:microsoft.com/office/officeart/2005/8/layout/cycle4"/>
    <dgm:cxn modelId="{4BCF84A4-24EF-4B26-BCAE-719521303E1A}" srcId="{5976E576-7D74-46EE-A839-F603E6041D0D}" destId="{1223C60C-FA20-4560-9EAD-43B4FF4A40A8}" srcOrd="1" destOrd="0" parTransId="{04ABEDD7-8850-4E56-A939-012431D77D3F}" sibTransId="{63789BDE-6C0C-4979-9916-3160EE376FCC}"/>
    <dgm:cxn modelId="{9690723F-8A3B-49D7-BAF3-2335DFE0A941}" type="presOf" srcId="{4B1DD865-6CF5-4C91-930A-0D780EAD983A}" destId="{718D443B-C46B-46E6-B4DB-8297B8CF6E38}" srcOrd="0" destOrd="4" presId="urn:microsoft.com/office/officeart/2005/8/layout/cycle4"/>
    <dgm:cxn modelId="{6C17A3C2-D496-4FE2-BC2D-ED61795C6F94}" srcId="{046D9A59-F72C-43B7-87DF-3E9FC54C765C}" destId="{E72A36F9-CA19-4C7A-A89E-6D06B1D4DE99}" srcOrd="4" destOrd="0" parTransId="{B3C8DCF1-4AEF-4EA1-A4EC-EF9E6D280DBA}" sibTransId="{122C2FC4-1F1D-4B93-A6CB-37557A682F36}"/>
    <dgm:cxn modelId="{2911AF8A-250A-4549-84BE-E8E528EAA685}" srcId="{AE3A3969-F2CB-42CE-A9D9-59D2B3B2A854}" destId="{2ADB9778-0284-469D-97B7-70C9F69E355E}" srcOrd="0" destOrd="0" parTransId="{4D3EC73A-A7DF-452C-88A6-8EBAA8E02C4E}" sibTransId="{84FBE008-E1ED-4471-9DC2-7E17DF139B5B}"/>
    <dgm:cxn modelId="{14B3CE32-1BAA-4572-81E8-647254EA7E5C}" type="presOf" srcId="{4B1DD865-6CF5-4C91-930A-0D780EAD983A}" destId="{42C995F7-F81F-4ED6-8E35-FCFD531F7528}" srcOrd="1" destOrd="4" presId="urn:microsoft.com/office/officeart/2005/8/layout/cycle4"/>
    <dgm:cxn modelId="{9CA6BA5A-3076-49E8-81BB-420565DAB598}" type="presOf" srcId="{449ADBFC-3FA1-4B33-B922-90C32B2268D2}" destId="{2817FEC7-C871-4317-8C84-C0D259803058}" srcOrd="0" destOrd="0" presId="urn:microsoft.com/office/officeart/2005/8/layout/cycle4"/>
    <dgm:cxn modelId="{A2CD1193-4904-4385-A3A0-30DF803E1B81}" type="presOf" srcId="{77022F78-0512-4205-9D6A-8DA88061C908}" destId="{759DE856-E332-43FA-A910-03B413951124}" srcOrd="0" destOrd="0" presId="urn:microsoft.com/office/officeart/2005/8/layout/cycle4"/>
    <dgm:cxn modelId="{F5E53700-6E72-4A07-BCD1-1958069B572B}" srcId="{EEA5696B-1082-4711-A07E-EA8E629EB6CF}" destId="{DD744C10-DEB4-46DA-876C-49FEC28DE893}" srcOrd="2" destOrd="0" parTransId="{018E3AC2-6A53-4BC2-B3C1-68795EEC0500}" sibTransId="{37332941-9CA9-4D5C-8B3E-52840EC43DB9}"/>
    <dgm:cxn modelId="{956D94C5-85C0-4817-883D-14B85E4ECBF3}" type="presOf" srcId="{449ADBFC-3FA1-4B33-B922-90C32B2268D2}" destId="{2166C081-2741-4EB4-8B27-8A772F576AEE}" srcOrd="1" destOrd="0" presId="urn:microsoft.com/office/officeart/2005/8/layout/cycle4"/>
    <dgm:cxn modelId="{90F74BB4-456C-4DA5-8C89-37209CAD5CCC}" type="presOf" srcId="{FFD5F136-A4F5-41FB-A7CE-2F162DB0E8A3}" destId="{2166C081-2741-4EB4-8B27-8A772F576AEE}" srcOrd="1" destOrd="2" presId="urn:microsoft.com/office/officeart/2005/8/layout/cycle4"/>
    <dgm:cxn modelId="{8352A8C8-9827-4279-BB66-B9CE3A07CD7D}" type="presOf" srcId="{FD1F319E-F51E-45D1-A4EA-923908802EA7}" destId="{759DE856-E332-43FA-A910-03B413951124}" srcOrd="0" destOrd="4" presId="urn:microsoft.com/office/officeart/2005/8/layout/cycle4"/>
    <dgm:cxn modelId="{67DE4E1C-2F59-4738-895D-F03AF6949B0D}" type="presOf" srcId="{20D105A4-3CF2-4182-B3C8-2BCEF169143E}" destId="{759DE856-E332-43FA-A910-03B413951124}" srcOrd="0" destOrd="3" presId="urn:microsoft.com/office/officeart/2005/8/layout/cycle4"/>
    <dgm:cxn modelId="{9FB2A804-339C-480C-80D5-5E69F3482364}" type="presOf" srcId="{49AB3C1E-6838-47E9-9642-75C675BF8332}" destId="{177F2EF9-E4DB-44DF-9309-7B42FABEA1BD}" srcOrd="1" destOrd="1" presId="urn:microsoft.com/office/officeart/2005/8/layout/cycle4"/>
    <dgm:cxn modelId="{0A348080-71D3-4EDF-92CD-20923D8F5ADB}" type="presOf" srcId="{20D105A4-3CF2-4182-B3C8-2BCEF169143E}" destId="{91D9A72B-615E-48D5-B474-67B4B4D2E27B}" srcOrd="1" destOrd="3" presId="urn:microsoft.com/office/officeart/2005/8/layout/cycle4"/>
    <dgm:cxn modelId="{F2144E4E-E22A-4EFE-A75D-35021E331EA2}" type="presOf" srcId="{1F7070F3-FADC-481F-B4F7-002C07AA0D53}" destId="{2817FEC7-C871-4317-8C84-C0D259803058}" srcOrd="0" destOrd="3" presId="urn:microsoft.com/office/officeart/2005/8/layout/cycle4"/>
    <dgm:cxn modelId="{89FDDAA6-CE95-4767-93DA-5D7B3123504A}" srcId="{3453927C-0D16-4368-92DC-B2CB8A77283B}" destId="{046D9A59-F72C-43B7-87DF-3E9FC54C765C}" srcOrd="0" destOrd="0" parTransId="{894E295A-CE3F-48AA-80ED-7233089DAE69}" sibTransId="{029F3DD3-F407-422F-A3A4-99B647865E08}"/>
    <dgm:cxn modelId="{2E5D24A9-DFDF-4198-944E-4EC6AE259621}" type="presOf" srcId="{906C4936-8B14-40F7-B3A1-D4EB2AE6E622}" destId="{91D9A72B-615E-48D5-B474-67B4B4D2E27B}" srcOrd="1" destOrd="2" presId="urn:microsoft.com/office/officeart/2005/8/layout/cycle4"/>
    <dgm:cxn modelId="{6856AB2D-23C7-44E4-98E8-30DAABEDC88A}" type="presOf" srcId="{F616CE69-8F08-4FFF-818F-B83351FAECA7}" destId="{42C995F7-F81F-4ED6-8E35-FCFD531F7528}" srcOrd="1" destOrd="1" presId="urn:microsoft.com/office/officeart/2005/8/layout/cycle4"/>
    <dgm:cxn modelId="{CC08B2CB-1DEF-4371-BF5C-7EEF06288BC5}" srcId="{EEA5696B-1082-4711-A07E-EA8E629EB6CF}" destId="{4B1DD865-6CF5-4C91-930A-0D780EAD983A}" srcOrd="4" destOrd="0" parTransId="{893C973B-20D8-4AFB-A2CD-1E61F8CA3F68}" sibTransId="{59BCED16-42FE-455B-8493-A5CDE90EC177}"/>
    <dgm:cxn modelId="{0C8D2418-2EA3-408E-8CEA-33AB2AC811ED}" type="presOf" srcId="{5976E576-7D74-46EE-A839-F603E6041D0D}" destId="{A464693E-A203-43F2-B37B-62997CFD67AD}" srcOrd="0" destOrd="0" presId="urn:microsoft.com/office/officeart/2005/8/layout/cycle4"/>
    <dgm:cxn modelId="{439F1DC3-2247-45A9-BE6C-29F0A8DA6229}" type="presOf" srcId="{906C4936-8B14-40F7-B3A1-D4EB2AE6E622}" destId="{759DE856-E332-43FA-A910-03B413951124}" srcOrd="0" destOrd="2" presId="urn:microsoft.com/office/officeart/2005/8/layout/cycle4"/>
    <dgm:cxn modelId="{91A88AF3-6E44-4CF4-BFF3-3A5540AB9796}" type="presOf" srcId="{1F7070F3-FADC-481F-B4F7-002C07AA0D53}" destId="{2166C081-2741-4EB4-8B27-8A772F576AEE}" srcOrd="1" destOrd="3" presId="urn:microsoft.com/office/officeart/2005/8/layout/cycle4"/>
    <dgm:cxn modelId="{9DAD0536-276A-49BB-9351-2B1F625BFDE2}" type="presOf" srcId="{1223C60C-FA20-4560-9EAD-43B4FF4A40A8}" destId="{91D9A72B-615E-48D5-B474-67B4B4D2E27B}" srcOrd="1" destOrd="1" presId="urn:microsoft.com/office/officeart/2005/8/layout/cycle4"/>
    <dgm:cxn modelId="{6257C1B5-19F9-40DD-AC83-1DA65D9946EF}" type="presOf" srcId="{3453927C-0D16-4368-92DC-B2CB8A77283B}" destId="{B4D22784-18DF-4419-BB16-0EBDB1B05A84}" srcOrd="0" destOrd="0" presId="urn:microsoft.com/office/officeart/2005/8/layout/cycle4"/>
    <dgm:cxn modelId="{A225FF84-6336-4309-9F24-C665312F5E3E}" type="presOf" srcId="{77022F78-0512-4205-9D6A-8DA88061C908}" destId="{91D9A72B-615E-48D5-B474-67B4B4D2E27B}" srcOrd="1" destOrd="0" presId="urn:microsoft.com/office/officeart/2005/8/layout/cycle4"/>
    <dgm:cxn modelId="{CDEA7C3F-42C2-45CC-8BDE-4970E660BB13}" type="presOf" srcId="{DD744C10-DEB4-46DA-876C-49FEC28DE893}" destId="{718D443B-C46B-46E6-B4DB-8297B8CF6E38}" srcOrd="0" destOrd="2" presId="urn:microsoft.com/office/officeart/2005/8/layout/cycle4"/>
    <dgm:cxn modelId="{35811E77-1496-40D0-9D87-82EEBB6167DE}" type="presOf" srcId="{E365D216-FDB7-4AB8-8384-CB5FFB8E3945}" destId="{718D443B-C46B-46E6-B4DB-8297B8CF6E38}" srcOrd="0" destOrd="0" presId="urn:microsoft.com/office/officeart/2005/8/layout/cycle4"/>
    <dgm:cxn modelId="{30300833-7A2F-458E-8873-1BAFF0DCD745}" type="presParOf" srcId="{B4D22784-18DF-4419-BB16-0EBDB1B05A84}" destId="{268188D9-B429-48A5-8AF7-2D0F0C73BA31}" srcOrd="0" destOrd="0" presId="urn:microsoft.com/office/officeart/2005/8/layout/cycle4"/>
    <dgm:cxn modelId="{A524002F-E2CB-4985-8635-381C57110115}" type="presParOf" srcId="{268188D9-B429-48A5-8AF7-2D0F0C73BA31}" destId="{CD4D36E2-194D-47CD-B5DD-0A9DAB3A614B}" srcOrd="0" destOrd="0" presId="urn:microsoft.com/office/officeart/2005/8/layout/cycle4"/>
    <dgm:cxn modelId="{8E995E18-BA6F-46BF-B1B1-B248D2DAAFDA}" type="presParOf" srcId="{CD4D36E2-194D-47CD-B5DD-0A9DAB3A614B}" destId="{2817FEC7-C871-4317-8C84-C0D259803058}" srcOrd="0" destOrd="0" presId="urn:microsoft.com/office/officeart/2005/8/layout/cycle4"/>
    <dgm:cxn modelId="{61A89329-0D86-44DE-91E8-6F478A2CD98C}" type="presParOf" srcId="{CD4D36E2-194D-47CD-B5DD-0A9DAB3A614B}" destId="{2166C081-2741-4EB4-8B27-8A772F576AEE}" srcOrd="1" destOrd="0" presId="urn:microsoft.com/office/officeart/2005/8/layout/cycle4"/>
    <dgm:cxn modelId="{7C27DBE8-5910-4CB2-81A1-7185EB70BE45}" type="presParOf" srcId="{268188D9-B429-48A5-8AF7-2D0F0C73BA31}" destId="{0EF02809-9DB7-437C-A1A2-4CDC2417D7DB}" srcOrd="1" destOrd="0" presId="urn:microsoft.com/office/officeart/2005/8/layout/cycle4"/>
    <dgm:cxn modelId="{D72AA956-CAB7-4CC8-A86C-E1FCE17E3AB3}" type="presParOf" srcId="{0EF02809-9DB7-437C-A1A2-4CDC2417D7DB}" destId="{759DE856-E332-43FA-A910-03B413951124}" srcOrd="0" destOrd="0" presId="urn:microsoft.com/office/officeart/2005/8/layout/cycle4"/>
    <dgm:cxn modelId="{42F98243-367E-49FD-8FA0-C5DE63F20304}" type="presParOf" srcId="{0EF02809-9DB7-437C-A1A2-4CDC2417D7DB}" destId="{91D9A72B-615E-48D5-B474-67B4B4D2E27B}" srcOrd="1" destOrd="0" presId="urn:microsoft.com/office/officeart/2005/8/layout/cycle4"/>
    <dgm:cxn modelId="{510F86A9-8288-4F75-917D-7CB28896FFFD}" type="presParOf" srcId="{268188D9-B429-48A5-8AF7-2D0F0C73BA31}" destId="{8F3642E1-146D-4728-A5B2-57A24EEECC09}" srcOrd="2" destOrd="0" presId="urn:microsoft.com/office/officeart/2005/8/layout/cycle4"/>
    <dgm:cxn modelId="{CAAF1B9F-C6F4-4B36-8978-51A5DF86A933}" type="presParOf" srcId="{8F3642E1-146D-4728-A5B2-57A24EEECC09}" destId="{F5ED98C3-2A3E-47F1-A6FC-A641AE6BCDCD}" srcOrd="0" destOrd="0" presId="urn:microsoft.com/office/officeart/2005/8/layout/cycle4"/>
    <dgm:cxn modelId="{2CAA7EB4-974E-4AEC-AFA7-62E1812CF2E3}" type="presParOf" srcId="{8F3642E1-146D-4728-A5B2-57A24EEECC09}" destId="{177F2EF9-E4DB-44DF-9309-7B42FABEA1BD}" srcOrd="1" destOrd="0" presId="urn:microsoft.com/office/officeart/2005/8/layout/cycle4"/>
    <dgm:cxn modelId="{8524BA90-17BE-4FAC-966F-282673BF170E}" type="presParOf" srcId="{268188D9-B429-48A5-8AF7-2D0F0C73BA31}" destId="{B7727256-F83B-4E96-9CF5-949BDED38CE5}" srcOrd="3" destOrd="0" presId="urn:microsoft.com/office/officeart/2005/8/layout/cycle4"/>
    <dgm:cxn modelId="{6918DD45-1744-46D5-9717-2085B02CD1A9}" type="presParOf" srcId="{B7727256-F83B-4E96-9CF5-949BDED38CE5}" destId="{718D443B-C46B-46E6-B4DB-8297B8CF6E38}" srcOrd="0" destOrd="0" presId="urn:microsoft.com/office/officeart/2005/8/layout/cycle4"/>
    <dgm:cxn modelId="{34374762-FE27-4F71-BF95-40752CCB9898}" type="presParOf" srcId="{B7727256-F83B-4E96-9CF5-949BDED38CE5}" destId="{42C995F7-F81F-4ED6-8E35-FCFD531F7528}" srcOrd="1" destOrd="0" presId="urn:microsoft.com/office/officeart/2005/8/layout/cycle4"/>
    <dgm:cxn modelId="{2D29EAA0-D904-4CA1-9E98-E7FBADE8A423}" type="presParOf" srcId="{268188D9-B429-48A5-8AF7-2D0F0C73BA31}" destId="{215D1330-5D9A-435A-84DB-EE6E18CD79FF}" srcOrd="4" destOrd="0" presId="urn:microsoft.com/office/officeart/2005/8/layout/cycle4"/>
    <dgm:cxn modelId="{5B6A357B-4082-43DC-B5AA-E4D9BCF8DC4F}" type="presParOf" srcId="{B4D22784-18DF-4419-BB16-0EBDB1B05A84}" destId="{CCBBBBF9-2152-42BC-8F39-691749F2E14A}" srcOrd="1" destOrd="0" presId="urn:microsoft.com/office/officeart/2005/8/layout/cycle4"/>
    <dgm:cxn modelId="{8BCF85ED-7B66-431A-AC13-FCE24C046B8E}" type="presParOf" srcId="{CCBBBBF9-2152-42BC-8F39-691749F2E14A}" destId="{D03A011F-8AF3-4D16-AB8C-443AD2BA7D9B}" srcOrd="0" destOrd="0" presId="urn:microsoft.com/office/officeart/2005/8/layout/cycle4"/>
    <dgm:cxn modelId="{D1B6C81F-93F5-46D5-961D-C5A6043CFC03}" type="presParOf" srcId="{CCBBBBF9-2152-42BC-8F39-691749F2E14A}" destId="{A464693E-A203-43F2-B37B-62997CFD67AD}" srcOrd="1" destOrd="0" presId="urn:microsoft.com/office/officeart/2005/8/layout/cycle4"/>
    <dgm:cxn modelId="{7060889E-3431-4180-97CE-A552603E3711}" type="presParOf" srcId="{CCBBBBF9-2152-42BC-8F39-691749F2E14A}" destId="{6B47DDA0-A970-428C-BB6E-866E245045E6}" srcOrd="2" destOrd="0" presId="urn:microsoft.com/office/officeart/2005/8/layout/cycle4"/>
    <dgm:cxn modelId="{E51CF55E-D432-4686-9530-7CA58C36977E}" type="presParOf" srcId="{CCBBBBF9-2152-42BC-8F39-691749F2E14A}" destId="{54C6E1B8-22CA-4504-A839-0B9333C42A48}" srcOrd="3" destOrd="0" presId="urn:microsoft.com/office/officeart/2005/8/layout/cycle4"/>
    <dgm:cxn modelId="{D8406EF8-CC13-4CEF-BC46-E178E74D6C07}" type="presParOf" srcId="{CCBBBBF9-2152-42BC-8F39-691749F2E14A}" destId="{0947D3EB-026C-45A4-838F-12C7810367D2}" srcOrd="4" destOrd="0" presId="urn:microsoft.com/office/officeart/2005/8/layout/cycle4"/>
    <dgm:cxn modelId="{C7BA0BC6-999D-4953-9DBE-779715C8C9A1}" type="presParOf" srcId="{B4D22784-18DF-4419-BB16-0EBDB1B05A84}" destId="{22105894-4CBA-485D-BD9C-C84ABB4D690A}" srcOrd="2" destOrd="0" presId="urn:microsoft.com/office/officeart/2005/8/layout/cycle4"/>
    <dgm:cxn modelId="{B13012B1-0CD2-47A2-93CE-E9B3A755DBD3}" type="presParOf" srcId="{B4D22784-18DF-4419-BB16-0EBDB1B05A84}" destId="{723BCAD6-718C-400F-A88A-BEC61CA8E9BD}" srcOrd="3" destOrd="0" presId="urn:microsoft.com/office/officeart/2005/8/layout/cycle4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7D71BEC3-3BA4-4FB0-923E-C73B6DA1E001}" type="doc">
      <dgm:prSet loTypeId="urn:microsoft.com/office/officeart/2005/8/layout/venn1" loCatId="relationship" qsTypeId="urn:microsoft.com/office/officeart/2005/8/quickstyle/3d3" qsCatId="3D" csTypeId="urn:microsoft.com/office/officeart/2005/8/colors/colorful5" csCatId="colorful" phldr="1"/>
      <dgm:spPr/>
    </dgm:pt>
    <dgm:pt modelId="{91B33E48-23CA-4E25-8DE6-6DF8D15C9B0B}">
      <dgm:prSet phldrT="[Text]" custT="1"/>
      <dgm:spPr/>
      <dgm:t>
        <a:bodyPr/>
        <a:lstStyle/>
        <a:p>
          <a:r>
            <a:rPr lang="en-US" sz="2600" b="1" dirty="0" smtClean="0"/>
            <a:t>Lower Rates/</a:t>
          </a:r>
        </a:p>
        <a:p>
          <a:r>
            <a:rPr lang="en-US" sz="2600" b="1" dirty="0" smtClean="0"/>
            <a:t>Intervene</a:t>
          </a:r>
          <a:endParaRPr lang="en-US" sz="2600" b="1" dirty="0"/>
        </a:p>
      </dgm:t>
    </dgm:pt>
    <dgm:pt modelId="{26BAFEA6-CFFB-4ED9-8076-54A8D266FC3F}" type="parTrans" cxnId="{35491727-2DDE-4A00-AC9F-19E7939E9615}">
      <dgm:prSet/>
      <dgm:spPr/>
      <dgm:t>
        <a:bodyPr/>
        <a:lstStyle/>
        <a:p>
          <a:endParaRPr lang="en-US"/>
        </a:p>
      </dgm:t>
    </dgm:pt>
    <dgm:pt modelId="{DB7A072B-DF7F-4732-AC97-F9CB4F672CF8}" type="sibTrans" cxnId="{35491727-2DDE-4A00-AC9F-19E7939E9615}">
      <dgm:prSet/>
      <dgm:spPr/>
      <dgm:t>
        <a:bodyPr/>
        <a:lstStyle/>
        <a:p>
          <a:endParaRPr lang="en-US"/>
        </a:p>
      </dgm:t>
    </dgm:pt>
    <dgm:pt modelId="{E9AC5904-44A9-410B-8790-983AF8515FFE}">
      <dgm:prSet phldrT="[Text]" custT="1"/>
      <dgm:spPr/>
      <dgm:t>
        <a:bodyPr/>
        <a:lstStyle/>
        <a:p>
          <a:r>
            <a:rPr lang="en-US" sz="2100" b="1" dirty="0" smtClean="0"/>
            <a:t>       </a:t>
          </a:r>
          <a:r>
            <a:rPr lang="en-US" sz="2600" b="1" dirty="0" smtClean="0"/>
            <a:t>Appreciate/</a:t>
          </a:r>
        </a:p>
        <a:p>
          <a:r>
            <a:rPr lang="en-US" sz="2600" b="1" dirty="0" smtClean="0"/>
            <a:t>    Intervene + Sterilize</a:t>
          </a:r>
          <a:endParaRPr lang="en-US" sz="2600" b="1" dirty="0"/>
        </a:p>
      </dgm:t>
    </dgm:pt>
    <dgm:pt modelId="{CAAF9F24-E565-4939-8B03-AF560495FCFD}" type="parTrans" cxnId="{4EA6456F-2A0B-41B9-BE61-047F4C51EF9E}">
      <dgm:prSet/>
      <dgm:spPr/>
      <dgm:t>
        <a:bodyPr/>
        <a:lstStyle/>
        <a:p>
          <a:endParaRPr lang="en-US"/>
        </a:p>
      </dgm:t>
    </dgm:pt>
    <dgm:pt modelId="{F43F0C3C-487A-49E6-B8E4-A8ABA8FEFFE2}" type="sibTrans" cxnId="{4EA6456F-2A0B-41B9-BE61-047F4C51EF9E}">
      <dgm:prSet/>
      <dgm:spPr/>
      <dgm:t>
        <a:bodyPr/>
        <a:lstStyle/>
        <a:p>
          <a:endParaRPr lang="en-US"/>
        </a:p>
      </dgm:t>
    </dgm:pt>
    <dgm:pt modelId="{8B2BD733-6DAD-4D09-A781-7273E57618BA}">
      <dgm:prSet phldrT="[Text]" custT="1"/>
      <dgm:spPr/>
      <dgm:t>
        <a:bodyPr/>
        <a:lstStyle/>
        <a:p>
          <a:r>
            <a:rPr lang="en-US" sz="2600" b="1" dirty="0" smtClean="0"/>
            <a:t>Appreciate/</a:t>
          </a:r>
        </a:p>
        <a:p>
          <a:r>
            <a:rPr lang="en-US" sz="2600" b="1" dirty="0" smtClean="0"/>
            <a:t>Lower Rates</a:t>
          </a:r>
          <a:endParaRPr lang="en-US" sz="2600" b="1" dirty="0"/>
        </a:p>
      </dgm:t>
    </dgm:pt>
    <dgm:pt modelId="{A1397F64-0585-41C5-8E15-1BC4AFEC7A77}" type="parTrans" cxnId="{7C97D074-13AE-42C2-9274-EDACE849C1CA}">
      <dgm:prSet/>
      <dgm:spPr/>
      <dgm:t>
        <a:bodyPr/>
        <a:lstStyle/>
        <a:p>
          <a:endParaRPr lang="en-US"/>
        </a:p>
      </dgm:t>
    </dgm:pt>
    <dgm:pt modelId="{67F5CAF0-4955-44CA-8136-B0CAE5023338}" type="sibTrans" cxnId="{7C97D074-13AE-42C2-9274-EDACE849C1CA}">
      <dgm:prSet/>
      <dgm:spPr/>
      <dgm:t>
        <a:bodyPr/>
        <a:lstStyle/>
        <a:p>
          <a:endParaRPr lang="en-US"/>
        </a:p>
      </dgm:t>
    </dgm:pt>
    <dgm:pt modelId="{8FEDDA62-8BB0-4588-9C49-38B062600EA8}" type="pres">
      <dgm:prSet presAssocID="{7D71BEC3-3BA4-4FB0-923E-C73B6DA1E001}" presName="compositeShape" presStyleCnt="0">
        <dgm:presLayoutVars>
          <dgm:chMax val="7"/>
          <dgm:dir/>
          <dgm:resizeHandles val="exact"/>
        </dgm:presLayoutVars>
      </dgm:prSet>
      <dgm:spPr/>
    </dgm:pt>
    <dgm:pt modelId="{4295FAB4-7D03-48DA-A2DB-9F54DE385C35}" type="pres">
      <dgm:prSet presAssocID="{91B33E48-23CA-4E25-8DE6-6DF8D15C9B0B}" presName="circ1" presStyleLbl="vennNode1" presStyleIdx="0" presStyleCnt="3" custLinFactNeighborX="0" custLinFactNeighborY="2303"/>
      <dgm:spPr/>
      <dgm:t>
        <a:bodyPr/>
        <a:lstStyle/>
        <a:p>
          <a:endParaRPr lang="en-US"/>
        </a:p>
      </dgm:t>
    </dgm:pt>
    <dgm:pt modelId="{F7924D03-CE70-4102-98CD-CBAE943F0E48}" type="pres">
      <dgm:prSet presAssocID="{91B33E48-23CA-4E25-8DE6-6DF8D15C9B0B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8A76062-C530-4572-BEFC-092EA374AE36}" type="pres">
      <dgm:prSet presAssocID="{E9AC5904-44A9-410B-8790-983AF8515FFE}" presName="circ2" presStyleLbl="vennNode1" presStyleIdx="1" presStyleCnt="3" custLinFactNeighborX="-3627" custLinFactNeighborY="-3180"/>
      <dgm:spPr/>
      <dgm:t>
        <a:bodyPr/>
        <a:lstStyle/>
        <a:p>
          <a:endParaRPr lang="en-US"/>
        </a:p>
      </dgm:t>
    </dgm:pt>
    <dgm:pt modelId="{BA8A0D18-AD76-4AF0-A45D-F2FFF71DBC8C}" type="pres">
      <dgm:prSet presAssocID="{E9AC5904-44A9-410B-8790-983AF8515FFE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FFC641F-304A-4546-B39C-69203C84E687}" type="pres">
      <dgm:prSet presAssocID="{8B2BD733-6DAD-4D09-A781-7273E57618BA}" presName="circ3" presStyleLbl="vennNode1" presStyleIdx="2" presStyleCnt="3" custLinFactNeighborX="4943" custLinFactNeighborY="-3180"/>
      <dgm:spPr/>
      <dgm:t>
        <a:bodyPr/>
        <a:lstStyle/>
        <a:p>
          <a:endParaRPr lang="en-US"/>
        </a:p>
      </dgm:t>
    </dgm:pt>
    <dgm:pt modelId="{2E89B2B2-7C7E-41A5-86C2-4787C8105E0C}" type="pres">
      <dgm:prSet presAssocID="{8B2BD733-6DAD-4D09-A781-7273E57618BA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DC056AE6-4911-4E20-AFA7-08BAF3070DDF}" type="presOf" srcId="{8B2BD733-6DAD-4D09-A781-7273E57618BA}" destId="{BFFC641F-304A-4546-B39C-69203C84E687}" srcOrd="0" destOrd="0" presId="urn:microsoft.com/office/officeart/2005/8/layout/venn1"/>
    <dgm:cxn modelId="{824ABB02-5AD0-418D-B9B7-45FF472E5576}" type="presOf" srcId="{91B33E48-23CA-4E25-8DE6-6DF8D15C9B0B}" destId="{4295FAB4-7D03-48DA-A2DB-9F54DE385C35}" srcOrd="0" destOrd="0" presId="urn:microsoft.com/office/officeart/2005/8/layout/venn1"/>
    <dgm:cxn modelId="{4D3A55FE-8945-4C05-ACEA-CED244891EA5}" type="presOf" srcId="{7D71BEC3-3BA4-4FB0-923E-C73B6DA1E001}" destId="{8FEDDA62-8BB0-4588-9C49-38B062600EA8}" srcOrd="0" destOrd="0" presId="urn:microsoft.com/office/officeart/2005/8/layout/venn1"/>
    <dgm:cxn modelId="{507941DD-A0D3-40A9-91B3-0E1C5B51D60A}" type="presOf" srcId="{8B2BD733-6DAD-4D09-A781-7273E57618BA}" destId="{2E89B2B2-7C7E-41A5-86C2-4787C8105E0C}" srcOrd="1" destOrd="0" presId="urn:microsoft.com/office/officeart/2005/8/layout/venn1"/>
    <dgm:cxn modelId="{4EA6456F-2A0B-41B9-BE61-047F4C51EF9E}" srcId="{7D71BEC3-3BA4-4FB0-923E-C73B6DA1E001}" destId="{E9AC5904-44A9-410B-8790-983AF8515FFE}" srcOrd="1" destOrd="0" parTransId="{CAAF9F24-E565-4939-8B03-AF560495FCFD}" sibTransId="{F43F0C3C-487A-49E6-B8E4-A8ABA8FEFFE2}"/>
    <dgm:cxn modelId="{35491727-2DDE-4A00-AC9F-19E7939E9615}" srcId="{7D71BEC3-3BA4-4FB0-923E-C73B6DA1E001}" destId="{91B33E48-23CA-4E25-8DE6-6DF8D15C9B0B}" srcOrd="0" destOrd="0" parTransId="{26BAFEA6-CFFB-4ED9-8076-54A8D266FC3F}" sibTransId="{DB7A072B-DF7F-4732-AC97-F9CB4F672CF8}"/>
    <dgm:cxn modelId="{378BE613-6C1B-484C-A342-99AD4AA632A0}" type="presOf" srcId="{E9AC5904-44A9-410B-8790-983AF8515FFE}" destId="{BA8A0D18-AD76-4AF0-A45D-F2FFF71DBC8C}" srcOrd="1" destOrd="0" presId="urn:microsoft.com/office/officeart/2005/8/layout/venn1"/>
    <dgm:cxn modelId="{7C97D074-13AE-42C2-9274-EDACE849C1CA}" srcId="{7D71BEC3-3BA4-4FB0-923E-C73B6DA1E001}" destId="{8B2BD733-6DAD-4D09-A781-7273E57618BA}" srcOrd="2" destOrd="0" parTransId="{A1397F64-0585-41C5-8E15-1BC4AFEC7A77}" sibTransId="{67F5CAF0-4955-44CA-8136-B0CAE5023338}"/>
    <dgm:cxn modelId="{79EB7E21-178F-4D91-BD08-E653C8A47305}" type="presOf" srcId="{E9AC5904-44A9-410B-8790-983AF8515FFE}" destId="{58A76062-C530-4572-BEFC-092EA374AE36}" srcOrd="0" destOrd="0" presId="urn:microsoft.com/office/officeart/2005/8/layout/venn1"/>
    <dgm:cxn modelId="{23863E1E-F9C0-4E04-B6AE-9E24CC3F6426}" type="presOf" srcId="{91B33E48-23CA-4E25-8DE6-6DF8D15C9B0B}" destId="{F7924D03-CE70-4102-98CD-CBAE943F0E48}" srcOrd="1" destOrd="0" presId="urn:microsoft.com/office/officeart/2005/8/layout/venn1"/>
    <dgm:cxn modelId="{5D5B9557-10C6-4CA7-9F9E-27113783E2BF}" type="presParOf" srcId="{8FEDDA62-8BB0-4588-9C49-38B062600EA8}" destId="{4295FAB4-7D03-48DA-A2DB-9F54DE385C35}" srcOrd="0" destOrd="0" presId="urn:microsoft.com/office/officeart/2005/8/layout/venn1"/>
    <dgm:cxn modelId="{A1273829-FADF-4AD2-BA0F-AED53C8DFA05}" type="presParOf" srcId="{8FEDDA62-8BB0-4588-9C49-38B062600EA8}" destId="{F7924D03-CE70-4102-98CD-CBAE943F0E48}" srcOrd="1" destOrd="0" presId="urn:microsoft.com/office/officeart/2005/8/layout/venn1"/>
    <dgm:cxn modelId="{DE8101E2-862C-4989-9D54-179C44166F52}" type="presParOf" srcId="{8FEDDA62-8BB0-4588-9C49-38B062600EA8}" destId="{58A76062-C530-4572-BEFC-092EA374AE36}" srcOrd="2" destOrd="0" presId="urn:microsoft.com/office/officeart/2005/8/layout/venn1"/>
    <dgm:cxn modelId="{F816BFCC-D0EA-417C-8444-AF938F250BCC}" type="presParOf" srcId="{8FEDDA62-8BB0-4588-9C49-38B062600EA8}" destId="{BA8A0D18-AD76-4AF0-A45D-F2FFF71DBC8C}" srcOrd="3" destOrd="0" presId="urn:microsoft.com/office/officeart/2005/8/layout/venn1"/>
    <dgm:cxn modelId="{5D76C619-26E5-442E-A75B-E19F9D4CC7E3}" type="presParOf" srcId="{8FEDDA62-8BB0-4588-9C49-38B062600EA8}" destId="{BFFC641F-304A-4546-B39C-69203C84E687}" srcOrd="4" destOrd="0" presId="urn:microsoft.com/office/officeart/2005/8/layout/venn1"/>
    <dgm:cxn modelId="{EB9F412E-594B-4401-8D5D-EECDA94BDFD1}" type="presParOf" srcId="{8FEDDA62-8BB0-4588-9C49-38B062600EA8}" destId="{2E89B2B2-7C7E-41A5-86C2-4787C8105E0C}" srcOrd="5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C236F0CE-8FF2-45AA-B91E-D90A8A7D97E8}">
      <dsp:nvSpPr>
        <dsp:cNvPr id="0" name=""/>
        <dsp:cNvSpPr/>
      </dsp:nvSpPr>
      <dsp:spPr>
        <a:xfrm>
          <a:off x="3042064" y="3307"/>
          <a:ext cx="2427761" cy="121050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 val="58000"/>
          </a:schemeClr>
        </a:solidFill>
        <a:ln w="50800" cap="flat" cmpd="dbl" algn="ctr">
          <a:solidFill>
            <a:scrgbClr r="0" g="0" b="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Develop Capacity to Assess Systemic Risk</a:t>
          </a:r>
          <a:endParaRPr lang="en-US" sz="1800" b="1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3042064" y="3307"/>
        <a:ext cx="2427761" cy="1210500"/>
      </dsp:txXfrm>
    </dsp:sp>
    <dsp:sp modelId="{65A88683-B8F3-43D8-BAD5-6970D61CA8A4}">
      <dsp:nvSpPr>
        <dsp:cNvPr id="0" name=""/>
        <dsp:cNvSpPr/>
      </dsp:nvSpPr>
      <dsp:spPr>
        <a:xfrm>
          <a:off x="1838976" y="608557"/>
          <a:ext cx="4833938" cy="4833938"/>
        </a:xfrm>
        <a:custGeom>
          <a:avLst/>
          <a:gdLst/>
          <a:ahLst/>
          <a:cxnLst/>
          <a:rect l="0" t="0" r="0" b="0"/>
          <a:pathLst>
            <a:path>
              <a:moveTo>
                <a:pt x="3812643" y="443689"/>
              </a:moveTo>
              <a:arcTo wR="2416969" hR="2416969" stAng="18316275" swAng="935318"/>
            </a:path>
          </a:pathLst>
        </a:custGeom>
        <a:noFill/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2110A70-D3E9-4643-B172-963A2E7728FE}">
      <dsp:nvSpPr>
        <dsp:cNvPr id="0" name=""/>
        <dsp:cNvSpPr/>
      </dsp:nvSpPr>
      <dsp:spPr>
        <a:xfrm>
          <a:off x="5350748" y="1673391"/>
          <a:ext cx="2407741" cy="1210500"/>
        </a:xfrm>
        <a:prstGeom prst="roundRect">
          <a:avLst/>
        </a:prstGeom>
        <a:solidFill>
          <a:schemeClr val="accent3">
            <a:hueOff val="0"/>
            <a:satOff val="0"/>
            <a:lumOff val="0"/>
            <a:alpha val="51000"/>
          </a:schemeClr>
        </a:solidFill>
        <a:ln w="50800" cap="flat" cmpd="dbl" algn="ctr">
          <a:solidFill>
            <a:scrgbClr r="0" g="0" b="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Select &amp; Assemble Macro-Prudential Toolkit</a:t>
          </a:r>
          <a:endParaRPr lang="en-US" sz="1800" b="1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5350748" y="1673391"/>
        <a:ext cx="2407741" cy="1210500"/>
      </dsp:txXfrm>
    </dsp:sp>
    <dsp:sp modelId="{15CE0C18-3F40-4658-A7A0-73607654503C}">
      <dsp:nvSpPr>
        <dsp:cNvPr id="0" name=""/>
        <dsp:cNvSpPr/>
      </dsp:nvSpPr>
      <dsp:spPr>
        <a:xfrm>
          <a:off x="1838976" y="608557"/>
          <a:ext cx="4833938" cy="4833938"/>
        </a:xfrm>
        <a:custGeom>
          <a:avLst/>
          <a:gdLst/>
          <a:ahLst/>
          <a:cxnLst/>
          <a:rect l="0" t="0" r="0" b="0"/>
          <a:pathLst>
            <a:path>
              <a:moveTo>
                <a:pt x="4828129" y="2584432"/>
              </a:moveTo>
              <a:arcTo wR="2416969" hR="2416969" stAng="21838381" swAng="1359213"/>
            </a:path>
          </a:pathLst>
        </a:custGeom>
        <a:noFill/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8CD936B-BC9E-4C55-951C-012D8DC25907}">
      <dsp:nvSpPr>
        <dsp:cNvPr id="0" name=""/>
        <dsp:cNvSpPr/>
      </dsp:nvSpPr>
      <dsp:spPr>
        <a:xfrm>
          <a:off x="4511776" y="4375645"/>
          <a:ext cx="2329655" cy="1210500"/>
        </a:xfrm>
        <a:prstGeom prst="roundRect">
          <a:avLst/>
        </a:prstGeom>
        <a:solidFill>
          <a:schemeClr val="accent4">
            <a:hueOff val="0"/>
            <a:satOff val="0"/>
            <a:lumOff val="0"/>
            <a:alpha val="52000"/>
          </a:schemeClr>
        </a:solidFill>
        <a:ln w="50800" cap="flat" cmpd="dbl" algn="ctr">
          <a:solidFill>
            <a:scrgbClr r="0" g="0" b="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Calibrate Tools, Communicate with the Public and Markets</a:t>
          </a:r>
          <a:endParaRPr lang="en-US" sz="1800" b="1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4511776" y="4375645"/>
        <a:ext cx="2329655" cy="1210500"/>
      </dsp:txXfrm>
    </dsp:sp>
    <dsp:sp modelId="{E651157C-C4BD-4B5A-B7BF-0EFC90C58ED1}">
      <dsp:nvSpPr>
        <dsp:cNvPr id="0" name=""/>
        <dsp:cNvSpPr/>
      </dsp:nvSpPr>
      <dsp:spPr>
        <a:xfrm>
          <a:off x="1838976" y="608557"/>
          <a:ext cx="4833938" cy="4833938"/>
        </a:xfrm>
        <a:custGeom>
          <a:avLst/>
          <a:gdLst/>
          <a:ahLst/>
          <a:cxnLst/>
          <a:rect l="0" t="0" r="0" b="0"/>
          <a:pathLst>
            <a:path>
              <a:moveTo>
                <a:pt x="2557743" y="4829835"/>
              </a:moveTo>
              <a:arcTo wR="2416969" hR="2416969" stAng="5199658" swAng="494624"/>
            </a:path>
          </a:pathLst>
        </a:custGeom>
        <a:noFill/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7609066-2001-42E2-BEA1-4DF27F2A136B}">
      <dsp:nvSpPr>
        <dsp:cNvPr id="0" name=""/>
        <dsp:cNvSpPr/>
      </dsp:nvSpPr>
      <dsp:spPr>
        <a:xfrm>
          <a:off x="1736030" y="4375645"/>
          <a:ext cx="2198511" cy="121050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 val="63000"/>
          </a:schemeClr>
        </a:solidFill>
        <a:ln w="50800" cap="flat" cmpd="dbl" algn="ctr">
          <a:solidFill>
            <a:scrgbClr r="0" g="0" b="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Monitor &amp; Close Regulatory Gaps</a:t>
          </a:r>
          <a:endParaRPr lang="en-US" sz="1800" b="1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1736030" y="4375645"/>
        <a:ext cx="2198511" cy="1210500"/>
      </dsp:txXfrm>
    </dsp:sp>
    <dsp:sp modelId="{D9868490-3941-49E7-9147-B4CE9E28ACDB}">
      <dsp:nvSpPr>
        <dsp:cNvPr id="0" name=""/>
        <dsp:cNvSpPr/>
      </dsp:nvSpPr>
      <dsp:spPr>
        <a:xfrm>
          <a:off x="1838976" y="608557"/>
          <a:ext cx="4833938" cy="4833938"/>
        </a:xfrm>
        <a:custGeom>
          <a:avLst/>
          <a:gdLst/>
          <a:ahLst/>
          <a:cxnLst/>
          <a:rect l="0" t="0" r="0" b="0"/>
          <a:pathLst>
            <a:path>
              <a:moveTo>
                <a:pt x="256327" y="3500191"/>
              </a:moveTo>
              <a:arcTo wR="2416969" hR="2416969" stAng="9202406" swAng="1359213"/>
            </a:path>
          </a:pathLst>
        </a:custGeom>
        <a:noFill/>
        <a:ln w="95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E46C216-4DA7-4CF9-A1A7-4A6EE7F6CD88}">
      <dsp:nvSpPr>
        <dsp:cNvPr id="0" name=""/>
        <dsp:cNvSpPr/>
      </dsp:nvSpPr>
      <dsp:spPr>
        <a:xfrm>
          <a:off x="745429" y="1673391"/>
          <a:ext cx="2423682" cy="1210500"/>
        </a:xfrm>
        <a:prstGeom prst="roundRect">
          <a:avLst/>
        </a:prstGeom>
        <a:solidFill>
          <a:schemeClr val="accent6">
            <a:hueOff val="0"/>
            <a:satOff val="0"/>
            <a:lumOff val="0"/>
            <a:alpha val="71000"/>
          </a:schemeClr>
        </a:solidFill>
        <a:ln w="50800" cap="flat" cmpd="dbl" algn="ctr">
          <a:solidFill>
            <a:scrgbClr r="0" g="0" b="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Identify and Close Data Gaps</a:t>
          </a:r>
          <a:endParaRPr lang="en-US" sz="1800" b="1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745429" y="1673391"/>
        <a:ext cx="2423682" cy="1210500"/>
      </dsp:txXfrm>
    </dsp:sp>
    <dsp:sp modelId="{CC4F2957-C350-4370-9641-6D556993DEFB}">
      <dsp:nvSpPr>
        <dsp:cNvPr id="0" name=""/>
        <dsp:cNvSpPr/>
      </dsp:nvSpPr>
      <dsp:spPr>
        <a:xfrm>
          <a:off x="1838976" y="608557"/>
          <a:ext cx="4833938" cy="4833938"/>
        </a:xfrm>
        <a:custGeom>
          <a:avLst/>
          <a:gdLst/>
          <a:ahLst/>
          <a:cxnLst/>
          <a:rect l="0" t="0" r="0" b="0"/>
          <a:pathLst>
            <a:path>
              <a:moveTo>
                <a:pt x="542356" y="891332"/>
              </a:moveTo>
              <a:arcTo wR="2416969" hR="2416969" stAng="13148406" swAng="935318"/>
            </a:path>
          </a:pathLst>
        </a:custGeom>
        <a:noFill/>
        <a:ln w="952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F5ED98C3-2A3E-47F1-A6FC-A641AE6BCDCD}">
      <dsp:nvSpPr>
        <dsp:cNvPr id="0" name=""/>
        <dsp:cNvSpPr/>
      </dsp:nvSpPr>
      <dsp:spPr>
        <a:xfrm>
          <a:off x="4596324" y="3782720"/>
          <a:ext cx="4354623" cy="307527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5760" tIns="76200" rIns="76200" bIns="7620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/>
            <a:t>Limitations on size and organizational structure</a:t>
          </a:r>
          <a:endParaRPr lang="en-US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/>
            <a:t>Restrictions on scope of activities</a:t>
          </a:r>
          <a:endParaRPr lang="en-US" sz="2000" kern="1200" dirty="0"/>
        </a:p>
      </dsp:txBody>
      <dsp:txXfrm>
        <a:off x="5902711" y="4551538"/>
        <a:ext cx="3048236" cy="2306453"/>
      </dsp:txXfrm>
    </dsp:sp>
    <dsp:sp modelId="{718D443B-C46B-46E6-B4DB-8297B8CF6E38}">
      <dsp:nvSpPr>
        <dsp:cNvPr id="0" name=""/>
        <dsp:cNvSpPr/>
      </dsp:nvSpPr>
      <dsp:spPr>
        <a:xfrm>
          <a:off x="259703" y="3801712"/>
          <a:ext cx="4311346" cy="305627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0" rIns="76200" bIns="329184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/>
            <a:t>Capital/liquidity surcharges</a:t>
          </a:r>
          <a:endParaRPr lang="en-US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/>
            <a:t>CoCos/Bail-in</a:t>
          </a:r>
          <a:endParaRPr lang="en-US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/>
            <a:t>Recovery plans</a:t>
          </a:r>
          <a:endParaRPr lang="en-US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/>
            <a:t>Disclosure</a:t>
          </a:r>
          <a:endParaRPr lang="en-US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/>
            <a:t>Intensive supervision</a:t>
          </a:r>
          <a:endParaRPr lang="en-US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/>
            <a:t>Compensation</a:t>
          </a:r>
          <a:endParaRPr lang="en-US" sz="2000" kern="1200" dirty="0"/>
        </a:p>
      </dsp:txBody>
      <dsp:txXfrm>
        <a:off x="259703" y="4565782"/>
        <a:ext cx="3017942" cy="2292209"/>
      </dsp:txXfrm>
    </dsp:sp>
    <dsp:sp modelId="{759DE856-E332-43FA-A910-03B413951124}">
      <dsp:nvSpPr>
        <dsp:cNvPr id="0" name=""/>
        <dsp:cNvSpPr/>
      </dsp:nvSpPr>
      <dsp:spPr>
        <a:xfrm>
          <a:off x="4572014" y="-2"/>
          <a:ext cx="4375126" cy="262470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76200" rIns="274320" bIns="7620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/>
            <a:t>Size</a:t>
          </a:r>
          <a:endParaRPr lang="en-US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/>
            <a:t>Interconnectedness</a:t>
          </a:r>
          <a:endParaRPr lang="en-US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/>
            <a:t>Complexity</a:t>
          </a:r>
          <a:endParaRPr lang="en-US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/>
            <a:t>Lack of substitutability</a:t>
          </a:r>
          <a:endParaRPr lang="en-US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/>
            <a:t>Global activity</a:t>
          </a:r>
          <a:endParaRPr lang="en-US" sz="2000" kern="1200" dirty="0"/>
        </a:p>
      </dsp:txBody>
      <dsp:txXfrm>
        <a:off x="5884552" y="-2"/>
        <a:ext cx="3062588" cy="1968528"/>
      </dsp:txXfrm>
    </dsp:sp>
    <dsp:sp modelId="{2817FEC7-C871-4317-8C84-C0D259803058}">
      <dsp:nvSpPr>
        <dsp:cNvPr id="0" name=""/>
        <dsp:cNvSpPr/>
      </dsp:nvSpPr>
      <dsp:spPr>
        <a:xfrm>
          <a:off x="243942" y="8"/>
          <a:ext cx="4328042" cy="268157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/>
            <a:t>Effective resolution regimes</a:t>
          </a:r>
          <a:endParaRPr lang="en-US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/>
            <a:t>Resolution plans</a:t>
          </a:r>
          <a:endParaRPr lang="en-US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/>
            <a:t>CoCos/Bail-in</a:t>
          </a:r>
          <a:endParaRPr lang="en-US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/>
            <a:t>Strengthened market infrastructure</a:t>
          </a:r>
          <a:endParaRPr lang="en-US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/>
            <a:t>Levies, fees, or taxes</a:t>
          </a:r>
          <a:endParaRPr lang="en-US" sz="2000" kern="1200" dirty="0"/>
        </a:p>
      </dsp:txBody>
      <dsp:txXfrm>
        <a:off x="243942" y="8"/>
        <a:ext cx="3029630" cy="2011179"/>
      </dsp:txXfrm>
    </dsp:sp>
    <dsp:sp modelId="{D03A011F-8AF3-4D16-AB8C-443AD2BA7D9B}">
      <dsp:nvSpPr>
        <dsp:cNvPr id="0" name=""/>
        <dsp:cNvSpPr/>
      </dsp:nvSpPr>
      <dsp:spPr>
        <a:xfrm>
          <a:off x="2414629" y="1311479"/>
          <a:ext cx="2157356" cy="2117521"/>
        </a:xfrm>
        <a:prstGeom prst="pieWedg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54864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Measures to reduce cost of failure</a:t>
          </a:r>
          <a:endParaRPr lang="en-US" sz="1800" kern="1200" dirty="0"/>
        </a:p>
      </dsp:txBody>
      <dsp:txXfrm>
        <a:off x="2414629" y="1311479"/>
        <a:ext cx="2157356" cy="2117521"/>
      </dsp:txXfrm>
    </dsp:sp>
    <dsp:sp modelId="{A464693E-A203-43F2-B37B-62997CFD67AD}">
      <dsp:nvSpPr>
        <dsp:cNvPr id="0" name=""/>
        <dsp:cNvSpPr/>
      </dsp:nvSpPr>
      <dsp:spPr>
        <a:xfrm rot="5400000">
          <a:off x="4591901" y="1291532"/>
          <a:ext cx="2117580" cy="2157356"/>
        </a:xfrm>
        <a:prstGeom prst="pieWedg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1440" tIns="128016" rIns="128016" bIns="54864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Identifying Systemically Important Institutions</a:t>
          </a:r>
          <a:endParaRPr lang="en-US" sz="1800" kern="1200" dirty="0"/>
        </a:p>
      </dsp:txBody>
      <dsp:txXfrm rot="5400000">
        <a:off x="4591901" y="1291532"/>
        <a:ext cx="2117580" cy="2157356"/>
      </dsp:txXfrm>
    </dsp:sp>
    <dsp:sp modelId="{6B47DDA0-A970-428C-BB6E-866E245045E6}">
      <dsp:nvSpPr>
        <dsp:cNvPr id="0" name=""/>
        <dsp:cNvSpPr/>
      </dsp:nvSpPr>
      <dsp:spPr>
        <a:xfrm rot="10800000">
          <a:off x="4572013" y="3428999"/>
          <a:ext cx="2157356" cy="2157034"/>
        </a:xfrm>
        <a:prstGeom prst="pieWedg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74320" tIns="365760" rIns="0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Measures to directly reduce systemic importance</a:t>
          </a:r>
          <a:endParaRPr lang="en-US" sz="1800" kern="1200" dirty="0"/>
        </a:p>
      </dsp:txBody>
      <dsp:txXfrm rot="10800000">
        <a:off x="4572013" y="3428999"/>
        <a:ext cx="2157356" cy="2157034"/>
      </dsp:txXfrm>
    </dsp:sp>
    <dsp:sp modelId="{54C6E1B8-22CA-4504-A839-0B9333C42A48}">
      <dsp:nvSpPr>
        <dsp:cNvPr id="0" name=""/>
        <dsp:cNvSpPr/>
      </dsp:nvSpPr>
      <dsp:spPr>
        <a:xfrm rot="16200000">
          <a:off x="2414790" y="3428808"/>
          <a:ext cx="2157034" cy="2157415"/>
        </a:xfrm>
        <a:prstGeom prst="pieWedg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28016" tIns="548640" rIns="128016" bIns="3657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Measures to reduce likelihood of failure</a:t>
          </a:r>
          <a:endParaRPr lang="en-US" sz="1800" kern="1200" dirty="0"/>
        </a:p>
      </dsp:txBody>
      <dsp:txXfrm rot="16200000">
        <a:off x="2414790" y="3428808"/>
        <a:ext cx="2157034" cy="2157415"/>
      </dsp:txXfrm>
    </dsp:sp>
    <dsp:sp modelId="{22105894-4CBA-485D-BD9C-C84ABB4D690A}">
      <dsp:nvSpPr>
        <dsp:cNvPr id="0" name=""/>
        <dsp:cNvSpPr/>
      </dsp:nvSpPr>
      <dsp:spPr>
        <a:xfrm>
          <a:off x="4191707" y="2989629"/>
          <a:ext cx="760585" cy="878744"/>
        </a:xfrm>
        <a:prstGeom prst="circularArrow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723BCAD6-718C-400F-A88A-BEC61CA8E9BD}">
      <dsp:nvSpPr>
        <dsp:cNvPr id="0" name=""/>
        <dsp:cNvSpPr/>
      </dsp:nvSpPr>
      <dsp:spPr>
        <a:xfrm rot="10800000">
          <a:off x="4191712" y="2989625"/>
          <a:ext cx="760575" cy="878744"/>
        </a:xfrm>
        <a:prstGeom prst="circularArrow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4295FAB4-7D03-48DA-A2DB-9F54DE385C35}">
      <dsp:nvSpPr>
        <dsp:cNvPr id="0" name=""/>
        <dsp:cNvSpPr/>
      </dsp:nvSpPr>
      <dsp:spPr>
        <a:xfrm>
          <a:off x="2529839" y="152412"/>
          <a:ext cx="3474720" cy="3474720"/>
        </a:xfrm>
        <a:prstGeom prst="ellipse">
          <a:avLst/>
        </a:prstGeom>
        <a:solidFill>
          <a:schemeClr val="accent5">
            <a:alpha val="5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2700" prstMaterial="clear">
          <a:bevelT w="177800" h="254000"/>
          <a:bevelB w="1524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b="1" kern="1200" dirty="0" smtClean="0"/>
            <a:t>Lower Rates/</a:t>
          </a:r>
        </a:p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b="1" kern="1200" dirty="0" smtClean="0"/>
            <a:t>Intervene</a:t>
          </a:r>
          <a:endParaRPr lang="en-US" sz="2600" b="1" kern="1200" dirty="0"/>
        </a:p>
      </dsp:txBody>
      <dsp:txXfrm>
        <a:off x="2993136" y="760488"/>
        <a:ext cx="2548128" cy="1563624"/>
      </dsp:txXfrm>
    </dsp:sp>
    <dsp:sp modelId="{58A76062-C530-4572-BEFC-092EA374AE36}">
      <dsp:nvSpPr>
        <dsp:cNvPr id="0" name=""/>
        <dsp:cNvSpPr/>
      </dsp:nvSpPr>
      <dsp:spPr>
        <a:xfrm>
          <a:off x="3657606" y="2133593"/>
          <a:ext cx="3474720" cy="3474720"/>
        </a:xfrm>
        <a:prstGeom prst="ellipse">
          <a:avLst/>
        </a:prstGeom>
        <a:solidFill>
          <a:schemeClr val="accent5">
            <a:alpha val="50000"/>
            <a:hueOff val="-4966938"/>
            <a:satOff val="19906"/>
            <a:lumOff val="4314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2700" prstMaterial="clear">
          <a:bevelT w="177800" h="254000"/>
          <a:bevelB w="1524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b="1" kern="1200" dirty="0" smtClean="0"/>
            <a:t>       </a:t>
          </a:r>
          <a:r>
            <a:rPr lang="en-US" sz="2600" b="1" kern="1200" dirty="0" smtClean="0"/>
            <a:t>Appreciate/</a:t>
          </a:r>
        </a:p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b="1" kern="1200" dirty="0" smtClean="0"/>
            <a:t>    Intervene + Sterilize</a:t>
          </a:r>
          <a:endParaRPr lang="en-US" sz="2600" b="1" kern="1200" dirty="0"/>
        </a:p>
      </dsp:txBody>
      <dsp:txXfrm>
        <a:off x="4720291" y="3031229"/>
        <a:ext cx="2084832" cy="1911096"/>
      </dsp:txXfrm>
    </dsp:sp>
    <dsp:sp modelId="{BFFC641F-304A-4546-B39C-69203C84E687}">
      <dsp:nvSpPr>
        <dsp:cNvPr id="0" name=""/>
        <dsp:cNvSpPr/>
      </dsp:nvSpPr>
      <dsp:spPr>
        <a:xfrm>
          <a:off x="1447800" y="2133593"/>
          <a:ext cx="3474720" cy="3474720"/>
        </a:xfrm>
        <a:prstGeom prst="ellipse">
          <a:avLst/>
        </a:prstGeom>
        <a:solidFill>
          <a:schemeClr val="accent5">
            <a:alpha val="50000"/>
            <a:hueOff val="-9933876"/>
            <a:satOff val="39811"/>
            <a:lumOff val="8628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2700" prstMaterial="clear">
          <a:bevelT w="177800" h="254000"/>
          <a:bevelB w="1524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b="1" kern="1200" dirty="0" smtClean="0"/>
            <a:t>Appreciate/</a:t>
          </a:r>
        </a:p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b="1" kern="1200" dirty="0" smtClean="0"/>
            <a:t>Lower Rates</a:t>
          </a:r>
          <a:endParaRPr lang="en-US" sz="2600" b="1" kern="1200" dirty="0"/>
        </a:p>
      </dsp:txBody>
      <dsp:txXfrm>
        <a:off x="1775003" y="3031229"/>
        <a:ext cx="2084832" cy="191109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5">
  <dgm:title val=""/>
  <dgm:desc val=""/>
  <dgm:catLst>
    <dgm:cat type="cycle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fact="-1"/>
          <dgm:constr type="diam" for="ch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2"/>
                <dgm:constr type="endPad" refType="connDist" fact="0.2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4">
  <dgm:title val=""/>
  <dgm:desc val=""/>
  <dgm:catLst>
    <dgm:cat type="relationship" pri="26000"/>
    <dgm:cat type="cycle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cycleMatrixDiagram">
    <dgm:varLst>
      <dgm:chMax val="1"/>
      <dgm:dir/>
      <dgm:animLvl val="lvl"/>
      <dgm:resizeHandles val="exact"/>
    </dgm:varLst>
    <dgm:alg type="composite">
      <dgm:param type="ar" val="1.3"/>
    </dgm:alg>
    <dgm:shape xmlns:r="http://schemas.openxmlformats.org/officeDocument/2006/relationships" r:blip="">
      <dgm:adjLst/>
    </dgm:shape>
    <dgm:presOf/>
    <dgm:constrLst>
      <dgm:constr type="w" for="ch" forName="children" refType="w"/>
      <dgm:constr type="h" for="ch" forName="children" refType="w" refFor="ch" refForName="children" fact="0.77"/>
      <dgm:constr type="ctrX" for="ch" forName="children" refType="w" fact="0.5"/>
      <dgm:constr type="ctrY" for="ch" forName="children" refType="h" fact="0.5"/>
      <dgm:constr type="w" for="ch" forName="circle" refType="w"/>
      <dgm:constr type="h" for="ch" forName="circle" refType="h"/>
      <dgm:constr type="ctrX" for="ch" forName="circle" refType="w" fact="0.5"/>
      <dgm:constr type="ctrY" for="ch" forName="circle" refType="h" fact="0.5"/>
      <dgm:constr type="w" for="ch" forName="center1" refType="w" fact="0.115"/>
      <dgm:constr type="h" for="ch" forName="center1" refType="w" fact="0.1"/>
      <dgm:constr type="ctrX" for="ch" forName="center1" refType="w" fact="0.5"/>
      <dgm:constr type="ctrY" for="ch" forName="center1" refType="h" fact="0.475"/>
      <dgm:constr type="w" for="ch" forName="center2" refType="w" fact="0.115"/>
      <dgm:constr type="h" for="ch" forName="center2" refType="w" fact="0.1"/>
      <dgm:constr type="ctrX" for="ch" forName="center2" refType="w" fact="0.5"/>
      <dgm:constr type="ctrY" for="ch" forName="center2" refType="h" fact="0.525"/>
    </dgm:constrLst>
    <dgm:ruleLst/>
    <dgm:choose name="Name0">
      <dgm:if name="Name1" axis="ch" ptType="node" func="cnt" op="gte" val="1">
        <dgm:layoutNode name="children">
          <dgm:alg type="composite">
            <dgm:param type="ar" val="1.3"/>
          </dgm:alg>
          <dgm:shape xmlns:r="http://schemas.openxmlformats.org/officeDocument/2006/relationships" r:blip="">
            <dgm:adjLst/>
          </dgm:shape>
          <dgm:presOf/>
          <dgm:choose name="Name2">
            <dgm:if name="Name3" func="var" arg="dir" op="equ" val="norm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l" for="ch" forName="child1group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r" for="ch" forName="child2group" refType="w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r" for="ch" forName="child3group" refType="w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l" for="ch" forName="child4group"/>
              </dgm:constrLst>
            </dgm:if>
            <dgm:else name="Name4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r" for="ch" forName="child1group" refType="w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l" for="ch" forName="child2group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l" for="ch" forName="child3group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r" for="ch" forName="child4group" refType="w"/>
              </dgm:constrLst>
            </dgm:else>
          </dgm:choose>
          <dgm:ruleLst/>
          <dgm:choose name="Name5">
            <dgm:if name="Name6" axis="ch ch" ptType="node node" st="1 1" cnt="1 0" func="cnt" op="gte" val="1">
              <dgm:layoutNode name="child1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7">
                  <dgm:if name="Name8" func="var" arg="dir" op="equ" val="norm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l" for="ch" forName="child1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l" for="ch" forName="child1Text"/>
                    </dgm:constrLst>
                  </dgm:if>
                  <dgm:else name="Name9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r" for="ch" forName="child1" refType="w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r" for="ch" forName="child1Text" refType="w"/>
                    </dgm:constrLst>
                  </dgm:else>
                </dgm:choose>
                <dgm:ruleLst/>
                <dgm:layoutNode name="child1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1 1" cnt="1 0"/>
                  <dgm:constrLst/>
                  <dgm:ruleLst/>
                </dgm:layoutNode>
                <dgm:layoutNode name="child1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1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0"/>
          </dgm:choose>
          <dgm:choose name="Name11">
            <dgm:if name="Name12" axis="ch ch" ptType="node node" st="2 1" cnt="1 0" func="cnt" op="gte" val="1">
              <dgm:layoutNode name="child2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choose name="Name13">
                  <dgm:if name="Name14" func="var" arg="dir" op="equ" val="norm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r" for="ch" forName="child2" refType="w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r" for="ch" forName="child2Text" refType="w"/>
                    </dgm:constrLst>
                  </dgm:if>
                  <dgm:else name="Name15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l" for="ch" forName="child2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l" for="ch" forName="child2Text"/>
                    </dgm:constrLst>
                  </dgm:else>
                </dgm:choose>
                <dgm:ruleLst/>
                <dgm:layoutNode name="child2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2 1" cnt="1 0"/>
                  <dgm:constrLst/>
                  <dgm:ruleLst/>
                </dgm:layoutNode>
                <dgm:layoutNode name="child2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2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6"/>
          </dgm:choose>
          <dgm:choose name="Name17">
            <dgm:if name="Name18" axis="ch ch" ptType="node node" st="3 1" cnt="1 0" func="cnt" op="gte" val="1">
              <dgm:layoutNode name="child3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19">
                  <dgm:if name="Name20" func="var" arg="dir" op="equ" val="norm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r" for="ch" forName="child3" refType="w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r" for="ch" forName="child3Text" refType="w"/>
                    </dgm:constrLst>
                  </dgm:if>
                  <dgm:else name="Name21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l" for="ch" forName="child3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l" for="ch" forName="child3Text"/>
                    </dgm:constrLst>
                  </dgm:else>
                </dgm:choose>
                <dgm:ruleLst/>
                <dgm:layoutNode name="child3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3 1" cnt="1 0"/>
                  <dgm:constrLst/>
                  <dgm:ruleLst/>
                </dgm:layoutNode>
                <dgm:layoutNode name="child3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3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2"/>
          </dgm:choose>
          <dgm:choose name="Name23">
            <dgm:if name="Name24" axis="ch ch" ptType="node node" st="4 1" cnt="1 0" func="cnt" op="gte" val="1">
              <dgm:layoutNode name="child4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25">
                  <dgm:if name="Name26" func="var" arg="dir" op="equ" val="norm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l" for="ch" forName="child4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l" for="ch" forName="child4Text"/>
                    </dgm:constrLst>
                  </dgm:if>
                  <dgm:else name="Name27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r" for="ch" forName="child4" refType="w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r" for="ch" forName="child4Text" refType="w"/>
                    </dgm:constrLst>
                  </dgm:else>
                </dgm:choose>
                <dgm:ruleLst/>
                <dgm:layoutNode name="child4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4 1" cnt="1 0"/>
                  <dgm:constrLst/>
                  <dgm:ruleLst/>
                </dgm:layoutNode>
                <dgm:layoutNode name="child4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4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8"/>
          </dgm:choose>
          <dgm:layoutNode name="child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ircle">
          <dgm:alg type="composite">
            <dgm:param type="ar" val="1"/>
          </dgm:alg>
          <dgm:shape xmlns:r="http://schemas.openxmlformats.org/officeDocument/2006/relationships" r:blip="">
            <dgm:adjLst/>
          </dgm:shape>
          <dgm:presOf/>
          <dgm:choose name="Name29">
            <dgm:if name="Name30" func="var" arg="dir" op="equ" val="norm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r" for="ch" forName="quadrant1" refType="w" fact="0.5"/>
                <dgm:constr type="rOff" for="ch" forName="quadrant1" refType="w" fact="-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l" for="ch" forName="quadrant2" refType="w" fact="0.5"/>
                <dgm:constr type="lOff" for="ch" forName="quadrant2" refType="w" fact="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l" for="ch" forName="quadrant3" refType="w" fact="0.5"/>
                <dgm:constr type="lOff" for="ch" forName="quadrant3" refType="w" fact="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r" for="ch" forName="quadrant4" refType="w" fact="0.5"/>
                <dgm:constr type="rOff" for="ch" forName="quadrant4" refType="w" fact="-0.01"/>
              </dgm:constrLst>
            </dgm:if>
            <dgm:else name="Name31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l" for="ch" forName="quadrant1" refType="w" fact="0.5"/>
                <dgm:constr type="lOff" for="ch" forName="quadrant1" refType="w" fact="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r" for="ch" forName="quadrant2" refType="w" fact="0.5"/>
                <dgm:constr type="rOff" for="ch" forName="quadrant2" refType="w" fact="-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r" for="ch" forName="quadrant3" refType="w" fact="0.5"/>
                <dgm:constr type="rOff" for="ch" forName="quadrant3" refType="w" fact="-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l" for="ch" forName="quadrant4" refType="w" fact="0.5"/>
                <dgm:constr type="lOff" for="ch" forName="quadrant4" refType="w" fact="0.01"/>
              </dgm:constrLst>
            </dgm:else>
          </dgm:choose>
          <dgm:ruleLst/>
          <dgm:layoutNode name="quadrant1" styleLbl="node1">
            <dgm:varLst>
              <dgm:chMax val="1"/>
              <dgm:bulletEnabled val="1"/>
            </dgm:varLst>
            <dgm:alg type="tx"/>
            <dgm:choose name="Name32">
              <dgm:if name="Name33" func="var" arg="dir" op="equ" val="norm">
                <dgm:shape xmlns:r="http://schemas.openxmlformats.org/officeDocument/2006/relationships" type="pieWedge" r:blip="">
                  <dgm:adjLst/>
                </dgm:shape>
              </dgm:if>
              <dgm:else name="Name34">
                <dgm:shape xmlns:r="http://schemas.openxmlformats.org/officeDocument/2006/relationships" rot="90" type="pieWedge" r:blip="">
                  <dgm:adjLst/>
                </dgm:shape>
              </dgm:else>
            </dgm:choose>
            <dgm:presOf axis="ch" ptType="node" cnt="1"/>
            <dgm:constrLst/>
            <dgm:ruleLst>
              <dgm:rule type="primFontSz" val="5" fact="NaN" max="NaN"/>
            </dgm:ruleLst>
          </dgm:layoutNode>
          <dgm:layoutNode name="quadrant2" styleLbl="node1">
            <dgm:varLst>
              <dgm:chMax val="1"/>
              <dgm:bulletEnabled val="1"/>
            </dgm:varLst>
            <dgm:alg type="tx"/>
            <dgm:choose name="Name35">
              <dgm:if name="Name36" func="var" arg="dir" op="equ" val="norm">
                <dgm:shape xmlns:r="http://schemas.openxmlformats.org/officeDocument/2006/relationships" rot="90" type="pieWedge" r:blip="">
                  <dgm:adjLst/>
                </dgm:shape>
              </dgm:if>
              <dgm:else name="Name37">
                <dgm:shape xmlns:r="http://schemas.openxmlformats.org/officeDocument/2006/relationships" type="pieWedge" r:blip="">
                  <dgm:adjLst/>
                </dgm:shape>
              </dgm:else>
            </dgm:choose>
            <dgm:presOf axis="ch" ptType="node" st="2" cnt="1"/>
            <dgm:constrLst/>
            <dgm:ruleLst>
              <dgm:rule type="primFontSz" val="5" fact="NaN" max="NaN"/>
            </dgm:ruleLst>
          </dgm:layoutNode>
          <dgm:layoutNode name="quadrant3" styleLbl="node1">
            <dgm:varLst>
              <dgm:chMax val="1"/>
              <dgm:bulletEnabled val="1"/>
            </dgm:varLst>
            <dgm:alg type="tx"/>
            <dgm:choose name="Name38">
              <dgm:if name="Name39" func="var" arg="dir" op="equ" val="norm">
                <dgm:shape xmlns:r="http://schemas.openxmlformats.org/officeDocument/2006/relationships" rot="180" type="pieWedge" r:blip="">
                  <dgm:adjLst/>
                </dgm:shape>
              </dgm:if>
              <dgm:else name="Name40">
                <dgm:shape xmlns:r="http://schemas.openxmlformats.org/officeDocument/2006/relationships" rot="270" type="pieWedge" r:blip="">
                  <dgm:adjLst/>
                </dgm:shape>
              </dgm:else>
            </dgm:choose>
            <dgm:presOf axis="ch" ptType="node" st="3" cnt="1"/>
            <dgm:constrLst/>
            <dgm:ruleLst>
              <dgm:rule type="primFontSz" val="5" fact="NaN" max="NaN"/>
            </dgm:ruleLst>
          </dgm:layoutNode>
          <dgm:layoutNode name="quadrant4" styleLbl="node1">
            <dgm:varLst>
              <dgm:chMax val="1"/>
              <dgm:bulletEnabled val="1"/>
            </dgm:varLst>
            <dgm:alg type="tx"/>
            <dgm:choose name="Name41">
              <dgm:if name="Name42" func="var" arg="dir" op="equ" val="norm">
                <dgm:shape xmlns:r="http://schemas.openxmlformats.org/officeDocument/2006/relationships" rot="270" type="pieWedge" r:blip="">
                  <dgm:adjLst/>
                </dgm:shape>
              </dgm:if>
              <dgm:else name="Name43">
                <dgm:shape xmlns:r="http://schemas.openxmlformats.org/officeDocument/2006/relationships" rot="180" type="pieWedge" r:blip="">
                  <dgm:adjLst/>
                </dgm:shape>
              </dgm:else>
            </dgm:choose>
            <dgm:presOf axis="ch" ptType="node" st="4" cnt="1"/>
            <dgm:constrLst/>
            <dgm:ruleLst>
              <dgm:rule type="primFontSz" val="5" fact="NaN" max="NaN"/>
            </dgm:ruleLst>
          </dgm:layoutNode>
          <dgm:layoutNode name="quadrant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enter1" styleLbl="fgShp">
          <dgm:alg type="sp"/>
          <dgm:choose name="Name44">
            <dgm:if name="Name45" func="var" arg="dir" op="equ" val="norm">
              <dgm:shape xmlns:r="http://schemas.openxmlformats.org/officeDocument/2006/relationships" type="circularArrow" r:blip="" zOrderOff="16">
                <dgm:adjLst/>
              </dgm:shape>
            </dgm:if>
            <dgm:else name="Name46">
              <dgm:shape xmlns:r="http://schemas.openxmlformats.org/officeDocument/2006/relationships" rot="180" type="leftCircularArrow" r:blip="" zOrderOff="16">
                <dgm:adjLst/>
              </dgm:shape>
            </dgm:else>
          </dgm:choose>
          <dgm:presOf/>
          <dgm:constrLst/>
          <dgm:ruleLst/>
        </dgm:layoutNode>
        <dgm:layoutNode name="center2" styleLbl="fgShp">
          <dgm:alg type="sp"/>
          <dgm:choose name="Name47">
            <dgm:if name="Name48" func="var" arg="dir" op="equ" val="norm">
              <dgm:shape xmlns:r="http://schemas.openxmlformats.org/officeDocument/2006/relationships" rot="180" type="circularArrow" r:blip="" zOrderOff="16">
                <dgm:adjLst/>
              </dgm:shape>
            </dgm:if>
            <dgm:else name="Name49">
              <dgm:shape xmlns:r="http://schemas.openxmlformats.org/officeDocument/2006/relationships" type="leftCircularArrow" r:blip="" zOrderOff="16">
                <dgm:adjLst/>
              </dgm:shape>
            </dgm:else>
          </dgm:choose>
          <dgm:presOf/>
          <dgm:constrLst/>
          <dgm:ruleLst/>
        </dgm:layoutNode>
      </dgm:if>
      <dgm:else name="Name50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0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3006222" cy="4615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0" tIns="45715" rIns="91430" bIns="45715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7203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27981" y="0"/>
            <a:ext cx="3004604" cy="4615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0" tIns="45715" rIns="91430" bIns="45715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7203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8769855"/>
            <a:ext cx="3006222" cy="4615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0" tIns="45715" rIns="91430" bIns="45715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7203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27981" y="8769855"/>
            <a:ext cx="3004604" cy="4615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0" tIns="45715" rIns="91430" bIns="45715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A07CA5CB-160E-477A-8F0F-ADE9E6990D8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5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3004604" cy="4615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0" tIns="45715" rIns="91430" bIns="45715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805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27981" y="0"/>
            <a:ext cx="3004604" cy="4615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0" tIns="45715" rIns="91430" bIns="45715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45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60463" y="693738"/>
            <a:ext cx="4613275" cy="34607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05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8769855"/>
            <a:ext cx="3004604" cy="4615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0" tIns="45715" rIns="91430" bIns="45715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805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27981" y="8769855"/>
            <a:ext cx="3004604" cy="4615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0" tIns="45715" rIns="91430" bIns="45715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2CF9A31B-010F-41EF-B7D2-37972E236F2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93746" y="4385664"/>
            <a:ext cx="5546713" cy="4154142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CF9A31B-010F-41EF-B7D2-37972E236F25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93746" y="4385664"/>
            <a:ext cx="5546713" cy="4154142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CF9A31B-010F-41EF-B7D2-37972E236F25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93746" y="4385664"/>
            <a:ext cx="5546713" cy="4154142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CF9A31B-010F-41EF-B7D2-37972E236F25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93746" y="4385664"/>
            <a:ext cx="5546713" cy="4154142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CF9A31B-010F-41EF-B7D2-37972E236F25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93746" y="4385664"/>
            <a:ext cx="5546713" cy="4154142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CF9A31B-010F-41EF-B7D2-37972E236F25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517478" y="4545666"/>
            <a:ext cx="5899245" cy="4247046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228600" indent="-228600">
              <a:buAutoNum type="arabicPeriod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D30D5-A4A9-4B01-AEA9-E5D4D5AAE23D}" type="slidenum">
              <a:rPr lang="en-US" smtClean="0"/>
              <a:pPr/>
              <a:t>14</a:t>
            </a:fld>
            <a:endParaRPr lang="en-US" dirty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93746" y="4616450"/>
            <a:ext cx="5546713" cy="3923356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CF9A31B-010F-41EF-B7D2-37972E236F25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419100" y="4385664"/>
            <a:ext cx="6172200" cy="4497986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CF9A31B-010F-41EF-B7D2-37972E236F25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93746" y="4385664"/>
            <a:ext cx="5546713" cy="4154142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CF9A31B-010F-41EF-B7D2-37972E236F25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517478" y="4545666"/>
            <a:ext cx="5899245" cy="4247046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D30D5-A4A9-4B01-AEA9-E5D4D5AAE23D}" type="slidenum">
              <a:rPr lang="en-US" smtClean="0"/>
              <a:pPr/>
              <a:t>18</a:t>
            </a:fld>
            <a:endParaRPr lang="en-US" dirty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93746" y="4385664"/>
            <a:ext cx="5546713" cy="4154142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CF9A31B-010F-41EF-B7D2-37972E236F25}" type="slidenum">
              <a:rPr lang="en-US" smtClean="0"/>
              <a:pPr>
                <a:defRPr/>
              </a:pPr>
              <a:t>19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93746" y="4385664"/>
            <a:ext cx="5546713" cy="4154142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CF9A31B-010F-41EF-B7D2-37972E236F25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571500" y="4387850"/>
            <a:ext cx="5867400" cy="4404862"/>
          </a:xfrm>
          <a:prstGeom prst="rect">
            <a:avLst/>
          </a:prstGeom>
        </p:spPr>
        <p:txBody>
          <a:bodyPr>
            <a:normAutofit/>
          </a:bodyPr>
          <a:lstStyle/>
          <a:p>
            <a:pPr eaLnBrk="1" hangingPunct="1">
              <a:lnSpc>
                <a:spcPct val="120000"/>
              </a:lnSpc>
              <a:buFontTx/>
              <a:buNone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D30D5-A4A9-4B01-AEA9-E5D4D5AAE23D}" type="slidenum">
              <a:rPr lang="en-US" smtClean="0"/>
              <a:pPr/>
              <a:t>20</a:t>
            </a:fld>
            <a:endParaRPr lang="en-US" dirty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517478" y="4464050"/>
            <a:ext cx="5899245" cy="4328662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D30D5-A4A9-4B01-AEA9-E5D4D5AAE23D}" type="slidenum">
              <a:rPr lang="en-US" smtClean="0"/>
              <a:pPr/>
              <a:t>21</a:t>
            </a:fld>
            <a:endParaRPr lang="en-US" dirty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342900" y="4311650"/>
            <a:ext cx="6324600" cy="4648200"/>
          </a:xfrm>
          <a:prstGeom prst="rect">
            <a:avLst/>
          </a:prstGeom>
        </p:spPr>
        <p:txBody>
          <a:bodyPr>
            <a:normAutofit fontScale="92500"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D30D5-A4A9-4B01-AEA9-E5D4D5AAE23D}" type="slidenum">
              <a:rPr lang="en-US" smtClean="0"/>
              <a:pPr/>
              <a:t>22</a:t>
            </a:fld>
            <a:endParaRPr lang="en-US" dirty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342900" y="4311650"/>
            <a:ext cx="6324600" cy="4800600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D30D5-A4A9-4B01-AEA9-E5D4D5AAE23D}" type="slidenum">
              <a:rPr lang="en-US" smtClean="0"/>
              <a:pPr/>
              <a:t>23</a:t>
            </a:fld>
            <a:endParaRPr lang="en-US" dirty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93746" y="4385664"/>
            <a:ext cx="5546713" cy="4154142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CF9A31B-010F-41EF-B7D2-37972E236F25}" type="slidenum">
              <a:rPr lang="en-US" smtClean="0"/>
              <a:pPr>
                <a:defRPr/>
              </a:pPr>
              <a:t>24</a:t>
            </a:fld>
            <a:endParaRPr lang="en-US" dirty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93746" y="4385664"/>
            <a:ext cx="5546713" cy="4154142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CF9A31B-010F-41EF-B7D2-37972E236F25}" type="slidenum">
              <a:rPr lang="en-US" smtClean="0"/>
              <a:pPr>
                <a:defRPr/>
              </a:pPr>
              <a:t>25</a:t>
            </a:fld>
            <a:endParaRPr lang="en-US" dirty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342900" y="4387850"/>
            <a:ext cx="6248400" cy="4648200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CF9A31B-010F-41EF-B7D2-37972E236F25}" type="slidenum">
              <a:rPr lang="en-US" smtClean="0"/>
              <a:pPr>
                <a:defRPr/>
              </a:pPr>
              <a:t>26</a:t>
            </a:fld>
            <a:endParaRPr lang="en-US" dirty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517478" y="4545666"/>
            <a:ext cx="5899245" cy="4247046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D30D5-A4A9-4B01-AEA9-E5D4D5AAE23D}" type="slidenum">
              <a:rPr lang="en-US" smtClean="0"/>
              <a:pPr/>
              <a:t>27</a:t>
            </a:fld>
            <a:endParaRPr lang="en-US" dirty="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419100" y="4387850"/>
            <a:ext cx="6248400" cy="4648200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D30D5-A4A9-4B01-AEA9-E5D4D5AAE23D}" type="slidenum">
              <a:rPr lang="en-US" smtClean="0"/>
              <a:pPr/>
              <a:t>28</a:t>
            </a:fld>
            <a:endParaRPr lang="en-US" dirty="0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93746" y="4385664"/>
            <a:ext cx="5546713" cy="4154142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CF9A31B-010F-41EF-B7D2-37972E236F25}" type="slidenum">
              <a:rPr lang="en-US" smtClean="0"/>
              <a:pPr>
                <a:defRPr/>
              </a:pPr>
              <a:t>29</a:t>
            </a:fld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93746" y="4385664"/>
            <a:ext cx="5546713" cy="4154142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CF9A31B-010F-41EF-B7D2-37972E236F25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93746" y="4385664"/>
            <a:ext cx="5546713" cy="4154142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CF9A31B-010F-41EF-B7D2-37972E236F25}" type="slidenum">
              <a:rPr lang="en-US" smtClean="0"/>
              <a:pPr>
                <a:defRPr/>
              </a:pPr>
              <a:t>30</a:t>
            </a:fld>
            <a:endParaRPr lang="en-US" dirty="0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93746" y="4385664"/>
            <a:ext cx="5546713" cy="4154142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CF9A31B-010F-41EF-B7D2-37972E236F25}" type="slidenum">
              <a:rPr lang="en-US" smtClean="0"/>
              <a:pPr>
                <a:defRPr/>
              </a:pPr>
              <a:t>31</a:t>
            </a:fld>
            <a:endParaRPr lang="en-US" dirty="0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93746" y="4385664"/>
            <a:ext cx="5546713" cy="4154142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CF9A31B-010F-41EF-B7D2-37972E236F25}" type="slidenum">
              <a:rPr lang="en-US" smtClean="0"/>
              <a:pPr>
                <a:defRPr/>
              </a:pPr>
              <a:t>32</a:t>
            </a:fld>
            <a:endParaRPr lang="en-US" dirty="0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93746" y="4385664"/>
            <a:ext cx="5546713" cy="4154142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00A749-1D22-486E-9663-78CCFF9726ED}" type="slidenum">
              <a:rPr lang="en-US" smtClean="0"/>
              <a:pPr/>
              <a:t>33</a:t>
            </a:fld>
            <a:endParaRPr lang="en-US" dirty="0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93746" y="4385664"/>
            <a:ext cx="5546713" cy="4154142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CF9A31B-010F-41EF-B7D2-37972E236F25}" type="slidenum">
              <a:rPr lang="en-US" smtClean="0"/>
              <a:pPr>
                <a:defRPr/>
              </a:pPr>
              <a:t>34</a:t>
            </a:fld>
            <a:endParaRPr lang="en-US" dirty="0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517478" y="4545666"/>
            <a:ext cx="5899245" cy="4247046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228600" indent="-228600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D30D5-A4A9-4B01-AEA9-E5D4D5AAE23D}" type="slidenum">
              <a:rPr lang="en-US" smtClean="0"/>
              <a:pPr/>
              <a:t>35</a:t>
            </a:fld>
            <a:endParaRPr lang="en-US" dirty="0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517478" y="4545666"/>
            <a:ext cx="5899245" cy="4247046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228600" indent="-228600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D30D5-A4A9-4B01-AEA9-E5D4D5AAE23D}" type="slidenum">
              <a:rPr lang="en-US" smtClean="0"/>
              <a:pPr/>
              <a:t>36</a:t>
            </a:fld>
            <a:endParaRPr lang="en-US" dirty="0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517478" y="4545666"/>
            <a:ext cx="5899245" cy="4247046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228600" indent="-228600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D30D5-A4A9-4B01-AEA9-E5D4D5AAE23D}" type="slidenum">
              <a:rPr lang="en-US" smtClean="0"/>
              <a:pPr/>
              <a:t>37</a:t>
            </a:fld>
            <a:endParaRPr lang="en-US" dirty="0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342900" y="4385664"/>
            <a:ext cx="6248400" cy="4650386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CF9A31B-010F-41EF-B7D2-37972E236F25}" type="slidenum">
              <a:rPr lang="en-US" smtClean="0"/>
              <a:pPr>
                <a:defRPr/>
              </a:pPr>
              <a:t>38</a:t>
            </a:fld>
            <a:endParaRPr lang="en-US" dirty="0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93746" y="4385664"/>
            <a:ext cx="5546713" cy="4154142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CF9A31B-010F-41EF-B7D2-37972E236F25}" type="slidenum">
              <a:rPr lang="en-US" smtClean="0"/>
              <a:pPr>
                <a:defRPr/>
              </a:pPr>
              <a:t>39</a:t>
            </a:fld>
            <a:endParaRPr 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419100" y="4464050"/>
            <a:ext cx="6248400" cy="4495800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CF9A31B-010F-41EF-B7D2-37972E236F25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93746" y="4385664"/>
            <a:ext cx="5546713" cy="4154142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CF9A31B-010F-41EF-B7D2-37972E236F25}" type="slidenum">
              <a:rPr lang="en-US" smtClean="0"/>
              <a:pPr>
                <a:defRPr/>
              </a:pPr>
              <a:t>40</a:t>
            </a:fld>
            <a:endParaRPr lang="en-US" dirty="0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93746" y="4385664"/>
            <a:ext cx="5546713" cy="4154142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CF9A31B-010F-41EF-B7D2-37972E236F25}" type="slidenum">
              <a:rPr lang="en-US" smtClean="0"/>
              <a:pPr>
                <a:defRPr/>
              </a:pPr>
              <a:t>41</a:t>
            </a:fld>
            <a:endParaRPr lang="en-US" dirty="0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129370" y="4385664"/>
            <a:ext cx="6675460" cy="4760968"/>
          </a:xfrm>
          <a:prstGeom prst="rect">
            <a:avLst/>
          </a:prstGeom>
        </p:spPr>
        <p:txBody>
          <a:bodyPr>
            <a:normAutofit fontScale="85000" lnSpcReduction="20000"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CF9A31B-010F-41EF-B7D2-37972E236F25}" type="slidenum">
              <a:rPr lang="en-US" smtClean="0"/>
              <a:pPr>
                <a:defRPr/>
              </a:pPr>
              <a:t>42</a:t>
            </a:fld>
            <a:endParaRPr lang="en-US" dirty="0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93746" y="4385664"/>
            <a:ext cx="5546713" cy="4154142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D30D5-A4A9-4B01-AEA9-E5D4D5AAE23D}" type="slidenum">
              <a:rPr lang="en-US" smtClean="0"/>
              <a:pPr/>
              <a:t>43</a:t>
            </a:fld>
            <a:endParaRPr lang="en-US" dirty="0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342900" y="4311650"/>
            <a:ext cx="6248400" cy="4648200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D30D5-A4A9-4B01-AEA9-E5D4D5AAE23D}" type="slidenum">
              <a:rPr lang="en-US" smtClean="0"/>
              <a:pPr/>
              <a:t>44</a:t>
            </a:fld>
            <a:endParaRPr lang="en-US" dirty="0"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419100" y="4311650"/>
            <a:ext cx="6248400" cy="4724400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D30D5-A4A9-4B01-AEA9-E5D4D5AAE23D}" type="slidenum">
              <a:rPr lang="en-US" smtClean="0"/>
              <a:pPr/>
              <a:t>45</a:t>
            </a:fld>
            <a:endParaRPr lang="en-US" dirty="0"/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93746" y="4385664"/>
            <a:ext cx="5546713" cy="4154142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D30D5-A4A9-4B01-AEA9-E5D4D5AAE23D}" type="slidenum">
              <a:rPr lang="en-US" smtClean="0"/>
              <a:pPr/>
              <a:t>46</a:t>
            </a:fld>
            <a:endParaRPr 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723900" y="4616450"/>
            <a:ext cx="5943600" cy="4267200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CF9A31B-010F-41EF-B7D2-37972E236F25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93746" y="4385664"/>
            <a:ext cx="5546713" cy="4154142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CF9A31B-010F-41EF-B7D2-37972E236F25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93746" y="4385664"/>
            <a:ext cx="5546713" cy="4154142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CF9A31B-010F-41EF-B7D2-37972E236F25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1181100" y="4311650"/>
            <a:ext cx="4648200" cy="4648200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CF9A31B-010F-41EF-B7D2-37972E236F25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342900" y="4311650"/>
            <a:ext cx="6324600" cy="4648200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CF9A31B-010F-41EF-B7D2-37972E236F25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BAD754-87AA-427F-BC2A-9DE3795EB30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Promoting Financial Stability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8D79F2-8E48-420B-B25C-C5AA27D310B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0"/>
            <a:ext cx="2286000" cy="6248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6705600" cy="6248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Promoting Financial Stability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1E4513-B83F-4D96-9BD4-7FC3A5AE7A1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14400"/>
          </a:xfrm>
        </p:spPr>
        <p:txBody>
          <a:bodyPr>
            <a:normAutofit/>
          </a:bodyPr>
          <a:lstStyle>
            <a:lvl1pPr>
              <a:defRPr sz="40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ABC39E-7250-4827-AC81-05F05AF229F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11/5/2013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60ECE0-4D84-4363-A910-21C926EFF6B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14400"/>
          </a:xfrm>
        </p:spPr>
        <p:txBody>
          <a:bodyPr>
            <a:normAutofit/>
          </a:bodyPr>
          <a:lstStyle>
            <a:lvl1pPr>
              <a:defRPr sz="40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ABC39E-7250-4827-AC81-05F05AF229F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11/5/2013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60ECE0-4D84-4363-A910-21C926EFF6B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14400"/>
          </a:xfrm>
        </p:spPr>
        <p:txBody>
          <a:bodyPr>
            <a:normAutofit/>
          </a:bodyPr>
          <a:lstStyle>
            <a:lvl1pPr>
              <a:defRPr sz="40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ABC39E-7250-4827-AC81-05F05AF229F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11/5/2013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60ECE0-4D84-4363-A910-21C926EFF6B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14400"/>
          </a:xfrm>
        </p:spPr>
        <p:txBody>
          <a:bodyPr>
            <a:normAutofit/>
          </a:bodyPr>
          <a:lstStyle>
            <a:lvl1pPr>
              <a:defRPr sz="40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ABC39E-7250-4827-AC81-05F05AF229F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11/5/2013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60ECE0-4D84-4363-A910-21C926EFF6B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14400"/>
          </a:xfrm>
        </p:spPr>
        <p:txBody>
          <a:bodyPr>
            <a:normAutofit/>
          </a:bodyPr>
          <a:lstStyle>
            <a:lvl1pPr>
              <a:defRPr sz="40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ABC39E-7250-4827-AC81-05F05AF229F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11/5/2013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60ECE0-4D84-4363-A910-21C926EFF6B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Macro-Prudential Policy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17F1F9-B1BB-49A5-8A8E-077724F1D7F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Promoting Financial Stability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10EDD5-864D-4CBF-8FC2-0DDF2DC52FF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1066800"/>
            <a:ext cx="4191000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66800"/>
            <a:ext cx="4191000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Promoting Financial Stability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40F969-C80E-42EE-94A7-2EAE2C4E146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Promoting Financial Stability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36D8F3-38D3-4AEB-A1E4-AAB77AE5BB2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Promoting Financial Stability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9C9CE8-2DF5-42B8-B960-ACD82E25970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Promoting Financial Stability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613480-E1F6-45EC-B7F3-1BAD9AE1ABC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Promoting Financial Stability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C0A918-DC15-401A-8D04-CC26EF1C0A9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Promoting Financial Stability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EC51A3-1B2C-4F9D-A03A-DD3DF146B33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2.xml"/></Relationships>
</file>

<file path=ppt/slideMasters/_rels/slideMaster3.xml.rels><?xml version="1.0" encoding="UTF-8" standalone="yes"?>
<Relationships xmlns="http://schemas.openxmlformats.org/package/2006/relationships"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13.xml"/></Relationships>
</file>

<file path=ppt/slideMasters/_rels/slideMaster4.xml.rels><?xml version="1.0" encoding="UTF-8" standalone="yes"?>
<Relationships xmlns="http://schemas.openxmlformats.org/package/2006/relationships"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14.xml"/></Relationships>
</file>

<file path=ppt/slideMasters/_rels/slideMaster5.xml.rels><?xml version="1.0" encoding="UTF-8" standalone="yes"?>
<Relationships xmlns="http://schemas.openxmlformats.org/package/2006/relationships"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15.xml"/></Relationships>
</file>

<file path=ppt/slideMasters/_rels/slideMaster6.xml.rels><?xml version="1.0" encoding="UTF-8" standalone="yes"?>
<Relationships xmlns="http://schemas.openxmlformats.org/package/2006/relationships"><Relationship Id="rId2" Type="http://schemas.openxmlformats.org/officeDocument/2006/relationships/theme" Target="../theme/theme6.xml"/><Relationship Id="rId1" Type="http://schemas.openxmlformats.org/officeDocument/2006/relationships/slideLayout" Target="../slideLayouts/slideLayout1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91440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04800" y="1066800"/>
            <a:ext cx="8534400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7955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4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7955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86400" y="6553200"/>
            <a:ext cx="32004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defRPr sz="1400">
                <a:latin typeface="+mn-lt"/>
              </a:defRPr>
            </a:lvl1pPr>
          </a:lstStyle>
          <a:p>
            <a:pPr>
              <a:defRPr/>
            </a:pPr>
            <a:r>
              <a:rPr lang="en-US" dirty="0" smtClean="0"/>
              <a:t>Macro-Prudential Reg &amp; Sup</a:t>
            </a:r>
            <a:endParaRPr lang="en-US" dirty="0"/>
          </a:p>
        </p:txBody>
      </p:sp>
      <p:sp>
        <p:nvSpPr>
          <p:cNvPr id="27955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610600" y="6553200"/>
            <a:ext cx="5334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400">
                <a:latin typeface="+mn-lt"/>
              </a:defRPr>
            </a:lvl1pPr>
          </a:lstStyle>
          <a:p>
            <a:pPr>
              <a:defRPr/>
            </a:pPr>
            <a:fld id="{9071C5AA-BAFB-4FBF-896A-C8A35D2AAE5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  <p:sldLayoutId id="2147483656" r:id="rId2"/>
    <p:sldLayoutId id="2147483657" r:id="rId3"/>
    <p:sldLayoutId id="2147483658" r:id="rId4"/>
    <p:sldLayoutId id="2147483659" r:id="rId5"/>
    <p:sldLayoutId id="2147483660" r:id="rId6"/>
    <p:sldLayoutId id="2147483661" r:id="rId7"/>
    <p:sldLayoutId id="2147483662" r:id="rId8"/>
    <p:sldLayoutId id="2147483663" r:id="rId9"/>
    <p:sldLayoutId id="2147483664" r:id="rId10"/>
    <p:sldLayoutId id="2147483665" r:id="rId11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FF0000"/>
          </a:solidFill>
          <a:latin typeface="Times New Roman" pitchFamily="18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FF0000"/>
          </a:solidFill>
          <a:latin typeface="Times New Roman" pitchFamily="18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FF0000"/>
          </a:solidFill>
          <a:latin typeface="Times New Roman" pitchFamily="18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FF0000"/>
          </a:solidFill>
          <a:latin typeface="Times New Roman" pitchFamily="18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000" b="1">
          <a:solidFill>
            <a:srgbClr val="FF0000"/>
          </a:solidFill>
          <a:latin typeface="Times New Roman" pitchFamily="18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000" b="1">
          <a:solidFill>
            <a:srgbClr val="FF0000"/>
          </a:solidFill>
          <a:latin typeface="Times New Roman" pitchFamily="18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000" b="1">
          <a:solidFill>
            <a:srgbClr val="FF0000"/>
          </a:solidFill>
          <a:latin typeface="Times New Roman" pitchFamily="18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000" b="1">
          <a:solidFill>
            <a:srgbClr val="FF0000"/>
          </a:solidFill>
          <a:latin typeface="Times New Roman" pitchFamily="18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rgbClr val="3333CC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rgbClr val="3333CC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3333CC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3333CC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3333CC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3333CC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3333CC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3333CC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3333CC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8DABC39E-7250-4827-AC81-05F05AF229F6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  <a:cs typeface="+mn-cs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11/5/2013</a:t>
            </a:fld>
            <a:endParaRPr lang="en-US" dirty="0">
              <a:solidFill>
                <a:prstClr val="black">
                  <a:tint val="75000"/>
                </a:prstClr>
              </a:solidFill>
              <a:latin typeface="Calibri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 dirty="0">
              <a:solidFill>
                <a:prstClr val="black">
                  <a:tint val="75000"/>
                </a:prstClr>
              </a:solidFill>
              <a:latin typeface="Calibri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CB60ECE0-4D84-4363-A910-21C926EFF6B7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  <a:cs typeface="+mn-cs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  <a:latin typeface="Calibri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8DABC39E-7250-4827-AC81-05F05AF229F6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  <a:cs typeface="+mn-cs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11/5/2013</a:t>
            </a:fld>
            <a:endParaRPr lang="en-US" dirty="0">
              <a:solidFill>
                <a:prstClr val="black">
                  <a:tint val="75000"/>
                </a:prstClr>
              </a:solidFill>
              <a:latin typeface="Calibri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 dirty="0">
              <a:solidFill>
                <a:prstClr val="black">
                  <a:tint val="75000"/>
                </a:prstClr>
              </a:solidFill>
              <a:latin typeface="Calibri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CB60ECE0-4D84-4363-A910-21C926EFF6B7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  <a:cs typeface="+mn-cs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  <a:latin typeface="Calibri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8DABC39E-7250-4827-AC81-05F05AF229F6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  <a:cs typeface="+mn-cs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11/5/2013</a:t>
            </a:fld>
            <a:endParaRPr lang="en-US" dirty="0">
              <a:solidFill>
                <a:prstClr val="black">
                  <a:tint val="75000"/>
                </a:prstClr>
              </a:solidFill>
              <a:latin typeface="Calibri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 dirty="0">
              <a:solidFill>
                <a:prstClr val="black">
                  <a:tint val="75000"/>
                </a:prstClr>
              </a:solidFill>
              <a:latin typeface="Calibri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CB60ECE0-4D84-4363-A910-21C926EFF6B7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  <a:cs typeface="+mn-cs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  <a:latin typeface="Calibri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8DABC39E-7250-4827-AC81-05F05AF229F6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  <a:cs typeface="+mn-cs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11/5/2013</a:t>
            </a:fld>
            <a:endParaRPr lang="en-US" dirty="0">
              <a:solidFill>
                <a:prstClr val="black">
                  <a:tint val="75000"/>
                </a:prstClr>
              </a:solidFill>
              <a:latin typeface="Calibri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 dirty="0">
              <a:solidFill>
                <a:prstClr val="black">
                  <a:tint val="75000"/>
                </a:prstClr>
              </a:solidFill>
              <a:latin typeface="Calibri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CB60ECE0-4D84-4363-A910-21C926EFF6B7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  <a:cs typeface="+mn-cs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  <a:latin typeface="Calibri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8DABC39E-7250-4827-AC81-05F05AF229F6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11/5/2013</a:t>
            </a:fld>
            <a:endParaRPr lang="en-US" dirty="0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 dirty="0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CB60ECE0-4D84-4363-A910-21C926EFF6B7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15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14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13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1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6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2362200"/>
            <a:ext cx="9144000" cy="1600200"/>
          </a:xfrm>
        </p:spPr>
        <p:txBody>
          <a:bodyPr/>
          <a:lstStyle/>
          <a:p>
            <a:pPr eaLnBrk="1" hangingPunct="1"/>
            <a:r>
              <a:rPr lang="en-US" dirty="0" smtClean="0"/>
              <a:t>Macro-Prudential Policy:</a:t>
            </a:r>
            <a:br>
              <a:rPr lang="en-US" dirty="0" smtClean="0"/>
            </a:br>
            <a:r>
              <a:rPr lang="en-US" dirty="0" smtClean="0"/>
              <a:t>Design and Implementation</a:t>
            </a:r>
            <a:endParaRPr lang="en-US" dirty="0" smtClean="0">
              <a:solidFill>
                <a:srgbClr val="FF3300"/>
              </a:solidFill>
            </a:endParaRPr>
          </a:p>
        </p:txBody>
      </p:sp>
      <p:sp>
        <p:nvSpPr>
          <p:cNvPr id="2052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4419600"/>
            <a:ext cx="9144000" cy="16002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b="1" dirty="0" smtClean="0">
                <a:solidFill>
                  <a:srgbClr val="FF0000"/>
                </a:solidFill>
              </a:rPr>
              <a:t>Sunil Sharma</a:t>
            </a:r>
          </a:p>
          <a:p>
            <a:pPr eaLnBrk="1" hangingPunct="1"/>
            <a:r>
              <a:rPr lang="en-US" sz="2400" dirty="0" smtClean="0"/>
              <a:t>ADFIMI Development Forum</a:t>
            </a:r>
          </a:p>
          <a:p>
            <a:pPr eaLnBrk="1" hangingPunct="1"/>
            <a:r>
              <a:rPr lang="en-US" sz="2400" dirty="0" smtClean="0"/>
              <a:t>Istanbul, Turkey, November 7, 2013</a:t>
            </a:r>
            <a:endParaRPr lang="en-US" sz="2400" b="1" dirty="0" smtClean="0">
              <a:solidFill>
                <a:srgbClr val="FF3300"/>
              </a:solidFill>
            </a:endParaRPr>
          </a:p>
        </p:txBody>
      </p:sp>
      <p:pic>
        <p:nvPicPr>
          <p:cNvPr id="2053" name="Picture 4" descr="imflog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1000" y="304800"/>
            <a:ext cx="2209800" cy="156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0" y="6248400"/>
            <a:ext cx="9144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The views expressed herein are those of the author and should not be attributed to the IMF, its Executive Board, or its management.</a:t>
            </a:r>
            <a:endParaRPr lang="en-US" sz="1200" dirty="0">
              <a:solidFill>
                <a:srgbClr val="0033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Picture 6" descr="STI Logo White with dashpdd"/>
          <p:cNvPicPr>
            <a:picLocks noChangeArrowheads="1"/>
          </p:cNvPicPr>
          <p:nvPr/>
        </p:nvPicPr>
        <p:blipFill>
          <a:blip r:embed="rId4" cstate="print"/>
          <a:srcRect r="4376"/>
          <a:stretch>
            <a:fillRect/>
          </a:stretch>
        </p:blipFill>
        <p:spPr bwMode="auto">
          <a:xfrm>
            <a:off x="6934200" y="152400"/>
            <a:ext cx="1905000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F85409F-9C0C-41E1-A091-CA7E35FE993F}" type="slidenum">
              <a:rPr lang="en-US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36868" name="Rectangle 4"/>
          <p:cNvSpPr>
            <a:spLocks noGrp="1" noChangeArrowheads="1"/>
          </p:cNvSpPr>
          <p:nvPr>
            <p:ph type="ctrTitle"/>
          </p:nvPr>
        </p:nvSpPr>
        <p:spPr>
          <a:xfrm>
            <a:off x="685800" y="1828800"/>
            <a:ext cx="7772400" cy="2286000"/>
          </a:xfrm>
        </p:spPr>
        <p:txBody>
          <a:bodyPr/>
          <a:lstStyle/>
          <a:p>
            <a:pPr eaLnBrk="1" hangingPunct="1"/>
            <a:r>
              <a:rPr lang="en-US" dirty="0" smtClean="0"/>
              <a:t>Macro-Prudential Policy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295400" y="1524000"/>
            <a:ext cx="2194560" cy="681038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Macro</a:t>
            </a:r>
            <a:endParaRPr lang="en-US" sz="3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638800" y="1524000"/>
            <a:ext cx="2209800" cy="681038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Prudential</a:t>
            </a:r>
            <a:endParaRPr lang="en-US" sz="3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14400" y="2514600"/>
            <a:ext cx="2689623" cy="1384935"/>
          </a:xfrm>
          <a:prstGeom prst="ellipse">
            <a:avLst/>
          </a:prstGeom>
          <a:solidFill>
            <a:srgbClr val="FFFF00">
              <a:alpha val="61000"/>
            </a:srgbClr>
          </a:solidFill>
          <a:ln w="50800" cmpd="dbl">
            <a:solidFill>
              <a:schemeClr val="tx1"/>
            </a:solidFill>
          </a:ln>
        </p:spPr>
        <p:txBody>
          <a:bodyPr wrap="none" lIns="91440" tIns="182880" rIns="91440" bIns="182880" rtlCol="0">
            <a:spAutoFit/>
          </a:bodyPr>
          <a:lstStyle/>
          <a:p>
            <a:pPr algn="ctr"/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Macroeconomic </a:t>
            </a:r>
          </a:p>
          <a:p>
            <a:pPr algn="ctr"/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Policies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541264" y="2514600"/>
            <a:ext cx="2688336" cy="1384935"/>
          </a:xfrm>
          <a:prstGeom prst="ellipse">
            <a:avLst/>
          </a:prstGeom>
          <a:solidFill>
            <a:srgbClr val="FFFF00">
              <a:alpha val="61000"/>
            </a:srgbClr>
          </a:solidFill>
          <a:ln w="50800" cmpd="dbl">
            <a:solidFill>
              <a:schemeClr val="tx1"/>
            </a:solidFill>
          </a:ln>
        </p:spPr>
        <p:txBody>
          <a:bodyPr wrap="square" tIns="182880" bIns="182880" rtlCol="0">
            <a:spAutoFit/>
          </a:bodyPr>
          <a:lstStyle/>
          <a:p>
            <a:pPr algn="ctr"/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Microprudential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Policy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066800" y="5397103"/>
            <a:ext cx="2667000" cy="851297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Price Stability</a:t>
            </a:r>
          </a:p>
          <a:p>
            <a:pPr algn="ctr"/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Economic Activity</a:t>
            </a:r>
            <a:endParaRPr lang="en-US" sz="2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638800" y="5398008"/>
            <a:ext cx="2667000" cy="850392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Idiosyncratic Risk</a:t>
            </a:r>
          </a:p>
        </p:txBody>
      </p:sp>
      <p:sp>
        <p:nvSpPr>
          <p:cNvPr id="10" name="Down Arrow 9"/>
          <p:cNvSpPr/>
          <p:nvPr/>
        </p:nvSpPr>
        <p:spPr>
          <a:xfrm>
            <a:off x="2057400" y="3962400"/>
            <a:ext cx="381000" cy="1371600"/>
          </a:xfrm>
          <a:prstGeom prst="downArrow">
            <a:avLst>
              <a:gd name="adj1" fmla="val 32222"/>
              <a:gd name="adj2" fmla="val 50000"/>
            </a:avLst>
          </a:prstGeom>
          <a:solidFill>
            <a:schemeClr val="accent3">
              <a:lumMod val="75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Down Arrow 10"/>
          <p:cNvSpPr/>
          <p:nvPr/>
        </p:nvSpPr>
        <p:spPr>
          <a:xfrm>
            <a:off x="6781800" y="3962400"/>
            <a:ext cx="381000" cy="1371600"/>
          </a:xfrm>
          <a:prstGeom prst="downArrow">
            <a:avLst>
              <a:gd name="adj1" fmla="val 32222"/>
              <a:gd name="adj2" fmla="val 50000"/>
            </a:avLst>
          </a:prstGeom>
          <a:solidFill>
            <a:schemeClr val="accent3">
              <a:lumMod val="75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0" y="152400"/>
            <a:ext cx="9144000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Policies and Objectives</a:t>
            </a:r>
          </a:p>
          <a:p>
            <a:pPr algn="ctr"/>
            <a:r>
              <a:rPr lang="en-US" sz="2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How we saw the world before the financial crisis</a:t>
            </a:r>
            <a:endParaRPr lang="en-US" sz="2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ounded Rectangle 24"/>
          <p:cNvSpPr/>
          <p:nvPr/>
        </p:nvSpPr>
        <p:spPr>
          <a:xfrm>
            <a:off x="3200400" y="1981200"/>
            <a:ext cx="2895600" cy="4495800"/>
          </a:xfrm>
          <a:prstGeom prst="roundRect">
            <a:avLst/>
          </a:prstGeom>
          <a:noFill/>
          <a:ln w="38100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48640" y="1219200"/>
            <a:ext cx="8138160" cy="681038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3"/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Macro  -  Prudential</a:t>
            </a:r>
            <a:endParaRPr lang="en-US" sz="3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57200" y="2057400"/>
            <a:ext cx="2418886" cy="1125260"/>
          </a:xfrm>
          <a:prstGeom prst="ellipse">
            <a:avLst/>
          </a:prstGeom>
          <a:solidFill>
            <a:srgbClr val="FFFF00">
              <a:alpha val="61000"/>
            </a:srgbClr>
          </a:solidFill>
          <a:ln w="50800" cmpd="dbl">
            <a:solidFill>
              <a:schemeClr val="tx1"/>
            </a:solidFill>
          </a:ln>
        </p:spPr>
        <p:txBody>
          <a:bodyPr wrap="square" lIns="0" tIns="91440" rIns="0" bIns="91440" rtlCol="0">
            <a:spAutoFit/>
          </a:bodyPr>
          <a:lstStyle/>
          <a:p>
            <a:pPr algn="ctr"/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Macroeconomic </a:t>
            </a:r>
          </a:p>
          <a:p>
            <a:pPr algn="ctr"/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Policies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416040" y="2057400"/>
            <a:ext cx="2423160" cy="1125260"/>
          </a:xfrm>
          <a:prstGeom prst="ellipse">
            <a:avLst/>
          </a:prstGeom>
          <a:solidFill>
            <a:srgbClr val="FFFF00">
              <a:alpha val="61000"/>
            </a:srgbClr>
          </a:solidFill>
          <a:ln w="50800" cmpd="dbl">
            <a:solidFill>
              <a:schemeClr val="tx1"/>
            </a:solidFill>
          </a:ln>
        </p:spPr>
        <p:txBody>
          <a:bodyPr wrap="square" lIns="0" tIns="91440" rIns="0" bIns="91440" rtlCol="0">
            <a:spAutoFit/>
          </a:bodyPr>
          <a:lstStyle/>
          <a:p>
            <a:pPr algn="ctr"/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MicroPrudential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Policies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04800" y="5320903"/>
            <a:ext cx="2667000" cy="851297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Price Stability</a:t>
            </a:r>
          </a:p>
          <a:p>
            <a:pPr algn="ctr"/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Economic Activity</a:t>
            </a:r>
            <a:endParaRPr lang="en-US" sz="2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248400" y="5321808"/>
            <a:ext cx="2667000" cy="850392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Idiosyncratic Risk</a:t>
            </a:r>
          </a:p>
        </p:txBody>
      </p:sp>
      <p:sp>
        <p:nvSpPr>
          <p:cNvPr id="10" name="Down Arrow 9"/>
          <p:cNvSpPr/>
          <p:nvPr/>
        </p:nvSpPr>
        <p:spPr>
          <a:xfrm>
            <a:off x="1528053" y="3429000"/>
            <a:ext cx="381000" cy="1752600"/>
          </a:xfrm>
          <a:prstGeom prst="downArrow">
            <a:avLst>
              <a:gd name="adj1" fmla="val 32222"/>
              <a:gd name="adj2" fmla="val 50000"/>
            </a:avLst>
          </a:prstGeom>
          <a:solidFill>
            <a:schemeClr val="bg1">
              <a:lumMod val="75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Down Arrow 10"/>
          <p:cNvSpPr/>
          <p:nvPr/>
        </p:nvSpPr>
        <p:spPr>
          <a:xfrm>
            <a:off x="7318248" y="3429000"/>
            <a:ext cx="381000" cy="1752600"/>
          </a:xfrm>
          <a:prstGeom prst="downArrow">
            <a:avLst>
              <a:gd name="adj1" fmla="val 32222"/>
              <a:gd name="adj2" fmla="val 50000"/>
            </a:avLst>
          </a:prstGeom>
          <a:solidFill>
            <a:schemeClr val="bg1">
              <a:lumMod val="75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0" y="152400"/>
            <a:ext cx="9144000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Policies and Objectives</a:t>
            </a:r>
          </a:p>
          <a:p>
            <a:pPr algn="ctr"/>
            <a:r>
              <a:rPr lang="en-US" sz="2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How we see the world now</a:t>
            </a:r>
            <a:endParaRPr lang="en-US" sz="2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505200" y="1959561"/>
            <a:ext cx="2423160" cy="1384935"/>
          </a:xfrm>
          <a:prstGeom prst="ellipse">
            <a:avLst/>
          </a:prstGeom>
          <a:solidFill>
            <a:schemeClr val="accent2">
              <a:lumMod val="40000"/>
              <a:lumOff val="60000"/>
              <a:alpha val="51000"/>
            </a:schemeClr>
          </a:solidFill>
          <a:ln w="38100" cmpd="sng">
            <a:solidFill>
              <a:schemeClr val="tx1"/>
            </a:solidFill>
          </a:ln>
        </p:spPr>
        <p:txBody>
          <a:bodyPr wrap="square" lIns="0" tIns="182880" rIns="0" bIns="182880" rtlCol="0" anchor="ctr" anchorCtr="0">
            <a:spAutoFit/>
          </a:bodyPr>
          <a:lstStyle/>
          <a:p>
            <a:pPr algn="ctr"/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MacroPrudential</a:t>
            </a:r>
          </a:p>
          <a:p>
            <a:pPr algn="ctr"/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Policy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276600" y="5320903"/>
            <a:ext cx="2743200" cy="851297"/>
          </a:xfrm>
          <a:prstGeom prst="roundRect">
            <a:avLst/>
          </a:prstGeom>
          <a:solidFill>
            <a:schemeClr val="accent2">
              <a:lumMod val="40000"/>
              <a:lumOff val="60000"/>
              <a:alpha val="51000"/>
            </a:schemeClr>
          </a:solidFill>
          <a:ln w="38100" cmpd="sng"/>
          <a:effec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Financial Stability</a:t>
            </a:r>
          </a:p>
          <a:p>
            <a:pPr algn="ctr"/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Systemic Risk</a:t>
            </a:r>
            <a:endParaRPr lang="en-US" sz="2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Down Arrow 15"/>
          <p:cNvSpPr/>
          <p:nvPr/>
        </p:nvSpPr>
        <p:spPr>
          <a:xfrm rot="2734191">
            <a:off x="3000166" y="2856648"/>
            <a:ext cx="381000" cy="2802773"/>
          </a:xfrm>
          <a:prstGeom prst="downArrow">
            <a:avLst>
              <a:gd name="adj1" fmla="val 32222"/>
              <a:gd name="adj2" fmla="val 50000"/>
            </a:avLst>
          </a:prstGeom>
          <a:solidFill>
            <a:schemeClr val="bg1">
              <a:lumMod val="75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</a:t>
            </a:r>
            <a:endParaRPr lang="en-US" dirty="0"/>
          </a:p>
        </p:txBody>
      </p:sp>
      <p:sp>
        <p:nvSpPr>
          <p:cNvPr id="17" name="Left-Right Arrow 16"/>
          <p:cNvSpPr/>
          <p:nvPr/>
        </p:nvSpPr>
        <p:spPr>
          <a:xfrm>
            <a:off x="5867400" y="2438400"/>
            <a:ext cx="533400" cy="304800"/>
          </a:xfrm>
          <a:prstGeom prst="leftRightArrow">
            <a:avLst/>
          </a:prstGeom>
          <a:solidFill>
            <a:srgbClr val="7030A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Left-Right Arrow 17"/>
          <p:cNvSpPr/>
          <p:nvPr/>
        </p:nvSpPr>
        <p:spPr>
          <a:xfrm>
            <a:off x="2895600" y="2438400"/>
            <a:ext cx="533400" cy="304800"/>
          </a:xfrm>
          <a:prstGeom prst="leftRightArrow">
            <a:avLst/>
          </a:prstGeom>
          <a:solidFill>
            <a:srgbClr val="7030A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" name="Down Arrow 20"/>
          <p:cNvSpPr/>
          <p:nvPr/>
        </p:nvSpPr>
        <p:spPr>
          <a:xfrm rot="19235679">
            <a:off x="3098646" y="2947596"/>
            <a:ext cx="381000" cy="2617692"/>
          </a:xfrm>
          <a:prstGeom prst="downArrow">
            <a:avLst>
              <a:gd name="adj1" fmla="val 32222"/>
              <a:gd name="adj2" fmla="val 50000"/>
            </a:avLst>
          </a:prstGeom>
          <a:solidFill>
            <a:schemeClr val="bg1">
              <a:lumMod val="75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2" name="Down Arrow 21"/>
          <p:cNvSpPr/>
          <p:nvPr/>
        </p:nvSpPr>
        <p:spPr>
          <a:xfrm rot="19075501">
            <a:off x="5861530" y="2919235"/>
            <a:ext cx="381000" cy="2671337"/>
          </a:xfrm>
          <a:prstGeom prst="downArrow">
            <a:avLst>
              <a:gd name="adj1" fmla="val 32222"/>
              <a:gd name="adj2" fmla="val 50000"/>
            </a:avLst>
          </a:prstGeom>
          <a:solidFill>
            <a:schemeClr val="bg1">
              <a:lumMod val="75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</a:t>
            </a:r>
            <a:endParaRPr lang="en-US" dirty="0"/>
          </a:p>
        </p:txBody>
      </p:sp>
      <p:sp>
        <p:nvSpPr>
          <p:cNvPr id="23" name="Down Arrow 22"/>
          <p:cNvSpPr/>
          <p:nvPr/>
        </p:nvSpPr>
        <p:spPr>
          <a:xfrm rot="2405529">
            <a:off x="5728366" y="2866206"/>
            <a:ext cx="381000" cy="2700539"/>
          </a:xfrm>
          <a:prstGeom prst="downArrow">
            <a:avLst>
              <a:gd name="adj1" fmla="val 32222"/>
              <a:gd name="adj2" fmla="val 50000"/>
            </a:avLst>
          </a:prstGeom>
          <a:solidFill>
            <a:schemeClr val="bg1">
              <a:lumMod val="75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4" name="Down Arrow 23"/>
          <p:cNvSpPr/>
          <p:nvPr/>
        </p:nvSpPr>
        <p:spPr>
          <a:xfrm>
            <a:off x="4419600" y="3276600"/>
            <a:ext cx="381000" cy="1981200"/>
          </a:xfrm>
          <a:prstGeom prst="downArrow">
            <a:avLst>
              <a:gd name="adj1" fmla="val 32222"/>
              <a:gd name="adj2" fmla="val 50000"/>
            </a:avLst>
          </a:prstGeom>
          <a:solidFill>
            <a:schemeClr val="bg1">
              <a:lumMod val="75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C2CD12D-4DEA-4E25-A5D1-81684DFA8762}" type="slidenum">
              <a:rPr lang="en-US"/>
              <a:pPr>
                <a:defRPr/>
              </a:pPr>
              <a:t>13</a:t>
            </a:fld>
            <a:endParaRPr lang="en-US" dirty="0"/>
          </a:p>
        </p:txBody>
      </p:sp>
      <p:sp>
        <p:nvSpPr>
          <p:cNvPr id="5427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295400"/>
          </a:xfrm>
        </p:spPr>
        <p:txBody>
          <a:bodyPr/>
          <a:lstStyle/>
          <a:p>
            <a:pPr eaLnBrk="1" hangingPunct="1"/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What is Macro-Prudential Policy?</a:t>
            </a:r>
            <a:br>
              <a:rPr lang="en-US" dirty="0" smtClean="0"/>
            </a:br>
            <a:endParaRPr lang="en-US" dirty="0" smtClean="0"/>
          </a:p>
        </p:txBody>
      </p:sp>
      <p:sp>
        <p:nvSpPr>
          <p:cNvPr id="5427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219200"/>
            <a:ext cx="8458200" cy="5181600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Policies that limit systemic risk by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dampening the build-up of financial imbalances 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building defenses that contain the speed and sharpness of downswings and their effects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identifying and addressing common exposures, risk concentrations, linkages, and connections that are sources of contagion and spillover risks 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focusing on all banks, nonbanks, instruments, markets, financial infrastructure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295400"/>
            <a:ext cx="8229600" cy="5334000"/>
          </a:xfrm>
        </p:spPr>
        <p:txBody>
          <a:bodyPr>
            <a:noAutofit/>
          </a:bodyPr>
          <a:lstStyle/>
          <a:p>
            <a:r>
              <a:rPr lang="en-US" dirty="0" smtClean="0"/>
              <a:t>Focus on systemic risk</a:t>
            </a:r>
          </a:p>
          <a:p>
            <a:r>
              <a:rPr lang="en-US" dirty="0" smtClean="0"/>
              <a:t>Externalities leading to systemic fragilities</a:t>
            </a:r>
          </a:p>
          <a:p>
            <a:pPr lvl="1"/>
            <a:r>
              <a:rPr lang="en-US" sz="3200" dirty="0" smtClean="0"/>
              <a:t>interconnectedness</a:t>
            </a:r>
          </a:p>
          <a:p>
            <a:pPr lvl="1"/>
            <a:r>
              <a:rPr lang="en-US" sz="3200" dirty="0" smtClean="0"/>
              <a:t>strategic complementarities </a:t>
            </a:r>
          </a:p>
          <a:p>
            <a:pPr lvl="1"/>
            <a:r>
              <a:rPr lang="en-US" sz="3200" dirty="0" smtClean="0"/>
              <a:t>fire sales of financial assets</a:t>
            </a:r>
          </a:p>
          <a:p>
            <a:r>
              <a:rPr lang="en-US" dirty="0" smtClean="0"/>
              <a:t>Dampen effects of business &amp; financial cycles</a:t>
            </a:r>
          </a:p>
          <a:p>
            <a:r>
              <a:rPr lang="en-US" dirty="0" smtClean="0"/>
              <a:t>Time dimension: evolution of aggregate risk</a:t>
            </a:r>
          </a:p>
          <a:p>
            <a:r>
              <a:rPr lang="en-US" dirty="0" smtClean="0"/>
              <a:t>Cross-sectional dimension: distribution of risks</a:t>
            </a:r>
          </a:p>
          <a:p>
            <a:endParaRPr lang="en-US" dirty="0">
              <a:solidFill>
                <a:srgbClr val="0033CC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53FE5-93AF-4301-862A-2F9F49FE3787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371600"/>
          </a:xfrm>
          <a:noFill/>
          <a:ln>
            <a:noFill/>
          </a:ln>
          <a:effec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Nature of Macro-Prudential Policy</a:t>
            </a:r>
            <a:endParaRPr lang="en-US" b="1" dirty="0" smtClean="0">
              <a:solidFill>
                <a:srgbClr val="FF0000"/>
              </a:solidFill>
              <a:latin typeface="Calibri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14400"/>
          </a:xfrm>
        </p:spPr>
        <p:txBody>
          <a:bodyPr>
            <a:normAutofit fontScale="90000"/>
          </a:bodyPr>
          <a:lstStyle/>
          <a:p>
            <a:r>
              <a:rPr lang="en-US" sz="2800" dirty="0" smtClean="0"/>
              <a:t>Financial Stability Framework and Macro-Prudential Policy</a:t>
            </a:r>
            <a:endParaRPr lang="en-US" sz="2800" dirty="0"/>
          </a:p>
        </p:txBody>
      </p:sp>
      <p:sp>
        <p:nvSpPr>
          <p:cNvPr id="4" name="Oval 3"/>
          <p:cNvSpPr/>
          <p:nvPr/>
        </p:nvSpPr>
        <p:spPr>
          <a:xfrm>
            <a:off x="4818888" y="990600"/>
            <a:ext cx="2039112" cy="2057400"/>
          </a:xfrm>
          <a:prstGeom prst="ellipse">
            <a:avLst/>
          </a:prstGeom>
          <a:solidFill>
            <a:srgbClr val="00B050">
              <a:alpha val="2000"/>
            </a:srgbClr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5504688" y="3200400"/>
            <a:ext cx="2039112" cy="2057400"/>
          </a:xfrm>
          <a:prstGeom prst="ellipse">
            <a:avLst/>
          </a:prstGeom>
          <a:solidFill>
            <a:srgbClr val="7030A0">
              <a:alpha val="3000"/>
            </a:srgbClr>
          </a:solidFill>
          <a:ln>
            <a:noFill/>
          </a:ln>
          <a:effectLst>
            <a:glow rad="228600">
              <a:schemeClr val="accent4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3523488" y="4575048"/>
            <a:ext cx="2039112" cy="2057400"/>
          </a:xfrm>
          <a:prstGeom prst="ellipse">
            <a:avLst/>
          </a:prstGeom>
          <a:solidFill>
            <a:srgbClr val="00B0F0">
              <a:alpha val="5000"/>
            </a:srgbClr>
          </a:solidFill>
          <a:ln>
            <a:noFill/>
          </a:ln>
          <a:effectLst>
            <a:glow rad="228600">
              <a:schemeClr val="accent5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1600200" y="3276600"/>
            <a:ext cx="2039112" cy="2057400"/>
          </a:xfrm>
          <a:prstGeom prst="ellipse">
            <a:avLst/>
          </a:prstGeom>
          <a:solidFill>
            <a:schemeClr val="accent6">
              <a:alpha val="2000"/>
            </a:schemeClr>
          </a:solidFill>
          <a:ln>
            <a:noFill/>
          </a:ln>
          <a:effectLst>
            <a:glow rad="228600">
              <a:schemeClr val="accent6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2286000" y="1066800"/>
            <a:ext cx="2039112" cy="2057400"/>
          </a:xfrm>
          <a:prstGeom prst="ellipse">
            <a:avLst/>
          </a:prstGeom>
          <a:solidFill>
            <a:srgbClr val="C00000">
              <a:alpha val="6000"/>
            </a:srgbClr>
          </a:solidFill>
          <a:ln>
            <a:noFill/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2514600" y="1600200"/>
            <a:ext cx="3886200" cy="3810000"/>
          </a:xfrm>
          <a:prstGeom prst="ellipse">
            <a:avLst/>
          </a:prstGeom>
          <a:solidFill>
            <a:schemeClr val="accent1">
              <a:alpha val="1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 sz="2400" b="1" dirty="0">
              <a:solidFill>
                <a:prstClr val="black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676400" y="1295400"/>
            <a:ext cx="1905775" cy="430887"/>
          </a:xfrm>
          <a:prstGeom prst="rect">
            <a:avLst/>
          </a:prstGeom>
          <a:noFill/>
          <a:ln w="50800" cmpd="dbl">
            <a:noFill/>
          </a:ln>
        </p:spPr>
        <p:txBody>
          <a:bodyPr wrap="square" rtlCol="0"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</a:pPr>
            <a:r>
              <a:rPr lang="en-US" sz="2200" b="1" cap="all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Monetary</a:t>
            </a:r>
            <a:endParaRPr lang="en-US" sz="2200" b="1" cap="all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505200" y="5486400"/>
            <a:ext cx="2159685" cy="769441"/>
          </a:xfrm>
          <a:prstGeom prst="rect">
            <a:avLst/>
          </a:prstGeom>
          <a:noFill/>
          <a:ln w="50800" cmpd="dbl">
            <a:noFill/>
          </a:ln>
        </p:spPr>
        <p:txBody>
          <a:bodyPr wrap="square" rtlCol="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US" sz="2200" b="1" cap="all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Fiscal &amp; Structural</a:t>
            </a:r>
            <a:endParaRPr lang="en-US" sz="2200" b="1" cap="all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477000" y="4038600"/>
            <a:ext cx="2300125" cy="430887"/>
          </a:xfrm>
          <a:prstGeom prst="rect">
            <a:avLst/>
          </a:prstGeom>
          <a:noFill/>
          <a:ln w="50800" cmpd="dbl">
            <a:noFill/>
          </a:ln>
        </p:spPr>
        <p:txBody>
          <a:bodyPr wrap="squar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sz="2200" b="1" cap="all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Competition</a:t>
            </a:r>
            <a:endParaRPr lang="en-US" sz="2200" b="1" cap="all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410200" y="1295400"/>
            <a:ext cx="3203611" cy="430887"/>
          </a:xfrm>
          <a:prstGeom prst="rect">
            <a:avLst/>
          </a:prstGeom>
          <a:noFill/>
          <a:ln w="50800" cmpd="dbl">
            <a:noFill/>
          </a:ln>
        </p:spPr>
        <p:txBody>
          <a:bodyPr wrap="squar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sz="2200" b="1" cap="all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Micro-prudential</a:t>
            </a:r>
            <a:endParaRPr lang="en-US" sz="2200" b="1" cap="all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81000" y="3810000"/>
            <a:ext cx="2438400" cy="1107996"/>
          </a:xfrm>
          <a:prstGeom prst="rect">
            <a:avLst/>
          </a:prstGeom>
          <a:noFill/>
          <a:ln w="50800" cmpd="dbl">
            <a:noFill/>
          </a:ln>
        </p:spPr>
        <p:txBody>
          <a:bodyPr wrap="squar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sz="2200" b="1" cap="all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Crisis Management &amp; Resolution</a:t>
            </a:r>
            <a:endParaRPr lang="en-US" sz="2200" b="1" cap="all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 rot="19061654">
            <a:off x="2709406" y="2230306"/>
            <a:ext cx="18913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US" sz="1800" b="1" dirty="0" smtClean="0">
                <a:solidFill>
                  <a:prstClr val="black"/>
                </a:solidFill>
                <a:latin typeface="Calibri"/>
              </a:rPr>
              <a:t>Price vs. Financial Stability</a:t>
            </a:r>
            <a:endParaRPr lang="en-US" sz="1800" b="1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3657600" y="4648200"/>
            <a:ext cx="1752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US" sz="1800" b="1" dirty="0" smtClean="0">
                <a:solidFill>
                  <a:prstClr val="black"/>
                </a:solidFill>
                <a:latin typeface="Calibri"/>
              </a:rPr>
              <a:t>Tax &amp; Structural Measures</a:t>
            </a:r>
            <a:endParaRPr lang="en-US" sz="1800" b="1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1" name="TextBox 20"/>
          <p:cNvSpPr txBox="1"/>
          <p:nvPr/>
        </p:nvSpPr>
        <p:spPr>
          <a:xfrm rot="17624769">
            <a:off x="5247047" y="3670116"/>
            <a:ext cx="128159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US" sz="1800" b="1" dirty="0" smtClean="0">
                <a:solidFill>
                  <a:prstClr val="black"/>
                </a:solidFill>
                <a:latin typeface="Calibri"/>
              </a:rPr>
              <a:t>Risk-taking Incentives</a:t>
            </a:r>
            <a:endParaRPr lang="en-US" sz="1800" b="1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2" name="TextBox 21"/>
          <p:cNvSpPr txBox="1"/>
          <p:nvPr/>
        </p:nvSpPr>
        <p:spPr>
          <a:xfrm rot="2914525">
            <a:off x="4465581" y="2090898"/>
            <a:ext cx="1993095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US" sz="1700" b="1" dirty="0" smtClean="0">
                <a:solidFill>
                  <a:prstClr val="black"/>
                </a:solidFill>
                <a:latin typeface="Calibri"/>
              </a:rPr>
              <a:t>Systemic vs. Idiosyncratic risk</a:t>
            </a:r>
            <a:endParaRPr lang="en-US" sz="1700" b="1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3" name="TextBox 22"/>
          <p:cNvSpPr txBox="1"/>
          <p:nvPr/>
        </p:nvSpPr>
        <p:spPr>
          <a:xfrm rot="3883246">
            <a:off x="2407978" y="3753717"/>
            <a:ext cx="143166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US" sz="1800" b="1" dirty="0" smtClean="0">
                <a:solidFill>
                  <a:prstClr val="black"/>
                </a:solidFill>
                <a:latin typeface="Calibri"/>
              </a:rPr>
              <a:t>Ex-ante vs. Ex-post</a:t>
            </a:r>
            <a:endParaRPr lang="en-US" sz="1800" b="1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3581400" y="3048000"/>
            <a:ext cx="1981200" cy="1200329"/>
          </a:xfrm>
          <a:prstGeom prst="rect">
            <a:avLst/>
          </a:prstGeom>
          <a:solidFill>
            <a:schemeClr val="tx2">
              <a:lumMod val="20000"/>
              <a:lumOff val="80000"/>
              <a:alpha val="18000"/>
            </a:schemeClr>
          </a:solidFill>
          <a:ln w="50800" cmpd="dbl">
            <a:noFill/>
          </a:ln>
        </p:spPr>
        <p:txBody>
          <a:bodyPr wrap="square" rtlCol="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Macro-Prudential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Policy</a:t>
            </a:r>
            <a:endParaRPr lang="en-US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0" y="6581001"/>
            <a:ext cx="39758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sz="12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Source: IMF, </a:t>
            </a:r>
            <a:r>
              <a:rPr lang="en-US" sz="1200" i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Key Aspects of Macro-Prudential Policy</a:t>
            </a:r>
            <a:r>
              <a:rPr lang="en-US" sz="12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(2013)</a:t>
            </a:r>
            <a:endParaRPr lang="en-US" sz="12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C2CD12D-4DEA-4E25-A5D1-81684DFA8762}" type="slidenum">
              <a:rPr lang="en-US"/>
              <a:pPr>
                <a:defRPr/>
              </a:pPr>
              <a:t>16</a:t>
            </a:fld>
            <a:endParaRPr lang="en-US" dirty="0"/>
          </a:p>
        </p:txBody>
      </p:sp>
      <p:sp>
        <p:nvSpPr>
          <p:cNvPr id="5427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600200"/>
          </a:xfrm>
        </p:spPr>
        <p:txBody>
          <a:bodyPr/>
          <a:lstStyle/>
          <a:p>
            <a:pPr eaLnBrk="1" hangingPunct="1"/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Macro-Prudential Policy Framework</a:t>
            </a:r>
            <a:br>
              <a:rPr lang="en-US" dirty="0" smtClean="0"/>
            </a:br>
            <a:endParaRPr lang="en-US" dirty="0" smtClean="0"/>
          </a:p>
        </p:txBody>
      </p:sp>
      <p:sp>
        <p:nvSpPr>
          <p:cNvPr id="5427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371600"/>
            <a:ext cx="7543800" cy="4800600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US" b="1" dirty="0" smtClean="0"/>
              <a:t>Analytic framework </a:t>
            </a:r>
            <a:r>
              <a:rPr lang="en-US" dirty="0" smtClean="0"/>
              <a:t>(identification &amp; monitoring of systemic risks; reporting requirements; data collection and analysis; assessment)</a:t>
            </a:r>
          </a:p>
          <a:p>
            <a:pPr>
              <a:buFont typeface="Wingdings" pitchFamily="2" charset="2"/>
              <a:buChar char="Ø"/>
            </a:pPr>
            <a:r>
              <a:rPr lang="en-US" b="1" dirty="0" smtClean="0"/>
              <a:t>Set of instruments </a:t>
            </a:r>
            <a:r>
              <a:rPr lang="en-US" dirty="0" smtClean="0"/>
              <a:t>(rules governing use; calibration; assessing policy effectiveness)</a:t>
            </a:r>
          </a:p>
          <a:p>
            <a:pPr>
              <a:buFont typeface="Wingdings" pitchFamily="2" charset="2"/>
              <a:buChar char="Ø"/>
            </a:pPr>
            <a:r>
              <a:rPr lang="en-US" b="1" dirty="0" smtClean="0"/>
              <a:t>Institutional architecture </a:t>
            </a:r>
            <a:r>
              <a:rPr lang="en-US" dirty="0" smtClean="0"/>
              <a:t>(structure, governance, coordination, transparency, accountability)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F85409F-9C0C-41E1-A091-CA7E35FE993F}" type="slidenum">
              <a:rPr lang="en-US"/>
              <a:pPr>
                <a:defRPr/>
              </a:pPr>
              <a:t>17</a:t>
            </a:fld>
            <a:endParaRPr lang="en-US" dirty="0"/>
          </a:p>
        </p:txBody>
      </p:sp>
      <p:sp>
        <p:nvSpPr>
          <p:cNvPr id="36868" name="Rectangle 4"/>
          <p:cNvSpPr>
            <a:spLocks noGrp="1" noChangeArrowheads="1"/>
          </p:cNvSpPr>
          <p:nvPr>
            <p:ph type="ctrTitle"/>
          </p:nvPr>
        </p:nvSpPr>
        <p:spPr>
          <a:xfrm>
            <a:off x="685800" y="1828800"/>
            <a:ext cx="7772400" cy="2286000"/>
          </a:xfrm>
        </p:spPr>
        <p:txBody>
          <a:bodyPr/>
          <a:lstStyle/>
          <a:p>
            <a:pPr eaLnBrk="1" hangingPunct="1"/>
            <a:r>
              <a:rPr lang="en-US" dirty="0" smtClean="0"/>
              <a:t>Macro-Prudential Policy:</a:t>
            </a:r>
            <a:br>
              <a:rPr lang="en-US" dirty="0" smtClean="0"/>
            </a:br>
            <a:r>
              <a:rPr lang="en-US" dirty="0" smtClean="0"/>
              <a:t> Design and Implementation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95400"/>
            <a:ext cx="7924800" cy="5334000"/>
          </a:xfrm>
        </p:spPr>
        <p:txBody>
          <a:bodyPr>
            <a:noAutofit/>
          </a:bodyPr>
          <a:lstStyle/>
          <a:p>
            <a:r>
              <a:rPr lang="en-US" dirty="0" smtClean="0"/>
              <a:t>Combination of two kinds of policy strategies: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Time-invariant regulation (baseline policies)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Time-varying policies</a:t>
            </a:r>
          </a:p>
          <a:p>
            <a:pPr lvl="1"/>
            <a:r>
              <a:rPr lang="en-US" sz="3200" dirty="0" smtClean="0"/>
              <a:t>Rules-based contingent on events</a:t>
            </a:r>
          </a:p>
          <a:p>
            <a:pPr lvl="1"/>
            <a:r>
              <a:rPr lang="en-US" sz="3200" dirty="0" smtClean="0"/>
              <a:t>Discretionary</a:t>
            </a:r>
          </a:p>
          <a:p>
            <a:r>
              <a:rPr lang="en-US" dirty="0" smtClean="0"/>
              <a:t>Rules based policy is difficult to design</a:t>
            </a:r>
          </a:p>
          <a:p>
            <a:r>
              <a:rPr lang="en-US" dirty="0" smtClean="0"/>
              <a:t>Discretion opens the door to resistance</a:t>
            </a:r>
          </a:p>
          <a:p>
            <a:endParaRPr lang="en-US" dirty="0">
              <a:solidFill>
                <a:srgbClr val="0033CC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53FE5-93AF-4301-862A-2F9F49FE3787}" type="slidenum">
              <a:rPr lang="en-US" smtClean="0"/>
              <a:pPr/>
              <a:t>18</a:t>
            </a:fld>
            <a:endParaRPr lang="en-US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95400"/>
          </a:xfrm>
          <a:noFill/>
          <a:ln>
            <a:noFill/>
          </a:ln>
          <a:effec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r>
              <a:rPr lang="en-US" sz="3600" dirty="0" smtClean="0">
                <a:solidFill>
                  <a:srgbClr val="FF0000"/>
                </a:solidFill>
              </a:rPr>
              <a:t>Macro-Prudential Policy Design</a:t>
            </a:r>
            <a:endParaRPr lang="en-US" sz="3600" b="1" dirty="0" smtClean="0">
              <a:solidFill>
                <a:srgbClr val="FF0000"/>
              </a:solidFill>
              <a:latin typeface="Calibri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152400" y="1219200"/>
            <a:ext cx="3200400" cy="1752600"/>
          </a:xfrm>
          <a:prstGeom prst="roundRect">
            <a:avLst/>
          </a:prstGeom>
          <a:solidFill>
            <a:schemeClr val="bg1"/>
          </a:solidFill>
          <a:ln w="50800" cmpd="dbl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04800" y="1295400"/>
            <a:ext cx="2895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BASELINE POLICIES</a:t>
            </a:r>
            <a:endParaRPr lang="en-US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81000" y="1905000"/>
            <a:ext cx="2743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Micro and Macro-prudential regulations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4495800" y="1219200"/>
            <a:ext cx="2743200" cy="1752600"/>
          </a:xfrm>
          <a:prstGeom prst="roundRect">
            <a:avLst/>
          </a:prstGeom>
          <a:solidFill>
            <a:schemeClr val="bg1"/>
          </a:solidFill>
          <a:ln w="50800" cmpd="dbl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572000" y="1219200"/>
            <a:ext cx="259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TIME-VARYING POLICIES</a:t>
            </a:r>
            <a:endParaRPr lang="en-US" sz="2000" b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6" name="Straight Arrow Connector 15"/>
          <p:cNvCxnSpPr/>
          <p:nvPr/>
        </p:nvCxnSpPr>
        <p:spPr>
          <a:xfrm>
            <a:off x="3429000" y="1981200"/>
            <a:ext cx="990600" cy="0"/>
          </a:xfrm>
          <a:prstGeom prst="straightConnector1">
            <a:avLst/>
          </a:prstGeom>
          <a:ln w="6350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ounded Rectangle 16"/>
          <p:cNvSpPr/>
          <p:nvPr/>
        </p:nvSpPr>
        <p:spPr>
          <a:xfrm>
            <a:off x="2438400" y="4800600"/>
            <a:ext cx="3200400" cy="1828800"/>
          </a:xfrm>
          <a:prstGeom prst="roundRect">
            <a:avLst/>
          </a:prstGeom>
          <a:solidFill>
            <a:schemeClr val="bg1"/>
          </a:solidFill>
          <a:ln w="50800" cmpd="dbl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819400" y="4953000"/>
            <a:ext cx="2362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RULES-BASED</a:t>
            </a:r>
            <a:endParaRPr lang="en-US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Rounded Rectangle 20"/>
          <p:cNvSpPr/>
          <p:nvPr/>
        </p:nvSpPr>
        <p:spPr>
          <a:xfrm>
            <a:off x="6096000" y="4800600"/>
            <a:ext cx="2895600" cy="1828800"/>
          </a:xfrm>
          <a:prstGeom prst="roundRect">
            <a:avLst/>
          </a:prstGeom>
          <a:solidFill>
            <a:schemeClr val="bg1"/>
          </a:solidFill>
          <a:ln w="50800" cmpd="dbl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6172200" y="4876800"/>
            <a:ext cx="2819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DISCRETIONARY</a:t>
            </a:r>
            <a:endParaRPr lang="en-US" sz="2000" b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4" name="Elbow Connector 23"/>
          <p:cNvCxnSpPr>
            <a:stCxn id="12" idx="2"/>
            <a:endCxn id="21" idx="0"/>
          </p:cNvCxnSpPr>
          <p:nvPr/>
        </p:nvCxnSpPr>
        <p:spPr>
          <a:xfrm rot="16200000" flipH="1">
            <a:off x="5791200" y="3048000"/>
            <a:ext cx="1828800" cy="1676400"/>
          </a:xfrm>
          <a:prstGeom prst="bentConnector3">
            <a:avLst>
              <a:gd name="adj1" fmla="val 50000"/>
            </a:avLst>
          </a:prstGeom>
          <a:ln w="635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4648200" y="1905000"/>
            <a:ext cx="24384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Time-varying addition to baseline policies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6324600" y="5410200"/>
            <a:ext cx="23622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Authorities decide when &amp; how to change policies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2743200" y="5562600"/>
            <a:ext cx="2438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Pre-set rules trigger changes in policies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31" name="Elbow Connector 30"/>
          <p:cNvCxnSpPr>
            <a:stCxn id="12" idx="2"/>
            <a:endCxn id="17" idx="0"/>
          </p:cNvCxnSpPr>
          <p:nvPr/>
        </p:nvCxnSpPr>
        <p:spPr>
          <a:xfrm rot="5400000">
            <a:off x="4038600" y="2971800"/>
            <a:ext cx="1828800" cy="1828800"/>
          </a:xfrm>
          <a:prstGeom prst="bentConnector3">
            <a:avLst>
              <a:gd name="adj1" fmla="val 50000"/>
            </a:avLst>
          </a:prstGeom>
          <a:ln w="635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0" y="76200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Macro-Prudential Policies</a:t>
            </a:r>
            <a:endParaRPr lang="en-US" sz="3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39BB2F7-1F9A-443D-A6AA-628987A97303}" type="slidenum">
              <a:rPr lang="en-US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ctrTitle"/>
          </p:nvPr>
        </p:nvSpPr>
        <p:spPr>
          <a:xfrm>
            <a:off x="533400" y="1905000"/>
            <a:ext cx="8153400" cy="2286000"/>
          </a:xfrm>
        </p:spPr>
        <p:txBody>
          <a:bodyPr/>
          <a:lstStyle/>
          <a:p>
            <a:pPr eaLnBrk="1" hangingPunct="1"/>
            <a:r>
              <a:rPr lang="en-US" dirty="0" smtClean="0"/>
              <a:t>Financial Stability and the Need for a New Policy Framework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914400"/>
            <a:ext cx="8305800" cy="5715000"/>
          </a:xfrm>
        </p:spPr>
        <p:txBody>
          <a:bodyPr>
            <a:noAutofit/>
          </a:bodyPr>
          <a:lstStyle/>
          <a:p>
            <a:r>
              <a:rPr lang="en-US" dirty="0" smtClean="0"/>
              <a:t>“Tail events” and limited historical experience</a:t>
            </a:r>
          </a:p>
          <a:p>
            <a:r>
              <a:rPr lang="en-US" dirty="0" smtClean="0"/>
              <a:t>Agglomeration of a variety of risks, and data collection from multiple sources &amp; agencies</a:t>
            </a:r>
          </a:p>
          <a:p>
            <a:r>
              <a:rPr lang="en-US" dirty="0" smtClean="0"/>
              <a:t>Endogenous nature of risk</a:t>
            </a:r>
          </a:p>
          <a:p>
            <a:r>
              <a:rPr lang="en-US" dirty="0" smtClean="0"/>
              <a:t>Interlinkages and correlated exposures</a:t>
            </a:r>
          </a:p>
          <a:p>
            <a:r>
              <a:rPr lang="en-US" dirty="0" smtClean="0"/>
              <a:t>No single framework for triggers and risk amplification mechanisms—non-</a:t>
            </a:r>
            <a:r>
              <a:rPr lang="en-US" dirty="0" smtClean="0"/>
              <a:t>linearities</a:t>
            </a:r>
            <a:r>
              <a:rPr lang="en-US" dirty="0" smtClean="0"/>
              <a:t>, threshold effects, </a:t>
            </a:r>
            <a:r>
              <a:rPr lang="en-US" dirty="0" smtClean="0"/>
              <a:t>Knightian</a:t>
            </a:r>
            <a:r>
              <a:rPr lang="en-US" dirty="0" smtClean="0"/>
              <a:t> uncertainty</a:t>
            </a:r>
          </a:p>
          <a:p>
            <a:r>
              <a:rPr lang="en-US" dirty="0" smtClean="0"/>
              <a:t>No comprehensive operational definition</a:t>
            </a:r>
          </a:p>
          <a:p>
            <a:r>
              <a:rPr lang="en-US" dirty="0" smtClean="0"/>
              <a:t>Difficulties of creating early warning systems</a:t>
            </a:r>
          </a:p>
          <a:p>
            <a:pPr>
              <a:buNone/>
            </a:pPr>
            <a:endParaRPr lang="en-US" dirty="0">
              <a:solidFill>
                <a:srgbClr val="0033CC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53FE5-93AF-4301-862A-2F9F49FE3787}" type="slidenum">
              <a:rPr lang="en-US" smtClean="0"/>
              <a:pPr/>
              <a:t>20</a:t>
            </a:fld>
            <a:endParaRPr lang="en-US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90600"/>
          </a:xfrm>
          <a:noFill/>
          <a:ln>
            <a:noFill/>
          </a:ln>
          <a:effec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r>
              <a:rPr lang="en-US" sz="3600" dirty="0" smtClean="0">
                <a:solidFill>
                  <a:srgbClr val="FF0000"/>
                </a:solidFill>
              </a:rPr>
              <a:t>Hard to Measure Systemic Risk </a:t>
            </a:r>
            <a:endParaRPr lang="en-US" sz="3600" b="1" dirty="0" smtClean="0">
              <a:solidFill>
                <a:srgbClr val="FF0000"/>
              </a:solidFill>
              <a:latin typeface="Calibri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82000" cy="4800600"/>
          </a:xfrm>
        </p:spPr>
        <p:txBody>
          <a:bodyPr>
            <a:noAutofit/>
          </a:bodyPr>
          <a:lstStyle/>
          <a:p>
            <a:r>
              <a:rPr lang="en-US" dirty="0" smtClean="0"/>
              <a:t>Designing “actions” contingent on “events”</a:t>
            </a:r>
          </a:p>
          <a:p>
            <a:r>
              <a:rPr lang="en-US" dirty="0" smtClean="0"/>
              <a:t>Credible implementation when needed</a:t>
            </a:r>
          </a:p>
          <a:p>
            <a:r>
              <a:rPr lang="en-US" dirty="0" smtClean="0"/>
              <a:t>Ability to calibrate the macro-prudential toolkit</a:t>
            </a:r>
          </a:p>
          <a:p>
            <a:r>
              <a:rPr lang="en-US" dirty="0" smtClean="0"/>
              <a:t>Preventive actions based on a counterfactual</a:t>
            </a:r>
          </a:p>
          <a:p>
            <a:r>
              <a:rPr lang="en-US" dirty="0" smtClean="0"/>
              <a:t>Intermediate options: rules and markers as </a:t>
            </a:r>
            <a:r>
              <a:rPr lang="en-US" i="1" dirty="0" smtClean="0"/>
              <a:t>rough</a:t>
            </a:r>
            <a:r>
              <a:rPr lang="en-US" dirty="0" smtClean="0"/>
              <a:t> guides—rate of credit expansion, increases in property prices, growth of </a:t>
            </a:r>
            <a:r>
              <a:rPr lang="en-US" dirty="0" smtClean="0"/>
              <a:t>sectoral</a:t>
            </a:r>
            <a:r>
              <a:rPr lang="en-US" dirty="0" smtClean="0"/>
              <a:t> and economy-wide leverage </a:t>
            </a:r>
            <a:endParaRPr lang="en-US" dirty="0">
              <a:solidFill>
                <a:srgbClr val="0033CC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53FE5-93AF-4301-862A-2F9F49FE3787}" type="slidenum">
              <a:rPr lang="en-US" smtClean="0"/>
              <a:pPr/>
              <a:t>21</a:t>
            </a:fld>
            <a:endParaRPr lang="en-US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676400"/>
          </a:xfrm>
          <a:noFill/>
          <a:ln>
            <a:noFill/>
          </a:ln>
          <a:effec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r>
              <a:rPr lang="en-US" sz="3600" dirty="0" smtClean="0">
                <a:solidFill>
                  <a:srgbClr val="FF0000"/>
                </a:solidFill>
              </a:rPr>
              <a:t>Operational Challenges for Rules-Based </a:t>
            </a:r>
            <a:br>
              <a:rPr lang="en-US" sz="3600" dirty="0" smtClean="0">
                <a:solidFill>
                  <a:srgbClr val="FF0000"/>
                </a:solidFill>
              </a:rPr>
            </a:br>
            <a:r>
              <a:rPr lang="en-US" sz="3600" dirty="0" smtClean="0">
                <a:solidFill>
                  <a:srgbClr val="FF0000"/>
                </a:solidFill>
              </a:rPr>
              <a:t>Time Varying Policy</a:t>
            </a:r>
            <a:endParaRPr lang="en-US" sz="3600" b="1" dirty="0" smtClean="0">
              <a:solidFill>
                <a:srgbClr val="FF0000"/>
              </a:solidFill>
              <a:latin typeface="Calibri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924800" cy="4953000"/>
          </a:xfrm>
        </p:spPr>
        <p:txBody>
          <a:bodyPr>
            <a:noAutofit/>
          </a:bodyPr>
          <a:lstStyle/>
          <a:p>
            <a:r>
              <a:rPr lang="en-US" dirty="0" smtClean="0"/>
              <a:t>Uncertainty in risk measurement</a:t>
            </a:r>
          </a:p>
          <a:p>
            <a:r>
              <a:rPr lang="en-US" dirty="0" smtClean="0"/>
              <a:t>Political and lobbying pressures</a:t>
            </a:r>
          </a:p>
          <a:p>
            <a:pPr lvl="1"/>
            <a:r>
              <a:rPr lang="en-US" sz="3200" dirty="0" smtClean="0"/>
              <a:t>target a single or few sectors</a:t>
            </a:r>
          </a:p>
          <a:p>
            <a:pPr lvl="1"/>
            <a:r>
              <a:rPr lang="en-US" sz="3200" dirty="0" smtClean="0"/>
              <a:t>coordination among several agencies: data collection, information exchange, analysis, decision making, implementation</a:t>
            </a:r>
          </a:p>
          <a:p>
            <a:r>
              <a:rPr lang="en-US" dirty="0" smtClean="0"/>
              <a:t>Intellectual capture </a:t>
            </a:r>
          </a:p>
          <a:p>
            <a:endParaRPr lang="en-US" dirty="0">
              <a:solidFill>
                <a:srgbClr val="0033CC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53FE5-93AF-4301-862A-2F9F49FE3787}" type="slidenum">
              <a:rPr lang="en-US" smtClean="0"/>
              <a:pPr/>
              <a:t>22</a:t>
            </a:fld>
            <a:endParaRPr lang="en-US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752600"/>
          </a:xfrm>
          <a:noFill/>
          <a:ln>
            <a:noFill/>
          </a:ln>
          <a:effec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r>
              <a:rPr lang="en-US" sz="3600" dirty="0" smtClean="0">
                <a:solidFill>
                  <a:srgbClr val="FF0000"/>
                </a:solidFill>
              </a:rPr>
              <a:t>Discretion Opens the Door to Resistance</a:t>
            </a:r>
            <a:endParaRPr lang="en-US" sz="3600" b="1" dirty="0" smtClean="0">
              <a:solidFill>
                <a:srgbClr val="FF0000"/>
              </a:solidFill>
              <a:latin typeface="Calibri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2209800" y="1295400"/>
          <a:ext cx="6705600" cy="460523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200400"/>
                <a:gridCol w="3505200"/>
              </a:tblGrid>
              <a:tr h="609600">
                <a:tc gridSpan="2">
                  <a:txBody>
                    <a:bodyPr/>
                    <a:lstStyle/>
                    <a:p>
                      <a:pPr algn="ctr"/>
                      <a:r>
                        <a:rPr lang="en-US" sz="2600" b="1" dirty="0" smtClean="0">
                          <a:latin typeface="+mj-lt"/>
                          <a:cs typeface="Times New Roman" pitchFamily="18" charset="0"/>
                        </a:rPr>
                        <a:t>Central Bank </a:t>
                      </a:r>
                    </a:p>
                    <a:p>
                      <a:pPr algn="ctr"/>
                      <a:r>
                        <a:rPr lang="en-US" sz="2600" b="1" dirty="0" smtClean="0">
                          <a:latin typeface="+mj-lt"/>
                          <a:cs typeface="Times New Roman" pitchFamily="18" charset="0"/>
                        </a:rPr>
                        <a:t>(Monetary Authority, Liquidity Provider)</a:t>
                      </a:r>
                      <a:endParaRPr lang="en-US" sz="2600" b="1" dirty="0">
                        <a:latin typeface="+mj-lt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2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44880">
                <a:tc gridSpan="2">
                  <a:txBody>
                    <a:bodyPr/>
                    <a:lstStyle/>
                    <a:p>
                      <a:pPr algn="ctr"/>
                      <a:r>
                        <a:rPr lang="en-US" sz="26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itchFamily="34" charset="0"/>
                        </a:rPr>
                        <a:t>Micro-Prudential Bank Regulator(s)</a:t>
                      </a:r>
                    </a:p>
                    <a:p>
                      <a:pPr algn="ctr"/>
                      <a:r>
                        <a:rPr lang="en-US" sz="26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itchFamily="34" charset="0"/>
                        </a:rPr>
                        <a:t>(SIBs</a:t>
                      </a:r>
                      <a:r>
                        <a:rPr lang="en-US" sz="26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itchFamily="34" charset="0"/>
                        </a:rPr>
                        <a:t> and non-SIBs)</a:t>
                      </a:r>
                      <a:endParaRPr lang="en-US" sz="26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2600" b="1" dirty="0">
                        <a:latin typeface="+mj-lt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1175758">
                <a:tc>
                  <a:txBody>
                    <a:bodyPr/>
                    <a:lstStyle/>
                    <a:p>
                      <a:pPr algn="ctr"/>
                      <a:r>
                        <a:rPr lang="en-US" sz="2600" b="1" dirty="0" smtClean="0">
                          <a:latin typeface="+mj-lt"/>
                          <a:cs typeface="Times New Roman" pitchFamily="18" charset="0"/>
                        </a:rPr>
                        <a:t>Markets Regulator</a:t>
                      </a:r>
                    </a:p>
                    <a:p>
                      <a:pPr algn="ctr"/>
                      <a:r>
                        <a:rPr lang="en-US" sz="2600" b="1" dirty="0" smtClean="0">
                          <a:latin typeface="+mj-lt"/>
                          <a:cs typeface="Times New Roman" pitchFamily="18" charset="0"/>
                        </a:rPr>
                        <a:t>(Money, Capital, Derivatives)</a:t>
                      </a:r>
                      <a:endParaRPr lang="en-US" sz="2600" b="1" dirty="0">
                        <a:latin typeface="+mj-lt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b="1" dirty="0" smtClean="0">
                          <a:latin typeface="+mj-lt"/>
                          <a:cs typeface="Times New Roman" pitchFamily="18" charset="0"/>
                        </a:rPr>
                        <a:t>Markets Regulator</a:t>
                      </a:r>
                    </a:p>
                    <a:p>
                      <a:pPr algn="ctr"/>
                      <a:r>
                        <a:rPr lang="en-US" sz="2600" b="1" dirty="0" smtClean="0">
                          <a:latin typeface="+mj-lt"/>
                          <a:cs typeface="Times New Roman" pitchFamily="18" charset="0"/>
                        </a:rPr>
                        <a:t>(Conduct of Business</a:t>
                      </a:r>
                      <a:r>
                        <a:rPr lang="en-US" sz="2600" b="1" baseline="0" dirty="0" smtClean="0">
                          <a:latin typeface="+mj-lt"/>
                          <a:cs typeface="Times New Roman" pitchFamily="18" charset="0"/>
                        </a:rPr>
                        <a:t> </a:t>
                      </a:r>
                      <a:r>
                        <a:rPr lang="en-US" sz="2600" b="1" dirty="0" smtClean="0">
                          <a:latin typeface="+mj-lt"/>
                          <a:cs typeface="Times New Roman" pitchFamily="18" charset="0"/>
                        </a:rPr>
                        <a:t>/ Consumer</a:t>
                      </a:r>
                      <a:r>
                        <a:rPr lang="en-US" sz="2600" b="1" baseline="0" dirty="0" smtClean="0">
                          <a:latin typeface="+mj-lt"/>
                          <a:cs typeface="Times New Roman" pitchFamily="18" charset="0"/>
                        </a:rPr>
                        <a:t> Protection)</a:t>
                      </a:r>
                      <a:endParaRPr lang="en-US" sz="2600" b="1" dirty="0">
                        <a:latin typeface="+mj-lt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472440">
                <a:tc gridSpan="2">
                  <a:txBody>
                    <a:bodyPr/>
                    <a:lstStyle/>
                    <a:p>
                      <a:pPr lvl="1" algn="ctr"/>
                      <a:r>
                        <a:rPr lang="en-US" sz="2600" b="1" dirty="0" smtClean="0">
                          <a:latin typeface="+mj-lt"/>
                          <a:cs typeface="Times New Roman" pitchFamily="18" charset="0"/>
                        </a:rPr>
                        <a:t>Treasury / Ministry of Finance</a:t>
                      </a:r>
                      <a:endParaRPr lang="en-US" sz="2600" b="1" dirty="0">
                        <a:latin typeface="+mj-lt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3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1008590">
                <a:tc gridSpan="2">
                  <a:txBody>
                    <a:bodyPr/>
                    <a:lstStyle/>
                    <a:p>
                      <a:pPr algn="ctr"/>
                      <a:r>
                        <a:rPr lang="en-US" sz="2600" b="1" dirty="0" smtClean="0">
                          <a:latin typeface="+mj-lt"/>
                          <a:cs typeface="Times New Roman" pitchFamily="18" charset="0"/>
                        </a:rPr>
                        <a:t>Other Regulators </a:t>
                      </a:r>
                    </a:p>
                    <a:p>
                      <a:pPr algn="ctr"/>
                      <a:r>
                        <a:rPr lang="en-US" sz="2600" b="1" dirty="0" smtClean="0">
                          <a:latin typeface="+mj-lt"/>
                          <a:cs typeface="Times New Roman" pitchFamily="18" charset="0"/>
                        </a:rPr>
                        <a:t>(Insurance, Competition, etc.)</a:t>
                      </a:r>
                      <a:endParaRPr lang="en-US" sz="2600" b="1" dirty="0">
                        <a:latin typeface="+mj-lt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52400" y="1828800"/>
            <a:ext cx="1981200" cy="1785104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200" b="1" dirty="0" smtClean="0">
                <a:latin typeface="+mj-lt"/>
                <a:cs typeface="Times New Roman" pitchFamily="18" charset="0"/>
              </a:rPr>
              <a:t>Council /</a:t>
            </a:r>
          </a:p>
          <a:p>
            <a:pPr algn="ctr"/>
            <a:r>
              <a:rPr lang="en-US" sz="2200" b="1" dirty="0" smtClean="0">
                <a:latin typeface="+mj-lt"/>
                <a:cs typeface="Times New Roman" pitchFamily="18" charset="0"/>
              </a:rPr>
              <a:t>Committee </a:t>
            </a:r>
          </a:p>
          <a:p>
            <a:pPr algn="ctr"/>
            <a:r>
              <a:rPr lang="en-US" sz="2200" b="1" dirty="0" smtClean="0">
                <a:latin typeface="+mj-lt"/>
                <a:cs typeface="Times New Roman" pitchFamily="18" charset="0"/>
              </a:rPr>
              <a:t>for Macro-Prudential Regulation</a:t>
            </a:r>
            <a:endParaRPr lang="en-US" sz="2200" b="1" dirty="0">
              <a:latin typeface="+mj-lt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0" y="228600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rgbClr val="FF0000"/>
                </a:solidFill>
                <a:latin typeface="+mj-lt"/>
                <a:cs typeface="Times New Roman" pitchFamily="18" charset="0"/>
              </a:rPr>
              <a:t>Macro-Prudential  Regulator?</a:t>
            </a:r>
            <a:endParaRPr lang="en-US" sz="3600" b="1" dirty="0">
              <a:solidFill>
                <a:srgbClr val="FF0000"/>
              </a:solidFill>
              <a:latin typeface="+mj-lt"/>
              <a:cs typeface="Times New Roman" pitchFamily="18" charset="0"/>
            </a:endParaRPr>
          </a:p>
        </p:txBody>
      </p:sp>
      <p:sp>
        <p:nvSpPr>
          <p:cNvPr id="7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86800" y="6553200"/>
            <a:ext cx="457200" cy="304800"/>
          </a:xfrm>
        </p:spPr>
        <p:txBody>
          <a:bodyPr/>
          <a:lstStyle/>
          <a:p>
            <a:fld id="{04953FE5-93AF-4301-862A-2F9F49FE3787}" type="slidenum">
              <a:rPr lang="en-US" smtClean="0"/>
              <a:pPr/>
              <a:t>23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613480-E1F6-45EC-B7F3-1BAD9AE1ABC1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24</a:t>
            </a:fld>
            <a:endParaRPr lang="en-US" dirty="0">
              <a:solidFill>
                <a:srgbClr val="000000"/>
              </a:solidFill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457200" y="1066800"/>
          <a:ext cx="8229600" cy="5275500"/>
        </p:xfrm>
        <a:graphic>
          <a:graphicData uri="http://schemas.openxmlformats.org/drawingml/2006/table">
            <a:tbl>
              <a:tblPr firstRow="1" bandRow="1">
                <a:tableStyleId>{2A488322-F2BA-4B5B-9748-0D474271808F}</a:tableStyleId>
              </a:tblPr>
              <a:tblGrid>
                <a:gridCol w="2209800"/>
                <a:gridCol w="6019800"/>
              </a:tblGrid>
              <a:tr h="50085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/>
                        <a:t>Agency</a:t>
                      </a:r>
                      <a:endParaRPr lang="en-US" sz="2400" dirty="0">
                        <a:solidFill>
                          <a:schemeClr val="tx1"/>
                        </a:solidFill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/>
                        <a:t>Macro-prudential tools</a:t>
                      </a:r>
                      <a:endParaRPr lang="en-US" sz="2400" dirty="0">
                        <a:solidFill>
                          <a:schemeClr val="tx1"/>
                        </a:solidFill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51284">
                <a:tc>
                  <a:txBody>
                    <a:bodyPr/>
                    <a:lstStyle/>
                    <a:p>
                      <a:pPr marL="0" marR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/>
                        <a:t>Central bank</a:t>
                      </a:r>
                      <a:endParaRPr lang="en-US" sz="2000" b="0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2000" dirty="0" smtClean="0"/>
                        <a:t> </a:t>
                      </a:r>
                      <a:r>
                        <a:rPr lang="en-US" sz="2000" b="0" dirty="0" smtClean="0"/>
                        <a:t>Bank </a:t>
                      </a:r>
                      <a:r>
                        <a:rPr lang="en-US" sz="2000" b="0" dirty="0"/>
                        <a:t>reserve requirements </a:t>
                      </a:r>
                    </a:p>
                    <a:p>
                      <a:pPr marL="0" marR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2000" dirty="0" smtClean="0"/>
                        <a:t> Foreign </a:t>
                      </a:r>
                      <a:r>
                        <a:rPr lang="en-US" sz="2000" dirty="0"/>
                        <a:t>exchange / reserve management</a:t>
                      </a:r>
                      <a:endParaRPr lang="en-US" sz="2000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42059">
                <a:tc>
                  <a:txBody>
                    <a:bodyPr/>
                    <a:lstStyle/>
                    <a:p>
                      <a:pPr marL="0" marR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/>
                        <a:t>Bank regulator</a:t>
                      </a:r>
                      <a:endParaRPr lang="en-US" sz="2000" b="0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2000" dirty="0" smtClean="0"/>
                        <a:t> </a:t>
                      </a:r>
                      <a:r>
                        <a:rPr lang="en-US" sz="2000" b="0" dirty="0" smtClean="0"/>
                        <a:t>Capital </a:t>
                      </a:r>
                      <a:r>
                        <a:rPr lang="en-US" sz="2000" b="0" dirty="0"/>
                        <a:t>requirements (systemic surcharges)</a:t>
                      </a:r>
                    </a:p>
                    <a:p>
                      <a:pPr marL="0" marR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2000" b="0" dirty="0" smtClean="0"/>
                        <a:t> Liquidity requirements</a:t>
                      </a:r>
                    </a:p>
                    <a:p>
                      <a:pPr marL="0" marR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2000" b="0" dirty="0" smtClean="0"/>
                        <a:t> Leverage requirements</a:t>
                      </a:r>
                    </a:p>
                    <a:p>
                      <a:pPr marL="0" marR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2000" b="0" baseline="0" dirty="0" smtClean="0"/>
                        <a:t> Rules on maturity and currency mismatches</a:t>
                      </a:r>
                      <a:endParaRPr lang="en-US" sz="2000" b="0" dirty="0"/>
                    </a:p>
                    <a:p>
                      <a:pPr marL="0" marR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2000" b="0" dirty="0" smtClean="0"/>
                        <a:t> Collateral rules </a:t>
                      </a:r>
                      <a:r>
                        <a:rPr lang="en-US" sz="2000" b="0" dirty="0"/>
                        <a:t>(e.g. </a:t>
                      </a:r>
                      <a:r>
                        <a:rPr lang="en-US" sz="2000" b="0" dirty="0" smtClean="0"/>
                        <a:t>LTVs)</a:t>
                      </a:r>
                    </a:p>
                    <a:p>
                      <a:pPr marL="0" marR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2000" b="0" dirty="0" smtClean="0"/>
                        <a:t> Credit growth caps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US" sz="2000" b="0" dirty="0" smtClean="0"/>
                        <a:t> Sectoral exposure caps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US" sz="2000" b="0" dirty="0" smtClean="0"/>
                        <a:t> Disclosure regulations</a:t>
                      </a:r>
                    </a:p>
                    <a:p>
                      <a:pPr marL="0" marR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2000" b="0" dirty="0" smtClean="0"/>
                        <a:t> Risk-based </a:t>
                      </a:r>
                      <a:r>
                        <a:rPr lang="en-US" sz="2000" b="0" dirty="0"/>
                        <a:t>deposit insurance pricing</a:t>
                      </a:r>
                    </a:p>
                    <a:p>
                      <a:pPr marL="0" marR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2000" b="0" dirty="0" smtClean="0"/>
                        <a:t> Bank </a:t>
                      </a:r>
                      <a:r>
                        <a:rPr lang="en-US" sz="2000" b="0" dirty="0"/>
                        <a:t>resolution schemes (including living wills) </a:t>
                      </a:r>
                    </a:p>
                    <a:p>
                      <a:pPr marL="0" marR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2000" b="0" dirty="0" smtClean="0"/>
                        <a:t> Accounting </a:t>
                      </a:r>
                      <a:r>
                        <a:rPr lang="en-US" sz="2000" b="0" dirty="0"/>
                        <a:t>rules</a:t>
                      </a:r>
                    </a:p>
                    <a:p>
                      <a:pPr marL="0" marR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2000" b="0" dirty="0" smtClean="0"/>
                        <a:t> Restrictions on compensation structures</a:t>
                      </a:r>
                      <a:endParaRPr lang="en-US" sz="2000" b="0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0" y="228600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Main Macro-Prudential Tools</a:t>
            </a:r>
            <a:endParaRPr lang="en-US" sz="3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613480-E1F6-45EC-B7F3-1BAD9AE1ABC1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25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76200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Main Macro-Prudential Tools </a:t>
            </a:r>
            <a:r>
              <a:rPr lang="en-US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(contd.)</a:t>
            </a:r>
            <a:endParaRPr lang="en-US" sz="2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381000" y="869817"/>
          <a:ext cx="8382000" cy="5683383"/>
        </p:xfrm>
        <a:graphic>
          <a:graphicData uri="http://schemas.openxmlformats.org/drawingml/2006/table">
            <a:tbl>
              <a:tblPr firstRow="1" bandRow="1">
                <a:tableStyleId>{2A488322-F2BA-4B5B-9748-0D474271808F}</a:tableStyleId>
              </a:tblPr>
              <a:tblGrid>
                <a:gridCol w="2394858"/>
                <a:gridCol w="5987142"/>
              </a:tblGrid>
              <a:tr h="533402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Agency</a:t>
                      </a:r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Macro-Prudential Tools</a:t>
                      </a:r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57398">
                <a:tc>
                  <a:txBody>
                    <a:bodyPr/>
                    <a:lstStyle/>
                    <a:p>
                      <a:pPr marL="0" marR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/>
                        <a:t>Market regulator</a:t>
                      </a:r>
                    </a:p>
                    <a:p>
                      <a:pPr marL="0" marR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/>
                        <a:t>(financial market)</a:t>
                      </a:r>
                      <a:endParaRPr lang="en-US" sz="2000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2000" dirty="0" smtClean="0"/>
                        <a:t> </a:t>
                      </a:r>
                      <a:r>
                        <a:rPr lang="en-US" sz="2000" b="0" dirty="0" smtClean="0"/>
                        <a:t>Restrictions </a:t>
                      </a:r>
                      <a:r>
                        <a:rPr lang="en-US" sz="2000" b="0" dirty="0"/>
                        <a:t>on financial contracts </a:t>
                      </a:r>
                      <a:endParaRPr lang="en-US" sz="2000" b="0" dirty="0" smtClean="0"/>
                    </a:p>
                    <a:p>
                      <a:pPr marL="0" marR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2000" b="0" dirty="0" smtClean="0"/>
                        <a:t> Collateral rules (e.g.</a:t>
                      </a:r>
                      <a:r>
                        <a:rPr lang="en-US" sz="2000" b="0" baseline="0" dirty="0" smtClean="0"/>
                        <a:t> margin requirements, haircuts)</a:t>
                      </a:r>
                      <a:endParaRPr lang="en-US" sz="2000" b="0" dirty="0"/>
                    </a:p>
                    <a:p>
                      <a:pPr marL="0" marR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2000" b="0" dirty="0" smtClean="0"/>
                        <a:t> Regulations </a:t>
                      </a:r>
                      <a:r>
                        <a:rPr lang="en-US" sz="2000" b="0" dirty="0"/>
                        <a:t>on </a:t>
                      </a:r>
                      <a:r>
                        <a:rPr lang="en-US" sz="2000" b="0" dirty="0" smtClean="0"/>
                        <a:t>short-selling</a:t>
                      </a:r>
                    </a:p>
                    <a:p>
                      <a:pPr marL="0" marR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2000" b="0" dirty="0" smtClean="0">
                          <a:latin typeface="Times New Roman"/>
                          <a:ea typeface="Calibri"/>
                        </a:rPr>
                        <a:t> Restrictions on trading venues (e.g. CCPs)</a:t>
                      </a:r>
                    </a:p>
                    <a:p>
                      <a:pPr marL="0" marR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2000" b="0" dirty="0" smtClean="0">
                          <a:latin typeface="Times New Roman"/>
                          <a:ea typeface="Calibri"/>
                        </a:rPr>
                        <a:t> Trading stops (e.g. circuit breakers)</a:t>
                      </a:r>
                    </a:p>
                    <a:p>
                      <a:pPr marL="0" marR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2000" b="0" dirty="0" smtClean="0">
                          <a:latin typeface="Times New Roman"/>
                          <a:ea typeface="Calibri"/>
                        </a:rPr>
                        <a:t> Disclosure requirements</a:t>
                      </a:r>
                      <a:endParaRPr lang="en-US" sz="2000" b="0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78095">
                <a:tc>
                  <a:txBody>
                    <a:bodyPr/>
                    <a:lstStyle/>
                    <a:p>
                      <a:pPr marL="0" marR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/>
                        <a:t>Market regulator</a:t>
                      </a:r>
                    </a:p>
                    <a:p>
                      <a:pPr marL="0" marR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/>
                        <a:t>(consumer protection)</a:t>
                      </a:r>
                      <a:endParaRPr lang="en-US" sz="2000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  <a:tabLst/>
                      </a:pPr>
                      <a:r>
                        <a:rPr lang="en-US" sz="2000" dirty="0" smtClean="0"/>
                        <a:t> </a:t>
                      </a:r>
                      <a:r>
                        <a:rPr lang="en-US" sz="2000" b="0" dirty="0" smtClean="0"/>
                        <a:t>Regulation of financial contracts (e.g. terms of</a:t>
                      </a:r>
                      <a:r>
                        <a:rPr lang="en-US" sz="2000" b="0" baseline="0" dirty="0" smtClean="0"/>
                        <a:t>  </a:t>
                      </a:r>
                      <a:r>
                        <a:rPr lang="en-US" sz="2000" b="0" dirty="0" smtClean="0"/>
                        <a:t>mortgage contracts, DTIs)</a:t>
                      </a:r>
                    </a:p>
                    <a:p>
                      <a:pPr marL="0" marR="0" indent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  <a:tabLst/>
                      </a:pPr>
                      <a:r>
                        <a:rPr lang="en-US" sz="2000" b="0" dirty="0" smtClean="0">
                          <a:latin typeface="Times New Roman"/>
                          <a:ea typeface="Calibri"/>
                        </a:rPr>
                        <a:t> </a:t>
                      </a:r>
                      <a:r>
                        <a:rPr lang="en-US" sz="2000" b="0" dirty="0" smtClean="0"/>
                        <a:t>Rules on selling strategies (e.g. information provision to customers)</a:t>
                      </a:r>
                      <a:endParaRPr lang="en-US" sz="2000" b="0" dirty="0" smtClean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22062">
                <a:tc>
                  <a:txBody>
                    <a:bodyPr/>
                    <a:lstStyle/>
                    <a:p>
                      <a:pPr marL="0" marR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/>
                        <a:t>Treasury</a:t>
                      </a:r>
                      <a:endParaRPr lang="en-US" sz="2000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2000" dirty="0" smtClean="0"/>
                        <a:t> Financial </a:t>
                      </a:r>
                      <a:r>
                        <a:rPr lang="en-US" sz="2000" dirty="0"/>
                        <a:t>transaction </a:t>
                      </a:r>
                      <a:r>
                        <a:rPr lang="en-US" sz="2000" dirty="0" smtClean="0"/>
                        <a:t>and other taxes</a:t>
                      </a:r>
                    </a:p>
                    <a:p>
                      <a:pPr marL="0" marR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2000" dirty="0" smtClean="0">
                          <a:latin typeface="Times New Roman"/>
                          <a:ea typeface="Calibri"/>
                        </a:rPr>
                        <a:t> </a:t>
                      </a:r>
                      <a:r>
                        <a:rPr lang="en-US" sz="2000" dirty="0" smtClean="0"/>
                        <a:t>Deductibility of interest payments on certain types of  debt</a:t>
                      </a:r>
                      <a:endParaRPr lang="en-US" sz="2000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2426">
                <a:tc>
                  <a:txBody>
                    <a:bodyPr/>
                    <a:lstStyle/>
                    <a:p>
                      <a:pPr marL="0" marR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/>
                        <a:t>Insurance regulator</a:t>
                      </a:r>
                      <a:endParaRPr lang="en-US" sz="2000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2000" dirty="0" smtClean="0"/>
                        <a:t> Regulation </a:t>
                      </a:r>
                      <a:r>
                        <a:rPr lang="en-US" sz="2000" dirty="0"/>
                        <a:t>of systemically important insurers</a:t>
                      </a:r>
                      <a:endParaRPr lang="en-US" sz="2000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613480-E1F6-45EC-B7F3-1BAD9AE1ABC1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26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0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The Macro-Prudential Decision Process</a:t>
            </a:r>
            <a:endParaRPr lang="en-US" sz="3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Picture 5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4400" y="762000"/>
            <a:ext cx="7315200" cy="594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76400"/>
            <a:ext cx="7543800" cy="4953000"/>
          </a:xfrm>
        </p:spPr>
        <p:txBody>
          <a:bodyPr>
            <a:noAutofit/>
          </a:bodyPr>
          <a:lstStyle/>
          <a:p>
            <a:r>
              <a:rPr lang="en-US" dirty="0" smtClean="0"/>
              <a:t>Information sharing, especially provision of soft information</a:t>
            </a:r>
          </a:p>
          <a:p>
            <a:r>
              <a:rPr lang="en-US" dirty="0" smtClean="0"/>
              <a:t>Assessment of risks</a:t>
            </a:r>
          </a:p>
          <a:p>
            <a:r>
              <a:rPr lang="en-US" dirty="0" smtClean="0"/>
              <a:t>Timing and calibration of interventions</a:t>
            </a:r>
          </a:p>
          <a:p>
            <a:r>
              <a:rPr lang="en-US" dirty="0" smtClean="0"/>
              <a:t>Implementation, separation of decision making and control of instruments</a:t>
            </a:r>
          </a:p>
          <a:p>
            <a:r>
              <a:rPr lang="en-US" dirty="0" smtClean="0"/>
              <a:t>Joint communication</a:t>
            </a:r>
          </a:p>
          <a:p>
            <a:endParaRPr lang="en-US" dirty="0">
              <a:solidFill>
                <a:srgbClr val="0033CC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53FE5-93AF-4301-862A-2F9F49FE3787}" type="slidenum">
              <a:rPr lang="en-US" smtClean="0"/>
              <a:pPr/>
              <a:t>27</a:t>
            </a:fld>
            <a:endParaRPr lang="en-US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752600"/>
          </a:xfrm>
          <a:noFill/>
          <a:ln>
            <a:noFill/>
          </a:ln>
          <a:effec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r>
              <a:rPr lang="en-US" sz="3600" dirty="0" smtClean="0">
                <a:solidFill>
                  <a:srgbClr val="FF0000"/>
                </a:solidFill>
              </a:rPr>
              <a:t>Challenges Related to Coordination</a:t>
            </a:r>
            <a:endParaRPr lang="en-US" sz="3600" b="1" dirty="0" smtClean="0">
              <a:solidFill>
                <a:srgbClr val="FF0000"/>
              </a:solidFill>
              <a:latin typeface="Calibri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8800"/>
            <a:ext cx="7543800" cy="4800600"/>
          </a:xfrm>
        </p:spPr>
        <p:txBody>
          <a:bodyPr>
            <a:noAutofit/>
          </a:bodyPr>
          <a:lstStyle/>
          <a:p>
            <a:r>
              <a:rPr lang="en-US" dirty="0" smtClean="0"/>
              <a:t>Robust institutions in normal times</a:t>
            </a:r>
          </a:p>
          <a:p>
            <a:r>
              <a:rPr lang="en-US" dirty="0" smtClean="0"/>
              <a:t>Prevent or slowdown the creation of systemic risk</a:t>
            </a:r>
          </a:p>
          <a:p>
            <a:r>
              <a:rPr lang="en-US" dirty="0" smtClean="0"/>
              <a:t>Structure of financial industry</a:t>
            </a:r>
          </a:p>
          <a:p>
            <a:r>
              <a:rPr lang="en-US" dirty="0" smtClean="0"/>
              <a:t>Incentives created by organizational forms, activities, governance arrangements</a:t>
            </a:r>
          </a:p>
          <a:p>
            <a:r>
              <a:rPr lang="en-US" dirty="0" smtClean="0"/>
              <a:t>Rules and regulations</a:t>
            </a:r>
          </a:p>
          <a:p>
            <a:endParaRPr lang="en-US" dirty="0">
              <a:solidFill>
                <a:srgbClr val="0033CC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53FE5-93AF-4301-862A-2F9F49FE3787}" type="slidenum">
              <a:rPr lang="en-US" smtClean="0"/>
              <a:pPr/>
              <a:t>28</a:t>
            </a:fld>
            <a:endParaRPr lang="en-US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828800"/>
          </a:xfrm>
          <a:noFill/>
          <a:ln>
            <a:noFill/>
          </a:ln>
          <a:effec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r>
              <a:rPr lang="en-US" sz="3600" dirty="0" smtClean="0">
                <a:solidFill>
                  <a:srgbClr val="FF0000"/>
                </a:solidFill>
              </a:rPr>
              <a:t>Strong Baseline Policies Reduce Burden on Time-varying Policy</a:t>
            </a:r>
            <a:endParaRPr lang="en-US" sz="3600" b="1" dirty="0" smtClean="0">
              <a:solidFill>
                <a:srgbClr val="FF0000"/>
              </a:solidFill>
              <a:latin typeface="Calibri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F85409F-9C0C-41E1-A091-CA7E35FE993F}" type="slidenum">
              <a:rPr lang="en-US"/>
              <a:pPr>
                <a:defRPr/>
              </a:pPr>
              <a:t>29</a:t>
            </a:fld>
            <a:endParaRPr lang="en-US" dirty="0"/>
          </a:p>
        </p:txBody>
      </p:sp>
      <p:sp>
        <p:nvSpPr>
          <p:cNvPr id="36868" name="Rectangle 4"/>
          <p:cNvSpPr>
            <a:spLocks noGrp="1" noChangeArrowheads="1"/>
          </p:cNvSpPr>
          <p:nvPr>
            <p:ph type="ctrTitle"/>
          </p:nvPr>
        </p:nvSpPr>
        <p:spPr>
          <a:xfrm>
            <a:off x="685800" y="1828800"/>
            <a:ext cx="7772400" cy="2286000"/>
          </a:xfrm>
        </p:spPr>
        <p:txBody>
          <a:bodyPr/>
          <a:lstStyle/>
          <a:p>
            <a:pPr eaLnBrk="1" hangingPunct="1"/>
            <a:r>
              <a:rPr lang="en-US" dirty="0" smtClean="0"/>
              <a:t>Macro-Prudential Policy:</a:t>
            </a:r>
            <a:br>
              <a:rPr lang="en-US" dirty="0" smtClean="0"/>
            </a:br>
            <a:r>
              <a:rPr lang="en-US" dirty="0" smtClean="0"/>
              <a:t> Practice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88C70F7-F5CD-41CD-83A0-29D59761474C}" type="slidenum">
              <a:rPr lang="en-US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819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066800"/>
          </a:xfrm>
        </p:spPr>
        <p:txBody>
          <a:bodyPr/>
          <a:lstStyle/>
          <a:p>
            <a:pPr eaLnBrk="1" hangingPunct="1"/>
            <a:r>
              <a:rPr lang="en-US" dirty="0" smtClean="0"/>
              <a:t>Definition of Financial Stability</a:t>
            </a:r>
          </a:p>
        </p:txBody>
      </p:sp>
      <p:sp>
        <p:nvSpPr>
          <p:cNvPr id="819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14400"/>
            <a:ext cx="8382000" cy="55626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dirty="0" smtClean="0"/>
              <a:t>Likely to have </a:t>
            </a:r>
            <a:r>
              <a:rPr lang="en-US" i="1" dirty="0" smtClean="0"/>
              <a:t>lasting</a:t>
            </a:r>
            <a:r>
              <a:rPr lang="en-US" dirty="0" smtClean="0"/>
              <a:t> financial stability when there is:</a:t>
            </a:r>
          </a:p>
          <a:p>
            <a:pPr eaLnBrk="1" hangingPunct="1">
              <a:buFontTx/>
              <a:buAutoNum type="arabicPeriod"/>
            </a:pPr>
            <a:r>
              <a:rPr lang="en-US" dirty="0" smtClean="0"/>
              <a:t>Monetary stability (or domestic price stability)</a:t>
            </a:r>
          </a:p>
          <a:p>
            <a:pPr eaLnBrk="1" hangingPunct="1">
              <a:buFontTx/>
              <a:buAutoNum type="arabicPeriod"/>
            </a:pPr>
            <a:r>
              <a:rPr lang="en-US" dirty="0" smtClean="0"/>
              <a:t>Employment close to economy’s “natural” rate</a:t>
            </a:r>
          </a:p>
          <a:p>
            <a:pPr eaLnBrk="1" hangingPunct="1">
              <a:buFontTx/>
              <a:buAutoNum type="arabicPeriod"/>
            </a:pPr>
            <a:r>
              <a:rPr lang="en-US" dirty="0" smtClean="0"/>
              <a:t>Efficient and smooth transfer of resources from savers to investors</a:t>
            </a:r>
          </a:p>
          <a:p>
            <a:pPr eaLnBrk="1" hangingPunct="1">
              <a:buFontTx/>
              <a:buAutoNum type="arabicPeriod"/>
            </a:pPr>
            <a:r>
              <a:rPr lang="en-US" dirty="0" smtClean="0"/>
              <a:t>Financial risks assessed and priced reasonably accurately, and relatively well managed</a:t>
            </a:r>
          </a:p>
          <a:p>
            <a:pPr eaLnBrk="1" hangingPunct="1">
              <a:buFontTx/>
              <a:buAutoNum type="arabicPeriod"/>
            </a:pPr>
            <a:r>
              <a:rPr lang="en-US" dirty="0" smtClean="0"/>
              <a:t>Confidence that financial system will be able to absorb real and financial shocks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"/>
          </a:xfrm>
        </p:spPr>
        <p:txBody>
          <a:bodyPr>
            <a:noAutofit/>
          </a:bodyPr>
          <a:lstStyle/>
          <a:p>
            <a:r>
              <a:rPr lang="en-US" sz="3000" dirty="0" smtClean="0"/>
              <a:t>Five Steps to Operationalize Macro-Prudential Policy</a:t>
            </a:r>
            <a:endParaRPr lang="en-US" sz="3000" dirty="0"/>
          </a:p>
        </p:txBody>
      </p:sp>
      <p:graphicFrame>
        <p:nvGraphicFramePr>
          <p:cNvPr id="3" name="Diagram 2"/>
          <p:cNvGraphicFramePr/>
          <p:nvPr/>
        </p:nvGraphicFramePr>
        <p:xfrm>
          <a:off x="320040" y="838200"/>
          <a:ext cx="8503920" cy="56692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0" y="6550223"/>
            <a:ext cx="45990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sz="1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Source: IMF, </a:t>
            </a:r>
            <a:r>
              <a:rPr lang="en-US" sz="1400" i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Key Aspects of Macro-Prudential Policy</a:t>
            </a:r>
            <a:r>
              <a:rPr lang="en-US" sz="1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(2013)</a:t>
            </a:r>
            <a:endParaRPr lang="en-US" sz="14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14400"/>
          </a:xfrm>
        </p:spPr>
        <p:txBody>
          <a:bodyPr>
            <a:no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Capturing the Financial Cycle: Some Useful indicators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628650" y="905891"/>
          <a:ext cx="7753350" cy="543744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01953"/>
                <a:gridCol w="4951397"/>
              </a:tblGrid>
              <a:tr h="369028">
                <a:tc rowSpan="2"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0033CC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Macroeconomic</a:t>
                      </a:r>
                      <a:r>
                        <a:rPr lang="en-US" b="1" baseline="0" dirty="0" smtClean="0">
                          <a:solidFill>
                            <a:srgbClr val="0033CC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indicators</a:t>
                      </a:r>
                      <a:endParaRPr lang="en-US" b="1" dirty="0">
                        <a:solidFill>
                          <a:srgbClr val="0033CC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33CC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Broad credit aggregates</a:t>
                      </a:r>
                      <a:endParaRPr lang="en-US" dirty="0">
                        <a:solidFill>
                          <a:srgbClr val="0033CC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621347">
                <a:tc vMerge="1">
                  <a:txBody>
                    <a:bodyPr/>
                    <a:lstStyle/>
                    <a:p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33CC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Measures of debt sustainability (debt</a:t>
                      </a:r>
                      <a:r>
                        <a:rPr lang="en-US" baseline="0" dirty="0" smtClean="0">
                          <a:solidFill>
                            <a:srgbClr val="0033CC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to income, debt service ratio)</a:t>
                      </a:r>
                      <a:endParaRPr lang="en-US" dirty="0">
                        <a:solidFill>
                          <a:srgbClr val="0033CC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69028">
                <a:tc rowSpan="5"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0033CC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Banking sector</a:t>
                      </a:r>
                      <a:r>
                        <a:rPr lang="en-US" b="1" baseline="0" dirty="0" smtClean="0">
                          <a:solidFill>
                            <a:srgbClr val="0033CC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indicators</a:t>
                      </a:r>
                      <a:endParaRPr lang="en-US" b="1" dirty="0">
                        <a:solidFill>
                          <a:srgbClr val="0033CC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33CC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Stress tests, bank risk metrics</a:t>
                      </a:r>
                      <a:endParaRPr lang="en-US" dirty="0">
                        <a:solidFill>
                          <a:srgbClr val="0033CC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69028">
                <a:tc vMerge="1">
                  <a:txBody>
                    <a:bodyPr/>
                    <a:lstStyle/>
                    <a:p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33CC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Leverage ratios</a:t>
                      </a:r>
                      <a:endParaRPr lang="en-US" dirty="0">
                        <a:solidFill>
                          <a:srgbClr val="0033CC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69028">
                <a:tc vMerge="1">
                  <a:txBody>
                    <a:bodyPr/>
                    <a:lstStyle/>
                    <a:p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33CC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Maturity and currency mismatch</a:t>
                      </a:r>
                      <a:endParaRPr lang="en-US" dirty="0">
                        <a:solidFill>
                          <a:srgbClr val="0033CC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69028">
                <a:tc vMerge="1">
                  <a:txBody>
                    <a:bodyPr/>
                    <a:lstStyle/>
                    <a:p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33CC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Indicators of funding vulnerabilities</a:t>
                      </a:r>
                      <a:endParaRPr lang="en-US" dirty="0">
                        <a:solidFill>
                          <a:srgbClr val="0033CC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69028">
                <a:tc vMerge="1">
                  <a:txBody>
                    <a:bodyPr/>
                    <a:lstStyle/>
                    <a:p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33CC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Profits and losses</a:t>
                      </a:r>
                      <a:endParaRPr lang="en-US" dirty="0">
                        <a:solidFill>
                          <a:srgbClr val="0033CC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69028">
                <a:tc rowSpan="4"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0033CC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Market-based indicators</a:t>
                      </a:r>
                      <a:endParaRPr lang="en-US" b="1" dirty="0">
                        <a:solidFill>
                          <a:srgbClr val="0033CC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33CC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Asset valuations in equity and property markets</a:t>
                      </a:r>
                      <a:endParaRPr lang="en-US" dirty="0">
                        <a:solidFill>
                          <a:srgbClr val="0033CC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69028">
                <a:tc vMerge="1">
                  <a:txBody>
                    <a:bodyPr/>
                    <a:lstStyle/>
                    <a:p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33CC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Corporate bond</a:t>
                      </a:r>
                      <a:r>
                        <a:rPr lang="en-US" baseline="0" dirty="0" smtClean="0">
                          <a:solidFill>
                            <a:srgbClr val="0033CC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and CDS spreads and risk premia</a:t>
                      </a:r>
                      <a:endParaRPr lang="en-US" dirty="0">
                        <a:solidFill>
                          <a:srgbClr val="0033CC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69028">
                <a:tc vMerge="1">
                  <a:txBody>
                    <a:bodyPr/>
                    <a:lstStyle/>
                    <a:p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33CC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Margins and haircuts</a:t>
                      </a:r>
                      <a:endParaRPr lang="en-US" dirty="0">
                        <a:solidFill>
                          <a:srgbClr val="0033CC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69028">
                <a:tc vMerge="1">
                  <a:txBody>
                    <a:bodyPr/>
                    <a:lstStyle/>
                    <a:p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33CC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Lending spreads</a:t>
                      </a:r>
                      <a:endParaRPr lang="en-US" dirty="0">
                        <a:solidFill>
                          <a:srgbClr val="0033CC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69028">
                <a:tc rowSpan="3"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0033CC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Qualitative information</a:t>
                      </a:r>
                      <a:endParaRPr lang="en-US" b="1" dirty="0">
                        <a:solidFill>
                          <a:srgbClr val="0033CC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33CC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Underwriting standards</a:t>
                      </a:r>
                      <a:endParaRPr lang="en-US" dirty="0">
                        <a:solidFill>
                          <a:srgbClr val="0033CC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69028">
                <a:tc vMerge="1">
                  <a:txBody>
                    <a:bodyPr/>
                    <a:lstStyle/>
                    <a:p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33CC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Asset quality</a:t>
                      </a:r>
                      <a:endParaRPr lang="en-US" dirty="0">
                        <a:solidFill>
                          <a:srgbClr val="0033CC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69028">
                <a:tc vMerge="1">
                  <a:txBody>
                    <a:bodyPr/>
                    <a:lstStyle/>
                    <a:p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33CC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Credit conditions</a:t>
                      </a:r>
                      <a:endParaRPr lang="en-US" dirty="0">
                        <a:solidFill>
                          <a:srgbClr val="0033CC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685800" y="6400800"/>
            <a:ext cx="2286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CGFS, Paper #48, Dec 2012</a:t>
            </a:r>
            <a:endParaRPr lang="en-US" sz="1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371600"/>
          </a:xfrm>
        </p:spPr>
        <p:txBody>
          <a:bodyPr>
            <a:normAutofit/>
          </a:bodyPr>
          <a:lstStyle/>
          <a:p>
            <a:r>
              <a:rPr lang="en-US" sz="3200" dirty="0" smtClean="0"/>
              <a:t>Mapping Tools to Objectives: Structural Dimension</a:t>
            </a:r>
            <a:endParaRPr lang="en-US" sz="3200" dirty="0"/>
          </a:p>
        </p:txBody>
      </p:sp>
      <p:sp>
        <p:nvSpPr>
          <p:cNvPr id="3" name="Rectangle 2"/>
          <p:cNvSpPr/>
          <p:nvPr/>
        </p:nvSpPr>
        <p:spPr>
          <a:xfrm>
            <a:off x="5562600" y="1584960"/>
            <a:ext cx="2819400" cy="777240"/>
          </a:xfrm>
          <a:prstGeom prst="rect">
            <a:avLst/>
          </a:prstGeom>
          <a:solidFill>
            <a:srgbClr val="7030A0">
              <a:alpha val="30000"/>
            </a:srgbClr>
          </a:solidFill>
          <a:ln w="50800" cmpd="dbl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US" sz="1800" b="1" dirty="0" smtClean="0">
                <a:solidFill>
                  <a:prstClr val="black"/>
                </a:solidFill>
              </a:rPr>
              <a:t>Increase resilience of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US" sz="1800" b="1" dirty="0" smtClean="0">
                <a:solidFill>
                  <a:prstClr val="black"/>
                </a:solidFill>
              </a:rPr>
              <a:t>Too-Big-To-Fail institutions</a:t>
            </a:r>
            <a:endParaRPr lang="en-US" sz="1800" b="1" dirty="0">
              <a:solidFill>
                <a:prstClr val="black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562600" y="3429000"/>
            <a:ext cx="2819400" cy="777240"/>
          </a:xfrm>
          <a:prstGeom prst="rect">
            <a:avLst/>
          </a:prstGeom>
          <a:solidFill>
            <a:srgbClr val="7030A0">
              <a:alpha val="30000"/>
            </a:srgbClr>
          </a:solidFill>
          <a:ln w="50800" cmpd="dbl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US" sz="1800" b="1" dirty="0" smtClean="0">
                <a:solidFill>
                  <a:prstClr val="black"/>
                </a:solidFill>
              </a:rPr>
              <a:t>Reduce excessive exposures within the system</a:t>
            </a:r>
            <a:endParaRPr lang="en-US" sz="1800" b="1" dirty="0">
              <a:solidFill>
                <a:prstClr val="black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562600" y="4267200"/>
            <a:ext cx="2819400" cy="777240"/>
          </a:xfrm>
          <a:prstGeom prst="rect">
            <a:avLst/>
          </a:prstGeom>
          <a:solidFill>
            <a:schemeClr val="bg1">
              <a:lumMod val="50000"/>
              <a:alpha val="30000"/>
            </a:schemeClr>
          </a:solidFill>
          <a:ln w="1270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US" sz="1800" b="1" dirty="0" smtClean="0">
                <a:solidFill>
                  <a:prstClr val="black"/>
                </a:solidFill>
              </a:rPr>
              <a:t>Funding market</a:t>
            </a:r>
            <a:endParaRPr lang="en-US" sz="1800" b="1" dirty="0">
              <a:solidFill>
                <a:prstClr val="black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562600" y="5090160"/>
            <a:ext cx="2819400" cy="777240"/>
          </a:xfrm>
          <a:prstGeom prst="rect">
            <a:avLst/>
          </a:prstGeom>
          <a:solidFill>
            <a:schemeClr val="bg1">
              <a:lumMod val="50000"/>
              <a:alpha val="30000"/>
            </a:schemeClr>
          </a:solidFill>
          <a:ln w="1270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US" sz="1800" b="1" dirty="0" smtClean="0">
                <a:solidFill>
                  <a:prstClr val="black"/>
                </a:solidFill>
              </a:rPr>
              <a:t>Derivatives market</a:t>
            </a:r>
            <a:endParaRPr lang="en-US" sz="1800" b="1" dirty="0">
              <a:solidFill>
                <a:prstClr val="black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990600" y="1447800"/>
            <a:ext cx="2438400" cy="1143000"/>
          </a:xfrm>
          <a:prstGeom prst="ellipse">
            <a:avLst/>
          </a:prstGeom>
          <a:solidFill>
            <a:schemeClr val="accent1">
              <a:alpha val="35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066800" y="1828800"/>
            <a:ext cx="22860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US" sz="2200" b="1" dirty="0" smtClean="0">
                <a:solidFill>
                  <a:prstClr val="black"/>
                </a:solidFill>
                <a:latin typeface="Calibri"/>
                <a:cs typeface="+mn-cs"/>
              </a:rPr>
              <a:t>Capital surcharge</a:t>
            </a:r>
            <a:endParaRPr lang="en-US" sz="2200" b="1" dirty="0">
              <a:solidFill>
                <a:prstClr val="black"/>
              </a:solidFill>
              <a:latin typeface="Calibri"/>
              <a:cs typeface="+mn-cs"/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990600" y="2895600"/>
            <a:ext cx="2514600" cy="114300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US" sz="1800" b="1" dirty="0" smtClean="0">
                <a:solidFill>
                  <a:prstClr val="black"/>
                </a:solidFill>
              </a:rPr>
              <a:t>Sectoral tools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US" sz="1400" b="1" dirty="0" smtClean="0">
                <a:solidFill>
                  <a:prstClr val="black"/>
                </a:solidFill>
              </a:rPr>
              <a:t>(within financial system :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US" sz="1400" b="1" dirty="0" smtClean="0">
                <a:solidFill>
                  <a:prstClr val="black"/>
                </a:solidFill>
              </a:rPr>
              <a:t>risk weights,  limits on large exposures, …..)</a:t>
            </a:r>
            <a:endParaRPr lang="en-US" sz="1400" b="1" dirty="0">
              <a:solidFill>
                <a:prstClr val="black"/>
              </a:solidFill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990600" y="4191000"/>
            <a:ext cx="2514600" cy="762000"/>
          </a:xfrm>
          <a:prstGeom prst="roundRect">
            <a:avLst/>
          </a:prstGeom>
          <a:solidFill>
            <a:srgbClr val="00B050">
              <a:alpha val="46000"/>
            </a:srgb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US" sz="1800" b="1" dirty="0" smtClean="0">
                <a:solidFill>
                  <a:prstClr val="black"/>
                </a:solidFill>
              </a:rPr>
              <a:t>Liquidity Tools</a:t>
            </a:r>
            <a:endParaRPr lang="en-US" sz="1800" b="1" dirty="0">
              <a:solidFill>
                <a:prstClr val="black"/>
              </a:solidFill>
            </a:endParaRPr>
          </a:p>
        </p:txBody>
      </p:sp>
      <p:cxnSp>
        <p:nvCxnSpPr>
          <p:cNvPr id="12" name="Straight Arrow Connector 11"/>
          <p:cNvCxnSpPr/>
          <p:nvPr/>
        </p:nvCxnSpPr>
        <p:spPr>
          <a:xfrm>
            <a:off x="3657600" y="1828800"/>
            <a:ext cx="1676400" cy="0"/>
          </a:xfrm>
          <a:prstGeom prst="straightConnector1">
            <a:avLst/>
          </a:prstGeom>
          <a:ln w="508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>
            <a:off x="3657600" y="3810000"/>
            <a:ext cx="1828800" cy="685800"/>
          </a:xfrm>
          <a:prstGeom prst="straightConnector1">
            <a:avLst/>
          </a:prstGeom>
          <a:ln w="508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>
            <a:off x="3695700" y="4648200"/>
            <a:ext cx="1790700" cy="0"/>
          </a:xfrm>
          <a:prstGeom prst="straightConnector1">
            <a:avLst/>
          </a:prstGeom>
          <a:ln w="508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>
            <a:off x="3695700" y="5715000"/>
            <a:ext cx="1752600" cy="0"/>
          </a:xfrm>
          <a:prstGeom prst="straightConnector1">
            <a:avLst/>
          </a:prstGeom>
          <a:ln w="508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ounded Rectangle 19"/>
          <p:cNvSpPr/>
          <p:nvPr/>
        </p:nvSpPr>
        <p:spPr>
          <a:xfrm>
            <a:off x="990600" y="5105400"/>
            <a:ext cx="2514600" cy="762000"/>
          </a:xfrm>
          <a:prstGeom prst="roundRect">
            <a:avLst/>
          </a:prstGeom>
          <a:solidFill>
            <a:srgbClr val="FFFF00">
              <a:alpha val="46000"/>
            </a:srgb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US" sz="1800" b="1" dirty="0" smtClean="0">
                <a:solidFill>
                  <a:prstClr val="black"/>
                </a:solidFill>
              </a:rPr>
              <a:t>Changes to market infrastructures</a:t>
            </a:r>
            <a:endParaRPr lang="en-US" sz="1800" b="1" dirty="0">
              <a:solidFill>
                <a:prstClr val="black"/>
              </a:solidFill>
            </a:endParaRPr>
          </a:p>
        </p:txBody>
      </p:sp>
      <p:cxnSp>
        <p:nvCxnSpPr>
          <p:cNvPr id="21" name="Straight Arrow Connector 20"/>
          <p:cNvCxnSpPr/>
          <p:nvPr/>
        </p:nvCxnSpPr>
        <p:spPr>
          <a:xfrm flipV="1">
            <a:off x="3695700" y="4800600"/>
            <a:ext cx="1790700" cy="762000"/>
          </a:xfrm>
          <a:prstGeom prst="straightConnector1">
            <a:avLst/>
          </a:prstGeom>
          <a:ln w="508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>
            <a:off x="3657600" y="3810000"/>
            <a:ext cx="1752600" cy="1600200"/>
          </a:xfrm>
          <a:prstGeom prst="straightConnector1">
            <a:avLst/>
          </a:prstGeom>
          <a:ln w="508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457200" y="6324600"/>
            <a:ext cx="45990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sz="1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Source: IMF, </a:t>
            </a:r>
            <a:r>
              <a:rPr lang="en-US" sz="1400" i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Key Aspects of Macro-Prudential Policy</a:t>
            </a:r>
            <a:r>
              <a:rPr lang="en-US" sz="1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(2013)</a:t>
            </a:r>
            <a:endParaRPr lang="en-US" sz="14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agram 4"/>
          <p:cNvGraphicFramePr/>
          <p:nvPr/>
        </p:nvGraphicFramePr>
        <p:xfrm>
          <a:off x="0" y="0"/>
          <a:ext cx="9144000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95400"/>
          </a:xfrm>
        </p:spPr>
        <p:txBody>
          <a:bodyPr>
            <a:normAutofit/>
          </a:bodyPr>
          <a:lstStyle/>
          <a:p>
            <a:r>
              <a:rPr lang="en-US" sz="3400" dirty="0" smtClean="0"/>
              <a:t>Mapping Tools to Objectives: Time Dimension</a:t>
            </a:r>
            <a:endParaRPr lang="en-US" sz="3400" dirty="0"/>
          </a:p>
        </p:txBody>
      </p:sp>
      <p:sp>
        <p:nvSpPr>
          <p:cNvPr id="3" name="Rectangle 2"/>
          <p:cNvSpPr/>
          <p:nvPr/>
        </p:nvSpPr>
        <p:spPr>
          <a:xfrm>
            <a:off x="5562600" y="1447800"/>
            <a:ext cx="2743200" cy="777240"/>
          </a:xfrm>
          <a:prstGeom prst="rect">
            <a:avLst/>
          </a:prstGeom>
          <a:solidFill>
            <a:srgbClr val="7030A0">
              <a:alpha val="30000"/>
            </a:srgbClr>
          </a:solidFill>
          <a:ln w="50800" cmpd="dbl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US" sz="1800" b="1" dirty="0" smtClean="0">
                <a:solidFill>
                  <a:prstClr val="black"/>
                </a:solidFill>
              </a:rPr>
              <a:t>Resilience to shocks</a:t>
            </a:r>
            <a:endParaRPr lang="en-US" sz="1800" b="1" dirty="0">
              <a:solidFill>
                <a:prstClr val="black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562600" y="2514600"/>
            <a:ext cx="2743200" cy="777240"/>
          </a:xfrm>
          <a:prstGeom prst="rect">
            <a:avLst/>
          </a:prstGeom>
          <a:solidFill>
            <a:srgbClr val="7030A0">
              <a:alpha val="30000"/>
            </a:srgbClr>
          </a:solidFill>
          <a:ln w="50800" cmpd="dbl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US" sz="1800" b="1" dirty="0" smtClean="0">
                <a:solidFill>
                  <a:prstClr val="black"/>
                </a:solidFill>
              </a:rPr>
              <a:t>Excessive Credit Growth</a:t>
            </a:r>
            <a:endParaRPr lang="en-US" sz="1800" b="1" dirty="0">
              <a:solidFill>
                <a:prstClr val="black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562600" y="3657600"/>
            <a:ext cx="2743200" cy="777240"/>
          </a:xfrm>
          <a:prstGeom prst="rect">
            <a:avLst/>
          </a:prstGeom>
          <a:solidFill>
            <a:srgbClr val="7030A0">
              <a:alpha val="30000"/>
            </a:srgbClr>
          </a:solidFill>
          <a:ln w="50800" cmpd="dbl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US" sz="1800" b="1" dirty="0" smtClean="0">
                <a:solidFill>
                  <a:prstClr val="black"/>
                </a:solidFill>
              </a:rPr>
              <a:t>Sectoral vulnerabilities to: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US" sz="1400" b="1" dirty="0" smtClean="0">
                <a:solidFill>
                  <a:prstClr val="black"/>
                </a:solidFill>
              </a:rPr>
              <a:t>Asset Prices, Exchange Rates, Interest Rates etc.</a:t>
            </a:r>
            <a:endParaRPr lang="en-US" sz="1400" b="1" dirty="0">
              <a:solidFill>
                <a:prstClr val="black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562600" y="4724400"/>
            <a:ext cx="2743200" cy="777240"/>
          </a:xfrm>
          <a:prstGeom prst="rect">
            <a:avLst/>
          </a:prstGeom>
          <a:solidFill>
            <a:srgbClr val="7030A0">
              <a:alpha val="30000"/>
            </a:srgbClr>
          </a:solidFill>
          <a:ln w="50800" cmpd="dbl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US" sz="1800" b="1" dirty="0" smtClean="0">
                <a:solidFill>
                  <a:prstClr val="black"/>
                </a:solidFill>
              </a:rPr>
              <a:t>Overexposure to funding shocks</a:t>
            </a:r>
            <a:endParaRPr lang="en-US" sz="1800" b="1" dirty="0">
              <a:solidFill>
                <a:prstClr val="black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990600" y="1447800"/>
            <a:ext cx="2438400" cy="1143000"/>
          </a:xfrm>
          <a:prstGeom prst="ellipse">
            <a:avLst/>
          </a:prstGeom>
          <a:solidFill>
            <a:schemeClr val="accent1">
              <a:alpha val="35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066800" y="1591270"/>
            <a:ext cx="2286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US" sz="1800" b="1" dirty="0" smtClean="0">
                <a:solidFill>
                  <a:prstClr val="black"/>
                </a:solidFill>
                <a:latin typeface="Calibri"/>
                <a:cs typeface="+mn-cs"/>
              </a:rPr>
              <a:t>Countercyclical capital buffer &amp; provisions</a:t>
            </a:r>
            <a:endParaRPr lang="en-US" sz="1800" b="1" dirty="0">
              <a:solidFill>
                <a:prstClr val="black"/>
              </a:solidFill>
              <a:latin typeface="Calibri"/>
              <a:cs typeface="+mn-cs"/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990600" y="3048000"/>
            <a:ext cx="2514600" cy="114300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US" sz="1800" b="1" dirty="0" smtClean="0">
                <a:solidFill>
                  <a:prstClr val="black"/>
                </a:solidFill>
              </a:rPr>
              <a:t>Sectoral tools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US" sz="1400" b="1" dirty="0" smtClean="0">
                <a:solidFill>
                  <a:prstClr val="black"/>
                </a:solidFill>
              </a:rPr>
              <a:t>(sectoral capital requirements, limits on LTV and DTI ratios)</a:t>
            </a:r>
            <a:endParaRPr lang="en-US" sz="1400" b="1" dirty="0">
              <a:solidFill>
                <a:prstClr val="black"/>
              </a:solidFill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990600" y="4800600"/>
            <a:ext cx="2514600" cy="762000"/>
          </a:xfrm>
          <a:prstGeom prst="roundRect">
            <a:avLst/>
          </a:prstGeom>
          <a:solidFill>
            <a:srgbClr val="00B050">
              <a:alpha val="46000"/>
            </a:srgb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US" sz="1800" b="1" dirty="0" smtClean="0">
                <a:solidFill>
                  <a:prstClr val="black"/>
                </a:solidFill>
              </a:rPr>
              <a:t>Liquidity Tools</a:t>
            </a:r>
            <a:endParaRPr lang="en-US" sz="1800" b="1" dirty="0">
              <a:solidFill>
                <a:prstClr val="black"/>
              </a:solidFill>
            </a:endParaRPr>
          </a:p>
        </p:txBody>
      </p:sp>
      <p:cxnSp>
        <p:nvCxnSpPr>
          <p:cNvPr id="12" name="Straight Arrow Connector 11"/>
          <p:cNvCxnSpPr/>
          <p:nvPr/>
        </p:nvCxnSpPr>
        <p:spPr>
          <a:xfrm>
            <a:off x="3657600" y="1600200"/>
            <a:ext cx="1676400" cy="0"/>
          </a:xfrm>
          <a:prstGeom prst="straightConnector1">
            <a:avLst/>
          </a:prstGeom>
          <a:ln w="508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3657600" y="1981200"/>
            <a:ext cx="1752600" cy="762000"/>
          </a:xfrm>
          <a:prstGeom prst="straightConnector1">
            <a:avLst/>
          </a:prstGeom>
          <a:ln w="508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flipV="1">
            <a:off x="3657600" y="2057400"/>
            <a:ext cx="1752600" cy="1143000"/>
          </a:xfrm>
          <a:prstGeom prst="straightConnector1">
            <a:avLst/>
          </a:prstGeom>
          <a:ln w="508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flipV="1">
            <a:off x="3657600" y="2971800"/>
            <a:ext cx="1752600" cy="533400"/>
          </a:xfrm>
          <a:prstGeom prst="straightConnector1">
            <a:avLst/>
          </a:prstGeom>
          <a:ln w="508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>
            <a:off x="3657600" y="3810000"/>
            <a:ext cx="1676400" cy="457200"/>
          </a:xfrm>
          <a:prstGeom prst="straightConnector1">
            <a:avLst/>
          </a:prstGeom>
          <a:ln w="508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 flipV="1">
            <a:off x="3657600" y="3200400"/>
            <a:ext cx="1752600" cy="1905000"/>
          </a:xfrm>
          <a:prstGeom prst="straightConnector1">
            <a:avLst/>
          </a:prstGeom>
          <a:ln w="508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>
            <a:off x="3657600" y="5410200"/>
            <a:ext cx="1752600" cy="0"/>
          </a:xfrm>
          <a:prstGeom prst="straightConnector1">
            <a:avLst/>
          </a:prstGeom>
          <a:ln w="508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TextBox 75"/>
          <p:cNvSpPr txBox="1"/>
          <p:nvPr/>
        </p:nvSpPr>
        <p:spPr>
          <a:xfrm>
            <a:off x="457200" y="6324600"/>
            <a:ext cx="45990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sz="1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Source: IMF, </a:t>
            </a:r>
            <a:r>
              <a:rPr lang="en-US" sz="1400" i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Key Aspects of Macro-Prudential Policy</a:t>
            </a:r>
            <a:r>
              <a:rPr lang="en-US" sz="1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(2013)</a:t>
            </a:r>
            <a:endParaRPr lang="en-US" sz="14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676400"/>
            <a:ext cx="7315200" cy="3657600"/>
          </a:xfrm>
        </p:spPr>
        <p:txBody>
          <a:bodyPr>
            <a:no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 smtClean="0">
                <a:solidFill>
                  <a:srgbClr val="0033CC"/>
                </a:solidFill>
              </a:rPr>
              <a:t>Assessment of the building up of vulnerabilities and probability of a systemic shock</a:t>
            </a:r>
          </a:p>
          <a:p>
            <a:pPr marL="742950" indent="-742950">
              <a:buFont typeface="+mj-lt"/>
              <a:buAutoNum type="arabicPeriod" startAt="2"/>
            </a:pPr>
            <a:r>
              <a:rPr lang="en-US" sz="4000" dirty="0" smtClean="0">
                <a:solidFill>
                  <a:srgbClr val="0033CC"/>
                </a:solidFill>
              </a:rPr>
              <a:t>Uncertainty in the systemic risk assessment</a:t>
            </a:r>
            <a:endParaRPr lang="en-US" sz="4000" dirty="0">
              <a:solidFill>
                <a:srgbClr val="0033CC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53FE5-93AF-4301-862A-2F9F49FE3787}" type="slidenum">
              <a:rPr lang="en-US" smtClean="0"/>
              <a:pPr/>
              <a:t>35</a:t>
            </a:fld>
            <a:endParaRPr lang="en-US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752600"/>
          </a:xfrm>
          <a:noFill/>
          <a:ln>
            <a:noFill/>
          </a:ln>
          <a:effec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Timing of Activation</a:t>
            </a:r>
            <a:endParaRPr lang="en-US" b="1" dirty="0" smtClean="0">
              <a:solidFill>
                <a:srgbClr val="FF0000"/>
              </a:solidFill>
              <a:latin typeface="Calibri" pitchFamily="34" charset="0"/>
              <a:ea typeface="+mn-ea"/>
              <a:cs typeface="+mn-cs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219200" y="6172200"/>
            <a:ext cx="2286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CGFS, Paper #48, Dec 2012</a:t>
            </a:r>
            <a:endParaRPr lang="en-US" sz="1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219200"/>
            <a:ext cx="8001000" cy="4800600"/>
          </a:xfrm>
        </p:spPr>
        <p:txBody>
          <a:bodyPr>
            <a:noAutofit/>
          </a:bodyPr>
          <a:lstStyle/>
          <a:p>
            <a:pPr marL="742950" indent="-742950">
              <a:buFont typeface="+mj-lt"/>
              <a:buAutoNum type="arabicPeriod" startAt="3"/>
            </a:pPr>
            <a:r>
              <a:rPr lang="en-US" sz="4000" dirty="0" smtClean="0">
                <a:solidFill>
                  <a:srgbClr val="0033CC"/>
                </a:solidFill>
              </a:rPr>
              <a:t>Nature and robustness of links between changes in the instrument and the policy objective</a:t>
            </a:r>
          </a:p>
          <a:p>
            <a:pPr marL="742950" indent="-742950">
              <a:buFont typeface="+mj-lt"/>
              <a:buAutoNum type="arabicPeriod" startAt="3"/>
            </a:pPr>
            <a:r>
              <a:rPr lang="en-US" sz="4000" dirty="0" smtClean="0">
                <a:solidFill>
                  <a:srgbClr val="0033CC"/>
                </a:solidFill>
              </a:rPr>
              <a:t>Effect on expectations</a:t>
            </a:r>
          </a:p>
          <a:p>
            <a:pPr marL="742950" indent="-742950">
              <a:buFont typeface="+mj-lt"/>
              <a:buAutoNum type="arabicPeriod" startAt="3"/>
            </a:pPr>
            <a:r>
              <a:rPr lang="en-US" sz="4000" dirty="0" smtClean="0">
                <a:solidFill>
                  <a:srgbClr val="0033CC"/>
                </a:solidFill>
              </a:rPr>
              <a:t>Scope for leakages and arbitrage</a:t>
            </a:r>
          </a:p>
          <a:p>
            <a:pPr marL="742950" indent="-742950">
              <a:buFont typeface="+mj-lt"/>
              <a:buAutoNum type="arabicPeriod" startAt="3"/>
            </a:pPr>
            <a:r>
              <a:rPr lang="en-US" sz="4000" dirty="0" smtClean="0">
                <a:solidFill>
                  <a:srgbClr val="0033CC"/>
                </a:solidFill>
              </a:rPr>
              <a:t>Speed, flexibility and ease with which the instruments can be used</a:t>
            </a:r>
            <a:endParaRPr lang="en-US" sz="4000" dirty="0">
              <a:solidFill>
                <a:srgbClr val="0033CC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53FE5-93AF-4301-862A-2F9F49FE3787}" type="slidenum">
              <a:rPr lang="en-US" smtClean="0"/>
              <a:pPr/>
              <a:t>36</a:t>
            </a:fld>
            <a:endParaRPr lang="en-US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95400"/>
          </a:xfrm>
          <a:noFill/>
          <a:ln>
            <a:noFill/>
          </a:ln>
          <a:effec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Effectiveness </a:t>
            </a:r>
            <a:endParaRPr lang="en-US" b="1" dirty="0" smtClean="0">
              <a:solidFill>
                <a:srgbClr val="FF0000"/>
              </a:solidFill>
              <a:latin typeface="Calibri" pitchFamily="34" charset="0"/>
              <a:ea typeface="+mn-ea"/>
              <a:cs typeface="+mn-cs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85800" y="6248400"/>
            <a:ext cx="2362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CGFS, Paper #48, Dec 2012</a:t>
            </a:r>
            <a:endParaRPr lang="en-US" sz="1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7696200" cy="5105400"/>
          </a:xfrm>
        </p:spPr>
        <p:txBody>
          <a:bodyPr>
            <a:noAutofit/>
          </a:bodyPr>
          <a:lstStyle/>
          <a:p>
            <a:pPr marL="742950" indent="-742950">
              <a:buFont typeface="+mj-lt"/>
              <a:buAutoNum type="arabicPeriod" startAt="7"/>
            </a:pPr>
            <a:r>
              <a:rPr lang="en-US" sz="4000" dirty="0" smtClean="0">
                <a:solidFill>
                  <a:srgbClr val="0033CC"/>
                </a:solidFill>
              </a:rPr>
              <a:t>Costs of applying a macro-prudential remedy </a:t>
            </a:r>
          </a:p>
          <a:p>
            <a:pPr marL="742950" indent="-742950">
              <a:buFont typeface="+mj-lt"/>
              <a:buAutoNum type="arabicPeriod" startAt="7"/>
            </a:pPr>
            <a:r>
              <a:rPr lang="en-US" sz="4000" dirty="0" smtClean="0">
                <a:solidFill>
                  <a:srgbClr val="0033CC"/>
                </a:solidFill>
              </a:rPr>
              <a:t>Uncertainty in the effects of the policy instrument</a:t>
            </a:r>
          </a:p>
          <a:p>
            <a:pPr marL="742950" indent="-742950">
              <a:buFont typeface="+mj-lt"/>
              <a:buAutoNum type="arabicPeriod" startAt="7"/>
            </a:pPr>
            <a:r>
              <a:rPr lang="en-US" sz="4000" dirty="0" smtClean="0">
                <a:solidFill>
                  <a:srgbClr val="0033CC"/>
                </a:solidFill>
              </a:rPr>
              <a:t>Optimal mix of macro-prudential tools to use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53FE5-93AF-4301-862A-2F9F49FE3787}" type="slidenum">
              <a:rPr lang="en-US" smtClean="0"/>
              <a:pPr/>
              <a:t>37</a:t>
            </a:fld>
            <a:endParaRPr lang="en-US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524000"/>
          </a:xfrm>
          <a:noFill/>
          <a:ln>
            <a:noFill/>
          </a:ln>
          <a:effec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Assessment </a:t>
            </a:r>
            <a:endParaRPr lang="en-US" b="1" dirty="0" smtClean="0">
              <a:solidFill>
                <a:srgbClr val="FF0000"/>
              </a:solidFill>
              <a:latin typeface="Calibri" pitchFamily="34" charset="0"/>
              <a:ea typeface="+mn-ea"/>
              <a:cs typeface="+mn-cs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066800" y="6248400"/>
            <a:ext cx="2362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CGFS, Paper #48, Dec 2012</a:t>
            </a:r>
            <a:endParaRPr lang="en-US" sz="1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14400"/>
          </a:xfrm>
        </p:spPr>
        <p:txBody>
          <a:bodyPr/>
          <a:lstStyle/>
          <a:p>
            <a:r>
              <a:rPr lang="en-US" dirty="0" smtClean="0"/>
              <a:t>Managing Capital Inflow Surges</a:t>
            </a:r>
            <a:endParaRPr lang="en-US" dirty="0"/>
          </a:p>
        </p:txBody>
      </p:sp>
      <p:graphicFrame>
        <p:nvGraphicFramePr>
          <p:cNvPr id="5" name="Diagram 4"/>
          <p:cNvGraphicFramePr/>
          <p:nvPr/>
        </p:nvGraphicFramePr>
        <p:xfrm>
          <a:off x="152400" y="838200"/>
          <a:ext cx="8534400" cy="5791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TextBox 5"/>
          <p:cNvSpPr txBox="1"/>
          <p:nvPr/>
        </p:nvSpPr>
        <p:spPr>
          <a:xfrm rot="19425773">
            <a:off x="4623555" y="3176196"/>
            <a:ext cx="163031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US" sz="20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Intervene + Sterilize</a:t>
            </a:r>
            <a:endParaRPr lang="en-US" sz="20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 rot="2239567">
            <a:off x="2979850" y="3225222"/>
            <a:ext cx="112182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US" sz="20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Lower Rates</a:t>
            </a:r>
            <a:endParaRPr lang="en-US" sz="20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 rot="18071320">
            <a:off x="3720291" y="4844971"/>
            <a:ext cx="13981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US" sz="20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Appreciate</a:t>
            </a:r>
            <a:endParaRPr lang="en-US" sz="20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962400" y="3810000"/>
            <a:ext cx="93345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sz="2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CFMs</a:t>
            </a:r>
            <a:endParaRPr lang="en-US" sz="2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172200" y="990600"/>
            <a:ext cx="2438400" cy="892552"/>
          </a:xfrm>
          <a:prstGeom prst="rect">
            <a:avLst/>
          </a:prstGeom>
          <a:solidFill>
            <a:srgbClr val="00B0F0">
              <a:alpha val="27000"/>
            </a:srgbClr>
          </a:solidFill>
          <a:ln w="50800" cmpd="dbl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US" sz="2600" b="1" dirty="0" smtClean="0">
                <a:solidFill>
                  <a:prstClr val="black"/>
                </a:solidFill>
                <a:latin typeface="Calibri"/>
                <a:cs typeface="+mn-cs"/>
              </a:rPr>
              <a:t>Exchange rate overvalued</a:t>
            </a:r>
            <a:endParaRPr lang="en-US" sz="2600" b="1" dirty="0">
              <a:solidFill>
                <a:prstClr val="black"/>
              </a:solidFill>
              <a:latin typeface="Calibri"/>
              <a:cs typeface="+mn-cs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52400" y="2209800"/>
            <a:ext cx="1600200" cy="892552"/>
          </a:xfrm>
          <a:prstGeom prst="rect">
            <a:avLst/>
          </a:prstGeom>
          <a:solidFill>
            <a:schemeClr val="accent6">
              <a:alpha val="32000"/>
            </a:schemeClr>
          </a:solidFill>
          <a:ln w="50800" cmpd="dbl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US" sz="2600" b="1" dirty="0" smtClean="0">
                <a:solidFill>
                  <a:prstClr val="black"/>
                </a:solidFill>
                <a:latin typeface="Calibri"/>
                <a:cs typeface="+mn-cs"/>
              </a:rPr>
              <a:t>Reserves Adequate</a:t>
            </a:r>
            <a:endParaRPr lang="en-US" sz="2600" b="1" dirty="0">
              <a:solidFill>
                <a:prstClr val="black"/>
              </a:solidFill>
              <a:latin typeface="Calibri"/>
              <a:cs typeface="+mn-cs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086600" y="5715000"/>
            <a:ext cx="1905000" cy="892552"/>
          </a:xfrm>
          <a:prstGeom prst="rect">
            <a:avLst/>
          </a:prstGeom>
          <a:solidFill>
            <a:srgbClr val="92D050">
              <a:alpha val="36000"/>
            </a:srgbClr>
          </a:solidFill>
          <a:ln w="50800" cmpd="dbl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US" sz="2600" b="1" dirty="0" smtClean="0">
                <a:solidFill>
                  <a:prstClr val="black"/>
                </a:solidFill>
                <a:latin typeface="Calibri"/>
                <a:cs typeface="+mn-cs"/>
              </a:rPr>
              <a:t>Economy Overheating</a:t>
            </a:r>
            <a:endParaRPr lang="en-US" sz="2600" b="1" dirty="0">
              <a:solidFill>
                <a:prstClr val="black"/>
              </a:solidFill>
              <a:latin typeface="Calibri"/>
              <a:cs typeface="+mn-cs"/>
            </a:endParaRPr>
          </a:p>
        </p:txBody>
      </p:sp>
      <p:cxnSp>
        <p:nvCxnSpPr>
          <p:cNvPr id="14" name="Straight Arrow Connector 13"/>
          <p:cNvCxnSpPr/>
          <p:nvPr/>
        </p:nvCxnSpPr>
        <p:spPr>
          <a:xfrm flipH="1">
            <a:off x="5562600" y="1447800"/>
            <a:ext cx="533400" cy="381000"/>
          </a:xfrm>
          <a:prstGeom prst="straightConnector1">
            <a:avLst/>
          </a:prstGeom>
          <a:ln w="38100">
            <a:solidFill>
              <a:srgbClr val="00B0F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flipH="1" flipV="1">
            <a:off x="6400800" y="5715000"/>
            <a:ext cx="609600" cy="457200"/>
          </a:xfrm>
          <a:prstGeom prst="straightConnector1">
            <a:avLst/>
          </a:prstGeom>
          <a:ln w="38100">
            <a:solidFill>
              <a:srgbClr val="92D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>
            <a:off x="1676400" y="3200400"/>
            <a:ext cx="533400" cy="609600"/>
          </a:xfrm>
          <a:prstGeom prst="straightConnector1">
            <a:avLst/>
          </a:prstGeom>
          <a:ln w="38100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0" y="6581001"/>
            <a:ext cx="7924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sz="12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Source: IMF, </a:t>
            </a:r>
            <a:r>
              <a:rPr lang="en-US" sz="1200" i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Guidance Note For The Liberalization And Management Of Capital Flows</a:t>
            </a:r>
            <a:r>
              <a:rPr lang="en-US" sz="12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(2013)</a:t>
            </a:r>
            <a:endParaRPr lang="en-US" sz="12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7315200" y="2514600"/>
            <a:ext cx="16764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  <a:latin typeface="+mn-lt"/>
              </a:rPr>
              <a:t>CFMs ≡ </a:t>
            </a:r>
          </a:p>
          <a:p>
            <a:r>
              <a:rPr lang="en-US" sz="2000" dirty="0" smtClean="0">
                <a:solidFill>
                  <a:srgbClr val="FF0000"/>
                </a:solidFill>
                <a:latin typeface="+mn-lt"/>
              </a:rPr>
              <a:t>Capital Flow Management Measures</a:t>
            </a:r>
            <a:endParaRPr lang="en-US" sz="2000" dirty="0">
              <a:solidFill>
                <a:srgbClr val="FF0000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6800"/>
          </a:xfrm>
        </p:spPr>
        <p:txBody>
          <a:bodyPr>
            <a:normAutofit fontScale="90000"/>
          </a:bodyPr>
          <a:lstStyle/>
          <a:p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Asian Experience with Macro-Prudential Tools</a:t>
            </a:r>
            <a:endParaRPr lang="en-US" sz="3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533400" y="1066799"/>
          <a:ext cx="8077200" cy="5207743"/>
        </p:xfrm>
        <a:graphic>
          <a:graphicData uri="http://schemas.openxmlformats.org/drawingml/2006/table">
            <a:tbl>
              <a:tblPr firstRow="1" bandRow="1">
                <a:tableStyleId>{6E25E649-3F16-4E02-A733-19D2CDBF48F0}</a:tableStyleId>
              </a:tblPr>
              <a:tblGrid>
                <a:gridCol w="1534668"/>
                <a:gridCol w="3037332"/>
                <a:gridCol w="3505200"/>
              </a:tblGrid>
              <a:tr h="605384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Objective</a:t>
                      </a:r>
                      <a:endParaRPr lang="en-US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1371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>
                        <a:alpha val="39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Tools</a:t>
                      </a:r>
                      <a:endParaRPr lang="en-US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1371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>
                        <a:alpha val="39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Examples</a:t>
                      </a:r>
                      <a:endParaRPr lang="en-US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1371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>
                        <a:alpha val="39000"/>
                      </a:srgbClr>
                    </a:solidFill>
                  </a:tcPr>
                </a:tc>
              </a:tr>
              <a:tr h="552977">
                <a:tc rowSpan="8">
                  <a:txBody>
                    <a:bodyPr/>
                    <a:lstStyle/>
                    <a:p>
                      <a:pPr algn="l"/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Manage </a:t>
                      </a:r>
                      <a:r>
                        <a:rPr lang="en-US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  <a:p>
                      <a:pPr algn="l"/>
                      <a:r>
                        <a:rPr lang="en-US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Pro-cyclicality</a:t>
                      </a:r>
                      <a:endParaRPr lang="en-US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9144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Countercyclical provisioning</a:t>
                      </a:r>
                      <a:endParaRPr lang="en-US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1371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China; India</a:t>
                      </a:r>
                      <a:endParaRPr lang="en-US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1371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2977">
                <a:tc vMerge="1">
                  <a:txBody>
                    <a:bodyPr/>
                    <a:lstStyle/>
                    <a:p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Loan-to-value ratios</a:t>
                      </a:r>
                      <a:endParaRPr lang="en-US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1371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China; Hong Kong SAR; Indonesia; Japan; </a:t>
                      </a:r>
                      <a:r>
                        <a:rPr lang="en-US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Korea</a:t>
                      </a:r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; </a:t>
                      </a:r>
                      <a:r>
                        <a:rPr lang="en-US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Malaysia</a:t>
                      </a:r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; Philippines; Singapore; Thailand</a:t>
                      </a:r>
                      <a:endParaRPr lang="en-US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2977">
                <a:tc vMerge="1">
                  <a:txBody>
                    <a:bodyPr/>
                    <a:lstStyle/>
                    <a:p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Debt-service-to-income ratios</a:t>
                      </a:r>
                      <a:endParaRPr lang="en-US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1371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China; Hong Kong SAR; </a:t>
                      </a:r>
                      <a:r>
                        <a:rPr lang="en-US" sz="14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Korea</a:t>
                      </a:r>
                      <a:endParaRPr lang="en-US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1371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2977">
                <a:tc vMerge="1">
                  <a:txBody>
                    <a:bodyPr/>
                    <a:lstStyle/>
                    <a:p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Tighter lending criteria</a:t>
                      </a:r>
                      <a:endParaRPr lang="en-US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1371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China; Hong Kong SAR; </a:t>
                      </a:r>
                      <a:r>
                        <a:rPr lang="en-US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Korea</a:t>
                      </a:r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;</a:t>
                      </a:r>
                      <a:r>
                        <a:rPr lang="en-US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Malaysia</a:t>
                      </a:r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; Philippines; Singapore; Thailand </a:t>
                      </a:r>
                      <a:endParaRPr lang="en-US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2977">
                <a:tc vMerge="1">
                  <a:txBody>
                    <a:bodyPr/>
                    <a:lstStyle/>
                    <a:p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Credit limits</a:t>
                      </a:r>
                      <a:endParaRPr lang="en-US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1371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China; Hong Kong SAR; India</a:t>
                      </a:r>
                      <a:endParaRPr lang="en-US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1371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2977">
                <a:tc vMerge="1">
                  <a:txBody>
                    <a:bodyPr/>
                    <a:lstStyle/>
                    <a:p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Tighter supervision</a:t>
                      </a:r>
                      <a:endParaRPr lang="en-US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1371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China; Hong Kong SAR; India; </a:t>
                      </a:r>
                      <a:r>
                        <a:rPr lang="en-US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Korea</a:t>
                      </a:r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;</a:t>
                      </a:r>
                      <a:r>
                        <a:rPr lang="en-US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Malaysia</a:t>
                      </a:r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; Singapore</a:t>
                      </a:r>
                      <a:endParaRPr lang="en-US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2977">
                <a:tc vMerge="1">
                  <a:txBody>
                    <a:bodyPr/>
                    <a:lstStyle/>
                    <a:p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Capital requirements</a:t>
                      </a:r>
                      <a:endParaRPr lang="en-US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1371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India; </a:t>
                      </a:r>
                      <a:r>
                        <a:rPr lang="en-US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Malaysia</a:t>
                      </a:r>
                      <a:endParaRPr lang="en-US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1371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2977">
                <a:tc vMerge="1">
                  <a:txBody>
                    <a:bodyPr/>
                    <a:lstStyle/>
                    <a:p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Exposure limits on lending to specific sectors</a:t>
                      </a:r>
                      <a:endParaRPr lang="en-US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Korea</a:t>
                      </a:r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;</a:t>
                      </a:r>
                      <a:r>
                        <a:rPr lang="en-US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Malaysia</a:t>
                      </a:r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; Philippines; Singapore</a:t>
                      </a:r>
                      <a:endParaRPr lang="en-US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1371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533400" y="6324600"/>
            <a:ext cx="192687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Source</a:t>
            </a:r>
            <a:r>
              <a:rPr lang="en-US" sz="1400" i="1" dirty="0" smtClean="0">
                <a:latin typeface="Times New Roman" pitchFamily="18" charset="0"/>
                <a:cs typeface="Times New Roman" pitchFamily="18" charset="0"/>
              </a:rPr>
              <a:t>: Morgan (2013)</a:t>
            </a:r>
            <a:endParaRPr lang="en-US" sz="1400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76BA7A9-6F51-406D-BCCD-6054BD1079AD}" type="slidenum">
              <a:rPr lang="en-US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922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295400"/>
          </a:xfrm>
        </p:spPr>
        <p:txBody>
          <a:bodyPr/>
          <a:lstStyle/>
          <a:p>
            <a:pPr eaLnBrk="1" hangingPunct="1"/>
            <a:r>
              <a:rPr lang="en-US" dirty="0" smtClean="0"/>
              <a:t>Definition of Financial Instability</a:t>
            </a:r>
          </a:p>
        </p:txBody>
      </p:sp>
      <p:sp>
        <p:nvSpPr>
          <p:cNvPr id="922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19200"/>
            <a:ext cx="8305800" cy="5105400"/>
          </a:xfrm>
        </p:spPr>
        <p:txBody>
          <a:bodyPr/>
          <a:lstStyle/>
          <a:p>
            <a:pPr marL="609600" indent="-609600" eaLnBrk="1" hangingPunct="1">
              <a:buFontTx/>
              <a:buNone/>
            </a:pPr>
            <a:r>
              <a:rPr lang="en-US" b="1" dirty="0" smtClean="0"/>
              <a:t>Financial instability</a:t>
            </a:r>
            <a:r>
              <a:rPr lang="en-US" dirty="0" smtClean="0"/>
              <a:t> is a situation characterized by three features: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en-US" dirty="0" smtClean="0"/>
              <a:t>important financial asset prices seem to diverge sharply from fundamentals; and/or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en-US" dirty="0" smtClean="0"/>
              <a:t>market functioning and credit availability are significantly distorted, with the result that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en-US" dirty="0" smtClean="0"/>
              <a:t>aggregate spending deviates (or is likely to deviate) significantly, either above or below, from the economy’s ability to produce.</a:t>
            </a:r>
            <a:endParaRPr lang="en-US" sz="1800" dirty="0" smtClean="0"/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endParaRPr lang="en-US" sz="1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19200"/>
          </a:xfrm>
        </p:spPr>
        <p:txBody>
          <a:bodyPr>
            <a:normAutofit/>
          </a:bodyPr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Asian Experience with Macro-Prudential Tools</a:t>
            </a:r>
            <a:endParaRPr lang="en-US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762000" y="1219199"/>
          <a:ext cx="7620000" cy="4800603"/>
        </p:xfrm>
        <a:graphic>
          <a:graphicData uri="http://schemas.openxmlformats.org/drawingml/2006/table">
            <a:tbl>
              <a:tblPr firstRow="1" bandRow="1">
                <a:tableStyleId>{6E25E649-3F16-4E02-A733-19D2CDBF48F0}</a:tableStyleId>
              </a:tblPr>
              <a:tblGrid>
                <a:gridCol w="1447800"/>
                <a:gridCol w="2743200"/>
                <a:gridCol w="3429000"/>
              </a:tblGrid>
              <a:tr h="58131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Objective</a:t>
                      </a:r>
                      <a:endParaRPr lang="en-US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1371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>
                        <a:alpha val="39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Tools</a:t>
                      </a:r>
                      <a:endParaRPr lang="en-US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1371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>
                        <a:alpha val="39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Examples</a:t>
                      </a:r>
                      <a:endParaRPr lang="en-US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1371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>
                        <a:alpha val="39000"/>
                      </a:srgbClr>
                    </a:solidFill>
                  </a:tcPr>
                </a:tc>
              </a:tr>
              <a:tr h="843858">
                <a:tc rowSpan="5">
                  <a:txBody>
                    <a:bodyPr/>
                    <a:lstStyle/>
                    <a:p>
                      <a:pPr algn="l"/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Manage Systemic R</a:t>
                      </a:r>
                      <a:r>
                        <a:rPr lang="en-US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isk</a:t>
                      </a:r>
                      <a:endParaRPr lang="en-US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9144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Capital surcharges for systemically important banks</a:t>
                      </a:r>
                      <a:endParaRPr lang="en-US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1828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China; India; Philippines; Singapore</a:t>
                      </a:r>
                      <a:endParaRPr lang="en-US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2743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43858">
                <a:tc vMerge="1">
                  <a:txBody>
                    <a:bodyPr/>
                    <a:lstStyle/>
                    <a:p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Liquidity and funding requirements</a:t>
                      </a:r>
                      <a:endParaRPr lang="en-US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1828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China; India; </a:t>
                      </a:r>
                      <a:r>
                        <a:rPr lang="en-US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Korea</a:t>
                      </a:r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; </a:t>
                      </a:r>
                      <a:r>
                        <a:rPr lang="en-US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Malaysia</a:t>
                      </a:r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; Philippines; Singapore; Thailand</a:t>
                      </a:r>
                      <a:endParaRPr lang="en-US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1828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43858">
                <a:tc vMerge="1">
                  <a:txBody>
                    <a:bodyPr/>
                    <a:lstStyle/>
                    <a:p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Loan-to-deposit requirements</a:t>
                      </a:r>
                      <a:endParaRPr lang="en-US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2743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China;</a:t>
                      </a:r>
                      <a:r>
                        <a:rPr lang="en-US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4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Korea</a:t>
                      </a:r>
                      <a:endParaRPr lang="en-US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2743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43858">
                <a:tc vMerge="1">
                  <a:txBody>
                    <a:bodyPr/>
                    <a:lstStyle/>
                    <a:p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FX exposure</a:t>
                      </a:r>
                      <a:r>
                        <a:rPr lang="en-US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limits</a:t>
                      </a:r>
                      <a:endParaRPr lang="en-US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2743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Korea</a:t>
                      </a:r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; Philippines</a:t>
                      </a:r>
                      <a:endParaRPr lang="en-US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2743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43858">
                <a:tc vMerge="1">
                  <a:txBody>
                    <a:bodyPr/>
                    <a:lstStyle/>
                    <a:p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Limits on currency mismatches</a:t>
                      </a:r>
                      <a:endParaRPr lang="en-US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1828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India; </a:t>
                      </a:r>
                      <a:r>
                        <a:rPr lang="en-US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Malaysia</a:t>
                      </a:r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; Philippines</a:t>
                      </a:r>
                      <a:endParaRPr lang="en-US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2743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762000" y="6248400"/>
            <a:ext cx="192687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Source</a:t>
            </a:r>
            <a:r>
              <a:rPr lang="en-US" sz="1400" i="1" dirty="0" smtClean="0">
                <a:latin typeface="Times New Roman" pitchFamily="18" charset="0"/>
                <a:cs typeface="Times New Roman" pitchFamily="18" charset="0"/>
              </a:rPr>
              <a:t>: Morgan (2013)</a:t>
            </a:r>
            <a:endParaRPr lang="en-US" sz="1400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F85409F-9C0C-41E1-A091-CA7E35FE993F}" type="slidenum">
              <a:rPr lang="en-US"/>
              <a:pPr>
                <a:defRPr/>
              </a:pPr>
              <a:t>41</a:t>
            </a:fld>
            <a:endParaRPr lang="en-US" dirty="0"/>
          </a:p>
        </p:txBody>
      </p:sp>
      <p:sp>
        <p:nvSpPr>
          <p:cNvPr id="36868" name="Rectangle 4"/>
          <p:cNvSpPr>
            <a:spLocks noGrp="1" noChangeArrowheads="1"/>
          </p:cNvSpPr>
          <p:nvPr>
            <p:ph type="ctrTitle"/>
          </p:nvPr>
        </p:nvSpPr>
        <p:spPr>
          <a:xfrm>
            <a:off x="685800" y="1828800"/>
            <a:ext cx="7772400" cy="2286000"/>
          </a:xfrm>
        </p:spPr>
        <p:txBody>
          <a:bodyPr/>
          <a:lstStyle/>
          <a:p>
            <a:pPr eaLnBrk="1" hangingPunct="1"/>
            <a:r>
              <a:rPr lang="en-US" dirty="0" smtClean="0"/>
              <a:t>Institutional Structure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Evolution of Institutional Arrangements…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14400"/>
            <a:ext cx="8534400" cy="5562600"/>
          </a:xfrm>
        </p:spPr>
        <p:txBody>
          <a:bodyPr/>
          <a:lstStyle/>
          <a:p>
            <a:r>
              <a:rPr lang="en-US" dirty="0" smtClean="0"/>
              <a:t>Rethinking institutional boundaries</a:t>
            </a:r>
          </a:p>
          <a:p>
            <a:r>
              <a:rPr lang="en-US" dirty="0" smtClean="0"/>
              <a:t>Enhancing cooperation within existing structure</a:t>
            </a:r>
          </a:p>
          <a:p>
            <a:r>
              <a:rPr lang="en-US" dirty="0" smtClean="0"/>
              <a:t>Separation of crisis prevention &amp; management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17F1F9-B1BB-49A5-8A8E-077724F1D7F0}" type="slidenum">
              <a:rPr lang="en-US" smtClean="0"/>
              <a:pPr>
                <a:defRPr/>
              </a:pPr>
              <a:t>42</a:t>
            </a:fld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990600" y="2895600"/>
          <a:ext cx="6781800" cy="345799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60600"/>
                <a:gridCol w="2260600"/>
                <a:gridCol w="2260600"/>
              </a:tblGrid>
              <a:tr h="1449282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Mandate / Central</a:t>
                      </a:r>
                      <a:r>
                        <a:rPr lang="en-US" sz="24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Bank + Financial Supervision</a:t>
                      </a:r>
                      <a:endParaRPr lang="en-US" sz="2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Central</a:t>
                      </a:r>
                      <a:r>
                        <a:rPr lang="en-US" sz="24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Bank or Central Bank  related committee</a:t>
                      </a:r>
                      <a:endParaRPr lang="en-US" sz="2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Committee headed by Government</a:t>
                      </a:r>
                      <a:endParaRPr lang="en-US" sz="2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895919">
                <a:tc>
                  <a:txBody>
                    <a:bodyPr/>
                    <a:lstStyle/>
                    <a:p>
                      <a:r>
                        <a:rPr lang="en-US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More  integration</a:t>
                      </a:r>
                      <a:endParaRPr lang="en-US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Belgium, Ireland, UK</a:t>
                      </a:r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France</a:t>
                      </a:r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007599">
                <a:tc>
                  <a:txBody>
                    <a:bodyPr/>
                    <a:lstStyle/>
                    <a:p>
                      <a:r>
                        <a:rPr lang="en-US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No change in integration</a:t>
                      </a:r>
                      <a:endParaRPr lang="en-US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Malaysia, Thailand</a:t>
                      </a:r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Chile, Mexico, Turkey, USA</a:t>
                      </a:r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304800" y="1371600"/>
          <a:ext cx="8610600" cy="4678679"/>
        </p:xfrm>
        <a:graphic>
          <a:graphicData uri="http://schemas.openxmlformats.org/drawingml/2006/table">
            <a:tbl>
              <a:tblPr firstRow="1" bandRow="1">
                <a:tableStyleId>{85BE263C-DBD7-4A20-BB59-AAB30ACAA65A}</a:tableStyleId>
              </a:tblPr>
              <a:tblGrid>
                <a:gridCol w="2747192"/>
                <a:gridCol w="2952205"/>
                <a:gridCol w="2911203"/>
              </a:tblGrid>
              <a:tr h="859349">
                <a:tc>
                  <a:txBody>
                    <a:bodyPr/>
                    <a:lstStyle/>
                    <a:p>
                      <a:endParaRPr lang="en-US" dirty="0">
                        <a:latin typeface="+mj-lt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rgbClr val="0033CC"/>
                          </a:solidFill>
                          <a:latin typeface="+mj-lt"/>
                          <a:cs typeface="Times New Roman" pitchFamily="18" charset="0"/>
                        </a:rPr>
                        <a:t>Advantages</a:t>
                      </a:r>
                      <a:r>
                        <a:rPr lang="en-US" sz="2400" baseline="0" dirty="0" smtClean="0">
                          <a:solidFill>
                            <a:srgbClr val="0033CC"/>
                          </a:solidFill>
                          <a:latin typeface="+mj-lt"/>
                          <a:cs typeface="Times New Roman" pitchFamily="18" charset="0"/>
                        </a:rPr>
                        <a:t> of </a:t>
                      </a:r>
                    </a:p>
                    <a:p>
                      <a:r>
                        <a:rPr lang="en-US" sz="2400" baseline="0" dirty="0" smtClean="0">
                          <a:solidFill>
                            <a:srgbClr val="0033CC"/>
                          </a:solidFill>
                          <a:latin typeface="+mj-lt"/>
                          <a:cs typeface="Times New Roman" pitchFamily="18" charset="0"/>
                        </a:rPr>
                        <a:t>Central Bank</a:t>
                      </a:r>
                      <a:endParaRPr lang="en-US" sz="2400" dirty="0">
                        <a:solidFill>
                          <a:srgbClr val="0033CC"/>
                        </a:solidFill>
                        <a:latin typeface="+mj-lt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rgbClr val="0033CC"/>
                          </a:solidFill>
                          <a:latin typeface="+mj-lt"/>
                          <a:cs typeface="Times New Roman" pitchFamily="18" charset="0"/>
                        </a:rPr>
                        <a:t>Advantages of  Council / Committee</a:t>
                      </a:r>
                      <a:endParaRPr lang="en-US" sz="2400" dirty="0">
                        <a:solidFill>
                          <a:srgbClr val="0033CC"/>
                        </a:solidFill>
                        <a:latin typeface="+mj-lt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241282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0033CC"/>
                          </a:solidFill>
                          <a:latin typeface="+mj-lt"/>
                          <a:cs typeface="Times New Roman" pitchFamily="18" charset="0"/>
                        </a:rPr>
                        <a:t>Multiple tools:</a:t>
                      </a:r>
                      <a:r>
                        <a:rPr lang="en-US" b="1" baseline="0" dirty="0" smtClean="0">
                          <a:solidFill>
                            <a:srgbClr val="0033CC"/>
                          </a:solidFill>
                          <a:latin typeface="+mj-lt"/>
                          <a:cs typeface="Times New Roman" pitchFamily="18" charset="0"/>
                        </a:rPr>
                        <a:t> </a:t>
                      </a:r>
                    </a:p>
                    <a:p>
                      <a:r>
                        <a:rPr lang="en-US" dirty="0" smtClean="0">
                          <a:solidFill>
                            <a:srgbClr val="0033CC"/>
                          </a:solidFill>
                          <a:latin typeface="+mj-lt"/>
                          <a:cs typeface="Times New Roman" pitchFamily="18" charset="0"/>
                        </a:rPr>
                        <a:t>Monetary-</a:t>
                      </a:r>
                    </a:p>
                    <a:p>
                      <a:r>
                        <a:rPr lang="en-US" dirty="0" smtClean="0">
                          <a:solidFill>
                            <a:srgbClr val="0033CC"/>
                          </a:solidFill>
                          <a:latin typeface="+mj-lt"/>
                          <a:cs typeface="Times New Roman" pitchFamily="18" charset="0"/>
                        </a:rPr>
                        <a:t>Macro-Prudential interaction</a:t>
                      </a:r>
                      <a:endParaRPr lang="en-US" dirty="0">
                        <a:solidFill>
                          <a:srgbClr val="0033CC"/>
                        </a:solidFill>
                        <a:latin typeface="+mj-lt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rgbClr val="0033CC"/>
                          </a:solidFill>
                          <a:latin typeface="+mj-lt"/>
                          <a:cs typeface="Times New Roman" pitchFamily="18" charset="0"/>
                        </a:rPr>
                        <a:t>Coordination of monetary and macro-prudential instruments</a:t>
                      </a:r>
                      <a:endParaRPr lang="en-US" sz="1800" dirty="0">
                        <a:solidFill>
                          <a:srgbClr val="0033CC"/>
                        </a:solidFill>
                        <a:latin typeface="+mj-lt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rgbClr val="0033CC"/>
                          </a:solidFill>
                          <a:latin typeface="+mj-lt"/>
                          <a:cs typeface="Times New Roman" pitchFamily="18" charset="0"/>
                        </a:rPr>
                        <a:t>Preventing conflicts of interest; </a:t>
                      </a:r>
                    </a:p>
                    <a:p>
                      <a:r>
                        <a:rPr lang="en-US" sz="1800" dirty="0" smtClean="0">
                          <a:solidFill>
                            <a:srgbClr val="0033CC"/>
                          </a:solidFill>
                          <a:latin typeface="+mj-lt"/>
                          <a:cs typeface="Times New Roman" pitchFamily="18" charset="0"/>
                        </a:rPr>
                        <a:t>Joint “ownership” of policies</a:t>
                      </a:r>
                      <a:endParaRPr lang="en-US" sz="1800" dirty="0">
                        <a:solidFill>
                          <a:srgbClr val="0033CC"/>
                        </a:solidFill>
                        <a:latin typeface="+mj-lt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47952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0033CC"/>
                          </a:solidFill>
                          <a:latin typeface="+mj-lt"/>
                          <a:cs typeface="Times New Roman" pitchFamily="18" charset="0"/>
                        </a:rPr>
                        <a:t>Communication</a:t>
                      </a:r>
                      <a:endParaRPr lang="en-US" b="1" dirty="0">
                        <a:solidFill>
                          <a:srgbClr val="0033CC"/>
                        </a:solidFill>
                        <a:latin typeface="+mj-lt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rgbClr val="0033CC"/>
                          </a:solidFill>
                          <a:latin typeface="+mj-lt"/>
                          <a:cs typeface="Times New Roman" pitchFamily="18" charset="0"/>
                        </a:rPr>
                        <a:t>Coherence: one voice to the outside</a:t>
                      </a:r>
                      <a:r>
                        <a:rPr lang="en-US" sz="1800" baseline="0" dirty="0" smtClean="0">
                          <a:solidFill>
                            <a:srgbClr val="0033CC"/>
                          </a:solidFill>
                          <a:latin typeface="+mj-lt"/>
                          <a:cs typeface="Times New Roman" pitchFamily="18" charset="0"/>
                        </a:rPr>
                        <a:t> world</a:t>
                      </a:r>
                      <a:endParaRPr lang="en-US" sz="1800" dirty="0">
                        <a:solidFill>
                          <a:srgbClr val="0033CC"/>
                        </a:solidFill>
                        <a:latin typeface="+mj-lt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rgbClr val="0033CC"/>
                          </a:solidFill>
                          <a:latin typeface="+mj-lt"/>
                          <a:cs typeface="Times New Roman" pitchFamily="18" charset="0"/>
                        </a:rPr>
                        <a:t>Involvement implies inter-agency</a:t>
                      </a:r>
                      <a:r>
                        <a:rPr lang="en-US" sz="1800" baseline="0" dirty="0" smtClean="0">
                          <a:solidFill>
                            <a:srgbClr val="0033CC"/>
                          </a:solidFill>
                          <a:latin typeface="+mj-lt"/>
                          <a:cs typeface="Times New Roman" pitchFamily="18" charset="0"/>
                        </a:rPr>
                        <a:t> conflict less likely</a:t>
                      </a:r>
                      <a:endParaRPr lang="en-US" sz="1800" dirty="0">
                        <a:solidFill>
                          <a:srgbClr val="0033CC"/>
                        </a:solidFill>
                        <a:latin typeface="+mj-lt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95694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0033CC"/>
                          </a:solidFill>
                          <a:latin typeface="+mj-lt"/>
                          <a:cs typeface="Times New Roman" pitchFamily="18" charset="0"/>
                        </a:rPr>
                        <a:t>Information &amp; Analysis</a:t>
                      </a:r>
                      <a:endParaRPr lang="en-US" b="1" dirty="0">
                        <a:solidFill>
                          <a:srgbClr val="0033CC"/>
                        </a:solidFill>
                        <a:latin typeface="+mj-lt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rgbClr val="0033CC"/>
                          </a:solidFill>
                          <a:latin typeface="+mj-lt"/>
                          <a:cs typeface="Times New Roman" pitchFamily="18" charset="0"/>
                        </a:rPr>
                        <a:t>Flow of “soft” information, if generated in house</a:t>
                      </a:r>
                      <a:endParaRPr lang="en-US" sz="1800" dirty="0">
                        <a:solidFill>
                          <a:srgbClr val="0033CC"/>
                        </a:solidFill>
                        <a:latin typeface="+mj-lt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rgbClr val="0033CC"/>
                          </a:solidFill>
                          <a:latin typeface="+mj-lt"/>
                          <a:cs typeface="Times New Roman" pitchFamily="18" charset="0"/>
                        </a:rPr>
                        <a:t>Diversity</a:t>
                      </a:r>
                      <a:r>
                        <a:rPr lang="en-US" sz="1800" baseline="0" dirty="0" smtClean="0">
                          <a:solidFill>
                            <a:srgbClr val="0033CC"/>
                          </a:solidFill>
                          <a:latin typeface="+mj-lt"/>
                          <a:cs typeface="Times New Roman" pitchFamily="18" charset="0"/>
                        </a:rPr>
                        <a:t> of views: preventing “group-think”</a:t>
                      </a:r>
                      <a:endParaRPr lang="en-US" sz="1800" dirty="0">
                        <a:solidFill>
                          <a:srgbClr val="0033CC"/>
                        </a:solidFill>
                        <a:latin typeface="+mj-lt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34402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0033CC"/>
                          </a:solidFill>
                          <a:latin typeface="+mj-lt"/>
                          <a:cs typeface="Times New Roman" pitchFamily="18" charset="0"/>
                        </a:rPr>
                        <a:t>Speed of action</a:t>
                      </a:r>
                      <a:endParaRPr lang="en-US" b="1" dirty="0">
                        <a:solidFill>
                          <a:srgbClr val="0033CC"/>
                        </a:solidFill>
                        <a:latin typeface="+mj-lt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rgbClr val="0033CC"/>
                          </a:solidFill>
                          <a:latin typeface="+mj-lt"/>
                          <a:cs typeface="Times New Roman" pitchFamily="18" charset="0"/>
                        </a:rPr>
                        <a:t>Greater decision speed</a:t>
                      </a:r>
                      <a:endParaRPr lang="en-US" sz="1800" dirty="0">
                        <a:solidFill>
                          <a:srgbClr val="0033CC"/>
                        </a:solidFill>
                        <a:latin typeface="+mj-lt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rgbClr val="0033CC"/>
                          </a:solidFill>
                          <a:latin typeface="+mj-lt"/>
                          <a:cs typeface="Times New Roman" pitchFamily="18" charset="0"/>
                        </a:rPr>
                        <a:t>Faster implementation,</a:t>
                      </a:r>
                      <a:r>
                        <a:rPr lang="en-US" sz="1800" baseline="0" dirty="0" smtClean="0">
                          <a:solidFill>
                            <a:srgbClr val="0033CC"/>
                          </a:solidFill>
                          <a:latin typeface="+mj-lt"/>
                          <a:cs typeface="Times New Roman" pitchFamily="18" charset="0"/>
                        </a:rPr>
                        <a:t> if many of the tools are outside central bank</a:t>
                      </a:r>
                      <a:endParaRPr lang="en-US" sz="1800" dirty="0">
                        <a:solidFill>
                          <a:srgbClr val="0033CC"/>
                        </a:solidFill>
                        <a:latin typeface="+mj-lt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0" y="304800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rgbClr val="FF0000"/>
                </a:solidFill>
                <a:latin typeface="+mj-lt"/>
                <a:cs typeface="Times New Roman" pitchFamily="18" charset="0"/>
              </a:rPr>
              <a:t>Central Bank vs. Macro-Prudential Council</a:t>
            </a:r>
            <a:endParaRPr lang="en-US" sz="3600" b="1" dirty="0">
              <a:solidFill>
                <a:srgbClr val="FF0000"/>
              </a:solidFill>
              <a:latin typeface="+mj-lt"/>
              <a:cs typeface="Times New Roman" pitchFamily="18" charset="0"/>
            </a:endParaRP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86800" y="6553200"/>
            <a:ext cx="457200" cy="304800"/>
          </a:xfrm>
        </p:spPr>
        <p:txBody>
          <a:bodyPr/>
          <a:lstStyle/>
          <a:p>
            <a:fld id="{04953FE5-93AF-4301-862A-2F9F49FE3787}" type="slidenum">
              <a:rPr lang="en-US" smtClean="0"/>
              <a:pPr/>
              <a:t>43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143000"/>
            <a:ext cx="8077200" cy="5410200"/>
          </a:xfrm>
        </p:spPr>
        <p:txBody>
          <a:bodyPr>
            <a:noAutofit/>
          </a:bodyPr>
          <a:lstStyle/>
          <a:p>
            <a:r>
              <a:rPr lang="en-US" b="1" dirty="0" smtClean="0">
                <a:solidFill>
                  <a:srgbClr val="0033CC"/>
                </a:solidFill>
              </a:rPr>
              <a:t>No one-size-fits-all: </a:t>
            </a:r>
            <a:r>
              <a:rPr lang="en-US" dirty="0" smtClean="0">
                <a:solidFill>
                  <a:srgbClr val="0033CC"/>
                </a:solidFill>
              </a:rPr>
              <a:t>Country specificities are important in building a macro-prudential policy framework:</a:t>
            </a:r>
          </a:p>
          <a:p>
            <a:pPr lvl="1">
              <a:buFont typeface="Wingdings" pitchFamily="2" charset="2"/>
              <a:buChar char="Ø"/>
            </a:pPr>
            <a:r>
              <a:rPr lang="en-US" sz="3200" dirty="0" smtClean="0">
                <a:solidFill>
                  <a:srgbClr val="0033CC"/>
                </a:solidFill>
              </a:rPr>
              <a:t>History of institutional arrangements and legal traditions </a:t>
            </a:r>
          </a:p>
          <a:p>
            <a:pPr lvl="1">
              <a:buFont typeface="Wingdings" pitchFamily="2" charset="2"/>
              <a:buChar char="Ø"/>
            </a:pPr>
            <a:r>
              <a:rPr lang="en-US" sz="3200" dirty="0" smtClean="0">
                <a:solidFill>
                  <a:srgbClr val="0033CC"/>
                </a:solidFill>
              </a:rPr>
              <a:t>Political economy considerations and  cultural issues</a:t>
            </a:r>
          </a:p>
          <a:p>
            <a:pPr lvl="1">
              <a:buFont typeface="Wingdings" pitchFamily="2" charset="2"/>
              <a:buChar char="Ø"/>
            </a:pPr>
            <a:r>
              <a:rPr lang="en-US" sz="3200" dirty="0" smtClean="0">
                <a:solidFill>
                  <a:srgbClr val="0033CC"/>
                </a:solidFill>
              </a:rPr>
              <a:t>Availability of resources.</a:t>
            </a:r>
          </a:p>
          <a:p>
            <a:r>
              <a:rPr lang="en-US" dirty="0" smtClean="0">
                <a:solidFill>
                  <a:srgbClr val="0033CC"/>
                </a:solidFill>
              </a:rPr>
              <a:t>All models have strengths and weaknesses</a:t>
            </a:r>
          </a:p>
          <a:p>
            <a:pPr>
              <a:buNone/>
            </a:pPr>
            <a:endParaRPr lang="en-US" sz="3600" dirty="0" smtClean="0">
              <a:solidFill>
                <a:srgbClr val="0033CC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53FE5-93AF-4301-862A-2F9F49FE3787}" type="slidenum">
              <a:rPr lang="en-US" smtClean="0"/>
              <a:pPr/>
              <a:t>44</a:t>
            </a:fld>
            <a:endParaRPr lang="en-US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0" y="0"/>
            <a:ext cx="9144000" cy="1295400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000" b="1" dirty="0" smtClean="0">
                <a:solidFill>
                  <a:srgbClr val="FF0000"/>
                </a:solidFill>
                <a:latin typeface="+mj-lt"/>
              </a:rPr>
              <a:t>Is There a “Preferred” Model?</a:t>
            </a:r>
            <a:endParaRPr kumimoji="0" lang="en-US" sz="4000" b="1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371600"/>
            <a:ext cx="8382000" cy="5181600"/>
          </a:xfrm>
        </p:spPr>
        <p:txBody>
          <a:bodyPr>
            <a:no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 smtClean="0">
                <a:solidFill>
                  <a:srgbClr val="0033CC"/>
                </a:solidFill>
              </a:rPr>
              <a:t>Discipline use of power by independent agency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>
                <a:solidFill>
                  <a:srgbClr val="0033CC"/>
                </a:solidFill>
              </a:rPr>
              <a:t>Dealing with separation of decision making from control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>
                <a:solidFill>
                  <a:srgbClr val="0033CC"/>
                </a:solidFill>
              </a:rPr>
              <a:t>Reducing delays in decision-making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>
                <a:solidFill>
                  <a:srgbClr val="0033CC"/>
                </a:solidFill>
              </a:rPr>
              <a:t>Fostering cooperation among agencies</a:t>
            </a:r>
          </a:p>
          <a:p>
            <a:pPr>
              <a:buNone/>
            </a:pPr>
            <a:endParaRPr lang="en-US" dirty="0" smtClean="0">
              <a:solidFill>
                <a:srgbClr val="0033CC"/>
              </a:solidFill>
            </a:endParaRPr>
          </a:p>
          <a:p>
            <a:pPr>
              <a:buNone/>
            </a:pPr>
            <a:endParaRPr lang="en-US" dirty="0" smtClean="0">
              <a:solidFill>
                <a:srgbClr val="0033CC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53FE5-93AF-4301-862A-2F9F49FE3787}" type="slidenum">
              <a:rPr lang="en-US" smtClean="0"/>
              <a:pPr/>
              <a:t>45</a:t>
            </a:fld>
            <a:endParaRPr lang="en-US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0" y="0"/>
            <a:ext cx="9144000" cy="1371600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lvl="0" algn="ctr" fontAlgn="auto">
              <a:spcAft>
                <a:spcPts val="0"/>
              </a:spcAft>
              <a:defRPr/>
            </a:pPr>
            <a:r>
              <a:rPr lang="en-US" sz="4000" b="1" dirty="0" smtClean="0">
                <a:solidFill>
                  <a:srgbClr val="FF0000"/>
                </a:solidFill>
                <a:latin typeface="+mj-lt"/>
              </a:rPr>
              <a:t>Mechanisms to Address Weaknesses</a:t>
            </a:r>
            <a:endParaRPr kumimoji="0" lang="en-US" sz="4000" b="1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838200"/>
            <a:ext cx="7391400" cy="5715000"/>
          </a:xfrm>
        </p:spPr>
        <p:txBody>
          <a:bodyPr>
            <a:noAutofit/>
          </a:bodyPr>
          <a:lstStyle/>
          <a:p>
            <a:r>
              <a:rPr lang="en-US" dirty="0" smtClean="0">
                <a:solidFill>
                  <a:srgbClr val="0033CC"/>
                </a:solidFill>
              </a:rPr>
              <a:t>What will convince skeptics that macro-prudential regulatory structures will forecast and diffuse systemic risk?</a:t>
            </a:r>
          </a:p>
          <a:p>
            <a:pPr lvl="1"/>
            <a:r>
              <a:rPr lang="en-US" sz="3200" dirty="0" smtClean="0">
                <a:solidFill>
                  <a:srgbClr val="0033CC"/>
                </a:solidFill>
              </a:rPr>
              <a:t>Granular data and information</a:t>
            </a:r>
          </a:p>
          <a:p>
            <a:pPr lvl="1"/>
            <a:r>
              <a:rPr lang="en-US" sz="3200" dirty="0" smtClean="0">
                <a:solidFill>
                  <a:srgbClr val="0033CC"/>
                </a:solidFill>
              </a:rPr>
              <a:t>Better assessment of systemic risks</a:t>
            </a:r>
          </a:p>
          <a:p>
            <a:pPr lvl="1"/>
            <a:r>
              <a:rPr lang="en-US" sz="3200" dirty="0" smtClean="0">
                <a:solidFill>
                  <a:srgbClr val="0033CC"/>
                </a:solidFill>
              </a:rPr>
              <a:t>Design of rules and “markers”</a:t>
            </a:r>
          </a:p>
          <a:p>
            <a:pPr lvl="1"/>
            <a:r>
              <a:rPr lang="en-US" sz="3200" dirty="0" smtClean="0">
                <a:solidFill>
                  <a:srgbClr val="0033CC"/>
                </a:solidFill>
              </a:rPr>
              <a:t>Public conversation</a:t>
            </a:r>
          </a:p>
          <a:p>
            <a:pPr lvl="1"/>
            <a:r>
              <a:rPr lang="en-US" sz="3200" dirty="0" smtClean="0">
                <a:solidFill>
                  <a:srgbClr val="0033CC"/>
                </a:solidFill>
              </a:rPr>
              <a:t>Resources, personnel</a:t>
            </a:r>
          </a:p>
          <a:p>
            <a:pPr lvl="1"/>
            <a:r>
              <a:rPr lang="en-US" sz="3200" dirty="0" smtClean="0">
                <a:solidFill>
                  <a:srgbClr val="0033CC"/>
                </a:solidFill>
              </a:rPr>
              <a:t>Political will, enforcement</a:t>
            </a:r>
          </a:p>
          <a:p>
            <a:pPr lvl="1"/>
            <a:r>
              <a:rPr lang="en-US" sz="3200" dirty="0" smtClean="0">
                <a:solidFill>
                  <a:srgbClr val="0033CC"/>
                </a:solidFill>
              </a:rPr>
              <a:t>Track record</a:t>
            </a:r>
            <a:r>
              <a:rPr lang="en-US" sz="3200" dirty="0">
                <a:solidFill>
                  <a:srgbClr val="0033CC"/>
                </a:solidFill>
              </a:rPr>
              <a:t>.</a:t>
            </a:r>
            <a:endParaRPr lang="en-US" sz="3200" dirty="0" smtClean="0">
              <a:solidFill>
                <a:srgbClr val="0033CC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53FE5-93AF-4301-862A-2F9F49FE3787}" type="slidenum">
              <a:rPr lang="en-US" smtClean="0"/>
              <a:pPr/>
              <a:t>46</a:t>
            </a:fld>
            <a:endParaRPr lang="en-US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 rot="10800000" flipV="1">
            <a:off x="0" y="0"/>
            <a:ext cx="9144000" cy="914400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Questions</a:t>
            </a:r>
            <a:endParaRPr kumimoji="0" lang="en-US" sz="4000" b="1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4800" y="766524"/>
            <a:ext cx="1524000" cy="5329476"/>
          </a:xfrm>
          <a:prstGeom prst="roundRect">
            <a:avLst/>
          </a:prstGeom>
          <a:solidFill>
            <a:schemeClr val="accent2">
              <a:alpha val="59000"/>
            </a:schemeClr>
          </a:solidFill>
          <a:ln>
            <a:solidFill>
              <a:prstClr val="black"/>
            </a:solidFill>
          </a:ln>
        </p:spPr>
        <p:txBody>
          <a:bodyPr wrap="squar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sz="16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Households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 sz="16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 sz="1600" b="1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 sz="16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 sz="1600" b="1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 sz="16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 sz="1600" b="1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 sz="16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 sz="1600" b="1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sz="16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Non-financial Businesses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 sz="16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 sz="1600" b="1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 sz="16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 sz="1600" b="1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 sz="16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 sz="1600" b="1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 sz="16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 sz="1600" b="1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sz="16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Governments</a:t>
            </a:r>
            <a:endParaRPr lang="en-US" sz="16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391400" y="762000"/>
            <a:ext cx="1447800" cy="5364778"/>
          </a:xfrm>
          <a:prstGeom prst="roundRect">
            <a:avLst/>
          </a:prstGeom>
          <a:solidFill>
            <a:schemeClr val="accent2">
              <a:alpha val="59000"/>
            </a:schemeClr>
          </a:solidFill>
          <a:ln>
            <a:solidFill>
              <a:prstClr val="black"/>
            </a:solidFill>
          </a:ln>
        </p:spPr>
        <p:txBody>
          <a:bodyPr wrap="squar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sz="16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Households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 sz="16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 sz="1600" b="1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 sz="16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 sz="1600" b="1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 sz="16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 sz="1600" b="1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 sz="16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 sz="1600" b="1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sz="16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Non-financial Businesses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 sz="16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 sz="1600" b="1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 sz="16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 sz="1600" b="1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 sz="16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 sz="1600" b="1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 sz="16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 sz="1600" b="1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 sz="16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2133600" y="762000"/>
            <a:ext cx="5029200" cy="5791200"/>
          </a:xfrm>
          <a:prstGeom prst="roundRect">
            <a:avLst/>
          </a:prstGeom>
          <a:noFill/>
          <a:ln w="38100">
            <a:solidFill>
              <a:schemeClr val="tx1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276600" y="838201"/>
            <a:ext cx="2819400" cy="715089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US" sz="36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Banks</a:t>
            </a:r>
            <a:endParaRPr lang="en-US" sz="36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 rot="5400000">
            <a:off x="2193251" y="2721650"/>
            <a:ext cx="2019299" cy="919401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US" sz="2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Securitization</a:t>
            </a:r>
            <a:endParaRPr lang="en-US" sz="24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US" sz="2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SPV</a:t>
            </a:r>
            <a:endParaRPr lang="en-US" sz="24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186428" y="2170176"/>
            <a:ext cx="923544" cy="2020824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 sz="2400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 sz="2400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US" sz="19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ABCP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 sz="2400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 sz="24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638800" y="2133600"/>
            <a:ext cx="990600" cy="4038601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 sz="2400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 sz="2400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 sz="1900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 sz="1900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 sz="19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US" sz="19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MMFs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 sz="2400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 sz="2400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 sz="24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 sz="2400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 sz="24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186428" y="4527739"/>
            <a:ext cx="995172" cy="1644461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 sz="1900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 sz="1900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Broker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Dealers</a:t>
            </a:r>
            <a:endParaRPr lang="en-US" sz="18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 sz="1900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743200" y="4824889"/>
            <a:ext cx="995172" cy="1347311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 sz="1900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Hedge Funds</a:t>
            </a:r>
            <a:endParaRPr lang="en-US" sz="18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 sz="1900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2362200" y="1828800"/>
            <a:ext cx="4572000" cy="4572000"/>
          </a:xfrm>
          <a:prstGeom prst="roundRect">
            <a:avLst/>
          </a:prstGeom>
          <a:noFill/>
          <a:ln w="38100">
            <a:solidFill>
              <a:schemeClr val="tx1"/>
            </a:solidFill>
            <a:prstDash val="lgDashDot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0" y="0"/>
            <a:ext cx="9144000" cy="64633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Financial Intermediation</a:t>
            </a:r>
            <a:endParaRPr lang="en-US" sz="3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4" name="Straight Arrow Connector 13"/>
          <p:cNvCxnSpPr>
            <a:endCxn id="5" idx="3"/>
          </p:cNvCxnSpPr>
          <p:nvPr/>
        </p:nvCxnSpPr>
        <p:spPr>
          <a:xfrm flipH="1" flipV="1">
            <a:off x="6096000" y="1195746"/>
            <a:ext cx="1295400" cy="23454"/>
          </a:xfrm>
          <a:prstGeom prst="straightConnector1">
            <a:avLst/>
          </a:prstGeom>
          <a:ln w="3810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flipH="1">
            <a:off x="6629400" y="5486400"/>
            <a:ext cx="762000" cy="0"/>
          </a:xfrm>
          <a:prstGeom prst="straightConnector1">
            <a:avLst/>
          </a:prstGeom>
          <a:ln w="3810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flipH="1">
            <a:off x="6629400" y="4114800"/>
            <a:ext cx="762000" cy="0"/>
          </a:xfrm>
          <a:prstGeom prst="straightConnector1">
            <a:avLst/>
          </a:prstGeom>
          <a:ln w="3810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 flipH="1">
            <a:off x="6629400" y="2590800"/>
            <a:ext cx="762000" cy="0"/>
          </a:xfrm>
          <a:prstGeom prst="straightConnector1">
            <a:avLst/>
          </a:prstGeom>
          <a:ln w="3810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 flipH="1">
            <a:off x="1828800" y="5562600"/>
            <a:ext cx="762000" cy="0"/>
          </a:xfrm>
          <a:prstGeom prst="straightConnector1">
            <a:avLst/>
          </a:prstGeom>
          <a:ln w="3810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 flipH="1">
            <a:off x="1828800" y="4724400"/>
            <a:ext cx="685800" cy="0"/>
          </a:xfrm>
          <a:prstGeom prst="straightConnector1">
            <a:avLst/>
          </a:prstGeom>
          <a:ln w="3810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 flipH="1">
            <a:off x="1828800" y="2971800"/>
            <a:ext cx="685800" cy="0"/>
          </a:xfrm>
          <a:prstGeom prst="straightConnector1">
            <a:avLst/>
          </a:prstGeom>
          <a:ln w="3810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flipH="1">
            <a:off x="1828800" y="1295400"/>
            <a:ext cx="1143000" cy="0"/>
          </a:xfrm>
          <a:prstGeom prst="straightConnector1">
            <a:avLst/>
          </a:prstGeom>
          <a:ln w="3810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 flipH="1">
            <a:off x="5105400" y="3200400"/>
            <a:ext cx="533400" cy="0"/>
          </a:xfrm>
          <a:prstGeom prst="straightConnector1">
            <a:avLst/>
          </a:prstGeom>
          <a:ln w="3810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 flipH="1">
            <a:off x="5181600" y="5334000"/>
            <a:ext cx="457200" cy="0"/>
          </a:xfrm>
          <a:prstGeom prst="straightConnector1">
            <a:avLst/>
          </a:prstGeom>
          <a:ln w="3810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>
            <a:stCxn id="7" idx="1"/>
            <a:endCxn id="6" idx="0"/>
          </p:cNvCxnSpPr>
          <p:nvPr/>
        </p:nvCxnSpPr>
        <p:spPr>
          <a:xfrm flipH="1">
            <a:off x="3662601" y="3180588"/>
            <a:ext cx="523827" cy="763"/>
          </a:xfrm>
          <a:prstGeom prst="straightConnector1">
            <a:avLst/>
          </a:prstGeom>
          <a:ln w="3810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 flipH="1">
            <a:off x="3733800" y="5334000"/>
            <a:ext cx="457200" cy="0"/>
          </a:xfrm>
          <a:prstGeom prst="straightConnector1">
            <a:avLst/>
          </a:prstGeom>
          <a:ln w="3810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endCxn id="6" idx="1"/>
          </p:cNvCxnSpPr>
          <p:nvPr/>
        </p:nvCxnSpPr>
        <p:spPr>
          <a:xfrm flipH="1">
            <a:off x="3202900" y="1676400"/>
            <a:ext cx="454700" cy="495301"/>
          </a:xfrm>
          <a:prstGeom prst="straightConnector1">
            <a:avLst/>
          </a:prstGeom>
          <a:ln w="3810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 flipV="1">
            <a:off x="4648200" y="1828800"/>
            <a:ext cx="0" cy="457200"/>
          </a:xfrm>
          <a:prstGeom prst="straightConnector1">
            <a:avLst/>
          </a:prstGeom>
          <a:ln w="38100">
            <a:solidFill>
              <a:srgbClr val="00206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/>
          <p:nvPr/>
        </p:nvCxnSpPr>
        <p:spPr>
          <a:xfrm flipH="1" flipV="1">
            <a:off x="5638800" y="1676402"/>
            <a:ext cx="609600" cy="609598"/>
          </a:xfrm>
          <a:prstGeom prst="straightConnector1">
            <a:avLst/>
          </a:prstGeom>
          <a:ln w="3810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TextBox 55"/>
          <p:cNvSpPr txBox="1"/>
          <p:nvPr/>
        </p:nvSpPr>
        <p:spPr>
          <a:xfrm>
            <a:off x="1364434" y="6550223"/>
            <a:ext cx="7322366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sz="13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(Interconnected via bank sponsorship, liquidity puts, repo markets, funding flows, securities lending)</a:t>
            </a:r>
            <a:endParaRPr lang="en-US" sz="13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8" name="TextBox 77"/>
          <p:cNvSpPr txBox="1"/>
          <p:nvPr/>
        </p:nvSpPr>
        <p:spPr>
          <a:xfrm>
            <a:off x="0" y="6581001"/>
            <a:ext cx="96693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sz="12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Source: FSB</a:t>
            </a:r>
            <a:endParaRPr lang="en-US" sz="12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" name="Slide Number Placeholder 23"/>
          <p:cNvSpPr>
            <a:spLocks noGrp="1"/>
          </p:cNvSpPr>
          <p:nvPr>
            <p:ph type="sldNum" sz="quarter" idx="12"/>
          </p:nvPr>
        </p:nvSpPr>
        <p:spPr>
          <a:xfrm>
            <a:off x="7010400" y="6492875"/>
            <a:ext cx="2133600" cy="365125"/>
          </a:xfrm>
        </p:spPr>
        <p:txBody>
          <a:bodyPr/>
          <a:lstStyle/>
          <a:p>
            <a:fld id="{9ECE14D2-DD98-4FA7-A852-1017892810E5}" type="slidenum">
              <a:rPr lang="en-US" sz="14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pPr/>
              <a:t>5</a:t>
            </a:fld>
            <a:endParaRPr lang="en-US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C2CD12D-4DEA-4E25-A5D1-81684DFA8762}" type="slidenum">
              <a:rPr lang="en-US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5427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990600"/>
          </a:xfrm>
        </p:spPr>
        <p:txBody>
          <a:bodyPr/>
          <a:lstStyle/>
          <a:p>
            <a:pPr eaLnBrk="1" hangingPunct="1"/>
            <a:r>
              <a:rPr lang="en-US" sz="3200" dirty="0" smtClean="0"/>
              <a:t>Post Crisis: Need for a New Policy Framework</a:t>
            </a:r>
          </a:p>
        </p:txBody>
      </p:sp>
      <p:sp>
        <p:nvSpPr>
          <p:cNvPr id="5427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838200"/>
            <a:ext cx="8382000" cy="5638800"/>
          </a:xfrm>
        </p:spPr>
        <p:txBody>
          <a:bodyPr/>
          <a:lstStyle/>
          <a:p>
            <a:r>
              <a:rPr lang="en-GB" sz="2800" dirty="0" smtClean="0"/>
              <a:t>Pro-cyclicality</a:t>
            </a:r>
          </a:p>
          <a:p>
            <a:r>
              <a:rPr lang="en-GB" sz="2800" dirty="0" smtClean="0"/>
              <a:t>Contagion in a highly interconnected financial system</a:t>
            </a:r>
          </a:p>
          <a:p>
            <a:r>
              <a:rPr lang="en-GB" sz="2800" dirty="0" smtClean="0"/>
              <a:t>P</a:t>
            </a:r>
            <a:r>
              <a:rPr lang="en-US" sz="2800" dirty="0" smtClean="0"/>
              <a:t>rice stability is not enough</a:t>
            </a:r>
          </a:p>
          <a:p>
            <a:r>
              <a:rPr lang="en-GB" sz="2800" dirty="0" smtClean="0"/>
              <a:t>Market discipline is not enough </a:t>
            </a:r>
          </a:p>
          <a:p>
            <a:r>
              <a:rPr lang="en-GB" sz="2800" dirty="0" smtClean="0"/>
              <a:t>Self-regulation has obvious shortcomings</a:t>
            </a:r>
            <a:endParaRPr lang="en-US" sz="2800" dirty="0" smtClean="0"/>
          </a:p>
          <a:p>
            <a:r>
              <a:rPr lang="en-GB" sz="2800" dirty="0" smtClean="0"/>
              <a:t>Risk concentration  </a:t>
            </a:r>
            <a:endParaRPr lang="en-US" sz="2800" dirty="0" smtClean="0"/>
          </a:p>
          <a:p>
            <a:r>
              <a:rPr lang="en-GB" sz="2800" dirty="0" smtClean="0"/>
              <a:t>Risk mispricing and deficient risk management</a:t>
            </a:r>
          </a:p>
          <a:p>
            <a:r>
              <a:rPr lang="en-GB" sz="2800" dirty="0" smtClean="0"/>
              <a:t>Distorted incentives and compensation structures</a:t>
            </a:r>
            <a:endParaRPr lang="en-US" sz="2800" dirty="0" smtClean="0"/>
          </a:p>
          <a:p>
            <a:r>
              <a:rPr lang="en-GB" sz="2800" dirty="0" smtClean="0"/>
              <a:t>Regulatory structures are never comprehensive</a:t>
            </a:r>
          </a:p>
          <a:p>
            <a:r>
              <a:rPr lang="en-GB" sz="2800" dirty="0" smtClean="0"/>
              <a:t>Surveillance cannot be perfect</a:t>
            </a:r>
            <a:endParaRPr lang="en-US" sz="2800" dirty="0" smtClean="0"/>
          </a:p>
          <a:p>
            <a:r>
              <a:rPr lang="en-US" sz="2800" dirty="0" smtClean="0"/>
              <a:t>Fiscal resources for government interventions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964EA18-BF69-435E-8C2F-B856FA756EAA}" type="slidenum">
              <a:rPr lang="en-US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3379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838200"/>
          </a:xfrm>
        </p:spPr>
        <p:txBody>
          <a:bodyPr/>
          <a:lstStyle/>
          <a:p>
            <a:pPr eaLnBrk="1" hangingPunct="1"/>
            <a:r>
              <a:rPr lang="en-US" dirty="0" smtClean="0"/>
              <a:t>Interconnectedness</a:t>
            </a:r>
          </a:p>
        </p:txBody>
      </p:sp>
      <p:sp>
        <p:nvSpPr>
          <p:cNvPr id="3379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762000"/>
            <a:ext cx="8229600" cy="5867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dirty="0" smtClean="0"/>
              <a:t>Close symbiotic relationship between and among financial institutions and markets:</a:t>
            </a:r>
          </a:p>
          <a:p>
            <a:pPr eaLnBrk="1" hangingPunct="1"/>
            <a:r>
              <a:rPr lang="en-US" dirty="0" smtClean="0"/>
              <a:t>Banks increasingly rely on markets to obtain external funding, provide investments, and manage risks (through derivatives).</a:t>
            </a:r>
          </a:p>
          <a:p>
            <a:pPr eaLnBrk="1" hangingPunct="1"/>
            <a:r>
              <a:rPr lang="en-US" dirty="0" smtClean="0"/>
              <a:t>Markets rely on banks (and nonbanks) for market-making, back-stop liquidity services, and insurance.</a:t>
            </a:r>
          </a:p>
          <a:p>
            <a:pPr eaLnBrk="1" hangingPunct="1"/>
            <a:r>
              <a:rPr lang="en-US" dirty="0" smtClean="0"/>
              <a:t>Management of risks is predicated on liquid markets, and the growth of OTC instruments for trading risks.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77AAB1-850C-41CD-8617-44B0D6F7AE77}" type="slidenum">
              <a:rPr lang="en-US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1434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371600"/>
          </a:xfrm>
        </p:spPr>
        <p:txBody>
          <a:bodyPr/>
          <a:lstStyle/>
          <a:p>
            <a:pPr eaLnBrk="1" hangingPunct="1"/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Endogenous Risk </a:t>
            </a:r>
            <a:br>
              <a:rPr lang="en-US" dirty="0" smtClean="0"/>
            </a:br>
            <a:r>
              <a:rPr lang="en-US" dirty="0" smtClean="0"/>
              <a:t> </a:t>
            </a:r>
          </a:p>
        </p:txBody>
      </p:sp>
      <p:sp>
        <p:nvSpPr>
          <p:cNvPr id="1434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295400"/>
            <a:ext cx="8305800" cy="5105400"/>
          </a:xfrm>
        </p:spPr>
        <p:txBody>
          <a:bodyPr/>
          <a:lstStyle/>
          <a:p>
            <a:r>
              <a:rPr lang="en-US" dirty="0" smtClean="0"/>
              <a:t>Risk generated and amplified by the system</a:t>
            </a:r>
          </a:p>
          <a:p>
            <a:r>
              <a:rPr lang="en-US" dirty="0" smtClean="0"/>
              <a:t>Agents react to changes in the market, and their actions in turn may affect market prices and the financial environment</a:t>
            </a:r>
          </a:p>
          <a:p>
            <a:r>
              <a:rPr lang="en-US" dirty="0" smtClean="0"/>
              <a:t>Role of market prices, especially for a financial system dependent on marketable assets</a:t>
            </a:r>
          </a:p>
          <a:p>
            <a:pPr eaLnBrk="1" hangingPunct="1">
              <a:lnSpc>
                <a:spcPct val="90000"/>
              </a:lnSpc>
            </a:pPr>
            <a:r>
              <a:rPr lang="en-US" dirty="0" smtClean="0"/>
              <a:t>Banks and other financial institutions react based on price-sensitive incentive schemes and risk management systems </a:t>
            </a:r>
          </a:p>
          <a:p>
            <a:pPr eaLnBrk="1" hangingPunct="1">
              <a:lnSpc>
                <a:spcPct val="90000"/>
              </a:lnSpc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C2CD12D-4DEA-4E25-A5D1-81684DFA8762}" type="slidenum">
              <a:rPr lang="en-US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5427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447800"/>
          </a:xfrm>
        </p:spPr>
        <p:txBody>
          <a:bodyPr/>
          <a:lstStyle/>
          <a:p>
            <a:pPr eaLnBrk="1" hangingPunct="1"/>
            <a:r>
              <a:rPr lang="en-US" dirty="0" smtClean="0"/>
              <a:t>Desirable Features of a New Framework</a:t>
            </a:r>
          </a:p>
        </p:txBody>
      </p:sp>
      <p:sp>
        <p:nvSpPr>
          <p:cNvPr id="5427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6800" y="1371600"/>
            <a:ext cx="7848600" cy="5029200"/>
          </a:xfrm>
        </p:spPr>
        <p:txBody>
          <a:bodyPr/>
          <a:lstStyle/>
          <a:p>
            <a:r>
              <a:rPr lang="en-US" sz="3600" dirty="0" smtClean="0"/>
              <a:t>Countercyclical</a:t>
            </a:r>
          </a:p>
          <a:p>
            <a:r>
              <a:rPr lang="en-US" sz="3600" dirty="0" smtClean="0"/>
              <a:t>Symmetry between boom and bust phases of financial cycles</a:t>
            </a:r>
          </a:p>
          <a:p>
            <a:r>
              <a:rPr lang="en-US" sz="3600" dirty="0" smtClean="0"/>
              <a:t>System-wide focus</a:t>
            </a:r>
          </a:p>
          <a:p>
            <a:r>
              <a:rPr lang="en-US" sz="3600" dirty="0" smtClean="0"/>
              <a:t>Coverage of the entire financial system</a:t>
            </a:r>
          </a:p>
          <a:p>
            <a:r>
              <a:rPr lang="en-US" sz="3600" dirty="0" smtClean="0"/>
              <a:t>Long horizon</a:t>
            </a:r>
          </a:p>
          <a:p>
            <a:r>
              <a:rPr lang="en-US" sz="3600" dirty="0" smtClean="0"/>
              <a:t>Holistic approach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Blank Presentation">
  <a:themeElements>
    <a:clrScheme name="1_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1_Blank Presentation">
      <a:majorFont>
        <a:latin typeface="Times New Roman"/>
        <a:ea typeface=""/>
        <a:cs typeface="Arial"/>
      </a:majorFont>
      <a:minorFont>
        <a:latin typeface="Times New Roman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3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4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5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5257</TotalTime>
  <Words>2251</Words>
  <Application>Microsoft Office PowerPoint</Application>
  <PresentationFormat>On-screen Show (4:3)</PresentationFormat>
  <Paragraphs>550</Paragraphs>
  <Slides>46</Slides>
  <Notes>46</Notes>
  <HiddenSlides>0</HiddenSlides>
  <MMClips>0</MMClips>
  <ScaleCrop>false</ScaleCrop>
  <HeadingPairs>
    <vt:vector size="4" baseType="variant">
      <vt:variant>
        <vt:lpstr>Theme</vt:lpstr>
      </vt:variant>
      <vt:variant>
        <vt:i4>6</vt:i4>
      </vt:variant>
      <vt:variant>
        <vt:lpstr>Slide Titles</vt:lpstr>
      </vt:variant>
      <vt:variant>
        <vt:i4>46</vt:i4>
      </vt:variant>
    </vt:vector>
  </HeadingPairs>
  <TitlesOfParts>
    <vt:vector size="52" baseType="lpstr">
      <vt:lpstr>1_Blank Presentation</vt:lpstr>
      <vt:lpstr>1_Office Theme</vt:lpstr>
      <vt:lpstr>3_Office Theme</vt:lpstr>
      <vt:lpstr>4_Office Theme</vt:lpstr>
      <vt:lpstr>5_Office Theme</vt:lpstr>
      <vt:lpstr>2_Office Theme</vt:lpstr>
      <vt:lpstr>Macro-Prudential Policy: Design and Implementation</vt:lpstr>
      <vt:lpstr>Financial Stability and the Need for a New Policy Framework</vt:lpstr>
      <vt:lpstr>Definition of Financial Stability</vt:lpstr>
      <vt:lpstr>Definition of Financial Instability</vt:lpstr>
      <vt:lpstr>Slide 5</vt:lpstr>
      <vt:lpstr>Post Crisis: Need for a New Policy Framework</vt:lpstr>
      <vt:lpstr>Interconnectedness</vt:lpstr>
      <vt:lpstr> Endogenous Risk   </vt:lpstr>
      <vt:lpstr>Desirable Features of a New Framework</vt:lpstr>
      <vt:lpstr>Macro-Prudential Policy</vt:lpstr>
      <vt:lpstr>Slide 11</vt:lpstr>
      <vt:lpstr>Slide 12</vt:lpstr>
      <vt:lpstr> What is Macro-Prudential Policy? </vt:lpstr>
      <vt:lpstr>Nature of Macro-Prudential Policy</vt:lpstr>
      <vt:lpstr>Financial Stability Framework and Macro-Prudential Policy</vt:lpstr>
      <vt:lpstr> Macro-Prudential Policy Framework </vt:lpstr>
      <vt:lpstr>Macro-Prudential Policy:  Design and Implementation</vt:lpstr>
      <vt:lpstr>Macro-Prudential Policy Design</vt:lpstr>
      <vt:lpstr>Slide 19</vt:lpstr>
      <vt:lpstr>Hard to Measure Systemic Risk </vt:lpstr>
      <vt:lpstr>Operational Challenges for Rules-Based  Time Varying Policy</vt:lpstr>
      <vt:lpstr>Discretion Opens the Door to Resistance</vt:lpstr>
      <vt:lpstr>Slide 23</vt:lpstr>
      <vt:lpstr>Slide 24</vt:lpstr>
      <vt:lpstr>Slide 25</vt:lpstr>
      <vt:lpstr>Slide 26</vt:lpstr>
      <vt:lpstr>Challenges Related to Coordination</vt:lpstr>
      <vt:lpstr>Strong Baseline Policies Reduce Burden on Time-varying Policy</vt:lpstr>
      <vt:lpstr>Macro-Prudential Policy:  Practice</vt:lpstr>
      <vt:lpstr>Five Steps to Operationalize Macro-Prudential Policy</vt:lpstr>
      <vt:lpstr>Capturing the Financial Cycle: Some Useful indicators</vt:lpstr>
      <vt:lpstr>Mapping Tools to Objectives: Structural Dimension</vt:lpstr>
      <vt:lpstr>Slide 33</vt:lpstr>
      <vt:lpstr>Mapping Tools to Objectives: Time Dimension</vt:lpstr>
      <vt:lpstr>Timing of Activation</vt:lpstr>
      <vt:lpstr>Effectiveness </vt:lpstr>
      <vt:lpstr>Assessment </vt:lpstr>
      <vt:lpstr>Managing Capital Inflow Surges</vt:lpstr>
      <vt:lpstr>Asian Experience with Macro-Prudential Tools</vt:lpstr>
      <vt:lpstr>Asian Experience with Macro-Prudential Tools</vt:lpstr>
      <vt:lpstr>Institutional Structure</vt:lpstr>
      <vt:lpstr>Evolution of Institutional Arrangements…</vt:lpstr>
      <vt:lpstr>Slide 43</vt:lpstr>
      <vt:lpstr>Slide 44</vt:lpstr>
      <vt:lpstr>Slide 45</vt:lpstr>
      <vt:lpstr>Slide 46</vt:lpstr>
    </vt:vector>
  </TitlesOfParts>
  <Company>International Monetary Fund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 SHARMA</dc:creator>
  <cp:lastModifiedBy>ssharma</cp:lastModifiedBy>
  <cp:revision>240</cp:revision>
  <dcterms:created xsi:type="dcterms:W3CDTF">2007-06-12T14:09:48Z</dcterms:created>
  <dcterms:modified xsi:type="dcterms:W3CDTF">2013-11-05T09:15:08Z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-1921978708</vt:i4>
  </property>
  <property fmtid="{D5CDD505-2E9C-101B-9397-08002B2CF9AE}" pid="3" name="_NewReviewCycle">
    <vt:lpwstr/>
  </property>
  <property fmtid="{D5CDD505-2E9C-101B-9397-08002B2CF9AE}" pid="4" name="_EmailSubject">
    <vt:lpwstr>Presentation for Istanbul</vt:lpwstr>
  </property>
  <property fmtid="{D5CDD505-2E9C-101B-9397-08002B2CF9AE}" pid="5" name="_AuthorEmail">
    <vt:lpwstr>SSHARMA@imf.org</vt:lpwstr>
  </property>
  <property fmtid="{D5CDD505-2E9C-101B-9397-08002B2CF9AE}" pid="6" name="_AuthorEmailDisplayName">
    <vt:lpwstr>Sharma, Sunil</vt:lpwstr>
  </property>
  <property fmtid="{D5CDD505-2E9C-101B-9397-08002B2CF9AE}" pid="7" name="_PreviousAdHocReviewCycleID">
    <vt:i4>1691752784</vt:i4>
  </property>
</Properties>
</file>