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7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1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3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1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6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55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3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3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9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8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CE8E-FCDE-4A5E-B757-640685BDA4B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C001-CEAD-4CE2-92A8-2370D0FD8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18" Type="http://schemas.openxmlformats.org/officeDocument/2006/relationships/image" Target="../media/image4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17" Type="http://schemas.openxmlformats.org/officeDocument/2006/relationships/image" Target="../media/image42.emf"/><Relationship Id="rId2" Type="http://schemas.openxmlformats.org/officeDocument/2006/relationships/image" Target="../media/image27.emf"/><Relationship Id="rId16" Type="http://schemas.openxmlformats.org/officeDocument/2006/relationships/image" Target="../media/image41.emf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19" Type="http://schemas.openxmlformats.org/officeDocument/2006/relationships/image" Target="../media/image44.jpg"/><Relationship Id="rId4" Type="http://schemas.openxmlformats.org/officeDocument/2006/relationships/image" Target="../media/image29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adfimi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75" y="0"/>
            <a:ext cx="4145996" cy="529660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61507" y="5298196"/>
            <a:ext cx="113768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 </a:t>
            </a:r>
          </a:p>
          <a:p>
            <a:pPr algn="ctr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NATIONAL DEVELOPMENT FINANCE INSTITUTIONS </a:t>
            </a:r>
          </a:p>
          <a:p>
            <a:pPr algn="ctr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MEMBER COUNTRIES OF THE ISLAMIC DEVELOPMENT BANK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63092" y="159610"/>
            <a:ext cx="4714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4E7C"/>
                </a:solidFill>
                <a:latin typeface="SquadaOne-Regular"/>
              </a:rPr>
              <a:t>ADFIMI MEMBERS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97193" y="1195197"/>
            <a:ext cx="13420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AZERBAIJAN</a:t>
            </a:r>
            <a:endParaRPr lang="en-GB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69446" y="1195197"/>
            <a:ext cx="1481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Atabank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OJSC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949504" y="1195197"/>
            <a:ext cx="1452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</a:p>
        </p:txBody>
      </p:sp>
      <p:sp>
        <p:nvSpPr>
          <p:cNvPr id="7" name="Dikdörtgen 6"/>
          <p:cNvSpPr/>
          <p:nvPr/>
        </p:nvSpPr>
        <p:spPr>
          <a:xfrm>
            <a:off x="7692290" y="1241363"/>
            <a:ext cx="3798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Saudi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Bangladesh Industrial &amp;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Co. Ltd. (SABINCO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Bangladesh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Developmen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Bank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96579" y="1864917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CAMEROUN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609045" y="2406978"/>
            <a:ext cx="623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IRAN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459259" y="2417906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JORDAN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814469" y="3193841"/>
            <a:ext cx="1418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296202" y="3193841"/>
            <a:ext cx="1105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091275" y="4537081"/>
            <a:ext cx="1141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669253" y="4537080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OMAN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1156421" y="5351512"/>
            <a:ext cx="1076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6606159" y="5351510"/>
            <a:ext cx="795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QATAR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2524656" y="1864917"/>
            <a:ext cx="3092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Nationale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d’Investissement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94103" y="2447332"/>
            <a:ext cx="2716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Industry &amp; Mine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Keshavarzi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Samanbank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Corporation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7663315" y="2447332"/>
            <a:ext cx="191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Jordan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Islamic Bank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2494103" y="3240008"/>
            <a:ext cx="2835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Financial Support of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(FFSA)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7663315" y="3240008"/>
            <a:ext cx="390658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SME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Bank Malaysia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Pembangunan Malaysia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Berhad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Agrobank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Malaysia (formerly Bank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Kerjasama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Rakyat Malaysia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Berhad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TEKUN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405969" y="4542129"/>
            <a:ext cx="2730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Agricole du Maroc S.A.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7692290" y="4537079"/>
            <a:ext cx="2355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Oman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Bank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2494103" y="5282105"/>
            <a:ext cx="276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Pak-Oman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Investment Co. Ltd.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Paklibya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Holding Co. Ltd.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7712327" y="5351509"/>
            <a:ext cx="2315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Qatar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35924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75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75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75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7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63092" y="159610"/>
            <a:ext cx="4714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4E7C"/>
                </a:solidFill>
                <a:latin typeface="SquadaOne-Regular"/>
              </a:rPr>
              <a:t>ADFIMI MEMBERS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83874" y="1085028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SOMALIA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6606159" y="1085027"/>
            <a:ext cx="824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SUDAN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1072038" y="1746040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5269577" y="2794897"/>
            <a:ext cx="2299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TURKISH REPUBLIC OF </a:t>
            </a:r>
            <a:endParaRPr lang="tr-TR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CYPRUS</a:t>
            </a:r>
          </a:p>
        </p:txBody>
      </p:sp>
      <p:sp>
        <p:nvSpPr>
          <p:cNvPr id="29" name="Dikdörtgen 28"/>
          <p:cNvSpPr/>
          <p:nvPr/>
        </p:nvSpPr>
        <p:spPr>
          <a:xfrm>
            <a:off x="1024864" y="3538456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UGANDA</a:t>
            </a:r>
          </a:p>
        </p:txBody>
      </p:sp>
      <p:sp>
        <p:nvSpPr>
          <p:cNvPr id="30" name="Dikdörtgen 29"/>
          <p:cNvSpPr/>
          <p:nvPr/>
        </p:nvSpPr>
        <p:spPr>
          <a:xfrm>
            <a:off x="6606159" y="3538456"/>
            <a:ext cx="824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YEMEN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4015775" y="4395335"/>
            <a:ext cx="2187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  <p:sp>
        <p:nvSpPr>
          <p:cNvPr id="32" name="Dikdörtgen 31"/>
          <p:cNvSpPr/>
          <p:nvPr/>
        </p:nvSpPr>
        <p:spPr>
          <a:xfrm>
            <a:off x="1995689" y="1085027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Somali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and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Reconstruction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7397389" y="953676"/>
            <a:ext cx="36855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El-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Nilein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Industrial Development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Bank of Sudan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Investment Bank of Sudan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Saudi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Sudanese Bank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Workers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National Bank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Shamal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Islamic Bank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Tadamon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Islamic Bank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Omdurman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Bank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1999980" y="1743018"/>
            <a:ext cx="337913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Industrial Development Bank of Turkey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Bank of Turkey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Ziraatbank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Eximbank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Vak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fbank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Halkbank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Ziraat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Participation Bank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7568604" y="2794897"/>
            <a:ext cx="2561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Bank of TRNC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2012263" y="3538456"/>
            <a:ext cx="2842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Uganda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Bank Ltd.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7568604" y="3554019"/>
            <a:ext cx="3840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&amp; Agricultural Bank (CAC Bank)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3898243" y="4703112"/>
            <a:ext cx="2305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Islamic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Bank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3821555" y="5071404"/>
            <a:ext cx="2576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BASIC Bank Ltd., Bangladesh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3703933" y="5439697"/>
            <a:ext cx="290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Zarai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Taraqiati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Bank Ltd., Pakistan</a:t>
            </a:r>
          </a:p>
        </p:txBody>
      </p:sp>
      <p:sp>
        <p:nvSpPr>
          <p:cNvPr id="41" name="Dikdörtgen 40"/>
          <p:cNvSpPr/>
          <p:nvPr/>
        </p:nvSpPr>
        <p:spPr>
          <a:xfrm>
            <a:off x="4291395" y="5813924"/>
            <a:ext cx="1636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İş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Leasing, Turkey</a:t>
            </a:r>
          </a:p>
        </p:txBody>
      </p:sp>
    </p:spTree>
    <p:extLst>
      <p:ext uri="{BB962C8B-B14F-4D97-AF65-F5344CB8AC3E}">
        <p14:creationId xmlns:p14="http://schemas.microsoft.com/office/powerpoint/2010/main" val="8953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9" y="1741277"/>
            <a:ext cx="2874276" cy="1156159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097" y="1932774"/>
            <a:ext cx="1917600" cy="12954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602" y="898412"/>
            <a:ext cx="3552360" cy="14209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306" y="1959903"/>
            <a:ext cx="3280134" cy="13236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34" y="3111668"/>
            <a:ext cx="4091062" cy="163904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606" y="784790"/>
            <a:ext cx="3890159" cy="156797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8320" y="2673233"/>
            <a:ext cx="3824415" cy="153834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5844" y="2210315"/>
            <a:ext cx="3100800" cy="13974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5523" y="3714853"/>
            <a:ext cx="3100800" cy="20808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5800" y="2785789"/>
            <a:ext cx="4247182" cy="171520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9753" y="2084637"/>
            <a:ext cx="3356522" cy="133598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4929" y="3534083"/>
            <a:ext cx="3019200" cy="18258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2685" y="1503614"/>
            <a:ext cx="3100800" cy="12444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3103" y="2520369"/>
            <a:ext cx="3998518" cy="160197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4553" y="1705979"/>
            <a:ext cx="3993342" cy="161269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3332" y="2889678"/>
            <a:ext cx="3731864" cy="149765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97830" y="4029673"/>
            <a:ext cx="3100800" cy="139740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41904" y="2228376"/>
            <a:ext cx="3539074" cy="1429241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84" y="2537915"/>
            <a:ext cx="3976533" cy="159061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89539" y="2030792"/>
            <a:ext cx="4301146" cy="1723215"/>
          </a:xfrm>
          <a:prstGeom prst="rect">
            <a:avLst/>
          </a:prstGeom>
        </p:spPr>
      </p:pic>
      <p:sp>
        <p:nvSpPr>
          <p:cNvPr id="23" name="Dikdörtgen 22"/>
          <p:cNvSpPr/>
          <p:nvPr/>
        </p:nvSpPr>
        <p:spPr>
          <a:xfrm>
            <a:off x="1728852" y="89344"/>
            <a:ext cx="8504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4E7C"/>
                </a:solidFill>
                <a:latin typeface="SquadaOne-Regular"/>
              </a:rPr>
              <a:t>ADFIMI TRAINING PROGRAMMES</a:t>
            </a:r>
          </a:p>
        </p:txBody>
      </p:sp>
    </p:spTree>
    <p:extLst>
      <p:ext uri="{BB962C8B-B14F-4D97-AF65-F5344CB8AC3E}">
        <p14:creationId xmlns:p14="http://schemas.microsoft.com/office/powerpoint/2010/main" val="36920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07324" y="3826118"/>
            <a:ext cx="76053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Address: ADFIMI Saka Mehmet </a:t>
            </a:r>
            <a:r>
              <a:rPr lang="en-GB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Sokak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No:13, Kat:2, </a:t>
            </a:r>
            <a:r>
              <a:rPr lang="en-GB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Sultanhamam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GB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Eminonu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34116, </a:t>
            </a:r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Istanbul,Turkey</a:t>
            </a:r>
            <a:endParaRPr lang="tr-T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+90 (212) 526 51 26 +90 (212) 526 51 27 </a:t>
            </a:r>
            <a:endParaRPr lang="tr-T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+90 (212) 526 51 28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adfimi@adfimi.org </a:t>
            </a:r>
            <a:endParaRPr lang="tr-T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info@adfimi.org</a:t>
            </a:r>
            <a:endParaRPr lang="tr-T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www.adfimi.org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4" y="1200838"/>
            <a:ext cx="1791749" cy="22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01973" y="405164"/>
            <a:ext cx="7797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0" i="0" u="none" strike="noStrike" baseline="0" dirty="0" smtClean="0">
                <a:solidFill>
                  <a:srgbClr val="004E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 on ADFIMI's Agenda</a:t>
            </a:r>
          </a:p>
          <a:p>
            <a:r>
              <a:rPr lang="en-GB" sz="3200" b="0" i="0" u="none" strike="noStrike" baseline="0" dirty="0" smtClean="0">
                <a:solidFill>
                  <a:srgbClr val="004E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633328" y="1557375"/>
            <a:ext cx="826149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Implementation of Sustainable Development Goals (SDGs):</a:t>
            </a:r>
          </a:p>
          <a:p>
            <a:r>
              <a:rPr lang="en-GB" sz="22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Alleviation of Poverty; decent quality of life for</a:t>
            </a:r>
          </a:p>
          <a:p>
            <a:r>
              <a:rPr lang="en-GB" sz="22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everyone.</a:t>
            </a:r>
          </a:p>
          <a:p>
            <a:r>
              <a:rPr lang="en-GB" sz="22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Islamic Finance</a:t>
            </a:r>
          </a:p>
          <a:p>
            <a:r>
              <a:rPr lang="en-GB" sz="22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Global Financial Crises: Identify Causes Find Remedies</a:t>
            </a:r>
          </a:p>
          <a:p>
            <a:r>
              <a:rPr lang="en-GB" sz="22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SME Development and Finance</a:t>
            </a:r>
          </a:p>
          <a:p>
            <a:r>
              <a:rPr lang="en-GB" sz="22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Financial Inclusion</a:t>
            </a:r>
          </a:p>
          <a:p>
            <a:r>
              <a:rPr lang="en-GB" sz="22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Microfinance</a:t>
            </a:r>
          </a:p>
          <a:p>
            <a:r>
              <a:rPr lang="en-GB" sz="22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Climate Change and Green Finance</a:t>
            </a:r>
          </a:p>
          <a:p>
            <a:r>
              <a:rPr lang="en-GB" sz="22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Sustainability</a:t>
            </a:r>
          </a:p>
          <a:p>
            <a:r>
              <a:rPr lang="en-GB" sz="22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Infrastructure Finance</a:t>
            </a:r>
            <a:endParaRPr lang="en-GB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33870" y="5743560"/>
            <a:ext cx="4330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0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'A Forum For Development'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8591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95320" y="628724"/>
            <a:ext cx="7082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4E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OBJECTIVES OF ADFIMI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995319" y="1461814"/>
            <a:ext cx="7446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co-operation and networking among</a:t>
            </a:r>
          </a:p>
          <a:p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in all aspects of development financing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423141" y="2218315"/>
            <a:ext cx="917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 smtClean="0">
                <a:solidFill>
                  <a:srgbClr val="1D9D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</a:t>
            </a:r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Conducting training programmes for the improvement</a:t>
            </a:r>
          </a:p>
          <a:p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human resources as well as institutional capacities</a:t>
            </a:r>
          </a:p>
          <a:p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its members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423140" y="3328934"/>
            <a:ext cx="7580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 smtClean="0">
                <a:solidFill>
                  <a:srgbClr val="1D9D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</a:t>
            </a:r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Conducting research on development financing,</a:t>
            </a:r>
          </a:p>
          <a:p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innovation and dissemination of best</a:t>
            </a:r>
          </a:p>
          <a:p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423141" y="45607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0" i="0" u="none" strike="noStrike" baseline="0" dirty="0" smtClean="0">
                <a:solidFill>
                  <a:srgbClr val="1D9D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</a:t>
            </a:r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SME finance and micro finance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423140" y="5040238"/>
            <a:ext cx="7910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 smtClean="0">
                <a:solidFill>
                  <a:srgbClr val="1D9D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◉ </a:t>
            </a:r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and appreciation of contributions</a:t>
            </a:r>
          </a:p>
          <a:p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by the nationals of IDB member countries to</a:t>
            </a:r>
          </a:p>
          <a:p>
            <a:r>
              <a:rPr lang="en-GB" sz="2400" b="0" i="0" u="none" strike="noStrike" baseline="0" dirty="0" smtClean="0">
                <a:solidFill>
                  <a:srgbClr val="00B5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finance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835430" y="189990"/>
            <a:ext cx="4344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4E7C"/>
                </a:solidFill>
                <a:latin typeface="SquadaOne-Regular"/>
              </a:rPr>
              <a:t>ADFIMI ORGANS</a:t>
            </a:r>
            <a:endParaRPr lang="en-GB" sz="4000" b="1" dirty="0"/>
          </a:p>
        </p:txBody>
      </p:sp>
      <p:sp>
        <p:nvSpPr>
          <p:cNvPr id="9" name="Dikdörtgen 8"/>
          <p:cNvSpPr/>
          <p:nvPr/>
        </p:nvSpPr>
        <p:spPr>
          <a:xfrm>
            <a:off x="1796113" y="1272316"/>
            <a:ext cx="260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81BD"/>
                </a:solidFill>
                <a:latin typeface="KozGoPr6N-Medium"/>
              </a:rPr>
              <a:t>GENERAL ASSEMBLY</a:t>
            </a:r>
            <a:endParaRPr lang="en-GB" b="1" dirty="0"/>
          </a:p>
        </p:txBody>
      </p:sp>
      <p:sp>
        <p:nvSpPr>
          <p:cNvPr id="10" name="Dikdörtgen 9"/>
          <p:cNvSpPr/>
          <p:nvPr/>
        </p:nvSpPr>
        <p:spPr>
          <a:xfrm>
            <a:off x="486271" y="3227460"/>
            <a:ext cx="3809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81BD"/>
                </a:solidFill>
                <a:latin typeface="KozGoPr6N-Medium"/>
              </a:rPr>
              <a:t>THE MANAGEMENT COMMITTEE</a:t>
            </a:r>
            <a:endParaRPr lang="en-GB" b="1" dirty="0"/>
          </a:p>
        </p:txBody>
      </p:sp>
      <p:sp>
        <p:nvSpPr>
          <p:cNvPr id="11" name="Dikdörtgen 10"/>
          <p:cNvSpPr/>
          <p:nvPr/>
        </p:nvSpPr>
        <p:spPr>
          <a:xfrm>
            <a:off x="2586970" y="5171694"/>
            <a:ext cx="1791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81BD"/>
                </a:solidFill>
                <a:latin typeface="KozGoPr6N-Medium"/>
              </a:rPr>
              <a:t>SECRETARIAT</a:t>
            </a:r>
            <a:endParaRPr lang="en-GB" b="1" dirty="0"/>
          </a:p>
        </p:txBody>
      </p:sp>
      <p:sp>
        <p:nvSpPr>
          <p:cNvPr id="12" name="Dikdörtgen 11"/>
          <p:cNvSpPr/>
          <p:nvPr/>
        </p:nvSpPr>
        <p:spPr>
          <a:xfrm>
            <a:off x="4436126" y="1283467"/>
            <a:ext cx="6790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MyriadPro-Regular"/>
              </a:rPr>
              <a:t>The General Assembly is the supreme body of the Association</a:t>
            </a:r>
            <a:r>
              <a:rPr lang="tr-TR" sz="1600" dirty="0">
                <a:latin typeface="MyriadPro-Regular"/>
              </a:rPr>
              <a:t> </a:t>
            </a:r>
            <a:r>
              <a:rPr lang="en-GB" sz="1600" dirty="0">
                <a:latin typeface="MyriadPro-Regular"/>
              </a:rPr>
              <a:t>in which all powers necessary to accomplish the objectives</a:t>
            </a:r>
            <a:r>
              <a:rPr lang="tr-TR" sz="1600" dirty="0">
                <a:latin typeface="MyriadPro-Regular"/>
              </a:rPr>
              <a:t> </a:t>
            </a:r>
            <a:r>
              <a:rPr lang="en-GB" sz="1600" dirty="0">
                <a:latin typeface="MyriadPro-Regular"/>
              </a:rPr>
              <a:t>of the Association are vested. The General Assembly meets</a:t>
            </a:r>
            <a:r>
              <a:rPr lang="tr-TR" sz="1600" dirty="0">
                <a:latin typeface="MyriadPro-Regular"/>
              </a:rPr>
              <a:t> </a:t>
            </a:r>
            <a:r>
              <a:rPr lang="en-GB" sz="1600" dirty="0">
                <a:latin typeface="MyriadPro-Regular"/>
              </a:rPr>
              <a:t>at least once a year during IDB Group’s annual meeting</a:t>
            </a:r>
            <a:r>
              <a:rPr lang="en-GB" sz="1600" dirty="0">
                <a:solidFill>
                  <a:srgbClr val="0070C0"/>
                </a:solidFill>
                <a:latin typeface="MyriadPro-Regular"/>
              </a:rPr>
              <a:t>.</a:t>
            </a:r>
            <a:r>
              <a:rPr lang="tr-TR" sz="1600" dirty="0">
                <a:solidFill>
                  <a:srgbClr val="0070C0"/>
                </a:solidFill>
                <a:latin typeface="MyriadPro-Regular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MyriadPro-Regular"/>
              </a:rPr>
              <a:t>Recent meetings of the General Assembly took place in Kuala</a:t>
            </a:r>
            <a:r>
              <a:rPr lang="tr-TR" sz="1600" dirty="0">
                <a:solidFill>
                  <a:srgbClr val="0070C0"/>
                </a:solidFill>
                <a:latin typeface="MyriadPro-Regular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MyriadPro-Regular"/>
              </a:rPr>
              <a:t>Lumpur, Kuwait, Dakar, Jeddah, Ashgabat, Baku, Dushanbe,</a:t>
            </a:r>
            <a:r>
              <a:rPr lang="tr-TR" sz="1600" dirty="0">
                <a:solidFill>
                  <a:srgbClr val="0070C0"/>
                </a:solidFill>
                <a:latin typeface="MyriadPro-Regular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MyriadPro-Regular"/>
              </a:rPr>
              <a:t>Maputo, Jakarta.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378871" y="3227460"/>
            <a:ext cx="7451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MyriadPro-Regular"/>
              </a:rPr>
              <a:t>The association is managed by a non - resident </a:t>
            </a:r>
            <a:r>
              <a:rPr lang="en-GB" sz="1600" dirty="0" smtClean="0">
                <a:latin typeface="MyriadPro-Regular"/>
              </a:rPr>
              <a:t>Management</a:t>
            </a:r>
            <a:r>
              <a:rPr lang="tr-TR" sz="1600" dirty="0" smtClean="0">
                <a:latin typeface="MyriadPro-Regular"/>
              </a:rPr>
              <a:t> </a:t>
            </a:r>
            <a:r>
              <a:rPr lang="en-GB" sz="1600" dirty="0" smtClean="0">
                <a:latin typeface="MyriadPro-Regular"/>
              </a:rPr>
              <a:t>Committee </a:t>
            </a:r>
            <a:r>
              <a:rPr lang="en-GB" sz="1600" dirty="0">
                <a:latin typeface="MyriadPro-Regular"/>
              </a:rPr>
              <a:t>composed of nine ordinary members </a:t>
            </a:r>
            <a:r>
              <a:rPr lang="en-GB" sz="1600" dirty="0" smtClean="0">
                <a:latin typeface="MyriadPro-Regular"/>
              </a:rPr>
              <a:t>providing</a:t>
            </a:r>
            <a:r>
              <a:rPr lang="tr-TR" sz="1600" dirty="0" smtClean="0">
                <a:latin typeface="MyriadPro-Regular"/>
              </a:rPr>
              <a:t> </a:t>
            </a:r>
            <a:r>
              <a:rPr lang="en-GB" sz="1600" dirty="0" smtClean="0">
                <a:latin typeface="MyriadPro-Regular"/>
              </a:rPr>
              <a:t>an </a:t>
            </a:r>
            <a:r>
              <a:rPr lang="en-GB" sz="1600" dirty="0">
                <a:latin typeface="MyriadPro-Regular"/>
              </a:rPr>
              <a:t>adequate geographical representation of the </a:t>
            </a:r>
            <a:r>
              <a:rPr lang="en-GB" sz="1600" dirty="0" smtClean="0">
                <a:latin typeface="MyriadPro-Regular"/>
              </a:rPr>
              <a:t>Islamic</a:t>
            </a:r>
            <a:r>
              <a:rPr lang="tr-TR" sz="1600" dirty="0" smtClean="0">
                <a:latin typeface="MyriadPro-Regular"/>
              </a:rPr>
              <a:t> </a:t>
            </a:r>
            <a:r>
              <a:rPr lang="en-GB" sz="1600" dirty="0" smtClean="0">
                <a:latin typeface="MyriadPro-Regular"/>
              </a:rPr>
              <a:t>Countries</a:t>
            </a:r>
            <a:r>
              <a:rPr lang="en-GB" sz="1600" dirty="0">
                <a:latin typeface="MyriadPro-Regular"/>
              </a:rPr>
              <a:t>. The members of the Management Committee </a:t>
            </a:r>
            <a:r>
              <a:rPr lang="en-GB" sz="1600" dirty="0" smtClean="0">
                <a:latin typeface="MyriadPro-Regular"/>
              </a:rPr>
              <a:t>are</a:t>
            </a:r>
            <a:r>
              <a:rPr lang="tr-TR" sz="1600" dirty="0" smtClean="0">
                <a:latin typeface="MyriadPro-Regular"/>
              </a:rPr>
              <a:t> </a:t>
            </a:r>
            <a:r>
              <a:rPr lang="en-GB" sz="1600" dirty="0" smtClean="0">
                <a:latin typeface="MyriadPro-Regular"/>
              </a:rPr>
              <a:t>elected </a:t>
            </a:r>
            <a:r>
              <a:rPr lang="en-GB" sz="1600" dirty="0">
                <a:latin typeface="MyriadPro-Regular"/>
              </a:rPr>
              <a:t>by the General Assembly for a period of three years.</a:t>
            </a:r>
          </a:p>
          <a:p>
            <a:r>
              <a:rPr lang="en-GB" sz="1600" dirty="0">
                <a:latin typeface="MyriadPro-Regular"/>
              </a:rPr>
              <a:t>The Management Committee meets at least twice a year</a:t>
            </a:r>
            <a:r>
              <a:rPr lang="en-GB" sz="1600" dirty="0" smtClean="0">
                <a:latin typeface="MyriadPro-Regular"/>
              </a:rPr>
              <a:t>.</a:t>
            </a:r>
            <a:r>
              <a:rPr lang="tr-TR" sz="1600" dirty="0" smtClean="0">
                <a:latin typeface="MyriadPro-Regular"/>
              </a:rPr>
              <a:t> </a:t>
            </a:r>
            <a:r>
              <a:rPr lang="en-GB" sz="1600" dirty="0" smtClean="0">
                <a:latin typeface="MyriadPro-Regular"/>
              </a:rPr>
              <a:t>Chairman </a:t>
            </a:r>
            <a:r>
              <a:rPr lang="en-GB" sz="1600" dirty="0">
                <a:latin typeface="MyriadPro-Regular"/>
              </a:rPr>
              <a:t>of the Management Committee also presides </a:t>
            </a:r>
            <a:r>
              <a:rPr lang="en-GB" sz="1600" dirty="0" smtClean="0">
                <a:latin typeface="MyriadPro-Regular"/>
              </a:rPr>
              <a:t>over</a:t>
            </a:r>
            <a:r>
              <a:rPr lang="tr-TR" sz="1600" dirty="0" smtClean="0">
                <a:latin typeface="MyriadPro-Regular"/>
              </a:rPr>
              <a:t> </a:t>
            </a:r>
            <a:r>
              <a:rPr lang="en-GB" sz="1600" dirty="0" smtClean="0">
                <a:latin typeface="MyriadPro-Regular"/>
              </a:rPr>
              <a:t>the </a:t>
            </a:r>
            <a:r>
              <a:rPr lang="en-GB" sz="1600" dirty="0">
                <a:latin typeface="MyriadPro-Regular"/>
              </a:rPr>
              <a:t>General Assembly.</a:t>
            </a:r>
            <a:endParaRPr lang="en-GB" sz="1600" dirty="0"/>
          </a:p>
        </p:txBody>
      </p:sp>
      <p:sp>
        <p:nvSpPr>
          <p:cNvPr id="14" name="Dikdörtgen 13"/>
          <p:cNvSpPr/>
          <p:nvPr/>
        </p:nvSpPr>
        <p:spPr>
          <a:xfrm>
            <a:off x="4437827" y="5171694"/>
            <a:ext cx="6788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MyriadPro-Regular"/>
              </a:rPr>
              <a:t>The Secretariat is headed by Secretary General who is </a:t>
            </a:r>
            <a:r>
              <a:rPr lang="en-GB" sz="1600" dirty="0" smtClean="0">
                <a:latin typeface="MyriadPro-Regular"/>
              </a:rPr>
              <a:t>the</a:t>
            </a:r>
            <a:r>
              <a:rPr lang="tr-TR" sz="1600" dirty="0" smtClean="0">
                <a:latin typeface="MyriadPro-Regular"/>
              </a:rPr>
              <a:t> </a:t>
            </a:r>
            <a:r>
              <a:rPr lang="en-GB" sz="1600" dirty="0" smtClean="0">
                <a:latin typeface="MyriadPro-Regular"/>
              </a:rPr>
              <a:t>CEO </a:t>
            </a:r>
            <a:r>
              <a:rPr lang="en-GB" sz="1600" dirty="0">
                <a:latin typeface="MyriadPro-Regular"/>
              </a:rPr>
              <a:t>of the Association and is responsible for day - to </a:t>
            </a:r>
            <a:r>
              <a:rPr lang="en-GB" sz="1600" dirty="0" smtClean="0">
                <a:latin typeface="MyriadPro-Regular"/>
              </a:rPr>
              <a:t>– day</a:t>
            </a:r>
            <a:r>
              <a:rPr lang="tr-TR" sz="1600" dirty="0" smtClean="0">
                <a:latin typeface="MyriadPro-Regular"/>
              </a:rPr>
              <a:t> </a:t>
            </a:r>
            <a:r>
              <a:rPr lang="en-GB" sz="1600" dirty="0" smtClean="0">
                <a:latin typeface="MyriadPro-Regular"/>
              </a:rPr>
              <a:t>administration </a:t>
            </a:r>
            <a:r>
              <a:rPr lang="en-GB" sz="1600" dirty="0">
                <a:latin typeface="MyriadPro-Regular"/>
              </a:rPr>
              <a:t>of the Association under the direction </a:t>
            </a:r>
            <a:r>
              <a:rPr lang="en-GB" sz="1600" dirty="0" smtClean="0">
                <a:latin typeface="MyriadPro-Regular"/>
              </a:rPr>
              <a:t>and</a:t>
            </a:r>
            <a:r>
              <a:rPr lang="tr-TR" sz="1600" dirty="0" smtClean="0">
                <a:latin typeface="MyriadPro-Regular"/>
              </a:rPr>
              <a:t> </a:t>
            </a:r>
            <a:r>
              <a:rPr lang="en-GB" sz="1600" dirty="0" smtClean="0">
                <a:latin typeface="MyriadPro-Regular"/>
              </a:rPr>
              <a:t>guidance </a:t>
            </a:r>
            <a:r>
              <a:rPr lang="en-GB" sz="1600" dirty="0">
                <a:latin typeface="MyriadPro-Regular"/>
              </a:rPr>
              <a:t>of the Management Committee.</a:t>
            </a:r>
            <a:endParaRPr lang="en-GB" sz="1600" dirty="0"/>
          </a:p>
        </p:txBody>
      </p:sp>
      <p:sp>
        <p:nvSpPr>
          <p:cNvPr id="15" name="Dikdörtgen 14"/>
          <p:cNvSpPr/>
          <p:nvPr/>
        </p:nvSpPr>
        <p:spPr>
          <a:xfrm>
            <a:off x="507816" y="3537351"/>
            <a:ext cx="389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LibelSuitRg-Regular"/>
              </a:rPr>
              <a:t>Mr. Mehmet </a:t>
            </a:r>
            <a:r>
              <a:rPr lang="en-GB" dirty="0" err="1">
                <a:solidFill>
                  <a:srgbClr val="00B050"/>
                </a:solidFill>
                <a:latin typeface="LibelSuitRg-Regular"/>
              </a:rPr>
              <a:t>Emin</a:t>
            </a:r>
            <a:r>
              <a:rPr lang="en-GB" dirty="0">
                <a:solidFill>
                  <a:srgbClr val="00B050"/>
                </a:solidFill>
                <a:latin typeface="LibelSuitRg-Regular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LibelSuitRg-Regular"/>
              </a:rPr>
              <a:t>Özcan</a:t>
            </a:r>
            <a:r>
              <a:rPr lang="en-GB" dirty="0">
                <a:solidFill>
                  <a:srgbClr val="00B050"/>
                </a:solidFill>
                <a:latin typeface="LibelSuitRg-Regular"/>
              </a:rPr>
              <a:t>,</a:t>
            </a:r>
          </a:p>
          <a:p>
            <a:r>
              <a:rPr lang="en-GB" dirty="0">
                <a:solidFill>
                  <a:srgbClr val="00B050"/>
                </a:solidFill>
                <a:latin typeface="LibelSuitRg-Regular"/>
              </a:rPr>
              <a:t>ADFIMI CHAIRMAN,</a:t>
            </a:r>
          </a:p>
          <a:p>
            <a:r>
              <a:rPr lang="en-GB" dirty="0">
                <a:solidFill>
                  <a:srgbClr val="00B050"/>
                </a:solidFill>
                <a:latin typeface="LibelSuitRg-Regular"/>
              </a:rPr>
              <a:t>Vice Chairman of </a:t>
            </a:r>
            <a:r>
              <a:rPr lang="en-GB" dirty="0" err="1">
                <a:solidFill>
                  <a:srgbClr val="00B050"/>
                </a:solidFill>
                <a:latin typeface="LibelSuitRg-Regular"/>
              </a:rPr>
              <a:t>Vakıfbank</a:t>
            </a:r>
            <a:r>
              <a:rPr lang="en-GB" dirty="0">
                <a:solidFill>
                  <a:srgbClr val="00B050"/>
                </a:solidFill>
                <a:latin typeface="LibelSuitRg-Regular"/>
              </a:rPr>
              <a:t> Turkey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625547" y="5592434"/>
            <a:ext cx="3657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LibelSuitRg-Regular"/>
              </a:rPr>
              <a:t>Nuri Birtek</a:t>
            </a:r>
          </a:p>
          <a:p>
            <a:r>
              <a:rPr lang="en-GB" dirty="0">
                <a:solidFill>
                  <a:srgbClr val="00B050"/>
                </a:solidFill>
                <a:latin typeface="LibelSuitRg-Regular"/>
              </a:rPr>
              <a:t>Secretary General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9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164047" y="0"/>
            <a:ext cx="8246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4E7C"/>
                </a:solidFill>
                <a:latin typeface="SquadaOne-Regular"/>
              </a:rPr>
              <a:t>THE </a:t>
            </a:r>
            <a:r>
              <a:rPr lang="en-GB" sz="4000" b="1" dirty="0" smtClean="0">
                <a:solidFill>
                  <a:srgbClr val="004E7C"/>
                </a:solidFill>
                <a:latin typeface="SquadaOne-Regular"/>
              </a:rPr>
              <a:t>MANAG</a:t>
            </a:r>
            <a:r>
              <a:rPr lang="tr-TR" sz="4000" b="1">
                <a:solidFill>
                  <a:srgbClr val="004E7C"/>
                </a:solidFill>
                <a:latin typeface="SquadaOne-Regular"/>
              </a:rPr>
              <a:t>E</a:t>
            </a:r>
            <a:r>
              <a:rPr lang="en-GB" sz="4000" b="1" smtClean="0">
                <a:solidFill>
                  <a:srgbClr val="004E7C"/>
                </a:solidFill>
                <a:latin typeface="SquadaOne-Regular"/>
              </a:rPr>
              <a:t>MENT </a:t>
            </a:r>
            <a:r>
              <a:rPr lang="en-GB" sz="4000" b="1" dirty="0">
                <a:solidFill>
                  <a:srgbClr val="004E7C"/>
                </a:solidFill>
                <a:latin typeface="SquadaOne-Regular"/>
              </a:rPr>
              <a:t>COMMITTEE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55" y="707886"/>
            <a:ext cx="1260246" cy="125718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233" y="707886"/>
            <a:ext cx="1271208" cy="125718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99" y="2174485"/>
            <a:ext cx="1218602" cy="124168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233" y="2179484"/>
            <a:ext cx="1245377" cy="123316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555" y="3559218"/>
            <a:ext cx="1221179" cy="122573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1233" y="3615513"/>
            <a:ext cx="1225737" cy="122573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55" y="5017496"/>
            <a:ext cx="1251267" cy="123746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0048" y="5044112"/>
            <a:ext cx="1246922" cy="1233170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1828801" y="859425"/>
            <a:ext cx="3745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MyriadPro-Bold"/>
              </a:rPr>
              <a:t>Mr. Mehmet </a:t>
            </a:r>
            <a:r>
              <a:rPr lang="en-GB" sz="2000" b="1" dirty="0" err="1">
                <a:latin typeface="MyriadPro-Bold"/>
              </a:rPr>
              <a:t>Emin</a:t>
            </a:r>
            <a:r>
              <a:rPr lang="en-GB" sz="2000" b="1" dirty="0">
                <a:latin typeface="MyriadPro-Bold"/>
              </a:rPr>
              <a:t> </a:t>
            </a:r>
            <a:r>
              <a:rPr lang="en-GB" sz="2000" b="1" dirty="0" err="1">
                <a:latin typeface="MyriadPro-Bold"/>
              </a:rPr>
              <a:t>Özcan</a:t>
            </a:r>
            <a:r>
              <a:rPr lang="en-GB" sz="2000" b="1" dirty="0">
                <a:latin typeface="MyriadPro-Bold"/>
              </a:rPr>
              <a:t>,</a:t>
            </a:r>
          </a:p>
          <a:p>
            <a:r>
              <a:rPr lang="en-GB" dirty="0">
                <a:latin typeface="MyriadPro-Regular"/>
              </a:rPr>
              <a:t>ADFIMI CHAIRMAN,</a:t>
            </a:r>
          </a:p>
          <a:p>
            <a:r>
              <a:rPr lang="en-GB" dirty="0">
                <a:latin typeface="MyriadPro-Regular"/>
              </a:rPr>
              <a:t>Vice Chairman, </a:t>
            </a:r>
            <a:r>
              <a:rPr lang="en-GB" dirty="0" err="1">
                <a:latin typeface="MyriadPro-Regular"/>
              </a:rPr>
              <a:t>Vakıfbank</a:t>
            </a:r>
            <a:r>
              <a:rPr lang="en-GB" dirty="0">
                <a:latin typeface="MyriadPro-Regular"/>
              </a:rPr>
              <a:t>, Turkey</a:t>
            </a:r>
            <a:endParaRPr lang="en-GB" dirty="0"/>
          </a:p>
        </p:txBody>
      </p:sp>
      <p:sp>
        <p:nvSpPr>
          <p:cNvPr id="18" name="Dikdörtgen 17"/>
          <p:cNvSpPr/>
          <p:nvPr/>
        </p:nvSpPr>
        <p:spPr>
          <a:xfrm>
            <a:off x="6707050" y="707886"/>
            <a:ext cx="3760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MyriadPro-Bold"/>
              </a:rPr>
              <a:t>Datuk </a:t>
            </a:r>
            <a:r>
              <a:rPr lang="en-GB" b="1" dirty="0" err="1">
                <a:latin typeface="MyriadPro-Bold"/>
              </a:rPr>
              <a:t>Mohd</a:t>
            </a:r>
            <a:r>
              <a:rPr lang="en-GB" b="1" dirty="0">
                <a:latin typeface="MyriadPro-Bold"/>
              </a:rPr>
              <a:t> </a:t>
            </a:r>
            <a:r>
              <a:rPr lang="en-GB" b="1" dirty="0" err="1">
                <a:latin typeface="MyriadPro-Bold"/>
              </a:rPr>
              <a:t>Radzif</a:t>
            </a:r>
            <a:r>
              <a:rPr lang="en-GB" b="1" dirty="0">
                <a:latin typeface="MyriadPro-Bold"/>
              </a:rPr>
              <a:t> </a:t>
            </a:r>
            <a:r>
              <a:rPr lang="en-GB" b="1" dirty="0" err="1">
                <a:latin typeface="MyriadPro-Bold"/>
              </a:rPr>
              <a:t>Mohd</a:t>
            </a:r>
            <a:r>
              <a:rPr lang="en-GB" b="1" dirty="0">
                <a:latin typeface="MyriadPro-Bold"/>
              </a:rPr>
              <a:t> </a:t>
            </a:r>
            <a:r>
              <a:rPr lang="en-GB" b="1" dirty="0" err="1">
                <a:latin typeface="MyriadPro-Bold"/>
              </a:rPr>
              <a:t>Yunus</a:t>
            </a:r>
            <a:endParaRPr lang="en-GB" b="1" dirty="0">
              <a:latin typeface="MyriadPro-Bold"/>
            </a:endParaRPr>
          </a:p>
          <a:p>
            <a:r>
              <a:rPr lang="en-GB" dirty="0">
                <a:latin typeface="MyriadPro-Regular"/>
              </a:rPr>
              <a:t>ADFIMI Vice Chairman,</a:t>
            </a:r>
          </a:p>
          <a:p>
            <a:r>
              <a:rPr lang="en-GB" dirty="0">
                <a:latin typeface="MyriadPro-Regular"/>
              </a:rPr>
              <a:t>Group Managing Director, SME</a:t>
            </a:r>
          </a:p>
          <a:p>
            <a:r>
              <a:rPr lang="en-GB" dirty="0">
                <a:latin typeface="MyriadPro-Regular"/>
              </a:rPr>
              <a:t>Development Bank, Malaysia</a:t>
            </a:r>
            <a:endParaRPr lang="en-GB" dirty="0"/>
          </a:p>
        </p:txBody>
      </p:sp>
      <p:sp>
        <p:nvSpPr>
          <p:cNvPr id="19" name="Dikdörtgen 18"/>
          <p:cNvSpPr/>
          <p:nvPr/>
        </p:nvSpPr>
        <p:spPr>
          <a:xfrm>
            <a:off x="1846654" y="2183425"/>
            <a:ext cx="3582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MyriadPro-Bold"/>
              </a:rPr>
              <a:t>Mr. </a:t>
            </a:r>
            <a:r>
              <a:rPr lang="en-GB" sz="1600" b="1" dirty="0" err="1">
                <a:latin typeface="MyriadPro-Bold"/>
              </a:rPr>
              <a:t>Quazi</a:t>
            </a:r>
            <a:r>
              <a:rPr lang="en-GB" sz="1600" b="1" dirty="0">
                <a:latin typeface="MyriadPro-Bold"/>
              </a:rPr>
              <a:t> </a:t>
            </a:r>
            <a:r>
              <a:rPr lang="en-GB" sz="1600" b="1" dirty="0" err="1">
                <a:latin typeface="MyriadPro-Bold"/>
              </a:rPr>
              <a:t>Shairul</a:t>
            </a:r>
            <a:r>
              <a:rPr lang="en-GB" sz="1600" b="1" dirty="0">
                <a:latin typeface="MyriadPro-Bold"/>
              </a:rPr>
              <a:t> Hassan</a:t>
            </a:r>
          </a:p>
          <a:p>
            <a:r>
              <a:rPr lang="en-GB" sz="1600" dirty="0">
                <a:latin typeface="MyriadPro-Regular"/>
              </a:rPr>
              <a:t>Managing Director, Saudi-Bangladesh</a:t>
            </a:r>
          </a:p>
          <a:p>
            <a:r>
              <a:rPr lang="en-GB" sz="1600" dirty="0">
                <a:latin typeface="MyriadPro-Regular"/>
              </a:rPr>
              <a:t>Industrial &amp;Agricultural Investment</a:t>
            </a:r>
          </a:p>
          <a:p>
            <a:r>
              <a:rPr lang="en-GB" sz="1600" dirty="0">
                <a:latin typeface="MyriadPro-Regular"/>
              </a:rPr>
              <a:t>Co. Ltd., Bangladesh</a:t>
            </a:r>
            <a:endParaRPr lang="en-GB" sz="1600" dirty="0"/>
          </a:p>
        </p:txBody>
      </p:sp>
      <p:sp>
        <p:nvSpPr>
          <p:cNvPr id="20" name="Dikdörtgen 19"/>
          <p:cNvSpPr/>
          <p:nvPr/>
        </p:nvSpPr>
        <p:spPr>
          <a:xfrm>
            <a:off x="6707050" y="2179484"/>
            <a:ext cx="4410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latin typeface="MyriadPro-Bold"/>
              </a:rPr>
              <a:t>Dr.</a:t>
            </a:r>
            <a:r>
              <a:rPr lang="en-GB" sz="1600" b="1" dirty="0">
                <a:latin typeface="MyriadPro-Bold"/>
              </a:rPr>
              <a:t> </a:t>
            </a:r>
            <a:r>
              <a:rPr lang="en-GB" sz="1600" b="1" dirty="0" err="1">
                <a:latin typeface="MyriadPro-Bold"/>
              </a:rPr>
              <a:t>Morteza</a:t>
            </a:r>
            <a:r>
              <a:rPr lang="en-GB" sz="1600" b="1" dirty="0">
                <a:latin typeface="MyriadPro-Bold"/>
              </a:rPr>
              <a:t> </a:t>
            </a:r>
            <a:r>
              <a:rPr lang="en-GB" sz="1600" b="1" dirty="0" err="1">
                <a:latin typeface="MyriadPro-Bold"/>
              </a:rPr>
              <a:t>Shahidzadeh</a:t>
            </a:r>
            <a:endParaRPr lang="en-GB" sz="1600" b="1" dirty="0">
              <a:latin typeface="MyriadPro-Bold"/>
            </a:endParaRPr>
          </a:p>
          <a:p>
            <a:r>
              <a:rPr lang="en-GB" sz="1600" dirty="0">
                <a:latin typeface="MyriadPro-Regular"/>
              </a:rPr>
              <a:t>CEO,</a:t>
            </a:r>
          </a:p>
          <a:p>
            <a:r>
              <a:rPr lang="en-GB" sz="1600" dirty="0">
                <a:latin typeface="MyriadPro-Regular"/>
              </a:rPr>
              <a:t>Agriculture Bank of Iran (Bank </a:t>
            </a:r>
            <a:r>
              <a:rPr lang="en-GB" sz="1600" dirty="0" err="1">
                <a:latin typeface="MyriadPro-Regular"/>
              </a:rPr>
              <a:t>Keshavarzi</a:t>
            </a:r>
            <a:r>
              <a:rPr lang="en-GB" sz="1600" dirty="0">
                <a:latin typeface="MyriadPro-Regular"/>
              </a:rPr>
              <a:t>)</a:t>
            </a:r>
            <a:endParaRPr lang="en-GB" sz="1600" dirty="0"/>
          </a:p>
        </p:txBody>
      </p:sp>
      <p:sp>
        <p:nvSpPr>
          <p:cNvPr id="21" name="Dikdörtgen 20"/>
          <p:cNvSpPr/>
          <p:nvPr/>
        </p:nvSpPr>
        <p:spPr>
          <a:xfrm>
            <a:off x="1828801" y="3762080"/>
            <a:ext cx="2985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MyriadPro-Bold"/>
              </a:rPr>
              <a:t>Mr. Musa </a:t>
            </a:r>
            <a:r>
              <a:rPr lang="en-GB" sz="1600" b="1" dirty="0" err="1">
                <a:latin typeface="MyriadPro-Bold"/>
              </a:rPr>
              <a:t>Shihadeh</a:t>
            </a:r>
            <a:endParaRPr lang="en-GB" sz="1600" b="1" dirty="0">
              <a:latin typeface="MyriadPro-Bold"/>
            </a:endParaRPr>
          </a:p>
          <a:p>
            <a:r>
              <a:rPr lang="en-GB" sz="1600" dirty="0">
                <a:latin typeface="MyriadPro-Regular"/>
              </a:rPr>
              <a:t>CEO, General Manager</a:t>
            </a:r>
          </a:p>
          <a:p>
            <a:r>
              <a:rPr lang="en-GB" sz="1600" dirty="0">
                <a:latin typeface="MyriadPro-Regular"/>
              </a:rPr>
              <a:t>Jordan Islamic Bank</a:t>
            </a:r>
            <a:endParaRPr lang="en-GB" sz="1600" dirty="0"/>
          </a:p>
        </p:txBody>
      </p:sp>
      <p:sp>
        <p:nvSpPr>
          <p:cNvPr id="22" name="Dikdörtgen 21"/>
          <p:cNvSpPr/>
          <p:nvPr/>
        </p:nvSpPr>
        <p:spPr>
          <a:xfrm>
            <a:off x="6636970" y="3710421"/>
            <a:ext cx="4344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MyriadPro-Bold"/>
              </a:rPr>
              <a:t>Mr. Mohammed </a:t>
            </a:r>
            <a:r>
              <a:rPr lang="en-GB" sz="1600" b="1" dirty="0" err="1">
                <a:latin typeface="MyriadPro-Bold"/>
              </a:rPr>
              <a:t>Rafidz</a:t>
            </a:r>
            <a:r>
              <a:rPr lang="en-GB" sz="1600" b="1" dirty="0">
                <a:latin typeface="MyriadPro-Bold"/>
              </a:rPr>
              <a:t> Ahmed </a:t>
            </a:r>
            <a:r>
              <a:rPr lang="en-GB" sz="1600" b="1" dirty="0" err="1">
                <a:latin typeface="MyriadPro-Bold"/>
              </a:rPr>
              <a:t>Rasiddi</a:t>
            </a:r>
            <a:endParaRPr lang="en-GB" sz="1600" b="1" dirty="0">
              <a:latin typeface="MyriadPro-Bold"/>
            </a:endParaRPr>
          </a:p>
          <a:p>
            <a:r>
              <a:rPr lang="en-GB" sz="1600" dirty="0">
                <a:latin typeface="MyriadPro-Regular"/>
              </a:rPr>
              <a:t>President/Group Managing Director,</a:t>
            </a:r>
          </a:p>
          <a:p>
            <a:r>
              <a:rPr lang="en-GB" sz="1600" dirty="0">
                <a:latin typeface="MyriadPro-Regular"/>
              </a:rPr>
              <a:t>Bank Pembangunan Malaysia </a:t>
            </a:r>
            <a:r>
              <a:rPr lang="en-GB" sz="1600" dirty="0" err="1">
                <a:latin typeface="MyriadPro-Regular"/>
              </a:rPr>
              <a:t>Berhad</a:t>
            </a:r>
            <a:endParaRPr lang="en-GB" sz="1600" dirty="0"/>
          </a:p>
        </p:txBody>
      </p:sp>
      <p:sp>
        <p:nvSpPr>
          <p:cNvPr id="23" name="Dikdörtgen 22"/>
          <p:cNvSpPr/>
          <p:nvPr/>
        </p:nvSpPr>
        <p:spPr>
          <a:xfrm>
            <a:off x="1766371" y="5250038"/>
            <a:ext cx="3477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MyriadPro-Bold"/>
              </a:rPr>
              <a:t>Mr. Ahmet </a:t>
            </a:r>
            <a:r>
              <a:rPr lang="en-GB" sz="1600" b="1" dirty="0" err="1">
                <a:latin typeface="MyriadPro-Bold"/>
              </a:rPr>
              <a:t>Buçukoğlu</a:t>
            </a:r>
            <a:endParaRPr lang="en-GB" sz="1600" b="1" dirty="0">
              <a:latin typeface="MyriadPro-Bold"/>
            </a:endParaRPr>
          </a:p>
          <a:p>
            <a:r>
              <a:rPr lang="en-GB" sz="1600" dirty="0">
                <a:latin typeface="MyriadPro-Regular"/>
              </a:rPr>
              <a:t>Chairman&amp; General Manager</a:t>
            </a:r>
          </a:p>
          <a:p>
            <a:r>
              <a:rPr lang="en-GB" sz="1600" dirty="0">
                <a:latin typeface="MyriadPro-Regular"/>
              </a:rPr>
              <a:t>Development Bank of Turkey</a:t>
            </a:r>
            <a:endParaRPr lang="en-GB" sz="1600" dirty="0"/>
          </a:p>
        </p:txBody>
      </p:sp>
      <p:sp>
        <p:nvSpPr>
          <p:cNvPr id="24" name="Dikdörtgen 23"/>
          <p:cNvSpPr/>
          <p:nvPr/>
        </p:nvSpPr>
        <p:spPr>
          <a:xfrm>
            <a:off x="6782989" y="5250038"/>
            <a:ext cx="3712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MyriadPro-Bold"/>
              </a:rPr>
              <a:t>Mr. Osman </a:t>
            </a:r>
            <a:r>
              <a:rPr lang="en-GB" sz="1600" b="1" dirty="0" err="1">
                <a:latin typeface="MyriadPro-Bold"/>
              </a:rPr>
              <a:t>Arslan</a:t>
            </a:r>
            <a:endParaRPr lang="en-GB" sz="1600" b="1" dirty="0">
              <a:latin typeface="MyriadPro-Bold"/>
            </a:endParaRPr>
          </a:p>
          <a:p>
            <a:r>
              <a:rPr lang="en-GB" sz="1600" dirty="0">
                <a:latin typeface="MyriadPro-Regular"/>
              </a:rPr>
              <a:t>General Manager,</a:t>
            </a:r>
          </a:p>
          <a:p>
            <a:r>
              <a:rPr lang="en-GB" sz="1600" dirty="0" err="1">
                <a:latin typeface="MyriadPro-Regular"/>
              </a:rPr>
              <a:t>Ziraat</a:t>
            </a:r>
            <a:r>
              <a:rPr lang="en-GB" sz="1600" dirty="0">
                <a:latin typeface="MyriadPro-Regular"/>
              </a:rPr>
              <a:t> Participation Bank, Turkey</a:t>
            </a:r>
            <a:endParaRPr lang="en-GB" sz="1600" dirty="0"/>
          </a:p>
        </p:txBody>
      </p:sp>
      <p:sp>
        <p:nvSpPr>
          <p:cNvPr id="2" name="Dikdörtgen 1"/>
          <p:cNvSpPr/>
          <p:nvPr/>
        </p:nvSpPr>
        <p:spPr>
          <a:xfrm>
            <a:off x="3146279" y="63436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LibelSuitRg-Regular"/>
              </a:rPr>
              <a:t>Other </a:t>
            </a:r>
            <a:r>
              <a:rPr lang="en-GB" dirty="0" smtClean="0">
                <a:solidFill>
                  <a:srgbClr val="002060"/>
                </a:solidFill>
                <a:latin typeface="LibelSuitRg-Regular"/>
              </a:rPr>
              <a:t>Member:</a:t>
            </a:r>
            <a:r>
              <a:rPr lang="tr-TR" dirty="0" smtClean="0">
                <a:solidFill>
                  <a:srgbClr val="002060"/>
                </a:solidFill>
                <a:latin typeface="LibelSuitRg-Regular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LibelSuitRg-Regular"/>
              </a:rPr>
              <a:t>Workers </a:t>
            </a:r>
            <a:r>
              <a:rPr lang="en-GB" dirty="0">
                <a:solidFill>
                  <a:srgbClr val="002060"/>
                </a:solidFill>
                <a:latin typeface="LibelSuitRg-Regular"/>
              </a:rPr>
              <a:t>National Bank, Sudan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136713" y="0"/>
            <a:ext cx="5663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4E7C"/>
                </a:solidFill>
                <a:latin typeface="SquadaOne-Regular"/>
              </a:rPr>
              <a:t>ADFIMI AUDIT BOARD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765" y="707886"/>
            <a:ext cx="1057091" cy="10710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331485" y="927353"/>
            <a:ext cx="2601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MyriadPro-Bold"/>
              </a:rPr>
              <a:t>Mr. </a:t>
            </a:r>
            <a:r>
              <a:rPr lang="tr-TR" sz="1400" b="1" dirty="0" smtClean="0">
                <a:latin typeface="MyriadPro-Bold"/>
              </a:rPr>
              <a:t>Adnan Yıldırım</a:t>
            </a:r>
            <a:endParaRPr lang="en-GB" sz="1400" b="1" dirty="0">
              <a:latin typeface="MyriadPro-Bold"/>
            </a:endParaRPr>
          </a:p>
          <a:p>
            <a:r>
              <a:rPr lang="en-GB" sz="1400" dirty="0">
                <a:latin typeface="MyriadPro-Regular"/>
              </a:rPr>
              <a:t>General Manager</a:t>
            </a:r>
          </a:p>
          <a:p>
            <a:r>
              <a:rPr lang="en-GB" sz="1400" dirty="0" err="1">
                <a:latin typeface="MyriadPro-Regular"/>
              </a:rPr>
              <a:t>Türk</a:t>
            </a:r>
            <a:r>
              <a:rPr lang="en-GB" sz="1400" dirty="0">
                <a:latin typeface="MyriadPro-Regular"/>
              </a:rPr>
              <a:t> </a:t>
            </a:r>
            <a:r>
              <a:rPr lang="en-GB" sz="1400" dirty="0" err="1">
                <a:latin typeface="MyriadPro-Regular"/>
              </a:rPr>
              <a:t>Eximbank</a:t>
            </a:r>
            <a:r>
              <a:rPr lang="en-GB" sz="1400" dirty="0">
                <a:latin typeface="MyriadPro-Regular"/>
              </a:rPr>
              <a:t> A.Ş. İstanbul</a:t>
            </a:r>
            <a:endParaRPr lang="en-GB" sz="1400" dirty="0"/>
          </a:p>
        </p:txBody>
      </p:sp>
      <p:sp>
        <p:nvSpPr>
          <p:cNvPr id="25" name="Dikdörtgen 24"/>
          <p:cNvSpPr/>
          <p:nvPr/>
        </p:nvSpPr>
        <p:spPr>
          <a:xfrm>
            <a:off x="4936746" y="858952"/>
            <a:ext cx="4179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MyriadPro-Bold"/>
              </a:rPr>
              <a:t>Mr. </a:t>
            </a:r>
            <a:r>
              <a:rPr lang="en-GB" sz="1400" b="1" dirty="0" err="1">
                <a:latin typeface="MyriadPro-Bold"/>
              </a:rPr>
              <a:t>Dato</a:t>
            </a:r>
            <a:r>
              <a:rPr lang="en-GB" sz="1400" b="1" dirty="0">
                <a:latin typeface="MyriadPro-Bold"/>
              </a:rPr>
              <a:t>’ Wan </a:t>
            </a:r>
            <a:r>
              <a:rPr lang="en-GB" sz="1400" b="1" dirty="0" err="1">
                <a:latin typeface="MyriadPro-Bold"/>
              </a:rPr>
              <a:t>Mohd</a:t>
            </a:r>
            <a:r>
              <a:rPr lang="en-GB" sz="1400" b="1" dirty="0">
                <a:latin typeface="MyriadPro-Bold"/>
              </a:rPr>
              <a:t> </a:t>
            </a:r>
            <a:r>
              <a:rPr lang="en-GB" sz="1400" b="1" dirty="0" err="1">
                <a:latin typeface="MyriadPro-Bold"/>
              </a:rPr>
              <a:t>Fadzmi</a:t>
            </a:r>
            <a:r>
              <a:rPr lang="en-GB" sz="1400" b="1" dirty="0">
                <a:latin typeface="MyriadPro-Bold"/>
              </a:rPr>
              <a:t> Wan Othman</a:t>
            </a:r>
          </a:p>
          <a:p>
            <a:r>
              <a:rPr lang="en-GB" sz="1400" dirty="0">
                <a:latin typeface="MyriadPro-Bold"/>
              </a:rPr>
              <a:t>C.E.O. / President, </a:t>
            </a:r>
            <a:r>
              <a:rPr lang="en-GB" sz="1400" dirty="0" err="1">
                <a:latin typeface="MyriadPro-Bold"/>
              </a:rPr>
              <a:t>Agrobank</a:t>
            </a:r>
            <a:r>
              <a:rPr lang="en-GB" sz="1400" dirty="0">
                <a:latin typeface="MyriadPro-Bold"/>
              </a:rPr>
              <a:t> </a:t>
            </a:r>
            <a:endParaRPr lang="tr-TR" sz="1400" dirty="0" smtClean="0">
              <a:latin typeface="MyriadPro-Bold"/>
            </a:endParaRPr>
          </a:p>
          <a:p>
            <a:r>
              <a:rPr lang="en-GB" sz="1400" dirty="0" smtClean="0">
                <a:latin typeface="MyriadPro-Bold"/>
              </a:rPr>
              <a:t>(</a:t>
            </a:r>
            <a:r>
              <a:rPr lang="en-GB" sz="1400" dirty="0">
                <a:latin typeface="MyriadPro-Bold"/>
              </a:rPr>
              <a:t>formerly Bank </a:t>
            </a:r>
            <a:r>
              <a:rPr lang="en-GB" sz="1400" dirty="0" err="1">
                <a:latin typeface="MyriadPro-Bold"/>
              </a:rPr>
              <a:t>Pertanian</a:t>
            </a:r>
            <a:r>
              <a:rPr lang="en-GB" sz="1400" dirty="0">
                <a:latin typeface="MyriadPro-Bold"/>
              </a:rPr>
              <a:t>) Malaysia</a:t>
            </a:r>
          </a:p>
          <a:p>
            <a:r>
              <a:rPr lang="en-GB" sz="1400" dirty="0">
                <a:latin typeface="MyriadPro-Bold"/>
              </a:rPr>
              <a:t>Kuala Lumpur - Malaysia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9636087" y="850971"/>
            <a:ext cx="2555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MyriadPro-Bold"/>
              </a:rPr>
              <a:t>Patricia </a:t>
            </a:r>
            <a:r>
              <a:rPr lang="en-GB" sz="1400" b="1" dirty="0" err="1">
                <a:latin typeface="MyriadPro-Bold"/>
              </a:rPr>
              <a:t>Adongo</a:t>
            </a:r>
            <a:r>
              <a:rPr lang="en-GB" sz="1400" b="1" dirty="0">
                <a:latin typeface="MyriadPro-Bold"/>
              </a:rPr>
              <a:t> </a:t>
            </a:r>
            <a:r>
              <a:rPr lang="en-GB" sz="1400" b="1" dirty="0" err="1">
                <a:latin typeface="MyriadPro-Bold"/>
              </a:rPr>
              <a:t>Ojangole</a:t>
            </a:r>
            <a:endParaRPr lang="en-GB" sz="1400" b="1" dirty="0">
              <a:latin typeface="MyriadPro-Bold"/>
            </a:endParaRPr>
          </a:p>
          <a:p>
            <a:r>
              <a:rPr lang="en-GB" sz="1400" dirty="0">
                <a:latin typeface="MyriadPro-Bold"/>
              </a:rPr>
              <a:t>CEO, Uganda</a:t>
            </a:r>
          </a:p>
          <a:p>
            <a:r>
              <a:rPr lang="en-GB" sz="1400" dirty="0">
                <a:latin typeface="MyriadPro-Bold"/>
              </a:rPr>
              <a:t>Development Bank Limited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79630" y="2486772"/>
            <a:ext cx="7201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4E7C"/>
                </a:solidFill>
                <a:latin typeface="SquadaOne-Regular"/>
              </a:rPr>
              <a:t>ADFIMI ADVISORY COUNCIL</a:t>
            </a: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6" y="3484525"/>
            <a:ext cx="856800" cy="836400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667" y="3484344"/>
            <a:ext cx="870773" cy="836400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66" y="4937948"/>
            <a:ext cx="897600" cy="85680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8440" y="4973544"/>
            <a:ext cx="882000" cy="878709"/>
          </a:xfrm>
          <a:prstGeom prst="rect">
            <a:avLst/>
          </a:prstGeom>
        </p:spPr>
      </p:pic>
      <p:sp>
        <p:nvSpPr>
          <p:cNvPr id="32" name="Dikdörtgen 31"/>
          <p:cNvSpPr/>
          <p:nvPr/>
        </p:nvSpPr>
        <p:spPr>
          <a:xfrm>
            <a:off x="1254366" y="3510129"/>
            <a:ext cx="4683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MyriadPro-Semibold"/>
              </a:rPr>
              <a:t>Chairman</a:t>
            </a:r>
          </a:p>
          <a:p>
            <a:r>
              <a:rPr lang="en-GB" sz="1400" b="1" dirty="0" smtClean="0">
                <a:latin typeface="MyriadPro-Semibold"/>
              </a:rPr>
              <a:t>Mr</a:t>
            </a:r>
            <a:r>
              <a:rPr lang="en-GB" sz="1400" b="1" dirty="0">
                <a:latin typeface="MyriadPro-Semibold"/>
              </a:rPr>
              <a:t>. Tan Sri </a:t>
            </a:r>
            <a:r>
              <a:rPr lang="en-GB" sz="1400" b="1" dirty="0" err="1">
                <a:latin typeface="MyriadPro-Semibold"/>
              </a:rPr>
              <a:t>Dato</a:t>
            </a:r>
            <a:r>
              <a:rPr lang="en-GB" sz="1400" b="1" dirty="0">
                <a:latin typeface="MyriadPro-Semibold"/>
              </a:rPr>
              <a:t>’ Seri </a:t>
            </a:r>
            <a:r>
              <a:rPr lang="en-GB" sz="1400" b="1" dirty="0" err="1">
                <a:latin typeface="MyriadPro-Semibold"/>
              </a:rPr>
              <a:t>Dr.</a:t>
            </a:r>
            <a:r>
              <a:rPr lang="en-GB" sz="1400" b="1" dirty="0">
                <a:latin typeface="MyriadPro-Semibold"/>
              </a:rPr>
              <a:t> </a:t>
            </a:r>
            <a:r>
              <a:rPr lang="en-GB" sz="1400" b="1" dirty="0" err="1">
                <a:latin typeface="MyriadPro-Semibold"/>
              </a:rPr>
              <a:t>Hj</a:t>
            </a:r>
            <a:r>
              <a:rPr lang="en-GB" sz="1400" b="1" dirty="0">
                <a:latin typeface="MyriadPro-Semibold"/>
              </a:rPr>
              <a:t>. </a:t>
            </a:r>
            <a:r>
              <a:rPr lang="en-GB" sz="1400" b="1" dirty="0" err="1">
                <a:latin typeface="MyriadPro-Semibold"/>
              </a:rPr>
              <a:t>Zainul</a:t>
            </a:r>
            <a:r>
              <a:rPr lang="en-GB" sz="1400" b="1" dirty="0">
                <a:latin typeface="MyriadPro-Semibold"/>
              </a:rPr>
              <a:t> </a:t>
            </a:r>
            <a:r>
              <a:rPr lang="en-GB" sz="1400" b="1" dirty="0" err="1">
                <a:latin typeface="MyriadPro-Semibold"/>
              </a:rPr>
              <a:t>Ariff</a:t>
            </a:r>
            <a:r>
              <a:rPr lang="en-GB" sz="1400" b="1" dirty="0">
                <a:latin typeface="MyriadPro-Semibold"/>
              </a:rPr>
              <a:t> </a:t>
            </a:r>
            <a:r>
              <a:rPr lang="en-GB" sz="1400" b="1" dirty="0" err="1">
                <a:latin typeface="MyriadPro-Semibold"/>
              </a:rPr>
              <a:t>Hj</a:t>
            </a:r>
            <a:r>
              <a:rPr lang="en-GB" sz="1400" b="1" dirty="0">
                <a:latin typeface="MyriadPro-Semibold"/>
              </a:rPr>
              <a:t>. </a:t>
            </a:r>
            <a:r>
              <a:rPr lang="en-GB" sz="1400" b="1" dirty="0" smtClean="0">
                <a:latin typeface="MyriadPro-Semibold"/>
              </a:rPr>
              <a:t>Hussain</a:t>
            </a:r>
            <a:endParaRPr lang="tr-TR" sz="1400" b="1" dirty="0" smtClean="0">
              <a:latin typeface="MyriadPro-Semibold"/>
            </a:endParaRPr>
          </a:p>
          <a:p>
            <a:r>
              <a:rPr lang="en-GB" sz="1400" dirty="0" smtClean="0">
                <a:latin typeface="MyriadPro-Regular"/>
              </a:rPr>
              <a:t>Member </a:t>
            </a:r>
            <a:r>
              <a:rPr lang="en-GB" sz="1400" dirty="0">
                <a:latin typeface="MyriadPro-Regular"/>
              </a:rPr>
              <a:t>Board of Directors, </a:t>
            </a:r>
            <a:r>
              <a:rPr lang="en-GB" sz="1400" dirty="0" err="1">
                <a:latin typeface="MyriadPro-Regular"/>
              </a:rPr>
              <a:t>Universiti</a:t>
            </a:r>
            <a:r>
              <a:rPr lang="en-GB" sz="1400" dirty="0">
                <a:latin typeface="MyriadPro-Regular"/>
              </a:rPr>
              <a:t> Putra Malaysia</a:t>
            </a:r>
            <a:endParaRPr lang="en-GB" sz="1400" dirty="0"/>
          </a:p>
        </p:txBody>
      </p:sp>
      <p:sp>
        <p:nvSpPr>
          <p:cNvPr id="33" name="Dikdörtgen 32"/>
          <p:cNvSpPr/>
          <p:nvPr/>
        </p:nvSpPr>
        <p:spPr>
          <a:xfrm>
            <a:off x="8207166" y="3510129"/>
            <a:ext cx="3984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MyriadPro-Bold"/>
              </a:rPr>
              <a:t>Vice Chairman</a:t>
            </a:r>
          </a:p>
          <a:p>
            <a:r>
              <a:rPr lang="en-GB" sz="1400" b="1" dirty="0" err="1" smtClean="0">
                <a:latin typeface="MyriadPro-Bold"/>
              </a:rPr>
              <a:t>Dr.</a:t>
            </a:r>
            <a:r>
              <a:rPr lang="en-GB" sz="1400" b="1" dirty="0" smtClean="0">
                <a:latin typeface="MyriadPro-Bold"/>
              </a:rPr>
              <a:t> Murat </a:t>
            </a:r>
            <a:r>
              <a:rPr lang="en-GB" sz="1400" b="1" dirty="0" err="1" smtClean="0">
                <a:latin typeface="MyriadPro-Bold"/>
              </a:rPr>
              <a:t>Yülek</a:t>
            </a:r>
            <a:endParaRPr lang="en-GB" sz="1400" b="1" dirty="0" smtClean="0">
              <a:latin typeface="MyriadPro-Bold"/>
            </a:endParaRPr>
          </a:p>
          <a:p>
            <a:r>
              <a:rPr lang="sv-SE" sz="1400" dirty="0" smtClean="0">
                <a:latin typeface="MyriadPro-Regular"/>
              </a:rPr>
              <a:t>General Manager, PGlobal Ltd., Ankara-Turkey</a:t>
            </a:r>
            <a:endParaRPr lang="en-GB" sz="1400" dirty="0"/>
          </a:p>
        </p:txBody>
      </p:sp>
      <p:sp>
        <p:nvSpPr>
          <p:cNvPr id="34" name="Dikdörtgen 33"/>
          <p:cNvSpPr/>
          <p:nvPr/>
        </p:nvSpPr>
        <p:spPr>
          <a:xfrm>
            <a:off x="1619053" y="4995305"/>
            <a:ext cx="46605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MyriadPro-Bold"/>
              </a:rPr>
              <a:t>Member</a:t>
            </a:r>
          </a:p>
          <a:p>
            <a:r>
              <a:rPr lang="en-GB" sz="1400" b="1" dirty="0" err="1">
                <a:latin typeface="MyriadPro-Bold"/>
              </a:rPr>
              <a:t>Dr.</a:t>
            </a:r>
            <a:r>
              <a:rPr lang="en-GB" sz="1400" b="1" dirty="0">
                <a:latin typeface="MyriadPro-Bold"/>
              </a:rPr>
              <a:t> </a:t>
            </a:r>
            <a:r>
              <a:rPr lang="en-GB" sz="1400" b="1" dirty="0" err="1">
                <a:latin typeface="MyriadPro-Bold"/>
              </a:rPr>
              <a:t>Ghiath</a:t>
            </a:r>
            <a:r>
              <a:rPr lang="en-GB" sz="1400" b="1" dirty="0">
                <a:latin typeface="MyriadPro-Bold"/>
              </a:rPr>
              <a:t> </a:t>
            </a:r>
            <a:r>
              <a:rPr lang="en-GB" sz="1400" b="1" dirty="0" err="1">
                <a:latin typeface="MyriadPro-Bold"/>
              </a:rPr>
              <a:t>Shabsigh</a:t>
            </a:r>
            <a:r>
              <a:rPr lang="en-GB" sz="1400" b="1" dirty="0">
                <a:latin typeface="MyriadPro-Bold"/>
              </a:rPr>
              <a:t>,</a:t>
            </a:r>
          </a:p>
          <a:p>
            <a:r>
              <a:rPr lang="en-GB" sz="1400" dirty="0">
                <a:latin typeface="MyriadPro-Regular"/>
              </a:rPr>
              <a:t>Assistant Director, Central Banking Operations Division</a:t>
            </a:r>
          </a:p>
          <a:p>
            <a:r>
              <a:rPr lang="en-GB" sz="1400" dirty="0">
                <a:latin typeface="MyriadPro-Regular"/>
              </a:rPr>
              <a:t>Monetary and capital Markets Department</a:t>
            </a:r>
          </a:p>
          <a:p>
            <a:r>
              <a:rPr lang="en-GB" sz="1400" dirty="0">
                <a:latin typeface="MyriadPro-Regular"/>
              </a:rPr>
              <a:t>International Monetary Fund</a:t>
            </a:r>
            <a:endParaRPr lang="en-GB" sz="1400" dirty="0"/>
          </a:p>
        </p:txBody>
      </p:sp>
      <p:sp>
        <p:nvSpPr>
          <p:cNvPr id="35" name="Dikdörtgen 34"/>
          <p:cNvSpPr/>
          <p:nvPr/>
        </p:nvSpPr>
        <p:spPr>
          <a:xfrm>
            <a:off x="8223886" y="4973544"/>
            <a:ext cx="3921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MyriadPro-Bold"/>
              </a:rPr>
              <a:t>Member</a:t>
            </a:r>
          </a:p>
          <a:p>
            <a:r>
              <a:rPr lang="en-GB" sz="1400" b="1" dirty="0" err="1">
                <a:latin typeface="MyriadPro-Bold"/>
              </a:rPr>
              <a:t>Dr.</a:t>
            </a:r>
            <a:r>
              <a:rPr lang="en-GB" sz="1400" b="1" dirty="0">
                <a:latin typeface="MyriadPro-Bold"/>
              </a:rPr>
              <a:t> Murat </a:t>
            </a:r>
            <a:r>
              <a:rPr lang="en-GB" sz="1400" b="1" dirty="0" err="1">
                <a:latin typeface="MyriadPro-Bold"/>
              </a:rPr>
              <a:t>Yalçıntaş</a:t>
            </a:r>
            <a:endParaRPr lang="en-GB" sz="1400" b="1" dirty="0">
              <a:latin typeface="MyriadPro-Bold"/>
            </a:endParaRPr>
          </a:p>
          <a:p>
            <a:r>
              <a:rPr lang="en-GB" sz="1400" dirty="0">
                <a:latin typeface="MyriadPro-Bold"/>
              </a:rPr>
              <a:t>Former President of Istanbul</a:t>
            </a:r>
          </a:p>
          <a:p>
            <a:r>
              <a:rPr lang="en-GB" sz="1400" dirty="0">
                <a:latin typeface="MyriadPro-Bold"/>
              </a:rPr>
              <a:t>Chamber of Commerce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636" y="667430"/>
            <a:ext cx="880709" cy="123299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8" y="676578"/>
            <a:ext cx="896717" cy="11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70323" y="0"/>
            <a:ext cx="8530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4E7C"/>
                </a:solidFill>
                <a:latin typeface="SquadaOne-Regular"/>
              </a:rPr>
              <a:t>RECENT HONOURARY MEMBERS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48" y="707886"/>
            <a:ext cx="1247709" cy="124010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170322" y="740128"/>
            <a:ext cx="90778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H.E.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Cafeta"/>
              </a:rPr>
              <a:t>Dr.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 Ahmed Mohammed Ali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A truly legendary President of IDB,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Dr.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Ahmed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Mohammed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Ali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is not only a role model for the finance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community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but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also an integral part of the development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process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in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the Member countries for the past 42 years.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Retired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recently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, he will remain a towering personality, a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source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of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inspiration to the development finance community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.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ADFIMI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is proud to have him as an Honourary Member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96" y="2175669"/>
            <a:ext cx="1227361" cy="122736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161141" y="2175669"/>
            <a:ext cx="9087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Cafeta"/>
              </a:rPr>
              <a:t>Honorable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Cafeta"/>
              </a:rPr>
              <a:t>Tun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Cafeta"/>
              </a:rPr>
              <a:t>Dr.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 Mahathir Mohamad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ADFIMI is proud to have Honourable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Tun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Mahathir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as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an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Honourary Member. Pictured here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inaugurating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ADFIMI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- SME Bank Malaysia International Forum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in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2012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, when he described how he had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transformed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Malaysia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into an industrialised nation during the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18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years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he served as the Prime Minister of Malaysia.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/>
          <a:srcRect t="12956" r="8240" b="20838"/>
          <a:stretch/>
        </p:blipFill>
        <p:spPr>
          <a:xfrm>
            <a:off x="736868" y="3630712"/>
            <a:ext cx="1189289" cy="122821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68" y="5089897"/>
            <a:ext cx="1197558" cy="1194077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161140" y="3630712"/>
            <a:ext cx="9087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H.E. Ali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Cafeta"/>
              </a:rPr>
              <a:t>Babacan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Cafeta"/>
            </a:endParaRP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Former Deputy Prime Minister of Turkey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feta"/>
              </a:rPr>
              <a:t>was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Cafeta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feta"/>
              </a:rPr>
              <a:t>presented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ADFIMI Honourary Membership in 2013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feta"/>
              </a:rPr>
              <a:t>for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Cafeta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feta"/>
              </a:rPr>
              <a:t>his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masterly conduct of the Turkish Economy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feta"/>
              </a:rPr>
              <a:t>during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Cafeta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feta"/>
              </a:rPr>
              <a:t>the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Global Financial Crisis.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2170321" y="5089897"/>
            <a:ext cx="89016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H.E. Sheikh Abdulla Bin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Cafeta"/>
              </a:rPr>
              <a:t>Saoud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afeta"/>
              </a:rPr>
              <a:t> Al-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Cafeta"/>
              </a:rPr>
              <a:t>Thani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Cafeta"/>
            </a:endParaRP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ADFIMI is very much honoured to have H.E.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Sheikh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Abdulla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Bin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Saoud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Al-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Thani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, Governor of Qatar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Central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Bank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as its Honourary Member, conferred upon him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for</a:t>
            </a:r>
            <a:r>
              <a:rPr lang="tr-TR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his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role in the development of Qatar.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56642" y="302830"/>
            <a:ext cx="3036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4E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516654" y="1031544"/>
            <a:ext cx="9004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LibelSuitRg-Regular"/>
              </a:rPr>
              <a:t>Any development finance institution is entitled to become a member subject</a:t>
            </a:r>
          </a:p>
          <a:p>
            <a:r>
              <a:rPr lang="en-GB" sz="2000" dirty="0">
                <a:solidFill>
                  <a:srgbClr val="0070C0"/>
                </a:solidFill>
                <a:latin typeface="LibelSuitRg-Regular"/>
              </a:rPr>
              <a:t>to approval by the Management Committee. Membership fees are calculated on the </a:t>
            </a:r>
            <a:r>
              <a:rPr lang="en-GB" sz="2000" dirty="0" smtClean="0">
                <a:solidFill>
                  <a:srgbClr val="0070C0"/>
                </a:solidFill>
                <a:latin typeface="LibelSuitRg-Regular"/>
              </a:rPr>
              <a:t>amount</a:t>
            </a:r>
            <a:r>
              <a:rPr lang="tr-TR" sz="2000" dirty="0" smtClean="0">
                <a:solidFill>
                  <a:srgbClr val="0070C0"/>
                </a:solidFill>
                <a:latin typeface="LibelSuitRg-Regular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LibelSuitRg-Regular"/>
              </a:rPr>
              <a:t>of </a:t>
            </a:r>
            <a:r>
              <a:rPr lang="en-GB" sz="2000" dirty="0">
                <a:solidFill>
                  <a:srgbClr val="0070C0"/>
                </a:solidFill>
                <a:latin typeface="LibelSuitRg-Regular"/>
              </a:rPr>
              <a:t>total assets. Details available at www.adfimi.org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45007" y="2668987"/>
            <a:ext cx="8722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4E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ADFIMI MEMBERSHIP OFFER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516655" y="3551217"/>
            <a:ext cx="900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KozGoPr6N-Regular"/>
              </a:rPr>
              <a:t>◉ Training for the staff of NDFIs is free for members at very diverse venues</a:t>
            </a:r>
          </a:p>
          <a:p>
            <a:r>
              <a:rPr lang="en-GB" dirty="0" smtClean="0">
                <a:solidFill>
                  <a:srgbClr val="0070C0"/>
                </a:solidFill>
                <a:latin typeface="KozGoPr6N-Regular"/>
              </a:rPr>
              <a:t>like Istanbul, Jakarta, Doha, Kampala, Dubai, Kuala Lumpur, Almaty.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6654" y="4243678"/>
            <a:ext cx="900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KozGoPr6N-Regular"/>
              </a:rPr>
              <a:t>◉ </a:t>
            </a:r>
            <a:r>
              <a:rPr lang="en-GB" dirty="0">
                <a:solidFill>
                  <a:srgbClr val="0070C0"/>
                </a:solidFill>
                <a:latin typeface="KozGoPr6N-Regular"/>
              </a:rPr>
              <a:t>Establishing networks with institutions from IDB Member countries on</a:t>
            </a:r>
          </a:p>
          <a:p>
            <a:r>
              <a:rPr lang="en-GB" dirty="0">
                <a:solidFill>
                  <a:srgbClr val="0070C0"/>
                </a:solidFill>
                <a:latin typeface="KozGoPr6N-Regular"/>
              </a:rPr>
              <a:t>four </a:t>
            </a:r>
            <a:r>
              <a:rPr lang="en-GB" dirty="0" smtClean="0">
                <a:solidFill>
                  <a:srgbClr val="0070C0"/>
                </a:solidFill>
                <a:latin typeface="KozGoPr6N-Regular"/>
              </a:rPr>
              <a:t>continents</a:t>
            </a:r>
            <a:endParaRPr lang="en-GB" dirty="0">
              <a:solidFill>
                <a:srgbClr val="0070C0"/>
              </a:solidFill>
              <a:latin typeface="KozGoPr6N-Regular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516654" y="4936139"/>
            <a:ext cx="900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KozGoPr6N-Regular"/>
              </a:rPr>
              <a:t>◉ </a:t>
            </a:r>
            <a:r>
              <a:rPr lang="en-GB" dirty="0">
                <a:solidFill>
                  <a:srgbClr val="0070C0"/>
                </a:solidFill>
                <a:latin typeface="KozGoPr6N-Regular"/>
              </a:rPr>
              <a:t>Developing partnerships with IDB and NDFIs from IDB Member countries</a:t>
            </a:r>
          </a:p>
          <a:p>
            <a:r>
              <a:rPr lang="en-GB" dirty="0">
                <a:solidFill>
                  <a:srgbClr val="0070C0"/>
                </a:solidFill>
                <a:latin typeface="KozGoPr6N-Regular"/>
              </a:rPr>
              <a:t>during IDB Group’s Annual Meetings.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51" y="1051232"/>
            <a:ext cx="4827634" cy="218803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030090" y="91042"/>
            <a:ext cx="8358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4E7C"/>
                </a:solidFill>
                <a:latin typeface="SquadaOne-Regular"/>
              </a:rPr>
              <a:t>ADFIMI DEVELOPMENT FORUMS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162" y="1401272"/>
            <a:ext cx="5542235" cy="22474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96" y="2357559"/>
            <a:ext cx="4941099" cy="22474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198" y="3589304"/>
            <a:ext cx="5365847" cy="218786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0411" y="4411428"/>
            <a:ext cx="4941099" cy="20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1217</Words>
  <Application>Microsoft Office PowerPoint</Application>
  <PresentationFormat>Geniş ekran</PresentationFormat>
  <Paragraphs>194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6" baseType="lpstr">
      <vt:lpstr>Arial</vt:lpstr>
      <vt:lpstr>Cafeta</vt:lpstr>
      <vt:lpstr>Calibri</vt:lpstr>
      <vt:lpstr>Calibri Light</vt:lpstr>
      <vt:lpstr>KozGoPr6N-Medium</vt:lpstr>
      <vt:lpstr>KozGoPr6N-Regular</vt:lpstr>
      <vt:lpstr>LibelSuitRg-Regular</vt:lpstr>
      <vt:lpstr>MyriadPro-Bold</vt:lpstr>
      <vt:lpstr>MyriadPro-Regular</vt:lpstr>
      <vt:lpstr>MyriadPro-Semibold</vt:lpstr>
      <vt:lpstr>SquadaOne-Regular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adfimi1</dc:creator>
  <cp:lastModifiedBy>adfimi1</cp:lastModifiedBy>
  <cp:revision>39</cp:revision>
  <dcterms:created xsi:type="dcterms:W3CDTF">2016-12-08T06:53:07Z</dcterms:created>
  <dcterms:modified xsi:type="dcterms:W3CDTF">2017-03-02T08:26:15Z</dcterms:modified>
</cp:coreProperties>
</file>