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9"/>
  </p:notesMasterIdLst>
  <p:handoutMasterIdLst>
    <p:handoutMasterId r:id="rId20"/>
  </p:handoutMasterIdLst>
  <p:sldIdLst>
    <p:sldId id="315" r:id="rId4"/>
    <p:sldId id="375" r:id="rId5"/>
    <p:sldId id="376" r:id="rId6"/>
    <p:sldId id="377" r:id="rId7"/>
    <p:sldId id="381" r:id="rId8"/>
    <p:sldId id="385" r:id="rId9"/>
    <p:sldId id="384" r:id="rId10"/>
    <p:sldId id="383" r:id="rId11"/>
    <p:sldId id="386" r:id="rId12"/>
    <p:sldId id="388" r:id="rId13"/>
    <p:sldId id="392" r:id="rId14"/>
    <p:sldId id="391" r:id="rId15"/>
    <p:sldId id="393" r:id="rId16"/>
    <p:sldId id="382" r:id="rId17"/>
    <p:sldId id="348" r:id="rId18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08"/>
    <a:srgbClr val="FA990A"/>
    <a:srgbClr val="C9FFE4"/>
    <a:srgbClr val="A3FFD1"/>
    <a:srgbClr val="E8A0A0"/>
    <a:srgbClr val="F43A62"/>
    <a:srgbClr val="F68A8D"/>
    <a:srgbClr val="BEF0FC"/>
    <a:srgbClr val="FF3A2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7387" autoAdjust="0"/>
  </p:normalViewPr>
  <p:slideViewPr>
    <p:cSldViewPr snapToGrid="0">
      <p:cViewPr>
        <p:scale>
          <a:sx n="110" d="100"/>
          <a:sy n="110" d="100"/>
        </p:scale>
        <p:origin x="-164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292929"/>
            </a:solidFill>
          </c:spPr>
          <c:dPt>
            <c:idx val="1"/>
            <c:bubble3D val="0"/>
            <c:spPr>
              <a:solidFill>
                <a:srgbClr val="0D6202"/>
              </a:solidFill>
            </c:spPr>
          </c:dPt>
          <c:val>
            <c:numRef>
              <c:f>Sheet1!$A$1:$A$2</c:f>
              <c:numCache>
                <c:formatCode>General</c:formatCode>
                <c:ptCount val="2"/>
                <c:pt idx="0" formatCode="0%">
                  <c:v>0.99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6BFB4-0703-4058-BFEA-F5A31648BE5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5400000"/>
          </a:camera>
          <a:lightRig rig="threePt" dir="t"/>
        </a:scene3d>
      </dgm:spPr>
      <dgm:t>
        <a:bodyPr/>
        <a:lstStyle/>
        <a:p>
          <a:endParaRPr lang="tr-TR"/>
        </a:p>
      </dgm:t>
    </dgm:pt>
    <dgm:pt modelId="{DF80E6D9-CA2A-4477-97E4-67B0C58D3275}">
      <dgm:prSet phldrT="[Text]" custT="1"/>
      <dgm:spPr>
        <a:xfrm>
          <a:off x="1795" y="1643652"/>
          <a:ext cx="1569821" cy="1569821"/>
        </a:xfrm>
        <a:prstGeom prst="ellipse">
          <a:avLst/>
        </a:prstGeom>
        <a:solidFill>
          <a:srgbClr val="4BACC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</dgm:spPr>
      <dgm:t>
        <a:bodyPr vert="vert"/>
        <a:lstStyle/>
        <a:p>
          <a:r>
            <a:rPr lang="tr-TR" sz="1200" b="1" dirty="0" err="1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rPr>
            <a:t>Technology</a:t>
          </a:r>
          <a:endParaRPr lang="tr-TR" sz="1200" b="1" dirty="0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D0636387-DCA3-4D2E-9399-B5BA32DFBA6F}" type="parTrans" cxnId="{CC706B6E-E74F-461D-A574-7C0B66B6E3A5}">
      <dgm:prSet/>
      <dgm:spPr/>
      <dgm:t>
        <a:bodyPr/>
        <a:lstStyle/>
        <a:p>
          <a:endParaRPr lang="tr-TR" sz="1400" b="1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4B637AC8-2DDA-4BE2-97A2-F14A30120AA8}" type="sibTrans" cxnId="{CC706B6E-E74F-461D-A574-7C0B66B6E3A5}">
      <dgm:prSet/>
      <dgm:spPr/>
      <dgm:t>
        <a:bodyPr/>
        <a:lstStyle/>
        <a:p>
          <a:endParaRPr lang="tr-TR" sz="1400" b="1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FA5572A5-5258-4CF3-9095-C8995F1F7994}">
      <dgm:prSet phldrT="[Text]" custT="1"/>
      <dgm:spPr>
        <a:xfrm>
          <a:off x="1257652" y="1643652"/>
          <a:ext cx="1569821" cy="1569821"/>
        </a:xfrm>
        <a:prstGeom prst="ellipse">
          <a:avLst/>
        </a:prstGeom>
        <a:solidFill>
          <a:srgbClr val="4BACC6">
            <a:alpha val="50000"/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</dgm:spPr>
      <dgm:t>
        <a:bodyPr vert="vert"/>
        <a:lstStyle/>
        <a:p>
          <a:r>
            <a:rPr lang="tr-TR" sz="1200" b="1" dirty="0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rPr>
            <a:t>R&amp;D</a:t>
          </a:r>
          <a:endParaRPr lang="tr-TR" sz="1200" b="1" dirty="0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D22BAB69-3753-459D-8454-CE62BEAACA2C}" type="parTrans" cxnId="{3CB348DE-7429-4B85-89DB-A81DB09179E0}">
      <dgm:prSet/>
      <dgm:spPr/>
      <dgm:t>
        <a:bodyPr/>
        <a:lstStyle/>
        <a:p>
          <a:endParaRPr lang="tr-TR" sz="1400" b="1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F38EE560-9E36-419C-A3A2-720A40CD810F}" type="sibTrans" cxnId="{3CB348DE-7429-4B85-89DB-A81DB09179E0}">
      <dgm:prSet/>
      <dgm:spPr/>
      <dgm:t>
        <a:bodyPr/>
        <a:lstStyle/>
        <a:p>
          <a:endParaRPr lang="tr-TR" sz="1400" b="1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830A2A88-FA0B-4564-886D-3B82EEA4513F}">
      <dgm:prSet phldrT="[Text]" custT="1"/>
      <dgm:spPr>
        <a:xfrm>
          <a:off x="2513510" y="1643652"/>
          <a:ext cx="1569821" cy="1569821"/>
        </a:xfrm>
        <a:prstGeom prst="ellipse">
          <a:avLst/>
        </a:prstGeom>
        <a:solidFill>
          <a:srgbClr val="4BACC6">
            <a:alpha val="50000"/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</dgm:spPr>
      <dgm:t>
        <a:bodyPr vert="vert"/>
        <a:lstStyle/>
        <a:p>
          <a:r>
            <a:rPr lang="tr-TR" sz="1200" b="1" dirty="0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rPr>
            <a:t>Knowledge</a:t>
          </a:r>
          <a:endParaRPr lang="tr-TR" sz="1200" b="1" dirty="0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583D821E-CE73-4230-8FB8-24664987AF38}" type="parTrans" cxnId="{9F9A953A-6F9E-403D-B274-E82BC9A25E6D}">
      <dgm:prSet/>
      <dgm:spPr/>
      <dgm:t>
        <a:bodyPr/>
        <a:lstStyle/>
        <a:p>
          <a:endParaRPr lang="tr-TR" sz="1400" b="1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48B94E9C-F3EE-436E-AD13-DD4D2F882C0E}" type="sibTrans" cxnId="{9F9A953A-6F9E-403D-B274-E82BC9A25E6D}">
      <dgm:prSet/>
      <dgm:spPr/>
      <dgm:t>
        <a:bodyPr/>
        <a:lstStyle/>
        <a:p>
          <a:endParaRPr lang="tr-TR" sz="1400" b="1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gm:t>
    </dgm:pt>
    <dgm:pt modelId="{647E20DC-043F-48E8-BC76-63156DC6080E}" type="pres">
      <dgm:prSet presAssocID="{5726BFB4-0703-4058-BFEA-F5A31648BE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84412F-9892-4BDD-8965-F37FAE5E1F3B}" type="pres">
      <dgm:prSet presAssocID="{DF80E6D9-CA2A-4477-97E4-67B0C58D327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07F0ED-7401-4465-BFFB-5B866203F376}" type="pres">
      <dgm:prSet presAssocID="{4B637AC8-2DDA-4BE2-97A2-F14A30120AA8}" presName="space" presStyleCnt="0"/>
      <dgm:spPr/>
      <dgm:t>
        <a:bodyPr/>
        <a:lstStyle/>
        <a:p>
          <a:endParaRPr lang="tr-TR"/>
        </a:p>
      </dgm:t>
    </dgm:pt>
    <dgm:pt modelId="{006A984D-9252-4AF5-AF41-D66D121ED77B}" type="pres">
      <dgm:prSet presAssocID="{FA5572A5-5258-4CF3-9095-C8995F1F799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93226F-BB58-4355-B684-7A62DED2EB74}" type="pres">
      <dgm:prSet presAssocID="{F38EE560-9E36-419C-A3A2-720A40CD810F}" presName="space" presStyleCnt="0"/>
      <dgm:spPr/>
      <dgm:t>
        <a:bodyPr/>
        <a:lstStyle/>
        <a:p>
          <a:endParaRPr lang="tr-TR"/>
        </a:p>
      </dgm:t>
    </dgm:pt>
    <dgm:pt modelId="{808DF2FF-1487-4AF3-8CEB-18E72BACBEED}" type="pres">
      <dgm:prSet presAssocID="{830A2A88-FA0B-4564-886D-3B82EEA4513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A27EBC-A6BD-4A80-8C3B-86791A8E68A7}" type="presOf" srcId="{830A2A88-FA0B-4564-886D-3B82EEA4513F}" destId="{808DF2FF-1487-4AF3-8CEB-18E72BACBEED}" srcOrd="0" destOrd="0" presId="urn:microsoft.com/office/officeart/2005/8/layout/venn3"/>
    <dgm:cxn modelId="{F668E81F-2E22-49DB-8C92-BAFE0AC4EE28}" type="presOf" srcId="{FA5572A5-5258-4CF3-9095-C8995F1F7994}" destId="{006A984D-9252-4AF5-AF41-D66D121ED77B}" srcOrd="0" destOrd="0" presId="urn:microsoft.com/office/officeart/2005/8/layout/venn3"/>
    <dgm:cxn modelId="{D3AEB6D2-83B5-49FD-96B7-BBA9ECB8A76D}" type="presOf" srcId="{5726BFB4-0703-4058-BFEA-F5A31648BE5C}" destId="{647E20DC-043F-48E8-BC76-63156DC6080E}" srcOrd="0" destOrd="0" presId="urn:microsoft.com/office/officeart/2005/8/layout/venn3"/>
    <dgm:cxn modelId="{855F56C3-36F2-4D87-AD25-9DF70BC85132}" type="presOf" srcId="{DF80E6D9-CA2A-4477-97E4-67B0C58D3275}" destId="{7E84412F-9892-4BDD-8965-F37FAE5E1F3B}" srcOrd="0" destOrd="0" presId="urn:microsoft.com/office/officeart/2005/8/layout/venn3"/>
    <dgm:cxn modelId="{CC706B6E-E74F-461D-A574-7C0B66B6E3A5}" srcId="{5726BFB4-0703-4058-BFEA-F5A31648BE5C}" destId="{DF80E6D9-CA2A-4477-97E4-67B0C58D3275}" srcOrd="0" destOrd="0" parTransId="{D0636387-DCA3-4D2E-9399-B5BA32DFBA6F}" sibTransId="{4B637AC8-2DDA-4BE2-97A2-F14A30120AA8}"/>
    <dgm:cxn modelId="{9F9A953A-6F9E-403D-B274-E82BC9A25E6D}" srcId="{5726BFB4-0703-4058-BFEA-F5A31648BE5C}" destId="{830A2A88-FA0B-4564-886D-3B82EEA4513F}" srcOrd="2" destOrd="0" parTransId="{583D821E-CE73-4230-8FB8-24664987AF38}" sibTransId="{48B94E9C-F3EE-436E-AD13-DD4D2F882C0E}"/>
    <dgm:cxn modelId="{3CB348DE-7429-4B85-89DB-A81DB09179E0}" srcId="{5726BFB4-0703-4058-BFEA-F5A31648BE5C}" destId="{FA5572A5-5258-4CF3-9095-C8995F1F7994}" srcOrd="1" destOrd="0" parTransId="{D22BAB69-3753-459D-8454-CE62BEAACA2C}" sibTransId="{F38EE560-9E36-419C-A3A2-720A40CD810F}"/>
    <dgm:cxn modelId="{702BFD09-5C4A-4384-A3D6-90A0C1E00570}" type="presParOf" srcId="{647E20DC-043F-48E8-BC76-63156DC6080E}" destId="{7E84412F-9892-4BDD-8965-F37FAE5E1F3B}" srcOrd="0" destOrd="0" presId="urn:microsoft.com/office/officeart/2005/8/layout/venn3"/>
    <dgm:cxn modelId="{1BA7D57C-7F76-4D06-9E0E-B71480F0E61C}" type="presParOf" srcId="{647E20DC-043F-48E8-BC76-63156DC6080E}" destId="{7007F0ED-7401-4465-BFFB-5B866203F376}" srcOrd="1" destOrd="0" presId="urn:microsoft.com/office/officeart/2005/8/layout/venn3"/>
    <dgm:cxn modelId="{99502904-BE2D-403F-A743-FE3CB44172B2}" type="presParOf" srcId="{647E20DC-043F-48E8-BC76-63156DC6080E}" destId="{006A984D-9252-4AF5-AF41-D66D121ED77B}" srcOrd="2" destOrd="0" presId="urn:microsoft.com/office/officeart/2005/8/layout/venn3"/>
    <dgm:cxn modelId="{B8B92175-256F-4BBF-8A14-ACBD6BAEEBBD}" type="presParOf" srcId="{647E20DC-043F-48E8-BC76-63156DC6080E}" destId="{1893226F-BB58-4355-B684-7A62DED2EB74}" srcOrd="3" destOrd="0" presId="urn:microsoft.com/office/officeart/2005/8/layout/venn3"/>
    <dgm:cxn modelId="{37322F3B-A808-4904-A619-88CAB09CF2C4}" type="presParOf" srcId="{647E20DC-043F-48E8-BC76-63156DC6080E}" destId="{808DF2FF-1487-4AF3-8CEB-18E72BACBEE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3AB00-BD49-4E1C-9A7B-FC50E983DBB6}" type="doc">
      <dgm:prSet loTypeId="urn:microsoft.com/office/officeart/2005/8/layout/balance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62F07F1-3AAB-4AD6-B7F6-42B97309242D}">
      <dgm:prSet phldrT="[Text]"/>
      <dgm:spPr/>
      <dgm:t>
        <a:bodyPr/>
        <a:lstStyle/>
        <a:p>
          <a:r>
            <a:rPr lang="tr-TR" b="1" dirty="0" err="1" smtClean="0">
              <a:solidFill>
                <a:schemeClr val="tx2"/>
              </a:solidFill>
              <a:latin typeface="Calibri" panose="020F0502020204030204" pitchFamily="34" charset="0"/>
            </a:rPr>
            <a:t>Consultancy</a:t>
          </a:r>
          <a:endParaRPr lang="tr-TR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8A4E73CA-A35C-46EE-9CDB-135434F5AB2B}" type="parTrans" cxnId="{2F4933C9-942F-4520-8DBC-EF8ADDC00400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EE484A45-5270-4305-B624-DF57FC36D793}" type="sibTrans" cxnId="{2F4933C9-942F-4520-8DBC-EF8ADDC00400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6ACD2465-723C-469F-B505-410CD82440D0}">
      <dgm:prSet phldrT="[Text]" custT="1"/>
      <dgm:spPr/>
      <dgm:t>
        <a:bodyPr/>
        <a:lstStyle/>
        <a:p>
          <a:r>
            <a:rPr lang="tr-TR" sz="2400" b="1" dirty="0" smtClean="0">
              <a:latin typeface="Calibri" panose="020F0502020204030204" pitchFamily="34" charset="0"/>
            </a:rPr>
            <a:t>1.755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400" dirty="0" err="1" smtClean="0">
              <a:latin typeface="Calibri" panose="020F0502020204030204" pitchFamily="34" charset="0"/>
            </a:rPr>
            <a:t>hrs</a:t>
          </a:r>
          <a:r>
            <a:rPr lang="tr-TR" sz="1400" dirty="0" smtClean="0">
              <a:latin typeface="Calibri" panose="020F0502020204030204" pitchFamily="34" charset="0"/>
            </a:rPr>
            <a:t> total</a:t>
          </a:r>
          <a:endParaRPr lang="tr-TR" sz="1400" dirty="0">
            <a:latin typeface="Calibri" panose="020F0502020204030204" pitchFamily="34" charset="0"/>
          </a:endParaRPr>
        </a:p>
      </dgm:t>
    </dgm:pt>
    <dgm:pt modelId="{F26C2D21-89C9-46DF-AB0F-832051847DB4}" type="parTrans" cxnId="{34D1298F-F479-423D-9646-DAB0B9E4B4F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F10417A0-B4FA-437F-8F4C-CD749F7009AB}" type="sibTrans" cxnId="{34D1298F-F479-423D-9646-DAB0B9E4B4F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39CEEA34-9770-4843-BFEA-5692982D2BF3}">
      <dgm:prSet phldrT="[Text]" custT="1"/>
      <dgm:spPr/>
      <dgm:t>
        <a:bodyPr/>
        <a:lstStyle/>
        <a:p>
          <a:r>
            <a:rPr lang="tr-TR" sz="2400" b="1" dirty="0" smtClean="0">
              <a:latin typeface="Calibri" panose="020F0502020204030204" pitchFamily="34" charset="0"/>
            </a:rPr>
            <a:t>501 </a:t>
          </a:r>
          <a:r>
            <a:rPr lang="tr-TR" sz="1400" dirty="0" err="1" smtClean="0">
              <a:latin typeface="Calibri" panose="020F0502020204030204" pitchFamily="34" charset="0"/>
            </a:rPr>
            <a:t>hrs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400" dirty="0" err="1" smtClean="0">
              <a:latin typeface="Calibri" panose="020F0502020204030204" pitchFamily="34" charset="0"/>
            </a:rPr>
            <a:t>via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400" dirty="0" err="1" smtClean="0">
              <a:latin typeface="Calibri" panose="020F0502020204030204" pitchFamily="34" charset="0"/>
            </a:rPr>
            <a:t>phone</a:t>
          </a:r>
          <a:endParaRPr lang="tr-TR" sz="1400" dirty="0">
            <a:latin typeface="Calibri" panose="020F0502020204030204" pitchFamily="34" charset="0"/>
          </a:endParaRPr>
        </a:p>
      </dgm:t>
    </dgm:pt>
    <dgm:pt modelId="{9F3A7C03-5B15-4575-88BA-DF8B8BAEA69B}" type="parTrans" cxnId="{E1129115-CD76-423C-88A5-430AA46F6BC4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81AD983F-4306-41D9-9FC8-A84E0E0D85BF}" type="sibTrans" cxnId="{E1129115-CD76-423C-88A5-430AA46F6BC4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2FB6EF50-38BD-4803-B3FB-CB9680D2A0C0}">
      <dgm:prSet phldrT="[Text]"/>
      <dgm:spPr/>
      <dgm:t>
        <a:bodyPr/>
        <a:lstStyle/>
        <a:p>
          <a:r>
            <a:rPr lang="tr-TR" b="1" dirty="0" err="1" smtClean="0">
              <a:solidFill>
                <a:schemeClr val="tx2"/>
              </a:solidFill>
              <a:latin typeface="Calibri" panose="020F0502020204030204" pitchFamily="34" charset="0"/>
            </a:rPr>
            <a:t>Trainings</a:t>
          </a:r>
          <a:endParaRPr lang="tr-TR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214E5A4E-57B3-4C69-A1A9-2A7A685228A5}" type="parTrans" cxnId="{D43857C7-E5EB-4B3D-94A5-ABF6586AFE12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C322C25B-3BEC-4DDD-8B80-A24402992889}" type="sibTrans" cxnId="{D43857C7-E5EB-4B3D-94A5-ABF6586AFE12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32D219B3-6A34-4C52-943F-0625D74362B0}">
      <dgm:prSet phldrT="[Text]" custT="1"/>
      <dgm:spPr/>
      <dgm:t>
        <a:bodyPr/>
        <a:lstStyle/>
        <a:p>
          <a:r>
            <a:rPr lang="tr-TR" sz="1400" dirty="0" err="1" smtClean="0">
              <a:latin typeface="Calibri" panose="020F0502020204030204" pitchFamily="34" charset="0"/>
            </a:rPr>
            <a:t>More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400" dirty="0" err="1" smtClean="0">
              <a:latin typeface="Calibri" panose="020F0502020204030204" pitchFamily="34" charset="0"/>
            </a:rPr>
            <a:t>than</a:t>
          </a:r>
          <a:r>
            <a:rPr lang="tr-TR" sz="1400" dirty="0" smtClean="0">
              <a:latin typeface="Calibri" panose="020F0502020204030204" pitchFamily="34" charset="0"/>
            </a:rPr>
            <a:t>  </a:t>
          </a:r>
          <a:r>
            <a:rPr lang="tr-TR" sz="2400" b="1" dirty="0" smtClean="0">
              <a:latin typeface="Calibri" panose="020F0502020204030204" pitchFamily="34" charset="0"/>
            </a:rPr>
            <a:t>5.300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400" dirty="0" err="1" smtClean="0">
              <a:latin typeface="Calibri" panose="020F0502020204030204" pitchFamily="34" charset="0"/>
            </a:rPr>
            <a:t>entrepreneurs</a:t>
          </a:r>
          <a:endParaRPr lang="tr-TR" sz="1400" dirty="0">
            <a:latin typeface="Calibri" panose="020F0502020204030204" pitchFamily="34" charset="0"/>
          </a:endParaRPr>
        </a:p>
      </dgm:t>
    </dgm:pt>
    <dgm:pt modelId="{2BA34998-1717-4F08-92C3-2338064FC673}" type="parTrans" cxnId="{425B6990-56F4-4B2A-88C4-9DA2C6FB20CD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1367222C-D346-49E6-9F7C-EF80D0357A4D}" type="sibTrans" cxnId="{425B6990-56F4-4B2A-88C4-9DA2C6FB20CD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68E0E63F-05D2-4F35-8840-A913C4E65829}">
      <dgm:prSet phldrT="[Text]" custT="1"/>
      <dgm:spPr/>
      <dgm:t>
        <a:bodyPr/>
        <a:lstStyle/>
        <a:p>
          <a:r>
            <a:rPr lang="tr-TR" sz="2400" b="1" dirty="0" smtClean="0">
              <a:latin typeface="Calibri" panose="020F0502020204030204" pitchFamily="34" charset="0"/>
            </a:rPr>
            <a:t>124 </a:t>
          </a:r>
          <a:r>
            <a:rPr lang="tr-TR" sz="1400" dirty="0" err="1" smtClean="0">
              <a:latin typeface="Calibri" panose="020F0502020204030204" pitchFamily="34" charset="0"/>
            </a:rPr>
            <a:t>trainings</a:t>
          </a:r>
          <a:endParaRPr lang="tr-TR" sz="1400" dirty="0">
            <a:latin typeface="Calibri" panose="020F0502020204030204" pitchFamily="34" charset="0"/>
          </a:endParaRPr>
        </a:p>
      </dgm:t>
    </dgm:pt>
    <dgm:pt modelId="{CE797BDF-4092-4760-BEF3-9FBC86B8D4D1}" type="parTrans" cxnId="{B24EF282-833F-4B4E-AC51-735B3595B96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3BF4F58D-7631-43A2-B70C-CDAB6EAC42D5}" type="sibTrans" cxnId="{B24EF282-833F-4B4E-AC51-735B3595B96B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21EDEFE9-9754-4EB9-9126-590CB38D625A}">
      <dgm:prSet phldrT="[Text]" custT="1"/>
      <dgm:spPr/>
      <dgm:t>
        <a:bodyPr/>
        <a:lstStyle/>
        <a:p>
          <a:r>
            <a:rPr lang="tr-TR" sz="1400" dirty="0" smtClean="0">
              <a:latin typeface="Calibri" panose="020F0502020204030204" pitchFamily="34" charset="0"/>
            </a:rPr>
            <a:t>@</a:t>
          </a:r>
          <a:r>
            <a:rPr lang="tr-TR" sz="2400" b="1" dirty="0" smtClean="0">
              <a:latin typeface="Calibri" panose="020F0502020204030204" pitchFamily="34" charset="0"/>
            </a:rPr>
            <a:t>18 </a:t>
          </a:r>
          <a:r>
            <a:rPr lang="tr-TR" sz="1400" dirty="0" err="1" smtClean="0">
              <a:latin typeface="Calibri" panose="020F0502020204030204" pitchFamily="34" charset="0"/>
            </a:rPr>
            <a:t>different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400" dirty="0" err="1" smtClean="0">
              <a:latin typeface="Calibri" panose="020F0502020204030204" pitchFamily="34" charset="0"/>
            </a:rPr>
            <a:t>cities</a:t>
          </a:r>
          <a:endParaRPr lang="tr-TR" sz="1400" dirty="0">
            <a:latin typeface="Calibri" panose="020F0502020204030204" pitchFamily="34" charset="0"/>
          </a:endParaRPr>
        </a:p>
      </dgm:t>
    </dgm:pt>
    <dgm:pt modelId="{639987AB-A96A-4D58-9C0A-3CDF00F6051F}" type="parTrans" cxnId="{7863724F-B885-4E96-BF3A-086DD420570C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552BFF0A-5DB2-4201-AC64-744D7CC6BE7A}" type="sibTrans" cxnId="{7863724F-B885-4E96-BF3A-086DD420570C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3CF6F688-4604-4854-A113-44535DF998A0}">
      <dgm:prSet phldrT="[Text]" custT="1"/>
      <dgm:spPr/>
      <dgm:t>
        <a:bodyPr/>
        <a:lstStyle/>
        <a:p>
          <a:r>
            <a:rPr lang="tr-TR" sz="2400" b="1" dirty="0" smtClean="0">
              <a:latin typeface="Calibri" panose="020F0502020204030204" pitchFamily="34" charset="0"/>
            </a:rPr>
            <a:t>1.254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200" dirty="0" err="1" smtClean="0">
              <a:latin typeface="Calibri" panose="020F0502020204030204" pitchFamily="34" charset="0"/>
            </a:rPr>
            <a:t>hrs</a:t>
          </a:r>
          <a:r>
            <a:rPr lang="tr-TR" sz="1200" dirty="0" smtClean="0">
              <a:latin typeface="Calibri" panose="020F0502020204030204" pitchFamily="34" charset="0"/>
            </a:rPr>
            <a:t> </a:t>
          </a:r>
          <a:r>
            <a:rPr lang="tr-TR" sz="1200" dirty="0" err="1" smtClean="0">
              <a:latin typeface="Calibri" panose="020F0502020204030204" pitchFamily="34" charset="0"/>
            </a:rPr>
            <a:t>face-to-face</a:t>
          </a:r>
          <a:endParaRPr lang="tr-TR" sz="1400" dirty="0">
            <a:latin typeface="Calibri" panose="020F0502020204030204" pitchFamily="34" charset="0"/>
          </a:endParaRPr>
        </a:p>
      </dgm:t>
    </dgm:pt>
    <dgm:pt modelId="{4B53B355-42B9-4830-BE81-7AD2BC252D27}" type="parTrans" cxnId="{B3A0C93E-BEC3-46A6-8B7D-FE5617E68CF8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C697FE95-B8B2-4DEB-8AFA-E2CA16842B8A}" type="sibTrans" cxnId="{B3A0C93E-BEC3-46A6-8B7D-FE5617E68CF8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08B02020-9E5A-48B7-925D-B22042691741}">
      <dgm:prSet phldrT="[Text]" custT="1"/>
      <dgm:spPr/>
      <dgm:t>
        <a:bodyPr/>
        <a:lstStyle/>
        <a:p>
          <a:r>
            <a:rPr lang="tr-TR" sz="2400" b="1" dirty="0" smtClean="0">
              <a:latin typeface="Calibri" panose="020F0502020204030204" pitchFamily="34" charset="0"/>
            </a:rPr>
            <a:t>1.146</a:t>
          </a:r>
          <a:r>
            <a:rPr lang="tr-TR" sz="1400" dirty="0" smtClean="0">
              <a:latin typeface="Calibri" panose="020F0502020204030204" pitchFamily="34" charset="0"/>
            </a:rPr>
            <a:t> </a:t>
          </a:r>
          <a:r>
            <a:rPr lang="tr-TR" sz="1400" dirty="0" err="1" smtClean="0">
              <a:latin typeface="Calibri" panose="020F0502020204030204" pitchFamily="34" charset="0"/>
            </a:rPr>
            <a:t>entrepreneurs</a:t>
          </a:r>
          <a:endParaRPr lang="tr-TR" sz="1400" dirty="0">
            <a:latin typeface="Calibri" panose="020F0502020204030204" pitchFamily="34" charset="0"/>
          </a:endParaRPr>
        </a:p>
      </dgm:t>
    </dgm:pt>
    <dgm:pt modelId="{7C7B0F89-F277-4C2C-84A6-9B538947F1A9}" type="parTrans" cxnId="{5BFE1B1E-E9C4-42D9-9EA0-FAAD442A7D68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B0FEEB46-2DEF-4EBD-9886-8C412BF9ECA2}" type="sibTrans" cxnId="{5BFE1B1E-E9C4-42D9-9EA0-FAAD442A7D68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79E17AFB-EB1A-4237-B6DC-4C858116C09D}">
      <dgm:prSet phldrT="[Text]" custT="1"/>
      <dgm:spPr/>
      <dgm:t>
        <a:bodyPr/>
        <a:lstStyle/>
        <a:p>
          <a:r>
            <a:rPr lang="tr-TR" sz="2000" b="1" dirty="0" smtClean="0">
              <a:latin typeface="Calibri" panose="020F0502020204030204" pitchFamily="34" charset="0"/>
            </a:rPr>
            <a:t>1105 </a:t>
          </a:r>
          <a:r>
            <a:rPr lang="tr-TR" sz="1400" dirty="0" err="1" smtClean="0">
              <a:latin typeface="Calibri" panose="020F0502020204030204" pitchFamily="34" charset="0"/>
            </a:rPr>
            <a:t>hrs</a:t>
          </a:r>
          <a:r>
            <a:rPr lang="tr-TR" sz="1400" dirty="0" smtClean="0">
              <a:latin typeface="Calibri" panose="020F0502020204030204" pitchFamily="34" charset="0"/>
            </a:rPr>
            <a:t> total</a:t>
          </a:r>
          <a:endParaRPr lang="tr-TR" sz="1400" dirty="0">
            <a:latin typeface="Calibri" panose="020F0502020204030204" pitchFamily="34" charset="0"/>
          </a:endParaRPr>
        </a:p>
      </dgm:t>
    </dgm:pt>
    <dgm:pt modelId="{553BC2F4-7796-4F44-8DA7-E5110752788F}" type="sibTrans" cxnId="{1B2F261F-CA88-4784-954D-4380377EA354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28BFE389-D69C-408D-A5C8-ADE61888CF80}" type="parTrans" cxnId="{1B2F261F-CA88-4784-954D-4380377EA354}">
      <dgm:prSet/>
      <dgm:spPr/>
      <dgm:t>
        <a:bodyPr/>
        <a:lstStyle/>
        <a:p>
          <a:endParaRPr lang="tr-TR">
            <a:latin typeface="Calibri" panose="020F0502020204030204" pitchFamily="34" charset="0"/>
          </a:endParaRPr>
        </a:p>
      </dgm:t>
    </dgm:pt>
    <dgm:pt modelId="{67ED96E6-B07B-4281-A8EE-0591B72D0646}" type="pres">
      <dgm:prSet presAssocID="{36A3AB00-BD49-4E1C-9A7B-FC50E983DBB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F53CF3-6314-4F6B-8414-467B9191C991}" type="pres">
      <dgm:prSet presAssocID="{36A3AB00-BD49-4E1C-9A7B-FC50E983DBB6}" presName="dummyMaxCanvas" presStyleCnt="0"/>
      <dgm:spPr/>
    </dgm:pt>
    <dgm:pt modelId="{8706557D-FB50-41F7-914D-F7D61ECCE6F1}" type="pres">
      <dgm:prSet presAssocID="{36A3AB00-BD49-4E1C-9A7B-FC50E983DBB6}" presName="parentComposite" presStyleCnt="0"/>
      <dgm:spPr/>
    </dgm:pt>
    <dgm:pt modelId="{A173DA9B-8CFE-43BB-AC16-83000EF3B815}" type="pres">
      <dgm:prSet presAssocID="{36A3AB00-BD49-4E1C-9A7B-FC50E983DBB6}" presName="parent1" presStyleLbl="alignAccFollowNode1" presStyleIdx="0" presStyleCnt="4" custScaleX="149688" custLinFactNeighborX="-48720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24C3A2DA-16B9-4F19-8FEC-1298C68BFD1C}" type="pres">
      <dgm:prSet presAssocID="{36A3AB00-BD49-4E1C-9A7B-FC50E983DBB6}" presName="parent2" presStyleLbl="alignAccFollowNode1" presStyleIdx="1" presStyleCnt="4" custScaleX="149688" custLinFactNeighborX="54384" custLinFactNeighborY="4383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673F7BFD-9987-4509-A2DA-771EFC7FBE50}" type="pres">
      <dgm:prSet presAssocID="{36A3AB00-BD49-4E1C-9A7B-FC50E983DBB6}" presName="childrenComposite" presStyleCnt="0"/>
      <dgm:spPr/>
    </dgm:pt>
    <dgm:pt modelId="{3D4BD1C9-7381-4BDD-809A-AE1CE9003146}" type="pres">
      <dgm:prSet presAssocID="{36A3AB00-BD49-4E1C-9A7B-FC50E983DBB6}" presName="dummyMaxCanvas_ChildArea" presStyleCnt="0"/>
      <dgm:spPr/>
    </dgm:pt>
    <dgm:pt modelId="{BFF8811A-A09B-4BEC-A6D6-49B4195BB276}" type="pres">
      <dgm:prSet presAssocID="{36A3AB00-BD49-4E1C-9A7B-FC50E983DBB6}" presName="fulcrum" presStyleLbl="alignAccFollowNode1" presStyleIdx="2" presStyleCnt="4"/>
      <dgm:spPr/>
    </dgm:pt>
    <dgm:pt modelId="{B85BA0F7-87F6-493D-85F6-A077EF76B6C5}" type="pres">
      <dgm:prSet presAssocID="{36A3AB00-BD49-4E1C-9A7B-FC50E983DBB6}" presName="balance_44" presStyleLbl="alignAccFollowNode1" presStyleIdx="3" presStyleCnt="4" custScaleX="160510" custScaleY="91815">
        <dgm:presLayoutVars>
          <dgm:bulletEnabled val="1"/>
        </dgm:presLayoutVars>
      </dgm:prSet>
      <dgm:spPr/>
    </dgm:pt>
    <dgm:pt modelId="{12172781-1E93-4CEE-B37A-47D7E706E192}" type="pres">
      <dgm:prSet presAssocID="{36A3AB00-BD49-4E1C-9A7B-FC50E983DBB6}" presName="right_44_1" presStyleLbl="node1" presStyleIdx="0" presStyleCnt="8" custScaleX="149688" custLinFactNeighborX="54384" custLinFactNeighborY="71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162AE6-3F92-4694-B36E-EA3726C755C1}" type="pres">
      <dgm:prSet presAssocID="{36A3AB00-BD49-4E1C-9A7B-FC50E983DBB6}" presName="right_44_2" presStyleLbl="node1" presStyleIdx="1" presStyleCnt="8" custScaleX="149688" custLinFactNeighborX="54384" custLinFactNeighborY="71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A1A537-8476-4A51-B65C-CB1DC897F617}" type="pres">
      <dgm:prSet presAssocID="{36A3AB00-BD49-4E1C-9A7B-FC50E983DBB6}" presName="right_44_3" presStyleLbl="node1" presStyleIdx="2" presStyleCnt="8" custScaleX="149688" custLinFactNeighborX="54384" custLinFactNeighborY="71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A6177D-93F9-4659-A11A-9AE3331C2BD9}" type="pres">
      <dgm:prSet presAssocID="{36A3AB00-BD49-4E1C-9A7B-FC50E983DBB6}" presName="right_44_4" presStyleLbl="node1" presStyleIdx="3" presStyleCnt="8" custScaleX="149688" custLinFactNeighborX="54384" custLinFactNeighborY="71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817C21-FF50-4294-A844-217AA2CC6AEE}" type="pres">
      <dgm:prSet presAssocID="{36A3AB00-BD49-4E1C-9A7B-FC50E983DBB6}" presName="left_44_1" presStyleLbl="node1" presStyleIdx="4" presStyleCnt="8" custScaleX="149688" custLinFactNeighborX="-487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8FDEF6-F87D-4562-A809-A12A27085AE2}" type="pres">
      <dgm:prSet presAssocID="{36A3AB00-BD49-4E1C-9A7B-FC50E983DBB6}" presName="left_44_2" presStyleLbl="node1" presStyleIdx="5" presStyleCnt="8" custScaleX="149688" custLinFactNeighborX="-487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D5282A-3042-4AA1-86D9-58F5570088A7}" type="pres">
      <dgm:prSet presAssocID="{36A3AB00-BD49-4E1C-9A7B-FC50E983DBB6}" presName="left_44_3" presStyleLbl="node1" presStyleIdx="6" presStyleCnt="8" custScaleX="149688" custLinFactNeighborX="-487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5A3366-04C5-4D33-A64D-97473C5ED822}" type="pres">
      <dgm:prSet presAssocID="{36A3AB00-BD49-4E1C-9A7B-FC50E983DBB6}" presName="left_44_4" presStyleLbl="node1" presStyleIdx="7" presStyleCnt="8" custScaleX="149688" custLinFactNeighborX="-487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F93413-A593-4D5C-A871-DB1870D67A00}" type="presOf" srcId="{79E17AFB-EB1A-4237-B6DC-4C858116C09D}" destId="{12172781-1E93-4CEE-B37A-47D7E706E192}" srcOrd="0" destOrd="0" presId="urn:microsoft.com/office/officeart/2005/8/layout/balance1"/>
    <dgm:cxn modelId="{9821BCD9-722C-4E7F-8347-F582424F7561}" type="presOf" srcId="{36A3AB00-BD49-4E1C-9A7B-FC50E983DBB6}" destId="{67ED96E6-B07B-4281-A8EE-0591B72D0646}" srcOrd="0" destOrd="0" presId="urn:microsoft.com/office/officeart/2005/8/layout/balance1"/>
    <dgm:cxn modelId="{5BFE1B1E-E9C4-42D9-9EA0-FAAD442A7D68}" srcId="{D62F07F1-3AAB-4AD6-B7F6-42B97309242D}" destId="{08B02020-9E5A-48B7-925D-B22042691741}" srcOrd="3" destOrd="0" parTransId="{7C7B0F89-F277-4C2C-84A6-9B538947F1A9}" sibTransId="{B0FEEB46-2DEF-4EBD-9886-8C412BF9ECA2}"/>
    <dgm:cxn modelId="{34D1298F-F479-423D-9646-DAB0B9E4B4FB}" srcId="{D62F07F1-3AAB-4AD6-B7F6-42B97309242D}" destId="{6ACD2465-723C-469F-B505-410CD82440D0}" srcOrd="0" destOrd="0" parTransId="{F26C2D21-89C9-46DF-AB0F-832051847DB4}" sibTransId="{F10417A0-B4FA-437F-8F4C-CD749F7009AB}"/>
    <dgm:cxn modelId="{3A5FCB73-8346-4FDE-90DC-D4692DD4C52F}" type="presOf" srcId="{39CEEA34-9770-4843-BFEA-5692982D2BF3}" destId="{7C8FDEF6-F87D-4562-A809-A12A27085AE2}" srcOrd="0" destOrd="0" presId="urn:microsoft.com/office/officeart/2005/8/layout/balance1"/>
    <dgm:cxn modelId="{856A9B10-D00D-43F1-851A-D8B35E4E7457}" type="presOf" srcId="{3CF6F688-4604-4854-A113-44535DF998A0}" destId="{37D5282A-3042-4AA1-86D9-58F5570088A7}" srcOrd="0" destOrd="0" presId="urn:microsoft.com/office/officeart/2005/8/layout/balance1"/>
    <dgm:cxn modelId="{1B2F261F-CA88-4784-954D-4380377EA354}" srcId="{2FB6EF50-38BD-4803-B3FB-CB9680D2A0C0}" destId="{79E17AFB-EB1A-4237-B6DC-4C858116C09D}" srcOrd="0" destOrd="0" parTransId="{28BFE389-D69C-408D-A5C8-ADE61888CF80}" sibTransId="{553BC2F4-7796-4F44-8DA7-E5110752788F}"/>
    <dgm:cxn modelId="{D43857C7-E5EB-4B3D-94A5-ABF6586AFE12}" srcId="{36A3AB00-BD49-4E1C-9A7B-FC50E983DBB6}" destId="{2FB6EF50-38BD-4803-B3FB-CB9680D2A0C0}" srcOrd="1" destOrd="0" parTransId="{214E5A4E-57B3-4C69-A1A9-2A7A685228A5}" sibTransId="{C322C25B-3BEC-4DDD-8B80-A24402992889}"/>
    <dgm:cxn modelId="{2F4933C9-942F-4520-8DBC-EF8ADDC00400}" srcId="{36A3AB00-BD49-4E1C-9A7B-FC50E983DBB6}" destId="{D62F07F1-3AAB-4AD6-B7F6-42B97309242D}" srcOrd="0" destOrd="0" parTransId="{8A4E73CA-A35C-46EE-9CDB-135434F5AB2B}" sibTransId="{EE484A45-5270-4305-B624-DF57FC36D793}"/>
    <dgm:cxn modelId="{7863724F-B885-4E96-BF3A-086DD420570C}" srcId="{2FB6EF50-38BD-4803-B3FB-CB9680D2A0C0}" destId="{21EDEFE9-9754-4EB9-9126-590CB38D625A}" srcOrd="1" destOrd="0" parTransId="{639987AB-A96A-4D58-9C0A-3CDF00F6051F}" sibTransId="{552BFF0A-5DB2-4201-AC64-744D7CC6BE7A}"/>
    <dgm:cxn modelId="{4220F301-21B1-40D7-8D00-780B1F5D363A}" type="presOf" srcId="{D62F07F1-3AAB-4AD6-B7F6-42B97309242D}" destId="{A173DA9B-8CFE-43BB-AC16-83000EF3B815}" srcOrd="0" destOrd="0" presId="urn:microsoft.com/office/officeart/2005/8/layout/balance1"/>
    <dgm:cxn modelId="{7B01CA1E-B475-459E-A7A7-937ED1FD20D9}" type="presOf" srcId="{6ACD2465-723C-469F-B505-410CD82440D0}" destId="{A9817C21-FF50-4294-A844-217AA2CC6AEE}" srcOrd="0" destOrd="0" presId="urn:microsoft.com/office/officeart/2005/8/layout/balance1"/>
    <dgm:cxn modelId="{E1129115-CD76-423C-88A5-430AA46F6BC4}" srcId="{D62F07F1-3AAB-4AD6-B7F6-42B97309242D}" destId="{39CEEA34-9770-4843-BFEA-5692982D2BF3}" srcOrd="1" destOrd="0" parTransId="{9F3A7C03-5B15-4575-88BA-DF8B8BAEA69B}" sibTransId="{81AD983F-4306-41D9-9FC8-A84E0E0D85BF}"/>
    <dgm:cxn modelId="{FD270767-0727-4A7E-8741-BA92068530B4}" type="presOf" srcId="{32D219B3-6A34-4C52-943F-0625D74362B0}" destId="{52A1A537-8476-4A51-B65C-CB1DC897F617}" srcOrd="0" destOrd="0" presId="urn:microsoft.com/office/officeart/2005/8/layout/balance1"/>
    <dgm:cxn modelId="{34BDF1D5-4C3F-47A7-A250-B0CFB5B17D0C}" type="presOf" srcId="{68E0E63F-05D2-4F35-8840-A913C4E65829}" destId="{7AA6177D-93F9-4659-A11A-9AE3331C2BD9}" srcOrd="0" destOrd="0" presId="urn:microsoft.com/office/officeart/2005/8/layout/balance1"/>
    <dgm:cxn modelId="{425B6990-56F4-4B2A-88C4-9DA2C6FB20CD}" srcId="{2FB6EF50-38BD-4803-B3FB-CB9680D2A0C0}" destId="{32D219B3-6A34-4C52-943F-0625D74362B0}" srcOrd="2" destOrd="0" parTransId="{2BA34998-1717-4F08-92C3-2338064FC673}" sibTransId="{1367222C-D346-49E6-9F7C-EF80D0357A4D}"/>
    <dgm:cxn modelId="{B3A0C93E-BEC3-46A6-8B7D-FE5617E68CF8}" srcId="{D62F07F1-3AAB-4AD6-B7F6-42B97309242D}" destId="{3CF6F688-4604-4854-A113-44535DF998A0}" srcOrd="2" destOrd="0" parTransId="{4B53B355-42B9-4830-BE81-7AD2BC252D27}" sibTransId="{C697FE95-B8B2-4DEB-8AFA-E2CA16842B8A}"/>
    <dgm:cxn modelId="{52972D83-8A0D-4C2E-ACDB-95C5A2A29B52}" type="presOf" srcId="{21EDEFE9-9754-4EB9-9126-590CB38D625A}" destId="{1B162AE6-3F92-4694-B36E-EA3726C755C1}" srcOrd="0" destOrd="0" presId="urn:microsoft.com/office/officeart/2005/8/layout/balance1"/>
    <dgm:cxn modelId="{FF13F626-1409-4D76-ABE1-83E5F6FE0AD8}" type="presOf" srcId="{2FB6EF50-38BD-4803-B3FB-CB9680D2A0C0}" destId="{24C3A2DA-16B9-4F19-8FEC-1298C68BFD1C}" srcOrd="0" destOrd="0" presId="urn:microsoft.com/office/officeart/2005/8/layout/balance1"/>
    <dgm:cxn modelId="{B24EF282-833F-4B4E-AC51-735B3595B96B}" srcId="{2FB6EF50-38BD-4803-B3FB-CB9680D2A0C0}" destId="{68E0E63F-05D2-4F35-8840-A913C4E65829}" srcOrd="3" destOrd="0" parTransId="{CE797BDF-4092-4760-BEF3-9FBC86B8D4D1}" sibTransId="{3BF4F58D-7631-43A2-B70C-CDAB6EAC42D5}"/>
    <dgm:cxn modelId="{8FB1B468-CAC0-4D13-A721-8A876680991E}" type="presOf" srcId="{08B02020-9E5A-48B7-925D-B22042691741}" destId="{F75A3366-04C5-4D33-A64D-97473C5ED822}" srcOrd="0" destOrd="0" presId="urn:microsoft.com/office/officeart/2005/8/layout/balance1"/>
    <dgm:cxn modelId="{CE2F0BBE-82ED-4FC7-9D6D-EB9AD375D248}" type="presParOf" srcId="{67ED96E6-B07B-4281-A8EE-0591B72D0646}" destId="{E8F53CF3-6314-4F6B-8414-467B9191C991}" srcOrd="0" destOrd="0" presId="urn:microsoft.com/office/officeart/2005/8/layout/balance1"/>
    <dgm:cxn modelId="{8D55F9D8-EDB3-4F9B-8CA2-F128AFA82707}" type="presParOf" srcId="{67ED96E6-B07B-4281-A8EE-0591B72D0646}" destId="{8706557D-FB50-41F7-914D-F7D61ECCE6F1}" srcOrd="1" destOrd="0" presId="urn:microsoft.com/office/officeart/2005/8/layout/balance1"/>
    <dgm:cxn modelId="{90C27C38-04B3-4673-90E5-925F52BE7ADE}" type="presParOf" srcId="{8706557D-FB50-41F7-914D-F7D61ECCE6F1}" destId="{A173DA9B-8CFE-43BB-AC16-83000EF3B815}" srcOrd="0" destOrd="0" presId="urn:microsoft.com/office/officeart/2005/8/layout/balance1"/>
    <dgm:cxn modelId="{59A11AA7-0577-4370-A3AE-8B05ED6F0483}" type="presParOf" srcId="{8706557D-FB50-41F7-914D-F7D61ECCE6F1}" destId="{24C3A2DA-16B9-4F19-8FEC-1298C68BFD1C}" srcOrd="1" destOrd="0" presId="urn:microsoft.com/office/officeart/2005/8/layout/balance1"/>
    <dgm:cxn modelId="{C84B4C39-2324-4208-89B3-5791E3D522DD}" type="presParOf" srcId="{67ED96E6-B07B-4281-A8EE-0591B72D0646}" destId="{673F7BFD-9987-4509-A2DA-771EFC7FBE50}" srcOrd="2" destOrd="0" presId="urn:microsoft.com/office/officeart/2005/8/layout/balance1"/>
    <dgm:cxn modelId="{892CC9E5-079F-4735-BFA6-ECF57600B617}" type="presParOf" srcId="{673F7BFD-9987-4509-A2DA-771EFC7FBE50}" destId="{3D4BD1C9-7381-4BDD-809A-AE1CE9003146}" srcOrd="0" destOrd="0" presId="urn:microsoft.com/office/officeart/2005/8/layout/balance1"/>
    <dgm:cxn modelId="{B89B8EF9-0CFA-4912-A772-B22C5CE2C07E}" type="presParOf" srcId="{673F7BFD-9987-4509-A2DA-771EFC7FBE50}" destId="{BFF8811A-A09B-4BEC-A6D6-49B4195BB276}" srcOrd="1" destOrd="0" presId="urn:microsoft.com/office/officeart/2005/8/layout/balance1"/>
    <dgm:cxn modelId="{1A4CAC76-A3A9-462D-B207-C4C9ED2D756E}" type="presParOf" srcId="{673F7BFD-9987-4509-A2DA-771EFC7FBE50}" destId="{B85BA0F7-87F6-493D-85F6-A077EF76B6C5}" srcOrd="2" destOrd="0" presId="urn:microsoft.com/office/officeart/2005/8/layout/balance1"/>
    <dgm:cxn modelId="{6E2BF8DC-6124-4C3B-B3FA-650B429A9C91}" type="presParOf" srcId="{673F7BFD-9987-4509-A2DA-771EFC7FBE50}" destId="{12172781-1E93-4CEE-B37A-47D7E706E192}" srcOrd="3" destOrd="0" presId="urn:microsoft.com/office/officeart/2005/8/layout/balance1"/>
    <dgm:cxn modelId="{B6AC9772-B44E-406E-A283-3B34BFC3490C}" type="presParOf" srcId="{673F7BFD-9987-4509-A2DA-771EFC7FBE50}" destId="{1B162AE6-3F92-4694-B36E-EA3726C755C1}" srcOrd="4" destOrd="0" presId="urn:microsoft.com/office/officeart/2005/8/layout/balance1"/>
    <dgm:cxn modelId="{8BB78F1D-DDE6-49B4-ACA3-186CCFE85009}" type="presParOf" srcId="{673F7BFD-9987-4509-A2DA-771EFC7FBE50}" destId="{52A1A537-8476-4A51-B65C-CB1DC897F617}" srcOrd="5" destOrd="0" presId="urn:microsoft.com/office/officeart/2005/8/layout/balance1"/>
    <dgm:cxn modelId="{3C60F82A-3297-4786-A6A5-C9DF2022B086}" type="presParOf" srcId="{673F7BFD-9987-4509-A2DA-771EFC7FBE50}" destId="{7AA6177D-93F9-4659-A11A-9AE3331C2BD9}" srcOrd="6" destOrd="0" presId="urn:microsoft.com/office/officeart/2005/8/layout/balance1"/>
    <dgm:cxn modelId="{69AE08CA-60E8-4809-807B-313D0D65A642}" type="presParOf" srcId="{673F7BFD-9987-4509-A2DA-771EFC7FBE50}" destId="{A9817C21-FF50-4294-A844-217AA2CC6AEE}" srcOrd="7" destOrd="0" presId="urn:microsoft.com/office/officeart/2005/8/layout/balance1"/>
    <dgm:cxn modelId="{8AEEC69A-075A-49E6-B6CF-20EB40216CA5}" type="presParOf" srcId="{673F7BFD-9987-4509-A2DA-771EFC7FBE50}" destId="{7C8FDEF6-F87D-4562-A809-A12A27085AE2}" srcOrd="8" destOrd="0" presId="urn:microsoft.com/office/officeart/2005/8/layout/balance1"/>
    <dgm:cxn modelId="{FAD961E9-B210-48E3-A52B-0C84F15BAC95}" type="presParOf" srcId="{673F7BFD-9987-4509-A2DA-771EFC7FBE50}" destId="{37D5282A-3042-4AA1-86D9-58F5570088A7}" srcOrd="9" destOrd="0" presId="urn:microsoft.com/office/officeart/2005/8/layout/balance1"/>
    <dgm:cxn modelId="{98040080-B5A3-429F-A61B-72C2E81011E9}" type="presParOf" srcId="{673F7BFD-9987-4509-A2DA-771EFC7FBE50}" destId="{F75A3366-04C5-4D33-A64D-97473C5ED822}" srcOrd="10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11963-BA43-48A4-8282-BEC8437EFC3A}" type="doc">
      <dgm:prSet loTypeId="urn:microsoft.com/office/officeart/2011/layout/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36BA258-FBE2-483E-98B2-ECB7443D513E}">
      <dgm:prSet phldrT="[Text]" custT="1"/>
      <dgm:spPr/>
      <dgm:t>
        <a:bodyPr/>
        <a:lstStyle/>
        <a:p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Total </a:t>
          </a:r>
          <a:r>
            <a:rPr lang="tr-TR" sz="1600" dirty="0" err="1" smtClean="0">
              <a:solidFill>
                <a:schemeClr val="tx2"/>
              </a:solidFill>
              <a:latin typeface="Calibri" panose="020F0502020204030204" pitchFamily="34" charset="0"/>
            </a:rPr>
            <a:t>Loans</a:t>
          </a:r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*</a:t>
          </a: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3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3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300" b="1" dirty="0" smtClean="0">
              <a:solidFill>
                <a:schemeClr val="tx2"/>
              </a:solidFill>
              <a:latin typeface="Calibri" panose="020F0502020204030204" pitchFamily="34" charset="0"/>
            </a:rPr>
            <a:t>USD8.811mio</a:t>
          </a:r>
          <a:endParaRPr lang="tr-TR" sz="13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76D4A04-256E-4FE3-A064-BDF492E39394}" type="parTrans" cxnId="{6EFAF7DC-52E2-4E4A-A385-C3BC0618E307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9E5FE1BD-B7A5-440C-8A35-EA283CD505DB}" type="sibTrans" cxnId="{6EFAF7DC-52E2-4E4A-A385-C3BC0618E307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5005D33-4B61-4FD0-B796-3E4BA3CA25CA}">
      <dgm:prSet phldrT="[Text]" custT="1"/>
      <dgm:spPr/>
      <dgm:t>
        <a:bodyPr/>
        <a:lstStyle/>
        <a:p>
          <a:r>
            <a:rPr lang="tr-TR" sz="1600" dirty="0" err="1" smtClean="0">
              <a:solidFill>
                <a:schemeClr val="tx2"/>
              </a:solidFill>
              <a:latin typeface="Calibri" panose="020F0502020204030204" pitchFamily="34" charset="0"/>
            </a:rPr>
            <a:t>Deposits</a:t>
          </a:r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*</a:t>
          </a: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300" b="1" dirty="0" smtClean="0">
              <a:solidFill>
                <a:schemeClr val="tx2"/>
              </a:solidFill>
              <a:latin typeface="Calibri" panose="020F0502020204030204" pitchFamily="34" charset="0"/>
            </a:rPr>
            <a:t>USD2.953mio</a:t>
          </a:r>
          <a:endParaRPr lang="tr-TR" sz="13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37E741FF-B8DB-4A6F-B48C-EC15F413D190}" type="parTrans" cxnId="{433011F4-AF52-40F7-814D-98F4C10F956A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DF024491-B818-4EBF-B94A-62E847309EDB}" type="sibTrans" cxnId="{433011F4-AF52-40F7-814D-98F4C10F956A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7697CF67-8A6F-4277-B398-F956712911C6}">
      <dgm:prSet custT="1"/>
      <dgm:spPr/>
      <dgm:t>
        <a:bodyPr/>
        <a:lstStyle/>
        <a:p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Total </a:t>
          </a:r>
          <a:r>
            <a:rPr lang="tr-TR" sz="1600" dirty="0" err="1" smtClean="0">
              <a:solidFill>
                <a:schemeClr val="tx2"/>
              </a:solidFill>
              <a:latin typeface="Calibri" panose="020F0502020204030204" pitchFamily="34" charset="0"/>
            </a:rPr>
            <a:t>Customer</a:t>
          </a:r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*</a:t>
          </a: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946.208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AB497C3-6480-437C-9D4D-39BA7D4370AC}" type="parTrans" cxnId="{D888BD9C-BFF9-4CE7-BD2E-8892E39A6A74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793D4212-B465-43DE-A029-BB4D6AF03062}" type="sibTrans" cxnId="{D888BD9C-BFF9-4CE7-BD2E-8892E39A6A74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13748EE6-E243-4536-AACA-3CD3D70923FA}">
      <dgm:prSet custT="1"/>
      <dgm:spPr/>
      <dgm:t>
        <a:bodyPr/>
        <a:lstStyle/>
        <a:p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Net </a:t>
          </a:r>
          <a:r>
            <a:rPr lang="tr-TR" sz="1600" dirty="0" err="1" smtClean="0">
              <a:solidFill>
                <a:schemeClr val="tx2"/>
              </a:solidFill>
              <a:latin typeface="Calibri" panose="020F0502020204030204" pitchFamily="34" charset="0"/>
            </a:rPr>
            <a:t>Banking</a:t>
          </a:r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 </a:t>
          </a:r>
          <a:r>
            <a:rPr lang="tr-TR" sz="1600" dirty="0" err="1" smtClean="0">
              <a:solidFill>
                <a:schemeClr val="tx2"/>
              </a:solidFill>
              <a:latin typeface="Calibri" panose="020F0502020204030204" pitchFamily="34" charset="0"/>
            </a:rPr>
            <a:t>Income</a:t>
          </a:r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**</a:t>
          </a:r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USD581mio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BBFBBDFC-1E9C-4A23-B5DD-5EB15E30D068}" type="parTrans" cxnId="{AA53546B-B760-46B3-871C-EF4D94A167C7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64403F21-38A8-45CB-ADEB-360117BCD48E}" type="sibTrans" cxnId="{AA53546B-B760-46B3-871C-EF4D94A167C7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2BB8470D-D3D0-4933-8182-E47BA4CAB17F}">
      <dgm:prSet custT="1"/>
      <dgm:spPr/>
      <dgm:t>
        <a:bodyPr/>
        <a:lstStyle/>
        <a:p>
          <a:endParaRPr lang="tr-TR" sz="1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4C01EF52-83E2-4626-8A43-0F07B14ABDD0}" type="parTrans" cxnId="{A005835B-496F-49A6-930B-78189B0404AE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B52883BF-856F-45D3-98E1-7E9D5FE97218}" type="sibTrans" cxnId="{A005835B-496F-49A6-930B-78189B0404AE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76DC1F97-00E8-4139-965A-40F6132DFEF1}">
      <dgm:prSet custT="1"/>
      <dgm:spPr/>
      <dgm:t>
        <a:bodyPr/>
        <a:lstStyle/>
        <a:p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NPL*</a:t>
          </a: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600" b="1" dirty="0" smtClean="0">
              <a:solidFill>
                <a:schemeClr val="tx2"/>
              </a:solidFill>
              <a:latin typeface="Calibri" panose="020F0502020204030204" pitchFamily="34" charset="0"/>
            </a:rPr>
            <a:t>2,54%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46587DA-774D-4F1A-BBDB-E23A08827E51}" type="parTrans" cxnId="{DB8C5D90-C207-4F0A-B062-CA0B22FAB7A2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859FF756-55FC-48B0-83DE-51F9F1A8854D}" type="sibTrans" cxnId="{DB8C5D90-C207-4F0A-B062-CA0B22FAB7A2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820A5874-A157-45B0-9FD0-5710DA04DEB4}">
      <dgm:prSet custT="1"/>
      <dgm:spPr/>
      <dgm:t>
        <a:bodyPr/>
        <a:lstStyle/>
        <a:p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>Net Profit**</a:t>
          </a:r>
          <a:b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6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USD191mio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DEE109D1-2925-4D50-8A6B-E51CC0D135B3}" type="parTrans" cxnId="{2059BF6E-4320-4C49-BA4C-AD5386F9D032}">
      <dgm:prSet/>
      <dgm:spPr/>
      <dgm:t>
        <a:bodyPr/>
        <a:lstStyle/>
        <a:p>
          <a:endParaRPr lang="tr-TR"/>
        </a:p>
      </dgm:t>
    </dgm:pt>
    <dgm:pt modelId="{8F408B11-CD77-4E55-8C71-4EE7083C1364}" type="sibTrans" cxnId="{2059BF6E-4320-4C49-BA4C-AD5386F9D032}">
      <dgm:prSet/>
      <dgm:spPr/>
      <dgm:t>
        <a:bodyPr/>
        <a:lstStyle/>
        <a:p>
          <a:endParaRPr lang="tr-TR"/>
        </a:p>
      </dgm:t>
    </dgm:pt>
    <dgm:pt modelId="{B08F0DDC-CA0C-4331-A71A-CCE48693892B}" type="pres">
      <dgm:prSet presAssocID="{8D411963-BA43-48A4-8282-BEC8437EFC3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A7D264F9-13D9-4E0D-90B7-9D8E193AF32A}" type="pres">
      <dgm:prSet presAssocID="{76DC1F97-00E8-4139-965A-40F6132DFEF1}" presName="Accent6" presStyleCnt="0"/>
      <dgm:spPr/>
    </dgm:pt>
    <dgm:pt modelId="{7158A8DD-CF87-4805-A95D-69F16B47B805}" type="pres">
      <dgm:prSet presAssocID="{76DC1F97-00E8-4139-965A-40F6132DFEF1}" presName="Accent" presStyleLbl="node1" presStyleIdx="0" presStyleCnt="6"/>
      <dgm:spPr/>
      <dgm:t>
        <a:bodyPr/>
        <a:lstStyle/>
        <a:p>
          <a:endParaRPr lang="tr-TR"/>
        </a:p>
      </dgm:t>
    </dgm:pt>
    <dgm:pt modelId="{7487D8E4-48B0-4614-933B-37649D0D95C0}" type="pres">
      <dgm:prSet presAssocID="{76DC1F97-00E8-4139-965A-40F6132DFEF1}" presName="ParentBackground6" presStyleCnt="0"/>
      <dgm:spPr/>
    </dgm:pt>
    <dgm:pt modelId="{3BF3F0E9-545B-45B2-8E98-B53720C879CF}" type="pres">
      <dgm:prSet presAssocID="{76DC1F97-00E8-4139-965A-40F6132DFEF1}" presName="ParentBackground" presStyleLbl="fgAcc1" presStyleIdx="0" presStyleCnt="6"/>
      <dgm:spPr/>
      <dgm:t>
        <a:bodyPr/>
        <a:lstStyle/>
        <a:p>
          <a:endParaRPr lang="tr-TR"/>
        </a:p>
      </dgm:t>
    </dgm:pt>
    <dgm:pt modelId="{8F8395D0-B8B3-4F53-8953-63ACD286A346}" type="pres">
      <dgm:prSet presAssocID="{76DC1F97-00E8-4139-965A-40F6132DFEF1}" presName="Parent6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4C09C8-08E7-4408-B71F-394A8E90DD8B}" type="pres">
      <dgm:prSet presAssocID="{820A5874-A157-45B0-9FD0-5710DA04DEB4}" presName="Accent5" presStyleCnt="0"/>
      <dgm:spPr/>
    </dgm:pt>
    <dgm:pt modelId="{71100576-5EAC-4626-A14B-4CD53340614D}" type="pres">
      <dgm:prSet presAssocID="{820A5874-A157-45B0-9FD0-5710DA04DEB4}" presName="Accent" presStyleLbl="node1" presStyleIdx="1" presStyleCnt="6"/>
      <dgm:spPr/>
    </dgm:pt>
    <dgm:pt modelId="{FF06F5A6-40EF-4F0E-A415-2D8B7BB64F82}" type="pres">
      <dgm:prSet presAssocID="{820A5874-A157-45B0-9FD0-5710DA04DEB4}" presName="ParentBackground5" presStyleCnt="0"/>
      <dgm:spPr/>
    </dgm:pt>
    <dgm:pt modelId="{C4C9EAB9-2455-49E9-B8CC-89877BE77F33}" type="pres">
      <dgm:prSet presAssocID="{820A5874-A157-45B0-9FD0-5710DA04DEB4}" presName="ParentBackground" presStyleLbl="fgAcc1" presStyleIdx="1" presStyleCnt="6"/>
      <dgm:spPr/>
      <dgm:t>
        <a:bodyPr/>
        <a:lstStyle/>
        <a:p>
          <a:endParaRPr lang="tr-TR"/>
        </a:p>
      </dgm:t>
    </dgm:pt>
    <dgm:pt modelId="{2C5E822A-7626-40AD-BFAB-1A6213BA5935}" type="pres">
      <dgm:prSet presAssocID="{820A5874-A157-45B0-9FD0-5710DA04DEB4}" presName="Parent5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96A95D-6226-4CCC-BF74-544B73AD3809}" type="pres">
      <dgm:prSet presAssocID="{13748EE6-E243-4536-AACA-3CD3D70923FA}" presName="Accent4" presStyleCnt="0"/>
      <dgm:spPr/>
      <dgm:t>
        <a:bodyPr/>
        <a:lstStyle/>
        <a:p>
          <a:endParaRPr lang="tr-TR"/>
        </a:p>
      </dgm:t>
    </dgm:pt>
    <dgm:pt modelId="{53C6C823-2087-48B7-8CE5-DA2B2AB4B58D}" type="pres">
      <dgm:prSet presAssocID="{13748EE6-E243-4536-AACA-3CD3D70923FA}" presName="Accent" presStyleLbl="node1" presStyleIdx="2" presStyleCnt="6"/>
      <dgm:spPr/>
      <dgm:t>
        <a:bodyPr/>
        <a:lstStyle/>
        <a:p>
          <a:endParaRPr lang="tr-TR"/>
        </a:p>
      </dgm:t>
    </dgm:pt>
    <dgm:pt modelId="{9FC7F480-D01B-48F3-BBBD-30790EC73ED2}" type="pres">
      <dgm:prSet presAssocID="{13748EE6-E243-4536-AACA-3CD3D70923FA}" presName="ParentBackground4" presStyleCnt="0"/>
      <dgm:spPr/>
      <dgm:t>
        <a:bodyPr/>
        <a:lstStyle/>
        <a:p>
          <a:endParaRPr lang="tr-TR"/>
        </a:p>
      </dgm:t>
    </dgm:pt>
    <dgm:pt modelId="{89D30153-9DBF-4E9D-B3BE-78E3869279D2}" type="pres">
      <dgm:prSet presAssocID="{13748EE6-E243-4536-AACA-3CD3D70923FA}" presName="ParentBackground" presStyleLbl="fgAcc1" presStyleIdx="2" presStyleCnt="6"/>
      <dgm:spPr/>
      <dgm:t>
        <a:bodyPr/>
        <a:lstStyle/>
        <a:p>
          <a:endParaRPr lang="tr-TR"/>
        </a:p>
      </dgm:t>
    </dgm:pt>
    <dgm:pt modelId="{AB19E585-0E97-41F1-866F-DC005B11AE35}" type="pres">
      <dgm:prSet presAssocID="{13748EE6-E243-4536-AACA-3CD3D70923FA}" presName="Child4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1F87CA-9D64-4D88-B3A5-7967A6DEC1E1}" type="pres">
      <dgm:prSet presAssocID="{13748EE6-E243-4536-AACA-3CD3D70923FA}" presName="Parent4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286664-50D0-4DFF-BF30-2A3977EA1373}" type="pres">
      <dgm:prSet presAssocID="{E5005D33-4B61-4FD0-B796-3E4BA3CA25CA}" presName="Accent3" presStyleCnt="0"/>
      <dgm:spPr/>
      <dgm:t>
        <a:bodyPr/>
        <a:lstStyle/>
        <a:p>
          <a:endParaRPr lang="tr-TR"/>
        </a:p>
      </dgm:t>
    </dgm:pt>
    <dgm:pt modelId="{401216A5-AC6C-4863-9DE3-AA8B69DD2BFD}" type="pres">
      <dgm:prSet presAssocID="{E5005D33-4B61-4FD0-B796-3E4BA3CA25CA}" presName="Accent" presStyleLbl="node1" presStyleIdx="3" presStyleCnt="6"/>
      <dgm:spPr/>
      <dgm:t>
        <a:bodyPr/>
        <a:lstStyle/>
        <a:p>
          <a:endParaRPr lang="tr-TR"/>
        </a:p>
      </dgm:t>
    </dgm:pt>
    <dgm:pt modelId="{7DDE87FD-1DD8-413F-A55D-1CF8CA9663EC}" type="pres">
      <dgm:prSet presAssocID="{E5005D33-4B61-4FD0-B796-3E4BA3CA25CA}" presName="ParentBackground3" presStyleCnt="0"/>
      <dgm:spPr/>
      <dgm:t>
        <a:bodyPr/>
        <a:lstStyle/>
        <a:p>
          <a:endParaRPr lang="tr-TR"/>
        </a:p>
      </dgm:t>
    </dgm:pt>
    <dgm:pt modelId="{D03F5C07-B69F-4FEC-9A55-1D229C6625D3}" type="pres">
      <dgm:prSet presAssocID="{E5005D33-4B61-4FD0-B796-3E4BA3CA25CA}" presName="ParentBackground" presStyleLbl="fgAcc1" presStyleIdx="3" presStyleCnt="6"/>
      <dgm:spPr/>
      <dgm:t>
        <a:bodyPr/>
        <a:lstStyle/>
        <a:p>
          <a:endParaRPr lang="tr-TR"/>
        </a:p>
      </dgm:t>
    </dgm:pt>
    <dgm:pt modelId="{88C2489D-2079-40A0-9AF6-7832F7F89ADF}" type="pres">
      <dgm:prSet presAssocID="{E5005D33-4B61-4FD0-B796-3E4BA3CA25CA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6948D6-E1C9-416E-9E06-BD5BDA0FCEF3}" type="pres">
      <dgm:prSet presAssocID="{7697CF67-8A6F-4277-B398-F956712911C6}" presName="Accent2" presStyleCnt="0"/>
      <dgm:spPr/>
      <dgm:t>
        <a:bodyPr/>
        <a:lstStyle/>
        <a:p>
          <a:endParaRPr lang="tr-TR"/>
        </a:p>
      </dgm:t>
    </dgm:pt>
    <dgm:pt modelId="{59DB37D0-27C7-4524-B3B8-B32BEBC0B2B4}" type="pres">
      <dgm:prSet presAssocID="{7697CF67-8A6F-4277-B398-F956712911C6}" presName="Accent" presStyleLbl="node1" presStyleIdx="4" presStyleCnt="6"/>
      <dgm:spPr/>
      <dgm:t>
        <a:bodyPr/>
        <a:lstStyle/>
        <a:p>
          <a:endParaRPr lang="tr-TR"/>
        </a:p>
      </dgm:t>
    </dgm:pt>
    <dgm:pt modelId="{831B0609-43CC-493B-B2BF-60A4618D2A3F}" type="pres">
      <dgm:prSet presAssocID="{7697CF67-8A6F-4277-B398-F956712911C6}" presName="ParentBackground2" presStyleCnt="0"/>
      <dgm:spPr/>
      <dgm:t>
        <a:bodyPr/>
        <a:lstStyle/>
        <a:p>
          <a:endParaRPr lang="tr-TR"/>
        </a:p>
      </dgm:t>
    </dgm:pt>
    <dgm:pt modelId="{65646140-297F-4B6F-99DF-694E06F9EA19}" type="pres">
      <dgm:prSet presAssocID="{7697CF67-8A6F-4277-B398-F956712911C6}" presName="ParentBackground" presStyleLbl="fgAcc1" presStyleIdx="4" presStyleCnt="6"/>
      <dgm:spPr/>
      <dgm:t>
        <a:bodyPr/>
        <a:lstStyle/>
        <a:p>
          <a:endParaRPr lang="tr-TR"/>
        </a:p>
      </dgm:t>
    </dgm:pt>
    <dgm:pt modelId="{57F4AD24-0052-432A-9A27-EF98EF200777}" type="pres">
      <dgm:prSet presAssocID="{7697CF67-8A6F-4277-B398-F956712911C6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ABD181-B843-4652-AA11-4E98C11C1DFE}" type="pres">
      <dgm:prSet presAssocID="{636BA258-FBE2-483E-98B2-ECB7443D513E}" presName="Accent1" presStyleCnt="0"/>
      <dgm:spPr/>
      <dgm:t>
        <a:bodyPr/>
        <a:lstStyle/>
        <a:p>
          <a:endParaRPr lang="tr-TR"/>
        </a:p>
      </dgm:t>
    </dgm:pt>
    <dgm:pt modelId="{8E89DFF5-533F-468B-93EE-6E5E3B57AB23}" type="pres">
      <dgm:prSet presAssocID="{636BA258-FBE2-483E-98B2-ECB7443D513E}" presName="Accent" presStyleLbl="node1" presStyleIdx="5" presStyleCnt="6"/>
      <dgm:spPr/>
      <dgm:t>
        <a:bodyPr/>
        <a:lstStyle/>
        <a:p>
          <a:endParaRPr lang="tr-TR"/>
        </a:p>
      </dgm:t>
    </dgm:pt>
    <dgm:pt modelId="{B364039A-5BA3-408A-8D2B-19BBE62D88DC}" type="pres">
      <dgm:prSet presAssocID="{636BA258-FBE2-483E-98B2-ECB7443D513E}" presName="ParentBackground1" presStyleCnt="0"/>
      <dgm:spPr/>
      <dgm:t>
        <a:bodyPr/>
        <a:lstStyle/>
        <a:p>
          <a:endParaRPr lang="tr-TR"/>
        </a:p>
      </dgm:t>
    </dgm:pt>
    <dgm:pt modelId="{81C2C81D-DF37-4F49-84FA-BD16A3952D45}" type="pres">
      <dgm:prSet presAssocID="{636BA258-FBE2-483E-98B2-ECB7443D513E}" presName="ParentBackground" presStyleLbl="fgAcc1" presStyleIdx="5" presStyleCnt="6"/>
      <dgm:spPr/>
      <dgm:t>
        <a:bodyPr/>
        <a:lstStyle/>
        <a:p>
          <a:endParaRPr lang="tr-TR"/>
        </a:p>
      </dgm:t>
    </dgm:pt>
    <dgm:pt modelId="{7715D11F-A337-47D3-A30A-BD73F7E0D804}" type="pres">
      <dgm:prSet presAssocID="{636BA258-FBE2-483E-98B2-ECB7443D513E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B4F33AF-FD33-4893-9AB0-AB112285507A}" type="presOf" srcId="{E5005D33-4B61-4FD0-B796-3E4BA3CA25CA}" destId="{D03F5C07-B69F-4FEC-9A55-1D229C6625D3}" srcOrd="0" destOrd="0" presId="urn:microsoft.com/office/officeart/2011/layout/CircleProcess"/>
    <dgm:cxn modelId="{6EFAF7DC-52E2-4E4A-A385-C3BC0618E307}" srcId="{8D411963-BA43-48A4-8282-BEC8437EFC3A}" destId="{636BA258-FBE2-483E-98B2-ECB7443D513E}" srcOrd="0" destOrd="0" parTransId="{E76D4A04-256E-4FE3-A064-BDF492E39394}" sibTransId="{9E5FE1BD-B7A5-440C-8A35-EA283CD505DB}"/>
    <dgm:cxn modelId="{2059BF6E-4320-4C49-BA4C-AD5386F9D032}" srcId="{8D411963-BA43-48A4-8282-BEC8437EFC3A}" destId="{820A5874-A157-45B0-9FD0-5710DA04DEB4}" srcOrd="4" destOrd="0" parTransId="{DEE109D1-2925-4D50-8A6B-E51CC0D135B3}" sibTransId="{8F408B11-CD77-4E55-8C71-4EE7083C1364}"/>
    <dgm:cxn modelId="{DB8C5D90-C207-4F0A-B062-CA0B22FAB7A2}" srcId="{8D411963-BA43-48A4-8282-BEC8437EFC3A}" destId="{76DC1F97-00E8-4139-965A-40F6132DFEF1}" srcOrd="5" destOrd="0" parTransId="{E46587DA-774D-4F1A-BBDB-E23A08827E51}" sibTransId="{859FF756-55FC-48B0-83DE-51F9F1A8854D}"/>
    <dgm:cxn modelId="{1AF61044-A1A8-4AEA-8020-E143D9FEA281}" type="presOf" srcId="{76DC1F97-00E8-4139-965A-40F6132DFEF1}" destId="{8F8395D0-B8B3-4F53-8953-63ACD286A346}" srcOrd="1" destOrd="0" presId="urn:microsoft.com/office/officeart/2011/layout/CircleProcess"/>
    <dgm:cxn modelId="{B1459AFE-FE5D-41D1-BE07-B5363BBE64F0}" type="presOf" srcId="{636BA258-FBE2-483E-98B2-ECB7443D513E}" destId="{81C2C81D-DF37-4F49-84FA-BD16A3952D45}" srcOrd="0" destOrd="0" presId="urn:microsoft.com/office/officeart/2011/layout/CircleProcess"/>
    <dgm:cxn modelId="{ECBBB005-FC4A-4F00-A84A-93267F5D1EB9}" type="presOf" srcId="{2BB8470D-D3D0-4933-8182-E47BA4CAB17F}" destId="{AB19E585-0E97-41F1-866F-DC005B11AE35}" srcOrd="0" destOrd="0" presId="urn:microsoft.com/office/officeart/2011/layout/CircleProcess"/>
    <dgm:cxn modelId="{C2F1C870-290B-4DCA-913C-BFF23324D300}" type="presOf" srcId="{7697CF67-8A6F-4277-B398-F956712911C6}" destId="{65646140-297F-4B6F-99DF-694E06F9EA19}" srcOrd="0" destOrd="0" presId="urn:microsoft.com/office/officeart/2011/layout/CircleProcess"/>
    <dgm:cxn modelId="{150F823F-A88D-46AC-87A1-5E3054CA24F5}" type="presOf" srcId="{13748EE6-E243-4536-AACA-3CD3D70923FA}" destId="{F61F87CA-9D64-4D88-B3A5-7967A6DEC1E1}" srcOrd="1" destOrd="0" presId="urn:microsoft.com/office/officeart/2011/layout/CircleProcess"/>
    <dgm:cxn modelId="{E3612D31-F634-4FED-9172-4565E600E846}" type="presOf" srcId="{7697CF67-8A6F-4277-B398-F956712911C6}" destId="{57F4AD24-0052-432A-9A27-EF98EF200777}" srcOrd="1" destOrd="0" presId="urn:microsoft.com/office/officeart/2011/layout/CircleProcess"/>
    <dgm:cxn modelId="{2AFF7CEA-3DD1-415E-8B99-7C249E04D2CD}" type="presOf" srcId="{820A5874-A157-45B0-9FD0-5710DA04DEB4}" destId="{C4C9EAB9-2455-49E9-B8CC-89877BE77F33}" srcOrd="0" destOrd="0" presId="urn:microsoft.com/office/officeart/2011/layout/CircleProcess"/>
    <dgm:cxn modelId="{4E69F9B4-66CA-4348-9DF5-41A60DA34468}" type="presOf" srcId="{13748EE6-E243-4536-AACA-3CD3D70923FA}" destId="{89D30153-9DBF-4E9D-B3BE-78E3869279D2}" srcOrd="0" destOrd="0" presId="urn:microsoft.com/office/officeart/2011/layout/CircleProcess"/>
    <dgm:cxn modelId="{433011F4-AF52-40F7-814D-98F4C10F956A}" srcId="{8D411963-BA43-48A4-8282-BEC8437EFC3A}" destId="{E5005D33-4B61-4FD0-B796-3E4BA3CA25CA}" srcOrd="2" destOrd="0" parTransId="{37E741FF-B8DB-4A6F-B48C-EC15F413D190}" sibTransId="{DF024491-B818-4EBF-B94A-62E847309EDB}"/>
    <dgm:cxn modelId="{A005835B-496F-49A6-930B-78189B0404AE}" srcId="{13748EE6-E243-4536-AACA-3CD3D70923FA}" destId="{2BB8470D-D3D0-4933-8182-E47BA4CAB17F}" srcOrd="0" destOrd="0" parTransId="{4C01EF52-83E2-4626-8A43-0F07B14ABDD0}" sibTransId="{B52883BF-856F-45D3-98E1-7E9D5FE97218}"/>
    <dgm:cxn modelId="{D65A2833-A5FB-4699-B5DC-F5C1A6F8C6F5}" type="presOf" srcId="{E5005D33-4B61-4FD0-B796-3E4BA3CA25CA}" destId="{88C2489D-2079-40A0-9AF6-7832F7F89ADF}" srcOrd="1" destOrd="0" presId="urn:microsoft.com/office/officeart/2011/layout/CircleProcess"/>
    <dgm:cxn modelId="{9B509750-FA36-484A-9A66-9D8A4CC2D155}" type="presOf" srcId="{76DC1F97-00E8-4139-965A-40F6132DFEF1}" destId="{3BF3F0E9-545B-45B2-8E98-B53720C879CF}" srcOrd="0" destOrd="0" presId="urn:microsoft.com/office/officeart/2011/layout/CircleProcess"/>
    <dgm:cxn modelId="{03C8B6FE-77D2-4D1F-879A-134606BCF6CC}" type="presOf" srcId="{820A5874-A157-45B0-9FD0-5710DA04DEB4}" destId="{2C5E822A-7626-40AD-BFAB-1A6213BA5935}" srcOrd="1" destOrd="0" presId="urn:microsoft.com/office/officeart/2011/layout/CircleProcess"/>
    <dgm:cxn modelId="{AA53546B-B760-46B3-871C-EF4D94A167C7}" srcId="{8D411963-BA43-48A4-8282-BEC8437EFC3A}" destId="{13748EE6-E243-4536-AACA-3CD3D70923FA}" srcOrd="3" destOrd="0" parTransId="{BBFBBDFC-1E9C-4A23-B5DD-5EB15E30D068}" sibTransId="{64403F21-38A8-45CB-ADEB-360117BCD48E}"/>
    <dgm:cxn modelId="{D888BD9C-BFF9-4CE7-BD2E-8892E39A6A74}" srcId="{8D411963-BA43-48A4-8282-BEC8437EFC3A}" destId="{7697CF67-8A6F-4277-B398-F956712911C6}" srcOrd="1" destOrd="0" parTransId="{EAB497C3-6480-437C-9D4D-39BA7D4370AC}" sibTransId="{793D4212-B465-43DE-A029-BB4D6AF03062}"/>
    <dgm:cxn modelId="{4D385E78-0BB2-43A3-80B8-2C99C3B15F25}" type="presOf" srcId="{8D411963-BA43-48A4-8282-BEC8437EFC3A}" destId="{B08F0DDC-CA0C-4331-A71A-CCE48693892B}" srcOrd="0" destOrd="0" presId="urn:microsoft.com/office/officeart/2011/layout/CircleProcess"/>
    <dgm:cxn modelId="{61DE3701-DC02-46FF-A5FE-4529C8CCF5F2}" type="presOf" srcId="{636BA258-FBE2-483E-98B2-ECB7443D513E}" destId="{7715D11F-A337-47D3-A30A-BD73F7E0D804}" srcOrd="1" destOrd="0" presId="urn:microsoft.com/office/officeart/2011/layout/CircleProcess"/>
    <dgm:cxn modelId="{CB2755B1-5126-4568-AB5A-DF6B18D861FD}" type="presParOf" srcId="{B08F0DDC-CA0C-4331-A71A-CCE48693892B}" destId="{A7D264F9-13D9-4E0D-90B7-9D8E193AF32A}" srcOrd="0" destOrd="0" presId="urn:microsoft.com/office/officeart/2011/layout/CircleProcess"/>
    <dgm:cxn modelId="{BD0EBEE8-68E1-44E8-B8B9-65E7DEDECBCE}" type="presParOf" srcId="{A7D264F9-13D9-4E0D-90B7-9D8E193AF32A}" destId="{7158A8DD-CF87-4805-A95D-69F16B47B805}" srcOrd="0" destOrd="0" presId="urn:microsoft.com/office/officeart/2011/layout/CircleProcess"/>
    <dgm:cxn modelId="{E17E7956-43B8-4902-98A4-2F6B2972BE0B}" type="presParOf" srcId="{B08F0DDC-CA0C-4331-A71A-CCE48693892B}" destId="{7487D8E4-48B0-4614-933B-37649D0D95C0}" srcOrd="1" destOrd="0" presId="urn:microsoft.com/office/officeart/2011/layout/CircleProcess"/>
    <dgm:cxn modelId="{2AA904D2-6C75-4482-8E7E-A11D5972DE25}" type="presParOf" srcId="{7487D8E4-48B0-4614-933B-37649D0D95C0}" destId="{3BF3F0E9-545B-45B2-8E98-B53720C879CF}" srcOrd="0" destOrd="0" presId="urn:microsoft.com/office/officeart/2011/layout/CircleProcess"/>
    <dgm:cxn modelId="{B18136F5-C713-4C72-948B-A6A94A5DE255}" type="presParOf" srcId="{B08F0DDC-CA0C-4331-A71A-CCE48693892B}" destId="{8F8395D0-B8B3-4F53-8953-63ACD286A346}" srcOrd="2" destOrd="0" presId="urn:microsoft.com/office/officeart/2011/layout/CircleProcess"/>
    <dgm:cxn modelId="{45739A61-9E0E-4D9B-9CD5-5D3BD3355C6A}" type="presParOf" srcId="{B08F0DDC-CA0C-4331-A71A-CCE48693892B}" destId="{B04C09C8-08E7-4408-B71F-394A8E90DD8B}" srcOrd="3" destOrd="0" presId="urn:microsoft.com/office/officeart/2011/layout/CircleProcess"/>
    <dgm:cxn modelId="{46A8B4EF-1E23-489A-968A-90CD34191B67}" type="presParOf" srcId="{B04C09C8-08E7-4408-B71F-394A8E90DD8B}" destId="{71100576-5EAC-4626-A14B-4CD53340614D}" srcOrd="0" destOrd="0" presId="urn:microsoft.com/office/officeart/2011/layout/CircleProcess"/>
    <dgm:cxn modelId="{105E3328-04CA-41E4-AE68-6E5E8FFF545A}" type="presParOf" srcId="{B08F0DDC-CA0C-4331-A71A-CCE48693892B}" destId="{FF06F5A6-40EF-4F0E-A415-2D8B7BB64F82}" srcOrd="4" destOrd="0" presId="urn:microsoft.com/office/officeart/2011/layout/CircleProcess"/>
    <dgm:cxn modelId="{78F805DF-8669-4F2A-9AFF-F8D9390ACB05}" type="presParOf" srcId="{FF06F5A6-40EF-4F0E-A415-2D8B7BB64F82}" destId="{C4C9EAB9-2455-49E9-B8CC-89877BE77F33}" srcOrd="0" destOrd="0" presId="urn:microsoft.com/office/officeart/2011/layout/CircleProcess"/>
    <dgm:cxn modelId="{7E45BDE9-E33C-45C9-B65E-A25775068235}" type="presParOf" srcId="{B08F0DDC-CA0C-4331-A71A-CCE48693892B}" destId="{2C5E822A-7626-40AD-BFAB-1A6213BA5935}" srcOrd="5" destOrd="0" presId="urn:microsoft.com/office/officeart/2011/layout/CircleProcess"/>
    <dgm:cxn modelId="{30DB84E9-972C-45A0-B63E-FEEC408D19ED}" type="presParOf" srcId="{B08F0DDC-CA0C-4331-A71A-CCE48693892B}" destId="{8396A95D-6226-4CCC-BF74-544B73AD3809}" srcOrd="6" destOrd="0" presId="urn:microsoft.com/office/officeart/2011/layout/CircleProcess"/>
    <dgm:cxn modelId="{BEBD7BD4-5BB6-4467-912B-88C12E888768}" type="presParOf" srcId="{8396A95D-6226-4CCC-BF74-544B73AD3809}" destId="{53C6C823-2087-48B7-8CE5-DA2B2AB4B58D}" srcOrd="0" destOrd="0" presId="urn:microsoft.com/office/officeart/2011/layout/CircleProcess"/>
    <dgm:cxn modelId="{AA88F018-FE9D-41B7-8EC1-6AEEDB40082A}" type="presParOf" srcId="{B08F0DDC-CA0C-4331-A71A-CCE48693892B}" destId="{9FC7F480-D01B-48F3-BBBD-30790EC73ED2}" srcOrd="7" destOrd="0" presId="urn:microsoft.com/office/officeart/2011/layout/CircleProcess"/>
    <dgm:cxn modelId="{AAF488BC-E679-4089-B541-4248F464443F}" type="presParOf" srcId="{9FC7F480-D01B-48F3-BBBD-30790EC73ED2}" destId="{89D30153-9DBF-4E9D-B3BE-78E3869279D2}" srcOrd="0" destOrd="0" presId="urn:microsoft.com/office/officeart/2011/layout/CircleProcess"/>
    <dgm:cxn modelId="{7142CDE1-2AF6-49EF-B1CD-E921C6708126}" type="presParOf" srcId="{B08F0DDC-CA0C-4331-A71A-CCE48693892B}" destId="{AB19E585-0E97-41F1-866F-DC005B11AE35}" srcOrd="8" destOrd="0" presId="urn:microsoft.com/office/officeart/2011/layout/CircleProcess"/>
    <dgm:cxn modelId="{D1488AA8-A83E-4DF1-BF22-B64CB383E0A8}" type="presParOf" srcId="{B08F0DDC-CA0C-4331-A71A-CCE48693892B}" destId="{F61F87CA-9D64-4D88-B3A5-7967A6DEC1E1}" srcOrd="9" destOrd="0" presId="urn:microsoft.com/office/officeart/2011/layout/CircleProcess"/>
    <dgm:cxn modelId="{D570D73A-DED2-4FCF-9F6A-4081A661338E}" type="presParOf" srcId="{B08F0DDC-CA0C-4331-A71A-CCE48693892B}" destId="{3F286664-50D0-4DFF-BF30-2A3977EA1373}" srcOrd="10" destOrd="0" presId="urn:microsoft.com/office/officeart/2011/layout/CircleProcess"/>
    <dgm:cxn modelId="{D9E1E2F7-35BA-416D-8BB6-71F76D8FC5DB}" type="presParOf" srcId="{3F286664-50D0-4DFF-BF30-2A3977EA1373}" destId="{401216A5-AC6C-4863-9DE3-AA8B69DD2BFD}" srcOrd="0" destOrd="0" presId="urn:microsoft.com/office/officeart/2011/layout/CircleProcess"/>
    <dgm:cxn modelId="{A0848699-B2CA-46CF-B451-F5F02AB1FC3D}" type="presParOf" srcId="{B08F0DDC-CA0C-4331-A71A-CCE48693892B}" destId="{7DDE87FD-1DD8-413F-A55D-1CF8CA9663EC}" srcOrd="11" destOrd="0" presId="urn:microsoft.com/office/officeart/2011/layout/CircleProcess"/>
    <dgm:cxn modelId="{26049A88-823A-4884-B4C8-B284157E861D}" type="presParOf" srcId="{7DDE87FD-1DD8-413F-A55D-1CF8CA9663EC}" destId="{D03F5C07-B69F-4FEC-9A55-1D229C6625D3}" srcOrd="0" destOrd="0" presId="urn:microsoft.com/office/officeart/2011/layout/CircleProcess"/>
    <dgm:cxn modelId="{920BF84A-4824-4DFA-9E1A-1D2F25562508}" type="presParOf" srcId="{B08F0DDC-CA0C-4331-A71A-CCE48693892B}" destId="{88C2489D-2079-40A0-9AF6-7832F7F89ADF}" srcOrd="12" destOrd="0" presId="urn:microsoft.com/office/officeart/2011/layout/CircleProcess"/>
    <dgm:cxn modelId="{8545CBF6-C88B-421C-AEA4-94C208BF9954}" type="presParOf" srcId="{B08F0DDC-CA0C-4331-A71A-CCE48693892B}" destId="{BD6948D6-E1C9-416E-9E06-BD5BDA0FCEF3}" srcOrd="13" destOrd="0" presId="urn:microsoft.com/office/officeart/2011/layout/CircleProcess"/>
    <dgm:cxn modelId="{4AAEB11A-ED68-4F9D-B67F-5230968364E4}" type="presParOf" srcId="{BD6948D6-E1C9-416E-9E06-BD5BDA0FCEF3}" destId="{59DB37D0-27C7-4524-B3B8-B32BEBC0B2B4}" srcOrd="0" destOrd="0" presId="urn:microsoft.com/office/officeart/2011/layout/CircleProcess"/>
    <dgm:cxn modelId="{0043E6A3-CC1C-4D9C-AF63-57195901B771}" type="presParOf" srcId="{B08F0DDC-CA0C-4331-A71A-CCE48693892B}" destId="{831B0609-43CC-493B-B2BF-60A4618D2A3F}" srcOrd="14" destOrd="0" presId="urn:microsoft.com/office/officeart/2011/layout/CircleProcess"/>
    <dgm:cxn modelId="{014F9201-9312-4AB2-9E28-ED4DF3FBCD18}" type="presParOf" srcId="{831B0609-43CC-493B-B2BF-60A4618D2A3F}" destId="{65646140-297F-4B6F-99DF-694E06F9EA19}" srcOrd="0" destOrd="0" presId="urn:microsoft.com/office/officeart/2011/layout/CircleProcess"/>
    <dgm:cxn modelId="{410799DD-9F01-429E-A92F-82DED4E6B6F3}" type="presParOf" srcId="{B08F0DDC-CA0C-4331-A71A-CCE48693892B}" destId="{57F4AD24-0052-432A-9A27-EF98EF200777}" srcOrd="15" destOrd="0" presId="urn:microsoft.com/office/officeart/2011/layout/CircleProcess"/>
    <dgm:cxn modelId="{D7F77F68-CB70-4E80-B704-1D6C8ADEA335}" type="presParOf" srcId="{B08F0DDC-CA0C-4331-A71A-CCE48693892B}" destId="{F1ABD181-B843-4652-AA11-4E98C11C1DFE}" srcOrd="16" destOrd="0" presId="urn:microsoft.com/office/officeart/2011/layout/CircleProcess"/>
    <dgm:cxn modelId="{F20B87BB-36E5-4DC3-A990-560ABF4777FA}" type="presParOf" srcId="{F1ABD181-B843-4652-AA11-4E98C11C1DFE}" destId="{8E89DFF5-533F-468B-93EE-6E5E3B57AB23}" srcOrd="0" destOrd="0" presId="urn:microsoft.com/office/officeart/2011/layout/CircleProcess"/>
    <dgm:cxn modelId="{281C08EB-A73C-4A00-A3F8-910A428DDE05}" type="presParOf" srcId="{B08F0DDC-CA0C-4331-A71A-CCE48693892B}" destId="{B364039A-5BA3-408A-8D2B-19BBE62D88DC}" srcOrd="17" destOrd="0" presId="urn:microsoft.com/office/officeart/2011/layout/CircleProcess"/>
    <dgm:cxn modelId="{9A4EF9C7-9104-431A-9606-F0369436B825}" type="presParOf" srcId="{B364039A-5BA3-408A-8D2B-19BBE62D88DC}" destId="{81C2C81D-DF37-4F49-84FA-BD16A3952D45}" srcOrd="0" destOrd="0" presId="urn:microsoft.com/office/officeart/2011/layout/CircleProcess"/>
    <dgm:cxn modelId="{8E403483-4C56-48AD-A6EA-699FB554E114}" type="presParOf" srcId="{B08F0DDC-CA0C-4331-A71A-CCE48693892B}" destId="{7715D11F-A337-47D3-A30A-BD73F7E0D804}" srcOrd="1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B11247-939C-4A31-93A3-F2F1BA6406C5}" type="doc">
      <dgm:prSet loTypeId="urn:diagrams.loki3.com/VaryingWidthList+Icon" loCatId="list" qsTypeId="urn:microsoft.com/office/officeart/2005/8/quickstyle/simple5" qsCatId="simple" csTypeId="urn:microsoft.com/office/officeart/2005/8/colors/accent6_5" csCatId="accent6" phldr="1"/>
      <dgm:spPr/>
    </dgm:pt>
    <dgm:pt modelId="{1CA632E7-EA79-40FC-867A-AF69791F5A57}">
      <dgm:prSet phldrT="[Text]" custT="1"/>
      <dgm:spPr>
        <a:xfrm>
          <a:off x="0" y="0"/>
          <a:ext cx="2638425" cy="1317097"/>
        </a:xfrm>
        <a:prstGeom prst="rect">
          <a:avLst/>
        </a:prstGeom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tr-TR" sz="2400" b="1" dirty="0" smtClean="0">
              <a:latin typeface="Calibri"/>
              <a:ea typeface="+mn-ea"/>
              <a:cs typeface="+mn-cs"/>
            </a:rPr>
            <a:t>SME+</a:t>
          </a:r>
          <a:r>
            <a:rPr lang="tr-TR" sz="1400" dirty="0" smtClean="0">
              <a:latin typeface="Calibri"/>
              <a:ea typeface="+mn-ea"/>
              <a:cs typeface="+mn-cs"/>
            </a:rPr>
            <a:t/>
          </a:r>
          <a:br>
            <a:rPr lang="tr-TR" sz="1400" dirty="0" smtClean="0">
              <a:latin typeface="Calibri"/>
              <a:ea typeface="+mn-ea"/>
              <a:cs typeface="+mn-cs"/>
            </a:rPr>
          </a:br>
          <a:r>
            <a:rPr lang="tr-TR" sz="1400" b="1" dirty="0" smtClean="0">
              <a:latin typeface="Calibri"/>
              <a:ea typeface="+mn-ea"/>
              <a:cs typeface="+mn-cs"/>
            </a:rPr>
            <a:t>USD9mio&lt;USD23mio</a:t>
          </a:r>
          <a:endParaRPr lang="tr-TR" sz="1400" b="1" dirty="0">
            <a:latin typeface="Calibri"/>
            <a:ea typeface="+mn-ea"/>
            <a:cs typeface="+mn-cs"/>
          </a:endParaRPr>
        </a:p>
      </dgm:t>
    </dgm:pt>
    <dgm:pt modelId="{73EAB8BB-7537-4E1A-BA97-BE4276897194}" type="parTrans" cxnId="{3CD41529-448A-4BC9-B246-35C0CBBE65C2}">
      <dgm:prSet/>
      <dgm:spPr/>
      <dgm:t>
        <a:bodyPr/>
        <a:lstStyle/>
        <a:p>
          <a:endParaRPr lang="tr-TR" sz="1100"/>
        </a:p>
      </dgm:t>
    </dgm:pt>
    <dgm:pt modelId="{AB9FDF4B-7337-4C7F-8108-BAC121805297}" type="sibTrans" cxnId="{3CD41529-448A-4BC9-B246-35C0CBBE65C2}">
      <dgm:prSet/>
      <dgm:spPr/>
      <dgm:t>
        <a:bodyPr/>
        <a:lstStyle/>
        <a:p>
          <a:endParaRPr lang="tr-TR" sz="1100"/>
        </a:p>
      </dgm:t>
    </dgm:pt>
    <dgm:pt modelId="{085B77D5-74B2-4237-B6ED-3EEDFF3692D8}">
      <dgm:prSet phldrT="[Text]" custT="1"/>
      <dgm:spPr>
        <a:xfrm>
          <a:off x="0" y="1386945"/>
          <a:ext cx="2638425" cy="1317097"/>
        </a:xfrm>
        <a:prstGeom prst="rect">
          <a:avLst/>
        </a:prstGeom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tr-TR" sz="2400" b="1" dirty="0" smtClean="0">
              <a:latin typeface="Calibri"/>
              <a:ea typeface="+mn-ea"/>
              <a:cs typeface="+mn-cs"/>
            </a:rPr>
            <a:t>SME</a:t>
          </a:r>
          <a:r>
            <a:rPr lang="tr-TR" sz="1400" dirty="0" smtClean="0">
              <a:latin typeface="Calibri"/>
              <a:ea typeface="+mn-ea"/>
              <a:cs typeface="+mn-cs"/>
            </a:rPr>
            <a:t/>
          </a:r>
          <a:br>
            <a:rPr lang="tr-TR" sz="1400" dirty="0" smtClean="0">
              <a:latin typeface="Calibri"/>
              <a:ea typeface="+mn-ea"/>
              <a:cs typeface="+mn-cs"/>
            </a:rPr>
          </a:br>
          <a:r>
            <a:rPr lang="tr-TR" sz="1400" b="1" dirty="0" smtClean="0">
              <a:latin typeface="Calibri"/>
              <a:ea typeface="+mn-ea"/>
              <a:cs typeface="+mn-cs"/>
            </a:rPr>
            <a:t>USD1.2mio&lt;USD9mio</a:t>
          </a:r>
          <a:endParaRPr lang="tr-TR" sz="1400" b="1" dirty="0">
            <a:latin typeface="Calibri"/>
            <a:ea typeface="+mn-ea"/>
            <a:cs typeface="+mn-cs"/>
          </a:endParaRPr>
        </a:p>
      </dgm:t>
    </dgm:pt>
    <dgm:pt modelId="{73DF3919-4647-4983-A966-CF16CF19D77F}" type="parTrans" cxnId="{271520AF-652B-4523-AD08-B1C5801B7DFD}">
      <dgm:prSet/>
      <dgm:spPr/>
      <dgm:t>
        <a:bodyPr/>
        <a:lstStyle/>
        <a:p>
          <a:endParaRPr lang="tr-TR" sz="1100"/>
        </a:p>
      </dgm:t>
    </dgm:pt>
    <dgm:pt modelId="{F84E45D6-DF28-49DD-AB5F-55A516C452A9}" type="sibTrans" cxnId="{271520AF-652B-4523-AD08-B1C5801B7DFD}">
      <dgm:prSet/>
      <dgm:spPr/>
      <dgm:t>
        <a:bodyPr/>
        <a:lstStyle/>
        <a:p>
          <a:endParaRPr lang="tr-TR" sz="1100"/>
        </a:p>
      </dgm:t>
    </dgm:pt>
    <dgm:pt modelId="{C713C8B6-2643-4245-8265-D3E973F226A6}">
      <dgm:prSet phldrT="[Text]" custT="1"/>
      <dgm:spPr>
        <a:xfrm>
          <a:off x="0" y="2769897"/>
          <a:ext cx="2638425" cy="1317097"/>
        </a:xfrm>
        <a:prstGeom prst="rect">
          <a:avLst/>
        </a:prstGeom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tr-TR" sz="2400" b="1" dirty="0" smtClean="0">
              <a:latin typeface="Calibri"/>
              <a:ea typeface="+mn-ea"/>
              <a:cs typeface="+mn-cs"/>
            </a:rPr>
            <a:t>Micro</a:t>
          </a:r>
          <a:br>
            <a:rPr lang="tr-TR" sz="2400" b="1" dirty="0" smtClean="0">
              <a:latin typeface="Calibri"/>
              <a:ea typeface="+mn-ea"/>
              <a:cs typeface="+mn-cs"/>
            </a:rPr>
          </a:br>
          <a:r>
            <a:rPr lang="tr-TR" sz="1400" b="1" dirty="0" smtClean="0">
              <a:latin typeface="Calibri"/>
              <a:ea typeface="+mn-ea"/>
              <a:cs typeface="+mn-cs"/>
            </a:rPr>
            <a:t>&lt;USD1mio </a:t>
          </a:r>
          <a:endParaRPr lang="tr-TR" sz="1400" b="1" dirty="0">
            <a:latin typeface="Calibri"/>
            <a:ea typeface="+mn-ea"/>
            <a:cs typeface="+mn-cs"/>
          </a:endParaRPr>
        </a:p>
      </dgm:t>
    </dgm:pt>
    <dgm:pt modelId="{56535B4F-9D90-43E1-8FC7-C1A48CC8CCF8}" type="parTrans" cxnId="{0627095A-248D-4D5A-B147-1BB1E9FEDED3}">
      <dgm:prSet/>
      <dgm:spPr/>
      <dgm:t>
        <a:bodyPr/>
        <a:lstStyle/>
        <a:p>
          <a:endParaRPr lang="tr-TR" sz="1100"/>
        </a:p>
      </dgm:t>
    </dgm:pt>
    <dgm:pt modelId="{27B44900-BF9C-4539-BF36-E1A33B0638F6}" type="sibTrans" cxnId="{0627095A-248D-4D5A-B147-1BB1E9FEDED3}">
      <dgm:prSet/>
      <dgm:spPr/>
      <dgm:t>
        <a:bodyPr/>
        <a:lstStyle/>
        <a:p>
          <a:endParaRPr lang="tr-TR" sz="1100"/>
        </a:p>
      </dgm:t>
    </dgm:pt>
    <dgm:pt modelId="{F6A0BCE2-8609-4E33-BC7B-E99A1388DBD6}" type="pres">
      <dgm:prSet presAssocID="{6AB11247-939C-4A31-93A3-F2F1BA6406C5}" presName="Name0" presStyleCnt="0">
        <dgm:presLayoutVars>
          <dgm:resizeHandles/>
        </dgm:presLayoutVars>
      </dgm:prSet>
      <dgm:spPr/>
    </dgm:pt>
    <dgm:pt modelId="{6C1D30EC-6B28-44A2-B8A2-551CE3496C38}" type="pres">
      <dgm:prSet presAssocID="{1CA632E7-EA79-40FC-867A-AF69791F5A57}" presName="text" presStyleLbl="node1" presStyleIdx="0" presStyleCnt="3" custScaleX="244740" custLinFactNeighborX="27390" custLinFactNeighborY="-144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E88936-3A7A-4C02-AEE1-F8B54EB29C6F}" type="pres">
      <dgm:prSet presAssocID="{AB9FDF4B-7337-4C7F-8108-BAC121805297}" presName="space" presStyleCnt="0"/>
      <dgm:spPr/>
    </dgm:pt>
    <dgm:pt modelId="{57C5D25B-30F5-40E7-B7AB-34DB98DA69AD}" type="pres">
      <dgm:prSet presAssocID="{085B77D5-74B2-4237-B6ED-3EEDFF3692D8}" presName="text" presStyleLbl="node1" presStyleIdx="1" presStyleCnt="3" custScaleX="2447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7EDDBF-947D-4A4A-B232-944645E367CC}" type="pres">
      <dgm:prSet presAssocID="{F84E45D6-DF28-49DD-AB5F-55A516C452A9}" presName="space" presStyleCnt="0"/>
      <dgm:spPr/>
    </dgm:pt>
    <dgm:pt modelId="{FD16EFA2-3B3B-46B4-823F-933BB672A9DD}" type="pres">
      <dgm:prSet presAssocID="{C713C8B6-2643-4245-8265-D3E973F226A6}" presName="text" presStyleLbl="node1" presStyleIdx="2" presStyleCnt="3" custScaleX="2592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668B4B-FBCD-4E11-9533-FAFD2002ADFB}" type="presOf" srcId="{085B77D5-74B2-4237-B6ED-3EEDFF3692D8}" destId="{57C5D25B-30F5-40E7-B7AB-34DB98DA69AD}" srcOrd="0" destOrd="0" presId="urn:diagrams.loki3.com/VaryingWidthList+Icon"/>
    <dgm:cxn modelId="{0627095A-248D-4D5A-B147-1BB1E9FEDED3}" srcId="{6AB11247-939C-4A31-93A3-F2F1BA6406C5}" destId="{C713C8B6-2643-4245-8265-D3E973F226A6}" srcOrd="2" destOrd="0" parTransId="{56535B4F-9D90-43E1-8FC7-C1A48CC8CCF8}" sibTransId="{27B44900-BF9C-4539-BF36-E1A33B0638F6}"/>
    <dgm:cxn modelId="{38D4726D-ACFD-4394-8DBF-C7B515FFAB7E}" type="presOf" srcId="{6AB11247-939C-4A31-93A3-F2F1BA6406C5}" destId="{F6A0BCE2-8609-4E33-BC7B-E99A1388DBD6}" srcOrd="0" destOrd="0" presId="urn:diagrams.loki3.com/VaryingWidthList+Icon"/>
    <dgm:cxn modelId="{271520AF-652B-4523-AD08-B1C5801B7DFD}" srcId="{6AB11247-939C-4A31-93A3-F2F1BA6406C5}" destId="{085B77D5-74B2-4237-B6ED-3EEDFF3692D8}" srcOrd="1" destOrd="0" parTransId="{73DF3919-4647-4983-A966-CF16CF19D77F}" sibTransId="{F84E45D6-DF28-49DD-AB5F-55A516C452A9}"/>
    <dgm:cxn modelId="{2419F21A-6E10-49DE-9765-35F21273C8B4}" type="presOf" srcId="{1CA632E7-EA79-40FC-867A-AF69791F5A57}" destId="{6C1D30EC-6B28-44A2-B8A2-551CE3496C38}" srcOrd="0" destOrd="0" presId="urn:diagrams.loki3.com/VaryingWidthList+Icon"/>
    <dgm:cxn modelId="{3CD41529-448A-4BC9-B246-35C0CBBE65C2}" srcId="{6AB11247-939C-4A31-93A3-F2F1BA6406C5}" destId="{1CA632E7-EA79-40FC-867A-AF69791F5A57}" srcOrd="0" destOrd="0" parTransId="{73EAB8BB-7537-4E1A-BA97-BE4276897194}" sibTransId="{AB9FDF4B-7337-4C7F-8108-BAC121805297}"/>
    <dgm:cxn modelId="{BD330E75-DD01-46C0-8431-F468859FC79B}" type="presOf" srcId="{C713C8B6-2643-4245-8265-D3E973F226A6}" destId="{FD16EFA2-3B3B-46B4-823F-933BB672A9DD}" srcOrd="0" destOrd="0" presId="urn:diagrams.loki3.com/VaryingWidthList+Icon"/>
    <dgm:cxn modelId="{F359D5B1-9DEE-4155-B5DF-6F593F1DEB85}" type="presParOf" srcId="{F6A0BCE2-8609-4E33-BC7B-E99A1388DBD6}" destId="{6C1D30EC-6B28-44A2-B8A2-551CE3496C38}" srcOrd="0" destOrd="0" presId="urn:diagrams.loki3.com/VaryingWidthList+Icon"/>
    <dgm:cxn modelId="{3A59C669-2E33-4724-B1DD-CAEC638CC15D}" type="presParOf" srcId="{F6A0BCE2-8609-4E33-BC7B-E99A1388DBD6}" destId="{E7E88936-3A7A-4C02-AEE1-F8B54EB29C6F}" srcOrd="1" destOrd="0" presId="urn:diagrams.loki3.com/VaryingWidthList+Icon"/>
    <dgm:cxn modelId="{0F67984F-7FBD-4F40-8F3C-FDE77E2C3BF5}" type="presParOf" srcId="{F6A0BCE2-8609-4E33-BC7B-E99A1388DBD6}" destId="{57C5D25B-30F5-40E7-B7AB-34DB98DA69AD}" srcOrd="2" destOrd="0" presId="urn:diagrams.loki3.com/VaryingWidthList+Icon"/>
    <dgm:cxn modelId="{B44D12A5-171C-4D5F-8322-CF3DEE1660EB}" type="presParOf" srcId="{F6A0BCE2-8609-4E33-BC7B-E99A1388DBD6}" destId="{757EDDBF-947D-4A4A-B232-944645E367CC}" srcOrd="3" destOrd="0" presId="urn:diagrams.loki3.com/VaryingWidthList+Icon"/>
    <dgm:cxn modelId="{24255291-8B73-4BE4-9581-9DF54A870E72}" type="presParOf" srcId="{F6A0BCE2-8609-4E33-BC7B-E99A1388DBD6}" destId="{FD16EFA2-3B3B-46B4-823F-933BB672A9DD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F2E681-A6BF-4B7F-8A30-44D535C33845}" type="doc">
      <dgm:prSet loTypeId="urn:microsoft.com/office/officeart/2009/layout/ReverseList" loCatId="relationship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DDBA4A17-D359-4AF3-A7EE-28AB2C07253B}">
      <dgm:prSet phldrT="[Text]" custT="1"/>
      <dgm:spPr/>
      <dgm:t>
        <a:bodyPr/>
        <a:lstStyle/>
        <a:p>
          <a:pPr algn="ctr"/>
          <a:r>
            <a:rPr lang="tr-TR" sz="1400" dirty="0" err="1" smtClean="0">
              <a:solidFill>
                <a:srgbClr val="002060"/>
              </a:solidFill>
              <a:latin typeface="Corbel" panose="020B0503020204020204" pitchFamily="34" charset="0"/>
            </a:rPr>
            <a:t>Sector</a:t>
          </a:r>
          <a: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  <a:t> SME </a:t>
          </a:r>
          <a:r>
            <a:rPr lang="tr-TR" sz="1400" dirty="0" err="1" smtClean="0">
              <a:solidFill>
                <a:srgbClr val="002060"/>
              </a:solidFill>
              <a:latin typeface="Corbel" panose="020B0503020204020204" pitchFamily="34" charset="0"/>
            </a:rPr>
            <a:t>Loans</a:t>
          </a:r>
          <a: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b="1" dirty="0" smtClean="0">
              <a:solidFill>
                <a:srgbClr val="002060"/>
              </a:solidFill>
              <a:latin typeface="Corbel" panose="020B0503020204020204" pitchFamily="34" charset="0"/>
            </a:rPr>
            <a:t>USD </a:t>
          </a:r>
          <a:r>
            <a:rPr lang="tr-TR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140.000</a:t>
          </a:r>
          <a:r>
            <a:rPr lang="tr-TR" sz="1400" b="1" dirty="0" smtClean="0">
              <a:solidFill>
                <a:srgbClr val="002060"/>
              </a:solidFill>
              <a:latin typeface="Corbel" panose="020B0503020204020204" pitchFamily="34" charset="0"/>
            </a:rPr>
            <a:t>mio</a:t>
          </a:r>
          <a:endParaRPr lang="tr-TR" sz="1400" b="1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13C4D53-6EBA-44B1-953A-C431BA54921D}" type="parTrans" cxnId="{B5277901-49FB-4E79-BA38-56C2E938B2D9}">
      <dgm:prSet/>
      <dgm:spPr/>
      <dgm:t>
        <a:bodyPr/>
        <a:lstStyle/>
        <a:p>
          <a:pPr algn="ctr"/>
          <a:endParaRPr lang="tr-TR">
            <a:latin typeface="Corbel" panose="020B0503020204020204" pitchFamily="34" charset="0"/>
          </a:endParaRPr>
        </a:p>
      </dgm:t>
    </dgm:pt>
    <dgm:pt modelId="{49D1C108-2459-4A16-AC55-6936EC2B71FD}" type="sibTrans" cxnId="{B5277901-49FB-4E79-BA38-56C2E938B2D9}">
      <dgm:prSet/>
      <dgm:spPr/>
      <dgm:t>
        <a:bodyPr/>
        <a:lstStyle/>
        <a:p>
          <a:pPr algn="ctr"/>
          <a:endParaRPr lang="tr-TR">
            <a:latin typeface="Corbel" panose="020B0503020204020204" pitchFamily="34" charset="0"/>
          </a:endParaRPr>
        </a:p>
      </dgm:t>
    </dgm:pt>
    <dgm:pt modelId="{F25EF12A-1025-4F66-BE97-E4C2B51980ED}">
      <dgm:prSet phldrT="[Text]" custT="1"/>
      <dgm:spPr/>
      <dgm:t>
        <a:bodyPr/>
        <a:lstStyle/>
        <a:p>
          <a:pPr algn="ctr"/>
          <a: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  <a:t>TEB SME </a:t>
          </a:r>
          <a:r>
            <a:rPr lang="tr-TR" sz="1400" dirty="0" err="1" smtClean="0">
              <a:solidFill>
                <a:srgbClr val="002060"/>
              </a:solidFill>
              <a:latin typeface="Corbel" panose="020B0503020204020204" pitchFamily="34" charset="0"/>
            </a:rPr>
            <a:t>Loans</a:t>
          </a:r>
          <a: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b="1" dirty="0" smtClean="0">
              <a:solidFill>
                <a:srgbClr val="002060"/>
              </a:solidFill>
              <a:latin typeface="Corbel" panose="020B0503020204020204" pitchFamily="34" charset="0"/>
            </a:rPr>
            <a:t>USD</a:t>
          </a:r>
          <a:r>
            <a:rPr lang="tr-TR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9.000</a:t>
          </a:r>
          <a:r>
            <a:rPr lang="tr-TR" sz="1400" b="1" dirty="0" smtClean="0">
              <a:solidFill>
                <a:srgbClr val="002060"/>
              </a:solidFill>
              <a:latin typeface="Corbel" panose="020B0503020204020204" pitchFamily="34" charset="0"/>
            </a:rPr>
            <a:t>mio</a:t>
          </a:r>
          <a:endParaRPr lang="tr-TR" sz="1400" b="1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8114AA6E-B6BE-4CB2-A016-68A30328DC40}" type="parTrans" cxnId="{7A7AE524-BC94-4AE0-BDF1-F171A103A2D7}">
      <dgm:prSet/>
      <dgm:spPr/>
      <dgm:t>
        <a:bodyPr/>
        <a:lstStyle/>
        <a:p>
          <a:pPr algn="ctr"/>
          <a:endParaRPr lang="tr-TR">
            <a:latin typeface="Corbel" panose="020B0503020204020204" pitchFamily="34" charset="0"/>
          </a:endParaRPr>
        </a:p>
      </dgm:t>
    </dgm:pt>
    <dgm:pt modelId="{867B70D2-CF96-4B12-A36C-3166C1039C0D}" type="sibTrans" cxnId="{7A7AE524-BC94-4AE0-BDF1-F171A103A2D7}">
      <dgm:prSet/>
      <dgm:spPr/>
      <dgm:t>
        <a:bodyPr/>
        <a:lstStyle/>
        <a:p>
          <a:pPr algn="ctr"/>
          <a:endParaRPr lang="tr-TR">
            <a:latin typeface="Corbel" panose="020B0503020204020204" pitchFamily="34" charset="0"/>
          </a:endParaRPr>
        </a:p>
      </dgm:t>
    </dgm:pt>
    <dgm:pt modelId="{36CB21EF-1905-460D-943A-E768630D4251}" type="pres">
      <dgm:prSet presAssocID="{2FF2E681-A6BF-4B7F-8A30-44D535C3384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2364E3F-79FD-4093-A7CC-2ECC0CBE702C}" type="pres">
      <dgm:prSet presAssocID="{2FF2E681-A6BF-4B7F-8A30-44D535C3384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B57372-3576-4468-9D7C-16CEAD64AE7E}" type="pres">
      <dgm:prSet presAssocID="{2FF2E681-A6BF-4B7F-8A30-44D535C33845}" presName="LeftNode" presStyleLbl="bgImgPlace1" presStyleIdx="0" presStyleCnt="2" custScaleX="223103" custScaleY="56778" custLinFactNeighborX="-73944">
        <dgm:presLayoutVars>
          <dgm:chMax val="2"/>
          <dgm:chPref val="2"/>
        </dgm:presLayoutVars>
      </dgm:prSet>
      <dgm:spPr/>
      <dgm:t>
        <a:bodyPr/>
        <a:lstStyle/>
        <a:p>
          <a:endParaRPr lang="tr-TR"/>
        </a:p>
      </dgm:t>
    </dgm:pt>
    <dgm:pt modelId="{58E01A9F-9712-409F-9881-C8290EFF8F3A}" type="pres">
      <dgm:prSet presAssocID="{2FF2E681-A6BF-4B7F-8A30-44D535C3384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8A83EA-6F56-4737-BF19-CA350D162166}" type="pres">
      <dgm:prSet presAssocID="{2FF2E681-A6BF-4B7F-8A30-44D535C33845}" presName="RightNode" presStyleLbl="bgImgPlace1" presStyleIdx="1" presStyleCnt="2" custScaleX="223103" custScaleY="56778" custLinFactNeighborX="62647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8E2ABDB-27F4-45B3-9112-E3323E7C997A}" type="pres">
      <dgm:prSet presAssocID="{2FF2E681-A6BF-4B7F-8A30-44D535C33845}" presName="TopArrow" presStyleLbl="node1" presStyleIdx="0" presStyleCnt="2" custScaleX="191178" custLinFactNeighborX="-2947" custLinFactNeighborY="24558"/>
      <dgm:spPr/>
    </dgm:pt>
    <dgm:pt modelId="{F7D62D83-24E7-4038-A24D-5F5BC0B89D43}" type="pres">
      <dgm:prSet presAssocID="{2FF2E681-A6BF-4B7F-8A30-44D535C33845}" presName="BottomArrow" presStyleLbl="node1" presStyleIdx="1" presStyleCnt="2" custScaleX="191178" custLinFactNeighborX="-6876" custLinFactNeighborY="-25540"/>
      <dgm:spPr/>
    </dgm:pt>
  </dgm:ptLst>
  <dgm:cxnLst>
    <dgm:cxn modelId="{7A7AE524-BC94-4AE0-BDF1-F171A103A2D7}" srcId="{2FF2E681-A6BF-4B7F-8A30-44D535C33845}" destId="{F25EF12A-1025-4F66-BE97-E4C2B51980ED}" srcOrd="1" destOrd="0" parTransId="{8114AA6E-B6BE-4CB2-A016-68A30328DC40}" sibTransId="{867B70D2-CF96-4B12-A36C-3166C1039C0D}"/>
    <dgm:cxn modelId="{5BCD29C4-57E8-473E-A89D-DBEC1C33BD11}" type="presOf" srcId="{F25EF12A-1025-4F66-BE97-E4C2B51980ED}" destId="{F38A83EA-6F56-4737-BF19-CA350D162166}" srcOrd="1" destOrd="0" presId="urn:microsoft.com/office/officeart/2009/layout/ReverseList"/>
    <dgm:cxn modelId="{D348BA50-4947-46E1-BD37-B784A0A73EC2}" type="presOf" srcId="{DDBA4A17-D359-4AF3-A7EE-28AB2C07253B}" destId="{02364E3F-79FD-4093-A7CC-2ECC0CBE702C}" srcOrd="0" destOrd="0" presId="urn:microsoft.com/office/officeart/2009/layout/ReverseList"/>
    <dgm:cxn modelId="{AF2DA066-21B7-4B41-AD4B-6E036A7D5379}" type="presOf" srcId="{2FF2E681-A6BF-4B7F-8A30-44D535C33845}" destId="{36CB21EF-1905-460D-943A-E768630D4251}" srcOrd="0" destOrd="0" presId="urn:microsoft.com/office/officeart/2009/layout/ReverseList"/>
    <dgm:cxn modelId="{C46F92AA-55B9-440F-86C4-14C50A5FECB2}" type="presOf" srcId="{DDBA4A17-D359-4AF3-A7EE-28AB2C07253B}" destId="{72B57372-3576-4468-9D7C-16CEAD64AE7E}" srcOrd="1" destOrd="0" presId="urn:microsoft.com/office/officeart/2009/layout/ReverseList"/>
    <dgm:cxn modelId="{B5277901-49FB-4E79-BA38-56C2E938B2D9}" srcId="{2FF2E681-A6BF-4B7F-8A30-44D535C33845}" destId="{DDBA4A17-D359-4AF3-A7EE-28AB2C07253B}" srcOrd="0" destOrd="0" parTransId="{C13C4D53-6EBA-44B1-953A-C431BA54921D}" sibTransId="{49D1C108-2459-4A16-AC55-6936EC2B71FD}"/>
    <dgm:cxn modelId="{4C1A6A26-EDCF-4842-AD45-7714D6468FB4}" type="presOf" srcId="{F25EF12A-1025-4F66-BE97-E4C2B51980ED}" destId="{58E01A9F-9712-409F-9881-C8290EFF8F3A}" srcOrd="0" destOrd="0" presId="urn:microsoft.com/office/officeart/2009/layout/ReverseList"/>
    <dgm:cxn modelId="{AEFE91FA-CF3C-4FCA-9405-34683E2C6360}" type="presParOf" srcId="{36CB21EF-1905-460D-943A-E768630D4251}" destId="{02364E3F-79FD-4093-A7CC-2ECC0CBE702C}" srcOrd="0" destOrd="0" presId="urn:microsoft.com/office/officeart/2009/layout/ReverseList"/>
    <dgm:cxn modelId="{60C6E664-C4E0-4464-B3B0-E5A3F2FC654C}" type="presParOf" srcId="{36CB21EF-1905-460D-943A-E768630D4251}" destId="{72B57372-3576-4468-9D7C-16CEAD64AE7E}" srcOrd="1" destOrd="0" presId="urn:microsoft.com/office/officeart/2009/layout/ReverseList"/>
    <dgm:cxn modelId="{099AC961-4B50-472C-940F-4C900629CCC2}" type="presParOf" srcId="{36CB21EF-1905-460D-943A-E768630D4251}" destId="{58E01A9F-9712-409F-9881-C8290EFF8F3A}" srcOrd="2" destOrd="0" presId="urn:microsoft.com/office/officeart/2009/layout/ReverseList"/>
    <dgm:cxn modelId="{25B497F8-C905-411F-B7B0-5A8E96644B02}" type="presParOf" srcId="{36CB21EF-1905-460D-943A-E768630D4251}" destId="{F38A83EA-6F56-4737-BF19-CA350D162166}" srcOrd="3" destOrd="0" presId="urn:microsoft.com/office/officeart/2009/layout/ReverseList"/>
    <dgm:cxn modelId="{65C39404-C837-4761-858E-57FBEE37D7EF}" type="presParOf" srcId="{36CB21EF-1905-460D-943A-E768630D4251}" destId="{48E2ABDB-27F4-45B3-9112-E3323E7C997A}" srcOrd="4" destOrd="0" presId="urn:microsoft.com/office/officeart/2009/layout/ReverseList"/>
    <dgm:cxn modelId="{A4C2683F-8FB8-4C15-A0CA-B35C37B60B56}" type="presParOf" srcId="{36CB21EF-1905-460D-943A-E768630D4251}" destId="{F7D62D83-24E7-4038-A24D-5F5BC0B89D4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411963-BA43-48A4-8282-BEC8437EFC3A}" type="doc">
      <dgm:prSet loTypeId="urn:microsoft.com/office/officeart/2011/layout/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36BA258-FBE2-483E-98B2-ECB7443D513E}">
      <dgm:prSet phldrT="[Text]" custT="1"/>
      <dgm:spPr/>
      <dgm:t>
        <a:bodyPr/>
        <a:lstStyle/>
        <a:p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>Total Loans</a:t>
          </a:r>
        </a:p>
        <a:p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smtClean="0">
              <a:solidFill>
                <a:schemeClr val="tx2"/>
              </a:solidFill>
              <a:latin typeface="Calibri" panose="020F0502020204030204" pitchFamily="34" charset="0"/>
            </a:rPr>
            <a:t>USD77mio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76D4A04-256E-4FE3-A064-BDF492E39394}" type="parTrans" cxnId="{6EFAF7DC-52E2-4E4A-A385-C3BC0618E307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9E5FE1BD-B7A5-440C-8A35-EA283CD505DB}" type="sibTrans" cxnId="{6EFAF7DC-52E2-4E4A-A385-C3BC0618E307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A86A1C13-9666-4850-B2F3-5E382B1E771F}">
      <dgm:prSet phldrT="[Text]" custT="1"/>
      <dgm:spPr/>
      <dgm:t>
        <a:bodyPr/>
        <a:lstStyle/>
        <a:p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>Unsecured Loan Ratio</a:t>
          </a:r>
          <a:b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smtClean="0">
              <a:solidFill>
                <a:schemeClr val="tx2"/>
              </a:solidFill>
              <a:latin typeface="Calibri" panose="020F0502020204030204" pitchFamily="34" charset="0"/>
            </a:rPr>
            <a:t>%58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276C7B91-5954-4655-8B12-63D553480F71}" type="parTrans" cxnId="{33E43B40-E521-4044-A13C-0E80925DBC1C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1C956BB7-3A6D-42A7-99AA-BE3B19C296D6}" type="sibTrans" cxnId="{33E43B40-E521-4044-A13C-0E80925DBC1C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5005D33-4B61-4FD0-B796-3E4BA3CA25CA}">
      <dgm:prSet phldrT="[Text]" custT="1"/>
      <dgm:spPr/>
      <dgm:t>
        <a:bodyPr/>
        <a:lstStyle/>
        <a:p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>Deposits</a:t>
          </a:r>
          <a:b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smtClean="0">
              <a:solidFill>
                <a:schemeClr val="tx2"/>
              </a:solidFill>
              <a:latin typeface="Calibri" panose="020F0502020204030204" pitchFamily="34" charset="0"/>
            </a:rPr>
            <a:t>USD54mio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37E741FF-B8DB-4A6F-B48C-EC15F413D190}" type="parTrans" cxnId="{433011F4-AF52-40F7-814D-98F4C10F956A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DF024491-B818-4EBF-B94A-62E847309EDB}" type="sibTrans" cxnId="{433011F4-AF52-40F7-814D-98F4C10F956A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7697CF67-8A6F-4277-B398-F956712911C6}">
      <dgm:prSet custT="1"/>
      <dgm:spPr/>
      <dgm:t>
        <a:bodyPr/>
        <a:lstStyle/>
        <a:p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>Total Customer</a:t>
          </a:r>
          <a:b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smtClean="0">
              <a:solidFill>
                <a:schemeClr val="tx2"/>
              </a:solidFill>
              <a:latin typeface="Calibri" panose="020F0502020204030204" pitchFamily="34" charset="0"/>
            </a:rPr>
            <a:t>31.725</a:t>
          </a:r>
          <a:endParaRPr lang="tr-TR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AB497C3-6480-437C-9D4D-39BA7D4370AC}" type="parTrans" cxnId="{D888BD9C-BFF9-4CE7-BD2E-8892E39A6A74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793D4212-B465-43DE-A029-BB4D6AF03062}" type="sibTrans" cxnId="{D888BD9C-BFF9-4CE7-BD2E-8892E39A6A74}">
      <dgm:prSet/>
      <dgm:spPr/>
      <dgm:t>
        <a:bodyPr/>
        <a:lstStyle/>
        <a:p>
          <a:endParaRPr lang="tr-TR" sz="20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B08F0DDC-CA0C-4331-A71A-CCE48693892B}" type="pres">
      <dgm:prSet presAssocID="{8D411963-BA43-48A4-8282-BEC8437EFC3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76717C84-01AA-476C-A03B-5908FDE05786}" type="pres">
      <dgm:prSet presAssocID="{E5005D33-4B61-4FD0-B796-3E4BA3CA25CA}" presName="Accent4" presStyleCnt="0"/>
      <dgm:spPr/>
      <dgm:t>
        <a:bodyPr/>
        <a:lstStyle/>
        <a:p>
          <a:endParaRPr lang="tr-TR"/>
        </a:p>
      </dgm:t>
    </dgm:pt>
    <dgm:pt modelId="{401216A5-AC6C-4863-9DE3-AA8B69DD2BFD}" type="pres">
      <dgm:prSet presAssocID="{E5005D33-4B61-4FD0-B796-3E4BA3CA25CA}" presName="Accent" presStyleLbl="node1" presStyleIdx="0" presStyleCnt="4"/>
      <dgm:spPr/>
      <dgm:t>
        <a:bodyPr/>
        <a:lstStyle/>
        <a:p>
          <a:endParaRPr lang="tr-TR"/>
        </a:p>
      </dgm:t>
    </dgm:pt>
    <dgm:pt modelId="{31010B5A-CA90-4F88-B199-BE7D86AC219E}" type="pres">
      <dgm:prSet presAssocID="{E5005D33-4B61-4FD0-B796-3E4BA3CA25CA}" presName="ParentBackground4" presStyleCnt="0"/>
      <dgm:spPr/>
      <dgm:t>
        <a:bodyPr/>
        <a:lstStyle/>
        <a:p>
          <a:endParaRPr lang="tr-TR"/>
        </a:p>
      </dgm:t>
    </dgm:pt>
    <dgm:pt modelId="{D03F5C07-B69F-4FEC-9A55-1D229C6625D3}" type="pres">
      <dgm:prSet presAssocID="{E5005D33-4B61-4FD0-B796-3E4BA3CA25CA}" presName="ParentBackground" presStyleLbl="fgAcc1" presStyleIdx="0" presStyleCnt="4"/>
      <dgm:spPr/>
      <dgm:t>
        <a:bodyPr/>
        <a:lstStyle/>
        <a:p>
          <a:endParaRPr lang="tr-TR"/>
        </a:p>
      </dgm:t>
    </dgm:pt>
    <dgm:pt modelId="{1F369A15-3A8E-4F58-9960-67C528E63C0A}" type="pres">
      <dgm:prSet presAssocID="{E5005D33-4B61-4FD0-B796-3E4BA3CA25C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8AEB-BCA2-439B-B528-78909C4E14CA}" type="pres">
      <dgm:prSet presAssocID="{A86A1C13-9666-4850-B2F3-5E382B1E771F}" presName="Accent3" presStyleCnt="0"/>
      <dgm:spPr/>
      <dgm:t>
        <a:bodyPr/>
        <a:lstStyle/>
        <a:p>
          <a:endParaRPr lang="tr-TR"/>
        </a:p>
      </dgm:t>
    </dgm:pt>
    <dgm:pt modelId="{EBD20A29-9255-4D88-BC62-F7E7C2CCD416}" type="pres">
      <dgm:prSet presAssocID="{A86A1C13-9666-4850-B2F3-5E382B1E771F}" presName="Accent" presStyleLbl="node1" presStyleIdx="1" presStyleCnt="4"/>
      <dgm:spPr/>
      <dgm:t>
        <a:bodyPr/>
        <a:lstStyle/>
        <a:p>
          <a:endParaRPr lang="tr-TR"/>
        </a:p>
      </dgm:t>
    </dgm:pt>
    <dgm:pt modelId="{14DF335D-450A-434D-B921-A41BDE2A0A29}" type="pres">
      <dgm:prSet presAssocID="{A86A1C13-9666-4850-B2F3-5E382B1E771F}" presName="ParentBackground3" presStyleCnt="0"/>
      <dgm:spPr/>
      <dgm:t>
        <a:bodyPr/>
        <a:lstStyle/>
        <a:p>
          <a:endParaRPr lang="tr-TR"/>
        </a:p>
      </dgm:t>
    </dgm:pt>
    <dgm:pt modelId="{F2BF7E00-A95A-45B3-85CD-0C7D5D38C845}" type="pres">
      <dgm:prSet presAssocID="{A86A1C13-9666-4850-B2F3-5E382B1E771F}" presName="ParentBackground" presStyleLbl="fgAcc1" presStyleIdx="1" presStyleCnt="4"/>
      <dgm:spPr/>
      <dgm:t>
        <a:bodyPr/>
        <a:lstStyle/>
        <a:p>
          <a:endParaRPr lang="tr-TR"/>
        </a:p>
      </dgm:t>
    </dgm:pt>
    <dgm:pt modelId="{23277E61-C9B2-46B4-9183-90278063488C}" type="pres">
      <dgm:prSet presAssocID="{A86A1C13-9666-4850-B2F3-5E382B1E77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6948D6-E1C9-416E-9E06-BD5BDA0FCEF3}" type="pres">
      <dgm:prSet presAssocID="{7697CF67-8A6F-4277-B398-F956712911C6}" presName="Accent2" presStyleCnt="0"/>
      <dgm:spPr/>
      <dgm:t>
        <a:bodyPr/>
        <a:lstStyle/>
        <a:p>
          <a:endParaRPr lang="tr-TR"/>
        </a:p>
      </dgm:t>
    </dgm:pt>
    <dgm:pt modelId="{59DB37D0-27C7-4524-B3B8-B32BEBC0B2B4}" type="pres">
      <dgm:prSet presAssocID="{7697CF67-8A6F-4277-B398-F956712911C6}" presName="Accent" presStyleLbl="node1" presStyleIdx="2" presStyleCnt="4"/>
      <dgm:spPr/>
      <dgm:t>
        <a:bodyPr/>
        <a:lstStyle/>
        <a:p>
          <a:endParaRPr lang="tr-TR"/>
        </a:p>
      </dgm:t>
    </dgm:pt>
    <dgm:pt modelId="{831B0609-43CC-493B-B2BF-60A4618D2A3F}" type="pres">
      <dgm:prSet presAssocID="{7697CF67-8A6F-4277-B398-F956712911C6}" presName="ParentBackground2" presStyleCnt="0"/>
      <dgm:spPr/>
      <dgm:t>
        <a:bodyPr/>
        <a:lstStyle/>
        <a:p>
          <a:endParaRPr lang="tr-TR"/>
        </a:p>
      </dgm:t>
    </dgm:pt>
    <dgm:pt modelId="{65646140-297F-4B6F-99DF-694E06F9EA19}" type="pres">
      <dgm:prSet presAssocID="{7697CF67-8A6F-4277-B398-F956712911C6}" presName="ParentBackground" presStyleLbl="fgAcc1" presStyleIdx="2" presStyleCnt="4"/>
      <dgm:spPr/>
      <dgm:t>
        <a:bodyPr/>
        <a:lstStyle/>
        <a:p>
          <a:endParaRPr lang="tr-TR"/>
        </a:p>
      </dgm:t>
    </dgm:pt>
    <dgm:pt modelId="{57F4AD24-0052-432A-9A27-EF98EF200777}" type="pres">
      <dgm:prSet presAssocID="{7697CF67-8A6F-4277-B398-F956712911C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ABD181-B843-4652-AA11-4E98C11C1DFE}" type="pres">
      <dgm:prSet presAssocID="{636BA258-FBE2-483E-98B2-ECB7443D513E}" presName="Accent1" presStyleCnt="0"/>
      <dgm:spPr/>
      <dgm:t>
        <a:bodyPr/>
        <a:lstStyle/>
        <a:p>
          <a:endParaRPr lang="tr-TR"/>
        </a:p>
      </dgm:t>
    </dgm:pt>
    <dgm:pt modelId="{8E89DFF5-533F-468B-93EE-6E5E3B57AB23}" type="pres">
      <dgm:prSet presAssocID="{636BA258-FBE2-483E-98B2-ECB7443D513E}" presName="Accent" presStyleLbl="node1" presStyleIdx="3" presStyleCnt="4"/>
      <dgm:spPr/>
      <dgm:t>
        <a:bodyPr/>
        <a:lstStyle/>
        <a:p>
          <a:endParaRPr lang="tr-TR"/>
        </a:p>
      </dgm:t>
    </dgm:pt>
    <dgm:pt modelId="{B364039A-5BA3-408A-8D2B-19BBE62D88DC}" type="pres">
      <dgm:prSet presAssocID="{636BA258-FBE2-483E-98B2-ECB7443D513E}" presName="ParentBackground1" presStyleCnt="0"/>
      <dgm:spPr/>
      <dgm:t>
        <a:bodyPr/>
        <a:lstStyle/>
        <a:p>
          <a:endParaRPr lang="tr-TR"/>
        </a:p>
      </dgm:t>
    </dgm:pt>
    <dgm:pt modelId="{81C2C81D-DF37-4F49-84FA-BD16A3952D45}" type="pres">
      <dgm:prSet presAssocID="{636BA258-FBE2-483E-98B2-ECB7443D513E}" presName="ParentBackground" presStyleLbl="fgAcc1" presStyleIdx="3" presStyleCnt="4"/>
      <dgm:spPr/>
      <dgm:t>
        <a:bodyPr/>
        <a:lstStyle/>
        <a:p>
          <a:endParaRPr lang="tr-TR"/>
        </a:p>
      </dgm:t>
    </dgm:pt>
    <dgm:pt modelId="{7715D11F-A337-47D3-A30A-BD73F7E0D804}" type="pres">
      <dgm:prSet presAssocID="{636BA258-FBE2-483E-98B2-ECB7443D513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88BD9C-BFF9-4CE7-BD2E-8892E39A6A74}" srcId="{8D411963-BA43-48A4-8282-BEC8437EFC3A}" destId="{7697CF67-8A6F-4277-B398-F956712911C6}" srcOrd="1" destOrd="0" parTransId="{EAB497C3-6480-437C-9D4D-39BA7D4370AC}" sibTransId="{793D4212-B465-43DE-A029-BB4D6AF03062}"/>
    <dgm:cxn modelId="{038C16D5-08EC-46E6-884C-A2D8AFFB99AA}" type="presOf" srcId="{7697CF67-8A6F-4277-B398-F956712911C6}" destId="{57F4AD24-0052-432A-9A27-EF98EF200777}" srcOrd="1" destOrd="0" presId="urn:microsoft.com/office/officeart/2011/layout/CircleProcess"/>
    <dgm:cxn modelId="{53B90CDF-82B2-4839-ABCD-94CD5C932CC0}" type="presOf" srcId="{A86A1C13-9666-4850-B2F3-5E382B1E771F}" destId="{23277E61-C9B2-46B4-9183-90278063488C}" srcOrd="1" destOrd="0" presId="urn:microsoft.com/office/officeart/2011/layout/CircleProcess"/>
    <dgm:cxn modelId="{6EFAF7DC-52E2-4E4A-A385-C3BC0618E307}" srcId="{8D411963-BA43-48A4-8282-BEC8437EFC3A}" destId="{636BA258-FBE2-483E-98B2-ECB7443D513E}" srcOrd="0" destOrd="0" parTransId="{E76D4A04-256E-4FE3-A064-BDF492E39394}" sibTransId="{9E5FE1BD-B7A5-440C-8A35-EA283CD505DB}"/>
    <dgm:cxn modelId="{2CAECCA9-173C-46E6-9156-93C02EA060BB}" type="presOf" srcId="{A86A1C13-9666-4850-B2F3-5E382B1E771F}" destId="{F2BF7E00-A95A-45B3-85CD-0C7D5D38C845}" srcOrd="0" destOrd="0" presId="urn:microsoft.com/office/officeart/2011/layout/CircleProcess"/>
    <dgm:cxn modelId="{33E43B40-E521-4044-A13C-0E80925DBC1C}" srcId="{8D411963-BA43-48A4-8282-BEC8437EFC3A}" destId="{A86A1C13-9666-4850-B2F3-5E382B1E771F}" srcOrd="2" destOrd="0" parTransId="{276C7B91-5954-4655-8B12-63D553480F71}" sibTransId="{1C956BB7-3A6D-42A7-99AA-BE3B19C296D6}"/>
    <dgm:cxn modelId="{69D4642C-8D06-46F6-8AC5-BBD556D3B3AE}" type="presOf" srcId="{636BA258-FBE2-483E-98B2-ECB7443D513E}" destId="{81C2C81D-DF37-4F49-84FA-BD16A3952D45}" srcOrd="0" destOrd="0" presId="urn:microsoft.com/office/officeart/2011/layout/CircleProcess"/>
    <dgm:cxn modelId="{31E718BC-7375-4E38-9C2E-41CA5CE2E8C0}" type="presOf" srcId="{636BA258-FBE2-483E-98B2-ECB7443D513E}" destId="{7715D11F-A337-47D3-A30A-BD73F7E0D804}" srcOrd="1" destOrd="0" presId="urn:microsoft.com/office/officeart/2011/layout/CircleProcess"/>
    <dgm:cxn modelId="{60BC1657-44D2-42DD-AAEF-826FF9F50665}" type="presOf" srcId="{7697CF67-8A6F-4277-B398-F956712911C6}" destId="{65646140-297F-4B6F-99DF-694E06F9EA19}" srcOrd="0" destOrd="0" presId="urn:microsoft.com/office/officeart/2011/layout/CircleProcess"/>
    <dgm:cxn modelId="{17B29E78-7F6E-45FB-8782-E2F18BF6006E}" type="presOf" srcId="{8D411963-BA43-48A4-8282-BEC8437EFC3A}" destId="{B08F0DDC-CA0C-4331-A71A-CCE48693892B}" srcOrd="0" destOrd="0" presId="urn:microsoft.com/office/officeart/2011/layout/CircleProcess"/>
    <dgm:cxn modelId="{A7C8C3E2-41EF-4F93-B372-E16D821C839C}" type="presOf" srcId="{E5005D33-4B61-4FD0-B796-3E4BA3CA25CA}" destId="{1F369A15-3A8E-4F58-9960-67C528E63C0A}" srcOrd="1" destOrd="0" presId="urn:microsoft.com/office/officeart/2011/layout/CircleProcess"/>
    <dgm:cxn modelId="{433011F4-AF52-40F7-814D-98F4C10F956A}" srcId="{8D411963-BA43-48A4-8282-BEC8437EFC3A}" destId="{E5005D33-4B61-4FD0-B796-3E4BA3CA25CA}" srcOrd="3" destOrd="0" parTransId="{37E741FF-B8DB-4A6F-B48C-EC15F413D190}" sibTransId="{DF024491-B818-4EBF-B94A-62E847309EDB}"/>
    <dgm:cxn modelId="{1806A6C5-2EC0-4E27-930E-5C92DB303107}" type="presOf" srcId="{E5005D33-4B61-4FD0-B796-3E4BA3CA25CA}" destId="{D03F5C07-B69F-4FEC-9A55-1D229C6625D3}" srcOrd="0" destOrd="0" presId="urn:microsoft.com/office/officeart/2011/layout/CircleProcess"/>
    <dgm:cxn modelId="{477DF874-4041-4F60-8451-16ACBA31F6F3}" type="presParOf" srcId="{B08F0DDC-CA0C-4331-A71A-CCE48693892B}" destId="{76717C84-01AA-476C-A03B-5908FDE05786}" srcOrd="0" destOrd="0" presId="urn:microsoft.com/office/officeart/2011/layout/CircleProcess"/>
    <dgm:cxn modelId="{56F8B963-9296-45EE-82CD-00A4A0EB1A82}" type="presParOf" srcId="{76717C84-01AA-476C-A03B-5908FDE05786}" destId="{401216A5-AC6C-4863-9DE3-AA8B69DD2BFD}" srcOrd="0" destOrd="0" presId="urn:microsoft.com/office/officeart/2011/layout/CircleProcess"/>
    <dgm:cxn modelId="{E3C58896-6CB4-4EC4-888D-75B6DA47556E}" type="presParOf" srcId="{B08F0DDC-CA0C-4331-A71A-CCE48693892B}" destId="{31010B5A-CA90-4F88-B199-BE7D86AC219E}" srcOrd="1" destOrd="0" presId="urn:microsoft.com/office/officeart/2011/layout/CircleProcess"/>
    <dgm:cxn modelId="{5ED829F9-5401-4264-A4F0-1F8137AF5858}" type="presParOf" srcId="{31010B5A-CA90-4F88-B199-BE7D86AC219E}" destId="{D03F5C07-B69F-4FEC-9A55-1D229C6625D3}" srcOrd="0" destOrd="0" presId="urn:microsoft.com/office/officeart/2011/layout/CircleProcess"/>
    <dgm:cxn modelId="{10BB0FAB-72E8-4F83-A370-1917756057F9}" type="presParOf" srcId="{B08F0DDC-CA0C-4331-A71A-CCE48693892B}" destId="{1F369A15-3A8E-4F58-9960-67C528E63C0A}" srcOrd="2" destOrd="0" presId="urn:microsoft.com/office/officeart/2011/layout/CircleProcess"/>
    <dgm:cxn modelId="{9F67D3E2-C989-42E6-9EF8-43E0BD216765}" type="presParOf" srcId="{B08F0DDC-CA0C-4331-A71A-CCE48693892B}" destId="{F49A8AEB-BCA2-439B-B528-78909C4E14CA}" srcOrd="3" destOrd="0" presId="urn:microsoft.com/office/officeart/2011/layout/CircleProcess"/>
    <dgm:cxn modelId="{EDAB0A7C-AC92-4087-BBFC-EEB8ED939FE5}" type="presParOf" srcId="{F49A8AEB-BCA2-439B-B528-78909C4E14CA}" destId="{EBD20A29-9255-4D88-BC62-F7E7C2CCD416}" srcOrd="0" destOrd="0" presId="urn:microsoft.com/office/officeart/2011/layout/CircleProcess"/>
    <dgm:cxn modelId="{4F264566-0CB1-4C58-8DE7-4591B3AA758F}" type="presParOf" srcId="{B08F0DDC-CA0C-4331-A71A-CCE48693892B}" destId="{14DF335D-450A-434D-B921-A41BDE2A0A29}" srcOrd="4" destOrd="0" presId="urn:microsoft.com/office/officeart/2011/layout/CircleProcess"/>
    <dgm:cxn modelId="{CA443230-76C5-46AF-A6A2-A25124372139}" type="presParOf" srcId="{14DF335D-450A-434D-B921-A41BDE2A0A29}" destId="{F2BF7E00-A95A-45B3-85CD-0C7D5D38C845}" srcOrd="0" destOrd="0" presId="urn:microsoft.com/office/officeart/2011/layout/CircleProcess"/>
    <dgm:cxn modelId="{DFB736A8-4EFB-4C64-98B7-99E9A0510EEF}" type="presParOf" srcId="{B08F0DDC-CA0C-4331-A71A-CCE48693892B}" destId="{23277E61-C9B2-46B4-9183-90278063488C}" srcOrd="5" destOrd="0" presId="urn:microsoft.com/office/officeart/2011/layout/CircleProcess"/>
    <dgm:cxn modelId="{5D992DD8-00CC-4F81-AE7E-B3B48D8C3E22}" type="presParOf" srcId="{B08F0DDC-CA0C-4331-A71A-CCE48693892B}" destId="{BD6948D6-E1C9-416E-9E06-BD5BDA0FCEF3}" srcOrd="6" destOrd="0" presId="urn:microsoft.com/office/officeart/2011/layout/CircleProcess"/>
    <dgm:cxn modelId="{7EAC1067-E682-4896-BF8E-038C54CDB3BD}" type="presParOf" srcId="{BD6948D6-E1C9-416E-9E06-BD5BDA0FCEF3}" destId="{59DB37D0-27C7-4524-B3B8-B32BEBC0B2B4}" srcOrd="0" destOrd="0" presId="urn:microsoft.com/office/officeart/2011/layout/CircleProcess"/>
    <dgm:cxn modelId="{A537E1DB-8A79-43A3-9BD8-715EBEA150E1}" type="presParOf" srcId="{B08F0DDC-CA0C-4331-A71A-CCE48693892B}" destId="{831B0609-43CC-493B-B2BF-60A4618D2A3F}" srcOrd="7" destOrd="0" presId="urn:microsoft.com/office/officeart/2011/layout/CircleProcess"/>
    <dgm:cxn modelId="{ACB52894-4BD3-46C2-954F-1DE74B31A3EB}" type="presParOf" srcId="{831B0609-43CC-493B-B2BF-60A4618D2A3F}" destId="{65646140-297F-4B6F-99DF-694E06F9EA19}" srcOrd="0" destOrd="0" presId="urn:microsoft.com/office/officeart/2011/layout/CircleProcess"/>
    <dgm:cxn modelId="{9A5479C6-4F77-4940-AF19-608AE7B28F0B}" type="presParOf" srcId="{B08F0DDC-CA0C-4331-A71A-CCE48693892B}" destId="{57F4AD24-0052-432A-9A27-EF98EF200777}" srcOrd="8" destOrd="0" presId="urn:microsoft.com/office/officeart/2011/layout/CircleProcess"/>
    <dgm:cxn modelId="{1AA97677-23A6-4781-ABE6-0A27131D462A}" type="presParOf" srcId="{B08F0DDC-CA0C-4331-A71A-CCE48693892B}" destId="{F1ABD181-B843-4652-AA11-4E98C11C1DFE}" srcOrd="9" destOrd="0" presId="urn:microsoft.com/office/officeart/2011/layout/CircleProcess"/>
    <dgm:cxn modelId="{56F5C316-F8A2-45CF-9B06-AAAC542289F8}" type="presParOf" srcId="{F1ABD181-B843-4652-AA11-4E98C11C1DFE}" destId="{8E89DFF5-533F-468B-93EE-6E5E3B57AB23}" srcOrd="0" destOrd="0" presId="urn:microsoft.com/office/officeart/2011/layout/CircleProcess"/>
    <dgm:cxn modelId="{1509A2D7-D293-4CF5-B6F5-814F69C84B03}" type="presParOf" srcId="{B08F0DDC-CA0C-4331-A71A-CCE48693892B}" destId="{B364039A-5BA3-408A-8D2B-19BBE62D88DC}" srcOrd="10" destOrd="0" presId="urn:microsoft.com/office/officeart/2011/layout/CircleProcess"/>
    <dgm:cxn modelId="{8F8824E5-0162-4240-A1B4-60E6E2A3DAA9}" type="presParOf" srcId="{B364039A-5BA3-408A-8D2B-19BBE62D88DC}" destId="{81C2C81D-DF37-4F49-84FA-BD16A3952D45}" srcOrd="0" destOrd="0" presId="urn:microsoft.com/office/officeart/2011/layout/CircleProcess"/>
    <dgm:cxn modelId="{0DBB01F4-505F-4E8C-BCB3-F59A31A891F0}" type="presParOf" srcId="{B08F0DDC-CA0C-4331-A71A-CCE48693892B}" destId="{7715D11F-A337-47D3-A30A-BD73F7E0D804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16B300-EC79-4A8D-95A3-DF8F29EBEC1D}" type="doc">
      <dgm:prSet loTypeId="urn:microsoft.com/office/officeart/2011/layout/Circle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F7F2B1CD-E80B-49E3-A49D-3F34E4844759}">
      <dgm:prSet phldrT="[Text]"/>
      <dgm:spPr/>
      <dgm:t>
        <a:bodyPr/>
        <a:lstStyle/>
        <a:p>
          <a:r>
            <a:rPr lang="tr-TR" dirty="0" smtClean="0">
              <a:solidFill>
                <a:schemeClr val="tx2"/>
              </a:solidFill>
              <a:latin typeface="Calibri" panose="020F0502020204030204" pitchFamily="34" charset="0"/>
            </a:rPr>
            <a:t>Net </a:t>
          </a:r>
          <a:r>
            <a:rPr lang="tr-TR" dirty="0" err="1" smtClean="0">
              <a:solidFill>
                <a:schemeClr val="tx2"/>
              </a:solidFill>
              <a:latin typeface="Calibri" panose="020F0502020204030204" pitchFamily="34" charset="0"/>
            </a:rPr>
            <a:t>Banking</a:t>
          </a:r>
          <a:r>
            <a:rPr lang="tr-TR" dirty="0" smtClean="0">
              <a:solidFill>
                <a:schemeClr val="tx2"/>
              </a:solidFill>
              <a:latin typeface="Calibri" panose="020F0502020204030204" pitchFamily="34" charset="0"/>
            </a:rPr>
            <a:t> </a:t>
          </a:r>
          <a:r>
            <a:rPr lang="tr-TR" dirty="0" err="1" smtClean="0">
              <a:solidFill>
                <a:schemeClr val="tx2"/>
              </a:solidFill>
              <a:latin typeface="Calibri" panose="020F0502020204030204" pitchFamily="34" charset="0"/>
            </a:rPr>
            <a:t>Income</a:t>
          </a:r>
          <a:r>
            <a:rPr lang="tr-TR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b="1" dirty="0" smtClean="0">
              <a:solidFill>
                <a:schemeClr val="tx2"/>
              </a:solidFill>
              <a:latin typeface="Calibri" panose="020F0502020204030204" pitchFamily="34" charset="0"/>
            </a:rPr>
            <a:t>USD12mio</a:t>
          </a:r>
          <a:endParaRPr lang="tr-TR" dirty="0">
            <a:solidFill>
              <a:schemeClr val="tx2"/>
            </a:solidFill>
          </a:endParaRPr>
        </a:p>
      </dgm:t>
    </dgm:pt>
    <dgm:pt modelId="{FB17EEF6-613D-4B2C-9490-6FF58FC4E2D1}" type="parTrans" cxnId="{B8A455F4-73FA-4D4D-ABE4-B72062C770D7}">
      <dgm:prSet/>
      <dgm:spPr/>
      <dgm:t>
        <a:bodyPr/>
        <a:lstStyle/>
        <a:p>
          <a:endParaRPr lang="tr-TR">
            <a:solidFill>
              <a:schemeClr val="tx2"/>
            </a:solidFill>
          </a:endParaRPr>
        </a:p>
      </dgm:t>
    </dgm:pt>
    <dgm:pt modelId="{86B828C8-F01D-456F-8A1B-2DEF27E851EC}" type="sibTrans" cxnId="{B8A455F4-73FA-4D4D-ABE4-B72062C770D7}">
      <dgm:prSet/>
      <dgm:spPr/>
      <dgm:t>
        <a:bodyPr/>
        <a:lstStyle/>
        <a:p>
          <a:endParaRPr lang="tr-TR">
            <a:solidFill>
              <a:schemeClr val="tx2"/>
            </a:solidFill>
          </a:endParaRPr>
        </a:p>
      </dgm:t>
    </dgm:pt>
    <dgm:pt modelId="{F95C9EC0-E814-4831-ABBE-8B359C8FD99B}">
      <dgm:prSet phldrT="[Text]"/>
      <dgm:spPr/>
      <dgm:t>
        <a:bodyPr/>
        <a:lstStyle/>
        <a:p>
          <a:r>
            <a:rPr lang="tr-TR" smtClean="0">
              <a:solidFill>
                <a:schemeClr val="tx2"/>
              </a:solidFill>
              <a:latin typeface="Calibri" panose="020F0502020204030204" pitchFamily="34" charset="0"/>
            </a:rPr>
            <a:t>NPL</a:t>
          </a:r>
          <a:br>
            <a:rPr lang="tr-TR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b="1" smtClean="0">
              <a:solidFill>
                <a:schemeClr val="tx2"/>
              </a:solidFill>
              <a:latin typeface="Calibri" panose="020F0502020204030204" pitchFamily="34" charset="0"/>
            </a:rPr>
            <a:t>2,23%</a:t>
          </a:r>
          <a:endParaRPr lang="tr-TR" dirty="0">
            <a:solidFill>
              <a:schemeClr val="tx2"/>
            </a:solidFill>
          </a:endParaRPr>
        </a:p>
      </dgm:t>
    </dgm:pt>
    <dgm:pt modelId="{78BE27C3-CA77-4ECA-938F-92A2FEDEBA42}" type="parTrans" cxnId="{DD6A6355-2641-4DF7-9B3B-0E1B71817EA1}">
      <dgm:prSet/>
      <dgm:spPr/>
      <dgm:t>
        <a:bodyPr/>
        <a:lstStyle/>
        <a:p>
          <a:endParaRPr lang="tr-TR">
            <a:solidFill>
              <a:schemeClr val="tx2"/>
            </a:solidFill>
          </a:endParaRPr>
        </a:p>
      </dgm:t>
    </dgm:pt>
    <dgm:pt modelId="{E56F5907-9E40-49C0-817C-88039C28C3D5}" type="sibTrans" cxnId="{DD6A6355-2641-4DF7-9B3B-0E1B71817EA1}">
      <dgm:prSet/>
      <dgm:spPr/>
      <dgm:t>
        <a:bodyPr/>
        <a:lstStyle/>
        <a:p>
          <a:endParaRPr lang="tr-TR">
            <a:solidFill>
              <a:schemeClr val="tx2"/>
            </a:solidFill>
          </a:endParaRPr>
        </a:p>
      </dgm:t>
    </dgm:pt>
    <dgm:pt modelId="{757F2704-F196-424E-8124-31EFD380AF33}" type="pres">
      <dgm:prSet presAssocID="{9416B300-EC79-4A8D-95A3-DF8F29EBEC1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8B59D7D1-C231-4F28-901C-F6A9C45A1D77}" type="pres">
      <dgm:prSet presAssocID="{F95C9EC0-E814-4831-ABBE-8B359C8FD99B}" presName="Accent2" presStyleCnt="0"/>
      <dgm:spPr/>
    </dgm:pt>
    <dgm:pt modelId="{717FF490-B843-4052-9147-20666B81BDAA}" type="pres">
      <dgm:prSet presAssocID="{F95C9EC0-E814-4831-ABBE-8B359C8FD99B}" presName="Accent" presStyleLbl="node1" presStyleIdx="0" presStyleCnt="2"/>
      <dgm:spPr/>
    </dgm:pt>
    <dgm:pt modelId="{EBD24144-E089-4378-9DEE-7AA0985B2D30}" type="pres">
      <dgm:prSet presAssocID="{F95C9EC0-E814-4831-ABBE-8B359C8FD99B}" presName="ParentBackground2" presStyleCnt="0"/>
      <dgm:spPr/>
    </dgm:pt>
    <dgm:pt modelId="{F0D6E015-3F0D-48F0-9B6B-D0C4C5BEF61A}" type="pres">
      <dgm:prSet presAssocID="{F95C9EC0-E814-4831-ABBE-8B359C8FD99B}" presName="ParentBackground" presStyleLbl="fgAcc1" presStyleIdx="0" presStyleCnt="2"/>
      <dgm:spPr/>
      <dgm:t>
        <a:bodyPr/>
        <a:lstStyle/>
        <a:p>
          <a:endParaRPr lang="tr-TR"/>
        </a:p>
      </dgm:t>
    </dgm:pt>
    <dgm:pt modelId="{FE94FF6D-795B-4F40-94B2-BE2665D4E70D}" type="pres">
      <dgm:prSet presAssocID="{F95C9EC0-E814-4831-ABBE-8B359C8FD99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789AF6-E196-403C-8158-D14B7427BEAD}" type="pres">
      <dgm:prSet presAssocID="{F7F2B1CD-E80B-49E3-A49D-3F34E4844759}" presName="Accent1" presStyleCnt="0"/>
      <dgm:spPr/>
    </dgm:pt>
    <dgm:pt modelId="{F37EAAF8-F741-401E-AEFA-C9A84605CCCD}" type="pres">
      <dgm:prSet presAssocID="{F7F2B1CD-E80B-49E3-A49D-3F34E4844759}" presName="Accent" presStyleLbl="node1" presStyleIdx="1" presStyleCnt="2"/>
      <dgm:spPr/>
    </dgm:pt>
    <dgm:pt modelId="{B414B284-CE6E-4BCF-BBCD-0F55DEECB84C}" type="pres">
      <dgm:prSet presAssocID="{F7F2B1CD-E80B-49E3-A49D-3F34E4844759}" presName="ParentBackground1" presStyleCnt="0"/>
      <dgm:spPr/>
    </dgm:pt>
    <dgm:pt modelId="{299672BD-336C-4178-B200-342D193AC63A}" type="pres">
      <dgm:prSet presAssocID="{F7F2B1CD-E80B-49E3-A49D-3F34E4844759}" presName="ParentBackground" presStyleLbl="fgAcc1" presStyleIdx="1" presStyleCnt="2"/>
      <dgm:spPr/>
      <dgm:t>
        <a:bodyPr/>
        <a:lstStyle/>
        <a:p>
          <a:endParaRPr lang="tr-TR"/>
        </a:p>
      </dgm:t>
    </dgm:pt>
    <dgm:pt modelId="{C816D6B5-DF2D-4A94-9E3C-EB536ABB3E2D}" type="pres">
      <dgm:prSet presAssocID="{F7F2B1CD-E80B-49E3-A49D-3F34E484475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8A455F4-73FA-4D4D-ABE4-B72062C770D7}" srcId="{9416B300-EC79-4A8D-95A3-DF8F29EBEC1D}" destId="{F7F2B1CD-E80B-49E3-A49D-3F34E4844759}" srcOrd="0" destOrd="0" parTransId="{FB17EEF6-613D-4B2C-9490-6FF58FC4E2D1}" sibTransId="{86B828C8-F01D-456F-8A1B-2DEF27E851EC}"/>
    <dgm:cxn modelId="{FB88442E-2AD0-45F1-B9AE-59A0B4298214}" type="presOf" srcId="{F7F2B1CD-E80B-49E3-A49D-3F34E4844759}" destId="{C816D6B5-DF2D-4A94-9E3C-EB536ABB3E2D}" srcOrd="1" destOrd="0" presId="urn:microsoft.com/office/officeart/2011/layout/CircleProcess"/>
    <dgm:cxn modelId="{A4D75D95-176C-4C3B-ADA9-208DA1C369CA}" type="presOf" srcId="{F95C9EC0-E814-4831-ABBE-8B359C8FD99B}" destId="{FE94FF6D-795B-4F40-94B2-BE2665D4E70D}" srcOrd="1" destOrd="0" presId="urn:microsoft.com/office/officeart/2011/layout/CircleProcess"/>
    <dgm:cxn modelId="{0B1C9A47-121C-486A-B674-31AFAF4509E6}" type="presOf" srcId="{9416B300-EC79-4A8D-95A3-DF8F29EBEC1D}" destId="{757F2704-F196-424E-8124-31EFD380AF33}" srcOrd="0" destOrd="0" presId="urn:microsoft.com/office/officeart/2011/layout/CircleProcess"/>
    <dgm:cxn modelId="{9D6ADC55-B71A-4DC6-9F7B-23C2AD8EF230}" type="presOf" srcId="{F95C9EC0-E814-4831-ABBE-8B359C8FD99B}" destId="{F0D6E015-3F0D-48F0-9B6B-D0C4C5BEF61A}" srcOrd="0" destOrd="0" presId="urn:microsoft.com/office/officeart/2011/layout/CircleProcess"/>
    <dgm:cxn modelId="{DD6A6355-2641-4DF7-9B3B-0E1B71817EA1}" srcId="{9416B300-EC79-4A8D-95A3-DF8F29EBEC1D}" destId="{F95C9EC0-E814-4831-ABBE-8B359C8FD99B}" srcOrd="1" destOrd="0" parTransId="{78BE27C3-CA77-4ECA-938F-92A2FEDEBA42}" sibTransId="{E56F5907-9E40-49C0-817C-88039C28C3D5}"/>
    <dgm:cxn modelId="{A0386D19-615D-4338-8561-F17285DE7616}" type="presOf" srcId="{F7F2B1CD-E80B-49E3-A49D-3F34E4844759}" destId="{299672BD-336C-4178-B200-342D193AC63A}" srcOrd="0" destOrd="0" presId="urn:microsoft.com/office/officeart/2011/layout/CircleProcess"/>
    <dgm:cxn modelId="{BF49AFAB-CEAC-4DA5-8E75-B0D3F3DD52C0}" type="presParOf" srcId="{757F2704-F196-424E-8124-31EFD380AF33}" destId="{8B59D7D1-C231-4F28-901C-F6A9C45A1D77}" srcOrd="0" destOrd="0" presId="urn:microsoft.com/office/officeart/2011/layout/CircleProcess"/>
    <dgm:cxn modelId="{C0200009-873D-4C52-B16E-47FF60BC7E58}" type="presParOf" srcId="{8B59D7D1-C231-4F28-901C-F6A9C45A1D77}" destId="{717FF490-B843-4052-9147-20666B81BDAA}" srcOrd="0" destOrd="0" presId="urn:microsoft.com/office/officeart/2011/layout/CircleProcess"/>
    <dgm:cxn modelId="{28BD5008-07FE-4BC9-8163-F1A02821C86A}" type="presParOf" srcId="{757F2704-F196-424E-8124-31EFD380AF33}" destId="{EBD24144-E089-4378-9DEE-7AA0985B2D30}" srcOrd="1" destOrd="0" presId="urn:microsoft.com/office/officeart/2011/layout/CircleProcess"/>
    <dgm:cxn modelId="{EDBDA972-79BF-428F-9733-B953F3738E65}" type="presParOf" srcId="{EBD24144-E089-4378-9DEE-7AA0985B2D30}" destId="{F0D6E015-3F0D-48F0-9B6B-D0C4C5BEF61A}" srcOrd="0" destOrd="0" presId="urn:microsoft.com/office/officeart/2011/layout/CircleProcess"/>
    <dgm:cxn modelId="{E863544F-CA1F-4E01-B07C-DECF51729A58}" type="presParOf" srcId="{757F2704-F196-424E-8124-31EFD380AF33}" destId="{FE94FF6D-795B-4F40-94B2-BE2665D4E70D}" srcOrd="2" destOrd="0" presId="urn:microsoft.com/office/officeart/2011/layout/CircleProcess"/>
    <dgm:cxn modelId="{9F77B837-5B36-4C56-A548-D5B0BB387158}" type="presParOf" srcId="{757F2704-F196-424E-8124-31EFD380AF33}" destId="{B7789AF6-E196-403C-8158-D14B7427BEAD}" srcOrd="3" destOrd="0" presId="urn:microsoft.com/office/officeart/2011/layout/CircleProcess"/>
    <dgm:cxn modelId="{1A44AEDC-9F16-4E66-87D3-7A5115ADBEF6}" type="presParOf" srcId="{B7789AF6-E196-403C-8158-D14B7427BEAD}" destId="{F37EAAF8-F741-401E-AEFA-C9A84605CCCD}" srcOrd="0" destOrd="0" presId="urn:microsoft.com/office/officeart/2011/layout/CircleProcess"/>
    <dgm:cxn modelId="{F1EEA71F-38F4-4324-84BC-9A68BDC46156}" type="presParOf" srcId="{757F2704-F196-424E-8124-31EFD380AF33}" destId="{B414B284-CE6E-4BCF-BBCD-0F55DEECB84C}" srcOrd="4" destOrd="0" presId="urn:microsoft.com/office/officeart/2011/layout/CircleProcess"/>
    <dgm:cxn modelId="{31CD6BB6-0F15-459A-96EB-C48C41F3431C}" type="presParOf" srcId="{B414B284-CE6E-4BCF-BBCD-0F55DEECB84C}" destId="{299672BD-336C-4178-B200-342D193AC63A}" srcOrd="0" destOrd="0" presId="urn:microsoft.com/office/officeart/2011/layout/CircleProcess"/>
    <dgm:cxn modelId="{508AFEC8-B48E-47EF-90BB-A2B46135B1BB}" type="presParOf" srcId="{757F2704-F196-424E-8124-31EFD380AF33}" destId="{C816D6B5-DF2D-4A94-9E3C-EB536ABB3E2D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4412F-9892-4BDD-8965-F37FAE5E1F3B}">
      <dsp:nvSpPr>
        <dsp:cNvPr id="0" name=""/>
        <dsp:cNvSpPr/>
      </dsp:nvSpPr>
      <dsp:spPr>
        <a:xfrm>
          <a:off x="1676" y="1575041"/>
          <a:ext cx="1465714" cy="1465714"/>
        </a:xfrm>
        <a:prstGeom prst="ellipse">
          <a:avLst/>
        </a:prstGeom>
        <a:solidFill>
          <a:srgbClr val="4BACC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" wrap="square" lIns="80663" tIns="15240" rIns="8066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rPr>
            <a:t>Technology</a:t>
          </a:r>
          <a:endParaRPr lang="tr-TR" sz="1200" b="1" kern="1200" dirty="0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sp:txBody>
      <dsp:txXfrm>
        <a:off x="216325" y="1789690"/>
        <a:ext cx="1036416" cy="1036416"/>
      </dsp:txXfrm>
    </dsp:sp>
    <dsp:sp modelId="{006A984D-9252-4AF5-AF41-D66D121ED77B}">
      <dsp:nvSpPr>
        <dsp:cNvPr id="0" name=""/>
        <dsp:cNvSpPr/>
      </dsp:nvSpPr>
      <dsp:spPr>
        <a:xfrm>
          <a:off x="1174247" y="1575041"/>
          <a:ext cx="1465714" cy="1465714"/>
        </a:xfrm>
        <a:prstGeom prst="ellipse">
          <a:avLst/>
        </a:prstGeom>
        <a:solidFill>
          <a:srgbClr val="4BACC6">
            <a:alpha val="50000"/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" wrap="square" lIns="80663" tIns="15240" rIns="8066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rPr>
            <a:t>R&amp;D</a:t>
          </a:r>
          <a:endParaRPr lang="tr-TR" sz="1200" b="1" kern="1200" dirty="0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sp:txBody>
      <dsp:txXfrm>
        <a:off x="1388896" y="1789690"/>
        <a:ext cx="1036416" cy="1036416"/>
      </dsp:txXfrm>
    </dsp:sp>
    <dsp:sp modelId="{808DF2FF-1487-4AF3-8CEB-18E72BACBEED}">
      <dsp:nvSpPr>
        <dsp:cNvPr id="0" name=""/>
        <dsp:cNvSpPr/>
      </dsp:nvSpPr>
      <dsp:spPr>
        <a:xfrm>
          <a:off x="2346818" y="1575041"/>
          <a:ext cx="1465714" cy="1465714"/>
        </a:xfrm>
        <a:prstGeom prst="ellipse">
          <a:avLst/>
        </a:prstGeom>
        <a:solidFill>
          <a:srgbClr val="4BACC6">
            <a:alpha val="50000"/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54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" wrap="square" lIns="80663" tIns="15240" rIns="8066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rPr>
            <a:t>Knowledge</a:t>
          </a:r>
          <a:endParaRPr lang="tr-TR" sz="1200" b="1" kern="1200" dirty="0">
            <a:solidFill>
              <a:schemeClr val="bg2">
                <a:lumMod val="75000"/>
              </a:schemeClr>
            </a:solidFill>
            <a:latin typeface="Meiryo" panose="020B0604030504040204" pitchFamily="34" charset="-128"/>
            <a:ea typeface="Meiryo" panose="020B0604030504040204" pitchFamily="34" charset="-128"/>
            <a:cs typeface="Meiryo" panose="020B0604030504040204" pitchFamily="34" charset="-128"/>
          </a:endParaRPr>
        </a:p>
      </dsp:txBody>
      <dsp:txXfrm>
        <a:off x="2561467" y="1789690"/>
        <a:ext cx="1036416" cy="1036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DA9B-8CFE-43BB-AC16-83000EF3B815}">
      <dsp:nvSpPr>
        <dsp:cNvPr id="0" name=""/>
        <dsp:cNvSpPr/>
      </dsp:nvSpPr>
      <dsp:spPr>
        <a:xfrm>
          <a:off x="423160" y="0"/>
          <a:ext cx="2054481" cy="76250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Consultancy</a:t>
          </a:r>
          <a:endParaRPr lang="tr-TR" sz="2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445493" y="22333"/>
        <a:ext cx="2009815" cy="717839"/>
      </dsp:txXfrm>
    </dsp:sp>
    <dsp:sp modelId="{24C3A2DA-16B9-4F19-8FEC-1298C68BFD1C}">
      <dsp:nvSpPr>
        <dsp:cNvPr id="0" name=""/>
        <dsp:cNvSpPr/>
      </dsp:nvSpPr>
      <dsp:spPr>
        <a:xfrm>
          <a:off x="3820785" y="33420"/>
          <a:ext cx="2054481" cy="76250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948731"/>
            <a:satOff val="18395"/>
            <a:lumOff val="392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48731"/>
              <a:satOff val="18395"/>
              <a:lumOff val="39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Trainings</a:t>
          </a:r>
          <a:endParaRPr lang="tr-TR" sz="2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3843118" y="55753"/>
        <a:ext cx="2009815" cy="717839"/>
      </dsp:txXfrm>
    </dsp:sp>
    <dsp:sp modelId="{BFF8811A-A09B-4BEC-A6D6-49B4195BB276}">
      <dsp:nvSpPr>
        <dsp:cNvPr id="0" name=""/>
        <dsp:cNvSpPr/>
      </dsp:nvSpPr>
      <dsp:spPr>
        <a:xfrm>
          <a:off x="2824405" y="3240646"/>
          <a:ext cx="571878" cy="571878"/>
        </a:xfrm>
        <a:prstGeom prst="triangle">
          <a:avLst/>
        </a:prstGeom>
        <a:solidFill>
          <a:schemeClr val="accent4">
            <a:tint val="40000"/>
            <a:alpha val="90000"/>
            <a:hueOff val="-1897462"/>
            <a:satOff val="36790"/>
            <a:lumOff val="784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897462"/>
              <a:satOff val="36790"/>
              <a:lumOff val="78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BA0F7-87F6-493D-85F6-A077EF76B6C5}">
      <dsp:nvSpPr>
        <dsp:cNvPr id="0" name=""/>
        <dsp:cNvSpPr/>
      </dsp:nvSpPr>
      <dsp:spPr>
        <a:xfrm>
          <a:off x="356576" y="3010706"/>
          <a:ext cx="5507535" cy="212828"/>
        </a:xfrm>
        <a:prstGeom prst="rect">
          <a:avLst/>
        </a:prstGeom>
        <a:solidFill>
          <a:schemeClr val="accent4">
            <a:tint val="40000"/>
            <a:alpha val="90000"/>
            <a:hueOff val="-2846193"/>
            <a:satOff val="55185"/>
            <a:lumOff val="1177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846193"/>
              <a:satOff val="55185"/>
              <a:lumOff val="117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172781-1E93-4CEE-B37A-47D7E706E192}">
      <dsp:nvSpPr>
        <dsp:cNvPr id="0" name=""/>
        <dsp:cNvSpPr/>
      </dsp:nvSpPr>
      <dsp:spPr>
        <a:xfrm>
          <a:off x="3820785" y="2537485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 panose="020F0502020204030204" pitchFamily="34" charset="0"/>
            </a:rPr>
            <a:t>1105 </a:t>
          </a:r>
          <a:r>
            <a:rPr lang="tr-TR" sz="1400" kern="1200" dirty="0" err="1" smtClean="0">
              <a:latin typeface="Calibri" panose="020F0502020204030204" pitchFamily="34" charset="0"/>
            </a:rPr>
            <a:t>hrs</a:t>
          </a:r>
          <a:r>
            <a:rPr lang="tr-TR" sz="1400" kern="1200" dirty="0" smtClean="0">
              <a:latin typeface="Calibri" panose="020F0502020204030204" pitchFamily="34" charset="0"/>
            </a:rPr>
            <a:t> total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3843714" y="2560414"/>
        <a:ext cx="2008623" cy="423845"/>
      </dsp:txXfrm>
    </dsp:sp>
    <dsp:sp modelId="{1B162AE6-3F92-4694-B36E-EA3726C755C1}">
      <dsp:nvSpPr>
        <dsp:cNvPr id="0" name=""/>
        <dsp:cNvSpPr/>
      </dsp:nvSpPr>
      <dsp:spPr>
        <a:xfrm>
          <a:off x="3820785" y="2031182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-416743"/>
                <a:satOff val="8264"/>
                <a:lumOff val="7339"/>
                <a:alphaOff val="0"/>
                <a:shade val="51000"/>
                <a:satMod val="130000"/>
              </a:schemeClr>
            </a:gs>
            <a:gs pos="80000">
              <a:schemeClr val="accent4">
                <a:hueOff val="-416743"/>
                <a:satOff val="8264"/>
                <a:lumOff val="7339"/>
                <a:alphaOff val="0"/>
                <a:shade val="93000"/>
                <a:satMod val="130000"/>
              </a:schemeClr>
            </a:gs>
            <a:gs pos="100000">
              <a:schemeClr val="accent4">
                <a:hueOff val="-416743"/>
                <a:satOff val="8264"/>
                <a:lumOff val="73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Calibri" panose="020F0502020204030204" pitchFamily="34" charset="0"/>
            </a:rPr>
            <a:t>@</a:t>
          </a:r>
          <a:r>
            <a:rPr lang="tr-TR" sz="2400" b="1" kern="1200" dirty="0" smtClean="0">
              <a:latin typeface="Calibri" panose="020F0502020204030204" pitchFamily="34" charset="0"/>
            </a:rPr>
            <a:t>18 </a:t>
          </a:r>
          <a:r>
            <a:rPr lang="tr-TR" sz="1400" kern="1200" dirty="0" err="1" smtClean="0">
              <a:latin typeface="Calibri" panose="020F0502020204030204" pitchFamily="34" charset="0"/>
            </a:rPr>
            <a:t>different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400" kern="1200" dirty="0" err="1" smtClean="0">
              <a:latin typeface="Calibri" panose="020F0502020204030204" pitchFamily="34" charset="0"/>
            </a:rPr>
            <a:t>cities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3843714" y="2054111"/>
        <a:ext cx="2008623" cy="423845"/>
      </dsp:txXfrm>
    </dsp:sp>
    <dsp:sp modelId="{52A1A537-8476-4A51-B65C-CB1DC897F617}">
      <dsp:nvSpPr>
        <dsp:cNvPr id="0" name=""/>
        <dsp:cNvSpPr/>
      </dsp:nvSpPr>
      <dsp:spPr>
        <a:xfrm>
          <a:off x="3820785" y="1524879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-833486"/>
                <a:satOff val="16529"/>
                <a:lumOff val="14678"/>
                <a:alphaOff val="0"/>
                <a:shade val="51000"/>
                <a:satMod val="130000"/>
              </a:schemeClr>
            </a:gs>
            <a:gs pos="80000">
              <a:schemeClr val="accent4">
                <a:hueOff val="-833486"/>
                <a:satOff val="16529"/>
                <a:lumOff val="14678"/>
                <a:alphaOff val="0"/>
                <a:shade val="93000"/>
                <a:satMod val="130000"/>
              </a:schemeClr>
            </a:gs>
            <a:gs pos="100000">
              <a:schemeClr val="accent4">
                <a:hueOff val="-833486"/>
                <a:satOff val="16529"/>
                <a:lumOff val="146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>
              <a:latin typeface="Calibri" panose="020F0502020204030204" pitchFamily="34" charset="0"/>
            </a:rPr>
            <a:t>More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400" kern="1200" dirty="0" err="1" smtClean="0">
              <a:latin typeface="Calibri" panose="020F0502020204030204" pitchFamily="34" charset="0"/>
            </a:rPr>
            <a:t>than</a:t>
          </a:r>
          <a:r>
            <a:rPr lang="tr-TR" sz="1400" kern="1200" dirty="0" smtClean="0">
              <a:latin typeface="Calibri" panose="020F0502020204030204" pitchFamily="34" charset="0"/>
            </a:rPr>
            <a:t>  </a:t>
          </a:r>
          <a:r>
            <a:rPr lang="tr-TR" sz="2400" b="1" kern="1200" dirty="0" smtClean="0">
              <a:latin typeface="Calibri" panose="020F0502020204030204" pitchFamily="34" charset="0"/>
            </a:rPr>
            <a:t>5.300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400" kern="1200" dirty="0" err="1" smtClean="0">
              <a:latin typeface="Calibri" panose="020F0502020204030204" pitchFamily="34" charset="0"/>
            </a:rPr>
            <a:t>entrepreneurs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3843714" y="1547808"/>
        <a:ext cx="2008623" cy="423845"/>
      </dsp:txXfrm>
    </dsp:sp>
    <dsp:sp modelId="{7AA6177D-93F9-4659-A11A-9AE3331C2BD9}">
      <dsp:nvSpPr>
        <dsp:cNvPr id="0" name=""/>
        <dsp:cNvSpPr/>
      </dsp:nvSpPr>
      <dsp:spPr>
        <a:xfrm>
          <a:off x="3820785" y="1009425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-1250228"/>
                <a:satOff val="24793"/>
                <a:lumOff val="22017"/>
                <a:alphaOff val="0"/>
                <a:shade val="51000"/>
                <a:satMod val="130000"/>
              </a:schemeClr>
            </a:gs>
            <a:gs pos="80000">
              <a:schemeClr val="accent4">
                <a:hueOff val="-1250228"/>
                <a:satOff val="24793"/>
                <a:lumOff val="22017"/>
                <a:alphaOff val="0"/>
                <a:shade val="93000"/>
                <a:satMod val="130000"/>
              </a:schemeClr>
            </a:gs>
            <a:gs pos="100000">
              <a:schemeClr val="accent4">
                <a:hueOff val="-1250228"/>
                <a:satOff val="24793"/>
                <a:lumOff val="220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 panose="020F0502020204030204" pitchFamily="34" charset="0"/>
            </a:rPr>
            <a:t>124 </a:t>
          </a:r>
          <a:r>
            <a:rPr lang="tr-TR" sz="1400" kern="1200" dirty="0" err="1" smtClean="0">
              <a:latin typeface="Calibri" panose="020F0502020204030204" pitchFamily="34" charset="0"/>
            </a:rPr>
            <a:t>trainings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3843714" y="1032354"/>
        <a:ext cx="2008623" cy="423845"/>
      </dsp:txXfrm>
    </dsp:sp>
    <dsp:sp modelId="{A9817C21-FF50-4294-A844-217AA2CC6AEE}">
      <dsp:nvSpPr>
        <dsp:cNvPr id="0" name=""/>
        <dsp:cNvSpPr/>
      </dsp:nvSpPr>
      <dsp:spPr>
        <a:xfrm>
          <a:off x="423160" y="2504066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-1666971"/>
                <a:satOff val="33058"/>
                <a:lumOff val="29355"/>
                <a:alphaOff val="0"/>
                <a:shade val="51000"/>
                <a:satMod val="130000"/>
              </a:schemeClr>
            </a:gs>
            <a:gs pos="80000">
              <a:schemeClr val="accent4">
                <a:hueOff val="-1666971"/>
                <a:satOff val="33058"/>
                <a:lumOff val="29355"/>
                <a:alphaOff val="0"/>
                <a:shade val="93000"/>
                <a:satMod val="130000"/>
              </a:schemeClr>
            </a:gs>
            <a:gs pos="100000">
              <a:schemeClr val="accent4">
                <a:hueOff val="-1666971"/>
                <a:satOff val="33058"/>
                <a:lumOff val="29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 panose="020F0502020204030204" pitchFamily="34" charset="0"/>
            </a:rPr>
            <a:t>1.755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400" kern="1200" dirty="0" err="1" smtClean="0">
              <a:latin typeface="Calibri" panose="020F0502020204030204" pitchFamily="34" charset="0"/>
            </a:rPr>
            <a:t>hrs</a:t>
          </a:r>
          <a:r>
            <a:rPr lang="tr-TR" sz="1400" kern="1200" dirty="0" smtClean="0">
              <a:latin typeface="Calibri" panose="020F0502020204030204" pitchFamily="34" charset="0"/>
            </a:rPr>
            <a:t> total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446089" y="2526995"/>
        <a:ext cx="2008623" cy="423845"/>
      </dsp:txXfrm>
    </dsp:sp>
    <dsp:sp modelId="{7C8FDEF6-F87D-4562-A809-A12A27085AE2}">
      <dsp:nvSpPr>
        <dsp:cNvPr id="0" name=""/>
        <dsp:cNvSpPr/>
      </dsp:nvSpPr>
      <dsp:spPr>
        <a:xfrm>
          <a:off x="423160" y="1997763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-2083714"/>
                <a:satOff val="41322"/>
                <a:lumOff val="36694"/>
                <a:alphaOff val="0"/>
                <a:shade val="51000"/>
                <a:satMod val="130000"/>
              </a:schemeClr>
            </a:gs>
            <a:gs pos="80000">
              <a:schemeClr val="accent4">
                <a:hueOff val="-2083714"/>
                <a:satOff val="41322"/>
                <a:lumOff val="366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083714"/>
                <a:satOff val="41322"/>
                <a:lumOff val="366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 panose="020F0502020204030204" pitchFamily="34" charset="0"/>
            </a:rPr>
            <a:t>501 </a:t>
          </a:r>
          <a:r>
            <a:rPr lang="tr-TR" sz="1400" kern="1200" dirty="0" err="1" smtClean="0">
              <a:latin typeface="Calibri" panose="020F0502020204030204" pitchFamily="34" charset="0"/>
            </a:rPr>
            <a:t>hrs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400" kern="1200" dirty="0" err="1" smtClean="0">
              <a:latin typeface="Calibri" panose="020F0502020204030204" pitchFamily="34" charset="0"/>
            </a:rPr>
            <a:t>via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400" kern="1200" dirty="0" err="1" smtClean="0">
              <a:latin typeface="Calibri" panose="020F0502020204030204" pitchFamily="34" charset="0"/>
            </a:rPr>
            <a:t>phone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446089" y="2020692"/>
        <a:ext cx="2008623" cy="423845"/>
      </dsp:txXfrm>
    </dsp:sp>
    <dsp:sp modelId="{37D5282A-3042-4AA1-86D9-58F5570088A7}">
      <dsp:nvSpPr>
        <dsp:cNvPr id="0" name=""/>
        <dsp:cNvSpPr/>
      </dsp:nvSpPr>
      <dsp:spPr>
        <a:xfrm>
          <a:off x="423160" y="1491459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-2500457"/>
                <a:satOff val="49587"/>
                <a:lumOff val="44033"/>
                <a:alphaOff val="0"/>
                <a:shade val="51000"/>
                <a:satMod val="130000"/>
              </a:schemeClr>
            </a:gs>
            <a:gs pos="80000">
              <a:schemeClr val="accent4">
                <a:hueOff val="-2500457"/>
                <a:satOff val="49587"/>
                <a:lumOff val="44033"/>
                <a:alphaOff val="0"/>
                <a:shade val="93000"/>
                <a:satMod val="130000"/>
              </a:schemeClr>
            </a:gs>
            <a:gs pos="100000">
              <a:schemeClr val="accent4">
                <a:hueOff val="-2500457"/>
                <a:satOff val="49587"/>
                <a:lumOff val="44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 panose="020F0502020204030204" pitchFamily="34" charset="0"/>
            </a:rPr>
            <a:t>1.254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200" kern="1200" dirty="0" err="1" smtClean="0">
              <a:latin typeface="Calibri" panose="020F0502020204030204" pitchFamily="34" charset="0"/>
            </a:rPr>
            <a:t>hrs</a:t>
          </a:r>
          <a:r>
            <a:rPr lang="tr-TR" sz="1200" kern="1200" dirty="0" smtClean="0">
              <a:latin typeface="Calibri" panose="020F0502020204030204" pitchFamily="34" charset="0"/>
            </a:rPr>
            <a:t> </a:t>
          </a:r>
          <a:r>
            <a:rPr lang="tr-TR" sz="1200" kern="1200" dirty="0" err="1" smtClean="0">
              <a:latin typeface="Calibri" panose="020F0502020204030204" pitchFamily="34" charset="0"/>
            </a:rPr>
            <a:t>face-to-face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446089" y="1514388"/>
        <a:ext cx="2008623" cy="423845"/>
      </dsp:txXfrm>
    </dsp:sp>
    <dsp:sp modelId="{F75A3366-04C5-4D33-A64D-97473C5ED822}">
      <dsp:nvSpPr>
        <dsp:cNvPr id="0" name=""/>
        <dsp:cNvSpPr/>
      </dsp:nvSpPr>
      <dsp:spPr>
        <a:xfrm>
          <a:off x="423160" y="976006"/>
          <a:ext cx="2054481" cy="469703"/>
        </a:xfrm>
        <a:prstGeom prst="roundRect">
          <a:avLst/>
        </a:prstGeom>
        <a:gradFill rotWithShape="0">
          <a:gsLst>
            <a:gs pos="0">
              <a:schemeClr val="accent4">
                <a:hueOff val="-2917200"/>
                <a:satOff val="57851"/>
                <a:lumOff val="51372"/>
                <a:alphaOff val="0"/>
                <a:shade val="51000"/>
                <a:satMod val="130000"/>
              </a:schemeClr>
            </a:gs>
            <a:gs pos="80000">
              <a:schemeClr val="accent4">
                <a:hueOff val="-2917200"/>
                <a:satOff val="57851"/>
                <a:lumOff val="51372"/>
                <a:alphaOff val="0"/>
                <a:shade val="93000"/>
                <a:satMod val="130000"/>
              </a:schemeClr>
            </a:gs>
            <a:gs pos="100000">
              <a:schemeClr val="accent4">
                <a:hueOff val="-2917200"/>
                <a:satOff val="57851"/>
                <a:lumOff val="5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 panose="020F0502020204030204" pitchFamily="34" charset="0"/>
            </a:rPr>
            <a:t>1.146</a:t>
          </a:r>
          <a:r>
            <a:rPr lang="tr-TR" sz="1400" kern="1200" dirty="0" smtClean="0">
              <a:latin typeface="Calibri" panose="020F0502020204030204" pitchFamily="34" charset="0"/>
            </a:rPr>
            <a:t> </a:t>
          </a:r>
          <a:r>
            <a:rPr lang="tr-TR" sz="1400" kern="1200" dirty="0" err="1" smtClean="0">
              <a:latin typeface="Calibri" panose="020F0502020204030204" pitchFamily="34" charset="0"/>
            </a:rPr>
            <a:t>entrepreneurs</a:t>
          </a:r>
          <a:endParaRPr lang="tr-TR" sz="1400" kern="1200" dirty="0">
            <a:latin typeface="Calibri" panose="020F0502020204030204" pitchFamily="34" charset="0"/>
          </a:endParaRPr>
        </a:p>
      </dsp:txBody>
      <dsp:txXfrm>
        <a:off x="446089" y="998935"/>
        <a:ext cx="2008623" cy="423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8A8DD-CF87-4805-A95D-69F16B47B805}">
      <dsp:nvSpPr>
        <dsp:cNvPr id="0" name=""/>
        <dsp:cNvSpPr/>
      </dsp:nvSpPr>
      <dsp:spPr>
        <a:xfrm>
          <a:off x="8758252" y="340939"/>
          <a:ext cx="1482816" cy="14825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F3F0E9-545B-45B2-8E98-B53720C879CF}">
      <dsp:nvSpPr>
        <dsp:cNvPr id="0" name=""/>
        <dsp:cNvSpPr/>
      </dsp:nvSpPr>
      <dsp:spPr>
        <a:xfrm>
          <a:off x="8808181" y="390366"/>
          <a:ext cx="1383899" cy="1383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NPL*</a:t>
          </a: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6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2,54%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9006016" y="588072"/>
        <a:ext cx="988230" cy="988269"/>
      </dsp:txXfrm>
    </dsp:sp>
    <dsp:sp modelId="{71100576-5EAC-4626-A14B-4CD53340614D}">
      <dsp:nvSpPr>
        <dsp:cNvPr id="0" name=""/>
        <dsp:cNvSpPr/>
      </dsp:nvSpPr>
      <dsp:spPr>
        <a:xfrm rot="2700000">
          <a:off x="7226552" y="340773"/>
          <a:ext cx="1482607" cy="1482607"/>
        </a:xfrm>
        <a:prstGeom prst="teardrop">
          <a:avLst>
            <a:gd name="adj" fmla="val 100000"/>
          </a:avLst>
        </a:prstGeom>
        <a:solidFill>
          <a:schemeClr val="accent5">
            <a:hueOff val="488143"/>
            <a:satOff val="-5421"/>
            <a:lumOff val="-78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C9EAB9-2455-49E9-B8CC-89877BE77F33}">
      <dsp:nvSpPr>
        <dsp:cNvPr id="0" name=""/>
        <dsp:cNvSpPr/>
      </dsp:nvSpPr>
      <dsp:spPr>
        <a:xfrm>
          <a:off x="7276377" y="390366"/>
          <a:ext cx="1383899" cy="1383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88143"/>
              <a:satOff val="-5421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Net Profit**</a:t>
          </a:r>
          <a:b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USD191mio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7474212" y="588072"/>
        <a:ext cx="988230" cy="988269"/>
      </dsp:txXfrm>
    </dsp:sp>
    <dsp:sp modelId="{53C6C823-2087-48B7-8CE5-DA2B2AB4B58D}">
      <dsp:nvSpPr>
        <dsp:cNvPr id="0" name=""/>
        <dsp:cNvSpPr/>
      </dsp:nvSpPr>
      <dsp:spPr>
        <a:xfrm rot="2700000">
          <a:off x="5694748" y="340773"/>
          <a:ext cx="1482607" cy="1482607"/>
        </a:xfrm>
        <a:prstGeom prst="teardrop">
          <a:avLst>
            <a:gd name="adj" fmla="val 100000"/>
          </a:avLst>
        </a:prstGeom>
        <a:solidFill>
          <a:schemeClr val="accent5">
            <a:hueOff val="976286"/>
            <a:satOff val="-10842"/>
            <a:lumOff val="-15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D30153-9DBF-4E9D-B3BE-78E3869279D2}">
      <dsp:nvSpPr>
        <dsp:cNvPr id="0" name=""/>
        <dsp:cNvSpPr/>
      </dsp:nvSpPr>
      <dsp:spPr>
        <a:xfrm>
          <a:off x="5744573" y="390366"/>
          <a:ext cx="1383899" cy="1383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76286"/>
              <a:satOff val="-10842"/>
              <a:lumOff val="-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Net </a:t>
          </a:r>
          <a:r>
            <a:rPr lang="tr-TR" sz="160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Banking</a:t>
          </a: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</a:t>
          </a:r>
          <a:r>
            <a:rPr lang="tr-TR" sz="160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Income</a:t>
          </a: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**</a:t>
          </a: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USD581mio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5942408" y="588072"/>
        <a:ext cx="988230" cy="988269"/>
      </dsp:txXfrm>
    </dsp:sp>
    <dsp:sp modelId="{AB19E585-0E97-41F1-866F-DC005B11AE35}">
      <dsp:nvSpPr>
        <dsp:cNvPr id="0" name=""/>
        <dsp:cNvSpPr/>
      </dsp:nvSpPr>
      <dsp:spPr>
        <a:xfrm>
          <a:off x="5744573" y="1850789"/>
          <a:ext cx="1383899" cy="81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000" kern="120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5744573" y="1850789"/>
        <a:ext cx="1383899" cy="812675"/>
      </dsp:txXfrm>
    </dsp:sp>
    <dsp:sp modelId="{401216A5-AC6C-4863-9DE3-AA8B69DD2BFD}">
      <dsp:nvSpPr>
        <dsp:cNvPr id="0" name=""/>
        <dsp:cNvSpPr/>
      </dsp:nvSpPr>
      <dsp:spPr>
        <a:xfrm rot="2700000">
          <a:off x="4162944" y="340773"/>
          <a:ext cx="1482607" cy="1482607"/>
        </a:xfrm>
        <a:prstGeom prst="teardrop">
          <a:avLst>
            <a:gd name="adj" fmla="val 100000"/>
          </a:avLst>
        </a:prstGeom>
        <a:solidFill>
          <a:schemeClr val="accent5">
            <a:hueOff val="1464429"/>
            <a:satOff val="-16264"/>
            <a:lumOff val="-2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F5C07-B69F-4FEC-9A55-1D229C6625D3}">
      <dsp:nvSpPr>
        <dsp:cNvPr id="0" name=""/>
        <dsp:cNvSpPr/>
      </dsp:nvSpPr>
      <dsp:spPr>
        <a:xfrm>
          <a:off x="4212769" y="390366"/>
          <a:ext cx="1383899" cy="1383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64429"/>
              <a:satOff val="-16264"/>
              <a:lumOff val="-2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Deposits</a:t>
          </a: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*</a:t>
          </a: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3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USD2.953mio</a:t>
          </a:r>
          <a:endParaRPr lang="tr-TR" sz="13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4409661" y="588072"/>
        <a:ext cx="988230" cy="988269"/>
      </dsp:txXfrm>
    </dsp:sp>
    <dsp:sp modelId="{59DB37D0-27C7-4524-B3B8-B32BEBC0B2B4}">
      <dsp:nvSpPr>
        <dsp:cNvPr id="0" name=""/>
        <dsp:cNvSpPr/>
      </dsp:nvSpPr>
      <dsp:spPr>
        <a:xfrm rot="2700000">
          <a:off x="2631140" y="340773"/>
          <a:ext cx="1482607" cy="1482607"/>
        </a:xfrm>
        <a:prstGeom prst="teardrop">
          <a:avLst>
            <a:gd name="adj" fmla="val 100000"/>
          </a:avLst>
        </a:prstGeom>
        <a:solidFill>
          <a:schemeClr val="accent5">
            <a:hueOff val="1952572"/>
            <a:satOff val="-21685"/>
            <a:lumOff val="-3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646140-297F-4B6F-99DF-694E06F9EA19}">
      <dsp:nvSpPr>
        <dsp:cNvPr id="0" name=""/>
        <dsp:cNvSpPr/>
      </dsp:nvSpPr>
      <dsp:spPr>
        <a:xfrm>
          <a:off x="2680965" y="390366"/>
          <a:ext cx="1383899" cy="1383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52572"/>
              <a:satOff val="-21685"/>
              <a:lumOff val="-3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Total </a:t>
          </a:r>
          <a:r>
            <a:rPr lang="tr-TR" sz="160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Customer</a:t>
          </a: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*</a:t>
          </a: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946.208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2877857" y="588072"/>
        <a:ext cx="988230" cy="988269"/>
      </dsp:txXfrm>
    </dsp:sp>
    <dsp:sp modelId="{8E89DFF5-533F-468B-93EE-6E5E3B57AB23}">
      <dsp:nvSpPr>
        <dsp:cNvPr id="0" name=""/>
        <dsp:cNvSpPr/>
      </dsp:nvSpPr>
      <dsp:spPr>
        <a:xfrm rot="2700000">
          <a:off x="1099336" y="340773"/>
          <a:ext cx="1482607" cy="1482607"/>
        </a:xfrm>
        <a:prstGeom prst="teardrop">
          <a:avLst>
            <a:gd name="adj" fmla="val 100000"/>
          </a:avLst>
        </a:prstGeom>
        <a:solidFill>
          <a:schemeClr val="accent5">
            <a:hueOff val="2440715"/>
            <a:satOff val="-27106"/>
            <a:lumOff val="-3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C2C81D-DF37-4F49-84FA-BD16A3952D45}">
      <dsp:nvSpPr>
        <dsp:cNvPr id="0" name=""/>
        <dsp:cNvSpPr/>
      </dsp:nvSpPr>
      <dsp:spPr>
        <a:xfrm>
          <a:off x="1148219" y="390366"/>
          <a:ext cx="1383899" cy="1383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440715"/>
              <a:satOff val="-27106"/>
              <a:lumOff val="-3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Total </a:t>
          </a:r>
          <a:r>
            <a:rPr lang="tr-TR" sz="160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Loans</a:t>
          </a:r>
          <a:r>
            <a:rPr lang="tr-TR" sz="1600" kern="1200" dirty="0" smtClean="0">
              <a:solidFill>
                <a:schemeClr val="tx2"/>
              </a:solidFill>
              <a:latin typeface="Calibri" panose="020F0502020204030204" pitchFamily="34" charset="0"/>
            </a:rPr>
            <a:t>*</a:t>
          </a:r>
          <a: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3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3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3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USD8.811mio</a:t>
          </a:r>
          <a:endParaRPr lang="tr-TR" sz="13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1346053" y="588072"/>
        <a:ext cx="988230" cy="988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D30EC-6B28-44A2-B8A2-551CE3496C38}">
      <dsp:nvSpPr>
        <dsp:cNvPr id="0" name=""/>
        <dsp:cNvSpPr/>
      </dsp:nvSpPr>
      <dsp:spPr>
        <a:xfrm>
          <a:off x="0" y="0"/>
          <a:ext cx="2216658" cy="77178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/>
              <a:ea typeface="+mn-ea"/>
              <a:cs typeface="+mn-cs"/>
            </a:rPr>
            <a:t>SME+</a:t>
          </a:r>
          <a:r>
            <a:rPr lang="tr-TR" sz="1400" kern="1200" dirty="0" smtClean="0">
              <a:latin typeface="Calibri"/>
              <a:ea typeface="+mn-ea"/>
              <a:cs typeface="+mn-cs"/>
            </a:rPr>
            <a:t/>
          </a:r>
          <a:br>
            <a:rPr lang="tr-TR" sz="1400" kern="1200" dirty="0" smtClean="0">
              <a:latin typeface="Calibri"/>
              <a:ea typeface="+mn-ea"/>
              <a:cs typeface="+mn-cs"/>
            </a:rPr>
          </a:br>
          <a:r>
            <a:rPr lang="tr-TR" sz="1400" b="1" kern="1200" dirty="0" smtClean="0">
              <a:latin typeface="Calibri"/>
              <a:ea typeface="+mn-ea"/>
              <a:cs typeface="+mn-cs"/>
            </a:rPr>
            <a:t>USD9mio&lt;USD23mio</a:t>
          </a:r>
          <a:endParaRPr lang="tr-TR" sz="1400" b="1" kern="1200" dirty="0">
            <a:latin typeface="Calibri"/>
            <a:ea typeface="+mn-ea"/>
            <a:cs typeface="+mn-cs"/>
          </a:endParaRPr>
        </a:p>
      </dsp:txBody>
      <dsp:txXfrm>
        <a:off x="0" y="0"/>
        <a:ext cx="2216658" cy="771781"/>
      </dsp:txXfrm>
    </dsp:sp>
    <dsp:sp modelId="{57C5D25B-30F5-40E7-B7AB-34DB98DA69AD}">
      <dsp:nvSpPr>
        <dsp:cNvPr id="0" name=""/>
        <dsp:cNvSpPr/>
      </dsp:nvSpPr>
      <dsp:spPr>
        <a:xfrm>
          <a:off x="0" y="811540"/>
          <a:ext cx="2216658" cy="77178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/>
              <a:ea typeface="+mn-ea"/>
              <a:cs typeface="+mn-cs"/>
            </a:rPr>
            <a:t>SME</a:t>
          </a:r>
          <a:r>
            <a:rPr lang="tr-TR" sz="1400" kern="1200" dirty="0" smtClean="0">
              <a:latin typeface="Calibri"/>
              <a:ea typeface="+mn-ea"/>
              <a:cs typeface="+mn-cs"/>
            </a:rPr>
            <a:t/>
          </a:r>
          <a:br>
            <a:rPr lang="tr-TR" sz="1400" kern="1200" dirty="0" smtClean="0">
              <a:latin typeface="Calibri"/>
              <a:ea typeface="+mn-ea"/>
              <a:cs typeface="+mn-cs"/>
            </a:rPr>
          </a:br>
          <a:r>
            <a:rPr lang="tr-TR" sz="1400" b="1" kern="1200" dirty="0" smtClean="0">
              <a:latin typeface="Calibri"/>
              <a:ea typeface="+mn-ea"/>
              <a:cs typeface="+mn-cs"/>
            </a:rPr>
            <a:t>USD1.2mio&lt;USD9mio</a:t>
          </a:r>
          <a:endParaRPr lang="tr-TR" sz="1400" b="1" kern="1200" dirty="0">
            <a:latin typeface="Calibri"/>
            <a:ea typeface="+mn-ea"/>
            <a:cs typeface="+mn-cs"/>
          </a:endParaRPr>
        </a:p>
      </dsp:txBody>
      <dsp:txXfrm>
        <a:off x="0" y="811540"/>
        <a:ext cx="2216658" cy="771781"/>
      </dsp:txXfrm>
    </dsp:sp>
    <dsp:sp modelId="{FD16EFA2-3B3B-46B4-823F-933BB672A9DD}">
      <dsp:nvSpPr>
        <dsp:cNvPr id="0" name=""/>
        <dsp:cNvSpPr/>
      </dsp:nvSpPr>
      <dsp:spPr>
        <a:xfrm>
          <a:off x="0" y="1621910"/>
          <a:ext cx="2216658" cy="77178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/>
              <a:ea typeface="+mn-ea"/>
              <a:cs typeface="+mn-cs"/>
            </a:rPr>
            <a:t>Micro</a:t>
          </a:r>
          <a:br>
            <a:rPr lang="tr-TR" sz="2400" b="1" kern="1200" dirty="0" smtClean="0">
              <a:latin typeface="Calibri"/>
              <a:ea typeface="+mn-ea"/>
              <a:cs typeface="+mn-cs"/>
            </a:rPr>
          </a:br>
          <a:r>
            <a:rPr lang="tr-TR" sz="1400" b="1" kern="1200" dirty="0" smtClean="0">
              <a:latin typeface="Calibri"/>
              <a:ea typeface="+mn-ea"/>
              <a:cs typeface="+mn-cs"/>
            </a:rPr>
            <a:t>&lt;USD1mio </a:t>
          </a:r>
          <a:endParaRPr lang="tr-TR" sz="1400" b="1" kern="1200" dirty="0">
            <a:latin typeface="Calibri"/>
            <a:ea typeface="+mn-ea"/>
            <a:cs typeface="+mn-cs"/>
          </a:endParaRPr>
        </a:p>
      </dsp:txBody>
      <dsp:txXfrm>
        <a:off x="0" y="1621910"/>
        <a:ext cx="2216658" cy="771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57372-3576-4468-9D7C-16CEAD64AE7E}">
      <dsp:nvSpPr>
        <dsp:cNvPr id="0" name=""/>
        <dsp:cNvSpPr/>
      </dsp:nvSpPr>
      <dsp:spPr>
        <a:xfrm rot="16200000">
          <a:off x="1182926" y="132113"/>
          <a:ext cx="780507" cy="187421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>
              <a:solidFill>
                <a:srgbClr val="002060"/>
              </a:solidFill>
              <a:latin typeface="Corbel" panose="020B0503020204020204" pitchFamily="34" charset="0"/>
            </a:rPr>
            <a:t>Sector</a:t>
          </a:r>
          <a: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  <a:t> SME </a:t>
          </a:r>
          <a:r>
            <a:rPr lang="tr-TR" sz="1400" kern="1200" dirty="0" err="1" smtClean="0">
              <a:solidFill>
                <a:srgbClr val="002060"/>
              </a:solidFill>
              <a:latin typeface="Corbel" panose="020B0503020204020204" pitchFamily="34" charset="0"/>
            </a:rPr>
            <a:t>Loans</a:t>
          </a:r>
          <a: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b="1" kern="1200" dirty="0" smtClean="0">
              <a:solidFill>
                <a:srgbClr val="002060"/>
              </a:solidFill>
              <a:latin typeface="Corbel" panose="020B0503020204020204" pitchFamily="34" charset="0"/>
            </a:rPr>
            <a:t>USD </a:t>
          </a:r>
          <a:r>
            <a:rPr lang="tr-TR" sz="1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140.000</a:t>
          </a:r>
          <a:r>
            <a:rPr lang="tr-TR" sz="1400" b="1" kern="1200" dirty="0" smtClean="0">
              <a:solidFill>
                <a:srgbClr val="002060"/>
              </a:solidFill>
              <a:latin typeface="Corbel" panose="020B0503020204020204" pitchFamily="34" charset="0"/>
            </a:rPr>
            <a:t>mio</a:t>
          </a:r>
          <a:endParaRPr lang="tr-TR" sz="1400" b="1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 rot="5400000">
        <a:off x="674181" y="717074"/>
        <a:ext cx="1836106" cy="704291"/>
      </dsp:txXfrm>
    </dsp:sp>
    <dsp:sp modelId="{F38A83EA-6F56-4737-BF19-CA350D162166}">
      <dsp:nvSpPr>
        <dsp:cNvPr id="0" name=""/>
        <dsp:cNvSpPr/>
      </dsp:nvSpPr>
      <dsp:spPr>
        <a:xfrm rot="5400000">
          <a:off x="3208594" y="132113"/>
          <a:ext cx="780507" cy="187421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  <a:t>TEB SME </a:t>
          </a:r>
          <a:r>
            <a:rPr lang="tr-TR" sz="1400" kern="1200" dirty="0" err="1" smtClean="0">
              <a:solidFill>
                <a:srgbClr val="002060"/>
              </a:solidFill>
              <a:latin typeface="Corbel" panose="020B0503020204020204" pitchFamily="34" charset="0"/>
            </a:rPr>
            <a:t>Loans</a:t>
          </a:r>
          <a: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  <a:t/>
          </a:r>
          <a:br>
            <a:rPr lang="tr-TR" sz="1400" kern="1200" dirty="0" smtClean="0">
              <a:solidFill>
                <a:srgbClr val="002060"/>
              </a:solidFill>
              <a:latin typeface="Corbel" panose="020B0503020204020204" pitchFamily="34" charset="0"/>
            </a:rPr>
          </a:br>
          <a:r>
            <a:rPr lang="tr-TR" sz="1400" b="1" kern="1200" dirty="0" smtClean="0">
              <a:solidFill>
                <a:srgbClr val="002060"/>
              </a:solidFill>
              <a:latin typeface="Corbel" panose="020B0503020204020204" pitchFamily="34" charset="0"/>
            </a:rPr>
            <a:t>USD</a:t>
          </a:r>
          <a:r>
            <a:rPr lang="tr-TR" sz="1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9.000</a:t>
          </a:r>
          <a:r>
            <a:rPr lang="tr-TR" sz="1400" b="1" kern="1200" dirty="0" smtClean="0">
              <a:solidFill>
                <a:srgbClr val="002060"/>
              </a:solidFill>
              <a:latin typeface="Corbel" panose="020B0503020204020204" pitchFamily="34" charset="0"/>
            </a:rPr>
            <a:t>mio</a:t>
          </a:r>
          <a:endParaRPr lang="tr-TR" sz="1400" b="1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 rot="-5400000">
        <a:off x="2661741" y="717074"/>
        <a:ext cx="1836106" cy="704291"/>
      </dsp:txXfrm>
    </dsp:sp>
    <dsp:sp modelId="{48E2ABDB-27F4-45B3-9112-E3323E7C997A}">
      <dsp:nvSpPr>
        <dsp:cNvPr id="0" name=""/>
        <dsp:cNvSpPr/>
      </dsp:nvSpPr>
      <dsp:spPr>
        <a:xfrm>
          <a:off x="1768024" y="215660"/>
          <a:ext cx="1678949" cy="8781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D62D83-24E7-4038-A24D-5F5BC0B89D43}">
      <dsp:nvSpPr>
        <dsp:cNvPr id="0" name=""/>
        <dsp:cNvSpPr/>
      </dsp:nvSpPr>
      <dsp:spPr>
        <a:xfrm rot="10800000">
          <a:off x="1733519" y="1035772"/>
          <a:ext cx="1678949" cy="8781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6464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26464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264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16A5-AC6C-4863-9DE3-AA8B69DD2BFD}">
      <dsp:nvSpPr>
        <dsp:cNvPr id="0" name=""/>
        <dsp:cNvSpPr/>
      </dsp:nvSpPr>
      <dsp:spPr>
        <a:xfrm>
          <a:off x="7124486" y="596592"/>
          <a:ext cx="1580570" cy="15806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F5C07-B69F-4FEC-9A55-1D229C6625D3}">
      <dsp:nvSpPr>
        <dsp:cNvPr id="0" name=""/>
        <dsp:cNvSpPr/>
      </dsp:nvSpPr>
      <dsp:spPr>
        <a:xfrm>
          <a:off x="7177352" y="649290"/>
          <a:ext cx="1475515" cy="1475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>Deposits</a:t>
          </a:r>
          <a:b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kern="1200" smtClean="0">
              <a:solidFill>
                <a:schemeClr val="tx2"/>
              </a:solidFill>
              <a:latin typeface="Calibri" panose="020F0502020204030204" pitchFamily="34" charset="0"/>
            </a:rPr>
            <a:t>USD54mio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7388140" y="860080"/>
        <a:ext cx="1053939" cy="1053675"/>
      </dsp:txXfrm>
    </dsp:sp>
    <dsp:sp modelId="{EBD20A29-9255-4D88-BC62-F7E7C2CCD416}">
      <dsp:nvSpPr>
        <dsp:cNvPr id="0" name=""/>
        <dsp:cNvSpPr/>
      </dsp:nvSpPr>
      <dsp:spPr>
        <a:xfrm rot="2700000">
          <a:off x="5484258" y="596481"/>
          <a:ext cx="1580596" cy="1580596"/>
        </a:xfrm>
        <a:prstGeom prst="teardrop">
          <a:avLst>
            <a:gd name="adj" fmla="val 100000"/>
          </a:avLst>
        </a:prstGeom>
        <a:solidFill>
          <a:schemeClr val="accent5">
            <a:hueOff val="813572"/>
            <a:satOff val="-9035"/>
            <a:lumOff val="-130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BF7E00-A95A-45B3-85CD-0C7D5D38C845}">
      <dsp:nvSpPr>
        <dsp:cNvPr id="0" name=""/>
        <dsp:cNvSpPr/>
      </dsp:nvSpPr>
      <dsp:spPr>
        <a:xfrm>
          <a:off x="5543915" y="649290"/>
          <a:ext cx="1475515" cy="1475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13572"/>
              <a:satOff val="-9035"/>
              <a:lumOff val="-13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>Unsecured Loan Ratio</a:t>
          </a:r>
          <a:b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kern="1200" smtClean="0">
              <a:solidFill>
                <a:schemeClr val="tx2"/>
              </a:solidFill>
              <a:latin typeface="Calibri" panose="020F0502020204030204" pitchFamily="34" charset="0"/>
            </a:rPr>
            <a:t>%58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5754703" y="860080"/>
        <a:ext cx="1053939" cy="1053675"/>
      </dsp:txXfrm>
    </dsp:sp>
    <dsp:sp modelId="{59DB37D0-27C7-4524-B3B8-B32BEBC0B2B4}">
      <dsp:nvSpPr>
        <dsp:cNvPr id="0" name=""/>
        <dsp:cNvSpPr/>
      </dsp:nvSpPr>
      <dsp:spPr>
        <a:xfrm rot="2700000">
          <a:off x="3857599" y="596481"/>
          <a:ext cx="1580596" cy="1580596"/>
        </a:xfrm>
        <a:prstGeom prst="teardrop">
          <a:avLst>
            <a:gd name="adj" fmla="val 100000"/>
          </a:avLst>
        </a:prstGeom>
        <a:solidFill>
          <a:schemeClr val="accent5">
            <a:hueOff val="1627144"/>
            <a:satOff val="-18071"/>
            <a:lumOff val="-2614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646140-297F-4B6F-99DF-694E06F9EA19}">
      <dsp:nvSpPr>
        <dsp:cNvPr id="0" name=""/>
        <dsp:cNvSpPr/>
      </dsp:nvSpPr>
      <dsp:spPr>
        <a:xfrm>
          <a:off x="3910478" y="649290"/>
          <a:ext cx="1475515" cy="1475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7144"/>
              <a:satOff val="-18071"/>
              <a:lumOff val="-26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>Total Customer</a:t>
          </a:r>
          <a:b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kern="1200" smtClean="0">
              <a:solidFill>
                <a:schemeClr val="tx2"/>
              </a:solidFill>
              <a:latin typeface="Calibri" panose="020F0502020204030204" pitchFamily="34" charset="0"/>
            </a:rPr>
            <a:t>31.725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4121266" y="860080"/>
        <a:ext cx="1053939" cy="1053675"/>
      </dsp:txXfrm>
    </dsp:sp>
    <dsp:sp modelId="{8E89DFF5-533F-468B-93EE-6E5E3B57AB23}">
      <dsp:nvSpPr>
        <dsp:cNvPr id="0" name=""/>
        <dsp:cNvSpPr/>
      </dsp:nvSpPr>
      <dsp:spPr>
        <a:xfrm rot="2700000">
          <a:off x="2224162" y="596481"/>
          <a:ext cx="1580596" cy="1580596"/>
        </a:xfrm>
        <a:prstGeom prst="teardrop">
          <a:avLst>
            <a:gd name="adj" fmla="val 100000"/>
          </a:avLst>
        </a:prstGeom>
        <a:solidFill>
          <a:schemeClr val="accent5">
            <a:hueOff val="2440715"/>
            <a:satOff val="-27106"/>
            <a:lumOff val="-3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C2C81D-DF37-4F49-84FA-BD16A3952D45}">
      <dsp:nvSpPr>
        <dsp:cNvPr id="0" name=""/>
        <dsp:cNvSpPr/>
      </dsp:nvSpPr>
      <dsp:spPr>
        <a:xfrm>
          <a:off x="2277042" y="649290"/>
          <a:ext cx="1475515" cy="14752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440715"/>
              <a:satOff val="-27106"/>
              <a:lumOff val="-3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>Total Loans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4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400" b="1" kern="1200" smtClean="0">
              <a:solidFill>
                <a:schemeClr val="tx2"/>
              </a:solidFill>
              <a:latin typeface="Calibri" panose="020F0502020204030204" pitchFamily="34" charset="0"/>
            </a:rPr>
            <a:t>USD77mio</a:t>
          </a:r>
          <a:endParaRPr lang="tr-TR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2487829" y="860080"/>
        <a:ext cx="1053939" cy="1053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FF490-B843-4052-9147-20666B81BDAA}">
      <dsp:nvSpPr>
        <dsp:cNvPr id="0" name=""/>
        <dsp:cNvSpPr/>
      </dsp:nvSpPr>
      <dsp:spPr>
        <a:xfrm>
          <a:off x="2492389" y="655006"/>
          <a:ext cx="1735441" cy="173541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6E015-3F0D-48F0-9B6B-D0C4C5BEF61A}">
      <dsp:nvSpPr>
        <dsp:cNvPr id="0" name=""/>
        <dsp:cNvSpPr/>
      </dsp:nvSpPr>
      <dsp:spPr>
        <a:xfrm>
          <a:off x="2550212" y="712863"/>
          <a:ext cx="1619411" cy="16197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solidFill>
                <a:schemeClr val="tx2"/>
              </a:solidFill>
              <a:latin typeface="Calibri" panose="020F0502020204030204" pitchFamily="34" charset="0"/>
            </a:rPr>
            <a:t>NPL</a:t>
          </a:r>
          <a:br>
            <a:rPr lang="tr-TR" sz="17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700" kern="120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700" kern="120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700" b="1" kern="1200" smtClean="0">
              <a:solidFill>
                <a:schemeClr val="tx2"/>
              </a:solidFill>
              <a:latin typeface="Calibri" panose="020F0502020204030204" pitchFamily="34" charset="0"/>
            </a:rPr>
            <a:t>2,23%</a:t>
          </a:r>
          <a:endParaRPr lang="tr-TR" sz="1700" kern="1200" dirty="0">
            <a:solidFill>
              <a:schemeClr val="tx2"/>
            </a:solidFill>
          </a:endParaRPr>
        </a:p>
      </dsp:txBody>
      <dsp:txXfrm>
        <a:off x="2781887" y="944293"/>
        <a:ext cx="1156832" cy="1156842"/>
      </dsp:txXfrm>
    </dsp:sp>
    <dsp:sp modelId="{F37EAAF8-F741-401E-AEFA-C9A84605CCCD}">
      <dsp:nvSpPr>
        <dsp:cNvPr id="0" name=""/>
        <dsp:cNvSpPr/>
      </dsp:nvSpPr>
      <dsp:spPr>
        <a:xfrm rot="2700000">
          <a:off x="699290" y="654812"/>
          <a:ext cx="1735499" cy="1735499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185533"/>
            <a:satOff val="7313"/>
            <a:lumOff val="408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672BD-336C-4178-B200-342D193AC63A}">
      <dsp:nvSpPr>
        <dsp:cNvPr id="0" name=""/>
        <dsp:cNvSpPr/>
      </dsp:nvSpPr>
      <dsp:spPr>
        <a:xfrm>
          <a:off x="757333" y="712863"/>
          <a:ext cx="1619411" cy="16197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5533"/>
              <a:satOff val="7313"/>
              <a:lumOff val="408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2"/>
              </a:solidFill>
              <a:latin typeface="Calibri" panose="020F0502020204030204" pitchFamily="34" charset="0"/>
            </a:rPr>
            <a:t>Net </a:t>
          </a:r>
          <a:r>
            <a:rPr lang="tr-TR" sz="170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Banking</a:t>
          </a:r>
          <a:r>
            <a:rPr lang="tr-TR" sz="17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</a:t>
          </a:r>
          <a:r>
            <a:rPr lang="tr-TR" sz="1700" kern="1200" dirty="0" err="1" smtClean="0">
              <a:solidFill>
                <a:schemeClr val="tx2"/>
              </a:solidFill>
              <a:latin typeface="Calibri" panose="020F0502020204030204" pitchFamily="34" charset="0"/>
            </a:rPr>
            <a:t>Income</a:t>
          </a:r>
          <a:r>
            <a:rPr lang="tr-TR" sz="17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7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700" kern="1200" dirty="0" smtClean="0">
              <a:solidFill>
                <a:schemeClr val="tx2"/>
              </a:solidFill>
              <a:latin typeface="Calibri" panose="020F0502020204030204" pitchFamily="34" charset="0"/>
            </a:rPr>
            <a:t/>
          </a:r>
          <a:br>
            <a:rPr lang="tr-TR" sz="1700" kern="1200" dirty="0" smtClean="0">
              <a:solidFill>
                <a:schemeClr val="tx2"/>
              </a:solidFill>
              <a:latin typeface="Calibri" panose="020F0502020204030204" pitchFamily="34" charset="0"/>
            </a:rPr>
          </a:br>
          <a:r>
            <a:rPr lang="tr-TR" sz="17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USD12mio</a:t>
          </a:r>
          <a:endParaRPr lang="tr-TR" sz="1700" kern="1200" dirty="0">
            <a:solidFill>
              <a:schemeClr val="tx2"/>
            </a:solidFill>
          </a:endParaRPr>
        </a:p>
      </dsp:txBody>
      <dsp:txXfrm>
        <a:off x="988623" y="944293"/>
        <a:ext cx="1156832" cy="115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930CBF-157E-4621-A6BF-4873EB1C59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38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 smtClean="0"/>
              <a:t>Cliquez pour modifier les styles du texte du masque</a:t>
            </a:r>
          </a:p>
          <a:p>
            <a:pPr lvl="1"/>
            <a:r>
              <a:rPr lang="tr-TR" noProof="1" smtClean="0"/>
              <a:t>Deuxième niveau</a:t>
            </a:r>
          </a:p>
          <a:p>
            <a:pPr lvl="2"/>
            <a:r>
              <a:rPr lang="tr-TR" noProof="1" smtClean="0"/>
              <a:t>Troisième niveau</a:t>
            </a:r>
          </a:p>
          <a:p>
            <a:pPr lvl="3"/>
            <a:r>
              <a:rPr lang="tr-TR" noProof="1" smtClean="0"/>
              <a:t>Quatrième niveau</a:t>
            </a:r>
          </a:p>
          <a:p>
            <a:pPr lvl="4"/>
            <a:r>
              <a:rPr lang="tr-TR" noProof="1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E345FBD9-572C-4842-9351-B0BEE345D609}" type="slidenum">
              <a:rPr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451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3EDCC-F0E9-47EF-81D9-1CCD45E259C5}" type="slidenum">
              <a:rPr smtClean="0"/>
              <a:pPr/>
              <a:t>1</a:t>
            </a:fld>
            <a:endParaRPr lang="tr-TR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FC734C-1F94-4034-B208-AD26DF038F21}" type="slidenum">
              <a:rPr sz="1200" noProof="1"/>
              <a:pPr algn="r"/>
              <a:t>6</a:t>
            </a:fld>
            <a:endParaRPr lang="tr-TR" sz="1200" noProof="1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FC734C-1F94-4034-B208-AD26DF038F21}" type="slidenum">
              <a:rPr sz="1200" noProof="1"/>
              <a:pPr algn="r"/>
              <a:t>11</a:t>
            </a:fld>
            <a:endParaRPr lang="tr-TR" sz="1200" noProof="1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D036E-2689-4AC4-A716-9DDD8F5770A4}" type="slidenum">
              <a:rPr smtClean="0"/>
              <a:pPr/>
              <a:t>15</a:t>
            </a:fld>
            <a:endParaRPr lang="tr-TR" smtClean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constructionUK_essais_4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nihalz\Desktop\01_eng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7533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F_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334963"/>
            <a:ext cx="83645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725" y="1146175"/>
            <a:ext cx="6097588" cy="1182688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1475-2183-4A85-86E6-5C23D9B66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>
            <a:lvl1pPr>
              <a:defRPr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76FA-9DEE-4F1A-8E3A-D5DDBAC74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nihalz\Desktop\01_eng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8485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nihalz\Desktop\01_eng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8485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CF85-7BAC-466B-81B4-14D12286DC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85D3-9395-4FC6-99AA-30BEC83F1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49AB-CC18-4A53-B4EF-8F3EA461C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EE5B-5164-49F2-899B-666535C3CC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1F88-3609-4191-B387-4A59973A40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B89F-C91B-4FAC-A5BA-C98328E2C5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  <a:lvl2pPr>
              <a:buFontTx/>
              <a:buBlip>
                <a:blip r:embed="rId2"/>
              </a:buBlip>
              <a:defRPr>
                <a:latin typeface="Palatino Linotype" pitchFamily="18" charset="0"/>
              </a:defRPr>
            </a:lvl2pPr>
            <a:lvl3pPr>
              <a:buFontTx/>
              <a:buBlip>
                <a:blip r:embed="rId2"/>
              </a:buBlip>
              <a:defRPr>
                <a:latin typeface="Palatino Linotype" pitchFamily="18" charset="0"/>
              </a:defRPr>
            </a:lvl3pPr>
            <a:lvl4pPr>
              <a:buFontTx/>
              <a:buBlip>
                <a:blip r:embed="rId2"/>
              </a:buBlip>
              <a:defRPr>
                <a:latin typeface="Palatino Linotype" pitchFamily="18" charset="0"/>
              </a:defRPr>
            </a:lvl4pPr>
            <a:lvl5pPr>
              <a:buFontTx/>
              <a:buBlip>
                <a:blip r:embed="rId2"/>
              </a:buBlip>
              <a:defRPr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A61D-E55A-43C9-B438-246C03CEF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7A3C-2F1C-464D-BAC3-C336C73CA4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A19B-E785-4AAB-A313-AA10EB508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7E5F-737D-43BD-932A-DFD30BA0A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54938" y="6264275"/>
            <a:ext cx="8255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1463" y="6265863"/>
            <a:ext cx="2319337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1284-E3CE-45F1-8CDD-DE9D941331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onstructionUK_essais_4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BF_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275" y="334963"/>
            <a:ext cx="7499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nihalz\Desktop\01_eng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80390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341688"/>
            <a:ext cx="5240337" cy="512762"/>
          </a:xfrm>
        </p:spPr>
        <p:txBody>
          <a:bodyPr anchor="ctr"/>
          <a:lstStyle>
            <a:lvl1pPr marL="0" indent="0" algn="r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2933-220F-4355-814F-13F2629C35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9F41-0590-4856-9314-1057C4289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C80E-DFEA-4C76-8D1E-87920EC59F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79D0-F963-4840-9903-F7DF317EF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C547-5BCB-46B1-A58B-5843F6C2F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Palatino Linotype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1B39-6880-46D1-B728-E0804C6DA4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783D-82A7-40C0-BC49-2E0D20E4B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9438-C823-4998-9A5A-BEAF34C04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6ECF-2DFF-4858-ABC1-F8CB685E5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AE93-605B-48C7-8276-1CF5C49CA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F6E40-1184-4B82-A94B-F0F9FD6B2B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>
                <a:latin typeface="Palatino Linotype" pitchFamily="18" charset="0"/>
              </a:defRPr>
            </a:lvl1pPr>
            <a:lvl2pPr>
              <a:buFontTx/>
              <a:buBlip>
                <a:blip r:embed="rId2"/>
              </a:buBlip>
              <a:defRPr sz="2400">
                <a:latin typeface="Palatino Linotype" pitchFamily="18" charset="0"/>
              </a:defRPr>
            </a:lvl2pPr>
            <a:lvl3pPr>
              <a:buFontTx/>
              <a:buBlip>
                <a:blip r:embed="rId2"/>
              </a:buBlip>
              <a:defRPr sz="2000">
                <a:latin typeface="Palatino Linotype" pitchFamily="18" charset="0"/>
              </a:defRPr>
            </a:lvl3pPr>
            <a:lvl4pPr>
              <a:buFontTx/>
              <a:buBlip>
                <a:blip r:embed="rId2"/>
              </a:buBlip>
              <a:defRPr sz="1800">
                <a:latin typeface="Palatino Linotype" pitchFamily="18" charset="0"/>
              </a:defRPr>
            </a:lvl4pPr>
            <a:lvl5pPr>
              <a:buFontTx/>
              <a:buBlip>
                <a:blip r:embed="rId2"/>
              </a:buBlip>
              <a:defRPr sz="18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>
                <a:latin typeface="Palatino Linotype" pitchFamily="18" charset="0"/>
              </a:defRPr>
            </a:lvl1pPr>
            <a:lvl2pPr>
              <a:buFontTx/>
              <a:buBlip>
                <a:blip r:embed="rId2"/>
              </a:buBlip>
              <a:defRPr sz="2400">
                <a:latin typeface="Palatino Linotype" pitchFamily="18" charset="0"/>
              </a:defRPr>
            </a:lvl2pPr>
            <a:lvl3pPr>
              <a:buFontTx/>
              <a:buBlip>
                <a:blip r:embed="rId2"/>
              </a:buBlip>
              <a:defRPr sz="2000">
                <a:latin typeface="Palatino Linotype" pitchFamily="18" charset="0"/>
              </a:defRPr>
            </a:lvl3pPr>
            <a:lvl4pPr>
              <a:buFontTx/>
              <a:buBlip>
                <a:blip r:embed="rId2"/>
              </a:buBlip>
              <a:defRPr sz="1800">
                <a:latin typeface="Palatino Linotype" pitchFamily="18" charset="0"/>
              </a:defRPr>
            </a:lvl4pPr>
            <a:lvl5pPr>
              <a:buFontTx/>
              <a:buBlip>
                <a:blip r:embed="rId2"/>
              </a:buBlip>
              <a:defRPr sz="18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9DB7-BE7A-47BF-ABCB-B0436DBB0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Palatino Linotype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Palatino Linotype" pitchFamily="18" charset="0"/>
              </a:defRPr>
            </a:lvl1pPr>
            <a:lvl2pPr>
              <a:buFontTx/>
              <a:buBlip>
                <a:blip r:embed="rId2"/>
              </a:buBlip>
              <a:defRPr sz="2000">
                <a:latin typeface="Palatino Linotype" pitchFamily="18" charset="0"/>
              </a:defRPr>
            </a:lvl2pPr>
            <a:lvl3pPr>
              <a:buFontTx/>
              <a:buBlip>
                <a:blip r:embed="rId2"/>
              </a:buBlip>
              <a:defRPr sz="1800">
                <a:latin typeface="Palatino Linotype" pitchFamily="18" charset="0"/>
              </a:defRPr>
            </a:lvl3pPr>
            <a:lvl4pPr>
              <a:buFontTx/>
              <a:buBlip>
                <a:blip r:embed="rId2"/>
              </a:buBlip>
              <a:defRPr sz="1600">
                <a:latin typeface="Palatino Linotype" pitchFamily="18" charset="0"/>
              </a:defRPr>
            </a:lvl4pPr>
            <a:lvl5pPr>
              <a:buFontTx/>
              <a:buBlip>
                <a:blip r:embed="rId2"/>
              </a:buBlip>
              <a:defRPr sz="1600">
                <a:latin typeface="Palatino Linotype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Palatino Linotype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Palatino Linotype" pitchFamily="18" charset="0"/>
              </a:defRPr>
            </a:lvl1pPr>
            <a:lvl2pPr>
              <a:buFontTx/>
              <a:buBlip>
                <a:blip r:embed="rId2"/>
              </a:buBlip>
              <a:defRPr sz="2000">
                <a:latin typeface="Palatino Linotype" pitchFamily="18" charset="0"/>
              </a:defRPr>
            </a:lvl2pPr>
            <a:lvl3pPr>
              <a:buFontTx/>
              <a:buBlip>
                <a:blip r:embed="rId2"/>
              </a:buBlip>
              <a:defRPr sz="1800">
                <a:latin typeface="Palatino Linotype" pitchFamily="18" charset="0"/>
              </a:defRPr>
            </a:lvl3pPr>
            <a:lvl4pPr>
              <a:buFontTx/>
              <a:buBlip>
                <a:blip r:embed="rId2"/>
              </a:buBlip>
              <a:defRPr sz="1600">
                <a:latin typeface="Palatino Linotype" pitchFamily="18" charset="0"/>
              </a:defRPr>
            </a:lvl4pPr>
            <a:lvl5pPr>
              <a:buFontTx/>
              <a:buBlip>
                <a:blip r:embed="rId2"/>
              </a:buBlip>
              <a:defRPr sz="1600">
                <a:latin typeface="Palatino Linotype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CF36-F03A-4631-BA05-DACCFF9C8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72A6-9D4F-4D6F-A114-47D390C60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06EF-ED81-4054-91B7-8A283076B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alatino Linotype" pitchFamily="18" charset="0"/>
              </a:defRPr>
            </a:lvl1pPr>
            <a:lvl2pPr>
              <a:defRPr sz="2800">
                <a:latin typeface="Palatino Linotype" pitchFamily="18" charset="0"/>
              </a:defRPr>
            </a:lvl2pPr>
            <a:lvl3pPr>
              <a:defRPr sz="2400">
                <a:latin typeface="Palatino Linotype" pitchFamily="18" charset="0"/>
              </a:defRPr>
            </a:lvl3pPr>
            <a:lvl4pPr>
              <a:defRPr sz="2000">
                <a:latin typeface="Palatino Linotype" pitchFamily="18" charset="0"/>
              </a:defRPr>
            </a:lvl4pPr>
            <a:lvl5pPr>
              <a:defRPr sz="2000">
                <a:latin typeface="Palatino Linotype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Palatino Linotype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7C7A-59AE-4D04-9873-7EA60748B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9E54-B818-4BD0-9B3D-959F52D92B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nihalz\Desktop\01_eng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9356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1D9A7379-2837-4A9F-8AF9-B893DEDEBE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3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tr-TR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nihalz\Desktop\01_eng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2931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289B6262-1BAA-4AD8-B95E-E46EFDB86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536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grpSp>
        <p:nvGrpSpPr>
          <p:cNvPr id="1536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tr-TR"/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Blip>
          <a:blip r:embed="rId14"/>
        </a:buBlip>
        <a:defRPr>
          <a:solidFill>
            <a:schemeClr val="tx1"/>
          </a:solidFill>
          <a:latin typeface="Palatino Linotype" pitchFamily="18" charset="0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Blip>
          <a:blip r:embed="rId14"/>
        </a:buBlip>
        <a:defRPr sz="1600">
          <a:solidFill>
            <a:schemeClr val="tx1"/>
          </a:solidFill>
          <a:latin typeface="Palatino Linotype" pitchFamily="18" charset="0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Blip>
          <a:blip r:embed="rId14"/>
        </a:buBlip>
        <a:defRPr sz="1300">
          <a:solidFill>
            <a:srgbClr val="00915A"/>
          </a:solidFill>
          <a:latin typeface="Palatino Linotype" pitchFamily="18" charset="0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300">
          <a:solidFill>
            <a:srgbClr val="00915A"/>
          </a:solidFill>
          <a:latin typeface="Palatino Linotype" pitchFamily="18" charset="0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:\Users\nihalz\Desktop\01_eng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309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5FD2DA-4153-4B21-9C67-EF5D1A8F4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76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2765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grpSp>
        <p:nvGrpSpPr>
          <p:cNvPr id="2765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tr-TR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com.tr/imgres?imgurl=http://www.enovagrup.com/images/IFC.jpg&amp;imgrefurl=http://www.enovagrup.com/&amp;usg=__xajdaurIo3b5zFJ3bJmMxx5MyGY=&amp;h=210&amp;w=219&amp;sz=71&amp;hl=tr&amp;start=1&amp;zoom=1&amp;itbs=1&amp;tbnid=H57V7zV-Bln4VM:&amp;tbnh=103&amp;tbnw=107&amp;prev=/images?q=ifc&amp;hl=tr&amp;sa=G&amp;gbv=2&amp;tbm=isch&amp;ei=s72mTeurG4Oq8QOxt7GnB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tr/url?q=http://www.hangikredi.com/bilgi-merkezi/kredi-faiz-oranlari-guncellemeleri/&amp;sa=U&amp;ei=6hJZU5ylJcfD7Aby1IHoDw&amp;ved=0CDgQ9QEwBjgo&amp;usg=AFQjCNG768DSKvq98tI4M3v_KkXkji8sZw" TargetMode="External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1552575" y="1999324"/>
            <a:ext cx="5999163" cy="127635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FFFFFF"/>
                </a:solidFill>
              </a:rPr>
              <a:t>Plugging the Financial and Business Knowledge </a:t>
            </a:r>
            <a:r>
              <a:rPr lang="en-US" sz="3600" dirty="0" smtClean="0">
                <a:solidFill>
                  <a:srgbClr val="FFFFFF"/>
                </a:solidFill>
              </a:rPr>
              <a:t>Gap</a:t>
            </a:r>
            <a:r>
              <a:rPr lang="tr-TR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in an Innovative Way…</a:t>
            </a:r>
            <a:endParaRPr lang="en-US" sz="3200" dirty="0" smtClean="0">
              <a:latin typeface="MS Reference Sans Serif" pitchFamily="34" charset="0"/>
            </a:endParaRPr>
          </a:p>
        </p:txBody>
      </p:sp>
      <p:sp>
        <p:nvSpPr>
          <p:cNvPr id="41986" name="Text Box 32"/>
          <p:cNvSpPr txBox="1">
            <a:spLocks noChangeArrowheads="1"/>
          </p:cNvSpPr>
          <p:nvPr/>
        </p:nvSpPr>
        <p:spPr bwMode="auto">
          <a:xfrm>
            <a:off x="925034" y="5116038"/>
            <a:ext cx="8128432" cy="78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  <a:t>Turgut BOZ</a:t>
            </a:r>
            <a:br>
              <a:rPr lang="tr-TR" b="1" dirty="0" smtClean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</a:br>
            <a:r>
              <a:rPr lang="en-US" sz="1400" b="1" dirty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  <a:t>Senior Assistant General Manager, SME Banking Group and Deputy General Manager</a:t>
            </a:r>
            <a:endParaRPr lang="tr-TR" sz="1400" b="1" dirty="0">
              <a:solidFill>
                <a:schemeClr val="bg1"/>
              </a:solidFill>
              <a:latin typeface="MS Reference Sans Serif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806EF-ED81-4054-91B7-8A283076B27B}" type="slidenum">
              <a:rPr lang="en-GB" smtClean="0">
                <a:latin typeface="Calibri" panose="020F0502020204030204" pitchFamily="34" charset="0"/>
              </a:rPr>
              <a:pPr>
                <a:defRPr/>
              </a:pPr>
              <a:t>10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1818" y="499726"/>
            <a:ext cx="7975294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TEB Start-</a:t>
            </a:r>
            <a:r>
              <a:rPr lang="tr-TR" sz="2400" b="1" dirty="0" err="1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up</a:t>
            </a:r>
            <a:r>
              <a:rPr lang="tr-TR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House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6087481" y="6201500"/>
            <a:ext cx="2233613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r-TR" sz="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*As of August’14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3396697"/>
              </p:ext>
            </p:extLst>
          </p:nvPr>
        </p:nvGraphicFramePr>
        <p:xfrm>
          <a:off x="1376127" y="1076346"/>
          <a:ext cx="6220689" cy="381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 bwMode="auto">
          <a:xfrm>
            <a:off x="99588" y="4943192"/>
            <a:ext cx="4101219" cy="1095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r-TR" sz="1050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</a:rPr>
              <a:t>We provide Business Management Consultancy support for every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  <a:latin typeface="Arial (Body)"/>
              </a:rPr>
              <a:t>tart-</a:t>
            </a:r>
            <a:r>
              <a:rPr lang="tr-TR" sz="1050" dirty="0" err="1" smtClean="0">
                <a:solidFill>
                  <a:schemeClr val="tx1">
                    <a:lumMod val="50000"/>
                  </a:schemeClr>
                </a:solidFill>
                <a:latin typeface="Arial (Body)"/>
              </a:rPr>
              <a:t>up</a:t>
            </a:r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  <a:latin typeface="Arial (Body)"/>
              </a:rPr>
              <a:t> </a:t>
            </a: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which complete the establishment phase;</a:t>
            </a:r>
          </a:p>
          <a:p>
            <a:pPr algn="ctr"/>
            <a:r>
              <a:rPr lang="tr-TR" sz="1050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tr-TR" sz="105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1">
                    <a:lumMod val="50000"/>
                  </a:schemeClr>
                </a:solidFill>
              </a:rPr>
              <a:t>also</a:t>
            </a:r>
            <a:r>
              <a:rPr lang="tr-TR" sz="1050" noProof="1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1">
                    <a:lumMod val="50000"/>
                  </a:schemeClr>
                </a:solidFill>
                <a:latin typeface="Arial (Body)"/>
              </a:rPr>
              <a:t>for</a:t>
            </a:r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  <a:latin typeface="Arial (Body)"/>
              </a:rPr>
              <a:t> </a:t>
            </a:r>
            <a:r>
              <a:rPr lang="tr-TR" sz="1050" dirty="0" err="1" smtClean="0">
                <a:solidFill>
                  <a:schemeClr val="tx1">
                    <a:lumMod val="50000"/>
                  </a:schemeClr>
                </a:solidFill>
                <a:latin typeface="Arial (Body)"/>
              </a:rPr>
              <a:t>ones</a:t>
            </a:r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  <a:latin typeface="Arial (Body)"/>
              </a:rPr>
              <a:t>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before </a:t>
            </a:r>
            <a:r>
              <a:rPr lang="tr-TR" sz="105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beginning </a:t>
            </a: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of their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enterprises</a:t>
            </a:r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tr-TR" sz="105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aim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is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expand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consultancy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model of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our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incubation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center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by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reaching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every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technopark</a:t>
            </a:r>
            <a:r>
              <a:rPr lang="tr-TR" sz="1050" b="1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tr-TR" sz="1050" b="1" dirty="0" err="1" smtClean="0">
                <a:solidFill>
                  <a:schemeClr val="tx1">
                    <a:lumMod val="50000"/>
                  </a:schemeClr>
                </a:solidFill>
              </a:rPr>
              <a:t>Turkey</a:t>
            </a:r>
            <a:endParaRPr kumimoji="0" lang="tr-TR" sz="1050" b="1" i="0" u="none" strike="noStrike" cap="none" normalizeH="0" baseline="0" noProof="1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4772135" y="4979404"/>
            <a:ext cx="4118367" cy="10592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TEB </a:t>
            </a:r>
            <a:r>
              <a:rPr lang="en-US" sz="105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Startup </a:t>
            </a:r>
            <a:r>
              <a:rPr lang="tr-TR" sz="105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Business </a:t>
            </a:r>
            <a:r>
              <a:rPr lang="en-US" sz="105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Banking provide free trainings to all </a:t>
            </a:r>
            <a:r>
              <a:rPr lang="en-US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entrepreneurships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Trainings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include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different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kinds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contents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be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able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cover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all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training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needs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techno-entrepreneurs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startups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other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sectors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These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trainings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help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our</a:t>
            </a:r>
            <a:r>
              <a:rPr lang="tr-TR" sz="10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spread model.</a:t>
            </a:r>
          </a:p>
        </p:txBody>
      </p:sp>
      <p:sp>
        <p:nvSpPr>
          <p:cNvPr id="10" name="Yarım Çerçeve 9"/>
          <p:cNvSpPr/>
          <p:nvPr/>
        </p:nvSpPr>
        <p:spPr bwMode="auto">
          <a:xfrm>
            <a:off x="72429" y="4888871"/>
            <a:ext cx="995881" cy="430041"/>
          </a:xfrm>
          <a:prstGeom prst="halfFrame">
            <a:avLst>
              <a:gd name="adj1" fmla="val 17668"/>
              <a:gd name="adj2" fmla="val 14279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Yarım Çerçeve 10"/>
          <p:cNvSpPr/>
          <p:nvPr/>
        </p:nvSpPr>
        <p:spPr bwMode="auto">
          <a:xfrm>
            <a:off x="4772136" y="4925082"/>
            <a:ext cx="995881" cy="430041"/>
          </a:xfrm>
          <a:prstGeom prst="halfFrame">
            <a:avLst>
              <a:gd name="adj1" fmla="val 17668"/>
              <a:gd name="adj2" fmla="val 14279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0"/>
          <p:cNvSpPr>
            <a:spLocks noGrp="1" noChangeArrowheads="1"/>
          </p:cNvSpPr>
          <p:nvPr>
            <p:ph type="ctrTitle" idx="4294967295"/>
          </p:nvPr>
        </p:nvSpPr>
        <p:spPr>
          <a:xfrm>
            <a:off x="746125" y="1146175"/>
            <a:ext cx="6799263" cy="1182688"/>
          </a:xfrm>
        </p:spPr>
        <p:txBody>
          <a:bodyPr tIns="0" bIns="0"/>
          <a:lstStyle/>
          <a:p>
            <a:pPr algn="ctr" eaLnBrk="1" hangingPunct="1"/>
            <a:r>
              <a:rPr lang="tr-TR" sz="3200" b="0" dirty="0" smtClean="0">
                <a:solidFill>
                  <a:schemeClr val="bg1"/>
                </a:solidFill>
                <a:latin typeface="MS Reference Sans Serif" pitchFamily="34" charset="0"/>
              </a:rPr>
              <a:t>RESULTS?</a:t>
            </a:r>
            <a:endParaRPr lang="en-US" b="0" dirty="0" smtClean="0">
              <a:solidFill>
                <a:schemeClr val="bg1"/>
              </a:solidFill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9A61D-E55A-43C9-B438-246C03CEFEE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1818" y="478433"/>
            <a:ext cx="7975294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TEB SME </a:t>
            </a:r>
            <a:r>
              <a:rPr lang="tr-TR" sz="2400" b="1" dirty="0" err="1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Banking</a:t>
            </a:r>
            <a:r>
              <a:rPr lang="tr-TR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tr-TR" sz="2400" b="1" dirty="0" err="1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Group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85118072"/>
              </p:ext>
            </p:extLst>
          </p:nvPr>
        </p:nvGraphicFramePr>
        <p:xfrm>
          <a:off x="-1078302" y="4031433"/>
          <a:ext cx="11033186" cy="269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62519240"/>
              </p:ext>
            </p:extLst>
          </p:nvPr>
        </p:nvGraphicFramePr>
        <p:xfrm>
          <a:off x="681817" y="1466491"/>
          <a:ext cx="2216658" cy="239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9456" y="1078302"/>
            <a:ext cx="206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  <a:latin typeface="Corbel" panose="020B0503020204020204" pitchFamily="34" charset="0"/>
              </a:rPr>
              <a:t>TEB </a:t>
            </a:r>
            <a:r>
              <a:rPr lang="tr-TR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Segmentation</a:t>
            </a:r>
            <a:endParaRPr lang="tr-TR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527" y="1104181"/>
            <a:ext cx="308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  <a:latin typeface="Corbel" panose="020B0503020204020204" pitchFamily="34" charset="0"/>
              </a:rPr>
              <a:t>TEB Market </a:t>
            </a:r>
            <a:r>
              <a:rPr lang="tr-TR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share</a:t>
            </a:r>
            <a:r>
              <a:rPr lang="tr-TR" dirty="0" smtClean="0">
                <a:solidFill>
                  <a:schemeClr val="tx2"/>
                </a:solidFill>
                <a:latin typeface="Corbel" panose="020B0503020204020204" pitchFamily="34" charset="0"/>
              </a:rPr>
              <a:t>: </a:t>
            </a:r>
            <a:r>
              <a:rPr lang="tr-TR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6,42</a:t>
            </a:r>
            <a:r>
              <a:rPr lang="tr-TR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%</a:t>
            </a:r>
            <a:endParaRPr lang="tr-TR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66811812"/>
              </p:ext>
            </p:extLst>
          </p:nvPr>
        </p:nvGraphicFramePr>
        <p:xfrm>
          <a:off x="3390181" y="1464887"/>
          <a:ext cx="5266931" cy="213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6829352" y="5861296"/>
            <a:ext cx="2233613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r-TR" sz="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sz="9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1USD=2.21TL</a:t>
            </a:r>
            <a:endParaRPr lang="tr-TR" sz="9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6362294" y="6197729"/>
            <a:ext cx="2233613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r-TR" sz="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sz="9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* As of August’14</a:t>
            </a:r>
            <a:br>
              <a:rPr lang="tr-TR" sz="9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tr-TR" sz="9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**2014 </a:t>
            </a:r>
            <a:r>
              <a:rPr lang="tr-TR" sz="9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forecast</a:t>
            </a:r>
            <a:endParaRPr lang="tr-TR" sz="9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9A61D-E55A-43C9-B438-246C03CEFEE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7474899"/>
              </p:ext>
            </p:extLst>
          </p:nvPr>
        </p:nvGraphicFramePr>
        <p:xfrm>
          <a:off x="-914403" y="1293962"/>
          <a:ext cx="10601867" cy="277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1818" y="478433"/>
            <a:ext cx="7975294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TEB Start-</a:t>
            </a:r>
            <a:r>
              <a:rPr lang="tr-TR" sz="2400" b="1" dirty="0" err="1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up</a:t>
            </a:r>
            <a:r>
              <a:rPr lang="tr-TR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 Business </a:t>
            </a:r>
            <a:r>
              <a:rPr lang="tr-TR" sz="2400" b="1" dirty="0" err="1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Banking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53705041"/>
              </p:ext>
            </p:extLst>
          </p:nvPr>
        </p:nvGraphicFramePr>
        <p:xfrm>
          <a:off x="2190809" y="3433311"/>
          <a:ext cx="4567688" cy="30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6087481" y="6201500"/>
            <a:ext cx="2233613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r-TR" sz="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*As of August’14</a:t>
            </a:r>
          </a:p>
        </p:txBody>
      </p:sp>
    </p:spTree>
    <p:extLst>
      <p:ext uri="{BB962C8B-B14F-4D97-AF65-F5344CB8AC3E}">
        <p14:creationId xmlns:p14="http://schemas.microsoft.com/office/powerpoint/2010/main" val="4219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80489" y="1031350"/>
            <a:ext cx="8272130" cy="49591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424" y="511764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...Success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4395" y="1661156"/>
            <a:ext cx="23908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IFC has announced</a:t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endParaRPr lang="en-US" sz="1400" dirty="0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as a success story for both bank and clients while studying over the non-financial services provided to SME clients. 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16" name="Picture 15" descr="http://t1.gstatic.com/images?q=tbn:ANd9GcTsqlaHv6qfTl-7bfsNC7HgfOgGF_VlPjp-jSqok09Rjn6DI3jYJvYfO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753" y="1819736"/>
            <a:ext cx="1365195" cy="131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309" y="1621531"/>
            <a:ext cx="3141579" cy="184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73000"/>
              </a:srgbClr>
            </a:outerShdw>
          </a:effectLst>
        </p:spPr>
      </p:pic>
      <p:pic>
        <p:nvPicPr>
          <p:cNvPr id="18" name="Picture 2" descr="http://www.businessawardseurope.com/images/general/6739/gok_5870_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09" y="3894725"/>
            <a:ext cx="3112961" cy="207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3"/>
          <p:cNvSpPr txBox="1"/>
          <p:nvPr/>
        </p:nvSpPr>
        <p:spPr>
          <a:xfrm>
            <a:off x="932568" y="3838323"/>
            <a:ext cx="2075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                  has been announced as the best company in Europe for 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Customer Focus category</a:t>
            </a:r>
          </a:p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June 2013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20" name="Picture 3" descr="O:\TICPAZ\KOBİ BANKACILIĞI\devrim\İŞ ve SİNERJİ GELİŞTİRME DEPARTMANI\GÖRSELLERİMİZ\LOGOLAR - yüksek\TEB Logo-ortaklıksız\TEB_BL_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2" b="15791"/>
          <a:stretch/>
        </p:blipFill>
        <p:spPr bwMode="auto">
          <a:xfrm>
            <a:off x="1181837" y="3953866"/>
            <a:ext cx="849693" cy="4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O:\TICPAZ\KOBİ BANKACILIĞI\devrim\İŞ ve SİNERJİ GELİŞTİRME DEPARTMANI\GÖRSELLERİMİZ\LOGOLAR - yüksek\TEB Logo-ortaklıksız\TEB_BL_Q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14035" r="9442" b="15791"/>
          <a:stretch/>
        </p:blipFill>
        <p:spPr bwMode="auto">
          <a:xfrm>
            <a:off x="1535933" y="1947493"/>
            <a:ext cx="922185" cy="3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135" y="1455446"/>
            <a:ext cx="7860816" cy="2154436"/>
          </a:xfrm>
          <a:prstGeom prst="rect">
            <a:avLst/>
          </a:prstGeom>
          <a:noFill/>
          <a:ln w="25400">
            <a:solidFill>
              <a:sysClr val="window" lastClr="FFFFFF"/>
            </a:solidFill>
            <a:prstDash val="dash"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61135" y="3788344"/>
            <a:ext cx="7860816" cy="2154436"/>
          </a:xfrm>
          <a:prstGeom prst="rect">
            <a:avLst/>
          </a:prstGeom>
          <a:noFill/>
          <a:ln w="25400">
            <a:solidFill>
              <a:sysClr val="window" lastClr="FFFFFF"/>
            </a:solidFill>
            <a:prstDash val="dash"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24" name="Picture 2" descr="O:\TICPAZ\KOBİ BANKACILIĞI\devrim\İŞ ve SİNERJİ GELİŞTİRME DEPARTMANI\YARIŞMALAR\European Business Awards\EBA 2012-2013\FİNAL- tüm dökümanlar\EBA_Winner_Logo 2012-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49" y="3853779"/>
            <a:ext cx="875129" cy="20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119543" y="985390"/>
            <a:ext cx="9144000" cy="41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chemeClr val="tx2"/>
                </a:solidFill>
                <a:latin typeface="Calibri"/>
                <a:ea typeface="Meiryo" panose="020B0604030504040204" pitchFamily="34" charset="-128"/>
                <a:cs typeface="Meiryo" panose="020B0604030504040204" pitchFamily="34" charset="-128"/>
              </a:rPr>
              <a:t>More than 40 prestigious international</a:t>
            </a:r>
            <a:r>
              <a:rPr lang="tr-TR" b="1" kern="0" dirty="0" smtClean="0">
                <a:solidFill>
                  <a:schemeClr val="tx2"/>
                </a:solidFill>
                <a:latin typeface="Calibri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en-US" b="1" kern="0" dirty="0" smtClean="0">
                <a:solidFill>
                  <a:schemeClr val="tx2"/>
                </a:solidFill>
                <a:latin typeface="Calibri"/>
                <a:ea typeface="Meiryo" panose="020B0604030504040204" pitchFamily="34" charset="-128"/>
                <a:cs typeface="Meiryo" panose="020B0604030504040204" pitchFamily="34" charset="-128"/>
              </a:rPr>
              <a:t>&amp;</a:t>
            </a:r>
            <a:r>
              <a:rPr lang="tr-TR" b="1" kern="0" dirty="0" smtClean="0">
                <a:solidFill>
                  <a:schemeClr val="tx2"/>
                </a:solidFill>
                <a:latin typeface="Calibri"/>
                <a:ea typeface="Meiryo" panose="020B0604030504040204" pitchFamily="34" charset="-128"/>
                <a:cs typeface="Meiryo" panose="020B0604030504040204" pitchFamily="34" charset="-128"/>
              </a:rPr>
              <a:t> </a:t>
            </a:r>
            <a:r>
              <a:rPr lang="en-US" b="1" kern="0" dirty="0" smtClean="0">
                <a:solidFill>
                  <a:schemeClr val="tx2"/>
                </a:solidFill>
                <a:latin typeface="Calibri"/>
                <a:ea typeface="Meiryo" panose="020B0604030504040204" pitchFamily="34" charset="-128"/>
                <a:cs typeface="Meiryo" panose="020B0604030504040204" pitchFamily="34" charset="-128"/>
              </a:rPr>
              <a:t>national awards...</a:t>
            </a:r>
            <a:endParaRPr lang="en-US" kern="0" dirty="0">
              <a:solidFill>
                <a:schemeClr val="tx2"/>
              </a:solidFill>
              <a:latin typeface="Calibri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MS Reference Sans Serif" pitchFamily="34" charset="0"/>
              </a:rPr>
              <a:t>Thank You</a:t>
            </a:r>
          </a:p>
        </p:txBody>
      </p:sp>
      <p:sp>
        <p:nvSpPr>
          <p:cNvPr id="104450" name="Text Box 32"/>
          <p:cNvSpPr txBox="1">
            <a:spLocks noChangeArrowheads="1"/>
          </p:cNvSpPr>
          <p:nvPr/>
        </p:nvSpPr>
        <p:spPr bwMode="auto">
          <a:xfrm>
            <a:off x="-116956" y="4192402"/>
            <a:ext cx="911210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  <a:t>Turgut BOZ</a:t>
            </a:r>
            <a:br>
              <a:rPr lang="tr-TR" b="1" dirty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</a:br>
            <a:r>
              <a:rPr lang="en-US" sz="1400" b="1" dirty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  <a:t>Senior Assistant General Manager, SME Banking Group and Deputy General Manager</a:t>
            </a:r>
            <a:endParaRPr lang="tr-TR" sz="1400" b="1" dirty="0">
              <a:solidFill>
                <a:schemeClr val="bg1"/>
              </a:solidFill>
              <a:latin typeface="MS Reference Sans Serif" pitchFamily="34" charset="0"/>
              <a:ea typeface="ヒラギノ角ゴ Pro W3"/>
              <a:cs typeface="ヒラギノ角ゴ Pro W3"/>
            </a:endParaRPr>
          </a:p>
          <a:p>
            <a:pPr algn="r" eaLnBrk="0" hangingPunct="0"/>
            <a:endParaRPr lang="tr-TR" sz="1200" b="1" dirty="0" smtClean="0">
              <a:solidFill>
                <a:schemeClr val="bg1"/>
              </a:solidFill>
              <a:latin typeface="MS Reference Sans Serif" pitchFamily="34" charset="0"/>
              <a:ea typeface="ヒラギノ角ゴ Pro W3"/>
              <a:cs typeface="ヒラギノ角ゴ Pro W3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  <a:t>                        						   : +902166352232  </a:t>
            </a:r>
            <a:endParaRPr lang="en-GB" sz="1200" b="1" dirty="0" smtClean="0">
              <a:solidFill>
                <a:schemeClr val="bg1"/>
              </a:solidFill>
              <a:latin typeface="MS Reference Sans Serif" pitchFamily="34" charset="0"/>
              <a:ea typeface="ヒラギノ角ゴ Pro W3"/>
              <a:cs typeface="ヒラギノ角ゴ Pro W3"/>
            </a:endParaRPr>
          </a:p>
          <a:p>
            <a:pPr algn="r" eaLnBrk="0" hangingPunct="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latin typeface="MS Reference Sans Serif" pitchFamily="34" charset="0"/>
                <a:ea typeface="ヒラギノ角ゴ Pro W3"/>
                <a:cs typeface="ヒラギノ角ゴ Pro W3"/>
              </a:rPr>
              <a:t>            : turgut.boz@teb.com.tr</a:t>
            </a:r>
            <a:endParaRPr lang="en-GB" sz="1200" b="1" dirty="0">
              <a:latin typeface="MS Reference Sans Serif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6" y="5150081"/>
            <a:ext cx="245953" cy="24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6" y="5426213"/>
            <a:ext cx="255534" cy="23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 bwMode="auto">
          <a:xfrm>
            <a:off x="589875" y="1116413"/>
            <a:ext cx="8150088" cy="48803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107" name="AutoShape 2" descr="data:image/jpeg;base64,/9j/4AAQSkZJRgABAQAAAQABAAD/2wCEAAkGBhESEBUUEhQWFBUWGRcXGRYXGBgaGBUaGBYXGxgYGBYcICYeGRkjHRcYHy8kIycqLCwvGCExNTAqNSYrLCkBCQoKDgwOGg8PGiokHiUsLC8sKSwqLCwsLC8sLCksLCwsKikpLCwsLCwsLCwtLCwqNCkpLCksLCwsLCwsLCwsKf/AABEIALQBGQMBIgACEQEDEQH/xAAbAAACAwEBAQAAAAAAAAAAAAAABAIDBQYBB//EAD8QAAIBAwIDBgQEBQMDAwUAAAECEQADIRIxBEFRBSJhcYGRBhMyoUJSseEjYsHR8HKCkhQVFjM0YySTorLx/8QAGgEBAAMBAQEAAAAAAAAAAAAAAAIDBAEFBv/EADARAAIBAgQDBgYDAQEAAAAAAAABAgMRBBIhMUFR8BMyYXGBkQUUIqHB4UKx8dEz/9oADAMBAAIRAxEAPwD7jRRRQBRRRQBRRRQBRRRQBRRRQBRRRQBRRRQBRRRQBRRRQBRRRQBRRRQBRRRQBRRRQBRRRQBRRRQBRRRQBRRRQBRRRQBRRRQBRRRQBRRRQBRWRe7dZbjJ8ogKSNbEqh7sg6tMDPXkCc4BU4741spi2DcPXIT/AJRJ9BUowlLZEXJLc1e0e1rdgS87TgT+JF/VxUuA7TS8CUDQOZGP8iD5Ec8Vw3G/FV+7zAH8qY3/ADEEnIG3Slk7e4gbXX54AgAkyZxvJrQsLLwKu2id1xPxDZQgMTJ1wAN/lsFbO25G569DT9m9qEwRvvjnv5Hf1r5je+JLiyHvnn3THrgj70N8X3AJPEtsDAPXblmpfJzIvEwW531z4isqQDqzJ26MQefKCfLaTitG1ckAwRPI7jzr5R/5c+qPmOSY2AgZkTiZnO3pTI+J+JIUpde4W2VCSVxPeYrpG3XFceFkt2gsTB7Hf/8AfrRcosswLLCjmokjfzH+01pV82t8fxuGi7JkiNMjAyTjJgD0E0cV2r2gq6lNx8qNKlyYJGs/RErMRO4O9UuEV/Ne5apt/wAX7HdcR2yiXNBDasbAGZ259YEb5B2zTytInbwNfHh8VceLzK9u4jBhmJOnvr8w4BOFAGR9R5buH4p43XGq4V1qsw2VKqS23Ikr6VZ8u3qmiPbLkfSOI7YRLmghp7uwBB1yBz6iPUcs04jyAYIkTB3HgfGvk1j4sukB7lxlfu6wFMoxXALadwdSz5xT/wD5JfgEXrkeR/tUvlJ2uR+Yjex3d7t20tw25JcEKQBkEqCPfUo8z4GNBWkdPOvj3FfFHH94oLuoONJKjK6CCxP5gcbjDR1po/EvHEAi7cBLwAYjRqOes6RPmdt678nPmjqrxZ9EvfEVlTB1c+X5XZW58tLHyHXFaNq5ImCPA718nt/EHFky7OAJOFUn/wBRiA3kAjY/E08qqtfGPGEjXeZJOZ3GDyP4ZxO+DjNPk580ceIitz6YPiSwWVQWLMLbRHK7q0f/AK7DaRWlbeQDBEgGDuJ5Hxr5Nb+IONOiWYEOZEDuqA2nT4iR9+tMcJ8Q8bp/i3nVpiR9JHI7SPKa58pLmiXbI77/AMlsagvekhCMcn29ufmK07TyoMESAYO48D4184sfEN9GknVEfUmoY25AiPA10XZ/xxbaBdUr/MoLL7RI+9Vyw84+J1VYs6eisa58SL8zSim4vc76mV7xIjAOcepMYrXtMSASIPMTMevOqC0lRRRQBRRRQBRRRQBRRRQBRRWb2xZcgMt4WlUNqmYMgQdQIIiCP907gUBpVgdufFtuwDoh2nTM91WiYYjJIxgbSJImsDtX4jcroRyqfidiQ1zGTv3FxMD7bVzX/UAvKKtyQVMBgBtBLA94DOP71tp4ZtZpexlqV0tImzd4riOJc6iWYRhgyqs81WIA8d/E1O72GVGp7qQP5TA//LNJWe0LyqBbCWLYnu6QznO7EkiTvjrTHB9p3Ll/S4UELqXB089R0z9e2+043zTXliaazRsory+/6J0VRm7Su311qeHsq+wwFA8WKk+fdJXy3pDvup+QUu6cEWyxgk4Oy+O2MSeh6fW5OlWWYydJ7o99z/f1qs8C1uWN0lcnSR3VEdAR99996oh8QnZ5rX4df4Wzwib0vbj1/pyt7scKkpY4gvOT/DUORlgFADRAOY5dKofsgoVN2A1w5RnVSACCpfJPeBI+kxAxNdZxy39GpIk7wO8qQT3ZO8xMZ6bCudbgBcdEUwxIHdDYAIy2fwzOa34bETqRcm0kt92/70MFfDxg7Ja+i/0r7G7Mss7szPb0KH1NpZD+ZogHnsIjrNMToDx3SJL/AC2OliBIjSYaZ89+daHHfDzWgWtMERUJIGrUYzpBmQCBnPpSSJqT8JVh6EEee0VbSqqteSd46acuvUOk6X0tWfPn16HU8JxVxeGVr8Lc0iZIjVsJOwJxPSTSfHdtqlsraaWUfXp1J1JJ1KCd9jz9KyOJ4m7c0B2DBcjuxkCATnJzUWUkQYI8v3rFS+Hq+apz2W33NU8S7ZY8t3uUcLJLO51XH3bkdOAAIAx4Ab0xzHkf6VWkhQSRgbmcA5OScCqeEvM0HEaTG5nvQZPUEfp1r1FsYttCfE8OXYBU1kAkyYAUZ72DMwQB51cEbTJ+Xp7wMN9JESDEjmcyMCaotdqLpuWwUS5pC85djAdiwONvYDbFXdl3LroFVltorEhxb1Exvq70ACdORtFYK1arC8naKTS14rnx+3rsaaUKc/pjq7cOH9ff03KReZu4gZm+mV0sAZGZmNjO9S4Psq8D/wCnvq0s5AIOcESTkTkkTBre4HgPkwilYImdO5B3MEAmG38Kau2nZSAV8O6cEZH4utZqnxKV7QStzdy6GCT1k3c5O7wd3XAa5OkNACMV2BDxvByNIyGO0Guks9l2ioIRNUDvABjtvqbLDz3qw3zpBLKJ5EHHUfVyOPSo2mbVAZYPeEA46j6ueT79Kx1sXOqkm7W5Gilho09d78xdux1uP3u5pEBLaqoIP4iYMiZjbT55NHFdigYLsASIPdIjbS4gb9Z9ueldsuTgqGGxg+2+x/zavCSULMUCwdWoHEYYHMeFRjiaqtlkSlQpu90YyfCiqCfmOZ5KSpBk5WWPlBx+tNJ2IDlLp9VEz/MJGfQGnflupCkrH4TB5brM7ge48qLquO+GTAzMgEDrnl15VN42u3rPr2IrC0ktI9e5n8Nb4m2/8NlRpGdbAOOZA0kGPyt09a67s/t8xHEaQfzrIXzYHK/ceIriT27cuJ3RaMjHeMg9Y6g15a7RvqrSyPlQdazpUiJ0iAZJA9+eDunTxMrOaSM0alGPduz6iDXtfPewPiC5Y7pOu3MFeanc6c43+nbpFdT2Ib9wK73VdSq/RsWGGkFQVzJOegxpzypSlTepKE1NaGzRRRVRYFFFFAFFFIdqcFduafl3TbA1agJ78qQAWBDLBM4P3AIAbv31RSzEBQJJPKuC7c7abiGja2D3UPONmbx8OXnmrPiDtFmItK5ZU+pjJ1uAATvhQRttM+FYNzi1VtBddREhYyRnx/lPtXoYejZZnuZKtS/0osKAQAB4YGOpqarFLW+KWJ1rldcgE92MHf6d/vXjcapwHEkqNj+IDT6nUseYrWUWGBkzyG3ieteW7ny7vzYXSqt8wsdIUEd0kz/LHgJPKa8s3NQlWBHKAY9M5FMcJxEFV0yH+aC2k6Q0NhiDiVQqDygjnWXF1MlJ6b6F1CGaa8NTS4bjFRyrXLcnOTEwGnnsAjf8T0qviuLt8Qpti7aKuGAKtOowRC5yV+ojwFc5wr2+4fkMkMtuG1DQptXbk7xCfMuID44/DTPY3EqqoFsMny7txVXvkjXbuEuAT3gQmkTiTvNfPKOV5k9T1m8ys0adr4rthwsLoETcVwwAKgq0JOlSCCJiQRFOcObVkXbqnU1zv6dQmCSVAmNIM6s7T4Vh2+CsrbsoqFRfa2Tpa4fl6LQCa2JBEKunzEmvEuMyL9Fu2O8LaKAgx9TGe8Y8Y2rfSoRrK1PTbNyf35+nkYp1JU5fXry5os4j4ju3C1v+GQY+hSwAwW7xOkkfTBEkjlNR4diQZ1fUxBYBWYEzJUYBzUTcAY95RAztiTzE+A96mWjdlG3325869inShTVoqxhlKUneTJLufQf1/rRcPdPkf0qlLwg99OZzHM4O+21eliVOVnYgZjMdasOFrKIziIM9IIIP2pbg+xrl69pF3TbUXGgEyfmFQGkDwIiZxV7yIPQg4GcEHr4VZxbG6yrZBPdliLTLqEiNWZPM5j+lZcRKXcjpf+XLr0Laaj3nrbhzFHW5bPDQ6p8uQ4IkXWAQQMTOGJkD64nnVnBcNxKorveOlGXWUbSSioJABGxeWjYAkCluK4d11CDLEQCsDI0gnPXpnOZqnjbt4IbatOCJIHezIRS0kEy2Okda8+pgJ5VKEs3T26/W6ji4OeSSy+9vU2+yO0Apt2zcN1tbcmhVOoAEuFIgQIE7DrWpxHF6LqoS0tp0hQMSSJad9ieeFNfO1v8AGuzIFZiRJUqMYJmOsA+1dFw/B8S9u2bk6yMAHvBYMMM7zB3n3rJloSqxj9SWve0529D0K+Fr4ek5ucJPTuu/2/J0XB3rYuvbDS57/p9JEgRvOPGp8cEUqAD8xj3dC5kDnA2jBnGaQs2GVbbOYMaSbgDZImCQ2O8Dkdc9KrvveUiSYOFUwfUDUOU5I6T4Zp5Yy6/4QgpSW/XLcet3rrElcqNiQNTDw2HuP70pxPEWnHe4hdFxdbEFNOjqeYUhSCZ5U32fw8oyC5jOysDDZ2DSDJYUld+GLJQrAA03EAlhAuGWA7+0+0CNhCNou9zktVaw/wAadQZS6YiRGRPeBgkwSMjFe2VbMAKfxIdpgZEbSP8AJFUcFwYDm8p77hdRbWZ06oEF4JXUwmOe9V9r3r9si4hQrIDYye8AuCdpPWc9K7ClnlkT1Izq5I5mhTtjhFgOFCMjLIESVfxGxyT6SZ2pAXhctiTDN3YG4OzCPQzU2ukuzOV1YknlAAMZwvT1HLNPCDvmGBBkrz0rI2g90FiTBzzr6XC05U6ajN3fWh4tecZ1LxVl1qNg8j6eI/vWj2P2s/DtK5U/Uk7+I6N4+/hnMhPMe370JqI3Ht+9XySkrMinZ3R9Q4Pi0uoHQyp/wg9CNqur5x2Z2ndtB1S4EFwEaisi2xEC5E8ufhnMQe64Dhri6jcfUSWgA40mIxG+D5TGd68qrTdOVjdCeZDtFFFVEwrM+Ie0TZsMw+pu6vmefoAT6VZ2oL/d+T/Nq+npiNQPenY7dQeXLfFl+5rt22YMVXU3IBn5COQ04nPeq2lDNNIhUlljcxBSHaDKh1aCxIAMTnSHZQfDDY5kgc6d73h96qth9RMiDOM4jAjwwa9cwbCDtbVWAtGMWdOoglSTuPyjW+ekxyoe/bU3G+WSUdGxPehSC6/m0hWxz04zFabMwBOPvQoYCMfelztyNhAiAAQAB3ZJjGwnptVnA8Y1m6M6VaNR6nvSYODGCecVC5qxtkjr5/0oe3MSFMGRvVdSEakXGWzEZOLUo7m7x91lWWMqTk7EAZbA5QD7+FJ3O2rpyqoP9RYmPIQJ2pZuL1WhbJRWVY7xiY0gGeeB9zNI8fxXyk1seYgKQcQJJO2Sy7HAk15GGw1KN41VrfRfk3Vq05WcNrajPF9oG44DkYxpEwTmCR4qeeMGq+K4ZbiFGnSwIMGJBEVjcTxgtsRJYqjXILah3IJAYnDDVy61NvidQmsoxGlWxpJhnKRGqZ1Aj/Ir14KFNZYmC85O8i3iTZDuHLSdBJxgWw7ry/8AjcnB9JqVy3ZZmVtc3UDNJEaVJgk/hOTt+Xwqpe37ct3ZKhTOMhzbiM//ADL9/CbeI7RRdYCglUVoUCSGMQvUgkEgfmESTUs6J2ZC09lvl/WfmrbjbPym1BT0M6iRzAbpWhb4cIsLMTOfF5OfMmvOFcMisoWGAYHwIkH7/epM5JiRII69f2qV7kWy7gkLETblQcjBk7wQNxJBO/Tnjes2dThiwbUp22iViPeluyDFle8klBMmDtO0cySfGauOtSGXQO4SRJhvp8MHxH3r5jFVpVqrb2V7HsUKap00luz292Yju0gzAggwRJaY/wCIwZG+MmlP+yqA3eadYGrwIQRp+nn0pq9wzwzNpmDzbujeBjOfeqitwSJUamXmTBCK2CfLnNVQr1YRtGWnmWSpU5O7Qhe7O037asx0sCA3LUSAVxGSIA8z4U7f+YLaskMVUHMzpgahA32ncbe52nwTtaM96BqA1fl/2jlI9ah2P2kTbUEZUBfxZ6HbcwcdQaum3Uiqz1aav+PfYqj9EnSWzvb8+24XO3LN22oDBWMMJwMMMhtiMzivEZXMyrkgCAZA1fmPLIifKKS7TVBrVUQPz050/iLagIBycA774qgBtSsIBUyN/YjmPDwFaI4GNaGeN1yT16RS8VKlLLKz8jX+VcsOCgDgiCNidOQek5NeXO1tR0m24Iydh1zNWWuKc2bbuUxGpiYzBRicQMk1lcXxL3G1CFAiF/MAT9WOYJEcp5mssMHUqNxjw3NLxUIpOS3NDhLpkgyIJMdJ328Zp8WtSlTkMCCDmQcc6x7t75j6rcE6QSFbnAI1ePeIIBn2FJrxt64CGMKMaZIPiGIyeXQHfnShhZ1ZtLSxytWjCKe9yi5ZBtupOqJWcEnSTGOeQfOJ517xvCTb0qdABH04wGBYCNpAIr23bhjCjcZ5Du7DpgH3FX97w+9fTp6WPDS1uZpRTOm/jSqASSe6dW8ySVDAnnvOKGtAvPzYUuogSBqRWXRM7liSf9IHKaus8EqhSFAggSC0jGj2jEV6/ArpHdGG+YMthtQYnzkV25O5HgrI1SLmuNQIzhjcYnngj6YOwXxr6P8ACfaHzLGknvW+75r+E+2P9tcBZ4bQSVVRqyTJyQAB9h9q2Ph/ibq3GW39VxGVYI+sDUv1COTe9Z8RHNC/IspStI+hUUlwFu9LG6095oAAiMQcDHPGd8zTteWbQr5329d1cVdP80f8QF/pXcca97UgtgQdWpiJ04GkxqGN9p2AxMj5121cuDiLmlQw+ZdnMbMY8ufWteF7zZRX2REmo2xgeQpP/q7pUfwjkc2GMT5+FX2bjndNI/1TOfAVvuZLFtzb1H6ipVUxbGBv1Pj4VOW6D3/augG3Hr+n71KqyTIwOfPy8KlLdB7/ALUAD6j5D+tRdCAdPMMNMnSdQPLaZz5+dAJk4HLn5+FeqzdAPX77VGUIzVpK51ScXdFfB23uBwF+XpEyYPKAABPMe1N2+xnKELcDGM61IMkeEQJBjHvUey3aSYkE5AJwFZgJxnMn9OdaQLsSe7pmMMw+mcTHjnyrxcTjasazVN6Ly9d/E9GhhYSppz365GJw7DSAYDQJB326cx08Ksurg07xHCv8iEUsdKwoYb4jdeWDvsKz75dR30KHTqz08wIHrFejhsUqy1sn5mOtR7N2Wq8i6oOu3mP617LdB7/tUXJxgb9fA+Fayke7M4kqApLFlwNRLallYBB2GYwcHMAGp8be03F1FZ7w1TEnuGJb6R3o8IwedZzqTuoPr+1RVIbCqMHbHMeFeVU+GxlNyUrJ8LG+GNlGKja/iOcdw3Fm3pJGrReJIc5YODYcflwD6xUBb49u8+kFfr+iSDctzpEb/JBAnmMipdla1FwSonQCkkzjJURhYxiMr76XAWT3iUDSQZZpMFREypzFeXWg6U3T0dv0baU1OCn1xC4975kOB8goo3BbUMn6QJ1zGPyfzVnjs3vkq7KrEq6jmQ7RjUJkH9jRf4hjfZVQaBuBqgFRvMQMnpzHSRS3EN3lUAZILaiTB3VSRgbyfGKsw9Oq5pQtr66eKIVp08rz30/srCDME6cgbCRODA5n+tSTYeQqDORyGcDP7UWyYGBsOfh5V9KeKSu8UVtOsSrFTuBpIdZJPSB7ihhI6SPUSKoVWAbAyxO+8keHp6VfLdB7/tXFFRbtx1O3b3F3uFXQqxWAQx64kah03J239QwHLEtpCTGBkYn+/wBvGAtctv8ANQrCyfqJ+l4hZx9J2PvU+GMsLbMqaRDBiVyBGknl4RvBg1VNQjJ1GtUvU7GUmsl9L+gj2iHLAowBBUDOOcluQjx5edaiPIB6gH3pPibpFxhbCkQFBnV9IC4G5UaSYHUdRUl4wgkGGMkiDsMQIifH3q6Ms0E2rFTSjJ6jAAMgjnt5x/epFgZH+c6hqYMQy6WwdLYbbpGfSvRckx3ZHKcifCKJpq6JvQ8DnSDuIB2zt/n9qc7K4iL1ttodZ/5AH7Gk7ZaBge/7VJGbWMYxz2g55b5+1clrFo6tGfVqKT4Brxk3QFyQAB44MycbjxgHEwHK8U9IK+cduoV4i8P5if8Al3t/Wu57T7Qa1p0prnV+bECZMKcffoDXEfG/CM7hmQj5gttEiRodZDTA2CyNtxWrCu07FFdfSZ7bR4V6jYHkKy17DQIyDUFZVT8BMKIEE7eW1B7NDFi0xp+VB0lWWQQCPAz/AMj4Rvu+Rl0NG8TiOo9pj+tWVi3exFNtlDOdSKhMqSQvzGBneZeZ5wPGdWzdJAwSYHTPjUlc4Tbcev8An2qVVuxxg7+HPHXxqWo9D9v70AD6j5D+tSqvUdWx28OR8/Gpaj0P2/vQDPZfEBFuKYWAx1HECMyf5Z36EdKhfu3GuuqXURCbUKXA0kgkqpAwHVdQMEkhs/lTuW9WoEHPQgYIEjfIMZHOvezezrSPbdgxZCqqS+QEBQDLZhTz5udprwsbhsknVWz/ALPTwtbMlTfA0OE+YbRUcVbL3bQFkhwO/wDJRSwUDI+YC+J+uIqx2uG7rHEI1n5YbQHkn+Ge/tGksCd+RPKKh2f2TaU2SEcm0P4R1iANmAyA308559auvcFasWnhXUG2Ej5g7wRSFB70kwY9fKsKV5WRpeiuxK/cts7Naj5Z+mI0nqyxjSeUefOqn5ef9DVXC2tCKoUwoAGQY8N9qm7HGDv4ePjX1MI5YqJ4jd3csqP4vQ/qKNR6H7f3qMmRg7HmOo8akcL+GtK122D+Yj3VvtsfTwrYtX9DEFi04GBMhUjAzsTnwrH4O6wupAImV/D+IY3PUD3rRttd+Y5UBo3GBOFwCGie7Xg/Ev8A1Xl+T1MF3GvH8FVrjPluwiUu3GIgGVYKS2IyDpnwnnWWjKupdoa5AO8Bzy32Ip3iuLIOpAWJxqYqQrEGCBJjAYR7+K/AkAO7Kz6RrEkRrLGCwkSZAgbYOKtwLcIyqvbRebK8Wk5KC8/IiDInw/zHWvbew8h+lVM5CxBJg5x6nfrS/HLsWYooV1iYktGZDbhVaOkk8q9k89Dlzb1H6ipVivbIKk3jKwhPV+/kw0SS64/lHWrXtwCGukDSlo5ghjGk6tUh2B36keVdO2NK4Jgef6GoNZfMOczuAY996hw0hUBliFktgaiYzE4nOKv1mQNJJJgAQST0A51zbUi0IXOHufMnTbJAEHvD8U7TjmaZFsRDL9IDMyKdKwZnUB3dj960uz+zHZy1xG0iO7Kd4iDDCfpE7c+exFa3/RoEa2LRVWmQCo35zq/yKw1viEIPKtS+ng5SV9vM5jh+15GljbuA6QTqOSq4AY5DwZBnlMUtYAOQxDTpVyytqiTEA84JK+HhT9v4ZS1w6sivqQm5qLKDo+WE078kRP8Ajyms9uy0CqoDd1tS97ZiRnfr9ietTw04NSdNcTlaDus74DHBcUCiyyycCGB1b7dTg+x6U3wafMuW9JkM6DeQQXAPqM1lWuDtC5Cq6sCbm8AkpoLDls3LnJ3mtn4b4I27k2lJFpbl0JBaWMwBEmNTzArRNuMW3yK4pNpI+m0UlwHE3XLa0CAMwG8mIgiRkb58Kdrxz0QrD+LuA12NY3tnV/t2b7Qf9tblK8b2hat6RcYAvIVYJLQJICiScfqBuRUoycWmjkldWPm1Q5+f6j9v0p7tXgxafuSbbZttByMGM7xIzzEHrSLmRsZ5Yr14yUldHntNOzJAVG306fpy/wA8K8W54H22NeO8GYPQ45f5+pqRwmy4gen9K9BkSOdea/A+1QV4JEHqMe/3/WgJvyPj+uP7VKoMZEQfahLsjY+3PnQHv4vMfof3pzss98D8pY+4t0jcfYwcHp1xTXZd8fMIgyCZHOGCRj/afasHxFXou3NGrCO1VeppaQrfVpAdiegAkz4SHArHv3xdZrgkhvp1DIWBGOQmT61Zx/aIuOwQOBJBIMBhp0usA5Ehd9tJqkP4H2qvAYZ071Jbsliq/aWitkU37zhVKLqJKz4KSNR84JI8qpe/dkdzHzdOx+gL9W/NsCmrT4GD026YpLiOFcljrYAxAg4E28b4+lsjP8Q16hkRJ+KvQYt5DxB5oQO8M/UCdv5SPGhr97X9AI1EDESgSdUzzbuj9KLnC3CXh2GpQoie5jJGd55+VSt2XF3UWYjRBXMSI7wE43af9vTIDHD3X0qxHeGltMEZEHT7gia3+CGpGYnuEzpXmCq7tzB6DrWHr8D7VVbURHeiTiTHSImIrBi8J8xZp2saKFd0r6bjPEcT8x9QkJAhcRInMDeAYnxMVVaHdAkwdJInBI2JHhNeXH7pwdulS1eB9q00qUacFBbIpnNzk5MLm3nA+9Q4jhUcQ4kZ+4Kn3BI9aGugsBmRkjn0GPWp6/A+1WkBd+BtkwRiS8SY1E7xPiTXr9nWyGBWQ/1ZPewRnO8E/boKtR8kwem3T95qLcYgEziCQZGQN4zS41JpufQe3/8Aae7Ij54J2COfL6M+xPvWavEKBk9ZMjcSW58sn0qXzjJClhPdbTzAzB5jflG9VVodpTcVxJweWSZ1A4lEUa2VScmSBliTz849K9vOCsAiXgCDyae95QGM+FczqzMNJ3Jkk+ZOTUezu0V4d3dluODGmI7gUkt6Zx6jEzXlT+HOMc0Xd8jZHGa2asuZ1vEX1RCzYUDbr4Dz2rkUXYdMkchMwB4DPsKY47tBrjamBCr9K7x4k825eHrS4uQMgyegn0A3OK14LDujFuW7+xTiKqqS02RbXY/BvA6bTXDvcMD/AErMe5n7VxPBD5hZ1FwooLuFUmEURK/zscARHMxFfSey+MDgqiFUQlBkY0wAI32PpBBqeKqaZERoRv8AUP0UUVgNYVVxHCJcEOqtExqAMSCDE7YJHrVtFAKdodmW71r5bCB+GPwkbEeX7VwHaHZ72XKOM7gjZh1H9uX6/Sqxu373DMPlXj3o1iPqXJGoezeimr6NZ034FVSnm8zgmwZ5c/71P7/1prtHs65ZPeVoM6WiAYPScHEx+tIao5GPTH32r04yUldGNpp2YnwqcQoRWdWMhn2HdiCqwMwcycnFeXLfEFFhl1hXJyILFYWMYWST6DfNS4nsxLhZjr7wIwRiVC48IG22T1r3/owWYnVqZQhA0gaZY46TqPvUrg9C3pwwK9zoCQA+s7YJOkc8A86bGD5/rz/v70ja7PVHV+8dKBDOnIAgExuRn/ketPMZGx+3964GTInFR4C9p4hC2NQKE8gVk5jqCx8I8ail2eRnnt/eoXQDggwYB8+RkHH7Cq6sFUg4PidhJwkpLgSvXVUlica3BPm53jnMVbS1rhlUHSG2A3wI2MTvtk5xUhxixnEAk7QI3kzAqxKysQvzLU5+f65/vRd+k+VLtxaapJjE5IGBzOdoJ3xU34xMgkDBOSuw3O+wodL6j+L0/qKot8chAyNid1/D9XPlz6ULxiFhBBkGIK57wGM9cedBYZqNrb3+5NQbilBg4MTEjYc99sH2qNriVgCcxMSNusTtg+1AW3OQ6kfbP9KlS44pSwAPIECVyG2IzsYNWtdgbH7f3oBK47reYpaZ5VRIZQJkyIYjPdXbpXrcfej/ANu3/wBy1udvxVfasaWLd6SADtH+fv1rziLfzBEEARyG8538Mep6VGzOlK8bdGP+nfb89r9dW9LDh2dlU2nUAyWa5bMDJnumSZk+pq+92epJJ1SSfy5JH+emNq9/7YOrzoCH6cgGfTpjlio2b6/RK6LW7NtaYK92SYOY7pGPIHFRTstJnvAn+Y8iCPuBUV4Qkg67kAzuM5GPIR968PCEQNd2Yj6t8ESc+P8AmK7bwOeo87chufsOtHyxjG21V2E0gzqMkmTGJ5b7DlXuvVyMemfvt+tTIklyZ5cvHx/tVnB9nvdYIAGY9AQIndjJ7ox4eEmruz+BuXn0op6kn6VHUn+m5rqvhi9ZAC2VZiwVmc6QSCOYmQBtHWdyGrPWrKCtxLYU3LyNTsfslbFvSMscs3Nj/QDkP3p6iivNbbd2bEraBRRRXDoUUUUAVXc4dGMsqk+IB5z+uasooCu/w6upVwGU7g7GuS7W+EXSWsS6/kP1DyP4h55867GoXw2ltMaoMTtMYnwmrIVJQehCUFLc+WtbIJgQQcqcQfLka8wfAj3H+e1dunYNy9/7oqSAsMkBvpIIkCQJIMSRI6b4vbHwE7AhH1r0MK4zyMQftW6GJjLSWhmnRkttTB+cBhiAfsf38Kpfi0QwTjyJj1A28OXls0OB4myW0oVYiDqt2gWA8SJceX3rY7M7QuEhS1wECT8w2ln/AEmST6jluKnOrl1Vn6/orjBy029P2c9f4pVyMmJiD3hvE7T0z/Wr+CV71vWtq4VMj6ZmPKf2iunVhn5d6OZtvoHqMY8xI/WvUcEkrdCv+JT8sBvOAf8AkJ9dqoeL00j17Fqw7vq+vc4zjLt4MEVLhIiQLbyc7THdkY2MVZc7IW1AYCLwJEgBxIlrbLkjGOh9YrpuO7Os8QO9dZGWdmQEahBGMMp8N43FZV3sB2Y//UKWAAAduU7g5HLeJ6xztjiU7a25lUqDTb35GTe7ItEHBOI3O2lVPqVUCf7mbrvAI4MydSaDk5UmT7k5NPWfh+4+HvW1YAZkGd4YRAHufEbU1wnw8oufxL6nTpIAVIYScS085BAGRHpOVeC4nVCb4GJw3YgdTotu4h0lZiGZmYBtgTq69PCmLPwxcFxALLA2wSpLrAkkHOrI723keQrrbRAdh83BAbe3/pPLwX3pbtHibqvbNpg+Rrk2hCa0DaZgaoOof6T1FZXi5cEi9UFxbOf4z4VuNqLWst3T31zqGiQJ3gkcqZHwldYl20qSsHU5JIBJ0nSIEkmc+8Uy/E8YW0l0xdQqw+VDWjc0sSCcOqNO+SsgZ0iHa/Hcbpupa0sSw+WS1mDb0kPryIbUAfEXANw0R+aqeBLsY82VdnfBAKI5co4WFAGrQpUAKST3sAeop678NqznQ7BVjBGrvRsDIO2T5io8Tx/FabgVx8zV/DEWdPy5TvMS2+WkTuIE7kXiuIS7oDKU1uAf4RYrptFXbOAXa9J37ogZqDr1Xrc72UOQlwnY95wsxb1Se8DqCzuU5ep35VpH4YtIJN25GPyfYaZJJPrUuzuKuAObzAOXOnSbZ1pAK4k6dMlTJAkEzmSybgBDPdBbOlV0GPLx5ajHpz7LEVJPexyNGCWonZ+FbeWZrgYggd5e6OUgCC3M8uW1ef8AjiP9DuFjLHSdfiuMDx2PLrTl24D/AOpdGdkXQZ/1Y736Dx3qu/xh2a7pB2ClC59V29Peo9tU5kuzhyKH+H7QlVa4zeagJjnCx6b+QzSXG9kLayb0TjvgST/LBX2+/Or+IvcSSFsAFcyFCF/RRjxkn3q7gvgq/cfXeuFScd7Szx0EDSu/U+VWwnLvSnp7sqlGO0YnPK0tBg/6cqc4zzPh+uDXSdlfCdy53rs216fjPp+H1z4Vpf8Ajly1cDcOVA0xL5fVqydRUwIjAicjEzXQ20gQST4mJ+1KmJb0idhRt3irg+CS0um2oUeHPxJ3J8TV8UUVkNAUUUUAUUUUAUUUUAUUUUAUUUUAUUUUB4RWXxXZd5mJW9CnX3c/i0RkEERpIkRAYxmCNWigKeG4bSoBJY8yeZ5nw8hWfxfZV1vpuxlzu4+oqVXDDAAInfOCMg61FAVWOHCrEk9Sckk7+XlyrP4nsq617Wt4qnc7mY7szsefscTtnVooCFuyAAOgjOTjqTkms/juzLr3Ay3iiwo0AYkNJaQQSc7HHdHIkHTooCFuyFAA5dcn1JyaVv8AAM10NrIQCCgJEmZnBjpynuxsTLtFAeaR0rL4Xsi4ry95riyxjK73NSiAYgCF22EbYrVooDzQOlZPZvY11D/FvNcAHVhnVInMRy25wcAVr0UBTxVgtbZVOkspAYfhJBAPpvSJ7KuG6WNw6CzHSC4wUUAb4Mgnw5RmdSigKuJs6kZVOkkEBuhIwfSs7/tN0uS14lCzHSNSkKUCwCDyg+5O+2tRQHgWK9oooAooooAooooAooooAooooAooooAooooAooooAooooAooooAooooAooooAooooAooooAooooAooooAooooAooooAooooAooooAooooAo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tr-TR"/>
          </a:p>
        </p:txBody>
      </p:sp>
      <p:sp>
        <p:nvSpPr>
          <p:cNvPr id="47108" name="AutoShape 4" descr="data:image/jpeg;base64,/9j/4AAQSkZJRgABAQAAAQABAAD/2wCEAAkGBhESEBUUEhQWFBUWGRcXGRYXGBgaGBUaGBYXGxgYGBYcICYeGRkjHRcYHy8kIycqLCwvGCExNTAqNSYrLCkBCQoKDgwOGg8PGiokHiUsLC8sKSwqLCwsLC8sLCksLCwsKikpLCwsLCwsLCwtLCwqNCkpLCksLCwsLCwsLCwsKf/AABEIALQBGQMBIgACEQEDEQH/xAAbAAACAwEBAQAAAAAAAAAAAAAABAIDBQYBB//EAD8QAAIBAwIDBgQEBQMDAwUAAAECEQADIRIxBEFRBSJhcYGRBhMyoUJSseEjYsHR8HKCkhQVFjM0YySTorLx/8QAGgEBAAMBAQEAAAAAAAAAAAAAAAIDBAEFBv/EADARAAIBAgQDBgYDAQEAAAAAAAABAgMRBBIhMUFR8BMyYXGBkQUUIqHB4UKx8dEz/9oADAMBAAIRAxEAPwD7jRRRQBRRRQBRRRQBRRRQBRRRQBRRRQBRRRQBRRRQBRRRQBRRRQBRRRQBRRRQBRRRQBRRRQBRRRQBRRRQBRRRQBRRRQBRRRQBRRRQBRRRQBRWRe7dZbjJ8ogKSNbEqh7sg6tMDPXkCc4BU4741spi2DcPXIT/AJRJ9BUowlLZEXJLc1e0e1rdgS87TgT+JF/VxUuA7TS8CUDQOZGP8iD5Ec8Vw3G/FV+7zAH8qY3/ADEEnIG3Slk7e4gbXX54AgAkyZxvJrQsLLwKu2id1xPxDZQgMTJ1wAN/lsFbO25G569DT9m9qEwRvvjnv5Hf1r5je+JLiyHvnn3THrgj70N8X3AJPEtsDAPXblmpfJzIvEwW531z4isqQDqzJ26MQefKCfLaTitG1ckAwRPI7jzr5R/5c+qPmOSY2AgZkTiZnO3pTI+J+JIUpde4W2VCSVxPeYrpG3XFceFkt2gsTB7Hf/8AfrRcosswLLCjmokjfzH+01pV82t8fxuGi7JkiNMjAyTjJgD0E0cV2r2gq6lNx8qNKlyYJGs/RErMRO4O9UuEV/Ne5apt/wAX7HdcR2yiXNBDasbAGZ259YEb5B2zTytInbwNfHh8VceLzK9u4jBhmJOnvr8w4BOFAGR9R5buH4p43XGq4V1qsw2VKqS23Ikr6VZ8u3qmiPbLkfSOI7YRLmghp7uwBB1yBz6iPUcs04jyAYIkTB3HgfGvk1j4sukB7lxlfu6wFMoxXALadwdSz5xT/wD5JfgEXrkeR/tUvlJ2uR+Yjex3d7t20tw25JcEKQBkEqCPfUo8z4GNBWkdPOvj3FfFHH94oLuoONJKjK6CCxP5gcbjDR1po/EvHEAi7cBLwAYjRqOes6RPmdt678nPmjqrxZ9EvfEVlTB1c+X5XZW58tLHyHXFaNq5ImCPA718nt/EHFky7OAJOFUn/wBRiA3kAjY/E08qqtfGPGEjXeZJOZ3GDyP4ZxO+DjNPk580ceIitz6YPiSwWVQWLMLbRHK7q0f/AK7DaRWlbeQDBEgGDuJ5Hxr5Nb+IONOiWYEOZEDuqA2nT4iR9+tMcJ8Q8bp/i3nVpiR9JHI7SPKa58pLmiXbI77/AMlsagvekhCMcn29ufmK07TyoMESAYO48D4184sfEN9GknVEfUmoY25AiPA10XZ/xxbaBdUr/MoLL7RI+9Vyw84+J1VYs6eisa58SL8zSim4vc76mV7xIjAOcepMYrXtMSASIPMTMevOqC0lRRRQBRRRQBRRRQBRRRQBRRWb2xZcgMt4WlUNqmYMgQdQIIiCP907gUBpVgdufFtuwDoh2nTM91WiYYjJIxgbSJImsDtX4jcroRyqfidiQ1zGTv3FxMD7bVzX/UAvKKtyQVMBgBtBLA94DOP71tp4ZtZpexlqV0tImzd4riOJc6iWYRhgyqs81WIA8d/E1O72GVGp7qQP5TA//LNJWe0LyqBbCWLYnu6QznO7EkiTvjrTHB9p3Ll/S4UELqXB089R0z9e2+043zTXliaazRsory+/6J0VRm7Su311qeHsq+wwFA8WKk+fdJXy3pDvup+QUu6cEWyxgk4Oy+O2MSeh6fW5OlWWYydJ7o99z/f1qs8C1uWN0lcnSR3VEdAR99996oh8QnZ5rX4df4Wzwib0vbj1/pyt7scKkpY4gvOT/DUORlgFADRAOY5dKofsgoVN2A1w5RnVSACCpfJPeBI+kxAxNdZxy39GpIk7wO8qQT3ZO8xMZ6bCudbgBcdEUwxIHdDYAIy2fwzOa34bETqRcm0kt92/70MFfDxg7Ja+i/0r7G7Mss7szPb0KH1NpZD+ZogHnsIjrNMToDx3SJL/AC2OliBIjSYaZ89+daHHfDzWgWtMERUJIGrUYzpBmQCBnPpSSJqT8JVh6EEee0VbSqqteSd46acuvUOk6X0tWfPn16HU8JxVxeGVr8Lc0iZIjVsJOwJxPSTSfHdtqlsraaWUfXp1J1JJ1KCd9jz9KyOJ4m7c0B2DBcjuxkCATnJzUWUkQYI8v3rFS+Hq+apz2W33NU8S7ZY8t3uUcLJLO51XH3bkdOAAIAx4Ab0xzHkf6VWkhQSRgbmcA5OScCqeEvM0HEaTG5nvQZPUEfp1r1FsYttCfE8OXYBU1kAkyYAUZ72DMwQB51cEbTJ+Xp7wMN9JESDEjmcyMCaotdqLpuWwUS5pC85djAdiwONvYDbFXdl3LroFVltorEhxb1Exvq70ACdORtFYK1arC8naKTS14rnx+3rsaaUKc/pjq7cOH9ff03KReZu4gZm+mV0sAZGZmNjO9S4Psq8D/wCnvq0s5AIOcESTkTkkTBre4HgPkwilYImdO5B3MEAmG38Kau2nZSAV8O6cEZH4utZqnxKV7QStzdy6GCT1k3c5O7wd3XAa5OkNACMV2BDxvByNIyGO0Guks9l2ioIRNUDvABjtvqbLDz3qw3zpBLKJ5EHHUfVyOPSo2mbVAZYPeEA46j6ueT79Kx1sXOqkm7W5Gilho09d78xdux1uP3u5pEBLaqoIP4iYMiZjbT55NHFdigYLsASIPdIjbS4gb9Z9ueldsuTgqGGxg+2+x/zavCSULMUCwdWoHEYYHMeFRjiaqtlkSlQpu90YyfCiqCfmOZ5KSpBk5WWPlBx+tNJ2IDlLp9VEz/MJGfQGnflupCkrH4TB5brM7ge48qLquO+GTAzMgEDrnl15VN42u3rPr2IrC0ktI9e5n8Nb4m2/8NlRpGdbAOOZA0kGPyt09a67s/t8xHEaQfzrIXzYHK/ceIriT27cuJ3RaMjHeMg9Y6g15a7RvqrSyPlQdazpUiJ0iAZJA9+eDunTxMrOaSM0alGPduz6iDXtfPewPiC5Y7pOu3MFeanc6c43+nbpFdT2Ib9wK73VdSq/RsWGGkFQVzJOegxpzypSlTepKE1NaGzRRRVRYFFFFAFFFIdqcFduafl3TbA1agJ78qQAWBDLBM4P3AIAbv31RSzEBQJJPKuC7c7abiGja2D3UPONmbx8OXnmrPiDtFmItK5ZU+pjJ1uAATvhQRttM+FYNzi1VtBddREhYyRnx/lPtXoYejZZnuZKtS/0osKAQAB4YGOpqarFLW+KWJ1rldcgE92MHf6d/vXjcapwHEkqNj+IDT6nUseYrWUWGBkzyG3ieteW7ny7vzYXSqt8wsdIUEd0kz/LHgJPKa8s3NQlWBHKAY9M5FMcJxEFV0yH+aC2k6Q0NhiDiVQqDygjnWXF1MlJ6b6F1CGaa8NTS4bjFRyrXLcnOTEwGnnsAjf8T0qviuLt8Qpti7aKuGAKtOowRC5yV+ojwFc5wr2+4fkMkMtuG1DQptXbk7xCfMuID44/DTPY3EqqoFsMny7txVXvkjXbuEuAT3gQmkTiTvNfPKOV5k9T1m8ys0adr4rthwsLoETcVwwAKgq0JOlSCCJiQRFOcObVkXbqnU1zv6dQmCSVAmNIM6s7T4Vh2+CsrbsoqFRfa2Tpa4fl6LQCa2JBEKunzEmvEuMyL9Fu2O8LaKAgx9TGe8Y8Y2rfSoRrK1PTbNyf35+nkYp1JU5fXry5os4j4ju3C1v+GQY+hSwAwW7xOkkfTBEkjlNR4diQZ1fUxBYBWYEzJUYBzUTcAY95RAztiTzE+A96mWjdlG3325869inShTVoqxhlKUneTJLufQf1/rRcPdPkf0qlLwg99OZzHM4O+21eliVOVnYgZjMdasOFrKIziIM9IIIP2pbg+xrl69pF3TbUXGgEyfmFQGkDwIiZxV7yIPQg4GcEHr4VZxbG6yrZBPdliLTLqEiNWZPM5j+lZcRKXcjpf+XLr0Laaj3nrbhzFHW5bPDQ6p8uQ4IkXWAQQMTOGJkD64nnVnBcNxKorveOlGXWUbSSioJABGxeWjYAkCluK4d11CDLEQCsDI0gnPXpnOZqnjbt4IbatOCJIHezIRS0kEy2Okda8+pgJ5VKEs3T26/W6ji4OeSSy+9vU2+yO0Apt2zcN1tbcmhVOoAEuFIgQIE7DrWpxHF6LqoS0tp0hQMSSJad9ieeFNfO1v8AGuzIFZiRJUqMYJmOsA+1dFw/B8S9u2bk6yMAHvBYMMM7zB3n3rJloSqxj9SWve0529D0K+Fr4ek5ucJPTuu/2/J0XB3rYuvbDS57/p9JEgRvOPGp8cEUqAD8xj3dC5kDnA2jBnGaQs2GVbbOYMaSbgDZImCQ2O8Dkdc9KrvveUiSYOFUwfUDUOU5I6T4Zp5Yy6/4QgpSW/XLcet3rrElcqNiQNTDw2HuP70pxPEWnHe4hdFxdbEFNOjqeYUhSCZ5U32fw8oyC5jOysDDZ2DSDJYUld+GLJQrAA03EAlhAuGWA7+0+0CNhCNou9zktVaw/wAadQZS6YiRGRPeBgkwSMjFe2VbMAKfxIdpgZEbSP8AJFUcFwYDm8p77hdRbWZ06oEF4JXUwmOe9V9r3r9si4hQrIDYye8AuCdpPWc9K7ClnlkT1Izq5I5mhTtjhFgOFCMjLIESVfxGxyT6SZ2pAXhctiTDN3YG4OzCPQzU2ukuzOV1YknlAAMZwvT1HLNPCDvmGBBkrz0rI2g90FiTBzzr6XC05U6ajN3fWh4tecZ1LxVl1qNg8j6eI/vWj2P2s/DtK5U/Uk7+I6N4+/hnMhPMe370JqI3Ht+9XySkrMinZ3R9Q4Pi0uoHQyp/wg9CNqur5x2Z2ndtB1S4EFwEaisi2xEC5E8ufhnMQe64Dhri6jcfUSWgA40mIxG+D5TGd68qrTdOVjdCeZDtFFFVEwrM+Ie0TZsMw+pu6vmefoAT6VZ2oL/d+T/Nq+npiNQPenY7dQeXLfFl+5rt22YMVXU3IBn5COQ04nPeq2lDNNIhUlljcxBSHaDKh1aCxIAMTnSHZQfDDY5kgc6d73h96qth9RMiDOM4jAjwwa9cwbCDtbVWAtGMWdOoglSTuPyjW+ekxyoe/bU3G+WSUdGxPehSC6/m0hWxz04zFabMwBOPvQoYCMfelztyNhAiAAQAB3ZJjGwnptVnA8Y1m6M6VaNR6nvSYODGCecVC5qxtkjr5/0oe3MSFMGRvVdSEakXGWzEZOLUo7m7x91lWWMqTk7EAZbA5QD7+FJ3O2rpyqoP9RYmPIQJ2pZuL1WhbJRWVY7xiY0gGeeB9zNI8fxXyk1seYgKQcQJJO2Sy7HAk15GGw1KN41VrfRfk3Vq05WcNrajPF9oG44DkYxpEwTmCR4qeeMGq+K4ZbiFGnSwIMGJBEVjcTxgtsRJYqjXILah3IJAYnDDVy61NvidQmsoxGlWxpJhnKRGqZ1Aj/Ir14KFNZYmC85O8i3iTZDuHLSdBJxgWw7ry/8AjcnB9JqVy3ZZmVtc3UDNJEaVJgk/hOTt+Xwqpe37ct3ZKhTOMhzbiM//ADL9/CbeI7RRdYCglUVoUCSGMQvUgkEgfmESTUs6J2ZC09lvl/WfmrbjbPym1BT0M6iRzAbpWhb4cIsLMTOfF5OfMmvOFcMisoWGAYHwIkH7/epM5JiRII69f2qV7kWy7gkLETblQcjBk7wQNxJBO/Tnjes2dThiwbUp22iViPeluyDFle8klBMmDtO0cySfGauOtSGXQO4SRJhvp8MHxH3r5jFVpVqrb2V7HsUKap00luz292Yju0gzAggwRJaY/wCIwZG+MmlP+yqA3eadYGrwIQRp+nn0pq9wzwzNpmDzbujeBjOfeqitwSJUamXmTBCK2CfLnNVQr1YRtGWnmWSpU5O7Qhe7O037asx0sCA3LUSAVxGSIA8z4U7f+YLaskMVUHMzpgahA32ncbe52nwTtaM96BqA1fl/2jlI9ah2P2kTbUEZUBfxZ6HbcwcdQaum3Uiqz1aav+PfYqj9EnSWzvb8+24XO3LN22oDBWMMJwMMMhtiMzivEZXMyrkgCAZA1fmPLIifKKS7TVBrVUQPz050/iLagIBycA774qgBtSsIBUyN/YjmPDwFaI4GNaGeN1yT16RS8VKlLLKz8jX+VcsOCgDgiCNidOQek5NeXO1tR0m24Iydh1zNWWuKc2bbuUxGpiYzBRicQMk1lcXxL3G1CFAiF/MAT9WOYJEcp5mssMHUqNxjw3NLxUIpOS3NDhLpkgyIJMdJ328Zp8WtSlTkMCCDmQcc6x7t75j6rcE6QSFbnAI1ePeIIBn2FJrxt64CGMKMaZIPiGIyeXQHfnShhZ1ZtLSxytWjCKe9yi5ZBtupOqJWcEnSTGOeQfOJ517xvCTb0qdABH04wGBYCNpAIr23bhjCjcZ5Du7DpgH3FX97w+9fTp6WPDS1uZpRTOm/jSqASSe6dW8ySVDAnnvOKGtAvPzYUuogSBqRWXRM7liSf9IHKaus8EqhSFAggSC0jGj2jEV6/ArpHdGG+YMthtQYnzkV25O5HgrI1SLmuNQIzhjcYnngj6YOwXxr6P8ACfaHzLGknvW+75r+E+2P9tcBZ4bQSVVRqyTJyQAB9h9q2Ph/ibq3GW39VxGVYI+sDUv1COTe9Z8RHNC/IspStI+hUUlwFu9LG6095oAAiMQcDHPGd8zTteWbQr5329d1cVdP80f8QF/pXcca97UgtgQdWpiJ04GkxqGN9p2AxMj5121cuDiLmlQw+ZdnMbMY8ufWteF7zZRX2REmo2xgeQpP/q7pUfwjkc2GMT5+FX2bjndNI/1TOfAVvuZLFtzb1H6ipVUxbGBv1Pj4VOW6D3/augG3Hr+n71KqyTIwOfPy8KlLdB7/ALUAD6j5D+tRdCAdPMMNMnSdQPLaZz5+dAJk4HLn5+FeqzdAPX77VGUIzVpK51ScXdFfB23uBwF+XpEyYPKAABPMe1N2+xnKELcDGM61IMkeEQJBjHvUey3aSYkE5AJwFZgJxnMn9OdaQLsSe7pmMMw+mcTHjnyrxcTjasazVN6Ly9d/E9GhhYSppz365GJw7DSAYDQJB326cx08Ksurg07xHCv8iEUsdKwoYb4jdeWDvsKz75dR30KHTqz08wIHrFejhsUqy1sn5mOtR7N2Wq8i6oOu3mP617LdB7/tUXJxgb9fA+Fayke7M4kqApLFlwNRLallYBB2GYwcHMAGp8be03F1FZ7w1TEnuGJb6R3o8IwedZzqTuoPr+1RVIbCqMHbHMeFeVU+GxlNyUrJ8LG+GNlGKja/iOcdw3Fm3pJGrReJIc5YODYcflwD6xUBb49u8+kFfr+iSDctzpEb/JBAnmMipdla1FwSonQCkkzjJURhYxiMr76XAWT3iUDSQZZpMFREypzFeXWg6U3T0dv0baU1OCn1xC4975kOB8goo3BbUMn6QJ1zGPyfzVnjs3vkq7KrEq6jmQ7RjUJkH9jRf4hjfZVQaBuBqgFRvMQMnpzHSRS3EN3lUAZILaiTB3VSRgbyfGKsw9Oq5pQtr66eKIVp08rz30/srCDME6cgbCRODA5n+tSTYeQqDORyGcDP7UWyYGBsOfh5V9KeKSu8UVtOsSrFTuBpIdZJPSB7ihhI6SPUSKoVWAbAyxO+8keHp6VfLdB7/tXFFRbtx1O3b3F3uFXQqxWAQx64kah03J239QwHLEtpCTGBkYn+/wBvGAtctv8ANQrCyfqJ+l4hZx9J2PvU+GMsLbMqaRDBiVyBGknl4RvBg1VNQjJ1GtUvU7GUmsl9L+gj2iHLAowBBUDOOcluQjx5edaiPIB6gH3pPibpFxhbCkQFBnV9IC4G5UaSYHUdRUl4wgkGGMkiDsMQIifH3q6Ms0E2rFTSjJ6jAAMgjnt5x/epFgZH+c6hqYMQy6WwdLYbbpGfSvRckx3ZHKcifCKJpq6JvQ8DnSDuIB2zt/n9qc7K4iL1ttodZ/5AH7Gk7ZaBge/7VJGbWMYxz2g55b5+1clrFo6tGfVqKT4Brxk3QFyQAB44MycbjxgHEwHK8U9IK+cduoV4i8P5if8Al3t/Wu57T7Qa1p0prnV+bECZMKcffoDXEfG/CM7hmQj5gttEiRodZDTA2CyNtxWrCu07FFdfSZ7bR4V6jYHkKy17DQIyDUFZVT8BMKIEE7eW1B7NDFi0xp+VB0lWWQQCPAz/AMj4Rvu+Rl0NG8TiOo9pj+tWVi3exFNtlDOdSKhMqSQvzGBneZeZ5wPGdWzdJAwSYHTPjUlc4Tbcev8An2qVVuxxg7+HPHXxqWo9D9v70AD6j5D+tSqvUdWx28OR8/Gpaj0P2/vQDPZfEBFuKYWAx1HECMyf5Z36EdKhfu3GuuqXURCbUKXA0kgkqpAwHVdQMEkhs/lTuW9WoEHPQgYIEjfIMZHOvezezrSPbdgxZCqqS+QEBQDLZhTz5udprwsbhsknVWz/ALPTwtbMlTfA0OE+YbRUcVbL3bQFkhwO/wDJRSwUDI+YC+J+uIqx2uG7rHEI1n5YbQHkn+Ge/tGksCd+RPKKh2f2TaU2SEcm0P4R1iANmAyA308559auvcFasWnhXUG2Ej5g7wRSFB70kwY9fKsKV5WRpeiuxK/cts7Naj5Z+mI0nqyxjSeUefOqn5ef9DVXC2tCKoUwoAGQY8N9qm7HGDv4ePjX1MI5YqJ4jd3csqP4vQ/qKNR6H7f3qMmRg7HmOo8akcL+GtK122D+Yj3VvtsfTwrYtX9DEFi04GBMhUjAzsTnwrH4O6wupAImV/D+IY3PUD3rRttd+Y5UBo3GBOFwCGie7Xg/Ev8A1Xl+T1MF3GvH8FVrjPluwiUu3GIgGVYKS2IyDpnwnnWWjKupdoa5AO8Bzy32Ip3iuLIOpAWJxqYqQrEGCBJjAYR7+K/AkAO7Kz6RrEkRrLGCwkSZAgbYOKtwLcIyqvbRebK8Wk5KC8/IiDInw/zHWvbew8h+lVM5CxBJg5x6nfrS/HLsWYooV1iYktGZDbhVaOkk8q9k89Dlzb1H6ipVivbIKk3jKwhPV+/kw0SS64/lHWrXtwCGukDSlo5ghjGk6tUh2B36keVdO2NK4Jgef6GoNZfMOczuAY996hw0hUBliFktgaiYzE4nOKv1mQNJJJgAQST0A51zbUi0IXOHufMnTbJAEHvD8U7TjmaZFsRDL9IDMyKdKwZnUB3dj960uz+zHZy1xG0iO7Kd4iDDCfpE7c+exFa3/RoEa2LRVWmQCo35zq/yKw1viEIPKtS+ng5SV9vM5jh+15GljbuA6QTqOSq4AY5DwZBnlMUtYAOQxDTpVyytqiTEA84JK+HhT9v4ZS1w6sivqQm5qLKDo+WE078kRP8Ajyms9uy0CqoDd1tS97ZiRnfr9ietTw04NSdNcTlaDus74DHBcUCiyyycCGB1b7dTg+x6U3wafMuW9JkM6DeQQXAPqM1lWuDtC5Cq6sCbm8AkpoLDls3LnJ3mtn4b4I27k2lJFpbl0JBaWMwBEmNTzArRNuMW3yK4pNpI+m0UlwHE3XLa0CAMwG8mIgiRkb58Kdrxz0QrD+LuA12NY3tnV/t2b7Qf9tblK8b2hat6RcYAvIVYJLQJICiScfqBuRUoycWmjkldWPm1Q5+f6j9v0p7tXgxafuSbbZttByMGM7xIzzEHrSLmRsZ5Yr14yUldHntNOzJAVG306fpy/wA8K8W54H22NeO8GYPQ45f5+pqRwmy4gen9K9BkSOdea/A+1QV4JEHqMe/3/WgJvyPj+uP7VKoMZEQfahLsjY+3PnQHv4vMfof3pzss98D8pY+4t0jcfYwcHp1xTXZd8fMIgyCZHOGCRj/afasHxFXou3NGrCO1VeppaQrfVpAdiegAkz4SHArHv3xdZrgkhvp1DIWBGOQmT61Zx/aIuOwQOBJBIMBhp0usA5Ehd9tJqkP4H2qvAYZ071Jbsliq/aWitkU37zhVKLqJKz4KSNR84JI8qpe/dkdzHzdOx+gL9W/NsCmrT4GD026YpLiOFcljrYAxAg4E28b4+lsjP8Q16hkRJ+KvQYt5DxB5oQO8M/UCdv5SPGhr97X9AI1EDESgSdUzzbuj9KLnC3CXh2GpQoie5jJGd55+VSt2XF3UWYjRBXMSI7wE43af9vTIDHD3X0qxHeGltMEZEHT7gia3+CGpGYnuEzpXmCq7tzB6DrWHr8D7VVbURHeiTiTHSImIrBi8J8xZp2saKFd0r6bjPEcT8x9QkJAhcRInMDeAYnxMVVaHdAkwdJInBI2JHhNeXH7pwdulS1eB9q00qUacFBbIpnNzk5MLm3nA+9Q4jhUcQ4kZ+4Kn3BI9aGugsBmRkjn0GPWp6/A+1WkBd+BtkwRiS8SY1E7xPiTXr9nWyGBWQ/1ZPewRnO8E/boKtR8kwem3T95qLcYgEziCQZGQN4zS41JpufQe3/8Aae7Ij54J2COfL6M+xPvWavEKBk9ZMjcSW58sn0qXzjJClhPdbTzAzB5jflG9VVodpTcVxJweWSZ1A4lEUa2VScmSBliTz849K9vOCsAiXgCDyae95QGM+FczqzMNJ3Jkk+ZOTUezu0V4d3dluODGmI7gUkt6Zx6jEzXlT+HOMc0Xd8jZHGa2asuZ1vEX1RCzYUDbr4Dz2rkUXYdMkchMwB4DPsKY47tBrjamBCr9K7x4k825eHrS4uQMgyegn0A3OK14LDujFuW7+xTiKqqS02RbXY/BvA6bTXDvcMD/AErMe5n7VxPBD5hZ1FwooLuFUmEURK/zscARHMxFfSey+MDgqiFUQlBkY0wAI32PpBBqeKqaZERoRv8AUP0UUVgNYVVxHCJcEOqtExqAMSCDE7YJHrVtFAKdodmW71r5bCB+GPwkbEeX7VwHaHZ72XKOM7gjZh1H9uX6/Sqxu373DMPlXj3o1iPqXJGoezeimr6NZ034FVSnm8zgmwZ5c/71P7/1prtHs65ZPeVoM6WiAYPScHEx+tIao5GPTH32r04yUldGNpp2YnwqcQoRWdWMhn2HdiCqwMwcycnFeXLfEFFhl1hXJyILFYWMYWST6DfNS4nsxLhZjr7wIwRiVC48IG22T1r3/owWYnVqZQhA0gaZY46TqPvUrg9C3pwwK9zoCQA+s7YJOkc8A86bGD5/rz/v70ja7PVHV+8dKBDOnIAgExuRn/ketPMZGx+3964GTInFR4C9p4hC2NQKE8gVk5jqCx8I8ail2eRnnt/eoXQDggwYB8+RkHH7Cq6sFUg4PidhJwkpLgSvXVUlica3BPm53jnMVbS1rhlUHSG2A3wI2MTvtk5xUhxixnEAk7QI3kzAqxKysQvzLU5+f65/vRd+k+VLtxaapJjE5IGBzOdoJ3xU34xMgkDBOSuw3O+wodL6j+L0/qKot8chAyNid1/D9XPlz6ULxiFhBBkGIK57wGM9cedBYZqNrb3+5NQbilBg4MTEjYc99sH2qNriVgCcxMSNusTtg+1AW3OQ6kfbP9KlS44pSwAPIECVyG2IzsYNWtdgbH7f3oBK47reYpaZ5VRIZQJkyIYjPdXbpXrcfej/ANu3/wBy1udvxVfasaWLd6SADtH+fv1rziLfzBEEARyG8538Mep6VGzOlK8bdGP+nfb89r9dW9LDh2dlU2nUAyWa5bMDJnumSZk+pq+92epJJ1SSfy5JH+emNq9/7YOrzoCH6cgGfTpjlio2b6/RK6LW7NtaYK92SYOY7pGPIHFRTstJnvAn+Y8iCPuBUV4Qkg67kAzuM5GPIR968PCEQNd2Yj6t8ESc+P8AmK7bwOeo87chufsOtHyxjG21V2E0gzqMkmTGJ5b7DlXuvVyMemfvt+tTIklyZ5cvHx/tVnB9nvdYIAGY9AQIndjJ7ox4eEmruz+BuXn0op6kn6VHUn+m5rqvhi9ZAC2VZiwVmc6QSCOYmQBtHWdyGrPWrKCtxLYU3LyNTsfslbFvSMscs3Nj/QDkP3p6iivNbbd2bEraBRRRXDoUUUUAVXc4dGMsqk+IB5z+uasooCu/w6upVwGU7g7GuS7W+EXSWsS6/kP1DyP4h55867GoXw2ltMaoMTtMYnwmrIVJQehCUFLc+WtbIJgQQcqcQfLka8wfAj3H+e1dunYNy9/7oqSAsMkBvpIIkCQJIMSRI6b4vbHwE7AhH1r0MK4zyMQftW6GJjLSWhmnRkttTB+cBhiAfsf38Kpfi0QwTjyJj1A28OXls0OB4myW0oVYiDqt2gWA8SJceX3rY7M7QuEhS1wECT8w2ln/AEmST6jluKnOrl1Vn6/orjBy029P2c9f4pVyMmJiD3hvE7T0z/Wr+CV71vWtq4VMj6ZmPKf2iunVhn5d6OZtvoHqMY8xI/WvUcEkrdCv+JT8sBvOAf8AkJ9dqoeL00j17Fqw7vq+vc4zjLt4MEVLhIiQLbyc7THdkY2MVZc7IW1AYCLwJEgBxIlrbLkjGOh9YrpuO7Os8QO9dZGWdmQEahBGMMp8N43FZV3sB2Y//UKWAAAduU7g5HLeJ6xztjiU7a25lUqDTb35GTe7ItEHBOI3O2lVPqVUCf7mbrvAI4MydSaDk5UmT7k5NPWfh+4+HvW1YAZkGd4YRAHufEbU1wnw8oufxL6nTpIAVIYScS085BAGRHpOVeC4nVCb4GJw3YgdTotu4h0lZiGZmYBtgTq69PCmLPwxcFxALLA2wSpLrAkkHOrI723keQrrbRAdh83BAbe3/pPLwX3pbtHibqvbNpg+Rrk2hCa0DaZgaoOof6T1FZXi5cEi9UFxbOf4z4VuNqLWst3T31zqGiQJ3gkcqZHwldYl20qSsHU5JIBJ0nSIEkmc+8Uy/E8YW0l0xdQqw+VDWjc0sSCcOqNO+SsgZ0iHa/Hcbpupa0sSw+WS1mDb0kPryIbUAfEXANw0R+aqeBLsY82VdnfBAKI5co4WFAGrQpUAKST3sAeop678NqznQ7BVjBGrvRsDIO2T5io8Tx/FabgVx8zV/DEWdPy5TvMS2+WkTuIE7kXiuIS7oDKU1uAf4RYrptFXbOAXa9J37ogZqDr1Xrc72UOQlwnY95wsxb1Se8DqCzuU5ep35VpH4YtIJN25GPyfYaZJJPrUuzuKuAObzAOXOnSbZ1pAK4k6dMlTJAkEzmSybgBDPdBbOlV0GPLx5ajHpz7LEVJPexyNGCWonZ+FbeWZrgYggd5e6OUgCC3M8uW1ef8AjiP9DuFjLHSdfiuMDx2PLrTl24D/AOpdGdkXQZ/1Y736Dx3qu/xh2a7pB2ClC59V29Peo9tU5kuzhyKH+H7QlVa4zeagJjnCx6b+QzSXG9kLayb0TjvgST/LBX2+/Or+IvcSSFsAFcyFCF/RRjxkn3q7gvgq/cfXeuFScd7Szx0EDSu/U+VWwnLvSnp7sqlGO0YnPK0tBg/6cqc4zzPh+uDXSdlfCdy53rs216fjPp+H1z4Vpf8Ajly1cDcOVA0xL5fVqydRUwIjAicjEzXQ20gQST4mJ+1KmJb0idhRt3irg+CS0um2oUeHPxJ3J8TV8UUVkNAUUUUAUUUUAUUUUAUUUUAUUUUAUUUUB4RWXxXZd5mJW9CnX3c/i0RkEERpIkRAYxmCNWigKeG4bSoBJY8yeZ5nw8hWfxfZV1vpuxlzu4+oqVXDDAAInfOCMg61FAVWOHCrEk9Sckk7+XlyrP4nsq617Wt4qnc7mY7szsefscTtnVooCFuyAAOgjOTjqTkms/juzLr3Ay3iiwo0AYkNJaQQSc7HHdHIkHTooCFuyFAA5dcn1JyaVv8AAM10NrIQCCgJEmZnBjpynuxsTLtFAeaR0rL4Xsi4ry95riyxjK73NSiAYgCF22EbYrVooDzQOlZPZvY11D/FvNcAHVhnVInMRy25wcAVr0UBTxVgtbZVOkspAYfhJBAPpvSJ7KuG6WNw6CzHSC4wUUAb4Mgnw5RmdSigKuJs6kZVOkkEBuhIwfSs7/tN0uS14lCzHSNSkKUCwCDyg+5O+2tRQHgWK9oooAooooAooooAooooAooooAooooAooooAooooAooooAooooAooooAooooAooooAooooAooooAooooAooooAooooAooooAooooAooooAo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tr-TR"/>
          </a:p>
        </p:txBody>
      </p:sp>
      <p:sp>
        <p:nvSpPr>
          <p:cNvPr id="47109" name="AutoShape 6" descr="data:image/jpeg;base64,/9j/4AAQSkZJRgABAQAAAQABAAD/2wCEAAkGBhESEBUUEhQWFBUWGRcXGRYXGBgaGBUaGBYXGxgYGBYcICYeGRkjHRcYHy8kIycqLCwvGCExNTAqNSYrLCkBCQoKDgwOGg8PGiokHiUsLC8sKSwqLCwsLC8sLCksLCwsKikpLCwsLCwsLCwtLCwqNCkpLCksLCwsLCwsLCwsKf/AABEIALQBGQMBIgACEQEDEQH/xAAbAAACAwEBAQAAAAAAAAAAAAAABAIDBQYBB//EAD8QAAIBAwIDBgQEBQMDAwUAAAECEQADIRIxBEFRBSJhcYGRBhMyoUJSseEjYsHR8HKCkhQVFjM0YySTorLx/8QAGgEBAAMBAQEAAAAAAAAAAAAAAAIDBAEFBv/EADARAAIBAgQDBgYDAQEAAAAAAAABAgMRBBIhMUFR8BMyYXGBkQUUIqHB4UKx8dEz/9oADAMBAAIRAxEAPwD7jRRRQBRRRQBRRRQBRRRQBRRRQBRRRQBRRRQBRRRQBRRRQBRRRQBRRRQBRRRQBRRRQBRRRQBRRRQBRRRQBRRRQBRRRQBRRRQBRRRQBRRRQBRWRe7dZbjJ8ogKSNbEqh7sg6tMDPXkCc4BU4741spi2DcPXIT/AJRJ9BUowlLZEXJLc1e0e1rdgS87TgT+JF/VxUuA7TS8CUDQOZGP8iD5Ec8Vw3G/FV+7zAH8qY3/ADEEnIG3Slk7e4gbXX54AgAkyZxvJrQsLLwKu2id1xPxDZQgMTJ1wAN/lsFbO25G569DT9m9qEwRvvjnv5Hf1r5je+JLiyHvnn3THrgj70N8X3AJPEtsDAPXblmpfJzIvEwW531z4isqQDqzJ26MQefKCfLaTitG1ckAwRPI7jzr5R/5c+qPmOSY2AgZkTiZnO3pTI+J+JIUpde4W2VCSVxPeYrpG3XFceFkt2gsTB7Hf/8AfrRcosswLLCjmokjfzH+01pV82t8fxuGi7JkiNMjAyTjJgD0E0cV2r2gq6lNx8qNKlyYJGs/RErMRO4O9UuEV/Ne5apt/wAX7HdcR2yiXNBDasbAGZ259YEb5B2zTytInbwNfHh8VceLzK9u4jBhmJOnvr8w4BOFAGR9R5buH4p43XGq4V1qsw2VKqS23Ikr6VZ8u3qmiPbLkfSOI7YRLmghp7uwBB1yBz6iPUcs04jyAYIkTB3HgfGvk1j4sukB7lxlfu6wFMoxXALadwdSz5xT/wD5JfgEXrkeR/tUvlJ2uR+Yjex3d7t20tw25JcEKQBkEqCPfUo8z4GNBWkdPOvj3FfFHH94oLuoONJKjK6CCxP5gcbjDR1po/EvHEAi7cBLwAYjRqOes6RPmdt678nPmjqrxZ9EvfEVlTB1c+X5XZW58tLHyHXFaNq5ImCPA718nt/EHFky7OAJOFUn/wBRiA3kAjY/E08qqtfGPGEjXeZJOZ3GDyP4ZxO+DjNPk580ceIitz6YPiSwWVQWLMLbRHK7q0f/AK7DaRWlbeQDBEgGDuJ5Hxr5Nb+IONOiWYEOZEDuqA2nT4iR9+tMcJ8Q8bp/i3nVpiR9JHI7SPKa58pLmiXbI77/AMlsagvekhCMcn29ufmK07TyoMESAYO48D4184sfEN9GknVEfUmoY25AiPA10XZ/xxbaBdUr/MoLL7RI+9Vyw84+J1VYs6eisa58SL8zSim4vc76mV7xIjAOcepMYrXtMSASIPMTMevOqC0lRRRQBRRRQBRRRQBRRRQBRRWb2xZcgMt4WlUNqmYMgQdQIIiCP907gUBpVgdufFtuwDoh2nTM91WiYYjJIxgbSJImsDtX4jcroRyqfidiQ1zGTv3FxMD7bVzX/UAvKKtyQVMBgBtBLA94DOP71tp4ZtZpexlqV0tImzd4riOJc6iWYRhgyqs81WIA8d/E1O72GVGp7qQP5TA//LNJWe0LyqBbCWLYnu6QznO7EkiTvjrTHB9p3Ll/S4UELqXB089R0z9e2+043zTXliaazRsory+/6J0VRm7Su311qeHsq+wwFA8WKk+fdJXy3pDvup+QUu6cEWyxgk4Oy+O2MSeh6fW5OlWWYydJ7o99z/f1qs8C1uWN0lcnSR3VEdAR99996oh8QnZ5rX4df4Wzwib0vbj1/pyt7scKkpY4gvOT/DUORlgFADRAOY5dKofsgoVN2A1w5RnVSACCpfJPeBI+kxAxNdZxy39GpIk7wO8qQT3ZO8xMZ6bCudbgBcdEUwxIHdDYAIy2fwzOa34bETqRcm0kt92/70MFfDxg7Ja+i/0r7G7Mss7szPb0KH1NpZD+ZogHnsIjrNMToDx3SJL/AC2OliBIjSYaZ89+daHHfDzWgWtMERUJIGrUYzpBmQCBnPpSSJqT8JVh6EEee0VbSqqteSd46acuvUOk6X0tWfPn16HU8JxVxeGVr8Lc0iZIjVsJOwJxPSTSfHdtqlsraaWUfXp1J1JJ1KCd9jz9KyOJ4m7c0B2DBcjuxkCATnJzUWUkQYI8v3rFS+Hq+apz2W33NU8S7ZY8t3uUcLJLO51XH3bkdOAAIAx4Ab0xzHkf6VWkhQSRgbmcA5OScCqeEvM0HEaTG5nvQZPUEfp1r1FsYttCfE8OXYBU1kAkyYAUZ72DMwQB51cEbTJ+Xp7wMN9JESDEjmcyMCaotdqLpuWwUS5pC85djAdiwONvYDbFXdl3LroFVltorEhxb1Exvq70ACdORtFYK1arC8naKTS14rnx+3rsaaUKc/pjq7cOH9ff03KReZu4gZm+mV0sAZGZmNjO9S4Psq8D/wCnvq0s5AIOcESTkTkkTBre4HgPkwilYImdO5B3MEAmG38Kau2nZSAV8O6cEZH4utZqnxKV7QStzdy6GCT1k3c5O7wd3XAa5OkNACMV2BDxvByNIyGO0Guks9l2ioIRNUDvABjtvqbLDz3qw3zpBLKJ5EHHUfVyOPSo2mbVAZYPeEA46j6ueT79Kx1sXOqkm7W5Gilho09d78xdux1uP3u5pEBLaqoIP4iYMiZjbT55NHFdigYLsASIPdIjbS4gb9Z9ueldsuTgqGGxg+2+x/zavCSULMUCwdWoHEYYHMeFRjiaqtlkSlQpu90YyfCiqCfmOZ5KSpBk5WWPlBx+tNJ2IDlLp9VEz/MJGfQGnflupCkrH4TB5brM7ge48qLquO+GTAzMgEDrnl15VN42u3rPr2IrC0ktI9e5n8Nb4m2/8NlRpGdbAOOZA0kGPyt09a67s/t8xHEaQfzrIXzYHK/ceIriT27cuJ3RaMjHeMg9Y6g15a7RvqrSyPlQdazpUiJ0iAZJA9+eDunTxMrOaSM0alGPduz6iDXtfPewPiC5Y7pOu3MFeanc6c43+nbpFdT2Ib9wK73VdSq/RsWGGkFQVzJOegxpzypSlTepKE1NaGzRRRVRYFFFFAFFFIdqcFduafl3TbA1agJ78qQAWBDLBM4P3AIAbv31RSzEBQJJPKuC7c7abiGja2D3UPONmbx8OXnmrPiDtFmItK5ZU+pjJ1uAATvhQRttM+FYNzi1VtBddREhYyRnx/lPtXoYejZZnuZKtS/0osKAQAB4YGOpqarFLW+KWJ1rldcgE92MHf6d/vXjcapwHEkqNj+IDT6nUseYrWUWGBkzyG3ieteW7ny7vzYXSqt8wsdIUEd0kz/LHgJPKa8s3NQlWBHKAY9M5FMcJxEFV0yH+aC2k6Q0NhiDiVQqDygjnWXF1MlJ6b6F1CGaa8NTS4bjFRyrXLcnOTEwGnnsAjf8T0qviuLt8Qpti7aKuGAKtOowRC5yV+ojwFc5wr2+4fkMkMtuG1DQptXbk7xCfMuID44/DTPY3EqqoFsMny7txVXvkjXbuEuAT3gQmkTiTvNfPKOV5k9T1m8ys0adr4rthwsLoETcVwwAKgq0JOlSCCJiQRFOcObVkXbqnU1zv6dQmCSVAmNIM6s7T4Vh2+CsrbsoqFRfa2Tpa4fl6LQCa2JBEKunzEmvEuMyL9Fu2O8LaKAgx9TGe8Y8Y2rfSoRrK1PTbNyf35+nkYp1JU5fXry5os4j4ju3C1v+GQY+hSwAwW7xOkkfTBEkjlNR4diQZ1fUxBYBWYEzJUYBzUTcAY95RAztiTzE+A96mWjdlG3325869inShTVoqxhlKUneTJLufQf1/rRcPdPkf0qlLwg99OZzHM4O+21eliVOVnYgZjMdasOFrKIziIM9IIIP2pbg+xrl69pF3TbUXGgEyfmFQGkDwIiZxV7yIPQg4GcEHr4VZxbG6yrZBPdliLTLqEiNWZPM5j+lZcRKXcjpf+XLr0Laaj3nrbhzFHW5bPDQ6p8uQ4IkXWAQQMTOGJkD64nnVnBcNxKorveOlGXWUbSSioJABGxeWjYAkCluK4d11CDLEQCsDI0gnPXpnOZqnjbt4IbatOCJIHezIRS0kEy2Okda8+pgJ5VKEs3T26/W6ji4OeSSy+9vU2+yO0Apt2zcN1tbcmhVOoAEuFIgQIE7DrWpxHF6LqoS0tp0hQMSSJad9ieeFNfO1v8AGuzIFZiRJUqMYJmOsA+1dFw/B8S9u2bk6yMAHvBYMMM7zB3n3rJloSqxj9SWve0529D0K+Fr4ek5ucJPTuu/2/J0XB3rYuvbDS57/p9JEgRvOPGp8cEUqAD8xj3dC5kDnA2jBnGaQs2GVbbOYMaSbgDZImCQ2O8Dkdc9KrvveUiSYOFUwfUDUOU5I6T4Zp5Yy6/4QgpSW/XLcet3rrElcqNiQNTDw2HuP70pxPEWnHe4hdFxdbEFNOjqeYUhSCZ5U32fw8oyC5jOysDDZ2DSDJYUld+GLJQrAA03EAlhAuGWA7+0+0CNhCNou9zktVaw/wAadQZS6YiRGRPeBgkwSMjFe2VbMAKfxIdpgZEbSP8AJFUcFwYDm8p77hdRbWZ06oEF4JXUwmOe9V9r3r9si4hQrIDYye8AuCdpPWc9K7ClnlkT1Izq5I5mhTtjhFgOFCMjLIESVfxGxyT6SZ2pAXhctiTDN3YG4OzCPQzU2ukuzOV1YknlAAMZwvT1HLNPCDvmGBBkrz0rI2g90FiTBzzr6XC05U6ajN3fWh4tecZ1LxVl1qNg8j6eI/vWj2P2s/DtK5U/Uk7+I6N4+/hnMhPMe370JqI3Ht+9XySkrMinZ3R9Q4Pi0uoHQyp/wg9CNqur5x2Z2ndtB1S4EFwEaisi2xEC5E8ufhnMQe64Dhri6jcfUSWgA40mIxG+D5TGd68qrTdOVjdCeZDtFFFVEwrM+Ie0TZsMw+pu6vmefoAT6VZ2oL/d+T/Nq+npiNQPenY7dQeXLfFl+5rt22YMVXU3IBn5COQ04nPeq2lDNNIhUlljcxBSHaDKh1aCxIAMTnSHZQfDDY5kgc6d73h96qth9RMiDOM4jAjwwa9cwbCDtbVWAtGMWdOoglSTuPyjW+ekxyoe/bU3G+WSUdGxPehSC6/m0hWxz04zFabMwBOPvQoYCMfelztyNhAiAAQAB3ZJjGwnptVnA8Y1m6M6VaNR6nvSYODGCecVC5qxtkjr5/0oe3MSFMGRvVdSEakXGWzEZOLUo7m7x91lWWMqTk7EAZbA5QD7+FJ3O2rpyqoP9RYmPIQJ2pZuL1WhbJRWVY7xiY0gGeeB9zNI8fxXyk1seYgKQcQJJO2Sy7HAk15GGw1KN41VrfRfk3Vq05WcNrajPF9oG44DkYxpEwTmCR4qeeMGq+K4ZbiFGnSwIMGJBEVjcTxgtsRJYqjXILah3IJAYnDDVy61NvidQmsoxGlWxpJhnKRGqZ1Aj/Ir14KFNZYmC85O8i3iTZDuHLSdBJxgWw7ry/8AjcnB9JqVy3ZZmVtc3UDNJEaVJgk/hOTt+Xwqpe37ct3ZKhTOMhzbiM//ADL9/CbeI7RRdYCglUVoUCSGMQvUgkEgfmESTUs6J2ZC09lvl/WfmrbjbPym1BT0M6iRzAbpWhb4cIsLMTOfF5OfMmvOFcMisoWGAYHwIkH7/epM5JiRII69f2qV7kWy7gkLETblQcjBk7wQNxJBO/Tnjes2dThiwbUp22iViPeluyDFle8klBMmDtO0cySfGauOtSGXQO4SRJhvp8MHxH3r5jFVpVqrb2V7HsUKap00luz292Yju0gzAggwRJaY/wCIwZG+MmlP+yqA3eadYGrwIQRp+nn0pq9wzwzNpmDzbujeBjOfeqitwSJUamXmTBCK2CfLnNVQr1YRtGWnmWSpU5O7Qhe7O037asx0sCA3LUSAVxGSIA8z4U7f+YLaskMVUHMzpgahA32ncbe52nwTtaM96BqA1fl/2jlI9ah2P2kTbUEZUBfxZ6HbcwcdQaum3Uiqz1aav+PfYqj9EnSWzvb8+24XO3LN22oDBWMMJwMMMhtiMzivEZXMyrkgCAZA1fmPLIifKKS7TVBrVUQPz050/iLagIBycA774qgBtSsIBUyN/YjmPDwFaI4GNaGeN1yT16RS8VKlLLKz8jX+VcsOCgDgiCNidOQek5NeXO1tR0m24Iydh1zNWWuKc2bbuUxGpiYzBRicQMk1lcXxL3G1CFAiF/MAT9WOYJEcp5mssMHUqNxjw3NLxUIpOS3NDhLpkgyIJMdJ328Zp8WtSlTkMCCDmQcc6x7t75j6rcE6QSFbnAI1ePeIIBn2FJrxt64CGMKMaZIPiGIyeXQHfnShhZ1ZtLSxytWjCKe9yi5ZBtupOqJWcEnSTGOeQfOJ517xvCTb0qdABH04wGBYCNpAIr23bhjCjcZ5Du7DpgH3FX97w+9fTp6WPDS1uZpRTOm/jSqASSe6dW8ySVDAnnvOKGtAvPzYUuogSBqRWXRM7liSf9IHKaus8EqhSFAggSC0jGj2jEV6/ArpHdGG+YMthtQYnzkV25O5HgrI1SLmuNQIzhjcYnngj6YOwXxr6P8ACfaHzLGknvW+75r+E+2P9tcBZ4bQSVVRqyTJyQAB9h9q2Ph/ibq3GW39VxGVYI+sDUv1COTe9Z8RHNC/IspStI+hUUlwFu9LG6095oAAiMQcDHPGd8zTteWbQr5329d1cVdP80f8QF/pXcca97UgtgQdWpiJ04GkxqGN9p2AxMj5121cuDiLmlQw+ZdnMbMY8ufWteF7zZRX2REmo2xgeQpP/q7pUfwjkc2GMT5+FX2bjndNI/1TOfAVvuZLFtzb1H6ipVUxbGBv1Pj4VOW6D3/augG3Hr+n71KqyTIwOfPy8KlLdB7/ALUAD6j5D+tRdCAdPMMNMnSdQPLaZz5+dAJk4HLn5+FeqzdAPX77VGUIzVpK51ScXdFfB23uBwF+XpEyYPKAABPMe1N2+xnKELcDGM61IMkeEQJBjHvUey3aSYkE5AJwFZgJxnMn9OdaQLsSe7pmMMw+mcTHjnyrxcTjasazVN6Ly9d/E9GhhYSppz365GJw7DSAYDQJB326cx08Ksurg07xHCv8iEUsdKwoYb4jdeWDvsKz75dR30KHTqz08wIHrFejhsUqy1sn5mOtR7N2Wq8i6oOu3mP617LdB7/tUXJxgb9fA+Fayke7M4kqApLFlwNRLallYBB2GYwcHMAGp8be03F1FZ7w1TEnuGJb6R3o8IwedZzqTuoPr+1RVIbCqMHbHMeFeVU+GxlNyUrJ8LG+GNlGKja/iOcdw3Fm3pJGrReJIc5YODYcflwD6xUBb49u8+kFfr+iSDctzpEb/JBAnmMipdla1FwSonQCkkzjJURhYxiMr76XAWT3iUDSQZZpMFREypzFeXWg6U3T0dv0baU1OCn1xC4975kOB8goo3BbUMn6QJ1zGPyfzVnjs3vkq7KrEq6jmQ7RjUJkH9jRf4hjfZVQaBuBqgFRvMQMnpzHSRS3EN3lUAZILaiTB3VSRgbyfGKsw9Oq5pQtr66eKIVp08rz30/srCDME6cgbCRODA5n+tSTYeQqDORyGcDP7UWyYGBsOfh5V9KeKSu8UVtOsSrFTuBpIdZJPSB7ihhI6SPUSKoVWAbAyxO+8keHp6VfLdB7/tXFFRbtx1O3b3F3uFXQqxWAQx64kah03J239QwHLEtpCTGBkYn+/wBvGAtctv8ANQrCyfqJ+l4hZx9J2PvU+GMsLbMqaRDBiVyBGknl4RvBg1VNQjJ1GtUvU7GUmsl9L+gj2iHLAowBBUDOOcluQjx5edaiPIB6gH3pPibpFxhbCkQFBnV9IC4G5UaSYHUdRUl4wgkGGMkiDsMQIifH3q6Ms0E2rFTSjJ6jAAMgjnt5x/epFgZH+c6hqYMQy6WwdLYbbpGfSvRckx3ZHKcifCKJpq6JvQ8DnSDuIB2zt/n9qc7K4iL1ttodZ/5AH7Gk7ZaBge/7VJGbWMYxz2g55b5+1clrFo6tGfVqKT4Brxk3QFyQAB44MycbjxgHEwHK8U9IK+cduoV4i8P5if8Al3t/Wu57T7Qa1p0prnV+bECZMKcffoDXEfG/CM7hmQj5gttEiRodZDTA2CyNtxWrCu07FFdfSZ7bR4V6jYHkKy17DQIyDUFZVT8BMKIEE7eW1B7NDFi0xp+VB0lWWQQCPAz/AMj4Rvu+Rl0NG8TiOo9pj+tWVi3exFNtlDOdSKhMqSQvzGBneZeZ5wPGdWzdJAwSYHTPjUlc4Tbcev8An2qVVuxxg7+HPHXxqWo9D9v70AD6j5D+tSqvUdWx28OR8/Gpaj0P2/vQDPZfEBFuKYWAx1HECMyf5Z36EdKhfu3GuuqXURCbUKXA0kgkqpAwHVdQMEkhs/lTuW9WoEHPQgYIEjfIMZHOvezezrSPbdgxZCqqS+QEBQDLZhTz5udprwsbhsknVWz/ALPTwtbMlTfA0OE+YbRUcVbL3bQFkhwO/wDJRSwUDI+YC+J+uIqx2uG7rHEI1n5YbQHkn+Ge/tGksCd+RPKKh2f2TaU2SEcm0P4R1iANmAyA308559auvcFasWnhXUG2Ej5g7wRSFB70kwY9fKsKV5WRpeiuxK/cts7Naj5Z+mI0nqyxjSeUefOqn5ef9DVXC2tCKoUwoAGQY8N9qm7HGDv4ePjX1MI5YqJ4jd3csqP4vQ/qKNR6H7f3qMmRg7HmOo8akcL+GtK122D+Yj3VvtsfTwrYtX9DEFi04GBMhUjAzsTnwrH4O6wupAImV/D+IY3PUD3rRttd+Y5UBo3GBOFwCGie7Xg/Ev8A1Xl+T1MF3GvH8FVrjPluwiUu3GIgGVYKS2IyDpnwnnWWjKupdoa5AO8Bzy32Ip3iuLIOpAWJxqYqQrEGCBJjAYR7+K/AkAO7Kz6RrEkRrLGCwkSZAgbYOKtwLcIyqvbRebK8Wk5KC8/IiDInw/zHWvbew8h+lVM5CxBJg5x6nfrS/HLsWYooV1iYktGZDbhVaOkk8q9k89Dlzb1H6ipVivbIKk3jKwhPV+/kw0SS64/lHWrXtwCGukDSlo5ghjGk6tUh2B36keVdO2NK4Jgef6GoNZfMOczuAY996hw0hUBliFktgaiYzE4nOKv1mQNJJJgAQST0A51zbUi0IXOHufMnTbJAEHvD8U7TjmaZFsRDL9IDMyKdKwZnUB3dj960uz+zHZy1xG0iO7Kd4iDDCfpE7c+exFa3/RoEa2LRVWmQCo35zq/yKw1viEIPKtS+ng5SV9vM5jh+15GljbuA6QTqOSq4AY5DwZBnlMUtYAOQxDTpVyytqiTEA84JK+HhT9v4ZS1w6sivqQm5qLKDo+WE078kRP8Ajyms9uy0CqoDd1tS97ZiRnfr9ietTw04NSdNcTlaDus74DHBcUCiyyycCGB1b7dTg+x6U3wafMuW9JkM6DeQQXAPqM1lWuDtC5Cq6sCbm8AkpoLDls3LnJ3mtn4b4I27k2lJFpbl0JBaWMwBEmNTzArRNuMW3yK4pNpI+m0UlwHE3XLa0CAMwG8mIgiRkb58Kdrxz0QrD+LuA12NY3tnV/t2b7Qf9tblK8b2hat6RcYAvIVYJLQJICiScfqBuRUoycWmjkldWPm1Q5+f6j9v0p7tXgxafuSbbZttByMGM7xIzzEHrSLmRsZ5Yr14yUldHntNOzJAVG306fpy/wA8K8W54H22NeO8GYPQ45f5+pqRwmy4gen9K9BkSOdea/A+1QV4JEHqMe/3/WgJvyPj+uP7VKoMZEQfahLsjY+3PnQHv4vMfof3pzss98D8pY+4t0jcfYwcHp1xTXZd8fMIgyCZHOGCRj/afasHxFXou3NGrCO1VeppaQrfVpAdiegAkz4SHArHv3xdZrgkhvp1DIWBGOQmT61Zx/aIuOwQOBJBIMBhp0usA5Ehd9tJqkP4H2qvAYZ071Jbsliq/aWitkU37zhVKLqJKz4KSNR84JI8qpe/dkdzHzdOx+gL9W/NsCmrT4GD026YpLiOFcljrYAxAg4E28b4+lsjP8Q16hkRJ+KvQYt5DxB5oQO8M/UCdv5SPGhr97X9AI1EDESgSdUzzbuj9KLnC3CXh2GpQoie5jJGd55+VSt2XF3UWYjRBXMSI7wE43af9vTIDHD3X0qxHeGltMEZEHT7gia3+CGpGYnuEzpXmCq7tzB6DrWHr8D7VVbURHeiTiTHSImIrBi8J8xZp2saKFd0r6bjPEcT8x9QkJAhcRInMDeAYnxMVVaHdAkwdJInBI2JHhNeXH7pwdulS1eB9q00qUacFBbIpnNzk5MLm3nA+9Q4jhUcQ4kZ+4Kn3BI9aGugsBmRkjn0GPWp6/A+1WkBd+BtkwRiS8SY1E7xPiTXr9nWyGBWQ/1ZPewRnO8E/boKtR8kwem3T95qLcYgEziCQZGQN4zS41JpufQe3/8Aae7Ij54J2COfL6M+xPvWavEKBk9ZMjcSW58sn0qXzjJClhPdbTzAzB5jflG9VVodpTcVxJweWSZ1A4lEUa2VScmSBliTz849K9vOCsAiXgCDyae95QGM+FczqzMNJ3Jkk+ZOTUezu0V4d3dluODGmI7gUkt6Zx6jEzXlT+HOMc0Xd8jZHGa2asuZ1vEX1RCzYUDbr4Dz2rkUXYdMkchMwB4DPsKY47tBrjamBCr9K7x4k825eHrS4uQMgyegn0A3OK14LDujFuW7+xTiKqqS02RbXY/BvA6bTXDvcMD/AErMe5n7VxPBD5hZ1FwooLuFUmEURK/zscARHMxFfSey+MDgqiFUQlBkY0wAI32PpBBqeKqaZERoRv8AUP0UUVgNYVVxHCJcEOqtExqAMSCDE7YJHrVtFAKdodmW71r5bCB+GPwkbEeX7VwHaHZ72XKOM7gjZh1H9uX6/Sqxu373DMPlXj3o1iPqXJGoezeimr6NZ034FVSnm8zgmwZ5c/71P7/1prtHs65ZPeVoM6WiAYPScHEx+tIao5GPTH32r04yUldGNpp2YnwqcQoRWdWMhn2HdiCqwMwcycnFeXLfEFFhl1hXJyILFYWMYWST6DfNS4nsxLhZjr7wIwRiVC48IG22T1r3/owWYnVqZQhA0gaZY46TqPvUrg9C3pwwK9zoCQA+s7YJOkc8A86bGD5/rz/v70ja7PVHV+8dKBDOnIAgExuRn/ketPMZGx+3964GTInFR4C9p4hC2NQKE8gVk5jqCx8I8ail2eRnnt/eoXQDggwYB8+RkHH7Cq6sFUg4PidhJwkpLgSvXVUlica3BPm53jnMVbS1rhlUHSG2A3wI2MTvtk5xUhxixnEAk7QI3kzAqxKysQvzLU5+f65/vRd+k+VLtxaapJjE5IGBzOdoJ3xU34xMgkDBOSuw3O+wodL6j+L0/qKot8chAyNid1/D9XPlz6ULxiFhBBkGIK57wGM9cedBYZqNrb3+5NQbilBg4MTEjYc99sH2qNriVgCcxMSNusTtg+1AW3OQ6kfbP9KlS44pSwAPIECVyG2IzsYNWtdgbH7f3oBK47reYpaZ5VRIZQJkyIYjPdXbpXrcfej/ANu3/wBy1udvxVfasaWLd6SADtH+fv1rziLfzBEEARyG8538Mep6VGzOlK8bdGP+nfb89r9dW9LDh2dlU2nUAyWa5bMDJnumSZk+pq+92epJJ1SSfy5JH+emNq9/7YOrzoCH6cgGfTpjlio2b6/RK6LW7NtaYK92SYOY7pGPIHFRTstJnvAn+Y8iCPuBUV4Qkg67kAzuM5GPIR968PCEQNd2Yj6t8ESc+P8AmK7bwOeo87chufsOtHyxjG21V2E0gzqMkmTGJ5b7DlXuvVyMemfvt+tTIklyZ5cvHx/tVnB9nvdYIAGY9AQIndjJ7ox4eEmruz+BuXn0op6kn6VHUn+m5rqvhi9ZAC2VZiwVmc6QSCOYmQBtHWdyGrPWrKCtxLYU3LyNTsfslbFvSMscs3Nj/QDkP3p6iivNbbd2bEraBRRRXDoUUUUAVXc4dGMsqk+IB5z+uasooCu/w6upVwGU7g7GuS7W+EXSWsS6/kP1DyP4h55867GoXw2ltMaoMTtMYnwmrIVJQehCUFLc+WtbIJgQQcqcQfLka8wfAj3H+e1dunYNy9/7oqSAsMkBvpIIkCQJIMSRI6b4vbHwE7AhH1r0MK4zyMQftW6GJjLSWhmnRkttTB+cBhiAfsf38Kpfi0QwTjyJj1A28OXls0OB4myW0oVYiDqt2gWA8SJceX3rY7M7QuEhS1wECT8w2ln/AEmST6jluKnOrl1Vn6/orjBy029P2c9f4pVyMmJiD3hvE7T0z/Wr+CV71vWtq4VMj6ZmPKf2iunVhn5d6OZtvoHqMY8xI/WvUcEkrdCv+JT8sBvOAf8AkJ9dqoeL00j17Fqw7vq+vc4zjLt4MEVLhIiQLbyc7THdkY2MVZc7IW1AYCLwJEgBxIlrbLkjGOh9YrpuO7Os8QO9dZGWdmQEahBGMMp8N43FZV3sB2Y//UKWAAAduU7g5HLeJ6xztjiU7a25lUqDTb35GTe7ItEHBOI3O2lVPqVUCf7mbrvAI4MydSaDk5UmT7k5NPWfh+4+HvW1YAZkGd4YRAHufEbU1wnw8oufxL6nTpIAVIYScS085BAGRHpOVeC4nVCb4GJw3YgdTotu4h0lZiGZmYBtgTq69PCmLPwxcFxALLA2wSpLrAkkHOrI723keQrrbRAdh83BAbe3/pPLwX3pbtHibqvbNpg+Rrk2hCa0DaZgaoOof6T1FZXi5cEi9UFxbOf4z4VuNqLWst3T31zqGiQJ3gkcqZHwldYl20qSsHU5JIBJ0nSIEkmc+8Uy/E8YW0l0xdQqw+VDWjc0sSCcOqNO+SsgZ0iHa/Hcbpupa0sSw+WS1mDb0kPryIbUAfEXANw0R+aqeBLsY82VdnfBAKI5co4WFAGrQpUAKST3sAeop678NqznQ7BVjBGrvRsDIO2T5io8Tx/FabgVx8zV/DEWdPy5TvMS2+WkTuIE7kXiuIS7oDKU1uAf4RYrptFXbOAXa9J37ogZqDr1Xrc72UOQlwnY95wsxb1Se8DqCzuU5ep35VpH4YtIJN25GPyfYaZJJPrUuzuKuAObzAOXOnSbZ1pAK4k6dMlTJAkEzmSybgBDPdBbOlV0GPLx5ajHpz7LEVJPexyNGCWonZ+FbeWZrgYggd5e6OUgCC3M8uW1ef8AjiP9DuFjLHSdfiuMDx2PLrTl24D/AOpdGdkXQZ/1Y736Dx3qu/xh2a7pB2ClC59V29Peo9tU5kuzhyKH+H7QlVa4zeagJjnCx6b+QzSXG9kLayb0TjvgST/LBX2+/Or+IvcSSFsAFcyFCF/RRjxkn3q7gvgq/cfXeuFScd7Szx0EDSu/U+VWwnLvSnp7sqlGO0YnPK0tBg/6cqc4zzPh+uDXSdlfCdy53rs216fjPp+H1z4Vpf8Ajly1cDcOVA0xL5fVqydRUwIjAicjEzXQ20gQST4mJ+1KmJb0idhRt3irg+CS0um2oUeHPxJ3J8TV8UUVkNAUUUUAUUUUAUUUUAUUUUAUUUUAUUUUB4RWXxXZd5mJW9CnX3c/i0RkEERpIkRAYxmCNWigKeG4bSoBJY8yeZ5nw8hWfxfZV1vpuxlzu4+oqVXDDAAInfOCMg61FAVWOHCrEk9Sckk7+XlyrP4nsq617Wt4qnc7mY7szsefscTtnVooCFuyAAOgjOTjqTkms/juzLr3Ay3iiwo0AYkNJaQQSc7HHdHIkHTooCFuyFAA5dcn1JyaVv8AAM10NrIQCCgJEmZnBjpynuxsTLtFAeaR0rL4Xsi4ry95riyxjK73NSiAYgCF22EbYrVooDzQOlZPZvY11D/FvNcAHVhnVInMRy25wcAVr0UBTxVgtbZVOkspAYfhJBAPpvSJ7KuG6WNw6CzHSC4wUUAb4Mgnw5RmdSigKuJs6kZVOkkEBuhIwfSs7/tN0uS14lCzHSNSkKUCwCDyg+5O+2tRQHgWK9oooAooooAooooAooooAooooAooooAooooAooooAooooAooooAooooAooooAooooAooooAooooAooooAooooAooooAooooAooooAooooAo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tr-TR"/>
          </a:p>
        </p:txBody>
      </p:sp>
      <p:sp>
        <p:nvSpPr>
          <p:cNvPr id="54" name="Title 2"/>
          <p:cNvSpPr>
            <a:spLocks noGrp="1"/>
          </p:cNvSpPr>
          <p:nvPr>
            <p:ph type="title"/>
          </p:nvPr>
        </p:nvSpPr>
        <p:spPr>
          <a:xfrm>
            <a:off x="659227" y="20020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SMEs in TURKEY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8D872"/>
              </a:clrFrom>
              <a:clrTo>
                <a:srgbClr val="88D872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" b="13149"/>
          <a:stretch/>
        </p:blipFill>
        <p:spPr bwMode="auto">
          <a:xfrm>
            <a:off x="696205" y="1486171"/>
            <a:ext cx="8873115" cy="448047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58" name="Group 57"/>
          <p:cNvGrpSpPr/>
          <p:nvPr/>
        </p:nvGrpSpPr>
        <p:grpSpPr>
          <a:xfrm>
            <a:off x="1318123" y="1486171"/>
            <a:ext cx="6870720" cy="4143881"/>
            <a:chOff x="752210" y="-4552"/>
            <a:chExt cx="6870720" cy="5525176"/>
          </a:xfrm>
          <a:effectLst>
            <a:outerShdw blurRad="635000" dir="10320000" algn="ctr" rotWithShape="0">
              <a:srgbClr val="000000">
                <a:alpha val="68000"/>
              </a:srgbClr>
            </a:outerShdw>
          </a:effectLst>
        </p:grpSpPr>
        <p:grpSp>
          <p:nvGrpSpPr>
            <p:cNvPr id="59" name="Group 58"/>
            <p:cNvGrpSpPr/>
            <p:nvPr/>
          </p:nvGrpSpPr>
          <p:grpSpPr>
            <a:xfrm>
              <a:off x="752210" y="-4552"/>
              <a:ext cx="6870720" cy="5525176"/>
              <a:chOff x="752210" y="-4552"/>
              <a:chExt cx="6870720" cy="5525176"/>
            </a:xfrm>
          </p:grpSpPr>
          <p:graphicFrame>
            <p:nvGraphicFramePr>
              <p:cNvPr id="61" name="Chart 6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1006819"/>
                  </p:ext>
                </p:extLst>
              </p:nvPr>
            </p:nvGraphicFramePr>
            <p:xfrm>
              <a:off x="755576" y="150098"/>
              <a:ext cx="1440160" cy="13068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2" name="TextBox 61"/>
              <p:cNvSpPr txBox="1"/>
              <p:nvPr/>
            </p:nvSpPr>
            <p:spPr>
              <a:xfrm>
                <a:off x="2123728" y="179094"/>
                <a:ext cx="158569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%99</a:t>
                </a:r>
                <a:endParaRPr lang="en-US" sz="48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000301" y="1141469"/>
                <a:ext cx="1995635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 Share of SMEs in all companies</a:t>
                </a:r>
                <a:endParaRPr lang="en-US" sz="11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1074423" y="2417014"/>
                <a:ext cx="2435088" cy="0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/>
              <p:cNvSpPr txBox="1"/>
              <p:nvPr/>
            </p:nvSpPr>
            <p:spPr>
              <a:xfrm>
                <a:off x="1273547" y="1725038"/>
                <a:ext cx="2196435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2,5</a:t>
                </a:r>
                <a:r>
                  <a:rPr lang="en-US" sz="1100" b="1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 Million SME units</a:t>
                </a:r>
                <a:endParaRPr lang="en-US" sz="11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1056792" y="1715985"/>
                <a:ext cx="243508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5602" y="771299"/>
                <a:ext cx="2023294" cy="944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4211960" y="99262"/>
                <a:ext cx="1512168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Share of SMEs in total exports</a:t>
                </a:r>
                <a:endParaRPr lang="en-US" sz="11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445562" y="-4552"/>
                <a:ext cx="1468672" cy="1025922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%62</a:t>
                </a:r>
                <a:endParaRPr lang="en-US" sz="44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207954" y="2125464"/>
                <a:ext cx="1512168" cy="574516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Share of SMEs in total imports</a:t>
                </a:r>
                <a:endParaRPr lang="en-US" sz="11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34359" y="2032814"/>
                <a:ext cx="1850186" cy="943848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%38.5</a:t>
                </a:r>
                <a:endParaRPr lang="en-US" sz="40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 bwMode="auto">
              <a:xfrm>
                <a:off x="4356933" y="2852936"/>
                <a:ext cx="2435088" cy="0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73" name="Picture 7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968" y="3115603"/>
                <a:ext cx="1581150" cy="1179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5961111" y="3771574"/>
                <a:ext cx="1661819" cy="574516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Share of SMEs in employment</a:t>
                </a:r>
                <a:endParaRPr lang="en-US" sz="11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939537" y="3115604"/>
                <a:ext cx="1351652" cy="943848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%76</a:t>
                </a:r>
                <a:endParaRPr lang="en-US" sz="40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pic>
            <p:nvPicPr>
              <p:cNvPr id="76" name="Picture 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4886" y="2801057"/>
                <a:ext cx="1304925" cy="117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1244371" y="3957901"/>
                <a:ext cx="2783134" cy="348813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Share of SMEs in total investments</a:t>
                </a:r>
                <a:endParaRPr lang="en-US" sz="1100" b="1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pic>
            <p:nvPicPr>
              <p:cNvPr id="78" name="Picture 9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128" y="2801057"/>
                <a:ext cx="1692707" cy="93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2921048" y="2976474"/>
                <a:ext cx="1207382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%50</a:t>
                </a:r>
                <a:endParaRPr lang="en-US" sz="3200" b="1" dirty="0">
                  <a:solidFill>
                    <a:schemeClr val="tx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pic>
            <p:nvPicPr>
              <p:cNvPr id="80" name="Picture 11" descr="https://encrypted-tbn2.gstatic.com/images?q=tbn:ANd9GcR1314UrIbCLyanxEAWN3jrVrTiEym-4KK2y3qnDEbNRUFBQAdVkjpaX8c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696" y="4653136"/>
                <a:ext cx="1285875" cy="826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3772782" y="5171811"/>
                <a:ext cx="2880240" cy="348813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Share of SMEs loans in total loans</a:t>
                </a:r>
                <a:endParaRPr lang="en-US" sz="1100" b="1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858532" y="4458868"/>
                <a:ext cx="1351652" cy="943848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%26</a:t>
                </a:r>
                <a:endParaRPr lang="en-US" sz="40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752210" y="133654"/>
                <a:ext cx="3044251" cy="2450044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sz="1100" noProof="1" smtClean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</p:grpSp>
        <p:cxnSp>
          <p:nvCxnSpPr>
            <p:cNvPr id="60" name="Straight Connector 59"/>
            <p:cNvCxnSpPr/>
            <p:nvPr/>
          </p:nvCxnSpPr>
          <p:spPr bwMode="auto">
            <a:xfrm>
              <a:off x="2410696" y="4437112"/>
              <a:ext cx="3309426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083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71866" y="1137679"/>
            <a:ext cx="7464056" cy="48803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716177" y="444319"/>
            <a:ext cx="7896225" cy="5572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SMEs’ role in Turkey</a:t>
            </a:r>
          </a:p>
        </p:txBody>
      </p:sp>
      <p:pic>
        <p:nvPicPr>
          <p:cNvPr id="14" name="Picture 2" descr="\\10.0.0.7\works\2013\TEB\PROJECT\EBA\SUNUM_V2\JPGS_Final\02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6"/>
          <a:stretch/>
        </p:blipFill>
        <p:spPr bwMode="auto">
          <a:xfrm>
            <a:off x="1063546" y="1296486"/>
            <a:ext cx="7072699" cy="450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552893" y="1233377"/>
            <a:ext cx="8272130" cy="4582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2" y="511765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What do SMEs need?</a:t>
            </a:r>
          </a:p>
        </p:txBody>
      </p:sp>
      <p:pic>
        <p:nvPicPr>
          <p:cNvPr id="26" name="Picture 13" descr="\\10.0.0.7\works\2013\TEB\PROJECT\EBA\SUNUM_V2\New folder\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26"/>
          <a:stretch/>
        </p:blipFill>
        <p:spPr bwMode="auto">
          <a:xfrm>
            <a:off x="627945" y="1392865"/>
            <a:ext cx="6495000" cy="428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255531620"/>
              </p:ext>
            </p:extLst>
          </p:nvPr>
        </p:nvGraphicFramePr>
        <p:xfrm>
          <a:off x="6010275" y="1073351"/>
          <a:ext cx="3814209" cy="461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0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467833" y="1233377"/>
            <a:ext cx="8357190" cy="4582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2" y="511765"/>
            <a:ext cx="8028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Differentiation: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Being the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«Consultant Bank»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for SMEs!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8"/>
          <a:stretch/>
        </p:blipFill>
        <p:spPr bwMode="auto">
          <a:xfrm>
            <a:off x="552893" y="1318433"/>
            <a:ext cx="8240205" cy="441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0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0"/>
          <p:cNvSpPr>
            <a:spLocks noGrp="1" noChangeArrowheads="1"/>
          </p:cNvSpPr>
          <p:nvPr>
            <p:ph type="ctrTitle" idx="4294967295"/>
          </p:nvPr>
        </p:nvSpPr>
        <p:spPr>
          <a:xfrm>
            <a:off x="746125" y="1146175"/>
            <a:ext cx="6799263" cy="1182688"/>
          </a:xfrm>
        </p:spPr>
        <p:txBody>
          <a:bodyPr tIns="0" bIns="0"/>
          <a:lstStyle/>
          <a:p>
            <a:pPr algn="ctr" eaLnBrk="1" hangingPunct="1"/>
            <a:r>
              <a:rPr lang="en-US" sz="3200" b="0" dirty="0" smtClean="0">
                <a:solidFill>
                  <a:schemeClr val="bg1"/>
                </a:solidFill>
                <a:latin typeface="MS Reference Sans Serif" pitchFamily="34" charset="0"/>
              </a:rPr>
              <a:t>New Ideas?</a:t>
            </a:r>
            <a:r>
              <a:rPr lang="tr-TR" sz="3200" b="0" dirty="0" smtClean="0">
                <a:solidFill>
                  <a:schemeClr val="bg1"/>
                </a:solidFill>
                <a:latin typeface="MS Reference Sans Serif" pitchFamily="34" charset="0"/>
              </a:rPr>
              <a:t> </a:t>
            </a:r>
            <a:r>
              <a:rPr lang="tr-TR" sz="2800" b="0" dirty="0">
                <a:solidFill>
                  <a:schemeClr val="bg1"/>
                </a:solidFill>
                <a:latin typeface="MS Reference Sans Serif" pitchFamily="34" charset="0"/>
              </a:rPr>
              <a:t/>
            </a:r>
            <a:br>
              <a:rPr lang="tr-TR" sz="2800" b="0" dirty="0">
                <a:solidFill>
                  <a:schemeClr val="bg1"/>
                </a:solidFill>
                <a:latin typeface="MS Reference Sans Serif" pitchFamily="34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MS Reference Sans Serif" pitchFamily="34" charset="0"/>
              </a:rPr>
              <a:t>Start-up Business Banking</a:t>
            </a:r>
          </a:p>
        </p:txBody>
      </p:sp>
    </p:spTree>
    <p:extLst>
      <p:ext uri="{BB962C8B-B14F-4D97-AF65-F5344CB8AC3E}">
        <p14:creationId xmlns:p14="http://schemas.microsoft.com/office/powerpoint/2010/main" val="14955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58762" y="1063256"/>
            <a:ext cx="8102466" cy="49122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762" y="511765"/>
            <a:ext cx="7709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Startup Business in Turkey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91" y="1189620"/>
            <a:ext cx="7345695" cy="4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22560" y="1158953"/>
            <a:ext cx="8102466" cy="4678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9635" y="1835475"/>
            <a:ext cx="6480720" cy="3771664"/>
            <a:chOff x="1002114" y="1210951"/>
            <a:chExt cx="7103660" cy="4704074"/>
          </a:xfrm>
        </p:grpSpPr>
        <p:grpSp>
          <p:nvGrpSpPr>
            <p:cNvPr id="9" name="Group 8"/>
            <p:cNvGrpSpPr/>
            <p:nvPr/>
          </p:nvGrpSpPr>
          <p:grpSpPr>
            <a:xfrm>
              <a:off x="1002114" y="1210951"/>
              <a:ext cx="7103660" cy="4704074"/>
              <a:chOff x="1075764" y="1156447"/>
              <a:chExt cx="6719320" cy="3514185"/>
            </a:xfrm>
            <a:solidFill>
              <a:srgbClr val="92D050"/>
            </a:solidFill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1075766" y="2106716"/>
                <a:ext cx="6719318" cy="484095"/>
              </a:xfrm>
              <a:prstGeom prst="roundRect">
                <a:avLst/>
              </a:prstGeom>
              <a:solidFill>
                <a:srgbClr val="0099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10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Financial Services Package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1075765" y="4234614"/>
                <a:ext cx="6719318" cy="436018"/>
              </a:xfrm>
              <a:prstGeom prst="roundRect">
                <a:avLst/>
              </a:prstGeom>
              <a:solidFill>
                <a:srgbClr val="0099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10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Non-financial Services</a:t>
                </a:r>
                <a:endParaRPr kumimoji="0" lang="tr-TR" sz="1100" b="1" i="0" u="none" strike="noStrike" kern="0" cap="none" spc="0" normalizeH="0" baseline="0" noProof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3056007" y="2739081"/>
                <a:ext cx="1370408" cy="148270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000" b="1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0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Universities</a:t>
                </a:r>
                <a:b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</a:br>
                <a:endParaRPr kumimoji="0" lang="tr-TR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00" b="1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Technopolises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0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4462454" y="2739081"/>
                <a:ext cx="1242389" cy="148270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000" b="1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/>
                </a:r>
                <a:b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</a:br>
                <a: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Business Angels</a:t>
                </a:r>
                <a:b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</a:br>
                <a: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&amp;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Venture Capitalists</a:t>
                </a:r>
                <a:b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</a:br>
                <a:endParaRPr kumimoji="0" lang="tr-TR" sz="1050" b="1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1075764" y="2751909"/>
                <a:ext cx="1953214" cy="148270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TEB Start-up House</a:t>
                </a:r>
                <a:br>
                  <a:rPr kumimoji="0" lang="tr-TR" sz="105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</a:br>
                <a:endParaRPr kumimoji="0" lang="tr-TR" sz="1050" b="1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tr-TR" sz="1000" b="0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Business Management Consultancy</a:t>
                </a: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tr-TR" sz="1000" b="0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Incubation Center</a:t>
                </a: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tr-TR" sz="1000" b="0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Start-up Business Trainings</a:t>
                </a:r>
              </a:p>
            </p:txBody>
          </p:sp>
          <p:sp>
            <p:nvSpPr>
              <p:cNvPr id="17" name="Flowchart: Extract 16"/>
              <p:cNvSpPr/>
              <p:nvPr/>
            </p:nvSpPr>
            <p:spPr bwMode="auto">
              <a:xfrm>
                <a:off x="1075765" y="1156447"/>
                <a:ext cx="6719319" cy="847028"/>
              </a:xfrm>
              <a:prstGeom prst="flowChartExtra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200" b="1" i="0" u="none" strike="noStrike" kern="0" cap="none" spc="0" normalizeH="0" baseline="0" noProof="1" smtClean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TEB Start-Up Business Banking</a:t>
                </a:r>
                <a:endParaRPr kumimoji="0" lang="tr-TR" sz="1200" b="1" i="0" u="none" strike="noStrike" kern="0" cap="none" spc="0" normalizeH="0" baseline="0" noProof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>
              <a:off x="5921870" y="3329458"/>
              <a:ext cx="1069480" cy="1984743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050" b="1" i="0" u="none" strike="noStrike" kern="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050" b="1" i="0" u="none" strike="noStrike" kern="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</a:rPr>
                <a:t>TEB Branches –trained RMs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026919" y="3306117"/>
              <a:ext cx="1069480" cy="1984743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100" b="1" i="0" u="none" strike="noStrike" kern="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100" b="1" i="0" u="none" strike="noStrike" kern="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Regional Start-up Business Trainings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55" y="755463"/>
            <a:ext cx="2438222" cy="16581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658762" y="511765"/>
            <a:ext cx="7709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Innovation: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TEB Start-up Business Banking</a:t>
            </a:r>
          </a:p>
        </p:txBody>
      </p:sp>
    </p:spTree>
    <p:extLst>
      <p:ext uri="{BB962C8B-B14F-4D97-AF65-F5344CB8AC3E}">
        <p14:creationId xmlns:p14="http://schemas.microsoft.com/office/powerpoint/2010/main" val="23528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58762" y="1063256"/>
            <a:ext cx="8102466" cy="49122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bg2">
                <a:lumMod val="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762" y="511765"/>
            <a:ext cx="7709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Target </a:t>
            </a:r>
            <a:r>
              <a:rPr lang="tr-TR" sz="2400" b="1" dirty="0">
                <a:solidFill>
                  <a:schemeClr val="tx2"/>
                </a:solidFill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Group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8" y="3661752"/>
            <a:ext cx="14874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2523" y="1580671"/>
            <a:ext cx="2054614" cy="2729385"/>
            <a:chOff x="629211" y="2848963"/>
            <a:chExt cx="2054614" cy="2729385"/>
          </a:xfrm>
        </p:grpSpPr>
        <p:sp>
          <p:nvSpPr>
            <p:cNvPr id="9" name="Straight Connector 8"/>
            <p:cNvSpPr/>
            <p:nvPr/>
          </p:nvSpPr>
          <p:spPr>
            <a:xfrm rot="20972129">
              <a:off x="2426938" y="2848963"/>
              <a:ext cx="256887" cy="6681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traight Connector 9"/>
            <p:cNvSpPr/>
            <p:nvPr/>
          </p:nvSpPr>
          <p:spPr>
            <a:xfrm rot="4772129">
              <a:off x="352582" y="3309249"/>
              <a:ext cx="2545728" cy="199246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ctangle 10"/>
          <p:cNvSpPr/>
          <p:nvPr/>
        </p:nvSpPr>
        <p:spPr>
          <a:xfrm>
            <a:off x="2746539" y="1024898"/>
            <a:ext cx="6038603" cy="938719"/>
          </a:xfrm>
          <a:prstGeom prst="rect">
            <a:avLst/>
          </a:prstGeom>
          <a:ln>
            <a:solidFill>
              <a:srgbClr val="F8F2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sz="1100" b="1" u="sng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FIRST TARGET GROUP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University Graduate</a:t>
            </a:r>
            <a:endParaRPr lang="tr-TR" sz="1100" dirty="0" smtClean="0">
              <a:solidFill>
                <a:schemeClr val="tx2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rgbClr val="000000"/>
                </a:solidFill>
                <a:latin typeface="MS Reference Sans Serif" panose="020B0604030504040204" pitchFamily="34" charset="0"/>
              </a:rPr>
              <a:t>Innovative </a:t>
            </a:r>
            <a:r>
              <a:rPr lang="en-US" sz="11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and value-Added ideas in the fields as IT/Software </a:t>
            </a:r>
            <a:r>
              <a:rPr lang="en-US" sz="1100" dirty="0" smtClean="0">
                <a:solidFill>
                  <a:srgbClr val="000000"/>
                </a:solidFill>
                <a:latin typeface="MS Reference Sans Serif" panose="020B0604030504040204" pitchFamily="34" charset="0"/>
              </a:rPr>
              <a:t>Development</a:t>
            </a:r>
            <a:endParaRPr lang="tr-TR" sz="1100" dirty="0" smtClean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Entrepreneurs </a:t>
            </a:r>
            <a:r>
              <a:rPr lang="en-US" sz="1100" dirty="0">
                <a:solidFill>
                  <a:schemeClr val="tx2"/>
                </a:solidFill>
                <a:latin typeface="MS Reference Sans Serif" panose="020B0604030504040204" pitchFamily="34" charset="0"/>
              </a:rPr>
              <a:t>which benefit from government assistance like Ministry of Science, Industry and Technology, KOSGEB, TUBİTAK</a:t>
            </a:r>
            <a:endParaRPr lang="tr-TR" sz="1100" dirty="0">
              <a:latin typeface="MS Reference Sans Serif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32697" y="2547307"/>
            <a:ext cx="1709978" cy="2017482"/>
            <a:chOff x="1055255" y="2849310"/>
            <a:chExt cx="1709978" cy="2017482"/>
          </a:xfrm>
        </p:grpSpPr>
        <p:sp>
          <p:nvSpPr>
            <p:cNvPr id="13" name="Straight Connector 12"/>
            <p:cNvSpPr/>
            <p:nvPr/>
          </p:nvSpPr>
          <p:spPr>
            <a:xfrm rot="20972129">
              <a:off x="2312521" y="2849310"/>
              <a:ext cx="452712" cy="840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3"/>
            <p:cNvSpPr/>
            <p:nvPr/>
          </p:nvSpPr>
          <p:spPr>
            <a:xfrm rot="4772129">
              <a:off x="841557" y="3220248"/>
              <a:ext cx="1860242" cy="14328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Rectangle 14"/>
          <p:cNvSpPr/>
          <p:nvPr/>
        </p:nvSpPr>
        <p:spPr>
          <a:xfrm>
            <a:off x="2746538" y="2289970"/>
            <a:ext cx="6038603" cy="1107996"/>
          </a:xfrm>
          <a:prstGeom prst="rect">
            <a:avLst/>
          </a:prstGeom>
          <a:ln>
            <a:solidFill>
              <a:srgbClr val="F8F200"/>
            </a:solidFill>
          </a:ln>
        </p:spPr>
        <p:txBody>
          <a:bodyPr wrap="square">
            <a:spAutoFit/>
          </a:bodyPr>
          <a:lstStyle/>
          <a:p>
            <a:r>
              <a:rPr lang="tr-TR" sz="1100" b="1" u="sng" dirty="0">
                <a:solidFill>
                  <a:schemeClr val="tx2"/>
                </a:solidFill>
                <a:latin typeface="MS Reference Sans Serif" panose="020B0604030504040204" pitchFamily="34" charset="0"/>
              </a:rPr>
              <a:t>POSITIVE DISCRIMINATION</a:t>
            </a:r>
            <a:endParaRPr lang="en-US" sz="1100" b="1" u="sng" dirty="0">
              <a:solidFill>
                <a:schemeClr val="tx2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Technopreneur</a:t>
            </a:r>
            <a:endParaRPr lang="tr-TR" sz="1100" dirty="0" smtClean="0">
              <a:solidFill>
                <a:schemeClr val="tx2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Start-</a:t>
            </a:r>
            <a:r>
              <a:rPr lang="tr-TR" sz="1100" dirty="0" err="1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up</a:t>
            </a:r>
            <a:r>
              <a:rPr lang="tr-TR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 </a:t>
            </a:r>
            <a:r>
              <a:rPr lang="tr-TR" sz="1100" dirty="0">
                <a:solidFill>
                  <a:schemeClr val="tx2"/>
                </a:solidFill>
                <a:latin typeface="MS Reference Sans Serif" panose="020B0604030504040204" pitchFamily="34" charset="0"/>
              </a:rPr>
              <a:t>Business </a:t>
            </a:r>
            <a:r>
              <a:rPr lang="en-US" sz="11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projects supported </a:t>
            </a:r>
            <a:r>
              <a:rPr lang="en-US" sz="1100" dirty="0" smtClean="0">
                <a:solidFill>
                  <a:srgbClr val="000000"/>
                </a:solidFill>
                <a:latin typeface="MS Reference Sans Serif" panose="020B0604030504040204" pitchFamily="34" charset="0"/>
              </a:rPr>
              <a:t>by</a:t>
            </a:r>
            <a:r>
              <a:rPr lang="tr-TR" sz="1100" dirty="0" smtClean="0">
                <a:solidFill>
                  <a:srgbClr val="000000"/>
                </a:solidFill>
                <a:latin typeface="MS Reference Sans Serif" panose="020B0604030504040204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TUBITAK, KOSGEB, Ministry of Economy,  Ministry of Science, Industry and </a:t>
            </a:r>
            <a:r>
              <a:rPr lang="en-US" sz="1100" dirty="0" smtClean="0">
                <a:solidFill>
                  <a:srgbClr val="000000"/>
                </a:solidFill>
                <a:latin typeface="MS Reference Sans Serif" panose="020B0604030504040204" pitchFamily="34" charset="0"/>
              </a:rPr>
              <a:t>Technology</a:t>
            </a:r>
            <a:endParaRPr lang="tr-TR" sz="1100" dirty="0">
              <a:solidFill>
                <a:srgbClr val="000000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Entrepreneurs </a:t>
            </a:r>
            <a:r>
              <a:rPr lang="en-US" sz="1100" dirty="0">
                <a:solidFill>
                  <a:schemeClr val="tx2"/>
                </a:solidFill>
                <a:latin typeface="MS Reference Sans Serif" panose="020B0604030504040204" pitchFamily="34" charset="0"/>
              </a:rPr>
              <a:t>which have project in the fields as </a:t>
            </a: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Environment/Energy</a:t>
            </a:r>
            <a:endParaRPr lang="tr-TR" sz="1100" dirty="0" smtClean="0">
              <a:solidFill>
                <a:schemeClr val="tx2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Women </a:t>
            </a:r>
            <a:r>
              <a:rPr lang="en-US" sz="1100" dirty="0">
                <a:solidFill>
                  <a:schemeClr val="tx2"/>
                </a:solidFill>
                <a:latin typeface="MS Reference Sans Serif" panose="020B0604030504040204" pitchFamily="34" charset="0"/>
              </a:rPr>
              <a:t>Entrepreneurs</a:t>
            </a:r>
            <a:endParaRPr lang="tr-TR" sz="1100" dirty="0">
              <a:latin typeface="MS Reference Sans Serif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2704" y="3978108"/>
            <a:ext cx="1431129" cy="922059"/>
            <a:chOff x="1736303" y="2812479"/>
            <a:chExt cx="1431129" cy="922059"/>
          </a:xfrm>
        </p:grpSpPr>
        <p:sp>
          <p:nvSpPr>
            <p:cNvPr id="17" name="Straight Connector 16"/>
            <p:cNvSpPr/>
            <p:nvPr/>
          </p:nvSpPr>
          <p:spPr>
            <a:xfrm rot="20972129">
              <a:off x="2315894" y="2812479"/>
              <a:ext cx="851538" cy="15767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7"/>
            <p:cNvSpPr/>
            <p:nvPr/>
          </p:nvSpPr>
          <p:spPr>
            <a:xfrm rot="4772129">
              <a:off x="1665182" y="3015305"/>
              <a:ext cx="790354" cy="64811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Rectangle 18"/>
          <p:cNvSpPr/>
          <p:nvPr/>
        </p:nvSpPr>
        <p:spPr>
          <a:xfrm>
            <a:off x="2746538" y="3891811"/>
            <a:ext cx="6038602" cy="769441"/>
          </a:xfrm>
          <a:prstGeom prst="rect">
            <a:avLst/>
          </a:prstGeom>
          <a:ln>
            <a:solidFill>
              <a:srgbClr val="F8F2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r-TR" sz="1100" b="1" u="sng" dirty="0">
                <a:solidFill>
                  <a:schemeClr val="tx2"/>
                </a:solidFill>
                <a:latin typeface="MS Reference Sans Serif" panose="020B0604030504040204" pitchFamily="34" charset="0"/>
              </a:rPr>
              <a:t>SECOND TARGET GROUP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The entrepreneurs who want to establish (grocery, green grocer or restaurants etc.)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2"/>
                </a:solidFill>
                <a:latin typeface="MS Reference Sans Serif" panose="020B0604030504040204" pitchFamily="34" charset="0"/>
              </a:rPr>
              <a:t>Traditional entrepreneurs</a:t>
            </a:r>
            <a:endParaRPr lang="en-US" sz="1100" dirty="0">
              <a:latin typeface="MS Reference Sans Serif" panose="020B060403050404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4735572"/>
            <a:ext cx="2800350" cy="180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33" y="4760938"/>
            <a:ext cx="2750506" cy="167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3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PPcorpo_43_dev_ENG">
  <a:themeElements>
    <a:clrScheme name="Modèle par défaut 14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4BC8DC"/>
      </a:accent1>
      <a:accent2>
        <a:srgbClr val="505A9B"/>
      </a:accent2>
      <a:accent3>
        <a:srgbClr val="FFFFFF"/>
      </a:accent3>
      <a:accent4>
        <a:srgbClr val="4A4A4C"/>
      </a:accent4>
      <a:accent5>
        <a:srgbClr val="B1E0EB"/>
      </a:accent5>
      <a:accent6>
        <a:srgbClr val="48518C"/>
      </a:accent6>
      <a:hlink>
        <a:srgbClr val="00915A"/>
      </a:hlink>
      <a:folHlink>
        <a:srgbClr val="A0C873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BNPPcorpo_43_dev_ENG</Template>
  <TotalTime>7752</TotalTime>
  <Words>449</Words>
  <Application>Microsoft Office PowerPoint</Application>
  <PresentationFormat>On-screen Show (4:3)</PresentationFormat>
  <Paragraphs>129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BNPPcorpo_43_dev_ENG</vt:lpstr>
      <vt:lpstr>Modèle par défaut</vt:lpstr>
      <vt:lpstr>Modèle par défaut</vt:lpstr>
      <vt:lpstr>Plugging the Financial and Business Knowledge Gap in an Innovative Way…</vt:lpstr>
      <vt:lpstr>SMEs in TURKEY</vt:lpstr>
      <vt:lpstr>SMEs’ role in Turkey</vt:lpstr>
      <vt:lpstr>PowerPoint Presentation</vt:lpstr>
      <vt:lpstr>PowerPoint Presentation</vt:lpstr>
      <vt:lpstr>New Ideas?  Start-up Business Banking</vt:lpstr>
      <vt:lpstr>PowerPoint Presentation</vt:lpstr>
      <vt:lpstr>PowerPoint Presentation</vt:lpstr>
      <vt:lpstr>PowerPoint Presentation</vt:lpstr>
      <vt:lpstr>PowerPoint Presentation</vt:lpstr>
      <vt:lpstr>RESULTS?</vt:lpstr>
      <vt:lpstr>PowerPoint Presentation</vt:lpstr>
      <vt:lpstr>PowerPoint Presentation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Banking Conference</dc:title>
  <dc:subject>Beirut</dc:subject>
  <dc:creator>Şirvan CANITEZ</dc:creator>
  <cp:lastModifiedBy>p16772</cp:lastModifiedBy>
  <cp:revision>355</cp:revision>
  <cp:lastPrinted>2014-10-03T08:22:11Z</cp:lastPrinted>
  <dcterms:created xsi:type="dcterms:W3CDTF">2011-07-07T14:15:53Z</dcterms:created>
  <dcterms:modified xsi:type="dcterms:W3CDTF">2014-10-08T13:51:35Z</dcterms:modified>
</cp:coreProperties>
</file>