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748" r:id="rId2"/>
    <p:sldId id="751" r:id="rId3"/>
    <p:sldId id="758" r:id="rId4"/>
    <p:sldId id="775" r:id="rId5"/>
    <p:sldId id="776" r:id="rId6"/>
  </p:sldIdLst>
  <p:sldSz cx="9144000" cy="6858000" type="screen4x3"/>
  <p:notesSz cx="6669088" cy="9926638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48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96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944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5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8887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5368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31849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pos="5613">
          <p15:clr>
            <a:srgbClr val="A4A3A4"/>
          </p15:clr>
        </p15:guide>
        <p15:guide id="5" pos="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1AFFF"/>
    <a:srgbClr val="0065CC"/>
    <a:srgbClr val="F8F1FD"/>
    <a:srgbClr val="1B2257"/>
    <a:srgbClr val="132D47"/>
    <a:srgbClr val="808080"/>
    <a:srgbClr val="00296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4754" autoAdjust="0"/>
    <p:restoredTop sz="94620" autoAdjust="0"/>
  </p:normalViewPr>
  <p:slideViewPr>
    <p:cSldViewPr snapToGrid="0" snapToObjects="1">
      <p:cViewPr>
        <p:scale>
          <a:sx n="68" d="100"/>
          <a:sy n="68" d="100"/>
        </p:scale>
        <p:origin x="1656" y="164"/>
      </p:cViewPr>
      <p:guideLst>
        <p:guide orient="horz" pos="684"/>
        <p:guide orient="horz" pos="4186"/>
        <p:guide orient="horz" pos="432"/>
        <p:guide pos="5613"/>
        <p:guide pos="68"/>
      </p:guideLst>
    </p:cSldViewPr>
  </p:slideViewPr>
  <p:outlineViewPr>
    <p:cViewPr>
      <p:scale>
        <a:sx n="33" d="100"/>
        <a:sy n="33" d="100"/>
      </p:scale>
      <p:origin x="0" y="-32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2250" y="-102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425450" y="622300"/>
            <a:ext cx="5824538" cy="436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463134" y="5333978"/>
            <a:ext cx="574910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5981405" y="9546303"/>
            <a:ext cx="23083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6212174" y="110741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Tahoma"/>
        <a:ea typeface="Tahoma"/>
        <a:cs typeface="Tahoma"/>
        <a:sym typeface="Tahoma"/>
      </a:defRPr>
    </a:lvl1pPr>
    <a:lvl2pPr marL="119860" indent="-118241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Tahoma"/>
        <a:ea typeface="Tahoma"/>
        <a:cs typeface="Tahoma"/>
        <a:sym typeface="Tahoma"/>
      </a:defRPr>
    </a:lvl2pPr>
    <a:lvl3pPr marL="306129" indent="-18464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Tahoma"/>
        <a:ea typeface="Tahoma"/>
        <a:cs typeface="Tahoma"/>
        <a:sym typeface="Tahoma"/>
      </a:defRPr>
    </a:lvl3pPr>
    <a:lvl4pPr marL="435707" indent="-12795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Tahoma"/>
        <a:ea typeface="Tahoma"/>
        <a:cs typeface="Tahoma"/>
        <a:sym typeface="Tahoma"/>
      </a:defRPr>
    </a:lvl4pPr>
    <a:lvl5pPr marL="553946" indent="-116620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Tahoma"/>
        <a:ea typeface="Tahoma"/>
        <a:cs typeface="Tahoma"/>
        <a:sym typeface="Tahoma"/>
      </a:defRPr>
    </a:lvl5pPr>
    <a:lvl6pPr marL="2332406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4" y="5333981"/>
            <a:ext cx="5749105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28881" y="9546303"/>
            <a:ext cx="83356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6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128883" y="9546304"/>
            <a:ext cx="83356" cy="184666"/>
          </a:xfrm>
          <a:ln/>
        </p:spPr>
        <p:txBody>
          <a:bodyPr/>
          <a:lstStyle/>
          <a:p>
            <a:fld id="{3319BA6C-FAC9-4FE0-8A5B-AFB0375A2055}" type="slidenum">
              <a:rPr lang="en-US"/>
              <a:pPr/>
              <a:t>1</a:t>
            </a:fld>
            <a:endParaRPr lang="en-US"/>
          </a:p>
        </p:txBody>
      </p:sp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22300"/>
            <a:ext cx="5826125" cy="4370388"/>
          </a:xfrm>
          <a:ln/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067" y="5333568"/>
            <a:ext cx="5683749" cy="24622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3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42321" y="9546303"/>
            <a:ext cx="169918" cy="184666"/>
          </a:xfrm>
          <a:noFill/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69176" indent="-295837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83348" indent="-23667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56687" indent="-23667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130026" indent="-23667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603365" indent="-2366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3076705" indent="-2366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550044" indent="-2366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4023383" indent="-2366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2C2DEB-D949-4B45-BBCA-1A46194AA2CB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060" y="5333981"/>
            <a:ext cx="5683169" cy="246221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17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5245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rgbClr val="5E6A71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6985000" y="1905000"/>
            <a:ext cx="2159000" cy="2159000"/>
          </a:xfrm>
          <a:prstGeom prst="rect">
            <a:avLst/>
          </a:prstGeom>
          <a:solidFill>
            <a:srgbClr val="DFE1E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Rectangle 20"/>
          <p:cNvSpPr/>
          <p:nvPr userDrawn="1"/>
        </p:nvSpPr>
        <p:spPr bwMode="ltGray">
          <a:xfrm>
            <a:off x="0" y="1905000"/>
            <a:ext cx="6985000" cy="2159000"/>
          </a:xfrm>
          <a:prstGeom prst="rect">
            <a:avLst/>
          </a:prstGeom>
          <a:solidFill>
            <a:srgbClr val="FFFFFF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" name="Picture 11" descr="QDB-logo-RGB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688" y="2120900"/>
            <a:ext cx="10636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62219" y="5213989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62219" y="2176938"/>
            <a:ext cx="6240712" cy="5078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3200" b="0" baseline="0">
                <a:latin typeface="Tahoma"/>
                <a:ea typeface="Tahoma"/>
                <a:sym typeface="Tahom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62219" y="3428341"/>
            <a:ext cx="6240712" cy="246221"/>
          </a:xfrm>
        </p:spPr>
        <p:txBody>
          <a:bodyPr wrap="square">
            <a:spAutoFit/>
          </a:bodyPr>
          <a:lstStyle>
            <a:lvl1pPr>
              <a:defRPr sz="1600" baseline="0">
                <a:latin typeface="Tahoma"/>
                <a:ea typeface="Tahoma"/>
                <a:sym typeface="Tahom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4" name="doc id"/>
          <p:cNvSpPr>
            <a:spLocks noChangeArrowheads="1"/>
          </p:cNvSpPr>
          <p:nvPr userDrawn="1"/>
        </p:nvSpPr>
        <p:spPr bwMode="auto">
          <a:xfrm>
            <a:off x="801618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baseline="0" noProof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816433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>
          <a:xfrm>
            <a:off x="8494440" y="6635431"/>
            <a:ext cx="192360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>
                <a:latin typeface="Tahoma"/>
                <a:ea typeface="Tahoma"/>
                <a:cs typeface="Tahoma"/>
                <a:sym typeface="Tahoma"/>
              </a:rPr>
              <a:pPr lvl="0" algn="r"/>
              <a:t>‹#›</a:t>
            </a:fld>
            <a:endParaRPr lang="en-US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4610" y="6618278"/>
            <a:ext cx="199241" cy="155496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/>
            </a:lvl1pPr>
          </a:lstStyle>
          <a:p>
            <a:fld id="{E30E03F5-DF58-4785-AA60-F99C02BDE371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993E7C0E-FC13-4674-A856-B941ABEC0DF4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E7FC8EEE-00FF-40DA-908C-A9A0B7047659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332A30F8-DDFA-4FDF-9A03-A234AC98A5EF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A359CA89-6179-4990-9091-5E45BA471D7D}" type="slidenum">
              <a:rPr lang="en-GB" sz="1000" b="0" i="0" baseline="0" smtClean="0"/>
              <a:pPr algn="l"/>
              <a:t>‹#›</a:t>
            </a:fld>
            <a:endParaRPr lang="en-GB" sz="1000" b="0" i="0" baseline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6966CA35-78D0-495D-91C8-DAC74E3B97A7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</p:spTree>
    <p:extLst>
      <p:ext uri="{BB962C8B-B14F-4D97-AF65-F5344CB8AC3E}">
        <p14:creationId xmlns:p14="http://schemas.microsoft.com/office/powerpoint/2010/main" val="212248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image" Target="../media/image2.png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image" Target="../media/image1.emf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04573378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35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0" y="360363"/>
            <a:ext cx="9144000" cy="730250"/>
          </a:xfrm>
          <a:prstGeom prst="rect">
            <a:avLst/>
          </a:prstGeom>
          <a:solidFill>
            <a:srgbClr val="DFE1E3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01618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baseline="0" noProof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3044" y="2760688"/>
            <a:ext cx="4389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8" y="540822"/>
            <a:ext cx="7261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104536"/>
            <a:ext cx="7502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1092994"/>
            <a:ext cx="7261088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8" y="6405454"/>
            <a:ext cx="8722840" cy="383882"/>
            <a:chOff x="75" y="3942"/>
            <a:chExt cx="5385" cy="23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42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9538" indent="-109538">
                <a:defRPr/>
              </a:pPr>
              <a:r>
                <a:rPr lang="en-US" sz="1000" baseline="0" noProof="0" dirty="0" smtClean="0">
                  <a:latin typeface="Tahoma"/>
                  <a:ea typeface="Tahoma"/>
                  <a:cs typeface="Tahoma"/>
                  <a:sym typeface="Tahoma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84"/>
              <a:ext cx="5000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5625" indent="-555625" defTabSz="913526">
                <a:tabLst>
                  <a:tab pos="560388" algn="l"/>
                </a:tabLst>
              </a:pPr>
              <a:r>
                <a:rPr lang="en-US" sz="1000" baseline="0" noProof="0" dirty="0">
                  <a:solidFill>
                    <a:schemeClr val="tx1"/>
                  </a:solidFill>
                  <a:latin typeface="Tahoma"/>
                  <a:ea typeface="Tahoma"/>
                  <a:cs typeface="Tahoma"/>
                  <a:sym typeface="Tahoma"/>
                </a:rPr>
                <a:t>SOURCE: </a:t>
              </a:r>
              <a:r>
                <a:rPr lang="en-US" sz="1000" baseline="0" noProof="0" dirty="0" smtClean="0">
                  <a:solidFill>
                    <a:schemeClr val="tx1"/>
                  </a:solidFill>
                  <a:latin typeface="Tahoma"/>
                  <a:ea typeface="Tahoma"/>
                  <a:cs typeface="Tahoma"/>
                  <a:sym typeface="Tahoma"/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3044" y="2111856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Tahoma"/>
                  <a:ea typeface="Tahoma"/>
                  <a:cs typeface="Tahoma"/>
                  <a:sym typeface="Tahom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Tahoma"/>
                  <a:ea typeface="Tahoma"/>
                  <a:cs typeface="Tahoma"/>
                  <a:sym typeface="Tahoma"/>
                </a:rPr>
                <a:t>Unit of measure</a:t>
              </a:r>
            </a:p>
          </p:txBody>
        </p:sp>
      </p:grpSp>
      <p:grpSp>
        <p:nvGrpSpPr>
          <p:cNvPr id="26" name="LegendBoxes" hidden="1"/>
          <p:cNvGrpSpPr>
            <a:grpSpLocks/>
          </p:cNvGrpSpPr>
          <p:nvPr/>
        </p:nvGrpSpPr>
        <p:grpSpPr bwMode="auto">
          <a:xfrm>
            <a:off x="7923212" y="1146969"/>
            <a:ext cx="763588" cy="996951"/>
            <a:chOff x="4936" y="176"/>
            <a:chExt cx="481" cy="628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  <p:sp>
          <p:nvSpPr>
            <p:cNvPr id="2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ahoma"/>
                <a:ea typeface="Tahoma"/>
                <a:cs typeface="Tahoma" pitchFamily="34" charset="0"/>
                <a:sym typeface="Tahoma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  <p:sp>
          <p:nvSpPr>
            <p:cNvPr id="3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ahoma"/>
                <a:ea typeface="Tahoma"/>
                <a:cs typeface="Tahoma" pitchFamily="34" charset="0"/>
                <a:sym typeface="Tahoma"/>
              </a:endParaRP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  <p:sp>
          <p:nvSpPr>
            <p:cNvPr id="3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ahoma"/>
                <a:ea typeface="Tahoma"/>
                <a:cs typeface="Tahoma" pitchFamily="34" charset="0"/>
                <a:sym typeface="Tahoma"/>
              </a:endParaRP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  <p:sp>
          <p:nvSpPr>
            <p:cNvPr id="3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ahoma"/>
                <a:ea typeface="Tahoma"/>
                <a:cs typeface="Tahoma" pitchFamily="34" charset="0"/>
                <a:sym typeface="Tahoma"/>
              </a:endParaRPr>
            </a:p>
          </p:txBody>
        </p:sp>
      </p:grpSp>
      <p:grpSp>
        <p:nvGrpSpPr>
          <p:cNvPr id="35" name="LegendLines" hidden="1"/>
          <p:cNvGrpSpPr>
            <a:grpSpLocks/>
          </p:cNvGrpSpPr>
          <p:nvPr/>
        </p:nvGrpSpPr>
        <p:grpSpPr bwMode="auto">
          <a:xfrm>
            <a:off x="7615237" y="1146969"/>
            <a:ext cx="1071563" cy="730251"/>
            <a:chOff x="4750" y="176"/>
            <a:chExt cx="675" cy="4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ahoma"/>
                <a:ea typeface="Tahoma"/>
                <a:cs typeface="Tahoma" pitchFamily="34" charset="0"/>
                <a:sym typeface="Tahom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ahoma"/>
                <a:ea typeface="Tahoma"/>
                <a:cs typeface="Tahoma" pitchFamily="34" charset="0"/>
                <a:sym typeface="Tahom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ahoma"/>
                <a:ea typeface="Tahoma"/>
                <a:cs typeface="Tahoma" pitchFamily="34" charset="0"/>
                <a:sym typeface="Tahom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</p:grpSp>
      <p:grpSp>
        <p:nvGrpSpPr>
          <p:cNvPr id="42" name="McKSticker" hidden="1"/>
          <p:cNvGrpSpPr/>
          <p:nvPr/>
        </p:nvGrpSpPr>
        <p:grpSpPr bwMode="auto">
          <a:xfrm>
            <a:off x="7701851" y="1146969"/>
            <a:ext cx="984949" cy="212366"/>
            <a:chOff x="7755826" y="285750"/>
            <a:chExt cx="984949" cy="212366"/>
          </a:xfrm>
        </p:grpSpPr>
        <p:sp>
          <p:nvSpPr>
            <p:cNvPr id="43" name="StickerRectangle"/>
            <p:cNvSpPr>
              <a:spLocks noChangeArrowheads="1"/>
            </p:cNvSpPr>
            <p:nvPr/>
          </p:nvSpPr>
          <p:spPr bwMode="auto">
            <a:xfrm>
              <a:off x="7755826" y="285750"/>
              <a:ext cx="984949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Tahoma"/>
                  <a:ea typeface="Tahoma"/>
                  <a:cs typeface="Tahoma" pitchFamily="34" charset="0"/>
                  <a:sym typeface="Tahoma"/>
                </a:rPr>
                <a:t>PRELIMINARY</a:t>
              </a:r>
            </a:p>
          </p:txBody>
        </p:sp>
        <p:cxnSp>
          <p:nvCxnSpPr>
            <p:cNvPr id="44" name="AutoShape 31"/>
            <p:cNvCxnSpPr>
              <a:cxnSpLocks noChangeShapeType="1"/>
              <a:stCxn id="43" idx="2"/>
              <a:endCxn id="43" idx="4"/>
            </p:cNvCxnSpPr>
            <p:nvPr/>
          </p:nvCxnSpPr>
          <p:spPr bwMode="auto">
            <a:xfrm>
              <a:off x="77558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2"/>
            <p:cNvCxnSpPr>
              <a:cxnSpLocks noChangeShapeType="1"/>
              <a:stCxn id="43" idx="4"/>
              <a:endCxn id="43" idx="6"/>
            </p:cNvCxnSpPr>
            <p:nvPr/>
          </p:nvCxnSpPr>
          <p:spPr bwMode="auto">
            <a:xfrm>
              <a:off x="7755826" y="498116"/>
              <a:ext cx="98494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LegendMoons" hidden="1"/>
          <p:cNvGrpSpPr/>
          <p:nvPr/>
        </p:nvGrpSpPr>
        <p:grpSpPr bwMode="auto">
          <a:xfrm>
            <a:off x="7856370" y="1146969"/>
            <a:ext cx="830430" cy="1306516"/>
            <a:chOff x="6655594" y="273840"/>
            <a:chExt cx="830430" cy="1306516"/>
          </a:xfrm>
        </p:grpSpPr>
        <p:grpSp>
          <p:nvGrpSpPr>
            <p:cNvPr id="47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5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/>
                  <a:ea typeface="Tahoma"/>
                  <a:cs typeface="Tahoma" pitchFamily="34" charset="0"/>
                  <a:sym typeface="Tahoma"/>
                </a:endParaRPr>
              </a:p>
            </p:txBody>
          </p:sp>
          <p:sp>
            <p:nvSpPr>
              <p:cNvPr id="66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/>
                  <a:ea typeface="Tahoma"/>
                  <a:cs typeface="Tahoma" pitchFamily="34" charset="0"/>
                  <a:sym typeface="Tahoma"/>
                </a:endParaRPr>
              </a:p>
            </p:txBody>
          </p:sp>
        </p:grpSp>
        <p:grpSp>
          <p:nvGrpSpPr>
            <p:cNvPr id="48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/>
                  <a:ea typeface="Tahoma"/>
                  <a:cs typeface="Tahoma" pitchFamily="34" charset="0"/>
                  <a:sym typeface="Tahoma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/>
                  <a:ea typeface="Tahoma"/>
                  <a:cs typeface="Tahoma" pitchFamily="34" charset="0"/>
                  <a:sym typeface="Tahoma"/>
                </a:endParaRPr>
              </a:p>
            </p:txBody>
          </p:sp>
        </p:grpSp>
        <p:grpSp>
          <p:nvGrpSpPr>
            <p:cNvPr id="49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/>
                  <a:ea typeface="Tahoma"/>
                  <a:cs typeface="Tahoma" pitchFamily="34" charset="0"/>
                  <a:sym typeface="Tahoma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/>
                  <a:ea typeface="Tahoma"/>
                  <a:cs typeface="Tahoma" pitchFamily="34" charset="0"/>
                  <a:sym typeface="Tahoma"/>
                </a:endParaRPr>
              </a:p>
            </p:txBody>
          </p:sp>
        </p:grpSp>
        <p:grpSp>
          <p:nvGrpSpPr>
            <p:cNvPr id="50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/>
                  <a:ea typeface="Tahoma"/>
                  <a:cs typeface="Tahoma" pitchFamily="34" charset="0"/>
                  <a:sym typeface="Tahoma"/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/>
                  <a:ea typeface="Tahoma"/>
                  <a:cs typeface="Tahoma" pitchFamily="34" charset="0"/>
                  <a:sym typeface="Tahoma"/>
                </a:endParaRPr>
              </a:p>
            </p:txBody>
          </p:sp>
        </p:grpSp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  <p:sp>
          <p:nvSpPr>
            <p:cNvPr id="52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  <p:sp>
          <p:nvSpPr>
            <p:cNvPr id="53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  <p:sp>
          <p:nvSpPr>
            <p:cNvPr id="54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  <p:sp>
          <p:nvSpPr>
            <p:cNvPr id="55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Tahoma"/>
                  <a:ea typeface="Tahoma"/>
                  <a:cs typeface="Tahoma" pitchFamily="34" charset="0"/>
                  <a:sym typeface="Tahoma"/>
                </a:rPr>
                <a:t>Legend</a:t>
              </a:r>
            </a:p>
          </p:txBody>
        </p:sp>
        <p:grpSp>
          <p:nvGrpSpPr>
            <p:cNvPr id="56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/>
                  <a:ea typeface="Tahoma"/>
                  <a:cs typeface="Tahoma" pitchFamily="34" charset="0"/>
                  <a:sym typeface="Tahom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/>
                  <a:ea typeface="Tahoma"/>
                  <a:cs typeface="Tahoma" pitchFamily="34" charset="0"/>
                  <a:sym typeface="Tahoma"/>
                </a:endParaRPr>
              </a:p>
            </p:txBody>
          </p:sp>
        </p:grpSp>
      </p:grpSp>
      <p:pic>
        <p:nvPicPr>
          <p:cNvPr id="67" name="Picture 11" descr="QDB-logo-RGB.png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447" y="363626"/>
            <a:ext cx="435375" cy="70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400" b="0" baseline="0">
          <a:solidFill>
            <a:schemeClr val="accent3"/>
          </a:solidFill>
          <a:latin typeface="Tahoma"/>
          <a:ea typeface="Tahoma"/>
          <a:cs typeface="Tahoma"/>
          <a:sym typeface="Tahoma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Tahoma"/>
          <a:ea typeface="Tahoma"/>
          <a:cs typeface="Tahoma"/>
          <a:sym typeface="Tahoma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Tahoma"/>
          <a:ea typeface="Tahoma"/>
          <a:cs typeface="Tahoma"/>
          <a:sym typeface="Tahoma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Tahoma"/>
          <a:ea typeface="Tahoma"/>
          <a:cs typeface="Tahoma"/>
          <a:sym typeface="Tahoma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Tahoma"/>
          <a:ea typeface="Tahoma"/>
          <a:cs typeface="Tahoma"/>
          <a:sym typeface="Tahoma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Tahoma"/>
          <a:ea typeface="Tahoma"/>
          <a:cs typeface="Tahoma"/>
          <a:sym typeface="Tahoma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oleObject" Target="../embeddings/oleObject6.bin"/><Relationship Id="rId1" Type="http://schemas.openxmlformats.org/officeDocument/2006/relationships/vmlDrawing" Target="../drawings/vmlDrawing5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oleObject" Target="../embeddings/oleObject5.bin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image" Target="../media/image10.png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18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37" Type="http://schemas.openxmlformats.org/officeDocument/2006/relationships/image" Target="../media/image21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36" Type="http://schemas.openxmlformats.org/officeDocument/2006/relationships/image" Target="../media/image20.png"/><Relationship Id="rId10" Type="http://schemas.openxmlformats.org/officeDocument/2006/relationships/tags" Target="../tags/tag5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image" Target="../media/image3.emf"/><Relationship Id="rId27" Type="http://schemas.openxmlformats.org/officeDocument/2006/relationships/image" Target="../media/image11.png"/><Relationship Id="rId30" Type="http://schemas.openxmlformats.org/officeDocument/2006/relationships/image" Target="../media/image14.png"/><Relationship Id="rId35" Type="http://schemas.openxmlformats.org/officeDocument/2006/relationships/image" Target="../media/image19.png"/><Relationship Id="rId8" Type="http://schemas.openxmlformats.org/officeDocument/2006/relationships/tags" Target="../tags/tag51.xml"/><Relationship Id="rId3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410109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32" name="Picture 1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66701"/>
            <a:ext cx="9151938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QDB-logo-RGB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379747" y="491907"/>
            <a:ext cx="1241172" cy="20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cK Document type"/>
          <p:cNvSpPr txBox="1">
            <a:spLocks noChangeArrowheads="1"/>
          </p:cNvSpPr>
          <p:nvPr/>
        </p:nvSpPr>
        <p:spPr bwMode="gray">
          <a:xfrm>
            <a:off x="3801515" y="5213989"/>
            <a:ext cx="5036084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en-US" dirty="0" smtClean="0">
                <a:sym typeface="Tahoma"/>
              </a:rPr>
              <a:t>Khalid Al Mana</a:t>
            </a:r>
            <a:endParaRPr lang="en-US" dirty="0">
              <a:sym typeface="Tahoma"/>
            </a:endParaRPr>
          </a:p>
        </p:txBody>
      </p:sp>
      <p:sp>
        <p:nvSpPr>
          <p:cNvPr id="11" name="McK Date"/>
          <p:cNvSpPr txBox="1">
            <a:spLocks noChangeArrowheads="1"/>
          </p:cNvSpPr>
          <p:nvPr/>
        </p:nvSpPr>
        <p:spPr bwMode="gray">
          <a:xfrm>
            <a:off x="3801515" y="5487726"/>
            <a:ext cx="5036084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en-US" dirty="0" smtClean="0">
                <a:sym typeface="Tahoma"/>
              </a:rPr>
              <a:t>October 8th, </a:t>
            </a:r>
            <a:r>
              <a:rPr lang="en-US" dirty="0">
                <a:sym typeface="Tahoma"/>
              </a:rPr>
              <a:t>2015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8750" y="5213989"/>
            <a:ext cx="6240712" cy="1107996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QDB </a:t>
            </a:r>
            <a:r>
              <a:rPr lang="en-US" sz="2400" dirty="0" smtClean="0">
                <a:solidFill>
                  <a:schemeClr val="bg1"/>
                </a:solidFill>
              </a:rPr>
              <a:t>PRESENTATION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ALIDE HQ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LIMA, PERU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7106" name="Rectangle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7129232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02" name="think-cell Slide" r:id="rId28" imgW="0" imgH="0" progId="TCLayout.ActiveDocument.1">
                  <p:embed/>
                </p:oleObj>
              </mc:Choice>
              <mc:Fallback>
                <p:oleObj name="think-cell Slide" r:id="rId28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7125" name="AutoShape 21"/>
          <p:cNvSpPr>
            <a:spLocks noChangeArrowheads="1"/>
          </p:cNvSpPr>
          <p:nvPr/>
        </p:nvSpPr>
        <p:spPr bwMode="gray">
          <a:xfrm>
            <a:off x="1368552" y="1819275"/>
            <a:ext cx="6561641" cy="408311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93296" tIns="46648" rIns="93296" bIns="46648" anchor="ctr">
            <a:noAutofit/>
          </a:bodyPr>
          <a:lstStyle/>
          <a:p>
            <a:pPr algn="ctr"/>
            <a:endParaRPr lang="en-GB" sz="9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7108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21488" y="6635459"/>
            <a:ext cx="8099201" cy="1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555625" indent="-555625" defTabSz="913526">
              <a:tabLst>
                <a:tab pos="560388" algn="l"/>
              </a:tabLst>
            </a:pPr>
            <a:r>
              <a:rPr lang="en-GB" sz="1000">
                <a:latin typeface="Tahoma"/>
                <a:ea typeface="Tahoma"/>
                <a:cs typeface="Tahoma"/>
                <a:sym typeface="Tahoma"/>
              </a:rPr>
              <a:t>SOURCE: Qatar Statistics Authority, WMM Global Insight</a:t>
            </a:r>
          </a:p>
        </p:txBody>
      </p:sp>
      <p:sp>
        <p:nvSpPr>
          <p:cNvPr id="1967109" name="McK 4. Footnote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21488" y="6405454"/>
            <a:ext cx="8722840" cy="1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9538" indent="-109538" defTabSz="895350">
              <a:defRPr sz="1000" baseline="0">
                <a:latin typeface="Tahoma"/>
                <a:ea typeface="Tahoma"/>
                <a:cs typeface="Tahoma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>
                <a:sym typeface="Tahoma"/>
              </a:rPr>
              <a:t>1 Other resource-based economies include: Mexico, Canada, Netherlands, Norway and Indonesia</a:t>
            </a:r>
            <a:endParaRPr lang="en-GB" dirty="0">
              <a:sym typeface="Tahoma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7"/>
            </p:custDataLst>
          </p:nvPr>
        </p:nvCxnSpPr>
        <p:spPr bwMode="gray">
          <a:xfrm>
            <a:off x="5978525" y="2271713"/>
            <a:ext cx="44767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 bwMode="gray">
          <a:xfrm flipV="1">
            <a:off x="4416425" y="3776663"/>
            <a:ext cx="447675" cy="84772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9"/>
            </p:custDataLst>
          </p:nvPr>
        </p:nvCxnSpPr>
        <p:spPr bwMode="gray">
          <a:xfrm>
            <a:off x="4416425" y="2271713"/>
            <a:ext cx="44767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0"/>
            </p:custDataLst>
          </p:nvPr>
        </p:nvCxnSpPr>
        <p:spPr bwMode="gray">
          <a:xfrm flipV="1">
            <a:off x="2854325" y="4624388"/>
            <a:ext cx="447675" cy="1714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1"/>
            </p:custDataLst>
          </p:nvPr>
        </p:nvCxnSpPr>
        <p:spPr bwMode="gray">
          <a:xfrm>
            <a:off x="2854325" y="2271713"/>
            <a:ext cx="44767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2"/>
            </p:custDataLst>
          </p:nvPr>
        </p:nvCxnSpPr>
        <p:spPr bwMode="gray">
          <a:xfrm flipV="1">
            <a:off x="5978525" y="3500438"/>
            <a:ext cx="447675" cy="27622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7116" name="Object 12"/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952752313"/>
              </p:ext>
            </p:extLst>
          </p:nvPr>
        </p:nvGraphicFramePr>
        <p:xfrm>
          <a:off x="1425575" y="2176463"/>
          <a:ext cx="6448543" cy="281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03" name="Chart" r:id="rId29" imgW="6448357" imgH="2819490" progId="MSGraph.Chart.8">
                  <p:embed followColorScheme="full"/>
                </p:oleObj>
              </mc:Choice>
              <mc:Fallback>
                <p:oleObj name="Chart" r:id="rId29" imgW="6448357" imgH="281949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425575" y="2176463"/>
                        <a:ext cx="6448543" cy="2819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7122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6426200" y="5033963"/>
            <a:ext cx="511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>
                <a:latin typeface="Tahoma"/>
                <a:ea typeface="Tahoma"/>
                <a:cs typeface="Tahoma"/>
                <a:sym typeface="Tahoma"/>
              </a:rPr>
              <a:t>Qatar</a:t>
            </a:r>
          </a:p>
        </p:txBody>
      </p:sp>
      <p:sp>
        <p:nvSpPr>
          <p:cNvPr id="1967119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226050" y="5033963"/>
            <a:ext cx="392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dirty="0" err="1">
                <a:latin typeface="Tahoma"/>
                <a:ea typeface="Tahoma"/>
                <a:cs typeface="Tahoma"/>
                <a:sym typeface="Tahoma"/>
              </a:rPr>
              <a:t>GCC</a:t>
            </a:r>
            <a:endParaRPr lang="en-GB" baseline="30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7118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5265738" y="4178300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ctr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A54AF86C-5676-483E-AA61-C7B2EDDA8C61}" type="datetime'''''''''''''''''''''''''''''''''''4''''''''''1'''''''''"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pPr/>
              <a:t>41</a:t>
            </a:fld>
            <a:endParaRPr lang="en-GB" b="1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71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302001" y="5033963"/>
            <a:ext cx="13811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smtClean="0">
                <a:latin typeface="Tahoma"/>
                <a:ea typeface="Tahoma"/>
                <a:cs typeface="Tahoma"/>
                <a:sym typeface="Tahoma"/>
              </a:rPr>
              <a:t>Other</a:t>
            </a:r>
            <a:br>
              <a:rPr lang="en-GB" dirty="0" smtClean="0">
                <a:latin typeface="Tahoma"/>
                <a:ea typeface="Tahoma"/>
                <a:cs typeface="Tahoma"/>
                <a:sym typeface="Tahoma"/>
              </a:rPr>
            </a:br>
            <a:r>
              <a:rPr lang="en-GB" dirty="0" smtClean="0">
                <a:latin typeface="Tahoma"/>
                <a:ea typeface="Tahoma"/>
                <a:cs typeface="Tahoma"/>
                <a:sym typeface="Tahoma"/>
              </a:rPr>
              <a:t>resource-based economies</a:t>
            </a:r>
            <a:r>
              <a:rPr lang="en-GB" baseline="30000" dirty="0" smtClean="0">
                <a:latin typeface="Tahoma"/>
                <a:ea typeface="Tahoma"/>
                <a:cs typeface="Tahoma"/>
                <a:sym typeface="Tahoma"/>
              </a:rPr>
              <a:t>1</a:t>
            </a:r>
            <a:endParaRPr lang="en-GB" baseline="30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7121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768725" y="4602163"/>
            <a:ext cx="180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ctr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A70235F7-F2C2-4B3E-8913-C14A463323F2}" type="datetime'''''''''8'''''''''''''''''''''''''"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pPr/>
              <a:t>8</a:t>
            </a:fld>
            <a:endParaRPr lang="en-GB" b="1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7124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739900" y="5033963"/>
            <a:ext cx="258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>
                <a:latin typeface="Tahoma"/>
                <a:ea typeface="Tahoma"/>
                <a:cs typeface="Tahoma"/>
                <a:sym typeface="Tahoma"/>
              </a:rPr>
              <a:t>G7</a:t>
            </a:r>
            <a:endParaRPr lang="en-GB" baseline="30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7123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206625" y="4687888"/>
            <a:ext cx="180975" cy="244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ctr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1C88E8DB-1DF8-46F1-8539-1FF8901EEBE3}" type="datetime'''''''''''''1'''''''''''"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pPr/>
              <a:t>1</a:t>
            </a:fld>
            <a:endParaRPr lang="en-GB" b="1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7117" name="Rectangle 13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6827838" y="4040188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ctr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77F4D5EB-F1DB-479F-B908-0B9435DC2EFD}" type="datetime'''''''''''''''''''''''''''5''''''''2'''''''''''''''''''''">
              <a:rPr lang="en-US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pPr/>
              <a:t>52</a:t>
            </a:fld>
            <a:endParaRPr lang="en-GB" b="1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7127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7326313" y="1912938"/>
            <a:ext cx="165100" cy="165100"/>
          </a:xfrm>
          <a:prstGeom prst="rect">
            <a:avLst/>
          </a:prstGeom>
          <a:solidFill>
            <a:schemeClr val="tx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GB"/>
          </a:p>
        </p:txBody>
      </p:sp>
      <p:sp>
        <p:nvSpPr>
          <p:cNvPr id="196712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378575" y="1912938"/>
            <a:ext cx="165100" cy="1651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GB"/>
          </a:p>
        </p:txBody>
      </p:sp>
      <p:sp>
        <p:nvSpPr>
          <p:cNvPr id="1967130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7593013" y="1911350"/>
            <a:ext cx="177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1200">
                <a:latin typeface="Tahoma"/>
                <a:ea typeface="Tahoma"/>
                <a:cs typeface="Tahoma"/>
                <a:sym typeface="Tahoma"/>
              </a:rPr>
              <a:t>Oil</a:t>
            </a:r>
          </a:p>
        </p:txBody>
      </p:sp>
      <p:sp>
        <p:nvSpPr>
          <p:cNvPr id="1967129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6645275" y="1911350"/>
            <a:ext cx="477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1200">
                <a:latin typeface="Tahoma"/>
                <a:ea typeface="Tahoma"/>
                <a:cs typeface="Tahoma"/>
                <a:sym typeface="Tahoma"/>
              </a:rPr>
              <a:t>Non-oil</a:t>
            </a:r>
          </a:p>
        </p:txBody>
      </p:sp>
      <p:sp>
        <p:nvSpPr>
          <p:cNvPr id="1967131" name="Rectangle 27"/>
          <p:cNvSpPr>
            <a:spLocks noGrp="1" noChangeArrowheads="1"/>
          </p:cNvSpPr>
          <p:nvPr>
            <p:ph type="title"/>
          </p:nvPr>
        </p:nvSpPr>
        <p:spPr bwMode="gray">
          <a:xfrm>
            <a:off x="121488" y="356156"/>
            <a:ext cx="7261088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Qatar’s economy is highly dependent on oil compared to other countries</a:t>
            </a:r>
          </a:p>
        </p:txBody>
      </p:sp>
      <p:sp>
        <p:nvSpPr>
          <p:cNvPr id="30" name="McK 3. Unit of measure"/>
          <p:cNvSpPr txBox="1">
            <a:spLocks noChangeArrowheads="1"/>
          </p:cNvSpPr>
          <p:nvPr/>
        </p:nvSpPr>
        <p:spPr bwMode="gray">
          <a:xfrm>
            <a:off x="121489" y="1092994"/>
            <a:ext cx="7261088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baseline="0">
                <a:solidFill>
                  <a:srgbClr val="808080"/>
                </a:solidFill>
                <a:latin typeface="Tahoma"/>
                <a:ea typeface="Tahoma"/>
                <a:cs typeface="Tahoma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>
                <a:sym typeface="Tahoma"/>
              </a:rPr>
              <a:t>GDP breakdown by economic sector 2010 (Nominal), Percent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33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3" name="Object 1641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90031864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91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Rectangle 172"/>
          <p:cNvSpPr/>
          <p:nvPr/>
        </p:nvSpPr>
        <p:spPr bwMode="gray">
          <a:xfrm>
            <a:off x="499781" y="1228437"/>
            <a:ext cx="8074996" cy="518880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3296" tIns="46648" rIns="93296" bIns="46648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32962"/>
            <a:endParaRPr lang="en-GB" sz="13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88" y="356156"/>
            <a:ext cx="72610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763"/>
            <a:r>
              <a:rPr lang="en-US" dirty="0"/>
              <a:t>Access to funding is one of the main </a:t>
            </a:r>
            <a:r>
              <a:rPr lang="en-US" dirty="0" smtClean="0"/>
              <a:t>obstacles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doing business in Qatar</a:t>
            </a:r>
          </a:p>
        </p:txBody>
      </p:sp>
      <p:sp>
        <p:nvSpPr>
          <p:cNvPr id="128" name="Legend1"/>
          <p:cNvSpPr>
            <a:spLocks noChangeArrowheads="1"/>
          </p:cNvSpPr>
          <p:nvPr/>
        </p:nvSpPr>
        <p:spPr bwMode="auto">
          <a:xfrm>
            <a:off x="6372028" y="1282698"/>
            <a:ext cx="1274179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defTabSz="913429">
              <a:buClr>
                <a:schemeClr val="tx2"/>
              </a:buClr>
            </a:pPr>
            <a:r>
              <a:rPr lang="en-US" sz="1000" dirty="0">
                <a:latin typeface="+mn-lt"/>
              </a:rPr>
              <a:t>Improvement required</a:t>
            </a:r>
          </a:p>
        </p:txBody>
      </p:sp>
      <p:sp>
        <p:nvSpPr>
          <p:cNvPr id="131" name="LegendRectangle2"/>
          <p:cNvSpPr>
            <a:spLocks noChangeArrowheads="1"/>
          </p:cNvSpPr>
          <p:nvPr/>
        </p:nvSpPr>
        <p:spPr bwMode="auto">
          <a:xfrm>
            <a:off x="6147956" y="1282698"/>
            <a:ext cx="157014" cy="157014"/>
          </a:xfrm>
          <a:prstGeom prst="rect">
            <a:avLst/>
          </a:prstGeom>
          <a:gradFill>
            <a:gsLst>
              <a:gs pos="0">
                <a:srgbClr val="B89FC9"/>
              </a:gs>
              <a:gs pos="100000">
                <a:schemeClr val="accent3"/>
              </a:gs>
            </a:gsLst>
            <a:lin ang="540000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 lIns="130601" tIns="73113" rIns="46643" bIns="73113" anchor="ctr">
            <a:noAutofit/>
          </a:bodyPr>
          <a:lstStyle/>
          <a:p>
            <a:pPr defTabSz="912717">
              <a:buClr>
                <a:srgbClr val="000000"/>
              </a:buClr>
            </a:pPr>
            <a:endParaRPr lang="en-US" sz="1000" b="1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8" name="Legend2"/>
          <p:cNvSpPr>
            <a:spLocks noChangeArrowheads="1"/>
          </p:cNvSpPr>
          <p:nvPr/>
        </p:nvSpPr>
        <p:spPr bwMode="auto">
          <a:xfrm>
            <a:off x="8052925" y="1282698"/>
            <a:ext cx="325497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429">
              <a:buClr>
                <a:schemeClr val="tx2"/>
              </a:buClr>
            </a:pPr>
            <a:r>
              <a:rPr lang="en-US" sz="1000" dirty="0">
                <a:latin typeface="+mn-lt"/>
              </a:rPr>
              <a:t>Qatar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802903" y="1361205"/>
            <a:ext cx="120397" cy="0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0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21488" y="6635459"/>
            <a:ext cx="8099201" cy="1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555625" indent="-555625" defTabSz="913526">
              <a:tabLst>
                <a:tab pos="560388" algn="l"/>
              </a:tabLst>
            </a:pPr>
            <a:r>
              <a:rPr lang="en-US" sz="1000" dirty="0">
                <a:latin typeface="Tahoma"/>
                <a:ea typeface="Tahoma"/>
                <a:cs typeface="Tahoma"/>
              </a:rPr>
              <a:t>SOURCE: Doing Business report 2014; World Bank; Team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5486" y="3652274"/>
            <a:ext cx="6040701" cy="4244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6411" name="Rectangle 16410"/>
          <p:cNvSpPr>
            <a:spLocks/>
          </p:cNvSpPr>
          <p:nvPr/>
        </p:nvSpPr>
        <p:spPr>
          <a:xfrm>
            <a:off x="568372" y="4487587"/>
            <a:ext cx="1459791" cy="4485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 err="1" smtClean="0">
              <a:solidFill>
                <a:schemeClr val="accent3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03797" y="1297958"/>
            <a:ext cx="1628433" cy="332373"/>
            <a:chOff x="915" y="805"/>
            <a:chExt cx="1432" cy="225"/>
          </a:xfrm>
        </p:grpSpPr>
        <p:cxnSp>
          <p:nvCxnSpPr>
            <p:cNvPr id="8" name="AutoShape 249"/>
            <p:cNvCxnSpPr>
              <a:cxnSpLocks noChangeShapeType="1"/>
              <a:stCxn id="9" idx="4"/>
              <a:endCxn id="9" idx="6"/>
            </p:cNvCxnSpPr>
            <p:nvPr/>
          </p:nvCxnSpPr>
          <p:spPr bwMode="auto">
            <a:xfrm>
              <a:off x="915" y="1030"/>
              <a:ext cx="1432" cy="0"/>
            </a:xfrm>
            <a:prstGeom prst="straightConnector1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AutoShape 250"/>
            <p:cNvSpPr>
              <a:spLocks noChangeArrowheads="1"/>
            </p:cNvSpPr>
            <p:nvPr/>
          </p:nvSpPr>
          <p:spPr bwMode="auto">
            <a:xfrm>
              <a:off x="915" y="805"/>
              <a:ext cx="1432" cy="2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en-US" sz="1000" b="1" dirty="0">
                  <a:solidFill>
                    <a:schemeClr val="accent3"/>
                  </a:solidFill>
                  <a:latin typeface="+mn-lt"/>
                </a:rPr>
                <a:t>Ranking of ease of</a:t>
              </a:r>
            </a:p>
            <a:p>
              <a:r>
                <a:rPr lang="en-US" sz="1000" b="1" dirty="0">
                  <a:solidFill>
                    <a:schemeClr val="accent3"/>
                  </a:solidFill>
                  <a:latin typeface="+mn-lt"/>
                </a:rPr>
                <a:t>doing business</a:t>
              </a: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2465486" y="1480068"/>
            <a:ext cx="1453484" cy="175790"/>
            <a:chOff x="915" y="911"/>
            <a:chExt cx="1432" cy="119"/>
          </a:xfrm>
        </p:grpSpPr>
        <p:cxnSp>
          <p:nvCxnSpPr>
            <p:cNvPr id="12" name="AutoShape 249"/>
            <p:cNvCxnSpPr>
              <a:cxnSpLocks noChangeShapeType="1"/>
              <a:stCxn id="13" idx="4"/>
              <a:endCxn id="13" idx="6"/>
            </p:cNvCxnSpPr>
            <p:nvPr/>
          </p:nvCxnSpPr>
          <p:spPr bwMode="auto">
            <a:xfrm>
              <a:off x="915" y="1030"/>
              <a:ext cx="1432" cy="0"/>
            </a:xfrm>
            <a:prstGeom prst="straightConnector1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911"/>
              <a:ext cx="1432" cy="1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en-US" sz="1000" b="1" dirty="0">
                  <a:solidFill>
                    <a:schemeClr val="accent3"/>
                  </a:solidFill>
                  <a:latin typeface="+mn-lt"/>
                </a:rPr>
                <a:t>Measured factors</a:t>
              </a:r>
            </a:p>
          </p:txBody>
        </p:sp>
      </p:grpSp>
      <p:cxnSp>
        <p:nvCxnSpPr>
          <p:cNvPr id="15" name="AutoShape 249"/>
          <p:cNvCxnSpPr>
            <a:cxnSpLocks noChangeShapeType="1"/>
            <a:stCxn id="16" idx="4"/>
            <a:endCxn id="16" idx="6"/>
          </p:cNvCxnSpPr>
          <p:nvPr/>
        </p:nvCxnSpPr>
        <p:spPr bwMode="auto">
          <a:xfrm>
            <a:off x="4013458" y="1655858"/>
            <a:ext cx="4364964" cy="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utoShape 250"/>
          <p:cNvSpPr>
            <a:spLocks noChangeArrowheads="1"/>
          </p:cNvSpPr>
          <p:nvPr/>
        </p:nvSpPr>
        <p:spPr bwMode="auto">
          <a:xfrm>
            <a:off x="4013458" y="1480068"/>
            <a:ext cx="4364964" cy="17579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000" b="1" dirty="0">
                <a:solidFill>
                  <a:schemeClr val="accent3"/>
                </a:solidFill>
                <a:latin typeface="+mn-lt"/>
              </a:rPr>
              <a:t>Ranking by category of doing business</a:t>
            </a:r>
          </a:p>
        </p:txBody>
      </p:sp>
      <p:sp>
        <p:nvSpPr>
          <p:cNvPr id="17" name="Rectangle 11"/>
          <p:cNvSpPr txBox="1"/>
          <p:nvPr/>
        </p:nvSpPr>
        <p:spPr>
          <a:xfrm>
            <a:off x="4029171" y="1693817"/>
            <a:ext cx="315868" cy="1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000" b="1" dirty="0">
                <a:solidFill>
                  <a:schemeClr val="tx2"/>
                </a:solidFill>
              </a:rPr>
              <a:t>140</a:t>
            </a:r>
          </a:p>
        </p:txBody>
      </p:sp>
      <p:sp>
        <p:nvSpPr>
          <p:cNvPr id="18" name="Rectangle 11"/>
          <p:cNvSpPr txBox="1"/>
          <p:nvPr/>
        </p:nvSpPr>
        <p:spPr>
          <a:xfrm>
            <a:off x="5037517" y="1693817"/>
            <a:ext cx="315868" cy="1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000" b="1" dirty="0">
                <a:solidFill>
                  <a:schemeClr val="tx2"/>
                </a:solidFill>
              </a:rPr>
              <a:t>105</a:t>
            </a:r>
          </a:p>
        </p:txBody>
      </p:sp>
      <p:sp>
        <p:nvSpPr>
          <p:cNvPr id="19" name="Rectangle 11"/>
          <p:cNvSpPr txBox="1"/>
          <p:nvPr/>
        </p:nvSpPr>
        <p:spPr>
          <a:xfrm>
            <a:off x="6045863" y="1693817"/>
            <a:ext cx="315868" cy="1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000" b="1" dirty="0">
                <a:solidFill>
                  <a:schemeClr val="tx2"/>
                </a:solidFill>
              </a:rPr>
              <a:t>70</a:t>
            </a:r>
          </a:p>
        </p:txBody>
      </p:sp>
      <p:sp>
        <p:nvSpPr>
          <p:cNvPr id="20" name="Rectangle 11"/>
          <p:cNvSpPr txBox="1"/>
          <p:nvPr/>
        </p:nvSpPr>
        <p:spPr>
          <a:xfrm>
            <a:off x="7054209" y="1693817"/>
            <a:ext cx="315868" cy="1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000" b="1" dirty="0">
                <a:solidFill>
                  <a:schemeClr val="tx2"/>
                </a:solidFill>
              </a:rPr>
              <a:t>35</a:t>
            </a:r>
          </a:p>
        </p:txBody>
      </p:sp>
      <p:sp>
        <p:nvSpPr>
          <p:cNvPr id="21" name="Rectangle 11"/>
          <p:cNvSpPr txBox="1"/>
          <p:nvPr/>
        </p:nvSpPr>
        <p:spPr>
          <a:xfrm>
            <a:off x="8062552" y="1693817"/>
            <a:ext cx="315868" cy="1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2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465486" y="1845524"/>
            <a:ext cx="1453484" cy="408665"/>
          </a:xfrm>
          <a:prstGeom prst="rect">
            <a:avLst/>
          </a:prstGeom>
          <a:gradFill>
            <a:gsLst>
              <a:gs pos="0">
                <a:srgbClr val="B89FC9"/>
              </a:gs>
              <a:gs pos="100000">
                <a:schemeClr val="accent3"/>
              </a:gs>
            </a:gsLst>
            <a:lin ang="540000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64592" tIns="73113" rIns="46643" bIns="73113" anchor="ctr">
            <a:noAutofit/>
          </a:bodyPr>
          <a:lstStyle/>
          <a:p>
            <a:pPr defTabSz="912717">
              <a:buClr>
                <a:srgbClr val="000000"/>
              </a:buClr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Starting a business</a:t>
            </a:r>
          </a:p>
        </p:txBody>
      </p:sp>
      <p:sp>
        <p:nvSpPr>
          <p:cNvPr id="23" name="Oval 22"/>
          <p:cNvSpPr>
            <a:spLocks/>
          </p:cNvSpPr>
          <p:nvPr/>
        </p:nvSpPr>
        <p:spPr bwMode="gray">
          <a:xfrm>
            <a:off x="2364052" y="1952704"/>
            <a:ext cx="194299" cy="19202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rtlCol="0" anchor="ctr">
            <a:noAutofit/>
          </a:bodyPr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6" name="Rectangle 2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465486" y="2298574"/>
            <a:ext cx="1453484" cy="408665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64592" tIns="73113" rIns="46643" bIns="73113" anchor="ctr">
            <a:no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6850" indent="-195263" defTabSz="912813">
              <a:buClr>
                <a:schemeClr val="tx2"/>
              </a:buClr>
              <a:buSzPct val="12500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66725" indent="-268288" defTabSz="912813">
              <a:buClr>
                <a:schemeClr val="tx2"/>
              </a:buClr>
              <a:buSzPct val="12000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7063" indent="-158750" defTabSz="912813">
              <a:buClr>
                <a:schemeClr val="tx2"/>
              </a:buClr>
              <a:buSzPct val="12000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62000" indent="-133350" defTabSz="912813">
              <a:buClr>
                <a:schemeClr val="tx2"/>
              </a:buClr>
              <a:buSzPct val="8900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192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764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336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908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000" b="1" dirty="0">
                <a:solidFill>
                  <a:schemeClr val="accent3"/>
                </a:solidFill>
                <a:latin typeface="+mn-lt"/>
              </a:rPr>
              <a:t>Dealing with cons-</a:t>
            </a:r>
            <a:r>
              <a:rPr lang="en-US" sz="1000" b="1" dirty="0" err="1">
                <a:solidFill>
                  <a:schemeClr val="accent3"/>
                </a:solidFill>
                <a:latin typeface="+mn-lt"/>
              </a:rPr>
              <a:t>truction</a:t>
            </a:r>
            <a:r>
              <a:rPr lang="en-US" sz="1000" b="1" dirty="0">
                <a:solidFill>
                  <a:schemeClr val="accent3"/>
                </a:solidFill>
                <a:latin typeface="+mn-lt"/>
              </a:rPr>
              <a:t> permits</a:t>
            </a:r>
          </a:p>
        </p:txBody>
      </p:sp>
      <p:sp>
        <p:nvSpPr>
          <p:cNvPr id="27" name="Oval 26"/>
          <p:cNvSpPr>
            <a:spLocks/>
          </p:cNvSpPr>
          <p:nvPr/>
        </p:nvSpPr>
        <p:spPr bwMode="gray">
          <a:xfrm>
            <a:off x="2364052" y="2405756"/>
            <a:ext cx="194299" cy="19202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rtlCol="0" anchor="ctr">
            <a:noAutofit/>
          </a:bodyPr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9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465486" y="2751626"/>
            <a:ext cx="1453484" cy="408665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64592" tIns="73113" rIns="46643" bIns="73113" anchor="ctr">
            <a:no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6850" indent="-195263" defTabSz="912813">
              <a:buClr>
                <a:schemeClr val="tx2"/>
              </a:buClr>
              <a:buSzPct val="12500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66725" indent="-268288" defTabSz="912813">
              <a:buClr>
                <a:schemeClr val="tx2"/>
              </a:buClr>
              <a:buSzPct val="12000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7063" indent="-158750" defTabSz="912813">
              <a:buClr>
                <a:schemeClr val="tx2"/>
              </a:buClr>
              <a:buSzPct val="12000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62000" indent="-133350" defTabSz="912813">
              <a:buClr>
                <a:schemeClr val="tx2"/>
              </a:buClr>
              <a:buSzPct val="8900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192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764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336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908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000" b="1" dirty="0">
                <a:solidFill>
                  <a:schemeClr val="accent3"/>
                </a:solidFill>
                <a:latin typeface="+mn-lt"/>
              </a:rPr>
              <a:t>Getting Electricity</a:t>
            </a:r>
          </a:p>
        </p:txBody>
      </p:sp>
      <p:sp>
        <p:nvSpPr>
          <p:cNvPr id="30" name="Oval 29"/>
          <p:cNvSpPr>
            <a:spLocks/>
          </p:cNvSpPr>
          <p:nvPr/>
        </p:nvSpPr>
        <p:spPr bwMode="gray">
          <a:xfrm>
            <a:off x="2364052" y="2858806"/>
            <a:ext cx="194299" cy="19202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rtlCol="0" anchor="ctr">
            <a:noAutofit/>
          </a:bodyPr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2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465486" y="3204677"/>
            <a:ext cx="1453484" cy="408665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64592" tIns="73113" rIns="46643" bIns="73113" anchor="ctr">
            <a:no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6850" indent="-195263" defTabSz="912813">
              <a:buClr>
                <a:schemeClr val="tx2"/>
              </a:buClr>
              <a:buSzPct val="12500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66725" indent="-268288" defTabSz="912813">
              <a:buClr>
                <a:schemeClr val="tx2"/>
              </a:buClr>
              <a:buSzPct val="12000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7063" indent="-158750" defTabSz="912813">
              <a:buClr>
                <a:schemeClr val="tx2"/>
              </a:buClr>
              <a:buSzPct val="12000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62000" indent="-133350" defTabSz="912813">
              <a:buClr>
                <a:schemeClr val="tx2"/>
              </a:buClr>
              <a:buSzPct val="8900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192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764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336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908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000" b="1" dirty="0">
                <a:solidFill>
                  <a:schemeClr val="accent3"/>
                </a:solidFill>
                <a:latin typeface="+mn-lt"/>
              </a:rPr>
              <a:t>Registering Property</a:t>
            </a:r>
          </a:p>
        </p:txBody>
      </p:sp>
      <p:sp>
        <p:nvSpPr>
          <p:cNvPr id="33" name="Oval 32"/>
          <p:cNvSpPr>
            <a:spLocks/>
          </p:cNvSpPr>
          <p:nvPr/>
        </p:nvSpPr>
        <p:spPr bwMode="gray">
          <a:xfrm>
            <a:off x="2364052" y="3311857"/>
            <a:ext cx="194299" cy="19202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rtlCol="0" anchor="ctr">
            <a:noAutofit/>
          </a:bodyPr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5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465486" y="3657728"/>
            <a:ext cx="1453484" cy="408665"/>
          </a:xfrm>
          <a:prstGeom prst="rect">
            <a:avLst/>
          </a:prstGeom>
          <a:gradFill>
            <a:gsLst>
              <a:gs pos="0">
                <a:srgbClr val="B89FC9"/>
              </a:gs>
              <a:gs pos="100000">
                <a:schemeClr val="accent3"/>
              </a:gs>
            </a:gsLst>
            <a:lin ang="540000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64592" tIns="73113" rIns="46643" bIns="73113" anchor="ctr">
            <a:noAutofit/>
          </a:bodyPr>
          <a:lstStyle/>
          <a:p>
            <a:pPr defTabSz="912717">
              <a:buClr>
                <a:srgbClr val="000000"/>
              </a:buClr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Getting credit</a:t>
            </a:r>
          </a:p>
        </p:txBody>
      </p:sp>
      <p:sp>
        <p:nvSpPr>
          <p:cNvPr id="36" name="Oval 35"/>
          <p:cNvSpPr>
            <a:spLocks/>
          </p:cNvSpPr>
          <p:nvPr/>
        </p:nvSpPr>
        <p:spPr bwMode="gray">
          <a:xfrm>
            <a:off x="2364052" y="3764909"/>
            <a:ext cx="194299" cy="19202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rtlCol="0" anchor="ctr">
            <a:noAutofit/>
          </a:bodyPr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38" name="Rectangle 2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465486" y="4110778"/>
            <a:ext cx="1453484" cy="408665"/>
          </a:xfrm>
          <a:prstGeom prst="rect">
            <a:avLst/>
          </a:prstGeom>
          <a:gradFill>
            <a:gsLst>
              <a:gs pos="0">
                <a:srgbClr val="B89FC9"/>
              </a:gs>
              <a:gs pos="100000">
                <a:schemeClr val="accent3"/>
              </a:gs>
            </a:gsLst>
            <a:lin ang="540000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64592" tIns="73113" rIns="46643" bIns="73113" anchor="ctr">
            <a:noAutofit/>
          </a:bodyPr>
          <a:lstStyle/>
          <a:p>
            <a:pPr defTabSz="912717">
              <a:buClr>
                <a:srgbClr val="000000"/>
              </a:buClr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Protecting investors</a:t>
            </a:r>
          </a:p>
        </p:txBody>
      </p:sp>
      <p:sp>
        <p:nvSpPr>
          <p:cNvPr id="39" name="Oval 38"/>
          <p:cNvSpPr>
            <a:spLocks/>
          </p:cNvSpPr>
          <p:nvPr/>
        </p:nvSpPr>
        <p:spPr bwMode="gray">
          <a:xfrm>
            <a:off x="2364052" y="4217960"/>
            <a:ext cx="194299" cy="19202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rtlCol="0" anchor="ctr">
            <a:noAutofit/>
          </a:bodyPr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41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465486" y="4563830"/>
            <a:ext cx="1453484" cy="408665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64592" tIns="73113" rIns="46643" bIns="73113" anchor="ctr">
            <a:no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6850" indent="-195263" defTabSz="912813">
              <a:buClr>
                <a:schemeClr val="tx2"/>
              </a:buClr>
              <a:buSzPct val="12500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66725" indent="-268288" defTabSz="912813">
              <a:buClr>
                <a:schemeClr val="tx2"/>
              </a:buClr>
              <a:buSzPct val="12000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7063" indent="-158750" defTabSz="912813">
              <a:buClr>
                <a:schemeClr val="tx2"/>
              </a:buClr>
              <a:buSzPct val="12000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62000" indent="-133350" defTabSz="912813">
              <a:buClr>
                <a:schemeClr val="tx2"/>
              </a:buClr>
              <a:buSzPct val="8900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192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764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336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908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000" b="1" dirty="0">
                <a:solidFill>
                  <a:schemeClr val="accent3"/>
                </a:solidFill>
                <a:latin typeface="+mn-lt"/>
              </a:rPr>
              <a:t>Paying Taxes</a:t>
            </a:r>
          </a:p>
        </p:txBody>
      </p:sp>
      <p:sp>
        <p:nvSpPr>
          <p:cNvPr id="42" name="Oval 41"/>
          <p:cNvSpPr>
            <a:spLocks/>
          </p:cNvSpPr>
          <p:nvPr/>
        </p:nvSpPr>
        <p:spPr bwMode="gray">
          <a:xfrm>
            <a:off x="2364052" y="4671010"/>
            <a:ext cx="194299" cy="19202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rtlCol="0" anchor="ctr">
            <a:noAutofit/>
          </a:bodyPr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44" name="Rectangle 2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465486" y="5469931"/>
            <a:ext cx="1453484" cy="408665"/>
          </a:xfrm>
          <a:prstGeom prst="rect">
            <a:avLst/>
          </a:prstGeom>
          <a:gradFill>
            <a:gsLst>
              <a:gs pos="0">
                <a:srgbClr val="B89FC9"/>
              </a:gs>
              <a:gs pos="100000">
                <a:schemeClr val="accent3"/>
              </a:gs>
            </a:gsLst>
            <a:lin ang="540000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64592" tIns="73113" rIns="46643" bIns="73113" anchor="ctr">
            <a:noAutofit/>
          </a:bodyPr>
          <a:lstStyle/>
          <a:p>
            <a:pPr defTabSz="912717">
              <a:buClr>
                <a:srgbClr val="000000"/>
              </a:buClr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Enforcing contracts</a:t>
            </a:r>
          </a:p>
        </p:txBody>
      </p:sp>
      <p:sp>
        <p:nvSpPr>
          <p:cNvPr id="45" name="Oval 44"/>
          <p:cNvSpPr>
            <a:spLocks/>
          </p:cNvSpPr>
          <p:nvPr/>
        </p:nvSpPr>
        <p:spPr bwMode="gray">
          <a:xfrm>
            <a:off x="2364052" y="5577114"/>
            <a:ext cx="194299" cy="19202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rtlCol="0" anchor="ctr">
            <a:noAutofit/>
          </a:bodyPr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sp>
        <p:nvSpPr>
          <p:cNvPr id="47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465486" y="5016880"/>
            <a:ext cx="1453484" cy="408665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64592" tIns="73113" rIns="46643" bIns="73113" anchor="ctr">
            <a:noAutofit/>
          </a:bodyPr>
          <a:lstStyle>
            <a:lvl1pPr defTabSz="912813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6850" indent="-195263" defTabSz="912813">
              <a:buClr>
                <a:schemeClr val="tx2"/>
              </a:buClr>
              <a:buSzPct val="125000"/>
              <a:buChar char="▪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66725" indent="-268288" defTabSz="912813">
              <a:buClr>
                <a:schemeClr val="tx2"/>
              </a:buClr>
              <a:buSzPct val="12000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27063" indent="-158750" defTabSz="912813">
              <a:buClr>
                <a:schemeClr val="tx2"/>
              </a:buClr>
              <a:buSzPct val="120000"/>
              <a:buChar char="▫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62000" indent="-133350" defTabSz="912813">
              <a:buClr>
                <a:schemeClr val="tx2"/>
              </a:buClr>
              <a:buSzPct val="8900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2192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6764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1336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590800" indent="-133350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000" b="1" dirty="0">
                <a:solidFill>
                  <a:schemeClr val="accent3"/>
                </a:solidFill>
                <a:latin typeface="+mn-lt"/>
              </a:rPr>
              <a:t>Trading across</a:t>
            </a:r>
          </a:p>
          <a:p>
            <a:pPr>
              <a:buClr>
                <a:srgbClr val="000000"/>
              </a:buClr>
            </a:pPr>
            <a:r>
              <a:rPr lang="en-US" sz="1000" b="1" dirty="0">
                <a:solidFill>
                  <a:schemeClr val="accent3"/>
                </a:solidFill>
                <a:latin typeface="+mn-lt"/>
              </a:rPr>
              <a:t>Borders</a:t>
            </a:r>
          </a:p>
        </p:txBody>
      </p:sp>
      <p:sp>
        <p:nvSpPr>
          <p:cNvPr id="48" name="Oval 47"/>
          <p:cNvSpPr>
            <a:spLocks/>
          </p:cNvSpPr>
          <p:nvPr/>
        </p:nvSpPr>
        <p:spPr bwMode="gray">
          <a:xfrm>
            <a:off x="2364052" y="5124063"/>
            <a:ext cx="194299" cy="19202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rtlCol="0" anchor="ctr">
            <a:noAutofit/>
          </a:bodyPr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50" name="Rectangle 2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465486" y="5922979"/>
            <a:ext cx="1453484" cy="408665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164592" tIns="73113" rIns="46643" bIns="73113" anchor="ctr">
            <a:noAutofit/>
          </a:bodyPr>
          <a:lstStyle/>
          <a:p>
            <a:pPr defTabSz="912717">
              <a:buClr>
                <a:srgbClr val="000000"/>
              </a:buClr>
            </a:pPr>
            <a:r>
              <a:rPr lang="en-US" sz="1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Resolving insolvency</a:t>
            </a:r>
          </a:p>
        </p:txBody>
      </p:sp>
      <p:sp>
        <p:nvSpPr>
          <p:cNvPr id="51" name="Oval 50"/>
          <p:cNvSpPr>
            <a:spLocks/>
          </p:cNvSpPr>
          <p:nvPr/>
        </p:nvSpPr>
        <p:spPr bwMode="gray">
          <a:xfrm>
            <a:off x="2364052" y="6030161"/>
            <a:ext cx="194299" cy="19202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rtlCol="0" anchor="ctr">
            <a:noAutofit/>
          </a:bodyPr>
          <a:lstStyle/>
          <a:p>
            <a:pPr algn="ctr" defTabSz="914109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chemeClr val="bg1"/>
                </a:solidFill>
                <a:latin typeface="+mn-lt"/>
              </a:rPr>
              <a:t>10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4013458" y="2502906"/>
            <a:ext cx="4364964" cy="0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4013458" y="2955956"/>
            <a:ext cx="4364964" cy="0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4013458" y="3862059"/>
            <a:ext cx="4364964" cy="0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4013458" y="4315110"/>
            <a:ext cx="4364964" cy="0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4013458" y="4768160"/>
            <a:ext cx="4364964" cy="0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4013458" y="5221212"/>
            <a:ext cx="4364964" cy="0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4013458" y="5674263"/>
            <a:ext cx="4364964" cy="0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013458" y="6127310"/>
            <a:ext cx="4364964" cy="0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4013458" y="2049854"/>
            <a:ext cx="4364964" cy="0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4013458" y="3409007"/>
            <a:ext cx="4364964" cy="0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 flipV="1">
            <a:off x="2120574" y="1851935"/>
            <a:ext cx="0" cy="4255565"/>
          </a:xfrm>
          <a:prstGeom prst="line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>
            <a:grpSpLocks/>
          </p:cNvGrpSpPr>
          <p:nvPr/>
        </p:nvGrpSpPr>
        <p:grpSpPr>
          <a:xfrm>
            <a:off x="2027271" y="6124918"/>
            <a:ext cx="186606" cy="182880"/>
            <a:chOff x="5047016" y="4288473"/>
            <a:chExt cx="274320" cy="274320"/>
          </a:xfrm>
        </p:grpSpPr>
        <p:sp>
          <p:nvSpPr>
            <p:cNvPr id="76" name="Oval 75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5047016" y="4288473"/>
              <a:ext cx="274320" cy="274320"/>
            </a:xfrm>
            <a:prstGeom prst="ellipse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 defTabSz="914109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7" name="Rectangle 6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88164" y="4408688"/>
              <a:ext cx="192024" cy="338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>
          <a:xfrm>
            <a:off x="2027271" y="1664342"/>
            <a:ext cx="186606" cy="182880"/>
            <a:chOff x="4501959" y="4288473"/>
            <a:chExt cx="274320" cy="274320"/>
          </a:xfrm>
        </p:grpSpPr>
        <p:sp>
          <p:nvSpPr>
            <p:cNvPr id="79" name="Oval 75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4501959" y="4288473"/>
              <a:ext cx="274320" cy="274320"/>
            </a:xfrm>
            <a:prstGeom prst="ellipse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 defTabSz="914109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" name="Freeform 56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543235" y="4329749"/>
              <a:ext cx="191768" cy="191768"/>
            </a:xfrm>
            <a:custGeom>
              <a:avLst/>
              <a:gdLst>
                <a:gd name="T0" fmla="*/ 83 w 204"/>
                <a:gd name="T1" fmla="*/ 0 h 204"/>
                <a:gd name="T2" fmla="*/ 119 w 204"/>
                <a:gd name="T3" fmla="*/ 0 h 204"/>
                <a:gd name="T4" fmla="*/ 119 w 204"/>
                <a:gd name="T5" fmla="*/ 83 h 204"/>
                <a:gd name="T6" fmla="*/ 204 w 204"/>
                <a:gd name="T7" fmla="*/ 83 h 204"/>
                <a:gd name="T8" fmla="*/ 204 w 204"/>
                <a:gd name="T9" fmla="*/ 119 h 204"/>
                <a:gd name="T10" fmla="*/ 119 w 204"/>
                <a:gd name="T11" fmla="*/ 119 h 204"/>
                <a:gd name="T12" fmla="*/ 119 w 204"/>
                <a:gd name="T13" fmla="*/ 204 h 204"/>
                <a:gd name="T14" fmla="*/ 83 w 204"/>
                <a:gd name="T15" fmla="*/ 204 h 204"/>
                <a:gd name="T16" fmla="*/ 83 w 204"/>
                <a:gd name="T17" fmla="*/ 119 h 204"/>
                <a:gd name="T18" fmla="*/ 0 w 204"/>
                <a:gd name="T19" fmla="*/ 119 h 204"/>
                <a:gd name="T20" fmla="*/ 0 w 204"/>
                <a:gd name="T21" fmla="*/ 83 h 204"/>
                <a:gd name="T22" fmla="*/ 83 w 204"/>
                <a:gd name="T23" fmla="*/ 83 h 204"/>
                <a:gd name="T24" fmla="*/ 83 w 204"/>
                <a:gd name="T2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204">
                  <a:moveTo>
                    <a:pt x="83" y="0"/>
                  </a:moveTo>
                  <a:lnTo>
                    <a:pt x="119" y="0"/>
                  </a:lnTo>
                  <a:lnTo>
                    <a:pt x="119" y="83"/>
                  </a:lnTo>
                  <a:lnTo>
                    <a:pt x="204" y="83"/>
                  </a:lnTo>
                  <a:lnTo>
                    <a:pt x="204" y="119"/>
                  </a:lnTo>
                  <a:lnTo>
                    <a:pt x="119" y="119"/>
                  </a:lnTo>
                  <a:lnTo>
                    <a:pt x="119" y="204"/>
                  </a:lnTo>
                  <a:lnTo>
                    <a:pt x="83" y="204"/>
                  </a:lnTo>
                  <a:lnTo>
                    <a:pt x="83" y="119"/>
                  </a:lnTo>
                  <a:lnTo>
                    <a:pt x="0" y="119"/>
                  </a:lnTo>
                  <a:lnTo>
                    <a:pt x="0" y="83"/>
                  </a:lnTo>
                  <a:lnTo>
                    <a:pt x="83" y="8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</p:grpSp>
      <p:sp>
        <p:nvSpPr>
          <p:cNvPr id="65" name="Rectangle 11"/>
          <p:cNvSpPr txBox="1">
            <a:spLocks/>
          </p:cNvSpPr>
          <p:nvPr/>
        </p:nvSpPr>
        <p:spPr>
          <a:xfrm>
            <a:off x="1222075" y="1906658"/>
            <a:ext cx="770662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Singapore</a:t>
            </a:r>
          </a:p>
        </p:txBody>
      </p:sp>
      <p:pic>
        <p:nvPicPr>
          <p:cNvPr id="16387" name="Picture 3" descr="W:\Production Transfer\Flags\Flags 3D buttonsss\Singapore.png"/>
          <p:cNvPicPr preferRelativeResize="0"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0" y="1928871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11"/>
          <p:cNvSpPr txBox="1">
            <a:spLocks/>
          </p:cNvSpPr>
          <p:nvPr/>
        </p:nvSpPr>
        <p:spPr>
          <a:xfrm>
            <a:off x="603797" y="1906658"/>
            <a:ext cx="212708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66" name="Rectangle 11"/>
          <p:cNvSpPr txBox="1">
            <a:spLocks/>
          </p:cNvSpPr>
          <p:nvPr/>
        </p:nvSpPr>
        <p:spPr>
          <a:xfrm>
            <a:off x="1222075" y="2736417"/>
            <a:ext cx="770662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Hong Kong</a:t>
            </a:r>
          </a:p>
          <a:p>
            <a:r>
              <a:rPr lang="en-US" sz="1000" b="1" dirty="0">
                <a:solidFill>
                  <a:schemeClr val="accent3"/>
                </a:solidFill>
              </a:rPr>
              <a:t>SAR, China</a:t>
            </a:r>
          </a:p>
        </p:txBody>
      </p:sp>
      <p:pic>
        <p:nvPicPr>
          <p:cNvPr id="16388" name="Picture 4" descr="W:\Production Transfer\Flags\Flags 3D buttonsss\Hong Kong.png"/>
          <p:cNvPicPr preferRelativeResize="0"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0" y="2772446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1"/>
          <p:cNvSpPr txBox="1">
            <a:spLocks/>
          </p:cNvSpPr>
          <p:nvPr/>
        </p:nvSpPr>
        <p:spPr>
          <a:xfrm>
            <a:off x="603797" y="2814923"/>
            <a:ext cx="212708" cy="1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000" b="1" dirty="0">
                <a:solidFill>
                  <a:schemeClr val="accent3"/>
                </a:solidFill>
              </a:rPr>
              <a:t>3</a:t>
            </a:r>
            <a:endParaRPr lang="en-US" sz="1000" b="1" dirty="0">
              <a:solidFill>
                <a:schemeClr val="accent3"/>
              </a:solidFill>
            </a:endParaRPr>
          </a:p>
        </p:txBody>
      </p:sp>
      <p:sp>
        <p:nvSpPr>
          <p:cNvPr id="68" name="Rectangle 11"/>
          <p:cNvSpPr txBox="1">
            <a:spLocks/>
          </p:cNvSpPr>
          <p:nvPr/>
        </p:nvSpPr>
        <p:spPr>
          <a:xfrm>
            <a:off x="1222075" y="3209522"/>
            <a:ext cx="770662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Germany</a:t>
            </a:r>
          </a:p>
        </p:txBody>
      </p:sp>
      <p:pic>
        <p:nvPicPr>
          <p:cNvPr id="16390" name="Picture 6" descr="W:\Production Transfer\Flags\Flags 3D buttonsss\Germany.png"/>
          <p:cNvPicPr preferRelativeResize="0"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0" y="3231735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ctangle 11"/>
          <p:cNvSpPr txBox="1">
            <a:spLocks/>
          </p:cNvSpPr>
          <p:nvPr/>
        </p:nvSpPr>
        <p:spPr>
          <a:xfrm>
            <a:off x="603797" y="3209522"/>
            <a:ext cx="212708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13</a:t>
            </a:r>
          </a:p>
        </p:txBody>
      </p:sp>
      <p:sp>
        <p:nvSpPr>
          <p:cNvPr id="69" name="Rectangle 11"/>
          <p:cNvSpPr txBox="1">
            <a:spLocks/>
          </p:cNvSpPr>
          <p:nvPr/>
        </p:nvSpPr>
        <p:spPr>
          <a:xfrm>
            <a:off x="1222075" y="4115623"/>
            <a:ext cx="770662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Saudi</a:t>
            </a:r>
          </a:p>
          <a:p>
            <a:r>
              <a:rPr lang="en-US" sz="1000" b="1" dirty="0">
                <a:solidFill>
                  <a:schemeClr val="accent3"/>
                </a:solidFill>
              </a:rPr>
              <a:t>Arabia</a:t>
            </a:r>
          </a:p>
        </p:txBody>
      </p:sp>
      <p:pic>
        <p:nvPicPr>
          <p:cNvPr id="16391" name="Picture 7" descr="W:\Production Transfer\Flags\Flags 3D buttonsss\Saudi Arabia.png"/>
          <p:cNvPicPr preferRelativeResize="0"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0" y="4137835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11"/>
          <p:cNvSpPr txBox="1">
            <a:spLocks/>
          </p:cNvSpPr>
          <p:nvPr/>
        </p:nvSpPr>
        <p:spPr>
          <a:xfrm>
            <a:off x="603797" y="4115623"/>
            <a:ext cx="212708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000" b="1" dirty="0">
                <a:solidFill>
                  <a:schemeClr val="accent3"/>
                </a:solidFill>
              </a:rPr>
              <a:t>44</a:t>
            </a:r>
            <a:endParaRPr lang="en-US" sz="1000" b="1" dirty="0">
              <a:solidFill>
                <a:schemeClr val="accent3"/>
              </a:solidFill>
            </a:endParaRPr>
          </a:p>
        </p:txBody>
      </p:sp>
      <p:sp>
        <p:nvSpPr>
          <p:cNvPr id="70" name="Rectangle 11"/>
          <p:cNvSpPr txBox="1">
            <a:spLocks/>
          </p:cNvSpPr>
          <p:nvPr/>
        </p:nvSpPr>
        <p:spPr>
          <a:xfrm>
            <a:off x="1222075" y="3662573"/>
            <a:ext cx="770662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UAE</a:t>
            </a:r>
          </a:p>
        </p:txBody>
      </p:sp>
      <p:pic>
        <p:nvPicPr>
          <p:cNvPr id="16392" name="Picture 8" descr="W:\Production Transfer\Flags\Flags 3D buttonsss\United Arab Emirates (UAE).png"/>
          <p:cNvPicPr preferRelativeResize="0"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0" y="3684786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11"/>
          <p:cNvSpPr txBox="1">
            <a:spLocks/>
          </p:cNvSpPr>
          <p:nvPr/>
        </p:nvSpPr>
        <p:spPr>
          <a:xfrm>
            <a:off x="603797" y="3662573"/>
            <a:ext cx="212708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25</a:t>
            </a:r>
          </a:p>
        </p:txBody>
      </p:sp>
      <p:sp>
        <p:nvSpPr>
          <p:cNvPr id="71" name="Rectangle 11"/>
          <p:cNvSpPr txBox="1">
            <a:spLocks/>
          </p:cNvSpPr>
          <p:nvPr/>
        </p:nvSpPr>
        <p:spPr>
          <a:xfrm>
            <a:off x="1222075" y="4568673"/>
            <a:ext cx="770662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Qatar</a:t>
            </a:r>
          </a:p>
        </p:txBody>
      </p:sp>
      <p:pic>
        <p:nvPicPr>
          <p:cNvPr id="16393" name="Picture 9" descr="W:\Production Transfer\Flags\Flags 3D buttonsss\Qatar.png"/>
          <p:cNvPicPr preferRelativeResize="0"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0" y="4590885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11"/>
          <p:cNvSpPr txBox="1">
            <a:spLocks/>
          </p:cNvSpPr>
          <p:nvPr/>
        </p:nvSpPr>
        <p:spPr>
          <a:xfrm>
            <a:off x="603797" y="4568673"/>
            <a:ext cx="212708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45</a:t>
            </a:r>
          </a:p>
        </p:txBody>
      </p:sp>
      <p:sp>
        <p:nvSpPr>
          <p:cNvPr id="72" name="Rectangle 11"/>
          <p:cNvSpPr txBox="1">
            <a:spLocks/>
          </p:cNvSpPr>
          <p:nvPr/>
        </p:nvSpPr>
        <p:spPr>
          <a:xfrm>
            <a:off x="1222075" y="5021729"/>
            <a:ext cx="770662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smtClean="0">
                <a:solidFill>
                  <a:schemeClr val="accent3"/>
                </a:solidFill>
              </a:rPr>
              <a:t>Bahrain</a:t>
            </a:r>
            <a:endParaRPr lang="en-US" sz="1000" b="1" dirty="0">
              <a:solidFill>
                <a:schemeClr val="accent3"/>
              </a:solidFill>
            </a:endParaRPr>
          </a:p>
        </p:txBody>
      </p:sp>
      <p:pic>
        <p:nvPicPr>
          <p:cNvPr id="16394" name="Picture 10" descr="W:\Production Transfer\Flags\Flags 3D buttonsss\Bahrain.png"/>
          <p:cNvPicPr preferRelativeResize="0"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0" y="5043941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1"/>
          <p:cNvSpPr txBox="1">
            <a:spLocks/>
          </p:cNvSpPr>
          <p:nvPr/>
        </p:nvSpPr>
        <p:spPr>
          <a:xfrm>
            <a:off x="603797" y="5021729"/>
            <a:ext cx="212708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000" b="1" dirty="0">
                <a:solidFill>
                  <a:schemeClr val="accent3"/>
                </a:solidFill>
              </a:rPr>
              <a:t>53</a:t>
            </a:r>
            <a:endParaRPr lang="en-US" sz="1000" b="1" dirty="0">
              <a:solidFill>
                <a:schemeClr val="accent3"/>
              </a:solidFill>
            </a:endParaRPr>
          </a:p>
        </p:txBody>
      </p:sp>
      <p:sp>
        <p:nvSpPr>
          <p:cNvPr id="120" name="Line 106"/>
          <p:cNvSpPr>
            <a:spLocks noChangeShapeType="1"/>
          </p:cNvSpPr>
          <p:nvPr/>
        </p:nvSpPr>
        <p:spPr bwMode="gray">
          <a:xfrm>
            <a:off x="603797" y="2666905"/>
            <a:ext cx="1388942" cy="0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86" tIns="46643" rIns="93286" bIns="46643" anchor="ctr"/>
          <a:lstStyle/>
          <a:p>
            <a:endParaRPr lang="en-US" sz="100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1" name="Line 106"/>
          <p:cNvSpPr>
            <a:spLocks noChangeShapeType="1"/>
          </p:cNvSpPr>
          <p:nvPr/>
        </p:nvSpPr>
        <p:spPr bwMode="gray">
          <a:xfrm>
            <a:off x="603797" y="3119955"/>
            <a:ext cx="1388942" cy="0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86" tIns="46643" rIns="93286" bIns="46643" anchor="ctr"/>
          <a:lstStyle/>
          <a:p>
            <a:endParaRPr lang="en-US" sz="100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3" name="Line 106"/>
          <p:cNvSpPr>
            <a:spLocks noChangeShapeType="1"/>
          </p:cNvSpPr>
          <p:nvPr/>
        </p:nvSpPr>
        <p:spPr bwMode="gray">
          <a:xfrm>
            <a:off x="603797" y="3579243"/>
            <a:ext cx="1388942" cy="0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86" tIns="46643" rIns="93286" bIns="46643" anchor="ctr"/>
          <a:lstStyle/>
          <a:p>
            <a:endParaRPr lang="en-US" sz="100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4" name="Line 106"/>
          <p:cNvSpPr>
            <a:spLocks noChangeShapeType="1"/>
          </p:cNvSpPr>
          <p:nvPr/>
        </p:nvSpPr>
        <p:spPr bwMode="gray">
          <a:xfrm>
            <a:off x="603797" y="4032293"/>
            <a:ext cx="1388942" cy="0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86" tIns="46643" rIns="93286" bIns="46643" anchor="ctr"/>
          <a:lstStyle/>
          <a:p>
            <a:endParaRPr lang="en-US" sz="100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5" name="Line 106"/>
          <p:cNvSpPr>
            <a:spLocks noChangeShapeType="1"/>
          </p:cNvSpPr>
          <p:nvPr/>
        </p:nvSpPr>
        <p:spPr bwMode="gray">
          <a:xfrm>
            <a:off x="603797" y="4485344"/>
            <a:ext cx="1388942" cy="0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86" tIns="46643" rIns="93286" bIns="46643" anchor="ctr"/>
          <a:lstStyle/>
          <a:p>
            <a:endParaRPr lang="en-US" sz="100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6" name="Line 106"/>
          <p:cNvSpPr>
            <a:spLocks noChangeShapeType="1"/>
          </p:cNvSpPr>
          <p:nvPr/>
        </p:nvSpPr>
        <p:spPr bwMode="gray">
          <a:xfrm>
            <a:off x="603797" y="4938394"/>
            <a:ext cx="1388942" cy="0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86" tIns="46643" rIns="93286" bIns="46643" anchor="ctr"/>
          <a:lstStyle/>
          <a:p>
            <a:endParaRPr lang="en-US" sz="100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70" name="Picture 3" descr="W:\Production Transfer\Flags\Flags 3D buttonsss\Singapore.png"/>
          <p:cNvPicPr preferRelativeResize="0"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00" y="1953651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3" descr="W:\Production Transfer\Flags\Flags 3D buttonsss\Singapore.png"/>
          <p:cNvPicPr preferRelativeResize="0"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03" y="240186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3" descr="W:\Production Transfer\Flags\Flags 3D buttonsss\Singapore.png"/>
          <p:cNvPicPr preferRelativeResize="0"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08" y="285918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3" descr="W:\Production Transfer\Flags\Flags 3D buttonsss\Singapore.png"/>
          <p:cNvPicPr preferRelativeResize="0"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13" y="3314276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3" descr="W:\Production Transfer\Flags\Flags 3D buttonsss\Singapore.png"/>
          <p:cNvPicPr preferRelativeResize="0"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34" y="376840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3" descr="W:\Production Transfer\Flags\Flags 3D buttonsss\Singapore.png"/>
          <p:cNvPicPr preferRelativeResize="0"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37" y="4226035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3" descr="W:\Production Transfer\Flags\Flags 3D buttonsss\Singapore.png"/>
          <p:cNvPicPr preferRelativeResize="0"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14" y="4668678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3" descr="W:\Production Transfer\Flags\Flags 3D buttonsss\Singapore.png"/>
          <p:cNvPicPr preferRelativeResize="0"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38" y="512628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3" descr="W:\Production Transfer\Flags\Flags 3D buttonsss\Singapore.png"/>
          <p:cNvPicPr preferRelativeResize="0"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38" y="557865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3" descr="W:\Production Transfer\Flags\Flags 3D buttonsss\Singapore.png"/>
          <p:cNvPicPr preferRelativeResize="0"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33" y="602477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4" descr="W:\Production Transfer\Flags\Flags 3D buttonsss\Hong Kong.png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23" y="1953651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4" descr="W:\Production Transfer\Flags\Flags 3D buttonsss\Hong Kong.png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38" y="240186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4" descr="W:\Production Transfer\Flags\Flags 3D buttonsss\Hong Kong.png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69" y="285918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4" descr="W:\Production Transfer\Flags\Flags 3D buttonsss\Hong Kong.png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76" y="3314276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4" descr="W:\Production Transfer\Flags\Flags 3D buttonsss\Hong Kong.png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14" y="376840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4" descr="W:\Production Transfer\Flags\Flags 3D buttonsss\Hong Kong.png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050" y="4226035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4" descr="W:\Production Transfer\Flags\Flags 3D buttonsss\Hong Kong.png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75" y="4668678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4" descr="W:\Production Transfer\Flags\Flags 3D buttonsss\Hong Kong.png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03" y="512628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4" descr="W:\Production Transfer\Flags\Flags 3D buttonsss\Hong Kong.png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00" y="557865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4" descr="W:\Production Transfer\Flags\Flags 3D buttonsss\Hong Kong.png"/>
          <p:cNvPicPr preferRelativeResize="0"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88" y="602477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6" descr="W:\Production Transfer\Flags\Flags 3D buttonsss\Germany.png"/>
          <p:cNvPicPr preferRelativeResize="0"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33" y="1953651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6" descr="W:\Production Transfer\Flags\Flags 3D buttonsss\Germany.png"/>
          <p:cNvPicPr preferRelativeResize="0"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34" y="240186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6" descr="W:\Production Transfer\Flags\Flags 3D buttonsss\Germany.png"/>
          <p:cNvPicPr preferRelativeResize="0"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23" y="285918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6" descr="W:\Production Transfer\Flags\Flags 3D buttonsss\Germany.png"/>
          <p:cNvPicPr preferRelativeResize="0"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73" y="3314276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6" descr="W:\Production Transfer\Flags\Flags 3D buttonsss\Germany.png"/>
          <p:cNvPicPr preferRelativeResize="0"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34" y="3951275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6" descr="W:\Production Transfer\Flags\Flags 3D buttonsss\Germany.png"/>
          <p:cNvPicPr preferRelativeResize="0"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9" y="4226035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6" descr="W:\Production Transfer\Flags\Flags 3D buttonsss\Germany.png"/>
          <p:cNvPicPr preferRelativeResize="0"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99" y="4668678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6" descr="W:\Production Transfer\Flags\Flags 3D buttonsss\Germany.png"/>
          <p:cNvPicPr preferRelativeResize="0"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34" y="512628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6" descr="W:\Production Transfer\Flags\Flags 3D buttonsss\Germany.png"/>
          <p:cNvPicPr preferRelativeResize="0"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34" y="557865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6" descr="W:\Production Transfer\Flags\Flags 3D buttonsss\Germany.png"/>
          <p:cNvPicPr preferRelativeResize="0"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23" y="602477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8" descr="W:\Production Transfer\Flags\Flags 3D buttonsss\United Arab Emirates (UAE).png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30" y="1953651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8" descr="W:\Production Transfer\Flags\Flags 3D buttonsss\United Arab Emirates (UAE).png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69" y="240186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8" descr="W:\Production Transfer\Flags\Flags 3D buttonsss\United Arab Emirates (UAE).png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23" y="3036732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8" descr="W:\Production Transfer\Flags\Flags 3D buttonsss\United Arab Emirates (UAE).png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55" y="3314276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8" descr="W:\Production Transfer\Flags\Flags 3D buttonsss\United Arab Emirates (UAE).png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89" y="376840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8" descr="W:\Production Transfer\Flags\Flags 3D buttonsss\United Arab Emirates (UAE).png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45" y="4226035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8" descr="W:\Production Transfer\Flags\Flags 3D buttonsss\United Arab Emirates (UAE).png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38" y="4668678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8" descr="W:\Production Transfer\Flags\Flags 3D buttonsss\United Arab Emirates (UAE).png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69" y="512628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8" descr="W:\Production Transfer\Flags\Flags 3D buttonsss\United Arab Emirates (UAE).png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8" y="557865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8" descr="W:\Production Transfer\Flags\Flags 3D buttonsss\United Arab Emirates (UAE).png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87" y="602477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7" descr="W:\Production Transfer\Flags\Flags 3D buttonsss\Saudi Arabia.png"/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87" y="1953651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7" descr="W:\Production Transfer\Flags\Flags 3D buttonsss\Saudi Arabia.png"/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6" y="240186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7" descr="W:\Production Transfer\Flags\Flags 3D buttonsss\Saudi Arabia.png"/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49" y="285918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7" descr="W:\Production Transfer\Flags\Flags 3D buttonsss\Saudi Arabia.png"/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33" y="3314276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7" descr="W:\Production Transfer\Flags\Flags 3D buttonsss\Saudi Arabia.png"/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34" y="376840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7" descr="W:\Production Transfer\Flags\Flags 3D buttonsss\Saudi Arabia.png"/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10" y="4226035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7" descr="W:\Production Transfer\Flags\Flags 3D buttonsss\Saudi Arabia.png"/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75" y="486993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7" descr="W:\Production Transfer\Flags\Flags 3D buttonsss\Saudi Arabia.png"/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30" y="512628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7" descr="W:\Production Transfer\Flags\Flags 3D buttonsss\Saudi Arabia.png"/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26" y="557865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7" descr="W:\Production Transfer\Flags\Flags 3D buttonsss\Saudi Arabia.png"/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71" y="602477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9" descr="W:\Production Transfer\Flags\Flags 3D buttonsss\Qatar.png"/>
          <p:cNvPicPr preferRelativeResize="0"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84" y="1953651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9" descr="W:\Production Transfer\Flags\Flags 3D buttonsss\Qatar.png"/>
          <p:cNvPicPr preferRelativeResize="0"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30" y="240186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9" descr="W:\Production Transfer\Flags\Flags 3D buttonsss\Qatar.png"/>
          <p:cNvPicPr preferRelativeResize="0"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69" y="285918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Picture 9" descr="W:\Production Transfer\Flags\Flags 3D buttonsss\Qatar.png"/>
          <p:cNvPicPr preferRelativeResize="0"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55" y="3314276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9" descr="W:\Production Transfer\Flags\Flags 3D buttonsss\Qatar.png"/>
          <p:cNvPicPr preferRelativeResize="0"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05" y="376840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9" descr="W:\Production Transfer\Flags\Flags 3D buttonsss\Qatar.png"/>
          <p:cNvPicPr preferRelativeResize="0"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37" y="4226035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9" descr="W:\Production Transfer\Flags\Flags 3D buttonsss\Qatar.png"/>
          <p:cNvPicPr preferRelativeResize="0"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63" y="4845208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9" descr="W:\Production Transfer\Flags\Flags 3D buttonsss\Qatar.png"/>
          <p:cNvPicPr preferRelativeResize="0"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32" y="512628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9" descr="W:\Production Transfer\Flags\Flags 3D buttonsss\Qatar.png"/>
          <p:cNvPicPr preferRelativeResize="0"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05" y="557865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9" descr="W:\Production Transfer\Flags\Flags 3D buttonsss\Qatar.png"/>
          <p:cNvPicPr preferRelativeResize="0"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31" y="602477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10" descr="W:\Production Transfer\Flags\Flags 3D buttonsss\Bahrain.png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05" y="1953651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10" descr="W:\Production Transfer\Flags\Flags 3D buttonsss\Bahrain.png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30" y="259755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10" descr="W:\Production Transfer\Flags\Flags 3D buttonsss\Bahrain.png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32" y="285918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10" descr="W:\Production Transfer\Flags\Flags 3D buttonsss\Bahrain.png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50" y="3314276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10" descr="W:\Production Transfer\Flags\Flags 3D buttonsss\Bahrain.png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46" y="376840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10" descr="W:\Production Transfer\Flags\Flags 3D buttonsss\Bahrain.png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4226035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10" descr="W:\Production Transfer\Flags\Flags 3D buttonsss\Bahrain.png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93" y="4668678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10" descr="W:\Production Transfer\Flags\Flags 3D buttonsss\Bahrain.png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74" y="512628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10" descr="W:\Production Transfer\Flags\Flags 3D buttonsss\Bahrain.png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5" y="557865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10" descr="W:\Production Transfer\Flags\Flags 3D buttonsss\Bahrain.png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66" y="602477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>
            <a:stCxn id="265" idx="2"/>
            <a:endCxn id="266" idx="0"/>
          </p:cNvCxnSpPr>
          <p:nvPr/>
        </p:nvCxnSpPr>
        <p:spPr>
          <a:xfrm>
            <a:off x="5525823" y="2136532"/>
            <a:ext cx="2097846" cy="265331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7" name="Straight Connector 286"/>
          <p:cNvCxnSpPr>
            <a:stCxn id="266" idx="2"/>
            <a:endCxn id="267" idx="0"/>
          </p:cNvCxnSpPr>
          <p:nvPr/>
        </p:nvCxnSpPr>
        <p:spPr>
          <a:xfrm flipH="1">
            <a:off x="6959209" y="2584742"/>
            <a:ext cx="664461" cy="274441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8" name="Straight Connector 287"/>
          <p:cNvCxnSpPr>
            <a:stCxn id="267" idx="2"/>
            <a:endCxn id="268" idx="0"/>
          </p:cNvCxnSpPr>
          <p:nvPr/>
        </p:nvCxnSpPr>
        <p:spPr>
          <a:xfrm>
            <a:off x="6959209" y="3042064"/>
            <a:ext cx="120187" cy="272212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9" name="Straight Connector 288"/>
          <p:cNvCxnSpPr>
            <a:stCxn id="268" idx="2"/>
            <a:endCxn id="269" idx="0"/>
          </p:cNvCxnSpPr>
          <p:nvPr/>
        </p:nvCxnSpPr>
        <p:spPr>
          <a:xfrm flipH="1">
            <a:off x="4774346" y="3497156"/>
            <a:ext cx="2305050" cy="271249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0" name="Straight Connector 289"/>
          <p:cNvCxnSpPr>
            <a:stCxn id="269" idx="2"/>
            <a:endCxn id="270" idx="0"/>
          </p:cNvCxnSpPr>
          <p:nvPr/>
        </p:nvCxnSpPr>
        <p:spPr>
          <a:xfrm>
            <a:off x="4774346" y="3951285"/>
            <a:ext cx="171732" cy="274751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1" name="Straight Connector 290"/>
          <p:cNvCxnSpPr>
            <a:stCxn id="270" idx="2"/>
            <a:endCxn id="271" idx="0"/>
          </p:cNvCxnSpPr>
          <p:nvPr/>
        </p:nvCxnSpPr>
        <p:spPr>
          <a:xfrm>
            <a:off x="4946078" y="4408916"/>
            <a:ext cx="3297525" cy="436292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2" name="Straight Connector 291"/>
          <p:cNvCxnSpPr>
            <a:stCxn id="271" idx="2"/>
            <a:endCxn id="272" idx="0"/>
          </p:cNvCxnSpPr>
          <p:nvPr/>
        </p:nvCxnSpPr>
        <p:spPr>
          <a:xfrm flipH="1">
            <a:off x="6442372" y="5028088"/>
            <a:ext cx="1801231" cy="98193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3" name="Straight Connector 292"/>
          <p:cNvCxnSpPr>
            <a:stCxn id="272" idx="2"/>
            <a:endCxn id="273" idx="0"/>
          </p:cNvCxnSpPr>
          <p:nvPr/>
        </p:nvCxnSpPr>
        <p:spPr>
          <a:xfrm flipH="1">
            <a:off x="5412946" y="5309161"/>
            <a:ext cx="1029426" cy="269492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4" name="Straight Connector 293"/>
          <p:cNvCxnSpPr>
            <a:stCxn id="273" idx="2"/>
            <a:endCxn id="274" idx="0"/>
          </p:cNvCxnSpPr>
          <p:nvPr/>
        </p:nvCxnSpPr>
        <p:spPr>
          <a:xfrm>
            <a:off x="5412945" y="5761533"/>
            <a:ext cx="1295025" cy="263237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7" name="Line 106"/>
          <p:cNvSpPr>
            <a:spLocks noChangeShapeType="1"/>
          </p:cNvSpPr>
          <p:nvPr/>
        </p:nvSpPr>
        <p:spPr bwMode="gray">
          <a:xfrm>
            <a:off x="603797" y="2253515"/>
            <a:ext cx="1388942" cy="0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86" tIns="46643" rIns="93286" bIns="46643" anchor="ctr"/>
          <a:lstStyle/>
          <a:p>
            <a:endParaRPr lang="en-US" sz="1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68" name="Rectangle 11"/>
          <p:cNvSpPr txBox="1">
            <a:spLocks/>
          </p:cNvSpPr>
          <p:nvPr/>
        </p:nvSpPr>
        <p:spPr>
          <a:xfrm>
            <a:off x="623588" y="2325759"/>
            <a:ext cx="212708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2</a:t>
            </a:r>
          </a:p>
        </p:txBody>
      </p:sp>
      <p:pic>
        <p:nvPicPr>
          <p:cNvPr id="369" name="Picture 368"/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3" y="2345228"/>
            <a:ext cx="246888" cy="246888"/>
          </a:xfrm>
          <a:prstGeom prst="rect">
            <a:avLst/>
          </a:prstGeom>
        </p:spPr>
      </p:pic>
      <p:sp>
        <p:nvSpPr>
          <p:cNvPr id="370" name="Rectangle 11"/>
          <p:cNvSpPr txBox="1">
            <a:spLocks/>
          </p:cNvSpPr>
          <p:nvPr/>
        </p:nvSpPr>
        <p:spPr>
          <a:xfrm>
            <a:off x="1223546" y="2324623"/>
            <a:ext cx="770662" cy="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>
                <a:solidFill>
                  <a:schemeClr val="accent3"/>
                </a:solidFill>
              </a:rPr>
              <a:t>New Zealand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102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369771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3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8" y="356156"/>
            <a:ext cx="7261088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SME</a:t>
            </a:r>
            <a:r>
              <a:rPr lang="en-GB" dirty="0"/>
              <a:t> promotion around 6 pillars, focused on consistent customer journey </a:t>
            </a:r>
          </a:p>
        </p:txBody>
      </p:sp>
      <p:sp>
        <p:nvSpPr>
          <p:cNvPr id="5" name="McK 5. Source"/>
          <p:cNvSpPr>
            <a:spLocks noChangeArrowheads="1"/>
          </p:cNvSpPr>
          <p:nvPr/>
        </p:nvSpPr>
        <p:spPr bwMode="auto">
          <a:xfrm>
            <a:off x="121488" y="6635459"/>
            <a:ext cx="8099201" cy="1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555625" indent="-555625" defTabSz="913526">
              <a:tabLst>
                <a:tab pos="560388" algn="l"/>
              </a:tabLst>
            </a:pPr>
            <a:r>
              <a:rPr lang="en-US" sz="1000" dirty="0">
                <a:latin typeface="Tahoma"/>
                <a:ea typeface="Tahoma"/>
                <a:cs typeface="Tahoma"/>
                <a:sym typeface="Tahoma"/>
              </a:rPr>
              <a:t>SOURCE: Source</a:t>
            </a: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4966442" y="1591703"/>
            <a:ext cx="2049359" cy="1232476"/>
          </a:xfrm>
          <a:prstGeom prst="rect">
            <a:avLst/>
          </a:prstGeom>
          <a:gradFill>
            <a:gsLst>
              <a:gs pos="39000">
                <a:srgbClr val="E2C1F7"/>
              </a:gs>
              <a:gs pos="0">
                <a:schemeClr val="accent3">
                  <a:lumMod val="20000"/>
                  <a:lumOff val="80000"/>
                </a:schemeClr>
              </a:gs>
              <a:gs pos="69000">
                <a:srgbClr val="E4C5F8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4966443" y="4950236"/>
            <a:ext cx="2049359" cy="1232476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2384046" y="4950236"/>
            <a:ext cx="2049359" cy="1232476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384046" y="1591703"/>
            <a:ext cx="2049359" cy="1232476"/>
          </a:xfrm>
          <a:prstGeom prst="rect">
            <a:avLst/>
          </a:prstGeom>
          <a:gradFill>
            <a:gsLst>
              <a:gs pos="39000">
                <a:srgbClr val="E2C1F7"/>
              </a:gs>
              <a:gs pos="0">
                <a:schemeClr val="accent3">
                  <a:lumMod val="20000"/>
                  <a:lumOff val="80000"/>
                </a:schemeClr>
              </a:gs>
              <a:gs pos="69000">
                <a:srgbClr val="E4C5F8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384046" y="2818878"/>
            <a:ext cx="2274848" cy="543040"/>
          </a:xfrm>
          <a:custGeom>
            <a:avLst/>
            <a:gdLst>
              <a:gd name="connsiteX0" fmla="*/ 1538868 w 2274848"/>
              <a:gd name="connsiteY0" fmla="*/ 490653 h 490653"/>
              <a:gd name="connsiteX1" fmla="*/ 0 w 2274848"/>
              <a:gd name="connsiteY1" fmla="*/ 0 h 490653"/>
              <a:gd name="connsiteX2" fmla="*/ 2040673 w 2274848"/>
              <a:gd name="connsiteY2" fmla="*/ 0 h 490653"/>
              <a:gd name="connsiteX3" fmla="*/ 2274848 w 2274848"/>
              <a:gd name="connsiteY3" fmla="*/ 256478 h 490653"/>
              <a:gd name="connsiteX4" fmla="*/ 1538868 w 2274848"/>
              <a:gd name="connsiteY4" fmla="*/ 490653 h 490653"/>
              <a:gd name="connsiteX0" fmla="*/ 1591256 w 2274848"/>
              <a:gd name="connsiteY0" fmla="*/ 540659 h 540659"/>
              <a:gd name="connsiteX1" fmla="*/ 0 w 2274848"/>
              <a:gd name="connsiteY1" fmla="*/ 0 h 540659"/>
              <a:gd name="connsiteX2" fmla="*/ 2040673 w 2274848"/>
              <a:gd name="connsiteY2" fmla="*/ 0 h 540659"/>
              <a:gd name="connsiteX3" fmla="*/ 2274848 w 2274848"/>
              <a:gd name="connsiteY3" fmla="*/ 256478 h 540659"/>
              <a:gd name="connsiteX4" fmla="*/ 1591256 w 2274848"/>
              <a:gd name="connsiteY4" fmla="*/ 540659 h 540659"/>
              <a:gd name="connsiteX0" fmla="*/ 1591256 w 2274848"/>
              <a:gd name="connsiteY0" fmla="*/ 543040 h 543040"/>
              <a:gd name="connsiteX1" fmla="*/ 0 w 2274848"/>
              <a:gd name="connsiteY1" fmla="*/ 2381 h 543040"/>
              <a:gd name="connsiteX2" fmla="*/ 2047816 w 2274848"/>
              <a:gd name="connsiteY2" fmla="*/ 0 h 543040"/>
              <a:gd name="connsiteX3" fmla="*/ 2274848 w 2274848"/>
              <a:gd name="connsiteY3" fmla="*/ 258859 h 543040"/>
              <a:gd name="connsiteX4" fmla="*/ 1591256 w 2274848"/>
              <a:gd name="connsiteY4" fmla="*/ 543040 h 5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848" h="543040">
                <a:moveTo>
                  <a:pt x="1591256" y="543040"/>
                </a:moveTo>
                <a:lnTo>
                  <a:pt x="0" y="2381"/>
                </a:lnTo>
                <a:lnTo>
                  <a:pt x="2047816" y="0"/>
                </a:lnTo>
                <a:lnTo>
                  <a:pt x="2274848" y="258859"/>
                </a:lnTo>
                <a:lnTo>
                  <a:pt x="1591256" y="543040"/>
                </a:lnTo>
                <a:close/>
              </a:path>
            </a:pathLst>
          </a:custGeom>
          <a:gradFill>
            <a:gsLst>
              <a:gs pos="39000">
                <a:srgbClr val="E2C1F7"/>
              </a:gs>
              <a:gs pos="0">
                <a:schemeClr val="accent3">
                  <a:lumMod val="20000"/>
                  <a:lumOff val="80000"/>
                </a:schemeClr>
              </a:gs>
              <a:gs pos="69000">
                <a:srgbClr val="E4C5F8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5" name="Freeform 54"/>
          <p:cNvSpPr/>
          <p:nvPr/>
        </p:nvSpPr>
        <p:spPr>
          <a:xfrm flipH="1">
            <a:off x="4740953" y="2818878"/>
            <a:ext cx="2274848" cy="543040"/>
          </a:xfrm>
          <a:custGeom>
            <a:avLst/>
            <a:gdLst>
              <a:gd name="connsiteX0" fmla="*/ 1538868 w 2274848"/>
              <a:gd name="connsiteY0" fmla="*/ 490653 h 490653"/>
              <a:gd name="connsiteX1" fmla="*/ 0 w 2274848"/>
              <a:gd name="connsiteY1" fmla="*/ 0 h 490653"/>
              <a:gd name="connsiteX2" fmla="*/ 2040673 w 2274848"/>
              <a:gd name="connsiteY2" fmla="*/ 0 h 490653"/>
              <a:gd name="connsiteX3" fmla="*/ 2274848 w 2274848"/>
              <a:gd name="connsiteY3" fmla="*/ 256478 h 490653"/>
              <a:gd name="connsiteX4" fmla="*/ 1538868 w 2274848"/>
              <a:gd name="connsiteY4" fmla="*/ 490653 h 490653"/>
              <a:gd name="connsiteX0" fmla="*/ 1591256 w 2274848"/>
              <a:gd name="connsiteY0" fmla="*/ 540659 h 540659"/>
              <a:gd name="connsiteX1" fmla="*/ 0 w 2274848"/>
              <a:gd name="connsiteY1" fmla="*/ 0 h 540659"/>
              <a:gd name="connsiteX2" fmla="*/ 2040673 w 2274848"/>
              <a:gd name="connsiteY2" fmla="*/ 0 h 540659"/>
              <a:gd name="connsiteX3" fmla="*/ 2274848 w 2274848"/>
              <a:gd name="connsiteY3" fmla="*/ 256478 h 540659"/>
              <a:gd name="connsiteX4" fmla="*/ 1591256 w 2274848"/>
              <a:gd name="connsiteY4" fmla="*/ 540659 h 540659"/>
              <a:gd name="connsiteX0" fmla="*/ 1591256 w 2274848"/>
              <a:gd name="connsiteY0" fmla="*/ 543040 h 543040"/>
              <a:gd name="connsiteX1" fmla="*/ 0 w 2274848"/>
              <a:gd name="connsiteY1" fmla="*/ 2381 h 543040"/>
              <a:gd name="connsiteX2" fmla="*/ 2047816 w 2274848"/>
              <a:gd name="connsiteY2" fmla="*/ 0 h 543040"/>
              <a:gd name="connsiteX3" fmla="*/ 2274848 w 2274848"/>
              <a:gd name="connsiteY3" fmla="*/ 258859 h 543040"/>
              <a:gd name="connsiteX4" fmla="*/ 1591256 w 2274848"/>
              <a:gd name="connsiteY4" fmla="*/ 543040 h 5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848" h="543040">
                <a:moveTo>
                  <a:pt x="1591256" y="543040"/>
                </a:moveTo>
                <a:lnTo>
                  <a:pt x="0" y="2381"/>
                </a:lnTo>
                <a:lnTo>
                  <a:pt x="2047816" y="0"/>
                </a:lnTo>
                <a:lnTo>
                  <a:pt x="2274848" y="258859"/>
                </a:lnTo>
                <a:lnTo>
                  <a:pt x="1591256" y="543040"/>
                </a:lnTo>
                <a:close/>
              </a:path>
            </a:pathLst>
          </a:custGeom>
          <a:gradFill>
            <a:gsLst>
              <a:gs pos="39000">
                <a:srgbClr val="E2C1F7"/>
              </a:gs>
              <a:gs pos="0">
                <a:schemeClr val="accent3">
                  <a:lumMod val="20000"/>
                  <a:lumOff val="80000"/>
                </a:schemeClr>
              </a:gs>
              <a:gs pos="69000">
                <a:srgbClr val="E4C5F8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6" name="Freeform 55"/>
          <p:cNvSpPr/>
          <p:nvPr/>
        </p:nvSpPr>
        <p:spPr>
          <a:xfrm flipV="1">
            <a:off x="2384046" y="4411458"/>
            <a:ext cx="2274848" cy="543040"/>
          </a:xfrm>
          <a:custGeom>
            <a:avLst/>
            <a:gdLst>
              <a:gd name="connsiteX0" fmla="*/ 1538868 w 2274848"/>
              <a:gd name="connsiteY0" fmla="*/ 490653 h 490653"/>
              <a:gd name="connsiteX1" fmla="*/ 0 w 2274848"/>
              <a:gd name="connsiteY1" fmla="*/ 0 h 490653"/>
              <a:gd name="connsiteX2" fmla="*/ 2040673 w 2274848"/>
              <a:gd name="connsiteY2" fmla="*/ 0 h 490653"/>
              <a:gd name="connsiteX3" fmla="*/ 2274848 w 2274848"/>
              <a:gd name="connsiteY3" fmla="*/ 256478 h 490653"/>
              <a:gd name="connsiteX4" fmla="*/ 1538868 w 2274848"/>
              <a:gd name="connsiteY4" fmla="*/ 490653 h 490653"/>
              <a:gd name="connsiteX0" fmla="*/ 1591256 w 2274848"/>
              <a:gd name="connsiteY0" fmla="*/ 540659 h 540659"/>
              <a:gd name="connsiteX1" fmla="*/ 0 w 2274848"/>
              <a:gd name="connsiteY1" fmla="*/ 0 h 540659"/>
              <a:gd name="connsiteX2" fmla="*/ 2040673 w 2274848"/>
              <a:gd name="connsiteY2" fmla="*/ 0 h 540659"/>
              <a:gd name="connsiteX3" fmla="*/ 2274848 w 2274848"/>
              <a:gd name="connsiteY3" fmla="*/ 256478 h 540659"/>
              <a:gd name="connsiteX4" fmla="*/ 1591256 w 2274848"/>
              <a:gd name="connsiteY4" fmla="*/ 540659 h 540659"/>
              <a:gd name="connsiteX0" fmla="*/ 1591256 w 2274848"/>
              <a:gd name="connsiteY0" fmla="*/ 543040 h 543040"/>
              <a:gd name="connsiteX1" fmla="*/ 0 w 2274848"/>
              <a:gd name="connsiteY1" fmla="*/ 2381 h 543040"/>
              <a:gd name="connsiteX2" fmla="*/ 2047816 w 2274848"/>
              <a:gd name="connsiteY2" fmla="*/ 0 h 543040"/>
              <a:gd name="connsiteX3" fmla="*/ 2274848 w 2274848"/>
              <a:gd name="connsiteY3" fmla="*/ 258859 h 543040"/>
              <a:gd name="connsiteX4" fmla="*/ 1591256 w 2274848"/>
              <a:gd name="connsiteY4" fmla="*/ 543040 h 5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848" h="543040">
                <a:moveTo>
                  <a:pt x="1591256" y="543040"/>
                </a:moveTo>
                <a:lnTo>
                  <a:pt x="0" y="2381"/>
                </a:lnTo>
                <a:lnTo>
                  <a:pt x="2047816" y="0"/>
                </a:lnTo>
                <a:lnTo>
                  <a:pt x="2274848" y="258859"/>
                </a:lnTo>
                <a:lnTo>
                  <a:pt x="1591256" y="543040"/>
                </a:lnTo>
                <a:close/>
              </a:path>
            </a:pathLst>
          </a:cu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 flipH="1" flipV="1">
            <a:off x="4740953" y="4411458"/>
            <a:ext cx="2274848" cy="543040"/>
          </a:xfrm>
          <a:custGeom>
            <a:avLst/>
            <a:gdLst>
              <a:gd name="connsiteX0" fmla="*/ 1538868 w 2274848"/>
              <a:gd name="connsiteY0" fmla="*/ 490653 h 490653"/>
              <a:gd name="connsiteX1" fmla="*/ 0 w 2274848"/>
              <a:gd name="connsiteY1" fmla="*/ 0 h 490653"/>
              <a:gd name="connsiteX2" fmla="*/ 2040673 w 2274848"/>
              <a:gd name="connsiteY2" fmla="*/ 0 h 490653"/>
              <a:gd name="connsiteX3" fmla="*/ 2274848 w 2274848"/>
              <a:gd name="connsiteY3" fmla="*/ 256478 h 490653"/>
              <a:gd name="connsiteX4" fmla="*/ 1538868 w 2274848"/>
              <a:gd name="connsiteY4" fmla="*/ 490653 h 490653"/>
              <a:gd name="connsiteX0" fmla="*/ 1591256 w 2274848"/>
              <a:gd name="connsiteY0" fmla="*/ 540659 h 540659"/>
              <a:gd name="connsiteX1" fmla="*/ 0 w 2274848"/>
              <a:gd name="connsiteY1" fmla="*/ 0 h 540659"/>
              <a:gd name="connsiteX2" fmla="*/ 2040673 w 2274848"/>
              <a:gd name="connsiteY2" fmla="*/ 0 h 540659"/>
              <a:gd name="connsiteX3" fmla="*/ 2274848 w 2274848"/>
              <a:gd name="connsiteY3" fmla="*/ 256478 h 540659"/>
              <a:gd name="connsiteX4" fmla="*/ 1591256 w 2274848"/>
              <a:gd name="connsiteY4" fmla="*/ 540659 h 540659"/>
              <a:gd name="connsiteX0" fmla="*/ 1591256 w 2274848"/>
              <a:gd name="connsiteY0" fmla="*/ 543040 h 543040"/>
              <a:gd name="connsiteX1" fmla="*/ 0 w 2274848"/>
              <a:gd name="connsiteY1" fmla="*/ 2381 h 543040"/>
              <a:gd name="connsiteX2" fmla="*/ 2047816 w 2274848"/>
              <a:gd name="connsiteY2" fmla="*/ 0 h 543040"/>
              <a:gd name="connsiteX3" fmla="*/ 2274848 w 2274848"/>
              <a:gd name="connsiteY3" fmla="*/ 258859 h 543040"/>
              <a:gd name="connsiteX4" fmla="*/ 1591256 w 2274848"/>
              <a:gd name="connsiteY4" fmla="*/ 543040 h 5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848" h="543040">
                <a:moveTo>
                  <a:pt x="1591256" y="543040"/>
                </a:moveTo>
                <a:lnTo>
                  <a:pt x="0" y="2381"/>
                </a:lnTo>
                <a:lnTo>
                  <a:pt x="2047816" y="0"/>
                </a:lnTo>
                <a:lnTo>
                  <a:pt x="2274848" y="258859"/>
                </a:lnTo>
                <a:lnTo>
                  <a:pt x="1591256" y="543040"/>
                </a:lnTo>
                <a:close/>
              </a:path>
            </a:pathLst>
          </a:cu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Rectangle 32"/>
          <p:cNvSpPr>
            <a:spLocks/>
          </p:cNvSpPr>
          <p:nvPr/>
        </p:nvSpPr>
        <p:spPr>
          <a:xfrm>
            <a:off x="6235233" y="3270969"/>
            <a:ext cx="2049359" cy="1232476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1115254" y="3270969"/>
            <a:ext cx="2049359" cy="1232476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5638800" y="3276600"/>
            <a:ext cx="594360" cy="1234440"/>
          </a:xfrm>
          <a:custGeom>
            <a:avLst/>
            <a:gdLst>
              <a:gd name="connsiteX0" fmla="*/ 45720 w 594360"/>
              <a:gd name="connsiteY0" fmla="*/ 327660 h 1234440"/>
              <a:gd name="connsiteX1" fmla="*/ 594360 w 594360"/>
              <a:gd name="connsiteY1" fmla="*/ 0 h 1234440"/>
              <a:gd name="connsiteX2" fmla="*/ 594360 w 594360"/>
              <a:gd name="connsiteY2" fmla="*/ 1234440 h 1234440"/>
              <a:gd name="connsiteX3" fmla="*/ 0 w 594360"/>
              <a:gd name="connsiteY3" fmla="*/ 944880 h 1234440"/>
              <a:gd name="connsiteX4" fmla="*/ 45720 w 594360"/>
              <a:gd name="connsiteY4" fmla="*/ 32766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" h="1234440">
                <a:moveTo>
                  <a:pt x="45720" y="327660"/>
                </a:moveTo>
                <a:lnTo>
                  <a:pt x="594360" y="0"/>
                </a:lnTo>
                <a:lnTo>
                  <a:pt x="594360" y="1234440"/>
                </a:lnTo>
                <a:lnTo>
                  <a:pt x="0" y="944880"/>
                </a:lnTo>
                <a:lnTo>
                  <a:pt x="45720" y="327660"/>
                </a:lnTo>
                <a:close/>
              </a:path>
            </a:pathLst>
          </a:cu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 flipH="1">
            <a:off x="3164613" y="3269005"/>
            <a:ext cx="594360" cy="1234440"/>
          </a:xfrm>
          <a:custGeom>
            <a:avLst/>
            <a:gdLst>
              <a:gd name="connsiteX0" fmla="*/ 45720 w 594360"/>
              <a:gd name="connsiteY0" fmla="*/ 327660 h 1234440"/>
              <a:gd name="connsiteX1" fmla="*/ 594360 w 594360"/>
              <a:gd name="connsiteY1" fmla="*/ 0 h 1234440"/>
              <a:gd name="connsiteX2" fmla="*/ 594360 w 594360"/>
              <a:gd name="connsiteY2" fmla="*/ 1234440 h 1234440"/>
              <a:gd name="connsiteX3" fmla="*/ 0 w 594360"/>
              <a:gd name="connsiteY3" fmla="*/ 944880 h 1234440"/>
              <a:gd name="connsiteX4" fmla="*/ 45720 w 594360"/>
              <a:gd name="connsiteY4" fmla="*/ 32766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" h="1234440">
                <a:moveTo>
                  <a:pt x="45720" y="327660"/>
                </a:moveTo>
                <a:lnTo>
                  <a:pt x="594360" y="0"/>
                </a:lnTo>
                <a:lnTo>
                  <a:pt x="594360" y="1234440"/>
                </a:lnTo>
                <a:lnTo>
                  <a:pt x="0" y="944880"/>
                </a:lnTo>
                <a:lnTo>
                  <a:pt x="45720" y="327660"/>
                </a:lnTo>
                <a:close/>
              </a:path>
            </a:pathLst>
          </a:custGeom>
          <a:gradFill>
            <a:gsLst>
              <a:gs pos="0">
                <a:schemeClr val="bg2">
                  <a:lumMod val="9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64592" tIns="182880" rIns="45720" bIns="45720" anchor="t">
            <a:noAutofit/>
          </a:bodyPr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endParaRPr lang="en-US" sz="1400" b="1" dirty="0" err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9" name="Rectangle 69"/>
          <p:cNvSpPr txBox="1">
            <a:spLocks/>
          </p:cNvSpPr>
          <p:nvPr/>
        </p:nvSpPr>
        <p:spPr>
          <a:xfrm>
            <a:off x="1364361" y="3764097"/>
            <a:ext cx="15511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Tahoma"/>
                <a:ea typeface="Tahoma"/>
                <a:cs typeface="Tahoma"/>
                <a:sym typeface="Tahoma"/>
              </a:defRPr>
            </a:lvl1pPr>
            <a:lvl2pPr marL="197607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Tahoma"/>
                <a:ea typeface="Tahoma"/>
                <a:cs typeface="Tahoma"/>
                <a:sym typeface="Tahoma"/>
              </a:defRPr>
            </a:lvl2pPr>
            <a:lvl3pPr marL="466481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Tahoma"/>
                <a:ea typeface="Tahoma"/>
                <a:cs typeface="Tahoma"/>
                <a:sym typeface="Tahoma"/>
              </a:defRPr>
            </a:lvl3pPr>
            <a:lvl4pPr marL="626835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Tahoma"/>
                <a:ea typeface="Tahoma"/>
                <a:cs typeface="Tahoma"/>
                <a:sym typeface="Tahoma"/>
              </a:defRPr>
            </a:lvl4pPr>
            <a:lvl5pPr marL="765029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Tahoma"/>
                <a:ea typeface="Tahoma"/>
                <a:cs typeface="Tahoma"/>
                <a:sym typeface="Tahoma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Advisory</a:t>
            </a:r>
            <a:endParaRPr lang="en-US" dirty="0"/>
          </a:p>
        </p:txBody>
      </p:sp>
      <p:sp>
        <p:nvSpPr>
          <p:cNvPr id="73" name="Rectangle 73"/>
          <p:cNvSpPr txBox="1">
            <a:spLocks/>
          </p:cNvSpPr>
          <p:nvPr/>
        </p:nvSpPr>
        <p:spPr>
          <a:xfrm>
            <a:off x="2633153" y="2084830"/>
            <a:ext cx="15511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Tahoma"/>
                <a:ea typeface="Tahoma"/>
                <a:cs typeface="Tahoma"/>
                <a:sym typeface="Tahoma"/>
              </a:defRPr>
            </a:lvl1pPr>
            <a:lvl2pPr marL="197607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Tahoma"/>
                <a:ea typeface="Tahoma"/>
                <a:cs typeface="Tahoma"/>
                <a:sym typeface="Tahoma"/>
              </a:defRPr>
            </a:lvl2pPr>
            <a:lvl3pPr marL="466481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Tahoma"/>
                <a:ea typeface="Tahoma"/>
                <a:cs typeface="Tahoma"/>
                <a:sym typeface="Tahoma"/>
              </a:defRPr>
            </a:lvl3pPr>
            <a:lvl4pPr marL="626835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Tahoma"/>
                <a:ea typeface="Tahoma"/>
                <a:cs typeface="Tahoma"/>
                <a:sym typeface="Tahoma"/>
              </a:defRPr>
            </a:lvl4pPr>
            <a:lvl5pPr marL="765029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Tahoma"/>
                <a:ea typeface="Tahoma"/>
                <a:cs typeface="Tahoma"/>
                <a:sym typeface="Tahoma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Business Finance</a:t>
            </a:r>
            <a:endParaRPr lang="en-US" dirty="0"/>
          </a:p>
        </p:txBody>
      </p:sp>
      <p:sp>
        <p:nvSpPr>
          <p:cNvPr id="77" name="Rectangle 77"/>
          <p:cNvSpPr txBox="1">
            <a:spLocks/>
          </p:cNvSpPr>
          <p:nvPr/>
        </p:nvSpPr>
        <p:spPr>
          <a:xfrm>
            <a:off x="5215549" y="1937405"/>
            <a:ext cx="15511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Tahoma"/>
                <a:ea typeface="Tahoma"/>
                <a:cs typeface="Tahoma"/>
                <a:sym typeface="Tahoma"/>
              </a:defRPr>
            </a:lvl1pPr>
            <a:lvl2pPr marL="197607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Tahoma"/>
                <a:ea typeface="Tahoma"/>
                <a:cs typeface="Tahoma"/>
                <a:sym typeface="Tahoma"/>
              </a:defRPr>
            </a:lvl2pPr>
            <a:lvl3pPr marL="466481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Tahoma"/>
                <a:ea typeface="Tahoma"/>
                <a:cs typeface="Tahoma"/>
                <a:sym typeface="Tahoma"/>
              </a:defRPr>
            </a:lvl3pPr>
            <a:lvl4pPr marL="626835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Tahoma"/>
                <a:ea typeface="Tahoma"/>
                <a:cs typeface="Tahoma"/>
                <a:sym typeface="Tahoma"/>
              </a:defRPr>
            </a:lvl4pPr>
            <a:lvl5pPr marL="765029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Tahoma"/>
                <a:ea typeface="Tahoma"/>
                <a:cs typeface="Tahoma"/>
                <a:sym typeface="Tahoma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Al </a:t>
            </a:r>
            <a:r>
              <a:rPr lang="en-US" dirty="0" err="1" smtClean="0"/>
              <a:t>Dhameen</a:t>
            </a:r>
            <a:endParaRPr lang="en-US" dirty="0"/>
          </a:p>
        </p:txBody>
      </p:sp>
      <p:sp>
        <p:nvSpPr>
          <p:cNvPr id="81" name="Rectangle 81"/>
          <p:cNvSpPr txBox="1">
            <a:spLocks/>
          </p:cNvSpPr>
          <p:nvPr/>
        </p:nvSpPr>
        <p:spPr>
          <a:xfrm>
            <a:off x="6484340" y="3517875"/>
            <a:ext cx="15511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Tahoma"/>
                <a:ea typeface="Tahoma"/>
                <a:cs typeface="Tahoma"/>
                <a:sym typeface="Tahoma"/>
              </a:defRPr>
            </a:lvl1pPr>
            <a:lvl2pPr marL="197607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Tahoma"/>
                <a:ea typeface="Tahoma"/>
                <a:cs typeface="Tahoma"/>
                <a:sym typeface="Tahoma"/>
              </a:defRPr>
            </a:lvl2pPr>
            <a:lvl3pPr marL="466481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Tahoma"/>
                <a:ea typeface="Tahoma"/>
                <a:cs typeface="Tahoma"/>
                <a:sym typeface="Tahoma"/>
              </a:defRPr>
            </a:lvl3pPr>
            <a:lvl4pPr marL="626835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Tahoma"/>
                <a:ea typeface="Tahoma"/>
                <a:cs typeface="Tahoma"/>
                <a:sym typeface="Tahoma"/>
              </a:defRPr>
            </a:lvl4pPr>
            <a:lvl5pPr marL="765029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Tahoma"/>
                <a:ea typeface="Tahoma"/>
                <a:cs typeface="Tahoma"/>
                <a:sym typeface="Tahoma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Export promotion and financing</a:t>
            </a:r>
          </a:p>
        </p:txBody>
      </p:sp>
      <p:sp>
        <p:nvSpPr>
          <p:cNvPr id="85" name="Rectangle 85"/>
          <p:cNvSpPr txBox="1">
            <a:spLocks/>
          </p:cNvSpPr>
          <p:nvPr/>
        </p:nvSpPr>
        <p:spPr>
          <a:xfrm>
            <a:off x="5215550" y="5320253"/>
            <a:ext cx="15511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Tahoma"/>
                <a:ea typeface="Tahoma"/>
                <a:cs typeface="Tahoma"/>
                <a:sym typeface="Tahoma"/>
              </a:defRPr>
            </a:lvl1pPr>
            <a:lvl2pPr marL="197607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Tahoma"/>
                <a:ea typeface="Tahoma"/>
                <a:cs typeface="Tahoma"/>
                <a:sym typeface="Tahoma"/>
              </a:defRPr>
            </a:lvl2pPr>
            <a:lvl3pPr marL="466481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Tahoma"/>
                <a:ea typeface="Tahoma"/>
                <a:cs typeface="Tahoma"/>
                <a:sym typeface="Tahoma"/>
              </a:defRPr>
            </a:lvl3pPr>
            <a:lvl4pPr marL="626835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Tahoma"/>
                <a:ea typeface="Tahoma"/>
                <a:cs typeface="Tahoma"/>
                <a:sym typeface="Tahoma"/>
              </a:defRPr>
            </a:lvl4pPr>
            <a:lvl5pPr marL="765029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Tahoma"/>
                <a:ea typeface="Tahoma"/>
                <a:cs typeface="Tahoma"/>
                <a:sym typeface="Tahoma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Strategic procurement</a:t>
            </a:r>
          </a:p>
        </p:txBody>
      </p:sp>
      <p:sp>
        <p:nvSpPr>
          <p:cNvPr id="89" name="Rectangle 89"/>
          <p:cNvSpPr txBox="1">
            <a:spLocks/>
          </p:cNvSpPr>
          <p:nvPr/>
        </p:nvSpPr>
        <p:spPr>
          <a:xfrm>
            <a:off x="2633153" y="5443364"/>
            <a:ext cx="15511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Tahoma"/>
                <a:ea typeface="Tahoma"/>
                <a:cs typeface="Tahoma"/>
                <a:sym typeface="Tahoma"/>
              </a:defRPr>
            </a:lvl1pPr>
            <a:lvl2pPr marL="197607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Tahoma"/>
                <a:ea typeface="Tahoma"/>
                <a:cs typeface="Tahoma"/>
                <a:sym typeface="Tahoma"/>
              </a:defRPr>
            </a:lvl2pPr>
            <a:lvl3pPr marL="466481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Tahoma"/>
                <a:ea typeface="Tahoma"/>
                <a:cs typeface="Tahoma"/>
                <a:sym typeface="Tahoma"/>
              </a:defRPr>
            </a:lvl3pPr>
            <a:lvl4pPr marL="626835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Tahoma"/>
                <a:ea typeface="Tahoma"/>
                <a:cs typeface="Tahoma"/>
                <a:sym typeface="Tahoma"/>
              </a:defRPr>
            </a:lvl4pPr>
            <a:lvl5pPr marL="765029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Tahoma"/>
                <a:ea typeface="Tahoma"/>
                <a:cs typeface="Tahoma"/>
                <a:sym typeface="Tahoma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Equity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3652837" y="3080497"/>
            <a:ext cx="2094172" cy="1613420"/>
            <a:chOff x="3652837" y="3080497"/>
            <a:chExt cx="2094172" cy="1613420"/>
          </a:xfrm>
        </p:grpSpPr>
        <p:sp>
          <p:nvSpPr>
            <p:cNvPr id="6" name="Oval 5"/>
            <p:cNvSpPr/>
            <p:nvPr/>
          </p:nvSpPr>
          <p:spPr>
            <a:xfrm>
              <a:off x="3652837" y="3080497"/>
              <a:ext cx="2094172" cy="1613420"/>
            </a:xfrm>
            <a:prstGeom prst="ellipse">
              <a:avLst/>
            </a:prstGeom>
            <a:solidFill>
              <a:schemeClr val="accent3"/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" name="Rectangle 3"/>
            <p:cNvSpPr txBox="1"/>
            <p:nvPr/>
          </p:nvSpPr>
          <p:spPr>
            <a:xfrm>
              <a:off x="3910467" y="3776407"/>
              <a:ext cx="1578913" cy="22159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Tahoma"/>
                  <a:ea typeface="Tahoma"/>
                  <a:cs typeface="Tahoma"/>
                  <a:sym typeface="Tahoma"/>
                </a:defRPr>
              </a:lvl1pPr>
              <a:lvl2pPr marL="197607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Tahoma"/>
                  <a:ea typeface="Tahoma"/>
                  <a:cs typeface="Tahoma"/>
                  <a:sym typeface="Tahoma"/>
                </a:defRPr>
              </a:lvl2pPr>
              <a:lvl3pPr marL="466481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Tahoma"/>
                  <a:ea typeface="Tahoma"/>
                  <a:cs typeface="Tahoma"/>
                  <a:sym typeface="Tahoma"/>
                </a:defRPr>
              </a:lvl3pPr>
              <a:lvl4pPr marL="626835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Tahoma"/>
                  <a:ea typeface="Tahoma"/>
                  <a:cs typeface="Tahoma"/>
                  <a:sym typeface="Tahoma"/>
                </a:defRPr>
              </a:lvl4pPr>
              <a:lvl5pPr marL="765029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Tahoma"/>
                  <a:ea typeface="Tahoma"/>
                  <a:cs typeface="Tahoma"/>
                  <a:sym typeface="Tahoma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</a:rPr>
                <a:t>Customer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702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21047&quot;&gt;&lt;version val=&quot;2304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/m_precDefaultYear&gt;&lt;m_precDefaultQuarter&gt;&lt;m_bNumberIsYear val=&quot;0&quot;/&gt;&lt;m_strFormatTime&gt;Q%5&lt;/m_strFormatTime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m_strFormatTime&gt;%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p4rwmWRkeB8_O8WAAOC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xE6srfPkyyzybOhP9A3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drqglTEkqpwEGKLsXow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lq83TJKUSZEuZLbgD_z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JuRISXhkySNHDROgm5t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hnEj2mKkunucLKeHVPB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.xBuhCkkaTy77PEFxV.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xCJnJJ00ipvov5kf3c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CEbQy7_kaDVZCgNu4Wz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xEjw14LEGx.wYXE8Wy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sR0xEsLkaxgfQjNy8l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5VSTh.q0.ysAfMgwy4G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sfJ8EOZk.uMAi7GDoQo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JFMNGAaES459LjV1jzF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aSDrnnd0yMR2e.XA0E7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bYCPvwhEuNjmFhFhZae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x2zC5h4ke6PNTAkc1P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sPgvE5UUekgTpNW37oR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zDSKhId0Ww4b7kKvXT3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q9WyeP7kaZqrn7XuLPk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4sNTxIVk6fSYT4FEkeJ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zePhvMrUezdTFXuonv6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cVqLg8y0C_ltvKFJyi_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2bbYVAYEO1ILr977loz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QDB_CF_QT0117">
  <a:themeElements>
    <a:clrScheme name="Current">
      <a:dk1>
        <a:srgbClr val="000000"/>
      </a:dk1>
      <a:lt1>
        <a:srgbClr val="FFFFFF"/>
      </a:lt1>
      <a:dk2>
        <a:srgbClr val="5E6A71"/>
      </a:dk2>
      <a:lt2>
        <a:srgbClr val="DFE1E3"/>
      </a:lt2>
      <a:accent1>
        <a:srgbClr val="BEC5C9"/>
      </a:accent1>
      <a:accent2>
        <a:srgbClr val="808D95"/>
      </a:accent2>
      <a:accent3>
        <a:srgbClr val="490E6F"/>
      </a:accent3>
      <a:accent4>
        <a:srgbClr val="232A5C"/>
      </a:accent4>
      <a:accent5>
        <a:srgbClr val="FF6600"/>
      </a:accent5>
      <a:accent6>
        <a:srgbClr val="808080"/>
      </a:accent6>
      <a:hlink>
        <a:srgbClr val="490E6F"/>
      </a:hlink>
      <a:folHlink>
        <a:srgbClr val="232A5C"/>
      </a:folHlink>
    </a:clrScheme>
    <a:fontScheme name="Custom 136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5E6A71"/>
        </a:dk2>
        <a:lt2>
          <a:srgbClr val="DFE1E3"/>
        </a:lt2>
        <a:accent1>
          <a:srgbClr val="BEC5C9"/>
        </a:accent1>
        <a:accent2>
          <a:srgbClr val="808D95"/>
        </a:accent2>
        <a:accent3>
          <a:srgbClr val="490E6F"/>
        </a:accent3>
        <a:accent4>
          <a:srgbClr val="232A5C"/>
        </a:accent4>
        <a:accent5>
          <a:srgbClr val="FF6600"/>
        </a:accent5>
        <a:accent6>
          <a:srgbClr val="808080"/>
        </a:accent6>
        <a:hlink>
          <a:srgbClr val="490E6F"/>
        </a:hlink>
        <a:folHlink>
          <a:srgbClr val="232A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QDB_CF_QT0117</Template>
  <TotalTime>6273</TotalTime>
  <Words>193</Words>
  <Application>Microsoft Office PowerPoint</Application>
  <PresentationFormat>On-screen Show (4:3)</PresentationFormat>
  <Paragraphs>81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tahoma</vt:lpstr>
      <vt:lpstr>tahoma</vt:lpstr>
      <vt:lpstr>QDB_CF_QT0117</vt:lpstr>
      <vt:lpstr>think-cell Slide</vt:lpstr>
      <vt:lpstr>Chart</vt:lpstr>
      <vt:lpstr>QDB PRESENTATION ALIDE HQ LIMA, PERU</vt:lpstr>
      <vt:lpstr>Qatar’s economy is highly dependent on oil compared to other countries</vt:lpstr>
      <vt:lpstr>Access to funding is one of the main obstacles to doing business in Qatar</vt:lpstr>
      <vt:lpstr>SME promotion around 6 pillars, focused on consistent customer journey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Sofia Steffi</dc:creator>
  <cp:lastModifiedBy>Khalid Abdulla Al Mana</cp:lastModifiedBy>
  <cp:revision>1638</cp:revision>
  <cp:lastPrinted>2015-01-04T04:14:32Z</cp:lastPrinted>
  <dcterms:created xsi:type="dcterms:W3CDTF">2014-01-16T01:26:49Z</dcterms:created>
  <dcterms:modified xsi:type="dcterms:W3CDTF">2015-08-07T04:28:13Z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livery Date">
    <vt:lpwstr>Date</vt:lpwstr>
  </property>
  <property fmtid="{D5CDD505-2E9C-101B-9397-08002B2CF9AE}" pid="3" name="DocID">
    <vt:lpwstr>Doc ID</vt:lpwstr>
  </property>
  <property fmtid="{D5CDD505-2E9C-101B-9397-08002B2CF9AE}" pid="4" name="Event">
    <vt:lpwstr/>
  </property>
  <property fmtid="{D5CDD505-2E9C-101B-9397-08002B2CF9AE}" pid="5" name="Final">
    <vt:bool>false</vt:bool>
  </property>
  <property fmtid="{D5CDD505-2E9C-101B-9397-08002B2CF9AE}" pid="6" name="LastEditedOfficeVersion">
    <vt:lpwstr>Office2010</vt:lpwstr>
  </property>
  <property fmtid="{D5CDD505-2E9C-101B-9397-08002B2CF9AE}" pid="7" name="NXPowerLiteLastOptimized">
    <vt:lpwstr>4268135</vt:lpwstr>
  </property>
  <property fmtid="{D5CDD505-2E9C-101B-9397-08002B2CF9AE}" pid="8" name="NXPowerLiteSettings">
    <vt:lpwstr>E7000400038000</vt:lpwstr>
  </property>
  <property fmtid="{D5CDD505-2E9C-101B-9397-08002B2CF9AE}" pid="9" name="NXPowerLiteVersion">
    <vt:lpwstr>D5.0.5</vt:lpwstr>
  </property>
  <property fmtid="{D5CDD505-2E9C-101B-9397-08002B2CF9AE}" pid="10" name="Office2003EditCount">
    <vt:lpwstr>0</vt:lpwstr>
  </property>
  <property fmtid="{D5CDD505-2E9C-101B-9397-08002B2CF9AE}" pid="11" name="Office2010EditCount">
    <vt:lpwstr>1</vt:lpwstr>
  </property>
  <property fmtid="{D5CDD505-2E9C-101B-9397-08002B2CF9AE}" pid="12" name="Title">
    <vt:lpwstr>Title</vt:lpwstr>
  </property>
  <property fmtid="{D5CDD505-2E9C-101B-9397-08002B2CF9AE}" pid="13" name="VGCompatibilityCheck Run By">
    <vt:lpwstr>Saranya S</vt:lpwstr>
  </property>
  <property fmtid="{D5CDD505-2E9C-101B-9397-08002B2CF9AE}" pid="14" name="VGCompatibilityCheck Run On ">
    <vt:lpwstr>1/15/2014 2:56:11 PM</vt:lpwstr>
  </property>
  <property fmtid="{D5CDD505-2E9C-101B-9397-08002B2CF9AE}" pid="15" name="Office2010WasSaved">
    <vt:lpwstr>1</vt:lpwstr>
  </property>
</Properties>
</file>