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88" r:id="rId7"/>
    <p:sldId id="285" r:id="rId8"/>
    <p:sldId id="289" r:id="rId9"/>
    <p:sldId id="290" r:id="rId10"/>
    <p:sldId id="291" r:id="rId11"/>
    <p:sldId id="259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DAA3"/>
    <a:srgbClr val="A25C0A"/>
    <a:srgbClr val="FBB040"/>
    <a:srgbClr val="CC6600"/>
    <a:srgbClr val="C79413"/>
    <a:srgbClr val="E4A916"/>
    <a:srgbClr val="D4711A"/>
    <a:srgbClr val="EA9B54"/>
    <a:srgbClr val="949494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51" autoAdjust="0"/>
  </p:normalViewPr>
  <p:slideViewPr>
    <p:cSldViewPr>
      <p:cViewPr varScale="1">
        <p:scale>
          <a:sx n="73" d="100"/>
          <a:sy n="73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7E580-85F6-4A86-BD57-C5015ADDE435}" type="doc">
      <dgm:prSet loTypeId="urn:microsoft.com/office/officeart/2005/8/layout/defaul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ZA"/>
        </a:p>
      </dgm:t>
    </dgm:pt>
    <dgm:pt modelId="{1E0B5088-65EB-4733-BEF9-F1818A0DE04A}">
      <dgm:prSet phldrT="[Text]" custT="1"/>
      <dgm:spPr/>
      <dgm:t>
        <a:bodyPr/>
        <a:lstStyle/>
        <a:p>
          <a:r>
            <a:rPr lang="en-ZA" sz="1400" dirty="0" smtClean="0">
              <a:solidFill>
                <a:schemeClr val="tx1"/>
              </a:solidFill>
            </a:rPr>
            <a:t>To promote economic and social development through cooperation 	</a:t>
          </a:r>
          <a:endParaRPr lang="en-ZA" sz="1400" dirty="0">
            <a:solidFill>
              <a:schemeClr val="tx1"/>
            </a:solidFill>
          </a:endParaRPr>
        </a:p>
      </dgm:t>
    </dgm:pt>
    <dgm:pt modelId="{F99DD1FD-C09F-4588-B7BB-7A955BB41E78}" type="parTrans" cxnId="{6033B7D1-3EDA-40B4-8AA9-6A2C245868A4}">
      <dgm:prSet/>
      <dgm:spPr/>
      <dgm:t>
        <a:bodyPr/>
        <a:lstStyle/>
        <a:p>
          <a:endParaRPr lang="en-ZA" sz="1400"/>
        </a:p>
      </dgm:t>
    </dgm:pt>
    <dgm:pt modelId="{153B3E4A-90DB-41B7-8DEC-6638411F8887}" type="sibTrans" cxnId="{6033B7D1-3EDA-40B4-8AA9-6A2C245868A4}">
      <dgm:prSet/>
      <dgm:spPr/>
      <dgm:t>
        <a:bodyPr/>
        <a:lstStyle/>
        <a:p>
          <a:endParaRPr lang="en-ZA" sz="1400"/>
        </a:p>
      </dgm:t>
    </dgm:pt>
    <dgm:pt modelId="{4313CA5E-774D-48B1-95BC-A6F9DD78D29C}">
      <dgm:prSet phldrT="[Text]" custT="1"/>
      <dgm:spPr/>
      <dgm:t>
        <a:bodyPr/>
        <a:lstStyle/>
        <a:p>
          <a:r>
            <a:rPr lang="en-ZA" sz="1400" dirty="0" smtClean="0">
              <a:solidFill>
                <a:schemeClr val="tx1"/>
              </a:solidFill>
            </a:rPr>
            <a:t>Establish a machinery for systematic interchange 	</a:t>
          </a:r>
          <a:endParaRPr lang="en-ZA" sz="1400" dirty="0">
            <a:solidFill>
              <a:schemeClr val="tx1"/>
            </a:solidFill>
          </a:endParaRPr>
        </a:p>
      </dgm:t>
    </dgm:pt>
    <dgm:pt modelId="{7DE37792-3CCE-4568-AEB6-C208FC2AB876}" type="parTrans" cxnId="{77684AA3-09C2-4A15-BDB7-76379F16D139}">
      <dgm:prSet/>
      <dgm:spPr/>
      <dgm:t>
        <a:bodyPr/>
        <a:lstStyle/>
        <a:p>
          <a:endParaRPr lang="en-ZA" sz="1400"/>
        </a:p>
      </dgm:t>
    </dgm:pt>
    <dgm:pt modelId="{3DF1C308-15C7-497E-A9AE-0344D8F54764}" type="sibTrans" cxnId="{77684AA3-09C2-4A15-BDB7-76379F16D139}">
      <dgm:prSet/>
      <dgm:spPr/>
      <dgm:t>
        <a:bodyPr/>
        <a:lstStyle/>
        <a:p>
          <a:endParaRPr lang="en-ZA" sz="1400"/>
        </a:p>
      </dgm:t>
    </dgm:pt>
    <dgm:pt modelId="{B100A5BE-FAF5-40FD-A311-C72506C0C445}">
      <dgm:prSet phldrT="[Text]" custT="1"/>
      <dgm:spPr/>
      <dgm:t>
        <a:bodyPr/>
        <a:lstStyle/>
        <a:p>
          <a:r>
            <a:rPr lang="en-ZA" sz="1400" dirty="0" smtClean="0">
              <a:solidFill>
                <a:schemeClr val="tx1"/>
              </a:solidFill>
            </a:rPr>
            <a:t>Stimulate cooperation for the financing of economic and social development</a:t>
          </a:r>
          <a:endParaRPr lang="en-ZA" sz="1400" dirty="0">
            <a:solidFill>
              <a:schemeClr val="tx1"/>
            </a:solidFill>
          </a:endParaRPr>
        </a:p>
      </dgm:t>
    </dgm:pt>
    <dgm:pt modelId="{B6EC91EB-F8AA-4102-A3D3-1DC3D304A000}" type="parTrans" cxnId="{447D368D-835B-4FDB-9EE8-FCA010E7C4B3}">
      <dgm:prSet/>
      <dgm:spPr/>
      <dgm:t>
        <a:bodyPr/>
        <a:lstStyle/>
        <a:p>
          <a:endParaRPr lang="en-ZA" sz="1400"/>
        </a:p>
      </dgm:t>
    </dgm:pt>
    <dgm:pt modelId="{FD288836-6436-4C2E-A614-27D2B8946B34}" type="sibTrans" cxnId="{447D368D-835B-4FDB-9EE8-FCA010E7C4B3}">
      <dgm:prSet/>
      <dgm:spPr/>
      <dgm:t>
        <a:bodyPr/>
        <a:lstStyle/>
        <a:p>
          <a:endParaRPr lang="en-ZA" sz="1400"/>
        </a:p>
      </dgm:t>
    </dgm:pt>
    <dgm:pt modelId="{0DC72958-3BE2-4120-B23B-B7648B710558}">
      <dgm:prSet phldrT="[Text]" custT="1"/>
      <dgm:spPr/>
      <dgm:t>
        <a:bodyPr/>
        <a:lstStyle/>
        <a:p>
          <a:r>
            <a:rPr lang="en-ZA" sz="1400" dirty="0" smtClean="0">
              <a:solidFill>
                <a:schemeClr val="tx1"/>
              </a:solidFill>
            </a:rPr>
            <a:t>Knowledge sharing and best practice </a:t>
          </a:r>
          <a:endParaRPr lang="en-ZA" sz="1400" dirty="0">
            <a:solidFill>
              <a:schemeClr val="tx1"/>
            </a:solidFill>
          </a:endParaRPr>
        </a:p>
      </dgm:t>
    </dgm:pt>
    <dgm:pt modelId="{BC3D60FB-2EC1-4172-AD1E-893B0C5138BE}" type="parTrans" cxnId="{A0D42F63-3185-4668-BDE4-D490DC2C1E0D}">
      <dgm:prSet/>
      <dgm:spPr/>
      <dgm:t>
        <a:bodyPr/>
        <a:lstStyle/>
        <a:p>
          <a:endParaRPr lang="en-ZA" sz="1400"/>
        </a:p>
      </dgm:t>
    </dgm:pt>
    <dgm:pt modelId="{9115D68D-452D-4FF6-A8FE-C027010020F0}" type="sibTrans" cxnId="{A0D42F63-3185-4668-BDE4-D490DC2C1E0D}">
      <dgm:prSet/>
      <dgm:spPr/>
      <dgm:t>
        <a:bodyPr/>
        <a:lstStyle/>
        <a:p>
          <a:endParaRPr lang="en-ZA" sz="1400"/>
        </a:p>
      </dgm:t>
    </dgm:pt>
    <dgm:pt modelId="{6B1E609B-9E62-45C7-B114-DE6DC04BC050}">
      <dgm:prSet phldrT="[Text]" custT="1"/>
      <dgm:spPr/>
      <dgm:t>
        <a:bodyPr/>
        <a:lstStyle/>
        <a:p>
          <a:r>
            <a:rPr lang="en-ZA" sz="1400" dirty="0" smtClean="0">
              <a:solidFill>
                <a:schemeClr val="tx1"/>
              </a:solidFill>
            </a:rPr>
            <a:t>To accelerate regional integration </a:t>
          </a:r>
          <a:endParaRPr lang="en-ZA" sz="1400" dirty="0">
            <a:solidFill>
              <a:schemeClr val="tx1"/>
            </a:solidFill>
          </a:endParaRPr>
        </a:p>
      </dgm:t>
    </dgm:pt>
    <dgm:pt modelId="{28F1EEC2-FF67-46A7-BC67-CAFE0ED4C4EB}" type="parTrans" cxnId="{FD42FAD5-2C88-4212-B0C6-09353CC6E951}">
      <dgm:prSet/>
      <dgm:spPr/>
      <dgm:t>
        <a:bodyPr/>
        <a:lstStyle/>
        <a:p>
          <a:endParaRPr lang="en-ZA" sz="1400"/>
        </a:p>
      </dgm:t>
    </dgm:pt>
    <dgm:pt modelId="{AD2AC807-696C-43A9-B542-FBCE1B56E60B}" type="sibTrans" cxnId="{FD42FAD5-2C88-4212-B0C6-09353CC6E951}">
      <dgm:prSet/>
      <dgm:spPr/>
      <dgm:t>
        <a:bodyPr/>
        <a:lstStyle/>
        <a:p>
          <a:endParaRPr lang="en-ZA" sz="1400"/>
        </a:p>
      </dgm:t>
    </dgm:pt>
    <dgm:pt modelId="{05E5560C-227F-46AB-B598-4EB3021F48E7}" type="pres">
      <dgm:prSet presAssocID="{6767E580-85F6-4A86-BD57-C5015ADDE4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9069BE-9AE5-4C70-B979-84996012D68F}" type="pres">
      <dgm:prSet presAssocID="{1E0B5088-65EB-4733-BEF9-F1818A0DE04A}" presName="node" presStyleLbl="node1" presStyleIdx="0" presStyleCnt="5" custLinFactNeighborX="55000" custLinFactNeighborY="561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2608040-2A40-4809-800D-17FA8CCD049A}" type="pres">
      <dgm:prSet presAssocID="{153B3E4A-90DB-41B7-8DEC-6638411F8887}" presName="sibTrans" presStyleCnt="0"/>
      <dgm:spPr/>
    </dgm:pt>
    <dgm:pt modelId="{36F08D01-7B30-42B4-8324-5B329D2E1B2E}" type="pres">
      <dgm:prSet presAssocID="{4313CA5E-774D-48B1-95BC-A6F9DD78D29C}" presName="node" presStyleLbl="node1" presStyleIdx="1" presStyleCnt="5" custLinFactY="10112" custLinFactNeighborX="-5000" custLinFactNeighborY="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089BAFE-9FCA-4FFE-9C02-B2497CCE96D9}" type="pres">
      <dgm:prSet presAssocID="{3DF1C308-15C7-497E-A9AE-0344D8F54764}" presName="sibTrans" presStyleCnt="0"/>
      <dgm:spPr/>
    </dgm:pt>
    <dgm:pt modelId="{B3369BA1-38E4-4737-BC4B-22B1E3365DC6}" type="pres">
      <dgm:prSet presAssocID="{B100A5BE-FAF5-40FD-A311-C72506C0C445}" presName="node" presStyleLbl="node1" presStyleIdx="2" presStyleCnt="5" custLinFactNeighborX="3864" custLinFactNeighborY="-548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35154A6-09BE-45F3-B820-5FFCDF0CB490}" type="pres">
      <dgm:prSet presAssocID="{FD288836-6436-4C2E-A614-27D2B8946B34}" presName="sibTrans" presStyleCnt="0"/>
      <dgm:spPr/>
    </dgm:pt>
    <dgm:pt modelId="{1DF4B6A4-3546-462B-A7A1-29E7C444A274}" type="pres">
      <dgm:prSet presAssocID="{0DC72958-3BE2-4120-B23B-B7648B710558}" presName="node" presStyleLbl="node1" presStyleIdx="3" presStyleCnt="5" custLinFactNeighborX="-5000" custLinFactNeighborY="9717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8E9F0B6-C136-43B5-983A-895FA96BC672}" type="pres">
      <dgm:prSet presAssocID="{9115D68D-452D-4FF6-A8FE-C027010020F0}" presName="sibTrans" presStyleCnt="0"/>
      <dgm:spPr/>
    </dgm:pt>
    <dgm:pt modelId="{246F6048-7944-4B10-836A-A73A71D34234}" type="pres">
      <dgm:prSet presAssocID="{6B1E609B-9E62-45C7-B114-DE6DC04BC050}" presName="node" presStyleLbl="node1" presStyleIdx="4" presStyleCnt="5" custLinFactNeighborX="-50000" custLinFactNeighborY="-1949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0D42F63-3185-4668-BDE4-D490DC2C1E0D}" srcId="{6767E580-85F6-4A86-BD57-C5015ADDE435}" destId="{0DC72958-3BE2-4120-B23B-B7648B710558}" srcOrd="3" destOrd="0" parTransId="{BC3D60FB-2EC1-4172-AD1E-893B0C5138BE}" sibTransId="{9115D68D-452D-4FF6-A8FE-C027010020F0}"/>
    <dgm:cxn modelId="{6033B7D1-3EDA-40B4-8AA9-6A2C245868A4}" srcId="{6767E580-85F6-4A86-BD57-C5015ADDE435}" destId="{1E0B5088-65EB-4733-BEF9-F1818A0DE04A}" srcOrd="0" destOrd="0" parTransId="{F99DD1FD-C09F-4588-B7BB-7A955BB41E78}" sibTransId="{153B3E4A-90DB-41B7-8DEC-6638411F8887}"/>
    <dgm:cxn modelId="{C001CA0D-6A60-4AA9-A5D0-7268EB44D728}" type="presOf" srcId="{B100A5BE-FAF5-40FD-A311-C72506C0C445}" destId="{B3369BA1-38E4-4737-BC4B-22B1E3365DC6}" srcOrd="0" destOrd="0" presId="urn:microsoft.com/office/officeart/2005/8/layout/default"/>
    <dgm:cxn modelId="{FD42FAD5-2C88-4212-B0C6-09353CC6E951}" srcId="{6767E580-85F6-4A86-BD57-C5015ADDE435}" destId="{6B1E609B-9E62-45C7-B114-DE6DC04BC050}" srcOrd="4" destOrd="0" parTransId="{28F1EEC2-FF67-46A7-BC67-CAFE0ED4C4EB}" sibTransId="{AD2AC807-696C-43A9-B542-FBCE1B56E60B}"/>
    <dgm:cxn modelId="{E17E2A1B-9760-4C03-B0D6-DA1EA06AFF90}" type="presOf" srcId="{0DC72958-3BE2-4120-B23B-B7648B710558}" destId="{1DF4B6A4-3546-462B-A7A1-29E7C444A274}" srcOrd="0" destOrd="0" presId="urn:microsoft.com/office/officeart/2005/8/layout/default"/>
    <dgm:cxn modelId="{A7FC75F3-5081-4C67-8B1A-80334587D47D}" type="presOf" srcId="{6B1E609B-9E62-45C7-B114-DE6DC04BC050}" destId="{246F6048-7944-4B10-836A-A73A71D34234}" srcOrd="0" destOrd="0" presId="urn:microsoft.com/office/officeart/2005/8/layout/default"/>
    <dgm:cxn modelId="{2A77DA6B-DDDC-4D40-86FD-24E98723DC4B}" type="presOf" srcId="{1E0B5088-65EB-4733-BEF9-F1818A0DE04A}" destId="{5F9069BE-9AE5-4C70-B979-84996012D68F}" srcOrd="0" destOrd="0" presId="urn:microsoft.com/office/officeart/2005/8/layout/default"/>
    <dgm:cxn modelId="{A4A3D67F-EA2B-4BBB-BC2B-CFF2C6F84639}" type="presOf" srcId="{6767E580-85F6-4A86-BD57-C5015ADDE435}" destId="{05E5560C-227F-46AB-B598-4EB3021F48E7}" srcOrd="0" destOrd="0" presId="urn:microsoft.com/office/officeart/2005/8/layout/default"/>
    <dgm:cxn modelId="{447D368D-835B-4FDB-9EE8-FCA010E7C4B3}" srcId="{6767E580-85F6-4A86-BD57-C5015ADDE435}" destId="{B100A5BE-FAF5-40FD-A311-C72506C0C445}" srcOrd="2" destOrd="0" parTransId="{B6EC91EB-F8AA-4102-A3D3-1DC3D304A000}" sibTransId="{FD288836-6436-4C2E-A614-27D2B8946B34}"/>
    <dgm:cxn modelId="{42350AEF-7455-4E8C-ABCE-0A66D8FEFF2C}" type="presOf" srcId="{4313CA5E-774D-48B1-95BC-A6F9DD78D29C}" destId="{36F08D01-7B30-42B4-8324-5B329D2E1B2E}" srcOrd="0" destOrd="0" presId="urn:microsoft.com/office/officeart/2005/8/layout/default"/>
    <dgm:cxn modelId="{77684AA3-09C2-4A15-BDB7-76379F16D139}" srcId="{6767E580-85F6-4A86-BD57-C5015ADDE435}" destId="{4313CA5E-774D-48B1-95BC-A6F9DD78D29C}" srcOrd="1" destOrd="0" parTransId="{7DE37792-3CCE-4568-AEB6-C208FC2AB876}" sibTransId="{3DF1C308-15C7-497E-A9AE-0344D8F54764}"/>
    <dgm:cxn modelId="{CE82C39E-FB3A-4106-9744-473009DAD6DA}" type="presParOf" srcId="{05E5560C-227F-46AB-B598-4EB3021F48E7}" destId="{5F9069BE-9AE5-4C70-B979-84996012D68F}" srcOrd="0" destOrd="0" presId="urn:microsoft.com/office/officeart/2005/8/layout/default"/>
    <dgm:cxn modelId="{F017B115-FB28-4D3B-AA24-001E12C6E167}" type="presParOf" srcId="{05E5560C-227F-46AB-B598-4EB3021F48E7}" destId="{C2608040-2A40-4809-800D-17FA8CCD049A}" srcOrd="1" destOrd="0" presId="urn:microsoft.com/office/officeart/2005/8/layout/default"/>
    <dgm:cxn modelId="{31E97849-94BC-467A-B368-EA4EA8D8A393}" type="presParOf" srcId="{05E5560C-227F-46AB-B598-4EB3021F48E7}" destId="{36F08D01-7B30-42B4-8324-5B329D2E1B2E}" srcOrd="2" destOrd="0" presId="urn:microsoft.com/office/officeart/2005/8/layout/default"/>
    <dgm:cxn modelId="{F03A62D3-AD66-4A86-AFBA-1BF66C5C824B}" type="presParOf" srcId="{05E5560C-227F-46AB-B598-4EB3021F48E7}" destId="{1089BAFE-9FCA-4FFE-9C02-B2497CCE96D9}" srcOrd="3" destOrd="0" presId="urn:microsoft.com/office/officeart/2005/8/layout/default"/>
    <dgm:cxn modelId="{EBE219A8-33AC-4CBC-B509-B84F44FB2AAC}" type="presParOf" srcId="{05E5560C-227F-46AB-B598-4EB3021F48E7}" destId="{B3369BA1-38E4-4737-BC4B-22B1E3365DC6}" srcOrd="4" destOrd="0" presId="urn:microsoft.com/office/officeart/2005/8/layout/default"/>
    <dgm:cxn modelId="{4A05609A-2501-44CA-941B-ED8DAF36F114}" type="presParOf" srcId="{05E5560C-227F-46AB-B598-4EB3021F48E7}" destId="{835154A6-09BE-45F3-B820-5FFCDF0CB490}" srcOrd="5" destOrd="0" presId="urn:microsoft.com/office/officeart/2005/8/layout/default"/>
    <dgm:cxn modelId="{33F0CFA1-1B2F-46BB-87C9-1DC9A7A7F777}" type="presParOf" srcId="{05E5560C-227F-46AB-B598-4EB3021F48E7}" destId="{1DF4B6A4-3546-462B-A7A1-29E7C444A274}" srcOrd="6" destOrd="0" presId="urn:microsoft.com/office/officeart/2005/8/layout/default"/>
    <dgm:cxn modelId="{B6079B49-F8FE-43B2-A68E-90D18D749F0E}" type="presParOf" srcId="{05E5560C-227F-46AB-B598-4EB3021F48E7}" destId="{C8E9F0B6-C136-43B5-983A-895FA96BC672}" srcOrd="7" destOrd="0" presId="urn:microsoft.com/office/officeart/2005/8/layout/default"/>
    <dgm:cxn modelId="{957B4E8C-3C39-46EC-B8E6-4A105C221DFA}" type="presParOf" srcId="{05E5560C-227F-46AB-B598-4EB3021F48E7}" destId="{246F6048-7944-4B10-836A-A73A71D342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7E580-85F6-4A86-BD57-C5015ADDE435}" type="doc">
      <dgm:prSet loTypeId="urn:microsoft.com/office/officeart/2005/8/layout/default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ZA"/>
        </a:p>
      </dgm:t>
    </dgm:pt>
    <dgm:pt modelId="{1E0B5088-65EB-4733-BEF9-F1818A0DE04A}">
      <dgm:prSet phldrT="[Text]" custT="1"/>
      <dgm:spPr/>
      <dgm:t>
        <a:bodyPr/>
        <a:lstStyle/>
        <a:p>
          <a:r>
            <a:rPr lang="en-ZA" sz="1400" dirty="0" smtClean="0"/>
            <a:t>Lines of credit from development partners	</a:t>
          </a:r>
          <a:endParaRPr lang="en-ZA" sz="1400" dirty="0"/>
        </a:p>
      </dgm:t>
    </dgm:pt>
    <dgm:pt modelId="{F99DD1FD-C09F-4588-B7BB-7A955BB41E78}" type="parTrans" cxnId="{6033B7D1-3EDA-40B4-8AA9-6A2C245868A4}">
      <dgm:prSet/>
      <dgm:spPr/>
      <dgm:t>
        <a:bodyPr/>
        <a:lstStyle/>
        <a:p>
          <a:endParaRPr lang="en-ZA" sz="1400"/>
        </a:p>
      </dgm:t>
    </dgm:pt>
    <dgm:pt modelId="{153B3E4A-90DB-41B7-8DEC-6638411F8887}" type="sibTrans" cxnId="{6033B7D1-3EDA-40B4-8AA9-6A2C245868A4}">
      <dgm:prSet/>
      <dgm:spPr/>
      <dgm:t>
        <a:bodyPr/>
        <a:lstStyle/>
        <a:p>
          <a:endParaRPr lang="en-ZA" sz="1400"/>
        </a:p>
      </dgm:t>
    </dgm:pt>
    <dgm:pt modelId="{4313CA5E-774D-48B1-95BC-A6F9DD78D29C}">
      <dgm:prSet phldrT="[Text]" custT="1"/>
      <dgm:spPr/>
      <dgm:t>
        <a:bodyPr/>
        <a:lstStyle/>
        <a:p>
          <a:r>
            <a:rPr lang="en-ZA" sz="1400" dirty="0" smtClean="0"/>
            <a:t>Participation in meetings, symposia, workshops and related activities	</a:t>
          </a:r>
          <a:endParaRPr lang="en-ZA" sz="1400" dirty="0"/>
        </a:p>
      </dgm:t>
    </dgm:pt>
    <dgm:pt modelId="{7DE37792-3CCE-4568-AEB6-C208FC2AB876}" type="parTrans" cxnId="{77684AA3-09C2-4A15-BDB7-76379F16D139}">
      <dgm:prSet/>
      <dgm:spPr/>
      <dgm:t>
        <a:bodyPr/>
        <a:lstStyle/>
        <a:p>
          <a:endParaRPr lang="en-ZA" sz="1400"/>
        </a:p>
      </dgm:t>
    </dgm:pt>
    <dgm:pt modelId="{3DF1C308-15C7-497E-A9AE-0344D8F54764}" type="sibTrans" cxnId="{77684AA3-09C2-4A15-BDB7-76379F16D139}">
      <dgm:prSet/>
      <dgm:spPr/>
      <dgm:t>
        <a:bodyPr/>
        <a:lstStyle/>
        <a:p>
          <a:endParaRPr lang="en-ZA" sz="1400"/>
        </a:p>
      </dgm:t>
    </dgm:pt>
    <dgm:pt modelId="{B100A5BE-FAF5-40FD-A311-C72506C0C445}">
      <dgm:prSet phldrT="[Text]" custT="1"/>
      <dgm:spPr/>
      <dgm:t>
        <a:bodyPr/>
        <a:lstStyle/>
        <a:p>
          <a:r>
            <a:rPr lang="en-ZA" sz="1400" dirty="0" smtClean="0"/>
            <a:t>Technical assistance and capacity building </a:t>
          </a:r>
          <a:endParaRPr lang="en-ZA" sz="1400" dirty="0"/>
        </a:p>
      </dgm:t>
    </dgm:pt>
    <dgm:pt modelId="{B6EC91EB-F8AA-4102-A3D3-1DC3D304A000}" type="parTrans" cxnId="{447D368D-835B-4FDB-9EE8-FCA010E7C4B3}">
      <dgm:prSet/>
      <dgm:spPr/>
      <dgm:t>
        <a:bodyPr/>
        <a:lstStyle/>
        <a:p>
          <a:endParaRPr lang="en-ZA" sz="1400"/>
        </a:p>
      </dgm:t>
    </dgm:pt>
    <dgm:pt modelId="{FD288836-6436-4C2E-A614-27D2B8946B34}" type="sibTrans" cxnId="{447D368D-835B-4FDB-9EE8-FCA010E7C4B3}">
      <dgm:prSet/>
      <dgm:spPr/>
      <dgm:t>
        <a:bodyPr/>
        <a:lstStyle/>
        <a:p>
          <a:endParaRPr lang="en-ZA" sz="1400"/>
        </a:p>
      </dgm:t>
    </dgm:pt>
    <dgm:pt modelId="{0DC72958-3BE2-4120-B23B-B7648B710558}">
      <dgm:prSet phldrT="[Text]" custT="1"/>
      <dgm:spPr/>
      <dgm:t>
        <a:bodyPr/>
        <a:lstStyle/>
        <a:p>
          <a:r>
            <a:rPr lang="en-ZA" sz="1400" dirty="0" smtClean="0"/>
            <a:t>Staff exchange and secondment with member-institutions </a:t>
          </a:r>
          <a:endParaRPr lang="en-ZA" sz="1400" dirty="0"/>
        </a:p>
      </dgm:t>
    </dgm:pt>
    <dgm:pt modelId="{BC3D60FB-2EC1-4172-AD1E-893B0C5138BE}" type="parTrans" cxnId="{A0D42F63-3185-4668-BDE4-D490DC2C1E0D}">
      <dgm:prSet/>
      <dgm:spPr/>
      <dgm:t>
        <a:bodyPr/>
        <a:lstStyle/>
        <a:p>
          <a:endParaRPr lang="en-ZA" sz="1400"/>
        </a:p>
      </dgm:t>
    </dgm:pt>
    <dgm:pt modelId="{9115D68D-452D-4FF6-A8FE-C027010020F0}" type="sibTrans" cxnId="{A0D42F63-3185-4668-BDE4-D490DC2C1E0D}">
      <dgm:prSet/>
      <dgm:spPr/>
      <dgm:t>
        <a:bodyPr/>
        <a:lstStyle/>
        <a:p>
          <a:endParaRPr lang="en-ZA" sz="1400"/>
        </a:p>
      </dgm:t>
    </dgm:pt>
    <dgm:pt modelId="{6B1E609B-9E62-45C7-B114-DE6DC04BC050}">
      <dgm:prSet phldrT="[Text]" custT="1"/>
      <dgm:spPr/>
      <dgm:t>
        <a:bodyPr/>
        <a:lstStyle/>
        <a:p>
          <a:r>
            <a:rPr lang="en-ZA" sz="1400" dirty="0" smtClean="0"/>
            <a:t>Dialogue with multilateral institutions on development policies and project finance in Africa </a:t>
          </a:r>
          <a:endParaRPr lang="en-ZA" sz="1400" dirty="0"/>
        </a:p>
      </dgm:t>
    </dgm:pt>
    <dgm:pt modelId="{28F1EEC2-FF67-46A7-BC67-CAFE0ED4C4EB}" type="parTrans" cxnId="{FD42FAD5-2C88-4212-B0C6-09353CC6E951}">
      <dgm:prSet/>
      <dgm:spPr/>
      <dgm:t>
        <a:bodyPr/>
        <a:lstStyle/>
        <a:p>
          <a:endParaRPr lang="en-ZA" sz="1400"/>
        </a:p>
      </dgm:t>
    </dgm:pt>
    <dgm:pt modelId="{AD2AC807-696C-43A9-B542-FBCE1B56E60B}" type="sibTrans" cxnId="{FD42FAD5-2C88-4212-B0C6-09353CC6E951}">
      <dgm:prSet/>
      <dgm:spPr/>
      <dgm:t>
        <a:bodyPr/>
        <a:lstStyle/>
        <a:p>
          <a:endParaRPr lang="en-ZA" sz="1400"/>
        </a:p>
      </dgm:t>
    </dgm:pt>
    <dgm:pt modelId="{05E5560C-227F-46AB-B598-4EB3021F48E7}" type="pres">
      <dgm:prSet presAssocID="{6767E580-85F6-4A86-BD57-C5015ADDE4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9069BE-9AE5-4C70-B979-84996012D68F}" type="pres">
      <dgm:prSet presAssocID="{1E0B5088-65EB-4733-BEF9-F1818A0DE04A}" presName="node" presStyleLbl="node1" presStyleIdx="0" presStyleCnt="5" custLinFactNeighborX="47661" custLinFactNeighborY="5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08040-2A40-4809-800D-17FA8CCD049A}" type="pres">
      <dgm:prSet presAssocID="{153B3E4A-90DB-41B7-8DEC-6638411F8887}" presName="sibTrans" presStyleCnt="0"/>
      <dgm:spPr/>
    </dgm:pt>
    <dgm:pt modelId="{36F08D01-7B30-42B4-8324-5B329D2E1B2E}" type="pres">
      <dgm:prSet presAssocID="{4313CA5E-774D-48B1-95BC-A6F9DD78D29C}" presName="node" presStyleLbl="node1" presStyleIdx="1" presStyleCnt="5" custLinFactY="10112" custLinFactNeighborX="-5000" custLinFactNeighborY="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089BAFE-9FCA-4FFE-9C02-B2497CCE96D9}" type="pres">
      <dgm:prSet presAssocID="{3DF1C308-15C7-497E-A9AE-0344D8F54764}" presName="sibTrans" presStyleCnt="0"/>
      <dgm:spPr/>
    </dgm:pt>
    <dgm:pt modelId="{B3369BA1-38E4-4737-BC4B-22B1E3365DC6}" type="pres">
      <dgm:prSet presAssocID="{B100A5BE-FAF5-40FD-A311-C72506C0C445}" presName="node" presStyleLbl="node1" presStyleIdx="2" presStyleCnt="5" custLinFactNeighborX="3864" custLinFactNeighborY="-548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35154A6-09BE-45F3-B820-5FFCDF0CB490}" type="pres">
      <dgm:prSet presAssocID="{FD288836-6436-4C2E-A614-27D2B8946B34}" presName="sibTrans" presStyleCnt="0"/>
      <dgm:spPr/>
    </dgm:pt>
    <dgm:pt modelId="{1DF4B6A4-3546-462B-A7A1-29E7C444A274}" type="pres">
      <dgm:prSet presAssocID="{0DC72958-3BE2-4120-B23B-B7648B710558}" presName="node" presStyleLbl="node1" presStyleIdx="3" presStyleCnt="5" custLinFactNeighborX="-5000" custLinFactNeighborY="9717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8E9F0B6-C136-43B5-983A-895FA96BC672}" type="pres">
      <dgm:prSet presAssocID="{9115D68D-452D-4FF6-A8FE-C027010020F0}" presName="sibTrans" presStyleCnt="0"/>
      <dgm:spPr/>
    </dgm:pt>
    <dgm:pt modelId="{246F6048-7944-4B10-836A-A73A71D34234}" type="pres">
      <dgm:prSet presAssocID="{6B1E609B-9E62-45C7-B114-DE6DC04BC050}" presName="node" presStyleLbl="node1" presStyleIdx="4" presStyleCnt="5" custLinFactNeighborX="-51136" custLinFactNeighborY="-19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42F63-3185-4668-BDE4-D490DC2C1E0D}" srcId="{6767E580-85F6-4A86-BD57-C5015ADDE435}" destId="{0DC72958-3BE2-4120-B23B-B7648B710558}" srcOrd="3" destOrd="0" parTransId="{BC3D60FB-2EC1-4172-AD1E-893B0C5138BE}" sibTransId="{9115D68D-452D-4FF6-A8FE-C027010020F0}"/>
    <dgm:cxn modelId="{C285ABFC-2039-46FA-A168-03FBC30420FD}" type="presOf" srcId="{0DC72958-3BE2-4120-B23B-B7648B710558}" destId="{1DF4B6A4-3546-462B-A7A1-29E7C444A274}" srcOrd="0" destOrd="0" presId="urn:microsoft.com/office/officeart/2005/8/layout/default"/>
    <dgm:cxn modelId="{6033B7D1-3EDA-40B4-8AA9-6A2C245868A4}" srcId="{6767E580-85F6-4A86-BD57-C5015ADDE435}" destId="{1E0B5088-65EB-4733-BEF9-F1818A0DE04A}" srcOrd="0" destOrd="0" parTransId="{F99DD1FD-C09F-4588-B7BB-7A955BB41E78}" sibTransId="{153B3E4A-90DB-41B7-8DEC-6638411F8887}"/>
    <dgm:cxn modelId="{2AF30A56-4A44-4B32-B221-0767EAD667BF}" type="presOf" srcId="{4313CA5E-774D-48B1-95BC-A6F9DD78D29C}" destId="{36F08D01-7B30-42B4-8324-5B329D2E1B2E}" srcOrd="0" destOrd="0" presId="urn:microsoft.com/office/officeart/2005/8/layout/default"/>
    <dgm:cxn modelId="{FD42FAD5-2C88-4212-B0C6-09353CC6E951}" srcId="{6767E580-85F6-4A86-BD57-C5015ADDE435}" destId="{6B1E609B-9E62-45C7-B114-DE6DC04BC050}" srcOrd="4" destOrd="0" parTransId="{28F1EEC2-FF67-46A7-BC67-CAFE0ED4C4EB}" sibTransId="{AD2AC807-696C-43A9-B542-FBCE1B56E60B}"/>
    <dgm:cxn modelId="{2101A8E6-D0DC-4976-B39E-093DF09A39DB}" type="presOf" srcId="{6767E580-85F6-4A86-BD57-C5015ADDE435}" destId="{05E5560C-227F-46AB-B598-4EB3021F48E7}" srcOrd="0" destOrd="0" presId="urn:microsoft.com/office/officeart/2005/8/layout/default"/>
    <dgm:cxn modelId="{447D368D-835B-4FDB-9EE8-FCA010E7C4B3}" srcId="{6767E580-85F6-4A86-BD57-C5015ADDE435}" destId="{B100A5BE-FAF5-40FD-A311-C72506C0C445}" srcOrd="2" destOrd="0" parTransId="{B6EC91EB-F8AA-4102-A3D3-1DC3D304A000}" sibTransId="{FD288836-6436-4C2E-A614-27D2B8946B34}"/>
    <dgm:cxn modelId="{77684AA3-09C2-4A15-BDB7-76379F16D139}" srcId="{6767E580-85F6-4A86-BD57-C5015ADDE435}" destId="{4313CA5E-774D-48B1-95BC-A6F9DD78D29C}" srcOrd="1" destOrd="0" parTransId="{7DE37792-3CCE-4568-AEB6-C208FC2AB876}" sibTransId="{3DF1C308-15C7-497E-A9AE-0344D8F54764}"/>
    <dgm:cxn modelId="{F5418A4F-60F9-4651-AE33-156B424F3D76}" type="presOf" srcId="{1E0B5088-65EB-4733-BEF9-F1818A0DE04A}" destId="{5F9069BE-9AE5-4C70-B979-84996012D68F}" srcOrd="0" destOrd="0" presId="urn:microsoft.com/office/officeart/2005/8/layout/default"/>
    <dgm:cxn modelId="{6B1DC50E-4DEF-49C0-A5A9-028D181FFF5A}" type="presOf" srcId="{6B1E609B-9E62-45C7-B114-DE6DC04BC050}" destId="{246F6048-7944-4B10-836A-A73A71D34234}" srcOrd="0" destOrd="0" presId="urn:microsoft.com/office/officeart/2005/8/layout/default"/>
    <dgm:cxn modelId="{10100242-8E40-4BF9-A3EF-663551EB83E7}" type="presOf" srcId="{B100A5BE-FAF5-40FD-A311-C72506C0C445}" destId="{B3369BA1-38E4-4737-BC4B-22B1E3365DC6}" srcOrd="0" destOrd="0" presId="urn:microsoft.com/office/officeart/2005/8/layout/default"/>
    <dgm:cxn modelId="{7F1B56D1-5CAA-4BA5-A3BE-FE7336730BAF}" type="presParOf" srcId="{05E5560C-227F-46AB-B598-4EB3021F48E7}" destId="{5F9069BE-9AE5-4C70-B979-84996012D68F}" srcOrd="0" destOrd="0" presId="urn:microsoft.com/office/officeart/2005/8/layout/default"/>
    <dgm:cxn modelId="{3D81AE53-5D97-477A-923F-84F3425F953B}" type="presParOf" srcId="{05E5560C-227F-46AB-B598-4EB3021F48E7}" destId="{C2608040-2A40-4809-800D-17FA8CCD049A}" srcOrd="1" destOrd="0" presId="urn:microsoft.com/office/officeart/2005/8/layout/default"/>
    <dgm:cxn modelId="{C13780BB-8D58-4B57-B725-1810F65BE8B3}" type="presParOf" srcId="{05E5560C-227F-46AB-B598-4EB3021F48E7}" destId="{36F08D01-7B30-42B4-8324-5B329D2E1B2E}" srcOrd="2" destOrd="0" presId="urn:microsoft.com/office/officeart/2005/8/layout/default"/>
    <dgm:cxn modelId="{AC5B941E-55E2-4015-882B-008BE7922FCD}" type="presParOf" srcId="{05E5560C-227F-46AB-B598-4EB3021F48E7}" destId="{1089BAFE-9FCA-4FFE-9C02-B2497CCE96D9}" srcOrd="3" destOrd="0" presId="urn:microsoft.com/office/officeart/2005/8/layout/default"/>
    <dgm:cxn modelId="{EC1BB4DB-6CBD-4A80-91F4-70AFD2AC9129}" type="presParOf" srcId="{05E5560C-227F-46AB-B598-4EB3021F48E7}" destId="{B3369BA1-38E4-4737-BC4B-22B1E3365DC6}" srcOrd="4" destOrd="0" presId="urn:microsoft.com/office/officeart/2005/8/layout/default"/>
    <dgm:cxn modelId="{DF862F33-228D-4547-87A6-C9DAAFFBAC6B}" type="presParOf" srcId="{05E5560C-227F-46AB-B598-4EB3021F48E7}" destId="{835154A6-09BE-45F3-B820-5FFCDF0CB490}" srcOrd="5" destOrd="0" presId="urn:microsoft.com/office/officeart/2005/8/layout/default"/>
    <dgm:cxn modelId="{E2A092D3-BBA8-43F4-B56A-6888AD834EDD}" type="presParOf" srcId="{05E5560C-227F-46AB-B598-4EB3021F48E7}" destId="{1DF4B6A4-3546-462B-A7A1-29E7C444A274}" srcOrd="6" destOrd="0" presId="urn:microsoft.com/office/officeart/2005/8/layout/default"/>
    <dgm:cxn modelId="{010849FB-FCE4-407C-8A36-96707CB9FC52}" type="presParOf" srcId="{05E5560C-227F-46AB-B598-4EB3021F48E7}" destId="{C8E9F0B6-C136-43B5-983A-895FA96BC672}" srcOrd="7" destOrd="0" presId="urn:microsoft.com/office/officeart/2005/8/layout/default"/>
    <dgm:cxn modelId="{B1EF4541-CA25-4864-BFD6-E73DC3AC1E43}" type="presParOf" srcId="{05E5560C-227F-46AB-B598-4EB3021F48E7}" destId="{246F6048-7944-4B10-836A-A73A71D342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069BE-9AE5-4C70-B979-84996012D68F}">
      <dsp:nvSpPr>
        <dsp:cNvPr id="0" name=""/>
        <dsp:cNvSpPr/>
      </dsp:nvSpPr>
      <dsp:spPr>
        <a:xfrm>
          <a:off x="1058379" y="116980"/>
          <a:ext cx="1923429" cy="1154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tx1"/>
              </a:solidFill>
            </a:rPr>
            <a:t>To promote economic and social development through cooperation 	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1058379" y="116980"/>
        <a:ext cx="1923429" cy="1154057"/>
      </dsp:txXfrm>
    </dsp:sp>
    <dsp:sp modelId="{36F08D01-7B30-42B4-8324-5B329D2E1B2E}">
      <dsp:nvSpPr>
        <dsp:cNvPr id="0" name=""/>
        <dsp:cNvSpPr/>
      </dsp:nvSpPr>
      <dsp:spPr>
        <a:xfrm>
          <a:off x="2020094" y="1322970"/>
          <a:ext cx="1923429" cy="1154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tx1"/>
              </a:solidFill>
            </a:rPr>
            <a:t>Establish a machinery for systematic interchange 	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2020094" y="1322970"/>
        <a:ext cx="1923429" cy="1154057"/>
      </dsp:txXfrm>
    </dsp:sp>
    <dsp:sp modelId="{B3369BA1-38E4-4737-BC4B-22B1E3365DC6}">
      <dsp:nvSpPr>
        <dsp:cNvPr id="0" name=""/>
        <dsp:cNvSpPr/>
      </dsp:nvSpPr>
      <dsp:spPr>
        <a:xfrm>
          <a:off x="74814" y="1335315"/>
          <a:ext cx="1923429" cy="1154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tx1"/>
              </a:solidFill>
            </a:rPr>
            <a:t>Stimulate cooperation for the financing of economic and social development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74814" y="1335315"/>
        <a:ext cx="1923429" cy="1154057"/>
      </dsp:txXfrm>
    </dsp:sp>
    <dsp:sp modelId="{1DF4B6A4-3546-462B-A7A1-29E7C444A274}">
      <dsp:nvSpPr>
        <dsp:cNvPr id="0" name=""/>
        <dsp:cNvSpPr/>
      </dsp:nvSpPr>
      <dsp:spPr>
        <a:xfrm>
          <a:off x="2020094" y="2520059"/>
          <a:ext cx="1923429" cy="1154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tx1"/>
              </a:solidFill>
            </a:rPr>
            <a:t>Knowledge sharing and best practice 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2020094" y="2520059"/>
        <a:ext cx="1923429" cy="1154057"/>
      </dsp:txXfrm>
    </dsp:sp>
    <dsp:sp modelId="{246F6048-7944-4B10-836A-A73A71D34234}">
      <dsp:nvSpPr>
        <dsp:cNvPr id="0" name=""/>
        <dsp:cNvSpPr/>
      </dsp:nvSpPr>
      <dsp:spPr>
        <a:xfrm>
          <a:off x="96664" y="2520066"/>
          <a:ext cx="1923429" cy="1154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tx1"/>
              </a:solidFill>
            </a:rPr>
            <a:t>To accelerate regional integration 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96664" y="2520066"/>
        <a:ext cx="1923429" cy="1154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069BE-9AE5-4C70-B979-84996012D68F}">
      <dsp:nvSpPr>
        <dsp:cNvPr id="0" name=""/>
        <dsp:cNvSpPr/>
      </dsp:nvSpPr>
      <dsp:spPr>
        <a:xfrm>
          <a:off x="917579" y="111124"/>
          <a:ext cx="1924184" cy="1154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Lines of credit from development partners	</a:t>
          </a:r>
          <a:endParaRPr lang="en-ZA" sz="1400" kern="1200" dirty="0"/>
        </a:p>
      </dsp:txBody>
      <dsp:txXfrm>
        <a:off x="917579" y="111124"/>
        <a:ext cx="1924184" cy="1154510"/>
      </dsp:txXfrm>
    </dsp:sp>
    <dsp:sp modelId="{36F08D01-7B30-42B4-8324-5B329D2E1B2E}">
      <dsp:nvSpPr>
        <dsp:cNvPr id="0" name=""/>
        <dsp:cNvSpPr/>
      </dsp:nvSpPr>
      <dsp:spPr>
        <a:xfrm>
          <a:off x="2020887" y="1322714"/>
          <a:ext cx="1924184" cy="1154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Participation in meetings, symposia, workshops and related activities	</a:t>
          </a:r>
          <a:endParaRPr lang="en-ZA" sz="1400" kern="1200" dirty="0"/>
        </a:p>
      </dsp:txBody>
      <dsp:txXfrm>
        <a:off x="2020887" y="1322714"/>
        <a:ext cx="1924184" cy="1154510"/>
      </dsp:txXfrm>
    </dsp:sp>
    <dsp:sp modelId="{B3369BA1-38E4-4737-BC4B-22B1E3365DC6}">
      <dsp:nvSpPr>
        <dsp:cNvPr id="0" name=""/>
        <dsp:cNvSpPr/>
      </dsp:nvSpPr>
      <dsp:spPr>
        <a:xfrm>
          <a:off x="74843" y="1335063"/>
          <a:ext cx="1924184" cy="1154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Technical assistance and capacity building </a:t>
          </a:r>
          <a:endParaRPr lang="en-ZA" sz="1400" kern="1200" dirty="0"/>
        </a:p>
      </dsp:txBody>
      <dsp:txXfrm>
        <a:off x="74843" y="1335063"/>
        <a:ext cx="1924184" cy="1154510"/>
      </dsp:txXfrm>
    </dsp:sp>
    <dsp:sp modelId="{1DF4B6A4-3546-462B-A7A1-29E7C444A274}">
      <dsp:nvSpPr>
        <dsp:cNvPr id="0" name=""/>
        <dsp:cNvSpPr/>
      </dsp:nvSpPr>
      <dsp:spPr>
        <a:xfrm>
          <a:off x="2020887" y="2520272"/>
          <a:ext cx="1924184" cy="1154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Staff exchange and secondment with member-institutions </a:t>
          </a:r>
          <a:endParaRPr lang="en-ZA" sz="1400" kern="1200" dirty="0"/>
        </a:p>
      </dsp:txBody>
      <dsp:txXfrm>
        <a:off x="2020887" y="2520272"/>
        <a:ext cx="1924184" cy="1154510"/>
      </dsp:txXfrm>
    </dsp:sp>
    <dsp:sp modelId="{246F6048-7944-4B10-836A-A73A71D34234}">
      <dsp:nvSpPr>
        <dsp:cNvPr id="0" name=""/>
        <dsp:cNvSpPr/>
      </dsp:nvSpPr>
      <dsp:spPr>
        <a:xfrm>
          <a:off x="74843" y="2520280"/>
          <a:ext cx="1924184" cy="1154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Dialogue with multilateral institutions on development policies and project finance in Africa </a:t>
          </a:r>
          <a:endParaRPr lang="en-ZA" sz="1400" kern="1200" dirty="0"/>
        </a:p>
      </dsp:txBody>
      <dsp:txXfrm>
        <a:off x="74843" y="2520280"/>
        <a:ext cx="1924184" cy="1154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2F032-0A54-4485-A169-D5ACA6BCE019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E346B-F5EE-4BBA-BDDF-F568552B76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78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5A126-1BE6-49D2-B9B4-79632DB23E9B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98E6-AC82-462C-B886-0D564D22250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7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D98E6-AC82-462C-B886-0D564D22250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24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D98E6-AC82-462C-B886-0D564D2225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76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" y="0"/>
            <a:ext cx="912419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" y="0"/>
            <a:ext cx="912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" y="0"/>
            <a:ext cx="912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53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_point_presentation_template_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1364" y="-23501"/>
            <a:ext cx="9186729" cy="6905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EBE264-FFD0-48B0-B2A0-AF77FDEF344D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F2CA5-DB0C-4778-A452-FE474308357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EBE264-FFD0-48B0-B2A0-AF77FDEF344D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F2CA5-DB0C-4778-A452-FE474308357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EBE264-FFD0-48B0-B2A0-AF77FDEF344D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F2CA5-DB0C-4778-A452-FE474308357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EBE264-FFD0-48B0-B2A0-AF77FDEF344D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F2CA5-DB0C-4778-A452-FE474308357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EBE264-FFD0-48B0-B2A0-AF77FDEF344D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F2CA5-DB0C-4778-A452-FE474308357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EBE264-FFD0-48B0-B2A0-AF77FDEF344D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F2CA5-DB0C-4778-A452-FE474308357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EBE264-FFD0-48B0-B2A0-AF77FDEF344D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F2CA5-DB0C-4778-A452-FE474308357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4" y="0"/>
            <a:ext cx="9186729" cy="6905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E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65" y="220132"/>
            <a:ext cx="1350228" cy="138398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252000" y="1850692"/>
            <a:ext cx="8630063" cy="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457450" y="1343025"/>
            <a:ext cx="171450" cy="52768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3" y="1333523"/>
            <a:ext cx="2157845" cy="523714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2268" y="1361884"/>
            <a:ext cx="6215035" cy="1203516"/>
          </a:xfrm>
        </p:spPr>
        <p:txBody>
          <a:bodyPr anchor="t" anchorCtr="0"/>
          <a:lstStyle>
            <a:lvl1pPr marL="0" indent="0">
              <a:spcAft>
                <a:spcPts val="400"/>
              </a:spcAft>
              <a:buNone/>
              <a:defRPr sz="1600" b="0">
                <a:solidFill>
                  <a:srgbClr val="6465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2654300" y="2616201"/>
            <a:ext cx="6239049" cy="39481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36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4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0546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" y="0"/>
            <a:ext cx="912419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" y="0"/>
            <a:ext cx="912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8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" y="0"/>
            <a:ext cx="912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4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" y="0"/>
            <a:ext cx="912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3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" y="0"/>
            <a:ext cx="912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4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" y="0"/>
            <a:ext cx="912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5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" y="0"/>
            <a:ext cx="912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4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24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think-cell Slide" r:id="rId10" imgW="236" imgH="236" progId="TCLayout.ActiveDocument.1">
                  <p:embed/>
                </p:oleObj>
              </mc:Choice>
              <mc:Fallback>
                <p:oleObj name="think-cell Slide" r:id="rId10" imgW="236" imgH="23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4698" y="1363116"/>
            <a:ext cx="6206065" cy="52075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252000" y="1254893"/>
            <a:ext cx="8630063" cy="0"/>
          </a:xfrm>
          <a:prstGeom prst="line">
            <a:avLst/>
          </a:prstGeom>
          <a:ln w="254" cap="flat" cmpd="sng">
            <a:solidFill>
              <a:srgbClr val="64656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82038" y="669345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de-DE" sz="900" smtClean="0">
                <a:solidFill>
                  <a:srgbClr val="000000"/>
                </a:solidFill>
              </a:rPr>
              <a:pPr algn="r">
                <a:defRPr/>
              </a:pPr>
              <a:t>‹Nº›</a:t>
            </a:fld>
            <a:endParaRPr lang="de-DE" sz="900" smtClean="0">
              <a:solidFill>
                <a:srgbClr val="000000"/>
              </a:solidFill>
            </a:endParaRPr>
          </a:p>
          <a:p>
            <a:pPr defTabSz="457200"/>
            <a:endParaRPr lang="de-DE" sz="900" dirty="0" smtClean="0">
              <a:solidFill>
                <a:prstClr val="black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6226" y="266774"/>
            <a:ext cx="7835782" cy="857175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26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000" kern="8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533400" indent="-2667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812800" indent="-2794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1079500" indent="-2667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Char char="—"/>
        <a:defRPr sz="1600" kern="8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6" y="5257800"/>
            <a:ext cx="7990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25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Policies and Fields of Action – Infrastructure </a:t>
            </a:r>
          </a:p>
          <a:p>
            <a:r>
              <a:rPr lang="en-US" dirty="0">
                <a:solidFill>
                  <a:srgbClr val="A25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solidFill>
                  <a:srgbClr val="A25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October 2015</a:t>
            </a:r>
          </a:p>
          <a:p>
            <a:r>
              <a:rPr lang="en-US" dirty="0" smtClean="0">
                <a:solidFill>
                  <a:srgbClr val="A25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Dlamini, CEO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600200" y="274638"/>
            <a:ext cx="7086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54013">
              <a:defRPr/>
            </a:pPr>
            <a:r>
              <a:rPr lang="en-US" altLang="en-US" sz="1800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of African Development Finance Institutions (AADFI) provides support to member institutions to build the capacity of Africa’s DFI cohort</a:t>
            </a:r>
            <a:endParaRPr lang="en-US" altLang="en-US" sz="1800" kern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188119" y="2116496"/>
            <a:ext cx="3912870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Objectives </a:t>
            </a:r>
            <a:endParaRPr lang="en-ZA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210331"/>
              </p:ext>
            </p:extLst>
          </p:nvPr>
        </p:nvGraphicFramePr>
        <p:xfrm>
          <a:off x="60801" y="2819400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9"/>
          <p:cNvSpPr txBox="1">
            <a:spLocks/>
          </p:cNvSpPr>
          <p:nvPr/>
        </p:nvSpPr>
        <p:spPr>
          <a:xfrm>
            <a:off x="5166994" y="2123184"/>
            <a:ext cx="3889375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t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Benefits</a:t>
            </a:r>
            <a:r>
              <a:rPr lang="en-ZA" sz="2000" dirty="0" smtClean="0">
                <a:solidFill>
                  <a:schemeClr val="bg1"/>
                </a:solidFill>
              </a:rPr>
              <a:t> </a:t>
            </a:r>
            <a:endParaRPr lang="en-ZA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559264"/>
              </p:ext>
            </p:extLst>
          </p:nvPr>
        </p:nvGraphicFramePr>
        <p:xfrm>
          <a:off x="5090795" y="2819400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256" y="270880"/>
            <a:ext cx="1118825" cy="1081849"/>
          </a:xfrm>
          <a:prstGeom prst="rect">
            <a:avLst/>
          </a:prstGeom>
        </p:spPr>
      </p:pic>
      <p:sp>
        <p:nvSpPr>
          <p:cNvPr id="8" name="Text Placeholder 7"/>
          <p:cNvSpPr txBox="1">
            <a:spLocks/>
          </p:cNvSpPr>
          <p:nvPr/>
        </p:nvSpPr>
        <p:spPr>
          <a:xfrm>
            <a:off x="2163921" y="1539256"/>
            <a:ext cx="5000308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Established 1969, currently 81 members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9771" y="6614729"/>
            <a:ext cx="92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21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37227" y="5547360"/>
            <a:ext cx="990600" cy="10076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err="1" smtClean="0">
              <a:solidFill>
                <a:schemeClr val="tx1"/>
              </a:solidFill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04599" y="312708"/>
            <a:ext cx="85341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indent="-354013" algn="ctr">
              <a:spcBef>
                <a:spcPct val="0"/>
              </a:spcBef>
              <a:buNone/>
              <a:defRPr ker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Africa’s infrastructure delivery programme needs strong </a:t>
            </a:r>
            <a:r>
              <a:rPr lang="en-US" altLang="en-US" dirty="0" smtClean="0"/>
              <a:t>institutions, new modes of finance and partnerships  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459" y="1105526"/>
            <a:ext cx="351040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ZA" dirty="0" smtClean="0"/>
              <a:t>SUB-SAHARAN AFRICA’S INFRASTRUCTURE LAGS 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4052477" y="2026285"/>
            <a:ext cx="34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5158642" y="1126693"/>
            <a:ext cx="2547937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ZA" dirty="0" smtClean="0"/>
              <a:t>INSTITUTIONAL WEAKNESSES </a:t>
            </a:r>
            <a:endParaRPr lang="en-ZA" dirty="0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3439798" y="3768006"/>
            <a:ext cx="1718844" cy="304800"/>
          </a:xfrm>
          <a:prstGeom prst="triangle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err="1" smtClean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1661" y="3613349"/>
            <a:ext cx="281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Infrastructure gaps have an impact on growth and trade within regions and across the continent.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9771" y="6614729"/>
            <a:ext cx="92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3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3889" t="29369" r="33703" b="29688"/>
          <a:stretch/>
        </p:blipFill>
        <p:spPr>
          <a:xfrm>
            <a:off x="602336" y="1624185"/>
            <a:ext cx="3316240" cy="19941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46666" t="50000" r="46667" b="39063"/>
          <a:stretch/>
        </p:blipFill>
        <p:spPr>
          <a:xfrm>
            <a:off x="2153930" y="1736044"/>
            <a:ext cx="1503670" cy="5499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40556" t="18750" r="47037" b="38282"/>
          <a:stretch/>
        </p:blipFill>
        <p:spPr>
          <a:xfrm>
            <a:off x="5054130" y="1639952"/>
            <a:ext cx="3392624" cy="211155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421492" y="3625809"/>
            <a:ext cx="29110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/>
              <a:t>Institutional weaknesses limit the ability to attract FDI and manage existing projects and investments 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gray">
          <a:xfrm>
            <a:off x="298390" y="4049295"/>
            <a:ext cx="8692356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Source: World Economic Forum: Africa Competitiveness Report 2015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8459" y="4408065"/>
            <a:ext cx="8258341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ZA" sz="1600" dirty="0" smtClean="0"/>
              <a:t>AADFI through its partnerships has prepared member DFIs to play a significant role in Africa’s sustainable development programmes by aligning them to continental and global best practice  </a:t>
            </a:r>
            <a:endParaRPr lang="en-Z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2336" y="5090929"/>
            <a:ext cx="8084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Adoption of International Financial Reporting Standards (IFRS) and Accounting Standards established by the Organisation for the Harmonization of Business Law in Africa (SYSCOHADA)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/>
              <a:t>Prudential Standards and Guidelines and Rating System (PSGRS) – annual process, next self-assessment process November </a:t>
            </a:r>
            <a:r>
              <a:rPr lang="en-ZA" sz="1400" dirty="0" smtClean="0"/>
              <a:t>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/>
              <a:t>Development of Public Credit Guarantee Schemes for SMEs (where development really happens)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Collaboration with ADFIAP in Malaysia on seeking alternative models for financing and promoting south-south collaboration for development 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6421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724" y="1273951"/>
            <a:ext cx="3874211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ZA" sz="1600" dirty="0"/>
              <a:t>NEW </a:t>
            </a:r>
            <a:r>
              <a:rPr lang="en-ZA" sz="1600" dirty="0" smtClean="0"/>
              <a:t>OPPORTUNITIES FOR DFIs </a:t>
            </a:r>
            <a:endParaRPr lang="en-Z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09890" y="1981200"/>
            <a:ext cx="66979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/>
              <a:t>Crowd-in </a:t>
            </a:r>
            <a:r>
              <a:rPr lang="en-ZA" sz="1600" dirty="0"/>
              <a:t>the private sector </a:t>
            </a:r>
            <a:r>
              <a:rPr lang="en-ZA" sz="1600" dirty="0" smtClean="0"/>
              <a:t>through structured and supported PPPs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/>
              <a:t>Develop new products to finance infrastructure programmes that include equity, project finance, project preparation and look at replicating models not widely used (Islamic Banking)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/>
              <a:t>Co-financing with new institutions (New Development Bank, Asian Infrastructure Investment Bank, etc.).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/>
              <a:t>Provide risk-protected post-conflict and fragile country support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/>
              <a:t>Introduce innovative risk strategies to finance public goods  (water, sanitation, social infrastructure)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/>
              <a:t>Innovative infrastructure initiatives – green infrastructure, shared-use infrastructure,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/>
              <a:t>Lead partnerships for sustainable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/>
              <a:t>Develop equitable global, continental and regional frameworks to meet the Sustainable Development Goals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600" dirty="0" smtClean="0"/>
              <a:t>New models of partnership to maximise limited resources for maximum development impact </a:t>
            </a:r>
            <a:endParaRPr lang="en-ZA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8055" y="328997"/>
            <a:ext cx="81191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indent="-354013">
              <a:defRPr sz="2400" ker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sz="2000" dirty="0"/>
              <a:t>New role for Development Finance Institutions </a:t>
            </a:r>
            <a:r>
              <a:rPr lang="en-ZA" sz="2000" dirty="0" smtClean="0"/>
              <a:t>in financing sustainable infrastructure </a:t>
            </a:r>
            <a:endParaRPr lang="en-Z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869771" y="6614729"/>
            <a:ext cx="92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4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670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14879" y="3713953"/>
            <a:ext cx="8178841" cy="20628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5BAD8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3600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i="1" dirty="0" smtClean="0">
                <a:solidFill>
                  <a:srgbClr val="000000"/>
                </a:solidFill>
                <a:latin typeface="Arial"/>
              </a:rPr>
              <a:t>DBSA model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14879" y="1957612"/>
            <a:ext cx="8178841" cy="16464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79A2B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3600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i="1" dirty="0" smtClean="0">
                <a:solidFill>
                  <a:srgbClr val="000000"/>
                </a:solidFill>
                <a:latin typeface="Arial"/>
              </a:rPr>
              <a:t>Private-sector partners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600171" y="2239963"/>
            <a:ext cx="1754999" cy="1263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3D6E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3994" tIns="107963" rIns="53994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Responsible</a:t>
            </a:r>
            <a:br>
              <a:rPr lang="en-US" sz="1200" b="1" dirty="0" smtClean="0">
                <a:solidFill>
                  <a:prstClr val="black"/>
                </a:solidFill>
                <a:latin typeface="Arial"/>
              </a:rPr>
            </a:b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business conduct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60795" y="2239963"/>
            <a:ext cx="1754999" cy="1263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3D6E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3994" tIns="107963" rIns="53994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Efficient use of </a:t>
            </a:r>
            <a:br>
              <a:rPr lang="en-US" sz="1200" b="1" dirty="0" smtClean="0">
                <a:solidFill>
                  <a:prstClr val="black"/>
                </a:solidFill>
                <a:latin typeface="Arial"/>
              </a:rPr>
            </a:b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financial instruments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8158" y="2825244"/>
            <a:ext cx="1599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79A2B3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Prevention and prosecution of illegal or unethical </a:t>
            </a:r>
            <a:r>
              <a:rPr kumimoji="0" lang="en-US" sz="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behaviour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782" y="3163294"/>
            <a:ext cx="1599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79A2B3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Tradeable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instruments and ownership 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78158" y="3163294"/>
            <a:ext cx="1599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79A2B3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Professional and sustainable operations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620378" y="2239963"/>
            <a:ext cx="1754999" cy="1263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3D6E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3994" tIns="107963" rIns="53994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Inclusive community engagement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8365" y="3163294"/>
            <a:ext cx="1599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79A2B3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Ongoing community involvement during operation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98367" y="2825244"/>
            <a:ext cx="1599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79A2B3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Participatory planning and </a:t>
            </a:r>
            <a:b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low-burden construction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782" y="2825244"/>
            <a:ext cx="1599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79A2B3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 guarantees and</a:t>
            </a:r>
            <a:b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political-risk insurances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640587" y="2239963"/>
            <a:ext cx="1754999" cy="1263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3D6E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3994" tIns="107963" rIns="53994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Effective interaction</a:t>
            </a:r>
            <a:br>
              <a:rPr lang="en-US" sz="1200" b="1" dirty="0" smtClean="0">
                <a:solidFill>
                  <a:prstClr val="black"/>
                </a:solidFill>
                <a:latin typeface="Arial"/>
              </a:rPr>
            </a:b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with public sector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8574" y="3163294"/>
            <a:ext cx="1599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79A2B3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Monitoring of political develop-</a:t>
            </a:r>
            <a:r>
              <a:rPr kumimoji="0" lang="en-US" sz="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ments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advocacy strategy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18575" y="2825244"/>
            <a:ext cx="1599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79A2B3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Constructive communication with public agencies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04800" y="5658520"/>
            <a:ext cx="8392583" cy="5282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5BAD8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3600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1000" b="1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0783" y="3913573"/>
            <a:ext cx="7694375" cy="4518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177B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54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Influence implementation frameworks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06711" y="3966137"/>
            <a:ext cx="2184000" cy="3489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5BAD82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lvl="0" algn="ctr"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black"/>
                </a:solidFill>
                <a:latin typeface="Arial"/>
              </a:rPr>
              <a:t>Infrastructure Delivery Division (with </a:t>
            </a:r>
            <a:r>
              <a:rPr lang="en-US" sz="800" kern="0" dirty="0" err="1" smtClean="0">
                <a:solidFill>
                  <a:prstClr val="black"/>
                </a:solidFill>
                <a:latin typeface="Arial"/>
              </a:rPr>
              <a:t>govt</a:t>
            </a:r>
            <a:r>
              <a:rPr lang="en-US" sz="800" kern="0" dirty="0" smtClean="0">
                <a:solidFill>
                  <a:prstClr val="black"/>
                </a:solidFill>
                <a:latin typeface="Arial"/>
              </a:rPr>
              <a:t>) defines and delivers  social infrastructure projects   </a:t>
            </a:r>
            <a:endParaRPr lang="en-US" sz="8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79508" y="3966137"/>
            <a:ext cx="2184000" cy="3489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5BAD82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black"/>
                </a:solidFill>
                <a:latin typeface="Arial"/>
              </a:rPr>
              <a:t>Frontline divisions work with PIDA, NEPAD and other partners to facilitate infrastructure programme implementation  </a:t>
            </a:r>
            <a:endParaRPr lang="en-US" sz="8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60783" y="4412106"/>
            <a:ext cx="7694375" cy="3685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177B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54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Project planning and preparation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06711" y="4462347"/>
            <a:ext cx="2184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5BAD82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infrastructure planning 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79508" y="4462347"/>
            <a:ext cx="2184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5BAD82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preparation to move projects to bankable stage 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60783" y="4827417"/>
            <a:ext cx="7694375" cy="3685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177B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54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Targeted development finance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06711" y="4877657"/>
            <a:ext cx="2184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5BAD82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smtClean="0">
                <a:solidFill>
                  <a:prstClr val="black"/>
                </a:solidFill>
                <a:latin typeface="Arial"/>
              </a:rPr>
              <a:t>Green Fund, Jobs Fund, Global Environmental Facility 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79508" y="4877657"/>
            <a:ext cx="2184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5BAD82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Municipal finance, project finance, syndicated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finance (new products) 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0783" y="5249429"/>
            <a:ext cx="7694375" cy="3685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177B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54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Monitoring and Evaluation (results focus)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06711" y="5299668"/>
            <a:ext cx="2184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5BAD82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development impact – make investments matter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79508" y="5299668"/>
            <a:ext cx="2184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5BAD82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Measure for results and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make adjustments to drive sustainable development 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60783" y="5664739"/>
            <a:ext cx="7694375" cy="3685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177B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54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International partnerships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06711" y="5714978"/>
            <a:ext cx="2184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5BAD82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Drive continental and global infrastructure and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SDG development 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79508" y="5714978"/>
            <a:ext cx="2184000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5BAD82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South-South Cooperation (AADFI), Triangular Cooperation (IDFC), B20, ALIDE, etc.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449804" y="1006474"/>
            <a:ext cx="8178841" cy="839503"/>
          </a:xfrm>
          <a:prstGeom prst="triangl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DCC0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17994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10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63188" y="1227564"/>
            <a:ext cx="1675806" cy="1289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i="1" dirty="0" smtClean="0">
                <a:solidFill>
                  <a:schemeClr val="bg1"/>
                </a:solidFill>
                <a:latin typeface="Arial"/>
              </a:rPr>
              <a:t>Public-Private collaboration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088277" y="1435561"/>
            <a:ext cx="4825627" cy="3685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CFA6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1928" tIns="35988" rIns="53994" bIns="3598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Culture of </a:t>
            </a:r>
            <a:br>
              <a:rPr lang="en-US" sz="1200" b="1" dirty="0" smtClean="0">
                <a:solidFill>
                  <a:prstClr val="black"/>
                </a:solidFill>
                <a:latin typeface="Arial"/>
              </a:rPr>
            </a:br>
            <a:r>
              <a:rPr lang="en-US" sz="1200" b="1" dirty="0" smtClean="0">
                <a:solidFill>
                  <a:prstClr val="black"/>
                </a:solidFill>
                <a:latin typeface="Arial"/>
              </a:rPr>
              <a:t>open dialogue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53130" y="1529053"/>
            <a:ext cx="1631615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DCC05A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Management of risk perception and return expectation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160239" y="1529053"/>
            <a:ext cx="1631615" cy="26806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DCC05A"/>
            </a:solidFill>
            <a:prstDash val="solid"/>
          </a:ln>
          <a:effectLst/>
        </p:spPr>
        <p:txBody>
          <a:bodyPr lIns="36000" tIns="18000" rIns="36000" bIns="18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Multi-stakeholder dialogue beyond specific projects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" y="228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ZA" sz="2000" kern="0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DBSA operational model has taken into account partners, risk mitigation and sustainable development in infrastructure financing </a:t>
            </a:r>
            <a:endParaRPr lang="en-ZA" sz="2000" kern="0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86700" y="659674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92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ZA" sz="2000" kern="0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conclusion … </a:t>
            </a:r>
            <a:endParaRPr lang="en-ZA" sz="2000" kern="0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1" y="1447800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To reiterate, we need strong institutions and strong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Good frameworks to support Public-Private and Public-Public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Ethical financing for sustainable development and broad-based economic growth </a:t>
            </a:r>
          </a:p>
          <a:p>
            <a:endParaRPr lang="en-ZA" sz="1600" dirty="0" smtClean="0"/>
          </a:p>
          <a:p>
            <a:r>
              <a:rPr lang="en-ZA" sz="1600" b="1" dirty="0" smtClean="0"/>
              <a:t>BUT we also need   </a:t>
            </a:r>
          </a:p>
          <a:p>
            <a:endParaRPr lang="en-Z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Brave leaders who make the difficult decisions on how to develop new institutions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Approaches that develop the potential capacity of each institution, country and region to become the best they can within a new global reality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571499" y="4419600"/>
            <a:ext cx="731520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i="1" dirty="0"/>
              <a:t>We cannot follow old </a:t>
            </a:r>
            <a:r>
              <a:rPr lang="en-ZA" i="1" dirty="0" smtClean="0"/>
              <a:t>development finance practice </a:t>
            </a:r>
            <a:r>
              <a:rPr lang="en-ZA" i="1" dirty="0"/>
              <a:t>in a world that is different. We need to be cognisant of those changes, the needs of our countries and the needs we </a:t>
            </a:r>
            <a:r>
              <a:rPr lang="en-ZA" i="1" dirty="0" smtClean="0"/>
              <a:t>endeavour </a:t>
            </a:r>
            <a:r>
              <a:rPr lang="en-ZA" i="1" dirty="0"/>
              <a:t>to meet through financing for development. </a:t>
            </a:r>
          </a:p>
          <a:p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393069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F_POWERPOINT_v2">
  <a:themeElements>
    <a:clrScheme name="Custom 23">
      <a:dk1>
        <a:sysClr val="windowText" lastClr="000000"/>
      </a:dk1>
      <a:lt1>
        <a:sysClr val="window" lastClr="FFFFFF"/>
      </a:lt1>
      <a:dk2>
        <a:srgbClr val="646567"/>
      </a:dk2>
      <a:lt2>
        <a:srgbClr val="F8F8F8"/>
      </a:lt2>
      <a:accent1>
        <a:srgbClr val="C7D6EE"/>
      </a:accent1>
      <a:accent2>
        <a:srgbClr val="8AAAD9"/>
      </a:accent2>
      <a:accent3>
        <a:srgbClr val="5D8CC9"/>
      </a:accent3>
      <a:accent4>
        <a:srgbClr val="8C8C8C"/>
      </a:accent4>
      <a:accent5>
        <a:srgbClr val="C7C8CA"/>
      </a:accent5>
      <a:accent6>
        <a:srgbClr val="13417F"/>
      </a:accent6>
      <a:hlink>
        <a:srgbClr val="1C5799"/>
      </a:hlink>
      <a:folHlink>
        <a:srgbClr val="64656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7C8CA"/>
        </a:solidFill>
        <a:ln>
          <a:solidFill>
            <a:srgbClr val="808080"/>
          </a:solidFill>
        </a:ln>
        <a:effectLst/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" cap="flat" cmpd="sng">
          <a:solidFill>
            <a:srgbClr val="808080"/>
          </a:solidFill>
          <a:tailEnd type="none" w="lg" len="lg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EAC149C118047B8928868C58BE9E5" ma:contentTypeVersion="1" ma:contentTypeDescription="Create a new document." ma:contentTypeScope="" ma:versionID="afa690d382040a65e65d1c96366287cc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0B5C44F-BB8B-4B6A-B512-DDF6FB1A5F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5B1F3F-49AC-41BF-85FB-ADA4A1E61C5F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sharepoint/v3"/>
    <ds:schemaRef ds:uri="http://purl.org/dc/terms/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E84B9526-4F06-48A5-B858-4EBD0378A1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740</Words>
  <Application>Microsoft Office PowerPoint</Application>
  <PresentationFormat>Presentación en pantalla (4:3)</PresentationFormat>
  <Paragraphs>90</Paragraphs>
  <Slides>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Office Theme</vt:lpstr>
      <vt:lpstr>WEF_POWERPOINT_v2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Development Bank Of 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Centro de Convenciones</cp:lastModifiedBy>
  <cp:revision>141</cp:revision>
  <cp:lastPrinted>2015-10-02T18:10:51Z</cp:lastPrinted>
  <dcterms:created xsi:type="dcterms:W3CDTF">2013-11-20T14:09:54Z</dcterms:created>
  <dcterms:modified xsi:type="dcterms:W3CDTF">2015-10-08T18:51:40Z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0x010100447EAC149C118047B8928868C58BE9E5</vt:lpwstr>
  </property>
</Properties>
</file>