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7" r:id="rId2"/>
    <p:sldId id="259" r:id="rId3"/>
    <p:sldId id="270" r:id="rId4"/>
    <p:sldId id="261" r:id="rId5"/>
    <p:sldId id="262" r:id="rId6"/>
    <p:sldId id="273" r:id="rId7"/>
    <p:sldId id="263" r:id="rId8"/>
    <p:sldId id="264" r:id="rId9"/>
    <p:sldId id="265" r:id="rId10"/>
    <p:sldId id="274" r:id="rId11"/>
    <p:sldId id="266" r:id="rId12"/>
    <p:sldId id="267" r:id="rId13"/>
    <p:sldId id="268" r:id="rId14"/>
    <p:sldId id="269" r:id="rId15"/>
    <p:sldId id="27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594" autoAdjust="0"/>
    <p:restoredTop sz="94563" autoAdjust="0"/>
  </p:normalViewPr>
  <p:slideViewPr>
    <p:cSldViewPr>
      <p:cViewPr varScale="1">
        <p:scale>
          <a:sx n="70" d="100"/>
          <a:sy n="70" d="100"/>
        </p:scale>
        <p:origin x="-1368" y="-90"/>
      </p:cViewPr>
      <p:guideLst>
        <p:guide orient="horz" pos="2160"/>
        <p:guide pos="2880"/>
      </p:guideLst>
    </p:cSldViewPr>
  </p:slideViewPr>
  <p:outlineViewPr>
    <p:cViewPr>
      <p:scale>
        <a:sx n="33" d="100"/>
        <a:sy n="33" d="100"/>
      </p:scale>
      <p:origin x="0" y="1434"/>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47EC18-43D6-41B7-B97A-733AB952B087}" type="datetimeFigureOut">
              <a:rPr lang="en-GB" smtClean="0"/>
              <a:t>08/10/2015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B12BA3-4FD3-4F60-A788-D1026BA9B2C6}" type="slidenum">
              <a:rPr lang="en-GB" smtClean="0"/>
              <a:t>‹Nº›</a:t>
            </a:fld>
            <a:endParaRPr lang="en-GB"/>
          </a:p>
        </p:txBody>
      </p:sp>
    </p:spTree>
    <p:extLst>
      <p:ext uri="{BB962C8B-B14F-4D97-AF65-F5344CB8AC3E}">
        <p14:creationId xmlns:p14="http://schemas.microsoft.com/office/powerpoint/2010/main" val="38205241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6" name="Picture 5" descr="ppt_template_white1.jpg"/>
          <p:cNvPicPr>
            <a:picLocks noChangeAspect="1"/>
          </p:cNvPicPr>
          <p:nvPr/>
        </p:nvPicPr>
        <p:blipFill>
          <a:blip r:embed="rId2" cstate="print"/>
          <a:stretch>
            <a:fillRect/>
          </a:stretch>
        </p:blipFill>
        <p:spPr>
          <a:xfrm>
            <a:off x="1016" y="0"/>
            <a:ext cx="9142984" cy="6858000"/>
          </a:xfrm>
          <a:prstGeom prst="rect">
            <a:avLst/>
          </a:prstGeom>
        </p:spPr>
      </p:pic>
      <p:sp>
        <p:nvSpPr>
          <p:cNvPr id="2" name="Title 1"/>
          <p:cNvSpPr>
            <a:spLocks noGrp="1"/>
          </p:cNvSpPr>
          <p:nvPr>
            <p:ph type="ctrTitle" hasCustomPrompt="1"/>
          </p:nvPr>
        </p:nvSpPr>
        <p:spPr>
          <a:xfrm>
            <a:off x="1071538" y="3500438"/>
            <a:ext cx="7572428" cy="1500198"/>
          </a:xfrm>
        </p:spPr>
        <p:txBody>
          <a:bodyPr/>
          <a:lstStyle>
            <a:lvl1pPr algn="l">
              <a:defRPr baseline="0">
                <a:solidFill>
                  <a:schemeClr val="tx1"/>
                </a:solidFill>
                <a:latin typeface="Calibri" pitchFamily="34" charset="0"/>
              </a:defRPr>
            </a:lvl1pPr>
          </a:lstStyle>
          <a:p>
            <a:r>
              <a:rPr lang="en-US" dirty="0" smtClean="0"/>
              <a:t>Presentation Title</a:t>
            </a:r>
            <a:endParaRPr lang="en-IN" dirty="0"/>
          </a:p>
        </p:txBody>
      </p:sp>
      <p:sp>
        <p:nvSpPr>
          <p:cNvPr id="3" name="Subtitle 2"/>
          <p:cNvSpPr>
            <a:spLocks noGrp="1"/>
          </p:cNvSpPr>
          <p:nvPr>
            <p:ph type="subTitle" idx="1" hasCustomPrompt="1"/>
          </p:nvPr>
        </p:nvSpPr>
        <p:spPr>
          <a:xfrm>
            <a:off x="1071538" y="5000636"/>
            <a:ext cx="7572428" cy="1428760"/>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itchFamily="34" charset="0"/>
              <a:buNone/>
              <a:tabLst/>
              <a:defRPr sz="2800" b="1" baseline="0">
                <a:solidFill>
                  <a:schemeClr val="tx1"/>
                </a:solidFill>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 Name, Event, Date, Venue</a:t>
            </a:r>
          </a:p>
        </p:txBody>
      </p:sp>
      <p:pic>
        <p:nvPicPr>
          <p:cNvPr id="7" name="Picture 6" descr="ppt_template_white1.jpg"/>
          <p:cNvPicPr>
            <a:picLocks noChangeAspect="1"/>
          </p:cNvPicPr>
          <p:nvPr userDrawn="1"/>
        </p:nvPicPr>
        <p:blipFill rotWithShape="1">
          <a:blip r:embed="rId2" cstate="print"/>
          <a:srcRect t="53962" b="33964"/>
          <a:stretch/>
        </p:blipFill>
        <p:spPr>
          <a:xfrm rot="10800000" flipH="1">
            <a:off x="1016" y="2600941"/>
            <a:ext cx="9142984" cy="828059"/>
          </a:xfrm>
          <a:prstGeom prst="rect">
            <a:avLst/>
          </a:prstGeom>
        </p:spPr>
      </p:pic>
      <p:sp>
        <p:nvSpPr>
          <p:cNvPr id="4" name="TextBox 3"/>
          <p:cNvSpPr txBox="1"/>
          <p:nvPr userDrawn="1"/>
        </p:nvSpPr>
        <p:spPr>
          <a:xfrm>
            <a:off x="1115616" y="2558448"/>
            <a:ext cx="3450625" cy="438582"/>
          </a:xfrm>
          <a:prstGeom prst="rect">
            <a:avLst/>
          </a:prstGeom>
          <a:noFill/>
        </p:spPr>
        <p:txBody>
          <a:bodyPr wrap="none" rtlCol="0">
            <a:spAutoFit/>
          </a:bodyPr>
          <a:lstStyle/>
          <a:p>
            <a:r>
              <a:rPr lang="en-US" sz="2250" dirty="0" smtClean="0"/>
              <a:t>New Delhi | Washington DC</a:t>
            </a:r>
            <a:endParaRPr lang="en-US" sz="2250" dirty="0"/>
          </a:p>
        </p:txBody>
      </p:sp>
    </p:spTree>
    <p:extLst>
      <p:ext uri="{BB962C8B-B14F-4D97-AF65-F5344CB8AC3E}">
        <p14:creationId xmlns:p14="http://schemas.microsoft.com/office/powerpoint/2010/main" val="36102058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604232-4315-4533-9372-3696866FD57B}" type="datetimeFigureOut">
              <a:rPr lang="en-US" smtClean="0"/>
              <a:t>10/8/2015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0563D0-67DB-4D8B-840C-5AFE8B3FA64B}" type="slidenum">
              <a:rPr lang="en-US" smtClean="0"/>
              <a:t>‹Nº›</a:t>
            </a:fld>
            <a:endParaRPr lang="en-US"/>
          </a:p>
        </p:txBody>
      </p:sp>
    </p:spTree>
    <p:extLst>
      <p:ext uri="{BB962C8B-B14F-4D97-AF65-F5344CB8AC3E}">
        <p14:creationId xmlns:p14="http://schemas.microsoft.com/office/powerpoint/2010/main" val="3284712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604232-4315-4533-9372-3696866FD57B}" type="datetimeFigureOut">
              <a:rPr lang="en-US" smtClean="0"/>
              <a:t>10/8/2015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0563D0-67DB-4D8B-840C-5AFE8B3FA64B}" type="slidenum">
              <a:rPr lang="en-US" smtClean="0"/>
              <a:t>‹Nº›</a:t>
            </a:fld>
            <a:endParaRPr lang="en-US"/>
          </a:p>
        </p:txBody>
      </p:sp>
    </p:spTree>
    <p:extLst>
      <p:ext uri="{BB962C8B-B14F-4D97-AF65-F5344CB8AC3E}">
        <p14:creationId xmlns:p14="http://schemas.microsoft.com/office/powerpoint/2010/main" val="11359389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604232-4315-4533-9372-3696866FD57B}" type="datetimeFigureOut">
              <a:rPr lang="en-US" smtClean="0"/>
              <a:t>10/8/2015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0563D0-67DB-4D8B-840C-5AFE8B3FA64B}" type="slidenum">
              <a:rPr lang="en-US" smtClean="0"/>
              <a:t>‹Nº›</a:t>
            </a:fld>
            <a:endParaRPr lang="en-US"/>
          </a:p>
        </p:txBody>
      </p:sp>
    </p:spTree>
    <p:extLst>
      <p:ext uri="{BB962C8B-B14F-4D97-AF65-F5344CB8AC3E}">
        <p14:creationId xmlns:p14="http://schemas.microsoft.com/office/powerpoint/2010/main" val="14191561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604232-4315-4533-9372-3696866FD57B}" type="datetimeFigureOut">
              <a:rPr lang="en-US" smtClean="0"/>
              <a:t>10/8/2015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0563D0-67DB-4D8B-840C-5AFE8B3FA64B}" type="slidenum">
              <a:rPr lang="en-US" smtClean="0"/>
              <a:t>‹Nº›</a:t>
            </a:fld>
            <a:endParaRPr lang="en-US"/>
          </a:p>
        </p:txBody>
      </p:sp>
    </p:spTree>
    <p:extLst>
      <p:ext uri="{BB962C8B-B14F-4D97-AF65-F5344CB8AC3E}">
        <p14:creationId xmlns:p14="http://schemas.microsoft.com/office/powerpoint/2010/main" val="32226538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604232-4315-4533-9372-3696866FD57B}" type="datetimeFigureOut">
              <a:rPr lang="en-US" smtClean="0"/>
              <a:t>10/8/2015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0563D0-67DB-4D8B-840C-5AFE8B3FA64B}" type="slidenum">
              <a:rPr lang="en-US" smtClean="0"/>
              <a:t>‹Nº›</a:t>
            </a:fld>
            <a:endParaRPr lang="en-US"/>
          </a:p>
        </p:txBody>
      </p:sp>
    </p:spTree>
    <p:extLst>
      <p:ext uri="{BB962C8B-B14F-4D97-AF65-F5344CB8AC3E}">
        <p14:creationId xmlns:p14="http://schemas.microsoft.com/office/powerpoint/2010/main" val="3508380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Slide">
    <p:spTree>
      <p:nvGrpSpPr>
        <p:cNvPr id="1" name=""/>
        <p:cNvGrpSpPr/>
        <p:nvPr/>
      </p:nvGrpSpPr>
      <p:grpSpPr>
        <a:xfrm>
          <a:off x="0" y="0"/>
          <a:ext cx="0" cy="0"/>
          <a:chOff x="0" y="0"/>
          <a:chExt cx="0" cy="0"/>
        </a:xfrm>
      </p:grpSpPr>
      <p:grpSp>
        <p:nvGrpSpPr>
          <p:cNvPr id="4" name="Group 3"/>
          <p:cNvGrpSpPr/>
          <p:nvPr userDrawn="1"/>
        </p:nvGrpSpPr>
        <p:grpSpPr>
          <a:xfrm>
            <a:off x="508" y="-1"/>
            <a:ext cx="9145720" cy="6844749"/>
            <a:chOff x="508" y="13251"/>
            <a:chExt cx="9145720" cy="6844749"/>
          </a:xfrm>
        </p:grpSpPr>
        <p:pic>
          <p:nvPicPr>
            <p:cNvPr id="6" name="Picture 5" descr="ppt_template_white1.jpg"/>
            <p:cNvPicPr>
              <a:picLocks noChangeAspect="1"/>
            </p:cNvPicPr>
            <p:nvPr userDrawn="1"/>
          </p:nvPicPr>
          <p:blipFill rotWithShape="1">
            <a:blip r:embed="rId2" cstate="print"/>
            <a:srcRect t="50000"/>
            <a:stretch/>
          </p:blipFill>
          <p:spPr>
            <a:xfrm>
              <a:off x="508" y="3429000"/>
              <a:ext cx="9142984" cy="3429000"/>
            </a:xfrm>
            <a:prstGeom prst="rect">
              <a:avLst/>
            </a:prstGeom>
          </p:spPr>
        </p:pic>
        <p:pic>
          <p:nvPicPr>
            <p:cNvPr id="5" name="Picture 4" descr="ppt_template_white1.jpg"/>
            <p:cNvPicPr>
              <a:picLocks noChangeAspect="1"/>
            </p:cNvPicPr>
            <p:nvPr userDrawn="1"/>
          </p:nvPicPr>
          <p:blipFill rotWithShape="1">
            <a:blip r:embed="rId2" cstate="print"/>
            <a:srcRect t="50000"/>
            <a:stretch/>
          </p:blipFill>
          <p:spPr>
            <a:xfrm rot="10800000" flipH="1">
              <a:off x="3244" y="13251"/>
              <a:ext cx="9142984" cy="3429000"/>
            </a:xfrm>
            <a:prstGeom prst="rect">
              <a:avLst/>
            </a:prstGeom>
          </p:spPr>
        </p:pic>
      </p:grpSp>
      <p:sp>
        <p:nvSpPr>
          <p:cNvPr id="2" name="Title 1"/>
          <p:cNvSpPr>
            <a:spLocks noGrp="1"/>
          </p:cNvSpPr>
          <p:nvPr>
            <p:ph type="ctrTitle" hasCustomPrompt="1"/>
          </p:nvPr>
        </p:nvSpPr>
        <p:spPr>
          <a:xfrm>
            <a:off x="1071538" y="620688"/>
            <a:ext cx="7572428" cy="1500198"/>
          </a:xfrm>
        </p:spPr>
        <p:txBody>
          <a:bodyPr/>
          <a:lstStyle>
            <a:lvl1pPr algn="ctr">
              <a:defRPr sz="3500" baseline="0">
                <a:solidFill>
                  <a:schemeClr val="tx1"/>
                </a:solidFill>
                <a:latin typeface="Calibri" pitchFamily="34" charset="0"/>
              </a:defRPr>
            </a:lvl1pPr>
          </a:lstStyle>
          <a:p>
            <a:r>
              <a:rPr lang="en-US" dirty="0" smtClean="0"/>
              <a:t>Section Title</a:t>
            </a:r>
            <a:endParaRPr lang="en-IN" dirty="0"/>
          </a:p>
        </p:txBody>
      </p:sp>
      <p:cxnSp>
        <p:nvCxnSpPr>
          <p:cNvPr id="9" name="Straight Connector 8"/>
          <p:cNvCxnSpPr/>
          <p:nvPr userDrawn="1"/>
        </p:nvCxnSpPr>
        <p:spPr>
          <a:xfrm>
            <a:off x="1043608" y="1672232"/>
            <a:ext cx="7488832" cy="0"/>
          </a:xfrm>
          <a:prstGeom prst="line">
            <a:avLst/>
          </a:prstGeom>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415206790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Slide">
    <p:spTree>
      <p:nvGrpSpPr>
        <p:cNvPr id="1" name=""/>
        <p:cNvGrpSpPr/>
        <p:nvPr/>
      </p:nvGrpSpPr>
      <p:grpSpPr>
        <a:xfrm>
          <a:off x="0" y="0"/>
          <a:ext cx="0" cy="0"/>
          <a:chOff x="0" y="0"/>
          <a:chExt cx="0" cy="0"/>
        </a:xfrm>
      </p:grpSpPr>
      <p:pic>
        <p:nvPicPr>
          <p:cNvPr id="8" name="Picture 7" descr="ppt_template_white2.jpg"/>
          <p:cNvPicPr>
            <a:picLocks noChangeAspect="1"/>
          </p:cNvPicPr>
          <p:nvPr/>
        </p:nvPicPr>
        <p:blipFill>
          <a:blip r:embed="rId2" cstate="print"/>
          <a:stretch>
            <a:fillRect/>
          </a:stretch>
        </p:blipFill>
        <p:spPr>
          <a:xfrm>
            <a:off x="508" y="0"/>
            <a:ext cx="9142984" cy="6858000"/>
          </a:xfrm>
          <a:prstGeom prst="rect">
            <a:avLst/>
          </a:prstGeom>
        </p:spPr>
      </p:pic>
      <p:sp>
        <p:nvSpPr>
          <p:cNvPr id="3" name="Content Placeholder 2"/>
          <p:cNvSpPr>
            <a:spLocks noGrp="1"/>
          </p:cNvSpPr>
          <p:nvPr>
            <p:ph idx="1"/>
          </p:nvPr>
        </p:nvSpPr>
        <p:spPr>
          <a:xfrm>
            <a:off x="457200" y="1340768"/>
            <a:ext cx="8229600" cy="4257692"/>
          </a:xfrm>
        </p:spPr>
        <p:txBody>
          <a:bodyPr>
            <a:normAutofit/>
          </a:bodyPr>
          <a:lstStyle>
            <a:lvl1pPr>
              <a:buClr>
                <a:srgbClr val="E21E2D"/>
              </a:buClr>
              <a:buFont typeface="Wingdings" pitchFamily="2" charset="2"/>
              <a:buChar char="§"/>
              <a:defRPr sz="2400" baseline="0">
                <a:latin typeface="Calibri" pitchFamily="34" charset="0"/>
              </a:defRPr>
            </a:lvl1pPr>
            <a:lvl2pPr>
              <a:defRPr sz="2000" baseline="0">
                <a:latin typeface="Calibri" pitchFamily="34" charset="0"/>
              </a:defRPr>
            </a:lvl2pPr>
            <a:lvl3pPr>
              <a:defRPr sz="1800" baseline="0">
                <a:latin typeface="Calibri" pitchFamily="34" charset="0"/>
              </a:defRPr>
            </a:lvl3pPr>
            <a:lvl4pPr>
              <a:defRPr sz="1600" baseline="0">
                <a:latin typeface="Calibri" pitchFamily="34" charset="0"/>
              </a:defRPr>
            </a:lvl4pPr>
            <a:lvl5pPr>
              <a:defRPr sz="1600" baseline="0">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10" name="Title 9"/>
          <p:cNvSpPr>
            <a:spLocks noGrp="1"/>
          </p:cNvSpPr>
          <p:nvPr>
            <p:ph type="title"/>
          </p:nvPr>
        </p:nvSpPr>
        <p:spPr>
          <a:xfrm>
            <a:off x="457200" y="-17462"/>
            <a:ext cx="8229600" cy="1143000"/>
          </a:xfrm>
        </p:spPr>
        <p:txBody>
          <a:bodyPr>
            <a:normAutofit/>
          </a:bodyPr>
          <a:lstStyle>
            <a:lvl1pPr marL="0" algn="l" defTabSz="914400" rtl="0" eaLnBrk="0" latinLnBrk="0" hangingPunct="0">
              <a:defRPr lang="en-IN" sz="3000" b="1" kern="0" baseline="0" dirty="0">
                <a:solidFill>
                  <a:srgbClr val="C00000"/>
                </a:solidFill>
                <a:latin typeface="+mn-lt"/>
                <a:ea typeface="+mj-ea"/>
                <a:cs typeface="Arial" charset="0"/>
              </a:defRPr>
            </a:lvl1pPr>
          </a:lstStyle>
          <a:p>
            <a:r>
              <a:rPr lang="en-US" dirty="0" smtClean="0"/>
              <a:t>Click to edit Master title style</a:t>
            </a:r>
            <a:endParaRPr lang="en-IN" dirty="0"/>
          </a:p>
        </p:txBody>
      </p:sp>
      <p:sp>
        <p:nvSpPr>
          <p:cNvPr id="11" name="TextBox 10"/>
          <p:cNvSpPr txBox="1"/>
          <p:nvPr/>
        </p:nvSpPr>
        <p:spPr>
          <a:xfrm>
            <a:off x="6643702" y="6407371"/>
            <a:ext cx="2143140" cy="307777"/>
          </a:xfrm>
          <a:prstGeom prst="rect">
            <a:avLst/>
          </a:prstGeom>
          <a:noFill/>
        </p:spPr>
        <p:txBody>
          <a:bodyPr wrap="square" rtlCol="0">
            <a:spAutoFit/>
          </a:bodyPr>
          <a:lstStyle/>
          <a:p>
            <a:pPr algn="r"/>
            <a:fld id="{C0ADAE47-1D1F-4EA7-9A90-792B13A602C0}" type="slidenum">
              <a:rPr lang="en-IN" sz="1400" smtClean="0">
                <a:solidFill>
                  <a:schemeClr val="tx1">
                    <a:lumMod val="50000"/>
                    <a:lumOff val="50000"/>
                  </a:schemeClr>
                </a:solidFill>
              </a:rPr>
              <a:pPr algn="r"/>
              <a:t>‹Nº›</a:t>
            </a:fld>
            <a:endParaRPr lang="en-IN" sz="1400" dirty="0">
              <a:solidFill>
                <a:schemeClr val="tx1">
                  <a:lumMod val="50000"/>
                  <a:lumOff val="50000"/>
                </a:schemeClr>
              </a:solidFill>
            </a:endParaRPr>
          </a:p>
        </p:txBody>
      </p:sp>
      <p:sp>
        <p:nvSpPr>
          <p:cNvPr id="2" name="Date Placeholder 1"/>
          <p:cNvSpPr>
            <a:spLocks noGrp="1"/>
          </p:cNvSpPr>
          <p:nvPr>
            <p:ph type="dt" sz="half" idx="10"/>
          </p:nvPr>
        </p:nvSpPr>
        <p:spPr/>
        <p:txBody>
          <a:bodyPr/>
          <a:lstStyle/>
          <a:p>
            <a:endParaRPr lang="en-IN"/>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4D138634-959C-46C8-B2EC-91D4E5C2D105}" type="slidenum">
              <a:rPr lang="en-IN" smtClean="0"/>
              <a:t>‹Nº›</a:t>
            </a:fld>
            <a:endParaRPr lang="en-IN"/>
          </a:p>
        </p:txBody>
      </p:sp>
    </p:spTree>
    <p:extLst>
      <p:ext uri="{BB962C8B-B14F-4D97-AF65-F5344CB8AC3E}">
        <p14:creationId xmlns:p14="http://schemas.microsoft.com/office/powerpoint/2010/main" val="381200037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8604232-4315-4533-9372-3696866FD57B}" type="datetimeFigureOut">
              <a:rPr lang="en-US" smtClean="0"/>
              <a:t>10/8/2015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0563D0-67DB-4D8B-840C-5AFE8B3FA64B}" type="slidenum">
              <a:rPr lang="en-US" smtClean="0"/>
              <a:t>‹Nº›</a:t>
            </a:fld>
            <a:endParaRPr lang="en-US"/>
          </a:p>
        </p:txBody>
      </p:sp>
    </p:spTree>
    <p:extLst>
      <p:ext uri="{BB962C8B-B14F-4D97-AF65-F5344CB8AC3E}">
        <p14:creationId xmlns:p14="http://schemas.microsoft.com/office/powerpoint/2010/main" val="3287450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604232-4315-4533-9372-3696866FD57B}" type="datetimeFigureOut">
              <a:rPr lang="en-US" smtClean="0"/>
              <a:t>10/8/2015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0563D0-67DB-4D8B-840C-5AFE8B3FA64B}" type="slidenum">
              <a:rPr lang="en-US" smtClean="0"/>
              <a:t>‹Nº›</a:t>
            </a:fld>
            <a:endParaRPr lang="en-US"/>
          </a:p>
        </p:txBody>
      </p:sp>
    </p:spTree>
    <p:extLst>
      <p:ext uri="{BB962C8B-B14F-4D97-AF65-F5344CB8AC3E}">
        <p14:creationId xmlns:p14="http://schemas.microsoft.com/office/powerpoint/2010/main" val="2066593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604232-4315-4533-9372-3696866FD57B}" type="datetimeFigureOut">
              <a:rPr lang="en-US" smtClean="0"/>
              <a:t>10/8/2015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0563D0-67DB-4D8B-840C-5AFE8B3FA64B}" type="slidenum">
              <a:rPr lang="en-US" smtClean="0"/>
              <a:t>‹Nº›</a:t>
            </a:fld>
            <a:endParaRPr lang="en-US"/>
          </a:p>
        </p:txBody>
      </p:sp>
    </p:spTree>
    <p:extLst>
      <p:ext uri="{BB962C8B-B14F-4D97-AF65-F5344CB8AC3E}">
        <p14:creationId xmlns:p14="http://schemas.microsoft.com/office/powerpoint/2010/main" val="1472169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8604232-4315-4533-9372-3696866FD57B}" type="datetimeFigureOut">
              <a:rPr lang="en-US" smtClean="0"/>
              <a:t>10/8/2015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0563D0-67DB-4D8B-840C-5AFE8B3FA64B}" type="slidenum">
              <a:rPr lang="en-US" smtClean="0"/>
              <a:t>‹Nº›</a:t>
            </a:fld>
            <a:endParaRPr lang="en-US"/>
          </a:p>
        </p:txBody>
      </p:sp>
    </p:spTree>
    <p:extLst>
      <p:ext uri="{BB962C8B-B14F-4D97-AF65-F5344CB8AC3E}">
        <p14:creationId xmlns:p14="http://schemas.microsoft.com/office/powerpoint/2010/main" val="593142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8604232-4315-4533-9372-3696866FD57B}" type="datetimeFigureOut">
              <a:rPr lang="en-US" smtClean="0"/>
              <a:t>10/8/2015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0563D0-67DB-4D8B-840C-5AFE8B3FA64B}" type="slidenum">
              <a:rPr lang="en-US" smtClean="0"/>
              <a:t>‹Nº›</a:t>
            </a:fld>
            <a:endParaRPr lang="en-US"/>
          </a:p>
        </p:txBody>
      </p:sp>
    </p:spTree>
    <p:extLst>
      <p:ext uri="{BB962C8B-B14F-4D97-AF65-F5344CB8AC3E}">
        <p14:creationId xmlns:p14="http://schemas.microsoft.com/office/powerpoint/2010/main" val="3138863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8604232-4315-4533-9372-3696866FD57B}" type="datetimeFigureOut">
              <a:rPr lang="en-US" smtClean="0"/>
              <a:t>10/8/2015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0563D0-67DB-4D8B-840C-5AFE8B3FA64B}" type="slidenum">
              <a:rPr lang="en-US" smtClean="0"/>
              <a:t>‹Nº›</a:t>
            </a:fld>
            <a:endParaRPr lang="en-US"/>
          </a:p>
        </p:txBody>
      </p:sp>
    </p:spTree>
    <p:extLst>
      <p:ext uri="{BB962C8B-B14F-4D97-AF65-F5344CB8AC3E}">
        <p14:creationId xmlns:p14="http://schemas.microsoft.com/office/powerpoint/2010/main" val="3894317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604232-4315-4533-9372-3696866FD57B}" type="datetimeFigureOut">
              <a:rPr lang="en-US" smtClean="0"/>
              <a:t>10/8/2015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0563D0-67DB-4D8B-840C-5AFE8B3FA64B}" type="slidenum">
              <a:rPr lang="en-US" smtClean="0"/>
              <a:t>‹Nº›</a:t>
            </a:fld>
            <a:endParaRPr lang="en-US"/>
          </a:p>
        </p:txBody>
      </p:sp>
    </p:spTree>
    <p:extLst>
      <p:ext uri="{BB962C8B-B14F-4D97-AF65-F5344CB8AC3E}">
        <p14:creationId xmlns:p14="http://schemas.microsoft.com/office/powerpoint/2010/main" val="3873929057"/>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 id="2147483670" r:id="rId13"/>
    <p:sldLayoutId id="2147483671" r:id="rId1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mailto:azyszkowski@gdn.int" TargetMode="External"/><Relationship Id="rId2" Type="http://schemas.openxmlformats.org/officeDocument/2006/relationships/hyperlink" Target="mailto:pjacquet@gdn.in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4000" b="1" dirty="0" smtClean="0"/>
              <a:t>Public Development Banks and SDGs</a:t>
            </a:r>
            <a:r>
              <a:rPr lang="en-US" dirty="0" smtClean="0"/>
              <a:t/>
            </a:r>
            <a:br>
              <a:rPr lang="en-US" dirty="0" smtClean="0"/>
            </a:br>
            <a:r>
              <a:rPr lang="en-US" sz="2700" dirty="0" smtClean="0"/>
              <a:t>Building a research based constituency: A GDN Project</a:t>
            </a:r>
            <a:endParaRPr lang="en-US" dirty="0"/>
          </a:p>
        </p:txBody>
      </p:sp>
      <p:sp>
        <p:nvSpPr>
          <p:cNvPr id="3" name="Subtitle 2"/>
          <p:cNvSpPr>
            <a:spLocks noGrp="1"/>
          </p:cNvSpPr>
          <p:nvPr>
            <p:ph type="subTitle" idx="1"/>
          </p:nvPr>
        </p:nvSpPr>
        <p:spPr/>
        <p:txBody>
          <a:bodyPr/>
          <a:lstStyle/>
          <a:p>
            <a:r>
              <a:rPr lang="en-US" dirty="0" smtClean="0"/>
              <a:t>Pierre Jacquet</a:t>
            </a:r>
          </a:p>
          <a:p>
            <a:r>
              <a:rPr lang="en-US" dirty="0" smtClean="0"/>
              <a:t>Global Development Network</a:t>
            </a:r>
            <a:endParaRPr lang="en-US" dirty="0"/>
          </a:p>
        </p:txBody>
      </p:sp>
    </p:spTree>
    <p:extLst>
      <p:ext uri="{BB962C8B-B14F-4D97-AF65-F5344CB8AC3E}">
        <p14:creationId xmlns:p14="http://schemas.microsoft.com/office/powerpoint/2010/main" val="12323058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1124744"/>
            <a:ext cx="8229600" cy="4824536"/>
          </a:xfrm>
        </p:spPr>
        <p:txBody>
          <a:bodyPr>
            <a:noAutofit/>
          </a:bodyPr>
          <a:lstStyle/>
          <a:p>
            <a:r>
              <a:rPr lang="en-US" sz="1800" dirty="0" smtClean="0"/>
              <a:t>The number of concrete outputs will be depend on funding for the project</a:t>
            </a:r>
          </a:p>
          <a:p>
            <a:r>
              <a:rPr lang="en-US" sz="1800" dirty="0" smtClean="0"/>
              <a:t>Nature of proposed outputs: </a:t>
            </a:r>
          </a:p>
          <a:p>
            <a:pPr lvl="1"/>
            <a:r>
              <a:rPr lang="en-US" sz="1500" dirty="0" smtClean="0"/>
              <a:t>Policy </a:t>
            </a:r>
            <a:r>
              <a:rPr lang="en-US" sz="1500" dirty="0"/>
              <a:t>management cases (to be taught in schools of public management and business schools, and also within PDBs own training programs)</a:t>
            </a:r>
          </a:p>
          <a:p>
            <a:pPr lvl="1"/>
            <a:r>
              <a:rPr lang="en-US" sz="1500" dirty="0"/>
              <a:t>Comparative and operational synthesis of country studies, conceived as a « policy-risk management documents »: « how to avoid current mistakes »?</a:t>
            </a:r>
          </a:p>
          <a:p>
            <a:pPr lvl="1"/>
            <a:r>
              <a:rPr lang="en-US" sz="1500" dirty="0"/>
              <a:t>Series of policy workshops and roundtables to disseminate research results</a:t>
            </a:r>
          </a:p>
          <a:p>
            <a:pPr lvl="1"/>
            <a:r>
              <a:rPr lang="en-US" sz="1500" dirty="0"/>
              <a:t>Series of policy briefs.</a:t>
            </a:r>
          </a:p>
          <a:p>
            <a:r>
              <a:rPr lang="en-US" sz="1800" dirty="0" smtClean="0"/>
              <a:t>GDN’s </a:t>
            </a:r>
            <a:r>
              <a:rPr lang="en-US" sz="1800" dirty="0"/>
              <a:t>goal, at this </a:t>
            </a:r>
            <a:r>
              <a:rPr lang="en-US" sz="1800" dirty="0" smtClean="0"/>
              <a:t>stage (to be discussed with project sponsors): </a:t>
            </a:r>
          </a:p>
          <a:p>
            <a:pPr lvl="1"/>
            <a:r>
              <a:rPr lang="en-US" sz="1500" dirty="0" smtClean="0"/>
              <a:t>15 </a:t>
            </a:r>
            <a:r>
              <a:rPr lang="en-US" sz="1500" dirty="0"/>
              <a:t>country </a:t>
            </a:r>
            <a:r>
              <a:rPr lang="en-US" sz="1500" dirty="0" smtClean="0"/>
              <a:t>studies (5 in each region: Latin America, Africa, Asia), </a:t>
            </a:r>
          </a:p>
          <a:p>
            <a:pPr lvl="1"/>
            <a:r>
              <a:rPr lang="en-US" sz="1500" dirty="0" smtClean="0"/>
              <a:t>3 </a:t>
            </a:r>
            <a:r>
              <a:rPr lang="en-US" sz="1500" dirty="0"/>
              <a:t>regional inception meetings (Africa, Asia, Latin </a:t>
            </a:r>
            <a:r>
              <a:rPr lang="en-US" sz="1500" dirty="0" smtClean="0"/>
              <a:t>America) to adapt the proposed research to regional and country characteristics and experience</a:t>
            </a:r>
          </a:p>
          <a:p>
            <a:pPr lvl="1"/>
            <a:r>
              <a:rPr lang="en-US" sz="1500" dirty="0" smtClean="0"/>
              <a:t>3 </a:t>
            </a:r>
            <a:r>
              <a:rPr lang="en-US" sz="1500" dirty="0"/>
              <a:t>regional intermediary and final workshops, as well as one final global Conference, </a:t>
            </a:r>
            <a:r>
              <a:rPr lang="en-US" sz="1500" dirty="0" smtClean="0"/>
              <a:t>to organize peer review and present and discuss research outputs </a:t>
            </a:r>
          </a:p>
          <a:p>
            <a:pPr lvl="1"/>
            <a:r>
              <a:rPr lang="en-US" sz="1500" dirty="0" smtClean="0"/>
              <a:t>3 </a:t>
            </a:r>
            <a:r>
              <a:rPr lang="en-US" sz="1500" dirty="0"/>
              <a:t>policy management cases along each of the 3 performance dimensions identified above</a:t>
            </a:r>
            <a:r>
              <a:rPr lang="en-US" sz="1500" dirty="0" smtClean="0"/>
              <a:t>,</a:t>
            </a:r>
          </a:p>
          <a:p>
            <a:pPr lvl="1"/>
            <a:r>
              <a:rPr lang="en-US" sz="1500" dirty="0" smtClean="0"/>
              <a:t>One </a:t>
            </a:r>
            <a:r>
              <a:rPr lang="en-US" sz="1500" dirty="0"/>
              <a:t>policy brief per country study (to summarize results in a synthetic, policy-oriented way) </a:t>
            </a:r>
            <a:endParaRPr lang="en-US" sz="1500" dirty="0" smtClean="0"/>
          </a:p>
          <a:p>
            <a:pPr lvl="1"/>
            <a:r>
              <a:rPr lang="en-US" sz="1500" dirty="0" smtClean="0"/>
              <a:t>3 </a:t>
            </a:r>
            <a:r>
              <a:rPr lang="en-US" sz="1500" dirty="0"/>
              <a:t>global policy briefs to highlights the lessons from the project. </a:t>
            </a:r>
          </a:p>
          <a:p>
            <a:endParaRPr lang="en-GB" sz="1500" dirty="0"/>
          </a:p>
        </p:txBody>
      </p:sp>
      <p:sp>
        <p:nvSpPr>
          <p:cNvPr id="3" name="Title 2"/>
          <p:cNvSpPr>
            <a:spLocks noGrp="1"/>
          </p:cNvSpPr>
          <p:nvPr>
            <p:ph type="title"/>
          </p:nvPr>
        </p:nvSpPr>
        <p:spPr/>
        <p:txBody>
          <a:bodyPr/>
          <a:lstStyle/>
          <a:p>
            <a:r>
              <a:rPr lang="fr-FR" dirty="0" err="1" smtClean="0"/>
              <a:t>Specific</a:t>
            </a:r>
            <a:r>
              <a:rPr lang="fr-FR" dirty="0" smtClean="0"/>
              <a:t> </a:t>
            </a:r>
            <a:r>
              <a:rPr lang="fr-FR" dirty="0" err="1" smtClean="0"/>
              <a:t>proposal</a:t>
            </a:r>
            <a:r>
              <a:rPr lang="fr-FR" dirty="0" smtClean="0"/>
              <a:t>: </a:t>
            </a:r>
            <a:r>
              <a:rPr lang="fr-FR" dirty="0" err="1" smtClean="0"/>
              <a:t>proposed</a:t>
            </a:r>
            <a:r>
              <a:rPr lang="fr-FR" dirty="0" smtClean="0"/>
              <a:t> outputs</a:t>
            </a:r>
            <a:endParaRPr lang="en-GB" dirty="0"/>
          </a:p>
        </p:txBody>
      </p:sp>
    </p:spTree>
    <p:extLst>
      <p:ext uri="{BB962C8B-B14F-4D97-AF65-F5344CB8AC3E}">
        <p14:creationId xmlns:p14="http://schemas.microsoft.com/office/powerpoint/2010/main" val="32948527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t>Further document the local specificities of NDBs performances</a:t>
            </a:r>
          </a:p>
          <a:p>
            <a:r>
              <a:rPr lang="en-US" dirty="0" smtClean="0"/>
              <a:t>Evidence-based understanding about role and potential of NDBs toward pursuing the SDGs</a:t>
            </a:r>
          </a:p>
          <a:p>
            <a:r>
              <a:rPr lang="en-US" dirty="0" smtClean="0"/>
              <a:t>Informed policy-debate and improvement in the quality of public financial intermediation, </a:t>
            </a:r>
            <a:r>
              <a:rPr lang="en-US" b="1" dirty="0" smtClean="0"/>
              <a:t>also exploring a new vision of public policy as a catalyst rather than an autonomous agent </a:t>
            </a:r>
            <a:r>
              <a:rPr lang="en-US" dirty="0" smtClean="0"/>
              <a:t>in charge of providing specific public goods.</a:t>
            </a:r>
          </a:p>
          <a:p>
            <a:r>
              <a:rPr lang="en-US" dirty="0" smtClean="0"/>
              <a:t>Dissemination of knowledge, analysis and issues, informing « how » to use financial instruments to achieve public policy objectives (as opposed to « what should » be done): this can be a contribution to revisiting the way public policies are conducted.</a:t>
            </a:r>
          </a:p>
          <a:p>
            <a:r>
              <a:rPr lang="en-US" dirty="0" smtClean="0"/>
              <a:t>Local empowerment through the mobilization of domestic researchers</a:t>
            </a:r>
          </a:p>
        </p:txBody>
      </p:sp>
      <p:sp>
        <p:nvSpPr>
          <p:cNvPr id="2" name="Title 1"/>
          <p:cNvSpPr>
            <a:spLocks noGrp="1"/>
          </p:cNvSpPr>
          <p:nvPr>
            <p:ph type="title"/>
          </p:nvPr>
        </p:nvSpPr>
        <p:spPr/>
        <p:txBody>
          <a:bodyPr/>
          <a:lstStyle/>
          <a:p>
            <a:r>
              <a:rPr lang="en-US" smtClean="0"/>
              <a:t>Expected benefits</a:t>
            </a:r>
            <a:endParaRPr lang="en-US"/>
          </a:p>
        </p:txBody>
      </p:sp>
    </p:spTree>
    <p:extLst>
      <p:ext uri="{BB962C8B-B14F-4D97-AF65-F5344CB8AC3E}">
        <p14:creationId xmlns:p14="http://schemas.microsoft.com/office/powerpoint/2010/main" val="36591460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As interactive as possible with major stakeholders</a:t>
            </a:r>
          </a:p>
          <a:p>
            <a:pPr lvl="1"/>
            <a:r>
              <a:rPr lang="en-US" dirty="0" smtClean="0"/>
              <a:t>Academics and experts knowledgeable on the subject</a:t>
            </a:r>
          </a:p>
          <a:p>
            <a:pPr lvl="1"/>
            <a:r>
              <a:rPr lang="en-US" dirty="0" smtClean="0"/>
              <a:t>PDBs and their federations</a:t>
            </a:r>
          </a:p>
          <a:p>
            <a:pPr lvl="1"/>
            <a:r>
              <a:rPr lang="en-US" dirty="0" smtClean="0"/>
              <a:t>Policy-makers and Civil society organizations</a:t>
            </a:r>
          </a:p>
          <a:p>
            <a:r>
              <a:rPr lang="en-US" dirty="0" smtClean="0"/>
              <a:t>Based on the selection of engaged and promising researchers in chosen developing countries</a:t>
            </a:r>
          </a:p>
          <a:p>
            <a:r>
              <a:rPr lang="en-US" dirty="0" smtClean="0"/>
              <a:t>Based on sound , peer-reviewed and publishable research, generating relevant and sound local knowledge and evidence, organized with the help of mentors, supervised by a scientific advisory council.</a:t>
            </a:r>
          </a:p>
          <a:p>
            <a:r>
              <a:rPr lang="en-US" dirty="0"/>
              <a:t>Based on interaction with </a:t>
            </a:r>
            <a:r>
              <a:rPr lang="en-US" dirty="0" smtClean="0"/>
              <a:t>policy-makers</a:t>
            </a:r>
            <a:endParaRPr lang="en-US" dirty="0"/>
          </a:p>
          <a:p>
            <a:r>
              <a:rPr lang="en-US" dirty="0" smtClean="0"/>
              <a:t>These principles constitute the signature of GDN’s programs.</a:t>
            </a:r>
            <a:endParaRPr lang="en-US" dirty="0"/>
          </a:p>
        </p:txBody>
      </p:sp>
      <p:sp>
        <p:nvSpPr>
          <p:cNvPr id="2" name="Title 1"/>
          <p:cNvSpPr>
            <a:spLocks noGrp="1"/>
          </p:cNvSpPr>
          <p:nvPr>
            <p:ph type="title"/>
          </p:nvPr>
        </p:nvSpPr>
        <p:spPr/>
        <p:txBody>
          <a:bodyPr/>
          <a:lstStyle/>
          <a:p>
            <a:r>
              <a:rPr lang="en-US" dirty="0" smtClean="0"/>
              <a:t>Organization</a:t>
            </a:r>
            <a:endParaRPr lang="en-US" dirty="0"/>
          </a:p>
        </p:txBody>
      </p:sp>
    </p:spTree>
    <p:extLst>
      <p:ext uri="{BB962C8B-B14F-4D97-AF65-F5344CB8AC3E}">
        <p14:creationId xmlns:p14="http://schemas.microsoft.com/office/powerpoint/2010/main" val="2627650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b="1" dirty="0" smtClean="0"/>
              <a:t>Mission coherence</a:t>
            </a:r>
            <a:r>
              <a:rPr lang="en-US" dirty="0" smtClean="0"/>
              <a:t>: GDN’s mission of research capacity building, aiming at promoting </a:t>
            </a:r>
            <a:r>
              <a:rPr lang="en-US" b="1" dirty="0" smtClean="0"/>
              <a:t>local research-and-policy ownership </a:t>
            </a:r>
            <a:r>
              <a:rPr lang="en-US" dirty="0" smtClean="0"/>
              <a:t>on important development issues</a:t>
            </a:r>
          </a:p>
          <a:p>
            <a:r>
              <a:rPr lang="en-US" b="1" dirty="0" smtClean="0"/>
              <a:t>Capacity</a:t>
            </a:r>
            <a:r>
              <a:rPr lang="en-US" dirty="0" smtClean="0"/>
              <a:t>: GDN’s experience in mobilizing developing country researchers and in managing complex, global research and research-to-policy projects</a:t>
            </a:r>
          </a:p>
          <a:p>
            <a:r>
              <a:rPr lang="en-US" b="1" dirty="0" smtClean="0"/>
              <a:t>Theme</a:t>
            </a:r>
            <a:r>
              <a:rPr lang="en-US" dirty="0" smtClean="0"/>
              <a:t>: GDN is working on raising developing countries’ voices on development finance: </a:t>
            </a:r>
          </a:p>
          <a:p>
            <a:pPr lvl="1"/>
            <a:r>
              <a:rPr lang="en-US" dirty="0" smtClean="0"/>
              <a:t>Next Horizons essay competition, organized in partnership with the Bill and Melinda Gates Foundation, leading to 14 “winning essays” on development aid</a:t>
            </a:r>
          </a:p>
          <a:p>
            <a:pPr lvl="1"/>
            <a:r>
              <a:rPr lang="en-US" dirty="0" smtClean="0"/>
              <a:t>Joint project with AERC (African Economic Research Consortium), funded by USAID, including studies on financing development in Africa</a:t>
            </a:r>
          </a:p>
          <a:p>
            <a:r>
              <a:rPr lang="en-US" b="1" dirty="0" smtClean="0"/>
              <a:t>Global Network</a:t>
            </a:r>
            <a:r>
              <a:rPr lang="en-US" dirty="0" smtClean="0"/>
              <a:t>: GDN’s reach to more than 130 countries and 3800 grantees to date</a:t>
            </a:r>
          </a:p>
          <a:p>
            <a:r>
              <a:rPr lang="en-US" b="1" dirty="0" smtClean="0"/>
              <a:t>Global partnerships</a:t>
            </a:r>
            <a:r>
              <a:rPr lang="en-US" dirty="0" smtClean="0"/>
              <a:t>: GDN believes that its contribution is enhanced by linking research with policies through partnerships with decision makers and other stakeholders.</a:t>
            </a:r>
          </a:p>
          <a:p>
            <a:endParaRPr lang="en-US" dirty="0"/>
          </a:p>
        </p:txBody>
      </p:sp>
      <p:sp>
        <p:nvSpPr>
          <p:cNvPr id="2" name="Title 1"/>
          <p:cNvSpPr>
            <a:spLocks noGrp="1"/>
          </p:cNvSpPr>
          <p:nvPr>
            <p:ph type="title"/>
          </p:nvPr>
        </p:nvSpPr>
        <p:spPr/>
        <p:txBody>
          <a:bodyPr>
            <a:normAutofit/>
          </a:bodyPr>
          <a:lstStyle/>
          <a:p>
            <a:r>
              <a:rPr lang="en-US" dirty="0" smtClean="0"/>
              <a:t>GDN: a partner of choice for such a project</a:t>
            </a:r>
            <a:endParaRPr lang="en-US" dirty="0"/>
          </a:p>
        </p:txBody>
      </p:sp>
    </p:spTree>
    <p:extLst>
      <p:ext uri="{BB962C8B-B14F-4D97-AF65-F5344CB8AC3E}">
        <p14:creationId xmlns:p14="http://schemas.microsoft.com/office/powerpoint/2010/main" val="21475673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GDN would like to engage WDFMI and its members</a:t>
            </a:r>
          </a:p>
          <a:p>
            <a:pPr lvl="1"/>
            <a:r>
              <a:rPr lang="en-US" dirty="0"/>
              <a:t>To </a:t>
            </a:r>
            <a:r>
              <a:rPr lang="en-US" dirty="0" smtClean="0"/>
              <a:t>sponsor, and provide </a:t>
            </a:r>
            <a:r>
              <a:rPr lang="en-US" dirty="0"/>
              <a:t>financial support </a:t>
            </a:r>
            <a:r>
              <a:rPr lang="en-US" dirty="0" smtClean="0"/>
              <a:t>to, </a:t>
            </a:r>
            <a:r>
              <a:rPr lang="en-US" dirty="0"/>
              <a:t>the project so that it can be </a:t>
            </a:r>
            <a:r>
              <a:rPr lang="en-US" dirty="0" smtClean="0"/>
              <a:t>implemented as part of a conducive institutional partnership</a:t>
            </a:r>
            <a:endParaRPr lang="en-US" dirty="0"/>
          </a:p>
          <a:p>
            <a:pPr lvl="1"/>
            <a:r>
              <a:rPr lang="en-US" dirty="0" smtClean="0"/>
              <a:t>Beyond funding, to mobilize existing expertise and receive feedback on the proposal, so that it can be strengthened and organized interactively: driven not uniquely by research interests, but by concrete policy and experience-based issues so that knowledge generation can be better mobilized to address them.</a:t>
            </a:r>
          </a:p>
          <a:p>
            <a:pPr lvl="1"/>
            <a:r>
              <a:rPr lang="en-US" dirty="0" smtClean="0"/>
              <a:t>To help shape a global research-to-policy constituency on a very concrete and important aspect of development finance.</a:t>
            </a:r>
          </a:p>
          <a:p>
            <a:r>
              <a:rPr lang="en-US" dirty="0" smtClean="0"/>
              <a:t>A full project proposal, with a budget, will be discussed with potential research, project and funding partners.</a:t>
            </a:r>
          </a:p>
        </p:txBody>
      </p:sp>
      <p:sp>
        <p:nvSpPr>
          <p:cNvPr id="2" name="Title 1"/>
          <p:cNvSpPr>
            <a:spLocks noGrp="1"/>
          </p:cNvSpPr>
          <p:nvPr>
            <p:ph type="title"/>
          </p:nvPr>
        </p:nvSpPr>
        <p:spPr/>
        <p:txBody>
          <a:bodyPr/>
          <a:lstStyle/>
          <a:p>
            <a:r>
              <a:rPr lang="en-US" dirty="0" smtClean="0"/>
              <a:t>Next steps</a:t>
            </a:r>
            <a:endParaRPr lang="en-US" dirty="0"/>
          </a:p>
        </p:txBody>
      </p:sp>
    </p:spTree>
    <p:extLst>
      <p:ext uri="{BB962C8B-B14F-4D97-AF65-F5344CB8AC3E}">
        <p14:creationId xmlns:p14="http://schemas.microsoft.com/office/powerpoint/2010/main" val="36016735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fr-FR" dirty="0" smtClean="0"/>
              <a:t>THANK  YOU</a:t>
            </a:r>
            <a:endParaRPr lang="en-GB" dirty="0"/>
          </a:p>
        </p:txBody>
      </p:sp>
      <p:sp>
        <p:nvSpPr>
          <p:cNvPr id="5" name="Text Placeholder 4"/>
          <p:cNvSpPr>
            <a:spLocks noGrp="1"/>
          </p:cNvSpPr>
          <p:nvPr>
            <p:ph type="body" idx="4294967295"/>
          </p:nvPr>
        </p:nvSpPr>
        <p:spPr>
          <a:xfrm>
            <a:off x="755576" y="4293096"/>
            <a:ext cx="7772400" cy="1500187"/>
          </a:xfrm>
        </p:spPr>
        <p:txBody>
          <a:bodyPr>
            <a:normAutofit fontScale="62500" lnSpcReduction="20000"/>
          </a:bodyPr>
          <a:lstStyle/>
          <a:p>
            <a:pPr marL="0" indent="0">
              <a:buNone/>
            </a:pPr>
            <a:r>
              <a:rPr lang="en-US" dirty="0" smtClean="0"/>
              <a:t>Contacts: </a:t>
            </a:r>
          </a:p>
          <a:p>
            <a:pPr marL="0" indent="0">
              <a:buNone/>
            </a:pPr>
            <a:r>
              <a:rPr lang="en-US" dirty="0" smtClean="0"/>
              <a:t>Pierre Jacquet, President, GDN (</a:t>
            </a:r>
            <a:r>
              <a:rPr lang="en-US" dirty="0" smtClean="0">
                <a:hlinkClick r:id="rId2"/>
              </a:rPr>
              <a:t>pjacquet@gdn.int</a:t>
            </a:r>
            <a:r>
              <a:rPr lang="en-US" dirty="0" smtClean="0"/>
              <a:t>)</a:t>
            </a:r>
          </a:p>
          <a:p>
            <a:pPr marL="0" indent="0">
              <a:buNone/>
            </a:pPr>
            <a:endParaRPr lang="en-US" dirty="0" smtClean="0"/>
          </a:p>
          <a:p>
            <a:pPr marL="0" indent="0">
              <a:buNone/>
            </a:pPr>
            <a:r>
              <a:rPr lang="en-US" dirty="0" smtClean="0"/>
              <a:t>Alina </a:t>
            </a:r>
            <a:r>
              <a:rPr lang="en-US" dirty="0"/>
              <a:t>Zyszkowski, director, GDN Washington D.C. (</a:t>
            </a:r>
            <a:r>
              <a:rPr lang="en-US" dirty="0">
                <a:hlinkClick r:id="rId3"/>
              </a:rPr>
              <a:t>azyszkowski@gdn.int</a:t>
            </a:r>
            <a:r>
              <a:rPr lang="en-US" dirty="0"/>
              <a:t> - </a:t>
            </a:r>
            <a:r>
              <a:rPr lang="en-GB" dirty="0"/>
              <a:t>T: 202-861-4364</a:t>
            </a:r>
            <a:r>
              <a:rPr lang="en-US" dirty="0"/>
              <a:t>) </a:t>
            </a:r>
          </a:p>
        </p:txBody>
      </p:sp>
    </p:spTree>
    <p:extLst>
      <p:ext uri="{BB962C8B-B14F-4D97-AF65-F5344CB8AC3E}">
        <p14:creationId xmlns:p14="http://schemas.microsoft.com/office/powerpoint/2010/main" val="2733309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smtClean="0"/>
              <a:t>SDGs represent an innovative, post-2015  « global objectives and performance contract » globally negotiated.</a:t>
            </a:r>
          </a:p>
          <a:p>
            <a:r>
              <a:rPr lang="en-US" dirty="0" smtClean="0"/>
              <a:t>However, a major challenge will be to translate these SDGs into (locally-owned) national development strategies</a:t>
            </a:r>
          </a:p>
          <a:p>
            <a:pPr lvl="1"/>
            <a:r>
              <a:rPr lang="en-US" dirty="0" smtClean="0"/>
              <a:t>How to define an operational list of national priorities within the (long) list of SDGs? (this implies sound knowledge and assessment of the current local situation, and mobilization of collective action)</a:t>
            </a:r>
          </a:p>
          <a:p>
            <a:pPr lvl="1"/>
            <a:r>
              <a:rPr lang="en-US" dirty="0" smtClean="0"/>
              <a:t>How to implement these priorities?</a:t>
            </a:r>
          </a:p>
          <a:p>
            <a:pPr lvl="1"/>
            <a:r>
              <a:rPr lang="en-US" b="1" dirty="0" smtClean="0"/>
              <a:t>How to mobilize and effectively allocate domestic savings </a:t>
            </a:r>
            <a:r>
              <a:rPr lang="en-US" dirty="0" smtClean="0"/>
              <a:t>and international aid? </a:t>
            </a:r>
          </a:p>
          <a:p>
            <a:r>
              <a:rPr lang="en-US" dirty="0" smtClean="0"/>
              <a:t>Locally linking policy instruments and performance with public policy objectives in local contexts is all the more important</a:t>
            </a:r>
            <a:endParaRPr lang="en-US" dirty="0"/>
          </a:p>
        </p:txBody>
      </p:sp>
      <p:sp>
        <p:nvSpPr>
          <p:cNvPr id="2" name="Title 1"/>
          <p:cNvSpPr>
            <a:spLocks noGrp="1"/>
          </p:cNvSpPr>
          <p:nvPr>
            <p:ph type="title"/>
          </p:nvPr>
        </p:nvSpPr>
        <p:spPr/>
        <p:txBody>
          <a:bodyPr/>
          <a:lstStyle/>
          <a:p>
            <a:r>
              <a:rPr lang="en-US" dirty="0" smtClean="0"/>
              <a:t>The SDG challenge</a:t>
            </a:r>
            <a:endParaRPr lang="en-US" dirty="0"/>
          </a:p>
        </p:txBody>
      </p:sp>
    </p:spTree>
    <p:extLst>
      <p:ext uri="{BB962C8B-B14F-4D97-AF65-F5344CB8AC3E}">
        <p14:creationId xmlns:p14="http://schemas.microsoft.com/office/powerpoint/2010/main" val="646789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Not as much one of resource availability, as one of resource allocation</a:t>
            </a:r>
          </a:p>
          <a:p>
            <a:pPr lvl="1"/>
            <a:r>
              <a:rPr lang="en-US" dirty="0" smtClean="0"/>
              <a:t>Little reason to consider that the « global savings glut » has disappeared! There are still lots or resources looking for efficient and effective use.</a:t>
            </a:r>
          </a:p>
          <a:p>
            <a:pPr lvl="1"/>
            <a:r>
              <a:rPr lang="en-US" dirty="0" smtClean="0"/>
              <a:t>Spontaneous market allocation often leads to « misallocation »: some sectors are excessively over-financed, others are underfinanced given social objectives.</a:t>
            </a:r>
          </a:p>
          <a:p>
            <a:r>
              <a:rPr lang="en-US" dirty="0" smtClean="0"/>
              <a:t>The allocation problem cannot be solved by throwing public money at issues (budget constraints, and lack of effectiveness). </a:t>
            </a:r>
            <a:r>
              <a:rPr lang="en-US" b="1" dirty="0" smtClean="0"/>
              <a:t>The key lies with proper incentives to promote public policy objectives </a:t>
            </a:r>
            <a:r>
              <a:rPr lang="en-US" dirty="0" smtClean="0"/>
              <a:t>and engage all stakeholders in pursuing them.</a:t>
            </a:r>
          </a:p>
          <a:p>
            <a:r>
              <a:rPr lang="en-US" dirty="0" smtClean="0"/>
              <a:t>Toward </a:t>
            </a:r>
            <a:r>
              <a:rPr lang="en-US" b="1" dirty="0" smtClean="0"/>
              <a:t>revisited public-private partnerships</a:t>
            </a:r>
            <a:endParaRPr lang="en-US" b="1" dirty="0"/>
          </a:p>
        </p:txBody>
      </p:sp>
      <p:sp>
        <p:nvSpPr>
          <p:cNvPr id="3" name="Title 2"/>
          <p:cNvSpPr>
            <a:spLocks noGrp="1"/>
          </p:cNvSpPr>
          <p:nvPr>
            <p:ph type="title"/>
          </p:nvPr>
        </p:nvSpPr>
        <p:spPr/>
        <p:txBody>
          <a:bodyPr/>
          <a:lstStyle/>
          <a:p>
            <a:r>
              <a:rPr lang="en-US" smtClean="0"/>
              <a:t>The financing issue</a:t>
            </a:r>
            <a:endParaRPr lang="en-US"/>
          </a:p>
        </p:txBody>
      </p:sp>
    </p:spTree>
    <p:extLst>
      <p:ext uri="{BB962C8B-B14F-4D97-AF65-F5344CB8AC3E}">
        <p14:creationId xmlns:p14="http://schemas.microsoft.com/office/powerpoint/2010/main" val="1489113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b="1" dirty="0" smtClean="0"/>
              <a:t>Their generic mandate and original rationale is very relevant</a:t>
            </a:r>
            <a:r>
              <a:rPr lang="en-US" dirty="0" smtClean="0"/>
              <a:t>:</a:t>
            </a:r>
          </a:p>
          <a:p>
            <a:pPr lvl="1"/>
            <a:r>
              <a:rPr lang="en-US" dirty="0" smtClean="0"/>
              <a:t>« A PDB is a state financial institution whose mandate is to promote socio-economic development by financing specific economic activities, sectors or segments » </a:t>
            </a:r>
            <a:r>
              <a:rPr lang="en-US" sz="1700" dirty="0" smtClean="0"/>
              <a:t>(de </a:t>
            </a:r>
            <a:r>
              <a:rPr lang="en-US" sz="1700" dirty="0" err="1" smtClean="0"/>
              <a:t>Olloqui</a:t>
            </a:r>
            <a:r>
              <a:rPr lang="en-US" sz="1700" dirty="0" smtClean="0"/>
              <a:t>, 2013)</a:t>
            </a:r>
            <a:endParaRPr lang="en-US" dirty="0" smtClean="0"/>
          </a:p>
          <a:p>
            <a:pPr lvl="1"/>
            <a:r>
              <a:rPr lang="en-US" dirty="0" smtClean="0"/>
              <a:t>Assumption that some economic and social objectives are left unattended by private financial intermediaries, and that intelligent financial intermediation by governments can remediate these market failures</a:t>
            </a:r>
          </a:p>
          <a:p>
            <a:r>
              <a:rPr lang="en-US" b="1" dirty="0" smtClean="0"/>
              <a:t>Many developing countries’ governments have PDBs and are using them</a:t>
            </a:r>
            <a:r>
              <a:rPr lang="en-US" dirty="0" smtClean="0"/>
              <a:t>: doing it wisely is immensely important. </a:t>
            </a:r>
          </a:p>
          <a:p>
            <a:pPr lvl="1"/>
            <a:r>
              <a:rPr lang="en-US" dirty="0" smtClean="0"/>
              <a:t>Across Latin America, PDBs have significantly expanded since the mid-2000s. </a:t>
            </a:r>
          </a:p>
          <a:p>
            <a:r>
              <a:rPr lang="en-US" dirty="0" smtClean="0"/>
              <a:t>Despite the rationale of their mission, results have often – but not always – been disappointing. More needs to be known in order to better understand how such an instrument can better </a:t>
            </a:r>
            <a:r>
              <a:rPr lang="en-US" dirty="0" err="1" smtClean="0"/>
              <a:t>fulfil</a:t>
            </a:r>
            <a:r>
              <a:rPr lang="en-US" dirty="0" smtClean="0"/>
              <a:t> its promises. </a:t>
            </a:r>
            <a:r>
              <a:rPr lang="en-US" b="1" dirty="0" smtClean="0"/>
              <a:t>A crucial question is how PDBs can advance the SDG agenda in an effective manner</a:t>
            </a:r>
            <a:r>
              <a:rPr lang="en-US" dirty="0" smtClean="0"/>
              <a:t>. </a:t>
            </a:r>
            <a:endParaRPr lang="en-US" dirty="0"/>
          </a:p>
        </p:txBody>
      </p:sp>
      <p:sp>
        <p:nvSpPr>
          <p:cNvPr id="2" name="Title 1"/>
          <p:cNvSpPr>
            <a:spLocks noGrp="1"/>
          </p:cNvSpPr>
          <p:nvPr>
            <p:ph type="title"/>
          </p:nvPr>
        </p:nvSpPr>
        <p:spPr/>
        <p:txBody>
          <a:bodyPr/>
          <a:lstStyle/>
          <a:p>
            <a:r>
              <a:rPr lang="en-US" smtClean="0"/>
              <a:t>How do Public Development Banks come in?</a:t>
            </a:r>
            <a:endParaRPr lang="en-US"/>
          </a:p>
        </p:txBody>
      </p:sp>
    </p:spTree>
    <p:extLst>
      <p:ext uri="{BB962C8B-B14F-4D97-AF65-F5344CB8AC3E}">
        <p14:creationId xmlns:p14="http://schemas.microsoft.com/office/powerpoint/2010/main" val="1663470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smtClean="0"/>
              <a:t>Significant work conducted so far. It documents </a:t>
            </a:r>
            <a:r>
              <a:rPr lang="en-US" sz="1900" dirty="0" smtClean="0"/>
              <a:t>(De </a:t>
            </a:r>
            <a:r>
              <a:rPr lang="en-US" sz="1900" dirty="0" err="1" smtClean="0"/>
              <a:t>Olloqui</a:t>
            </a:r>
            <a:r>
              <a:rPr lang="en-US" sz="1900" dirty="0" smtClean="0"/>
              <a:t> , 2013)</a:t>
            </a:r>
            <a:endParaRPr lang="en-US" dirty="0" smtClean="0"/>
          </a:p>
          <a:p>
            <a:pPr lvl="1"/>
            <a:r>
              <a:rPr lang="en-US" dirty="0" smtClean="0"/>
              <a:t>Permanence of the rationale – general dissatisfaction with results – some successes – recent improvement (in Latin America notably)</a:t>
            </a:r>
          </a:p>
          <a:p>
            <a:pPr lvl="1"/>
            <a:r>
              <a:rPr lang="en-US" dirty="0" smtClean="0"/>
              <a:t>Main, twofold, challenge: </a:t>
            </a:r>
            <a:r>
              <a:rPr lang="en-US" b="1" dirty="0" smtClean="0"/>
              <a:t>achieve public policy objectives and ensure financial sustainability</a:t>
            </a:r>
          </a:p>
          <a:p>
            <a:r>
              <a:rPr lang="en-US" dirty="0" smtClean="0"/>
              <a:t>More (state-of-the-art) evaluations needed</a:t>
            </a:r>
          </a:p>
          <a:p>
            <a:r>
              <a:rPr lang="en-US" dirty="0" smtClean="0"/>
              <a:t>3 major performance dimensions </a:t>
            </a:r>
            <a:r>
              <a:rPr lang="en-US" sz="2000" dirty="0" smtClean="0"/>
              <a:t>(</a:t>
            </a:r>
            <a:r>
              <a:rPr lang="en-US" sz="2000" dirty="0" err="1" smtClean="0"/>
              <a:t>Smallridge</a:t>
            </a:r>
            <a:r>
              <a:rPr lang="en-US" sz="2000" dirty="0" smtClean="0"/>
              <a:t> and de </a:t>
            </a:r>
            <a:r>
              <a:rPr lang="en-US" sz="2000" dirty="0" err="1" smtClean="0"/>
              <a:t>Olloqui</a:t>
            </a:r>
            <a:r>
              <a:rPr lang="en-US" sz="2000" dirty="0" smtClean="0"/>
              <a:t>, 2011)</a:t>
            </a:r>
          </a:p>
          <a:p>
            <a:pPr lvl="1"/>
            <a:r>
              <a:rPr lang="en-US" dirty="0" smtClean="0"/>
              <a:t>Coherence of public policies, specification and focus of mandates and quality of corporate governance</a:t>
            </a:r>
          </a:p>
          <a:p>
            <a:pPr lvl="1"/>
            <a:r>
              <a:rPr lang="en-US" dirty="0" smtClean="0"/>
              <a:t>Operational and financial performance</a:t>
            </a:r>
          </a:p>
          <a:p>
            <a:pPr lvl="1"/>
            <a:r>
              <a:rPr lang="en-US" dirty="0" smtClean="0"/>
              <a:t>Specific and broad development impact. </a:t>
            </a:r>
          </a:p>
          <a:p>
            <a:r>
              <a:rPr lang="en-US" dirty="0" smtClean="0"/>
              <a:t>Broad consensus that there is no silver bullet, no single model, no real relevance of universal « good practices »: </a:t>
            </a:r>
            <a:r>
              <a:rPr lang="en-US" b="1" dirty="0" smtClean="0"/>
              <a:t>local conditions matter</a:t>
            </a:r>
            <a:r>
              <a:rPr lang="en-US" dirty="0" smtClean="0"/>
              <a:t> on each of the previous performance dimensions, and we need to know more about specific local contexts. </a:t>
            </a:r>
            <a:endParaRPr lang="en-US" dirty="0"/>
          </a:p>
        </p:txBody>
      </p:sp>
      <p:sp>
        <p:nvSpPr>
          <p:cNvPr id="2" name="Title 1"/>
          <p:cNvSpPr>
            <a:spLocks noGrp="1"/>
          </p:cNvSpPr>
          <p:nvPr>
            <p:ph type="title"/>
          </p:nvPr>
        </p:nvSpPr>
        <p:spPr/>
        <p:txBody>
          <a:bodyPr>
            <a:normAutofit fontScale="90000"/>
          </a:bodyPr>
          <a:lstStyle/>
          <a:p>
            <a:r>
              <a:rPr lang="en-US" sz="3600" smtClean="0"/>
              <a:t>What do we know about PDBs (snapshot)?</a:t>
            </a:r>
            <a:endParaRPr lang="en-US" sz="3600"/>
          </a:p>
        </p:txBody>
      </p:sp>
    </p:spTree>
    <p:extLst>
      <p:ext uri="{BB962C8B-B14F-4D97-AF65-F5344CB8AC3E}">
        <p14:creationId xmlns:p14="http://schemas.microsoft.com/office/powerpoint/2010/main" val="12443978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80728"/>
            <a:ext cx="8229600" cy="4968552"/>
          </a:xfrm>
        </p:spPr>
        <p:txBody>
          <a:bodyPr>
            <a:noAutofit/>
          </a:bodyPr>
          <a:lstStyle/>
          <a:p>
            <a:r>
              <a:rPr lang="en-US" dirty="0" smtClean="0"/>
              <a:t>Three historical phases (de la Torre et al., 2007)</a:t>
            </a:r>
          </a:p>
          <a:p>
            <a:pPr lvl="1"/>
            <a:r>
              <a:rPr lang="en-US" sz="1800" b="1" dirty="0" smtClean="0"/>
              <a:t>Interventionist approach</a:t>
            </a:r>
            <a:r>
              <a:rPr lang="en-US" sz="1800" dirty="0" smtClean="0"/>
              <a:t> (post WWII) : predominance of State involvement.</a:t>
            </a:r>
          </a:p>
          <a:p>
            <a:pPr lvl="1"/>
            <a:r>
              <a:rPr lang="en-US" sz="1800" dirty="0" smtClean="0"/>
              <a:t>Disillusion leads to </a:t>
            </a:r>
            <a:r>
              <a:rPr lang="en-US" sz="1800" b="1" dirty="0" smtClean="0"/>
              <a:t>Laissez-faire approach </a:t>
            </a:r>
            <a:r>
              <a:rPr lang="en-US" sz="1800" dirty="0" smtClean="0"/>
              <a:t>(1980s and 1990s): retreat, markets perform systematically better than governments. </a:t>
            </a:r>
          </a:p>
          <a:p>
            <a:pPr lvl="1"/>
            <a:r>
              <a:rPr lang="en-US" sz="1800" dirty="0" smtClean="0"/>
              <a:t>Disappointing results lead to new </a:t>
            </a:r>
            <a:r>
              <a:rPr lang="en-US" sz="1800" b="1" dirty="0" smtClean="0"/>
              <a:t>« pro-market activism » approach</a:t>
            </a:r>
            <a:r>
              <a:rPr lang="en-US" sz="1800" dirty="0" smtClean="0"/>
              <a:t> in the 2000s: PDBs expected to support interventions that complement the market and address explicit market failures (including counter-cyclical role).</a:t>
            </a:r>
          </a:p>
          <a:p>
            <a:r>
              <a:rPr lang="en-US" dirty="0" smtClean="0"/>
              <a:t>What next?</a:t>
            </a:r>
          </a:p>
          <a:p>
            <a:pPr lvl="1"/>
            <a:r>
              <a:rPr lang="en-US" sz="1800" b="1" dirty="0" smtClean="0"/>
              <a:t>From supporting markets to enlisting markets into producing public goods </a:t>
            </a:r>
          </a:p>
          <a:p>
            <a:pPr lvl="1"/>
            <a:r>
              <a:rPr lang="en-US" sz="1800" b="1" dirty="0" smtClean="0"/>
              <a:t>Catalytically using public resources to engage the private sector in the provision of public goods: a revisited Public-Private partnership concept</a:t>
            </a:r>
          </a:p>
          <a:p>
            <a:r>
              <a:rPr lang="en-US" dirty="0" smtClean="0"/>
              <a:t>Implications</a:t>
            </a:r>
          </a:p>
          <a:p>
            <a:pPr lvl="1"/>
            <a:r>
              <a:rPr lang="en-US" sz="1800" b="1" dirty="0" smtClean="0"/>
              <a:t>Need to understand countries’ institutional and market idiosyncrasies</a:t>
            </a:r>
            <a:r>
              <a:rPr lang="en-US" sz="1800" dirty="0" smtClean="0"/>
              <a:t>, to test new public finance instruments designed to catalyze other stakeholders. </a:t>
            </a:r>
            <a:endParaRPr lang="en-US" sz="1800" dirty="0"/>
          </a:p>
        </p:txBody>
      </p:sp>
      <p:sp>
        <p:nvSpPr>
          <p:cNvPr id="3" name="Title 2"/>
          <p:cNvSpPr>
            <a:spLocks noGrp="1"/>
          </p:cNvSpPr>
          <p:nvPr>
            <p:ph type="title"/>
          </p:nvPr>
        </p:nvSpPr>
        <p:spPr/>
        <p:txBody>
          <a:bodyPr/>
          <a:lstStyle/>
          <a:p>
            <a:r>
              <a:rPr lang="fr-FR" dirty="0" err="1" smtClean="0"/>
              <a:t>Hypothesis</a:t>
            </a:r>
            <a:r>
              <a:rPr lang="fr-FR" dirty="0" smtClean="0"/>
              <a:t> about the PDB of the future</a:t>
            </a:r>
            <a:endParaRPr lang="en-GB" dirty="0"/>
          </a:p>
        </p:txBody>
      </p:sp>
    </p:spTree>
    <p:extLst>
      <p:ext uri="{BB962C8B-B14F-4D97-AF65-F5344CB8AC3E}">
        <p14:creationId xmlns:p14="http://schemas.microsoft.com/office/powerpoint/2010/main" val="716946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t>Focus on </a:t>
            </a:r>
            <a:r>
              <a:rPr lang="en-US" b="1" dirty="0" smtClean="0"/>
              <a:t>innovative uses </a:t>
            </a:r>
            <a:r>
              <a:rPr lang="en-US" dirty="0" smtClean="0"/>
              <a:t>of public funds</a:t>
            </a:r>
          </a:p>
          <a:p>
            <a:r>
              <a:rPr lang="en-US" dirty="0" smtClean="0"/>
              <a:t>Focus on the </a:t>
            </a:r>
            <a:r>
              <a:rPr lang="en-US" b="1" dirty="0" smtClean="0"/>
              <a:t>local dimensions </a:t>
            </a:r>
            <a:r>
              <a:rPr lang="en-US" dirty="0" smtClean="0"/>
              <a:t>through careful local evaluations and research: importance is recognized, work is still underdeveloped</a:t>
            </a:r>
          </a:p>
          <a:p>
            <a:r>
              <a:rPr lang="en-US" dirty="0" smtClean="0"/>
              <a:t>Deepen the move from « prescriptive general » approaches to « informative, local » ones.</a:t>
            </a:r>
          </a:p>
          <a:p>
            <a:r>
              <a:rPr lang="en-US" b="1" dirty="0" smtClean="0"/>
              <a:t>Create local constituencies </a:t>
            </a:r>
            <a:r>
              <a:rPr lang="en-US" dirty="0" smtClean="0"/>
              <a:t>(sort of epistemic communities) </a:t>
            </a:r>
          </a:p>
          <a:p>
            <a:pPr lvl="1"/>
            <a:r>
              <a:rPr lang="en-US" dirty="0" smtClean="0"/>
              <a:t>Sharing interest on revisited role for PDBs</a:t>
            </a:r>
          </a:p>
          <a:p>
            <a:pPr lvl="1"/>
            <a:r>
              <a:rPr lang="en-US" dirty="0" smtClean="0"/>
              <a:t>Connecting with other stakeholders (PDBs themselves, policy-makers, civil societies, media)</a:t>
            </a:r>
          </a:p>
          <a:p>
            <a:pPr lvl="1"/>
            <a:r>
              <a:rPr lang="en-US" dirty="0" smtClean="0"/>
              <a:t>Interested in effectiveness of public policies and PDBs interventions</a:t>
            </a:r>
          </a:p>
          <a:p>
            <a:pPr lvl="1"/>
            <a:r>
              <a:rPr lang="en-US" dirty="0" smtClean="0"/>
              <a:t>Interested in generating, sharing and using evidence</a:t>
            </a:r>
          </a:p>
          <a:p>
            <a:r>
              <a:rPr lang="en-US" b="1" dirty="0" smtClean="0"/>
              <a:t>Connect them globally </a:t>
            </a:r>
            <a:r>
              <a:rPr lang="en-US" dirty="0" smtClean="0"/>
              <a:t>to generate global, informed momentum on an enhanced role of PDBs in development finance. </a:t>
            </a:r>
            <a:endParaRPr lang="en-US" dirty="0"/>
          </a:p>
        </p:txBody>
      </p:sp>
      <p:sp>
        <p:nvSpPr>
          <p:cNvPr id="2" name="Title 1"/>
          <p:cNvSpPr>
            <a:spLocks noGrp="1"/>
          </p:cNvSpPr>
          <p:nvPr>
            <p:ph type="title"/>
          </p:nvPr>
        </p:nvSpPr>
        <p:spPr/>
        <p:txBody>
          <a:bodyPr>
            <a:normAutofit/>
          </a:bodyPr>
          <a:lstStyle/>
          <a:p>
            <a:r>
              <a:rPr lang="en-US" smtClean="0"/>
              <a:t>A proposal for next steps: principles</a:t>
            </a:r>
            <a:endParaRPr lang="en-US"/>
          </a:p>
        </p:txBody>
      </p:sp>
    </p:spTree>
    <p:extLst>
      <p:ext uri="{BB962C8B-B14F-4D97-AF65-F5344CB8AC3E}">
        <p14:creationId xmlns:p14="http://schemas.microsoft.com/office/powerpoint/2010/main" val="36597249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4744"/>
            <a:ext cx="8229600" cy="4752528"/>
          </a:xfrm>
        </p:spPr>
        <p:txBody>
          <a:bodyPr>
            <a:normAutofit fontScale="85000" lnSpcReduction="20000"/>
          </a:bodyPr>
          <a:lstStyle/>
          <a:p>
            <a:r>
              <a:rPr lang="en-US" dirty="0" smtClean="0"/>
              <a:t>Complementing existing literature with detailed, locally based analyses about various aspects of PDBs operations (governance, mandate, operational procedures and strategies, instruments)</a:t>
            </a:r>
          </a:p>
          <a:p>
            <a:r>
              <a:rPr lang="en-US" dirty="0" smtClean="0"/>
              <a:t>Series of 15 to 20 country studies, conducted by local researchers (with guidance and mentorship)</a:t>
            </a:r>
          </a:p>
          <a:p>
            <a:pPr lvl="1"/>
            <a:r>
              <a:rPr lang="en-US" dirty="0" smtClean="0"/>
              <a:t>To document effectiveness of specific characteristics of PDBs </a:t>
            </a:r>
            <a:r>
              <a:rPr lang="en-US" sz="1700" dirty="0" smtClean="0"/>
              <a:t>(for example in line with </a:t>
            </a:r>
            <a:r>
              <a:rPr lang="en-US" sz="1700" dirty="0" err="1" smtClean="0"/>
              <a:t>Eslava</a:t>
            </a:r>
            <a:r>
              <a:rPr lang="en-US" sz="1700" dirty="0" smtClean="0"/>
              <a:t> et al. 2012 for Colombia)</a:t>
            </a:r>
            <a:r>
              <a:rPr lang="en-US" dirty="0" smtClean="0"/>
              <a:t>, possibly building on the evaluation grid provided by </a:t>
            </a:r>
            <a:r>
              <a:rPr lang="en-US" dirty="0" err="1" smtClean="0"/>
              <a:t>Smallridge</a:t>
            </a:r>
            <a:r>
              <a:rPr lang="en-US" dirty="0" smtClean="0"/>
              <a:t> (2011), which mixes quantitative and qualitative assessments within a structured framework.</a:t>
            </a:r>
          </a:p>
          <a:p>
            <a:pPr lvl="1"/>
            <a:r>
              <a:rPr lang="en-US" dirty="0" smtClean="0"/>
              <a:t>To relate impact studies to specific country characteristics</a:t>
            </a:r>
          </a:p>
          <a:p>
            <a:pPr lvl="1"/>
            <a:r>
              <a:rPr lang="en-US" dirty="0" smtClean="0"/>
              <a:t>To highlight locally relevant ways to address identified shortcomings</a:t>
            </a:r>
          </a:p>
          <a:p>
            <a:pPr lvl="1"/>
            <a:r>
              <a:rPr lang="en-US" dirty="0" smtClean="0"/>
              <a:t>And to document innovative, catalytic approaches</a:t>
            </a:r>
          </a:p>
          <a:p>
            <a:r>
              <a:rPr lang="en-US" dirty="0" smtClean="0"/>
              <a:t>Diversity across typologies of PDBs and sectors</a:t>
            </a:r>
          </a:p>
          <a:p>
            <a:pPr lvl="1"/>
            <a:r>
              <a:rPr lang="en-US" dirty="0" smtClean="0"/>
              <a:t>Promoting industrial productivity, promoting agricultural development, financing public goods (including the environment and climate), in line with SDG objectives</a:t>
            </a:r>
          </a:p>
          <a:p>
            <a:pPr lvl="1"/>
            <a:r>
              <a:rPr lang="en-US" dirty="0" smtClean="0"/>
              <a:t>Various modalities of governance </a:t>
            </a:r>
          </a:p>
          <a:p>
            <a:r>
              <a:rPr lang="en-US" dirty="0" smtClean="0"/>
              <a:t>Innovative use of financial instruments (partial guarantees, quasi-equity, contingent instruments…)</a:t>
            </a:r>
            <a:endParaRPr lang="en-US" dirty="0"/>
          </a:p>
        </p:txBody>
      </p:sp>
      <p:sp>
        <p:nvSpPr>
          <p:cNvPr id="2" name="Title 1"/>
          <p:cNvSpPr>
            <a:spLocks noGrp="1"/>
          </p:cNvSpPr>
          <p:nvPr>
            <p:ph type="title"/>
          </p:nvPr>
        </p:nvSpPr>
        <p:spPr/>
        <p:txBody>
          <a:bodyPr>
            <a:normAutofit/>
          </a:bodyPr>
          <a:lstStyle/>
          <a:p>
            <a:r>
              <a:rPr lang="en-US" dirty="0" smtClean="0"/>
              <a:t>Specific proposal: research component</a:t>
            </a:r>
            <a:endParaRPr lang="en-US" dirty="0"/>
          </a:p>
        </p:txBody>
      </p:sp>
    </p:spTree>
    <p:extLst>
      <p:ext uri="{BB962C8B-B14F-4D97-AF65-F5344CB8AC3E}">
        <p14:creationId xmlns:p14="http://schemas.microsoft.com/office/powerpoint/2010/main" val="27325933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4744"/>
            <a:ext cx="8229600" cy="4752528"/>
          </a:xfrm>
        </p:spPr>
        <p:txBody>
          <a:bodyPr>
            <a:normAutofit/>
          </a:bodyPr>
          <a:lstStyle/>
          <a:p>
            <a:r>
              <a:rPr lang="en-US" dirty="0" smtClean="0"/>
              <a:t>Produce relevant knowledge outputs  </a:t>
            </a:r>
            <a:r>
              <a:rPr lang="en-US" dirty="0"/>
              <a:t>with </a:t>
            </a:r>
            <a:r>
              <a:rPr lang="en-US" dirty="0" smtClean="0"/>
              <a:t>competitively selected teams</a:t>
            </a:r>
          </a:p>
          <a:p>
            <a:pPr lvl="1"/>
            <a:r>
              <a:rPr lang="en-US" dirty="0" smtClean="0"/>
              <a:t>Choose themes in consultation and partnership with practitioners (PDBs, policymakers)</a:t>
            </a:r>
          </a:p>
          <a:p>
            <a:pPr lvl="1"/>
            <a:r>
              <a:rPr lang="en-US" dirty="0" smtClean="0"/>
              <a:t>Encourage evaluations of existing PDB programs (as well as involvement of evaluators in forthcoming PDB interventions), review initiatives and innovations</a:t>
            </a:r>
          </a:p>
          <a:p>
            <a:pPr lvl="1"/>
            <a:r>
              <a:rPr lang="en-US" dirty="0" smtClean="0"/>
              <a:t>Document how specific public policy objectives can be reached through PDBs in a financially sustainable way</a:t>
            </a:r>
          </a:p>
          <a:p>
            <a:pPr lvl="1"/>
            <a:r>
              <a:rPr lang="en-US" dirty="0" smtClean="0"/>
              <a:t>Assess existing instruments and potential of innovative financial instruments</a:t>
            </a:r>
          </a:p>
          <a:p>
            <a:pPr lvl="1"/>
            <a:r>
              <a:rPr lang="en-US" dirty="0" smtClean="0"/>
              <a:t>Store data and facts in a publicly accessible knowledge-bank about PDBs</a:t>
            </a:r>
          </a:p>
        </p:txBody>
      </p:sp>
      <p:sp>
        <p:nvSpPr>
          <p:cNvPr id="2" name="Title 1"/>
          <p:cNvSpPr>
            <a:spLocks noGrp="1"/>
          </p:cNvSpPr>
          <p:nvPr>
            <p:ph type="title"/>
          </p:nvPr>
        </p:nvSpPr>
        <p:spPr/>
        <p:txBody>
          <a:bodyPr>
            <a:normAutofit/>
          </a:bodyPr>
          <a:lstStyle/>
          <a:p>
            <a:r>
              <a:rPr lang="en-US" dirty="0" smtClean="0"/>
              <a:t>Specific proposal: project operation</a:t>
            </a:r>
            <a:endParaRPr lang="en-US" dirty="0"/>
          </a:p>
        </p:txBody>
      </p:sp>
    </p:spTree>
    <p:extLst>
      <p:ext uri="{BB962C8B-B14F-4D97-AF65-F5344CB8AC3E}">
        <p14:creationId xmlns:p14="http://schemas.microsoft.com/office/powerpoint/2010/main" val="4062021584"/>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2835</TotalTime>
  <Words>1041</Words>
  <Application>Microsoft Office PowerPoint</Application>
  <PresentationFormat>Presentación en pantalla (4:3)</PresentationFormat>
  <Paragraphs>119</Paragraphs>
  <Slides>15</Slides>
  <Notes>0</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Custom Design</vt:lpstr>
      <vt:lpstr>Public Development Banks and SDGs Building a research based constituency: A GDN Project</vt:lpstr>
      <vt:lpstr>The SDG challenge</vt:lpstr>
      <vt:lpstr>The financing issue</vt:lpstr>
      <vt:lpstr>How do Public Development Banks come in?</vt:lpstr>
      <vt:lpstr>What do we know about PDBs (snapshot)?</vt:lpstr>
      <vt:lpstr>Hypothesis about the PDB of the future</vt:lpstr>
      <vt:lpstr>A proposal for next steps: principles</vt:lpstr>
      <vt:lpstr>Specific proposal: research component</vt:lpstr>
      <vt:lpstr>Specific proposal: project operation</vt:lpstr>
      <vt:lpstr>Specific proposal: proposed outputs</vt:lpstr>
      <vt:lpstr>Expected benefits</vt:lpstr>
      <vt:lpstr>Organization</vt:lpstr>
      <vt:lpstr>GDN: a partner of choice for such a project</vt:lpstr>
      <vt:lpstr>Next steps</vt:lpstr>
      <vt:lpstr>THANK  YOU</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pjacquet</dc:creator>
  <cp:lastModifiedBy>Centro de Convenciones</cp:lastModifiedBy>
  <cp:revision>147</cp:revision>
  <cp:lastPrinted>2015-05-14T08:34:24Z</cp:lastPrinted>
  <dcterms:created xsi:type="dcterms:W3CDTF">2015-10-08T18:10:47Z</dcterms:created>
  <dcterms:modified xsi:type="dcterms:W3CDTF">2015-10-08T20:21:11Z</dcterms:modified>
</cp:coreProperties>
</file>