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302" r:id="rId4"/>
    <p:sldId id="292" r:id="rId5"/>
    <p:sldId id="293" r:id="rId6"/>
    <p:sldId id="294" r:id="rId7"/>
    <p:sldId id="295" r:id="rId8"/>
    <p:sldId id="288" r:id="rId9"/>
    <p:sldId id="289" r:id="rId10"/>
    <p:sldId id="287" r:id="rId11"/>
    <p:sldId id="286" r:id="rId12"/>
    <p:sldId id="305" r:id="rId13"/>
    <p:sldId id="279" r:id="rId14"/>
    <p:sldId id="301" r:id="rId15"/>
    <p:sldId id="29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33CC"/>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441" autoAdjust="0"/>
  </p:normalViewPr>
  <p:slideViewPr>
    <p:cSldViewPr>
      <p:cViewPr varScale="1">
        <p:scale>
          <a:sx n="70" d="100"/>
          <a:sy n="70" d="100"/>
        </p:scale>
        <p:origin x="1758" y="72"/>
      </p:cViewPr>
      <p:guideLst>
        <p:guide orient="horz" pos="2160"/>
        <p:guide pos="2880"/>
      </p:guideLst>
    </p:cSldViewPr>
  </p:slideViewPr>
  <p:outlineViewPr>
    <p:cViewPr>
      <p:scale>
        <a:sx n="33" d="100"/>
        <a:sy n="33" d="100"/>
      </p:scale>
      <p:origin x="246" y="1266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55AD8E-E568-45B5-AE73-7AF51ADDD2EE}" type="datetimeFigureOut">
              <a:rPr lang="en-US" smtClean="0"/>
              <a:pPr/>
              <a:t>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AE2411-CEED-4A35-B72E-099221FB38FD}" type="slidenum">
              <a:rPr lang="en-US" smtClean="0"/>
              <a:pPr/>
              <a:t>‹#›</a:t>
            </a:fld>
            <a:endParaRPr lang="en-US"/>
          </a:p>
        </p:txBody>
      </p:sp>
    </p:spTree>
    <p:extLst>
      <p:ext uri="{BB962C8B-B14F-4D97-AF65-F5344CB8AC3E}">
        <p14:creationId xmlns:p14="http://schemas.microsoft.com/office/powerpoint/2010/main" val="2668466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E004A1-02D4-4876-A41D-1331F02450B1}" type="datetimeFigureOut">
              <a:rPr lang="en-US" smtClean="0"/>
              <a:pPr/>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E004A1-02D4-4876-A41D-1331F02450B1}" type="datetimeFigureOut">
              <a:rPr lang="en-US" smtClean="0"/>
              <a:pPr/>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E004A1-02D4-4876-A41D-1331F02450B1}" type="datetimeFigureOut">
              <a:rPr lang="en-US" smtClean="0"/>
              <a:pPr/>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1020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5890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3934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4208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42399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1723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4103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533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E004A1-02D4-4876-A41D-1331F02450B1}" type="datetimeFigureOut">
              <a:rPr lang="en-US" smtClean="0"/>
              <a:pPr/>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23666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59885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933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E004A1-02D4-4876-A41D-1331F02450B1}" type="datetimeFigureOut">
              <a:rPr lang="en-US" smtClean="0"/>
              <a:pPr/>
              <a:t>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E004A1-02D4-4876-A41D-1331F02450B1}" type="datetimeFigureOut">
              <a:rPr lang="en-US" smtClean="0"/>
              <a:pPr/>
              <a:t>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E004A1-02D4-4876-A41D-1331F02450B1}" type="datetimeFigureOut">
              <a:rPr lang="en-US" smtClean="0"/>
              <a:pPr/>
              <a:t>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E004A1-02D4-4876-A41D-1331F02450B1}" type="datetimeFigureOut">
              <a:rPr lang="en-US" smtClean="0"/>
              <a:pPr/>
              <a:t>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E004A1-02D4-4876-A41D-1331F02450B1}" type="datetimeFigureOut">
              <a:rPr lang="en-US" smtClean="0"/>
              <a:pPr/>
              <a:t>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004A1-02D4-4876-A41D-1331F02450B1}" type="datetimeFigureOut">
              <a:rPr lang="en-US" smtClean="0"/>
              <a:pPr/>
              <a:t>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004A1-02D4-4876-A41D-1331F02450B1}" type="datetimeFigureOut">
              <a:rPr lang="en-US" smtClean="0"/>
              <a:pPr/>
              <a:t>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D8596-6DD7-4C91-BE3E-A93FF91C51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004A1-02D4-4876-A41D-1331F02450B1}" type="datetimeFigureOut">
              <a:rPr lang="en-US" smtClean="0"/>
              <a:pPr/>
              <a:t>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D8596-6DD7-4C91-BE3E-A93FF91C51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9F9E58B-B7E4-42D4-B2FD-111C807D9758}" type="datetimeFigureOut">
              <a:rPr lang="en-US" smtClean="0">
                <a:solidFill>
                  <a:prstClr val="black">
                    <a:tint val="75000"/>
                  </a:prstClr>
                </a:solidFill>
              </a:rPr>
              <a:pPr/>
              <a:t>2/5/2017</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D5FCD3-4048-4DBA-8792-347B7A32D0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441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ffectuation.org/?page_id=2287&amp;principle=affordable-loss" TargetMode="External"/><Relationship Id="rId2" Type="http://schemas.openxmlformats.org/officeDocument/2006/relationships/hyperlink" Target="http://www.effectuation.org/?page_id=2287&amp;principle=brid-in-means" TargetMode="External"/><Relationship Id="rId1" Type="http://schemas.openxmlformats.org/officeDocument/2006/relationships/slideLayout" Target="../slideLayouts/slideLayout2.xml"/><Relationship Id="rId5" Type="http://schemas.openxmlformats.org/officeDocument/2006/relationships/hyperlink" Target="http://www.effectuation.org/?page_id=2287&amp;principle=crazy-quilts" TargetMode="External"/><Relationship Id="rId4" Type="http://schemas.openxmlformats.org/officeDocument/2006/relationships/hyperlink" Target="http://www.effectuation.org/?page_id=2287&amp;principle=lemonade"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81000" y="457200"/>
            <a:ext cx="8458200" cy="6172199"/>
          </a:xfrm>
        </p:spPr>
        <p:txBody>
          <a:bodyPr>
            <a:normAutofit fontScale="90000"/>
          </a:bodyPr>
          <a:lstStyle/>
          <a:p>
            <a:r>
              <a:rPr lang="en-US" dirty="0"/>
              <a:t/>
            </a:r>
            <a:br>
              <a:rPr lang="en-US" dirty="0"/>
            </a:br>
            <a:r>
              <a:rPr lang="en-US" b="1" dirty="0"/>
              <a:t>Entrepreneurship and Innovation as a </a:t>
            </a:r>
            <a:r>
              <a:rPr lang="en-US" b="1" dirty="0" smtClean="0"/>
              <a:t>Tool </a:t>
            </a:r>
            <a:r>
              <a:rPr lang="en-US" b="1" dirty="0"/>
              <a:t>to </a:t>
            </a:r>
            <a:r>
              <a:rPr lang="en-US" b="1" dirty="0" smtClean="0"/>
              <a:t>Promote </a:t>
            </a:r>
            <a:r>
              <a:rPr lang="en-US" b="1" dirty="0"/>
              <a:t>SMEs</a:t>
            </a:r>
            <a:r>
              <a:rPr lang="en-US" dirty="0"/>
              <a:t/>
            </a:r>
            <a:br>
              <a:rPr lang="en-US" dirty="0"/>
            </a:br>
            <a:r>
              <a:rPr lang="en-US" dirty="0"/>
              <a:t/>
            </a:r>
            <a:br>
              <a:rPr lang="en-US" dirty="0"/>
            </a:br>
            <a:r>
              <a:rPr lang="en-US" sz="2800" dirty="0" smtClean="0"/>
              <a:t/>
            </a:r>
            <a:br>
              <a:rPr lang="en-US" sz="2800" dirty="0" smtClean="0"/>
            </a:br>
            <a:r>
              <a:rPr lang="en-US" sz="2000" b="1" dirty="0" smtClean="0"/>
              <a:t>ADFIMI </a:t>
            </a:r>
            <a:r>
              <a:rPr lang="en-US" sz="2000" b="1" dirty="0"/>
              <a:t>– Oman Development Bank Joint Regional Seminar </a:t>
            </a:r>
            <a:r>
              <a:rPr lang="en-US" sz="2000" b="1" dirty="0" smtClean="0"/>
              <a:t>on</a:t>
            </a:r>
            <a:br>
              <a:rPr lang="en-US" sz="2000" b="1" dirty="0" smtClean="0"/>
            </a:br>
            <a:r>
              <a:rPr lang="en-US" sz="2000" b="1" dirty="0"/>
              <a:t/>
            </a:r>
            <a:br>
              <a:rPr lang="en-US" sz="2000" b="1" dirty="0"/>
            </a:br>
            <a:r>
              <a:rPr lang="en-US" sz="2000" b="1" dirty="0" smtClean="0"/>
              <a:t>“</a:t>
            </a:r>
            <a:r>
              <a:rPr lang="en-US" sz="2000" b="1" dirty="0"/>
              <a:t>SME DEVELOPMENT</a:t>
            </a:r>
            <a:r>
              <a:rPr lang="en-US" sz="2000" b="1" dirty="0" smtClean="0"/>
              <a:t>”</a:t>
            </a:r>
            <a:br>
              <a:rPr lang="en-US" sz="2000" b="1" dirty="0" smtClean="0"/>
            </a:br>
            <a:r>
              <a:rPr lang="en-US" sz="2000" b="1" dirty="0"/>
              <a:t/>
            </a:r>
            <a:br>
              <a:rPr lang="en-US" sz="2000" b="1" dirty="0"/>
            </a:br>
            <a:r>
              <a:rPr lang="en-US" sz="2000" b="1" dirty="0" smtClean="0"/>
              <a:t>Crown </a:t>
            </a:r>
            <a:r>
              <a:rPr lang="en-US" sz="2000" b="1" dirty="0"/>
              <a:t>Plaza Hotel, Muscat, Oman, 13-15 February 2017</a:t>
            </a:r>
            <a:r>
              <a:rPr lang="en-US" sz="2000" dirty="0"/>
              <a:t/>
            </a:r>
            <a:br>
              <a:rPr lang="en-US" sz="2000" dirty="0"/>
            </a:br>
            <a:r>
              <a:rPr lang="en-US" sz="2400" dirty="0"/>
              <a:t/>
            </a:r>
            <a:br>
              <a:rPr lang="en-US" sz="2400" dirty="0"/>
            </a:br>
            <a:r>
              <a:rPr lang="en-US" sz="2400" dirty="0" smtClean="0"/>
              <a:t/>
            </a:r>
            <a:br>
              <a:rPr lang="en-US" sz="2400" dirty="0" smtClean="0"/>
            </a:br>
            <a:r>
              <a:rPr lang="en-US" sz="2400" b="1" dirty="0"/>
              <a:t/>
            </a:r>
            <a:br>
              <a:rPr lang="en-US" sz="2400" b="1" dirty="0"/>
            </a:br>
            <a:r>
              <a:rPr lang="en-US" sz="2000" b="1" dirty="0"/>
              <a:t>Dr. Shahid Qureshi, Director, </a:t>
            </a:r>
            <a:r>
              <a:rPr lang="en-US" sz="2000" b="1" dirty="0" smtClean="0"/>
              <a:t/>
            </a:r>
            <a:br>
              <a:rPr lang="en-US" sz="2000" b="1" dirty="0" smtClean="0"/>
            </a:br>
            <a:r>
              <a:rPr lang="en-US" sz="2000" b="1" dirty="0" smtClean="0"/>
              <a:t>AMAN </a:t>
            </a:r>
            <a:r>
              <a:rPr lang="en-US" sz="2000" b="1" dirty="0"/>
              <a:t>Centre for Entrepreneurship Development, IBA, Karachi</a:t>
            </a:r>
            <a:br>
              <a:rPr lang="en-US" sz="2000" b="1" dirty="0"/>
            </a:br>
            <a:r>
              <a:rPr lang="en-US" sz="2800" dirty="0"/>
              <a:t/>
            </a:r>
            <a:br>
              <a:rPr lang="en-US" sz="2800" dirty="0"/>
            </a:br>
            <a:r>
              <a:rPr lang="en-US" sz="2800" dirty="0" smtClean="0"/>
              <a:t/>
            </a:r>
            <a:br>
              <a:rPr lang="en-US" sz="2800" dirty="0" smtClean="0"/>
            </a:br>
            <a:r>
              <a:rPr lang="en-US" sz="2800" dirty="0"/>
              <a:t/>
            </a:r>
            <a:br>
              <a:rPr lang="en-US" sz="2800"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7" y="-152400"/>
            <a:ext cx="9091125" cy="5638800"/>
          </a:xfrm>
          <a:prstGeom prst="rect">
            <a:avLst/>
          </a:prstGeom>
        </p:spPr>
      </p:pic>
      <p:sp>
        <p:nvSpPr>
          <p:cNvPr id="3" name="TextBox 2"/>
          <p:cNvSpPr txBox="1"/>
          <p:nvPr/>
        </p:nvSpPr>
        <p:spPr>
          <a:xfrm>
            <a:off x="228600" y="76200"/>
            <a:ext cx="3657600"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Source www.effectuation.org</a:t>
            </a:r>
            <a:endParaRPr lang="en-US" sz="1200" dirty="0">
              <a:latin typeface="Arial" panose="020B0604020202020204" pitchFamily="34" charset="0"/>
              <a:cs typeface="Arial" panose="020B0604020202020204" pitchFamily="34" charset="0"/>
            </a:endParaRPr>
          </a:p>
        </p:txBody>
      </p:sp>
      <p:sp>
        <p:nvSpPr>
          <p:cNvPr id="4" name="TextBox 3"/>
          <p:cNvSpPr txBox="1"/>
          <p:nvPr/>
        </p:nvSpPr>
        <p:spPr>
          <a:xfrm>
            <a:off x="33557" y="5410200"/>
            <a:ext cx="8958043" cy="1292662"/>
          </a:xfrm>
          <a:prstGeom prst="rect">
            <a:avLst/>
          </a:prstGeom>
          <a:noFill/>
        </p:spPr>
        <p:txBody>
          <a:bodyPr wrap="square" rtlCol="0">
            <a:spAutoFit/>
          </a:bodyPr>
          <a:lstStyle/>
          <a:p>
            <a:r>
              <a:rPr lang="en-US" sz="1200" dirty="0">
                <a:solidFill>
                  <a:srgbClr val="000000"/>
                </a:solidFill>
                <a:latin typeface="Lato"/>
              </a:rPr>
              <a:t>It is a logic and process </a:t>
            </a:r>
            <a:r>
              <a:rPr lang="en-US" sz="1200" dirty="0" smtClean="0">
                <a:solidFill>
                  <a:srgbClr val="000000"/>
                </a:solidFill>
                <a:latin typeface="Lato"/>
              </a:rPr>
              <a:t>used in early startup phase. </a:t>
            </a:r>
            <a:r>
              <a:rPr lang="en-US" sz="1200" dirty="0">
                <a:solidFill>
                  <a:srgbClr val="000000"/>
                </a:solidFill>
                <a:latin typeface="Lato"/>
              </a:rPr>
              <a:t>Expert entrepreneurs follow the process to gain early customers and committed partners who then create new means and new </a:t>
            </a:r>
            <a:r>
              <a:rPr lang="en-US" sz="1200" dirty="0" smtClean="0">
                <a:solidFill>
                  <a:srgbClr val="000000"/>
                </a:solidFill>
                <a:latin typeface="Lato"/>
              </a:rPr>
              <a:t>goals, </a:t>
            </a:r>
            <a:r>
              <a:rPr lang="en-US" sz="1200" b="1" u="sng" dirty="0">
                <a:solidFill>
                  <a:srgbClr val="000000"/>
                </a:solidFill>
                <a:latin typeface="Lato"/>
              </a:rPr>
              <a:t>as resources and viewpoints </a:t>
            </a:r>
            <a:r>
              <a:rPr lang="en-US" sz="1200" u="sng" dirty="0">
                <a:solidFill>
                  <a:srgbClr val="000000"/>
                </a:solidFill>
                <a:latin typeface="Lato"/>
              </a:rPr>
              <a:t>are </a:t>
            </a:r>
            <a:r>
              <a:rPr lang="en-US" sz="1200" dirty="0">
                <a:solidFill>
                  <a:srgbClr val="000000"/>
                </a:solidFill>
                <a:latin typeface="Lato"/>
              </a:rPr>
              <a:t>added to the mix. Thus, instead of having a </a:t>
            </a:r>
            <a:r>
              <a:rPr lang="en-US" sz="1200" b="1" u="sng" dirty="0">
                <a:solidFill>
                  <a:srgbClr val="000000"/>
                </a:solidFill>
                <a:latin typeface="Lato"/>
              </a:rPr>
              <a:t>stated goal and finding means to reach it</a:t>
            </a:r>
            <a:r>
              <a:rPr lang="en-US" sz="1200" dirty="0">
                <a:solidFill>
                  <a:srgbClr val="000000"/>
                </a:solidFill>
                <a:latin typeface="Lato"/>
              </a:rPr>
              <a:t>, expert entrepreneurs use the </a:t>
            </a:r>
            <a:r>
              <a:rPr lang="en-US" sz="1200" b="1" u="sng" dirty="0">
                <a:solidFill>
                  <a:srgbClr val="000000"/>
                </a:solidFill>
                <a:latin typeface="Lato"/>
              </a:rPr>
              <a:t>new means and new goals </a:t>
            </a:r>
            <a:r>
              <a:rPr lang="en-US" sz="1200" dirty="0">
                <a:solidFill>
                  <a:srgbClr val="000000"/>
                </a:solidFill>
                <a:latin typeface="Lato"/>
              </a:rPr>
              <a:t>to drive the creation of the venture in ways they hadn’t expected, leveraging surprises as they present themselves. </a:t>
            </a:r>
            <a:r>
              <a:rPr lang="en-US" sz="1200" dirty="0" smtClean="0">
                <a:solidFill>
                  <a:srgbClr val="000000"/>
                </a:solidFill>
                <a:latin typeface="Lato"/>
              </a:rPr>
              <a:t> </a:t>
            </a:r>
            <a:r>
              <a:rPr lang="en-US" sz="1200" dirty="0" err="1" smtClean="0">
                <a:solidFill>
                  <a:srgbClr val="000000"/>
                </a:solidFill>
                <a:latin typeface="Lato"/>
              </a:rPr>
              <a:t>Effectuators</a:t>
            </a:r>
            <a:r>
              <a:rPr lang="en-US" sz="1200" dirty="0" smtClean="0">
                <a:solidFill>
                  <a:srgbClr val="000000"/>
                </a:solidFill>
                <a:latin typeface="Lato"/>
              </a:rPr>
              <a:t> </a:t>
            </a:r>
            <a:r>
              <a:rPr lang="en-US" sz="1200" dirty="0">
                <a:solidFill>
                  <a:srgbClr val="000000"/>
                </a:solidFill>
                <a:latin typeface="Lato"/>
              </a:rPr>
              <a:t>use the process to </a:t>
            </a:r>
            <a:r>
              <a:rPr lang="en-US" sz="1200" b="1" u="sng" dirty="0">
                <a:solidFill>
                  <a:srgbClr val="000000"/>
                </a:solidFill>
                <a:latin typeface="Lato"/>
              </a:rPr>
              <a:t>lower the risk of the venture </a:t>
            </a:r>
            <a:r>
              <a:rPr lang="en-US" sz="1200" dirty="0">
                <a:solidFill>
                  <a:srgbClr val="000000"/>
                </a:solidFill>
                <a:latin typeface="Lato"/>
              </a:rPr>
              <a:t>(by getting customers and income early, setting affordable loss, and </a:t>
            </a:r>
            <a:r>
              <a:rPr lang="en-US" sz="1200" b="1" dirty="0">
                <a:solidFill>
                  <a:srgbClr val="000000"/>
                </a:solidFill>
                <a:latin typeface="Lato"/>
              </a:rPr>
              <a:t>spreading risk</a:t>
            </a:r>
            <a:r>
              <a:rPr lang="en-US" sz="1200" dirty="0">
                <a:solidFill>
                  <a:srgbClr val="000000"/>
                </a:solidFill>
                <a:latin typeface="Lato"/>
              </a:rPr>
              <a:t> </a:t>
            </a:r>
            <a:r>
              <a:rPr lang="en-US" sz="1200" dirty="0" smtClean="0">
                <a:solidFill>
                  <a:srgbClr val="000000"/>
                </a:solidFill>
                <a:latin typeface="Lato"/>
              </a:rPr>
              <a:t>to others</a:t>
            </a:r>
            <a:r>
              <a:rPr lang="en-US" sz="1200" dirty="0">
                <a:solidFill>
                  <a:srgbClr val="000000"/>
                </a:solidFill>
                <a:latin typeface="Lato"/>
              </a:rPr>
              <a:t>) and </a:t>
            </a:r>
            <a:r>
              <a:rPr lang="en-US" sz="1200" b="1" dirty="0">
                <a:solidFill>
                  <a:srgbClr val="000000"/>
                </a:solidFill>
                <a:latin typeface="Lato"/>
              </a:rPr>
              <a:t>finding truly new and useful market opportunities </a:t>
            </a:r>
            <a:r>
              <a:rPr lang="en-US" sz="1200" dirty="0">
                <a:solidFill>
                  <a:srgbClr val="000000"/>
                </a:solidFill>
                <a:latin typeface="Lato"/>
              </a:rPr>
              <a:t>by leveraging constraints and new information</a:t>
            </a:r>
            <a:r>
              <a:rPr lang="en-US" dirty="0">
                <a:solidFill>
                  <a:srgbClr val="000000"/>
                </a:solidFill>
                <a:latin typeface="Lato"/>
              </a:rPr>
              <a:t>.</a:t>
            </a:r>
            <a:endParaRPr lang="en-US" dirty="0"/>
          </a:p>
        </p:txBody>
      </p:sp>
    </p:spTree>
    <p:extLst>
      <p:ext uri="{BB962C8B-B14F-4D97-AF65-F5344CB8AC3E}">
        <p14:creationId xmlns:p14="http://schemas.microsoft.com/office/powerpoint/2010/main" val="1034689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410" y="2138131"/>
            <a:ext cx="1268443" cy="1199242"/>
          </a:xfrm>
          <a:prstGeom prst="rect">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u="sng" dirty="0">
                <a:solidFill>
                  <a:prstClr val="black"/>
                </a:solidFill>
              </a:rPr>
              <a:t>University Policy, Vision and Systems (Internal Environment)</a:t>
            </a:r>
          </a:p>
          <a:p>
            <a:r>
              <a:rPr lang="en-US" sz="900" dirty="0">
                <a:solidFill>
                  <a:prstClr val="black"/>
                </a:solidFill>
              </a:rPr>
              <a:t>VC, Org structure, Core steering Committee, Governance Mechanism, Culture, Financial </a:t>
            </a:r>
            <a:r>
              <a:rPr lang="en-US" sz="900" dirty="0" err="1">
                <a:solidFill>
                  <a:prstClr val="black"/>
                </a:solidFill>
              </a:rPr>
              <a:t>Mgt</a:t>
            </a:r>
            <a:endParaRPr lang="en-US" sz="900" dirty="0">
              <a:solidFill>
                <a:prstClr val="white"/>
              </a:solidFill>
            </a:endParaRPr>
          </a:p>
        </p:txBody>
      </p:sp>
      <p:sp>
        <p:nvSpPr>
          <p:cNvPr id="3" name="Rectangle 2"/>
          <p:cNvSpPr/>
          <p:nvPr/>
        </p:nvSpPr>
        <p:spPr>
          <a:xfrm>
            <a:off x="240626" y="4226831"/>
            <a:ext cx="1268442" cy="1341993"/>
          </a:xfrm>
          <a:prstGeom prst="rect">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u="sng" dirty="0">
                <a:solidFill>
                  <a:prstClr val="black"/>
                </a:solidFill>
              </a:rPr>
              <a:t>External Conditions (Environment</a:t>
            </a:r>
            <a:r>
              <a:rPr lang="en-US" sz="900" b="1" dirty="0">
                <a:solidFill>
                  <a:prstClr val="black"/>
                </a:solidFill>
              </a:rPr>
              <a:t>)</a:t>
            </a:r>
          </a:p>
          <a:p>
            <a:r>
              <a:rPr lang="en-US" sz="900" dirty="0">
                <a:solidFill>
                  <a:prstClr val="black"/>
                </a:solidFill>
              </a:rPr>
              <a:t>Changing Social needs</a:t>
            </a:r>
          </a:p>
          <a:p>
            <a:r>
              <a:rPr lang="en-US" sz="900" dirty="0">
                <a:solidFill>
                  <a:prstClr val="black"/>
                </a:solidFill>
              </a:rPr>
              <a:t>Government Priorities and support</a:t>
            </a:r>
          </a:p>
          <a:p>
            <a:r>
              <a:rPr lang="en-US" sz="900" dirty="0">
                <a:solidFill>
                  <a:prstClr val="black"/>
                </a:solidFill>
              </a:rPr>
              <a:t>State level economic growth</a:t>
            </a:r>
          </a:p>
          <a:p>
            <a:r>
              <a:rPr lang="en-US" sz="900" dirty="0">
                <a:solidFill>
                  <a:prstClr val="black"/>
                </a:solidFill>
              </a:rPr>
              <a:t>Market opportunity</a:t>
            </a:r>
          </a:p>
          <a:p>
            <a:r>
              <a:rPr lang="en-US" sz="900" dirty="0">
                <a:solidFill>
                  <a:prstClr val="black"/>
                </a:solidFill>
              </a:rPr>
              <a:t>Industry attractiveness / R&amp;D funding</a:t>
            </a:r>
            <a:endParaRPr lang="en-US" sz="900" dirty="0">
              <a:solidFill>
                <a:prstClr val="white"/>
              </a:solidFill>
            </a:endParaRPr>
          </a:p>
        </p:txBody>
      </p:sp>
      <p:sp>
        <p:nvSpPr>
          <p:cNvPr id="4" name="Rectangle 3"/>
          <p:cNvSpPr>
            <a:spLocks noChangeArrowheads="1"/>
          </p:cNvSpPr>
          <p:nvPr/>
        </p:nvSpPr>
        <p:spPr bwMode="auto">
          <a:xfrm>
            <a:off x="2273049" y="4068637"/>
            <a:ext cx="1853197" cy="1664838"/>
          </a:xfrm>
          <a:prstGeom prst="rect">
            <a:avLst/>
          </a:prstGeom>
          <a:solidFill>
            <a:srgbClr val="92D050"/>
          </a:solidFill>
          <a:ln w="9525">
            <a:solidFill>
              <a:srgbClr val="000000"/>
            </a:solidFill>
            <a:miter lim="800000"/>
            <a:headEnd/>
            <a:tailEnd/>
          </a:ln>
        </p:spPr>
        <p:txBody>
          <a:bodyPr rot="0" vert="horz" wrap="square" lIns="68580" tIns="34290" rIns="68580" bIns="34290" anchor="ctr" anchorCtr="0" upright="1">
            <a:noAutofit/>
          </a:bodyPr>
          <a:lstStyle/>
          <a:p>
            <a:endParaRPr lang="en-US" sz="900" b="1" u="sng" dirty="0">
              <a:solidFill>
                <a:prstClr val="black"/>
              </a:solidFill>
            </a:endParaRPr>
          </a:p>
          <a:p>
            <a:r>
              <a:rPr lang="en-US" sz="900" b="1" u="sng" dirty="0">
                <a:solidFill>
                  <a:prstClr val="black"/>
                </a:solidFill>
              </a:rPr>
              <a:t>University Hardware</a:t>
            </a:r>
          </a:p>
          <a:p>
            <a:endParaRPr lang="en-US" sz="1200" b="1" u="sng" dirty="0">
              <a:solidFill>
                <a:prstClr val="black"/>
              </a:solidFill>
            </a:endParaRPr>
          </a:p>
          <a:p>
            <a:r>
              <a:rPr lang="en-US" sz="900" b="1" u="sng" dirty="0">
                <a:solidFill>
                  <a:prstClr val="black"/>
                </a:solidFill>
              </a:rPr>
              <a:t>Technology: </a:t>
            </a:r>
            <a:r>
              <a:rPr lang="en-US" sz="900" dirty="0">
                <a:solidFill>
                  <a:prstClr val="black"/>
                </a:solidFill>
              </a:rPr>
              <a:t>Expertise of the University </a:t>
            </a:r>
          </a:p>
          <a:p>
            <a:r>
              <a:rPr lang="en-US" sz="900" b="1" u="sng" dirty="0">
                <a:solidFill>
                  <a:prstClr val="black"/>
                </a:solidFill>
              </a:rPr>
              <a:t>Infrastructure: </a:t>
            </a:r>
            <a:r>
              <a:rPr lang="en-US" sz="900" dirty="0">
                <a:solidFill>
                  <a:prstClr val="black"/>
                </a:solidFill>
              </a:rPr>
              <a:t>Labs, ORIC, TTO, Incubation, Tech Parks, Equipment</a:t>
            </a:r>
          </a:p>
          <a:p>
            <a:r>
              <a:rPr lang="en-US" sz="900" b="1" u="sng" dirty="0">
                <a:solidFill>
                  <a:prstClr val="black"/>
                </a:solidFill>
              </a:rPr>
              <a:t>Financial Resources: </a:t>
            </a:r>
            <a:r>
              <a:rPr lang="en-US" sz="900" dirty="0">
                <a:solidFill>
                  <a:prstClr val="black"/>
                </a:solidFill>
              </a:rPr>
              <a:t>Endowment, revenue from commercialization and other sources University, Industry, Public, Banks/Venture capitalists, Private, tenants and others. </a:t>
            </a:r>
          </a:p>
          <a:p>
            <a:endParaRPr lang="en-US" sz="900" dirty="0">
              <a:solidFill>
                <a:prstClr val="black"/>
              </a:solidFill>
            </a:endParaRPr>
          </a:p>
        </p:txBody>
      </p:sp>
      <p:sp>
        <p:nvSpPr>
          <p:cNvPr id="5" name="Rectangle 4"/>
          <p:cNvSpPr>
            <a:spLocks noChangeArrowheads="1"/>
          </p:cNvSpPr>
          <p:nvPr/>
        </p:nvSpPr>
        <p:spPr bwMode="auto">
          <a:xfrm>
            <a:off x="2274833" y="1884740"/>
            <a:ext cx="1853197" cy="1770948"/>
          </a:xfrm>
          <a:prstGeom prst="rect">
            <a:avLst/>
          </a:prstGeom>
          <a:solidFill>
            <a:srgbClr val="92D050"/>
          </a:solidFill>
          <a:ln w="9525">
            <a:solidFill>
              <a:srgbClr val="000000"/>
            </a:solidFill>
            <a:miter lim="800000"/>
            <a:headEnd/>
            <a:tailEnd/>
          </a:ln>
        </p:spPr>
        <p:txBody>
          <a:bodyPr rot="0" vert="horz" wrap="square" lIns="68580" tIns="34290" rIns="68580" bIns="34290" anchor="ctr" anchorCtr="0" upright="1">
            <a:noAutofit/>
          </a:bodyPr>
          <a:lstStyle/>
          <a:p>
            <a:r>
              <a:rPr lang="en-US" sz="900" b="1" u="sng" dirty="0">
                <a:solidFill>
                  <a:prstClr val="black"/>
                </a:solidFill>
              </a:rPr>
              <a:t>University Software</a:t>
            </a:r>
          </a:p>
          <a:p>
            <a:endParaRPr lang="en-US" sz="900" b="1" u="sng" dirty="0">
              <a:solidFill>
                <a:prstClr val="black"/>
              </a:solidFill>
            </a:endParaRPr>
          </a:p>
          <a:p>
            <a:r>
              <a:rPr lang="en-US" sz="900" b="1" u="sng" dirty="0">
                <a:solidFill>
                  <a:prstClr val="black"/>
                </a:solidFill>
              </a:rPr>
              <a:t>Faculty</a:t>
            </a:r>
            <a:r>
              <a:rPr lang="en-US" sz="900" u="sng" dirty="0">
                <a:solidFill>
                  <a:prstClr val="black"/>
                </a:solidFill>
              </a:rPr>
              <a:t> </a:t>
            </a:r>
            <a:r>
              <a:rPr lang="en-US" sz="900" dirty="0">
                <a:solidFill>
                  <a:prstClr val="black"/>
                </a:solidFill>
              </a:rPr>
              <a:t>Motivation ,Experiential background, Business Knowledge / Market understanding, Involvement / Cooperation</a:t>
            </a:r>
          </a:p>
          <a:p>
            <a:r>
              <a:rPr lang="en-US" sz="900" b="1" u="sng" dirty="0">
                <a:solidFill>
                  <a:prstClr val="black"/>
                </a:solidFill>
              </a:rPr>
              <a:t>Administration: </a:t>
            </a:r>
            <a:r>
              <a:rPr lang="en-US" sz="900" dirty="0">
                <a:solidFill>
                  <a:prstClr val="black"/>
                </a:solidFill>
              </a:rPr>
              <a:t>Friendly and supportive, Efficient, Involvement of faculty in administrative matters</a:t>
            </a:r>
          </a:p>
          <a:p>
            <a:r>
              <a:rPr lang="en-US" sz="900" b="1" u="sng" dirty="0">
                <a:solidFill>
                  <a:prstClr val="black"/>
                </a:solidFill>
              </a:rPr>
              <a:t>Students and Alumni</a:t>
            </a:r>
            <a:endParaRPr lang="en-US" sz="900" dirty="0">
              <a:solidFill>
                <a:prstClr val="black"/>
              </a:solidFill>
            </a:endParaRPr>
          </a:p>
        </p:txBody>
      </p:sp>
      <p:sp>
        <p:nvSpPr>
          <p:cNvPr id="7" name="Rectangle 6"/>
          <p:cNvSpPr/>
          <p:nvPr/>
        </p:nvSpPr>
        <p:spPr>
          <a:xfrm>
            <a:off x="5212895" y="3819083"/>
            <a:ext cx="1818457" cy="36325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solidFill>
                <a:prstClr val="black"/>
              </a:solidFill>
            </a:endParaRPr>
          </a:p>
          <a:p>
            <a:pPr algn="ctr"/>
            <a:r>
              <a:rPr lang="en-US" sz="1050" b="1" dirty="0">
                <a:solidFill>
                  <a:prstClr val="black"/>
                </a:solidFill>
              </a:rPr>
              <a:t>Applied Research</a:t>
            </a:r>
          </a:p>
          <a:p>
            <a:pPr algn="ctr"/>
            <a:endParaRPr lang="en-US" sz="1350" b="1" dirty="0">
              <a:solidFill>
                <a:prstClr val="black"/>
              </a:solidFill>
            </a:endParaRPr>
          </a:p>
        </p:txBody>
      </p:sp>
      <p:sp>
        <p:nvSpPr>
          <p:cNvPr id="8" name="Rectangle 7"/>
          <p:cNvSpPr/>
          <p:nvPr/>
        </p:nvSpPr>
        <p:spPr>
          <a:xfrm>
            <a:off x="5223360" y="2998030"/>
            <a:ext cx="1818457" cy="5992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solidFill>
                <a:prstClr val="black"/>
              </a:solidFill>
            </a:endParaRPr>
          </a:p>
          <a:p>
            <a:pPr algn="ctr"/>
            <a:r>
              <a:rPr lang="en-US" sz="1050" b="1" dirty="0">
                <a:solidFill>
                  <a:prstClr val="black"/>
                </a:solidFill>
              </a:rPr>
              <a:t>Teaching Programs Relevant to Problems and Opportunities  of the surroundings</a:t>
            </a:r>
          </a:p>
          <a:p>
            <a:pPr algn="ctr"/>
            <a:endParaRPr lang="en-US" sz="1350" b="1" dirty="0">
              <a:solidFill>
                <a:prstClr val="black"/>
              </a:solidFill>
            </a:endParaRPr>
          </a:p>
        </p:txBody>
      </p:sp>
      <p:sp>
        <p:nvSpPr>
          <p:cNvPr id="9" name="Rectangle 8"/>
          <p:cNvSpPr/>
          <p:nvPr/>
        </p:nvSpPr>
        <p:spPr>
          <a:xfrm>
            <a:off x="5234472" y="4379680"/>
            <a:ext cx="1818457" cy="5180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prstClr val="black"/>
                </a:solidFill>
              </a:rPr>
              <a:t>Embedding Entrepreneurship teaching in other programs</a:t>
            </a:r>
            <a:endParaRPr lang="en-US" sz="1350" b="1" dirty="0">
              <a:solidFill>
                <a:prstClr val="black"/>
              </a:solidFill>
            </a:endParaRPr>
          </a:p>
        </p:txBody>
      </p:sp>
      <p:sp>
        <p:nvSpPr>
          <p:cNvPr id="10" name="Rectangle 9"/>
          <p:cNvSpPr/>
          <p:nvPr/>
        </p:nvSpPr>
        <p:spPr>
          <a:xfrm>
            <a:off x="5228635" y="2353714"/>
            <a:ext cx="1818457" cy="4388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prstClr val="black"/>
                </a:solidFill>
              </a:rPr>
              <a:t>Teaching the Entrepreneurial Mindset</a:t>
            </a:r>
            <a:endParaRPr lang="en-US" sz="1350" b="1" dirty="0">
              <a:solidFill>
                <a:prstClr val="black"/>
              </a:solidFill>
            </a:endParaRPr>
          </a:p>
        </p:txBody>
      </p:sp>
      <p:sp>
        <p:nvSpPr>
          <p:cNvPr id="11" name="Rectangle 10"/>
          <p:cNvSpPr/>
          <p:nvPr/>
        </p:nvSpPr>
        <p:spPr>
          <a:xfrm>
            <a:off x="5234472" y="5088656"/>
            <a:ext cx="1818457" cy="36325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solidFill>
                <a:prstClr val="black"/>
              </a:solidFill>
            </a:endParaRPr>
          </a:p>
          <a:p>
            <a:pPr algn="ctr"/>
            <a:r>
              <a:rPr lang="en-US" sz="1050" b="1" dirty="0">
                <a:solidFill>
                  <a:prstClr val="black"/>
                </a:solidFill>
              </a:rPr>
              <a:t>Outreach Programs for the community</a:t>
            </a:r>
          </a:p>
          <a:p>
            <a:pPr algn="ctr"/>
            <a:endParaRPr lang="en-US" sz="1350" b="1" dirty="0">
              <a:solidFill>
                <a:prstClr val="black"/>
              </a:solidFill>
            </a:endParaRPr>
          </a:p>
        </p:txBody>
      </p:sp>
      <p:sp>
        <p:nvSpPr>
          <p:cNvPr id="12" name="Text Box 13"/>
          <p:cNvSpPr txBox="1">
            <a:spLocks noChangeArrowheads="1"/>
          </p:cNvSpPr>
          <p:nvPr/>
        </p:nvSpPr>
        <p:spPr bwMode="auto">
          <a:xfrm>
            <a:off x="7684279" y="2701061"/>
            <a:ext cx="1031252" cy="582081"/>
          </a:xfrm>
          <a:prstGeom prst="rect">
            <a:avLst/>
          </a:prstGeom>
          <a:solidFill>
            <a:srgbClr val="FF0000">
              <a:alpha val="52000"/>
            </a:srgbClr>
          </a:solidFill>
          <a:ln w="9525">
            <a:solidFill>
              <a:srgbClr val="000000"/>
            </a:solidFill>
            <a:miter lim="800000"/>
            <a:headEnd/>
            <a:tailEnd/>
          </a:ln>
          <a:extLst/>
        </p:spPr>
        <p:txBody>
          <a:bodyPr rot="0" vert="horz" wrap="square" lIns="51435" tIns="25718" rIns="0" bIns="25718" anchor="t" anchorCtr="0" upright="1">
            <a:noAutofit/>
          </a:bodyPr>
          <a:lstStyle/>
          <a:p>
            <a:pPr>
              <a:lnSpc>
                <a:spcPct val="118000"/>
              </a:lnSpc>
              <a:spcAft>
                <a:spcPts val="450"/>
              </a:spcAft>
            </a:pPr>
            <a:r>
              <a:rPr lang="en-GB" sz="900" b="1"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New Venture Creation &amp; Spin Off Companies</a:t>
            </a:r>
            <a:endParaRPr lang="en-US" sz="900" kern="1400" dirty="0">
              <a:solidFill>
                <a:srgbClr val="000000"/>
              </a:solidFill>
              <a:ea typeface="Times New Roman" panose="02020603050405020304" pitchFamily="18" charset="0"/>
              <a:cs typeface="Times New Roman" panose="02020603050405020304" pitchFamily="18" charset="0"/>
            </a:endParaRPr>
          </a:p>
          <a:p>
            <a:pPr marL="86678" indent="-86678">
              <a:lnSpc>
                <a:spcPct val="118000"/>
              </a:lnSpc>
              <a:spcAft>
                <a:spcPts val="450"/>
              </a:spcAft>
            </a:pPr>
            <a:r>
              <a:rPr lang="en-GB" sz="900"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900" kern="1400" dirty="0">
              <a:solidFill>
                <a:srgbClr val="000000"/>
              </a:solidFill>
              <a:ea typeface="Times New Roman" panose="02020603050405020304" pitchFamily="18" charset="0"/>
              <a:cs typeface="Times New Roman" panose="02020603050405020304" pitchFamily="18" charset="0"/>
            </a:endParaRPr>
          </a:p>
        </p:txBody>
      </p:sp>
      <p:sp>
        <p:nvSpPr>
          <p:cNvPr id="13" name="Text Box 14"/>
          <p:cNvSpPr txBox="1">
            <a:spLocks noChangeArrowheads="1"/>
          </p:cNvSpPr>
          <p:nvPr/>
        </p:nvSpPr>
        <p:spPr bwMode="auto">
          <a:xfrm>
            <a:off x="7684279" y="4722646"/>
            <a:ext cx="1031252" cy="604103"/>
          </a:xfrm>
          <a:prstGeom prst="rect">
            <a:avLst/>
          </a:prstGeom>
          <a:solidFill>
            <a:srgbClr val="FF0000">
              <a:alpha val="52000"/>
            </a:srgbClr>
          </a:solidFill>
          <a:ln w="9525">
            <a:solidFill>
              <a:srgbClr val="000000"/>
            </a:solidFill>
            <a:miter lim="800000"/>
            <a:headEnd/>
            <a:tailEnd/>
          </a:ln>
          <a:extLst/>
        </p:spPr>
        <p:txBody>
          <a:bodyPr rot="0" vert="horz" wrap="square" lIns="51435" tIns="25718" rIns="0" bIns="25718" anchor="t" anchorCtr="0" upright="1">
            <a:noAutofit/>
          </a:bodyPr>
          <a:lstStyle/>
          <a:p>
            <a:pPr marL="86678" indent="-86678">
              <a:lnSpc>
                <a:spcPct val="118000"/>
              </a:lnSpc>
              <a:spcAft>
                <a:spcPts val="450"/>
              </a:spcAft>
            </a:pPr>
            <a:r>
              <a:rPr lang="en-GB" sz="900" b="1"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Learning opportunity of the University</a:t>
            </a:r>
            <a:endParaRPr lang="en-US" sz="900" kern="1400" dirty="0">
              <a:solidFill>
                <a:srgbClr val="000000"/>
              </a:solidFill>
              <a:ea typeface="Times New Roman" panose="02020603050405020304" pitchFamily="18" charset="0"/>
              <a:cs typeface="Times New Roman" panose="02020603050405020304" pitchFamily="18" charset="0"/>
            </a:endParaRPr>
          </a:p>
        </p:txBody>
      </p:sp>
      <p:sp>
        <p:nvSpPr>
          <p:cNvPr id="14" name="Text Box 15"/>
          <p:cNvSpPr txBox="1">
            <a:spLocks noChangeArrowheads="1"/>
          </p:cNvSpPr>
          <p:nvPr/>
        </p:nvSpPr>
        <p:spPr bwMode="auto">
          <a:xfrm>
            <a:off x="7684280" y="4171557"/>
            <a:ext cx="1031252" cy="401298"/>
          </a:xfrm>
          <a:prstGeom prst="rect">
            <a:avLst/>
          </a:prstGeom>
          <a:solidFill>
            <a:srgbClr val="FF0000">
              <a:alpha val="52000"/>
            </a:srgbClr>
          </a:solidFill>
          <a:ln w="9525">
            <a:solidFill>
              <a:srgbClr val="000000"/>
            </a:solidFill>
            <a:miter lim="800000"/>
            <a:headEnd/>
            <a:tailEnd/>
          </a:ln>
          <a:extLst/>
        </p:spPr>
        <p:txBody>
          <a:bodyPr rot="0" vert="horz" wrap="square" lIns="51435" tIns="25718" rIns="0" bIns="25718" anchor="t" anchorCtr="0" upright="1">
            <a:noAutofit/>
          </a:bodyPr>
          <a:lstStyle/>
          <a:p>
            <a:pPr>
              <a:lnSpc>
                <a:spcPct val="118000"/>
              </a:lnSpc>
              <a:spcAft>
                <a:spcPts val="450"/>
              </a:spcAft>
            </a:pPr>
            <a:r>
              <a:rPr lang="en-GB" sz="900" b="1"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Education and training of SMEs</a:t>
            </a:r>
            <a:endParaRPr lang="en-US" sz="900" kern="1400" dirty="0">
              <a:solidFill>
                <a:srgbClr val="000000"/>
              </a:solidFill>
              <a:ea typeface="Times New Roman" panose="02020603050405020304" pitchFamily="18" charset="0"/>
              <a:cs typeface="Times New Roman" panose="02020603050405020304" pitchFamily="18" charset="0"/>
            </a:endParaRPr>
          </a:p>
          <a:p>
            <a:pPr marL="86678" indent="-86678">
              <a:lnSpc>
                <a:spcPct val="118000"/>
              </a:lnSpc>
              <a:spcAft>
                <a:spcPts val="450"/>
              </a:spcAft>
            </a:pPr>
            <a:r>
              <a:rPr lang="en-GB" sz="900"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n-US" sz="900" kern="1400" dirty="0">
              <a:solidFill>
                <a:srgbClr val="000000"/>
              </a:solidFill>
              <a:ea typeface="Times New Roman" panose="02020603050405020304" pitchFamily="18" charset="0"/>
              <a:cs typeface="Times New Roman" panose="02020603050405020304" pitchFamily="18" charset="0"/>
            </a:endParaRPr>
          </a:p>
        </p:txBody>
      </p:sp>
      <p:sp>
        <p:nvSpPr>
          <p:cNvPr id="15" name="Text Box 22"/>
          <p:cNvSpPr txBox="1">
            <a:spLocks noChangeArrowheads="1"/>
          </p:cNvSpPr>
          <p:nvPr/>
        </p:nvSpPr>
        <p:spPr bwMode="auto">
          <a:xfrm>
            <a:off x="7684280" y="3385499"/>
            <a:ext cx="1031252" cy="675565"/>
          </a:xfrm>
          <a:prstGeom prst="rect">
            <a:avLst/>
          </a:prstGeom>
          <a:solidFill>
            <a:srgbClr val="FF0000">
              <a:alpha val="52000"/>
            </a:srgbClr>
          </a:solidFill>
          <a:ln w="9525">
            <a:solidFill>
              <a:srgbClr val="000000"/>
            </a:solidFill>
            <a:miter lim="800000"/>
            <a:headEnd/>
            <a:tailEnd/>
          </a:ln>
          <a:extLst/>
        </p:spPr>
        <p:txBody>
          <a:bodyPr rot="0" vert="horz" wrap="square" lIns="51435" tIns="25718" rIns="0" bIns="25718" anchor="t" anchorCtr="0" upright="1">
            <a:noAutofit/>
          </a:bodyPr>
          <a:lstStyle/>
          <a:p>
            <a:pPr>
              <a:lnSpc>
                <a:spcPct val="118000"/>
              </a:lnSpc>
              <a:spcAft>
                <a:spcPts val="450"/>
              </a:spcAft>
            </a:pPr>
            <a:r>
              <a:rPr lang="en-GB" sz="900" b="1"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Faculty, Staff, Students and Alumni Entrepreneurs </a:t>
            </a:r>
            <a:endParaRPr lang="en-US" sz="900" kern="1400" dirty="0">
              <a:solidFill>
                <a:srgbClr val="000000"/>
              </a:solidFill>
              <a:ea typeface="Times New Roman" panose="02020603050405020304" pitchFamily="18" charset="0"/>
              <a:cs typeface="Times New Roman" panose="02020603050405020304" pitchFamily="18" charset="0"/>
            </a:endParaRPr>
          </a:p>
        </p:txBody>
      </p:sp>
      <p:sp>
        <p:nvSpPr>
          <p:cNvPr id="16" name="Text Box 16"/>
          <p:cNvSpPr txBox="1">
            <a:spLocks noChangeArrowheads="1"/>
          </p:cNvSpPr>
          <p:nvPr/>
        </p:nvSpPr>
        <p:spPr bwMode="auto">
          <a:xfrm>
            <a:off x="614150" y="1439954"/>
            <a:ext cx="1220640" cy="35325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1435" tIns="25718" rIns="51435" bIns="25718" anchor="t" anchorCtr="0" upright="1">
            <a:noAutofit/>
          </a:bodyPr>
          <a:lstStyle/>
          <a:p>
            <a:pPr>
              <a:lnSpc>
                <a:spcPct val="118000"/>
              </a:lnSpc>
              <a:spcAft>
                <a:spcPts val="450"/>
              </a:spcAft>
            </a:pPr>
            <a:r>
              <a:rPr lang="en-GB" sz="1200" b="1"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Environment </a:t>
            </a:r>
            <a:endParaRPr lang="en-US" sz="1200" kern="1400" dirty="0">
              <a:solidFill>
                <a:srgbClr val="000000"/>
              </a:solidFill>
              <a:ea typeface="Times New Roman" panose="02020603050405020304" pitchFamily="18" charset="0"/>
              <a:cs typeface="Times New Roman" panose="02020603050405020304" pitchFamily="18" charset="0"/>
            </a:endParaRPr>
          </a:p>
        </p:txBody>
      </p:sp>
      <p:sp>
        <p:nvSpPr>
          <p:cNvPr id="17" name="Text Box 17"/>
          <p:cNvSpPr txBox="1">
            <a:spLocks noChangeArrowheads="1"/>
          </p:cNvSpPr>
          <p:nvPr/>
        </p:nvSpPr>
        <p:spPr bwMode="auto">
          <a:xfrm>
            <a:off x="2364539" y="1430905"/>
            <a:ext cx="1978937" cy="343939"/>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1435" tIns="25718" rIns="51435" bIns="25718" anchor="t" anchorCtr="0" upright="1">
            <a:noAutofit/>
          </a:bodyPr>
          <a:lstStyle/>
          <a:p>
            <a:pPr>
              <a:lnSpc>
                <a:spcPct val="118000"/>
              </a:lnSpc>
              <a:spcAft>
                <a:spcPts val="450"/>
              </a:spcAft>
            </a:pPr>
            <a:r>
              <a:rPr lang="en-GB" sz="1200" b="1"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University Resources</a:t>
            </a:r>
            <a:endParaRPr lang="en-US" sz="1200" kern="1400" dirty="0">
              <a:solidFill>
                <a:srgbClr val="000000"/>
              </a:solidFill>
              <a:ea typeface="Times New Roman" panose="02020603050405020304" pitchFamily="18" charset="0"/>
              <a:cs typeface="Times New Roman" panose="02020603050405020304" pitchFamily="18" charset="0"/>
            </a:endParaRPr>
          </a:p>
        </p:txBody>
      </p:sp>
      <p:sp>
        <p:nvSpPr>
          <p:cNvPr id="18" name="Text Box 18"/>
          <p:cNvSpPr txBox="1">
            <a:spLocks noChangeArrowheads="1"/>
          </p:cNvSpPr>
          <p:nvPr/>
        </p:nvSpPr>
        <p:spPr bwMode="auto">
          <a:xfrm>
            <a:off x="5278162" y="1428124"/>
            <a:ext cx="1428356" cy="35325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1435" tIns="25718" rIns="51435" bIns="25718" anchor="t" anchorCtr="0" upright="1">
            <a:noAutofit/>
          </a:bodyPr>
          <a:lstStyle/>
          <a:p>
            <a:pPr>
              <a:lnSpc>
                <a:spcPct val="118000"/>
              </a:lnSpc>
              <a:spcAft>
                <a:spcPts val="450"/>
              </a:spcAft>
            </a:pPr>
            <a:r>
              <a:rPr lang="en-GB" sz="1200" b="1"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Implementation </a:t>
            </a:r>
            <a:endParaRPr lang="en-US" sz="1200" kern="1400" dirty="0">
              <a:solidFill>
                <a:srgbClr val="000000"/>
              </a:solidFill>
              <a:ea typeface="Times New Roman" panose="02020603050405020304" pitchFamily="18" charset="0"/>
              <a:cs typeface="Times New Roman" panose="02020603050405020304" pitchFamily="18" charset="0"/>
            </a:endParaRPr>
          </a:p>
        </p:txBody>
      </p:sp>
      <p:sp>
        <p:nvSpPr>
          <p:cNvPr id="19" name="Text Box 19"/>
          <p:cNvSpPr txBox="1">
            <a:spLocks noChangeArrowheads="1"/>
          </p:cNvSpPr>
          <p:nvPr/>
        </p:nvSpPr>
        <p:spPr bwMode="auto">
          <a:xfrm>
            <a:off x="7674115" y="1444540"/>
            <a:ext cx="1041416" cy="35325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1435" tIns="25718" rIns="51435" bIns="25718" anchor="t" anchorCtr="0" upright="1">
            <a:noAutofit/>
          </a:bodyPr>
          <a:lstStyle/>
          <a:p>
            <a:pPr>
              <a:lnSpc>
                <a:spcPct val="118000"/>
              </a:lnSpc>
              <a:spcAft>
                <a:spcPts val="450"/>
              </a:spcAft>
            </a:pPr>
            <a:r>
              <a:rPr lang="en-GB" sz="1200" b="1" kern="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Outcome </a:t>
            </a:r>
            <a:endParaRPr lang="en-US" sz="1200" kern="1400" dirty="0">
              <a:solidFill>
                <a:srgbClr val="000000"/>
              </a:solidFill>
              <a:ea typeface="Times New Roman" panose="02020603050405020304" pitchFamily="18" charset="0"/>
              <a:cs typeface="Times New Roman" panose="02020603050405020304" pitchFamily="18" charset="0"/>
            </a:endParaRPr>
          </a:p>
        </p:txBody>
      </p:sp>
      <p:cxnSp>
        <p:nvCxnSpPr>
          <p:cNvPr id="21" name="Straight Arrow Connector 20"/>
          <p:cNvCxnSpPr/>
          <p:nvPr/>
        </p:nvCxnSpPr>
        <p:spPr>
          <a:xfrm flipH="1">
            <a:off x="539589" y="3345984"/>
            <a:ext cx="8520" cy="900671"/>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1163368" y="3345984"/>
            <a:ext cx="1454" cy="895522"/>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 idx="3"/>
          </p:cNvCxnSpPr>
          <p:nvPr/>
        </p:nvCxnSpPr>
        <p:spPr>
          <a:xfrm>
            <a:off x="1510853" y="2737752"/>
            <a:ext cx="323938" cy="32463"/>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3" idx="3"/>
          </p:cNvCxnSpPr>
          <p:nvPr/>
        </p:nvCxnSpPr>
        <p:spPr>
          <a:xfrm>
            <a:off x="1509068" y="4897828"/>
            <a:ext cx="325722" cy="8702"/>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4470492" y="2746151"/>
            <a:ext cx="1" cy="2059588"/>
          </a:xfrm>
          <a:prstGeom prst="straightConnector1">
            <a:avLst/>
          </a:prstGeom>
          <a:ln w="412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4128736" y="4792480"/>
            <a:ext cx="341756" cy="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4128736" y="2746151"/>
            <a:ext cx="341756" cy="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endCxn id="11" idx="1"/>
          </p:cNvCxnSpPr>
          <p:nvPr/>
        </p:nvCxnSpPr>
        <p:spPr>
          <a:xfrm>
            <a:off x="4474191" y="3855318"/>
            <a:ext cx="760281" cy="1414967"/>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endCxn id="9" idx="1"/>
          </p:cNvCxnSpPr>
          <p:nvPr/>
        </p:nvCxnSpPr>
        <p:spPr>
          <a:xfrm>
            <a:off x="4480360" y="3753369"/>
            <a:ext cx="754112" cy="885344"/>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10" idx="1"/>
          </p:cNvCxnSpPr>
          <p:nvPr/>
        </p:nvCxnSpPr>
        <p:spPr>
          <a:xfrm flipV="1">
            <a:off x="4470662" y="2573146"/>
            <a:ext cx="757973" cy="958421"/>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8" idx="1"/>
          </p:cNvCxnSpPr>
          <p:nvPr/>
        </p:nvCxnSpPr>
        <p:spPr>
          <a:xfrm flipV="1">
            <a:off x="4470661" y="3297656"/>
            <a:ext cx="752699" cy="299991"/>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7" idx="1"/>
          </p:cNvCxnSpPr>
          <p:nvPr/>
        </p:nvCxnSpPr>
        <p:spPr>
          <a:xfrm>
            <a:off x="4470662" y="3662514"/>
            <a:ext cx="742233" cy="338198"/>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V="1">
            <a:off x="7266895" y="2603134"/>
            <a:ext cx="0" cy="2667151"/>
          </a:xfrm>
          <a:prstGeom prst="straightConnector1">
            <a:avLst/>
          </a:prstGeom>
          <a:ln w="412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11" idx="3"/>
          </p:cNvCxnSpPr>
          <p:nvPr/>
        </p:nvCxnSpPr>
        <p:spPr>
          <a:xfrm>
            <a:off x="7052929" y="5270285"/>
            <a:ext cx="213966" cy="1665"/>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7052929" y="2603134"/>
            <a:ext cx="200746" cy="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endCxn id="13" idx="1"/>
          </p:cNvCxnSpPr>
          <p:nvPr/>
        </p:nvCxnSpPr>
        <p:spPr>
          <a:xfrm>
            <a:off x="7269386" y="4061064"/>
            <a:ext cx="414893" cy="963634"/>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endCxn id="14" idx="1"/>
          </p:cNvCxnSpPr>
          <p:nvPr/>
        </p:nvCxnSpPr>
        <p:spPr>
          <a:xfrm>
            <a:off x="7261621" y="4041565"/>
            <a:ext cx="422660" cy="330641"/>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endCxn id="15" idx="1"/>
          </p:cNvCxnSpPr>
          <p:nvPr/>
        </p:nvCxnSpPr>
        <p:spPr>
          <a:xfrm flipV="1">
            <a:off x="7261620" y="3723281"/>
            <a:ext cx="422660" cy="310776"/>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endCxn id="12" idx="1"/>
          </p:cNvCxnSpPr>
          <p:nvPr/>
        </p:nvCxnSpPr>
        <p:spPr>
          <a:xfrm flipV="1">
            <a:off x="7261620" y="2992101"/>
            <a:ext cx="422658" cy="1040466"/>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V="1">
            <a:off x="8935334" y="1693536"/>
            <a:ext cx="16846" cy="4220212"/>
          </a:xfrm>
          <a:prstGeom prst="straightConnector1">
            <a:avLst/>
          </a:prstGeom>
          <a:ln w="4127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H="1">
            <a:off x="874848" y="5913747"/>
            <a:ext cx="8060486" cy="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endCxn id="3" idx="2"/>
          </p:cNvCxnSpPr>
          <p:nvPr/>
        </p:nvCxnSpPr>
        <p:spPr>
          <a:xfrm flipH="1" flipV="1">
            <a:off x="874848" y="5568825"/>
            <a:ext cx="1784" cy="344923"/>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flipH="1">
            <a:off x="874847" y="1692188"/>
            <a:ext cx="8080958" cy="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2" idx="0"/>
          </p:cNvCxnSpPr>
          <p:nvPr/>
        </p:nvCxnSpPr>
        <p:spPr>
          <a:xfrm>
            <a:off x="874848" y="1692189"/>
            <a:ext cx="1784" cy="445942"/>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2" idx="3"/>
          </p:cNvCxnSpPr>
          <p:nvPr/>
        </p:nvCxnSpPr>
        <p:spPr>
          <a:xfrm>
            <a:off x="8715530" y="2992101"/>
            <a:ext cx="236649" cy="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a:stCxn id="13" idx="3"/>
          </p:cNvCxnSpPr>
          <p:nvPr/>
        </p:nvCxnSpPr>
        <p:spPr>
          <a:xfrm>
            <a:off x="8715532" y="5024697"/>
            <a:ext cx="236648" cy="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stCxn id="14" idx="3"/>
          </p:cNvCxnSpPr>
          <p:nvPr/>
        </p:nvCxnSpPr>
        <p:spPr>
          <a:xfrm>
            <a:off x="8715532" y="4372206"/>
            <a:ext cx="236648" cy="7474"/>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stCxn id="15" idx="3"/>
          </p:cNvCxnSpPr>
          <p:nvPr/>
        </p:nvCxnSpPr>
        <p:spPr>
          <a:xfrm>
            <a:off x="8715532" y="3723281"/>
            <a:ext cx="236648" cy="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flipH="1" flipV="1">
            <a:off x="4124331" y="2095519"/>
            <a:ext cx="4811003" cy="7364"/>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flipH="1" flipV="1">
            <a:off x="4120632" y="5661487"/>
            <a:ext cx="4811003" cy="7364"/>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p:nvPr/>
        </p:nvCxnSpPr>
        <p:spPr>
          <a:xfrm>
            <a:off x="7055605" y="4625835"/>
            <a:ext cx="236649" cy="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Straight Arrow Connector 152"/>
          <p:cNvCxnSpPr/>
          <p:nvPr/>
        </p:nvCxnSpPr>
        <p:spPr>
          <a:xfrm>
            <a:off x="7034977" y="3976302"/>
            <a:ext cx="236649" cy="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a:off x="7052929" y="3288695"/>
            <a:ext cx="236649" cy="0"/>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1" name="Straight Arrow Connector 170"/>
          <p:cNvCxnSpPr>
            <a:stCxn id="4" idx="0"/>
            <a:endCxn id="5" idx="2"/>
          </p:cNvCxnSpPr>
          <p:nvPr/>
        </p:nvCxnSpPr>
        <p:spPr>
          <a:xfrm flipV="1">
            <a:off x="3199648" y="3655688"/>
            <a:ext cx="1784" cy="412949"/>
          </a:xfrm>
          <a:prstGeom prst="straightConnector1">
            <a:avLst/>
          </a:prstGeom>
          <a:ln w="412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7" name="Straight Arrow Connector 176"/>
          <p:cNvCxnSpPr/>
          <p:nvPr/>
        </p:nvCxnSpPr>
        <p:spPr>
          <a:xfrm>
            <a:off x="6122123" y="2092565"/>
            <a:ext cx="0" cy="25377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Straight Arrow Connector 178"/>
          <p:cNvCxnSpPr>
            <a:endCxn id="11" idx="2"/>
          </p:cNvCxnSpPr>
          <p:nvPr/>
        </p:nvCxnSpPr>
        <p:spPr>
          <a:xfrm flipV="1">
            <a:off x="6143701" y="5451913"/>
            <a:ext cx="0" cy="216938"/>
          </a:xfrm>
          <a:prstGeom prst="straightConnector1">
            <a:avLst/>
          </a:prstGeom>
          <a:ln w="412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07" name="Straight Arrow Connector 206"/>
          <p:cNvCxnSpPr/>
          <p:nvPr/>
        </p:nvCxnSpPr>
        <p:spPr>
          <a:xfrm flipV="1">
            <a:off x="1834790" y="2770213"/>
            <a:ext cx="0" cy="2136317"/>
          </a:xfrm>
          <a:prstGeom prst="straightConnector1">
            <a:avLst/>
          </a:prstGeom>
          <a:ln w="41275">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11" name="Straight Arrow Connector 210"/>
          <p:cNvCxnSpPr/>
          <p:nvPr/>
        </p:nvCxnSpPr>
        <p:spPr>
          <a:xfrm>
            <a:off x="1844052" y="3900584"/>
            <a:ext cx="439279" cy="1005945"/>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2" name="Straight Arrow Connector 211"/>
          <p:cNvCxnSpPr>
            <a:endCxn id="5" idx="1"/>
          </p:cNvCxnSpPr>
          <p:nvPr/>
        </p:nvCxnSpPr>
        <p:spPr>
          <a:xfrm flipV="1">
            <a:off x="1834791" y="2770214"/>
            <a:ext cx="440042" cy="1115265"/>
          </a:xfrm>
          <a:prstGeom prst="straightConnector1">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2" name="Straight Arrow Connector 221"/>
          <p:cNvCxnSpPr/>
          <p:nvPr/>
        </p:nvCxnSpPr>
        <p:spPr>
          <a:xfrm>
            <a:off x="5568287" y="2799959"/>
            <a:ext cx="0" cy="199768"/>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4" name="Straight Arrow Connector 223"/>
          <p:cNvCxnSpPr/>
          <p:nvPr/>
        </p:nvCxnSpPr>
        <p:spPr>
          <a:xfrm flipH="1">
            <a:off x="5842394" y="2799959"/>
            <a:ext cx="2261" cy="1038413"/>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6" name="Straight Arrow Connector 225"/>
          <p:cNvCxnSpPr>
            <a:stCxn id="10" idx="2"/>
            <a:endCxn id="9" idx="0"/>
          </p:cNvCxnSpPr>
          <p:nvPr/>
        </p:nvCxnSpPr>
        <p:spPr>
          <a:xfrm>
            <a:off x="6137864" y="2792579"/>
            <a:ext cx="5837" cy="1587101"/>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8" name="Straight Arrow Connector 227"/>
          <p:cNvCxnSpPr/>
          <p:nvPr/>
        </p:nvCxnSpPr>
        <p:spPr>
          <a:xfrm>
            <a:off x="6396564" y="2792360"/>
            <a:ext cx="11885" cy="2288698"/>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1" name="Straight Arrow Connector 240"/>
          <p:cNvCxnSpPr/>
          <p:nvPr/>
        </p:nvCxnSpPr>
        <p:spPr>
          <a:xfrm>
            <a:off x="5293092" y="4888889"/>
            <a:ext cx="0" cy="199768"/>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2" name="Straight Arrow Connector 241"/>
          <p:cNvCxnSpPr/>
          <p:nvPr/>
        </p:nvCxnSpPr>
        <p:spPr>
          <a:xfrm>
            <a:off x="5568287" y="3575966"/>
            <a:ext cx="0" cy="1512690"/>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4" name="Straight Arrow Connector 243"/>
          <p:cNvCxnSpPr/>
          <p:nvPr/>
        </p:nvCxnSpPr>
        <p:spPr>
          <a:xfrm>
            <a:off x="5911187" y="3142859"/>
            <a:ext cx="0" cy="199768"/>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5" name="Straight Arrow Connector 244"/>
          <p:cNvCxnSpPr/>
          <p:nvPr/>
        </p:nvCxnSpPr>
        <p:spPr>
          <a:xfrm>
            <a:off x="5422106" y="4182340"/>
            <a:ext cx="10449" cy="906317"/>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3" name="Straight Arrow Connector 252"/>
          <p:cNvCxnSpPr/>
          <p:nvPr/>
        </p:nvCxnSpPr>
        <p:spPr>
          <a:xfrm>
            <a:off x="5312438" y="3579607"/>
            <a:ext cx="0" cy="267533"/>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6" name="Straight Arrow Connector 255"/>
          <p:cNvCxnSpPr/>
          <p:nvPr/>
        </p:nvCxnSpPr>
        <p:spPr>
          <a:xfrm flipH="1">
            <a:off x="5312439" y="4171558"/>
            <a:ext cx="1658" cy="213872"/>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8" name="Straight Arrow Connector 257"/>
          <p:cNvCxnSpPr/>
          <p:nvPr/>
        </p:nvCxnSpPr>
        <p:spPr>
          <a:xfrm>
            <a:off x="5721717" y="3586130"/>
            <a:ext cx="427" cy="799300"/>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0" name="Straight Arrow Connector 259"/>
          <p:cNvCxnSpPr/>
          <p:nvPr/>
        </p:nvCxnSpPr>
        <p:spPr>
          <a:xfrm>
            <a:off x="5992340" y="3575966"/>
            <a:ext cx="0" cy="1512690"/>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3" name="Straight Arrow Connector 262"/>
          <p:cNvCxnSpPr/>
          <p:nvPr/>
        </p:nvCxnSpPr>
        <p:spPr>
          <a:xfrm>
            <a:off x="6772180" y="4186253"/>
            <a:ext cx="2871" cy="901584"/>
          </a:xfrm>
          <a:prstGeom prst="straightConnector1">
            <a:avLst/>
          </a:prstGeom>
          <a:ln w="19050">
            <a:solidFill>
              <a:schemeClr val="tx1"/>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272" name="TextBox 271"/>
          <p:cNvSpPr txBox="1"/>
          <p:nvPr/>
        </p:nvSpPr>
        <p:spPr>
          <a:xfrm>
            <a:off x="4221051" y="1884739"/>
            <a:ext cx="4697437" cy="392415"/>
          </a:xfrm>
          <a:prstGeom prst="rect">
            <a:avLst/>
          </a:prstGeom>
          <a:noFill/>
        </p:spPr>
        <p:txBody>
          <a:bodyPr wrap="square" rtlCol="0">
            <a:spAutoFit/>
          </a:bodyPr>
          <a:lstStyle/>
          <a:p>
            <a:r>
              <a:rPr lang="en-US" sz="975" b="1" dirty="0">
                <a:solidFill>
                  <a:srgbClr val="FF0000"/>
                </a:solidFill>
              </a:rPr>
              <a:t>Knowledge, Experience, Networks and financial resources are part of the feed back loop</a:t>
            </a:r>
          </a:p>
        </p:txBody>
      </p:sp>
      <p:sp>
        <p:nvSpPr>
          <p:cNvPr id="73" name="Title 1"/>
          <p:cNvSpPr txBox="1">
            <a:spLocks/>
          </p:cNvSpPr>
          <p:nvPr/>
        </p:nvSpPr>
        <p:spPr>
          <a:xfrm>
            <a:off x="240626" y="304960"/>
            <a:ext cx="8528563" cy="66312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700" b="1"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en-US" sz="2700" b="1"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en-US" sz="2700" b="1"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en-US" sz="2700" b="1" i="0" u="none" strike="noStrike" kern="1200" cap="none" spc="0" normalizeH="0" baseline="0" noProof="0" dirty="0" smtClean="0">
                <a:ln>
                  <a:noFill/>
                </a:ln>
                <a:solidFill>
                  <a:sysClr val="windowText" lastClr="000000"/>
                </a:solidFill>
                <a:effectLst/>
                <a:uLnTx/>
                <a:uFillTx/>
                <a:latin typeface="Calibri"/>
                <a:ea typeface="+mj-ea"/>
                <a:cs typeface="+mj-cs"/>
              </a:rPr>
            </a:br>
            <a:r>
              <a:rPr kumimoji="0" lang="en-US" sz="6700" b="1" i="0" u="none" strike="noStrike" kern="1200" cap="none" spc="0" normalizeH="0" baseline="0" noProof="0" dirty="0" smtClean="0">
                <a:ln>
                  <a:noFill/>
                </a:ln>
                <a:solidFill>
                  <a:sysClr val="windowText" lastClr="000000"/>
                </a:solidFill>
                <a:effectLst/>
                <a:uLnTx/>
                <a:uFillTx/>
                <a:latin typeface="Calibri"/>
                <a:ea typeface="+mj-ea"/>
                <a:cs typeface="+mj-cs"/>
              </a:rPr>
              <a:t>Framework for promoting Entrepreneurship leading to SME development</a:t>
            </a:r>
            <a:r>
              <a:rPr kumimoji="0" lang="en-US" sz="6700" b="0" i="0" u="none" strike="noStrike" kern="1200" cap="none" spc="0" normalizeH="0" baseline="0" noProof="0" dirty="0" smtClean="0">
                <a:ln>
                  <a:noFill/>
                </a:ln>
                <a:solidFill>
                  <a:sysClr val="windowText" lastClr="000000"/>
                </a:solidFill>
                <a:effectLst/>
                <a:uLnTx/>
                <a:uFillTx/>
                <a:latin typeface="Calibri"/>
                <a:ea typeface="+mj-ea"/>
                <a:cs typeface="+mj-cs"/>
              </a:rPr>
              <a:t/>
            </a:r>
            <a:br>
              <a:rPr kumimoji="0" lang="en-US" sz="6700" b="0" i="0" u="none" strike="noStrike" kern="1200" cap="none" spc="0" normalizeH="0" baseline="0" noProof="0" dirty="0" smtClean="0">
                <a:ln>
                  <a:noFill/>
                </a:ln>
                <a:solidFill>
                  <a:sysClr val="windowText" lastClr="000000"/>
                </a:solidFill>
                <a:effectLst/>
                <a:uLnTx/>
                <a:uFillTx/>
                <a:latin typeface="Calibri"/>
                <a:ea typeface="+mj-ea"/>
                <a:cs typeface="+mj-cs"/>
              </a:rPr>
            </a:br>
            <a:endParaRPr kumimoji="0" lang="en-US" sz="6700" b="0" i="0" u="none" strike="noStrike" kern="1200" cap="none" spc="0" normalizeH="0" baseline="0" noProof="0" dirty="0">
              <a:ln>
                <a:noFill/>
              </a:ln>
              <a:solidFill>
                <a:sysClr val="windowText" lastClr="000000"/>
              </a:solidFill>
              <a:effectLst/>
              <a:uLnTx/>
              <a:uFillTx/>
              <a:latin typeface="Calibri"/>
              <a:ea typeface="+mj-ea"/>
              <a:cs typeface="+mj-cs"/>
            </a:endParaRPr>
          </a:p>
        </p:txBody>
      </p:sp>
    </p:spTree>
    <p:extLst>
      <p:ext uri="{BB962C8B-B14F-4D97-AF65-F5344CB8AC3E}">
        <p14:creationId xmlns:p14="http://schemas.microsoft.com/office/powerpoint/2010/main" val="1160672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324600" y="2296477"/>
            <a:ext cx="2667000" cy="21167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332131" y="743634"/>
            <a:ext cx="1790618" cy="461665"/>
          </a:xfrm>
          <a:prstGeom prst="rect">
            <a:avLst/>
          </a:prstGeom>
          <a:noFill/>
        </p:spPr>
        <p:txBody>
          <a:bodyPr wrap="none" rtlCol="0">
            <a:spAutoFit/>
          </a:bodyPr>
          <a:lstStyle/>
          <a:p>
            <a:r>
              <a:rPr lang="en-US" sz="1200" b="1" dirty="0" smtClean="0"/>
              <a:t>Field Visits</a:t>
            </a:r>
          </a:p>
          <a:p>
            <a:r>
              <a:rPr lang="en-US" sz="1200" b="1" dirty="0" smtClean="0"/>
              <a:t>Seminars and Exhibitions</a:t>
            </a:r>
            <a:endParaRPr lang="en-US" sz="1200" b="1" dirty="0"/>
          </a:p>
        </p:txBody>
      </p:sp>
      <p:sp>
        <p:nvSpPr>
          <p:cNvPr id="12" name="TextBox 11"/>
          <p:cNvSpPr txBox="1"/>
          <p:nvPr/>
        </p:nvSpPr>
        <p:spPr>
          <a:xfrm>
            <a:off x="490709" y="6059269"/>
            <a:ext cx="1185691" cy="646331"/>
          </a:xfrm>
          <a:prstGeom prst="rect">
            <a:avLst/>
          </a:prstGeom>
          <a:noFill/>
        </p:spPr>
        <p:txBody>
          <a:bodyPr wrap="square" rtlCol="0">
            <a:spAutoFit/>
          </a:bodyPr>
          <a:lstStyle/>
          <a:p>
            <a:r>
              <a:rPr lang="en-US" sz="1200" b="1" dirty="0" smtClean="0"/>
              <a:t>IT Skills</a:t>
            </a:r>
          </a:p>
          <a:p>
            <a:r>
              <a:rPr lang="en-US" sz="1200" b="1" dirty="0" smtClean="0"/>
              <a:t>Excel, SPSS</a:t>
            </a:r>
          </a:p>
          <a:p>
            <a:r>
              <a:rPr lang="en-US" sz="1200" b="1" dirty="0" smtClean="0"/>
              <a:t>Web Design</a:t>
            </a:r>
            <a:endParaRPr lang="en-US" sz="1200" b="1" dirty="0"/>
          </a:p>
        </p:txBody>
      </p:sp>
      <p:sp>
        <p:nvSpPr>
          <p:cNvPr id="14" name="TextBox 13"/>
          <p:cNvSpPr txBox="1"/>
          <p:nvPr/>
        </p:nvSpPr>
        <p:spPr>
          <a:xfrm>
            <a:off x="3851919" y="716429"/>
            <a:ext cx="982961" cy="461665"/>
          </a:xfrm>
          <a:prstGeom prst="rect">
            <a:avLst/>
          </a:prstGeom>
          <a:noFill/>
        </p:spPr>
        <p:txBody>
          <a:bodyPr wrap="none" rtlCol="0">
            <a:spAutoFit/>
          </a:bodyPr>
          <a:lstStyle/>
          <a:p>
            <a:r>
              <a:rPr lang="en-US" sz="1200" b="1" dirty="0" smtClean="0"/>
              <a:t>Case Studies</a:t>
            </a:r>
          </a:p>
          <a:p>
            <a:r>
              <a:rPr lang="en-US" sz="1200" b="1" dirty="0" smtClean="0"/>
              <a:t>Role plays</a:t>
            </a:r>
            <a:endParaRPr lang="en-US" sz="1200" b="1" dirty="0"/>
          </a:p>
        </p:txBody>
      </p:sp>
      <p:cxnSp>
        <p:nvCxnSpPr>
          <p:cNvPr id="16" name="Straight Arrow Connector 15"/>
          <p:cNvCxnSpPr/>
          <p:nvPr/>
        </p:nvCxnSpPr>
        <p:spPr>
          <a:xfrm>
            <a:off x="952374" y="5210551"/>
            <a:ext cx="376535" cy="1051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Straight Arrow Connector 18"/>
          <p:cNvCxnSpPr/>
          <p:nvPr/>
        </p:nvCxnSpPr>
        <p:spPr>
          <a:xfrm>
            <a:off x="871709" y="5983069"/>
            <a:ext cx="447675"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rot="5400000">
            <a:off x="5499237" y="1502212"/>
            <a:ext cx="3048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rot="5400000">
            <a:off x="4104777" y="1533505"/>
            <a:ext cx="381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TextBox 21"/>
          <p:cNvSpPr txBox="1"/>
          <p:nvPr/>
        </p:nvSpPr>
        <p:spPr>
          <a:xfrm rot="5400000">
            <a:off x="46260" y="4949684"/>
            <a:ext cx="1350563" cy="461665"/>
          </a:xfrm>
          <a:prstGeom prst="rect">
            <a:avLst/>
          </a:prstGeom>
          <a:noFill/>
        </p:spPr>
        <p:txBody>
          <a:bodyPr wrap="square" rtlCol="0">
            <a:spAutoFit/>
          </a:bodyPr>
          <a:lstStyle/>
          <a:p>
            <a:r>
              <a:rPr lang="en-US" sz="1200" b="1" dirty="0" smtClean="0"/>
              <a:t>Communication &amp; </a:t>
            </a:r>
          </a:p>
          <a:p>
            <a:r>
              <a:rPr lang="en-US" sz="1200" b="1" dirty="0" smtClean="0"/>
              <a:t>Presentation Skills</a:t>
            </a:r>
            <a:endParaRPr lang="en-US" sz="1200" b="1" dirty="0"/>
          </a:p>
        </p:txBody>
      </p:sp>
      <p:sp>
        <p:nvSpPr>
          <p:cNvPr id="49" name="TextBox 48"/>
          <p:cNvSpPr txBox="1"/>
          <p:nvPr/>
        </p:nvSpPr>
        <p:spPr>
          <a:xfrm>
            <a:off x="3429000" y="1827918"/>
            <a:ext cx="2743200" cy="2585323"/>
          </a:xfrm>
          <a:prstGeom prst="rect">
            <a:avLst/>
          </a:prstGeom>
          <a:solidFill>
            <a:schemeClr val="accent6">
              <a:lumMod val="75000"/>
            </a:schemeClr>
          </a:solidFill>
          <a:ln w="25400">
            <a:solidFill>
              <a:schemeClr val="tx1"/>
            </a:solidFill>
          </a:ln>
        </p:spPr>
        <p:txBody>
          <a:bodyPr wrap="square" rtlCol="0">
            <a:spAutoFit/>
          </a:bodyPr>
          <a:lstStyle/>
          <a:p>
            <a:pPr algn="ctr"/>
            <a:r>
              <a:rPr lang="en-US" b="1" u="sng" dirty="0" smtClean="0"/>
              <a:t>Entrepreneurship</a:t>
            </a:r>
          </a:p>
          <a:p>
            <a:r>
              <a:rPr lang="en-US" sz="1200" b="1" dirty="0" smtClean="0"/>
              <a:t>Know your self  (Who I am, What I Know, and Whom I Know)</a:t>
            </a:r>
          </a:p>
          <a:p>
            <a:r>
              <a:rPr lang="en-US" sz="1200" b="1" dirty="0" smtClean="0"/>
              <a:t>Opportunity Recognition</a:t>
            </a:r>
          </a:p>
          <a:p>
            <a:r>
              <a:rPr lang="en-US" sz="1200" b="1" dirty="0" smtClean="0"/>
              <a:t>Effectuation theory of Entrepreneurship</a:t>
            </a:r>
          </a:p>
          <a:p>
            <a:r>
              <a:rPr lang="en-US" sz="1200" b="1" dirty="0" smtClean="0"/>
              <a:t>Entrepreneurial Process, Entrepreneurial Method, Entrepreneurial Mindset</a:t>
            </a:r>
          </a:p>
          <a:p>
            <a:r>
              <a:rPr lang="en-US" sz="1200" b="1" dirty="0" smtClean="0"/>
              <a:t>E-Marketing</a:t>
            </a:r>
          </a:p>
          <a:p>
            <a:r>
              <a:rPr lang="en-US" sz="1200" b="1" dirty="0" smtClean="0"/>
              <a:t>E-Accounting &amp; E-Finance</a:t>
            </a:r>
          </a:p>
          <a:p>
            <a:r>
              <a:rPr lang="en-US" sz="1200" b="1" dirty="0" smtClean="0"/>
              <a:t>E-Human Resources</a:t>
            </a:r>
          </a:p>
          <a:p>
            <a:r>
              <a:rPr lang="en-US" sz="1200" b="1" dirty="0" smtClean="0"/>
              <a:t>E-Operations, E-Law</a:t>
            </a:r>
          </a:p>
          <a:p>
            <a:r>
              <a:rPr lang="en-US" sz="1200" b="1" dirty="0" smtClean="0"/>
              <a:t>Social Entrepreneurship</a:t>
            </a:r>
            <a:endParaRPr lang="en-US" sz="1200" b="1" dirty="0"/>
          </a:p>
        </p:txBody>
      </p:sp>
      <p:sp>
        <p:nvSpPr>
          <p:cNvPr id="54" name="TextBox 53"/>
          <p:cNvSpPr txBox="1"/>
          <p:nvPr/>
        </p:nvSpPr>
        <p:spPr>
          <a:xfrm>
            <a:off x="101473" y="2561511"/>
            <a:ext cx="1651127" cy="954107"/>
          </a:xfrm>
          <a:prstGeom prst="rect">
            <a:avLst/>
          </a:prstGeom>
          <a:solidFill>
            <a:srgbClr val="FFFF00"/>
          </a:solidFill>
          <a:ln w="25400">
            <a:solidFill>
              <a:schemeClr val="tx1">
                <a:alpha val="96000"/>
              </a:schemeClr>
            </a:solidFill>
          </a:ln>
        </p:spPr>
        <p:txBody>
          <a:bodyPr wrap="square" rtlCol="0">
            <a:spAutoFit/>
          </a:bodyPr>
          <a:lstStyle/>
          <a:p>
            <a:r>
              <a:rPr lang="en-US" sz="1400" b="1" u="sng" dirty="0" smtClean="0"/>
              <a:t>Vision </a:t>
            </a:r>
          </a:p>
          <a:p>
            <a:r>
              <a:rPr lang="en-US" sz="1400" b="1" u="sng" dirty="0"/>
              <a:t>T</a:t>
            </a:r>
            <a:r>
              <a:rPr lang="en-US" sz="1400" b="1" dirty="0" smtClean="0"/>
              <a:t>ime Management</a:t>
            </a:r>
          </a:p>
          <a:p>
            <a:r>
              <a:rPr lang="en-US" sz="1400" b="1" dirty="0" smtClean="0"/>
              <a:t>Sleep Management</a:t>
            </a:r>
          </a:p>
          <a:p>
            <a:r>
              <a:rPr lang="en-US" sz="1400" b="1" dirty="0" smtClean="0"/>
              <a:t>Purpose</a:t>
            </a:r>
            <a:endParaRPr lang="en-US" sz="1400" b="1" dirty="0"/>
          </a:p>
        </p:txBody>
      </p:sp>
      <p:sp>
        <p:nvSpPr>
          <p:cNvPr id="57" name="TextBox 56"/>
          <p:cNvSpPr txBox="1"/>
          <p:nvPr/>
        </p:nvSpPr>
        <p:spPr>
          <a:xfrm>
            <a:off x="2019300" y="4316567"/>
            <a:ext cx="10668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a:t>Perseverance</a:t>
            </a:r>
          </a:p>
        </p:txBody>
      </p:sp>
      <p:sp>
        <p:nvSpPr>
          <p:cNvPr id="58" name="TextBox 57"/>
          <p:cNvSpPr txBox="1"/>
          <p:nvPr/>
        </p:nvSpPr>
        <p:spPr>
          <a:xfrm>
            <a:off x="2037584" y="1376309"/>
            <a:ext cx="6096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a:t>Trust </a:t>
            </a:r>
          </a:p>
        </p:txBody>
      </p:sp>
      <p:sp>
        <p:nvSpPr>
          <p:cNvPr id="60" name="TextBox 59"/>
          <p:cNvSpPr txBox="1"/>
          <p:nvPr/>
        </p:nvSpPr>
        <p:spPr>
          <a:xfrm>
            <a:off x="2019300" y="4676001"/>
            <a:ext cx="11430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a:t>Self awareness</a:t>
            </a:r>
          </a:p>
        </p:txBody>
      </p:sp>
      <p:sp>
        <p:nvSpPr>
          <p:cNvPr id="61" name="TextBox 60"/>
          <p:cNvSpPr txBox="1"/>
          <p:nvPr/>
        </p:nvSpPr>
        <p:spPr>
          <a:xfrm>
            <a:off x="2020949" y="3930714"/>
            <a:ext cx="9906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a:t>Self  Esteem</a:t>
            </a:r>
          </a:p>
        </p:txBody>
      </p:sp>
      <p:sp>
        <p:nvSpPr>
          <p:cNvPr id="62" name="TextBox 61"/>
          <p:cNvSpPr txBox="1"/>
          <p:nvPr/>
        </p:nvSpPr>
        <p:spPr>
          <a:xfrm>
            <a:off x="2019300" y="2296477"/>
            <a:ext cx="6858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a:t>Humility</a:t>
            </a:r>
          </a:p>
        </p:txBody>
      </p:sp>
      <p:sp>
        <p:nvSpPr>
          <p:cNvPr id="63" name="TextBox 62"/>
          <p:cNvSpPr txBox="1"/>
          <p:nvPr/>
        </p:nvSpPr>
        <p:spPr>
          <a:xfrm>
            <a:off x="2017055" y="2734542"/>
            <a:ext cx="7620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smtClean="0"/>
              <a:t>Gratitude</a:t>
            </a:r>
            <a:endParaRPr lang="en-US" sz="1200" b="1" dirty="0"/>
          </a:p>
        </p:txBody>
      </p:sp>
      <p:sp>
        <p:nvSpPr>
          <p:cNvPr id="64" name="TextBox 63"/>
          <p:cNvSpPr txBox="1"/>
          <p:nvPr/>
        </p:nvSpPr>
        <p:spPr>
          <a:xfrm>
            <a:off x="2017055" y="5746039"/>
            <a:ext cx="12954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smtClean="0"/>
              <a:t>Return to society</a:t>
            </a:r>
            <a:endParaRPr lang="en-US" sz="1200" b="1" dirty="0"/>
          </a:p>
        </p:txBody>
      </p:sp>
      <p:sp>
        <p:nvSpPr>
          <p:cNvPr id="66" name="TextBox 65"/>
          <p:cNvSpPr txBox="1"/>
          <p:nvPr/>
        </p:nvSpPr>
        <p:spPr>
          <a:xfrm>
            <a:off x="7467600" y="2781419"/>
            <a:ext cx="1143000" cy="523220"/>
          </a:xfrm>
          <a:prstGeom prst="rect">
            <a:avLst/>
          </a:prstGeom>
          <a:noFill/>
        </p:spPr>
        <p:txBody>
          <a:bodyPr wrap="square" rtlCol="0">
            <a:spAutoFit/>
          </a:bodyPr>
          <a:lstStyle/>
          <a:p>
            <a:r>
              <a:rPr lang="en-US" sz="1400" b="1" dirty="0" smtClean="0"/>
              <a:t>Bird in Hand Principle</a:t>
            </a:r>
            <a:endParaRPr lang="en-US" sz="1400" b="1" dirty="0"/>
          </a:p>
        </p:txBody>
      </p:sp>
      <p:sp>
        <p:nvSpPr>
          <p:cNvPr id="67" name="TextBox 66"/>
          <p:cNvSpPr txBox="1"/>
          <p:nvPr/>
        </p:nvSpPr>
        <p:spPr>
          <a:xfrm>
            <a:off x="6400800" y="2781419"/>
            <a:ext cx="1219200" cy="523220"/>
          </a:xfrm>
          <a:prstGeom prst="rect">
            <a:avLst/>
          </a:prstGeom>
          <a:noFill/>
        </p:spPr>
        <p:txBody>
          <a:bodyPr wrap="square" rtlCol="0">
            <a:spAutoFit/>
          </a:bodyPr>
          <a:lstStyle/>
          <a:p>
            <a:r>
              <a:rPr lang="en-US" sz="1400" b="1" dirty="0" smtClean="0"/>
              <a:t>Affordable </a:t>
            </a:r>
          </a:p>
          <a:p>
            <a:r>
              <a:rPr lang="en-US" sz="1400" b="1" dirty="0" smtClean="0"/>
              <a:t>Loss Principle</a:t>
            </a:r>
            <a:endParaRPr lang="en-US" sz="1400" b="1" dirty="0"/>
          </a:p>
        </p:txBody>
      </p:sp>
      <p:sp>
        <p:nvSpPr>
          <p:cNvPr id="68" name="TextBox 67"/>
          <p:cNvSpPr txBox="1"/>
          <p:nvPr/>
        </p:nvSpPr>
        <p:spPr>
          <a:xfrm>
            <a:off x="6400800" y="3401199"/>
            <a:ext cx="1143000" cy="523220"/>
          </a:xfrm>
          <a:prstGeom prst="rect">
            <a:avLst/>
          </a:prstGeom>
          <a:noFill/>
        </p:spPr>
        <p:txBody>
          <a:bodyPr wrap="square" rtlCol="0">
            <a:spAutoFit/>
          </a:bodyPr>
          <a:lstStyle/>
          <a:p>
            <a:r>
              <a:rPr lang="en-US" sz="1400" b="1" dirty="0" smtClean="0"/>
              <a:t>Lemonade Principle</a:t>
            </a:r>
            <a:endParaRPr lang="en-US" sz="1400" b="1" dirty="0"/>
          </a:p>
        </p:txBody>
      </p:sp>
      <p:sp>
        <p:nvSpPr>
          <p:cNvPr id="69" name="TextBox 68"/>
          <p:cNvSpPr txBox="1"/>
          <p:nvPr/>
        </p:nvSpPr>
        <p:spPr>
          <a:xfrm>
            <a:off x="7467600" y="3467219"/>
            <a:ext cx="1447800" cy="523220"/>
          </a:xfrm>
          <a:prstGeom prst="rect">
            <a:avLst/>
          </a:prstGeom>
          <a:noFill/>
        </p:spPr>
        <p:txBody>
          <a:bodyPr wrap="square" rtlCol="0">
            <a:spAutoFit/>
          </a:bodyPr>
          <a:lstStyle/>
          <a:p>
            <a:r>
              <a:rPr lang="en-US" sz="1400" b="1" dirty="0" smtClean="0"/>
              <a:t>Pilot in the Plane Principle</a:t>
            </a:r>
            <a:endParaRPr lang="en-US" sz="1400" b="1" dirty="0"/>
          </a:p>
        </p:txBody>
      </p:sp>
      <p:sp>
        <p:nvSpPr>
          <p:cNvPr id="51" name="TextBox 50"/>
          <p:cNvSpPr txBox="1"/>
          <p:nvPr/>
        </p:nvSpPr>
        <p:spPr>
          <a:xfrm>
            <a:off x="2019300" y="6123801"/>
            <a:ext cx="2286000" cy="276999"/>
          </a:xfrm>
          <a:prstGeom prst="rect">
            <a:avLst/>
          </a:prstGeom>
          <a:solidFill>
            <a:schemeClr val="accent6">
              <a:lumMod val="60000"/>
              <a:lumOff val="40000"/>
            </a:schemeClr>
          </a:solidFill>
        </p:spPr>
        <p:txBody>
          <a:bodyPr wrap="square" rtlCol="0">
            <a:spAutoFit/>
          </a:bodyPr>
          <a:lstStyle/>
          <a:p>
            <a:r>
              <a:rPr lang="en-US" sz="1200" b="1" dirty="0" smtClean="0"/>
              <a:t>Physical Fitness : Aerobics</a:t>
            </a:r>
            <a:endParaRPr lang="en-US" sz="1200" b="1" dirty="0"/>
          </a:p>
        </p:txBody>
      </p:sp>
      <p:sp>
        <p:nvSpPr>
          <p:cNvPr id="55" name="TextBox 54"/>
          <p:cNvSpPr txBox="1"/>
          <p:nvPr/>
        </p:nvSpPr>
        <p:spPr>
          <a:xfrm>
            <a:off x="5257800" y="4724400"/>
            <a:ext cx="1562100" cy="646331"/>
          </a:xfrm>
          <a:prstGeom prst="rect">
            <a:avLst/>
          </a:prstGeom>
          <a:solidFill>
            <a:schemeClr val="accent6">
              <a:lumMod val="75000"/>
            </a:schemeClr>
          </a:solidFill>
          <a:ln w="25400">
            <a:solidFill>
              <a:schemeClr val="tx1"/>
            </a:solidFill>
          </a:ln>
        </p:spPr>
        <p:txBody>
          <a:bodyPr wrap="square" rtlCol="0">
            <a:spAutoFit/>
          </a:bodyPr>
          <a:lstStyle>
            <a:defPPr>
              <a:defRPr lang="en-US"/>
            </a:defPPr>
            <a:lvl1pPr algn="ctr">
              <a:defRPr b="1"/>
            </a:lvl1pPr>
          </a:lstStyle>
          <a:p>
            <a:r>
              <a:rPr lang="en-US" sz="1200" dirty="0" smtClean="0"/>
              <a:t>Identifying a problem in the society and solving it</a:t>
            </a:r>
            <a:endParaRPr lang="en-US" sz="1200" dirty="0"/>
          </a:p>
        </p:txBody>
      </p:sp>
      <p:sp>
        <p:nvSpPr>
          <p:cNvPr id="97" name="TextBox 96"/>
          <p:cNvSpPr txBox="1"/>
          <p:nvPr/>
        </p:nvSpPr>
        <p:spPr>
          <a:xfrm>
            <a:off x="6629400" y="2400419"/>
            <a:ext cx="1219200" cy="369332"/>
          </a:xfrm>
          <a:prstGeom prst="rect">
            <a:avLst/>
          </a:prstGeom>
          <a:noFill/>
        </p:spPr>
        <p:txBody>
          <a:bodyPr wrap="square" rtlCol="0">
            <a:spAutoFit/>
          </a:bodyPr>
          <a:lstStyle/>
          <a:p>
            <a:pPr algn="ctr"/>
            <a:r>
              <a:rPr lang="en-US" b="1" u="sng" dirty="0" smtClean="0"/>
              <a:t>Field Work</a:t>
            </a:r>
            <a:endParaRPr lang="en-US" b="1" u="sng" dirty="0"/>
          </a:p>
        </p:txBody>
      </p:sp>
      <p:sp>
        <p:nvSpPr>
          <p:cNvPr id="89" name="TextBox 88"/>
          <p:cNvSpPr txBox="1"/>
          <p:nvPr/>
        </p:nvSpPr>
        <p:spPr>
          <a:xfrm>
            <a:off x="2019300" y="5057001"/>
            <a:ext cx="12573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smtClean="0"/>
              <a:t>Respect of others</a:t>
            </a:r>
            <a:endParaRPr lang="en-US" sz="1200" b="1" dirty="0"/>
          </a:p>
        </p:txBody>
      </p:sp>
      <p:sp>
        <p:nvSpPr>
          <p:cNvPr id="90" name="TextBox 89"/>
          <p:cNvSpPr txBox="1"/>
          <p:nvPr/>
        </p:nvSpPr>
        <p:spPr>
          <a:xfrm>
            <a:off x="2017055" y="3122116"/>
            <a:ext cx="7620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err="1" smtClean="0"/>
              <a:t>Khidmat</a:t>
            </a:r>
            <a:endParaRPr lang="en-US" sz="1200" b="1" dirty="0"/>
          </a:p>
        </p:txBody>
      </p:sp>
      <p:sp>
        <p:nvSpPr>
          <p:cNvPr id="91" name="TextBox 90"/>
          <p:cNvSpPr txBox="1"/>
          <p:nvPr/>
        </p:nvSpPr>
        <p:spPr>
          <a:xfrm>
            <a:off x="2019300" y="3541419"/>
            <a:ext cx="76200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smtClean="0"/>
              <a:t>Haya</a:t>
            </a:r>
            <a:endParaRPr lang="en-US" sz="1200" b="1" dirty="0"/>
          </a:p>
        </p:txBody>
      </p:sp>
      <p:sp>
        <p:nvSpPr>
          <p:cNvPr id="92" name="TextBox 91"/>
          <p:cNvSpPr txBox="1"/>
          <p:nvPr/>
        </p:nvSpPr>
        <p:spPr>
          <a:xfrm>
            <a:off x="2019300" y="5401520"/>
            <a:ext cx="1675130" cy="276999"/>
          </a:xfrm>
          <a:prstGeom prst="rect">
            <a:avLst/>
          </a:prstGeom>
          <a:solidFill>
            <a:schemeClr val="accent3">
              <a:lumMod val="60000"/>
              <a:lumOff val="40000"/>
            </a:schemeClr>
          </a:solidFill>
          <a:ln w="19050">
            <a:solidFill>
              <a:schemeClr val="tx1">
                <a:alpha val="72000"/>
              </a:schemeClr>
            </a:solidFill>
          </a:ln>
        </p:spPr>
        <p:txBody>
          <a:bodyPr wrap="square" lIns="91440" rIns="0" rtlCol="0">
            <a:spAutoFit/>
          </a:bodyPr>
          <a:lstStyle/>
          <a:p>
            <a:r>
              <a:rPr lang="en-US" sz="1200" b="1" dirty="0" smtClean="0"/>
              <a:t>Hygiene, Teeth cleaning</a:t>
            </a:r>
            <a:endParaRPr lang="en-US" sz="1200" b="1" dirty="0"/>
          </a:p>
        </p:txBody>
      </p:sp>
      <p:sp>
        <p:nvSpPr>
          <p:cNvPr id="94" name="TextBox 93"/>
          <p:cNvSpPr txBox="1"/>
          <p:nvPr/>
        </p:nvSpPr>
        <p:spPr>
          <a:xfrm>
            <a:off x="5274310" y="5580408"/>
            <a:ext cx="1562100" cy="461665"/>
          </a:xfrm>
          <a:prstGeom prst="rect">
            <a:avLst/>
          </a:prstGeom>
          <a:solidFill>
            <a:schemeClr val="accent6">
              <a:lumMod val="75000"/>
            </a:schemeClr>
          </a:solidFill>
          <a:ln w="25400">
            <a:solidFill>
              <a:schemeClr val="tx1"/>
            </a:solidFill>
          </a:ln>
        </p:spPr>
        <p:txBody>
          <a:bodyPr wrap="square" rtlCol="0">
            <a:spAutoFit/>
          </a:bodyPr>
          <a:lstStyle>
            <a:defPPr>
              <a:defRPr lang="en-US"/>
            </a:defPPr>
            <a:lvl1pPr algn="ctr">
              <a:defRPr b="1"/>
            </a:lvl1pPr>
          </a:lstStyle>
          <a:p>
            <a:r>
              <a:rPr lang="en-US" sz="1200" dirty="0" smtClean="0"/>
              <a:t>Interview an Entrepreneur</a:t>
            </a:r>
            <a:endParaRPr lang="en-US" sz="1200" dirty="0"/>
          </a:p>
        </p:txBody>
      </p:sp>
      <p:sp>
        <p:nvSpPr>
          <p:cNvPr id="95" name="TextBox 94"/>
          <p:cNvSpPr txBox="1"/>
          <p:nvPr/>
        </p:nvSpPr>
        <p:spPr>
          <a:xfrm>
            <a:off x="2025033" y="1743655"/>
            <a:ext cx="1178560" cy="461665"/>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smtClean="0"/>
              <a:t>Patience</a:t>
            </a:r>
          </a:p>
          <a:p>
            <a:r>
              <a:rPr lang="en-US" sz="1200" b="1" dirty="0" smtClean="0"/>
              <a:t>Anger Control</a:t>
            </a:r>
            <a:endParaRPr lang="en-US" sz="1200" b="1" dirty="0"/>
          </a:p>
        </p:txBody>
      </p:sp>
      <p:sp>
        <p:nvSpPr>
          <p:cNvPr id="99" name="TextBox 98"/>
          <p:cNvSpPr txBox="1"/>
          <p:nvPr/>
        </p:nvSpPr>
        <p:spPr>
          <a:xfrm>
            <a:off x="2017055" y="414509"/>
            <a:ext cx="990600" cy="830997"/>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a:t>Self  </a:t>
            </a:r>
            <a:r>
              <a:rPr lang="en-US" sz="1200" b="1" dirty="0" smtClean="0"/>
              <a:t>Esteem</a:t>
            </a:r>
          </a:p>
          <a:p>
            <a:r>
              <a:rPr lang="en-US" sz="1200" b="1" dirty="0" smtClean="0"/>
              <a:t>Consultation</a:t>
            </a:r>
          </a:p>
          <a:p>
            <a:r>
              <a:rPr lang="en-US" sz="1200" b="1" dirty="0" smtClean="0"/>
              <a:t>Parsimony</a:t>
            </a:r>
          </a:p>
          <a:p>
            <a:r>
              <a:rPr lang="en-US" sz="1200" b="1" dirty="0" smtClean="0"/>
              <a:t>Respect</a:t>
            </a:r>
            <a:endParaRPr lang="en-US" sz="1200" b="1" dirty="0"/>
          </a:p>
        </p:txBody>
      </p:sp>
      <p:sp>
        <p:nvSpPr>
          <p:cNvPr id="102" name="TextBox 101"/>
          <p:cNvSpPr txBox="1"/>
          <p:nvPr/>
        </p:nvSpPr>
        <p:spPr>
          <a:xfrm>
            <a:off x="7086600" y="5066353"/>
            <a:ext cx="1295400" cy="646331"/>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smtClean="0"/>
              <a:t>Return to society</a:t>
            </a:r>
          </a:p>
          <a:p>
            <a:r>
              <a:rPr lang="en-US" sz="1200" b="1" dirty="0" smtClean="0"/>
              <a:t>Cleaning</a:t>
            </a:r>
          </a:p>
          <a:p>
            <a:r>
              <a:rPr lang="en-US" sz="1200" b="1" dirty="0" smtClean="0"/>
              <a:t>Tree Plantation</a:t>
            </a:r>
            <a:endParaRPr lang="en-US" sz="1200" b="1" dirty="0"/>
          </a:p>
        </p:txBody>
      </p:sp>
      <p:sp>
        <p:nvSpPr>
          <p:cNvPr id="103" name="TextBox 102"/>
          <p:cNvSpPr txBox="1"/>
          <p:nvPr/>
        </p:nvSpPr>
        <p:spPr>
          <a:xfrm rot="5400000">
            <a:off x="-823694" y="268410"/>
            <a:ext cx="609598" cy="276999"/>
          </a:xfrm>
          <a:prstGeom prst="rect">
            <a:avLst/>
          </a:prstGeom>
          <a:noFill/>
        </p:spPr>
        <p:txBody>
          <a:bodyPr wrap="square" rtlCol="0">
            <a:spAutoFit/>
          </a:bodyPr>
          <a:lstStyle/>
          <a:p>
            <a:r>
              <a:rPr lang="en-US" sz="1200" b="1" dirty="0" smtClean="0"/>
              <a:t>Values</a:t>
            </a:r>
            <a:endParaRPr lang="en-US" sz="1200" b="1" dirty="0"/>
          </a:p>
        </p:txBody>
      </p:sp>
      <p:sp>
        <p:nvSpPr>
          <p:cNvPr id="104" name="TextBox 103"/>
          <p:cNvSpPr txBox="1"/>
          <p:nvPr/>
        </p:nvSpPr>
        <p:spPr>
          <a:xfrm>
            <a:off x="4876800" y="6243935"/>
            <a:ext cx="2362200" cy="461665"/>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smtClean="0"/>
              <a:t>Hakeem Saeed, </a:t>
            </a:r>
            <a:r>
              <a:rPr lang="en-US" sz="1200" b="1" dirty="0" err="1" smtClean="0"/>
              <a:t>Chinoti</a:t>
            </a:r>
            <a:r>
              <a:rPr lang="en-US" sz="1200" b="1" dirty="0" smtClean="0"/>
              <a:t> Entrepreneurs, </a:t>
            </a:r>
            <a:r>
              <a:rPr lang="en-US" sz="1200" b="1" dirty="0" err="1" smtClean="0"/>
              <a:t>Manzil</a:t>
            </a:r>
            <a:r>
              <a:rPr lang="en-US" sz="1200" b="1" dirty="0" smtClean="0"/>
              <a:t>, </a:t>
            </a:r>
            <a:r>
              <a:rPr lang="en-US" sz="1200" b="1" dirty="0" err="1" smtClean="0"/>
              <a:t>Kashif</a:t>
            </a:r>
            <a:r>
              <a:rPr lang="en-US" sz="1200" b="1" dirty="0" smtClean="0"/>
              <a:t> Thala</a:t>
            </a:r>
            <a:endParaRPr lang="en-US" sz="1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blinds(horizontal)">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par>
                                <p:cTn id="16" presetID="3" presetClass="entr" presetSubtype="10"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blinds(horizontal)">
                                      <p:cBhvr>
                                        <p:cTn id="18" dur="500"/>
                                        <p:tgtEl>
                                          <p:spTgt spid="20"/>
                                        </p:tgtEl>
                                      </p:cBhvr>
                                    </p:animEffect>
                                  </p:childTnLst>
                                </p:cTn>
                              </p:par>
                              <p:par>
                                <p:cTn id="19" presetID="3" presetClass="entr" presetSubtype="1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linds(horizontal)">
                                      <p:cBhvr>
                                        <p:cTn id="21" dur="500"/>
                                        <p:tgtEl>
                                          <p:spTgt spid="21"/>
                                        </p:tgtEl>
                                      </p:cBhvr>
                                    </p:animEffect>
                                  </p:childTnLst>
                                </p:cTn>
                              </p:par>
                              <p:par>
                                <p:cTn id="22" presetID="3" presetClass="entr" presetSubtype="1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blinds(horizontal)">
                                      <p:cBhvr>
                                        <p:cTn id="24" dur="500"/>
                                        <p:tgtEl>
                                          <p:spTgt spid="16"/>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linds(horizontal)">
                                      <p:cBhvr>
                                        <p:cTn id="27" dur="500"/>
                                        <p:tgtEl>
                                          <p:spTgt spid="22"/>
                                        </p:tgtEl>
                                      </p:cBhvr>
                                    </p:animEffect>
                                  </p:childTnLst>
                                </p:cTn>
                              </p:par>
                              <p:par>
                                <p:cTn id="28" presetID="3" presetClass="entr" presetSubtype="1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linds(horizontal)">
                                      <p:cBhvr>
                                        <p:cTn id="30" dur="500"/>
                                        <p:tgtEl>
                                          <p:spTgt spid="19"/>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linds(horizontal)">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blinds(horizontal)">
                                      <p:cBhvr>
                                        <p:cTn id="38" dur="500"/>
                                        <p:tgtEl>
                                          <p:spTgt spid="5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blinds(horizontal)">
                                      <p:cBhvr>
                                        <p:cTn id="41" dur="500"/>
                                        <p:tgtEl>
                                          <p:spTgt spid="60"/>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61"/>
                                        </p:tgtEl>
                                        <p:attrNameLst>
                                          <p:attrName>style.visibility</p:attrName>
                                        </p:attrNameLst>
                                      </p:cBhvr>
                                      <p:to>
                                        <p:strVal val="visible"/>
                                      </p:to>
                                    </p:set>
                                    <p:animEffect transition="in" filter="blinds(horizontal)">
                                      <p:cBhvr>
                                        <p:cTn id="44" dur="500"/>
                                        <p:tgtEl>
                                          <p:spTgt spid="6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blinds(horizontal)">
                                      <p:cBhvr>
                                        <p:cTn id="49" dur="500"/>
                                        <p:tgtEl>
                                          <p:spTgt spid="51"/>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54"/>
                                        </p:tgtEl>
                                        <p:attrNameLst>
                                          <p:attrName>style.visibility</p:attrName>
                                        </p:attrNameLst>
                                      </p:cBhvr>
                                      <p:to>
                                        <p:strVal val="visible"/>
                                      </p:to>
                                    </p:set>
                                    <p:animEffect transition="in" filter="blinds(horizontal)">
                                      <p:cBhvr>
                                        <p:cTn id="54" dur="500"/>
                                        <p:tgtEl>
                                          <p:spTgt spid="54"/>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blinds(horizontal)">
                                      <p:cBhvr>
                                        <p:cTn id="57" dur="500"/>
                                        <p:tgtEl>
                                          <p:spTgt spid="66"/>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67"/>
                                        </p:tgtEl>
                                        <p:attrNameLst>
                                          <p:attrName>style.visibility</p:attrName>
                                        </p:attrNameLst>
                                      </p:cBhvr>
                                      <p:to>
                                        <p:strVal val="visible"/>
                                      </p:to>
                                    </p:set>
                                    <p:animEffect transition="in" filter="blinds(horizontal)">
                                      <p:cBhvr>
                                        <p:cTn id="60" dur="500"/>
                                        <p:tgtEl>
                                          <p:spTgt spid="67"/>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68"/>
                                        </p:tgtEl>
                                        <p:attrNameLst>
                                          <p:attrName>style.visibility</p:attrName>
                                        </p:attrNameLst>
                                      </p:cBhvr>
                                      <p:to>
                                        <p:strVal val="visible"/>
                                      </p:to>
                                    </p:set>
                                    <p:animEffect transition="in" filter="blinds(horizontal)">
                                      <p:cBhvr>
                                        <p:cTn id="63" dur="500"/>
                                        <p:tgtEl>
                                          <p:spTgt spid="68"/>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69"/>
                                        </p:tgtEl>
                                        <p:attrNameLst>
                                          <p:attrName>style.visibility</p:attrName>
                                        </p:attrNameLst>
                                      </p:cBhvr>
                                      <p:to>
                                        <p:strVal val="visible"/>
                                      </p:to>
                                    </p:set>
                                    <p:animEffect transition="in" filter="blinds(horizontal)">
                                      <p:cBhvr>
                                        <p:cTn id="66" dur="500"/>
                                        <p:tgtEl>
                                          <p:spTgt spid="69"/>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97"/>
                                        </p:tgtEl>
                                        <p:attrNameLst>
                                          <p:attrName>style.visibility</p:attrName>
                                        </p:attrNameLst>
                                      </p:cBhvr>
                                      <p:to>
                                        <p:strVal val="visible"/>
                                      </p:to>
                                    </p:set>
                                    <p:animEffect transition="in" filter="blinds(horizontal)">
                                      <p:cBhvr>
                                        <p:cTn id="69" dur="500"/>
                                        <p:tgtEl>
                                          <p:spTgt spid="97"/>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blinds(horizontal)">
                                      <p:cBhvr>
                                        <p:cTn id="72" dur="500"/>
                                        <p:tgtEl>
                                          <p:spTgt spid="58"/>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62"/>
                                        </p:tgtEl>
                                        <p:attrNameLst>
                                          <p:attrName>style.visibility</p:attrName>
                                        </p:attrNameLst>
                                      </p:cBhvr>
                                      <p:to>
                                        <p:strVal val="visible"/>
                                      </p:to>
                                    </p:set>
                                    <p:animEffect transition="in" filter="blinds(horizontal)">
                                      <p:cBhvr>
                                        <p:cTn id="75" dur="500"/>
                                        <p:tgtEl>
                                          <p:spTgt spid="62"/>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blinds(horizontal)">
                                      <p:cBhvr>
                                        <p:cTn id="78" dur="500"/>
                                        <p:tgtEl>
                                          <p:spTgt spid="63"/>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blinds(horizontal)">
                                      <p:cBhvr>
                                        <p:cTn id="81" dur="500"/>
                                        <p:tgtEl>
                                          <p:spTgt spid="64"/>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55"/>
                                        </p:tgtEl>
                                        <p:attrNameLst>
                                          <p:attrName>style.visibility</p:attrName>
                                        </p:attrNameLst>
                                      </p:cBhvr>
                                      <p:to>
                                        <p:strVal val="visible"/>
                                      </p:to>
                                    </p:set>
                                    <p:animEffect transition="in" filter="blinds(horizontal)">
                                      <p:cBhvr>
                                        <p:cTn id="84" dur="500"/>
                                        <p:tgtEl>
                                          <p:spTgt spid="55"/>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89"/>
                                        </p:tgtEl>
                                        <p:attrNameLst>
                                          <p:attrName>style.visibility</p:attrName>
                                        </p:attrNameLst>
                                      </p:cBhvr>
                                      <p:to>
                                        <p:strVal val="visible"/>
                                      </p:to>
                                    </p:set>
                                    <p:animEffect transition="in" filter="blinds(horizontal)">
                                      <p:cBhvr>
                                        <p:cTn id="87" dur="500"/>
                                        <p:tgtEl>
                                          <p:spTgt spid="89"/>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90"/>
                                        </p:tgtEl>
                                        <p:attrNameLst>
                                          <p:attrName>style.visibility</p:attrName>
                                        </p:attrNameLst>
                                      </p:cBhvr>
                                      <p:to>
                                        <p:strVal val="visible"/>
                                      </p:to>
                                    </p:set>
                                    <p:animEffect transition="in" filter="blinds(horizontal)">
                                      <p:cBhvr>
                                        <p:cTn id="90" dur="500"/>
                                        <p:tgtEl>
                                          <p:spTgt spid="90"/>
                                        </p:tgtEl>
                                      </p:cBhvr>
                                    </p:animEffect>
                                  </p:childTnLst>
                                </p:cTn>
                              </p:par>
                              <p:par>
                                <p:cTn id="91" presetID="3" presetClass="entr" presetSubtype="10" fill="hold" grpId="0" nodeType="withEffect">
                                  <p:stCondLst>
                                    <p:cond delay="0"/>
                                  </p:stCondLst>
                                  <p:childTnLst>
                                    <p:set>
                                      <p:cBhvr>
                                        <p:cTn id="92" dur="1" fill="hold">
                                          <p:stCondLst>
                                            <p:cond delay="0"/>
                                          </p:stCondLst>
                                        </p:cTn>
                                        <p:tgtEl>
                                          <p:spTgt spid="91"/>
                                        </p:tgtEl>
                                        <p:attrNameLst>
                                          <p:attrName>style.visibility</p:attrName>
                                        </p:attrNameLst>
                                      </p:cBhvr>
                                      <p:to>
                                        <p:strVal val="visible"/>
                                      </p:to>
                                    </p:set>
                                    <p:animEffect transition="in" filter="blinds(horizontal)">
                                      <p:cBhvr>
                                        <p:cTn id="93" dur="500"/>
                                        <p:tgtEl>
                                          <p:spTgt spid="91"/>
                                        </p:tgtEl>
                                      </p:cBhvr>
                                    </p:animEffect>
                                  </p:childTnLst>
                                </p:cTn>
                              </p:par>
                              <p:par>
                                <p:cTn id="94" presetID="3" presetClass="entr" presetSubtype="10" fill="hold" grpId="0" nodeType="withEffect">
                                  <p:stCondLst>
                                    <p:cond delay="0"/>
                                  </p:stCondLst>
                                  <p:childTnLst>
                                    <p:set>
                                      <p:cBhvr>
                                        <p:cTn id="95" dur="1" fill="hold">
                                          <p:stCondLst>
                                            <p:cond delay="0"/>
                                          </p:stCondLst>
                                        </p:cTn>
                                        <p:tgtEl>
                                          <p:spTgt spid="92"/>
                                        </p:tgtEl>
                                        <p:attrNameLst>
                                          <p:attrName>style.visibility</p:attrName>
                                        </p:attrNameLst>
                                      </p:cBhvr>
                                      <p:to>
                                        <p:strVal val="visible"/>
                                      </p:to>
                                    </p:set>
                                    <p:animEffect transition="in" filter="blinds(horizontal)">
                                      <p:cBhvr>
                                        <p:cTn id="96" dur="500"/>
                                        <p:tgtEl>
                                          <p:spTgt spid="92"/>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94"/>
                                        </p:tgtEl>
                                        <p:attrNameLst>
                                          <p:attrName>style.visibility</p:attrName>
                                        </p:attrNameLst>
                                      </p:cBhvr>
                                      <p:to>
                                        <p:strVal val="visible"/>
                                      </p:to>
                                    </p:set>
                                    <p:animEffect transition="in" filter="blinds(horizontal)">
                                      <p:cBhvr>
                                        <p:cTn id="99" dur="500"/>
                                        <p:tgtEl>
                                          <p:spTgt spid="94"/>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99"/>
                                        </p:tgtEl>
                                        <p:attrNameLst>
                                          <p:attrName>style.visibility</p:attrName>
                                        </p:attrNameLst>
                                      </p:cBhvr>
                                      <p:to>
                                        <p:strVal val="visible"/>
                                      </p:to>
                                    </p:set>
                                    <p:animEffect transition="in" filter="blinds(horizontal)">
                                      <p:cBhvr>
                                        <p:cTn id="102" dur="500"/>
                                        <p:tgtEl>
                                          <p:spTgt spid="99"/>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95"/>
                                        </p:tgtEl>
                                        <p:attrNameLst>
                                          <p:attrName>style.visibility</p:attrName>
                                        </p:attrNameLst>
                                      </p:cBhvr>
                                      <p:to>
                                        <p:strVal val="visible"/>
                                      </p:to>
                                    </p:set>
                                    <p:animEffect transition="in" filter="blinds(horizontal)">
                                      <p:cBhvr>
                                        <p:cTn id="107" dur="500"/>
                                        <p:tgtEl>
                                          <p:spTgt spid="95"/>
                                        </p:tgtEl>
                                      </p:cBhvr>
                                    </p:animEffect>
                                  </p:childTnLst>
                                </p:cTn>
                              </p:par>
                              <p:par>
                                <p:cTn id="108" presetID="3" presetClass="entr" presetSubtype="10" fill="hold" grpId="0" nodeType="withEffect">
                                  <p:stCondLst>
                                    <p:cond delay="0"/>
                                  </p:stCondLst>
                                  <p:childTnLst>
                                    <p:set>
                                      <p:cBhvr>
                                        <p:cTn id="109" dur="1" fill="hold">
                                          <p:stCondLst>
                                            <p:cond delay="0"/>
                                          </p:stCondLst>
                                        </p:cTn>
                                        <p:tgtEl>
                                          <p:spTgt spid="102"/>
                                        </p:tgtEl>
                                        <p:attrNameLst>
                                          <p:attrName>style.visibility</p:attrName>
                                        </p:attrNameLst>
                                      </p:cBhvr>
                                      <p:to>
                                        <p:strVal val="visible"/>
                                      </p:to>
                                    </p:set>
                                    <p:animEffect transition="in" filter="blinds(horizontal)">
                                      <p:cBhvr>
                                        <p:cTn id="110" dur="500"/>
                                        <p:tgtEl>
                                          <p:spTgt spid="102"/>
                                        </p:tgtEl>
                                      </p:cBhvr>
                                    </p:animEffect>
                                  </p:childTnLst>
                                </p:cTn>
                              </p:par>
                              <p:par>
                                <p:cTn id="111" presetID="3" presetClass="entr" presetSubtype="10" fill="hold" grpId="0" nodeType="withEffect">
                                  <p:stCondLst>
                                    <p:cond delay="0"/>
                                  </p:stCondLst>
                                  <p:childTnLst>
                                    <p:set>
                                      <p:cBhvr>
                                        <p:cTn id="112" dur="1" fill="hold">
                                          <p:stCondLst>
                                            <p:cond delay="0"/>
                                          </p:stCondLst>
                                        </p:cTn>
                                        <p:tgtEl>
                                          <p:spTgt spid="104"/>
                                        </p:tgtEl>
                                        <p:attrNameLst>
                                          <p:attrName>style.visibility</p:attrName>
                                        </p:attrNameLst>
                                      </p:cBhvr>
                                      <p:to>
                                        <p:strVal val="visible"/>
                                      </p:to>
                                    </p:set>
                                    <p:animEffect transition="in" filter="blinds(horizontal)">
                                      <p:cBhvr>
                                        <p:cTn id="113"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22" grpId="0"/>
      <p:bldP spid="49" grpId="0" animBg="1"/>
      <p:bldP spid="54" grpId="0" animBg="1"/>
      <p:bldP spid="57" grpId="0" animBg="1"/>
      <p:bldP spid="58" grpId="0" animBg="1"/>
      <p:bldP spid="60" grpId="0" animBg="1"/>
      <p:bldP spid="61" grpId="0" animBg="1"/>
      <p:bldP spid="62" grpId="0" animBg="1"/>
      <p:bldP spid="63" grpId="0" animBg="1"/>
      <p:bldP spid="64" grpId="0" animBg="1"/>
      <p:bldP spid="66" grpId="0"/>
      <p:bldP spid="67" grpId="0"/>
      <p:bldP spid="68" grpId="0"/>
      <p:bldP spid="69" grpId="0"/>
      <p:bldP spid="51" grpId="0" animBg="1"/>
      <p:bldP spid="55" grpId="0" animBg="1"/>
      <p:bldP spid="97" grpId="0"/>
      <p:bldP spid="89" grpId="0" animBg="1"/>
      <p:bldP spid="90" grpId="0" animBg="1"/>
      <p:bldP spid="91" grpId="0" animBg="1"/>
      <p:bldP spid="92" grpId="0" animBg="1"/>
      <p:bldP spid="94" grpId="0" animBg="1"/>
      <p:bldP spid="95" grpId="0" animBg="1"/>
      <p:bldP spid="99" grpId="0" animBg="1"/>
      <p:bldP spid="102" grpId="0" animBg="1"/>
      <p:bldP spid="10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828800"/>
            <a:ext cx="7467600" cy="3108543"/>
          </a:xfrm>
          <a:prstGeom prst="rect">
            <a:avLst/>
          </a:prstGeom>
        </p:spPr>
        <p:txBody>
          <a:bodyPr wrap="square">
            <a:spAutoFit/>
          </a:bodyPr>
          <a:lstStyle/>
          <a:p>
            <a:pPr>
              <a:spcAft>
                <a:spcPts val="1200"/>
              </a:spcAft>
            </a:pPr>
            <a:r>
              <a:rPr lang="en-US" sz="2800" b="1" dirty="0">
                <a:latin typeface="Arial" panose="020B0604020202020204" pitchFamily="34" charset="0"/>
                <a:ea typeface="MS Mincho" panose="02020609040205080304" pitchFamily="49" charset="-128"/>
                <a:cs typeface="Times New Roman" panose="02020603050405020304" pitchFamily="18" charset="0"/>
              </a:rPr>
              <a:t>“It is better for anyone of you to take a rope and cut the wood (from the forest) and carry it over his back and sell it [as a means of earning a living] rather than to ask a person for something and that person may give him or not.” (</a:t>
            </a:r>
            <a:r>
              <a:rPr lang="en-US" sz="2800" b="1" dirty="0" err="1">
                <a:latin typeface="Arial" panose="020B0604020202020204" pitchFamily="34" charset="0"/>
                <a:ea typeface="MS Mincho" panose="02020609040205080304" pitchFamily="49" charset="-128"/>
                <a:cs typeface="Times New Roman" panose="02020603050405020304" pitchFamily="18" charset="0"/>
              </a:rPr>
              <a:t>Sahih</a:t>
            </a:r>
            <a:r>
              <a:rPr lang="en-US" sz="2800" b="1" dirty="0">
                <a:latin typeface="Arial" panose="020B0604020202020204" pitchFamily="34" charset="0"/>
                <a:ea typeface="MS Mincho" panose="02020609040205080304" pitchFamily="49" charset="-128"/>
                <a:cs typeface="Times New Roman" panose="02020603050405020304" pitchFamily="18" charset="0"/>
              </a:rPr>
              <a:t> Bukhari Volume 2, Book 24, Number 549) </a:t>
            </a:r>
            <a:endParaRPr lang="en-US" sz="2800" b="1"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047633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790355"/>
            <a:ext cx="1981200" cy="461665"/>
          </a:xfrm>
          <a:prstGeom prst="rect">
            <a:avLst/>
          </a:prstGeom>
          <a:solidFill>
            <a:srgbClr val="00FFFF"/>
          </a:solidFill>
          <a:ln w="25400">
            <a:solidFill>
              <a:schemeClr val="tx1"/>
            </a:solidFill>
          </a:ln>
        </p:spPr>
        <p:txBody>
          <a:bodyPr wrap="square" lIns="45720" rIns="0" rtlCol="0">
            <a:spAutoFit/>
          </a:bodyPr>
          <a:lstStyle/>
          <a:p>
            <a:r>
              <a:rPr lang="en-US" sz="1200" b="1" dirty="0" smtClean="0"/>
              <a:t>Ent. Characteristics</a:t>
            </a:r>
          </a:p>
          <a:p>
            <a:r>
              <a:rPr lang="en-US" sz="1200" b="1" dirty="0" smtClean="0"/>
              <a:t>Effectuation</a:t>
            </a:r>
          </a:p>
        </p:txBody>
      </p:sp>
      <p:sp>
        <p:nvSpPr>
          <p:cNvPr id="3" name="TextBox 2"/>
          <p:cNvSpPr txBox="1"/>
          <p:nvPr/>
        </p:nvSpPr>
        <p:spPr>
          <a:xfrm>
            <a:off x="2819400" y="5620876"/>
            <a:ext cx="685800" cy="646331"/>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smtClean="0"/>
              <a:t>Patience</a:t>
            </a:r>
          </a:p>
          <a:p>
            <a:r>
              <a:rPr lang="en-US" sz="1200" b="1" dirty="0" smtClean="0"/>
              <a:t>Anger Control</a:t>
            </a:r>
            <a:endParaRPr lang="en-US" sz="1200" b="1" dirty="0"/>
          </a:p>
        </p:txBody>
      </p:sp>
      <p:sp>
        <p:nvSpPr>
          <p:cNvPr id="4" name="TextBox 3"/>
          <p:cNvSpPr txBox="1"/>
          <p:nvPr/>
        </p:nvSpPr>
        <p:spPr>
          <a:xfrm>
            <a:off x="1676400" y="5620876"/>
            <a:ext cx="1066800" cy="830997"/>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smtClean="0"/>
              <a:t>Perseverance</a:t>
            </a:r>
          </a:p>
          <a:p>
            <a:r>
              <a:rPr lang="en-US" sz="1200" b="1" dirty="0" smtClean="0"/>
              <a:t>Hygiene: Teeth</a:t>
            </a:r>
          </a:p>
          <a:p>
            <a:r>
              <a:rPr lang="en-US" sz="1200" b="1" dirty="0" smtClean="0"/>
              <a:t>Food:</a:t>
            </a:r>
          </a:p>
          <a:p>
            <a:r>
              <a:rPr lang="en-US" sz="1200" b="1" dirty="0" smtClean="0"/>
              <a:t>Haya</a:t>
            </a:r>
            <a:endParaRPr lang="en-US" sz="1200" b="1" dirty="0"/>
          </a:p>
        </p:txBody>
      </p:sp>
      <p:sp>
        <p:nvSpPr>
          <p:cNvPr id="5" name="TextBox 4"/>
          <p:cNvSpPr txBox="1"/>
          <p:nvPr/>
        </p:nvSpPr>
        <p:spPr>
          <a:xfrm>
            <a:off x="3581400" y="5620876"/>
            <a:ext cx="609600" cy="276999"/>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a:t>Trust </a:t>
            </a:r>
          </a:p>
        </p:txBody>
      </p:sp>
      <p:sp>
        <p:nvSpPr>
          <p:cNvPr id="6" name="TextBox 5"/>
          <p:cNvSpPr txBox="1"/>
          <p:nvPr/>
        </p:nvSpPr>
        <p:spPr>
          <a:xfrm>
            <a:off x="609600" y="5620876"/>
            <a:ext cx="990600" cy="830997"/>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a:t>Self  </a:t>
            </a:r>
            <a:r>
              <a:rPr lang="en-US" sz="1200" b="1" dirty="0" smtClean="0"/>
              <a:t>Esteem</a:t>
            </a:r>
          </a:p>
          <a:p>
            <a:r>
              <a:rPr lang="en-US" sz="1200" b="1" dirty="0" smtClean="0"/>
              <a:t>Consultation</a:t>
            </a:r>
          </a:p>
          <a:p>
            <a:r>
              <a:rPr lang="en-US" sz="1200" b="1" dirty="0" smtClean="0"/>
              <a:t>Parsimony</a:t>
            </a:r>
          </a:p>
          <a:p>
            <a:r>
              <a:rPr lang="en-US" sz="1200" b="1" dirty="0" smtClean="0"/>
              <a:t>Respect</a:t>
            </a:r>
            <a:endParaRPr lang="en-US" sz="1200" b="1" dirty="0"/>
          </a:p>
        </p:txBody>
      </p:sp>
      <p:sp>
        <p:nvSpPr>
          <p:cNvPr id="7" name="TextBox 6"/>
          <p:cNvSpPr txBox="1"/>
          <p:nvPr/>
        </p:nvSpPr>
        <p:spPr>
          <a:xfrm>
            <a:off x="4267200" y="5620876"/>
            <a:ext cx="685800" cy="276999"/>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a:t>Humility</a:t>
            </a:r>
          </a:p>
        </p:txBody>
      </p:sp>
      <p:sp>
        <p:nvSpPr>
          <p:cNvPr id="8" name="TextBox 7"/>
          <p:cNvSpPr txBox="1"/>
          <p:nvPr/>
        </p:nvSpPr>
        <p:spPr>
          <a:xfrm>
            <a:off x="3917861" y="5970505"/>
            <a:ext cx="762000" cy="276999"/>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smtClean="0"/>
              <a:t>Gratitude</a:t>
            </a:r>
            <a:endParaRPr lang="en-US" sz="1200" b="1" dirty="0"/>
          </a:p>
        </p:txBody>
      </p:sp>
      <p:sp>
        <p:nvSpPr>
          <p:cNvPr id="9" name="TextBox 8"/>
          <p:cNvSpPr txBox="1"/>
          <p:nvPr/>
        </p:nvSpPr>
        <p:spPr>
          <a:xfrm>
            <a:off x="5083936" y="5620876"/>
            <a:ext cx="1295400" cy="646331"/>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smtClean="0"/>
              <a:t>Return to society</a:t>
            </a:r>
          </a:p>
          <a:p>
            <a:r>
              <a:rPr lang="en-US" sz="1200" b="1" dirty="0" smtClean="0"/>
              <a:t>Cleaning</a:t>
            </a:r>
          </a:p>
          <a:p>
            <a:r>
              <a:rPr lang="en-US" sz="1200" b="1" dirty="0" smtClean="0"/>
              <a:t>Tree Plantation</a:t>
            </a:r>
            <a:endParaRPr lang="en-US" sz="1200" b="1" dirty="0"/>
          </a:p>
        </p:txBody>
      </p:sp>
      <p:cxnSp>
        <p:nvCxnSpPr>
          <p:cNvPr id="11" name="Straight Arrow Connector 10"/>
          <p:cNvCxnSpPr/>
          <p:nvPr/>
        </p:nvCxnSpPr>
        <p:spPr>
          <a:xfrm>
            <a:off x="6488715" y="1222413"/>
            <a:ext cx="364686" cy="132455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2" name="TextBox 11"/>
          <p:cNvSpPr txBox="1"/>
          <p:nvPr/>
        </p:nvSpPr>
        <p:spPr>
          <a:xfrm>
            <a:off x="1828800" y="152400"/>
            <a:ext cx="1371600" cy="307777"/>
          </a:xfrm>
          <a:prstGeom prst="rect">
            <a:avLst/>
          </a:prstGeom>
          <a:solidFill>
            <a:schemeClr val="accent5">
              <a:lumMod val="60000"/>
              <a:lumOff val="40000"/>
            </a:schemeClr>
          </a:solidFill>
        </p:spPr>
        <p:txBody>
          <a:bodyPr wrap="square" rtlCol="0">
            <a:spAutoFit/>
          </a:bodyPr>
          <a:lstStyle/>
          <a:p>
            <a:pPr algn="ctr"/>
            <a:r>
              <a:rPr lang="en-US" sz="1400" b="1" dirty="0" smtClean="0"/>
              <a:t>Management</a:t>
            </a:r>
            <a:endParaRPr lang="en-US" sz="1400" b="1" dirty="0"/>
          </a:p>
        </p:txBody>
      </p:sp>
      <p:sp>
        <p:nvSpPr>
          <p:cNvPr id="13" name="TextBox 12"/>
          <p:cNvSpPr txBox="1"/>
          <p:nvPr/>
        </p:nvSpPr>
        <p:spPr>
          <a:xfrm>
            <a:off x="3276600" y="152400"/>
            <a:ext cx="1371600" cy="523220"/>
          </a:xfrm>
          <a:prstGeom prst="rect">
            <a:avLst/>
          </a:prstGeom>
          <a:solidFill>
            <a:schemeClr val="accent5">
              <a:lumMod val="60000"/>
              <a:lumOff val="40000"/>
            </a:schemeClr>
          </a:solidFill>
        </p:spPr>
        <p:txBody>
          <a:bodyPr wrap="square" rtlCol="0">
            <a:spAutoFit/>
          </a:bodyPr>
          <a:lstStyle/>
          <a:p>
            <a:pPr algn="ctr"/>
            <a:r>
              <a:rPr lang="en-US" sz="1400" b="1" dirty="0" smtClean="0"/>
              <a:t> Engineering &amp; Tech</a:t>
            </a:r>
            <a:endParaRPr lang="en-US" sz="1400" b="1" dirty="0"/>
          </a:p>
        </p:txBody>
      </p:sp>
      <p:sp>
        <p:nvSpPr>
          <p:cNvPr id="14" name="TextBox 13"/>
          <p:cNvSpPr txBox="1"/>
          <p:nvPr/>
        </p:nvSpPr>
        <p:spPr>
          <a:xfrm>
            <a:off x="4736592" y="152400"/>
            <a:ext cx="1207008" cy="523220"/>
          </a:xfrm>
          <a:prstGeom prst="rect">
            <a:avLst/>
          </a:prstGeom>
          <a:solidFill>
            <a:schemeClr val="accent5">
              <a:lumMod val="60000"/>
              <a:lumOff val="40000"/>
            </a:schemeClr>
          </a:solidFill>
        </p:spPr>
        <p:txBody>
          <a:bodyPr wrap="square" rtlCol="0">
            <a:spAutoFit/>
          </a:bodyPr>
          <a:lstStyle/>
          <a:p>
            <a:pPr algn="ctr"/>
            <a:r>
              <a:rPr lang="en-US" sz="1400" b="1" dirty="0" smtClean="0"/>
              <a:t>Social &amp; Humanities </a:t>
            </a:r>
            <a:endParaRPr lang="en-US" sz="1600" b="1" dirty="0"/>
          </a:p>
        </p:txBody>
      </p:sp>
      <p:cxnSp>
        <p:nvCxnSpPr>
          <p:cNvPr id="16" name="Straight Arrow Connector 15"/>
          <p:cNvCxnSpPr/>
          <p:nvPr/>
        </p:nvCxnSpPr>
        <p:spPr>
          <a:xfrm>
            <a:off x="609602" y="688777"/>
            <a:ext cx="7315198" cy="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7" name="TextBox 16"/>
          <p:cNvSpPr txBox="1"/>
          <p:nvPr/>
        </p:nvSpPr>
        <p:spPr>
          <a:xfrm>
            <a:off x="2726433" y="790379"/>
            <a:ext cx="1953428" cy="1010738"/>
          </a:xfrm>
          <a:prstGeom prst="rect">
            <a:avLst/>
          </a:prstGeom>
          <a:solidFill>
            <a:srgbClr val="00FFFF"/>
          </a:solidFill>
          <a:ln w="25400">
            <a:solidFill>
              <a:schemeClr val="tx1"/>
            </a:solidFill>
          </a:ln>
        </p:spPr>
        <p:txBody>
          <a:bodyPr wrap="square" lIns="45720" rIns="0" rtlCol="0">
            <a:spAutoFit/>
          </a:bodyPr>
          <a:lstStyle/>
          <a:p>
            <a:r>
              <a:rPr lang="en-US" sz="1200" b="1" dirty="0" smtClean="0"/>
              <a:t>Roxanne </a:t>
            </a:r>
            <a:r>
              <a:rPr lang="en-US" sz="1200" b="1" dirty="0" err="1" smtClean="0"/>
              <a:t>Quimby</a:t>
            </a:r>
            <a:endParaRPr lang="en-US" sz="1200" b="1" dirty="0" smtClean="0"/>
          </a:p>
          <a:p>
            <a:r>
              <a:rPr lang="en-US" sz="1200" b="1" dirty="0" smtClean="0"/>
              <a:t>Nils </a:t>
            </a:r>
            <a:r>
              <a:rPr lang="en-US" sz="1200" b="1" dirty="0" err="1" smtClean="0"/>
              <a:t>Birgovist</a:t>
            </a:r>
            <a:endParaRPr lang="en-US" sz="1200" b="1" dirty="0" smtClean="0"/>
          </a:p>
          <a:p>
            <a:r>
              <a:rPr lang="en-US" sz="1200" b="1" dirty="0" smtClean="0"/>
              <a:t>Golden star </a:t>
            </a:r>
            <a:r>
              <a:rPr lang="en-US" sz="1200" b="1" dirty="0" err="1" smtClean="0"/>
              <a:t>Pvt</a:t>
            </a:r>
            <a:endParaRPr lang="en-US" sz="1200" b="1" dirty="0" smtClean="0"/>
          </a:p>
          <a:p>
            <a:r>
              <a:rPr lang="en-US" sz="1200" b="1" dirty="0" err="1" smtClean="0"/>
              <a:t>Zaki</a:t>
            </a:r>
            <a:r>
              <a:rPr lang="en-US" sz="1200" b="1" dirty="0" smtClean="0"/>
              <a:t> Mustafa at Corning</a:t>
            </a:r>
          </a:p>
          <a:p>
            <a:r>
              <a:rPr lang="en-US" sz="1200" b="1" dirty="0" smtClean="0"/>
              <a:t>ID Fresh</a:t>
            </a:r>
          </a:p>
        </p:txBody>
      </p:sp>
      <p:sp>
        <p:nvSpPr>
          <p:cNvPr id="19" name="Pentagon 18"/>
          <p:cNvSpPr/>
          <p:nvPr/>
        </p:nvSpPr>
        <p:spPr>
          <a:xfrm>
            <a:off x="3048000" y="4401676"/>
            <a:ext cx="2895600" cy="990600"/>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4191000" y="4477876"/>
            <a:ext cx="1143000" cy="461665"/>
          </a:xfrm>
          <a:prstGeom prst="rect">
            <a:avLst/>
          </a:prstGeom>
          <a:noFill/>
        </p:spPr>
        <p:txBody>
          <a:bodyPr wrap="square" rtlCol="0">
            <a:spAutoFit/>
          </a:bodyPr>
          <a:lstStyle/>
          <a:p>
            <a:r>
              <a:rPr lang="en-US" sz="1200" b="1" dirty="0" smtClean="0"/>
              <a:t>Bird in Hand Principle</a:t>
            </a:r>
            <a:endParaRPr lang="en-US" sz="1200" b="1" dirty="0"/>
          </a:p>
        </p:txBody>
      </p:sp>
      <p:sp>
        <p:nvSpPr>
          <p:cNvPr id="21" name="TextBox 20"/>
          <p:cNvSpPr txBox="1"/>
          <p:nvPr/>
        </p:nvSpPr>
        <p:spPr>
          <a:xfrm>
            <a:off x="3124200" y="4477876"/>
            <a:ext cx="1219200" cy="461665"/>
          </a:xfrm>
          <a:prstGeom prst="rect">
            <a:avLst/>
          </a:prstGeom>
          <a:noFill/>
        </p:spPr>
        <p:txBody>
          <a:bodyPr wrap="square" rtlCol="0">
            <a:spAutoFit/>
          </a:bodyPr>
          <a:lstStyle/>
          <a:p>
            <a:r>
              <a:rPr lang="en-US" sz="1200" b="1" dirty="0" smtClean="0"/>
              <a:t>Affordable </a:t>
            </a:r>
          </a:p>
          <a:p>
            <a:r>
              <a:rPr lang="en-US" sz="1200" b="1" dirty="0" smtClean="0"/>
              <a:t>Loss Principle</a:t>
            </a:r>
            <a:endParaRPr lang="en-US" sz="1200" b="1" dirty="0"/>
          </a:p>
        </p:txBody>
      </p:sp>
      <p:sp>
        <p:nvSpPr>
          <p:cNvPr id="22" name="TextBox 21"/>
          <p:cNvSpPr txBox="1"/>
          <p:nvPr/>
        </p:nvSpPr>
        <p:spPr>
          <a:xfrm>
            <a:off x="3124200" y="4935076"/>
            <a:ext cx="1143000" cy="461665"/>
          </a:xfrm>
          <a:prstGeom prst="rect">
            <a:avLst/>
          </a:prstGeom>
          <a:noFill/>
        </p:spPr>
        <p:txBody>
          <a:bodyPr wrap="square" rtlCol="0">
            <a:spAutoFit/>
          </a:bodyPr>
          <a:lstStyle/>
          <a:p>
            <a:r>
              <a:rPr lang="en-US" sz="1200" b="1" dirty="0" smtClean="0"/>
              <a:t>Lemonade Principle</a:t>
            </a:r>
            <a:endParaRPr lang="en-US" sz="1200" b="1" dirty="0"/>
          </a:p>
        </p:txBody>
      </p:sp>
      <p:sp>
        <p:nvSpPr>
          <p:cNvPr id="23" name="TextBox 22"/>
          <p:cNvSpPr txBox="1"/>
          <p:nvPr/>
        </p:nvSpPr>
        <p:spPr>
          <a:xfrm>
            <a:off x="4267200" y="4935076"/>
            <a:ext cx="1447800" cy="461665"/>
          </a:xfrm>
          <a:prstGeom prst="rect">
            <a:avLst/>
          </a:prstGeom>
          <a:noFill/>
        </p:spPr>
        <p:txBody>
          <a:bodyPr wrap="square" rtlCol="0">
            <a:spAutoFit/>
          </a:bodyPr>
          <a:lstStyle/>
          <a:p>
            <a:r>
              <a:rPr lang="en-US" sz="1200" b="1" dirty="0" smtClean="0"/>
              <a:t>Pilot in the Plane Principle</a:t>
            </a:r>
            <a:endParaRPr lang="en-US" sz="1200" b="1" dirty="0"/>
          </a:p>
        </p:txBody>
      </p:sp>
      <p:sp>
        <p:nvSpPr>
          <p:cNvPr id="24" name="TextBox 23"/>
          <p:cNvSpPr txBox="1"/>
          <p:nvPr/>
        </p:nvSpPr>
        <p:spPr>
          <a:xfrm>
            <a:off x="609600" y="4401676"/>
            <a:ext cx="2209800" cy="954107"/>
          </a:xfrm>
          <a:prstGeom prst="rect">
            <a:avLst/>
          </a:prstGeom>
          <a:solidFill>
            <a:srgbClr val="FFFF00"/>
          </a:solidFill>
          <a:ln w="25400">
            <a:solidFill>
              <a:schemeClr val="tx1">
                <a:alpha val="96000"/>
              </a:schemeClr>
            </a:solidFill>
          </a:ln>
        </p:spPr>
        <p:txBody>
          <a:bodyPr wrap="square" rtlCol="0">
            <a:spAutoFit/>
          </a:bodyPr>
          <a:lstStyle/>
          <a:p>
            <a:r>
              <a:rPr lang="en-US" sz="1400" b="1" dirty="0" smtClean="0"/>
              <a:t>Building your Vision</a:t>
            </a:r>
          </a:p>
          <a:p>
            <a:r>
              <a:rPr lang="en-US" sz="1400" b="1" dirty="0" smtClean="0"/>
              <a:t>Time Management</a:t>
            </a:r>
          </a:p>
          <a:p>
            <a:r>
              <a:rPr lang="en-US" sz="1400" b="1" dirty="0" smtClean="0"/>
              <a:t>Sleep Management</a:t>
            </a:r>
          </a:p>
          <a:p>
            <a:r>
              <a:rPr lang="en-US" sz="1400" b="1" dirty="0" smtClean="0"/>
              <a:t>Where do you want to go?</a:t>
            </a:r>
            <a:endParaRPr lang="en-US" sz="1400" b="1" dirty="0"/>
          </a:p>
        </p:txBody>
      </p:sp>
      <p:sp>
        <p:nvSpPr>
          <p:cNvPr id="25" name="Oval 24"/>
          <p:cNvSpPr/>
          <p:nvPr/>
        </p:nvSpPr>
        <p:spPr>
          <a:xfrm>
            <a:off x="1828493" y="3572180"/>
            <a:ext cx="1371600" cy="6858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 Guest Speakers &amp; Field Visits</a:t>
            </a:r>
            <a:endParaRPr lang="en-US" sz="1200" b="1" dirty="0">
              <a:solidFill>
                <a:schemeClr val="tx1"/>
              </a:solidFill>
            </a:endParaRPr>
          </a:p>
        </p:txBody>
      </p:sp>
      <p:sp>
        <p:nvSpPr>
          <p:cNvPr id="26" name="Oval 25"/>
          <p:cNvSpPr/>
          <p:nvPr/>
        </p:nvSpPr>
        <p:spPr>
          <a:xfrm>
            <a:off x="3312160" y="3595648"/>
            <a:ext cx="1524000" cy="6858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Case Studies Exercises &amp;</a:t>
            </a:r>
          </a:p>
          <a:p>
            <a:pPr algn="ctr"/>
            <a:r>
              <a:rPr lang="en-US" sz="1200" b="1" dirty="0" smtClean="0">
                <a:solidFill>
                  <a:schemeClr val="tx1"/>
                </a:solidFill>
              </a:rPr>
              <a:t>Presentations</a:t>
            </a:r>
            <a:endParaRPr lang="en-US" sz="1200" b="1" dirty="0">
              <a:solidFill>
                <a:schemeClr val="tx1"/>
              </a:solidFill>
            </a:endParaRPr>
          </a:p>
        </p:txBody>
      </p:sp>
      <p:sp>
        <p:nvSpPr>
          <p:cNvPr id="27" name="Oval 26"/>
          <p:cNvSpPr/>
          <p:nvPr/>
        </p:nvSpPr>
        <p:spPr>
          <a:xfrm>
            <a:off x="533093" y="3538077"/>
            <a:ext cx="1219200" cy="7620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b="1" dirty="0" smtClean="0">
                <a:solidFill>
                  <a:schemeClr val="tx1"/>
                </a:solidFill>
              </a:rPr>
              <a:t>Interview an Entrepreneur</a:t>
            </a:r>
            <a:endParaRPr lang="en-US" sz="1200" b="1" dirty="0">
              <a:solidFill>
                <a:schemeClr val="tx1"/>
              </a:solidFill>
            </a:endParaRPr>
          </a:p>
        </p:txBody>
      </p:sp>
      <p:sp>
        <p:nvSpPr>
          <p:cNvPr id="28" name="TextBox 27"/>
          <p:cNvSpPr txBox="1"/>
          <p:nvPr/>
        </p:nvSpPr>
        <p:spPr>
          <a:xfrm rot="5400000">
            <a:off x="-264468" y="3675544"/>
            <a:ext cx="990600" cy="461665"/>
          </a:xfrm>
          <a:prstGeom prst="rect">
            <a:avLst/>
          </a:prstGeom>
          <a:noFill/>
        </p:spPr>
        <p:txBody>
          <a:bodyPr wrap="square" rtlCol="0">
            <a:spAutoFit/>
          </a:bodyPr>
          <a:lstStyle/>
          <a:p>
            <a:r>
              <a:rPr lang="en-US" sz="1200" b="1" dirty="0" smtClean="0"/>
              <a:t>Experiential Activities</a:t>
            </a:r>
            <a:endParaRPr lang="en-US" sz="1200" b="1" dirty="0"/>
          </a:p>
        </p:txBody>
      </p:sp>
      <p:sp>
        <p:nvSpPr>
          <p:cNvPr id="29" name="TextBox 28"/>
          <p:cNvSpPr txBox="1"/>
          <p:nvPr/>
        </p:nvSpPr>
        <p:spPr>
          <a:xfrm rot="5400000">
            <a:off x="-399363" y="955514"/>
            <a:ext cx="1229539" cy="461665"/>
          </a:xfrm>
          <a:prstGeom prst="rect">
            <a:avLst/>
          </a:prstGeom>
          <a:noFill/>
        </p:spPr>
        <p:txBody>
          <a:bodyPr wrap="square" rtlCol="0">
            <a:spAutoFit/>
          </a:bodyPr>
          <a:lstStyle/>
          <a:p>
            <a:r>
              <a:rPr lang="en-US" sz="1200" b="1" dirty="0" smtClean="0"/>
              <a:t>Entrepreneurial -Mindset</a:t>
            </a:r>
            <a:endParaRPr lang="en-US" sz="1200" b="1" dirty="0"/>
          </a:p>
        </p:txBody>
      </p:sp>
      <p:sp>
        <p:nvSpPr>
          <p:cNvPr id="30" name="TextBox 29"/>
          <p:cNvSpPr txBox="1"/>
          <p:nvPr/>
        </p:nvSpPr>
        <p:spPr>
          <a:xfrm rot="5400000">
            <a:off x="-433001" y="4948668"/>
            <a:ext cx="1142999" cy="276999"/>
          </a:xfrm>
          <a:prstGeom prst="rect">
            <a:avLst/>
          </a:prstGeom>
          <a:noFill/>
        </p:spPr>
        <p:txBody>
          <a:bodyPr wrap="square" rtlCol="0">
            <a:spAutoFit/>
          </a:bodyPr>
          <a:lstStyle/>
          <a:p>
            <a:r>
              <a:rPr lang="en-US" sz="1200" b="1" dirty="0" smtClean="0"/>
              <a:t>Skills Training</a:t>
            </a:r>
            <a:endParaRPr lang="en-US" sz="1200" b="1" dirty="0"/>
          </a:p>
        </p:txBody>
      </p:sp>
      <p:sp>
        <p:nvSpPr>
          <p:cNvPr id="31" name="TextBox 30"/>
          <p:cNvSpPr txBox="1"/>
          <p:nvPr/>
        </p:nvSpPr>
        <p:spPr>
          <a:xfrm rot="5400000">
            <a:off x="-120134" y="5710976"/>
            <a:ext cx="609598" cy="276999"/>
          </a:xfrm>
          <a:prstGeom prst="rect">
            <a:avLst/>
          </a:prstGeom>
          <a:noFill/>
        </p:spPr>
        <p:txBody>
          <a:bodyPr wrap="square" rtlCol="0">
            <a:spAutoFit/>
          </a:bodyPr>
          <a:lstStyle/>
          <a:p>
            <a:r>
              <a:rPr lang="en-US" sz="1200" b="1" dirty="0" smtClean="0"/>
              <a:t>Values</a:t>
            </a:r>
            <a:endParaRPr lang="en-US" sz="1200" b="1" dirty="0"/>
          </a:p>
        </p:txBody>
      </p:sp>
      <p:sp>
        <p:nvSpPr>
          <p:cNvPr id="32" name="Flowchart: Alternate Process 31"/>
          <p:cNvSpPr/>
          <p:nvPr/>
        </p:nvSpPr>
        <p:spPr>
          <a:xfrm>
            <a:off x="609293" y="3170317"/>
            <a:ext cx="1143000" cy="228600"/>
          </a:xfrm>
          <a:prstGeom prst="flowChartAlternate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b="1" dirty="0" smtClean="0">
                <a:solidFill>
                  <a:schemeClr val="tx1"/>
                </a:solidFill>
              </a:rPr>
              <a:t>Social Internship</a:t>
            </a:r>
          </a:p>
        </p:txBody>
      </p:sp>
      <p:sp>
        <p:nvSpPr>
          <p:cNvPr id="33" name="Flowchart: Alternate Process 32"/>
          <p:cNvSpPr/>
          <p:nvPr/>
        </p:nvSpPr>
        <p:spPr>
          <a:xfrm>
            <a:off x="2272453" y="3174934"/>
            <a:ext cx="1295400" cy="228600"/>
          </a:xfrm>
          <a:prstGeom prst="flowChartAlternate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b="1" dirty="0" smtClean="0">
                <a:solidFill>
                  <a:schemeClr val="tx1"/>
                </a:solidFill>
              </a:rPr>
              <a:t>Corporate Internship</a:t>
            </a:r>
          </a:p>
        </p:txBody>
      </p:sp>
      <p:sp>
        <p:nvSpPr>
          <p:cNvPr id="34" name="Flowchart: Alternate Process 33"/>
          <p:cNvSpPr/>
          <p:nvPr/>
        </p:nvSpPr>
        <p:spPr>
          <a:xfrm>
            <a:off x="3801414" y="3188152"/>
            <a:ext cx="1282522" cy="210765"/>
          </a:xfrm>
          <a:prstGeom prst="flowChartAlternate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200" b="1" dirty="0" smtClean="0">
                <a:solidFill>
                  <a:schemeClr val="tx1"/>
                </a:solidFill>
              </a:rPr>
              <a:t>Final Year Projects</a:t>
            </a:r>
          </a:p>
        </p:txBody>
      </p:sp>
      <p:sp>
        <p:nvSpPr>
          <p:cNvPr id="36" name="TextBox 35"/>
          <p:cNvSpPr txBox="1"/>
          <p:nvPr/>
        </p:nvSpPr>
        <p:spPr>
          <a:xfrm>
            <a:off x="4876800" y="866001"/>
            <a:ext cx="1828800" cy="276999"/>
          </a:xfrm>
          <a:prstGeom prst="rect">
            <a:avLst/>
          </a:prstGeom>
          <a:solidFill>
            <a:srgbClr val="00FFFF"/>
          </a:solidFill>
          <a:ln w="25400">
            <a:solidFill>
              <a:schemeClr val="tx1"/>
            </a:solidFill>
          </a:ln>
        </p:spPr>
        <p:txBody>
          <a:bodyPr wrap="square" lIns="45720" rIns="0" rtlCol="0">
            <a:spAutoFit/>
          </a:bodyPr>
          <a:lstStyle/>
          <a:p>
            <a:r>
              <a:rPr lang="en-US" sz="1200" b="1" dirty="0" smtClean="0"/>
              <a:t>Pakistani case studies</a:t>
            </a:r>
          </a:p>
        </p:txBody>
      </p:sp>
      <p:cxnSp>
        <p:nvCxnSpPr>
          <p:cNvPr id="37" name="Straight Arrow Connector 36"/>
          <p:cNvCxnSpPr/>
          <p:nvPr/>
        </p:nvCxnSpPr>
        <p:spPr>
          <a:xfrm>
            <a:off x="5029103" y="3716938"/>
            <a:ext cx="98425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Straight Arrow Connector 37"/>
          <p:cNvCxnSpPr/>
          <p:nvPr/>
        </p:nvCxnSpPr>
        <p:spPr>
          <a:xfrm>
            <a:off x="4953000" y="2428723"/>
            <a:ext cx="1295400" cy="2462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9" name="Straight Arrow Connector 38"/>
          <p:cNvCxnSpPr/>
          <p:nvPr/>
        </p:nvCxnSpPr>
        <p:spPr>
          <a:xfrm flipV="1">
            <a:off x="5731636" y="4896976"/>
            <a:ext cx="745364" cy="34779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6" name="Straight Arrow Connector 45"/>
          <p:cNvCxnSpPr/>
          <p:nvPr/>
        </p:nvCxnSpPr>
        <p:spPr>
          <a:xfrm flipV="1">
            <a:off x="6671058" y="4969209"/>
            <a:ext cx="238071" cy="127829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8" name="TextBox 47"/>
          <p:cNvSpPr txBox="1"/>
          <p:nvPr/>
        </p:nvSpPr>
        <p:spPr>
          <a:xfrm rot="5400000">
            <a:off x="-479826" y="2324961"/>
            <a:ext cx="1324689" cy="276999"/>
          </a:xfrm>
          <a:prstGeom prst="rect">
            <a:avLst/>
          </a:prstGeom>
          <a:solidFill>
            <a:schemeClr val="bg1"/>
          </a:solidFill>
          <a:ln w="19050">
            <a:noFill/>
          </a:ln>
        </p:spPr>
        <p:txBody>
          <a:bodyPr wrap="square" rtlCol="0">
            <a:spAutoFit/>
          </a:bodyPr>
          <a:lstStyle/>
          <a:p>
            <a:r>
              <a:rPr lang="en-US" sz="1200" b="1" dirty="0" smtClean="0"/>
              <a:t>Tools for Teaching</a:t>
            </a:r>
          </a:p>
        </p:txBody>
      </p:sp>
      <p:sp>
        <p:nvSpPr>
          <p:cNvPr id="49" name="TextBox 48"/>
          <p:cNvSpPr txBox="1"/>
          <p:nvPr/>
        </p:nvSpPr>
        <p:spPr>
          <a:xfrm>
            <a:off x="2812961" y="6320135"/>
            <a:ext cx="4502240" cy="461665"/>
          </a:xfrm>
          <a:prstGeom prst="rect">
            <a:avLst/>
          </a:prstGeom>
          <a:solidFill>
            <a:srgbClr val="66FF33"/>
          </a:solidFill>
          <a:ln w="19050">
            <a:solidFill>
              <a:schemeClr val="tx1">
                <a:alpha val="72000"/>
              </a:schemeClr>
            </a:solidFill>
          </a:ln>
        </p:spPr>
        <p:txBody>
          <a:bodyPr wrap="square" lIns="91440" rIns="0" rtlCol="0">
            <a:spAutoFit/>
          </a:bodyPr>
          <a:lstStyle/>
          <a:p>
            <a:r>
              <a:rPr lang="en-US" sz="1200" b="1" dirty="0" smtClean="0"/>
              <a:t>Hakeem Saeed, </a:t>
            </a:r>
            <a:r>
              <a:rPr lang="en-US" sz="1200" b="1" dirty="0" err="1" smtClean="0"/>
              <a:t>Chinoti</a:t>
            </a:r>
            <a:r>
              <a:rPr lang="en-US" sz="1200" b="1" dirty="0" smtClean="0"/>
              <a:t> Entrepreneurs, Dr. Abdul </a:t>
            </a:r>
            <a:r>
              <a:rPr lang="en-US" sz="1200" b="1" dirty="0" err="1" smtClean="0"/>
              <a:t>Wahab</a:t>
            </a:r>
            <a:r>
              <a:rPr lang="en-US" sz="1200" b="1" dirty="0" smtClean="0"/>
              <a:t> IBA, </a:t>
            </a:r>
            <a:r>
              <a:rPr lang="en-US" sz="1200" b="1" dirty="0" err="1" smtClean="0"/>
              <a:t>Manzil</a:t>
            </a:r>
            <a:r>
              <a:rPr lang="en-US" sz="1200" b="1" dirty="0" smtClean="0"/>
              <a:t>, </a:t>
            </a:r>
            <a:r>
              <a:rPr lang="en-US" sz="1200" b="1" dirty="0" err="1" smtClean="0"/>
              <a:t>Kaleem</a:t>
            </a:r>
            <a:r>
              <a:rPr lang="en-US" sz="1200" b="1" dirty="0" smtClean="0"/>
              <a:t> Siddiqui, Henry </a:t>
            </a:r>
            <a:r>
              <a:rPr lang="en-US" sz="1200" b="1" dirty="0" err="1" smtClean="0"/>
              <a:t>Mintzberg</a:t>
            </a:r>
            <a:r>
              <a:rPr lang="en-US" sz="1200" b="1" dirty="0" smtClean="0"/>
              <a:t>, Clayton Christensen</a:t>
            </a:r>
            <a:endParaRPr lang="en-US" sz="1200" b="1" dirty="0"/>
          </a:p>
        </p:txBody>
      </p:sp>
      <p:sp>
        <p:nvSpPr>
          <p:cNvPr id="50" name="TextBox 49"/>
          <p:cNvSpPr txBox="1"/>
          <p:nvPr/>
        </p:nvSpPr>
        <p:spPr>
          <a:xfrm>
            <a:off x="587718" y="1990225"/>
            <a:ext cx="1810930" cy="830997"/>
          </a:xfrm>
          <a:prstGeom prst="rect">
            <a:avLst/>
          </a:prstGeom>
          <a:solidFill>
            <a:srgbClr val="FF0066"/>
          </a:solidFill>
          <a:ln w="19050">
            <a:solidFill>
              <a:schemeClr val="tx1">
                <a:alpha val="72000"/>
              </a:schemeClr>
            </a:solidFill>
          </a:ln>
        </p:spPr>
        <p:txBody>
          <a:bodyPr wrap="square" lIns="91440" rIns="0" rtlCol="0">
            <a:spAutoFit/>
          </a:bodyPr>
          <a:lstStyle/>
          <a:p>
            <a:r>
              <a:rPr lang="en-US" sz="1200" b="1" dirty="0" smtClean="0"/>
              <a:t>Lectures</a:t>
            </a:r>
          </a:p>
          <a:p>
            <a:r>
              <a:rPr lang="en-US" sz="1200" b="1" dirty="0" smtClean="0"/>
              <a:t>Experiential learning</a:t>
            </a:r>
          </a:p>
          <a:p>
            <a:r>
              <a:rPr lang="en-US" sz="1200" b="1" dirty="0" smtClean="0"/>
              <a:t>Student teacher interaction</a:t>
            </a:r>
            <a:endParaRPr lang="en-US" sz="1200" b="1" dirty="0"/>
          </a:p>
        </p:txBody>
      </p:sp>
      <p:sp>
        <p:nvSpPr>
          <p:cNvPr id="51" name="TextBox 50"/>
          <p:cNvSpPr txBox="1"/>
          <p:nvPr/>
        </p:nvSpPr>
        <p:spPr>
          <a:xfrm>
            <a:off x="2782710" y="2173069"/>
            <a:ext cx="1464260" cy="646331"/>
          </a:xfrm>
          <a:prstGeom prst="rect">
            <a:avLst/>
          </a:prstGeom>
          <a:solidFill>
            <a:srgbClr val="FF0066"/>
          </a:solidFill>
          <a:ln w="19050">
            <a:solidFill>
              <a:schemeClr val="tx1">
                <a:alpha val="72000"/>
              </a:schemeClr>
            </a:solidFill>
          </a:ln>
        </p:spPr>
        <p:txBody>
          <a:bodyPr wrap="square" lIns="91440" rIns="0" rtlCol="0">
            <a:spAutoFit/>
          </a:bodyPr>
          <a:lstStyle/>
          <a:p>
            <a:r>
              <a:rPr lang="en-US" sz="1200" b="1" dirty="0" smtClean="0"/>
              <a:t>Participant Centered Learning and the case method</a:t>
            </a:r>
            <a:endParaRPr lang="en-US" sz="1200" b="1" dirty="0"/>
          </a:p>
        </p:txBody>
      </p:sp>
      <p:sp>
        <p:nvSpPr>
          <p:cNvPr id="52" name="Rounded Rectangle 51"/>
          <p:cNvSpPr/>
          <p:nvPr/>
        </p:nvSpPr>
        <p:spPr>
          <a:xfrm>
            <a:off x="6075980" y="2858580"/>
            <a:ext cx="1796772" cy="151919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Meaningful life</a:t>
            </a:r>
          </a:p>
          <a:p>
            <a:pPr algn="ctr"/>
            <a:r>
              <a:rPr lang="en-US" b="1" dirty="0" smtClean="0">
                <a:solidFill>
                  <a:schemeClr val="tx1"/>
                </a:solidFill>
              </a:rPr>
              <a:t>Nation Builder</a:t>
            </a:r>
          </a:p>
          <a:p>
            <a:pPr algn="ctr"/>
            <a:r>
              <a:rPr lang="en-US" b="1" dirty="0" err="1" smtClean="0">
                <a:solidFill>
                  <a:schemeClr val="tx1"/>
                </a:solidFill>
              </a:rPr>
              <a:t>Insaniat</a:t>
            </a:r>
            <a:endParaRPr lang="en-US" b="1" dirty="0" smtClean="0">
              <a:solidFill>
                <a:schemeClr val="tx1"/>
              </a:solidFill>
            </a:endParaRPr>
          </a:p>
          <a:p>
            <a:pPr algn="ctr"/>
            <a:r>
              <a:rPr lang="en-US" b="1" dirty="0" err="1" smtClean="0">
                <a:solidFill>
                  <a:schemeClr val="tx1"/>
                </a:solidFill>
              </a:rPr>
              <a:t>Pakistaniat</a:t>
            </a:r>
            <a:endParaRPr lang="en-US" b="1" dirty="0" smtClean="0">
              <a:solidFill>
                <a:schemeClr val="tx1"/>
              </a:solidFill>
            </a:endParaRPr>
          </a:p>
          <a:p>
            <a:pPr algn="ctr"/>
            <a:r>
              <a:rPr lang="en-US" b="1" dirty="0" err="1" smtClean="0">
                <a:solidFill>
                  <a:schemeClr val="tx1"/>
                </a:solidFill>
              </a:rPr>
              <a:t>Islamiat</a:t>
            </a:r>
            <a:endParaRPr lang="en-US" b="1" dirty="0" smtClean="0">
              <a:solidFill>
                <a:schemeClr val="tx1"/>
              </a:solidFill>
            </a:endParaRPr>
          </a:p>
        </p:txBody>
      </p:sp>
      <p:sp>
        <p:nvSpPr>
          <p:cNvPr id="53" name="Oval 52"/>
          <p:cNvSpPr/>
          <p:nvPr/>
        </p:nvSpPr>
        <p:spPr>
          <a:xfrm rot="5400000">
            <a:off x="7588381" y="3274058"/>
            <a:ext cx="2346635" cy="655966"/>
          </a:xfrm>
          <a:prstGeom prst="ellipse">
            <a:avLst/>
          </a:prstGeom>
          <a:solidFill>
            <a:srgbClr val="FF0000">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chemeClr val="tx1"/>
                </a:solidFill>
              </a:rPr>
              <a:t>Nafs</a:t>
            </a:r>
            <a:r>
              <a:rPr lang="en-US" sz="1400" b="1" dirty="0" smtClean="0">
                <a:solidFill>
                  <a:schemeClr val="tx1"/>
                </a:solidFill>
              </a:rPr>
              <a:t> </a:t>
            </a:r>
            <a:r>
              <a:rPr lang="en-US" sz="1400" b="1" dirty="0" err="1" smtClean="0">
                <a:solidFill>
                  <a:schemeClr val="tx1"/>
                </a:solidFill>
              </a:rPr>
              <a:t>Mutmainnah</a:t>
            </a:r>
            <a:endParaRPr lang="en-US" sz="1400" b="1" dirty="0" smtClean="0">
              <a:solidFill>
                <a:schemeClr val="tx1"/>
              </a:solidFill>
            </a:endParaRPr>
          </a:p>
          <a:p>
            <a:pPr algn="ctr"/>
            <a:r>
              <a:rPr lang="en-US" sz="1400" b="1" dirty="0" smtClean="0">
                <a:solidFill>
                  <a:schemeClr val="tx1"/>
                </a:solidFill>
              </a:rPr>
              <a:t>Hayat </a:t>
            </a:r>
            <a:r>
              <a:rPr lang="en-US" sz="1400" b="1" dirty="0" err="1" smtClean="0">
                <a:solidFill>
                  <a:schemeClr val="tx1"/>
                </a:solidFill>
              </a:rPr>
              <a:t>Tayyiba</a:t>
            </a:r>
            <a:endParaRPr lang="en-US" sz="1400" b="1" dirty="0">
              <a:solidFill>
                <a:schemeClr val="tx1"/>
              </a:solidFill>
            </a:endParaRPr>
          </a:p>
        </p:txBody>
      </p:sp>
      <p:cxnSp>
        <p:nvCxnSpPr>
          <p:cNvPr id="58" name="Straight Arrow Connector 57"/>
          <p:cNvCxnSpPr/>
          <p:nvPr/>
        </p:nvCxnSpPr>
        <p:spPr>
          <a:xfrm flipV="1">
            <a:off x="7924800" y="3668445"/>
            <a:ext cx="445277" cy="594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60" name="TextBox 59"/>
          <p:cNvSpPr txBox="1"/>
          <p:nvPr/>
        </p:nvSpPr>
        <p:spPr>
          <a:xfrm>
            <a:off x="6781800" y="18975"/>
            <a:ext cx="2298022" cy="307777"/>
          </a:xfrm>
          <a:prstGeom prst="rect">
            <a:avLst/>
          </a:prstGeom>
          <a:solidFill>
            <a:schemeClr val="accent5">
              <a:lumMod val="60000"/>
              <a:lumOff val="40000"/>
            </a:schemeClr>
          </a:solidFill>
        </p:spPr>
        <p:txBody>
          <a:bodyPr wrap="square" rtlCol="0">
            <a:spAutoFit/>
          </a:bodyPr>
          <a:lstStyle/>
          <a:p>
            <a:pPr algn="ctr"/>
            <a:r>
              <a:rPr lang="en-US" sz="1400" b="1" dirty="0" smtClean="0"/>
              <a:t>Entrepreneurial University</a:t>
            </a:r>
            <a:endParaRPr lang="en-US" sz="1600" b="1" dirty="0"/>
          </a:p>
        </p:txBody>
      </p:sp>
      <p:sp>
        <p:nvSpPr>
          <p:cNvPr id="61" name="TextBox 60"/>
          <p:cNvSpPr txBox="1"/>
          <p:nvPr/>
        </p:nvSpPr>
        <p:spPr>
          <a:xfrm>
            <a:off x="6934200" y="330715"/>
            <a:ext cx="2057400" cy="369332"/>
          </a:xfrm>
          <a:prstGeom prst="rect">
            <a:avLst/>
          </a:prstGeom>
          <a:noFill/>
        </p:spPr>
        <p:txBody>
          <a:bodyPr wrap="square" rtlCol="0">
            <a:spAutoFit/>
          </a:bodyPr>
          <a:lstStyle/>
          <a:p>
            <a:r>
              <a:rPr lang="en-US" dirty="0" smtClean="0"/>
              <a:t>VC. Administration</a:t>
            </a:r>
            <a:endParaRPr lang="en-US" dirty="0"/>
          </a:p>
        </p:txBody>
      </p:sp>
      <p:sp>
        <p:nvSpPr>
          <p:cNvPr id="62" name="TextBox 61"/>
          <p:cNvSpPr txBox="1"/>
          <p:nvPr/>
        </p:nvSpPr>
        <p:spPr>
          <a:xfrm>
            <a:off x="838200" y="149809"/>
            <a:ext cx="869326" cy="310368"/>
          </a:xfrm>
          <a:prstGeom prst="rect">
            <a:avLst/>
          </a:prstGeom>
          <a:solidFill>
            <a:schemeClr val="accent5">
              <a:lumMod val="60000"/>
              <a:lumOff val="40000"/>
            </a:schemeClr>
          </a:solidFill>
        </p:spPr>
        <p:txBody>
          <a:bodyPr wrap="square" rtlCol="0">
            <a:spAutoFit/>
          </a:bodyPr>
          <a:lstStyle/>
          <a:p>
            <a:pPr algn="ctr"/>
            <a:r>
              <a:rPr lang="en-US" sz="1400" b="1" dirty="0" smtClean="0"/>
              <a:t>Science</a:t>
            </a:r>
            <a:endParaRPr lang="en-US" sz="1400" b="1" dirty="0"/>
          </a:p>
        </p:txBody>
      </p:sp>
      <p:sp>
        <p:nvSpPr>
          <p:cNvPr id="63" name="TextBox 62"/>
          <p:cNvSpPr txBox="1"/>
          <p:nvPr/>
        </p:nvSpPr>
        <p:spPr>
          <a:xfrm>
            <a:off x="6978622" y="737985"/>
            <a:ext cx="2209800" cy="584775"/>
          </a:xfrm>
          <a:prstGeom prst="rect">
            <a:avLst/>
          </a:prstGeom>
          <a:noFill/>
        </p:spPr>
        <p:txBody>
          <a:bodyPr wrap="square" rtlCol="0">
            <a:spAutoFit/>
          </a:bodyPr>
          <a:lstStyle/>
          <a:p>
            <a:r>
              <a:rPr lang="en-US" sz="1600" dirty="0" smtClean="0"/>
              <a:t>Entrepreneurial Center</a:t>
            </a:r>
          </a:p>
          <a:p>
            <a:r>
              <a:rPr lang="en-US" sz="1600" dirty="0" smtClean="0"/>
              <a:t>Business Incubation</a:t>
            </a:r>
            <a:endParaRPr lang="en-US" sz="1600" dirty="0"/>
          </a:p>
        </p:txBody>
      </p:sp>
    </p:spTree>
    <p:extLst>
      <p:ext uri="{BB962C8B-B14F-4D97-AF65-F5344CB8AC3E}">
        <p14:creationId xmlns:p14="http://schemas.microsoft.com/office/powerpoint/2010/main" val="380318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linds(horizontal)">
                                      <p:cBhvr>
                                        <p:cTn id="20" dur="500"/>
                                        <p:tgtEl>
                                          <p:spTgt spid="3"/>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linds(horizontal)">
                                      <p:cBhvr>
                                        <p:cTn id="29" dur="500"/>
                                        <p:tgtEl>
                                          <p:spTgt spid="8"/>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par>
                                <p:cTn id="33" presetID="3" presetClass="entr" presetSubtype="1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blinds(horizontal)">
                                      <p:cBhvr>
                                        <p:cTn id="40" dur="500"/>
                                        <p:tgtEl>
                                          <p:spTgt spid="17"/>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blinds(horizontal)">
                                      <p:cBhvr>
                                        <p:cTn id="45" dur="500"/>
                                        <p:tgtEl>
                                          <p:spTgt spid="36"/>
                                        </p:tgtEl>
                                      </p:cBhvr>
                                    </p:animEffect>
                                  </p:childTnLst>
                                </p:cTn>
                              </p:par>
                              <p:par>
                                <p:cTn id="46" presetID="3" presetClass="entr" presetSubtype="10" fill="hold"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blinds(horizontal)">
                                      <p:cBhvr>
                                        <p:cTn id="48" dur="500"/>
                                        <p:tgtEl>
                                          <p:spTgt spid="37"/>
                                        </p:tgtEl>
                                      </p:cBhvr>
                                    </p:animEffect>
                                  </p:childTnLst>
                                </p:cTn>
                              </p:par>
                              <p:par>
                                <p:cTn id="49" presetID="3" presetClass="entr" presetSubtype="1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blinds(horizontal)">
                                      <p:cBhvr>
                                        <p:cTn id="51" dur="500"/>
                                        <p:tgtEl>
                                          <p:spTgt spid="38"/>
                                        </p:tgtEl>
                                      </p:cBhvr>
                                    </p:animEffect>
                                  </p:childTnLst>
                                </p:cTn>
                              </p:par>
                              <p:par>
                                <p:cTn id="52" presetID="3" presetClass="entr" presetSubtype="10" fill="hold" nodeType="with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blinds(horizontal)">
                                      <p:cBhvr>
                                        <p:cTn id="54" dur="500"/>
                                        <p:tgtEl>
                                          <p:spTgt spid="39"/>
                                        </p:tgtEl>
                                      </p:cBhvr>
                                    </p:animEffect>
                                  </p:childTnLst>
                                </p:cTn>
                              </p:par>
                              <p:par>
                                <p:cTn id="55" presetID="3" presetClass="entr" presetSubtype="10" fill="hold" nodeType="with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blinds(horizontal)">
                                      <p:cBhvr>
                                        <p:cTn id="57" dur="500"/>
                                        <p:tgtEl>
                                          <p:spTgt spid="46"/>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49"/>
                                        </p:tgtEl>
                                        <p:attrNameLst>
                                          <p:attrName>style.visibility</p:attrName>
                                        </p:attrNameLst>
                                      </p:cBhvr>
                                      <p:to>
                                        <p:strVal val="visible"/>
                                      </p:to>
                                    </p:set>
                                    <p:animEffect transition="in" filter="blinds(horizontal)">
                                      <p:cBhvr>
                                        <p:cTn id="60" dur="500"/>
                                        <p:tgtEl>
                                          <p:spTgt spid="49"/>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blinds(horizontal)">
                                      <p:cBhvr>
                                        <p:cTn id="63" dur="500"/>
                                        <p:tgtEl>
                                          <p:spTgt spid="5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51"/>
                                        </p:tgtEl>
                                        <p:attrNameLst>
                                          <p:attrName>style.visibility</p:attrName>
                                        </p:attrNameLst>
                                      </p:cBhvr>
                                      <p:to>
                                        <p:strVal val="visible"/>
                                      </p:to>
                                    </p:set>
                                    <p:animEffect transition="in" filter="blinds(horizontal)">
                                      <p:cBhvr>
                                        <p:cTn id="66" dur="500"/>
                                        <p:tgtEl>
                                          <p:spTgt spid="51"/>
                                        </p:tgtEl>
                                      </p:cBhvr>
                                    </p:animEffect>
                                  </p:childTnLst>
                                </p:cTn>
                              </p:par>
                              <p:par>
                                <p:cTn id="67" presetID="3" presetClass="entr" presetSubtype="10" fill="hold" nodeType="with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blinds(horizontal)">
                                      <p:cBhvr>
                                        <p:cTn id="69"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7" grpId="0" animBg="1"/>
      <p:bldP spid="36" grpId="0" animBg="1"/>
      <p:bldP spid="49" grpId="0" animBg="1"/>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981200" y="3550860"/>
            <a:ext cx="43434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Utilitarianism</a:t>
            </a:r>
          </a:p>
          <a:p>
            <a:pPr algn="ctr"/>
            <a:r>
              <a:rPr lang="en-US" dirty="0" smtClean="0">
                <a:solidFill>
                  <a:schemeClr val="tx1">
                    <a:lumMod val="95000"/>
                    <a:lumOff val="5000"/>
                  </a:schemeClr>
                </a:solidFill>
              </a:rPr>
              <a:t>Justifies human actions in terms of pursuit of happiness and avoidance of pain. </a:t>
            </a:r>
            <a:r>
              <a:rPr lang="en-US" b="1" u="sng" dirty="0" smtClean="0">
                <a:solidFill>
                  <a:schemeClr val="tx1">
                    <a:lumMod val="95000"/>
                    <a:lumOff val="5000"/>
                  </a:schemeClr>
                </a:solidFill>
              </a:rPr>
              <a:t>Selfishness</a:t>
            </a:r>
            <a:endParaRPr lang="en-US" b="1" u="sng" dirty="0">
              <a:solidFill>
                <a:schemeClr val="tx1">
                  <a:lumMod val="95000"/>
                  <a:lumOff val="5000"/>
                </a:schemeClr>
              </a:solidFill>
            </a:endParaRPr>
          </a:p>
        </p:txBody>
      </p:sp>
      <p:sp>
        <p:nvSpPr>
          <p:cNvPr id="13" name="TextBox 12"/>
          <p:cNvSpPr txBox="1"/>
          <p:nvPr/>
        </p:nvSpPr>
        <p:spPr>
          <a:xfrm>
            <a:off x="2133600" y="5410200"/>
            <a:ext cx="4343400" cy="830997"/>
          </a:xfrm>
          <a:prstGeom prst="rect">
            <a:avLst/>
          </a:prstGeom>
          <a:noFill/>
        </p:spPr>
        <p:txBody>
          <a:bodyPr wrap="square" rtlCol="0">
            <a:spAutoFit/>
          </a:bodyPr>
          <a:lstStyle/>
          <a:p>
            <a:r>
              <a:rPr lang="en-US" sz="1200" b="1" dirty="0" smtClean="0"/>
              <a:t>Assumptions:</a:t>
            </a:r>
          </a:p>
          <a:p>
            <a:pPr marL="168275" indent="-168275">
              <a:buFont typeface="Arial" pitchFamily="34" charset="0"/>
              <a:buChar char="•"/>
            </a:pPr>
            <a:r>
              <a:rPr lang="en-US" sz="1200" dirty="0" smtClean="0"/>
              <a:t>Human Beings are selfish. </a:t>
            </a:r>
          </a:p>
          <a:p>
            <a:pPr marL="168275" indent="-168275">
              <a:buFont typeface="Arial" pitchFamily="34" charset="0"/>
              <a:buChar char="•"/>
            </a:pPr>
            <a:r>
              <a:rPr lang="en-US" sz="1200" dirty="0" smtClean="0"/>
              <a:t>Welfare depends on consumption</a:t>
            </a:r>
          </a:p>
          <a:p>
            <a:pPr marL="168275" indent="-168275">
              <a:buFont typeface="Arial" pitchFamily="34" charset="0"/>
              <a:buChar char="•"/>
            </a:pPr>
            <a:r>
              <a:rPr lang="en-US" sz="1200" dirty="0" smtClean="0"/>
              <a:t>Societies  benefit by increasing wealth.</a:t>
            </a:r>
            <a:endParaRPr lang="en-US" sz="1200" dirty="0"/>
          </a:p>
        </p:txBody>
      </p:sp>
      <p:sp>
        <p:nvSpPr>
          <p:cNvPr id="9" name="TextBox 8"/>
          <p:cNvSpPr txBox="1"/>
          <p:nvPr/>
        </p:nvSpPr>
        <p:spPr>
          <a:xfrm>
            <a:off x="304800" y="609600"/>
            <a:ext cx="8686800" cy="3139321"/>
          </a:xfrm>
          <a:prstGeom prst="rect">
            <a:avLst/>
          </a:prstGeom>
          <a:noFill/>
        </p:spPr>
        <p:txBody>
          <a:bodyPr wrap="square" rtlCol="0">
            <a:spAutoFit/>
          </a:bodyPr>
          <a:lstStyle/>
          <a:p>
            <a:r>
              <a:rPr lang="en-US" dirty="0" smtClean="0"/>
              <a:t>Utilitarianism is a modern form of the Hedonistic ethical theory which states that the </a:t>
            </a:r>
            <a:r>
              <a:rPr lang="en-US" b="1" u="sng" dirty="0" smtClean="0"/>
              <a:t>end of human conduct is happiness</a:t>
            </a:r>
            <a:r>
              <a:rPr lang="en-US" dirty="0" smtClean="0"/>
              <a:t> and what </a:t>
            </a:r>
            <a:r>
              <a:rPr lang="en-US" b="1" u="sng" dirty="0" smtClean="0"/>
              <a:t>distinguishes conduct into right and wrong is pleasure and pain.</a:t>
            </a:r>
            <a:r>
              <a:rPr lang="en-US" dirty="0" smtClean="0"/>
              <a:t> </a:t>
            </a:r>
            <a:r>
              <a:rPr lang="en-US" b="1" dirty="0" smtClean="0"/>
              <a:t>John Stuart Mill describes this as follows: </a:t>
            </a:r>
          </a:p>
          <a:p>
            <a:endParaRPr lang="en-US" dirty="0" smtClean="0"/>
          </a:p>
          <a:p>
            <a:r>
              <a:rPr lang="en-US" dirty="0" smtClean="0"/>
              <a:t>“Utility or the greatest happiness principle, holds that actions are right in proportion as they tend to promote happiness, wrong as they tend to produce the reverse of happiness. By happiness is intended pleasure and the absence of pain; by unhappiness, pain and the privation of pleasure” (Utilitarianism, ii, 1863). </a:t>
            </a:r>
          </a:p>
          <a:p>
            <a:endParaRPr lang="en-US" dirty="0"/>
          </a:p>
        </p:txBody>
      </p:sp>
    </p:spTree>
    <p:extLst>
      <p:ext uri="{BB962C8B-B14F-4D97-AF65-F5344CB8AC3E}">
        <p14:creationId xmlns:p14="http://schemas.microsoft.com/office/powerpoint/2010/main" val="49461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00400" y="32004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r>
              <a:rPr lang="en-US" b="1" u="sng" dirty="0" smtClean="0">
                <a:solidFill>
                  <a:schemeClr val="tx1">
                    <a:lumMod val="95000"/>
                    <a:lumOff val="5000"/>
                  </a:schemeClr>
                </a:solidFill>
              </a:rPr>
              <a:t>Resources</a:t>
            </a:r>
          </a:p>
          <a:p>
            <a:pPr algn="ctr"/>
            <a:r>
              <a:rPr lang="en-US" dirty="0" smtClean="0">
                <a:solidFill>
                  <a:schemeClr val="tx1">
                    <a:lumMod val="95000"/>
                    <a:lumOff val="5000"/>
                  </a:schemeClr>
                </a:solidFill>
              </a:rPr>
              <a:t>Scarce</a:t>
            </a:r>
          </a:p>
          <a:p>
            <a:pPr algn="ctr"/>
            <a:r>
              <a:rPr lang="en-US" dirty="0" smtClean="0">
                <a:solidFill>
                  <a:schemeClr val="tx1">
                    <a:lumMod val="95000"/>
                    <a:lumOff val="5000"/>
                  </a:schemeClr>
                </a:solidFill>
              </a:rPr>
              <a:t>Ownership</a:t>
            </a:r>
          </a:p>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endParaRPr lang="en-US" dirty="0">
              <a:solidFill>
                <a:schemeClr val="tx1">
                  <a:lumMod val="95000"/>
                  <a:lumOff val="5000"/>
                </a:schemeClr>
              </a:solidFill>
            </a:endParaRPr>
          </a:p>
        </p:txBody>
      </p:sp>
      <p:sp>
        <p:nvSpPr>
          <p:cNvPr id="5" name="Rectangle 4"/>
          <p:cNvSpPr/>
          <p:nvPr/>
        </p:nvSpPr>
        <p:spPr>
          <a:xfrm>
            <a:off x="3200400" y="15240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Competition</a:t>
            </a:r>
          </a:p>
          <a:p>
            <a:pPr algn="ctr"/>
            <a:r>
              <a:rPr lang="en-US" dirty="0" smtClean="0">
                <a:solidFill>
                  <a:schemeClr val="tx1">
                    <a:lumMod val="95000"/>
                    <a:lumOff val="5000"/>
                  </a:schemeClr>
                </a:solidFill>
              </a:rPr>
              <a:t>Barriers to Entry</a:t>
            </a:r>
          </a:p>
          <a:p>
            <a:pPr algn="ctr"/>
            <a:r>
              <a:rPr lang="en-US" dirty="0" smtClean="0">
                <a:solidFill>
                  <a:schemeClr val="tx1">
                    <a:lumMod val="95000"/>
                    <a:lumOff val="5000"/>
                  </a:schemeClr>
                </a:solidFill>
              </a:rPr>
              <a:t>Cut Throat Competition </a:t>
            </a:r>
            <a:endParaRPr lang="en-US" dirty="0">
              <a:solidFill>
                <a:schemeClr val="tx1">
                  <a:lumMod val="95000"/>
                  <a:lumOff val="5000"/>
                </a:schemeClr>
              </a:solidFill>
            </a:endParaRPr>
          </a:p>
        </p:txBody>
      </p:sp>
      <p:sp>
        <p:nvSpPr>
          <p:cNvPr id="6" name="Rectangle 5"/>
          <p:cNvSpPr/>
          <p:nvPr/>
        </p:nvSpPr>
        <p:spPr>
          <a:xfrm>
            <a:off x="2209800" y="4800600"/>
            <a:ext cx="43434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Utilitarianism</a:t>
            </a:r>
          </a:p>
          <a:p>
            <a:pPr algn="ctr"/>
            <a:r>
              <a:rPr lang="en-US" dirty="0" smtClean="0">
                <a:solidFill>
                  <a:schemeClr val="tx1">
                    <a:lumMod val="95000"/>
                    <a:lumOff val="5000"/>
                  </a:schemeClr>
                </a:solidFill>
              </a:rPr>
              <a:t>Justifies human actions in terms of pursuit of happiness and avoidance of pain. </a:t>
            </a:r>
            <a:r>
              <a:rPr lang="en-US" b="1" u="sng" dirty="0" smtClean="0">
                <a:solidFill>
                  <a:schemeClr val="tx1">
                    <a:lumMod val="95000"/>
                    <a:lumOff val="5000"/>
                  </a:schemeClr>
                </a:solidFill>
              </a:rPr>
              <a:t>Selfishness</a:t>
            </a:r>
            <a:endParaRPr lang="en-US" b="1" u="sng" dirty="0">
              <a:solidFill>
                <a:schemeClr val="tx1">
                  <a:lumMod val="95000"/>
                  <a:lumOff val="5000"/>
                </a:schemeClr>
              </a:solidFill>
            </a:endParaRPr>
          </a:p>
        </p:txBody>
      </p:sp>
      <p:sp>
        <p:nvSpPr>
          <p:cNvPr id="7" name="Rectangle 6"/>
          <p:cNvSpPr/>
          <p:nvPr/>
        </p:nvSpPr>
        <p:spPr>
          <a:xfrm>
            <a:off x="3124200" y="381000"/>
            <a:ext cx="236220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Corporate Model</a:t>
            </a:r>
            <a:endParaRPr lang="en-US" b="1" dirty="0">
              <a:solidFill>
                <a:schemeClr val="tx1">
                  <a:lumMod val="95000"/>
                  <a:lumOff val="5000"/>
                </a:schemeClr>
              </a:solidFill>
            </a:endParaRPr>
          </a:p>
        </p:txBody>
      </p:sp>
      <p:sp>
        <p:nvSpPr>
          <p:cNvPr id="12" name="TextBox 11"/>
          <p:cNvSpPr txBox="1"/>
          <p:nvPr/>
        </p:nvSpPr>
        <p:spPr>
          <a:xfrm>
            <a:off x="914400" y="5934670"/>
            <a:ext cx="6096000" cy="923330"/>
          </a:xfrm>
          <a:prstGeom prst="rect">
            <a:avLst/>
          </a:prstGeom>
          <a:noFill/>
        </p:spPr>
        <p:txBody>
          <a:bodyPr wrap="square" rtlCol="0">
            <a:spAutoFit/>
          </a:bodyPr>
          <a:lstStyle/>
          <a:p>
            <a:r>
              <a:rPr lang="en-US" dirty="0" smtClean="0"/>
              <a:t>Tool Kit: Strategic Thinking, Networks, Understanding of corporate culture, politics, adroit talk, connections, and self-promotion</a:t>
            </a:r>
            <a:endParaRPr lang="en-US" dirty="0"/>
          </a:p>
        </p:txBody>
      </p:sp>
      <p:sp>
        <p:nvSpPr>
          <p:cNvPr id="13" name="TextBox 12"/>
          <p:cNvSpPr txBox="1"/>
          <p:nvPr/>
        </p:nvSpPr>
        <p:spPr>
          <a:xfrm>
            <a:off x="6705600" y="5029200"/>
            <a:ext cx="2438400" cy="1200329"/>
          </a:xfrm>
          <a:prstGeom prst="rect">
            <a:avLst/>
          </a:prstGeom>
          <a:noFill/>
        </p:spPr>
        <p:txBody>
          <a:bodyPr wrap="square" rtlCol="0">
            <a:spAutoFit/>
          </a:bodyPr>
          <a:lstStyle/>
          <a:p>
            <a:r>
              <a:rPr lang="en-US" sz="1200" b="1" dirty="0" smtClean="0"/>
              <a:t>Assumptions:</a:t>
            </a:r>
          </a:p>
          <a:p>
            <a:r>
              <a:rPr lang="en-US" sz="1200" dirty="0" smtClean="0"/>
              <a:t>Human Beings are selfish. Welfare depends on consumption</a:t>
            </a:r>
          </a:p>
          <a:p>
            <a:r>
              <a:rPr lang="en-US" sz="1200" dirty="0" smtClean="0"/>
              <a:t>Societies  benefit by increasing wealth.</a:t>
            </a:r>
            <a:endParaRPr lang="en-US" sz="1200" dirty="0"/>
          </a:p>
        </p:txBody>
      </p:sp>
      <p:sp>
        <p:nvSpPr>
          <p:cNvPr id="14" name="TextBox 13"/>
          <p:cNvSpPr txBox="1"/>
          <p:nvPr/>
        </p:nvSpPr>
        <p:spPr>
          <a:xfrm>
            <a:off x="6096000" y="1676400"/>
            <a:ext cx="2438400" cy="830997"/>
          </a:xfrm>
          <a:prstGeom prst="rect">
            <a:avLst/>
          </a:prstGeom>
          <a:noFill/>
        </p:spPr>
        <p:txBody>
          <a:bodyPr wrap="square" rtlCol="0">
            <a:spAutoFit/>
          </a:bodyPr>
          <a:lstStyle/>
          <a:p>
            <a:r>
              <a:rPr lang="en-US" sz="1200" b="1" dirty="0" smtClean="0"/>
              <a:t>Assumptions:</a:t>
            </a:r>
          </a:p>
          <a:p>
            <a:r>
              <a:rPr lang="en-US" sz="1200" dirty="0" smtClean="0"/>
              <a:t>Darwin’s theory </a:t>
            </a:r>
          </a:p>
          <a:p>
            <a:r>
              <a:rPr lang="en-US" sz="1200" dirty="0" smtClean="0"/>
              <a:t>Theory of evolution</a:t>
            </a:r>
          </a:p>
          <a:p>
            <a:r>
              <a:rPr lang="en-US" sz="1200" dirty="0" smtClean="0"/>
              <a:t>Survival of the fittest</a:t>
            </a:r>
            <a:endParaRPr lang="en-US" sz="1200" dirty="0"/>
          </a:p>
        </p:txBody>
      </p:sp>
    </p:spTree>
    <p:extLst>
      <p:ext uri="{BB962C8B-B14F-4D97-AF65-F5344CB8AC3E}">
        <p14:creationId xmlns:p14="http://schemas.microsoft.com/office/powerpoint/2010/main" val="365218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0" y="17526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r>
              <a:rPr lang="en-US" b="1" u="sng" dirty="0" smtClean="0">
                <a:solidFill>
                  <a:schemeClr val="tx1">
                    <a:lumMod val="95000"/>
                    <a:lumOff val="5000"/>
                  </a:schemeClr>
                </a:solidFill>
              </a:rPr>
              <a:t>Resources</a:t>
            </a:r>
          </a:p>
          <a:p>
            <a:pPr algn="ctr"/>
            <a:r>
              <a:rPr lang="en-US" sz="1400" dirty="0" smtClean="0">
                <a:solidFill>
                  <a:schemeClr val="tx1">
                    <a:lumMod val="95000"/>
                    <a:lumOff val="5000"/>
                  </a:schemeClr>
                </a:solidFill>
              </a:rPr>
              <a:t>Scarce</a:t>
            </a:r>
          </a:p>
          <a:p>
            <a:pPr algn="ctr"/>
            <a:r>
              <a:rPr lang="en-US" sz="1400" dirty="0" smtClean="0">
                <a:solidFill>
                  <a:schemeClr val="tx1">
                    <a:lumMod val="95000"/>
                    <a:lumOff val="5000"/>
                  </a:schemeClr>
                </a:solidFill>
              </a:rPr>
              <a:t>Ownership</a:t>
            </a:r>
          </a:p>
          <a:p>
            <a:pPr algn="ctr"/>
            <a:r>
              <a:rPr lang="en-US" sz="1400" dirty="0" smtClean="0">
                <a:solidFill>
                  <a:schemeClr val="tx1">
                    <a:lumMod val="95000"/>
                    <a:lumOff val="5000"/>
                  </a:schemeClr>
                </a:solidFill>
              </a:rPr>
              <a:t>Spend a lot</a:t>
            </a:r>
          </a:p>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endParaRPr lang="en-US" dirty="0">
              <a:solidFill>
                <a:schemeClr val="tx1">
                  <a:lumMod val="95000"/>
                  <a:lumOff val="5000"/>
                </a:schemeClr>
              </a:solidFill>
            </a:endParaRPr>
          </a:p>
        </p:txBody>
      </p:sp>
      <p:sp>
        <p:nvSpPr>
          <p:cNvPr id="5" name="Rectangle 4"/>
          <p:cNvSpPr/>
          <p:nvPr/>
        </p:nvSpPr>
        <p:spPr>
          <a:xfrm>
            <a:off x="5334000" y="31242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Competition</a:t>
            </a:r>
          </a:p>
          <a:p>
            <a:pPr algn="ctr"/>
            <a:r>
              <a:rPr lang="en-US" sz="1400" dirty="0" smtClean="0">
                <a:solidFill>
                  <a:schemeClr val="tx1">
                    <a:lumMod val="95000"/>
                    <a:lumOff val="5000"/>
                  </a:schemeClr>
                </a:solidFill>
              </a:rPr>
              <a:t>Barriers to Entry</a:t>
            </a:r>
          </a:p>
          <a:p>
            <a:pPr algn="ctr"/>
            <a:r>
              <a:rPr lang="en-US" sz="1400" dirty="0" smtClean="0">
                <a:solidFill>
                  <a:schemeClr val="tx1">
                    <a:lumMod val="95000"/>
                    <a:lumOff val="5000"/>
                  </a:schemeClr>
                </a:solidFill>
              </a:rPr>
              <a:t>Cut Throat Competition </a:t>
            </a:r>
            <a:endParaRPr lang="en-US" sz="1400" dirty="0">
              <a:solidFill>
                <a:schemeClr val="tx1">
                  <a:lumMod val="95000"/>
                  <a:lumOff val="5000"/>
                </a:schemeClr>
              </a:solidFill>
            </a:endParaRPr>
          </a:p>
        </p:txBody>
      </p:sp>
      <p:sp>
        <p:nvSpPr>
          <p:cNvPr id="6" name="Rectangle 5"/>
          <p:cNvSpPr/>
          <p:nvPr/>
        </p:nvSpPr>
        <p:spPr>
          <a:xfrm>
            <a:off x="4343400" y="4495800"/>
            <a:ext cx="43434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Utilitarianism</a:t>
            </a:r>
          </a:p>
          <a:p>
            <a:pPr algn="ctr"/>
            <a:r>
              <a:rPr lang="en-US" dirty="0" smtClean="0">
                <a:solidFill>
                  <a:schemeClr val="tx1">
                    <a:lumMod val="95000"/>
                    <a:lumOff val="5000"/>
                  </a:schemeClr>
                </a:solidFill>
              </a:rPr>
              <a:t>Justifies human actions in terms of pursuit of happiness and avoidance of pain. </a:t>
            </a:r>
            <a:r>
              <a:rPr lang="en-US" b="1" u="sng" dirty="0" smtClean="0">
                <a:solidFill>
                  <a:schemeClr val="tx1">
                    <a:lumMod val="95000"/>
                    <a:lumOff val="5000"/>
                  </a:schemeClr>
                </a:solidFill>
              </a:rPr>
              <a:t>Selfishness</a:t>
            </a:r>
            <a:endParaRPr lang="en-US" b="1" u="sng" dirty="0">
              <a:solidFill>
                <a:schemeClr val="tx1">
                  <a:lumMod val="95000"/>
                  <a:lumOff val="5000"/>
                </a:schemeClr>
              </a:solidFill>
            </a:endParaRPr>
          </a:p>
        </p:txBody>
      </p:sp>
      <p:sp>
        <p:nvSpPr>
          <p:cNvPr id="7" name="Rectangle 6"/>
          <p:cNvSpPr/>
          <p:nvPr/>
        </p:nvSpPr>
        <p:spPr>
          <a:xfrm>
            <a:off x="5334000" y="914400"/>
            <a:ext cx="228600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Corporations</a:t>
            </a:r>
            <a:endParaRPr lang="en-US" b="1" dirty="0">
              <a:solidFill>
                <a:schemeClr val="tx1">
                  <a:lumMod val="95000"/>
                  <a:lumOff val="5000"/>
                </a:schemeClr>
              </a:solidFill>
            </a:endParaRPr>
          </a:p>
        </p:txBody>
      </p:sp>
      <p:sp>
        <p:nvSpPr>
          <p:cNvPr id="8" name="Rectangle 7"/>
          <p:cNvSpPr/>
          <p:nvPr/>
        </p:nvSpPr>
        <p:spPr>
          <a:xfrm>
            <a:off x="1219200" y="1752600"/>
            <a:ext cx="2667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Resources </a:t>
            </a:r>
            <a:r>
              <a:rPr lang="en-US" sz="1400" dirty="0" smtClean="0">
                <a:solidFill>
                  <a:schemeClr val="tx1">
                    <a:lumMod val="95000"/>
                    <a:lumOff val="5000"/>
                  </a:schemeClr>
                </a:solidFill>
              </a:rPr>
              <a:t>Parsimony</a:t>
            </a:r>
          </a:p>
          <a:p>
            <a:pPr algn="ctr"/>
            <a:r>
              <a:rPr lang="en-US" sz="1400" dirty="0" smtClean="0">
                <a:solidFill>
                  <a:schemeClr val="tx1">
                    <a:lumMod val="95000"/>
                    <a:lumOff val="5000"/>
                  </a:schemeClr>
                </a:solidFill>
              </a:rPr>
              <a:t>Creativity, Bootstrapping, Sharing, Control without owning</a:t>
            </a:r>
            <a:endParaRPr lang="en-US" sz="1400" dirty="0">
              <a:solidFill>
                <a:schemeClr val="tx1">
                  <a:lumMod val="95000"/>
                  <a:lumOff val="5000"/>
                </a:schemeClr>
              </a:solidFill>
            </a:endParaRPr>
          </a:p>
        </p:txBody>
      </p:sp>
      <p:sp>
        <p:nvSpPr>
          <p:cNvPr id="9" name="Rectangle 8"/>
          <p:cNvSpPr/>
          <p:nvPr/>
        </p:nvSpPr>
        <p:spPr>
          <a:xfrm>
            <a:off x="1219200" y="3124200"/>
            <a:ext cx="2667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Cooperation</a:t>
            </a:r>
          </a:p>
          <a:p>
            <a:pPr marL="112713" indent="-112713">
              <a:buFont typeface="Arial" pitchFamily="34" charset="0"/>
              <a:buChar char="•"/>
            </a:pPr>
            <a:r>
              <a:rPr lang="en-US" sz="1400" dirty="0" smtClean="0">
                <a:solidFill>
                  <a:schemeClr val="tx1">
                    <a:lumMod val="95000"/>
                    <a:lumOff val="5000"/>
                  </a:schemeClr>
                </a:solidFill>
              </a:rPr>
              <a:t>Treat others as you like to be treated.</a:t>
            </a:r>
          </a:p>
          <a:p>
            <a:pPr marL="112713" indent="-112713">
              <a:buFont typeface="Arial" pitchFamily="34" charset="0"/>
              <a:buChar char="•"/>
            </a:pPr>
            <a:r>
              <a:rPr lang="en-US" sz="1400" dirty="0" smtClean="0">
                <a:solidFill>
                  <a:schemeClr val="tx1">
                    <a:lumMod val="95000"/>
                    <a:lumOff val="5000"/>
                  </a:schemeClr>
                </a:solidFill>
              </a:rPr>
              <a:t>Share wealth</a:t>
            </a:r>
          </a:p>
          <a:p>
            <a:pPr marL="112713" indent="-112713">
              <a:buFont typeface="Arial" pitchFamily="34" charset="0"/>
              <a:buChar char="•"/>
            </a:pPr>
            <a:r>
              <a:rPr lang="en-US" sz="1400" dirty="0" smtClean="0">
                <a:solidFill>
                  <a:schemeClr val="tx1">
                    <a:lumMod val="95000"/>
                    <a:lumOff val="5000"/>
                  </a:schemeClr>
                </a:solidFill>
              </a:rPr>
              <a:t>Return back to  community</a:t>
            </a:r>
            <a:endParaRPr lang="en-US" sz="1400" dirty="0">
              <a:solidFill>
                <a:schemeClr val="tx1">
                  <a:lumMod val="95000"/>
                  <a:lumOff val="5000"/>
                </a:schemeClr>
              </a:solidFill>
            </a:endParaRPr>
          </a:p>
        </p:txBody>
      </p:sp>
      <p:sp>
        <p:nvSpPr>
          <p:cNvPr id="10" name="Rectangle 9"/>
          <p:cNvSpPr/>
          <p:nvPr/>
        </p:nvSpPr>
        <p:spPr>
          <a:xfrm>
            <a:off x="1219200" y="4495800"/>
            <a:ext cx="2667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Idea is important Utilitarianism + Service</a:t>
            </a:r>
          </a:p>
        </p:txBody>
      </p:sp>
      <p:sp>
        <p:nvSpPr>
          <p:cNvPr id="11" name="Rectangle 10"/>
          <p:cNvSpPr/>
          <p:nvPr/>
        </p:nvSpPr>
        <p:spPr>
          <a:xfrm>
            <a:off x="1211580" y="914400"/>
            <a:ext cx="267462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Entrepreneurship</a:t>
            </a:r>
            <a:endParaRPr lang="en-US" b="1" dirty="0">
              <a:solidFill>
                <a:schemeClr val="tx1">
                  <a:lumMod val="95000"/>
                  <a:lumOff val="5000"/>
                </a:schemeClr>
              </a:solidFill>
            </a:endParaRPr>
          </a:p>
        </p:txBody>
      </p:sp>
      <p:sp>
        <p:nvSpPr>
          <p:cNvPr id="12" name="TextBox 11"/>
          <p:cNvSpPr txBox="1"/>
          <p:nvPr/>
        </p:nvSpPr>
        <p:spPr>
          <a:xfrm>
            <a:off x="4038600" y="5934670"/>
            <a:ext cx="5334000" cy="923330"/>
          </a:xfrm>
          <a:prstGeom prst="rect">
            <a:avLst/>
          </a:prstGeom>
          <a:noFill/>
        </p:spPr>
        <p:txBody>
          <a:bodyPr wrap="square" rtlCol="0">
            <a:spAutoFit/>
          </a:bodyPr>
          <a:lstStyle/>
          <a:p>
            <a:r>
              <a:rPr lang="en-US" dirty="0" smtClean="0"/>
              <a:t>Tool Kit: Strategic Thinking, Networks, Understanding of corporate culture, politics, adroit talk, connections, and self-promotion</a:t>
            </a:r>
            <a:endParaRPr lang="en-US" dirty="0"/>
          </a:p>
        </p:txBody>
      </p:sp>
      <p:sp>
        <p:nvSpPr>
          <p:cNvPr id="13" name="TextBox 12"/>
          <p:cNvSpPr txBox="1"/>
          <p:nvPr/>
        </p:nvSpPr>
        <p:spPr>
          <a:xfrm>
            <a:off x="0" y="5867400"/>
            <a:ext cx="4114800" cy="923330"/>
          </a:xfrm>
          <a:prstGeom prst="rect">
            <a:avLst/>
          </a:prstGeom>
          <a:noFill/>
        </p:spPr>
        <p:txBody>
          <a:bodyPr wrap="square" rtlCol="0">
            <a:spAutoFit/>
          </a:bodyPr>
          <a:lstStyle/>
          <a:p>
            <a:r>
              <a:rPr lang="en-US" dirty="0" smtClean="0"/>
              <a:t>Tool Kit: Creative use of resources, Resource  parsimony, </a:t>
            </a:r>
            <a:r>
              <a:rPr lang="en-US" dirty="0" err="1" smtClean="0"/>
              <a:t>proactiveness</a:t>
            </a:r>
            <a:r>
              <a:rPr lang="en-US" dirty="0" smtClean="0"/>
              <a:t>, ability, talent and  hard work,  </a:t>
            </a:r>
            <a:endParaRPr lang="en-US" dirty="0"/>
          </a:p>
        </p:txBody>
      </p:sp>
      <p:sp>
        <p:nvSpPr>
          <p:cNvPr id="14" name="TextBox 13"/>
          <p:cNvSpPr txBox="1"/>
          <p:nvPr/>
        </p:nvSpPr>
        <p:spPr>
          <a:xfrm>
            <a:off x="609600" y="228600"/>
            <a:ext cx="8077200" cy="369332"/>
          </a:xfrm>
          <a:prstGeom prst="rect">
            <a:avLst/>
          </a:prstGeom>
          <a:noFill/>
        </p:spPr>
        <p:txBody>
          <a:bodyPr wrap="square" rtlCol="0">
            <a:spAutoFit/>
          </a:bodyPr>
          <a:lstStyle/>
          <a:p>
            <a:r>
              <a:rPr lang="en-US" dirty="0" smtClean="0"/>
              <a:t>Comparison between Small Entrepreurial firms  and Corporations</a:t>
            </a:r>
            <a:endParaRPr lang="en-US" dirty="0"/>
          </a:p>
        </p:txBody>
      </p:sp>
    </p:spTree>
    <p:extLst>
      <p:ext uri="{BB962C8B-B14F-4D97-AF65-F5344CB8AC3E}">
        <p14:creationId xmlns:p14="http://schemas.microsoft.com/office/powerpoint/2010/main" val="4801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linds(horizontal)">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43600" y="1572768"/>
            <a:ext cx="2286000" cy="147523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r>
              <a:rPr lang="en-US" b="1" u="sng" dirty="0" smtClean="0">
                <a:solidFill>
                  <a:schemeClr val="tx1">
                    <a:lumMod val="95000"/>
                    <a:lumOff val="5000"/>
                  </a:schemeClr>
                </a:solidFill>
              </a:rPr>
              <a:t>Resources</a:t>
            </a:r>
          </a:p>
          <a:p>
            <a:pPr algn="ctr"/>
            <a:r>
              <a:rPr lang="en-US" sz="1400" dirty="0">
                <a:solidFill>
                  <a:schemeClr val="tx1">
                    <a:lumMod val="95000"/>
                    <a:lumOff val="5000"/>
                  </a:schemeClr>
                </a:solidFill>
              </a:rPr>
              <a:t>Scarce</a:t>
            </a:r>
          </a:p>
          <a:p>
            <a:pPr algn="ctr"/>
            <a:r>
              <a:rPr lang="en-US" sz="1400" dirty="0">
                <a:solidFill>
                  <a:schemeClr val="tx1">
                    <a:lumMod val="95000"/>
                    <a:lumOff val="5000"/>
                  </a:schemeClr>
                </a:solidFill>
              </a:rPr>
              <a:t>Ownership</a:t>
            </a:r>
          </a:p>
          <a:p>
            <a:pPr algn="ctr"/>
            <a:r>
              <a:rPr lang="en-US" sz="1400" dirty="0">
                <a:solidFill>
                  <a:srgbClr val="FF0000"/>
                </a:solidFill>
              </a:rPr>
              <a:t>Limitation: the scarce resources of the world</a:t>
            </a:r>
          </a:p>
          <a:p>
            <a:pPr algn="ctr"/>
            <a:endParaRPr lang="en-US" dirty="0" smtClean="0">
              <a:solidFill>
                <a:schemeClr val="tx1">
                  <a:lumMod val="95000"/>
                  <a:lumOff val="5000"/>
                </a:schemeClr>
              </a:solidFill>
            </a:endParaRPr>
          </a:p>
          <a:p>
            <a:pPr algn="ctr"/>
            <a:endParaRPr lang="en-US" dirty="0" smtClean="0">
              <a:solidFill>
                <a:schemeClr val="tx1">
                  <a:lumMod val="95000"/>
                  <a:lumOff val="5000"/>
                </a:schemeClr>
              </a:solidFill>
            </a:endParaRPr>
          </a:p>
          <a:p>
            <a:pPr algn="ctr"/>
            <a:endParaRPr lang="en-US" dirty="0">
              <a:solidFill>
                <a:schemeClr val="tx1">
                  <a:lumMod val="95000"/>
                  <a:lumOff val="5000"/>
                </a:schemeClr>
              </a:solidFill>
            </a:endParaRPr>
          </a:p>
        </p:txBody>
      </p:sp>
      <p:sp>
        <p:nvSpPr>
          <p:cNvPr id="3" name="Rectangle 2"/>
          <p:cNvSpPr/>
          <p:nvPr/>
        </p:nvSpPr>
        <p:spPr>
          <a:xfrm>
            <a:off x="5943600" y="32004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Competition</a:t>
            </a:r>
          </a:p>
          <a:p>
            <a:pPr algn="ctr"/>
            <a:r>
              <a:rPr lang="en-US" dirty="0" smtClean="0">
                <a:solidFill>
                  <a:schemeClr val="tx1">
                    <a:lumMod val="95000"/>
                    <a:lumOff val="5000"/>
                  </a:schemeClr>
                </a:solidFill>
              </a:rPr>
              <a:t>Barriers to Entry</a:t>
            </a:r>
          </a:p>
          <a:p>
            <a:pPr algn="ctr"/>
            <a:r>
              <a:rPr lang="en-US" dirty="0" smtClean="0">
                <a:solidFill>
                  <a:schemeClr val="tx1">
                    <a:lumMod val="95000"/>
                    <a:lumOff val="5000"/>
                  </a:schemeClr>
                </a:solidFill>
              </a:rPr>
              <a:t>Cut Throat Competition </a:t>
            </a:r>
            <a:endParaRPr lang="en-US" dirty="0">
              <a:solidFill>
                <a:schemeClr val="tx1">
                  <a:lumMod val="95000"/>
                  <a:lumOff val="5000"/>
                </a:schemeClr>
              </a:solidFill>
            </a:endParaRPr>
          </a:p>
        </p:txBody>
      </p:sp>
      <p:sp>
        <p:nvSpPr>
          <p:cNvPr id="4" name="Rectangle 3"/>
          <p:cNvSpPr/>
          <p:nvPr/>
        </p:nvSpPr>
        <p:spPr>
          <a:xfrm>
            <a:off x="5943600" y="46482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Utilitarianism</a:t>
            </a:r>
          </a:p>
          <a:p>
            <a:pPr algn="ctr"/>
            <a:r>
              <a:rPr lang="en-US" dirty="0" smtClean="0">
                <a:solidFill>
                  <a:schemeClr val="tx1">
                    <a:lumMod val="95000"/>
                    <a:lumOff val="5000"/>
                  </a:schemeClr>
                </a:solidFill>
              </a:rPr>
              <a:t>Selfishness</a:t>
            </a:r>
          </a:p>
          <a:p>
            <a:pPr algn="ctr"/>
            <a:r>
              <a:rPr lang="en-US" dirty="0" smtClean="0">
                <a:solidFill>
                  <a:schemeClr val="tx1">
                    <a:lumMod val="95000"/>
                    <a:lumOff val="5000"/>
                  </a:schemeClr>
                </a:solidFill>
              </a:rPr>
              <a:t>Pursuit of Happiness</a:t>
            </a:r>
            <a:endParaRPr lang="en-US" dirty="0">
              <a:solidFill>
                <a:schemeClr val="tx1">
                  <a:lumMod val="95000"/>
                  <a:lumOff val="5000"/>
                </a:schemeClr>
              </a:solidFill>
            </a:endParaRPr>
          </a:p>
        </p:txBody>
      </p:sp>
      <p:sp>
        <p:nvSpPr>
          <p:cNvPr id="11" name="Rectangle 10"/>
          <p:cNvSpPr/>
          <p:nvPr/>
        </p:nvSpPr>
        <p:spPr>
          <a:xfrm>
            <a:off x="5867400" y="762000"/>
            <a:ext cx="236220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Corporations</a:t>
            </a:r>
            <a:endParaRPr lang="en-US" b="1" dirty="0">
              <a:solidFill>
                <a:schemeClr val="tx1">
                  <a:lumMod val="95000"/>
                  <a:lumOff val="5000"/>
                </a:schemeClr>
              </a:solidFill>
            </a:endParaRPr>
          </a:p>
        </p:txBody>
      </p:sp>
      <p:sp>
        <p:nvSpPr>
          <p:cNvPr id="12" name="Rectangle 11"/>
          <p:cNvSpPr/>
          <p:nvPr/>
        </p:nvSpPr>
        <p:spPr>
          <a:xfrm>
            <a:off x="3124200" y="46482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Idea is important </a:t>
            </a:r>
            <a:r>
              <a:rPr lang="en-US" b="1" u="sng" dirty="0" err="1" smtClean="0">
                <a:solidFill>
                  <a:schemeClr val="tx1">
                    <a:lumMod val="95000"/>
                    <a:lumOff val="5000"/>
                  </a:schemeClr>
                </a:solidFill>
              </a:rPr>
              <a:t>Utilatiarianism</a:t>
            </a:r>
            <a:r>
              <a:rPr lang="en-US" b="1" u="sng" dirty="0" smtClean="0">
                <a:solidFill>
                  <a:schemeClr val="tx1">
                    <a:lumMod val="95000"/>
                    <a:lumOff val="5000"/>
                  </a:schemeClr>
                </a:solidFill>
              </a:rPr>
              <a:t>  + Service </a:t>
            </a:r>
          </a:p>
        </p:txBody>
      </p:sp>
      <p:sp>
        <p:nvSpPr>
          <p:cNvPr id="13" name="Rectangle 12"/>
          <p:cNvSpPr/>
          <p:nvPr/>
        </p:nvSpPr>
        <p:spPr>
          <a:xfrm>
            <a:off x="3124200" y="2895600"/>
            <a:ext cx="2286000" cy="15240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lumMod val="95000"/>
                    <a:lumOff val="5000"/>
                  </a:schemeClr>
                </a:solidFill>
              </a:rPr>
              <a:t>Cooperation &amp; Service</a:t>
            </a:r>
          </a:p>
          <a:p>
            <a:pPr algn="ctr"/>
            <a:r>
              <a:rPr lang="en-US" sz="1400" dirty="0" smtClean="0">
                <a:solidFill>
                  <a:schemeClr val="tx1">
                    <a:lumMod val="95000"/>
                    <a:lumOff val="5000"/>
                  </a:schemeClr>
                </a:solidFill>
              </a:rPr>
              <a:t>Treat others as you like to be treated.</a:t>
            </a:r>
          </a:p>
          <a:p>
            <a:pPr algn="ctr"/>
            <a:r>
              <a:rPr lang="en-US" sz="1400" dirty="0" smtClean="0">
                <a:solidFill>
                  <a:schemeClr val="tx1">
                    <a:lumMod val="95000"/>
                    <a:lumOff val="5000"/>
                  </a:schemeClr>
                </a:solidFill>
              </a:rPr>
              <a:t>Share the wealth</a:t>
            </a:r>
          </a:p>
          <a:p>
            <a:pPr algn="ctr"/>
            <a:r>
              <a:rPr lang="en-US" sz="1400" dirty="0" smtClean="0">
                <a:solidFill>
                  <a:schemeClr val="tx1">
                    <a:lumMod val="95000"/>
                    <a:lumOff val="5000"/>
                  </a:schemeClr>
                </a:solidFill>
              </a:rPr>
              <a:t>Return Back to society</a:t>
            </a:r>
          </a:p>
          <a:p>
            <a:pPr algn="ctr"/>
            <a:endParaRPr lang="en-US" sz="1400" dirty="0">
              <a:solidFill>
                <a:schemeClr val="tx1">
                  <a:lumMod val="95000"/>
                  <a:lumOff val="5000"/>
                </a:schemeClr>
              </a:solidFill>
            </a:endParaRPr>
          </a:p>
        </p:txBody>
      </p:sp>
      <p:sp>
        <p:nvSpPr>
          <p:cNvPr id="14" name="Rectangle 13"/>
          <p:cNvSpPr/>
          <p:nvPr/>
        </p:nvSpPr>
        <p:spPr>
          <a:xfrm>
            <a:off x="3124200" y="1572768"/>
            <a:ext cx="2286000" cy="117043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u="sng" dirty="0" smtClean="0">
              <a:solidFill>
                <a:schemeClr val="tx1">
                  <a:lumMod val="95000"/>
                  <a:lumOff val="5000"/>
                </a:schemeClr>
              </a:solidFill>
            </a:endParaRPr>
          </a:p>
          <a:p>
            <a:r>
              <a:rPr lang="en-US" b="1" u="sng" dirty="0" smtClean="0">
                <a:solidFill>
                  <a:schemeClr val="tx1">
                    <a:lumMod val="95000"/>
                    <a:lumOff val="5000"/>
                  </a:schemeClr>
                </a:solidFill>
              </a:rPr>
              <a:t>Resource </a:t>
            </a:r>
          </a:p>
          <a:p>
            <a:r>
              <a:rPr lang="en-US" sz="1400" dirty="0" smtClean="0">
                <a:solidFill>
                  <a:schemeClr val="tx1">
                    <a:lumMod val="95000"/>
                    <a:lumOff val="5000"/>
                  </a:schemeClr>
                </a:solidFill>
              </a:rPr>
              <a:t>Parsimony </a:t>
            </a:r>
            <a:r>
              <a:rPr lang="en-US" sz="1400" dirty="0">
                <a:solidFill>
                  <a:schemeClr val="tx1">
                    <a:lumMod val="95000"/>
                    <a:lumOff val="5000"/>
                  </a:schemeClr>
                </a:solidFill>
              </a:rPr>
              <a:t>&amp; creativity</a:t>
            </a:r>
          </a:p>
          <a:p>
            <a:r>
              <a:rPr lang="en-US" sz="1400" dirty="0">
                <a:solidFill>
                  <a:schemeClr val="tx1">
                    <a:lumMod val="95000"/>
                    <a:lumOff val="5000"/>
                  </a:schemeClr>
                </a:solidFill>
              </a:rPr>
              <a:t>Bootstrapping &amp; sharing</a:t>
            </a:r>
          </a:p>
          <a:p>
            <a:r>
              <a:rPr lang="en-US" sz="1400" dirty="0">
                <a:solidFill>
                  <a:srgbClr val="FF0000"/>
                </a:solidFill>
              </a:rPr>
              <a:t>Limitation: creativity and </a:t>
            </a:r>
            <a:r>
              <a:rPr lang="en-US" sz="1400" dirty="0" smtClean="0">
                <a:solidFill>
                  <a:srgbClr val="FF0000"/>
                </a:solidFill>
              </a:rPr>
              <a:t>thoughts (Brain)</a:t>
            </a:r>
            <a:endParaRPr lang="en-US" sz="1400" dirty="0">
              <a:solidFill>
                <a:srgbClr val="FF0000"/>
              </a:solidFill>
            </a:endParaRPr>
          </a:p>
          <a:p>
            <a:pPr algn="ctr"/>
            <a:endParaRPr lang="en-US" dirty="0">
              <a:solidFill>
                <a:schemeClr val="tx1">
                  <a:lumMod val="95000"/>
                  <a:lumOff val="5000"/>
                </a:schemeClr>
              </a:solidFill>
            </a:endParaRPr>
          </a:p>
        </p:txBody>
      </p:sp>
      <p:sp>
        <p:nvSpPr>
          <p:cNvPr id="15" name="Rectangle 14"/>
          <p:cNvSpPr/>
          <p:nvPr/>
        </p:nvSpPr>
        <p:spPr>
          <a:xfrm>
            <a:off x="3048000" y="762000"/>
            <a:ext cx="236220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Entrepreneurship</a:t>
            </a:r>
            <a:endParaRPr lang="en-US" b="1" dirty="0">
              <a:solidFill>
                <a:schemeClr val="tx1">
                  <a:lumMod val="95000"/>
                  <a:lumOff val="5000"/>
                </a:schemeClr>
              </a:solidFill>
            </a:endParaRPr>
          </a:p>
        </p:txBody>
      </p:sp>
      <p:sp>
        <p:nvSpPr>
          <p:cNvPr id="16" name="Rectangle 15"/>
          <p:cNvSpPr/>
          <p:nvPr/>
        </p:nvSpPr>
        <p:spPr>
          <a:xfrm>
            <a:off x="304800" y="1572768"/>
            <a:ext cx="2286000" cy="147523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u="sng" dirty="0" smtClean="0">
              <a:solidFill>
                <a:schemeClr val="tx1">
                  <a:lumMod val="95000"/>
                  <a:lumOff val="5000"/>
                </a:schemeClr>
              </a:solidFill>
            </a:endParaRPr>
          </a:p>
          <a:p>
            <a:pPr algn="ctr"/>
            <a:r>
              <a:rPr lang="en-US" b="1" u="sng" dirty="0" smtClean="0">
                <a:solidFill>
                  <a:schemeClr val="tx1">
                    <a:lumMod val="95000"/>
                    <a:lumOff val="5000"/>
                  </a:schemeClr>
                </a:solidFill>
              </a:rPr>
              <a:t>Resource</a:t>
            </a:r>
          </a:p>
          <a:p>
            <a:pPr algn="ctr"/>
            <a:r>
              <a:rPr lang="en-US" sz="1400" dirty="0" err="1">
                <a:solidFill>
                  <a:schemeClr val="tx1">
                    <a:lumMod val="95000"/>
                    <a:lumOff val="5000"/>
                  </a:schemeClr>
                </a:solidFill>
              </a:rPr>
              <a:t>Barakat</a:t>
            </a:r>
            <a:r>
              <a:rPr lang="en-US" sz="1400" dirty="0">
                <a:solidFill>
                  <a:schemeClr val="tx1">
                    <a:lumMod val="95000"/>
                    <a:lumOff val="5000"/>
                  </a:schemeClr>
                </a:solidFill>
              </a:rPr>
              <a:t> </a:t>
            </a:r>
            <a:endParaRPr lang="en-US" sz="1400" dirty="0" smtClean="0">
              <a:solidFill>
                <a:schemeClr val="tx1">
                  <a:lumMod val="95000"/>
                  <a:lumOff val="5000"/>
                </a:schemeClr>
              </a:solidFill>
            </a:endParaRPr>
          </a:p>
          <a:p>
            <a:pPr algn="ctr"/>
            <a:r>
              <a:rPr lang="en-US" sz="1400" dirty="0" smtClean="0">
                <a:solidFill>
                  <a:schemeClr val="tx1"/>
                </a:solidFill>
              </a:rPr>
              <a:t>Unlimited resources</a:t>
            </a:r>
            <a:endParaRPr lang="en-US" sz="1400" dirty="0">
              <a:solidFill>
                <a:schemeClr val="tx1"/>
              </a:solidFill>
            </a:endParaRPr>
          </a:p>
          <a:p>
            <a:pPr algn="ctr"/>
            <a:r>
              <a:rPr lang="en-US" sz="1400" dirty="0">
                <a:solidFill>
                  <a:schemeClr val="tx1">
                    <a:lumMod val="95000"/>
                    <a:lumOff val="5000"/>
                  </a:schemeClr>
                </a:solidFill>
              </a:rPr>
              <a:t>More from Less</a:t>
            </a:r>
          </a:p>
          <a:p>
            <a:pPr algn="ctr"/>
            <a:r>
              <a:rPr lang="en-US" sz="1400" b="1" dirty="0">
                <a:solidFill>
                  <a:srgbClr val="FF0000"/>
                </a:solidFill>
              </a:rPr>
              <a:t>Multiplier Effect</a:t>
            </a:r>
          </a:p>
          <a:p>
            <a:pPr algn="ctr"/>
            <a:r>
              <a:rPr lang="en-US" sz="1400" dirty="0">
                <a:solidFill>
                  <a:srgbClr val="FF0000"/>
                </a:solidFill>
              </a:rPr>
              <a:t>Limitation: </a:t>
            </a:r>
            <a:r>
              <a:rPr lang="en-US" sz="1400" dirty="0" err="1">
                <a:solidFill>
                  <a:srgbClr val="FF0000"/>
                </a:solidFill>
              </a:rPr>
              <a:t>Yaqeen</a:t>
            </a:r>
            <a:endParaRPr lang="en-US" sz="1400" dirty="0">
              <a:solidFill>
                <a:srgbClr val="FF0000"/>
              </a:solidFill>
            </a:endParaRPr>
          </a:p>
          <a:p>
            <a:pPr algn="ctr"/>
            <a:endParaRPr lang="en-US" b="1" dirty="0">
              <a:solidFill>
                <a:srgbClr val="FF0000"/>
              </a:solidFill>
            </a:endParaRPr>
          </a:p>
        </p:txBody>
      </p:sp>
      <p:sp>
        <p:nvSpPr>
          <p:cNvPr id="17" name="Rectangle 16"/>
          <p:cNvSpPr/>
          <p:nvPr/>
        </p:nvSpPr>
        <p:spPr>
          <a:xfrm>
            <a:off x="304800" y="32004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solidFill>
              </a:rPr>
              <a:t>Cooperation</a:t>
            </a:r>
            <a:r>
              <a:rPr lang="en-US" b="1" dirty="0" smtClean="0">
                <a:solidFill>
                  <a:schemeClr val="tx1"/>
                </a:solidFill>
              </a:rPr>
              <a:t> </a:t>
            </a:r>
          </a:p>
          <a:p>
            <a:pPr algn="ctr"/>
            <a:r>
              <a:rPr lang="en-US" b="1" dirty="0" smtClean="0">
                <a:solidFill>
                  <a:schemeClr val="tx1"/>
                </a:solidFill>
              </a:rPr>
              <a:t>Treat as you like to be treated.</a:t>
            </a:r>
            <a:endParaRPr lang="en-US" dirty="0">
              <a:solidFill>
                <a:schemeClr val="tx1">
                  <a:lumMod val="95000"/>
                  <a:lumOff val="5000"/>
                </a:schemeClr>
              </a:solidFill>
            </a:endParaRPr>
          </a:p>
        </p:txBody>
      </p:sp>
      <p:sp>
        <p:nvSpPr>
          <p:cNvPr id="18" name="Rectangle 17"/>
          <p:cNvSpPr/>
          <p:nvPr/>
        </p:nvSpPr>
        <p:spPr>
          <a:xfrm>
            <a:off x="304800" y="4648200"/>
            <a:ext cx="2286000" cy="12192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u="sng" dirty="0" smtClean="0">
              <a:solidFill>
                <a:schemeClr val="tx1">
                  <a:lumMod val="95000"/>
                  <a:lumOff val="5000"/>
                </a:schemeClr>
              </a:solidFill>
            </a:endParaRPr>
          </a:p>
          <a:p>
            <a:pPr algn="ctr"/>
            <a:r>
              <a:rPr lang="en-US" sz="1600" b="1" u="sng" dirty="0" smtClean="0">
                <a:solidFill>
                  <a:schemeClr val="tx1">
                    <a:lumMod val="95000"/>
                    <a:lumOff val="5000"/>
                  </a:schemeClr>
                </a:solidFill>
              </a:rPr>
              <a:t>Pursuit of Happiness by Pleasing God (SQ) </a:t>
            </a:r>
            <a:endParaRPr lang="en-US" sz="2800" b="1" u="sng" dirty="0" smtClean="0">
              <a:solidFill>
                <a:schemeClr val="tx1"/>
              </a:solidFill>
            </a:endParaRPr>
          </a:p>
        </p:txBody>
      </p:sp>
      <p:sp>
        <p:nvSpPr>
          <p:cNvPr id="19" name="Rectangle 18"/>
          <p:cNvSpPr/>
          <p:nvPr/>
        </p:nvSpPr>
        <p:spPr>
          <a:xfrm>
            <a:off x="228600" y="762000"/>
            <a:ext cx="2362200" cy="6858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95000"/>
                    <a:lumOff val="5000"/>
                  </a:schemeClr>
                </a:solidFill>
              </a:rPr>
              <a:t>Entrepreneurship</a:t>
            </a:r>
          </a:p>
          <a:p>
            <a:pPr algn="ctr"/>
            <a:r>
              <a:rPr lang="en-US" b="1" dirty="0" smtClean="0">
                <a:solidFill>
                  <a:schemeClr val="tx1">
                    <a:lumMod val="95000"/>
                    <a:lumOff val="5000"/>
                  </a:schemeClr>
                </a:solidFill>
              </a:rPr>
              <a:t>PLUS</a:t>
            </a:r>
            <a:endParaRPr lang="en-US" b="1" dirty="0">
              <a:solidFill>
                <a:schemeClr val="tx1">
                  <a:lumMod val="95000"/>
                  <a:lumOff val="5000"/>
                </a:schemeClr>
              </a:solidFill>
            </a:endParaRPr>
          </a:p>
        </p:txBody>
      </p:sp>
      <p:sp>
        <p:nvSpPr>
          <p:cNvPr id="20" name="TextBox 19"/>
          <p:cNvSpPr txBox="1"/>
          <p:nvPr/>
        </p:nvSpPr>
        <p:spPr>
          <a:xfrm>
            <a:off x="152400" y="5943600"/>
            <a:ext cx="3810000" cy="923330"/>
          </a:xfrm>
          <a:prstGeom prst="rect">
            <a:avLst/>
          </a:prstGeom>
          <a:noFill/>
        </p:spPr>
        <p:txBody>
          <a:bodyPr wrap="square" rtlCol="0">
            <a:spAutoFit/>
          </a:bodyPr>
          <a:lstStyle/>
          <a:p>
            <a:r>
              <a:rPr lang="en-US" dirty="0" smtClean="0"/>
              <a:t>Tool Kit: Faith, </a:t>
            </a:r>
            <a:r>
              <a:rPr lang="en-US" dirty="0"/>
              <a:t> </a:t>
            </a:r>
            <a:r>
              <a:rPr lang="en-US" dirty="0" smtClean="0"/>
              <a:t>Charity, Fear of God, Humbleness, Prayers, Kindness to others</a:t>
            </a:r>
            <a:endParaRPr lang="en-US" dirty="0"/>
          </a:p>
        </p:txBody>
      </p:sp>
      <p:sp>
        <p:nvSpPr>
          <p:cNvPr id="21" name="TextBox 20"/>
          <p:cNvSpPr txBox="1"/>
          <p:nvPr/>
        </p:nvSpPr>
        <p:spPr>
          <a:xfrm>
            <a:off x="5257800" y="6010870"/>
            <a:ext cx="3886200" cy="923330"/>
          </a:xfrm>
          <a:prstGeom prst="rect">
            <a:avLst/>
          </a:prstGeom>
          <a:noFill/>
        </p:spPr>
        <p:txBody>
          <a:bodyPr wrap="square" rtlCol="0">
            <a:spAutoFit/>
          </a:bodyPr>
          <a:lstStyle/>
          <a:p>
            <a:r>
              <a:rPr lang="en-US" dirty="0" smtClean="0"/>
              <a:t>Tool Kit: Strategic Thinking, Networks, Understanding of corporate culture</a:t>
            </a:r>
            <a:endParaRPr lang="en-US" dirty="0"/>
          </a:p>
        </p:txBody>
      </p:sp>
      <p:sp>
        <p:nvSpPr>
          <p:cNvPr id="22" name="TextBox 21"/>
          <p:cNvSpPr txBox="1"/>
          <p:nvPr/>
        </p:nvSpPr>
        <p:spPr>
          <a:xfrm>
            <a:off x="381000" y="228600"/>
            <a:ext cx="8305800" cy="369332"/>
          </a:xfrm>
          <a:prstGeom prst="rect">
            <a:avLst/>
          </a:prstGeom>
          <a:noFill/>
        </p:spPr>
        <p:txBody>
          <a:bodyPr wrap="square" rtlCol="0">
            <a:spAutoFit/>
          </a:bodyPr>
          <a:lstStyle/>
          <a:p>
            <a:r>
              <a:rPr lang="en-US" dirty="0" smtClean="0"/>
              <a:t>E+  Plus versus Entrepreneurship and Corporations </a:t>
            </a:r>
            <a:endParaRPr lang="en-US" dirty="0"/>
          </a:p>
        </p:txBody>
      </p:sp>
    </p:spTree>
    <p:extLst>
      <p:ext uri="{BB962C8B-B14F-4D97-AF65-F5344CB8AC3E}">
        <p14:creationId xmlns:p14="http://schemas.microsoft.com/office/powerpoint/2010/main" val="314918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linds(horizontal)">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a:spLocks noGrp="1"/>
          </p:cNvSpPr>
          <p:nvPr>
            <p:ph type="sldNum" sz="quarter" idx="4294967295"/>
          </p:nvPr>
        </p:nvSpPr>
        <p:spPr>
          <a:xfrm>
            <a:off x="3860282" y="6582391"/>
            <a:ext cx="2133600" cy="365125"/>
          </a:xfrm>
          <a:prstGeom prst="rect">
            <a:avLst/>
          </a:prstGeom>
          <a:noFill/>
        </p:spPr>
        <p:txBody>
          <a:bodyPr/>
          <a:lstStyle/>
          <a:p>
            <a:fld id="{A47A2D9B-B9D4-41D7-AFE7-32FE1FA9FFBE}" type="slidenum">
              <a:rPr lang="de-DE"/>
              <a:pPr/>
              <a:t>6</a:t>
            </a:fld>
            <a:endParaRPr lang="de-DE" dirty="0"/>
          </a:p>
        </p:txBody>
      </p:sp>
      <p:cxnSp>
        <p:nvCxnSpPr>
          <p:cNvPr id="3" name="Straight Arrow Connector 55"/>
          <p:cNvCxnSpPr>
            <a:cxnSpLocks noChangeShapeType="1"/>
          </p:cNvCxnSpPr>
          <p:nvPr/>
        </p:nvCxnSpPr>
        <p:spPr bwMode="auto">
          <a:xfrm>
            <a:off x="5534012" y="4343400"/>
            <a:ext cx="914400" cy="914400"/>
          </a:xfrm>
          <a:prstGeom prst="straightConnector1">
            <a:avLst/>
          </a:prstGeom>
          <a:noFill/>
          <a:ln w="9525" algn="ctr">
            <a:noFill/>
            <a:round/>
            <a:headEnd/>
            <a:tailEnd type="arrow" w="med" len="med"/>
          </a:ln>
        </p:spPr>
      </p:cxnSp>
      <p:sp>
        <p:nvSpPr>
          <p:cNvPr id="5" name="Oval 62"/>
          <p:cNvSpPr>
            <a:spLocks noChangeArrowheads="1"/>
          </p:cNvSpPr>
          <p:nvPr/>
        </p:nvSpPr>
        <p:spPr bwMode="gray">
          <a:xfrm>
            <a:off x="4495800" y="1484783"/>
            <a:ext cx="1472952" cy="801217"/>
          </a:xfrm>
          <a:prstGeom prst="ellipse">
            <a:avLst/>
          </a:prstGeom>
          <a:noFill/>
          <a:ln w="28575" algn="ctr">
            <a:solidFill>
              <a:schemeClr val="tx1"/>
            </a:solidFill>
            <a:round/>
            <a:headEnd/>
            <a:tailEnd/>
          </a:ln>
        </p:spPr>
        <p:txBody>
          <a:bodyPr wrap="none" lIns="90000" tIns="46800" rIns="90000" bIns="46800" anchor="ctr"/>
          <a:lstStyle/>
          <a:p>
            <a:pPr marL="266700" indent="-266700" algn="ctr"/>
            <a:endParaRPr lang="de-DE" sz="1400" b="1" dirty="0">
              <a:latin typeface="Arial" pitchFamily="34" charset="0"/>
              <a:cs typeface="Arial" pitchFamily="34" charset="0"/>
            </a:endParaRPr>
          </a:p>
          <a:p>
            <a:pPr marL="266700" indent="-266700" algn="ctr"/>
            <a:r>
              <a:rPr lang="de-DE" sz="1400" b="1" dirty="0" smtClean="0">
                <a:latin typeface="Arial" pitchFamily="34" charset="0"/>
                <a:cs typeface="Arial" pitchFamily="34" charset="0"/>
              </a:rPr>
              <a:t>Values</a:t>
            </a:r>
            <a:endParaRPr lang="de-DE" sz="1400" b="1" dirty="0">
              <a:latin typeface="Arial" pitchFamily="34" charset="0"/>
              <a:cs typeface="Arial" pitchFamily="34" charset="0"/>
            </a:endParaRPr>
          </a:p>
          <a:p>
            <a:pPr marL="266700" indent="-266700" algn="ctr" eaLnBrk="0" hangingPunct="0"/>
            <a:endParaRPr lang="de-DE" sz="1400" b="1" dirty="0">
              <a:latin typeface="Arial" pitchFamily="34" charset="0"/>
              <a:cs typeface="Arial" pitchFamily="34" charset="0"/>
            </a:endParaRPr>
          </a:p>
        </p:txBody>
      </p:sp>
      <p:sp>
        <p:nvSpPr>
          <p:cNvPr id="6" name="Oval 64"/>
          <p:cNvSpPr>
            <a:spLocks noChangeArrowheads="1"/>
          </p:cNvSpPr>
          <p:nvPr/>
        </p:nvSpPr>
        <p:spPr bwMode="gray">
          <a:xfrm>
            <a:off x="4471982" y="3695229"/>
            <a:ext cx="1547818" cy="952971"/>
          </a:xfrm>
          <a:prstGeom prst="ellipse">
            <a:avLst/>
          </a:prstGeom>
          <a:noFill/>
          <a:ln w="28575" algn="ctr">
            <a:solidFill>
              <a:schemeClr val="tx1"/>
            </a:solidFill>
            <a:round/>
            <a:headEnd/>
            <a:tailEnd/>
          </a:ln>
        </p:spPr>
        <p:txBody>
          <a:bodyPr wrap="none" lIns="90000" tIns="46800" rIns="90000" bIns="46800" anchor="ctr"/>
          <a:lstStyle/>
          <a:p>
            <a:pPr marL="266700" indent="-266700" algn="ctr"/>
            <a:r>
              <a:rPr lang="de-DE" sz="1400" b="1" dirty="0" smtClean="0">
                <a:latin typeface="Arial" pitchFamily="34" charset="0"/>
                <a:cs typeface="Arial" pitchFamily="34" charset="0"/>
              </a:rPr>
              <a:t>Effectual </a:t>
            </a:r>
          </a:p>
          <a:p>
            <a:pPr marL="266700" indent="-266700" algn="ctr"/>
            <a:r>
              <a:rPr lang="de-DE" sz="1400" b="1" dirty="0" smtClean="0">
                <a:latin typeface="Arial" pitchFamily="34" charset="0"/>
                <a:cs typeface="Arial" pitchFamily="34" charset="0"/>
              </a:rPr>
              <a:t>Life Skills</a:t>
            </a:r>
            <a:endParaRPr lang="de-DE" sz="1400" b="1" dirty="0">
              <a:latin typeface="Arial" pitchFamily="34" charset="0"/>
              <a:cs typeface="Arial" pitchFamily="34" charset="0"/>
            </a:endParaRPr>
          </a:p>
        </p:txBody>
      </p:sp>
      <p:sp>
        <p:nvSpPr>
          <p:cNvPr id="8" name="Oval 66"/>
          <p:cNvSpPr>
            <a:spLocks noChangeArrowheads="1"/>
          </p:cNvSpPr>
          <p:nvPr/>
        </p:nvSpPr>
        <p:spPr bwMode="gray">
          <a:xfrm>
            <a:off x="6739424" y="2581555"/>
            <a:ext cx="1295400" cy="914400"/>
          </a:xfrm>
          <a:prstGeom prst="ellipse">
            <a:avLst/>
          </a:prstGeom>
          <a:noFill/>
          <a:ln w="28575" algn="ctr">
            <a:solidFill>
              <a:schemeClr val="tx1"/>
            </a:solidFill>
            <a:round/>
            <a:headEnd/>
            <a:tailEnd/>
          </a:ln>
        </p:spPr>
        <p:txBody>
          <a:bodyPr wrap="none" lIns="90000" tIns="46800" rIns="90000" bIns="46800" anchor="ctr"/>
          <a:lstStyle/>
          <a:p>
            <a:pPr marL="266700" indent="-266700" algn="ctr" eaLnBrk="0" hangingPunct="0"/>
            <a:r>
              <a:rPr lang="de-DE" sz="1400" b="1" dirty="0" smtClean="0">
                <a:latin typeface="Arial" pitchFamily="34" charset="0"/>
                <a:cs typeface="Arial" pitchFamily="34" charset="0"/>
              </a:rPr>
              <a:t>Peaceful life</a:t>
            </a:r>
          </a:p>
          <a:p>
            <a:pPr marL="266700" indent="-266700" algn="ctr" eaLnBrk="0" hangingPunct="0"/>
            <a:r>
              <a:rPr lang="de-DE" sz="1400" b="1" dirty="0" smtClean="0">
                <a:latin typeface="Arial" pitchFamily="34" charset="0"/>
                <a:cs typeface="Arial" pitchFamily="34" charset="0"/>
              </a:rPr>
              <a:t>Hayat Tayyiba</a:t>
            </a:r>
            <a:endParaRPr lang="de-DE" sz="1400" b="1" dirty="0">
              <a:latin typeface="Arial" pitchFamily="34" charset="0"/>
              <a:cs typeface="Arial" pitchFamily="34" charset="0"/>
            </a:endParaRPr>
          </a:p>
        </p:txBody>
      </p:sp>
      <p:sp>
        <p:nvSpPr>
          <p:cNvPr id="9" name="Oval 67"/>
          <p:cNvSpPr>
            <a:spLocks noChangeArrowheads="1"/>
          </p:cNvSpPr>
          <p:nvPr/>
        </p:nvSpPr>
        <p:spPr bwMode="gray">
          <a:xfrm>
            <a:off x="2335696" y="2648511"/>
            <a:ext cx="1245704" cy="780489"/>
          </a:xfrm>
          <a:prstGeom prst="ellipse">
            <a:avLst/>
          </a:prstGeom>
          <a:noFill/>
          <a:ln w="28575" algn="ctr">
            <a:solidFill>
              <a:schemeClr val="tx1"/>
            </a:solidFill>
            <a:round/>
            <a:headEnd/>
            <a:tailEnd/>
          </a:ln>
        </p:spPr>
        <p:txBody>
          <a:bodyPr wrap="none" lIns="90000" tIns="46800" rIns="90000" bIns="46800" anchor="ctr"/>
          <a:lstStyle/>
          <a:p>
            <a:pPr marL="266700" indent="-266700" algn="ctr"/>
            <a:endParaRPr lang="de-DE" sz="1400" b="1" dirty="0">
              <a:latin typeface="Arial" pitchFamily="34" charset="0"/>
              <a:cs typeface="Arial" pitchFamily="34" charset="0"/>
            </a:endParaRPr>
          </a:p>
          <a:p>
            <a:pPr marL="266700" indent="-266700" algn="ctr"/>
            <a:r>
              <a:rPr lang="de-DE" sz="1400" b="1" dirty="0" smtClean="0">
                <a:latin typeface="Arial" pitchFamily="34" charset="0"/>
                <a:cs typeface="Arial" pitchFamily="34" charset="0"/>
              </a:rPr>
              <a:t>Meaningful</a:t>
            </a:r>
          </a:p>
          <a:p>
            <a:pPr marL="266700" indent="-266700" algn="ctr"/>
            <a:r>
              <a:rPr lang="de-DE" sz="1400" b="1" dirty="0" smtClean="0">
                <a:latin typeface="Arial" pitchFamily="34" charset="0"/>
                <a:cs typeface="Arial" pitchFamily="34" charset="0"/>
              </a:rPr>
              <a:t>Life</a:t>
            </a:r>
            <a:endParaRPr lang="de-DE" sz="1400" b="1" dirty="0">
              <a:latin typeface="Arial" pitchFamily="34" charset="0"/>
              <a:cs typeface="Arial" pitchFamily="34" charset="0"/>
            </a:endParaRPr>
          </a:p>
          <a:p>
            <a:pPr marL="266700" indent="-266700" algn="ctr" eaLnBrk="0" hangingPunct="0"/>
            <a:endParaRPr lang="de-DE" b="1" dirty="0">
              <a:latin typeface="Arial" pitchFamily="34" charset="0"/>
              <a:cs typeface="Arial" pitchFamily="34" charset="0"/>
            </a:endParaRPr>
          </a:p>
        </p:txBody>
      </p:sp>
      <p:cxnSp>
        <p:nvCxnSpPr>
          <p:cNvPr id="14" name="Gerade Verbindung mit Pfeil 80"/>
          <p:cNvCxnSpPr>
            <a:cxnSpLocks noChangeShapeType="1"/>
            <a:stCxn id="9" idx="6"/>
            <a:endCxn id="6" idx="2"/>
          </p:cNvCxnSpPr>
          <p:nvPr/>
        </p:nvCxnSpPr>
        <p:spPr bwMode="auto">
          <a:xfrm>
            <a:off x="3581400" y="3038756"/>
            <a:ext cx="890582" cy="1132959"/>
          </a:xfrm>
          <a:prstGeom prst="straightConnector1">
            <a:avLst/>
          </a:prstGeom>
          <a:noFill/>
          <a:ln w="28575" algn="ctr">
            <a:solidFill>
              <a:schemeClr val="tx1"/>
            </a:solidFill>
            <a:round/>
            <a:headEnd/>
            <a:tailEnd type="arrow" w="med" len="med"/>
          </a:ln>
        </p:spPr>
      </p:cxnSp>
      <p:cxnSp>
        <p:nvCxnSpPr>
          <p:cNvPr id="17" name="Gerade Verbindung mit Pfeil 91"/>
          <p:cNvCxnSpPr>
            <a:cxnSpLocks noChangeShapeType="1"/>
          </p:cNvCxnSpPr>
          <p:nvPr/>
        </p:nvCxnSpPr>
        <p:spPr bwMode="auto">
          <a:xfrm>
            <a:off x="7935840" y="228600"/>
            <a:ext cx="76200" cy="77788"/>
          </a:xfrm>
          <a:prstGeom prst="straightConnector1">
            <a:avLst/>
          </a:prstGeom>
          <a:noFill/>
          <a:ln w="9525" algn="ctr">
            <a:noFill/>
            <a:round/>
            <a:headEnd/>
            <a:tailEnd type="arrow" w="med" len="med"/>
          </a:ln>
        </p:spPr>
      </p:cxnSp>
      <p:cxnSp>
        <p:nvCxnSpPr>
          <p:cNvPr id="18" name="Gerade Verbindung mit Pfeil 95"/>
          <p:cNvCxnSpPr>
            <a:cxnSpLocks noChangeShapeType="1"/>
            <a:stCxn id="6" idx="6"/>
            <a:endCxn id="6" idx="6"/>
          </p:cNvCxnSpPr>
          <p:nvPr/>
        </p:nvCxnSpPr>
        <p:spPr bwMode="auto">
          <a:xfrm>
            <a:off x="6019800" y="4171715"/>
            <a:ext cx="0" cy="0"/>
          </a:xfrm>
          <a:prstGeom prst="straightConnector1">
            <a:avLst/>
          </a:prstGeom>
          <a:noFill/>
          <a:ln w="9525" algn="ctr">
            <a:noFill/>
            <a:round/>
            <a:headEnd/>
            <a:tailEnd type="arrow" w="med" len="med"/>
          </a:ln>
        </p:spPr>
      </p:cxnSp>
      <p:cxnSp>
        <p:nvCxnSpPr>
          <p:cNvPr id="19" name="Gerade Verbindung mit Pfeil 99"/>
          <p:cNvCxnSpPr>
            <a:cxnSpLocks noChangeShapeType="1"/>
            <a:stCxn id="5" idx="6"/>
            <a:endCxn id="8" idx="2"/>
          </p:cNvCxnSpPr>
          <p:nvPr/>
        </p:nvCxnSpPr>
        <p:spPr bwMode="auto">
          <a:xfrm>
            <a:off x="5968752" y="1885392"/>
            <a:ext cx="770672" cy="1153363"/>
          </a:xfrm>
          <a:prstGeom prst="straightConnector1">
            <a:avLst/>
          </a:prstGeom>
          <a:noFill/>
          <a:ln w="9525" algn="ctr">
            <a:noFill/>
            <a:round/>
            <a:headEnd/>
            <a:tailEnd type="arrow" w="med" len="med"/>
          </a:ln>
        </p:spPr>
      </p:cxnSp>
      <p:cxnSp>
        <p:nvCxnSpPr>
          <p:cNvPr id="20" name="Gerade Verbindung mit Pfeil 101"/>
          <p:cNvCxnSpPr>
            <a:cxnSpLocks noChangeShapeType="1"/>
            <a:stCxn id="5" idx="6"/>
            <a:endCxn id="8" idx="1"/>
          </p:cNvCxnSpPr>
          <p:nvPr/>
        </p:nvCxnSpPr>
        <p:spPr bwMode="auto">
          <a:xfrm>
            <a:off x="5968752" y="1885392"/>
            <a:ext cx="960379" cy="830074"/>
          </a:xfrm>
          <a:prstGeom prst="straightConnector1">
            <a:avLst/>
          </a:prstGeom>
          <a:noFill/>
          <a:ln w="28575" algn="ctr">
            <a:solidFill>
              <a:schemeClr val="tx1"/>
            </a:solidFill>
            <a:round/>
            <a:headEnd/>
            <a:tailEnd type="arrow" w="med" len="med"/>
          </a:ln>
        </p:spPr>
      </p:cxnSp>
      <p:cxnSp>
        <p:nvCxnSpPr>
          <p:cNvPr id="22" name="Gerade Verbindung mit Pfeil 155"/>
          <p:cNvCxnSpPr>
            <a:cxnSpLocks noChangeShapeType="1"/>
            <a:stCxn id="6" idx="6"/>
            <a:endCxn id="8" idx="3"/>
          </p:cNvCxnSpPr>
          <p:nvPr/>
        </p:nvCxnSpPr>
        <p:spPr bwMode="auto">
          <a:xfrm flipV="1">
            <a:off x="6019800" y="3362044"/>
            <a:ext cx="909331" cy="809671"/>
          </a:xfrm>
          <a:prstGeom prst="straightConnector1">
            <a:avLst/>
          </a:prstGeom>
          <a:noFill/>
          <a:ln w="28575" algn="ctr">
            <a:solidFill>
              <a:schemeClr val="tx1"/>
            </a:solidFill>
            <a:round/>
            <a:headEnd/>
            <a:tailEnd type="arrow" w="med" len="med"/>
          </a:ln>
        </p:spPr>
      </p:cxnSp>
      <p:sp>
        <p:nvSpPr>
          <p:cNvPr id="29" name="Rechteck 63"/>
          <p:cNvSpPr>
            <a:spLocks noChangeArrowheads="1"/>
          </p:cNvSpPr>
          <p:nvPr/>
        </p:nvSpPr>
        <p:spPr bwMode="auto">
          <a:xfrm>
            <a:off x="228600" y="609600"/>
            <a:ext cx="2209800" cy="1181611"/>
          </a:xfrm>
          <a:prstGeom prst="rect">
            <a:avLst/>
          </a:prstGeom>
          <a:noFill/>
          <a:ln w="9525" algn="ctr">
            <a:solidFill>
              <a:schemeClr val="tx1">
                <a:alpha val="76077"/>
              </a:schemeClr>
            </a:solidFill>
            <a:round/>
            <a:headEnd/>
            <a:tailEnd/>
          </a:ln>
        </p:spPr>
        <p:txBody>
          <a:bodyPr lIns="90000" tIns="46800" rIns="90000" bIns="46800" anchor="ctr"/>
          <a:lstStyle/>
          <a:p>
            <a:pPr eaLnBrk="0" hangingPunct="0"/>
            <a:r>
              <a:rPr lang="de-DE" sz="1000" b="1" dirty="0" smtClean="0">
                <a:latin typeface="Arial" pitchFamily="34" charset="0"/>
                <a:cs typeface="Arial" pitchFamily="34" charset="0"/>
              </a:rPr>
              <a:t>Faith in the unseen, Life after</a:t>
            </a:r>
          </a:p>
          <a:p>
            <a:pPr eaLnBrk="0" hangingPunct="0"/>
            <a:endParaRPr lang="de-DE" sz="1000" b="1" dirty="0">
              <a:latin typeface="Arial" pitchFamily="34" charset="0"/>
              <a:cs typeface="Arial" pitchFamily="34" charset="0"/>
            </a:endParaRPr>
          </a:p>
          <a:p>
            <a:pPr eaLnBrk="0" hangingPunct="0"/>
            <a:r>
              <a:rPr lang="de-DE" sz="1000" b="1" dirty="0" smtClean="0">
                <a:latin typeface="Arial" pitchFamily="34" charset="0"/>
                <a:cs typeface="Arial" pitchFamily="34" charset="0"/>
              </a:rPr>
              <a:t>Intrinsic strength</a:t>
            </a:r>
          </a:p>
          <a:p>
            <a:pPr eaLnBrk="0" hangingPunct="0"/>
            <a:r>
              <a:rPr lang="de-DE" sz="1000" b="1" dirty="0" smtClean="0">
                <a:latin typeface="Arial" pitchFamily="34" charset="0"/>
                <a:cs typeface="Arial" pitchFamily="34" charset="0"/>
              </a:rPr>
              <a:t>Sense of Direction</a:t>
            </a:r>
          </a:p>
          <a:p>
            <a:pPr eaLnBrk="0" hangingPunct="0"/>
            <a:endParaRPr lang="de-DE" sz="1000" b="1" dirty="0">
              <a:latin typeface="Arial" pitchFamily="34" charset="0"/>
              <a:cs typeface="Arial" pitchFamily="34" charset="0"/>
            </a:endParaRPr>
          </a:p>
          <a:p>
            <a:pPr eaLnBrk="0" hangingPunct="0"/>
            <a:r>
              <a:rPr lang="de-DE" sz="1000" b="1" dirty="0" smtClean="0">
                <a:latin typeface="Arial" pitchFamily="34" charset="0"/>
                <a:cs typeface="Arial" pitchFamily="34" charset="0"/>
              </a:rPr>
              <a:t>Imortance and place of human beings in the universe</a:t>
            </a:r>
            <a:endParaRPr lang="de-DE" sz="1000" b="1" dirty="0">
              <a:latin typeface="Arial" pitchFamily="34" charset="0"/>
              <a:cs typeface="Arial" pitchFamily="34" charset="0"/>
            </a:endParaRPr>
          </a:p>
        </p:txBody>
      </p:sp>
      <p:cxnSp>
        <p:nvCxnSpPr>
          <p:cNvPr id="30" name="Gerade Verbindung mit Pfeil 79"/>
          <p:cNvCxnSpPr>
            <a:cxnSpLocks noChangeShapeType="1"/>
            <a:stCxn id="77" idx="0"/>
            <a:endCxn id="29" idx="2"/>
          </p:cNvCxnSpPr>
          <p:nvPr/>
        </p:nvCxnSpPr>
        <p:spPr bwMode="auto">
          <a:xfrm flipH="1" flipV="1">
            <a:off x="1333500" y="1791211"/>
            <a:ext cx="8532" cy="875789"/>
          </a:xfrm>
          <a:prstGeom prst="straightConnector1">
            <a:avLst/>
          </a:prstGeom>
          <a:noFill/>
          <a:ln w="6350" algn="ctr">
            <a:solidFill>
              <a:schemeClr val="tx1"/>
            </a:solidFill>
            <a:round/>
            <a:headEnd/>
            <a:tailEnd type="arrow" w="med" len="med"/>
          </a:ln>
        </p:spPr>
      </p:cxnSp>
      <p:sp>
        <p:nvSpPr>
          <p:cNvPr id="34" name="Rechteck 87"/>
          <p:cNvSpPr>
            <a:spLocks noChangeArrowheads="1"/>
          </p:cNvSpPr>
          <p:nvPr/>
        </p:nvSpPr>
        <p:spPr bwMode="auto">
          <a:xfrm>
            <a:off x="4297705" y="355728"/>
            <a:ext cx="1869142" cy="867376"/>
          </a:xfrm>
          <a:prstGeom prst="rect">
            <a:avLst/>
          </a:prstGeom>
          <a:noFill/>
          <a:ln w="9525" algn="ctr">
            <a:solidFill>
              <a:schemeClr val="tx1">
                <a:alpha val="76077"/>
              </a:schemeClr>
            </a:solidFill>
            <a:round/>
            <a:headEnd/>
            <a:tailEnd/>
          </a:ln>
        </p:spPr>
        <p:txBody>
          <a:bodyPr lIns="90000" tIns="46800" rIns="90000" bIns="46800" anchor="ctr"/>
          <a:lstStyle/>
          <a:p>
            <a:pPr eaLnBrk="0" hangingPunct="0"/>
            <a:r>
              <a:rPr lang="de-DE" sz="1000" b="1" dirty="0" smtClean="0">
                <a:latin typeface="Arial" pitchFamily="34" charset="0"/>
                <a:cs typeface="Arial" pitchFamily="34" charset="0"/>
              </a:rPr>
              <a:t>Self awareness, self esteem, perseverance, Humility, gratitude, respect of humanity, parsimony</a:t>
            </a:r>
            <a:endParaRPr lang="de-DE" sz="1000" b="1" dirty="0">
              <a:latin typeface="Arial" pitchFamily="34" charset="0"/>
              <a:cs typeface="Arial" pitchFamily="34" charset="0"/>
            </a:endParaRPr>
          </a:p>
        </p:txBody>
      </p:sp>
      <p:cxnSp>
        <p:nvCxnSpPr>
          <p:cNvPr id="74" name="Gerade Verbindung mit Pfeil 80"/>
          <p:cNvCxnSpPr>
            <a:cxnSpLocks noChangeShapeType="1"/>
            <a:stCxn id="9" idx="6"/>
            <a:endCxn id="5" idx="2"/>
          </p:cNvCxnSpPr>
          <p:nvPr/>
        </p:nvCxnSpPr>
        <p:spPr bwMode="auto">
          <a:xfrm flipV="1">
            <a:off x="3581400" y="1885392"/>
            <a:ext cx="914400" cy="1153364"/>
          </a:xfrm>
          <a:prstGeom prst="straightConnector1">
            <a:avLst/>
          </a:prstGeom>
          <a:noFill/>
          <a:ln w="28575" algn="ctr">
            <a:solidFill>
              <a:schemeClr val="tx1"/>
            </a:solidFill>
            <a:round/>
            <a:headEnd/>
            <a:tailEnd type="arrow" w="med" len="med"/>
          </a:ln>
        </p:spPr>
      </p:cxnSp>
      <p:sp>
        <p:nvSpPr>
          <p:cNvPr id="77" name="Oval 67"/>
          <p:cNvSpPr>
            <a:spLocks noChangeArrowheads="1"/>
          </p:cNvSpPr>
          <p:nvPr/>
        </p:nvSpPr>
        <p:spPr bwMode="gray">
          <a:xfrm>
            <a:off x="808632" y="2667000"/>
            <a:ext cx="1066800" cy="762000"/>
          </a:xfrm>
          <a:prstGeom prst="ellipse">
            <a:avLst/>
          </a:prstGeom>
          <a:noFill/>
          <a:ln w="28575" algn="ctr">
            <a:solidFill>
              <a:schemeClr val="tx1"/>
            </a:solidFill>
            <a:round/>
            <a:headEnd/>
            <a:tailEnd/>
          </a:ln>
        </p:spPr>
        <p:txBody>
          <a:bodyPr wrap="none" lIns="90000" tIns="46800" rIns="90000" bIns="46800" anchor="ctr"/>
          <a:lstStyle/>
          <a:p>
            <a:pPr marL="266700" indent="-266700" algn="ctr"/>
            <a:endParaRPr lang="de-DE" sz="1400" b="1" dirty="0">
              <a:latin typeface="Arial" pitchFamily="34" charset="0"/>
              <a:cs typeface="Arial" pitchFamily="34" charset="0"/>
            </a:endParaRPr>
          </a:p>
          <a:p>
            <a:pPr marL="266700" indent="-266700" algn="ctr"/>
            <a:r>
              <a:rPr lang="de-DE" sz="1400" b="1" dirty="0" smtClean="0">
                <a:latin typeface="Arial" pitchFamily="34" charset="0"/>
                <a:cs typeface="Arial" pitchFamily="34" charset="0"/>
              </a:rPr>
              <a:t>Spiritual </a:t>
            </a:r>
          </a:p>
          <a:p>
            <a:pPr marL="266700" indent="-266700" algn="ctr"/>
            <a:r>
              <a:rPr lang="de-DE" sz="1400" b="1" dirty="0" smtClean="0">
                <a:latin typeface="Arial" pitchFamily="34" charset="0"/>
                <a:cs typeface="Arial" pitchFamily="34" charset="0"/>
              </a:rPr>
              <a:t>Orientation</a:t>
            </a:r>
            <a:endParaRPr lang="de-DE" sz="1400" b="1" dirty="0">
              <a:latin typeface="Arial" pitchFamily="34" charset="0"/>
              <a:cs typeface="Arial" pitchFamily="34" charset="0"/>
            </a:endParaRPr>
          </a:p>
          <a:p>
            <a:pPr marL="266700" indent="-266700" algn="ctr" eaLnBrk="0" hangingPunct="0"/>
            <a:endParaRPr lang="de-DE" b="1" dirty="0">
              <a:latin typeface="Arial" pitchFamily="34" charset="0"/>
              <a:cs typeface="Arial" pitchFamily="34" charset="0"/>
            </a:endParaRPr>
          </a:p>
        </p:txBody>
      </p:sp>
      <p:cxnSp>
        <p:nvCxnSpPr>
          <p:cNvPr id="86" name="Gerade Verbindung mit Pfeil 80"/>
          <p:cNvCxnSpPr>
            <a:cxnSpLocks noChangeShapeType="1"/>
            <a:stCxn id="77" idx="6"/>
            <a:endCxn id="9" idx="2"/>
          </p:cNvCxnSpPr>
          <p:nvPr/>
        </p:nvCxnSpPr>
        <p:spPr bwMode="auto">
          <a:xfrm flipV="1">
            <a:off x="1875432" y="3038756"/>
            <a:ext cx="460264" cy="9244"/>
          </a:xfrm>
          <a:prstGeom prst="straightConnector1">
            <a:avLst/>
          </a:prstGeom>
          <a:noFill/>
          <a:ln w="28575" algn="ctr">
            <a:solidFill>
              <a:schemeClr val="tx1"/>
            </a:solidFill>
            <a:round/>
            <a:headEnd/>
            <a:tailEnd type="arrow" w="med" len="med"/>
          </a:ln>
        </p:spPr>
      </p:cxnSp>
      <p:sp>
        <p:nvSpPr>
          <p:cNvPr id="96" name="Rechteck 87"/>
          <p:cNvSpPr>
            <a:spLocks noChangeArrowheads="1"/>
          </p:cNvSpPr>
          <p:nvPr/>
        </p:nvSpPr>
        <p:spPr bwMode="auto">
          <a:xfrm>
            <a:off x="4150658" y="5105401"/>
            <a:ext cx="2190466" cy="1476990"/>
          </a:xfrm>
          <a:prstGeom prst="rect">
            <a:avLst/>
          </a:prstGeom>
          <a:noFill/>
          <a:ln w="9525" algn="ctr">
            <a:solidFill>
              <a:schemeClr val="tx1">
                <a:alpha val="76077"/>
              </a:schemeClr>
            </a:solidFill>
            <a:round/>
            <a:headEnd/>
            <a:tailEnd/>
          </a:ln>
        </p:spPr>
        <p:txBody>
          <a:bodyPr lIns="90000" tIns="46800" rIns="90000" bIns="46800" anchor="ctr"/>
          <a:lstStyle/>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Who you are, what you know, whom you know</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Affordable loss (how much willing to loose)</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Action (Pilot in the plane)</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Leveraging surprises</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Collaborative mindset</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Creativity </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Courage</a:t>
            </a:r>
            <a:endParaRPr lang="de-DE" sz="1000" b="1" dirty="0">
              <a:latin typeface="Arial" pitchFamily="34" charset="0"/>
              <a:cs typeface="Arial" pitchFamily="34" charset="0"/>
            </a:endParaRPr>
          </a:p>
        </p:txBody>
      </p:sp>
      <p:cxnSp>
        <p:nvCxnSpPr>
          <p:cNvPr id="97" name="Gerade Verbindung mit Pfeil 79"/>
          <p:cNvCxnSpPr>
            <a:cxnSpLocks noChangeShapeType="1"/>
            <a:stCxn id="6" idx="4"/>
            <a:endCxn id="96" idx="0"/>
          </p:cNvCxnSpPr>
          <p:nvPr/>
        </p:nvCxnSpPr>
        <p:spPr bwMode="auto">
          <a:xfrm>
            <a:off x="5245891" y="4648200"/>
            <a:ext cx="0" cy="457201"/>
          </a:xfrm>
          <a:prstGeom prst="straightConnector1">
            <a:avLst/>
          </a:prstGeom>
          <a:noFill/>
          <a:ln w="6350" algn="ctr">
            <a:solidFill>
              <a:schemeClr val="tx1"/>
            </a:solidFill>
            <a:round/>
            <a:headEnd/>
            <a:tailEnd type="arrow" w="med" len="med"/>
          </a:ln>
        </p:spPr>
      </p:cxnSp>
      <p:sp>
        <p:nvSpPr>
          <p:cNvPr id="102" name="Rechteck 87"/>
          <p:cNvSpPr>
            <a:spLocks noChangeArrowheads="1"/>
          </p:cNvSpPr>
          <p:nvPr/>
        </p:nvSpPr>
        <p:spPr bwMode="auto">
          <a:xfrm>
            <a:off x="2054336" y="3831104"/>
            <a:ext cx="1804528" cy="969496"/>
          </a:xfrm>
          <a:prstGeom prst="rect">
            <a:avLst/>
          </a:prstGeom>
          <a:noFill/>
          <a:ln w="9525" algn="ctr">
            <a:solidFill>
              <a:schemeClr val="tx1">
                <a:alpha val="76077"/>
              </a:schemeClr>
            </a:solidFill>
            <a:round/>
            <a:headEnd/>
            <a:tailEnd/>
          </a:ln>
        </p:spPr>
        <p:txBody>
          <a:bodyPr lIns="90000" tIns="46800" rIns="90000" bIns="46800" anchor="ctr"/>
          <a:lstStyle/>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A life of purpose</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Clean life (free from unneccassory thinkging and actions)</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Nobility</a:t>
            </a:r>
          </a:p>
          <a:p>
            <a:pPr marL="109538" indent="-109538" eaLnBrk="0" hangingPunct="0">
              <a:buFont typeface="Arial" panose="020B0604020202020204" pitchFamily="34" charset="0"/>
              <a:buChar char="•"/>
            </a:pPr>
            <a:r>
              <a:rPr lang="de-DE" sz="1000" b="1" dirty="0" smtClean="0">
                <a:latin typeface="Arial" pitchFamily="34" charset="0"/>
                <a:cs typeface="Arial" pitchFamily="34" charset="0"/>
              </a:rPr>
              <a:t>Service</a:t>
            </a:r>
            <a:endParaRPr lang="de-DE" sz="1000" b="1" dirty="0">
              <a:latin typeface="Arial" pitchFamily="34" charset="0"/>
              <a:cs typeface="Arial" pitchFamily="34" charset="0"/>
            </a:endParaRPr>
          </a:p>
        </p:txBody>
      </p:sp>
      <p:cxnSp>
        <p:nvCxnSpPr>
          <p:cNvPr id="103" name="Gerade Verbindung mit Pfeil 79"/>
          <p:cNvCxnSpPr>
            <a:cxnSpLocks noChangeShapeType="1"/>
            <a:stCxn id="9" idx="4"/>
            <a:endCxn id="102" idx="0"/>
          </p:cNvCxnSpPr>
          <p:nvPr/>
        </p:nvCxnSpPr>
        <p:spPr bwMode="auto">
          <a:xfrm flipH="1">
            <a:off x="2956600" y="3429000"/>
            <a:ext cx="1948" cy="402104"/>
          </a:xfrm>
          <a:prstGeom prst="straightConnector1">
            <a:avLst/>
          </a:prstGeom>
          <a:noFill/>
          <a:ln w="6350" algn="ctr">
            <a:solidFill>
              <a:schemeClr val="tx1"/>
            </a:solidFill>
            <a:round/>
            <a:headEnd/>
            <a:tailEnd type="arrow" w="med" len="med"/>
          </a:ln>
        </p:spPr>
      </p:cxnSp>
      <p:cxnSp>
        <p:nvCxnSpPr>
          <p:cNvPr id="107" name="Gerade Verbindung mit Pfeil 79"/>
          <p:cNvCxnSpPr>
            <a:cxnSpLocks noChangeShapeType="1"/>
            <a:stCxn id="5" idx="0"/>
            <a:endCxn id="34" idx="2"/>
          </p:cNvCxnSpPr>
          <p:nvPr/>
        </p:nvCxnSpPr>
        <p:spPr bwMode="auto">
          <a:xfrm flipV="1">
            <a:off x="5232276" y="1223104"/>
            <a:ext cx="0" cy="261679"/>
          </a:xfrm>
          <a:prstGeom prst="straightConnector1">
            <a:avLst/>
          </a:prstGeom>
          <a:noFill/>
          <a:ln w="6350" algn="ctr">
            <a:solidFill>
              <a:schemeClr val="tx1"/>
            </a:solidFill>
            <a:round/>
            <a:headEnd/>
            <a:tailEnd type="arrow" w="med" len="med"/>
          </a:ln>
        </p:spPr>
      </p:cxnSp>
      <p:sp>
        <p:nvSpPr>
          <p:cNvPr id="117" name="TextBox 116"/>
          <p:cNvSpPr txBox="1"/>
          <p:nvPr/>
        </p:nvSpPr>
        <p:spPr>
          <a:xfrm>
            <a:off x="6448412" y="204202"/>
            <a:ext cx="2311152" cy="2308324"/>
          </a:xfrm>
          <a:prstGeom prst="rect">
            <a:avLst/>
          </a:prstGeom>
          <a:noFill/>
        </p:spPr>
        <p:txBody>
          <a:bodyPr wrap="square" rtlCol="0">
            <a:spAutoFit/>
          </a:bodyPr>
          <a:lstStyle/>
          <a:p>
            <a:r>
              <a:rPr lang="en-US" sz="1200" dirty="0" smtClean="0">
                <a:solidFill>
                  <a:srgbClr val="FF0000"/>
                </a:solidFill>
                <a:latin typeface="Arial" panose="020B0604020202020204" pitchFamily="34" charset="0"/>
                <a:cs typeface="Arial" panose="020B0604020202020204" pitchFamily="34" charset="0"/>
              </a:rPr>
              <a:t>Grave yard exercise</a:t>
            </a:r>
          </a:p>
          <a:p>
            <a:r>
              <a:rPr lang="en-US" sz="1200" dirty="0" smtClean="0">
                <a:solidFill>
                  <a:srgbClr val="FF0000"/>
                </a:solidFill>
                <a:latin typeface="Arial" panose="020B0604020202020204" pitchFamily="34" charset="0"/>
                <a:cs typeface="Arial" panose="020B0604020202020204" pitchFamily="34" charset="0"/>
              </a:rPr>
              <a:t>Galaxies Scale of the Universe</a:t>
            </a:r>
          </a:p>
          <a:p>
            <a:r>
              <a:rPr lang="en-US" sz="1200" dirty="0" smtClean="0">
                <a:solidFill>
                  <a:srgbClr val="FF0000"/>
                </a:solidFill>
                <a:latin typeface="Arial" panose="020B0604020202020204" pitchFamily="34" charset="0"/>
                <a:cs typeface="Arial" panose="020B0604020202020204" pitchFamily="34" charset="0"/>
              </a:rPr>
              <a:t>Small things exercise</a:t>
            </a:r>
          </a:p>
          <a:p>
            <a:r>
              <a:rPr lang="en-US" sz="1200" dirty="0" smtClean="0">
                <a:solidFill>
                  <a:srgbClr val="FF0000"/>
                </a:solidFill>
                <a:latin typeface="Arial" panose="020B0604020202020204" pitchFamily="34" charset="0"/>
                <a:cs typeface="Arial" panose="020B0604020202020204" pitchFamily="34" charset="0"/>
              </a:rPr>
              <a:t>Bath room cleaning </a:t>
            </a:r>
          </a:p>
          <a:p>
            <a:r>
              <a:rPr lang="en-US" sz="1200" dirty="0" smtClean="0">
                <a:solidFill>
                  <a:srgbClr val="FF0000"/>
                </a:solidFill>
                <a:latin typeface="Arial" panose="020B0604020202020204" pitchFamily="34" charset="0"/>
                <a:cs typeface="Arial" panose="020B0604020202020204" pitchFamily="34" charset="0"/>
              </a:rPr>
              <a:t>Plantation exercise</a:t>
            </a:r>
          </a:p>
          <a:p>
            <a:r>
              <a:rPr lang="en-US" sz="1200" dirty="0" smtClean="0">
                <a:solidFill>
                  <a:srgbClr val="FF0000"/>
                </a:solidFill>
                <a:latin typeface="Arial" panose="020B0604020202020204" pitchFamily="34" charset="0"/>
                <a:cs typeface="Arial" panose="020B0604020202020204" pitchFamily="34" charset="0"/>
              </a:rPr>
              <a:t>Fasting</a:t>
            </a:r>
          </a:p>
          <a:p>
            <a:r>
              <a:rPr lang="en-US" sz="1200" dirty="0" smtClean="0">
                <a:solidFill>
                  <a:srgbClr val="FF0000"/>
                </a:solidFill>
                <a:latin typeface="Arial" panose="020B0604020202020204" pitchFamily="34" charset="0"/>
                <a:cs typeface="Arial" panose="020B0604020202020204" pitchFamily="34" charset="0"/>
              </a:rPr>
              <a:t>Praying</a:t>
            </a:r>
          </a:p>
          <a:p>
            <a:endParaRPr lang="en-US" sz="1200" dirty="0">
              <a:solidFill>
                <a:srgbClr val="FF0000"/>
              </a:solidFill>
              <a:latin typeface="Arial" panose="020B0604020202020204" pitchFamily="34" charset="0"/>
              <a:cs typeface="Arial" panose="020B0604020202020204" pitchFamily="34" charset="0"/>
            </a:endParaRPr>
          </a:p>
          <a:p>
            <a:r>
              <a:rPr lang="en-US" sz="1200" dirty="0" smtClean="0">
                <a:solidFill>
                  <a:srgbClr val="FF0000"/>
                </a:solidFill>
                <a:latin typeface="Arial" panose="020B0604020202020204" pitchFamily="34" charset="0"/>
                <a:cs typeface="Arial" panose="020B0604020202020204" pitchFamily="34" charset="0"/>
              </a:rPr>
              <a:t>Henry </a:t>
            </a:r>
            <a:r>
              <a:rPr lang="en-US" sz="1200" dirty="0" err="1" smtClean="0">
                <a:solidFill>
                  <a:srgbClr val="FF0000"/>
                </a:solidFill>
                <a:latin typeface="Arial" panose="020B0604020202020204" pitchFamily="34" charset="0"/>
                <a:cs typeface="Arial" panose="020B0604020202020204" pitchFamily="34" charset="0"/>
              </a:rPr>
              <a:t>Mintzberg</a:t>
            </a:r>
            <a:r>
              <a:rPr lang="en-US" sz="1200" dirty="0" smtClean="0">
                <a:solidFill>
                  <a:srgbClr val="FF0000"/>
                </a:solidFill>
                <a:latin typeface="Arial" panose="020B0604020202020204" pitchFamily="34" charset="0"/>
                <a:cs typeface="Arial" panose="020B0604020202020204" pitchFamily="34" charset="0"/>
              </a:rPr>
              <a:t>: Confidence – competence =  Arrogance</a:t>
            </a:r>
          </a:p>
          <a:p>
            <a:endParaRPr lang="en-US" sz="1200" dirty="0" smtClean="0">
              <a:solidFill>
                <a:srgbClr val="FF0000"/>
              </a:solidFill>
              <a:latin typeface="Arial" panose="020B0604020202020204" pitchFamily="34" charset="0"/>
              <a:cs typeface="Arial" panose="020B0604020202020204" pitchFamily="34" charset="0"/>
            </a:endParaRPr>
          </a:p>
          <a:p>
            <a:endParaRPr lang="en-US" sz="1200" dirty="0">
              <a:solidFill>
                <a:srgbClr val="FF0000"/>
              </a:solidFill>
              <a:latin typeface="Arial" panose="020B0604020202020204" pitchFamily="34" charset="0"/>
              <a:cs typeface="Arial" panose="020B0604020202020204" pitchFamily="34" charset="0"/>
            </a:endParaRPr>
          </a:p>
        </p:txBody>
      </p:sp>
      <p:sp>
        <p:nvSpPr>
          <p:cNvPr id="118" name="TextBox 117"/>
          <p:cNvSpPr txBox="1"/>
          <p:nvPr/>
        </p:nvSpPr>
        <p:spPr>
          <a:xfrm>
            <a:off x="6621340" y="5090512"/>
            <a:ext cx="1563628" cy="1200329"/>
          </a:xfrm>
          <a:prstGeom prst="rect">
            <a:avLst/>
          </a:prstGeom>
          <a:noFill/>
        </p:spPr>
        <p:txBody>
          <a:bodyPr wrap="square" rtlCol="0">
            <a:spAutoFit/>
          </a:bodyPr>
          <a:lstStyle/>
          <a:p>
            <a:r>
              <a:rPr lang="en-US" sz="1200" dirty="0" smtClean="0">
                <a:solidFill>
                  <a:srgbClr val="FF0000"/>
                </a:solidFill>
                <a:latin typeface="Arial" panose="020B0604020202020204" pitchFamily="34" charset="0"/>
                <a:cs typeface="Arial" panose="020B0604020202020204" pitchFamily="34" charset="0"/>
              </a:rPr>
              <a:t>Roxanne </a:t>
            </a:r>
            <a:r>
              <a:rPr lang="en-US" sz="1200" dirty="0" err="1" smtClean="0">
                <a:solidFill>
                  <a:srgbClr val="FF0000"/>
                </a:solidFill>
                <a:latin typeface="Arial" panose="020B0604020202020204" pitchFamily="34" charset="0"/>
                <a:cs typeface="Arial" panose="020B0604020202020204" pitchFamily="34" charset="0"/>
              </a:rPr>
              <a:t>Quimby</a:t>
            </a:r>
            <a:endParaRPr lang="en-US" sz="1200" dirty="0" smtClean="0">
              <a:solidFill>
                <a:srgbClr val="FF0000"/>
              </a:solidFill>
              <a:latin typeface="Arial" panose="020B0604020202020204" pitchFamily="34" charset="0"/>
              <a:cs typeface="Arial" panose="020B0604020202020204" pitchFamily="34" charset="0"/>
            </a:endParaRPr>
          </a:p>
          <a:p>
            <a:r>
              <a:rPr lang="en-US" sz="1200" dirty="0" smtClean="0">
                <a:solidFill>
                  <a:srgbClr val="FF0000"/>
                </a:solidFill>
                <a:latin typeface="Arial" panose="020B0604020202020204" pitchFamily="34" charset="0"/>
                <a:cs typeface="Arial" panose="020B0604020202020204" pitchFamily="34" charset="0"/>
              </a:rPr>
              <a:t>Ice Hotel </a:t>
            </a:r>
          </a:p>
          <a:p>
            <a:r>
              <a:rPr lang="en-US" sz="1200" dirty="0" smtClean="0">
                <a:solidFill>
                  <a:srgbClr val="FF0000"/>
                </a:solidFill>
                <a:latin typeface="Arial" panose="020B0604020202020204" pitchFamily="34" charset="0"/>
                <a:cs typeface="Arial" panose="020B0604020202020204" pitchFamily="34" charset="0"/>
              </a:rPr>
              <a:t>Stallion Deliveries</a:t>
            </a:r>
          </a:p>
          <a:p>
            <a:r>
              <a:rPr lang="en-US" sz="1200" dirty="0" smtClean="0">
                <a:solidFill>
                  <a:srgbClr val="FF0000"/>
                </a:solidFill>
                <a:latin typeface="Arial" panose="020B0604020202020204" pitchFamily="34" charset="0"/>
                <a:cs typeface="Arial" panose="020B0604020202020204" pitchFamily="34" charset="0"/>
              </a:rPr>
              <a:t>Beaver Story</a:t>
            </a:r>
          </a:p>
          <a:p>
            <a:r>
              <a:rPr lang="en-US" sz="1200" dirty="0" smtClean="0">
                <a:solidFill>
                  <a:srgbClr val="FF0000"/>
                </a:solidFill>
                <a:latin typeface="Arial" panose="020B0604020202020204" pitchFamily="34" charset="0"/>
                <a:cs typeface="Arial" panose="020B0604020202020204" pitchFamily="34" charset="0"/>
              </a:rPr>
              <a:t>Honey Bee story</a:t>
            </a:r>
          </a:p>
          <a:p>
            <a:endParaRPr lang="en-US" sz="1200" dirty="0">
              <a:solidFill>
                <a:srgbClr val="FF0000"/>
              </a:solidFill>
              <a:latin typeface="Arial" panose="020B0604020202020204" pitchFamily="34" charset="0"/>
              <a:cs typeface="Arial" panose="020B0604020202020204" pitchFamily="34" charset="0"/>
            </a:endParaRPr>
          </a:p>
        </p:txBody>
      </p:sp>
      <p:sp>
        <p:nvSpPr>
          <p:cNvPr id="119" name="TextBox 118"/>
          <p:cNvSpPr txBox="1"/>
          <p:nvPr/>
        </p:nvSpPr>
        <p:spPr>
          <a:xfrm>
            <a:off x="2208772" y="4800600"/>
            <a:ext cx="1563628" cy="1200329"/>
          </a:xfrm>
          <a:prstGeom prst="rect">
            <a:avLst/>
          </a:prstGeom>
          <a:noFill/>
        </p:spPr>
        <p:txBody>
          <a:bodyPr wrap="square" rtlCol="0">
            <a:spAutoFit/>
          </a:bodyPr>
          <a:lstStyle/>
          <a:p>
            <a:r>
              <a:rPr lang="en-US" sz="1200" dirty="0" smtClean="0">
                <a:solidFill>
                  <a:srgbClr val="FF0000"/>
                </a:solidFill>
                <a:latin typeface="Arial" panose="020B0604020202020204" pitchFamily="34" charset="0"/>
                <a:cs typeface="Arial" panose="020B0604020202020204" pitchFamily="34" charset="0"/>
              </a:rPr>
              <a:t>How will you measure your life: Clayton</a:t>
            </a:r>
          </a:p>
          <a:p>
            <a:endParaRPr lang="en-US" sz="1200" dirty="0">
              <a:solidFill>
                <a:srgbClr val="FF0000"/>
              </a:solidFill>
              <a:latin typeface="Arial" panose="020B0604020202020204" pitchFamily="34" charset="0"/>
              <a:cs typeface="Arial" panose="020B0604020202020204" pitchFamily="34" charset="0"/>
            </a:endParaRPr>
          </a:p>
          <a:p>
            <a:r>
              <a:rPr lang="en-US" sz="1200" dirty="0" smtClean="0">
                <a:solidFill>
                  <a:srgbClr val="FF0000"/>
                </a:solidFill>
                <a:latin typeface="Arial" panose="020B0604020202020204" pitchFamily="34" charset="0"/>
                <a:cs typeface="Arial" panose="020B0604020202020204" pitchFamily="34" charset="0"/>
              </a:rPr>
              <a:t>Vison exercise</a:t>
            </a:r>
          </a:p>
          <a:p>
            <a:endParaRPr lang="en-US" sz="1200" dirty="0">
              <a:latin typeface="Arial" panose="020B0604020202020204" pitchFamily="34" charset="0"/>
              <a:cs typeface="Arial" panose="020B0604020202020204" pitchFamily="34" charset="0"/>
            </a:endParaRPr>
          </a:p>
        </p:txBody>
      </p:sp>
      <p:sp>
        <p:nvSpPr>
          <p:cNvPr id="120" name="TextBox 119"/>
          <p:cNvSpPr txBox="1"/>
          <p:nvPr/>
        </p:nvSpPr>
        <p:spPr>
          <a:xfrm>
            <a:off x="0" y="3831104"/>
            <a:ext cx="2122308" cy="2862322"/>
          </a:xfrm>
          <a:prstGeom prst="rect">
            <a:avLst/>
          </a:prstGeom>
          <a:noFill/>
        </p:spPr>
        <p:txBody>
          <a:bodyPr wrap="square" rtlCol="0">
            <a:spAutoFit/>
          </a:bodyPr>
          <a:lstStyle/>
          <a:p>
            <a:r>
              <a:rPr lang="en-US" sz="1200" dirty="0" smtClean="0">
                <a:solidFill>
                  <a:srgbClr val="FF0000"/>
                </a:solidFill>
                <a:latin typeface="Arial" panose="020B0604020202020204" pitchFamily="34" charset="0"/>
                <a:cs typeface="Arial" panose="020B0604020202020204" pitchFamily="34" charset="0"/>
              </a:rPr>
              <a:t>Stories from Quran  Prophet </a:t>
            </a:r>
            <a:r>
              <a:rPr lang="en-US" sz="1200" dirty="0">
                <a:solidFill>
                  <a:srgbClr val="FF0000"/>
                </a:solidFill>
                <a:latin typeface="Arial" panose="020B0604020202020204" pitchFamily="34" charset="0"/>
                <a:cs typeface="Arial" panose="020B0604020202020204" pitchFamily="34" charset="0"/>
              </a:rPr>
              <a:t>I</a:t>
            </a:r>
            <a:r>
              <a:rPr lang="en-US" sz="1200" dirty="0" smtClean="0">
                <a:solidFill>
                  <a:srgbClr val="FF0000"/>
                </a:solidFill>
                <a:latin typeface="Arial" panose="020B0604020202020204" pitchFamily="34" charset="0"/>
                <a:cs typeface="Arial" panose="020B0604020202020204" pitchFamily="34" charset="0"/>
              </a:rPr>
              <a:t>brahim, Musa, </a:t>
            </a:r>
            <a:r>
              <a:rPr lang="en-US" sz="1200" dirty="0" err="1" smtClean="0">
                <a:solidFill>
                  <a:srgbClr val="FF0000"/>
                </a:solidFill>
                <a:latin typeface="Arial" panose="020B0604020202020204" pitchFamily="34" charset="0"/>
                <a:cs typeface="Arial" panose="020B0604020202020204" pitchFamily="34" charset="0"/>
              </a:rPr>
              <a:t>Eesa</a:t>
            </a:r>
            <a:r>
              <a:rPr lang="en-US" sz="1200" dirty="0" smtClean="0">
                <a:solidFill>
                  <a:srgbClr val="FF0000"/>
                </a:solidFill>
                <a:latin typeface="Arial" panose="020B0604020202020204" pitchFamily="34" charset="0"/>
                <a:cs typeface="Arial" panose="020B0604020202020204" pitchFamily="34" charset="0"/>
              </a:rPr>
              <a:t>, </a:t>
            </a:r>
            <a:r>
              <a:rPr lang="en-US" sz="1200" dirty="0" err="1" smtClean="0">
                <a:solidFill>
                  <a:srgbClr val="FF0000"/>
                </a:solidFill>
                <a:latin typeface="Arial" panose="020B0604020202020204" pitchFamily="34" charset="0"/>
                <a:cs typeface="Arial" panose="020B0604020202020204" pitchFamily="34" charset="0"/>
              </a:rPr>
              <a:t>Sulaiman</a:t>
            </a:r>
            <a:r>
              <a:rPr lang="en-US" sz="1200" dirty="0" smtClean="0">
                <a:solidFill>
                  <a:srgbClr val="FF0000"/>
                </a:solidFill>
                <a:latin typeface="Arial" panose="020B0604020202020204" pitchFamily="34" charset="0"/>
                <a:cs typeface="Arial" panose="020B0604020202020204" pitchFamily="34" charset="0"/>
              </a:rPr>
              <a:t>, Dawood and Muhammad PBU them all </a:t>
            </a:r>
          </a:p>
          <a:p>
            <a:endParaRPr lang="en-US" sz="1200" dirty="0" smtClean="0">
              <a:solidFill>
                <a:srgbClr val="FF0000"/>
              </a:solidFill>
              <a:latin typeface="Arial" panose="020B0604020202020204" pitchFamily="34" charset="0"/>
              <a:cs typeface="Arial" panose="020B0604020202020204" pitchFamily="34" charset="0"/>
            </a:endParaRPr>
          </a:p>
          <a:p>
            <a:r>
              <a:rPr lang="en-US" sz="1200" b="1" u="sng" dirty="0" smtClean="0">
                <a:solidFill>
                  <a:srgbClr val="FF0000"/>
                </a:solidFill>
                <a:latin typeface="Arial" panose="020B0604020202020204" pitchFamily="34" charset="0"/>
                <a:cs typeface="Arial" panose="020B0604020202020204" pitchFamily="34" charset="0"/>
              </a:rPr>
              <a:t>Universal truths from Quran</a:t>
            </a:r>
          </a:p>
          <a:p>
            <a:r>
              <a:rPr lang="en-US" sz="1200" dirty="0" smtClean="0">
                <a:solidFill>
                  <a:srgbClr val="FF0000"/>
                </a:solidFill>
                <a:latin typeface="Arial" panose="020B0604020202020204" pitchFamily="34" charset="0"/>
                <a:cs typeface="Arial" panose="020B0604020202020204" pitchFamily="34" charset="0"/>
              </a:rPr>
              <a:t>The creation of humans (embryology)</a:t>
            </a:r>
            <a:endParaRPr lang="en-US" sz="1200" dirty="0">
              <a:solidFill>
                <a:srgbClr val="FF0000"/>
              </a:solidFill>
              <a:latin typeface="Arial" panose="020B0604020202020204" pitchFamily="34" charset="0"/>
              <a:cs typeface="Arial" panose="020B0604020202020204" pitchFamily="34" charset="0"/>
            </a:endParaRPr>
          </a:p>
          <a:p>
            <a:endParaRPr lang="en-US" sz="1200" dirty="0" smtClean="0">
              <a:solidFill>
                <a:srgbClr val="FF0000"/>
              </a:solidFill>
              <a:latin typeface="Arial" panose="020B0604020202020204" pitchFamily="34" charset="0"/>
              <a:cs typeface="Arial" panose="020B0604020202020204" pitchFamily="34" charset="0"/>
            </a:endParaRPr>
          </a:p>
          <a:p>
            <a:r>
              <a:rPr lang="en-US" sz="1200" dirty="0" smtClean="0">
                <a:solidFill>
                  <a:srgbClr val="FF0000"/>
                </a:solidFill>
                <a:latin typeface="Arial" panose="020B0604020202020204" pitchFamily="34" charset="0"/>
                <a:cs typeface="Arial" panose="020B0604020202020204" pitchFamily="34" charset="0"/>
              </a:rPr>
              <a:t>Entrepreneurs feel closer to God</a:t>
            </a:r>
          </a:p>
          <a:p>
            <a:endParaRPr lang="en-US" sz="1200" dirty="0">
              <a:solidFill>
                <a:srgbClr val="FF0000"/>
              </a:solidFill>
              <a:latin typeface="Arial" panose="020B0604020202020204" pitchFamily="34" charset="0"/>
              <a:cs typeface="Arial" panose="020B0604020202020204" pitchFamily="34" charset="0"/>
            </a:endParaRPr>
          </a:p>
          <a:p>
            <a:r>
              <a:rPr lang="en-US" sz="1200" dirty="0" smtClean="0">
                <a:solidFill>
                  <a:srgbClr val="FF0000"/>
                </a:solidFill>
                <a:latin typeface="Arial" panose="020B0604020202020204" pitchFamily="34" charset="0"/>
                <a:cs typeface="Arial" panose="020B0604020202020204" pitchFamily="34" charset="0"/>
              </a:rPr>
              <a:t>Rope as a time line</a:t>
            </a:r>
          </a:p>
          <a:p>
            <a:endParaRPr lang="en-US" sz="1200" dirty="0">
              <a:solidFill>
                <a:srgbClr val="FF0000"/>
              </a:solidFill>
              <a:latin typeface="Arial" panose="020B0604020202020204" pitchFamily="34" charset="0"/>
              <a:cs typeface="Arial" panose="020B0604020202020204" pitchFamily="34" charset="0"/>
            </a:endParaRPr>
          </a:p>
        </p:txBody>
      </p:sp>
      <p:cxnSp>
        <p:nvCxnSpPr>
          <p:cNvPr id="121" name="Gerade Verbindung mit Pfeil 80"/>
          <p:cNvCxnSpPr>
            <a:cxnSpLocks noChangeShapeType="1"/>
            <a:stCxn id="5" idx="4"/>
            <a:endCxn id="6" idx="0"/>
          </p:cNvCxnSpPr>
          <p:nvPr/>
        </p:nvCxnSpPr>
        <p:spPr bwMode="auto">
          <a:xfrm>
            <a:off x="5232276" y="2286000"/>
            <a:ext cx="13615" cy="1409229"/>
          </a:xfrm>
          <a:prstGeom prst="straightConnector1">
            <a:avLst/>
          </a:prstGeom>
          <a:noFill/>
          <a:ln w="28575" algn="ctr">
            <a:solidFill>
              <a:schemeClr val="tx1"/>
            </a:solidFill>
            <a:round/>
            <a:headEnd/>
            <a:tailEnd type="arrow" w="med" len="med"/>
          </a:ln>
        </p:spPr>
      </p:cxnSp>
      <p:pic>
        <p:nvPicPr>
          <p:cNvPr id="1026" name="Picture 2" descr="Image result for beav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6894" y="5287751"/>
            <a:ext cx="787232" cy="5060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honey be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6894" y="5873706"/>
            <a:ext cx="787232" cy="505033"/>
          </a:xfrm>
          <a:prstGeom prst="rect">
            <a:avLst/>
          </a:prstGeom>
          <a:noFill/>
          <a:extLst>
            <a:ext uri="{909E8E84-426E-40DD-AFC4-6F175D3DCCD1}">
              <a14:hiddenFill xmlns:a14="http://schemas.microsoft.com/office/drawing/2010/main">
                <a:solidFill>
                  <a:srgbClr val="FFFFFF"/>
                </a:solidFill>
              </a14:hiddenFill>
            </a:ext>
          </a:extLst>
        </p:spPr>
      </p:pic>
      <p:pic>
        <p:nvPicPr>
          <p:cNvPr id="136" name="Picture 2" descr="Image result for galaxi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28820" y="355728"/>
            <a:ext cx="812800" cy="528721"/>
          </a:xfrm>
          <a:prstGeom prst="rect">
            <a:avLst/>
          </a:prstGeom>
          <a:noFill/>
          <a:extLst>
            <a:ext uri="{909E8E84-426E-40DD-AFC4-6F175D3DCCD1}">
              <a14:hiddenFill xmlns:a14="http://schemas.microsoft.com/office/drawing/2010/main">
                <a:solidFill>
                  <a:srgbClr val="FFFFFF"/>
                </a:solidFill>
              </a14:hiddenFill>
            </a:ext>
          </a:extLst>
        </p:spPr>
      </p:pic>
      <p:pic>
        <p:nvPicPr>
          <p:cNvPr id="146" name="Picture 6" descr="Image result for stages of human embryo according to qura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V="1">
            <a:off x="2081039" y="5921220"/>
            <a:ext cx="609600" cy="911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22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blinds(horizontal)">
                                      <p:cBhvr>
                                        <p:cTn id="15" dur="500"/>
                                        <p:tgtEl>
                                          <p:spTgt spid="3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blinds(horizontal)">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linds(horizont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linds(horizontal)">
                                      <p:cBhvr>
                                        <p:cTn id="35" dur="500"/>
                                        <p:tgtEl>
                                          <p:spTgt spid="9"/>
                                        </p:tgtEl>
                                      </p:cBhvr>
                                    </p:animEffect>
                                  </p:childTnLst>
                                </p:cTn>
                              </p:par>
                              <p:par>
                                <p:cTn id="36" presetID="3" presetClass="entr" presetSubtype="10" fill="hold" nodeType="with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blinds(horizontal)">
                                      <p:cBhvr>
                                        <p:cTn id="38" dur="500"/>
                                        <p:tgtEl>
                                          <p:spTgt spid="30"/>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blinds(horizontal)">
                                      <p:cBhvr>
                                        <p:cTn id="41" dur="500"/>
                                        <p:tgtEl>
                                          <p:spTgt spid="29"/>
                                        </p:tgtEl>
                                      </p:cBhvr>
                                    </p:animEffect>
                                  </p:childTnLst>
                                </p:cTn>
                              </p:par>
                              <p:par>
                                <p:cTn id="42" presetID="3" presetClass="entr" presetSubtype="10" fill="hold"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blinds(horizontal)">
                                      <p:cBhvr>
                                        <p:cTn id="44" dur="500"/>
                                        <p:tgtEl>
                                          <p:spTgt spid="14"/>
                                        </p:tgtEl>
                                      </p:cBhvr>
                                    </p:animEffect>
                                  </p:childTnLst>
                                </p:cTn>
                              </p:par>
                              <p:par>
                                <p:cTn id="45" presetID="3" presetClass="entr" presetSubtype="10" fill="hold" nodeType="withEffect">
                                  <p:stCondLst>
                                    <p:cond delay="0"/>
                                  </p:stCondLst>
                                  <p:childTnLst>
                                    <p:set>
                                      <p:cBhvr>
                                        <p:cTn id="46" dur="1" fill="hold">
                                          <p:stCondLst>
                                            <p:cond delay="0"/>
                                          </p:stCondLst>
                                        </p:cTn>
                                        <p:tgtEl>
                                          <p:spTgt spid="74"/>
                                        </p:tgtEl>
                                        <p:attrNameLst>
                                          <p:attrName>style.visibility</p:attrName>
                                        </p:attrNameLst>
                                      </p:cBhvr>
                                      <p:to>
                                        <p:strVal val="visible"/>
                                      </p:to>
                                    </p:set>
                                    <p:animEffect transition="in" filter="blinds(horizontal)">
                                      <p:cBhvr>
                                        <p:cTn id="47" dur="500"/>
                                        <p:tgtEl>
                                          <p:spTgt spid="7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77"/>
                                        </p:tgtEl>
                                        <p:attrNameLst>
                                          <p:attrName>style.visibility</p:attrName>
                                        </p:attrNameLst>
                                      </p:cBhvr>
                                      <p:to>
                                        <p:strVal val="visible"/>
                                      </p:to>
                                    </p:set>
                                    <p:animEffect transition="in" filter="blinds(horizontal)">
                                      <p:cBhvr>
                                        <p:cTn id="52" dur="500"/>
                                        <p:tgtEl>
                                          <p:spTgt spid="77"/>
                                        </p:tgtEl>
                                      </p:cBhvr>
                                    </p:animEffect>
                                  </p:childTnLst>
                                </p:cTn>
                              </p:par>
                              <p:par>
                                <p:cTn id="53" presetID="3" presetClass="entr" presetSubtype="10" fill="hold" nodeType="with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blinds(horizontal)">
                                      <p:cBhvr>
                                        <p:cTn id="55" dur="500"/>
                                        <p:tgtEl>
                                          <p:spTgt spid="86"/>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96"/>
                                        </p:tgtEl>
                                        <p:attrNameLst>
                                          <p:attrName>style.visibility</p:attrName>
                                        </p:attrNameLst>
                                      </p:cBhvr>
                                      <p:to>
                                        <p:strVal val="visible"/>
                                      </p:to>
                                    </p:set>
                                    <p:animEffect transition="in" filter="blinds(horizontal)">
                                      <p:cBhvr>
                                        <p:cTn id="58" dur="500"/>
                                        <p:tgtEl>
                                          <p:spTgt spid="96"/>
                                        </p:tgtEl>
                                      </p:cBhvr>
                                    </p:animEffect>
                                  </p:childTnLst>
                                </p:cTn>
                              </p:par>
                              <p:par>
                                <p:cTn id="59" presetID="3" presetClass="entr" presetSubtype="10" fill="hold" nodeType="withEffect">
                                  <p:stCondLst>
                                    <p:cond delay="0"/>
                                  </p:stCondLst>
                                  <p:childTnLst>
                                    <p:set>
                                      <p:cBhvr>
                                        <p:cTn id="60" dur="1" fill="hold">
                                          <p:stCondLst>
                                            <p:cond delay="0"/>
                                          </p:stCondLst>
                                        </p:cTn>
                                        <p:tgtEl>
                                          <p:spTgt spid="97"/>
                                        </p:tgtEl>
                                        <p:attrNameLst>
                                          <p:attrName>style.visibility</p:attrName>
                                        </p:attrNameLst>
                                      </p:cBhvr>
                                      <p:to>
                                        <p:strVal val="visible"/>
                                      </p:to>
                                    </p:set>
                                    <p:animEffect transition="in" filter="blinds(horizontal)">
                                      <p:cBhvr>
                                        <p:cTn id="61" dur="500"/>
                                        <p:tgtEl>
                                          <p:spTgt spid="97"/>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102"/>
                                        </p:tgtEl>
                                        <p:attrNameLst>
                                          <p:attrName>style.visibility</p:attrName>
                                        </p:attrNameLst>
                                      </p:cBhvr>
                                      <p:to>
                                        <p:strVal val="visible"/>
                                      </p:to>
                                    </p:set>
                                    <p:animEffect transition="in" filter="blinds(horizontal)">
                                      <p:cBhvr>
                                        <p:cTn id="64" dur="500"/>
                                        <p:tgtEl>
                                          <p:spTgt spid="102"/>
                                        </p:tgtEl>
                                      </p:cBhvr>
                                    </p:animEffect>
                                  </p:childTnLst>
                                </p:cTn>
                              </p:par>
                              <p:par>
                                <p:cTn id="65" presetID="3" presetClass="entr" presetSubtype="10" fill="hold" nodeType="withEffect">
                                  <p:stCondLst>
                                    <p:cond delay="0"/>
                                  </p:stCondLst>
                                  <p:childTnLst>
                                    <p:set>
                                      <p:cBhvr>
                                        <p:cTn id="66" dur="1" fill="hold">
                                          <p:stCondLst>
                                            <p:cond delay="0"/>
                                          </p:stCondLst>
                                        </p:cTn>
                                        <p:tgtEl>
                                          <p:spTgt spid="103"/>
                                        </p:tgtEl>
                                        <p:attrNameLst>
                                          <p:attrName>style.visibility</p:attrName>
                                        </p:attrNameLst>
                                      </p:cBhvr>
                                      <p:to>
                                        <p:strVal val="visible"/>
                                      </p:to>
                                    </p:set>
                                    <p:animEffect transition="in" filter="blinds(horizontal)">
                                      <p:cBhvr>
                                        <p:cTn id="67" dur="500"/>
                                        <p:tgtEl>
                                          <p:spTgt spid="103"/>
                                        </p:tgtEl>
                                      </p:cBhvr>
                                    </p:animEffect>
                                  </p:childTnLst>
                                </p:cTn>
                              </p:par>
                              <p:par>
                                <p:cTn id="68" presetID="3" presetClass="entr" presetSubtype="10" fill="hold" nodeType="withEffect">
                                  <p:stCondLst>
                                    <p:cond delay="0"/>
                                  </p:stCondLst>
                                  <p:childTnLst>
                                    <p:set>
                                      <p:cBhvr>
                                        <p:cTn id="69" dur="1" fill="hold">
                                          <p:stCondLst>
                                            <p:cond delay="0"/>
                                          </p:stCondLst>
                                        </p:cTn>
                                        <p:tgtEl>
                                          <p:spTgt spid="107"/>
                                        </p:tgtEl>
                                        <p:attrNameLst>
                                          <p:attrName>style.visibility</p:attrName>
                                        </p:attrNameLst>
                                      </p:cBhvr>
                                      <p:to>
                                        <p:strVal val="visible"/>
                                      </p:to>
                                    </p:set>
                                    <p:animEffect transition="in" filter="blinds(horizontal)">
                                      <p:cBhvr>
                                        <p:cTn id="70" dur="500"/>
                                        <p:tgtEl>
                                          <p:spTgt spid="107"/>
                                        </p:tgtEl>
                                      </p:cBhvr>
                                    </p:animEffect>
                                  </p:childTnLst>
                                </p:cTn>
                              </p:par>
                              <p:par>
                                <p:cTn id="71" presetID="3" presetClass="entr" presetSubtype="10" fill="hold" nodeType="withEffect">
                                  <p:stCondLst>
                                    <p:cond delay="0"/>
                                  </p:stCondLst>
                                  <p:childTnLst>
                                    <p:set>
                                      <p:cBhvr>
                                        <p:cTn id="72" dur="1" fill="hold">
                                          <p:stCondLst>
                                            <p:cond delay="0"/>
                                          </p:stCondLst>
                                        </p:cTn>
                                        <p:tgtEl>
                                          <p:spTgt spid="121"/>
                                        </p:tgtEl>
                                        <p:attrNameLst>
                                          <p:attrName>style.visibility</p:attrName>
                                        </p:attrNameLst>
                                      </p:cBhvr>
                                      <p:to>
                                        <p:strVal val="visible"/>
                                      </p:to>
                                    </p:set>
                                    <p:animEffect transition="in" filter="blinds(horizontal)">
                                      <p:cBhvr>
                                        <p:cTn id="73"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29" grpId="0" animBg="1"/>
      <p:bldP spid="34" grpId="0" animBg="1"/>
      <p:bldP spid="77" grpId="0" animBg="1"/>
      <p:bldP spid="96" grpId="0" animBg="1"/>
      <p:bldP spid="10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Effectuation</a:t>
            </a:r>
            <a:endParaRPr lang="en-US" dirty="0"/>
          </a:p>
        </p:txBody>
      </p:sp>
      <p:sp>
        <p:nvSpPr>
          <p:cNvPr id="3" name="Content Placeholder 2"/>
          <p:cNvSpPr>
            <a:spLocks noGrp="1"/>
          </p:cNvSpPr>
          <p:nvPr>
            <p:ph idx="1"/>
          </p:nvPr>
        </p:nvSpPr>
        <p:spPr/>
        <p:txBody>
          <a:bodyPr/>
          <a:lstStyle/>
          <a:p>
            <a:r>
              <a:rPr lang="en-US" dirty="0" smtClean="0"/>
              <a:t>Evolving Means</a:t>
            </a:r>
          </a:p>
          <a:p>
            <a:r>
              <a:rPr lang="en-US" dirty="0" smtClean="0"/>
              <a:t>New and Different Goals</a:t>
            </a:r>
          </a:p>
          <a:p>
            <a:r>
              <a:rPr lang="en-US" dirty="0"/>
              <a:t>Effectuation evokes creative and </a:t>
            </a:r>
            <a:r>
              <a:rPr lang="en-US" dirty="0" smtClean="0"/>
              <a:t>transformative tactics</a:t>
            </a:r>
          </a:p>
          <a:p>
            <a:r>
              <a:rPr lang="en-US" dirty="0"/>
              <a:t>heuristics </a:t>
            </a:r>
            <a:r>
              <a:rPr lang="en-US" dirty="0" smtClean="0"/>
              <a:t> (rule of thumb, intuitive, common sense) used </a:t>
            </a:r>
            <a:r>
              <a:rPr lang="en-US" dirty="0"/>
              <a:t>by expert entrepreneurs in new venture creation.</a:t>
            </a:r>
          </a:p>
        </p:txBody>
      </p:sp>
    </p:spTree>
    <p:extLst>
      <p:ext uri="{BB962C8B-B14F-4D97-AF65-F5344CB8AC3E}">
        <p14:creationId xmlns:p14="http://schemas.microsoft.com/office/powerpoint/2010/main" val="903788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70775"/>
            <a:ext cx="8458200" cy="6172200"/>
          </a:xfrm>
        </p:spPr>
        <p:txBody>
          <a:bodyPr>
            <a:normAutofit fontScale="85000" lnSpcReduction="20000"/>
          </a:bodyPr>
          <a:lstStyle/>
          <a:p>
            <a:r>
              <a:rPr lang="en-US" b="1" dirty="0">
                <a:hlinkClick r:id="rId2"/>
              </a:rPr>
              <a:t>Bird in Hand Principle</a:t>
            </a:r>
            <a:r>
              <a:rPr lang="en-US" b="1" dirty="0"/>
              <a:t> – Start with your means.</a:t>
            </a:r>
            <a:r>
              <a:rPr lang="en-US" dirty="0"/>
              <a:t> Don’t wait for the perfect opportunity. Start taking action, based on what you have readily available: who you are, what you know, and who you know.</a:t>
            </a:r>
          </a:p>
          <a:p>
            <a:r>
              <a:rPr lang="en-US" b="1" dirty="0">
                <a:hlinkClick r:id="rId3"/>
              </a:rPr>
              <a:t>Affordable Loss Principle</a:t>
            </a:r>
            <a:r>
              <a:rPr lang="en-US" b="1" dirty="0"/>
              <a:t> – Set affordable loss</a:t>
            </a:r>
            <a:r>
              <a:rPr lang="en-US" dirty="0"/>
              <a:t> Evaluate opportunities based on whether the downside is acceptable, rather than on the attractiveness of the predicted upside.</a:t>
            </a:r>
          </a:p>
          <a:p>
            <a:r>
              <a:rPr lang="en-US" b="1" dirty="0">
                <a:hlinkClick r:id="rId4"/>
              </a:rPr>
              <a:t>Lemonade Principle</a:t>
            </a:r>
            <a:r>
              <a:rPr lang="en-US" b="1" dirty="0"/>
              <a:t> – Leverage contingencies</a:t>
            </a:r>
            <a:r>
              <a:rPr lang="en-US" dirty="0"/>
              <a:t> Embrace surprises that arise from uncertain situations, remaining flexible rather than tethered to existing goals.</a:t>
            </a:r>
          </a:p>
          <a:p>
            <a:r>
              <a:rPr lang="en-US" b="1" dirty="0">
                <a:hlinkClick r:id="rId5"/>
              </a:rPr>
              <a:t>Crazy-Quilt Principle</a:t>
            </a:r>
            <a:r>
              <a:rPr lang="en-US" b="1" dirty="0"/>
              <a:t> – Form partnerships</a:t>
            </a:r>
            <a:r>
              <a:rPr lang="en-US" dirty="0"/>
              <a:t> Form partnerships with people and organizations willing to make a real commitment to jointly creating the future—product, firm, market—with you. Don’t worry so much about competitive </a:t>
            </a:r>
            <a:r>
              <a:rPr lang="en-US" dirty="0" smtClean="0"/>
              <a:t>analyses and </a:t>
            </a:r>
            <a:r>
              <a:rPr lang="en-US" dirty="0"/>
              <a:t>strategic planning.</a:t>
            </a:r>
          </a:p>
          <a:p>
            <a:pPr marL="0" indent="0">
              <a:buNone/>
            </a:pPr>
            <a:endParaRPr lang="en-US" dirty="0"/>
          </a:p>
        </p:txBody>
      </p:sp>
    </p:spTree>
    <p:extLst>
      <p:ext uri="{BB962C8B-B14F-4D97-AF65-F5344CB8AC3E}">
        <p14:creationId xmlns:p14="http://schemas.microsoft.com/office/powerpoint/2010/main" val="36784042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799" y="1219200"/>
            <a:ext cx="8635999" cy="3886200"/>
          </a:xfrm>
          <a:prstGeom prst="rect">
            <a:avLst/>
          </a:prstGeom>
        </p:spPr>
      </p:pic>
    </p:spTree>
    <p:extLst>
      <p:ext uri="{BB962C8B-B14F-4D97-AF65-F5344CB8AC3E}">
        <p14:creationId xmlns:p14="http://schemas.microsoft.com/office/powerpoint/2010/main" val="899763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25056</TotalTime>
  <Words>1402</Words>
  <Application>Microsoft Office PowerPoint</Application>
  <PresentationFormat>On-screen Show (4:3)</PresentationFormat>
  <Paragraphs>324</Paragraphs>
  <Slides>14</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MS Mincho</vt:lpstr>
      <vt:lpstr>Arial</vt:lpstr>
      <vt:lpstr>Calibri</vt:lpstr>
      <vt:lpstr>Calibri Light</vt:lpstr>
      <vt:lpstr>Cambria</vt:lpstr>
      <vt:lpstr>Lato</vt:lpstr>
      <vt:lpstr>Times New Roman</vt:lpstr>
      <vt:lpstr>Office Theme</vt:lpstr>
      <vt:lpstr>1_Office Theme</vt:lpstr>
      <vt:lpstr> Entrepreneurship and Innovation as a Tool to Promote SMEs   ADFIMI – Oman Development Bank Joint Regional Seminar on  “SME DEVELOPMENT”  Crown Plaza Hotel, Muscat, Oman, 13-15 February 2017    Dr. Shahid Qureshi, Director,  AMAN Centre for Entrepreneurship Development, IBA, Karachi    </vt:lpstr>
      <vt:lpstr>PowerPoint Presentation</vt:lpstr>
      <vt:lpstr>PowerPoint Presentation</vt:lpstr>
      <vt:lpstr>PowerPoint Presentation</vt:lpstr>
      <vt:lpstr>PowerPoint Presentation</vt:lpstr>
      <vt:lpstr>PowerPoint Presentation</vt:lpstr>
      <vt:lpstr>Effectuation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FME : Reflections and Proposals</dc:title>
  <dc:creator>squreshi</dc:creator>
  <cp:lastModifiedBy>Dr. M Shahid Qureshi / Program Director CED, Assistant Professor Management</cp:lastModifiedBy>
  <cp:revision>71</cp:revision>
  <dcterms:created xsi:type="dcterms:W3CDTF">2012-09-17T01:06:38Z</dcterms:created>
  <dcterms:modified xsi:type="dcterms:W3CDTF">2017-02-05T16:37:49Z</dcterms:modified>
</cp:coreProperties>
</file>