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605" r:id="rId2"/>
    <p:sldId id="516" r:id="rId3"/>
    <p:sldId id="413" r:id="rId4"/>
    <p:sldId id="547" r:id="rId5"/>
    <p:sldId id="545" r:id="rId6"/>
    <p:sldId id="375" r:id="rId7"/>
    <p:sldId id="376" r:id="rId8"/>
    <p:sldId id="504" r:id="rId9"/>
    <p:sldId id="272" r:id="rId10"/>
    <p:sldId id="381" r:id="rId11"/>
    <p:sldId id="656" r:id="rId12"/>
    <p:sldId id="657" r:id="rId13"/>
    <p:sldId id="569" r:id="rId14"/>
    <p:sldId id="585" r:id="rId15"/>
    <p:sldId id="623" r:id="rId16"/>
    <p:sldId id="620" r:id="rId17"/>
    <p:sldId id="608" r:id="rId18"/>
    <p:sldId id="610" r:id="rId19"/>
    <p:sldId id="611" r:id="rId20"/>
    <p:sldId id="612" r:id="rId21"/>
    <p:sldId id="615" r:id="rId22"/>
    <p:sldId id="619" r:id="rId23"/>
    <p:sldId id="616" r:id="rId24"/>
    <p:sldId id="628" r:id="rId25"/>
    <p:sldId id="646" r:id="rId26"/>
    <p:sldId id="647" r:id="rId27"/>
    <p:sldId id="621" r:id="rId28"/>
    <p:sldId id="624" r:id="rId29"/>
    <p:sldId id="637" r:id="rId30"/>
    <p:sldId id="622" r:id="rId31"/>
    <p:sldId id="638" r:id="rId32"/>
    <p:sldId id="649" r:id="rId33"/>
    <p:sldId id="627" r:id="rId34"/>
    <p:sldId id="583" r:id="rId35"/>
    <p:sldId id="586" r:id="rId36"/>
    <p:sldId id="478" r:id="rId37"/>
    <p:sldId id="639" r:id="rId38"/>
    <p:sldId id="640" r:id="rId39"/>
    <p:sldId id="641" r:id="rId40"/>
    <p:sldId id="642" r:id="rId41"/>
    <p:sldId id="643" r:id="rId42"/>
    <p:sldId id="644" r:id="rId43"/>
    <p:sldId id="645" r:id="rId44"/>
    <p:sldId id="650" r:id="rId45"/>
    <p:sldId id="651" r:id="rId46"/>
    <p:sldId id="652" r:id="rId47"/>
    <p:sldId id="653" r:id="rId48"/>
    <p:sldId id="654" r:id="rId49"/>
    <p:sldId id="655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89" autoAdjust="0"/>
  </p:normalViewPr>
  <p:slideViewPr>
    <p:cSldViewPr snapToGrid="0" snapToObjects="1">
      <p:cViewPr>
        <p:scale>
          <a:sx n="72" d="100"/>
          <a:sy n="72" d="100"/>
        </p:scale>
        <p:origin x="-184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meda:Desktop:Industrial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857073121199718"/>
          <c:y val="0.0360730891914231"/>
          <c:w val="0.893467408943013"/>
          <c:h val="0.840871574777154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0000FF"/>
            </a:solidFill>
          </c:spPr>
          <c:invertIfNegative val="0"/>
          <c:dLbls>
            <c:dLbl>
              <c:idx val="0"/>
              <c:layout>
                <c:manualLayout>
                  <c:x val="0.0"/>
                  <c:y val="-0.0930044324532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798403193612774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998003992015968"/>
                  <c:y val="8.4875562720135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119760479041916"/>
                  <c:y val="-0.0185185185185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Sheet1!$D$6:$D$9</c:f>
              <c:strCache>
                <c:ptCount val="4"/>
                <c:pt idx="0">
                  <c:v>(1-50)</c:v>
                </c:pt>
                <c:pt idx="1">
                  <c:v>(51-99)</c:v>
                </c:pt>
                <c:pt idx="2">
                  <c:v>(100-199)</c:v>
                </c:pt>
                <c:pt idx="3">
                  <c:v>(200 and above)</c:v>
                </c:pt>
              </c:strCache>
            </c:strRef>
          </c:cat>
          <c:val>
            <c:numRef>
              <c:f>Sheet1!$E$6:$E$9</c:f>
              <c:numCache>
                <c:formatCode>0.000%</c:formatCode>
                <c:ptCount val="4"/>
                <c:pt idx="0" formatCode="0.00%">
                  <c:v>0.9995</c:v>
                </c:pt>
                <c:pt idx="1">
                  <c:v>0.00035</c:v>
                </c:pt>
                <c:pt idx="2" formatCode="0.0000%">
                  <c:v>1.13E-5</c:v>
                </c:pt>
                <c:pt idx="3" formatCode="0.0000%">
                  <c:v>1.7E-5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20244248"/>
        <c:axId val="2020030824"/>
        <c:axId val="0"/>
      </c:bar3DChart>
      <c:catAx>
        <c:axId val="20202442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Employment Size</a:t>
                </a:r>
                <a:endParaRPr lang="en-US" sz="1600" dirty="0"/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020030824"/>
        <c:crosses val="autoZero"/>
        <c:auto val="1"/>
        <c:lblAlgn val="ctr"/>
        <c:lblOffset val="100"/>
        <c:noMultiLvlLbl val="0"/>
      </c:catAx>
      <c:valAx>
        <c:axId val="202003082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Percentage</a:t>
                </a:r>
                <a:r>
                  <a:rPr lang="en-US" sz="1400" baseline="0" dirty="0" smtClean="0"/>
                  <a:t> of Firms</a:t>
                </a:r>
                <a:endParaRPr lang="en-US" sz="1400" dirty="0"/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020244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80419423321"/>
          <c:y val="0.0532315927051869"/>
          <c:w val="0.877077403484336"/>
          <c:h val="0.8513044536795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0688078897413144"/>
                  <c:y val="-0.41808101482278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b="1" dirty="0" smtClean="0">
                        <a:solidFill>
                          <a:schemeClr val="tx1"/>
                        </a:solidFill>
                      </a:rPr>
                      <a:t>Textiles (including Cotton &amp; other Category)</a:t>
                    </a:r>
                    <a:r>
                      <a:rPr lang="en-US" sz="1050" b="1" baseline="0" dirty="0">
                        <a:solidFill>
                          <a:schemeClr val="tx1"/>
                        </a:solidFill>
                      </a:rPr>
                      <a:t>
54%</a:t>
                    </a:r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832545182922"/>
                  <c:y val="0.057321662477495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44334830400499"/>
                  <c:y val="0.16037927789693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118422501039011"/>
                  <c:y val="0.17653063833756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52826956591339"/>
                  <c:y val="0.2258373530234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502362326147299E-2"/>
                      <c:h val="6.9666223692189985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06736827617781"/>
                  <c:y val="0.1704568523190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926307111997116"/>
                  <c:y val="0.136465508909472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0866508901985631"/>
                  <c:y val="0.162029854407653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27989657939216"/>
                  <c:y val="0.113337018200111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0.163474231669721"/>
                  <c:y val="0.045663301249891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0.185585770609869"/>
                  <c:y val="-0.0170053755323035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0.223814527495731"/>
                  <c:y val="-0.07232107403515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771369276295262E-2"/>
                      <c:h val="9.5049835311245778E-2"/>
                    </c:manualLayout>
                  </c15:layout>
                </c:ext>
              </c:extLst>
            </c:dLbl>
            <c:dLbl>
              <c:idx val="12"/>
              <c:layout>
                <c:manualLayout>
                  <c:x val="-0.151725880912532"/>
                  <c:y val="-0.10077367920440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0.145360525286806"/>
                  <c:y val="-0.1895997201806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0.0523819091513488"/>
                  <c:y val="-0.180761983451668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Wheat</a:t>
                    </a:r>
                    <a:r>
                      <a:rPr lang="en-US" b="1" dirty="0"/>
                      <a:t>
</a:t>
                    </a:r>
                    <a:r>
                      <a:rPr lang="en-US" b="1" dirty="0" smtClean="0"/>
                      <a:t>0.001%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886922739836019E-2"/>
                      <c:h val="6.9666223692189985E-2"/>
                    </c:manualLayout>
                  </c15:layout>
                </c:ext>
              </c:extLst>
            </c:dLbl>
            <c:dLbl>
              <c:idx val="15"/>
              <c:layout>
                <c:manualLayout>
                  <c:x val="0.0435114468033312"/>
                  <c:y val="-0.19810051597834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err="1" smtClean="0"/>
                      <a:t>Jewellery</a:t>
                    </a:r>
                    <a:r>
                      <a:rPr lang="en-US" b="1" dirty="0"/>
                      <a:t>
</a:t>
                    </a:r>
                    <a:r>
                      <a:rPr lang="en-US" b="1" dirty="0" smtClean="0"/>
                      <a:t>0.03%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.232292338279398"/>
                  <c:y val="-0.12765238674740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Carpets, Carpeting Rugs &amp; Mats
</a:t>
                    </a:r>
                    <a:r>
                      <a:rPr lang="en-US" b="1" dirty="0" smtClean="0"/>
                      <a:t>0.47%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.116317063302646"/>
                  <c:y val="0.127567911755334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2700" cmpd="sng">
                  <a:solidFill>
                    <a:schemeClr val="tx1"/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'Exports by Categories'!$A$2:$A$19</c:f>
              <c:strCache>
                <c:ptCount val="18"/>
                <c:pt idx="0">
                  <c:v>Textiles (Including cotton &amp; other categories)</c:v>
                </c:pt>
                <c:pt idx="1">
                  <c:v>Rice</c:v>
                </c:pt>
                <c:pt idx="2">
                  <c:v>Chemicals &amp; Pharmaceuticals</c:v>
                </c:pt>
                <c:pt idx="3">
                  <c:v>Leather Manufactures</c:v>
                </c:pt>
                <c:pt idx="4">
                  <c:v>Fruits</c:v>
                </c:pt>
                <c:pt idx="5">
                  <c:v>Fish &amp; Fish Preparations</c:v>
                </c:pt>
                <c:pt idx="6">
                  <c:v>Cement &amp; Cement Products</c:v>
                </c:pt>
                <c:pt idx="7">
                  <c:v>Medical &amp; Surgical Instruments</c:v>
                </c:pt>
                <c:pt idx="8">
                  <c:v>Sports Goods excl. Toys</c:v>
                </c:pt>
                <c:pt idx="9">
                  <c:v>Leather Excl. Reptile Leather (Tanned)</c:v>
                </c:pt>
                <c:pt idx="10">
                  <c:v>Meat &amp; Meat Preparation</c:v>
                </c:pt>
                <c:pt idx="11">
                  <c:v>Sugar</c:v>
                </c:pt>
                <c:pt idx="12">
                  <c:v>Engineering Goods</c:v>
                </c:pt>
                <c:pt idx="13">
                  <c:v>Footware</c:v>
                </c:pt>
                <c:pt idx="14">
                  <c:v>Wheat</c:v>
                </c:pt>
                <c:pt idx="15">
                  <c:v>Jewellery</c:v>
                </c:pt>
                <c:pt idx="16">
                  <c:v>Carpets, Carpeting Rugs &amp; Mats</c:v>
                </c:pt>
                <c:pt idx="17">
                  <c:v>All other items</c:v>
                </c:pt>
              </c:strCache>
            </c:strRef>
          </c:cat>
          <c:val>
            <c:numRef>
              <c:f>'Exports by Categories'!$B$2:$B$19</c:f>
              <c:numCache>
                <c:formatCode>0%</c:formatCode>
                <c:ptCount val="18"/>
                <c:pt idx="0">
                  <c:v>0.54</c:v>
                </c:pt>
                <c:pt idx="1">
                  <c:v>0.09</c:v>
                </c:pt>
                <c:pt idx="2">
                  <c:v>0.04</c:v>
                </c:pt>
                <c:pt idx="3">
                  <c:v>0.03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0.01</c:v>
                </c:pt>
                <c:pt idx="11">
                  <c:v>0.01</c:v>
                </c:pt>
                <c:pt idx="12">
                  <c:v>0.01</c:v>
                </c:pt>
                <c:pt idx="13">
                  <c:v>0.01</c:v>
                </c:pt>
                <c:pt idx="14">
                  <c:v>0.0001</c:v>
                </c:pt>
                <c:pt idx="15">
                  <c:v>0.0001</c:v>
                </c:pt>
                <c:pt idx="16">
                  <c:v>0.0001</c:v>
                </c:pt>
                <c:pt idx="17">
                  <c:v>0.16</c:v>
                </c:pt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00000">
        <a:alpha val="0"/>
      </a:srgb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'SME Data'!$B$27</c:f>
              <c:strCache>
                <c:ptCount val="1"/>
                <c:pt idx="0">
                  <c:v>Large Scale Manufacturing</c:v>
                </c:pt>
              </c:strCache>
            </c:strRef>
          </c:tx>
          <c:spPr>
            <a:ln w="57150" cmpd="sng">
              <a:solidFill>
                <a:srgbClr val="FFC108"/>
              </a:solidFill>
            </a:ln>
          </c:spPr>
          <c:marker>
            <c:spPr>
              <a:ln w="57150" cmpd="sng">
                <a:solidFill>
                  <a:srgbClr val="FFC108"/>
                </a:solidFill>
              </a:ln>
            </c:spPr>
          </c:marker>
          <c:dLbls>
            <c:txPr>
              <a:bodyPr/>
              <a:lstStyle/>
              <a:p>
                <a:pPr>
                  <a:defRPr sz="1600"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'SME Data'!$C$26:$I$26</c:f>
              <c:strCache>
                <c:ptCount val="7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2013-14(R)</c:v>
                </c:pt>
                <c:pt idx="6">
                  <c:v>2014-15 (P)</c:v>
                </c:pt>
              </c:strCache>
            </c:strRef>
          </c:cat>
          <c:val>
            <c:numRef>
              <c:f>'SME Data'!$C$27:$I$27</c:f>
              <c:numCache>
                <c:formatCode>General</c:formatCode>
                <c:ptCount val="7"/>
                <c:pt idx="0">
                  <c:v>-6.0</c:v>
                </c:pt>
                <c:pt idx="1">
                  <c:v>0.4</c:v>
                </c:pt>
                <c:pt idx="2">
                  <c:v>1.7</c:v>
                </c:pt>
                <c:pt idx="3">
                  <c:v>1.1</c:v>
                </c:pt>
                <c:pt idx="4">
                  <c:v>4.1</c:v>
                </c:pt>
                <c:pt idx="5">
                  <c:v>3.99</c:v>
                </c:pt>
                <c:pt idx="6">
                  <c:v>2.38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'SME Data'!$B$28</c:f>
              <c:strCache>
                <c:ptCount val="1"/>
                <c:pt idx="0">
                  <c:v>Small Scale Manfacturing</c:v>
                </c:pt>
              </c:strCache>
            </c:strRef>
          </c:tx>
          <c:spPr>
            <a:ln w="57150" cmpd="sng">
              <a:solidFill>
                <a:srgbClr val="66FF19"/>
              </a:solidFill>
            </a:ln>
          </c:spPr>
          <c:marker>
            <c:spPr>
              <a:ln w="57150" cmpd="sng">
                <a:solidFill>
                  <a:srgbClr val="66FF19"/>
                </a:solidFill>
              </a:ln>
            </c:spPr>
          </c:marker>
          <c:dLbls>
            <c:dLbl>
              <c:idx val="0"/>
              <c:layout>
                <c:manualLayout>
                  <c:x val="0.0"/>
                  <c:y val="-0.04008393006837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780395098676351"/>
                  <c:y val="0.04275619207293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"/>
                  <c:y val="0.04275619207293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0780395098676363"/>
                  <c:y val="0.05344524009116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4456625593159E-16"/>
                  <c:y val="0.04810071608205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0780395098676351"/>
                  <c:y val="0.04810071608205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0780395098676363"/>
                  <c:y val="0.04542845407749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'SME Data'!$C$26:$I$26</c:f>
              <c:strCache>
                <c:ptCount val="7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2013-14(R)</c:v>
                </c:pt>
                <c:pt idx="6">
                  <c:v>2014-15 (P)</c:v>
                </c:pt>
              </c:strCache>
            </c:strRef>
          </c:cat>
          <c:val>
            <c:numRef>
              <c:f>'SME Data'!$C$28:$I$28</c:f>
              <c:numCache>
                <c:formatCode>General</c:formatCode>
                <c:ptCount val="7"/>
                <c:pt idx="0">
                  <c:v>8.6</c:v>
                </c:pt>
                <c:pt idx="1">
                  <c:v>8.5</c:v>
                </c:pt>
                <c:pt idx="2">
                  <c:v>8.5</c:v>
                </c:pt>
                <c:pt idx="3">
                  <c:v>8.4</c:v>
                </c:pt>
                <c:pt idx="4">
                  <c:v>8.3</c:v>
                </c:pt>
                <c:pt idx="5">
                  <c:v>8.29</c:v>
                </c:pt>
                <c:pt idx="6">
                  <c:v>8.24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1360504"/>
        <c:axId val="-2070313992"/>
      </c:lineChart>
      <c:catAx>
        <c:axId val="19613605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0000"/>
                </a:solidFill>
              </a:defRPr>
            </a:pPr>
            <a:endParaRPr lang="en-US"/>
          </a:p>
        </c:txPr>
        <c:crossAx val="-2070313992"/>
        <c:crosses val="autoZero"/>
        <c:auto val="1"/>
        <c:lblAlgn val="ctr"/>
        <c:lblOffset val="100"/>
        <c:noMultiLvlLbl val="0"/>
      </c:catAx>
      <c:valAx>
        <c:axId val="-20703139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>
                <a:solidFill>
                  <a:srgbClr val="000000"/>
                </a:solidFill>
              </a:defRPr>
            </a:pPr>
            <a:endParaRPr lang="en-US"/>
          </a:p>
        </c:txPr>
        <c:crossAx val="196136050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 b="1"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'Credit to SMEs'!$B$5</c:f>
              <c:strCache>
                <c:ptCount val="1"/>
                <c:pt idx="0">
                  <c:v>credit to SMEs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0.0299125210614891"/>
                  <c:y val="0.035454254141597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440816099853524"/>
                  <c:y val="-0.035454254141597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381778229337427"/>
                  <c:y val="-0.032921807417197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520973315835521"/>
                  <c:y val="0.027777777777777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520973315835521"/>
                  <c:y val="-0.041666666666666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520973315835521"/>
                  <c:y val="0.046296296296296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520973315835521"/>
                  <c:y val="-0.055555555555555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520973315835521"/>
                  <c:y val="0.055555555555555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347795969086345"/>
                  <c:y val="-0.029874895137762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0520973315835522"/>
                  <c:y val="0.03703703703703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0426111111111111"/>
                  <c:y val="-0.050925925925925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0520973315835521"/>
                  <c:y val="0.041666666666666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025839457567804"/>
                  <c:y val="-0.055555555555555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'Credit to SMEs'!$C$4:$O$4</c:f>
              <c:numCache>
                <c:formatCode>General</c:formatCode>
                <c:ptCount val="13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  <c:pt idx="6">
                  <c:v>2009.0</c:v>
                </c:pt>
                <c:pt idx="7">
                  <c:v>2010.0</c:v>
                </c:pt>
                <c:pt idx="8">
                  <c:v>2011.0</c:v>
                </c:pt>
                <c:pt idx="9">
                  <c:v>2012.0</c:v>
                </c:pt>
                <c:pt idx="10">
                  <c:v>2013.0</c:v>
                </c:pt>
                <c:pt idx="11">
                  <c:v>2014.0</c:v>
                </c:pt>
                <c:pt idx="12">
                  <c:v>2015.0</c:v>
                </c:pt>
              </c:numCache>
            </c:numRef>
          </c:cat>
          <c:val>
            <c:numRef>
              <c:f>'Credit to SMEs'!$C$5:$O$5</c:f>
              <c:numCache>
                <c:formatCode>General</c:formatCode>
                <c:ptCount val="13"/>
                <c:pt idx="0">
                  <c:v>210.0</c:v>
                </c:pt>
                <c:pt idx="1">
                  <c:v>284.0</c:v>
                </c:pt>
                <c:pt idx="2">
                  <c:v>361.3</c:v>
                </c:pt>
                <c:pt idx="3">
                  <c:v>358.7</c:v>
                </c:pt>
                <c:pt idx="4">
                  <c:v>385.2</c:v>
                </c:pt>
                <c:pt idx="5">
                  <c:v>388.4</c:v>
                </c:pt>
                <c:pt idx="6">
                  <c:v>345.1</c:v>
                </c:pt>
                <c:pt idx="7">
                  <c:v>318.8</c:v>
                </c:pt>
                <c:pt idx="8">
                  <c:v>295.5</c:v>
                </c:pt>
                <c:pt idx="9">
                  <c:v>247.9</c:v>
                </c:pt>
                <c:pt idx="10">
                  <c:v>233.0</c:v>
                </c:pt>
                <c:pt idx="11">
                  <c:v>252.7</c:v>
                </c:pt>
                <c:pt idx="12">
                  <c:v>260.8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2019901592"/>
        <c:axId val="2017133352"/>
      </c:lineChart>
      <c:catAx>
        <c:axId val="2019901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2017133352"/>
        <c:crosses val="autoZero"/>
        <c:auto val="1"/>
        <c:lblAlgn val="ctr"/>
        <c:lblOffset val="100"/>
        <c:noMultiLvlLbl val="0"/>
      </c:catAx>
      <c:valAx>
        <c:axId val="20171333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dirty="0" smtClean="0">
                    <a:solidFill>
                      <a:srgbClr val="000000"/>
                    </a:solidFill>
                  </a:rPr>
                  <a:t>PKR Billion </a:t>
                </a:r>
                <a:endParaRPr lang="en-US" dirty="0">
                  <a:solidFill>
                    <a:srgbClr val="00000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b="0">
                <a:solidFill>
                  <a:schemeClr val="tx1"/>
                </a:solidFill>
              </a:defRPr>
            </a:pPr>
            <a:endParaRPr lang="en-US"/>
          </a:p>
        </c:txPr>
        <c:crossAx val="201990159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52BE3-5589-41EC-988F-59B9B9DEDE9E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</dgm:pt>
    <dgm:pt modelId="{D6AF21DC-4CD7-4327-B380-A7E21701A9FF}">
      <dgm:prSet phldrT="[Text]"/>
      <dgm:spPr>
        <a:solidFill>
          <a:srgbClr val="6699FF"/>
        </a:solidFill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66815F95-28B6-4772-B26A-EA172A22E6AD}" type="parTrans" cxnId="{C0B276D5-7424-42B7-8DE7-CE619228CF6E}">
      <dgm:prSet/>
      <dgm:spPr/>
      <dgm:t>
        <a:bodyPr/>
        <a:lstStyle/>
        <a:p>
          <a:endParaRPr lang="en-US"/>
        </a:p>
      </dgm:t>
    </dgm:pt>
    <dgm:pt modelId="{D79C8D4B-4627-4957-BB96-D63BABA03723}" type="sibTrans" cxnId="{C0B276D5-7424-42B7-8DE7-CE619228CF6E}">
      <dgm:prSet/>
      <dgm:spPr/>
      <dgm:t>
        <a:bodyPr/>
        <a:lstStyle/>
        <a:p>
          <a:endParaRPr lang="en-US"/>
        </a:p>
      </dgm:t>
    </dgm:pt>
    <dgm:pt modelId="{0AF34B62-09E4-42FB-87CB-E36C8DFE4FD8}">
      <dgm:prSet phldrT="[Text]"/>
      <dgm:spPr>
        <a:solidFill>
          <a:srgbClr val="6699FF"/>
        </a:solidFill>
      </dgm:spPr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12E18B97-02F4-4DD8-8F35-DD5DB01BD4F2}" type="parTrans" cxnId="{0654E5E5-C559-4A48-B93F-7A9E10E5FAD6}">
      <dgm:prSet/>
      <dgm:spPr/>
      <dgm:t>
        <a:bodyPr/>
        <a:lstStyle/>
        <a:p>
          <a:endParaRPr lang="en-US"/>
        </a:p>
      </dgm:t>
    </dgm:pt>
    <dgm:pt modelId="{87855629-37F7-4CAD-8EFE-703FC2B5651F}" type="sibTrans" cxnId="{0654E5E5-C559-4A48-B93F-7A9E10E5FAD6}">
      <dgm:prSet/>
      <dgm:spPr/>
      <dgm:t>
        <a:bodyPr/>
        <a:lstStyle/>
        <a:p>
          <a:endParaRPr lang="en-US"/>
        </a:p>
      </dgm:t>
    </dgm:pt>
    <dgm:pt modelId="{45940FD7-BA96-4E3D-818E-E41A7FC30154}">
      <dgm:prSet phldrT="[Text]"/>
      <dgm:spPr>
        <a:solidFill>
          <a:srgbClr val="6699FF"/>
        </a:solidFill>
      </dgm:spPr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E418A9FA-0635-49D5-8415-06606B198D1D}" type="parTrans" cxnId="{AD08A10F-3ED1-459A-B089-F0D40F2DB407}">
      <dgm:prSet/>
      <dgm:spPr/>
      <dgm:t>
        <a:bodyPr/>
        <a:lstStyle/>
        <a:p>
          <a:endParaRPr lang="en-US"/>
        </a:p>
      </dgm:t>
    </dgm:pt>
    <dgm:pt modelId="{AF2C0AC4-D82F-4809-95E3-DCE98F2F7909}" type="sibTrans" cxnId="{AD08A10F-3ED1-459A-B089-F0D40F2DB407}">
      <dgm:prSet/>
      <dgm:spPr/>
      <dgm:t>
        <a:bodyPr/>
        <a:lstStyle/>
        <a:p>
          <a:endParaRPr lang="en-US"/>
        </a:p>
      </dgm:t>
    </dgm:pt>
    <dgm:pt modelId="{5D1A1BD9-4C77-46F9-8475-9F716FAC35A6}" type="pres">
      <dgm:prSet presAssocID="{ABB52BE3-5589-41EC-988F-59B9B9DEDE9E}" presName="Name0" presStyleCnt="0">
        <dgm:presLayoutVars>
          <dgm:dir/>
          <dgm:animLvl val="lvl"/>
          <dgm:resizeHandles val="exact"/>
        </dgm:presLayoutVars>
      </dgm:prSet>
      <dgm:spPr/>
    </dgm:pt>
    <dgm:pt modelId="{75EFE86F-9CC5-43C1-8693-BBBD0A56397F}" type="pres">
      <dgm:prSet presAssocID="{D6AF21DC-4CD7-4327-B380-A7E21701A9F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E7823-A792-470B-A6CF-4C04A2B84AA0}" type="pres">
      <dgm:prSet presAssocID="{D79C8D4B-4627-4957-BB96-D63BABA03723}" presName="parTxOnlySpace" presStyleCnt="0"/>
      <dgm:spPr/>
    </dgm:pt>
    <dgm:pt modelId="{E11C6BA6-BDAF-4C92-9F6D-8C551A20374C}" type="pres">
      <dgm:prSet presAssocID="{0AF34B62-09E4-42FB-87CB-E36C8DFE4FD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1E3B2-563C-40FA-8FEC-9D0CB15F88F4}" type="pres">
      <dgm:prSet presAssocID="{87855629-37F7-4CAD-8EFE-703FC2B5651F}" presName="parTxOnlySpace" presStyleCnt="0"/>
      <dgm:spPr/>
    </dgm:pt>
    <dgm:pt modelId="{5402A110-8FA4-4551-9ABA-9627F2BED2B8}" type="pres">
      <dgm:prSet presAssocID="{45940FD7-BA96-4E3D-818E-E41A7FC3015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034243-D362-424F-A0C0-0CF935292D02}" type="presOf" srcId="{45940FD7-BA96-4E3D-818E-E41A7FC30154}" destId="{5402A110-8FA4-4551-9ABA-9627F2BED2B8}" srcOrd="0" destOrd="0" presId="urn:microsoft.com/office/officeart/2005/8/layout/chevron1"/>
    <dgm:cxn modelId="{BEF2D6C8-F996-4E4D-BA43-E382FB7BF263}" type="presOf" srcId="{D6AF21DC-4CD7-4327-B380-A7E21701A9FF}" destId="{75EFE86F-9CC5-43C1-8693-BBBD0A56397F}" srcOrd="0" destOrd="0" presId="urn:microsoft.com/office/officeart/2005/8/layout/chevron1"/>
    <dgm:cxn modelId="{C0B276D5-7424-42B7-8DE7-CE619228CF6E}" srcId="{ABB52BE3-5589-41EC-988F-59B9B9DEDE9E}" destId="{D6AF21DC-4CD7-4327-B380-A7E21701A9FF}" srcOrd="0" destOrd="0" parTransId="{66815F95-28B6-4772-B26A-EA172A22E6AD}" sibTransId="{D79C8D4B-4627-4957-BB96-D63BABA03723}"/>
    <dgm:cxn modelId="{370F7814-738E-E146-8FB5-BC4079D968EB}" type="presOf" srcId="{0AF34B62-09E4-42FB-87CB-E36C8DFE4FD8}" destId="{E11C6BA6-BDAF-4C92-9F6D-8C551A20374C}" srcOrd="0" destOrd="0" presId="urn:microsoft.com/office/officeart/2005/8/layout/chevron1"/>
    <dgm:cxn modelId="{9CEE5120-1924-5D44-B3CF-76EC209BB354}" type="presOf" srcId="{ABB52BE3-5589-41EC-988F-59B9B9DEDE9E}" destId="{5D1A1BD9-4C77-46F9-8475-9F716FAC35A6}" srcOrd="0" destOrd="0" presId="urn:microsoft.com/office/officeart/2005/8/layout/chevron1"/>
    <dgm:cxn modelId="{0654E5E5-C559-4A48-B93F-7A9E10E5FAD6}" srcId="{ABB52BE3-5589-41EC-988F-59B9B9DEDE9E}" destId="{0AF34B62-09E4-42FB-87CB-E36C8DFE4FD8}" srcOrd="1" destOrd="0" parTransId="{12E18B97-02F4-4DD8-8F35-DD5DB01BD4F2}" sibTransId="{87855629-37F7-4CAD-8EFE-703FC2B5651F}"/>
    <dgm:cxn modelId="{AD08A10F-3ED1-459A-B089-F0D40F2DB407}" srcId="{ABB52BE3-5589-41EC-988F-59B9B9DEDE9E}" destId="{45940FD7-BA96-4E3D-818E-E41A7FC30154}" srcOrd="2" destOrd="0" parTransId="{E418A9FA-0635-49D5-8415-06606B198D1D}" sibTransId="{AF2C0AC4-D82F-4809-95E3-DCE98F2F7909}"/>
    <dgm:cxn modelId="{EFEAD29C-8642-4D45-B2AF-869DDF89306D}" type="presParOf" srcId="{5D1A1BD9-4C77-46F9-8475-9F716FAC35A6}" destId="{75EFE86F-9CC5-43C1-8693-BBBD0A56397F}" srcOrd="0" destOrd="0" presId="urn:microsoft.com/office/officeart/2005/8/layout/chevron1"/>
    <dgm:cxn modelId="{AF6C5A14-9710-E742-9320-C4E540164690}" type="presParOf" srcId="{5D1A1BD9-4C77-46F9-8475-9F716FAC35A6}" destId="{709E7823-A792-470B-A6CF-4C04A2B84AA0}" srcOrd="1" destOrd="0" presId="urn:microsoft.com/office/officeart/2005/8/layout/chevron1"/>
    <dgm:cxn modelId="{1FD307A5-41D3-C04B-BD31-E16F84B2DB1B}" type="presParOf" srcId="{5D1A1BD9-4C77-46F9-8475-9F716FAC35A6}" destId="{E11C6BA6-BDAF-4C92-9F6D-8C551A20374C}" srcOrd="2" destOrd="0" presId="urn:microsoft.com/office/officeart/2005/8/layout/chevron1"/>
    <dgm:cxn modelId="{13C8CCE0-BFC3-A448-AD9D-DE84DAF1FB51}" type="presParOf" srcId="{5D1A1BD9-4C77-46F9-8475-9F716FAC35A6}" destId="{3F11E3B2-563C-40FA-8FEC-9D0CB15F88F4}" srcOrd="3" destOrd="0" presId="urn:microsoft.com/office/officeart/2005/8/layout/chevron1"/>
    <dgm:cxn modelId="{3757C39D-B531-CD4C-8258-268F340ED163}" type="presParOf" srcId="{5D1A1BD9-4C77-46F9-8475-9F716FAC35A6}" destId="{5402A110-8FA4-4551-9ABA-9627F2BED2B8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905434-0971-4026-81F0-A71E6192E03B}" type="doc">
      <dgm:prSet loTypeId="urn:microsoft.com/office/officeart/2005/8/layout/hChevron3" loCatId="process" qsTypeId="urn:microsoft.com/office/officeart/2005/8/quickstyle/3d2" qsCatId="3D" csTypeId="urn:microsoft.com/office/officeart/2005/8/colors/accent1_2" csCatId="accent1" phldr="1"/>
      <dgm:spPr/>
    </dgm:pt>
    <dgm:pt modelId="{F2B5C6AD-C42B-4BBF-A6AD-0FCAB8A85C46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E800B259-EC10-4DB1-8C65-59BE0E5DC8F9}" type="parTrans" cxnId="{A3B857DE-63BB-465F-9E30-86A83DCF13A6}">
      <dgm:prSet/>
      <dgm:spPr/>
      <dgm:t>
        <a:bodyPr/>
        <a:lstStyle/>
        <a:p>
          <a:endParaRPr lang="en-US"/>
        </a:p>
      </dgm:t>
    </dgm:pt>
    <dgm:pt modelId="{CAD52241-6520-40AE-95DB-F9C8EE7F91FE}" type="sibTrans" cxnId="{A3B857DE-63BB-465F-9E30-86A83DCF13A6}">
      <dgm:prSet/>
      <dgm:spPr/>
      <dgm:t>
        <a:bodyPr/>
        <a:lstStyle/>
        <a:p>
          <a:endParaRPr lang="en-US"/>
        </a:p>
      </dgm:t>
    </dgm:pt>
    <dgm:pt modelId="{435BB71B-FECE-4651-9176-97530D7C4652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E48D27E1-95A0-40B3-9B26-2BBB0F7DCF0F}" type="parTrans" cxnId="{7CCADF54-7818-49AF-856E-F1651D93DFBE}">
      <dgm:prSet/>
      <dgm:spPr/>
      <dgm:t>
        <a:bodyPr/>
        <a:lstStyle/>
        <a:p>
          <a:endParaRPr lang="en-US"/>
        </a:p>
      </dgm:t>
    </dgm:pt>
    <dgm:pt modelId="{B7620A5E-0FC4-4FBF-852A-17A11F99A15D}" type="sibTrans" cxnId="{7CCADF54-7818-49AF-856E-F1651D93DFBE}">
      <dgm:prSet/>
      <dgm:spPr/>
      <dgm:t>
        <a:bodyPr/>
        <a:lstStyle/>
        <a:p>
          <a:endParaRPr lang="en-US"/>
        </a:p>
      </dgm:t>
    </dgm:pt>
    <dgm:pt modelId="{30CD30C4-EC56-43B2-A2A9-31021F7C05C6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BB11345D-7BD9-47A2-89C1-38B63C6B0E9D}" type="parTrans" cxnId="{A677D252-3AA2-4870-89E7-CE4DBBD5B750}">
      <dgm:prSet/>
      <dgm:spPr/>
      <dgm:t>
        <a:bodyPr/>
        <a:lstStyle/>
        <a:p>
          <a:endParaRPr lang="en-US"/>
        </a:p>
      </dgm:t>
    </dgm:pt>
    <dgm:pt modelId="{B88F61F8-F8CE-443F-A4A2-7F5521A67D1A}" type="sibTrans" cxnId="{A677D252-3AA2-4870-89E7-CE4DBBD5B750}">
      <dgm:prSet/>
      <dgm:spPr/>
      <dgm:t>
        <a:bodyPr/>
        <a:lstStyle/>
        <a:p>
          <a:endParaRPr lang="en-US"/>
        </a:p>
      </dgm:t>
    </dgm:pt>
    <dgm:pt modelId="{517039B5-15E7-4377-B37A-BBCC15348619}" type="pres">
      <dgm:prSet presAssocID="{6B905434-0971-4026-81F0-A71E6192E03B}" presName="Name0" presStyleCnt="0">
        <dgm:presLayoutVars>
          <dgm:dir/>
          <dgm:resizeHandles val="exact"/>
        </dgm:presLayoutVars>
      </dgm:prSet>
      <dgm:spPr/>
    </dgm:pt>
    <dgm:pt modelId="{29DFFA34-9D4C-42FA-AC40-285AC999BBF5}" type="pres">
      <dgm:prSet presAssocID="{F2B5C6AD-C42B-4BBF-A6AD-0FCAB8A85C46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52AA6-5449-44C7-86A1-CB0BA8F2C8D6}" type="pres">
      <dgm:prSet presAssocID="{CAD52241-6520-40AE-95DB-F9C8EE7F91FE}" presName="parSpace" presStyleCnt="0"/>
      <dgm:spPr/>
    </dgm:pt>
    <dgm:pt modelId="{B8CCF6A6-2B22-40F6-8BFA-3C0DD42F0277}" type="pres">
      <dgm:prSet presAssocID="{435BB71B-FECE-4651-9176-97530D7C4652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0B3F8-90AD-4DF5-B6A6-B7DCF8522CCE}" type="pres">
      <dgm:prSet presAssocID="{B7620A5E-0FC4-4FBF-852A-17A11F99A15D}" presName="parSpace" presStyleCnt="0"/>
      <dgm:spPr/>
    </dgm:pt>
    <dgm:pt modelId="{3E02B5CC-5FFA-4569-AF01-54C75E506BF5}" type="pres">
      <dgm:prSet presAssocID="{30CD30C4-EC56-43B2-A2A9-31021F7C05C6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CADF54-7818-49AF-856E-F1651D93DFBE}" srcId="{6B905434-0971-4026-81F0-A71E6192E03B}" destId="{435BB71B-FECE-4651-9176-97530D7C4652}" srcOrd="1" destOrd="0" parTransId="{E48D27E1-95A0-40B3-9B26-2BBB0F7DCF0F}" sibTransId="{B7620A5E-0FC4-4FBF-852A-17A11F99A15D}"/>
    <dgm:cxn modelId="{514BF592-4C03-D341-9B20-291557661333}" type="presOf" srcId="{F2B5C6AD-C42B-4BBF-A6AD-0FCAB8A85C46}" destId="{29DFFA34-9D4C-42FA-AC40-285AC999BBF5}" srcOrd="0" destOrd="0" presId="urn:microsoft.com/office/officeart/2005/8/layout/hChevron3"/>
    <dgm:cxn modelId="{DD57252A-8B72-1941-B183-08F2236203E4}" type="presOf" srcId="{435BB71B-FECE-4651-9176-97530D7C4652}" destId="{B8CCF6A6-2B22-40F6-8BFA-3C0DD42F0277}" srcOrd="0" destOrd="0" presId="urn:microsoft.com/office/officeart/2005/8/layout/hChevron3"/>
    <dgm:cxn modelId="{A3B857DE-63BB-465F-9E30-86A83DCF13A6}" srcId="{6B905434-0971-4026-81F0-A71E6192E03B}" destId="{F2B5C6AD-C42B-4BBF-A6AD-0FCAB8A85C46}" srcOrd="0" destOrd="0" parTransId="{E800B259-EC10-4DB1-8C65-59BE0E5DC8F9}" sibTransId="{CAD52241-6520-40AE-95DB-F9C8EE7F91FE}"/>
    <dgm:cxn modelId="{78C9900E-E931-D442-A8E7-D3334C15CFBA}" type="presOf" srcId="{30CD30C4-EC56-43B2-A2A9-31021F7C05C6}" destId="{3E02B5CC-5FFA-4569-AF01-54C75E506BF5}" srcOrd="0" destOrd="0" presId="urn:microsoft.com/office/officeart/2005/8/layout/hChevron3"/>
    <dgm:cxn modelId="{A677D252-3AA2-4870-89E7-CE4DBBD5B750}" srcId="{6B905434-0971-4026-81F0-A71E6192E03B}" destId="{30CD30C4-EC56-43B2-A2A9-31021F7C05C6}" srcOrd="2" destOrd="0" parTransId="{BB11345D-7BD9-47A2-89C1-38B63C6B0E9D}" sibTransId="{B88F61F8-F8CE-443F-A4A2-7F5521A67D1A}"/>
    <dgm:cxn modelId="{D366371B-0E9B-F447-835B-AF63476B56C6}" type="presOf" srcId="{6B905434-0971-4026-81F0-A71E6192E03B}" destId="{517039B5-15E7-4377-B37A-BBCC15348619}" srcOrd="0" destOrd="0" presId="urn:microsoft.com/office/officeart/2005/8/layout/hChevron3"/>
    <dgm:cxn modelId="{FCB6AA24-E836-A544-8A55-DB083626B8D4}" type="presParOf" srcId="{517039B5-15E7-4377-B37A-BBCC15348619}" destId="{29DFFA34-9D4C-42FA-AC40-285AC999BBF5}" srcOrd="0" destOrd="0" presId="urn:microsoft.com/office/officeart/2005/8/layout/hChevron3"/>
    <dgm:cxn modelId="{69E902D7-3553-C84C-90E9-B6E2726011EF}" type="presParOf" srcId="{517039B5-15E7-4377-B37A-BBCC15348619}" destId="{6B852AA6-5449-44C7-86A1-CB0BA8F2C8D6}" srcOrd="1" destOrd="0" presId="urn:microsoft.com/office/officeart/2005/8/layout/hChevron3"/>
    <dgm:cxn modelId="{B7D106C3-4F03-4246-BCFE-B971E99B29BE}" type="presParOf" srcId="{517039B5-15E7-4377-B37A-BBCC15348619}" destId="{B8CCF6A6-2B22-40F6-8BFA-3C0DD42F0277}" srcOrd="2" destOrd="0" presId="urn:microsoft.com/office/officeart/2005/8/layout/hChevron3"/>
    <dgm:cxn modelId="{DA935AE4-3062-E547-8799-F7F6A32A0DA1}" type="presParOf" srcId="{517039B5-15E7-4377-B37A-BBCC15348619}" destId="{3970B3F8-90AD-4DF5-B6A6-B7DCF8522CCE}" srcOrd="3" destOrd="0" presId="urn:microsoft.com/office/officeart/2005/8/layout/hChevron3"/>
    <dgm:cxn modelId="{2047127E-7666-AE4C-B34B-294BA3764E13}" type="presParOf" srcId="{517039B5-15E7-4377-B37A-BBCC15348619}" destId="{3E02B5CC-5FFA-4569-AF01-54C75E506BF5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FE86F-9CC5-43C1-8693-BBBD0A56397F}">
      <dsp:nvSpPr>
        <dsp:cNvPr id="0" name=""/>
        <dsp:cNvSpPr/>
      </dsp:nvSpPr>
      <dsp:spPr>
        <a:xfrm>
          <a:off x="1473" y="1903963"/>
          <a:ext cx="1795090" cy="718036"/>
        </a:xfrm>
        <a:prstGeom prst="chevron">
          <a:avLst/>
        </a:prstGeom>
        <a:solidFill>
          <a:srgbClr val="6699F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2022" tIns="57341" rIns="57341" bIns="57341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1</a:t>
          </a:r>
          <a:endParaRPr lang="en-US" sz="4300" kern="1200" dirty="0"/>
        </a:p>
      </dsp:txBody>
      <dsp:txXfrm>
        <a:off x="360491" y="1903963"/>
        <a:ext cx="1077054" cy="718036"/>
      </dsp:txXfrm>
    </dsp:sp>
    <dsp:sp modelId="{E11C6BA6-BDAF-4C92-9F6D-8C551A20374C}">
      <dsp:nvSpPr>
        <dsp:cNvPr id="0" name=""/>
        <dsp:cNvSpPr/>
      </dsp:nvSpPr>
      <dsp:spPr>
        <a:xfrm>
          <a:off x="1617054" y="1903963"/>
          <a:ext cx="1795090" cy="718036"/>
        </a:xfrm>
        <a:prstGeom prst="chevron">
          <a:avLst/>
        </a:prstGeom>
        <a:solidFill>
          <a:srgbClr val="6699F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2022" tIns="57341" rIns="57341" bIns="57341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2</a:t>
          </a:r>
          <a:endParaRPr lang="en-US" sz="4300" kern="1200" dirty="0"/>
        </a:p>
      </dsp:txBody>
      <dsp:txXfrm>
        <a:off x="1976072" y="1903963"/>
        <a:ext cx="1077054" cy="718036"/>
      </dsp:txXfrm>
    </dsp:sp>
    <dsp:sp modelId="{5402A110-8FA4-4551-9ABA-9627F2BED2B8}">
      <dsp:nvSpPr>
        <dsp:cNvPr id="0" name=""/>
        <dsp:cNvSpPr/>
      </dsp:nvSpPr>
      <dsp:spPr>
        <a:xfrm>
          <a:off x="3232636" y="1903963"/>
          <a:ext cx="1795090" cy="718036"/>
        </a:xfrm>
        <a:prstGeom prst="chevron">
          <a:avLst/>
        </a:prstGeom>
        <a:solidFill>
          <a:srgbClr val="6699F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2022" tIns="57341" rIns="57341" bIns="57341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3</a:t>
          </a:r>
          <a:endParaRPr lang="en-US" sz="4300" kern="1200" dirty="0"/>
        </a:p>
      </dsp:txBody>
      <dsp:txXfrm>
        <a:off x="3591654" y="1903963"/>
        <a:ext cx="1077054" cy="7180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FFA34-9D4C-42FA-AC40-285AC999BBF5}">
      <dsp:nvSpPr>
        <dsp:cNvPr id="0" name=""/>
        <dsp:cNvSpPr/>
      </dsp:nvSpPr>
      <dsp:spPr>
        <a:xfrm>
          <a:off x="2176" y="1651334"/>
          <a:ext cx="1903325" cy="761330"/>
        </a:xfrm>
        <a:prstGeom prst="homePlate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026" tIns="104013" rIns="52007" bIns="104013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1</a:t>
          </a:r>
          <a:endParaRPr lang="en-US" sz="3900" kern="1200" dirty="0"/>
        </a:p>
      </dsp:txBody>
      <dsp:txXfrm>
        <a:off x="2176" y="1651334"/>
        <a:ext cx="1712993" cy="761330"/>
      </dsp:txXfrm>
    </dsp:sp>
    <dsp:sp modelId="{B8CCF6A6-2B22-40F6-8BFA-3C0DD42F0277}">
      <dsp:nvSpPr>
        <dsp:cNvPr id="0" name=""/>
        <dsp:cNvSpPr/>
      </dsp:nvSpPr>
      <dsp:spPr>
        <a:xfrm>
          <a:off x="1524837" y="1651334"/>
          <a:ext cx="1903325" cy="761330"/>
        </a:xfrm>
        <a:prstGeom prst="chevron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020" tIns="104013" rIns="52007" bIns="104013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2</a:t>
          </a:r>
          <a:endParaRPr lang="en-US" sz="3900" kern="1200" dirty="0"/>
        </a:p>
      </dsp:txBody>
      <dsp:txXfrm>
        <a:off x="1905502" y="1651334"/>
        <a:ext cx="1141995" cy="761330"/>
      </dsp:txXfrm>
    </dsp:sp>
    <dsp:sp modelId="{3E02B5CC-5FFA-4569-AF01-54C75E506BF5}">
      <dsp:nvSpPr>
        <dsp:cNvPr id="0" name=""/>
        <dsp:cNvSpPr/>
      </dsp:nvSpPr>
      <dsp:spPr>
        <a:xfrm>
          <a:off x="3047497" y="1651334"/>
          <a:ext cx="1903325" cy="761330"/>
        </a:xfrm>
        <a:prstGeom prst="chevron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020" tIns="104013" rIns="52007" bIns="104013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3</a:t>
          </a:r>
          <a:endParaRPr lang="en-US" sz="3900" kern="1200" dirty="0"/>
        </a:p>
      </dsp:txBody>
      <dsp:txXfrm>
        <a:off x="3428162" y="1651334"/>
        <a:ext cx="1141995" cy="761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0.45184</cdr:x>
      <cdr:y>0.05318</cdr:y>
    </cdr:from>
    <cdr:to>
      <cdr:x>0.56834</cdr:x>
      <cdr:y>0.12915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44900" y="266700"/>
          <a:ext cx="939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0000"/>
              </a:solidFill>
            </a:rPr>
            <a:t>393.6</a:t>
          </a:r>
          <a:endParaRPr lang="en-US" sz="1600" b="1" dirty="0">
            <a:solidFill>
              <a:srgbClr val="0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D16C0-1C36-854A-A676-9271E04180DE}" type="datetimeFigureOut">
              <a:rPr lang="en-US" smtClean="0"/>
              <a:t>10/02/17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3209F-F373-1B43-9CF2-AF6123D0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93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D2B0C-314F-5F4E-B82E-F0C82DE003FF}" type="datetimeFigureOut">
              <a:rPr lang="en-US" smtClean="0"/>
              <a:t>10/02/17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2FE26-2AE7-D542-88D0-14B266190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977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568B71-ED50-4B30-AB0C-C4C825097168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4617" y="8684929"/>
            <a:ext cx="2971800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41" tIns="44922" rIns="89841" bIns="44922" anchor="b"/>
          <a:lstStyle/>
          <a:p>
            <a:pPr algn="r" defTabSz="898493"/>
            <a:fld id="{3B172588-35FD-4D82-B22F-9800F76B0D8B}" type="slidenum">
              <a:rPr lang="en-US" sz="120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pPr algn="r" defTabSz="898493"/>
              <a:t>37</a:t>
            </a:fld>
            <a:endParaRPr lang="en-US" sz="1200" dirty="0">
              <a:solidFill>
                <a:prstClr val="black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4" y="4344029"/>
            <a:ext cx="5029200" cy="4112927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F765D0-177A-48D1-A6B8-9225501426C7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9F36D-46B0-453A-A91D-7329106649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17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1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1461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9F669-1212-4425-8795-4E3F5F67A55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6B289-2C3A-45A1-8F6E-7C316ECB62F9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223C60-D5FB-464F-9581-3AFEC4F0DC94}" type="slidenum">
              <a:rPr lang="en-US"/>
              <a:pPr/>
              <a:t>10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C1AE9-C1B6-40D3-B71C-45C00851084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24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3F309C-6C6F-114C-BC9A-5469643DE529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Monotype Sorts" charset="0"/>
              <a:buNone/>
              <a:defRPr/>
            </a:pPr>
            <a:r>
              <a:rPr lang="en-US" sz="1000" b="1">
                <a:solidFill>
                  <a:srgbClr val="FFCC00"/>
                </a:solidFill>
                <a:latin typeface="Arial" charset="0"/>
              </a:rPr>
              <a:t>Building a Conducive Environment </a:t>
            </a:r>
          </a:p>
          <a:p>
            <a:pPr>
              <a:lnSpc>
                <a:spcPct val="90000"/>
              </a:lnSpc>
              <a:buFont typeface="Monotype Sorts" charset="0"/>
              <a:buNone/>
              <a:defRPr/>
            </a:pPr>
            <a:r>
              <a:rPr lang="en-US" sz="1000" i="1">
                <a:solidFill>
                  <a:srgbClr val="FFFFCC"/>
                </a:solidFill>
                <a:latin typeface="Arial" charset="0"/>
              </a:rPr>
              <a:t>Proposing and facilitating changes in Policy and Regulatory Environment</a:t>
            </a:r>
          </a:p>
          <a:p>
            <a:pPr lvl="1">
              <a:lnSpc>
                <a:spcPct val="90000"/>
              </a:lnSpc>
              <a:buFont typeface="Monotype Sorts" charset="0"/>
              <a:buChar char="Õ"/>
              <a:defRPr/>
            </a:pPr>
            <a:r>
              <a:rPr lang="en-US" sz="1000">
                <a:solidFill>
                  <a:srgbClr val="FFFFCC"/>
                </a:solidFill>
                <a:latin typeface="Arial" charset="0"/>
              </a:rPr>
              <a:t>SME Policy</a:t>
            </a:r>
          </a:p>
          <a:p>
            <a:pPr lvl="1">
              <a:lnSpc>
                <a:spcPct val="90000"/>
              </a:lnSpc>
              <a:buFont typeface="Monotype Sorts" charset="0"/>
              <a:buChar char="Õ"/>
              <a:defRPr/>
            </a:pPr>
            <a:r>
              <a:rPr lang="en-US" sz="1000">
                <a:solidFill>
                  <a:srgbClr val="FFFFCC"/>
                </a:solidFill>
                <a:latin typeface="Arial" charset="0"/>
              </a:rPr>
              <a:t>Budgetary &amp; Trade Policies recommendations</a:t>
            </a:r>
          </a:p>
          <a:p>
            <a:pPr lvl="1">
              <a:lnSpc>
                <a:spcPct val="90000"/>
              </a:lnSpc>
              <a:buFont typeface="Monotype Sorts" charset="0"/>
              <a:buChar char="Õ"/>
              <a:defRPr/>
            </a:pPr>
            <a:r>
              <a:rPr lang="en-US" sz="1000">
                <a:solidFill>
                  <a:srgbClr val="FFFFCC"/>
                </a:solidFill>
                <a:latin typeface="Arial" charset="0"/>
              </a:rPr>
              <a:t>Participating in Industrial Policy Exercise</a:t>
            </a:r>
          </a:p>
          <a:p>
            <a:pPr>
              <a:lnSpc>
                <a:spcPct val="90000"/>
              </a:lnSpc>
              <a:buFont typeface="Monotype Sorts" charset="0"/>
              <a:buNone/>
              <a:defRPr/>
            </a:pPr>
            <a:r>
              <a:rPr lang="en-US" sz="1000" i="1">
                <a:solidFill>
                  <a:srgbClr val="FFFFCC"/>
                </a:solidFill>
                <a:latin typeface="Arial" charset="0"/>
              </a:rPr>
              <a:t>Reducing the Cost of Doing Business</a:t>
            </a:r>
          </a:p>
          <a:p>
            <a:pPr lvl="1">
              <a:lnSpc>
                <a:spcPct val="90000"/>
              </a:lnSpc>
              <a:buFont typeface="Monotype Sorts" charset="0"/>
              <a:buChar char="Õ"/>
              <a:defRPr/>
            </a:pPr>
            <a:r>
              <a:rPr lang="en-US" sz="1000">
                <a:solidFill>
                  <a:srgbClr val="FFFFCC"/>
                </a:solidFill>
                <a:latin typeface="Arial" charset="0"/>
              </a:rPr>
              <a:t>Formal Lending Cost: Development of Program Lending models for </a:t>
            </a:r>
            <a:r>
              <a:rPr lang="en-US" sz="1000" i="1">
                <a:solidFill>
                  <a:srgbClr val="FFFFCC"/>
                </a:solidFill>
                <a:latin typeface="Arial" charset="0"/>
              </a:rPr>
              <a:t>Power Loom,</a:t>
            </a:r>
            <a:r>
              <a:rPr lang="en-US" sz="1000">
                <a:solidFill>
                  <a:srgbClr val="FFFFCC"/>
                </a:solidFill>
                <a:latin typeface="Arial" charset="0"/>
              </a:rPr>
              <a:t> </a:t>
            </a:r>
            <a:r>
              <a:rPr lang="en-US" sz="1000" i="1">
                <a:solidFill>
                  <a:srgbClr val="FFFFCC"/>
                </a:solidFill>
                <a:latin typeface="Arial" charset="0"/>
              </a:rPr>
              <a:t>Fisheries, Cutlery, Auto parts Vendors, Schools </a:t>
            </a:r>
            <a:r>
              <a:rPr lang="en-US" sz="1000">
                <a:solidFill>
                  <a:srgbClr val="FFFFCC"/>
                </a:solidFill>
                <a:latin typeface="Arial" charset="0"/>
              </a:rPr>
              <a:t>etc.</a:t>
            </a:r>
          </a:p>
          <a:p>
            <a:pPr lvl="1">
              <a:lnSpc>
                <a:spcPct val="90000"/>
              </a:lnSpc>
              <a:buFont typeface="Monotype Sorts" charset="0"/>
              <a:buChar char="Õ"/>
              <a:defRPr/>
            </a:pPr>
            <a:r>
              <a:rPr lang="en-US" sz="1000">
                <a:solidFill>
                  <a:srgbClr val="FFFFCC"/>
                </a:solidFill>
                <a:latin typeface="Arial" charset="0"/>
              </a:rPr>
              <a:t>Taxation policy &amp; Procedure e.g. Income tax &amp; Sales tax</a:t>
            </a:r>
          </a:p>
          <a:p>
            <a:pPr lvl="1">
              <a:lnSpc>
                <a:spcPct val="90000"/>
              </a:lnSpc>
              <a:buFont typeface="Monotype Sorts" charset="0"/>
              <a:buChar char="Õ"/>
              <a:defRPr/>
            </a:pPr>
            <a:r>
              <a:rPr lang="en-US" sz="1000">
                <a:solidFill>
                  <a:srgbClr val="FFFFCC"/>
                </a:solidFill>
                <a:latin typeface="Arial" charset="0"/>
              </a:rPr>
              <a:t>Major policy shake up on import tariffs for Raw Materials</a:t>
            </a:r>
          </a:p>
          <a:p>
            <a:pPr lvl="1">
              <a:lnSpc>
                <a:spcPct val="90000"/>
              </a:lnSpc>
              <a:buFont typeface="Monotype Sorts" charset="0"/>
              <a:buChar char="Õ"/>
              <a:defRPr/>
            </a:pPr>
            <a:r>
              <a:rPr lang="en-US" sz="1000">
                <a:solidFill>
                  <a:srgbClr val="FFFFCC"/>
                </a:solidFill>
                <a:latin typeface="Arial" charset="0"/>
              </a:rPr>
              <a:t>Utilities next target: Power Tariff, Telephone etc.</a:t>
            </a:r>
          </a:p>
          <a:p>
            <a:pPr>
              <a:lnSpc>
                <a:spcPct val="90000"/>
              </a:lnSpc>
              <a:buFont typeface="Monotype Sorts" charset="0"/>
              <a:buNone/>
              <a:defRPr/>
            </a:pPr>
            <a:r>
              <a:rPr lang="en-US" sz="1000" i="1">
                <a:solidFill>
                  <a:srgbClr val="FFFFCC"/>
                </a:solidFill>
                <a:latin typeface="Arial" charset="0"/>
              </a:rPr>
              <a:t>Facilitating Government-SME Interface</a:t>
            </a:r>
          </a:p>
          <a:p>
            <a:pPr lvl="1">
              <a:lnSpc>
                <a:spcPct val="90000"/>
              </a:lnSpc>
              <a:buFont typeface="Monotype Sorts" charset="0"/>
              <a:buChar char="Õ"/>
              <a:defRPr/>
            </a:pPr>
            <a:r>
              <a:rPr lang="en-US" sz="1000">
                <a:solidFill>
                  <a:srgbClr val="FFFFCC"/>
                </a:solidFill>
                <a:latin typeface="Arial" charset="0"/>
              </a:rPr>
              <a:t>Public Private Dialogue; Policy Consultative Processes in Fiscal, Trade &amp; Monetary</a:t>
            </a:r>
          </a:p>
          <a:p>
            <a:pPr>
              <a:lnSpc>
                <a:spcPct val="80000"/>
              </a:lnSpc>
              <a:buFont typeface="Monotype Sorts" charset="0"/>
              <a:buNone/>
              <a:defRPr/>
            </a:pPr>
            <a:r>
              <a:rPr lang="en-US" sz="1000" b="1">
                <a:solidFill>
                  <a:srgbClr val="FFCC00"/>
                </a:solidFill>
                <a:latin typeface="Arial" charset="0"/>
              </a:rPr>
              <a:t>Developing Clusters and Sectors</a:t>
            </a:r>
            <a:r>
              <a:rPr lang="en-US" sz="1000">
                <a:solidFill>
                  <a:srgbClr val="FFCC00"/>
                </a:solidFill>
                <a:latin typeface="Arial" charset="0"/>
              </a:rPr>
              <a:t>  </a:t>
            </a:r>
          </a:p>
          <a:p>
            <a:pPr>
              <a:lnSpc>
                <a:spcPct val="90000"/>
              </a:lnSpc>
              <a:buFont typeface="Monotype Sorts" charset="0"/>
              <a:buNone/>
              <a:defRPr/>
            </a:pPr>
            <a:r>
              <a:rPr lang="en-US" sz="1000">
                <a:solidFill>
                  <a:srgbClr val="FFFFCC"/>
                </a:solidFill>
                <a:latin typeface="Arial" charset="0"/>
              </a:rPr>
              <a:t>Sector Studies, Strategies and Implementation </a:t>
            </a:r>
          </a:p>
          <a:p>
            <a:pPr lvl="1">
              <a:lnSpc>
                <a:spcPct val="90000"/>
              </a:lnSpc>
              <a:buFont typeface="Monotype Sorts" charset="0"/>
              <a:buNone/>
              <a:defRPr/>
            </a:pPr>
            <a:r>
              <a:rPr lang="en-US" sz="1000" i="1">
                <a:solidFill>
                  <a:srgbClr val="FFFFCC"/>
                </a:solidFill>
                <a:latin typeface="Arial" charset="0"/>
              </a:rPr>
              <a:t>Marble &amp; Granite, Dairy strategy, Poultry Sector Strategy, Leather, Garments, Horticulture, Fisheries, Textiles, Transport</a:t>
            </a:r>
          </a:p>
          <a:p>
            <a:pPr>
              <a:lnSpc>
                <a:spcPct val="90000"/>
              </a:lnSpc>
              <a:buFont typeface="Monotype Sorts" charset="0"/>
              <a:buNone/>
              <a:defRPr/>
            </a:pPr>
            <a:r>
              <a:rPr lang="en-US" sz="1000">
                <a:solidFill>
                  <a:srgbClr val="FFFFCC"/>
                </a:solidFill>
                <a:latin typeface="Arial" charset="0"/>
              </a:rPr>
              <a:t>Cluster Development</a:t>
            </a:r>
          </a:p>
          <a:p>
            <a:pPr lvl="1">
              <a:lnSpc>
                <a:spcPct val="90000"/>
              </a:lnSpc>
              <a:buFont typeface="Monotype Sorts" charset="0"/>
              <a:buNone/>
              <a:defRPr/>
            </a:pPr>
            <a:r>
              <a:rPr lang="en-US" sz="1000" i="1">
                <a:solidFill>
                  <a:srgbClr val="FFFFCC"/>
                </a:solidFill>
                <a:latin typeface="Arial" charset="0"/>
              </a:rPr>
              <a:t>Ceramic Pottery, Fans, Surgical, Garments, Cutlery, Leather, Furniture, Gems &amp; Jewelry, Ginning, Handloom etc.</a:t>
            </a:r>
          </a:p>
          <a:p>
            <a:pPr>
              <a:lnSpc>
                <a:spcPct val="90000"/>
              </a:lnSpc>
              <a:buFont typeface="Monotype Sorts" charset="0"/>
              <a:buNone/>
              <a:defRPr/>
            </a:pPr>
            <a:r>
              <a:rPr lang="en-US" sz="1000">
                <a:solidFill>
                  <a:srgbClr val="FFFFCC"/>
                </a:solidFill>
                <a:latin typeface="Arial" charset="0"/>
              </a:rPr>
              <a:t>Common Facility Centers</a:t>
            </a:r>
            <a:endParaRPr lang="en-US" sz="900">
              <a:solidFill>
                <a:srgbClr val="FFFFCC"/>
              </a:solidFill>
            </a:endParaRPr>
          </a:p>
          <a:p>
            <a:pPr>
              <a:lnSpc>
                <a:spcPct val="90000"/>
              </a:lnSpc>
              <a:buFont typeface="Monotype Sorts" charset="0"/>
              <a:buNone/>
              <a:defRPr/>
            </a:pPr>
            <a:endParaRPr lang="en-US" sz="1000">
              <a:solidFill>
                <a:srgbClr val="FFFFCC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 txBox="1">
            <a:spLocks noGrp="1" noChangeArrowheads="1"/>
          </p:cNvSpPr>
          <p:nvPr/>
        </p:nvSpPr>
        <p:spPr bwMode="auto">
          <a:xfrm>
            <a:off x="3884614" y="8685214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49B3A6AD-35C8-534D-BD0F-163B168E12F6}" type="slidenum">
              <a:rPr lang="en-US" sz="1200"/>
              <a:pPr algn="r" eaLnBrk="1" hangingPunct="1"/>
              <a:t>18</a:t>
            </a:fld>
            <a:endParaRPr lang="en-US" sz="1200"/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1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028" y="8684927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21" tIns="44861" rIns="89721" bIns="44861" anchor="b"/>
          <a:lstStyle>
            <a:lvl1pPr eaLnBrk="0" hangingPunct="0">
              <a:defRPr sz="1400" b="1">
                <a:solidFill>
                  <a:schemeClr val="tx1"/>
                </a:solidFill>
                <a:latin typeface="Palatino Linotyp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Palatino Linotyp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Palatino Linotyp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Palatino Linotyp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Palatino Linotype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Palatino Linotype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Palatino Linotype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Palatino Linotype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Palatino Linotype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88333B7B-32D4-7347-B2F2-749BEC0D76C7}" type="slidenum">
              <a:rPr lang="en-US" sz="1200" b="0">
                <a:latin typeface="Arial" charset="0"/>
              </a:rPr>
              <a:pPr algn="r" eaLnBrk="1" hangingPunct="1"/>
              <a:t>24</a:t>
            </a:fld>
            <a:endParaRPr lang="en-US" sz="1200" b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5800"/>
            <a:ext cx="4572000" cy="3429000"/>
          </a:xfrm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1A0A-4312-B64E-A532-6C09CE88955A}" type="datetime1">
              <a:rPr lang="en-US" smtClean="0"/>
              <a:t>10/02/17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AB04-427B-D947-A1FC-82412A7BD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6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374C-32B8-944C-BC05-E9FE959D46C3}" type="datetime1">
              <a:rPr lang="en-US" smtClean="0"/>
              <a:t>10/02/17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AB04-427B-D947-A1FC-82412A7BD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E82B-9FBE-D14D-B520-E68CC77F46FF}" type="datetime1">
              <a:rPr lang="en-US" smtClean="0"/>
              <a:t>10/02/17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AB04-427B-D947-A1FC-82412A7BD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63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485900"/>
            <a:ext cx="7772400" cy="496728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3206C-8177-4B95-9321-7F40A293F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2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8E63-AA9B-0143-B5F5-DDC9D676C7E3}" type="datetime1">
              <a:rPr lang="en-US" smtClean="0"/>
              <a:t>10/02/17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AB04-427B-D947-A1FC-82412A7BD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4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A067-FC78-4042-BE23-77FB0AB2715A}" type="datetime1">
              <a:rPr lang="en-US" smtClean="0"/>
              <a:t>10/02/17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AB04-427B-D947-A1FC-82412A7BD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1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2927-AC3A-0E4F-BD6B-2E77A67A118D}" type="datetime1">
              <a:rPr lang="en-US" smtClean="0"/>
              <a:t>10/02/17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AB04-427B-D947-A1FC-82412A7BD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6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A371-D9C9-B84B-A8F8-42BB20EBD049}" type="datetime1">
              <a:rPr lang="en-US" smtClean="0"/>
              <a:t>10/02/17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AB04-427B-D947-A1FC-82412A7BD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FD84-8C58-0341-8E07-D13E86E641F1}" type="datetime1">
              <a:rPr lang="en-US" smtClean="0"/>
              <a:t>10/02/17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AB04-427B-D947-A1FC-82412A7BD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0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BAEB-94E9-8A49-A193-BBD7D7657560}" type="datetime1">
              <a:rPr lang="en-US" smtClean="0"/>
              <a:t>10/02/17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AB04-427B-D947-A1FC-82412A7BD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3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363E-B4BE-CA49-BE47-2C3CA3286CC3}" type="datetime1">
              <a:rPr lang="en-US" smtClean="0"/>
              <a:t>10/02/17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AB04-427B-D947-A1FC-82412A7BD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5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80B1-0034-684F-AC09-4F182C9A8DC7}" type="datetime1">
              <a:rPr lang="en-US" smtClean="0"/>
              <a:t>10/02/17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AB04-427B-D947-A1FC-82412A7BD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2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7D325-7933-5845-AD51-4ACCF5B5FCE0}" type="datetime1">
              <a:rPr lang="en-US" smtClean="0"/>
              <a:t>10/02/17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CAB04-427B-D947-A1FC-82412A7BD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2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4" Type="http://schemas.openxmlformats.org/officeDocument/2006/relationships/slide" Target="slide39.xml"/><Relationship Id="rId5" Type="http://schemas.openxmlformats.org/officeDocument/2006/relationships/slide" Target="slide45.xml"/><Relationship Id="rId6" Type="http://schemas.openxmlformats.org/officeDocument/2006/relationships/slide" Target="slide46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9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5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0" y="1222187"/>
            <a:ext cx="9188896" cy="299122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Garamond" pitchFamily="18" charset="0"/>
              </a:rPr>
              <a:t>SME Development in Pakistan</a:t>
            </a:r>
            <a:br>
              <a:rPr lang="en-US" b="1" dirty="0" smtClean="0">
                <a:solidFill>
                  <a:srgbClr val="0000FF"/>
                </a:solidFill>
                <a:latin typeface="Garamond" pitchFamily="18" charset="0"/>
              </a:rPr>
            </a:br>
            <a:r>
              <a:rPr lang="en-US" sz="3600" b="1" dirty="0" smtClean="0">
                <a:solidFill>
                  <a:srgbClr val="0000FF"/>
                </a:solidFill>
                <a:latin typeface="Garamond" pitchFamily="18" charset="0"/>
              </a:rPr>
              <a:t>SMEDA’s Experience</a:t>
            </a:r>
            <a:r>
              <a:rPr lang="en-US" b="1" dirty="0" smtClean="0">
                <a:solidFill>
                  <a:srgbClr val="0000FF"/>
                </a:solidFill>
                <a:latin typeface="Garamond" pitchFamily="18" charset="0"/>
              </a:rPr>
              <a:t/>
            </a:r>
            <a:br>
              <a:rPr lang="en-US" b="1" dirty="0" smtClean="0">
                <a:solidFill>
                  <a:srgbClr val="0000FF"/>
                </a:solidFill>
                <a:latin typeface="Garamond" pitchFamily="18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Garamond" pitchFamily="18" charset="0"/>
              </a:rPr>
              <a:t/>
            </a:r>
            <a:br>
              <a:rPr lang="en-US" b="1" dirty="0" smtClean="0">
                <a:solidFill>
                  <a:srgbClr val="0000FF"/>
                </a:solidFill>
                <a:latin typeface="Garamond" pitchFamily="18" charset="0"/>
              </a:rPr>
            </a:br>
            <a:r>
              <a:rPr lang="en-US" sz="2800" dirty="0" smtClean="0">
                <a:latin typeface="Garamond" pitchFamily="18" charset="0"/>
              </a:rPr>
              <a:t>(ADFIMI-ODB Joint Regional Seminar on SME Development)</a:t>
            </a:r>
            <a:endParaRPr lang="en-US" sz="2800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0555" y="5183092"/>
            <a:ext cx="496979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Garamond"/>
                <a:cs typeface="Garamond"/>
              </a:rPr>
              <a:t>Presented by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Garamond"/>
                <a:cs typeface="Garamond"/>
              </a:rPr>
              <a:t>Sheharyar Tahir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Garamond"/>
                <a:cs typeface="Garamond"/>
              </a:rPr>
              <a:t>Head- External Relations SMEDA</a:t>
            </a:r>
            <a:endParaRPr lang="en-US" sz="24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pic>
        <p:nvPicPr>
          <p:cNvPr id="4" name="Picture 6" descr="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0"/>
            <a:ext cx="666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2" y="1"/>
            <a:ext cx="762000" cy="8060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254546"/>
            <a:ext cx="2990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srgbClr val="000000"/>
                </a:solidFill>
                <a:latin typeface="Garamond"/>
                <a:cs typeface="Garamond"/>
              </a:rPr>
              <a:t>February 14, </a:t>
            </a:r>
            <a:r>
              <a:rPr lang="en-US" sz="2400" dirty="0">
                <a:solidFill>
                  <a:srgbClr val="000000"/>
                </a:solidFill>
                <a:latin typeface="Garamond"/>
                <a:cs typeface="Garamond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0357207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540568" y="115293"/>
            <a:ext cx="10153128" cy="433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dirty="0" smtClean="0">
                <a:latin typeface="+mj-lt"/>
              </a:rPr>
              <a:t>Business Support Organizations </a:t>
            </a:r>
            <a:endParaRPr lang="en-US" sz="3600" b="1" dirty="0">
              <a:latin typeface="+mj-lt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793728" y="1708323"/>
            <a:ext cx="1554163" cy="34859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114300" indent="-114300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US" sz="1400" b="1" dirty="0" smtClean="0"/>
              <a:t>State Bank of Pakistan</a:t>
            </a:r>
          </a:p>
          <a:p>
            <a:pPr marL="114300" indent="-114300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US" sz="1400" b="1" dirty="0" smtClean="0"/>
              <a:t>Public </a:t>
            </a:r>
            <a:r>
              <a:rPr lang="en-US" sz="1400" b="1" dirty="0"/>
              <a:t>S</a:t>
            </a:r>
            <a:r>
              <a:rPr lang="en-US" sz="1400" b="1" dirty="0" smtClean="0"/>
              <a:t>ector </a:t>
            </a:r>
            <a:r>
              <a:rPr lang="en-US" sz="1400" b="1" dirty="0"/>
              <a:t>B</a:t>
            </a:r>
            <a:r>
              <a:rPr lang="en-US" sz="1400" b="1" dirty="0" smtClean="0"/>
              <a:t>anks</a:t>
            </a:r>
            <a:endParaRPr lang="en-US" sz="1400" b="1" dirty="0"/>
          </a:p>
          <a:p>
            <a:pPr marL="114300" indent="-114300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US" sz="1400" b="1" dirty="0"/>
              <a:t>Private </a:t>
            </a:r>
            <a:r>
              <a:rPr lang="en-US" sz="1400" b="1" dirty="0" smtClean="0"/>
              <a:t>Sector </a:t>
            </a:r>
            <a:r>
              <a:rPr lang="en-US" sz="1400" b="1" dirty="0"/>
              <a:t>B</a:t>
            </a:r>
            <a:r>
              <a:rPr lang="en-US" sz="1400" b="1" dirty="0" smtClean="0"/>
              <a:t>anks</a:t>
            </a:r>
            <a:endParaRPr lang="en-US" sz="1400" b="1" dirty="0"/>
          </a:p>
          <a:p>
            <a:pPr marL="114300" indent="-114300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US" sz="1400" b="1" dirty="0"/>
              <a:t>Specialized </a:t>
            </a:r>
            <a:r>
              <a:rPr lang="en-US" sz="1400" b="1" dirty="0" smtClean="0"/>
              <a:t>Banks</a:t>
            </a:r>
          </a:p>
          <a:p>
            <a:pPr marL="114300" indent="-114300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US" sz="1400" b="1" dirty="0" smtClean="0"/>
              <a:t>Development Financial Institutions (DFIs)</a:t>
            </a:r>
            <a:endParaRPr lang="en-US" sz="1400" b="1" dirty="0"/>
          </a:p>
          <a:p>
            <a:pPr marL="114300" indent="-114300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US" sz="1400" b="1" dirty="0"/>
              <a:t>NGOs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01525" y="1681336"/>
            <a:ext cx="1554163" cy="414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114300" indent="-114300">
              <a:lnSpc>
                <a:spcPct val="80000"/>
              </a:lnSpc>
              <a:spcBef>
                <a:spcPts val="900"/>
              </a:spcBef>
              <a:buFontTx/>
              <a:buChar char="•"/>
            </a:pPr>
            <a:r>
              <a:rPr lang="en-US" sz="1400" b="1" dirty="0" smtClean="0">
                <a:solidFill>
                  <a:srgbClr val="000000"/>
                </a:solidFill>
              </a:rPr>
              <a:t>Ministries / Organizations</a:t>
            </a:r>
          </a:p>
          <a:p>
            <a:pPr marL="114300" indent="-114300">
              <a:lnSpc>
                <a:spcPct val="80000"/>
              </a:lnSpc>
              <a:spcBef>
                <a:spcPts val="900"/>
              </a:spcBef>
              <a:buFontTx/>
              <a:buChar char="•"/>
            </a:pPr>
            <a:r>
              <a:rPr lang="en-US" sz="1400" b="1" dirty="0" smtClean="0">
                <a:solidFill>
                  <a:srgbClr val="000000"/>
                </a:solidFill>
              </a:rPr>
              <a:t>Federal Board of Revenue (FBR)</a:t>
            </a:r>
          </a:p>
          <a:p>
            <a:pPr marL="114300" indent="-114300">
              <a:lnSpc>
                <a:spcPct val="80000"/>
              </a:lnSpc>
              <a:spcBef>
                <a:spcPts val="900"/>
              </a:spcBef>
              <a:buFontTx/>
              <a:buChar char="•"/>
            </a:pPr>
            <a:r>
              <a:rPr lang="en-US" sz="1400" b="1" dirty="0" smtClean="0">
                <a:solidFill>
                  <a:srgbClr val="000000"/>
                </a:solidFill>
              </a:rPr>
              <a:t>Securities &amp; Exchange Commission of Pakistan (SECP)</a:t>
            </a:r>
          </a:p>
          <a:p>
            <a:pPr marL="114300" indent="-114300">
              <a:lnSpc>
                <a:spcPct val="80000"/>
              </a:lnSpc>
              <a:spcBef>
                <a:spcPts val="900"/>
              </a:spcBef>
              <a:buFontTx/>
              <a:buChar char="•"/>
            </a:pPr>
            <a:r>
              <a:rPr lang="en-US" sz="1400" b="1" dirty="0" smtClean="0">
                <a:solidFill>
                  <a:srgbClr val="000000"/>
                </a:solidFill>
              </a:rPr>
              <a:t>Board </a:t>
            </a:r>
            <a:r>
              <a:rPr lang="en-US" sz="1400" b="1" dirty="0">
                <a:solidFill>
                  <a:srgbClr val="000000"/>
                </a:solidFill>
              </a:rPr>
              <a:t>of </a:t>
            </a:r>
            <a:r>
              <a:rPr lang="en-US" sz="1400" b="1" dirty="0" smtClean="0">
                <a:solidFill>
                  <a:srgbClr val="000000"/>
                </a:solidFill>
              </a:rPr>
              <a:t>Investment</a:t>
            </a:r>
          </a:p>
          <a:p>
            <a:pPr marL="114300" indent="-114300">
              <a:lnSpc>
                <a:spcPct val="80000"/>
              </a:lnSpc>
              <a:spcBef>
                <a:spcPts val="900"/>
              </a:spcBef>
              <a:buFontTx/>
              <a:buChar char="•"/>
            </a:pPr>
            <a:r>
              <a:rPr lang="en-US" sz="1400" b="1" dirty="0" smtClean="0">
                <a:solidFill>
                  <a:srgbClr val="000000"/>
                </a:solidFill>
              </a:rPr>
              <a:t>Export </a:t>
            </a:r>
            <a:r>
              <a:rPr lang="en-US" sz="1400" b="1" dirty="0">
                <a:solidFill>
                  <a:srgbClr val="000000"/>
                </a:solidFill>
              </a:rPr>
              <a:t>Processing Zones Authority (EPZA</a:t>
            </a:r>
            <a:r>
              <a:rPr lang="en-US" sz="1400" b="1" dirty="0" smtClean="0">
                <a:solidFill>
                  <a:srgbClr val="000000"/>
                </a:solidFill>
              </a:rPr>
              <a:t>)</a:t>
            </a:r>
          </a:p>
          <a:p>
            <a:pPr marL="114300" indent="-114300">
              <a:lnSpc>
                <a:spcPct val="80000"/>
              </a:lnSpc>
              <a:spcBef>
                <a:spcPts val="900"/>
              </a:spcBef>
              <a:buFontTx/>
              <a:buChar char="•"/>
            </a:pPr>
            <a:r>
              <a:rPr lang="en-US" sz="1400" b="1" dirty="0" smtClean="0">
                <a:solidFill>
                  <a:srgbClr val="000000"/>
                </a:solidFill>
              </a:rPr>
              <a:t>Engineering Development Board (EDB)</a:t>
            </a:r>
          </a:p>
          <a:p>
            <a:pPr marL="114300" indent="-114300">
              <a:lnSpc>
                <a:spcPct val="80000"/>
              </a:lnSpc>
              <a:spcBef>
                <a:spcPts val="900"/>
              </a:spcBef>
              <a:buFontTx/>
              <a:buChar char="•"/>
            </a:pPr>
            <a:r>
              <a:rPr lang="en-US" sz="1400" b="1" dirty="0" smtClean="0">
                <a:solidFill>
                  <a:srgbClr val="000000"/>
                </a:solidFill>
              </a:rPr>
              <a:t>Sector </a:t>
            </a:r>
            <a:r>
              <a:rPr lang="en-US" sz="1400" b="1" dirty="0">
                <a:solidFill>
                  <a:srgbClr val="000000"/>
                </a:solidFill>
              </a:rPr>
              <a:t>Development Companies</a:t>
            </a:r>
          </a:p>
          <a:p>
            <a:pPr marL="114300" indent="-114300">
              <a:lnSpc>
                <a:spcPct val="80000"/>
              </a:lnSpc>
              <a:spcBef>
                <a:spcPts val="900"/>
              </a:spcBef>
              <a:buFontTx/>
              <a:buChar char="•"/>
            </a:pPr>
            <a:endParaRPr lang="en-US" sz="1400" b="1" dirty="0" smtClean="0">
              <a:solidFill>
                <a:srgbClr val="000000"/>
              </a:solidFill>
            </a:endParaRPr>
          </a:p>
          <a:p>
            <a:pPr marL="114300" indent="-114300">
              <a:lnSpc>
                <a:spcPct val="80000"/>
              </a:lnSpc>
              <a:spcBef>
                <a:spcPts val="900"/>
              </a:spcBef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816100" y="1643584"/>
            <a:ext cx="1814513" cy="44942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285750" indent="-285750">
              <a:lnSpc>
                <a:spcPct val="70000"/>
              </a:lnSpc>
              <a:spcBef>
                <a:spcPct val="50000"/>
              </a:spcBef>
              <a:buFont typeface="Wingdings" charset="2"/>
              <a:buChar char="§"/>
            </a:pPr>
            <a:r>
              <a:rPr lang="en-US" sz="1400" b="1" dirty="0" smtClean="0">
                <a:solidFill>
                  <a:srgbClr val="000000"/>
                </a:solidFill>
              </a:rPr>
              <a:t>Provincial Departments / Organizations </a:t>
            </a:r>
            <a:endParaRPr lang="en-US" sz="1400" b="1" dirty="0">
              <a:solidFill>
                <a:srgbClr val="000000"/>
              </a:solidFill>
            </a:endParaRPr>
          </a:p>
          <a:p>
            <a:pPr marL="285750" indent="-285750">
              <a:lnSpc>
                <a:spcPct val="70000"/>
              </a:lnSpc>
              <a:spcBef>
                <a:spcPct val="50000"/>
              </a:spcBef>
              <a:buFont typeface="Wingdings" charset="2"/>
              <a:buChar char="§"/>
            </a:pPr>
            <a:r>
              <a:rPr lang="en-US" sz="1400" b="1" dirty="0" smtClean="0">
                <a:solidFill>
                  <a:srgbClr val="000000"/>
                </a:solidFill>
              </a:rPr>
              <a:t>Small </a:t>
            </a:r>
            <a:r>
              <a:rPr lang="en-US" sz="1400" b="1" dirty="0">
                <a:solidFill>
                  <a:srgbClr val="000000"/>
                </a:solidFill>
              </a:rPr>
              <a:t>Industries Corporation (PSIC</a:t>
            </a:r>
            <a:r>
              <a:rPr lang="en-US" sz="1400" b="1" dirty="0" smtClean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lnSpc>
                <a:spcPct val="70000"/>
              </a:lnSpc>
              <a:spcBef>
                <a:spcPct val="50000"/>
              </a:spcBef>
              <a:buFont typeface="Wingdings" charset="2"/>
              <a:buChar char="§"/>
            </a:pPr>
            <a:r>
              <a:rPr lang="en-US" sz="1400" b="1" dirty="0" smtClean="0">
                <a:solidFill>
                  <a:srgbClr val="000000"/>
                </a:solidFill>
              </a:rPr>
              <a:t>Punjab </a:t>
            </a:r>
            <a:r>
              <a:rPr lang="en-US" sz="1400" b="1" dirty="0">
                <a:solidFill>
                  <a:srgbClr val="000000"/>
                </a:solidFill>
              </a:rPr>
              <a:t>Board of Investment &amp; Trade (PBIT</a:t>
            </a:r>
            <a:r>
              <a:rPr lang="en-US" sz="1400" b="1" dirty="0" smtClean="0">
                <a:solidFill>
                  <a:srgbClr val="000000"/>
                </a:solidFill>
              </a:rPr>
              <a:t>)</a:t>
            </a:r>
            <a:endParaRPr lang="en-US" sz="1400" b="1" dirty="0">
              <a:solidFill>
                <a:srgbClr val="000000"/>
              </a:solidFill>
            </a:endParaRPr>
          </a:p>
          <a:p>
            <a:pPr marL="285750" indent="-285750">
              <a:lnSpc>
                <a:spcPct val="70000"/>
              </a:lnSpc>
              <a:spcBef>
                <a:spcPct val="50000"/>
              </a:spcBef>
              <a:buFont typeface="Wingdings" charset="2"/>
              <a:buChar char="§"/>
            </a:pPr>
            <a:r>
              <a:rPr lang="en-US" sz="1400" b="1" dirty="0">
                <a:solidFill>
                  <a:srgbClr val="000000"/>
                </a:solidFill>
              </a:rPr>
              <a:t>Sindh Small Industries Corporation (SSIC)</a:t>
            </a:r>
          </a:p>
          <a:p>
            <a:pPr marL="285750" indent="-285750">
              <a:lnSpc>
                <a:spcPct val="70000"/>
              </a:lnSpc>
              <a:spcBef>
                <a:spcPct val="50000"/>
              </a:spcBef>
              <a:buFont typeface="Wingdings" charset="2"/>
              <a:buChar char="§"/>
            </a:pPr>
            <a:r>
              <a:rPr lang="en-US" sz="1400" b="1" dirty="0">
                <a:solidFill>
                  <a:srgbClr val="000000"/>
                </a:solidFill>
              </a:rPr>
              <a:t>Sindh Board of Investment (SBI)</a:t>
            </a:r>
          </a:p>
          <a:p>
            <a:pPr marL="285750" indent="-285750">
              <a:lnSpc>
                <a:spcPct val="70000"/>
              </a:lnSpc>
              <a:spcBef>
                <a:spcPct val="50000"/>
              </a:spcBef>
              <a:buFont typeface="Wingdings" charset="2"/>
              <a:buChar char="§"/>
            </a:pPr>
            <a:r>
              <a:rPr lang="en-US" sz="1400" b="1" dirty="0" smtClean="0">
                <a:solidFill>
                  <a:srgbClr val="000000"/>
                </a:solidFill>
              </a:rPr>
              <a:t>Small </a:t>
            </a:r>
            <a:r>
              <a:rPr lang="en-US" sz="1400" b="1" dirty="0">
                <a:solidFill>
                  <a:srgbClr val="000000"/>
                </a:solidFill>
              </a:rPr>
              <a:t>Industries Development Board (SIDB)</a:t>
            </a:r>
          </a:p>
          <a:p>
            <a:pPr marL="285750" indent="-285750">
              <a:lnSpc>
                <a:spcPct val="70000"/>
              </a:lnSpc>
              <a:spcBef>
                <a:spcPct val="50000"/>
              </a:spcBef>
              <a:buFont typeface="Wingdings" charset="2"/>
              <a:buChar char="§"/>
            </a:pPr>
            <a:r>
              <a:rPr lang="en-US" sz="1400" b="1" dirty="0">
                <a:solidFill>
                  <a:srgbClr val="000000"/>
                </a:solidFill>
              </a:rPr>
              <a:t>Khyber </a:t>
            </a:r>
            <a:r>
              <a:rPr lang="en-US" sz="1400" b="1" dirty="0" err="1">
                <a:solidFill>
                  <a:srgbClr val="000000"/>
                </a:solidFill>
              </a:rPr>
              <a:t>Pakhtunkhwa</a:t>
            </a:r>
            <a:r>
              <a:rPr lang="en-US" sz="1400" b="1" dirty="0">
                <a:solidFill>
                  <a:srgbClr val="000000"/>
                </a:solidFill>
              </a:rPr>
              <a:t> Board of Investment and Trade (KP-BOIT</a:t>
            </a:r>
            <a:r>
              <a:rPr lang="en-US" sz="1400" b="1" dirty="0" smtClean="0">
                <a:solidFill>
                  <a:srgbClr val="000000"/>
                </a:solidFill>
              </a:rPr>
              <a:t>)</a:t>
            </a:r>
            <a:endParaRPr lang="en-US" sz="1400" b="1" dirty="0">
              <a:solidFill>
                <a:srgbClr val="000000"/>
              </a:solidFill>
            </a:endParaRPr>
          </a:p>
          <a:p>
            <a:pPr marL="285750" indent="-285750">
              <a:lnSpc>
                <a:spcPct val="70000"/>
              </a:lnSpc>
              <a:spcBef>
                <a:spcPct val="50000"/>
              </a:spcBef>
              <a:buFont typeface="Wingdings" charset="2"/>
              <a:buChar char="§"/>
            </a:pPr>
            <a:r>
              <a:rPr lang="en-US" sz="1400" b="1" dirty="0" smtClean="0">
                <a:solidFill>
                  <a:srgbClr val="000000"/>
                </a:solidFill>
              </a:rPr>
              <a:t>Balochistan Board of Investment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5508104" y="1777975"/>
            <a:ext cx="1728192" cy="3416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114300" indent="-114300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US" sz="1400" b="1" dirty="0" smtClean="0"/>
              <a:t>NTB</a:t>
            </a:r>
          </a:p>
          <a:p>
            <a:pPr marL="114300" indent="-114300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US" sz="1400" b="1" dirty="0" smtClean="0"/>
              <a:t>NAVTTC</a:t>
            </a:r>
          </a:p>
          <a:p>
            <a:pPr marL="114300" indent="-114300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US" sz="1400" b="1" dirty="0" smtClean="0"/>
              <a:t>NPO</a:t>
            </a:r>
          </a:p>
          <a:p>
            <a:pPr marL="114300" indent="-114300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US" sz="1400" b="1" dirty="0" smtClean="0"/>
              <a:t>PITAC</a:t>
            </a:r>
            <a:endParaRPr lang="en-US" sz="1400" b="1" dirty="0"/>
          </a:p>
          <a:p>
            <a:pPr marL="114300" indent="-114300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US" sz="1400" b="1" dirty="0" smtClean="0"/>
              <a:t>PNAC</a:t>
            </a:r>
            <a:endParaRPr lang="en-US" sz="1400" b="1" dirty="0"/>
          </a:p>
          <a:p>
            <a:pPr marL="114300" indent="-114300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US" sz="1400" b="1" dirty="0" smtClean="0"/>
              <a:t>PSQCA</a:t>
            </a:r>
            <a:endParaRPr lang="en-US" sz="1400" b="1" dirty="0"/>
          </a:p>
          <a:p>
            <a:pPr marL="114300" indent="-114300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US" sz="1400" b="1" dirty="0" smtClean="0"/>
              <a:t>PCSIR</a:t>
            </a:r>
            <a:endParaRPr lang="en-US" sz="1400" b="1" dirty="0"/>
          </a:p>
          <a:p>
            <a:pPr marL="114300" indent="-114300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US" sz="1400" b="1" dirty="0" smtClean="0"/>
              <a:t>TUSDEC</a:t>
            </a:r>
          </a:p>
          <a:p>
            <a:pPr marL="114300" indent="-114300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US" sz="1400" b="1" dirty="0" smtClean="0"/>
              <a:t>Provincial TEVTAs</a:t>
            </a:r>
          </a:p>
          <a:p>
            <a:pPr marL="114300" indent="-114300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US" sz="1400" b="1" dirty="0" smtClean="0"/>
              <a:t>PVTC</a:t>
            </a:r>
          </a:p>
          <a:p>
            <a:pPr marL="114300" indent="-114300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US" sz="1400" b="1" dirty="0" smtClean="0"/>
              <a:t>PIM</a:t>
            </a:r>
          </a:p>
          <a:p>
            <a:pPr marL="114300" indent="-114300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endParaRPr lang="en-US" sz="1400" b="1" dirty="0"/>
          </a:p>
          <a:p>
            <a:pPr marL="114300" indent="-114300">
              <a:lnSpc>
                <a:spcPct val="95000"/>
              </a:lnSpc>
              <a:spcBef>
                <a:spcPct val="50000"/>
              </a:spcBef>
            </a:pPr>
            <a:endParaRPr lang="en-US" sz="1400" b="1" dirty="0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7397700" y="1689274"/>
            <a:ext cx="1657400" cy="35050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114300" indent="-114300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US" sz="1400" b="1" dirty="0"/>
              <a:t>Trade Development Authority of </a:t>
            </a:r>
            <a:r>
              <a:rPr lang="en-US" sz="1400" b="1" dirty="0" smtClean="0"/>
              <a:t>Pakistan (TDAP)</a:t>
            </a:r>
            <a:endParaRPr lang="en-US" sz="1400" b="1" dirty="0"/>
          </a:p>
          <a:p>
            <a:pPr marL="114300" indent="-114300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US" sz="1400" b="1" dirty="0"/>
              <a:t>Pakistan Software Export Board (PSEB)</a:t>
            </a:r>
          </a:p>
          <a:p>
            <a:pPr marL="114300" indent="-114300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US" sz="1400" b="1" dirty="0"/>
              <a:t>Pakistan Horticulture Development Export </a:t>
            </a:r>
            <a:r>
              <a:rPr lang="en-US" sz="1400" b="1" dirty="0" smtClean="0"/>
              <a:t>Company (PHDEC)</a:t>
            </a:r>
            <a:endParaRPr lang="en-US" sz="1400" b="1" dirty="0"/>
          </a:p>
        </p:txBody>
      </p:sp>
      <p:sp>
        <p:nvSpPr>
          <p:cNvPr id="19" name="Down Arrow Callout 18">
            <a:hlinkClick r:id="rId3" action="ppaction://hlinksldjump"/>
          </p:cNvPr>
          <p:cNvSpPr/>
          <p:nvPr/>
        </p:nvSpPr>
        <p:spPr bwMode="auto">
          <a:xfrm>
            <a:off x="2050852" y="650156"/>
            <a:ext cx="1296144" cy="936104"/>
          </a:xfrm>
          <a:prstGeom prst="downArrowCallou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Provincial </a:t>
            </a:r>
          </a:p>
        </p:txBody>
      </p:sp>
      <p:sp>
        <p:nvSpPr>
          <p:cNvPr id="20" name="Down Arrow Callout 19">
            <a:hlinkClick r:id="rId3" action="ppaction://hlinksldjump"/>
          </p:cNvPr>
          <p:cNvSpPr/>
          <p:nvPr/>
        </p:nvSpPr>
        <p:spPr bwMode="auto">
          <a:xfrm>
            <a:off x="3860056" y="665684"/>
            <a:ext cx="1296144" cy="936104"/>
          </a:xfrm>
          <a:prstGeom prst="downArrowCallou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Financial  </a:t>
            </a:r>
          </a:p>
        </p:txBody>
      </p:sp>
      <p:sp>
        <p:nvSpPr>
          <p:cNvPr id="21" name="Down Arrow Callout 20">
            <a:hlinkClick r:id="rId4" action="ppaction://hlinksldjump"/>
          </p:cNvPr>
          <p:cNvSpPr/>
          <p:nvPr/>
        </p:nvSpPr>
        <p:spPr bwMode="auto">
          <a:xfrm>
            <a:off x="215528" y="651396"/>
            <a:ext cx="1296144" cy="936104"/>
          </a:xfrm>
          <a:prstGeom prst="downArrowCallou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Federal</a:t>
            </a:r>
          </a:p>
        </p:txBody>
      </p:sp>
      <p:sp>
        <p:nvSpPr>
          <p:cNvPr id="22" name="Down Arrow Callout 21">
            <a:hlinkClick r:id="rId5" action="ppaction://hlinksldjump"/>
          </p:cNvPr>
          <p:cNvSpPr/>
          <p:nvPr/>
        </p:nvSpPr>
        <p:spPr bwMode="auto">
          <a:xfrm>
            <a:off x="7509891" y="636377"/>
            <a:ext cx="1296144" cy="936104"/>
          </a:xfrm>
          <a:prstGeom prst="downArrowCallou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Export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Promotion</a:t>
            </a:r>
          </a:p>
        </p:txBody>
      </p:sp>
      <p:sp>
        <p:nvSpPr>
          <p:cNvPr id="23" name="Down Arrow Callout 22">
            <a:hlinkClick r:id="rId6" action="ppaction://hlinksldjump"/>
          </p:cNvPr>
          <p:cNvSpPr/>
          <p:nvPr/>
        </p:nvSpPr>
        <p:spPr bwMode="auto">
          <a:xfrm>
            <a:off x="5508104" y="682080"/>
            <a:ext cx="1728192" cy="936104"/>
          </a:xfrm>
          <a:prstGeom prst="downArrowCallou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Tech.,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Training,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Test., &amp; Cert.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3" name="Up Arrow Callout 2"/>
          <p:cNvSpPr/>
          <p:nvPr/>
        </p:nvSpPr>
        <p:spPr>
          <a:xfrm>
            <a:off x="374452" y="5956300"/>
            <a:ext cx="8439348" cy="876300"/>
          </a:xfrm>
          <a:prstGeom prst="upArrowCallout">
            <a:avLst/>
          </a:prstGeom>
          <a:solidFill>
            <a:srgbClr val="1F4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Small &amp; Medium Enterprises Development Authority (SMEDA)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977953" y="5334000"/>
            <a:ext cx="3937000" cy="774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Business Membership Organizations (Private Sector)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AB04-427B-D947-A1FC-82412A7BD5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358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0"/>
            <a:ext cx="99822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Vision - Ministry </a:t>
            </a:r>
            <a:r>
              <a:rPr lang="en-US" sz="3600" b="1" dirty="0">
                <a:solidFill>
                  <a:srgbClr val="000000"/>
                </a:solidFill>
              </a:rPr>
              <a:t>of Industries &amp; </a:t>
            </a:r>
            <a:r>
              <a:rPr lang="en-US" sz="3600" b="1" dirty="0" smtClean="0">
                <a:solidFill>
                  <a:srgbClr val="000000"/>
                </a:solidFill>
              </a:rPr>
              <a:t>Production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4500"/>
            <a:ext cx="7772400" cy="3771900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3366FF"/>
                </a:solidFill>
              </a:rPr>
              <a:t>‘To play a leadership role in formulating and implementing a comprehensive strategy for industrialization of </a:t>
            </a:r>
            <a:r>
              <a:rPr lang="en-US" b="1" dirty="0">
                <a:solidFill>
                  <a:srgbClr val="3366FF"/>
                </a:solidFill>
              </a:rPr>
              <a:t>P</a:t>
            </a:r>
            <a:r>
              <a:rPr lang="en-US" b="1" dirty="0" smtClean="0">
                <a:solidFill>
                  <a:srgbClr val="3366FF"/>
                </a:solidFill>
              </a:rPr>
              <a:t>akistan which aims at maximizing job creation and enhancing Pakistan’s international competitiveness’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2AF15-3FBF-4BA3-AEEE-93E81B5189E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82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2AF15-3FBF-4BA3-AEEE-93E81B5189E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0" y="292100"/>
            <a:ext cx="9220200" cy="6329522"/>
            <a:chOff x="0" y="292100"/>
            <a:chExt cx="9220200" cy="6329522"/>
          </a:xfrm>
        </p:grpSpPr>
        <p:sp>
          <p:nvSpPr>
            <p:cNvPr id="5" name="TextBox 4"/>
            <p:cNvSpPr txBox="1"/>
            <p:nvPr/>
          </p:nvSpPr>
          <p:spPr>
            <a:xfrm>
              <a:off x="0" y="2895600"/>
              <a:ext cx="9144000" cy="615553"/>
            </a:xfrm>
            <a:prstGeom prst="rect">
              <a:avLst/>
            </a:prstGeom>
            <a:solidFill>
              <a:srgbClr val="B9CDE5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600" b="1" dirty="0" smtClean="0"/>
                <a:t>Ministry of Industries &amp; Production, Government of Pakistan</a:t>
              </a:r>
            </a:p>
            <a:p>
              <a:pPr algn="ctr"/>
              <a:endParaRPr lang="en-US" sz="7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1028700"/>
              <a:ext cx="3124200" cy="584776"/>
            </a:xfrm>
            <a:prstGeom prst="rect">
              <a:avLst/>
            </a:prstGeom>
            <a:solidFill>
              <a:srgbClr val="FFF4C5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</a:rPr>
                <a:t>Small &amp; Medium Enterprises Development 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Authority (SMEDA)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467" y="292100"/>
              <a:ext cx="3124200" cy="338554"/>
            </a:xfrm>
            <a:prstGeom prst="rect">
              <a:avLst/>
            </a:prstGeom>
            <a:solidFill>
              <a:srgbClr val="FFF4C5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National Fertilizer Corporation</a:t>
              </a:r>
              <a:endParaRPr lang="en-US" sz="16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660400"/>
              <a:ext cx="3124200" cy="338554"/>
            </a:xfrm>
            <a:prstGeom prst="rect">
              <a:avLst/>
            </a:prstGeom>
            <a:solidFill>
              <a:srgbClr val="FFD46F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Utility Stores Corporation (USC)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5409624"/>
              <a:ext cx="3124200" cy="584776"/>
            </a:xfrm>
            <a:prstGeom prst="rect">
              <a:avLst/>
            </a:prstGeom>
            <a:solidFill>
              <a:srgbClr val="FFF4C5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Export Processing Zones </a:t>
              </a:r>
              <a:r>
                <a:rPr lang="en-US" sz="1600" b="1" dirty="0" smtClean="0"/>
                <a:t>Authority (EPZA)</a:t>
              </a:r>
              <a:endParaRPr lang="en-US" sz="16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4191000"/>
              <a:ext cx="3124200" cy="584776"/>
            </a:xfrm>
            <a:prstGeom prst="rect">
              <a:avLst/>
            </a:prstGeom>
            <a:solidFill>
              <a:srgbClr val="FFF4C5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Engineering Development Board (EDB)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0" y="4800600"/>
              <a:ext cx="3124200" cy="584776"/>
            </a:xfrm>
            <a:prstGeom prst="rect">
              <a:avLst/>
            </a:prstGeom>
            <a:solidFill>
              <a:srgbClr val="FFD46F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National Productivity Organization (NPO)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3581400"/>
              <a:ext cx="3124200" cy="584776"/>
            </a:xfrm>
            <a:prstGeom prst="rect">
              <a:avLst/>
            </a:prstGeom>
            <a:solidFill>
              <a:srgbClr val="FFD46F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Pakistan Industrial Technical Assistance Centre (PITAC)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1981200"/>
              <a:ext cx="3124200" cy="830997"/>
            </a:xfrm>
            <a:prstGeom prst="rect">
              <a:avLst/>
            </a:prstGeom>
            <a:solidFill>
              <a:srgbClr val="FFF4C5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Pakistan Institute of Management (PIM</a:t>
              </a:r>
              <a:r>
                <a:rPr lang="en-US" sz="1600" b="1" dirty="0" smtClean="0"/>
                <a:t>),</a:t>
              </a:r>
            </a:p>
            <a:p>
              <a:r>
                <a:rPr lang="en-US" sz="1600" b="1" dirty="0" smtClean="0"/>
                <a:t>Lahore</a:t>
              </a:r>
              <a:endParaRPr lang="en-US" sz="1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00400" y="664746"/>
              <a:ext cx="3124200" cy="338554"/>
            </a:xfrm>
            <a:prstGeom prst="rect">
              <a:avLst/>
            </a:prstGeom>
            <a:solidFill>
              <a:srgbClr val="FFD46F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Heavy Mechanical Complex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00400" y="296446"/>
              <a:ext cx="3124200" cy="338554"/>
            </a:xfrm>
            <a:prstGeom prst="rect">
              <a:avLst/>
            </a:prstGeom>
            <a:solidFill>
              <a:srgbClr val="FFF4C5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b="1"/>
              </a:lvl1pPr>
            </a:lstStyle>
            <a:p>
              <a:r>
                <a:rPr lang="en-US" dirty="0" smtClean="0"/>
                <a:t>Pakistan </a:t>
              </a:r>
              <a:r>
                <a:rPr lang="en-US" dirty="0"/>
                <a:t>Steel Mills (PSM)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00400" y="3581400"/>
              <a:ext cx="3124200" cy="584776"/>
            </a:xfrm>
            <a:prstGeom prst="rect">
              <a:avLst/>
            </a:prstGeom>
            <a:solidFill>
              <a:srgbClr val="FFD46F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Technology </a:t>
              </a:r>
              <a:r>
                <a:rPr lang="en-US" sz="1600" b="1" dirty="0" err="1"/>
                <a:t>Upgradation</a:t>
              </a:r>
              <a:r>
                <a:rPr lang="en-US" sz="1600" b="1" dirty="0"/>
                <a:t> &amp; Skill Development </a:t>
              </a:r>
              <a:r>
                <a:rPr lang="en-US" sz="1600" b="1" dirty="0" smtClean="0"/>
                <a:t>Company</a:t>
              </a:r>
              <a:endParaRPr lang="en-US" sz="16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0" y="1625600"/>
              <a:ext cx="3124200" cy="338554"/>
            </a:xfrm>
            <a:prstGeom prst="rect">
              <a:avLst/>
            </a:prstGeom>
            <a:solidFill>
              <a:srgbClr val="FFD46F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Department of Explosives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00400" y="1040824"/>
              <a:ext cx="3124200" cy="584776"/>
            </a:xfrm>
            <a:prstGeom prst="rect">
              <a:avLst/>
            </a:prstGeom>
            <a:solidFill>
              <a:srgbClr val="FFF4C5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Pakistan Industrial Development Corporation (PIDC)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00400" y="4191000"/>
              <a:ext cx="3124200" cy="584776"/>
            </a:xfrm>
            <a:prstGeom prst="rect">
              <a:avLst/>
            </a:prstGeom>
            <a:solidFill>
              <a:srgbClr val="FFF4C5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Southern Punjab Embroidery Industries (SPEI)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00400" y="1988403"/>
              <a:ext cx="3124200" cy="830997"/>
            </a:xfrm>
            <a:prstGeom prst="rect">
              <a:avLst/>
            </a:prstGeom>
            <a:solidFill>
              <a:srgbClr val="FFF4C5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National Industrial Parks Development &amp; Management Company (NIP)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00400" y="4800600"/>
              <a:ext cx="3124200" cy="584776"/>
            </a:xfrm>
            <a:prstGeom prst="rect">
              <a:avLst/>
            </a:prstGeom>
            <a:solidFill>
              <a:srgbClr val="FFD46F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Leather Craft Development Company (LCDC)</a:t>
              </a:r>
              <a:endParaRPr lang="en-US" sz="16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00800" y="4191000"/>
              <a:ext cx="2743200" cy="584776"/>
            </a:xfrm>
            <a:prstGeom prst="rect">
              <a:avLst/>
            </a:prstGeom>
            <a:solidFill>
              <a:srgbClr val="FFF4C5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State Engineering </a:t>
              </a:r>
              <a:r>
                <a:rPr lang="en-US" sz="1600" b="1" dirty="0" smtClean="0"/>
                <a:t>Corporations  </a:t>
              </a:r>
              <a:endParaRPr lang="en-US" sz="16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00400" y="5410200"/>
              <a:ext cx="3124200" cy="584776"/>
            </a:xfrm>
            <a:prstGeom prst="rect">
              <a:avLst/>
            </a:prstGeom>
            <a:solidFill>
              <a:srgbClr val="FFF4C5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Pakistan Gems &amp; </a:t>
              </a:r>
              <a:r>
                <a:rPr lang="en-US" sz="1600" b="1" dirty="0" err="1"/>
                <a:t>Jewellery</a:t>
              </a:r>
              <a:r>
                <a:rPr lang="en-US" sz="1600" b="1" dirty="0"/>
                <a:t> Development Company (PGJDC)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00400" y="6019800"/>
              <a:ext cx="3124200" cy="584776"/>
            </a:xfrm>
            <a:prstGeom prst="rect">
              <a:avLst/>
            </a:prstGeom>
            <a:solidFill>
              <a:srgbClr val="FFD46F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Pakistan Stone Development Company (PASDEC)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00800" y="3581400"/>
              <a:ext cx="2743200" cy="584776"/>
            </a:xfrm>
            <a:prstGeom prst="rect">
              <a:avLst/>
            </a:prstGeom>
            <a:solidFill>
              <a:srgbClr val="FFD46F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Karachi Tools, Dies &amp; </a:t>
              </a:r>
              <a:r>
                <a:rPr lang="en-US" sz="1600" b="1" dirty="0" err="1"/>
                <a:t>Moulds</a:t>
              </a:r>
              <a:r>
                <a:rPr lang="en-US" sz="1600" b="1" dirty="0"/>
                <a:t> Company 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00800" y="1016000"/>
              <a:ext cx="2819400" cy="584776"/>
            </a:xfrm>
            <a:prstGeom prst="rect">
              <a:avLst/>
            </a:prstGeom>
            <a:solidFill>
              <a:srgbClr val="FFF4C5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Pakistan Hunting &amp; Sporting Arms Development Company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00800" y="296446"/>
              <a:ext cx="2819400" cy="338554"/>
            </a:xfrm>
            <a:prstGeom prst="rect">
              <a:avLst/>
            </a:prstGeom>
            <a:solidFill>
              <a:srgbClr val="FFF4C5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 anchor="ctr">
              <a:spAutoFit/>
            </a:bodyPr>
            <a:lstStyle/>
            <a:p>
              <a:r>
                <a:rPr lang="en-US" sz="1600" b="1" dirty="0"/>
                <a:t>Furniture </a:t>
              </a:r>
              <a:r>
                <a:rPr lang="en-US" sz="1600" b="1" dirty="0" smtClean="0"/>
                <a:t>Pakistan</a:t>
              </a:r>
              <a:endParaRPr lang="en-US" sz="16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400800" y="4800600"/>
              <a:ext cx="2743200" cy="584776"/>
            </a:xfrm>
            <a:prstGeom prst="rect">
              <a:avLst/>
            </a:prstGeom>
            <a:solidFill>
              <a:srgbClr val="FFD46F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Gujranwala Tools Dies &amp; </a:t>
              </a:r>
              <a:r>
                <a:rPr lang="en-US" sz="1600" b="1" dirty="0" err="1"/>
                <a:t>Moulds</a:t>
              </a:r>
              <a:r>
                <a:rPr lang="en-US" sz="1600" b="1" dirty="0"/>
                <a:t> Company (GTDMC)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00800" y="1988403"/>
              <a:ext cx="2819400" cy="830997"/>
            </a:xfrm>
            <a:prstGeom prst="rect">
              <a:avLst/>
            </a:prstGeom>
            <a:solidFill>
              <a:srgbClr val="FFF4C5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Ceramic Development &amp; Training Complex, Gujranwala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00400" y="1629946"/>
              <a:ext cx="3124200" cy="338554"/>
            </a:xfrm>
            <a:prstGeom prst="rect">
              <a:avLst/>
            </a:prstGeom>
            <a:solidFill>
              <a:srgbClr val="FFD46F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1600" b="1" dirty="0" err="1"/>
                <a:t>Aik</a:t>
              </a:r>
              <a:r>
                <a:rPr lang="en-US" sz="1600" b="1" dirty="0"/>
                <a:t> </a:t>
              </a:r>
              <a:r>
                <a:rPr lang="en-US" sz="1600" b="1" dirty="0" err="1"/>
                <a:t>Hunar</a:t>
              </a:r>
              <a:r>
                <a:rPr lang="en-US" sz="1600" b="1" dirty="0"/>
                <a:t> </a:t>
              </a:r>
              <a:r>
                <a:rPr lang="en-US" sz="1600" b="1" dirty="0" err="1"/>
                <a:t>Aik</a:t>
              </a:r>
              <a:r>
                <a:rPr lang="en-US" sz="1600" b="1" dirty="0"/>
                <a:t> Nagar (AHAN)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0" y="6031924"/>
              <a:ext cx="3124200" cy="584776"/>
            </a:xfrm>
            <a:prstGeom prst="rect">
              <a:avLst/>
            </a:prstGeom>
            <a:solidFill>
              <a:srgbClr val="FFD46F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Pakistan Chemical &amp; Energy Sector Skills Development </a:t>
              </a:r>
              <a:r>
                <a:rPr lang="en-US" sz="1600" b="1" dirty="0" smtClean="0"/>
                <a:t>Co.</a:t>
              </a:r>
              <a:endParaRPr lang="en-US" sz="16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00800" y="652046"/>
              <a:ext cx="2819400" cy="338554"/>
            </a:xfrm>
            <a:prstGeom prst="rect">
              <a:avLst/>
            </a:prstGeom>
            <a:solidFill>
              <a:srgbClr val="FFD46F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ENAR Petro-Tech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400800" y="5422900"/>
              <a:ext cx="2743200" cy="584776"/>
            </a:xfrm>
            <a:prstGeom prst="rect">
              <a:avLst/>
            </a:prstGeom>
            <a:solidFill>
              <a:srgbClr val="FFF4C5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Pakistan Machine Tool </a:t>
              </a:r>
              <a:r>
                <a:rPr lang="en-US" sz="1600" b="1" dirty="0" smtClean="0"/>
                <a:t>Factory (PMTF)</a:t>
              </a:r>
              <a:endParaRPr lang="en-US" sz="16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00800" y="1629946"/>
              <a:ext cx="2819400" cy="338554"/>
            </a:xfrm>
            <a:prstGeom prst="rect">
              <a:avLst/>
            </a:prstGeom>
            <a:solidFill>
              <a:srgbClr val="FFD46F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Heavy Electrical Complex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00800" y="6036846"/>
              <a:ext cx="2743200" cy="584776"/>
            </a:xfrm>
            <a:prstGeom prst="rect">
              <a:avLst/>
            </a:prstGeom>
            <a:solidFill>
              <a:srgbClr val="FFD46F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Pakistan Engineering Company (PECO)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9469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8032" y="138588"/>
            <a:ext cx="7772400" cy="1143000"/>
          </a:xfrm>
        </p:spPr>
        <p:txBody>
          <a:bodyPr anchor="t">
            <a:noAutofit/>
          </a:bodyPr>
          <a:lstStyle/>
          <a:p>
            <a:pPr eaLnBrk="1" hangingPunct="1"/>
            <a:r>
              <a:rPr lang="en-US" sz="4000" b="1" dirty="0" smtClean="0">
                <a:solidFill>
                  <a:srgbClr val="000000"/>
                </a:solidFill>
              </a:rPr>
              <a:t>SMEDA Mission &amp; Mandate </a:t>
            </a:r>
            <a:br>
              <a:rPr lang="en-US" sz="4000" b="1" dirty="0" smtClean="0">
                <a:solidFill>
                  <a:srgbClr val="000000"/>
                </a:solidFill>
              </a:rPr>
            </a:br>
            <a:endParaRPr lang="en-US" sz="4000" b="1" dirty="0" smtClean="0">
              <a:solidFill>
                <a:srgbClr val="000000"/>
              </a:solidFill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8EC6E4-557F-4536-BE6A-CE09C4BEF3E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3568" y="1268760"/>
            <a:ext cx="7704856" cy="361716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FF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2800" dirty="0" smtClean="0">
                <a:solidFill>
                  <a:srgbClr val="3366FF"/>
                </a:solidFill>
              </a:rPr>
              <a:t>To assist in </a:t>
            </a:r>
            <a:r>
              <a:rPr lang="en-US" sz="2800" dirty="0" smtClean="0">
                <a:solidFill>
                  <a:srgbClr val="660066"/>
                </a:solidFill>
              </a:rPr>
              <a:t>Employment Generation </a:t>
            </a:r>
            <a:r>
              <a:rPr lang="en-US" sz="2800" dirty="0" smtClean="0">
                <a:solidFill>
                  <a:srgbClr val="3366FF"/>
                </a:solidFill>
              </a:rPr>
              <a:t>and </a:t>
            </a:r>
          </a:p>
          <a:p>
            <a:pPr algn="ctr">
              <a:buFontTx/>
              <a:buNone/>
            </a:pPr>
            <a:r>
              <a:rPr lang="en-US" sz="2800" dirty="0" smtClean="0">
                <a:solidFill>
                  <a:srgbClr val="660066"/>
                </a:solidFill>
              </a:rPr>
              <a:t>Value Addition </a:t>
            </a:r>
            <a:r>
              <a:rPr lang="en-US" sz="2800" dirty="0" smtClean="0">
                <a:solidFill>
                  <a:srgbClr val="3366FF"/>
                </a:solidFill>
              </a:rPr>
              <a:t>to the National Income, </a:t>
            </a:r>
          </a:p>
          <a:p>
            <a:pPr algn="ctr">
              <a:buFontTx/>
              <a:buNone/>
            </a:pPr>
            <a:r>
              <a:rPr lang="en-US" sz="2800" dirty="0" smtClean="0">
                <a:solidFill>
                  <a:srgbClr val="3366FF"/>
                </a:solidFill>
              </a:rPr>
              <a:t>through </a:t>
            </a:r>
          </a:p>
          <a:p>
            <a:pPr algn="ctr">
              <a:buFontTx/>
              <a:buNone/>
            </a:pPr>
            <a:r>
              <a:rPr lang="en-US" sz="2800" dirty="0" smtClean="0">
                <a:solidFill>
                  <a:srgbClr val="3366FF"/>
                </a:solidFill>
              </a:rPr>
              <a:t>Development of the SME Sector,  </a:t>
            </a:r>
          </a:p>
          <a:p>
            <a:pPr algn="ctr">
              <a:buFontTx/>
              <a:buNone/>
            </a:pPr>
            <a:r>
              <a:rPr lang="en-US" sz="2800" dirty="0" smtClean="0">
                <a:solidFill>
                  <a:srgbClr val="3366FF"/>
                </a:solidFill>
              </a:rPr>
              <a:t>by helping </a:t>
            </a:r>
            <a:r>
              <a:rPr lang="en-US" sz="2800" dirty="0" smtClean="0">
                <a:solidFill>
                  <a:srgbClr val="660066"/>
                </a:solidFill>
              </a:rPr>
              <a:t>Increase the Number</a:t>
            </a:r>
            <a:r>
              <a:rPr lang="en-US" sz="2800" dirty="0" smtClean="0">
                <a:solidFill>
                  <a:srgbClr val="3366FF"/>
                </a:solidFill>
              </a:rPr>
              <a:t>, </a:t>
            </a:r>
            <a:r>
              <a:rPr lang="en-US" sz="2800" dirty="0" smtClean="0">
                <a:solidFill>
                  <a:srgbClr val="660066"/>
                </a:solidFill>
              </a:rPr>
              <a:t>Scale</a:t>
            </a:r>
            <a:r>
              <a:rPr lang="en-US" sz="2800" dirty="0" smtClean="0">
                <a:solidFill>
                  <a:srgbClr val="3366FF"/>
                </a:solidFill>
              </a:rPr>
              <a:t> and </a:t>
            </a:r>
            <a:r>
              <a:rPr lang="en-US" sz="2800" dirty="0" smtClean="0">
                <a:solidFill>
                  <a:srgbClr val="660066"/>
                </a:solidFill>
              </a:rPr>
              <a:t>Competitiveness</a:t>
            </a:r>
            <a:r>
              <a:rPr lang="en-US" sz="2800" dirty="0" smtClean="0">
                <a:solidFill>
                  <a:srgbClr val="3366FF"/>
                </a:solidFill>
              </a:rPr>
              <a:t> of  SMEs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4780309"/>
            <a:ext cx="7992888" cy="1384995"/>
          </a:xfrm>
          <a:prstGeom prst="rect">
            <a:avLst/>
          </a:prstGeom>
          <a:solidFill>
            <a:srgbClr val="3333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Initiate, Take, Continue, Implement &amp; Perform Any &amp; All Activities for Encouraging and Facilitating Growth &amp; Development of SMEs</a:t>
            </a:r>
          </a:p>
        </p:txBody>
      </p:sp>
    </p:spTree>
    <p:extLst>
      <p:ext uri="{BB962C8B-B14F-4D97-AF65-F5344CB8AC3E}">
        <p14:creationId xmlns:p14="http://schemas.microsoft.com/office/powerpoint/2010/main" val="22724581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A4A4A-7786-F243-A225-BA5177AF2918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948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cs typeface="+mj-cs"/>
              </a:rPr>
              <a:t>SME Development Strategy </a:t>
            </a:r>
          </a:p>
        </p:txBody>
      </p:sp>
      <p:pic>
        <p:nvPicPr>
          <p:cNvPr id="338947" name="Picture 3" descr="arrows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119" y="2834529"/>
            <a:ext cx="3249612" cy="20701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223278" y="1970885"/>
            <a:ext cx="6216369" cy="673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Monotype Sorts" charset="0"/>
              <a:buNone/>
              <a:defRPr/>
            </a:pPr>
            <a:r>
              <a:rPr lang="en-US" sz="3200" b="1" dirty="0" smtClean="0">
                <a:solidFill>
                  <a:srgbClr val="0000FF"/>
                </a:solidFill>
                <a:cs typeface="+mn-cs"/>
              </a:rPr>
              <a:t>Building </a:t>
            </a:r>
            <a:r>
              <a:rPr lang="en-US" sz="3200" b="1" dirty="0">
                <a:solidFill>
                  <a:srgbClr val="0000FF"/>
                </a:solidFill>
                <a:cs typeface="+mn-cs"/>
              </a:rPr>
              <a:t>a Conducive </a:t>
            </a:r>
            <a:r>
              <a:rPr lang="en-US" sz="3200" b="1" dirty="0" smtClean="0">
                <a:solidFill>
                  <a:srgbClr val="0000FF"/>
                </a:solidFill>
                <a:cs typeface="+mn-cs"/>
              </a:rPr>
              <a:t>Environment </a:t>
            </a:r>
            <a:endParaRPr lang="en-US" sz="32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3641731" y="3406588"/>
            <a:ext cx="5502269" cy="91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Monotype Sorts" charset="0"/>
              <a:buNone/>
              <a:defRPr/>
            </a:pPr>
            <a:r>
              <a:rPr lang="en-US" sz="3200" b="1" dirty="0" smtClean="0">
                <a:solidFill>
                  <a:srgbClr val="0000FF"/>
                </a:solidFill>
                <a:cs typeface="+mn-cs"/>
              </a:rPr>
              <a:t>Developing </a:t>
            </a:r>
            <a:r>
              <a:rPr lang="en-US" sz="3200" b="1" dirty="0">
                <a:solidFill>
                  <a:srgbClr val="0000FF"/>
                </a:solidFill>
                <a:cs typeface="+mn-cs"/>
              </a:rPr>
              <a:t>Sectors and Clusters   </a:t>
            </a:r>
          </a:p>
        </p:txBody>
      </p:sp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197885" y="5201763"/>
            <a:ext cx="8124351" cy="59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Monotype Sorts" charset="0"/>
              <a:buNone/>
              <a:defRPr/>
            </a:pPr>
            <a:r>
              <a:rPr lang="en-US" sz="3200" b="1" dirty="0" smtClean="0">
                <a:solidFill>
                  <a:srgbClr val="0000FF"/>
                </a:solidFill>
                <a:cs typeface="+mn-cs"/>
              </a:rPr>
              <a:t>Provision </a:t>
            </a:r>
            <a:r>
              <a:rPr lang="en-US" sz="3200" b="1" dirty="0">
                <a:solidFill>
                  <a:srgbClr val="0000FF"/>
                </a:solidFill>
                <a:cs typeface="+mn-cs"/>
              </a:rPr>
              <a:t>and Facilitation of Services </a:t>
            </a:r>
            <a:r>
              <a:rPr lang="en-US" sz="3200" b="1" dirty="0" smtClean="0">
                <a:solidFill>
                  <a:srgbClr val="0000FF"/>
                </a:solidFill>
                <a:cs typeface="+mn-cs"/>
              </a:rPr>
              <a:t>to SMES</a:t>
            </a:r>
            <a:endParaRPr lang="en-US" sz="3200" b="1" dirty="0">
              <a:solidFill>
                <a:srgbClr val="0000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26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89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8" grpId="0" autoUpdateAnimBg="0"/>
      <p:bldP spid="338949" grpId="0" autoUpdateAnimBg="0"/>
      <p:bldP spid="33895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cs typeface="Arial"/>
              </a:rPr>
              <a:t>Strategy for Implementation</a:t>
            </a:r>
            <a:endParaRPr lang="en-US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" y="6448425"/>
            <a:ext cx="1905000" cy="333375"/>
          </a:xfrm>
        </p:spPr>
        <p:txBody>
          <a:bodyPr/>
          <a:lstStyle/>
          <a:p>
            <a:pPr>
              <a:defRPr/>
            </a:pPr>
            <a:fld id="{BA62AF15-3FBF-4BA3-AEEE-93E81B5189E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6200" y="2514600"/>
            <a:ext cx="2971800" cy="18288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/>
            <a:r>
              <a:rPr lang="en-US" sz="48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SMEDA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019800" y="1464218"/>
            <a:ext cx="2971800" cy="709567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Federal Govt.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6019800" y="2346274"/>
            <a:ext cx="2971800" cy="701726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Provincial Govt.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019800" y="3282969"/>
            <a:ext cx="2971800" cy="739214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Int’l Dev. Partners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6019800" y="5257062"/>
            <a:ext cx="2971800" cy="788947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300" dirty="0" smtClean="0">
                <a:solidFill>
                  <a:srgbClr val="000000"/>
                </a:solidFill>
                <a:latin typeface="Times New Roman"/>
              </a:rPr>
              <a:t>Academia &amp; Pvt. Sector</a:t>
            </a:r>
          </a:p>
        </p:txBody>
      </p:sp>
      <p:sp>
        <p:nvSpPr>
          <p:cNvPr id="12" name="Left-Right Arrow 11"/>
          <p:cNvSpPr/>
          <p:nvPr/>
        </p:nvSpPr>
        <p:spPr bwMode="auto">
          <a:xfrm>
            <a:off x="3124200" y="2743200"/>
            <a:ext cx="2743200" cy="1447800"/>
          </a:xfrm>
          <a:prstGeom prst="leftRightArrow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Partnerships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6019800" y="4208539"/>
            <a:ext cx="2971800" cy="819187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Chambers &amp; Trade</a:t>
            </a:r>
          </a:p>
          <a:p>
            <a:pPr algn="ctr" eaLnBrk="0" hangingPunct="0"/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Associations</a:t>
            </a:r>
          </a:p>
        </p:txBody>
      </p:sp>
    </p:spTree>
    <p:extLst>
      <p:ext uri="{BB962C8B-B14F-4D97-AF65-F5344CB8AC3E}">
        <p14:creationId xmlns:p14="http://schemas.microsoft.com/office/powerpoint/2010/main" val="3424539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297B3-9779-42A1-8B3E-FD95E388499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773423"/>
            <a:ext cx="8640960" cy="156833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Garamond" pitchFamily="18" charset="0"/>
              </a:defRPr>
            </a:lvl9pPr>
          </a:lstStyle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Monotype Sorts" charset="0"/>
              <a:buNone/>
              <a:defRPr/>
            </a:pPr>
            <a:r>
              <a:rPr lang="en-US" sz="3600" b="1" dirty="0">
                <a:solidFill>
                  <a:srgbClr val="000000"/>
                </a:solidFill>
              </a:rPr>
              <a:t>Building a Conducive Environment </a:t>
            </a:r>
          </a:p>
        </p:txBody>
      </p:sp>
    </p:spTree>
    <p:extLst>
      <p:ext uri="{BB962C8B-B14F-4D97-AF65-F5344CB8AC3E}">
        <p14:creationId xmlns:p14="http://schemas.microsoft.com/office/powerpoint/2010/main" val="377341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page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0"/>
            <a:ext cx="7498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7" name="Rectangle 7"/>
          <p:cNvSpPr>
            <a:spLocks noChangeArrowheads="1"/>
          </p:cNvSpPr>
          <p:nvPr/>
        </p:nvSpPr>
        <p:spPr bwMode="auto">
          <a:xfrm>
            <a:off x="2611120" y="564078"/>
            <a:ext cx="39827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r>
              <a:rPr lang="en-US" sz="2400" b="1" dirty="0">
                <a:latin typeface="Garamond" charset="0"/>
              </a:rPr>
              <a:t>Approved by Cabinet </a:t>
            </a:r>
            <a:r>
              <a:rPr lang="en-US" sz="2400" b="1" dirty="0" smtClean="0">
                <a:latin typeface="Garamond" charset="0"/>
              </a:rPr>
              <a:t>in 2007</a:t>
            </a:r>
            <a:endParaRPr lang="en-US" sz="2400" b="1" dirty="0">
              <a:latin typeface="Garamon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7169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I- SME </a:t>
            </a:r>
            <a:r>
              <a:rPr lang="en-US" sz="3200" b="1" dirty="0" smtClean="0"/>
              <a:t>Policy Framework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1092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33"/>
            <a:ext cx="8229600" cy="990600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Roadmap for SME development 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4730" y="1101405"/>
            <a:ext cx="8229600" cy="4876800"/>
          </a:xfrm>
        </p:spPr>
        <p:txBody>
          <a:bodyPr/>
          <a:lstStyle/>
          <a:p>
            <a:pPr marL="566738" lvl="1" indent="-457200">
              <a:lnSpc>
                <a:spcPct val="150000"/>
              </a:lnSpc>
              <a:buFont typeface="Wingdings" charset="2"/>
              <a:buChar char="§"/>
            </a:pPr>
            <a:r>
              <a:rPr lang="en-US" sz="3200" dirty="0" smtClean="0">
                <a:solidFill>
                  <a:srgbClr val="3366FF"/>
                </a:solidFill>
                <a:latin typeface="Arial" charset="0"/>
              </a:rPr>
              <a:t>Business </a:t>
            </a:r>
            <a:r>
              <a:rPr lang="en-US" sz="3200" dirty="0">
                <a:solidFill>
                  <a:srgbClr val="3366FF"/>
                </a:solidFill>
                <a:latin typeface="Arial" charset="0"/>
              </a:rPr>
              <a:t>Environment</a:t>
            </a:r>
          </a:p>
          <a:p>
            <a:pPr marL="566738" lvl="1" indent="-457200">
              <a:lnSpc>
                <a:spcPct val="150000"/>
              </a:lnSpc>
              <a:buFont typeface="Wingdings" charset="2"/>
              <a:buChar char="§"/>
            </a:pPr>
            <a:r>
              <a:rPr lang="en-US" sz="3200" dirty="0">
                <a:solidFill>
                  <a:srgbClr val="3366FF"/>
                </a:solidFill>
                <a:latin typeface="Arial" charset="0"/>
              </a:rPr>
              <a:t>Access to Finance &amp; Related Services</a:t>
            </a:r>
          </a:p>
          <a:p>
            <a:pPr marL="566738" lvl="1" indent="-457200">
              <a:lnSpc>
                <a:spcPct val="150000"/>
              </a:lnSpc>
              <a:buFont typeface="Wingdings" charset="2"/>
              <a:buChar char="§"/>
            </a:pPr>
            <a:r>
              <a:rPr lang="en-US" sz="3200" dirty="0">
                <a:solidFill>
                  <a:srgbClr val="3366FF"/>
                </a:solidFill>
                <a:latin typeface="Arial" charset="0"/>
              </a:rPr>
              <a:t>Access to Resources &amp; Services</a:t>
            </a:r>
          </a:p>
          <a:p>
            <a:pPr marL="566738" lvl="1" indent="-457200">
              <a:lnSpc>
                <a:spcPct val="150000"/>
              </a:lnSpc>
              <a:buFont typeface="Wingdings" charset="2"/>
              <a:buChar char="§"/>
            </a:pPr>
            <a:r>
              <a:rPr lang="en-US" sz="3200" dirty="0">
                <a:solidFill>
                  <a:srgbClr val="3366FF"/>
                </a:solidFill>
                <a:latin typeface="Arial" charset="0"/>
              </a:rPr>
              <a:t>SME Definition, Feedback, Evaluation &amp; Monitoring Mechanism</a:t>
            </a:r>
          </a:p>
          <a:p>
            <a:pPr marL="452438" lvl="1" indent="-342900">
              <a:buFont typeface="Wingdings" charset="2"/>
              <a:buChar char="§"/>
            </a:pPr>
            <a:endParaRPr lang="en-US" sz="2000" dirty="0">
              <a:solidFill>
                <a:srgbClr val="33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5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noFill/>
        </p:spPr>
        <p:txBody>
          <a:bodyPr>
            <a:noAutofit/>
          </a:bodyPr>
          <a:lstStyle/>
          <a:p>
            <a:r>
              <a:rPr lang="en-US" sz="4000" b="1" dirty="0" smtClean="0"/>
              <a:t>II. Facilitation </a:t>
            </a:r>
            <a:r>
              <a:rPr lang="en-US" sz="4000" b="1" dirty="0" smtClean="0"/>
              <a:t>and Support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152400" y="1340769"/>
            <a:ext cx="44958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Federal Government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4400" y="1340768"/>
            <a:ext cx="42672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2800" b="1" dirty="0" smtClean="0">
                <a:latin typeface="+mj-lt"/>
              </a:rPr>
              <a:t>Provincial Government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228600" y="6600825"/>
            <a:ext cx="1905000" cy="333375"/>
          </a:xfrm>
        </p:spPr>
        <p:txBody>
          <a:bodyPr/>
          <a:lstStyle/>
          <a:p>
            <a:pPr>
              <a:defRPr/>
            </a:pPr>
            <a:fld id="{F0B60753-FA1E-4822-B954-DC6F32D099B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52400" y="1874169"/>
            <a:ext cx="4495800" cy="4983831"/>
          </a:xfrm>
          <a:solidFill>
            <a:srgbClr val="4AA7BA"/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</a:rPr>
              <a:t>Prime Minister’s </a:t>
            </a:r>
            <a:r>
              <a:rPr lang="en-US" sz="2000" dirty="0" smtClean="0">
                <a:solidFill>
                  <a:schemeClr val="tx1"/>
                </a:solidFill>
              </a:rPr>
              <a:t>Secretariat</a:t>
            </a:r>
            <a:endParaRPr lang="en-US" sz="20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Ministry of Foreign Affairs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Commercial Offices of the Government of Pakistan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Ministry of Commerce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Ministry of National Food Security &amp; Research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Federal Board of Revenue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Planning Commission of Pakistan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Ministry of Science &amp; Technology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Semi-Government / Autonomous Departments across various Ministries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74169"/>
            <a:ext cx="4267200" cy="4983831"/>
          </a:xfrm>
          <a:solidFill>
            <a:srgbClr val="4AA7BA"/>
          </a:solidFill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Punjab</a:t>
            </a:r>
            <a:endParaRPr lang="en-US" sz="2400" dirty="0">
              <a:solidFill>
                <a:srgbClr val="FFFF00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Development Projects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OTCs &amp; Business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Development Services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Sindh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</a:rPr>
              <a:t>Development </a:t>
            </a:r>
            <a:r>
              <a:rPr lang="en-US" sz="2000" dirty="0" smtClean="0">
                <a:solidFill>
                  <a:schemeClr val="tx1"/>
                </a:solidFill>
              </a:rPr>
              <a:t>Projects</a:t>
            </a:r>
            <a:endParaRPr lang="en-US" sz="20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Program design &amp; Implementation Support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Balochistan</a:t>
            </a:r>
            <a:endParaRPr lang="en-US" sz="2400" dirty="0" smtClean="0">
              <a:solidFill>
                <a:srgbClr val="FFFF00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Facilitation &amp; Support to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Balochistan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Board of Investment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Khyber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Pakhtuinkhwa</a:t>
            </a:r>
            <a:endParaRPr lang="en-US" sz="2400" dirty="0" smtClean="0">
              <a:solidFill>
                <a:srgbClr val="FFFF00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Policy Development Support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Collaboration with Economic </a:t>
            </a:r>
            <a:r>
              <a:rPr lang="en-US" sz="2000" dirty="0">
                <a:solidFill>
                  <a:schemeClr val="tx1"/>
                </a:solidFill>
              </a:rPr>
              <a:t>Zones Development and Management Company, </a:t>
            </a:r>
            <a:r>
              <a:rPr lang="en-US" sz="2000" dirty="0" smtClean="0">
                <a:solidFill>
                  <a:schemeClr val="tx1"/>
                </a:solidFill>
              </a:rPr>
              <a:t>for </a:t>
            </a:r>
            <a:r>
              <a:rPr lang="en-US" sz="2000" dirty="0">
                <a:solidFill>
                  <a:schemeClr val="tx1"/>
                </a:solidFill>
              </a:rPr>
              <a:t>SME facilitation</a:t>
            </a:r>
          </a:p>
          <a:p>
            <a:pPr lvl="1">
              <a:lnSpc>
                <a:spcPct val="80000"/>
              </a:lnSpc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0535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5052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Scheme of Presentation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5536" y="6525344"/>
            <a:ext cx="539552" cy="333375"/>
          </a:xfrm>
          <a:noFill/>
        </p:spPr>
        <p:txBody>
          <a:bodyPr/>
          <a:lstStyle/>
          <a:p>
            <a:pPr algn="ctr"/>
            <a:fld id="{B48EEF6D-87E2-44F7-80FA-206C15C172B9}" type="slidenum">
              <a:rPr lang="en-US" smtClean="0"/>
              <a:pPr algn="ctr"/>
              <a:t>2</a:t>
            </a:fld>
            <a:endParaRPr lang="en-US" dirty="0" smtClean="0"/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194453" y="998576"/>
            <a:ext cx="8800135" cy="5859424"/>
          </a:xfrm>
        </p:spPr>
        <p:txBody>
          <a:bodyPr>
            <a:normAutofit fontScale="40000" lnSpcReduction="20000"/>
          </a:bodyPr>
          <a:lstStyle/>
          <a:p>
            <a:pPr marL="568325" indent="-568325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8600" b="1" dirty="0" smtClean="0">
                <a:solidFill>
                  <a:srgbClr val="3366FF"/>
                </a:solidFill>
              </a:rPr>
              <a:t>Economic Profile of Pakistan</a:t>
            </a:r>
          </a:p>
          <a:p>
            <a:pPr marL="568325" indent="-568325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8600" b="1" dirty="0" smtClean="0">
                <a:solidFill>
                  <a:srgbClr val="3366FF"/>
                </a:solidFill>
              </a:rPr>
              <a:t>SME Sector in Pakistan</a:t>
            </a:r>
          </a:p>
          <a:p>
            <a:pPr marL="568325" indent="-568325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8600" b="1" dirty="0" smtClean="0">
                <a:solidFill>
                  <a:srgbClr val="3366FF"/>
                </a:solidFill>
              </a:rPr>
              <a:t>Business Support Organizations in Pakistan</a:t>
            </a:r>
          </a:p>
          <a:p>
            <a:pPr marL="568325" indent="-568325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8600" b="1" dirty="0" smtClean="0">
                <a:solidFill>
                  <a:srgbClr val="3366FF"/>
                </a:solidFill>
              </a:rPr>
              <a:t>Introduction to SMEDA</a:t>
            </a:r>
          </a:p>
          <a:p>
            <a:pPr marL="568325" indent="-568325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8600" b="1" dirty="0" smtClean="0">
                <a:solidFill>
                  <a:srgbClr val="3366FF"/>
                </a:solidFill>
              </a:rPr>
              <a:t>SME Development Initiatives</a:t>
            </a:r>
          </a:p>
          <a:p>
            <a:pPr marL="568325" indent="-568325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8600" b="1" dirty="0" smtClean="0">
                <a:solidFill>
                  <a:srgbClr val="3366FF"/>
                </a:solidFill>
              </a:rPr>
              <a:t>Future Programs </a:t>
            </a:r>
            <a:endParaRPr lang="en-US" sz="3600" b="1" dirty="0" smtClean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672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174"/>
            <a:ext cx="8229600" cy="85989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III. Research</a:t>
            </a:r>
            <a:r>
              <a:rPr lang="en-US" b="1" dirty="0"/>
              <a:t>, Policy &amp; Publications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0319"/>
            <a:ext cx="8229600" cy="694042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Research &amp; Policy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7812"/>
            <a:ext cx="8229600" cy="474979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SME Policy 2007</a:t>
            </a:r>
          </a:p>
          <a:p>
            <a:pPr>
              <a:lnSpc>
                <a:spcPct val="80000"/>
              </a:lnSpc>
              <a:buFont typeface="Wingdings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SME Development Report 2008-10</a:t>
            </a:r>
          </a:p>
          <a:p>
            <a:pPr>
              <a:lnSpc>
                <a:spcPct val="80000"/>
              </a:lnSpc>
              <a:buFont typeface="Wingdings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SME Baseline Survey 2009</a:t>
            </a:r>
          </a:p>
          <a:p>
            <a:pPr>
              <a:lnSpc>
                <a:spcPct val="80000"/>
              </a:lnSpc>
              <a:buFont typeface="Wingdings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SME Genesis, Challenges &amp; Prospects</a:t>
            </a:r>
          </a:p>
          <a:p>
            <a:pPr>
              <a:lnSpc>
                <a:spcPct val="80000"/>
              </a:lnSpc>
              <a:buFont typeface="Wingdings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SME Development Report 2007-08 in Urdu</a:t>
            </a:r>
          </a:p>
          <a:p>
            <a:pPr>
              <a:lnSpc>
                <a:spcPct val="80000"/>
              </a:lnSpc>
              <a:buFont typeface="Wingdings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SMEDA: Journey Through The Decade-An Organizational Biography</a:t>
            </a:r>
          </a:p>
          <a:p>
            <a:pPr>
              <a:lnSpc>
                <a:spcPct val="80000"/>
              </a:lnSpc>
              <a:buFont typeface="Wingdings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SMEDA Research Journal </a:t>
            </a:r>
          </a:p>
          <a:p>
            <a:pPr>
              <a:lnSpc>
                <a:spcPct val="80000"/>
              </a:lnSpc>
              <a:buFont typeface="Wingdings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SMEDA Research Report Series </a:t>
            </a:r>
          </a:p>
          <a:p>
            <a:pPr>
              <a:lnSpc>
                <a:spcPct val="80000"/>
              </a:lnSpc>
              <a:buFont typeface="Wingdings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New Framework for Cluster </a:t>
            </a:r>
            <a:r>
              <a:rPr lang="en-US" sz="2800" dirty="0" smtClean="0">
                <a:solidFill>
                  <a:schemeClr val="tx1"/>
                </a:solidFill>
              </a:rPr>
              <a:t>Development</a:t>
            </a:r>
          </a:p>
          <a:p>
            <a:pPr>
              <a:lnSpc>
                <a:spcPct val="80000"/>
              </a:lnSpc>
              <a:buFont typeface="Wingdings" charset="2"/>
              <a:buChar char="§"/>
            </a:pPr>
            <a:r>
              <a:rPr lang="en-US" sz="2800" dirty="0">
                <a:solidFill>
                  <a:srgbClr val="000000"/>
                </a:solidFill>
              </a:rPr>
              <a:t>SMEDA Annual Reports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56472-02BA-4F32-91B0-1344D730904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8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297B3-9779-42A1-8B3E-FD95E388499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773423"/>
            <a:ext cx="8640960" cy="156833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Garamond" pitchFamily="18" charset="0"/>
              </a:defRPr>
            </a:lvl9pPr>
          </a:lstStyle>
          <a:p>
            <a:r>
              <a:rPr lang="en-US" sz="3600" dirty="0" smtClean="0">
                <a:solidFill>
                  <a:srgbClr val="000000"/>
                </a:solidFill>
              </a:rPr>
              <a:t>SMEDA’s Priority Sectors 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&amp;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Cluster Development Approach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8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2352"/>
            <a:ext cx="8280920" cy="914400"/>
          </a:xfrm>
        </p:spPr>
        <p:txBody>
          <a:bodyPr/>
          <a:lstStyle/>
          <a:p>
            <a:r>
              <a:rPr lang="en-US" b="1" dirty="0" smtClean="0"/>
              <a:t>Regional Strategic Thrust Plans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0706" y="1447798"/>
          <a:ext cx="9067798" cy="3791782"/>
        </p:xfrm>
        <a:graphic>
          <a:graphicData uri="http://schemas.openxmlformats.org/drawingml/2006/table">
            <a:tbl>
              <a:tblPr/>
              <a:tblGrid>
                <a:gridCol w="693951"/>
                <a:gridCol w="601449"/>
                <a:gridCol w="457200"/>
                <a:gridCol w="685800"/>
                <a:gridCol w="762000"/>
                <a:gridCol w="609600"/>
                <a:gridCol w="838200"/>
                <a:gridCol w="533400"/>
                <a:gridCol w="762000"/>
                <a:gridCol w="762000"/>
                <a:gridCol w="685800"/>
                <a:gridCol w="573729"/>
                <a:gridCol w="685935"/>
                <a:gridCol w="416734"/>
              </a:tblGrid>
              <a:tr h="901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Region/Sector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Logis.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ICT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Gems &amp; Jewelry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Hort.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Energy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Dairy &amp; livestock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Const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Fisheries (Marine)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Light </a:t>
                      </a:r>
                      <a:r>
                        <a:rPr lang="en-US" sz="1600" b="1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Engg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.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Leather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Textile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Mineral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Tour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3259"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Punjab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400" b="1" i="0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Wingdings"/>
                        </a:rPr>
                        <a:t>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Wingdings"/>
                        </a:rPr>
                        <a:t></a:t>
                      </a:r>
                      <a:endParaRPr lang="en-US" sz="1400" b="1" i="0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7048"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Sindh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800" b="1" i="0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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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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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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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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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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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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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7048"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KPK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800" b="1" i="0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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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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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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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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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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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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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7048"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Bal.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800" b="1" i="0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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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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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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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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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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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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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7048"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GB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800" b="1" i="0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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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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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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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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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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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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7048"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AJK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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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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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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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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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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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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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7048"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FATA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800" b="1" i="0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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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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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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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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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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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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Wingdings"/>
                        </a:rPr>
                        <a:t>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5153"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9552" y="5373216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Complete Value Chain Analysis &amp; Implementation of Interventions across Sectors </a:t>
            </a:r>
            <a:endParaRPr lang="en-US" sz="28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43464" y="6500813"/>
            <a:ext cx="1905000" cy="333375"/>
          </a:xfrm>
        </p:spPr>
        <p:txBody>
          <a:bodyPr/>
          <a:lstStyle/>
          <a:p>
            <a:pPr>
              <a:defRPr/>
            </a:pPr>
            <a:fld id="{BA62AF15-3FBF-4BA3-AEEE-93E81B5189E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245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8413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0000"/>
                </a:solidFill>
                <a:cs typeface="Times New Roman" pitchFamily="18" charset="0"/>
              </a:rPr>
              <a:t>SMEDA Cluster </a:t>
            </a:r>
            <a:r>
              <a:rPr lang="en-US" sz="4000" b="1" dirty="0">
                <a:solidFill>
                  <a:srgbClr val="000000"/>
                </a:solidFill>
                <a:cs typeface="Times New Roman" pitchFamily="18" charset="0"/>
              </a:rPr>
              <a:t>Development </a:t>
            </a:r>
            <a:r>
              <a:rPr lang="en-US" sz="4000" b="1" dirty="0" smtClean="0">
                <a:solidFill>
                  <a:srgbClr val="000000"/>
                </a:solidFill>
                <a:cs typeface="Times New Roman" pitchFamily="18" charset="0"/>
              </a:rPr>
              <a:t>Approach</a:t>
            </a:r>
            <a:endParaRPr lang="en-US" sz="40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0768"/>
            <a:ext cx="8784975" cy="5589587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charset="2"/>
              <a:buChar char="§"/>
            </a:pPr>
            <a:r>
              <a:rPr lang="en-US" sz="2200" b="1" dirty="0" smtClean="0">
                <a:solidFill>
                  <a:srgbClr val="0000FF"/>
                </a:solidFill>
                <a:latin typeface="+mj-lt"/>
              </a:rPr>
              <a:t>Identification </a:t>
            </a:r>
            <a:r>
              <a:rPr lang="en-US" sz="2200" b="1" dirty="0">
                <a:solidFill>
                  <a:srgbClr val="0000FF"/>
                </a:solidFill>
                <a:latin typeface="+mj-lt"/>
              </a:rPr>
              <a:t>of SME Cluster </a:t>
            </a:r>
          </a:p>
          <a:p>
            <a:pPr lvl="1" algn="just">
              <a:lnSpc>
                <a:spcPct val="90000"/>
              </a:lnSpc>
              <a:buFont typeface="Wingdings" charset="2"/>
              <a:buChar char="Ø"/>
            </a:pPr>
            <a:r>
              <a:rPr lang="en-US" sz="2200" dirty="0">
                <a:solidFill>
                  <a:srgbClr val="0000FF"/>
                </a:solidFill>
                <a:latin typeface="+mj-lt"/>
              </a:rPr>
              <a:t>Meetings with CCIs, TAs, Cluster Key Players and Support Institutions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>
                <a:solidFill>
                  <a:srgbClr val="0000FF"/>
                </a:solidFill>
                <a:latin typeface="+mj-lt"/>
              </a:rPr>
              <a:t>Need Assessment for Cluster</a:t>
            </a:r>
          </a:p>
          <a:p>
            <a:pPr lvl="1" algn="just">
              <a:lnSpc>
                <a:spcPct val="90000"/>
              </a:lnSpc>
              <a:buFont typeface="Wingdings" charset="2"/>
              <a:buChar char="Ø"/>
            </a:pPr>
            <a:r>
              <a:rPr lang="en-US" sz="2200" dirty="0">
                <a:solidFill>
                  <a:srgbClr val="0000FF"/>
                </a:solidFill>
                <a:latin typeface="+mj-lt"/>
              </a:rPr>
              <a:t>Meetings, Workshops/seminars and Surveys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>
                <a:solidFill>
                  <a:srgbClr val="0000FF"/>
                </a:solidFill>
                <a:latin typeface="+mj-lt"/>
              </a:rPr>
              <a:t>Proposal Development</a:t>
            </a:r>
          </a:p>
          <a:p>
            <a:pPr lvl="1" algn="just">
              <a:lnSpc>
                <a:spcPct val="90000"/>
              </a:lnSpc>
              <a:buFont typeface="Wingdings" charset="2"/>
              <a:buChar char="Ø"/>
            </a:pPr>
            <a:r>
              <a:rPr lang="en-US" sz="2200" dirty="0">
                <a:solidFill>
                  <a:srgbClr val="0000FF"/>
                </a:solidFill>
                <a:latin typeface="+mj-lt"/>
              </a:rPr>
              <a:t>Data collection, Specifications, Inputs from experts &amp; consultants, Financial estimations, Draft proposal preparation, Proposal validation and Final proposal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>
                <a:solidFill>
                  <a:srgbClr val="0000FF"/>
                </a:solidFill>
                <a:latin typeface="+mj-lt"/>
              </a:rPr>
              <a:t>Project Implementation</a:t>
            </a:r>
          </a:p>
          <a:p>
            <a:pPr lvl="1" algn="just">
              <a:lnSpc>
                <a:spcPct val="90000"/>
              </a:lnSpc>
              <a:buFont typeface="Wingdings" charset="2"/>
              <a:buChar char="Ø"/>
            </a:pPr>
            <a:r>
              <a:rPr lang="en-US" sz="2200" dirty="0">
                <a:solidFill>
                  <a:srgbClr val="0000FF"/>
                </a:solidFill>
                <a:latin typeface="+mj-lt"/>
              </a:rPr>
              <a:t>Proposal submission with funding agency for implementation</a:t>
            </a:r>
          </a:p>
          <a:p>
            <a:pPr lvl="1" algn="just">
              <a:lnSpc>
                <a:spcPct val="90000"/>
              </a:lnSpc>
              <a:buFont typeface="Wingdings" charset="2"/>
              <a:buChar char="Ø"/>
            </a:pPr>
            <a:r>
              <a:rPr lang="en-US" sz="2200" dirty="0">
                <a:solidFill>
                  <a:srgbClr val="0000FF"/>
                </a:solidFill>
                <a:latin typeface="+mj-lt"/>
              </a:rPr>
              <a:t>Establishment of Board of Management</a:t>
            </a:r>
          </a:p>
          <a:p>
            <a:pPr lvl="1" algn="just">
              <a:lnSpc>
                <a:spcPct val="90000"/>
              </a:lnSpc>
              <a:buFont typeface="Wingdings" charset="2"/>
              <a:buChar char="Ø"/>
            </a:pPr>
            <a:r>
              <a:rPr lang="en-US" sz="2200" dirty="0">
                <a:solidFill>
                  <a:srgbClr val="0000FF"/>
                </a:solidFill>
                <a:latin typeface="+mj-lt"/>
              </a:rPr>
              <a:t>Project Monitoring </a:t>
            </a:r>
          </a:p>
          <a:p>
            <a:pPr lvl="1" algn="just">
              <a:lnSpc>
                <a:spcPct val="90000"/>
              </a:lnSpc>
              <a:buFont typeface="Wingdings" charset="2"/>
              <a:buChar char="Ø"/>
            </a:pPr>
            <a:r>
              <a:rPr lang="en-US" sz="2200" dirty="0">
                <a:solidFill>
                  <a:srgbClr val="0000FF"/>
                </a:solidFill>
                <a:latin typeface="+mj-lt"/>
              </a:rPr>
              <a:t>Marketing and promotion of 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487" y="6500813"/>
            <a:ext cx="1905000" cy="333375"/>
          </a:xfrm>
        </p:spPr>
        <p:txBody>
          <a:bodyPr/>
          <a:lstStyle/>
          <a:p>
            <a:pPr>
              <a:defRPr/>
            </a:pPr>
            <a:fld id="{50C588CE-B39E-49BC-95FF-09DA65D6F256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229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150381" y="993589"/>
            <a:ext cx="8822352" cy="5166321"/>
          </a:xfrm>
        </p:spPr>
        <p:txBody>
          <a:bodyPr>
            <a:noAutofit/>
          </a:bodyPr>
          <a:lstStyle/>
          <a:p>
            <a:pPr marL="273050" indent="-273050"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400" b="1" dirty="0" smtClean="0">
                <a:solidFill>
                  <a:srgbClr val="3366FF"/>
                </a:solidFill>
                <a:cs typeface="Arial" charset="0"/>
              </a:rPr>
              <a:t>Catalyzing </a:t>
            </a:r>
            <a:r>
              <a:rPr lang="en-US" sz="2400" b="1" dirty="0">
                <a:solidFill>
                  <a:srgbClr val="3366FF"/>
                </a:solidFill>
                <a:cs typeface="Arial" charset="0"/>
              </a:rPr>
              <a:t>SME Development through</a:t>
            </a:r>
            <a:r>
              <a:rPr lang="en-US" sz="2400" b="1" dirty="0" smtClean="0">
                <a:solidFill>
                  <a:srgbClr val="3366FF"/>
                </a:solidFill>
                <a:cs typeface="Arial" charset="0"/>
              </a:rPr>
              <a:t>;</a:t>
            </a:r>
          </a:p>
          <a:p>
            <a:pPr marL="273050" indent="-273050"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endParaRPr lang="en-US" sz="1200" b="1" dirty="0">
              <a:solidFill>
                <a:srgbClr val="3366FF"/>
              </a:solidFill>
              <a:cs typeface="Arial" charset="0"/>
            </a:endParaRPr>
          </a:p>
          <a:p>
            <a:pPr fontAlgn="t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400" b="1" dirty="0" smtClean="0">
                <a:solidFill>
                  <a:srgbClr val="3366FF"/>
                </a:solidFill>
                <a:cs typeface="Arial" charset="0"/>
              </a:rPr>
              <a:t>Demonstration </a:t>
            </a:r>
            <a:r>
              <a:rPr lang="en-US" sz="2400" b="1" dirty="0">
                <a:solidFill>
                  <a:srgbClr val="3366FF"/>
                </a:solidFill>
                <a:cs typeface="Arial" charset="0"/>
              </a:rPr>
              <a:t>of new </a:t>
            </a:r>
            <a:r>
              <a:rPr lang="en-US" sz="2400" b="1" dirty="0" smtClean="0">
                <a:solidFill>
                  <a:srgbClr val="3366FF"/>
                </a:solidFill>
                <a:cs typeface="Arial" charset="0"/>
              </a:rPr>
              <a:t>technologies</a:t>
            </a:r>
          </a:p>
          <a:p>
            <a:pPr fontAlgn="t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400" b="1" dirty="0" smtClean="0">
                <a:solidFill>
                  <a:srgbClr val="3366FF"/>
                </a:solidFill>
                <a:cs typeface="Arial" charset="0"/>
              </a:rPr>
              <a:t>Common </a:t>
            </a:r>
            <a:r>
              <a:rPr lang="en-US" sz="2400" b="1" dirty="0">
                <a:solidFill>
                  <a:srgbClr val="3366FF"/>
                </a:solidFill>
                <a:cs typeface="Arial" charset="0"/>
              </a:rPr>
              <a:t>Facility Centers for:</a:t>
            </a:r>
          </a:p>
          <a:p>
            <a:pPr marL="736600" lvl="1" indent="-342900" fontAlgn="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solidFill>
                  <a:srgbClr val="3366FF"/>
                </a:solidFill>
                <a:cs typeface="Arial" charset="0"/>
              </a:rPr>
              <a:t>Proto-type Product Development </a:t>
            </a:r>
          </a:p>
          <a:p>
            <a:pPr marL="736600" lvl="1" indent="-342900" fontAlgn="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solidFill>
                  <a:srgbClr val="3366FF"/>
                </a:solidFill>
                <a:cs typeface="Arial" charset="0"/>
              </a:rPr>
              <a:t>Design facilities</a:t>
            </a:r>
          </a:p>
          <a:p>
            <a:pPr marL="736600" lvl="1" indent="-342900" fontAlgn="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solidFill>
                  <a:srgbClr val="3366FF"/>
                </a:solidFill>
                <a:cs typeface="Arial" charset="0"/>
              </a:rPr>
              <a:t>Training Services</a:t>
            </a:r>
          </a:p>
          <a:p>
            <a:pPr marL="736600" lvl="1" indent="-342900" fontAlgn="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solidFill>
                  <a:srgbClr val="3366FF"/>
                </a:solidFill>
                <a:cs typeface="Arial" charset="0"/>
              </a:rPr>
              <a:t>Market Linkages</a:t>
            </a:r>
          </a:p>
          <a:p>
            <a:pPr marL="736600" lvl="1" indent="-342900" fontAlgn="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solidFill>
                  <a:srgbClr val="3366FF"/>
                </a:solidFill>
                <a:cs typeface="Arial" charset="0"/>
              </a:rPr>
              <a:t>Business Incubation </a:t>
            </a:r>
            <a:endParaRPr lang="en-US" sz="2400" dirty="0" smtClean="0">
              <a:solidFill>
                <a:srgbClr val="3366FF"/>
              </a:solidFill>
              <a:cs typeface="Arial" charset="0"/>
            </a:endParaRPr>
          </a:p>
          <a:p>
            <a:pPr fontAlgn="t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  <a:defRPr/>
            </a:pPr>
            <a:r>
              <a:rPr lang="en-US" sz="2400" b="1" dirty="0">
                <a:solidFill>
                  <a:srgbClr val="3366FF"/>
                </a:solidFill>
                <a:cs typeface="Arial" charset="0"/>
              </a:rPr>
              <a:t>Projects planned in close consultation with private sector (Chambers / Associations</a:t>
            </a:r>
            <a:r>
              <a:rPr lang="en-US" sz="2400" b="1" dirty="0" smtClean="0">
                <a:solidFill>
                  <a:srgbClr val="3366FF"/>
                </a:solidFill>
                <a:cs typeface="Arial" charset="0"/>
              </a:rPr>
              <a:t>)</a:t>
            </a:r>
          </a:p>
          <a:p>
            <a:pPr fontAlgn="t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srgbClr val="3366FF"/>
                </a:solidFill>
                <a:cs typeface="Arial" charset="0"/>
              </a:rPr>
              <a:t>Implementation through Private Sector Board Members</a:t>
            </a:r>
            <a:endParaRPr lang="en-US" sz="2400" b="1" dirty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07504" y="-161853"/>
            <a:ext cx="90530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Development </a:t>
            </a:r>
            <a:r>
              <a:rPr lang="en-US" sz="4000" b="1" dirty="0" err="1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Programme</a:t>
            </a:r>
            <a:r>
              <a:rPr lang="en-US" sz="4000" b="1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 (PSDP)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67733" y="6334125"/>
            <a:ext cx="1905000" cy="333375"/>
          </a:xfrm>
        </p:spPr>
        <p:txBody>
          <a:bodyPr/>
          <a:lstStyle/>
          <a:p>
            <a:pPr>
              <a:defRPr/>
            </a:pPr>
            <a:fld id="{50C588CE-B39E-49BC-95FF-09DA65D6F256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116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5760"/>
            <a:ext cx="8712968" cy="1143000"/>
          </a:xfrm>
        </p:spPr>
        <p:txBody>
          <a:bodyPr/>
          <a:lstStyle/>
          <a:p>
            <a:r>
              <a:rPr lang="en-US" sz="3200" b="1" dirty="0" smtClean="0"/>
              <a:t>PSDP Funded Project</a:t>
            </a:r>
            <a:br>
              <a:rPr lang="en-US" sz="3200" b="1" dirty="0" smtClean="0"/>
            </a:br>
            <a:r>
              <a:rPr lang="en-US" sz="3200" b="1" dirty="0" smtClean="0"/>
              <a:t>Sports Industries Development Center, Sialkot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967288"/>
          </a:xfrm>
        </p:spPr>
        <p:txBody>
          <a:bodyPr/>
          <a:lstStyle/>
          <a:p>
            <a:pPr lvl="0"/>
            <a:r>
              <a:rPr lang="en-US" sz="2400" dirty="0" smtClean="0">
                <a:solidFill>
                  <a:srgbClr val="3366FF"/>
                </a:solidFill>
              </a:rPr>
              <a:t>Successfully Manufactured approx. 580,000 different sports items including:</a:t>
            </a:r>
          </a:p>
          <a:p>
            <a:pPr lvl="1"/>
            <a:r>
              <a:rPr lang="en-US" sz="2400" dirty="0" smtClean="0">
                <a:solidFill>
                  <a:srgbClr val="3366FF"/>
                </a:solidFill>
              </a:rPr>
              <a:t>500</a:t>
            </a:r>
            <a:r>
              <a:rPr lang="en-US" sz="2400" dirty="0">
                <a:solidFill>
                  <a:srgbClr val="3366FF"/>
                </a:solidFill>
              </a:rPr>
              <a:t>,000 </a:t>
            </a:r>
            <a:r>
              <a:rPr lang="en-US" sz="2400" dirty="0" smtClean="0">
                <a:solidFill>
                  <a:srgbClr val="3366FF"/>
                </a:solidFill>
              </a:rPr>
              <a:t>bladders </a:t>
            </a:r>
          </a:p>
          <a:p>
            <a:pPr lvl="1"/>
            <a:r>
              <a:rPr lang="en-US" sz="2400" dirty="0" smtClean="0">
                <a:solidFill>
                  <a:srgbClr val="3366FF"/>
                </a:solidFill>
              </a:rPr>
              <a:t>55,000 thermo balls</a:t>
            </a:r>
          </a:p>
          <a:p>
            <a:pPr lvl="1"/>
            <a:r>
              <a:rPr lang="en-US" sz="2400" dirty="0" smtClean="0">
                <a:solidFill>
                  <a:srgbClr val="3366FF"/>
                </a:solidFill>
              </a:rPr>
              <a:t>25,000 basketballs</a:t>
            </a:r>
          </a:p>
          <a:p>
            <a:r>
              <a:rPr lang="en-US" sz="2400" dirty="0" smtClean="0">
                <a:solidFill>
                  <a:srgbClr val="3366FF"/>
                </a:solidFill>
              </a:rPr>
              <a:t>Approx. 100,000 + Yarn </a:t>
            </a:r>
            <a:r>
              <a:rPr lang="en-US" sz="2400" dirty="0">
                <a:solidFill>
                  <a:srgbClr val="3366FF"/>
                </a:solidFill>
              </a:rPr>
              <a:t>Winding with </a:t>
            </a:r>
            <a:r>
              <a:rPr lang="en-US" sz="2400" dirty="0" smtClean="0">
                <a:solidFill>
                  <a:srgbClr val="3366FF"/>
                </a:solidFill>
              </a:rPr>
              <a:t>Latex</a:t>
            </a:r>
          </a:p>
          <a:p>
            <a:r>
              <a:rPr lang="en-US" sz="2400" dirty="0" smtClean="0">
                <a:solidFill>
                  <a:srgbClr val="3366FF"/>
                </a:solidFill>
              </a:rPr>
              <a:t>Soccer Ball manufactured by SIDC was approved by FIFA</a:t>
            </a:r>
          </a:p>
          <a:p>
            <a:r>
              <a:rPr lang="en-US" sz="2400" dirty="0" smtClean="0">
                <a:solidFill>
                  <a:srgbClr val="3366FF"/>
                </a:solidFill>
              </a:rPr>
              <a:t>ISO 9001, 2008 certifications obtained</a:t>
            </a:r>
          </a:p>
          <a:p>
            <a:pPr lvl="0"/>
            <a:r>
              <a:rPr lang="en-US" sz="2400" dirty="0" smtClean="0">
                <a:solidFill>
                  <a:srgbClr val="3366FF"/>
                </a:solidFill>
              </a:rPr>
              <a:t>Providing </a:t>
            </a:r>
            <a:r>
              <a:rPr lang="en-US" sz="2400" dirty="0">
                <a:solidFill>
                  <a:srgbClr val="3366FF"/>
                </a:solidFill>
              </a:rPr>
              <a:t>services of Laboratory and </a:t>
            </a:r>
            <a:r>
              <a:rPr lang="en-US" sz="2400" dirty="0" smtClean="0">
                <a:solidFill>
                  <a:srgbClr val="3366FF"/>
                </a:solidFill>
              </a:rPr>
              <a:t>Workshop</a:t>
            </a:r>
          </a:p>
          <a:p>
            <a:pPr lvl="0"/>
            <a:r>
              <a:rPr lang="en-US" sz="2400" dirty="0">
                <a:solidFill>
                  <a:srgbClr val="3366FF"/>
                </a:solidFill>
              </a:rPr>
              <a:t>M</a:t>
            </a:r>
            <a:r>
              <a:rPr lang="en-US" sz="2400" dirty="0" smtClean="0">
                <a:solidFill>
                  <a:srgbClr val="3366FF"/>
                </a:solidFill>
              </a:rPr>
              <a:t>anpower </a:t>
            </a:r>
            <a:r>
              <a:rPr lang="en-US" sz="2400" dirty="0">
                <a:solidFill>
                  <a:srgbClr val="3366FF"/>
                </a:solidFill>
              </a:rPr>
              <a:t>skills training in collaboration with TEVTA and PVTC / </a:t>
            </a:r>
            <a:r>
              <a:rPr lang="en-US" sz="2400" dirty="0" smtClean="0">
                <a:solidFill>
                  <a:srgbClr val="3366FF"/>
                </a:solidFill>
              </a:rPr>
              <a:t>NAVTTC</a:t>
            </a:r>
            <a:endParaRPr lang="en-US" sz="2400" dirty="0">
              <a:solidFill>
                <a:srgbClr val="3366FF"/>
              </a:solidFill>
            </a:endParaRPr>
          </a:p>
          <a:p>
            <a:pPr lvl="0"/>
            <a:endParaRPr lang="en-US" sz="2400" dirty="0">
              <a:solidFill>
                <a:srgbClr val="3366FF"/>
              </a:solidFill>
            </a:endParaRPr>
          </a:p>
          <a:p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2AF15-3FBF-4BA3-AEEE-93E81B5189E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29254" y="63164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000000"/>
                </a:solidFill>
                <a:latin typeface="+mj-lt"/>
              </a:rPr>
              <a:t>Cont</a:t>
            </a:r>
            <a:r>
              <a:rPr lang="is-IS" sz="1800" dirty="0" smtClean="0">
                <a:solidFill>
                  <a:srgbClr val="000000"/>
                </a:solidFill>
                <a:latin typeface="+mj-lt"/>
              </a:rPr>
              <a:t>…</a:t>
            </a:r>
            <a:endParaRPr lang="en-US" sz="18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923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7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SIDC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- Picture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Gallery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8" y="980728"/>
            <a:ext cx="2819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980728"/>
            <a:ext cx="3124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2838103"/>
            <a:ext cx="28194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75" y="4552603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38" y="4552603"/>
            <a:ext cx="3124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3" y="4552603"/>
            <a:ext cx="2667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38" y="2838103"/>
            <a:ext cx="3124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2838103"/>
            <a:ext cx="2590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3" y="980728"/>
            <a:ext cx="259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129254" y="63164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000000"/>
                </a:solidFill>
                <a:latin typeface="+mj-lt"/>
              </a:rPr>
              <a:t>Cont</a:t>
            </a:r>
            <a:r>
              <a:rPr lang="is-IS" sz="1800" dirty="0" smtClean="0">
                <a:solidFill>
                  <a:srgbClr val="000000"/>
                </a:solidFill>
                <a:latin typeface="+mj-lt"/>
              </a:rPr>
              <a:t>…</a:t>
            </a:r>
            <a:endParaRPr lang="en-US" sz="18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46423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297B3-9779-42A1-8B3E-FD95E388499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773423"/>
            <a:ext cx="8640960" cy="156833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Garamond" pitchFamily="18" charset="0"/>
              </a:defRPr>
            </a:lvl9pPr>
          </a:lstStyle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Monotype Sorts" charset="0"/>
              <a:buNone/>
              <a:defRPr/>
            </a:pPr>
            <a:r>
              <a:rPr lang="en-US" sz="3600" b="1" dirty="0">
                <a:solidFill>
                  <a:srgbClr val="000000"/>
                </a:solidFill>
              </a:rPr>
              <a:t>Provision and Facilitation of Services   </a:t>
            </a:r>
          </a:p>
        </p:txBody>
      </p:sp>
    </p:spTree>
    <p:extLst>
      <p:ext uri="{BB962C8B-B14F-4D97-AF65-F5344CB8AC3E}">
        <p14:creationId xmlns:p14="http://schemas.microsoft.com/office/powerpoint/2010/main" val="234450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SME Facilitation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9036496" cy="568863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00FF"/>
                </a:solidFill>
              </a:rPr>
              <a:t>Walk</a:t>
            </a:r>
            <a:r>
              <a:rPr lang="en-US" dirty="0">
                <a:solidFill>
                  <a:srgbClr val="0000FF"/>
                </a:solidFill>
              </a:rPr>
              <a:t>-ins </a:t>
            </a:r>
            <a:r>
              <a:rPr lang="en-US" dirty="0" smtClean="0">
                <a:solidFill>
                  <a:srgbClr val="0000FF"/>
                </a:solidFill>
              </a:rPr>
              <a:t>Facilitation</a:t>
            </a:r>
            <a:endParaRPr lang="en-US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00FF"/>
                </a:solidFill>
              </a:rPr>
              <a:t>Investment Facilitation 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00FF"/>
                </a:solidFill>
              </a:rPr>
              <a:t>Business </a:t>
            </a:r>
            <a:r>
              <a:rPr lang="en-US" dirty="0">
                <a:solidFill>
                  <a:srgbClr val="0000FF"/>
                </a:solidFill>
              </a:rPr>
              <a:t>Development Services</a:t>
            </a:r>
          </a:p>
          <a:p>
            <a:pPr lvl="1">
              <a:lnSpc>
                <a:spcPct val="80000"/>
              </a:lnSpc>
            </a:pPr>
            <a:r>
              <a:rPr lang="en-US" sz="3200" b="0" dirty="0">
                <a:solidFill>
                  <a:srgbClr val="0000FF"/>
                </a:solidFill>
              </a:rPr>
              <a:t>Business Plans </a:t>
            </a:r>
          </a:p>
          <a:p>
            <a:pPr lvl="1">
              <a:lnSpc>
                <a:spcPct val="80000"/>
              </a:lnSpc>
            </a:pPr>
            <a:r>
              <a:rPr lang="en-US" sz="3200" b="0" dirty="0" smtClean="0">
                <a:solidFill>
                  <a:srgbClr val="0000FF"/>
                </a:solidFill>
              </a:rPr>
              <a:t>Pre</a:t>
            </a:r>
            <a:r>
              <a:rPr lang="en-US" sz="3200" b="0" dirty="0">
                <a:solidFill>
                  <a:srgbClr val="0000FF"/>
                </a:solidFill>
              </a:rPr>
              <a:t>-</a:t>
            </a:r>
            <a:r>
              <a:rPr lang="en-US" sz="3200" b="0" dirty="0" smtClean="0">
                <a:solidFill>
                  <a:srgbClr val="0000FF"/>
                </a:solidFill>
              </a:rPr>
              <a:t>Feasibilities </a:t>
            </a:r>
          </a:p>
          <a:p>
            <a:pPr lvl="1">
              <a:lnSpc>
                <a:spcPct val="80000"/>
              </a:lnSpc>
            </a:pPr>
            <a:r>
              <a:rPr lang="en-US" sz="3200" b="0" dirty="0" smtClean="0">
                <a:solidFill>
                  <a:srgbClr val="0000FF"/>
                </a:solidFill>
              </a:rPr>
              <a:t>Cluster / Sector Profiles </a:t>
            </a:r>
            <a:endParaRPr lang="en-US" sz="3200" b="0" dirty="0">
              <a:solidFill>
                <a:srgbClr val="0000F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3200" b="0" dirty="0" smtClean="0">
                <a:solidFill>
                  <a:srgbClr val="0000FF"/>
                </a:solidFill>
              </a:rPr>
              <a:t>Training Programs</a:t>
            </a:r>
          </a:p>
          <a:p>
            <a:pPr lvl="1">
              <a:lnSpc>
                <a:spcPct val="80000"/>
              </a:lnSpc>
            </a:pPr>
            <a:r>
              <a:rPr lang="en-US" sz="3200" b="0" dirty="0">
                <a:solidFill>
                  <a:srgbClr val="0000FF"/>
                </a:solidFill>
              </a:rPr>
              <a:t>Provision of Legal Services</a:t>
            </a:r>
          </a:p>
          <a:p>
            <a:pPr lvl="1">
              <a:lnSpc>
                <a:spcPct val="80000"/>
              </a:lnSpc>
            </a:pPr>
            <a:r>
              <a:rPr lang="en-US" sz="3200" b="0" dirty="0" smtClean="0">
                <a:solidFill>
                  <a:srgbClr val="0000FF"/>
                </a:solidFill>
              </a:rPr>
              <a:t>Awareness </a:t>
            </a:r>
            <a:r>
              <a:rPr lang="en-US" sz="3200" b="0" dirty="0">
                <a:solidFill>
                  <a:srgbClr val="0000FF"/>
                </a:solidFill>
              </a:rPr>
              <a:t>Workshops on SME </a:t>
            </a:r>
            <a:r>
              <a:rPr lang="en-US" sz="3200" b="0" dirty="0" smtClean="0">
                <a:solidFill>
                  <a:srgbClr val="0000FF"/>
                </a:solidFill>
              </a:rPr>
              <a:t>Financing </a:t>
            </a:r>
            <a:endParaRPr lang="en-US" sz="3200" b="0" dirty="0">
              <a:solidFill>
                <a:srgbClr val="0000F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3200" b="0" dirty="0">
                <a:solidFill>
                  <a:srgbClr val="0000FF"/>
                </a:solidFill>
              </a:rPr>
              <a:t>Establishment of Service Providers </a:t>
            </a:r>
            <a:r>
              <a:rPr lang="en-US" sz="3200" b="0" dirty="0" smtClean="0">
                <a:solidFill>
                  <a:srgbClr val="0000FF"/>
                </a:solidFill>
              </a:rPr>
              <a:t>Networks</a:t>
            </a:r>
            <a:endParaRPr lang="en-US" sz="3200" b="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704" y="6500813"/>
            <a:ext cx="1905000" cy="333375"/>
          </a:xfrm>
        </p:spPr>
        <p:txBody>
          <a:bodyPr/>
          <a:lstStyle/>
          <a:p>
            <a:pPr>
              <a:defRPr/>
            </a:pPr>
            <a:fld id="{BA62AF15-3FBF-4BA3-AEEE-93E81B5189E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6550223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Cont</a:t>
            </a:r>
            <a:r>
              <a:rPr lang="en-US" sz="1400" dirty="0" smtClean="0">
                <a:solidFill>
                  <a:schemeClr val="bg1"/>
                </a:solidFill>
              </a:rPr>
              <a:t>…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33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10600" cy="5562600"/>
          </a:xfrm>
        </p:spPr>
        <p:txBody>
          <a:bodyPr>
            <a:normAutofit fontScale="92500" lnSpcReduction="10000"/>
          </a:bodyPr>
          <a:lstStyle/>
          <a:p>
            <a:pPr marL="692150" lvl="1" indent="-347663" eaLnBrk="1" hangingPunct="1"/>
            <a:r>
              <a:rPr lang="en-US" sz="2400" b="1" dirty="0" smtClean="0">
                <a:solidFill>
                  <a:srgbClr val="3366FF"/>
                </a:solidFill>
                <a:latin typeface="+mj-lt"/>
                <a:cs typeface="Times New Roman" pitchFamily="18" charset="0"/>
              </a:rPr>
              <a:t>Foreign Experts Engaged: 	  	      			  	52</a:t>
            </a:r>
          </a:p>
          <a:p>
            <a:pPr marL="741363" lvl="1" indent="-395288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2400" b="1" kern="1200" dirty="0" smtClean="0">
                <a:solidFill>
                  <a:srgbClr val="3366FF"/>
                </a:solidFill>
                <a:latin typeface="+mj-lt"/>
              </a:rPr>
              <a:t>Companies Facilitated: 						505</a:t>
            </a:r>
          </a:p>
          <a:p>
            <a:pPr marL="1092200" lvl="2" indent="-347663" eaLnBrk="1" hangingPunct="1">
              <a:spcBef>
                <a:spcPct val="0"/>
              </a:spcBef>
              <a:spcAft>
                <a:spcPts val="300"/>
              </a:spcAft>
            </a:pPr>
            <a:r>
              <a:rPr lang="en-US" sz="2000" dirty="0" smtClean="0">
                <a:solidFill>
                  <a:srgbClr val="3366FF"/>
                </a:solidFill>
                <a:latin typeface="+mj-lt"/>
                <a:cs typeface="Times New Roman" pitchFamily="18" charset="0"/>
              </a:rPr>
              <a:t>Production Efficiency Improvement				331</a:t>
            </a:r>
          </a:p>
          <a:p>
            <a:pPr marL="1092200" lvl="2" indent="-347663" eaLnBrk="1" hangingPunct="1">
              <a:spcBef>
                <a:spcPct val="0"/>
              </a:spcBef>
              <a:spcAft>
                <a:spcPts val="300"/>
              </a:spcAft>
            </a:pPr>
            <a:r>
              <a:rPr lang="en-US" sz="2000" dirty="0" smtClean="0">
                <a:solidFill>
                  <a:srgbClr val="3366FF"/>
                </a:solidFill>
                <a:latin typeface="+mj-lt"/>
                <a:cs typeface="Times New Roman" pitchFamily="18" charset="0"/>
              </a:rPr>
              <a:t>Energy Efficiency					158</a:t>
            </a:r>
          </a:p>
          <a:p>
            <a:pPr marL="1092200" lvl="2" indent="-347663" eaLnBrk="1" hangingPunct="1">
              <a:spcBef>
                <a:spcPct val="0"/>
              </a:spcBef>
              <a:spcAft>
                <a:spcPts val="300"/>
              </a:spcAft>
            </a:pPr>
            <a:r>
              <a:rPr lang="en-US" sz="2000" dirty="0" smtClean="0">
                <a:solidFill>
                  <a:srgbClr val="3366FF"/>
                </a:solidFill>
                <a:latin typeface="+mj-lt"/>
                <a:cs typeface="Times New Roman" pitchFamily="18" charset="0"/>
              </a:rPr>
              <a:t>Environment / Green Productivity	  	 16</a:t>
            </a:r>
          </a:p>
          <a:p>
            <a:pPr marL="741363" lvl="1" indent="-395288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2400" b="1" kern="1200" dirty="0">
                <a:solidFill>
                  <a:srgbClr val="3366FF"/>
                </a:solidFill>
                <a:latin typeface="+mj-lt"/>
              </a:rPr>
              <a:t>Training Workshops / Seminars: 	          	</a:t>
            </a:r>
            <a:r>
              <a:rPr lang="en-US" altLang="zh-CN" sz="2400" b="1" kern="1200" dirty="0" smtClean="0">
                <a:solidFill>
                  <a:srgbClr val="3366FF"/>
                </a:solidFill>
                <a:latin typeface="+mj-lt"/>
              </a:rPr>
              <a:t>	165</a:t>
            </a:r>
            <a:endParaRPr lang="en-US" altLang="zh-CN" sz="2400" b="1" kern="1200" dirty="0">
              <a:solidFill>
                <a:srgbClr val="3366FF"/>
              </a:solidFill>
              <a:latin typeface="+mj-lt"/>
            </a:endParaRPr>
          </a:p>
          <a:p>
            <a:pPr marL="692150" lvl="1" indent="-347663" eaLnBrk="1" hangingPunct="1">
              <a:lnSpc>
                <a:spcPct val="160000"/>
              </a:lnSpc>
              <a:defRPr/>
            </a:pPr>
            <a:r>
              <a:rPr lang="en-US" altLang="zh-CN" sz="2400" b="1" dirty="0">
                <a:solidFill>
                  <a:srgbClr val="3366FF"/>
                </a:solidFill>
                <a:latin typeface="+mj-lt"/>
                <a:cs typeface="Times New Roman" pitchFamily="18" charset="0"/>
              </a:rPr>
              <a:t>Best Practices Reports / Training Manuals:	  </a:t>
            </a:r>
            <a:r>
              <a:rPr lang="en-US" altLang="zh-CN" sz="2400" b="1" dirty="0" smtClean="0">
                <a:solidFill>
                  <a:srgbClr val="3366FF"/>
                </a:solidFill>
                <a:latin typeface="+mj-lt"/>
                <a:cs typeface="Times New Roman" pitchFamily="18" charset="0"/>
              </a:rPr>
              <a:t> 6</a:t>
            </a:r>
            <a:endParaRPr lang="en-US" sz="2400" b="1" dirty="0" smtClean="0">
              <a:solidFill>
                <a:srgbClr val="3366FF"/>
              </a:solidFill>
              <a:latin typeface="+mj-lt"/>
              <a:cs typeface="Times New Roman" pitchFamily="18" charset="0"/>
            </a:endParaRPr>
          </a:p>
          <a:p>
            <a:pPr marL="692150" lvl="1" indent="-347663" eaLnBrk="1" hangingPunct="1">
              <a:lnSpc>
                <a:spcPct val="160000"/>
              </a:lnSpc>
              <a:defRPr/>
            </a:pPr>
            <a:r>
              <a:rPr lang="en-US" altLang="zh-CN" sz="2400" b="1" dirty="0" smtClean="0">
                <a:solidFill>
                  <a:srgbClr val="3366FF"/>
                </a:solidFill>
                <a:latin typeface="+mj-lt"/>
                <a:cs typeface="Times New Roman" pitchFamily="18" charset="0"/>
              </a:rPr>
              <a:t>Major Sectors: </a:t>
            </a:r>
            <a:endParaRPr lang="en-US" altLang="zh-CN" sz="2400" b="1" dirty="0">
              <a:solidFill>
                <a:srgbClr val="3366FF"/>
              </a:solidFill>
              <a:latin typeface="+mj-lt"/>
              <a:cs typeface="Times New Roman" pitchFamily="18" charset="0"/>
            </a:endParaRPr>
          </a:p>
          <a:p>
            <a:pPr marL="344487" lvl="1" indent="0" eaLnBrk="1" hangingPunct="1">
              <a:lnSpc>
                <a:spcPct val="70000"/>
              </a:lnSpc>
              <a:buNone/>
              <a:defRPr/>
            </a:pPr>
            <a:endParaRPr lang="en-US" altLang="zh-CN" sz="2400" b="1" dirty="0" smtClean="0">
              <a:solidFill>
                <a:srgbClr val="3366FF"/>
              </a:solidFill>
              <a:latin typeface="+mj-lt"/>
              <a:cs typeface="Times New Roman" pitchFamily="18" charset="0"/>
            </a:endParaRPr>
          </a:p>
          <a:p>
            <a:pPr marL="1092200" lvl="2" indent="-347663" eaLnBrk="1" hangingPunct="1">
              <a:lnSpc>
                <a:spcPct val="7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sz="2000" dirty="0" smtClean="0">
                <a:solidFill>
                  <a:srgbClr val="3366FF"/>
                </a:solidFill>
                <a:latin typeface="+mj-lt"/>
                <a:cs typeface="Times New Roman" pitchFamily="18" charset="0"/>
              </a:rPr>
              <a:t>Textile                    Light Engineering</a:t>
            </a:r>
          </a:p>
          <a:p>
            <a:pPr marL="1092200" lvl="2" indent="-347663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sz="2000" dirty="0" smtClean="0">
                <a:solidFill>
                  <a:srgbClr val="3366FF"/>
                </a:solidFill>
                <a:latin typeface="+mj-lt"/>
                <a:cs typeface="Times New Roman" pitchFamily="18" charset="0"/>
              </a:rPr>
              <a:t>Auto Parts 		Foundry</a:t>
            </a:r>
          </a:p>
          <a:p>
            <a:pPr marL="1092200" lvl="2" indent="-347663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sz="2000" dirty="0" smtClean="0">
                <a:solidFill>
                  <a:srgbClr val="3366FF"/>
                </a:solidFill>
                <a:latin typeface="+mj-lt"/>
                <a:cs typeface="Times New Roman" pitchFamily="18" charset="0"/>
              </a:rPr>
              <a:t>Footwear 			Sports Goods </a:t>
            </a:r>
          </a:p>
          <a:p>
            <a:pPr marL="1092200" lvl="2" indent="-347663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sz="2000" dirty="0" smtClean="0">
                <a:solidFill>
                  <a:srgbClr val="3366FF"/>
                </a:solidFill>
                <a:latin typeface="+mj-lt"/>
                <a:cs typeface="Times New Roman" pitchFamily="18" charset="0"/>
              </a:rPr>
              <a:t>Fan 				Food Processing </a:t>
            </a:r>
          </a:p>
          <a:p>
            <a:pPr marL="1092200" lvl="2" indent="-347663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sz="2000" dirty="0" smtClean="0">
                <a:solidFill>
                  <a:srgbClr val="3366FF"/>
                </a:solidFill>
                <a:latin typeface="+mj-lt"/>
                <a:cs typeface="Times New Roman" pitchFamily="18" charset="0"/>
              </a:rPr>
              <a:t>Marble 			Chemical</a:t>
            </a:r>
          </a:p>
          <a:p>
            <a:pPr marL="1092200" lvl="2" indent="-347663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sz="2000" dirty="0" smtClean="0">
                <a:solidFill>
                  <a:srgbClr val="3366FF"/>
                </a:solidFill>
                <a:latin typeface="+mj-lt"/>
                <a:cs typeface="Times New Roman" pitchFamily="18" charset="0"/>
              </a:rPr>
              <a:t>Forging			Steel Re-rolling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28600" y="762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Industry Support Program</a:t>
            </a:r>
            <a:endParaRPr lang="en-US" sz="40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596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dirty="0" smtClean="0">
                <a:solidFill>
                  <a:srgbClr val="000000"/>
                </a:solidFill>
              </a:rPr>
              <a:t>Economic Profile of Pakistan </a:t>
            </a:r>
            <a:endParaRPr lang="en-US" sz="3400" b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2AF15-3FBF-4BA3-AEEE-93E81B5189E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899593" y="1268760"/>
            <a:ext cx="7416823" cy="4797152"/>
            <a:chOff x="1115617" y="1268760"/>
            <a:chExt cx="6912767" cy="4797152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124240" y="3240467"/>
              <a:ext cx="6904144" cy="5026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90488" tIns="44450" rIns="90488" bIns="44450"/>
            <a:lstStyle/>
            <a:p>
              <a:pPr marL="342900" indent="-342900" defTabSz="9144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28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Exports (US $ Billion)</a:t>
              </a:r>
              <a:r>
                <a:rPr lang="en-US" sz="28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		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20.803</a:t>
              </a:r>
              <a:endPara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marL="342900" indent="-342900" defTabSz="914400" fontAlgn="base">
                <a:spcBef>
                  <a:spcPct val="30000"/>
                </a:spcBef>
                <a:spcAft>
                  <a:spcPct val="30000"/>
                </a:spcAft>
              </a:pPr>
              <a:endParaRPr lang="en-US" sz="3600" b="1" dirty="0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124240" y="2553886"/>
              <a:ext cx="6904144" cy="5026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90488" tIns="44450" rIns="90488" bIns="44450"/>
            <a:lstStyle/>
            <a:p>
              <a:pPr marL="342900" indent="-342900" defTabSz="914400" fontAlgn="base">
                <a:spcBef>
                  <a:spcPct val="30000"/>
                </a:spcBef>
                <a:spcAft>
                  <a:spcPct val="30000"/>
                </a:spcAft>
              </a:pPr>
              <a:r>
                <a:rPr lang="en-US" sz="28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Per Capita 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Income (US$)</a:t>
              </a:r>
              <a:r>
                <a:rPr lang="en-US" sz="28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	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	1,560.70</a:t>
              </a:r>
              <a:endPara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124240" y="1898209"/>
              <a:ext cx="6904144" cy="5026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90488" tIns="44450" rIns="90488" bIns="44450"/>
            <a:lstStyle/>
            <a:p>
              <a:pPr marL="342900" indent="-342900" defTabSz="914400" fontAlgn="base">
                <a:spcBef>
                  <a:spcPct val="30000"/>
                </a:spcBef>
                <a:spcAft>
                  <a:spcPct val="30000"/>
                </a:spcAft>
              </a:pPr>
              <a:r>
                <a:rPr lang="en-US" sz="28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Population (Million)</a:t>
              </a:r>
              <a:r>
                <a:rPr lang="en-US" sz="28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	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	195.40 </a:t>
              </a:r>
              <a:endPara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124240" y="1268760"/>
              <a:ext cx="6904144" cy="5026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90488" tIns="44450" rIns="90488" bIns="44450"/>
            <a:lstStyle/>
            <a:p>
              <a:pPr marL="342900" indent="-342900" defTabSz="914400" fontAlgn="base">
                <a:spcBef>
                  <a:spcPct val="30000"/>
                </a:spcBef>
                <a:spcAft>
                  <a:spcPct val="30000"/>
                </a:spcAft>
              </a:pPr>
              <a:r>
                <a:rPr lang="en-US" sz="28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GDP (US$ Billion)</a:t>
              </a:r>
              <a:r>
                <a:rPr lang="en-US" sz="28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	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		</a:t>
              </a:r>
              <a:r>
                <a:rPr lang="en-US" sz="28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283.678</a:t>
              </a: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1115617" y="3861047"/>
              <a:ext cx="6904144" cy="5026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90488" tIns="44450" rIns="90488" bIns="44450"/>
            <a:lstStyle/>
            <a:p>
              <a:pPr marL="342900" indent="-342900" defTabSz="9144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28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Imports (US $ Billion)</a:t>
              </a:r>
              <a:r>
                <a:rPr lang="en-US" sz="28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		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44.233</a:t>
              </a:r>
              <a:endPara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marL="342900" indent="-342900" defTabSz="914400" fontAlgn="base">
                <a:spcBef>
                  <a:spcPct val="30000"/>
                </a:spcBef>
                <a:spcAft>
                  <a:spcPct val="30000"/>
                </a:spcAft>
              </a:pPr>
              <a:endParaRPr lang="en-US" sz="3600" b="1" dirty="0"/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1124240" y="4509119"/>
              <a:ext cx="6904144" cy="5026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90488" tIns="44450" rIns="90488" bIns="44450"/>
            <a:lstStyle/>
            <a:p>
              <a:pPr marL="342900" indent="-342900" defTabSz="9144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28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FDI (US $ Billion)</a:t>
              </a:r>
              <a:r>
                <a:rPr lang="en-US" sz="28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		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	2.06 </a:t>
              </a:r>
              <a:endPara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marL="342900" indent="-342900" defTabSz="914400" fontAlgn="base">
                <a:spcBef>
                  <a:spcPct val="30000"/>
                </a:spcBef>
                <a:spcAft>
                  <a:spcPct val="30000"/>
                </a:spcAft>
              </a:pPr>
              <a:endParaRPr lang="en-US" sz="3600" b="1" dirty="0"/>
            </a:p>
          </p:txBody>
        </p:sp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1124240" y="5085184"/>
              <a:ext cx="6904144" cy="98072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90488" tIns="44450" rIns="90488" bIns="44450"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28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Contribution by 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Sector;</a:t>
              </a:r>
              <a:endPara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Industry (</a:t>
              </a:r>
              <a:r>
                <a:rPr lang="en-US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21.02%), 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Agriculture </a:t>
              </a:r>
              <a:r>
                <a:rPr lang="en-US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(19.82%) &amp; 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Service </a:t>
              </a:r>
              <a:r>
                <a:rPr lang="en-US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(59.16%)</a:t>
              </a:r>
              <a:r>
                <a:rPr lang="en-US" sz="28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				</a:t>
              </a:r>
            </a:p>
            <a:p>
              <a:pPr marL="342900" indent="-342900" defTabSz="914400" fontAlgn="base">
                <a:spcBef>
                  <a:spcPct val="30000"/>
                </a:spcBef>
                <a:spcAft>
                  <a:spcPct val="30000"/>
                </a:spcAft>
              </a:pPr>
              <a:endParaRPr lang="en-US" sz="36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41283" y="6065912"/>
            <a:ext cx="7509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0000"/>
                </a:solidFill>
                <a:latin typeface="+mj-lt"/>
              </a:rPr>
              <a:t>Source: Pakistan Economic Survey 2015-16, Ministry of Commerce</a:t>
            </a:r>
          </a:p>
          <a:p>
            <a:r>
              <a:rPr lang="en-US" sz="1400" b="1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b="1" i="1" dirty="0" smtClean="0">
                <a:solidFill>
                  <a:srgbClr val="000000"/>
                </a:solidFill>
                <a:latin typeface="+mj-lt"/>
              </a:rPr>
              <a:t>             (</a:t>
            </a:r>
            <a:r>
              <a:rPr lang="en-US" sz="1400" b="1" i="1" dirty="0" err="1" smtClean="0">
                <a:solidFill>
                  <a:srgbClr val="000000"/>
                </a:solidFill>
                <a:latin typeface="+mj-lt"/>
              </a:rPr>
              <a:t>MoC</a:t>
            </a:r>
            <a:r>
              <a:rPr lang="en-US" sz="1400" b="1" i="1" dirty="0" smtClean="0">
                <a:solidFill>
                  <a:srgbClr val="000000"/>
                </a:solidFill>
                <a:latin typeface="+mj-lt"/>
              </a:rPr>
              <a:t>), Board of Investment (</a:t>
            </a:r>
            <a:r>
              <a:rPr lang="en-US" sz="1400" b="1" i="1" dirty="0" err="1" smtClean="0">
                <a:solidFill>
                  <a:srgbClr val="000000"/>
                </a:solidFill>
                <a:latin typeface="+mj-lt"/>
              </a:rPr>
              <a:t>BoI</a:t>
            </a:r>
            <a:r>
              <a:rPr lang="en-US" sz="1400" b="1" i="1" dirty="0" smtClean="0">
                <a:solidFill>
                  <a:srgbClr val="000000"/>
                </a:solidFill>
                <a:latin typeface="+mj-lt"/>
              </a:rPr>
              <a:t>) &amp; SBP</a:t>
            </a:r>
            <a:endParaRPr lang="en-US" sz="1600" b="1" i="1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115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174"/>
            <a:ext cx="8229600" cy="85989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SME Support Publications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1" y="1213385"/>
            <a:ext cx="8229600" cy="769051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SME Guides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1" y="1971678"/>
            <a:ext cx="8229600" cy="474979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SMEDA Newsletter – Quarterly</a:t>
            </a:r>
          </a:p>
          <a:p>
            <a:pPr>
              <a:lnSpc>
                <a:spcPct val="80000"/>
              </a:lnSpc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SME Observer – Quarterly </a:t>
            </a:r>
            <a:r>
              <a:rPr lang="en-US" i="1" dirty="0">
                <a:solidFill>
                  <a:srgbClr val="000000"/>
                </a:solidFill>
              </a:rPr>
              <a:t>(Over 75 Research articles published)</a:t>
            </a:r>
          </a:p>
          <a:p>
            <a:pPr>
              <a:lnSpc>
                <a:spcPct val="80000"/>
              </a:lnSpc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Intellectual Property Rights Series (5 WIPO’s Booklets)</a:t>
            </a:r>
          </a:p>
          <a:p>
            <a:pPr>
              <a:lnSpc>
                <a:spcPct val="80000"/>
              </a:lnSpc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Investment Guides – Balochistan, Punjab and KPK</a:t>
            </a:r>
          </a:p>
          <a:p>
            <a:pPr>
              <a:lnSpc>
                <a:spcPct val="80000"/>
              </a:lnSpc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Secrets of E-Commerce - A Guide for Small &amp; Medium Entrepreneurs</a:t>
            </a:r>
          </a:p>
          <a:p>
            <a:pPr>
              <a:lnSpc>
                <a:spcPct val="80000"/>
              </a:lnSpc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Trade Secrets – The Export Answer Book for SME Exporters </a:t>
            </a:r>
          </a:p>
          <a:p>
            <a:pPr>
              <a:lnSpc>
                <a:spcPct val="80000"/>
              </a:lnSpc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Trade in Services – An Answer Book for SME Exporters</a:t>
            </a:r>
          </a:p>
          <a:p>
            <a:pPr>
              <a:lnSpc>
                <a:spcPct val="80000"/>
              </a:lnSpc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How to Approach Banks</a:t>
            </a:r>
          </a:p>
          <a:p>
            <a:pPr>
              <a:lnSpc>
                <a:spcPct val="80000"/>
              </a:lnSpc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Accounting </a:t>
            </a:r>
            <a:r>
              <a:rPr lang="en-US" dirty="0">
                <a:solidFill>
                  <a:srgbClr val="000000"/>
                </a:solidFill>
              </a:rPr>
              <a:t>Handbook for SMEs</a:t>
            </a:r>
          </a:p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56472-02BA-4F32-91B0-1344D730904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2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Development Partners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948272"/>
            <a:ext cx="4191000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</a:rPr>
              <a:t>Multilateral Donors</a:t>
            </a:r>
          </a:p>
        </p:txBody>
      </p:sp>
      <p:sp>
        <p:nvSpPr>
          <p:cNvPr id="6" name="Rectangle 5"/>
          <p:cNvSpPr/>
          <p:nvPr/>
        </p:nvSpPr>
        <p:spPr>
          <a:xfrm>
            <a:off x="4800600" y="948272"/>
            <a:ext cx="4114800" cy="523875"/>
          </a:xfrm>
          <a:prstGeom prst="rect">
            <a:avLst/>
          </a:prstGeom>
          <a:solidFill>
            <a:srgbClr val="B9CDE5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International Agencies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8600" y="1472148"/>
            <a:ext cx="4191000" cy="5249328"/>
          </a:xfrm>
          <a:noFill/>
          <a:ln>
            <a:solidFill>
              <a:srgbClr val="000000"/>
            </a:solidFill>
          </a:ln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Asian Development Bank</a:t>
            </a:r>
          </a:p>
          <a:p>
            <a:pPr lvl="1">
              <a:defRPr/>
            </a:pPr>
            <a:r>
              <a:rPr lang="en-US" b="1" dirty="0">
                <a:solidFill>
                  <a:srgbClr val="3366FF"/>
                </a:solidFill>
              </a:rPr>
              <a:t>SME Sector Development </a:t>
            </a:r>
            <a:r>
              <a:rPr lang="en-US" b="1" dirty="0" smtClean="0">
                <a:solidFill>
                  <a:srgbClr val="3366FF"/>
                </a:solidFill>
              </a:rPr>
              <a:t>Program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3366FF"/>
                </a:solidFill>
              </a:rPr>
              <a:t>Rural Modernization Project (AHAN)</a:t>
            </a:r>
            <a:endParaRPr lang="en-US" b="1" dirty="0">
              <a:solidFill>
                <a:srgbClr val="3366FF"/>
              </a:solidFill>
            </a:endParaRPr>
          </a:p>
          <a:p>
            <a:pPr>
              <a:defRPr/>
            </a:pPr>
            <a:r>
              <a:rPr lang="en-US" b="1" dirty="0" smtClean="0"/>
              <a:t>The World Bank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3366FF"/>
                </a:solidFill>
              </a:rPr>
              <a:t>ICA I &amp; II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3366FF"/>
                </a:solidFill>
              </a:rPr>
              <a:t>ERKF</a:t>
            </a:r>
          </a:p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USAID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3366FF"/>
                </a:solidFill>
              </a:rPr>
              <a:t>Pakistan Initiative for Strategic Development and Competitiveness (PISDAC)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3366FF"/>
                </a:solidFill>
              </a:rPr>
              <a:t>EP- Firms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3366FF"/>
                </a:solidFill>
              </a:rPr>
              <a:t>ASP-RSP</a:t>
            </a:r>
          </a:p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UNDP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3366FF"/>
                </a:solidFill>
              </a:rPr>
              <a:t>Pro-Gole 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3366FF"/>
                </a:solidFill>
              </a:rPr>
              <a:t>Early Recovery </a:t>
            </a:r>
          </a:p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UNIDO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3366FF"/>
                </a:solidFill>
              </a:rPr>
              <a:t>Cluster Development Program (Diagnostic Studies)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3366FF"/>
                </a:solidFill>
              </a:rPr>
              <a:t>Investment Promotion Unit</a:t>
            </a:r>
          </a:p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ILO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3366FF"/>
                </a:solidFill>
              </a:rPr>
              <a:t>Research Studies (women entrepreneurship and WIN website)</a:t>
            </a:r>
          </a:p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European Union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3366FF"/>
                </a:solidFill>
              </a:rPr>
              <a:t>TRTA Cluster Studies</a:t>
            </a:r>
          </a:p>
          <a:p>
            <a:pPr>
              <a:defRPr/>
            </a:pPr>
            <a:r>
              <a:rPr lang="en-US" sz="2700" b="1" dirty="0">
                <a:solidFill>
                  <a:srgbClr val="000000"/>
                </a:solidFill>
              </a:rPr>
              <a:t>OIC /ICCI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3366FF"/>
                </a:solidFill>
              </a:rPr>
              <a:t>Hosted Meeting and TOT Programs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015B9-03D4-0944-BFEB-31E0E306C55F}" type="slidenum">
              <a:rPr lang="en-US" b="1" smtClean="0"/>
              <a:pPr>
                <a:defRPr/>
              </a:pPr>
              <a:t>31</a:t>
            </a:fld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72148"/>
            <a:ext cx="4114800" cy="5249328"/>
          </a:xfrm>
          <a:solidFill>
            <a:srgbClr val="FFFFFF">
              <a:alpha val="32000"/>
            </a:srgbClr>
          </a:solidFill>
          <a:ln>
            <a:solidFill>
              <a:srgbClr val="000000"/>
            </a:solidFill>
          </a:ln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b="1" dirty="0" smtClean="0">
                <a:solidFill>
                  <a:srgbClr val="000000"/>
                </a:solidFill>
              </a:rPr>
              <a:t>WIPO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200" b="1" dirty="0" smtClean="0">
                <a:solidFill>
                  <a:srgbClr val="3366FF"/>
                </a:solidFill>
              </a:rPr>
              <a:t>IPR publications &amp; awareness</a:t>
            </a:r>
          </a:p>
          <a:p>
            <a:pPr>
              <a:lnSpc>
                <a:spcPct val="120000"/>
              </a:lnSpc>
              <a:defRPr/>
            </a:pPr>
            <a:r>
              <a:rPr lang="en-US" b="1" dirty="0" smtClean="0">
                <a:solidFill>
                  <a:srgbClr val="000000"/>
                </a:solidFill>
              </a:rPr>
              <a:t>JICA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000" b="1" dirty="0">
                <a:solidFill>
                  <a:srgbClr val="3366FF"/>
                </a:solidFill>
              </a:rPr>
              <a:t>I</a:t>
            </a:r>
            <a:r>
              <a:rPr lang="en-US" sz="2000" b="1" dirty="0" smtClean="0">
                <a:solidFill>
                  <a:srgbClr val="3366FF"/>
                </a:solidFill>
              </a:rPr>
              <a:t>ndustry </a:t>
            </a:r>
            <a:r>
              <a:rPr lang="en-US" sz="2000" b="1" dirty="0">
                <a:solidFill>
                  <a:srgbClr val="3366FF"/>
                </a:solidFill>
              </a:rPr>
              <a:t>Support </a:t>
            </a:r>
            <a:r>
              <a:rPr lang="en-US" sz="2000" b="1" dirty="0" smtClean="0">
                <a:solidFill>
                  <a:srgbClr val="3366FF"/>
                </a:solidFill>
              </a:rPr>
              <a:t>Program through </a:t>
            </a:r>
            <a:r>
              <a:rPr lang="en-US" b="1" dirty="0" smtClean="0">
                <a:solidFill>
                  <a:srgbClr val="3366FF"/>
                </a:solidFill>
              </a:rPr>
              <a:t>Senior Volunteers, JICA Experts (for reducing Energy and Production inefficiencies)</a:t>
            </a:r>
          </a:p>
          <a:p>
            <a:pPr>
              <a:lnSpc>
                <a:spcPct val="120000"/>
              </a:lnSpc>
              <a:defRPr/>
            </a:pPr>
            <a:r>
              <a:rPr lang="en-US" b="1" dirty="0" smtClean="0">
                <a:solidFill>
                  <a:srgbClr val="000000"/>
                </a:solidFill>
              </a:rPr>
              <a:t>ITC, Geneva</a:t>
            </a:r>
          </a:p>
          <a:p>
            <a:pPr lvl="1">
              <a:lnSpc>
                <a:spcPct val="120000"/>
              </a:lnSpc>
              <a:defRPr/>
            </a:pPr>
            <a:r>
              <a:rPr lang="en-US" b="1" dirty="0" smtClean="0">
                <a:solidFill>
                  <a:srgbClr val="3366FF"/>
                </a:solidFill>
              </a:rPr>
              <a:t>Adaptation of Publications (Trade Secrets </a:t>
            </a:r>
            <a:r>
              <a:rPr lang="en-US" b="1" dirty="0" err="1" smtClean="0">
                <a:solidFill>
                  <a:srgbClr val="3366FF"/>
                </a:solidFill>
              </a:rPr>
              <a:t>etc</a:t>
            </a:r>
            <a:r>
              <a:rPr lang="en-US" b="1" dirty="0" smtClean="0">
                <a:solidFill>
                  <a:srgbClr val="3366FF"/>
                </a:solidFill>
              </a:rPr>
              <a:t>)</a:t>
            </a:r>
          </a:p>
          <a:p>
            <a:pPr lvl="1">
              <a:lnSpc>
                <a:spcPct val="120000"/>
              </a:lnSpc>
              <a:defRPr/>
            </a:pPr>
            <a:r>
              <a:rPr lang="en-US" b="1" dirty="0" smtClean="0">
                <a:solidFill>
                  <a:srgbClr val="3366FF"/>
                </a:solidFill>
              </a:rPr>
              <a:t>Seminars</a:t>
            </a:r>
          </a:p>
          <a:p>
            <a:pPr>
              <a:lnSpc>
                <a:spcPct val="120000"/>
              </a:lnSpc>
              <a:defRPr/>
            </a:pPr>
            <a:r>
              <a:rPr lang="en-US" b="1" dirty="0" smtClean="0">
                <a:solidFill>
                  <a:srgbClr val="000000"/>
                </a:solidFill>
              </a:rPr>
              <a:t>SES, GIZ, Bfz, Germany</a:t>
            </a:r>
          </a:p>
          <a:p>
            <a:pPr lvl="1">
              <a:lnSpc>
                <a:spcPct val="120000"/>
              </a:lnSpc>
              <a:defRPr/>
            </a:pPr>
            <a:r>
              <a:rPr lang="en-US" b="1" dirty="0" smtClean="0">
                <a:solidFill>
                  <a:srgbClr val="3366FF"/>
                </a:solidFill>
              </a:rPr>
              <a:t>Energy Efficiency &amp; Renewable Energy</a:t>
            </a:r>
          </a:p>
          <a:p>
            <a:pPr>
              <a:lnSpc>
                <a:spcPct val="120000"/>
              </a:lnSpc>
              <a:defRPr/>
            </a:pPr>
            <a:r>
              <a:rPr lang="en-US" b="1" dirty="0" smtClean="0">
                <a:solidFill>
                  <a:srgbClr val="000000"/>
                </a:solidFill>
              </a:rPr>
              <a:t>KOSGEB, Turkey</a:t>
            </a:r>
          </a:p>
          <a:p>
            <a:pPr lvl="1">
              <a:lnSpc>
                <a:spcPct val="120000"/>
              </a:lnSpc>
              <a:defRPr/>
            </a:pPr>
            <a:r>
              <a:rPr lang="en-US" b="1" dirty="0" smtClean="0">
                <a:solidFill>
                  <a:srgbClr val="3366FF"/>
                </a:solidFill>
              </a:rPr>
              <a:t>Investment &amp; Trade Promotion</a:t>
            </a:r>
          </a:p>
          <a:p>
            <a:pPr>
              <a:lnSpc>
                <a:spcPct val="120000"/>
              </a:lnSpc>
              <a:defRPr/>
            </a:pPr>
            <a:r>
              <a:rPr lang="en-US" b="1" dirty="0" smtClean="0">
                <a:solidFill>
                  <a:srgbClr val="000000"/>
                </a:solidFill>
              </a:rPr>
              <a:t>SEHDA, Mauritius</a:t>
            </a:r>
          </a:p>
          <a:p>
            <a:pPr lvl="1">
              <a:lnSpc>
                <a:spcPct val="120000"/>
              </a:lnSpc>
              <a:defRPr/>
            </a:pPr>
            <a:r>
              <a:rPr lang="en-US" b="1" dirty="0" smtClean="0">
                <a:solidFill>
                  <a:srgbClr val="3366FF"/>
                </a:solidFill>
              </a:rPr>
              <a:t>Trade Delegations</a:t>
            </a:r>
          </a:p>
          <a:p>
            <a:pPr>
              <a:lnSpc>
                <a:spcPct val="120000"/>
              </a:lnSpc>
              <a:defRPr/>
            </a:pPr>
            <a:r>
              <a:rPr lang="en-US" b="1" dirty="0" smtClean="0">
                <a:solidFill>
                  <a:srgbClr val="000000"/>
                </a:solidFill>
              </a:rPr>
              <a:t>CBI, Netherlands</a:t>
            </a:r>
          </a:p>
          <a:p>
            <a:pPr lvl="1">
              <a:lnSpc>
                <a:spcPct val="120000"/>
              </a:lnSpc>
              <a:defRPr/>
            </a:pPr>
            <a:r>
              <a:rPr lang="en-US" b="1" dirty="0" smtClean="0">
                <a:solidFill>
                  <a:srgbClr val="3366FF"/>
                </a:solidFill>
              </a:rPr>
              <a:t>Export Couching Programs , Productivity Enhancement Programs , CSR for Industry</a:t>
            </a:r>
          </a:p>
          <a:p>
            <a:pPr>
              <a:lnSpc>
                <a:spcPct val="120000"/>
              </a:lnSpc>
              <a:defRPr/>
            </a:pPr>
            <a:r>
              <a:rPr lang="en-US" b="1" dirty="0" smtClean="0">
                <a:solidFill>
                  <a:srgbClr val="000000"/>
                </a:solidFill>
              </a:rPr>
              <a:t>Regional Networking </a:t>
            </a:r>
          </a:p>
          <a:p>
            <a:pPr lvl="1">
              <a:lnSpc>
                <a:spcPct val="120000"/>
              </a:lnSpc>
              <a:defRPr/>
            </a:pPr>
            <a:r>
              <a:rPr lang="en-US" b="1" dirty="0" smtClean="0">
                <a:solidFill>
                  <a:srgbClr val="3366FF"/>
                </a:solidFill>
              </a:rPr>
              <a:t>SAARC Trade Promotion Network, ECO, D-8 and Heart of Asia, SCO</a:t>
            </a:r>
          </a:p>
        </p:txBody>
      </p:sp>
    </p:spTree>
    <p:extLst>
      <p:ext uri="{BB962C8B-B14F-4D97-AF65-F5344CB8AC3E}">
        <p14:creationId xmlns:p14="http://schemas.microsoft.com/office/powerpoint/2010/main" val="231251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Value Chains in Focus</a:t>
            </a:r>
            <a:endParaRPr lang="en-US" sz="3600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655637"/>
          <a:ext cx="5029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228600" y="3022600"/>
          <a:ext cx="4953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ight Arrow 5"/>
          <p:cNvSpPr/>
          <p:nvPr/>
        </p:nvSpPr>
        <p:spPr>
          <a:xfrm>
            <a:off x="6858000" y="2438401"/>
            <a:ext cx="1026914" cy="914400"/>
          </a:xfrm>
          <a:prstGeom prst="rightArrow">
            <a:avLst>
              <a:gd name="adj1" fmla="val 70000"/>
              <a:gd name="adj2" fmla="val 5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ight Arrow 6"/>
          <p:cNvSpPr/>
          <p:nvPr/>
        </p:nvSpPr>
        <p:spPr>
          <a:xfrm>
            <a:off x="7924800" y="2438400"/>
            <a:ext cx="1026914" cy="914400"/>
          </a:xfrm>
          <a:prstGeom prst="rightArrow">
            <a:avLst>
              <a:gd name="adj1" fmla="val 70000"/>
              <a:gd name="adj2" fmla="val 5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ight Arrow 7"/>
          <p:cNvSpPr/>
          <p:nvPr/>
        </p:nvSpPr>
        <p:spPr>
          <a:xfrm>
            <a:off x="6948264" y="4602832"/>
            <a:ext cx="1026914" cy="914400"/>
          </a:xfrm>
          <a:prstGeom prst="rightArrow">
            <a:avLst>
              <a:gd name="adj1" fmla="val 70000"/>
              <a:gd name="adj2" fmla="val 50000"/>
            </a:avLst>
          </a:prstGeom>
          <a:solidFill>
            <a:srgbClr val="FFC000">
              <a:alpha val="9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ight Arrow 8"/>
          <p:cNvSpPr/>
          <p:nvPr/>
        </p:nvSpPr>
        <p:spPr>
          <a:xfrm>
            <a:off x="8028384" y="4602832"/>
            <a:ext cx="1026914" cy="914400"/>
          </a:xfrm>
          <a:prstGeom prst="rightArrow">
            <a:avLst>
              <a:gd name="adj1" fmla="val 70000"/>
              <a:gd name="adj2" fmla="val 50000"/>
            </a:avLst>
          </a:prstGeom>
          <a:solidFill>
            <a:srgbClr val="FFC000">
              <a:alpha val="9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/>
          <p:cNvSpPr/>
          <p:nvPr/>
        </p:nvSpPr>
        <p:spPr>
          <a:xfrm>
            <a:off x="179512" y="1143000"/>
            <a:ext cx="762000" cy="762000"/>
          </a:xfrm>
          <a:prstGeom prst="ellipse">
            <a:avLst/>
          </a:prstGeom>
          <a:solidFill>
            <a:srgbClr val="FEFDC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schemeClr val="tx1"/>
                </a:solidFill>
              </a:rPr>
              <a:t>BDS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52800" y="3429000"/>
            <a:ext cx="762000" cy="762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schemeClr val="tx1"/>
                </a:solidFill>
              </a:rPr>
              <a:t>R&amp;D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15616" y="1676400"/>
            <a:ext cx="762000" cy="762000"/>
          </a:xfrm>
          <a:prstGeom prst="ellipse">
            <a:avLst/>
          </a:prstGeom>
          <a:solidFill>
            <a:srgbClr val="FEFDC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schemeClr val="tx1"/>
                </a:solidFill>
              </a:rPr>
              <a:t>Fin.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62200" y="1340768"/>
            <a:ext cx="762000" cy="762000"/>
          </a:xfrm>
          <a:prstGeom prst="ellipse">
            <a:avLst/>
          </a:prstGeom>
          <a:solidFill>
            <a:srgbClr val="FEFDC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err="1" smtClean="0">
                <a:solidFill>
                  <a:schemeClr val="tx1"/>
                </a:solidFill>
              </a:rPr>
              <a:t>Lbr</a:t>
            </a:r>
            <a:r>
              <a:rPr lang="en-US" sz="1200" b="0" dirty="0" smtClean="0">
                <a:solidFill>
                  <a:schemeClr val="tx1"/>
                </a:solidFill>
              </a:rPr>
              <a:t>.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305944" y="1628800"/>
            <a:ext cx="762000" cy="762000"/>
          </a:xfrm>
          <a:prstGeom prst="ellipse">
            <a:avLst/>
          </a:prstGeom>
          <a:solidFill>
            <a:srgbClr val="FEFDC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schemeClr val="tx1"/>
                </a:solidFill>
              </a:rPr>
              <a:t>Tax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638800" y="2438400"/>
            <a:ext cx="1026914" cy="914400"/>
          </a:xfrm>
          <a:prstGeom prst="rightArrow">
            <a:avLst>
              <a:gd name="adj1" fmla="val 70000"/>
              <a:gd name="adj2" fmla="val 5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ight Arrow 16"/>
          <p:cNvSpPr/>
          <p:nvPr/>
        </p:nvSpPr>
        <p:spPr>
          <a:xfrm>
            <a:off x="5868144" y="4581128"/>
            <a:ext cx="1026914" cy="914400"/>
          </a:xfrm>
          <a:prstGeom prst="rightArrow">
            <a:avLst>
              <a:gd name="adj1" fmla="val 70000"/>
              <a:gd name="adj2" fmla="val 50000"/>
            </a:avLst>
          </a:prstGeom>
          <a:solidFill>
            <a:srgbClr val="FFC000">
              <a:alpha val="9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228600" y="3733800"/>
            <a:ext cx="762000" cy="762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schemeClr val="tx1"/>
                </a:solidFill>
              </a:rPr>
              <a:t>Cert.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7400" y="3581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Times New Roman"/>
              </a:rPr>
              <a:t>Global Value Chain</a:t>
            </a:r>
            <a:endParaRPr lang="en-US" sz="1800" dirty="0">
              <a:latin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584" y="3573016"/>
            <a:ext cx="264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Times New Roman"/>
              </a:rPr>
              <a:t>Domestic Value Chain </a:t>
            </a:r>
            <a:endParaRPr lang="en-US" sz="1800" dirty="0">
              <a:latin typeface="Times New Roman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557336" y="4353146"/>
            <a:ext cx="381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1329529" y="4343418"/>
            <a:ext cx="381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148930" y="4380706"/>
            <a:ext cx="381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375942" y="4380706"/>
            <a:ext cx="381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4531518" y="4380706"/>
            <a:ext cx="381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4990306" y="4380706"/>
            <a:ext cx="381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-81131" y="3275692"/>
            <a:ext cx="61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0" dirty="0" smtClean="0">
                <a:latin typeface="Times New Roman"/>
              </a:rPr>
              <a:t>Gap</a:t>
            </a:r>
            <a:endParaRPr lang="en-US" sz="1800" b="0" dirty="0">
              <a:latin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4252" y="5734997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Times New Roman"/>
              </a:rPr>
              <a:t>Enhanced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Times New Roman"/>
              </a:rPr>
              <a:t>Value</a:t>
            </a:r>
            <a:endParaRPr lang="en-US" sz="1800" dirty="0">
              <a:latin typeface="Times New Roman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H="1">
            <a:off x="467544" y="2996952"/>
            <a:ext cx="1296144" cy="36004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1619672" y="2564904"/>
            <a:ext cx="648072" cy="792088"/>
          </a:xfrm>
          <a:prstGeom prst="ellips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mtClean="0"/>
          </a:p>
        </p:txBody>
      </p:sp>
      <p:sp>
        <p:nvSpPr>
          <p:cNvPr id="31" name="Oval 30"/>
          <p:cNvSpPr/>
          <p:nvPr/>
        </p:nvSpPr>
        <p:spPr bwMode="auto">
          <a:xfrm>
            <a:off x="1619672" y="4581128"/>
            <a:ext cx="648072" cy="792088"/>
          </a:xfrm>
          <a:prstGeom prst="ellips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mtClean="0"/>
          </a:p>
        </p:txBody>
      </p:sp>
      <p:cxnSp>
        <p:nvCxnSpPr>
          <p:cNvPr id="32" name="Straight Connector 31"/>
          <p:cNvCxnSpPr/>
          <p:nvPr/>
        </p:nvCxnSpPr>
        <p:spPr bwMode="auto">
          <a:xfrm flipH="1">
            <a:off x="683568" y="5373216"/>
            <a:ext cx="1152128" cy="288032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3" name="Right Arrow 32"/>
          <p:cNvSpPr/>
          <p:nvPr/>
        </p:nvSpPr>
        <p:spPr>
          <a:xfrm>
            <a:off x="4788024" y="4602832"/>
            <a:ext cx="1026914" cy="914400"/>
          </a:xfrm>
          <a:prstGeom prst="rightArrow">
            <a:avLst>
              <a:gd name="adj1" fmla="val 70000"/>
              <a:gd name="adj2" fmla="val 50000"/>
            </a:avLst>
          </a:prstGeom>
          <a:solidFill>
            <a:srgbClr val="FFC000">
              <a:alpha val="9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TextBox 38"/>
          <p:cNvSpPr txBox="1"/>
          <p:nvPr/>
        </p:nvSpPr>
        <p:spPr>
          <a:xfrm>
            <a:off x="2627784" y="5981218"/>
            <a:ext cx="6516216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0" dirty="0" smtClean="0">
                <a:latin typeface="Times New Roman"/>
              </a:rPr>
              <a:t>Greater Integration in Global Supply Chains</a:t>
            </a:r>
            <a:endParaRPr lang="en-US" sz="2000" b="0" dirty="0">
              <a:latin typeface="Times New Roman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4812754" y="5685978"/>
            <a:ext cx="381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6540946" y="5706938"/>
            <a:ext cx="381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8269137" y="5706938"/>
            <a:ext cx="381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386064" y="1268760"/>
            <a:ext cx="834008" cy="762000"/>
          </a:xfrm>
          <a:prstGeom prst="ellipse">
            <a:avLst/>
          </a:prstGeom>
          <a:solidFill>
            <a:srgbClr val="FEFDC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schemeClr val="tx1"/>
                </a:solidFill>
              </a:rPr>
              <a:t>Policy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3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9750" y="6500813"/>
            <a:ext cx="1905000" cy="333375"/>
          </a:xfrm>
        </p:spPr>
        <p:txBody>
          <a:bodyPr/>
          <a:lstStyle/>
          <a:p>
            <a:pPr>
              <a:defRPr/>
            </a:pPr>
            <a:fld id="{BA62AF15-3FBF-4BA3-AEEE-93E81B5189E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62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19" grpId="0"/>
      <p:bldP spid="20" grpId="0"/>
      <p:bldP spid="27" grpId="0"/>
      <p:bldP spid="28" grpId="0"/>
      <p:bldP spid="28" grpId="1"/>
      <p:bldP spid="30" grpId="0" animBg="1"/>
      <p:bldP spid="31" grpId="0" animBg="1"/>
      <p:bldP spid="31" grpId="1" animBg="1"/>
      <p:bldP spid="39" grpId="0" animBg="1"/>
      <p:bldP spid="36" grpId="0" animBg="1"/>
      <p:bldP spid="3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297B3-9779-42A1-8B3E-FD95E388499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773423"/>
            <a:ext cx="8640960" cy="156833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Garamond" pitchFamily="18" charset="0"/>
              </a:defRPr>
            </a:lvl9pPr>
          </a:lstStyle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Monotype Sorts" charset="0"/>
              <a:buNone/>
              <a:defRPr/>
            </a:pPr>
            <a:r>
              <a:rPr lang="en-US" sz="3600" b="1" dirty="0" smtClean="0">
                <a:solidFill>
                  <a:srgbClr val="000000"/>
                </a:solidFill>
              </a:rPr>
              <a:t>Future Programs</a:t>
            </a:r>
            <a:endParaRPr lang="en-US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4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30068" r="-30068"/>
          <a:stretch>
            <a:fillRect/>
          </a:stretch>
        </p:blipFill>
        <p:spPr>
          <a:xfrm>
            <a:off x="-2698111" y="44624"/>
            <a:ext cx="14545616" cy="71014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2AF15-3FBF-4BA3-AEEE-93E81B5189E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496" y="1556792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SMEDA’s SME Development Plan – Key Pillar of Vision 2025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8601127" y="6409766"/>
            <a:ext cx="582706" cy="567765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93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SME Development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2AF15-3FBF-4BA3-AEEE-93E81B5189E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Right Arrow 4"/>
          <p:cNvSpPr/>
          <p:nvPr/>
        </p:nvSpPr>
        <p:spPr bwMode="auto">
          <a:xfrm>
            <a:off x="76200" y="1295400"/>
            <a:ext cx="1905000" cy="1066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Vision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76200" y="2819400"/>
            <a:ext cx="1905000" cy="1066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Goal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76200" y="4114800"/>
            <a:ext cx="1905000" cy="1066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Strategy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76200" y="5410200"/>
            <a:ext cx="1905000" cy="1295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Institutional</a:t>
            </a:r>
          </a:p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Support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209800" y="1219200"/>
            <a:ext cx="6629400" cy="1143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000000"/>
              </a:solidFill>
              <a:latin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Growth of globally competitive SME sector,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through a conducive environment and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support services, serving as an engine of sustainable growth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for national economy</a:t>
            </a:r>
          </a:p>
          <a:p>
            <a:pPr algn="ctr" eaLnBrk="0" hangingPunct="0"/>
            <a:endParaRPr lang="en-US" sz="180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>
            <a:off x="2514600" y="2438400"/>
            <a:ext cx="6172200" cy="533400"/>
          </a:xfrm>
          <a:prstGeom prst="triangl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362200" y="3048000"/>
            <a:ext cx="1600200" cy="762000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New Jobs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4038600" y="3048000"/>
            <a:ext cx="1600200" cy="762000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Value Addition in </a:t>
            </a:r>
          </a:p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GDP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5715000" y="3048000"/>
            <a:ext cx="1600200" cy="762000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New Enterprises &amp; </a:t>
            </a:r>
          </a:p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Increasing Scale 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7391400" y="3048000"/>
            <a:ext cx="1600200" cy="762000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Exports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362200" y="4191000"/>
            <a:ext cx="2057400" cy="533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Policy Advocacy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4191000"/>
            <a:ext cx="2057400" cy="533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Sector Development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705600" y="4191000"/>
            <a:ext cx="2057400" cy="533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Entrepreneurial </a:t>
            </a:r>
          </a:p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Ecosystem Dev.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362200" y="4800600"/>
            <a:ext cx="2057400" cy="533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Access to Finance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572000" y="4800600"/>
            <a:ext cx="2057400" cy="533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E-Enablement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705600" y="4800600"/>
            <a:ext cx="2057400" cy="533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Business Dev.</a:t>
            </a:r>
          </a:p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Services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5562600" y="5638800"/>
            <a:ext cx="1752600" cy="685800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Reliable</a:t>
            </a:r>
          </a:p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Database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7315200" y="5638800"/>
            <a:ext cx="1752600" cy="685800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Monitoring &amp; </a:t>
            </a:r>
          </a:p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Evaluation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3810000" y="5638800"/>
            <a:ext cx="1752600" cy="685800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Effective </a:t>
            </a:r>
          </a:p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Coordination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2209800" y="3886200"/>
            <a:ext cx="6629400" cy="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2286000" y="5562600"/>
            <a:ext cx="6629400" cy="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255520" y="3962400"/>
            <a:ext cx="0" cy="144780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8915400" y="3962400"/>
            <a:ext cx="0" cy="144780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28" name="Rounded Rectangle 27"/>
          <p:cNvSpPr/>
          <p:nvPr/>
        </p:nvSpPr>
        <p:spPr bwMode="auto">
          <a:xfrm>
            <a:off x="2057400" y="5638800"/>
            <a:ext cx="1752600" cy="685800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Partnerships</a:t>
            </a:r>
          </a:p>
        </p:txBody>
      </p:sp>
    </p:spTree>
    <p:extLst>
      <p:ext uri="{BB962C8B-B14F-4D97-AF65-F5344CB8AC3E}">
        <p14:creationId xmlns:p14="http://schemas.microsoft.com/office/powerpoint/2010/main" val="33261868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016" y="2780928"/>
            <a:ext cx="8820472" cy="1224136"/>
          </a:xfrm>
          <a:solidFill>
            <a:srgbClr val="8EB4E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Thank You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0AD55-DF01-4395-8258-43CDBB92A1B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87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07504" y="152400"/>
            <a:ext cx="8807896" cy="70788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SMEDA’s PSDP Portfolio (Since 2006)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44208" y="1239143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Times New Roman"/>
              </a:rPr>
              <a:t>PKR Million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9750" y="6500813"/>
            <a:ext cx="1905000" cy="333375"/>
          </a:xfrm>
        </p:spPr>
        <p:txBody>
          <a:bodyPr/>
          <a:lstStyle/>
          <a:p>
            <a:pPr>
              <a:defRPr/>
            </a:pPr>
            <a:fld id="{50C588CE-B39E-49BC-95FF-09DA65D6F256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96336" y="6165304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err="1" smtClean="0">
                <a:solidFill>
                  <a:srgbClr val="000000"/>
                </a:solidFill>
              </a:rPr>
              <a:t>Cont</a:t>
            </a:r>
            <a:r>
              <a:rPr lang="en-US" sz="1800" b="0" dirty="0" smtClean="0">
                <a:solidFill>
                  <a:srgbClr val="000000"/>
                </a:solidFill>
              </a:rPr>
              <a:t>…</a:t>
            </a:r>
            <a:endParaRPr lang="en-US" sz="1800" b="0" dirty="0">
              <a:solidFill>
                <a:srgbClr val="000000"/>
              </a:solidFill>
            </a:endParaRPr>
          </a:p>
        </p:txBody>
      </p:sp>
      <p:graphicFrame>
        <p:nvGraphicFramePr>
          <p:cNvPr id="8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303242"/>
              </p:ext>
            </p:extLst>
          </p:nvPr>
        </p:nvGraphicFramePr>
        <p:xfrm>
          <a:off x="251520" y="1762996"/>
          <a:ext cx="8498839" cy="426270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139173"/>
                <a:gridCol w="3359666"/>
              </a:tblGrid>
              <a:tr h="5475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Completed Projects (16)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0" marR="0" lvl="5" indent="-2889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1,895.13 </a:t>
                      </a:r>
                      <a:endParaRPr kumimoji="0" lang="en-US" sz="2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814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Operational/ Under Execution Projects (07)</a:t>
                      </a:r>
                      <a:endParaRPr kumimoji="0" lang="en-US" sz="2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62163" lvl="4" indent="0" algn="ctr" fontAlgn="b"/>
                      <a:r>
                        <a:rPr kumimoji="0" lang="en-US" sz="25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  706.13 </a:t>
                      </a:r>
                      <a:endParaRPr kumimoji="0" lang="en-US" sz="2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814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Non funded / closed Projects (4)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62163" lvl="4" indent="0" algn="ctr" fontAlgn="b"/>
                      <a:r>
                        <a:rPr kumimoji="0" lang="en-US" sz="25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   171.71</a:t>
                      </a:r>
                      <a:endParaRPr kumimoji="0" lang="en-US" sz="2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31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 (27 projects)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62163" lvl="4" indent="0" algn="ctr" defTabSz="914400" rtl="0" eaLnBrk="1" fontAlgn="b" latinLnBrk="0" hangingPunct="1"/>
                      <a:r>
                        <a:rPr kumimoji="0" lang="en-US" sz="25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2,772.97</a:t>
                      </a:r>
                      <a:endParaRPr kumimoji="0" lang="en-US" sz="2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814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Contribution by Private Sector &amp; Provincial Govt.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60575" lvl="4" indent="0" algn="ctr" defTabSz="914400" rtl="0" eaLnBrk="1" fontAlgn="b" latinLnBrk="0" hangingPunct="1"/>
                      <a:r>
                        <a:rPr kumimoji="0" lang="en-US" sz="25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1,047.15   </a:t>
                      </a:r>
                      <a:endParaRPr kumimoji="0" lang="en-US" sz="2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137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 Portfolio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0" lvl="0" indent="0" algn="ctr" defTabSz="914400" rtl="0" eaLnBrk="1" fontAlgn="b" latinLnBrk="0" hangingPunct="1"/>
                      <a:r>
                        <a:rPr kumimoji="0" lang="en-US" sz="25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 3,820.12  </a:t>
                      </a:r>
                      <a:endParaRPr kumimoji="0" lang="en-US" sz="2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5107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589472"/>
              </p:ext>
            </p:extLst>
          </p:nvPr>
        </p:nvGraphicFramePr>
        <p:xfrm>
          <a:off x="47740" y="135965"/>
          <a:ext cx="9036496" cy="657952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25896"/>
                <a:gridCol w="3521312"/>
                <a:gridCol w="3176817"/>
                <a:gridCol w="1912471"/>
              </a:tblGrid>
              <a:tr h="799394">
                <a:tc>
                  <a:txBody>
                    <a:bodyPr/>
                    <a:lstStyle/>
                    <a:p>
                      <a:endParaRPr lang="en-US" sz="2000" b="1">
                        <a:latin typeface="+mn-lt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/>
                        <a:t>Interventions</a:t>
                      </a:r>
                      <a:endParaRPr lang="en-US" sz="2000" b="1" i="0" u="none" strike="noStrike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kern="1200" dirty="0" smtClean="0"/>
                        <a:t>Government Priorities</a:t>
                      </a:r>
                      <a:endParaRPr lang="en-US" sz="2000" b="1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kern="1200" dirty="0" smtClean="0"/>
                        <a:t>Cost      (</a:t>
                      </a:r>
                      <a:r>
                        <a:rPr lang="en-US" sz="2000" b="1" u="none" strike="noStrike" kern="1200" dirty="0" err="1" smtClean="0"/>
                        <a:t>Rs</a:t>
                      </a:r>
                      <a:r>
                        <a:rPr lang="en-US" sz="2000" b="1" u="none" strike="noStrike" kern="1200" dirty="0" smtClean="0"/>
                        <a:t>.</a:t>
                      </a:r>
                      <a:r>
                        <a:rPr lang="en-US" sz="2000" b="1" u="none" strike="noStrike" kern="1200" baseline="0" dirty="0" smtClean="0"/>
                        <a:t> </a:t>
                      </a:r>
                      <a:r>
                        <a:rPr lang="en-US" sz="2000" b="1" u="none" strike="noStrike" kern="1200" dirty="0" smtClean="0"/>
                        <a:t>Mil)</a:t>
                      </a:r>
                      <a:endParaRPr lang="en-US" sz="2000" b="1" i="0" u="none" strike="noStrike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62" marB="0" anchor="ctr"/>
                </a:tc>
              </a:tr>
              <a:tr h="12012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Sports Industries Development Center (SIDC) Sialkot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  <a:tc>
                  <a:txBody>
                    <a:bodyPr/>
                    <a:lstStyle/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dirty="0" smtClean="0">
                          <a:effectLst/>
                        </a:rPr>
                        <a:t>Sports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Goods Sector Dev.</a:t>
                      </a: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Technology Up-gradation</a:t>
                      </a: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Common Facility Center</a:t>
                      </a:r>
                      <a:endParaRPr lang="en-US" sz="20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72000" marR="72000" marT="6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435.64 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</a:tr>
              <a:tr h="14035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Sialkot Business and Commerce Centre (SBCC), Sialkot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  <a:tc>
                  <a:txBody>
                    <a:bodyPr/>
                    <a:lstStyle/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dirty="0" smtClean="0">
                          <a:effectLst/>
                        </a:rPr>
                        <a:t>Infrastructure Dev.</a:t>
                      </a: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dirty="0" smtClean="0">
                          <a:effectLst/>
                        </a:rPr>
                        <a:t>SME 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Sector Dev.</a:t>
                      </a: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Common Facility Center</a:t>
                      </a:r>
                      <a:endParaRPr lang="en-US" sz="20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72000" marR="72000" marT="6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</a:rPr>
                        <a:t>341.67 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</a:tr>
              <a:tr h="15877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Foundry Service Center (FSC), Lahore 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  <a:tc>
                  <a:txBody>
                    <a:bodyPr/>
                    <a:lstStyle/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dirty="0" smtClean="0">
                          <a:effectLst/>
                        </a:rPr>
                        <a:t>Engineering 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Sector Dev.</a:t>
                      </a: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Technology Up-gradation</a:t>
                      </a: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Common Facility Center</a:t>
                      </a:r>
                      <a:endParaRPr lang="en-US" sz="20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72000" marR="72000" marT="6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206.31 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</a:tr>
              <a:tr h="15877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Agro Food Processing Facilities (AFP), Multan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  <a:tc>
                  <a:txBody>
                    <a:bodyPr/>
                    <a:lstStyle/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dirty="0" smtClean="0">
                          <a:effectLst/>
                        </a:rPr>
                        <a:t>Horticulture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Sector Dev.</a:t>
                      </a: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Technology Up-gradation</a:t>
                      </a: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Common Facility Center</a:t>
                      </a:r>
                      <a:endParaRPr lang="en-US" sz="20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72000" marR="72000" marT="6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207.73 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48600" y="648866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cont…</a:t>
            </a:r>
            <a:endParaRPr lang="en-US" sz="18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251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960796"/>
              </p:ext>
            </p:extLst>
          </p:nvPr>
        </p:nvGraphicFramePr>
        <p:xfrm>
          <a:off x="62681" y="76199"/>
          <a:ext cx="9036496" cy="678180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25896"/>
                <a:gridCol w="3521312"/>
                <a:gridCol w="3692272"/>
                <a:gridCol w="1397016"/>
              </a:tblGrid>
              <a:tr h="686699">
                <a:tc>
                  <a:txBody>
                    <a:bodyPr/>
                    <a:lstStyle/>
                    <a:p>
                      <a:endParaRPr lang="en-US" sz="2000" b="1" dirty="0">
                        <a:latin typeface="+mn-lt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000000"/>
                          </a:solidFill>
                        </a:rPr>
                        <a:t>Interventions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kern="1200" dirty="0" smtClean="0">
                          <a:solidFill>
                            <a:srgbClr val="000000"/>
                          </a:solidFill>
                        </a:rPr>
                        <a:t>Government Priorities</a:t>
                      </a:r>
                      <a:endParaRPr lang="en-US" sz="20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kern="1200" dirty="0" smtClean="0">
                          <a:solidFill>
                            <a:srgbClr val="000000"/>
                          </a:solidFill>
                        </a:rPr>
                        <a:t>Cost      (</a:t>
                      </a:r>
                      <a:r>
                        <a:rPr lang="en-US" sz="2000" b="1" u="none" strike="noStrike" kern="1200" dirty="0" err="1" smtClean="0">
                          <a:solidFill>
                            <a:srgbClr val="000000"/>
                          </a:solidFill>
                        </a:rPr>
                        <a:t>Rs</a:t>
                      </a:r>
                      <a:r>
                        <a:rPr lang="en-US" sz="2000" b="1" u="none" strike="noStrike" kern="1200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lang="en-US" sz="2000" b="1" u="none" strike="noStrike" kern="12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b="1" u="none" strike="noStrike" kern="1200" dirty="0" smtClean="0">
                          <a:solidFill>
                            <a:srgbClr val="000000"/>
                          </a:solidFill>
                        </a:rPr>
                        <a:t>Mil)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62" marB="0" anchor="ctr"/>
                </a:tc>
              </a:tr>
              <a:tr h="12740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b="1" dirty="0"/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 Women Business Incubation </a:t>
                      </a:r>
                      <a:r>
                        <a:rPr lang="en-US" sz="2000" u="none" strike="noStrike" dirty="0" smtClean="0">
                          <a:effectLst/>
                        </a:rPr>
                        <a:t>Center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- </a:t>
                      </a:r>
                      <a:r>
                        <a:rPr lang="en-US" sz="2000" u="none" strike="noStrike" dirty="0" smtClean="0">
                          <a:effectLst/>
                        </a:rPr>
                        <a:t>Quetta</a:t>
                      </a:r>
                      <a:r>
                        <a:rPr lang="en-US" sz="2000" u="none" strike="noStrike" dirty="0">
                          <a:effectLst/>
                        </a:rPr>
                        <a:t/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  <a:tc>
                  <a:txBody>
                    <a:bodyPr/>
                    <a:lstStyle/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dirty="0" smtClean="0">
                          <a:effectLst/>
                        </a:rPr>
                        <a:t>Women Entrepreneurship Dev.</a:t>
                      </a:r>
                      <a:endParaRPr lang="en-US" sz="2000" u="none" strike="noStrike" baseline="0" dirty="0" smtClean="0">
                        <a:effectLst/>
                      </a:endParaRP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Common Facility Center</a:t>
                      </a:r>
                      <a:endParaRPr lang="en-US" sz="2000" u="none" strike="noStrike" dirty="0" smtClean="0">
                        <a:effectLst/>
                      </a:endParaRPr>
                    </a:p>
                    <a:p>
                      <a:pPr algn="l" fontAlgn="b"/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6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58.08 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</a:tr>
              <a:tr h="11885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b="1" dirty="0"/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Women Business Incubation Center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- Karachi</a:t>
                      </a:r>
                      <a:endParaRPr lang="en-US" sz="20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  <a:tc>
                  <a:txBody>
                    <a:bodyPr/>
                    <a:lstStyle/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dirty="0" smtClean="0">
                          <a:effectLst/>
                        </a:rPr>
                        <a:t>Women Entrepreneurship Dev.</a:t>
                      </a:r>
                      <a:endParaRPr lang="en-US" sz="2000" u="none" strike="noStrike" baseline="0" dirty="0" smtClean="0">
                        <a:effectLst/>
                      </a:endParaRP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Common Facility Center</a:t>
                      </a:r>
                      <a:endParaRPr lang="en-US" sz="20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72000" marR="72000" marT="6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58.84 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</a:tr>
              <a:tr h="11885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b="1" dirty="0"/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Red Chilies Processing Centre, Kunri </a:t>
                      </a:r>
                      <a:endParaRPr lang="en-US" sz="20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  <a:tc>
                  <a:txBody>
                    <a:bodyPr/>
                    <a:lstStyle/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dirty="0" smtClean="0">
                          <a:effectLst/>
                        </a:rPr>
                        <a:t> Agriculture 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Sector Dev.</a:t>
                      </a: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Technology Up-gradation</a:t>
                      </a: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Common Facility Center</a:t>
                      </a:r>
                      <a:endParaRPr lang="en-US" sz="20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72000" marR="72000" marT="6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244.70 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</a:tr>
              <a:tr h="11885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  <a:endParaRPr lang="en-US" sz="2000" b="1" dirty="0"/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 Women Business Development Center (WBDC) Peshawar, Khyber Pakhtunkhwa 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  <a:tc>
                  <a:txBody>
                    <a:bodyPr/>
                    <a:lstStyle/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dirty="0" smtClean="0">
                          <a:effectLst/>
                        </a:rPr>
                        <a:t>Women Entrepreneurship Dev.</a:t>
                      </a:r>
                      <a:endParaRPr lang="en-US" sz="2000" u="none" strike="noStrike" baseline="0" dirty="0" smtClean="0">
                        <a:effectLst/>
                      </a:endParaRP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Common Facility Center</a:t>
                      </a:r>
                      <a:endParaRPr lang="en-US" sz="20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72000" marR="72000" marT="6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28.41 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</a:tr>
              <a:tr h="12555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</a:t>
                      </a:r>
                      <a:endParaRPr lang="en-US" sz="2000" b="1" dirty="0"/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Revival of Cutlery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Institute of Pakistan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  <a:tc>
                  <a:txBody>
                    <a:bodyPr/>
                    <a:lstStyle/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Cutlery Sector </a:t>
                      </a: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Technology Up-gradation</a:t>
                      </a: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Common Facility Center</a:t>
                      </a:r>
                      <a:endParaRPr lang="en-US" sz="2000" u="none" strike="noStrike" dirty="0" smtClean="0">
                        <a:effectLst/>
                      </a:endParaRPr>
                    </a:p>
                    <a:p>
                      <a:pPr marL="0" indent="0" algn="l" fontAlgn="b">
                        <a:buFont typeface="Arial"/>
                        <a:buNone/>
                      </a:pPr>
                      <a:endParaRPr lang="en-US" sz="20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72000" marR="72000" marT="6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39.84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48600" y="648866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cont…</a:t>
            </a:r>
            <a:endParaRPr lang="en-US" sz="18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731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>
          <a:xfrm>
            <a:off x="457200" y="-248297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SME Definition (Current)</a:t>
            </a:r>
          </a:p>
        </p:txBody>
      </p:sp>
      <p:sp>
        <p:nvSpPr>
          <p:cNvPr id="24578" name="Slide Number Placeholder 3"/>
          <p:cNvSpPr txBox="1">
            <a:spLocks noGrp="1"/>
          </p:cNvSpPr>
          <p:nvPr/>
        </p:nvSpPr>
        <p:spPr bwMode="auto">
          <a:xfrm>
            <a:off x="539750" y="6191922"/>
            <a:ext cx="1905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FD6CDC3E-6C46-4174-861D-33DF3C10FEA0}" type="slidenum">
              <a:rPr lang="en-US" sz="1600">
                <a:solidFill>
                  <a:srgbClr val="000000"/>
                </a:solidFill>
                <a:latin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9287476"/>
              </p:ext>
            </p:extLst>
          </p:nvPr>
        </p:nvGraphicFramePr>
        <p:xfrm>
          <a:off x="251520" y="1475492"/>
          <a:ext cx="8711755" cy="30516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61255"/>
                <a:gridCol w="2299962"/>
                <a:gridCol w="2112120"/>
                <a:gridCol w="2338418"/>
              </a:tblGrid>
              <a:tr h="9862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Enterprise Category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Employment Size</a:t>
                      </a:r>
                    </a:p>
                  </a:txBody>
                  <a:tcPr anchor="ctr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Paid Up Capital</a:t>
                      </a:r>
                    </a:p>
                  </a:txBody>
                  <a:tcPr anchor="ctr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Annual Sales</a:t>
                      </a:r>
                    </a:p>
                  </a:txBody>
                  <a:tcPr anchor="ctr" horzOverflow="overflow">
                    <a:solidFill>
                      <a:srgbClr val="FFC000"/>
                    </a:solidFill>
                  </a:tcPr>
                </a:tc>
              </a:tr>
              <a:tr h="2065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SME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Up to 250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Up to Rs. 25 Million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Up to Rs. 250 Million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684213" y="725460"/>
            <a:ext cx="7991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SME Policy 2007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5941417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Other Organizations have also developed their own SME definitions, as per requirement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77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021479"/>
              </p:ext>
            </p:extLst>
          </p:nvPr>
        </p:nvGraphicFramePr>
        <p:xfrm>
          <a:off x="62681" y="76198"/>
          <a:ext cx="9036496" cy="678180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25896"/>
                <a:gridCol w="3521312"/>
                <a:gridCol w="3692272"/>
                <a:gridCol w="1397016"/>
              </a:tblGrid>
              <a:tr h="855961">
                <a:tc>
                  <a:txBody>
                    <a:bodyPr/>
                    <a:lstStyle/>
                    <a:p>
                      <a:endParaRPr lang="en-US" sz="2000" b="1">
                        <a:latin typeface="+mn-lt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/>
                        <a:t>Interventions</a:t>
                      </a:r>
                      <a:endParaRPr lang="en-US" sz="2000" b="1" i="0" u="none" strike="noStrike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kern="1200" dirty="0" smtClean="0"/>
                        <a:t>Government Priorities</a:t>
                      </a:r>
                      <a:endParaRPr lang="en-US" sz="2000" b="1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kern="1200" dirty="0" smtClean="0"/>
                        <a:t>Cost      (</a:t>
                      </a:r>
                      <a:r>
                        <a:rPr lang="en-US" sz="2000" b="1" u="none" strike="noStrike" kern="1200" dirty="0" err="1" smtClean="0"/>
                        <a:t>Rs</a:t>
                      </a:r>
                      <a:r>
                        <a:rPr lang="en-US" sz="2000" b="1" u="none" strike="noStrike" kern="1200" dirty="0" smtClean="0"/>
                        <a:t>.</a:t>
                      </a:r>
                      <a:r>
                        <a:rPr lang="en-US" sz="2000" b="1" u="none" strike="noStrike" kern="1200" baseline="0" dirty="0" smtClean="0"/>
                        <a:t> </a:t>
                      </a:r>
                      <a:r>
                        <a:rPr lang="en-US" sz="2000" b="1" u="none" strike="noStrike" kern="1200" dirty="0" smtClean="0"/>
                        <a:t>Mil)</a:t>
                      </a:r>
                      <a:endParaRPr lang="en-US" sz="2000" b="1" i="0" u="none" strike="noStrike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62" marB="0" anchor="ctr"/>
                </a:tc>
              </a:tr>
              <a:tr h="148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Women </a:t>
                      </a:r>
                      <a:r>
                        <a:rPr lang="en-US" sz="2000" u="none" strike="noStrike" dirty="0">
                          <a:effectLst/>
                        </a:rPr>
                        <a:t>Business Development Center (WBDC) </a:t>
                      </a:r>
                      <a:r>
                        <a:rPr lang="en-US" sz="2000" u="none" strike="noStrike" dirty="0" err="1">
                          <a:effectLst/>
                        </a:rPr>
                        <a:t>Mingora</a:t>
                      </a:r>
                      <a:r>
                        <a:rPr lang="en-US" sz="2000" u="none" strike="noStrike" dirty="0">
                          <a:effectLst/>
                        </a:rPr>
                        <a:t> Swat, Khyber Pakhtunkhwa 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  <a:tc>
                  <a:txBody>
                    <a:bodyPr/>
                    <a:lstStyle/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dirty="0" smtClean="0">
                          <a:effectLst/>
                        </a:rPr>
                        <a:t>Women Entrepreneurship Dev.</a:t>
                      </a:r>
                      <a:endParaRPr lang="en-US" sz="2000" u="none" strike="noStrike" baseline="0" dirty="0" smtClean="0">
                        <a:effectLst/>
                      </a:endParaRP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Common Facility Center</a:t>
                      </a: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Regional Dev.</a:t>
                      </a:r>
                      <a:endParaRPr lang="en-US" sz="20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72000" marR="72000" marT="6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35.01 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</a:tr>
              <a:tr h="148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CFTC </a:t>
                      </a:r>
                      <a:r>
                        <a:rPr lang="en-US" sz="2000" u="none" strike="noStrike" dirty="0">
                          <a:effectLst/>
                        </a:rPr>
                        <a:t>for Light Engineering Cluster, </a:t>
                      </a:r>
                      <a:r>
                        <a:rPr lang="en-US" sz="2000" u="none" strike="noStrike" dirty="0" err="1">
                          <a:effectLst/>
                        </a:rPr>
                        <a:t>Mardan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  <a:tc>
                  <a:txBody>
                    <a:bodyPr/>
                    <a:lstStyle/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dirty="0" smtClean="0">
                          <a:effectLst/>
                        </a:rPr>
                        <a:t>Engineering 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Sector Dev.</a:t>
                      </a: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Technology Up-gradation</a:t>
                      </a: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Common Facility Center</a:t>
                      </a:r>
                      <a:endParaRPr lang="en-US" sz="20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72000" marR="72000" marT="6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39.98 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</a:tr>
              <a:tr h="148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Establishment </a:t>
                      </a:r>
                      <a:r>
                        <a:rPr lang="en-US" sz="2000" u="none" strike="noStrike" dirty="0">
                          <a:effectLst/>
                        </a:rPr>
                        <a:t>of Spinning CFC at </a:t>
                      </a:r>
                      <a:r>
                        <a:rPr lang="en-US" sz="2000" u="none" strike="noStrike" dirty="0" err="1">
                          <a:effectLst/>
                        </a:rPr>
                        <a:t>Islampur</a:t>
                      </a:r>
                      <a:r>
                        <a:rPr lang="en-US" sz="2000" u="none" strike="noStrike" dirty="0">
                          <a:effectLst/>
                        </a:rPr>
                        <a:t>, Swat Khyber </a:t>
                      </a:r>
                      <a:r>
                        <a:rPr lang="en-US" sz="2000" u="none" strike="noStrike" dirty="0" err="1">
                          <a:effectLst/>
                        </a:rPr>
                        <a:t>Paktunkhwa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  <a:tc>
                  <a:txBody>
                    <a:bodyPr/>
                    <a:lstStyle/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dirty="0" smtClean="0">
                          <a:effectLst/>
                        </a:rPr>
                        <a:t>Regional / Rural Dev.</a:t>
                      </a:r>
                      <a:endParaRPr lang="en-US" sz="2000" u="none" strike="noStrike" baseline="0" dirty="0" smtClean="0">
                        <a:effectLst/>
                      </a:endParaRP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Technology Up-gradation</a:t>
                      </a: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Common Facility Center</a:t>
                      </a:r>
                      <a:endParaRPr lang="en-US" sz="20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72000" marR="72000" marT="6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29.69 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</a:tr>
              <a:tr h="148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Establishment </a:t>
                      </a:r>
                      <a:r>
                        <a:rPr lang="en-US" sz="2000" u="none" strike="noStrike" dirty="0">
                          <a:effectLst/>
                        </a:rPr>
                        <a:t>of CFC for </a:t>
                      </a:r>
                      <a:r>
                        <a:rPr lang="en-US" sz="2000" u="none" strike="noStrike" dirty="0" smtClean="0">
                          <a:effectLst/>
                        </a:rPr>
                        <a:t>Honey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</a:rPr>
                        <a:t>Processing </a:t>
                      </a:r>
                      <a:r>
                        <a:rPr lang="en-US" sz="2000" u="none" strike="noStrike" dirty="0">
                          <a:effectLst/>
                        </a:rPr>
                        <a:t>&amp; Packaging at Swat 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  <a:tc>
                  <a:txBody>
                    <a:bodyPr/>
                    <a:lstStyle/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dirty="0" smtClean="0">
                          <a:effectLst/>
                        </a:rPr>
                        <a:t>Regional Dev.</a:t>
                      </a:r>
                      <a:endParaRPr lang="en-US" sz="2000" u="none" strike="noStrike" baseline="0" dirty="0" smtClean="0">
                        <a:effectLst/>
                      </a:endParaRP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Value addition</a:t>
                      </a: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Common Facility Center</a:t>
                      </a:r>
                      <a:endParaRPr lang="en-US" sz="20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72000" marR="72000" marT="6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38.17 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48600" y="648866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cont…</a:t>
            </a:r>
            <a:endParaRPr lang="en-US" sz="18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879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391639"/>
              </p:ext>
            </p:extLst>
          </p:nvPr>
        </p:nvGraphicFramePr>
        <p:xfrm>
          <a:off x="62681" y="76204"/>
          <a:ext cx="9036496" cy="678179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25896"/>
                <a:gridCol w="3521312"/>
                <a:gridCol w="3692272"/>
                <a:gridCol w="1397016"/>
              </a:tblGrid>
              <a:tr h="702502">
                <a:tc>
                  <a:txBody>
                    <a:bodyPr/>
                    <a:lstStyle/>
                    <a:p>
                      <a:endParaRPr lang="en-US" sz="2000" b="1">
                        <a:latin typeface="+mn-lt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000000"/>
                          </a:solidFill>
                        </a:rPr>
                        <a:t>Interventions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kern="1200" dirty="0" smtClean="0">
                          <a:solidFill>
                            <a:srgbClr val="000000"/>
                          </a:solidFill>
                        </a:rPr>
                        <a:t>Government Priorities</a:t>
                      </a:r>
                      <a:endParaRPr lang="en-US" sz="20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kern="1200" dirty="0" smtClean="0">
                          <a:solidFill>
                            <a:srgbClr val="000000"/>
                          </a:solidFill>
                        </a:rPr>
                        <a:t>Cost      (</a:t>
                      </a:r>
                      <a:r>
                        <a:rPr lang="en-US" sz="2000" b="1" u="none" strike="noStrike" kern="1200" dirty="0" err="1" smtClean="0">
                          <a:solidFill>
                            <a:srgbClr val="000000"/>
                          </a:solidFill>
                        </a:rPr>
                        <a:t>Rs</a:t>
                      </a:r>
                      <a:r>
                        <a:rPr lang="en-US" sz="2000" b="1" u="none" strike="noStrike" kern="1200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lang="en-US" sz="2000" b="1" u="none" strike="noStrike" kern="12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b="1" u="none" strike="noStrike" kern="1200" dirty="0" smtClean="0">
                          <a:solidFill>
                            <a:srgbClr val="000000"/>
                          </a:solidFill>
                        </a:rPr>
                        <a:t>Mil)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62" marB="0" anchor="ctr"/>
                </a:tc>
              </a:tr>
              <a:tr h="12158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CFC </a:t>
                      </a:r>
                      <a:r>
                        <a:rPr lang="en-US" sz="2000" u="none" strike="noStrike" dirty="0">
                          <a:effectLst/>
                        </a:rPr>
                        <a:t>for Silk Cluster, Swat Khyber </a:t>
                      </a:r>
                      <a:r>
                        <a:rPr lang="en-US" sz="2000" u="none" strike="noStrike" dirty="0" err="1">
                          <a:effectLst/>
                        </a:rPr>
                        <a:t>Paktunkhwa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  <a:tc>
                  <a:txBody>
                    <a:bodyPr/>
                    <a:lstStyle/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dirty="0" smtClean="0">
                          <a:effectLst/>
                        </a:rPr>
                        <a:t>Regional Dev.</a:t>
                      </a:r>
                      <a:endParaRPr lang="en-US" sz="2000" u="none" strike="noStrike" baseline="0" dirty="0" smtClean="0">
                        <a:effectLst/>
                      </a:endParaRP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Value addition</a:t>
                      </a: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Common Facility Center</a:t>
                      </a:r>
                      <a:endParaRPr lang="en-US" sz="20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72000" marR="72000" marT="6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57.53 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</a:tr>
              <a:tr h="12158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SMEDA </a:t>
                      </a:r>
                      <a:r>
                        <a:rPr lang="en-US" sz="2000" u="none" strike="noStrike" dirty="0">
                          <a:effectLst/>
                        </a:rPr>
                        <a:t>SME Facilitation Complex at PITAC, Lahore 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  <a:tc>
                  <a:txBody>
                    <a:bodyPr/>
                    <a:lstStyle/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dirty="0" smtClean="0">
                          <a:effectLst/>
                        </a:rPr>
                        <a:t>Better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Service Delivery for SMEs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6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57.20 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</a:tr>
              <a:tr h="12158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Revival </a:t>
                      </a:r>
                      <a:r>
                        <a:rPr lang="en-US" sz="2000" u="none" strike="noStrike" dirty="0">
                          <a:effectLst/>
                        </a:rPr>
                        <a:t>of Hyderabad Leather </a:t>
                      </a:r>
                      <a:r>
                        <a:rPr lang="en-US" sz="2000" u="none" strike="noStrike" dirty="0" err="1">
                          <a:effectLst/>
                        </a:rPr>
                        <a:t>Footware</a:t>
                      </a:r>
                      <a:r>
                        <a:rPr lang="en-US" sz="2000" u="none" strike="noStrike" dirty="0">
                          <a:effectLst/>
                        </a:rPr>
                        <a:t> Centre, Hyderabad 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  <a:tc>
                  <a:txBody>
                    <a:bodyPr/>
                    <a:lstStyle/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Value addition</a:t>
                      </a: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Common Facility Center</a:t>
                      </a:r>
                      <a:endParaRPr lang="en-US" sz="2000" b="1" i="0" u="none" strike="noStrike" baseline="0" dirty="0" smtClean="0">
                        <a:effectLst/>
                        <a:latin typeface="+mn-lt"/>
                      </a:endParaRPr>
                    </a:p>
                  </a:txBody>
                  <a:tcPr marL="72000" marR="72000" marT="6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58.89 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</a:tr>
              <a:tr h="12158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17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Glass </a:t>
                      </a:r>
                      <a:r>
                        <a:rPr lang="en-US" sz="2000" u="none" strike="noStrike" dirty="0">
                          <a:effectLst/>
                        </a:rPr>
                        <a:t>product Design and Manufacturing Centre, Hyderabad 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  <a:tc>
                  <a:txBody>
                    <a:bodyPr/>
                    <a:lstStyle/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Value addition</a:t>
                      </a: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Common Facility Center</a:t>
                      </a:r>
                      <a:endParaRPr lang="en-US" sz="2000" b="1" i="0" u="none" strike="noStrike" baseline="0" dirty="0" smtClean="0">
                        <a:effectLst/>
                        <a:latin typeface="+mn-lt"/>
                      </a:endParaRPr>
                    </a:p>
                  </a:txBody>
                  <a:tcPr marL="72000" marR="72000" marT="6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59.27 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</a:tr>
              <a:tr h="12158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SME Subcontracting Exchange at Gujranwala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  <a:tc>
                  <a:txBody>
                    <a:bodyPr/>
                    <a:lstStyle/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dirty="0" smtClean="0">
                          <a:effectLst/>
                        </a:rPr>
                        <a:t>SME 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Sector Dev.</a:t>
                      </a: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Value Chain Integration</a:t>
                      </a:r>
                      <a:endParaRPr lang="en-US" sz="20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72000" marR="72000" marT="6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26.09 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48600" y="648866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err="1" smtClean="0">
                <a:solidFill>
                  <a:srgbClr val="000000"/>
                </a:solidFill>
                <a:latin typeface="+mj-lt"/>
              </a:rPr>
              <a:t>Cont</a:t>
            </a:r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…</a:t>
            </a:r>
            <a:endParaRPr lang="en-US" sz="18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524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932690"/>
              </p:ext>
            </p:extLst>
          </p:nvPr>
        </p:nvGraphicFramePr>
        <p:xfrm>
          <a:off x="62681" y="76204"/>
          <a:ext cx="9036496" cy="679130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25896"/>
                <a:gridCol w="3521312"/>
                <a:gridCol w="3692272"/>
                <a:gridCol w="1397016"/>
              </a:tblGrid>
              <a:tr h="702502">
                <a:tc>
                  <a:txBody>
                    <a:bodyPr/>
                    <a:lstStyle/>
                    <a:p>
                      <a:endParaRPr lang="en-US" sz="2000" b="1">
                        <a:latin typeface="+mn-lt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/>
                        <a:t>Interventions</a:t>
                      </a:r>
                      <a:endParaRPr lang="en-US" sz="2000" b="1" i="0" u="none" strike="noStrike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kern="1200" dirty="0" smtClean="0"/>
                        <a:t>Government Priorities</a:t>
                      </a:r>
                      <a:endParaRPr lang="en-US" sz="2000" b="1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kern="1200" dirty="0" smtClean="0"/>
                        <a:t>Cost      (</a:t>
                      </a:r>
                      <a:r>
                        <a:rPr lang="en-US" sz="2000" b="1" u="none" strike="noStrike" kern="1200" dirty="0" err="1" smtClean="0"/>
                        <a:t>Rs</a:t>
                      </a:r>
                      <a:r>
                        <a:rPr lang="en-US" sz="2000" b="1" u="none" strike="noStrike" kern="1200" dirty="0" smtClean="0"/>
                        <a:t>.</a:t>
                      </a:r>
                      <a:r>
                        <a:rPr lang="en-US" sz="2000" b="1" u="none" strike="noStrike" kern="1200" baseline="0" dirty="0" smtClean="0"/>
                        <a:t> </a:t>
                      </a:r>
                      <a:r>
                        <a:rPr lang="en-US" sz="2000" b="1" u="none" strike="noStrike" kern="1200" dirty="0" smtClean="0"/>
                        <a:t>Mil)</a:t>
                      </a:r>
                      <a:endParaRPr lang="en-US" sz="2000" b="1" i="0" u="none" strike="noStrike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62" marB="0" anchor="ctr"/>
                </a:tc>
              </a:tr>
              <a:tr h="12158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Spun Yarn Research &amp; Development Company,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Multan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  <a:tc>
                  <a:txBody>
                    <a:bodyPr/>
                    <a:lstStyle/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dirty="0" smtClean="0">
                          <a:effectLst/>
                        </a:rPr>
                        <a:t>Regional Dev.</a:t>
                      </a:r>
                      <a:endParaRPr lang="en-US" sz="2000" u="none" strike="noStrike" baseline="0" dirty="0" smtClean="0">
                        <a:effectLst/>
                      </a:endParaRP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Value addition</a:t>
                      </a: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Common Facility Center</a:t>
                      </a: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Technology </a:t>
                      </a:r>
                      <a:r>
                        <a:rPr lang="en-US" sz="2000" u="none" strike="noStrike" baseline="0" dirty="0" err="1" smtClean="0">
                          <a:effectLst/>
                        </a:rPr>
                        <a:t>Upgradation</a:t>
                      </a:r>
                      <a:endParaRPr lang="en-US" sz="20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72000" marR="72000" marT="6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</a:rPr>
                        <a:t>59.75 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</a:tr>
              <a:tr h="12158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Juice Producing &amp; Packaging Line for Fresh Fruits &amp; Vegetables, Multan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  <a:tc>
                  <a:txBody>
                    <a:bodyPr/>
                    <a:lstStyle/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dirty="0" smtClean="0">
                          <a:effectLst/>
                        </a:rPr>
                        <a:t>Value addition</a:t>
                      </a:r>
                      <a:endParaRPr lang="en-US" sz="2000" u="none" strike="noStrike" baseline="0" dirty="0" smtClean="0">
                        <a:effectLst/>
                      </a:endParaRP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Common Facility Center</a:t>
                      </a:r>
                      <a:endParaRPr lang="en-US" sz="2000" b="1" i="0" u="none" strike="noStrike" baseline="0" dirty="0" smtClean="0">
                        <a:effectLst/>
                        <a:latin typeface="+mn-lt"/>
                      </a:endParaRPr>
                    </a:p>
                  </a:txBody>
                  <a:tcPr marL="72000" marR="72000" marT="6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</a:rPr>
                        <a:t>59.00 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</a:tr>
              <a:tr h="12158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21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Leather Crafts Development Company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  <a:tc>
                  <a:txBody>
                    <a:bodyPr/>
                    <a:lstStyle/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Value addition</a:t>
                      </a: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Technology </a:t>
                      </a:r>
                      <a:r>
                        <a:rPr lang="en-US" sz="2000" u="none" strike="noStrike" baseline="0" dirty="0" err="1" smtClean="0">
                          <a:effectLst/>
                        </a:rPr>
                        <a:t>Upgradation</a:t>
                      </a:r>
                      <a:endParaRPr lang="en-US" sz="2000" b="1" i="0" u="none" strike="noStrike" baseline="0" dirty="0" smtClean="0">
                        <a:effectLst/>
                        <a:latin typeface="+mn-lt"/>
                      </a:endParaRPr>
                    </a:p>
                  </a:txBody>
                  <a:tcPr marL="72000" marR="72000" marT="6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214.00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</a:tr>
              <a:tr h="12158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22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Gujranwala Business Center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  <a:tc>
                  <a:txBody>
                    <a:bodyPr/>
                    <a:lstStyle/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Common Facility Center</a:t>
                      </a: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Business Development</a:t>
                      </a: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Market Linkages</a:t>
                      </a:r>
                      <a:endParaRPr lang="en-US" sz="2000" b="1" i="0" u="none" strike="noStrike" baseline="0" dirty="0" smtClean="0">
                        <a:effectLst/>
                        <a:latin typeface="+mn-lt"/>
                      </a:endParaRPr>
                    </a:p>
                  </a:txBody>
                  <a:tcPr marL="72000" marR="72000" marT="6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98.78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</a:tr>
              <a:tr h="12158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23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 smtClean="0">
                          <a:effectLst/>
                        </a:rPr>
                        <a:t>Khadi</a:t>
                      </a:r>
                      <a:r>
                        <a:rPr lang="en-US" sz="2000" u="none" strike="noStrike" dirty="0" smtClean="0">
                          <a:effectLst/>
                        </a:rPr>
                        <a:t> Crafts Development Company, Multan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  <a:tc>
                  <a:txBody>
                    <a:bodyPr/>
                    <a:lstStyle/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dirty="0" smtClean="0">
                          <a:effectLst/>
                        </a:rPr>
                        <a:t>Cluster Development</a:t>
                      </a:r>
                      <a:endParaRPr lang="en-US" sz="2000" b="1" i="0" u="none" strike="noStrike" baseline="0" dirty="0" smtClean="0">
                        <a:effectLst/>
                        <a:latin typeface="+mn-lt"/>
                      </a:endParaRPr>
                    </a:p>
                  </a:txBody>
                  <a:tcPr marL="72000" marR="72000" marT="6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230.00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48600" y="648866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err="1" smtClean="0">
                <a:solidFill>
                  <a:srgbClr val="000000"/>
                </a:solidFill>
                <a:latin typeface="+mj-lt"/>
              </a:rPr>
              <a:t>Cont</a:t>
            </a:r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…</a:t>
            </a:r>
            <a:endParaRPr lang="en-US" sz="18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888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664363"/>
              </p:ext>
            </p:extLst>
          </p:nvPr>
        </p:nvGraphicFramePr>
        <p:xfrm>
          <a:off x="77622" y="182282"/>
          <a:ext cx="9036496" cy="62484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25896"/>
                <a:gridCol w="3521312"/>
                <a:gridCol w="3692272"/>
                <a:gridCol w="1397016"/>
              </a:tblGrid>
              <a:tr h="787294">
                <a:tc>
                  <a:txBody>
                    <a:bodyPr/>
                    <a:lstStyle/>
                    <a:p>
                      <a:endParaRPr lang="en-US" sz="2000" b="1">
                        <a:latin typeface="+mn-lt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/>
                        <a:t>Interventions</a:t>
                      </a:r>
                      <a:endParaRPr lang="en-US" sz="2000" b="1" i="0" u="none" strike="noStrike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kern="1200" dirty="0" smtClean="0"/>
                        <a:t>Government Priorities</a:t>
                      </a:r>
                      <a:endParaRPr lang="en-US" sz="2000" b="1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kern="1200" dirty="0" smtClean="0"/>
                        <a:t>Cost      (</a:t>
                      </a:r>
                      <a:r>
                        <a:rPr lang="en-US" sz="2000" b="1" u="none" strike="noStrike" kern="1200" dirty="0" err="1" smtClean="0"/>
                        <a:t>Rs</a:t>
                      </a:r>
                      <a:r>
                        <a:rPr lang="en-US" sz="2000" b="1" u="none" strike="noStrike" kern="1200" dirty="0" smtClean="0"/>
                        <a:t>.</a:t>
                      </a:r>
                      <a:r>
                        <a:rPr lang="en-US" sz="2000" b="1" u="none" strike="noStrike" kern="1200" baseline="0" dirty="0" smtClean="0"/>
                        <a:t> </a:t>
                      </a:r>
                      <a:r>
                        <a:rPr lang="en-US" sz="2000" b="1" u="none" strike="noStrike" kern="1200" dirty="0" smtClean="0"/>
                        <a:t>Mil)</a:t>
                      </a:r>
                      <a:endParaRPr lang="en-US" sz="2000" b="1" i="0" u="none" strike="noStrike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62" marB="0" anchor="ctr"/>
                </a:tc>
              </a:tr>
              <a:tr h="13626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24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Policy &amp; Project Implementation,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</a:rPr>
                        <a:t>Monitoring &amp; Evaluation Unit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  <a:tc>
                  <a:txBody>
                    <a:bodyPr/>
                    <a:lstStyle/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dirty="0" smtClean="0">
                          <a:effectLst/>
                        </a:rPr>
                        <a:t>SME Sector Development</a:t>
                      </a:r>
                      <a:endParaRPr lang="en-US" sz="20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72000" marR="72000" marT="6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25.82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</a:tr>
              <a:tr h="13626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Chromite Beneficiation Plan,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Khanozai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  <a:tc>
                  <a:txBody>
                    <a:bodyPr/>
                    <a:lstStyle/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dirty="0" smtClean="0">
                          <a:effectLst/>
                        </a:rPr>
                        <a:t>Common Facility Center</a:t>
                      </a: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dirty="0" smtClean="0">
                          <a:effectLst/>
                        </a:rPr>
                        <a:t>Technology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Upgradation</a:t>
                      </a:r>
                      <a:endParaRPr lang="en-US" sz="2000" u="none" strike="noStrike" dirty="0" smtClean="0">
                        <a:effectLst/>
                      </a:endParaRP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dirty="0" smtClean="0">
                          <a:effectLst/>
                        </a:rPr>
                        <a:t>Regional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Development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6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</a:rPr>
                        <a:t>24.66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</a:tr>
              <a:tr h="13626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26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Washing &amp; Pressing Unit,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Matta</a:t>
                      </a:r>
                      <a:r>
                        <a:rPr lang="en-US" sz="2000" u="none" strike="noStrike" dirty="0" smtClean="0">
                          <a:effectLst/>
                        </a:rPr>
                        <a:t> Mughal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Khel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  <a:tc>
                  <a:txBody>
                    <a:bodyPr/>
                    <a:lstStyle/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Value addition</a:t>
                      </a: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Common Facility Center</a:t>
                      </a:r>
                      <a:endParaRPr lang="en-US" sz="2000" b="1" i="0" u="none" strike="noStrike" baseline="0" dirty="0" smtClean="0">
                        <a:effectLst/>
                        <a:latin typeface="+mn-lt"/>
                      </a:endParaRPr>
                    </a:p>
                  </a:txBody>
                  <a:tcPr marL="72000" marR="72000" marT="6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5.38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</a:tr>
              <a:tr h="1373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27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3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Women Business Incubation Center, Lahore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  <a:tc>
                  <a:txBody>
                    <a:bodyPr/>
                    <a:lstStyle/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Women Entrepreneurship Development</a:t>
                      </a: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Common Facility Center</a:t>
                      </a:r>
                    </a:p>
                    <a:p>
                      <a:pPr marL="179388" indent="-179388" algn="l" fontAlgn="b">
                        <a:buFont typeface="Arial"/>
                        <a:buChar char="•"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Business Development Services</a:t>
                      </a:r>
                      <a:endParaRPr lang="en-US" sz="2000" b="1" i="0" u="none" strike="noStrike" baseline="0" dirty="0" smtClean="0">
                        <a:effectLst/>
                        <a:latin typeface="+mn-lt"/>
                      </a:endParaRPr>
                    </a:p>
                  </a:txBody>
                  <a:tcPr marL="72000" marR="72000" marT="6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59.59</a:t>
                      </a:r>
                      <a:endParaRPr lang="en-US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2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223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SMEDA’s BDS Services 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264969"/>
              </p:ext>
            </p:extLst>
          </p:nvPr>
        </p:nvGraphicFramePr>
        <p:xfrm>
          <a:off x="135467" y="1430870"/>
          <a:ext cx="8856133" cy="4145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0"/>
                <a:gridCol w="4735689"/>
                <a:gridCol w="29520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Sr. No.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Initiative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Achievements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SME Facilitation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102,402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Business Plan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381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Training Programs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2,558 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Investment Facilitation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PKR 29.26 Billion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5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Industry Support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525 firms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6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Sector Strategies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33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7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Demonstration Projects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27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90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206" y="-58720"/>
            <a:ext cx="8568952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SMEDA’s BDS Services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24" y="1124744"/>
            <a:ext cx="8748464" cy="5733256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Char char="§"/>
            </a:pPr>
            <a:r>
              <a:rPr lang="en-US" sz="2800" b="1" dirty="0" smtClean="0">
                <a:solidFill>
                  <a:srgbClr val="3366FF"/>
                </a:solidFill>
              </a:rPr>
              <a:t>Development </a:t>
            </a:r>
            <a:r>
              <a:rPr lang="en-US" sz="2800" b="1" dirty="0">
                <a:solidFill>
                  <a:srgbClr val="3366FF"/>
                </a:solidFill>
              </a:rPr>
              <a:t>&amp; Downloads </a:t>
            </a:r>
            <a:r>
              <a:rPr lang="en-US" sz="2800" b="1" dirty="0" smtClean="0">
                <a:solidFill>
                  <a:srgbClr val="3366FF"/>
                </a:solidFill>
              </a:rPr>
              <a:t>of Products &amp; Services: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458884" y="6500813"/>
            <a:ext cx="1905000" cy="333375"/>
          </a:xfrm>
        </p:spPr>
        <p:txBody>
          <a:bodyPr/>
          <a:lstStyle/>
          <a:p>
            <a:pPr>
              <a:defRPr/>
            </a:pPr>
            <a:fld id="{BA62AF15-3FBF-4BA3-AEEE-93E81B5189E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163745"/>
              </p:ext>
            </p:extLst>
          </p:nvPr>
        </p:nvGraphicFramePr>
        <p:xfrm>
          <a:off x="179512" y="1700808"/>
          <a:ext cx="8784976" cy="392535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37344"/>
                <a:gridCol w="4219240"/>
                <a:gridCol w="1584176"/>
                <a:gridCol w="1944216"/>
              </a:tblGrid>
              <a:tr h="8163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Sr. No.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Product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Number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Download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1.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Pre-Feasibility Studies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192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2.335 </a:t>
                      </a:r>
                      <a:r>
                        <a:rPr lang="en-US" sz="2400" b="1" dirty="0" err="1" smtClean="0"/>
                        <a:t>Mn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2.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Regulatory Procedures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37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0.41 </a:t>
                      </a:r>
                      <a:r>
                        <a:rPr lang="en-US" sz="2400" b="1" dirty="0" err="1" smtClean="0"/>
                        <a:t>Mn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3.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Commercial Contracts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319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0.168 </a:t>
                      </a:r>
                      <a:r>
                        <a:rPr lang="en-US" sz="2400" b="1" dirty="0" err="1" smtClean="0"/>
                        <a:t>Mn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4.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Cluster Profiles / Diagnostic Studies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42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183,280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5.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District Economic Profiles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31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31,384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6.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SMEDA Accounting Package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31,816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51520" y="5733639"/>
            <a:ext cx="8352928" cy="115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Wingdings" charset="2"/>
              <a:buChar char="§"/>
            </a:pPr>
            <a:r>
              <a:rPr lang="en-US" sz="2800" b="1" dirty="0">
                <a:solidFill>
                  <a:srgbClr val="3366FF"/>
                </a:solidFill>
                <a:latin typeface="+mj-lt"/>
              </a:rPr>
              <a:t>SMEDA Web Portal</a:t>
            </a:r>
          </a:p>
          <a:p>
            <a:pPr lvl="1">
              <a:lnSpc>
                <a:spcPct val="90000"/>
              </a:lnSpc>
              <a:buFont typeface="Wingdings" charset="2"/>
              <a:buChar char="§"/>
            </a:pPr>
            <a:r>
              <a:rPr lang="en-US" sz="2400" b="1" dirty="0" smtClean="0">
                <a:solidFill>
                  <a:srgbClr val="3366FF"/>
                </a:solidFill>
                <a:latin typeface="+mj-lt"/>
              </a:rPr>
              <a:t> Total No. of </a:t>
            </a:r>
            <a:r>
              <a:rPr lang="en-US" sz="2400" b="1" dirty="0">
                <a:solidFill>
                  <a:srgbClr val="3366FF"/>
                </a:solidFill>
                <a:latin typeface="+mj-lt"/>
              </a:rPr>
              <a:t>Visitors: </a:t>
            </a:r>
            <a:r>
              <a:rPr lang="en-US" sz="2400" b="1" dirty="0">
                <a:solidFill>
                  <a:srgbClr val="000000"/>
                </a:solidFill>
                <a:latin typeface="+mj-lt"/>
              </a:rPr>
              <a:t>10,408,893 	</a:t>
            </a:r>
          </a:p>
          <a:p>
            <a:pPr lvl="1">
              <a:lnSpc>
                <a:spcPct val="90000"/>
              </a:lnSpc>
              <a:buFont typeface="Wingdings" charset="2"/>
              <a:buChar char="§"/>
            </a:pPr>
            <a:r>
              <a:rPr lang="en-US" sz="2400" b="1" dirty="0" smtClean="0">
                <a:solidFill>
                  <a:srgbClr val="3366FF"/>
                </a:solidFill>
                <a:latin typeface="+mj-lt"/>
              </a:rPr>
              <a:t> Avg</a:t>
            </a:r>
            <a:r>
              <a:rPr lang="en-US" sz="2400" b="1" dirty="0">
                <a:solidFill>
                  <a:srgbClr val="3366FF"/>
                </a:solidFill>
                <a:latin typeface="+mj-lt"/>
              </a:rPr>
              <a:t>. Visitors per day: </a:t>
            </a:r>
            <a:r>
              <a:rPr lang="en-US" sz="2400" b="1" dirty="0">
                <a:solidFill>
                  <a:srgbClr val="000000"/>
                </a:solidFill>
                <a:latin typeface="+mj-lt"/>
              </a:rPr>
              <a:t>2,193</a:t>
            </a:r>
          </a:p>
        </p:txBody>
      </p:sp>
    </p:spTree>
    <p:extLst>
      <p:ext uri="{BB962C8B-B14F-4D97-AF65-F5344CB8AC3E}">
        <p14:creationId xmlns:p14="http://schemas.microsoft.com/office/powerpoint/2010/main" val="375319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143000"/>
          </a:xfrm>
        </p:spPr>
        <p:txBody>
          <a:bodyPr/>
          <a:lstStyle/>
          <a:p>
            <a:r>
              <a:rPr lang="en-US" b="1" dirty="0" smtClean="0"/>
              <a:t>Development Projects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21" y="1268760"/>
            <a:ext cx="8496944" cy="547260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3366FF"/>
                </a:solidFill>
              </a:rPr>
              <a:t>Projects </a:t>
            </a:r>
            <a:r>
              <a:rPr lang="en-US" sz="2800" b="1" dirty="0">
                <a:solidFill>
                  <a:srgbClr val="3366FF"/>
                </a:solidFill>
              </a:rPr>
              <a:t>with International Development Partners:  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3366FF"/>
                </a:solidFill>
              </a:rPr>
              <a:t>Economic </a:t>
            </a:r>
            <a:r>
              <a:rPr lang="en-US" b="1" dirty="0">
                <a:solidFill>
                  <a:srgbClr val="3366FF"/>
                </a:solidFill>
              </a:rPr>
              <a:t>Revitalization of  Khyber </a:t>
            </a:r>
            <a:r>
              <a:rPr lang="en-US" b="1" dirty="0" err="1">
                <a:solidFill>
                  <a:srgbClr val="3366FF"/>
                </a:solidFill>
              </a:rPr>
              <a:t>Pakhtunkhwa</a:t>
            </a:r>
            <a:r>
              <a:rPr lang="en-US" b="1" dirty="0">
                <a:solidFill>
                  <a:srgbClr val="3366FF"/>
                </a:solidFill>
              </a:rPr>
              <a:t> and FATA  - Multi  Donors Trust Fund (MDTF)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>
                <a:solidFill>
                  <a:srgbClr val="3366FF"/>
                </a:solidFill>
              </a:rPr>
              <a:t>Investment Promotion Unit (IPU) – UNIDO/Italian Govt</a:t>
            </a:r>
            <a:r>
              <a:rPr lang="en-US" b="1" dirty="0" smtClean="0">
                <a:solidFill>
                  <a:srgbClr val="3366FF"/>
                </a:solidFill>
              </a:rPr>
              <a:t>.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3366FF"/>
                </a:solidFill>
              </a:rPr>
              <a:t>Early </a:t>
            </a:r>
            <a:r>
              <a:rPr lang="en-US" b="1" dirty="0">
                <a:solidFill>
                  <a:srgbClr val="3366FF"/>
                </a:solidFill>
              </a:rPr>
              <a:t>Recovery &amp; Restoration of Flood Affected Communities </a:t>
            </a:r>
            <a:r>
              <a:rPr lang="en-US" b="1" dirty="0" smtClean="0">
                <a:solidFill>
                  <a:srgbClr val="3366FF"/>
                </a:solidFill>
              </a:rPr>
              <a:t>– UNDP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3366FF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3366FF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33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90736" y="6500813"/>
            <a:ext cx="1905000" cy="333375"/>
          </a:xfrm>
        </p:spPr>
        <p:txBody>
          <a:bodyPr/>
          <a:lstStyle/>
          <a:p>
            <a:pPr>
              <a:defRPr/>
            </a:pPr>
            <a:fld id="{BA62AF15-3FBF-4BA3-AEEE-93E81B5189E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70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9026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Collaboration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>
                <a:solidFill>
                  <a:srgbClr val="000000"/>
                </a:solidFill>
              </a:rPr>
              <a:t>with International Development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820472" cy="496728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3366FF"/>
                </a:solidFill>
              </a:rPr>
              <a:t>On-Going Initiative</a:t>
            </a:r>
          </a:p>
          <a:p>
            <a:pPr marL="0" indent="0">
              <a:buNone/>
            </a:pPr>
            <a:r>
              <a:rPr lang="en-US" sz="2800" b="0" dirty="0" smtClean="0"/>
              <a:t>Economic Revitalization of Khyber </a:t>
            </a:r>
            <a:r>
              <a:rPr lang="en-US" sz="2800" b="0" dirty="0" err="1" smtClean="0"/>
              <a:t>Pakhtunkhwa</a:t>
            </a:r>
            <a:r>
              <a:rPr lang="en-US" sz="2800" b="0" dirty="0" smtClean="0"/>
              <a:t> &amp; FATA </a:t>
            </a:r>
            <a:r>
              <a:rPr lang="en-US" sz="2800" b="0" dirty="0" smtClean="0">
                <a:solidFill>
                  <a:srgbClr val="3366FF"/>
                </a:solidFill>
              </a:rPr>
              <a:t>– </a:t>
            </a:r>
            <a:r>
              <a:rPr lang="en-US" sz="2800" b="0" i="1" dirty="0" smtClean="0">
                <a:solidFill>
                  <a:srgbClr val="3366FF"/>
                </a:solidFill>
              </a:rPr>
              <a:t>Multi Donor Trust Fund managed by the World Bank</a:t>
            </a:r>
          </a:p>
          <a:p>
            <a:pPr>
              <a:buFont typeface="Wingdings" charset="2"/>
              <a:buChar char="§"/>
            </a:pPr>
            <a:r>
              <a:rPr lang="en-US" sz="2400" b="0" dirty="0" smtClean="0">
                <a:solidFill>
                  <a:srgbClr val="3366FF"/>
                </a:solidFill>
              </a:rPr>
              <a:t>1,568 </a:t>
            </a:r>
            <a:r>
              <a:rPr lang="en-US" sz="2400" b="0" dirty="0">
                <a:solidFill>
                  <a:srgbClr val="3366FF"/>
                </a:solidFill>
              </a:rPr>
              <a:t>Business </a:t>
            </a:r>
            <a:r>
              <a:rPr lang="en-US" sz="2400" b="0" dirty="0" smtClean="0">
                <a:solidFill>
                  <a:srgbClr val="3366FF"/>
                </a:solidFill>
              </a:rPr>
              <a:t>Rehabilitated/Upgraded </a:t>
            </a:r>
          </a:p>
          <a:p>
            <a:pPr>
              <a:buFont typeface="Wingdings" charset="2"/>
              <a:buChar char="§"/>
            </a:pPr>
            <a:r>
              <a:rPr lang="en-US" sz="2400" b="0" dirty="0" smtClean="0">
                <a:solidFill>
                  <a:srgbClr val="3366FF"/>
                </a:solidFill>
              </a:rPr>
              <a:t>1,353 </a:t>
            </a:r>
            <a:r>
              <a:rPr lang="en-US" sz="2400" b="0" dirty="0">
                <a:solidFill>
                  <a:srgbClr val="3366FF"/>
                </a:solidFill>
              </a:rPr>
              <a:t>SMEs already revitalized,   23000</a:t>
            </a:r>
            <a:r>
              <a:rPr lang="en-US" sz="2400" b="0" dirty="0" smtClean="0">
                <a:solidFill>
                  <a:srgbClr val="3366FF"/>
                </a:solidFill>
              </a:rPr>
              <a:t>+ jobs created</a:t>
            </a:r>
          </a:p>
          <a:p>
            <a:pPr>
              <a:buFont typeface="Wingdings" charset="2"/>
              <a:buChar char="§"/>
            </a:pPr>
            <a:r>
              <a:rPr lang="en-US" sz="2400" b="0" dirty="0">
                <a:solidFill>
                  <a:srgbClr val="3366FF"/>
                </a:solidFill>
              </a:rPr>
              <a:t>Approval granted to </a:t>
            </a:r>
            <a:r>
              <a:rPr lang="en-US" sz="2400" b="0" dirty="0" smtClean="0">
                <a:solidFill>
                  <a:srgbClr val="3366FF"/>
                </a:solidFill>
              </a:rPr>
              <a:t>1,670 </a:t>
            </a:r>
            <a:r>
              <a:rPr lang="en-US" sz="2400" b="0" dirty="0">
                <a:solidFill>
                  <a:srgbClr val="3366FF"/>
                </a:solidFill>
              </a:rPr>
              <a:t>SMEs against </a:t>
            </a:r>
            <a:r>
              <a:rPr lang="en-US" sz="2400" b="0" dirty="0" smtClean="0">
                <a:solidFill>
                  <a:srgbClr val="3366FF"/>
                </a:solidFill>
              </a:rPr>
              <a:t>target </a:t>
            </a:r>
            <a:r>
              <a:rPr lang="en-US" sz="2400" b="0" dirty="0">
                <a:solidFill>
                  <a:srgbClr val="3366FF"/>
                </a:solidFill>
              </a:rPr>
              <a:t>of </a:t>
            </a:r>
            <a:r>
              <a:rPr lang="en-US" sz="2400" b="0" dirty="0" smtClean="0">
                <a:solidFill>
                  <a:srgbClr val="3366FF"/>
                </a:solidFill>
              </a:rPr>
              <a:t>850</a:t>
            </a:r>
            <a:endParaRPr lang="en-US" sz="2400" b="0" dirty="0">
              <a:solidFill>
                <a:srgbClr val="3366FF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453840"/>
              </p:ext>
            </p:extLst>
          </p:nvPr>
        </p:nvGraphicFramePr>
        <p:xfrm>
          <a:off x="179513" y="3810000"/>
          <a:ext cx="8784975" cy="311187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28241"/>
                <a:gridCol w="1721949"/>
                <a:gridCol w="1679432"/>
                <a:gridCol w="1806983"/>
                <a:gridCol w="1748370"/>
              </a:tblGrid>
              <a:tr h="6381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Component</a:t>
                      </a:r>
                      <a:endParaRPr lang="en-US" sz="1600" b="1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Amount Approved (Rs)</a:t>
                      </a:r>
                      <a:endParaRPr lang="en-US" sz="1600" b="1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No of Grants Approved (No)</a:t>
                      </a:r>
                      <a:endParaRPr lang="en-US" sz="1600" b="1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Amount Disbursed (Rs.)</a:t>
                      </a:r>
                      <a:endParaRPr lang="en-US" sz="1600" b="1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No of Grants Disbursed</a:t>
                      </a:r>
                      <a:endParaRPr lang="en-US" sz="1600" b="1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42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FATA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458,302,495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408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442,852,495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401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66FFFF"/>
                    </a:solidFill>
                  </a:tcPr>
                </a:tc>
              </a:tr>
              <a:tr h="242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Rehabilitation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</a:rPr>
                        <a:t>442,623,349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385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</a:rPr>
                        <a:t>428,173,349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</a:rPr>
                        <a:t>379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42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Upgradation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</a:rPr>
                        <a:t>15,236,771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</a:rPr>
                        <a:t>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</a:rPr>
                        <a:t>1,4236,771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</a:rPr>
                        <a:t>19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42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CB &amp; BDS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442,375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442,375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430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Khyber</a:t>
                      </a:r>
                      <a:r>
                        <a:rPr lang="en-US" sz="1200" b="1" u="none" strike="noStrike" baseline="0" dirty="0" smtClean="0">
                          <a:effectLst/>
                        </a:rPr>
                        <a:t> Pakhtunkhwa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902,737,227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1262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838,640,413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1,167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66FFFF"/>
                    </a:solidFill>
                  </a:tcPr>
                </a:tc>
              </a:tr>
              <a:tr h="242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Rehabilitation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</a:rPr>
                        <a:t>744,066,334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</a:rPr>
                        <a:t>708,317,234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974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42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Upgradation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</a:rPr>
                        <a:t>148,144,493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</a:rPr>
                        <a:t>182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</a:rPr>
                        <a:t>123,050,729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151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59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CB &amp; BDS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</a:rPr>
                        <a:t>10,526,400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</a:rPr>
                        <a:t>7,272,450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59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Grand Total</a:t>
                      </a:r>
                      <a:endParaRPr lang="en-US" sz="1200" b="1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</a:rPr>
                        <a:t>1,361,039,722</a:t>
                      </a:r>
                      <a:endParaRPr lang="en-US" sz="1200" b="1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smtClean="0">
                          <a:effectLst/>
                        </a:rPr>
                        <a:t>1,670</a:t>
                      </a:r>
                      <a:endParaRPr lang="en-US" sz="1200" b="1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</a:rPr>
                        <a:t>1,281,492,908</a:t>
                      </a:r>
                      <a:endParaRPr lang="en-US" sz="1200" b="1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smtClean="0">
                          <a:effectLst/>
                        </a:rPr>
                        <a:t>1,568</a:t>
                      </a:r>
                      <a:endParaRPr lang="en-US" sz="1200" b="1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68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3497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Investment Promotion Unit – UNIDO 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3419"/>
            <a:ext cx="9144000" cy="5528999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2400" b="1" dirty="0" smtClean="0">
                <a:solidFill>
                  <a:srgbClr val="3366FF"/>
                </a:solidFill>
              </a:rPr>
              <a:t>Feasibility Study </a:t>
            </a:r>
            <a:r>
              <a:rPr lang="en-US" sz="2400" b="1" dirty="0">
                <a:solidFill>
                  <a:srgbClr val="3366FF"/>
                </a:solidFill>
              </a:rPr>
              <a:t>on Establishing Credit Guarantee Fund for </a:t>
            </a:r>
            <a:r>
              <a:rPr lang="en-US" sz="2400" b="1" dirty="0" smtClean="0">
                <a:solidFill>
                  <a:srgbClr val="3366FF"/>
                </a:solidFill>
              </a:rPr>
              <a:t>SMEs</a:t>
            </a:r>
          </a:p>
          <a:p>
            <a:pPr lvl="1">
              <a:buFont typeface="Wingdings" charset="2"/>
              <a:buChar char="§"/>
            </a:pPr>
            <a:r>
              <a:rPr lang="en-US" sz="2400" b="1" dirty="0" smtClean="0">
                <a:solidFill>
                  <a:srgbClr val="3366FF"/>
                </a:solidFill>
              </a:rPr>
              <a:t>Consultative workshops with key stakeholders organized in April &amp; May 2015</a:t>
            </a:r>
          </a:p>
          <a:p>
            <a:pPr lvl="0">
              <a:buFont typeface="Wingdings" charset="2"/>
              <a:buChar char="§"/>
            </a:pPr>
            <a:r>
              <a:rPr lang="en-US" sz="2400" b="1" dirty="0" smtClean="0">
                <a:solidFill>
                  <a:srgbClr val="3366FF"/>
                </a:solidFill>
              </a:rPr>
              <a:t>SPX Program - Joint Project of UNIDO and SMX SMEDA </a:t>
            </a:r>
          </a:p>
          <a:p>
            <a:pPr lvl="0">
              <a:buFont typeface="Wingdings" charset="2"/>
              <a:buChar char="§"/>
            </a:pPr>
            <a:r>
              <a:rPr lang="en-US" sz="2400" b="1" dirty="0" smtClean="0">
                <a:solidFill>
                  <a:srgbClr val="3366FF"/>
                </a:solidFill>
              </a:rPr>
              <a:t>28 </a:t>
            </a:r>
            <a:r>
              <a:rPr lang="en-US" sz="2400" b="1" dirty="0">
                <a:solidFill>
                  <a:srgbClr val="3366FF"/>
                </a:solidFill>
              </a:rPr>
              <a:t>Investment Profiles developed &amp; Uploaded on </a:t>
            </a:r>
            <a:r>
              <a:rPr lang="en-US" sz="2400" b="1" dirty="0" smtClean="0">
                <a:solidFill>
                  <a:srgbClr val="3366FF"/>
                </a:solidFill>
              </a:rPr>
              <a:t>UNIDO </a:t>
            </a:r>
            <a:r>
              <a:rPr lang="en-US" sz="2400" b="1" dirty="0">
                <a:solidFill>
                  <a:srgbClr val="3366FF"/>
                </a:solidFill>
              </a:rPr>
              <a:t>ITPO Network</a:t>
            </a:r>
          </a:p>
          <a:p>
            <a:pPr>
              <a:buFont typeface="Wingdings" charset="2"/>
              <a:buChar char="§"/>
            </a:pPr>
            <a:r>
              <a:rPr lang="en-US" sz="2400" b="1" dirty="0">
                <a:solidFill>
                  <a:srgbClr val="3366FF"/>
                </a:solidFill>
              </a:rPr>
              <a:t>4 Training Programs conducted by international Trainers, where 130 staff from Partner Organizations participated</a:t>
            </a:r>
          </a:p>
          <a:p>
            <a:pPr marL="342900" lvl="1" indent="-342900">
              <a:buFont typeface="Wingdings" charset="2"/>
              <a:buChar char="§"/>
            </a:pPr>
            <a:r>
              <a:rPr lang="en-US" sz="2400" b="1" dirty="0" smtClean="0">
                <a:solidFill>
                  <a:srgbClr val="3366FF"/>
                </a:solidFill>
              </a:rPr>
              <a:t>Facilitated </a:t>
            </a:r>
            <a:r>
              <a:rPr lang="en-US" sz="2400" b="1" dirty="0">
                <a:solidFill>
                  <a:srgbClr val="3366FF"/>
                </a:solidFill>
              </a:rPr>
              <a:t>B2B for Pakistani trade delegation in “EIMA 2014”- The largest Italian show of </a:t>
            </a:r>
            <a:r>
              <a:rPr lang="en-US" sz="2400" b="1" dirty="0" err="1">
                <a:solidFill>
                  <a:srgbClr val="3366FF"/>
                </a:solidFill>
              </a:rPr>
              <a:t>Agri</a:t>
            </a:r>
            <a:r>
              <a:rPr lang="en-US" sz="2400" b="1" dirty="0">
                <a:solidFill>
                  <a:srgbClr val="3366FF"/>
                </a:solidFill>
              </a:rPr>
              <a:t> &amp; Food Processing Machinery</a:t>
            </a:r>
          </a:p>
          <a:p>
            <a:pPr marL="342900" lvl="1" indent="-342900">
              <a:buFont typeface="Wingdings" charset="2"/>
              <a:buChar char="§"/>
            </a:pPr>
            <a:r>
              <a:rPr lang="en-US" sz="2400" b="1" dirty="0" smtClean="0">
                <a:solidFill>
                  <a:srgbClr val="3366FF"/>
                </a:solidFill>
              </a:rPr>
              <a:t>Facilitated </a:t>
            </a:r>
            <a:r>
              <a:rPr lang="en-US" sz="2400" b="1" dirty="0">
                <a:solidFill>
                  <a:srgbClr val="3366FF"/>
                </a:solidFill>
              </a:rPr>
              <a:t>B2B Pakistani trade delegation in “ECOMONDO 2014”, the waste management &amp; Technologies Fair </a:t>
            </a:r>
          </a:p>
          <a:p>
            <a:pPr marL="342900" lvl="1" indent="-342900">
              <a:buFont typeface="Wingdings" charset="2"/>
              <a:buChar char="§"/>
            </a:pPr>
            <a:r>
              <a:rPr lang="en-US" sz="2400" b="1" dirty="0" smtClean="0">
                <a:solidFill>
                  <a:srgbClr val="3366FF"/>
                </a:solidFill>
              </a:rPr>
              <a:t>Facilitated </a:t>
            </a:r>
            <a:r>
              <a:rPr lang="en-US" sz="2400" b="1" dirty="0">
                <a:solidFill>
                  <a:srgbClr val="3366FF"/>
                </a:solidFill>
              </a:rPr>
              <a:t>B2B Pakistani trade delegation in “MACFRUT 2014”, the Fruit &amp; Vegetable Processing &amp; Technologies </a:t>
            </a:r>
            <a:r>
              <a:rPr lang="en-US" sz="2400" b="1" dirty="0" smtClean="0">
                <a:solidFill>
                  <a:srgbClr val="3366FF"/>
                </a:solidFill>
              </a:rPr>
              <a:t>Fair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2AF15-3FBF-4BA3-AEEE-93E81B5189E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6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317016"/>
              </p:ext>
            </p:extLst>
          </p:nvPr>
        </p:nvGraphicFramePr>
        <p:xfrm>
          <a:off x="1981199" y="1454854"/>
          <a:ext cx="3276601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1"/>
                <a:gridCol w="1981200"/>
              </a:tblGrid>
              <a:tr h="52521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Enterprise Rehabilitation Grants  </a:t>
                      </a:r>
                    </a:p>
                    <a:p>
                      <a:pPr algn="ctr"/>
                      <a:r>
                        <a:rPr lang="en-US" sz="1200" dirty="0" smtClean="0"/>
                        <a:t>(Rs.30,000 Each)</a:t>
                      </a:r>
                      <a:endParaRPr lang="en-US" sz="12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68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Distributed</a:t>
                      </a:r>
                      <a:endParaRPr lang="en-US" sz="16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Rs. 82.50 Million to Livestock trading, furniture making, Mini Flour Mills etc. 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562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2,750</a:t>
                      </a:r>
                      <a:endParaRPr lang="en-US" sz="16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06365"/>
              </p:ext>
            </p:extLst>
          </p:nvPr>
        </p:nvGraphicFramePr>
        <p:xfrm>
          <a:off x="1981200" y="3276600"/>
          <a:ext cx="3276600" cy="1440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499"/>
                <a:gridCol w="2126101"/>
              </a:tblGrid>
              <a:tr h="37394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Livelihood Restoration Grants</a:t>
                      </a:r>
                      <a:r>
                        <a:rPr lang="en-US" sz="1400" dirty="0" smtClean="0"/>
                        <a:t>  </a:t>
                      </a:r>
                    </a:p>
                    <a:p>
                      <a:pPr algn="ctr"/>
                      <a:r>
                        <a:rPr lang="en-US" sz="1200" dirty="0" smtClean="0"/>
                        <a:t>(Rs.12,200 Each)</a:t>
                      </a:r>
                      <a:endParaRPr lang="en-US" sz="12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68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Distributed</a:t>
                      </a:r>
                      <a:endParaRPr lang="en-US" sz="16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Rs. 32. 15 Million to Females engaged in micro farming, needle crafts micro and livestock.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562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2,881</a:t>
                      </a:r>
                      <a:endParaRPr lang="en-US" sz="16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190698"/>
              </p:ext>
            </p:extLst>
          </p:nvPr>
        </p:nvGraphicFramePr>
        <p:xfrm>
          <a:off x="2057400" y="5105400"/>
          <a:ext cx="3124200" cy="1471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020"/>
                <a:gridCol w="1846180"/>
              </a:tblGrid>
              <a:tr h="37394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Cooperative</a:t>
                      </a:r>
                      <a:r>
                        <a:rPr lang="en-US" sz="1400" b="1" i="1" baseline="0" dirty="0" smtClean="0"/>
                        <a:t> Grants </a:t>
                      </a:r>
                    </a:p>
                    <a:p>
                      <a:pPr algn="ctr"/>
                      <a:r>
                        <a:rPr lang="en-US" sz="1400" b="1" i="1" baseline="0" dirty="0" smtClean="0"/>
                        <a:t>(</a:t>
                      </a:r>
                      <a:r>
                        <a:rPr lang="en-US" sz="1400" dirty="0" smtClean="0"/>
                        <a:t>Rs.7,120 Each)</a:t>
                      </a:r>
                      <a:endParaRPr lang="en-US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68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Distributed</a:t>
                      </a:r>
                      <a:endParaRPr lang="en-US" sz="16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Rs. 49.29 Million to Destitute</a:t>
                      </a:r>
                      <a:r>
                        <a:rPr lang="en-US" sz="1200" baseline="0" dirty="0" smtClean="0"/>
                        <a:t> selected on the basis of poverty score.</a:t>
                      </a:r>
                      <a:endParaRPr lang="en-US" sz="1200" dirty="0" smtClean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562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5,940</a:t>
                      </a:r>
                      <a:endParaRPr lang="en-US" sz="16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411657"/>
              </p:ext>
            </p:extLst>
          </p:nvPr>
        </p:nvGraphicFramePr>
        <p:xfrm>
          <a:off x="5334000" y="1371600"/>
          <a:ext cx="3733800" cy="1752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28800"/>
                <a:gridCol w="1905000"/>
              </a:tblGrid>
              <a:tr h="17526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Abdul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Manan</a:t>
                      </a:r>
                      <a:r>
                        <a:rPr lang="en-US" sz="1600" b="1" baseline="0" dirty="0" smtClean="0"/>
                        <a:t>, </a:t>
                      </a:r>
                      <a:r>
                        <a:rPr lang="en-US" sz="1600" b="1" baseline="0" dirty="0" err="1" smtClean="0"/>
                        <a:t>Shangla</a:t>
                      </a:r>
                      <a:endParaRPr lang="en-US" sz="1600" b="1" baseline="0" dirty="0" smtClean="0"/>
                    </a:p>
                    <a:p>
                      <a:pPr algn="just"/>
                      <a:r>
                        <a:rPr lang="en-US" sz="1400" i="1" baseline="0" dirty="0" smtClean="0"/>
                        <a:t>Repair of water channel of Micro Hydro Power Unit swept away in floods.</a:t>
                      </a:r>
                    </a:p>
                    <a:p>
                      <a:pPr algn="just"/>
                      <a:r>
                        <a:rPr lang="en-US" sz="1400" b="1" i="1" baseline="0" dirty="0" smtClean="0"/>
                        <a:t>Grant ID: k-SHG-68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68746"/>
              </p:ext>
            </p:extLst>
          </p:nvPr>
        </p:nvGraphicFramePr>
        <p:xfrm>
          <a:off x="5334000" y="3276600"/>
          <a:ext cx="3733800" cy="1600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92224"/>
                <a:gridCol w="1941576"/>
              </a:tblGrid>
              <a:tr h="16002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Name: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Haji</a:t>
                      </a:r>
                      <a:r>
                        <a:rPr lang="en-US" sz="1600" dirty="0" smtClean="0"/>
                        <a:t> M. </a:t>
                      </a:r>
                      <a:r>
                        <a:rPr lang="en-US" sz="1600" dirty="0" err="1" smtClean="0"/>
                        <a:t>Zada</a:t>
                      </a:r>
                      <a:endParaRPr lang="en-US" sz="1600" dirty="0" smtClean="0"/>
                    </a:p>
                    <a:p>
                      <a:r>
                        <a:rPr lang="en-US" sz="1600" b="1" baseline="0" dirty="0" smtClean="0"/>
                        <a:t>District:</a:t>
                      </a:r>
                      <a:r>
                        <a:rPr lang="en-US" sz="1600" baseline="0" dirty="0" smtClean="0"/>
                        <a:t> Dir Upper</a:t>
                      </a:r>
                    </a:p>
                    <a:p>
                      <a:pPr algn="l"/>
                      <a:r>
                        <a:rPr lang="en-US" sz="1400" i="1" baseline="0" dirty="0" smtClean="0"/>
                        <a:t>Restoration and expansion of retail store damaged by the floods.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baseline="0" dirty="0" smtClean="0"/>
                        <a:t>Grant ID:</a:t>
                      </a:r>
                      <a:r>
                        <a:rPr lang="en-US" sz="1400" i="1" baseline="0" dirty="0" smtClean="0"/>
                        <a:t>  </a:t>
                      </a:r>
                      <a:r>
                        <a:rPr lang="en-US" sz="1400" b="1" i="1" baseline="0" dirty="0" smtClean="0"/>
                        <a:t>K-DUP-53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4" name="Picture 1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3950" y="1488375"/>
            <a:ext cx="1628900" cy="1512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8640" y="3352800"/>
            <a:ext cx="1612535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041635"/>
              </p:ext>
            </p:extLst>
          </p:nvPr>
        </p:nvGraphicFramePr>
        <p:xfrm>
          <a:off x="5306704" y="5029200"/>
          <a:ext cx="3810000" cy="1676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28800"/>
                <a:gridCol w="1981200"/>
              </a:tblGrid>
              <a:tr h="16764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Name:</a:t>
                      </a:r>
                      <a:r>
                        <a:rPr lang="en-US" sz="1600" dirty="0" smtClean="0"/>
                        <a:t> Noor </a:t>
                      </a:r>
                      <a:r>
                        <a:rPr lang="en-US" sz="1600" dirty="0" err="1" smtClean="0"/>
                        <a:t>ul</a:t>
                      </a:r>
                      <a:r>
                        <a:rPr lang="en-US" sz="1600" baseline="0" dirty="0" smtClean="0"/>
                        <a:t> Islam </a:t>
                      </a:r>
                      <a:r>
                        <a:rPr lang="en-US" sz="1600" b="1" baseline="0" dirty="0" smtClean="0"/>
                        <a:t>District:</a:t>
                      </a:r>
                      <a:r>
                        <a:rPr lang="en-US" sz="1600" baseline="0" dirty="0" smtClean="0"/>
                        <a:t> Nowshehra </a:t>
                      </a:r>
                    </a:p>
                    <a:p>
                      <a:pPr algn="just"/>
                      <a:r>
                        <a:rPr lang="en-US" sz="1400" i="1" baseline="0" dirty="0" smtClean="0"/>
                        <a:t>Purchase of electric cutter and grinder for his welding shop.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baseline="0" dirty="0" smtClean="0"/>
                        <a:t>Grant ID: K-NSW-87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7" name="Picture 16" descr="Photo0487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900" y="5181600"/>
            <a:ext cx="1676400" cy="13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9" name="Picture 5" descr="G:\PICS\Enterprise Grant Distribution\DI Khan\DSC0639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1727200" cy="1295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G:\PICS\Enterprise Grant Distribution\Neelam\DSC0117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1600200" cy="900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 descr="G:\PICS\Enterprise Grant Distribution\Rahim Yar Khan\ERG\IMG_002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696" y="4038600"/>
            <a:ext cx="1627047" cy="914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G:\PICS\Enterprise Grant Distribution\shangla\IMG_5525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105400"/>
            <a:ext cx="18288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9750" y="6500813"/>
            <a:ext cx="1905000" cy="333375"/>
          </a:xfrm>
        </p:spPr>
        <p:txBody>
          <a:bodyPr/>
          <a:lstStyle/>
          <a:p>
            <a:pPr>
              <a:defRPr/>
            </a:pPr>
            <a:fld id="{F6E47D20-AD6C-4DDC-88BF-B4B0FB5FE95C}" type="slidenum">
              <a:rPr lang="en-US" smtClean="0">
                <a:latin typeface="+mj-lt"/>
              </a:rPr>
              <a:pPr>
                <a:defRPr/>
              </a:pPr>
              <a:t>49</a:t>
            </a:fld>
            <a:endParaRPr lang="en-US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252536" y="28517"/>
            <a:ext cx="9721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Early Recovery &amp; Restoration of Flood Affected Communities</a:t>
            </a:r>
          </a:p>
          <a:p>
            <a:pPr algn="ctr" eaLnBrk="0" hangingPunct="0">
              <a:defRPr/>
            </a:pPr>
            <a:r>
              <a:rPr lang="en-US" sz="28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Provision </a:t>
            </a:r>
            <a:r>
              <a:rPr lang="en-US" sz="2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of Cash Grants</a:t>
            </a:r>
          </a:p>
        </p:txBody>
      </p:sp>
    </p:spTree>
    <p:extLst>
      <p:ext uri="{BB962C8B-B14F-4D97-AF65-F5344CB8AC3E}">
        <p14:creationId xmlns:p14="http://schemas.microsoft.com/office/powerpoint/2010/main" val="5756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63050" cy="6848475"/>
          </a:xfrm>
          <a:prstGeom prst="rect">
            <a:avLst/>
          </a:prstGeom>
          <a:solidFill>
            <a:srgbClr val="3FFF9C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4608333" y="5198632"/>
            <a:ext cx="1299592" cy="646331"/>
          </a:xfrm>
          <a:prstGeom prst="rect">
            <a:avLst/>
          </a:prstGeom>
          <a:solidFill>
            <a:srgbClr val="3FFF9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Sindh</a:t>
            </a:r>
          </a:p>
          <a:p>
            <a:pPr algn="ctr"/>
            <a:r>
              <a:rPr lang="en-US" sz="1800" b="1" dirty="0" smtClean="0"/>
              <a:t>17.83%</a:t>
            </a:r>
            <a:endParaRPr lang="en-US" sz="1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92497" y="3362716"/>
            <a:ext cx="1810544" cy="646331"/>
          </a:xfrm>
          <a:prstGeom prst="rect">
            <a:avLst/>
          </a:prstGeom>
          <a:solidFill>
            <a:srgbClr val="3FFF9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Balochistan</a:t>
            </a:r>
          </a:p>
          <a:p>
            <a:pPr algn="ctr"/>
            <a:r>
              <a:rPr lang="en-US" sz="1800" b="1" dirty="0" smtClean="0"/>
              <a:t>2.18%</a:t>
            </a:r>
            <a:endParaRPr lang="en-US" sz="1800" b="1" dirty="0"/>
          </a:p>
        </p:txBody>
      </p:sp>
      <p:sp>
        <p:nvSpPr>
          <p:cNvPr id="45" name="TextBox 44">
            <a:hlinkClick r:id="rId5" action="ppaction://hlinksldjump"/>
          </p:cNvPr>
          <p:cNvSpPr txBox="1"/>
          <p:nvPr/>
        </p:nvSpPr>
        <p:spPr>
          <a:xfrm>
            <a:off x="0" y="6505599"/>
            <a:ext cx="4499992" cy="30777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Census of Economic Establishments 2005</a:t>
            </a:r>
            <a:endParaRPr lang="en-US" sz="1400" dirty="0"/>
          </a:p>
        </p:txBody>
      </p:sp>
      <p:sp>
        <p:nvSpPr>
          <p:cNvPr id="56" name="AutoShape 567"/>
          <p:cNvSpPr>
            <a:spLocks noChangeArrowheads="1"/>
          </p:cNvSpPr>
          <p:nvPr/>
        </p:nvSpPr>
        <p:spPr bwMode="auto">
          <a:xfrm>
            <a:off x="0" y="857390"/>
            <a:ext cx="3691502" cy="58674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Arial" charset="0"/>
              </a:rPr>
              <a:t>3.2 Million SMEs</a:t>
            </a:r>
          </a:p>
        </p:txBody>
      </p:sp>
      <p:sp>
        <p:nvSpPr>
          <p:cNvPr id="61" name="AutoShape 568"/>
          <p:cNvSpPr>
            <a:spLocks noChangeArrowheads="1"/>
          </p:cNvSpPr>
          <p:nvPr/>
        </p:nvSpPr>
        <p:spPr bwMode="auto">
          <a:xfrm>
            <a:off x="0" y="1429644"/>
            <a:ext cx="3691502" cy="67056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  <a:cs typeface="Arial" charset="0"/>
              </a:rPr>
              <a:t>Contribution </a:t>
            </a:r>
            <a:r>
              <a:rPr lang="en-US" sz="2400" b="1" dirty="0">
                <a:solidFill>
                  <a:schemeClr val="bg1"/>
                </a:solidFill>
                <a:latin typeface="+mj-lt"/>
                <a:cs typeface="Arial" charset="0"/>
              </a:rPr>
              <a:t>to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Arial" charset="0"/>
              </a:rPr>
              <a:t>GDP 40 </a:t>
            </a:r>
            <a:r>
              <a:rPr lang="en-US" sz="2400" b="1" dirty="0">
                <a:solidFill>
                  <a:schemeClr val="bg1"/>
                </a:solidFill>
                <a:latin typeface="+mj-lt"/>
                <a:cs typeface="Arial" charset="0"/>
              </a:rPr>
              <a:t>%</a:t>
            </a:r>
          </a:p>
        </p:txBody>
      </p:sp>
      <p:sp>
        <p:nvSpPr>
          <p:cNvPr id="67" name="AutoShape 585"/>
          <p:cNvSpPr>
            <a:spLocks noChangeArrowheads="1"/>
          </p:cNvSpPr>
          <p:nvPr/>
        </p:nvSpPr>
        <p:spPr bwMode="auto">
          <a:xfrm>
            <a:off x="-17254" y="2081526"/>
            <a:ext cx="3691502" cy="58674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  <a:cs typeface="Arial" charset="0"/>
              </a:rPr>
              <a:t>Share in Exports</a:t>
            </a:r>
            <a:r>
              <a:rPr lang="en-US" sz="2400" b="1" dirty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Arial" charset="0"/>
              </a:rPr>
              <a:t>over 40 </a:t>
            </a:r>
            <a:r>
              <a:rPr lang="en-US" sz="2400" b="1" dirty="0">
                <a:solidFill>
                  <a:schemeClr val="bg1"/>
                </a:solidFill>
                <a:latin typeface="+mj-lt"/>
                <a:cs typeface="Arial" charset="0"/>
              </a:rPr>
              <a:t>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64633" y="3039550"/>
            <a:ext cx="1361682" cy="646331"/>
          </a:xfrm>
          <a:prstGeom prst="rect">
            <a:avLst/>
          </a:prstGeom>
          <a:solidFill>
            <a:srgbClr val="3FFF9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Punjab</a:t>
            </a:r>
          </a:p>
          <a:p>
            <a:pPr algn="ctr"/>
            <a:r>
              <a:rPr lang="en-US" sz="1800" b="1" dirty="0" smtClean="0"/>
              <a:t>65.26%</a:t>
            </a:r>
            <a:endParaRPr lang="en-US" sz="1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499992" y="1238430"/>
            <a:ext cx="1407933" cy="861774"/>
          </a:xfrm>
          <a:prstGeom prst="rect">
            <a:avLst/>
          </a:prstGeom>
          <a:solidFill>
            <a:srgbClr val="3FFF9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Khyber </a:t>
            </a:r>
            <a:r>
              <a:rPr lang="en-US" sz="1600" b="1" dirty="0" err="1" smtClean="0"/>
              <a:t>Pakhtunkhwa</a:t>
            </a:r>
            <a:endParaRPr lang="en-US" sz="1600" b="1" dirty="0" smtClean="0"/>
          </a:p>
          <a:p>
            <a:pPr algn="ctr"/>
            <a:r>
              <a:rPr lang="en-US" sz="1800" b="1" dirty="0" smtClean="0"/>
              <a:t>14.21%</a:t>
            </a:r>
            <a:endParaRPr lang="en-US" sz="1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AB04-427B-D947-A1FC-82412A7BD55F}" type="slidenum">
              <a:rPr lang="en-US" smtClean="0"/>
              <a:t>5</a:t>
            </a:fld>
            <a:endParaRPr lang="en-US"/>
          </a:p>
        </p:txBody>
      </p:sp>
      <p:sp>
        <p:nvSpPr>
          <p:cNvPr id="22" name="Text Box 587"/>
          <p:cNvSpPr txBox="1">
            <a:spLocks noChangeArrowheads="1"/>
          </p:cNvSpPr>
          <p:nvPr/>
        </p:nvSpPr>
        <p:spPr bwMode="auto">
          <a:xfrm>
            <a:off x="0" y="-97016"/>
            <a:ext cx="9144000" cy="9130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40000"/>
              </a:lnSpc>
              <a:spcBef>
                <a:spcPct val="50000"/>
              </a:spcBef>
            </a:pPr>
            <a:r>
              <a:rPr lang="en-US" sz="4000" b="1" dirty="0" smtClean="0">
                <a:latin typeface="+mj-lt"/>
                <a:cs typeface="Arial" charset="0"/>
              </a:rPr>
              <a:t>SME Sector in Pakistan</a:t>
            </a:r>
            <a:endParaRPr lang="en-US" sz="4000" b="1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0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767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Establishments vis-à-vis Employment Size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2AF15-3FBF-4BA3-AEEE-93E81B5189E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594220"/>
              </p:ext>
            </p:extLst>
          </p:nvPr>
        </p:nvGraphicFramePr>
        <p:xfrm>
          <a:off x="263635" y="1022311"/>
          <a:ext cx="8677165" cy="518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8935" y="6211311"/>
            <a:ext cx="5188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Census of Economic Establishment 2005</a:t>
            </a:r>
            <a:endParaRPr lang="en-US" sz="1600" dirty="0"/>
          </a:p>
        </p:txBody>
      </p:sp>
      <p:sp>
        <p:nvSpPr>
          <p:cNvPr id="7" name="Oval 6"/>
          <p:cNvSpPr/>
          <p:nvPr/>
        </p:nvSpPr>
        <p:spPr>
          <a:xfrm>
            <a:off x="8115300" y="4051300"/>
            <a:ext cx="825500" cy="1117600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09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8925692"/>
              </p:ext>
            </p:extLst>
          </p:nvPr>
        </p:nvGraphicFramePr>
        <p:xfrm>
          <a:off x="241300" y="898394"/>
          <a:ext cx="8902700" cy="555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22238" y="53002"/>
            <a:ext cx="748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Times"/>
                <a:cs typeface="Times"/>
              </a:rPr>
              <a:t>Pakistan – Major Exports</a:t>
            </a:r>
            <a:endParaRPr lang="en-US" sz="3600" dirty="0">
              <a:latin typeface="Times"/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562" y="6567571"/>
            <a:ext cx="5467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Pakistan Economic Survey 2015-16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AB04-427B-D947-A1FC-82412A7BD5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7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225" name="Rectangle 8"/>
          <p:cNvSpPr>
            <a:spLocks noChangeArrowheads="1"/>
          </p:cNvSpPr>
          <p:nvPr/>
        </p:nvSpPr>
        <p:spPr bwMode="auto">
          <a:xfrm>
            <a:off x="182012" y="6289575"/>
            <a:ext cx="33519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FFFFFF"/>
                </a:solidFill>
              </a:rPr>
              <a:t>Source: Pakistan Economic Survey </a:t>
            </a:r>
            <a:r>
              <a:rPr lang="en-US" sz="1400" i="1" dirty="0" smtClean="0">
                <a:solidFill>
                  <a:srgbClr val="FFFFFF"/>
                </a:solidFill>
              </a:rPr>
              <a:t>2013-14</a:t>
            </a: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388" y="269776"/>
            <a:ext cx="8748712" cy="1143000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srgbClr val="000000"/>
                </a:solidFill>
                <a:latin typeface="+mj-lt"/>
              </a:rPr>
              <a:t>Growth Rate of Manufacturing Sector</a:t>
            </a:r>
          </a:p>
        </p:txBody>
      </p:sp>
      <p:sp>
        <p:nvSpPr>
          <p:cNvPr id="14602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752" y="6500813"/>
            <a:ext cx="1905000" cy="333375"/>
          </a:xfrm>
          <a:noFill/>
        </p:spPr>
        <p:txBody>
          <a:bodyPr/>
          <a:lstStyle/>
          <a:p>
            <a:fld id="{27C694C9-3D01-47A5-BAA2-2FC6AE10A8E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231179" y="2937866"/>
            <a:ext cx="322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Growth Rate %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222285"/>
              </p:ext>
            </p:extLst>
          </p:nvPr>
        </p:nvGraphicFramePr>
        <p:xfrm>
          <a:off x="611560" y="1340768"/>
          <a:ext cx="813690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4104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" y="-27384"/>
            <a:ext cx="907415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/>
              <a:t>Credit Extended to SME Sector (2003-2015)</a:t>
            </a:r>
            <a:endParaRPr lang="en-US" sz="4000" b="1" dirty="0"/>
          </a:p>
        </p:txBody>
      </p:sp>
      <p:sp>
        <p:nvSpPr>
          <p:cNvPr id="1567747" name="TextBox 4"/>
          <p:cNvSpPr txBox="1">
            <a:spLocks noChangeArrowheads="1"/>
          </p:cNvSpPr>
          <p:nvPr/>
        </p:nvSpPr>
        <p:spPr bwMode="auto">
          <a:xfrm>
            <a:off x="1219200" y="6442075"/>
            <a:ext cx="3505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Source: State Bank of Pakistan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9750" y="6500813"/>
            <a:ext cx="1905000" cy="333375"/>
          </a:xfrm>
          <a:noFill/>
        </p:spPr>
        <p:txBody>
          <a:bodyPr/>
          <a:lstStyle/>
          <a:p>
            <a:pPr algn="l"/>
            <a:fld id="{1C690C8F-100F-48E0-BFA4-F1942FCD321D}" type="slidenum">
              <a:rPr lang="en-US" smtClean="0"/>
              <a:pPr algn="l"/>
              <a:t>9</a:t>
            </a:fld>
            <a:endParaRPr lang="en-US" dirty="0" smtClean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674253"/>
              </p:ext>
            </p:extLst>
          </p:nvPr>
        </p:nvGraphicFramePr>
        <p:xfrm>
          <a:off x="609600" y="1295400"/>
          <a:ext cx="8066856" cy="501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16587" y="1713748"/>
            <a:ext cx="1952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+mj-lt"/>
              </a:rPr>
              <a:t>6.5 % of total Private sector credit off take</a:t>
            </a:r>
            <a:endParaRPr lang="en-US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37500" y="2783651"/>
            <a:ext cx="81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260.8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8362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12612</TotalTime>
  <Words>3255</Words>
  <Application>Microsoft Macintosh PowerPoint</Application>
  <PresentationFormat>On-screen Show (4:3)</PresentationFormat>
  <Paragraphs>958</Paragraphs>
  <Slides>49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SME Development in Pakistan SMEDA’s Experience  (ADFIMI-ODB Joint Regional Seminar on SME Development)</vt:lpstr>
      <vt:lpstr>Scheme of Presentation</vt:lpstr>
      <vt:lpstr>Economic Profile of Pakistan </vt:lpstr>
      <vt:lpstr>SME Definition (Current)</vt:lpstr>
      <vt:lpstr>PowerPoint Presentation</vt:lpstr>
      <vt:lpstr>Establishments vis-à-vis Employment Size</vt:lpstr>
      <vt:lpstr>PowerPoint Presentation</vt:lpstr>
      <vt:lpstr>PowerPoint Presentation</vt:lpstr>
      <vt:lpstr>Credit Extended to SME Sector (2003-2015)</vt:lpstr>
      <vt:lpstr>PowerPoint Presentation</vt:lpstr>
      <vt:lpstr>Vision - Ministry of Industries &amp; Production</vt:lpstr>
      <vt:lpstr>PowerPoint Presentation</vt:lpstr>
      <vt:lpstr>SMEDA Mission &amp; Mandate  </vt:lpstr>
      <vt:lpstr>SME Development Strategy </vt:lpstr>
      <vt:lpstr>Strategy for Implementation</vt:lpstr>
      <vt:lpstr>PowerPoint Presentation</vt:lpstr>
      <vt:lpstr>PowerPoint Presentation</vt:lpstr>
      <vt:lpstr>Roadmap for SME development </vt:lpstr>
      <vt:lpstr>II. Facilitation and Support</vt:lpstr>
      <vt:lpstr>  III. Research, Policy &amp; Publications </vt:lpstr>
      <vt:lpstr>PowerPoint Presentation</vt:lpstr>
      <vt:lpstr>Regional Strategic Thrust Plans</vt:lpstr>
      <vt:lpstr>SMEDA Cluster Development Approach</vt:lpstr>
      <vt:lpstr>PowerPoint Presentation</vt:lpstr>
      <vt:lpstr>PSDP Funded Project Sports Industries Development Center, Sialkot</vt:lpstr>
      <vt:lpstr>PowerPoint Presentation</vt:lpstr>
      <vt:lpstr>PowerPoint Presentation</vt:lpstr>
      <vt:lpstr>SME Facilitation</vt:lpstr>
      <vt:lpstr>PowerPoint Presentation</vt:lpstr>
      <vt:lpstr>  SME Support Publications </vt:lpstr>
      <vt:lpstr>Development Partners</vt:lpstr>
      <vt:lpstr>Value Chains in Focus</vt:lpstr>
      <vt:lpstr>PowerPoint Presentation</vt:lpstr>
      <vt:lpstr>PowerPoint Presentation</vt:lpstr>
      <vt:lpstr>SME Development</vt:lpstr>
      <vt:lpstr>Thank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SMEDA’s BDS Services </vt:lpstr>
      <vt:lpstr>SMEDA’s BDS Services</vt:lpstr>
      <vt:lpstr>Development Projects</vt:lpstr>
      <vt:lpstr>Collaboration with International Development Partners</vt:lpstr>
      <vt:lpstr>Investment Promotion Unit – UNIDO 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SME Sector in Pakistan</dc:title>
  <dc:creator>sm</dc:creator>
  <cp:lastModifiedBy>Macp-101</cp:lastModifiedBy>
  <cp:revision>942</cp:revision>
  <cp:lastPrinted>2017-02-10T09:32:48Z</cp:lastPrinted>
  <dcterms:created xsi:type="dcterms:W3CDTF">2016-10-10T07:23:07Z</dcterms:created>
  <dcterms:modified xsi:type="dcterms:W3CDTF">2017-02-14T03:52:35Z</dcterms:modified>
</cp:coreProperties>
</file>