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338" r:id="rId4"/>
    <p:sldId id="354" r:id="rId5"/>
    <p:sldId id="355" r:id="rId6"/>
    <p:sldId id="356" r:id="rId7"/>
    <p:sldId id="357" r:id="rId8"/>
    <p:sldId id="337" r:id="rId9"/>
    <p:sldId id="339" r:id="rId10"/>
    <p:sldId id="258" r:id="rId11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7D256"/>
    <a:srgbClr val="5A8B25"/>
    <a:srgbClr val="003BA1"/>
    <a:srgbClr val="37A5E9"/>
    <a:srgbClr val="74B230"/>
    <a:srgbClr val="92E2BE"/>
    <a:srgbClr val="355E8F"/>
    <a:srgbClr val="66B8BA"/>
    <a:srgbClr val="0067B4"/>
    <a:srgbClr val="3862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3" autoAdjust="0"/>
  </p:normalViewPr>
  <p:slideViewPr>
    <p:cSldViewPr snapToGrid="0" snapToObjects="1">
      <p:cViewPr varScale="1">
        <p:scale>
          <a:sx n="73" d="100"/>
          <a:sy n="73" d="100"/>
        </p:scale>
        <p:origin x="-4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2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3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ar-OM" sz="1600" b="1" dirty="0">
                <a:solidFill>
                  <a:sysClr val="windowText" lastClr="000000"/>
                </a:solidFill>
              </a:rPr>
              <a:t>مساهمة المؤسسات الصغيرة والمتوسطة في التوظيف</a:t>
            </a:r>
            <a:endParaRPr lang="en-US" sz="1600" b="1" dirty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spPr>
            <a:solidFill>
              <a:srgbClr val="003BA1"/>
            </a:solidFill>
            <a:ln>
              <a:noFill/>
            </a:ln>
            <a:effectLst/>
          </c:spPr>
          <c:dPt>
            <c:idx val="0"/>
          </c:dPt>
          <c:dPt>
            <c:idx val="1"/>
          </c:dPt>
          <c:dPt>
            <c:idx val="2"/>
          </c:dPt>
          <c:dPt>
            <c:idx val="3"/>
          </c:dPt>
          <c:dPt>
            <c:idx val="4"/>
          </c:dPt>
          <c:dPt>
            <c:idx val="5"/>
          </c:dPt>
          <c:dPt>
            <c:idx val="6"/>
          </c:dPt>
          <c:dPt>
            <c:idx val="7"/>
          </c:dPt>
          <c:dPt>
            <c:idx val="8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Sheet1!$C$3:$C$11</c:f>
              <c:strCache>
                <c:ptCount val="9"/>
                <c:pt idx="0">
                  <c:v>الصين</c:v>
                </c:pt>
                <c:pt idx="1">
                  <c:v>استراليا</c:v>
                </c:pt>
                <c:pt idx="2">
                  <c:v>الإمارات </c:v>
                </c:pt>
                <c:pt idx="3">
                  <c:v>سنغافورا</c:v>
                </c:pt>
                <c:pt idx="4">
                  <c:v>المملكة المتحدة</c:v>
                </c:pt>
                <c:pt idx="5">
                  <c:v>الولايات المتحدة الأمريكية</c:v>
                </c:pt>
                <c:pt idx="6">
                  <c:v>روسيا</c:v>
                </c:pt>
                <c:pt idx="7">
                  <c:v>السعودية</c:v>
                </c:pt>
                <c:pt idx="8">
                  <c:v>عمان</c:v>
                </c:pt>
              </c:strCache>
            </c:strRef>
          </c:cat>
          <c:val>
            <c:numRef>
              <c:f>Sheet1!$D$3:$D$11</c:f>
              <c:numCache>
                <c:formatCode>0%</c:formatCode>
                <c:ptCount val="9"/>
                <c:pt idx="0">
                  <c:v>0.88000000000000012</c:v>
                </c:pt>
                <c:pt idx="1">
                  <c:v>0.64000000000000012</c:v>
                </c:pt>
                <c:pt idx="2">
                  <c:v>0.63000000000000012</c:v>
                </c:pt>
                <c:pt idx="3">
                  <c:v>0.62000000000000011</c:v>
                </c:pt>
                <c:pt idx="4">
                  <c:v>0.59000000000000008</c:v>
                </c:pt>
                <c:pt idx="5">
                  <c:v>0.58000000000000007</c:v>
                </c:pt>
                <c:pt idx="6">
                  <c:v>0.49000000000000005</c:v>
                </c:pt>
                <c:pt idx="7">
                  <c:v>0.25</c:v>
                </c:pt>
                <c:pt idx="8">
                  <c:v>0.23</c:v>
                </c:pt>
              </c:numCache>
            </c:numRef>
          </c:val>
        </c:ser>
        <c:dLbls/>
        <c:gapWidth val="154"/>
        <c:axId val="34277632"/>
        <c:axId val="34316288"/>
      </c:barChart>
      <c:catAx>
        <c:axId val="3427763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16288"/>
        <c:crosses val="autoZero"/>
        <c:auto val="1"/>
        <c:lblAlgn val="ctr"/>
        <c:lblOffset val="100"/>
      </c:catAx>
      <c:valAx>
        <c:axId val="34316288"/>
        <c:scaling>
          <c:orientation val="minMax"/>
        </c:scaling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77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ar-OM" sz="1600" b="1" dirty="0">
                <a:solidFill>
                  <a:sysClr val="windowText" lastClr="000000"/>
                </a:solidFill>
              </a:rPr>
              <a:t>العاملون في المؤسسات الصغيرة والمتوسطة</a:t>
            </a:r>
            <a:endParaRPr lang="en-US" sz="1600" b="1" dirty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5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9.4644028871391103E-2"/>
                  <c:y val="-5.26545640128317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352143482064741E-3"/>
                  <c:y val="-5.121755613881597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Sheet1!$I$3:$I$4</c:f>
              <c:strCache>
                <c:ptCount val="2"/>
                <c:pt idx="0">
                  <c:v>عمانيون</c:v>
                </c:pt>
                <c:pt idx="1">
                  <c:v>وافدون</c:v>
                </c:pt>
              </c:strCache>
            </c:strRef>
          </c:cat>
          <c:val>
            <c:numRef>
              <c:f>Sheet1!$J$3:$J$4</c:f>
              <c:numCache>
                <c:formatCode>0%</c:formatCode>
                <c:ptCount val="2"/>
                <c:pt idx="0">
                  <c:v>0.95000000000000007</c:v>
                </c:pt>
                <c:pt idx="1">
                  <c:v>0.05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3F6FC35-71B3-F540-B2D9-373836FB0CF2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79FA415-0577-C34E-9D12-061EEB7F76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36352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21857B8-672A-6149-A02A-408826AC8A3B}" type="datetimeFigureOut">
              <a:rPr lang="en-US" smtClean="0"/>
              <a:pPr/>
              <a:t>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DFD6D35-86E6-FA48-AF19-B0F681CB03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9266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9D80-2547-354D-9BD6-17E6A9A26B09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5407-73CC-F241-9A1C-085C97C7131C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CE3E-8054-C840-A765-30F6822DCDB4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94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646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626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5395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9292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8551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3856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073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089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0792E-DEF7-9D4A-B8E5-D2AA95588C10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9333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8660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131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69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4147-13E0-6746-B7CA-1F2E1A8D5177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0EB0-49BD-3F47-9B2F-BF11EF959080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1494-ACCE-9246-B6FD-E87FC1D08E6B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B42A0-5F99-1843-AFAE-08BAA09416EC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8F398-8640-154D-8380-C4387194570D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DF4C-D7B1-7541-8B93-0EB6F4950580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B151-3C16-A543-8576-96E848EC197D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B0EAF-A723-FB4B-8DC9-9341A396B673}" type="datetime1">
              <a:rPr lang="en-US" smtClean="0"/>
              <a:pPr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الهيئة العامة لتنمية المؤسسات الصغيرة والمتوسطة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02A9D-EF7B-4928-A527-C22CE0FBFA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7DD0-12B7-4D4C-8AF8-C31CB52F60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5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005901" y="609277"/>
            <a:ext cx="7312099" cy="37383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OM" sz="4800" b="1" dirty="0">
                <a:solidFill>
                  <a:srgbClr val="0070C0"/>
                </a:solidFill>
              </a:rPr>
              <a:t>دور المؤسسات الصغيرة والمتوسطة فى رفد الاقتصاد </a:t>
            </a:r>
            <a:r>
              <a:rPr lang="ar-OM" sz="4800" b="1" dirty="0" smtClean="0">
                <a:solidFill>
                  <a:srgbClr val="0070C0"/>
                </a:solidFill>
              </a:rPr>
              <a:t>الوطنى</a:t>
            </a:r>
          </a:p>
          <a:p>
            <a:pPr rtl="1">
              <a:spcBef>
                <a:spcPts val="2400"/>
              </a:spcBef>
            </a:pPr>
            <a:r>
              <a:rPr lang="ar-OM" sz="3600" b="1" dirty="0" smtClean="0">
                <a:solidFill>
                  <a:srgbClr val="0070C0"/>
                </a:solidFill>
              </a:rPr>
              <a:t>خالد بن الصافي الحريبي</a:t>
            </a:r>
          </a:p>
          <a:p>
            <a:pPr rtl="1"/>
            <a:r>
              <a:rPr lang="ar-OM" sz="2800" b="1" dirty="0" smtClean="0">
                <a:solidFill>
                  <a:srgbClr val="0070C0"/>
                </a:solidFill>
              </a:rPr>
              <a:t>نائب الرئيس التنفيذي للعمليات</a:t>
            </a:r>
          </a:p>
          <a:p>
            <a:pPr rtl="1"/>
            <a:endParaRPr lang="ar-OM" sz="2800" b="1" dirty="0" smtClean="0">
              <a:solidFill>
                <a:srgbClr val="0070C0"/>
              </a:solidFill>
            </a:endParaRPr>
          </a:p>
          <a:p>
            <a:pPr rtl="1"/>
            <a:r>
              <a:rPr lang="ar-OM" sz="2400" dirty="0">
                <a:solidFill>
                  <a:srgbClr val="0070C0"/>
                </a:solidFill>
                <a:latin typeface="29LT Baseet"/>
              </a:rPr>
              <a:t>15</a:t>
            </a:r>
            <a:r>
              <a:rPr lang="ar-OM" sz="2400" dirty="0" smtClean="0">
                <a:solidFill>
                  <a:srgbClr val="0070C0"/>
                </a:solidFill>
                <a:latin typeface="29LT Baseet"/>
              </a:rPr>
              <a:t> فبراير 2017</a:t>
            </a:r>
            <a:endParaRPr lang="ar-OM" sz="2400" dirty="0">
              <a:solidFill>
                <a:srgbClr val="0070C0"/>
              </a:solidFill>
              <a:latin typeface="29LT Baseet"/>
            </a:endParaRPr>
          </a:p>
          <a:p>
            <a:pPr rtl="1"/>
            <a:endParaRPr lang="ar-EG" sz="3600" dirty="0" smtClean="0">
              <a:solidFill>
                <a:srgbClr val="0070C0"/>
              </a:solidFill>
              <a:latin typeface="29LT Basee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49508" y="2992436"/>
            <a:ext cx="7824886" cy="1146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4000" dirty="0" smtClean="0">
                <a:solidFill>
                  <a:schemeClr val="tx1"/>
                </a:solidFill>
                <a:latin typeface="29LT Baseet"/>
                <a:cs typeface="29LT Baseet"/>
              </a:rPr>
              <a:t> </a:t>
            </a:r>
            <a:endParaRPr lang="en-US" sz="4000" dirty="0">
              <a:solidFill>
                <a:schemeClr val="tx1"/>
              </a:solidFill>
              <a:latin typeface="29LT Baseet"/>
              <a:cs typeface="29LT Basee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الهيئة العامة لتنمية المؤسسات الصغيرة والمتوسطة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6375" y="45561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499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Diagonal Corner Rectangle 17"/>
          <p:cNvSpPr/>
          <p:nvPr/>
        </p:nvSpPr>
        <p:spPr>
          <a:xfrm>
            <a:off x="-1" y="124691"/>
            <a:ext cx="9144001" cy="692458"/>
          </a:xfrm>
          <a:prstGeom prst="round2DiagRect">
            <a:avLst/>
          </a:prstGeom>
          <a:solidFill>
            <a:srgbClr val="2454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OM" sz="2700" dirty="0" smtClean="0">
                <a:solidFill>
                  <a:schemeClr val="tx1"/>
                </a:solidFill>
                <a:cs typeface="mohammad bold art 1" pitchFamily="2" charset="-78"/>
              </a:rPr>
              <a:t>مساهمة المؤسسات الصغيرة والمتوسطة في خلق فرص عمل</a:t>
            </a:r>
            <a:endParaRPr lang="en-US" sz="2700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59756260"/>
              </p:ext>
            </p:extLst>
          </p:nvPr>
        </p:nvGraphicFramePr>
        <p:xfrm>
          <a:off x="4017819" y="1100430"/>
          <a:ext cx="5126182" cy="3111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Rounded Rectangle 23"/>
          <p:cNvSpPr/>
          <p:nvPr/>
        </p:nvSpPr>
        <p:spPr>
          <a:xfrm>
            <a:off x="2479964" y="4295935"/>
            <a:ext cx="6345380" cy="403386"/>
          </a:xfrm>
          <a:prstGeom prst="roundRect">
            <a:avLst/>
          </a:prstGeom>
          <a:solidFill>
            <a:srgbClr val="003BA1"/>
          </a:solidFill>
          <a:ln w="3175" cap="flat" cmpd="sng" algn="ctr">
            <a:solidFill>
              <a:srgbClr val="333333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DINPro-Regular"/>
                <a:ea typeface="+mn-ea"/>
                <a:cs typeface="+mn-cs"/>
              </a:rPr>
              <a:t>تشكل المؤسسات الصغيرة والمتوسطة 90% من جميع  مؤسسات</a:t>
            </a:r>
            <a:r>
              <a:rPr kumimoji="0" lang="ar-OM" sz="1600" b="1" i="0" u="none" strike="noStrike" kern="0" cap="none" spc="0" normalizeH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DINPro-Regular"/>
                <a:ea typeface="+mn-ea"/>
                <a:cs typeface="+mn-cs"/>
              </a:rPr>
              <a:t> القطاع الخاص في عمان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8F8F8"/>
              </a:solidFill>
              <a:effectLst/>
              <a:uLnTx/>
              <a:uFillTx/>
              <a:latin typeface="DINPro-Regular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75854" y="4901910"/>
            <a:ext cx="7758546" cy="424548"/>
          </a:xfrm>
          <a:prstGeom prst="roundRect">
            <a:avLst/>
          </a:prstGeom>
          <a:solidFill>
            <a:srgbClr val="004A97"/>
          </a:solidFill>
          <a:ln w="3175" cap="flat" cmpd="sng" algn="ctr">
            <a:solidFill>
              <a:srgbClr val="333333"/>
            </a:solidFill>
            <a:prstDash val="solid"/>
          </a:ln>
          <a:effectLst/>
        </p:spPr>
        <p:txBody>
          <a:bodyPr rtlCol="0" anchor="ctr"/>
          <a:lstStyle/>
          <a:p>
            <a:pPr algn="ctr" defTabSz="457200">
              <a:defRPr/>
            </a:pPr>
            <a:r>
              <a:rPr lang="ar-OM" sz="1600" b="1" kern="0" dirty="0" smtClean="0">
                <a:solidFill>
                  <a:srgbClr val="F8F8F8"/>
                </a:solidFill>
                <a:latin typeface="DINPro-Regular"/>
              </a:rPr>
              <a:t>ولكنها تسهم بنسبة 23% فقط في إجمالي </a:t>
            </a:r>
            <a:r>
              <a:rPr lang="ar-OM" sz="1600" b="1" kern="0" dirty="0">
                <a:solidFill>
                  <a:srgbClr val="F8F8F8"/>
                </a:solidFill>
                <a:latin typeface="DINPro-Regular"/>
              </a:rPr>
              <a:t>التوظيف و ما بين 15 – 20% من الناتج القومي المحلي </a:t>
            </a:r>
            <a:r>
              <a:rPr lang="ar-OM" sz="1600" b="1" kern="0" dirty="0" smtClean="0">
                <a:solidFill>
                  <a:srgbClr val="F8F8F8"/>
                </a:solidFill>
                <a:latin typeface="DINPro-Regular"/>
              </a:rPr>
              <a:t>للسلطنة</a:t>
            </a:r>
            <a:endParaRPr lang="en-US" sz="1600" b="1" kern="0" dirty="0">
              <a:solidFill>
                <a:srgbClr val="F8F8F8"/>
              </a:solidFill>
              <a:latin typeface="DINPro-Regular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57199" y="5495442"/>
            <a:ext cx="5480829" cy="408541"/>
          </a:xfrm>
          <a:prstGeom prst="roundRect">
            <a:avLst/>
          </a:prstGeom>
          <a:solidFill>
            <a:srgbClr val="004A97"/>
          </a:solidFill>
          <a:ln w="3175" cap="flat" cmpd="sng" algn="ctr">
            <a:solidFill>
              <a:srgbClr val="333333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OM" sz="1600" b="1" kern="0" dirty="0" smtClean="0">
                <a:solidFill>
                  <a:srgbClr val="F8F8F8"/>
                </a:solidFill>
                <a:latin typeface="DINPro-Regular"/>
              </a:rPr>
              <a:t>يشكل العمانيون 5% فقط من العمالة في المؤسسات الصغيرة والمتوسطة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8F8F8"/>
              </a:solidFill>
              <a:effectLst/>
              <a:uLnTx/>
              <a:uFillTx/>
              <a:latin typeface="DINPro-Regular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87887" y="5778723"/>
            <a:ext cx="79482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OM" sz="1400" b="1" dirty="0" smtClean="0">
                <a:solidFill>
                  <a:schemeClr val="bg1"/>
                </a:solidFill>
              </a:rPr>
              <a:t>المصادر: 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OM" sz="1400" dirty="0" smtClean="0">
                <a:solidFill>
                  <a:schemeClr val="bg1"/>
                </a:solidFill>
              </a:rPr>
              <a:t>الكتاب الإحصائي السنوى للمركز الوطني للإحصاء والمعلومات (2015</a:t>
            </a:r>
            <a:r>
              <a:rPr lang="ar-OM" sz="1400" dirty="0">
                <a:solidFill>
                  <a:schemeClr val="bg1"/>
                </a:solidFill>
              </a:rPr>
              <a:t>)</a:t>
            </a:r>
            <a:r>
              <a:rPr lang="ar-OM" sz="1400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OM" sz="1400" dirty="0" smtClean="0">
                <a:solidFill>
                  <a:schemeClr val="bg1"/>
                </a:solidFill>
              </a:rPr>
              <a:t>دراسة بعنوان «نحو مؤسسات صغيرة ومتوسطة ذات قدرة تنافسية متزايدة في عمان» - البنك المركزي العماني (2014)     </a:t>
            </a:r>
            <a:endParaRPr 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57833673"/>
              </p:ext>
            </p:extLst>
          </p:nvPr>
        </p:nvGraphicFramePr>
        <p:xfrm>
          <a:off x="76200" y="1100450"/>
          <a:ext cx="4807527" cy="311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56170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\\10.166.44.44\VDI User Folders$\nadia\Desktop\تصنيف المؤسسات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51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Diagonal Corner Rectangle 17"/>
          <p:cNvSpPr/>
          <p:nvPr/>
        </p:nvSpPr>
        <p:spPr>
          <a:xfrm>
            <a:off x="-1" y="-44824"/>
            <a:ext cx="9144001" cy="692458"/>
          </a:xfrm>
          <a:prstGeom prst="round2DiagRect">
            <a:avLst/>
          </a:prstGeom>
          <a:solidFill>
            <a:srgbClr val="2454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OM" sz="3200" dirty="0" smtClean="0">
                <a:solidFill>
                  <a:schemeClr val="tx1"/>
                </a:solidFill>
                <a:cs typeface="mohammad bold art 1" pitchFamily="2" charset="-78"/>
              </a:rPr>
              <a:t>أهداف ريادة </a:t>
            </a:r>
            <a:endParaRPr lang="en-US" sz="3200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272638" y="1317110"/>
            <a:ext cx="5053247" cy="4572671"/>
            <a:chOff x="1909984" y="481916"/>
            <a:chExt cx="5053247" cy="4572671"/>
          </a:xfrm>
        </p:grpSpPr>
        <p:grpSp>
          <p:nvGrpSpPr>
            <p:cNvPr id="27" name="Group 26"/>
            <p:cNvGrpSpPr/>
            <p:nvPr/>
          </p:nvGrpSpPr>
          <p:grpSpPr>
            <a:xfrm>
              <a:off x="1909984" y="481916"/>
              <a:ext cx="5053247" cy="4572671"/>
              <a:chOff x="1659339" y="1219200"/>
              <a:chExt cx="5053247" cy="4572671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2045373" y="1219200"/>
                <a:ext cx="4479798" cy="4572671"/>
                <a:chOff x="2530602" y="1912697"/>
                <a:chExt cx="3940752" cy="4022450"/>
              </a:xfrm>
            </p:grpSpPr>
            <p:sp>
              <p:nvSpPr>
                <p:cNvPr id="35" name="Moon 10"/>
                <p:cNvSpPr/>
                <p:nvPr/>
              </p:nvSpPr>
              <p:spPr>
                <a:xfrm rot="2285446">
                  <a:off x="3401280" y="1912697"/>
                  <a:ext cx="1542958" cy="22119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382" h="2271311">
                      <a:moveTo>
                        <a:pt x="301890" y="199165"/>
                      </a:moveTo>
                      <a:cubicBezTo>
                        <a:pt x="426761" y="91057"/>
                        <a:pt x="585073" y="12904"/>
                        <a:pt x="761996" y="1807"/>
                      </a:cubicBezTo>
                      <a:cubicBezTo>
                        <a:pt x="1117745" y="-20506"/>
                        <a:pt x="1446019" y="165404"/>
                        <a:pt x="1584382" y="467547"/>
                      </a:cubicBezTo>
                      <a:cubicBezTo>
                        <a:pt x="1288705" y="514869"/>
                        <a:pt x="1154331" y="575898"/>
                        <a:pt x="996686" y="724489"/>
                      </a:cubicBezTo>
                      <a:cubicBezTo>
                        <a:pt x="864206" y="820113"/>
                        <a:pt x="741993" y="1015947"/>
                        <a:pt x="701440" y="1230615"/>
                      </a:cubicBezTo>
                      <a:cubicBezTo>
                        <a:pt x="705664" y="1657758"/>
                        <a:pt x="896967" y="2051864"/>
                        <a:pt x="1206728" y="2271309"/>
                      </a:cubicBezTo>
                      <a:lnTo>
                        <a:pt x="1206728" y="2271311"/>
                      </a:lnTo>
                      <a:cubicBezTo>
                        <a:pt x="800686" y="2271311"/>
                        <a:pt x="458011" y="1949458"/>
                        <a:pt x="350755" y="1508915"/>
                      </a:cubicBezTo>
                      <a:cubicBezTo>
                        <a:pt x="346912" y="1505297"/>
                        <a:pt x="344243" y="1500876"/>
                        <a:pt x="341708" y="1496337"/>
                      </a:cubicBezTo>
                      <a:cubicBezTo>
                        <a:pt x="-35046" y="1256000"/>
                        <a:pt x="-38722" y="822451"/>
                        <a:pt x="42434" y="576256"/>
                      </a:cubicBezTo>
                      <a:cubicBezTo>
                        <a:pt x="85589" y="445337"/>
                        <a:pt x="177019" y="307273"/>
                        <a:pt x="301890" y="19916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1F497D">
                        <a:lumMod val="75000"/>
                        <a:shade val="30000"/>
                        <a:satMod val="115000"/>
                      </a:srgbClr>
                    </a:gs>
                    <a:gs pos="50000">
                      <a:srgbClr val="1F497D">
                        <a:lumMod val="75000"/>
                        <a:shade val="67500"/>
                        <a:satMod val="115000"/>
                      </a:srgbClr>
                    </a:gs>
                    <a:gs pos="100000">
                      <a:srgbClr val="1F497D">
                        <a:lumMod val="75000"/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Moon 10"/>
                <p:cNvSpPr/>
                <p:nvPr/>
              </p:nvSpPr>
              <p:spPr>
                <a:xfrm rot="6723085">
                  <a:off x="4593912" y="2422391"/>
                  <a:ext cx="1542958" cy="22119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382" h="2271311">
                      <a:moveTo>
                        <a:pt x="301890" y="199165"/>
                      </a:moveTo>
                      <a:cubicBezTo>
                        <a:pt x="426761" y="91057"/>
                        <a:pt x="585073" y="12904"/>
                        <a:pt x="761996" y="1807"/>
                      </a:cubicBezTo>
                      <a:cubicBezTo>
                        <a:pt x="1117745" y="-20506"/>
                        <a:pt x="1446019" y="165404"/>
                        <a:pt x="1584382" y="467547"/>
                      </a:cubicBezTo>
                      <a:cubicBezTo>
                        <a:pt x="1288705" y="514869"/>
                        <a:pt x="1154331" y="575898"/>
                        <a:pt x="996686" y="724489"/>
                      </a:cubicBezTo>
                      <a:cubicBezTo>
                        <a:pt x="864206" y="820113"/>
                        <a:pt x="741993" y="1015947"/>
                        <a:pt x="701440" y="1230615"/>
                      </a:cubicBezTo>
                      <a:cubicBezTo>
                        <a:pt x="705664" y="1657758"/>
                        <a:pt x="896967" y="2051864"/>
                        <a:pt x="1206728" y="2271309"/>
                      </a:cubicBezTo>
                      <a:lnTo>
                        <a:pt x="1206728" y="2271311"/>
                      </a:lnTo>
                      <a:cubicBezTo>
                        <a:pt x="800686" y="2271311"/>
                        <a:pt x="458011" y="1949458"/>
                        <a:pt x="350755" y="1508915"/>
                      </a:cubicBezTo>
                      <a:cubicBezTo>
                        <a:pt x="346912" y="1505297"/>
                        <a:pt x="344243" y="1500876"/>
                        <a:pt x="341708" y="1496337"/>
                      </a:cubicBezTo>
                      <a:cubicBezTo>
                        <a:pt x="-35046" y="1256000"/>
                        <a:pt x="-38722" y="822451"/>
                        <a:pt x="42434" y="576256"/>
                      </a:cubicBezTo>
                      <a:cubicBezTo>
                        <a:pt x="85589" y="445337"/>
                        <a:pt x="177019" y="307273"/>
                        <a:pt x="301890" y="19916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5392">
                        <a:shade val="30000"/>
                        <a:satMod val="115000"/>
                      </a:srgbClr>
                    </a:gs>
                    <a:gs pos="50000">
                      <a:srgbClr val="005392">
                        <a:shade val="67500"/>
                        <a:satMod val="115000"/>
                      </a:srgbClr>
                    </a:gs>
                    <a:gs pos="100000">
                      <a:srgbClr val="005392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Moon 10"/>
                <p:cNvSpPr/>
                <p:nvPr/>
              </p:nvSpPr>
              <p:spPr>
                <a:xfrm rot="15300000">
                  <a:off x="3126935" y="3966117"/>
                  <a:ext cx="1542958" cy="22119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382" h="2271311">
                      <a:moveTo>
                        <a:pt x="301890" y="199165"/>
                      </a:moveTo>
                      <a:cubicBezTo>
                        <a:pt x="426761" y="91057"/>
                        <a:pt x="585073" y="12904"/>
                        <a:pt x="761996" y="1807"/>
                      </a:cubicBezTo>
                      <a:cubicBezTo>
                        <a:pt x="1117745" y="-20506"/>
                        <a:pt x="1446019" y="165404"/>
                        <a:pt x="1584382" y="467547"/>
                      </a:cubicBezTo>
                      <a:cubicBezTo>
                        <a:pt x="1288705" y="514869"/>
                        <a:pt x="1154331" y="575898"/>
                        <a:pt x="996686" y="724489"/>
                      </a:cubicBezTo>
                      <a:cubicBezTo>
                        <a:pt x="864206" y="820113"/>
                        <a:pt x="741993" y="1015947"/>
                        <a:pt x="701440" y="1230615"/>
                      </a:cubicBezTo>
                      <a:cubicBezTo>
                        <a:pt x="705664" y="1657758"/>
                        <a:pt x="896967" y="2051864"/>
                        <a:pt x="1206728" y="2271309"/>
                      </a:cubicBezTo>
                      <a:lnTo>
                        <a:pt x="1206728" y="2271311"/>
                      </a:lnTo>
                      <a:cubicBezTo>
                        <a:pt x="800686" y="2271311"/>
                        <a:pt x="458011" y="1949458"/>
                        <a:pt x="350755" y="1508915"/>
                      </a:cubicBezTo>
                      <a:cubicBezTo>
                        <a:pt x="346912" y="1505297"/>
                        <a:pt x="344243" y="1500876"/>
                        <a:pt x="341708" y="1496337"/>
                      </a:cubicBezTo>
                      <a:cubicBezTo>
                        <a:pt x="-35046" y="1256000"/>
                        <a:pt x="-38722" y="822451"/>
                        <a:pt x="42434" y="576256"/>
                      </a:cubicBezTo>
                      <a:cubicBezTo>
                        <a:pt x="85589" y="445337"/>
                        <a:pt x="177019" y="307273"/>
                        <a:pt x="301890" y="19916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3">
                        <a:lumMod val="50000"/>
                      </a:schemeClr>
                    </a:gs>
                    <a:gs pos="50000">
                      <a:schemeClr val="accent3">
                        <a:lumMod val="75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Moon 10"/>
                <p:cNvSpPr/>
                <p:nvPr/>
              </p:nvSpPr>
              <p:spPr>
                <a:xfrm rot="11085818">
                  <a:off x="4442389" y="3723220"/>
                  <a:ext cx="1542958" cy="22119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382" h="2271311">
                      <a:moveTo>
                        <a:pt x="301890" y="199165"/>
                      </a:moveTo>
                      <a:cubicBezTo>
                        <a:pt x="426761" y="91057"/>
                        <a:pt x="585073" y="12904"/>
                        <a:pt x="761996" y="1807"/>
                      </a:cubicBezTo>
                      <a:cubicBezTo>
                        <a:pt x="1117745" y="-20506"/>
                        <a:pt x="1446019" y="165404"/>
                        <a:pt x="1584382" y="467547"/>
                      </a:cubicBezTo>
                      <a:cubicBezTo>
                        <a:pt x="1288705" y="514869"/>
                        <a:pt x="1154331" y="575898"/>
                        <a:pt x="996686" y="724489"/>
                      </a:cubicBezTo>
                      <a:cubicBezTo>
                        <a:pt x="864206" y="820113"/>
                        <a:pt x="741993" y="1015947"/>
                        <a:pt x="701440" y="1230615"/>
                      </a:cubicBezTo>
                      <a:cubicBezTo>
                        <a:pt x="705664" y="1657758"/>
                        <a:pt x="896967" y="2051864"/>
                        <a:pt x="1206728" y="2271309"/>
                      </a:cubicBezTo>
                      <a:lnTo>
                        <a:pt x="1206728" y="2271311"/>
                      </a:lnTo>
                      <a:cubicBezTo>
                        <a:pt x="800686" y="2271311"/>
                        <a:pt x="458011" y="1949458"/>
                        <a:pt x="350755" y="1508915"/>
                      </a:cubicBezTo>
                      <a:cubicBezTo>
                        <a:pt x="346912" y="1505297"/>
                        <a:pt x="344243" y="1500876"/>
                        <a:pt x="341708" y="1496337"/>
                      </a:cubicBezTo>
                      <a:cubicBezTo>
                        <a:pt x="-35046" y="1256000"/>
                        <a:pt x="-38722" y="822451"/>
                        <a:pt x="42434" y="576256"/>
                      </a:cubicBezTo>
                      <a:cubicBezTo>
                        <a:pt x="85589" y="445337"/>
                        <a:pt x="177019" y="307273"/>
                        <a:pt x="301890" y="19916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2579C5">
                        <a:shade val="30000"/>
                        <a:satMod val="115000"/>
                      </a:srgbClr>
                    </a:gs>
                    <a:gs pos="50000">
                      <a:srgbClr val="2579C5">
                        <a:shade val="67500"/>
                        <a:satMod val="115000"/>
                      </a:srgbClr>
                    </a:gs>
                    <a:gs pos="100000">
                      <a:srgbClr val="2579C5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Moon 10"/>
                <p:cNvSpPr/>
                <p:nvPr/>
              </p:nvSpPr>
              <p:spPr>
                <a:xfrm rot="19578879">
                  <a:off x="2530602" y="2858298"/>
                  <a:ext cx="1542958" cy="22119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382" h="2271311">
                      <a:moveTo>
                        <a:pt x="301890" y="199165"/>
                      </a:moveTo>
                      <a:cubicBezTo>
                        <a:pt x="426761" y="91057"/>
                        <a:pt x="585073" y="12904"/>
                        <a:pt x="761996" y="1807"/>
                      </a:cubicBezTo>
                      <a:cubicBezTo>
                        <a:pt x="1117745" y="-20506"/>
                        <a:pt x="1446019" y="165404"/>
                        <a:pt x="1584382" y="467547"/>
                      </a:cubicBezTo>
                      <a:cubicBezTo>
                        <a:pt x="1288705" y="514869"/>
                        <a:pt x="1154331" y="575898"/>
                        <a:pt x="996686" y="724489"/>
                      </a:cubicBezTo>
                      <a:cubicBezTo>
                        <a:pt x="864206" y="820113"/>
                        <a:pt x="741993" y="1015947"/>
                        <a:pt x="701440" y="1230615"/>
                      </a:cubicBezTo>
                      <a:cubicBezTo>
                        <a:pt x="705664" y="1657758"/>
                        <a:pt x="896967" y="2051864"/>
                        <a:pt x="1206728" y="2271309"/>
                      </a:cubicBezTo>
                      <a:lnTo>
                        <a:pt x="1206728" y="2271311"/>
                      </a:lnTo>
                      <a:cubicBezTo>
                        <a:pt x="800686" y="2271311"/>
                        <a:pt x="458011" y="1949458"/>
                        <a:pt x="350755" y="1508915"/>
                      </a:cubicBezTo>
                      <a:cubicBezTo>
                        <a:pt x="346912" y="1505297"/>
                        <a:pt x="344243" y="1500876"/>
                        <a:pt x="341708" y="1496337"/>
                      </a:cubicBezTo>
                      <a:cubicBezTo>
                        <a:pt x="-35046" y="1256000"/>
                        <a:pt x="-38722" y="822451"/>
                        <a:pt x="42434" y="576256"/>
                      </a:cubicBezTo>
                      <a:cubicBezTo>
                        <a:pt x="85589" y="445337"/>
                        <a:pt x="177019" y="307273"/>
                        <a:pt x="301890" y="19916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50000">
                      <a:schemeClr val="accent3">
                        <a:lumMod val="40000"/>
                        <a:lumOff val="60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3352801" y="1600200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OM" sz="2400" b="1" kern="0" dirty="0">
                    <a:solidFill>
                      <a:prstClr val="white"/>
                    </a:solidFill>
                  </a:rPr>
                  <a:t>التنظيم</a:t>
                </a:r>
                <a:endParaRPr lang="en-US" sz="24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188586" y="2548736"/>
                <a:ext cx="1524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OM" sz="2400" b="1" kern="0" dirty="0">
                    <a:solidFill>
                      <a:prstClr val="white"/>
                    </a:solidFill>
                  </a:rPr>
                  <a:t>التنسيق والتعاون</a:t>
                </a:r>
                <a:endParaRPr lang="en-US" sz="2400" b="1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522566" y="4909651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OM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الإعلام</a:t>
                </a:r>
                <a:endPara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506730" y="4810747"/>
                <a:ext cx="1524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OM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غرس ثقافة</a:t>
                </a:r>
                <a:r>
                  <a:rPr kumimoji="0" lang="ar-OM" sz="2400" b="1" i="0" u="none" strike="noStrike" kern="0" cap="none" spc="0" normalizeH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 ريادة الأعمال</a:t>
                </a:r>
                <a:endPara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659339" y="2606477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OM" sz="2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المنح</a:t>
                </a:r>
                <a:endPara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3730554" y="2499441"/>
              <a:ext cx="1415198" cy="9541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OM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أهداف</a:t>
              </a:r>
              <a:r>
                <a:rPr kumimoji="0" lang="ar-OM" sz="2800" b="1" i="0" u="none" strike="noStrike" kern="0" cap="none" spc="0" normalizeH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 ريادة</a:t>
              </a:r>
              <a:endPara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201141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 bwMode="auto">
          <a:xfrm>
            <a:off x="179388" y="2611304"/>
            <a:ext cx="2087562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28575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2424113" y="2611304"/>
            <a:ext cx="2087562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28575">
            <a:solidFill>
              <a:srgbClr val="BCC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725988" y="2611304"/>
            <a:ext cx="2089150" cy="1584325"/>
          </a:xfrm>
          <a:prstGeom prst="roundRect">
            <a:avLst>
              <a:gd name="adj" fmla="val 7387"/>
            </a:avLst>
          </a:prstGeom>
          <a:solidFill>
            <a:schemeClr val="bg1"/>
          </a:solidFill>
          <a:ln w="38100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961187" y="2611304"/>
            <a:ext cx="2087562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BCC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192088" y="4335329"/>
            <a:ext cx="2089150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BCC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433638" y="4335329"/>
            <a:ext cx="2087562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4733926" y="4335329"/>
            <a:ext cx="2087563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BCC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6964363" y="4335329"/>
            <a:ext cx="2087562" cy="1584325"/>
          </a:xfrm>
          <a:prstGeom prst="roundRect">
            <a:avLst>
              <a:gd name="adj" fmla="val 7387"/>
            </a:avLst>
          </a:prstGeom>
          <a:solidFill>
            <a:schemeClr val="tx2">
              <a:lumMod val="40000"/>
              <a:lumOff val="60000"/>
              <a:alpha val="10000"/>
            </a:schemeClr>
          </a:solidFill>
          <a:ln w="38100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192088" y="879341"/>
            <a:ext cx="2089150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BCC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2436813" y="888966"/>
            <a:ext cx="2089150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4740273" y="879341"/>
            <a:ext cx="2087563" cy="1584325"/>
          </a:xfrm>
          <a:prstGeom prst="roundRect">
            <a:avLst>
              <a:gd name="adj" fmla="val 7387"/>
            </a:avLst>
          </a:prstGeom>
          <a:solidFill>
            <a:schemeClr val="bg1"/>
          </a:solidFill>
          <a:ln w="38100">
            <a:solidFill>
              <a:srgbClr val="BCCC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6973887" y="879341"/>
            <a:ext cx="2089150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28575">
            <a:solidFill>
              <a:srgbClr val="0045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43" name="TextBox 44"/>
          <p:cNvSpPr txBox="1">
            <a:spLocks noChangeArrowheads="1"/>
          </p:cNvSpPr>
          <p:nvPr/>
        </p:nvSpPr>
        <p:spPr bwMode="auto">
          <a:xfrm>
            <a:off x="236621" y="1158405"/>
            <a:ext cx="1965158" cy="95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تخصيص جائزة سنوية بمستوى عال تستهدف المؤسسات الصغيرة والمتوسطة والجهات والأفراد الداعمين لها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25472" y="266138"/>
            <a:ext cx="241099" cy="430887"/>
          </a:xfrm>
          <a:prstGeom prst="rect">
            <a:avLst/>
          </a:prstGeom>
          <a:solidFill>
            <a:srgbClr val="C9D743"/>
          </a:solidFill>
        </p:spPr>
        <p:txBody>
          <a:bodyPr wrap="square" rtlCol="0">
            <a:spAutoFit/>
          </a:bodyPr>
          <a:lstStyle/>
          <a:p>
            <a:endParaRPr lang="en-GB" sz="2200" b="1" dirty="0">
              <a:solidFill>
                <a:prstClr val="white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2987824" y="697025"/>
            <a:ext cx="4478747" cy="6655"/>
          </a:xfrm>
          <a:prstGeom prst="line">
            <a:avLst/>
          </a:prstGeom>
          <a:ln w="38100">
            <a:solidFill>
              <a:srgbClr val="C9D7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5"/>
          <p:cNvSpPr txBox="1">
            <a:spLocks noChangeArrowheads="1"/>
          </p:cNvSpPr>
          <p:nvPr/>
        </p:nvSpPr>
        <p:spPr bwMode="auto">
          <a:xfrm>
            <a:off x="2613011" y="1219846"/>
            <a:ext cx="170976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وضع خطة تنفيذية لتطوير قطاع رأس المال المساهم المباشر . 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48" name="TextBox 46"/>
          <p:cNvSpPr txBox="1">
            <a:spLocks noChangeArrowheads="1"/>
          </p:cNvSpPr>
          <p:nvPr/>
        </p:nvSpPr>
        <p:spPr bwMode="auto">
          <a:xfrm>
            <a:off x="4816071" y="1197599"/>
            <a:ext cx="1999067" cy="73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زيادة التسهيلات الائتمانية إلى المؤسسات الصغيرة والمتوسطة من خلال البنوك التجارية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135289" y="1334240"/>
            <a:ext cx="1766345" cy="52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تفرغ موظفي الحكومة لإنشاء وإدارة مؤسساتهم . 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0" name="TextBox 24"/>
          <p:cNvSpPr txBox="1">
            <a:spLocks noChangeArrowheads="1"/>
          </p:cNvSpPr>
          <p:nvPr/>
        </p:nvSpPr>
        <p:spPr bwMode="auto">
          <a:xfrm>
            <a:off x="228477" y="2882430"/>
            <a:ext cx="2092448" cy="95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تخصيص قطع أراضي مناسبة في مختلف محافظات السلطنة لبناء مراكز أعمال وحاضنات للمؤسسات الصغيرة والمتوسطة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1" name="TextBox 25"/>
          <p:cNvSpPr txBox="1">
            <a:spLocks noChangeArrowheads="1"/>
          </p:cNvSpPr>
          <p:nvPr/>
        </p:nvSpPr>
        <p:spPr bwMode="auto">
          <a:xfrm>
            <a:off x="2515099" y="2882430"/>
            <a:ext cx="180767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تطوير وتحسين إجراءات المحطة الواحدة بوزارة التجارة والصناعة بما يخدم المؤسسات الصغيرة والمتوسطة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2" name="TextBox 26"/>
          <p:cNvSpPr txBox="1">
            <a:spLocks noChangeArrowheads="1"/>
          </p:cNvSpPr>
          <p:nvPr/>
        </p:nvSpPr>
        <p:spPr bwMode="auto">
          <a:xfrm>
            <a:off x="4816071" y="2736501"/>
            <a:ext cx="182077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وضع آلية تضمن تسريع سداد الدفعات المالية للمؤسسات الصغيرة والمتوسطة المرتبطة بمشاريع مع الاجهزة الحكومية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3" name="TextBox 28"/>
          <p:cNvSpPr txBox="1">
            <a:spLocks noChangeArrowheads="1"/>
          </p:cNvSpPr>
          <p:nvPr/>
        </p:nvSpPr>
        <p:spPr bwMode="auto">
          <a:xfrm>
            <a:off x="7039211" y="2763558"/>
            <a:ext cx="180553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تخصيص ما لا يقل عن 10% من إجمالي المشتريات والمناقصات الحكومية للمؤسسات الصغيرة والمتوسطة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4" name="TextBox 29"/>
          <p:cNvSpPr txBox="1">
            <a:spLocks noChangeArrowheads="1"/>
          </p:cNvSpPr>
          <p:nvPr/>
        </p:nvSpPr>
        <p:spPr bwMode="auto">
          <a:xfrm>
            <a:off x="306003" y="4490194"/>
            <a:ext cx="1826394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 smtClean="0">
                <a:solidFill>
                  <a:prstClr val="black"/>
                </a:solidFill>
              </a:rPr>
              <a:t>التزام </a:t>
            </a:r>
            <a:r>
              <a:rPr lang="ar-SA" altLang="en-US" sz="1400" dirty="0">
                <a:solidFill>
                  <a:prstClr val="black"/>
                </a:solidFill>
              </a:rPr>
              <a:t>الشركات المنفذة للمشاريع الكبيرة بتخصيص نسبة لا تقل عن 10% من قيمة المناقصة للمؤسسات الصغيرة والمتوسطة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5" name="TextBox 30"/>
          <p:cNvSpPr txBox="1">
            <a:spLocks noChangeArrowheads="1"/>
          </p:cNvSpPr>
          <p:nvPr/>
        </p:nvSpPr>
        <p:spPr bwMode="auto">
          <a:xfrm>
            <a:off x="2473326" y="4464357"/>
            <a:ext cx="188400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 smtClean="0">
                <a:solidFill>
                  <a:prstClr val="black"/>
                </a:solidFill>
              </a:rPr>
              <a:t>احتساب </a:t>
            </a:r>
            <a:r>
              <a:rPr lang="ar-SA" altLang="en-US" sz="1400" dirty="0">
                <a:solidFill>
                  <a:prstClr val="black"/>
                </a:solidFill>
              </a:rPr>
              <a:t>مالك المؤسسة المتفرغ لإدارتها من ضمن نسبة التعمين وكذلك أفراد اسرته المتفرغين للعمل فيها والمسجلين بالتأمينات الاجتماعية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6" name="TextBox 31"/>
          <p:cNvSpPr txBox="1">
            <a:spLocks noChangeArrowheads="1"/>
          </p:cNvSpPr>
          <p:nvPr/>
        </p:nvSpPr>
        <p:spPr bwMode="auto">
          <a:xfrm>
            <a:off x="4770235" y="4527543"/>
            <a:ext cx="19124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تضمين ريادة الاعمال في المناهج الدراسية للتعليم المدرسي وتقديم مقرر دراسي في ريادة الاعمال للطلبة في مؤسسات التعليم العالي.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57" name="TextBox 32"/>
          <p:cNvSpPr txBox="1">
            <a:spLocks noChangeArrowheads="1"/>
          </p:cNvSpPr>
          <p:nvPr/>
        </p:nvSpPr>
        <p:spPr bwMode="auto">
          <a:xfrm>
            <a:off x="7034214" y="4635221"/>
            <a:ext cx="191554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1400" dirty="0">
                <a:solidFill>
                  <a:prstClr val="black"/>
                </a:solidFill>
              </a:rPr>
              <a:t>تخصيص قطع أراضي زراعية وصناعية وتجارية بعقود انتفاع لاستثمارها من قبل المؤسسات الصغيرة والمتوسطة .</a:t>
            </a:r>
            <a:endParaRPr lang="en-GB" altLang="en-US" sz="1400" dirty="0">
              <a:solidFill>
                <a:prstClr val="black"/>
              </a:solidFill>
            </a:endParaRPr>
          </a:p>
        </p:txBody>
      </p:sp>
      <p:sp>
        <p:nvSpPr>
          <p:cNvPr id="31" name="Round Diagonal Corner Rectangle 30"/>
          <p:cNvSpPr/>
          <p:nvPr/>
        </p:nvSpPr>
        <p:spPr>
          <a:xfrm>
            <a:off x="0" y="15403"/>
            <a:ext cx="9144001" cy="692458"/>
          </a:xfrm>
          <a:prstGeom prst="round2DiagRect">
            <a:avLst/>
          </a:prstGeom>
          <a:solidFill>
            <a:srgbClr val="2454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spcBef>
                <a:spcPct val="0"/>
              </a:spcBef>
              <a:buFontTx/>
              <a:buNone/>
            </a:pPr>
            <a:r>
              <a:rPr lang="ar-SA" altLang="en-US" sz="2800" b="1" dirty="0">
                <a:solidFill>
                  <a:schemeClr val="bg1"/>
                </a:solidFill>
              </a:rPr>
              <a:t>قرارات ندوة سيح الشامخات</a:t>
            </a:r>
            <a:r>
              <a:rPr lang="ar-OM" altLang="en-US" sz="2800" b="1" dirty="0">
                <a:solidFill>
                  <a:schemeClr val="bg1"/>
                </a:solidFill>
              </a:rPr>
              <a:t> 2013م</a:t>
            </a:r>
            <a:endParaRPr lang="en-GB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11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953928" y="697025"/>
            <a:ext cx="5512643" cy="6655"/>
          </a:xfrm>
          <a:prstGeom prst="line">
            <a:avLst/>
          </a:prstGeom>
          <a:ln w="38100">
            <a:solidFill>
              <a:srgbClr val="C9D7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25472" y="266138"/>
            <a:ext cx="241099" cy="430887"/>
          </a:xfrm>
          <a:prstGeom prst="rect">
            <a:avLst/>
          </a:prstGeom>
          <a:solidFill>
            <a:srgbClr val="C9D743"/>
          </a:solidFill>
        </p:spPr>
        <p:txBody>
          <a:bodyPr wrap="square" rtlCol="0">
            <a:spAutoFit/>
          </a:bodyPr>
          <a:lstStyle/>
          <a:p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405612" y="957848"/>
            <a:ext cx="2089150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C9D7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ar-OM" dirty="0">
                <a:solidFill>
                  <a:schemeClr val="tx1"/>
                </a:solidFill>
              </a:rPr>
              <a:t>إجازة بدون راتب لمدة أربع سنوات ل</a:t>
            </a:r>
            <a:r>
              <a:rPr lang="ar-SA" dirty="0">
                <a:solidFill>
                  <a:schemeClr val="tx1"/>
                </a:solidFill>
              </a:rPr>
              <a:t>موظفي الحكومة</a:t>
            </a:r>
            <a:r>
              <a:rPr lang="ar-OM" dirty="0">
                <a:solidFill>
                  <a:schemeClr val="tx1"/>
                </a:solidFill>
              </a:rPr>
              <a:t> للتفرغ لإدارة مؤسساتهم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3709244" y="936193"/>
            <a:ext cx="2170631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OM" dirty="0">
                <a:solidFill>
                  <a:schemeClr val="tx1"/>
                </a:solidFill>
              </a:rPr>
              <a:t>تحديد قائمة بالمشتريات والمناقصات التي تسند إلى المؤسسات الصغيرة والمتوسطة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012876" y="975224"/>
            <a:ext cx="2089150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C9D7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OM" dirty="0">
                <a:solidFill>
                  <a:schemeClr val="tx1"/>
                </a:solidFill>
              </a:rPr>
              <a:t>تخصيص قسم في كل جهة حكومية لمتابعة تنفيذ تخصيص 10% من المناقصات والمشتريات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6421996" y="2697096"/>
            <a:ext cx="2089150" cy="1685549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OM" dirty="0">
                <a:solidFill>
                  <a:schemeClr val="tx1"/>
                </a:solidFill>
              </a:rPr>
              <a:t>دفع مستحقات المؤسسات الصغيرة والمتوسطة خلال (28) يوم وفتح مكتب مشترك لمتابعة ذلك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709244" y="2697096"/>
            <a:ext cx="2176271" cy="1685550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C9D7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OM" dirty="0">
                <a:solidFill>
                  <a:schemeClr val="tx1"/>
                </a:solidFill>
              </a:rPr>
              <a:t>اعتماد شروط ميسرة لتنفيذ نسب التعمين بالمؤسسات الصغيرة والمتوسطة، وإدراج الوظائف المؤقتة ضمن نسب التعمين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995413" y="2719675"/>
            <a:ext cx="2089150" cy="1679070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OM" dirty="0">
                <a:solidFill>
                  <a:schemeClr val="tx1"/>
                </a:solidFill>
              </a:rPr>
              <a:t>تخصيص نسبة من الاراضي المخططة للمؤسسات الصغيرة والمتوسطة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405613" y="4525127"/>
            <a:ext cx="2089150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C9D7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OM" dirty="0">
                <a:solidFill>
                  <a:schemeClr val="tx1"/>
                </a:solidFill>
              </a:rPr>
              <a:t>إعطاء الأولوية للمؤسسات الصغيرة والمتوسطة في مزايدات المرافق الخدمية داخل المنشآت الحكومية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709243" y="4525127"/>
            <a:ext cx="2170631" cy="1584325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0040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OM" dirty="0">
                <a:solidFill>
                  <a:schemeClr val="tx1"/>
                </a:solidFill>
              </a:rPr>
              <a:t>تحديد قائمة من الأنشطة الاقتصادية تحصل الموافقة على مزاولتها خلال مدة محددة من تاريخ اكتمال الطلب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995414" y="4467514"/>
            <a:ext cx="2064594" cy="1641938"/>
          </a:xfrm>
          <a:prstGeom prst="roundRect">
            <a:avLst>
              <a:gd name="adj" fmla="val 7387"/>
            </a:avLst>
          </a:prstGeom>
          <a:solidFill>
            <a:schemeClr val="bg1">
              <a:alpha val="10000"/>
            </a:schemeClr>
          </a:solidFill>
          <a:ln w="38100">
            <a:solidFill>
              <a:srgbClr val="C9D7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OM" dirty="0">
                <a:solidFill>
                  <a:schemeClr val="tx1"/>
                </a:solidFill>
              </a:rPr>
              <a:t>اعتبار بطاقة رواد الاعمال الصادرة من ريادة مستند للحصول على التسهيلات ومنح الاولوية في المناقصات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0" y="15403"/>
            <a:ext cx="9144001" cy="692458"/>
          </a:xfrm>
          <a:prstGeom prst="round2DiagRect">
            <a:avLst/>
          </a:prstGeom>
          <a:solidFill>
            <a:srgbClr val="2454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spcBef>
                <a:spcPct val="0"/>
              </a:spcBef>
              <a:buNone/>
            </a:pPr>
            <a:r>
              <a:rPr lang="ar-SA" altLang="en-US" sz="2800" b="1" dirty="0" smtClean="0">
                <a:solidFill>
                  <a:schemeClr val="bg1"/>
                </a:solidFill>
              </a:rPr>
              <a:t>قر</a:t>
            </a:r>
            <a:r>
              <a:rPr lang="ar-SA" altLang="en-US" sz="2800" b="1" dirty="0" smtClean="0"/>
              <a:t>ارات </a:t>
            </a:r>
            <a:r>
              <a:rPr lang="ar-SA" altLang="en-US" sz="2800" b="1" dirty="0"/>
              <a:t>ندوة </a:t>
            </a:r>
            <a:r>
              <a:rPr lang="ar-OM" altLang="en-US" sz="2800" b="1" dirty="0"/>
              <a:t>تقييم </a:t>
            </a:r>
            <a:r>
              <a:rPr lang="ar-SA" altLang="en-US" sz="2800" b="1" dirty="0"/>
              <a:t>سيح الشامخات</a:t>
            </a:r>
            <a:r>
              <a:rPr lang="ar-OM" altLang="en-US" sz="2800" b="1" dirty="0"/>
              <a:t> 2015م</a:t>
            </a:r>
            <a:endParaRPr lang="en-GB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6593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0" y="0"/>
            <a:ext cx="9144001" cy="692458"/>
          </a:xfrm>
          <a:prstGeom prst="round2DiagRect">
            <a:avLst/>
          </a:prstGeom>
          <a:solidFill>
            <a:srgbClr val="2454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OM" sz="2800" dirty="0" smtClean="0">
                <a:solidFill>
                  <a:schemeClr val="tx1"/>
                </a:solidFill>
                <a:cs typeface="mohammad bold art 1" pitchFamily="2" charset="-78"/>
              </a:rPr>
              <a:t>التحديات الحالية لريادة الأعمال</a:t>
            </a:r>
            <a:endParaRPr lang="en-US" sz="2800" dirty="0">
              <a:solidFill>
                <a:schemeClr val="tx1"/>
              </a:solidFill>
              <a:cs typeface="mohammad bold art 1" pitchFamily="2" charset="-78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7062234" y="953343"/>
            <a:ext cx="1901573" cy="1729563"/>
          </a:xfrm>
          <a:prstGeom prst="roundRect">
            <a:avLst>
              <a:gd name="adj" fmla="val 7387"/>
            </a:avLst>
          </a:prstGeom>
          <a:solidFill>
            <a:srgbClr val="FFFFFF"/>
          </a:solidFill>
          <a:ln w="28575" cap="flat" cmpd="sng" algn="ctr">
            <a:solidFill>
              <a:srgbClr val="004A9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TextBox 1"/>
          <p:cNvSpPr txBox="1">
            <a:spLocks noChangeArrowheads="1"/>
          </p:cNvSpPr>
          <p:nvPr/>
        </p:nvSpPr>
        <p:spPr bwMode="auto">
          <a:xfrm>
            <a:off x="7127978" y="1066800"/>
            <a:ext cx="1593546" cy="338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الحصول على التمويل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85" name="TextBox 32"/>
          <p:cNvSpPr txBox="1">
            <a:spLocks noChangeArrowheads="1"/>
          </p:cNvSpPr>
          <p:nvPr/>
        </p:nvSpPr>
        <p:spPr bwMode="auto">
          <a:xfrm>
            <a:off x="7090819" y="1331371"/>
            <a:ext cx="187298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80975" marR="0" lvl="0" indent="-18097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البنوك تتردد في اقراض هذه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المؤسسات</a:t>
            </a:r>
            <a:endParaRPr kumimoji="0" lang="ar-OM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marR="0" lvl="0" indent="-18097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ضعف </a:t>
            </a: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قدرة هذه المؤسسات على توفير الوثائق المطلوبة للحصول على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القروض</a:t>
            </a:r>
            <a:endParaRPr kumimoji="0" lang="en-GB" alt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7062232" y="4809834"/>
            <a:ext cx="1901573" cy="1550302"/>
          </a:xfrm>
          <a:prstGeom prst="roundRect">
            <a:avLst>
              <a:gd name="adj" fmla="val 7387"/>
            </a:avLst>
          </a:prstGeom>
          <a:solidFill>
            <a:srgbClr val="FFFFFF"/>
          </a:solidFill>
          <a:ln w="28575" cap="flat" cmpd="sng" algn="ctr">
            <a:solidFill>
              <a:srgbClr val="004A9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7062235" y="2892868"/>
            <a:ext cx="1872984" cy="1769433"/>
          </a:xfrm>
          <a:prstGeom prst="roundRect">
            <a:avLst>
              <a:gd name="adj" fmla="val 7387"/>
            </a:avLst>
          </a:prstGeom>
          <a:solidFill>
            <a:srgbClr val="FFFFFF"/>
          </a:solidFill>
          <a:ln w="28575" cap="flat" cmpd="sng" algn="ctr">
            <a:solidFill>
              <a:srgbClr val="004A9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TextBox 16"/>
          <p:cNvSpPr txBox="1">
            <a:spLocks noChangeArrowheads="1"/>
          </p:cNvSpPr>
          <p:nvPr/>
        </p:nvSpPr>
        <p:spPr bwMode="auto">
          <a:xfrm>
            <a:off x="7240739" y="2792568"/>
            <a:ext cx="16337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سير بعض الإجراءات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الحكومية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89" name="TextBox 26"/>
          <p:cNvSpPr txBox="1">
            <a:spLocks noChangeArrowheads="1"/>
          </p:cNvSpPr>
          <p:nvPr/>
        </p:nvSpPr>
        <p:spPr bwMode="auto">
          <a:xfrm>
            <a:off x="7373259" y="4903279"/>
            <a:ext cx="1279517" cy="33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التجارة المستترة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0" name="TextBox 40"/>
          <p:cNvSpPr txBox="1">
            <a:spLocks noChangeArrowheads="1"/>
          </p:cNvSpPr>
          <p:nvPr/>
        </p:nvSpPr>
        <p:spPr bwMode="auto">
          <a:xfrm>
            <a:off x="7072359" y="3321666"/>
            <a:ext cx="183011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صعوبة إنشاء مبادرات المؤسسات الصغيرة والمتوسطة بسبب </a:t>
            </a:r>
            <a:r>
              <a:rPr kumimoji="0" lang="ar-OM" altLang="en-US" sz="12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الاجراءات</a:t>
            </a:r>
            <a:r>
              <a:rPr kumimoji="0" lang="ar-OM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الحكومية</a:t>
            </a:r>
            <a:r>
              <a:rPr kumimoji="0" lang="ar-OM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 التي تتطلب وقت</a:t>
            </a:r>
            <a:endParaRPr kumimoji="0" lang="ar-SA" altLang="en-US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صعوبة الحصول على المعلومات اللازمة لإنشاء </a:t>
            </a: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المشاريع</a:t>
            </a:r>
            <a:endParaRPr kumimoji="0" lang="en-GB" altLang="en-US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1" name="TextBox 39"/>
          <p:cNvSpPr txBox="1">
            <a:spLocks noChangeArrowheads="1"/>
          </p:cNvSpPr>
          <p:nvPr/>
        </p:nvSpPr>
        <p:spPr bwMode="auto">
          <a:xfrm>
            <a:off x="7240739" y="5190585"/>
            <a:ext cx="154455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شركات مسجلة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باسم </a:t>
            </a: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العمانيين والمالك الحقيقي الوافد،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وتنافس </a:t>
            </a: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المؤسسات الصغيرة والمتوسطة في السوق 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4849570" y="2875238"/>
            <a:ext cx="1901573" cy="1766821"/>
          </a:xfrm>
          <a:prstGeom prst="roundRect">
            <a:avLst>
              <a:gd name="adj" fmla="val 7387"/>
            </a:avLst>
          </a:prstGeom>
          <a:solidFill>
            <a:srgbClr val="FFFFFF">
              <a:alpha val="10000"/>
            </a:srgbClr>
          </a:solidFill>
          <a:ln w="38100" cap="flat" cmpd="sng" algn="ctr">
            <a:solidFill>
              <a:srgbClr val="C9D74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4818578" y="4840160"/>
            <a:ext cx="1932565" cy="1518371"/>
          </a:xfrm>
          <a:prstGeom prst="roundRect">
            <a:avLst>
              <a:gd name="adj" fmla="val 7387"/>
            </a:avLst>
          </a:prstGeom>
          <a:solidFill>
            <a:srgbClr val="FFFFFF">
              <a:alpha val="10000"/>
            </a:srgbClr>
          </a:solidFill>
          <a:ln w="38100" cap="flat" cmpd="sng" algn="ctr">
            <a:solidFill>
              <a:srgbClr val="C9D74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4849570" y="964940"/>
            <a:ext cx="1901573" cy="1689381"/>
          </a:xfrm>
          <a:prstGeom prst="roundRect">
            <a:avLst>
              <a:gd name="adj" fmla="val 7387"/>
            </a:avLst>
          </a:prstGeom>
          <a:solidFill>
            <a:srgbClr val="FFFFFF">
              <a:alpha val="10000"/>
            </a:srgbClr>
          </a:solidFill>
          <a:ln w="38100" cap="flat" cmpd="sng" algn="ctr">
            <a:solidFill>
              <a:srgbClr val="C9D74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TextBox 7"/>
          <p:cNvSpPr txBox="1">
            <a:spLocks noChangeArrowheads="1"/>
          </p:cNvSpPr>
          <p:nvPr/>
        </p:nvSpPr>
        <p:spPr bwMode="auto">
          <a:xfrm>
            <a:off x="4876800" y="1066800"/>
            <a:ext cx="1794081" cy="338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4A97"/>
                </a:solidFill>
                <a:effectLst/>
                <a:uLnTx/>
                <a:uFillTx/>
                <a:latin typeface="Calibri" panose="020F0502020204030204" pitchFamily="34" charset="0"/>
              </a:rPr>
              <a:t>النظم المحاسبية والمالية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srgbClr val="004A97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6" name="TextBox 33"/>
          <p:cNvSpPr txBox="1">
            <a:spLocks noChangeArrowheads="1"/>
          </p:cNvSpPr>
          <p:nvPr/>
        </p:nvSpPr>
        <p:spPr bwMode="auto">
          <a:xfrm>
            <a:off x="4827529" y="1358566"/>
            <a:ext cx="180072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محدودية </a:t>
            </a:r>
            <a:r>
              <a:rPr kumimoji="0" lang="ar-SA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</a:t>
            </a:r>
            <a:r>
              <a:rPr kumimoji="0" lang="ar-OM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إ</a:t>
            </a:r>
            <a:r>
              <a:rPr kumimoji="0" lang="ar-SA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قراض </a:t>
            </a:r>
            <a:r>
              <a:rPr kumimoji="0" lang="ar-SA" altLang="en-US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لعدم توفر نظم محاسبية </a:t>
            </a:r>
            <a:r>
              <a:rPr kumimoji="0" lang="ar-SA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جيدة</a:t>
            </a:r>
            <a:endParaRPr kumimoji="0" lang="ar-OM" altLang="en-US" sz="14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معظم </a:t>
            </a:r>
            <a:r>
              <a:rPr kumimoji="0" lang="ar-SA" altLang="en-US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المؤسسات </a:t>
            </a:r>
            <a:r>
              <a:rPr kumimoji="0" lang="ar-SA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لا</a:t>
            </a:r>
            <a:r>
              <a:rPr kumimoji="0" lang="ar-OM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ar-SA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تفصل </a:t>
            </a:r>
            <a:r>
              <a:rPr kumimoji="0" lang="ar-SA" altLang="en-US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حساب المؤسسة عن الحسابات </a:t>
            </a:r>
            <a:r>
              <a:rPr kumimoji="0" lang="ar-SA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الشخصية</a:t>
            </a:r>
            <a:endParaRPr kumimoji="0" lang="en-GB" alt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7" name="TextBox 19"/>
          <p:cNvSpPr txBox="1">
            <a:spLocks noChangeArrowheads="1"/>
          </p:cNvSpPr>
          <p:nvPr/>
        </p:nvSpPr>
        <p:spPr bwMode="auto">
          <a:xfrm>
            <a:off x="4827529" y="2994065"/>
            <a:ext cx="2016022" cy="338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الأسواق الخارجية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8" name="TextBox 27"/>
          <p:cNvSpPr txBox="1">
            <a:spLocks noChangeArrowheads="1"/>
          </p:cNvSpPr>
          <p:nvPr/>
        </p:nvSpPr>
        <p:spPr bwMode="auto">
          <a:xfrm>
            <a:off x="5398314" y="4870235"/>
            <a:ext cx="6591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التعمين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9" name="TextBox 41"/>
          <p:cNvSpPr txBox="1">
            <a:spLocks noChangeArrowheads="1"/>
          </p:cNvSpPr>
          <p:nvPr/>
        </p:nvSpPr>
        <p:spPr bwMode="auto">
          <a:xfrm>
            <a:off x="5005137" y="3250325"/>
            <a:ext cx="162311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ضعف إمكانيات المؤسسات الصغيرة والمتوسطة تحد من قدرتها على الاستفادة من الاسواق </a:t>
            </a: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الخارجية</a:t>
            </a:r>
            <a:endParaRPr kumimoji="0" lang="ar-OM" altLang="en-US" sz="12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قلة </a:t>
            </a:r>
            <a:r>
              <a:rPr kumimoji="0" lang="ar-SA" alt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الدعم المقدم لها لتصدير منتجاتها.</a:t>
            </a:r>
            <a:endParaRPr kumimoji="0" lang="en-GB" altLang="en-US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4936825" y="5208390"/>
            <a:ext cx="1665744" cy="95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صعوبة الالتزام بنسبة التعمين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المعتمدة</a:t>
            </a:r>
            <a:endParaRPr kumimoji="0" lang="ar-SA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صعوبة الحصول على العمالة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العمانية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2543484" y="964940"/>
            <a:ext cx="1901573" cy="1634901"/>
          </a:xfrm>
          <a:prstGeom prst="roundRect">
            <a:avLst>
              <a:gd name="adj" fmla="val 7387"/>
            </a:avLst>
          </a:prstGeom>
          <a:solidFill>
            <a:srgbClr val="FFFFFF"/>
          </a:solidFill>
          <a:ln w="28575" cap="flat" cmpd="sng" algn="ctr">
            <a:solidFill>
              <a:srgbClr val="004A9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2522171" y="2875821"/>
            <a:ext cx="1901573" cy="1766238"/>
          </a:xfrm>
          <a:prstGeom prst="roundRect">
            <a:avLst>
              <a:gd name="adj" fmla="val 7387"/>
            </a:avLst>
          </a:prstGeom>
          <a:solidFill>
            <a:srgbClr val="FFFFFF"/>
          </a:solidFill>
          <a:ln w="28575" cap="flat" cmpd="sng" algn="ctr">
            <a:solidFill>
              <a:srgbClr val="004A9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2510593" y="4809834"/>
            <a:ext cx="1901573" cy="1584356"/>
          </a:xfrm>
          <a:prstGeom prst="roundRect">
            <a:avLst>
              <a:gd name="adj" fmla="val 7387"/>
            </a:avLst>
          </a:prstGeom>
          <a:solidFill>
            <a:srgbClr val="FFFFFF"/>
          </a:solidFill>
          <a:ln w="28575" cap="flat" cmpd="sng" algn="ctr">
            <a:solidFill>
              <a:srgbClr val="004A9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9"/>
          <p:cNvSpPr txBox="1">
            <a:spLocks noChangeArrowheads="1"/>
          </p:cNvSpPr>
          <p:nvPr/>
        </p:nvSpPr>
        <p:spPr bwMode="auto">
          <a:xfrm>
            <a:off x="2609298" y="1028978"/>
            <a:ext cx="1835759" cy="338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4A97"/>
                </a:solidFill>
                <a:effectLst/>
                <a:uLnTx/>
                <a:uFillTx/>
                <a:latin typeface="Calibri" panose="020F0502020204030204" pitchFamily="34" charset="0"/>
              </a:rPr>
              <a:t>البحث والتطوير والابتكار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srgbClr val="004A97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05" name="TextBox 34"/>
          <p:cNvSpPr txBox="1">
            <a:spLocks noChangeArrowheads="1"/>
          </p:cNvSpPr>
          <p:nvPr/>
        </p:nvSpPr>
        <p:spPr bwMode="auto">
          <a:xfrm>
            <a:off x="2671433" y="1345274"/>
            <a:ext cx="168853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عدم الصرف على البحث والتطوير وأنشطة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الابتكار</a:t>
            </a:r>
            <a:endParaRPr kumimoji="0" lang="ar-SA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كثيفة العمالة وعدم استخدام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التكنولوجيا 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06" name="TextBox 14"/>
          <p:cNvSpPr txBox="1">
            <a:spLocks noChangeArrowheads="1"/>
          </p:cNvSpPr>
          <p:nvPr/>
        </p:nvSpPr>
        <p:spPr bwMode="auto">
          <a:xfrm>
            <a:off x="2517937" y="2875238"/>
            <a:ext cx="19526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الحصول على العمالة الماهرة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07" name="TextBox 30"/>
          <p:cNvSpPr txBox="1">
            <a:spLocks noChangeArrowheads="1"/>
          </p:cNvSpPr>
          <p:nvPr/>
        </p:nvSpPr>
        <p:spPr bwMode="auto">
          <a:xfrm>
            <a:off x="2866687" y="4798390"/>
            <a:ext cx="1059800" cy="33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بدء المشروع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08" name="TextBox 42"/>
          <p:cNvSpPr txBox="1">
            <a:spLocks noChangeArrowheads="1"/>
          </p:cNvSpPr>
          <p:nvPr/>
        </p:nvSpPr>
        <p:spPr bwMode="auto">
          <a:xfrm>
            <a:off x="2501212" y="3377343"/>
            <a:ext cx="1815943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صعوبة الحصول على العمالة الماهرة لضعف قدرتها على دفع مرتبات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عالية، </a:t>
            </a: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وكذلك ضعف قدرتها على توفير الامان الوظيفي.  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09" name="TextBox 37"/>
          <p:cNvSpPr txBox="1">
            <a:spLocks noChangeArrowheads="1"/>
          </p:cNvSpPr>
          <p:nvPr/>
        </p:nvSpPr>
        <p:spPr bwMode="auto">
          <a:xfrm>
            <a:off x="2475381" y="5060115"/>
            <a:ext cx="19483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قلة المؤسسات التي تقوم بتوفير التمويل للمشروعات الجديدة </a:t>
            </a:r>
            <a:endParaRPr kumimoji="0" lang="ar-OM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الإجراءات </a:t>
            </a: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الحكومية المطلوبة لاستكمال تراخيص إنشاء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المشروع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235540" y="953343"/>
            <a:ext cx="1901573" cy="1659811"/>
          </a:xfrm>
          <a:prstGeom prst="roundRect">
            <a:avLst>
              <a:gd name="adj" fmla="val 7387"/>
            </a:avLst>
          </a:prstGeom>
          <a:solidFill>
            <a:srgbClr val="FFFFFF">
              <a:alpha val="10000"/>
            </a:srgbClr>
          </a:solidFill>
          <a:ln w="38100" cap="flat" cmpd="sng" algn="ctr">
            <a:solidFill>
              <a:srgbClr val="C9D74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235541" y="2892868"/>
            <a:ext cx="1901573" cy="1759347"/>
          </a:xfrm>
          <a:prstGeom prst="roundRect">
            <a:avLst>
              <a:gd name="adj" fmla="val 7387"/>
            </a:avLst>
          </a:prstGeom>
          <a:solidFill>
            <a:srgbClr val="FFFFFF">
              <a:alpha val="10000"/>
            </a:srgbClr>
          </a:solidFill>
          <a:ln w="38100" cap="flat" cmpd="sng" algn="ctr">
            <a:solidFill>
              <a:srgbClr val="C9D74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230651" y="4809834"/>
            <a:ext cx="1901573" cy="1562491"/>
          </a:xfrm>
          <a:prstGeom prst="roundRect">
            <a:avLst>
              <a:gd name="adj" fmla="val 7387"/>
            </a:avLst>
          </a:prstGeom>
          <a:solidFill>
            <a:srgbClr val="FFFFFF">
              <a:alpha val="10000"/>
            </a:srgbClr>
          </a:solidFill>
          <a:ln w="38100" cap="flat" cmpd="sng" algn="ctr">
            <a:solidFill>
              <a:srgbClr val="C9D74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TextBox 11"/>
          <p:cNvSpPr txBox="1">
            <a:spLocks noChangeArrowheads="1"/>
          </p:cNvSpPr>
          <p:nvPr/>
        </p:nvSpPr>
        <p:spPr bwMode="auto">
          <a:xfrm>
            <a:off x="660302" y="1074702"/>
            <a:ext cx="10422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4A97"/>
                </a:solidFill>
                <a:effectLst/>
                <a:uLnTx/>
                <a:uFillTx/>
                <a:latin typeface="Calibri" panose="020F0502020204030204" pitchFamily="34" charset="0"/>
              </a:rPr>
              <a:t>إدارة </a:t>
            </a: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4A97"/>
                </a:solidFill>
                <a:effectLst/>
                <a:uLnTx/>
                <a:uFillTx/>
                <a:latin typeface="Calibri" panose="020F0502020204030204" pitchFamily="34" charset="0"/>
              </a:rPr>
              <a:t>الأعمال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srgbClr val="004A97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4" name="TextBox 35"/>
          <p:cNvSpPr txBox="1">
            <a:spLocks noChangeArrowheads="1"/>
          </p:cNvSpPr>
          <p:nvPr/>
        </p:nvSpPr>
        <p:spPr bwMode="auto">
          <a:xfrm>
            <a:off x="341030" y="1359457"/>
            <a:ext cx="15710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ضعف المعرفة بالتخطيط </a:t>
            </a: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والإدارة</a:t>
            </a:r>
            <a:endParaRPr kumimoji="0" lang="ar-SA" altLang="en-US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محدودية </a:t>
            </a: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استخدام </a:t>
            </a:r>
            <a:r>
              <a:rPr kumimoji="0" lang="ar-SA" alt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التقنيات الحديثة </a:t>
            </a: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(الانترنت </a:t>
            </a:r>
            <a:r>
              <a:rPr kumimoji="0" lang="ar-SA" altLang="en-US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ونظم </a:t>
            </a: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المعلومات) </a:t>
            </a:r>
            <a:endParaRPr kumimoji="0" lang="ar-OM" altLang="en-US" sz="12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تجنب </a:t>
            </a:r>
            <a:r>
              <a:rPr kumimoji="0" lang="ar-SA" alt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المخاطرة.</a:t>
            </a:r>
            <a:endParaRPr kumimoji="0" lang="en-GB" altLang="en-US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5" name="TextBox 22"/>
          <p:cNvSpPr txBox="1">
            <a:spLocks noChangeArrowheads="1"/>
          </p:cNvSpPr>
          <p:nvPr/>
        </p:nvSpPr>
        <p:spPr bwMode="auto">
          <a:xfrm>
            <a:off x="833274" y="2930479"/>
            <a:ext cx="739306" cy="33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المنافسة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6" name="TextBox 31"/>
          <p:cNvSpPr txBox="1">
            <a:spLocks noChangeArrowheads="1"/>
          </p:cNvSpPr>
          <p:nvPr/>
        </p:nvSpPr>
        <p:spPr bwMode="auto">
          <a:xfrm>
            <a:off x="584648" y="4862155"/>
            <a:ext cx="987932" cy="338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سوق العمل </a:t>
            </a:r>
            <a:endParaRPr kumimoji="0" lang="en-GB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7" name="TextBox 43"/>
          <p:cNvSpPr txBox="1">
            <a:spLocks noChangeArrowheads="1"/>
          </p:cNvSpPr>
          <p:nvPr/>
        </p:nvSpPr>
        <p:spPr bwMode="auto">
          <a:xfrm>
            <a:off x="353411" y="3260481"/>
            <a:ext cx="165714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عدم القدرة على منافسة الشركات الكبيرة </a:t>
            </a:r>
            <a:endParaRPr kumimoji="0" lang="ar-OM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عدم </a:t>
            </a: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قدرتها على منافسة الشركات الأجنبية التي تدخل السوق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المحلي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8" name="TextBox 36"/>
          <p:cNvSpPr txBox="1">
            <a:spLocks noChangeArrowheads="1"/>
          </p:cNvSpPr>
          <p:nvPr/>
        </p:nvSpPr>
        <p:spPr bwMode="auto">
          <a:xfrm>
            <a:off x="222799" y="5188870"/>
            <a:ext cx="1775021" cy="1169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عدم الالتزام بمتطلبات قانون العمل </a:t>
            </a:r>
          </a:p>
          <a:p>
            <a:pPr marL="85725" marR="0" lvl="0" indent="-85725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تفضيل العمانيين للعمل في القطاع الحكومي بدلاً من القطاع </a:t>
            </a:r>
            <a:r>
              <a:rPr kumimoji="0" lang="ar-SA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الخاص</a:t>
            </a:r>
            <a:endParaRPr kumimoji="0" lang="en-GB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4295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0" y="0"/>
            <a:ext cx="9144001" cy="692458"/>
          </a:xfrm>
          <a:prstGeom prst="round2DiagRect">
            <a:avLst/>
          </a:prstGeom>
          <a:solidFill>
            <a:srgbClr val="2454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OM" sz="2800" b="1" dirty="0">
                <a:solidFill>
                  <a:schemeClr val="tx1"/>
                </a:solidFill>
                <a:latin typeface="Times New Roman" panose="02020603050405020304" pitchFamily="18" charset="0"/>
                <a:cs typeface="mohammad bold art 1" pitchFamily="2" charset="-78"/>
              </a:rPr>
              <a:t>البيئة الحاضنة لريادة الأعمال في سلطنة عمان </a:t>
            </a:r>
            <a:endParaRPr lang="en-GB" sz="2800" b="1" dirty="0">
              <a:solidFill>
                <a:schemeClr val="tx1"/>
              </a:solidFill>
              <a:latin typeface="Times New Roman" panose="02020603050405020304" pitchFamily="18" charset="0"/>
              <a:cs typeface="mohammad bold art 1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5997" y="692458"/>
            <a:ext cx="7674059" cy="578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765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497" y="2313109"/>
            <a:ext cx="78431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/>
            <a:r>
              <a:rPr lang="ar-EG" sz="4000" dirty="0" smtClean="0">
                <a:solidFill>
                  <a:srgbClr val="0049A9"/>
                </a:solidFill>
                <a:cs typeface="mohammad bold art 1" pitchFamily="2" charset="-78"/>
              </a:rPr>
              <a:t>شكراً لكم</a:t>
            </a:r>
            <a:endParaRPr lang="en-US" sz="4000" dirty="0">
              <a:solidFill>
                <a:srgbClr val="0049A9"/>
              </a:solidFill>
              <a:cs typeface="mohammad bold art 1" pitchFamily="2" charset="-78"/>
            </a:endParaRPr>
          </a:p>
          <a:p>
            <a:pPr marL="457200" lvl="0" indent="-457200" algn="r" rtl="1"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2060"/>
              </a:solidFill>
              <a:cs typeface="mohammad bold art 1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5343" y="3429000"/>
            <a:ext cx="6757430" cy="102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3756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18537</TotalTime>
  <Words>683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 Black 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`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 Milenkovic</dc:creator>
  <cp:lastModifiedBy>em533</cp:lastModifiedBy>
  <cp:revision>522</cp:revision>
  <cp:lastPrinted>2016-06-14T04:58:50Z</cp:lastPrinted>
  <dcterms:created xsi:type="dcterms:W3CDTF">2014-11-23T10:24:35Z</dcterms:created>
  <dcterms:modified xsi:type="dcterms:W3CDTF">2017-02-14T07:53:27Z</dcterms:modified>
</cp:coreProperties>
</file>