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840" r:id="rId2"/>
    <p:sldMasterId id="2147483852" r:id="rId3"/>
    <p:sldMasterId id="2147483864" r:id="rId4"/>
    <p:sldMasterId id="2147483876" r:id="rId5"/>
    <p:sldMasterId id="2147483901" r:id="rId6"/>
  </p:sldMasterIdLst>
  <p:notesMasterIdLst>
    <p:notesMasterId r:id="rId23"/>
  </p:notesMasterIdLst>
  <p:handoutMasterIdLst>
    <p:handoutMasterId r:id="rId24"/>
  </p:handoutMasterIdLst>
  <p:sldIdLst>
    <p:sldId id="641" r:id="rId7"/>
    <p:sldId id="694" r:id="rId8"/>
    <p:sldId id="645" r:id="rId9"/>
    <p:sldId id="643" r:id="rId10"/>
    <p:sldId id="644" r:id="rId11"/>
    <p:sldId id="647" r:id="rId12"/>
    <p:sldId id="648" r:id="rId13"/>
    <p:sldId id="705" r:id="rId14"/>
    <p:sldId id="704" r:id="rId15"/>
    <p:sldId id="649" r:id="rId16"/>
    <p:sldId id="691" r:id="rId17"/>
    <p:sldId id="700" r:id="rId18"/>
    <p:sldId id="695" r:id="rId19"/>
    <p:sldId id="703" r:id="rId20"/>
    <p:sldId id="702" r:id="rId21"/>
    <p:sldId id="594" r:id="rId22"/>
  </p:sldIdLst>
  <p:sldSz cx="9144000" cy="6832600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ヒラギノ角ゴ Pro W3" pitchFamily="1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har ERDOĞAN" initials="B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AD5"/>
    <a:srgbClr val="00BAD9"/>
    <a:srgbClr val="006597"/>
    <a:srgbClr val="F9A91C"/>
    <a:srgbClr val="69DBF7"/>
    <a:srgbClr val="5CCAE6"/>
    <a:srgbClr val="154E5F"/>
    <a:srgbClr val="6ECFE2"/>
    <a:srgbClr val="175060"/>
    <a:srgbClr val="474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Koyu Stil 1 - Vurgu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ema Uygulanmış Stil 2 - Vurgu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Orta Stil 4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45" autoAdjust="0"/>
    <p:restoredTop sz="82514" autoAdjust="0"/>
  </p:normalViewPr>
  <p:slideViewPr>
    <p:cSldViewPr>
      <p:cViewPr>
        <p:scale>
          <a:sx n="66" d="100"/>
          <a:sy n="66" d="100"/>
        </p:scale>
        <p:origin x="-1656" y="-72"/>
      </p:cViewPr>
      <p:guideLst>
        <p:guide orient="horz" pos="2379"/>
        <p:guide pos="1066"/>
      </p:guideLst>
    </p:cSldViewPr>
  </p:slideViewPr>
  <p:outlineViewPr>
    <p:cViewPr>
      <p:scale>
        <a:sx n="33" d="100"/>
        <a:sy n="33" d="100"/>
      </p:scale>
      <p:origin x="0" y="53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90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Slayt Numarası Yer Tutucusu"/>
          <p:cNvSpPr>
            <a:spLocks noGrp="1"/>
          </p:cNvSpPr>
          <p:nvPr>
            <p:ph type="sldNum" sz="quarter" idx="3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852BF596-14AD-4026-B47E-1D33425C877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853652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3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3"/>
          </a:xfrm>
          <a:prstGeom prst="rect">
            <a:avLst/>
          </a:prstGeom>
        </p:spPr>
        <p:txBody>
          <a:bodyPr vert="horz" lIns="91266" tIns="45633" rIns="91266" bIns="45633" rtlCol="0"/>
          <a:lstStyle>
            <a:lvl1pPr algn="r">
              <a:defRPr sz="1200"/>
            </a:lvl1pPr>
          </a:lstStyle>
          <a:p>
            <a:endParaRPr lang="tr-TR" dirty="0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4538"/>
            <a:ext cx="49815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66" tIns="45633" rIns="91266" bIns="45633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8"/>
          </a:xfrm>
          <a:prstGeom prst="rect">
            <a:avLst/>
          </a:prstGeom>
        </p:spPr>
        <p:txBody>
          <a:bodyPr vert="horz" lIns="91266" tIns="45633" rIns="91266" bIns="45633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3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3"/>
          </a:xfrm>
          <a:prstGeom prst="rect">
            <a:avLst/>
          </a:prstGeom>
        </p:spPr>
        <p:txBody>
          <a:bodyPr vert="horz" lIns="91266" tIns="45633" rIns="91266" bIns="45633" rtlCol="0" anchor="b"/>
          <a:lstStyle>
            <a:lvl1pPr algn="r">
              <a:defRPr sz="1200"/>
            </a:lvl1pPr>
          </a:lstStyle>
          <a:p>
            <a:fld id="{0D34A84A-BE48-4212-99C4-D6CDDF0D2B6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36621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>
          <a:xfrm>
            <a:off x="908050" y="744538"/>
            <a:ext cx="4981575" cy="3722687"/>
          </a:xfrm>
        </p:spPr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39757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8050" y="744538"/>
            <a:ext cx="4981575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1478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908050" y="744538"/>
            <a:ext cx="4981575" cy="3722687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693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292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552"/>
            <a:ext cx="7772400" cy="1464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30"/>
            <a:ext cx="6400800" cy="1746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BE4708-DCE2-4B72-8DD3-E34D674F62AB}" type="datetime1">
              <a:rPr lang="en-US" smtClean="0"/>
              <a:t>1/30/2017</a:t>
            </a:fld>
            <a:endParaRPr lang="en-CA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B39381-7227-40AB-A3D2-7671A30FE8E5}" type="datetime1">
              <a:rPr lang="en-US" smtClean="0"/>
              <a:t>1/30/2017</a:t>
            </a:fld>
            <a:endParaRPr lang="en-CA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3695"/>
            <a:ext cx="2057400" cy="582985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3695"/>
            <a:ext cx="6019800" cy="582985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58CE71-6B4A-4B08-AD23-9DE832B7E17F}" type="datetime1">
              <a:rPr lang="en-US" smtClean="0"/>
              <a:t>1/30/2017</a:t>
            </a:fld>
            <a:endParaRPr lang="en-CA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552"/>
            <a:ext cx="7772400" cy="1464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30"/>
            <a:ext cx="6400800" cy="1746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B2B4B0-A4A2-49BD-B9AE-F8C48C347B9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38963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4215-0154-4CD9-BA46-5F5EFDBC8E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3936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390602"/>
            <a:ext cx="7772400" cy="13570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895971"/>
            <a:ext cx="7772400" cy="1494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B37F04-B393-45D9-ABF7-B11419D7AF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353918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594297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94297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AE9A8F-65C9-4443-80A6-59D1A18414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17302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29493"/>
            <a:ext cx="4040188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66820"/>
            <a:ext cx="404018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29493"/>
            <a:ext cx="4041775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66820"/>
            <a:ext cx="4041775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E9C3A3-87BD-49A8-AA01-32634281CE7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67348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A7576F-1105-47B7-B790-DB94886D57B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817602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2C53E3-C6D5-48A4-AEB4-5921E379A3B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10085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5" y="272042"/>
            <a:ext cx="3008313" cy="1157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2062"/>
            <a:ext cx="5111750" cy="5831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5" y="1429794"/>
            <a:ext cx="3008313" cy="4673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D19112-76AB-478D-8331-2C929CD43B2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00260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F41351-ACC2-4965-8BA9-EABF18964B80}" type="datetime1">
              <a:rPr lang="en-US" smtClean="0"/>
              <a:t>1/30/2017</a:t>
            </a:fld>
            <a:endParaRPr lang="en-CA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782846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0504"/>
            <a:ext cx="5486400" cy="409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47485"/>
            <a:ext cx="5486400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AC026C-5053-4494-98F5-AB046CEE97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588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4ACC39-FE98-41A0-A231-3802781657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13870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3695"/>
            <a:ext cx="2057400" cy="582985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3695"/>
            <a:ext cx="6019800" cy="582985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C0D385-7ACA-412D-8526-D28A23D4647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811871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552"/>
            <a:ext cx="7772400" cy="1464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30"/>
            <a:ext cx="6400800" cy="1746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F69428-D59D-465E-A71B-C5965E4EF4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30172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EA4E8-2303-43EC-B2A0-CFF668A28B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03144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390602"/>
            <a:ext cx="7772400" cy="13570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895971"/>
            <a:ext cx="7772400" cy="1494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F8C0B2-BD89-4A2A-8F32-85B9EE2F082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61693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594297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94297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6C3377-025B-4EF6-85B8-84E75DB8A1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03455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29493"/>
            <a:ext cx="4040188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66820"/>
            <a:ext cx="404018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29493"/>
            <a:ext cx="4041775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66820"/>
            <a:ext cx="4041775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AF42CC-3307-4A73-86AB-8C82621A5D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01550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8920F-8EB4-4F7D-8427-713D2E31E11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375391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C34D56-7DE0-4F6B-877E-9BC4D3FE462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691520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390602"/>
            <a:ext cx="7772400" cy="13570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895971"/>
            <a:ext cx="7772400" cy="1494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4810A0-7ABA-4FE2-9FC1-ED0F8C3F1296}" type="datetime1">
              <a:rPr lang="en-US" smtClean="0"/>
              <a:t>1/30/2017</a:t>
            </a:fld>
            <a:endParaRPr lang="en-CA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5" y="272042"/>
            <a:ext cx="3008313" cy="1157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2062"/>
            <a:ext cx="5111750" cy="5831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5" y="1429794"/>
            <a:ext cx="3008313" cy="4673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A9C3D1-A3D2-4F2A-BC34-F42F27A154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33731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782846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0504"/>
            <a:ext cx="5486400" cy="409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47485"/>
            <a:ext cx="5486400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C63AD4-68B2-411B-9967-3FFC47D956A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480863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DCC9AD-4063-4A96-9618-1CE0B47941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208092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3695"/>
            <a:ext cx="2057400" cy="582985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3695"/>
            <a:ext cx="6019800" cy="582985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352AC-9900-41AF-9392-F8CF5FC4E2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86877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552"/>
            <a:ext cx="7772400" cy="1464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24"/>
            <a:ext cx="6400800" cy="1746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563DBC-4AC0-4796-8DB4-27B257A222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2711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0E4154-83D7-4D2F-95FF-AC65443713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092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390596"/>
            <a:ext cx="7772400" cy="13570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895965"/>
            <a:ext cx="7772400" cy="1494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D6DF06-DD90-4D32-BDCF-9C839503F00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10887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594291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94291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14F104-6992-4C5B-98C0-A265CC730D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46452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29493"/>
            <a:ext cx="4040188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66820"/>
            <a:ext cx="404018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29493"/>
            <a:ext cx="4041775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66820"/>
            <a:ext cx="4041775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4FA49D-D02C-489B-BFD4-D2654B851E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726959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1E0FA2-37E1-48AF-968E-0975C907BB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35702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594297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94297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5D54E-7E88-4DFA-BE99-5FE92C657F1D}" type="datetime1">
              <a:rPr lang="en-US" smtClean="0"/>
              <a:t>1/30/2017</a:t>
            </a:fld>
            <a:endParaRPr lang="en-CA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5EF00D-5BC8-4EFB-9253-D5A28A3C80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644418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5" y="272042"/>
            <a:ext cx="3008313" cy="1157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2056"/>
            <a:ext cx="5111750" cy="5831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5" y="1429788"/>
            <a:ext cx="3008313" cy="4673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BEB07A-E2E5-4A52-9A37-8693006197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279376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782840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0504"/>
            <a:ext cx="5486400" cy="409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47479"/>
            <a:ext cx="5486400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2C0527-C25C-4609-9CA1-13148A0D27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53211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140448-8C90-4338-AFE7-C41E58C5CA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498129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3689"/>
            <a:ext cx="2057400" cy="582985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3689"/>
            <a:ext cx="6019800" cy="582985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23E99F-394C-4897-9FD8-A39BE9B54D6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37225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552"/>
            <a:ext cx="7772400" cy="1464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30"/>
            <a:ext cx="6400800" cy="1746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3D47A-0F8C-4ADB-8BCE-918AAF45EE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44163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7F04C5-118E-4BB4-B78B-6B7D017A87F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5456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390602"/>
            <a:ext cx="7772400" cy="13570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895971"/>
            <a:ext cx="7772400" cy="1494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1DAC05-6A50-42E7-B3DA-1F8D170A573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18855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594297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94297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B2FC61-FED9-4FF1-A2C9-DB2DA21B08C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070253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29493"/>
            <a:ext cx="4040188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66820"/>
            <a:ext cx="404018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29493"/>
            <a:ext cx="4041775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66820"/>
            <a:ext cx="4041775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E3B417-2A2A-4C97-AFC9-060E6C0FCA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64689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29493"/>
            <a:ext cx="4040188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66820"/>
            <a:ext cx="404018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29493"/>
            <a:ext cx="4041775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66820"/>
            <a:ext cx="4041775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BE4A3C-2FC1-4477-9F69-A53B9E2F67CF}" type="datetime1">
              <a:rPr lang="en-US" smtClean="0"/>
              <a:t>1/30/2017</a:t>
            </a:fld>
            <a:endParaRPr lang="en-CA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A5652A-7464-4B95-AD27-2C616F0B7F9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650053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DB921A-1E06-4A63-91F1-D364C2EE120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28068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5" y="272042"/>
            <a:ext cx="3008313" cy="1157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2062"/>
            <a:ext cx="5111750" cy="5831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5" y="1429794"/>
            <a:ext cx="3008313" cy="4673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F8CFE8-8FEF-43F7-B7CD-EF3A0FB819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4669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782846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0504"/>
            <a:ext cx="5486400" cy="409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47485"/>
            <a:ext cx="5486400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0B805-AFCE-4CEB-A7CD-9AFAE203332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2692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A8F4F8-1FA7-4A1C-9A91-7470B7BB42C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046609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3695"/>
            <a:ext cx="2057400" cy="582985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3695"/>
            <a:ext cx="6019800" cy="582985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15756-5BCD-448B-9B7D-39EB73159D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69411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22559"/>
            <a:ext cx="7772400" cy="146457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71837"/>
            <a:ext cx="6400800" cy="1746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4F37AA-2A9C-492A-92B4-938CFC1848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939603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47BABB-E820-4DAA-A730-74F8FBC71D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125520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390609"/>
            <a:ext cx="7772400" cy="135703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895978"/>
            <a:ext cx="7772400" cy="149463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FBC4D8-ACD2-4DCF-AD4C-B22CB447B80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940960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594304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594304"/>
            <a:ext cx="4038600" cy="450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7338CA9-B875-4F91-8755-EC38568CF1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80322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C568C2-34F7-40E2-9E08-E389B2B1779F}" type="datetime1">
              <a:rPr lang="en-US" smtClean="0"/>
              <a:t>1/30/2017</a:t>
            </a:fld>
            <a:endParaRPr lang="en-CA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29500"/>
            <a:ext cx="4040188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66820"/>
            <a:ext cx="4040188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3" y="1529500"/>
            <a:ext cx="4041775" cy="637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3" y="2166820"/>
            <a:ext cx="4041775" cy="393665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6424E-587B-4BBF-92E3-F541B912B6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64494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53497E-612B-416E-8503-E9082E66056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980446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617A54-FC1D-4205-AFBE-8E99995B05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761262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19" y="272042"/>
            <a:ext cx="3008313" cy="1157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2069"/>
            <a:ext cx="5111750" cy="5831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19" y="1429794"/>
            <a:ext cx="3008313" cy="4673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CE3986-727C-4A5A-A1B4-12D23A6267B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42713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782853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0504"/>
            <a:ext cx="5486400" cy="409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47492"/>
            <a:ext cx="5486400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404DB8-29A1-4C33-8DE3-941440CEF1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58511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5D69EC-05C4-434D-BE66-14C32E69304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278822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3702"/>
            <a:ext cx="2057400" cy="582985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3702"/>
            <a:ext cx="6019800" cy="582985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22D1CD-7C3E-402E-9969-AB79C25646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710491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4E1B95-F926-4BAD-9E94-F29C1F25613C}" type="datetime1">
              <a:rPr lang="en-US" smtClean="0"/>
              <a:t>1/30/2017</a:t>
            </a:fld>
            <a:endParaRPr lang="en-CA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5" y="272042"/>
            <a:ext cx="3008313" cy="115774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2062"/>
            <a:ext cx="5111750" cy="58314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5" y="1429794"/>
            <a:ext cx="3008313" cy="4673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8EC6EA-DBED-4022-B1D4-6847562F3881}" type="datetime1">
              <a:rPr lang="en-US" smtClean="0"/>
              <a:t>1/30/2017</a:t>
            </a:fld>
            <a:endParaRPr lang="en-CA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782846"/>
            <a:ext cx="5486400" cy="5646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0504"/>
            <a:ext cx="5486400" cy="40995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47485"/>
            <a:ext cx="5486400" cy="80188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A2C0B3-FA3F-4975-89A5-4480D93337DA}" type="datetime1">
              <a:rPr lang="en-US" smtClean="0"/>
              <a:t>1/30/2017</a:t>
            </a:fld>
            <a:endParaRPr lang="en-CA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3644"/>
            <a:ext cx="8229600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94297"/>
            <a:ext cx="8229600" cy="45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32883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8D6DE6B-282B-492A-9934-F862820AAFB0}" type="datetime1">
              <a:rPr lang="en-US" smtClean="0"/>
              <a:t>1/30/2017</a:t>
            </a:fld>
            <a:endParaRPr lang="en-CA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32883"/>
            <a:ext cx="2895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32883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3644"/>
            <a:ext cx="8229600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94297"/>
            <a:ext cx="8229600" cy="45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32883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E352BA0-3175-4C38-88C0-440122C432F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32883"/>
            <a:ext cx="2895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32883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3644"/>
            <a:ext cx="8229600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94297"/>
            <a:ext cx="8229600" cy="45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32883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B497DAC-5A7B-4B4E-92B4-84A72B7D105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32883"/>
            <a:ext cx="2895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32883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06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3638"/>
            <a:ext cx="8229600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94291"/>
            <a:ext cx="8229600" cy="45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32877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58DEAA-A0C2-42E9-80A7-4B7B50C662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32877"/>
            <a:ext cx="2895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32877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66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3644"/>
            <a:ext cx="8229600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94297"/>
            <a:ext cx="8229600" cy="45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32883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0D6AE07-02B3-44DA-97E9-44FD63620C8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32883"/>
            <a:ext cx="2895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32883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9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3651"/>
            <a:ext cx="8229600" cy="11387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94304"/>
            <a:ext cx="8229600" cy="450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32890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BE21ED9-A96D-47C7-8A77-B3C6286D6AD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1/30/2017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32890"/>
            <a:ext cx="2895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32890"/>
            <a:ext cx="2133600" cy="3637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26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 spd="slow">
    <p:push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google.com.tr/url?sa=i&amp;rct=j&amp;q=&amp;esrc=s&amp;source=images&amp;cd=&amp;cad=rja&amp;uact=8&amp;ved=0CAcQjRxqFQoTCO3QpbjR-ccCFce9Ggod0NIICg&amp;url=http://skollworldforum.org/organization/global-social-benefit-incubator/&amp;bvm=bv.102537793,d.bGg&amp;psig=AFQjCNG6InTn97Qdy0mE7Mv_y_b98t2qdw&amp;ust=1442426974648304" TargetMode="Externa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9.png"/><Relationship Id="rId5" Type="http://schemas.openxmlformats.org/officeDocument/2006/relationships/hyperlink" Target="http://www.google.com.tr/url?sa=i&amp;rct=j&amp;q=&amp;esrc=s&amp;source=images&amp;cd=&amp;cad=rja&amp;uact=8&amp;ved=0CAcQjRw&amp;url=http://www.borsaistanbul.com/kurumsal/borsa-istanbul-hakkinda/kurumsal-kimlik&amp;ei=DjJoVeWnEcKLsgHclIPoAg&amp;bvm=bv.93990622,d.bGg&amp;psig=AFQjCNEp9YEf-oYarTE9_dB-Az9v1kU0vA&amp;ust=1432978298299390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CAcQjRw&amp;url=http://www.tradeandexportme.com/2013/05/enhancing-ksas-sme-sector/&amp;ei=FDBoVf_JBIOnsAHY9YCIDg&amp;bvm=bv.93990622,d.bGg&amp;psig=AFQjCNGZZFUPr4HVbSYLhrpEdFz6sR31PA&amp;ust=143297780330036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7.jpeg"/><Relationship Id="rId4" Type="http://schemas.openxmlformats.org/officeDocument/2006/relationships/hyperlink" Target="http://www.google.com.tr/url?sa=i&amp;rct=j&amp;q=&amp;esrc=s&amp;source=images&amp;cd=&amp;cad=rja&amp;uact=8&amp;ved=0CAcQjRw&amp;url=http://www.gemebs.com/about-us/philosophy-manefesto/ethical-business-delivery/&amp;ei=mzFoVaL4KoOXsAH_oYD4CQ&amp;bvm=bv.93990622,d.bGg&amp;psig=AFQjCNEk8tqopmbWbNnaUJsQ1JsVqO0jqg&amp;ust=143297819458983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A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0"/>
            <a:ext cx="3761814" cy="23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5 Başlık"/>
          <p:cNvSpPr txBox="1">
            <a:spLocks/>
          </p:cNvSpPr>
          <p:nvPr/>
        </p:nvSpPr>
        <p:spPr>
          <a:xfrm>
            <a:off x="611560" y="1976155"/>
            <a:ext cx="4680520" cy="23018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4000" b="1" dirty="0" smtClean="0">
                <a:solidFill>
                  <a:prstClr val="white"/>
                </a:solidFill>
                <a:latin typeface="Calibri"/>
              </a:rPr>
              <a:t/>
            </a:r>
            <a:br>
              <a:rPr lang="tr-TR" sz="4000" b="1" dirty="0" smtClean="0">
                <a:solidFill>
                  <a:prstClr val="white"/>
                </a:solidFill>
                <a:latin typeface="Calibri"/>
              </a:rPr>
            </a:br>
            <a:endParaRPr lang="tr-TR" sz="24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791298" y="6043619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>
                <a:solidFill>
                  <a:prstClr val="white"/>
                </a:solidFill>
                <a:latin typeface="Calibri"/>
              </a:rPr>
              <a:t>   </a:t>
            </a:r>
            <a:r>
              <a:rPr lang="tr-TR" b="1" dirty="0" smtClean="0">
                <a:solidFill>
                  <a:prstClr val="white"/>
                </a:solidFill>
                <a:latin typeface="Calibri"/>
              </a:rPr>
              <a:t>ADFIMI – Oman Development Bank </a:t>
            </a:r>
            <a:r>
              <a:rPr lang="tr-TR" b="1" dirty="0" err="1" smtClean="0">
                <a:solidFill>
                  <a:prstClr val="white"/>
                </a:solidFill>
                <a:latin typeface="Calibri"/>
              </a:rPr>
              <a:t>Joint</a:t>
            </a:r>
            <a:r>
              <a:rPr lang="tr-TR" b="1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tr-TR" b="1" dirty="0" err="1" smtClean="0">
                <a:solidFill>
                  <a:schemeClr val="bg1"/>
                </a:solidFill>
                <a:latin typeface="Calibri"/>
              </a:rPr>
              <a:t>Regional</a:t>
            </a:r>
            <a:r>
              <a:rPr lang="tr-TR" b="1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tr-TR" b="1" dirty="0" err="1" smtClean="0">
                <a:solidFill>
                  <a:prstClr val="white"/>
                </a:solidFill>
                <a:latin typeface="Calibri"/>
              </a:rPr>
              <a:t>Seminar</a:t>
            </a:r>
            <a:endParaRPr lang="tr-TR" b="1" dirty="0" smtClean="0">
              <a:solidFill>
                <a:prstClr val="white"/>
              </a:solidFill>
              <a:latin typeface="Calibri"/>
            </a:endParaRPr>
          </a:p>
          <a:p>
            <a:pPr algn="ctr"/>
            <a:r>
              <a:rPr lang="tr-TR" b="1" dirty="0" smtClean="0">
                <a:solidFill>
                  <a:prstClr val="white"/>
                </a:solidFill>
                <a:latin typeface="Calibri"/>
              </a:rPr>
              <a:t> on «SME Development»,  14 </a:t>
            </a:r>
            <a:r>
              <a:rPr lang="tr-TR" b="1" dirty="0" err="1" smtClean="0">
                <a:solidFill>
                  <a:prstClr val="white"/>
                </a:solidFill>
                <a:latin typeface="Calibri"/>
              </a:rPr>
              <a:t>February</a:t>
            </a:r>
            <a:r>
              <a:rPr lang="tr-TR" b="1" dirty="0" smtClean="0">
                <a:solidFill>
                  <a:prstClr val="white"/>
                </a:solidFill>
                <a:latin typeface="Calibri"/>
              </a:rPr>
              <a:t> 2017, </a:t>
            </a:r>
            <a:r>
              <a:rPr lang="tr-TR" sz="1600" b="1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tr-TR" b="1" dirty="0" smtClean="0">
                <a:solidFill>
                  <a:prstClr val="white"/>
                </a:solidFill>
                <a:latin typeface="Calibri"/>
              </a:rPr>
              <a:t>OMAN</a:t>
            </a:r>
            <a:endParaRPr lang="tr-TR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6 Metin kutusu"/>
          <p:cNvSpPr txBox="1">
            <a:spLocks noChangeArrowheads="1"/>
          </p:cNvSpPr>
          <p:nvPr/>
        </p:nvSpPr>
        <p:spPr bwMode="auto">
          <a:xfrm>
            <a:off x="-563" y="2696220"/>
            <a:ext cx="9144563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sz="4800" b="1" dirty="0" smtClean="0">
                <a:solidFill>
                  <a:prstClr val="white"/>
                </a:solidFill>
                <a:latin typeface="Calibri"/>
              </a:rPr>
              <a:t>SUPPORTS </a:t>
            </a:r>
            <a:r>
              <a:rPr lang="tr-TR" sz="4800" b="1" dirty="0" err="1" smtClean="0">
                <a:solidFill>
                  <a:prstClr val="white"/>
                </a:solidFill>
                <a:latin typeface="Calibri"/>
              </a:rPr>
              <a:t>and</a:t>
            </a:r>
            <a:r>
              <a:rPr lang="tr-TR" sz="4800" b="1" dirty="0" smtClean="0">
                <a:solidFill>
                  <a:prstClr val="white"/>
                </a:solidFill>
                <a:latin typeface="Calibri"/>
              </a:rPr>
              <a:t> SERVICES</a:t>
            </a:r>
          </a:p>
          <a:p>
            <a:pPr algn="ctr"/>
            <a:r>
              <a:rPr lang="tr-TR" sz="3200" b="1" dirty="0" smtClean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/>
            <a:r>
              <a:rPr lang="tr-TR" sz="2800" b="1" dirty="0" smtClean="0">
                <a:solidFill>
                  <a:prstClr val="white"/>
                </a:solidFill>
                <a:latin typeface="Calibri"/>
              </a:rPr>
              <a:t>Recep BİÇER</a:t>
            </a:r>
          </a:p>
          <a:p>
            <a:pPr algn="ctr"/>
            <a:r>
              <a:rPr lang="tr-TR" sz="2800" b="1" dirty="0" err="1" smtClean="0">
                <a:solidFill>
                  <a:prstClr val="white"/>
                </a:solidFill>
                <a:latin typeface="Calibri"/>
              </a:rPr>
              <a:t>President</a:t>
            </a:r>
            <a:r>
              <a:rPr lang="tr-TR" sz="2800" b="1" dirty="0" smtClean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59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dn.skollworldforum.org/wp-content/uploads/social_edge_images/distributionmodels_30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08" y="2278322"/>
            <a:ext cx="1051522" cy="92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75962"/>
            <a:ext cx="720080" cy="5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3 Metin kutusu"/>
          <p:cNvSpPr txBox="1"/>
          <p:nvPr/>
        </p:nvSpPr>
        <p:spPr>
          <a:xfrm>
            <a:off x="1314798" y="16830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BAD9"/>
                </a:solidFill>
              </a:rPr>
              <a:t>KOSGEB SUPPORT PROGRAMMES</a:t>
            </a:r>
            <a:endParaRPr lang="tr-TR" sz="2800" b="1" dirty="0">
              <a:solidFill>
                <a:srgbClr val="00BAD9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1405894" y="800994"/>
            <a:ext cx="71265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EMERGING ENTERPRISES MARKET SME SUPPORT PROGRAMME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>
                <a:solidFill>
                  <a:prstClr val="black"/>
                </a:solidFill>
              </a:rPr>
              <a:t>Providing opportunity for SMEs to procure funds from capital </a:t>
            </a:r>
            <a:r>
              <a:rPr lang="en-US" b="1" dirty="0" smtClean="0">
                <a:solidFill>
                  <a:prstClr val="black"/>
                </a:solidFill>
              </a:rPr>
              <a:t>markets</a:t>
            </a:r>
            <a:endParaRPr lang="tr-TR" b="1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 smtClean="0">
                <a:solidFill>
                  <a:prstClr val="black"/>
                </a:solidFill>
              </a:rPr>
              <a:t>Support</a:t>
            </a:r>
            <a:r>
              <a:rPr lang="tr-TR" b="1" dirty="0" smtClean="0">
                <a:solidFill>
                  <a:prstClr val="black"/>
                </a:solidFill>
              </a:rPr>
              <a:t> </a:t>
            </a:r>
            <a:r>
              <a:rPr lang="tr-TR" b="1" dirty="0" err="1" smtClean="0">
                <a:solidFill>
                  <a:prstClr val="black"/>
                </a:solidFill>
              </a:rPr>
              <a:t>Upper</a:t>
            </a:r>
            <a:r>
              <a:rPr lang="tr-TR" b="1" dirty="0" smtClean="0">
                <a:solidFill>
                  <a:prstClr val="black"/>
                </a:solidFill>
              </a:rPr>
              <a:t> Limit: </a:t>
            </a:r>
            <a:r>
              <a:rPr lang="tr-TR" b="1" dirty="0" smtClean="0">
                <a:solidFill>
                  <a:srgbClr val="FF0000"/>
                </a:solidFill>
              </a:rPr>
              <a:t>100 </a:t>
            </a:r>
            <a:r>
              <a:rPr lang="tr-TR" b="1" dirty="0" err="1" smtClean="0">
                <a:solidFill>
                  <a:srgbClr val="FF0000"/>
                </a:solidFill>
              </a:rPr>
              <a:t>Thousand</a:t>
            </a:r>
            <a:r>
              <a:rPr lang="tr-TR" b="1" dirty="0" smtClean="0">
                <a:solidFill>
                  <a:srgbClr val="FF0000"/>
                </a:solidFill>
              </a:rPr>
              <a:t> TL </a:t>
            </a:r>
            <a:r>
              <a:rPr lang="tr-TR" b="1" dirty="0" smtClean="0">
                <a:solidFill>
                  <a:prstClr val="black"/>
                </a:solidFill>
              </a:rPr>
              <a:t>(</a:t>
            </a:r>
            <a:r>
              <a:rPr lang="tr-TR" b="1" dirty="0" err="1" smtClean="0">
                <a:solidFill>
                  <a:prstClr val="black"/>
                </a:solidFill>
              </a:rPr>
              <a:t>grant</a:t>
            </a:r>
            <a:r>
              <a:rPr lang="tr-TR" b="1" dirty="0" smtClean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 smtClean="0">
                <a:solidFill>
                  <a:prstClr val="black"/>
                </a:solidFill>
              </a:rPr>
              <a:t>Support</a:t>
            </a:r>
            <a:r>
              <a:rPr lang="tr-TR" b="1" dirty="0" smtClean="0">
                <a:solidFill>
                  <a:prstClr val="black"/>
                </a:solidFill>
              </a:rPr>
              <a:t> </a:t>
            </a:r>
            <a:r>
              <a:rPr lang="tr-TR" b="1" dirty="0" err="1" smtClean="0">
                <a:solidFill>
                  <a:prstClr val="black"/>
                </a:solidFill>
              </a:rPr>
              <a:t>Ratio</a:t>
            </a:r>
            <a:r>
              <a:rPr lang="tr-TR" b="1" dirty="0" smtClean="0">
                <a:solidFill>
                  <a:prstClr val="black"/>
                </a:solidFill>
              </a:rPr>
              <a:t>: </a:t>
            </a:r>
            <a:r>
              <a:rPr lang="tr-TR" b="1" dirty="0" err="1" smtClean="0">
                <a:solidFill>
                  <a:prstClr val="black"/>
                </a:solidFill>
              </a:rPr>
              <a:t>Between</a:t>
            </a:r>
            <a:r>
              <a:rPr lang="tr-TR" b="1" dirty="0" smtClean="0">
                <a:solidFill>
                  <a:prstClr val="black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75-100%</a:t>
            </a:r>
            <a:endParaRPr lang="en-US" b="1" dirty="0">
              <a:solidFill>
                <a:srgbClr val="FF0000"/>
              </a:solidFill>
            </a:endParaRPr>
          </a:p>
          <a:p>
            <a:endParaRPr lang="tr-TR" b="1" dirty="0">
              <a:solidFill>
                <a:prstClr val="black"/>
              </a:solidFill>
            </a:endParaRPr>
          </a:p>
        </p:txBody>
      </p:sp>
      <p:pic>
        <p:nvPicPr>
          <p:cNvPr id="1041" name="Picture 17" descr="http://www.borsaistanbul.com/images/default-source/kurumsal/borsa_istanbul_logo_dikey.png?sfvrsn=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80" y="683875"/>
            <a:ext cx="964259" cy="72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etin kutusu 19"/>
          <p:cNvSpPr txBox="1"/>
          <p:nvPr/>
        </p:nvSpPr>
        <p:spPr>
          <a:xfrm>
            <a:off x="1337824" y="2304999"/>
            <a:ext cx="80294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INTERNATIONAL INCUBATION CENTER  AND </a:t>
            </a:r>
            <a:r>
              <a:rPr lang="tr-TR" b="1" dirty="0">
                <a:solidFill>
                  <a:srgbClr val="C00000"/>
                </a:solidFill>
              </a:rPr>
              <a:t>ACCELERATION SUPPORT PROGRAMME </a:t>
            </a:r>
            <a:endParaRPr lang="tr-TR" b="1" dirty="0" smtClean="0">
              <a:latin typeface="+mj-lt"/>
            </a:endParaRPr>
          </a:p>
          <a:p>
            <a:r>
              <a:rPr lang="tr-TR" b="1" u="sng" dirty="0">
                <a:latin typeface="+mj-lt"/>
                <a:cs typeface="Times New Roman"/>
              </a:rPr>
              <a:t>International </a:t>
            </a:r>
            <a:r>
              <a:rPr lang="tr-TR" b="1" u="sng" dirty="0" err="1">
                <a:latin typeface="+mj-lt"/>
                <a:cs typeface="Times New Roman"/>
              </a:rPr>
              <a:t>Incubation</a:t>
            </a:r>
            <a:r>
              <a:rPr lang="tr-TR" b="1" u="sng" dirty="0">
                <a:latin typeface="+mj-lt"/>
                <a:cs typeface="Times New Roman"/>
              </a:rPr>
              <a:t> Center </a:t>
            </a:r>
            <a:r>
              <a:rPr lang="tr-TR" b="1" u="sng" dirty="0" err="1" smtClean="0">
                <a:latin typeface="+mj-lt"/>
                <a:cs typeface="Times New Roman"/>
              </a:rPr>
              <a:t>Support</a:t>
            </a:r>
            <a:endParaRPr lang="tr-TR" b="1" u="sng" dirty="0" smtClean="0">
              <a:latin typeface="+mj-lt"/>
              <a:cs typeface="Times New Roman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>
                <a:latin typeface="+mj-lt"/>
              </a:rPr>
              <a:t>Support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Upper</a:t>
            </a:r>
            <a:r>
              <a:rPr lang="tr-TR" b="1" dirty="0">
                <a:latin typeface="+mj-lt"/>
              </a:rPr>
              <a:t> Limit: 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3.85 </a:t>
            </a:r>
            <a:r>
              <a:rPr lang="tr-TR" b="1" dirty="0" err="1" smtClean="0">
                <a:solidFill>
                  <a:srgbClr val="FF0000"/>
                </a:solidFill>
                <a:latin typeface="+mj-lt"/>
              </a:rPr>
              <a:t>Million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  USD </a:t>
            </a:r>
            <a:r>
              <a:rPr lang="tr-TR" b="1" dirty="0" smtClean="0">
                <a:latin typeface="+mj-lt"/>
              </a:rPr>
              <a:t>(</a:t>
            </a:r>
            <a:r>
              <a:rPr lang="tr-TR" b="1" dirty="0" err="1" smtClean="0">
                <a:latin typeface="+mj-lt"/>
              </a:rPr>
              <a:t>grant</a:t>
            </a:r>
            <a:r>
              <a:rPr lang="tr-TR" b="1" dirty="0" smtClean="0">
                <a:latin typeface="+mj-lt"/>
              </a:rPr>
              <a:t>)</a:t>
            </a:r>
            <a:endParaRPr lang="tr-TR" b="1" dirty="0"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>
                <a:latin typeface="+mj-lt"/>
              </a:rPr>
              <a:t>Support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Ratio</a:t>
            </a:r>
            <a:r>
              <a:rPr lang="tr-TR" b="1" dirty="0">
                <a:latin typeface="+mj-lt"/>
              </a:rPr>
              <a:t>: </a:t>
            </a:r>
            <a:r>
              <a:rPr lang="tr-TR" b="1" dirty="0" err="1">
                <a:latin typeface="+mj-lt"/>
              </a:rPr>
              <a:t>Between</a:t>
            </a:r>
            <a:r>
              <a:rPr lang="tr-TR" b="1" dirty="0">
                <a:latin typeface="+mj-lt"/>
              </a:rPr>
              <a:t> </a:t>
            </a:r>
            <a:r>
              <a:rPr lang="tr-TR" b="1" dirty="0">
                <a:solidFill>
                  <a:srgbClr val="FF0000"/>
                </a:solidFill>
                <a:latin typeface="+mj-lt"/>
              </a:rPr>
              <a:t>75-100%</a:t>
            </a:r>
            <a:endParaRPr lang="en-US" b="1" dirty="0">
              <a:solidFill>
                <a:srgbClr val="FF0000"/>
              </a:solidFill>
              <a:latin typeface="+mj-lt"/>
            </a:endParaRPr>
          </a:p>
          <a:p>
            <a:r>
              <a:rPr lang="tr-TR" b="1" u="sng" dirty="0">
                <a:latin typeface="+mj-lt"/>
                <a:cs typeface="Times New Roman"/>
              </a:rPr>
              <a:t>Accelerator </a:t>
            </a:r>
            <a:r>
              <a:rPr lang="tr-TR" b="1" u="sng" dirty="0" err="1">
                <a:latin typeface="+mj-lt"/>
                <a:cs typeface="Times New Roman"/>
              </a:rPr>
              <a:t>Support</a:t>
            </a:r>
            <a:endParaRPr lang="tr-TR" u="sng" dirty="0">
              <a:latin typeface="+mj-l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>
                <a:latin typeface="+mj-lt"/>
              </a:rPr>
              <a:t>Support</a:t>
            </a:r>
            <a:r>
              <a:rPr lang="tr-TR" b="1" dirty="0">
                <a:latin typeface="+mj-lt"/>
              </a:rPr>
              <a:t> </a:t>
            </a:r>
            <a:r>
              <a:rPr lang="tr-TR" b="1" dirty="0" err="1">
                <a:latin typeface="+mj-lt"/>
              </a:rPr>
              <a:t>Upper</a:t>
            </a:r>
            <a:r>
              <a:rPr lang="tr-TR" b="1" dirty="0">
                <a:latin typeface="+mj-lt"/>
              </a:rPr>
              <a:t> Limit: 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60 </a:t>
            </a:r>
            <a:r>
              <a:rPr lang="tr-TR" b="1" dirty="0" err="1" smtClean="0">
                <a:solidFill>
                  <a:srgbClr val="FF0000"/>
                </a:solidFill>
                <a:latin typeface="+mj-lt"/>
              </a:rPr>
              <a:t>Thousand</a:t>
            </a:r>
            <a:r>
              <a:rPr lang="tr-TR" b="1" dirty="0" smtClean="0">
                <a:solidFill>
                  <a:srgbClr val="FF0000"/>
                </a:solidFill>
                <a:latin typeface="+mj-lt"/>
              </a:rPr>
              <a:t> USD </a:t>
            </a:r>
            <a:r>
              <a:rPr lang="tr-TR" b="1" dirty="0" smtClean="0">
                <a:latin typeface="+mj-lt"/>
              </a:rPr>
              <a:t>(</a:t>
            </a:r>
            <a:r>
              <a:rPr lang="tr-TR" b="1" dirty="0" err="1">
                <a:solidFill>
                  <a:prstClr val="black"/>
                </a:solidFill>
              </a:rPr>
              <a:t>grant</a:t>
            </a:r>
            <a:r>
              <a:rPr lang="tr-TR" b="1" dirty="0">
                <a:solidFill>
                  <a:prstClr val="black"/>
                </a:solidFill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>
                <a:solidFill>
                  <a:prstClr val="black"/>
                </a:solidFill>
              </a:rPr>
              <a:t>Support</a:t>
            </a:r>
            <a:r>
              <a:rPr lang="tr-TR" b="1" dirty="0">
                <a:solidFill>
                  <a:prstClr val="black"/>
                </a:solidFill>
              </a:rPr>
              <a:t> </a:t>
            </a:r>
            <a:r>
              <a:rPr lang="tr-TR" b="1" dirty="0" err="1">
                <a:solidFill>
                  <a:prstClr val="black"/>
                </a:solidFill>
              </a:rPr>
              <a:t>Ratio</a:t>
            </a:r>
            <a:r>
              <a:rPr lang="tr-TR" b="1" dirty="0">
                <a:solidFill>
                  <a:prstClr val="black"/>
                </a:solidFill>
              </a:rPr>
              <a:t>: </a:t>
            </a:r>
            <a:r>
              <a:rPr lang="tr-TR" b="1" dirty="0" smtClean="0">
                <a:solidFill>
                  <a:srgbClr val="FF0000"/>
                </a:solidFill>
              </a:rPr>
              <a:t>80%</a:t>
            </a:r>
            <a:endParaRPr lang="en-US" b="1" dirty="0">
              <a:solidFill>
                <a:srgbClr val="FF0000"/>
              </a:solidFill>
            </a:endParaRPr>
          </a:p>
          <a:p>
            <a:endParaRPr lang="tr-TR" u="sng" dirty="0"/>
          </a:p>
          <a:p>
            <a:endParaRPr lang="tr-TR" b="1" dirty="0" smtClean="0">
              <a:solidFill>
                <a:srgbClr val="C00000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331594" y="4858201"/>
            <a:ext cx="78124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TECHNOLOGIC PRODUCT PROMOTION AND </a:t>
            </a:r>
            <a:r>
              <a:rPr lang="tr-TR" b="1" dirty="0">
                <a:solidFill>
                  <a:srgbClr val="C00000"/>
                </a:solidFill>
              </a:rPr>
              <a:t>MARKETING SUPPORT PROGRAMME </a:t>
            </a:r>
            <a:endParaRPr lang="tr-TR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spc="-5" dirty="0" err="1">
                <a:latin typeface="+mj-lt"/>
                <a:cs typeface="Times New Roman"/>
              </a:rPr>
              <a:t>Ensuring</a:t>
            </a:r>
            <a:r>
              <a:rPr lang="tr-TR" b="1" spc="-5" dirty="0">
                <a:latin typeface="+mj-lt"/>
                <a:cs typeface="Times New Roman"/>
              </a:rPr>
              <a:t> </a:t>
            </a:r>
            <a:r>
              <a:rPr lang="tr-TR" b="1" spc="-5" dirty="0" err="1">
                <a:latin typeface="+mj-lt"/>
                <a:cs typeface="Times New Roman"/>
              </a:rPr>
              <a:t>the</a:t>
            </a:r>
            <a:r>
              <a:rPr lang="tr-TR" b="1" spc="-5" dirty="0">
                <a:latin typeface="+mj-lt"/>
                <a:cs typeface="Times New Roman"/>
              </a:rPr>
              <a:t> </a:t>
            </a:r>
            <a:r>
              <a:rPr lang="tr-TR" b="1" spc="-5" dirty="0" err="1">
                <a:latin typeface="+mj-lt"/>
                <a:cs typeface="Times New Roman"/>
              </a:rPr>
              <a:t>promotion</a:t>
            </a:r>
            <a:r>
              <a:rPr lang="tr-TR" b="1" spc="-5" dirty="0">
                <a:latin typeface="+mj-lt"/>
                <a:cs typeface="Times New Roman"/>
              </a:rPr>
              <a:t> </a:t>
            </a:r>
            <a:r>
              <a:rPr lang="tr-TR" b="1" spc="-5" dirty="0" err="1">
                <a:latin typeface="+mj-lt"/>
                <a:cs typeface="Times New Roman"/>
              </a:rPr>
              <a:t>and</a:t>
            </a:r>
            <a:r>
              <a:rPr lang="tr-TR" b="1" spc="-5" dirty="0">
                <a:latin typeface="+mj-lt"/>
                <a:cs typeface="Times New Roman"/>
              </a:rPr>
              <a:t> marketing of </a:t>
            </a:r>
            <a:r>
              <a:rPr lang="tr-TR" b="1" spc="-5" dirty="0" err="1">
                <a:latin typeface="+mj-lt"/>
                <a:cs typeface="Times New Roman"/>
              </a:rPr>
              <a:t>technologic</a:t>
            </a:r>
            <a:r>
              <a:rPr lang="tr-TR" b="1" spc="-5" dirty="0">
                <a:latin typeface="+mj-lt"/>
                <a:cs typeface="Times New Roman"/>
              </a:rPr>
              <a:t> </a:t>
            </a:r>
            <a:r>
              <a:rPr lang="tr-TR" b="1" spc="-5" dirty="0" err="1" smtClean="0">
                <a:latin typeface="+mj-lt"/>
                <a:cs typeface="Times New Roman"/>
              </a:rPr>
              <a:t>products</a:t>
            </a:r>
            <a:r>
              <a:rPr lang="tr-TR" b="1" spc="-5" dirty="0" smtClean="0">
                <a:latin typeface="+mj-lt"/>
                <a:cs typeface="Times New Roman"/>
              </a:rPr>
              <a:t> &amp; </a:t>
            </a:r>
            <a:r>
              <a:rPr lang="tr-TR" b="1" spc="-5" dirty="0" err="1" smtClean="0">
                <a:latin typeface="+mj-lt"/>
                <a:cs typeface="Times New Roman"/>
              </a:rPr>
              <a:t>prototypes</a:t>
            </a:r>
            <a:endParaRPr lang="en-US" dirty="0">
              <a:latin typeface="+mj-lt"/>
              <a:cs typeface="Times New Roman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 smtClean="0"/>
              <a:t>Support</a:t>
            </a:r>
            <a:r>
              <a:rPr lang="tr-TR" b="1" dirty="0" smtClean="0"/>
              <a:t> </a:t>
            </a:r>
            <a:r>
              <a:rPr lang="tr-TR" b="1" dirty="0" err="1" smtClean="0"/>
              <a:t>Upper</a:t>
            </a:r>
            <a:r>
              <a:rPr lang="tr-TR" b="1" dirty="0" smtClean="0"/>
              <a:t> Limit: </a:t>
            </a:r>
            <a:r>
              <a:rPr lang="tr-TR" b="1" dirty="0" smtClean="0">
                <a:solidFill>
                  <a:srgbClr val="FF0000"/>
                </a:solidFill>
              </a:rPr>
              <a:t>150 </a:t>
            </a:r>
            <a:r>
              <a:rPr lang="tr-TR" b="1" dirty="0" err="1" smtClean="0">
                <a:solidFill>
                  <a:srgbClr val="FF0000"/>
                </a:solidFill>
              </a:rPr>
              <a:t>Thousand</a:t>
            </a:r>
            <a:r>
              <a:rPr lang="tr-TR" b="1" dirty="0" smtClean="0">
                <a:solidFill>
                  <a:srgbClr val="FF0000"/>
                </a:solidFill>
              </a:rPr>
              <a:t> TL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 smtClean="0"/>
              <a:t>Support</a:t>
            </a:r>
            <a:r>
              <a:rPr lang="tr-TR" b="1" dirty="0" smtClean="0"/>
              <a:t> </a:t>
            </a:r>
            <a:r>
              <a:rPr lang="tr-TR" b="1" dirty="0" err="1" smtClean="0"/>
              <a:t>Ratio</a:t>
            </a:r>
            <a:r>
              <a:rPr lang="tr-TR" b="1" dirty="0" smtClean="0"/>
              <a:t>: </a:t>
            </a:r>
            <a:r>
              <a:rPr lang="tr-TR" b="1" dirty="0" smtClean="0">
                <a:solidFill>
                  <a:srgbClr val="FF0000"/>
                </a:solidFill>
              </a:rPr>
              <a:t>100%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3" name="Picture 2" descr="world-globe-3d-world-orb-1142476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73" b="17947"/>
          <a:stretch>
            <a:fillRect/>
          </a:stretch>
        </p:blipFill>
        <p:spPr bwMode="auto">
          <a:xfrm>
            <a:off x="209799" y="4992474"/>
            <a:ext cx="1149540" cy="37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8309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76036"/>
            <a:ext cx="720080" cy="5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kdörtgen 4"/>
          <p:cNvSpPr/>
          <p:nvPr/>
        </p:nvSpPr>
        <p:spPr>
          <a:xfrm>
            <a:off x="35496" y="247948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Started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Spectecularly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with</a:t>
            </a:r>
            <a:r>
              <a:rPr lang="tr-TR" b="1" dirty="0" smtClean="0">
                <a:solidFill>
                  <a:srgbClr val="FF0000"/>
                </a:solidFill>
              </a:rPr>
              <a:t> KOSGEB </a:t>
            </a:r>
            <a:r>
              <a:rPr lang="tr-TR" b="1" dirty="0" err="1">
                <a:solidFill>
                  <a:srgbClr val="FF0000"/>
                </a:solidFill>
              </a:rPr>
              <a:t>S</a:t>
            </a:r>
            <a:r>
              <a:rPr lang="tr-TR" b="1" dirty="0" err="1" smtClean="0">
                <a:solidFill>
                  <a:srgbClr val="FF0000"/>
                </a:solidFill>
              </a:rPr>
              <a:t>upport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026" name="CCD5ADFF-C7AA-4171-828D-CB2922FB6B36" descr="EF0CCFFD-291D-4D25-879D-84765157C4D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56260"/>
            <a:ext cx="439248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4DB1A163-9A26-486A-914A-3E250A583BCB" descr="62779161-8BD7-4C96-88FC-B9624C54A0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707354"/>
            <a:ext cx="4248471" cy="3632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951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76036"/>
            <a:ext cx="720080" cy="5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kdörtgen 3"/>
          <p:cNvSpPr/>
          <p:nvPr/>
        </p:nvSpPr>
        <p:spPr>
          <a:xfrm>
            <a:off x="395536" y="245326"/>
            <a:ext cx="69243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</a:rPr>
              <a:t>Created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Spare </a:t>
            </a:r>
            <a:r>
              <a:rPr lang="en-US" b="1" dirty="0">
                <a:solidFill>
                  <a:srgbClr val="FF0000"/>
                </a:solidFill>
              </a:rPr>
              <a:t>Parts Pool </a:t>
            </a:r>
            <a:r>
              <a:rPr lang="en-US" b="1" dirty="0" smtClean="0">
                <a:solidFill>
                  <a:srgbClr val="FF0000"/>
                </a:solidFill>
              </a:rPr>
              <a:t>from </a:t>
            </a:r>
            <a:r>
              <a:rPr lang="en-US" b="1" dirty="0">
                <a:solidFill>
                  <a:srgbClr val="FF0000"/>
                </a:solidFill>
              </a:rPr>
              <a:t>Waste </a:t>
            </a:r>
            <a:r>
              <a:rPr lang="en-US" b="1" dirty="0" smtClean="0">
                <a:solidFill>
                  <a:srgbClr val="FF0000"/>
                </a:solidFill>
              </a:rPr>
              <a:t>Computers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with</a:t>
            </a:r>
            <a:r>
              <a:rPr lang="tr-TR" b="1" dirty="0" smtClean="0">
                <a:solidFill>
                  <a:srgbClr val="FF0000"/>
                </a:solidFill>
              </a:rPr>
              <a:t> KOSGEB </a:t>
            </a:r>
            <a:r>
              <a:rPr lang="tr-TR" b="1" dirty="0" err="1" smtClean="0">
                <a:solidFill>
                  <a:srgbClr val="FF0000"/>
                </a:solidFill>
              </a:rPr>
              <a:t>Support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Adanalı Girişimci, KOSGEB Desteği ile Atık  Bilgisayarlardan Yedek Parça Havuzu Oluşturdu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89" y="685020"/>
            <a:ext cx="4166711" cy="38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 descr="\\10.6.2.156\Basin\E-DERGİ\2016\HAZİRAN\Başarı Öyküleri\Alparslan Yalnızyiğit\IMG_1744_resiz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64172"/>
            <a:ext cx="4104456" cy="41044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7444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75969"/>
            <a:ext cx="720080" cy="5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 Metin kutusu"/>
          <p:cNvSpPr txBox="1">
            <a:spLocks noChangeArrowheads="1"/>
          </p:cNvSpPr>
          <p:nvPr/>
        </p:nvSpPr>
        <p:spPr bwMode="auto">
          <a:xfrm>
            <a:off x="251520" y="341442"/>
            <a:ext cx="8136903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tr-TR" sz="1700" b="1" dirty="0" smtClean="0">
                <a:solidFill>
                  <a:srgbClr val="006597"/>
                </a:solidFill>
                <a:latin typeface="+mn-lt"/>
              </a:rPr>
              <a:t>R&amp;D, INNOVATION AND INDUSTRIAL IMPLEMENTATION SUPPORT SUCCESS STORIES</a:t>
            </a:r>
            <a:endParaRPr lang="tr-TR" sz="1700" b="1" dirty="0">
              <a:solidFill>
                <a:srgbClr val="006597"/>
              </a:solidFill>
              <a:latin typeface="+mn-lt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251520" y="375084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b="1" dirty="0" err="1" smtClean="0">
                <a:solidFill>
                  <a:srgbClr val="FF0000"/>
                </a:solidFill>
              </a:rPr>
              <a:t>Students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from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Bilkent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University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Designing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G</a:t>
            </a:r>
            <a:r>
              <a:rPr lang="en-US" b="1" dirty="0" err="1" smtClean="0">
                <a:solidFill>
                  <a:srgbClr val="FF0000"/>
                </a:solidFill>
              </a:rPr>
              <a:t>ame</a:t>
            </a:r>
            <a:r>
              <a:rPr lang="tr-TR" b="1" dirty="0" smtClean="0">
                <a:solidFill>
                  <a:srgbClr val="FF0000"/>
                </a:solidFill>
              </a:rPr>
              <a:t>s </a:t>
            </a:r>
            <a:r>
              <a:rPr lang="en-US" b="1" dirty="0" smtClean="0">
                <a:solidFill>
                  <a:srgbClr val="FF0000"/>
                </a:solidFill>
              </a:rPr>
              <a:t>with </a:t>
            </a:r>
            <a:r>
              <a:rPr lang="en-US" b="1" dirty="0">
                <a:solidFill>
                  <a:srgbClr val="FF0000"/>
                </a:solidFill>
              </a:rPr>
              <a:t>R &amp; D </a:t>
            </a:r>
            <a:r>
              <a:rPr lang="en-US" b="1" dirty="0" smtClean="0">
                <a:solidFill>
                  <a:srgbClr val="FF0000"/>
                </a:solidFill>
              </a:rPr>
              <a:t>Support</a:t>
            </a:r>
            <a:r>
              <a:rPr lang="tr-TR" b="1" dirty="0" smtClean="0">
                <a:solidFill>
                  <a:srgbClr val="FF0000"/>
                </a:solidFill>
              </a:rPr>
              <a:t>…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3074" name="327CF809-C6D9-4767-8750-299A2CB05840" descr="7A72653C-F46E-4BB6-BE15-7106705FE89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76140"/>
            <a:ext cx="3960440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76790"/>
            <a:ext cx="4464496" cy="341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883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75969"/>
            <a:ext cx="720080" cy="5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ikdörtgen 3"/>
          <p:cNvSpPr/>
          <p:nvPr/>
        </p:nvSpPr>
        <p:spPr>
          <a:xfrm>
            <a:off x="323528" y="306804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"Computer Assisted Bone </a:t>
            </a:r>
            <a:r>
              <a:rPr lang="tr-TR" b="1" dirty="0" err="1" smtClean="0">
                <a:solidFill>
                  <a:srgbClr val="FF0000"/>
                </a:solidFill>
              </a:rPr>
              <a:t>Deviation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Correction </a:t>
            </a:r>
            <a:r>
              <a:rPr lang="en-US" b="1" dirty="0">
                <a:solidFill>
                  <a:srgbClr val="FF0000"/>
                </a:solidFill>
              </a:rPr>
              <a:t>System"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Supported </a:t>
            </a:r>
            <a:r>
              <a:rPr lang="en-US" b="1" dirty="0">
                <a:solidFill>
                  <a:srgbClr val="FF0000"/>
                </a:solidFill>
              </a:rPr>
              <a:t>by </a:t>
            </a:r>
            <a:r>
              <a:rPr lang="en-US" b="1" dirty="0" smtClean="0">
                <a:solidFill>
                  <a:srgbClr val="FF0000"/>
                </a:solidFill>
              </a:rPr>
              <a:t>KOSGEB</a:t>
            </a:r>
            <a:r>
              <a:rPr lang="tr-TR" b="1" dirty="0" smtClean="0">
                <a:solidFill>
                  <a:srgbClr val="FF0000"/>
                </a:solidFill>
              </a:rPr>
              <a:t>…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E:\Başarı Öyküleri\Aralık 2015\HEXAGON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68028"/>
            <a:ext cx="836168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Başarı Öyküleri\Aralık 2015\HEXAGON\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40" y="4208388"/>
            <a:ext cx="4187547" cy="216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Başarı Öyküleri\Aralık 2015\HEXAGON\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28" y="4212179"/>
            <a:ext cx="4004503" cy="216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08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/>
              <a:pPr>
                <a:defRPr/>
              </a:pPr>
              <a:t>15</a:t>
            </a:fld>
            <a:endParaRPr lang="en-CA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75969"/>
            <a:ext cx="720080" cy="5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ikdörtgen 4"/>
          <p:cNvSpPr/>
          <p:nvPr/>
        </p:nvSpPr>
        <p:spPr>
          <a:xfrm>
            <a:off x="251520" y="382672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They </a:t>
            </a:r>
            <a:r>
              <a:rPr lang="tr-TR" b="1" dirty="0" smtClean="0">
                <a:solidFill>
                  <a:srgbClr val="FF0000"/>
                </a:solidFill>
              </a:rPr>
              <a:t>R</a:t>
            </a:r>
            <a:r>
              <a:rPr lang="en-US" b="1" dirty="0" err="1" smtClean="0">
                <a:solidFill>
                  <a:srgbClr val="FF0000"/>
                </a:solidFill>
              </a:rPr>
              <a:t>ealized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heir </a:t>
            </a:r>
            <a:r>
              <a:rPr lang="tr-TR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reams </a:t>
            </a:r>
            <a:r>
              <a:rPr lang="en-US" b="1" dirty="0">
                <a:solidFill>
                  <a:srgbClr val="FF0000"/>
                </a:solidFill>
              </a:rPr>
              <a:t>with KOSGEB, they </a:t>
            </a:r>
            <a:r>
              <a:rPr lang="tr-TR" b="1" dirty="0" smtClean="0">
                <a:solidFill>
                  <a:srgbClr val="FF0000"/>
                </a:solidFill>
              </a:rPr>
              <a:t>C</a:t>
            </a:r>
            <a:r>
              <a:rPr lang="en-US" b="1" dirty="0" err="1" smtClean="0">
                <a:solidFill>
                  <a:srgbClr val="FF0000"/>
                </a:solidFill>
              </a:rPr>
              <a:t>ontinue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with KOSGEB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E:\Başarı Öyküleri\Aralık 2015\GESK Teknoloji\gesk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68028"/>
            <a:ext cx="4324226" cy="362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E:\Başarı Öyküleri\Aralık 2015\GESK Teknoloji\20151127_1653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011" y="2016224"/>
            <a:ext cx="3950513" cy="435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822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A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1080752" y="3488322"/>
            <a:ext cx="69127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7200" b="1" dirty="0" smtClean="0">
                <a:solidFill>
                  <a:prstClr val="white"/>
                </a:solidFill>
              </a:rPr>
              <a:t>THANK YOU</a:t>
            </a:r>
            <a:endParaRPr lang="tr-TR" sz="7200" b="1" dirty="0">
              <a:solidFill>
                <a:prstClr val="white"/>
              </a:solidFill>
            </a:endParaRPr>
          </a:p>
          <a:p>
            <a:pPr algn="ctr"/>
            <a:r>
              <a:rPr lang="tr-TR" sz="6600" b="1" dirty="0" err="1" smtClean="0">
                <a:solidFill>
                  <a:schemeClr val="bg1"/>
                </a:solidFill>
              </a:rPr>
              <a:t>شكرا</a:t>
            </a:r>
            <a:endParaRPr lang="tr-TR" sz="6600" b="1" dirty="0">
              <a:solidFill>
                <a:schemeClr val="bg1"/>
              </a:solidFill>
            </a:endParaRP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7414" y="968028"/>
            <a:ext cx="3419475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236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810530" y="146189"/>
            <a:ext cx="6876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 b="1">
                <a:solidFill>
                  <a:srgbClr val="00BAD5"/>
                </a:solidFill>
              </a:defRPr>
            </a:lvl1pPr>
          </a:lstStyle>
          <a:p>
            <a:r>
              <a:rPr lang="tr-TR" dirty="0" smtClean="0"/>
              <a:t>General Information </a:t>
            </a:r>
            <a:r>
              <a:rPr lang="tr-TR" dirty="0" err="1" smtClean="0"/>
              <a:t>About</a:t>
            </a:r>
            <a:r>
              <a:rPr lang="tr-TR" dirty="0" smtClean="0"/>
              <a:t> KOSGEB</a:t>
            </a:r>
            <a:endParaRPr lang="tr-TR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76031"/>
            <a:ext cx="720080" cy="5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13 Metin kutusu"/>
          <p:cNvSpPr txBox="1"/>
          <p:nvPr/>
        </p:nvSpPr>
        <p:spPr>
          <a:xfrm>
            <a:off x="465170" y="688849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 smtClean="0"/>
              <a:t>KOSGEB</a:t>
            </a:r>
            <a:r>
              <a:rPr lang="tr-TR" b="1" dirty="0" smtClean="0"/>
              <a:t> </a:t>
            </a:r>
            <a:r>
              <a:rPr lang="tr-TR" b="1" dirty="0" err="1" smtClean="0"/>
              <a:t>was</a:t>
            </a:r>
            <a:r>
              <a:rPr lang="en-US" b="1" dirty="0" smtClean="0"/>
              <a:t> </a:t>
            </a:r>
            <a:r>
              <a:rPr lang="en-US" b="1" dirty="0"/>
              <a:t>established in </a:t>
            </a:r>
            <a:r>
              <a:rPr lang="en-US" b="1" dirty="0" smtClean="0"/>
              <a:t>1990</a:t>
            </a:r>
            <a:r>
              <a:rPr lang="tr-TR" b="1" dirty="0" smtClean="0"/>
              <a:t>.</a:t>
            </a:r>
            <a:endParaRPr lang="en-US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465170" y="1024994"/>
            <a:ext cx="8427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aims</a:t>
            </a:r>
            <a:r>
              <a:rPr lang="tr-TR" b="1" dirty="0" smtClean="0"/>
              <a:t> of KOSGEB </a:t>
            </a:r>
            <a:r>
              <a:rPr lang="tr-TR" b="1" dirty="0" err="1" smtClean="0"/>
              <a:t>are</a:t>
            </a:r>
            <a:r>
              <a:rPr lang="tr-TR" b="1" dirty="0" smtClean="0"/>
              <a:t>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/>
              <a:t>increase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share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effectiveness</a:t>
            </a:r>
            <a:r>
              <a:rPr lang="tr-TR" dirty="0"/>
              <a:t> of </a:t>
            </a:r>
            <a:r>
              <a:rPr lang="tr-TR" dirty="0" err="1" smtClean="0"/>
              <a:t>SMEs</a:t>
            </a:r>
            <a:endParaRPr lang="tr-TR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/>
              <a:t>strengthen</a:t>
            </a:r>
            <a:r>
              <a:rPr lang="tr-TR" dirty="0"/>
              <a:t> </a:t>
            </a:r>
            <a:r>
              <a:rPr lang="tr-TR" dirty="0" err="1"/>
              <a:t>competitive</a:t>
            </a:r>
            <a:r>
              <a:rPr lang="tr-TR" dirty="0"/>
              <a:t> </a:t>
            </a:r>
            <a:r>
              <a:rPr lang="tr-TR" dirty="0" err="1"/>
              <a:t>power</a:t>
            </a:r>
            <a:r>
              <a:rPr lang="tr-TR" dirty="0"/>
              <a:t> of </a:t>
            </a:r>
            <a:r>
              <a:rPr lang="tr-TR" dirty="0" err="1" smtClean="0"/>
              <a:t>SMEs</a:t>
            </a:r>
            <a:endParaRPr lang="tr-TR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To </a:t>
            </a:r>
            <a:r>
              <a:rPr lang="en-US" dirty="0"/>
              <a:t>realize the integration in </a:t>
            </a:r>
            <a:r>
              <a:rPr lang="tr-TR" dirty="0" smtClean="0"/>
              <a:t>i</a:t>
            </a:r>
            <a:r>
              <a:rPr lang="en-US" dirty="0" err="1" smtClean="0"/>
              <a:t>ndustry</a:t>
            </a:r>
            <a:r>
              <a:rPr lang="tr-TR" dirty="0" smtClean="0"/>
              <a:t> </a:t>
            </a:r>
            <a:r>
              <a:rPr lang="tr-TR" dirty="0"/>
              <a:t>in </a:t>
            </a:r>
            <a:r>
              <a:rPr lang="tr-TR" dirty="0" err="1"/>
              <a:t>accordance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economic</a:t>
            </a:r>
            <a:r>
              <a:rPr lang="tr-TR" dirty="0"/>
              <a:t> </a:t>
            </a:r>
            <a:r>
              <a:rPr lang="tr-TR" dirty="0" err="1" smtClean="0"/>
              <a:t>developments</a:t>
            </a:r>
            <a:r>
              <a:rPr lang="tr-TR" dirty="0" smtClean="0"/>
              <a:t> to </a:t>
            </a:r>
            <a:r>
              <a:rPr lang="tr-TR" dirty="0" err="1"/>
              <a:t>meet</a:t>
            </a:r>
            <a:r>
              <a:rPr lang="tr-TR" dirty="0"/>
              <a:t> </a:t>
            </a:r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economic</a:t>
            </a:r>
            <a:r>
              <a:rPr lang="tr-TR" dirty="0"/>
              <a:t> </a:t>
            </a:r>
            <a:r>
              <a:rPr lang="tr-TR" dirty="0" err="1"/>
              <a:t>needs</a:t>
            </a:r>
            <a:r>
              <a:rPr lang="tr-TR" dirty="0"/>
              <a:t> of </a:t>
            </a:r>
            <a:r>
              <a:rPr lang="tr-TR" dirty="0" err="1"/>
              <a:t>Turkey</a:t>
            </a:r>
            <a:r>
              <a:rPr lang="tr-TR" dirty="0"/>
              <a:t>. </a:t>
            </a:r>
          </a:p>
        </p:txBody>
      </p:sp>
      <p:sp>
        <p:nvSpPr>
          <p:cNvPr id="20" name="19 Metin kutusu"/>
          <p:cNvSpPr txBox="1"/>
          <p:nvPr/>
        </p:nvSpPr>
        <p:spPr>
          <a:xfrm>
            <a:off x="495730" y="2679645"/>
            <a:ext cx="8396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KOSGEB is an affiliated body of the Ministry of Science, Industry and </a:t>
            </a:r>
            <a:r>
              <a:rPr lang="en-US" b="1" dirty="0" smtClean="0"/>
              <a:t>Technology</a:t>
            </a:r>
            <a:r>
              <a:rPr lang="tr-TR" b="1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b="1" dirty="0"/>
              <a:t>KOSGEB target </a:t>
            </a:r>
            <a:r>
              <a:rPr lang="tr-TR" b="1" dirty="0" err="1" smtClean="0"/>
              <a:t>groups</a:t>
            </a:r>
            <a:r>
              <a:rPr lang="tr-TR" b="1" dirty="0" smtClean="0"/>
              <a:t> </a:t>
            </a:r>
            <a:r>
              <a:rPr lang="tr-TR" b="1" dirty="0" err="1" smtClean="0"/>
              <a:t>are</a:t>
            </a:r>
            <a:r>
              <a:rPr lang="tr-TR" b="1" dirty="0" smtClean="0"/>
              <a:t> </a:t>
            </a:r>
            <a:r>
              <a:rPr lang="en-US" b="1" dirty="0" smtClean="0"/>
              <a:t>SMEs</a:t>
            </a:r>
            <a:r>
              <a:rPr lang="en-US" b="1" dirty="0" smtClean="0">
                <a:solidFill>
                  <a:srgbClr val="00BAD5"/>
                </a:solidFill>
              </a:rPr>
              <a:t> </a:t>
            </a:r>
            <a:r>
              <a:rPr lang="en-US" b="1" dirty="0"/>
              <a:t>operating in the </a:t>
            </a:r>
            <a:r>
              <a:rPr lang="en-US" b="1" dirty="0" smtClean="0"/>
              <a:t>sectors</a:t>
            </a:r>
            <a:r>
              <a:rPr lang="tr-TR" b="1" dirty="0" smtClean="0"/>
              <a:t> of;</a:t>
            </a:r>
            <a:endParaRPr lang="tr-TR" b="1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tr-TR" dirty="0" smtClean="0"/>
              <a:t>2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920356"/>
            <a:ext cx="5834063" cy="2912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465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768243"/>
            <a:ext cx="8972550" cy="331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etin kutusu"/>
          <p:cNvSpPr txBox="1"/>
          <p:nvPr/>
        </p:nvSpPr>
        <p:spPr>
          <a:xfrm>
            <a:off x="1115616" y="239142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rgbClr val="00BAD5"/>
                </a:solidFill>
              </a:rPr>
              <a:t>KOSGEB Service </a:t>
            </a:r>
            <a:r>
              <a:rPr lang="tr-TR" sz="3200" b="1" dirty="0">
                <a:solidFill>
                  <a:srgbClr val="00BAD5"/>
                </a:solidFill>
              </a:rPr>
              <a:t>N</a:t>
            </a:r>
            <a:r>
              <a:rPr lang="tr-TR" sz="3200" b="1" dirty="0" smtClean="0">
                <a:solidFill>
                  <a:srgbClr val="00BAD5"/>
                </a:solidFill>
              </a:rPr>
              <a:t>etworks</a:t>
            </a:r>
            <a:endParaRPr lang="tr-TR" sz="3200" b="1" dirty="0">
              <a:solidFill>
                <a:srgbClr val="00BAD5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00" y="175960"/>
            <a:ext cx="720080" cy="5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21 Metin kutusu"/>
          <p:cNvSpPr txBox="1"/>
          <p:nvPr/>
        </p:nvSpPr>
        <p:spPr>
          <a:xfrm>
            <a:off x="751384" y="820138"/>
            <a:ext cx="32403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200" b="1" dirty="0" err="1" smtClean="0">
                <a:solidFill>
                  <a:srgbClr val="1B5363"/>
                </a:solidFill>
              </a:rPr>
              <a:t>In</a:t>
            </a:r>
            <a:r>
              <a:rPr lang="tr-TR" sz="2200" b="1" dirty="0" smtClean="0">
                <a:solidFill>
                  <a:srgbClr val="1B5363"/>
                </a:solidFill>
              </a:rPr>
              <a:t> 81 </a:t>
            </a:r>
            <a:r>
              <a:rPr lang="tr-TR" sz="2200" b="1" dirty="0" err="1" smtClean="0">
                <a:solidFill>
                  <a:srgbClr val="1B5363"/>
                </a:solidFill>
              </a:rPr>
              <a:t>Cities</a:t>
            </a:r>
            <a:endParaRPr lang="tr-TR" sz="2200" b="1" dirty="0">
              <a:solidFill>
                <a:srgbClr val="1B5363"/>
              </a:solidFill>
            </a:endParaRPr>
          </a:p>
        </p:txBody>
      </p:sp>
      <p:sp>
        <p:nvSpPr>
          <p:cNvPr id="29" name="28 Metin kutusu"/>
          <p:cNvSpPr txBox="1"/>
          <p:nvPr/>
        </p:nvSpPr>
        <p:spPr>
          <a:xfrm>
            <a:off x="713710" y="1409999"/>
            <a:ext cx="35283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200" b="1" dirty="0">
                <a:solidFill>
                  <a:srgbClr val="1B5363"/>
                </a:solidFill>
              </a:rPr>
              <a:t>88 </a:t>
            </a:r>
            <a:r>
              <a:rPr lang="tr-TR" sz="2200" b="1" dirty="0" err="1" smtClean="0">
                <a:solidFill>
                  <a:srgbClr val="1B5363"/>
                </a:solidFill>
              </a:rPr>
              <a:t>Branches</a:t>
            </a:r>
            <a:endParaRPr lang="tr-TR" sz="2200" b="1" dirty="0">
              <a:solidFill>
                <a:srgbClr val="1B5363"/>
              </a:solidFill>
            </a:endParaRPr>
          </a:p>
        </p:txBody>
      </p:sp>
      <p:sp>
        <p:nvSpPr>
          <p:cNvPr id="30" name="29 Metin kutusu"/>
          <p:cNvSpPr txBox="1"/>
          <p:nvPr/>
        </p:nvSpPr>
        <p:spPr>
          <a:xfrm>
            <a:off x="755576" y="1904147"/>
            <a:ext cx="6984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200" b="1" dirty="0" smtClean="0">
                <a:solidFill>
                  <a:srgbClr val="1B5363"/>
                </a:solidFill>
              </a:rPr>
              <a:t>32 </a:t>
            </a:r>
            <a:r>
              <a:rPr lang="tr-TR" sz="2200" b="1" dirty="0" err="1">
                <a:solidFill>
                  <a:srgbClr val="1B5363"/>
                </a:solidFill>
              </a:rPr>
              <a:t>Technology</a:t>
            </a:r>
            <a:r>
              <a:rPr lang="tr-TR" sz="2200" b="1" dirty="0">
                <a:solidFill>
                  <a:srgbClr val="1B5363"/>
                </a:solidFill>
              </a:rPr>
              <a:t> Development </a:t>
            </a:r>
            <a:r>
              <a:rPr lang="tr-TR" sz="2200" b="1" dirty="0" err="1">
                <a:solidFill>
                  <a:srgbClr val="1B5363"/>
                </a:solidFill>
              </a:rPr>
              <a:t>Centers</a:t>
            </a:r>
            <a:r>
              <a:rPr lang="tr-TR" sz="2200" b="1" dirty="0">
                <a:solidFill>
                  <a:srgbClr val="1B5363"/>
                </a:solidFill>
              </a:rPr>
              <a:t> (</a:t>
            </a:r>
            <a:r>
              <a:rPr lang="tr-TR" sz="2200" b="1" dirty="0" smtClean="0">
                <a:solidFill>
                  <a:srgbClr val="1B5363"/>
                </a:solidFill>
              </a:rPr>
              <a:t>TEKMER)</a:t>
            </a:r>
          </a:p>
        </p:txBody>
      </p:sp>
      <p:sp>
        <p:nvSpPr>
          <p:cNvPr id="13" name="21 Metin kutusu"/>
          <p:cNvSpPr txBox="1"/>
          <p:nvPr/>
        </p:nvSpPr>
        <p:spPr>
          <a:xfrm>
            <a:off x="35496" y="3128268"/>
            <a:ext cx="907300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tr-TR" sz="2200" b="1" dirty="0" smtClean="0">
              <a:solidFill>
                <a:prstClr val="black"/>
              </a:solidFill>
              <a:latin typeface="Calibri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200" b="1" dirty="0" smtClean="0">
                <a:solidFill>
                  <a:prstClr val="black"/>
                </a:solidFill>
                <a:latin typeface="Calibri"/>
              </a:rPr>
              <a:t>The </a:t>
            </a:r>
            <a:r>
              <a:rPr lang="tr-TR" sz="2200" b="1" dirty="0" err="1" smtClean="0">
                <a:solidFill>
                  <a:prstClr val="black"/>
                </a:solidFill>
                <a:latin typeface="Calibri"/>
              </a:rPr>
              <a:t>number</a:t>
            </a:r>
            <a:r>
              <a:rPr lang="tr-TR" sz="2200" b="1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tr-TR" sz="2200" b="1" dirty="0" err="1" smtClean="0">
                <a:solidFill>
                  <a:prstClr val="black"/>
                </a:solidFill>
                <a:latin typeface="Calibri"/>
              </a:rPr>
              <a:t>SMEs</a:t>
            </a:r>
            <a:r>
              <a:rPr lang="tr-TR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200" b="1" dirty="0" err="1" smtClean="0">
                <a:solidFill>
                  <a:prstClr val="black"/>
                </a:solidFill>
                <a:latin typeface="Calibri"/>
              </a:rPr>
              <a:t>registered</a:t>
            </a:r>
            <a:r>
              <a:rPr lang="tr-TR" sz="2200" b="1" dirty="0" smtClean="0">
                <a:solidFill>
                  <a:prstClr val="black"/>
                </a:solidFill>
                <a:latin typeface="Calibri"/>
              </a:rPr>
              <a:t> in KOSGEB  </a:t>
            </a:r>
            <a:r>
              <a:rPr lang="tr-TR" sz="2200" b="1" dirty="0" err="1" smtClean="0">
                <a:solidFill>
                  <a:prstClr val="black"/>
                </a:solidFill>
                <a:latin typeface="Calibri"/>
              </a:rPr>
              <a:t>database</a:t>
            </a:r>
            <a:r>
              <a:rPr lang="tr-TR" sz="2200" b="1" dirty="0" smtClean="0">
                <a:solidFill>
                  <a:prstClr val="black"/>
                </a:solidFill>
                <a:latin typeface="Calibri"/>
              </a:rPr>
              <a:t>     : </a:t>
            </a:r>
            <a:r>
              <a:rPr lang="tr-TR" sz="2200" b="1" dirty="0" smtClean="0">
                <a:solidFill>
                  <a:srgbClr val="FF0000"/>
                </a:solidFill>
                <a:latin typeface="Calibri"/>
              </a:rPr>
              <a:t>1 </a:t>
            </a:r>
            <a:r>
              <a:rPr lang="tr-TR" sz="2200" b="1" dirty="0" err="1" smtClean="0">
                <a:solidFill>
                  <a:srgbClr val="FF0000"/>
                </a:solidFill>
                <a:latin typeface="Calibri"/>
              </a:rPr>
              <a:t>Million</a:t>
            </a:r>
            <a:r>
              <a:rPr lang="tr-TR" sz="2200" b="1" dirty="0" smtClean="0">
                <a:solidFill>
                  <a:srgbClr val="FF0000"/>
                </a:solidFill>
                <a:latin typeface="Calibri"/>
              </a:rPr>
              <a:t> TL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200" b="1" dirty="0" err="1" smtClean="0">
                <a:solidFill>
                  <a:prstClr val="black"/>
                </a:solidFill>
                <a:latin typeface="Calibri"/>
              </a:rPr>
              <a:t>Number</a:t>
            </a:r>
            <a:r>
              <a:rPr lang="tr-TR" sz="2200" b="1" dirty="0" smtClean="0">
                <a:solidFill>
                  <a:prstClr val="black"/>
                </a:solidFill>
                <a:latin typeface="Calibri"/>
              </a:rPr>
              <a:t> of </a:t>
            </a:r>
            <a:r>
              <a:rPr lang="tr-TR" sz="2200" b="1" dirty="0" err="1" smtClean="0">
                <a:solidFill>
                  <a:prstClr val="black"/>
                </a:solidFill>
                <a:latin typeface="Calibri"/>
              </a:rPr>
              <a:t>SMEs</a:t>
            </a:r>
            <a:r>
              <a:rPr lang="tr-TR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200" b="1" dirty="0" err="1" smtClean="0">
                <a:solidFill>
                  <a:prstClr val="black"/>
                </a:solidFill>
                <a:latin typeface="Calibri"/>
              </a:rPr>
              <a:t>which</a:t>
            </a:r>
            <a:r>
              <a:rPr lang="tr-TR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200" b="1" dirty="0" err="1" smtClean="0">
                <a:solidFill>
                  <a:prstClr val="black"/>
                </a:solidFill>
                <a:latin typeface="Calibri"/>
              </a:rPr>
              <a:t>submit</a:t>
            </a:r>
            <a:r>
              <a:rPr lang="tr-TR" sz="2200" b="1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tr-TR" sz="2200" b="1" dirty="0" err="1" smtClean="0">
                <a:solidFill>
                  <a:prstClr val="black"/>
                </a:solidFill>
                <a:latin typeface="Calibri"/>
              </a:rPr>
              <a:t>annual</a:t>
            </a:r>
            <a:r>
              <a:rPr lang="tr-TR" sz="2200" b="1" dirty="0" smtClean="0">
                <a:solidFill>
                  <a:prstClr val="black"/>
                </a:solidFill>
                <a:latin typeface="Calibri"/>
              </a:rPr>
              <a:t> SME </a:t>
            </a:r>
            <a:r>
              <a:rPr lang="tr-TR" sz="2200" b="1" dirty="0" err="1" smtClean="0">
                <a:solidFill>
                  <a:prstClr val="black"/>
                </a:solidFill>
                <a:latin typeface="Calibri"/>
              </a:rPr>
              <a:t>Decleration</a:t>
            </a:r>
            <a:r>
              <a:rPr lang="tr-TR" sz="2200" b="1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tr-TR" sz="2200" b="1" dirty="0" smtClean="0">
                <a:solidFill>
                  <a:srgbClr val="FF0000"/>
                </a:solidFill>
                <a:latin typeface="Calibri"/>
              </a:rPr>
              <a:t>278 </a:t>
            </a:r>
            <a:r>
              <a:rPr lang="tr-TR" sz="2200" b="1" dirty="0" err="1" smtClean="0">
                <a:solidFill>
                  <a:srgbClr val="FF0000"/>
                </a:solidFill>
                <a:latin typeface="Calibri"/>
              </a:rPr>
              <a:t>Thousand</a:t>
            </a:r>
            <a:r>
              <a:rPr lang="tr-TR" sz="2200" b="1" dirty="0" smtClean="0">
                <a:solidFill>
                  <a:srgbClr val="FF0000"/>
                </a:solidFill>
                <a:latin typeface="Calibri"/>
              </a:rPr>
              <a:t> TL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200" b="1" dirty="0" err="1" smtClean="0">
                <a:solidFill>
                  <a:prstClr val="black"/>
                </a:solidFill>
              </a:rPr>
              <a:t>Number</a:t>
            </a:r>
            <a:r>
              <a:rPr lang="tr-TR" sz="2200" b="1" dirty="0" smtClean="0">
                <a:solidFill>
                  <a:prstClr val="black"/>
                </a:solidFill>
              </a:rPr>
              <a:t> of </a:t>
            </a:r>
            <a:r>
              <a:rPr lang="tr-TR" sz="2200" b="1" dirty="0" err="1" smtClean="0">
                <a:solidFill>
                  <a:prstClr val="black"/>
                </a:solidFill>
              </a:rPr>
              <a:t>Supported</a:t>
            </a:r>
            <a:r>
              <a:rPr lang="tr-TR" sz="2200" b="1" dirty="0" smtClean="0">
                <a:solidFill>
                  <a:prstClr val="black"/>
                </a:solidFill>
              </a:rPr>
              <a:t> </a:t>
            </a:r>
            <a:r>
              <a:rPr lang="tr-TR" sz="2200" b="1" dirty="0" err="1" smtClean="0">
                <a:solidFill>
                  <a:prstClr val="black"/>
                </a:solidFill>
              </a:rPr>
              <a:t>SMEs</a:t>
            </a:r>
            <a:r>
              <a:rPr lang="tr-TR" sz="2200" b="1" dirty="0" smtClean="0">
                <a:solidFill>
                  <a:prstClr val="black"/>
                </a:solidFill>
              </a:rPr>
              <a:t> (2016)	                                  : </a:t>
            </a:r>
            <a:r>
              <a:rPr lang="tr-TR" sz="2200" b="1" dirty="0" smtClean="0">
                <a:solidFill>
                  <a:srgbClr val="FF0000"/>
                </a:solidFill>
              </a:rPr>
              <a:t>40 </a:t>
            </a:r>
            <a:r>
              <a:rPr lang="tr-TR" sz="2200" b="1" dirty="0" err="1" smtClean="0">
                <a:solidFill>
                  <a:srgbClr val="FF0000"/>
                </a:solidFill>
                <a:latin typeface="Calibri"/>
              </a:rPr>
              <a:t>Thousand</a:t>
            </a:r>
            <a:r>
              <a:rPr lang="tr-TR" sz="2200" b="1" dirty="0" smtClean="0">
                <a:solidFill>
                  <a:srgbClr val="FF0000"/>
                </a:solidFill>
                <a:latin typeface="Calibri"/>
              </a:rPr>
              <a:t> TL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200" b="1" dirty="0" err="1" smtClean="0">
                <a:solidFill>
                  <a:prstClr val="black"/>
                </a:solidFill>
                <a:latin typeface="Calibri"/>
              </a:rPr>
              <a:t>Support</a:t>
            </a:r>
            <a:r>
              <a:rPr lang="tr-TR" sz="2200" b="1" dirty="0" smtClean="0">
                <a:solidFill>
                  <a:prstClr val="black"/>
                </a:solidFill>
                <a:latin typeface="Calibri"/>
              </a:rPr>
              <a:t> Budget (2016)			            	     : </a:t>
            </a:r>
            <a:r>
              <a:rPr lang="tr-TR" sz="2200" b="1" dirty="0" smtClean="0">
                <a:solidFill>
                  <a:srgbClr val="FF0000"/>
                </a:solidFill>
                <a:latin typeface="Calibri"/>
              </a:rPr>
              <a:t>991 </a:t>
            </a:r>
            <a:r>
              <a:rPr lang="tr-TR" sz="2200" b="1" dirty="0" err="1" smtClean="0">
                <a:solidFill>
                  <a:srgbClr val="FF0000"/>
                </a:solidFill>
                <a:latin typeface="Calibri"/>
              </a:rPr>
              <a:t>Million</a:t>
            </a:r>
            <a:r>
              <a:rPr lang="tr-TR" sz="2200" b="1" dirty="0" smtClean="0">
                <a:solidFill>
                  <a:srgbClr val="FF0000"/>
                </a:solidFill>
                <a:latin typeface="Calibri"/>
              </a:rPr>
              <a:t> TL</a:t>
            </a:r>
          </a:p>
        </p:txBody>
      </p:sp>
      <p:sp>
        <p:nvSpPr>
          <p:cNvPr id="18" name="29 Metin kutusu"/>
          <p:cNvSpPr txBox="1"/>
          <p:nvPr/>
        </p:nvSpPr>
        <p:spPr>
          <a:xfrm>
            <a:off x="755572" y="2363728"/>
            <a:ext cx="72008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200" b="1" dirty="0" smtClean="0">
                <a:solidFill>
                  <a:srgbClr val="1B5363"/>
                </a:solidFill>
              </a:rPr>
              <a:t>87 R&amp;D </a:t>
            </a:r>
            <a:r>
              <a:rPr lang="tr-TR" sz="2200" b="1" dirty="0" err="1" smtClean="0">
                <a:solidFill>
                  <a:srgbClr val="1B5363"/>
                </a:solidFill>
              </a:rPr>
              <a:t>and</a:t>
            </a:r>
            <a:r>
              <a:rPr lang="tr-TR" sz="2200" b="1" dirty="0" smtClean="0">
                <a:solidFill>
                  <a:srgbClr val="1B5363"/>
                </a:solidFill>
              </a:rPr>
              <a:t> </a:t>
            </a:r>
            <a:r>
              <a:rPr lang="tr-TR" sz="2200" b="1" dirty="0" err="1" smtClean="0">
                <a:solidFill>
                  <a:srgbClr val="1B5363"/>
                </a:solidFill>
              </a:rPr>
              <a:t>Innovation</a:t>
            </a:r>
            <a:r>
              <a:rPr lang="tr-TR" sz="2200" b="1" dirty="0" smtClean="0">
                <a:solidFill>
                  <a:srgbClr val="1B5363"/>
                </a:solidFill>
              </a:rPr>
              <a:t> </a:t>
            </a:r>
            <a:r>
              <a:rPr lang="tr-TR" sz="2200" b="1" dirty="0" err="1" smtClean="0">
                <a:solidFill>
                  <a:srgbClr val="1B5363"/>
                </a:solidFill>
              </a:rPr>
              <a:t>Cooperation</a:t>
            </a:r>
            <a:r>
              <a:rPr lang="tr-TR" sz="2200" b="1" dirty="0" smtClean="0">
                <a:solidFill>
                  <a:srgbClr val="1B5363"/>
                </a:solidFill>
              </a:rPr>
              <a:t> </a:t>
            </a:r>
            <a:r>
              <a:rPr lang="tr-TR" sz="2200" b="1" dirty="0" err="1" smtClean="0">
                <a:solidFill>
                  <a:srgbClr val="1B5363"/>
                </a:solidFill>
              </a:rPr>
              <a:t>with</a:t>
            </a:r>
            <a:r>
              <a:rPr lang="tr-TR" sz="2200" b="1" dirty="0" smtClean="0">
                <a:solidFill>
                  <a:srgbClr val="1B5363"/>
                </a:solidFill>
              </a:rPr>
              <a:t> </a:t>
            </a:r>
            <a:r>
              <a:rPr lang="tr-TR" sz="2200" b="1" dirty="0" err="1">
                <a:solidFill>
                  <a:srgbClr val="1B5363"/>
                </a:solidFill>
              </a:rPr>
              <a:t>U</a:t>
            </a:r>
            <a:r>
              <a:rPr lang="tr-TR" sz="2200" b="1" dirty="0" err="1" smtClean="0">
                <a:solidFill>
                  <a:srgbClr val="1B5363"/>
                </a:solidFill>
              </a:rPr>
              <a:t>niversities</a:t>
            </a:r>
            <a:r>
              <a:rPr lang="tr-TR" sz="2200" b="1" dirty="0" smtClean="0">
                <a:solidFill>
                  <a:srgbClr val="1B5363"/>
                </a:solidFill>
              </a:rPr>
              <a:t>  </a:t>
            </a:r>
            <a:endParaRPr lang="tr-TR" sz="2200" dirty="0">
              <a:solidFill>
                <a:prstClr val="black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395539" y="6368628"/>
            <a:ext cx="792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* 1 USD </a:t>
            </a:r>
            <a:r>
              <a:rPr lang="tr-TR" b="1" dirty="0" smtClean="0"/>
              <a:t>is </a:t>
            </a:r>
            <a:r>
              <a:rPr lang="tr-TR" b="1" dirty="0" err="1" smtClean="0"/>
              <a:t>approx</a:t>
            </a:r>
            <a:r>
              <a:rPr lang="tr-TR" b="1" dirty="0" smtClean="0"/>
              <a:t>.</a:t>
            </a:r>
            <a:r>
              <a:rPr lang="tr-TR" b="1" dirty="0" smtClean="0">
                <a:solidFill>
                  <a:srgbClr val="FF0000"/>
                </a:solidFill>
              </a:rPr>
              <a:t> 3.5 TL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303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2258499" y="274440"/>
            <a:ext cx="467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>
                <a:solidFill>
                  <a:srgbClr val="00BAD5"/>
                </a:solidFill>
              </a:rPr>
              <a:t>SME Definition in </a:t>
            </a:r>
            <a:r>
              <a:rPr lang="tr-TR" sz="3200" b="1" dirty="0" err="1">
                <a:solidFill>
                  <a:srgbClr val="00BAD5"/>
                </a:solidFill>
              </a:rPr>
              <a:t>Turkey</a:t>
            </a:r>
            <a:endParaRPr lang="tr-TR" sz="3200" b="1" dirty="0">
              <a:solidFill>
                <a:srgbClr val="00BAD5"/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4606" y="229334"/>
            <a:ext cx="720080" cy="5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Metin kutusu"/>
          <p:cNvSpPr txBox="1"/>
          <p:nvPr/>
        </p:nvSpPr>
        <p:spPr>
          <a:xfrm>
            <a:off x="683568" y="1205660"/>
            <a:ext cx="70071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400" b="1" dirty="0" err="1" smtClean="0"/>
              <a:t>Less</a:t>
            </a:r>
            <a:r>
              <a:rPr lang="tr-TR" sz="2400" b="1" dirty="0" smtClean="0"/>
              <a:t> </a:t>
            </a:r>
            <a:r>
              <a:rPr lang="tr-TR" sz="2400" b="1" dirty="0" err="1"/>
              <a:t>than</a:t>
            </a:r>
            <a:r>
              <a:rPr lang="tr-TR" sz="2400" b="1" dirty="0"/>
              <a:t> </a:t>
            </a:r>
            <a:r>
              <a:rPr lang="tr-TR" sz="2400" b="1" dirty="0">
                <a:solidFill>
                  <a:srgbClr val="FF0000"/>
                </a:solidFill>
              </a:rPr>
              <a:t>250 </a:t>
            </a:r>
            <a:r>
              <a:rPr lang="tr-TR" sz="2400" b="1" dirty="0" err="1"/>
              <a:t>employees</a:t>
            </a:r>
            <a:endParaRPr lang="tr-TR" sz="2400" b="1" dirty="0"/>
          </a:p>
          <a:p>
            <a:r>
              <a:rPr lang="tr-TR" sz="3000" b="1" dirty="0" smtClean="0">
                <a:solidFill>
                  <a:prstClr val="black"/>
                </a:solidFill>
              </a:rPr>
              <a:t> </a:t>
            </a:r>
            <a:endParaRPr lang="tr-TR" sz="3000" b="1" dirty="0">
              <a:solidFill>
                <a:prstClr val="black"/>
              </a:solidFill>
            </a:endParaRPr>
          </a:p>
        </p:txBody>
      </p:sp>
      <p:sp>
        <p:nvSpPr>
          <p:cNvPr id="9" name="8 Metin kutusu"/>
          <p:cNvSpPr txBox="1"/>
          <p:nvPr/>
        </p:nvSpPr>
        <p:spPr>
          <a:xfrm>
            <a:off x="683568" y="2073236"/>
            <a:ext cx="7966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400" b="1" dirty="0">
                <a:solidFill>
                  <a:prstClr val="black"/>
                </a:solidFill>
              </a:rPr>
              <a:t>Less than </a:t>
            </a:r>
            <a:r>
              <a:rPr lang="tr-TR" sz="2400" b="1" dirty="0" smtClean="0">
                <a:solidFill>
                  <a:srgbClr val="FF0000"/>
                </a:solidFill>
              </a:rPr>
              <a:t>11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million USD</a:t>
            </a:r>
            <a:r>
              <a:rPr lang="en-US" sz="2400" b="1" dirty="0">
                <a:solidFill>
                  <a:prstClr val="black"/>
                </a:solidFill>
              </a:rPr>
              <a:t> annual net sales or balance</a:t>
            </a:r>
          </a:p>
        </p:txBody>
      </p:sp>
      <p:graphicFrame>
        <p:nvGraphicFramePr>
          <p:cNvPr id="14" name="10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035157"/>
              </p:ext>
            </p:extLst>
          </p:nvPr>
        </p:nvGraphicFramePr>
        <p:xfrm>
          <a:off x="712092" y="3200276"/>
          <a:ext cx="7560840" cy="223224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tblPr>
              <a:tblGrid>
                <a:gridCol w="1048037"/>
                <a:gridCol w="1871195"/>
                <a:gridCol w="2171235"/>
                <a:gridCol w="2470373"/>
              </a:tblGrid>
              <a:tr h="6629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noProof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Type</a:t>
                      </a:r>
                      <a:endParaRPr lang="en-US" sz="1800" b="1" noProof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34" marR="91434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noProof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Employees</a:t>
                      </a:r>
                      <a:endParaRPr lang="en-US" sz="1800" b="1" noProof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34" marR="91434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noProof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Revenue</a:t>
                      </a:r>
                    </a:p>
                    <a:p>
                      <a:pPr algn="ctr"/>
                      <a:r>
                        <a:rPr lang="en-US" sz="1800" b="1" noProof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(million</a:t>
                      </a:r>
                      <a:r>
                        <a:rPr lang="en-US" sz="1800" b="1" baseline="0" noProof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tr-TR" sz="1800" b="1" baseline="0" noProof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USD</a:t>
                      </a:r>
                      <a:r>
                        <a:rPr lang="en-US" sz="1800" b="1" noProof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lang="en-US" sz="1800" b="1" noProof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1434" marR="91434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noProof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Net Sales</a:t>
                      </a:r>
                    </a:p>
                    <a:p>
                      <a:pPr algn="ctr"/>
                      <a:r>
                        <a:rPr lang="en-US" sz="1800" b="1" noProof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(million</a:t>
                      </a:r>
                      <a:r>
                        <a:rPr lang="en-US" sz="1800" b="1" baseline="0" noProof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lang="tr-TR" sz="1800" b="1" baseline="0" noProof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USD</a:t>
                      </a:r>
                      <a:r>
                        <a:rPr lang="en-US" sz="1800" b="1" noProof="0" dirty="0" smtClean="0">
                          <a:solidFill>
                            <a:schemeClr val="tx1"/>
                          </a:solidFill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lang="en-US" sz="1800" b="1" noProof="0" dirty="0">
                        <a:solidFill>
                          <a:schemeClr val="tx1"/>
                        </a:solidFill>
                        <a:latin typeface="+mj-lt"/>
                        <a:cs typeface="Times New Roman" pitchFamily="18" charset="0"/>
                      </a:endParaRPr>
                    </a:p>
                  </a:txBody>
                  <a:tcPr marL="91434" marR="91434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55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noProof="0" dirty="0" smtClean="0">
                          <a:latin typeface="+mj-lt"/>
                          <a:cs typeface="Times New Roman" pitchFamily="18" charset="0"/>
                        </a:rPr>
                        <a:t>Micro</a:t>
                      </a:r>
                      <a:endParaRPr lang="en-US" sz="1800" b="1" noProof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1434" marR="91434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F0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noProof="0" dirty="0" smtClean="0">
                          <a:latin typeface="+mj-lt"/>
                          <a:cs typeface="Times New Roman" pitchFamily="18" charset="0"/>
                        </a:rPr>
                        <a:t>&lt;10</a:t>
                      </a:r>
                      <a:endParaRPr lang="en-US" sz="1800" b="1" noProof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1434" marR="91434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F0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≤ </a:t>
                      </a:r>
                      <a:r>
                        <a:rPr lang="tr-TR" sz="1800" b="1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0.285</a:t>
                      </a:r>
                      <a:endParaRPr lang="en-US" sz="1800" b="1" kern="1200" noProof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F0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≤ </a:t>
                      </a:r>
                      <a:r>
                        <a:rPr lang="tr-TR" sz="1800" b="1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0.285</a:t>
                      </a:r>
                      <a:endParaRPr lang="en-US" sz="1800" b="1" kern="1200" noProof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F0FC">
                        <a:lumMod val="75000"/>
                      </a:srgbClr>
                    </a:solidFill>
                  </a:tcPr>
                </a:tc>
              </a:tr>
              <a:tr h="6591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noProof="0" dirty="0" smtClean="0">
                          <a:latin typeface="+mj-lt"/>
                          <a:cs typeface="Times New Roman" pitchFamily="18" charset="0"/>
                        </a:rPr>
                        <a:t>Small</a:t>
                      </a:r>
                      <a:endParaRPr lang="en-US" sz="1800" b="1" noProof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1434" marR="91434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noProof="0" smtClean="0">
                          <a:latin typeface="+mj-lt"/>
                          <a:cs typeface="Times New Roman" pitchFamily="18" charset="0"/>
                        </a:rPr>
                        <a:t>&lt;50</a:t>
                      </a:r>
                      <a:endParaRPr lang="en-US" sz="1800" b="1" noProof="0">
                        <a:latin typeface="+mj-lt"/>
                        <a:cs typeface="Times New Roman" pitchFamily="18" charset="0"/>
                      </a:endParaRPr>
                    </a:p>
                  </a:txBody>
                  <a:tcPr marL="91434" marR="91434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≤ </a:t>
                      </a:r>
                      <a:r>
                        <a:rPr lang="tr-TR" sz="1800" b="1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2.3</a:t>
                      </a:r>
                      <a:endParaRPr lang="en-US" sz="1800" b="1" kern="1200" noProof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≤ </a:t>
                      </a:r>
                      <a:r>
                        <a:rPr lang="tr-TR" sz="1800" b="1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2.3</a:t>
                      </a:r>
                      <a:endParaRPr lang="en-US" sz="1800" b="1" kern="1200" noProof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</a:tr>
              <a:tr h="4550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noProof="0" dirty="0" smtClean="0">
                          <a:latin typeface="+mj-lt"/>
                          <a:cs typeface="Times New Roman" pitchFamily="18" charset="0"/>
                        </a:rPr>
                        <a:t>Medium</a:t>
                      </a:r>
                      <a:endParaRPr lang="en-US" sz="1800" b="1" noProof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1434" marR="91434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F0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noProof="0" dirty="0" smtClean="0">
                          <a:latin typeface="+mj-lt"/>
                          <a:cs typeface="Times New Roman" pitchFamily="18" charset="0"/>
                        </a:rPr>
                        <a:t>&lt;250</a:t>
                      </a:r>
                      <a:endParaRPr lang="en-US" sz="1800" b="1" noProof="0" dirty="0">
                        <a:latin typeface="+mj-lt"/>
                        <a:cs typeface="Times New Roman" pitchFamily="18" charset="0"/>
                      </a:endParaRPr>
                    </a:p>
                  </a:txBody>
                  <a:tcPr marL="91434" marR="91434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F0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≤ </a:t>
                      </a:r>
                      <a:r>
                        <a:rPr lang="tr-TR" sz="1800" b="1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lang="en-US" sz="1800" b="1" kern="1200" noProof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F0FC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800" b="1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≤ </a:t>
                      </a:r>
                      <a:r>
                        <a:rPr lang="tr-TR" sz="1800" b="1" kern="1200" noProof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11</a:t>
                      </a:r>
                      <a:endParaRPr lang="en-US" sz="1800" b="1" kern="1200" noProof="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L="91434" marR="91434" marT="45731" marB="4573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F0FC">
                        <a:lumMod val="75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075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75962"/>
            <a:ext cx="720080" cy="5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070449"/>
            <a:ext cx="3324202" cy="285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3 Metin kutusu"/>
          <p:cNvSpPr txBox="1"/>
          <p:nvPr/>
        </p:nvSpPr>
        <p:spPr>
          <a:xfrm>
            <a:off x="570559" y="228800"/>
            <a:ext cx="7555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err="1">
                <a:solidFill>
                  <a:srgbClr val="00BAD5"/>
                </a:solidFill>
              </a:rPr>
              <a:t>The</a:t>
            </a:r>
            <a:r>
              <a:rPr lang="tr-TR" sz="3200" b="1" dirty="0">
                <a:solidFill>
                  <a:srgbClr val="00BAD5"/>
                </a:solidFill>
              </a:rPr>
              <a:t> </a:t>
            </a:r>
            <a:r>
              <a:rPr lang="tr-TR" sz="3200" b="1" dirty="0" err="1">
                <a:solidFill>
                  <a:srgbClr val="00BAD5"/>
                </a:solidFill>
              </a:rPr>
              <a:t>Importance</a:t>
            </a:r>
            <a:r>
              <a:rPr lang="tr-TR" sz="3200" b="1" dirty="0">
                <a:solidFill>
                  <a:srgbClr val="00BAD5"/>
                </a:solidFill>
              </a:rPr>
              <a:t> of </a:t>
            </a:r>
            <a:r>
              <a:rPr lang="tr-TR" sz="3200" b="1" dirty="0" err="1">
                <a:solidFill>
                  <a:srgbClr val="00BAD5"/>
                </a:solidFill>
              </a:rPr>
              <a:t>SMEs</a:t>
            </a:r>
            <a:endParaRPr lang="tr-TR" sz="3200" b="1" dirty="0">
              <a:solidFill>
                <a:srgbClr val="00BAD5"/>
              </a:solidFill>
            </a:endParaRPr>
          </a:p>
        </p:txBody>
      </p:sp>
      <p:sp>
        <p:nvSpPr>
          <p:cNvPr id="17" name="7 Metin kutusu"/>
          <p:cNvSpPr txBox="1"/>
          <p:nvPr/>
        </p:nvSpPr>
        <p:spPr>
          <a:xfrm>
            <a:off x="323529" y="1053929"/>
            <a:ext cx="5817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r-TR" sz="2800" b="1" dirty="0" err="1" smtClean="0">
                <a:solidFill>
                  <a:prstClr val="black"/>
                </a:solidFill>
              </a:rPr>
              <a:t>The</a:t>
            </a:r>
            <a:r>
              <a:rPr lang="tr-TR" sz="2800" b="1" dirty="0" smtClean="0">
                <a:solidFill>
                  <a:prstClr val="black"/>
                </a:solidFill>
              </a:rPr>
              <a:t> </a:t>
            </a:r>
            <a:r>
              <a:rPr lang="tr-TR" sz="2800" b="1" dirty="0" err="1" smtClean="0">
                <a:solidFill>
                  <a:prstClr val="black"/>
                </a:solidFill>
              </a:rPr>
              <a:t>share</a:t>
            </a:r>
            <a:r>
              <a:rPr lang="tr-TR" sz="2800" b="1" dirty="0" smtClean="0">
                <a:solidFill>
                  <a:prstClr val="black"/>
                </a:solidFill>
              </a:rPr>
              <a:t> of </a:t>
            </a:r>
            <a:r>
              <a:rPr lang="tr-TR" sz="2800" b="1" dirty="0" err="1" smtClean="0">
                <a:solidFill>
                  <a:prstClr val="black"/>
                </a:solidFill>
              </a:rPr>
              <a:t>SMEs</a:t>
            </a:r>
            <a:r>
              <a:rPr lang="tr-TR" sz="2800" b="1" dirty="0" smtClean="0">
                <a:solidFill>
                  <a:prstClr val="black"/>
                </a:solidFill>
              </a:rPr>
              <a:t> in </a:t>
            </a:r>
            <a:r>
              <a:rPr lang="tr-TR" sz="2800" b="1" dirty="0" err="1" smtClean="0">
                <a:solidFill>
                  <a:prstClr val="black"/>
                </a:solidFill>
              </a:rPr>
              <a:t>economy</a:t>
            </a:r>
            <a:r>
              <a:rPr lang="tr-TR" sz="2800" b="1" dirty="0" smtClean="0">
                <a:solidFill>
                  <a:prstClr val="black"/>
                </a:solidFill>
              </a:rPr>
              <a:t>;</a:t>
            </a:r>
            <a:endParaRPr lang="tr-TR" sz="2800" b="1" dirty="0">
              <a:solidFill>
                <a:prstClr val="black"/>
              </a:solidFill>
            </a:endParaRPr>
          </a:p>
        </p:txBody>
      </p:sp>
      <p:sp>
        <p:nvSpPr>
          <p:cNvPr id="18" name="15 Metin kutusu"/>
          <p:cNvSpPr txBox="1"/>
          <p:nvPr/>
        </p:nvSpPr>
        <p:spPr>
          <a:xfrm>
            <a:off x="467544" y="1701117"/>
            <a:ext cx="4942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tr-TR" sz="2400" b="1" dirty="0" smtClean="0">
                <a:solidFill>
                  <a:prstClr val="black"/>
                </a:solidFill>
              </a:rPr>
              <a:t>Total </a:t>
            </a:r>
            <a:r>
              <a:rPr lang="tr-TR" sz="2400" b="1" dirty="0" err="1" smtClean="0">
                <a:solidFill>
                  <a:prstClr val="black"/>
                </a:solidFill>
              </a:rPr>
              <a:t>enterprises</a:t>
            </a:r>
            <a:r>
              <a:rPr lang="tr-TR" sz="2400" b="1" dirty="0" smtClean="0">
                <a:solidFill>
                  <a:prstClr val="black"/>
                </a:solidFill>
              </a:rPr>
              <a:t>       	</a:t>
            </a:r>
            <a:r>
              <a:rPr lang="tr-TR" sz="2400" b="1" dirty="0" smtClean="0">
                <a:solidFill>
                  <a:srgbClr val="FF0000"/>
                </a:solidFill>
              </a:rPr>
              <a:t>%99,83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>
                <a:solidFill>
                  <a:prstClr val="black"/>
                </a:solidFill>
              </a:rPr>
              <a:t>Total </a:t>
            </a:r>
            <a:r>
              <a:rPr lang="tr-TR" sz="2400" b="1" dirty="0" err="1" smtClean="0">
                <a:solidFill>
                  <a:prstClr val="black"/>
                </a:solidFill>
              </a:rPr>
              <a:t>employment</a:t>
            </a:r>
            <a:r>
              <a:rPr lang="tr-TR" sz="2400" b="1" dirty="0" smtClean="0">
                <a:solidFill>
                  <a:prstClr val="black"/>
                </a:solidFill>
              </a:rPr>
              <a:t>		</a:t>
            </a:r>
            <a:r>
              <a:rPr lang="tr-TR" sz="2400" b="1" dirty="0" smtClean="0">
                <a:solidFill>
                  <a:srgbClr val="FF0000"/>
                </a:solidFill>
              </a:rPr>
              <a:t>%73,5</a:t>
            </a:r>
            <a:endParaRPr lang="tr-TR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 smtClean="0">
                <a:solidFill>
                  <a:prstClr val="black"/>
                </a:solidFill>
              </a:rPr>
              <a:t>Total </a:t>
            </a:r>
            <a:r>
              <a:rPr lang="tr-TR" sz="2400" b="1" dirty="0" err="1" smtClean="0">
                <a:solidFill>
                  <a:prstClr val="black"/>
                </a:solidFill>
              </a:rPr>
              <a:t>value</a:t>
            </a:r>
            <a:r>
              <a:rPr lang="tr-TR" sz="2400" b="1" dirty="0" smtClean="0">
                <a:solidFill>
                  <a:prstClr val="black"/>
                </a:solidFill>
              </a:rPr>
              <a:t> </a:t>
            </a:r>
            <a:r>
              <a:rPr lang="tr-TR" sz="2400" b="1" dirty="0" err="1" smtClean="0">
                <a:solidFill>
                  <a:prstClr val="black"/>
                </a:solidFill>
              </a:rPr>
              <a:t>added</a:t>
            </a:r>
            <a:r>
              <a:rPr lang="tr-TR" sz="2400" b="1" dirty="0" smtClean="0">
                <a:solidFill>
                  <a:prstClr val="black"/>
                </a:solidFill>
              </a:rPr>
              <a:t>          	</a:t>
            </a:r>
            <a:r>
              <a:rPr lang="tr-TR" sz="2400" b="1" dirty="0" smtClean="0">
                <a:solidFill>
                  <a:srgbClr val="FF0000"/>
                </a:solidFill>
              </a:rPr>
              <a:t>%53,5</a:t>
            </a:r>
            <a:endParaRPr lang="tr-TR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 smtClean="0">
                <a:solidFill>
                  <a:prstClr val="black"/>
                </a:solidFill>
              </a:rPr>
              <a:t>Total </a:t>
            </a:r>
            <a:r>
              <a:rPr lang="tr-TR" sz="2400" b="1" dirty="0" err="1" smtClean="0">
                <a:solidFill>
                  <a:prstClr val="black"/>
                </a:solidFill>
              </a:rPr>
              <a:t>sales</a:t>
            </a:r>
            <a:r>
              <a:rPr lang="tr-TR" sz="2400" b="1" dirty="0" smtClean="0">
                <a:solidFill>
                  <a:prstClr val="black"/>
                </a:solidFill>
              </a:rPr>
              <a:t>    		</a:t>
            </a:r>
            <a:r>
              <a:rPr lang="tr-TR" sz="2400" b="1" dirty="0" smtClean="0">
                <a:solidFill>
                  <a:srgbClr val="FF0000"/>
                </a:solidFill>
              </a:rPr>
              <a:t>%62,5</a:t>
            </a:r>
            <a:endParaRPr lang="tr-TR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 smtClean="0">
                <a:solidFill>
                  <a:prstClr val="black"/>
                </a:solidFill>
              </a:rPr>
              <a:t>Total </a:t>
            </a:r>
            <a:r>
              <a:rPr lang="tr-TR" sz="2400" b="1" dirty="0" err="1" smtClean="0">
                <a:solidFill>
                  <a:prstClr val="black"/>
                </a:solidFill>
              </a:rPr>
              <a:t>investments</a:t>
            </a:r>
            <a:r>
              <a:rPr lang="tr-TR" sz="2400" b="1" dirty="0" smtClean="0">
                <a:solidFill>
                  <a:prstClr val="black"/>
                </a:solidFill>
              </a:rPr>
              <a:t>    	</a:t>
            </a:r>
            <a:r>
              <a:rPr lang="tr-TR" sz="2400" b="1" dirty="0" smtClean="0">
                <a:solidFill>
                  <a:srgbClr val="FF0000"/>
                </a:solidFill>
              </a:rPr>
              <a:t>%55</a:t>
            </a:r>
            <a:endParaRPr lang="tr-TR" sz="2400" b="1" dirty="0">
              <a:solidFill>
                <a:srgbClr val="FF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tr-TR" sz="2400" b="1" dirty="0" smtClean="0">
                <a:solidFill>
                  <a:prstClr val="black"/>
                </a:solidFill>
              </a:rPr>
              <a:t>Total </a:t>
            </a:r>
            <a:r>
              <a:rPr lang="tr-TR" sz="2400" b="1" dirty="0" err="1" smtClean="0">
                <a:solidFill>
                  <a:prstClr val="black"/>
                </a:solidFill>
              </a:rPr>
              <a:t>exports</a:t>
            </a:r>
            <a:r>
              <a:rPr lang="tr-TR" sz="2400" b="1" dirty="0" smtClean="0">
                <a:solidFill>
                  <a:prstClr val="black"/>
                </a:solidFill>
              </a:rPr>
              <a:t>  		</a:t>
            </a:r>
            <a:r>
              <a:rPr lang="tr-TR" sz="2400" b="1" dirty="0" smtClean="0">
                <a:solidFill>
                  <a:srgbClr val="FF0000"/>
                </a:solidFill>
              </a:rPr>
              <a:t>%55,1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9" name="24 Metin kutusu"/>
          <p:cNvSpPr txBox="1"/>
          <p:nvPr/>
        </p:nvSpPr>
        <p:spPr>
          <a:xfrm>
            <a:off x="314772" y="429362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err="1" smtClean="0">
                <a:solidFill>
                  <a:prstClr val="black"/>
                </a:solidFill>
              </a:rPr>
              <a:t>Scale</a:t>
            </a:r>
            <a:r>
              <a:rPr lang="tr-TR" b="1" dirty="0" smtClean="0">
                <a:solidFill>
                  <a:prstClr val="black"/>
                </a:solidFill>
              </a:rPr>
              <a:t> Distribution</a:t>
            </a:r>
            <a:endParaRPr lang="tr-TR" b="1" dirty="0">
              <a:solidFill>
                <a:prstClr val="black"/>
              </a:solidFill>
            </a:endParaRPr>
          </a:p>
        </p:txBody>
      </p:sp>
      <p:sp>
        <p:nvSpPr>
          <p:cNvPr id="20" name="25 Metin kutusu"/>
          <p:cNvSpPr txBox="1"/>
          <p:nvPr/>
        </p:nvSpPr>
        <p:spPr>
          <a:xfrm>
            <a:off x="323528" y="6451685"/>
            <a:ext cx="78218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 smtClean="0">
                <a:solidFill>
                  <a:prstClr val="black"/>
                </a:solidFill>
              </a:rPr>
              <a:t>Source: </a:t>
            </a:r>
            <a:r>
              <a:rPr lang="tr-TR" sz="1200" b="1" dirty="0">
                <a:solidFill>
                  <a:prstClr val="black"/>
                </a:solidFill>
              </a:rPr>
              <a:t>BDDK ; TUİK </a:t>
            </a:r>
            <a:r>
              <a:rPr lang="tr-TR" sz="1200" b="1" dirty="0" smtClean="0">
                <a:solidFill>
                  <a:prstClr val="black"/>
                </a:solidFill>
              </a:rPr>
              <a:t>, 2014</a:t>
            </a:r>
            <a:endParaRPr lang="tr-TR" sz="1200" b="1" dirty="0">
              <a:solidFill>
                <a:prstClr val="black"/>
              </a:solidFill>
            </a:endParaRPr>
          </a:p>
        </p:txBody>
      </p:sp>
      <p:sp>
        <p:nvSpPr>
          <p:cNvPr id="21" name="27 Metin kutusu"/>
          <p:cNvSpPr txBox="1"/>
          <p:nvPr/>
        </p:nvSpPr>
        <p:spPr>
          <a:xfrm>
            <a:off x="7320898" y="3776340"/>
            <a:ext cx="1404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prstClr val="black"/>
                </a:solidFill>
              </a:rPr>
              <a:t>%0,17 </a:t>
            </a:r>
            <a:r>
              <a:rPr lang="tr-TR" sz="1400" b="1" dirty="0" smtClean="0">
                <a:solidFill>
                  <a:prstClr val="black"/>
                </a:solidFill>
              </a:rPr>
              <a:t>(6.025)</a:t>
            </a:r>
            <a:endParaRPr lang="tr-TR" b="1" dirty="0">
              <a:solidFill>
                <a:prstClr val="black"/>
              </a:solidFill>
            </a:endParaRPr>
          </a:p>
        </p:txBody>
      </p:sp>
      <p:sp>
        <p:nvSpPr>
          <p:cNvPr id="22" name="28 Metin kutusu"/>
          <p:cNvSpPr txBox="1"/>
          <p:nvPr/>
        </p:nvSpPr>
        <p:spPr>
          <a:xfrm>
            <a:off x="5893997" y="1701117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prstClr val="black"/>
                </a:solidFill>
              </a:rPr>
              <a:t>%99,83 </a:t>
            </a:r>
            <a:r>
              <a:rPr lang="tr-TR" sz="1400" b="1" dirty="0" smtClean="0">
                <a:solidFill>
                  <a:prstClr val="black"/>
                </a:solidFill>
              </a:rPr>
              <a:t>(3.578.807)</a:t>
            </a:r>
            <a:endParaRPr lang="tr-TR" b="1" dirty="0">
              <a:solidFill>
                <a:prstClr val="black"/>
              </a:solidFill>
            </a:endParaRPr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7250" y="4919244"/>
            <a:ext cx="2857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7250" y="5279217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31 Metin kutusu"/>
          <p:cNvSpPr txBox="1"/>
          <p:nvPr/>
        </p:nvSpPr>
        <p:spPr>
          <a:xfrm>
            <a:off x="6205282" y="48689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1-249 Total </a:t>
            </a:r>
            <a:r>
              <a:rPr lang="tr-TR" dirty="0" err="1" smtClean="0">
                <a:solidFill>
                  <a:prstClr val="black"/>
                </a:solidFill>
              </a:rPr>
              <a:t>SMEs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26" name="32 Metin kutusu"/>
          <p:cNvSpPr txBox="1"/>
          <p:nvPr/>
        </p:nvSpPr>
        <p:spPr>
          <a:xfrm>
            <a:off x="6205282" y="520722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250+ </a:t>
            </a:r>
            <a:r>
              <a:rPr lang="tr-TR" dirty="0" err="1" smtClean="0">
                <a:solidFill>
                  <a:prstClr val="black"/>
                </a:solidFill>
              </a:rPr>
              <a:t>Large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  <a:r>
              <a:rPr lang="tr-TR" dirty="0" err="1" smtClean="0">
                <a:solidFill>
                  <a:prstClr val="black"/>
                </a:solidFill>
              </a:rPr>
              <a:t>Entreprises</a:t>
            </a:r>
            <a:endParaRPr lang="tr-TR" dirty="0">
              <a:solidFill>
                <a:prstClr val="black"/>
              </a:solidFill>
            </a:endParaRPr>
          </a:p>
        </p:txBody>
      </p: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662976"/>
            <a:ext cx="9906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5095025"/>
            <a:ext cx="1001486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20686" y="5527065"/>
            <a:ext cx="9525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36 Metin kutusu"/>
          <p:cNvSpPr txBox="1"/>
          <p:nvPr/>
        </p:nvSpPr>
        <p:spPr>
          <a:xfrm>
            <a:off x="3387214" y="552700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Micro (1-9)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31" name="37 Metin kutusu"/>
          <p:cNvSpPr txBox="1"/>
          <p:nvPr/>
        </p:nvSpPr>
        <p:spPr>
          <a:xfrm>
            <a:off x="3373896" y="5094957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prstClr val="black"/>
                </a:solidFill>
              </a:rPr>
              <a:t>Small (10-49)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32" name="38 Metin kutusu"/>
          <p:cNvSpPr txBox="1"/>
          <p:nvPr/>
        </p:nvSpPr>
        <p:spPr>
          <a:xfrm>
            <a:off x="3373896" y="4693627"/>
            <a:ext cx="1990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>
                <a:solidFill>
                  <a:prstClr val="black"/>
                </a:solidFill>
              </a:rPr>
              <a:t>Medium</a:t>
            </a:r>
            <a:r>
              <a:rPr lang="tr-TR" dirty="0" smtClean="0">
                <a:solidFill>
                  <a:prstClr val="black"/>
                </a:solidFill>
              </a:rPr>
              <a:t>(50-249)</a:t>
            </a:r>
            <a:endParaRPr lang="tr-TR" dirty="0">
              <a:solidFill>
                <a:prstClr val="black"/>
              </a:solidFill>
            </a:endParaRPr>
          </a:p>
        </p:txBody>
      </p:sp>
      <p:pic>
        <p:nvPicPr>
          <p:cNvPr id="33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60" y="4712976"/>
            <a:ext cx="1468668" cy="14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35 Metin kutusu"/>
          <p:cNvSpPr txBox="1"/>
          <p:nvPr/>
        </p:nvSpPr>
        <p:spPr>
          <a:xfrm>
            <a:off x="2872383" y="4712976"/>
            <a:ext cx="57606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1600" b="1" dirty="0" smtClean="0">
                <a:solidFill>
                  <a:prstClr val="black"/>
                </a:solidFill>
              </a:rPr>
              <a:t>0,9</a:t>
            </a:r>
            <a:endParaRPr lang="tr-TR" sz="1600" b="1" dirty="0">
              <a:solidFill>
                <a:prstClr val="black"/>
              </a:solidFill>
            </a:endParaRPr>
          </a:p>
        </p:txBody>
      </p:sp>
      <p:sp>
        <p:nvSpPr>
          <p:cNvPr id="35" name="39 Metin kutusu"/>
          <p:cNvSpPr txBox="1"/>
          <p:nvPr/>
        </p:nvSpPr>
        <p:spPr>
          <a:xfrm>
            <a:off x="2862858" y="5131540"/>
            <a:ext cx="62902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1600" b="1" dirty="0" smtClean="0">
                <a:solidFill>
                  <a:prstClr val="black"/>
                </a:solidFill>
              </a:rPr>
              <a:t>5,4</a:t>
            </a:r>
            <a:endParaRPr lang="tr-TR" sz="1600" b="1" dirty="0">
              <a:solidFill>
                <a:prstClr val="black"/>
              </a:solidFill>
            </a:endParaRPr>
          </a:p>
        </p:txBody>
      </p:sp>
      <p:sp>
        <p:nvSpPr>
          <p:cNvPr id="36" name="40 Metin kutusu"/>
          <p:cNvSpPr txBox="1"/>
          <p:nvPr/>
        </p:nvSpPr>
        <p:spPr>
          <a:xfrm>
            <a:off x="2781324" y="5548496"/>
            <a:ext cx="78256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tr-TR" sz="1600" b="1" dirty="0" smtClean="0">
                <a:solidFill>
                  <a:prstClr val="black"/>
                </a:solidFill>
              </a:rPr>
              <a:t>93,6</a:t>
            </a:r>
            <a:endParaRPr lang="tr-TR" sz="1600" b="1" dirty="0">
              <a:solidFill>
                <a:prstClr val="black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362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Yuvarlatılmış Dikdörtgen"/>
          <p:cNvSpPr/>
          <p:nvPr/>
        </p:nvSpPr>
        <p:spPr>
          <a:xfrm>
            <a:off x="2347453" y="3025595"/>
            <a:ext cx="1944216" cy="1080120"/>
          </a:xfrm>
          <a:prstGeom prst="roundRect">
            <a:avLst/>
          </a:prstGeom>
          <a:noFill/>
          <a:ln w="57150">
            <a:solidFill>
              <a:srgbClr val="00B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smtClean="0">
                <a:solidFill>
                  <a:schemeClr val="tx1"/>
                </a:solidFill>
              </a:rPr>
              <a:t>Financial </a:t>
            </a:r>
            <a:r>
              <a:rPr lang="tr-TR" sz="2400" b="1" dirty="0" err="1" smtClean="0">
                <a:solidFill>
                  <a:schemeClr val="tx1"/>
                </a:solidFill>
              </a:rPr>
              <a:t>Supports</a:t>
            </a:r>
            <a:endParaRPr lang="tr-TR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4 Yuvarlatılmış Dikdörtgen"/>
          <p:cNvSpPr/>
          <p:nvPr/>
        </p:nvSpPr>
        <p:spPr>
          <a:xfrm>
            <a:off x="179512" y="2996712"/>
            <a:ext cx="1944216" cy="1080120"/>
          </a:xfrm>
          <a:prstGeom prst="roundRect">
            <a:avLst/>
          </a:prstGeom>
          <a:noFill/>
          <a:ln w="57150">
            <a:solidFill>
              <a:srgbClr val="00B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 smtClean="0">
                <a:solidFill>
                  <a:schemeClr val="tx1"/>
                </a:solidFill>
              </a:rPr>
              <a:t>Support</a:t>
            </a:r>
            <a:r>
              <a:rPr lang="tr-TR" sz="2400" b="1" dirty="0" smtClean="0">
                <a:solidFill>
                  <a:schemeClr val="tx1"/>
                </a:solidFill>
              </a:rPr>
              <a:t> </a:t>
            </a:r>
            <a:r>
              <a:rPr lang="tr-TR" sz="2400" b="1" dirty="0" err="1" smtClean="0">
                <a:solidFill>
                  <a:schemeClr val="tx1"/>
                </a:solidFill>
              </a:rPr>
              <a:t>Programmes</a:t>
            </a:r>
            <a:endParaRPr lang="tr-TR" sz="2400" b="1" dirty="0">
              <a:solidFill>
                <a:schemeClr val="tx1"/>
              </a:solidFill>
            </a:endParaRPr>
          </a:p>
        </p:txBody>
      </p:sp>
      <p:sp>
        <p:nvSpPr>
          <p:cNvPr id="6" name="5 Yuvarlatılmış Dikdörtgen"/>
          <p:cNvSpPr/>
          <p:nvPr/>
        </p:nvSpPr>
        <p:spPr>
          <a:xfrm>
            <a:off x="4680012" y="3025595"/>
            <a:ext cx="1944216" cy="1080120"/>
          </a:xfrm>
          <a:prstGeom prst="roundRect">
            <a:avLst/>
          </a:prstGeom>
          <a:noFill/>
          <a:ln w="57150">
            <a:solidFill>
              <a:srgbClr val="00B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 smtClean="0">
                <a:solidFill>
                  <a:schemeClr val="tx1"/>
                </a:solidFill>
              </a:rPr>
              <a:t>Laboratory</a:t>
            </a:r>
            <a:r>
              <a:rPr lang="tr-TR" sz="2400" b="1" dirty="0" smtClean="0">
                <a:solidFill>
                  <a:schemeClr val="tx1"/>
                </a:solidFill>
              </a:rPr>
              <a:t> Services</a:t>
            </a:r>
          </a:p>
        </p:txBody>
      </p:sp>
      <p:sp>
        <p:nvSpPr>
          <p:cNvPr id="7" name="6 Yuvarlatılmış Dikdörtgen"/>
          <p:cNvSpPr/>
          <p:nvPr/>
        </p:nvSpPr>
        <p:spPr>
          <a:xfrm>
            <a:off x="6979278" y="3025595"/>
            <a:ext cx="1944216" cy="1080120"/>
          </a:xfrm>
          <a:prstGeom prst="roundRect">
            <a:avLst/>
          </a:prstGeom>
          <a:noFill/>
          <a:ln w="57150">
            <a:solidFill>
              <a:srgbClr val="00B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Information, </a:t>
            </a:r>
            <a:r>
              <a:rPr lang="tr-TR" sz="2000" b="1" dirty="0" err="1">
                <a:solidFill>
                  <a:schemeClr val="tx1"/>
                </a:solidFill>
              </a:rPr>
              <a:t>C</a:t>
            </a:r>
            <a:r>
              <a:rPr lang="tr-TR" sz="2000" b="1" dirty="0" err="1" smtClean="0">
                <a:solidFill>
                  <a:schemeClr val="tx1"/>
                </a:solidFill>
              </a:rPr>
              <a:t>ooperation</a:t>
            </a:r>
            <a:r>
              <a:rPr lang="tr-TR" sz="2000" b="1" dirty="0" smtClean="0">
                <a:solidFill>
                  <a:schemeClr val="tx1"/>
                </a:solidFill>
              </a:rPr>
              <a:t>  </a:t>
            </a:r>
            <a:r>
              <a:rPr lang="tr-TR" sz="2000" b="1" dirty="0" err="1" smtClean="0">
                <a:solidFill>
                  <a:schemeClr val="tx1"/>
                </a:solidFill>
              </a:rPr>
              <a:t>and</a:t>
            </a:r>
            <a:r>
              <a:rPr lang="tr-TR" sz="2000" b="1" dirty="0" smtClean="0">
                <a:solidFill>
                  <a:schemeClr val="tx1"/>
                </a:solidFill>
              </a:rPr>
              <a:t> </a:t>
            </a:r>
            <a:r>
              <a:rPr lang="tr-TR" sz="2000" b="1" dirty="0" err="1" smtClean="0">
                <a:solidFill>
                  <a:schemeClr val="tx1"/>
                </a:solidFill>
              </a:rPr>
              <a:t>Projects</a:t>
            </a:r>
            <a:endParaRPr lang="tr-TR" sz="2000" b="1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75962"/>
            <a:ext cx="720080" cy="5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Yuvarlatılmış Dikdörtgen"/>
          <p:cNvSpPr/>
          <p:nvPr/>
        </p:nvSpPr>
        <p:spPr>
          <a:xfrm>
            <a:off x="1763688" y="175962"/>
            <a:ext cx="5832648" cy="644193"/>
          </a:xfrm>
          <a:prstGeom prst="roundRect">
            <a:avLst/>
          </a:prstGeom>
          <a:noFill/>
          <a:ln w="57150">
            <a:solidFill>
              <a:srgbClr val="00B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b="1" dirty="0" smtClean="0">
                <a:solidFill>
                  <a:srgbClr val="00BAD5"/>
                </a:solidFill>
              </a:rPr>
              <a:t>KOSGEB </a:t>
            </a:r>
            <a:r>
              <a:rPr lang="tr-TR" sz="3200" b="1" dirty="0" err="1" smtClean="0">
                <a:solidFill>
                  <a:srgbClr val="00BAD5"/>
                </a:solidFill>
              </a:rPr>
              <a:t>Supports</a:t>
            </a:r>
            <a:r>
              <a:rPr lang="tr-TR" sz="3200" b="1" dirty="0" smtClean="0">
                <a:solidFill>
                  <a:srgbClr val="00BAD5"/>
                </a:solidFill>
              </a:rPr>
              <a:t> </a:t>
            </a:r>
            <a:r>
              <a:rPr lang="tr-TR" sz="3200" b="1" dirty="0" err="1" smtClean="0">
                <a:solidFill>
                  <a:srgbClr val="00BAD5"/>
                </a:solidFill>
              </a:rPr>
              <a:t>and</a:t>
            </a:r>
            <a:r>
              <a:rPr lang="tr-TR" sz="3200" b="1" dirty="0" smtClean="0">
                <a:solidFill>
                  <a:srgbClr val="00BAD5"/>
                </a:solidFill>
              </a:rPr>
              <a:t> Services</a:t>
            </a:r>
            <a:endParaRPr lang="tr-TR" sz="3200" b="1" dirty="0">
              <a:solidFill>
                <a:srgbClr val="00BAD5"/>
              </a:solidFill>
            </a:endParaRPr>
          </a:p>
        </p:txBody>
      </p:sp>
      <p:sp>
        <p:nvSpPr>
          <p:cNvPr id="10" name="5 Yuvarlatılmış Dikdörtgen"/>
          <p:cNvSpPr/>
          <p:nvPr/>
        </p:nvSpPr>
        <p:spPr>
          <a:xfrm>
            <a:off x="4620276" y="4352404"/>
            <a:ext cx="1944216" cy="2232248"/>
          </a:xfrm>
          <a:prstGeom prst="roundRect">
            <a:avLst/>
          </a:prstGeom>
          <a:noFill/>
          <a:ln w="57150">
            <a:solidFill>
              <a:srgbClr val="00B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FF0000"/>
                </a:solidFill>
              </a:rPr>
              <a:t>12 </a:t>
            </a:r>
            <a:r>
              <a:rPr lang="tr-TR" sz="1600" dirty="0" err="1" smtClean="0">
                <a:solidFill>
                  <a:schemeClr val="tx1"/>
                </a:solidFill>
              </a:rPr>
              <a:t>Laboratories</a:t>
            </a:r>
            <a:endParaRPr lang="tr-TR" sz="1600" dirty="0" smtClean="0">
              <a:solidFill>
                <a:schemeClr val="tx1"/>
              </a:solidFill>
            </a:endParaRPr>
          </a:p>
        </p:txBody>
      </p:sp>
      <p:sp>
        <p:nvSpPr>
          <p:cNvPr id="11" name="5 Yuvarlatılmış Dikdörtgen"/>
          <p:cNvSpPr/>
          <p:nvPr/>
        </p:nvSpPr>
        <p:spPr>
          <a:xfrm>
            <a:off x="2339752" y="4352404"/>
            <a:ext cx="1944216" cy="2232248"/>
          </a:xfrm>
          <a:prstGeom prst="roundRect">
            <a:avLst/>
          </a:prstGeom>
          <a:noFill/>
          <a:ln w="57150">
            <a:solidFill>
              <a:srgbClr val="00B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dirty="0" err="1" smtClean="0">
                <a:solidFill>
                  <a:schemeClr val="tx1"/>
                </a:solidFill>
              </a:rPr>
              <a:t>Loan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Interest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Supports</a:t>
            </a:r>
            <a:endParaRPr lang="tr-TR" sz="1600" dirty="0" smtClean="0">
              <a:solidFill>
                <a:schemeClr val="tx1"/>
              </a:solidFill>
            </a:endParaRPr>
          </a:p>
        </p:txBody>
      </p:sp>
      <p:sp>
        <p:nvSpPr>
          <p:cNvPr id="12" name="5 Yuvarlatılmış Dikdörtgen"/>
          <p:cNvSpPr/>
          <p:nvPr/>
        </p:nvSpPr>
        <p:spPr>
          <a:xfrm>
            <a:off x="171083" y="4352404"/>
            <a:ext cx="1944216" cy="2232248"/>
          </a:xfrm>
          <a:prstGeom prst="roundRect">
            <a:avLst/>
          </a:prstGeom>
          <a:noFill/>
          <a:ln w="57150">
            <a:solidFill>
              <a:srgbClr val="00B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rgbClr val="FF0000"/>
                </a:solidFill>
              </a:rPr>
              <a:t>10 </a:t>
            </a:r>
            <a:r>
              <a:rPr lang="tr-TR" sz="1600" dirty="0" err="1" smtClean="0">
                <a:solidFill>
                  <a:schemeClr val="tx1"/>
                </a:solidFill>
              </a:rPr>
              <a:t>Support</a:t>
            </a:r>
            <a:r>
              <a:rPr lang="tr-TR" sz="1600" dirty="0" smtClean="0">
                <a:solidFill>
                  <a:schemeClr val="tx1"/>
                </a:solidFill>
              </a:rPr>
              <a:t> </a:t>
            </a:r>
            <a:r>
              <a:rPr lang="tr-TR" sz="1600" dirty="0" err="1" smtClean="0">
                <a:solidFill>
                  <a:schemeClr val="tx1"/>
                </a:solidFill>
              </a:rPr>
              <a:t>Programmes</a:t>
            </a:r>
            <a:endParaRPr lang="tr-TR" sz="1600" dirty="0" smtClean="0">
              <a:solidFill>
                <a:schemeClr val="tx1"/>
              </a:solidFill>
            </a:endParaRPr>
          </a:p>
        </p:txBody>
      </p:sp>
      <p:sp>
        <p:nvSpPr>
          <p:cNvPr id="13" name="5 Yuvarlatılmış Dikdörtgen"/>
          <p:cNvSpPr/>
          <p:nvPr/>
        </p:nvSpPr>
        <p:spPr>
          <a:xfrm>
            <a:off x="6979278" y="4352404"/>
            <a:ext cx="1944216" cy="2232248"/>
          </a:xfrm>
          <a:prstGeom prst="roundRect">
            <a:avLst/>
          </a:prstGeom>
          <a:noFill/>
          <a:ln w="57150">
            <a:solidFill>
              <a:srgbClr val="00BA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200" b="1" dirty="0" smtClean="0">
                <a:solidFill>
                  <a:srgbClr val="FF0000"/>
                </a:solidFill>
              </a:rPr>
              <a:t>68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</a:rPr>
              <a:t>MOUs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</a:rPr>
              <a:t>with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b="1" dirty="0" smtClean="0">
                <a:solidFill>
                  <a:srgbClr val="FF0000"/>
                </a:solidFill>
              </a:rPr>
              <a:t>61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</a:rPr>
              <a:t>counterpart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</a:rPr>
              <a:t>organizations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</a:rPr>
              <a:t>from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b="1" dirty="0" smtClean="0">
                <a:solidFill>
                  <a:srgbClr val="FF0000"/>
                </a:solidFill>
              </a:rPr>
              <a:t>51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</a:rPr>
              <a:t>countries</a:t>
            </a:r>
            <a:r>
              <a:rPr lang="tr-TR" sz="1200" dirty="0" smtClean="0">
                <a:solidFill>
                  <a:schemeClr val="tx1"/>
                </a:solidFill>
              </a:rPr>
              <a:t>,</a:t>
            </a:r>
            <a:r>
              <a:rPr lang="tr-TR" sz="1200" b="1" dirty="0" smtClean="0">
                <a:solidFill>
                  <a:srgbClr val="FF0000"/>
                </a:solidFill>
              </a:rPr>
              <a:t> 2 </a:t>
            </a:r>
            <a:r>
              <a:rPr lang="tr-TR" sz="1200" dirty="0" err="1" smtClean="0">
                <a:solidFill>
                  <a:schemeClr val="tx1"/>
                </a:solidFill>
              </a:rPr>
              <a:t>international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</a:rPr>
              <a:t>non-governmental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</a:rPr>
              <a:t>organizations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</a:rPr>
              <a:t>and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b="1" dirty="0" smtClean="0">
                <a:solidFill>
                  <a:srgbClr val="FF0000"/>
                </a:solidFill>
              </a:rPr>
              <a:t>3 </a:t>
            </a:r>
            <a:r>
              <a:rPr lang="tr-TR" sz="1200" dirty="0" err="1" smtClean="0">
                <a:solidFill>
                  <a:schemeClr val="tx1"/>
                </a:solidFill>
              </a:rPr>
              <a:t>international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</a:rPr>
              <a:t>organizations</a:t>
            </a:r>
            <a:r>
              <a:rPr lang="tr-TR" sz="1200" dirty="0" smtClean="0">
                <a:solidFill>
                  <a:schemeClr val="tx1"/>
                </a:solidFill>
              </a:rPr>
              <a:t>,</a:t>
            </a:r>
          </a:p>
          <a:p>
            <a:pPr algn="ctr"/>
            <a:r>
              <a:rPr lang="tr-TR" sz="1200" b="1" dirty="0" smtClean="0">
                <a:solidFill>
                  <a:srgbClr val="FF0000"/>
                </a:solidFill>
              </a:rPr>
              <a:t>47 </a:t>
            </a:r>
            <a:r>
              <a:rPr lang="tr-TR" sz="1200" dirty="0" err="1" smtClean="0">
                <a:solidFill>
                  <a:schemeClr val="tx1"/>
                </a:solidFill>
              </a:rPr>
              <a:t>inhouse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</a:rPr>
              <a:t>Projects</a:t>
            </a:r>
            <a:r>
              <a:rPr lang="tr-TR" sz="1200" b="1" dirty="0" smtClean="0">
                <a:solidFill>
                  <a:srgbClr val="FF0000"/>
                </a:solidFill>
              </a:rPr>
              <a:t>, 38 </a:t>
            </a:r>
            <a:r>
              <a:rPr lang="tr-TR" sz="1200" dirty="0" err="1" smtClean="0">
                <a:solidFill>
                  <a:schemeClr val="tx1"/>
                </a:solidFill>
              </a:rPr>
              <a:t>Occasional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</a:rPr>
              <a:t>Organisation</a:t>
            </a:r>
            <a:r>
              <a:rPr lang="tr-TR" sz="1200" dirty="0" smtClean="0">
                <a:solidFill>
                  <a:schemeClr val="tx1"/>
                </a:solidFill>
              </a:rPr>
              <a:t> </a:t>
            </a:r>
            <a:r>
              <a:rPr lang="tr-TR" sz="1200" dirty="0" err="1" smtClean="0">
                <a:solidFill>
                  <a:schemeClr val="tx1"/>
                </a:solidFill>
              </a:rPr>
              <a:t>Projects</a:t>
            </a:r>
            <a:endParaRPr lang="tr-TR" sz="1200" dirty="0" smtClean="0">
              <a:solidFill>
                <a:schemeClr val="tx1"/>
              </a:solidFill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27" name="Düz Ok Bağlayıcısı 26"/>
          <p:cNvCxnSpPr>
            <a:stCxn id="9" idx="2"/>
            <a:endCxn id="5" idx="0"/>
          </p:cNvCxnSpPr>
          <p:nvPr/>
        </p:nvCxnSpPr>
        <p:spPr>
          <a:xfrm flipH="1">
            <a:off x="1151620" y="820155"/>
            <a:ext cx="3528392" cy="2176557"/>
          </a:xfrm>
          <a:prstGeom prst="straightConnector1">
            <a:avLst/>
          </a:prstGeom>
          <a:ln w="76200" cmpd="sng">
            <a:solidFill>
              <a:srgbClr val="00BAD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Düz Ok Bağlayıcısı 28"/>
          <p:cNvCxnSpPr>
            <a:stCxn id="9" idx="2"/>
            <a:endCxn id="4" idx="0"/>
          </p:cNvCxnSpPr>
          <p:nvPr/>
        </p:nvCxnSpPr>
        <p:spPr>
          <a:xfrm flipH="1">
            <a:off x="3319561" y="820155"/>
            <a:ext cx="1360451" cy="2205440"/>
          </a:xfrm>
          <a:prstGeom prst="straightConnector1">
            <a:avLst/>
          </a:prstGeom>
          <a:ln w="76200">
            <a:solidFill>
              <a:srgbClr val="00B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Düz Ok Bağlayıcısı 30"/>
          <p:cNvCxnSpPr>
            <a:stCxn id="9" idx="2"/>
            <a:endCxn id="6" idx="0"/>
          </p:cNvCxnSpPr>
          <p:nvPr/>
        </p:nvCxnSpPr>
        <p:spPr>
          <a:xfrm>
            <a:off x="4680012" y="820155"/>
            <a:ext cx="972108" cy="2205440"/>
          </a:xfrm>
          <a:prstGeom prst="straightConnector1">
            <a:avLst/>
          </a:prstGeom>
          <a:ln w="76200">
            <a:solidFill>
              <a:srgbClr val="00BAD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77" name="Düz Ok Bağlayıcısı 24576"/>
          <p:cNvCxnSpPr>
            <a:stCxn id="9" idx="2"/>
            <a:endCxn id="7" idx="0"/>
          </p:cNvCxnSpPr>
          <p:nvPr/>
        </p:nvCxnSpPr>
        <p:spPr>
          <a:xfrm>
            <a:off x="4680012" y="820155"/>
            <a:ext cx="3271374" cy="2205440"/>
          </a:xfrm>
          <a:prstGeom prst="straightConnector1">
            <a:avLst/>
          </a:prstGeom>
          <a:ln w="76200">
            <a:solidFill>
              <a:srgbClr val="00BAD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1623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75962"/>
            <a:ext cx="720080" cy="5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3 Metin kutusu"/>
          <p:cNvSpPr txBox="1"/>
          <p:nvPr/>
        </p:nvSpPr>
        <p:spPr>
          <a:xfrm>
            <a:off x="1314798" y="16830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BAD9"/>
                </a:solidFill>
              </a:rPr>
              <a:t>KOSGEB SUPPORT PROGRAMMES</a:t>
            </a:r>
            <a:endParaRPr lang="tr-TR" sz="2800" b="1" dirty="0">
              <a:solidFill>
                <a:srgbClr val="00BAD9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253231" y="3139281"/>
            <a:ext cx="777715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COOPERATION - COLLABORATION SUPPORT PROGRAMME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/>
              <a:t> </a:t>
            </a:r>
            <a:r>
              <a:rPr lang="tr-TR" b="1" dirty="0" err="1" smtClean="0"/>
              <a:t>Aim</a:t>
            </a:r>
            <a:r>
              <a:rPr lang="tr-TR" b="1" dirty="0" smtClean="0"/>
              <a:t> </a:t>
            </a:r>
            <a:r>
              <a:rPr lang="tr-TR" b="1" dirty="0"/>
              <a:t>of </a:t>
            </a:r>
            <a:r>
              <a:rPr lang="tr-TR" b="1" dirty="0" err="1"/>
              <a:t>the</a:t>
            </a:r>
            <a:r>
              <a:rPr lang="tr-TR" b="1" dirty="0"/>
              <a:t> Program</a:t>
            </a:r>
            <a:r>
              <a:rPr lang="tr-TR" b="1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r-TR" b="1" dirty="0" err="1" smtClean="0"/>
              <a:t>Producing</a:t>
            </a:r>
            <a:r>
              <a:rPr lang="tr-TR" b="1" dirty="0" smtClean="0"/>
              <a:t> </a:t>
            </a:r>
            <a:r>
              <a:rPr lang="tr-TR" b="1" dirty="0" err="1" smtClean="0"/>
              <a:t>common</a:t>
            </a:r>
            <a:r>
              <a:rPr lang="tr-TR" b="1" dirty="0" smtClean="0"/>
              <a:t> </a:t>
            </a:r>
            <a:r>
              <a:rPr lang="tr-TR" b="1" dirty="0" err="1" smtClean="0"/>
              <a:t>solutions</a:t>
            </a:r>
            <a:r>
              <a:rPr lang="tr-TR" b="1" dirty="0" smtClean="0"/>
              <a:t> </a:t>
            </a:r>
            <a:r>
              <a:rPr lang="tr-TR" b="1" dirty="0" err="1" smtClean="0"/>
              <a:t>to</a:t>
            </a:r>
            <a:r>
              <a:rPr lang="tr-TR" b="1" dirty="0" smtClean="0"/>
              <a:t> </a:t>
            </a:r>
            <a:r>
              <a:rPr lang="tr-TR" b="1" dirty="0" err="1" smtClean="0"/>
              <a:t>common</a:t>
            </a:r>
            <a:r>
              <a:rPr lang="tr-TR" b="1" dirty="0" smtClean="0"/>
              <a:t> problem in </a:t>
            </a:r>
            <a:r>
              <a:rPr lang="tr-TR" b="1" dirty="0" err="1" smtClean="0"/>
              <a:t>SMEs</a:t>
            </a:r>
            <a:endParaRPr lang="tr-TR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tr-TR" b="1" dirty="0" err="1" smtClean="0"/>
              <a:t>Developing</a:t>
            </a:r>
            <a:r>
              <a:rPr lang="tr-TR" b="1" dirty="0" smtClean="0"/>
              <a:t> </a:t>
            </a:r>
            <a:r>
              <a:rPr lang="tr-TR" b="1" dirty="0" err="1" smtClean="0"/>
              <a:t>cooperation</a:t>
            </a:r>
            <a:r>
              <a:rPr lang="tr-TR" b="1" dirty="0" smtClean="0"/>
              <a:t> </a:t>
            </a:r>
            <a:r>
              <a:rPr lang="tr-TR" b="1" dirty="0" err="1" smtClean="0"/>
              <a:t>culture</a:t>
            </a:r>
            <a:r>
              <a:rPr lang="tr-TR" b="1" dirty="0" smtClean="0"/>
              <a:t> in </a:t>
            </a:r>
            <a:r>
              <a:rPr lang="tr-TR" b="1" dirty="0" err="1" smtClean="0"/>
              <a:t>SMEs</a:t>
            </a:r>
            <a:r>
              <a:rPr lang="tr-TR" b="1" dirty="0" smtClean="0"/>
              <a:t>.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tr-TR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/>
              <a:t>At </a:t>
            </a:r>
            <a:r>
              <a:rPr lang="tr-TR" b="1" dirty="0" err="1" smtClean="0"/>
              <a:t>least</a:t>
            </a:r>
            <a:r>
              <a:rPr lang="tr-TR" b="1" dirty="0" smtClean="0"/>
              <a:t> 5 </a:t>
            </a:r>
            <a:r>
              <a:rPr lang="tr-TR" b="1" dirty="0" err="1" smtClean="0"/>
              <a:t>enterprises</a:t>
            </a:r>
            <a:r>
              <a:rPr lang="tr-TR" b="1" dirty="0" smtClean="0"/>
              <a:t> </a:t>
            </a:r>
            <a:r>
              <a:rPr lang="tr-TR" b="1" dirty="0" err="1" smtClean="0"/>
              <a:t>come</a:t>
            </a:r>
            <a:r>
              <a:rPr lang="tr-TR" b="1" dirty="0" smtClean="0"/>
              <a:t> </a:t>
            </a:r>
            <a:r>
              <a:rPr lang="tr-TR" b="1" dirty="0" err="1" smtClean="0"/>
              <a:t>together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form a </a:t>
            </a:r>
            <a:r>
              <a:rPr lang="tr-TR" b="1" dirty="0" err="1" smtClean="0"/>
              <a:t>partnership</a:t>
            </a:r>
            <a:r>
              <a:rPr lang="tr-TR" b="1" dirty="0" smtClean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 smtClean="0"/>
              <a:t>In</a:t>
            </a:r>
            <a:r>
              <a:rPr lang="tr-TR" b="1" dirty="0" smtClean="0"/>
              <a:t> </a:t>
            </a:r>
            <a:r>
              <a:rPr lang="tr-TR" b="1" dirty="0" err="1" smtClean="0"/>
              <a:t>medium</a:t>
            </a:r>
            <a:r>
              <a:rPr lang="tr-TR" b="1" dirty="0" smtClean="0"/>
              <a:t> </a:t>
            </a:r>
            <a:r>
              <a:rPr lang="tr-TR" b="1" dirty="0" err="1" smtClean="0"/>
              <a:t>high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high</a:t>
            </a:r>
            <a:r>
              <a:rPr lang="tr-TR" b="1" dirty="0" smtClean="0"/>
              <a:t> </a:t>
            </a:r>
            <a:r>
              <a:rPr lang="tr-TR" b="1" dirty="0" err="1" smtClean="0"/>
              <a:t>technology</a:t>
            </a:r>
            <a:r>
              <a:rPr lang="tr-TR" b="1" dirty="0" smtClean="0"/>
              <a:t> </a:t>
            </a:r>
            <a:r>
              <a:rPr lang="tr-TR" b="1" dirty="0" err="1" smtClean="0"/>
              <a:t>areas</a:t>
            </a:r>
            <a:r>
              <a:rPr lang="tr-TR" b="1" dirty="0" smtClean="0"/>
              <a:t>, at </a:t>
            </a:r>
            <a:r>
              <a:rPr lang="tr-TR" b="1" dirty="0" err="1" smtClean="0"/>
              <a:t>least</a:t>
            </a:r>
            <a:r>
              <a:rPr lang="tr-TR" b="1" dirty="0" smtClean="0"/>
              <a:t> 3 </a:t>
            </a:r>
            <a:r>
              <a:rPr lang="tr-TR" b="1" dirty="0" err="1" smtClean="0"/>
              <a:t>enterprises</a:t>
            </a:r>
            <a:r>
              <a:rPr lang="tr-TR" b="1" dirty="0" smtClean="0"/>
              <a:t> </a:t>
            </a:r>
            <a:r>
              <a:rPr lang="tr-TR" b="1" dirty="0" err="1" smtClean="0"/>
              <a:t>come</a:t>
            </a:r>
            <a:r>
              <a:rPr lang="tr-TR" b="1" dirty="0" smtClean="0"/>
              <a:t> form a </a:t>
            </a:r>
            <a:r>
              <a:rPr lang="tr-TR" b="1" dirty="0" err="1" smtClean="0"/>
              <a:t>partnership</a:t>
            </a:r>
            <a:endParaRPr lang="tr-TR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 smtClean="0"/>
              <a:t>Support</a:t>
            </a:r>
            <a:r>
              <a:rPr lang="tr-TR" b="1" dirty="0"/>
              <a:t> </a:t>
            </a:r>
            <a:r>
              <a:rPr lang="tr-TR" b="1" dirty="0" err="1" smtClean="0"/>
              <a:t>Upper</a:t>
            </a:r>
            <a:r>
              <a:rPr lang="tr-TR" b="1" dirty="0" smtClean="0"/>
              <a:t> Limit: </a:t>
            </a:r>
            <a:r>
              <a:rPr lang="tr-TR" b="1" dirty="0" smtClean="0">
                <a:solidFill>
                  <a:srgbClr val="FF0000"/>
                </a:solidFill>
              </a:rPr>
              <a:t>300 </a:t>
            </a:r>
            <a:r>
              <a:rPr lang="tr-TR" b="1" dirty="0" err="1" smtClean="0">
                <a:solidFill>
                  <a:srgbClr val="FF0000"/>
                </a:solidFill>
              </a:rPr>
              <a:t>Thousand</a:t>
            </a:r>
            <a:r>
              <a:rPr lang="tr-TR" b="1" dirty="0" smtClean="0">
                <a:solidFill>
                  <a:srgbClr val="FF0000"/>
                </a:solidFill>
              </a:rPr>
              <a:t> TL </a:t>
            </a:r>
            <a:r>
              <a:rPr lang="tr-TR" b="1" dirty="0" smtClean="0"/>
              <a:t>(</a:t>
            </a:r>
            <a:r>
              <a:rPr lang="tr-TR" b="1" dirty="0" err="1" smtClean="0"/>
              <a:t>grant</a:t>
            </a:r>
            <a:r>
              <a:rPr lang="tr-TR" b="1" dirty="0" smtClean="0"/>
              <a:t>)</a:t>
            </a:r>
          </a:p>
          <a:p>
            <a:pPr lvl="3"/>
            <a:r>
              <a:rPr lang="tr-TR" b="1" dirty="0"/>
              <a:t>	 </a:t>
            </a:r>
            <a:r>
              <a:rPr lang="tr-TR" b="1" dirty="0" smtClean="0"/>
              <a:t>         </a:t>
            </a:r>
            <a:r>
              <a:rPr lang="tr-TR" b="1" dirty="0" smtClean="0">
                <a:solidFill>
                  <a:srgbClr val="FF0000"/>
                </a:solidFill>
              </a:rPr>
              <a:t>1.2 </a:t>
            </a:r>
            <a:r>
              <a:rPr lang="tr-TR" b="1" dirty="0" err="1" smtClean="0">
                <a:solidFill>
                  <a:srgbClr val="FF0000"/>
                </a:solidFill>
              </a:rPr>
              <a:t>Million</a:t>
            </a:r>
            <a:r>
              <a:rPr lang="tr-TR" b="1" dirty="0" smtClean="0">
                <a:solidFill>
                  <a:srgbClr val="FF0000"/>
                </a:solidFill>
              </a:rPr>
              <a:t> TL </a:t>
            </a:r>
            <a:r>
              <a:rPr lang="tr-TR" b="1" dirty="0" smtClean="0"/>
              <a:t>(</a:t>
            </a:r>
            <a:r>
              <a:rPr lang="tr-TR" b="1" dirty="0" err="1" smtClean="0"/>
              <a:t>grant</a:t>
            </a:r>
            <a:r>
              <a:rPr lang="tr-TR" b="1" dirty="0" smtClean="0"/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 smtClean="0"/>
              <a:t>Support</a:t>
            </a:r>
            <a:r>
              <a:rPr lang="tr-TR" b="1" dirty="0" smtClean="0"/>
              <a:t> </a:t>
            </a:r>
            <a:r>
              <a:rPr lang="tr-TR" b="1" dirty="0" err="1" smtClean="0"/>
              <a:t>Ratio</a:t>
            </a:r>
            <a:r>
              <a:rPr lang="tr-TR" b="1" dirty="0" smtClean="0"/>
              <a:t>: </a:t>
            </a:r>
            <a:r>
              <a:rPr lang="tr-TR" b="1" dirty="0" err="1" smtClean="0"/>
              <a:t>Varies</a:t>
            </a:r>
            <a:r>
              <a:rPr lang="tr-TR" b="1" dirty="0" smtClean="0"/>
              <a:t> </a:t>
            </a:r>
            <a:r>
              <a:rPr lang="tr-TR" b="1" dirty="0" err="1" smtClean="0"/>
              <a:t>between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50%, 60%</a:t>
            </a:r>
            <a:r>
              <a:rPr lang="tr-TR" b="1" dirty="0" smtClean="0"/>
              <a:t> </a:t>
            </a:r>
            <a:r>
              <a:rPr lang="tr-TR" b="1" dirty="0" err="1" smtClean="0"/>
              <a:t>or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70% </a:t>
            </a:r>
            <a:r>
              <a:rPr lang="tr-TR" b="1" dirty="0" err="1" smtClean="0"/>
              <a:t>according</a:t>
            </a:r>
            <a:r>
              <a:rPr lang="tr-TR" b="1" dirty="0" smtClean="0"/>
              <a:t> to the </a:t>
            </a:r>
            <a:r>
              <a:rPr lang="tr-TR" b="1" dirty="0" err="1" smtClean="0"/>
              <a:t>economic</a:t>
            </a:r>
            <a:r>
              <a:rPr lang="tr-TR" b="1" dirty="0" smtClean="0"/>
              <a:t> </a:t>
            </a:r>
            <a:r>
              <a:rPr lang="tr-TR" b="1" dirty="0" err="1" smtClean="0"/>
              <a:t>development</a:t>
            </a:r>
            <a:r>
              <a:rPr lang="tr-TR" b="1" dirty="0" smtClean="0"/>
              <a:t> </a:t>
            </a:r>
            <a:r>
              <a:rPr lang="tr-TR" b="1" dirty="0" err="1" smtClean="0"/>
              <a:t>level</a:t>
            </a:r>
            <a:r>
              <a:rPr lang="tr-TR" b="1" dirty="0" smtClean="0"/>
              <a:t> of the </a:t>
            </a:r>
            <a:r>
              <a:rPr lang="tr-TR" b="1" dirty="0" err="1" smtClean="0"/>
              <a:t>region</a:t>
            </a:r>
            <a:endParaRPr lang="tr-TR" b="1" dirty="0" smtClean="0">
              <a:solidFill>
                <a:srgbClr val="C00000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1314798" y="694639"/>
            <a:ext cx="78292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R&amp;D, INNOVATION AND INDUSTRIAL IMPLEMENTATION SUPPORT PROGRAMME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 smtClean="0"/>
              <a:t>Aim</a:t>
            </a:r>
            <a:r>
              <a:rPr lang="tr-TR" b="1" dirty="0" smtClean="0"/>
              <a:t> of </a:t>
            </a:r>
            <a:r>
              <a:rPr lang="tr-TR" b="1" dirty="0" err="1" smtClean="0"/>
              <a:t>the</a:t>
            </a:r>
            <a:r>
              <a:rPr lang="tr-TR" b="1" dirty="0" smtClean="0"/>
              <a:t> Program: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tr-TR" b="1" dirty="0" err="1" smtClean="0"/>
              <a:t>Supporting</a:t>
            </a:r>
            <a:r>
              <a:rPr lang="tr-TR" b="1" dirty="0" smtClean="0"/>
              <a:t> </a:t>
            </a:r>
            <a:r>
              <a:rPr lang="tr-TR" b="1" dirty="0" err="1" smtClean="0"/>
              <a:t>innovative</a:t>
            </a:r>
            <a:r>
              <a:rPr lang="tr-TR" b="1" dirty="0" smtClean="0"/>
              <a:t> </a:t>
            </a:r>
            <a:r>
              <a:rPr lang="tr-TR" b="1" dirty="0" err="1" smtClean="0"/>
              <a:t>activities</a:t>
            </a:r>
            <a:endParaRPr lang="tr-TR" b="1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tr-TR" b="1" dirty="0" err="1" smtClean="0"/>
              <a:t>Commercializing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results</a:t>
            </a:r>
            <a:r>
              <a:rPr lang="tr-TR" b="1" dirty="0" smtClean="0"/>
              <a:t> of R&amp;D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innovation</a:t>
            </a:r>
            <a:r>
              <a:rPr lang="tr-TR" b="1" dirty="0" smtClean="0"/>
              <a:t> </a:t>
            </a:r>
            <a:r>
              <a:rPr lang="tr-TR" b="1" dirty="0" err="1" smtClean="0"/>
              <a:t>projects</a:t>
            </a:r>
            <a:endParaRPr lang="tr-TR" b="1" dirty="0"/>
          </a:p>
          <a:p>
            <a:pPr marL="742950" lvl="1" indent="-285750">
              <a:buFont typeface="Arial" pitchFamily="34" charset="0"/>
              <a:buChar char="•"/>
            </a:pPr>
            <a:endParaRPr lang="tr-TR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 smtClean="0"/>
              <a:t>Support</a:t>
            </a:r>
            <a:r>
              <a:rPr lang="tr-TR" b="1" dirty="0" smtClean="0"/>
              <a:t> </a:t>
            </a:r>
            <a:r>
              <a:rPr lang="tr-TR" b="1" dirty="0" err="1" smtClean="0"/>
              <a:t>Upper</a:t>
            </a:r>
            <a:r>
              <a:rPr lang="tr-TR" b="1" dirty="0" smtClean="0"/>
              <a:t> Limit: </a:t>
            </a:r>
            <a:r>
              <a:rPr lang="tr-TR" b="1" dirty="0" smtClean="0">
                <a:solidFill>
                  <a:srgbClr val="FF0000"/>
                </a:solidFill>
              </a:rPr>
              <a:t>768 </a:t>
            </a:r>
            <a:r>
              <a:rPr lang="tr-TR" b="1" dirty="0" err="1" smtClean="0">
                <a:solidFill>
                  <a:srgbClr val="FF0000"/>
                </a:solidFill>
              </a:rPr>
              <a:t>Thousand</a:t>
            </a:r>
            <a:r>
              <a:rPr lang="tr-TR" b="1" dirty="0" smtClean="0">
                <a:solidFill>
                  <a:srgbClr val="FF0000"/>
                </a:solidFill>
              </a:rPr>
              <a:t> TL </a:t>
            </a:r>
            <a:r>
              <a:rPr lang="tr-TR" b="1" dirty="0" smtClean="0"/>
              <a:t>(</a:t>
            </a:r>
            <a:r>
              <a:rPr lang="tr-TR" b="1" dirty="0" err="1" smtClean="0"/>
              <a:t>grant</a:t>
            </a:r>
            <a:r>
              <a:rPr lang="tr-TR" b="1" dirty="0" smtClean="0"/>
              <a:t>)</a:t>
            </a:r>
          </a:p>
          <a:p>
            <a:r>
              <a:rPr lang="tr-TR" b="1" dirty="0" smtClean="0"/>
              <a:t>                                            </a:t>
            </a:r>
            <a:r>
              <a:rPr lang="tr-TR" b="1" dirty="0" smtClean="0">
                <a:solidFill>
                  <a:srgbClr val="FF0000"/>
                </a:solidFill>
              </a:rPr>
              <a:t>800 </a:t>
            </a:r>
            <a:r>
              <a:rPr lang="tr-TR" b="1" dirty="0" err="1" smtClean="0">
                <a:solidFill>
                  <a:srgbClr val="FF0000"/>
                </a:solidFill>
              </a:rPr>
              <a:t>Thousand</a:t>
            </a:r>
            <a:r>
              <a:rPr lang="tr-TR" b="1" dirty="0" smtClean="0">
                <a:solidFill>
                  <a:srgbClr val="FF0000"/>
                </a:solidFill>
              </a:rPr>
              <a:t> TL </a:t>
            </a:r>
            <a:r>
              <a:rPr lang="tr-TR" b="1" dirty="0" smtClean="0"/>
              <a:t>(</a:t>
            </a:r>
            <a:r>
              <a:rPr lang="tr-TR" b="1" dirty="0" err="1" smtClean="0"/>
              <a:t>reimbursable</a:t>
            </a:r>
            <a:r>
              <a:rPr lang="tr-TR" b="1" dirty="0" smtClean="0"/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 smtClean="0"/>
              <a:t>Support</a:t>
            </a:r>
            <a:r>
              <a:rPr lang="tr-TR" b="1" dirty="0" smtClean="0"/>
              <a:t> </a:t>
            </a:r>
            <a:r>
              <a:rPr lang="tr-TR" b="1" dirty="0" err="1" smtClean="0"/>
              <a:t>Ratio</a:t>
            </a:r>
            <a:r>
              <a:rPr lang="tr-TR" b="1" dirty="0" smtClean="0"/>
              <a:t>: </a:t>
            </a:r>
            <a:r>
              <a:rPr lang="tr-TR" b="1" dirty="0" smtClean="0">
                <a:solidFill>
                  <a:srgbClr val="FF0000"/>
                </a:solidFill>
              </a:rPr>
              <a:t>75%</a:t>
            </a:r>
            <a:endParaRPr lang="tr-TR" b="1" dirty="0">
              <a:solidFill>
                <a:srgbClr val="FF0000"/>
              </a:solidFill>
            </a:endParaRPr>
          </a:p>
          <a:p>
            <a:pPr lvl="4"/>
            <a:endParaRPr lang="tr-TR" b="1" dirty="0" smtClean="0"/>
          </a:p>
        </p:txBody>
      </p:sp>
      <p:pic>
        <p:nvPicPr>
          <p:cNvPr id="1026" name="Picture 2" descr="C:\Users\ahmet.ozyilmaz.KOSGEB\Desktop\zihi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55" y="621200"/>
            <a:ext cx="942461" cy="9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hmet.ozyilmaz.KOSGEB\Desktop\Revizyonlar\KOBİ Proje REVİZYON\KOBİ Proje Branding\kurum iç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5" y="3139281"/>
            <a:ext cx="1080076" cy="94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1024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http://www.tradeandexportme.com/wp-content/uploads/2013/05/SM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04" y="3468497"/>
            <a:ext cx="1208155" cy="97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2400" y="175962"/>
            <a:ext cx="720080" cy="5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3 Metin kutusu"/>
          <p:cNvSpPr txBox="1"/>
          <p:nvPr/>
        </p:nvSpPr>
        <p:spPr>
          <a:xfrm>
            <a:off x="1314798" y="16830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BAD9"/>
                </a:solidFill>
              </a:rPr>
              <a:t>KOSGEB SUPPORT PROGRAMMES</a:t>
            </a:r>
            <a:endParaRPr lang="tr-TR" sz="2800" b="1" dirty="0">
              <a:solidFill>
                <a:srgbClr val="00BAD9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565915" y="891376"/>
            <a:ext cx="7452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KOBİGEL- SME DEVELOPMENT SUPPORT PROGRAMME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/>
              <a:t>Call </a:t>
            </a:r>
            <a:r>
              <a:rPr lang="tr-TR" b="1" dirty="0" err="1" smtClean="0"/>
              <a:t>based</a:t>
            </a:r>
            <a:r>
              <a:rPr lang="tr-TR" b="1" dirty="0" smtClean="0"/>
              <a:t> </a:t>
            </a:r>
            <a:r>
              <a:rPr lang="tr-TR" b="1" dirty="0" err="1" smtClean="0"/>
              <a:t>project</a:t>
            </a:r>
            <a:r>
              <a:rPr lang="tr-TR" b="1" dirty="0" smtClean="0"/>
              <a:t> </a:t>
            </a:r>
            <a:r>
              <a:rPr lang="tr-TR" b="1" dirty="0" err="1" smtClean="0"/>
              <a:t>support</a:t>
            </a:r>
            <a:r>
              <a:rPr lang="tr-TR" b="1" dirty="0" smtClean="0"/>
              <a:t> </a:t>
            </a:r>
            <a:r>
              <a:rPr lang="tr-TR" b="1" dirty="0" err="1" smtClean="0"/>
              <a:t>programme</a:t>
            </a:r>
            <a:r>
              <a:rPr lang="tr-TR" b="1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/>
              <a:t>KOSGEB </a:t>
            </a:r>
            <a:r>
              <a:rPr lang="tr-TR" b="1" dirty="0" err="1" smtClean="0"/>
              <a:t>determines</a:t>
            </a:r>
            <a:r>
              <a:rPr lang="tr-TR" b="1" dirty="0" smtClean="0"/>
              <a:t>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title</a:t>
            </a:r>
            <a:r>
              <a:rPr lang="tr-TR" b="1" dirty="0" smtClean="0"/>
              <a:t>, </a:t>
            </a:r>
            <a:r>
              <a:rPr lang="tr-TR" b="1" dirty="0" err="1" smtClean="0"/>
              <a:t>context</a:t>
            </a:r>
            <a:r>
              <a:rPr lang="tr-TR" b="1" dirty="0" smtClean="0"/>
              <a:t> </a:t>
            </a:r>
            <a:r>
              <a:rPr lang="tr-TR" b="1" dirty="0" err="1" smtClean="0"/>
              <a:t>and</a:t>
            </a:r>
            <a:r>
              <a:rPr lang="tr-TR" b="1" dirty="0" smtClean="0"/>
              <a:t> </a:t>
            </a:r>
            <a:r>
              <a:rPr lang="tr-TR" b="1" dirty="0" err="1" smtClean="0"/>
              <a:t>target</a:t>
            </a:r>
            <a:r>
              <a:rPr lang="tr-TR" b="1" dirty="0" smtClean="0"/>
              <a:t> </a:t>
            </a:r>
            <a:r>
              <a:rPr lang="tr-TR" b="1" dirty="0" err="1" smtClean="0"/>
              <a:t>sector</a:t>
            </a:r>
            <a:r>
              <a:rPr lang="tr-TR" b="1" dirty="0" smtClean="0"/>
              <a:t> of </a:t>
            </a:r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call</a:t>
            </a:r>
            <a:endParaRPr lang="tr-TR" b="1" dirty="0" smtClean="0"/>
          </a:p>
          <a:p>
            <a:pPr marL="285750" indent="-285750">
              <a:buFont typeface="Wingdings" pitchFamily="2" charset="2"/>
              <a:buChar char="Ø"/>
            </a:pPr>
            <a:endParaRPr lang="tr-TR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 smtClean="0"/>
              <a:t>Support</a:t>
            </a:r>
            <a:r>
              <a:rPr lang="tr-TR" b="1" dirty="0" smtClean="0"/>
              <a:t> </a:t>
            </a:r>
            <a:r>
              <a:rPr lang="tr-TR" b="1" dirty="0" err="1" smtClean="0"/>
              <a:t>Upper</a:t>
            </a:r>
            <a:r>
              <a:rPr lang="tr-TR" b="1" dirty="0" smtClean="0"/>
              <a:t> Limit:  </a:t>
            </a:r>
            <a:r>
              <a:rPr lang="tr-TR" b="1" dirty="0" smtClean="0">
                <a:solidFill>
                  <a:srgbClr val="FF0000"/>
                </a:solidFill>
              </a:rPr>
              <a:t>300 </a:t>
            </a:r>
            <a:r>
              <a:rPr lang="tr-TR" b="1" dirty="0" err="1" smtClean="0">
                <a:solidFill>
                  <a:srgbClr val="FF0000"/>
                </a:solidFill>
              </a:rPr>
              <a:t>Thousand</a:t>
            </a:r>
            <a:r>
              <a:rPr lang="tr-TR" b="1" dirty="0" smtClean="0">
                <a:solidFill>
                  <a:srgbClr val="FF0000"/>
                </a:solidFill>
              </a:rPr>
              <a:t> TL </a:t>
            </a:r>
            <a:r>
              <a:rPr lang="tr-TR" b="1" dirty="0" smtClean="0"/>
              <a:t>(</a:t>
            </a:r>
            <a:r>
              <a:rPr lang="tr-TR" b="1" dirty="0" err="1" smtClean="0"/>
              <a:t>grant</a:t>
            </a:r>
            <a:r>
              <a:rPr lang="tr-TR" b="1" dirty="0" smtClean="0"/>
              <a:t>)</a:t>
            </a:r>
          </a:p>
          <a:p>
            <a:pPr lvl="2"/>
            <a:r>
              <a:rPr lang="tr-TR" b="1" dirty="0"/>
              <a:t> </a:t>
            </a:r>
            <a:r>
              <a:rPr lang="tr-TR" b="1" dirty="0" smtClean="0"/>
              <a:t>                           </a:t>
            </a:r>
            <a:r>
              <a:rPr lang="tr-TR" b="1" dirty="0" smtClean="0">
                <a:solidFill>
                  <a:srgbClr val="FF0000"/>
                </a:solidFill>
              </a:rPr>
              <a:t>700 </a:t>
            </a:r>
            <a:r>
              <a:rPr lang="tr-TR" b="1" dirty="0" err="1" smtClean="0">
                <a:solidFill>
                  <a:srgbClr val="FF0000"/>
                </a:solidFill>
              </a:rPr>
              <a:t>Thousand</a:t>
            </a:r>
            <a:r>
              <a:rPr lang="tr-TR" b="1" dirty="0" smtClean="0">
                <a:solidFill>
                  <a:srgbClr val="FF0000"/>
                </a:solidFill>
              </a:rPr>
              <a:t> TL </a:t>
            </a:r>
            <a:r>
              <a:rPr lang="tr-TR" b="1" dirty="0" smtClean="0"/>
              <a:t>(</a:t>
            </a:r>
            <a:r>
              <a:rPr lang="tr-TR" b="1" dirty="0" err="1" smtClean="0"/>
              <a:t>reimbursable</a:t>
            </a:r>
            <a:r>
              <a:rPr lang="tr-TR" b="1" dirty="0" smtClean="0"/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 smtClean="0"/>
              <a:t>Support</a:t>
            </a:r>
            <a:r>
              <a:rPr lang="tr-TR" b="1" dirty="0" smtClean="0"/>
              <a:t> </a:t>
            </a:r>
            <a:r>
              <a:rPr lang="tr-TR" b="1" dirty="0" err="1" smtClean="0"/>
              <a:t>Ratio</a:t>
            </a:r>
            <a:r>
              <a:rPr lang="tr-TR" b="1" dirty="0" smtClean="0"/>
              <a:t>: </a:t>
            </a:r>
            <a:r>
              <a:rPr lang="tr-TR" b="1" dirty="0" err="1"/>
              <a:t>Varies</a:t>
            </a:r>
            <a:r>
              <a:rPr lang="tr-TR" b="1" dirty="0"/>
              <a:t> </a:t>
            </a:r>
            <a:r>
              <a:rPr lang="tr-TR" b="1" dirty="0" err="1"/>
              <a:t>between</a:t>
            </a:r>
            <a:r>
              <a:rPr lang="tr-TR" b="1" dirty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60</a:t>
            </a:r>
            <a:r>
              <a:rPr lang="tr-TR" b="1" dirty="0">
                <a:solidFill>
                  <a:srgbClr val="FF0000"/>
                </a:solidFill>
              </a:rPr>
              <a:t>%</a:t>
            </a:r>
            <a:r>
              <a:rPr lang="tr-TR" b="1" dirty="0"/>
              <a:t> </a:t>
            </a:r>
            <a:r>
              <a:rPr lang="tr-TR" b="1" dirty="0" err="1"/>
              <a:t>or</a:t>
            </a:r>
            <a:r>
              <a:rPr lang="tr-TR" b="1" dirty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80% </a:t>
            </a:r>
            <a:r>
              <a:rPr lang="tr-TR" b="1" dirty="0" err="1"/>
              <a:t>according</a:t>
            </a:r>
            <a:r>
              <a:rPr lang="tr-TR" b="1" dirty="0"/>
              <a:t> to </a:t>
            </a:r>
            <a:r>
              <a:rPr lang="tr-TR" b="1" dirty="0" smtClean="0"/>
              <a:t>the </a:t>
            </a:r>
            <a:r>
              <a:rPr lang="tr-TR" b="1" dirty="0" err="1" smtClean="0"/>
              <a:t>economic</a:t>
            </a:r>
            <a:r>
              <a:rPr lang="tr-TR" b="1" dirty="0" smtClean="0"/>
              <a:t> </a:t>
            </a:r>
            <a:r>
              <a:rPr lang="tr-TR" b="1" dirty="0" err="1"/>
              <a:t>development</a:t>
            </a:r>
            <a:r>
              <a:rPr lang="tr-TR" b="1" dirty="0"/>
              <a:t> </a:t>
            </a:r>
            <a:r>
              <a:rPr lang="tr-TR" b="1" dirty="0" err="1"/>
              <a:t>level</a:t>
            </a:r>
            <a:r>
              <a:rPr lang="tr-TR" b="1" dirty="0"/>
              <a:t> of the </a:t>
            </a:r>
            <a:r>
              <a:rPr lang="tr-TR" b="1" dirty="0" err="1"/>
              <a:t>region</a:t>
            </a:r>
            <a:endParaRPr lang="tr-TR" b="1" dirty="0" smtClean="0">
              <a:solidFill>
                <a:srgbClr val="C00000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1620971" y="3630940"/>
            <a:ext cx="71458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C00000"/>
                </a:solidFill>
              </a:rPr>
              <a:t>GENERAL SUPPORT </a:t>
            </a:r>
            <a:r>
              <a:rPr lang="tr-TR" b="1" dirty="0" smtClean="0">
                <a:solidFill>
                  <a:srgbClr val="C00000"/>
                </a:solidFill>
              </a:rPr>
              <a:t>PROGRAMME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/>
              <a:t>Not Project </a:t>
            </a:r>
            <a:r>
              <a:rPr lang="tr-TR" b="1" dirty="0" err="1"/>
              <a:t>based</a:t>
            </a:r>
            <a:r>
              <a:rPr lang="tr-TR" b="1" dirty="0"/>
              <a:t> program. </a:t>
            </a:r>
            <a:r>
              <a:rPr lang="tr-TR" b="1" dirty="0" err="1"/>
              <a:t>SMEs</a:t>
            </a:r>
            <a:r>
              <a:rPr lang="tr-TR" b="1" dirty="0"/>
              <a:t> </a:t>
            </a:r>
            <a:r>
              <a:rPr lang="tr-TR" b="1" dirty="0" err="1"/>
              <a:t>benefit</a:t>
            </a:r>
            <a:r>
              <a:rPr lang="tr-TR" b="1" dirty="0"/>
              <a:t> </a:t>
            </a:r>
            <a:r>
              <a:rPr lang="tr-TR" b="1" dirty="0" err="1"/>
              <a:t>from</a:t>
            </a:r>
            <a:r>
              <a:rPr lang="tr-TR" b="1" dirty="0"/>
              <a:t> </a:t>
            </a:r>
            <a:r>
              <a:rPr lang="tr-TR" b="1" dirty="0" err="1"/>
              <a:t>supports</a:t>
            </a:r>
            <a:r>
              <a:rPr lang="tr-TR" b="1" dirty="0"/>
              <a:t> </a:t>
            </a:r>
            <a:r>
              <a:rPr lang="tr-TR" b="1" dirty="0" err="1"/>
              <a:t>directly</a:t>
            </a:r>
            <a:r>
              <a:rPr lang="tr-TR" b="1" dirty="0"/>
              <a:t> </a:t>
            </a:r>
            <a:r>
              <a:rPr lang="tr-TR" b="1" dirty="0" err="1"/>
              <a:t>by</a:t>
            </a:r>
            <a:r>
              <a:rPr lang="tr-TR" b="1" dirty="0"/>
              <a:t> </a:t>
            </a:r>
            <a:r>
              <a:rPr lang="tr-TR" b="1" dirty="0" err="1" smtClean="0"/>
              <a:t>application</a:t>
            </a:r>
            <a:endParaRPr lang="tr-TR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/>
              <a:t>15 </a:t>
            </a:r>
            <a:r>
              <a:rPr lang="tr-TR" b="1" dirty="0" err="1" smtClean="0"/>
              <a:t>sub-supports</a:t>
            </a:r>
            <a:endParaRPr lang="tr-TR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 smtClean="0"/>
              <a:t>Support</a:t>
            </a:r>
            <a:r>
              <a:rPr lang="tr-TR" b="1" dirty="0" smtClean="0"/>
              <a:t> </a:t>
            </a:r>
            <a:r>
              <a:rPr lang="tr-TR" b="1" dirty="0" err="1" smtClean="0"/>
              <a:t>Upper</a:t>
            </a:r>
            <a:r>
              <a:rPr lang="tr-TR" b="1" dirty="0" smtClean="0"/>
              <a:t> Limit: </a:t>
            </a:r>
            <a:r>
              <a:rPr lang="tr-TR" b="1" dirty="0" smtClean="0">
                <a:solidFill>
                  <a:srgbClr val="FF0000"/>
                </a:solidFill>
              </a:rPr>
              <a:t>470 </a:t>
            </a:r>
            <a:r>
              <a:rPr lang="tr-TR" b="1" dirty="0" err="1" smtClean="0">
                <a:solidFill>
                  <a:srgbClr val="FF0000"/>
                </a:solidFill>
              </a:rPr>
              <a:t>Thousand</a:t>
            </a:r>
            <a:r>
              <a:rPr lang="tr-TR" b="1" dirty="0" smtClean="0">
                <a:solidFill>
                  <a:srgbClr val="FF0000"/>
                </a:solidFill>
              </a:rPr>
              <a:t> TL </a:t>
            </a:r>
            <a:r>
              <a:rPr lang="tr-TR" b="1" dirty="0" smtClean="0"/>
              <a:t>(</a:t>
            </a:r>
            <a:r>
              <a:rPr lang="tr-TR" b="1" dirty="0" err="1" smtClean="0"/>
              <a:t>grant</a:t>
            </a:r>
            <a:r>
              <a:rPr lang="tr-TR" b="1" dirty="0" smtClean="0"/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 smtClean="0"/>
              <a:t>Support</a:t>
            </a:r>
            <a:r>
              <a:rPr lang="tr-TR" b="1" dirty="0" smtClean="0"/>
              <a:t> </a:t>
            </a:r>
            <a:r>
              <a:rPr lang="tr-TR" b="1" dirty="0" err="1" smtClean="0"/>
              <a:t>Ratio</a:t>
            </a:r>
            <a:r>
              <a:rPr lang="tr-TR" b="1" dirty="0" smtClean="0"/>
              <a:t>: </a:t>
            </a:r>
            <a:r>
              <a:rPr lang="tr-TR" b="1" dirty="0" err="1"/>
              <a:t>Varies</a:t>
            </a:r>
            <a:r>
              <a:rPr lang="tr-TR" b="1" dirty="0"/>
              <a:t> </a:t>
            </a:r>
            <a:r>
              <a:rPr lang="tr-TR" b="1" dirty="0" err="1"/>
              <a:t>between</a:t>
            </a:r>
            <a:r>
              <a:rPr lang="tr-TR" b="1" dirty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50%, 60% </a:t>
            </a:r>
            <a:r>
              <a:rPr lang="tr-TR" b="1" dirty="0" err="1" smtClean="0"/>
              <a:t>or</a:t>
            </a:r>
            <a:r>
              <a:rPr lang="tr-TR" b="1" dirty="0" smtClean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70% </a:t>
            </a:r>
            <a:r>
              <a:rPr lang="tr-TR" b="1" dirty="0" err="1"/>
              <a:t>according</a:t>
            </a:r>
            <a:r>
              <a:rPr lang="tr-TR" b="1" dirty="0"/>
              <a:t> to </a:t>
            </a:r>
            <a:r>
              <a:rPr lang="tr-TR" b="1" dirty="0" smtClean="0"/>
              <a:t>the </a:t>
            </a:r>
            <a:r>
              <a:rPr lang="tr-TR" b="1" dirty="0" err="1" smtClean="0"/>
              <a:t>economic</a:t>
            </a:r>
            <a:r>
              <a:rPr lang="tr-TR" b="1" dirty="0" smtClean="0"/>
              <a:t> </a:t>
            </a:r>
            <a:r>
              <a:rPr lang="tr-TR" b="1" dirty="0" err="1"/>
              <a:t>development</a:t>
            </a:r>
            <a:r>
              <a:rPr lang="tr-TR" b="1" dirty="0"/>
              <a:t> </a:t>
            </a:r>
            <a:r>
              <a:rPr lang="tr-TR" b="1" dirty="0" err="1"/>
              <a:t>level</a:t>
            </a:r>
            <a:r>
              <a:rPr lang="tr-TR" b="1" dirty="0"/>
              <a:t> of the </a:t>
            </a:r>
            <a:r>
              <a:rPr lang="tr-TR" b="1" dirty="0" err="1"/>
              <a:t>region</a:t>
            </a:r>
            <a:endParaRPr lang="tr-TR" b="1" dirty="0">
              <a:solidFill>
                <a:srgbClr val="C00000"/>
              </a:solidFill>
            </a:endParaRPr>
          </a:p>
          <a:p>
            <a:endParaRPr lang="tr-TR" b="1" dirty="0" smtClean="0"/>
          </a:p>
          <a:p>
            <a:endParaRPr lang="tr-TR" b="1" dirty="0"/>
          </a:p>
          <a:p>
            <a:pPr marL="285750" indent="-285750">
              <a:buFont typeface="Wingdings" pitchFamily="2" charset="2"/>
              <a:buChar char="Ø"/>
            </a:pPr>
            <a:endParaRPr lang="tr-TR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74" y="896020"/>
            <a:ext cx="1259341" cy="748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4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175962"/>
            <a:ext cx="720080" cy="50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3 Metin kutusu"/>
          <p:cNvSpPr txBox="1"/>
          <p:nvPr/>
        </p:nvSpPr>
        <p:spPr>
          <a:xfrm>
            <a:off x="1314798" y="16830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00BAD9"/>
                </a:solidFill>
              </a:rPr>
              <a:t>KOSGEB SUPPORT PROGRAMMES</a:t>
            </a:r>
            <a:endParaRPr lang="tr-TR" sz="2800" b="1" dirty="0">
              <a:solidFill>
                <a:srgbClr val="00BAD9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656585" y="896020"/>
            <a:ext cx="74874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ENTREPRENEURSHIP </a:t>
            </a:r>
            <a:r>
              <a:rPr lang="tr-TR" b="1" dirty="0">
                <a:solidFill>
                  <a:srgbClr val="C00000"/>
                </a:solidFill>
              </a:rPr>
              <a:t>SUPPORT PROGRAMME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</a:rPr>
              <a:t>New Entrepreneur </a:t>
            </a:r>
            <a:r>
              <a:rPr lang="tr-TR" b="1" dirty="0" err="1" smtClean="0">
                <a:solidFill>
                  <a:prstClr val="black"/>
                </a:solidFill>
              </a:rPr>
              <a:t>Support</a:t>
            </a:r>
            <a:r>
              <a:rPr lang="tr-TR" b="1" dirty="0">
                <a:solidFill>
                  <a:prstClr val="black"/>
                </a:solidFill>
              </a:rPr>
              <a:t>, </a:t>
            </a:r>
            <a:r>
              <a:rPr lang="tr-TR" b="1" dirty="0" err="1">
                <a:solidFill>
                  <a:prstClr val="black"/>
                </a:solidFill>
              </a:rPr>
              <a:t>Applied</a:t>
            </a:r>
            <a:r>
              <a:rPr lang="tr-TR" b="1" dirty="0">
                <a:solidFill>
                  <a:prstClr val="black"/>
                </a:solidFill>
              </a:rPr>
              <a:t> </a:t>
            </a:r>
            <a:r>
              <a:rPr lang="tr-TR" b="1" dirty="0" err="1">
                <a:solidFill>
                  <a:prstClr val="black"/>
                </a:solidFill>
              </a:rPr>
              <a:t>Entrepreneurship</a:t>
            </a:r>
            <a:r>
              <a:rPr lang="tr-TR" b="1" dirty="0">
                <a:solidFill>
                  <a:prstClr val="black"/>
                </a:solidFill>
              </a:rPr>
              <a:t> Training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smtClean="0">
                <a:solidFill>
                  <a:prstClr val="black"/>
                </a:solidFill>
              </a:rPr>
              <a:t>İŞGEM (Business </a:t>
            </a:r>
            <a:r>
              <a:rPr lang="tr-TR" b="1" dirty="0" err="1" smtClean="0">
                <a:solidFill>
                  <a:prstClr val="black"/>
                </a:solidFill>
              </a:rPr>
              <a:t>Incubator</a:t>
            </a:r>
            <a:r>
              <a:rPr lang="tr-TR" b="1" dirty="0" smtClean="0">
                <a:solidFill>
                  <a:prstClr val="black"/>
                </a:solidFill>
              </a:rPr>
              <a:t>) </a:t>
            </a:r>
            <a:r>
              <a:rPr lang="tr-TR" b="1" dirty="0" err="1" smtClean="0">
                <a:solidFill>
                  <a:prstClr val="black"/>
                </a:solidFill>
              </a:rPr>
              <a:t>Support</a:t>
            </a:r>
            <a:r>
              <a:rPr lang="tr-TR" b="1" dirty="0" smtClean="0">
                <a:solidFill>
                  <a:prstClr val="black"/>
                </a:solidFill>
              </a:rPr>
              <a:t>, Business </a:t>
            </a:r>
            <a:r>
              <a:rPr lang="tr-TR" b="1" dirty="0">
                <a:solidFill>
                  <a:prstClr val="black"/>
                </a:solidFill>
              </a:rPr>
              <a:t>Plan </a:t>
            </a:r>
            <a:r>
              <a:rPr lang="tr-TR" b="1" dirty="0" err="1">
                <a:solidFill>
                  <a:prstClr val="black"/>
                </a:solidFill>
              </a:rPr>
              <a:t>Award</a:t>
            </a:r>
            <a:endParaRPr lang="tr-TR" b="1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tr-TR" b="1" dirty="0" smtClean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 smtClean="0">
                <a:solidFill>
                  <a:prstClr val="black"/>
                </a:solidFill>
              </a:rPr>
              <a:t>Support</a:t>
            </a:r>
            <a:r>
              <a:rPr lang="tr-TR" b="1" dirty="0" smtClean="0">
                <a:solidFill>
                  <a:prstClr val="black"/>
                </a:solidFill>
              </a:rPr>
              <a:t> </a:t>
            </a:r>
            <a:r>
              <a:rPr lang="tr-TR" b="1" dirty="0" err="1" smtClean="0">
                <a:solidFill>
                  <a:prstClr val="black"/>
                </a:solidFill>
              </a:rPr>
              <a:t>Upper</a:t>
            </a:r>
            <a:r>
              <a:rPr lang="tr-TR" b="1" dirty="0" smtClean="0">
                <a:solidFill>
                  <a:prstClr val="black"/>
                </a:solidFill>
              </a:rPr>
              <a:t> Limit: </a:t>
            </a:r>
            <a:r>
              <a:rPr lang="tr-TR" b="1" dirty="0" smtClean="0">
                <a:solidFill>
                  <a:srgbClr val="FF0000"/>
                </a:solidFill>
              </a:rPr>
              <a:t>50 </a:t>
            </a:r>
            <a:r>
              <a:rPr lang="tr-TR" b="1" dirty="0" err="1" smtClean="0">
                <a:solidFill>
                  <a:srgbClr val="FF0000"/>
                </a:solidFill>
              </a:rPr>
              <a:t>Thousand</a:t>
            </a:r>
            <a:r>
              <a:rPr lang="tr-TR" b="1" dirty="0" smtClean="0">
                <a:solidFill>
                  <a:srgbClr val="FF0000"/>
                </a:solidFill>
              </a:rPr>
              <a:t> TL </a:t>
            </a:r>
            <a:r>
              <a:rPr lang="tr-TR" b="1" dirty="0" smtClean="0">
                <a:solidFill>
                  <a:prstClr val="black"/>
                </a:solidFill>
              </a:rPr>
              <a:t>(</a:t>
            </a:r>
            <a:r>
              <a:rPr lang="tr-TR" b="1" dirty="0" err="1" smtClean="0">
                <a:solidFill>
                  <a:prstClr val="black"/>
                </a:solidFill>
              </a:rPr>
              <a:t>grant</a:t>
            </a:r>
            <a:r>
              <a:rPr lang="tr-TR" b="1" dirty="0" smtClean="0">
                <a:solidFill>
                  <a:prstClr val="black"/>
                </a:solidFill>
              </a:rPr>
              <a:t>)</a:t>
            </a:r>
          </a:p>
          <a:p>
            <a:pPr lvl="4"/>
            <a:r>
              <a:rPr lang="tr-TR" b="1" dirty="0" smtClean="0">
                <a:solidFill>
                  <a:prstClr val="black"/>
                </a:solidFill>
              </a:rPr>
              <a:t>          </a:t>
            </a:r>
            <a:r>
              <a:rPr lang="tr-TR" b="1" dirty="0" smtClean="0">
                <a:solidFill>
                  <a:srgbClr val="FF0000"/>
                </a:solidFill>
              </a:rPr>
              <a:t>100 </a:t>
            </a:r>
            <a:r>
              <a:rPr lang="tr-TR" b="1" dirty="0" err="1" smtClean="0">
                <a:solidFill>
                  <a:srgbClr val="FF0000"/>
                </a:solidFill>
              </a:rPr>
              <a:t>Thousand</a:t>
            </a:r>
            <a:r>
              <a:rPr lang="tr-TR" b="1" dirty="0" smtClean="0">
                <a:solidFill>
                  <a:srgbClr val="FF0000"/>
                </a:solidFill>
              </a:rPr>
              <a:t>  TL </a:t>
            </a:r>
            <a:r>
              <a:rPr lang="tr-TR" b="1" dirty="0" smtClean="0">
                <a:solidFill>
                  <a:prstClr val="black"/>
                </a:solidFill>
              </a:rPr>
              <a:t>(</a:t>
            </a:r>
            <a:r>
              <a:rPr lang="tr-TR" b="1" dirty="0" err="1" smtClean="0">
                <a:solidFill>
                  <a:prstClr val="black"/>
                </a:solidFill>
              </a:rPr>
              <a:t>reimbursable</a:t>
            </a:r>
            <a:r>
              <a:rPr lang="tr-TR" b="1" dirty="0" smtClean="0">
                <a:solidFill>
                  <a:prstClr val="black"/>
                </a:solidFill>
              </a:rPr>
              <a:t>)</a:t>
            </a:r>
          </a:p>
          <a:p>
            <a:pPr lvl="4"/>
            <a:endParaRPr lang="tr-TR" b="1" dirty="0">
              <a:solidFill>
                <a:prstClr val="black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 smtClean="0"/>
              <a:t>Support</a:t>
            </a:r>
            <a:r>
              <a:rPr lang="tr-TR" b="1" dirty="0" smtClean="0"/>
              <a:t> </a:t>
            </a:r>
            <a:r>
              <a:rPr lang="tr-TR" b="1" dirty="0" err="1"/>
              <a:t>Ratio</a:t>
            </a:r>
            <a:r>
              <a:rPr lang="tr-TR" b="1" dirty="0"/>
              <a:t>: </a:t>
            </a:r>
            <a:r>
              <a:rPr lang="tr-TR" b="1" dirty="0" err="1"/>
              <a:t>Varies</a:t>
            </a:r>
            <a:r>
              <a:rPr lang="tr-TR" b="1" dirty="0"/>
              <a:t> </a:t>
            </a:r>
            <a:r>
              <a:rPr lang="tr-TR" b="1" dirty="0" err="1"/>
              <a:t>between</a:t>
            </a:r>
            <a:r>
              <a:rPr lang="tr-TR" b="1" dirty="0"/>
              <a:t> </a:t>
            </a:r>
            <a:r>
              <a:rPr lang="tr-TR" b="1" dirty="0">
                <a:solidFill>
                  <a:srgbClr val="FF0000"/>
                </a:solidFill>
              </a:rPr>
              <a:t>60% </a:t>
            </a:r>
            <a:r>
              <a:rPr lang="tr-TR" b="1" dirty="0" err="1"/>
              <a:t>or</a:t>
            </a:r>
            <a:r>
              <a:rPr lang="tr-TR" b="1" dirty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90% </a:t>
            </a:r>
            <a:r>
              <a:rPr lang="tr-TR" b="1" dirty="0" err="1" smtClean="0"/>
              <a:t>according</a:t>
            </a:r>
            <a:r>
              <a:rPr lang="tr-TR" b="1" dirty="0" smtClean="0"/>
              <a:t> to the </a:t>
            </a:r>
            <a:r>
              <a:rPr lang="tr-TR" b="1" dirty="0" err="1" smtClean="0"/>
              <a:t>economic</a:t>
            </a:r>
            <a:r>
              <a:rPr lang="tr-TR" b="1" dirty="0" smtClean="0"/>
              <a:t> </a:t>
            </a:r>
            <a:r>
              <a:rPr lang="tr-TR" b="1" dirty="0" err="1"/>
              <a:t>development</a:t>
            </a:r>
            <a:r>
              <a:rPr lang="tr-TR" b="1" dirty="0"/>
              <a:t> </a:t>
            </a:r>
            <a:r>
              <a:rPr lang="tr-TR" b="1" dirty="0" err="1"/>
              <a:t>level</a:t>
            </a:r>
            <a:r>
              <a:rPr lang="tr-TR" b="1" dirty="0"/>
              <a:t> of the </a:t>
            </a:r>
            <a:r>
              <a:rPr lang="tr-TR" b="1" dirty="0" err="1" smtClean="0"/>
              <a:t>region</a:t>
            </a:r>
            <a:endParaRPr lang="tr-TR" b="1" dirty="0" smtClean="0"/>
          </a:p>
          <a:p>
            <a:pPr marL="285750" indent="-285750">
              <a:buFont typeface="Wingdings" pitchFamily="2" charset="2"/>
              <a:buChar char="Ø"/>
            </a:pPr>
            <a:endParaRPr lang="tr-TR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 smtClean="0"/>
              <a:t>Support</a:t>
            </a:r>
            <a:r>
              <a:rPr lang="tr-TR" b="1" dirty="0" smtClean="0"/>
              <a:t> </a:t>
            </a:r>
            <a:r>
              <a:rPr lang="tr-TR" b="1" dirty="0" err="1" smtClean="0"/>
              <a:t>rates</a:t>
            </a:r>
            <a:r>
              <a:rPr lang="tr-TR" b="1" dirty="0" smtClean="0"/>
              <a:t> </a:t>
            </a:r>
            <a:r>
              <a:rPr lang="tr-TR" b="1" dirty="0" err="1" smtClean="0"/>
              <a:t>increase</a:t>
            </a:r>
            <a:r>
              <a:rPr lang="tr-TR" b="1" dirty="0" smtClean="0"/>
              <a:t> 10% </a:t>
            </a:r>
            <a:r>
              <a:rPr lang="tr-TR" b="1" dirty="0" err="1" smtClean="0"/>
              <a:t>if</a:t>
            </a:r>
            <a:r>
              <a:rPr lang="tr-TR" b="1" dirty="0" smtClean="0"/>
              <a:t> the </a:t>
            </a:r>
            <a:r>
              <a:rPr lang="tr-TR" b="1" dirty="0" err="1" smtClean="0"/>
              <a:t>case</a:t>
            </a:r>
            <a:r>
              <a:rPr lang="tr-TR" b="1" dirty="0" smtClean="0"/>
              <a:t> of </a:t>
            </a:r>
            <a:r>
              <a:rPr lang="tr-TR" b="1" dirty="0" err="1" smtClean="0"/>
              <a:t>women</a:t>
            </a:r>
            <a:r>
              <a:rPr lang="tr-TR" b="1" dirty="0" smtClean="0"/>
              <a:t> </a:t>
            </a:r>
            <a:r>
              <a:rPr lang="tr-TR" b="1" dirty="0" err="1" smtClean="0"/>
              <a:t>or</a:t>
            </a:r>
            <a:r>
              <a:rPr lang="tr-TR" b="1" dirty="0" smtClean="0"/>
              <a:t> </a:t>
            </a:r>
            <a:r>
              <a:rPr lang="tr-TR" b="1" dirty="0" err="1" smtClean="0"/>
              <a:t>disabled</a:t>
            </a:r>
            <a:r>
              <a:rPr lang="tr-TR" b="1" dirty="0" smtClean="0"/>
              <a:t> </a:t>
            </a:r>
            <a:r>
              <a:rPr lang="tr-TR" b="1" dirty="0" err="1" smtClean="0"/>
              <a:t>entrepreneur</a:t>
            </a:r>
            <a:r>
              <a:rPr lang="tr-TR" b="1" dirty="0" err="1"/>
              <a:t>s</a:t>
            </a:r>
            <a:endParaRPr lang="tr-TR" b="1" i="1" dirty="0">
              <a:solidFill>
                <a:prstClr val="black"/>
              </a:solidFill>
            </a:endParaRPr>
          </a:p>
        </p:txBody>
      </p:sp>
      <p:pic>
        <p:nvPicPr>
          <p:cNvPr id="16" name="Picture 2" descr="D:\Resimler Sunum vb\sunu icin resim\GIRIIM~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61" y="896020"/>
            <a:ext cx="1369453" cy="102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6F97C-866D-4F85-A1F6-DDF39F62CB6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CA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8" name="Picture 15" descr="http://www.gemebs.com/wp-content/uploads/2015/01/Effecting-Organizational-Culture1-300x22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19" y="4640436"/>
            <a:ext cx="1080135" cy="81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Metin kutusu 18"/>
          <p:cNvSpPr txBox="1"/>
          <p:nvPr/>
        </p:nvSpPr>
        <p:spPr>
          <a:xfrm>
            <a:off x="1565914" y="4445321"/>
            <a:ext cx="7578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rgbClr val="C00000"/>
                </a:solidFill>
              </a:rPr>
              <a:t>THEMATIC PROJECT SUPPORT PROGRAMME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Supporting</a:t>
            </a:r>
            <a:r>
              <a:rPr lang="tr-TR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p</a:t>
            </a:r>
            <a:r>
              <a:rPr lang="en-US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rojects</a:t>
            </a:r>
            <a:r>
              <a:rPr lang="en-US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 prepared</a:t>
            </a:r>
            <a:r>
              <a:rPr lang="tr-TR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tr-TR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by</a:t>
            </a:r>
            <a:r>
              <a:rPr lang="tr-TR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Professional Organizations for the needs </a:t>
            </a:r>
            <a:r>
              <a:rPr lang="tr-TR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of </a:t>
            </a:r>
            <a:r>
              <a:rPr lang="tr-TR" b="1" dirty="0" err="1">
                <a:solidFill>
                  <a:prstClr val="black"/>
                </a:solidFill>
                <a:latin typeface="Calibri"/>
                <a:cs typeface="Arial" pitchFamily="34" charset="0"/>
              </a:rPr>
              <a:t>their</a:t>
            </a:r>
            <a:r>
              <a:rPr lang="tr-TR" b="1" dirty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members</a:t>
            </a:r>
            <a:endParaRPr lang="tr-TR" b="1" dirty="0" smtClean="0">
              <a:solidFill>
                <a:prstClr val="black"/>
              </a:solidFill>
              <a:latin typeface="Calibri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Support</a:t>
            </a:r>
            <a:r>
              <a:rPr lang="tr-TR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Upper</a:t>
            </a:r>
            <a:r>
              <a:rPr lang="tr-TR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Limit: </a:t>
            </a:r>
            <a:r>
              <a:rPr lang="tr-TR" b="1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150 </a:t>
            </a:r>
            <a:r>
              <a:rPr lang="tr-TR" b="1" dirty="0" err="1" smtClean="0">
                <a:solidFill>
                  <a:srgbClr val="FF0000"/>
                </a:solidFill>
                <a:latin typeface="Calibri"/>
                <a:cs typeface="Arial" pitchFamily="34" charset="0"/>
              </a:rPr>
              <a:t>Thousand</a:t>
            </a:r>
            <a:r>
              <a:rPr lang="tr-TR" b="1" dirty="0" smtClean="0">
                <a:solidFill>
                  <a:srgbClr val="FF0000"/>
                </a:solidFill>
                <a:latin typeface="Calibri"/>
                <a:cs typeface="Arial" pitchFamily="34" charset="0"/>
              </a:rPr>
              <a:t> TL </a:t>
            </a:r>
            <a:r>
              <a:rPr lang="tr-TR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(</a:t>
            </a:r>
            <a:r>
              <a:rPr lang="tr-TR" b="1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grant</a:t>
            </a:r>
            <a:r>
              <a:rPr lang="tr-TR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tr-TR" b="1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Support</a:t>
            </a:r>
            <a:r>
              <a:rPr lang="tr-TR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 </a:t>
            </a:r>
            <a:r>
              <a:rPr lang="tr-TR" b="1" dirty="0" err="1" smtClean="0">
                <a:solidFill>
                  <a:prstClr val="black"/>
                </a:solidFill>
                <a:latin typeface="Calibri"/>
                <a:cs typeface="Arial" pitchFamily="34" charset="0"/>
              </a:rPr>
              <a:t>Ratio</a:t>
            </a:r>
            <a:r>
              <a:rPr lang="tr-TR" b="1" dirty="0" smtClean="0">
                <a:solidFill>
                  <a:prstClr val="black"/>
                </a:solidFill>
                <a:latin typeface="Calibri"/>
                <a:cs typeface="Arial" pitchFamily="34" charset="0"/>
              </a:rPr>
              <a:t>: </a:t>
            </a:r>
            <a:r>
              <a:rPr lang="tr-TR" b="1" dirty="0" err="1"/>
              <a:t>Varies</a:t>
            </a:r>
            <a:r>
              <a:rPr lang="tr-TR" b="1" dirty="0"/>
              <a:t> </a:t>
            </a:r>
            <a:r>
              <a:rPr lang="tr-TR" b="1" dirty="0" err="1"/>
              <a:t>between</a:t>
            </a:r>
            <a:r>
              <a:rPr lang="tr-TR" b="1" dirty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50% </a:t>
            </a:r>
            <a:r>
              <a:rPr lang="tr-TR" b="1" dirty="0" err="1"/>
              <a:t>or</a:t>
            </a:r>
            <a:r>
              <a:rPr lang="tr-TR" b="1" dirty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60% </a:t>
            </a:r>
            <a:r>
              <a:rPr lang="tr-TR" b="1" dirty="0" err="1"/>
              <a:t>according</a:t>
            </a:r>
            <a:r>
              <a:rPr lang="tr-TR" b="1" dirty="0"/>
              <a:t> to </a:t>
            </a:r>
            <a:r>
              <a:rPr lang="tr-TR" b="1" dirty="0" smtClean="0"/>
              <a:t>the </a:t>
            </a:r>
            <a:r>
              <a:rPr lang="tr-TR" b="1" dirty="0" err="1" smtClean="0"/>
              <a:t>economic</a:t>
            </a:r>
            <a:r>
              <a:rPr lang="tr-TR" b="1" dirty="0" smtClean="0"/>
              <a:t> </a:t>
            </a:r>
            <a:r>
              <a:rPr lang="tr-TR" b="1" dirty="0" err="1"/>
              <a:t>development</a:t>
            </a:r>
            <a:r>
              <a:rPr lang="tr-TR" b="1" dirty="0"/>
              <a:t> </a:t>
            </a:r>
            <a:r>
              <a:rPr lang="tr-TR" b="1" dirty="0" err="1"/>
              <a:t>level</a:t>
            </a:r>
            <a:r>
              <a:rPr lang="tr-TR" b="1" dirty="0"/>
              <a:t> of the </a:t>
            </a:r>
            <a:r>
              <a:rPr lang="tr-TR" b="1" dirty="0" err="1"/>
              <a:t>region</a:t>
            </a:r>
            <a:endParaRPr lang="tr-TR" b="1" dirty="0"/>
          </a:p>
          <a:p>
            <a:pPr marL="285750" indent="-285750">
              <a:buFont typeface="Wingdings" pitchFamily="2" charset="2"/>
              <a:buChar char="Ø"/>
            </a:pPr>
            <a:endParaRPr lang="tr-TR" b="1" dirty="0">
              <a:solidFill>
                <a:prstClr val="black"/>
              </a:solidFill>
              <a:latin typeface="Calibri"/>
            </a:endParaRPr>
          </a:p>
          <a:p>
            <a:endParaRPr lang="tr-TR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6289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8746</TotalTime>
  <Words>850</Words>
  <Application>Microsoft Office PowerPoint</Application>
  <PresentationFormat>Custom</PresentationFormat>
  <Paragraphs>168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Ofis Teması</vt:lpstr>
      <vt:lpstr>4_Ofis Teması</vt:lpstr>
      <vt:lpstr>3_Ofis Teması</vt:lpstr>
      <vt:lpstr>8_Ofis Teması</vt:lpstr>
      <vt:lpstr>1_Ofis Teması</vt:lpstr>
      <vt:lpstr>5_Ofis Teması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Investintech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A2E_Engine</dc:creator>
  <cp:lastModifiedBy>enes</cp:lastModifiedBy>
  <cp:revision>736</cp:revision>
  <cp:lastPrinted>2016-12-02T14:00:05Z</cp:lastPrinted>
  <dcterms:created xsi:type="dcterms:W3CDTF">2011-08-16T10:46:40Z</dcterms:created>
  <dcterms:modified xsi:type="dcterms:W3CDTF">2017-01-30T09:31:23Z</dcterms:modified>
</cp:coreProperties>
</file>