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75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301" r:id="rId12"/>
    <p:sldId id="298" r:id="rId13"/>
    <p:sldId id="294" r:id="rId14"/>
    <p:sldId id="297" r:id="rId15"/>
    <p:sldId id="296" r:id="rId16"/>
    <p:sldId id="295" r:id="rId17"/>
    <p:sldId id="303" r:id="rId18"/>
    <p:sldId id="302" r:id="rId19"/>
    <p:sldId id="270" r:id="rId20"/>
    <p:sldId id="271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0B445-5F8E-4CBC-AF18-12CE971D7692}" type="datetimeFigureOut">
              <a:rPr lang="en-US" smtClean="0"/>
              <a:pPr/>
              <a:t>14-Feb-17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C988-9C51-4B36-AD26-D942DC03E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63055B-9EB1-4C2E-AD3E-0958B13B85AF}" type="slidenum">
              <a:rPr lang="en-GB" sz="1200" smtClean="0"/>
              <a:pPr eaLnBrk="1" hangingPunct="1"/>
              <a:t>11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B9B-DA15-4209-9760-C4BF820FD60A}" type="datetime1">
              <a:rPr lang="en-US" smtClean="0"/>
              <a:t>14-Feb-17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DABB-DA96-418C-9F1F-1603D72779E8}" type="datetime1">
              <a:rPr lang="en-US" smtClean="0"/>
              <a:t>14-Feb-17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201-1982-428F-AB4B-42FDF2FC52C7}" type="datetime1">
              <a:rPr lang="en-US" smtClean="0"/>
              <a:t>14-Feb-17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CFB-2438-4931-A718-D418A81CB5D7}" type="datetime1">
              <a:rPr lang="en-US" smtClean="0"/>
              <a:t>14-Feb-17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B4DB-4294-4361-8FF8-6EDEDDC2D6BC}" type="datetime1">
              <a:rPr lang="en-US" smtClean="0"/>
              <a:t>14-Feb-17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BAC5A90-38DF-487D-A7A7-7567870011EB}" type="datetime1">
              <a:rPr lang="en-US" smtClean="0"/>
              <a:t>14-Feb-17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7028-63BE-4B35-AC23-2EAF8A2D1703}" type="datetime1">
              <a:rPr lang="en-US" smtClean="0"/>
              <a:t>14-Feb-17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841-E3CF-4161-9D97-6AE6D8C1CB6C}" type="datetime1">
              <a:rPr lang="en-US" smtClean="0"/>
              <a:t>14-Feb-17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A8EE-E111-47BD-B31F-EF11EAD8DA51}" type="datetime1">
              <a:rPr lang="en-US" smtClean="0"/>
              <a:t>14-Feb-17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D94E-32B1-4917-A7F3-879EC540BE54}" type="datetime1">
              <a:rPr lang="en-US" smtClean="0"/>
              <a:t>14-Feb-17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06AE94B-F98B-4CB4-B415-98B5F35D14DD}" type="datetime1">
              <a:rPr lang="en-US" smtClean="0"/>
              <a:t>14-Feb-17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674E99-3BAA-42DA-B1B1-B20B7B05ABF7}" type="datetime1">
              <a:rPr lang="en-US" smtClean="0"/>
              <a:t>14-Feb-17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7B0E3D-3E23-4C6B-885D-1BF01C899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dissolve/>
  </p:transition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hrainsmes@gmail.com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bsmes.ne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ahrainsmes@gmail.com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://www.bsmes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2514599" cy="10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 rot="10800000" flipV="1">
            <a:off x="0" y="1493968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ADFIMI – Oman Development Bank Joint Regional Seminar on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“SME DEVELOPMENT”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endParaRPr lang="ar-BH" sz="24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Overview of Incubation, Entrepreneurship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SMEs Development in Bahrain</a:t>
            </a:r>
            <a:endParaRPr lang="ar-BH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Dr. Abdulhasan Al-Dairi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Chairman, Bahrain SMEs Society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Founding Board Member</a:t>
            </a: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Union of GCC Entrepreneurs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Email: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bahrainsmes@gmail.com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Web: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www.bsmes.net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en-US" sz="20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13-15 February 2017, Muscat, Oman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42913" y="239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sultan.shuwayeb\AppData\Local\Microsoft\Windows\Temporary Internet Files\Content.Outlook\ININD0C7\gcc logo 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8600"/>
            <a:ext cx="1447800" cy="1371600"/>
          </a:xfrm>
          <a:prstGeom prst="rect">
            <a:avLst/>
          </a:prstGeom>
          <a:noFill/>
        </p:spPr>
      </p:pic>
      <p:pic>
        <p:nvPicPr>
          <p:cNvPr id="1026" name="Picture 2" descr="ADFIMI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2043" y="304800"/>
            <a:ext cx="9876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1" descr="http://www.themiddleeastmagazine.com/wp-content/uploads/2015/01/OMAN-DEV-BANK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8701" r="17731" b="47876"/>
          <a:stretch/>
        </p:blipFill>
        <p:spPr bwMode="auto">
          <a:xfrm>
            <a:off x="6858000" y="304800"/>
            <a:ext cx="1616284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52E8-B619-4763-88AC-AFE67AEF6B0E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7313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Challenges faced and Successes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IV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209800"/>
            <a:ext cx="689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Foreign Workers in SMEs Sector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5400" y="3048000"/>
            <a:ext cx="7162800" cy="18774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	100,000 employees</a:t>
            </a:r>
          </a:p>
          <a:p>
            <a:pPr marL="446088" indent="-446088" algn="just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	375,417 employees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(only 53,390 Bahraini)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8A04-530F-448F-A4CC-07FAECABDAA0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3" descr="C:\Users\ghassan\AppData\Local\Microsoft\Windows\Temporary Internet Files\Content.IE5\7RDCC78G\MCj0439587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1"/>
            <a:ext cx="731520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2286000" y="274320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Challenges</a:t>
            </a:r>
            <a:endParaRPr lang="en-GB" sz="2800" b="1" dirty="0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4724400" y="21336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Business case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Is not clear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5728792" y="4214813"/>
            <a:ext cx="1725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Poor Leadership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609600" y="3962400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Lack of policies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Encouraging Ecosystem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1143000" y="2057400"/>
            <a:ext cx="19882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Lack of skills, R&amp;D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and Training</a:t>
            </a:r>
            <a:endParaRPr lang="en-GB" sz="1800" b="1" dirty="0" smtClean="0">
              <a:solidFill>
                <a:schemeClr val="bg1"/>
              </a:solidFill>
            </a:endParaRPr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3886200" y="1143000"/>
            <a:ext cx="1496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</a:rPr>
              <a:t>Resistance to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Change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048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Challenges faced and Successes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V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EED4-EB74-488B-ADF6-30D11C5708E9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7421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Challenges faced and Successes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VI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981200"/>
            <a:ext cx="689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Successful Measures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2514600"/>
            <a:ext cx="8458200" cy="38472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310063" algn="l"/>
              </a:tabLs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&amp; Market Reforms</a:t>
            </a:r>
          </a:p>
          <a:p>
            <a:pPr marL="536575" indent="-536575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310063" algn="l"/>
              </a:tabLst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310063" algn="l"/>
              </a:tabLs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Tamkeen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 algn="just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310063" algn="l"/>
              </a:tabLs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Micro Finance  Banks besides BDB</a:t>
            </a:r>
          </a:p>
          <a:p>
            <a:pPr marL="536575" indent="-536575" algn="just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310063" algn="l"/>
              </a:tabLs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Bahrain Business Incubator Centers </a:t>
            </a:r>
          </a:p>
          <a:p>
            <a:pPr marL="536575" indent="-536575" algn="just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310063" algn="l"/>
              </a:tabLst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Tamkeen’s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Scheme with 7 Private Banks (subsidized interest rate)</a:t>
            </a:r>
          </a:p>
          <a:p>
            <a:pPr marL="536575" indent="-536575" algn="just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310063" algn="l"/>
              </a:tabLs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Tenmou for Business Angels funding</a:t>
            </a:r>
          </a:p>
          <a:p>
            <a:pPr marL="536575" indent="-536575" algn="just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310063" algn="l"/>
              </a:tabLs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 9 Accelerator’s cooperation with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Seedstars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Intl. for Crowd funding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E3D1-C1A4-47EB-86F6-A8C1629ED310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8686800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9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Cross-Border Cooperation with other GCC countries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7391400" cy="422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DE20-93C5-49A9-A326-F3258BC255B1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8686800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9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Cross-Border Cooperation with other GCC countries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7557647" cy="415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0183-0978-4CBB-9D18-A5A53A836D3A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267200" y="2133600"/>
            <a:ext cx="4240251" cy="3916615"/>
            <a:chOff x="1907704" y="2179762"/>
            <a:chExt cx="4608512" cy="463361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516915">
              <a:off x="3167904" y="2759369"/>
              <a:ext cx="2422979" cy="3406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6140202"/>
              <a:ext cx="1080120" cy="67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704" y="3475906"/>
              <a:ext cx="999132" cy="62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9752" y="5348114"/>
              <a:ext cx="1296144" cy="72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92080" y="2899842"/>
              <a:ext cx="1008112" cy="62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2179762"/>
              <a:ext cx="1008112" cy="672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8104" y="4267994"/>
              <a:ext cx="1008112" cy="588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424956">
            <a:off x="1090741" y="2266774"/>
            <a:ext cx="2347827" cy="37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28600" y="1371600"/>
            <a:ext cx="8686800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9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Cross-Border Cooperation with other GCC countries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D862-671E-429F-8D3F-9F99204D20B2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610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Overview of the Incubation in Bahrain- 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792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en-US" sz="1200" b="1" i="1" dirty="0">
              <a:solidFill>
                <a:srgbClr val="FF000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1100" b="1" kern="0" dirty="0">
                <a:solidFill>
                  <a:srgbClr val="0070C0"/>
                </a:solidFill>
                <a:latin typeface="+mn-lt"/>
                <a:cs typeface="+mn-cs"/>
              </a:rPr>
              <a:t> </a:t>
            </a: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1100" b="1" kern="0" dirty="0">
                <a:solidFill>
                  <a:srgbClr val="0070C0"/>
                </a:solidFill>
                <a:latin typeface="+mn-lt"/>
                <a:cs typeface="+mn-cs"/>
              </a:rPr>
              <a:t> 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*Source: Bahrain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 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Society, 2017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2133600"/>
          <a:ext cx="7543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0" dirty="0" smtClean="0">
                          <a:latin typeface="+mn-lt"/>
                          <a:cs typeface="+mn-cs"/>
                        </a:rPr>
                        <a:t>Incubator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latin typeface="+mn-lt"/>
                          <a:cs typeface="+mn-cs"/>
                        </a:rPr>
                        <a:t>Supported by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indent="-27432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defRPr/>
                      </a:pPr>
                      <a:r>
                        <a:rPr lang="en-NZ" sz="1400" b="1" dirty="0" smtClean="0">
                          <a:solidFill>
                            <a:srgbClr val="0070C0"/>
                          </a:solidFill>
                        </a:rPr>
                        <a:t>Bahrain Business Incubator Centre (BBIC)</a:t>
                      </a:r>
                      <a:endParaRPr lang="en-US" sz="14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BDB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</a:rPr>
                        <a:t>Reyadat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 Center</a:t>
                      </a:r>
                      <a:endParaRPr lang="en-US" sz="14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BDB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indent="-27432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Capital Mall for Bahraini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MoLSD</a:t>
                      </a:r>
                      <a:endParaRPr kumimoji="0" lang="en-US" sz="1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indent="-27432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defRPr/>
                      </a:pP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</a:rPr>
                        <a:t>Sitra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Food Processing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MoLSD</a:t>
                      </a:r>
                      <a:endParaRPr kumimoji="0" lang="en-US" sz="1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NZ" sz="1400" b="1" dirty="0" smtClean="0">
                          <a:solidFill>
                            <a:srgbClr val="0070C0"/>
                          </a:solidFill>
                        </a:rPr>
                        <a:t>Manama Handicraft </a:t>
                      </a:r>
                      <a:r>
                        <a:rPr lang="en-NZ" sz="1400" b="1" dirty="0" err="1" smtClean="0">
                          <a:solidFill>
                            <a:srgbClr val="0070C0"/>
                          </a:solidFill>
                        </a:rPr>
                        <a:t>Center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MoICT</a:t>
                      </a:r>
                      <a:endParaRPr kumimoji="0" lang="en-US" sz="1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NZ" sz="1400" b="1" dirty="0" smtClean="0">
                          <a:solidFill>
                            <a:srgbClr val="0070C0"/>
                          </a:solidFill>
                        </a:rPr>
                        <a:t>Al </a:t>
                      </a:r>
                      <a:r>
                        <a:rPr lang="en-NZ" sz="1400" b="1" dirty="0" err="1" smtClean="0">
                          <a:solidFill>
                            <a:srgbClr val="0070C0"/>
                          </a:solidFill>
                        </a:rPr>
                        <a:t>Jasra</a:t>
                      </a:r>
                      <a:r>
                        <a:rPr lang="en-NZ" sz="1400" b="1" dirty="0" smtClean="0">
                          <a:solidFill>
                            <a:srgbClr val="0070C0"/>
                          </a:solidFill>
                        </a:rPr>
                        <a:t> Handicraft </a:t>
                      </a:r>
                      <a:r>
                        <a:rPr lang="en-NZ" sz="1400" b="1" dirty="0" err="1" smtClean="0">
                          <a:solidFill>
                            <a:srgbClr val="0070C0"/>
                          </a:solidFill>
                        </a:rPr>
                        <a:t>Center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MoICT</a:t>
                      </a:r>
                      <a:endParaRPr kumimoji="0" lang="en-US" sz="1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indent="-27432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defRPr/>
                      </a:pP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</a:rPr>
                        <a:t>Hoorat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</a:rPr>
                        <a:t>A’ali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Agro Incubator</a:t>
                      </a:r>
                      <a:endParaRPr lang="en-US" sz="14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MoWMUP</a:t>
                      </a:r>
                      <a:endParaRPr kumimoji="0" lang="en-US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indent="-27432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University Business Incubator</a:t>
                      </a:r>
                      <a:endParaRPr lang="en-US" sz="14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Bahrain</a:t>
                      </a:r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85FD-A1BC-4349-B95A-C48C41F70498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Overview of the Incubation in Bahrain- II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792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en-US" sz="1200" b="1" i="1" dirty="0">
              <a:solidFill>
                <a:srgbClr val="FF000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1100" b="1" kern="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1100" b="1" kern="0" dirty="0">
                <a:solidFill>
                  <a:srgbClr val="0070C0"/>
                </a:solidFill>
                <a:latin typeface="+mn-lt"/>
                <a:cs typeface="+mn-cs"/>
              </a:rPr>
              <a:t>  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*Source: Bahrain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 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Society, 2017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2057400"/>
          <a:ext cx="75438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0" dirty="0" smtClean="0">
                          <a:latin typeface="+mn-lt"/>
                          <a:cs typeface="+mn-cs"/>
                        </a:rPr>
                        <a:t>Incubator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latin typeface="+mn-lt"/>
                          <a:cs typeface="+mn-cs"/>
                        </a:rPr>
                        <a:t>Supported by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lvl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Bahrain Chamber of Commerce Accelerator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(In process)*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BCCI</a:t>
                      </a:r>
                      <a:endParaRPr kumimoji="0" lang="en-US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NZ" sz="1400" b="1" dirty="0" smtClean="0">
                          <a:solidFill>
                            <a:srgbClr val="0070C0"/>
                          </a:solidFill>
                        </a:rPr>
                        <a:t>Al </a:t>
                      </a:r>
                      <a:r>
                        <a:rPr lang="en-NZ" sz="1400" b="1" dirty="0" err="1" smtClean="0">
                          <a:solidFill>
                            <a:srgbClr val="0070C0"/>
                          </a:solidFill>
                        </a:rPr>
                        <a:t>Jasra</a:t>
                      </a:r>
                      <a:r>
                        <a:rPr lang="en-NZ" sz="1400" b="1" dirty="0" smtClean="0">
                          <a:solidFill>
                            <a:srgbClr val="0070C0"/>
                          </a:solidFill>
                        </a:rPr>
                        <a:t> Incubator </a:t>
                      </a:r>
                      <a:r>
                        <a:rPr lang="en-NZ" sz="1400" b="1" dirty="0" err="1" smtClean="0">
                          <a:solidFill>
                            <a:srgbClr val="0070C0"/>
                          </a:solidFill>
                        </a:rPr>
                        <a:t>Center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BPW &amp; BASME- NGO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Farouk Business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 Center</a:t>
                      </a:r>
                      <a:endParaRPr lang="en-US" sz="14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Private- NGO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indent="-27432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defRPr/>
                      </a:pP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</a:rPr>
                        <a:t>Wahat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</a:rPr>
                        <a:t>Baytek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Private Sector- KFH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indent="-27432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defRPr/>
                      </a:pP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</a:rPr>
                        <a:t>Majal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NZ" sz="1400" b="1" dirty="0" smtClean="0">
                          <a:solidFill>
                            <a:srgbClr val="0070C0"/>
                          </a:solidFill>
                        </a:rPr>
                        <a:t>Incubator </a:t>
                      </a:r>
                      <a:r>
                        <a:rPr lang="en-NZ" sz="1400" b="1" dirty="0" err="1" smtClean="0">
                          <a:solidFill>
                            <a:srgbClr val="0070C0"/>
                          </a:solidFill>
                        </a:rPr>
                        <a:t>Center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Private Sector- </a:t>
                      </a:r>
                      <a:r>
                        <a:rPr kumimoji="0" lang="en-US" sz="14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Majal</a:t>
                      </a:r>
                      <a:r>
                        <a:rPr kumimoji="0" lang="en-US" sz="14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Company</a:t>
                      </a:r>
                      <a:endParaRPr kumimoji="0" lang="en-US" sz="1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indent="-27432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defRPr/>
                      </a:pPr>
                      <a:r>
                        <a:rPr lang="en-NZ" sz="1400" b="1" dirty="0" smtClean="0">
                          <a:solidFill>
                            <a:srgbClr val="0070C0"/>
                          </a:solidFill>
                        </a:rPr>
                        <a:t>CH9 Business Accelerator Centre 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(New)</a:t>
                      </a:r>
                      <a:endParaRPr lang="en-NZ" sz="14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Private Sector- CH9</a:t>
                      </a:r>
                      <a:r>
                        <a:rPr kumimoji="0" lang="en-US" sz="14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Company</a:t>
                      </a:r>
                      <a:endParaRPr kumimoji="0" lang="en-US" sz="1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indent="-27432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C5 Technology Accelerator 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Private Sector- C5</a:t>
                      </a:r>
                      <a:r>
                        <a:rPr kumimoji="0" lang="en-US" sz="14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Company</a:t>
                      </a:r>
                      <a:endParaRPr kumimoji="0" lang="en-US" sz="1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Young Trader Mini Accelerator 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Private Sector &amp; BASME- NGO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95F3-6AFE-43EB-B9A5-D40E74C62673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610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The Role of Bahrain SMEs Society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2895600"/>
            <a:ext cx="8610600" cy="182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Video</a:t>
            </a:r>
          </a:p>
          <a:p>
            <a:pPr lvl="0">
              <a:lnSpc>
                <a:spcPct val="150000"/>
              </a:lnSpc>
            </a:pPr>
            <a:endParaRPr lang="en-US" sz="24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F3B5-1EC4-488E-84AC-38343858E180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09800"/>
            <a:ext cx="3733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Bahrain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 O Box 18521,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Manama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Kingdom of Bahrain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ar-BH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Tel 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+973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3995 2000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Fax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+973 1782 7678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E-mail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bahrainsmes@gmail.com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Web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www.bsmes.net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371600"/>
            <a:ext cx="3888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Contact Details</a:t>
            </a:r>
            <a:endParaRPr lang="ar-BH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/>
          <a:srcRect l="33377" t="17947" r="31863" b="16700"/>
          <a:stretch>
            <a:fillRect/>
          </a:stretch>
        </p:blipFill>
        <p:spPr bwMode="auto">
          <a:xfrm>
            <a:off x="4267200" y="1981200"/>
            <a:ext cx="3952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1616-B56A-4A24-B356-79B3121DD587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905000"/>
            <a:ext cx="83058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AGENDA: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Overview of Incubation,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Entrepreneurship and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SMEs Development in Bahrain 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Challenges faced and Successes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Cross-Border Cooperation with other GCC countries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Overview of the Incubation in Bahrain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Role of Bahrain SMEs Society – Video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8C9-85BA-46FC-961A-B44E5597F3A0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276600"/>
            <a:ext cx="7772400" cy="2438400"/>
          </a:xfrm>
        </p:spPr>
        <p:txBody>
          <a:bodyPr>
            <a:normAutofit fontScale="90000"/>
          </a:bodyPr>
          <a:lstStyle/>
          <a:p>
            <a:pPr rtl="1"/>
            <a:r>
              <a:rPr lang="ar-BH" sz="8000" b="1" dirty="0" smtClean="0">
                <a:solidFill>
                  <a:srgbClr val="C00000"/>
                </a:solidFill>
              </a:rPr>
              <a:t>شكراً لكم</a:t>
            </a:r>
            <a:r>
              <a:rPr lang="en-US" sz="8000" b="1" dirty="0" smtClean="0">
                <a:solidFill>
                  <a:srgbClr val="C00000"/>
                </a:solidFill>
              </a:rPr>
              <a:t/>
            </a:r>
            <a:br>
              <a:rPr lang="en-US" sz="8000" b="1" dirty="0" smtClean="0">
                <a:solidFill>
                  <a:srgbClr val="C00000"/>
                </a:solidFill>
              </a:rPr>
            </a:br>
            <a:r>
              <a:rPr lang="en-US" sz="8000" b="1" dirty="0" smtClean="0">
                <a:solidFill>
                  <a:srgbClr val="C00000"/>
                </a:solidFill>
              </a:rPr>
              <a:t>Thank You!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Overview of Incubation,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Entrepreneurship and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SMEs Development in Bahrain- 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2286000"/>
            <a:ext cx="8153400" cy="3886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Definition: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“Entrepreneurship is the combination of initiative, innovation and calculated risk-taking, associated with identifying market opportunities, mobilizing resources, and managing them efficiently in the operation of productive, viable, and socially responsible enterprises”	 							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-ILO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“Entrepreneur is a person who starts his own business.. An Inventor, Contractor or a Broker”.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9A84-2673-48A2-858F-7E728F1F1F52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Overview of Incubation,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Entrepreneurship and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SMEs Development in Bahrain- II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805387" cy="428411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F6D5-4506-4C3C-8B34-4F2558F3A669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Overview of Incubation,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Entrepreneurship and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SMEs Development in Bahrain- III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1981200"/>
            <a:ext cx="4267200" cy="43434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SMEs Support </a:t>
            </a:r>
            <a:r>
              <a:rPr lang="en-US" sz="1400" b="1" dirty="0" smtClean="0">
                <a:solidFill>
                  <a:srgbClr val="0070C0"/>
                </a:solidFill>
              </a:rPr>
              <a:t>Agencies in Bahrain </a:t>
            </a:r>
            <a:r>
              <a:rPr kumimoji="0" 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endParaRPr kumimoji="0" lang="en-US" sz="1400" b="0" i="0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1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Ministry of Industry &amp; Commerce</a:t>
            </a:r>
            <a:r>
              <a:rPr lang="en-US" sz="1200" b="1" i="1" dirty="0" smtClean="0">
                <a:solidFill>
                  <a:srgbClr val="FF0000"/>
                </a:solidFill>
              </a:rPr>
              <a:t>*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Ministry of Labor </a:t>
            </a:r>
            <a:r>
              <a:rPr lang="en-US" sz="1200" b="1" dirty="0" smtClean="0">
                <a:solidFill>
                  <a:srgbClr val="0070C0"/>
                </a:solidFill>
              </a:rPr>
              <a:t>&amp; Social Development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 Development Board (EDB)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Bahrain Development Bank (BDB)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Ebda’a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Bank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Bank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Chartered Bank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HSBC Bank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Tamkeen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 Market Regulatory Authority (LMRA)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Supreme Council for Women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Bahrain Chamber of Commerce &amp; Industry (BCCI)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United Nation Development Program (UNDP)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United Nation Industrial Development Organization (UNIDO)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Bahrain Training Institute (BTI)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70C0"/>
                </a:solidFill>
              </a:rPr>
              <a:t>University of Bahrain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24400" y="1981200"/>
            <a:ext cx="426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en-US" sz="1200" b="1" kern="0" dirty="0">
              <a:latin typeface="+mn-lt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70C0"/>
                </a:solidFill>
              </a:rPr>
              <a:t>Bahrain </a:t>
            </a:r>
            <a:r>
              <a:rPr lang="en-US" sz="1200" b="1" dirty="0">
                <a:solidFill>
                  <a:srgbClr val="0070C0"/>
                </a:solidFill>
              </a:rPr>
              <a:t>Polytechnic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70C0"/>
                </a:solidFill>
              </a:rPr>
              <a:t>Bahrain SMEs Society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70C0"/>
                </a:solidFill>
              </a:rPr>
              <a:t>Bahrain Entrepreneurs Society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70C0"/>
                </a:solidFill>
              </a:rPr>
              <a:t>Bahrain Family Business Society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70C0"/>
                </a:solidFill>
              </a:rPr>
              <a:t>Bahrain Businessmen Society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70C0"/>
                </a:solidFill>
              </a:rPr>
              <a:t>Bahrain Businesswomen Society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NZ" sz="1200" b="1" dirty="0">
                <a:solidFill>
                  <a:srgbClr val="0070C0"/>
                </a:solidFill>
              </a:rPr>
              <a:t>BDO Jawad Habib</a:t>
            </a:r>
            <a:endParaRPr lang="en-US" sz="1200" b="1" dirty="0">
              <a:solidFill>
                <a:srgbClr val="0070C0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NZ" sz="1200" b="1" dirty="0">
                <a:solidFill>
                  <a:srgbClr val="0070C0"/>
                </a:solidFill>
              </a:rPr>
              <a:t>Ernst &amp; Young</a:t>
            </a:r>
            <a:endParaRPr lang="en-US" sz="1200" b="1" dirty="0">
              <a:solidFill>
                <a:srgbClr val="0070C0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NZ" sz="1200" b="1" dirty="0">
                <a:solidFill>
                  <a:srgbClr val="0070C0"/>
                </a:solidFill>
              </a:rPr>
              <a:t>KPMG Fakhro</a:t>
            </a:r>
            <a:endParaRPr lang="en-US" sz="1200" b="1" dirty="0">
              <a:solidFill>
                <a:srgbClr val="0070C0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NZ" sz="1200" b="1" dirty="0">
                <a:solidFill>
                  <a:srgbClr val="0070C0"/>
                </a:solidFill>
              </a:rPr>
              <a:t>Talal Abu </a:t>
            </a:r>
            <a:r>
              <a:rPr lang="en-NZ" sz="1200" b="1" dirty="0" err="1">
                <a:solidFill>
                  <a:srgbClr val="0070C0"/>
                </a:solidFill>
              </a:rPr>
              <a:t>Ghazalah</a:t>
            </a:r>
            <a:r>
              <a:rPr lang="en-NZ" sz="1200" b="1" dirty="0">
                <a:solidFill>
                  <a:srgbClr val="0070C0"/>
                </a:solidFill>
              </a:rPr>
              <a:t> </a:t>
            </a:r>
            <a:r>
              <a:rPr lang="en-NZ" sz="1200" b="1" dirty="0" smtClean="0">
                <a:solidFill>
                  <a:srgbClr val="0070C0"/>
                </a:solidFill>
              </a:rPr>
              <a:t>University</a:t>
            </a:r>
            <a:endParaRPr lang="en-US" sz="1200" b="1" dirty="0">
              <a:solidFill>
                <a:srgbClr val="0070C0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NZ" sz="1200" b="1" dirty="0">
                <a:solidFill>
                  <a:srgbClr val="0070C0"/>
                </a:solidFill>
              </a:rPr>
              <a:t>Bahrain Business Incubator Centre (BBIC)</a:t>
            </a:r>
            <a:endParaRPr lang="en-US" sz="1200" b="1" dirty="0">
              <a:solidFill>
                <a:srgbClr val="0070C0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NZ" sz="1200" b="1" dirty="0">
                <a:solidFill>
                  <a:srgbClr val="0070C0"/>
                </a:solidFill>
              </a:rPr>
              <a:t>Bahrain Investment </a:t>
            </a:r>
            <a:r>
              <a:rPr lang="en-NZ" sz="1200" b="1" dirty="0" smtClean="0">
                <a:solidFill>
                  <a:srgbClr val="0070C0"/>
                </a:solidFill>
              </a:rPr>
              <a:t>Centre </a:t>
            </a:r>
            <a:r>
              <a:rPr lang="en-US" sz="1200" b="1" i="1" dirty="0" smtClean="0">
                <a:solidFill>
                  <a:srgbClr val="FF0000"/>
                </a:solidFill>
              </a:rPr>
              <a:t>(One-Stop Shop)</a:t>
            </a:r>
            <a:endParaRPr lang="en-US" sz="1200" b="1" dirty="0">
              <a:solidFill>
                <a:srgbClr val="0070C0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NZ" sz="1200" b="1" dirty="0">
                <a:solidFill>
                  <a:srgbClr val="0070C0"/>
                </a:solidFill>
              </a:rPr>
              <a:t>MENA Investment Centre</a:t>
            </a:r>
            <a:endParaRPr lang="en-US" sz="1200" b="1" dirty="0">
              <a:solidFill>
                <a:srgbClr val="0070C0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NZ" sz="1200" b="1" dirty="0">
                <a:solidFill>
                  <a:srgbClr val="0070C0"/>
                </a:solidFill>
              </a:rPr>
              <a:t>Business &amp; Professional Women Club</a:t>
            </a:r>
            <a:endParaRPr lang="en-US" sz="1200" b="1" dirty="0">
              <a:solidFill>
                <a:srgbClr val="0070C0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NZ" sz="1200" b="1" dirty="0" err="1">
                <a:solidFill>
                  <a:srgbClr val="0070C0"/>
                </a:solidFill>
              </a:rPr>
              <a:t>Ebtikar</a:t>
            </a:r>
            <a:r>
              <a:rPr lang="en-NZ" sz="1200" b="1" dirty="0">
                <a:solidFill>
                  <a:srgbClr val="0070C0"/>
                </a:solidFill>
              </a:rPr>
              <a:t> Bahrain </a:t>
            </a:r>
            <a:r>
              <a:rPr lang="en-NZ" sz="1200" b="1" dirty="0" smtClean="0">
                <a:solidFill>
                  <a:srgbClr val="0070C0"/>
                </a:solidFill>
              </a:rPr>
              <a:t>Association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NZ" sz="1200" b="1" dirty="0" smtClean="0">
                <a:solidFill>
                  <a:srgbClr val="0070C0"/>
                </a:solidFill>
              </a:rPr>
              <a:t>CH9 Business Accelerator Centre </a:t>
            </a:r>
            <a:r>
              <a:rPr lang="en-US" sz="1200" b="1" i="1" dirty="0" smtClean="0">
                <a:solidFill>
                  <a:srgbClr val="FF0000"/>
                </a:solidFill>
              </a:rPr>
              <a:t>(New)</a:t>
            </a:r>
            <a:endParaRPr lang="en-NZ" sz="1200" b="1" i="1" dirty="0" smtClean="0">
              <a:solidFill>
                <a:srgbClr val="FF0000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70C0"/>
                </a:solidFill>
              </a:rPr>
              <a:t>C5 Technology Accelerator </a:t>
            </a:r>
            <a:r>
              <a:rPr lang="en-US" sz="1200" b="1" i="1" dirty="0" smtClean="0">
                <a:solidFill>
                  <a:srgbClr val="FF0000"/>
                </a:solidFill>
              </a:rPr>
              <a:t>(New)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en-US" sz="1200" b="1" i="1" dirty="0">
              <a:solidFill>
                <a:srgbClr val="FF0000"/>
              </a:solidFill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1100" b="1" kern="0" dirty="0">
                <a:solidFill>
                  <a:srgbClr val="0070C0"/>
                </a:solidFill>
                <a:latin typeface="+mn-lt"/>
                <a:cs typeface="+mn-cs"/>
              </a:rPr>
              <a:t>  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*Source: Bahrain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 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Society, 2016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en-US" sz="28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F468-0231-49B4-BF1C-F5F0A1CF2CBE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Overview of Incubation,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Entrepreneurship and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SMEs Development in Bahrain- IV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6800" y="3124200"/>
          <a:ext cx="7162800" cy="2615158"/>
        </p:xfrm>
        <a:graphic>
          <a:graphicData uri="http://schemas.openxmlformats.org/drawingml/2006/table">
            <a:tbl>
              <a:tblPr/>
              <a:tblGrid>
                <a:gridCol w="907069"/>
                <a:gridCol w="3115873"/>
                <a:gridCol w="3139858"/>
              </a:tblGrid>
              <a:tr h="7405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Category</a:t>
                      </a:r>
                      <a:endParaRPr lang="en-US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Number of Employees</a:t>
                      </a:r>
                      <a:endParaRPr lang="en-US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Capital Investment / Annual Turnover (BD)</a:t>
                      </a:r>
                      <a:endParaRPr lang="en-US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Micro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Up to 10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Up to 20,000/ 100,000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Small</a:t>
                      </a:r>
                      <a:endParaRPr lang="en-US" sz="110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11 - 50 (for construction sector up to 100)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20,001 – 500,000 / 100,001 - 500,000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Medium</a:t>
                      </a:r>
                      <a:endParaRPr lang="en-US" sz="110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 51 - 150 (for construction sector up to 250)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latin typeface="Tahoma"/>
                          <a:ea typeface="Times New Roman"/>
                          <a:cs typeface="Arial"/>
                        </a:rPr>
                        <a:t>500,001 – 2m / 500,001 - 5m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0104" marR="50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25146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 of SMEs in Bahrain*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5867400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Ministry of Industry &amp; Commerce, Kingdom of Bahrain</a:t>
            </a:r>
            <a:endParaRPr lang="en-US" sz="1600" i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2032-A779-4F00-AB45-ADF996664F09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Challenges faced and Successes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209800"/>
            <a:ext cx="689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Percentage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in terms of Number of Enterprises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873556"/>
              </p:ext>
            </p:extLst>
          </p:nvPr>
        </p:nvGraphicFramePr>
        <p:xfrm>
          <a:off x="1447800" y="2667000"/>
          <a:ext cx="6696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/>
                <a:gridCol w="2520000"/>
                <a:gridCol w="2520000"/>
              </a:tblGrid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Bahrain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24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Countries</a:t>
                      </a:r>
                      <a:endParaRPr lang="en-US" sz="24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92.07%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6.66%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0" y="6019800"/>
            <a:ext cx="52025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Source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Labour Market Regulatory </a:t>
            </a:r>
            <a:r>
              <a:rPr lang="en-US" sz="12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Authority, Kingdom of Bahrain 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DADA-9C43-4D02-9D27-74AC035046D0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Challenges faced and Successes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II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828800"/>
            <a:ext cx="689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Contribution of the SMEs Sector to GDP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2994611"/>
              </p:ext>
            </p:extLst>
          </p:nvPr>
        </p:nvGraphicFramePr>
        <p:xfrm>
          <a:off x="304801" y="2438400"/>
          <a:ext cx="2978852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49"/>
                <a:gridCol w="1437823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Contribution to GDP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spc="0" dirty="0" smtClean="0">
                          <a:latin typeface="Arial" pitchFamily="34" charset="0"/>
                          <a:cs typeface="Arial" pitchFamily="34" charset="0"/>
                        </a:rPr>
                        <a:t>Luxembourg</a:t>
                      </a:r>
                      <a:endParaRPr lang="en-US" sz="1400" b="1" spc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76.30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Portugal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67.25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Spain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64.70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France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61.80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Panama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60.12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UAE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60.00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spc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Italy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58.50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spc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57.20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9582941"/>
              </p:ext>
            </p:extLst>
          </p:nvPr>
        </p:nvGraphicFramePr>
        <p:xfrm>
          <a:off x="3276600" y="2438400"/>
          <a:ext cx="28956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6112"/>
                <a:gridCol w="230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Contribution to GDP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Hungry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56.80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Indonesia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56.70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56.70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56.42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Peru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55.50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Argentina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53.65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UK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51.45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spc="0" dirty="0" smtClean="0"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  <a:endParaRPr lang="en-US" sz="1400" b="1" spc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50.00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399134"/>
              </p:ext>
            </p:extLst>
          </p:nvPr>
        </p:nvGraphicFramePr>
        <p:xfrm>
          <a:off x="6172200" y="2438400"/>
          <a:ext cx="2667000" cy="384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71600"/>
              </a:tblGrid>
              <a:tr h="6801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Contribution to GDP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2220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USA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48.00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2220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Poland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48.00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179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Korea Rep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45.90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3558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El Salvador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44.05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020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Romania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42.73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020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42.50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020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Bahrain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23.00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8797-1BCF-441A-A367-1FA9A07F9542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7600" y="3048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BH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جمعـيــة المؤسـسـات الصغـيرة والمتوسـطـة البحــريـنـية</a:t>
            </a:r>
            <a:endParaRPr kumimoji="0" lang="ar-BH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" pitchFamily="34" charset="0"/>
                <a:cs typeface="Arial" pitchFamily="34" charset="0"/>
              </a:rPr>
              <a:t>Bahrain Small &amp; Medium Enterprises (SMEs)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Nimbus Script" charset="0"/>
              </a:rPr>
              <a:t>Member of Arab Union for Small Enterprises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Nimbus Script" charset="0"/>
                <a:ea typeface="Arial" pitchFamily="34" charset="0"/>
                <a:cs typeface="Angsana New" pitchFamily="18" charset="-34"/>
              </a:rPr>
              <a:t>   </a:t>
            </a:r>
            <a:r>
              <a:rPr kumimoji="0" lang="ar-BH" sz="11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عضو الاتحاد العربي للمنشآت الصغيرة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Challenges faced and Successes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III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209800"/>
            <a:ext cx="689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Contribution of the SMEs Sector to Employment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2819400"/>
            <a:ext cx="7695423" cy="2185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 algn="just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SME Sector makes up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total jobs in the private sector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(67.4% in EU Countries) </a:t>
            </a:r>
          </a:p>
          <a:p>
            <a:pPr marL="982663" lvl="1" indent="538163" algn="just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 Non-Bahraini </a:t>
            </a:r>
          </a:p>
          <a:p>
            <a:pPr marL="982663" lvl="1" indent="538163" algn="just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Bahraini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Dr. Abdulhasan Al-Dairi 2017 (c)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E3D-3E23-4C6B-885D-1BF01C8993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0B90-4405-4009-9BF5-373936B19084}" type="datetime1">
              <a:rPr lang="en-US" smtClean="0"/>
              <a:t>14-Feb-17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19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1425</Words>
  <Application>Microsoft Office PowerPoint</Application>
  <PresentationFormat>On-screen Show (4:3)</PresentationFormat>
  <Paragraphs>390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شكراً لكم Thank You!</vt:lpstr>
    </vt:vector>
  </TitlesOfParts>
  <Company>MOC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abdulhasan.aldairi</cp:lastModifiedBy>
  <cp:revision>65</cp:revision>
  <dcterms:created xsi:type="dcterms:W3CDTF">2015-10-10T19:13:46Z</dcterms:created>
  <dcterms:modified xsi:type="dcterms:W3CDTF">2017-02-14T05:51:09Z</dcterms:modified>
</cp:coreProperties>
</file>