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13.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Lst>
  <p:notesMasterIdLst>
    <p:notesMasterId r:id="rId32"/>
  </p:notesMasterIdLst>
  <p:handoutMasterIdLst>
    <p:handoutMasterId r:id="rId33"/>
  </p:handoutMasterIdLst>
  <p:sldIdLst>
    <p:sldId id="276" r:id="rId3"/>
    <p:sldId id="278" r:id="rId4"/>
    <p:sldId id="304" r:id="rId5"/>
    <p:sldId id="287" r:id="rId6"/>
    <p:sldId id="313" r:id="rId7"/>
    <p:sldId id="285" r:id="rId8"/>
    <p:sldId id="286" r:id="rId9"/>
    <p:sldId id="303" r:id="rId10"/>
    <p:sldId id="314" r:id="rId11"/>
    <p:sldId id="296" r:id="rId12"/>
    <p:sldId id="316" r:id="rId13"/>
    <p:sldId id="284" r:id="rId14"/>
    <p:sldId id="315" r:id="rId15"/>
    <p:sldId id="318" r:id="rId16"/>
    <p:sldId id="310" r:id="rId17"/>
    <p:sldId id="295" r:id="rId18"/>
    <p:sldId id="326" r:id="rId19"/>
    <p:sldId id="322" r:id="rId20"/>
    <p:sldId id="274" r:id="rId21"/>
    <p:sldId id="319" r:id="rId22"/>
    <p:sldId id="324" r:id="rId23"/>
    <p:sldId id="323" r:id="rId24"/>
    <p:sldId id="320" r:id="rId25"/>
    <p:sldId id="321" r:id="rId26"/>
    <p:sldId id="325" r:id="rId27"/>
    <p:sldId id="283" r:id="rId28"/>
    <p:sldId id="298" r:id="rId29"/>
    <p:sldId id="258" r:id="rId30"/>
    <p:sldId id="263"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322A2C"/>
    <a:srgbClr val="F1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01" autoAdjust="0"/>
    <p:restoredTop sz="94660"/>
  </p:normalViewPr>
  <p:slideViewPr>
    <p:cSldViewPr snapToGrid="0">
      <p:cViewPr varScale="1">
        <p:scale>
          <a:sx n="76" d="100"/>
          <a:sy n="76" d="100"/>
        </p:scale>
        <p:origin x="96" y="822"/>
      </p:cViewPr>
      <p:guideLst/>
    </p:cSldViewPr>
  </p:slideViewPr>
  <p:notesTextViewPr>
    <p:cViewPr>
      <p:scale>
        <a:sx n="1" d="1"/>
        <a:sy n="1" d="1"/>
      </p:scale>
      <p:origin x="0" y="0"/>
    </p:cViewPr>
  </p:notesTextViewPr>
  <p:notesViewPr>
    <p:cSldViewPr snapToGrid="0">
      <p:cViewPr varScale="1">
        <p:scale>
          <a:sx n="81" d="100"/>
          <a:sy n="81"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Sheet1!$A$1:$A$6</c:f>
              <c:strCache>
                <c:ptCount val="6"/>
                <c:pt idx="0">
                  <c:v>hybrid</c:v>
                </c:pt>
                <c:pt idx="1">
                  <c:v>royalties</c:v>
                </c:pt>
                <c:pt idx="2">
                  <c:v>equity</c:v>
                </c:pt>
                <c:pt idx="3">
                  <c:v>lending</c:v>
                </c:pt>
                <c:pt idx="4">
                  <c:v>reward</c:v>
                </c:pt>
                <c:pt idx="5">
                  <c:v>donation</c:v>
                </c:pt>
              </c:strCache>
            </c:strRef>
          </c:cat>
          <c:val>
            <c:numRef>
              <c:f>Sheet1!$B$1:$B$6</c:f>
              <c:numCache>
                <c:formatCode>General</c:formatCode>
                <c:ptCount val="6"/>
                <c:pt idx="0">
                  <c:v>0.81</c:v>
                </c:pt>
                <c:pt idx="1">
                  <c:v>0.4</c:v>
                </c:pt>
                <c:pt idx="2">
                  <c:v>2.56</c:v>
                </c:pt>
                <c:pt idx="3">
                  <c:v>25.1</c:v>
                </c:pt>
                <c:pt idx="4">
                  <c:v>2.68</c:v>
                </c:pt>
                <c:pt idx="5">
                  <c:v>2.85</c:v>
                </c:pt>
              </c:numCache>
            </c:numRef>
          </c:val>
        </c:ser>
        <c:dLbls>
          <c:showLegendKey val="0"/>
          <c:showVal val="0"/>
          <c:showCatName val="0"/>
          <c:showSerName val="0"/>
          <c:showPercent val="0"/>
          <c:showBubbleSize val="0"/>
        </c:dLbls>
        <c:gapWidth val="100"/>
        <c:axId val="276413456"/>
        <c:axId val="276428016"/>
      </c:barChart>
      <c:catAx>
        <c:axId val="27641345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276428016"/>
        <c:crosses val="autoZero"/>
        <c:auto val="1"/>
        <c:lblAlgn val="ctr"/>
        <c:lblOffset val="100"/>
        <c:noMultiLvlLbl val="0"/>
      </c:catAx>
      <c:valAx>
        <c:axId val="276428016"/>
        <c:scaling>
          <c:orientation val="minMax"/>
          <c:max val="26"/>
          <c:min val="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27641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7122703412073491E-2"/>
          <c:y val="3.5494220819278777E-2"/>
          <c:w val="0.87232174103237092"/>
          <c:h val="0.87674384097776037"/>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[1]Sheet7!$A$2:$A$6</c:f>
              <c:strCache>
                <c:ptCount val="5"/>
                <c:pt idx="0">
                  <c:v>North America</c:v>
                </c:pt>
                <c:pt idx="1">
                  <c:v>Asia</c:v>
                </c:pt>
                <c:pt idx="2">
                  <c:v>Europe</c:v>
                </c:pt>
                <c:pt idx="3">
                  <c:v>South America</c:v>
                </c:pt>
                <c:pt idx="4">
                  <c:v>Africa</c:v>
                </c:pt>
              </c:strCache>
            </c:strRef>
          </c:cat>
          <c:val>
            <c:numRef>
              <c:f>[1]Sheet7!$B$2:$B$6</c:f>
              <c:numCache>
                <c:formatCode>General</c:formatCode>
                <c:ptCount val="5"/>
                <c:pt idx="0">
                  <c:v>1.45</c:v>
                </c:pt>
                <c:pt idx="1">
                  <c:v>3.2</c:v>
                </c:pt>
                <c:pt idx="2">
                  <c:v>1.41</c:v>
                </c:pt>
                <c:pt idx="3">
                  <c:v>1.67</c:v>
                </c:pt>
                <c:pt idx="4">
                  <c:v>1.01</c:v>
                </c:pt>
              </c:numCache>
            </c:numRef>
          </c:val>
        </c:ser>
        <c:dLbls>
          <c:showLegendKey val="0"/>
          <c:showVal val="0"/>
          <c:showCatName val="0"/>
          <c:showSerName val="0"/>
          <c:showPercent val="0"/>
          <c:showBubbleSize val="0"/>
        </c:dLbls>
        <c:gapWidth val="204"/>
        <c:overlap val="-24"/>
        <c:axId val="276429136"/>
        <c:axId val="276433616"/>
      </c:barChart>
      <c:catAx>
        <c:axId val="2764291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76433616"/>
        <c:crosses val="autoZero"/>
        <c:auto val="1"/>
        <c:lblAlgn val="ctr"/>
        <c:lblOffset val="100"/>
        <c:noMultiLvlLbl val="0"/>
      </c:catAx>
      <c:valAx>
        <c:axId val="276433616"/>
        <c:scaling>
          <c:orientation val="minMax"/>
          <c:max val="3.3"/>
          <c:min val="0"/>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7642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AC8F9-A6E6-4343-9483-ACF8FC188D5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00B5B282-4313-4977-8FF7-A8CCF9AB4944}">
      <dgm:prSet custT="1"/>
      <dgm:spPr>
        <a:xfrm rot="5400000">
          <a:off x="-157892" y="1096722"/>
          <a:ext cx="1052618" cy="736832"/>
        </a:xfrm>
        <a:prstGeom prst="chevron">
          <a:avLst/>
        </a:prstGeom>
        <a:solidFill>
          <a:srgbClr val="969696">
            <a:hueOff val="0"/>
            <a:satOff val="0"/>
            <a:lumOff val="0"/>
            <a:alphaOff val="0"/>
          </a:srgbClr>
        </a:solidFill>
        <a:ln w="25400" cap="flat" cmpd="sng" algn="ctr">
          <a:solidFill>
            <a:srgbClr val="969696">
              <a:hueOff val="0"/>
              <a:satOff val="0"/>
              <a:lumOff val="0"/>
              <a:alphaOff val="0"/>
            </a:srgbClr>
          </a:solidFill>
          <a:prstDash val="solid"/>
        </a:ln>
        <a:effectLst/>
      </dgm:spPr>
      <dgm:t>
        <a:bodyPr/>
        <a:lstStyle/>
        <a:p>
          <a:pPr rtl="0"/>
          <a:r>
            <a:rPr lang="en-US" sz="1600" b="1" dirty="0" smtClean="0">
              <a:solidFill>
                <a:sysClr val="window" lastClr="FFFFFF"/>
              </a:solidFill>
              <a:latin typeface="Calibri"/>
              <a:ea typeface="+mn-ea"/>
              <a:cs typeface="+mn-cs"/>
            </a:rPr>
            <a:t>2</a:t>
          </a:r>
          <a:endParaRPr lang="en-US" sz="1600" b="1" dirty="0">
            <a:solidFill>
              <a:sysClr val="window" lastClr="FFFFFF"/>
            </a:solidFill>
            <a:latin typeface="Calibri"/>
            <a:ea typeface="+mn-ea"/>
            <a:cs typeface="+mn-cs"/>
          </a:endParaRPr>
        </a:p>
      </dgm:t>
    </dgm:pt>
    <dgm:pt modelId="{87DC614E-85C8-4901-B4F9-C0952D21C034}" type="parTrans" cxnId="{2D7C1D1A-8950-4FB0-9F27-0C377852E20D}">
      <dgm:prSet/>
      <dgm:spPr/>
      <dgm:t>
        <a:bodyPr/>
        <a:lstStyle/>
        <a:p>
          <a:endParaRPr lang="en-US" sz="1600"/>
        </a:p>
      </dgm:t>
    </dgm:pt>
    <dgm:pt modelId="{3E501745-F526-4758-9822-4AB9FC0B5D16}" type="sibTrans" cxnId="{2D7C1D1A-8950-4FB0-9F27-0C377852E20D}">
      <dgm:prSet/>
      <dgm:spPr/>
      <dgm:t>
        <a:bodyPr/>
        <a:lstStyle/>
        <a:p>
          <a:endParaRPr lang="en-US" sz="1600"/>
        </a:p>
      </dgm:t>
    </dgm:pt>
    <dgm:pt modelId="{1D6E998F-DE88-471E-A5DD-D8B02D26AD26}">
      <dgm:prSet custT="1"/>
      <dgm:spPr>
        <a:xfrm rot="5400000">
          <a:off x="-157892" y="2031883"/>
          <a:ext cx="1052618" cy="736832"/>
        </a:xfrm>
        <a:prstGeom prst="chevron">
          <a:avLst/>
        </a:prstGeom>
        <a:solidFill>
          <a:srgbClr val="808080">
            <a:hueOff val="0"/>
            <a:satOff val="0"/>
            <a:lumOff val="0"/>
            <a:alphaOff val="0"/>
          </a:srgbClr>
        </a:solidFill>
        <a:ln w="25400" cap="flat" cmpd="sng" algn="ctr">
          <a:solidFill>
            <a:srgbClr val="808080">
              <a:hueOff val="0"/>
              <a:satOff val="0"/>
              <a:lumOff val="0"/>
              <a:alphaOff val="0"/>
            </a:srgbClr>
          </a:solidFill>
          <a:prstDash val="solid"/>
        </a:ln>
        <a:effectLst/>
      </dgm:spPr>
      <dgm:t>
        <a:bodyPr/>
        <a:lstStyle/>
        <a:p>
          <a:pPr rtl="0"/>
          <a:r>
            <a:rPr lang="en-US" sz="1600" b="1" dirty="0" smtClean="0">
              <a:solidFill>
                <a:sysClr val="window" lastClr="FFFFFF"/>
              </a:solidFill>
              <a:latin typeface="Calibri"/>
              <a:ea typeface="+mn-ea"/>
              <a:cs typeface="+mn-cs"/>
            </a:rPr>
            <a:t>3</a:t>
          </a:r>
          <a:endParaRPr lang="en-US" sz="1600" b="1" dirty="0">
            <a:solidFill>
              <a:sysClr val="window" lastClr="FFFFFF"/>
            </a:solidFill>
            <a:latin typeface="Calibri"/>
            <a:ea typeface="+mn-ea"/>
            <a:cs typeface="+mn-cs"/>
          </a:endParaRPr>
        </a:p>
      </dgm:t>
    </dgm:pt>
    <dgm:pt modelId="{CC017F77-311F-46C8-BEE3-186116420521}" type="parTrans" cxnId="{FC1759DB-72BC-4B3B-B8ED-49D4ECAD3121}">
      <dgm:prSet/>
      <dgm:spPr/>
      <dgm:t>
        <a:bodyPr/>
        <a:lstStyle/>
        <a:p>
          <a:endParaRPr lang="en-US" sz="1600"/>
        </a:p>
      </dgm:t>
    </dgm:pt>
    <dgm:pt modelId="{A9063382-29E2-4ED7-B049-07A65B593555}" type="sibTrans" cxnId="{FC1759DB-72BC-4B3B-B8ED-49D4ECAD3121}">
      <dgm:prSet/>
      <dgm:spPr/>
      <dgm:t>
        <a:bodyPr/>
        <a:lstStyle/>
        <a:p>
          <a:endParaRPr lang="en-US" sz="1600"/>
        </a:p>
      </dgm:t>
    </dgm:pt>
    <dgm:pt modelId="{A37FC64F-3475-4815-8538-41631F1CE33F}">
      <dgm:prSet custT="1"/>
      <dgm:spPr>
        <a:xfrm rot="5400000">
          <a:off x="-157892" y="2967044"/>
          <a:ext cx="1052618" cy="736832"/>
        </a:xfrm>
        <a:prstGeom prst="chevron">
          <a:avLst/>
        </a:prstGeom>
        <a:solidFill>
          <a:srgbClr val="5F5F5F">
            <a:hueOff val="0"/>
            <a:satOff val="0"/>
            <a:lumOff val="0"/>
            <a:alphaOff val="0"/>
          </a:srgbClr>
        </a:solidFill>
        <a:ln w="25400" cap="flat" cmpd="sng" algn="ctr">
          <a:solidFill>
            <a:srgbClr val="5F5F5F">
              <a:hueOff val="0"/>
              <a:satOff val="0"/>
              <a:lumOff val="0"/>
              <a:alphaOff val="0"/>
            </a:srgbClr>
          </a:solidFill>
          <a:prstDash val="solid"/>
        </a:ln>
        <a:effectLst/>
      </dgm:spPr>
      <dgm:t>
        <a:bodyPr/>
        <a:lstStyle/>
        <a:p>
          <a:pPr rtl="0"/>
          <a:r>
            <a:rPr lang="en-US" sz="1600" b="1" dirty="0" smtClean="0">
              <a:solidFill>
                <a:sysClr val="window" lastClr="FFFFFF"/>
              </a:solidFill>
              <a:latin typeface="Calibri"/>
              <a:ea typeface="+mn-ea"/>
              <a:cs typeface="+mn-cs"/>
            </a:rPr>
            <a:t>4</a:t>
          </a:r>
          <a:endParaRPr lang="en-US" sz="1600" b="1" dirty="0">
            <a:solidFill>
              <a:sysClr val="window" lastClr="FFFFFF"/>
            </a:solidFill>
            <a:latin typeface="Calibri"/>
            <a:ea typeface="+mn-ea"/>
            <a:cs typeface="+mn-cs"/>
          </a:endParaRPr>
        </a:p>
      </dgm:t>
    </dgm:pt>
    <dgm:pt modelId="{009AAAA4-C4EF-4F80-AAC4-8660C4B2B8FE}" type="parTrans" cxnId="{9C445369-714F-4DB7-B37E-A3C4B1C4E1DE}">
      <dgm:prSet/>
      <dgm:spPr/>
      <dgm:t>
        <a:bodyPr/>
        <a:lstStyle/>
        <a:p>
          <a:endParaRPr lang="en-US" sz="1600"/>
        </a:p>
      </dgm:t>
    </dgm:pt>
    <dgm:pt modelId="{867A1562-C857-4212-A27E-CB1E06FB8CF7}" type="sibTrans" cxnId="{9C445369-714F-4DB7-B37E-A3C4B1C4E1DE}">
      <dgm:prSet/>
      <dgm:spPr/>
      <dgm:t>
        <a:bodyPr/>
        <a:lstStyle/>
        <a:p>
          <a:endParaRPr lang="en-US" sz="1600"/>
        </a:p>
      </dgm:t>
    </dgm:pt>
    <dgm:pt modelId="{BCDC6D05-12B5-4334-8665-33FDC200C805}">
      <dgm:prSet custT="1"/>
      <dgm:spPr>
        <a:xfrm rot="5400000">
          <a:off x="3988715" y="-2313052"/>
          <a:ext cx="684201" cy="7187967"/>
        </a:xfrm>
        <a:prstGeom prst="round2SameRect">
          <a:avLst/>
        </a:prstGeom>
        <a:solidFill>
          <a:sysClr val="window" lastClr="FFFFFF">
            <a:alpha val="90000"/>
            <a:hueOff val="0"/>
            <a:satOff val="0"/>
            <a:lumOff val="0"/>
            <a:alphaOff val="0"/>
          </a:sysClr>
        </a:solidFill>
        <a:ln w="25400" cap="flat" cmpd="sng" algn="ctr">
          <a:solidFill>
            <a:srgbClr val="969696">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Failed to reach underserved segments, contributions of Islamic finance have been limited to only a small segment of the population, </a:t>
          </a:r>
          <a:endParaRPr lang="en-US" sz="1600" dirty="0">
            <a:solidFill>
              <a:sysClr val="windowText" lastClr="000000">
                <a:hueOff val="0"/>
                <a:satOff val="0"/>
                <a:lumOff val="0"/>
                <a:alphaOff val="0"/>
              </a:sysClr>
            </a:solidFill>
            <a:latin typeface="Calibri"/>
            <a:ea typeface="+mn-ea"/>
            <a:cs typeface="+mn-cs"/>
          </a:endParaRPr>
        </a:p>
      </dgm:t>
    </dgm:pt>
    <dgm:pt modelId="{04308465-98AE-4DC9-ABD8-8C0A3D2E53F1}" type="parTrans" cxnId="{E9D69370-5218-4D6B-83C4-43C2136FB5DA}">
      <dgm:prSet/>
      <dgm:spPr/>
      <dgm:t>
        <a:bodyPr/>
        <a:lstStyle/>
        <a:p>
          <a:endParaRPr lang="en-US" sz="1600"/>
        </a:p>
      </dgm:t>
    </dgm:pt>
    <dgm:pt modelId="{73FE4C9E-7E34-41E2-8738-3E5D9FB07F7F}" type="sibTrans" cxnId="{E9D69370-5218-4D6B-83C4-43C2136FB5DA}">
      <dgm:prSet/>
      <dgm:spPr/>
      <dgm:t>
        <a:bodyPr/>
        <a:lstStyle/>
        <a:p>
          <a:endParaRPr lang="en-US" sz="1600"/>
        </a:p>
      </dgm:t>
    </dgm:pt>
    <dgm:pt modelId="{78BECA93-E045-4D67-ACD7-42AE1C2CC05A}">
      <dgm:prSet custT="1"/>
      <dgm:spPr>
        <a:xfrm rot="5400000">
          <a:off x="3988715" y="-1377891"/>
          <a:ext cx="684201" cy="7187967"/>
        </a:xfrm>
        <a:prstGeom prst="round2SameRect">
          <a:avLst/>
        </a:prstGeom>
        <a:solidFill>
          <a:sysClr val="window" lastClr="FFFFFF">
            <a:alpha val="90000"/>
            <a:hueOff val="0"/>
            <a:satOff val="0"/>
            <a:lumOff val="0"/>
            <a:alphaOff val="0"/>
          </a:sysClr>
        </a:solidFill>
        <a:ln w="25400" cap="flat" cmpd="sng" algn="ctr">
          <a:solidFill>
            <a:srgbClr val="80808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Islamic microfinance is </a:t>
          </a:r>
          <a:r>
            <a:rPr lang="en-US" sz="1600" dirty="0" smtClean="0">
              <a:solidFill>
                <a:sysClr val="windowText" lastClr="000000">
                  <a:hueOff val="0"/>
                  <a:satOff val="0"/>
                  <a:lumOff val="0"/>
                  <a:alphaOff val="0"/>
                </a:sysClr>
              </a:solidFill>
              <a:latin typeface="Calibri"/>
              <a:ea typeface="+mn-ea"/>
              <a:cs typeface="+mn-cs"/>
            </a:rPr>
            <a:t>still small </a:t>
          </a:r>
          <a:r>
            <a:rPr lang="en-US" sz="1600" dirty="0" smtClean="0">
              <a:solidFill>
                <a:sysClr val="windowText" lastClr="000000">
                  <a:hueOff val="0"/>
                  <a:satOff val="0"/>
                  <a:lumOff val="0"/>
                  <a:alphaOff val="0"/>
                </a:sysClr>
              </a:solidFill>
              <a:latin typeface="Calibri"/>
              <a:ea typeface="+mn-ea"/>
              <a:cs typeface="+mn-cs"/>
            </a:rPr>
            <a:t>by international standards, limited coverage and lack of cost-efficient service </a:t>
          </a:r>
          <a:r>
            <a:rPr lang="en-US" sz="1600" dirty="0" smtClean="0">
              <a:solidFill>
                <a:sysClr val="windowText" lastClr="000000">
                  <a:hueOff val="0"/>
                  <a:satOff val="0"/>
                  <a:lumOff val="0"/>
                  <a:alphaOff val="0"/>
                </a:sysClr>
              </a:solidFill>
              <a:latin typeface="Calibri"/>
              <a:ea typeface="+mn-ea"/>
              <a:cs typeface="+mn-cs"/>
            </a:rPr>
            <a:t>models</a:t>
          </a:r>
          <a:endParaRPr lang="en-US" sz="1600" dirty="0">
            <a:solidFill>
              <a:sysClr val="windowText" lastClr="000000">
                <a:hueOff val="0"/>
                <a:satOff val="0"/>
                <a:lumOff val="0"/>
                <a:alphaOff val="0"/>
              </a:sysClr>
            </a:solidFill>
            <a:latin typeface="Calibri"/>
            <a:ea typeface="+mn-ea"/>
            <a:cs typeface="+mn-cs"/>
          </a:endParaRPr>
        </a:p>
      </dgm:t>
    </dgm:pt>
    <dgm:pt modelId="{1F3AF9DC-F30E-4991-B926-0F064AAA90FB}" type="parTrans" cxnId="{D927584B-CD74-4D7E-8864-74F597C06C67}">
      <dgm:prSet/>
      <dgm:spPr/>
      <dgm:t>
        <a:bodyPr/>
        <a:lstStyle/>
        <a:p>
          <a:endParaRPr lang="en-US" sz="1600"/>
        </a:p>
      </dgm:t>
    </dgm:pt>
    <dgm:pt modelId="{34728203-B42E-4976-B312-72FC52CD4CF3}" type="sibTrans" cxnId="{D927584B-CD74-4D7E-8864-74F597C06C67}">
      <dgm:prSet/>
      <dgm:spPr/>
      <dgm:t>
        <a:bodyPr/>
        <a:lstStyle/>
        <a:p>
          <a:endParaRPr lang="en-US" sz="1600"/>
        </a:p>
      </dgm:t>
    </dgm:pt>
    <dgm:pt modelId="{CDF35465-FA13-4ECC-8924-31BE02227927}">
      <dgm:prSet custT="1"/>
      <dgm:spPr>
        <a:xfrm rot="5400000">
          <a:off x="3988715" y="-442730"/>
          <a:ext cx="684201" cy="7187967"/>
        </a:xfrm>
        <a:prstGeom prst="round2SameRect">
          <a:avLst/>
        </a:prstGeom>
        <a:solidFill>
          <a:sysClr val="window" lastClr="FFFFFF">
            <a:alpha val="90000"/>
            <a:hueOff val="0"/>
            <a:satOff val="0"/>
            <a:lumOff val="0"/>
            <a:alphaOff val="0"/>
          </a:sysClr>
        </a:solidFill>
        <a:ln w="25400" cap="flat" cmpd="sng" algn="ctr">
          <a:solidFill>
            <a:srgbClr val="5F5F5F">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Islamic finance industry has huge potential but a long way to go in supporting </a:t>
          </a:r>
          <a:r>
            <a:rPr lang="en-US" sz="1600" dirty="0" smtClean="0">
              <a:solidFill>
                <a:sysClr val="windowText" lastClr="000000">
                  <a:hueOff val="0"/>
                  <a:satOff val="0"/>
                  <a:lumOff val="0"/>
                  <a:alphaOff val="0"/>
                </a:sysClr>
              </a:solidFill>
              <a:latin typeface="Calibri"/>
              <a:ea typeface="+mn-ea"/>
              <a:cs typeface="+mn-cs"/>
            </a:rPr>
            <a:t>access </a:t>
          </a:r>
          <a:r>
            <a:rPr lang="en-US" sz="1600" dirty="0" smtClean="0">
              <a:solidFill>
                <a:sysClr val="windowText" lastClr="000000">
                  <a:hueOff val="0"/>
                  <a:satOff val="0"/>
                  <a:lumOff val="0"/>
                  <a:alphaOff val="0"/>
                </a:sysClr>
              </a:solidFill>
              <a:latin typeface="Calibri"/>
              <a:ea typeface="+mn-ea"/>
              <a:cs typeface="+mn-cs"/>
            </a:rPr>
            <a:t>to finance (i.e. challenges of depth and breadth)</a:t>
          </a:r>
          <a:endParaRPr lang="en-US" sz="1600" dirty="0">
            <a:solidFill>
              <a:sysClr val="windowText" lastClr="000000">
                <a:hueOff val="0"/>
                <a:satOff val="0"/>
                <a:lumOff val="0"/>
                <a:alphaOff val="0"/>
              </a:sysClr>
            </a:solidFill>
            <a:latin typeface="Calibri"/>
            <a:ea typeface="+mn-ea"/>
            <a:cs typeface="+mn-cs"/>
          </a:endParaRPr>
        </a:p>
      </dgm:t>
    </dgm:pt>
    <dgm:pt modelId="{DB5912F7-72CC-4DCE-9BB5-877D4A4B5C91}" type="parTrans" cxnId="{FA5FB0E1-D8D9-4269-8F08-FAD6E05F2B8B}">
      <dgm:prSet/>
      <dgm:spPr/>
      <dgm:t>
        <a:bodyPr/>
        <a:lstStyle/>
        <a:p>
          <a:endParaRPr lang="en-US" sz="1600"/>
        </a:p>
      </dgm:t>
    </dgm:pt>
    <dgm:pt modelId="{9EA426AB-EBA8-45EF-AECB-1308BA1D6E6B}" type="sibTrans" cxnId="{FA5FB0E1-D8D9-4269-8F08-FAD6E05F2B8B}">
      <dgm:prSet/>
      <dgm:spPr/>
      <dgm:t>
        <a:bodyPr/>
        <a:lstStyle/>
        <a:p>
          <a:endParaRPr lang="en-US" sz="1600"/>
        </a:p>
      </dgm:t>
    </dgm:pt>
    <dgm:pt modelId="{81B0B0E1-3157-4A72-AF01-D9826EAC15B1}">
      <dgm:prSet custT="1"/>
      <dgm:spPr>
        <a:xfrm rot="5400000">
          <a:off x="-157892" y="161561"/>
          <a:ext cx="1052618" cy="736832"/>
        </a:xfrm>
        <a:prstGeom prst="chevron">
          <a:avLst/>
        </a:prstGeom>
        <a:solidFill>
          <a:srgbClr val="B2B2B2">
            <a:hueOff val="0"/>
            <a:satOff val="0"/>
            <a:lumOff val="0"/>
            <a:alphaOff val="0"/>
          </a:srgbClr>
        </a:solidFill>
        <a:ln w="25400" cap="flat" cmpd="sng" algn="ctr">
          <a:solidFill>
            <a:srgbClr val="B2B2B2">
              <a:hueOff val="0"/>
              <a:satOff val="0"/>
              <a:lumOff val="0"/>
              <a:alphaOff val="0"/>
            </a:srgbClr>
          </a:solidFill>
          <a:prstDash val="solid"/>
        </a:ln>
        <a:effectLst/>
      </dgm:spPr>
      <dgm:t>
        <a:bodyPr/>
        <a:lstStyle/>
        <a:p>
          <a:pPr rtl="0"/>
          <a:r>
            <a:rPr lang="en-US" sz="1600" b="1" smtClean="0">
              <a:solidFill>
                <a:sysClr val="window" lastClr="FFFFFF"/>
              </a:solidFill>
              <a:latin typeface="Calibri"/>
              <a:ea typeface="+mn-ea"/>
              <a:cs typeface="+mn-cs"/>
            </a:rPr>
            <a:t>1</a:t>
          </a:r>
          <a:endParaRPr lang="en-US" sz="1600" b="1" dirty="0">
            <a:solidFill>
              <a:sysClr val="window" lastClr="FFFFFF"/>
            </a:solidFill>
            <a:latin typeface="Calibri"/>
            <a:ea typeface="+mn-ea"/>
            <a:cs typeface="+mn-cs"/>
          </a:endParaRPr>
        </a:p>
      </dgm:t>
    </dgm:pt>
    <dgm:pt modelId="{5A374DB4-978C-40BD-82F9-CA0D7BC39F10}" type="sibTrans" cxnId="{F53DE647-D58D-416E-A9B6-01081FE72709}">
      <dgm:prSet/>
      <dgm:spPr/>
      <dgm:t>
        <a:bodyPr/>
        <a:lstStyle/>
        <a:p>
          <a:endParaRPr lang="en-US" sz="1600"/>
        </a:p>
      </dgm:t>
    </dgm:pt>
    <dgm:pt modelId="{7354920B-4B8C-42C3-B0DB-5082A3098F13}" type="parTrans" cxnId="{F53DE647-D58D-416E-A9B6-01081FE72709}">
      <dgm:prSet/>
      <dgm:spPr/>
      <dgm:t>
        <a:bodyPr/>
        <a:lstStyle/>
        <a:p>
          <a:endParaRPr lang="en-US" sz="1600"/>
        </a:p>
      </dgm:t>
    </dgm:pt>
    <dgm:pt modelId="{0B323B84-5B4E-467B-9095-1F808610B19B}">
      <dgm:prSet custT="1"/>
      <dgm:spPr>
        <a:xfrm rot="5400000">
          <a:off x="3988715" y="-3248213"/>
          <a:ext cx="684201" cy="7187967"/>
        </a:xfrm>
        <a:prstGeom prst="round2SameRect">
          <a:avLst/>
        </a:prstGeom>
        <a:solidFill>
          <a:sysClr val="window" lastClr="FFFFFF">
            <a:alpha val="90000"/>
            <a:hueOff val="0"/>
            <a:satOff val="0"/>
            <a:lumOff val="0"/>
            <a:alphaOff val="0"/>
          </a:sysClr>
        </a:solidFill>
        <a:ln w="25400" cap="flat" cmpd="sng" algn="ctr">
          <a:solidFill>
            <a:srgbClr val="B2B2B2">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Islamic finance can play a role in bringing more than 40 million people who are financially excluded for religious reasons </a:t>
          </a:r>
          <a:endParaRPr lang="en-US" sz="1600" dirty="0">
            <a:solidFill>
              <a:sysClr val="windowText" lastClr="000000">
                <a:hueOff val="0"/>
                <a:satOff val="0"/>
                <a:lumOff val="0"/>
                <a:alphaOff val="0"/>
              </a:sysClr>
            </a:solidFill>
            <a:latin typeface="Calibri"/>
            <a:ea typeface="+mn-ea"/>
            <a:cs typeface="+mn-cs"/>
          </a:endParaRPr>
        </a:p>
      </dgm:t>
    </dgm:pt>
    <dgm:pt modelId="{869F99F0-2F77-4DD8-8179-0E472990C2AB}" type="sibTrans" cxnId="{3E700855-A6A1-4178-8976-316F7378E48B}">
      <dgm:prSet/>
      <dgm:spPr/>
      <dgm:t>
        <a:bodyPr/>
        <a:lstStyle/>
        <a:p>
          <a:endParaRPr lang="en-US" sz="1600"/>
        </a:p>
      </dgm:t>
    </dgm:pt>
    <dgm:pt modelId="{6C8423B0-FF3D-40C0-BD84-272AC9FD198F}" type="parTrans" cxnId="{3E700855-A6A1-4178-8976-316F7378E48B}">
      <dgm:prSet/>
      <dgm:spPr/>
      <dgm:t>
        <a:bodyPr/>
        <a:lstStyle/>
        <a:p>
          <a:endParaRPr lang="en-US" sz="1600"/>
        </a:p>
      </dgm:t>
    </dgm:pt>
    <dgm:pt modelId="{E4849366-A114-441D-9CCD-C76B55E139F7}" type="pres">
      <dgm:prSet presAssocID="{0D2AC8F9-A6E6-4343-9483-ACF8FC188D53}" presName="linearFlow" presStyleCnt="0">
        <dgm:presLayoutVars>
          <dgm:dir/>
          <dgm:animLvl val="lvl"/>
          <dgm:resizeHandles val="exact"/>
        </dgm:presLayoutVars>
      </dgm:prSet>
      <dgm:spPr/>
      <dgm:t>
        <a:bodyPr/>
        <a:lstStyle/>
        <a:p>
          <a:endParaRPr lang="en-US"/>
        </a:p>
      </dgm:t>
    </dgm:pt>
    <dgm:pt modelId="{7211EA92-616B-4B4E-BEDB-96DD1B81089F}" type="pres">
      <dgm:prSet presAssocID="{81B0B0E1-3157-4A72-AF01-D9826EAC15B1}" presName="composite" presStyleCnt="0"/>
      <dgm:spPr/>
    </dgm:pt>
    <dgm:pt modelId="{869204E4-CE6B-4BA0-9046-4EA21DD5821B}" type="pres">
      <dgm:prSet presAssocID="{81B0B0E1-3157-4A72-AF01-D9826EAC15B1}" presName="parentText" presStyleLbl="alignNode1" presStyleIdx="0" presStyleCnt="4">
        <dgm:presLayoutVars>
          <dgm:chMax val="1"/>
          <dgm:bulletEnabled val="1"/>
        </dgm:presLayoutVars>
      </dgm:prSet>
      <dgm:spPr/>
      <dgm:t>
        <a:bodyPr/>
        <a:lstStyle/>
        <a:p>
          <a:endParaRPr lang="en-US"/>
        </a:p>
      </dgm:t>
    </dgm:pt>
    <dgm:pt modelId="{7EB3D856-0D94-4B8D-A6DA-EBEAAA15B115}" type="pres">
      <dgm:prSet presAssocID="{81B0B0E1-3157-4A72-AF01-D9826EAC15B1}" presName="descendantText" presStyleLbl="alignAcc1" presStyleIdx="0" presStyleCnt="4">
        <dgm:presLayoutVars>
          <dgm:bulletEnabled val="1"/>
        </dgm:presLayoutVars>
      </dgm:prSet>
      <dgm:spPr/>
      <dgm:t>
        <a:bodyPr/>
        <a:lstStyle/>
        <a:p>
          <a:endParaRPr lang="en-US"/>
        </a:p>
      </dgm:t>
    </dgm:pt>
    <dgm:pt modelId="{0E16DB55-2510-4526-A08E-C60F714A4EDC}" type="pres">
      <dgm:prSet presAssocID="{5A374DB4-978C-40BD-82F9-CA0D7BC39F10}" presName="sp" presStyleCnt="0"/>
      <dgm:spPr/>
    </dgm:pt>
    <dgm:pt modelId="{7E6C4602-D1F4-4DAE-B2C8-9289BF3CDC1B}" type="pres">
      <dgm:prSet presAssocID="{00B5B282-4313-4977-8FF7-A8CCF9AB4944}" presName="composite" presStyleCnt="0"/>
      <dgm:spPr/>
    </dgm:pt>
    <dgm:pt modelId="{C7CBF5C9-7D15-4C81-B455-2C7B7E5250A4}" type="pres">
      <dgm:prSet presAssocID="{00B5B282-4313-4977-8FF7-A8CCF9AB4944}" presName="parentText" presStyleLbl="alignNode1" presStyleIdx="1" presStyleCnt="4">
        <dgm:presLayoutVars>
          <dgm:chMax val="1"/>
          <dgm:bulletEnabled val="1"/>
        </dgm:presLayoutVars>
      </dgm:prSet>
      <dgm:spPr/>
      <dgm:t>
        <a:bodyPr/>
        <a:lstStyle/>
        <a:p>
          <a:endParaRPr lang="en-US"/>
        </a:p>
      </dgm:t>
    </dgm:pt>
    <dgm:pt modelId="{0203F817-8695-4913-82C4-FC0494EAFBA4}" type="pres">
      <dgm:prSet presAssocID="{00B5B282-4313-4977-8FF7-A8CCF9AB4944}" presName="descendantText" presStyleLbl="alignAcc1" presStyleIdx="1" presStyleCnt="4">
        <dgm:presLayoutVars>
          <dgm:bulletEnabled val="1"/>
        </dgm:presLayoutVars>
      </dgm:prSet>
      <dgm:spPr>
        <a:prstGeom prst="round2SameRect">
          <a:avLst/>
        </a:prstGeom>
      </dgm:spPr>
      <dgm:t>
        <a:bodyPr/>
        <a:lstStyle/>
        <a:p>
          <a:endParaRPr lang="en-US"/>
        </a:p>
      </dgm:t>
    </dgm:pt>
    <dgm:pt modelId="{C4DA5DC3-9B72-471A-99DE-63D7CFD20BA8}" type="pres">
      <dgm:prSet presAssocID="{3E501745-F526-4758-9822-4AB9FC0B5D16}" presName="sp" presStyleCnt="0"/>
      <dgm:spPr/>
    </dgm:pt>
    <dgm:pt modelId="{FC2193BC-7CA2-4338-8F67-43D80144BA54}" type="pres">
      <dgm:prSet presAssocID="{1D6E998F-DE88-471E-A5DD-D8B02D26AD26}" presName="composite" presStyleCnt="0"/>
      <dgm:spPr/>
    </dgm:pt>
    <dgm:pt modelId="{BCAE02FA-01CF-49A3-805D-C47E95BDA7E7}" type="pres">
      <dgm:prSet presAssocID="{1D6E998F-DE88-471E-A5DD-D8B02D26AD26}" presName="parentText" presStyleLbl="alignNode1" presStyleIdx="2" presStyleCnt="4">
        <dgm:presLayoutVars>
          <dgm:chMax val="1"/>
          <dgm:bulletEnabled val="1"/>
        </dgm:presLayoutVars>
      </dgm:prSet>
      <dgm:spPr/>
      <dgm:t>
        <a:bodyPr/>
        <a:lstStyle/>
        <a:p>
          <a:endParaRPr lang="en-US"/>
        </a:p>
      </dgm:t>
    </dgm:pt>
    <dgm:pt modelId="{6BABFEEA-C12E-4CA2-B237-E6B05557FFA9}" type="pres">
      <dgm:prSet presAssocID="{1D6E998F-DE88-471E-A5DD-D8B02D26AD26}" presName="descendantText" presStyleLbl="alignAcc1" presStyleIdx="2" presStyleCnt="4">
        <dgm:presLayoutVars>
          <dgm:bulletEnabled val="1"/>
        </dgm:presLayoutVars>
      </dgm:prSet>
      <dgm:spPr/>
      <dgm:t>
        <a:bodyPr/>
        <a:lstStyle/>
        <a:p>
          <a:endParaRPr lang="en-US"/>
        </a:p>
      </dgm:t>
    </dgm:pt>
    <dgm:pt modelId="{1F07D91F-134D-4871-B731-7D741AEBB6CE}" type="pres">
      <dgm:prSet presAssocID="{A9063382-29E2-4ED7-B049-07A65B593555}" presName="sp" presStyleCnt="0"/>
      <dgm:spPr/>
    </dgm:pt>
    <dgm:pt modelId="{1717E518-BAE4-4324-80C7-0737E4AE61A9}" type="pres">
      <dgm:prSet presAssocID="{A37FC64F-3475-4815-8538-41631F1CE33F}" presName="composite" presStyleCnt="0"/>
      <dgm:spPr/>
    </dgm:pt>
    <dgm:pt modelId="{D26EF364-13C9-4AFD-946B-13BA5B21D478}" type="pres">
      <dgm:prSet presAssocID="{A37FC64F-3475-4815-8538-41631F1CE33F}" presName="parentText" presStyleLbl="alignNode1" presStyleIdx="3" presStyleCnt="4">
        <dgm:presLayoutVars>
          <dgm:chMax val="1"/>
          <dgm:bulletEnabled val="1"/>
        </dgm:presLayoutVars>
      </dgm:prSet>
      <dgm:spPr/>
      <dgm:t>
        <a:bodyPr/>
        <a:lstStyle/>
        <a:p>
          <a:endParaRPr lang="en-US"/>
        </a:p>
      </dgm:t>
    </dgm:pt>
    <dgm:pt modelId="{D5C70EB8-AD5B-4FB9-823B-C7E4F3C54B08}" type="pres">
      <dgm:prSet presAssocID="{A37FC64F-3475-4815-8538-41631F1CE33F}" presName="descendantText" presStyleLbl="alignAcc1" presStyleIdx="3" presStyleCnt="4">
        <dgm:presLayoutVars>
          <dgm:bulletEnabled val="1"/>
        </dgm:presLayoutVars>
      </dgm:prSet>
      <dgm:spPr/>
      <dgm:t>
        <a:bodyPr/>
        <a:lstStyle/>
        <a:p>
          <a:endParaRPr lang="en-US"/>
        </a:p>
      </dgm:t>
    </dgm:pt>
  </dgm:ptLst>
  <dgm:cxnLst>
    <dgm:cxn modelId="{FA5FB0E1-D8D9-4269-8F08-FAD6E05F2B8B}" srcId="{A37FC64F-3475-4815-8538-41631F1CE33F}" destId="{CDF35465-FA13-4ECC-8924-31BE02227927}" srcOrd="0" destOrd="0" parTransId="{DB5912F7-72CC-4DCE-9BB5-877D4A4B5C91}" sibTransId="{9EA426AB-EBA8-45EF-AECB-1308BA1D6E6B}"/>
    <dgm:cxn modelId="{F53DE647-D58D-416E-A9B6-01081FE72709}" srcId="{0D2AC8F9-A6E6-4343-9483-ACF8FC188D53}" destId="{81B0B0E1-3157-4A72-AF01-D9826EAC15B1}" srcOrd="0" destOrd="0" parTransId="{7354920B-4B8C-42C3-B0DB-5082A3098F13}" sibTransId="{5A374DB4-978C-40BD-82F9-CA0D7BC39F10}"/>
    <dgm:cxn modelId="{0AC2E047-813A-4CBE-AFE2-1C98447DADE4}" type="presOf" srcId="{00B5B282-4313-4977-8FF7-A8CCF9AB4944}" destId="{C7CBF5C9-7D15-4C81-B455-2C7B7E5250A4}" srcOrd="0" destOrd="0" presId="urn:microsoft.com/office/officeart/2005/8/layout/chevron2"/>
    <dgm:cxn modelId="{9C445369-714F-4DB7-B37E-A3C4B1C4E1DE}" srcId="{0D2AC8F9-A6E6-4343-9483-ACF8FC188D53}" destId="{A37FC64F-3475-4815-8538-41631F1CE33F}" srcOrd="3" destOrd="0" parTransId="{009AAAA4-C4EF-4F80-AAC4-8660C4B2B8FE}" sibTransId="{867A1562-C857-4212-A27E-CB1E06FB8CF7}"/>
    <dgm:cxn modelId="{EA286FD8-9E6B-4A6A-A2CE-00807327DFE7}" type="presOf" srcId="{81B0B0E1-3157-4A72-AF01-D9826EAC15B1}" destId="{869204E4-CE6B-4BA0-9046-4EA21DD5821B}" srcOrd="0" destOrd="0" presId="urn:microsoft.com/office/officeart/2005/8/layout/chevron2"/>
    <dgm:cxn modelId="{D927584B-CD74-4D7E-8864-74F597C06C67}" srcId="{1D6E998F-DE88-471E-A5DD-D8B02D26AD26}" destId="{78BECA93-E045-4D67-ACD7-42AE1C2CC05A}" srcOrd="0" destOrd="0" parTransId="{1F3AF9DC-F30E-4991-B926-0F064AAA90FB}" sibTransId="{34728203-B42E-4976-B312-72FC52CD4CF3}"/>
    <dgm:cxn modelId="{A570BF06-55EB-4325-A090-E45A9860F1EB}" type="presOf" srcId="{BCDC6D05-12B5-4334-8665-33FDC200C805}" destId="{0203F817-8695-4913-82C4-FC0494EAFBA4}" srcOrd="0" destOrd="0" presId="urn:microsoft.com/office/officeart/2005/8/layout/chevron2"/>
    <dgm:cxn modelId="{D3F96794-8835-4279-AB55-649D7482022A}" type="presOf" srcId="{0D2AC8F9-A6E6-4343-9483-ACF8FC188D53}" destId="{E4849366-A114-441D-9CCD-C76B55E139F7}" srcOrd="0" destOrd="0" presId="urn:microsoft.com/office/officeart/2005/8/layout/chevron2"/>
    <dgm:cxn modelId="{C1B2EBCB-7021-435D-8F6A-0EB9F92D8B29}" type="presOf" srcId="{A37FC64F-3475-4815-8538-41631F1CE33F}" destId="{D26EF364-13C9-4AFD-946B-13BA5B21D478}" srcOrd="0" destOrd="0" presId="urn:microsoft.com/office/officeart/2005/8/layout/chevron2"/>
    <dgm:cxn modelId="{3E700855-A6A1-4178-8976-316F7378E48B}" srcId="{81B0B0E1-3157-4A72-AF01-D9826EAC15B1}" destId="{0B323B84-5B4E-467B-9095-1F808610B19B}" srcOrd="0" destOrd="0" parTransId="{6C8423B0-FF3D-40C0-BD84-272AC9FD198F}" sibTransId="{869F99F0-2F77-4DD8-8179-0E472990C2AB}"/>
    <dgm:cxn modelId="{9CB8D0F9-A9B8-4D05-988D-422B75D5EA10}" type="presOf" srcId="{78BECA93-E045-4D67-ACD7-42AE1C2CC05A}" destId="{6BABFEEA-C12E-4CA2-B237-E6B05557FFA9}" srcOrd="0" destOrd="0" presId="urn:microsoft.com/office/officeart/2005/8/layout/chevron2"/>
    <dgm:cxn modelId="{EB26F963-7F36-45E5-AA85-91269F369287}" type="presOf" srcId="{0B323B84-5B4E-467B-9095-1F808610B19B}" destId="{7EB3D856-0D94-4B8D-A6DA-EBEAAA15B115}" srcOrd="0" destOrd="0" presId="urn:microsoft.com/office/officeart/2005/8/layout/chevron2"/>
    <dgm:cxn modelId="{FC1759DB-72BC-4B3B-B8ED-49D4ECAD3121}" srcId="{0D2AC8F9-A6E6-4343-9483-ACF8FC188D53}" destId="{1D6E998F-DE88-471E-A5DD-D8B02D26AD26}" srcOrd="2" destOrd="0" parTransId="{CC017F77-311F-46C8-BEE3-186116420521}" sibTransId="{A9063382-29E2-4ED7-B049-07A65B593555}"/>
    <dgm:cxn modelId="{2D7C1D1A-8950-4FB0-9F27-0C377852E20D}" srcId="{0D2AC8F9-A6E6-4343-9483-ACF8FC188D53}" destId="{00B5B282-4313-4977-8FF7-A8CCF9AB4944}" srcOrd="1" destOrd="0" parTransId="{87DC614E-85C8-4901-B4F9-C0952D21C034}" sibTransId="{3E501745-F526-4758-9822-4AB9FC0B5D16}"/>
    <dgm:cxn modelId="{FD9C8319-285F-4457-80E1-062E4577D3D4}" type="presOf" srcId="{1D6E998F-DE88-471E-A5DD-D8B02D26AD26}" destId="{BCAE02FA-01CF-49A3-805D-C47E95BDA7E7}" srcOrd="0" destOrd="0" presId="urn:microsoft.com/office/officeart/2005/8/layout/chevron2"/>
    <dgm:cxn modelId="{E9D69370-5218-4D6B-83C4-43C2136FB5DA}" srcId="{00B5B282-4313-4977-8FF7-A8CCF9AB4944}" destId="{BCDC6D05-12B5-4334-8665-33FDC200C805}" srcOrd="0" destOrd="0" parTransId="{04308465-98AE-4DC9-ABD8-8C0A3D2E53F1}" sibTransId="{73FE4C9E-7E34-41E2-8738-3E5D9FB07F7F}"/>
    <dgm:cxn modelId="{62CEE94F-2054-48EA-9962-DBD81E051CE4}" type="presOf" srcId="{CDF35465-FA13-4ECC-8924-31BE02227927}" destId="{D5C70EB8-AD5B-4FB9-823B-C7E4F3C54B08}" srcOrd="0" destOrd="0" presId="urn:microsoft.com/office/officeart/2005/8/layout/chevron2"/>
    <dgm:cxn modelId="{7C260C81-72C2-4B6D-A1BD-7D9955535A2E}" type="presParOf" srcId="{E4849366-A114-441D-9CCD-C76B55E139F7}" destId="{7211EA92-616B-4B4E-BEDB-96DD1B81089F}" srcOrd="0" destOrd="0" presId="urn:microsoft.com/office/officeart/2005/8/layout/chevron2"/>
    <dgm:cxn modelId="{A5BB2F4A-9280-4C8A-90B5-326ACE796EE6}" type="presParOf" srcId="{7211EA92-616B-4B4E-BEDB-96DD1B81089F}" destId="{869204E4-CE6B-4BA0-9046-4EA21DD5821B}" srcOrd="0" destOrd="0" presId="urn:microsoft.com/office/officeart/2005/8/layout/chevron2"/>
    <dgm:cxn modelId="{502648F9-C813-47ED-B917-155CCF6F4AC8}" type="presParOf" srcId="{7211EA92-616B-4B4E-BEDB-96DD1B81089F}" destId="{7EB3D856-0D94-4B8D-A6DA-EBEAAA15B115}" srcOrd="1" destOrd="0" presId="urn:microsoft.com/office/officeart/2005/8/layout/chevron2"/>
    <dgm:cxn modelId="{A935A8DD-D538-41E2-A88F-EDFEB47A40D1}" type="presParOf" srcId="{E4849366-A114-441D-9CCD-C76B55E139F7}" destId="{0E16DB55-2510-4526-A08E-C60F714A4EDC}" srcOrd="1" destOrd="0" presId="urn:microsoft.com/office/officeart/2005/8/layout/chevron2"/>
    <dgm:cxn modelId="{74081125-F2E7-4D06-9DAE-09976F62F401}" type="presParOf" srcId="{E4849366-A114-441D-9CCD-C76B55E139F7}" destId="{7E6C4602-D1F4-4DAE-B2C8-9289BF3CDC1B}" srcOrd="2" destOrd="0" presId="urn:microsoft.com/office/officeart/2005/8/layout/chevron2"/>
    <dgm:cxn modelId="{4BF8490E-7DDC-48FF-B09F-A7EC17026916}" type="presParOf" srcId="{7E6C4602-D1F4-4DAE-B2C8-9289BF3CDC1B}" destId="{C7CBF5C9-7D15-4C81-B455-2C7B7E5250A4}" srcOrd="0" destOrd="0" presId="urn:microsoft.com/office/officeart/2005/8/layout/chevron2"/>
    <dgm:cxn modelId="{09CAC080-AAFF-4B7F-9772-E8D05196128D}" type="presParOf" srcId="{7E6C4602-D1F4-4DAE-B2C8-9289BF3CDC1B}" destId="{0203F817-8695-4913-82C4-FC0494EAFBA4}" srcOrd="1" destOrd="0" presId="urn:microsoft.com/office/officeart/2005/8/layout/chevron2"/>
    <dgm:cxn modelId="{FA4E085A-7392-4E3E-8C6C-1F688834D613}" type="presParOf" srcId="{E4849366-A114-441D-9CCD-C76B55E139F7}" destId="{C4DA5DC3-9B72-471A-99DE-63D7CFD20BA8}" srcOrd="3" destOrd="0" presId="urn:microsoft.com/office/officeart/2005/8/layout/chevron2"/>
    <dgm:cxn modelId="{BF33FBDE-DED1-4B86-925C-F7FC81C7F338}" type="presParOf" srcId="{E4849366-A114-441D-9CCD-C76B55E139F7}" destId="{FC2193BC-7CA2-4338-8F67-43D80144BA54}" srcOrd="4" destOrd="0" presId="urn:microsoft.com/office/officeart/2005/8/layout/chevron2"/>
    <dgm:cxn modelId="{CA3BA913-016F-4218-B490-963D3847D7D4}" type="presParOf" srcId="{FC2193BC-7CA2-4338-8F67-43D80144BA54}" destId="{BCAE02FA-01CF-49A3-805D-C47E95BDA7E7}" srcOrd="0" destOrd="0" presId="urn:microsoft.com/office/officeart/2005/8/layout/chevron2"/>
    <dgm:cxn modelId="{5677A850-2109-4BEF-91EB-FCEB56F1206A}" type="presParOf" srcId="{FC2193BC-7CA2-4338-8F67-43D80144BA54}" destId="{6BABFEEA-C12E-4CA2-B237-E6B05557FFA9}" srcOrd="1" destOrd="0" presId="urn:microsoft.com/office/officeart/2005/8/layout/chevron2"/>
    <dgm:cxn modelId="{75B7CE45-8705-4DF4-A30B-E5BE2DDFB053}" type="presParOf" srcId="{E4849366-A114-441D-9CCD-C76B55E139F7}" destId="{1F07D91F-134D-4871-B731-7D741AEBB6CE}" srcOrd="5" destOrd="0" presId="urn:microsoft.com/office/officeart/2005/8/layout/chevron2"/>
    <dgm:cxn modelId="{81A1548E-2FFE-4942-9DE7-CA43FA4A8E34}" type="presParOf" srcId="{E4849366-A114-441D-9CCD-C76B55E139F7}" destId="{1717E518-BAE4-4324-80C7-0737E4AE61A9}" srcOrd="6" destOrd="0" presId="urn:microsoft.com/office/officeart/2005/8/layout/chevron2"/>
    <dgm:cxn modelId="{C33F9FA8-7E0E-4F1B-B3EA-E29C0369E13D}" type="presParOf" srcId="{1717E518-BAE4-4324-80C7-0737E4AE61A9}" destId="{D26EF364-13C9-4AFD-946B-13BA5B21D478}" srcOrd="0" destOrd="0" presId="urn:microsoft.com/office/officeart/2005/8/layout/chevron2"/>
    <dgm:cxn modelId="{DB37794B-81DA-421A-B2C6-DA874A001485}" type="presParOf" srcId="{1717E518-BAE4-4324-80C7-0737E4AE61A9}" destId="{D5C70EB8-AD5B-4FB9-823B-C7E4F3C54B0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1FF18B6-86F2-42F6-AC57-21334E2C477B}" type="doc">
      <dgm:prSet loTypeId="urn:microsoft.com/office/officeart/2005/8/layout/cycle2" loCatId="cycle" qsTypeId="urn:microsoft.com/office/officeart/2005/8/quickstyle/simple1" qsCatId="simple" csTypeId="urn:microsoft.com/office/officeart/2005/8/colors/accent5_5" csCatId="accent5" phldr="1"/>
      <dgm:spPr/>
      <dgm:t>
        <a:bodyPr/>
        <a:lstStyle/>
        <a:p>
          <a:endParaRPr lang="en-US"/>
        </a:p>
      </dgm:t>
    </dgm:pt>
    <dgm:pt modelId="{334A21CD-A59E-45A5-A698-39BA5DAFD720}">
      <dgm:prSet phldrT="[Text]" custT="1"/>
      <dgm:spPr/>
      <dgm:t>
        <a:bodyPr/>
        <a:lstStyle/>
        <a:p>
          <a:r>
            <a:rPr lang="en-US" sz="1600" dirty="0" smtClean="0"/>
            <a:t>Product Offerings</a:t>
          </a:r>
          <a:endParaRPr lang="en-US" sz="1600" dirty="0"/>
        </a:p>
      </dgm:t>
    </dgm:pt>
    <dgm:pt modelId="{06739B66-B3DD-4ED2-B788-DC5E62B97AA1}" type="parTrans" cxnId="{205D0B68-8BF5-4A31-BA15-6F6BBC163756}">
      <dgm:prSet/>
      <dgm:spPr/>
      <dgm:t>
        <a:bodyPr/>
        <a:lstStyle/>
        <a:p>
          <a:endParaRPr lang="en-US" sz="1600"/>
        </a:p>
      </dgm:t>
    </dgm:pt>
    <dgm:pt modelId="{506A01D3-8DCC-45AD-8273-B2FB3F23CA0E}" type="sibTrans" cxnId="{205D0B68-8BF5-4A31-BA15-6F6BBC163756}">
      <dgm:prSet custT="1"/>
      <dgm:spPr/>
      <dgm:t>
        <a:bodyPr/>
        <a:lstStyle/>
        <a:p>
          <a:endParaRPr lang="en-US" sz="1600"/>
        </a:p>
      </dgm:t>
    </dgm:pt>
    <dgm:pt modelId="{82289E6F-919E-47EF-BDA5-30C302FDCE04}">
      <dgm:prSet phldrT="[Text]" custT="1"/>
      <dgm:spPr/>
      <dgm:t>
        <a:bodyPr/>
        <a:lstStyle/>
        <a:p>
          <a:r>
            <a:rPr lang="en-US" sz="1600" dirty="0" smtClean="0"/>
            <a:t>Human Resources</a:t>
          </a:r>
          <a:endParaRPr lang="en-US" sz="1600" dirty="0"/>
        </a:p>
      </dgm:t>
    </dgm:pt>
    <dgm:pt modelId="{BA95B9E8-949F-4E36-A3FE-1B6F9CED0EA0}" type="parTrans" cxnId="{4818B586-0C57-4F79-99F9-D01EE04675DC}">
      <dgm:prSet/>
      <dgm:spPr/>
      <dgm:t>
        <a:bodyPr/>
        <a:lstStyle/>
        <a:p>
          <a:endParaRPr lang="en-US" sz="1600"/>
        </a:p>
      </dgm:t>
    </dgm:pt>
    <dgm:pt modelId="{C39A1E14-A356-4E00-B4D9-B71A82DBADF5}" type="sibTrans" cxnId="{4818B586-0C57-4F79-99F9-D01EE04675DC}">
      <dgm:prSet custT="1"/>
      <dgm:spPr/>
      <dgm:t>
        <a:bodyPr/>
        <a:lstStyle/>
        <a:p>
          <a:endParaRPr lang="en-US" sz="1600"/>
        </a:p>
      </dgm:t>
    </dgm:pt>
    <dgm:pt modelId="{0E656BF7-BA24-466D-8505-38F259FAC002}">
      <dgm:prSet phldrT="[Text]" custT="1"/>
      <dgm:spPr/>
      <dgm:t>
        <a:bodyPr/>
        <a:lstStyle/>
        <a:p>
          <a:r>
            <a:rPr lang="en-US" sz="1600" dirty="0" smtClean="0"/>
            <a:t>Financial Literacy</a:t>
          </a:r>
          <a:endParaRPr lang="en-US" sz="1600" dirty="0"/>
        </a:p>
      </dgm:t>
    </dgm:pt>
    <dgm:pt modelId="{04BAD5C2-6B17-4277-AA4D-665C4396FC73}" type="parTrans" cxnId="{49FD5F29-7702-4F4C-A408-948FA2F0EE45}">
      <dgm:prSet/>
      <dgm:spPr/>
      <dgm:t>
        <a:bodyPr/>
        <a:lstStyle/>
        <a:p>
          <a:endParaRPr lang="en-US" sz="1600"/>
        </a:p>
      </dgm:t>
    </dgm:pt>
    <dgm:pt modelId="{CD18637A-0B17-4A07-BD51-FC6424369DE3}" type="sibTrans" cxnId="{49FD5F29-7702-4F4C-A408-948FA2F0EE45}">
      <dgm:prSet custT="1"/>
      <dgm:spPr/>
      <dgm:t>
        <a:bodyPr/>
        <a:lstStyle/>
        <a:p>
          <a:endParaRPr lang="en-US" sz="1600"/>
        </a:p>
      </dgm:t>
    </dgm:pt>
    <dgm:pt modelId="{D4A45C36-57AB-4D32-A566-585A315C042C}">
      <dgm:prSet custT="1"/>
      <dgm:spPr/>
      <dgm:t>
        <a:bodyPr/>
        <a:lstStyle/>
        <a:p>
          <a:pPr>
            <a:lnSpc>
              <a:spcPct val="100000"/>
            </a:lnSpc>
            <a:spcAft>
              <a:spcPts val="0"/>
            </a:spcAft>
          </a:pPr>
          <a:r>
            <a:rPr lang="en-US" sz="1500" dirty="0" smtClean="0"/>
            <a:t>Contracts</a:t>
          </a:r>
        </a:p>
        <a:p>
          <a:pPr>
            <a:lnSpc>
              <a:spcPct val="100000"/>
            </a:lnSpc>
            <a:spcAft>
              <a:spcPts val="0"/>
            </a:spcAft>
          </a:pPr>
          <a:r>
            <a:rPr lang="en-US" sz="1500" dirty="0" smtClean="0"/>
            <a:t>Standardization</a:t>
          </a:r>
        </a:p>
      </dgm:t>
    </dgm:pt>
    <dgm:pt modelId="{054DE827-53AD-4816-BD0E-5984FA9F8AE2}" type="parTrans" cxnId="{58AF3381-0314-4DA6-AE1A-FB846A7C0D79}">
      <dgm:prSet/>
      <dgm:spPr/>
      <dgm:t>
        <a:bodyPr/>
        <a:lstStyle/>
        <a:p>
          <a:endParaRPr lang="en-US" sz="1600"/>
        </a:p>
      </dgm:t>
    </dgm:pt>
    <dgm:pt modelId="{615F317B-2E4E-4D2F-B8DF-7B8D7C85D9E8}" type="sibTrans" cxnId="{58AF3381-0314-4DA6-AE1A-FB846A7C0D79}">
      <dgm:prSet custT="1"/>
      <dgm:spPr/>
      <dgm:t>
        <a:bodyPr/>
        <a:lstStyle/>
        <a:p>
          <a:endParaRPr lang="en-US" sz="1600"/>
        </a:p>
      </dgm:t>
    </dgm:pt>
    <dgm:pt modelId="{60F11DCB-D2AC-4019-A3ED-95C675FBF9D4}">
      <dgm:prSet custT="1"/>
      <dgm:spPr/>
      <dgm:t>
        <a:bodyPr/>
        <a:lstStyle/>
        <a:p>
          <a:r>
            <a:rPr lang="en-US" sz="1600" dirty="0" smtClean="0"/>
            <a:t>Transaction Costs</a:t>
          </a:r>
          <a:endParaRPr lang="en-US" sz="1600" dirty="0"/>
        </a:p>
      </dgm:t>
    </dgm:pt>
    <dgm:pt modelId="{4EA41C32-4320-403A-B8CA-53FE626766CE}" type="parTrans" cxnId="{D132F287-32FF-4E04-BC84-E422F0CF59E3}">
      <dgm:prSet/>
      <dgm:spPr/>
      <dgm:t>
        <a:bodyPr/>
        <a:lstStyle/>
        <a:p>
          <a:endParaRPr lang="en-US" sz="1600"/>
        </a:p>
      </dgm:t>
    </dgm:pt>
    <dgm:pt modelId="{27C2F012-0E7D-42C8-94C9-E56440FE8CD3}" type="sibTrans" cxnId="{D132F287-32FF-4E04-BC84-E422F0CF59E3}">
      <dgm:prSet custT="1"/>
      <dgm:spPr/>
      <dgm:t>
        <a:bodyPr/>
        <a:lstStyle/>
        <a:p>
          <a:endParaRPr lang="en-US" sz="1600"/>
        </a:p>
      </dgm:t>
    </dgm:pt>
    <dgm:pt modelId="{C6EE3C6A-41E2-4E53-92E8-ED7E172BB6E1}">
      <dgm:prSet custT="1"/>
      <dgm:spPr/>
      <dgm:t>
        <a:bodyPr/>
        <a:lstStyle/>
        <a:p>
          <a:r>
            <a:rPr lang="en-US" sz="1600" dirty="0" smtClean="0"/>
            <a:t>Movable Collateral</a:t>
          </a:r>
          <a:endParaRPr lang="en-US" sz="1600" dirty="0"/>
        </a:p>
      </dgm:t>
    </dgm:pt>
    <dgm:pt modelId="{715A80D3-EBD8-4131-9897-87C70D45242F}" type="parTrans" cxnId="{2628E545-1C80-460A-90AC-AD62E858B41A}">
      <dgm:prSet/>
      <dgm:spPr/>
      <dgm:t>
        <a:bodyPr/>
        <a:lstStyle/>
        <a:p>
          <a:endParaRPr lang="en-US" sz="1600"/>
        </a:p>
      </dgm:t>
    </dgm:pt>
    <dgm:pt modelId="{332C2A27-7823-4F86-8109-F4A390BE1E91}" type="sibTrans" cxnId="{2628E545-1C80-460A-90AC-AD62E858B41A}">
      <dgm:prSet custT="1"/>
      <dgm:spPr/>
      <dgm:t>
        <a:bodyPr/>
        <a:lstStyle/>
        <a:p>
          <a:endParaRPr lang="en-US" sz="1600"/>
        </a:p>
      </dgm:t>
    </dgm:pt>
    <dgm:pt modelId="{26C10691-CEE0-4B3B-A140-DD936A1CAFAB}">
      <dgm:prSet custT="1"/>
      <dgm:spPr/>
      <dgm:t>
        <a:bodyPr/>
        <a:lstStyle/>
        <a:p>
          <a:r>
            <a:rPr lang="en-US" sz="1600" dirty="0" smtClean="0"/>
            <a:t>Information Sharing</a:t>
          </a:r>
          <a:endParaRPr lang="en-US" sz="1600" dirty="0"/>
        </a:p>
      </dgm:t>
    </dgm:pt>
    <dgm:pt modelId="{C4F0684A-A9A9-4693-9908-61F065BD7EAB}" type="parTrans" cxnId="{148AD321-344E-42BE-B007-9C7701C918B6}">
      <dgm:prSet/>
      <dgm:spPr/>
      <dgm:t>
        <a:bodyPr/>
        <a:lstStyle/>
        <a:p>
          <a:endParaRPr lang="en-US" sz="1600"/>
        </a:p>
      </dgm:t>
    </dgm:pt>
    <dgm:pt modelId="{812F743C-E551-48A5-B257-20A8E92F9BAD}" type="sibTrans" cxnId="{148AD321-344E-42BE-B007-9C7701C918B6}">
      <dgm:prSet custT="1"/>
      <dgm:spPr/>
      <dgm:t>
        <a:bodyPr/>
        <a:lstStyle/>
        <a:p>
          <a:endParaRPr lang="en-US" sz="1600"/>
        </a:p>
      </dgm:t>
    </dgm:pt>
    <dgm:pt modelId="{EA9FC4DC-FFC1-4673-B8D0-154B3BE0575B}">
      <dgm:prSet custT="1"/>
      <dgm:spPr/>
      <dgm:t>
        <a:bodyPr/>
        <a:lstStyle/>
        <a:p>
          <a:r>
            <a:rPr lang="en-US" sz="1600" dirty="0" smtClean="0"/>
            <a:t>Branding</a:t>
          </a:r>
          <a:endParaRPr lang="en-US" sz="1600" dirty="0"/>
        </a:p>
      </dgm:t>
    </dgm:pt>
    <dgm:pt modelId="{B889EE3A-7002-438D-8606-1A897B5E3A2B}" type="parTrans" cxnId="{AF96694A-BE62-4155-8BC1-B90D9E8486DD}">
      <dgm:prSet/>
      <dgm:spPr/>
      <dgm:t>
        <a:bodyPr/>
        <a:lstStyle/>
        <a:p>
          <a:endParaRPr lang="en-US" sz="1600"/>
        </a:p>
      </dgm:t>
    </dgm:pt>
    <dgm:pt modelId="{02F1FCFB-7D60-4B5E-B143-6A1D036DE30A}" type="sibTrans" cxnId="{AF96694A-BE62-4155-8BC1-B90D9E8486DD}">
      <dgm:prSet custT="1"/>
      <dgm:spPr/>
      <dgm:t>
        <a:bodyPr/>
        <a:lstStyle/>
        <a:p>
          <a:endParaRPr lang="en-US" sz="1600"/>
        </a:p>
      </dgm:t>
    </dgm:pt>
    <dgm:pt modelId="{661C4FB8-52F4-403F-9CAC-13A0341AD2A2}" type="pres">
      <dgm:prSet presAssocID="{81FF18B6-86F2-42F6-AC57-21334E2C477B}" presName="cycle" presStyleCnt="0">
        <dgm:presLayoutVars>
          <dgm:dir/>
          <dgm:resizeHandles val="exact"/>
        </dgm:presLayoutVars>
      </dgm:prSet>
      <dgm:spPr/>
      <dgm:t>
        <a:bodyPr/>
        <a:lstStyle/>
        <a:p>
          <a:endParaRPr lang="en-US"/>
        </a:p>
      </dgm:t>
    </dgm:pt>
    <dgm:pt modelId="{D6A7A736-42C0-4B35-A26A-93318DD31F02}" type="pres">
      <dgm:prSet presAssocID="{334A21CD-A59E-45A5-A698-39BA5DAFD720}" presName="node" presStyleLbl="node1" presStyleIdx="0" presStyleCnt="8" custScaleX="159734" custRadScaleRad="92208" custRadScaleInc="-1480">
        <dgm:presLayoutVars>
          <dgm:bulletEnabled val="1"/>
        </dgm:presLayoutVars>
      </dgm:prSet>
      <dgm:spPr/>
      <dgm:t>
        <a:bodyPr/>
        <a:lstStyle/>
        <a:p>
          <a:endParaRPr lang="en-US"/>
        </a:p>
      </dgm:t>
    </dgm:pt>
    <dgm:pt modelId="{C2CE6128-F9E1-461D-955D-F3BAC140C1FE}" type="pres">
      <dgm:prSet presAssocID="{506A01D3-8DCC-45AD-8273-B2FB3F23CA0E}" presName="sibTrans" presStyleLbl="sibTrans2D1" presStyleIdx="0" presStyleCnt="8"/>
      <dgm:spPr/>
      <dgm:t>
        <a:bodyPr/>
        <a:lstStyle/>
        <a:p>
          <a:endParaRPr lang="en-US"/>
        </a:p>
      </dgm:t>
    </dgm:pt>
    <dgm:pt modelId="{18AA0631-252D-4CED-AA83-B4E8BFA255B7}" type="pres">
      <dgm:prSet presAssocID="{506A01D3-8DCC-45AD-8273-B2FB3F23CA0E}" presName="connectorText" presStyleLbl="sibTrans2D1" presStyleIdx="0" presStyleCnt="8"/>
      <dgm:spPr/>
      <dgm:t>
        <a:bodyPr/>
        <a:lstStyle/>
        <a:p>
          <a:endParaRPr lang="en-US"/>
        </a:p>
      </dgm:t>
    </dgm:pt>
    <dgm:pt modelId="{C9BA78B2-9CE8-483F-864B-508A73FF99BF}" type="pres">
      <dgm:prSet presAssocID="{D4A45C36-57AB-4D32-A566-585A315C042C}" presName="node" presStyleLbl="node1" presStyleIdx="1" presStyleCnt="8" custScaleX="185114" custRadScaleRad="118994" custRadScaleInc="43091">
        <dgm:presLayoutVars>
          <dgm:bulletEnabled val="1"/>
        </dgm:presLayoutVars>
      </dgm:prSet>
      <dgm:spPr/>
      <dgm:t>
        <a:bodyPr/>
        <a:lstStyle/>
        <a:p>
          <a:endParaRPr lang="en-US"/>
        </a:p>
      </dgm:t>
    </dgm:pt>
    <dgm:pt modelId="{7A8173F2-CDD3-44A4-B368-44F7B9347E10}" type="pres">
      <dgm:prSet presAssocID="{615F317B-2E4E-4D2F-B8DF-7B8D7C85D9E8}" presName="sibTrans" presStyleLbl="sibTrans2D1" presStyleIdx="1" presStyleCnt="8"/>
      <dgm:spPr/>
      <dgm:t>
        <a:bodyPr/>
        <a:lstStyle/>
        <a:p>
          <a:endParaRPr lang="en-US"/>
        </a:p>
      </dgm:t>
    </dgm:pt>
    <dgm:pt modelId="{097B784C-29D4-425F-8C42-79B4E5B5E2D2}" type="pres">
      <dgm:prSet presAssocID="{615F317B-2E4E-4D2F-B8DF-7B8D7C85D9E8}" presName="connectorText" presStyleLbl="sibTrans2D1" presStyleIdx="1" presStyleCnt="8"/>
      <dgm:spPr/>
      <dgm:t>
        <a:bodyPr/>
        <a:lstStyle/>
        <a:p>
          <a:endParaRPr lang="en-US"/>
        </a:p>
      </dgm:t>
    </dgm:pt>
    <dgm:pt modelId="{5AC36B88-56BC-4562-9277-0561C3C783F5}" type="pres">
      <dgm:prSet presAssocID="{60F11DCB-D2AC-4019-A3ED-95C675FBF9D4}" presName="node" presStyleLbl="node1" presStyleIdx="2" presStyleCnt="8" custScaleX="143313">
        <dgm:presLayoutVars>
          <dgm:bulletEnabled val="1"/>
        </dgm:presLayoutVars>
      </dgm:prSet>
      <dgm:spPr/>
      <dgm:t>
        <a:bodyPr/>
        <a:lstStyle/>
        <a:p>
          <a:endParaRPr lang="en-US"/>
        </a:p>
      </dgm:t>
    </dgm:pt>
    <dgm:pt modelId="{4E6AC5A2-DDBD-4F10-ACF4-ECC36BC7A1FC}" type="pres">
      <dgm:prSet presAssocID="{27C2F012-0E7D-42C8-94C9-E56440FE8CD3}" presName="sibTrans" presStyleLbl="sibTrans2D1" presStyleIdx="2" presStyleCnt="8"/>
      <dgm:spPr/>
      <dgm:t>
        <a:bodyPr/>
        <a:lstStyle/>
        <a:p>
          <a:endParaRPr lang="en-US"/>
        </a:p>
      </dgm:t>
    </dgm:pt>
    <dgm:pt modelId="{F31D480F-5AF7-48E1-8073-104C056E521E}" type="pres">
      <dgm:prSet presAssocID="{27C2F012-0E7D-42C8-94C9-E56440FE8CD3}" presName="connectorText" presStyleLbl="sibTrans2D1" presStyleIdx="2" presStyleCnt="8"/>
      <dgm:spPr/>
      <dgm:t>
        <a:bodyPr/>
        <a:lstStyle/>
        <a:p>
          <a:endParaRPr lang="en-US"/>
        </a:p>
      </dgm:t>
    </dgm:pt>
    <dgm:pt modelId="{13EF74F5-CCB6-4405-B51B-CAB2197236DF}" type="pres">
      <dgm:prSet presAssocID="{C6EE3C6A-41E2-4E53-92E8-ED7E172BB6E1}" presName="node" presStyleLbl="node1" presStyleIdx="3" presStyleCnt="8" custScaleX="174010" custRadScaleRad="110425" custRadScaleInc="-34891">
        <dgm:presLayoutVars>
          <dgm:bulletEnabled val="1"/>
        </dgm:presLayoutVars>
      </dgm:prSet>
      <dgm:spPr/>
      <dgm:t>
        <a:bodyPr/>
        <a:lstStyle/>
        <a:p>
          <a:endParaRPr lang="en-US"/>
        </a:p>
      </dgm:t>
    </dgm:pt>
    <dgm:pt modelId="{42D79739-D07C-4BB8-9F1D-812CE6E71CA4}" type="pres">
      <dgm:prSet presAssocID="{332C2A27-7823-4F86-8109-F4A390BE1E91}" presName="sibTrans" presStyleLbl="sibTrans2D1" presStyleIdx="3" presStyleCnt="8"/>
      <dgm:spPr/>
      <dgm:t>
        <a:bodyPr/>
        <a:lstStyle/>
        <a:p>
          <a:endParaRPr lang="en-US"/>
        </a:p>
      </dgm:t>
    </dgm:pt>
    <dgm:pt modelId="{F9F6B9CC-DB3C-4A61-A832-6C02F0456AAB}" type="pres">
      <dgm:prSet presAssocID="{332C2A27-7823-4F86-8109-F4A390BE1E91}" presName="connectorText" presStyleLbl="sibTrans2D1" presStyleIdx="3" presStyleCnt="8"/>
      <dgm:spPr/>
      <dgm:t>
        <a:bodyPr/>
        <a:lstStyle/>
        <a:p>
          <a:endParaRPr lang="en-US"/>
        </a:p>
      </dgm:t>
    </dgm:pt>
    <dgm:pt modelId="{7E83A0D1-4078-4CF0-BC40-07CBDD70B8F8}" type="pres">
      <dgm:prSet presAssocID="{26C10691-CEE0-4B3B-A140-DD936A1CAFAB}" presName="node" presStyleLbl="node1" presStyleIdx="4" presStyleCnt="8" custScaleX="171094">
        <dgm:presLayoutVars>
          <dgm:bulletEnabled val="1"/>
        </dgm:presLayoutVars>
      </dgm:prSet>
      <dgm:spPr/>
      <dgm:t>
        <a:bodyPr/>
        <a:lstStyle/>
        <a:p>
          <a:endParaRPr lang="en-US"/>
        </a:p>
      </dgm:t>
    </dgm:pt>
    <dgm:pt modelId="{506AE13F-35E5-4FE0-B08B-D2E56E7A6387}" type="pres">
      <dgm:prSet presAssocID="{812F743C-E551-48A5-B257-20A8E92F9BAD}" presName="sibTrans" presStyleLbl="sibTrans2D1" presStyleIdx="4" presStyleCnt="8"/>
      <dgm:spPr/>
      <dgm:t>
        <a:bodyPr/>
        <a:lstStyle/>
        <a:p>
          <a:endParaRPr lang="en-US"/>
        </a:p>
      </dgm:t>
    </dgm:pt>
    <dgm:pt modelId="{982267C3-EFC9-4FB3-BAD6-72776C4C6084}" type="pres">
      <dgm:prSet presAssocID="{812F743C-E551-48A5-B257-20A8E92F9BAD}" presName="connectorText" presStyleLbl="sibTrans2D1" presStyleIdx="4" presStyleCnt="8"/>
      <dgm:spPr/>
      <dgm:t>
        <a:bodyPr/>
        <a:lstStyle/>
        <a:p>
          <a:endParaRPr lang="en-US"/>
        </a:p>
      </dgm:t>
    </dgm:pt>
    <dgm:pt modelId="{DAF8E1A8-C9C4-4F99-8666-8AFEEDD7A9A0}" type="pres">
      <dgm:prSet presAssocID="{82289E6F-919E-47EF-BDA5-30C302FDCE04}" presName="node" presStyleLbl="node1" presStyleIdx="5" presStyleCnt="8" custScaleX="188402" custRadScaleRad="107019" custRadScaleInc="28693">
        <dgm:presLayoutVars>
          <dgm:bulletEnabled val="1"/>
        </dgm:presLayoutVars>
      </dgm:prSet>
      <dgm:spPr/>
      <dgm:t>
        <a:bodyPr/>
        <a:lstStyle/>
        <a:p>
          <a:endParaRPr lang="en-US"/>
        </a:p>
      </dgm:t>
    </dgm:pt>
    <dgm:pt modelId="{685D8EF8-1A83-4A5D-82BE-7C8B955F4103}" type="pres">
      <dgm:prSet presAssocID="{C39A1E14-A356-4E00-B4D9-B71A82DBADF5}" presName="sibTrans" presStyleLbl="sibTrans2D1" presStyleIdx="5" presStyleCnt="8"/>
      <dgm:spPr/>
      <dgm:t>
        <a:bodyPr/>
        <a:lstStyle/>
        <a:p>
          <a:endParaRPr lang="en-US"/>
        </a:p>
      </dgm:t>
    </dgm:pt>
    <dgm:pt modelId="{2473A744-EFAB-4446-9FAF-C50904678E8E}" type="pres">
      <dgm:prSet presAssocID="{C39A1E14-A356-4E00-B4D9-B71A82DBADF5}" presName="connectorText" presStyleLbl="sibTrans2D1" presStyleIdx="5" presStyleCnt="8"/>
      <dgm:spPr/>
      <dgm:t>
        <a:bodyPr/>
        <a:lstStyle/>
        <a:p>
          <a:endParaRPr lang="en-US"/>
        </a:p>
      </dgm:t>
    </dgm:pt>
    <dgm:pt modelId="{F4F3C492-2243-4B19-B0F7-1F6955EDEEF8}" type="pres">
      <dgm:prSet presAssocID="{0E656BF7-BA24-466D-8505-38F259FAC002}" presName="node" presStyleLbl="node1" presStyleIdx="6" presStyleCnt="8" custScaleX="158783">
        <dgm:presLayoutVars>
          <dgm:bulletEnabled val="1"/>
        </dgm:presLayoutVars>
      </dgm:prSet>
      <dgm:spPr/>
      <dgm:t>
        <a:bodyPr/>
        <a:lstStyle/>
        <a:p>
          <a:endParaRPr lang="en-US"/>
        </a:p>
      </dgm:t>
    </dgm:pt>
    <dgm:pt modelId="{48B37846-1905-4E2C-9494-B564CFE19D93}" type="pres">
      <dgm:prSet presAssocID="{CD18637A-0B17-4A07-BD51-FC6424369DE3}" presName="sibTrans" presStyleLbl="sibTrans2D1" presStyleIdx="6" presStyleCnt="8"/>
      <dgm:spPr/>
      <dgm:t>
        <a:bodyPr/>
        <a:lstStyle/>
        <a:p>
          <a:endParaRPr lang="en-US"/>
        </a:p>
      </dgm:t>
    </dgm:pt>
    <dgm:pt modelId="{AE82B5AF-9CAC-4795-8243-3FC3F047A89D}" type="pres">
      <dgm:prSet presAssocID="{CD18637A-0B17-4A07-BD51-FC6424369DE3}" presName="connectorText" presStyleLbl="sibTrans2D1" presStyleIdx="6" presStyleCnt="8"/>
      <dgm:spPr/>
      <dgm:t>
        <a:bodyPr/>
        <a:lstStyle/>
        <a:p>
          <a:endParaRPr lang="en-US"/>
        </a:p>
      </dgm:t>
    </dgm:pt>
    <dgm:pt modelId="{963D84C8-2D40-4E16-8F5D-3CB107AE6045}" type="pres">
      <dgm:prSet presAssocID="{EA9FC4DC-FFC1-4673-B8D0-154B3BE0575B}" presName="node" presStyleLbl="node1" presStyleIdx="7" presStyleCnt="8" custScaleX="164104" custRadScaleRad="110553" custRadScaleInc="-29041">
        <dgm:presLayoutVars>
          <dgm:bulletEnabled val="1"/>
        </dgm:presLayoutVars>
      </dgm:prSet>
      <dgm:spPr/>
      <dgm:t>
        <a:bodyPr/>
        <a:lstStyle/>
        <a:p>
          <a:endParaRPr lang="en-US"/>
        </a:p>
      </dgm:t>
    </dgm:pt>
    <dgm:pt modelId="{D7B9D91F-F1B8-4BD8-B0D6-24A12F28FE12}" type="pres">
      <dgm:prSet presAssocID="{02F1FCFB-7D60-4B5E-B143-6A1D036DE30A}" presName="sibTrans" presStyleLbl="sibTrans2D1" presStyleIdx="7" presStyleCnt="8"/>
      <dgm:spPr/>
      <dgm:t>
        <a:bodyPr/>
        <a:lstStyle/>
        <a:p>
          <a:endParaRPr lang="en-US"/>
        </a:p>
      </dgm:t>
    </dgm:pt>
    <dgm:pt modelId="{37F07F14-C70F-487D-9F34-D235A106AFA0}" type="pres">
      <dgm:prSet presAssocID="{02F1FCFB-7D60-4B5E-B143-6A1D036DE30A}" presName="connectorText" presStyleLbl="sibTrans2D1" presStyleIdx="7" presStyleCnt="8"/>
      <dgm:spPr/>
      <dgm:t>
        <a:bodyPr/>
        <a:lstStyle/>
        <a:p>
          <a:endParaRPr lang="en-US"/>
        </a:p>
      </dgm:t>
    </dgm:pt>
  </dgm:ptLst>
  <dgm:cxnLst>
    <dgm:cxn modelId="{9536FA73-2C34-4AA3-8FED-E62139C35A20}" type="presOf" srcId="{C6EE3C6A-41E2-4E53-92E8-ED7E172BB6E1}" destId="{13EF74F5-CCB6-4405-B51B-CAB2197236DF}" srcOrd="0" destOrd="0" presId="urn:microsoft.com/office/officeart/2005/8/layout/cycle2"/>
    <dgm:cxn modelId="{D4BE25AD-37F1-4F25-A7E3-3D4D18CC8C57}" type="presOf" srcId="{02F1FCFB-7D60-4B5E-B143-6A1D036DE30A}" destId="{D7B9D91F-F1B8-4BD8-B0D6-24A12F28FE12}" srcOrd="0" destOrd="0" presId="urn:microsoft.com/office/officeart/2005/8/layout/cycle2"/>
    <dgm:cxn modelId="{4FADD24A-6AAE-4666-8855-47EDCB3C225F}" type="presOf" srcId="{81FF18B6-86F2-42F6-AC57-21334E2C477B}" destId="{661C4FB8-52F4-403F-9CAC-13A0341AD2A2}" srcOrd="0" destOrd="0" presId="urn:microsoft.com/office/officeart/2005/8/layout/cycle2"/>
    <dgm:cxn modelId="{BFAFB666-896C-4618-8857-7A4D652F9006}" type="presOf" srcId="{82289E6F-919E-47EF-BDA5-30C302FDCE04}" destId="{DAF8E1A8-C9C4-4F99-8666-8AFEEDD7A9A0}" srcOrd="0" destOrd="0" presId="urn:microsoft.com/office/officeart/2005/8/layout/cycle2"/>
    <dgm:cxn modelId="{696A6CF4-5F2B-4609-8EC1-AC18798E68DF}" type="presOf" srcId="{615F317B-2E4E-4D2F-B8DF-7B8D7C85D9E8}" destId="{7A8173F2-CDD3-44A4-B368-44F7B9347E10}" srcOrd="0" destOrd="0" presId="urn:microsoft.com/office/officeart/2005/8/layout/cycle2"/>
    <dgm:cxn modelId="{58773786-3ADA-4C19-A2EF-52EDDB7E8DEB}" type="presOf" srcId="{C39A1E14-A356-4E00-B4D9-B71A82DBADF5}" destId="{2473A744-EFAB-4446-9FAF-C50904678E8E}" srcOrd="1" destOrd="0" presId="urn:microsoft.com/office/officeart/2005/8/layout/cycle2"/>
    <dgm:cxn modelId="{6904B21D-EAB0-4CAF-AF02-84B9F5EAC3E3}" type="presOf" srcId="{60F11DCB-D2AC-4019-A3ED-95C675FBF9D4}" destId="{5AC36B88-56BC-4562-9277-0561C3C783F5}" srcOrd="0" destOrd="0" presId="urn:microsoft.com/office/officeart/2005/8/layout/cycle2"/>
    <dgm:cxn modelId="{3E0D202A-3C09-4E78-9E3C-F9C445304806}" type="presOf" srcId="{02F1FCFB-7D60-4B5E-B143-6A1D036DE30A}" destId="{37F07F14-C70F-487D-9F34-D235A106AFA0}" srcOrd="1" destOrd="0" presId="urn:microsoft.com/office/officeart/2005/8/layout/cycle2"/>
    <dgm:cxn modelId="{CACCD40B-8990-49A2-B463-F706E1F2E624}" type="presOf" srcId="{0E656BF7-BA24-466D-8505-38F259FAC002}" destId="{F4F3C492-2243-4B19-B0F7-1F6955EDEEF8}" srcOrd="0" destOrd="0" presId="urn:microsoft.com/office/officeart/2005/8/layout/cycle2"/>
    <dgm:cxn modelId="{E4B97A11-96A7-4976-A5DD-E9E334896C31}" type="presOf" srcId="{CD18637A-0B17-4A07-BD51-FC6424369DE3}" destId="{48B37846-1905-4E2C-9494-B564CFE19D93}" srcOrd="0" destOrd="0" presId="urn:microsoft.com/office/officeart/2005/8/layout/cycle2"/>
    <dgm:cxn modelId="{205D0B68-8BF5-4A31-BA15-6F6BBC163756}" srcId="{81FF18B6-86F2-42F6-AC57-21334E2C477B}" destId="{334A21CD-A59E-45A5-A698-39BA5DAFD720}" srcOrd="0" destOrd="0" parTransId="{06739B66-B3DD-4ED2-B788-DC5E62B97AA1}" sibTransId="{506A01D3-8DCC-45AD-8273-B2FB3F23CA0E}"/>
    <dgm:cxn modelId="{C2CCCF7E-D017-4674-9437-202F8CCC22CD}" type="presOf" srcId="{332C2A27-7823-4F86-8109-F4A390BE1E91}" destId="{42D79739-D07C-4BB8-9F1D-812CE6E71CA4}" srcOrd="0" destOrd="0" presId="urn:microsoft.com/office/officeart/2005/8/layout/cycle2"/>
    <dgm:cxn modelId="{D132F287-32FF-4E04-BC84-E422F0CF59E3}" srcId="{81FF18B6-86F2-42F6-AC57-21334E2C477B}" destId="{60F11DCB-D2AC-4019-A3ED-95C675FBF9D4}" srcOrd="2" destOrd="0" parTransId="{4EA41C32-4320-403A-B8CA-53FE626766CE}" sibTransId="{27C2F012-0E7D-42C8-94C9-E56440FE8CD3}"/>
    <dgm:cxn modelId="{A7536D62-D1F1-45BE-B563-4AB45C65DA41}" type="presOf" srcId="{506A01D3-8DCC-45AD-8273-B2FB3F23CA0E}" destId="{C2CE6128-F9E1-461D-955D-F3BAC140C1FE}" srcOrd="0" destOrd="0" presId="urn:microsoft.com/office/officeart/2005/8/layout/cycle2"/>
    <dgm:cxn modelId="{4818B586-0C57-4F79-99F9-D01EE04675DC}" srcId="{81FF18B6-86F2-42F6-AC57-21334E2C477B}" destId="{82289E6F-919E-47EF-BDA5-30C302FDCE04}" srcOrd="5" destOrd="0" parTransId="{BA95B9E8-949F-4E36-A3FE-1B6F9CED0EA0}" sibTransId="{C39A1E14-A356-4E00-B4D9-B71A82DBADF5}"/>
    <dgm:cxn modelId="{2628E545-1C80-460A-90AC-AD62E858B41A}" srcId="{81FF18B6-86F2-42F6-AC57-21334E2C477B}" destId="{C6EE3C6A-41E2-4E53-92E8-ED7E172BB6E1}" srcOrd="3" destOrd="0" parTransId="{715A80D3-EBD8-4131-9897-87C70D45242F}" sibTransId="{332C2A27-7823-4F86-8109-F4A390BE1E91}"/>
    <dgm:cxn modelId="{148AD321-344E-42BE-B007-9C7701C918B6}" srcId="{81FF18B6-86F2-42F6-AC57-21334E2C477B}" destId="{26C10691-CEE0-4B3B-A140-DD936A1CAFAB}" srcOrd="4" destOrd="0" parTransId="{C4F0684A-A9A9-4693-9908-61F065BD7EAB}" sibTransId="{812F743C-E551-48A5-B257-20A8E92F9BAD}"/>
    <dgm:cxn modelId="{49FD5F29-7702-4F4C-A408-948FA2F0EE45}" srcId="{81FF18B6-86F2-42F6-AC57-21334E2C477B}" destId="{0E656BF7-BA24-466D-8505-38F259FAC002}" srcOrd="6" destOrd="0" parTransId="{04BAD5C2-6B17-4277-AA4D-665C4396FC73}" sibTransId="{CD18637A-0B17-4A07-BD51-FC6424369DE3}"/>
    <dgm:cxn modelId="{25D9E8FC-0AE0-4A4F-B6D9-290FD430E49A}" type="presOf" srcId="{26C10691-CEE0-4B3B-A140-DD936A1CAFAB}" destId="{7E83A0D1-4078-4CF0-BC40-07CBDD70B8F8}" srcOrd="0" destOrd="0" presId="urn:microsoft.com/office/officeart/2005/8/layout/cycle2"/>
    <dgm:cxn modelId="{05F89E55-281C-4465-A863-B8B5B06DE96A}" type="presOf" srcId="{615F317B-2E4E-4D2F-B8DF-7B8D7C85D9E8}" destId="{097B784C-29D4-425F-8C42-79B4E5B5E2D2}" srcOrd="1" destOrd="0" presId="urn:microsoft.com/office/officeart/2005/8/layout/cycle2"/>
    <dgm:cxn modelId="{398CC386-C667-442B-B797-3E8BB8B69838}" type="presOf" srcId="{D4A45C36-57AB-4D32-A566-585A315C042C}" destId="{C9BA78B2-9CE8-483F-864B-508A73FF99BF}" srcOrd="0" destOrd="0" presId="urn:microsoft.com/office/officeart/2005/8/layout/cycle2"/>
    <dgm:cxn modelId="{780A3853-F2B9-4985-98EA-FAAE4CA9BC60}" type="presOf" srcId="{EA9FC4DC-FFC1-4673-B8D0-154B3BE0575B}" destId="{963D84C8-2D40-4E16-8F5D-3CB107AE6045}" srcOrd="0" destOrd="0" presId="urn:microsoft.com/office/officeart/2005/8/layout/cycle2"/>
    <dgm:cxn modelId="{223B5F38-5AD0-4A7D-A50F-27ED846DD831}" type="presOf" srcId="{332C2A27-7823-4F86-8109-F4A390BE1E91}" destId="{F9F6B9CC-DB3C-4A61-A832-6C02F0456AAB}" srcOrd="1" destOrd="0" presId="urn:microsoft.com/office/officeart/2005/8/layout/cycle2"/>
    <dgm:cxn modelId="{217775CB-2DD6-4024-9D5C-223E645697AA}" type="presOf" srcId="{CD18637A-0B17-4A07-BD51-FC6424369DE3}" destId="{AE82B5AF-9CAC-4795-8243-3FC3F047A89D}" srcOrd="1" destOrd="0" presId="urn:microsoft.com/office/officeart/2005/8/layout/cycle2"/>
    <dgm:cxn modelId="{E9F09667-A1F9-4A09-96CA-3EA3608B827D}" type="presOf" srcId="{27C2F012-0E7D-42C8-94C9-E56440FE8CD3}" destId="{4E6AC5A2-DDBD-4F10-ACF4-ECC36BC7A1FC}" srcOrd="0" destOrd="0" presId="urn:microsoft.com/office/officeart/2005/8/layout/cycle2"/>
    <dgm:cxn modelId="{A5A1260C-CF77-4160-9245-74C4CB6E3BAA}" type="presOf" srcId="{812F743C-E551-48A5-B257-20A8E92F9BAD}" destId="{982267C3-EFC9-4FB3-BAD6-72776C4C6084}" srcOrd="1" destOrd="0" presId="urn:microsoft.com/office/officeart/2005/8/layout/cycle2"/>
    <dgm:cxn modelId="{F4C06938-C1D9-4020-912C-BD4E37896A7D}" type="presOf" srcId="{C39A1E14-A356-4E00-B4D9-B71A82DBADF5}" destId="{685D8EF8-1A83-4A5D-82BE-7C8B955F4103}" srcOrd="0" destOrd="0" presId="urn:microsoft.com/office/officeart/2005/8/layout/cycle2"/>
    <dgm:cxn modelId="{DDEAC1B4-A5B5-44A4-816C-C63A5BA43680}" type="presOf" srcId="{812F743C-E551-48A5-B257-20A8E92F9BAD}" destId="{506AE13F-35E5-4FE0-B08B-D2E56E7A6387}" srcOrd="0" destOrd="0" presId="urn:microsoft.com/office/officeart/2005/8/layout/cycle2"/>
    <dgm:cxn modelId="{323E4E53-0A75-4F83-89D8-479D5882B401}" type="presOf" srcId="{27C2F012-0E7D-42C8-94C9-E56440FE8CD3}" destId="{F31D480F-5AF7-48E1-8073-104C056E521E}" srcOrd="1" destOrd="0" presId="urn:microsoft.com/office/officeart/2005/8/layout/cycle2"/>
    <dgm:cxn modelId="{D187B8D9-B6E0-486E-8D64-12DBED78F5A6}" type="presOf" srcId="{334A21CD-A59E-45A5-A698-39BA5DAFD720}" destId="{D6A7A736-42C0-4B35-A26A-93318DD31F02}" srcOrd="0" destOrd="0" presId="urn:microsoft.com/office/officeart/2005/8/layout/cycle2"/>
    <dgm:cxn modelId="{39FDCB34-01D6-484C-B7B6-033F279527DC}" type="presOf" srcId="{506A01D3-8DCC-45AD-8273-B2FB3F23CA0E}" destId="{18AA0631-252D-4CED-AA83-B4E8BFA255B7}" srcOrd="1" destOrd="0" presId="urn:microsoft.com/office/officeart/2005/8/layout/cycle2"/>
    <dgm:cxn modelId="{AF96694A-BE62-4155-8BC1-B90D9E8486DD}" srcId="{81FF18B6-86F2-42F6-AC57-21334E2C477B}" destId="{EA9FC4DC-FFC1-4673-B8D0-154B3BE0575B}" srcOrd="7" destOrd="0" parTransId="{B889EE3A-7002-438D-8606-1A897B5E3A2B}" sibTransId="{02F1FCFB-7D60-4B5E-B143-6A1D036DE30A}"/>
    <dgm:cxn modelId="{58AF3381-0314-4DA6-AE1A-FB846A7C0D79}" srcId="{81FF18B6-86F2-42F6-AC57-21334E2C477B}" destId="{D4A45C36-57AB-4D32-A566-585A315C042C}" srcOrd="1" destOrd="0" parTransId="{054DE827-53AD-4816-BD0E-5984FA9F8AE2}" sibTransId="{615F317B-2E4E-4D2F-B8DF-7B8D7C85D9E8}"/>
    <dgm:cxn modelId="{905F6856-822A-4D5B-BF6E-945B7FFD046E}" type="presParOf" srcId="{661C4FB8-52F4-403F-9CAC-13A0341AD2A2}" destId="{D6A7A736-42C0-4B35-A26A-93318DD31F02}" srcOrd="0" destOrd="0" presId="urn:microsoft.com/office/officeart/2005/8/layout/cycle2"/>
    <dgm:cxn modelId="{14C5DEF3-5829-41E6-A5CF-39C0157C0283}" type="presParOf" srcId="{661C4FB8-52F4-403F-9CAC-13A0341AD2A2}" destId="{C2CE6128-F9E1-461D-955D-F3BAC140C1FE}" srcOrd="1" destOrd="0" presId="urn:microsoft.com/office/officeart/2005/8/layout/cycle2"/>
    <dgm:cxn modelId="{39064E64-AF2F-461A-8CFD-A3078E349B92}" type="presParOf" srcId="{C2CE6128-F9E1-461D-955D-F3BAC140C1FE}" destId="{18AA0631-252D-4CED-AA83-B4E8BFA255B7}" srcOrd="0" destOrd="0" presId="urn:microsoft.com/office/officeart/2005/8/layout/cycle2"/>
    <dgm:cxn modelId="{AA525D03-E6DE-4A4E-9DB8-61F8BEA5D084}" type="presParOf" srcId="{661C4FB8-52F4-403F-9CAC-13A0341AD2A2}" destId="{C9BA78B2-9CE8-483F-864B-508A73FF99BF}" srcOrd="2" destOrd="0" presId="urn:microsoft.com/office/officeart/2005/8/layout/cycle2"/>
    <dgm:cxn modelId="{554773F4-62C0-495C-9514-50FB94B025B9}" type="presParOf" srcId="{661C4FB8-52F4-403F-9CAC-13A0341AD2A2}" destId="{7A8173F2-CDD3-44A4-B368-44F7B9347E10}" srcOrd="3" destOrd="0" presId="urn:microsoft.com/office/officeart/2005/8/layout/cycle2"/>
    <dgm:cxn modelId="{F2B303A4-43CB-43D7-ADCB-CB9484747D3C}" type="presParOf" srcId="{7A8173F2-CDD3-44A4-B368-44F7B9347E10}" destId="{097B784C-29D4-425F-8C42-79B4E5B5E2D2}" srcOrd="0" destOrd="0" presId="urn:microsoft.com/office/officeart/2005/8/layout/cycle2"/>
    <dgm:cxn modelId="{A6252752-B1C2-4523-A0B1-CF98520E9755}" type="presParOf" srcId="{661C4FB8-52F4-403F-9CAC-13A0341AD2A2}" destId="{5AC36B88-56BC-4562-9277-0561C3C783F5}" srcOrd="4" destOrd="0" presId="urn:microsoft.com/office/officeart/2005/8/layout/cycle2"/>
    <dgm:cxn modelId="{BC582AB8-396E-47C3-8EB1-2277DEE7004D}" type="presParOf" srcId="{661C4FB8-52F4-403F-9CAC-13A0341AD2A2}" destId="{4E6AC5A2-DDBD-4F10-ACF4-ECC36BC7A1FC}" srcOrd="5" destOrd="0" presId="urn:microsoft.com/office/officeart/2005/8/layout/cycle2"/>
    <dgm:cxn modelId="{C85150C1-0042-470C-9A09-4BC2883C7561}" type="presParOf" srcId="{4E6AC5A2-DDBD-4F10-ACF4-ECC36BC7A1FC}" destId="{F31D480F-5AF7-48E1-8073-104C056E521E}" srcOrd="0" destOrd="0" presId="urn:microsoft.com/office/officeart/2005/8/layout/cycle2"/>
    <dgm:cxn modelId="{FFC15974-7912-43B7-B686-F757A34586CB}" type="presParOf" srcId="{661C4FB8-52F4-403F-9CAC-13A0341AD2A2}" destId="{13EF74F5-CCB6-4405-B51B-CAB2197236DF}" srcOrd="6" destOrd="0" presId="urn:microsoft.com/office/officeart/2005/8/layout/cycle2"/>
    <dgm:cxn modelId="{0B0D20BB-D8FF-41BD-A366-7C3D45DF0E82}" type="presParOf" srcId="{661C4FB8-52F4-403F-9CAC-13A0341AD2A2}" destId="{42D79739-D07C-4BB8-9F1D-812CE6E71CA4}" srcOrd="7" destOrd="0" presId="urn:microsoft.com/office/officeart/2005/8/layout/cycle2"/>
    <dgm:cxn modelId="{3D8C309F-BEBF-4061-A591-A2B95E40B40D}" type="presParOf" srcId="{42D79739-D07C-4BB8-9F1D-812CE6E71CA4}" destId="{F9F6B9CC-DB3C-4A61-A832-6C02F0456AAB}" srcOrd="0" destOrd="0" presId="urn:microsoft.com/office/officeart/2005/8/layout/cycle2"/>
    <dgm:cxn modelId="{8BFAB385-52E4-45A2-B68A-C53DECD29DF1}" type="presParOf" srcId="{661C4FB8-52F4-403F-9CAC-13A0341AD2A2}" destId="{7E83A0D1-4078-4CF0-BC40-07CBDD70B8F8}" srcOrd="8" destOrd="0" presId="urn:microsoft.com/office/officeart/2005/8/layout/cycle2"/>
    <dgm:cxn modelId="{4BA73904-3A5D-4DC3-A070-BDD8993C61F9}" type="presParOf" srcId="{661C4FB8-52F4-403F-9CAC-13A0341AD2A2}" destId="{506AE13F-35E5-4FE0-B08B-D2E56E7A6387}" srcOrd="9" destOrd="0" presId="urn:microsoft.com/office/officeart/2005/8/layout/cycle2"/>
    <dgm:cxn modelId="{896D0190-1A39-4044-8D3B-574095DCABD9}" type="presParOf" srcId="{506AE13F-35E5-4FE0-B08B-D2E56E7A6387}" destId="{982267C3-EFC9-4FB3-BAD6-72776C4C6084}" srcOrd="0" destOrd="0" presId="urn:microsoft.com/office/officeart/2005/8/layout/cycle2"/>
    <dgm:cxn modelId="{0E0564FC-990A-49F8-B20F-0D6E26E621D6}" type="presParOf" srcId="{661C4FB8-52F4-403F-9CAC-13A0341AD2A2}" destId="{DAF8E1A8-C9C4-4F99-8666-8AFEEDD7A9A0}" srcOrd="10" destOrd="0" presId="urn:microsoft.com/office/officeart/2005/8/layout/cycle2"/>
    <dgm:cxn modelId="{265FCC92-3326-4474-9FC0-8B6A3FAD3E75}" type="presParOf" srcId="{661C4FB8-52F4-403F-9CAC-13A0341AD2A2}" destId="{685D8EF8-1A83-4A5D-82BE-7C8B955F4103}" srcOrd="11" destOrd="0" presId="urn:microsoft.com/office/officeart/2005/8/layout/cycle2"/>
    <dgm:cxn modelId="{4B2E93C8-314C-427B-B3DE-F19903A825E0}" type="presParOf" srcId="{685D8EF8-1A83-4A5D-82BE-7C8B955F4103}" destId="{2473A744-EFAB-4446-9FAF-C50904678E8E}" srcOrd="0" destOrd="0" presId="urn:microsoft.com/office/officeart/2005/8/layout/cycle2"/>
    <dgm:cxn modelId="{E4E03248-2C15-4FBA-8358-42421A347E90}" type="presParOf" srcId="{661C4FB8-52F4-403F-9CAC-13A0341AD2A2}" destId="{F4F3C492-2243-4B19-B0F7-1F6955EDEEF8}" srcOrd="12" destOrd="0" presId="urn:microsoft.com/office/officeart/2005/8/layout/cycle2"/>
    <dgm:cxn modelId="{2B95BCE1-CBAE-4327-80F9-56A33BAF1DEA}" type="presParOf" srcId="{661C4FB8-52F4-403F-9CAC-13A0341AD2A2}" destId="{48B37846-1905-4E2C-9494-B564CFE19D93}" srcOrd="13" destOrd="0" presId="urn:microsoft.com/office/officeart/2005/8/layout/cycle2"/>
    <dgm:cxn modelId="{7BA3FDDB-9213-4C43-9604-D4B62A5AF446}" type="presParOf" srcId="{48B37846-1905-4E2C-9494-B564CFE19D93}" destId="{AE82B5AF-9CAC-4795-8243-3FC3F047A89D}" srcOrd="0" destOrd="0" presId="urn:microsoft.com/office/officeart/2005/8/layout/cycle2"/>
    <dgm:cxn modelId="{A7B81404-144F-4D25-AA80-9171DA2020CF}" type="presParOf" srcId="{661C4FB8-52F4-403F-9CAC-13A0341AD2A2}" destId="{963D84C8-2D40-4E16-8F5D-3CB107AE6045}" srcOrd="14" destOrd="0" presId="urn:microsoft.com/office/officeart/2005/8/layout/cycle2"/>
    <dgm:cxn modelId="{2FB9FF15-C5EC-48C8-9761-5F203ADCF5E9}" type="presParOf" srcId="{661C4FB8-52F4-403F-9CAC-13A0341AD2A2}" destId="{D7B9D91F-F1B8-4BD8-B0D6-24A12F28FE12}" srcOrd="15" destOrd="0" presId="urn:microsoft.com/office/officeart/2005/8/layout/cycle2"/>
    <dgm:cxn modelId="{6C7633A6-3536-48F2-AAA0-7A196DD17606}" type="presParOf" srcId="{D7B9D91F-F1B8-4BD8-B0D6-24A12F28FE12}" destId="{37F07F14-C70F-487D-9F34-D235A106AFA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2AC8F9-A6E6-4343-9483-ACF8FC188D53}"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00B5B282-4313-4977-8FF7-A8CCF9AB4944}">
      <dgm:prSet custT="1"/>
      <dgm:spPr>
        <a:xfrm rot="5400000">
          <a:off x="-157892" y="1096722"/>
          <a:ext cx="1052618" cy="736832"/>
        </a:xfrm>
      </dgm:spPr>
      <dgm:t>
        <a:bodyPr/>
        <a:lstStyle/>
        <a:p>
          <a:pPr rtl="0"/>
          <a:r>
            <a:rPr lang="en-US" sz="1600" b="1" dirty="0" smtClean="0">
              <a:latin typeface="Calibri"/>
              <a:ea typeface="+mn-ea"/>
              <a:cs typeface="+mn-cs"/>
            </a:rPr>
            <a:t>2</a:t>
          </a:r>
          <a:endParaRPr lang="en-US" sz="1600" b="1" dirty="0">
            <a:latin typeface="Calibri"/>
            <a:ea typeface="+mn-ea"/>
            <a:cs typeface="+mn-cs"/>
          </a:endParaRPr>
        </a:p>
      </dgm:t>
    </dgm:pt>
    <dgm:pt modelId="{87DC614E-85C8-4901-B4F9-C0952D21C034}" type="parTrans" cxnId="{2D7C1D1A-8950-4FB0-9F27-0C377852E20D}">
      <dgm:prSet/>
      <dgm:spPr/>
      <dgm:t>
        <a:bodyPr/>
        <a:lstStyle/>
        <a:p>
          <a:endParaRPr lang="en-US" sz="1600"/>
        </a:p>
      </dgm:t>
    </dgm:pt>
    <dgm:pt modelId="{3E501745-F526-4758-9822-4AB9FC0B5D16}" type="sibTrans" cxnId="{2D7C1D1A-8950-4FB0-9F27-0C377852E20D}">
      <dgm:prSet/>
      <dgm:spPr/>
      <dgm:t>
        <a:bodyPr/>
        <a:lstStyle/>
        <a:p>
          <a:endParaRPr lang="en-US" sz="1600"/>
        </a:p>
      </dgm:t>
    </dgm:pt>
    <dgm:pt modelId="{1D6E998F-DE88-471E-A5DD-D8B02D26AD26}">
      <dgm:prSet custT="1"/>
      <dgm:spPr>
        <a:xfrm rot="5400000">
          <a:off x="-157892" y="2031883"/>
          <a:ext cx="1052618" cy="736832"/>
        </a:xfrm>
      </dgm:spPr>
      <dgm:t>
        <a:bodyPr/>
        <a:lstStyle/>
        <a:p>
          <a:pPr rtl="0"/>
          <a:r>
            <a:rPr lang="en-US" sz="1600" b="1" smtClean="0">
              <a:latin typeface="Calibri"/>
              <a:ea typeface="+mn-ea"/>
              <a:cs typeface="+mn-cs"/>
            </a:rPr>
            <a:t>3</a:t>
          </a:r>
          <a:endParaRPr lang="en-US" sz="1600" b="1" dirty="0">
            <a:latin typeface="Calibri"/>
            <a:ea typeface="+mn-ea"/>
            <a:cs typeface="+mn-cs"/>
          </a:endParaRPr>
        </a:p>
      </dgm:t>
    </dgm:pt>
    <dgm:pt modelId="{CC017F77-311F-46C8-BEE3-186116420521}" type="parTrans" cxnId="{FC1759DB-72BC-4B3B-B8ED-49D4ECAD3121}">
      <dgm:prSet/>
      <dgm:spPr/>
      <dgm:t>
        <a:bodyPr/>
        <a:lstStyle/>
        <a:p>
          <a:endParaRPr lang="en-US" sz="1600"/>
        </a:p>
      </dgm:t>
    </dgm:pt>
    <dgm:pt modelId="{A9063382-29E2-4ED7-B049-07A65B593555}" type="sibTrans" cxnId="{FC1759DB-72BC-4B3B-B8ED-49D4ECAD3121}">
      <dgm:prSet/>
      <dgm:spPr/>
      <dgm:t>
        <a:bodyPr/>
        <a:lstStyle/>
        <a:p>
          <a:endParaRPr lang="en-US" sz="1600"/>
        </a:p>
      </dgm:t>
    </dgm:pt>
    <dgm:pt modelId="{A37FC64F-3475-4815-8538-41631F1CE33F}">
      <dgm:prSet custT="1"/>
      <dgm:spPr>
        <a:xfrm rot="5400000">
          <a:off x="-157892" y="2967044"/>
          <a:ext cx="1052618" cy="736832"/>
        </a:xfrm>
      </dgm:spPr>
      <dgm:t>
        <a:bodyPr/>
        <a:lstStyle/>
        <a:p>
          <a:pPr rtl="0"/>
          <a:r>
            <a:rPr lang="en-US" sz="1600" b="1" smtClean="0">
              <a:latin typeface="Calibri"/>
              <a:ea typeface="+mn-ea"/>
              <a:cs typeface="+mn-cs"/>
            </a:rPr>
            <a:t>4</a:t>
          </a:r>
          <a:endParaRPr lang="en-US" sz="1600" b="1" dirty="0">
            <a:latin typeface="Calibri"/>
            <a:ea typeface="+mn-ea"/>
            <a:cs typeface="+mn-cs"/>
          </a:endParaRPr>
        </a:p>
      </dgm:t>
    </dgm:pt>
    <dgm:pt modelId="{009AAAA4-C4EF-4F80-AAC4-8660C4B2B8FE}" type="parTrans" cxnId="{9C445369-714F-4DB7-B37E-A3C4B1C4E1DE}">
      <dgm:prSet/>
      <dgm:spPr/>
      <dgm:t>
        <a:bodyPr/>
        <a:lstStyle/>
        <a:p>
          <a:endParaRPr lang="en-US" sz="1600"/>
        </a:p>
      </dgm:t>
    </dgm:pt>
    <dgm:pt modelId="{867A1562-C857-4212-A27E-CB1E06FB8CF7}" type="sibTrans" cxnId="{9C445369-714F-4DB7-B37E-A3C4B1C4E1DE}">
      <dgm:prSet/>
      <dgm:spPr/>
      <dgm:t>
        <a:bodyPr/>
        <a:lstStyle/>
        <a:p>
          <a:endParaRPr lang="en-US" sz="1600"/>
        </a:p>
      </dgm:t>
    </dgm:pt>
    <dgm:pt modelId="{78BECA93-E045-4D67-ACD7-42AE1C2CC05A}">
      <dgm:prSet custT="1"/>
      <dgm:spPr>
        <a:xfrm rot="5400000">
          <a:off x="3988715" y="-1377891"/>
          <a:ext cx="684201" cy="7187967"/>
        </a:xfrm>
      </dgm:spPr>
      <dgm:t>
        <a:bodyPr/>
        <a:lstStyle/>
        <a:p>
          <a:r>
            <a:rPr lang="en-US" sz="1600" dirty="0" smtClean="0">
              <a:latin typeface="Calibri"/>
              <a:ea typeface="+mn-ea"/>
              <a:cs typeface="+mn-cs"/>
            </a:rPr>
            <a:t>Use of guarantees i.e. </a:t>
          </a:r>
          <a:r>
            <a:rPr lang="en-US" sz="1600" dirty="0" err="1" smtClean="0">
              <a:latin typeface="Calibri"/>
              <a:ea typeface="+mn-ea"/>
              <a:cs typeface="+mn-cs"/>
            </a:rPr>
            <a:t>Kafala</a:t>
          </a:r>
          <a:endParaRPr lang="en-US" sz="1600" dirty="0">
            <a:latin typeface="Calibri"/>
            <a:ea typeface="+mn-ea"/>
            <a:cs typeface="+mn-cs"/>
          </a:endParaRPr>
        </a:p>
      </dgm:t>
    </dgm:pt>
    <dgm:pt modelId="{1F3AF9DC-F30E-4991-B926-0F064AAA90FB}" type="parTrans" cxnId="{D927584B-CD74-4D7E-8864-74F597C06C67}">
      <dgm:prSet/>
      <dgm:spPr/>
      <dgm:t>
        <a:bodyPr/>
        <a:lstStyle/>
        <a:p>
          <a:endParaRPr lang="en-US" sz="1600"/>
        </a:p>
      </dgm:t>
    </dgm:pt>
    <dgm:pt modelId="{34728203-B42E-4976-B312-72FC52CD4CF3}" type="sibTrans" cxnId="{D927584B-CD74-4D7E-8864-74F597C06C67}">
      <dgm:prSet/>
      <dgm:spPr/>
      <dgm:t>
        <a:bodyPr/>
        <a:lstStyle/>
        <a:p>
          <a:endParaRPr lang="en-US" sz="1600"/>
        </a:p>
      </dgm:t>
    </dgm:pt>
    <dgm:pt modelId="{81B0B0E1-3157-4A72-AF01-D9826EAC15B1}">
      <dgm:prSet custT="1"/>
      <dgm:spPr>
        <a:xfrm rot="5400000">
          <a:off x="-157892" y="161561"/>
          <a:ext cx="1052618" cy="736832"/>
        </a:xfrm>
      </dgm:spPr>
      <dgm:t>
        <a:bodyPr/>
        <a:lstStyle/>
        <a:p>
          <a:pPr rtl="0"/>
          <a:r>
            <a:rPr lang="en-US" sz="1600" b="1" smtClean="0">
              <a:latin typeface="Calibri"/>
              <a:ea typeface="+mn-ea"/>
              <a:cs typeface="+mn-cs"/>
            </a:rPr>
            <a:t>1</a:t>
          </a:r>
          <a:endParaRPr lang="en-US" sz="1600" b="1" dirty="0">
            <a:latin typeface="Calibri"/>
            <a:ea typeface="+mn-ea"/>
            <a:cs typeface="+mn-cs"/>
          </a:endParaRPr>
        </a:p>
      </dgm:t>
    </dgm:pt>
    <dgm:pt modelId="{5A374DB4-978C-40BD-82F9-CA0D7BC39F10}" type="sibTrans" cxnId="{F53DE647-D58D-416E-A9B6-01081FE72709}">
      <dgm:prSet/>
      <dgm:spPr/>
      <dgm:t>
        <a:bodyPr/>
        <a:lstStyle/>
        <a:p>
          <a:endParaRPr lang="en-US" sz="1600"/>
        </a:p>
      </dgm:t>
    </dgm:pt>
    <dgm:pt modelId="{7354920B-4B8C-42C3-B0DB-5082A3098F13}" type="parTrans" cxnId="{F53DE647-D58D-416E-A9B6-01081FE72709}">
      <dgm:prSet/>
      <dgm:spPr/>
      <dgm:t>
        <a:bodyPr/>
        <a:lstStyle/>
        <a:p>
          <a:endParaRPr lang="en-US" sz="1600"/>
        </a:p>
      </dgm:t>
    </dgm:pt>
    <dgm:pt modelId="{0B323B84-5B4E-467B-9095-1F808610B19B}">
      <dgm:prSet custT="1"/>
      <dgm:spPr>
        <a:xfrm rot="5400000">
          <a:off x="3988715" y="-3248213"/>
          <a:ext cx="684201" cy="7187967"/>
        </a:xfrm>
      </dgm:spPr>
      <dgm:t>
        <a:bodyPr/>
        <a:lstStyle/>
        <a:p>
          <a:r>
            <a:rPr lang="en-US" sz="1600" smtClean="0">
              <a:latin typeface="Calibri"/>
              <a:ea typeface="+mn-ea"/>
              <a:cs typeface="+mn-cs"/>
            </a:rPr>
            <a:t>Utilization of stock exchanges and markets for SMEs</a:t>
          </a:r>
          <a:endParaRPr lang="en-US" sz="1600" dirty="0">
            <a:latin typeface="Calibri"/>
            <a:ea typeface="+mn-ea"/>
            <a:cs typeface="+mn-cs"/>
          </a:endParaRPr>
        </a:p>
      </dgm:t>
    </dgm:pt>
    <dgm:pt modelId="{869F99F0-2F77-4DD8-8179-0E472990C2AB}" type="sibTrans" cxnId="{3E700855-A6A1-4178-8976-316F7378E48B}">
      <dgm:prSet/>
      <dgm:spPr/>
      <dgm:t>
        <a:bodyPr/>
        <a:lstStyle/>
        <a:p>
          <a:endParaRPr lang="en-US" sz="1600"/>
        </a:p>
      </dgm:t>
    </dgm:pt>
    <dgm:pt modelId="{6C8423B0-FF3D-40C0-BD84-272AC9FD198F}" type="parTrans" cxnId="{3E700855-A6A1-4178-8976-316F7378E48B}">
      <dgm:prSet/>
      <dgm:spPr/>
      <dgm:t>
        <a:bodyPr/>
        <a:lstStyle/>
        <a:p>
          <a:endParaRPr lang="en-US" sz="1600"/>
        </a:p>
      </dgm:t>
    </dgm:pt>
    <dgm:pt modelId="{C8EF91A4-8BB8-408C-91C7-578842A73C5C}">
      <dgm:prSet custT="1"/>
      <dgm:spPr/>
      <dgm:t>
        <a:bodyPr/>
        <a:lstStyle/>
        <a:p>
          <a:r>
            <a:rPr lang="en-US" sz="1600" dirty="0" smtClean="0">
              <a:solidFill>
                <a:sysClr val="windowText" lastClr="000000">
                  <a:hueOff val="0"/>
                  <a:satOff val="0"/>
                  <a:lumOff val="0"/>
                  <a:alphaOff val="0"/>
                </a:sysClr>
              </a:solidFill>
              <a:latin typeface="Calibri"/>
              <a:ea typeface="+mn-ea"/>
              <a:cs typeface="+mn-cs"/>
            </a:rPr>
            <a:t>Increasing non-banking supply chain financing, such as leasing</a:t>
          </a:r>
          <a:endParaRPr lang="en-US" sz="1600" dirty="0">
            <a:solidFill>
              <a:sysClr val="windowText" lastClr="000000">
                <a:hueOff val="0"/>
                <a:satOff val="0"/>
                <a:lumOff val="0"/>
                <a:alphaOff val="0"/>
              </a:sysClr>
            </a:solidFill>
            <a:latin typeface="Calibri"/>
            <a:ea typeface="+mn-ea"/>
            <a:cs typeface="+mn-cs"/>
          </a:endParaRPr>
        </a:p>
      </dgm:t>
    </dgm:pt>
    <dgm:pt modelId="{E561CA40-167D-4C33-83A9-824D1F68EA54}" type="parTrans" cxnId="{C338638A-092E-4798-B6A2-DF26E4FCE343}">
      <dgm:prSet/>
      <dgm:spPr/>
      <dgm:t>
        <a:bodyPr/>
        <a:lstStyle/>
        <a:p>
          <a:endParaRPr lang="en-US"/>
        </a:p>
      </dgm:t>
    </dgm:pt>
    <dgm:pt modelId="{44588856-AB85-42EE-8A6C-111FF66CB3D8}" type="sibTrans" cxnId="{C338638A-092E-4798-B6A2-DF26E4FCE343}">
      <dgm:prSet/>
      <dgm:spPr/>
      <dgm:t>
        <a:bodyPr/>
        <a:lstStyle/>
        <a:p>
          <a:endParaRPr lang="en-US"/>
        </a:p>
      </dgm:t>
    </dgm:pt>
    <dgm:pt modelId="{B484911C-7FE8-4C2C-AED1-95064CC7029C}">
      <dgm:prSet custT="1"/>
      <dgm:spPr/>
      <dgm:t>
        <a:bodyPr/>
        <a:lstStyle/>
        <a:p>
          <a:endParaRPr lang="en-US" sz="1600" dirty="0" smtClean="0">
            <a:solidFill>
              <a:sysClr val="windowText" lastClr="000000">
                <a:hueOff val="0"/>
                <a:satOff val="0"/>
                <a:lumOff val="0"/>
                <a:alphaOff val="0"/>
              </a:sysClr>
            </a:solidFill>
            <a:latin typeface="Calibri"/>
            <a:ea typeface="+mn-ea"/>
            <a:cs typeface="+mn-cs"/>
          </a:endParaRPr>
        </a:p>
      </dgm:t>
    </dgm:pt>
    <dgm:pt modelId="{AB7C6DC6-2C9C-40EF-9A6C-7340921540AF}" type="parTrans" cxnId="{51822451-A90F-4B6B-B6E0-31178FC1EE1B}">
      <dgm:prSet/>
      <dgm:spPr/>
      <dgm:t>
        <a:bodyPr/>
        <a:lstStyle/>
        <a:p>
          <a:endParaRPr lang="en-US"/>
        </a:p>
      </dgm:t>
    </dgm:pt>
    <dgm:pt modelId="{D86697E4-7AF6-488B-93CD-C96F0C592FD6}" type="sibTrans" cxnId="{51822451-A90F-4B6B-B6E0-31178FC1EE1B}">
      <dgm:prSet/>
      <dgm:spPr/>
      <dgm:t>
        <a:bodyPr/>
        <a:lstStyle/>
        <a:p>
          <a:endParaRPr lang="en-US"/>
        </a:p>
      </dgm:t>
    </dgm:pt>
    <dgm:pt modelId="{77732A2A-6C71-42CE-9328-581EC17AB790}">
      <dgm:prSet custT="1"/>
      <dgm:spPr/>
      <dgm:t>
        <a:bodyPr/>
        <a:lstStyle/>
        <a:p>
          <a:endParaRPr lang="en-US" sz="1600" dirty="0">
            <a:solidFill>
              <a:sysClr val="windowText" lastClr="000000">
                <a:hueOff val="0"/>
                <a:satOff val="0"/>
                <a:lumOff val="0"/>
                <a:alphaOff val="0"/>
              </a:sysClr>
            </a:solidFill>
            <a:latin typeface="Calibri"/>
            <a:ea typeface="+mn-ea"/>
            <a:cs typeface="+mn-cs"/>
          </a:endParaRPr>
        </a:p>
      </dgm:t>
    </dgm:pt>
    <dgm:pt modelId="{29E85788-4C21-4A11-BD28-8AC79F226D3A}" type="parTrans" cxnId="{8C80D310-A68F-4F94-A3F3-EE46329BC997}">
      <dgm:prSet/>
      <dgm:spPr/>
      <dgm:t>
        <a:bodyPr/>
        <a:lstStyle/>
        <a:p>
          <a:endParaRPr lang="en-US"/>
        </a:p>
      </dgm:t>
    </dgm:pt>
    <dgm:pt modelId="{7D66EAA4-74A0-40A0-8FAF-37DB985C320A}" type="sibTrans" cxnId="{8C80D310-A68F-4F94-A3F3-EE46329BC997}">
      <dgm:prSet/>
      <dgm:spPr/>
      <dgm:t>
        <a:bodyPr/>
        <a:lstStyle/>
        <a:p>
          <a:endParaRPr lang="en-US"/>
        </a:p>
      </dgm:t>
    </dgm:pt>
    <dgm:pt modelId="{DE9E0590-39C1-4F99-998B-D632C7380524}">
      <dgm:prSet custT="1"/>
      <dgm:spPr>
        <a:xfrm rot="5400000">
          <a:off x="3988715" y="-442730"/>
          <a:ext cx="684201" cy="7187967"/>
        </a:xfrm>
      </dgm:spPr>
      <dgm:t>
        <a:bodyPr/>
        <a:lstStyle/>
        <a:p>
          <a:r>
            <a:rPr lang="en-US" sz="1600" dirty="0" smtClean="0">
              <a:latin typeface="Calibri"/>
              <a:ea typeface="+mn-ea"/>
              <a:cs typeface="+mn-cs"/>
            </a:rPr>
            <a:t>Increasing use of equity funding through venture capital funds, crowdfunding and angel networks</a:t>
          </a:r>
          <a:endParaRPr lang="en-US" sz="1600" dirty="0">
            <a:latin typeface="Calibri"/>
            <a:ea typeface="+mn-ea"/>
            <a:cs typeface="+mn-cs"/>
          </a:endParaRPr>
        </a:p>
      </dgm:t>
    </dgm:pt>
    <dgm:pt modelId="{1DE93F26-389B-4E38-B7BB-F5FF88CCF4DB}" type="parTrans" cxnId="{E7D95854-B8BC-4D51-B924-6B4740EDB624}">
      <dgm:prSet/>
      <dgm:spPr/>
      <dgm:t>
        <a:bodyPr/>
        <a:lstStyle/>
        <a:p>
          <a:endParaRPr lang="en-US"/>
        </a:p>
      </dgm:t>
    </dgm:pt>
    <dgm:pt modelId="{16130AE7-57A6-4EC0-95EA-F8F9B8B49F53}" type="sibTrans" cxnId="{E7D95854-B8BC-4D51-B924-6B4740EDB624}">
      <dgm:prSet/>
      <dgm:spPr/>
      <dgm:t>
        <a:bodyPr/>
        <a:lstStyle/>
        <a:p>
          <a:endParaRPr lang="en-US"/>
        </a:p>
      </dgm:t>
    </dgm:pt>
    <dgm:pt modelId="{8C421105-0E5B-4428-AF3E-4A5E490484BC}">
      <dgm:prSet custT="1"/>
      <dgm:spPr/>
      <dgm:t>
        <a:bodyPr/>
        <a:lstStyle/>
        <a:p>
          <a:endParaRPr lang="en-US" sz="1600" dirty="0">
            <a:latin typeface="Calibri"/>
            <a:ea typeface="+mn-ea"/>
            <a:cs typeface="+mn-cs"/>
          </a:endParaRPr>
        </a:p>
      </dgm:t>
    </dgm:pt>
    <dgm:pt modelId="{E6487BED-13B7-4711-8B5B-F406D1C2468F}" type="parTrans" cxnId="{AFDAA7F9-FE7F-4724-B18A-F9A2D2527ADA}">
      <dgm:prSet/>
      <dgm:spPr/>
      <dgm:t>
        <a:bodyPr/>
        <a:lstStyle/>
        <a:p>
          <a:endParaRPr lang="en-US"/>
        </a:p>
      </dgm:t>
    </dgm:pt>
    <dgm:pt modelId="{C6D50991-3409-448D-B853-02FCFB8385B8}" type="sibTrans" cxnId="{AFDAA7F9-FE7F-4724-B18A-F9A2D2527ADA}">
      <dgm:prSet/>
      <dgm:spPr/>
      <dgm:t>
        <a:bodyPr/>
        <a:lstStyle/>
        <a:p>
          <a:endParaRPr lang="en-US"/>
        </a:p>
      </dgm:t>
    </dgm:pt>
    <dgm:pt modelId="{67F3E7D7-11F8-4D7F-8B03-044457BBAC2C}">
      <dgm:prSet custT="1"/>
      <dgm:spPr/>
      <dgm:t>
        <a:bodyPr/>
        <a:lstStyle/>
        <a:p>
          <a:endParaRPr lang="en-US" sz="1600" dirty="0" smtClean="0">
            <a:latin typeface="Calibri"/>
            <a:ea typeface="+mn-ea"/>
            <a:cs typeface="+mn-cs"/>
          </a:endParaRPr>
        </a:p>
      </dgm:t>
    </dgm:pt>
    <dgm:pt modelId="{9371AA52-81FB-4685-83EF-35E2D9CC23F3}" type="parTrans" cxnId="{F90D86FB-68CC-4440-AF68-ED5280C0C123}">
      <dgm:prSet/>
      <dgm:spPr/>
      <dgm:t>
        <a:bodyPr/>
        <a:lstStyle/>
        <a:p>
          <a:endParaRPr lang="en-US"/>
        </a:p>
      </dgm:t>
    </dgm:pt>
    <dgm:pt modelId="{7656E406-EF33-45E5-8CEC-1390629EADF2}" type="sibTrans" cxnId="{F90D86FB-68CC-4440-AF68-ED5280C0C123}">
      <dgm:prSet/>
      <dgm:spPr/>
      <dgm:t>
        <a:bodyPr/>
        <a:lstStyle/>
        <a:p>
          <a:endParaRPr lang="en-US"/>
        </a:p>
      </dgm:t>
    </dgm:pt>
    <dgm:pt modelId="{5B33C8E3-064E-4A4F-A5D1-A67E2F760DAD}" type="pres">
      <dgm:prSet presAssocID="{0D2AC8F9-A6E6-4343-9483-ACF8FC188D53}" presName="rootnode" presStyleCnt="0">
        <dgm:presLayoutVars>
          <dgm:chMax/>
          <dgm:chPref/>
          <dgm:dir/>
          <dgm:animLvl val="lvl"/>
        </dgm:presLayoutVars>
      </dgm:prSet>
      <dgm:spPr/>
      <dgm:t>
        <a:bodyPr/>
        <a:lstStyle/>
        <a:p>
          <a:endParaRPr lang="en-US"/>
        </a:p>
      </dgm:t>
    </dgm:pt>
    <dgm:pt modelId="{DBF9A849-5A29-45DC-BD08-F8C2E79221DB}" type="pres">
      <dgm:prSet presAssocID="{81B0B0E1-3157-4A72-AF01-D9826EAC15B1}" presName="composite" presStyleCnt="0"/>
      <dgm:spPr/>
      <dgm:t>
        <a:bodyPr/>
        <a:lstStyle/>
        <a:p>
          <a:endParaRPr lang="en-US"/>
        </a:p>
      </dgm:t>
    </dgm:pt>
    <dgm:pt modelId="{2C0F83E5-03F2-4BCD-8AF1-96BA4D3A990B}" type="pres">
      <dgm:prSet presAssocID="{81B0B0E1-3157-4A72-AF01-D9826EAC15B1}" presName="LShape" presStyleLbl="alignNode1" presStyleIdx="0" presStyleCnt="7"/>
      <dgm:spPr/>
      <dgm:t>
        <a:bodyPr/>
        <a:lstStyle/>
        <a:p>
          <a:endParaRPr lang="en-US"/>
        </a:p>
      </dgm:t>
    </dgm:pt>
    <dgm:pt modelId="{EF8F067E-E4C3-4230-B350-7C9CF14E6014}" type="pres">
      <dgm:prSet presAssocID="{81B0B0E1-3157-4A72-AF01-D9826EAC15B1}" presName="ParentText" presStyleLbl="revTx" presStyleIdx="0" presStyleCnt="4">
        <dgm:presLayoutVars>
          <dgm:chMax val="0"/>
          <dgm:chPref val="0"/>
          <dgm:bulletEnabled val="1"/>
        </dgm:presLayoutVars>
      </dgm:prSet>
      <dgm:spPr/>
      <dgm:t>
        <a:bodyPr/>
        <a:lstStyle/>
        <a:p>
          <a:endParaRPr lang="en-US"/>
        </a:p>
      </dgm:t>
    </dgm:pt>
    <dgm:pt modelId="{6FA84384-C7D7-4078-867F-320EF9C14306}" type="pres">
      <dgm:prSet presAssocID="{81B0B0E1-3157-4A72-AF01-D9826EAC15B1}" presName="Triangle" presStyleLbl="alignNode1" presStyleIdx="1" presStyleCnt="7"/>
      <dgm:spPr/>
      <dgm:t>
        <a:bodyPr/>
        <a:lstStyle/>
        <a:p>
          <a:endParaRPr lang="en-US"/>
        </a:p>
      </dgm:t>
    </dgm:pt>
    <dgm:pt modelId="{3220CED0-7C86-470D-839B-CE1373C43274}" type="pres">
      <dgm:prSet presAssocID="{5A374DB4-978C-40BD-82F9-CA0D7BC39F10}" presName="sibTrans" presStyleCnt="0"/>
      <dgm:spPr/>
      <dgm:t>
        <a:bodyPr/>
        <a:lstStyle/>
        <a:p>
          <a:endParaRPr lang="en-US"/>
        </a:p>
      </dgm:t>
    </dgm:pt>
    <dgm:pt modelId="{1FE00951-6414-4E4B-B07B-0670F6DFB359}" type="pres">
      <dgm:prSet presAssocID="{5A374DB4-978C-40BD-82F9-CA0D7BC39F10}" presName="space" presStyleCnt="0"/>
      <dgm:spPr/>
      <dgm:t>
        <a:bodyPr/>
        <a:lstStyle/>
        <a:p>
          <a:endParaRPr lang="en-US"/>
        </a:p>
      </dgm:t>
    </dgm:pt>
    <dgm:pt modelId="{F17E2920-E24D-420C-92A8-1483D1758A18}" type="pres">
      <dgm:prSet presAssocID="{00B5B282-4313-4977-8FF7-A8CCF9AB4944}" presName="composite" presStyleCnt="0"/>
      <dgm:spPr/>
      <dgm:t>
        <a:bodyPr/>
        <a:lstStyle/>
        <a:p>
          <a:endParaRPr lang="en-US"/>
        </a:p>
      </dgm:t>
    </dgm:pt>
    <dgm:pt modelId="{882B1535-2E4C-4D93-BBC3-9DE217F44837}" type="pres">
      <dgm:prSet presAssocID="{00B5B282-4313-4977-8FF7-A8CCF9AB4944}" presName="LShape" presStyleLbl="alignNode1" presStyleIdx="2" presStyleCnt="7"/>
      <dgm:spPr/>
      <dgm:t>
        <a:bodyPr/>
        <a:lstStyle/>
        <a:p>
          <a:endParaRPr lang="en-US"/>
        </a:p>
      </dgm:t>
    </dgm:pt>
    <dgm:pt modelId="{0EFCF7BC-C406-4737-A71D-BAC19671B8B7}" type="pres">
      <dgm:prSet presAssocID="{00B5B282-4313-4977-8FF7-A8CCF9AB4944}" presName="ParentText" presStyleLbl="revTx" presStyleIdx="1" presStyleCnt="4">
        <dgm:presLayoutVars>
          <dgm:chMax val="0"/>
          <dgm:chPref val="0"/>
          <dgm:bulletEnabled val="1"/>
        </dgm:presLayoutVars>
      </dgm:prSet>
      <dgm:spPr/>
      <dgm:t>
        <a:bodyPr/>
        <a:lstStyle/>
        <a:p>
          <a:endParaRPr lang="en-US"/>
        </a:p>
      </dgm:t>
    </dgm:pt>
    <dgm:pt modelId="{A615AC78-AD66-4734-BB3B-17526641185A}" type="pres">
      <dgm:prSet presAssocID="{00B5B282-4313-4977-8FF7-A8CCF9AB4944}" presName="Triangle" presStyleLbl="alignNode1" presStyleIdx="3" presStyleCnt="7"/>
      <dgm:spPr/>
      <dgm:t>
        <a:bodyPr/>
        <a:lstStyle/>
        <a:p>
          <a:endParaRPr lang="en-US"/>
        </a:p>
      </dgm:t>
    </dgm:pt>
    <dgm:pt modelId="{70736CC5-B2AC-4F54-8546-B7A0F4FEE38D}" type="pres">
      <dgm:prSet presAssocID="{3E501745-F526-4758-9822-4AB9FC0B5D16}" presName="sibTrans" presStyleCnt="0"/>
      <dgm:spPr/>
      <dgm:t>
        <a:bodyPr/>
        <a:lstStyle/>
        <a:p>
          <a:endParaRPr lang="en-US"/>
        </a:p>
      </dgm:t>
    </dgm:pt>
    <dgm:pt modelId="{E98BC205-4637-485F-A16D-9630057E3239}" type="pres">
      <dgm:prSet presAssocID="{3E501745-F526-4758-9822-4AB9FC0B5D16}" presName="space" presStyleCnt="0"/>
      <dgm:spPr/>
      <dgm:t>
        <a:bodyPr/>
        <a:lstStyle/>
        <a:p>
          <a:endParaRPr lang="en-US"/>
        </a:p>
      </dgm:t>
    </dgm:pt>
    <dgm:pt modelId="{5F6381DE-3F62-4237-ACBA-D518DFB6700E}" type="pres">
      <dgm:prSet presAssocID="{1D6E998F-DE88-471E-A5DD-D8B02D26AD26}" presName="composite" presStyleCnt="0"/>
      <dgm:spPr/>
      <dgm:t>
        <a:bodyPr/>
        <a:lstStyle/>
        <a:p>
          <a:endParaRPr lang="en-US"/>
        </a:p>
      </dgm:t>
    </dgm:pt>
    <dgm:pt modelId="{32BBB4EA-4186-4DD3-9ED2-03C6F22E7EB1}" type="pres">
      <dgm:prSet presAssocID="{1D6E998F-DE88-471E-A5DD-D8B02D26AD26}" presName="LShape" presStyleLbl="alignNode1" presStyleIdx="4" presStyleCnt="7"/>
      <dgm:spPr/>
      <dgm:t>
        <a:bodyPr/>
        <a:lstStyle/>
        <a:p>
          <a:endParaRPr lang="en-US"/>
        </a:p>
      </dgm:t>
    </dgm:pt>
    <dgm:pt modelId="{B4BD0A17-55A4-4CD3-89F1-5976EF3293EA}" type="pres">
      <dgm:prSet presAssocID="{1D6E998F-DE88-471E-A5DD-D8B02D26AD26}" presName="ParentText" presStyleLbl="revTx" presStyleIdx="2" presStyleCnt="4">
        <dgm:presLayoutVars>
          <dgm:chMax val="0"/>
          <dgm:chPref val="0"/>
          <dgm:bulletEnabled val="1"/>
        </dgm:presLayoutVars>
      </dgm:prSet>
      <dgm:spPr/>
      <dgm:t>
        <a:bodyPr/>
        <a:lstStyle/>
        <a:p>
          <a:endParaRPr lang="en-US"/>
        </a:p>
      </dgm:t>
    </dgm:pt>
    <dgm:pt modelId="{D4C8579A-374E-4170-ADF0-378CB4E44861}" type="pres">
      <dgm:prSet presAssocID="{1D6E998F-DE88-471E-A5DD-D8B02D26AD26}" presName="Triangle" presStyleLbl="alignNode1" presStyleIdx="5" presStyleCnt="7"/>
      <dgm:spPr/>
      <dgm:t>
        <a:bodyPr/>
        <a:lstStyle/>
        <a:p>
          <a:endParaRPr lang="en-US"/>
        </a:p>
      </dgm:t>
    </dgm:pt>
    <dgm:pt modelId="{B282C1C4-A3EE-4A37-9BEC-A589EB113A7D}" type="pres">
      <dgm:prSet presAssocID="{A9063382-29E2-4ED7-B049-07A65B593555}" presName="sibTrans" presStyleCnt="0"/>
      <dgm:spPr/>
      <dgm:t>
        <a:bodyPr/>
        <a:lstStyle/>
        <a:p>
          <a:endParaRPr lang="en-US"/>
        </a:p>
      </dgm:t>
    </dgm:pt>
    <dgm:pt modelId="{C2DBA43B-A653-4F22-BA06-9AED34E3269B}" type="pres">
      <dgm:prSet presAssocID="{A9063382-29E2-4ED7-B049-07A65B593555}" presName="space" presStyleCnt="0"/>
      <dgm:spPr/>
      <dgm:t>
        <a:bodyPr/>
        <a:lstStyle/>
        <a:p>
          <a:endParaRPr lang="en-US"/>
        </a:p>
      </dgm:t>
    </dgm:pt>
    <dgm:pt modelId="{A8DC00CB-A094-423C-9D42-3FADD14EEA89}" type="pres">
      <dgm:prSet presAssocID="{A37FC64F-3475-4815-8538-41631F1CE33F}" presName="composite" presStyleCnt="0"/>
      <dgm:spPr/>
      <dgm:t>
        <a:bodyPr/>
        <a:lstStyle/>
        <a:p>
          <a:endParaRPr lang="en-US"/>
        </a:p>
      </dgm:t>
    </dgm:pt>
    <dgm:pt modelId="{FA1FF6B7-3B2F-4D6D-B668-8598EEB1BA50}" type="pres">
      <dgm:prSet presAssocID="{A37FC64F-3475-4815-8538-41631F1CE33F}" presName="LShape" presStyleLbl="alignNode1" presStyleIdx="6" presStyleCnt="7"/>
      <dgm:spPr/>
      <dgm:t>
        <a:bodyPr/>
        <a:lstStyle/>
        <a:p>
          <a:endParaRPr lang="en-US"/>
        </a:p>
      </dgm:t>
    </dgm:pt>
    <dgm:pt modelId="{8818BED3-3677-4867-A4D0-D3BE756F51C1}" type="pres">
      <dgm:prSet presAssocID="{A37FC64F-3475-4815-8538-41631F1CE33F}" presName="ParentText" presStyleLbl="revTx" presStyleIdx="3" presStyleCnt="4">
        <dgm:presLayoutVars>
          <dgm:chMax val="0"/>
          <dgm:chPref val="0"/>
          <dgm:bulletEnabled val="1"/>
        </dgm:presLayoutVars>
      </dgm:prSet>
      <dgm:spPr/>
      <dgm:t>
        <a:bodyPr/>
        <a:lstStyle/>
        <a:p>
          <a:endParaRPr lang="en-US"/>
        </a:p>
      </dgm:t>
    </dgm:pt>
  </dgm:ptLst>
  <dgm:cxnLst>
    <dgm:cxn modelId="{BC3882AA-3C3B-427F-9436-F9504A296B92}" type="presOf" srcId="{C8EF91A4-8BB8-408C-91C7-578842A73C5C}" destId="{0EFCF7BC-C406-4737-A71D-BAC19671B8B7}" srcOrd="0" destOrd="1" presId="urn:microsoft.com/office/officeart/2009/3/layout/StepUpProcess"/>
    <dgm:cxn modelId="{21C63DBF-CC0F-478C-B87E-32AB7B6E2F91}" type="presOf" srcId="{67F3E7D7-11F8-4D7F-8B03-044457BBAC2C}" destId="{B4BD0A17-55A4-4CD3-89F1-5976EF3293EA}" srcOrd="0" destOrd="2" presId="urn:microsoft.com/office/officeart/2009/3/layout/StepUpProcess"/>
    <dgm:cxn modelId="{D97D7D12-99D7-4B36-A8B1-73401938B033}" type="presOf" srcId="{A37FC64F-3475-4815-8538-41631F1CE33F}" destId="{8818BED3-3677-4867-A4D0-D3BE756F51C1}" srcOrd="0" destOrd="0" presId="urn:microsoft.com/office/officeart/2009/3/layout/StepUpProcess"/>
    <dgm:cxn modelId="{8C80D310-A68F-4F94-A3F3-EE46329BC997}" srcId="{00B5B282-4313-4977-8FF7-A8CCF9AB4944}" destId="{77732A2A-6C71-42CE-9328-581EC17AB790}" srcOrd="1" destOrd="0" parTransId="{29E85788-4C21-4A11-BD28-8AC79F226D3A}" sibTransId="{7D66EAA4-74A0-40A0-8FAF-37DB985C320A}"/>
    <dgm:cxn modelId="{9C445369-714F-4DB7-B37E-A3C4B1C4E1DE}" srcId="{0D2AC8F9-A6E6-4343-9483-ACF8FC188D53}" destId="{A37FC64F-3475-4815-8538-41631F1CE33F}" srcOrd="3" destOrd="0" parTransId="{009AAAA4-C4EF-4F80-AAC4-8660C4B2B8FE}" sibTransId="{867A1562-C857-4212-A27E-CB1E06FB8CF7}"/>
    <dgm:cxn modelId="{51822451-A90F-4B6B-B6E0-31178FC1EE1B}" srcId="{81B0B0E1-3157-4A72-AF01-D9826EAC15B1}" destId="{B484911C-7FE8-4C2C-AED1-95064CC7029C}" srcOrd="1" destOrd="0" parTransId="{AB7C6DC6-2C9C-40EF-9A6C-7340921540AF}" sibTransId="{D86697E4-7AF6-488B-93CD-C96F0C592FD6}"/>
    <dgm:cxn modelId="{6BDB253A-C1BA-4053-8A29-C195CE133081}" type="presOf" srcId="{77732A2A-6C71-42CE-9328-581EC17AB790}" destId="{0EFCF7BC-C406-4737-A71D-BAC19671B8B7}" srcOrd="0" destOrd="2" presId="urn:microsoft.com/office/officeart/2009/3/layout/StepUpProcess"/>
    <dgm:cxn modelId="{AFDAA7F9-FE7F-4724-B18A-F9A2D2527ADA}" srcId="{A37FC64F-3475-4815-8538-41631F1CE33F}" destId="{8C421105-0E5B-4428-AF3E-4A5E490484BC}" srcOrd="1" destOrd="0" parTransId="{E6487BED-13B7-4711-8B5B-F406D1C2468F}" sibTransId="{C6D50991-3409-448D-B853-02FCFB8385B8}"/>
    <dgm:cxn modelId="{5BFC2827-AAA8-44FE-B219-3D95619F3CD1}" type="presOf" srcId="{8C421105-0E5B-4428-AF3E-4A5E490484BC}" destId="{8818BED3-3677-4867-A4D0-D3BE756F51C1}" srcOrd="0" destOrd="2" presId="urn:microsoft.com/office/officeart/2009/3/layout/StepUpProcess"/>
    <dgm:cxn modelId="{FFC1144D-63AD-4FDD-8739-C62C93AFB8E1}" type="presOf" srcId="{78BECA93-E045-4D67-ACD7-42AE1C2CC05A}" destId="{B4BD0A17-55A4-4CD3-89F1-5976EF3293EA}" srcOrd="0" destOrd="1" presId="urn:microsoft.com/office/officeart/2009/3/layout/StepUpProcess"/>
    <dgm:cxn modelId="{60DC4985-8D60-4F0D-A2C0-F78961E20764}" type="presOf" srcId="{1D6E998F-DE88-471E-A5DD-D8B02D26AD26}" destId="{B4BD0A17-55A4-4CD3-89F1-5976EF3293EA}" srcOrd="0" destOrd="0" presId="urn:microsoft.com/office/officeart/2009/3/layout/StepUpProcess"/>
    <dgm:cxn modelId="{F53DE647-D58D-416E-A9B6-01081FE72709}" srcId="{0D2AC8F9-A6E6-4343-9483-ACF8FC188D53}" destId="{81B0B0E1-3157-4A72-AF01-D9826EAC15B1}" srcOrd="0" destOrd="0" parTransId="{7354920B-4B8C-42C3-B0DB-5082A3098F13}" sibTransId="{5A374DB4-978C-40BD-82F9-CA0D7BC39F10}"/>
    <dgm:cxn modelId="{FC1759DB-72BC-4B3B-B8ED-49D4ECAD3121}" srcId="{0D2AC8F9-A6E6-4343-9483-ACF8FC188D53}" destId="{1D6E998F-DE88-471E-A5DD-D8B02D26AD26}" srcOrd="2" destOrd="0" parTransId="{CC017F77-311F-46C8-BEE3-186116420521}" sibTransId="{A9063382-29E2-4ED7-B049-07A65B593555}"/>
    <dgm:cxn modelId="{F5122321-89DF-4EF2-8E14-C8F90EC3AA62}" type="presOf" srcId="{B484911C-7FE8-4C2C-AED1-95064CC7029C}" destId="{EF8F067E-E4C3-4230-B350-7C9CF14E6014}" srcOrd="0" destOrd="2" presId="urn:microsoft.com/office/officeart/2009/3/layout/StepUpProcess"/>
    <dgm:cxn modelId="{F90D86FB-68CC-4440-AF68-ED5280C0C123}" srcId="{1D6E998F-DE88-471E-A5DD-D8B02D26AD26}" destId="{67F3E7D7-11F8-4D7F-8B03-044457BBAC2C}" srcOrd="1" destOrd="0" parTransId="{9371AA52-81FB-4685-83EF-35E2D9CC23F3}" sibTransId="{7656E406-EF33-45E5-8CEC-1390629EADF2}"/>
    <dgm:cxn modelId="{126E6549-EC88-4B3B-94D7-E71DC63B6CDA}" type="presOf" srcId="{0B323B84-5B4E-467B-9095-1F808610B19B}" destId="{EF8F067E-E4C3-4230-B350-7C9CF14E6014}" srcOrd="0" destOrd="1" presId="urn:microsoft.com/office/officeart/2009/3/layout/StepUpProcess"/>
    <dgm:cxn modelId="{410E6CBB-9EFC-4DD7-AD37-B467A35C8123}" type="presOf" srcId="{0D2AC8F9-A6E6-4343-9483-ACF8FC188D53}" destId="{5B33C8E3-064E-4A4F-A5D1-A67E2F760DAD}" srcOrd="0" destOrd="0" presId="urn:microsoft.com/office/officeart/2009/3/layout/StepUpProcess"/>
    <dgm:cxn modelId="{3E700855-A6A1-4178-8976-316F7378E48B}" srcId="{81B0B0E1-3157-4A72-AF01-D9826EAC15B1}" destId="{0B323B84-5B4E-467B-9095-1F808610B19B}" srcOrd="0" destOrd="0" parTransId="{6C8423B0-FF3D-40C0-BD84-272AC9FD198F}" sibTransId="{869F99F0-2F77-4DD8-8179-0E472990C2AB}"/>
    <dgm:cxn modelId="{36BFC0BF-1AAF-44C7-B66E-238552A21C9E}" type="presOf" srcId="{DE9E0590-39C1-4F99-998B-D632C7380524}" destId="{8818BED3-3677-4867-A4D0-D3BE756F51C1}" srcOrd="0" destOrd="1" presId="urn:microsoft.com/office/officeart/2009/3/layout/StepUpProcess"/>
    <dgm:cxn modelId="{BC799835-221D-43FA-B095-DDF1026DE978}" type="presOf" srcId="{81B0B0E1-3157-4A72-AF01-D9826EAC15B1}" destId="{EF8F067E-E4C3-4230-B350-7C9CF14E6014}" srcOrd="0" destOrd="0" presId="urn:microsoft.com/office/officeart/2009/3/layout/StepUpProcess"/>
    <dgm:cxn modelId="{5B644DC6-C370-4A90-9013-AB7114D42885}" type="presOf" srcId="{00B5B282-4313-4977-8FF7-A8CCF9AB4944}" destId="{0EFCF7BC-C406-4737-A71D-BAC19671B8B7}" srcOrd="0" destOrd="0" presId="urn:microsoft.com/office/officeart/2009/3/layout/StepUpProcess"/>
    <dgm:cxn modelId="{D927584B-CD74-4D7E-8864-74F597C06C67}" srcId="{1D6E998F-DE88-471E-A5DD-D8B02D26AD26}" destId="{78BECA93-E045-4D67-ACD7-42AE1C2CC05A}" srcOrd="0" destOrd="0" parTransId="{1F3AF9DC-F30E-4991-B926-0F064AAA90FB}" sibTransId="{34728203-B42E-4976-B312-72FC52CD4CF3}"/>
    <dgm:cxn modelId="{C338638A-092E-4798-B6A2-DF26E4FCE343}" srcId="{00B5B282-4313-4977-8FF7-A8CCF9AB4944}" destId="{C8EF91A4-8BB8-408C-91C7-578842A73C5C}" srcOrd="0" destOrd="0" parTransId="{E561CA40-167D-4C33-83A9-824D1F68EA54}" sibTransId="{44588856-AB85-42EE-8A6C-111FF66CB3D8}"/>
    <dgm:cxn modelId="{E7D95854-B8BC-4D51-B924-6B4740EDB624}" srcId="{A37FC64F-3475-4815-8538-41631F1CE33F}" destId="{DE9E0590-39C1-4F99-998B-D632C7380524}" srcOrd="0" destOrd="0" parTransId="{1DE93F26-389B-4E38-B7BB-F5FF88CCF4DB}" sibTransId="{16130AE7-57A6-4EC0-95EA-F8F9B8B49F53}"/>
    <dgm:cxn modelId="{2D7C1D1A-8950-4FB0-9F27-0C377852E20D}" srcId="{0D2AC8F9-A6E6-4343-9483-ACF8FC188D53}" destId="{00B5B282-4313-4977-8FF7-A8CCF9AB4944}" srcOrd="1" destOrd="0" parTransId="{87DC614E-85C8-4901-B4F9-C0952D21C034}" sibTransId="{3E501745-F526-4758-9822-4AB9FC0B5D16}"/>
    <dgm:cxn modelId="{34B7198D-B735-43D2-8564-5D8D19394B0B}" type="presParOf" srcId="{5B33C8E3-064E-4A4F-A5D1-A67E2F760DAD}" destId="{DBF9A849-5A29-45DC-BD08-F8C2E79221DB}" srcOrd="0" destOrd="0" presId="urn:microsoft.com/office/officeart/2009/3/layout/StepUpProcess"/>
    <dgm:cxn modelId="{4253D2CF-808F-4D7B-A607-DF67700C8072}" type="presParOf" srcId="{DBF9A849-5A29-45DC-BD08-F8C2E79221DB}" destId="{2C0F83E5-03F2-4BCD-8AF1-96BA4D3A990B}" srcOrd="0" destOrd="0" presId="urn:microsoft.com/office/officeart/2009/3/layout/StepUpProcess"/>
    <dgm:cxn modelId="{1AE24DD1-97A9-4023-88A1-B496593E7263}" type="presParOf" srcId="{DBF9A849-5A29-45DC-BD08-F8C2E79221DB}" destId="{EF8F067E-E4C3-4230-B350-7C9CF14E6014}" srcOrd="1" destOrd="0" presId="urn:microsoft.com/office/officeart/2009/3/layout/StepUpProcess"/>
    <dgm:cxn modelId="{C32D269C-C823-4834-922D-A19766873ED8}" type="presParOf" srcId="{DBF9A849-5A29-45DC-BD08-F8C2E79221DB}" destId="{6FA84384-C7D7-4078-867F-320EF9C14306}" srcOrd="2" destOrd="0" presId="urn:microsoft.com/office/officeart/2009/3/layout/StepUpProcess"/>
    <dgm:cxn modelId="{C58F2C97-30CB-4C54-ACB1-6ABA0AAFB667}" type="presParOf" srcId="{5B33C8E3-064E-4A4F-A5D1-A67E2F760DAD}" destId="{3220CED0-7C86-470D-839B-CE1373C43274}" srcOrd="1" destOrd="0" presId="urn:microsoft.com/office/officeart/2009/3/layout/StepUpProcess"/>
    <dgm:cxn modelId="{24EC090F-B87F-44C8-88D9-6A65C22901AA}" type="presParOf" srcId="{3220CED0-7C86-470D-839B-CE1373C43274}" destId="{1FE00951-6414-4E4B-B07B-0670F6DFB359}" srcOrd="0" destOrd="0" presId="urn:microsoft.com/office/officeart/2009/3/layout/StepUpProcess"/>
    <dgm:cxn modelId="{28DC38A1-EC2F-4BC3-911A-0C371D4A892A}" type="presParOf" srcId="{5B33C8E3-064E-4A4F-A5D1-A67E2F760DAD}" destId="{F17E2920-E24D-420C-92A8-1483D1758A18}" srcOrd="2" destOrd="0" presId="urn:microsoft.com/office/officeart/2009/3/layout/StepUpProcess"/>
    <dgm:cxn modelId="{B05165C1-DD27-448C-ACFD-2FFCDEB2D930}" type="presParOf" srcId="{F17E2920-E24D-420C-92A8-1483D1758A18}" destId="{882B1535-2E4C-4D93-BBC3-9DE217F44837}" srcOrd="0" destOrd="0" presId="urn:microsoft.com/office/officeart/2009/3/layout/StepUpProcess"/>
    <dgm:cxn modelId="{D93671CC-B579-4982-A551-6B8A25C2DF00}" type="presParOf" srcId="{F17E2920-E24D-420C-92A8-1483D1758A18}" destId="{0EFCF7BC-C406-4737-A71D-BAC19671B8B7}" srcOrd="1" destOrd="0" presId="urn:microsoft.com/office/officeart/2009/3/layout/StepUpProcess"/>
    <dgm:cxn modelId="{DACC168C-4A8D-4366-B85A-E660E4CD2390}" type="presParOf" srcId="{F17E2920-E24D-420C-92A8-1483D1758A18}" destId="{A615AC78-AD66-4734-BB3B-17526641185A}" srcOrd="2" destOrd="0" presId="urn:microsoft.com/office/officeart/2009/3/layout/StepUpProcess"/>
    <dgm:cxn modelId="{6C5800C1-E4FC-4498-B34B-FCDF635AE035}" type="presParOf" srcId="{5B33C8E3-064E-4A4F-A5D1-A67E2F760DAD}" destId="{70736CC5-B2AC-4F54-8546-B7A0F4FEE38D}" srcOrd="3" destOrd="0" presId="urn:microsoft.com/office/officeart/2009/3/layout/StepUpProcess"/>
    <dgm:cxn modelId="{8781819B-D690-466C-858A-E019DACFA7FC}" type="presParOf" srcId="{70736CC5-B2AC-4F54-8546-B7A0F4FEE38D}" destId="{E98BC205-4637-485F-A16D-9630057E3239}" srcOrd="0" destOrd="0" presId="urn:microsoft.com/office/officeart/2009/3/layout/StepUpProcess"/>
    <dgm:cxn modelId="{31CCE09C-82C3-439D-9C9A-B806BFD5A528}" type="presParOf" srcId="{5B33C8E3-064E-4A4F-A5D1-A67E2F760DAD}" destId="{5F6381DE-3F62-4237-ACBA-D518DFB6700E}" srcOrd="4" destOrd="0" presId="urn:microsoft.com/office/officeart/2009/3/layout/StepUpProcess"/>
    <dgm:cxn modelId="{1DC8BA99-978D-4F77-AF38-580169C45F92}" type="presParOf" srcId="{5F6381DE-3F62-4237-ACBA-D518DFB6700E}" destId="{32BBB4EA-4186-4DD3-9ED2-03C6F22E7EB1}" srcOrd="0" destOrd="0" presId="urn:microsoft.com/office/officeart/2009/3/layout/StepUpProcess"/>
    <dgm:cxn modelId="{1E881AE7-9C90-439D-A198-6B4696199B26}" type="presParOf" srcId="{5F6381DE-3F62-4237-ACBA-D518DFB6700E}" destId="{B4BD0A17-55A4-4CD3-89F1-5976EF3293EA}" srcOrd="1" destOrd="0" presId="urn:microsoft.com/office/officeart/2009/3/layout/StepUpProcess"/>
    <dgm:cxn modelId="{2B768EFE-2123-4B94-902D-380A1D907C23}" type="presParOf" srcId="{5F6381DE-3F62-4237-ACBA-D518DFB6700E}" destId="{D4C8579A-374E-4170-ADF0-378CB4E44861}" srcOrd="2" destOrd="0" presId="urn:microsoft.com/office/officeart/2009/3/layout/StepUpProcess"/>
    <dgm:cxn modelId="{274A810E-6260-4498-95A6-66FD0B2F2A49}" type="presParOf" srcId="{5B33C8E3-064E-4A4F-A5D1-A67E2F760DAD}" destId="{B282C1C4-A3EE-4A37-9BEC-A589EB113A7D}" srcOrd="5" destOrd="0" presId="urn:microsoft.com/office/officeart/2009/3/layout/StepUpProcess"/>
    <dgm:cxn modelId="{22492E94-03BB-4DD9-8CF7-2FD5EFBD12A0}" type="presParOf" srcId="{B282C1C4-A3EE-4A37-9BEC-A589EB113A7D}" destId="{C2DBA43B-A653-4F22-BA06-9AED34E3269B}" srcOrd="0" destOrd="0" presId="urn:microsoft.com/office/officeart/2009/3/layout/StepUpProcess"/>
    <dgm:cxn modelId="{ADDBD722-6B82-4001-B485-1A3A7EAC8E28}" type="presParOf" srcId="{5B33C8E3-064E-4A4F-A5D1-A67E2F760DAD}" destId="{A8DC00CB-A094-423C-9D42-3FADD14EEA89}" srcOrd="6" destOrd="0" presId="urn:microsoft.com/office/officeart/2009/3/layout/StepUpProcess"/>
    <dgm:cxn modelId="{951FE355-5B8D-41B9-A7B4-F9E3F55FC843}" type="presParOf" srcId="{A8DC00CB-A094-423C-9D42-3FADD14EEA89}" destId="{FA1FF6B7-3B2F-4D6D-B668-8598EEB1BA50}" srcOrd="0" destOrd="0" presId="urn:microsoft.com/office/officeart/2009/3/layout/StepUpProcess"/>
    <dgm:cxn modelId="{7B20F80E-A5A9-49F4-BF3E-61AEB94E3F60}" type="presParOf" srcId="{A8DC00CB-A094-423C-9D42-3FADD14EEA89}" destId="{8818BED3-3677-4867-A4D0-D3BE756F51C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D2AC8F9-A6E6-4343-9483-ACF8FC188D5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81B0B0E1-3157-4A72-AF01-D9826EAC15B1}">
      <dgm:prSet custT="1"/>
      <dgm:spPr>
        <a:xfrm rot="5400000">
          <a:off x="-157892" y="161561"/>
          <a:ext cx="1052618" cy="736832"/>
        </a:xfrm>
        <a:prstGeom prst="chevron">
          <a:avLst/>
        </a:prstGeom>
        <a:solidFill>
          <a:srgbClr val="B2B2B2">
            <a:hueOff val="0"/>
            <a:satOff val="0"/>
            <a:lumOff val="0"/>
            <a:alphaOff val="0"/>
          </a:srgbClr>
        </a:solidFill>
        <a:ln w="25400" cap="flat" cmpd="sng" algn="ctr">
          <a:solidFill>
            <a:srgbClr val="B2B2B2">
              <a:hueOff val="0"/>
              <a:satOff val="0"/>
              <a:lumOff val="0"/>
              <a:alphaOff val="0"/>
            </a:srgbClr>
          </a:solidFill>
          <a:prstDash val="solid"/>
        </a:ln>
        <a:effectLst/>
      </dgm:spPr>
      <dgm:t>
        <a:bodyPr/>
        <a:lstStyle/>
        <a:p>
          <a:pPr rtl="0"/>
          <a:r>
            <a:rPr lang="en-US" sz="1600" b="1" dirty="0" smtClean="0">
              <a:solidFill>
                <a:sysClr val="window" lastClr="FFFFFF"/>
              </a:solidFill>
              <a:latin typeface="Calibri"/>
              <a:ea typeface="+mn-ea"/>
              <a:cs typeface="+mn-cs"/>
            </a:rPr>
            <a:t>1</a:t>
          </a:r>
          <a:endParaRPr lang="en-US" sz="1600" b="1" dirty="0">
            <a:solidFill>
              <a:sysClr val="window" lastClr="FFFFFF"/>
            </a:solidFill>
            <a:latin typeface="Calibri"/>
            <a:ea typeface="+mn-ea"/>
            <a:cs typeface="+mn-cs"/>
          </a:endParaRPr>
        </a:p>
      </dgm:t>
    </dgm:pt>
    <dgm:pt modelId="{7354920B-4B8C-42C3-B0DB-5082A3098F13}" type="parTrans" cxnId="{F53DE647-D58D-416E-A9B6-01081FE72709}">
      <dgm:prSet/>
      <dgm:spPr/>
      <dgm:t>
        <a:bodyPr/>
        <a:lstStyle/>
        <a:p>
          <a:endParaRPr lang="en-US" sz="1600"/>
        </a:p>
      </dgm:t>
    </dgm:pt>
    <dgm:pt modelId="{5A374DB4-978C-40BD-82F9-CA0D7BC39F10}" type="sibTrans" cxnId="{F53DE647-D58D-416E-A9B6-01081FE72709}">
      <dgm:prSet/>
      <dgm:spPr/>
      <dgm:t>
        <a:bodyPr/>
        <a:lstStyle/>
        <a:p>
          <a:endParaRPr lang="en-US" sz="1600"/>
        </a:p>
      </dgm:t>
    </dgm:pt>
    <dgm:pt modelId="{00B5B282-4313-4977-8FF7-A8CCF9AB4944}">
      <dgm:prSet custT="1"/>
      <dgm:spPr>
        <a:xfrm rot="5400000">
          <a:off x="-157892" y="1096722"/>
          <a:ext cx="1052618" cy="736832"/>
        </a:xfrm>
        <a:prstGeom prst="chevron">
          <a:avLst/>
        </a:prstGeom>
        <a:solidFill>
          <a:srgbClr val="969696">
            <a:hueOff val="0"/>
            <a:satOff val="0"/>
            <a:lumOff val="0"/>
            <a:alphaOff val="0"/>
          </a:srgbClr>
        </a:solidFill>
        <a:ln w="25400" cap="flat" cmpd="sng" algn="ctr">
          <a:solidFill>
            <a:srgbClr val="969696">
              <a:hueOff val="0"/>
              <a:satOff val="0"/>
              <a:lumOff val="0"/>
              <a:alphaOff val="0"/>
            </a:srgbClr>
          </a:solidFill>
          <a:prstDash val="solid"/>
        </a:ln>
        <a:effectLst/>
      </dgm:spPr>
      <dgm:t>
        <a:bodyPr/>
        <a:lstStyle/>
        <a:p>
          <a:pPr rtl="0"/>
          <a:r>
            <a:rPr lang="en-US" sz="1600" b="1" dirty="0" smtClean="0">
              <a:solidFill>
                <a:sysClr val="window" lastClr="FFFFFF"/>
              </a:solidFill>
              <a:latin typeface="Calibri"/>
              <a:ea typeface="+mn-ea"/>
              <a:cs typeface="+mn-cs"/>
            </a:rPr>
            <a:t>2</a:t>
          </a:r>
          <a:endParaRPr lang="en-US" sz="1600" b="1" dirty="0">
            <a:solidFill>
              <a:sysClr val="window" lastClr="FFFFFF"/>
            </a:solidFill>
            <a:latin typeface="Calibri"/>
            <a:ea typeface="+mn-ea"/>
            <a:cs typeface="+mn-cs"/>
          </a:endParaRPr>
        </a:p>
      </dgm:t>
    </dgm:pt>
    <dgm:pt modelId="{87DC614E-85C8-4901-B4F9-C0952D21C034}" type="parTrans" cxnId="{2D7C1D1A-8950-4FB0-9F27-0C377852E20D}">
      <dgm:prSet/>
      <dgm:spPr/>
      <dgm:t>
        <a:bodyPr/>
        <a:lstStyle/>
        <a:p>
          <a:endParaRPr lang="en-US" sz="1600"/>
        </a:p>
      </dgm:t>
    </dgm:pt>
    <dgm:pt modelId="{3E501745-F526-4758-9822-4AB9FC0B5D16}" type="sibTrans" cxnId="{2D7C1D1A-8950-4FB0-9F27-0C377852E20D}">
      <dgm:prSet/>
      <dgm:spPr/>
      <dgm:t>
        <a:bodyPr/>
        <a:lstStyle/>
        <a:p>
          <a:endParaRPr lang="en-US" sz="1600"/>
        </a:p>
      </dgm:t>
    </dgm:pt>
    <dgm:pt modelId="{1D6E998F-DE88-471E-A5DD-D8B02D26AD26}">
      <dgm:prSet custT="1"/>
      <dgm:spPr>
        <a:xfrm rot="5400000">
          <a:off x="-157892" y="2031883"/>
          <a:ext cx="1052618" cy="736832"/>
        </a:xfrm>
        <a:prstGeom prst="chevron">
          <a:avLst/>
        </a:prstGeom>
        <a:solidFill>
          <a:srgbClr val="808080">
            <a:hueOff val="0"/>
            <a:satOff val="0"/>
            <a:lumOff val="0"/>
            <a:alphaOff val="0"/>
          </a:srgbClr>
        </a:solidFill>
        <a:ln w="25400" cap="flat" cmpd="sng" algn="ctr">
          <a:solidFill>
            <a:srgbClr val="808080">
              <a:hueOff val="0"/>
              <a:satOff val="0"/>
              <a:lumOff val="0"/>
              <a:alphaOff val="0"/>
            </a:srgbClr>
          </a:solidFill>
          <a:prstDash val="solid"/>
        </a:ln>
        <a:effectLst/>
      </dgm:spPr>
      <dgm:t>
        <a:bodyPr/>
        <a:lstStyle/>
        <a:p>
          <a:pPr rtl="0"/>
          <a:r>
            <a:rPr lang="en-US" sz="1600" b="1" dirty="0" smtClean="0">
              <a:solidFill>
                <a:sysClr val="window" lastClr="FFFFFF"/>
              </a:solidFill>
              <a:latin typeface="Calibri"/>
              <a:ea typeface="+mn-ea"/>
              <a:cs typeface="+mn-cs"/>
            </a:rPr>
            <a:t>3</a:t>
          </a:r>
          <a:endParaRPr lang="en-US" sz="1600" b="1" dirty="0">
            <a:solidFill>
              <a:sysClr val="window" lastClr="FFFFFF"/>
            </a:solidFill>
            <a:latin typeface="Calibri"/>
            <a:ea typeface="+mn-ea"/>
            <a:cs typeface="+mn-cs"/>
          </a:endParaRPr>
        </a:p>
      </dgm:t>
    </dgm:pt>
    <dgm:pt modelId="{CC017F77-311F-46C8-BEE3-186116420521}" type="parTrans" cxnId="{FC1759DB-72BC-4B3B-B8ED-49D4ECAD3121}">
      <dgm:prSet/>
      <dgm:spPr/>
      <dgm:t>
        <a:bodyPr/>
        <a:lstStyle/>
        <a:p>
          <a:endParaRPr lang="en-US" sz="1600"/>
        </a:p>
      </dgm:t>
    </dgm:pt>
    <dgm:pt modelId="{A9063382-29E2-4ED7-B049-07A65B593555}" type="sibTrans" cxnId="{FC1759DB-72BC-4B3B-B8ED-49D4ECAD3121}">
      <dgm:prSet/>
      <dgm:spPr/>
      <dgm:t>
        <a:bodyPr/>
        <a:lstStyle/>
        <a:p>
          <a:endParaRPr lang="en-US" sz="1600"/>
        </a:p>
      </dgm:t>
    </dgm:pt>
    <dgm:pt modelId="{A37FC64F-3475-4815-8538-41631F1CE33F}">
      <dgm:prSet custT="1"/>
      <dgm:spPr>
        <a:xfrm rot="5400000">
          <a:off x="-157892" y="2967044"/>
          <a:ext cx="1052618" cy="736832"/>
        </a:xfrm>
        <a:prstGeom prst="chevron">
          <a:avLst/>
        </a:prstGeom>
        <a:solidFill>
          <a:srgbClr val="5F5F5F">
            <a:hueOff val="0"/>
            <a:satOff val="0"/>
            <a:lumOff val="0"/>
            <a:alphaOff val="0"/>
          </a:srgbClr>
        </a:solidFill>
        <a:ln w="25400" cap="flat" cmpd="sng" algn="ctr">
          <a:solidFill>
            <a:srgbClr val="5F5F5F">
              <a:hueOff val="0"/>
              <a:satOff val="0"/>
              <a:lumOff val="0"/>
              <a:alphaOff val="0"/>
            </a:srgbClr>
          </a:solidFill>
          <a:prstDash val="solid"/>
        </a:ln>
        <a:effectLst/>
      </dgm:spPr>
      <dgm:t>
        <a:bodyPr/>
        <a:lstStyle/>
        <a:p>
          <a:pPr rtl="0"/>
          <a:r>
            <a:rPr lang="en-US" sz="1600" b="1" dirty="0" smtClean="0">
              <a:solidFill>
                <a:sysClr val="window" lastClr="FFFFFF"/>
              </a:solidFill>
              <a:latin typeface="Calibri"/>
              <a:ea typeface="+mn-ea"/>
              <a:cs typeface="+mn-cs"/>
            </a:rPr>
            <a:t>4</a:t>
          </a:r>
          <a:endParaRPr lang="en-US" sz="1600" b="1" dirty="0">
            <a:solidFill>
              <a:sysClr val="window" lastClr="FFFFFF"/>
            </a:solidFill>
            <a:latin typeface="Calibri"/>
            <a:ea typeface="+mn-ea"/>
            <a:cs typeface="+mn-cs"/>
          </a:endParaRPr>
        </a:p>
      </dgm:t>
    </dgm:pt>
    <dgm:pt modelId="{009AAAA4-C4EF-4F80-AAC4-8660C4B2B8FE}" type="parTrans" cxnId="{9C445369-714F-4DB7-B37E-A3C4B1C4E1DE}">
      <dgm:prSet/>
      <dgm:spPr/>
      <dgm:t>
        <a:bodyPr/>
        <a:lstStyle/>
        <a:p>
          <a:endParaRPr lang="en-US" sz="1600"/>
        </a:p>
      </dgm:t>
    </dgm:pt>
    <dgm:pt modelId="{867A1562-C857-4212-A27E-CB1E06FB8CF7}" type="sibTrans" cxnId="{9C445369-714F-4DB7-B37E-A3C4B1C4E1DE}">
      <dgm:prSet/>
      <dgm:spPr/>
      <dgm:t>
        <a:bodyPr/>
        <a:lstStyle/>
        <a:p>
          <a:endParaRPr lang="en-US" sz="1600"/>
        </a:p>
      </dgm:t>
    </dgm:pt>
    <dgm:pt modelId="{99067152-F4A7-4C6D-9877-6EA74F72C174}">
      <dgm:prSet custT="1"/>
      <dgm:spPr>
        <a:xfrm rot="5400000">
          <a:off x="-157892" y="3902205"/>
          <a:ext cx="1052618" cy="736832"/>
        </a:xfrm>
        <a:prstGeom prst="chevron">
          <a:avLst/>
        </a:prstGeom>
        <a:solidFill>
          <a:srgbClr val="4D4D4D">
            <a:hueOff val="0"/>
            <a:satOff val="0"/>
            <a:lumOff val="0"/>
            <a:alphaOff val="0"/>
          </a:srgbClr>
        </a:solidFill>
        <a:ln w="25400" cap="flat" cmpd="sng" algn="ctr">
          <a:solidFill>
            <a:srgbClr val="4D4D4D">
              <a:hueOff val="0"/>
              <a:satOff val="0"/>
              <a:lumOff val="0"/>
              <a:alphaOff val="0"/>
            </a:srgbClr>
          </a:solidFill>
          <a:prstDash val="solid"/>
        </a:ln>
        <a:effectLst/>
      </dgm:spPr>
      <dgm:t>
        <a:bodyPr/>
        <a:lstStyle/>
        <a:p>
          <a:pPr rtl="0"/>
          <a:r>
            <a:rPr lang="en-US" sz="1600" b="1" dirty="0" smtClean="0">
              <a:solidFill>
                <a:sysClr val="window" lastClr="FFFFFF"/>
              </a:solidFill>
              <a:latin typeface="Calibri"/>
              <a:ea typeface="+mn-ea"/>
              <a:cs typeface="+mn-cs"/>
            </a:rPr>
            <a:t>5</a:t>
          </a:r>
          <a:endParaRPr lang="en-US" sz="1600" b="1" dirty="0">
            <a:solidFill>
              <a:sysClr val="window" lastClr="FFFFFF"/>
            </a:solidFill>
            <a:latin typeface="Calibri"/>
            <a:ea typeface="+mn-ea"/>
            <a:cs typeface="+mn-cs"/>
          </a:endParaRPr>
        </a:p>
      </dgm:t>
    </dgm:pt>
    <dgm:pt modelId="{210A117E-E0CC-4BA8-B20C-5C6939A1525C}" type="parTrans" cxnId="{AEF32BF3-A1BA-4EAA-A498-2D77A153340D}">
      <dgm:prSet/>
      <dgm:spPr/>
      <dgm:t>
        <a:bodyPr/>
        <a:lstStyle/>
        <a:p>
          <a:endParaRPr lang="en-US" sz="1600"/>
        </a:p>
      </dgm:t>
    </dgm:pt>
    <dgm:pt modelId="{13930E8E-994F-4333-991D-E8BB16708F8B}" type="sibTrans" cxnId="{AEF32BF3-A1BA-4EAA-A498-2D77A153340D}">
      <dgm:prSet/>
      <dgm:spPr/>
      <dgm:t>
        <a:bodyPr/>
        <a:lstStyle/>
        <a:p>
          <a:endParaRPr lang="en-US" sz="1600"/>
        </a:p>
      </dgm:t>
    </dgm:pt>
    <dgm:pt modelId="{EE2F3BDE-4C8D-4E7E-92C4-91B730118153}">
      <dgm:prSet custT="1"/>
      <dgm:spPr>
        <a:xfrm rot="5400000">
          <a:off x="3988715" y="492429"/>
          <a:ext cx="684201" cy="7187967"/>
        </a:xfrm>
        <a:prstGeom prst="round2SameRect">
          <a:avLst/>
        </a:prstGeom>
        <a:solidFill>
          <a:sysClr val="window" lastClr="FFFFFF">
            <a:alpha val="90000"/>
            <a:hueOff val="0"/>
            <a:satOff val="0"/>
            <a:lumOff val="0"/>
            <a:alphaOff val="0"/>
          </a:sysClr>
        </a:solidFill>
        <a:ln w="25400" cap="flat" cmpd="sng" algn="ctr">
          <a:solidFill>
            <a:srgbClr val="4D4D4D">
              <a:hueOff val="0"/>
              <a:satOff val="0"/>
              <a:lumOff val="0"/>
              <a:alphaOff val="0"/>
            </a:srgbClr>
          </a:solidFill>
          <a:prstDash val="solid"/>
        </a:ln>
        <a:effectLst/>
      </dgm:spPr>
      <dgm:t>
        <a:bodyPr/>
        <a:lstStyle/>
        <a:p>
          <a:pPr rtl="0"/>
          <a:endParaRPr lang="en-US" sz="1600" dirty="0">
            <a:solidFill>
              <a:sysClr val="windowText" lastClr="000000">
                <a:hueOff val="0"/>
                <a:satOff val="0"/>
                <a:lumOff val="0"/>
                <a:alphaOff val="0"/>
              </a:sysClr>
            </a:solidFill>
            <a:latin typeface="Calibri"/>
            <a:ea typeface="+mn-ea"/>
            <a:cs typeface="+mn-cs"/>
          </a:endParaRPr>
        </a:p>
      </dgm:t>
    </dgm:pt>
    <dgm:pt modelId="{25D873F9-CDB0-453D-8995-F645D04DB9EF}" type="parTrans" cxnId="{3442A360-3F04-47DD-A119-9D952EF19FCD}">
      <dgm:prSet/>
      <dgm:spPr/>
      <dgm:t>
        <a:bodyPr/>
        <a:lstStyle/>
        <a:p>
          <a:endParaRPr lang="en-US" sz="1600"/>
        </a:p>
      </dgm:t>
    </dgm:pt>
    <dgm:pt modelId="{F690912E-815A-440A-90D2-E77755692913}" type="sibTrans" cxnId="{3442A360-3F04-47DD-A119-9D952EF19FCD}">
      <dgm:prSet/>
      <dgm:spPr/>
      <dgm:t>
        <a:bodyPr/>
        <a:lstStyle/>
        <a:p>
          <a:endParaRPr lang="en-US" sz="1600"/>
        </a:p>
      </dgm:t>
    </dgm:pt>
    <dgm:pt modelId="{0B323B84-5B4E-467B-9095-1F808610B19B}">
      <dgm:prSet custT="1"/>
      <dgm:spPr>
        <a:xfrm rot="5400000">
          <a:off x="3988715" y="-3248213"/>
          <a:ext cx="684201" cy="7187967"/>
        </a:xfrm>
        <a:prstGeom prst="round2SameRect">
          <a:avLst/>
        </a:prstGeom>
        <a:solidFill>
          <a:sysClr val="window" lastClr="FFFFFF">
            <a:alpha val="90000"/>
            <a:hueOff val="0"/>
            <a:satOff val="0"/>
            <a:lumOff val="0"/>
            <a:alphaOff val="0"/>
          </a:sysClr>
        </a:solidFill>
        <a:ln w="25400" cap="flat" cmpd="sng" algn="ctr">
          <a:solidFill>
            <a:srgbClr val="B2B2B2">
              <a:hueOff val="0"/>
              <a:satOff val="0"/>
              <a:lumOff val="0"/>
              <a:alphaOff val="0"/>
            </a:srgbClr>
          </a:solidFill>
          <a:prstDash val="solid"/>
        </a:ln>
        <a:effectLst/>
      </dgm:spPr>
      <dgm:t>
        <a:bodyPr/>
        <a:lstStyle/>
        <a:p>
          <a:endParaRPr lang="en-US" sz="1600" dirty="0">
            <a:solidFill>
              <a:sysClr val="windowText" lastClr="000000">
                <a:hueOff val="0"/>
                <a:satOff val="0"/>
                <a:lumOff val="0"/>
                <a:alphaOff val="0"/>
              </a:sysClr>
            </a:solidFill>
            <a:latin typeface="Calibri"/>
            <a:ea typeface="+mn-ea"/>
            <a:cs typeface="+mn-cs"/>
          </a:endParaRPr>
        </a:p>
      </dgm:t>
    </dgm:pt>
    <dgm:pt modelId="{6C8423B0-FF3D-40C0-BD84-272AC9FD198F}" type="parTrans" cxnId="{3E700855-A6A1-4178-8976-316F7378E48B}">
      <dgm:prSet/>
      <dgm:spPr/>
      <dgm:t>
        <a:bodyPr/>
        <a:lstStyle/>
        <a:p>
          <a:endParaRPr lang="en-US" sz="1600"/>
        </a:p>
      </dgm:t>
    </dgm:pt>
    <dgm:pt modelId="{869F99F0-2F77-4DD8-8179-0E472990C2AB}" type="sibTrans" cxnId="{3E700855-A6A1-4178-8976-316F7378E48B}">
      <dgm:prSet/>
      <dgm:spPr/>
      <dgm:t>
        <a:bodyPr/>
        <a:lstStyle/>
        <a:p>
          <a:endParaRPr lang="en-US" sz="1600"/>
        </a:p>
      </dgm:t>
    </dgm:pt>
    <dgm:pt modelId="{05E09DC3-23C4-471F-9468-F11DC7694A14}">
      <dgm:prSet custT="1"/>
      <dgm:spPr>
        <a:xfrm rot="5400000">
          <a:off x="3988715" y="-3248213"/>
          <a:ext cx="684201" cy="7187967"/>
        </a:xfrm>
        <a:prstGeom prst="round2SameRect">
          <a:avLst/>
        </a:prstGeom>
        <a:solidFill>
          <a:sysClr val="window" lastClr="FFFFFF">
            <a:alpha val="90000"/>
            <a:hueOff val="0"/>
            <a:satOff val="0"/>
            <a:lumOff val="0"/>
            <a:alphaOff val="0"/>
          </a:sysClr>
        </a:solidFill>
        <a:ln w="25400" cap="flat" cmpd="sng" algn="ctr">
          <a:solidFill>
            <a:srgbClr val="B2B2B2">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Operates on a profit and loss sharing basis (Musharakah or Mudarabah), as characterized in the original form of Islamic finance</a:t>
          </a:r>
          <a:endParaRPr lang="en-US" sz="1600" dirty="0">
            <a:solidFill>
              <a:sysClr val="windowText" lastClr="000000">
                <a:hueOff val="0"/>
                <a:satOff val="0"/>
                <a:lumOff val="0"/>
                <a:alphaOff val="0"/>
              </a:sysClr>
            </a:solidFill>
            <a:latin typeface="Calibri"/>
            <a:ea typeface="+mn-ea"/>
            <a:cs typeface="+mn-cs"/>
          </a:endParaRPr>
        </a:p>
      </dgm:t>
    </dgm:pt>
    <dgm:pt modelId="{ABC07EDC-40A8-4614-A093-2A3A21045AEC}" type="parTrans" cxnId="{46D3459A-77DE-4795-A724-838A60F432A6}">
      <dgm:prSet/>
      <dgm:spPr/>
      <dgm:t>
        <a:bodyPr/>
        <a:lstStyle/>
        <a:p>
          <a:endParaRPr lang="en-US" sz="1600"/>
        </a:p>
      </dgm:t>
    </dgm:pt>
    <dgm:pt modelId="{66E082B0-DA74-4BF3-90D8-2835521CFD6A}" type="sibTrans" cxnId="{46D3459A-77DE-4795-A724-838A60F432A6}">
      <dgm:prSet/>
      <dgm:spPr/>
      <dgm:t>
        <a:bodyPr/>
        <a:lstStyle/>
        <a:p>
          <a:endParaRPr lang="en-US" sz="1600"/>
        </a:p>
      </dgm:t>
    </dgm:pt>
    <dgm:pt modelId="{BB8AC643-3D8B-42D2-B34F-93538C98EBF9}">
      <dgm:prSet custT="1"/>
      <dgm:spPr>
        <a:xfrm rot="5400000">
          <a:off x="3988715" y="-3248213"/>
          <a:ext cx="684201" cy="7187967"/>
        </a:xfrm>
        <a:prstGeom prst="round2SameRect">
          <a:avLst/>
        </a:prstGeom>
        <a:solidFill>
          <a:sysClr val="window" lastClr="FFFFFF">
            <a:alpha val="90000"/>
            <a:hueOff val="0"/>
            <a:satOff val="0"/>
            <a:lumOff val="0"/>
            <a:alphaOff val="0"/>
          </a:sysClr>
        </a:solidFill>
        <a:ln w="25400" cap="flat" cmpd="sng" algn="ctr">
          <a:solidFill>
            <a:srgbClr val="B2B2B2">
              <a:hueOff val="0"/>
              <a:satOff val="0"/>
              <a:lumOff val="0"/>
              <a:alphaOff val="0"/>
            </a:srgbClr>
          </a:solidFill>
          <a:prstDash val="solid"/>
        </a:ln>
        <a:effectLst/>
      </dgm:spPr>
      <dgm:t>
        <a:bodyPr/>
        <a:lstStyle/>
        <a:p>
          <a:endParaRPr lang="en-US" sz="1600" dirty="0">
            <a:solidFill>
              <a:sysClr val="windowText" lastClr="000000">
                <a:hueOff val="0"/>
                <a:satOff val="0"/>
                <a:lumOff val="0"/>
                <a:alphaOff val="0"/>
              </a:sysClr>
            </a:solidFill>
            <a:latin typeface="Calibri"/>
            <a:ea typeface="+mn-ea"/>
            <a:cs typeface="+mn-cs"/>
          </a:endParaRPr>
        </a:p>
      </dgm:t>
    </dgm:pt>
    <dgm:pt modelId="{090DF4CC-78A9-4E94-B406-D58693B2BC9B}" type="parTrans" cxnId="{56E13B7D-65F8-4E4E-93B3-8E2E61E0C31D}">
      <dgm:prSet/>
      <dgm:spPr/>
      <dgm:t>
        <a:bodyPr/>
        <a:lstStyle/>
        <a:p>
          <a:endParaRPr lang="en-US" sz="1600"/>
        </a:p>
      </dgm:t>
    </dgm:pt>
    <dgm:pt modelId="{B8A265BE-8203-46F6-A735-B375A3018820}" type="sibTrans" cxnId="{56E13B7D-65F8-4E4E-93B3-8E2E61E0C31D}">
      <dgm:prSet/>
      <dgm:spPr/>
      <dgm:t>
        <a:bodyPr/>
        <a:lstStyle/>
        <a:p>
          <a:endParaRPr lang="en-US" sz="1600"/>
        </a:p>
      </dgm:t>
    </dgm:pt>
    <dgm:pt modelId="{BCDC6D05-12B5-4334-8665-33FDC200C805}">
      <dgm:prSet custT="1"/>
      <dgm:spPr>
        <a:xfrm rot="5400000">
          <a:off x="3988715" y="-2313052"/>
          <a:ext cx="684201" cy="7187967"/>
        </a:xfrm>
        <a:prstGeom prst="round2SameRect">
          <a:avLst/>
        </a:prstGeom>
        <a:solidFill>
          <a:sysClr val="window" lastClr="FFFFFF">
            <a:alpha val="90000"/>
            <a:hueOff val="0"/>
            <a:satOff val="0"/>
            <a:lumOff val="0"/>
            <a:alphaOff val="0"/>
          </a:sysClr>
        </a:solidFill>
        <a:ln w="25400" cap="flat" cmpd="sng" algn="ctr">
          <a:solidFill>
            <a:srgbClr val="969696">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Provides access to capital to a wide range of entrepreneurs, thus reducing the funding gap</a:t>
          </a:r>
          <a:endParaRPr lang="en-US" sz="1600" dirty="0">
            <a:solidFill>
              <a:sysClr val="windowText" lastClr="000000">
                <a:hueOff val="0"/>
                <a:satOff val="0"/>
                <a:lumOff val="0"/>
                <a:alphaOff val="0"/>
              </a:sysClr>
            </a:solidFill>
            <a:latin typeface="Calibri"/>
            <a:ea typeface="+mn-ea"/>
            <a:cs typeface="+mn-cs"/>
          </a:endParaRPr>
        </a:p>
      </dgm:t>
    </dgm:pt>
    <dgm:pt modelId="{04308465-98AE-4DC9-ABD8-8C0A3D2E53F1}" type="parTrans" cxnId="{E9D69370-5218-4D6B-83C4-43C2136FB5DA}">
      <dgm:prSet/>
      <dgm:spPr/>
      <dgm:t>
        <a:bodyPr/>
        <a:lstStyle/>
        <a:p>
          <a:endParaRPr lang="en-US" sz="1600"/>
        </a:p>
      </dgm:t>
    </dgm:pt>
    <dgm:pt modelId="{73FE4C9E-7E34-41E2-8738-3E5D9FB07F7F}" type="sibTrans" cxnId="{E9D69370-5218-4D6B-83C4-43C2136FB5DA}">
      <dgm:prSet/>
      <dgm:spPr/>
      <dgm:t>
        <a:bodyPr/>
        <a:lstStyle/>
        <a:p>
          <a:endParaRPr lang="en-US" sz="1600"/>
        </a:p>
      </dgm:t>
    </dgm:pt>
    <dgm:pt modelId="{78BECA93-E045-4D67-ACD7-42AE1C2CC05A}">
      <dgm:prSet custT="1"/>
      <dgm:spPr>
        <a:xfrm rot="5400000">
          <a:off x="3988715" y="-1377891"/>
          <a:ext cx="684201" cy="7187967"/>
        </a:xfrm>
        <a:prstGeom prst="round2SameRect">
          <a:avLst/>
        </a:prstGeom>
        <a:solidFill>
          <a:sysClr val="window" lastClr="FFFFFF">
            <a:alpha val="90000"/>
            <a:hueOff val="0"/>
            <a:satOff val="0"/>
            <a:lumOff val="0"/>
            <a:alphaOff val="0"/>
          </a:sysClr>
        </a:solidFill>
        <a:ln w="25400" cap="flat" cmpd="sng" algn="ctr">
          <a:solidFill>
            <a:srgbClr val="808080">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Opens up a new asset class for small and medium investors</a:t>
          </a:r>
          <a:endParaRPr lang="en-US" sz="1600" dirty="0">
            <a:solidFill>
              <a:sysClr val="windowText" lastClr="000000">
                <a:hueOff val="0"/>
                <a:satOff val="0"/>
                <a:lumOff val="0"/>
                <a:alphaOff val="0"/>
              </a:sysClr>
            </a:solidFill>
            <a:latin typeface="Calibri"/>
            <a:ea typeface="+mn-ea"/>
            <a:cs typeface="+mn-cs"/>
          </a:endParaRPr>
        </a:p>
      </dgm:t>
    </dgm:pt>
    <dgm:pt modelId="{1F3AF9DC-F30E-4991-B926-0F064AAA90FB}" type="parTrans" cxnId="{D927584B-CD74-4D7E-8864-74F597C06C67}">
      <dgm:prSet/>
      <dgm:spPr/>
      <dgm:t>
        <a:bodyPr/>
        <a:lstStyle/>
        <a:p>
          <a:endParaRPr lang="en-US" sz="1600"/>
        </a:p>
      </dgm:t>
    </dgm:pt>
    <dgm:pt modelId="{34728203-B42E-4976-B312-72FC52CD4CF3}" type="sibTrans" cxnId="{D927584B-CD74-4D7E-8864-74F597C06C67}">
      <dgm:prSet/>
      <dgm:spPr/>
      <dgm:t>
        <a:bodyPr/>
        <a:lstStyle/>
        <a:p>
          <a:endParaRPr lang="en-US" sz="1600"/>
        </a:p>
      </dgm:t>
    </dgm:pt>
    <dgm:pt modelId="{CDF35465-FA13-4ECC-8924-31BE02227927}">
      <dgm:prSet custT="1"/>
      <dgm:spPr>
        <a:xfrm rot="5400000">
          <a:off x="3988715" y="-442730"/>
          <a:ext cx="684201" cy="7187967"/>
        </a:xfrm>
        <a:prstGeom prst="round2SameRect">
          <a:avLst/>
        </a:prstGeom>
        <a:solidFill>
          <a:sysClr val="window" lastClr="FFFFFF">
            <a:alpha val="90000"/>
            <a:hueOff val="0"/>
            <a:satOff val="0"/>
            <a:lumOff val="0"/>
            <a:alphaOff val="0"/>
          </a:sysClr>
        </a:solidFill>
        <a:ln w="25400" cap="flat" cmpd="sng" algn="ctr">
          <a:solidFill>
            <a:srgbClr val="5F5F5F">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Minimizes  risk by  splitting limited capital across multiple start-ups</a:t>
          </a:r>
          <a:endParaRPr lang="en-US" sz="1600" dirty="0">
            <a:solidFill>
              <a:sysClr val="windowText" lastClr="000000">
                <a:hueOff val="0"/>
                <a:satOff val="0"/>
                <a:lumOff val="0"/>
                <a:alphaOff val="0"/>
              </a:sysClr>
            </a:solidFill>
            <a:latin typeface="Calibri"/>
            <a:ea typeface="+mn-ea"/>
            <a:cs typeface="+mn-cs"/>
          </a:endParaRPr>
        </a:p>
      </dgm:t>
    </dgm:pt>
    <dgm:pt modelId="{DB5912F7-72CC-4DCE-9BB5-877D4A4B5C91}" type="parTrans" cxnId="{FA5FB0E1-D8D9-4269-8F08-FAD6E05F2B8B}">
      <dgm:prSet/>
      <dgm:spPr/>
      <dgm:t>
        <a:bodyPr/>
        <a:lstStyle/>
        <a:p>
          <a:endParaRPr lang="en-US" sz="1600"/>
        </a:p>
      </dgm:t>
    </dgm:pt>
    <dgm:pt modelId="{9EA426AB-EBA8-45EF-AECB-1308BA1D6E6B}" type="sibTrans" cxnId="{FA5FB0E1-D8D9-4269-8F08-FAD6E05F2B8B}">
      <dgm:prSet/>
      <dgm:spPr/>
      <dgm:t>
        <a:bodyPr/>
        <a:lstStyle/>
        <a:p>
          <a:endParaRPr lang="en-US" sz="1600"/>
        </a:p>
      </dgm:t>
    </dgm:pt>
    <dgm:pt modelId="{FDBD2B0E-75EE-445C-9BB5-C89EC2243A59}">
      <dgm:prSet custT="1"/>
      <dgm:spPr>
        <a:xfrm rot="5400000">
          <a:off x="3988715" y="492429"/>
          <a:ext cx="684201" cy="7187967"/>
        </a:xfrm>
        <a:prstGeom prst="round2SameRect">
          <a:avLst/>
        </a:prstGeom>
        <a:solidFill>
          <a:sysClr val="window" lastClr="FFFFFF">
            <a:alpha val="90000"/>
            <a:hueOff val="0"/>
            <a:satOff val="0"/>
            <a:lumOff val="0"/>
            <a:alphaOff val="0"/>
          </a:sysClr>
        </a:solidFill>
        <a:ln w="25400" cap="flat" cmpd="sng" algn="ctr">
          <a:solidFill>
            <a:srgbClr val="4D4D4D">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Promotes innovation, keeping the talent local and creates  jobs </a:t>
          </a:r>
          <a:endParaRPr lang="en-US" sz="1600" dirty="0">
            <a:solidFill>
              <a:sysClr val="windowText" lastClr="000000">
                <a:hueOff val="0"/>
                <a:satOff val="0"/>
                <a:lumOff val="0"/>
                <a:alphaOff val="0"/>
              </a:sysClr>
            </a:solidFill>
            <a:latin typeface="Calibri"/>
            <a:ea typeface="+mn-ea"/>
            <a:cs typeface="+mn-cs"/>
          </a:endParaRPr>
        </a:p>
      </dgm:t>
    </dgm:pt>
    <dgm:pt modelId="{1C9023C4-FEA0-4DFE-B91A-A2844A9D7644}" type="parTrans" cxnId="{A17A1E98-D12E-4F23-B2A3-CE16BC422612}">
      <dgm:prSet/>
      <dgm:spPr/>
      <dgm:t>
        <a:bodyPr/>
        <a:lstStyle/>
        <a:p>
          <a:endParaRPr lang="en-US" sz="1600"/>
        </a:p>
      </dgm:t>
    </dgm:pt>
    <dgm:pt modelId="{5087FCBE-8606-44A5-B8B4-A14D8886E21D}" type="sibTrans" cxnId="{A17A1E98-D12E-4F23-B2A3-CE16BC422612}">
      <dgm:prSet/>
      <dgm:spPr/>
      <dgm:t>
        <a:bodyPr/>
        <a:lstStyle/>
        <a:p>
          <a:endParaRPr lang="en-US" sz="1600"/>
        </a:p>
      </dgm:t>
    </dgm:pt>
    <dgm:pt modelId="{91D657B5-C3A1-49CD-AED1-60BEDBF38A64}">
      <dgm:prSet custT="1"/>
      <dgm:spPr>
        <a:xfrm rot="5400000">
          <a:off x="3988715" y="492429"/>
          <a:ext cx="684201" cy="7187967"/>
        </a:xfrm>
        <a:solidFill>
          <a:sysClr val="window" lastClr="FFFFFF">
            <a:alpha val="90000"/>
            <a:hueOff val="0"/>
            <a:satOff val="0"/>
            <a:lumOff val="0"/>
            <a:alphaOff val="0"/>
          </a:sysClr>
        </a:solidFill>
        <a:ln w="25400" cap="flat" cmpd="sng" algn="ctr">
          <a:solidFill>
            <a:schemeClr val="tx2">
              <a:lumMod val="50000"/>
            </a:schemeClr>
          </a:solidFill>
          <a:prstDash val="solid"/>
        </a:ln>
        <a:effectLst/>
      </dgm:spPr>
      <dgm:t>
        <a:bodyPr/>
        <a:lstStyle/>
        <a:p>
          <a:endParaRPr lang="en-US" sz="1600" dirty="0">
            <a:solidFill>
              <a:sysClr val="windowText" lastClr="000000">
                <a:hueOff val="0"/>
                <a:satOff val="0"/>
                <a:lumOff val="0"/>
                <a:alphaOff val="0"/>
              </a:sysClr>
            </a:solidFill>
            <a:latin typeface="Calibri"/>
            <a:ea typeface="+mn-ea"/>
            <a:cs typeface="+mn-cs"/>
          </a:endParaRPr>
        </a:p>
      </dgm:t>
    </dgm:pt>
    <dgm:pt modelId="{8694616B-B225-4CE6-B628-EB1B58279244}" type="parTrans" cxnId="{333648E4-D90E-4A07-98FC-B932A68441EB}">
      <dgm:prSet/>
      <dgm:spPr/>
      <dgm:t>
        <a:bodyPr/>
        <a:lstStyle/>
        <a:p>
          <a:endParaRPr lang="en-US" sz="1600"/>
        </a:p>
      </dgm:t>
    </dgm:pt>
    <dgm:pt modelId="{3F1E5EDF-F4D9-4AD0-9170-8E5D07F2213F}" type="sibTrans" cxnId="{333648E4-D90E-4A07-98FC-B932A68441EB}">
      <dgm:prSet/>
      <dgm:spPr/>
      <dgm:t>
        <a:bodyPr/>
        <a:lstStyle/>
        <a:p>
          <a:endParaRPr lang="en-US" sz="1600"/>
        </a:p>
      </dgm:t>
    </dgm:pt>
    <dgm:pt modelId="{41929840-AFCE-484D-95B4-1C284666D3E2}">
      <dgm:prSet custT="1"/>
      <dgm:spPr>
        <a:ln>
          <a:solidFill>
            <a:schemeClr val="tx2">
              <a:lumMod val="50000"/>
            </a:schemeClr>
          </a:solidFill>
        </a:ln>
      </dgm:spPr>
      <dgm:t>
        <a:bodyPr/>
        <a:lstStyle/>
        <a:p>
          <a:endParaRPr lang="en-US" sz="1600" dirty="0" smtClean="0">
            <a:solidFill>
              <a:sysClr val="windowText" lastClr="000000">
                <a:hueOff val="0"/>
                <a:satOff val="0"/>
                <a:lumOff val="0"/>
                <a:alphaOff val="0"/>
              </a:sysClr>
            </a:solidFill>
            <a:latin typeface="Calibri"/>
            <a:ea typeface="+mn-ea"/>
            <a:cs typeface="+mn-cs"/>
          </a:endParaRPr>
        </a:p>
      </dgm:t>
    </dgm:pt>
    <dgm:pt modelId="{4597A8F7-CFDF-4C60-B092-B21076E0A941}" type="parTrans" cxnId="{446F8223-01B8-4C8D-9E60-C85D230E7D01}">
      <dgm:prSet/>
      <dgm:spPr/>
      <dgm:t>
        <a:bodyPr/>
        <a:lstStyle/>
        <a:p>
          <a:endParaRPr lang="en-US"/>
        </a:p>
      </dgm:t>
    </dgm:pt>
    <dgm:pt modelId="{84669708-7E3E-4FAF-AB88-0EDA5D804AA9}" type="sibTrans" cxnId="{446F8223-01B8-4C8D-9E60-C85D230E7D01}">
      <dgm:prSet/>
      <dgm:spPr/>
      <dgm:t>
        <a:bodyPr/>
        <a:lstStyle/>
        <a:p>
          <a:endParaRPr lang="en-US"/>
        </a:p>
      </dgm:t>
    </dgm:pt>
    <dgm:pt modelId="{A8FBAF72-6E11-4C16-B5B2-C719D61D05C7}">
      <dgm:prSet custT="1"/>
      <dgm:spPr>
        <a:solidFill>
          <a:schemeClr val="tx2">
            <a:lumMod val="50000"/>
          </a:schemeClr>
        </a:solidFill>
      </dgm:spPr>
      <dgm:t>
        <a:bodyPr/>
        <a:lstStyle/>
        <a:p>
          <a:r>
            <a:rPr lang="en-US" sz="1600" b="1" dirty="0" smtClean="0">
              <a:solidFill>
                <a:schemeClr val="bg1"/>
              </a:solidFill>
              <a:latin typeface="Calibri"/>
              <a:ea typeface="+mn-ea"/>
              <a:cs typeface="+mn-cs"/>
            </a:rPr>
            <a:t>6</a:t>
          </a:r>
        </a:p>
      </dgm:t>
    </dgm:pt>
    <dgm:pt modelId="{B99CF5DA-282B-4180-B3CE-EAF36C890D9A}" type="parTrans" cxnId="{B807529C-618B-499A-9E38-45C23401BC60}">
      <dgm:prSet/>
      <dgm:spPr/>
      <dgm:t>
        <a:bodyPr/>
        <a:lstStyle/>
        <a:p>
          <a:endParaRPr lang="en-US"/>
        </a:p>
      </dgm:t>
    </dgm:pt>
    <dgm:pt modelId="{8FA5BDE9-7A32-407D-9A37-06FA2503D132}" type="sibTrans" cxnId="{B807529C-618B-499A-9E38-45C23401BC60}">
      <dgm:prSet/>
      <dgm:spPr/>
      <dgm:t>
        <a:bodyPr/>
        <a:lstStyle/>
        <a:p>
          <a:endParaRPr lang="en-US"/>
        </a:p>
      </dgm:t>
    </dgm:pt>
    <dgm:pt modelId="{8AB64E44-31EA-44DF-A632-153F717DA50B}">
      <dgm:prSet custT="1"/>
      <dgm:spPr/>
      <dgm:t>
        <a:bodyPr/>
        <a:lstStyle/>
        <a:p>
          <a:endParaRPr lang="en-US" sz="1600" dirty="0" smtClean="0">
            <a:solidFill>
              <a:sysClr val="windowText" lastClr="000000">
                <a:hueOff val="0"/>
                <a:satOff val="0"/>
                <a:lumOff val="0"/>
                <a:alphaOff val="0"/>
              </a:sysClr>
            </a:solidFill>
            <a:latin typeface="Calibri"/>
            <a:ea typeface="+mn-ea"/>
            <a:cs typeface="+mn-cs"/>
          </a:endParaRPr>
        </a:p>
      </dgm:t>
    </dgm:pt>
    <dgm:pt modelId="{6461FEAD-94A1-41A6-A3CC-D2C615C8AE8C}" type="parTrans" cxnId="{9C9CF2C5-E06B-4BB2-AF05-06BD6F5F3E97}">
      <dgm:prSet/>
      <dgm:spPr/>
      <dgm:t>
        <a:bodyPr/>
        <a:lstStyle/>
        <a:p>
          <a:endParaRPr lang="en-US"/>
        </a:p>
      </dgm:t>
    </dgm:pt>
    <dgm:pt modelId="{EE62141E-42A7-40C8-A413-2AE8924AFEE5}" type="sibTrans" cxnId="{9C9CF2C5-E06B-4BB2-AF05-06BD6F5F3E97}">
      <dgm:prSet/>
      <dgm:spPr/>
      <dgm:t>
        <a:bodyPr/>
        <a:lstStyle/>
        <a:p>
          <a:endParaRPr lang="en-US"/>
        </a:p>
      </dgm:t>
    </dgm:pt>
    <dgm:pt modelId="{CE2F2004-9151-4E37-92EB-2B75541DFF53}">
      <dgm:prSet custT="1"/>
      <dgm:spPr>
        <a:ln>
          <a:solidFill>
            <a:schemeClr val="tx2">
              <a:lumMod val="50000"/>
            </a:schemeClr>
          </a:solidFill>
        </a:ln>
      </dgm:spPr>
      <dgm:t>
        <a:bodyPr/>
        <a:lstStyle/>
        <a:p>
          <a:r>
            <a:rPr lang="en-US" sz="1600" dirty="0" smtClean="0">
              <a:solidFill>
                <a:sysClr val="windowText" lastClr="000000">
                  <a:hueOff val="0"/>
                  <a:satOff val="0"/>
                  <a:lumOff val="0"/>
                  <a:alphaOff val="0"/>
                </a:sysClr>
              </a:solidFill>
              <a:latin typeface="Calibri"/>
              <a:ea typeface="+mn-ea"/>
              <a:cs typeface="+mn-cs"/>
            </a:rPr>
            <a:t>Supports the growth of ventures to enterprises and possible future IPOs in new sectors i.e. technology and health sector</a:t>
          </a:r>
        </a:p>
      </dgm:t>
    </dgm:pt>
    <dgm:pt modelId="{2B3FBD80-81BA-4702-8522-390C4A4BC87A}" type="parTrans" cxnId="{93322B68-B798-40ED-B77E-F05BC05ECEC2}">
      <dgm:prSet/>
      <dgm:spPr/>
      <dgm:t>
        <a:bodyPr/>
        <a:lstStyle/>
        <a:p>
          <a:endParaRPr lang="en-US"/>
        </a:p>
      </dgm:t>
    </dgm:pt>
    <dgm:pt modelId="{03D47F17-27B7-45F0-B9CC-C17183B5FECE}" type="sibTrans" cxnId="{93322B68-B798-40ED-B77E-F05BC05ECEC2}">
      <dgm:prSet/>
      <dgm:spPr/>
      <dgm:t>
        <a:bodyPr/>
        <a:lstStyle/>
        <a:p>
          <a:endParaRPr lang="en-US"/>
        </a:p>
      </dgm:t>
    </dgm:pt>
    <dgm:pt modelId="{7CD7F3C2-5483-4711-A7A7-75548CA56756}">
      <dgm:prSet custT="1"/>
      <dgm:spPr>
        <a:ln>
          <a:solidFill>
            <a:schemeClr val="tx2">
              <a:lumMod val="50000"/>
            </a:schemeClr>
          </a:solidFill>
        </a:ln>
      </dgm:spPr>
      <dgm:t>
        <a:bodyPr/>
        <a:lstStyle/>
        <a:p>
          <a:endParaRPr lang="en-US" sz="1600" dirty="0" smtClean="0">
            <a:solidFill>
              <a:sysClr val="windowText" lastClr="000000">
                <a:hueOff val="0"/>
                <a:satOff val="0"/>
                <a:lumOff val="0"/>
                <a:alphaOff val="0"/>
              </a:sysClr>
            </a:solidFill>
            <a:latin typeface="Calibri"/>
            <a:ea typeface="+mn-ea"/>
            <a:cs typeface="+mn-cs"/>
          </a:endParaRPr>
        </a:p>
      </dgm:t>
    </dgm:pt>
    <dgm:pt modelId="{2D03D3C2-B17F-4C3A-9869-2146F5063C4B}" type="parTrans" cxnId="{A79D39A0-4892-4FED-B5AD-5EAA8DEC1424}">
      <dgm:prSet/>
      <dgm:spPr/>
      <dgm:t>
        <a:bodyPr/>
        <a:lstStyle/>
        <a:p>
          <a:endParaRPr lang="en-US"/>
        </a:p>
      </dgm:t>
    </dgm:pt>
    <dgm:pt modelId="{8C722B35-CE63-499D-A12A-828832BFA254}" type="sibTrans" cxnId="{A79D39A0-4892-4FED-B5AD-5EAA8DEC1424}">
      <dgm:prSet/>
      <dgm:spPr/>
      <dgm:t>
        <a:bodyPr/>
        <a:lstStyle/>
        <a:p>
          <a:endParaRPr lang="en-US"/>
        </a:p>
      </dgm:t>
    </dgm:pt>
    <dgm:pt modelId="{8214C2B9-006A-4646-8744-CA5961CD2EE9}">
      <dgm:prSet custT="1"/>
      <dgm:spPr>
        <a:ln>
          <a:solidFill>
            <a:schemeClr val="tx2">
              <a:lumMod val="50000"/>
            </a:schemeClr>
          </a:solidFill>
        </a:ln>
      </dgm:spPr>
      <dgm:t>
        <a:bodyPr/>
        <a:lstStyle/>
        <a:p>
          <a:endParaRPr lang="en-US" sz="1600" dirty="0" smtClean="0">
            <a:solidFill>
              <a:sysClr val="windowText" lastClr="000000">
                <a:hueOff val="0"/>
                <a:satOff val="0"/>
                <a:lumOff val="0"/>
                <a:alphaOff val="0"/>
              </a:sysClr>
            </a:solidFill>
            <a:latin typeface="Calibri"/>
            <a:ea typeface="+mn-ea"/>
            <a:cs typeface="+mn-cs"/>
          </a:endParaRPr>
        </a:p>
      </dgm:t>
    </dgm:pt>
    <dgm:pt modelId="{6AA2056A-5FBC-4800-B4CB-9CA5C9018ED5}" type="parTrans" cxnId="{2F9C898F-86E2-4B48-AEDC-DF3E96FE5EFD}">
      <dgm:prSet/>
      <dgm:spPr/>
      <dgm:t>
        <a:bodyPr/>
        <a:lstStyle/>
        <a:p>
          <a:endParaRPr lang="en-US"/>
        </a:p>
      </dgm:t>
    </dgm:pt>
    <dgm:pt modelId="{9ADB0217-EAD1-4607-8C4A-71424CC15825}" type="sibTrans" cxnId="{2F9C898F-86E2-4B48-AEDC-DF3E96FE5EFD}">
      <dgm:prSet/>
      <dgm:spPr/>
      <dgm:t>
        <a:bodyPr/>
        <a:lstStyle/>
        <a:p>
          <a:endParaRPr lang="en-US"/>
        </a:p>
      </dgm:t>
    </dgm:pt>
    <dgm:pt modelId="{E4849366-A114-441D-9CCD-C76B55E139F7}" type="pres">
      <dgm:prSet presAssocID="{0D2AC8F9-A6E6-4343-9483-ACF8FC188D53}" presName="linearFlow" presStyleCnt="0">
        <dgm:presLayoutVars>
          <dgm:dir/>
          <dgm:animLvl val="lvl"/>
          <dgm:resizeHandles val="exact"/>
        </dgm:presLayoutVars>
      </dgm:prSet>
      <dgm:spPr/>
      <dgm:t>
        <a:bodyPr/>
        <a:lstStyle/>
        <a:p>
          <a:endParaRPr lang="en-US"/>
        </a:p>
      </dgm:t>
    </dgm:pt>
    <dgm:pt modelId="{7211EA92-616B-4B4E-BEDB-96DD1B81089F}" type="pres">
      <dgm:prSet presAssocID="{81B0B0E1-3157-4A72-AF01-D9826EAC15B1}" presName="composite" presStyleCnt="0"/>
      <dgm:spPr/>
    </dgm:pt>
    <dgm:pt modelId="{869204E4-CE6B-4BA0-9046-4EA21DD5821B}" type="pres">
      <dgm:prSet presAssocID="{81B0B0E1-3157-4A72-AF01-D9826EAC15B1}" presName="parentText" presStyleLbl="alignNode1" presStyleIdx="0" presStyleCnt="6">
        <dgm:presLayoutVars>
          <dgm:chMax val="1"/>
          <dgm:bulletEnabled val="1"/>
        </dgm:presLayoutVars>
      </dgm:prSet>
      <dgm:spPr/>
      <dgm:t>
        <a:bodyPr/>
        <a:lstStyle/>
        <a:p>
          <a:endParaRPr lang="en-US"/>
        </a:p>
      </dgm:t>
    </dgm:pt>
    <dgm:pt modelId="{7EB3D856-0D94-4B8D-A6DA-EBEAAA15B115}" type="pres">
      <dgm:prSet presAssocID="{81B0B0E1-3157-4A72-AF01-D9826EAC15B1}" presName="descendantText" presStyleLbl="alignAcc1" presStyleIdx="0" presStyleCnt="6" custLinFactY="-46455" custLinFactNeighborX="2259" custLinFactNeighborY="-100000">
        <dgm:presLayoutVars>
          <dgm:bulletEnabled val="1"/>
        </dgm:presLayoutVars>
      </dgm:prSet>
      <dgm:spPr/>
      <dgm:t>
        <a:bodyPr/>
        <a:lstStyle/>
        <a:p>
          <a:endParaRPr lang="en-US"/>
        </a:p>
      </dgm:t>
    </dgm:pt>
    <dgm:pt modelId="{0E16DB55-2510-4526-A08E-C60F714A4EDC}" type="pres">
      <dgm:prSet presAssocID="{5A374DB4-978C-40BD-82F9-CA0D7BC39F10}" presName="sp" presStyleCnt="0"/>
      <dgm:spPr/>
    </dgm:pt>
    <dgm:pt modelId="{7E6C4602-D1F4-4DAE-B2C8-9289BF3CDC1B}" type="pres">
      <dgm:prSet presAssocID="{00B5B282-4313-4977-8FF7-A8CCF9AB4944}" presName="composite" presStyleCnt="0"/>
      <dgm:spPr/>
    </dgm:pt>
    <dgm:pt modelId="{C7CBF5C9-7D15-4C81-B455-2C7B7E5250A4}" type="pres">
      <dgm:prSet presAssocID="{00B5B282-4313-4977-8FF7-A8CCF9AB4944}" presName="parentText" presStyleLbl="alignNode1" presStyleIdx="1" presStyleCnt="6">
        <dgm:presLayoutVars>
          <dgm:chMax val="1"/>
          <dgm:bulletEnabled val="1"/>
        </dgm:presLayoutVars>
      </dgm:prSet>
      <dgm:spPr/>
      <dgm:t>
        <a:bodyPr/>
        <a:lstStyle/>
        <a:p>
          <a:endParaRPr lang="en-US"/>
        </a:p>
      </dgm:t>
    </dgm:pt>
    <dgm:pt modelId="{0203F817-8695-4913-82C4-FC0494EAFBA4}" type="pres">
      <dgm:prSet presAssocID="{00B5B282-4313-4977-8FF7-A8CCF9AB4944}" presName="descendantText" presStyleLbl="alignAcc1" presStyleIdx="1" presStyleCnt="6">
        <dgm:presLayoutVars>
          <dgm:bulletEnabled val="1"/>
        </dgm:presLayoutVars>
      </dgm:prSet>
      <dgm:spPr/>
      <dgm:t>
        <a:bodyPr/>
        <a:lstStyle/>
        <a:p>
          <a:endParaRPr lang="en-US"/>
        </a:p>
      </dgm:t>
    </dgm:pt>
    <dgm:pt modelId="{C4DA5DC3-9B72-471A-99DE-63D7CFD20BA8}" type="pres">
      <dgm:prSet presAssocID="{3E501745-F526-4758-9822-4AB9FC0B5D16}" presName="sp" presStyleCnt="0"/>
      <dgm:spPr/>
    </dgm:pt>
    <dgm:pt modelId="{FC2193BC-7CA2-4338-8F67-43D80144BA54}" type="pres">
      <dgm:prSet presAssocID="{1D6E998F-DE88-471E-A5DD-D8B02D26AD26}" presName="composite" presStyleCnt="0"/>
      <dgm:spPr/>
    </dgm:pt>
    <dgm:pt modelId="{BCAE02FA-01CF-49A3-805D-C47E95BDA7E7}" type="pres">
      <dgm:prSet presAssocID="{1D6E998F-DE88-471E-A5DD-D8B02D26AD26}" presName="parentText" presStyleLbl="alignNode1" presStyleIdx="2" presStyleCnt="6">
        <dgm:presLayoutVars>
          <dgm:chMax val="1"/>
          <dgm:bulletEnabled val="1"/>
        </dgm:presLayoutVars>
      </dgm:prSet>
      <dgm:spPr/>
      <dgm:t>
        <a:bodyPr/>
        <a:lstStyle/>
        <a:p>
          <a:endParaRPr lang="en-US"/>
        </a:p>
      </dgm:t>
    </dgm:pt>
    <dgm:pt modelId="{6BABFEEA-C12E-4CA2-B237-E6B05557FFA9}" type="pres">
      <dgm:prSet presAssocID="{1D6E998F-DE88-471E-A5DD-D8B02D26AD26}" presName="descendantText" presStyleLbl="alignAcc1" presStyleIdx="2" presStyleCnt="6">
        <dgm:presLayoutVars>
          <dgm:bulletEnabled val="1"/>
        </dgm:presLayoutVars>
      </dgm:prSet>
      <dgm:spPr/>
      <dgm:t>
        <a:bodyPr/>
        <a:lstStyle/>
        <a:p>
          <a:endParaRPr lang="en-US"/>
        </a:p>
      </dgm:t>
    </dgm:pt>
    <dgm:pt modelId="{1F07D91F-134D-4871-B731-7D741AEBB6CE}" type="pres">
      <dgm:prSet presAssocID="{A9063382-29E2-4ED7-B049-07A65B593555}" presName="sp" presStyleCnt="0"/>
      <dgm:spPr/>
    </dgm:pt>
    <dgm:pt modelId="{1717E518-BAE4-4324-80C7-0737E4AE61A9}" type="pres">
      <dgm:prSet presAssocID="{A37FC64F-3475-4815-8538-41631F1CE33F}" presName="composite" presStyleCnt="0"/>
      <dgm:spPr/>
    </dgm:pt>
    <dgm:pt modelId="{D26EF364-13C9-4AFD-946B-13BA5B21D478}" type="pres">
      <dgm:prSet presAssocID="{A37FC64F-3475-4815-8538-41631F1CE33F}" presName="parentText" presStyleLbl="alignNode1" presStyleIdx="3" presStyleCnt="6">
        <dgm:presLayoutVars>
          <dgm:chMax val="1"/>
          <dgm:bulletEnabled val="1"/>
        </dgm:presLayoutVars>
      </dgm:prSet>
      <dgm:spPr/>
      <dgm:t>
        <a:bodyPr/>
        <a:lstStyle/>
        <a:p>
          <a:endParaRPr lang="en-US"/>
        </a:p>
      </dgm:t>
    </dgm:pt>
    <dgm:pt modelId="{D5C70EB8-AD5B-4FB9-823B-C7E4F3C54B08}" type="pres">
      <dgm:prSet presAssocID="{A37FC64F-3475-4815-8538-41631F1CE33F}" presName="descendantText" presStyleLbl="alignAcc1" presStyleIdx="3" presStyleCnt="6">
        <dgm:presLayoutVars>
          <dgm:bulletEnabled val="1"/>
        </dgm:presLayoutVars>
      </dgm:prSet>
      <dgm:spPr/>
      <dgm:t>
        <a:bodyPr/>
        <a:lstStyle/>
        <a:p>
          <a:endParaRPr lang="en-US"/>
        </a:p>
      </dgm:t>
    </dgm:pt>
    <dgm:pt modelId="{E85A439A-F46D-46AA-A9BA-E4151384E278}" type="pres">
      <dgm:prSet presAssocID="{867A1562-C857-4212-A27E-CB1E06FB8CF7}" presName="sp" presStyleCnt="0"/>
      <dgm:spPr/>
    </dgm:pt>
    <dgm:pt modelId="{58C4CD61-CAD7-4AB6-B742-7299D74B8428}" type="pres">
      <dgm:prSet presAssocID="{99067152-F4A7-4C6D-9877-6EA74F72C174}" presName="composite" presStyleCnt="0"/>
      <dgm:spPr/>
    </dgm:pt>
    <dgm:pt modelId="{1D38D6B3-F388-4F85-94DB-02A4B23689B2}" type="pres">
      <dgm:prSet presAssocID="{99067152-F4A7-4C6D-9877-6EA74F72C174}" presName="parentText" presStyleLbl="alignNode1" presStyleIdx="4" presStyleCnt="6">
        <dgm:presLayoutVars>
          <dgm:chMax val="1"/>
          <dgm:bulletEnabled val="1"/>
        </dgm:presLayoutVars>
      </dgm:prSet>
      <dgm:spPr/>
      <dgm:t>
        <a:bodyPr/>
        <a:lstStyle/>
        <a:p>
          <a:endParaRPr lang="en-US"/>
        </a:p>
      </dgm:t>
    </dgm:pt>
    <dgm:pt modelId="{9459BBD7-9103-47F0-9C81-D40BA67B1892}" type="pres">
      <dgm:prSet presAssocID="{99067152-F4A7-4C6D-9877-6EA74F72C174}" presName="descendantText" presStyleLbl="alignAcc1" presStyleIdx="4" presStyleCnt="6">
        <dgm:presLayoutVars>
          <dgm:bulletEnabled val="1"/>
        </dgm:presLayoutVars>
      </dgm:prSet>
      <dgm:spPr>
        <a:prstGeom prst="round2SameRect">
          <a:avLst/>
        </a:prstGeom>
      </dgm:spPr>
      <dgm:t>
        <a:bodyPr/>
        <a:lstStyle/>
        <a:p>
          <a:endParaRPr lang="en-US"/>
        </a:p>
      </dgm:t>
    </dgm:pt>
    <dgm:pt modelId="{9ADF5CD4-2DB0-4A7C-A897-6771ABDD69E0}" type="pres">
      <dgm:prSet presAssocID="{13930E8E-994F-4333-991D-E8BB16708F8B}" presName="sp" presStyleCnt="0"/>
      <dgm:spPr/>
    </dgm:pt>
    <dgm:pt modelId="{20D8869C-5147-4548-A626-49C44B88EF60}" type="pres">
      <dgm:prSet presAssocID="{A8FBAF72-6E11-4C16-B5B2-C719D61D05C7}" presName="composite" presStyleCnt="0"/>
      <dgm:spPr/>
    </dgm:pt>
    <dgm:pt modelId="{D1428228-808D-4ED5-AFE2-43DE838A4668}" type="pres">
      <dgm:prSet presAssocID="{A8FBAF72-6E11-4C16-B5B2-C719D61D05C7}" presName="parentText" presStyleLbl="alignNode1" presStyleIdx="5" presStyleCnt="6">
        <dgm:presLayoutVars>
          <dgm:chMax val="1"/>
          <dgm:bulletEnabled val="1"/>
        </dgm:presLayoutVars>
      </dgm:prSet>
      <dgm:spPr/>
      <dgm:t>
        <a:bodyPr/>
        <a:lstStyle/>
        <a:p>
          <a:endParaRPr lang="en-US"/>
        </a:p>
      </dgm:t>
    </dgm:pt>
    <dgm:pt modelId="{461BF64D-5B5D-4B45-AF26-21C9A0EA52D4}" type="pres">
      <dgm:prSet presAssocID="{A8FBAF72-6E11-4C16-B5B2-C719D61D05C7}" presName="descendantText" presStyleLbl="alignAcc1" presStyleIdx="5" presStyleCnt="6">
        <dgm:presLayoutVars>
          <dgm:bulletEnabled val="1"/>
        </dgm:presLayoutVars>
      </dgm:prSet>
      <dgm:spPr>
        <a:prstGeom prst="round2SameRect">
          <a:avLst/>
        </a:prstGeom>
      </dgm:spPr>
      <dgm:t>
        <a:bodyPr/>
        <a:lstStyle/>
        <a:p>
          <a:endParaRPr lang="en-US"/>
        </a:p>
      </dgm:t>
    </dgm:pt>
  </dgm:ptLst>
  <dgm:cxnLst>
    <dgm:cxn modelId="{FA5FB0E1-D8D9-4269-8F08-FAD6E05F2B8B}" srcId="{A37FC64F-3475-4815-8538-41631F1CE33F}" destId="{CDF35465-FA13-4ECC-8924-31BE02227927}" srcOrd="0" destOrd="0" parTransId="{DB5912F7-72CC-4DCE-9BB5-877D4A4B5C91}" sibTransId="{9EA426AB-EBA8-45EF-AECB-1308BA1D6E6B}"/>
    <dgm:cxn modelId="{F53DE647-D58D-416E-A9B6-01081FE72709}" srcId="{0D2AC8F9-A6E6-4343-9483-ACF8FC188D53}" destId="{81B0B0E1-3157-4A72-AF01-D9826EAC15B1}" srcOrd="0" destOrd="0" parTransId="{7354920B-4B8C-42C3-B0DB-5082A3098F13}" sibTransId="{5A374DB4-978C-40BD-82F9-CA0D7BC39F10}"/>
    <dgm:cxn modelId="{D4E9844A-D487-4670-A51B-6FC491B33976}" type="presOf" srcId="{8214C2B9-006A-4646-8744-CA5961CD2EE9}" destId="{461BF64D-5B5D-4B45-AF26-21C9A0EA52D4}" srcOrd="0" destOrd="1" presId="urn:microsoft.com/office/officeart/2005/8/layout/chevron2"/>
    <dgm:cxn modelId="{9C445369-714F-4DB7-B37E-A3C4B1C4E1DE}" srcId="{0D2AC8F9-A6E6-4343-9483-ACF8FC188D53}" destId="{A37FC64F-3475-4815-8538-41631F1CE33F}" srcOrd="3" destOrd="0" parTransId="{009AAAA4-C4EF-4F80-AAC4-8660C4B2B8FE}" sibTransId="{867A1562-C857-4212-A27E-CB1E06FB8CF7}"/>
    <dgm:cxn modelId="{46D3459A-77DE-4795-A724-838A60F432A6}" srcId="{81B0B0E1-3157-4A72-AF01-D9826EAC15B1}" destId="{05E09DC3-23C4-471F-9468-F11DC7694A14}" srcOrd="1" destOrd="0" parTransId="{ABC07EDC-40A8-4614-A093-2A3A21045AEC}" sibTransId="{66E082B0-DA74-4BF3-90D8-2835521CFD6A}"/>
    <dgm:cxn modelId="{132D0CAA-B7BC-46DD-A0AF-23B5BD67AE65}" type="presOf" srcId="{A37FC64F-3475-4815-8538-41631F1CE33F}" destId="{D26EF364-13C9-4AFD-946B-13BA5B21D478}" srcOrd="0" destOrd="0" presId="urn:microsoft.com/office/officeart/2005/8/layout/chevron2"/>
    <dgm:cxn modelId="{D4D42C19-F57C-4C73-B35B-9235A40AE7D5}" type="presOf" srcId="{41929840-AFCE-484D-95B4-1C284666D3E2}" destId="{461BF64D-5B5D-4B45-AF26-21C9A0EA52D4}" srcOrd="0" destOrd="0" presId="urn:microsoft.com/office/officeart/2005/8/layout/chevron2"/>
    <dgm:cxn modelId="{4EEF84AB-52F1-41FF-B599-F197BCB99195}" type="presOf" srcId="{91D657B5-C3A1-49CD-AED1-60BEDBF38A64}" destId="{461BF64D-5B5D-4B45-AF26-21C9A0EA52D4}" srcOrd="0" destOrd="4" presId="urn:microsoft.com/office/officeart/2005/8/layout/chevron2"/>
    <dgm:cxn modelId="{BD0053FA-6332-4E55-A265-F2A0341E8369}" type="presOf" srcId="{CDF35465-FA13-4ECC-8924-31BE02227927}" destId="{D5C70EB8-AD5B-4FB9-823B-C7E4F3C54B08}" srcOrd="0" destOrd="0" presId="urn:microsoft.com/office/officeart/2005/8/layout/chevron2"/>
    <dgm:cxn modelId="{62B630F0-1724-4F69-B417-868181F152C4}" type="presOf" srcId="{99067152-F4A7-4C6D-9877-6EA74F72C174}" destId="{1D38D6B3-F388-4F85-94DB-02A4B23689B2}" srcOrd="0" destOrd="0" presId="urn:microsoft.com/office/officeart/2005/8/layout/chevron2"/>
    <dgm:cxn modelId="{072EC291-E6E5-4DA9-8595-D43B344F3C87}" type="presOf" srcId="{EE2F3BDE-4C8D-4E7E-92C4-91B730118153}" destId="{9459BBD7-9103-47F0-9C81-D40BA67B1892}" srcOrd="0" destOrd="0" presId="urn:microsoft.com/office/officeart/2005/8/layout/chevron2"/>
    <dgm:cxn modelId="{56E13B7D-65F8-4E4E-93B3-8E2E61E0C31D}" srcId="{81B0B0E1-3157-4A72-AF01-D9826EAC15B1}" destId="{BB8AC643-3D8B-42D2-B34F-93538C98EBF9}" srcOrd="2" destOrd="0" parTransId="{090DF4CC-78A9-4E94-B406-D58693B2BC9B}" sibTransId="{B8A265BE-8203-46F6-A735-B375A3018820}"/>
    <dgm:cxn modelId="{93A6E2A2-E652-4FC2-9B1C-4F0A2681479E}" type="presOf" srcId="{7CD7F3C2-5483-4711-A7A7-75548CA56756}" destId="{461BF64D-5B5D-4B45-AF26-21C9A0EA52D4}" srcOrd="0" destOrd="3" presId="urn:microsoft.com/office/officeart/2005/8/layout/chevron2"/>
    <dgm:cxn modelId="{50F214FE-D8F6-4916-AAAF-EEEAA9D8D327}" type="presOf" srcId="{CE2F2004-9151-4E37-92EB-2B75541DFF53}" destId="{461BF64D-5B5D-4B45-AF26-21C9A0EA52D4}" srcOrd="0" destOrd="2" presId="urn:microsoft.com/office/officeart/2005/8/layout/chevron2"/>
    <dgm:cxn modelId="{D927584B-CD74-4D7E-8864-74F597C06C67}" srcId="{1D6E998F-DE88-471E-A5DD-D8B02D26AD26}" destId="{78BECA93-E045-4D67-ACD7-42AE1C2CC05A}" srcOrd="0" destOrd="0" parTransId="{1F3AF9DC-F30E-4991-B926-0F064AAA90FB}" sibTransId="{34728203-B42E-4976-B312-72FC52CD4CF3}"/>
    <dgm:cxn modelId="{2CD7628A-239D-4FDD-8051-F131C4F728BD}" type="presOf" srcId="{BCDC6D05-12B5-4334-8665-33FDC200C805}" destId="{0203F817-8695-4913-82C4-FC0494EAFBA4}" srcOrd="0" destOrd="0" presId="urn:microsoft.com/office/officeart/2005/8/layout/chevron2"/>
    <dgm:cxn modelId="{3442A360-3F04-47DD-A119-9D952EF19FCD}" srcId="{99067152-F4A7-4C6D-9877-6EA74F72C174}" destId="{EE2F3BDE-4C8D-4E7E-92C4-91B730118153}" srcOrd="0" destOrd="0" parTransId="{25D873F9-CDB0-453D-8995-F645D04DB9EF}" sibTransId="{F690912E-815A-440A-90D2-E77755692913}"/>
    <dgm:cxn modelId="{9C9CF2C5-E06B-4BB2-AF05-06BD6F5F3E97}" srcId="{99067152-F4A7-4C6D-9877-6EA74F72C174}" destId="{8AB64E44-31EA-44DF-A632-153F717DA50B}" srcOrd="2" destOrd="0" parTransId="{6461FEAD-94A1-41A6-A3CC-D2C615C8AE8C}" sibTransId="{EE62141E-42A7-40C8-A413-2AE8924AFEE5}"/>
    <dgm:cxn modelId="{3E700855-A6A1-4178-8976-316F7378E48B}" srcId="{81B0B0E1-3157-4A72-AF01-D9826EAC15B1}" destId="{0B323B84-5B4E-467B-9095-1F808610B19B}" srcOrd="0" destOrd="0" parTransId="{6C8423B0-FF3D-40C0-BD84-272AC9FD198F}" sibTransId="{869F99F0-2F77-4DD8-8179-0E472990C2AB}"/>
    <dgm:cxn modelId="{B807529C-618B-499A-9E38-45C23401BC60}" srcId="{0D2AC8F9-A6E6-4343-9483-ACF8FC188D53}" destId="{A8FBAF72-6E11-4C16-B5B2-C719D61D05C7}" srcOrd="5" destOrd="0" parTransId="{B99CF5DA-282B-4180-B3CE-EAF36C890D9A}" sibTransId="{8FA5BDE9-7A32-407D-9A37-06FA2503D132}"/>
    <dgm:cxn modelId="{446F8223-01B8-4C8D-9E60-C85D230E7D01}" srcId="{A8FBAF72-6E11-4C16-B5B2-C719D61D05C7}" destId="{41929840-AFCE-484D-95B4-1C284666D3E2}" srcOrd="0" destOrd="0" parTransId="{4597A8F7-CFDF-4C60-B092-B21076E0A941}" sibTransId="{84669708-7E3E-4FAF-AB88-0EDA5D804AA9}"/>
    <dgm:cxn modelId="{4AE3B1E6-0BCC-4453-B200-773864468C0E}" type="presOf" srcId="{05E09DC3-23C4-471F-9468-F11DC7694A14}" destId="{7EB3D856-0D94-4B8D-A6DA-EBEAAA15B115}" srcOrd="0" destOrd="1" presId="urn:microsoft.com/office/officeart/2005/8/layout/chevron2"/>
    <dgm:cxn modelId="{DCD1957A-810A-44C0-AFE2-BE41F6BB37FD}" type="presOf" srcId="{0D2AC8F9-A6E6-4343-9483-ACF8FC188D53}" destId="{E4849366-A114-441D-9CCD-C76B55E139F7}" srcOrd="0" destOrd="0" presId="urn:microsoft.com/office/officeart/2005/8/layout/chevron2"/>
    <dgm:cxn modelId="{B1BEA0D7-6150-4ECC-8F7B-F8404C28F30E}" type="presOf" srcId="{A8FBAF72-6E11-4C16-B5B2-C719D61D05C7}" destId="{D1428228-808D-4ED5-AFE2-43DE838A4668}" srcOrd="0" destOrd="0" presId="urn:microsoft.com/office/officeart/2005/8/layout/chevron2"/>
    <dgm:cxn modelId="{1369A22B-43C9-42C7-9A7B-56680F99AD62}" type="presOf" srcId="{0B323B84-5B4E-467B-9095-1F808610B19B}" destId="{7EB3D856-0D94-4B8D-A6DA-EBEAAA15B115}" srcOrd="0" destOrd="0" presId="urn:microsoft.com/office/officeart/2005/8/layout/chevron2"/>
    <dgm:cxn modelId="{93322B68-B798-40ED-B77E-F05BC05ECEC2}" srcId="{A8FBAF72-6E11-4C16-B5B2-C719D61D05C7}" destId="{CE2F2004-9151-4E37-92EB-2B75541DFF53}" srcOrd="2" destOrd="0" parTransId="{2B3FBD80-81BA-4702-8522-390C4A4BC87A}" sibTransId="{03D47F17-27B7-45F0-B9CC-C17183B5FECE}"/>
    <dgm:cxn modelId="{07D9E00C-013C-45E0-B6A3-4050A3606B84}" type="presOf" srcId="{81B0B0E1-3157-4A72-AF01-D9826EAC15B1}" destId="{869204E4-CE6B-4BA0-9046-4EA21DD5821B}" srcOrd="0" destOrd="0" presId="urn:microsoft.com/office/officeart/2005/8/layout/chevron2"/>
    <dgm:cxn modelId="{521518EE-9145-48AF-9906-493F13B4453A}" type="presOf" srcId="{00B5B282-4313-4977-8FF7-A8CCF9AB4944}" destId="{C7CBF5C9-7D15-4C81-B455-2C7B7E5250A4}" srcOrd="0" destOrd="0" presId="urn:microsoft.com/office/officeart/2005/8/layout/chevron2"/>
    <dgm:cxn modelId="{B9F8B56D-9546-43FB-A1E9-9C240FE5B5AD}" type="presOf" srcId="{8AB64E44-31EA-44DF-A632-153F717DA50B}" destId="{9459BBD7-9103-47F0-9C81-D40BA67B1892}" srcOrd="0" destOrd="2" presId="urn:microsoft.com/office/officeart/2005/8/layout/chevron2"/>
    <dgm:cxn modelId="{333648E4-D90E-4A07-98FC-B932A68441EB}" srcId="{A8FBAF72-6E11-4C16-B5B2-C719D61D05C7}" destId="{91D657B5-C3A1-49CD-AED1-60BEDBF38A64}" srcOrd="4" destOrd="0" parTransId="{8694616B-B225-4CE6-B628-EB1B58279244}" sibTransId="{3F1E5EDF-F4D9-4AD0-9170-8E5D07F2213F}"/>
    <dgm:cxn modelId="{FC1759DB-72BC-4B3B-B8ED-49D4ECAD3121}" srcId="{0D2AC8F9-A6E6-4343-9483-ACF8FC188D53}" destId="{1D6E998F-DE88-471E-A5DD-D8B02D26AD26}" srcOrd="2" destOrd="0" parTransId="{CC017F77-311F-46C8-BEE3-186116420521}" sibTransId="{A9063382-29E2-4ED7-B049-07A65B593555}"/>
    <dgm:cxn modelId="{A79D39A0-4892-4FED-B5AD-5EAA8DEC1424}" srcId="{A8FBAF72-6E11-4C16-B5B2-C719D61D05C7}" destId="{7CD7F3C2-5483-4711-A7A7-75548CA56756}" srcOrd="3" destOrd="0" parTransId="{2D03D3C2-B17F-4C3A-9869-2146F5063C4B}" sibTransId="{8C722B35-CE63-499D-A12A-828832BFA254}"/>
    <dgm:cxn modelId="{B9963296-1394-43CD-AE12-529A5C6F3017}" type="presOf" srcId="{BB8AC643-3D8B-42D2-B34F-93538C98EBF9}" destId="{7EB3D856-0D94-4B8D-A6DA-EBEAAA15B115}" srcOrd="0" destOrd="2" presId="urn:microsoft.com/office/officeart/2005/8/layout/chevron2"/>
    <dgm:cxn modelId="{D34144B7-38E1-4316-94B3-629988156BAD}" type="presOf" srcId="{1D6E998F-DE88-471E-A5DD-D8B02D26AD26}" destId="{BCAE02FA-01CF-49A3-805D-C47E95BDA7E7}" srcOrd="0" destOrd="0" presId="urn:microsoft.com/office/officeart/2005/8/layout/chevron2"/>
    <dgm:cxn modelId="{AEF32BF3-A1BA-4EAA-A498-2D77A153340D}" srcId="{0D2AC8F9-A6E6-4343-9483-ACF8FC188D53}" destId="{99067152-F4A7-4C6D-9877-6EA74F72C174}" srcOrd="4" destOrd="0" parTransId="{210A117E-E0CC-4BA8-B20C-5C6939A1525C}" sibTransId="{13930E8E-994F-4333-991D-E8BB16708F8B}"/>
    <dgm:cxn modelId="{56C8E332-0D62-410C-8C83-9392172C19F4}" type="presOf" srcId="{FDBD2B0E-75EE-445C-9BB5-C89EC2243A59}" destId="{9459BBD7-9103-47F0-9C81-D40BA67B1892}" srcOrd="0" destOrd="1" presId="urn:microsoft.com/office/officeart/2005/8/layout/chevron2"/>
    <dgm:cxn modelId="{2D7C1D1A-8950-4FB0-9F27-0C377852E20D}" srcId="{0D2AC8F9-A6E6-4343-9483-ACF8FC188D53}" destId="{00B5B282-4313-4977-8FF7-A8CCF9AB4944}" srcOrd="1" destOrd="0" parTransId="{87DC614E-85C8-4901-B4F9-C0952D21C034}" sibTransId="{3E501745-F526-4758-9822-4AB9FC0B5D16}"/>
    <dgm:cxn modelId="{2F9C898F-86E2-4B48-AEDC-DF3E96FE5EFD}" srcId="{A8FBAF72-6E11-4C16-B5B2-C719D61D05C7}" destId="{8214C2B9-006A-4646-8744-CA5961CD2EE9}" srcOrd="1" destOrd="0" parTransId="{6AA2056A-5FBC-4800-B4CB-9CA5C9018ED5}" sibTransId="{9ADB0217-EAD1-4607-8C4A-71424CC15825}"/>
    <dgm:cxn modelId="{E9D69370-5218-4D6B-83C4-43C2136FB5DA}" srcId="{00B5B282-4313-4977-8FF7-A8CCF9AB4944}" destId="{BCDC6D05-12B5-4334-8665-33FDC200C805}" srcOrd="0" destOrd="0" parTransId="{04308465-98AE-4DC9-ABD8-8C0A3D2E53F1}" sibTransId="{73FE4C9E-7E34-41E2-8738-3E5D9FB07F7F}"/>
    <dgm:cxn modelId="{E694072B-8585-4434-9001-198347D152CC}" type="presOf" srcId="{78BECA93-E045-4D67-ACD7-42AE1C2CC05A}" destId="{6BABFEEA-C12E-4CA2-B237-E6B05557FFA9}" srcOrd="0" destOrd="0" presId="urn:microsoft.com/office/officeart/2005/8/layout/chevron2"/>
    <dgm:cxn modelId="{A17A1E98-D12E-4F23-B2A3-CE16BC422612}" srcId="{99067152-F4A7-4C6D-9877-6EA74F72C174}" destId="{FDBD2B0E-75EE-445C-9BB5-C89EC2243A59}" srcOrd="1" destOrd="0" parTransId="{1C9023C4-FEA0-4DFE-B91A-A2844A9D7644}" sibTransId="{5087FCBE-8606-44A5-B8B4-A14D8886E21D}"/>
    <dgm:cxn modelId="{5882E2E9-AE2B-4881-BFEF-9D54E8A274C9}" type="presParOf" srcId="{E4849366-A114-441D-9CCD-C76B55E139F7}" destId="{7211EA92-616B-4B4E-BEDB-96DD1B81089F}" srcOrd="0" destOrd="0" presId="urn:microsoft.com/office/officeart/2005/8/layout/chevron2"/>
    <dgm:cxn modelId="{A75DF5AD-8656-45EA-A35D-FE5F32E58030}" type="presParOf" srcId="{7211EA92-616B-4B4E-BEDB-96DD1B81089F}" destId="{869204E4-CE6B-4BA0-9046-4EA21DD5821B}" srcOrd="0" destOrd="0" presId="urn:microsoft.com/office/officeart/2005/8/layout/chevron2"/>
    <dgm:cxn modelId="{5B46F4A3-FB8B-4A38-A43E-CBBA3D0A0034}" type="presParOf" srcId="{7211EA92-616B-4B4E-BEDB-96DD1B81089F}" destId="{7EB3D856-0D94-4B8D-A6DA-EBEAAA15B115}" srcOrd="1" destOrd="0" presId="urn:microsoft.com/office/officeart/2005/8/layout/chevron2"/>
    <dgm:cxn modelId="{FB37F131-024A-4AF8-BD82-EB96A5842C37}" type="presParOf" srcId="{E4849366-A114-441D-9CCD-C76B55E139F7}" destId="{0E16DB55-2510-4526-A08E-C60F714A4EDC}" srcOrd="1" destOrd="0" presId="urn:microsoft.com/office/officeart/2005/8/layout/chevron2"/>
    <dgm:cxn modelId="{3502920C-0E09-4E0D-BC9E-1535A6314FE0}" type="presParOf" srcId="{E4849366-A114-441D-9CCD-C76B55E139F7}" destId="{7E6C4602-D1F4-4DAE-B2C8-9289BF3CDC1B}" srcOrd="2" destOrd="0" presId="urn:microsoft.com/office/officeart/2005/8/layout/chevron2"/>
    <dgm:cxn modelId="{38BB24D1-1CF8-47CB-8F2C-6150C5AA5068}" type="presParOf" srcId="{7E6C4602-D1F4-4DAE-B2C8-9289BF3CDC1B}" destId="{C7CBF5C9-7D15-4C81-B455-2C7B7E5250A4}" srcOrd="0" destOrd="0" presId="urn:microsoft.com/office/officeart/2005/8/layout/chevron2"/>
    <dgm:cxn modelId="{1B54E4FC-4666-4973-ADE2-DB1824A23CBE}" type="presParOf" srcId="{7E6C4602-D1F4-4DAE-B2C8-9289BF3CDC1B}" destId="{0203F817-8695-4913-82C4-FC0494EAFBA4}" srcOrd="1" destOrd="0" presId="urn:microsoft.com/office/officeart/2005/8/layout/chevron2"/>
    <dgm:cxn modelId="{1EFB07D0-1537-4825-9B2A-F7308DFA34D0}" type="presParOf" srcId="{E4849366-A114-441D-9CCD-C76B55E139F7}" destId="{C4DA5DC3-9B72-471A-99DE-63D7CFD20BA8}" srcOrd="3" destOrd="0" presId="urn:microsoft.com/office/officeart/2005/8/layout/chevron2"/>
    <dgm:cxn modelId="{51BD1E3E-9928-430C-B4A1-7475559DAAB7}" type="presParOf" srcId="{E4849366-A114-441D-9CCD-C76B55E139F7}" destId="{FC2193BC-7CA2-4338-8F67-43D80144BA54}" srcOrd="4" destOrd="0" presId="urn:microsoft.com/office/officeart/2005/8/layout/chevron2"/>
    <dgm:cxn modelId="{8AAEDD7B-7668-45F4-A8FA-B472A18C0C64}" type="presParOf" srcId="{FC2193BC-7CA2-4338-8F67-43D80144BA54}" destId="{BCAE02FA-01CF-49A3-805D-C47E95BDA7E7}" srcOrd="0" destOrd="0" presId="urn:microsoft.com/office/officeart/2005/8/layout/chevron2"/>
    <dgm:cxn modelId="{E9CEA54E-6D2C-429D-AB20-B571A8C8837C}" type="presParOf" srcId="{FC2193BC-7CA2-4338-8F67-43D80144BA54}" destId="{6BABFEEA-C12E-4CA2-B237-E6B05557FFA9}" srcOrd="1" destOrd="0" presId="urn:microsoft.com/office/officeart/2005/8/layout/chevron2"/>
    <dgm:cxn modelId="{B114F5FA-2544-46DF-AF14-0DD9C2BC92DB}" type="presParOf" srcId="{E4849366-A114-441D-9CCD-C76B55E139F7}" destId="{1F07D91F-134D-4871-B731-7D741AEBB6CE}" srcOrd="5" destOrd="0" presId="urn:microsoft.com/office/officeart/2005/8/layout/chevron2"/>
    <dgm:cxn modelId="{069D73A1-8B1C-4AC5-AF25-342C7660A66E}" type="presParOf" srcId="{E4849366-A114-441D-9CCD-C76B55E139F7}" destId="{1717E518-BAE4-4324-80C7-0737E4AE61A9}" srcOrd="6" destOrd="0" presId="urn:microsoft.com/office/officeart/2005/8/layout/chevron2"/>
    <dgm:cxn modelId="{F7E7F667-AEB2-4159-827B-51D96EA63516}" type="presParOf" srcId="{1717E518-BAE4-4324-80C7-0737E4AE61A9}" destId="{D26EF364-13C9-4AFD-946B-13BA5B21D478}" srcOrd="0" destOrd="0" presId="urn:microsoft.com/office/officeart/2005/8/layout/chevron2"/>
    <dgm:cxn modelId="{D8EE2059-6A22-4D8A-87F1-21022864CF4C}" type="presParOf" srcId="{1717E518-BAE4-4324-80C7-0737E4AE61A9}" destId="{D5C70EB8-AD5B-4FB9-823B-C7E4F3C54B08}" srcOrd="1" destOrd="0" presId="urn:microsoft.com/office/officeart/2005/8/layout/chevron2"/>
    <dgm:cxn modelId="{7993A6C4-0710-4B98-9FCF-04244EE8602E}" type="presParOf" srcId="{E4849366-A114-441D-9CCD-C76B55E139F7}" destId="{E85A439A-F46D-46AA-A9BA-E4151384E278}" srcOrd="7" destOrd="0" presId="urn:microsoft.com/office/officeart/2005/8/layout/chevron2"/>
    <dgm:cxn modelId="{7CC06C23-6F7B-4C4F-9A54-230754A2C774}" type="presParOf" srcId="{E4849366-A114-441D-9CCD-C76B55E139F7}" destId="{58C4CD61-CAD7-4AB6-B742-7299D74B8428}" srcOrd="8" destOrd="0" presId="urn:microsoft.com/office/officeart/2005/8/layout/chevron2"/>
    <dgm:cxn modelId="{A0A43AEF-2FE0-4B83-91CC-FB28682B51AB}" type="presParOf" srcId="{58C4CD61-CAD7-4AB6-B742-7299D74B8428}" destId="{1D38D6B3-F388-4F85-94DB-02A4B23689B2}" srcOrd="0" destOrd="0" presId="urn:microsoft.com/office/officeart/2005/8/layout/chevron2"/>
    <dgm:cxn modelId="{3782EBB0-9BDC-44A7-9D03-782D16F2C0F4}" type="presParOf" srcId="{58C4CD61-CAD7-4AB6-B742-7299D74B8428}" destId="{9459BBD7-9103-47F0-9C81-D40BA67B1892}" srcOrd="1" destOrd="0" presId="urn:microsoft.com/office/officeart/2005/8/layout/chevron2"/>
    <dgm:cxn modelId="{70BB8A3F-0D04-4BCA-9EE7-9E2614EA189D}" type="presParOf" srcId="{E4849366-A114-441D-9CCD-C76B55E139F7}" destId="{9ADF5CD4-2DB0-4A7C-A897-6771ABDD69E0}" srcOrd="9" destOrd="0" presId="urn:microsoft.com/office/officeart/2005/8/layout/chevron2"/>
    <dgm:cxn modelId="{34F41445-5D2C-464E-98CC-0BDED7E188C7}" type="presParOf" srcId="{E4849366-A114-441D-9CCD-C76B55E139F7}" destId="{20D8869C-5147-4548-A626-49C44B88EF60}" srcOrd="10" destOrd="0" presId="urn:microsoft.com/office/officeart/2005/8/layout/chevron2"/>
    <dgm:cxn modelId="{020E6CD9-E5AD-4F16-8988-A34CD154B6AC}" type="presParOf" srcId="{20D8869C-5147-4548-A626-49C44B88EF60}" destId="{D1428228-808D-4ED5-AFE2-43DE838A4668}" srcOrd="0" destOrd="0" presId="urn:microsoft.com/office/officeart/2005/8/layout/chevron2"/>
    <dgm:cxn modelId="{7581548D-89A0-4DA4-9D34-49C80B215385}" type="presParOf" srcId="{20D8869C-5147-4548-A626-49C44B88EF60}" destId="{461BF64D-5B5D-4B45-AF26-21C9A0EA52D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204E4-CE6B-4BA0-9046-4EA21DD5821B}">
      <dsp:nvSpPr>
        <dsp:cNvPr id="0" name=""/>
        <dsp:cNvSpPr/>
      </dsp:nvSpPr>
      <dsp:spPr>
        <a:xfrm rot="5400000">
          <a:off x="-196196" y="199472"/>
          <a:ext cx="1307975" cy="915583"/>
        </a:xfrm>
        <a:prstGeom prst="chevron">
          <a:avLst/>
        </a:prstGeom>
        <a:solidFill>
          <a:srgbClr val="B2B2B2">
            <a:hueOff val="0"/>
            <a:satOff val="0"/>
            <a:lumOff val="0"/>
            <a:alphaOff val="0"/>
          </a:srgbClr>
        </a:solidFill>
        <a:ln w="25400" cap="flat" cmpd="sng" algn="ctr">
          <a:solidFill>
            <a:srgbClr val="B2B2B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smtClean="0">
              <a:solidFill>
                <a:sysClr val="window" lastClr="FFFFFF"/>
              </a:solidFill>
              <a:latin typeface="Calibri"/>
              <a:ea typeface="+mn-ea"/>
              <a:cs typeface="+mn-cs"/>
            </a:rPr>
            <a:t>1</a:t>
          </a:r>
          <a:endParaRPr lang="en-US" sz="1600" b="1" kern="1200" dirty="0">
            <a:solidFill>
              <a:sysClr val="window" lastClr="FFFFFF"/>
            </a:solidFill>
            <a:latin typeface="Calibri"/>
            <a:ea typeface="+mn-ea"/>
            <a:cs typeface="+mn-cs"/>
          </a:endParaRPr>
        </a:p>
      </dsp:txBody>
      <dsp:txXfrm rot="-5400000">
        <a:off x="1" y="461068"/>
        <a:ext cx="915583" cy="392392"/>
      </dsp:txXfrm>
    </dsp:sp>
    <dsp:sp modelId="{7EB3D856-0D94-4B8D-A6DA-EBEAAA15B115}">
      <dsp:nvSpPr>
        <dsp:cNvPr id="0" name=""/>
        <dsp:cNvSpPr/>
      </dsp:nvSpPr>
      <dsp:spPr>
        <a:xfrm rot="5400000">
          <a:off x="3995099" y="-3076240"/>
          <a:ext cx="850184" cy="7009216"/>
        </a:xfrm>
        <a:prstGeom prst="round2SameRect">
          <a:avLst/>
        </a:prstGeom>
        <a:solidFill>
          <a:sysClr val="window" lastClr="FFFFFF">
            <a:alpha val="90000"/>
            <a:hueOff val="0"/>
            <a:satOff val="0"/>
            <a:lumOff val="0"/>
            <a:alphaOff val="0"/>
          </a:sysClr>
        </a:solidFill>
        <a:ln w="25400" cap="flat" cmpd="sng" algn="ctr">
          <a:solidFill>
            <a:srgbClr val="B2B2B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Islamic finance can play a role in bringing more than 40 million people who are financially excluded for religious reasons </a:t>
          </a:r>
          <a:endParaRPr lang="en-US" sz="1600" kern="1200" dirty="0">
            <a:solidFill>
              <a:sysClr val="windowText" lastClr="000000">
                <a:hueOff val="0"/>
                <a:satOff val="0"/>
                <a:lumOff val="0"/>
                <a:alphaOff val="0"/>
              </a:sysClr>
            </a:solidFill>
            <a:latin typeface="Calibri"/>
            <a:ea typeface="+mn-ea"/>
            <a:cs typeface="+mn-cs"/>
          </a:endParaRPr>
        </a:p>
      </dsp:txBody>
      <dsp:txXfrm rot="-5400000">
        <a:off x="915584" y="44778"/>
        <a:ext cx="6967713" cy="767178"/>
      </dsp:txXfrm>
    </dsp:sp>
    <dsp:sp modelId="{C7CBF5C9-7D15-4C81-B455-2C7B7E5250A4}">
      <dsp:nvSpPr>
        <dsp:cNvPr id="0" name=""/>
        <dsp:cNvSpPr/>
      </dsp:nvSpPr>
      <dsp:spPr>
        <a:xfrm rot="5400000">
          <a:off x="-196196" y="1361496"/>
          <a:ext cx="1307975" cy="915583"/>
        </a:xfrm>
        <a:prstGeom prst="chevron">
          <a:avLst/>
        </a:prstGeom>
        <a:solidFill>
          <a:srgbClr val="969696">
            <a:hueOff val="0"/>
            <a:satOff val="0"/>
            <a:lumOff val="0"/>
            <a:alphaOff val="0"/>
          </a:srgbClr>
        </a:solidFill>
        <a:ln w="25400" cap="flat" cmpd="sng" algn="ctr">
          <a:solidFill>
            <a:srgbClr val="96969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solidFill>
                <a:sysClr val="window" lastClr="FFFFFF"/>
              </a:solidFill>
              <a:latin typeface="Calibri"/>
              <a:ea typeface="+mn-ea"/>
              <a:cs typeface="+mn-cs"/>
            </a:rPr>
            <a:t>2</a:t>
          </a:r>
          <a:endParaRPr lang="en-US" sz="1600" b="1" kern="1200" dirty="0">
            <a:solidFill>
              <a:sysClr val="window" lastClr="FFFFFF"/>
            </a:solidFill>
            <a:latin typeface="Calibri"/>
            <a:ea typeface="+mn-ea"/>
            <a:cs typeface="+mn-cs"/>
          </a:endParaRPr>
        </a:p>
      </dsp:txBody>
      <dsp:txXfrm rot="-5400000">
        <a:off x="1" y="1623092"/>
        <a:ext cx="915583" cy="392392"/>
      </dsp:txXfrm>
    </dsp:sp>
    <dsp:sp modelId="{0203F817-8695-4913-82C4-FC0494EAFBA4}">
      <dsp:nvSpPr>
        <dsp:cNvPr id="0" name=""/>
        <dsp:cNvSpPr/>
      </dsp:nvSpPr>
      <dsp:spPr>
        <a:xfrm rot="5400000">
          <a:off x="3995099" y="-1914216"/>
          <a:ext cx="850184" cy="7009216"/>
        </a:xfrm>
        <a:prstGeom prst="round2SameRect">
          <a:avLst/>
        </a:prstGeom>
        <a:solidFill>
          <a:sysClr val="window" lastClr="FFFFFF">
            <a:alpha val="90000"/>
            <a:hueOff val="0"/>
            <a:satOff val="0"/>
            <a:lumOff val="0"/>
            <a:alphaOff val="0"/>
          </a:sysClr>
        </a:solidFill>
        <a:ln w="25400" cap="flat" cmpd="sng" algn="ctr">
          <a:solidFill>
            <a:srgbClr val="96969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Failed to reach underserved segments, contributions of Islamic finance have been limited to only a small segment of the population, </a:t>
          </a:r>
          <a:endParaRPr lang="en-US" sz="1600" kern="1200" dirty="0">
            <a:solidFill>
              <a:sysClr val="windowText" lastClr="000000">
                <a:hueOff val="0"/>
                <a:satOff val="0"/>
                <a:lumOff val="0"/>
                <a:alphaOff val="0"/>
              </a:sysClr>
            </a:solidFill>
            <a:latin typeface="Calibri"/>
            <a:ea typeface="+mn-ea"/>
            <a:cs typeface="+mn-cs"/>
          </a:endParaRPr>
        </a:p>
      </dsp:txBody>
      <dsp:txXfrm rot="-5400000">
        <a:off x="915584" y="1206802"/>
        <a:ext cx="6967713" cy="767178"/>
      </dsp:txXfrm>
    </dsp:sp>
    <dsp:sp modelId="{BCAE02FA-01CF-49A3-805D-C47E95BDA7E7}">
      <dsp:nvSpPr>
        <dsp:cNvPr id="0" name=""/>
        <dsp:cNvSpPr/>
      </dsp:nvSpPr>
      <dsp:spPr>
        <a:xfrm rot="5400000">
          <a:off x="-196196" y="2523520"/>
          <a:ext cx="1307975" cy="915583"/>
        </a:xfrm>
        <a:prstGeom prst="chevron">
          <a:avLst/>
        </a:prstGeom>
        <a:solidFill>
          <a:srgbClr val="808080">
            <a:hueOff val="0"/>
            <a:satOff val="0"/>
            <a:lumOff val="0"/>
            <a:alphaOff val="0"/>
          </a:srgbClr>
        </a:solidFill>
        <a:ln w="25400" cap="flat" cmpd="sng" algn="ctr">
          <a:solidFill>
            <a:srgbClr val="80808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solidFill>
                <a:sysClr val="window" lastClr="FFFFFF"/>
              </a:solidFill>
              <a:latin typeface="Calibri"/>
              <a:ea typeface="+mn-ea"/>
              <a:cs typeface="+mn-cs"/>
            </a:rPr>
            <a:t>3</a:t>
          </a:r>
          <a:endParaRPr lang="en-US" sz="1600" b="1" kern="1200" dirty="0">
            <a:solidFill>
              <a:sysClr val="window" lastClr="FFFFFF"/>
            </a:solidFill>
            <a:latin typeface="Calibri"/>
            <a:ea typeface="+mn-ea"/>
            <a:cs typeface="+mn-cs"/>
          </a:endParaRPr>
        </a:p>
      </dsp:txBody>
      <dsp:txXfrm rot="-5400000">
        <a:off x="1" y="2785116"/>
        <a:ext cx="915583" cy="392392"/>
      </dsp:txXfrm>
    </dsp:sp>
    <dsp:sp modelId="{6BABFEEA-C12E-4CA2-B237-E6B05557FFA9}">
      <dsp:nvSpPr>
        <dsp:cNvPr id="0" name=""/>
        <dsp:cNvSpPr/>
      </dsp:nvSpPr>
      <dsp:spPr>
        <a:xfrm rot="5400000">
          <a:off x="3995099" y="-752192"/>
          <a:ext cx="850184" cy="7009216"/>
        </a:xfrm>
        <a:prstGeom prst="round2SameRect">
          <a:avLst/>
        </a:prstGeom>
        <a:solidFill>
          <a:sysClr val="window" lastClr="FFFFFF">
            <a:alpha val="90000"/>
            <a:hueOff val="0"/>
            <a:satOff val="0"/>
            <a:lumOff val="0"/>
            <a:alphaOff val="0"/>
          </a:sysClr>
        </a:solidFill>
        <a:ln w="25400" cap="flat" cmpd="sng" algn="ctr">
          <a:solidFill>
            <a:srgbClr val="80808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Islamic microfinance is </a:t>
          </a:r>
          <a:r>
            <a:rPr lang="en-US" sz="1600" kern="1200" dirty="0" smtClean="0">
              <a:solidFill>
                <a:sysClr val="windowText" lastClr="000000">
                  <a:hueOff val="0"/>
                  <a:satOff val="0"/>
                  <a:lumOff val="0"/>
                  <a:alphaOff val="0"/>
                </a:sysClr>
              </a:solidFill>
              <a:latin typeface="Calibri"/>
              <a:ea typeface="+mn-ea"/>
              <a:cs typeface="+mn-cs"/>
            </a:rPr>
            <a:t>still small </a:t>
          </a:r>
          <a:r>
            <a:rPr lang="en-US" sz="1600" kern="1200" dirty="0" smtClean="0">
              <a:solidFill>
                <a:sysClr val="windowText" lastClr="000000">
                  <a:hueOff val="0"/>
                  <a:satOff val="0"/>
                  <a:lumOff val="0"/>
                  <a:alphaOff val="0"/>
                </a:sysClr>
              </a:solidFill>
              <a:latin typeface="Calibri"/>
              <a:ea typeface="+mn-ea"/>
              <a:cs typeface="+mn-cs"/>
            </a:rPr>
            <a:t>by international standards, limited coverage and lack of cost-efficient service </a:t>
          </a:r>
          <a:r>
            <a:rPr lang="en-US" sz="1600" kern="1200" dirty="0" smtClean="0">
              <a:solidFill>
                <a:sysClr val="windowText" lastClr="000000">
                  <a:hueOff val="0"/>
                  <a:satOff val="0"/>
                  <a:lumOff val="0"/>
                  <a:alphaOff val="0"/>
                </a:sysClr>
              </a:solidFill>
              <a:latin typeface="Calibri"/>
              <a:ea typeface="+mn-ea"/>
              <a:cs typeface="+mn-cs"/>
            </a:rPr>
            <a:t>models</a:t>
          </a:r>
          <a:endParaRPr lang="en-US" sz="1600" kern="1200" dirty="0">
            <a:solidFill>
              <a:sysClr val="windowText" lastClr="000000">
                <a:hueOff val="0"/>
                <a:satOff val="0"/>
                <a:lumOff val="0"/>
                <a:alphaOff val="0"/>
              </a:sysClr>
            </a:solidFill>
            <a:latin typeface="Calibri"/>
            <a:ea typeface="+mn-ea"/>
            <a:cs typeface="+mn-cs"/>
          </a:endParaRPr>
        </a:p>
      </dsp:txBody>
      <dsp:txXfrm rot="-5400000">
        <a:off x="915584" y="2368826"/>
        <a:ext cx="6967713" cy="767178"/>
      </dsp:txXfrm>
    </dsp:sp>
    <dsp:sp modelId="{D26EF364-13C9-4AFD-946B-13BA5B21D478}">
      <dsp:nvSpPr>
        <dsp:cNvPr id="0" name=""/>
        <dsp:cNvSpPr/>
      </dsp:nvSpPr>
      <dsp:spPr>
        <a:xfrm rot="5400000">
          <a:off x="-196196" y="3685544"/>
          <a:ext cx="1307975" cy="915583"/>
        </a:xfrm>
        <a:prstGeom prst="chevron">
          <a:avLst/>
        </a:prstGeom>
        <a:solidFill>
          <a:srgbClr val="5F5F5F">
            <a:hueOff val="0"/>
            <a:satOff val="0"/>
            <a:lumOff val="0"/>
            <a:alphaOff val="0"/>
          </a:srgbClr>
        </a:solidFill>
        <a:ln w="25400" cap="flat" cmpd="sng" algn="ctr">
          <a:solidFill>
            <a:srgbClr val="5F5F5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solidFill>
                <a:sysClr val="window" lastClr="FFFFFF"/>
              </a:solidFill>
              <a:latin typeface="Calibri"/>
              <a:ea typeface="+mn-ea"/>
              <a:cs typeface="+mn-cs"/>
            </a:rPr>
            <a:t>4</a:t>
          </a:r>
          <a:endParaRPr lang="en-US" sz="1600" b="1" kern="1200" dirty="0">
            <a:solidFill>
              <a:sysClr val="window" lastClr="FFFFFF"/>
            </a:solidFill>
            <a:latin typeface="Calibri"/>
            <a:ea typeface="+mn-ea"/>
            <a:cs typeface="+mn-cs"/>
          </a:endParaRPr>
        </a:p>
      </dsp:txBody>
      <dsp:txXfrm rot="-5400000">
        <a:off x="1" y="3947140"/>
        <a:ext cx="915583" cy="392392"/>
      </dsp:txXfrm>
    </dsp:sp>
    <dsp:sp modelId="{D5C70EB8-AD5B-4FB9-823B-C7E4F3C54B08}">
      <dsp:nvSpPr>
        <dsp:cNvPr id="0" name=""/>
        <dsp:cNvSpPr/>
      </dsp:nvSpPr>
      <dsp:spPr>
        <a:xfrm rot="5400000">
          <a:off x="3995099" y="409831"/>
          <a:ext cx="850184" cy="7009216"/>
        </a:xfrm>
        <a:prstGeom prst="round2SameRect">
          <a:avLst/>
        </a:prstGeom>
        <a:solidFill>
          <a:sysClr val="window" lastClr="FFFFFF">
            <a:alpha val="90000"/>
            <a:hueOff val="0"/>
            <a:satOff val="0"/>
            <a:lumOff val="0"/>
            <a:alphaOff val="0"/>
          </a:sysClr>
        </a:solidFill>
        <a:ln w="25400" cap="flat" cmpd="sng" algn="ctr">
          <a:solidFill>
            <a:srgbClr val="5F5F5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Islamic finance industry has huge potential but a long way to go in supporting </a:t>
          </a:r>
          <a:r>
            <a:rPr lang="en-US" sz="1600" kern="1200" dirty="0" smtClean="0">
              <a:solidFill>
                <a:sysClr val="windowText" lastClr="000000">
                  <a:hueOff val="0"/>
                  <a:satOff val="0"/>
                  <a:lumOff val="0"/>
                  <a:alphaOff val="0"/>
                </a:sysClr>
              </a:solidFill>
              <a:latin typeface="Calibri"/>
              <a:ea typeface="+mn-ea"/>
              <a:cs typeface="+mn-cs"/>
            </a:rPr>
            <a:t>access </a:t>
          </a:r>
          <a:r>
            <a:rPr lang="en-US" sz="1600" kern="1200" dirty="0" smtClean="0">
              <a:solidFill>
                <a:sysClr val="windowText" lastClr="000000">
                  <a:hueOff val="0"/>
                  <a:satOff val="0"/>
                  <a:lumOff val="0"/>
                  <a:alphaOff val="0"/>
                </a:sysClr>
              </a:solidFill>
              <a:latin typeface="Calibri"/>
              <a:ea typeface="+mn-ea"/>
              <a:cs typeface="+mn-cs"/>
            </a:rPr>
            <a:t>to finance (i.e. challenges of depth and breadth)</a:t>
          </a:r>
          <a:endParaRPr lang="en-US" sz="1600" kern="1200" dirty="0">
            <a:solidFill>
              <a:sysClr val="windowText" lastClr="000000">
                <a:hueOff val="0"/>
                <a:satOff val="0"/>
                <a:lumOff val="0"/>
                <a:alphaOff val="0"/>
              </a:sysClr>
            </a:solidFill>
            <a:latin typeface="Calibri"/>
            <a:ea typeface="+mn-ea"/>
            <a:cs typeface="+mn-cs"/>
          </a:endParaRPr>
        </a:p>
      </dsp:txBody>
      <dsp:txXfrm rot="-5400000">
        <a:off x="915584" y="3530850"/>
        <a:ext cx="6967713" cy="767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7A736-42C0-4B35-A26A-93318DD31F02}">
      <dsp:nvSpPr>
        <dsp:cNvPr id="0" name=""/>
        <dsp:cNvSpPr/>
      </dsp:nvSpPr>
      <dsp:spPr>
        <a:xfrm>
          <a:off x="3361801" y="154779"/>
          <a:ext cx="1592954" cy="997254"/>
        </a:xfrm>
        <a:prstGeom prst="ellipse">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Product Offerings</a:t>
          </a:r>
          <a:endParaRPr lang="en-US" sz="1600" kern="1200" dirty="0"/>
        </a:p>
      </dsp:txBody>
      <dsp:txXfrm>
        <a:off x="3595084" y="300823"/>
        <a:ext cx="1126388" cy="705166"/>
      </dsp:txXfrm>
    </dsp:sp>
    <dsp:sp modelId="{C2CE6128-F9E1-461D-955D-F3BAC140C1FE}">
      <dsp:nvSpPr>
        <dsp:cNvPr id="0" name=""/>
        <dsp:cNvSpPr/>
      </dsp:nvSpPr>
      <dsp:spPr>
        <a:xfrm rot="809816">
          <a:off x="4970357" y="701090"/>
          <a:ext cx="175431" cy="336573"/>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971084" y="762263"/>
        <a:ext cx="122802" cy="201943"/>
      </dsp:txXfrm>
    </dsp:sp>
    <dsp:sp modelId="{C9BA78B2-9CE8-483F-864B-508A73FF99BF}">
      <dsp:nvSpPr>
        <dsp:cNvPr id="0" name=""/>
        <dsp:cNvSpPr/>
      </dsp:nvSpPr>
      <dsp:spPr>
        <a:xfrm>
          <a:off x="5144318" y="612997"/>
          <a:ext cx="1846058" cy="997254"/>
        </a:xfrm>
        <a:prstGeom prst="ellipse">
          <a:avLst/>
        </a:prstGeom>
        <a:solidFill>
          <a:schemeClr val="accent5">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100000"/>
            </a:lnSpc>
            <a:spcBef>
              <a:spcPct val="0"/>
            </a:spcBef>
            <a:spcAft>
              <a:spcPts val="0"/>
            </a:spcAft>
          </a:pPr>
          <a:r>
            <a:rPr lang="en-US" sz="1500" kern="1200" dirty="0" smtClean="0"/>
            <a:t>Contracts</a:t>
          </a:r>
        </a:p>
        <a:p>
          <a:pPr lvl="0" algn="ctr" defTabSz="666750">
            <a:lnSpc>
              <a:spcPct val="100000"/>
            </a:lnSpc>
            <a:spcBef>
              <a:spcPct val="0"/>
            </a:spcBef>
            <a:spcAft>
              <a:spcPts val="0"/>
            </a:spcAft>
          </a:pPr>
          <a:r>
            <a:rPr lang="en-US" sz="1500" kern="1200" dirty="0" smtClean="0"/>
            <a:t>Standardization</a:t>
          </a:r>
        </a:p>
      </dsp:txBody>
      <dsp:txXfrm>
        <a:off x="5414667" y="759041"/>
        <a:ext cx="1305360" cy="705166"/>
      </dsp:txXfrm>
    </dsp:sp>
    <dsp:sp modelId="{7A8173F2-CDD3-44A4-B368-44F7B9347E10}">
      <dsp:nvSpPr>
        <dsp:cNvPr id="0" name=""/>
        <dsp:cNvSpPr/>
      </dsp:nvSpPr>
      <dsp:spPr>
        <a:xfrm rot="5255617">
          <a:off x="6003187" y="1610418"/>
          <a:ext cx="184385" cy="336573"/>
        </a:xfrm>
        <a:prstGeom prst="rightArrow">
          <a:avLst>
            <a:gd name="adj1" fmla="val 60000"/>
            <a:gd name="adj2" fmla="val 50000"/>
          </a:avLst>
        </a:prstGeom>
        <a:solidFill>
          <a:schemeClr val="accent5">
            <a:shade val="90000"/>
            <a:hueOff val="59347"/>
            <a:satOff val="-1267"/>
            <a:lumOff val="47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029683" y="1650100"/>
        <a:ext cx="129070" cy="201943"/>
      </dsp:txXfrm>
    </dsp:sp>
    <dsp:sp modelId="{5AC36B88-56BC-4562-9277-0561C3C783F5}">
      <dsp:nvSpPr>
        <dsp:cNvPr id="0" name=""/>
        <dsp:cNvSpPr/>
      </dsp:nvSpPr>
      <dsp:spPr>
        <a:xfrm>
          <a:off x="5409250" y="1957500"/>
          <a:ext cx="1429195" cy="997254"/>
        </a:xfrm>
        <a:prstGeom prst="ellipse">
          <a:avLst/>
        </a:prstGeom>
        <a:solidFill>
          <a:schemeClr val="accent5">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Transaction Costs</a:t>
          </a:r>
          <a:endParaRPr lang="en-US" sz="1600" kern="1200" dirty="0"/>
        </a:p>
      </dsp:txBody>
      <dsp:txXfrm>
        <a:off x="5618551" y="2103544"/>
        <a:ext cx="1010593" cy="705166"/>
      </dsp:txXfrm>
    </dsp:sp>
    <dsp:sp modelId="{4E6AC5A2-DDBD-4F10-ACF4-ECC36BC7A1FC}">
      <dsp:nvSpPr>
        <dsp:cNvPr id="0" name=""/>
        <dsp:cNvSpPr/>
      </dsp:nvSpPr>
      <dsp:spPr>
        <a:xfrm rot="6011292">
          <a:off x="5923371" y="2934407"/>
          <a:ext cx="168557" cy="336573"/>
        </a:xfrm>
        <a:prstGeom prst="rightArrow">
          <a:avLst>
            <a:gd name="adj1" fmla="val 60000"/>
            <a:gd name="adj2" fmla="val 50000"/>
          </a:avLst>
        </a:prstGeom>
        <a:solidFill>
          <a:schemeClr val="accent5">
            <a:shade val="90000"/>
            <a:hueOff val="118693"/>
            <a:satOff val="-2535"/>
            <a:lumOff val="94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5953127" y="2976837"/>
        <a:ext cx="117990" cy="201943"/>
      </dsp:txXfrm>
    </dsp:sp>
    <dsp:sp modelId="{13EF74F5-CCB6-4405-B51B-CAB2197236DF}">
      <dsp:nvSpPr>
        <dsp:cNvPr id="0" name=""/>
        <dsp:cNvSpPr/>
      </dsp:nvSpPr>
      <dsp:spPr>
        <a:xfrm>
          <a:off x="5021880" y="3261260"/>
          <a:ext cx="1735322" cy="997254"/>
        </a:xfrm>
        <a:prstGeom prst="ellipse">
          <a:avLst/>
        </a:prstGeom>
        <a:solidFill>
          <a:schemeClr val="accent5">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Movable Collateral</a:t>
          </a:r>
          <a:endParaRPr lang="en-US" sz="1600" kern="1200" dirty="0"/>
        </a:p>
      </dsp:txBody>
      <dsp:txXfrm>
        <a:off x="5276012" y="3407304"/>
        <a:ext cx="1227058" cy="705166"/>
      </dsp:txXfrm>
    </dsp:sp>
    <dsp:sp modelId="{42D79739-D07C-4BB8-9F1D-812CE6E71CA4}">
      <dsp:nvSpPr>
        <dsp:cNvPr id="0" name=""/>
        <dsp:cNvSpPr/>
      </dsp:nvSpPr>
      <dsp:spPr>
        <a:xfrm rot="9556075">
          <a:off x="4949718" y="3917291"/>
          <a:ext cx="158730" cy="336573"/>
        </a:xfrm>
        <a:prstGeom prst="rightArrow">
          <a:avLst>
            <a:gd name="adj1" fmla="val 60000"/>
            <a:gd name="adj2" fmla="val 50000"/>
          </a:avLst>
        </a:prstGeom>
        <a:solidFill>
          <a:schemeClr val="accent5">
            <a:shade val="90000"/>
            <a:hueOff val="178040"/>
            <a:satOff val="-3802"/>
            <a:lumOff val="141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995795" y="3976177"/>
        <a:ext cx="111111" cy="201943"/>
      </dsp:txXfrm>
    </dsp:sp>
    <dsp:sp modelId="{7E83A0D1-4078-4CF0-BC40-07CBDD70B8F8}">
      <dsp:nvSpPr>
        <dsp:cNvPr id="0" name=""/>
        <dsp:cNvSpPr/>
      </dsp:nvSpPr>
      <dsp:spPr>
        <a:xfrm>
          <a:off x="3315634" y="3912592"/>
          <a:ext cx="1706243" cy="997254"/>
        </a:xfrm>
        <a:prstGeom prst="ellipse">
          <a:avLst/>
        </a:prstGeom>
        <a:solidFill>
          <a:schemeClr val="accent5">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Information Sharing</a:t>
          </a:r>
          <a:endParaRPr lang="en-US" sz="1600" kern="1200" dirty="0"/>
        </a:p>
      </dsp:txBody>
      <dsp:txXfrm>
        <a:off x="3565508" y="4058636"/>
        <a:ext cx="1206495" cy="705166"/>
      </dsp:txXfrm>
    </dsp:sp>
    <dsp:sp modelId="{506AE13F-35E5-4FE0-B08B-D2E56E7A6387}">
      <dsp:nvSpPr>
        <dsp:cNvPr id="0" name=""/>
        <dsp:cNvSpPr/>
      </dsp:nvSpPr>
      <dsp:spPr>
        <a:xfrm rot="12102190">
          <a:off x="3325178" y="3927581"/>
          <a:ext cx="102522" cy="336573"/>
        </a:xfrm>
        <a:prstGeom prst="rightArrow">
          <a:avLst>
            <a:gd name="adj1" fmla="val 60000"/>
            <a:gd name="adj2" fmla="val 50000"/>
          </a:avLst>
        </a:prstGeom>
        <a:solidFill>
          <a:schemeClr val="accent5">
            <a:shade val="90000"/>
            <a:hueOff val="237386"/>
            <a:satOff val="-5069"/>
            <a:lumOff val="189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354845" y="4000583"/>
        <a:ext cx="71765" cy="201943"/>
      </dsp:txXfrm>
    </dsp:sp>
    <dsp:sp modelId="{DAF8E1A8-C9C4-4F99-8666-8AFEEDD7A9A0}">
      <dsp:nvSpPr>
        <dsp:cNvPr id="0" name=""/>
        <dsp:cNvSpPr/>
      </dsp:nvSpPr>
      <dsp:spPr>
        <a:xfrm>
          <a:off x="1592868" y="3261259"/>
          <a:ext cx="1878847" cy="997254"/>
        </a:xfrm>
        <a:prstGeom prst="ellipse">
          <a:avLst/>
        </a:prstGeom>
        <a:solidFill>
          <a:schemeClr val="accent5">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Human Resources</a:t>
          </a:r>
          <a:endParaRPr lang="en-US" sz="1600" kern="1200" dirty="0"/>
        </a:p>
      </dsp:txBody>
      <dsp:txXfrm>
        <a:off x="1868019" y="3407303"/>
        <a:ext cx="1328545" cy="705166"/>
      </dsp:txXfrm>
    </dsp:sp>
    <dsp:sp modelId="{685D8EF8-1A83-4A5D-82BE-7C8B955F4103}">
      <dsp:nvSpPr>
        <dsp:cNvPr id="0" name=""/>
        <dsp:cNvSpPr/>
      </dsp:nvSpPr>
      <dsp:spPr>
        <a:xfrm rot="15375995">
          <a:off x="2287607" y="2943636"/>
          <a:ext cx="172654" cy="336573"/>
        </a:xfrm>
        <a:prstGeom prst="rightArrow">
          <a:avLst>
            <a:gd name="adj1" fmla="val 60000"/>
            <a:gd name="adj2" fmla="val 50000"/>
          </a:avLst>
        </a:prstGeom>
        <a:solidFill>
          <a:schemeClr val="accent5">
            <a:shade val="90000"/>
            <a:hueOff val="296733"/>
            <a:satOff val="-6336"/>
            <a:lumOff val="236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319653" y="3036109"/>
        <a:ext cx="120858" cy="201943"/>
      </dsp:txXfrm>
    </dsp:sp>
    <dsp:sp modelId="{F4F3C492-2243-4B19-B0F7-1F6955EDEEF8}">
      <dsp:nvSpPr>
        <dsp:cNvPr id="0" name=""/>
        <dsp:cNvSpPr/>
      </dsp:nvSpPr>
      <dsp:spPr>
        <a:xfrm>
          <a:off x="1421928" y="1957500"/>
          <a:ext cx="1583471" cy="997254"/>
        </a:xfrm>
        <a:prstGeom prst="ellipse">
          <a:avLst/>
        </a:prstGeom>
        <a:solidFill>
          <a:schemeClr val="accent5">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Financial Literacy</a:t>
          </a:r>
          <a:endParaRPr lang="en-US" sz="1600" kern="1200" dirty="0"/>
        </a:p>
      </dsp:txBody>
      <dsp:txXfrm>
        <a:off x="1653822" y="2103544"/>
        <a:ext cx="1119683" cy="705166"/>
      </dsp:txXfrm>
    </dsp:sp>
    <dsp:sp modelId="{48B37846-1905-4E2C-9494-B564CFE19D93}">
      <dsp:nvSpPr>
        <dsp:cNvPr id="0" name=""/>
        <dsp:cNvSpPr/>
      </dsp:nvSpPr>
      <dsp:spPr>
        <a:xfrm rot="16863461">
          <a:off x="2248262" y="1621025"/>
          <a:ext cx="191427" cy="336573"/>
        </a:xfrm>
        <a:prstGeom prst="rightArrow">
          <a:avLst>
            <a:gd name="adj1" fmla="val 60000"/>
            <a:gd name="adj2" fmla="val 50000"/>
          </a:avLst>
        </a:prstGeom>
        <a:solidFill>
          <a:schemeClr val="accent5">
            <a:shade val="90000"/>
            <a:hueOff val="356079"/>
            <a:satOff val="-7604"/>
            <a:lumOff val="283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71469" y="1716521"/>
        <a:ext cx="133999" cy="201943"/>
      </dsp:txXfrm>
    </dsp:sp>
    <dsp:sp modelId="{963D84C8-2D40-4E16-8F5D-3CB107AE6045}">
      <dsp:nvSpPr>
        <dsp:cNvPr id="0" name=""/>
        <dsp:cNvSpPr/>
      </dsp:nvSpPr>
      <dsp:spPr>
        <a:xfrm>
          <a:off x="1658145" y="612999"/>
          <a:ext cx="1636534" cy="997254"/>
        </a:xfrm>
        <a:prstGeom prst="ellipse">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Branding</a:t>
          </a:r>
          <a:endParaRPr lang="en-US" sz="1600" kern="1200" dirty="0"/>
        </a:p>
      </dsp:txBody>
      <dsp:txXfrm>
        <a:off x="1897810" y="759043"/>
        <a:ext cx="1157204" cy="705166"/>
      </dsp:txXfrm>
    </dsp:sp>
    <dsp:sp modelId="{D7B9D91F-F1B8-4BD8-B0D6-24A12F28FE12}">
      <dsp:nvSpPr>
        <dsp:cNvPr id="0" name=""/>
        <dsp:cNvSpPr/>
      </dsp:nvSpPr>
      <dsp:spPr>
        <a:xfrm rot="20685588">
          <a:off x="3266442" y="712792"/>
          <a:ext cx="112359" cy="336573"/>
        </a:xfrm>
        <a:prstGeom prst="rightArrow">
          <a:avLst>
            <a:gd name="adj1" fmla="val 60000"/>
            <a:gd name="adj2" fmla="val 50000"/>
          </a:avLst>
        </a:prstGeom>
        <a:solidFill>
          <a:schemeClr val="accent5">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267035" y="784537"/>
        <a:ext cx="78651" cy="201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F83E5-03F2-4BCD-8AF1-96BA4D3A990B}">
      <dsp:nvSpPr>
        <dsp:cNvPr id="0" name=""/>
        <dsp:cNvSpPr/>
      </dsp:nvSpPr>
      <dsp:spPr>
        <a:xfrm rot="5400000">
          <a:off x="423235" y="1649117"/>
          <a:ext cx="1261405" cy="209895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F067E-E4C3-4230-B350-7C9CF14E6014}">
      <dsp:nvSpPr>
        <dsp:cNvPr id="0" name=""/>
        <dsp:cNvSpPr/>
      </dsp:nvSpPr>
      <dsp:spPr>
        <a:xfrm>
          <a:off x="212676" y="2276251"/>
          <a:ext cx="1894944" cy="166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smtClean="0">
              <a:latin typeface="Calibri"/>
              <a:ea typeface="+mn-ea"/>
              <a:cs typeface="+mn-cs"/>
            </a:rPr>
            <a:t>1</a:t>
          </a:r>
          <a:endParaRPr lang="en-US" sz="1600" b="1" kern="1200" dirty="0">
            <a:latin typeface="Calibri"/>
            <a:ea typeface="+mn-ea"/>
            <a:cs typeface="+mn-cs"/>
          </a:endParaRPr>
        </a:p>
        <a:p>
          <a:pPr marL="171450" lvl="1" indent="-171450" algn="l" defTabSz="711200">
            <a:lnSpc>
              <a:spcPct val="90000"/>
            </a:lnSpc>
            <a:spcBef>
              <a:spcPct val="0"/>
            </a:spcBef>
            <a:spcAft>
              <a:spcPct val="15000"/>
            </a:spcAft>
            <a:buChar char="••"/>
          </a:pPr>
          <a:r>
            <a:rPr lang="en-US" sz="1600" kern="1200" smtClean="0">
              <a:latin typeface="Calibri"/>
              <a:ea typeface="+mn-ea"/>
              <a:cs typeface="+mn-cs"/>
            </a:rPr>
            <a:t>Utilization of stock exchanges and markets for SMEs</a:t>
          </a:r>
          <a:endParaRPr lang="en-US" sz="1600" kern="1200" dirty="0">
            <a:latin typeface="Calibri"/>
            <a:ea typeface="+mn-ea"/>
            <a:cs typeface="+mn-cs"/>
          </a:endParaRPr>
        </a:p>
        <a:p>
          <a:pPr marL="171450" lvl="1" indent="-171450" algn="l" defTabSz="711200">
            <a:lnSpc>
              <a:spcPct val="90000"/>
            </a:lnSpc>
            <a:spcBef>
              <a:spcPct val="0"/>
            </a:spcBef>
            <a:spcAft>
              <a:spcPct val="15000"/>
            </a:spcAft>
            <a:buChar char="••"/>
          </a:pPr>
          <a:endParaRPr lang="en-US" sz="1600" kern="1200" dirty="0" smtClean="0">
            <a:solidFill>
              <a:sysClr val="windowText" lastClr="000000">
                <a:hueOff val="0"/>
                <a:satOff val="0"/>
                <a:lumOff val="0"/>
                <a:alphaOff val="0"/>
              </a:sysClr>
            </a:solidFill>
            <a:latin typeface="Calibri"/>
            <a:ea typeface="+mn-ea"/>
            <a:cs typeface="+mn-cs"/>
          </a:endParaRPr>
        </a:p>
      </dsp:txBody>
      <dsp:txXfrm>
        <a:off x="212676" y="2276251"/>
        <a:ext cx="1894944" cy="1661029"/>
      </dsp:txXfrm>
    </dsp:sp>
    <dsp:sp modelId="{6FA84384-C7D7-4078-867F-320EF9C14306}">
      <dsp:nvSpPr>
        <dsp:cNvPr id="0" name=""/>
        <dsp:cNvSpPr/>
      </dsp:nvSpPr>
      <dsp:spPr>
        <a:xfrm>
          <a:off x="1750083" y="1494590"/>
          <a:ext cx="357536" cy="357536"/>
        </a:xfrm>
        <a:prstGeom prst="triangle">
          <a:avLst>
            <a:gd name="adj" fmla="val 100000"/>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B1535-2E4C-4D93-BBC3-9DE217F44837}">
      <dsp:nvSpPr>
        <dsp:cNvPr id="0" name=""/>
        <dsp:cNvSpPr/>
      </dsp:nvSpPr>
      <dsp:spPr>
        <a:xfrm rot="5400000">
          <a:off x="2743017" y="1075085"/>
          <a:ext cx="1261405" cy="2098950"/>
        </a:xfrm>
        <a:prstGeom prst="corner">
          <a:avLst>
            <a:gd name="adj1" fmla="val 16120"/>
            <a:gd name="adj2" fmla="val 1611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FCF7BC-C406-4737-A71D-BAC19671B8B7}">
      <dsp:nvSpPr>
        <dsp:cNvPr id="0" name=""/>
        <dsp:cNvSpPr/>
      </dsp:nvSpPr>
      <dsp:spPr>
        <a:xfrm>
          <a:off x="2532457" y="1702219"/>
          <a:ext cx="1894944" cy="166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latin typeface="Calibri"/>
              <a:ea typeface="+mn-ea"/>
              <a:cs typeface="+mn-cs"/>
            </a:rPr>
            <a:t>2</a:t>
          </a:r>
          <a:endParaRPr lang="en-US" sz="1600" b="1" kern="1200" dirty="0">
            <a:latin typeface="Calibri"/>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Increasing non-banking supply chain financing, such as leasing</a:t>
          </a:r>
          <a:endParaRPr lang="en-US" sz="1600" kern="1200" dirty="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Calibri"/>
            <a:ea typeface="+mn-ea"/>
            <a:cs typeface="+mn-cs"/>
          </a:endParaRPr>
        </a:p>
      </dsp:txBody>
      <dsp:txXfrm>
        <a:off x="2532457" y="1702219"/>
        <a:ext cx="1894944" cy="1661029"/>
      </dsp:txXfrm>
    </dsp:sp>
    <dsp:sp modelId="{A615AC78-AD66-4734-BB3B-17526641185A}">
      <dsp:nvSpPr>
        <dsp:cNvPr id="0" name=""/>
        <dsp:cNvSpPr/>
      </dsp:nvSpPr>
      <dsp:spPr>
        <a:xfrm>
          <a:off x="4069865" y="920558"/>
          <a:ext cx="357536" cy="357536"/>
        </a:xfrm>
        <a:prstGeom prst="triangle">
          <a:avLst>
            <a:gd name="adj" fmla="val 100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BB4EA-4186-4DD3-9ED2-03C6F22E7EB1}">
      <dsp:nvSpPr>
        <dsp:cNvPr id="0" name=""/>
        <dsp:cNvSpPr/>
      </dsp:nvSpPr>
      <dsp:spPr>
        <a:xfrm rot="5400000">
          <a:off x="5062799" y="501052"/>
          <a:ext cx="1261405" cy="2098950"/>
        </a:xfrm>
        <a:prstGeom prst="corner">
          <a:avLst>
            <a:gd name="adj1" fmla="val 16120"/>
            <a:gd name="adj2" fmla="val 1611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D0A17-55A4-4CD3-89F1-5976EF3293EA}">
      <dsp:nvSpPr>
        <dsp:cNvPr id="0" name=""/>
        <dsp:cNvSpPr/>
      </dsp:nvSpPr>
      <dsp:spPr>
        <a:xfrm>
          <a:off x="4852239" y="1128186"/>
          <a:ext cx="1894944" cy="166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smtClean="0">
              <a:latin typeface="Calibri"/>
              <a:ea typeface="+mn-ea"/>
              <a:cs typeface="+mn-cs"/>
            </a:rPr>
            <a:t>3</a:t>
          </a:r>
          <a:endParaRPr lang="en-US" sz="1600" b="1" kern="1200" dirty="0">
            <a:latin typeface="Calibri"/>
            <a:ea typeface="+mn-ea"/>
            <a:cs typeface="+mn-cs"/>
          </a:endParaRPr>
        </a:p>
        <a:p>
          <a:pPr marL="171450" lvl="1" indent="-171450" algn="l" defTabSz="711200">
            <a:lnSpc>
              <a:spcPct val="90000"/>
            </a:lnSpc>
            <a:spcBef>
              <a:spcPct val="0"/>
            </a:spcBef>
            <a:spcAft>
              <a:spcPct val="15000"/>
            </a:spcAft>
            <a:buChar char="••"/>
          </a:pPr>
          <a:r>
            <a:rPr lang="en-US" sz="1600" kern="1200" dirty="0" smtClean="0">
              <a:latin typeface="Calibri"/>
              <a:ea typeface="+mn-ea"/>
              <a:cs typeface="+mn-cs"/>
            </a:rPr>
            <a:t>Use of guarantees i.e. </a:t>
          </a:r>
          <a:r>
            <a:rPr lang="en-US" sz="1600" kern="1200" dirty="0" err="1" smtClean="0">
              <a:latin typeface="Calibri"/>
              <a:ea typeface="+mn-ea"/>
              <a:cs typeface="+mn-cs"/>
            </a:rPr>
            <a:t>Kafala</a:t>
          </a:r>
          <a:endParaRPr lang="en-US" sz="1600" kern="1200" dirty="0">
            <a:latin typeface="Calibri"/>
            <a:ea typeface="+mn-ea"/>
            <a:cs typeface="+mn-cs"/>
          </a:endParaRPr>
        </a:p>
        <a:p>
          <a:pPr marL="171450" lvl="1" indent="-171450" algn="l" defTabSz="711200">
            <a:lnSpc>
              <a:spcPct val="90000"/>
            </a:lnSpc>
            <a:spcBef>
              <a:spcPct val="0"/>
            </a:spcBef>
            <a:spcAft>
              <a:spcPct val="15000"/>
            </a:spcAft>
            <a:buChar char="••"/>
          </a:pPr>
          <a:endParaRPr lang="en-US" sz="1600" kern="1200" dirty="0" smtClean="0">
            <a:latin typeface="Calibri"/>
            <a:ea typeface="+mn-ea"/>
            <a:cs typeface="+mn-cs"/>
          </a:endParaRPr>
        </a:p>
      </dsp:txBody>
      <dsp:txXfrm>
        <a:off x="4852239" y="1128186"/>
        <a:ext cx="1894944" cy="1661029"/>
      </dsp:txXfrm>
    </dsp:sp>
    <dsp:sp modelId="{D4C8579A-374E-4170-ADF0-378CB4E44861}">
      <dsp:nvSpPr>
        <dsp:cNvPr id="0" name=""/>
        <dsp:cNvSpPr/>
      </dsp:nvSpPr>
      <dsp:spPr>
        <a:xfrm>
          <a:off x="6389647" y="346525"/>
          <a:ext cx="357536" cy="357536"/>
        </a:xfrm>
        <a:prstGeom prst="triangle">
          <a:avLst>
            <a:gd name="adj" fmla="val 100000"/>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FF6B7-3B2F-4D6D-B668-8598EEB1BA50}">
      <dsp:nvSpPr>
        <dsp:cNvPr id="0" name=""/>
        <dsp:cNvSpPr/>
      </dsp:nvSpPr>
      <dsp:spPr>
        <a:xfrm rot="5400000">
          <a:off x="7382581" y="-72979"/>
          <a:ext cx="1261405" cy="2098950"/>
        </a:xfrm>
        <a:prstGeom prst="corner">
          <a:avLst>
            <a:gd name="adj1" fmla="val 16120"/>
            <a:gd name="adj2" fmla="val 161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8BED3-3677-4867-A4D0-D3BE756F51C1}">
      <dsp:nvSpPr>
        <dsp:cNvPr id="0" name=""/>
        <dsp:cNvSpPr/>
      </dsp:nvSpPr>
      <dsp:spPr>
        <a:xfrm>
          <a:off x="7172021" y="554154"/>
          <a:ext cx="1894944" cy="166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smtClean="0">
              <a:latin typeface="Calibri"/>
              <a:ea typeface="+mn-ea"/>
              <a:cs typeface="+mn-cs"/>
            </a:rPr>
            <a:t>4</a:t>
          </a:r>
          <a:endParaRPr lang="en-US" sz="1600" b="1" kern="1200" dirty="0">
            <a:latin typeface="Calibri"/>
            <a:ea typeface="+mn-ea"/>
            <a:cs typeface="+mn-cs"/>
          </a:endParaRPr>
        </a:p>
        <a:p>
          <a:pPr marL="171450" lvl="1" indent="-171450" algn="l" defTabSz="711200">
            <a:lnSpc>
              <a:spcPct val="90000"/>
            </a:lnSpc>
            <a:spcBef>
              <a:spcPct val="0"/>
            </a:spcBef>
            <a:spcAft>
              <a:spcPct val="15000"/>
            </a:spcAft>
            <a:buChar char="••"/>
          </a:pPr>
          <a:r>
            <a:rPr lang="en-US" sz="1600" kern="1200" dirty="0" smtClean="0">
              <a:latin typeface="Calibri"/>
              <a:ea typeface="+mn-ea"/>
              <a:cs typeface="+mn-cs"/>
            </a:rPr>
            <a:t>Increasing use of equity funding through venture capital funds, crowdfunding and angel networks</a:t>
          </a:r>
          <a:endParaRPr lang="en-US" sz="1600" kern="1200" dirty="0">
            <a:latin typeface="Calibri"/>
            <a:ea typeface="+mn-ea"/>
            <a:cs typeface="+mn-cs"/>
          </a:endParaRPr>
        </a:p>
        <a:p>
          <a:pPr marL="171450" lvl="1" indent="-171450" algn="l" defTabSz="711200">
            <a:lnSpc>
              <a:spcPct val="90000"/>
            </a:lnSpc>
            <a:spcBef>
              <a:spcPct val="0"/>
            </a:spcBef>
            <a:spcAft>
              <a:spcPct val="15000"/>
            </a:spcAft>
            <a:buChar char="••"/>
          </a:pPr>
          <a:endParaRPr lang="en-US" sz="1600" kern="1200" dirty="0">
            <a:latin typeface="Calibri"/>
            <a:ea typeface="+mn-ea"/>
            <a:cs typeface="+mn-cs"/>
          </a:endParaRPr>
        </a:p>
      </dsp:txBody>
      <dsp:txXfrm>
        <a:off x="7172021" y="554154"/>
        <a:ext cx="1894944" cy="1661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204E4-CE6B-4BA0-9046-4EA21DD5821B}">
      <dsp:nvSpPr>
        <dsp:cNvPr id="0" name=""/>
        <dsp:cNvSpPr/>
      </dsp:nvSpPr>
      <dsp:spPr>
        <a:xfrm rot="5400000">
          <a:off x="-132074" y="136505"/>
          <a:ext cx="880499" cy="616349"/>
        </a:xfrm>
        <a:prstGeom prst="chevron">
          <a:avLst/>
        </a:prstGeom>
        <a:solidFill>
          <a:srgbClr val="B2B2B2">
            <a:hueOff val="0"/>
            <a:satOff val="0"/>
            <a:lumOff val="0"/>
            <a:alphaOff val="0"/>
          </a:srgbClr>
        </a:solidFill>
        <a:ln w="25400" cap="flat" cmpd="sng" algn="ctr">
          <a:solidFill>
            <a:srgbClr val="B2B2B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solidFill>
                <a:sysClr val="window" lastClr="FFFFFF"/>
              </a:solidFill>
              <a:latin typeface="Calibri"/>
              <a:ea typeface="+mn-ea"/>
              <a:cs typeface="+mn-cs"/>
            </a:rPr>
            <a:t>1</a:t>
          </a:r>
          <a:endParaRPr lang="en-US" sz="1600" b="1" kern="1200" dirty="0">
            <a:solidFill>
              <a:sysClr val="window" lastClr="FFFFFF"/>
            </a:solidFill>
            <a:latin typeface="Calibri"/>
            <a:ea typeface="+mn-ea"/>
            <a:cs typeface="+mn-cs"/>
          </a:endParaRPr>
        </a:p>
      </dsp:txBody>
      <dsp:txXfrm rot="-5400000">
        <a:off x="2" y="312605"/>
        <a:ext cx="616349" cy="264150"/>
      </dsp:txXfrm>
    </dsp:sp>
    <dsp:sp modelId="{7EB3D856-0D94-4B8D-A6DA-EBEAAA15B115}">
      <dsp:nvSpPr>
        <dsp:cNvPr id="0" name=""/>
        <dsp:cNvSpPr/>
      </dsp:nvSpPr>
      <dsp:spPr>
        <a:xfrm rot="5400000">
          <a:off x="3984412" y="-3368062"/>
          <a:ext cx="572324" cy="7308450"/>
        </a:xfrm>
        <a:prstGeom prst="round2SameRect">
          <a:avLst/>
        </a:prstGeom>
        <a:solidFill>
          <a:sysClr val="window" lastClr="FFFFFF">
            <a:alpha val="90000"/>
            <a:hueOff val="0"/>
            <a:satOff val="0"/>
            <a:lumOff val="0"/>
            <a:alphaOff val="0"/>
          </a:sysClr>
        </a:solidFill>
        <a:ln w="25400" cap="flat" cmpd="sng" algn="ctr">
          <a:solidFill>
            <a:srgbClr val="B2B2B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Operates on a profit and loss sharing basis (Musharakah or Mudarabah), as characterized in the original form of Islamic finance</a:t>
          </a:r>
          <a:endParaRPr lang="en-US" sz="1600" kern="1200" dirty="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Calibri"/>
            <a:ea typeface="+mn-ea"/>
            <a:cs typeface="+mn-cs"/>
          </a:endParaRPr>
        </a:p>
      </dsp:txBody>
      <dsp:txXfrm rot="-5400000">
        <a:off x="616350" y="27939"/>
        <a:ext cx="7280511" cy="516446"/>
      </dsp:txXfrm>
    </dsp:sp>
    <dsp:sp modelId="{C7CBF5C9-7D15-4C81-B455-2C7B7E5250A4}">
      <dsp:nvSpPr>
        <dsp:cNvPr id="0" name=""/>
        <dsp:cNvSpPr/>
      </dsp:nvSpPr>
      <dsp:spPr>
        <a:xfrm rot="5400000">
          <a:off x="-132074" y="918753"/>
          <a:ext cx="880499" cy="616349"/>
        </a:xfrm>
        <a:prstGeom prst="chevron">
          <a:avLst/>
        </a:prstGeom>
        <a:solidFill>
          <a:srgbClr val="969696">
            <a:hueOff val="0"/>
            <a:satOff val="0"/>
            <a:lumOff val="0"/>
            <a:alphaOff val="0"/>
          </a:srgbClr>
        </a:solidFill>
        <a:ln w="25400" cap="flat" cmpd="sng" algn="ctr">
          <a:solidFill>
            <a:srgbClr val="96969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solidFill>
                <a:sysClr val="window" lastClr="FFFFFF"/>
              </a:solidFill>
              <a:latin typeface="Calibri"/>
              <a:ea typeface="+mn-ea"/>
              <a:cs typeface="+mn-cs"/>
            </a:rPr>
            <a:t>2</a:t>
          </a:r>
          <a:endParaRPr lang="en-US" sz="1600" b="1" kern="1200" dirty="0">
            <a:solidFill>
              <a:sysClr val="window" lastClr="FFFFFF"/>
            </a:solidFill>
            <a:latin typeface="Calibri"/>
            <a:ea typeface="+mn-ea"/>
            <a:cs typeface="+mn-cs"/>
          </a:endParaRPr>
        </a:p>
      </dsp:txBody>
      <dsp:txXfrm rot="-5400000">
        <a:off x="2" y="1094853"/>
        <a:ext cx="616349" cy="264150"/>
      </dsp:txXfrm>
    </dsp:sp>
    <dsp:sp modelId="{0203F817-8695-4913-82C4-FC0494EAFBA4}">
      <dsp:nvSpPr>
        <dsp:cNvPr id="0" name=""/>
        <dsp:cNvSpPr/>
      </dsp:nvSpPr>
      <dsp:spPr>
        <a:xfrm rot="5400000">
          <a:off x="3984412" y="-2581384"/>
          <a:ext cx="572324" cy="7308450"/>
        </a:xfrm>
        <a:prstGeom prst="round2SameRect">
          <a:avLst/>
        </a:prstGeom>
        <a:solidFill>
          <a:sysClr val="window" lastClr="FFFFFF">
            <a:alpha val="90000"/>
            <a:hueOff val="0"/>
            <a:satOff val="0"/>
            <a:lumOff val="0"/>
            <a:alphaOff val="0"/>
          </a:sysClr>
        </a:solidFill>
        <a:ln w="25400" cap="flat" cmpd="sng" algn="ctr">
          <a:solidFill>
            <a:srgbClr val="96969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Provides access to capital to a wide range of entrepreneurs, thus reducing the funding gap</a:t>
          </a:r>
          <a:endParaRPr lang="en-US" sz="1600" kern="1200" dirty="0">
            <a:solidFill>
              <a:sysClr val="windowText" lastClr="000000">
                <a:hueOff val="0"/>
                <a:satOff val="0"/>
                <a:lumOff val="0"/>
                <a:alphaOff val="0"/>
              </a:sysClr>
            </a:solidFill>
            <a:latin typeface="Calibri"/>
            <a:ea typeface="+mn-ea"/>
            <a:cs typeface="+mn-cs"/>
          </a:endParaRPr>
        </a:p>
      </dsp:txBody>
      <dsp:txXfrm rot="-5400000">
        <a:off x="616350" y="814617"/>
        <a:ext cx="7280511" cy="516446"/>
      </dsp:txXfrm>
    </dsp:sp>
    <dsp:sp modelId="{BCAE02FA-01CF-49A3-805D-C47E95BDA7E7}">
      <dsp:nvSpPr>
        <dsp:cNvPr id="0" name=""/>
        <dsp:cNvSpPr/>
      </dsp:nvSpPr>
      <dsp:spPr>
        <a:xfrm rot="5400000">
          <a:off x="-132074" y="1701001"/>
          <a:ext cx="880499" cy="616349"/>
        </a:xfrm>
        <a:prstGeom prst="chevron">
          <a:avLst/>
        </a:prstGeom>
        <a:solidFill>
          <a:srgbClr val="808080">
            <a:hueOff val="0"/>
            <a:satOff val="0"/>
            <a:lumOff val="0"/>
            <a:alphaOff val="0"/>
          </a:srgbClr>
        </a:solidFill>
        <a:ln w="25400" cap="flat" cmpd="sng" algn="ctr">
          <a:solidFill>
            <a:srgbClr val="80808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solidFill>
                <a:sysClr val="window" lastClr="FFFFFF"/>
              </a:solidFill>
              <a:latin typeface="Calibri"/>
              <a:ea typeface="+mn-ea"/>
              <a:cs typeface="+mn-cs"/>
            </a:rPr>
            <a:t>3</a:t>
          </a:r>
          <a:endParaRPr lang="en-US" sz="1600" b="1" kern="1200" dirty="0">
            <a:solidFill>
              <a:sysClr val="window" lastClr="FFFFFF"/>
            </a:solidFill>
            <a:latin typeface="Calibri"/>
            <a:ea typeface="+mn-ea"/>
            <a:cs typeface="+mn-cs"/>
          </a:endParaRPr>
        </a:p>
      </dsp:txBody>
      <dsp:txXfrm rot="-5400000">
        <a:off x="2" y="1877101"/>
        <a:ext cx="616349" cy="264150"/>
      </dsp:txXfrm>
    </dsp:sp>
    <dsp:sp modelId="{6BABFEEA-C12E-4CA2-B237-E6B05557FFA9}">
      <dsp:nvSpPr>
        <dsp:cNvPr id="0" name=""/>
        <dsp:cNvSpPr/>
      </dsp:nvSpPr>
      <dsp:spPr>
        <a:xfrm rot="5400000">
          <a:off x="3984412" y="-1799136"/>
          <a:ext cx="572324" cy="7308450"/>
        </a:xfrm>
        <a:prstGeom prst="round2SameRect">
          <a:avLst/>
        </a:prstGeom>
        <a:solidFill>
          <a:sysClr val="window" lastClr="FFFFFF">
            <a:alpha val="90000"/>
            <a:hueOff val="0"/>
            <a:satOff val="0"/>
            <a:lumOff val="0"/>
            <a:alphaOff val="0"/>
          </a:sysClr>
        </a:solidFill>
        <a:ln w="25400" cap="flat" cmpd="sng" algn="ctr">
          <a:solidFill>
            <a:srgbClr val="80808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Opens up a new asset class for small and medium investors</a:t>
          </a:r>
          <a:endParaRPr lang="en-US" sz="1600" kern="1200" dirty="0">
            <a:solidFill>
              <a:sysClr val="windowText" lastClr="000000">
                <a:hueOff val="0"/>
                <a:satOff val="0"/>
                <a:lumOff val="0"/>
                <a:alphaOff val="0"/>
              </a:sysClr>
            </a:solidFill>
            <a:latin typeface="Calibri"/>
            <a:ea typeface="+mn-ea"/>
            <a:cs typeface="+mn-cs"/>
          </a:endParaRPr>
        </a:p>
      </dsp:txBody>
      <dsp:txXfrm rot="-5400000">
        <a:off x="616350" y="1596865"/>
        <a:ext cx="7280511" cy="516446"/>
      </dsp:txXfrm>
    </dsp:sp>
    <dsp:sp modelId="{D26EF364-13C9-4AFD-946B-13BA5B21D478}">
      <dsp:nvSpPr>
        <dsp:cNvPr id="0" name=""/>
        <dsp:cNvSpPr/>
      </dsp:nvSpPr>
      <dsp:spPr>
        <a:xfrm rot="5400000">
          <a:off x="-132074" y="2483249"/>
          <a:ext cx="880499" cy="616349"/>
        </a:xfrm>
        <a:prstGeom prst="chevron">
          <a:avLst/>
        </a:prstGeom>
        <a:solidFill>
          <a:srgbClr val="5F5F5F">
            <a:hueOff val="0"/>
            <a:satOff val="0"/>
            <a:lumOff val="0"/>
            <a:alphaOff val="0"/>
          </a:srgbClr>
        </a:solidFill>
        <a:ln w="25400" cap="flat" cmpd="sng" algn="ctr">
          <a:solidFill>
            <a:srgbClr val="5F5F5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solidFill>
                <a:sysClr val="window" lastClr="FFFFFF"/>
              </a:solidFill>
              <a:latin typeface="Calibri"/>
              <a:ea typeface="+mn-ea"/>
              <a:cs typeface="+mn-cs"/>
            </a:rPr>
            <a:t>4</a:t>
          </a:r>
          <a:endParaRPr lang="en-US" sz="1600" b="1" kern="1200" dirty="0">
            <a:solidFill>
              <a:sysClr val="window" lastClr="FFFFFF"/>
            </a:solidFill>
            <a:latin typeface="Calibri"/>
            <a:ea typeface="+mn-ea"/>
            <a:cs typeface="+mn-cs"/>
          </a:endParaRPr>
        </a:p>
      </dsp:txBody>
      <dsp:txXfrm rot="-5400000">
        <a:off x="2" y="2659349"/>
        <a:ext cx="616349" cy="264150"/>
      </dsp:txXfrm>
    </dsp:sp>
    <dsp:sp modelId="{D5C70EB8-AD5B-4FB9-823B-C7E4F3C54B08}">
      <dsp:nvSpPr>
        <dsp:cNvPr id="0" name=""/>
        <dsp:cNvSpPr/>
      </dsp:nvSpPr>
      <dsp:spPr>
        <a:xfrm rot="5400000">
          <a:off x="3984412" y="-1016888"/>
          <a:ext cx="572324" cy="7308450"/>
        </a:xfrm>
        <a:prstGeom prst="round2SameRect">
          <a:avLst/>
        </a:prstGeom>
        <a:solidFill>
          <a:sysClr val="window" lastClr="FFFFFF">
            <a:alpha val="90000"/>
            <a:hueOff val="0"/>
            <a:satOff val="0"/>
            <a:lumOff val="0"/>
            <a:alphaOff val="0"/>
          </a:sysClr>
        </a:solidFill>
        <a:ln w="25400" cap="flat" cmpd="sng" algn="ctr">
          <a:solidFill>
            <a:srgbClr val="5F5F5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Minimizes  risk by  splitting limited capital across multiple start-ups</a:t>
          </a:r>
          <a:endParaRPr lang="en-US" sz="1600" kern="1200" dirty="0">
            <a:solidFill>
              <a:sysClr val="windowText" lastClr="000000">
                <a:hueOff val="0"/>
                <a:satOff val="0"/>
                <a:lumOff val="0"/>
                <a:alphaOff val="0"/>
              </a:sysClr>
            </a:solidFill>
            <a:latin typeface="Calibri"/>
            <a:ea typeface="+mn-ea"/>
            <a:cs typeface="+mn-cs"/>
          </a:endParaRPr>
        </a:p>
      </dsp:txBody>
      <dsp:txXfrm rot="-5400000">
        <a:off x="616350" y="2379113"/>
        <a:ext cx="7280511" cy="516446"/>
      </dsp:txXfrm>
    </dsp:sp>
    <dsp:sp modelId="{1D38D6B3-F388-4F85-94DB-02A4B23689B2}">
      <dsp:nvSpPr>
        <dsp:cNvPr id="0" name=""/>
        <dsp:cNvSpPr/>
      </dsp:nvSpPr>
      <dsp:spPr>
        <a:xfrm rot="5400000">
          <a:off x="-132074" y="3265497"/>
          <a:ext cx="880499" cy="616349"/>
        </a:xfrm>
        <a:prstGeom prst="chevron">
          <a:avLst/>
        </a:prstGeom>
        <a:solidFill>
          <a:srgbClr val="4D4D4D">
            <a:hueOff val="0"/>
            <a:satOff val="0"/>
            <a:lumOff val="0"/>
            <a:alphaOff val="0"/>
          </a:srgbClr>
        </a:solidFill>
        <a:ln w="25400" cap="flat" cmpd="sng" algn="ctr">
          <a:solidFill>
            <a:srgbClr val="4D4D4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solidFill>
                <a:sysClr val="window" lastClr="FFFFFF"/>
              </a:solidFill>
              <a:latin typeface="Calibri"/>
              <a:ea typeface="+mn-ea"/>
              <a:cs typeface="+mn-cs"/>
            </a:rPr>
            <a:t>5</a:t>
          </a:r>
          <a:endParaRPr lang="en-US" sz="1600" b="1" kern="1200" dirty="0">
            <a:solidFill>
              <a:sysClr val="window" lastClr="FFFFFF"/>
            </a:solidFill>
            <a:latin typeface="Calibri"/>
            <a:ea typeface="+mn-ea"/>
            <a:cs typeface="+mn-cs"/>
          </a:endParaRPr>
        </a:p>
      </dsp:txBody>
      <dsp:txXfrm rot="-5400000">
        <a:off x="2" y="3441597"/>
        <a:ext cx="616349" cy="264150"/>
      </dsp:txXfrm>
    </dsp:sp>
    <dsp:sp modelId="{9459BBD7-9103-47F0-9C81-D40BA67B1892}">
      <dsp:nvSpPr>
        <dsp:cNvPr id="0" name=""/>
        <dsp:cNvSpPr/>
      </dsp:nvSpPr>
      <dsp:spPr>
        <a:xfrm rot="5400000">
          <a:off x="3984412" y="-234640"/>
          <a:ext cx="572324" cy="7308450"/>
        </a:xfrm>
        <a:prstGeom prst="round2SameRect">
          <a:avLst/>
        </a:prstGeom>
        <a:solidFill>
          <a:sysClr val="window" lastClr="FFFFFF">
            <a:alpha val="90000"/>
            <a:hueOff val="0"/>
            <a:satOff val="0"/>
            <a:lumOff val="0"/>
            <a:alphaOff val="0"/>
          </a:sysClr>
        </a:solidFill>
        <a:ln w="25400" cap="flat" cmpd="sng" algn="ctr">
          <a:solidFill>
            <a:srgbClr val="4D4D4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Promotes innovation, keeping the talent local and creates  jobs </a:t>
          </a:r>
          <a:endParaRPr lang="en-US" sz="1600" kern="1200" dirty="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endParaRPr lang="en-US" sz="1600" kern="1200" dirty="0" smtClean="0">
            <a:solidFill>
              <a:sysClr val="windowText" lastClr="000000">
                <a:hueOff val="0"/>
                <a:satOff val="0"/>
                <a:lumOff val="0"/>
                <a:alphaOff val="0"/>
              </a:sysClr>
            </a:solidFill>
            <a:latin typeface="Calibri"/>
            <a:ea typeface="+mn-ea"/>
            <a:cs typeface="+mn-cs"/>
          </a:endParaRPr>
        </a:p>
      </dsp:txBody>
      <dsp:txXfrm rot="-5400000">
        <a:off x="616350" y="3161361"/>
        <a:ext cx="7280511" cy="516446"/>
      </dsp:txXfrm>
    </dsp:sp>
    <dsp:sp modelId="{D1428228-808D-4ED5-AFE2-43DE838A4668}">
      <dsp:nvSpPr>
        <dsp:cNvPr id="0" name=""/>
        <dsp:cNvSpPr/>
      </dsp:nvSpPr>
      <dsp:spPr>
        <a:xfrm rot="5400000">
          <a:off x="-132074" y="4047745"/>
          <a:ext cx="880499" cy="616349"/>
        </a:xfrm>
        <a:prstGeom prst="chevron">
          <a:avLst/>
        </a:prstGeom>
        <a:solidFill>
          <a:schemeClr val="tx2">
            <a:lumMod val="5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alibri"/>
              <a:ea typeface="+mn-ea"/>
              <a:cs typeface="+mn-cs"/>
            </a:rPr>
            <a:t>6</a:t>
          </a:r>
        </a:p>
      </dsp:txBody>
      <dsp:txXfrm rot="-5400000">
        <a:off x="2" y="4223845"/>
        <a:ext cx="616349" cy="264150"/>
      </dsp:txXfrm>
    </dsp:sp>
    <dsp:sp modelId="{461BF64D-5B5D-4B45-AF26-21C9A0EA52D4}">
      <dsp:nvSpPr>
        <dsp:cNvPr id="0" name=""/>
        <dsp:cNvSpPr/>
      </dsp:nvSpPr>
      <dsp:spPr>
        <a:xfrm rot="5400000">
          <a:off x="3984412" y="547607"/>
          <a:ext cx="572324" cy="7308450"/>
        </a:xfrm>
        <a:prstGeom prst="round2SameRect">
          <a:avLst/>
        </a:prstGeom>
        <a:solidFill>
          <a:schemeClr val="lt1">
            <a:alpha val="90000"/>
            <a:hueOff val="0"/>
            <a:satOff val="0"/>
            <a:lumOff val="0"/>
            <a:alphaOff val="0"/>
          </a:schemeClr>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smtClean="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endParaRPr lang="en-US" sz="1600" kern="1200" dirty="0" smtClean="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hueOff val="0"/>
                  <a:satOff val="0"/>
                  <a:lumOff val="0"/>
                  <a:alphaOff val="0"/>
                </a:sysClr>
              </a:solidFill>
              <a:latin typeface="Calibri"/>
              <a:ea typeface="+mn-ea"/>
              <a:cs typeface="+mn-cs"/>
            </a:rPr>
            <a:t>Supports the growth of ventures to enterprises and possible future IPOs in new sectors i.e. technology and health sector</a:t>
          </a:r>
        </a:p>
        <a:p>
          <a:pPr marL="171450" lvl="1" indent="-171450" algn="l" defTabSz="711200">
            <a:lnSpc>
              <a:spcPct val="90000"/>
            </a:lnSpc>
            <a:spcBef>
              <a:spcPct val="0"/>
            </a:spcBef>
            <a:spcAft>
              <a:spcPct val="15000"/>
            </a:spcAft>
            <a:buChar char="••"/>
          </a:pPr>
          <a:endParaRPr lang="en-US" sz="1600" kern="1200" dirty="0" smtClean="0">
            <a:solidFill>
              <a:sysClr val="windowText" lastClr="000000">
                <a:hueOff val="0"/>
                <a:satOff val="0"/>
                <a:lumOff val="0"/>
                <a:alphaOff val="0"/>
              </a:sysClr>
            </a:solidFill>
            <a:latin typeface="Calibri"/>
            <a:ea typeface="+mn-ea"/>
            <a:cs typeface="+mn-cs"/>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Calibri"/>
            <a:ea typeface="+mn-ea"/>
            <a:cs typeface="+mn-cs"/>
          </a:endParaRPr>
        </a:p>
      </dsp:txBody>
      <dsp:txXfrm rot="-5400000">
        <a:off x="616350" y="3943609"/>
        <a:ext cx="7280511" cy="5164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860A8C-EFFC-480C-BE24-0E643E96636B}" type="datetimeFigureOut">
              <a:rPr lang="en-US" smtClean="0"/>
              <a:t>1/22/2017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43E055B-806C-435E-A3A1-4C87526F60AB}" type="slidenum">
              <a:rPr lang="en-US" smtClean="0"/>
              <a:t>‹#›</a:t>
            </a:fld>
            <a:endParaRPr lang="en-US"/>
          </a:p>
        </p:txBody>
      </p:sp>
    </p:spTree>
    <p:extLst>
      <p:ext uri="{BB962C8B-B14F-4D97-AF65-F5344CB8AC3E}">
        <p14:creationId xmlns:p14="http://schemas.microsoft.com/office/powerpoint/2010/main" val="285517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31292C-2DB0-4D4E-9E84-070AAD7AEFE9}" type="datetimeFigureOut">
              <a:rPr lang="en-US" smtClean="0"/>
              <a:t>1/22/2017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C11FE2-52FB-4894-B8C7-60A180F26BD7}" type="slidenum">
              <a:rPr lang="en-US" smtClean="0"/>
              <a:t>‹#›</a:t>
            </a:fld>
            <a:endParaRPr lang="en-US"/>
          </a:p>
        </p:txBody>
      </p:sp>
    </p:spTree>
    <p:extLst>
      <p:ext uri="{BB962C8B-B14F-4D97-AF65-F5344CB8AC3E}">
        <p14:creationId xmlns:p14="http://schemas.microsoft.com/office/powerpoint/2010/main" val="38229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Distinguished </a:t>
            </a:r>
            <a:r>
              <a:rPr lang="en-US" dirty="0"/>
              <a:t>participants and speakers on this meeting, Ladies and Gentlemen; </a:t>
            </a:r>
            <a:r>
              <a:rPr lang="en-US" dirty="0" err="1"/>
              <a:t>Assalamu</a:t>
            </a:r>
            <a:r>
              <a:rPr lang="en-US" dirty="0"/>
              <a:t> </a:t>
            </a:r>
            <a:r>
              <a:rPr lang="en-US" dirty="0" err="1"/>
              <a:t>Alaikum</a:t>
            </a:r>
            <a:r>
              <a:rPr lang="en-US" dirty="0"/>
              <a:t> Wa </a:t>
            </a:r>
            <a:r>
              <a:rPr lang="en-US" dirty="0" err="1"/>
              <a:t>Rahmatullahi</a:t>
            </a:r>
            <a:r>
              <a:rPr lang="en-US" dirty="0"/>
              <a:t> Wa </a:t>
            </a:r>
            <a:r>
              <a:rPr lang="en-US" dirty="0" err="1" smtClean="0"/>
              <a:t>Barakatuh</a:t>
            </a:r>
            <a:r>
              <a:rPr lang="en-US" dirty="0" smtClean="0"/>
              <a:t> and </a:t>
            </a:r>
            <a:r>
              <a:rPr lang="en-US" dirty="0"/>
              <a:t>a very good morning.</a:t>
            </a:r>
          </a:p>
          <a:p>
            <a:endParaRPr lang="en-US" dirty="0"/>
          </a:p>
          <a:p>
            <a:r>
              <a:rPr lang="en-US" dirty="0"/>
              <a:t>Allow me first to express my deepest gratitude to the organizer, for inviting me to this meeting. I am delighted to be here today and be able to share with you some insights on this very important topic and take this opportunity to exchange views with you and to listen carefully to your perspectives. </a:t>
            </a:r>
          </a:p>
          <a:p>
            <a:endParaRPr lang="en-US" dirty="0"/>
          </a:p>
          <a:p>
            <a:endParaRPr lang="en-US" dirty="0"/>
          </a:p>
        </p:txBody>
      </p:sp>
      <p:sp>
        <p:nvSpPr>
          <p:cNvPr id="4" name="Slide Number Placeholder 3"/>
          <p:cNvSpPr>
            <a:spLocks noGrp="1"/>
          </p:cNvSpPr>
          <p:nvPr>
            <p:ph type="sldNum" sz="quarter" idx="10"/>
          </p:nvPr>
        </p:nvSpPr>
        <p:spPr/>
        <p:txBody>
          <a:bodyPr/>
          <a:lstStyle/>
          <a:p>
            <a:fld id="{28C11FE2-52FB-4894-B8C7-60A180F26BD7}" type="slidenum">
              <a:rPr lang="en-US" smtClean="0"/>
              <a:t>1</a:t>
            </a:fld>
            <a:endParaRPr lang="en-US"/>
          </a:p>
        </p:txBody>
      </p:sp>
    </p:spTree>
    <p:extLst>
      <p:ext uri="{BB962C8B-B14F-4D97-AF65-F5344CB8AC3E}">
        <p14:creationId xmlns:p14="http://schemas.microsoft.com/office/powerpoint/2010/main" val="968388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trends in the growth Islamic finance assets have led to widespread criticism that it is limiting its services to a great extent to high-net worth individuals and mimicking conventional debt </a:t>
            </a:r>
            <a:r>
              <a:rPr lang="en-US" dirty="0" smtClean="0"/>
              <a:t>financing</a:t>
            </a:r>
          </a:p>
          <a:p>
            <a:endParaRPr lang="en-US" dirty="0"/>
          </a:p>
          <a:p>
            <a:r>
              <a:rPr lang="en-US" dirty="0" smtClean="0"/>
              <a:t>From </a:t>
            </a:r>
            <a:r>
              <a:rPr lang="en-US" dirty="0"/>
              <a:t>a Shari’ah perspective, the foundational philosophy of Islamic finance relies heavily on the economic and social development factor, including financial inclusion in the form of servicing the unbankable of the society, such as SMEs </a:t>
            </a:r>
          </a:p>
        </p:txBody>
      </p:sp>
      <p:sp>
        <p:nvSpPr>
          <p:cNvPr id="4" name="Slide Number Placeholder 3"/>
          <p:cNvSpPr>
            <a:spLocks noGrp="1"/>
          </p:cNvSpPr>
          <p:nvPr>
            <p:ph type="sldNum" sz="quarter" idx="10"/>
          </p:nvPr>
        </p:nvSpPr>
        <p:spPr/>
        <p:txBody>
          <a:bodyPr/>
          <a:lstStyle/>
          <a:p>
            <a:fld id="{28C11FE2-52FB-4894-B8C7-60A180F26BD7}" type="slidenum">
              <a:rPr lang="en-US" smtClean="0"/>
              <a:t>10</a:t>
            </a:fld>
            <a:endParaRPr lang="en-US"/>
          </a:p>
        </p:txBody>
      </p:sp>
    </p:spTree>
    <p:extLst>
      <p:ext uri="{BB962C8B-B14F-4D97-AF65-F5344CB8AC3E}">
        <p14:creationId xmlns:p14="http://schemas.microsoft.com/office/powerpoint/2010/main" val="152316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Product offerings for SMEs from Islamic banks (except in some countries such as Indonesia or Pakistan) are significantly limited to debt-based financing such as </a:t>
            </a:r>
            <a:r>
              <a:rPr lang="en-US" sz="1100" dirty="0" err="1" smtClean="0"/>
              <a:t>Murabaha</a:t>
            </a:r>
            <a:endParaRPr lang="en-US" sz="1100" dirty="0" smtClean="0"/>
          </a:p>
          <a:p>
            <a:pPr marL="171450" indent="-171450">
              <a:buFont typeface="Arial" panose="020B0604020202020204" pitchFamily="34" charset="0"/>
              <a:buChar char="•"/>
            </a:pPr>
            <a:r>
              <a:rPr lang="en-US" sz="1100" dirty="0"/>
              <a:t>Increased standardization would improve the comparability of offerings between different Islamic banks and help build a common Shari’ah understanding and knowledge base for less experienced practitioners and SME </a:t>
            </a:r>
            <a:r>
              <a:rPr lang="en-US" sz="1100" dirty="0" smtClean="0"/>
              <a:t>end-clients</a:t>
            </a:r>
          </a:p>
          <a:p>
            <a:pPr marL="171450" indent="-171450">
              <a:buFont typeface="Arial" panose="020B0604020202020204" pitchFamily="34" charset="0"/>
              <a:buChar char="•"/>
            </a:pPr>
            <a:r>
              <a:rPr lang="en-US" sz="1100" dirty="0"/>
              <a:t>The asset-based nature of Islamic finance and the requirements and process of verifying Shari’ah-compliance result in increased transaction costs, which are borne by entrepreneurs</a:t>
            </a:r>
            <a:r>
              <a:rPr lang="en-US" sz="1100" dirty="0" smtClean="0"/>
              <a:t>.</a:t>
            </a:r>
          </a:p>
          <a:p>
            <a:pPr marL="171450" indent="-171450">
              <a:buFont typeface="Arial" panose="020B0604020202020204" pitchFamily="34" charset="0"/>
              <a:buChar char="•"/>
            </a:pPr>
            <a:r>
              <a:rPr lang="en-US" sz="1100" dirty="0"/>
              <a:t>One of the key challenges with respect to access to finance faced by SMEs is the lack of  or unsuitability of existing collateral. Seventy-eight percent of assets of businesses in developing countries are movable assets in the form of machinery, equipment, and </a:t>
            </a:r>
            <a:r>
              <a:rPr lang="en-US" sz="1100" dirty="0" smtClean="0"/>
              <a:t>vehicles</a:t>
            </a:r>
          </a:p>
          <a:p>
            <a:pPr marL="171450" indent="-171450">
              <a:buFont typeface="Arial" panose="020B0604020202020204" pitchFamily="34" charset="0"/>
              <a:buChar char="•"/>
            </a:pPr>
            <a:r>
              <a:rPr lang="en-US" sz="1100" dirty="0" smtClean="0"/>
              <a:t>Information </a:t>
            </a:r>
            <a:r>
              <a:rPr lang="en-US" sz="1100" dirty="0"/>
              <a:t>sharing is essential to expand Islamic SME financing. Educational material is needed, along with case studies, and most importantly contractual templates and operations manuals that smaller financial institutions willing to offer Islamic finance products can follow. </a:t>
            </a:r>
            <a:endParaRPr lang="en-US" sz="1100" dirty="0" smtClean="0"/>
          </a:p>
          <a:p>
            <a:pPr marL="171450" indent="-171450">
              <a:buFont typeface="Arial" panose="020B0604020202020204" pitchFamily="34" charset="0"/>
              <a:buChar char="•"/>
            </a:pPr>
            <a:r>
              <a:rPr lang="en-US" sz="1100" dirty="0"/>
              <a:t>Shari’ah personnel with knowledge in both Shari’ah and banking/finance operations are scarce  because of the multidisciplinary knowledge required to determine the compliance of modern financial transactions and financial engineering to Shari’ah rules</a:t>
            </a:r>
            <a:r>
              <a:rPr lang="en-US" sz="1100" dirty="0" smtClean="0"/>
              <a:t>.</a:t>
            </a:r>
          </a:p>
          <a:p>
            <a:pPr marL="171450" indent="-171450">
              <a:buFont typeface="Arial" panose="020B0604020202020204" pitchFamily="34" charset="0"/>
              <a:buChar char="•"/>
            </a:pPr>
            <a:r>
              <a:rPr lang="en-US" sz="1100" dirty="0"/>
              <a:t>There is a general lack of understanding regarding Islamic finance as compared to conventional finance. Seventy-three percent of respondents cited “lack of awareness of Islamic banking products and services” as a very significant </a:t>
            </a:r>
            <a:endParaRPr lang="en-US" sz="1100" dirty="0" smtClean="0"/>
          </a:p>
          <a:p>
            <a:pPr marL="171450" indent="-171450">
              <a:buFont typeface="Arial" panose="020B0604020202020204" pitchFamily="34" charset="0"/>
              <a:buChar char="•"/>
            </a:pPr>
            <a:r>
              <a:rPr lang="en-US" sz="1100" dirty="0"/>
              <a:t>The labeling of Islamic banking could be a concern for both Muslims and non-Muslims; it might be perceived as being reserved for Muslims  and could result in exclusion of non-Muslims. The lack of Islamic finance literacy among Muslims could result in their considering Islamic banks just rebranded conventional banks. </a:t>
            </a:r>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033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C11FE2-52FB-4894-B8C7-60A180F26BD7}" type="slidenum">
              <a:rPr lang="en-US" smtClean="0"/>
              <a:t>12</a:t>
            </a:fld>
            <a:endParaRPr lang="en-US"/>
          </a:p>
        </p:txBody>
      </p:sp>
    </p:spTree>
    <p:extLst>
      <p:ext uri="{BB962C8B-B14F-4D97-AF65-F5344CB8AC3E}">
        <p14:creationId xmlns:p14="http://schemas.microsoft.com/office/powerpoint/2010/main" val="65443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 of informal investment – through </a:t>
            </a:r>
            <a:r>
              <a:rPr lang="en-US" dirty="0" smtClean="0"/>
              <a:t>friends, family </a:t>
            </a:r>
            <a:r>
              <a:rPr lang="en-US" dirty="0"/>
              <a:t>members and colleagues – on entrepreneurship </a:t>
            </a:r>
            <a:r>
              <a:rPr lang="en-US" dirty="0" smtClean="0"/>
              <a:t>is immense</a:t>
            </a:r>
            <a:r>
              <a:rPr lang="en-US" dirty="0"/>
              <a:t>. Since 2012, an average of 6% of GEM </a:t>
            </a:r>
            <a:r>
              <a:rPr lang="en-US" dirty="0" smtClean="0"/>
              <a:t>member economies</a:t>
            </a:r>
            <a:r>
              <a:rPr lang="en-US" dirty="0"/>
              <a:t>’ adult population (i.e. aged 18 to 64) </a:t>
            </a:r>
            <a:r>
              <a:rPr lang="en-US" dirty="0" smtClean="0"/>
              <a:t>have provided </a:t>
            </a:r>
            <a:r>
              <a:rPr lang="en-US" dirty="0"/>
              <a:t>informal investment to an entrepreneur per </a:t>
            </a:r>
            <a:r>
              <a:rPr lang="en-US" dirty="0" smtClean="0"/>
              <a:t>year, totaling </a:t>
            </a:r>
            <a:r>
              <a:rPr lang="en-US" dirty="0"/>
              <a:t>over US$ 1 trillion </a:t>
            </a:r>
            <a:r>
              <a:rPr lang="en-US" dirty="0" smtClean="0"/>
              <a:t>a </a:t>
            </a:r>
            <a:r>
              <a:rPr lang="en-US" dirty="0"/>
              <a:t>year over the period 2012 to</a:t>
            </a:r>
          </a:p>
          <a:p>
            <a:r>
              <a:rPr lang="en-US" dirty="0"/>
              <a:t>2015</a:t>
            </a:r>
            <a:r>
              <a:rPr lang="en-US" dirty="0" smtClean="0"/>
              <a:t>.</a:t>
            </a:r>
          </a:p>
          <a:p>
            <a:endParaRPr lang="en-US" dirty="0"/>
          </a:p>
          <a:p>
            <a:r>
              <a:rPr lang="en-US" dirty="0"/>
              <a:t>Entrepreneurs often use informal funding from friends, </a:t>
            </a:r>
            <a:r>
              <a:rPr lang="en-US" dirty="0" smtClean="0"/>
              <a:t>family members </a:t>
            </a:r>
            <a:r>
              <a:rPr lang="en-US" dirty="0"/>
              <a:t>and colleagues, because they cannot secure </a:t>
            </a:r>
            <a:r>
              <a:rPr lang="en-US" dirty="0" smtClean="0"/>
              <a:t>formal investment </a:t>
            </a:r>
            <a:r>
              <a:rPr lang="en-US" dirty="0"/>
              <a:t>through VC or other outside funding. The role of informal investment through friends, family, </a:t>
            </a:r>
            <a:r>
              <a:rPr lang="en-US" dirty="0" smtClean="0"/>
              <a:t>and colleagues </a:t>
            </a:r>
            <a:r>
              <a:rPr lang="en-US" dirty="0"/>
              <a:t>has already started evolving into new forms </a:t>
            </a:r>
            <a:r>
              <a:rPr lang="en-US" dirty="0" smtClean="0"/>
              <a:t>with the </a:t>
            </a:r>
            <a:r>
              <a:rPr lang="en-US" dirty="0"/>
              <a:t>onset of online crowdfunding. In the era of </a:t>
            </a:r>
            <a:r>
              <a:rPr lang="en-US" dirty="0" smtClean="0"/>
              <a:t>massive social </a:t>
            </a:r>
            <a:r>
              <a:rPr lang="en-US" dirty="0"/>
              <a:t>networks that can be tapped by entrepreneurs, it </a:t>
            </a:r>
            <a:r>
              <a:rPr lang="en-US" dirty="0" smtClean="0"/>
              <a:t>is likely </a:t>
            </a:r>
            <a:r>
              <a:rPr lang="en-US" dirty="0"/>
              <a:t>that crowdfunding will increasingly take the place </a:t>
            </a:r>
            <a:r>
              <a:rPr lang="en-US" dirty="0" smtClean="0"/>
              <a:t>of asking </a:t>
            </a:r>
            <a:r>
              <a:rPr lang="en-US" dirty="0"/>
              <a:t>close relations for funding </a:t>
            </a:r>
            <a:r>
              <a:rPr lang="en-US" dirty="0" smtClean="0"/>
              <a:t>directly.</a:t>
            </a:r>
            <a:endParaRPr lang="en-US" dirty="0"/>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97015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cost of a start-up in 2004 was estimated at US$54,000, whereas in 2015, it has reduced to US$13,000, indicating a willingness to start a business with fewer resources and the capability to do so.</a:t>
            </a:r>
          </a:p>
          <a:p>
            <a:endParaRPr lang="en-US" dirty="0"/>
          </a:p>
          <a:p>
            <a:r>
              <a:rPr lang="en-US" dirty="0"/>
              <a:t>Low start-up costs in Africa and Latin </a:t>
            </a:r>
            <a:r>
              <a:rPr lang="en-US" dirty="0" smtClean="0"/>
              <a:t>America and Caribbean </a:t>
            </a:r>
            <a:r>
              <a:rPr lang="en-US" dirty="0"/>
              <a:t>are probably a reflection of the type of </a:t>
            </a:r>
            <a:r>
              <a:rPr lang="en-US" dirty="0" smtClean="0"/>
              <a:t>ventures started </a:t>
            </a:r>
            <a:r>
              <a:rPr lang="en-US" dirty="0"/>
              <a:t>by entrepreneurs. Many of these entrepreneurs are likely to be in the retail/wholesale and services sectors.</a:t>
            </a:r>
          </a:p>
          <a:p>
            <a:endParaRPr lang="en-US" dirty="0" smtClean="0"/>
          </a:p>
          <a:p>
            <a:r>
              <a:rPr lang="en-US" dirty="0" smtClean="0"/>
              <a:t>Barriers </a:t>
            </a:r>
            <a:r>
              <a:rPr lang="en-US" dirty="0"/>
              <a:t>to entry into these sectors, in terms of both skills and capital required, are low.</a:t>
            </a:r>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59335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Increasing the use of equity funding through venture capital  </a:t>
            </a:r>
          </a:p>
          <a:p>
            <a:r>
              <a:rPr lang="en-US" dirty="0"/>
              <a:t>   funds and angel networks</a:t>
            </a:r>
          </a:p>
          <a:p>
            <a:endParaRPr lang="en-US" dirty="0"/>
          </a:p>
          <a:p>
            <a:r>
              <a:rPr lang="en-US" dirty="0"/>
              <a:t>• Creation of SME stock exchanges and markets</a:t>
            </a:r>
          </a:p>
          <a:p>
            <a:endParaRPr lang="en-US" dirty="0"/>
          </a:p>
          <a:p>
            <a:r>
              <a:rPr lang="en-US" dirty="0"/>
              <a:t>• Increasing non-banking supply chain financing such as leasing</a:t>
            </a:r>
          </a:p>
          <a:p>
            <a:endParaRPr lang="en-US" dirty="0"/>
          </a:p>
          <a:p>
            <a:r>
              <a:rPr lang="en-US" dirty="0"/>
              <a:t>• Use of guarantees</a:t>
            </a:r>
          </a:p>
          <a:p>
            <a:endParaRPr lang="en-US" dirty="0"/>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0987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a:t>
            </a:r>
            <a:endParaRPr lang="en-US" dirty="0" smtClean="0"/>
          </a:p>
          <a:p>
            <a:r>
              <a:rPr lang="en-US" dirty="0" smtClean="0"/>
              <a:t>Depository </a:t>
            </a:r>
            <a:r>
              <a:rPr lang="en-US" dirty="0"/>
              <a:t>Financial Institutions (banks) raise capital by providing</a:t>
            </a:r>
          </a:p>
          <a:p>
            <a:r>
              <a:rPr lang="en-US" dirty="0"/>
              <a:t>depository services (safe keeping and interest) to “savers” (retail).</a:t>
            </a:r>
          </a:p>
          <a:p>
            <a:endParaRPr lang="en-US" dirty="0" smtClean="0"/>
          </a:p>
          <a:p>
            <a:r>
              <a:rPr lang="en-US" dirty="0" smtClean="0"/>
              <a:t>Traditional</a:t>
            </a:r>
            <a:r>
              <a:rPr lang="en-US" dirty="0"/>
              <a:t>:</a:t>
            </a:r>
          </a:p>
          <a:p>
            <a:r>
              <a:rPr lang="en-US" dirty="0"/>
              <a:t>Non-Depository Financial institutions raise their capital from large financial</a:t>
            </a:r>
          </a:p>
          <a:p>
            <a:r>
              <a:rPr lang="en-US" dirty="0"/>
              <a:t>institutions (wholesale, interbank </a:t>
            </a:r>
            <a:r>
              <a:rPr lang="en-US" dirty="0" smtClean="0"/>
              <a:t>lending); Shadow </a:t>
            </a:r>
            <a:r>
              <a:rPr lang="en-US" dirty="0"/>
              <a:t>Banking </a:t>
            </a:r>
            <a:r>
              <a:rPr lang="en-US" dirty="0" smtClean="0"/>
              <a:t>System</a:t>
            </a:r>
          </a:p>
          <a:p>
            <a:endParaRPr lang="en-US" dirty="0"/>
          </a:p>
          <a:p>
            <a:r>
              <a:rPr lang="en-US" dirty="0" smtClean="0"/>
              <a:t>New/Recent: </a:t>
            </a:r>
          </a:p>
          <a:p>
            <a:r>
              <a:rPr lang="en-US" dirty="0" smtClean="0"/>
              <a:t>Lightly </a:t>
            </a:r>
            <a:r>
              <a:rPr lang="en-US" dirty="0"/>
              <a:t>Regulated, or Unregulated Non-Depository, Non- Financial</a:t>
            </a:r>
          </a:p>
          <a:p>
            <a:r>
              <a:rPr lang="en-US" dirty="0"/>
              <a:t>Institutions, which raise their capital from small Investors. Retail capital</a:t>
            </a:r>
          </a:p>
          <a:p>
            <a:r>
              <a:rPr lang="en-US" dirty="0"/>
              <a:t>funding, e.g. P2PL, Crowdfunding.</a:t>
            </a:r>
          </a:p>
        </p:txBody>
      </p:sp>
      <p:sp>
        <p:nvSpPr>
          <p:cNvPr id="4" name="Slide Number Placeholder 3"/>
          <p:cNvSpPr>
            <a:spLocks noGrp="1"/>
          </p:cNvSpPr>
          <p:nvPr>
            <p:ph type="sldNum" sz="quarter" idx="10"/>
          </p:nvPr>
        </p:nvSpPr>
        <p:spPr/>
        <p:txBody>
          <a:bodyPr/>
          <a:lstStyle/>
          <a:p>
            <a:fld id="{28C11FE2-52FB-4894-B8C7-60A180F26BD7}" type="slidenum">
              <a:rPr lang="en-US" smtClean="0"/>
              <a:t>16</a:t>
            </a:fld>
            <a:endParaRPr lang="en-US"/>
          </a:p>
        </p:txBody>
      </p:sp>
    </p:spTree>
    <p:extLst>
      <p:ext uri="{BB962C8B-B14F-4D97-AF65-F5344CB8AC3E}">
        <p14:creationId xmlns:p14="http://schemas.microsoft.com/office/powerpoint/2010/main" val="3324167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31855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18376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guarantees are a debatable arena of Islamic finance due to different Shari’ah perceptions of their eligibility, especially in terms of paying a fee for the </a:t>
            </a:r>
            <a:r>
              <a:rPr lang="en-US" dirty="0" smtClean="0"/>
              <a:t>guarantee. For </a:t>
            </a:r>
            <a:r>
              <a:rPr lang="en-US" dirty="0"/>
              <a:t>instance, the Islamic Fiqh Academy of the Organization of Islamic Cooperation consider it </a:t>
            </a:r>
            <a:r>
              <a:rPr lang="en-US" dirty="0" smtClean="0"/>
              <a:t>impermissible </a:t>
            </a:r>
            <a:r>
              <a:rPr lang="en-US" dirty="0"/>
              <a:t>to impose a fee for a guarantee, whereas some contemporary Shari’ah scholars and organizations like the Shari’ah Advisory Council of the Central Bank of Malaysia consider charging fees for guarantees permissible.</a:t>
            </a:r>
          </a:p>
        </p:txBody>
      </p:sp>
      <p:sp>
        <p:nvSpPr>
          <p:cNvPr id="4" name="Slide Number Placeholder 3"/>
          <p:cNvSpPr>
            <a:spLocks noGrp="1"/>
          </p:cNvSpPr>
          <p:nvPr>
            <p:ph type="sldNum" sz="quarter" idx="10"/>
          </p:nvPr>
        </p:nvSpPr>
        <p:spPr/>
        <p:txBody>
          <a:bodyPr/>
          <a:lstStyle/>
          <a:p>
            <a:fld id="{28C11FE2-52FB-4894-B8C7-60A180F26BD7}" type="slidenum">
              <a:rPr lang="en-US" smtClean="0"/>
              <a:t>19</a:t>
            </a:fld>
            <a:endParaRPr lang="en-US"/>
          </a:p>
        </p:txBody>
      </p:sp>
    </p:spTree>
    <p:extLst>
      <p:ext uri="{BB962C8B-B14F-4D97-AF65-F5344CB8AC3E}">
        <p14:creationId xmlns:p14="http://schemas.microsoft.com/office/powerpoint/2010/main" val="425779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11FE2-52FB-4894-B8C7-60A180F26BD7}" type="slidenum">
              <a:rPr lang="en-US" smtClean="0"/>
              <a:t>2</a:t>
            </a:fld>
            <a:endParaRPr lang="en-US"/>
          </a:p>
        </p:txBody>
      </p:sp>
    </p:spTree>
    <p:extLst>
      <p:ext uri="{BB962C8B-B14F-4D97-AF65-F5344CB8AC3E}">
        <p14:creationId xmlns:p14="http://schemas.microsoft.com/office/powerpoint/2010/main" val="3658360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21938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volumes funded through the online platforms are increasing and the industry has outgrown the “start-up” level it is now being recognized as a distinct market for alternative lending. As the industry is evolving the platforms are accumulating industry and business risks that can make a significant impact on their future operations</a:t>
            </a:r>
            <a:r>
              <a:rPr lang="en-US" dirty="0" smtClean="0"/>
              <a:t>.</a:t>
            </a:r>
          </a:p>
          <a:p>
            <a:endParaRPr lang="en-US" dirty="0"/>
          </a:p>
          <a:p>
            <a:r>
              <a:rPr lang="en-US" dirty="0"/>
              <a:t>As the online alternative lending industry is relatively young and significant increase of volume of loans funded has been seen only since 2014, there are weak or no local regulatory requirements applicable for the operations of online platforms. There are also no unified global regulations. So a number of countries undergo changes in regulation of alternative lending in order to control risks from investor and borrower perspectives</a:t>
            </a:r>
            <a:r>
              <a:rPr lang="en-US" dirty="0" smtClean="0"/>
              <a:t>.</a:t>
            </a:r>
          </a:p>
          <a:p>
            <a:endParaRPr lang="en-US" dirty="0"/>
          </a:p>
          <a:p>
            <a:r>
              <a:rPr lang="en-US" dirty="0"/>
              <a:t>It is expected that implementation of stricter policies and regulations may lead to a decrease in the growth rates of volumes funded through alternative financing. On the other hand, there is an alternative opinion that structured regulatory requirements might increase investors confidence that would lead to the increase in volumes of attracted capital.</a:t>
            </a:r>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67732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participatory financing (or crowdfunding), recorded impressive growth during the last few years and can provide an effective source of funding for SMEs in IDB MCs. Experts see crowdfunding as an innovative tool to microenterprise lending, allowing the funding of projects and startups and improving financial inclusion.</a:t>
            </a:r>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19520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financing gap in developing countries is even more severe, since financial institutions such as banks widely consider SMEs to be too risky due to such factors as lack of collateral and insufficient credit history. About 55–68 percent of SMEs in developing countries are either financially underserved or not served at all, resulting in lost </a:t>
            </a:r>
            <a:r>
              <a:rPr lang="en-US" dirty="0" smtClean="0"/>
              <a:t>opportunities </a:t>
            </a:r>
            <a:r>
              <a:rPr lang="en-US" dirty="0"/>
              <a:t>to realize their full potential</a:t>
            </a:r>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663037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02701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Background shows the rapidly increasing numbers of </a:t>
            </a:r>
            <a:r>
              <a:rPr lang="en-US" sz="1000" dirty="0" err="1" smtClean="0"/>
              <a:t>FinTech</a:t>
            </a:r>
            <a:r>
              <a:rPr lang="en-US" sz="1000" dirty="0" smtClean="0"/>
              <a:t> companies across the world</a:t>
            </a:r>
          </a:p>
          <a:p>
            <a:endParaRPr lang="en-US" sz="1000" dirty="0"/>
          </a:p>
          <a:p>
            <a:r>
              <a:rPr lang="en-US" sz="1000" dirty="0" smtClean="0"/>
              <a:t>3</a:t>
            </a:r>
            <a:r>
              <a:rPr lang="en-US" sz="1000" dirty="0"/>
              <a:t>. </a:t>
            </a:r>
            <a:r>
              <a:rPr lang="en-US" sz="1000" dirty="0" smtClean="0"/>
              <a:t>How</a:t>
            </a:r>
            <a:r>
              <a:rPr lang="en-US" sz="1000" dirty="0"/>
              <a:t>? </a:t>
            </a:r>
            <a:endParaRPr lang="en-US" sz="1000" dirty="0" smtClean="0"/>
          </a:p>
          <a:p>
            <a:r>
              <a:rPr lang="en-US" sz="1000" b="1" dirty="0" smtClean="0"/>
              <a:t>Mobile </a:t>
            </a:r>
            <a:r>
              <a:rPr lang="en-US" sz="1000" b="1" dirty="0"/>
              <a:t>&amp; internet </a:t>
            </a:r>
            <a:r>
              <a:rPr lang="en-US" sz="1000" b="1" dirty="0" smtClean="0"/>
              <a:t>banking: </a:t>
            </a:r>
            <a:r>
              <a:rPr lang="en-US" sz="1000" dirty="0" smtClean="0"/>
              <a:t>Shift </a:t>
            </a:r>
            <a:r>
              <a:rPr lang="en-US" sz="1000" dirty="0"/>
              <a:t>to ‘cashless’ society leads to better </a:t>
            </a:r>
            <a:r>
              <a:rPr lang="en-US" sz="1000" dirty="0" err="1"/>
              <a:t>cashflow</a:t>
            </a:r>
            <a:r>
              <a:rPr lang="en-US" sz="1000" dirty="0"/>
              <a:t> management as </a:t>
            </a:r>
            <a:r>
              <a:rPr lang="en-US" sz="1000" dirty="0" smtClean="0"/>
              <a:t>transactions become </a:t>
            </a:r>
            <a:r>
              <a:rPr lang="en-US" sz="1000" dirty="0"/>
              <a:t>visible in MSME </a:t>
            </a:r>
            <a:r>
              <a:rPr lang="en-US" sz="1000" dirty="0" smtClean="0"/>
              <a:t>accounts; increased </a:t>
            </a:r>
            <a:r>
              <a:rPr lang="en-US" sz="1000" dirty="0"/>
              <a:t>transparency makes loan officers more effective and </a:t>
            </a:r>
            <a:r>
              <a:rPr lang="en-US" sz="1000" dirty="0" smtClean="0"/>
              <a:t>efficient</a:t>
            </a:r>
            <a:r>
              <a:rPr lang="en-US" sz="1000" dirty="0"/>
              <a:t>; </a:t>
            </a:r>
            <a:endParaRPr lang="en-US" sz="1000" dirty="0" smtClean="0"/>
          </a:p>
          <a:p>
            <a:r>
              <a:rPr lang="en-US" sz="1000" b="1" dirty="0" smtClean="0"/>
              <a:t>Crowd </a:t>
            </a:r>
            <a:r>
              <a:rPr lang="en-US" sz="1000" b="1" dirty="0"/>
              <a:t>and P2P </a:t>
            </a:r>
            <a:r>
              <a:rPr lang="en-US" sz="1000" b="1" dirty="0" smtClean="0"/>
              <a:t>lending: </a:t>
            </a:r>
            <a:r>
              <a:rPr lang="en-US" sz="1000" dirty="0" smtClean="0"/>
              <a:t>Highly </a:t>
            </a:r>
            <a:r>
              <a:rPr lang="en-US" sz="1000" dirty="0"/>
              <a:t>automated online lending process reduces operating </a:t>
            </a:r>
            <a:r>
              <a:rPr lang="en-US" sz="1000" dirty="0" smtClean="0"/>
              <a:t>expenses; Automation </a:t>
            </a:r>
            <a:r>
              <a:rPr lang="en-US" sz="1000" dirty="0"/>
              <a:t>of fund procurement reduces operating </a:t>
            </a:r>
            <a:r>
              <a:rPr lang="en-US" sz="1000" dirty="0" smtClean="0"/>
              <a:t>expenses; </a:t>
            </a:r>
            <a:r>
              <a:rPr lang="en-US" sz="1000" dirty="0"/>
              <a:t>Tapping into a larger pool of </a:t>
            </a:r>
            <a:r>
              <a:rPr lang="en-US" sz="1000" dirty="0" smtClean="0"/>
              <a:t>investors; </a:t>
            </a:r>
            <a:r>
              <a:rPr lang="en-US" sz="1000" dirty="0"/>
              <a:t>Lower financial expenses as (international impact) investors require lower </a:t>
            </a:r>
            <a:r>
              <a:rPr lang="en-US" sz="1000" dirty="0" smtClean="0"/>
              <a:t>rate of </a:t>
            </a:r>
            <a:r>
              <a:rPr lang="en-US" sz="1000" dirty="0"/>
              <a:t>return. </a:t>
            </a:r>
            <a:endParaRPr lang="en-US" sz="1000" dirty="0" smtClean="0"/>
          </a:p>
          <a:p>
            <a:r>
              <a:rPr lang="en-US" sz="1000" b="1" dirty="0"/>
              <a:t>Virtual currencies</a:t>
            </a:r>
            <a:r>
              <a:rPr lang="en-US" sz="1000" b="1" dirty="0" smtClean="0"/>
              <a:t>: </a:t>
            </a:r>
            <a:r>
              <a:rPr lang="en-US" sz="1000" dirty="0" smtClean="0"/>
              <a:t>Reduces </a:t>
            </a:r>
            <a:r>
              <a:rPr lang="en-US" sz="1000" dirty="0"/>
              <a:t>hedging costs and currency </a:t>
            </a:r>
            <a:r>
              <a:rPr lang="en-US" sz="1000" dirty="0" smtClean="0"/>
              <a:t>risks; Improves </a:t>
            </a:r>
            <a:r>
              <a:rPr lang="en-US" sz="1000" dirty="0"/>
              <a:t>cash flow </a:t>
            </a:r>
            <a:r>
              <a:rPr lang="en-US" sz="1000" dirty="0" err="1"/>
              <a:t>managment</a:t>
            </a:r>
            <a:r>
              <a:rPr lang="en-US" sz="1000" dirty="0"/>
              <a:t> as international payments are settled within </a:t>
            </a:r>
            <a:r>
              <a:rPr lang="en-US" sz="1000" dirty="0" smtClean="0"/>
              <a:t>minutes; Reduces </a:t>
            </a:r>
            <a:r>
              <a:rPr lang="en-US" sz="1000" dirty="0"/>
              <a:t>financial expenses as international investors often have lower funding </a:t>
            </a:r>
            <a:r>
              <a:rPr lang="en-US" sz="1000" dirty="0" smtClean="0"/>
              <a:t>costs than </a:t>
            </a:r>
            <a:r>
              <a:rPr lang="en-US" sz="1000" dirty="0"/>
              <a:t>local investors</a:t>
            </a:r>
            <a:endParaRPr lang="en-US" sz="1000" dirty="0" smtClean="0"/>
          </a:p>
          <a:p>
            <a:endParaRPr lang="en-US" sz="1000" dirty="0"/>
          </a:p>
          <a:p>
            <a:r>
              <a:rPr lang="en-US" sz="1000" dirty="0" smtClean="0"/>
              <a:t>4</a:t>
            </a:r>
            <a:r>
              <a:rPr lang="en-US" sz="1000" dirty="0"/>
              <a:t>. Financial inclusion through the </a:t>
            </a:r>
            <a:r>
              <a:rPr lang="en-US" sz="1000" dirty="0" err="1" smtClean="0"/>
              <a:t>blockchain</a:t>
            </a:r>
            <a:r>
              <a:rPr lang="en-US" sz="1000" dirty="0"/>
              <a:t> or distributed </a:t>
            </a:r>
            <a:r>
              <a:rPr lang="en-US" sz="1000" dirty="0" smtClean="0"/>
              <a:t>ledgers </a:t>
            </a:r>
            <a:r>
              <a:rPr lang="en-US" sz="1000" dirty="0"/>
              <a:t>enhances the MSME </a:t>
            </a:r>
            <a:r>
              <a:rPr lang="en-US" sz="1000" dirty="0" smtClean="0"/>
              <a:t>business environment. The </a:t>
            </a:r>
            <a:r>
              <a:rPr lang="en-US" sz="1000" dirty="0"/>
              <a:t>technology underpinning the </a:t>
            </a:r>
            <a:r>
              <a:rPr lang="en-US" sz="1000" dirty="0" err="1"/>
              <a:t>blockchain</a:t>
            </a:r>
            <a:r>
              <a:rPr lang="en-US" sz="1000" dirty="0"/>
              <a:t>, i.e. a list of transactions that is shared among a number of computers, rather than being stored on a central server. </a:t>
            </a:r>
            <a:r>
              <a:rPr lang="en-US" sz="1000" dirty="0" smtClean="0"/>
              <a:t>Examples: </a:t>
            </a:r>
            <a:r>
              <a:rPr lang="en-US" sz="1000" dirty="0" err="1" smtClean="0"/>
              <a:t>FinTech</a:t>
            </a:r>
            <a:r>
              <a:rPr lang="en-US" sz="1000" dirty="0" smtClean="0"/>
              <a:t> </a:t>
            </a:r>
            <a:r>
              <a:rPr lang="en-US" sz="1000" dirty="0"/>
              <a:t>enables financial inclusion through SMS </a:t>
            </a:r>
            <a:r>
              <a:rPr lang="en-US" sz="1000" dirty="0" smtClean="0"/>
              <a:t>and </a:t>
            </a:r>
            <a:r>
              <a:rPr lang="en-US" sz="1000" dirty="0"/>
              <a:t>web technology; </a:t>
            </a:r>
            <a:r>
              <a:rPr lang="en-US" sz="1000" dirty="0" err="1"/>
              <a:t>FinTech</a:t>
            </a:r>
            <a:r>
              <a:rPr lang="en-US" sz="1000" dirty="0"/>
              <a:t> channels attract less educated micro-entrepreneurs </a:t>
            </a:r>
            <a:r>
              <a:rPr lang="en-US" sz="1000" dirty="0" smtClean="0"/>
              <a:t>in comparison </a:t>
            </a:r>
            <a:r>
              <a:rPr lang="en-US" sz="1000" dirty="0"/>
              <a:t>to branch channels; </a:t>
            </a:r>
            <a:r>
              <a:rPr lang="en-US" sz="1000" dirty="0" err="1"/>
              <a:t>FinTech</a:t>
            </a:r>
            <a:r>
              <a:rPr lang="en-US" sz="1000" dirty="0"/>
              <a:t> channels are valued by new clients for their </a:t>
            </a:r>
            <a:r>
              <a:rPr lang="en-US" sz="1000" dirty="0" smtClean="0"/>
              <a:t>simplicity and speed.</a:t>
            </a:r>
            <a:endParaRPr lang="en-US" sz="1000" dirty="0"/>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74135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C11FE2-52FB-4894-B8C7-60A180F26BD7}" type="slidenum">
              <a:rPr lang="en-US" smtClean="0"/>
              <a:t>26</a:t>
            </a:fld>
            <a:endParaRPr lang="en-US"/>
          </a:p>
        </p:txBody>
      </p:sp>
    </p:spTree>
    <p:extLst>
      <p:ext uri="{BB962C8B-B14F-4D97-AF65-F5344CB8AC3E}">
        <p14:creationId xmlns:p14="http://schemas.microsoft.com/office/powerpoint/2010/main" val="2463610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28C11FE2-52FB-4894-B8C7-60A180F26BD7}" type="slidenum">
              <a:rPr lang="en-US" smtClean="0"/>
              <a:t>27</a:t>
            </a:fld>
            <a:endParaRPr lang="en-US"/>
          </a:p>
        </p:txBody>
      </p:sp>
    </p:spTree>
    <p:extLst>
      <p:ext uri="{BB962C8B-B14F-4D97-AF65-F5344CB8AC3E}">
        <p14:creationId xmlns:p14="http://schemas.microsoft.com/office/powerpoint/2010/main" val="3025529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C11FE2-52FB-4894-B8C7-60A180F26BD7}" type="slidenum">
              <a:rPr lang="en-US" smtClean="0"/>
              <a:t>28</a:t>
            </a:fld>
            <a:endParaRPr lang="en-US"/>
          </a:p>
        </p:txBody>
      </p:sp>
    </p:spTree>
    <p:extLst>
      <p:ext uri="{BB962C8B-B14F-4D97-AF65-F5344CB8AC3E}">
        <p14:creationId xmlns:p14="http://schemas.microsoft.com/office/powerpoint/2010/main" val="2966369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C11FE2-52FB-4894-B8C7-60A180F26BD7}" type="slidenum">
              <a:rPr lang="en-US" smtClean="0"/>
              <a:t>29</a:t>
            </a:fld>
            <a:endParaRPr lang="en-US"/>
          </a:p>
        </p:txBody>
      </p:sp>
    </p:spTree>
    <p:extLst>
      <p:ext uri="{BB962C8B-B14F-4D97-AF65-F5344CB8AC3E}">
        <p14:creationId xmlns:p14="http://schemas.microsoft.com/office/powerpoint/2010/main" val="282236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28C11FE2-52FB-4894-B8C7-60A180F26BD7}" type="slidenum">
              <a:rPr lang="en-US" smtClean="0"/>
              <a:t>3</a:t>
            </a:fld>
            <a:endParaRPr lang="en-US"/>
          </a:p>
        </p:txBody>
      </p:sp>
    </p:spTree>
    <p:extLst>
      <p:ext uri="{BB962C8B-B14F-4D97-AF65-F5344CB8AC3E}">
        <p14:creationId xmlns:p14="http://schemas.microsoft.com/office/powerpoint/2010/main" val="367073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11FE2-52FB-4894-B8C7-60A180F26BD7}" type="slidenum">
              <a:rPr lang="en-US" smtClean="0"/>
              <a:t>4</a:t>
            </a:fld>
            <a:endParaRPr lang="en-US"/>
          </a:p>
        </p:txBody>
      </p:sp>
    </p:spTree>
    <p:extLst>
      <p:ext uri="{BB962C8B-B14F-4D97-AF65-F5344CB8AC3E}">
        <p14:creationId xmlns:p14="http://schemas.microsoft.com/office/powerpoint/2010/main" val="288402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5984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C11FE2-52FB-4894-B8C7-60A180F26BD7}" type="slidenum">
              <a:rPr lang="en-US" smtClean="0"/>
              <a:t>6</a:t>
            </a:fld>
            <a:endParaRPr lang="en-US"/>
          </a:p>
        </p:txBody>
      </p:sp>
    </p:spTree>
    <p:extLst>
      <p:ext uri="{BB962C8B-B14F-4D97-AF65-F5344CB8AC3E}">
        <p14:creationId xmlns:p14="http://schemas.microsoft.com/office/powerpoint/2010/main" val="336923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financing gap in developing countries is even more severe, since financial institutions such as banks widely consider SMEs to be too risky due to such factors as lack of collateral and insufficient credit history. About 55–68 percent of SMEs in developing countries are either financially underserved or not served at all, resulting in lost </a:t>
            </a:r>
            <a:r>
              <a:rPr lang="en-US" dirty="0" smtClean="0"/>
              <a:t>opportunities </a:t>
            </a:r>
            <a:r>
              <a:rPr lang="en-US" dirty="0"/>
              <a:t>to realize their full potential</a:t>
            </a:r>
          </a:p>
          <a:p>
            <a:endParaRPr lang="en-US" dirty="0"/>
          </a:p>
        </p:txBody>
      </p:sp>
      <p:sp>
        <p:nvSpPr>
          <p:cNvPr id="4" name="Slide Number Placeholder 3"/>
          <p:cNvSpPr>
            <a:spLocks noGrp="1"/>
          </p:cNvSpPr>
          <p:nvPr>
            <p:ph type="sldNum" sz="quarter" idx="10"/>
          </p:nvPr>
        </p:nvSpPr>
        <p:spPr/>
        <p:txBody>
          <a:bodyPr/>
          <a:lstStyle/>
          <a:p>
            <a:fld id="{28C11FE2-52FB-4894-B8C7-60A180F26BD7}" type="slidenum">
              <a:rPr lang="en-US" smtClean="0"/>
              <a:t>7</a:t>
            </a:fld>
            <a:endParaRPr lang="en-US"/>
          </a:p>
        </p:txBody>
      </p:sp>
    </p:spTree>
    <p:extLst>
      <p:ext uri="{BB962C8B-B14F-4D97-AF65-F5344CB8AC3E}">
        <p14:creationId xmlns:p14="http://schemas.microsoft.com/office/powerpoint/2010/main" val="582747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11FE2-52FB-4894-B8C7-60A180F26BD7}" type="slidenum">
              <a:rPr lang="en-US" smtClean="0"/>
              <a:t>8</a:t>
            </a:fld>
            <a:endParaRPr lang="en-US"/>
          </a:p>
        </p:txBody>
      </p:sp>
    </p:spTree>
    <p:extLst>
      <p:ext uri="{BB962C8B-B14F-4D97-AF65-F5344CB8AC3E}">
        <p14:creationId xmlns:p14="http://schemas.microsoft.com/office/powerpoint/2010/main" val="250681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growth, expansion, and institutional and product </a:t>
            </a:r>
            <a:r>
              <a:rPr lang="en-US" dirty="0" smtClean="0"/>
              <a:t>diversification</a:t>
            </a:r>
          </a:p>
          <a:p>
            <a:endParaRPr lang="en-US" dirty="0" smtClean="0"/>
          </a:p>
          <a:p>
            <a:r>
              <a:rPr lang="en-US" dirty="0" smtClean="0"/>
              <a:t>backed </a:t>
            </a:r>
            <a:r>
              <a:rPr lang="en-US" dirty="0"/>
              <a:t>by almost 400 Islamic financial institutions operating in more than 70 countries, including countries outside the </a:t>
            </a:r>
            <a:r>
              <a:rPr lang="en-US" dirty="0" smtClean="0"/>
              <a:t>OIC </a:t>
            </a:r>
            <a:r>
              <a:rPr lang="en-US" dirty="0"/>
              <a:t>such as Germany, Luxembourg, Mauritius, Singapore, the United Kingdom, and the United </a:t>
            </a:r>
            <a:r>
              <a:rPr lang="en-US" dirty="0" smtClean="0"/>
              <a:t>States</a:t>
            </a:r>
          </a:p>
          <a:p>
            <a:endParaRPr lang="en-US" dirty="0"/>
          </a:p>
          <a:p>
            <a:r>
              <a:rPr lang="en-US" dirty="0"/>
              <a:t>its growth rate and increasing global outreach is significant, and indicative of the potential this industry can reach in the long-term.</a:t>
            </a:r>
          </a:p>
        </p:txBody>
      </p:sp>
      <p:sp>
        <p:nvSpPr>
          <p:cNvPr id="4" name="Slide Number Placeholder 3"/>
          <p:cNvSpPr>
            <a:spLocks noGrp="1"/>
          </p:cNvSpPr>
          <p:nvPr>
            <p:ph type="sldNum" sz="quarter" idx="10"/>
          </p:nvPr>
        </p:nvSpPr>
        <p:spPr/>
        <p:txBody>
          <a:bodyPr/>
          <a:lstStyle/>
          <a:p>
            <a:fld id="{28C11FE2-52FB-4894-B8C7-60A180F26BD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5104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channel/UCy-k4v4XdMUnu641FY_MF5Q" TargetMode="External"/><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821" y="6356350"/>
            <a:ext cx="2743200" cy="365125"/>
          </a:xfrm>
        </p:spPr>
        <p:txBody>
          <a:bodyPr/>
          <a:lstStyle/>
          <a:p>
            <a:fld id="{A294621F-9A7E-48E6-BFB5-5F3249B85442}" type="datetime3">
              <a:rPr lang="en-US" smtClean="0"/>
              <a:t>22 January 2017</a:t>
            </a:fld>
            <a:endParaRPr lang="en-US"/>
          </a:p>
        </p:txBody>
      </p:sp>
      <p:sp>
        <p:nvSpPr>
          <p:cNvPr id="5" name="Slide Number Placeholder 4"/>
          <p:cNvSpPr>
            <a:spLocks noGrp="1"/>
          </p:cNvSpPr>
          <p:nvPr>
            <p:ph type="sldNum" sz="quarter" idx="12"/>
          </p:nvPr>
        </p:nvSpPr>
        <p:spPr>
          <a:xfrm>
            <a:off x="9559730" y="6356350"/>
            <a:ext cx="2620108" cy="365125"/>
          </a:xfrm>
        </p:spPr>
        <p:txBody>
          <a:bodyPr/>
          <a:lstStyle>
            <a:lvl1pPr algn="ctr">
              <a:defRPr/>
            </a:lvl1pPr>
          </a:lstStyle>
          <a:p>
            <a:fld id="{F8E5A442-27F9-400D-B335-C2ACCB2E31D9}" type="slidenum">
              <a:rPr lang="en-US" smtClean="0"/>
              <a:pPr/>
              <a:t>‹#›</a:t>
            </a:fld>
            <a:endParaRPr lang="en-US" dirty="0"/>
          </a:p>
        </p:txBody>
      </p:sp>
      <p:sp>
        <p:nvSpPr>
          <p:cNvPr id="6" name="Text Placeholder 2"/>
          <p:cNvSpPr>
            <a:spLocks noGrp="1"/>
          </p:cNvSpPr>
          <p:nvPr>
            <p:ph idx="1"/>
          </p:nvPr>
        </p:nvSpPr>
        <p:spPr>
          <a:xfrm>
            <a:off x="838200" y="1359354"/>
            <a:ext cx="10392508" cy="4706166"/>
          </a:xfrm>
          <a:prstGeom prst="rect">
            <a:avLst/>
          </a:prstGeom>
          <a:noFill/>
          <a:ln>
            <a:solidFill>
              <a:schemeClr val="tx1"/>
            </a:solidFill>
            <a:prstDash val="solid"/>
          </a:ln>
        </p:spPr>
        <p:txBody>
          <a:bodyPr vert="horz" lIns="91440" tIns="45720" rIns="91440" bIns="45720" rtlCol="0">
            <a:normAutofit/>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6295984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lnSpc>
                <a:spcPct val="15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7FB291-D8B0-4EE1-9D65-3228B6D1556F}" type="datetime3">
              <a:rPr lang="en-US" smtClean="0"/>
              <a:t>22 January 2017</a:t>
            </a:fld>
            <a:endParaRPr lang="en-US"/>
          </a:p>
        </p:txBody>
      </p:sp>
      <p:sp>
        <p:nvSpPr>
          <p:cNvPr id="6" name="Slide Number Placeholder 5"/>
          <p:cNvSpPr>
            <a:spLocks noGrp="1"/>
          </p:cNvSpPr>
          <p:nvPr>
            <p:ph type="sldNum" sz="quarter" idx="12"/>
          </p:nvPr>
        </p:nvSpPr>
        <p:spPr/>
        <p:txBody>
          <a:bodyPr/>
          <a:lstStyle/>
          <a:p>
            <a:fld id="{F8E5A442-27F9-400D-B335-C2ACCB2E31D9}" type="slidenum">
              <a:rPr lang="en-US" smtClean="0"/>
              <a:t>‹#›</a:t>
            </a:fld>
            <a:endParaRPr lang="en-US"/>
          </a:p>
        </p:txBody>
      </p:sp>
    </p:spTree>
    <p:extLst>
      <p:ext uri="{BB962C8B-B14F-4D97-AF65-F5344CB8AC3E}">
        <p14:creationId xmlns:p14="http://schemas.microsoft.com/office/powerpoint/2010/main" val="35857422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03FF7A-F7E0-434A-B34D-0F5825131CA6}" type="datetime3">
              <a:rPr lang="en-US" smtClean="0"/>
              <a:t>22 January 2017</a:t>
            </a:fld>
            <a:endParaRPr lang="en-US" dirty="0"/>
          </a:p>
        </p:txBody>
      </p:sp>
      <p:sp>
        <p:nvSpPr>
          <p:cNvPr id="5" name="Slide Number Placeholder 4"/>
          <p:cNvSpPr>
            <a:spLocks noGrp="1"/>
          </p:cNvSpPr>
          <p:nvPr>
            <p:ph type="sldNum" sz="quarter" idx="12"/>
          </p:nvPr>
        </p:nvSpPr>
        <p:spPr/>
        <p:txBody>
          <a:bodyPr/>
          <a:lstStyle/>
          <a:p>
            <a:fld id="{F8E5A442-27F9-400D-B335-C2ACCB2E31D9}" type="slidenum">
              <a:rPr lang="en-US" smtClean="0"/>
              <a:t>‹#›</a:t>
            </a:fld>
            <a:endParaRPr lang="en-US"/>
          </a:p>
        </p:txBody>
      </p:sp>
    </p:spTree>
    <p:extLst>
      <p:ext uri="{BB962C8B-B14F-4D97-AF65-F5344CB8AC3E}">
        <p14:creationId xmlns:p14="http://schemas.microsoft.com/office/powerpoint/2010/main" val="28554946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B785B3-ED2A-415B-B46E-DBD29167D393}" type="datetime3">
              <a:rPr lang="en-US" smtClean="0"/>
              <a:t>22 January 2017</a:t>
            </a:fld>
            <a:endParaRPr lang="en-US"/>
          </a:p>
        </p:txBody>
      </p:sp>
      <p:sp>
        <p:nvSpPr>
          <p:cNvPr id="5" name="Slide Number Placeholder 4"/>
          <p:cNvSpPr>
            <a:spLocks noGrp="1"/>
          </p:cNvSpPr>
          <p:nvPr>
            <p:ph type="sldNum" sz="quarter" idx="12"/>
          </p:nvPr>
        </p:nvSpPr>
        <p:spPr/>
        <p:txBody>
          <a:bodyPr/>
          <a:lstStyle/>
          <a:p>
            <a:fld id="{F8E5A442-27F9-400D-B335-C2ACCB2E31D9}" type="slidenum">
              <a:rPr lang="en-US" smtClean="0"/>
              <a:t>‹#›</a:t>
            </a:fld>
            <a:endParaRPr lang="en-US" dirty="0"/>
          </a:p>
        </p:txBody>
      </p:sp>
      <p:sp>
        <p:nvSpPr>
          <p:cNvPr id="6" name="Text Placeholder 2"/>
          <p:cNvSpPr>
            <a:spLocks noGrp="1"/>
          </p:cNvSpPr>
          <p:nvPr>
            <p:ph idx="1"/>
          </p:nvPr>
        </p:nvSpPr>
        <p:spPr>
          <a:xfrm>
            <a:off x="838200" y="1359354"/>
            <a:ext cx="10392508" cy="4706166"/>
          </a:xfrm>
          <a:prstGeom prst="rect">
            <a:avLst/>
          </a:prstGeom>
          <a:noFill/>
          <a:ln>
            <a:solidFill>
              <a:schemeClr val="tx1"/>
            </a:solidFill>
            <a:prstDash val="solid"/>
          </a:ln>
        </p:spPr>
        <p:txBody>
          <a:bodyPr vert="horz" lIns="91440" tIns="45720" rIns="91440" bIns="45720" rtlCol="0">
            <a:normAutofit/>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dirty="0" smtClean="0"/>
              <a:t>Click to edit Ma title style</a:t>
            </a:r>
            <a:endParaRPr lang="en-US" dirty="0"/>
          </a:p>
        </p:txBody>
      </p:sp>
    </p:spTree>
    <p:extLst>
      <p:ext uri="{BB962C8B-B14F-4D97-AF65-F5344CB8AC3E}">
        <p14:creationId xmlns:p14="http://schemas.microsoft.com/office/powerpoint/2010/main" val="42845429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B9F866-5B24-4742-87A1-BF9DBEBBADDB}" type="datetime3">
              <a:rPr lang="en-US" smtClean="0"/>
              <a:t>22 January 2017</a:t>
            </a:fld>
            <a:endParaRPr lang="en-US"/>
          </a:p>
        </p:txBody>
      </p:sp>
      <p:sp>
        <p:nvSpPr>
          <p:cNvPr id="7" name="Slide Number Placeholder 6"/>
          <p:cNvSpPr>
            <a:spLocks noGrp="1"/>
          </p:cNvSpPr>
          <p:nvPr>
            <p:ph type="sldNum" sz="quarter" idx="12"/>
          </p:nvPr>
        </p:nvSpPr>
        <p:spPr/>
        <p:txBody>
          <a:bodyPr/>
          <a:lstStyle/>
          <a:p>
            <a:fld id="{F8E5A442-27F9-400D-B335-C2ACCB2E31D9}" type="slidenum">
              <a:rPr lang="en-US" smtClean="0"/>
              <a:t>‹#›</a:t>
            </a:fld>
            <a:endParaRPr lang="en-US"/>
          </a:p>
        </p:txBody>
      </p:sp>
      <p:sp>
        <p:nvSpPr>
          <p:cNvPr id="9" name="Table Placeholder 8"/>
          <p:cNvSpPr>
            <a:spLocks noGrp="1"/>
          </p:cNvSpPr>
          <p:nvPr>
            <p:ph type="tbl" sz="quarter" idx="13"/>
          </p:nvPr>
        </p:nvSpPr>
        <p:spPr>
          <a:xfrm>
            <a:off x="838199" y="1352550"/>
            <a:ext cx="10533917" cy="4781550"/>
          </a:xfrm>
          <a:prstGeom prst="rect">
            <a:avLst/>
          </a:prstGeom>
        </p:spPr>
        <p:txBody>
          <a:bodyPr/>
          <a:lstStyle>
            <a:lvl1pPr marL="0" indent="0">
              <a:lnSpc>
                <a:spcPct val="150000"/>
              </a:lnSpc>
              <a:buFontTx/>
              <a:buNone/>
              <a:defRPr/>
            </a:lvl1pPr>
          </a:lstStyle>
          <a:p>
            <a:endParaRPr lang="en-US" dirty="0"/>
          </a:p>
        </p:txBody>
      </p:sp>
      <p:sp>
        <p:nvSpPr>
          <p:cNvPr id="8" name="Title Placeholder 1"/>
          <p:cNvSpPr>
            <a:spLocks noGrp="1"/>
          </p:cNvSpPr>
          <p:nvPr>
            <p:ph type="title" hasCustomPrompt="1"/>
          </p:nvPr>
        </p:nvSpPr>
        <p:spPr>
          <a:xfrm>
            <a:off x="838200" y="174626"/>
            <a:ext cx="10392508" cy="990146"/>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27887320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page</a:t>
            </a:r>
            <a:endParaRPr lang="en-US" dirty="0"/>
          </a:p>
        </p:txBody>
      </p:sp>
      <p:sp>
        <p:nvSpPr>
          <p:cNvPr id="3" name="Date Placeholder 2"/>
          <p:cNvSpPr>
            <a:spLocks noGrp="1"/>
          </p:cNvSpPr>
          <p:nvPr>
            <p:ph type="dt" sz="half" idx="10"/>
          </p:nvPr>
        </p:nvSpPr>
        <p:spPr/>
        <p:txBody>
          <a:bodyPr/>
          <a:lstStyle/>
          <a:p>
            <a:fld id="{5F40EF18-52B6-47C3-AF8A-3357BA023C0C}" type="datetime3">
              <a:rPr lang="en-US" smtClean="0"/>
              <a:t>22 January 2017</a:t>
            </a:fld>
            <a:endParaRPr lang="en-US" dirty="0"/>
          </a:p>
        </p:txBody>
      </p:sp>
      <p:sp>
        <p:nvSpPr>
          <p:cNvPr id="4" name="Slide Number Placeholder 3"/>
          <p:cNvSpPr>
            <a:spLocks noGrp="1"/>
          </p:cNvSpPr>
          <p:nvPr>
            <p:ph type="sldNum" sz="quarter" idx="11"/>
          </p:nvPr>
        </p:nvSpPr>
        <p:spPr/>
        <p:txBody>
          <a:bodyPr/>
          <a:lstStyle/>
          <a:p>
            <a:fld id="{AF280FD8-6CAE-44ED-B6E1-E7A7300DCA2B}" type="slidenum">
              <a:rPr lang="en-US" smtClean="0"/>
              <a:pPr/>
              <a:t>‹#›</a:t>
            </a:fld>
            <a:endParaRPr lang="en-US" dirty="0"/>
          </a:p>
        </p:txBody>
      </p:sp>
      <p:sp>
        <p:nvSpPr>
          <p:cNvPr id="5" name="Table Placeholder 8"/>
          <p:cNvSpPr>
            <a:spLocks noGrp="1"/>
          </p:cNvSpPr>
          <p:nvPr>
            <p:ph type="tbl" sz="quarter" idx="13"/>
          </p:nvPr>
        </p:nvSpPr>
        <p:spPr>
          <a:xfrm>
            <a:off x="838199" y="1352550"/>
            <a:ext cx="10533917" cy="4781550"/>
          </a:xfrm>
          <a:prstGeom prst="rect">
            <a:avLst/>
          </a:prstGeom>
        </p:spPr>
        <p:txBody>
          <a:bodyPr/>
          <a:lstStyle>
            <a:lvl1pPr marL="0" indent="0">
              <a:lnSpc>
                <a:spcPct val="150000"/>
              </a:lnSpc>
              <a:buFontTx/>
              <a:buNone/>
              <a:defRPr/>
            </a:lvl1pPr>
          </a:lstStyle>
          <a:p>
            <a:endParaRPr lang="en-US" dirty="0"/>
          </a:p>
        </p:txBody>
      </p:sp>
    </p:spTree>
    <p:extLst>
      <p:ext uri="{BB962C8B-B14F-4D97-AF65-F5344CB8AC3E}">
        <p14:creationId xmlns:p14="http://schemas.microsoft.com/office/powerpoint/2010/main" val="1269201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12970"/>
            <a:ext cx="5181600" cy="4588329"/>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512970"/>
            <a:ext cx="5181600" cy="4588329"/>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9C1CA7-F480-4373-AD13-9D65AB6FB95D}" type="datetime3">
              <a:rPr lang="en-US" smtClean="0"/>
              <a:t>22 January 2017</a:t>
            </a:fld>
            <a:endParaRPr lang="en-US"/>
          </a:p>
        </p:txBody>
      </p:sp>
      <p:sp>
        <p:nvSpPr>
          <p:cNvPr id="7" name="Slide Number Placeholder 6"/>
          <p:cNvSpPr>
            <a:spLocks noGrp="1"/>
          </p:cNvSpPr>
          <p:nvPr>
            <p:ph type="sldNum" sz="quarter" idx="12"/>
          </p:nvPr>
        </p:nvSpPr>
        <p:spPr/>
        <p:txBody>
          <a:bodyPr/>
          <a:lstStyle/>
          <a:p>
            <a:fld id="{F8E5A442-27F9-400D-B335-C2ACCB2E31D9}" type="slidenum">
              <a:rPr lang="en-US" smtClean="0"/>
              <a:t>‹#›</a:t>
            </a:fld>
            <a:endParaRPr lang="en-US" dirty="0"/>
          </a:p>
        </p:txBody>
      </p:sp>
      <p:sp>
        <p:nvSpPr>
          <p:cNvPr id="8"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dirty="0" smtClean="0"/>
              <a:t>Click to edit Ma title style</a:t>
            </a:r>
            <a:endParaRPr lang="en-US" dirty="0"/>
          </a:p>
        </p:txBody>
      </p:sp>
    </p:spTree>
    <p:extLst>
      <p:ext uri="{BB962C8B-B14F-4D97-AF65-F5344CB8AC3E}">
        <p14:creationId xmlns:p14="http://schemas.microsoft.com/office/powerpoint/2010/main" val="4168985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730829"/>
            <a:ext cx="5157787" cy="7742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730829"/>
            <a:ext cx="5183188" cy="77424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E15B0C-D5C0-46BA-8EEA-C3BFAB904CD2}" type="datetime3">
              <a:rPr lang="en-US" smtClean="0"/>
              <a:t>22 January 2017</a:t>
            </a:fld>
            <a:endParaRPr lang="en-US"/>
          </a:p>
        </p:txBody>
      </p:sp>
      <p:sp>
        <p:nvSpPr>
          <p:cNvPr id="9" name="Slide Number Placeholder 8"/>
          <p:cNvSpPr>
            <a:spLocks noGrp="1"/>
          </p:cNvSpPr>
          <p:nvPr>
            <p:ph type="sldNum" sz="quarter" idx="12"/>
          </p:nvPr>
        </p:nvSpPr>
        <p:spPr/>
        <p:txBody>
          <a:bodyPr/>
          <a:lstStyle/>
          <a:p>
            <a:fld id="{F8E5A442-27F9-400D-B335-C2ACCB2E31D9}" type="slidenum">
              <a:rPr lang="en-US" smtClean="0"/>
              <a:t>‹#›</a:t>
            </a:fld>
            <a:endParaRPr lang="en-US"/>
          </a:p>
        </p:txBody>
      </p:sp>
      <p:sp>
        <p:nvSpPr>
          <p:cNvPr id="10"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dirty="0" smtClean="0"/>
              <a:t>Click to edit Ma title style</a:t>
            </a:r>
            <a:endParaRPr lang="en-US" dirty="0"/>
          </a:p>
        </p:txBody>
      </p:sp>
    </p:spTree>
    <p:extLst>
      <p:ext uri="{BB962C8B-B14F-4D97-AF65-F5344CB8AC3E}">
        <p14:creationId xmlns:p14="http://schemas.microsoft.com/office/powerpoint/2010/main" val="13257933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for Images et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D74196-213C-40F0-AD57-AC0FC6BED770}" type="datetime3">
              <a:rPr lang="en-US" smtClean="0"/>
              <a:t>22 January 2017</a:t>
            </a:fld>
            <a:endParaRPr lang="en-US" dirty="0"/>
          </a:p>
        </p:txBody>
      </p:sp>
      <p:sp>
        <p:nvSpPr>
          <p:cNvPr id="5" name="Slide Number Placeholder 4"/>
          <p:cNvSpPr>
            <a:spLocks noGrp="1"/>
          </p:cNvSpPr>
          <p:nvPr>
            <p:ph type="sldNum" sz="quarter" idx="12"/>
          </p:nvPr>
        </p:nvSpPr>
        <p:spPr/>
        <p:txBody>
          <a:bodyPr/>
          <a:lstStyle/>
          <a:p>
            <a:fld id="{AF280FD8-6CAE-44ED-B6E1-E7A7300DCA2B}" type="slidenum">
              <a:rPr lang="en-US" smtClean="0"/>
              <a:pPr/>
              <a:t>‹#›</a:t>
            </a:fld>
            <a:endParaRPr lang="en-US" dirty="0"/>
          </a:p>
        </p:txBody>
      </p:sp>
      <p:sp>
        <p:nvSpPr>
          <p:cNvPr id="6"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dirty="0" smtClean="0"/>
              <a:t>Click to edit Ma title style</a:t>
            </a:r>
            <a:endParaRPr lang="en-US" dirty="0"/>
          </a:p>
        </p:txBody>
      </p:sp>
    </p:spTree>
    <p:extLst>
      <p:ext uri="{BB962C8B-B14F-4D97-AF65-F5344CB8AC3E}">
        <p14:creationId xmlns:p14="http://schemas.microsoft.com/office/powerpoint/2010/main" val="22083042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9917" y="1875692"/>
            <a:ext cx="6172200" cy="3993296"/>
          </a:xfrm>
          <a:prstGeom prst="rect">
            <a:avLst/>
          </a:prstGeom>
        </p:spPr>
        <p:txBody>
          <a:bodyPr/>
          <a:lstStyle>
            <a:lvl1pPr>
              <a:lnSpc>
                <a:spcPct val="150000"/>
              </a:lnSpc>
              <a:defRPr sz="3200"/>
            </a:lvl1pPr>
            <a:lvl2pPr>
              <a:lnSpc>
                <a:spcPct val="150000"/>
              </a:lnSpc>
              <a:defRPr sz="2800"/>
            </a:lvl2pPr>
            <a:lvl3pPr>
              <a:lnSpc>
                <a:spcPct val="150000"/>
              </a:lnSpc>
              <a:defRPr sz="2400"/>
            </a:lvl3pPr>
            <a:lvl4pPr>
              <a:lnSpc>
                <a:spcPct val="150000"/>
              </a:lnSpc>
              <a:defRPr sz="2000"/>
            </a:lvl4pPr>
            <a:lvl5pPr>
              <a:lnSpc>
                <a:spcPct val="150000"/>
              </a:lnSpc>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1875692"/>
            <a:ext cx="3932237" cy="3993296"/>
          </a:xfrm>
          <a:prstGeom prst="rect">
            <a:avLst/>
          </a:prstGeo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D07F0EC-66E3-46E4-B409-94F30A1B39BA}" type="datetime3">
              <a:rPr lang="en-US" smtClean="0"/>
              <a:t>22 January 2017</a:t>
            </a:fld>
            <a:endParaRPr lang="en-US"/>
          </a:p>
        </p:txBody>
      </p:sp>
      <p:sp>
        <p:nvSpPr>
          <p:cNvPr id="7" name="Slide Number Placeholder 6"/>
          <p:cNvSpPr>
            <a:spLocks noGrp="1"/>
          </p:cNvSpPr>
          <p:nvPr>
            <p:ph type="sldNum" sz="quarter" idx="12"/>
          </p:nvPr>
        </p:nvSpPr>
        <p:spPr/>
        <p:txBody>
          <a:bodyPr/>
          <a:lstStyle/>
          <a:p>
            <a:fld id="{F8E5A442-27F9-400D-B335-C2ACCB2E31D9}" type="slidenum">
              <a:rPr lang="en-US" smtClean="0"/>
              <a:t>‹#›</a:t>
            </a:fld>
            <a:endParaRPr lang="en-US"/>
          </a:p>
        </p:txBody>
      </p:sp>
      <p:sp>
        <p:nvSpPr>
          <p:cNvPr id="8"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dirty="0" smtClean="0"/>
              <a:t>Click to edit Ma title style</a:t>
            </a:r>
            <a:endParaRPr lang="en-US" dirty="0"/>
          </a:p>
        </p:txBody>
      </p:sp>
    </p:spTree>
    <p:extLst>
      <p:ext uri="{BB962C8B-B14F-4D97-AF65-F5344CB8AC3E}">
        <p14:creationId xmlns:p14="http://schemas.microsoft.com/office/powerpoint/2010/main" val="42135693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419225"/>
            <a:ext cx="6172200" cy="4441825"/>
          </a:xfrm>
          <a:prstGeom prst="rect">
            <a:avLst/>
          </a:prstGeom>
        </p:spPr>
        <p:txBody>
          <a:bodyPr/>
          <a:lstStyle>
            <a:lvl1pPr marL="0" indent="0">
              <a:lnSpc>
                <a:spcPct val="150000"/>
              </a:lnSpc>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0763B-F909-4217-B20E-2DEF7A6DF312}" type="datetime3">
              <a:rPr lang="en-US" smtClean="0"/>
              <a:t>22 January 2017</a:t>
            </a:fld>
            <a:endParaRPr lang="en-US"/>
          </a:p>
        </p:txBody>
      </p:sp>
      <p:sp>
        <p:nvSpPr>
          <p:cNvPr id="7" name="Slide Number Placeholder 6"/>
          <p:cNvSpPr>
            <a:spLocks noGrp="1"/>
          </p:cNvSpPr>
          <p:nvPr>
            <p:ph type="sldNum" sz="quarter" idx="12"/>
          </p:nvPr>
        </p:nvSpPr>
        <p:spPr/>
        <p:txBody>
          <a:bodyPr/>
          <a:lstStyle/>
          <a:p>
            <a:fld id="{F8E5A442-27F9-400D-B335-C2ACCB2E31D9}" type="slidenum">
              <a:rPr lang="en-US" smtClean="0"/>
              <a:t>‹#›</a:t>
            </a:fld>
            <a:endParaRPr lang="en-US"/>
          </a:p>
        </p:txBody>
      </p:sp>
      <p:sp>
        <p:nvSpPr>
          <p:cNvPr id="8"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dirty="0" smtClean="0"/>
              <a:t>Click to edit Ma title style</a:t>
            </a:r>
            <a:endParaRPr lang="en-US" dirty="0"/>
          </a:p>
        </p:txBody>
      </p:sp>
    </p:spTree>
    <p:extLst>
      <p:ext uri="{BB962C8B-B14F-4D97-AF65-F5344CB8AC3E}">
        <p14:creationId xmlns:p14="http://schemas.microsoft.com/office/powerpoint/2010/main" val="30987283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with 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52FB37-F61E-48A7-ADD3-91DEE9FB1B1D}" type="datetime3">
              <a:rPr lang="en-US" smtClean="0"/>
              <a:t>22 January 2017</a:t>
            </a:fld>
            <a:endParaRPr lang="en-US" dirty="0"/>
          </a:p>
        </p:txBody>
      </p:sp>
      <p:sp>
        <p:nvSpPr>
          <p:cNvPr id="4" name="Slide Number Placeholder 3"/>
          <p:cNvSpPr>
            <a:spLocks noGrp="1"/>
          </p:cNvSpPr>
          <p:nvPr>
            <p:ph type="sldNum" sz="quarter" idx="11"/>
          </p:nvPr>
        </p:nvSpPr>
        <p:spPr/>
        <p:txBody>
          <a:bodyPr/>
          <a:lstStyle/>
          <a:p>
            <a:fld id="{AF280FD8-6CAE-44ED-B6E1-E7A7300DCA2B}" type="slidenum">
              <a:rPr lang="en-US" smtClean="0"/>
              <a:pPr/>
              <a:t>‹#›</a:t>
            </a:fld>
            <a:endParaRPr lang="en-US" dirty="0"/>
          </a:p>
        </p:txBody>
      </p:sp>
      <p:pic>
        <p:nvPicPr>
          <p:cNvPr id="8" name="Picture 2" descr="http://www.lewallpaper.com/imagebank/islamic-green-backgrounds.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5000" t="4492" b="60157"/>
          <a:stretch/>
        </p:blipFill>
        <p:spPr bwMode="auto">
          <a:xfrm>
            <a:off x="4815" y="1"/>
            <a:ext cx="12175019" cy="40137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opportunitiesforafricans.com/wp-content/uploads/2012/11/Islamic-Development-Bank-scholarship.pn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harpenSoften amount="89000"/>
                    </a14:imgEffect>
                  </a14:imgLayer>
                </a14:imgProps>
              </a:ext>
            </a:extLst>
          </a:blip>
          <a:srcRect/>
          <a:stretch>
            <a:fillRect/>
          </a:stretch>
        </p:blipFill>
        <p:spPr bwMode="auto">
          <a:xfrm>
            <a:off x="10452238" y="4669492"/>
            <a:ext cx="1600200" cy="1509928"/>
          </a:xfrm>
          <a:prstGeom prst="rect">
            <a:avLst/>
          </a:prstGeom>
          <a:noFill/>
        </p:spPr>
      </p:pic>
      <p:pic>
        <p:nvPicPr>
          <p:cNvPr id="10" name="Picture 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5157" y="4669492"/>
            <a:ext cx="1746018" cy="150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90551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338874"/>
            <a:ext cx="10392508" cy="4721958"/>
          </a:xfrm>
          <a:prstGeom prst="rect">
            <a:avLst/>
          </a:prstGeom>
        </p:spPr>
        <p:txBody>
          <a:bodyPr vert="eaVert"/>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60218-A995-45D7-854B-23876EA14D07}" type="datetime3">
              <a:rPr lang="en-US" smtClean="0"/>
              <a:t>22 January 2017</a:t>
            </a:fld>
            <a:endParaRPr lang="en-US"/>
          </a:p>
        </p:txBody>
      </p:sp>
      <p:sp>
        <p:nvSpPr>
          <p:cNvPr id="6" name="Slide Number Placeholder 5"/>
          <p:cNvSpPr>
            <a:spLocks noGrp="1"/>
          </p:cNvSpPr>
          <p:nvPr>
            <p:ph type="sldNum" sz="quarter" idx="12"/>
          </p:nvPr>
        </p:nvSpPr>
        <p:spPr/>
        <p:txBody>
          <a:bodyPr/>
          <a:lstStyle/>
          <a:p>
            <a:fld id="{F8E5A442-27F9-400D-B335-C2ACCB2E31D9}" type="slidenum">
              <a:rPr lang="en-US" smtClean="0"/>
              <a:t>‹#›</a:t>
            </a:fld>
            <a:endParaRPr lang="en-US"/>
          </a:p>
        </p:txBody>
      </p:sp>
      <p:sp>
        <p:nvSpPr>
          <p:cNvPr id="7"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dirty="0" smtClean="0"/>
              <a:t>Click to edit Ma title style</a:t>
            </a:r>
            <a:endParaRPr lang="en-US" dirty="0"/>
          </a:p>
        </p:txBody>
      </p:sp>
    </p:spTree>
    <p:extLst>
      <p:ext uri="{BB962C8B-B14F-4D97-AF65-F5344CB8AC3E}">
        <p14:creationId xmlns:p14="http://schemas.microsoft.com/office/powerpoint/2010/main" val="4229333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EF5B1-9F70-4A77-BF12-D77289AF9E93}" type="datetime3">
              <a:rPr lang="en-US" smtClean="0"/>
              <a:t>22 January 2017</a:t>
            </a:fld>
            <a:endParaRPr lang="en-US"/>
          </a:p>
        </p:txBody>
      </p:sp>
      <p:sp>
        <p:nvSpPr>
          <p:cNvPr id="6" name="Slide Number Placeholder 5"/>
          <p:cNvSpPr>
            <a:spLocks noGrp="1"/>
          </p:cNvSpPr>
          <p:nvPr>
            <p:ph type="sldNum" sz="quarter" idx="12"/>
          </p:nvPr>
        </p:nvSpPr>
        <p:spPr/>
        <p:txBody>
          <a:bodyPr/>
          <a:lstStyle/>
          <a:p>
            <a:fld id="{F8E5A442-27F9-400D-B335-C2ACCB2E31D9}" type="slidenum">
              <a:rPr lang="en-US" smtClean="0"/>
              <a:t>‹#›</a:t>
            </a:fld>
            <a:endParaRPr lang="en-US"/>
          </a:p>
        </p:txBody>
      </p:sp>
    </p:spTree>
    <p:extLst>
      <p:ext uri="{BB962C8B-B14F-4D97-AF65-F5344CB8AC3E}">
        <p14:creationId xmlns:p14="http://schemas.microsoft.com/office/powerpoint/2010/main" val="3544295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30C1FC-13CF-4FA0-B430-70EA59241E77}" type="datetime3">
              <a:rPr lang="en-US" smtClean="0"/>
              <a:t>22 January 2017</a:t>
            </a:fld>
            <a:endParaRPr lang="en-US"/>
          </a:p>
        </p:txBody>
      </p:sp>
      <p:sp>
        <p:nvSpPr>
          <p:cNvPr id="5" name="Slide Number Placeholder 4"/>
          <p:cNvSpPr>
            <a:spLocks noGrp="1"/>
          </p:cNvSpPr>
          <p:nvPr>
            <p:ph type="sldNum" sz="quarter" idx="12"/>
          </p:nvPr>
        </p:nvSpPr>
        <p:spPr/>
        <p:txBody>
          <a:bodyPr/>
          <a:lstStyle>
            <a:lvl1pPr>
              <a:defRPr/>
            </a:lvl1pPr>
          </a:lstStyle>
          <a:p>
            <a:fld id="{1E144B3D-669C-4818-9DCC-9A796788DC54}"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2525" y="691665"/>
            <a:ext cx="6726950" cy="4982308"/>
          </a:xfrm>
          <a:prstGeom prst="rect">
            <a:avLst/>
          </a:prstGeom>
        </p:spPr>
      </p:pic>
    </p:spTree>
    <p:extLst>
      <p:ext uri="{BB962C8B-B14F-4D97-AF65-F5344CB8AC3E}">
        <p14:creationId xmlns:p14="http://schemas.microsoft.com/office/powerpoint/2010/main" val="6467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2F000F-72FF-487D-8896-F30EB8FE8E9C}" type="datetime3">
              <a:rPr lang="en-US" smtClean="0"/>
              <a:t>22 January 2017</a:t>
            </a:fld>
            <a:endParaRPr lang="en-US"/>
          </a:p>
        </p:txBody>
      </p:sp>
      <p:sp>
        <p:nvSpPr>
          <p:cNvPr id="5" name="Slide Number Placeholder 4"/>
          <p:cNvSpPr>
            <a:spLocks noGrp="1"/>
          </p:cNvSpPr>
          <p:nvPr>
            <p:ph type="sldNum" sz="quarter" idx="12"/>
          </p:nvPr>
        </p:nvSpPr>
        <p:spPr/>
        <p:txBody>
          <a:bodyPr/>
          <a:lstStyle>
            <a:lvl1pPr>
              <a:defRPr/>
            </a:lvl1pPr>
          </a:lstStyle>
          <a:p>
            <a:fld id="{1E144B3D-669C-4818-9DCC-9A796788DC54}" type="slidenum">
              <a:rPr lang="en-US" smtClean="0"/>
              <a:pPr/>
              <a:t>‹#›</a:t>
            </a:fld>
            <a:endParaRPr lang="en-US" dirty="0"/>
          </a:p>
        </p:txBody>
      </p:sp>
      <p:pic>
        <p:nvPicPr>
          <p:cNvPr id="6" name="Picture 5">
            <a:hlinkClick r:id="rId2"/>
          </p:cNvPr>
          <p:cNvPicPr>
            <a:picLocks noChangeAspect="1"/>
          </p:cNvPicPr>
          <p:nvPr userDrawn="1"/>
        </p:nvPicPr>
        <p:blipFill>
          <a:blip r:embed="rId3"/>
          <a:stretch>
            <a:fillRect/>
          </a:stretch>
        </p:blipFill>
        <p:spPr>
          <a:xfrm>
            <a:off x="8582685" y="4110771"/>
            <a:ext cx="3171825" cy="1438275"/>
          </a:xfrm>
          <a:prstGeom prst="rect">
            <a:avLst/>
          </a:prstGeom>
          <a:effectLst>
            <a:glow rad="127000">
              <a:srgbClr val="F1F1F2">
                <a:alpha val="0"/>
              </a:srgbClr>
            </a:glow>
          </a:effectLst>
        </p:spPr>
      </p:pic>
      <p:pic>
        <p:nvPicPr>
          <p:cNvPr id="2" name="Picture 1"/>
          <p:cNvPicPr>
            <a:picLocks noChangeAspect="1"/>
          </p:cNvPicPr>
          <p:nvPr userDrawn="1"/>
        </p:nvPicPr>
        <p:blipFill>
          <a:blip r:embed="rId4">
            <a:lum contrast="-6000"/>
            <a:extLst>
              <a:ext uri="{28A0092B-C50C-407E-A947-70E740481C1C}">
                <a14:useLocalDpi xmlns:a14="http://schemas.microsoft.com/office/drawing/2010/main" val="0"/>
              </a:ext>
            </a:extLst>
          </a:blip>
          <a:stretch>
            <a:fillRect/>
          </a:stretch>
        </p:blipFill>
        <p:spPr>
          <a:xfrm>
            <a:off x="8303455" y="194605"/>
            <a:ext cx="3795713" cy="3665294"/>
          </a:xfrm>
          <a:prstGeom prst="rect">
            <a:avLst/>
          </a:prstGeom>
          <a:blipFill dpi="0" rotWithShape="1">
            <a:blip r:embed="rId5"/>
            <a:srcRect/>
            <a:tile tx="0" ty="0" sx="100000" sy="100000" flip="none" algn="tl"/>
          </a:blipFill>
        </p:spPr>
      </p:pic>
      <p:graphicFrame>
        <p:nvGraphicFramePr>
          <p:cNvPr id="9" name="Table 8"/>
          <p:cNvGraphicFramePr>
            <a:graphicFrameLocks noGrp="1"/>
          </p:cNvGraphicFramePr>
          <p:nvPr userDrawn="1">
            <p:extLst>
              <p:ext uri="{D42A27DB-BD31-4B8C-83A1-F6EECF244321}">
                <p14:modId xmlns:p14="http://schemas.microsoft.com/office/powerpoint/2010/main" val="2591029041"/>
              </p:ext>
            </p:extLst>
          </p:nvPr>
        </p:nvGraphicFramePr>
        <p:xfrm>
          <a:off x="198782" y="210709"/>
          <a:ext cx="7589667" cy="5577840"/>
        </p:xfrm>
        <a:graphic>
          <a:graphicData uri="http://schemas.openxmlformats.org/drawingml/2006/table">
            <a:tbl>
              <a:tblPr firstRow="1" bandRow="1">
                <a:tableStyleId>{5940675A-B579-460E-94D1-54222C63F5DA}</a:tableStyleId>
              </a:tblPr>
              <a:tblGrid>
                <a:gridCol w="3832530"/>
                <a:gridCol w="3757137"/>
              </a:tblGrid>
              <a:tr h="402015">
                <a:tc>
                  <a:txBody>
                    <a:bodyPr/>
                    <a:lstStyle/>
                    <a:p>
                      <a:pPr marL="0" algn="ctr" defTabSz="914400" rtl="0" eaLnBrk="1" latinLnBrk="0" hangingPunct="1"/>
                      <a:r>
                        <a:rPr lang="en-US" sz="2400" b="1" kern="1200" dirty="0" smtClean="0">
                          <a:solidFill>
                            <a:schemeClr val="tx1"/>
                          </a:solidFill>
                          <a:latin typeface="+mn-lt"/>
                          <a:ea typeface="+mn-ea"/>
                          <a:cs typeface="+mn-cs"/>
                        </a:rPr>
                        <a:t>Contacts of the presenter</a:t>
                      </a:r>
                      <a:endParaRPr lang="en-US" sz="2400" b="1" kern="1200" dirty="0">
                        <a:solidFill>
                          <a:schemeClr val="tx1"/>
                        </a:solidFill>
                        <a:latin typeface="+mn-lt"/>
                        <a:ea typeface="+mn-ea"/>
                        <a:cs typeface="+mn-cs"/>
                      </a:endParaRPr>
                    </a:p>
                  </a:txBody>
                  <a:tcPr/>
                </a:tc>
                <a:tc>
                  <a:txBody>
                    <a:bodyPr/>
                    <a:lstStyle/>
                    <a:p>
                      <a:pPr algn="ctr"/>
                      <a:r>
                        <a:rPr lang="en-US" sz="2400" b="1" dirty="0" smtClean="0"/>
                        <a:t>Contacts of IRTI</a:t>
                      </a:r>
                      <a:endParaRPr lang="en-US" sz="2400" b="1" dirty="0"/>
                    </a:p>
                  </a:txBody>
                  <a:tcPr/>
                </a:tc>
              </a:tr>
              <a:tr h="4502571">
                <a:tc>
                  <a:txBody>
                    <a:bodyPr/>
                    <a:lstStyle/>
                    <a:p>
                      <a:endParaRPr lang="en-US" sz="2400" b="1" i="0" kern="1200" dirty="0">
                        <a:solidFill>
                          <a:srgbClr val="0070C0"/>
                        </a:solidFill>
                        <a:effectLst/>
                        <a:latin typeface="Arial" panose="020B0604020202020204" pitchFamily="34" charset="0"/>
                        <a:ea typeface="+mn-ea"/>
                        <a:cs typeface="+mn-cs"/>
                      </a:endParaRPr>
                    </a:p>
                  </a:txBody>
                  <a:tcPr/>
                </a:tc>
                <a:tc>
                  <a:txBody>
                    <a:bodyPr/>
                    <a:lstStyle/>
                    <a:p>
                      <a:r>
                        <a:rPr lang="en-US" sz="2400" b="1" i="0" dirty="0" smtClean="0">
                          <a:solidFill>
                            <a:srgbClr val="0070C0"/>
                          </a:solidFill>
                          <a:effectLst/>
                          <a:latin typeface="Arial" panose="020B0604020202020204" pitchFamily="34" charset="0"/>
                        </a:rPr>
                        <a:t>Website: www.irti.org </a:t>
                      </a:r>
                    </a:p>
                    <a:p>
                      <a:r>
                        <a:rPr lang="en-US" sz="2400" b="1" dirty="0" smtClean="0">
                          <a:solidFill>
                            <a:srgbClr val="0070C0"/>
                          </a:solidFill>
                        </a:rPr>
                        <a:t/>
                      </a:r>
                      <a:br>
                        <a:rPr lang="en-US" sz="2400" b="1" dirty="0" smtClean="0">
                          <a:solidFill>
                            <a:srgbClr val="0070C0"/>
                          </a:solidFill>
                        </a:rPr>
                      </a:br>
                      <a:r>
                        <a:rPr lang="en-US" sz="2400" b="1" i="0" dirty="0" smtClean="0">
                          <a:solidFill>
                            <a:srgbClr val="0070C0"/>
                          </a:solidFill>
                          <a:effectLst/>
                          <a:latin typeface="Arial" panose="020B0604020202020204" pitchFamily="34" charset="0"/>
                        </a:rPr>
                        <a:t>Phone: +966 (0) 126466377 </a:t>
                      </a:r>
                      <a:br>
                        <a:rPr lang="en-US" sz="2400" b="1" i="0" dirty="0" smtClean="0">
                          <a:solidFill>
                            <a:srgbClr val="0070C0"/>
                          </a:solidFill>
                          <a:effectLst/>
                          <a:latin typeface="Arial" panose="020B0604020202020204" pitchFamily="34" charset="0"/>
                        </a:rPr>
                      </a:br>
                      <a:endParaRPr lang="en-US" sz="2400" b="1" i="0" dirty="0" smtClean="0">
                        <a:solidFill>
                          <a:srgbClr val="0070C0"/>
                        </a:solidFill>
                        <a:effectLst/>
                        <a:latin typeface="Arial" panose="020B0604020202020204" pitchFamily="34" charset="0"/>
                      </a:endParaRPr>
                    </a:p>
                    <a:p>
                      <a:r>
                        <a:rPr lang="en-US" sz="2400" b="1" i="0" dirty="0" smtClean="0">
                          <a:solidFill>
                            <a:srgbClr val="0070C0"/>
                          </a:solidFill>
                          <a:effectLst/>
                          <a:latin typeface="Arial" panose="020B0604020202020204" pitchFamily="34" charset="0"/>
                        </a:rPr>
                        <a:t>Fax: +966 (0) 126378927 ​​ ​ ​ </a:t>
                      </a:r>
                      <a:r>
                        <a:rPr lang="en-US" sz="2400" b="1" dirty="0" smtClean="0">
                          <a:solidFill>
                            <a:srgbClr val="0070C0"/>
                          </a:solidFill>
                        </a:rPr>
                        <a:t/>
                      </a:r>
                      <a:br>
                        <a:rPr lang="en-US" sz="2400" b="1" dirty="0" smtClean="0">
                          <a:solidFill>
                            <a:srgbClr val="0070C0"/>
                          </a:solidFill>
                        </a:rPr>
                      </a:br>
                      <a:endParaRPr lang="en-US" sz="2400" b="1" dirty="0" smtClean="0">
                        <a:solidFill>
                          <a:srgbClr val="0070C0"/>
                        </a:solidFill>
                      </a:endParaRPr>
                    </a:p>
                    <a:p>
                      <a:r>
                        <a:rPr lang="en-US" sz="2400" b="1" i="0" dirty="0" smtClean="0">
                          <a:solidFill>
                            <a:srgbClr val="0070C0"/>
                          </a:solidFill>
                          <a:effectLst/>
                          <a:latin typeface="Arial" panose="020B0604020202020204" pitchFamily="34" charset="0"/>
                        </a:rPr>
                        <a:t>P.O. BOX 9201 - Jeddah 21413 </a:t>
                      </a:r>
                    </a:p>
                    <a:p>
                      <a:r>
                        <a:rPr lang="en-US" sz="2400" b="1" dirty="0" smtClean="0">
                          <a:solidFill>
                            <a:srgbClr val="0070C0"/>
                          </a:solidFill>
                        </a:rPr>
                        <a:t/>
                      </a:r>
                      <a:br>
                        <a:rPr lang="en-US" sz="2400" b="1" dirty="0" smtClean="0">
                          <a:solidFill>
                            <a:srgbClr val="0070C0"/>
                          </a:solidFill>
                        </a:rPr>
                      </a:br>
                      <a:r>
                        <a:rPr lang="en-US" sz="2400" b="1" i="0" dirty="0" smtClean="0">
                          <a:solidFill>
                            <a:srgbClr val="0070C0"/>
                          </a:solidFill>
                          <a:effectLst/>
                          <a:latin typeface="Arial" panose="020B0604020202020204" pitchFamily="34" charset="0"/>
                        </a:rPr>
                        <a:t>Kingdom of Saudi Arabia​​​</a:t>
                      </a:r>
                      <a:endParaRPr lang="en-US" sz="2400" b="1" dirty="0" smtClean="0">
                        <a:solidFill>
                          <a:srgbClr val="0070C0"/>
                        </a:solidFill>
                      </a:endParaRPr>
                    </a:p>
                    <a:p>
                      <a:endParaRPr lang="en-US" dirty="0"/>
                    </a:p>
                  </a:txBody>
                  <a:tcPr/>
                </a:tc>
              </a:tr>
            </a:tbl>
          </a:graphicData>
        </a:graphic>
      </p:graphicFrame>
    </p:spTree>
    <p:extLst>
      <p:ext uri="{BB962C8B-B14F-4D97-AF65-F5344CB8AC3E}">
        <p14:creationId xmlns:p14="http://schemas.microsoft.com/office/powerpoint/2010/main" val="394720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RTI Copr Video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98C3BD-0434-4633-9CC6-D773A1F7530E}" type="datetime3">
              <a:rPr lang="en-US" smtClean="0"/>
              <a:t>22 January 2017</a:t>
            </a:fld>
            <a:endParaRPr lang="en-US" dirty="0"/>
          </a:p>
        </p:txBody>
      </p:sp>
      <p:sp>
        <p:nvSpPr>
          <p:cNvPr id="5" name="Slide Number Placeholder 4"/>
          <p:cNvSpPr>
            <a:spLocks noGrp="1"/>
          </p:cNvSpPr>
          <p:nvPr>
            <p:ph type="sldNum" sz="quarter" idx="12"/>
          </p:nvPr>
        </p:nvSpPr>
        <p:spPr/>
        <p:txBody>
          <a:bodyPr/>
          <a:lstStyle/>
          <a:p>
            <a:fld id="{B3C3FE2B-2729-4351-8ECE-83CFD6D4F253}" type="slidenum">
              <a:rPr lang="en-US" smtClean="0"/>
              <a:pPr/>
              <a:t>‹#›</a:t>
            </a:fld>
            <a:endParaRPr lang="en-US" dirty="0"/>
          </a:p>
        </p:txBody>
      </p:sp>
    </p:spTree>
    <p:extLst>
      <p:ext uri="{BB962C8B-B14F-4D97-AF65-F5344CB8AC3E}">
        <p14:creationId xmlns:p14="http://schemas.microsoft.com/office/powerpoint/2010/main" val="29042586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BEDA1F-8BFE-435F-9B1D-4F1D38A0ADE9}" type="datetime3">
              <a:rPr lang="en-US" smtClean="0"/>
              <a:t>22 January 2017</a:t>
            </a:fld>
            <a:endParaRPr lang="en-US"/>
          </a:p>
        </p:txBody>
      </p:sp>
      <p:sp>
        <p:nvSpPr>
          <p:cNvPr id="5" name="Slide Number Placeholder 4"/>
          <p:cNvSpPr>
            <a:spLocks noGrp="1"/>
          </p:cNvSpPr>
          <p:nvPr>
            <p:ph type="sldNum" sz="quarter" idx="12"/>
          </p:nvPr>
        </p:nvSpPr>
        <p:spPr/>
        <p:txBody>
          <a:bodyPr/>
          <a:lstStyle/>
          <a:p>
            <a:fld id="{F8E5A442-27F9-400D-B335-C2ACCB2E31D9}" type="slidenum">
              <a:rPr lang="en-US" smtClean="0"/>
              <a:t>‹#›</a:t>
            </a:fld>
            <a:endParaRPr lang="en-US"/>
          </a:p>
        </p:txBody>
      </p:sp>
    </p:spTree>
    <p:extLst>
      <p:ext uri="{BB962C8B-B14F-4D97-AF65-F5344CB8AC3E}">
        <p14:creationId xmlns:p14="http://schemas.microsoft.com/office/powerpoint/2010/main" val="830782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E18D12-6315-4833-9AC2-EC77C699A2C7}" type="datetime3">
              <a:rPr lang="en-US" smtClean="0"/>
              <a:t>22 January 2017</a:t>
            </a:fld>
            <a:endParaRPr lang="en-US"/>
          </a:p>
        </p:txBody>
      </p:sp>
      <p:sp>
        <p:nvSpPr>
          <p:cNvPr id="7" name="Slide Number Placeholder 6"/>
          <p:cNvSpPr>
            <a:spLocks noGrp="1"/>
          </p:cNvSpPr>
          <p:nvPr>
            <p:ph type="sldNum" sz="quarter" idx="12"/>
          </p:nvPr>
        </p:nvSpPr>
        <p:spPr/>
        <p:txBody>
          <a:bodyPr/>
          <a:lstStyle/>
          <a:p>
            <a:fld id="{F8E5A442-27F9-400D-B335-C2ACCB2E31D9}" type="slidenum">
              <a:rPr lang="en-US" smtClean="0"/>
              <a:t>‹#›</a:t>
            </a:fld>
            <a:endParaRPr lang="en-US"/>
          </a:p>
        </p:txBody>
      </p:sp>
      <p:sp>
        <p:nvSpPr>
          <p:cNvPr id="9" name="Table Placeholder 8"/>
          <p:cNvSpPr>
            <a:spLocks noGrp="1"/>
          </p:cNvSpPr>
          <p:nvPr>
            <p:ph type="tbl" sz="quarter" idx="13"/>
          </p:nvPr>
        </p:nvSpPr>
        <p:spPr>
          <a:xfrm>
            <a:off x="838199" y="1352550"/>
            <a:ext cx="10533917" cy="4933950"/>
          </a:xfrm>
          <a:prstGeom prst="rect">
            <a:avLst/>
          </a:prstGeom>
        </p:spPr>
        <p:txBody>
          <a:bodyPr/>
          <a:lstStyle>
            <a:lvl1pPr marL="0" indent="0">
              <a:buFontTx/>
              <a:buNone/>
              <a:defRPr/>
            </a:lvl1pPr>
          </a:lstStyle>
          <a:p>
            <a:r>
              <a:rPr lang="en-US" smtClean="0"/>
              <a:t>Click icon to add table</a:t>
            </a:r>
            <a:endParaRPr lang="en-US" dirty="0"/>
          </a:p>
        </p:txBody>
      </p:sp>
      <p:sp>
        <p:nvSpPr>
          <p:cNvPr id="8" name="Title Placeholder 1"/>
          <p:cNvSpPr>
            <a:spLocks noGrp="1"/>
          </p:cNvSpPr>
          <p:nvPr>
            <p:ph type="title" hasCustomPrompt="1"/>
          </p:nvPr>
        </p:nvSpPr>
        <p:spPr>
          <a:xfrm>
            <a:off x="838200" y="174626"/>
            <a:ext cx="10392508" cy="990146"/>
          </a:xfrm>
          <a:prstGeom prst="rect">
            <a:avLst/>
          </a:prstGeom>
        </p:spPr>
        <p:txBody>
          <a:bodyPr vert="horz" lIns="91440" tIns="45720" rIns="91440" bIns="45720" rtlCol="0" anchor="ctr">
            <a:normAutofit/>
          </a:bodyPr>
          <a:lstStyle>
            <a:lvl1pPr algn="l">
              <a:defRPr sz="4000">
                <a:latin typeface="+mn-lt"/>
              </a:defRPr>
            </a:lvl1pPr>
          </a:lstStyle>
          <a:p>
            <a:r>
              <a:rPr lang="en-US" dirty="0" smtClean="0"/>
              <a:t>AGENDA</a:t>
            </a:r>
            <a:endParaRPr lang="en-US" dirty="0"/>
          </a:p>
        </p:txBody>
      </p:sp>
    </p:spTree>
    <p:extLst>
      <p:ext uri="{BB962C8B-B14F-4D97-AF65-F5344CB8AC3E}">
        <p14:creationId xmlns:p14="http://schemas.microsoft.com/office/powerpoint/2010/main" val="2698966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98170"/>
            <a:ext cx="5181600" cy="4588329"/>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698170"/>
            <a:ext cx="5181600" cy="4588329"/>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55580D-1592-450F-9DD5-6A82BA948858}" type="datetime3">
              <a:rPr lang="en-US" smtClean="0"/>
              <a:t>22 January 2017</a:t>
            </a:fld>
            <a:endParaRPr lang="en-US"/>
          </a:p>
        </p:txBody>
      </p:sp>
      <p:sp>
        <p:nvSpPr>
          <p:cNvPr id="7" name="Slide Number Placeholder 6"/>
          <p:cNvSpPr>
            <a:spLocks noGrp="1"/>
          </p:cNvSpPr>
          <p:nvPr>
            <p:ph type="sldNum" sz="quarter" idx="12"/>
          </p:nvPr>
        </p:nvSpPr>
        <p:spPr/>
        <p:txBody>
          <a:bodyPr/>
          <a:lstStyle/>
          <a:p>
            <a:fld id="{F8E5A442-27F9-400D-B335-C2ACCB2E31D9}" type="slidenum">
              <a:rPr lang="en-US" smtClean="0"/>
              <a:t>‹#›</a:t>
            </a:fld>
            <a:endParaRPr lang="en-US" dirty="0"/>
          </a:p>
        </p:txBody>
      </p:sp>
      <p:sp>
        <p:nvSpPr>
          <p:cNvPr id="8"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042074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730829"/>
            <a:ext cx="5157787" cy="774245"/>
          </a:xfrm>
          <a:prstGeom prst="rect">
            <a:avLst/>
          </a:prstGeom>
        </p:spPr>
        <p:txBody>
          <a:bodyPr anchor="b"/>
          <a:lstStyle>
            <a:lvl1pPr marL="0" indent="0">
              <a:lnSpc>
                <a:spcPct val="1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730829"/>
            <a:ext cx="5183188" cy="77424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686F83-E070-4182-BBFD-A35B2DDAE527}" type="datetime3">
              <a:rPr lang="en-US" smtClean="0"/>
              <a:t>22 January 2017</a:t>
            </a:fld>
            <a:endParaRPr lang="en-US"/>
          </a:p>
        </p:txBody>
      </p:sp>
      <p:sp>
        <p:nvSpPr>
          <p:cNvPr id="9" name="Slide Number Placeholder 8"/>
          <p:cNvSpPr>
            <a:spLocks noGrp="1"/>
          </p:cNvSpPr>
          <p:nvPr>
            <p:ph type="sldNum" sz="quarter" idx="12"/>
          </p:nvPr>
        </p:nvSpPr>
        <p:spPr/>
        <p:txBody>
          <a:bodyPr/>
          <a:lstStyle/>
          <a:p>
            <a:fld id="{F8E5A442-27F9-400D-B335-C2ACCB2E31D9}" type="slidenum">
              <a:rPr lang="en-US" smtClean="0"/>
              <a:t>‹#›</a:t>
            </a:fld>
            <a:endParaRPr lang="en-US"/>
          </a:p>
        </p:txBody>
      </p:sp>
      <p:sp>
        <p:nvSpPr>
          <p:cNvPr id="10"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784701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for Images et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49C51D-FA34-41CE-A42B-92AB31E37443}" type="datetime3">
              <a:rPr lang="en-US" smtClean="0"/>
              <a:t>22 January 2017</a:t>
            </a:fld>
            <a:endParaRPr lang="en-US" dirty="0"/>
          </a:p>
        </p:txBody>
      </p:sp>
      <p:sp>
        <p:nvSpPr>
          <p:cNvPr id="5" name="Slide Number Placeholder 4"/>
          <p:cNvSpPr>
            <a:spLocks noGrp="1"/>
          </p:cNvSpPr>
          <p:nvPr>
            <p:ph type="sldNum" sz="quarter" idx="12"/>
          </p:nvPr>
        </p:nvSpPr>
        <p:spPr/>
        <p:txBody>
          <a:bodyPr/>
          <a:lstStyle/>
          <a:p>
            <a:fld id="{AF280FD8-6CAE-44ED-B6E1-E7A7300DCA2B}" type="slidenum">
              <a:rPr lang="en-US" smtClean="0"/>
              <a:pPr/>
              <a:t>‹#›</a:t>
            </a:fld>
            <a:endParaRPr lang="en-US" dirty="0"/>
          </a:p>
        </p:txBody>
      </p:sp>
      <p:sp>
        <p:nvSpPr>
          <p:cNvPr id="6"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1188012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9917" y="1875692"/>
            <a:ext cx="6172200" cy="3993296"/>
          </a:xfrm>
          <a:prstGeom prst="rect">
            <a:avLst/>
          </a:prstGeom>
        </p:spPr>
        <p:txBody>
          <a:bodyPr/>
          <a:lstStyle>
            <a:lvl1pPr>
              <a:lnSpc>
                <a:spcPct val="150000"/>
              </a:lnSpc>
              <a:defRPr sz="3200"/>
            </a:lvl1pPr>
            <a:lvl2pPr>
              <a:lnSpc>
                <a:spcPct val="150000"/>
              </a:lnSpc>
              <a:defRPr sz="2800"/>
            </a:lvl2pPr>
            <a:lvl3pPr>
              <a:lnSpc>
                <a:spcPct val="150000"/>
              </a:lnSpc>
              <a:defRPr sz="2400"/>
            </a:lvl3pPr>
            <a:lvl4pPr>
              <a:lnSpc>
                <a:spcPct val="150000"/>
              </a:lnSpc>
              <a:defRPr sz="2000"/>
            </a:lvl4pPr>
            <a:lvl5pPr>
              <a:lnSpc>
                <a:spcPct val="150000"/>
              </a:lnSpc>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1875692"/>
            <a:ext cx="3932237" cy="3993296"/>
          </a:xfrm>
          <a:prstGeom prst="rect">
            <a:avLst/>
          </a:prstGeo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0136F-1695-4E9E-A8EE-9E0C30B74F53}" type="datetime3">
              <a:rPr lang="en-US" smtClean="0"/>
              <a:t>22 January 2017</a:t>
            </a:fld>
            <a:endParaRPr lang="en-US"/>
          </a:p>
        </p:txBody>
      </p:sp>
      <p:sp>
        <p:nvSpPr>
          <p:cNvPr id="7" name="Slide Number Placeholder 6"/>
          <p:cNvSpPr>
            <a:spLocks noGrp="1"/>
          </p:cNvSpPr>
          <p:nvPr>
            <p:ph type="sldNum" sz="quarter" idx="12"/>
          </p:nvPr>
        </p:nvSpPr>
        <p:spPr/>
        <p:txBody>
          <a:bodyPr/>
          <a:lstStyle/>
          <a:p>
            <a:fld id="{F8E5A442-27F9-400D-B335-C2ACCB2E31D9}" type="slidenum">
              <a:rPr lang="en-US" smtClean="0"/>
              <a:t>‹#›</a:t>
            </a:fld>
            <a:endParaRPr lang="en-US"/>
          </a:p>
        </p:txBody>
      </p:sp>
      <p:sp>
        <p:nvSpPr>
          <p:cNvPr id="8"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65479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419225"/>
            <a:ext cx="6172200" cy="4441825"/>
          </a:xfrm>
          <a:prstGeom prst="rect">
            <a:avLst/>
          </a:prstGeom>
        </p:spPr>
        <p:txBody>
          <a:bodyPr/>
          <a:lstStyle>
            <a:lvl1pPr marL="0" indent="0">
              <a:lnSpc>
                <a:spcPct val="150000"/>
              </a:lnSpc>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C7BEA-C03C-4237-9088-38B4963CC2C9}" type="datetime3">
              <a:rPr lang="en-US" smtClean="0"/>
              <a:t>22 January 2017</a:t>
            </a:fld>
            <a:endParaRPr lang="en-US"/>
          </a:p>
        </p:txBody>
      </p:sp>
      <p:sp>
        <p:nvSpPr>
          <p:cNvPr id="7" name="Slide Number Placeholder 6"/>
          <p:cNvSpPr>
            <a:spLocks noGrp="1"/>
          </p:cNvSpPr>
          <p:nvPr>
            <p:ph type="sldNum" sz="quarter" idx="12"/>
          </p:nvPr>
        </p:nvSpPr>
        <p:spPr/>
        <p:txBody>
          <a:bodyPr/>
          <a:lstStyle/>
          <a:p>
            <a:fld id="{F8E5A442-27F9-400D-B335-C2ACCB2E31D9}" type="slidenum">
              <a:rPr lang="en-US" smtClean="0"/>
              <a:t>‹#›</a:t>
            </a:fld>
            <a:endParaRPr lang="en-US"/>
          </a:p>
        </p:txBody>
      </p:sp>
      <p:sp>
        <p:nvSpPr>
          <p:cNvPr id="8"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965338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338874"/>
            <a:ext cx="10392508" cy="4721958"/>
          </a:xfrm>
          <a:prstGeom prst="rect">
            <a:avLst/>
          </a:prstGeom>
        </p:spPr>
        <p:txBody>
          <a:bodyPr vert="eaVert"/>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32EE0-FA98-47A5-90F3-5C35C8D6E0D1}" type="datetime3">
              <a:rPr lang="en-US" smtClean="0"/>
              <a:t>22 January 2017</a:t>
            </a:fld>
            <a:endParaRPr lang="en-US"/>
          </a:p>
        </p:txBody>
      </p:sp>
      <p:sp>
        <p:nvSpPr>
          <p:cNvPr id="6" name="Slide Number Placeholder 5"/>
          <p:cNvSpPr>
            <a:spLocks noGrp="1"/>
          </p:cNvSpPr>
          <p:nvPr>
            <p:ph type="sldNum" sz="quarter" idx="12"/>
          </p:nvPr>
        </p:nvSpPr>
        <p:spPr/>
        <p:txBody>
          <a:bodyPr/>
          <a:lstStyle/>
          <a:p>
            <a:fld id="{F8E5A442-27F9-400D-B335-C2ACCB2E31D9}" type="slidenum">
              <a:rPr lang="en-US" smtClean="0"/>
              <a:t>‹#›</a:t>
            </a:fld>
            <a:endParaRPr lang="en-US"/>
          </a:p>
        </p:txBody>
      </p:sp>
      <p:sp>
        <p:nvSpPr>
          <p:cNvPr id="7"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7414559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useBgFill="1">
        <p:nvSpPr>
          <p:cNvPr id="2"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dirty="0" smtClean="0"/>
              <a:t>Click to edit Ma title style</a:t>
            </a:r>
            <a:endParaRPr lang="en-US" dirty="0"/>
          </a:p>
        </p:txBody>
      </p:sp>
      <p:sp>
        <p:nvSpPr>
          <p:cNvPr id="4" name="Date Placeholder 3"/>
          <p:cNvSpPr>
            <a:spLocks noGrp="1"/>
          </p:cNvSpPr>
          <p:nvPr>
            <p:ph type="dt" sz="half" idx="2"/>
          </p:nvPr>
        </p:nvSpPr>
        <p:spPr>
          <a:xfrm>
            <a:off x="4815" y="6356350"/>
            <a:ext cx="2743200" cy="365125"/>
          </a:xfrm>
          <a:prstGeom prst="rect">
            <a:avLst/>
          </a:prstGeom>
        </p:spPr>
        <p:txBody>
          <a:bodyPr vert="horz" lIns="91440" tIns="45720" rIns="91440" bIns="45720" rtlCol="0" anchor="ctr"/>
          <a:lstStyle>
            <a:lvl1pPr algn="ctr">
              <a:defRPr sz="1400" b="0">
                <a:solidFill>
                  <a:schemeClr val="tx1"/>
                </a:solidFill>
              </a:defRPr>
            </a:lvl1pPr>
          </a:lstStyle>
          <a:p>
            <a:fld id="{3552FB37-F61E-48A7-ADD3-91DEE9FB1B1D}" type="datetime3">
              <a:rPr lang="en-US" smtClean="0"/>
              <a:t>22 January 2017</a:t>
            </a:fld>
            <a:endParaRPr lang="en-US" dirty="0"/>
          </a:p>
        </p:txBody>
      </p:sp>
      <p:sp>
        <p:nvSpPr>
          <p:cNvPr id="6" name="Slide Number Placeholder 5"/>
          <p:cNvSpPr>
            <a:spLocks noGrp="1"/>
          </p:cNvSpPr>
          <p:nvPr>
            <p:ph type="sldNum" sz="quarter" idx="4"/>
          </p:nvPr>
        </p:nvSpPr>
        <p:spPr>
          <a:xfrm>
            <a:off x="9559727" y="6356350"/>
            <a:ext cx="2620108" cy="365125"/>
          </a:xfrm>
          <a:prstGeom prst="rect">
            <a:avLst/>
          </a:prstGeom>
        </p:spPr>
        <p:txBody>
          <a:bodyPr vert="horz" lIns="91440" tIns="45720" rIns="91440" bIns="45720" rtlCol="0" anchor="ctr"/>
          <a:lstStyle>
            <a:lvl1pPr marL="0" algn="ctr" defTabSz="914400" rtl="0" eaLnBrk="1" latinLnBrk="0" hangingPunct="1">
              <a:defRPr lang="en-US" sz="1400" b="0" kern="1200" smtClean="0">
                <a:solidFill>
                  <a:schemeClr val="tx1"/>
                </a:solidFill>
                <a:latin typeface="+mn-lt"/>
                <a:ea typeface="+mn-ea"/>
                <a:cs typeface="+mn-cs"/>
              </a:defRPr>
            </a:lvl1pPr>
          </a:lstStyle>
          <a:p>
            <a:fld id="{AF280FD8-6CAE-44ED-B6E1-E7A7300DCA2B}" type="slidenum">
              <a:rPr lang="en-US" smtClean="0"/>
              <a:pPr/>
              <a:t>‹#›</a:t>
            </a:fld>
            <a:endParaRPr 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805" y="1162064"/>
            <a:ext cx="12170664" cy="31206"/>
          </a:xfrm>
          <a:prstGeom prst="rect">
            <a:avLst/>
          </a:prstGeom>
        </p:spPr>
      </p:pic>
    </p:spTree>
    <p:extLst>
      <p:ext uri="{BB962C8B-B14F-4D97-AF65-F5344CB8AC3E}">
        <p14:creationId xmlns:p14="http://schemas.microsoft.com/office/powerpoint/2010/main" val="2341752204"/>
      </p:ext>
    </p:extLst>
  </p:cSld>
  <p:clrMap bg1="lt1" tx1="dk1" bg2="lt2" tx2="dk2" accent1="accent1" accent2="accent2" accent3="accent3" accent4="accent4" accent5="accent5" accent6="accent6" hlink="hlink" folHlink="folHlink"/>
  <p:sldLayoutIdLst>
    <p:sldLayoutId id="2147483662" r:id="rId1"/>
    <p:sldLayoutId id="2147483707" r:id="rId2"/>
    <p:sldLayoutId id="2147483656" r:id="rId3"/>
    <p:sldLayoutId id="2147483652" r:id="rId4"/>
    <p:sldLayoutId id="2147483653" r:id="rId5"/>
    <p:sldLayoutId id="2147483690" r:id="rId6"/>
    <p:sldLayoutId id="2147483691" r:id="rId7"/>
    <p:sldLayoutId id="2147483657" r:id="rId8"/>
    <p:sldLayoutId id="2147483658" r:id="rId9"/>
    <p:sldLayoutId id="2147483659" r:id="rId10"/>
    <p:sldLayoutId id="2147483660" r:id="rId11"/>
  </p:sldLayoutIdLst>
  <p:timing>
    <p:tnLst>
      <p:par>
        <p:cTn id="1" dur="indefinite" restart="never" nodeType="tmRoot"/>
      </p:par>
    </p:tnLst>
  </p:timing>
  <p:hf hdr="0" ftr="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t="-1000" b="-1000"/>
          </a:stretch>
        </a:blipFill>
        <a:effectLst/>
      </p:bgPr>
    </p:bg>
    <p:spTree>
      <p:nvGrpSpPr>
        <p:cNvPr id="1" name=""/>
        <p:cNvGrpSpPr/>
        <p:nvPr/>
      </p:nvGrpSpPr>
      <p:grpSpPr>
        <a:xfrm>
          <a:off x="0" y="0"/>
          <a:ext cx="0" cy="0"/>
          <a:chOff x="0" y="0"/>
          <a:chExt cx="0" cy="0"/>
        </a:xfrm>
      </p:grpSpPr>
      <p:sp useBgFill="1">
        <p:nvSpPr>
          <p:cNvPr id="2" name="Title Placeholder 1"/>
          <p:cNvSpPr>
            <a:spLocks noGrp="1"/>
          </p:cNvSpPr>
          <p:nvPr>
            <p:ph type="title"/>
          </p:nvPr>
        </p:nvSpPr>
        <p:spPr>
          <a:xfrm>
            <a:off x="838200" y="174626"/>
            <a:ext cx="10392508" cy="990146"/>
          </a:xfrm>
          <a:prstGeom prst="rect">
            <a:avLst/>
          </a:prstGeom>
        </p:spPr>
        <p:txBody>
          <a:bodyPr vert="horz" lIns="91440" tIns="45720" rIns="91440" bIns="45720" rtlCol="0" anchor="ctr">
            <a:normAutofit/>
          </a:bodyPr>
          <a:lstStyle/>
          <a:p>
            <a:r>
              <a:rPr lang="en-US" dirty="0" smtClean="0"/>
              <a:t>Click to edit Ma title style</a:t>
            </a:r>
            <a:endParaRPr lang="en-US" dirty="0"/>
          </a:p>
        </p:txBody>
      </p:sp>
      <p:sp>
        <p:nvSpPr>
          <p:cNvPr id="4" name="Date Placeholder 3"/>
          <p:cNvSpPr>
            <a:spLocks noGrp="1"/>
          </p:cNvSpPr>
          <p:nvPr>
            <p:ph type="dt" sz="half" idx="2"/>
          </p:nvPr>
        </p:nvSpPr>
        <p:spPr>
          <a:xfrm>
            <a:off x="-6756" y="6356350"/>
            <a:ext cx="2743200" cy="365125"/>
          </a:xfrm>
          <a:prstGeom prst="rect">
            <a:avLst/>
          </a:prstGeom>
        </p:spPr>
        <p:txBody>
          <a:bodyPr vert="horz" lIns="91440" tIns="45720" rIns="91440" bIns="45720" rtlCol="0" anchor="ctr"/>
          <a:lstStyle>
            <a:lvl1pPr algn="ctr">
              <a:defRPr lang="en-US" sz="1400" b="0" kern="1200" smtClean="0">
                <a:solidFill>
                  <a:schemeClr val="tx1"/>
                </a:solidFill>
                <a:latin typeface="+mn-lt"/>
                <a:ea typeface="+mn-ea"/>
                <a:cs typeface="+mn-cs"/>
              </a:defRPr>
            </a:lvl1pPr>
          </a:lstStyle>
          <a:p>
            <a:fld id="{5F40EF18-52B6-47C3-AF8A-3357BA023C0C}" type="datetime3">
              <a:rPr lang="en-US" smtClean="0"/>
              <a:t>22 January 2017</a:t>
            </a:fld>
            <a:endParaRPr lang="en-US" dirty="0"/>
          </a:p>
        </p:txBody>
      </p:sp>
      <p:sp>
        <p:nvSpPr>
          <p:cNvPr id="6" name="Slide Number Placeholder 5"/>
          <p:cNvSpPr>
            <a:spLocks noGrp="1"/>
          </p:cNvSpPr>
          <p:nvPr>
            <p:ph type="sldNum" sz="quarter" idx="4"/>
          </p:nvPr>
        </p:nvSpPr>
        <p:spPr>
          <a:xfrm>
            <a:off x="9571303" y="6356350"/>
            <a:ext cx="2620108" cy="365125"/>
          </a:xfrm>
          <a:prstGeom prst="rect">
            <a:avLst/>
          </a:prstGeom>
        </p:spPr>
        <p:txBody>
          <a:bodyPr vert="horz" lIns="91440" tIns="45720" rIns="91440" bIns="45720" rtlCol="0" anchor="ctr"/>
          <a:lstStyle>
            <a:lvl1pPr algn="ctr">
              <a:defRPr lang="en-US" sz="1400" b="0" kern="1200" smtClean="0">
                <a:solidFill>
                  <a:schemeClr val="tx1"/>
                </a:solidFill>
                <a:latin typeface="+mn-lt"/>
                <a:ea typeface="+mn-ea"/>
                <a:cs typeface="+mn-cs"/>
              </a:defRPr>
            </a:lvl1pPr>
          </a:lstStyle>
          <a:p>
            <a:fld id="{AF280FD8-6CAE-44ED-B6E1-E7A7300DCA2B}" type="slidenum">
              <a:rPr lang="en-US" smtClean="0"/>
              <a:pPr/>
              <a:t>‹#›</a:t>
            </a:fld>
            <a:endParaRPr lang="en-US" dirty="0"/>
          </a:p>
        </p:txBody>
      </p:sp>
    </p:spTree>
    <p:extLst>
      <p:ext uri="{BB962C8B-B14F-4D97-AF65-F5344CB8AC3E}">
        <p14:creationId xmlns:p14="http://schemas.microsoft.com/office/powerpoint/2010/main" val="151864835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6" r:id="rId3"/>
    <p:sldLayoutId id="2147483697" r:id="rId4"/>
    <p:sldLayoutId id="2147483698" r:id="rId5"/>
    <p:sldLayoutId id="2147483699" r:id="rId6"/>
    <p:sldLayoutId id="2147483700" r:id="rId7"/>
    <p:sldLayoutId id="2147483701" r:id="rId8"/>
    <p:sldLayoutId id="2147483702" r:id="rId9"/>
    <p:sldLayoutId id="2147483703" r:id="rId10"/>
    <p:sldLayoutId id="2147483688" r:id="rId11"/>
    <p:sldLayoutId id="2147483689" r:id="rId12"/>
    <p:sldLayoutId id="2147483693" r:id="rId13"/>
    <p:sldLayoutId id="2147483704" r:id="rId14"/>
  </p:sldLayoutIdLst>
  <p:timing>
    <p:tnLst>
      <p:par>
        <p:cTn id="1" dur="indefinite" restart="never" nodeType="tmRoot"/>
      </p:par>
    </p:tnLst>
  </p:timing>
  <p:hf hdr="0" ftr="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3.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13.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s>
</file>

<file path=ppt/slides/_rels/slide14.xml.rels><?xml version="1.0" encoding="UTF-8" standalone="yes"?>
<Relationships xmlns="http://schemas.openxmlformats.org/package/2006/relationships"><Relationship Id="rId117" Type="http://schemas.openxmlformats.org/officeDocument/2006/relationships/tags" Target="../tags/tag498.xml"/><Relationship Id="rId299" Type="http://schemas.openxmlformats.org/officeDocument/2006/relationships/tags" Target="../tags/tag680.xml"/><Relationship Id="rId21" Type="http://schemas.openxmlformats.org/officeDocument/2006/relationships/tags" Target="../tags/tag402.xml"/><Relationship Id="rId63" Type="http://schemas.openxmlformats.org/officeDocument/2006/relationships/tags" Target="../tags/tag444.xml"/><Relationship Id="rId159" Type="http://schemas.openxmlformats.org/officeDocument/2006/relationships/tags" Target="../tags/tag540.xml"/><Relationship Id="rId324" Type="http://schemas.openxmlformats.org/officeDocument/2006/relationships/tags" Target="../tags/tag705.xml"/><Relationship Id="rId366" Type="http://schemas.openxmlformats.org/officeDocument/2006/relationships/tags" Target="../tags/tag747.xml"/><Relationship Id="rId170" Type="http://schemas.openxmlformats.org/officeDocument/2006/relationships/tags" Target="../tags/tag551.xml"/><Relationship Id="rId226" Type="http://schemas.openxmlformats.org/officeDocument/2006/relationships/tags" Target="../tags/tag607.xml"/><Relationship Id="rId268" Type="http://schemas.openxmlformats.org/officeDocument/2006/relationships/tags" Target="../tags/tag649.xml"/><Relationship Id="rId32" Type="http://schemas.openxmlformats.org/officeDocument/2006/relationships/tags" Target="../tags/tag413.xml"/><Relationship Id="rId74" Type="http://schemas.openxmlformats.org/officeDocument/2006/relationships/tags" Target="../tags/tag455.xml"/><Relationship Id="rId128" Type="http://schemas.openxmlformats.org/officeDocument/2006/relationships/tags" Target="../tags/tag509.xml"/><Relationship Id="rId335" Type="http://schemas.openxmlformats.org/officeDocument/2006/relationships/tags" Target="../tags/tag716.xml"/><Relationship Id="rId377" Type="http://schemas.openxmlformats.org/officeDocument/2006/relationships/tags" Target="../tags/tag758.xml"/><Relationship Id="rId5" Type="http://schemas.openxmlformats.org/officeDocument/2006/relationships/tags" Target="../tags/tag386.xml"/><Relationship Id="rId181" Type="http://schemas.openxmlformats.org/officeDocument/2006/relationships/tags" Target="../tags/tag562.xml"/><Relationship Id="rId237" Type="http://schemas.openxmlformats.org/officeDocument/2006/relationships/tags" Target="../tags/tag618.xml"/><Relationship Id="rId279" Type="http://schemas.openxmlformats.org/officeDocument/2006/relationships/tags" Target="../tags/tag660.xml"/><Relationship Id="rId43" Type="http://schemas.openxmlformats.org/officeDocument/2006/relationships/tags" Target="../tags/tag424.xml"/><Relationship Id="rId139" Type="http://schemas.openxmlformats.org/officeDocument/2006/relationships/tags" Target="../tags/tag520.xml"/><Relationship Id="rId290" Type="http://schemas.openxmlformats.org/officeDocument/2006/relationships/tags" Target="../tags/tag671.xml"/><Relationship Id="rId304" Type="http://schemas.openxmlformats.org/officeDocument/2006/relationships/tags" Target="../tags/tag685.xml"/><Relationship Id="rId346" Type="http://schemas.openxmlformats.org/officeDocument/2006/relationships/tags" Target="../tags/tag727.xml"/><Relationship Id="rId85" Type="http://schemas.openxmlformats.org/officeDocument/2006/relationships/tags" Target="../tags/tag466.xml"/><Relationship Id="rId150" Type="http://schemas.openxmlformats.org/officeDocument/2006/relationships/tags" Target="../tags/tag531.xml"/><Relationship Id="rId192" Type="http://schemas.openxmlformats.org/officeDocument/2006/relationships/tags" Target="../tags/tag573.xml"/><Relationship Id="rId206" Type="http://schemas.openxmlformats.org/officeDocument/2006/relationships/tags" Target="../tags/tag587.xml"/><Relationship Id="rId248" Type="http://schemas.openxmlformats.org/officeDocument/2006/relationships/tags" Target="../tags/tag629.xml"/><Relationship Id="rId12" Type="http://schemas.openxmlformats.org/officeDocument/2006/relationships/tags" Target="../tags/tag393.xml"/><Relationship Id="rId108" Type="http://schemas.openxmlformats.org/officeDocument/2006/relationships/tags" Target="../tags/tag489.xml"/><Relationship Id="rId315" Type="http://schemas.openxmlformats.org/officeDocument/2006/relationships/tags" Target="../tags/tag696.xml"/><Relationship Id="rId357" Type="http://schemas.openxmlformats.org/officeDocument/2006/relationships/tags" Target="../tags/tag738.xml"/><Relationship Id="rId54" Type="http://schemas.openxmlformats.org/officeDocument/2006/relationships/tags" Target="../tags/tag435.xml"/><Relationship Id="rId96" Type="http://schemas.openxmlformats.org/officeDocument/2006/relationships/tags" Target="../tags/tag477.xml"/><Relationship Id="rId161" Type="http://schemas.openxmlformats.org/officeDocument/2006/relationships/tags" Target="../tags/tag542.xml"/><Relationship Id="rId217" Type="http://schemas.openxmlformats.org/officeDocument/2006/relationships/tags" Target="../tags/tag598.xml"/><Relationship Id="rId259" Type="http://schemas.openxmlformats.org/officeDocument/2006/relationships/tags" Target="../tags/tag640.xml"/><Relationship Id="rId23" Type="http://schemas.openxmlformats.org/officeDocument/2006/relationships/tags" Target="../tags/tag404.xml"/><Relationship Id="rId119" Type="http://schemas.openxmlformats.org/officeDocument/2006/relationships/tags" Target="../tags/tag500.xml"/><Relationship Id="rId270" Type="http://schemas.openxmlformats.org/officeDocument/2006/relationships/tags" Target="../tags/tag651.xml"/><Relationship Id="rId326" Type="http://schemas.openxmlformats.org/officeDocument/2006/relationships/tags" Target="../tags/tag707.xml"/><Relationship Id="rId65" Type="http://schemas.openxmlformats.org/officeDocument/2006/relationships/tags" Target="../tags/tag446.xml"/><Relationship Id="rId130" Type="http://schemas.openxmlformats.org/officeDocument/2006/relationships/tags" Target="../tags/tag511.xml"/><Relationship Id="rId368" Type="http://schemas.openxmlformats.org/officeDocument/2006/relationships/tags" Target="../tags/tag749.xml"/><Relationship Id="rId172" Type="http://schemas.openxmlformats.org/officeDocument/2006/relationships/tags" Target="../tags/tag553.xml"/><Relationship Id="rId228" Type="http://schemas.openxmlformats.org/officeDocument/2006/relationships/tags" Target="../tags/tag609.xml"/><Relationship Id="rId281" Type="http://schemas.openxmlformats.org/officeDocument/2006/relationships/tags" Target="../tags/tag662.xml"/><Relationship Id="rId337" Type="http://schemas.openxmlformats.org/officeDocument/2006/relationships/tags" Target="../tags/tag718.xml"/><Relationship Id="rId34" Type="http://schemas.openxmlformats.org/officeDocument/2006/relationships/tags" Target="../tags/tag415.xml"/><Relationship Id="rId76" Type="http://schemas.openxmlformats.org/officeDocument/2006/relationships/tags" Target="../tags/tag457.xml"/><Relationship Id="rId141" Type="http://schemas.openxmlformats.org/officeDocument/2006/relationships/tags" Target="../tags/tag522.xml"/><Relationship Id="rId379" Type="http://schemas.openxmlformats.org/officeDocument/2006/relationships/tags" Target="../tags/tag760.xml"/><Relationship Id="rId7" Type="http://schemas.openxmlformats.org/officeDocument/2006/relationships/tags" Target="../tags/tag388.xml"/><Relationship Id="rId183" Type="http://schemas.openxmlformats.org/officeDocument/2006/relationships/tags" Target="../tags/tag564.xml"/><Relationship Id="rId239" Type="http://schemas.openxmlformats.org/officeDocument/2006/relationships/tags" Target="../tags/tag620.xml"/><Relationship Id="rId250" Type="http://schemas.openxmlformats.org/officeDocument/2006/relationships/tags" Target="../tags/tag631.xml"/><Relationship Id="rId292" Type="http://schemas.openxmlformats.org/officeDocument/2006/relationships/tags" Target="../tags/tag673.xml"/><Relationship Id="rId306" Type="http://schemas.openxmlformats.org/officeDocument/2006/relationships/tags" Target="../tags/tag687.xml"/><Relationship Id="rId45" Type="http://schemas.openxmlformats.org/officeDocument/2006/relationships/tags" Target="../tags/tag426.xml"/><Relationship Id="rId87" Type="http://schemas.openxmlformats.org/officeDocument/2006/relationships/tags" Target="../tags/tag468.xml"/><Relationship Id="rId110" Type="http://schemas.openxmlformats.org/officeDocument/2006/relationships/tags" Target="../tags/tag491.xml"/><Relationship Id="rId348" Type="http://schemas.openxmlformats.org/officeDocument/2006/relationships/tags" Target="../tags/tag729.xml"/><Relationship Id="rId152" Type="http://schemas.openxmlformats.org/officeDocument/2006/relationships/tags" Target="../tags/tag533.xml"/><Relationship Id="rId194" Type="http://schemas.openxmlformats.org/officeDocument/2006/relationships/tags" Target="../tags/tag575.xml"/><Relationship Id="rId208" Type="http://schemas.openxmlformats.org/officeDocument/2006/relationships/tags" Target="../tags/tag589.xml"/><Relationship Id="rId261" Type="http://schemas.openxmlformats.org/officeDocument/2006/relationships/tags" Target="../tags/tag642.xml"/><Relationship Id="rId14" Type="http://schemas.openxmlformats.org/officeDocument/2006/relationships/tags" Target="../tags/tag395.xml"/><Relationship Id="rId56" Type="http://schemas.openxmlformats.org/officeDocument/2006/relationships/tags" Target="../tags/tag437.xml"/><Relationship Id="rId317" Type="http://schemas.openxmlformats.org/officeDocument/2006/relationships/tags" Target="../tags/tag698.xml"/><Relationship Id="rId359" Type="http://schemas.openxmlformats.org/officeDocument/2006/relationships/tags" Target="../tags/tag740.xml"/><Relationship Id="rId98" Type="http://schemas.openxmlformats.org/officeDocument/2006/relationships/tags" Target="../tags/tag479.xml"/><Relationship Id="rId121" Type="http://schemas.openxmlformats.org/officeDocument/2006/relationships/tags" Target="../tags/tag502.xml"/><Relationship Id="rId163" Type="http://schemas.openxmlformats.org/officeDocument/2006/relationships/tags" Target="../tags/tag544.xml"/><Relationship Id="rId219" Type="http://schemas.openxmlformats.org/officeDocument/2006/relationships/tags" Target="../tags/tag600.xml"/><Relationship Id="rId370" Type="http://schemas.openxmlformats.org/officeDocument/2006/relationships/tags" Target="../tags/tag751.xml"/><Relationship Id="rId230" Type="http://schemas.openxmlformats.org/officeDocument/2006/relationships/tags" Target="../tags/tag611.xml"/><Relationship Id="rId25" Type="http://schemas.openxmlformats.org/officeDocument/2006/relationships/tags" Target="../tags/tag406.xml"/><Relationship Id="rId67" Type="http://schemas.openxmlformats.org/officeDocument/2006/relationships/tags" Target="../tags/tag448.xml"/><Relationship Id="rId272" Type="http://schemas.openxmlformats.org/officeDocument/2006/relationships/tags" Target="../tags/tag653.xml"/><Relationship Id="rId328" Type="http://schemas.openxmlformats.org/officeDocument/2006/relationships/tags" Target="../tags/tag709.xml"/><Relationship Id="rId132" Type="http://schemas.openxmlformats.org/officeDocument/2006/relationships/tags" Target="../tags/tag513.xml"/><Relationship Id="rId174" Type="http://schemas.openxmlformats.org/officeDocument/2006/relationships/tags" Target="../tags/tag555.xml"/><Relationship Id="rId381" Type="http://schemas.openxmlformats.org/officeDocument/2006/relationships/tags" Target="../tags/tag762.xml"/><Relationship Id="rId241" Type="http://schemas.openxmlformats.org/officeDocument/2006/relationships/tags" Target="../tags/tag622.xml"/><Relationship Id="rId36" Type="http://schemas.openxmlformats.org/officeDocument/2006/relationships/tags" Target="../tags/tag417.xml"/><Relationship Id="rId283" Type="http://schemas.openxmlformats.org/officeDocument/2006/relationships/tags" Target="../tags/tag664.xml"/><Relationship Id="rId339" Type="http://schemas.openxmlformats.org/officeDocument/2006/relationships/tags" Target="../tags/tag720.xml"/><Relationship Id="rId78" Type="http://schemas.openxmlformats.org/officeDocument/2006/relationships/tags" Target="../tags/tag459.xml"/><Relationship Id="rId101" Type="http://schemas.openxmlformats.org/officeDocument/2006/relationships/tags" Target="../tags/tag482.xml"/><Relationship Id="rId143" Type="http://schemas.openxmlformats.org/officeDocument/2006/relationships/tags" Target="../tags/tag524.xml"/><Relationship Id="rId185" Type="http://schemas.openxmlformats.org/officeDocument/2006/relationships/tags" Target="../tags/tag566.xml"/><Relationship Id="rId350" Type="http://schemas.openxmlformats.org/officeDocument/2006/relationships/tags" Target="../tags/tag731.xml"/><Relationship Id="rId9" Type="http://schemas.openxmlformats.org/officeDocument/2006/relationships/tags" Target="../tags/tag390.xml"/><Relationship Id="rId210" Type="http://schemas.openxmlformats.org/officeDocument/2006/relationships/tags" Target="../tags/tag591.xml"/><Relationship Id="rId26" Type="http://schemas.openxmlformats.org/officeDocument/2006/relationships/tags" Target="../tags/tag407.xml"/><Relationship Id="rId231" Type="http://schemas.openxmlformats.org/officeDocument/2006/relationships/tags" Target="../tags/tag612.xml"/><Relationship Id="rId252" Type="http://schemas.openxmlformats.org/officeDocument/2006/relationships/tags" Target="../tags/tag633.xml"/><Relationship Id="rId273" Type="http://schemas.openxmlformats.org/officeDocument/2006/relationships/tags" Target="../tags/tag654.xml"/><Relationship Id="rId294" Type="http://schemas.openxmlformats.org/officeDocument/2006/relationships/tags" Target="../tags/tag675.xml"/><Relationship Id="rId308" Type="http://schemas.openxmlformats.org/officeDocument/2006/relationships/tags" Target="../tags/tag689.xml"/><Relationship Id="rId329" Type="http://schemas.openxmlformats.org/officeDocument/2006/relationships/tags" Target="../tags/tag710.xml"/><Relationship Id="rId47" Type="http://schemas.openxmlformats.org/officeDocument/2006/relationships/tags" Target="../tags/tag428.xml"/><Relationship Id="rId68" Type="http://schemas.openxmlformats.org/officeDocument/2006/relationships/tags" Target="../tags/tag449.xml"/><Relationship Id="rId89" Type="http://schemas.openxmlformats.org/officeDocument/2006/relationships/tags" Target="../tags/tag470.xml"/><Relationship Id="rId112" Type="http://schemas.openxmlformats.org/officeDocument/2006/relationships/tags" Target="../tags/tag493.xml"/><Relationship Id="rId133" Type="http://schemas.openxmlformats.org/officeDocument/2006/relationships/tags" Target="../tags/tag514.xml"/><Relationship Id="rId154" Type="http://schemas.openxmlformats.org/officeDocument/2006/relationships/tags" Target="../tags/tag535.xml"/><Relationship Id="rId175" Type="http://schemas.openxmlformats.org/officeDocument/2006/relationships/tags" Target="../tags/tag556.xml"/><Relationship Id="rId340" Type="http://schemas.openxmlformats.org/officeDocument/2006/relationships/tags" Target="../tags/tag721.xml"/><Relationship Id="rId361" Type="http://schemas.openxmlformats.org/officeDocument/2006/relationships/tags" Target="../tags/tag742.xml"/><Relationship Id="rId196" Type="http://schemas.openxmlformats.org/officeDocument/2006/relationships/tags" Target="../tags/tag577.xml"/><Relationship Id="rId200" Type="http://schemas.openxmlformats.org/officeDocument/2006/relationships/tags" Target="../tags/tag581.xml"/><Relationship Id="rId382" Type="http://schemas.openxmlformats.org/officeDocument/2006/relationships/slideLayout" Target="../slideLayouts/slideLayout3.xml"/><Relationship Id="rId16" Type="http://schemas.openxmlformats.org/officeDocument/2006/relationships/tags" Target="../tags/tag397.xml"/><Relationship Id="rId221" Type="http://schemas.openxmlformats.org/officeDocument/2006/relationships/tags" Target="../tags/tag602.xml"/><Relationship Id="rId242" Type="http://schemas.openxmlformats.org/officeDocument/2006/relationships/tags" Target="../tags/tag623.xml"/><Relationship Id="rId263" Type="http://schemas.openxmlformats.org/officeDocument/2006/relationships/tags" Target="../tags/tag644.xml"/><Relationship Id="rId284" Type="http://schemas.openxmlformats.org/officeDocument/2006/relationships/tags" Target="../tags/tag665.xml"/><Relationship Id="rId319" Type="http://schemas.openxmlformats.org/officeDocument/2006/relationships/tags" Target="../tags/tag700.xml"/><Relationship Id="rId37" Type="http://schemas.openxmlformats.org/officeDocument/2006/relationships/tags" Target="../tags/tag418.xml"/><Relationship Id="rId58" Type="http://schemas.openxmlformats.org/officeDocument/2006/relationships/tags" Target="../tags/tag439.xml"/><Relationship Id="rId79" Type="http://schemas.openxmlformats.org/officeDocument/2006/relationships/tags" Target="../tags/tag460.xml"/><Relationship Id="rId102" Type="http://schemas.openxmlformats.org/officeDocument/2006/relationships/tags" Target="../tags/tag483.xml"/><Relationship Id="rId123" Type="http://schemas.openxmlformats.org/officeDocument/2006/relationships/tags" Target="../tags/tag504.xml"/><Relationship Id="rId144" Type="http://schemas.openxmlformats.org/officeDocument/2006/relationships/tags" Target="../tags/tag525.xml"/><Relationship Id="rId330" Type="http://schemas.openxmlformats.org/officeDocument/2006/relationships/tags" Target="../tags/tag711.xml"/><Relationship Id="rId90" Type="http://schemas.openxmlformats.org/officeDocument/2006/relationships/tags" Target="../tags/tag471.xml"/><Relationship Id="rId165" Type="http://schemas.openxmlformats.org/officeDocument/2006/relationships/tags" Target="../tags/tag546.xml"/><Relationship Id="rId186" Type="http://schemas.openxmlformats.org/officeDocument/2006/relationships/tags" Target="../tags/tag567.xml"/><Relationship Id="rId351" Type="http://schemas.openxmlformats.org/officeDocument/2006/relationships/tags" Target="../tags/tag732.xml"/><Relationship Id="rId372" Type="http://schemas.openxmlformats.org/officeDocument/2006/relationships/tags" Target="../tags/tag753.xml"/><Relationship Id="rId211" Type="http://schemas.openxmlformats.org/officeDocument/2006/relationships/tags" Target="../tags/tag592.xml"/><Relationship Id="rId232" Type="http://schemas.openxmlformats.org/officeDocument/2006/relationships/tags" Target="../tags/tag613.xml"/><Relationship Id="rId253" Type="http://schemas.openxmlformats.org/officeDocument/2006/relationships/tags" Target="../tags/tag634.xml"/><Relationship Id="rId274" Type="http://schemas.openxmlformats.org/officeDocument/2006/relationships/tags" Target="../tags/tag655.xml"/><Relationship Id="rId295" Type="http://schemas.openxmlformats.org/officeDocument/2006/relationships/tags" Target="../tags/tag676.xml"/><Relationship Id="rId309" Type="http://schemas.openxmlformats.org/officeDocument/2006/relationships/tags" Target="../tags/tag690.xml"/><Relationship Id="rId27" Type="http://schemas.openxmlformats.org/officeDocument/2006/relationships/tags" Target="../tags/tag408.xml"/><Relationship Id="rId48" Type="http://schemas.openxmlformats.org/officeDocument/2006/relationships/tags" Target="../tags/tag429.xml"/><Relationship Id="rId69" Type="http://schemas.openxmlformats.org/officeDocument/2006/relationships/tags" Target="../tags/tag450.xml"/><Relationship Id="rId113" Type="http://schemas.openxmlformats.org/officeDocument/2006/relationships/tags" Target="../tags/tag494.xml"/><Relationship Id="rId134" Type="http://schemas.openxmlformats.org/officeDocument/2006/relationships/tags" Target="../tags/tag515.xml"/><Relationship Id="rId320" Type="http://schemas.openxmlformats.org/officeDocument/2006/relationships/tags" Target="../tags/tag701.xml"/><Relationship Id="rId80" Type="http://schemas.openxmlformats.org/officeDocument/2006/relationships/tags" Target="../tags/tag461.xml"/><Relationship Id="rId155" Type="http://schemas.openxmlformats.org/officeDocument/2006/relationships/tags" Target="../tags/tag536.xml"/><Relationship Id="rId176" Type="http://schemas.openxmlformats.org/officeDocument/2006/relationships/tags" Target="../tags/tag557.xml"/><Relationship Id="rId197" Type="http://schemas.openxmlformats.org/officeDocument/2006/relationships/tags" Target="../tags/tag578.xml"/><Relationship Id="rId341" Type="http://schemas.openxmlformats.org/officeDocument/2006/relationships/tags" Target="../tags/tag722.xml"/><Relationship Id="rId362" Type="http://schemas.openxmlformats.org/officeDocument/2006/relationships/tags" Target="../tags/tag743.xml"/><Relationship Id="rId383" Type="http://schemas.openxmlformats.org/officeDocument/2006/relationships/notesSlide" Target="../notesSlides/notesSlide14.xml"/><Relationship Id="rId201" Type="http://schemas.openxmlformats.org/officeDocument/2006/relationships/tags" Target="../tags/tag582.xml"/><Relationship Id="rId222" Type="http://schemas.openxmlformats.org/officeDocument/2006/relationships/tags" Target="../tags/tag603.xml"/><Relationship Id="rId243" Type="http://schemas.openxmlformats.org/officeDocument/2006/relationships/tags" Target="../tags/tag624.xml"/><Relationship Id="rId264" Type="http://schemas.openxmlformats.org/officeDocument/2006/relationships/tags" Target="../tags/tag645.xml"/><Relationship Id="rId285" Type="http://schemas.openxmlformats.org/officeDocument/2006/relationships/tags" Target="../tags/tag666.xml"/><Relationship Id="rId17" Type="http://schemas.openxmlformats.org/officeDocument/2006/relationships/tags" Target="../tags/tag398.xml"/><Relationship Id="rId38" Type="http://schemas.openxmlformats.org/officeDocument/2006/relationships/tags" Target="../tags/tag419.xml"/><Relationship Id="rId59" Type="http://schemas.openxmlformats.org/officeDocument/2006/relationships/tags" Target="../tags/tag440.xml"/><Relationship Id="rId103" Type="http://schemas.openxmlformats.org/officeDocument/2006/relationships/tags" Target="../tags/tag484.xml"/><Relationship Id="rId124" Type="http://schemas.openxmlformats.org/officeDocument/2006/relationships/tags" Target="../tags/tag505.xml"/><Relationship Id="rId310" Type="http://schemas.openxmlformats.org/officeDocument/2006/relationships/tags" Target="../tags/tag691.xml"/><Relationship Id="rId70" Type="http://schemas.openxmlformats.org/officeDocument/2006/relationships/tags" Target="../tags/tag451.xml"/><Relationship Id="rId91" Type="http://schemas.openxmlformats.org/officeDocument/2006/relationships/tags" Target="../tags/tag472.xml"/><Relationship Id="rId145" Type="http://schemas.openxmlformats.org/officeDocument/2006/relationships/tags" Target="../tags/tag526.xml"/><Relationship Id="rId166" Type="http://schemas.openxmlformats.org/officeDocument/2006/relationships/tags" Target="../tags/tag547.xml"/><Relationship Id="rId187" Type="http://schemas.openxmlformats.org/officeDocument/2006/relationships/tags" Target="../tags/tag568.xml"/><Relationship Id="rId331" Type="http://schemas.openxmlformats.org/officeDocument/2006/relationships/tags" Target="../tags/tag712.xml"/><Relationship Id="rId352" Type="http://schemas.openxmlformats.org/officeDocument/2006/relationships/tags" Target="../tags/tag733.xml"/><Relationship Id="rId373" Type="http://schemas.openxmlformats.org/officeDocument/2006/relationships/tags" Target="../tags/tag754.xml"/><Relationship Id="rId1" Type="http://schemas.openxmlformats.org/officeDocument/2006/relationships/tags" Target="../tags/tag382.xml"/><Relationship Id="rId212" Type="http://schemas.openxmlformats.org/officeDocument/2006/relationships/tags" Target="../tags/tag593.xml"/><Relationship Id="rId233" Type="http://schemas.openxmlformats.org/officeDocument/2006/relationships/tags" Target="../tags/tag614.xml"/><Relationship Id="rId254" Type="http://schemas.openxmlformats.org/officeDocument/2006/relationships/tags" Target="../tags/tag635.xml"/><Relationship Id="rId28" Type="http://schemas.openxmlformats.org/officeDocument/2006/relationships/tags" Target="../tags/tag409.xml"/><Relationship Id="rId49" Type="http://schemas.openxmlformats.org/officeDocument/2006/relationships/tags" Target="../tags/tag430.xml"/><Relationship Id="rId114" Type="http://schemas.openxmlformats.org/officeDocument/2006/relationships/tags" Target="../tags/tag495.xml"/><Relationship Id="rId275" Type="http://schemas.openxmlformats.org/officeDocument/2006/relationships/tags" Target="../tags/tag656.xml"/><Relationship Id="rId296" Type="http://schemas.openxmlformats.org/officeDocument/2006/relationships/tags" Target="../tags/tag677.xml"/><Relationship Id="rId300" Type="http://schemas.openxmlformats.org/officeDocument/2006/relationships/tags" Target="../tags/tag681.xml"/><Relationship Id="rId60" Type="http://schemas.openxmlformats.org/officeDocument/2006/relationships/tags" Target="../tags/tag441.xml"/><Relationship Id="rId81" Type="http://schemas.openxmlformats.org/officeDocument/2006/relationships/tags" Target="../tags/tag462.xml"/><Relationship Id="rId135" Type="http://schemas.openxmlformats.org/officeDocument/2006/relationships/tags" Target="../tags/tag516.xml"/><Relationship Id="rId156" Type="http://schemas.openxmlformats.org/officeDocument/2006/relationships/tags" Target="../tags/tag537.xml"/><Relationship Id="rId177" Type="http://schemas.openxmlformats.org/officeDocument/2006/relationships/tags" Target="../tags/tag558.xml"/><Relationship Id="rId198" Type="http://schemas.openxmlformats.org/officeDocument/2006/relationships/tags" Target="../tags/tag579.xml"/><Relationship Id="rId321" Type="http://schemas.openxmlformats.org/officeDocument/2006/relationships/tags" Target="../tags/tag702.xml"/><Relationship Id="rId342" Type="http://schemas.openxmlformats.org/officeDocument/2006/relationships/tags" Target="../tags/tag723.xml"/><Relationship Id="rId363" Type="http://schemas.openxmlformats.org/officeDocument/2006/relationships/tags" Target="../tags/tag744.xml"/><Relationship Id="rId202" Type="http://schemas.openxmlformats.org/officeDocument/2006/relationships/tags" Target="../tags/tag583.xml"/><Relationship Id="rId223" Type="http://schemas.openxmlformats.org/officeDocument/2006/relationships/tags" Target="../tags/tag604.xml"/><Relationship Id="rId244" Type="http://schemas.openxmlformats.org/officeDocument/2006/relationships/tags" Target="../tags/tag625.xml"/><Relationship Id="rId18" Type="http://schemas.openxmlformats.org/officeDocument/2006/relationships/tags" Target="../tags/tag399.xml"/><Relationship Id="rId39" Type="http://schemas.openxmlformats.org/officeDocument/2006/relationships/tags" Target="../tags/tag420.xml"/><Relationship Id="rId265" Type="http://schemas.openxmlformats.org/officeDocument/2006/relationships/tags" Target="../tags/tag646.xml"/><Relationship Id="rId286" Type="http://schemas.openxmlformats.org/officeDocument/2006/relationships/tags" Target="../tags/tag667.xml"/><Relationship Id="rId50" Type="http://schemas.openxmlformats.org/officeDocument/2006/relationships/tags" Target="../tags/tag431.xml"/><Relationship Id="rId104" Type="http://schemas.openxmlformats.org/officeDocument/2006/relationships/tags" Target="../tags/tag485.xml"/><Relationship Id="rId125" Type="http://schemas.openxmlformats.org/officeDocument/2006/relationships/tags" Target="../tags/tag506.xml"/><Relationship Id="rId146" Type="http://schemas.openxmlformats.org/officeDocument/2006/relationships/tags" Target="../tags/tag527.xml"/><Relationship Id="rId167" Type="http://schemas.openxmlformats.org/officeDocument/2006/relationships/tags" Target="../tags/tag548.xml"/><Relationship Id="rId188" Type="http://schemas.openxmlformats.org/officeDocument/2006/relationships/tags" Target="../tags/tag569.xml"/><Relationship Id="rId311" Type="http://schemas.openxmlformats.org/officeDocument/2006/relationships/tags" Target="../tags/tag692.xml"/><Relationship Id="rId332" Type="http://schemas.openxmlformats.org/officeDocument/2006/relationships/tags" Target="../tags/tag713.xml"/><Relationship Id="rId353" Type="http://schemas.openxmlformats.org/officeDocument/2006/relationships/tags" Target="../tags/tag734.xml"/><Relationship Id="rId374" Type="http://schemas.openxmlformats.org/officeDocument/2006/relationships/tags" Target="../tags/tag755.xml"/><Relationship Id="rId71" Type="http://schemas.openxmlformats.org/officeDocument/2006/relationships/tags" Target="../tags/tag452.xml"/><Relationship Id="rId92" Type="http://schemas.openxmlformats.org/officeDocument/2006/relationships/tags" Target="../tags/tag473.xml"/><Relationship Id="rId213" Type="http://schemas.openxmlformats.org/officeDocument/2006/relationships/tags" Target="../tags/tag594.xml"/><Relationship Id="rId234" Type="http://schemas.openxmlformats.org/officeDocument/2006/relationships/tags" Target="../tags/tag615.xml"/><Relationship Id="rId2" Type="http://schemas.openxmlformats.org/officeDocument/2006/relationships/tags" Target="../tags/tag383.xml"/><Relationship Id="rId29" Type="http://schemas.openxmlformats.org/officeDocument/2006/relationships/tags" Target="../tags/tag410.xml"/><Relationship Id="rId255" Type="http://schemas.openxmlformats.org/officeDocument/2006/relationships/tags" Target="../tags/tag636.xml"/><Relationship Id="rId276" Type="http://schemas.openxmlformats.org/officeDocument/2006/relationships/tags" Target="../tags/tag657.xml"/><Relationship Id="rId297" Type="http://schemas.openxmlformats.org/officeDocument/2006/relationships/tags" Target="../tags/tag678.xml"/><Relationship Id="rId40" Type="http://schemas.openxmlformats.org/officeDocument/2006/relationships/tags" Target="../tags/tag421.xml"/><Relationship Id="rId115" Type="http://schemas.openxmlformats.org/officeDocument/2006/relationships/tags" Target="../tags/tag496.xml"/><Relationship Id="rId136" Type="http://schemas.openxmlformats.org/officeDocument/2006/relationships/tags" Target="../tags/tag517.xml"/><Relationship Id="rId157" Type="http://schemas.openxmlformats.org/officeDocument/2006/relationships/tags" Target="../tags/tag538.xml"/><Relationship Id="rId178" Type="http://schemas.openxmlformats.org/officeDocument/2006/relationships/tags" Target="../tags/tag559.xml"/><Relationship Id="rId301" Type="http://schemas.openxmlformats.org/officeDocument/2006/relationships/tags" Target="../tags/tag682.xml"/><Relationship Id="rId322" Type="http://schemas.openxmlformats.org/officeDocument/2006/relationships/tags" Target="../tags/tag703.xml"/><Relationship Id="rId343" Type="http://schemas.openxmlformats.org/officeDocument/2006/relationships/tags" Target="../tags/tag724.xml"/><Relationship Id="rId364" Type="http://schemas.openxmlformats.org/officeDocument/2006/relationships/tags" Target="../tags/tag745.xml"/><Relationship Id="rId61" Type="http://schemas.openxmlformats.org/officeDocument/2006/relationships/tags" Target="../tags/tag442.xml"/><Relationship Id="rId82" Type="http://schemas.openxmlformats.org/officeDocument/2006/relationships/tags" Target="../tags/tag463.xml"/><Relationship Id="rId199" Type="http://schemas.openxmlformats.org/officeDocument/2006/relationships/tags" Target="../tags/tag580.xml"/><Relationship Id="rId203" Type="http://schemas.openxmlformats.org/officeDocument/2006/relationships/tags" Target="../tags/tag584.xml"/><Relationship Id="rId19" Type="http://schemas.openxmlformats.org/officeDocument/2006/relationships/tags" Target="../tags/tag400.xml"/><Relationship Id="rId224" Type="http://schemas.openxmlformats.org/officeDocument/2006/relationships/tags" Target="../tags/tag605.xml"/><Relationship Id="rId245" Type="http://schemas.openxmlformats.org/officeDocument/2006/relationships/tags" Target="../tags/tag626.xml"/><Relationship Id="rId266" Type="http://schemas.openxmlformats.org/officeDocument/2006/relationships/tags" Target="../tags/tag647.xml"/><Relationship Id="rId287" Type="http://schemas.openxmlformats.org/officeDocument/2006/relationships/tags" Target="../tags/tag668.xml"/><Relationship Id="rId30" Type="http://schemas.openxmlformats.org/officeDocument/2006/relationships/tags" Target="../tags/tag411.xml"/><Relationship Id="rId105" Type="http://schemas.openxmlformats.org/officeDocument/2006/relationships/tags" Target="../tags/tag486.xml"/><Relationship Id="rId126" Type="http://schemas.openxmlformats.org/officeDocument/2006/relationships/tags" Target="../tags/tag507.xml"/><Relationship Id="rId147" Type="http://schemas.openxmlformats.org/officeDocument/2006/relationships/tags" Target="../tags/tag528.xml"/><Relationship Id="rId168" Type="http://schemas.openxmlformats.org/officeDocument/2006/relationships/tags" Target="../tags/tag549.xml"/><Relationship Id="rId312" Type="http://schemas.openxmlformats.org/officeDocument/2006/relationships/tags" Target="../tags/tag693.xml"/><Relationship Id="rId333" Type="http://schemas.openxmlformats.org/officeDocument/2006/relationships/tags" Target="../tags/tag714.xml"/><Relationship Id="rId354" Type="http://schemas.openxmlformats.org/officeDocument/2006/relationships/tags" Target="../tags/tag735.xml"/><Relationship Id="rId51" Type="http://schemas.openxmlformats.org/officeDocument/2006/relationships/tags" Target="../tags/tag432.xml"/><Relationship Id="rId72" Type="http://schemas.openxmlformats.org/officeDocument/2006/relationships/tags" Target="../tags/tag453.xml"/><Relationship Id="rId93" Type="http://schemas.openxmlformats.org/officeDocument/2006/relationships/tags" Target="../tags/tag474.xml"/><Relationship Id="rId189" Type="http://schemas.openxmlformats.org/officeDocument/2006/relationships/tags" Target="../tags/tag570.xml"/><Relationship Id="rId375" Type="http://schemas.openxmlformats.org/officeDocument/2006/relationships/tags" Target="../tags/tag756.xml"/><Relationship Id="rId3" Type="http://schemas.openxmlformats.org/officeDocument/2006/relationships/tags" Target="../tags/tag384.xml"/><Relationship Id="rId214" Type="http://schemas.openxmlformats.org/officeDocument/2006/relationships/tags" Target="../tags/tag595.xml"/><Relationship Id="rId235" Type="http://schemas.openxmlformats.org/officeDocument/2006/relationships/tags" Target="../tags/tag616.xml"/><Relationship Id="rId256" Type="http://schemas.openxmlformats.org/officeDocument/2006/relationships/tags" Target="../tags/tag637.xml"/><Relationship Id="rId277" Type="http://schemas.openxmlformats.org/officeDocument/2006/relationships/tags" Target="../tags/tag658.xml"/><Relationship Id="rId298" Type="http://schemas.openxmlformats.org/officeDocument/2006/relationships/tags" Target="../tags/tag679.xml"/><Relationship Id="rId116" Type="http://schemas.openxmlformats.org/officeDocument/2006/relationships/tags" Target="../tags/tag497.xml"/><Relationship Id="rId137" Type="http://schemas.openxmlformats.org/officeDocument/2006/relationships/tags" Target="../tags/tag518.xml"/><Relationship Id="rId158" Type="http://schemas.openxmlformats.org/officeDocument/2006/relationships/tags" Target="../tags/tag539.xml"/><Relationship Id="rId302" Type="http://schemas.openxmlformats.org/officeDocument/2006/relationships/tags" Target="../tags/tag683.xml"/><Relationship Id="rId323" Type="http://schemas.openxmlformats.org/officeDocument/2006/relationships/tags" Target="../tags/tag704.xml"/><Relationship Id="rId344" Type="http://schemas.openxmlformats.org/officeDocument/2006/relationships/tags" Target="../tags/tag725.xml"/><Relationship Id="rId20" Type="http://schemas.openxmlformats.org/officeDocument/2006/relationships/tags" Target="../tags/tag401.xml"/><Relationship Id="rId41" Type="http://schemas.openxmlformats.org/officeDocument/2006/relationships/tags" Target="../tags/tag422.xml"/><Relationship Id="rId62" Type="http://schemas.openxmlformats.org/officeDocument/2006/relationships/tags" Target="../tags/tag443.xml"/><Relationship Id="rId83" Type="http://schemas.openxmlformats.org/officeDocument/2006/relationships/tags" Target="../tags/tag464.xml"/><Relationship Id="rId179" Type="http://schemas.openxmlformats.org/officeDocument/2006/relationships/tags" Target="../tags/tag560.xml"/><Relationship Id="rId365" Type="http://schemas.openxmlformats.org/officeDocument/2006/relationships/tags" Target="../tags/tag746.xml"/><Relationship Id="rId190" Type="http://schemas.openxmlformats.org/officeDocument/2006/relationships/tags" Target="../tags/tag571.xml"/><Relationship Id="rId204" Type="http://schemas.openxmlformats.org/officeDocument/2006/relationships/tags" Target="../tags/tag585.xml"/><Relationship Id="rId225" Type="http://schemas.openxmlformats.org/officeDocument/2006/relationships/tags" Target="../tags/tag606.xml"/><Relationship Id="rId246" Type="http://schemas.openxmlformats.org/officeDocument/2006/relationships/tags" Target="../tags/tag627.xml"/><Relationship Id="rId267" Type="http://schemas.openxmlformats.org/officeDocument/2006/relationships/tags" Target="../tags/tag648.xml"/><Relationship Id="rId288" Type="http://schemas.openxmlformats.org/officeDocument/2006/relationships/tags" Target="../tags/tag669.xml"/><Relationship Id="rId106" Type="http://schemas.openxmlformats.org/officeDocument/2006/relationships/tags" Target="../tags/tag487.xml"/><Relationship Id="rId127" Type="http://schemas.openxmlformats.org/officeDocument/2006/relationships/tags" Target="../tags/tag508.xml"/><Relationship Id="rId313" Type="http://schemas.openxmlformats.org/officeDocument/2006/relationships/tags" Target="../tags/tag694.xml"/><Relationship Id="rId10" Type="http://schemas.openxmlformats.org/officeDocument/2006/relationships/tags" Target="../tags/tag391.xml"/><Relationship Id="rId31" Type="http://schemas.openxmlformats.org/officeDocument/2006/relationships/tags" Target="../tags/tag412.xml"/><Relationship Id="rId52" Type="http://schemas.openxmlformats.org/officeDocument/2006/relationships/tags" Target="../tags/tag433.xml"/><Relationship Id="rId73" Type="http://schemas.openxmlformats.org/officeDocument/2006/relationships/tags" Target="../tags/tag454.xml"/><Relationship Id="rId94" Type="http://schemas.openxmlformats.org/officeDocument/2006/relationships/tags" Target="../tags/tag475.xml"/><Relationship Id="rId148" Type="http://schemas.openxmlformats.org/officeDocument/2006/relationships/tags" Target="../tags/tag529.xml"/><Relationship Id="rId169" Type="http://schemas.openxmlformats.org/officeDocument/2006/relationships/tags" Target="../tags/tag550.xml"/><Relationship Id="rId334" Type="http://schemas.openxmlformats.org/officeDocument/2006/relationships/tags" Target="../tags/tag715.xml"/><Relationship Id="rId355" Type="http://schemas.openxmlformats.org/officeDocument/2006/relationships/tags" Target="../tags/tag736.xml"/><Relationship Id="rId376" Type="http://schemas.openxmlformats.org/officeDocument/2006/relationships/tags" Target="../tags/tag757.xml"/><Relationship Id="rId4" Type="http://schemas.openxmlformats.org/officeDocument/2006/relationships/tags" Target="../tags/tag385.xml"/><Relationship Id="rId180" Type="http://schemas.openxmlformats.org/officeDocument/2006/relationships/tags" Target="../tags/tag561.xml"/><Relationship Id="rId215" Type="http://schemas.openxmlformats.org/officeDocument/2006/relationships/tags" Target="../tags/tag596.xml"/><Relationship Id="rId236" Type="http://schemas.openxmlformats.org/officeDocument/2006/relationships/tags" Target="../tags/tag617.xml"/><Relationship Id="rId257" Type="http://schemas.openxmlformats.org/officeDocument/2006/relationships/tags" Target="../tags/tag638.xml"/><Relationship Id="rId278" Type="http://schemas.openxmlformats.org/officeDocument/2006/relationships/tags" Target="../tags/tag659.xml"/><Relationship Id="rId303" Type="http://schemas.openxmlformats.org/officeDocument/2006/relationships/tags" Target="../tags/tag684.xml"/><Relationship Id="rId42" Type="http://schemas.openxmlformats.org/officeDocument/2006/relationships/tags" Target="../tags/tag423.xml"/><Relationship Id="rId84" Type="http://schemas.openxmlformats.org/officeDocument/2006/relationships/tags" Target="../tags/tag465.xml"/><Relationship Id="rId138" Type="http://schemas.openxmlformats.org/officeDocument/2006/relationships/tags" Target="../tags/tag519.xml"/><Relationship Id="rId345" Type="http://schemas.openxmlformats.org/officeDocument/2006/relationships/tags" Target="../tags/tag726.xml"/><Relationship Id="rId191" Type="http://schemas.openxmlformats.org/officeDocument/2006/relationships/tags" Target="../tags/tag572.xml"/><Relationship Id="rId205" Type="http://schemas.openxmlformats.org/officeDocument/2006/relationships/tags" Target="../tags/tag586.xml"/><Relationship Id="rId247" Type="http://schemas.openxmlformats.org/officeDocument/2006/relationships/tags" Target="../tags/tag628.xml"/><Relationship Id="rId107" Type="http://schemas.openxmlformats.org/officeDocument/2006/relationships/tags" Target="../tags/tag488.xml"/><Relationship Id="rId289" Type="http://schemas.openxmlformats.org/officeDocument/2006/relationships/tags" Target="../tags/tag670.xml"/><Relationship Id="rId11" Type="http://schemas.openxmlformats.org/officeDocument/2006/relationships/tags" Target="../tags/tag392.xml"/><Relationship Id="rId53" Type="http://schemas.openxmlformats.org/officeDocument/2006/relationships/tags" Target="../tags/tag434.xml"/><Relationship Id="rId149" Type="http://schemas.openxmlformats.org/officeDocument/2006/relationships/tags" Target="../tags/tag530.xml"/><Relationship Id="rId314" Type="http://schemas.openxmlformats.org/officeDocument/2006/relationships/tags" Target="../tags/tag695.xml"/><Relationship Id="rId356" Type="http://schemas.openxmlformats.org/officeDocument/2006/relationships/tags" Target="../tags/tag737.xml"/><Relationship Id="rId95" Type="http://schemas.openxmlformats.org/officeDocument/2006/relationships/tags" Target="../tags/tag476.xml"/><Relationship Id="rId160" Type="http://schemas.openxmlformats.org/officeDocument/2006/relationships/tags" Target="../tags/tag541.xml"/><Relationship Id="rId216" Type="http://schemas.openxmlformats.org/officeDocument/2006/relationships/tags" Target="../tags/tag597.xml"/><Relationship Id="rId258" Type="http://schemas.openxmlformats.org/officeDocument/2006/relationships/tags" Target="../tags/tag639.xml"/><Relationship Id="rId22" Type="http://schemas.openxmlformats.org/officeDocument/2006/relationships/tags" Target="../tags/tag403.xml"/><Relationship Id="rId64" Type="http://schemas.openxmlformats.org/officeDocument/2006/relationships/tags" Target="../tags/tag445.xml"/><Relationship Id="rId118" Type="http://schemas.openxmlformats.org/officeDocument/2006/relationships/tags" Target="../tags/tag499.xml"/><Relationship Id="rId325" Type="http://schemas.openxmlformats.org/officeDocument/2006/relationships/tags" Target="../tags/tag706.xml"/><Relationship Id="rId367" Type="http://schemas.openxmlformats.org/officeDocument/2006/relationships/tags" Target="../tags/tag748.xml"/><Relationship Id="rId171" Type="http://schemas.openxmlformats.org/officeDocument/2006/relationships/tags" Target="../tags/tag552.xml"/><Relationship Id="rId227" Type="http://schemas.openxmlformats.org/officeDocument/2006/relationships/tags" Target="../tags/tag608.xml"/><Relationship Id="rId269" Type="http://schemas.openxmlformats.org/officeDocument/2006/relationships/tags" Target="../tags/tag650.xml"/><Relationship Id="rId33" Type="http://schemas.openxmlformats.org/officeDocument/2006/relationships/tags" Target="../tags/tag414.xml"/><Relationship Id="rId129" Type="http://schemas.openxmlformats.org/officeDocument/2006/relationships/tags" Target="../tags/tag510.xml"/><Relationship Id="rId280" Type="http://schemas.openxmlformats.org/officeDocument/2006/relationships/tags" Target="../tags/tag661.xml"/><Relationship Id="rId336" Type="http://schemas.openxmlformats.org/officeDocument/2006/relationships/tags" Target="../tags/tag717.xml"/><Relationship Id="rId75" Type="http://schemas.openxmlformats.org/officeDocument/2006/relationships/tags" Target="../tags/tag456.xml"/><Relationship Id="rId140" Type="http://schemas.openxmlformats.org/officeDocument/2006/relationships/tags" Target="../tags/tag521.xml"/><Relationship Id="rId182" Type="http://schemas.openxmlformats.org/officeDocument/2006/relationships/tags" Target="../tags/tag563.xml"/><Relationship Id="rId378" Type="http://schemas.openxmlformats.org/officeDocument/2006/relationships/tags" Target="../tags/tag759.xml"/><Relationship Id="rId6" Type="http://schemas.openxmlformats.org/officeDocument/2006/relationships/tags" Target="../tags/tag387.xml"/><Relationship Id="rId238" Type="http://schemas.openxmlformats.org/officeDocument/2006/relationships/tags" Target="../tags/tag619.xml"/><Relationship Id="rId291" Type="http://schemas.openxmlformats.org/officeDocument/2006/relationships/tags" Target="../tags/tag672.xml"/><Relationship Id="rId305" Type="http://schemas.openxmlformats.org/officeDocument/2006/relationships/tags" Target="../tags/tag686.xml"/><Relationship Id="rId347" Type="http://schemas.openxmlformats.org/officeDocument/2006/relationships/tags" Target="../tags/tag728.xml"/><Relationship Id="rId44" Type="http://schemas.openxmlformats.org/officeDocument/2006/relationships/tags" Target="../tags/tag425.xml"/><Relationship Id="rId86" Type="http://schemas.openxmlformats.org/officeDocument/2006/relationships/tags" Target="../tags/tag467.xml"/><Relationship Id="rId151" Type="http://schemas.openxmlformats.org/officeDocument/2006/relationships/tags" Target="../tags/tag532.xml"/><Relationship Id="rId193" Type="http://schemas.openxmlformats.org/officeDocument/2006/relationships/tags" Target="../tags/tag574.xml"/><Relationship Id="rId207" Type="http://schemas.openxmlformats.org/officeDocument/2006/relationships/tags" Target="../tags/tag588.xml"/><Relationship Id="rId249" Type="http://schemas.openxmlformats.org/officeDocument/2006/relationships/tags" Target="../tags/tag630.xml"/><Relationship Id="rId13" Type="http://schemas.openxmlformats.org/officeDocument/2006/relationships/tags" Target="../tags/tag394.xml"/><Relationship Id="rId109" Type="http://schemas.openxmlformats.org/officeDocument/2006/relationships/tags" Target="../tags/tag490.xml"/><Relationship Id="rId260" Type="http://schemas.openxmlformats.org/officeDocument/2006/relationships/tags" Target="../tags/tag641.xml"/><Relationship Id="rId316" Type="http://schemas.openxmlformats.org/officeDocument/2006/relationships/tags" Target="../tags/tag697.xml"/><Relationship Id="rId55" Type="http://schemas.openxmlformats.org/officeDocument/2006/relationships/tags" Target="../tags/tag436.xml"/><Relationship Id="rId97" Type="http://schemas.openxmlformats.org/officeDocument/2006/relationships/tags" Target="../tags/tag478.xml"/><Relationship Id="rId120" Type="http://schemas.openxmlformats.org/officeDocument/2006/relationships/tags" Target="../tags/tag501.xml"/><Relationship Id="rId358" Type="http://schemas.openxmlformats.org/officeDocument/2006/relationships/tags" Target="../tags/tag739.xml"/><Relationship Id="rId162" Type="http://schemas.openxmlformats.org/officeDocument/2006/relationships/tags" Target="../tags/tag543.xml"/><Relationship Id="rId218" Type="http://schemas.openxmlformats.org/officeDocument/2006/relationships/tags" Target="../tags/tag599.xml"/><Relationship Id="rId271" Type="http://schemas.openxmlformats.org/officeDocument/2006/relationships/tags" Target="../tags/tag652.xml"/><Relationship Id="rId24" Type="http://schemas.openxmlformats.org/officeDocument/2006/relationships/tags" Target="../tags/tag405.xml"/><Relationship Id="rId66" Type="http://schemas.openxmlformats.org/officeDocument/2006/relationships/tags" Target="../tags/tag447.xml"/><Relationship Id="rId131" Type="http://schemas.openxmlformats.org/officeDocument/2006/relationships/tags" Target="../tags/tag512.xml"/><Relationship Id="rId327" Type="http://schemas.openxmlformats.org/officeDocument/2006/relationships/tags" Target="../tags/tag708.xml"/><Relationship Id="rId369" Type="http://schemas.openxmlformats.org/officeDocument/2006/relationships/tags" Target="../tags/tag750.xml"/><Relationship Id="rId173" Type="http://schemas.openxmlformats.org/officeDocument/2006/relationships/tags" Target="../tags/tag554.xml"/><Relationship Id="rId229" Type="http://schemas.openxmlformats.org/officeDocument/2006/relationships/tags" Target="../tags/tag610.xml"/><Relationship Id="rId380" Type="http://schemas.openxmlformats.org/officeDocument/2006/relationships/tags" Target="../tags/tag761.xml"/><Relationship Id="rId240" Type="http://schemas.openxmlformats.org/officeDocument/2006/relationships/tags" Target="../tags/tag621.xml"/><Relationship Id="rId35" Type="http://schemas.openxmlformats.org/officeDocument/2006/relationships/tags" Target="../tags/tag416.xml"/><Relationship Id="rId77" Type="http://schemas.openxmlformats.org/officeDocument/2006/relationships/tags" Target="../tags/tag458.xml"/><Relationship Id="rId100" Type="http://schemas.openxmlformats.org/officeDocument/2006/relationships/tags" Target="../tags/tag481.xml"/><Relationship Id="rId282" Type="http://schemas.openxmlformats.org/officeDocument/2006/relationships/tags" Target="../tags/tag663.xml"/><Relationship Id="rId338" Type="http://schemas.openxmlformats.org/officeDocument/2006/relationships/tags" Target="../tags/tag719.xml"/><Relationship Id="rId8" Type="http://schemas.openxmlformats.org/officeDocument/2006/relationships/tags" Target="../tags/tag389.xml"/><Relationship Id="rId142" Type="http://schemas.openxmlformats.org/officeDocument/2006/relationships/tags" Target="../tags/tag523.xml"/><Relationship Id="rId184" Type="http://schemas.openxmlformats.org/officeDocument/2006/relationships/tags" Target="../tags/tag565.xml"/><Relationship Id="rId251" Type="http://schemas.openxmlformats.org/officeDocument/2006/relationships/tags" Target="../tags/tag632.xml"/><Relationship Id="rId46" Type="http://schemas.openxmlformats.org/officeDocument/2006/relationships/tags" Target="../tags/tag427.xml"/><Relationship Id="rId293" Type="http://schemas.openxmlformats.org/officeDocument/2006/relationships/tags" Target="../tags/tag674.xml"/><Relationship Id="rId307" Type="http://schemas.openxmlformats.org/officeDocument/2006/relationships/tags" Target="../tags/tag688.xml"/><Relationship Id="rId349" Type="http://schemas.openxmlformats.org/officeDocument/2006/relationships/tags" Target="../tags/tag730.xml"/><Relationship Id="rId88" Type="http://schemas.openxmlformats.org/officeDocument/2006/relationships/tags" Target="../tags/tag469.xml"/><Relationship Id="rId111" Type="http://schemas.openxmlformats.org/officeDocument/2006/relationships/tags" Target="../tags/tag492.xml"/><Relationship Id="rId153" Type="http://schemas.openxmlformats.org/officeDocument/2006/relationships/tags" Target="../tags/tag534.xml"/><Relationship Id="rId195" Type="http://schemas.openxmlformats.org/officeDocument/2006/relationships/tags" Target="../tags/tag576.xml"/><Relationship Id="rId209" Type="http://schemas.openxmlformats.org/officeDocument/2006/relationships/tags" Target="../tags/tag590.xml"/><Relationship Id="rId360" Type="http://schemas.openxmlformats.org/officeDocument/2006/relationships/tags" Target="../tags/tag741.xml"/><Relationship Id="rId220" Type="http://schemas.openxmlformats.org/officeDocument/2006/relationships/tags" Target="../tags/tag601.xml"/><Relationship Id="rId15" Type="http://schemas.openxmlformats.org/officeDocument/2006/relationships/tags" Target="../tags/tag396.xml"/><Relationship Id="rId57" Type="http://schemas.openxmlformats.org/officeDocument/2006/relationships/tags" Target="../tags/tag438.xml"/><Relationship Id="rId262" Type="http://schemas.openxmlformats.org/officeDocument/2006/relationships/tags" Target="../tags/tag643.xml"/><Relationship Id="rId318" Type="http://schemas.openxmlformats.org/officeDocument/2006/relationships/tags" Target="../tags/tag699.xml"/><Relationship Id="rId99" Type="http://schemas.openxmlformats.org/officeDocument/2006/relationships/tags" Target="../tags/tag480.xml"/><Relationship Id="rId122" Type="http://schemas.openxmlformats.org/officeDocument/2006/relationships/tags" Target="../tags/tag503.xml"/><Relationship Id="rId164" Type="http://schemas.openxmlformats.org/officeDocument/2006/relationships/tags" Target="../tags/tag545.xml"/><Relationship Id="rId371" Type="http://schemas.openxmlformats.org/officeDocument/2006/relationships/tags" Target="../tags/tag75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mailto:mzulkhibri@isdb.org"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2FB37-F61E-48A7-ADD3-91DEE9FB1B1D}" type="datetime3">
              <a:rPr lang="en-US" smtClean="0"/>
              <a:t>22 January 2017</a:t>
            </a:fld>
            <a:endParaRPr lang="en-US" dirty="0"/>
          </a:p>
        </p:txBody>
      </p:sp>
      <p:sp>
        <p:nvSpPr>
          <p:cNvPr id="3" name="Slide Number Placeholder 2"/>
          <p:cNvSpPr>
            <a:spLocks noGrp="1"/>
          </p:cNvSpPr>
          <p:nvPr>
            <p:ph type="sldNum" sz="quarter" idx="11"/>
          </p:nvPr>
        </p:nvSpPr>
        <p:spPr/>
        <p:txBody>
          <a:bodyPr/>
          <a:lstStyle/>
          <a:p>
            <a:fld id="{AF280FD8-6CAE-44ED-B6E1-E7A7300DCA2B}" type="slidenum">
              <a:rPr lang="en-US" smtClean="0"/>
              <a:pPr/>
              <a:t>1</a:t>
            </a:fld>
            <a:endParaRPr lang="en-US" dirty="0"/>
          </a:p>
        </p:txBody>
      </p:sp>
      <p:sp>
        <p:nvSpPr>
          <p:cNvPr id="7" name="TextBox 6"/>
          <p:cNvSpPr txBox="1"/>
          <p:nvPr/>
        </p:nvSpPr>
        <p:spPr>
          <a:xfrm>
            <a:off x="2217597" y="3996448"/>
            <a:ext cx="7757962" cy="892552"/>
          </a:xfrm>
          <a:prstGeom prst="rect">
            <a:avLst/>
          </a:prstGeom>
          <a:noFill/>
        </p:spPr>
        <p:txBody>
          <a:bodyPr wrap="square" rtlCol="0">
            <a:spAutoFit/>
          </a:bodyPr>
          <a:lstStyle/>
          <a:p>
            <a:pPr algn="ctr">
              <a:spcBef>
                <a:spcPts val="0"/>
              </a:spcBef>
            </a:pPr>
            <a:r>
              <a:rPr lang="en-US" b="1" kern="0" dirty="0" smtClean="0">
                <a:latin typeface="Calibri" pitchFamily="34" charset="0"/>
              </a:rPr>
              <a:t>Professor Dr. Mohamed </a:t>
            </a:r>
            <a:r>
              <a:rPr lang="en-US" b="1" kern="0" dirty="0" err="1" smtClean="0">
                <a:latin typeface="Calibri" pitchFamily="34" charset="0"/>
              </a:rPr>
              <a:t>Azmi</a:t>
            </a:r>
            <a:r>
              <a:rPr lang="en-US" b="1" kern="0" dirty="0" smtClean="0">
                <a:latin typeface="Calibri" pitchFamily="34" charset="0"/>
              </a:rPr>
              <a:t> Omar</a:t>
            </a:r>
          </a:p>
          <a:p>
            <a:pPr algn="ctr">
              <a:spcBef>
                <a:spcPts val="0"/>
              </a:spcBef>
            </a:pPr>
            <a:r>
              <a:rPr lang="en-US" b="1" kern="0" dirty="0" smtClean="0">
                <a:latin typeface="Calibri" pitchFamily="34" charset="0"/>
              </a:rPr>
              <a:t>Director General</a:t>
            </a:r>
            <a:endParaRPr lang="en-US" b="1" kern="0" dirty="0">
              <a:latin typeface="Calibri" pitchFamily="34" charset="0"/>
            </a:endParaRPr>
          </a:p>
          <a:p>
            <a:pPr algn="ctr">
              <a:spcBef>
                <a:spcPts val="0"/>
              </a:spcBef>
            </a:pPr>
            <a:r>
              <a:rPr lang="en-US" sz="1600" b="1" kern="0" dirty="0">
                <a:latin typeface="Calibri" pitchFamily="34" charset="0"/>
              </a:rPr>
              <a:t>Islamic Research and Training </a:t>
            </a:r>
            <a:r>
              <a:rPr lang="en-US" sz="1600" b="1" kern="0" dirty="0" smtClean="0">
                <a:latin typeface="Calibri" pitchFamily="34" charset="0"/>
              </a:rPr>
              <a:t>Institute</a:t>
            </a:r>
            <a:endParaRPr lang="en-US" sz="1600" b="1" kern="0" dirty="0">
              <a:latin typeface="Calibri" pitchFamily="34" charset="0"/>
            </a:endParaRPr>
          </a:p>
        </p:txBody>
      </p:sp>
      <p:sp>
        <p:nvSpPr>
          <p:cNvPr id="6" name="Rectangle 1026"/>
          <p:cNvSpPr txBox="1">
            <a:spLocks noChangeArrowheads="1"/>
          </p:cNvSpPr>
          <p:nvPr/>
        </p:nvSpPr>
        <p:spPr bwMode="auto">
          <a:xfrm>
            <a:off x="1030934" y="474433"/>
            <a:ext cx="9686447" cy="17063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buClr>
                <a:srgbClr val="FFFFFF"/>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algn="ctr"/>
            <a:r>
              <a:rPr lang="en-US" sz="3600" b="1" kern="0" dirty="0" smtClean="0">
                <a:solidFill>
                  <a:schemeClr val="bg1"/>
                </a:solidFill>
                <a:latin typeface="Calibri" pitchFamily="34" charset="0"/>
              </a:rPr>
              <a:t>Alternative </a:t>
            </a:r>
            <a:r>
              <a:rPr lang="en-US" sz="3600" b="1" kern="0" dirty="0">
                <a:solidFill>
                  <a:schemeClr val="bg1"/>
                </a:solidFill>
                <a:latin typeface="Calibri" pitchFamily="34" charset="0"/>
              </a:rPr>
              <a:t>Finance Models: </a:t>
            </a:r>
            <a:endParaRPr lang="en-US" sz="3600" b="1" kern="0" dirty="0" smtClean="0">
              <a:solidFill>
                <a:schemeClr val="bg1"/>
              </a:solidFill>
              <a:latin typeface="Calibri" pitchFamily="34" charset="0"/>
            </a:endParaRPr>
          </a:p>
          <a:p>
            <a:pPr algn="ctr"/>
            <a:r>
              <a:rPr lang="en-US" sz="3600" b="1" kern="0" dirty="0" smtClean="0">
                <a:solidFill>
                  <a:schemeClr val="bg1"/>
                </a:solidFill>
                <a:latin typeface="Calibri" pitchFamily="34" charset="0"/>
              </a:rPr>
              <a:t>Prospects and </a:t>
            </a:r>
            <a:r>
              <a:rPr lang="en-US" sz="3600" b="1" kern="0" dirty="0">
                <a:solidFill>
                  <a:schemeClr val="bg1"/>
                </a:solidFill>
                <a:latin typeface="Calibri" pitchFamily="34" charset="0"/>
              </a:rPr>
              <a:t>Challenges </a:t>
            </a:r>
          </a:p>
        </p:txBody>
      </p:sp>
      <p:sp>
        <p:nvSpPr>
          <p:cNvPr id="8" name="TextBox 7"/>
          <p:cNvSpPr txBox="1"/>
          <p:nvPr/>
        </p:nvSpPr>
        <p:spPr>
          <a:xfrm>
            <a:off x="1708729" y="5135221"/>
            <a:ext cx="8775699" cy="523220"/>
          </a:xfrm>
          <a:prstGeom prst="rect">
            <a:avLst/>
          </a:prstGeom>
          <a:noFill/>
        </p:spPr>
        <p:txBody>
          <a:bodyPr wrap="square" rtlCol="0" anchor="ctr">
            <a:spAutoFit/>
            <a:scene3d>
              <a:camera prst="orthographicFront"/>
              <a:lightRig rig="soft" dir="t">
                <a:rot lat="0" lon="0" rev="10800000"/>
              </a:lightRig>
            </a:scene3d>
            <a:sp3d>
              <a:bevelT w="27940" h="12700"/>
              <a:contourClr>
                <a:srgbClr val="DDDDDD"/>
              </a:contourClr>
            </a:sp3d>
          </a:bodyPr>
          <a:lstStyle/>
          <a:p>
            <a:pPr algn="ctr"/>
            <a:r>
              <a:rPr lang="en-US" sz="1400" b="1" spc="150" dirty="0">
                <a:ln w="11430"/>
                <a:latin typeface="Britannic Bold" panose="020B0903060703020204" pitchFamily="34" charset="0"/>
              </a:rPr>
              <a:t>ADFIMI – Oman Development Bank Joint Regional Seminar </a:t>
            </a:r>
            <a:r>
              <a:rPr lang="en-US" sz="1400" b="1" spc="150" dirty="0" smtClean="0">
                <a:ln w="11430"/>
                <a:latin typeface="Britannic Bold" panose="020B0903060703020204" pitchFamily="34" charset="0"/>
              </a:rPr>
              <a:t>on “SME </a:t>
            </a:r>
            <a:r>
              <a:rPr lang="en-US" sz="1400" b="1" spc="150" dirty="0">
                <a:ln w="11430"/>
                <a:latin typeface="Britannic Bold" panose="020B0903060703020204" pitchFamily="34" charset="0"/>
              </a:rPr>
              <a:t>DEVELOPMENT”</a:t>
            </a:r>
          </a:p>
          <a:p>
            <a:pPr algn="ctr"/>
            <a:r>
              <a:rPr lang="en-US" sz="1400" b="1" spc="150" dirty="0">
                <a:ln w="11430"/>
                <a:latin typeface="Britannic Bold" panose="020B0903060703020204" pitchFamily="34" charset="0"/>
              </a:rPr>
              <a:t>Muscat, Oman, 13-16 February 2017</a:t>
            </a:r>
            <a:endParaRPr lang="en-US" sz="1400" b="1" spc="150" dirty="0" smtClean="0">
              <a:ln w="11430"/>
              <a:latin typeface="Britannic Bold" panose="020B0903060703020204" pitchFamily="34" charset="0"/>
            </a:endParaRPr>
          </a:p>
        </p:txBody>
      </p:sp>
      <p:sp>
        <p:nvSpPr>
          <p:cNvPr id="9" name="TextBox 8"/>
          <p:cNvSpPr txBox="1"/>
          <p:nvPr/>
        </p:nvSpPr>
        <p:spPr>
          <a:xfrm>
            <a:off x="1944567" y="5658441"/>
            <a:ext cx="8304025" cy="553998"/>
          </a:xfrm>
          <a:prstGeom prst="rect">
            <a:avLst/>
          </a:prstGeom>
          <a:noFill/>
        </p:spPr>
        <p:txBody>
          <a:bodyPr wrap="square" rtlCol="0">
            <a:spAutoFit/>
          </a:bodyPr>
          <a:lstStyle/>
          <a:p>
            <a:r>
              <a:rPr lang="en-GB" sz="1000" dirty="0" smtClean="0">
                <a:solidFill>
                  <a:srgbClr val="FF0000"/>
                </a:solidFill>
                <a:latin typeface="Calibri" pitchFamily="34" charset="0"/>
              </a:rPr>
              <a:t>DISCLAIMERS: </a:t>
            </a:r>
          </a:p>
          <a:p>
            <a:r>
              <a:rPr lang="en-US" sz="1000" dirty="0">
                <a:solidFill>
                  <a:srgbClr val="FF0000"/>
                </a:solidFill>
                <a:latin typeface="Calibri" pitchFamily="34" charset="0"/>
              </a:rPr>
              <a:t>The views expressed in </a:t>
            </a:r>
            <a:r>
              <a:rPr lang="en-US" sz="1000" dirty="0" smtClean="0">
                <a:solidFill>
                  <a:srgbClr val="FF0000"/>
                </a:solidFill>
                <a:latin typeface="Calibri" pitchFamily="34" charset="0"/>
              </a:rPr>
              <a:t>this presentation </a:t>
            </a:r>
            <a:r>
              <a:rPr lang="en-US" sz="1000" dirty="0">
                <a:solidFill>
                  <a:srgbClr val="FF0000"/>
                </a:solidFill>
                <a:latin typeface="Calibri" pitchFamily="34" charset="0"/>
              </a:rPr>
              <a:t>are those of the authors and do not necessarily reflect the views of the Islamic Research and Training Institute or the Islamic Development Bank or those of the members of its Board of Executive Directors, Management or its member countries.</a:t>
            </a:r>
          </a:p>
        </p:txBody>
      </p:sp>
    </p:spTree>
    <p:extLst>
      <p:ext uri="{BB962C8B-B14F-4D97-AF65-F5344CB8AC3E}">
        <p14:creationId xmlns:p14="http://schemas.microsoft.com/office/powerpoint/2010/main" val="3882031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t>22 January 2017</a:t>
            </a:fld>
            <a:endParaRPr lang="en-US"/>
          </a:p>
        </p:txBody>
      </p:sp>
      <p:sp>
        <p:nvSpPr>
          <p:cNvPr id="4" name="Slide Number Placeholder 3"/>
          <p:cNvSpPr>
            <a:spLocks noGrp="1"/>
          </p:cNvSpPr>
          <p:nvPr>
            <p:ph type="sldNum" sz="quarter" idx="12"/>
          </p:nvPr>
        </p:nvSpPr>
        <p:spPr/>
        <p:txBody>
          <a:bodyPr/>
          <a:lstStyle/>
          <a:p>
            <a:fld id="{F8E5A442-27F9-400D-B335-C2ACCB2E31D9}" type="slidenum">
              <a:rPr lang="en-US" smtClean="0"/>
              <a:t>10</a:t>
            </a:fld>
            <a:endParaRPr lang="en-US"/>
          </a:p>
        </p:txBody>
      </p:sp>
      <p:sp>
        <p:nvSpPr>
          <p:cNvPr id="6" name="Title 5"/>
          <p:cNvSpPr>
            <a:spLocks noGrp="1"/>
          </p:cNvSpPr>
          <p:nvPr>
            <p:ph type="title"/>
          </p:nvPr>
        </p:nvSpPr>
        <p:spPr>
          <a:xfrm>
            <a:off x="598852" y="14211"/>
            <a:ext cx="10983547" cy="990146"/>
          </a:xfrm>
        </p:spPr>
        <p:txBody>
          <a:bodyPr>
            <a:normAutofit/>
          </a:bodyPr>
          <a:lstStyle/>
          <a:p>
            <a:r>
              <a:rPr lang="en-US" sz="3600" dirty="0" smtClean="0"/>
              <a:t>Prospects </a:t>
            </a:r>
            <a:r>
              <a:rPr lang="en-US" sz="3600" dirty="0" smtClean="0"/>
              <a:t>and challenges facing Islamic </a:t>
            </a:r>
            <a:r>
              <a:rPr lang="en-US" sz="3600" dirty="0" smtClean="0"/>
              <a:t>finance industry</a:t>
            </a:r>
            <a:endParaRPr lang="en-US" sz="3600" dirty="0"/>
          </a:p>
        </p:txBody>
      </p:sp>
      <p:graphicFrame>
        <p:nvGraphicFramePr>
          <p:cNvPr id="24" name="Diagram 23"/>
          <p:cNvGraphicFramePr/>
          <p:nvPr>
            <p:extLst>
              <p:ext uri="{D42A27DB-BD31-4B8C-83A1-F6EECF244321}">
                <p14:modId xmlns:p14="http://schemas.microsoft.com/office/powerpoint/2010/main" val="449848143"/>
              </p:ext>
            </p:extLst>
          </p:nvPr>
        </p:nvGraphicFramePr>
        <p:xfrm>
          <a:off x="1770742" y="1311275"/>
          <a:ext cx="7924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4059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11</a:t>
            </a:fld>
            <a:endParaRPr>
              <a:solidFill>
                <a:prstClr val="black"/>
              </a:solidFill>
            </a:endParaRPr>
          </a:p>
        </p:txBody>
      </p:sp>
      <p:sp>
        <p:nvSpPr>
          <p:cNvPr id="6" name="Title 5"/>
          <p:cNvSpPr>
            <a:spLocks noGrp="1"/>
          </p:cNvSpPr>
          <p:nvPr>
            <p:ph type="title"/>
          </p:nvPr>
        </p:nvSpPr>
        <p:spPr>
          <a:xfrm>
            <a:off x="255952" y="115811"/>
            <a:ext cx="10983547" cy="990146"/>
          </a:xfrm>
        </p:spPr>
        <p:txBody>
          <a:bodyPr>
            <a:normAutofit/>
          </a:bodyPr>
          <a:lstStyle/>
          <a:p>
            <a:r>
              <a:rPr lang="en-US" sz="3600" dirty="0" smtClean="0"/>
              <a:t>Specific challenges </a:t>
            </a:r>
            <a:r>
              <a:rPr lang="en-US" sz="3600" dirty="0" smtClean="0"/>
              <a:t>facing Islamic financing to SMEs</a:t>
            </a:r>
            <a:endParaRPr lang="en-US" sz="3600" dirty="0"/>
          </a:p>
        </p:txBody>
      </p:sp>
      <p:graphicFrame>
        <p:nvGraphicFramePr>
          <p:cNvPr id="5" name="Diagram 4"/>
          <p:cNvGraphicFramePr/>
          <p:nvPr>
            <p:extLst>
              <p:ext uri="{D42A27DB-BD31-4B8C-83A1-F6EECF244321}">
                <p14:modId xmlns:p14="http://schemas.microsoft.com/office/powerpoint/2010/main" val="2843090000"/>
              </p:ext>
            </p:extLst>
          </p:nvPr>
        </p:nvGraphicFramePr>
        <p:xfrm>
          <a:off x="1683724" y="1120245"/>
          <a:ext cx="8260375" cy="4912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029200" y="2730500"/>
            <a:ext cx="1727200" cy="165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n w="0">
                  <a:noFill/>
                </a:ln>
                <a:gradFill>
                  <a:gsLst>
                    <a:gs pos="21000">
                      <a:srgbClr val="53575C"/>
                    </a:gs>
                    <a:gs pos="88000">
                      <a:srgbClr val="C5C7CA"/>
                    </a:gs>
                  </a:gsLst>
                  <a:lin ang="5400000"/>
                </a:gradFill>
              </a:rPr>
              <a:t>Challenges facing financing to</a:t>
            </a:r>
          </a:p>
          <a:p>
            <a:pPr algn="ctr"/>
            <a:r>
              <a:rPr lang="en-US" sz="2400" b="1" dirty="0" smtClean="0">
                <a:ln w="0">
                  <a:noFill/>
                </a:ln>
                <a:gradFill>
                  <a:gsLst>
                    <a:gs pos="21000">
                      <a:srgbClr val="53575C"/>
                    </a:gs>
                    <a:gs pos="88000">
                      <a:srgbClr val="C5C7CA"/>
                    </a:gs>
                  </a:gsLst>
                  <a:lin ang="5400000"/>
                </a:gradFill>
              </a:rPr>
              <a:t> SMEs</a:t>
            </a:r>
            <a:endParaRPr lang="en-US" sz="2400" b="1" dirty="0">
              <a:ln w="0">
                <a:noFill/>
              </a:ln>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1795568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t>22 January 2017</a:t>
            </a:fld>
            <a:endParaRPr lang="en-US"/>
          </a:p>
        </p:txBody>
      </p:sp>
      <p:sp>
        <p:nvSpPr>
          <p:cNvPr id="4" name="Slide Number Placeholder 3"/>
          <p:cNvSpPr>
            <a:spLocks noGrp="1"/>
          </p:cNvSpPr>
          <p:nvPr>
            <p:ph type="sldNum" sz="quarter" idx="12"/>
          </p:nvPr>
        </p:nvSpPr>
        <p:spPr/>
        <p:txBody>
          <a:bodyPr/>
          <a:lstStyle/>
          <a:p>
            <a:fld id="{F8E5A442-27F9-400D-B335-C2ACCB2E31D9}" type="slidenum">
              <a:rPr lang="en-US" smtClean="0"/>
              <a:t>12</a:t>
            </a:fld>
            <a:endParaRPr lang="en-US"/>
          </a:p>
        </p:txBody>
      </p:sp>
      <p:sp>
        <p:nvSpPr>
          <p:cNvPr id="8" name="Rectangle 9"/>
          <p:cNvSpPr txBox="1">
            <a:spLocks noChangeArrowheads="1"/>
          </p:cNvSpPr>
          <p:nvPr/>
        </p:nvSpPr>
        <p:spPr bwMode="auto">
          <a:xfrm>
            <a:off x="1137888" y="1796453"/>
            <a:ext cx="6913912" cy="1679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lang="en-US" sz="3600" b="1" kern="0" cap="all" dirty="0" err="1" smtClean="0">
                <a:solidFill>
                  <a:srgbClr val="003399"/>
                </a:solidFill>
                <a:latin typeface="Calibri" panose="020F0502020204030204" pitchFamily="34" charset="0"/>
                <a:ea typeface="+mj-ea"/>
                <a:cs typeface="+mj-cs"/>
              </a:rPr>
              <a:t>NewER</a:t>
            </a:r>
            <a:r>
              <a:rPr lang="en-US" sz="3600" b="1" kern="0" cap="all" dirty="0" smtClean="0">
                <a:solidFill>
                  <a:srgbClr val="003399"/>
                </a:solidFill>
                <a:latin typeface="Calibri" panose="020F0502020204030204" pitchFamily="34" charset="0"/>
                <a:ea typeface="+mj-ea"/>
                <a:cs typeface="+mj-cs"/>
              </a:rPr>
              <a:t> FINANCING Models: </a:t>
            </a:r>
            <a:r>
              <a:rPr lang="en-US" sz="3600" b="1" kern="0" cap="all" dirty="0" smtClean="0">
                <a:solidFill>
                  <a:srgbClr val="003399"/>
                </a:solidFill>
                <a:latin typeface="Calibri" panose="020F0502020204030204" pitchFamily="34" charset="0"/>
                <a:ea typeface="+mj-ea"/>
                <a:cs typeface="+mj-cs"/>
              </a:rPr>
              <a:t>TRENDS and issues</a:t>
            </a:r>
            <a:endParaRPr lang="en-US" sz="3600" b="1" kern="0" cap="all" dirty="0">
              <a:solidFill>
                <a:srgbClr val="003399"/>
              </a:solidFill>
              <a:latin typeface="Calibri" panose="020F0502020204030204" pitchFamily="34" charset="0"/>
              <a:ea typeface="+mj-ea"/>
              <a:cs typeface="+mj-cs"/>
            </a:endParaRPr>
          </a:p>
        </p:txBody>
      </p:sp>
    </p:spTree>
    <p:extLst>
      <p:ext uri="{BB962C8B-B14F-4D97-AF65-F5344CB8AC3E}">
        <p14:creationId xmlns:p14="http://schemas.microsoft.com/office/powerpoint/2010/main" val="3105257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13</a:t>
            </a:fld>
            <a:endParaRPr>
              <a:solidFill>
                <a:prstClr val="black"/>
              </a:solidFill>
            </a:endParaRPr>
          </a:p>
        </p:txBody>
      </p:sp>
      <p:sp>
        <p:nvSpPr>
          <p:cNvPr id="6" name="Title 5"/>
          <p:cNvSpPr>
            <a:spLocks noGrp="1"/>
          </p:cNvSpPr>
          <p:nvPr>
            <p:ph type="title"/>
          </p:nvPr>
        </p:nvSpPr>
        <p:spPr>
          <a:xfrm>
            <a:off x="477273" y="0"/>
            <a:ext cx="11027542" cy="990146"/>
          </a:xfrm>
        </p:spPr>
        <p:txBody>
          <a:bodyPr>
            <a:noAutofit/>
          </a:bodyPr>
          <a:lstStyle/>
          <a:p>
            <a:r>
              <a:rPr lang="en-US" sz="3600" dirty="0"/>
              <a:t>95% of </a:t>
            </a:r>
            <a:r>
              <a:rPr lang="en-US" sz="3600" dirty="0" smtClean="0"/>
              <a:t>entrepreneurs use </a:t>
            </a:r>
            <a:r>
              <a:rPr lang="en-US" sz="3600" dirty="0"/>
              <a:t>personal funds when starting a business</a:t>
            </a:r>
          </a:p>
        </p:txBody>
      </p:sp>
      <p:sp>
        <p:nvSpPr>
          <p:cNvPr id="7" name="Rectangle 6"/>
          <p:cNvSpPr/>
          <p:nvPr/>
        </p:nvSpPr>
        <p:spPr>
          <a:xfrm>
            <a:off x="1961804" y="5909490"/>
            <a:ext cx="2739853" cy="246221"/>
          </a:xfrm>
          <a:prstGeom prst="rect">
            <a:avLst/>
          </a:prstGeom>
        </p:spPr>
        <p:txBody>
          <a:bodyPr wrap="none">
            <a:spAutoFit/>
          </a:bodyPr>
          <a:lstStyle/>
          <a:p>
            <a:r>
              <a:rPr lang="en-US" sz="1000" dirty="0" smtClean="0"/>
              <a:t>Source: Global </a:t>
            </a:r>
            <a:r>
              <a:rPr lang="en-US" sz="1000" dirty="0"/>
              <a:t>Entrepreneurship Monitor (2016</a:t>
            </a:r>
            <a:r>
              <a:rPr lang="en-US" sz="1000" dirty="0" smtClean="0"/>
              <a:t>)</a:t>
            </a:r>
            <a:endParaRPr lang="en-US" sz="1000" dirty="0"/>
          </a:p>
        </p:txBody>
      </p:sp>
      <p:grpSp>
        <p:nvGrpSpPr>
          <p:cNvPr id="9" name="Group 8"/>
          <p:cNvGrpSpPr/>
          <p:nvPr/>
        </p:nvGrpSpPr>
        <p:grpSpPr>
          <a:xfrm>
            <a:off x="1846263" y="1319393"/>
            <a:ext cx="7500937" cy="4260850"/>
            <a:chOff x="677863" y="1196975"/>
            <a:chExt cx="7500937" cy="4260850"/>
          </a:xfrm>
        </p:grpSpPr>
        <p:sp>
          <p:nvSpPr>
            <p:cNvPr id="10" name="Freeform 4"/>
            <p:cNvSpPr>
              <a:spLocks/>
            </p:cNvSpPr>
            <p:nvPr>
              <p:custDataLst>
                <p:tags r:id="rId1"/>
              </p:custDataLst>
            </p:nvPr>
          </p:nvSpPr>
          <p:spPr bwMode="auto">
            <a:xfrm>
              <a:off x="2519363" y="5394325"/>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1" name="Freeform 5"/>
            <p:cNvSpPr>
              <a:spLocks/>
            </p:cNvSpPr>
            <p:nvPr>
              <p:custDataLst>
                <p:tags r:id="rId2"/>
              </p:custDataLst>
            </p:nvPr>
          </p:nvSpPr>
          <p:spPr bwMode="auto">
            <a:xfrm>
              <a:off x="677863" y="1495425"/>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2" name="Freeform 6"/>
            <p:cNvSpPr>
              <a:spLocks/>
            </p:cNvSpPr>
            <p:nvPr>
              <p:custDataLst>
                <p:tags r:id="rId3"/>
              </p:custDataLst>
            </p:nvPr>
          </p:nvSpPr>
          <p:spPr bwMode="auto">
            <a:xfrm>
              <a:off x="1138238" y="2111375"/>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3" name="Freeform 7"/>
            <p:cNvSpPr>
              <a:spLocks/>
            </p:cNvSpPr>
            <p:nvPr>
              <p:custDataLst>
                <p:tags r:id="rId4"/>
              </p:custDataLst>
            </p:nvPr>
          </p:nvSpPr>
          <p:spPr bwMode="auto">
            <a:xfrm>
              <a:off x="1971675" y="3662363"/>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4" name="Freeform 8"/>
            <p:cNvSpPr>
              <a:spLocks/>
            </p:cNvSpPr>
            <p:nvPr>
              <p:custDataLst>
                <p:tags r:id="rId5"/>
              </p:custDataLst>
            </p:nvPr>
          </p:nvSpPr>
          <p:spPr bwMode="auto">
            <a:xfrm>
              <a:off x="2271713" y="4225925"/>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5" name="Freeform 9"/>
            <p:cNvSpPr>
              <a:spLocks/>
            </p:cNvSpPr>
            <p:nvPr>
              <p:custDataLst>
                <p:tags r:id="rId6"/>
              </p:custDataLst>
            </p:nvPr>
          </p:nvSpPr>
          <p:spPr bwMode="auto">
            <a:xfrm>
              <a:off x="2176463" y="3508375"/>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FFFFFF">
                <a:lumMod val="75000"/>
              </a:srgb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6" name="Freeform 10"/>
            <p:cNvSpPr>
              <a:spLocks/>
            </p:cNvSpPr>
            <p:nvPr>
              <p:custDataLst>
                <p:tags r:id="rId7"/>
              </p:custDataLst>
            </p:nvPr>
          </p:nvSpPr>
          <p:spPr bwMode="auto">
            <a:xfrm>
              <a:off x="4289425" y="2454275"/>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 name="Freeform 11"/>
            <p:cNvSpPr>
              <a:spLocks/>
            </p:cNvSpPr>
            <p:nvPr>
              <p:custDataLst>
                <p:tags r:id="rId8"/>
              </p:custDataLst>
            </p:nvPr>
          </p:nvSpPr>
          <p:spPr bwMode="auto">
            <a:xfrm>
              <a:off x="3787775" y="2328863"/>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8" name="Freeform 12"/>
            <p:cNvSpPr>
              <a:spLocks/>
            </p:cNvSpPr>
            <p:nvPr>
              <p:custDataLst>
                <p:tags r:id="rId9"/>
              </p:custDataLst>
            </p:nvPr>
          </p:nvSpPr>
          <p:spPr bwMode="auto">
            <a:xfrm>
              <a:off x="3868738" y="1814513"/>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 name="Freeform 13"/>
            <p:cNvSpPr>
              <a:spLocks/>
            </p:cNvSpPr>
            <p:nvPr>
              <p:custDataLst>
                <p:tags r:id="rId10"/>
              </p:custDataLst>
            </p:nvPr>
          </p:nvSpPr>
          <p:spPr bwMode="auto">
            <a:xfrm>
              <a:off x="4227513" y="2117725"/>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 name="Freeform 14"/>
            <p:cNvSpPr>
              <a:spLocks/>
            </p:cNvSpPr>
            <p:nvPr>
              <p:custDataLst>
                <p:tags r:id="rId11"/>
              </p:custDataLst>
            </p:nvPr>
          </p:nvSpPr>
          <p:spPr bwMode="auto">
            <a:xfrm>
              <a:off x="5719763" y="1966913"/>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1" name="Freeform 15"/>
            <p:cNvSpPr>
              <a:spLocks/>
            </p:cNvSpPr>
            <p:nvPr>
              <p:custDataLst>
                <p:tags r:id="rId12"/>
              </p:custDataLst>
            </p:nvPr>
          </p:nvSpPr>
          <p:spPr bwMode="auto">
            <a:xfrm>
              <a:off x="4411663" y="1508125"/>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2" name="Freeform 16"/>
            <p:cNvSpPr>
              <a:spLocks/>
            </p:cNvSpPr>
            <p:nvPr>
              <p:custDataLst>
                <p:tags r:id="rId13"/>
              </p:custDataLst>
            </p:nvPr>
          </p:nvSpPr>
          <p:spPr bwMode="auto">
            <a:xfrm>
              <a:off x="4148138" y="1925638"/>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 name="Freeform 17"/>
            <p:cNvSpPr>
              <a:spLocks/>
            </p:cNvSpPr>
            <p:nvPr>
              <p:custDataLst>
                <p:tags r:id="rId14"/>
              </p:custDataLst>
            </p:nvPr>
          </p:nvSpPr>
          <p:spPr bwMode="auto">
            <a:xfrm>
              <a:off x="4173538" y="2182813"/>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 name="Freeform 18"/>
            <p:cNvSpPr>
              <a:spLocks/>
            </p:cNvSpPr>
            <p:nvPr>
              <p:custDataLst>
                <p:tags r:id="rId15"/>
              </p:custDataLst>
            </p:nvPr>
          </p:nvSpPr>
          <p:spPr bwMode="auto">
            <a:xfrm>
              <a:off x="4191000" y="2351088"/>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25" name="Group 19"/>
            <p:cNvGrpSpPr>
              <a:grpSpLocks/>
            </p:cNvGrpSpPr>
            <p:nvPr>
              <p:custDataLst>
                <p:tags r:id="rId16"/>
              </p:custDataLst>
            </p:nvPr>
          </p:nvGrpSpPr>
          <p:grpSpPr bwMode="auto">
            <a:xfrm>
              <a:off x="6510338" y="3411538"/>
              <a:ext cx="473075" cy="212725"/>
              <a:chOff x="4488" y="2394"/>
              <a:chExt cx="358" cy="124"/>
            </a:xfrm>
          </p:grpSpPr>
          <p:sp>
            <p:nvSpPr>
              <p:cNvPr id="560"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61"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26" name="Freeform 22"/>
            <p:cNvSpPr>
              <a:spLocks/>
            </p:cNvSpPr>
            <p:nvPr>
              <p:custDataLst>
                <p:tags r:id="rId17"/>
              </p:custDataLst>
            </p:nvPr>
          </p:nvSpPr>
          <p:spPr bwMode="auto">
            <a:xfrm>
              <a:off x="4532313" y="1287463"/>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7" name="Freeform 23"/>
            <p:cNvSpPr>
              <a:spLocks/>
            </p:cNvSpPr>
            <p:nvPr>
              <p:custDataLst>
                <p:tags r:id="rId18"/>
              </p:custDataLst>
            </p:nvPr>
          </p:nvSpPr>
          <p:spPr bwMode="auto">
            <a:xfrm>
              <a:off x="3795713" y="2274888"/>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8" name="Freeform 24"/>
            <p:cNvSpPr>
              <a:spLocks/>
            </p:cNvSpPr>
            <p:nvPr>
              <p:custDataLst>
                <p:tags r:id="rId19"/>
              </p:custDataLst>
            </p:nvPr>
          </p:nvSpPr>
          <p:spPr bwMode="auto">
            <a:xfrm>
              <a:off x="6427788" y="3013075"/>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 name="Freeform 25"/>
            <p:cNvSpPr>
              <a:spLocks/>
            </p:cNvSpPr>
            <p:nvPr>
              <p:custDataLst>
                <p:tags r:id="rId20"/>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 name="Freeform 27"/>
            <p:cNvSpPr>
              <a:spLocks/>
            </p:cNvSpPr>
            <p:nvPr>
              <p:custDataLst>
                <p:tags r:id="rId22"/>
              </p:custDataLst>
            </p:nvPr>
          </p:nvSpPr>
          <p:spPr bwMode="auto">
            <a:xfrm>
              <a:off x="1001713" y="2319338"/>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 name="Freeform 28"/>
            <p:cNvSpPr>
              <a:spLocks/>
            </p:cNvSpPr>
            <p:nvPr>
              <p:custDataLst>
                <p:tags r:id="rId23"/>
              </p:custDataLst>
            </p:nvPr>
          </p:nvSpPr>
          <p:spPr bwMode="auto">
            <a:xfrm>
              <a:off x="977900" y="2373313"/>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 name="Freeform 29"/>
            <p:cNvSpPr>
              <a:spLocks/>
            </p:cNvSpPr>
            <p:nvPr>
              <p:custDataLst>
                <p:tags r:id="rId24"/>
              </p:custDataLst>
            </p:nvPr>
          </p:nvSpPr>
          <p:spPr bwMode="auto">
            <a:xfrm>
              <a:off x="2303463" y="2368550"/>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 name="Freeform 30"/>
            <p:cNvSpPr>
              <a:spLocks/>
            </p:cNvSpPr>
            <p:nvPr>
              <p:custDataLst>
                <p:tags r:id="rId25"/>
              </p:custDataLst>
            </p:nvPr>
          </p:nvSpPr>
          <p:spPr bwMode="auto">
            <a:xfrm>
              <a:off x="5041900" y="1925638"/>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 name="Freeform 31"/>
            <p:cNvSpPr>
              <a:spLocks/>
            </p:cNvSpPr>
            <p:nvPr>
              <p:custDataLst>
                <p:tags r:id="rId26"/>
              </p:custDataLst>
            </p:nvPr>
          </p:nvSpPr>
          <p:spPr bwMode="auto">
            <a:xfrm>
              <a:off x="5272088" y="2228850"/>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 name="Freeform 32"/>
            <p:cNvSpPr>
              <a:spLocks/>
            </p:cNvSpPr>
            <p:nvPr>
              <p:custDataLst>
                <p:tags r:id="rId27"/>
              </p:custDataLst>
            </p:nvPr>
          </p:nvSpPr>
          <p:spPr bwMode="auto">
            <a:xfrm>
              <a:off x="4079875" y="3232150"/>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 name="Freeform 33"/>
            <p:cNvSpPr>
              <a:spLocks/>
            </p:cNvSpPr>
            <p:nvPr>
              <p:custDataLst>
                <p:tags r:id="rId28"/>
              </p:custDataLst>
            </p:nvPr>
          </p:nvSpPr>
          <p:spPr bwMode="auto">
            <a:xfrm>
              <a:off x="4922838" y="3097213"/>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8" name="Freeform 34"/>
            <p:cNvSpPr>
              <a:spLocks/>
            </p:cNvSpPr>
            <p:nvPr>
              <p:custDataLst>
                <p:tags r:id="rId29"/>
              </p:custDataLst>
            </p:nvPr>
          </p:nvSpPr>
          <p:spPr bwMode="auto">
            <a:xfrm>
              <a:off x="4384675" y="2101850"/>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9" name="Freeform 35"/>
            <p:cNvSpPr>
              <a:spLocks/>
            </p:cNvSpPr>
            <p:nvPr>
              <p:custDataLst>
                <p:tags r:id="rId30"/>
              </p:custDataLst>
            </p:nvPr>
          </p:nvSpPr>
          <p:spPr bwMode="auto">
            <a:xfrm>
              <a:off x="5248275" y="2822575"/>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0" name="Freeform 36"/>
            <p:cNvSpPr>
              <a:spLocks/>
            </p:cNvSpPr>
            <p:nvPr>
              <p:custDataLst>
                <p:tags r:id="rId31"/>
              </p:custDataLst>
            </p:nvPr>
          </p:nvSpPr>
          <p:spPr bwMode="auto">
            <a:xfrm>
              <a:off x="5367338" y="2827338"/>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 name="Freeform 37"/>
            <p:cNvSpPr>
              <a:spLocks/>
            </p:cNvSpPr>
            <p:nvPr>
              <p:custDataLst>
                <p:tags r:id="rId32"/>
              </p:custDataLst>
            </p:nvPr>
          </p:nvSpPr>
          <p:spPr bwMode="auto">
            <a:xfrm>
              <a:off x="6854825" y="3487738"/>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42" name="Group 38"/>
            <p:cNvGrpSpPr>
              <a:grpSpLocks/>
            </p:cNvGrpSpPr>
            <p:nvPr>
              <p:custDataLst>
                <p:tags r:id="rId33"/>
              </p:custDataLst>
            </p:nvPr>
          </p:nvGrpSpPr>
          <p:grpSpPr bwMode="auto">
            <a:xfrm>
              <a:off x="2706688" y="5295900"/>
              <a:ext cx="65087" cy="55563"/>
              <a:chOff x="1654" y="3671"/>
              <a:chExt cx="49" cy="17"/>
            </a:xfrm>
          </p:grpSpPr>
          <p:sp>
            <p:nvSpPr>
              <p:cNvPr id="558"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59"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43" name="Freeform 41"/>
            <p:cNvSpPr>
              <a:spLocks/>
            </p:cNvSpPr>
            <p:nvPr>
              <p:custDataLst>
                <p:tags r:id="rId34"/>
              </p:custDataLst>
            </p:nvPr>
          </p:nvSpPr>
          <p:spPr bwMode="auto">
            <a:xfrm>
              <a:off x="2354263" y="3090863"/>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4" name="Freeform 42"/>
            <p:cNvSpPr>
              <a:spLocks/>
            </p:cNvSpPr>
            <p:nvPr>
              <p:custDataLst>
                <p:tags r:id="rId35"/>
              </p:custDataLst>
            </p:nvPr>
          </p:nvSpPr>
          <p:spPr bwMode="auto">
            <a:xfrm>
              <a:off x="2409825" y="3097213"/>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5" name="Freeform 43"/>
            <p:cNvSpPr>
              <a:spLocks/>
            </p:cNvSpPr>
            <p:nvPr>
              <p:custDataLst>
                <p:tags r:id="rId36"/>
              </p:custDataLst>
            </p:nvPr>
          </p:nvSpPr>
          <p:spPr bwMode="auto">
            <a:xfrm>
              <a:off x="2422525" y="3098800"/>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6" name="Freeform 44"/>
            <p:cNvSpPr>
              <a:spLocks/>
            </p:cNvSpPr>
            <p:nvPr>
              <p:custDataLst>
                <p:tags r:id="rId37"/>
              </p:custDataLst>
            </p:nvPr>
          </p:nvSpPr>
          <p:spPr bwMode="auto">
            <a:xfrm>
              <a:off x="2436813" y="3089275"/>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 name="Freeform 45"/>
            <p:cNvSpPr>
              <a:spLocks/>
            </p:cNvSpPr>
            <p:nvPr>
              <p:custDataLst>
                <p:tags r:id="rId38"/>
              </p:custDataLst>
            </p:nvPr>
          </p:nvSpPr>
          <p:spPr bwMode="auto">
            <a:xfrm>
              <a:off x="2416175" y="3081338"/>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8" name="Freeform 46"/>
            <p:cNvSpPr>
              <a:spLocks/>
            </p:cNvSpPr>
            <p:nvPr>
              <p:custDataLst>
                <p:tags r:id="rId39"/>
              </p:custDataLst>
            </p:nvPr>
          </p:nvSpPr>
          <p:spPr bwMode="auto">
            <a:xfrm>
              <a:off x="2465388" y="3109913"/>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9"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0"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1" name="Freeform 49"/>
            <p:cNvSpPr>
              <a:spLocks/>
            </p:cNvSpPr>
            <p:nvPr>
              <p:custDataLst>
                <p:tags r:id="rId42"/>
              </p:custDataLst>
            </p:nvPr>
          </p:nvSpPr>
          <p:spPr bwMode="auto">
            <a:xfrm>
              <a:off x="2473325" y="3127375"/>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2" name="Freeform 50"/>
            <p:cNvSpPr>
              <a:spLocks/>
            </p:cNvSpPr>
            <p:nvPr>
              <p:custDataLst>
                <p:tags r:id="rId43"/>
              </p:custDataLst>
            </p:nvPr>
          </p:nvSpPr>
          <p:spPr bwMode="auto">
            <a:xfrm>
              <a:off x="2479675" y="3155950"/>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3" name="Freeform 51"/>
            <p:cNvSpPr>
              <a:spLocks/>
            </p:cNvSpPr>
            <p:nvPr>
              <p:custDataLst>
                <p:tags r:id="rId44"/>
              </p:custDataLst>
            </p:nvPr>
          </p:nvSpPr>
          <p:spPr bwMode="auto">
            <a:xfrm>
              <a:off x="2486025" y="3203575"/>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4" name="Freeform 52"/>
            <p:cNvSpPr>
              <a:spLocks/>
            </p:cNvSpPr>
            <p:nvPr>
              <p:custDataLst>
                <p:tags r:id="rId45"/>
              </p:custDataLst>
            </p:nvPr>
          </p:nvSpPr>
          <p:spPr bwMode="auto">
            <a:xfrm>
              <a:off x="2495550" y="3228975"/>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5" name="Freeform 53"/>
            <p:cNvSpPr>
              <a:spLocks/>
            </p:cNvSpPr>
            <p:nvPr>
              <p:custDataLst>
                <p:tags r:id="rId46"/>
              </p:custDataLst>
            </p:nvPr>
          </p:nvSpPr>
          <p:spPr bwMode="auto">
            <a:xfrm>
              <a:off x="2517775" y="3259138"/>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6" name="Freeform 54"/>
            <p:cNvSpPr>
              <a:spLocks/>
            </p:cNvSpPr>
            <p:nvPr>
              <p:custDataLst>
                <p:tags r:id="rId47"/>
              </p:custDataLst>
            </p:nvPr>
          </p:nvSpPr>
          <p:spPr bwMode="auto">
            <a:xfrm>
              <a:off x="2479675" y="3271838"/>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7" name="Freeform 55"/>
            <p:cNvSpPr>
              <a:spLocks/>
            </p:cNvSpPr>
            <p:nvPr>
              <p:custDataLst>
                <p:tags r:id="rId48"/>
              </p:custDataLst>
            </p:nvPr>
          </p:nvSpPr>
          <p:spPr bwMode="auto">
            <a:xfrm>
              <a:off x="2465388" y="3336925"/>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8" name="Freeform 56"/>
            <p:cNvSpPr>
              <a:spLocks/>
            </p:cNvSpPr>
            <p:nvPr>
              <p:custDataLst>
                <p:tags r:id="rId49"/>
              </p:custDataLst>
            </p:nvPr>
          </p:nvSpPr>
          <p:spPr bwMode="auto">
            <a:xfrm>
              <a:off x="2484438" y="3313113"/>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9" name="Freeform 57"/>
            <p:cNvSpPr>
              <a:spLocks/>
            </p:cNvSpPr>
            <p:nvPr>
              <p:custDataLst>
                <p:tags r:id="rId50"/>
              </p:custDataLst>
            </p:nvPr>
          </p:nvSpPr>
          <p:spPr bwMode="auto">
            <a:xfrm>
              <a:off x="1966913" y="2984500"/>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60" name="Group 58"/>
            <p:cNvGrpSpPr>
              <a:grpSpLocks/>
            </p:cNvGrpSpPr>
            <p:nvPr>
              <p:custDataLst>
                <p:tags r:id="rId51"/>
              </p:custDataLst>
            </p:nvPr>
          </p:nvGrpSpPr>
          <p:grpSpPr bwMode="auto">
            <a:xfrm>
              <a:off x="2092325" y="2817813"/>
              <a:ext cx="131763" cy="195262"/>
              <a:chOff x="1199" y="2121"/>
              <a:chExt cx="97" cy="123"/>
            </a:xfrm>
          </p:grpSpPr>
          <p:sp>
            <p:nvSpPr>
              <p:cNvPr id="548"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49"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50"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51"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52"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53"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54"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55"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56"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57"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61" name="Freeform 69"/>
            <p:cNvSpPr>
              <a:spLocks/>
            </p:cNvSpPr>
            <p:nvPr>
              <p:custDataLst>
                <p:tags r:id="rId52"/>
              </p:custDataLst>
            </p:nvPr>
          </p:nvSpPr>
          <p:spPr bwMode="auto">
            <a:xfrm>
              <a:off x="7905750" y="4244975"/>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2" name="Freeform 70"/>
            <p:cNvSpPr>
              <a:spLocks/>
            </p:cNvSpPr>
            <p:nvPr>
              <p:custDataLst>
                <p:tags r:id="rId53"/>
              </p:custDataLst>
            </p:nvPr>
          </p:nvSpPr>
          <p:spPr bwMode="auto">
            <a:xfrm>
              <a:off x="7915275" y="4335463"/>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3" name="Freeform 71"/>
            <p:cNvSpPr>
              <a:spLocks/>
            </p:cNvSpPr>
            <p:nvPr>
              <p:custDataLst>
                <p:tags r:id="rId54"/>
              </p:custDataLst>
            </p:nvPr>
          </p:nvSpPr>
          <p:spPr bwMode="auto">
            <a:xfrm>
              <a:off x="8029575" y="4244975"/>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4" name="Freeform 72"/>
            <p:cNvSpPr>
              <a:spLocks/>
            </p:cNvSpPr>
            <p:nvPr>
              <p:custDataLst>
                <p:tags r:id="rId55"/>
              </p:custDataLst>
            </p:nvPr>
          </p:nvSpPr>
          <p:spPr bwMode="auto">
            <a:xfrm>
              <a:off x="8029575" y="4217988"/>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65" name="Group 73"/>
            <p:cNvGrpSpPr>
              <a:grpSpLocks/>
            </p:cNvGrpSpPr>
            <p:nvPr>
              <p:custDataLst>
                <p:tags r:id="rId56"/>
              </p:custDataLst>
            </p:nvPr>
          </p:nvGrpSpPr>
          <p:grpSpPr bwMode="auto">
            <a:xfrm>
              <a:off x="7720013" y="4738688"/>
              <a:ext cx="458787" cy="404812"/>
              <a:chOff x="5372" y="3323"/>
              <a:chExt cx="341" cy="253"/>
            </a:xfrm>
          </p:grpSpPr>
          <p:sp>
            <p:nvSpPr>
              <p:cNvPr id="545"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46"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47"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66" name="Freeform 77"/>
            <p:cNvSpPr>
              <a:spLocks/>
            </p:cNvSpPr>
            <p:nvPr>
              <p:custDataLst>
                <p:tags r:id="rId57"/>
              </p:custDataLst>
            </p:nvPr>
          </p:nvSpPr>
          <p:spPr bwMode="auto">
            <a:xfrm>
              <a:off x="7362825" y="3395663"/>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7" name="Freeform 78"/>
            <p:cNvSpPr>
              <a:spLocks/>
            </p:cNvSpPr>
            <p:nvPr>
              <p:custDataLst>
                <p:tags r:id="rId58"/>
              </p:custDataLst>
            </p:nvPr>
          </p:nvSpPr>
          <p:spPr bwMode="auto">
            <a:xfrm>
              <a:off x="8089900" y="4297363"/>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8" name="Freeform 79"/>
            <p:cNvSpPr>
              <a:spLocks/>
            </p:cNvSpPr>
            <p:nvPr>
              <p:custDataLst>
                <p:tags r:id="rId59"/>
              </p:custDataLst>
            </p:nvPr>
          </p:nvSpPr>
          <p:spPr bwMode="auto">
            <a:xfrm>
              <a:off x="8112125" y="4306888"/>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69" name="Freeform 80"/>
            <p:cNvSpPr>
              <a:spLocks/>
            </p:cNvSpPr>
            <p:nvPr>
              <p:custDataLst>
                <p:tags r:id="rId60"/>
              </p:custDataLst>
            </p:nvPr>
          </p:nvSpPr>
          <p:spPr bwMode="auto">
            <a:xfrm>
              <a:off x="7426325" y="3384550"/>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70" name="Freeform 81"/>
            <p:cNvSpPr>
              <a:spLocks/>
            </p:cNvSpPr>
            <p:nvPr>
              <p:custDataLst>
                <p:tags r:id="rId61"/>
              </p:custDataLst>
            </p:nvPr>
          </p:nvSpPr>
          <p:spPr bwMode="auto">
            <a:xfrm>
              <a:off x="7485063" y="3328988"/>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71" name="Freeform 82"/>
            <p:cNvSpPr>
              <a:spLocks/>
            </p:cNvSpPr>
            <p:nvPr>
              <p:custDataLst>
                <p:tags r:id="rId62"/>
              </p:custDataLst>
            </p:nvPr>
          </p:nvSpPr>
          <p:spPr bwMode="auto">
            <a:xfrm>
              <a:off x="7597775" y="3217863"/>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72" name="Freeform 83"/>
            <p:cNvSpPr>
              <a:spLocks/>
            </p:cNvSpPr>
            <p:nvPr>
              <p:custDataLst>
                <p:tags r:id="rId63"/>
              </p:custDataLst>
            </p:nvPr>
          </p:nvSpPr>
          <p:spPr bwMode="auto">
            <a:xfrm>
              <a:off x="7750175" y="3916363"/>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73" name="Freeform 84"/>
            <p:cNvSpPr>
              <a:spLocks/>
            </p:cNvSpPr>
            <p:nvPr>
              <p:custDataLst>
                <p:tags r:id="rId64"/>
              </p:custDataLst>
            </p:nvPr>
          </p:nvSpPr>
          <p:spPr bwMode="auto">
            <a:xfrm>
              <a:off x="7813675" y="3930650"/>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74" name="Freeform 85"/>
            <p:cNvSpPr>
              <a:spLocks/>
            </p:cNvSpPr>
            <p:nvPr>
              <p:custDataLst>
                <p:tags r:id="rId65"/>
              </p:custDataLst>
            </p:nvPr>
          </p:nvSpPr>
          <p:spPr bwMode="auto">
            <a:xfrm>
              <a:off x="7670800" y="3706813"/>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75" name="Freeform 86"/>
            <p:cNvSpPr>
              <a:spLocks/>
            </p:cNvSpPr>
            <p:nvPr>
              <p:custDataLst>
                <p:tags r:id="rId66"/>
              </p:custDataLst>
            </p:nvPr>
          </p:nvSpPr>
          <p:spPr bwMode="auto">
            <a:xfrm>
              <a:off x="7613650" y="3681413"/>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76" name="Freeform 87"/>
            <p:cNvSpPr>
              <a:spLocks/>
            </p:cNvSpPr>
            <p:nvPr>
              <p:custDataLst>
                <p:tags r:id="rId67"/>
              </p:custDataLst>
            </p:nvPr>
          </p:nvSpPr>
          <p:spPr bwMode="auto">
            <a:xfrm>
              <a:off x="7813675" y="4013200"/>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77" name="Freeform 88"/>
            <p:cNvSpPr>
              <a:spLocks/>
            </p:cNvSpPr>
            <p:nvPr>
              <p:custDataLst>
                <p:tags r:id="rId68"/>
              </p:custDataLst>
            </p:nvPr>
          </p:nvSpPr>
          <p:spPr bwMode="auto">
            <a:xfrm>
              <a:off x="7769225" y="4002088"/>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78"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79" name="Freeform 90"/>
            <p:cNvSpPr>
              <a:spLocks/>
            </p:cNvSpPr>
            <p:nvPr>
              <p:custDataLst>
                <p:tags r:id="rId70"/>
              </p:custDataLst>
            </p:nvPr>
          </p:nvSpPr>
          <p:spPr bwMode="auto">
            <a:xfrm>
              <a:off x="7823200" y="3994150"/>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80" name="Freeform 91"/>
            <p:cNvSpPr>
              <a:spLocks/>
            </p:cNvSpPr>
            <p:nvPr>
              <p:custDataLst>
                <p:tags r:id="rId71"/>
              </p:custDataLst>
            </p:nvPr>
          </p:nvSpPr>
          <p:spPr bwMode="auto">
            <a:xfrm>
              <a:off x="7777163" y="3987800"/>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81" name="Freeform 92"/>
            <p:cNvSpPr>
              <a:spLocks/>
            </p:cNvSpPr>
            <p:nvPr>
              <p:custDataLst>
                <p:tags r:id="rId72"/>
              </p:custDataLst>
            </p:nvPr>
          </p:nvSpPr>
          <p:spPr bwMode="auto">
            <a:xfrm>
              <a:off x="7770813" y="3968750"/>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82" name="Freeform 93"/>
            <p:cNvSpPr>
              <a:spLocks/>
            </p:cNvSpPr>
            <p:nvPr>
              <p:custDataLst>
                <p:tags r:id="rId73"/>
              </p:custDataLst>
            </p:nvPr>
          </p:nvSpPr>
          <p:spPr bwMode="auto">
            <a:xfrm>
              <a:off x="7851775" y="3695700"/>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83" name="Group 94"/>
            <p:cNvGrpSpPr>
              <a:grpSpLocks/>
            </p:cNvGrpSpPr>
            <p:nvPr>
              <p:custDataLst>
                <p:tags r:id="rId74"/>
              </p:custDataLst>
            </p:nvPr>
          </p:nvGrpSpPr>
          <p:grpSpPr bwMode="auto">
            <a:xfrm>
              <a:off x="7726363" y="3367088"/>
              <a:ext cx="163512" cy="114300"/>
              <a:chOff x="5379" y="2466"/>
              <a:chExt cx="122" cy="71"/>
            </a:xfrm>
          </p:grpSpPr>
          <p:sp>
            <p:nvSpPr>
              <p:cNvPr id="536"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37"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38"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39"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40"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41"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42"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43"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44"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84" name="Freeform 104"/>
            <p:cNvSpPr>
              <a:spLocks/>
            </p:cNvSpPr>
            <p:nvPr>
              <p:custDataLst>
                <p:tags r:id="rId75"/>
              </p:custDataLst>
            </p:nvPr>
          </p:nvSpPr>
          <p:spPr bwMode="auto">
            <a:xfrm>
              <a:off x="6310313" y="3228975"/>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85" name="Freeform 105"/>
            <p:cNvSpPr>
              <a:spLocks/>
            </p:cNvSpPr>
            <p:nvPr>
              <p:custDataLst>
                <p:tags r:id="rId76"/>
              </p:custDataLst>
            </p:nvPr>
          </p:nvSpPr>
          <p:spPr bwMode="auto">
            <a:xfrm>
              <a:off x="3209925" y="5368925"/>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86" name="Freeform 106"/>
            <p:cNvSpPr>
              <a:spLocks/>
            </p:cNvSpPr>
            <p:nvPr>
              <p:custDataLst>
                <p:tags r:id="rId77"/>
              </p:custDataLst>
            </p:nvPr>
          </p:nvSpPr>
          <p:spPr bwMode="auto">
            <a:xfrm>
              <a:off x="5511800" y="5207000"/>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87" name="Freeform 107"/>
            <p:cNvSpPr>
              <a:spLocks/>
            </p:cNvSpPr>
            <p:nvPr>
              <p:custDataLst>
                <p:tags r:id="rId78"/>
              </p:custDataLst>
            </p:nvPr>
          </p:nvSpPr>
          <p:spPr bwMode="auto">
            <a:xfrm>
              <a:off x="7666038" y="1978025"/>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88" name="Freeform 108"/>
            <p:cNvSpPr>
              <a:spLocks/>
            </p:cNvSpPr>
            <p:nvPr>
              <p:custDataLst>
                <p:tags r:id="rId79"/>
              </p:custDataLst>
            </p:nvPr>
          </p:nvSpPr>
          <p:spPr bwMode="auto">
            <a:xfrm>
              <a:off x="7842250" y="2011363"/>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89" name="Freeform 109"/>
            <p:cNvSpPr>
              <a:spLocks/>
            </p:cNvSpPr>
            <p:nvPr>
              <p:custDataLst>
                <p:tags r:id="rId80"/>
              </p:custDataLst>
            </p:nvPr>
          </p:nvSpPr>
          <p:spPr bwMode="auto">
            <a:xfrm>
              <a:off x="7291388" y="2241550"/>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90" name="Freeform 110"/>
            <p:cNvSpPr>
              <a:spLocks/>
            </p:cNvSpPr>
            <p:nvPr>
              <p:custDataLst>
                <p:tags r:id="rId81"/>
              </p:custDataLst>
            </p:nvPr>
          </p:nvSpPr>
          <p:spPr bwMode="auto">
            <a:xfrm>
              <a:off x="7105650" y="2803525"/>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91" name="Freeform 111"/>
            <p:cNvSpPr>
              <a:spLocks/>
            </p:cNvSpPr>
            <p:nvPr>
              <p:custDataLst>
                <p:tags r:id="rId82"/>
              </p:custDataLst>
            </p:nvPr>
          </p:nvSpPr>
          <p:spPr bwMode="auto">
            <a:xfrm>
              <a:off x="7123113" y="2738438"/>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92" name="Freeform 112"/>
            <p:cNvSpPr>
              <a:spLocks/>
            </p:cNvSpPr>
            <p:nvPr>
              <p:custDataLst>
                <p:tags r:id="rId83"/>
              </p:custDataLst>
            </p:nvPr>
          </p:nvSpPr>
          <p:spPr bwMode="auto">
            <a:xfrm>
              <a:off x="7011988" y="2587625"/>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93" name="Freeform 113"/>
            <p:cNvSpPr>
              <a:spLocks/>
            </p:cNvSpPr>
            <p:nvPr>
              <p:custDataLst>
                <p:tags r:id="rId84"/>
              </p:custDataLst>
            </p:nvPr>
          </p:nvSpPr>
          <p:spPr bwMode="auto">
            <a:xfrm>
              <a:off x="3863975" y="1714500"/>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94" name="Freeform 114"/>
            <p:cNvSpPr>
              <a:spLocks/>
            </p:cNvSpPr>
            <p:nvPr>
              <p:custDataLst>
                <p:tags r:id="rId85"/>
              </p:custDataLst>
            </p:nvPr>
          </p:nvSpPr>
          <p:spPr bwMode="auto">
            <a:xfrm>
              <a:off x="3849688" y="1482725"/>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95" name="Freeform 115"/>
            <p:cNvSpPr>
              <a:spLocks/>
            </p:cNvSpPr>
            <p:nvPr>
              <p:custDataLst>
                <p:tags r:id="rId86"/>
              </p:custDataLst>
            </p:nvPr>
          </p:nvSpPr>
          <p:spPr bwMode="auto">
            <a:xfrm>
              <a:off x="5330825" y="3260725"/>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96" name="Freeform 116"/>
            <p:cNvSpPr>
              <a:spLocks/>
            </p:cNvSpPr>
            <p:nvPr>
              <p:custDataLst>
                <p:tags r:id="rId87"/>
              </p:custDataLst>
            </p:nvPr>
          </p:nvSpPr>
          <p:spPr bwMode="auto">
            <a:xfrm>
              <a:off x="5033963" y="3122613"/>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97" name="Group 117"/>
            <p:cNvGrpSpPr>
              <a:grpSpLocks/>
            </p:cNvGrpSpPr>
            <p:nvPr>
              <p:custDataLst>
                <p:tags r:id="rId88"/>
              </p:custDataLst>
            </p:nvPr>
          </p:nvGrpSpPr>
          <p:grpSpPr bwMode="auto">
            <a:xfrm>
              <a:off x="5805488" y="3309938"/>
              <a:ext cx="46037" cy="374650"/>
              <a:chOff x="3950" y="2430"/>
              <a:chExt cx="36" cy="234"/>
            </a:xfrm>
          </p:grpSpPr>
          <p:sp>
            <p:nvSpPr>
              <p:cNvPr id="505"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06"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07"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08"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09"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10"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11"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12"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13"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14"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15"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16"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17"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18"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19"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20"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21"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22"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23"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24"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25"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26"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27"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28"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29"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30"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31"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32"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33"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34"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35"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nvGrpSpPr>
            <p:cNvPr id="98" name="Group 149"/>
            <p:cNvGrpSpPr>
              <a:grpSpLocks/>
            </p:cNvGrpSpPr>
            <p:nvPr>
              <p:custDataLst>
                <p:tags r:id="rId89"/>
              </p:custDataLst>
            </p:nvPr>
          </p:nvGrpSpPr>
          <p:grpSpPr bwMode="auto">
            <a:xfrm>
              <a:off x="7870825" y="3810000"/>
              <a:ext cx="185738" cy="214313"/>
              <a:chOff x="5486" y="2743"/>
              <a:chExt cx="137" cy="132"/>
            </a:xfrm>
          </p:grpSpPr>
          <p:sp>
            <p:nvSpPr>
              <p:cNvPr id="496"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97"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98"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99"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00"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01"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02"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03"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504"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99" name="Freeform 159"/>
            <p:cNvSpPr>
              <a:spLocks/>
            </p:cNvSpPr>
            <p:nvPr>
              <p:custDataLst>
                <p:tags r:id="rId90"/>
              </p:custDataLst>
            </p:nvPr>
          </p:nvSpPr>
          <p:spPr bwMode="auto">
            <a:xfrm>
              <a:off x="4216400" y="3548063"/>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00" name="Freeform 160"/>
            <p:cNvSpPr>
              <a:spLocks/>
            </p:cNvSpPr>
            <p:nvPr>
              <p:custDataLst>
                <p:tags r:id="rId91"/>
              </p:custDataLst>
            </p:nvPr>
          </p:nvSpPr>
          <p:spPr bwMode="auto">
            <a:xfrm>
              <a:off x="4140200" y="3687763"/>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01" name="Freeform 161"/>
            <p:cNvSpPr>
              <a:spLocks/>
            </p:cNvSpPr>
            <p:nvPr>
              <p:custDataLst>
                <p:tags r:id="rId92"/>
              </p:custDataLst>
            </p:nvPr>
          </p:nvSpPr>
          <p:spPr bwMode="auto">
            <a:xfrm>
              <a:off x="5938838" y="2014538"/>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02" name="Freeform 162"/>
            <p:cNvSpPr>
              <a:spLocks/>
            </p:cNvSpPr>
            <p:nvPr>
              <p:custDataLst>
                <p:tags r:id="rId93"/>
              </p:custDataLst>
            </p:nvPr>
          </p:nvSpPr>
          <p:spPr bwMode="auto">
            <a:xfrm>
              <a:off x="2265363" y="3981450"/>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03" name="Freeform 163"/>
            <p:cNvSpPr>
              <a:spLocks/>
            </p:cNvSpPr>
            <p:nvPr>
              <p:custDataLst>
                <p:tags r:id="rId94"/>
              </p:custDataLst>
            </p:nvPr>
          </p:nvSpPr>
          <p:spPr bwMode="auto">
            <a:xfrm>
              <a:off x="2479675" y="3411538"/>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104" name="Group 164"/>
            <p:cNvGrpSpPr>
              <a:grpSpLocks/>
            </p:cNvGrpSpPr>
            <p:nvPr>
              <p:custDataLst>
                <p:tags r:id="rId95"/>
              </p:custDataLst>
            </p:nvPr>
          </p:nvGrpSpPr>
          <p:grpSpPr bwMode="auto">
            <a:xfrm>
              <a:off x="2193925" y="3246438"/>
              <a:ext cx="323850" cy="401637"/>
              <a:chOff x="1486" y="2412"/>
              <a:chExt cx="244" cy="256"/>
            </a:xfrm>
          </p:grpSpPr>
          <p:sp>
            <p:nvSpPr>
              <p:cNvPr id="492"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93"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94"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95"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105" name="Freeform 169"/>
            <p:cNvSpPr>
              <a:spLocks/>
            </p:cNvSpPr>
            <p:nvPr>
              <p:custDataLst>
                <p:tags r:id="rId96"/>
              </p:custDataLst>
            </p:nvPr>
          </p:nvSpPr>
          <p:spPr bwMode="auto">
            <a:xfrm>
              <a:off x="7215188" y="4786313"/>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06" name="Freeform 170"/>
            <p:cNvSpPr>
              <a:spLocks/>
            </p:cNvSpPr>
            <p:nvPr>
              <p:custDataLst>
                <p:tags r:id="rId97"/>
              </p:custDataLst>
            </p:nvPr>
          </p:nvSpPr>
          <p:spPr bwMode="auto">
            <a:xfrm>
              <a:off x="7331075" y="4919663"/>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07"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08" name="Freeform 172"/>
            <p:cNvSpPr>
              <a:spLocks/>
            </p:cNvSpPr>
            <p:nvPr>
              <p:custDataLst>
                <p:tags r:id="rId99"/>
              </p:custDataLst>
            </p:nvPr>
          </p:nvSpPr>
          <p:spPr bwMode="auto">
            <a:xfrm>
              <a:off x="7421563" y="4918075"/>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09" name="Freeform 173"/>
            <p:cNvSpPr>
              <a:spLocks/>
            </p:cNvSpPr>
            <p:nvPr>
              <p:custDataLst>
                <p:tags r:id="rId100"/>
              </p:custDataLst>
            </p:nvPr>
          </p:nvSpPr>
          <p:spPr bwMode="auto">
            <a:xfrm>
              <a:off x="7720013" y="4387850"/>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10" name="Freeform 174"/>
            <p:cNvSpPr>
              <a:spLocks/>
            </p:cNvSpPr>
            <p:nvPr>
              <p:custDataLst>
                <p:tags r:id="rId101"/>
              </p:custDataLst>
            </p:nvPr>
          </p:nvSpPr>
          <p:spPr bwMode="auto">
            <a:xfrm>
              <a:off x="7726363" y="4314825"/>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11" name="Freeform 175"/>
            <p:cNvSpPr>
              <a:spLocks/>
            </p:cNvSpPr>
            <p:nvPr>
              <p:custDataLst>
                <p:tags r:id="rId102"/>
              </p:custDataLst>
            </p:nvPr>
          </p:nvSpPr>
          <p:spPr bwMode="auto">
            <a:xfrm>
              <a:off x="7702550" y="4291013"/>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12" name="Freeform 176"/>
            <p:cNvSpPr>
              <a:spLocks/>
            </p:cNvSpPr>
            <p:nvPr>
              <p:custDataLst>
                <p:tags r:id="rId103"/>
              </p:custDataLst>
            </p:nvPr>
          </p:nvSpPr>
          <p:spPr bwMode="auto">
            <a:xfrm>
              <a:off x="7621588" y="4168775"/>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13"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14" name="Freeform 178"/>
            <p:cNvSpPr>
              <a:spLocks/>
            </p:cNvSpPr>
            <p:nvPr>
              <p:custDataLst>
                <p:tags r:id="rId105"/>
              </p:custDataLst>
            </p:nvPr>
          </p:nvSpPr>
          <p:spPr bwMode="auto">
            <a:xfrm>
              <a:off x="7615238" y="4119563"/>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15"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16" name="Freeform 180"/>
            <p:cNvSpPr>
              <a:spLocks/>
            </p:cNvSpPr>
            <p:nvPr>
              <p:custDataLst>
                <p:tags r:id="rId107"/>
              </p:custDataLst>
            </p:nvPr>
          </p:nvSpPr>
          <p:spPr bwMode="auto">
            <a:xfrm>
              <a:off x="7575550" y="4040188"/>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17" name="Freeform 181"/>
            <p:cNvSpPr>
              <a:spLocks/>
            </p:cNvSpPr>
            <p:nvPr>
              <p:custDataLst>
                <p:tags r:id="rId108"/>
              </p:custDataLst>
            </p:nvPr>
          </p:nvSpPr>
          <p:spPr bwMode="auto">
            <a:xfrm>
              <a:off x="7589838" y="3983038"/>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18" name="Freeform 182"/>
            <p:cNvSpPr>
              <a:spLocks/>
            </p:cNvSpPr>
            <p:nvPr>
              <p:custDataLst>
                <p:tags r:id="rId109"/>
              </p:custDataLst>
            </p:nvPr>
          </p:nvSpPr>
          <p:spPr bwMode="auto">
            <a:xfrm>
              <a:off x="7596188" y="3976688"/>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19" name="Freeform 183"/>
            <p:cNvSpPr>
              <a:spLocks/>
            </p:cNvSpPr>
            <p:nvPr>
              <p:custDataLst>
                <p:tags r:id="rId110"/>
              </p:custDataLst>
            </p:nvPr>
          </p:nvSpPr>
          <p:spPr bwMode="auto">
            <a:xfrm>
              <a:off x="7612063" y="3957638"/>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20"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21" name="Freeform 185"/>
            <p:cNvSpPr>
              <a:spLocks/>
            </p:cNvSpPr>
            <p:nvPr>
              <p:custDataLst>
                <p:tags r:id="rId112"/>
              </p:custDataLst>
            </p:nvPr>
          </p:nvSpPr>
          <p:spPr bwMode="auto">
            <a:xfrm>
              <a:off x="7596188" y="3960813"/>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22" name="Freeform 186"/>
            <p:cNvSpPr>
              <a:spLocks/>
            </p:cNvSpPr>
            <p:nvPr>
              <p:custDataLst>
                <p:tags r:id="rId113"/>
              </p:custDataLst>
            </p:nvPr>
          </p:nvSpPr>
          <p:spPr bwMode="auto">
            <a:xfrm>
              <a:off x="7316788" y="4949825"/>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23" name="Freeform 187"/>
            <p:cNvSpPr>
              <a:spLocks/>
            </p:cNvSpPr>
            <p:nvPr>
              <p:custDataLst>
                <p:tags r:id="rId114"/>
              </p:custDataLst>
            </p:nvPr>
          </p:nvSpPr>
          <p:spPr bwMode="auto">
            <a:xfrm>
              <a:off x="7454900" y="4168775"/>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24" name="Freeform 188"/>
            <p:cNvSpPr>
              <a:spLocks/>
            </p:cNvSpPr>
            <p:nvPr>
              <p:custDataLst>
                <p:tags r:id="rId115"/>
              </p:custDataLst>
            </p:nvPr>
          </p:nvSpPr>
          <p:spPr bwMode="auto">
            <a:xfrm>
              <a:off x="7388225" y="4090988"/>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25" name="Freeform 189"/>
            <p:cNvSpPr>
              <a:spLocks/>
            </p:cNvSpPr>
            <p:nvPr>
              <p:custDataLst>
                <p:tags r:id="rId116"/>
              </p:custDataLst>
            </p:nvPr>
          </p:nvSpPr>
          <p:spPr bwMode="auto">
            <a:xfrm>
              <a:off x="7404100" y="4003675"/>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26" name="Freeform 190"/>
            <p:cNvSpPr>
              <a:spLocks/>
            </p:cNvSpPr>
            <p:nvPr>
              <p:custDataLst>
                <p:tags r:id="rId117"/>
              </p:custDataLst>
            </p:nvPr>
          </p:nvSpPr>
          <p:spPr bwMode="auto">
            <a:xfrm>
              <a:off x="7243763" y="4006850"/>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27" name="Freeform 191"/>
            <p:cNvSpPr>
              <a:spLocks/>
            </p:cNvSpPr>
            <p:nvPr>
              <p:custDataLst>
                <p:tags r:id="rId118"/>
              </p:custDataLst>
            </p:nvPr>
          </p:nvSpPr>
          <p:spPr bwMode="auto">
            <a:xfrm>
              <a:off x="7488238" y="4470400"/>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28" name="Freeform 192"/>
            <p:cNvSpPr>
              <a:spLocks/>
            </p:cNvSpPr>
            <p:nvPr>
              <p:custDataLst>
                <p:tags r:id="rId119"/>
              </p:custDataLst>
            </p:nvPr>
          </p:nvSpPr>
          <p:spPr bwMode="auto">
            <a:xfrm>
              <a:off x="6724650" y="3976688"/>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29" name="Freeform 193"/>
            <p:cNvSpPr>
              <a:spLocks/>
            </p:cNvSpPr>
            <p:nvPr>
              <p:custDataLst>
                <p:tags r:id="rId120"/>
              </p:custDataLst>
            </p:nvPr>
          </p:nvSpPr>
          <p:spPr bwMode="auto">
            <a:xfrm>
              <a:off x="1211263" y="2643188"/>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30" name="Freeform 194"/>
            <p:cNvSpPr>
              <a:spLocks/>
            </p:cNvSpPr>
            <p:nvPr>
              <p:custDataLst>
                <p:tags r:id="rId121"/>
              </p:custDataLst>
            </p:nvPr>
          </p:nvSpPr>
          <p:spPr bwMode="auto">
            <a:xfrm>
              <a:off x="2486025" y="4283075"/>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31" name="Freeform 195"/>
            <p:cNvSpPr>
              <a:spLocks/>
            </p:cNvSpPr>
            <p:nvPr>
              <p:custDataLst>
                <p:tags r:id="rId122"/>
              </p:custDataLst>
            </p:nvPr>
          </p:nvSpPr>
          <p:spPr bwMode="auto">
            <a:xfrm>
              <a:off x="2655888" y="3487738"/>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32" name="Freeform 196"/>
            <p:cNvSpPr>
              <a:spLocks/>
            </p:cNvSpPr>
            <p:nvPr>
              <p:custDataLst>
                <p:tags r:id="rId123"/>
              </p:custDataLst>
            </p:nvPr>
          </p:nvSpPr>
          <p:spPr bwMode="auto">
            <a:xfrm>
              <a:off x="2170113" y="3046413"/>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33" name="Freeform 197"/>
            <p:cNvSpPr>
              <a:spLocks/>
            </p:cNvSpPr>
            <p:nvPr>
              <p:custDataLst>
                <p:tags r:id="rId124"/>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34" name="Freeform 198"/>
            <p:cNvSpPr>
              <a:spLocks/>
            </p:cNvSpPr>
            <p:nvPr>
              <p:custDataLst>
                <p:tags r:id="rId125"/>
              </p:custDataLst>
            </p:nvPr>
          </p:nvSpPr>
          <p:spPr bwMode="auto">
            <a:xfrm>
              <a:off x="2501900" y="5380038"/>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35" name="Freeform 199"/>
            <p:cNvSpPr>
              <a:spLocks/>
            </p:cNvSpPr>
            <p:nvPr>
              <p:custDataLst>
                <p:tags r:id="rId126"/>
              </p:custDataLst>
            </p:nvPr>
          </p:nvSpPr>
          <p:spPr bwMode="auto">
            <a:xfrm>
              <a:off x="2501900" y="5359400"/>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36" name="Freeform 200"/>
            <p:cNvSpPr>
              <a:spLocks/>
            </p:cNvSpPr>
            <p:nvPr>
              <p:custDataLst>
                <p:tags r:id="rId127"/>
              </p:custDataLst>
            </p:nvPr>
          </p:nvSpPr>
          <p:spPr bwMode="auto">
            <a:xfrm>
              <a:off x="2471738" y="5353050"/>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37" name="Freeform 201"/>
            <p:cNvSpPr>
              <a:spLocks/>
            </p:cNvSpPr>
            <p:nvPr>
              <p:custDataLst>
                <p:tags r:id="rId128"/>
              </p:custDataLst>
            </p:nvPr>
          </p:nvSpPr>
          <p:spPr bwMode="auto">
            <a:xfrm>
              <a:off x="2446338" y="5343525"/>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38" name="Freeform 202"/>
            <p:cNvSpPr>
              <a:spLocks/>
            </p:cNvSpPr>
            <p:nvPr>
              <p:custDataLst>
                <p:tags r:id="rId129"/>
              </p:custDataLst>
            </p:nvPr>
          </p:nvSpPr>
          <p:spPr bwMode="auto">
            <a:xfrm>
              <a:off x="2422525" y="5330825"/>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39" name="Freeform 203"/>
            <p:cNvSpPr>
              <a:spLocks/>
            </p:cNvSpPr>
            <p:nvPr>
              <p:custDataLst>
                <p:tags r:id="rId130"/>
              </p:custDataLst>
            </p:nvPr>
          </p:nvSpPr>
          <p:spPr bwMode="auto">
            <a:xfrm>
              <a:off x="2416175" y="5311775"/>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40" name="Freeform 204"/>
            <p:cNvSpPr>
              <a:spLocks/>
            </p:cNvSpPr>
            <p:nvPr>
              <p:custDataLst>
                <p:tags r:id="rId131"/>
              </p:custDataLst>
            </p:nvPr>
          </p:nvSpPr>
          <p:spPr bwMode="auto">
            <a:xfrm>
              <a:off x="2316163" y="5002213"/>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41" name="Freeform 205"/>
            <p:cNvSpPr>
              <a:spLocks/>
            </p:cNvSpPr>
            <p:nvPr>
              <p:custDataLst>
                <p:tags r:id="rId132"/>
              </p:custDataLst>
            </p:nvPr>
          </p:nvSpPr>
          <p:spPr bwMode="auto">
            <a:xfrm>
              <a:off x="2346325" y="5097463"/>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42" name="Freeform 206"/>
            <p:cNvSpPr>
              <a:spLocks/>
            </p:cNvSpPr>
            <p:nvPr>
              <p:custDataLst>
                <p:tags r:id="rId133"/>
              </p:custDataLst>
            </p:nvPr>
          </p:nvSpPr>
          <p:spPr bwMode="auto">
            <a:xfrm>
              <a:off x="2351088" y="5119688"/>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43" name="Freeform 207"/>
            <p:cNvSpPr>
              <a:spLocks/>
            </p:cNvSpPr>
            <p:nvPr>
              <p:custDataLst>
                <p:tags r:id="rId134"/>
              </p:custDataLst>
            </p:nvPr>
          </p:nvSpPr>
          <p:spPr bwMode="auto">
            <a:xfrm>
              <a:off x="2365375" y="5181600"/>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44" name="Freeform 208"/>
            <p:cNvSpPr>
              <a:spLocks/>
            </p:cNvSpPr>
            <p:nvPr>
              <p:custDataLst>
                <p:tags r:id="rId135"/>
              </p:custDataLst>
            </p:nvPr>
          </p:nvSpPr>
          <p:spPr bwMode="auto">
            <a:xfrm>
              <a:off x="2352675" y="5194300"/>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45" name="Freeform 209"/>
            <p:cNvSpPr>
              <a:spLocks/>
            </p:cNvSpPr>
            <p:nvPr>
              <p:custDataLst>
                <p:tags r:id="rId136"/>
              </p:custDataLst>
            </p:nvPr>
          </p:nvSpPr>
          <p:spPr bwMode="auto">
            <a:xfrm>
              <a:off x="2382838" y="5227638"/>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46" name="Freeform 210"/>
            <p:cNvSpPr>
              <a:spLocks/>
            </p:cNvSpPr>
            <p:nvPr>
              <p:custDataLst>
                <p:tags r:id="rId137"/>
              </p:custDataLst>
            </p:nvPr>
          </p:nvSpPr>
          <p:spPr bwMode="auto">
            <a:xfrm>
              <a:off x="2379663" y="5260975"/>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47" name="Freeform 211"/>
            <p:cNvSpPr>
              <a:spLocks/>
            </p:cNvSpPr>
            <p:nvPr>
              <p:custDataLst>
                <p:tags r:id="rId138"/>
              </p:custDataLst>
            </p:nvPr>
          </p:nvSpPr>
          <p:spPr bwMode="auto">
            <a:xfrm>
              <a:off x="2403475" y="5275263"/>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48" name="Freeform 212"/>
            <p:cNvSpPr>
              <a:spLocks/>
            </p:cNvSpPr>
            <p:nvPr>
              <p:custDataLst>
                <p:tags r:id="rId139"/>
              </p:custDataLst>
            </p:nvPr>
          </p:nvSpPr>
          <p:spPr bwMode="auto">
            <a:xfrm>
              <a:off x="2405063" y="5303838"/>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49" name="Freeform 213"/>
            <p:cNvSpPr>
              <a:spLocks/>
            </p:cNvSpPr>
            <p:nvPr>
              <p:custDataLst>
                <p:tags r:id="rId140"/>
              </p:custDataLst>
            </p:nvPr>
          </p:nvSpPr>
          <p:spPr bwMode="auto">
            <a:xfrm>
              <a:off x="2479675" y="5373688"/>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50" name="Freeform 214"/>
            <p:cNvSpPr>
              <a:spLocks/>
            </p:cNvSpPr>
            <p:nvPr>
              <p:custDataLst>
                <p:tags r:id="rId141"/>
              </p:custDataLst>
            </p:nvPr>
          </p:nvSpPr>
          <p:spPr bwMode="auto">
            <a:xfrm>
              <a:off x="2517775" y="5314950"/>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51" name="Freeform 215"/>
            <p:cNvSpPr>
              <a:spLocks/>
            </p:cNvSpPr>
            <p:nvPr>
              <p:custDataLst>
                <p:tags r:id="rId142"/>
              </p:custDataLst>
            </p:nvPr>
          </p:nvSpPr>
          <p:spPr bwMode="auto">
            <a:xfrm>
              <a:off x="2070100" y="3081338"/>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52" name="Freeform 216"/>
            <p:cNvSpPr>
              <a:spLocks/>
            </p:cNvSpPr>
            <p:nvPr>
              <p:custDataLst>
                <p:tags r:id="rId143"/>
              </p:custDataLst>
            </p:nvPr>
          </p:nvSpPr>
          <p:spPr bwMode="auto">
            <a:xfrm>
              <a:off x="1927225" y="2943225"/>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53" name="Freeform 217"/>
            <p:cNvSpPr>
              <a:spLocks/>
            </p:cNvSpPr>
            <p:nvPr>
              <p:custDataLst>
                <p:tags r:id="rId144"/>
              </p:custDataLst>
            </p:nvPr>
          </p:nvSpPr>
          <p:spPr bwMode="auto">
            <a:xfrm>
              <a:off x="2232025" y="3046413"/>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54" name="Freeform 218"/>
            <p:cNvSpPr>
              <a:spLocks/>
            </p:cNvSpPr>
            <p:nvPr>
              <p:custDataLst>
                <p:tags r:id="rId145"/>
              </p:custDataLst>
            </p:nvPr>
          </p:nvSpPr>
          <p:spPr bwMode="auto">
            <a:xfrm>
              <a:off x="1800225" y="3106738"/>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55" name="Freeform 219"/>
            <p:cNvSpPr>
              <a:spLocks/>
            </p:cNvSpPr>
            <p:nvPr>
              <p:custDataLst>
                <p:tags r:id="rId146"/>
              </p:custDataLst>
            </p:nvPr>
          </p:nvSpPr>
          <p:spPr bwMode="auto">
            <a:xfrm>
              <a:off x="1720850" y="3106738"/>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56" name="Freeform 220"/>
            <p:cNvSpPr>
              <a:spLocks/>
            </p:cNvSpPr>
            <p:nvPr>
              <p:custDataLst>
                <p:tags r:id="rId147"/>
              </p:custDataLst>
            </p:nvPr>
          </p:nvSpPr>
          <p:spPr bwMode="auto">
            <a:xfrm>
              <a:off x="1768475" y="3217863"/>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57" name="Freeform 221"/>
            <p:cNvSpPr>
              <a:spLocks/>
            </p:cNvSpPr>
            <p:nvPr>
              <p:custDataLst>
                <p:tags r:id="rId148"/>
              </p:custDataLst>
            </p:nvPr>
          </p:nvSpPr>
          <p:spPr bwMode="auto">
            <a:xfrm>
              <a:off x="1800225" y="3179763"/>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58" name="Freeform 222"/>
            <p:cNvSpPr>
              <a:spLocks/>
            </p:cNvSpPr>
            <p:nvPr>
              <p:custDataLst>
                <p:tags r:id="rId149"/>
              </p:custDataLst>
            </p:nvPr>
          </p:nvSpPr>
          <p:spPr bwMode="auto">
            <a:xfrm>
              <a:off x="1817688" y="3209925"/>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59" name="Freeform 223"/>
            <p:cNvSpPr>
              <a:spLocks/>
            </p:cNvSpPr>
            <p:nvPr>
              <p:custDataLst>
                <p:tags r:id="rId150"/>
              </p:custDataLst>
            </p:nvPr>
          </p:nvSpPr>
          <p:spPr bwMode="auto">
            <a:xfrm>
              <a:off x="1868488" y="3322638"/>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60" name="Freeform 224"/>
            <p:cNvSpPr>
              <a:spLocks/>
            </p:cNvSpPr>
            <p:nvPr>
              <p:custDataLst>
                <p:tags r:id="rId151"/>
              </p:custDataLst>
            </p:nvPr>
          </p:nvSpPr>
          <p:spPr bwMode="auto">
            <a:xfrm>
              <a:off x="1949450" y="3376613"/>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61" name="Freeform 225"/>
            <p:cNvSpPr>
              <a:spLocks/>
            </p:cNvSpPr>
            <p:nvPr>
              <p:custDataLst>
                <p:tags r:id="rId152"/>
              </p:custDataLst>
            </p:nvPr>
          </p:nvSpPr>
          <p:spPr bwMode="auto">
            <a:xfrm>
              <a:off x="2630488" y="4630738"/>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62" name="Freeform 226"/>
            <p:cNvSpPr>
              <a:spLocks/>
            </p:cNvSpPr>
            <p:nvPr>
              <p:custDataLst>
                <p:tags r:id="rId153"/>
              </p:custDataLst>
            </p:nvPr>
          </p:nvSpPr>
          <p:spPr bwMode="auto">
            <a:xfrm>
              <a:off x="4176713" y="12477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63" name="Freeform 227"/>
            <p:cNvSpPr>
              <a:spLocks/>
            </p:cNvSpPr>
            <p:nvPr>
              <p:custDataLst>
                <p:tags r:id="rId154"/>
              </p:custDataLst>
            </p:nvPr>
          </p:nvSpPr>
          <p:spPr bwMode="auto">
            <a:xfrm>
              <a:off x="4103688" y="1477963"/>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64" name="Freeform 228"/>
            <p:cNvSpPr>
              <a:spLocks/>
            </p:cNvSpPr>
            <p:nvPr>
              <p:custDataLst>
                <p:tags r:id="rId155"/>
              </p:custDataLst>
            </p:nvPr>
          </p:nvSpPr>
          <p:spPr bwMode="auto">
            <a:xfrm>
              <a:off x="4443413" y="2319338"/>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65" name="Freeform 229"/>
            <p:cNvSpPr>
              <a:spLocks/>
            </p:cNvSpPr>
            <p:nvPr>
              <p:custDataLst>
                <p:tags r:id="rId156"/>
              </p:custDataLst>
            </p:nvPr>
          </p:nvSpPr>
          <p:spPr bwMode="auto">
            <a:xfrm>
              <a:off x="4151313" y="2159000"/>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66" name="Freeform 230"/>
            <p:cNvSpPr>
              <a:spLocks/>
            </p:cNvSpPr>
            <p:nvPr>
              <p:custDataLst>
                <p:tags r:id="rId157"/>
              </p:custDataLst>
            </p:nvPr>
          </p:nvSpPr>
          <p:spPr bwMode="auto">
            <a:xfrm>
              <a:off x="4089400" y="1978025"/>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67" name="Freeform 231"/>
            <p:cNvSpPr>
              <a:spLocks/>
            </p:cNvSpPr>
            <p:nvPr>
              <p:custDataLst>
                <p:tags r:id="rId158"/>
              </p:custDataLst>
            </p:nvPr>
          </p:nvSpPr>
          <p:spPr bwMode="auto">
            <a:xfrm>
              <a:off x="4070350" y="2041525"/>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68" name="Freeform 232"/>
            <p:cNvSpPr>
              <a:spLocks/>
            </p:cNvSpPr>
            <p:nvPr>
              <p:custDataLst>
                <p:tags r:id="rId159"/>
              </p:custDataLst>
            </p:nvPr>
          </p:nvSpPr>
          <p:spPr bwMode="auto">
            <a:xfrm>
              <a:off x="4830763" y="2595563"/>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69" name="Freeform 233"/>
            <p:cNvSpPr>
              <a:spLocks/>
            </p:cNvSpPr>
            <p:nvPr>
              <p:custDataLst>
                <p:tags r:id="rId160"/>
              </p:custDataLst>
            </p:nvPr>
          </p:nvSpPr>
          <p:spPr bwMode="auto">
            <a:xfrm>
              <a:off x="4779963" y="2647950"/>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0" name="Freeform 234"/>
            <p:cNvSpPr>
              <a:spLocks/>
            </p:cNvSpPr>
            <p:nvPr>
              <p:custDataLst>
                <p:tags r:id="rId161"/>
              </p:custDataLst>
            </p:nvPr>
          </p:nvSpPr>
          <p:spPr bwMode="auto">
            <a:xfrm>
              <a:off x="3781425" y="1901825"/>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1" name="Freeform 235"/>
            <p:cNvSpPr>
              <a:spLocks/>
            </p:cNvSpPr>
            <p:nvPr>
              <p:custDataLst>
                <p:tags r:id="rId162"/>
              </p:custDataLst>
            </p:nvPr>
          </p:nvSpPr>
          <p:spPr bwMode="auto">
            <a:xfrm>
              <a:off x="3594100" y="2813050"/>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2" name="Freeform 236"/>
            <p:cNvSpPr>
              <a:spLocks/>
            </p:cNvSpPr>
            <p:nvPr>
              <p:custDataLst>
                <p:tags r:id="rId163"/>
              </p:custDataLst>
            </p:nvPr>
          </p:nvSpPr>
          <p:spPr bwMode="auto">
            <a:xfrm>
              <a:off x="3709988" y="2873375"/>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3" name="Freeform 237"/>
            <p:cNvSpPr>
              <a:spLocks/>
            </p:cNvSpPr>
            <p:nvPr>
              <p:custDataLst>
                <p:tags r:id="rId164"/>
              </p:custDataLst>
            </p:nvPr>
          </p:nvSpPr>
          <p:spPr bwMode="auto">
            <a:xfrm>
              <a:off x="3808413" y="2479675"/>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4" name="Freeform 238"/>
            <p:cNvSpPr>
              <a:spLocks/>
            </p:cNvSpPr>
            <p:nvPr>
              <p:custDataLst>
                <p:tags r:id="rId165"/>
              </p:custDataLst>
            </p:nvPr>
          </p:nvSpPr>
          <p:spPr bwMode="auto">
            <a:xfrm>
              <a:off x="4244975" y="2614613"/>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5" name="Freeform 239"/>
            <p:cNvSpPr>
              <a:spLocks/>
            </p:cNvSpPr>
            <p:nvPr>
              <p:custDataLst>
                <p:tags r:id="rId166"/>
              </p:custDataLst>
            </p:nvPr>
          </p:nvSpPr>
          <p:spPr bwMode="auto">
            <a:xfrm>
              <a:off x="4197350" y="2479675"/>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6" name="Freeform 240"/>
            <p:cNvSpPr>
              <a:spLocks/>
            </p:cNvSpPr>
            <p:nvPr>
              <p:custDataLst>
                <p:tags r:id="rId167"/>
              </p:custDataLst>
            </p:nvPr>
          </p:nvSpPr>
          <p:spPr bwMode="auto">
            <a:xfrm>
              <a:off x="3579813" y="2790825"/>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7" name="Freeform 241"/>
            <p:cNvSpPr>
              <a:spLocks/>
            </p:cNvSpPr>
            <p:nvPr>
              <p:custDataLst>
                <p:tags r:id="rId168"/>
              </p:custDataLst>
            </p:nvPr>
          </p:nvSpPr>
          <p:spPr bwMode="auto">
            <a:xfrm>
              <a:off x="3548063" y="1598613"/>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8" name="Freeform 242"/>
            <p:cNvSpPr>
              <a:spLocks/>
            </p:cNvSpPr>
            <p:nvPr>
              <p:custDataLst>
                <p:tags r:id="rId169"/>
              </p:custDataLst>
            </p:nvPr>
          </p:nvSpPr>
          <p:spPr bwMode="auto">
            <a:xfrm>
              <a:off x="4340225" y="1862138"/>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9" name="Freeform 243"/>
            <p:cNvSpPr>
              <a:spLocks/>
            </p:cNvSpPr>
            <p:nvPr>
              <p:custDataLst>
                <p:tags r:id="rId170"/>
              </p:custDataLst>
            </p:nvPr>
          </p:nvSpPr>
          <p:spPr bwMode="auto">
            <a:xfrm>
              <a:off x="4227513" y="1525588"/>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80" name="Freeform 244"/>
            <p:cNvSpPr>
              <a:spLocks/>
            </p:cNvSpPr>
            <p:nvPr>
              <p:custDataLst>
                <p:tags r:id="rId171"/>
              </p:custDataLst>
            </p:nvPr>
          </p:nvSpPr>
          <p:spPr bwMode="auto">
            <a:xfrm>
              <a:off x="4365625" y="1839913"/>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81" name="Freeform 245"/>
            <p:cNvSpPr>
              <a:spLocks/>
            </p:cNvSpPr>
            <p:nvPr>
              <p:custDataLst>
                <p:tags r:id="rId172"/>
              </p:custDataLst>
            </p:nvPr>
          </p:nvSpPr>
          <p:spPr bwMode="auto">
            <a:xfrm>
              <a:off x="3810000" y="2001838"/>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82" name="Freeform 246"/>
            <p:cNvSpPr>
              <a:spLocks/>
            </p:cNvSpPr>
            <p:nvPr>
              <p:custDataLst>
                <p:tags r:id="rId173"/>
              </p:custDataLst>
            </p:nvPr>
          </p:nvSpPr>
          <p:spPr bwMode="auto">
            <a:xfrm>
              <a:off x="4762500" y="2530475"/>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83" name="Freeform 247"/>
            <p:cNvSpPr>
              <a:spLocks/>
            </p:cNvSpPr>
            <p:nvPr>
              <p:custDataLst>
                <p:tags r:id="rId174"/>
              </p:custDataLst>
            </p:nvPr>
          </p:nvSpPr>
          <p:spPr bwMode="auto">
            <a:xfrm>
              <a:off x="4370388" y="3322638"/>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84" name="Freeform 248"/>
            <p:cNvSpPr>
              <a:spLocks/>
            </p:cNvSpPr>
            <p:nvPr>
              <p:custDataLst>
                <p:tags r:id="rId175"/>
              </p:custDataLst>
            </p:nvPr>
          </p:nvSpPr>
          <p:spPr bwMode="auto">
            <a:xfrm>
              <a:off x="4306888" y="3490913"/>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85" name="Freeform 249"/>
            <p:cNvSpPr>
              <a:spLocks/>
            </p:cNvSpPr>
            <p:nvPr>
              <p:custDataLst>
                <p:tags r:id="rId176"/>
              </p:custDataLst>
            </p:nvPr>
          </p:nvSpPr>
          <p:spPr bwMode="auto">
            <a:xfrm>
              <a:off x="4243388" y="3590925"/>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86" name="Freeform 250"/>
            <p:cNvSpPr>
              <a:spLocks/>
            </p:cNvSpPr>
            <p:nvPr>
              <p:custDataLst>
                <p:tags r:id="rId177"/>
              </p:custDataLst>
            </p:nvPr>
          </p:nvSpPr>
          <p:spPr bwMode="auto">
            <a:xfrm>
              <a:off x="4225925" y="3590925"/>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87" name="Freeform 251"/>
            <p:cNvSpPr>
              <a:spLocks/>
            </p:cNvSpPr>
            <p:nvPr>
              <p:custDataLst>
                <p:tags r:id="rId178"/>
              </p:custDataLst>
            </p:nvPr>
          </p:nvSpPr>
          <p:spPr bwMode="auto">
            <a:xfrm>
              <a:off x="4759325" y="3995738"/>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88" name="Freeform 252"/>
            <p:cNvSpPr>
              <a:spLocks/>
            </p:cNvSpPr>
            <p:nvPr>
              <p:custDataLst>
                <p:tags r:id="rId179"/>
              </p:custDataLst>
            </p:nvPr>
          </p:nvSpPr>
          <p:spPr bwMode="auto">
            <a:xfrm>
              <a:off x="4494213" y="4235450"/>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89" name="Freeform 253"/>
            <p:cNvSpPr>
              <a:spLocks/>
            </p:cNvSpPr>
            <p:nvPr>
              <p:custDataLst>
                <p:tags r:id="rId180"/>
              </p:custDataLst>
            </p:nvPr>
          </p:nvSpPr>
          <p:spPr bwMode="auto">
            <a:xfrm>
              <a:off x="5067300" y="4037013"/>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0" name="Freeform 254"/>
            <p:cNvSpPr>
              <a:spLocks/>
            </p:cNvSpPr>
            <p:nvPr>
              <p:custDataLst>
                <p:tags r:id="rId181"/>
              </p:custDataLst>
            </p:nvPr>
          </p:nvSpPr>
          <p:spPr bwMode="auto">
            <a:xfrm>
              <a:off x="4743450" y="3735388"/>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1" name="Freeform 255"/>
            <p:cNvSpPr>
              <a:spLocks/>
            </p:cNvSpPr>
            <p:nvPr>
              <p:custDataLst>
                <p:tags r:id="rId182"/>
              </p:custDataLst>
            </p:nvPr>
          </p:nvSpPr>
          <p:spPr bwMode="auto">
            <a:xfrm>
              <a:off x="4732338" y="3695700"/>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2" name="Freeform 256"/>
            <p:cNvSpPr>
              <a:spLocks/>
            </p:cNvSpPr>
            <p:nvPr>
              <p:custDataLst>
                <p:tags r:id="rId183"/>
              </p:custDataLst>
            </p:nvPr>
          </p:nvSpPr>
          <p:spPr bwMode="auto">
            <a:xfrm>
              <a:off x="5041900" y="2395538"/>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3" name="Freeform 257"/>
            <p:cNvSpPr>
              <a:spLocks/>
            </p:cNvSpPr>
            <p:nvPr>
              <p:custDataLst>
                <p:tags r:id="rId184"/>
              </p:custDataLst>
            </p:nvPr>
          </p:nvSpPr>
          <p:spPr bwMode="auto">
            <a:xfrm>
              <a:off x="5065713" y="3052763"/>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4" name="Freeform 258"/>
            <p:cNvSpPr>
              <a:spLocks/>
            </p:cNvSpPr>
            <p:nvPr>
              <p:custDataLst>
                <p:tags r:id="rId185"/>
              </p:custDataLst>
            </p:nvPr>
          </p:nvSpPr>
          <p:spPr bwMode="auto">
            <a:xfrm>
              <a:off x="5260975" y="2827338"/>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5" name="Freeform 259"/>
            <p:cNvSpPr>
              <a:spLocks/>
            </p:cNvSpPr>
            <p:nvPr>
              <p:custDataLst>
                <p:tags r:id="rId186"/>
              </p:custDataLst>
            </p:nvPr>
          </p:nvSpPr>
          <p:spPr bwMode="auto">
            <a:xfrm>
              <a:off x="4948238" y="2479675"/>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6" name="Freeform 260"/>
            <p:cNvSpPr>
              <a:spLocks/>
            </p:cNvSpPr>
            <p:nvPr>
              <p:custDataLst>
                <p:tags r:id="rId187"/>
              </p:custDataLst>
            </p:nvPr>
          </p:nvSpPr>
          <p:spPr bwMode="auto">
            <a:xfrm>
              <a:off x="5448300" y="2439988"/>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7" name="Freeform 261"/>
            <p:cNvSpPr>
              <a:spLocks/>
            </p:cNvSpPr>
            <p:nvPr>
              <p:custDataLst>
                <p:tags r:id="rId188"/>
              </p:custDataLst>
            </p:nvPr>
          </p:nvSpPr>
          <p:spPr bwMode="auto">
            <a:xfrm>
              <a:off x="5480050" y="2489200"/>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8" name="Freeform 262"/>
            <p:cNvSpPr>
              <a:spLocks/>
            </p:cNvSpPr>
            <p:nvPr>
              <p:custDataLst>
                <p:tags r:id="rId189"/>
              </p:custDataLst>
            </p:nvPr>
          </p:nvSpPr>
          <p:spPr bwMode="auto">
            <a:xfrm>
              <a:off x="6270625" y="2757488"/>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9" name="Freeform 263"/>
            <p:cNvSpPr>
              <a:spLocks/>
            </p:cNvSpPr>
            <p:nvPr>
              <p:custDataLst>
                <p:tags r:id="rId190"/>
              </p:custDataLst>
            </p:nvPr>
          </p:nvSpPr>
          <p:spPr bwMode="auto">
            <a:xfrm>
              <a:off x="3594100" y="3267075"/>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0" name="Freeform 264"/>
            <p:cNvSpPr>
              <a:spLocks/>
            </p:cNvSpPr>
            <p:nvPr>
              <p:custDataLst>
                <p:tags r:id="rId191"/>
              </p:custDataLst>
            </p:nvPr>
          </p:nvSpPr>
          <p:spPr bwMode="auto">
            <a:xfrm>
              <a:off x="3678238" y="3349625"/>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1" name="Freeform 265"/>
            <p:cNvSpPr>
              <a:spLocks/>
            </p:cNvSpPr>
            <p:nvPr>
              <p:custDataLst>
                <p:tags r:id="rId192"/>
              </p:custDataLst>
            </p:nvPr>
          </p:nvSpPr>
          <p:spPr bwMode="auto">
            <a:xfrm>
              <a:off x="3721100" y="3400425"/>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2" name="Freeform 266"/>
            <p:cNvSpPr>
              <a:spLocks/>
            </p:cNvSpPr>
            <p:nvPr>
              <p:custDataLst>
                <p:tags r:id="rId193"/>
              </p:custDataLst>
            </p:nvPr>
          </p:nvSpPr>
          <p:spPr bwMode="auto">
            <a:xfrm>
              <a:off x="3935413" y="3319463"/>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3" name="Freeform 267"/>
            <p:cNvSpPr>
              <a:spLocks/>
            </p:cNvSpPr>
            <p:nvPr>
              <p:custDataLst>
                <p:tags r:id="rId194"/>
              </p:custDataLst>
            </p:nvPr>
          </p:nvSpPr>
          <p:spPr bwMode="auto">
            <a:xfrm>
              <a:off x="3587750" y="3235325"/>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4" name="Freeform 268"/>
            <p:cNvSpPr>
              <a:spLocks/>
            </p:cNvSpPr>
            <p:nvPr>
              <p:custDataLst>
                <p:tags r:id="rId195"/>
              </p:custDataLst>
            </p:nvPr>
          </p:nvSpPr>
          <p:spPr bwMode="auto">
            <a:xfrm>
              <a:off x="4013200" y="3313113"/>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5" name="Freeform 269"/>
            <p:cNvSpPr>
              <a:spLocks/>
            </p:cNvSpPr>
            <p:nvPr>
              <p:custDataLst>
                <p:tags r:id="rId196"/>
              </p:custDataLst>
            </p:nvPr>
          </p:nvSpPr>
          <p:spPr bwMode="auto">
            <a:xfrm>
              <a:off x="4038600" y="3275013"/>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6" name="Freeform 270"/>
            <p:cNvSpPr>
              <a:spLocks/>
            </p:cNvSpPr>
            <p:nvPr>
              <p:custDataLst>
                <p:tags r:id="rId197"/>
              </p:custDataLst>
            </p:nvPr>
          </p:nvSpPr>
          <p:spPr bwMode="auto">
            <a:xfrm>
              <a:off x="4767263" y="4479925"/>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7" name="Freeform 271"/>
            <p:cNvSpPr>
              <a:spLocks/>
            </p:cNvSpPr>
            <p:nvPr>
              <p:custDataLst>
                <p:tags r:id="rId198"/>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8" name="Freeform 272"/>
            <p:cNvSpPr>
              <a:spLocks/>
            </p:cNvSpPr>
            <p:nvPr>
              <p:custDataLst>
                <p:tags r:id="rId199"/>
              </p:custDataLst>
            </p:nvPr>
          </p:nvSpPr>
          <p:spPr bwMode="auto">
            <a:xfrm>
              <a:off x="6880225" y="2290763"/>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9" name="Freeform 273"/>
            <p:cNvSpPr>
              <a:spLocks/>
            </p:cNvSpPr>
            <p:nvPr>
              <p:custDataLst>
                <p:tags r:id="rId200"/>
              </p:custDataLst>
            </p:nvPr>
          </p:nvSpPr>
          <p:spPr bwMode="auto">
            <a:xfrm>
              <a:off x="5951538" y="2705100"/>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10" name="Freeform 274"/>
            <p:cNvSpPr>
              <a:spLocks/>
            </p:cNvSpPr>
            <p:nvPr>
              <p:custDataLst>
                <p:tags r:id="rId201"/>
              </p:custDataLst>
            </p:nvPr>
          </p:nvSpPr>
          <p:spPr bwMode="auto">
            <a:xfrm>
              <a:off x="6167438" y="2760663"/>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11" name="Freeform 275"/>
            <p:cNvSpPr>
              <a:spLocks/>
            </p:cNvSpPr>
            <p:nvPr>
              <p:custDataLst>
                <p:tags r:id="rId202"/>
              </p:custDataLst>
            </p:nvPr>
          </p:nvSpPr>
          <p:spPr bwMode="auto">
            <a:xfrm>
              <a:off x="6157913" y="2832100"/>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12" name="Freeform 276"/>
            <p:cNvSpPr>
              <a:spLocks/>
            </p:cNvSpPr>
            <p:nvPr>
              <p:custDataLst>
                <p:tags r:id="rId203"/>
              </p:custDataLst>
            </p:nvPr>
          </p:nvSpPr>
          <p:spPr bwMode="auto">
            <a:xfrm>
              <a:off x="6475413" y="2947988"/>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13" name="Freeform 277"/>
            <p:cNvSpPr>
              <a:spLocks/>
            </p:cNvSpPr>
            <p:nvPr>
              <p:custDataLst>
                <p:tags r:id="rId204"/>
              </p:custDataLst>
            </p:nvPr>
          </p:nvSpPr>
          <p:spPr bwMode="auto">
            <a:xfrm>
              <a:off x="6557963" y="3198813"/>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14" name="Freeform 278"/>
            <p:cNvSpPr>
              <a:spLocks/>
            </p:cNvSpPr>
            <p:nvPr>
              <p:custDataLst>
                <p:tags r:id="rId205"/>
              </p:custDataLst>
            </p:nvPr>
          </p:nvSpPr>
          <p:spPr bwMode="auto">
            <a:xfrm>
              <a:off x="6959600" y="2435225"/>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15" name="Freeform 279"/>
            <p:cNvSpPr>
              <a:spLocks/>
            </p:cNvSpPr>
            <p:nvPr>
              <p:custDataLst>
                <p:tags r:id="rId206"/>
              </p:custDataLst>
            </p:nvPr>
          </p:nvSpPr>
          <p:spPr bwMode="auto">
            <a:xfrm>
              <a:off x="7527925" y="3732213"/>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16" name="Freeform 280"/>
            <p:cNvSpPr>
              <a:spLocks/>
            </p:cNvSpPr>
            <p:nvPr>
              <p:custDataLst>
                <p:tags r:id="rId207"/>
              </p:custDataLst>
            </p:nvPr>
          </p:nvSpPr>
          <p:spPr bwMode="auto">
            <a:xfrm>
              <a:off x="7720013" y="3716338"/>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17" name="Freeform 281"/>
            <p:cNvSpPr>
              <a:spLocks/>
            </p:cNvSpPr>
            <p:nvPr>
              <p:custDataLst>
                <p:tags r:id="rId208"/>
              </p:custDataLst>
            </p:nvPr>
          </p:nvSpPr>
          <p:spPr bwMode="auto">
            <a:xfrm>
              <a:off x="5995988" y="3349625"/>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218" name="Group 282"/>
            <p:cNvGrpSpPr>
              <a:grpSpLocks/>
            </p:cNvGrpSpPr>
            <p:nvPr>
              <p:custDataLst>
                <p:tags r:id="rId209"/>
              </p:custDataLst>
            </p:nvPr>
          </p:nvGrpSpPr>
          <p:grpSpPr bwMode="auto">
            <a:xfrm>
              <a:off x="6935788" y="3060700"/>
              <a:ext cx="233362" cy="439738"/>
              <a:chOff x="5062" y="2295"/>
              <a:chExt cx="177" cy="279"/>
            </a:xfrm>
          </p:grpSpPr>
          <p:sp>
            <p:nvSpPr>
              <p:cNvPr id="468"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69"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0"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1"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2"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3"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4"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5"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6"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7"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8"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9"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80"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81"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82"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83"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84"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85"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86"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87"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88"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89"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90"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91"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219" name="Freeform 307"/>
            <p:cNvSpPr>
              <a:spLocks/>
            </p:cNvSpPr>
            <p:nvPr>
              <p:custDataLst>
                <p:tags r:id="rId210"/>
              </p:custDataLst>
            </p:nvPr>
          </p:nvSpPr>
          <p:spPr bwMode="auto">
            <a:xfrm>
              <a:off x="7280275" y="3879850"/>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20" name="Freeform 308"/>
            <p:cNvSpPr>
              <a:spLocks/>
            </p:cNvSpPr>
            <p:nvPr>
              <p:custDataLst>
                <p:tags r:id="rId211"/>
              </p:custDataLst>
            </p:nvPr>
          </p:nvSpPr>
          <p:spPr bwMode="auto">
            <a:xfrm>
              <a:off x="7356475" y="3819525"/>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21" name="Freeform 309"/>
            <p:cNvSpPr>
              <a:spLocks/>
            </p:cNvSpPr>
            <p:nvPr>
              <p:custDataLst>
                <p:tags r:id="rId212"/>
              </p:custDataLst>
            </p:nvPr>
          </p:nvSpPr>
          <p:spPr bwMode="auto">
            <a:xfrm>
              <a:off x="7404100" y="3698875"/>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22" name="Freeform 310"/>
            <p:cNvSpPr>
              <a:spLocks/>
            </p:cNvSpPr>
            <p:nvPr>
              <p:custDataLst>
                <p:tags r:id="rId213"/>
              </p:custDataLst>
            </p:nvPr>
          </p:nvSpPr>
          <p:spPr bwMode="auto">
            <a:xfrm>
              <a:off x="7388225" y="3668713"/>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23" name="Freeform 311"/>
            <p:cNvSpPr>
              <a:spLocks/>
            </p:cNvSpPr>
            <p:nvPr>
              <p:custDataLst>
                <p:tags r:id="rId214"/>
              </p:custDataLst>
            </p:nvPr>
          </p:nvSpPr>
          <p:spPr bwMode="auto">
            <a:xfrm>
              <a:off x="7213600" y="3565525"/>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24" name="Freeform 312"/>
            <p:cNvSpPr>
              <a:spLocks/>
            </p:cNvSpPr>
            <p:nvPr>
              <p:custDataLst>
                <p:tags r:id="rId215"/>
              </p:custDataLst>
            </p:nvPr>
          </p:nvSpPr>
          <p:spPr bwMode="auto">
            <a:xfrm>
              <a:off x="7140575" y="3700463"/>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25" name="Freeform 313"/>
            <p:cNvSpPr>
              <a:spLocks/>
            </p:cNvSpPr>
            <p:nvPr>
              <p:custDataLst>
                <p:tags r:id="rId216"/>
              </p:custDataLst>
            </p:nvPr>
          </p:nvSpPr>
          <p:spPr bwMode="auto">
            <a:xfrm>
              <a:off x="7148513" y="3886200"/>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26" name="Freeform 314"/>
            <p:cNvSpPr>
              <a:spLocks/>
            </p:cNvSpPr>
            <p:nvPr>
              <p:custDataLst>
                <p:tags r:id="rId217"/>
              </p:custDataLst>
            </p:nvPr>
          </p:nvSpPr>
          <p:spPr bwMode="auto">
            <a:xfrm>
              <a:off x="7261225" y="3705225"/>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27" name="Freeform 315"/>
            <p:cNvSpPr>
              <a:spLocks/>
            </p:cNvSpPr>
            <p:nvPr>
              <p:custDataLst>
                <p:tags r:id="rId218"/>
              </p:custDataLst>
            </p:nvPr>
          </p:nvSpPr>
          <p:spPr bwMode="auto">
            <a:xfrm>
              <a:off x="7121525" y="3700463"/>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28" name="Freeform 316"/>
            <p:cNvSpPr>
              <a:spLocks/>
            </p:cNvSpPr>
            <p:nvPr>
              <p:custDataLst>
                <p:tags r:id="rId219"/>
              </p:custDataLst>
            </p:nvPr>
          </p:nvSpPr>
          <p:spPr bwMode="auto">
            <a:xfrm>
              <a:off x="7165975" y="3748088"/>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29" name="Freeform 317"/>
            <p:cNvSpPr>
              <a:spLocks/>
            </p:cNvSpPr>
            <p:nvPr>
              <p:custDataLst>
                <p:tags r:id="rId220"/>
              </p:custDataLst>
            </p:nvPr>
          </p:nvSpPr>
          <p:spPr bwMode="auto">
            <a:xfrm>
              <a:off x="6967538" y="3951288"/>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0" name="Freeform 318"/>
            <p:cNvSpPr>
              <a:spLocks/>
            </p:cNvSpPr>
            <p:nvPr>
              <p:custDataLst>
                <p:tags r:id="rId221"/>
              </p:custDataLst>
            </p:nvPr>
          </p:nvSpPr>
          <p:spPr bwMode="auto">
            <a:xfrm>
              <a:off x="7065963" y="3989388"/>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1" name="Freeform 319"/>
            <p:cNvSpPr>
              <a:spLocks/>
            </p:cNvSpPr>
            <p:nvPr>
              <p:custDataLst>
                <p:tags r:id="rId222"/>
              </p:custDataLst>
            </p:nvPr>
          </p:nvSpPr>
          <p:spPr bwMode="auto">
            <a:xfrm>
              <a:off x="6899275" y="3921125"/>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2" name="Freeform 320"/>
            <p:cNvSpPr>
              <a:spLocks/>
            </p:cNvSpPr>
            <p:nvPr>
              <p:custDataLst>
                <p:tags r:id="rId223"/>
              </p:custDataLst>
            </p:nvPr>
          </p:nvSpPr>
          <p:spPr bwMode="auto">
            <a:xfrm>
              <a:off x="6943725" y="3906838"/>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3" name="Freeform 321"/>
            <p:cNvSpPr>
              <a:spLocks/>
            </p:cNvSpPr>
            <p:nvPr>
              <p:custDataLst>
                <p:tags r:id="rId224"/>
              </p:custDataLst>
            </p:nvPr>
          </p:nvSpPr>
          <p:spPr bwMode="auto">
            <a:xfrm>
              <a:off x="6996113" y="3916363"/>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4" name="Freeform 322"/>
            <p:cNvSpPr>
              <a:spLocks/>
            </p:cNvSpPr>
            <p:nvPr>
              <p:custDataLst>
                <p:tags r:id="rId225"/>
              </p:custDataLst>
            </p:nvPr>
          </p:nvSpPr>
          <p:spPr bwMode="auto">
            <a:xfrm>
              <a:off x="7048500" y="3921125"/>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5" name="Freeform 323"/>
            <p:cNvSpPr>
              <a:spLocks/>
            </p:cNvSpPr>
            <p:nvPr>
              <p:custDataLst>
                <p:tags r:id="rId226"/>
              </p:custDataLst>
            </p:nvPr>
          </p:nvSpPr>
          <p:spPr bwMode="auto">
            <a:xfrm>
              <a:off x="7121525" y="3913188"/>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6" name="Freeform 324"/>
            <p:cNvSpPr>
              <a:spLocks/>
            </p:cNvSpPr>
            <p:nvPr>
              <p:custDataLst>
                <p:tags r:id="rId227"/>
              </p:custDataLst>
            </p:nvPr>
          </p:nvSpPr>
          <p:spPr bwMode="auto">
            <a:xfrm>
              <a:off x="6696075" y="3727450"/>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7" name="Freeform 325"/>
            <p:cNvSpPr>
              <a:spLocks/>
            </p:cNvSpPr>
            <p:nvPr>
              <p:custDataLst>
                <p:tags r:id="rId228"/>
              </p:custDataLst>
            </p:nvPr>
          </p:nvSpPr>
          <p:spPr bwMode="auto">
            <a:xfrm>
              <a:off x="6642100" y="3700463"/>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8" name="Freeform 326"/>
            <p:cNvSpPr>
              <a:spLocks/>
            </p:cNvSpPr>
            <p:nvPr>
              <p:custDataLst>
                <p:tags r:id="rId229"/>
              </p:custDataLst>
            </p:nvPr>
          </p:nvSpPr>
          <p:spPr bwMode="auto">
            <a:xfrm>
              <a:off x="6477000" y="3684588"/>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9"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0" name="Freeform 328"/>
            <p:cNvSpPr>
              <a:spLocks/>
            </p:cNvSpPr>
            <p:nvPr>
              <p:custDataLst>
                <p:tags r:id="rId231"/>
              </p:custDataLst>
            </p:nvPr>
          </p:nvSpPr>
          <p:spPr bwMode="auto">
            <a:xfrm>
              <a:off x="6499225" y="3721100"/>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1" name="Freeform 329"/>
            <p:cNvSpPr>
              <a:spLocks/>
            </p:cNvSpPr>
            <p:nvPr>
              <p:custDataLst>
                <p:tags r:id="rId232"/>
              </p:custDataLst>
            </p:nvPr>
          </p:nvSpPr>
          <p:spPr bwMode="auto">
            <a:xfrm>
              <a:off x="6400800" y="3565525"/>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2" name="Freeform 330"/>
            <p:cNvSpPr>
              <a:spLocks/>
            </p:cNvSpPr>
            <p:nvPr>
              <p:custDataLst>
                <p:tags r:id="rId233"/>
              </p:custDataLst>
            </p:nvPr>
          </p:nvSpPr>
          <p:spPr bwMode="auto">
            <a:xfrm>
              <a:off x="6929438" y="3929063"/>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3" name="Freeform 331"/>
            <p:cNvSpPr>
              <a:spLocks/>
            </p:cNvSpPr>
            <p:nvPr>
              <p:custDataLst>
                <p:tags r:id="rId234"/>
              </p:custDataLst>
            </p:nvPr>
          </p:nvSpPr>
          <p:spPr bwMode="auto">
            <a:xfrm>
              <a:off x="7445375" y="3886200"/>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4" name="Freeform 332"/>
            <p:cNvSpPr>
              <a:spLocks/>
            </p:cNvSpPr>
            <p:nvPr>
              <p:custDataLst>
                <p:tags r:id="rId235"/>
              </p:custDataLst>
            </p:nvPr>
          </p:nvSpPr>
          <p:spPr bwMode="auto">
            <a:xfrm>
              <a:off x="6383338" y="3468688"/>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5" name="Freeform 333"/>
            <p:cNvSpPr>
              <a:spLocks/>
            </p:cNvSpPr>
            <p:nvPr>
              <p:custDataLst>
                <p:tags r:id="rId236"/>
              </p:custDataLst>
            </p:nvPr>
          </p:nvSpPr>
          <p:spPr bwMode="auto">
            <a:xfrm>
              <a:off x="6724650" y="3517900"/>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6" name="Freeform 334"/>
            <p:cNvSpPr>
              <a:spLocks/>
            </p:cNvSpPr>
            <p:nvPr>
              <p:custDataLst>
                <p:tags r:id="rId237"/>
              </p:custDataLst>
            </p:nvPr>
          </p:nvSpPr>
          <p:spPr bwMode="auto">
            <a:xfrm>
              <a:off x="7080250" y="3924300"/>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7" name="Freeform 335"/>
            <p:cNvSpPr>
              <a:spLocks/>
            </p:cNvSpPr>
            <p:nvPr>
              <p:custDataLst>
                <p:tags r:id="rId238"/>
              </p:custDataLst>
            </p:nvPr>
          </p:nvSpPr>
          <p:spPr bwMode="auto">
            <a:xfrm>
              <a:off x="7196138" y="3590925"/>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8" name="Freeform 336"/>
            <p:cNvSpPr>
              <a:spLocks/>
            </p:cNvSpPr>
            <p:nvPr>
              <p:custDataLst>
                <p:tags r:id="rId239"/>
              </p:custDataLst>
            </p:nvPr>
          </p:nvSpPr>
          <p:spPr bwMode="auto">
            <a:xfrm>
              <a:off x="7208838" y="3735388"/>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9" name="Freeform 337"/>
            <p:cNvSpPr>
              <a:spLocks/>
            </p:cNvSpPr>
            <p:nvPr>
              <p:custDataLst>
                <p:tags r:id="rId240"/>
              </p:custDataLst>
            </p:nvPr>
          </p:nvSpPr>
          <p:spPr bwMode="auto">
            <a:xfrm>
              <a:off x="7285038" y="3659188"/>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50" name="Freeform 338"/>
            <p:cNvSpPr>
              <a:spLocks/>
            </p:cNvSpPr>
            <p:nvPr>
              <p:custDataLst>
                <p:tags r:id="rId241"/>
              </p:custDataLst>
            </p:nvPr>
          </p:nvSpPr>
          <p:spPr bwMode="auto">
            <a:xfrm>
              <a:off x="6973888" y="3597275"/>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51" name="Freeform 339"/>
            <p:cNvSpPr>
              <a:spLocks/>
            </p:cNvSpPr>
            <p:nvPr>
              <p:custDataLst>
                <p:tags r:id="rId242"/>
              </p:custDataLst>
            </p:nvPr>
          </p:nvSpPr>
          <p:spPr bwMode="auto">
            <a:xfrm>
              <a:off x="6638925" y="3838575"/>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52" name="Freeform 340"/>
            <p:cNvSpPr>
              <a:spLocks/>
            </p:cNvSpPr>
            <p:nvPr>
              <p:custDataLst>
                <p:tags r:id="rId243"/>
              </p:custDataLst>
            </p:nvPr>
          </p:nvSpPr>
          <p:spPr bwMode="auto">
            <a:xfrm>
              <a:off x="7319963" y="3695700"/>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53" name="Freeform 341"/>
            <p:cNvSpPr>
              <a:spLocks/>
            </p:cNvSpPr>
            <p:nvPr>
              <p:custDataLst>
                <p:tags r:id="rId244"/>
              </p:custDataLst>
            </p:nvPr>
          </p:nvSpPr>
          <p:spPr bwMode="auto">
            <a:xfrm>
              <a:off x="5851525" y="2527300"/>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54" name="Freeform 342"/>
            <p:cNvSpPr>
              <a:spLocks/>
            </p:cNvSpPr>
            <p:nvPr>
              <p:custDataLst>
                <p:tags r:id="rId245"/>
              </p:custDataLst>
            </p:nvPr>
          </p:nvSpPr>
          <p:spPr bwMode="auto">
            <a:xfrm>
              <a:off x="4308475" y="1931988"/>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55" name="Freeform 343"/>
            <p:cNvSpPr>
              <a:spLocks/>
            </p:cNvSpPr>
            <p:nvPr>
              <p:custDataLst>
                <p:tags r:id="rId246"/>
              </p:custDataLst>
            </p:nvPr>
          </p:nvSpPr>
          <p:spPr bwMode="auto">
            <a:xfrm>
              <a:off x="4371975" y="2136775"/>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56" name="Freeform 344"/>
            <p:cNvSpPr>
              <a:spLocks/>
            </p:cNvSpPr>
            <p:nvPr>
              <p:custDataLst>
                <p:tags r:id="rId247"/>
              </p:custDataLst>
            </p:nvPr>
          </p:nvSpPr>
          <p:spPr bwMode="auto">
            <a:xfrm>
              <a:off x="4471988" y="1792288"/>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57" name="Freeform 345"/>
            <p:cNvSpPr>
              <a:spLocks/>
            </p:cNvSpPr>
            <p:nvPr>
              <p:custDataLst>
                <p:tags r:id="rId248"/>
              </p:custDataLst>
            </p:nvPr>
          </p:nvSpPr>
          <p:spPr bwMode="auto">
            <a:xfrm>
              <a:off x="4484688" y="2139950"/>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58" name="Freeform 346"/>
            <p:cNvSpPr>
              <a:spLocks/>
            </p:cNvSpPr>
            <p:nvPr>
              <p:custDataLst>
                <p:tags r:id="rId249"/>
              </p:custDataLst>
            </p:nvPr>
          </p:nvSpPr>
          <p:spPr bwMode="auto">
            <a:xfrm>
              <a:off x="2484438" y="3178175"/>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59" name="Freeform 347"/>
            <p:cNvSpPr>
              <a:spLocks/>
            </p:cNvSpPr>
            <p:nvPr>
              <p:custDataLst>
                <p:tags r:id="rId250"/>
              </p:custDataLst>
            </p:nvPr>
          </p:nvSpPr>
          <p:spPr bwMode="auto">
            <a:xfrm>
              <a:off x="4589463" y="2132013"/>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60" name="Freeform 348"/>
            <p:cNvSpPr>
              <a:spLocks/>
            </p:cNvSpPr>
            <p:nvPr>
              <p:custDataLst>
                <p:tags r:id="rId251"/>
              </p:custDataLst>
            </p:nvPr>
          </p:nvSpPr>
          <p:spPr bwMode="auto">
            <a:xfrm>
              <a:off x="4506913" y="2014538"/>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61" name="Freeform 349"/>
            <p:cNvSpPr>
              <a:spLocks/>
            </p:cNvSpPr>
            <p:nvPr>
              <p:custDataLst>
                <p:tags r:id="rId252"/>
              </p:custDataLst>
            </p:nvPr>
          </p:nvSpPr>
          <p:spPr bwMode="auto">
            <a:xfrm>
              <a:off x="5018088" y="2357438"/>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62" name="Freeform 350"/>
            <p:cNvSpPr>
              <a:spLocks/>
            </p:cNvSpPr>
            <p:nvPr>
              <p:custDataLst>
                <p:tags r:id="rId253"/>
              </p:custDataLst>
            </p:nvPr>
          </p:nvSpPr>
          <p:spPr bwMode="auto">
            <a:xfrm>
              <a:off x="5561013" y="2371725"/>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63" name="Freeform 351"/>
            <p:cNvSpPr>
              <a:spLocks/>
            </p:cNvSpPr>
            <p:nvPr>
              <p:custDataLst>
                <p:tags r:id="rId254"/>
              </p:custDataLst>
            </p:nvPr>
          </p:nvSpPr>
          <p:spPr bwMode="auto">
            <a:xfrm>
              <a:off x="5610225" y="2300288"/>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64" name="Freeform 352"/>
            <p:cNvSpPr>
              <a:spLocks/>
            </p:cNvSpPr>
            <p:nvPr>
              <p:custDataLst>
                <p:tags r:id="rId255"/>
              </p:custDataLst>
            </p:nvPr>
          </p:nvSpPr>
          <p:spPr bwMode="auto">
            <a:xfrm>
              <a:off x="5216525" y="2316163"/>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65" name="Freeform 353"/>
            <p:cNvSpPr>
              <a:spLocks/>
            </p:cNvSpPr>
            <p:nvPr>
              <p:custDataLst>
                <p:tags r:id="rId256"/>
              </p:custDataLst>
            </p:nvPr>
          </p:nvSpPr>
          <p:spPr bwMode="auto">
            <a:xfrm>
              <a:off x="4425950" y="2203450"/>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66" name="Freeform 354"/>
            <p:cNvSpPr>
              <a:spLocks/>
            </p:cNvSpPr>
            <p:nvPr>
              <p:custDataLst>
                <p:tags r:id="rId257"/>
              </p:custDataLst>
            </p:nvPr>
          </p:nvSpPr>
          <p:spPr bwMode="auto">
            <a:xfrm>
              <a:off x="4473575" y="2311400"/>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67" name="Freeform 355"/>
            <p:cNvSpPr>
              <a:spLocks/>
            </p:cNvSpPr>
            <p:nvPr>
              <p:custDataLst>
                <p:tags r:id="rId258"/>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68" name="Freeform 356"/>
            <p:cNvSpPr>
              <a:spLocks/>
            </p:cNvSpPr>
            <p:nvPr>
              <p:custDataLst>
                <p:tags r:id="rId259"/>
              </p:custDataLst>
            </p:nvPr>
          </p:nvSpPr>
          <p:spPr bwMode="auto">
            <a:xfrm>
              <a:off x="5041900" y="3275013"/>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69" name="Freeform 357"/>
            <p:cNvSpPr>
              <a:spLocks/>
            </p:cNvSpPr>
            <p:nvPr>
              <p:custDataLst>
                <p:tags r:id="rId260"/>
              </p:custDataLst>
            </p:nvPr>
          </p:nvSpPr>
          <p:spPr bwMode="auto">
            <a:xfrm>
              <a:off x="5049838" y="3262313"/>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70" name="Freeform 358"/>
            <p:cNvSpPr>
              <a:spLocks/>
            </p:cNvSpPr>
            <p:nvPr>
              <p:custDataLst>
                <p:tags r:id="rId261"/>
              </p:custDataLst>
            </p:nvPr>
          </p:nvSpPr>
          <p:spPr bwMode="auto">
            <a:xfrm>
              <a:off x="4848225" y="3173413"/>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71"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72" name="Freeform 360"/>
            <p:cNvSpPr>
              <a:spLocks/>
            </p:cNvSpPr>
            <p:nvPr>
              <p:custDataLst>
                <p:tags r:id="rId263"/>
              </p:custDataLst>
            </p:nvPr>
          </p:nvSpPr>
          <p:spPr bwMode="auto">
            <a:xfrm>
              <a:off x="1708150" y="3700463"/>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73" name="Freeform 361"/>
            <p:cNvSpPr>
              <a:spLocks/>
            </p:cNvSpPr>
            <p:nvPr>
              <p:custDataLst>
                <p:tags r:id="rId264"/>
              </p:custDataLst>
            </p:nvPr>
          </p:nvSpPr>
          <p:spPr bwMode="auto">
            <a:xfrm>
              <a:off x="1716088" y="3687763"/>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274" name="Group 362"/>
            <p:cNvGrpSpPr>
              <a:grpSpLocks/>
            </p:cNvGrpSpPr>
            <p:nvPr>
              <p:custDataLst>
                <p:tags r:id="rId265"/>
              </p:custDataLst>
            </p:nvPr>
          </p:nvGrpSpPr>
          <p:grpSpPr bwMode="auto">
            <a:xfrm>
              <a:off x="1708150" y="3622675"/>
              <a:ext cx="417513" cy="201613"/>
              <a:chOff x="912" y="2626"/>
              <a:chExt cx="311" cy="127"/>
            </a:xfrm>
          </p:grpSpPr>
          <p:sp>
            <p:nvSpPr>
              <p:cNvPr id="465"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66"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67"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275" name="Freeform 366"/>
            <p:cNvSpPr>
              <a:spLocks/>
            </p:cNvSpPr>
            <p:nvPr>
              <p:custDataLst>
                <p:tags r:id="rId266"/>
              </p:custDataLst>
            </p:nvPr>
          </p:nvSpPr>
          <p:spPr bwMode="auto">
            <a:xfrm>
              <a:off x="5356225" y="4340225"/>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76" name="Freeform 367"/>
            <p:cNvSpPr>
              <a:spLocks/>
            </p:cNvSpPr>
            <p:nvPr>
              <p:custDataLst>
                <p:tags r:id="rId267"/>
              </p:custDataLst>
            </p:nvPr>
          </p:nvSpPr>
          <p:spPr bwMode="auto">
            <a:xfrm>
              <a:off x="5327650" y="4367213"/>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277" name="Group 368"/>
            <p:cNvGrpSpPr>
              <a:grpSpLocks/>
            </p:cNvGrpSpPr>
            <p:nvPr>
              <p:custDataLst>
                <p:tags r:id="rId268"/>
              </p:custDataLst>
            </p:nvPr>
          </p:nvGrpSpPr>
          <p:grpSpPr bwMode="auto">
            <a:xfrm>
              <a:off x="5168900" y="3859213"/>
              <a:ext cx="168275" cy="103187"/>
              <a:chOff x="3481" y="2773"/>
              <a:chExt cx="125" cy="65"/>
            </a:xfrm>
          </p:grpSpPr>
          <p:sp>
            <p:nvSpPr>
              <p:cNvPr id="454"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55"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56"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57"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58"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59"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60"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61"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62"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63"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64"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278" name="Freeform 380"/>
            <p:cNvSpPr>
              <a:spLocks/>
            </p:cNvSpPr>
            <p:nvPr>
              <p:custDataLst>
                <p:tags r:id="rId269"/>
              </p:custDataLst>
            </p:nvPr>
          </p:nvSpPr>
          <p:spPr bwMode="auto">
            <a:xfrm>
              <a:off x="4297363" y="3851275"/>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79" name="Freeform 381"/>
            <p:cNvSpPr>
              <a:spLocks/>
            </p:cNvSpPr>
            <p:nvPr>
              <p:custDataLst>
                <p:tags r:id="rId270"/>
              </p:custDataLst>
            </p:nvPr>
          </p:nvSpPr>
          <p:spPr bwMode="auto">
            <a:xfrm>
              <a:off x="4308475" y="3824288"/>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80" name="Freeform 382"/>
            <p:cNvSpPr>
              <a:spLocks/>
            </p:cNvSpPr>
            <p:nvPr>
              <p:custDataLst>
                <p:tags r:id="rId271"/>
              </p:custDataLst>
            </p:nvPr>
          </p:nvSpPr>
          <p:spPr bwMode="auto">
            <a:xfrm>
              <a:off x="4410075" y="4367213"/>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81" name="Freeform 383"/>
            <p:cNvSpPr>
              <a:spLocks/>
            </p:cNvSpPr>
            <p:nvPr>
              <p:custDataLst>
                <p:tags r:id="rId272"/>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282" name="Group 384"/>
            <p:cNvGrpSpPr>
              <a:grpSpLocks/>
            </p:cNvGrpSpPr>
            <p:nvPr>
              <p:custDataLst>
                <p:tags r:id="rId273"/>
              </p:custDataLst>
            </p:nvPr>
          </p:nvGrpSpPr>
          <p:grpSpPr bwMode="auto">
            <a:xfrm>
              <a:off x="3341688" y="3136900"/>
              <a:ext cx="80962" cy="82550"/>
              <a:chOff x="2352" y="2343"/>
              <a:chExt cx="65" cy="53"/>
            </a:xfrm>
          </p:grpSpPr>
          <p:sp>
            <p:nvSpPr>
              <p:cNvPr id="448"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49"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50"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51"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52"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53"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nvGrpSpPr>
            <p:cNvPr id="283" name="Group 391"/>
            <p:cNvGrpSpPr>
              <a:grpSpLocks/>
            </p:cNvGrpSpPr>
            <p:nvPr>
              <p:custDataLst>
                <p:tags r:id="rId274"/>
              </p:custDataLst>
            </p:nvPr>
          </p:nvGrpSpPr>
          <p:grpSpPr bwMode="auto">
            <a:xfrm>
              <a:off x="1187450" y="1196975"/>
              <a:ext cx="1897063" cy="1133475"/>
              <a:chOff x="527" y="1110"/>
              <a:chExt cx="1410" cy="709"/>
            </a:xfrm>
          </p:grpSpPr>
          <p:sp>
            <p:nvSpPr>
              <p:cNvPr id="406"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07"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08"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09"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0"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1"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2"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3"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4"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5"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6"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7"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8"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9"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20"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21"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22"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23"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24"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25"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26"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27"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28"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29"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30"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31"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32"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33"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34"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35"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36"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37"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38"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39"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40"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41"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42"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43"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44"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45"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46"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47"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284" name="Freeform 434"/>
            <p:cNvSpPr>
              <a:spLocks/>
            </p:cNvSpPr>
            <p:nvPr>
              <p:custDataLst>
                <p:tags r:id="rId275"/>
              </p:custDataLst>
            </p:nvPr>
          </p:nvSpPr>
          <p:spPr bwMode="auto">
            <a:xfrm>
              <a:off x="4757738" y="3541713"/>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85" name="Freeform 435"/>
            <p:cNvSpPr>
              <a:spLocks/>
            </p:cNvSpPr>
            <p:nvPr>
              <p:custDataLst>
                <p:tags r:id="rId276"/>
              </p:custDataLst>
            </p:nvPr>
          </p:nvSpPr>
          <p:spPr bwMode="auto">
            <a:xfrm>
              <a:off x="4864100" y="3692525"/>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86" name="Freeform 436"/>
            <p:cNvSpPr>
              <a:spLocks/>
            </p:cNvSpPr>
            <p:nvPr>
              <p:custDataLst>
                <p:tags r:id="rId277"/>
              </p:custDataLst>
            </p:nvPr>
          </p:nvSpPr>
          <p:spPr bwMode="auto">
            <a:xfrm>
              <a:off x="4354513" y="2928938"/>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87" name="Freeform 437"/>
            <p:cNvSpPr>
              <a:spLocks/>
            </p:cNvSpPr>
            <p:nvPr>
              <p:custDataLst>
                <p:tags r:id="rId278"/>
              </p:custDataLst>
            </p:nvPr>
          </p:nvSpPr>
          <p:spPr bwMode="auto">
            <a:xfrm>
              <a:off x="4030663" y="2311400"/>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288" name="Group 438"/>
            <p:cNvGrpSpPr>
              <a:grpSpLocks/>
            </p:cNvGrpSpPr>
            <p:nvPr>
              <p:custDataLst>
                <p:tags r:id="rId279"/>
              </p:custDataLst>
            </p:nvPr>
          </p:nvGrpSpPr>
          <p:grpSpPr bwMode="auto">
            <a:xfrm>
              <a:off x="2330450" y="4371975"/>
              <a:ext cx="384175" cy="1031875"/>
              <a:chOff x="1589" y="3126"/>
              <a:chExt cx="290" cy="657"/>
            </a:xfrm>
          </p:grpSpPr>
          <p:sp>
            <p:nvSpPr>
              <p:cNvPr id="403"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04"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05"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289" name="Freeform 442"/>
            <p:cNvSpPr>
              <a:spLocks/>
            </p:cNvSpPr>
            <p:nvPr>
              <p:custDataLst>
                <p:tags r:id="rId280"/>
              </p:custDataLst>
            </p:nvPr>
          </p:nvSpPr>
          <p:spPr bwMode="auto">
            <a:xfrm>
              <a:off x="5040313" y="2324100"/>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0" name="Freeform 443"/>
            <p:cNvSpPr>
              <a:spLocks/>
            </p:cNvSpPr>
            <p:nvPr>
              <p:custDataLst>
                <p:tags r:id="rId281"/>
              </p:custDataLst>
            </p:nvPr>
          </p:nvSpPr>
          <p:spPr bwMode="auto">
            <a:xfrm>
              <a:off x="4506913" y="1897063"/>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1" name="Freeform 444"/>
            <p:cNvSpPr>
              <a:spLocks/>
            </p:cNvSpPr>
            <p:nvPr>
              <p:custDataLst>
                <p:tags r:id="rId282"/>
              </p:custDataLst>
            </p:nvPr>
          </p:nvSpPr>
          <p:spPr bwMode="auto">
            <a:xfrm>
              <a:off x="4364038" y="2228850"/>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2" name="Freeform 445"/>
            <p:cNvSpPr>
              <a:spLocks/>
            </p:cNvSpPr>
            <p:nvPr>
              <p:custDataLst>
                <p:tags r:id="rId283"/>
              </p:custDataLst>
            </p:nvPr>
          </p:nvSpPr>
          <p:spPr bwMode="auto">
            <a:xfrm>
              <a:off x="2728913" y="3665538"/>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3" name="Freeform 446"/>
            <p:cNvSpPr>
              <a:spLocks/>
            </p:cNvSpPr>
            <p:nvPr>
              <p:custDataLst>
                <p:tags r:id="rId284"/>
              </p:custDataLst>
            </p:nvPr>
          </p:nvSpPr>
          <p:spPr bwMode="auto">
            <a:xfrm>
              <a:off x="4522788" y="2263775"/>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4" name="Freeform 447"/>
            <p:cNvSpPr>
              <a:spLocks/>
            </p:cNvSpPr>
            <p:nvPr>
              <p:custDataLst>
                <p:tags r:id="rId285"/>
              </p:custDataLst>
            </p:nvPr>
          </p:nvSpPr>
          <p:spPr bwMode="auto">
            <a:xfrm>
              <a:off x="3878263" y="3190875"/>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5" name="Freeform 448"/>
            <p:cNvSpPr>
              <a:spLocks/>
            </p:cNvSpPr>
            <p:nvPr>
              <p:custDataLst>
                <p:tags r:id="rId286"/>
              </p:custDataLst>
            </p:nvPr>
          </p:nvSpPr>
          <p:spPr bwMode="auto">
            <a:xfrm>
              <a:off x="4225925" y="3259138"/>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6" name="Freeform 449"/>
            <p:cNvSpPr>
              <a:spLocks/>
            </p:cNvSpPr>
            <p:nvPr>
              <p:custDataLst>
                <p:tags r:id="rId287"/>
              </p:custDataLst>
            </p:nvPr>
          </p:nvSpPr>
          <p:spPr bwMode="auto">
            <a:xfrm>
              <a:off x="6677025" y="3017838"/>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7" name="Freeform 450"/>
            <p:cNvSpPr>
              <a:spLocks/>
            </p:cNvSpPr>
            <p:nvPr>
              <p:custDataLst>
                <p:tags r:id="rId288"/>
              </p:custDataLst>
            </p:nvPr>
          </p:nvSpPr>
          <p:spPr bwMode="auto">
            <a:xfrm>
              <a:off x="2032000" y="3281363"/>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8" name="Freeform 451"/>
            <p:cNvSpPr>
              <a:spLocks/>
            </p:cNvSpPr>
            <p:nvPr>
              <p:custDataLst>
                <p:tags r:id="rId289"/>
              </p:custDataLst>
            </p:nvPr>
          </p:nvSpPr>
          <p:spPr bwMode="auto">
            <a:xfrm>
              <a:off x="4284663" y="3549650"/>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9" name="Freeform 452"/>
            <p:cNvSpPr>
              <a:spLocks/>
            </p:cNvSpPr>
            <p:nvPr>
              <p:custDataLst>
                <p:tags r:id="rId290"/>
              </p:custDataLst>
            </p:nvPr>
          </p:nvSpPr>
          <p:spPr bwMode="auto">
            <a:xfrm>
              <a:off x="4316413" y="2192338"/>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0" name="Freeform 453"/>
            <p:cNvSpPr>
              <a:spLocks/>
            </p:cNvSpPr>
            <p:nvPr>
              <p:custDataLst>
                <p:tags r:id="rId291"/>
              </p:custDataLst>
            </p:nvPr>
          </p:nvSpPr>
          <p:spPr bwMode="auto">
            <a:xfrm>
              <a:off x="4267200" y="2051050"/>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1" name="Freeform 454"/>
            <p:cNvSpPr>
              <a:spLocks/>
            </p:cNvSpPr>
            <p:nvPr>
              <p:custDataLst>
                <p:tags r:id="rId292"/>
              </p:custDataLst>
            </p:nvPr>
          </p:nvSpPr>
          <p:spPr bwMode="auto">
            <a:xfrm>
              <a:off x="4230688" y="1906588"/>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2" name="Freeform 455"/>
            <p:cNvSpPr>
              <a:spLocks/>
            </p:cNvSpPr>
            <p:nvPr>
              <p:custDataLst>
                <p:tags r:id="rId293"/>
              </p:custDataLst>
            </p:nvPr>
          </p:nvSpPr>
          <p:spPr bwMode="auto">
            <a:xfrm>
              <a:off x="4202113" y="1911350"/>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3" name="Freeform 456"/>
            <p:cNvSpPr>
              <a:spLocks/>
            </p:cNvSpPr>
            <p:nvPr>
              <p:custDataLst>
                <p:tags r:id="rId294"/>
              </p:custDataLst>
            </p:nvPr>
          </p:nvSpPr>
          <p:spPr bwMode="auto">
            <a:xfrm>
              <a:off x="4171950" y="1857375"/>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4" name="Freeform 457"/>
            <p:cNvSpPr>
              <a:spLocks/>
            </p:cNvSpPr>
            <p:nvPr>
              <p:custDataLst>
                <p:tags r:id="rId295"/>
              </p:custDataLst>
            </p:nvPr>
          </p:nvSpPr>
          <p:spPr bwMode="auto">
            <a:xfrm>
              <a:off x="4603750" y="2662238"/>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5" name="Freeform 458"/>
            <p:cNvSpPr>
              <a:spLocks/>
            </p:cNvSpPr>
            <p:nvPr>
              <p:custDataLst>
                <p:tags r:id="rId296"/>
              </p:custDataLst>
            </p:nvPr>
          </p:nvSpPr>
          <p:spPr bwMode="auto">
            <a:xfrm>
              <a:off x="4198938" y="2297113"/>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6" name="Freeform 459"/>
            <p:cNvSpPr>
              <a:spLocks/>
            </p:cNvSpPr>
            <p:nvPr>
              <p:custDataLst>
                <p:tags r:id="rId297"/>
              </p:custDataLst>
            </p:nvPr>
          </p:nvSpPr>
          <p:spPr bwMode="auto">
            <a:xfrm>
              <a:off x="3838575" y="2047875"/>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7" name="Freeform 460"/>
            <p:cNvSpPr>
              <a:spLocks/>
            </p:cNvSpPr>
            <p:nvPr>
              <p:custDataLst>
                <p:tags r:id="rId298"/>
              </p:custDataLst>
            </p:nvPr>
          </p:nvSpPr>
          <p:spPr bwMode="auto">
            <a:xfrm>
              <a:off x="4919663" y="2282825"/>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8" name="Freeform 461"/>
            <p:cNvSpPr>
              <a:spLocks/>
            </p:cNvSpPr>
            <p:nvPr>
              <p:custDataLst>
                <p:tags r:id="rId299"/>
              </p:custDataLst>
            </p:nvPr>
          </p:nvSpPr>
          <p:spPr bwMode="auto">
            <a:xfrm>
              <a:off x="4468813" y="2343150"/>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9" name="Freeform 462"/>
            <p:cNvSpPr>
              <a:spLocks/>
            </p:cNvSpPr>
            <p:nvPr>
              <p:custDataLst>
                <p:tags r:id="rId300"/>
              </p:custDataLst>
            </p:nvPr>
          </p:nvSpPr>
          <p:spPr bwMode="auto">
            <a:xfrm>
              <a:off x="4552950" y="2535238"/>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0" name="Freeform 463"/>
            <p:cNvSpPr>
              <a:spLocks/>
            </p:cNvSpPr>
            <p:nvPr>
              <p:custDataLst>
                <p:tags r:id="rId301"/>
              </p:custDataLst>
            </p:nvPr>
          </p:nvSpPr>
          <p:spPr bwMode="auto">
            <a:xfrm>
              <a:off x="3632200" y="3267075"/>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1" name="Freeform 464"/>
            <p:cNvSpPr>
              <a:spLocks/>
            </p:cNvSpPr>
            <p:nvPr>
              <p:custDataLst>
                <p:tags r:id="rId302"/>
              </p:custDataLst>
            </p:nvPr>
          </p:nvSpPr>
          <p:spPr bwMode="auto">
            <a:xfrm>
              <a:off x="5676900" y="2530475"/>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2" name="Freeform 465"/>
            <p:cNvSpPr>
              <a:spLocks/>
            </p:cNvSpPr>
            <p:nvPr>
              <p:custDataLst>
                <p:tags r:id="rId303"/>
              </p:custDataLst>
            </p:nvPr>
          </p:nvSpPr>
          <p:spPr bwMode="auto">
            <a:xfrm>
              <a:off x="3798888" y="3325813"/>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3" name="Freeform 466"/>
            <p:cNvSpPr>
              <a:spLocks/>
            </p:cNvSpPr>
            <p:nvPr>
              <p:custDataLst>
                <p:tags r:id="rId304"/>
              </p:custDataLst>
            </p:nvPr>
          </p:nvSpPr>
          <p:spPr bwMode="auto">
            <a:xfrm>
              <a:off x="4867275" y="3521075"/>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4" name="Freeform 467"/>
            <p:cNvSpPr>
              <a:spLocks/>
            </p:cNvSpPr>
            <p:nvPr>
              <p:custDataLst>
                <p:tags r:id="rId305"/>
              </p:custDataLst>
            </p:nvPr>
          </p:nvSpPr>
          <p:spPr bwMode="auto">
            <a:xfrm>
              <a:off x="4849813" y="2606675"/>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5" name="Freeform 468"/>
            <p:cNvSpPr>
              <a:spLocks/>
            </p:cNvSpPr>
            <p:nvPr>
              <p:custDataLst>
                <p:tags r:id="rId306"/>
              </p:custDataLst>
            </p:nvPr>
          </p:nvSpPr>
          <p:spPr bwMode="auto">
            <a:xfrm>
              <a:off x="5148263" y="2709863"/>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6" name="Freeform 469"/>
            <p:cNvSpPr>
              <a:spLocks/>
            </p:cNvSpPr>
            <p:nvPr>
              <p:custDataLst>
                <p:tags r:id="rId307"/>
              </p:custDataLst>
            </p:nvPr>
          </p:nvSpPr>
          <p:spPr bwMode="auto">
            <a:xfrm>
              <a:off x="4435475" y="1844675"/>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7" name="Freeform 470"/>
            <p:cNvSpPr>
              <a:spLocks/>
            </p:cNvSpPr>
            <p:nvPr>
              <p:custDataLst>
                <p:tags r:id="rId308"/>
              </p:custDataLst>
            </p:nvPr>
          </p:nvSpPr>
          <p:spPr bwMode="auto">
            <a:xfrm>
              <a:off x="4846638" y="2565400"/>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8" name="Freeform 471"/>
            <p:cNvSpPr>
              <a:spLocks/>
            </p:cNvSpPr>
            <p:nvPr>
              <p:custDataLst>
                <p:tags r:id="rId309"/>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9" name="Freeform 472"/>
            <p:cNvSpPr>
              <a:spLocks/>
            </p:cNvSpPr>
            <p:nvPr>
              <p:custDataLst>
                <p:tags r:id="rId310"/>
              </p:custDataLst>
            </p:nvPr>
          </p:nvSpPr>
          <p:spPr bwMode="auto">
            <a:xfrm>
              <a:off x="4433888" y="1892300"/>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0" name="Freeform 473"/>
            <p:cNvSpPr>
              <a:spLocks/>
            </p:cNvSpPr>
            <p:nvPr>
              <p:custDataLst>
                <p:tags r:id="rId311"/>
              </p:custDataLst>
            </p:nvPr>
          </p:nvSpPr>
          <p:spPr bwMode="auto">
            <a:xfrm>
              <a:off x="4140200" y="2078038"/>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1" name="Freeform 474"/>
            <p:cNvSpPr>
              <a:spLocks/>
            </p:cNvSpPr>
            <p:nvPr>
              <p:custDataLst>
                <p:tags r:id="rId312"/>
              </p:custDataLst>
            </p:nvPr>
          </p:nvSpPr>
          <p:spPr bwMode="auto">
            <a:xfrm>
              <a:off x="4837113" y="3962400"/>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2" name="Freeform 475"/>
            <p:cNvSpPr>
              <a:spLocks/>
            </p:cNvSpPr>
            <p:nvPr>
              <p:custDataLst>
                <p:tags r:id="rId313"/>
              </p:custDataLst>
            </p:nvPr>
          </p:nvSpPr>
          <p:spPr bwMode="auto">
            <a:xfrm>
              <a:off x="4329113" y="2533650"/>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3" name="Freeform 476"/>
            <p:cNvSpPr>
              <a:spLocks/>
            </p:cNvSpPr>
            <p:nvPr>
              <p:custDataLst>
                <p:tags r:id="rId314"/>
              </p:custDataLst>
            </p:nvPr>
          </p:nvSpPr>
          <p:spPr bwMode="auto">
            <a:xfrm>
              <a:off x="4648200" y="4154488"/>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4" name="Freeform 477"/>
            <p:cNvSpPr>
              <a:spLocks/>
            </p:cNvSpPr>
            <p:nvPr>
              <p:custDataLst>
                <p:tags r:id="rId315"/>
              </p:custDataLst>
            </p:nvPr>
          </p:nvSpPr>
          <p:spPr bwMode="auto">
            <a:xfrm>
              <a:off x="4560888" y="3930650"/>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5" name="Freeform 478"/>
            <p:cNvSpPr>
              <a:spLocks/>
            </p:cNvSpPr>
            <p:nvPr>
              <p:custDataLst>
                <p:tags r:id="rId316"/>
              </p:custDataLst>
            </p:nvPr>
          </p:nvSpPr>
          <p:spPr bwMode="auto">
            <a:xfrm>
              <a:off x="4297363" y="4203700"/>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6" name="Freeform 479"/>
            <p:cNvSpPr>
              <a:spLocks/>
            </p:cNvSpPr>
            <p:nvPr>
              <p:custDataLst>
                <p:tags r:id="rId317"/>
              </p:custDataLst>
            </p:nvPr>
          </p:nvSpPr>
          <p:spPr bwMode="auto">
            <a:xfrm>
              <a:off x="3576638" y="3133725"/>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7" name="Freeform 480"/>
            <p:cNvSpPr>
              <a:spLocks/>
            </p:cNvSpPr>
            <p:nvPr>
              <p:custDataLst>
                <p:tags r:id="rId318"/>
              </p:custDataLst>
            </p:nvPr>
          </p:nvSpPr>
          <p:spPr bwMode="auto">
            <a:xfrm>
              <a:off x="4749800" y="3695700"/>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8" name="Freeform 481"/>
            <p:cNvSpPr>
              <a:spLocks/>
            </p:cNvSpPr>
            <p:nvPr>
              <p:custDataLst>
                <p:tags r:id="rId319"/>
              </p:custDataLst>
            </p:nvPr>
          </p:nvSpPr>
          <p:spPr bwMode="auto">
            <a:xfrm>
              <a:off x="7313613" y="2209800"/>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9" name="Freeform 482"/>
            <p:cNvSpPr>
              <a:spLocks/>
            </p:cNvSpPr>
            <p:nvPr>
              <p:custDataLst>
                <p:tags r:id="rId320"/>
              </p:custDataLst>
            </p:nvPr>
          </p:nvSpPr>
          <p:spPr bwMode="auto">
            <a:xfrm>
              <a:off x="7172325" y="2211388"/>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0" name="Freeform 483"/>
            <p:cNvSpPr>
              <a:spLocks/>
            </p:cNvSpPr>
            <p:nvPr>
              <p:custDataLst>
                <p:tags r:id="rId321"/>
              </p:custDataLst>
            </p:nvPr>
          </p:nvSpPr>
          <p:spPr bwMode="auto">
            <a:xfrm>
              <a:off x="7142163" y="2565400"/>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1" name="Freeform 484"/>
            <p:cNvSpPr>
              <a:spLocks/>
            </p:cNvSpPr>
            <p:nvPr>
              <p:custDataLst>
                <p:tags r:id="rId322"/>
              </p:custDataLst>
            </p:nvPr>
          </p:nvSpPr>
          <p:spPr bwMode="auto">
            <a:xfrm>
              <a:off x="7088188" y="2579688"/>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2" name="Freeform 485"/>
            <p:cNvSpPr>
              <a:spLocks/>
            </p:cNvSpPr>
            <p:nvPr>
              <p:custDataLst>
                <p:tags r:id="rId323"/>
              </p:custDataLst>
            </p:nvPr>
          </p:nvSpPr>
          <p:spPr bwMode="auto">
            <a:xfrm>
              <a:off x="7104063" y="2341563"/>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3" name="Freeform 486"/>
            <p:cNvSpPr>
              <a:spLocks/>
            </p:cNvSpPr>
            <p:nvPr>
              <p:custDataLst>
                <p:tags r:id="rId324"/>
              </p:custDataLst>
            </p:nvPr>
          </p:nvSpPr>
          <p:spPr bwMode="auto">
            <a:xfrm>
              <a:off x="4687888" y="12319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4" name="Freeform 487"/>
            <p:cNvSpPr>
              <a:spLocks/>
            </p:cNvSpPr>
            <p:nvPr>
              <p:custDataLst>
                <p:tags r:id="rId325"/>
              </p:custDataLst>
            </p:nvPr>
          </p:nvSpPr>
          <p:spPr bwMode="auto">
            <a:xfrm>
              <a:off x="4830763" y="12144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5" name="Freeform 488"/>
            <p:cNvSpPr>
              <a:spLocks/>
            </p:cNvSpPr>
            <p:nvPr>
              <p:custDataLst>
                <p:tags r:id="rId326"/>
              </p:custDataLst>
            </p:nvPr>
          </p:nvSpPr>
          <p:spPr bwMode="auto">
            <a:xfrm>
              <a:off x="4867275" y="12223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6" name="Freeform 489"/>
            <p:cNvSpPr>
              <a:spLocks/>
            </p:cNvSpPr>
            <p:nvPr>
              <p:custDataLst>
                <p:tags r:id="rId327"/>
              </p:custDataLst>
            </p:nvPr>
          </p:nvSpPr>
          <p:spPr bwMode="auto">
            <a:xfrm>
              <a:off x="5400675" y="1408113"/>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7" name="Freeform 490"/>
            <p:cNvSpPr>
              <a:spLocks/>
            </p:cNvSpPr>
            <p:nvPr>
              <p:custDataLst>
                <p:tags r:id="rId328"/>
              </p:custDataLst>
            </p:nvPr>
          </p:nvSpPr>
          <p:spPr bwMode="auto">
            <a:xfrm>
              <a:off x="5310188" y="1266825"/>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8" name="Freeform 491"/>
            <p:cNvSpPr>
              <a:spLocks/>
            </p:cNvSpPr>
            <p:nvPr>
              <p:custDataLst>
                <p:tags r:id="rId329"/>
              </p:custDataLst>
            </p:nvPr>
          </p:nvSpPr>
          <p:spPr bwMode="auto">
            <a:xfrm>
              <a:off x="5332413" y="1225550"/>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9" name="Freeform 492"/>
            <p:cNvSpPr>
              <a:spLocks/>
            </p:cNvSpPr>
            <p:nvPr>
              <p:custDataLst>
                <p:tags r:id="rId330"/>
              </p:custDataLst>
            </p:nvPr>
          </p:nvSpPr>
          <p:spPr bwMode="auto">
            <a:xfrm>
              <a:off x="5476875" y="1341438"/>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0" name="Freeform 493"/>
            <p:cNvSpPr>
              <a:spLocks/>
            </p:cNvSpPr>
            <p:nvPr>
              <p:custDataLst>
                <p:tags r:id="rId331"/>
              </p:custDataLst>
            </p:nvPr>
          </p:nvSpPr>
          <p:spPr bwMode="auto">
            <a:xfrm>
              <a:off x="5530850" y="1225550"/>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1" name="Freeform 494"/>
            <p:cNvSpPr>
              <a:spLocks/>
            </p:cNvSpPr>
            <p:nvPr>
              <p:custDataLst>
                <p:tags r:id="rId332"/>
              </p:custDataLst>
            </p:nvPr>
          </p:nvSpPr>
          <p:spPr bwMode="auto">
            <a:xfrm>
              <a:off x="5591175" y="1250950"/>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2" name="Freeform 495"/>
            <p:cNvSpPr>
              <a:spLocks/>
            </p:cNvSpPr>
            <p:nvPr>
              <p:custDataLst>
                <p:tags r:id="rId333"/>
              </p:custDataLst>
            </p:nvPr>
          </p:nvSpPr>
          <p:spPr bwMode="auto">
            <a:xfrm>
              <a:off x="5708650" y="1265238"/>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3" name="Freeform 496"/>
            <p:cNvSpPr>
              <a:spLocks/>
            </p:cNvSpPr>
            <p:nvPr>
              <p:custDataLst>
                <p:tags r:id="rId334"/>
              </p:custDataLst>
            </p:nvPr>
          </p:nvSpPr>
          <p:spPr bwMode="auto">
            <a:xfrm>
              <a:off x="6235700" y="1390650"/>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4" name="Freeform 497"/>
            <p:cNvSpPr>
              <a:spLocks/>
            </p:cNvSpPr>
            <p:nvPr>
              <p:custDataLst>
                <p:tags r:id="rId335"/>
              </p:custDataLst>
            </p:nvPr>
          </p:nvSpPr>
          <p:spPr bwMode="auto">
            <a:xfrm>
              <a:off x="6302375" y="1408113"/>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5" name="Freeform 498"/>
            <p:cNvSpPr>
              <a:spLocks/>
            </p:cNvSpPr>
            <p:nvPr>
              <p:custDataLst>
                <p:tags r:id="rId336"/>
              </p:custDataLst>
            </p:nvPr>
          </p:nvSpPr>
          <p:spPr bwMode="auto">
            <a:xfrm>
              <a:off x="6332538" y="1419225"/>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6" name="Freeform 499"/>
            <p:cNvSpPr>
              <a:spLocks/>
            </p:cNvSpPr>
            <p:nvPr>
              <p:custDataLst>
                <p:tags r:id="rId337"/>
              </p:custDataLst>
            </p:nvPr>
          </p:nvSpPr>
          <p:spPr bwMode="auto">
            <a:xfrm>
              <a:off x="6103938" y="1392238"/>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7" name="Freeform 500"/>
            <p:cNvSpPr>
              <a:spLocks/>
            </p:cNvSpPr>
            <p:nvPr>
              <p:custDataLst>
                <p:tags r:id="rId338"/>
              </p:custDataLst>
            </p:nvPr>
          </p:nvSpPr>
          <p:spPr bwMode="auto">
            <a:xfrm>
              <a:off x="6403975" y="1333500"/>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8" name="Freeform 501"/>
            <p:cNvSpPr>
              <a:spLocks/>
            </p:cNvSpPr>
            <p:nvPr>
              <p:custDataLst>
                <p:tags r:id="rId339"/>
              </p:custDataLst>
            </p:nvPr>
          </p:nvSpPr>
          <p:spPr bwMode="auto">
            <a:xfrm>
              <a:off x="6564313" y="1341438"/>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9" name="Freeform 502"/>
            <p:cNvSpPr>
              <a:spLocks/>
            </p:cNvSpPr>
            <p:nvPr>
              <p:custDataLst>
                <p:tags r:id="rId340"/>
              </p:custDataLst>
            </p:nvPr>
          </p:nvSpPr>
          <p:spPr bwMode="auto">
            <a:xfrm>
              <a:off x="6524625" y="1389063"/>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0" name="Freeform 503"/>
            <p:cNvSpPr>
              <a:spLocks/>
            </p:cNvSpPr>
            <p:nvPr>
              <p:custDataLst>
                <p:tags r:id="rId341"/>
              </p:custDataLst>
            </p:nvPr>
          </p:nvSpPr>
          <p:spPr bwMode="auto">
            <a:xfrm>
              <a:off x="6503988" y="1385888"/>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1"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2" name="Freeform 505"/>
            <p:cNvSpPr>
              <a:spLocks/>
            </p:cNvSpPr>
            <p:nvPr>
              <p:custDataLst>
                <p:tags r:id="rId343"/>
              </p:custDataLst>
            </p:nvPr>
          </p:nvSpPr>
          <p:spPr bwMode="auto">
            <a:xfrm>
              <a:off x="5675313" y="1312863"/>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3" name="Freeform 506"/>
            <p:cNvSpPr>
              <a:spLocks/>
            </p:cNvSpPr>
            <p:nvPr>
              <p:custDataLst>
                <p:tags r:id="rId344"/>
              </p:custDataLst>
            </p:nvPr>
          </p:nvSpPr>
          <p:spPr bwMode="auto">
            <a:xfrm>
              <a:off x="6424613" y="1384300"/>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4" name="Freeform 507"/>
            <p:cNvSpPr>
              <a:spLocks/>
            </p:cNvSpPr>
            <p:nvPr>
              <p:custDataLst>
                <p:tags r:id="rId345"/>
              </p:custDataLst>
            </p:nvPr>
          </p:nvSpPr>
          <p:spPr bwMode="auto">
            <a:xfrm>
              <a:off x="6378575" y="1347788"/>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5" name="Freeform 508"/>
            <p:cNvSpPr>
              <a:spLocks/>
            </p:cNvSpPr>
            <p:nvPr>
              <p:custDataLst>
                <p:tags r:id="rId346"/>
              </p:custDataLst>
            </p:nvPr>
          </p:nvSpPr>
          <p:spPr bwMode="auto">
            <a:xfrm>
              <a:off x="6878638" y="1917700"/>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6" name="Freeform 509"/>
            <p:cNvSpPr>
              <a:spLocks/>
            </p:cNvSpPr>
            <p:nvPr>
              <p:custDataLst>
                <p:tags r:id="rId347"/>
              </p:custDataLst>
            </p:nvPr>
          </p:nvSpPr>
          <p:spPr bwMode="auto">
            <a:xfrm>
              <a:off x="7172325" y="1439863"/>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7" name="Freeform 510"/>
            <p:cNvSpPr>
              <a:spLocks/>
            </p:cNvSpPr>
            <p:nvPr>
              <p:custDataLst>
                <p:tags r:id="rId348"/>
              </p:custDataLst>
            </p:nvPr>
          </p:nvSpPr>
          <p:spPr bwMode="auto">
            <a:xfrm>
              <a:off x="7308850" y="1792288"/>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8" name="Freeform 511"/>
            <p:cNvSpPr>
              <a:spLocks/>
            </p:cNvSpPr>
            <p:nvPr>
              <p:custDataLst>
                <p:tags r:id="rId349"/>
              </p:custDataLst>
            </p:nvPr>
          </p:nvSpPr>
          <p:spPr bwMode="auto">
            <a:xfrm>
              <a:off x="7458075" y="1905000"/>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9" name="Freeform 512"/>
            <p:cNvSpPr>
              <a:spLocks/>
            </p:cNvSpPr>
            <p:nvPr>
              <p:custDataLst>
                <p:tags r:id="rId350"/>
              </p:custDataLst>
            </p:nvPr>
          </p:nvSpPr>
          <p:spPr bwMode="auto">
            <a:xfrm>
              <a:off x="7508875" y="1920875"/>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0" name="Freeform 513"/>
            <p:cNvSpPr>
              <a:spLocks/>
            </p:cNvSpPr>
            <p:nvPr>
              <p:custDataLst>
                <p:tags r:id="rId351"/>
              </p:custDataLst>
            </p:nvPr>
          </p:nvSpPr>
          <p:spPr bwMode="auto">
            <a:xfrm>
              <a:off x="7373938" y="2047875"/>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1" name="Freeform 514"/>
            <p:cNvSpPr>
              <a:spLocks/>
            </p:cNvSpPr>
            <p:nvPr>
              <p:custDataLst>
                <p:tags r:id="rId352"/>
              </p:custDataLst>
            </p:nvPr>
          </p:nvSpPr>
          <p:spPr bwMode="auto">
            <a:xfrm>
              <a:off x="7385050" y="2076450"/>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2" name="Freeform 515"/>
            <p:cNvSpPr>
              <a:spLocks/>
            </p:cNvSpPr>
            <p:nvPr>
              <p:custDataLst>
                <p:tags r:id="rId353"/>
              </p:custDataLst>
            </p:nvPr>
          </p:nvSpPr>
          <p:spPr bwMode="auto">
            <a:xfrm>
              <a:off x="7372350" y="2159000"/>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3" name="Freeform 516"/>
            <p:cNvSpPr>
              <a:spLocks/>
            </p:cNvSpPr>
            <p:nvPr>
              <p:custDataLst>
                <p:tags r:id="rId354"/>
              </p:custDataLst>
            </p:nvPr>
          </p:nvSpPr>
          <p:spPr bwMode="auto">
            <a:xfrm>
              <a:off x="7350125" y="2193925"/>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4" name="Freeform 517"/>
            <p:cNvSpPr>
              <a:spLocks/>
            </p:cNvSpPr>
            <p:nvPr>
              <p:custDataLst>
                <p:tags r:id="rId355"/>
              </p:custDataLst>
            </p:nvPr>
          </p:nvSpPr>
          <p:spPr bwMode="auto">
            <a:xfrm>
              <a:off x="7350125" y="2193925"/>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5" name="Freeform 518"/>
            <p:cNvSpPr>
              <a:spLocks/>
            </p:cNvSpPr>
            <p:nvPr>
              <p:custDataLst>
                <p:tags r:id="rId356"/>
              </p:custDataLst>
            </p:nvPr>
          </p:nvSpPr>
          <p:spPr bwMode="auto">
            <a:xfrm>
              <a:off x="7104063" y="1781175"/>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6" name="Freeform 519"/>
            <p:cNvSpPr>
              <a:spLocks/>
            </p:cNvSpPr>
            <p:nvPr>
              <p:custDataLst>
                <p:tags r:id="rId357"/>
              </p:custDataLst>
            </p:nvPr>
          </p:nvSpPr>
          <p:spPr bwMode="auto">
            <a:xfrm>
              <a:off x="4419600" y="1920875"/>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7" name="Freeform 520"/>
            <p:cNvSpPr>
              <a:spLocks/>
            </p:cNvSpPr>
            <p:nvPr>
              <p:custDataLst>
                <p:tags r:id="rId358"/>
              </p:custDataLst>
            </p:nvPr>
          </p:nvSpPr>
          <p:spPr bwMode="auto">
            <a:xfrm>
              <a:off x="4868863" y="1512888"/>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8" name="Freeform 521"/>
            <p:cNvSpPr>
              <a:spLocks/>
            </p:cNvSpPr>
            <p:nvPr>
              <p:custDataLst>
                <p:tags r:id="rId359"/>
              </p:custDataLst>
            </p:nvPr>
          </p:nvSpPr>
          <p:spPr bwMode="auto">
            <a:xfrm>
              <a:off x="4903788" y="1325563"/>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9" name="Freeform 522"/>
            <p:cNvSpPr>
              <a:spLocks/>
            </p:cNvSpPr>
            <p:nvPr>
              <p:custDataLst>
                <p:tags r:id="rId360"/>
              </p:custDataLst>
            </p:nvPr>
          </p:nvSpPr>
          <p:spPr bwMode="auto">
            <a:xfrm>
              <a:off x="4695825" y="1636713"/>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0" name="Freeform 523"/>
            <p:cNvSpPr>
              <a:spLocks/>
            </p:cNvSpPr>
            <p:nvPr>
              <p:custDataLst>
                <p:tags r:id="rId361"/>
              </p:custDataLst>
            </p:nvPr>
          </p:nvSpPr>
          <p:spPr bwMode="auto">
            <a:xfrm>
              <a:off x="7000875" y="1933575"/>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371" name="Group 524"/>
            <p:cNvGrpSpPr>
              <a:grpSpLocks/>
            </p:cNvGrpSpPr>
            <p:nvPr>
              <p:custDataLst>
                <p:tags r:id="rId362"/>
              </p:custDataLst>
            </p:nvPr>
          </p:nvGrpSpPr>
          <p:grpSpPr bwMode="auto">
            <a:xfrm>
              <a:off x="5791200" y="1889125"/>
              <a:ext cx="671513" cy="384175"/>
              <a:chOff x="4115" y="1551"/>
              <a:chExt cx="504" cy="244"/>
            </a:xfrm>
          </p:grpSpPr>
          <p:sp>
            <p:nvSpPr>
              <p:cNvPr id="401"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02"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372" name="Freeform 527"/>
            <p:cNvSpPr>
              <a:spLocks/>
            </p:cNvSpPr>
            <p:nvPr>
              <p:custDataLst>
                <p:tags r:id="rId363"/>
              </p:custDataLst>
            </p:nvPr>
          </p:nvSpPr>
          <p:spPr bwMode="auto">
            <a:xfrm>
              <a:off x="4848225" y="2638425"/>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3" name="Freeform 528"/>
            <p:cNvSpPr>
              <a:spLocks/>
            </p:cNvSpPr>
            <p:nvPr>
              <p:custDataLst>
                <p:tags r:id="rId364"/>
              </p:custDataLst>
            </p:nvPr>
          </p:nvSpPr>
          <p:spPr bwMode="auto">
            <a:xfrm>
              <a:off x="4322763" y="2182813"/>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4" name="Freeform 529"/>
            <p:cNvSpPr>
              <a:spLocks/>
            </p:cNvSpPr>
            <p:nvPr>
              <p:custDataLst>
                <p:tags r:id="rId365"/>
              </p:custDataLst>
            </p:nvPr>
          </p:nvSpPr>
          <p:spPr bwMode="auto">
            <a:xfrm>
              <a:off x="4062413" y="2395538"/>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5" name="Freeform 530"/>
            <p:cNvSpPr>
              <a:spLocks/>
            </p:cNvSpPr>
            <p:nvPr>
              <p:custDataLst>
                <p:tags r:id="rId366"/>
              </p:custDataLst>
            </p:nvPr>
          </p:nvSpPr>
          <p:spPr bwMode="auto">
            <a:xfrm>
              <a:off x="3654425" y="2741613"/>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6" name="Freeform 531"/>
            <p:cNvSpPr>
              <a:spLocks/>
            </p:cNvSpPr>
            <p:nvPr>
              <p:custDataLst>
                <p:tags r:id="rId367"/>
              </p:custDataLst>
            </p:nvPr>
          </p:nvSpPr>
          <p:spPr bwMode="auto">
            <a:xfrm>
              <a:off x="3595688" y="2757488"/>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7" name="Freeform 532"/>
            <p:cNvSpPr>
              <a:spLocks/>
            </p:cNvSpPr>
            <p:nvPr>
              <p:custDataLst>
                <p:tags r:id="rId368"/>
              </p:custDataLst>
            </p:nvPr>
          </p:nvSpPr>
          <p:spPr bwMode="auto">
            <a:xfrm>
              <a:off x="3570288" y="2751138"/>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8" name="Freeform 533"/>
            <p:cNvSpPr>
              <a:spLocks/>
            </p:cNvSpPr>
            <p:nvPr>
              <p:custDataLst>
                <p:tags r:id="rId369"/>
              </p:custDataLst>
            </p:nvPr>
          </p:nvSpPr>
          <p:spPr bwMode="auto">
            <a:xfrm>
              <a:off x="4841875" y="2479675"/>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9" name="Freeform 534"/>
            <p:cNvSpPr>
              <a:spLocks/>
            </p:cNvSpPr>
            <p:nvPr>
              <p:custDataLst>
                <p:tags r:id="rId370"/>
              </p:custDataLst>
            </p:nvPr>
          </p:nvSpPr>
          <p:spPr bwMode="auto">
            <a:xfrm>
              <a:off x="6935788" y="2860675"/>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380" name="Group 535"/>
            <p:cNvGrpSpPr>
              <a:grpSpLocks/>
            </p:cNvGrpSpPr>
            <p:nvPr>
              <p:custDataLst>
                <p:tags r:id="rId371"/>
              </p:custDataLst>
            </p:nvPr>
          </p:nvGrpSpPr>
          <p:grpSpPr bwMode="auto">
            <a:xfrm>
              <a:off x="4583113" y="2328863"/>
              <a:ext cx="482600" cy="201612"/>
              <a:chOff x="3289" y="1830"/>
              <a:chExt cx="363" cy="128"/>
            </a:xfrm>
          </p:grpSpPr>
          <p:sp>
            <p:nvSpPr>
              <p:cNvPr id="396"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97"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98"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99"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00"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381" name="Freeform 541"/>
            <p:cNvSpPr>
              <a:spLocks/>
            </p:cNvSpPr>
            <p:nvPr>
              <p:custDataLst>
                <p:tags r:id="rId372"/>
              </p:custDataLst>
            </p:nvPr>
          </p:nvSpPr>
          <p:spPr bwMode="auto">
            <a:xfrm>
              <a:off x="2571750" y="3481388"/>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82" name="Freeform 542"/>
            <p:cNvSpPr>
              <a:spLocks/>
            </p:cNvSpPr>
            <p:nvPr>
              <p:custDataLst>
                <p:tags r:id="rId373"/>
              </p:custDataLst>
            </p:nvPr>
          </p:nvSpPr>
          <p:spPr bwMode="auto">
            <a:xfrm>
              <a:off x="6516688" y="2917825"/>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83" name="Freeform 543"/>
            <p:cNvSpPr>
              <a:spLocks/>
            </p:cNvSpPr>
            <p:nvPr>
              <p:custDataLst>
                <p:tags r:id="rId374"/>
              </p:custDataLst>
            </p:nvPr>
          </p:nvSpPr>
          <p:spPr bwMode="auto">
            <a:xfrm>
              <a:off x="6604000" y="3603625"/>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84" name="Freeform 544"/>
            <p:cNvSpPr>
              <a:spLocks/>
            </p:cNvSpPr>
            <p:nvPr>
              <p:custDataLst>
                <p:tags r:id="rId375"/>
              </p:custDataLst>
            </p:nvPr>
          </p:nvSpPr>
          <p:spPr bwMode="auto">
            <a:xfrm>
              <a:off x="5295900" y="2862263"/>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85" name="Freeform 545"/>
            <p:cNvSpPr>
              <a:spLocks/>
            </p:cNvSpPr>
            <p:nvPr>
              <p:custDataLst>
                <p:tags r:id="rId376"/>
              </p:custDataLst>
            </p:nvPr>
          </p:nvSpPr>
          <p:spPr bwMode="auto">
            <a:xfrm>
              <a:off x="4022725" y="2916238"/>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86" name="Freeform 546"/>
            <p:cNvSpPr>
              <a:spLocks/>
            </p:cNvSpPr>
            <p:nvPr>
              <p:custDataLst>
                <p:tags r:id="rId377"/>
              </p:custDataLst>
            </p:nvPr>
          </p:nvSpPr>
          <p:spPr bwMode="auto">
            <a:xfrm>
              <a:off x="3692525" y="2533650"/>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87" name="Freeform 547"/>
            <p:cNvSpPr>
              <a:spLocks/>
            </p:cNvSpPr>
            <p:nvPr>
              <p:custDataLst>
                <p:tags r:id="rId378"/>
              </p:custDataLst>
            </p:nvPr>
          </p:nvSpPr>
          <p:spPr bwMode="auto">
            <a:xfrm>
              <a:off x="4392613" y="14636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88" name="Freeform 548"/>
            <p:cNvSpPr>
              <a:spLocks/>
            </p:cNvSpPr>
            <p:nvPr>
              <p:custDataLst>
                <p:tags r:id="rId379"/>
              </p:custDataLst>
            </p:nvPr>
          </p:nvSpPr>
          <p:spPr bwMode="auto">
            <a:xfrm>
              <a:off x="4903788" y="14478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89" name="Freeform 549"/>
            <p:cNvSpPr>
              <a:spLocks/>
            </p:cNvSpPr>
            <p:nvPr>
              <p:custDataLst>
                <p:tags r:id="rId380"/>
              </p:custDataLst>
            </p:nvPr>
          </p:nvSpPr>
          <p:spPr bwMode="auto">
            <a:xfrm>
              <a:off x="5046663" y="14303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90" name="Freeform 550"/>
            <p:cNvSpPr>
              <a:spLocks/>
            </p:cNvSpPr>
            <p:nvPr>
              <p:custDataLst>
                <p:tags r:id="rId381"/>
              </p:custDataLst>
            </p:nvPr>
          </p:nvSpPr>
          <p:spPr bwMode="auto">
            <a:xfrm>
              <a:off x="5083175" y="14382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91" name="TextBox 390"/>
            <p:cNvSpPr txBox="1"/>
            <p:nvPr/>
          </p:nvSpPr>
          <p:spPr>
            <a:xfrm>
              <a:off x="2089418" y="3886617"/>
              <a:ext cx="1394878" cy="89255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AC0000"/>
                  </a:solidFill>
                  <a:effectLst/>
                  <a:uLnTx/>
                  <a:uFillTx/>
                  <a:latin typeface="Arial" charset="0"/>
                </a:rPr>
                <a:t>Latin America &amp; Caribbean</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AC0000"/>
                  </a:solidFill>
                  <a:effectLst/>
                  <a:uLnTx/>
                  <a:uFillTx/>
                  <a:latin typeface="Arial" charset="0"/>
                </a:rPr>
                <a:t>77%</a:t>
              </a:r>
            </a:p>
          </p:txBody>
        </p:sp>
        <p:sp>
          <p:nvSpPr>
            <p:cNvPr id="392" name="TextBox 391"/>
            <p:cNvSpPr txBox="1"/>
            <p:nvPr/>
          </p:nvSpPr>
          <p:spPr>
            <a:xfrm>
              <a:off x="6005132" y="2492375"/>
              <a:ext cx="1394878" cy="69249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AC0000"/>
                  </a:solidFill>
                  <a:effectLst/>
                  <a:uLnTx/>
                  <a:uFillTx/>
                  <a:latin typeface="Arial" charset="0"/>
                </a:rPr>
                <a:t>Asia &amp; Oceania</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AC0000"/>
                  </a:solidFill>
                  <a:effectLst/>
                  <a:uLnTx/>
                  <a:uFillTx/>
                  <a:latin typeface="Arial" charset="0"/>
                </a:rPr>
                <a:t>71%</a:t>
              </a:r>
            </a:p>
          </p:txBody>
        </p:sp>
        <p:sp>
          <p:nvSpPr>
            <p:cNvPr id="393" name="TextBox 392"/>
            <p:cNvSpPr txBox="1"/>
            <p:nvPr/>
          </p:nvSpPr>
          <p:spPr>
            <a:xfrm>
              <a:off x="1322798" y="1992139"/>
              <a:ext cx="1394878" cy="69249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AC0000"/>
                  </a:solidFill>
                  <a:effectLst/>
                  <a:uLnTx/>
                  <a:uFillTx/>
                  <a:latin typeface="Arial" charset="0"/>
                </a:rPr>
                <a:t>North America</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AC0000"/>
                  </a:solidFill>
                  <a:effectLst/>
                  <a:uLnTx/>
                  <a:uFillTx/>
                  <a:latin typeface="Arial" charset="0"/>
                </a:rPr>
                <a:t>72%</a:t>
              </a:r>
            </a:p>
          </p:txBody>
        </p:sp>
        <p:sp>
          <p:nvSpPr>
            <p:cNvPr id="394" name="TextBox 393"/>
            <p:cNvSpPr txBox="1"/>
            <p:nvPr/>
          </p:nvSpPr>
          <p:spPr>
            <a:xfrm>
              <a:off x="4024653" y="1565101"/>
              <a:ext cx="1394878" cy="69249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AC0000"/>
                  </a:solidFill>
                  <a:effectLst/>
                  <a:uLnTx/>
                  <a:uFillTx/>
                  <a:latin typeface="Arial" charset="0"/>
                </a:rPr>
                <a:t>Europe</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AC0000"/>
                  </a:solidFill>
                  <a:effectLst/>
                  <a:uLnTx/>
                  <a:uFillTx/>
                  <a:latin typeface="Arial" charset="0"/>
                </a:rPr>
                <a:t>69%</a:t>
              </a:r>
            </a:p>
          </p:txBody>
        </p:sp>
        <p:sp>
          <p:nvSpPr>
            <p:cNvPr id="395" name="TextBox 394"/>
            <p:cNvSpPr txBox="1"/>
            <p:nvPr/>
          </p:nvSpPr>
          <p:spPr>
            <a:xfrm>
              <a:off x="4274620" y="3089505"/>
              <a:ext cx="1394878" cy="69249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AC0000"/>
                  </a:solidFill>
                  <a:effectLst/>
                  <a:uLnTx/>
                  <a:uFillTx/>
                  <a:latin typeface="Arial" charset="0"/>
                </a:rPr>
                <a:t>Africa</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AC0000"/>
                  </a:solidFill>
                  <a:effectLst/>
                  <a:uLnTx/>
                  <a:uFillTx/>
                  <a:latin typeface="Arial" charset="0"/>
                </a:rPr>
                <a:t>59%</a:t>
              </a:r>
            </a:p>
          </p:txBody>
        </p:sp>
      </p:grpSp>
      <p:sp>
        <p:nvSpPr>
          <p:cNvPr id="564" name="Rectangle 563"/>
          <p:cNvSpPr/>
          <p:nvPr/>
        </p:nvSpPr>
        <p:spPr>
          <a:xfrm>
            <a:off x="9309100" y="1322092"/>
            <a:ext cx="966368" cy="2244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Highest</a:t>
            </a:r>
            <a:endParaRPr lang="en-US" b="1" dirty="0">
              <a:solidFill>
                <a:schemeClr val="tx1"/>
              </a:solidFill>
            </a:endParaRPr>
          </a:p>
        </p:txBody>
      </p:sp>
      <p:sp>
        <p:nvSpPr>
          <p:cNvPr id="565" name="Rectangle 564"/>
          <p:cNvSpPr/>
          <p:nvPr/>
        </p:nvSpPr>
        <p:spPr>
          <a:xfrm>
            <a:off x="9335054" y="5553640"/>
            <a:ext cx="966368" cy="2244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Lowest</a:t>
            </a:r>
            <a:endParaRPr lang="en-US" b="1" dirty="0">
              <a:solidFill>
                <a:schemeClr val="tx1"/>
              </a:solidFill>
            </a:endParaRPr>
          </a:p>
        </p:txBody>
      </p:sp>
      <p:sp>
        <p:nvSpPr>
          <p:cNvPr id="566" name="Rectangle 565"/>
          <p:cNvSpPr/>
          <p:nvPr/>
        </p:nvSpPr>
        <p:spPr>
          <a:xfrm>
            <a:off x="9970308" y="1485855"/>
            <a:ext cx="1560932" cy="148972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t>China:        91%</a:t>
            </a:r>
          </a:p>
          <a:p>
            <a:r>
              <a:rPr lang="en-US" sz="1600" dirty="0" smtClean="0"/>
              <a:t>Panama:    93%</a:t>
            </a:r>
          </a:p>
          <a:p>
            <a:r>
              <a:rPr lang="en-US" sz="1600" dirty="0" smtClean="0"/>
              <a:t>Vietnam:   95%</a:t>
            </a:r>
          </a:p>
          <a:p>
            <a:r>
              <a:rPr lang="en-US" sz="1600" dirty="0" smtClean="0"/>
              <a:t>Indonesia: 98%</a:t>
            </a:r>
            <a:endParaRPr lang="en-US" sz="1600" dirty="0"/>
          </a:p>
        </p:txBody>
      </p:sp>
      <p:sp>
        <p:nvSpPr>
          <p:cNvPr id="567" name="Rectangle 566"/>
          <p:cNvSpPr/>
          <p:nvPr/>
        </p:nvSpPr>
        <p:spPr>
          <a:xfrm>
            <a:off x="9998792" y="4138613"/>
            <a:ext cx="1736813" cy="148972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t>Senega</a:t>
            </a:r>
            <a:r>
              <a:rPr lang="en-US" sz="1600" dirty="0"/>
              <a:t>l</a:t>
            </a:r>
            <a:r>
              <a:rPr lang="en-US" sz="1600" dirty="0" smtClean="0"/>
              <a:t>:        47%</a:t>
            </a:r>
          </a:p>
          <a:p>
            <a:r>
              <a:rPr lang="en-US" sz="1600" dirty="0" err="1" smtClean="0"/>
              <a:t>Bukina</a:t>
            </a:r>
            <a:r>
              <a:rPr lang="en-US" sz="1600" dirty="0" smtClean="0"/>
              <a:t> Faso: 47%</a:t>
            </a:r>
          </a:p>
        </p:txBody>
      </p:sp>
      <p:sp>
        <p:nvSpPr>
          <p:cNvPr id="571" name="Down Arrow 570"/>
          <p:cNvSpPr/>
          <p:nvPr/>
        </p:nvSpPr>
        <p:spPr>
          <a:xfrm>
            <a:off x="9671812" y="1733797"/>
            <a:ext cx="232557" cy="3673475"/>
          </a:xfrm>
          <a:custGeom>
            <a:avLst/>
            <a:gdLst>
              <a:gd name="connsiteX0" fmla="*/ 0 w 232557"/>
              <a:gd name="connsiteY0" fmla="*/ 3404797 h 3521075"/>
              <a:gd name="connsiteX1" fmla="*/ 58139 w 232557"/>
              <a:gd name="connsiteY1" fmla="*/ 3404797 h 3521075"/>
              <a:gd name="connsiteX2" fmla="*/ 58139 w 232557"/>
              <a:gd name="connsiteY2" fmla="*/ 0 h 3521075"/>
              <a:gd name="connsiteX3" fmla="*/ 174418 w 232557"/>
              <a:gd name="connsiteY3" fmla="*/ 0 h 3521075"/>
              <a:gd name="connsiteX4" fmla="*/ 174418 w 232557"/>
              <a:gd name="connsiteY4" fmla="*/ 3404797 h 3521075"/>
              <a:gd name="connsiteX5" fmla="*/ 232557 w 232557"/>
              <a:gd name="connsiteY5" fmla="*/ 3404797 h 3521075"/>
              <a:gd name="connsiteX6" fmla="*/ 116279 w 232557"/>
              <a:gd name="connsiteY6" fmla="*/ 3521075 h 3521075"/>
              <a:gd name="connsiteX7" fmla="*/ 0 w 232557"/>
              <a:gd name="connsiteY7" fmla="*/ 3404797 h 3521075"/>
              <a:gd name="connsiteX0" fmla="*/ 0 w 232557"/>
              <a:gd name="connsiteY0" fmla="*/ 3404797 h 3673475"/>
              <a:gd name="connsiteX1" fmla="*/ 58139 w 232557"/>
              <a:gd name="connsiteY1" fmla="*/ 3404797 h 3673475"/>
              <a:gd name="connsiteX2" fmla="*/ 58139 w 232557"/>
              <a:gd name="connsiteY2" fmla="*/ 0 h 3673475"/>
              <a:gd name="connsiteX3" fmla="*/ 174418 w 232557"/>
              <a:gd name="connsiteY3" fmla="*/ 0 h 3673475"/>
              <a:gd name="connsiteX4" fmla="*/ 174418 w 232557"/>
              <a:gd name="connsiteY4" fmla="*/ 3404797 h 3673475"/>
              <a:gd name="connsiteX5" fmla="*/ 232557 w 232557"/>
              <a:gd name="connsiteY5" fmla="*/ 3404797 h 3673475"/>
              <a:gd name="connsiteX6" fmla="*/ 116279 w 232557"/>
              <a:gd name="connsiteY6" fmla="*/ 3673475 h 3673475"/>
              <a:gd name="connsiteX7" fmla="*/ 0 w 232557"/>
              <a:gd name="connsiteY7" fmla="*/ 3404797 h 367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557" h="3673475">
                <a:moveTo>
                  <a:pt x="0" y="3404797"/>
                </a:moveTo>
                <a:lnTo>
                  <a:pt x="58139" y="3404797"/>
                </a:lnTo>
                <a:lnTo>
                  <a:pt x="58139" y="0"/>
                </a:lnTo>
                <a:lnTo>
                  <a:pt x="174418" y="0"/>
                </a:lnTo>
                <a:lnTo>
                  <a:pt x="174418" y="3404797"/>
                </a:lnTo>
                <a:lnTo>
                  <a:pt x="232557" y="3404797"/>
                </a:lnTo>
                <a:lnTo>
                  <a:pt x="116279" y="3673475"/>
                </a:lnTo>
                <a:lnTo>
                  <a:pt x="0" y="3404797"/>
                </a:ln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22771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14</a:t>
            </a:fld>
            <a:endParaRPr>
              <a:solidFill>
                <a:prstClr val="black"/>
              </a:solidFill>
            </a:endParaRPr>
          </a:p>
        </p:txBody>
      </p:sp>
      <p:sp>
        <p:nvSpPr>
          <p:cNvPr id="6" name="Title 5"/>
          <p:cNvSpPr>
            <a:spLocks noGrp="1"/>
          </p:cNvSpPr>
          <p:nvPr>
            <p:ph type="title"/>
          </p:nvPr>
        </p:nvSpPr>
        <p:spPr>
          <a:xfrm>
            <a:off x="477273" y="0"/>
            <a:ext cx="11027542" cy="990146"/>
          </a:xfrm>
        </p:spPr>
        <p:txBody>
          <a:bodyPr>
            <a:noAutofit/>
          </a:bodyPr>
          <a:lstStyle/>
          <a:p>
            <a:r>
              <a:rPr lang="en-US" sz="3600" dirty="0" smtClean="0"/>
              <a:t>Starting </a:t>
            </a:r>
            <a:r>
              <a:rPr lang="en-US" sz="3600" dirty="0"/>
              <a:t>a business has becoming less </a:t>
            </a:r>
            <a:r>
              <a:rPr lang="en-US" sz="3600" dirty="0" smtClean="0"/>
              <a:t>costly due to technological advancement</a:t>
            </a:r>
            <a:endParaRPr lang="en-US" sz="3600" dirty="0"/>
          </a:p>
        </p:txBody>
      </p:sp>
      <p:sp>
        <p:nvSpPr>
          <p:cNvPr id="7" name="Rectangle 6"/>
          <p:cNvSpPr/>
          <p:nvPr/>
        </p:nvSpPr>
        <p:spPr>
          <a:xfrm>
            <a:off x="7272338" y="5750593"/>
            <a:ext cx="4171335" cy="400110"/>
          </a:xfrm>
          <a:prstGeom prst="rect">
            <a:avLst/>
          </a:prstGeom>
        </p:spPr>
        <p:txBody>
          <a:bodyPr wrap="none">
            <a:spAutoFit/>
          </a:bodyPr>
          <a:lstStyle/>
          <a:p>
            <a:r>
              <a:rPr lang="en-US" sz="1000" dirty="0" smtClean="0">
                <a:solidFill>
                  <a:prstClr val="black"/>
                </a:solidFill>
              </a:rPr>
              <a:t>Note: Average amount of money required to start a business (US$) by region</a:t>
            </a:r>
          </a:p>
          <a:p>
            <a:r>
              <a:rPr lang="en-US" sz="1000" dirty="0" smtClean="0">
                <a:solidFill>
                  <a:prstClr val="black"/>
                </a:solidFill>
              </a:rPr>
              <a:t>Source: Global </a:t>
            </a:r>
            <a:r>
              <a:rPr lang="en-US" sz="1000" dirty="0">
                <a:solidFill>
                  <a:prstClr val="black"/>
                </a:solidFill>
              </a:rPr>
              <a:t>Entrepreneurship Monitor (2016</a:t>
            </a:r>
            <a:r>
              <a:rPr lang="en-US" sz="1000" dirty="0" smtClean="0">
                <a:solidFill>
                  <a:prstClr val="black"/>
                </a:solidFill>
              </a:rPr>
              <a:t>)</a:t>
            </a:r>
            <a:endParaRPr lang="en-US" sz="1000" dirty="0">
              <a:solidFill>
                <a:prstClr val="black"/>
              </a:solidFill>
            </a:endParaRPr>
          </a:p>
        </p:txBody>
      </p:sp>
      <p:sp>
        <p:nvSpPr>
          <p:cNvPr id="10" name="Freeform 4"/>
          <p:cNvSpPr>
            <a:spLocks/>
          </p:cNvSpPr>
          <p:nvPr>
            <p:custDataLst>
              <p:tags r:id="rId1"/>
            </p:custDataLst>
          </p:nvPr>
        </p:nvSpPr>
        <p:spPr bwMode="auto">
          <a:xfrm>
            <a:off x="3687763" y="5516743"/>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1" name="Freeform 5"/>
          <p:cNvSpPr>
            <a:spLocks/>
          </p:cNvSpPr>
          <p:nvPr>
            <p:custDataLst>
              <p:tags r:id="rId2"/>
            </p:custDataLst>
          </p:nvPr>
        </p:nvSpPr>
        <p:spPr bwMode="auto">
          <a:xfrm>
            <a:off x="1846263" y="1617843"/>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2" name="Freeform 6"/>
          <p:cNvSpPr>
            <a:spLocks/>
          </p:cNvSpPr>
          <p:nvPr>
            <p:custDataLst>
              <p:tags r:id="rId3"/>
            </p:custDataLst>
          </p:nvPr>
        </p:nvSpPr>
        <p:spPr bwMode="auto">
          <a:xfrm>
            <a:off x="2306638" y="2233793"/>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3" name="Freeform 7"/>
          <p:cNvSpPr>
            <a:spLocks/>
          </p:cNvSpPr>
          <p:nvPr>
            <p:custDataLst>
              <p:tags r:id="rId4"/>
            </p:custDataLst>
          </p:nvPr>
        </p:nvSpPr>
        <p:spPr bwMode="auto">
          <a:xfrm>
            <a:off x="3140075" y="3784781"/>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4" name="Freeform 8"/>
          <p:cNvSpPr>
            <a:spLocks/>
          </p:cNvSpPr>
          <p:nvPr>
            <p:custDataLst>
              <p:tags r:id="rId5"/>
            </p:custDataLst>
          </p:nvPr>
        </p:nvSpPr>
        <p:spPr bwMode="auto">
          <a:xfrm>
            <a:off x="3440113" y="4348343"/>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5" name="Freeform 9"/>
          <p:cNvSpPr>
            <a:spLocks/>
          </p:cNvSpPr>
          <p:nvPr>
            <p:custDataLst>
              <p:tags r:id="rId6"/>
            </p:custDataLst>
          </p:nvPr>
        </p:nvSpPr>
        <p:spPr bwMode="auto">
          <a:xfrm>
            <a:off x="3344863" y="3630793"/>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FFFFFF">
              <a:lumMod val="75000"/>
            </a:srgb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6" name="Freeform 10"/>
          <p:cNvSpPr>
            <a:spLocks/>
          </p:cNvSpPr>
          <p:nvPr>
            <p:custDataLst>
              <p:tags r:id="rId7"/>
            </p:custDataLst>
          </p:nvPr>
        </p:nvSpPr>
        <p:spPr bwMode="auto">
          <a:xfrm>
            <a:off x="5457825" y="2576693"/>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7" name="Freeform 11"/>
          <p:cNvSpPr>
            <a:spLocks/>
          </p:cNvSpPr>
          <p:nvPr>
            <p:custDataLst>
              <p:tags r:id="rId8"/>
            </p:custDataLst>
          </p:nvPr>
        </p:nvSpPr>
        <p:spPr bwMode="auto">
          <a:xfrm>
            <a:off x="4956175" y="2451281"/>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8" name="Freeform 12"/>
          <p:cNvSpPr>
            <a:spLocks/>
          </p:cNvSpPr>
          <p:nvPr>
            <p:custDataLst>
              <p:tags r:id="rId9"/>
            </p:custDataLst>
          </p:nvPr>
        </p:nvSpPr>
        <p:spPr bwMode="auto">
          <a:xfrm>
            <a:off x="5037138" y="1936931"/>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9" name="Freeform 13"/>
          <p:cNvSpPr>
            <a:spLocks/>
          </p:cNvSpPr>
          <p:nvPr>
            <p:custDataLst>
              <p:tags r:id="rId10"/>
            </p:custDataLst>
          </p:nvPr>
        </p:nvSpPr>
        <p:spPr bwMode="auto">
          <a:xfrm>
            <a:off x="5395913" y="2240143"/>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0" name="Freeform 14"/>
          <p:cNvSpPr>
            <a:spLocks/>
          </p:cNvSpPr>
          <p:nvPr>
            <p:custDataLst>
              <p:tags r:id="rId11"/>
            </p:custDataLst>
          </p:nvPr>
        </p:nvSpPr>
        <p:spPr bwMode="auto">
          <a:xfrm>
            <a:off x="6888163" y="2089331"/>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1" name="Freeform 15"/>
          <p:cNvSpPr>
            <a:spLocks/>
          </p:cNvSpPr>
          <p:nvPr>
            <p:custDataLst>
              <p:tags r:id="rId12"/>
            </p:custDataLst>
          </p:nvPr>
        </p:nvSpPr>
        <p:spPr bwMode="auto">
          <a:xfrm>
            <a:off x="5580063" y="1630543"/>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2" name="Freeform 16"/>
          <p:cNvSpPr>
            <a:spLocks/>
          </p:cNvSpPr>
          <p:nvPr>
            <p:custDataLst>
              <p:tags r:id="rId13"/>
            </p:custDataLst>
          </p:nvPr>
        </p:nvSpPr>
        <p:spPr bwMode="auto">
          <a:xfrm>
            <a:off x="5316538" y="2048056"/>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3" name="Freeform 17"/>
          <p:cNvSpPr>
            <a:spLocks/>
          </p:cNvSpPr>
          <p:nvPr>
            <p:custDataLst>
              <p:tags r:id="rId14"/>
            </p:custDataLst>
          </p:nvPr>
        </p:nvSpPr>
        <p:spPr bwMode="auto">
          <a:xfrm>
            <a:off x="5341938" y="2305231"/>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4" name="Freeform 18"/>
          <p:cNvSpPr>
            <a:spLocks/>
          </p:cNvSpPr>
          <p:nvPr>
            <p:custDataLst>
              <p:tags r:id="rId15"/>
            </p:custDataLst>
          </p:nvPr>
        </p:nvSpPr>
        <p:spPr bwMode="auto">
          <a:xfrm>
            <a:off x="5359400" y="2473506"/>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grpSp>
        <p:nvGrpSpPr>
          <p:cNvPr id="25" name="Group 19"/>
          <p:cNvGrpSpPr>
            <a:grpSpLocks/>
          </p:cNvGrpSpPr>
          <p:nvPr>
            <p:custDataLst>
              <p:tags r:id="rId16"/>
            </p:custDataLst>
          </p:nvPr>
        </p:nvGrpSpPr>
        <p:grpSpPr bwMode="auto">
          <a:xfrm>
            <a:off x="7678738" y="3533956"/>
            <a:ext cx="473075" cy="212725"/>
            <a:chOff x="4488" y="2394"/>
            <a:chExt cx="358" cy="124"/>
          </a:xfrm>
        </p:grpSpPr>
        <p:sp>
          <p:nvSpPr>
            <p:cNvPr id="560"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561"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26" name="Freeform 22"/>
          <p:cNvSpPr>
            <a:spLocks/>
          </p:cNvSpPr>
          <p:nvPr>
            <p:custDataLst>
              <p:tags r:id="rId17"/>
            </p:custDataLst>
          </p:nvPr>
        </p:nvSpPr>
        <p:spPr bwMode="auto">
          <a:xfrm>
            <a:off x="5700713" y="1409881"/>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7" name="Freeform 23"/>
          <p:cNvSpPr>
            <a:spLocks/>
          </p:cNvSpPr>
          <p:nvPr>
            <p:custDataLst>
              <p:tags r:id="rId18"/>
            </p:custDataLst>
          </p:nvPr>
        </p:nvSpPr>
        <p:spPr bwMode="auto">
          <a:xfrm>
            <a:off x="4964113" y="2397306"/>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8" name="Freeform 24"/>
          <p:cNvSpPr>
            <a:spLocks/>
          </p:cNvSpPr>
          <p:nvPr>
            <p:custDataLst>
              <p:tags r:id="rId19"/>
            </p:custDataLst>
          </p:nvPr>
        </p:nvSpPr>
        <p:spPr bwMode="auto">
          <a:xfrm>
            <a:off x="7596188" y="3135493"/>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9" name="Freeform 25"/>
          <p:cNvSpPr>
            <a:spLocks/>
          </p:cNvSpPr>
          <p:nvPr>
            <p:custDataLst>
              <p:tags r:id="rId20"/>
            </p:custDataLst>
          </p:nvPr>
        </p:nvSpPr>
        <p:spPr bwMode="auto">
          <a:xfrm>
            <a:off x="3705225" y="5523093"/>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0" name="Line 26" descr="Horizontal dunkel"/>
          <p:cNvSpPr>
            <a:spLocks noChangeShapeType="1"/>
          </p:cNvSpPr>
          <p:nvPr>
            <p:custDataLst>
              <p:tags r:id="rId21"/>
            </p:custDataLst>
          </p:nvPr>
        </p:nvSpPr>
        <p:spPr bwMode="auto">
          <a:xfrm>
            <a:off x="2166938" y="2444931"/>
            <a:ext cx="3175" cy="9525"/>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1" name="Freeform 27"/>
          <p:cNvSpPr>
            <a:spLocks/>
          </p:cNvSpPr>
          <p:nvPr>
            <p:custDataLst>
              <p:tags r:id="rId22"/>
            </p:custDataLst>
          </p:nvPr>
        </p:nvSpPr>
        <p:spPr bwMode="auto">
          <a:xfrm>
            <a:off x="2170113" y="2441756"/>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2" name="Freeform 28"/>
          <p:cNvSpPr>
            <a:spLocks/>
          </p:cNvSpPr>
          <p:nvPr>
            <p:custDataLst>
              <p:tags r:id="rId23"/>
            </p:custDataLst>
          </p:nvPr>
        </p:nvSpPr>
        <p:spPr bwMode="auto">
          <a:xfrm>
            <a:off x="2146300" y="2495731"/>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3" name="Freeform 29"/>
          <p:cNvSpPr>
            <a:spLocks/>
          </p:cNvSpPr>
          <p:nvPr>
            <p:custDataLst>
              <p:tags r:id="rId24"/>
            </p:custDataLst>
          </p:nvPr>
        </p:nvSpPr>
        <p:spPr bwMode="auto">
          <a:xfrm>
            <a:off x="3471863" y="2490968"/>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4" name="Freeform 30"/>
          <p:cNvSpPr>
            <a:spLocks/>
          </p:cNvSpPr>
          <p:nvPr>
            <p:custDataLst>
              <p:tags r:id="rId25"/>
            </p:custDataLst>
          </p:nvPr>
        </p:nvSpPr>
        <p:spPr bwMode="auto">
          <a:xfrm>
            <a:off x="6210300" y="2048056"/>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5" name="Freeform 31"/>
          <p:cNvSpPr>
            <a:spLocks/>
          </p:cNvSpPr>
          <p:nvPr>
            <p:custDataLst>
              <p:tags r:id="rId26"/>
            </p:custDataLst>
          </p:nvPr>
        </p:nvSpPr>
        <p:spPr bwMode="auto">
          <a:xfrm>
            <a:off x="6440488" y="2351268"/>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6" name="Freeform 32"/>
          <p:cNvSpPr>
            <a:spLocks/>
          </p:cNvSpPr>
          <p:nvPr>
            <p:custDataLst>
              <p:tags r:id="rId27"/>
            </p:custDataLst>
          </p:nvPr>
        </p:nvSpPr>
        <p:spPr bwMode="auto">
          <a:xfrm>
            <a:off x="5248275" y="3354568"/>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7" name="Freeform 33"/>
          <p:cNvSpPr>
            <a:spLocks/>
          </p:cNvSpPr>
          <p:nvPr>
            <p:custDataLst>
              <p:tags r:id="rId28"/>
            </p:custDataLst>
          </p:nvPr>
        </p:nvSpPr>
        <p:spPr bwMode="auto">
          <a:xfrm>
            <a:off x="6091238" y="3219631"/>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8" name="Freeform 34"/>
          <p:cNvSpPr>
            <a:spLocks/>
          </p:cNvSpPr>
          <p:nvPr>
            <p:custDataLst>
              <p:tags r:id="rId29"/>
            </p:custDataLst>
          </p:nvPr>
        </p:nvSpPr>
        <p:spPr bwMode="auto">
          <a:xfrm>
            <a:off x="5553075" y="2224268"/>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9" name="Freeform 35"/>
          <p:cNvSpPr>
            <a:spLocks/>
          </p:cNvSpPr>
          <p:nvPr>
            <p:custDataLst>
              <p:tags r:id="rId30"/>
            </p:custDataLst>
          </p:nvPr>
        </p:nvSpPr>
        <p:spPr bwMode="auto">
          <a:xfrm>
            <a:off x="6416675" y="2944993"/>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0" name="Freeform 36"/>
          <p:cNvSpPr>
            <a:spLocks/>
          </p:cNvSpPr>
          <p:nvPr>
            <p:custDataLst>
              <p:tags r:id="rId31"/>
            </p:custDataLst>
          </p:nvPr>
        </p:nvSpPr>
        <p:spPr bwMode="auto">
          <a:xfrm>
            <a:off x="6535738" y="2949756"/>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1" name="Freeform 37"/>
          <p:cNvSpPr>
            <a:spLocks/>
          </p:cNvSpPr>
          <p:nvPr>
            <p:custDataLst>
              <p:tags r:id="rId32"/>
            </p:custDataLst>
          </p:nvPr>
        </p:nvSpPr>
        <p:spPr bwMode="auto">
          <a:xfrm>
            <a:off x="8023225" y="3610156"/>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nvGrpSpPr>
          <p:cNvPr id="42" name="Group 38"/>
          <p:cNvGrpSpPr>
            <a:grpSpLocks/>
          </p:cNvGrpSpPr>
          <p:nvPr>
            <p:custDataLst>
              <p:tags r:id="rId33"/>
            </p:custDataLst>
          </p:nvPr>
        </p:nvGrpSpPr>
        <p:grpSpPr bwMode="auto">
          <a:xfrm>
            <a:off x="3875088" y="5418318"/>
            <a:ext cx="65087" cy="55563"/>
            <a:chOff x="1654" y="3671"/>
            <a:chExt cx="49" cy="17"/>
          </a:xfrm>
        </p:grpSpPr>
        <p:sp>
          <p:nvSpPr>
            <p:cNvPr id="558"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59"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43" name="Freeform 41"/>
          <p:cNvSpPr>
            <a:spLocks/>
          </p:cNvSpPr>
          <p:nvPr>
            <p:custDataLst>
              <p:tags r:id="rId34"/>
            </p:custDataLst>
          </p:nvPr>
        </p:nvSpPr>
        <p:spPr bwMode="auto">
          <a:xfrm>
            <a:off x="3522663" y="3213281"/>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4" name="Freeform 42"/>
          <p:cNvSpPr>
            <a:spLocks/>
          </p:cNvSpPr>
          <p:nvPr>
            <p:custDataLst>
              <p:tags r:id="rId35"/>
            </p:custDataLst>
          </p:nvPr>
        </p:nvSpPr>
        <p:spPr bwMode="auto">
          <a:xfrm>
            <a:off x="3578225" y="3219631"/>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5" name="Freeform 43"/>
          <p:cNvSpPr>
            <a:spLocks/>
          </p:cNvSpPr>
          <p:nvPr>
            <p:custDataLst>
              <p:tags r:id="rId36"/>
            </p:custDataLst>
          </p:nvPr>
        </p:nvSpPr>
        <p:spPr bwMode="auto">
          <a:xfrm>
            <a:off x="3590925" y="3221218"/>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6" name="Freeform 44"/>
          <p:cNvSpPr>
            <a:spLocks/>
          </p:cNvSpPr>
          <p:nvPr>
            <p:custDataLst>
              <p:tags r:id="rId37"/>
            </p:custDataLst>
          </p:nvPr>
        </p:nvSpPr>
        <p:spPr bwMode="auto">
          <a:xfrm>
            <a:off x="3605213" y="3211693"/>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7" name="Freeform 45"/>
          <p:cNvSpPr>
            <a:spLocks/>
          </p:cNvSpPr>
          <p:nvPr>
            <p:custDataLst>
              <p:tags r:id="rId38"/>
            </p:custDataLst>
          </p:nvPr>
        </p:nvSpPr>
        <p:spPr bwMode="auto">
          <a:xfrm>
            <a:off x="3584575" y="3203756"/>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8" name="Freeform 46"/>
          <p:cNvSpPr>
            <a:spLocks/>
          </p:cNvSpPr>
          <p:nvPr>
            <p:custDataLst>
              <p:tags r:id="rId39"/>
            </p:custDataLst>
          </p:nvPr>
        </p:nvSpPr>
        <p:spPr bwMode="auto">
          <a:xfrm>
            <a:off x="3633788" y="3232331"/>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9" name="Line 47"/>
          <p:cNvSpPr>
            <a:spLocks noChangeShapeType="1"/>
          </p:cNvSpPr>
          <p:nvPr>
            <p:custDataLst>
              <p:tags r:id="rId40"/>
            </p:custDataLst>
          </p:nvPr>
        </p:nvSpPr>
        <p:spPr bwMode="auto">
          <a:xfrm flipH="1" flipV="1">
            <a:off x="3641725" y="3229156"/>
            <a:ext cx="6350" cy="9525"/>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0" name="Line 48"/>
          <p:cNvSpPr>
            <a:spLocks noChangeShapeType="1"/>
          </p:cNvSpPr>
          <p:nvPr>
            <p:custDataLst>
              <p:tags r:id="rId41"/>
            </p:custDataLst>
          </p:nvPr>
        </p:nvSpPr>
        <p:spPr bwMode="auto">
          <a:xfrm flipH="1">
            <a:off x="3641725" y="3254556"/>
            <a:ext cx="6350" cy="11112"/>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1" name="Freeform 49"/>
          <p:cNvSpPr>
            <a:spLocks/>
          </p:cNvSpPr>
          <p:nvPr>
            <p:custDataLst>
              <p:tags r:id="rId42"/>
            </p:custDataLst>
          </p:nvPr>
        </p:nvSpPr>
        <p:spPr bwMode="auto">
          <a:xfrm>
            <a:off x="3641725" y="3249793"/>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2" name="Freeform 50"/>
          <p:cNvSpPr>
            <a:spLocks/>
          </p:cNvSpPr>
          <p:nvPr>
            <p:custDataLst>
              <p:tags r:id="rId43"/>
            </p:custDataLst>
          </p:nvPr>
        </p:nvSpPr>
        <p:spPr bwMode="auto">
          <a:xfrm>
            <a:off x="3648075" y="3278368"/>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3" name="Freeform 51"/>
          <p:cNvSpPr>
            <a:spLocks/>
          </p:cNvSpPr>
          <p:nvPr>
            <p:custDataLst>
              <p:tags r:id="rId44"/>
            </p:custDataLst>
          </p:nvPr>
        </p:nvSpPr>
        <p:spPr bwMode="auto">
          <a:xfrm>
            <a:off x="3654425" y="3325993"/>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4" name="Freeform 52"/>
          <p:cNvSpPr>
            <a:spLocks/>
          </p:cNvSpPr>
          <p:nvPr>
            <p:custDataLst>
              <p:tags r:id="rId45"/>
            </p:custDataLst>
          </p:nvPr>
        </p:nvSpPr>
        <p:spPr bwMode="auto">
          <a:xfrm>
            <a:off x="3663950" y="3351393"/>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5" name="Freeform 53"/>
          <p:cNvSpPr>
            <a:spLocks/>
          </p:cNvSpPr>
          <p:nvPr>
            <p:custDataLst>
              <p:tags r:id="rId46"/>
            </p:custDataLst>
          </p:nvPr>
        </p:nvSpPr>
        <p:spPr bwMode="auto">
          <a:xfrm>
            <a:off x="3686175" y="3381556"/>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6" name="Freeform 54"/>
          <p:cNvSpPr>
            <a:spLocks/>
          </p:cNvSpPr>
          <p:nvPr>
            <p:custDataLst>
              <p:tags r:id="rId47"/>
            </p:custDataLst>
          </p:nvPr>
        </p:nvSpPr>
        <p:spPr bwMode="auto">
          <a:xfrm>
            <a:off x="3648075" y="3394256"/>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7" name="Freeform 55"/>
          <p:cNvSpPr>
            <a:spLocks/>
          </p:cNvSpPr>
          <p:nvPr>
            <p:custDataLst>
              <p:tags r:id="rId48"/>
            </p:custDataLst>
          </p:nvPr>
        </p:nvSpPr>
        <p:spPr bwMode="auto">
          <a:xfrm>
            <a:off x="3633788" y="3459343"/>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8" name="Freeform 56"/>
          <p:cNvSpPr>
            <a:spLocks/>
          </p:cNvSpPr>
          <p:nvPr>
            <p:custDataLst>
              <p:tags r:id="rId49"/>
            </p:custDataLst>
          </p:nvPr>
        </p:nvSpPr>
        <p:spPr bwMode="auto">
          <a:xfrm>
            <a:off x="3652838" y="3435531"/>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9" name="Freeform 57"/>
          <p:cNvSpPr>
            <a:spLocks/>
          </p:cNvSpPr>
          <p:nvPr>
            <p:custDataLst>
              <p:tags r:id="rId50"/>
            </p:custDataLst>
          </p:nvPr>
        </p:nvSpPr>
        <p:spPr bwMode="auto">
          <a:xfrm>
            <a:off x="3135313" y="3106918"/>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nvGrpSpPr>
          <p:cNvPr id="60" name="Group 58"/>
          <p:cNvGrpSpPr>
            <a:grpSpLocks/>
          </p:cNvGrpSpPr>
          <p:nvPr>
            <p:custDataLst>
              <p:tags r:id="rId51"/>
            </p:custDataLst>
          </p:nvPr>
        </p:nvGrpSpPr>
        <p:grpSpPr bwMode="auto">
          <a:xfrm>
            <a:off x="3260725" y="2940231"/>
            <a:ext cx="131763" cy="195262"/>
            <a:chOff x="1199" y="2121"/>
            <a:chExt cx="97" cy="123"/>
          </a:xfrm>
        </p:grpSpPr>
        <p:sp>
          <p:nvSpPr>
            <p:cNvPr id="548"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49"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50"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51"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52"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53"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54"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55"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56"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57"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61" name="Freeform 69"/>
          <p:cNvSpPr>
            <a:spLocks/>
          </p:cNvSpPr>
          <p:nvPr>
            <p:custDataLst>
              <p:tags r:id="rId52"/>
            </p:custDataLst>
          </p:nvPr>
        </p:nvSpPr>
        <p:spPr bwMode="auto">
          <a:xfrm>
            <a:off x="9074150" y="4367393"/>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62" name="Freeform 70"/>
          <p:cNvSpPr>
            <a:spLocks/>
          </p:cNvSpPr>
          <p:nvPr>
            <p:custDataLst>
              <p:tags r:id="rId53"/>
            </p:custDataLst>
          </p:nvPr>
        </p:nvSpPr>
        <p:spPr bwMode="auto">
          <a:xfrm>
            <a:off x="9083675" y="4457881"/>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63" name="Freeform 71"/>
          <p:cNvSpPr>
            <a:spLocks/>
          </p:cNvSpPr>
          <p:nvPr>
            <p:custDataLst>
              <p:tags r:id="rId54"/>
            </p:custDataLst>
          </p:nvPr>
        </p:nvSpPr>
        <p:spPr bwMode="auto">
          <a:xfrm>
            <a:off x="9197975" y="4367393"/>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64" name="Freeform 72"/>
          <p:cNvSpPr>
            <a:spLocks/>
          </p:cNvSpPr>
          <p:nvPr>
            <p:custDataLst>
              <p:tags r:id="rId55"/>
            </p:custDataLst>
          </p:nvPr>
        </p:nvSpPr>
        <p:spPr bwMode="auto">
          <a:xfrm>
            <a:off x="9197975" y="4340406"/>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nvGrpSpPr>
          <p:cNvPr id="65" name="Group 73"/>
          <p:cNvGrpSpPr>
            <a:grpSpLocks/>
          </p:cNvGrpSpPr>
          <p:nvPr>
            <p:custDataLst>
              <p:tags r:id="rId56"/>
            </p:custDataLst>
          </p:nvPr>
        </p:nvGrpSpPr>
        <p:grpSpPr bwMode="auto">
          <a:xfrm>
            <a:off x="8888413" y="4861106"/>
            <a:ext cx="458787" cy="404812"/>
            <a:chOff x="5372" y="3323"/>
            <a:chExt cx="341" cy="253"/>
          </a:xfrm>
        </p:grpSpPr>
        <p:sp>
          <p:nvSpPr>
            <p:cNvPr id="545"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546"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547"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66" name="Freeform 77"/>
          <p:cNvSpPr>
            <a:spLocks/>
          </p:cNvSpPr>
          <p:nvPr>
            <p:custDataLst>
              <p:tags r:id="rId57"/>
            </p:custDataLst>
          </p:nvPr>
        </p:nvSpPr>
        <p:spPr bwMode="auto">
          <a:xfrm>
            <a:off x="8531225" y="3518081"/>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67" name="Freeform 78"/>
          <p:cNvSpPr>
            <a:spLocks/>
          </p:cNvSpPr>
          <p:nvPr>
            <p:custDataLst>
              <p:tags r:id="rId58"/>
            </p:custDataLst>
          </p:nvPr>
        </p:nvSpPr>
        <p:spPr bwMode="auto">
          <a:xfrm>
            <a:off x="9258300" y="4419781"/>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68" name="Freeform 79"/>
          <p:cNvSpPr>
            <a:spLocks/>
          </p:cNvSpPr>
          <p:nvPr>
            <p:custDataLst>
              <p:tags r:id="rId59"/>
            </p:custDataLst>
          </p:nvPr>
        </p:nvSpPr>
        <p:spPr bwMode="auto">
          <a:xfrm>
            <a:off x="9280525" y="4429306"/>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69" name="Freeform 80"/>
          <p:cNvSpPr>
            <a:spLocks/>
          </p:cNvSpPr>
          <p:nvPr>
            <p:custDataLst>
              <p:tags r:id="rId60"/>
            </p:custDataLst>
          </p:nvPr>
        </p:nvSpPr>
        <p:spPr bwMode="auto">
          <a:xfrm>
            <a:off x="8594725" y="3506968"/>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70" name="Freeform 81"/>
          <p:cNvSpPr>
            <a:spLocks/>
          </p:cNvSpPr>
          <p:nvPr>
            <p:custDataLst>
              <p:tags r:id="rId61"/>
            </p:custDataLst>
          </p:nvPr>
        </p:nvSpPr>
        <p:spPr bwMode="auto">
          <a:xfrm>
            <a:off x="8653463" y="3451406"/>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71" name="Freeform 82"/>
          <p:cNvSpPr>
            <a:spLocks/>
          </p:cNvSpPr>
          <p:nvPr>
            <p:custDataLst>
              <p:tags r:id="rId62"/>
            </p:custDataLst>
          </p:nvPr>
        </p:nvSpPr>
        <p:spPr bwMode="auto">
          <a:xfrm>
            <a:off x="8766175" y="3340281"/>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72" name="Freeform 83"/>
          <p:cNvSpPr>
            <a:spLocks/>
          </p:cNvSpPr>
          <p:nvPr>
            <p:custDataLst>
              <p:tags r:id="rId63"/>
            </p:custDataLst>
          </p:nvPr>
        </p:nvSpPr>
        <p:spPr bwMode="auto">
          <a:xfrm>
            <a:off x="8918575" y="4038781"/>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73" name="Freeform 84"/>
          <p:cNvSpPr>
            <a:spLocks/>
          </p:cNvSpPr>
          <p:nvPr>
            <p:custDataLst>
              <p:tags r:id="rId64"/>
            </p:custDataLst>
          </p:nvPr>
        </p:nvSpPr>
        <p:spPr bwMode="auto">
          <a:xfrm>
            <a:off x="8982075" y="4053068"/>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74" name="Freeform 85"/>
          <p:cNvSpPr>
            <a:spLocks/>
          </p:cNvSpPr>
          <p:nvPr>
            <p:custDataLst>
              <p:tags r:id="rId65"/>
            </p:custDataLst>
          </p:nvPr>
        </p:nvSpPr>
        <p:spPr bwMode="auto">
          <a:xfrm>
            <a:off x="8839200" y="3829231"/>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75" name="Freeform 86"/>
          <p:cNvSpPr>
            <a:spLocks/>
          </p:cNvSpPr>
          <p:nvPr>
            <p:custDataLst>
              <p:tags r:id="rId66"/>
            </p:custDataLst>
          </p:nvPr>
        </p:nvSpPr>
        <p:spPr bwMode="auto">
          <a:xfrm>
            <a:off x="8782050" y="3803831"/>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76" name="Freeform 87"/>
          <p:cNvSpPr>
            <a:spLocks/>
          </p:cNvSpPr>
          <p:nvPr>
            <p:custDataLst>
              <p:tags r:id="rId67"/>
            </p:custDataLst>
          </p:nvPr>
        </p:nvSpPr>
        <p:spPr bwMode="auto">
          <a:xfrm>
            <a:off x="8982075" y="4135618"/>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77" name="Freeform 88"/>
          <p:cNvSpPr>
            <a:spLocks/>
          </p:cNvSpPr>
          <p:nvPr>
            <p:custDataLst>
              <p:tags r:id="rId68"/>
            </p:custDataLst>
          </p:nvPr>
        </p:nvSpPr>
        <p:spPr bwMode="auto">
          <a:xfrm>
            <a:off x="8937625" y="4124506"/>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78" name="Line 89"/>
          <p:cNvSpPr>
            <a:spLocks noChangeShapeType="1"/>
          </p:cNvSpPr>
          <p:nvPr>
            <p:custDataLst>
              <p:tags r:id="rId69"/>
            </p:custDataLst>
          </p:nvPr>
        </p:nvSpPr>
        <p:spPr bwMode="auto">
          <a:xfrm>
            <a:off x="8970963" y="4110218"/>
            <a:ext cx="20637" cy="6350"/>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79" name="Freeform 90"/>
          <p:cNvSpPr>
            <a:spLocks/>
          </p:cNvSpPr>
          <p:nvPr>
            <p:custDataLst>
              <p:tags r:id="rId70"/>
            </p:custDataLst>
          </p:nvPr>
        </p:nvSpPr>
        <p:spPr bwMode="auto">
          <a:xfrm>
            <a:off x="8991600" y="4116568"/>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80" name="Freeform 91"/>
          <p:cNvSpPr>
            <a:spLocks/>
          </p:cNvSpPr>
          <p:nvPr>
            <p:custDataLst>
              <p:tags r:id="rId71"/>
            </p:custDataLst>
          </p:nvPr>
        </p:nvSpPr>
        <p:spPr bwMode="auto">
          <a:xfrm>
            <a:off x="8945563" y="4110218"/>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81" name="Freeform 92"/>
          <p:cNvSpPr>
            <a:spLocks/>
          </p:cNvSpPr>
          <p:nvPr>
            <p:custDataLst>
              <p:tags r:id="rId72"/>
            </p:custDataLst>
          </p:nvPr>
        </p:nvSpPr>
        <p:spPr bwMode="auto">
          <a:xfrm>
            <a:off x="8939213" y="4091168"/>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82" name="Freeform 93"/>
          <p:cNvSpPr>
            <a:spLocks/>
          </p:cNvSpPr>
          <p:nvPr>
            <p:custDataLst>
              <p:tags r:id="rId73"/>
            </p:custDataLst>
          </p:nvPr>
        </p:nvSpPr>
        <p:spPr bwMode="auto">
          <a:xfrm>
            <a:off x="9020175" y="3818118"/>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nvGrpSpPr>
          <p:cNvPr id="83" name="Group 94"/>
          <p:cNvGrpSpPr>
            <a:grpSpLocks/>
          </p:cNvGrpSpPr>
          <p:nvPr>
            <p:custDataLst>
              <p:tags r:id="rId74"/>
            </p:custDataLst>
          </p:nvPr>
        </p:nvGrpSpPr>
        <p:grpSpPr bwMode="auto">
          <a:xfrm>
            <a:off x="8894763" y="3489506"/>
            <a:ext cx="163512" cy="114300"/>
            <a:chOff x="5379" y="2466"/>
            <a:chExt cx="122" cy="71"/>
          </a:xfrm>
        </p:grpSpPr>
        <p:sp>
          <p:nvSpPr>
            <p:cNvPr id="536"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37"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38"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39"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40"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41"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42"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43"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44"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84" name="Freeform 104"/>
          <p:cNvSpPr>
            <a:spLocks/>
          </p:cNvSpPr>
          <p:nvPr>
            <p:custDataLst>
              <p:tags r:id="rId75"/>
            </p:custDataLst>
          </p:nvPr>
        </p:nvSpPr>
        <p:spPr bwMode="auto">
          <a:xfrm>
            <a:off x="7478713" y="3351393"/>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85" name="Freeform 105"/>
          <p:cNvSpPr>
            <a:spLocks/>
          </p:cNvSpPr>
          <p:nvPr>
            <p:custDataLst>
              <p:tags r:id="rId76"/>
            </p:custDataLst>
          </p:nvPr>
        </p:nvSpPr>
        <p:spPr bwMode="auto">
          <a:xfrm>
            <a:off x="4378325" y="5491343"/>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86" name="Freeform 106"/>
          <p:cNvSpPr>
            <a:spLocks/>
          </p:cNvSpPr>
          <p:nvPr>
            <p:custDataLst>
              <p:tags r:id="rId77"/>
            </p:custDataLst>
          </p:nvPr>
        </p:nvSpPr>
        <p:spPr bwMode="auto">
          <a:xfrm>
            <a:off x="6680200" y="5329418"/>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87" name="Freeform 107"/>
          <p:cNvSpPr>
            <a:spLocks/>
          </p:cNvSpPr>
          <p:nvPr>
            <p:custDataLst>
              <p:tags r:id="rId78"/>
            </p:custDataLst>
          </p:nvPr>
        </p:nvSpPr>
        <p:spPr bwMode="auto">
          <a:xfrm>
            <a:off x="8834438" y="2100443"/>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88" name="Freeform 108"/>
          <p:cNvSpPr>
            <a:spLocks/>
          </p:cNvSpPr>
          <p:nvPr>
            <p:custDataLst>
              <p:tags r:id="rId79"/>
            </p:custDataLst>
          </p:nvPr>
        </p:nvSpPr>
        <p:spPr bwMode="auto">
          <a:xfrm>
            <a:off x="9010650" y="2133781"/>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89" name="Freeform 109"/>
          <p:cNvSpPr>
            <a:spLocks/>
          </p:cNvSpPr>
          <p:nvPr>
            <p:custDataLst>
              <p:tags r:id="rId80"/>
            </p:custDataLst>
          </p:nvPr>
        </p:nvSpPr>
        <p:spPr bwMode="auto">
          <a:xfrm>
            <a:off x="8459788" y="2363968"/>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90" name="Freeform 110"/>
          <p:cNvSpPr>
            <a:spLocks/>
          </p:cNvSpPr>
          <p:nvPr>
            <p:custDataLst>
              <p:tags r:id="rId81"/>
            </p:custDataLst>
          </p:nvPr>
        </p:nvSpPr>
        <p:spPr bwMode="auto">
          <a:xfrm>
            <a:off x="8274050" y="2925943"/>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91" name="Freeform 111"/>
          <p:cNvSpPr>
            <a:spLocks/>
          </p:cNvSpPr>
          <p:nvPr>
            <p:custDataLst>
              <p:tags r:id="rId82"/>
            </p:custDataLst>
          </p:nvPr>
        </p:nvSpPr>
        <p:spPr bwMode="auto">
          <a:xfrm>
            <a:off x="8291513" y="2860856"/>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92" name="Freeform 112"/>
          <p:cNvSpPr>
            <a:spLocks/>
          </p:cNvSpPr>
          <p:nvPr>
            <p:custDataLst>
              <p:tags r:id="rId83"/>
            </p:custDataLst>
          </p:nvPr>
        </p:nvSpPr>
        <p:spPr bwMode="auto">
          <a:xfrm>
            <a:off x="8180388" y="2710043"/>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93" name="Freeform 113"/>
          <p:cNvSpPr>
            <a:spLocks/>
          </p:cNvSpPr>
          <p:nvPr>
            <p:custDataLst>
              <p:tags r:id="rId84"/>
            </p:custDataLst>
          </p:nvPr>
        </p:nvSpPr>
        <p:spPr bwMode="auto">
          <a:xfrm>
            <a:off x="5032375" y="1836918"/>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94" name="Freeform 114"/>
          <p:cNvSpPr>
            <a:spLocks/>
          </p:cNvSpPr>
          <p:nvPr>
            <p:custDataLst>
              <p:tags r:id="rId85"/>
            </p:custDataLst>
          </p:nvPr>
        </p:nvSpPr>
        <p:spPr bwMode="auto">
          <a:xfrm>
            <a:off x="5018088" y="1605143"/>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95" name="Freeform 115"/>
          <p:cNvSpPr>
            <a:spLocks/>
          </p:cNvSpPr>
          <p:nvPr>
            <p:custDataLst>
              <p:tags r:id="rId86"/>
            </p:custDataLst>
          </p:nvPr>
        </p:nvSpPr>
        <p:spPr bwMode="auto">
          <a:xfrm>
            <a:off x="6499225" y="3383143"/>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96" name="Freeform 116"/>
          <p:cNvSpPr>
            <a:spLocks/>
          </p:cNvSpPr>
          <p:nvPr>
            <p:custDataLst>
              <p:tags r:id="rId87"/>
            </p:custDataLst>
          </p:nvPr>
        </p:nvSpPr>
        <p:spPr bwMode="auto">
          <a:xfrm>
            <a:off x="6202363" y="3245031"/>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nvGrpSpPr>
          <p:cNvPr id="97" name="Group 117"/>
          <p:cNvGrpSpPr>
            <a:grpSpLocks/>
          </p:cNvGrpSpPr>
          <p:nvPr>
            <p:custDataLst>
              <p:tags r:id="rId88"/>
            </p:custDataLst>
          </p:nvPr>
        </p:nvGrpSpPr>
        <p:grpSpPr bwMode="auto">
          <a:xfrm>
            <a:off x="6973888" y="3432356"/>
            <a:ext cx="46037" cy="374650"/>
            <a:chOff x="3950" y="2430"/>
            <a:chExt cx="36" cy="234"/>
          </a:xfrm>
        </p:grpSpPr>
        <p:sp>
          <p:nvSpPr>
            <p:cNvPr id="505"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06"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07"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08"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09"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10"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11"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12"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13"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14"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15"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16"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17"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18"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19"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20"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21"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22"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23"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24"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25"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26"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27"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28"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29"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30"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31"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32"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33"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34"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35"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grpSp>
        <p:nvGrpSpPr>
          <p:cNvPr id="98" name="Group 149"/>
          <p:cNvGrpSpPr>
            <a:grpSpLocks/>
          </p:cNvGrpSpPr>
          <p:nvPr>
            <p:custDataLst>
              <p:tags r:id="rId89"/>
            </p:custDataLst>
          </p:nvPr>
        </p:nvGrpSpPr>
        <p:grpSpPr bwMode="auto">
          <a:xfrm>
            <a:off x="9039225" y="3932418"/>
            <a:ext cx="185738" cy="214313"/>
            <a:chOff x="5486" y="2743"/>
            <a:chExt cx="137" cy="132"/>
          </a:xfrm>
        </p:grpSpPr>
        <p:sp>
          <p:nvSpPr>
            <p:cNvPr id="496"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97"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98"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99"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00"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01"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02"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03"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504"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99" name="Freeform 159"/>
          <p:cNvSpPr>
            <a:spLocks/>
          </p:cNvSpPr>
          <p:nvPr>
            <p:custDataLst>
              <p:tags r:id="rId90"/>
            </p:custDataLst>
          </p:nvPr>
        </p:nvSpPr>
        <p:spPr bwMode="auto">
          <a:xfrm>
            <a:off x="5384800" y="3670481"/>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00" name="Freeform 160"/>
          <p:cNvSpPr>
            <a:spLocks/>
          </p:cNvSpPr>
          <p:nvPr>
            <p:custDataLst>
              <p:tags r:id="rId91"/>
            </p:custDataLst>
          </p:nvPr>
        </p:nvSpPr>
        <p:spPr bwMode="auto">
          <a:xfrm>
            <a:off x="5308600" y="3810181"/>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01" name="Freeform 161"/>
          <p:cNvSpPr>
            <a:spLocks/>
          </p:cNvSpPr>
          <p:nvPr>
            <p:custDataLst>
              <p:tags r:id="rId92"/>
            </p:custDataLst>
          </p:nvPr>
        </p:nvSpPr>
        <p:spPr bwMode="auto">
          <a:xfrm>
            <a:off x="7107238" y="2136956"/>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02" name="Freeform 162"/>
          <p:cNvSpPr>
            <a:spLocks/>
          </p:cNvSpPr>
          <p:nvPr>
            <p:custDataLst>
              <p:tags r:id="rId93"/>
            </p:custDataLst>
          </p:nvPr>
        </p:nvSpPr>
        <p:spPr bwMode="auto">
          <a:xfrm>
            <a:off x="3433763" y="4103868"/>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03" name="Freeform 163"/>
          <p:cNvSpPr>
            <a:spLocks/>
          </p:cNvSpPr>
          <p:nvPr>
            <p:custDataLst>
              <p:tags r:id="rId94"/>
            </p:custDataLst>
          </p:nvPr>
        </p:nvSpPr>
        <p:spPr bwMode="auto">
          <a:xfrm>
            <a:off x="3648075" y="3533956"/>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grpSp>
        <p:nvGrpSpPr>
          <p:cNvPr id="104" name="Group 164"/>
          <p:cNvGrpSpPr>
            <a:grpSpLocks/>
          </p:cNvGrpSpPr>
          <p:nvPr>
            <p:custDataLst>
              <p:tags r:id="rId95"/>
            </p:custDataLst>
          </p:nvPr>
        </p:nvGrpSpPr>
        <p:grpSpPr bwMode="auto">
          <a:xfrm>
            <a:off x="3362325" y="3368856"/>
            <a:ext cx="323850" cy="401637"/>
            <a:chOff x="1486" y="2412"/>
            <a:chExt cx="244" cy="256"/>
          </a:xfrm>
        </p:grpSpPr>
        <p:sp>
          <p:nvSpPr>
            <p:cNvPr id="492"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93"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94"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95"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105" name="Freeform 169"/>
          <p:cNvSpPr>
            <a:spLocks/>
          </p:cNvSpPr>
          <p:nvPr>
            <p:custDataLst>
              <p:tags r:id="rId96"/>
            </p:custDataLst>
          </p:nvPr>
        </p:nvSpPr>
        <p:spPr bwMode="auto">
          <a:xfrm>
            <a:off x="8383588" y="4908731"/>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06" name="Freeform 170"/>
          <p:cNvSpPr>
            <a:spLocks/>
          </p:cNvSpPr>
          <p:nvPr>
            <p:custDataLst>
              <p:tags r:id="rId97"/>
            </p:custDataLst>
          </p:nvPr>
        </p:nvSpPr>
        <p:spPr bwMode="auto">
          <a:xfrm>
            <a:off x="8499475" y="5042081"/>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07" name="Line 171"/>
          <p:cNvSpPr>
            <a:spLocks noChangeShapeType="1"/>
          </p:cNvSpPr>
          <p:nvPr>
            <p:custDataLst>
              <p:tags r:id="rId98"/>
            </p:custDataLst>
          </p:nvPr>
        </p:nvSpPr>
        <p:spPr bwMode="auto">
          <a:xfrm flipV="1">
            <a:off x="8589963" y="5040493"/>
            <a:ext cx="1587" cy="12700"/>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08" name="Freeform 172"/>
          <p:cNvSpPr>
            <a:spLocks/>
          </p:cNvSpPr>
          <p:nvPr>
            <p:custDataLst>
              <p:tags r:id="rId99"/>
            </p:custDataLst>
          </p:nvPr>
        </p:nvSpPr>
        <p:spPr bwMode="auto">
          <a:xfrm>
            <a:off x="8589963" y="5040493"/>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09" name="Freeform 173"/>
          <p:cNvSpPr>
            <a:spLocks/>
          </p:cNvSpPr>
          <p:nvPr>
            <p:custDataLst>
              <p:tags r:id="rId100"/>
            </p:custDataLst>
          </p:nvPr>
        </p:nvSpPr>
        <p:spPr bwMode="auto">
          <a:xfrm>
            <a:off x="8888413" y="4510268"/>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10" name="Freeform 174"/>
          <p:cNvSpPr>
            <a:spLocks/>
          </p:cNvSpPr>
          <p:nvPr>
            <p:custDataLst>
              <p:tags r:id="rId101"/>
            </p:custDataLst>
          </p:nvPr>
        </p:nvSpPr>
        <p:spPr bwMode="auto">
          <a:xfrm>
            <a:off x="8894763" y="4437243"/>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11" name="Freeform 175"/>
          <p:cNvSpPr>
            <a:spLocks/>
          </p:cNvSpPr>
          <p:nvPr>
            <p:custDataLst>
              <p:tags r:id="rId102"/>
            </p:custDataLst>
          </p:nvPr>
        </p:nvSpPr>
        <p:spPr bwMode="auto">
          <a:xfrm>
            <a:off x="8870950" y="4413431"/>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12" name="Freeform 176"/>
          <p:cNvSpPr>
            <a:spLocks/>
          </p:cNvSpPr>
          <p:nvPr>
            <p:custDataLst>
              <p:tags r:id="rId103"/>
            </p:custDataLst>
          </p:nvPr>
        </p:nvSpPr>
        <p:spPr bwMode="auto">
          <a:xfrm>
            <a:off x="8789988" y="4291193"/>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13" name="Line 177"/>
          <p:cNvSpPr>
            <a:spLocks noChangeShapeType="1"/>
          </p:cNvSpPr>
          <p:nvPr>
            <p:custDataLst>
              <p:tags r:id="rId104"/>
            </p:custDataLst>
          </p:nvPr>
        </p:nvSpPr>
        <p:spPr bwMode="auto">
          <a:xfrm flipH="1" flipV="1">
            <a:off x="8783638" y="4257856"/>
            <a:ext cx="6350" cy="33337"/>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14" name="Freeform 178"/>
          <p:cNvSpPr>
            <a:spLocks/>
          </p:cNvSpPr>
          <p:nvPr>
            <p:custDataLst>
              <p:tags r:id="rId105"/>
            </p:custDataLst>
          </p:nvPr>
        </p:nvSpPr>
        <p:spPr bwMode="auto">
          <a:xfrm>
            <a:off x="8783638" y="4241981"/>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15" name="Line 179"/>
          <p:cNvSpPr>
            <a:spLocks noChangeShapeType="1"/>
          </p:cNvSpPr>
          <p:nvPr>
            <p:custDataLst>
              <p:tags r:id="rId106"/>
            </p:custDataLst>
          </p:nvPr>
        </p:nvSpPr>
        <p:spPr bwMode="auto">
          <a:xfrm flipV="1">
            <a:off x="8789988" y="4229281"/>
            <a:ext cx="0" cy="12700"/>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16" name="Freeform 180"/>
          <p:cNvSpPr>
            <a:spLocks/>
          </p:cNvSpPr>
          <p:nvPr>
            <p:custDataLst>
              <p:tags r:id="rId107"/>
            </p:custDataLst>
          </p:nvPr>
        </p:nvSpPr>
        <p:spPr bwMode="auto">
          <a:xfrm>
            <a:off x="8743950" y="4162606"/>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17" name="Freeform 181"/>
          <p:cNvSpPr>
            <a:spLocks/>
          </p:cNvSpPr>
          <p:nvPr>
            <p:custDataLst>
              <p:tags r:id="rId108"/>
            </p:custDataLst>
          </p:nvPr>
        </p:nvSpPr>
        <p:spPr bwMode="auto">
          <a:xfrm>
            <a:off x="8758238" y="4105456"/>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18" name="Freeform 182"/>
          <p:cNvSpPr>
            <a:spLocks/>
          </p:cNvSpPr>
          <p:nvPr>
            <p:custDataLst>
              <p:tags r:id="rId109"/>
            </p:custDataLst>
          </p:nvPr>
        </p:nvSpPr>
        <p:spPr bwMode="auto">
          <a:xfrm>
            <a:off x="8764588" y="4099106"/>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19" name="Freeform 183"/>
          <p:cNvSpPr>
            <a:spLocks/>
          </p:cNvSpPr>
          <p:nvPr>
            <p:custDataLst>
              <p:tags r:id="rId110"/>
            </p:custDataLst>
          </p:nvPr>
        </p:nvSpPr>
        <p:spPr bwMode="auto">
          <a:xfrm>
            <a:off x="8780463" y="4080056"/>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20" name="Line 184"/>
          <p:cNvSpPr>
            <a:spLocks noChangeShapeType="1"/>
          </p:cNvSpPr>
          <p:nvPr>
            <p:custDataLst>
              <p:tags r:id="rId111"/>
            </p:custDataLst>
          </p:nvPr>
        </p:nvSpPr>
        <p:spPr bwMode="auto">
          <a:xfrm flipV="1">
            <a:off x="8780463" y="4099106"/>
            <a:ext cx="1587" cy="3175"/>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21" name="Freeform 185"/>
          <p:cNvSpPr>
            <a:spLocks/>
          </p:cNvSpPr>
          <p:nvPr>
            <p:custDataLst>
              <p:tags r:id="rId112"/>
            </p:custDataLst>
          </p:nvPr>
        </p:nvSpPr>
        <p:spPr bwMode="auto">
          <a:xfrm>
            <a:off x="8764588" y="4083231"/>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22" name="Freeform 186"/>
          <p:cNvSpPr>
            <a:spLocks/>
          </p:cNvSpPr>
          <p:nvPr>
            <p:custDataLst>
              <p:tags r:id="rId113"/>
            </p:custDataLst>
          </p:nvPr>
        </p:nvSpPr>
        <p:spPr bwMode="auto">
          <a:xfrm>
            <a:off x="8485188" y="5072243"/>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23" name="Freeform 187"/>
          <p:cNvSpPr>
            <a:spLocks/>
          </p:cNvSpPr>
          <p:nvPr>
            <p:custDataLst>
              <p:tags r:id="rId114"/>
            </p:custDataLst>
          </p:nvPr>
        </p:nvSpPr>
        <p:spPr bwMode="auto">
          <a:xfrm>
            <a:off x="8623300" y="4291193"/>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24" name="Freeform 188"/>
          <p:cNvSpPr>
            <a:spLocks/>
          </p:cNvSpPr>
          <p:nvPr>
            <p:custDataLst>
              <p:tags r:id="rId115"/>
            </p:custDataLst>
          </p:nvPr>
        </p:nvSpPr>
        <p:spPr bwMode="auto">
          <a:xfrm>
            <a:off x="8556625" y="4213406"/>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25" name="Freeform 189"/>
          <p:cNvSpPr>
            <a:spLocks/>
          </p:cNvSpPr>
          <p:nvPr>
            <p:custDataLst>
              <p:tags r:id="rId116"/>
            </p:custDataLst>
          </p:nvPr>
        </p:nvSpPr>
        <p:spPr bwMode="auto">
          <a:xfrm>
            <a:off x="8572500" y="4126093"/>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26" name="Freeform 190"/>
          <p:cNvSpPr>
            <a:spLocks/>
          </p:cNvSpPr>
          <p:nvPr>
            <p:custDataLst>
              <p:tags r:id="rId117"/>
            </p:custDataLst>
          </p:nvPr>
        </p:nvSpPr>
        <p:spPr bwMode="auto">
          <a:xfrm>
            <a:off x="8412163" y="4129268"/>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27" name="Freeform 191"/>
          <p:cNvSpPr>
            <a:spLocks/>
          </p:cNvSpPr>
          <p:nvPr>
            <p:custDataLst>
              <p:tags r:id="rId118"/>
            </p:custDataLst>
          </p:nvPr>
        </p:nvSpPr>
        <p:spPr bwMode="auto">
          <a:xfrm>
            <a:off x="8656638" y="4592818"/>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28" name="Freeform 192"/>
          <p:cNvSpPr>
            <a:spLocks/>
          </p:cNvSpPr>
          <p:nvPr>
            <p:custDataLst>
              <p:tags r:id="rId119"/>
            </p:custDataLst>
          </p:nvPr>
        </p:nvSpPr>
        <p:spPr bwMode="auto">
          <a:xfrm>
            <a:off x="7893050" y="4099106"/>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29" name="Freeform 193"/>
          <p:cNvSpPr>
            <a:spLocks/>
          </p:cNvSpPr>
          <p:nvPr>
            <p:custDataLst>
              <p:tags r:id="rId120"/>
            </p:custDataLst>
          </p:nvPr>
        </p:nvSpPr>
        <p:spPr bwMode="auto">
          <a:xfrm>
            <a:off x="2379663" y="2765606"/>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30" name="Freeform 194"/>
          <p:cNvSpPr>
            <a:spLocks/>
          </p:cNvSpPr>
          <p:nvPr>
            <p:custDataLst>
              <p:tags r:id="rId121"/>
            </p:custDataLst>
          </p:nvPr>
        </p:nvSpPr>
        <p:spPr bwMode="auto">
          <a:xfrm>
            <a:off x="3654425" y="4405493"/>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31" name="Freeform 195"/>
          <p:cNvSpPr>
            <a:spLocks/>
          </p:cNvSpPr>
          <p:nvPr>
            <p:custDataLst>
              <p:tags r:id="rId122"/>
            </p:custDataLst>
          </p:nvPr>
        </p:nvSpPr>
        <p:spPr bwMode="auto">
          <a:xfrm>
            <a:off x="3824288" y="3610156"/>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32" name="Freeform 196"/>
          <p:cNvSpPr>
            <a:spLocks/>
          </p:cNvSpPr>
          <p:nvPr>
            <p:custDataLst>
              <p:tags r:id="rId123"/>
            </p:custDataLst>
          </p:nvPr>
        </p:nvSpPr>
        <p:spPr bwMode="auto">
          <a:xfrm>
            <a:off x="3338513" y="3168831"/>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33" name="Freeform 197"/>
          <p:cNvSpPr>
            <a:spLocks/>
          </p:cNvSpPr>
          <p:nvPr>
            <p:custDataLst>
              <p:tags r:id="rId124"/>
            </p:custDataLst>
          </p:nvPr>
        </p:nvSpPr>
        <p:spPr bwMode="auto">
          <a:xfrm>
            <a:off x="3705225" y="5523093"/>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34" name="Freeform 198"/>
          <p:cNvSpPr>
            <a:spLocks/>
          </p:cNvSpPr>
          <p:nvPr>
            <p:custDataLst>
              <p:tags r:id="rId125"/>
            </p:custDataLst>
          </p:nvPr>
        </p:nvSpPr>
        <p:spPr bwMode="auto">
          <a:xfrm>
            <a:off x="3670300" y="5502456"/>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35" name="Freeform 199"/>
          <p:cNvSpPr>
            <a:spLocks/>
          </p:cNvSpPr>
          <p:nvPr>
            <p:custDataLst>
              <p:tags r:id="rId126"/>
            </p:custDataLst>
          </p:nvPr>
        </p:nvSpPr>
        <p:spPr bwMode="auto">
          <a:xfrm>
            <a:off x="3670300" y="5481818"/>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36" name="Freeform 200"/>
          <p:cNvSpPr>
            <a:spLocks/>
          </p:cNvSpPr>
          <p:nvPr>
            <p:custDataLst>
              <p:tags r:id="rId127"/>
            </p:custDataLst>
          </p:nvPr>
        </p:nvSpPr>
        <p:spPr bwMode="auto">
          <a:xfrm>
            <a:off x="3640138" y="5475468"/>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37" name="Freeform 201"/>
          <p:cNvSpPr>
            <a:spLocks/>
          </p:cNvSpPr>
          <p:nvPr>
            <p:custDataLst>
              <p:tags r:id="rId128"/>
            </p:custDataLst>
          </p:nvPr>
        </p:nvSpPr>
        <p:spPr bwMode="auto">
          <a:xfrm>
            <a:off x="3614738" y="5465943"/>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38" name="Freeform 202"/>
          <p:cNvSpPr>
            <a:spLocks/>
          </p:cNvSpPr>
          <p:nvPr>
            <p:custDataLst>
              <p:tags r:id="rId129"/>
            </p:custDataLst>
          </p:nvPr>
        </p:nvSpPr>
        <p:spPr bwMode="auto">
          <a:xfrm>
            <a:off x="3590925" y="5453243"/>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39" name="Freeform 203"/>
          <p:cNvSpPr>
            <a:spLocks/>
          </p:cNvSpPr>
          <p:nvPr>
            <p:custDataLst>
              <p:tags r:id="rId130"/>
            </p:custDataLst>
          </p:nvPr>
        </p:nvSpPr>
        <p:spPr bwMode="auto">
          <a:xfrm>
            <a:off x="3584575" y="5434193"/>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40" name="Freeform 204"/>
          <p:cNvSpPr>
            <a:spLocks/>
          </p:cNvSpPr>
          <p:nvPr>
            <p:custDataLst>
              <p:tags r:id="rId131"/>
            </p:custDataLst>
          </p:nvPr>
        </p:nvSpPr>
        <p:spPr bwMode="auto">
          <a:xfrm>
            <a:off x="3484563" y="5124631"/>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41" name="Freeform 205"/>
          <p:cNvSpPr>
            <a:spLocks/>
          </p:cNvSpPr>
          <p:nvPr>
            <p:custDataLst>
              <p:tags r:id="rId132"/>
            </p:custDataLst>
          </p:nvPr>
        </p:nvSpPr>
        <p:spPr bwMode="auto">
          <a:xfrm>
            <a:off x="3514725" y="5219881"/>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42" name="Freeform 206"/>
          <p:cNvSpPr>
            <a:spLocks/>
          </p:cNvSpPr>
          <p:nvPr>
            <p:custDataLst>
              <p:tags r:id="rId133"/>
            </p:custDataLst>
          </p:nvPr>
        </p:nvSpPr>
        <p:spPr bwMode="auto">
          <a:xfrm>
            <a:off x="3519488" y="5242106"/>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43" name="Freeform 207"/>
          <p:cNvSpPr>
            <a:spLocks/>
          </p:cNvSpPr>
          <p:nvPr>
            <p:custDataLst>
              <p:tags r:id="rId134"/>
            </p:custDataLst>
          </p:nvPr>
        </p:nvSpPr>
        <p:spPr bwMode="auto">
          <a:xfrm>
            <a:off x="3533775" y="5304018"/>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44" name="Freeform 208"/>
          <p:cNvSpPr>
            <a:spLocks/>
          </p:cNvSpPr>
          <p:nvPr>
            <p:custDataLst>
              <p:tags r:id="rId135"/>
            </p:custDataLst>
          </p:nvPr>
        </p:nvSpPr>
        <p:spPr bwMode="auto">
          <a:xfrm>
            <a:off x="3521075" y="5316718"/>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45" name="Freeform 209"/>
          <p:cNvSpPr>
            <a:spLocks/>
          </p:cNvSpPr>
          <p:nvPr>
            <p:custDataLst>
              <p:tags r:id="rId136"/>
            </p:custDataLst>
          </p:nvPr>
        </p:nvSpPr>
        <p:spPr bwMode="auto">
          <a:xfrm>
            <a:off x="3551238" y="5350056"/>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46" name="Freeform 210"/>
          <p:cNvSpPr>
            <a:spLocks/>
          </p:cNvSpPr>
          <p:nvPr>
            <p:custDataLst>
              <p:tags r:id="rId137"/>
            </p:custDataLst>
          </p:nvPr>
        </p:nvSpPr>
        <p:spPr bwMode="auto">
          <a:xfrm>
            <a:off x="3548063" y="5383393"/>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47" name="Freeform 211"/>
          <p:cNvSpPr>
            <a:spLocks/>
          </p:cNvSpPr>
          <p:nvPr>
            <p:custDataLst>
              <p:tags r:id="rId138"/>
            </p:custDataLst>
          </p:nvPr>
        </p:nvSpPr>
        <p:spPr bwMode="auto">
          <a:xfrm>
            <a:off x="3571875" y="5397681"/>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48" name="Freeform 212"/>
          <p:cNvSpPr>
            <a:spLocks/>
          </p:cNvSpPr>
          <p:nvPr>
            <p:custDataLst>
              <p:tags r:id="rId139"/>
            </p:custDataLst>
          </p:nvPr>
        </p:nvSpPr>
        <p:spPr bwMode="auto">
          <a:xfrm>
            <a:off x="3573463" y="5426256"/>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49" name="Freeform 213"/>
          <p:cNvSpPr>
            <a:spLocks/>
          </p:cNvSpPr>
          <p:nvPr>
            <p:custDataLst>
              <p:tags r:id="rId140"/>
            </p:custDataLst>
          </p:nvPr>
        </p:nvSpPr>
        <p:spPr bwMode="auto">
          <a:xfrm>
            <a:off x="3648075" y="5496106"/>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50" name="Freeform 214"/>
          <p:cNvSpPr>
            <a:spLocks/>
          </p:cNvSpPr>
          <p:nvPr>
            <p:custDataLst>
              <p:tags r:id="rId141"/>
            </p:custDataLst>
          </p:nvPr>
        </p:nvSpPr>
        <p:spPr bwMode="auto">
          <a:xfrm>
            <a:off x="3686175" y="5437368"/>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51" name="Freeform 215"/>
          <p:cNvSpPr>
            <a:spLocks/>
          </p:cNvSpPr>
          <p:nvPr>
            <p:custDataLst>
              <p:tags r:id="rId142"/>
            </p:custDataLst>
          </p:nvPr>
        </p:nvSpPr>
        <p:spPr bwMode="auto">
          <a:xfrm>
            <a:off x="3238500" y="3203756"/>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52" name="Freeform 216"/>
          <p:cNvSpPr>
            <a:spLocks/>
          </p:cNvSpPr>
          <p:nvPr>
            <p:custDataLst>
              <p:tags r:id="rId143"/>
            </p:custDataLst>
          </p:nvPr>
        </p:nvSpPr>
        <p:spPr bwMode="auto">
          <a:xfrm>
            <a:off x="3095625" y="3065643"/>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53" name="Freeform 217"/>
          <p:cNvSpPr>
            <a:spLocks/>
          </p:cNvSpPr>
          <p:nvPr>
            <p:custDataLst>
              <p:tags r:id="rId144"/>
            </p:custDataLst>
          </p:nvPr>
        </p:nvSpPr>
        <p:spPr bwMode="auto">
          <a:xfrm>
            <a:off x="3400425" y="3168831"/>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54" name="Freeform 218"/>
          <p:cNvSpPr>
            <a:spLocks/>
          </p:cNvSpPr>
          <p:nvPr>
            <p:custDataLst>
              <p:tags r:id="rId145"/>
            </p:custDataLst>
          </p:nvPr>
        </p:nvSpPr>
        <p:spPr bwMode="auto">
          <a:xfrm>
            <a:off x="2968625" y="3229156"/>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55" name="Freeform 219"/>
          <p:cNvSpPr>
            <a:spLocks/>
          </p:cNvSpPr>
          <p:nvPr>
            <p:custDataLst>
              <p:tags r:id="rId146"/>
            </p:custDataLst>
          </p:nvPr>
        </p:nvSpPr>
        <p:spPr bwMode="auto">
          <a:xfrm>
            <a:off x="2889250" y="3229156"/>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56" name="Freeform 220"/>
          <p:cNvSpPr>
            <a:spLocks/>
          </p:cNvSpPr>
          <p:nvPr>
            <p:custDataLst>
              <p:tags r:id="rId147"/>
            </p:custDataLst>
          </p:nvPr>
        </p:nvSpPr>
        <p:spPr bwMode="auto">
          <a:xfrm>
            <a:off x="2936875" y="3340281"/>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57" name="Freeform 221"/>
          <p:cNvSpPr>
            <a:spLocks/>
          </p:cNvSpPr>
          <p:nvPr>
            <p:custDataLst>
              <p:tags r:id="rId148"/>
            </p:custDataLst>
          </p:nvPr>
        </p:nvSpPr>
        <p:spPr bwMode="auto">
          <a:xfrm>
            <a:off x="2968625" y="3302181"/>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58" name="Freeform 222"/>
          <p:cNvSpPr>
            <a:spLocks/>
          </p:cNvSpPr>
          <p:nvPr>
            <p:custDataLst>
              <p:tags r:id="rId149"/>
            </p:custDataLst>
          </p:nvPr>
        </p:nvSpPr>
        <p:spPr bwMode="auto">
          <a:xfrm>
            <a:off x="2986088" y="3332343"/>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59" name="Freeform 223"/>
          <p:cNvSpPr>
            <a:spLocks/>
          </p:cNvSpPr>
          <p:nvPr>
            <p:custDataLst>
              <p:tags r:id="rId150"/>
            </p:custDataLst>
          </p:nvPr>
        </p:nvSpPr>
        <p:spPr bwMode="auto">
          <a:xfrm>
            <a:off x="3036888" y="3445056"/>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60" name="Freeform 224"/>
          <p:cNvSpPr>
            <a:spLocks/>
          </p:cNvSpPr>
          <p:nvPr>
            <p:custDataLst>
              <p:tags r:id="rId151"/>
            </p:custDataLst>
          </p:nvPr>
        </p:nvSpPr>
        <p:spPr bwMode="auto">
          <a:xfrm>
            <a:off x="3117850" y="3499031"/>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61" name="Freeform 225"/>
          <p:cNvSpPr>
            <a:spLocks/>
          </p:cNvSpPr>
          <p:nvPr>
            <p:custDataLst>
              <p:tags r:id="rId152"/>
            </p:custDataLst>
          </p:nvPr>
        </p:nvSpPr>
        <p:spPr bwMode="auto">
          <a:xfrm>
            <a:off x="3798888" y="4753156"/>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62" name="Freeform 226"/>
          <p:cNvSpPr>
            <a:spLocks/>
          </p:cNvSpPr>
          <p:nvPr>
            <p:custDataLst>
              <p:tags r:id="rId153"/>
            </p:custDataLst>
          </p:nvPr>
        </p:nvSpPr>
        <p:spPr bwMode="auto">
          <a:xfrm>
            <a:off x="5345113" y="1370193"/>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63" name="Freeform 227"/>
          <p:cNvSpPr>
            <a:spLocks/>
          </p:cNvSpPr>
          <p:nvPr>
            <p:custDataLst>
              <p:tags r:id="rId154"/>
            </p:custDataLst>
          </p:nvPr>
        </p:nvSpPr>
        <p:spPr bwMode="auto">
          <a:xfrm>
            <a:off x="5272088" y="1600381"/>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64" name="Freeform 228"/>
          <p:cNvSpPr>
            <a:spLocks/>
          </p:cNvSpPr>
          <p:nvPr>
            <p:custDataLst>
              <p:tags r:id="rId155"/>
            </p:custDataLst>
          </p:nvPr>
        </p:nvSpPr>
        <p:spPr bwMode="auto">
          <a:xfrm>
            <a:off x="5611813" y="2441756"/>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65" name="Freeform 229"/>
          <p:cNvSpPr>
            <a:spLocks/>
          </p:cNvSpPr>
          <p:nvPr>
            <p:custDataLst>
              <p:tags r:id="rId156"/>
            </p:custDataLst>
          </p:nvPr>
        </p:nvSpPr>
        <p:spPr bwMode="auto">
          <a:xfrm>
            <a:off x="5319713" y="2281418"/>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66" name="Freeform 230"/>
          <p:cNvSpPr>
            <a:spLocks/>
          </p:cNvSpPr>
          <p:nvPr>
            <p:custDataLst>
              <p:tags r:id="rId157"/>
            </p:custDataLst>
          </p:nvPr>
        </p:nvSpPr>
        <p:spPr bwMode="auto">
          <a:xfrm>
            <a:off x="5257800" y="2100443"/>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67" name="Freeform 231"/>
          <p:cNvSpPr>
            <a:spLocks/>
          </p:cNvSpPr>
          <p:nvPr>
            <p:custDataLst>
              <p:tags r:id="rId158"/>
            </p:custDataLst>
          </p:nvPr>
        </p:nvSpPr>
        <p:spPr bwMode="auto">
          <a:xfrm>
            <a:off x="5238750" y="2163943"/>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68" name="Freeform 232"/>
          <p:cNvSpPr>
            <a:spLocks/>
          </p:cNvSpPr>
          <p:nvPr>
            <p:custDataLst>
              <p:tags r:id="rId159"/>
            </p:custDataLst>
          </p:nvPr>
        </p:nvSpPr>
        <p:spPr bwMode="auto">
          <a:xfrm>
            <a:off x="5999163" y="2717981"/>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69" name="Freeform 233"/>
          <p:cNvSpPr>
            <a:spLocks/>
          </p:cNvSpPr>
          <p:nvPr>
            <p:custDataLst>
              <p:tags r:id="rId160"/>
            </p:custDataLst>
          </p:nvPr>
        </p:nvSpPr>
        <p:spPr bwMode="auto">
          <a:xfrm>
            <a:off x="5948363" y="2770368"/>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70" name="Freeform 234"/>
          <p:cNvSpPr>
            <a:spLocks/>
          </p:cNvSpPr>
          <p:nvPr>
            <p:custDataLst>
              <p:tags r:id="rId161"/>
            </p:custDataLst>
          </p:nvPr>
        </p:nvSpPr>
        <p:spPr bwMode="auto">
          <a:xfrm>
            <a:off x="4949825" y="2024243"/>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71" name="Freeform 235"/>
          <p:cNvSpPr>
            <a:spLocks/>
          </p:cNvSpPr>
          <p:nvPr>
            <p:custDataLst>
              <p:tags r:id="rId162"/>
            </p:custDataLst>
          </p:nvPr>
        </p:nvSpPr>
        <p:spPr bwMode="auto">
          <a:xfrm>
            <a:off x="4762500" y="2935468"/>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72" name="Freeform 236"/>
          <p:cNvSpPr>
            <a:spLocks/>
          </p:cNvSpPr>
          <p:nvPr>
            <p:custDataLst>
              <p:tags r:id="rId163"/>
            </p:custDataLst>
          </p:nvPr>
        </p:nvSpPr>
        <p:spPr bwMode="auto">
          <a:xfrm>
            <a:off x="4878388" y="2995793"/>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73" name="Freeform 237"/>
          <p:cNvSpPr>
            <a:spLocks/>
          </p:cNvSpPr>
          <p:nvPr>
            <p:custDataLst>
              <p:tags r:id="rId164"/>
            </p:custDataLst>
          </p:nvPr>
        </p:nvSpPr>
        <p:spPr bwMode="auto">
          <a:xfrm>
            <a:off x="4976813" y="2602093"/>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74" name="Freeform 238"/>
          <p:cNvSpPr>
            <a:spLocks/>
          </p:cNvSpPr>
          <p:nvPr>
            <p:custDataLst>
              <p:tags r:id="rId165"/>
            </p:custDataLst>
          </p:nvPr>
        </p:nvSpPr>
        <p:spPr bwMode="auto">
          <a:xfrm>
            <a:off x="5413375" y="2737031"/>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75" name="Freeform 239"/>
          <p:cNvSpPr>
            <a:spLocks/>
          </p:cNvSpPr>
          <p:nvPr>
            <p:custDataLst>
              <p:tags r:id="rId166"/>
            </p:custDataLst>
          </p:nvPr>
        </p:nvSpPr>
        <p:spPr bwMode="auto">
          <a:xfrm>
            <a:off x="5365750" y="2602093"/>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76" name="Freeform 240"/>
          <p:cNvSpPr>
            <a:spLocks/>
          </p:cNvSpPr>
          <p:nvPr>
            <p:custDataLst>
              <p:tags r:id="rId167"/>
            </p:custDataLst>
          </p:nvPr>
        </p:nvSpPr>
        <p:spPr bwMode="auto">
          <a:xfrm>
            <a:off x="4748213" y="2913243"/>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77" name="Freeform 241"/>
          <p:cNvSpPr>
            <a:spLocks/>
          </p:cNvSpPr>
          <p:nvPr>
            <p:custDataLst>
              <p:tags r:id="rId168"/>
            </p:custDataLst>
          </p:nvPr>
        </p:nvSpPr>
        <p:spPr bwMode="auto">
          <a:xfrm>
            <a:off x="4716463" y="1721031"/>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78" name="Freeform 242"/>
          <p:cNvSpPr>
            <a:spLocks/>
          </p:cNvSpPr>
          <p:nvPr>
            <p:custDataLst>
              <p:tags r:id="rId169"/>
            </p:custDataLst>
          </p:nvPr>
        </p:nvSpPr>
        <p:spPr bwMode="auto">
          <a:xfrm>
            <a:off x="5508625" y="1984556"/>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79" name="Freeform 243"/>
          <p:cNvSpPr>
            <a:spLocks/>
          </p:cNvSpPr>
          <p:nvPr>
            <p:custDataLst>
              <p:tags r:id="rId170"/>
            </p:custDataLst>
          </p:nvPr>
        </p:nvSpPr>
        <p:spPr bwMode="auto">
          <a:xfrm>
            <a:off x="5395913" y="1648006"/>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80" name="Freeform 244"/>
          <p:cNvSpPr>
            <a:spLocks/>
          </p:cNvSpPr>
          <p:nvPr>
            <p:custDataLst>
              <p:tags r:id="rId171"/>
            </p:custDataLst>
          </p:nvPr>
        </p:nvSpPr>
        <p:spPr bwMode="auto">
          <a:xfrm>
            <a:off x="5534025" y="1962331"/>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81" name="Freeform 245"/>
          <p:cNvSpPr>
            <a:spLocks/>
          </p:cNvSpPr>
          <p:nvPr>
            <p:custDataLst>
              <p:tags r:id="rId172"/>
            </p:custDataLst>
          </p:nvPr>
        </p:nvSpPr>
        <p:spPr bwMode="auto">
          <a:xfrm>
            <a:off x="4978400" y="2124256"/>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82" name="Freeform 246"/>
          <p:cNvSpPr>
            <a:spLocks/>
          </p:cNvSpPr>
          <p:nvPr>
            <p:custDataLst>
              <p:tags r:id="rId173"/>
            </p:custDataLst>
          </p:nvPr>
        </p:nvSpPr>
        <p:spPr bwMode="auto">
          <a:xfrm>
            <a:off x="5930900" y="2652893"/>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83" name="Freeform 247"/>
          <p:cNvSpPr>
            <a:spLocks/>
          </p:cNvSpPr>
          <p:nvPr>
            <p:custDataLst>
              <p:tags r:id="rId174"/>
            </p:custDataLst>
          </p:nvPr>
        </p:nvSpPr>
        <p:spPr bwMode="auto">
          <a:xfrm>
            <a:off x="5538788" y="3445056"/>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84" name="Freeform 248"/>
          <p:cNvSpPr>
            <a:spLocks/>
          </p:cNvSpPr>
          <p:nvPr>
            <p:custDataLst>
              <p:tags r:id="rId175"/>
            </p:custDataLst>
          </p:nvPr>
        </p:nvSpPr>
        <p:spPr bwMode="auto">
          <a:xfrm>
            <a:off x="5475288" y="3613331"/>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85" name="Freeform 249"/>
          <p:cNvSpPr>
            <a:spLocks/>
          </p:cNvSpPr>
          <p:nvPr>
            <p:custDataLst>
              <p:tags r:id="rId176"/>
            </p:custDataLst>
          </p:nvPr>
        </p:nvSpPr>
        <p:spPr bwMode="auto">
          <a:xfrm>
            <a:off x="5411788" y="3713343"/>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86" name="Freeform 250"/>
          <p:cNvSpPr>
            <a:spLocks/>
          </p:cNvSpPr>
          <p:nvPr>
            <p:custDataLst>
              <p:tags r:id="rId177"/>
            </p:custDataLst>
          </p:nvPr>
        </p:nvSpPr>
        <p:spPr bwMode="auto">
          <a:xfrm>
            <a:off x="5394325" y="3713343"/>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87" name="Freeform 251"/>
          <p:cNvSpPr>
            <a:spLocks/>
          </p:cNvSpPr>
          <p:nvPr>
            <p:custDataLst>
              <p:tags r:id="rId178"/>
            </p:custDataLst>
          </p:nvPr>
        </p:nvSpPr>
        <p:spPr bwMode="auto">
          <a:xfrm>
            <a:off x="5927725" y="4118156"/>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88" name="Freeform 252"/>
          <p:cNvSpPr>
            <a:spLocks/>
          </p:cNvSpPr>
          <p:nvPr>
            <p:custDataLst>
              <p:tags r:id="rId179"/>
            </p:custDataLst>
          </p:nvPr>
        </p:nvSpPr>
        <p:spPr bwMode="auto">
          <a:xfrm>
            <a:off x="5662613" y="4357868"/>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89" name="Freeform 253"/>
          <p:cNvSpPr>
            <a:spLocks/>
          </p:cNvSpPr>
          <p:nvPr>
            <p:custDataLst>
              <p:tags r:id="rId180"/>
            </p:custDataLst>
          </p:nvPr>
        </p:nvSpPr>
        <p:spPr bwMode="auto">
          <a:xfrm>
            <a:off x="6235700" y="4159431"/>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90" name="Freeform 254"/>
          <p:cNvSpPr>
            <a:spLocks/>
          </p:cNvSpPr>
          <p:nvPr>
            <p:custDataLst>
              <p:tags r:id="rId181"/>
            </p:custDataLst>
          </p:nvPr>
        </p:nvSpPr>
        <p:spPr bwMode="auto">
          <a:xfrm>
            <a:off x="5911850" y="3857806"/>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91" name="Freeform 255"/>
          <p:cNvSpPr>
            <a:spLocks/>
          </p:cNvSpPr>
          <p:nvPr>
            <p:custDataLst>
              <p:tags r:id="rId182"/>
            </p:custDataLst>
          </p:nvPr>
        </p:nvSpPr>
        <p:spPr bwMode="auto">
          <a:xfrm>
            <a:off x="5900738" y="3818118"/>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92" name="Freeform 256"/>
          <p:cNvSpPr>
            <a:spLocks/>
          </p:cNvSpPr>
          <p:nvPr>
            <p:custDataLst>
              <p:tags r:id="rId183"/>
            </p:custDataLst>
          </p:nvPr>
        </p:nvSpPr>
        <p:spPr bwMode="auto">
          <a:xfrm>
            <a:off x="6210300" y="2517956"/>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93" name="Freeform 257"/>
          <p:cNvSpPr>
            <a:spLocks/>
          </p:cNvSpPr>
          <p:nvPr>
            <p:custDataLst>
              <p:tags r:id="rId184"/>
            </p:custDataLst>
          </p:nvPr>
        </p:nvSpPr>
        <p:spPr bwMode="auto">
          <a:xfrm>
            <a:off x="6234113" y="3175181"/>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94" name="Freeform 258"/>
          <p:cNvSpPr>
            <a:spLocks/>
          </p:cNvSpPr>
          <p:nvPr>
            <p:custDataLst>
              <p:tags r:id="rId185"/>
            </p:custDataLst>
          </p:nvPr>
        </p:nvSpPr>
        <p:spPr bwMode="auto">
          <a:xfrm>
            <a:off x="6429375" y="2949756"/>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95" name="Freeform 259"/>
          <p:cNvSpPr>
            <a:spLocks/>
          </p:cNvSpPr>
          <p:nvPr>
            <p:custDataLst>
              <p:tags r:id="rId186"/>
            </p:custDataLst>
          </p:nvPr>
        </p:nvSpPr>
        <p:spPr bwMode="auto">
          <a:xfrm>
            <a:off x="6116638" y="2602093"/>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96" name="Freeform 260"/>
          <p:cNvSpPr>
            <a:spLocks/>
          </p:cNvSpPr>
          <p:nvPr>
            <p:custDataLst>
              <p:tags r:id="rId187"/>
            </p:custDataLst>
          </p:nvPr>
        </p:nvSpPr>
        <p:spPr bwMode="auto">
          <a:xfrm>
            <a:off x="6616700" y="2562406"/>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97" name="Freeform 261"/>
          <p:cNvSpPr>
            <a:spLocks/>
          </p:cNvSpPr>
          <p:nvPr>
            <p:custDataLst>
              <p:tags r:id="rId188"/>
            </p:custDataLst>
          </p:nvPr>
        </p:nvSpPr>
        <p:spPr bwMode="auto">
          <a:xfrm>
            <a:off x="6648450" y="2611618"/>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198" name="Freeform 262"/>
          <p:cNvSpPr>
            <a:spLocks/>
          </p:cNvSpPr>
          <p:nvPr>
            <p:custDataLst>
              <p:tags r:id="rId189"/>
            </p:custDataLst>
          </p:nvPr>
        </p:nvSpPr>
        <p:spPr bwMode="auto">
          <a:xfrm>
            <a:off x="7439025" y="2879906"/>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199" name="Freeform 263"/>
          <p:cNvSpPr>
            <a:spLocks/>
          </p:cNvSpPr>
          <p:nvPr>
            <p:custDataLst>
              <p:tags r:id="rId190"/>
            </p:custDataLst>
          </p:nvPr>
        </p:nvSpPr>
        <p:spPr bwMode="auto">
          <a:xfrm>
            <a:off x="4762500" y="3389493"/>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00" name="Freeform 264"/>
          <p:cNvSpPr>
            <a:spLocks/>
          </p:cNvSpPr>
          <p:nvPr>
            <p:custDataLst>
              <p:tags r:id="rId191"/>
            </p:custDataLst>
          </p:nvPr>
        </p:nvSpPr>
        <p:spPr bwMode="auto">
          <a:xfrm>
            <a:off x="4846638" y="3472043"/>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01" name="Freeform 265"/>
          <p:cNvSpPr>
            <a:spLocks/>
          </p:cNvSpPr>
          <p:nvPr>
            <p:custDataLst>
              <p:tags r:id="rId192"/>
            </p:custDataLst>
          </p:nvPr>
        </p:nvSpPr>
        <p:spPr bwMode="auto">
          <a:xfrm>
            <a:off x="4889500" y="3522843"/>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02" name="Freeform 266"/>
          <p:cNvSpPr>
            <a:spLocks/>
          </p:cNvSpPr>
          <p:nvPr>
            <p:custDataLst>
              <p:tags r:id="rId193"/>
            </p:custDataLst>
          </p:nvPr>
        </p:nvSpPr>
        <p:spPr bwMode="auto">
          <a:xfrm>
            <a:off x="5103813" y="3441881"/>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03" name="Freeform 267"/>
          <p:cNvSpPr>
            <a:spLocks/>
          </p:cNvSpPr>
          <p:nvPr>
            <p:custDataLst>
              <p:tags r:id="rId194"/>
            </p:custDataLst>
          </p:nvPr>
        </p:nvSpPr>
        <p:spPr bwMode="auto">
          <a:xfrm>
            <a:off x="4756150" y="3357743"/>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04" name="Freeform 268"/>
          <p:cNvSpPr>
            <a:spLocks/>
          </p:cNvSpPr>
          <p:nvPr>
            <p:custDataLst>
              <p:tags r:id="rId195"/>
            </p:custDataLst>
          </p:nvPr>
        </p:nvSpPr>
        <p:spPr bwMode="auto">
          <a:xfrm>
            <a:off x="5181600" y="3435531"/>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05" name="Freeform 269"/>
          <p:cNvSpPr>
            <a:spLocks/>
          </p:cNvSpPr>
          <p:nvPr>
            <p:custDataLst>
              <p:tags r:id="rId196"/>
            </p:custDataLst>
          </p:nvPr>
        </p:nvSpPr>
        <p:spPr bwMode="auto">
          <a:xfrm>
            <a:off x="5207000" y="3397431"/>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06" name="Freeform 270"/>
          <p:cNvSpPr>
            <a:spLocks/>
          </p:cNvSpPr>
          <p:nvPr>
            <p:custDataLst>
              <p:tags r:id="rId197"/>
            </p:custDataLst>
          </p:nvPr>
        </p:nvSpPr>
        <p:spPr bwMode="auto">
          <a:xfrm>
            <a:off x="5935663" y="4602343"/>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07" name="Freeform 271"/>
          <p:cNvSpPr>
            <a:spLocks/>
          </p:cNvSpPr>
          <p:nvPr>
            <p:custDataLst>
              <p:tags r:id="rId198"/>
            </p:custDataLst>
          </p:nvPr>
        </p:nvSpPr>
        <p:spPr bwMode="auto">
          <a:xfrm>
            <a:off x="5830888" y="4699181"/>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08" name="Freeform 272"/>
          <p:cNvSpPr>
            <a:spLocks/>
          </p:cNvSpPr>
          <p:nvPr>
            <p:custDataLst>
              <p:tags r:id="rId199"/>
            </p:custDataLst>
          </p:nvPr>
        </p:nvSpPr>
        <p:spPr bwMode="auto">
          <a:xfrm>
            <a:off x="8048625" y="2413181"/>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09" name="Freeform 273"/>
          <p:cNvSpPr>
            <a:spLocks/>
          </p:cNvSpPr>
          <p:nvPr>
            <p:custDataLst>
              <p:tags r:id="rId200"/>
            </p:custDataLst>
          </p:nvPr>
        </p:nvSpPr>
        <p:spPr bwMode="auto">
          <a:xfrm>
            <a:off x="7119938" y="2827518"/>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10" name="Freeform 274"/>
          <p:cNvSpPr>
            <a:spLocks/>
          </p:cNvSpPr>
          <p:nvPr>
            <p:custDataLst>
              <p:tags r:id="rId201"/>
            </p:custDataLst>
          </p:nvPr>
        </p:nvSpPr>
        <p:spPr bwMode="auto">
          <a:xfrm>
            <a:off x="7335838" y="2883081"/>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11" name="Freeform 275"/>
          <p:cNvSpPr>
            <a:spLocks/>
          </p:cNvSpPr>
          <p:nvPr>
            <p:custDataLst>
              <p:tags r:id="rId202"/>
            </p:custDataLst>
          </p:nvPr>
        </p:nvSpPr>
        <p:spPr bwMode="auto">
          <a:xfrm>
            <a:off x="7326313" y="2954518"/>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12" name="Freeform 276"/>
          <p:cNvSpPr>
            <a:spLocks/>
          </p:cNvSpPr>
          <p:nvPr>
            <p:custDataLst>
              <p:tags r:id="rId203"/>
            </p:custDataLst>
          </p:nvPr>
        </p:nvSpPr>
        <p:spPr bwMode="auto">
          <a:xfrm>
            <a:off x="7643813" y="3070406"/>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13" name="Freeform 277"/>
          <p:cNvSpPr>
            <a:spLocks/>
          </p:cNvSpPr>
          <p:nvPr>
            <p:custDataLst>
              <p:tags r:id="rId204"/>
            </p:custDataLst>
          </p:nvPr>
        </p:nvSpPr>
        <p:spPr bwMode="auto">
          <a:xfrm>
            <a:off x="7726363" y="3321231"/>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14" name="Freeform 278"/>
          <p:cNvSpPr>
            <a:spLocks/>
          </p:cNvSpPr>
          <p:nvPr>
            <p:custDataLst>
              <p:tags r:id="rId205"/>
            </p:custDataLst>
          </p:nvPr>
        </p:nvSpPr>
        <p:spPr bwMode="auto">
          <a:xfrm>
            <a:off x="8128000" y="2557643"/>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15" name="Freeform 279"/>
          <p:cNvSpPr>
            <a:spLocks/>
          </p:cNvSpPr>
          <p:nvPr>
            <p:custDataLst>
              <p:tags r:id="rId206"/>
            </p:custDataLst>
          </p:nvPr>
        </p:nvSpPr>
        <p:spPr bwMode="auto">
          <a:xfrm>
            <a:off x="8696325" y="3854631"/>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16" name="Freeform 280"/>
          <p:cNvSpPr>
            <a:spLocks/>
          </p:cNvSpPr>
          <p:nvPr>
            <p:custDataLst>
              <p:tags r:id="rId207"/>
            </p:custDataLst>
          </p:nvPr>
        </p:nvSpPr>
        <p:spPr bwMode="auto">
          <a:xfrm>
            <a:off x="8888413" y="3838756"/>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17" name="Freeform 281"/>
          <p:cNvSpPr>
            <a:spLocks/>
          </p:cNvSpPr>
          <p:nvPr>
            <p:custDataLst>
              <p:tags r:id="rId208"/>
            </p:custDataLst>
          </p:nvPr>
        </p:nvSpPr>
        <p:spPr bwMode="auto">
          <a:xfrm>
            <a:off x="7164388" y="3472043"/>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nvGrpSpPr>
          <p:cNvPr id="218" name="Group 282"/>
          <p:cNvGrpSpPr>
            <a:grpSpLocks/>
          </p:cNvGrpSpPr>
          <p:nvPr>
            <p:custDataLst>
              <p:tags r:id="rId209"/>
            </p:custDataLst>
          </p:nvPr>
        </p:nvGrpSpPr>
        <p:grpSpPr bwMode="auto">
          <a:xfrm>
            <a:off x="8104188" y="3183118"/>
            <a:ext cx="233362" cy="439738"/>
            <a:chOff x="5062" y="2295"/>
            <a:chExt cx="177" cy="279"/>
          </a:xfrm>
        </p:grpSpPr>
        <p:sp>
          <p:nvSpPr>
            <p:cNvPr id="468"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69"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70"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71"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72"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73"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74"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75"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76"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77"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78"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79"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80"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81"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82"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83"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84"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85"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86"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87"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88"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89"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90"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91"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219" name="Freeform 307"/>
          <p:cNvSpPr>
            <a:spLocks/>
          </p:cNvSpPr>
          <p:nvPr>
            <p:custDataLst>
              <p:tags r:id="rId210"/>
            </p:custDataLst>
          </p:nvPr>
        </p:nvSpPr>
        <p:spPr bwMode="auto">
          <a:xfrm>
            <a:off x="8448675" y="4002268"/>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20" name="Freeform 308"/>
          <p:cNvSpPr>
            <a:spLocks/>
          </p:cNvSpPr>
          <p:nvPr>
            <p:custDataLst>
              <p:tags r:id="rId211"/>
            </p:custDataLst>
          </p:nvPr>
        </p:nvSpPr>
        <p:spPr bwMode="auto">
          <a:xfrm>
            <a:off x="8524875" y="3941943"/>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21" name="Freeform 309"/>
          <p:cNvSpPr>
            <a:spLocks/>
          </p:cNvSpPr>
          <p:nvPr>
            <p:custDataLst>
              <p:tags r:id="rId212"/>
            </p:custDataLst>
          </p:nvPr>
        </p:nvSpPr>
        <p:spPr bwMode="auto">
          <a:xfrm>
            <a:off x="8572500" y="3821293"/>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22" name="Freeform 310"/>
          <p:cNvSpPr>
            <a:spLocks/>
          </p:cNvSpPr>
          <p:nvPr>
            <p:custDataLst>
              <p:tags r:id="rId213"/>
            </p:custDataLst>
          </p:nvPr>
        </p:nvSpPr>
        <p:spPr bwMode="auto">
          <a:xfrm>
            <a:off x="8556625" y="3791131"/>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23" name="Freeform 311"/>
          <p:cNvSpPr>
            <a:spLocks/>
          </p:cNvSpPr>
          <p:nvPr>
            <p:custDataLst>
              <p:tags r:id="rId214"/>
            </p:custDataLst>
          </p:nvPr>
        </p:nvSpPr>
        <p:spPr bwMode="auto">
          <a:xfrm>
            <a:off x="8382000" y="3687943"/>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24" name="Freeform 312"/>
          <p:cNvSpPr>
            <a:spLocks/>
          </p:cNvSpPr>
          <p:nvPr>
            <p:custDataLst>
              <p:tags r:id="rId215"/>
            </p:custDataLst>
          </p:nvPr>
        </p:nvSpPr>
        <p:spPr bwMode="auto">
          <a:xfrm>
            <a:off x="8308975" y="3822881"/>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25" name="Freeform 313"/>
          <p:cNvSpPr>
            <a:spLocks/>
          </p:cNvSpPr>
          <p:nvPr>
            <p:custDataLst>
              <p:tags r:id="rId216"/>
            </p:custDataLst>
          </p:nvPr>
        </p:nvSpPr>
        <p:spPr bwMode="auto">
          <a:xfrm>
            <a:off x="8316913" y="4008618"/>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26" name="Freeform 314"/>
          <p:cNvSpPr>
            <a:spLocks/>
          </p:cNvSpPr>
          <p:nvPr>
            <p:custDataLst>
              <p:tags r:id="rId217"/>
            </p:custDataLst>
          </p:nvPr>
        </p:nvSpPr>
        <p:spPr bwMode="auto">
          <a:xfrm>
            <a:off x="8429625" y="3827643"/>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27" name="Freeform 315"/>
          <p:cNvSpPr>
            <a:spLocks/>
          </p:cNvSpPr>
          <p:nvPr>
            <p:custDataLst>
              <p:tags r:id="rId218"/>
            </p:custDataLst>
          </p:nvPr>
        </p:nvSpPr>
        <p:spPr bwMode="auto">
          <a:xfrm>
            <a:off x="8289925" y="3822881"/>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28" name="Freeform 316"/>
          <p:cNvSpPr>
            <a:spLocks/>
          </p:cNvSpPr>
          <p:nvPr>
            <p:custDataLst>
              <p:tags r:id="rId219"/>
            </p:custDataLst>
          </p:nvPr>
        </p:nvSpPr>
        <p:spPr bwMode="auto">
          <a:xfrm>
            <a:off x="8334375" y="3870506"/>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29" name="Freeform 317"/>
          <p:cNvSpPr>
            <a:spLocks/>
          </p:cNvSpPr>
          <p:nvPr>
            <p:custDataLst>
              <p:tags r:id="rId220"/>
            </p:custDataLst>
          </p:nvPr>
        </p:nvSpPr>
        <p:spPr bwMode="auto">
          <a:xfrm>
            <a:off x="8135938" y="4073706"/>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30" name="Freeform 318"/>
          <p:cNvSpPr>
            <a:spLocks/>
          </p:cNvSpPr>
          <p:nvPr>
            <p:custDataLst>
              <p:tags r:id="rId221"/>
            </p:custDataLst>
          </p:nvPr>
        </p:nvSpPr>
        <p:spPr bwMode="auto">
          <a:xfrm>
            <a:off x="8234363" y="4111806"/>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31" name="Freeform 319"/>
          <p:cNvSpPr>
            <a:spLocks/>
          </p:cNvSpPr>
          <p:nvPr>
            <p:custDataLst>
              <p:tags r:id="rId222"/>
            </p:custDataLst>
          </p:nvPr>
        </p:nvSpPr>
        <p:spPr bwMode="auto">
          <a:xfrm>
            <a:off x="8067675" y="4043543"/>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32" name="Freeform 320"/>
          <p:cNvSpPr>
            <a:spLocks/>
          </p:cNvSpPr>
          <p:nvPr>
            <p:custDataLst>
              <p:tags r:id="rId223"/>
            </p:custDataLst>
          </p:nvPr>
        </p:nvSpPr>
        <p:spPr bwMode="auto">
          <a:xfrm>
            <a:off x="8112125" y="4029256"/>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33" name="Freeform 321"/>
          <p:cNvSpPr>
            <a:spLocks/>
          </p:cNvSpPr>
          <p:nvPr>
            <p:custDataLst>
              <p:tags r:id="rId224"/>
            </p:custDataLst>
          </p:nvPr>
        </p:nvSpPr>
        <p:spPr bwMode="auto">
          <a:xfrm>
            <a:off x="8164513" y="4038781"/>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34" name="Freeform 322"/>
          <p:cNvSpPr>
            <a:spLocks/>
          </p:cNvSpPr>
          <p:nvPr>
            <p:custDataLst>
              <p:tags r:id="rId225"/>
            </p:custDataLst>
          </p:nvPr>
        </p:nvSpPr>
        <p:spPr bwMode="auto">
          <a:xfrm>
            <a:off x="8216900" y="4043543"/>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35" name="Freeform 323"/>
          <p:cNvSpPr>
            <a:spLocks/>
          </p:cNvSpPr>
          <p:nvPr>
            <p:custDataLst>
              <p:tags r:id="rId226"/>
            </p:custDataLst>
          </p:nvPr>
        </p:nvSpPr>
        <p:spPr bwMode="auto">
          <a:xfrm>
            <a:off x="8289925" y="4035606"/>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36" name="Freeform 324"/>
          <p:cNvSpPr>
            <a:spLocks/>
          </p:cNvSpPr>
          <p:nvPr>
            <p:custDataLst>
              <p:tags r:id="rId227"/>
            </p:custDataLst>
          </p:nvPr>
        </p:nvSpPr>
        <p:spPr bwMode="auto">
          <a:xfrm>
            <a:off x="7864475" y="3849868"/>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37" name="Freeform 325"/>
          <p:cNvSpPr>
            <a:spLocks/>
          </p:cNvSpPr>
          <p:nvPr>
            <p:custDataLst>
              <p:tags r:id="rId228"/>
            </p:custDataLst>
          </p:nvPr>
        </p:nvSpPr>
        <p:spPr bwMode="auto">
          <a:xfrm>
            <a:off x="7810500" y="3822881"/>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38" name="Freeform 326"/>
          <p:cNvSpPr>
            <a:spLocks/>
          </p:cNvSpPr>
          <p:nvPr>
            <p:custDataLst>
              <p:tags r:id="rId229"/>
            </p:custDataLst>
          </p:nvPr>
        </p:nvSpPr>
        <p:spPr bwMode="auto">
          <a:xfrm>
            <a:off x="7645400" y="3807006"/>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39" name="Line 327" descr="Horizontal dunkel"/>
          <p:cNvSpPr>
            <a:spLocks noChangeShapeType="1"/>
          </p:cNvSpPr>
          <p:nvPr>
            <p:custDataLst>
              <p:tags r:id="rId230"/>
            </p:custDataLst>
          </p:nvPr>
        </p:nvSpPr>
        <p:spPr bwMode="auto">
          <a:xfrm>
            <a:off x="7670800" y="3843518"/>
            <a:ext cx="4763" cy="6350"/>
          </a:xfrm>
          <a:prstGeom prst="line">
            <a:avLst/>
          </a:prstGeom>
          <a:noFill/>
          <a:ln w="9525">
            <a:solidFill>
              <a:srgbClr val="FFFFFF"/>
            </a:solidFill>
            <a:round/>
            <a:headEnd/>
            <a:tailEn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40" name="Freeform 328"/>
          <p:cNvSpPr>
            <a:spLocks/>
          </p:cNvSpPr>
          <p:nvPr>
            <p:custDataLst>
              <p:tags r:id="rId231"/>
            </p:custDataLst>
          </p:nvPr>
        </p:nvSpPr>
        <p:spPr bwMode="auto">
          <a:xfrm>
            <a:off x="7667625" y="3843518"/>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41" name="Freeform 329"/>
          <p:cNvSpPr>
            <a:spLocks/>
          </p:cNvSpPr>
          <p:nvPr>
            <p:custDataLst>
              <p:tags r:id="rId232"/>
            </p:custDataLst>
          </p:nvPr>
        </p:nvSpPr>
        <p:spPr bwMode="auto">
          <a:xfrm>
            <a:off x="7569200" y="3687943"/>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42" name="Freeform 330"/>
          <p:cNvSpPr>
            <a:spLocks/>
          </p:cNvSpPr>
          <p:nvPr>
            <p:custDataLst>
              <p:tags r:id="rId233"/>
            </p:custDataLst>
          </p:nvPr>
        </p:nvSpPr>
        <p:spPr bwMode="auto">
          <a:xfrm>
            <a:off x="8097838" y="4051481"/>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43" name="Freeform 331"/>
          <p:cNvSpPr>
            <a:spLocks/>
          </p:cNvSpPr>
          <p:nvPr>
            <p:custDataLst>
              <p:tags r:id="rId234"/>
            </p:custDataLst>
          </p:nvPr>
        </p:nvSpPr>
        <p:spPr bwMode="auto">
          <a:xfrm>
            <a:off x="8613775" y="4008618"/>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44" name="Freeform 332"/>
          <p:cNvSpPr>
            <a:spLocks/>
          </p:cNvSpPr>
          <p:nvPr>
            <p:custDataLst>
              <p:tags r:id="rId235"/>
            </p:custDataLst>
          </p:nvPr>
        </p:nvSpPr>
        <p:spPr bwMode="auto">
          <a:xfrm>
            <a:off x="7551738" y="3591106"/>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45" name="Freeform 333"/>
          <p:cNvSpPr>
            <a:spLocks/>
          </p:cNvSpPr>
          <p:nvPr>
            <p:custDataLst>
              <p:tags r:id="rId236"/>
            </p:custDataLst>
          </p:nvPr>
        </p:nvSpPr>
        <p:spPr bwMode="auto">
          <a:xfrm>
            <a:off x="7893050" y="3640318"/>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46" name="Freeform 334"/>
          <p:cNvSpPr>
            <a:spLocks/>
          </p:cNvSpPr>
          <p:nvPr>
            <p:custDataLst>
              <p:tags r:id="rId237"/>
            </p:custDataLst>
          </p:nvPr>
        </p:nvSpPr>
        <p:spPr bwMode="auto">
          <a:xfrm>
            <a:off x="8248650" y="4046718"/>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47" name="Freeform 335"/>
          <p:cNvSpPr>
            <a:spLocks/>
          </p:cNvSpPr>
          <p:nvPr>
            <p:custDataLst>
              <p:tags r:id="rId238"/>
            </p:custDataLst>
          </p:nvPr>
        </p:nvSpPr>
        <p:spPr bwMode="auto">
          <a:xfrm>
            <a:off x="8364538" y="3713343"/>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48" name="Freeform 336"/>
          <p:cNvSpPr>
            <a:spLocks/>
          </p:cNvSpPr>
          <p:nvPr>
            <p:custDataLst>
              <p:tags r:id="rId239"/>
            </p:custDataLst>
          </p:nvPr>
        </p:nvSpPr>
        <p:spPr bwMode="auto">
          <a:xfrm>
            <a:off x="8377238" y="3857806"/>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49" name="Freeform 337"/>
          <p:cNvSpPr>
            <a:spLocks/>
          </p:cNvSpPr>
          <p:nvPr>
            <p:custDataLst>
              <p:tags r:id="rId240"/>
            </p:custDataLst>
          </p:nvPr>
        </p:nvSpPr>
        <p:spPr bwMode="auto">
          <a:xfrm>
            <a:off x="8453438" y="3781606"/>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50" name="Freeform 338"/>
          <p:cNvSpPr>
            <a:spLocks/>
          </p:cNvSpPr>
          <p:nvPr>
            <p:custDataLst>
              <p:tags r:id="rId241"/>
            </p:custDataLst>
          </p:nvPr>
        </p:nvSpPr>
        <p:spPr bwMode="auto">
          <a:xfrm>
            <a:off x="8142288" y="3719693"/>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51" name="Freeform 339"/>
          <p:cNvSpPr>
            <a:spLocks/>
          </p:cNvSpPr>
          <p:nvPr>
            <p:custDataLst>
              <p:tags r:id="rId242"/>
            </p:custDataLst>
          </p:nvPr>
        </p:nvSpPr>
        <p:spPr bwMode="auto">
          <a:xfrm>
            <a:off x="7807325" y="3960993"/>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52" name="Freeform 340"/>
          <p:cNvSpPr>
            <a:spLocks/>
          </p:cNvSpPr>
          <p:nvPr>
            <p:custDataLst>
              <p:tags r:id="rId243"/>
            </p:custDataLst>
          </p:nvPr>
        </p:nvSpPr>
        <p:spPr bwMode="auto">
          <a:xfrm>
            <a:off x="8488363" y="3818118"/>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53" name="Freeform 341"/>
          <p:cNvSpPr>
            <a:spLocks/>
          </p:cNvSpPr>
          <p:nvPr>
            <p:custDataLst>
              <p:tags r:id="rId244"/>
            </p:custDataLst>
          </p:nvPr>
        </p:nvSpPr>
        <p:spPr bwMode="auto">
          <a:xfrm>
            <a:off x="7019925" y="2649718"/>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54" name="Freeform 342"/>
          <p:cNvSpPr>
            <a:spLocks/>
          </p:cNvSpPr>
          <p:nvPr>
            <p:custDataLst>
              <p:tags r:id="rId245"/>
            </p:custDataLst>
          </p:nvPr>
        </p:nvSpPr>
        <p:spPr bwMode="auto">
          <a:xfrm>
            <a:off x="5476875" y="2054406"/>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55" name="Freeform 343"/>
          <p:cNvSpPr>
            <a:spLocks/>
          </p:cNvSpPr>
          <p:nvPr>
            <p:custDataLst>
              <p:tags r:id="rId246"/>
            </p:custDataLst>
          </p:nvPr>
        </p:nvSpPr>
        <p:spPr bwMode="auto">
          <a:xfrm>
            <a:off x="5540375" y="2259193"/>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56" name="Freeform 344"/>
          <p:cNvSpPr>
            <a:spLocks/>
          </p:cNvSpPr>
          <p:nvPr>
            <p:custDataLst>
              <p:tags r:id="rId247"/>
            </p:custDataLst>
          </p:nvPr>
        </p:nvSpPr>
        <p:spPr bwMode="auto">
          <a:xfrm>
            <a:off x="5640388" y="1914706"/>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57" name="Freeform 345"/>
          <p:cNvSpPr>
            <a:spLocks/>
          </p:cNvSpPr>
          <p:nvPr>
            <p:custDataLst>
              <p:tags r:id="rId248"/>
            </p:custDataLst>
          </p:nvPr>
        </p:nvSpPr>
        <p:spPr bwMode="auto">
          <a:xfrm>
            <a:off x="5653088" y="2262368"/>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58" name="Freeform 346"/>
          <p:cNvSpPr>
            <a:spLocks/>
          </p:cNvSpPr>
          <p:nvPr>
            <p:custDataLst>
              <p:tags r:id="rId249"/>
            </p:custDataLst>
          </p:nvPr>
        </p:nvSpPr>
        <p:spPr bwMode="auto">
          <a:xfrm>
            <a:off x="3652838" y="3300593"/>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59" name="Freeform 347"/>
          <p:cNvSpPr>
            <a:spLocks/>
          </p:cNvSpPr>
          <p:nvPr>
            <p:custDataLst>
              <p:tags r:id="rId250"/>
            </p:custDataLst>
          </p:nvPr>
        </p:nvSpPr>
        <p:spPr bwMode="auto">
          <a:xfrm>
            <a:off x="5757863" y="2254431"/>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60" name="Freeform 348"/>
          <p:cNvSpPr>
            <a:spLocks/>
          </p:cNvSpPr>
          <p:nvPr>
            <p:custDataLst>
              <p:tags r:id="rId251"/>
            </p:custDataLst>
          </p:nvPr>
        </p:nvSpPr>
        <p:spPr bwMode="auto">
          <a:xfrm>
            <a:off x="5675313" y="2136956"/>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61" name="Freeform 349"/>
          <p:cNvSpPr>
            <a:spLocks/>
          </p:cNvSpPr>
          <p:nvPr>
            <p:custDataLst>
              <p:tags r:id="rId252"/>
            </p:custDataLst>
          </p:nvPr>
        </p:nvSpPr>
        <p:spPr bwMode="auto">
          <a:xfrm>
            <a:off x="6186488" y="2479856"/>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62" name="Freeform 350"/>
          <p:cNvSpPr>
            <a:spLocks/>
          </p:cNvSpPr>
          <p:nvPr>
            <p:custDataLst>
              <p:tags r:id="rId253"/>
            </p:custDataLst>
          </p:nvPr>
        </p:nvSpPr>
        <p:spPr bwMode="auto">
          <a:xfrm>
            <a:off x="6729413" y="2494143"/>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63" name="Freeform 351"/>
          <p:cNvSpPr>
            <a:spLocks/>
          </p:cNvSpPr>
          <p:nvPr>
            <p:custDataLst>
              <p:tags r:id="rId254"/>
            </p:custDataLst>
          </p:nvPr>
        </p:nvSpPr>
        <p:spPr bwMode="auto">
          <a:xfrm>
            <a:off x="6778625" y="2422706"/>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64" name="Freeform 352"/>
          <p:cNvSpPr>
            <a:spLocks/>
          </p:cNvSpPr>
          <p:nvPr>
            <p:custDataLst>
              <p:tags r:id="rId255"/>
            </p:custDataLst>
          </p:nvPr>
        </p:nvSpPr>
        <p:spPr bwMode="auto">
          <a:xfrm>
            <a:off x="6384925" y="2438581"/>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65" name="Freeform 353"/>
          <p:cNvSpPr>
            <a:spLocks/>
          </p:cNvSpPr>
          <p:nvPr>
            <p:custDataLst>
              <p:tags r:id="rId256"/>
            </p:custDataLst>
          </p:nvPr>
        </p:nvSpPr>
        <p:spPr bwMode="auto">
          <a:xfrm>
            <a:off x="5594350" y="2325868"/>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66" name="Freeform 354"/>
          <p:cNvSpPr>
            <a:spLocks/>
          </p:cNvSpPr>
          <p:nvPr>
            <p:custDataLst>
              <p:tags r:id="rId257"/>
            </p:custDataLst>
          </p:nvPr>
        </p:nvSpPr>
        <p:spPr bwMode="auto">
          <a:xfrm>
            <a:off x="5641975" y="2433818"/>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67" name="Freeform 355"/>
          <p:cNvSpPr>
            <a:spLocks/>
          </p:cNvSpPr>
          <p:nvPr>
            <p:custDataLst>
              <p:tags r:id="rId258"/>
            </p:custDataLst>
          </p:nvPr>
        </p:nvSpPr>
        <p:spPr bwMode="auto">
          <a:xfrm>
            <a:off x="5726113" y="3057706"/>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68" name="Freeform 356"/>
          <p:cNvSpPr>
            <a:spLocks/>
          </p:cNvSpPr>
          <p:nvPr>
            <p:custDataLst>
              <p:tags r:id="rId259"/>
            </p:custDataLst>
          </p:nvPr>
        </p:nvSpPr>
        <p:spPr bwMode="auto">
          <a:xfrm>
            <a:off x="6210300" y="3397431"/>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69" name="Freeform 357"/>
          <p:cNvSpPr>
            <a:spLocks/>
          </p:cNvSpPr>
          <p:nvPr>
            <p:custDataLst>
              <p:tags r:id="rId260"/>
            </p:custDataLst>
          </p:nvPr>
        </p:nvSpPr>
        <p:spPr bwMode="auto">
          <a:xfrm>
            <a:off x="6218238" y="3384731"/>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70" name="Freeform 358"/>
          <p:cNvSpPr>
            <a:spLocks/>
          </p:cNvSpPr>
          <p:nvPr>
            <p:custDataLst>
              <p:tags r:id="rId261"/>
            </p:custDataLst>
          </p:nvPr>
        </p:nvSpPr>
        <p:spPr bwMode="auto">
          <a:xfrm>
            <a:off x="6016625" y="3295831"/>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71" name="Line 359"/>
          <p:cNvSpPr>
            <a:spLocks noChangeShapeType="1"/>
          </p:cNvSpPr>
          <p:nvPr>
            <p:custDataLst>
              <p:tags r:id="rId262"/>
            </p:custDataLst>
          </p:nvPr>
        </p:nvSpPr>
        <p:spPr bwMode="auto">
          <a:xfrm flipH="1">
            <a:off x="2876550" y="3814943"/>
            <a:ext cx="4763" cy="7938"/>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72" name="Freeform 360"/>
          <p:cNvSpPr>
            <a:spLocks/>
          </p:cNvSpPr>
          <p:nvPr>
            <p:custDataLst>
              <p:tags r:id="rId263"/>
            </p:custDataLst>
          </p:nvPr>
        </p:nvSpPr>
        <p:spPr bwMode="auto">
          <a:xfrm>
            <a:off x="2876550" y="3822881"/>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73" name="Freeform 361"/>
          <p:cNvSpPr>
            <a:spLocks/>
          </p:cNvSpPr>
          <p:nvPr>
            <p:custDataLst>
              <p:tags r:id="rId264"/>
            </p:custDataLst>
          </p:nvPr>
        </p:nvSpPr>
        <p:spPr bwMode="auto">
          <a:xfrm>
            <a:off x="2884488" y="3810181"/>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nvGrpSpPr>
          <p:cNvPr id="274" name="Group 362"/>
          <p:cNvGrpSpPr>
            <a:grpSpLocks/>
          </p:cNvGrpSpPr>
          <p:nvPr>
            <p:custDataLst>
              <p:tags r:id="rId265"/>
            </p:custDataLst>
          </p:nvPr>
        </p:nvGrpSpPr>
        <p:grpSpPr bwMode="auto">
          <a:xfrm>
            <a:off x="2876550" y="3745093"/>
            <a:ext cx="417513" cy="201613"/>
            <a:chOff x="912" y="2626"/>
            <a:chExt cx="311" cy="127"/>
          </a:xfrm>
        </p:grpSpPr>
        <p:sp>
          <p:nvSpPr>
            <p:cNvPr id="465"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66"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67"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275" name="Freeform 366"/>
          <p:cNvSpPr>
            <a:spLocks/>
          </p:cNvSpPr>
          <p:nvPr>
            <p:custDataLst>
              <p:tags r:id="rId266"/>
            </p:custDataLst>
          </p:nvPr>
        </p:nvSpPr>
        <p:spPr bwMode="auto">
          <a:xfrm>
            <a:off x="6524625" y="4462643"/>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76" name="Freeform 367"/>
          <p:cNvSpPr>
            <a:spLocks/>
          </p:cNvSpPr>
          <p:nvPr>
            <p:custDataLst>
              <p:tags r:id="rId267"/>
            </p:custDataLst>
          </p:nvPr>
        </p:nvSpPr>
        <p:spPr bwMode="auto">
          <a:xfrm>
            <a:off x="6496050" y="4489631"/>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nvGrpSpPr>
          <p:cNvPr id="277" name="Group 368"/>
          <p:cNvGrpSpPr>
            <a:grpSpLocks/>
          </p:cNvGrpSpPr>
          <p:nvPr>
            <p:custDataLst>
              <p:tags r:id="rId268"/>
            </p:custDataLst>
          </p:nvPr>
        </p:nvGrpSpPr>
        <p:grpSpPr bwMode="auto">
          <a:xfrm>
            <a:off x="6337300" y="3981631"/>
            <a:ext cx="168275" cy="103187"/>
            <a:chOff x="3481" y="2773"/>
            <a:chExt cx="125" cy="65"/>
          </a:xfrm>
        </p:grpSpPr>
        <p:sp>
          <p:nvSpPr>
            <p:cNvPr id="454"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55"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56"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57"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58"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59"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60"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61"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62"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63"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64"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278" name="Freeform 380"/>
          <p:cNvSpPr>
            <a:spLocks/>
          </p:cNvSpPr>
          <p:nvPr>
            <p:custDataLst>
              <p:tags r:id="rId269"/>
            </p:custDataLst>
          </p:nvPr>
        </p:nvSpPr>
        <p:spPr bwMode="auto">
          <a:xfrm>
            <a:off x="5465763" y="3973693"/>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79" name="Freeform 381"/>
          <p:cNvSpPr>
            <a:spLocks/>
          </p:cNvSpPr>
          <p:nvPr>
            <p:custDataLst>
              <p:tags r:id="rId270"/>
            </p:custDataLst>
          </p:nvPr>
        </p:nvSpPr>
        <p:spPr bwMode="auto">
          <a:xfrm>
            <a:off x="5476875" y="3946706"/>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80" name="Freeform 382"/>
          <p:cNvSpPr>
            <a:spLocks/>
          </p:cNvSpPr>
          <p:nvPr>
            <p:custDataLst>
              <p:tags r:id="rId271"/>
            </p:custDataLst>
          </p:nvPr>
        </p:nvSpPr>
        <p:spPr bwMode="auto">
          <a:xfrm>
            <a:off x="5578475" y="4489631"/>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81" name="Freeform 383"/>
          <p:cNvSpPr>
            <a:spLocks/>
          </p:cNvSpPr>
          <p:nvPr>
            <p:custDataLst>
              <p:tags r:id="rId272"/>
            </p:custDataLst>
          </p:nvPr>
        </p:nvSpPr>
        <p:spPr bwMode="auto">
          <a:xfrm>
            <a:off x="5726113" y="3057706"/>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nvGrpSpPr>
          <p:cNvPr id="282" name="Group 384"/>
          <p:cNvGrpSpPr>
            <a:grpSpLocks/>
          </p:cNvGrpSpPr>
          <p:nvPr>
            <p:custDataLst>
              <p:tags r:id="rId273"/>
            </p:custDataLst>
          </p:nvPr>
        </p:nvGrpSpPr>
        <p:grpSpPr bwMode="auto">
          <a:xfrm>
            <a:off x="4510088" y="3259318"/>
            <a:ext cx="80962" cy="82550"/>
            <a:chOff x="2352" y="2343"/>
            <a:chExt cx="65" cy="53"/>
          </a:xfrm>
        </p:grpSpPr>
        <p:sp>
          <p:nvSpPr>
            <p:cNvPr id="448"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49"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50"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51"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52"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53"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grpSp>
        <p:nvGrpSpPr>
          <p:cNvPr id="283" name="Group 391"/>
          <p:cNvGrpSpPr>
            <a:grpSpLocks/>
          </p:cNvGrpSpPr>
          <p:nvPr>
            <p:custDataLst>
              <p:tags r:id="rId274"/>
            </p:custDataLst>
          </p:nvPr>
        </p:nvGrpSpPr>
        <p:grpSpPr bwMode="auto">
          <a:xfrm>
            <a:off x="2355850" y="1319393"/>
            <a:ext cx="1897063" cy="1133475"/>
            <a:chOff x="527" y="1110"/>
            <a:chExt cx="1410" cy="709"/>
          </a:xfrm>
        </p:grpSpPr>
        <p:sp>
          <p:nvSpPr>
            <p:cNvPr id="406"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07"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08"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09"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10"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11"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12"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13"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14"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15"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16"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17"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18"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19"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20"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21"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22"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23"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24"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25"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26"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27"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28"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29"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30"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31"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32"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33"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34"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35"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36"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37"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38"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39"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40"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41"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42"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43"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44"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45"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46"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47"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284" name="Freeform 434"/>
          <p:cNvSpPr>
            <a:spLocks/>
          </p:cNvSpPr>
          <p:nvPr>
            <p:custDataLst>
              <p:tags r:id="rId275"/>
            </p:custDataLst>
          </p:nvPr>
        </p:nvSpPr>
        <p:spPr bwMode="auto">
          <a:xfrm>
            <a:off x="5926138" y="3664131"/>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85" name="Freeform 435"/>
          <p:cNvSpPr>
            <a:spLocks/>
          </p:cNvSpPr>
          <p:nvPr>
            <p:custDataLst>
              <p:tags r:id="rId276"/>
            </p:custDataLst>
          </p:nvPr>
        </p:nvSpPr>
        <p:spPr bwMode="auto">
          <a:xfrm>
            <a:off x="6032500" y="3814943"/>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86" name="Freeform 436"/>
          <p:cNvSpPr>
            <a:spLocks/>
          </p:cNvSpPr>
          <p:nvPr>
            <p:custDataLst>
              <p:tags r:id="rId277"/>
            </p:custDataLst>
          </p:nvPr>
        </p:nvSpPr>
        <p:spPr bwMode="auto">
          <a:xfrm>
            <a:off x="5522913" y="3051356"/>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87" name="Freeform 437"/>
          <p:cNvSpPr>
            <a:spLocks/>
          </p:cNvSpPr>
          <p:nvPr>
            <p:custDataLst>
              <p:tags r:id="rId278"/>
            </p:custDataLst>
          </p:nvPr>
        </p:nvSpPr>
        <p:spPr bwMode="auto">
          <a:xfrm>
            <a:off x="5199063" y="2433818"/>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grpSp>
        <p:nvGrpSpPr>
          <p:cNvPr id="288" name="Group 438"/>
          <p:cNvGrpSpPr>
            <a:grpSpLocks/>
          </p:cNvGrpSpPr>
          <p:nvPr>
            <p:custDataLst>
              <p:tags r:id="rId279"/>
            </p:custDataLst>
          </p:nvPr>
        </p:nvGrpSpPr>
        <p:grpSpPr bwMode="auto">
          <a:xfrm>
            <a:off x="3498850" y="4494393"/>
            <a:ext cx="384175" cy="1031875"/>
            <a:chOff x="1589" y="3126"/>
            <a:chExt cx="290" cy="657"/>
          </a:xfrm>
        </p:grpSpPr>
        <p:sp>
          <p:nvSpPr>
            <p:cNvPr id="403"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04"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05"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289" name="Freeform 442"/>
          <p:cNvSpPr>
            <a:spLocks/>
          </p:cNvSpPr>
          <p:nvPr>
            <p:custDataLst>
              <p:tags r:id="rId280"/>
            </p:custDataLst>
          </p:nvPr>
        </p:nvSpPr>
        <p:spPr bwMode="auto">
          <a:xfrm>
            <a:off x="6208713" y="2446518"/>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90" name="Freeform 443"/>
          <p:cNvSpPr>
            <a:spLocks/>
          </p:cNvSpPr>
          <p:nvPr>
            <p:custDataLst>
              <p:tags r:id="rId281"/>
            </p:custDataLst>
          </p:nvPr>
        </p:nvSpPr>
        <p:spPr bwMode="auto">
          <a:xfrm>
            <a:off x="5675313" y="2019481"/>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91" name="Freeform 444"/>
          <p:cNvSpPr>
            <a:spLocks/>
          </p:cNvSpPr>
          <p:nvPr>
            <p:custDataLst>
              <p:tags r:id="rId282"/>
            </p:custDataLst>
          </p:nvPr>
        </p:nvSpPr>
        <p:spPr bwMode="auto">
          <a:xfrm>
            <a:off x="5532438" y="2351268"/>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92" name="Freeform 445"/>
          <p:cNvSpPr>
            <a:spLocks/>
          </p:cNvSpPr>
          <p:nvPr>
            <p:custDataLst>
              <p:tags r:id="rId283"/>
            </p:custDataLst>
          </p:nvPr>
        </p:nvSpPr>
        <p:spPr bwMode="auto">
          <a:xfrm>
            <a:off x="3897313" y="3787956"/>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93" name="Freeform 446"/>
          <p:cNvSpPr>
            <a:spLocks/>
          </p:cNvSpPr>
          <p:nvPr>
            <p:custDataLst>
              <p:tags r:id="rId284"/>
            </p:custDataLst>
          </p:nvPr>
        </p:nvSpPr>
        <p:spPr bwMode="auto">
          <a:xfrm>
            <a:off x="5691188" y="2386193"/>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94" name="Freeform 447"/>
          <p:cNvSpPr>
            <a:spLocks/>
          </p:cNvSpPr>
          <p:nvPr>
            <p:custDataLst>
              <p:tags r:id="rId285"/>
            </p:custDataLst>
          </p:nvPr>
        </p:nvSpPr>
        <p:spPr bwMode="auto">
          <a:xfrm>
            <a:off x="5046663" y="3313293"/>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95" name="Freeform 448"/>
          <p:cNvSpPr>
            <a:spLocks/>
          </p:cNvSpPr>
          <p:nvPr>
            <p:custDataLst>
              <p:tags r:id="rId286"/>
            </p:custDataLst>
          </p:nvPr>
        </p:nvSpPr>
        <p:spPr bwMode="auto">
          <a:xfrm>
            <a:off x="5394325" y="3381556"/>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96" name="Freeform 449"/>
          <p:cNvSpPr>
            <a:spLocks/>
          </p:cNvSpPr>
          <p:nvPr>
            <p:custDataLst>
              <p:tags r:id="rId287"/>
            </p:custDataLst>
          </p:nvPr>
        </p:nvSpPr>
        <p:spPr bwMode="auto">
          <a:xfrm>
            <a:off x="7845425" y="3140256"/>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97" name="Freeform 450"/>
          <p:cNvSpPr>
            <a:spLocks/>
          </p:cNvSpPr>
          <p:nvPr>
            <p:custDataLst>
              <p:tags r:id="rId288"/>
            </p:custDataLst>
          </p:nvPr>
        </p:nvSpPr>
        <p:spPr bwMode="auto">
          <a:xfrm>
            <a:off x="3200400" y="3403781"/>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298" name="Freeform 451"/>
          <p:cNvSpPr>
            <a:spLocks/>
          </p:cNvSpPr>
          <p:nvPr>
            <p:custDataLst>
              <p:tags r:id="rId289"/>
            </p:custDataLst>
          </p:nvPr>
        </p:nvSpPr>
        <p:spPr bwMode="auto">
          <a:xfrm>
            <a:off x="5453063" y="3672068"/>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299" name="Freeform 452"/>
          <p:cNvSpPr>
            <a:spLocks/>
          </p:cNvSpPr>
          <p:nvPr>
            <p:custDataLst>
              <p:tags r:id="rId290"/>
            </p:custDataLst>
          </p:nvPr>
        </p:nvSpPr>
        <p:spPr bwMode="auto">
          <a:xfrm>
            <a:off x="5484813" y="2314756"/>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00" name="Freeform 453"/>
          <p:cNvSpPr>
            <a:spLocks/>
          </p:cNvSpPr>
          <p:nvPr>
            <p:custDataLst>
              <p:tags r:id="rId291"/>
            </p:custDataLst>
          </p:nvPr>
        </p:nvSpPr>
        <p:spPr bwMode="auto">
          <a:xfrm>
            <a:off x="5435600" y="2173468"/>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01" name="Freeform 454"/>
          <p:cNvSpPr>
            <a:spLocks/>
          </p:cNvSpPr>
          <p:nvPr>
            <p:custDataLst>
              <p:tags r:id="rId292"/>
            </p:custDataLst>
          </p:nvPr>
        </p:nvSpPr>
        <p:spPr bwMode="auto">
          <a:xfrm>
            <a:off x="5399088" y="2029006"/>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02" name="Freeform 455"/>
          <p:cNvSpPr>
            <a:spLocks/>
          </p:cNvSpPr>
          <p:nvPr>
            <p:custDataLst>
              <p:tags r:id="rId293"/>
            </p:custDataLst>
          </p:nvPr>
        </p:nvSpPr>
        <p:spPr bwMode="auto">
          <a:xfrm>
            <a:off x="5370513" y="2033768"/>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03" name="Freeform 456"/>
          <p:cNvSpPr>
            <a:spLocks/>
          </p:cNvSpPr>
          <p:nvPr>
            <p:custDataLst>
              <p:tags r:id="rId294"/>
            </p:custDataLst>
          </p:nvPr>
        </p:nvSpPr>
        <p:spPr bwMode="auto">
          <a:xfrm>
            <a:off x="5340350" y="1979793"/>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04" name="Freeform 457"/>
          <p:cNvSpPr>
            <a:spLocks/>
          </p:cNvSpPr>
          <p:nvPr>
            <p:custDataLst>
              <p:tags r:id="rId295"/>
            </p:custDataLst>
          </p:nvPr>
        </p:nvSpPr>
        <p:spPr bwMode="auto">
          <a:xfrm>
            <a:off x="5772150" y="2784656"/>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05" name="Freeform 458"/>
          <p:cNvSpPr>
            <a:spLocks/>
          </p:cNvSpPr>
          <p:nvPr>
            <p:custDataLst>
              <p:tags r:id="rId296"/>
            </p:custDataLst>
          </p:nvPr>
        </p:nvSpPr>
        <p:spPr bwMode="auto">
          <a:xfrm>
            <a:off x="5367338" y="2419531"/>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06" name="Freeform 459"/>
          <p:cNvSpPr>
            <a:spLocks/>
          </p:cNvSpPr>
          <p:nvPr>
            <p:custDataLst>
              <p:tags r:id="rId297"/>
            </p:custDataLst>
          </p:nvPr>
        </p:nvSpPr>
        <p:spPr bwMode="auto">
          <a:xfrm>
            <a:off x="5006975" y="2170293"/>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07" name="Freeform 460"/>
          <p:cNvSpPr>
            <a:spLocks/>
          </p:cNvSpPr>
          <p:nvPr>
            <p:custDataLst>
              <p:tags r:id="rId298"/>
            </p:custDataLst>
          </p:nvPr>
        </p:nvSpPr>
        <p:spPr bwMode="auto">
          <a:xfrm>
            <a:off x="6088063" y="2405243"/>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08" name="Freeform 461"/>
          <p:cNvSpPr>
            <a:spLocks/>
          </p:cNvSpPr>
          <p:nvPr>
            <p:custDataLst>
              <p:tags r:id="rId299"/>
            </p:custDataLst>
          </p:nvPr>
        </p:nvSpPr>
        <p:spPr bwMode="auto">
          <a:xfrm>
            <a:off x="5637213" y="2465568"/>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09" name="Freeform 462"/>
          <p:cNvSpPr>
            <a:spLocks/>
          </p:cNvSpPr>
          <p:nvPr>
            <p:custDataLst>
              <p:tags r:id="rId300"/>
            </p:custDataLst>
          </p:nvPr>
        </p:nvSpPr>
        <p:spPr bwMode="auto">
          <a:xfrm>
            <a:off x="5721350" y="2657656"/>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10" name="Freeform 463"/>
          <p:cNvSpPr>
            <a:spLocks/>
          </p:cNvSpPr>
          <p:nvPr>
            <p:custDataLst>
              <p:tags r:id="rId301"/>
            </p:custDataLst>
          </p:nvPr>
        </p:nvSpPr>
        <p:spPr bwMode="auto">
          <a:xfrm>
            <a:off x="4800600" y="3389493"/>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11" name="Freeform 464"/>
          <p:cNvSpPr>
            <a:spLocks/>
          </p:cNvSpPr>
          <p:nvPr>
            <p:custDataLst>
              <p:tags r:id="rId302"/>
            </p:custDataLst>
          </p:nvPr>
        </p:nvSpPr>
        <p:spPr bwMode="auto">
          <a:xfrm>
            <a:off x="6845300" y="2652893"/>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12" name="Freeform 465"/>
          <p:cNvSpPr>
            <a:spLocks/>
          </p:cNvSpPr>
          <p:nvPr>
            <p:custDataLst>
              <p:tags r:id="rId303"/>
            </p:custDataLst>
          </p:nvPr>
        </p:nvSpPr>
        <p:spPr bwMode="auto">
          <a:xfrm>
            <a:off x="4967288" y="3448231"/>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13" name="Freeform 466"/>
          <p:cNvSpPr>
            <a:spLocks/>
          </p:cNvSpPr>
          <p:nvPr>
            <p:custDataLst>
              <p:tags r:id="rId304"/>
            </p:custDataLst>
          </p:nvPr>
        </p:nvSpPr>
        <p:spPr bwMode="auto">
          <a:xfrm>
            <a:off x="6035675" y="3643493"/>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14" name="Freeform 467"/>
          <p:cNvSpPr>
            <a:spLocks/>
          </p:cNvSpPr>
          <p:nvPr>
            <p:custDataLst>
              <p:tags r:id="rId305"/>
            </p:custDataLst>
          </p:nvPr>
        </p:nvSpPr>
        <p:spPr bwMode="auto">
          <a:xfrm>
            <a:off x="6018213" y="2729093"/>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15" name="Freeform 468"/>
          <p:cNvSpPr>
            <a:spLocks/>
          </p:cNvSpPr>
          <p:nvPr>
            <p:custDataLst>
              <p:tags r:id="rId306"/>
            </p:custDataLst>
          </p:nvPr>
        </p:nvSpPr>
        <p:spPr bwMode="auto">
          <a:xfrm>
            <a:off x="6316663" y="2832281"/>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16" name="Freeform 469"/>
          <p:cNvSpPr>
            <a:spLocks/>
          </p:cNvSpPr>
          <p:nvPr>
            <p:custDataLst>
              <p:tags r:id="rId307"/>
            </p:custDataLst>
          </p:nvPr>
        </p:nvSpPr>
        <p:spPr bwMode="auto">
          <a:xfrm>
            <a:off x="5603875" y="1967093"/>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17" name="Freeform 470"/>
          <p:cNvSpPr>
            <a:spLocks/>
          </p:cNvSpPr>
          <p:nvPr>
            <p:custDataLst>
              <p:tags r:id="rId308"/>
            </p:custDataLst>
          </p:nvPr>
        </p:nvSpPr>
        <p:spPr bwMode="auto">
          <a:xfrm>
            <a:off x="6015038" y="2687818"/>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18" name="Freeform 471"/>
          <p:cNvSpPr>
            <a:spLocks/>
          </p:cNvSpPr>
          <p:nvPr>
            <p:custDataLst>
              <p:tags r:id="rId309"/>
            </p:custDataLst>
          </p:nvPr>
        </p:nvSpPr>
        <p:spPr bwMode="auto">
          <a:xfrm>
            <a:off x="5830888" y="4699181"/>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19" name="Freeform 472"/>
          <p:cNvSpPr>
            <a:spLocks/>
          </p:cNvSpPr>
          <p:nvPr>
            <p:custDataLst>
              <p:tags r:id="rId310"/>
            </p:custDataLst>
          </p:nvPr>
        </p:nvSpPr>
        <p:spPr bwMode="auto">
          <a:xfrm>
            <a:off x="5602288" y="2014718"/>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20" name="Freeform 473"/>
          <p:cNvSpPr>
            <a:spLocks/>
          </p:cNvSpPr>
          <p:nvPr>
            <p:custDataLst>
              <p:tags r:id="rId311"/>
            </p:custDataLst>
          </p:nvPr>
        </p:nvSpPr>
        <p:spPr bwMode="auto">
          <a:xfrm>
            <a:off x="5308600" y="2200456"/>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21" name="Freeform 474"/>
          <p:cNvSpPr>
            <a:spLocks/>
          </p:cNvSpPr>
          <p:nvPr>
            <p:custDataLst>
              <p:tags r:id="rId312"/>
            </p:custDataLst>
          </p:nvPr>
        </p:nvSpPr>
        <p:spPr bwMode="auto">
          <a:xfrm>
            <a:off x="6005513" y="4084818"/>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22" name="Freeform 475"/>
          <p:cNvSpPr>
            <a:spLocks/>
          </p:cNvSpPr>
          <p:nvPr>
            <p:custDataLst>
              <p:tags r:id="rId313"/>
            </p:custDataLst>
          </p:nvPr>
        </p:nvSpPr>
        <p:spPr bwMode="auto">
          <a:xfrm>
            <a:off x="5497513" y="2656068"/>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23" name="Freeform 476"/>
          <p:cNvSpPr>
            <a:spLocks/>
          </p:cNvSpPr>
          <p:nvPr>
            <p:custDataLst>
              <p:tags r:id="rId314"/>
            </p:custDataLst>
          </p:nvPr>
        </p:nvSpPr>
        <p:spPr bwMode="auto">
          <a:xfrm>
            <a:off x="5816600" y="4276906"/>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24" name="Freeform 477"/>
          <p:cNvSpPr>
            <a:spLocks/>
          </p:cNvSpPr>
          <p:nvPr>
            <p:custDataLst>
              <p:tags r:id="rId315"/>
            </p:custDataLst>
          </p:nvPr>
        </p:nvSpPr>
        <p:spPr bwMode="auto">
          <a:xfrm>
            <a:off x="5729288" y="4053068"/>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25" name="Freeform 478"/>
          <p:cNvSpPr>
            <a:spLocks/>
          </p:cNvSpPr>
          <p:nvPr>
            <p:custDataLst>
              <p:tags r:id="rId316"/>
            </p:custDataLst>
          </p:nvPr>
        </p:nvSpPr>
        <p:spPr bwMode="auto">
          <a:xfrm>
            <a:off x="5465763" y="4326118"/>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26" name="Freeform 479"/>
          <p:cNvSpPr>
            <a:spLocks/>
          </p:cNvSpPr>
          <p:nvPr>
            <p:custDataLst>
              <p:tags r:id="rId317"/>
            </p:custDataLst>
          </p:nvPr>
        </p:nvSpPr>
        <p:spPr bwMode="auto">
          <a:xfrm>
            <a:off x="4745038" y="3256143"/>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27" name="Freeform 480"/>
          <p:cNvSpPr>
            <a:spLocks/>
          </p:cNvSpPr>
          <p:nvPr>
            <p:custDataLst>
              <p:tags r:id="rId318"/>
            </p:custDataLst>
          </p:nvPr>
        </p:nvSpPr>
        <p:spPr bwMode="auto">
          <a:xfrm>
            <a:off x="5918200" y="3818118"/>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28" name="Freeform 481"/>
          <p:cNvSpPr>
            <a:spLocks/>
          </p:cNvSpPr>
          <p:nvPr>
            <p:custDataLst>
              <p:tags r:id="rId319"/>
            </p:custDataLst>
          </p:nvPr>
        </p:nvSpPr>
        <p:spPr bwMode="auto">
          <a:xfrm>
            <a:off x="8482013" y="2332218"/>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29" name="Freeform 482"/>
          <p:cNvSpPr>
            <a:spLocks/>
          </p:cNvSpPr>
          <p:nvPr>
            <p:custDataLst>
              <p:tags r:id="rId320"/>
            </p:custDataLst>
          </p:nvPr>
        </p:nvSpPr>
        <p:spPr bwMode="auto">
          <a:xfrm>
            <a:off x="8340725" y="2333806"/>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30" name="Freeform 483"/>
          <p:cNvSpPr>
            <a:spLocks/>
          </p:cNvSpPr>
          <p:nvPr>
            <p:custDataLst>
              <p:tags r:id="rId321"/>
            </p:custDataLst>
          </p:nvPr>
        </p:nvSpPr>
        <p:spPr bwMode="auto">
          <a:xfrm>
            <a:off x="8310563" y="2687818"/>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31" name="Freeform 484"/>
          <p:cNvSpPr>
            <a:spLocks/>
          </p:cNvSpPr>
          <p:nvPr>
            <p:custDataLst>
              <p:tags r:id="rId322"/>
            </p:custDataLst>
          </p:nvPr>
        </p:nvSpPr>
        <p:spPr bwMode="auto">
          <a:xfrm>
            <a:off x="8256588" y="2702106"/>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32" name="Freeform 485"/>
          <p:cNvSpPr>
            <a:spLocks/>
          </p:cNvSpPr>
          <p:nvPr>
            <p:custDataLst>
              <p:tags r:id="rId323"/>
            </p:custDataLst>
          </p:nvPr>
        </p:nvSpPr>
        <p:spPr bwMode="auto">
          <a:xfrm>
            <a:off x="8272463" y="2463981"/>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33" name="Freeform 486"/>
          <p:cNvSpPr>
            <a:spLocks/>
          </p:cNvSpPr>
          <p:nvPr>
            <p:custDataLst>
              <p:tags r:id="rId324"/>
            </p:custDataLst>
          </p:nvPr>
        </p:nvSpPr>
        <p:spPr bwMode="auto">
          <a:xfrm>
            <a:off x="5856288" y="1354318"/>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34" name="Freeform 487"/>
          <p:cNvSpPr>
            <a:spLocks/>
          </p:cNvSpPr>
          <p:nvPr>
            <p:custDataLst>
              <p:tags r:id="rId325"/>
            </p:custDataLst>
          </p:nvPr>
        </p:nvSpPr>
        <p:spPr bwMode="auto">
          <a:xfrm>
            <a:off x="5999163" y="1336856"/>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35" name="Freeform 488"/>
          <p:cNvSpPr>
            <a:spLocks/>
          </p:cNvSpPr>
          <p:nvPr>
            <p:custDataLst>
              <p:tags r:id="rId326"/>
            </p:custDataLst>
          </p:nvPr>
        </p:nvSpPr>
        <p:spPr bwMode="auto">
          <a:xfrm>
            <a:off x="6035675" y="1344793"/>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36" name="Freeform 489"/>
          <p:cNvSpPr>
            <a:spLocks/>
          </p:cNvSpPr>
          <p:nvPr>
            <p:custDataLst>
              <p:tags r:id="rId327"/>
            </p:custDataLst>
          </p:nvPr>
        </p:nvSpPr>
        <p:spPr bwMode="auto">
          <a:xfrm>
            <a:off x="6569075" y="1530531"/>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37" name="Freeform 490"/>
          <p:cNvSpPr>
            <a:spLocks/>
          </p:cNvSpPr>
          <p:nvPr>
            <p:custDataLst>
              <p:tags r:id="rId328"/>
            </p:custDataLst>
          </p:nvPr>
        </p:nvSpPr>
        <p:spPr bwMode="auto">
          <a:xfrm>
            <a:off x="6478588" y="1389243"/>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38" name="Freeform 491"/>
          <p:cNvSpPr>
            <a:spLocks/>
          </p:cNvSpPr>
          <p:nvPr>
            <p:custDataLst>
              <p:tags r:id="rId329"/>
            </p:custDataLst>
          </p:nvPr>
        </p:nvSpPr>
        <p:spPr bwMode="auto">
          <a:xfrm>
            <a:off x="6500813" y="1347968"/>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39" name="Freeform 492"/>
          <p:cNvSpPr>
            <a:spLocks/>
          </p:cNvSpPr>
          <p:nvPr>
            <p:custDataLst>
              <p:tags r:id="rId330"/>
            </p:custDataLst>
          </p:nvPr>
        </p:nvSpPr>
        <p:spPr bwMode="auto">
          <a:xfrm>
            <a:off x="6645275" y="1463856"/>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40" name="Freeform 493"/>
          <p:cNvSpPr>
            <a:spLocks/>
          </p:cNvSpPr>
          <p:nvPr>
            <p:custDataLst>
              <p:tags r:id="rId331"/>
            </p:custDataLst>
          </p:nvPr>
        </p:nvSpPr>
        <p:spPr bwMode="auto">
          <a:xfrm>
            <a:off x="6699250" y="1347968"/>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41" name="Freeform 494"/>
          <p:cNvSpPr>
            <a:spLocks/>
          </p:cNvSpPr>
          <p:nvPr>
            <p:custDataLst>
              <p:tags r:id="rId332"/>
            </p:custDataLst>
          </p:nvPr>
        </p:nvSpPr>
        <p:spPr bwMode="auto">
          <a:xfrm>
            <a:off x="6759575" y="1373368"/>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42" name="Freeform 495"/>
          <p:cNvSpPr>
            <a:spLocks/>
          </p:cNvSpPr>
          <p:nvPr>
            <p:custDataLst>
              <p:tags r:id="rId333"/>
            </p:custDataLst>
          </p:nvPr>
        </p:nvSpPr>
        <p:spPr bwMode="auto">
          <a:xfrm>
            <a:off x="6877050" y="1387656"/>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43" name="Freeform 496"/>
          <p:cNvSpPr>
            <a:spLocks/>
          </p:cNvSpPr>
          <p:nvPr>
            <p:custDataLst>
              <p:tags r:id="rId334"/>
            </p:custDataLst>
          </p:nvPr>
        </p:nvSpPr>
        <p:spPr bwMode="auto">
          <a:xfrm>
            <a:off x="7404100" y="1513068"/>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44" name="Freeform 497"/>
          <p:cNvSpPr>
            <a:spLocks/>
          </p:cNvSpPr>
          <p:nvPr>
            <p:custDataLst>
              <p:tags r:id="rId335"/>
            </p:custDataLst>
          </p:nvPr>
        </p:nvSpPr>
        <p:spPr bwMode="auto">
          <a:xfrm>
            <a:off x="7470775" y="1530531"/>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45" name="Freeform 498"/>
          <p:cNvSpPr>
            <a:spLocks/>
          </p:cNvSpPr>
          <p:nvPr>
            <p:custDataLst>
              <p:tags r:id="rId336"/>
            </p:custDataLst>
          </p:nvPr>
        </p:nvSpPr>
        <p:spPr bwMode="auto">
          <a:xfrm>
            <a:off x="7500938" y="1541643"/>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46" name="Freeform 499"/>
          <p:cNvSpPr>
            <a:spLocks/>
          </p:cNvSpPr>
          <p:nvPr>
            <p:custDataLst>
              <p:tags r:id="rId337"/>
            </p:custDataLst>
          </p:nvPr>
        </p:nvSpPr>
        <p:spPr bwMode="auto">
          <a:xfrm>
            <a:off x="7272338" y="1514656"/>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47" name="Freeform 500"/>
          <p:cNvSpPr>
            <a:spLocks/>
          </p:cNvSpPr>
          <p:nvPr>
            <p:custDataLst>
              <p:tags r:id="rId338"/>
            </p:custDataLst>
          </p:nvPr>
        </p:nvSpPr>
        <p:spPr bwMode="auto">
          <a:xfrm>
            <a:off x="7572375" y="1455918"/>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48" name="Freeform 501"/>
          <p:cNvSpPr>
            <a:spLocks/>
          </p:cNvSpPr>
          <p:nvPr>
            <p:custDataLst>
              <p:tags r:id="rId339"/>
            </p:custDataLst>
          </p:nvPr>
        </p:nvSpPr>
        <p:spPr bwMode="auto">
          <a:xfrm>
            <a:off x="7732713" y="1463856"/>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49" name="Freeform 502"/>
          <p:cNvSpPr>
            <a:spLocks/>
          </p:cNvSpPr>
          <p:nvPr>
            <p:custDataLst>
              <p:tags r:id="rId340"/>
            </p:custDataLst>
          </p:nvPr>
        </p:nvSpPr>
        <p:spPr bwMode="auto">
          <a:xfrm>
            <a:off x="7693025" y="1511481"/>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50" name="Freeform 503"/>
          <p:cNvSpPr>
            <a:spLocks/>
          </p:cNvSpPr>
          <p:nvPr>
            <p:custDataLst>
              <p:tags r:id="rId341"/>
            </p:custDataLst>
          </p:nvPr>
        </p:nvSpPr>
        <p:spPr bwMode="auto">
          <a:xfrm>
            <a:off x="7672388" y="1508306"/>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51" name="Line 504"/>
          <p:cNvSpPr>
            <a:spLocks noChangeShapeType="1"/>
          </p:cNvSpPr>
          <p:nvPr>
            <p:custDataLst>
              <p:tags r:id="rId342"/>
            </p:custDataLst>
          </p:nvPr>
        </p:nvSpPr>
        <p:spPr bwMode="auto">
          <a:xfrm flipV="1">
            <a:off x="7673975" y="1506718"/>
            <a:ext cx="0" cy="1588"/>
          </a:xfrm>
          <a:prstGeom prst="line">
            <a:avLst/>
          </a:prstGeom>
          <a:noFill/>
          <a:ln w="9525">
            <a:solidFill>
              <a:srgbClr val="FFFFFF"/>
            </a:solidFill>
            <a:round/>
            <a:headEnd/>
            <a:tailEn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52" name="Freeform 505"/>
          <p:cNvSpPr>
            <a:spLocks/>
          </p:cNvSpPr>
          <p:nvPr>
            <p:custDataLst>
              <p:tags r:id="rId343"/>
            </p:custDataLst>
          </p:nvPr>
        </p:nvSpPr>
        <p:spPr bwMode="auto">
          <a:xfrm>
            <a:off x="6843713" y="1435281"/>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53" name="Freeform 506"/>
          <p:cNvSpPr>
            <a:spLocks/>
          </p:cNvSpPr>
          <p:nvPr>
            <p:custDataLst>
              <p:tags r:id="rId344"/>
            </p:custDataLst>
          </p:nvPr>
        </p:nvSpPr>
        <p:spPr bwMode="auto">
          <a:xfrm>
            <a:off x="7593013" y="1506718"/>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54" name="Freeform 507"/>
          <p:cNvSpPr>
            <a:spLocks/>
          </p:cNvSpPr>
          <p:nvPr>
            <p:custDataLst>
              <p:tags r:id="rId345"/>
            </p:custDataLst>
          </p:nvPr>
        </p:nvSpPr>
        <p:spPr bwMode="auto">
          <a:xfrm>
            <a:off x="7546975" y="1470206"/>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55" name="Freeform 508"/>
          <p:cNvSpPr>
            <a:spLocks/>
          </p:cNvSpPr>
          <p:nvPr>
            <p:custDataLst>
              <p:tags r:id="rId346"/>
            </p:custDataLst>
          </p:nvPr>
        </p:nvSpPr>
        <p:spPr bwMode="auto">
          <a:xfrm>
            <a:off x="8047038" y="2040118"/>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56" name="Freeform 509"/>
          <p:cNvSpPr>
            <a:spLocks/>
          </p:cNvSpPr>
          <p:nvPr>
            <p:custDataLst>
              <p:tags r:id="rId347"/>
            </p:custDataLst>
          </p:nvPr>
        </p:nvSpPr>
        <p:spPr bwMode="auto">
          <a:xfrm>
            <a:off x="8340725" y="1562281"/>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57" name="Freeform 510"/>
          <p:cNvSpPr>
            <a:spLocks/>
          </p:cNvSpPr>
          <p:nvPr>
            <p:custDataLst>
              <p:tags r:id="rId348"/>
            </p:custDataLst>
          </p:nvPr>
        </p:nvSpPr>
        <p:spPr bwMode="auto">
          <a:xfrm>
            <a:off x="8477250" y="1914706"/>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58" name="Freeform 511"/>
          <p:cNvSpPr>
            <a:spLocks/>
          </p:cNvSpPr>
          <p:nvPr>
            <p:custDataLst>
              <p:tags r:id="rId349"/>
            </p:custDataLst>
          </p:nvPr>
        </p:nvSpPr>
        <p:spPr bwMode="auto">
          <a:xfrm>
            <a:off x="8626475" y="2027418"/>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59" name="Freeform 512"/>
          <p:cNvSpPr>
            <a:spLocks/>
          </p:cNvSpPr>
          <p:nvPr>
            <p:custDataLst>
              <p:tags r:id="rId350"/>
            </p:custDataLst>
          </p:nvPr>
        </p:nvSpPr>
        <p:spPr bwMode="auto">
          <a:xfrm>
            <a:off x="8677275" y="2043293"/>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60" name="Freeform 513"/>
          <p:cNvSpPr>
            <a:spLocks/>
          </p:cNvSpPr>
          <p:nvPr>
            <p:custDataLst>
              <p:tags r:id="rId351"/>
            </p:custDataLst>
          </p:nvPr>
        </p:nvSpPr>
        <p:spPr bwMode="auto">
          <a:xfrm>
            <a:off x="8542338" y="2170293"/>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61" name="Freeform 514"/>
          <p:cNvSpPr>
            <a:spLocks/>
          </p:cNvSpPr>
          <p:nvPr>
            <p:custDataLst>
              <p:tags r:id="rId352"/>
            </p:custDataLst>
          </p:nvPr>
        </p:nvSpPr>
        <p:spPr bwMode="auto">
          <a:xfrm>
            <a:off x="8553450" y="2198868"/>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62" name="Freeform 515"/>
          <p:cNvSpPr>
            <a:spLocks/>
          </p:cNvSpPr>
          <p:nvPr>
            <p:custDataLst>
              <p:tags r:id="rId353"/>
            </p:custDataLst>
          </p:nvPr>
        </p:nvSpPr>
        <p:spPr bwMode="auto">
          <a:xfrm>
            <a:off x="8540750" y="2281418"/>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63" name="Freeform 516"/>
          <p:cNvSpPr>
            <a:spLocks/>
          </p:cNvSpPr>
          <p:nvPr>
            <p:custDataLst>
              <p:tags r:id="rId354"/>
            </p:custDataLst>
          </p:nvPr>
        </p:nvSpPr>
        <p:spPr bwMode="auto">
          <a:xfrm>
            <a:off x="8518525" y="2316343"/>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64" name="Freeform 517"/>
          <p:cNvSpPr>
            <a:spLocks/>
          </p:cNvSpPr>
          <p:nvPr>
            <p:custDataLst>
              <p:tags r:id="rId355"/>
            </p:custDataLst>
          </p:nvPr>
        </p:nvSpPr>
        <p:spPr bwMode="auto">
          <a:xfrm>
            <a:off x="8518525" y="2316343"/>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65" name="Freeform 518"/>
          <p:cNvSpPr>
            <a:spLocks/>
          </p:cNvSpPr>
          <p:nvPr>
            <p:custDataLst>
              <p:tags r:id="rId356"/>
            </p:custDataLst>
          </p:nvPr>
        </p:nvSpPr>
        <p:spPr bwMode="auto">
          <a:xfrm>
            <a:off x="8272463" y="1903593"/>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66" name="Freeform 519"/>
          <p:cNvSpPr>
            <a:spLocks/>
          </p:cNvSpPr>
          <p:nvPr>
            <p:custDataLst>
              <p:tags r:id="rId357"/>
            </p:custDataLst>
          </p:nvPr>
        </p:nvSpPr>
        <p:spPr bwMode="auto">
          <a:xfrm>
            <a:off x="5588000" y="2043293"/>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67" name="Freeform 520"/>
          <p:cNvSpPr>
            <a:spLocks/>
          </p:cNvSpPr>
          <p:nvPr>
            <p:custDataLst>
              <p:tags r:id="rId358"/>
            </p:custDataLst>
          </p:nvPr>
        </p:nvSpPr>
        <p:spPr bwMode="auto">
          <a:xfrm>
            <a:off x="6037263" y="1635306"/>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68" name="Freeform 521"/>
          <p:cNvSpPr>
            <a:spLocks/>
          </p:cNvSpPr>
          <p:nvPr>
            <p:custDataLst>
              <p:tags r:id="rId359"/>
            </p:custDataLst>
          </p:nvPr>
        </p:nvSpPr>
        <p:spPr bwMode="auto">
          <a:xfrm>
            <a:off x="6072188" y="1447981"/>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69" name="Freeform 522"/>
          <p:cNvSpPr>
            <a:spLocks/>
          </p:cNvSpPr>
          <p:nvPr>
            <p:custDataLst>
              <p:tags r:id="rId360"/>
            </p:custDataLst>
          </p:nvPr>
        </p:nvSpPr>
        <p:spPr bwMode="auto">
          <a:xfrm>
            <a:off x="5864225" y="1759131"/>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70" name="Freeform 523"/>
          <p:cNvSpPr>
            <a:spLocks/>
          </p:cNvSpPr>
          <p:nvPr>
            <p:custDataLst>
              <p:tags r:id="rId361"/>
            </p:custDataLst>
          </p:nvPr>
        </p:nvSpPr>
        <p:spPr bwMode="auto">
          <a:xfrm>
            <a:off x="8169275" y="2055993"/>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grpSp>
        <p:nvGrpSpPr>
          <p:cNvPr id="371" name="Group 524"/>
          <p:cNvGrpSpPr>
            <a:grpSpLocks/>
          </p:cNvGrpSpPr>
          <p:nvPr>
            <p:custDataLst>
              <p:tags r:id="rId362"/>
            </p:custDataLst>
          </p:nvPr>
        </p:nvGrpSpPr>
        <p:grpSpPr bwMode="auto">
          <a:xfrm>
            <a:off x="6959600" y="2011543"/>
            <a:ext cx="671513" cy="384175"/>
            <a:chOff x="4115" y="1551"/>
            <a:chExt cx="504" cy="244"/>
          </a:xfrm>
        </p:grpSpPr>
        <p:sp>
          <p:nvSpPr>
            <p:cNvPr id="401"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402"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372" name="Freeform 527"/>
          <p:cNvSpPr>
            <a:spLocks/>
          </p:cNvSpPr>
          <p:nvPr>
            <p:custDataLst>
              <p:tags r:id="rId363"/>
            </p:custDataLst>
          </p:nvPr>
        </p:nvSpPr>
        <p:spPr bwMode="auto">
          <a:xfrm>
            <a:off x="6016625" y="2760843"/>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73" name="Freeform 528"/>
          <p:cNvSpPr>
            <a:spLocks/>
          </p:cNvSpPr>
          <p:nvPr>
            <p:custDataLst>
              <p:tags r:id="rId364"/>
            </p:custDataLst>
          </p:nvPr>
        </p:nvSpPr>
        <p:spPr bwMode="auto">
          <a:xfrm>
            <a:off x="5491163" y="2305231"/>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74" name="Freeform 529"/>
          <p:cNvSpPr>
            <a:spLocks/>
          </p:cNvSpPr>
          <p:nvPr>
            <p:custDataLst>
              <p:tags r:id="rId365"/>
            </p:custDataLst>
          </p:nvPr>
        </p:nvSpPr>
        <p:spPr bwMode="auto">
          <a:xfrm>
            <a:off x="5230813" y="2517956"/>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75" name="Freeform 530"/>
          <p:cNvSpPr>
            <a:spLocks/>
          </p:cNvSpPr>
          <p:nvPr>
            <p:custDataLst>
              <p:tags r:id="rId366"/>
            </p:custDataLst>
          </p:nvPr>
        </p:nvSpPr>
        <p:spPr bwMode="auto">
          <a:xfrm>
            <a:off x="4822825" y="2864031"/>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76" name="Freeform 531"/>
          <p:cNvSpPr>
            <a:spLocks/>
          </p:cNvSpPr>
          <p:nvPr>
            <p:custDataLst>
              <p:tags r:id="rId367"/>
            </p:custDataLst>
          </p:nvPr>
        </p:nvSpPr>
        <p:spPr bwMode="auto">
          <a:xfrm>
            <a:off x="4764088" y="2879906"/>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77" name="Freeform 532"/>
          <p:cNvSpPr>
            <a:spLocks/>
          </p:cNvSpPr>
          <p:nvPr>
            <p:custDataLst>
              <p:tags r:id="rId368"/>
            </p:custDataLst>
          </p:nvPr>
        </p:nvSpPr>
        <p:spPr bwMode="auto">
          <a:xfrm>
            <a:off x="4738688" y="2873556"/>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78" name="Freeform 533"/>
          <p:cNvSpPr>
            <a:spLocks/>
          </p:cNvSpPr>
          <p:nvPr>
            <p:custDataLst>
              <p:tags r:id="rId369"/>
            </p:custDataLst>
          </p:nvPr>
        </p:nvSpPr>
        <p:spPr bwMode="auto">
          <a:xfrm>
            <a:off x="6010275" y="2602093"/>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79" name="Freeform 534"/>
          <p:cNvSpPr>
            <a:spLocks/>
          </p:cNvSpPr>
          <p:nvPr>
            <p:custDataLst>
              <p:tags r:id="rId370"/>
            </p:custDataLst>
          </p:nvPr>
        </p:nvSpPr>
        <p:spPr bwMode="auto">
          <a:xfrm>
            <a:off x="8104188" y="2983093"/>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grpSp>
        <p:nvGrpSpPr>
          <p:cNvPr id="380" name="Group 535"/>
          <p:cNvGrpSpPr>
            <a:grpSpLocks/>
          </p:cNvGrpSpPr>
          <p:nvPr>
            <p:custDataLst>
              <p:tags r:id="rId371"/>
            </p:custDataLst>
          </p:nvPr>
        </p:nvGrpSpPr>
        <p:grpSpPr bwMode="auto">
          <a:xfrm>
            <a:off x="5751513" y="2451281"/>
            <a:ext cx="482600" cy="201612"/>
            <a:chOff x="3289" y="1830"/>
            <a:chExt cx="363" cy="128"/>
          </a:xfrm>
        </p:grpSpPr>
        <p:sp>
          <p:nvSpPr>
            <p:cNvPr id="396"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97"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98"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99"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400"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grpSp>
      <p:sp>
        <p:nvSpPr>
          <p:cNvPr id="381" name="Freeform 541"/>
          <p:cNvSpPr>
            <a:spLocks/>
          </p:cNvSpPr>
          <p:nvPr>
            <p:custDataLst>
              <p:tags r:id="rId372"/>
            </p:custDataLst>
          </p:nvPr>
        </p:nvSpPr>
        <p:spPr bwMode="auto">
          <a:xfrm>
            <a:off x="3740150" y="3603806"/>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82" name="Freeform 542"/>
          <p:cNvSpPr>
            <a:spLocks/>
          </p:cNvSpPr>
          <p:nvPr>
            <p:custDataLst>
              <p:tags r:id="rId373"/>
            </p:custDataLst>
          </p:nvPr>
        </p:nvSpPr>
        <p:spPr bwMode="auto">
          <a:xfrm>
            <a:off x="7685088" y="3040243"/>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83" name="Freeform 543"/>
          <p:cNvSpPr>
            <a:spLocks/>
          </p:cNvSpPr>
          <p:nvPr>
            <p:custDataLst>
              <p:tags r:id="rId374"/>
            </p:custDataLst>
          </p:nvPr>
        </p:nvSpPr>
        <p:spPr bwMode="auto">
          <a:xfrm>
            <a:off x="7772400" y="3726043"/>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84" name="Freeform 544"/>
          <p:cNvSpPr>
            <a:spLocks/>
          </p:cNvSpPr>
          <p:nvPr>
            <p:custDataLst>
              <p:tags r:id="rId375"/>
            </p:custDataLst>
          </p:nvPr>
        </p:nvSpPr>
        <p:spPr bwMode="auto">
          <a:xfrm>
            <a:off x="6464300" y="2984681"/>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85" name="Freeform 545"/>
          <p:cNvSpPr>
            <a:spLocks/>
          </p:cNvSpPr>
          <p:nvPr>
            <p:custDataLst>
              <p:tags r:id="rId376"/>
            </p:custDataLst>
          </p:nvPr>
        </p:nvSpPr>
        <p:spPr bwMode="auto">
          <a:xfrm>
            <a:off x="5191125" y="3038656"/>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kern="0" smtClean="0">
              <a:solidFill>
                <a:srgbClr val="000000"/>
              </a:solidFill>
              <a:latin typeface="Arial" charset="0"/>
            </a:endParaRPr>
          </a:p>
        </p:txBody>
      </p:sp>
      <p:sp>
        <p:nvSpPr>
          <p:cNvPr id="386" name="Freeform 546"/>
          <p:cNvSpPr>
            <a:spLocks/>
          </p:cNvSpPr>
          <p:nvPr>
            <p:custDataLst>
              <p:tags r:id="rId377"/>
            </p:custDataLst>
          </p:nvPr>
        </p:nvSpPr>
        <p:spPr bwMode="auto">
          <a:xfrm>
            <a:off x="4860925" y="2656068"/>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87" name="Freeform 547"/>
          <p:cNvSpPr>
            <a:spLocks/>
          </p:cNvSpPr>
          <p:nvPr>
            <p:custDataLst>
              <p:tags r:id="rId378"/>
            </p:custDataLst>
          </p:nvPr>
        </p:nvSpPr>
        <p:spPr bwMode="auto">
          <a:xfrm>
            <a:off x="5561013" y="1586093"/>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88" name="Freeform 548"/>
          <p:cNvSpPr>
            <a:spLocks/>
          </p:cNvSpPr>
          <p:nvPr>
            <p:custDataLst>
              <p:tags r:id="rId379"/>
            </p:custDataLst>
          </p:nvPr>
        </p:nvSpPr>
        <p:spPr bwMode="auto">
          <a:xfrm>
            <a:off x="6072188" y="1570218"/>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89" name="Freeform 549"/>
          <p:cNvSpPr>
            <a:spLocks/>
          </p:cNvSpPr>
          <p:nvPr>
            <p:custDataLst>
              <p:tags r:id="rId380"/>
            </p:custDataLst>
          </p:nvPr>
        </p:nvSpPr>
        <p:spPr bwMode="auto">
          <a:xfrm>
            <a:off x="6215063" y="1552756"/>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90" name="Freeform 550"/>
          <p:cNvSpPr>
            <a:spLocks/>
          </p:cNvSpPr>
          <p:nvPr>
            <p:custDataLst>
              <p:tags r:id="rId381"/>
            </p:custDataLst>
          </p:nvPr>
        </p:nvSpPr>
        <p:spPr bwMode="auto">
          <a:xfrm>
            <a:off x="6251575" y="1560693"/>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kern="0" smtClean="0">
              <a:solidFill>
                <a:srgbClr val="000000"/>
              </a:solidFill>
              <a:latin typeface="Arial" charset="0"/>
            </a:endParaRPr>
          </a:p>
        </p:txBody>
      </p:sp>
      <p:sp>
        <p:nvSpPr>
          <p:cNvPr id="391" name="TextBox 390"/>
          <p:cNvSpPr txBox="1"/>
          <p:nvPr/>
        </p:nvSpPr>
        <p:spPr>
          <a:xfrm>
            <a:off x="3766085" y="5356406"/>
            <a:ext cx="1394878" cy="800219"/>
          </a:xfrm>
          <a:prstGeom prst="rect">
            <a:avLst/>
          </a:prstGeom>
          <a:noFill/>
        </p:spPr>
        <p:txBody>
          <a:bodyPr wrap="square" rtlCol="0">
            <a:spAutoFit/>
          </a:bodyPr>
          <a:lstStyle/>
          <a:p>
            <a:pPr fontAlgn="base">
              <a:spcBef>
                <a:spcPct val="0"/>
              </a:spcBef>
              <a:spcAft>
                <a:spcPct val="0"/>
              </a:spcAft>
            </a:pPr>
            <a:r>
              <a:rPr lang="en-US" sz="1100" kern="0" dirty="0" smtClean="0">
                <a:solidFill>
                  <a:schemeClr val="tx2"/>
                </a:solidFill>
                <a:latin typeface="Arial" charset="0"/>
              </a:rPr>
              <a:t>Latin America &amp; Caribbean</a:t>
            </a:r>
          </a:p>
          <a:p>
            <a:pPr fontAlgn="base">
              <a:spcBef>
                <a:spcPct val="0"/>
              </a:spcBef>
              <a:spcAft>
                <a:spcPct val="0"/>
              </a:spcAft>
            </a:pPr>
            <a:r>
              <a:rPr lang="en-US" sz="2400" kern="0" dirty="0" smtClean="0">
                <a:solidFill>
                  <a:schemeClr val="tx2"/>
                </a:solidFill>
                <a:latin typeface="Arial" charset="0"/>
              </a:rPr>
              <a:t>$2,606</a:t>
            </a:r>
          </a:p>
        </p:txBody>
      </p:sp>
      <p:sp>
        <p:nvSpPr>
          <p:cNvPr id="392" name="TextBox 391"/>
          <p:cNvSpPr txBox="1"/>
          <p:nvPr/>
        </p:nvSpPr>
        <p:spPr>
          <a:xfrm>
            <a:off x="6839988" y="3931791"/>
            <a:ext cx="1394878" cy="630942"/>
          </a:xfrm>
          <a:prstGeom prst="rect">
            <a:avLst/>
          </a:prstGeom>
          <a:noFill/>
        </p:spPr>
        <p:txBody>
          <a:bodyPr wrap="square" rtlCol="0">
            <a:spAutoFit/>
          </a:bodyPr>
          <a:lstStyle/>
          <a:p>
            <a:pPr fontAlgn="base">
              <a:spcBef>
                <a:spcPct val="0"/>
              </a:spcBef>
              <a:spcAft>
                <a:spcPct val="0"/>
              </a:spcAft>
            </a:pPr>
            <a:r>
              <a:rPr lang="en-US" sz="1100" kern="0" dirty="0" smtClean="0">
                <a:solidFill>
                  <a:schemeClr val="tx2"/>
                </a:solidFill>
                <a:latin typeface="Arial" charset="0"/>
              </a:rPr>
              <a:t>Asia &amp; Oceania</a:t>
            </a:r>
          </a:p>
          <a:p>
            <a:pPr fontAlgn="base">
              <a:spcBef>
                <a:spcPct val="0"/>
              </a:spcBef>
              <a:spcAft>
                <a:spcPct val="0"/>
              </a:spcAft>
            </a:pPr>
            <a:r>
              <a:rPr lang="en-US" sz="2400" kern="0" dirty="0" smtClean="0">
                <a:solidFill>
                  <a:schemeClr val="tx2"/>
                </a:solidFill>
                <a:latin typeface="Arial" charset="0"/>
              </a:rPr>
              <a:t>$15,209</a:t>
            </a:r>
          </a:p>
        </p:txBody>
      </p:sp>
      <p:sp>
        <p:nvSpPr>
          <p:cNvPr id="393" name="TextBox 392"/>
          <p:cNvSpPr txBox="1"/>
          <p:nvPr/>
        </p:nvSpPr>
        <p:spPr>
          <a:xfrm>
            <a:off x="1842882" y="4970280"/>
            <a:ext cx="1490869" cy="630942"/>
          </a:xfrm>
          <a:prstGeom prst="rect">
            <a:avLst/>
          </a:prstGeom>
          <a:noFill/>
        </p:spPr>
        <p:txBody>
          <a:bodyPr wrap="square" rtlCol="0">
            <a:spAutoFit/>
          </a:bodyPr>
          <a:lstStyle/>
          <a:p>
            <a:pPr fontAlgn="base">
              <a:spcBef>
                <a:spcPct val="0"/>
              </a:spcBef>
              <a:spcAft>
                <a:spcPct val="0"/>
              </a:spcAft>
            </a:pPr>
            <a:r>
              <a:rPr lang="en-US" sz="1100" kern="0" dirty="0" smtClean="0">
                <a:solidFill>
                  <a:schemeClr val="tx2"/>
                </a:solidFill>
                <a:latin typeface="Arial" charset="0"/>
              </a:rPr>
              <a:t>North America</a:t>
            </a:r>
          </a:p>
          <a:p>
            <a:pPr fontAlgn="base">
              <a:spcBef>
                <a:spcPct val="0"/>
              </a:spcBef>
              <a:spcAft>
                <a:spcPct val="0"/>
              </a:spcAft>
            </a:pPr>
            <a:r>
              <a:rPr lang="en-US" sz="2400" kern="0" dirty="0" smtClean="0">
                <a:solidFill>
                  <a:schemeClr val="tx2"/>
                </a:solidFill>
                <a:latin typeface="Arial" charset="0"/>
              </a:rPr>
              <a:t>$18,637</a:t>
            </a:r>
          </a:p>
        </p:txBody>
      </p:sp>
      <p:sp>
        <p:nvSpPr>
          <p:cNvPr id="394" name="TextBox 393"/>
          <p:cNvSpPr txBox="1"/>
          <p:nvPr/>
        </p:nvSpPr>
        <p:spPr>
          <a:xfrm>
            <a:off x="5407391" y="5006100"/>
            <a:ext cx="1598078" cy="630942"/>
          </a:xfrm>
          <a:prstGeom prst="rect">
            <a:avLst/>
          </a:prstGeom>
          <a:noFill/>
        </p:spPr>
        <p:txBody>
          <a:bodyPr wrap="square" rtlCol="0">
            <a:spAutoFit/>
          </a:bodyPr>
          <a:lstStyle/>
          <a:p>
            <a:pPr fontAlgn="base">
              <a:spcBef>
                <a:spcPct val="0"/>
              </a:spcBef>
              <a:spcAft>
                <a:spcPct val="0"/>
              </a:spcAft>
            </a:pPr>
            <a:r>
              <a:rPr lang="en-US" sz="1100" kern="0" dirty="0" smtClean="0">
                <a:solidFill>
                  <a:schemeClr val="tx2"/>
                </a:solidFill>
                <a:latin typeface="Arial" charset="0"/>
              </a:rPr>
              <a:t>Europe</a:t>
            </a:r>
          </a:p>
          <a:p>
            <a:pPr fontAlgn="base">
              <a:spcBef>
                <a:spcPct val="0"/>
              </a:spcBef>
              <a:spcAft>
                <a:spcPct val="0"/>
              </a:spcAft>
            </a:pPr>
            <a:r>
              <a:rPr lang="en-US" sz="2400" kern="0" dirty="0" smtClean="0">
                <a:solidFill>
                  <a:schemeClr val="tx2"/>
                </a:solidFill>
                <a:latin typeface="Arial" charset="0"/>
              </a:rPr>
              <a:t>$17,221</a:t>
            </a:r>
          </a:p>
        </p:txBody>
      </p:sp>
      <p:sp>
        <p:nvSpPr>
          <p:cNvPr id="395" name="TextBox 394"/>
          <p:cNvSpPr txBox="1"/>
          <p:nvPr/>
        </p:nvSpPr>
        <p:spPr>
          <a:xfrm>
            <a:off x="4580702" y="4082085"/>
            <a:ext cx="1394878" cy="630942"/>
          </a:xfrm>
          <a:prstGeom prst="rect">
            <a:avLst/>
          </a:prstGeom>
          <a:noFill/>
        </p:spPr>
        <p:txBody>
          <a:bodyPr wrap="square" rtlCol="0">
            <a:spAutoFit/>
          </a:bodyPr>
          <a:lstStyle/>
          <a:p>
            <a:pPr fontAlgn="base">
              <a:spcBef>
                <a:spcPct val="0"/>
              </a:spcBef>
              <a:spcAft>
                <a:spcPct val="0"/>
              </a:spcAft>
            </a:pPr>
            <a:r>
              <a:rPr lang="en-US" sz="1100" kern="0" dirty="0" smtClean="0">
                <a:solidFill>
                  <a:schemeClr val="tx2"/>
                </a:solidFill>
                <a:latin typeface="Arial" charset="0"/>
              </a:rPr>
              <a:t>Africa</a:t>
            </a:r>
          </a:p>
          <a:p>
            <a:pPr fontAlgn="base">
              <a:spcBef>
                <a:spcPct val="0"/>
              </a:spcBef>
              <a:spcAft>
                <a:spcPct val="0"/>
              </a:spcAft>
            </a:pPr>
            <a:r>
              <a:rPr lang="en-US" sz="2400" kern="0" dirty="0" smtClean="0">
                <a:solidFill>
                  <a:schemeClr val="tx2"/>
                </a:solidFill>
                <a:latin typeface="Arial" charset="0"/>
              </a:rPr>
              <a:t>$4,886</a:t>
            </a:r>
          </a:p>
        </p:txBody>
      </p:sp>
      <p:cxnSp>
        <p:nvCxnSpPr>
          <p:cNvPr id="570" name="Straight Connector 569"/>
          <p:cNvCxnSpPr/>
          <p:nvPr/>
        </p:nvCxnSpPr>
        <p:spPr>
          <a:xfrm flipH="1">
            <a:off x="2735263" y="2654673"/>
            <a:ext cx="17703" cy="2352483"/>
          </a:xfrm>
          <a:prstGeom prst="line">
            <a:avLst/>
          </a:prstGeom>
        </p:spPr>
        <p:style>
          <a:lnRef idx="1">
            <a:schemeClr val="dk1"/>
          </a:lnRef>
          <a:fillRef idx="0">
            <a:schemeClr val="dk1"/>
          </a:fillRef>
          <a:effectRef idx="0">
            <a:schemeClr val="dk1"/>
          </a:effectRef>
          <a:fontRef idx="minor">
            <a:schemeClr val="tx1"/>
          </a:fontRef>
        </p:style>
      </p:cxnSp>
      <p:sp>
        <p:nvSpPr>
          <p:cNvPr id="573" name="Teardrop 572"/>
          <p:cNvSpPr/>
          <p:nvPr/>
        </p:nvSpPr>
        <p:spPr>
          <a:xfrm rot="5400000">
            <a:off x="2599791" y="2529344"/>
            <a:ext cx="149741" cy="170897"/>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eardrop 573"/>
          <p:cNvSpPr/>
          <p:nvPr/>
        </p:nvSpPr>
        <p:spPr>
          <a:xfrm rot="5400000">
            <a:off x="4001312" y="3917043"/>
            <a:ext cx="149741" cy="170897"/>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5" name="Straight Connector 574"/>
          <p:cNvCxnSpPr/>
          <p:nvPr/>
        </p:nvCxnSpPr>
        <p:spPr>
          <a:xfrm flipH="1">
            <a:off x="4144963" y="4058204"/>
            <a:ext cx="12701" cy="1258324"/>
          </a:xfrm>
          <a:prstGeom prst="line">
            <a:avLst/>
          </a:prstGeom>
        </p:spPr>
        <p:style>
          <a:lnRef idx="1">
            <a:schemeClr val="dk1"/>
          </a:lnRef>
          <a:fillRef idx="0">
            <a:schemeClr val="dk1"/>
          </a:fillRef>
          <a:effectRef idx="0">
            <a:schemeClr val="dk1"/>
          </a:effectRef>
          <a:fontRef idx="minor">
            <a:schemeClr val="tx1"/>
          </a:fontRef>
        </p:style>
      </p:cxnSp>
      <p:sp>
        <p:nvSpPr>
          <p:cNvPr id="578" name="Teardrop 577"/>
          <p:cNvSpPr/>
          <p:nvPr/>
        </p:nvSpPr>
        <p:spPr>
          <a:xfrm rot="5400000">
            <a:off x="5747061" y="1967112"/>
            <a:ext cx="149741" cy="170897"/>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Teardrop 578"/>
          <p:cNvSpPr/>
          <p:nvPr/>
        </p:nvSpPr>
        <p:spPr>
          <a:xfrm rot="5400000">
            <a:off x="4997468" y="3028355"/>
            <a:ext cx="149741" cy="170897"/>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0" name="Straight Connector 579"/>
          <p:cNvCxnSpPr/>
          <p:nvPr/>
        </p:nvCxnSpPr>
        <p:spPr>
          <a:xfrm flipH="1">
            <a:off x="5133975" y="3161457"/>
            <a:ext cx="19052" cy="942411"/>
          </a:xfrm>
          <a:prstGeom prst="line">
            <a:avLst/>
          </a:prstGeom>
        </p:spPr>
        <p:style>
          <a:lnRef idx="1">
            <a:schemeClr val="dk1"/>
          </a:lnRef>
          <a:fillRef idx="0">
            <a:schemeClr val="dk1"/>
          </a:fillRef>
          <a:effectRef idx="0">
            <a:schemeClr val="dk1"/>
          </a:effectRef>
          <a:fontRef idx="minor">
            <a:schemeClr val="tx1"/>
          </a:fontRef>
        </p:style>
      </p:cxnSp>
      <p:cxnSp>
        <p:nvCxnSpPr>
          <p:cNvPr id="582" name="Straight Connector 581"/>
          <p:cNvCxnSpPr/>
          <p:nvPr/>
        </p:nvCxnSpPr>
        <p:spPr>
          <a:xfrm flipH="1">
            <a:off x="5875337" y="2119780"/>
            <a:ext cx="33339" cy="2850500"/>
          </a:xfrm>
          <a:prstGeom prst="line">
            <a:avLst/>
          </a:prstGeom>
        </p:spPr>
        <p:style>
          <a:lnRef idx="1">
            <a:schemeClr val="dk1"/>
          </a:lnRef>
          <a:fillRef idx="0">
            <a:schemeClr val="dk1"/>
          </a:fillRef>
          <a:effectRef idx="0">
            <a:schemeClr val="dk1"/>
          </a:effectRef>
          <a:fontRef idx="minor">
            <a:schemeClr val="tx1"/>
          </a:fontRef>
        </p:style>
      </p:cxnSp>
      <p:cxnSp>
        <p:nvCxnSpPr>
          <p:cNvPr id="585" name="Straight Connector 584"/>
          <p:cNvCxnSpPr/>
          <p:nvPr/>
        </p:nvCxnSpPr>
        <p:spPr>
          <a:xfrm flipH="1">
            <a:off x="7382383" y="2677530"/>
            <a:ext cx="12701" cy="1258324"/>
          </a:xfrm>
          <a:prstGeom prst="line">
            <a:avLst/>
          </a:prstGeom>
        </p:spPr>
        <p:style>
          <a:lnRef idx="1">
            <a:schemeClr val="dk1"/>
          </a:lnRef>
          <a:fillRef idx="0">
            <a:schemeClr val="dk1"/>
          </a:fillRef>
          <a:effectRef idx="0">
            <a:schemeClr val="dk1"/>
          </a:effectRef>
          <a:fontRef idx="minor">
            <a:schemeClr val="tx1"/>
          </a:fontRef>
        </p:style>
      </p:cxnSp>
      <p:sp>
        <p:nvSpPr>
          <p:cNvPr id="586" name="Teardrop 585"/>
          <p:cNvSpPr/>
          <p:nvPr/>
        </p:nvSpPr>
        <p:spPr>
          <a:xfrm rot="5400000">
            <a:off x="7231932" y="2518920"/>
            <a:ext cx="149741" cy="170897"/>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467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15</a:t>
            </a:fld>
            <a:endParaRPr>
              <a:solidFill>
                <a:prstClr val="black"/>
              </a:solidFill>
            </a:endParaRPr>
          </a:p>
        </p:txBody>
      </p:sp>
      <p:sp>
        <p:nvSpPr>
          <p:cNvPr id="6" name="Title 5"/>
          <p:cNvSpPr>
            <a:spLocks noGrp="1"/>
          </p:cNvSpPr>
          <p:nvPr>
            <p:ph type="title"/>
          </p:nvPr>
        </p:nvSpPr>
        <p:spPr>
          <a:xfrm>
            <a:off x="598852" y="14211"/>
            <a:ext cx="10983547" cy="990146"/>
          </a:xfrm>
        </p:spPr>
        <p:txBody>
          <a:bodyPr>
            <a:normAutofit fontScale="90000"/>
          </a:bodyPr>
          <a:lstStyle/>
          <a:p>
            <a:r>
              <a:rPr lang="en-US" dirty="0"/>
              <a:t>Four main channels to increase </a:t>
            </a:r>
            <a:r>
              <a:rPr lang="en-US" dirty="0" smtClean="0"/>
              <a:t>alternative </a:t>
            </a:r>
            <a:r>
              <a:rPr lang="en-US" dirty="0"/>
              <a:t>financial resources for SMEs</a:t>
            </a:r>
          </a:p>
        </p:txBody>
      </p:sp>
      <p:sp>
        <p:nvSpPr>
          <p:cNvPr id="22" name="Date Placeholder 3"/>
          <p:cNvSpPr txBox="1">
            <a:spLocks/>
          </p:cNvSpPr>
          <p:nvPr/>
        </p:nvSpPr>
        <p:spPr>
          <a:xfrm>
            <a:off x="1237342" y="6264275"/>
            <a:ext cx="1905000" cy="4572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D818E3-FA3B-4933-AEF2-5FF88B6CDE24}" type="datetime1">
              <a:rPr lang="en-US" smtClean="0">
                <a:solidFill>
                  <a:prstClr val="black">
                    <a:tint val="75000"/>
                  </a:prstClr>
                </a:solidFill>
              </a:rPr>
              <a:pPr/>
              <a:t>1/22/2017</a:t>
            </a:fld>
            <a:endParaRPr lang="en-US">
              <a:solidFill>
                <a:prstClr val="black">
                  <a:tint val="75000"/>
                </a:prstClr>
              </a:solidFill>
            </a:endParaRPr>
          </a:p>
        </p:txBody>
      </p:sp>
      <p:graphicFrame>
        <p:nvGraphicFramePr>
          <p:cNvPr id="24" name="Diagram 23"/>
          <p:cNvGraphicFramePr/>
          <p:nvPr>
            <p:extLst>
              <p:ext uri="{D42A27DB-BD31-4B8C-83A1-F6EECF244321}">
                <p14:modId xmlns:p14="http://schemas.microsoft.com/office/powerpoint/2010/main" val="559401942"/>
              </p:ext>
            </p:extLst>
          </p:nvPr>
        </p:nvGraphicFramePr>
        <p:xfrm>
          <a:off x="1669142" y="1422401"/>
          <a:ext cx="9071429" cy="428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2289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t>22 January 2017</a:t>
            </a:fld>
            <a:endParaRPr lang="en-US"/>
          </a:p>
        </p:txBody>
      </p:sp>
      <p:sp>
        <p:nvSpPr>
          <p:cNvPr id="4" name="Slide Number Placeholder 3"/>
          <p:cNvSpPr>
            <a:spLocks noGrp="1"/>
          </p:cNvSpPr>
          <p:nvPr>
            <p:ph type="sldNum" sz="quarter" idx="12"/>
          </p:nvPr>
        </p:nvSpPr>
        <p:spPr/>
        <p:txBody>
          <a:bodyPr/>
          <a:lstStyle/>
          <a:p>
            <a:fld id="{F8E5A442-27F9-400D-B335-C2ACCB2E31D9}" type="slidenum">
              <a:rPr lang="en-US" smtClean="0"/>
              <a:t>16</a:t>
            </a:fld>
            <a:endParaRPr lang="en-US"/>
          </a:p>
        </p:txBody>
      </p:sp>
      <p:sp>
        <p:nvSpPr>
          <p:cNvPr id="6" name="Title 5"/>
          <p:cNvSpPr>
            <a:spLocks noGrp="1"/>
          </p:cNvSpPr>
          <p:nvPr>
            <p:ph type="title"/>
          </p:nvPr>
        </p:nvSpPr>
        <p:spPr>
          <a:xfrm>
            <a:off x="598852" y="14211"/>
            <a:ext cx="11059747" cy="990146"/>
          </a:xfrm>
        </p:spPr>
        <p:txBody>
          <a:bodyPr>
            <a:normAutofit fontScale="90000"/>
          </a:bodyPr>
          <a:lstStyle/>
          <a:p>
            <a:r>
              <a:rPr lang="en-US" dirty="0" smtClean="0"/>
              <a:t>Historical-traditional alternative financing by banks and finance companies</a:t>
            </a:r>
            <a:endParaRPr lang="en-US" dirty="0"/>
          </a:p>
        </p:txBody>
      </p:sp>
      <p:sp>
        <p:nvSpPr>
          <p:cNvPr id="29" name="Rectangle 1"/>
          <p:cNvSpPr>
            <a:spLocks noChangeArrowheads="1"/>
          </p:cNvSpPr>
          <p:nvPr/>
        </p:nvSpPr>
        <p:spPr bwMode="auto">
          <a:xfrm>
            <a:off x="1329382" y="5711203"/>
            <a:ext cx="1418633"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defRPr/>
            </a:pPr>
            <a:r>
              <a:rPr lang="en-US" sz="1000" kern="0" dirty="0" smtClean="0">
                <a:solidFill>
                  <a:prstClr val="black"/>
                </a:solidFill>
              </a:rPr>
              <a:t>Source</a:t>
            </a:r>
            <a:r>
              <a:rPr lang="en-US" sz="1000" kern="0" dirty="0">
                <a:solidFill>
                  <a:prstClr val="black"/>
                </a:solidFill>
              </a:rPr>
              <a:t>: </a:t>
            </a:r>
            <a:r>
              <a:rPr lang="en-US" sz="1000" kern="0" dirty="0" smtClean="0">
                <a:solidFill>
                  <a:prstClr val="black"/>
                </a:solidFill>
              </a:rPr>
              <a:t>OECD</a:t>
            </a:r>
            <a:endParaRPr kumimoji="0" lang="en-US" sz="1000" b="0" i="0" u="none" strike="noStrike" kern="0" cap="none" spc="0" normalizeH="0" baseline="0" noProof="0" dirty="0" smtClean="0">
              <a:ln>
                <a:noFill/>
              </a:ln>
              <a:solidFill>
                <a:prstClr val="black"/>
              </a:solidFill>
              <a:effectLst/>
              <a:uLnTx/>
              <a:uFillTx/>
            </a:endParaRPr>
          </a:p>
        </p:txBody>
      </p:sp>
      <p:sp>
        <p:nvSpPr>
          <p:cNvPr id="5" name="Rectangle 4"/>
          <p:cNvSpPr/>
          <p:nvPr/>
        </p:nvSpPr>
        <p:spPr>
          <a:xfrm>
            <a:off x="1329382" y="1373286"/>
            <a:ext cx="1941148" cy="7456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Low Risk/Return</a:t>
            </a:r>
            <a:endParaRPr lang="en-US" dirty="0"/>
          </a:p>
        </p:txBody>
      </p:sp>
      <p:sp>
        <p:nvSpPr>
          <p:cNvPr id="8" name="Rectangle 7"/>
          <p:cNvSpPr/>
          <p:nvPr/>
        </p:nvSpPr>
        <p:spPr>
          <a:xfrm>
            <a:off x="1329382" y="2118968"/>
            <a:ext cx="1941148" cy="7821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Asset-Based Finance</a:t>
            </a:r>
            <a:endParaRPr lang="en-US" dirty="0"/>
          </a:p>
        </p:txBody>
      </p:sp>
      <p:sp>
        <p:nvSpPr>
          <p:cNvPr id="9" name="TextBox 8"/>
          <p:cNvSpPr txBox="1"/>
          <p:nvPr/>
        </p:nvSpPr>
        <p:spPr>
          <a:xfrm>
            <a:off x="1329382" y="2996357"/>
            <a:ext cx="1941148"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Asset-based lending</a:t>
            </a:r>
          </a:p>
          <a:p>
            <a:pPr marL="285750" indent="-285750">
              <a:buFont typeface="Arial" panose="020B0604020202020204" pitchFamily="34" charset="0"/>
              <a:buChar char="•"/>
            </a:pPr>
            <a:r>
              <a:rPr lang="en-US" dirty="0" smtClean="0"/>
              <a:t>Factoring</a:t>
            </a:r>
          </a:p>
          <a:p>
            <a:pPr marL="285750" indent="-285750">
              <a:buFont typeface="Arial" panose="020B0604020202020204" pitchFamily="34" charset="0"/>
              <a:buChar char="•"/>
            </a:pPr>
            <a:r>
              <a:rPr lang="en-US" dirty="0" smtClean="0"/>
              <a:t>Purchase Order Finance</a:t>
            </a:r>
          </a:p>
          <a:p>
            <a:pPr marL="285750" indent="-285750">
              <a:buFont typeface="Arial" panose="020B0604020202020204" pitchFamily="34" charset="0"/>
              <a:buChar char="•"/>
            </a:pPr>
            <a:r>
              <a:rPr lang="en-US" dirty="0" smtClean="0"/>
              <a:t>Warehouse Receipts</a:t>
            </a:r>
          </a:p>
          <a:p>
            <a:pPr marL="285750" indent="-285750">
              <a:buFont typeface="Arial" panose="020B0604020202020204" pitchFamily="34" charset="0"/>
              <a:buChar char="•"/>
            </a:pPr>
            <a:r>
              <a:rPr lang="en-US" dirty="0" smtClean="0"/>
              <a:t>Leasing</a:t>
            </a:r>
            <a:endParaRPr lang="en-US" dirty="0"/>
          </a:p>
        </p:txBody>
      </p:sp>
      <p:sp>
        <p:nvSpPr>
          <p:cNvPr id="12" name="Rectangle 11"/>
          <p:cNvSpPr/>
          <p:nvPr/>
        </p:nvSpPr>
        <p:spPr>
          <a:xfrm>
            <a:off x="3847611" y="1395056"/>
            <a:ext cx="1941148" cy="7456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Low Risk/Return</a:t>
            </a:r>
            <a:endParaRPr lang="en-US" dirty="0"/>
          </a:p>
        </p:txBody>
      </p:sp>
      <p:sp>
        <p:nvSpPr>
          <p:cNvPr id="13" name="Rectangle 12"/>
          <p:cNvSpPr/>
          <p:nvPr/>
        </p:nvSpPr>
        <p:spPr>
          <a:xfrm>
            <a:off x="3847611" y="2140738"/>
            <a:ext cx="1941148" cy="7821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Alternative Debt</a:t>
            </a:r>
            <a:endParaRPr lang="en-US" dirty="0"/>
          </a:p>
        </p:txBody>
      </p:sp>
      <p:sp>
        <p:nvSpPr>
          <p:cNvPr id="14" name="TextBox 13"/>
          <p:cNvSpPr txBox="1"/>
          <p:nvPr/>
        </p:nvSpPr>
        <p:spPr>
          <a:xfrm>
            <a:off x="3836082" y="3002574"/>
            <a:ext cx="1941148"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Corporate Bonds</a:t>
            </a:r>
          </a:p>
          <a:p>
            <a:pPr marL="285750" indent="-285750">
              <a:buFont typeface="Arial" panose="020B0604020202020204" pitchFamily="34" charset="0"/>
              <a:buChar char="•"/>
            </a:pPr>
            <a:r>
              <a:rPr lang="en-US" dirty="0" err="1" smtClean="0"/>
              <a:t>Securitised</a:t>
            </a:r>
            <a:r>
              <a:rPr lang="en-US" dirty="0" smtClean="0"/>
              <a:t> Debts</a:t>
            </a:r>
          </a:p>
          <a:p>
            <a:pPr marL="285750" indent="-285750">
              <a:buFont typeface="Arial" panose="020B0604020202020204" pitchFamily="34" charset="0"/>
              <a:buChar char="•"/>
            </a:pPr>
            <a:r>
              <a:rPr lang="en-US" dirty="0" smtClean="0"/>
              <a:t>Covered Bonds</a:t>
            </a:r>
          </a:p>
          <a:p>
            <a:pPr marL="285750" indent="-285750">
              <a:buFont typeface="Arial" panose="020B0604020202020204" pitchFamily="34" charset="0"/>
              <a:buChar char="•"/>
            </a:pPr>
            <a:r>
              <a:rPr lang="en-US" dirty="0" smtClean="0"/>
              <a:t>Private Placements</a:t>
            </a:r>
          </a:p>
          <a:p>
            <a:pPr marL="285750" indent="-285750">
              <a:buFont typeface="Arial" panose="020B0604020202020204" pitchFamily="34" charset="0"/>
              <a:buChar char="•"/>
            </a:pPr>
            <a:r>
              <a:rPr lang="en-US" dirty="0" smtClean="0"/>
              <a:t>Crowdfunding (debt)</a:t>
            </a:r>
            <a:endParaRPr lang="en-US" dirty="0"/>
          </a:p>
        </p:txBody>
      </p:sp>
      <p:sp>
        <p:nvSpPr>
          <p:cNvPr id="15" name="Rectangle 14"/>
          <p:cNvSpPr/>
          <p:nvPr/>
        </p:nvSpPr>
        <p:spPr>
          <a:xfrm>
            <a:off x="6445669" y="1409574"/>
            <a:ext cx="1941148" cy="7456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Medium Risk/Return</a:t>
            </a:r>
            <a:endParaRPr lang="en-US" dirty="0"/>
          </a:p>
        </p:txBody>
      </p:sp>
      <p:sp>
        <p:nvSpPr>
          <p:cNvPr id="16" name="Rectangle 15"/>
          <p:cNvSpPr/>
          <p:nvPr/>
        </p:nvSpPr>
        <p:spPr>
          <a:xfrm>
            <a:off x="6445669" y="2155256"/>
            <a:ext cx="1941148" cy="7821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“Hybrid” Instruments</a:t>
            </a:r>
            <a:endParaRPr lang="en-US" dirty="0"/>
          </a:p>
        </p:txBody>
      </p:sp>
      <p:sp>
        <p:nvSpPr>
          <p:cNvPr id="17" name="TextBox 16"/>
          <p:cNvSpPr txBox="1"/>
          <p:nvPr/>
        </p:nvSpPr>
        <p:spPr>
          <a:xfrm>
            <a:off x="6306564" y="3002575"/>
            <a:ext cx="2262902"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Subordinated Loans/Bonds</a:t>
            </a:r>
          </a:p>
          <a:p>
            <a:pPr marL="285750" indent="-285750">
              <a:buFont typeface="Arial" panose="020B0604020202020204" pitchFamily="34" charset="0"/>
              <a:buChar char="•"/>
            </a:pPr>
            <a:r>
              <a:rPr lang="en-US" dirty="0" smtClean="0"/>
              <a:t>Participating Loans</a:t>
            </a:r>
          </a:p>
          <a:p>
            <a:pPr marL="285750" indent="-285750">
              <a:buFont typeface="Arial" panose="020B0604020202020204" pitchFamily="34" charset="0"/>
              <a:buChar char="•"/>
            </a:pPr>
            <a:r>
              <a:rPr lang="en-US" dirty="0" smtClean="0"/>
              <a:t>Profit Participation Rights</a:t>
            </a:r>
          </a:p>
          <a:p>
            <a:pPr marL="285750" indent="-285750">
              <a:buFont typeface="Arial" panose="020B0604020202020204" pitchFamily="34" charset="0"/>
              <a:buChar char="•"/>
            </a:pPr>
            <a:r>
              <a:rPr lang="en-US" dirty="0" smtClean="0"/>
              <a:t>Convertible Bonds</a:t>
            </a:r>
          </a:p>
          <a:p>
            <a:pPr marL="285750" indent="-285750">
              <a:buFont typeface="Arial" panose="020B0604020202020204" pitchFamily="34" charset="0"/>
              <a:buChar char="•"/>
            </a:pPr>
            <a:r>
              <a:rPr lang="en-US" dirty="0" smtClean="0"/>
              <a:t>Bonds with Warrants</a:t>
            </a:r>
          </a:p>
          <a:p>
            <a:pPr marL="285750" indent="-285750">
              <a:buFont typeface="Arial" panose="020B0604020202020204" pitchFamily="34" charset="0"/>
              <a:buChar char="•"/>
            </a:pPr>
            <a:r>
              <a:rPr lang="en-US" dirty="0" smtClean="0"/>
              <a:t>Mezzanine Finance</a:t>
            </a:r>
            <a:endParaRPr lang="en-US" dirty="0"/>
          </a:p>
        </p:txBody>
      </p:sp>
      <p:sp>
        <p:nvSpPr>
          <p:cNvPr id="18" name="Rectangle 17"/>
          <p:cNvSpPr/>
          <p:nvPr/>
        </p:nvSpPr>
        <p:spPr>
          <a:xfrm>
            <a:off x="9087272" y="1438602"/>
            <a:ext cx="1941148" cy="7456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High Risk/Return</a:t>
            </a:r>
            <a:endParaRPr lang="en-US" dirty="0"/>
          </a:p>
        </p:txBody>
      </p:sp>
      <p:sp>
        <p:nvSpPr>
          <p:cNvPr id="19" name="Rectangle 18"/>
          <p:cNvSpPr/>
          <p:nvPr/>
        </p:nvSpPr>
        <p:spPr>
          <a:xfrm>
            <a:off x="9087272" y="2184284"/>
            <a:ext cx="1941148" cy="7821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Equity Instruments</a:t>
            </a:r>
            <a:endParaRPr lang="en-US" dirty="0"/>
          </a:p>
        </p:txBody>
      </p:sp>
      <p:sp>
        <p:nvSpPr>
          <p:cNvPr id="20" name="TextBox 19"/>
          <p:cNvSpPr txBox="1"/>
          <p:nvPr/>
        </p:nvSpPr>
        <p:spPr>
          <a:xfrm>
            <a:off x="9098799" y="3002574"/>
            <a:ext cx="2048171"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Private Equity</a:t>
            </a:r>
          </a:p>
          <a:p>
            <a:pPr marL="285750" indent="-285750">
              <a:buFont typeface="Arial" panose="020B0604020202020204" pitchFamily="34" charset="0"/>
              <a:buChar char="•"/>
            </a:pPr>
            <a:r>
              <a:rPr lang="en-US" dirty="0" smtClean="0"/>
              <a:t>Venture Capital</a:t>
            </a:r>
          </a:p>
          <a:p>
            <a:pPr marL="285750" indent="-285750">
              <a:buFont typeface="Arial" panose="020B0604020202020204" pitchFamily="34" charset="0"/>
              <a:buChar char="•"/>
            </a:pPr>
            <a:r>
              <a:rPr lang="en-US" dirty="0" smtClean="0"/>
              <a:t>Business Angels</a:t>
            </a:r>
          </a:p>
          <a:p>
            <a:pPr marL="285750" indent="-285750">
              <a:buFont typeface="Arial" panose="020B0604020202020204" pitchFamily="34" charset="0"/>
              <a:buChar char="•"/>
            </a:pPr>
            <a:r>
              <a:rPr lang="en-US" dirty="0" smtClean="0"/>
              <a:t>Specialized Platforms for Public Listing of SMEs</a:t>
            </a:r>
          </a:p>
          <a:p>
            <a:pPr marL="285750" indent="-285750">
              <a:buFont typeface="Arial" panose="020B0604020202020204" pitchFamily="34" charset="0"/>
              <a:buChar char="•"/>
            </a:pPr>
            <a:r>
              <a:rPr lang="en-US" dirty="0" smtClean="0"/>
              <a:t>Crowdfunding (equity)</a:t>
            </a:r>
            <a:endParaRPr lang="en-US" dirty="0"/>
          </a:p>
        </p:txBody>
      </p:sp>
    </p:spTree>
    <p:extLst>
      <p:ext uri="{BB962C8B-B14F-4D97-AF65-F5344CB8AC3E}">
        <p14:creationId xmlns:p14="http://schemas.microsoft.com/office/powerpoint/2010/main" val="409940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17</a:t>
            </a:fld>
            <a:endParaRPr>
              <a:solidFill>
                <a:prstClr val="black"/>
              </a:solidFill>
            </a:endParaRPr>
          </a:p>
        </p:txBody>
      </p:sp>
      <p:sp>
        <p:nvSpPr>
          <p:cNvPr id="8" name="Rectangle 9"/>
          <p:cNvSpPr txBox="1">
            <a:spLocks noChangeArrowheads="1"/>
          </p:cNvSpPr>
          <p:nvPr/>
        </p:nvSpPr>
        <p:spPr bwMode="auto">
          <a:xfrm>
            <a:off x="1137888" y="1796453"/>
            <a:ext cx="6913912" cy="1679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3600" b="1" kern="0" cap="all" dirty="0" err="1" smtClean="0">
                <a:solidFill>
                  <a:srgbClr val="003399"/>
                </a:solidFill>
              </a:rPr>
              <a:t>NewER</a:t>
            </a:r>
            <a:r>
              <a:rPr lang="en-US" sz="3600" b="1" kern="0" cap="all" dirty="0" smtClean="0">
                <a:solidFill>
                  <a:srgbClr val="003399"/>
                </a:solidFill>
              </a:rPr>
              <a:t> FINANCING Models: Alternative finance</a:t>
            </a:r>
            <a:endParaRPr lang="en-US" sz="3600" b="1" kern="0" cap="all" dirty="0">
              <a:solidFill>
                <a:srgbClr val="003399"/>
              </a:solidFill>
            </a:endParaRPr>
          </a:p>
        </p:txBody>
      </p:sp>
    </p:spTree>
    <p:extLst>
      <p:ext uri="{BB962C8B-B14F-4D97-AF65-F5344CB8AC3E}">
        <p14:creationId xmlns:p14="http://schemas.microsoft.com/office/powerpoint/2010/main" val="1697674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18</a:t>
            </a:fld>
            <a:endParaRPr>
              <a:solidFill>
                <a:prstClr val="black"/>
              </a:solidFill>
            </a:endParaRPr>
          </a:p>
        </p:txBody>
      </p:sp>
      <p:sp>
        <p:nvSpPr>
          <p:cNvPr id="6" name="Title 5"/>
          <p:cNvSpPr>
            <a:spLocks noGrp="1"/>
          </p:cNvSpPr>
          <p:nvPr>
            <p:ph type="title"/>
          </p:nvPr>
        </p:nvSpPr>
        <p:spPr>
          <a:xfrm>
            <a:off x="406400" y="14211"/>
            <a:ext cx="11116733" cy="990146"/>
          </a:xfrm>
        </p:spPr>
        <p:txBody>
          <a:bodyPr>
            <a:normAutofit fontScale="90000"/>
          </a:bodyPr>
          <a:lstStyle/>
          <a:p>
            <a:r>
              <a:rPr lang="en-US" dirty="0"/>
              <a:t>SME exchanges focusing on high-growth potential </a:t>
            </a:r>
            <a:r>
              <a:rPr lang="en-US" dirty="0" smtClean="0"/>
              <a:t>start-ups has </a:t>
            </a:r>
            <a:r>
              <a:rPr lang="en-US" dirty="0"/>
              <a:t>a much wider </a:t>
            </a:r>
            <a:r>
              <a:rPr lang="en-US" dirty="0" smtClean="0"/>
              <a:t>impact</a:t>
            </a:r>
            <a:endParaRPr lang="en-US" dirty="0"/>
          </a:p>
        </p:txBody>
      </p:sp>
      <p:sp>
        <p:nvSpPr>
          <p:cNvPr id="30" name="Content Placeholder 2"/>
          <p:cNvSpPr txBox="1">
            <a:spLocks/>
          </p:cNvSpPr>
          <p:nvPr/>
        </p:nvSpPr>
        <p:spPr>
          <a:xfrm>
            <a:off x="637693" y="1247628"/>
            <a:ext cx="10654146" cy="47968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chemeClr val="accent5">
                    <a:lumMod val="50000"/>
                  </a:schemeClr>
                </a:solidFill>
              </a:rPr>
              <a:t>I</a:t>
            </a:r>
            <a:r>
              <a:rPr lang="en-US" sz="2400" dirty="0" smtClean="0">
                <a:solidFill>
                  <a:schemeClr val="accent5">
                    <a:lumMod val="50000"/>
                  </a:schemeClr>
                </a:solidFill>
              </a:rPr>
              <a:t>ssuance </a:t>
            </a:r>
            <a:r>
              <a:rPr lang="en-US" sz="2400" dirty="0">
                <a:solidFill>
                  <a:schemeClr val="accent5">
                    <a:lumMod val="50000"/>
                  </a:schemeClr>
                </a:solidFill>
              </a:rPr>
              <a:t>of asset-based securities in capital markets is a strong alternative to banks in providing financing to </a:t>
            </a:r>
            <a:r>
              <a:rPr lang="en-US" sz="2400" dirty="0" smtClean="0">
                <a:solidFill>
                  <a:schemeClr val="accent5">
                    <a:lumMod val="50000"/>
                  </a:schemeClr>
                </a:solidFill>
              </a:rPr>
              <a:t>SMEs</a:t>
            </a:r>
          </a:p>
          <a:p>
            <a:pPr>
              <a:defRPr/>
            </a:pPr>
            <a:endParaRPr lang="en-US" sz="1000" dirty="0" smtClean="0">
              <a:solidFill>
                <a:schemeClr val="accent5">
                  <a:lumMod val="50000"/>
                </a:schemeClr>
              </a:solidFill>
            </a:endParaRPr>
          </a:p>
          <a:p>
            <a:pPr>
              <a:defRPr/>
            </a:pPr>
            <a:r>
              <a:rPr lang="en-US" sz="2400" dirty="0" smtClean="0">
                <a:solidFill>
                  <a:schemeClr val="accent5">
                    <a:lumMod val="50000"/>
                  </a:schemeClr>
                </a:solidFill>
              </a:rPr>
              <a:t>Banks securitize existing </a:t>
            </a:r>
            <a:r>
              <a:rPr lang="en-US" sz="2400" dirty="0">
                <a:solidFill>
                  <a:schemeClr val="accent5">
                    <a:lumMod val="50000"/>
                  </a:schemeClr>
                </a:solidFill>
              </a:rPr>
              <a:t>SME financing portfolios to boost their financial capacity and extend additional financing services </a:t>
            </a:r>
            <a:endParaRPr lang="en-US" sz="2400" dirty="0" smtClean="0">
              <a:solidFill>
                <a:schemeClr val="accent5">
                  <a:lumMod val="50000"/>
                </a:schemeClr>
              </a:solidFill>
            </a:endParaRPr>
          </a:p>
          <a:p>
            <a:pPr>
              <a:defRPr/>
            </a:pPr>
            <a:endParaRPr lang="en-US" sz="1000" dirty="0" smtClean="0">
              <a:solidFill>
                <a:schemeClr val="accent5">
                  <a:lumMod val="50000"/>
                </a:schemeClr>
              </a:solidFill>
            </a:endParaRPr>
          </a:p>
          <a:p>
            <a:pPr>
              <a:defRPr/>
            </a:pPr>
            <a:r>
              <a:rPr lang="en-US" sz="2400" dirty="0" smtClean="0">
                <a:solidFill>
                  <a:schemeClr val="accent5">
                    <a:lumMod val="50000"/>
                  </a:schemeClr>
                </a:solidFill>
              </a:rPr>
              <a:t>Develop </a:t>
            </a:r>
            <a:r>
              <a:rPr lang="en-US" sz="2400" dirty="0">
                <a:solidFill>
                  <a:schemeClr val="accent5">
                    <a:lumMod val="50000"/>
                  </a:schemeClr>
                </a:solidFill>
              </a:rPr>
              <a:t>specific marketplaces or exchanges supporting SMEs to get listed or raise asset-based </a:t>
            </a:r>
            <a:r>
              <a:rPr lang="en-US" sz="2400" dirty="0" smtClean="0">
                <a:solidFill>
                  <a:schemeClr val="accent5">
                    <a:lumMod val="50000"/>
                  </a:schemeClr>
                </a:solidFill>
              </a:rPr>
              <a:t>financing</a:t>
            </a:r>
          </a:p>
          <a:p>
            <a:pPr>
              <a:defRPr/>
            </a:pPr>
            <a:endParaRPr lang="en-US" sz="1000" dirty="0" smtClean="0">
              <a:solidFill>
                <a:schemeClr val="accent5">
                  <a:lumMod val="50000"/>
                </a:schemeClr>
              </a:solidFill>
            </a:endParaRPr>
          </a:p>
          <a:p>
            <a:pPr>
              <a:defRPr/>
            </a:pPr>
            <a:r>
              <a:rPr lang="en-US" sz="2400" dirty="0" smtClean="0">
                <a:solidFill>
                  <a:schemeClr val="accent5">
                    <a:lumMod val="50000"/>
                  </a:schemeClr>
                </a:solidFill>
              </a:rPr>
              <a:t>Equity </a:t>
            </a:r>
            <a:r>
              <a:rPr lang="en-US" sz="2400" dirty="0">
                <a:solidFill>
                  <a:schemeClr val="accent5">
                    <a:lumMod val="50000"/>
                  </a:schemeClr>
                </a:solidFill>
              </a:rPr>
              <a:t>capital markets focusing on SMEs and start-ups include NEEQ-China, TSX Venture Exchange in Canada, the ACE market in Malaysia</a:t>
            </a:r>
            <a:r>
              <a:rPr lang="en-US" sz="2400" dirty="0" smtClean="0">
                <a:solidFill>
                  <a:schemeClr val="accent5">
                    <a:lumMod val="50000"/>
                  </a:schemeClr>
                </a:solidFill>
              </a:rPr>
              <a:t>, etc.</a:t>
            </a:r>
          </a:p>
          <a:p>
            <a:pPr>
              <a:defRPr/>
            </a:pPr>
            <a:endParaRPr lang="en-US" sz="1000" dirty="0" smtClean="0">
              <a:solidFill>
                <a:schemeClr val="accent5">
                  <a:lumMod val="50000"/>
                </a:schemeClr>
              </a:solidFill>
            </a:endParaRPr>
          </a:p>
          <a:p>
            <a:pPr>
              <a:defRPr/>
            </a:pPr>
            <a:r>
              <a:rPr lang="en-US" sz="2400" dirty="0" smtClean="0">
                <a:solidFill>
                  <a:schemeClr val="accent5">
                    <a:lumMod val="50000"/>
                  </a:schemeClr>
                </a:solidFill>
              </a:rPr>
              <a:t>Stock markets </a:t>
            </a:r>
            <a:r>
              <a:rPr lang="en-US" sz="2400" dirty="0">
                <a:solidFill>
                  <a:schemeClr val="accent5">
                    <a:lumMod val="50000"/>
                  </a:schemeClr>
                </a:solidFill>
              </a:rPr>
              <a:t>due to their equity nature based on profit and loss sharing, are a perfect match for investments to fulfill the </a:t>
            </a:r>
            <a:r>
              <a:rPr lang="en-US" sz="2400" dirty="0" smtClean="0">
                <a:solidFill>
                  <a:schemeClr val="accent5">
                    <a:lumMod val="50000"/>
                  </a:schemeClr>
                </a:solidFill>
              </a:rPr>
              <a:t>Islamic requirements </a:t>
            </a:r>
          </a:p>
          <a:p>
            <a:pPr>
              <a:buFont typeface="Arial" pitchFamily="34" charset="0"/>
              <a:buNone/>
              <a:defRPr/>
            </a:pPr>
            <a:endParaRPr lang="en-US" sz="2400" b="1" dirty="0" smtClean="0">
              <a:solidFill>
                <a:schemeClr val="accent5">
                  <a:lumMod val="50000"/>
                </a:schemeClr>
              </a:solidFill>
            </a:endParaRPr>
          </a:p>
          <a:p>
            <a:pPr>
              <a:buFont typeface="Arial" pitchFamily="34" charset="0"/>
              <a:buNone/>
              <a:defRPr/>
            </a:pPr>
            <a:endParaRPr lang="en-US" sz="2400" i="1" dirty="0" smtClean="0">
              <a:solidFill>
                <a:schemeClr val="accent5">
                  <a:lumMod val="50000"/>
                </a:schemeClr>
              </a:solidFill>
            </a:endParaRPr>
          </a:p>
          <a:p>
            <a:pPr>
              <a:buFont typeface="Arial" pitchFamily="34" charset="0"/>
              <a:buNone/>
              <a:defRPr/>
            </a:pPr>
            <a:endParaRPr lang="en-US" sz="2400" dirty="0" smtClean="0">
              <a:solidFill>
                <a:schemeClr val="accent5">
                  <a:lumMod val="50000"/>
                </a:schemeClr>
              </a:solidFill>
            </a:endParaRPr>
          </a:p>
          <a:p>
            <a:pPr>
              <a:buFont typeface="Arial" pitchFamily="34" charset="0"/>
              <a:buNone/>
              <a:defRPr/>
            </a:pPr>
            <a:endParaRPr lang="en-US" sz="2400" dirty="0" smtClean="0">
              <a:solidFill>
                <a:schemeClr val="accent5">
                  <a:lumMod val="50000"/>
                </a:schemeClr>
              </a:solidFill>
            </a:endParaRPr>
          </a:p>
          <a:p>
            <a:pPr lvl="1">
              <a:buFont typeface="Arial" pitchFamily="34" charset="0"/>
              <a:buNone/>
              <a:defRPr/>
            </a:pPr>
            <a:endParaRPr lang="en-US" sz="2400" dirty="0" smtClean="0">
              <a:solidFill>
                <a:schemeClr val="accent5">
                  <a:lumMod val="50000"/>
                </a:schemeClr>
              </a:solidFill>
            </a:endParaRPr>
          </a:p>
          <a:p>
            <a:pPr lvl="1">
              <a:buFont typeface="Arial" pitchFamily="34" charset="0"/>
              <a:buNone/>
              <a:defRPr/>
            </a:pPr>
            <a:endParaRPr lang="en-US" sz="2400" dirty="0" smtClean="0">
              <a:solidFill>
                <a:schemeClr val="accent5">
                  <a:lumMod val="50000"/>
                </a:schemeClr>
              </a:solidFill>
            </a:endParaRPr>
          </a:p>
          <a:p>
            <a:pPr>
              <a:buFont typeface="Arial" pitchFamily="34" charset="0"/>
              <a:buNone/>
              <a:defRPr/>
            </a:pPr>
            <a:endParaRPr lang="en-US" sz="2400" dirty="0">
              <a:solidFill>
                <a:schemeClr val="accent5">
                  <a:lumMod val="50000"/>
                </a:schemeClr>
              </a:solidFill>
            </a:endParaRPr>
          </a:p>
        </p:txBody>
      </p:sp>
    </p:spTree>
    <p:extLst>
      <p:ext uri="{BB962C8B-B14F-4D97-AF65-F5344CB8AC3E}">
        <p14:creationId xmlns:p14="http://schemas.microsoft.com/office/powerpoint/2010/main" val="3761706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E5A442-27F9-400D-B335-C2ACCB2E31D9}" type="slidenum">
              <a:rPr lang="en-US" smtClean="0"/>
              <a:t>19</a:t>
            </a:fld>
            <a:endParaRPr lang="en-US"/>
          </a:p>
        </p:txBody>
      </p:sp>
      <p:sp>
        <p:nvSpPr>
          <p:cNvPr id="6" name="Title 5"/>
          <p:cNvSpPr>
            <a:spLocks noGrp="1"/>
          </p:cNvSpPr>
          <p:nvPr>
            <p:ph type="title"/>
          </p:nvPr>
        </p:nvSpPr>
        <p:spPr>
          <a:xfrm>
            <a:off x="477273" y="0"/>
            <a:ext cx="10392508" cy="990146"/>
          </a:xfrm>
        </p:spPr>
        <p:txBody>
          <a:bodyPr>
            <a:normAutofit fontScale="90000"/>
          </a:bodyPr>
          <a:lstStyle/>
          <a:p>
            <a:r>
              <a:rPr lang="en-US" sz="3600" dirty="0"/>
              <a:t>C</a:t>
            </a:r>
            <a:r>
              <a:rPr lang="en-US" sz="3600" dirty="0" smtClean="0"/>
              <a:t>redit </a:t>
            </a:r>
            <a:r>
              <a:rPr lang="en-US" sz="3600" dirty="0"/>
              <a:t>guarantee offerings have evolved to overcome the key challenges faced by SMEs to access financing</a:t>
            </a:r>
          </a:p>
        </p:txBody>
      </p:sp>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804" y="1036203"/>
            <a:ext cx="6633556" cy="5516997"/>
          </a:xfrm>
          <a:prstGeom prst="rect">
            <a:avLst/>
          </a:prstGeom>
          <a:noFill/>
          <a:ln>
            <a:noFill/>
          </a:ln>
        </p:spPr>
      </p:pic>
      <p:sp>
        <p:nvSpPr>
          <p:cNvPr id="5" name="Rectangle 2"/>
          <p:cNvSpPr txBox="1">
            <a:spLocks noChangeArrowheads="1"/>
          </p:cNvSpPr>
          <p:nvPr/>
        </p:nvSpPr>
        <p:spPr bwMode="auto">
          <a:xfrm>
            <a:off x="7439891" y="990146"/>
            <a:ext cx="4485948" cy="477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399"/>
                </a:solidFill>
                <a:latin typeface="+mj-lt"/>
                <a:ea typeface="+mj-ea"/>
                <a:cs typeface="+mj-cs"/>
              </a:defRPr>
            </a:lvl1pPr>
            <a:lvl2pPr algn="l" rtl="0" fontAlgn="base">
              <a:spcBef>
                <a:spcPct val="0"/>
              </a:spcBef>
              <a:spcAft>
                <a:spcPct val="0"/>
              </a:spcAft>
              <a:defRPr sz="3600">
                <a:solidFill>
                  <a:srgbClr val="003399"/>
                </a:solidFill>
                <a:latin typeface="Impact" pitchFamily="34" charset="0"/>
              </a:defRPr>
            </a:lvl2pPr>
            <a:lvl3pPr algn="l" rtl="0" fontAlgn="base">
              <a:spcBef>
                <a:spcPct val="0"/>
              </a:spcBef>
              <a:spcAft>
                <a:spcPct val="0"/>
              </a:spcAft>
              <a:defRPr sz="3600">
                <a:solidFill>
                  <a:srgbClr val="003399"/>
                </a:solidFill>
                <a:latin typeface="Impact" pitchFamily="34" charset="0"/>
              </a:defRPr>
            </a:lvl3pPr>
            <a:lvl4pPr algn="l" rtl="0" fontAlgn="base">
              <a:spcBef>
                <a:spcPct val="0"/>
              </a:spcBef>
              <a:spcAft>
                <a:spcPct val="0"/>
              </a:spcAft>
              <a:defRPr sz="3600">
                <a:solidFill>
                  <a:srgbClr val="003399"/>
                </a:solidFill>
                <a:latin typeface="Impact" pitchFamily="34" charset="0"/>
              </a:defRPr>
            </a:lvl4pPr>
            <a:lvl5pPr algn="l" rtl="0" fontAlgn="base">
              <a:spcBef>
                <a:spcPct val="0"/>
              </a:spcBef>
              <a:spcAft>
                <a:spcPct val="0"/>
              </a:spcAft>
              <a:defRPr sz="3600">
                <a:solidFill>
                  <a:srgbClr val="003399"/>
                </a:solidFill>
                <a:latin typeface="Impact" pitchFamily="34" charset="0"/>
              </a:defRPr>
            </a:lvl5pPr>
            <a:lvl6pPr marL="457200" algn="l" rtl="0" fontAlgn="base">
              <a:spcBef>
                <a:spcPct val="0"/>
              </a:spcBef>
              <a:spcAft>
                <a:spcPct val="0"/>
              </a:spcAft>
              <a:defRPr sz="3600">
                <a:solidFill>
                  <a:srgbClr val="003399"/>
                </a:solidFill>
                <a:latin typeface="Impact" pitchFamily="34" charset="0"/>
              </a:defRPr>
            </a:lvl6pPr>
            <a:lvl7pPr marL="914400" algn="l" rtl="0" fontAlgn="base">
              <a:spcBef>
                <a:spcPct val="0"/>
              </a:spcBef>
              <a:spcAft>
                <a:spcPct val="0"/>
              </a:spcAft>
              <a:defRPr sz="3600">
                <a:solidFill>
                  <a:srgbClr val="003399"/>
                </a:solidFill>
                <a:latin typeface="Impact" pitchFamily="34" charset="0"/>
              </a:defRPr>
            </a:lvl7pPr>
            <a:lvl8pPr marL="1371600" algn="l" rtl="0" fontAlgn="base">
              <a:spcBef>
                <a:spcPct val="0"/>
              </a:spcBef>
              <a:spcAft>
                <a:spcPct val="0"/>
              </a:spcAft>
              <a:defRPr sz="3600">
                <a:solidFill>
                  <a:srgbClr val="003399"/>
                </a:solidFill>
                <a:latin typeface="Impact" pitchFamily="34" charset="0"/>
              </a:defRPr>
            </a:lvl8pPr>
            <a:lvl9pPr marL="1828800" algn="l" rtl="0" fontAlgn="base">
              <a:spcBef>
                <a:spcPct val="0"/>
              </a:spcBef>
              <a:spcAft>
                <a:spcPct val="0"/>
              </a:spcAft>
              <a:defRPr sz="3600">
                <a:solidFill>
                  <a:srgbClr val="003399"/>
                </a:solidFill>
                <a:latin typeface="Impact" pitchFamily="34" charset="0"/>
              </a:defRPr>
            </a:lvl9pPr>
          </a:lstStyle>
          <a:p>
            <a:pPr algn="just"/>
            <a:r>
              <a:rPr lang="en-US" sz="1600" b="1" kern="0" dirty="0">
                <a:solidFill>
                  <a:schemeClr val="accent1">
                    <a:lumMod val="50000"/>
                  </a:schemeClr>
                </a:solidFill>
                <a:latin typeface="Calibri" pitchFamily="34" charset="0"/>
              </a:rPr>
              <a:t>Islamic Development Bank Mudaraba Mechanism with Social Fund for </a:t>
            </a:r>
            <a:r>
              <a:rPr lang="en-US" sz="1600" b="1" kern="0" dirty="0" smtClean="0">
                <a:solidFill>
                  <a:schemeClr val="accent1">
                    <a:lumMod val="50000"/>
                  </a:schemeClr>
                </a:solidFill>
                <a:latin typeface="Calibri" pitchFamily="34" charset="0"/>
              </a:rPr>
              <a:t>Development</a:t>
            </a:r>
          </a:p>
          <a:p>
            <a:pPr algn="just"/>
            <a:endParaRPr lang="en-US" sz="1600" b="1" kern="0" dirty="0">
              <a:solidFill>
                <a:schemeClr val="accent1">
                  <a:lumMod val="50000"/>
                </a:schemeClr>
              </a:solidFill>
              <a:latin typeface="Calibri" pitchFamily="34" charset="0"/>
            </a:endParaRPr>
          </a:p>
          <a:p>
            <a:pPr marL="285750" indent="-285750" algn="just">
              <a:buFont typeface="Arial" panose="020B0604020202020204" pitchFamily="34" charset="0"/>
              <a:buChar char="•"/>
            </a:pPr>
            <a:r>
              <a:rPr lang="en-US" sz="1600" kern="0" dirty="0" smtClean="0">
                <a:solidFill>
                  <a:schemeClr val="accent1">
                    <a:lumMod val="50000"/>
                  </a:schemeClr>
                </a:solidFill>
                <a:latin typeface="Calibri" pitchFamily="34" charset="0"/>
              </a:rPr>
              <a:t>End </a:t>
            </a:r>
            <a:r>
              <a:rPr lang="en-US" sz="1600" kern="0" dirty="0">
                <a:solidFill>
                  <a:schemeClr val="accent1">
                    <a:lumMod val="50000"/>
                  </a:schemeClr>
                </a:solidFill>
                <a:latin typeface="Calibri" pitchFamily="34" charset="0"/>
              </a:rPr>
              <a:t>beneficiaries are either financed directly through the </a:t>
            </a:r>
            <a:r>
              <a:rPr lang="en-US" sz="1600" kern="0" dirty="0" smtClean="0">
                <a:solidFill>
                  <a:schemeClr val="accent1">
                    <a:lumMod val="50000"/>
                  </a:schemeClr>
                </a:solidFill>
                <a:latin typeface="Calibri" pitchFamily="34" charset="0"/>
              </a:rPr>
              <a:t>Mudarabah </a:t>
            </a:r>
            <a:r>
              <a:rPr lang="en-US" sz="1600" kern="0" dirty="0">
                <a:solidFill>
                  <a:schemeClr val="accent1">
                    <a:lumMod val="50000"/>
                  </a:schemeClr>
                </a:solidFill>
                <a:latin typeface="Calibri" pitchFamily="34" charset="0"/>
              </a:rPr>
              <a:t>facility or through participating financial institutions (PFIs): nongovernmental organizations (NGOs), microfinance institutions (MFIs), Islamic banks, and </a:t>
            </a:r>
            <a:r>
              <a:rPr lang="en-US" sz="1600" kern="0" dirty="0" smtClean="0">
                <a:solidFill>
                  <a:schemeClr val="accent1">
                    <a:lumMod val="50000"/>
                  </a:schemeClr>
                </a:solidFill>
                <a:latin typeface="Calibri" pitchFamily="34" charset="0"/>
              </a:rPr>
              <a:t>Ijarah companies</a:t>
            </a:r>
          </a:p>
          <a:p>
            <a:pPr marL="285750" indent="-285750" algn="just">
              <a:buFont typeface="Arial" panose="020B0604020202020204" pitchFamily="34" charset="0"/>
              <a:buChar char="•"/>
            </a:pPr>
            <a:endParaRPr lang="en-US" sz="1600" kern="0" dirty="0">
              <a:solidFill>
                <a:schemeClr val="accent1">
                  <a:lumMod val="50000"/>
                </a:schemeClr>
              </a:solidFill>
              <a:latin typeface="Calibri" pitchFamily="34" charset="0"/>
            </a:endParaRPr>
          </a:p>
          <a:p>
            <a:pPr marL="285750" indent="-285750" algn="just">
              <a:buFont typeface="Arial" panose="020B0604020202020204" pitchFamily="34" charset="0"/>
              <a:buChar char="•"/>
            </a:pPr>
            <a:r>
              <a:rPr lang="en-US" sz="1600" kern="0" dirty="0" smtClean="0">
                <a:solidFill>
                  <a:schemeClr val="accent1">
                    <a:lumMod val="50000"/>
                  </a:schemeClr>
                </a:solidFill>
                <a:latin typeface="Calibri" pitchFamily="34" charset="0"/>
              </a:rPr>
              <a:t>The </a:t>
            </a:r>
            <a:r>
              <a:rPr lang="en-US" sz="1600" kern="0" dirty="0">
                <a:solidFill>
                  <a:schemeClr val="accent1">
                    <a:lumMod val="50000"/>
                  </a:schemeClr>
                </a:solidFill>
                <a:latin typeface="Calibri" pitchFamily="34" charset="0"/>
              </a:rPr>
              <a:t>use of </a:t>
            </a:r>
            <a:r>
              <a:rPr lang="en-US" sz="1600" kern="0" dirty="0" smtClean="0">
                <a:solidFill>
                  <a:schemeClr val="accent1">
                    <a:lumMod val="50000"/>
                  </a:schemeClr>
                </a:solidFill>
                <a:latin typeface="Calibri" pitchFamily="34" charset="0"/>
              </a:rPr>
              <a:t>Musharakah </a:t>
            </a:r>
            <a:r>
              <a:rPr lang="en-US" sz="1600" kern="0" dirty="0">
                <a:solidFill>
                  <a:schemeClr val="accent1">
                    <a:lumMod val="50000"/>
                  </a:schemeClr>
                </a:solidFill>
                <a:latin typeface="Calibri" pitchFamily="34" charset="0"/>
              </a:rPr>
              <a:t>with PFIs based on a 1:1 matching between the Social Fund for Development and the PFIs has proven to be a successful model of profit and loss sharing, based on previous experiences of the SFD with Islamic </a:t>
            </a:r>
            <a:r>
              <a:rPr lang="en-US" sz="1600" kern="0" dirty="0" smtClean="0">
                <a:solidFill>
                  <a:schemeClr val="accent1">
                    <a:lumMod val="50000"/>
                  </a:schemeClr>
                </a:solidFill>
                <a:latin typeface="Calibri" pitchFamily="34" charset="0"/>
              </a:rPr>
              <a:t>banks</a:t>
            </a:r>
            <a:endParaRPr lang="en-US" sz="1600" kern="0" dirty="0">
              <a:solidFill>
                <a:schemeClr val="accent1">
                  <a:lumMod val="50000"/>
                </a:schemeClr>
              </a:solidFill>
              <a:latin typeface="Calibri" pitchFamily="34" charset="0"/>
            </a:endParaRPr>
          </a:p>
        </p:txBody>
      </p:sp>
      <p:sp>
        <p:nvSpPr>
          <p:cNvPr id="2" name="Rectangle 1"/>
          <p:cNvSpPr/>
          <p:nvPr/>
        </p:nvSpPr>
        <p:spPr>
          <a:xfrm>
            <a:off x="7275360" y="5963990"/>
            <a:ext cx="4376313" cy="246221"/>
          </a:xfrm>
          <a:prstGeom prst="rect">
            <a:avLst/>
          </a:prstGeom>
        </p:spPr>
        <p:txBody>
          <a:bodyPr wrap="square">
            <a:spAutoFit/>
          </a:bodyPr>
          <a:lstStyle/>
          <a:p>
            <a:r>
              <a:rPr lang="en-US" sz="1000" dirty="0"/>
              <a:t>Source: IsDB Project Appraisal Document, Project No. pEGt0136, October 2011.</a:t>
            </a:r>
          </a:p>
        </p:txBody>
      </p:sp>
    </p:spTree>
    <p:extLst>
      <p:ext uri="{BB962C8B-B14F-4D97-AF65-F5344CB8AC3E}">
        <p14:creationId xmlns:p14="http://schemas.microsoft.com/office/powerpoint/2010/main" val="1002924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4621F-9A7E-48E6-BFB5-5F3249B85442}" type="datetime3">
              <a:rPr lang="en-US" smtClean="0"/>
              <a:t>22 January 2017</a:t>
            </a:fld>
            <a:endParaRPr lang="en-US"/>
          </a:p>
        </p:txBody>
      </p:sp>
      <p:sp>
        <p:nvSpPr>
          <p:cNvPr id="3" name="Slide Number Placeholder 2"/>
          <p:cNvSpPr>
            <a:spLocks noGrp="1"/>
          </p:cNvSpPr>
          <p:nvPr>
            <p:ph type="sldNum" sz="quarter" idx="12"/>
          </p:nvPr>
        </p:nvSpPr>
        <p:spPr/>
        <p:txBody>
          <a:bodyPr/>
          <a:lstStyle/>
          <a:p>
            <a:fld id="{F8E5A442-27F9-400D-B335-C2ACCB2E31D9}" type="slidenum">
              <a:rPr lang="en-US" smtClean="0"/>
              <a:pPr/>
              <a:t>2</a:t>
            </a:fld>
            <a:endParaRPr lang="en-US" dirty="0"/>
          </a:p>
        </p:txBody>
      </p:sp>
      <p:sp>
        <p:nvSpPr>
          <p:cNvPr id="5" name="Title 4"/>
          <p:cNvSpPr>
            <a:spLocks noGrp="1"/>
          </p:cNvSpPr>
          <p:nvPr>
            <p:ph type="title"/>
          </p:nvPr>
        </p:nvSpPr>
        <p:spPr>
          <a:xfrm>
            <a:off x="477276" y="105799"/>
            <a:ext cx="10392508" cy="990146"/>
          </a:xfrm>
        </p:spPr>
        <p:txBody>
          <a:bodyPr>
            <a:normAutofit fontScale="90000"/>
          </a:bodyPr>
          <a:lstStyle/>
          <a:p>
            <a:pPr algn="l"/>
            <a:r>
              <a:rPr lang="en-US" b="1" dirty="0">
                <a:latin typeface="Calibri" pitchFamily="34" charset="0"/>
              </a:rPr>
              <a:t>Presentation outline</a:t>
            </a:r>
            <a:br>
              <a:rPr lang="en-US" b="1" dirty="0">
                <a:latin typeface="Calibri" pitchFamily="34" charset="0"/>
              </a:rPr>
            </a:br>
            <a:endParaRPr lang="en-US" dirty="0"/>
          </a:p>
        </p:txBody>
      </p:sp>
      <p:sp>
        <p:nvSpPr>
          <p:cNvPr id="15" name="Rectangle 14"/>
          <p:cNvSpPr/>
          <p:nvPr/>
        </p:nvSpPr>
        <p:spPr>
          <a:xfrm>
            <a:off x="3279853" y="1901172"/>
            <a:ext cx="5524500" cy="685800"/>
          </a:xfrm>
          <a:prstGeom prst="rect">
            <a:avLst/>
          </a:prstGeom>
          <a:gradFill flip="none" rotWithShape="1">
            <a:gsLst>
              <a:gs pos="0">
                <a:srgbClr val="4F81BD">
                  <a:lumMod val="60000"/>
                  <a:lumOff val="40000"/>
                </a:srgbClr>
              </a:gs>
              <a:gs pos="26000">
                <a:sysClr val="window" lastClr="FFFFFF">
                  <a:lumMod val="95000"/>
                </a:sysClr>
              </a:gs>
              <a:gs pos="80000">
                <a:sysClr val="windowText" lastClr="000000">
                  <a:lumMod val="50000"/>
                  <a:lumOff val="50000"/>
                </a:sysClr>
              </a:gs>
              <a:gs pos="100000">
                <a:sysClr val="window" lastClr="FFFFFF">
                  <a:lumMod val="65000"/>
                </a:sysClr>
              </a:gs>
            </a:gsLst>
            <a:lin ang="5400000" scaled="1"/>
            <a:tileRect/>
          </a:gradFill>
          <a:ln w="25400" cap="flat" cmpd="sng" algn="ctr">
            <a:noFill/>
            <a:prstDash val="solid"/>
          </a:ln>
          <a:effectLst>
            <a:outerShdw blurRad="152400" dist="114300" dir="5400000" algn="t"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rPr>
              <a:t>Overview</a:t>
            </a:r>
          </a:p>
        </p:txBody>
      </p:sp>
      <p:sp>
        <p:nvSpPr>
          <p:cNvPr id="16" name="Rectangle 15"/>
          <p:cNvSpPr/>
          <p:nvPr/>
        </p:nvSpPr>
        <p:spPr>
          <a:xfrm>
            <a:off x="3279853" y="2682337"/>
            <a:ext cx="5524500" cy="685800"/>
          </a:xfrm>
          <a:prstGeom prst="rect">
            <a:avLst/>
          </a:prstGeom>
          <a:gradFill flip="none" rotWithShape="1">
            <a:gsLst>
              <a:gs pos="0">
                <a:srgbClr val="4F81BD">
                  <a:lumMod val="60000"/>
                  <a:lumOff val="40000"/>
                </a:srgbClr>
              </a:gs>
              <a:gs pos="26000">
                <a:sysClr val="window" lastClr="FFFFFF">
                  <a:lumMod val="95000"/>
                </a:sysClr>
              </a:gs>
              <a:gs pos="80000">
                <a:sysClr val="windowText" lastClr="000000">
                  <a:lumMod val="50000"/>
                  <a:lumOff val="50000"/>
                </a:sysClr>
              </a:gs>
              <a:gs pos="100000">
                <a:sysClr val="window" lastClr="FFFFFF">
                  <a:lumMod val="65000"/>
                </a:sysClr>
              </a:gs>
            </a:gsLst>
            <a:lin ang="5400000" scaled="1"/>
            <a:tileRect/>
          </a:gradFill>
          <a:ln w="25400" cap="flat" cmpd="sng" algn="ctr">
            <a:noFill/>
            <a:prstDash val="solid"/>
          </a:ln>
          <a:effectLst>
            <a:outerShdw blurRad="152400" dist="114300" dir="5400000" algn="t"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smtClean="0">
                <a:solidFill>
                  <a:schemeClr val="bg1"/>
                </a:solidFill>
              </a:rPr>
              <a:t>SMEs and Finance</a:t>
            </a:r>
            <a:endParaRPr kumimoji="0" lang="en-US" sz="1800" b="1" i="0" u="none" strike="noStrike" kern="0" cap="none" spc="0" normalizeH="0" baseline="0" noProof="0" dirty="0" smtClean="0">
              <a:ln>
                <a:noFill/>
              </a:ln>
              <a:solidFill>
                <a:schemeClr val="bg1"/>
              </a:solidFill>
              <a:effectLst/>
              <a:uLnTx/>
              <a:uFillTx/>
            </a:endParaRPr>
          </a:p>
        </p:txBody>
      </p:sp>
      <p:sp>
        <p:nvSpPr>
          <p:cNvPr id="17" name="Rectangle 16"/>
          <p:cNvSpPr/>
          <p:nvPr/>
        </p:nvSpPr>
        <p:spPr>
          <a:xfrm>
            <a:off x="3279853" y="3483614"/>
            <a:ext cx="5524500" cy="685800"/>
          </a:xfrm>
          <a:prstGeom prst="rect">
            <a:avLst/>
          </a:prstGeom>
          <a:gradFill flip="none" rotWithShape="1">
            <a:gsLst>
              <a:gs pos="0">
                <a:srgbClr val="4F81BD">
                  <a:lumMod val="60000"/>
                  <a:lumOff val="40000"/>
                </a:srgbClr>
              </a:gs>
              <a:gs pos="26000">
                <a:sysClr val="window" lastClr="FFFFFF">
                  <a:lumMod val="95000"/>
                </a:sysClr>
              </a:gs>
              <a:gs pos="80000">
                <a:sysClr val="windowText" lastClr="000000">
                  <a:lumMod val="50000"/>
                  <a:lumOff val="50000"/>
                </a:sysClr>
              </a:gs>
              <a:gs pos="100000">
                <a:sysClr val="window" lastClr="FFFFFF">
                  <a:lumMod val="65000"/>
                </a:sysClr>
              </a:gs>
            </a:gsLst>
            <a:lin ang="5400000" scaled="1"/>
            <a:tileRect/>
          </a:gradFill>
          <a:ln w="25400" cap="flat" cmpd="sng" algn="ctr">
            <a:noFill/>
            <a:prstDash val="solid"/>
          </a:ln>
          <a:effectLst>
            <a:outerShdw blurRad="152400" dist="114300" dir="5400000" algn="t"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rPr>
              <a:t>Newer Financing Models</a:t>
            </a:r>
          </a:p>
        </p:txBody>
      </p:sp>
      <p:sp>
        <p:nvSpPr>
          <p:cNvPr id="18" name="Rectangle 17"/>
          <p:cNvSpPr/>
          <p:nvPr/>
        </p:nvSpPr>
        <p:spPr>
          <a:xfrm>
            <a:off x="3279853" y="4247874"/>
            <a:ext cx="5524500" cy="685800"/>
          </a:xfrm>
          <a:prstGeom prst="rect">
            <a:avLst/>
          </a:prstGeom>
          <a:gradFill flip="none" rotWithShape="1">
            <a:gsLst>
              <a:gs pos="0">
                <a:srgbClr val="4F81BD">
                  <a:lumMod val="60000"/>
                  <a:lumOff val="40000"/>
                </a:srgbClr>
              </a:gs>
              <a:gs pos="26000">
                <a:sysClr val="window" lastClr="FFFFFF">
                  <a:lumMod val="95000"/>
                </a:sysClr>
              </a:gs>
              <a:gs pos="80000">
                <a:sysClr val="windowText" lastClr="000000">
                  <a:lumMod val="50000"/>
                  <a:lumOff val="50000"/>
                </a:sysClr>
              </a:gs>
              <a:gs pos="100000">
                <a:sysClr val="window" lastClr="FFFFFF">
                  <a:lumMod val="65000"/>
                </a:sysClr>
              </a:gs>
            </a:gsLst>
            <a:lin ang="5400000" scaled="1"/>
            <a:tileRect/>
          </a:gradFill>
          <a:ln w="25400" cap="flat" cmpd="sng" algn="ctr">
            <a:noFill/>
            <a:prstDash val="solid"/>
          </a:ln>
          <a:effectLst>
            <a:outerShdw blurRad="152400" dist="114300" dir="5400000" algn="t"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rPr>
              <a:t>Moving Forward</a:t>
            </a:r>
          </a:p>
        </p:txBody>
      </p:sp>
    </p:spTree>
    <p:extLst>
      <p:ext uri="{BB962C8B-B14F-4D97-AF65-F5344CB8AC3E}">
        <p14:creationId xmlns:p14="http://schemas.microsoft.com/office/powerpoint/2010/main" val="16722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20</a:t>
            </a:fld>
            <a:endParaRPr>
              <a:solidFill>
                <a:prstClr val="black"/>
              </a:solidFill>
            </a:endParaRPr>
          </a:p>
        </p:txBody>
      </p:sp>
      <p:sp>
        <p:nvSpPr>
          <p:cNvPr id="6" name="Title 5"/>
          <p:cNvSpPr>
            <a:spLocks noGrp="1"/>
          </p:cNvSpPr>
          <p:nvPr>
            <p:ph type="title"/>
          </p:nvPr>
        </p:nvSpPr>
        <p:spPr>
          <a:xfrm>
            <a:off x="406400" y="14211"/>
            <a:ext cx="11116733" cy="990146"/>
          </a:xfrm>
        </p:spPr>
        <p:txBody>
          <a:bodyPr>
            <a:normAutofit fontScale="90000"/>
          </a:bodyPr>
          <a:lstStyle/>
          <a:p>
            <a:r>
              <a:rPr lang="en-US" dirty="0"/>
              <a:t>Entrepreneurial financing has also evolved considerably over </a:t>
            </a:r>
            <a:r>
              <a:rPr lang="en-US" dirty="0" smtClean="0"/>
              <a:t>the past decade</a:t>
            </a:r>
            <a:endParaRPr lang="en-US" dirty="0"/>
          </a:p>
        </p:txBody>
      </p:sp>
      <p:sp>
        <p:nvSpPr>
          <p:cNvPr id="30" name="Content Placeholder 2"/>
          <p:cNvSpPr txBox="1">
            <a:spLocks/>
          </p:cNvSpPr>
          <p:nvPr/>
        </p:nvSpPr>
        <p:spPr>
          <a:xfrm>
            <a:off x="1333500" y="1311802"/>
            <a:ext cx="9711266" cy="47968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b="1" dirty="0" smtClean="0">
                <a:solidFill>
                  <a:schemeClr val="accent1"/>
                </a:solidFill>
              </a:rPr>
              <a:t>Old Financing Models:</a:t>
            </a:r>
          </a:p>
          <a:p>
            <a:pPr lvl="1">
              <a:defRPr/>
            </a:pPr>
            <a:r>
              <a:rPr lang="en-US" sz="2000" dirty="0" smtClean="0">
                <a:solidFill>
                  <a:srgbClr val="DBF5F9">
                    <a:lumMod val="10000"/>
                  </a:srgbClr>
                </a:solidFill>
              </a:rPr>
              <a:t>bootstrapping (self-funding)</a:t>
            </a:r>
          </a:p>
          <a:p>
            <a:pPr lvl="1">
              <a:defRPr/>
            </a:pPr>
            <a:r>
              <a:rPr lang="en-US" sz="2000" dirty="0">
                <a:solidFill>
                  <a:srgbClr val="DBF5F9">
                    <a:lumMod val="10000"/>
                  </a:srgbClr>
                </a:solidFill>
              </a:rPr>
              <a:t>borrowing </a:t>
            </a:r>
            <a:r>
              <a:rPr lang="en-US" sz="2000" dirty="0" smtClean="0">
                <a:solidFill>
                  <a:srgbClr val="DBF5F9">
                    <a:lumMod val="10000"/>
                  </a:srgbClr>
                </a:solidFill>
              </a:rPr>
              <a:t>from friends</a:t>
            </a:r>
            <a:r>
              <a:rPr lang="en-US" sz="2000" dirty="0">
                <a:solidFill>
                  <a:srgbClr val="DBF5F9">
                    <a:lumMod val="10000"/>
                  </a:srgbClr>
                </a:solidFill>
              </a:rPr>
              <a:t>, </a:t>
            </a:r>
            <a:r>
              <a:rPr lang="en-US" sz="2000" dirty="0" smtClean="0">
                <a:solidFill>
                  <a:srgbClr val="DBF5F9">
                    <a:lumMod val="10000"/>
                  </a:srgbClr>
                </a:solidFill>
              </a:rPr>
              <a:t>family </a:t>
            </a:r>
            <a:r>
              <a:rPr lang="en-US" sz="2000" dirty="0">
                <a:solidFill>
                  <a:srgbClr val="DBF5F9">
                    <a:lumMod val="10000"/>
                  </a:srgbClr>
                </a:solidFill>
              </a:rPr>
              <a:t>and </a:t>
            </a:r>
            <a:r>
              <a:rPr lang="en-US" sz="2000" dirty="0" smtClean="0">
                <a:solidFill>
                  <a:srgbClr val="DBF5F9">
                    <a:lumMod val="10000"/>
                  </a:srgbClr>
                </a:solidFill>
              </a:rPr>
              <a:t>colleagues</a:t>
            </a:r>
          </a:p>
          <a:p>
            <a:pPr lvl="1">
              <a:defRPr/>
            </a:pPr>
            <a:r>
              <a:rPr lang="en-US" sz="2000" dirty="0" smtClean="0">
                <a:solidFill>
                  <a:srgbClr val="DBF5F9">
                    <a:lumMod val="10000"/>
                  </a:srgbClr>
                </a:solidFill>
              </a:rPr>
              <a:t>venture capital</a:t>
            </a:r>
          </a:p>
          <a:p>
            <a:pPr lvl="1">
              <a:defRPr/>
            </a:pPr>
            <a:r>
              <a:rPr lang="en-US" sz="2000" dirty="0">
                <a:solidFill>
                  <a:srgbClr val="DBF5F9">
                    <a:lumMod val="10000"/>
                  </a:srgbClr>
                </a:solidFill>
              </a:rPr>
              <a:t>public </a:t>
            </a:r>
            <a:r>
              <a:rPr lang="en-US" sz="2000" dirty="0" smtClean="0">
                <a:solidFill>
                  <a:srgbClr val="DBF5F9">
                    <a:lumMod val="10000"/>
                  </a:srgbClr>
                </a:solidFill>
              </a:rPr>
              <a:t>funding (“</a:t>
            </a:r>
            <a:r>
              <a:rPr lang="en-US" sz="2000" dirty="0">
                <a:solidFill>
                  <a:srgbClr val="DBF5F9">
                    <a:lumMod val="10000"/>
                  </a:srgbClr>
                </a:solidFill>
              </a:rPr>
              <a:t>seed” </a:t>
            </a:r>
            <a:r>
              <a:rPr lang="en-US" sz="2000" dirty="0" smtClean="0">
                <a:solidFill>
                  <a:srgbClr val="DBF5F9">
                    <a:lumMod val="10000"/>
                  </a:srgbClr>
                </a:solidFill>
              </a:rPr>
              <a:t>capital; grants etc.)</a:t>
            </a:r>
          </a:p>
          <a:p>
            <a:pPr>
              <a:defRPr/>
            </a:pPr>
            <a:endParaRPr lang="en-US" sz="1800" dirty="0">
              <a:solidFill>
                <a:srgbClr val="DBF5F9">
                  <a:lumMod val="10000"/>
                </a:srgbClr>
              </a:solidFill>
            </a:endParaRPr>
          </a:p>
          <a:p>
            <a:pPr>
              <a:defRPr/>
            </a:pPr>
            <a:r>
              <a:rPr lang="en-US" sz="2800" b="1" dirty="0" smtClean="0">
                <a:solidFill>
                  <a:srgbClr val="C00000"/>
                </a:solidFill>
              </a:rPr>
              <a:t>Newer Financing Models:</a:t>
            </a:r>
          </a:p>
          <a:p>
            <a:pPr lvl="1">
              <a:defRPr/>
            </a:pPr>
            <a:r>
              <a:rPr lang="en-US" sz="2000" dirty="0">
                <a:solidFill>
                  <a:srgbClr val="DBF5F9">
                    <a:lumMod val="10000"/>
                  </a:srgbClr>
                </a:solidFill>
              </a:rPr>
              <a:t>b</a:t>
            </a:r>
            <a:r>
              <a:rPr lang="en-US" sz="2000" dirty="0" smtClean="0">
                <a:solidFill>
                  <a:srgbClr val="DBF5F9">
                    <a:lumMod val="10000"/>
                  </a:srgbClr>
                </a:solidFill>
              </a:rPr>
              <a:t>usiness angels</a:t>
            </a:r>
          </a:p>
          <a:p>
            <a:pPr lvl="1">
              <a:defRPr/>
            </a:pPr>
            <a:r>
              <a:rPr lang="en-US" sz="2000" dirty="0">
                <a:solidFill>
                  <a:srgbClr val="DBF5F9">
                    <a:lumMod val="10000"/>
                  </a:srgbClr>
                </a:solidFill>
              </a:rPr>
              <a:t>m</a:t>
            </a:r>
            <a:r>
              <a:rPr lang="en-US" sz="2000" dirty="0" smtClean="0">
                <a:solidFill>
                  <a:srgbClr val="DBF5F9">
                    <a:lumMod val="10000"/>
                  </a:srgbClr>
                </a:solidFill>
              </a:rPr>
              <a:t>icrofinance</a:t>
            </a:r>
          </a:p>
          <a:p>
            <a:pPr lvl="1">
              <a:defRPr/>
            </a:pPr>
            <a:r>
              <a:rPr lang="en-US" sz="2000" dirty="0" smtClean="0">
                <a:solidFill>
                  <a:srgbClr val="DBF5F9">
                    <a:lumMod val="10000"/>
                  </a:srgbClr>
                </a:solidFill>
              </a:rPr>
              <a:t>small </a:t>
            </a:r>
            <a:r>
              <a:rPr lang="en-US" sz="2000" dirty="0">
                <a:solidFill>
                  <a:srgbClr val="DBF5F9">
                    <a:lumMod val="10000"/>
                  </a:srgbClr>
                </a:solidFill>
              </a:rPr>
              <a:t>business </a:t>
            </a:r>
            <a:r>
              <a:rPr lang="en-US" sz="2000" dirty="0" smtClean="0">
                <a:solidFill>
                  <a:srgbClr val="DBF5F9">
                    <a:lumMod val="10000"/>
                  </a:srgbClr>
                </a:solidFill>
              </a:rPr>
              <a:t>accelerators</a:t>
            </a:r>
          </a:p>
          <a:p>
            <a:pPr lvl="1">
              <a:defRPr/>
            </a:pPr>
            <a:r>
              <a:rPr lang="en-US" sz="2000" dirty="0" smtClean="0">
                <a:solidFill>
                  <a:srgbClr val="DBF5F9">
                    <a:lumMod val="10000"/>
                  </a:srgbClr>
                </a:solidFill>
              </a:rPr>
              <a:t>peer-to-peer lending (P2P)</a:t>
            </a:r>
          </a:p>
          <a:p>
            <a:pPr lvl="1">
              <a:defRPr/>
            </a:pPr>
            <a:r>
              <a:rPr lang="en-US" sz="2000" dirty="0" smtClean="0">
                <a:solidFill>
                  <a:srgbClr val="DBF5F9">
                    <a:lumMod val="10000"/>
                  </a:srgbClr>
                </a:solidFill>
              </a:rPr>
              <a:t>crowdfunding</a:t>
            </a:r>
          </a:p>
          <a:p>
            <a:pPr>
              <a:defRPr/>
            </a:pPr>
            <a:endParaRPr lang="en-US" sz="2800" dirty="0" smtClean="0">
              <a:solidFill>
                <a:srgbClr val="DBF5F9">
                  <a:lumMod val="10000"/>
                </a:srgbClr>
              </a:solidFill>
            </a:endParaRPr>
          </a:p>
          <a:p>
            <a:pPr lvl="1">
              <a:defRPr/>
            </a:pPr>
            <a:endParaRPr lang="en-US" dirty="0" smtClean="0">
              <a:solidFill>
                <a:srgbClr val="DBF5F9">
                  <a:lumMod val="10000"/>
                </a:srgbClr>
              </a:solidFill>
            </a:endParaRPr>
          </a:p>
          <a:p>
            <a:pPr>
              <a:buFont typeface="Arial" pitchFamily="34" charset="0"/>
              <a:buNone/>
              <a:defRPr/>
            </a:pPr>
            <a:endParaRPr lang="en-US" sz="2800" dirty="0" smtClean="0">
              <a:solidFill>
                <a:srgbClr val="DBF5F9">
                  <a:lumMod val="10000"/>
                </a:srgbClr>
              </a:solidFill>
            </a:endParaRPr>
          </a:p>
          <a:p>
            <a:pPr>
              <a:buFont typeface="Arial" pitchFamily="34" charset="0"/>
              <a:buNone/>
              <a:defRPr/>
            </a:pPr>
            <a:endParaRPr lang="en-US" sz="2800" b="1" dirty="0" smtClean="0">
              <a:solidFill>
                <a:srgbClr val="DBF5F9">
                  <a:lumMod val="10000"/>
                </a:srgbClr>
              </a:solidFill>
            </a:endParaRPr>
          </a:p>
          <a:p>
            <a:pPr>
              <a:buFont typeface="Arial" pitchFamily="34" charset="0"/>
              <a:buNone/>
              <a:defRPr/>
            </a:pPr>
            <a:endParaRPr lang="en-US" sz="2800" i="1" dirty="0" smtClean="0">
              <a:solidFill>
                <a:srgbClr val="DBF5F9">
                  <a:lumMod val="10000"/>
                </a:srgbClr>
              </a:solidFill>
            </a:endParaRPr>
          </a:p>
          <a:p>
            <a:pPr>
              <a:buFont typeface="Arial" pitchFamily="34" charset="0"/>
              <a:buNone/>
              <a:defRPr/>
            </a:pPr>
            <a:endParaRPr lang="en-US" sz="2800" dirty="0" smtClean="0">
              <a:solidFill>
                <a:srgbClr val="DBF5F9">
                  <a:lumMod val="10000"/>
                </a:srgbClr>
              </a:solidFill>
            </a:endParaRPr>
          </a:p>
          <a:p>
            <a:pPr>
              <a:buFont typeface="Arial" pitchFamily="34" charset="0"/>
              <a:buNone/>
              <a:defRPr/>
            </a:pPr>
            <a:endParaRPr lang="en-US" sz="2800" dirty="0" smtClean="0">
              <a:solidFill>
                <a:srgbClr val="DBF5F9">
                  <a:lumMod val="10000"/>
                </a:srgbClr>
              </a:solidFill>
            </a:endParaRPr>
          </a:p>
          <a:p>
            <a:pPr lvl="1">
              <a:buFont typeface="Arial" pitchFamily="34" charset="0"/>
              <a:buNone/>
              <a:defRPr/>
            </a:pPr>
            <a:endParaRPr lang="en-US" dirty="0" smtClean="0">
              <a:solidFill>
                <a:srgbClr val="DBF5F9">
                  <a:lumMod val="10000"/>
                </a:srgbClr>
              </a:solidFill>
            </a:endParaRPr>
          </a:p>
          <a:p>
            <a:pPr lvl="1">
              <a:buFont typeface="Arial" pitchFamily="34" charset="0"/>
              <a:buNone/>
              <a:defRPr/>
            </a:pPr>
            <a:endParaRPr lang="en-US" dirty="0" smtClean="0">
              <a:solidFill>
                <a:srgbClr val="DBF5F9">
                  <a:lumMod val="10000"/>
                </a:srgbClr>
              </a:solidFill>
            </a:endParaRPr>
          </a:p>
          <a:p>
            <a:pPr>
              <a:buFont typeface="Arial" pitchFamily="34" charset="0"/>
              <a:buNone/>
              <a:defRPr/>
            </a:pPr>
            <a:endParaRPr lang="en-US" sz="2800" dirty="0">
              <a:solidFill>
                <a:srgbClr val="DBF5F9">
                  <a:lumMod val="10000"/>
                </a:srgbClr>
              </a:solidFill>
            </a:endParaRPr>
          </a:p>
        </p:txBody>
      </p:sp>
    </p:spTree>
    <p:extLst>
      <p:ext uri="{BB962C8B-B14F-4D97-AF65-F5344CB8AC3E}">
        <p14:creationId xmlns:p14="http://schemas.microsoft.com/office/powerpoint/2010/main" val="871552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21</a:t>
            </a:fld>
            <a:endParaRPr>
              <a:solidFill>
                <a:prstClr val="black"/>
              </a:solidFill>
            </a:endParaRPr>
          </a:p>
        </p:txBody>
      </p:sp>
      <p:sp>
        <p:nvSpPr>
          <p:cNvPr id="6" name="Title 5"/>
          <p:cNvSpPr>
            <a:spLocks noGrp="1"/>
          </p:cNvSpPr>
          <p:nvPr>
            <p:ph type="title"/>
          </p:nvPr>
        </p:nvSpPr>
        <p:spPr>
          <a:xfrm>
            <a:off x="406400" y="14211"/>
            <a:ext cx="11116733" cy="990146"/>
          </a:xfrm>
        </p:spPr>
        <p:txBody>
          <a:bodyPr>
            <a:normAutofit/>
          </a:bodyPr>
          <a:lstStyle/>
          <a:p>
            <a:r>
              <a:rPr lang="en-US" dirty="0"/>
              <a:t>Key risks of alternative </a:t>
            </a:r>
            <a:r>
              <a:rPr lang="en-US" dirty="0" smtClean="0"/>
              <a:t>finance markets</a:t>
            </a:r>
            <a:endParaRPr lang="en-US" dirty="0"/>
          </a:p>
        </p:txBody>
      </p:sp>
      <p:sp>
        <p:nvSpPr>
          <p:cNvPr id="30" name="Content Placeholder 2"/>
          <p:cNvSpPr txBox="1">
            <a:spLocks/>
          </p:cNvSpPr>
          <p:nvPr/>
        </p:nvSpPr>
        <p:spPr>
          <a:xfrm>
            <a:off x="3111500" y="1422400"/>
            <a:ext cx="8610600" cy="4635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defRPr/>
            </a:pPr>
            <a:r>
              <a:rPr lang="en-US" sz="1800" dirty="0" smtClean="0">
                <a:solidFill>
                  <a:srgbClr val="DBF5F9">
                    <a:lumMod val="10000"/>
                  </a:srgbClr>
                </a:solidFill>
              </a:rPr>
              <a:t>Collapse </a:t>
            </a:r>
            <a:r>
              <a:rPr lang="en-US" sz="1800" dirty="0">
                <a:solidFill>
                  <a:srgbClr val="DBF5F9">
                    <a:lumMod val="10000"/>
                  </a:srgbClr>
                </a:solidFill>
              </a:rPr>
              <a:t>of one or more well-known platforms due to </a:t>
            </a:r>
            <a:r>
              <a:rPr lang="en-US" sz="1800" dirty="0" smtClean="0">
                <a:solidFill>
                  <a:srgbClr val="DBF5F9">
                    <a:lumMod val="10000"/>
                  </a:srgbClr>
                </a:solidFill>
              </a:rPr>
              <a:t>malpractice</a:t>
            </a:r>
            <a:endParaRPr lang="en-US" sz="1800" dirty="0">
              <a:solidFill>
                <a:srgbClr val="DBF5F9">
                  <a:lumMod val="10000"/>
                </a:srgbClr>
              </a:solidFill>
            </a:endParaRPr>
          </a:p>
          <a:p>
            <a:pPr lvl="1">
              <a:defRPr/>
            </a:pPr>
            <a:r>
              <a:rPr lang="en-US" sz="1800" dirty="0">
                <a:solidFill>
                  <a:srgbClr val="DBF5F9">
                    <a:lumMod val="10000"/>
                  </a:srgbClr>
                </a:solidFill>
              </a:rPr>
              <a:t>Fraud involving one or more high-profile </a:t>
            </a:r>
            <a:r>
              <a:rPr lang="en-US" sz="1800" dirty="0" smtClean="0">
                <a:solidFill>
                  <a:srgbClr val="DBF5F9">
                    <a:lumMod val="10000"/>
                  </a:srgbClr>
                </a:solidFill>
              </a:rPr>
              <a:t>campaigns/deals/loans</a:t>
            </a:r>
            <a:endParaRPr lang="en-US" sz="1800" dirty="0">
              <a:solidFill>
                <a:srgbClr val="DBF5F9">
                  <a:lumMod val="10000"/>
                </a:srgbClr>
              </a:solidFill>
            </a:endParaRPr>
          </a:p>
          <a:p>
            <a:pPr lvl="1">
              <a:defRPr/>
            </a:pPr>
            <a:r>
              <a:rPr lang="en-US" sz="1800" dirty="0" smtClean="0">
                <a:solidFill>
                  <a:srgbClr val="DBF5F9">
                    <a:lumMod val="10000"/>
                  </a:srgbClr>
                </a:solidFill>
              </a:rPr>
              <a:t>Cyber </a:t>
            </a:r>
            <a:r>
              <a:rPr lang="en-US" sz="1800" dirty="0">
                <a:solidFill>
                  <a:srgbClr val="DBF5F9">
                    <a:lumMod val="10000"/>
                  </a:srgbClr>
                </a:solidFill>
              </a:rPr>
              <a:t>security </a:t>
            </a:r>
            <a:r>
              <a:rPr lang="en-US" sz="1800" dirty="0" smtClean="0">
                <a:solidFill>
                  <a:srgbClr val="DBF5F9">
                    <a:lumMod val="10000"/>
                  </a:srgbClr>
                </a:solidFill>
              </a:rPr>
              <a:t>breach</a:t>
            </a:r>
          </a:p>
          <a:p>
            <a:pPr lvl="1">
              <a:defRPr/>
            </a:pPr>
            <a:r>
              <a:rPr lang="en-US" sz="1800" dirty="0">
                <a:solidFill>
                  <a:srgbClr val="DBF5F9">
                    <a:lumMod val="10000"/>
                  </a:srgbClr>
                </a:solidFill>
              </a:rPr>
              <a:t>Notable increase in default rates/ business failure </a:t>
            </a:r>
            <a:r>
              <a:rPr lang="en-US" sz="1800" dirty="0" smtClean="0">
                <a:solidFill>
                  <a:srgbClr val="DBF5F9">
                    <a:lumMod val="10000"/>
                  </a:srgbClr>
                </a:solidFill>
              </a:rPr>
              <a:t>rates</a:t>
            </a:r>
          </a:p>
          <a:p>
            <a:pPr lvl="1">
              <a:defRPr/>
            </a:pPr>
            <a:r>
              <a:rPr lang="en-US" sz="1800" dirty="0">
                <a:solidFill>
                  <a:srgbClr val="DBF5F9">
                    <a:lumMod val="10000"/>
                  </a:srgbClr>
                </a:solidFill>
              </a:rPr>
              <a:t>Potential “crowding out” of retail investors</a:t>
            </a:r>
          </a:p>
          <a:p>
            <a:pPr lvl="1">
              <a:defRPr/>
            </a:pPr>
            <a:endParaRPr lang="en-US" sz="2000" dirty="0" smtClean="0">
              <a:solidFill>
                <a:srgbClr val="DBF5F9">
                  <a:lumMod val="10000"/>
                </a:srgbClr>
              </a:solidFill>
            </a:endParaRPr>
          </a:p>
          <a:p>
            <a:pPr lvl="1">
              <a:defRPr/>
            </a:pPr>
            <a:endParaRPr lang="en-US" sz="2000" dirty="0" smtClean="0">
              <a:solidFill>
                <a:srgbClr val="DBF5F9">
                  <a:lumMod val="10000"/>
                </a:srgbClr>
              </a:solidFill>
            </a:endParaRPr>
          </a:p>
          <a:p>
            <a:pPr lvl="1">
              <a:defRPr/>
            </a:pPr>
            <a:r>
              <a:rPr lang="en-US" sz="1800" dirty="0" smtClean="0">
                <a:solidFill>
                  <a:srgbClr val="DBF5F9">
                    <a:lumMod val="10000"/>
                  </a:srgbClr>
                </a:solidFill>
              </a:rPr>
              <a:t>weak </a:t>
            </a:r>
            <a:r>
              <a:rPr lang="en-US" sz="1800" dirty="0">
                <a:solidFill>
                  <a:srgbClr val="DBF5F9">
                    <a:lumMod val="10000"/>
                  </a:srgbClr>
                </a:solidFill>
              </a:rPr>
              <a:t>or no local regulatory requirements </a:t>
            </a:r>
            <a:r>
              <a:rPr lang="en-US" sz="1800" dirty="0" smtClean="0">
                <a:solidFill>
                  <a:srgbClr val="DBF5F9">
                    <a:lumMod val="10000"/>
                  </a:srgbClr>
                </a:solidFill>
              </a:rPr>
              <a:t>applicable</a:t>
            </a:r>
          </a:p>
          <a:p>
            <a:pPr lvl="1">
              <a:defRPr/>
            </a:pPr>
            <a:r>
              <a:rPr lang="en-US" sz="1800" dirty="0">
                <a:solidFill>
                  <a:srgbClr val="DBF5F9">
                    <a:lumMod val="10000"/>
                  </a:srgbClr>
                </a:solidFill>
              </a:rPr>
              <a:t>no unified global regulations</a:t>
            </a:r>
          </a:p>
          <a:p>
            <a:pPr lvl="1">
              <a:defRPr/>
            </a:pPr>
            <a:r>
              <a:rPr lang="en-US" sz="1800" dirty="0" smtClean="0">
                <a:solidFill>
                  <a:srgbClr val="DBF5F9">
                    <a:lumMod val="10000"/>
                  </a:srgbClr>
                </a:solidFill>
              </a:rPr>
              <a:t>implement </a:t>
            </a:r>
            <a:r>
              <a:rPr lang="en-US" sz="1800" dirty="0">
                <a:solidFill>
                  <a:srgbClr val="DBF5F9">
                    <a:lumMod val="10000"/>
                  </a:srgbClr>
                </a:solidFill>
              </a:rPr>
              <a:t>complex rules in order to minimize the </a:t>
            </a:r>
            <a:r>
              <a:rPr lang="en-US" sz="1800" dirty="0" smtClean="0">
                <a:solidFill>
                  <a:srgbClr val="DBF5F9">
                    <a:lumMod val="10000"/>
                  </a:srgbClr>
                </a:solidFill>
              </a:rPr>
              <a:t>risks i.e</a:t>
            </a:r>
            <a:r>
              <a:rPr lang="en-US" sz="1800" dirty="0">
                <a:solidFill>
                  <a:srgbClr val="DBF5F9">
                    <a:lumMod val="10000"/>
                  </a:srgbClr>
                </a:solidFill>
              </a:rPr>
              <a:t>. Consumer and data </a:t>
            </a:r>
            <a:r>
              <a:rPr lang="en-US" sz="1800" dirty="0" smtClean="0">
                <a:solidFill>
                  <a:srgbClr val="DBF5F9">
                    <a:lumMod val="10000"/>
                  </a:srgbClr>
                </a:solidFill>
              </a:rPr>
              <a:t>protection; investor/lender </a:t>
            </a:r>
            <a:r>
              <a:rPr lang="en-US" sz="1800" dirty="0">
                <a:solidFill>
                  <a:srgbClr val="DBF5F9">
                    <a:lumMod val="10000"/>
                  </a:srgbClr>
                </a:solidFill>
              </a:rPr>
              <a:t>protection</a:t>
            </a:r>
            <a:endParaRPr lang="en-US" sz="1800" dirty="0" smtClean="0">
              <a:solidFill>
                <a:srgbClr val="DBF5F9">
                  <a:lumMod val="10000"/>
                </a:srgbClr>
              </a:solidFill>
            </a:endParaRPr>
          </a:p>
          <a:p>
            <a:pPr lvl="1">
              <a:defRPr/>
            </a:pPr>
            <a:r>
              <a:rPr lang="en-US" sz="1800" dirty="0">
                <a:solidFill>
                  <a:srgbClr val="DBF5F9">
                    <a:lumMod val="10000"/>
                  </a:srgbClr>
                </a:solidFill>
              </a:rPr>
              <a:t>stricter policies and regulations may lead to a decrease in the growth </a:t>
            </a:r>
            <a:r>
              <a:rPr lang="en-US" sz="1800" dirty="0" smtClean="0">
                <a:solidFill>
                  <a:srgbClr val="DBF5F9">
                    <a:lumMod val="10000"/>
                  </a:srgbClr>
                </a:solidFill>
              </a:rPr>
              <a:t>rates</a:t>
            </a:r>
          </a:p>
          <a:p>
            <a:pPr>
              <a:buFont typeface="Arial" pitchFamily="34" charset="0"/>
              <a:buNone/>
              <a:defRPr/>
            </a:pPr>
            <a:endParaRPr lang="en-US" sz="2800" dirty="0" smtClean="0">
              <a:solidFill>
                <a:srgbClr val="DBF5F9">
                  <a:lumMod val="10000"/>
                </a:srgbClr>
              </a:solidFill>
            </a:endParaRPr>
          </a:p>
          <a:p>
            <a:pPr>
              <a:buFont typeface="Arial" pitchFamily="34" charset="0"/>
              <a:buNone/>
              <a:defRPr/>
            </a:pPr>
            <a:endParaRPr lang="en-US" sz="2800" b="1" dirty="0" smtClean="0">
              <a:solidFill>
                <a:srgbClr val="DBF5F9">
                  <a:lumMod val="10000"/>
                </a:srgbClr>
              </a:solidFill>
            </a:endParaRPr>
          </a:p>
          <a:p>
            <a:pPr>
              <a:buFont typeface="Arial" pitchFamily="34" charset="0"/>
              <a:buNone/>
              <a:defRPr/>
            </a:pPr>
            <a:endParaRPr lang="en-US" sz="2800" i="1" dirty="0" smtClean="0">
              <a:solidFill>
                <a:srgbClr val="DBF5F9">
                  <a:lumMod val="10000"/>
                </a:srgbClr>
              </a:solidFill>
            </a:endParaRPr>
          </a:p>
          <a:p>
            <a:pPr>
              <a:buFont typeface="Arial" pitchFamily="34" charset="0"/>
              <a:buNone/>
              <a:defRPr/>
            </a:pPr>
            <a:endParaRPr lang="en-US" sz="2800" dirty="0" smtClean="0">
              <a:solidFill>
                <a:srgbClr val="DBF5F9">
                  <a:lumMod val="10000"/>
                </a:srgbClr>
              </a:solidFill>
            </a:endParaRPr>
          </a:p>
          <a:p>
            <a:pPr>
              <a:buFont typeface="Arial" pitchFamily="34" charset="0"/>
              <a:buNone/>
              <a:defRPr/>
            </a:pPr>
            <a:endParaRPr lang="en-US" sz="2800" dirty="0" smtClean="0">
              <a:solidFill>
                <a:srgbClr val="DBF5F9">
                  <a:lumMod val="10000"/>
                </a:srgbClr>
              </a:solidFill>
            </a:endParaRPr>
          </a:p>
          <a:p>
            <a:pPr lvl="1">
              <a:buFont typeface="Arial" pitchFamily="34" charset="0"/>
              <a:buNone/>
              <a:defRPr/>
            </a:pPr>
            <a:endParaRPr lang="en-US" dirty="0" smtClean="0">
              <a:solidFill>
                <a:srgbClr val="DBF5F9">
                  <a:lumMod val="10000"/>
                </a:srgbClr>
              </a:solidFill>
            </a:endParaRPr>
          </a:p>
          <a:p>
            <a:pPr lvl="1">
              <a:buFont typeface="Arial" pitchFamily="34" charset="0"/>
              <a:buNone/>
              <a:defRPr/>
            </a:pPr>
            <a:endParaRPr lang="en-US" dirty="0" smtClean="0">
              <a:solidFill>
                <a:srgbClr val="DBF5F9">
                  <a:lumMod val="10000"/>
                </a:srgbClr>
              </a:solidFill>
            </a:endParaRPr>
          </a:p>
          <a:p>
            <a:pPr>
              <a:buFont typeface="Arial" pitchFamily="34" charset="0"/>
              <a:buNone/>
              <a:defRPr/>
            </a:pPr>
            <a:endParaRPr lang="en-US" sz="2800" dirty="0">
              <a:solidFill>
                <a:srgbClr val="DBF5F9">
                  <a:lumMod val="10000"/>
                </a:srgbClr>
              </a:solidFill>
            </a:endParaRPr>
          </a:p>
        </p:txBody>
      </p:sp>
      <p:sp>
        <p:nvSpPr>
          <p:cNvPr id="3" name="Rectangle 2"/>
          <p:cNvSpPr/>
          <p:nvPr/>
        </p:nvSpPr>
        <p:spPr>
          <a:xfrm>
            <a:off x="227065" y="1600200"/>
            <a:ext cx="26416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Business risks</a:t>
            </a:r>
          </a:p>
        </p:txBody>
      </p:sp>
      <p:sp>
        <p:nvSpPr>
          <p:cNvPr id="7" name="Rectangle 6"/>
          <p:cNvSpPr/>
          <p:nvPr/>
        </p:nvSpPr>
        <p:spPr>
          <a:xfrm>
            <a:off x="227065" y="4022725"/>
            <a:ext cx="2641600" cy="7366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Regulatory </a:t>
            </a:r>
            <a:r>
              <a:rPr lang="en-US" sz="2800" b="1" dirty="0"/>
              <a:t>risks</a:t>
            </a:r>
          </a:p>
        </p:txBody>
      </p:sp>
    </p:spTree>
    <p:extLst>
      <p:ext uri="{BB962C8B-B14F-4D97-AF65-F5344CB8AC3E}">
        <p14:creationId xmlns:p14="http://schemas.microsoft.com/office/powerpoint/2010/main" val="216195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22</a:t>
            </a:fld>
            <a:endParaRPr>
              <a:solidFill>
                <a:prstClr val="black"/>
              </a:solidFill>
            </a:endParaRPr>
          </a:p>
        </p:txBody>
      </p:sp>
      <p:sp>
        <p:nvSpPr>
          <p:cNvPr id="6" name="Title 5"/>
          <p:cNvSpPr>
            <a:spLocks noGrp="1"/>
          </p:cNvSpPr>
          <p:nvPr>
            <p:ph type="title"/>
          </p:nvPr>
        </p:nvSpPr>
        <p:spPr>
          <a:xfrm>
            <a:off x="406400" y="14211"/>
            <a:ext cx="11116733" cy="990146"/>
          </a:xfrm>
        </p:spPr>
        <p:txBody>
          <a:bodyPr>
            <a:normAutofit fontScale="90000"/>
          </a:bodyPr>
          <a:lstStyle/>
          <a:p>
            <a:r>
              <a:rPr lang="en-US" dirty="0" smtClean="0"/>
              <a:t>Global </a:t>
            </a:r>
            <a:r>
              <a:rPr lang="en-US" dirty="0"/>
              <a:t>crowdfunding recorded a growth </a:t>
            </a:r>
            <a:r>
              <a:rPr lang="en-US" dirty="0" smtClean="0"/>
              <a:t>of 167% in </a:t>
            </a:r>
            <a:r>
              <a:rPr lang="en-US" dirty="0"/>
              <a:t>2014</a:t>
            </a:r>
          </a:p>
        </p:txBody>
      </p:sp>
      <p:graphicFrame>
        <p:nvGraphicFramePr>
          <p:cNvPr id="66" name="Chart 65"/>
          <p:cNvGraphicFramePr>
            <a:graphicFrameLocks/>
          </p:cNvGraphicFramePr>
          <p:nvPr>
            <p:extLst>
              <p:ext uri="{D42A27DB-BD31-4B8C-83A1-F6EECF244321}">
                <p14:modId xmlns:p14="http://schemas.microsoft.com/office/powerpoint/2010/main" val="1720665002"/>
              </p:ext>
            </p:extLst>
          </p:nvPr>
        </p:nvGraphicFramePr>
        <p:xfrm>
          <a:off x="216980" y="1799937"/>
          <a:ext cx="5461000" cy="384402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6400" y="1320916"/>
            <a:ext cx="5125186" cy="369332"/>
          </a:xfrm>
          <a:prstGeom prst="rect">
            <a:avLst/>
          </a:prstGeom>
        </p:spPr>
        <p:txBody>
          <a:bodyPr wrap="none">
            <a:spAutoFit/>
          </a:bodyPr>
          <a:lstStyle/>
          <a:p>
            <a:r>
              <a:rPr lang="en-US" b="1" dirty="0"/>
              <a:t>Total Funding Volume in 2015 by </a:t>
            </a:r>
            <a:r>
              <a:rPr lang="en-US" b="1" dirty="0" smtClean="0"/>
              <a:t>category ($ billion)</a:t>
            </a:r>
            <a:endParaRPr lang="en-US" b="1" dirty="0"/>
          </a:p>
        </p:txBody>
      </p:sp>
      <p:sp>
        <p:nvSpPr>
          <p:cNvPr id="5" name="Rectangle 4"/>
          <p:cNvSpPr/>
          <p:nvPr/>
        </p:nvSpPr>
        <p:spPr>
          <a:xfrm>
            <a:off x="406400" y="5793570"/>
            <a:ext cx="2585964" cy="246221"/>
          </a:xfrm>
          <a:prstGeom prst="rect">
            <a:avLst/>
          </a:prstGeom>
        </p:spPr>
        <p:txBody>
          <a:bodyPr wrap="none">
            <a:spAutoFit/>
          </a:bodyPr>
          <a:lstStyle/>
          <a:p>
            <a:r>
              <a:rPr lang="en-US" sz="1000" dirty="0"/>
              <a:t>Source: Crowdfunding Industry </a:t>
            </a:r>
            <a:r>
              <a:rPr lang="en-US" sz="1000" dirty="0" smtClean="0"/>
              <a:t>Report (2015)</a:t>
            </a:r>
            <a:endParaRPr lang="en-US" sz="1000" dirty="0"/>
          </a:p>
        </p:txBody>
      </p:sp>
      <p:graphicFrame>
        <p:nvGraphicFramePr>
          <p:cNvPr id="9" name="Chart 8"/>
          <p:cNvGraphicFramePr>
            <a:graphicFrameLocks/>
          </p:cNvGraphicFramePr>
          <p:nvPr>
            <p:extLst>
              <p:ext uri="{D42A27DB-BD31-4B8C-83A1-F6EECF244321}">
                <p14:modId xmlns:p14="http://schemas.microsoft.com/office/powerpoint/2010/main" val="515101694"/>
              </p:ext>
            </p:extLst>
          </p:nvPr>
        </p:nvGraphicFramePr>
        <p:xfrm>
          <a:off x="6007100" y="1841500"/>
          <a:ext cx="5918200" cy="38227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7137063" y="1320916"/>
            <a:ext cx="3598164" cy="369332"/>
          </a:xfrm>
          <a:prstGeom prst="rect">
            <a:avLst/>
          </a:prstGeom>
        </p:spPr>
        <p:txBody>
          <a:bodyPr wrap="none">
            <a:spAutoFit/>
          </a:bodyPr>
          <a:lstStyle/>
          <a:p>
            <a:r>
              <a:rPr lang="en-US" b="1" dirty="0" smtClean="0"/>
              <a:t>Growth </a:t>
            </a:r>
            <a:r>
              <a:rPr lang="en-US" b="1" dirty="0"/>
              <a:t>Rates by R</a:t>
            </a:r>
            <a:r>
              <a:rPr lang="en-US" b="1" dirty="0" smtClean="0"/>
              <a:t>egion in 2014 (%)</a:t>
            </a:r>
            <a:endParaRPr lang="en-US" b="1" dirty="0"/>
          </a:p>
        </p:txBody>
      </p:sp>
    </p:spTree>
    <p:extLst>
      <p:ext uri="{BB962C8B-B14F-4D97-AF65-F5344CB8AC3E}">
        <p14:creationId xmlns:p14="http://schemas.microsoft.com/office/powerpoint/2010/main" val="105273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23</a:t>
            </a:fld>
            <a:endParaRPr>
              <a:solidFill>
                <a:prstClr val="black"/>
              </a:solidFill>
            </a:endParaRPr>
          </a:p>
        </p:txBody>
      </p:sp>
      <p:sp>
        <p:nvSpPr>
          <p:cNvPr id="6" name="Title 5"/>
          <p:cNvSpPr>
            <a:spLocks noGrp="1"/>
          </p:cNvSpPr>
          <p:nvPr>
            <p:ph type="title"/>
          </p:nvPr>
        </p:nvSpPr>
        <p:spPr>
          <a:xfrm>
            <a:off x="406400" y="14211"/>
            <a:ext cx="11116733" cy="990146"/>
          </a:xfrm>
        </p:spPr>
        <p:txBody>
          <a:bodyPr>
            <a:normAutofit fontScale="90000"/>
          </a:bodyPr>
          <a:lstStyle/>
          <a:p>
            <a:r>
              <a:rPr lang="en-US" dirty="0" smtClean="0"/>
              <a:t>Advantages </a:t>
            </a:r>
            <a:r>
              <a:rPr lang="en-US" dirty="0"/>
              <a:t>of equity-based crowdfunding from an Islamic finance </a:t>
            </a:r>
            <a:r>
              <a:rPr lang="en-US" dirty="0" smtClean="0"/>
              <a:t>perspectives</a:t>
            </a:r>
            <a:endParaRPr lang="en-US" dirty="0"/>
          </a:p>
        </p:txBody>
      </p:sp>
      <p:graphicFrame>
        <p:nvGraphicFramePr>
          <p:cNvPr id="7" name="Diagram 6"/>
          <p:cNvGraphicFramePr/>
          <p:nvPr>
            <p:extLst>
              <p:ext uri="{D42A27DB-BD31-4B8C-83A1-F6EECF244321}">
                <p14:modId xmlns:p14="http://schemas.microsoft.com/office/powerpoint/2010/main" val="3332767396"/>
              </p:ext>
            </p:extLst>
          </p:nvPr>
        </p:nvGraphicFramePr>
        <p:xfrm>
          <a:off x="2054027" y="1329002"/>
          <a:ext cx="7924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437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24</a:t>
            </a:fld>
            <a:endParaRPr>
              <a:solidFill>
                <a:prstClr val="black"/>
              </a:solidFill>
            </a:endParaRPr>
          </a:p>
        </p:txBody>
      </p:sp>
      <p:sp>
        <p:nvSpPr>
          <p:cNvPr id="6" name="Title 5"/>
          <p:cNvSpPr>
            <a:spLocks noGrp="1"/>
          </p:cNvSpPr>
          <p:nvPr>
            <p:ph type="title"/>
          </p:nvPr>
        </p:nvSpPr>
        <p:spPr>
          <a:xfrm>
            <a:off x="406400" y="14211"/>
            <a:ext cx="11116733" cy="990146"/>
          </a:xfrm>
        </p:spPr>
        <p:txBody>
          <a:bodyPr>
            <a:normAutofit fontScale="90000"/>
          </a:bodyPr>
          <a:lstStyle/>
          <a:p>
            <a:r>
              <a:rPr lang="en-US" dirty="0"/>
              <a:t>C</a:t>
            </a:r>
            <a:r>
              <a:rPr lang="en-US" dirty="0" smtClean="0"/>
              <a:t>ore </a:t>
            </a:r>
            <a:r>
              <a:rPr lang="en-US" dirty="0"/>
              <a:t>factors for an enabling environment for crowdfunding </a:t>
            </a:r>
          </a:p>
        </p:txBody>
      </p:sp>
      <p:sp>
        <p:nvSpPr>
          <p:cNvPr id="30" name="Content Placeholder 2"/>
          <p:cNvSpPr txBox="1">
            <a:spLocks/>
          </p:cNvSpPr>
          <p:nvPr/>
        </p:nvSpPr>
        <p:spPr>
          <a:xfrm>
            <a:off x="753434" y="1497083"/>
            <a:ext cx="10769699" cy="43665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b="1" dirty="0" smtClean="0">
                <a:solidFill>
                  <a:srgbClr val="5B9BD5"/>
                </a:solidFill>
              </a:rPr>
              <a:t>Access </a:t>
            </a:r>
            <a:r>
              <a:rPr lang="en-US" sz="2800" b="1" dirty="0">
                <a:solidFill>
                  <a:srgbClr val="5B9BD5"/>
                </a:solidFill>
              </a:rPr>
              <a:t>to capital from a potential crowd of investors to back the start-ups is a crucial component of the success of </a:t>
            </a:r>
            <a:r>
              <a:rPr lang="en-US" sz="2800" b="1" dirty="0" smtClean="0">
                <a:solidFill>
                  <a:srgbClr val="5B9BD5"/>
                </a:solidFill>
              </a:rPr>
              <a:t>crowdfunding</a:t>
            </a:r>
          </a:p>
          <a:p>
            <a:pPr>
              <a:defRPr/>
            </a:pPr>
            <a:r>
              <a:rPr lang="en-US" sz="2800" b="1" dirty="0" smtClean="0">
                <a:solidFill>
                  <a:srgbClr val="C00000"/>
                </a:solidFill>
              </a:rPr>
              <a:t>The </a:t>
            </a:r>
            <a:r>
              <a:rPr lang="en-US" sz="2800" b="1" dirty="0">
                <a:solidFill>
                  <a:srgbClr val="C00000"/>
                </a:solidFill>
              </a:rPr>
              <a:t>entrepreneurial ecosystem needs to be developed, both for pre-funding (including cultural readiness) and post-funding services and possible </a:t>
            </a:r>
            <a:r>
              <a:rPr lang="en-US" sz="2800" b="1" dirty="0" smtClean="0">
                <a:solidFill>
                  <a:srgbClr val="C00000"/>
                </a:solidFill>
              </a:rPr>
              <a:t>exits</a:t>
            </a:r>
            <a:endParaRPr lang="en-US" sz="2800" b="1" dirty="0">
              <a:solidFill>
                <a:srgbClr val="C00000"/>
              </a:solidFill>
            </a:endParaRPr>
          </a:p>
          <a:p>
            <a:pPr>
              <a:defRPr/>
            </a:pPr>
            <a:r>
              <a:rPr lang="en-US" sz="2800" b="1" dirty="0" smtClean="0">
                <a:solidFill>
                  <a:schemeClr val="accent5">
                    <a:lumMod val="50000"/>
                  </a:schemeClr>
                </a:solidFill>
              </a:rPr>
              <a:t>Infrastructure </a:t>
            </a:r>
            <a:r>
              <a:rPr lang="en-US" sz="2800" b="1" dirty="0">
                <a:solidFill>
                  <a:schemeClr val="accent5">
                    <a:lumMod val="50000"/>
                  </a:schemeClr>
                </a:solidFill>
              </a:rPr>
              <a:t>is a cornerstone to enable crowdfunding such </a:t>
            </a:r>
            <a:r>
              <a:rPr lang="en-US" sz="2800" b="1" dirty="0" smtClean="0">
                <a:solidFill>
                  <a:schemeClr val="accent5">
                    <a:lumMod val="50000"/>
                  </a:schemeClr>
                </a:solidFill>
              </a:rPr>
              <a:t>as internet </a:t>
            </a:r>
            <a:r>
              <a:rPr lang="en-US" sz="2800" b="1" dirty="0">
                <a:solidFill>
                  <a:schemeClr val="accent5">
                    <a:lumMod val="50000"/>
                  </a:schemeClr>
                </a:solidFill>
              </a:rPr>
              <a:t>and social </a:t>
            </a:r>
            <a:r>
              <a:rPr lang="en-US" sz="2800" b="1" dirty="0" smtClean="0">
                <a:solidFill>
                  <a:schemeClr val="accent5">
                    <a:lumMod val="50000"/>
                  </a:schemeClr>
                </a:solidFill>
              </a:rPr>
              <a:t>media, digital payments, </a:t>
            </a:r>
            <a:r>
              <a:rPr lang="en-US" sz="2800" b="1" dirty="0">
                <a:solidFill>
                  <a:schemeClr val="accent5">
                    <a:lumMod val="50000"/>
                  </a:schemeClr>
                </a:solidFill>
              </a:rPr>
              <a:t>l</a:t>
            </a:r>
            <a:r>
              <a:rPr lang="en-US" sz="2800" b="1" dirty="0" smtClean="0">
                <a:solidFill>
                  <a:schemeClr val="accent5">
                    <a:lumMod val="50000"/>
                  </a:schemeClr>
                </a:solidFill>
              </a:rPr>
              <a:t>egal </a:t>
            </a:r>
            <a:r>
              <a:rPr lang="en-US" sz="2800" b="1" dirty="0">
                <a:solidFill>
                  <a:schemeClr val="accent5">
                    <a:lumMod val="50000"/>
                  </a:schemeClr>
                </a:solidFill>
              </a:rPr>
              <a:t>transactions online </a:t>
            </a:r>
            <a:endParaRPr lang="en-US" sz="2800" b="1" dirty="0" smtClean="0">
              <a:solidFill>
                <a:schemeClr val="accent5">
                  <a:lumMod val="50000"/>
                </a:schemeClr>
              </a:solidFill>
            </a:endParaRPr>
          </a:p>
          <a:p>
            <a:pPr>
              <a:defRPr/>
            </a:pPr>
            <a:r>
              <a:rPr lang="en-US" sz="2800" b="1" dirty="0" smtClean="0">
                <a:solidFill>
                  <a:schemeClr val="bg1">
                    <a:lumMod val="50000"/>
                  </a:schemeClr>
                </a:solidFill>
              </a:rPr>
              <a:t>Regulation </a:t>
            </a:r>
            <a:r>
              <a:rPr lang="en-US" sz="2800" b="1" dirty="0">
                <a:solidFill>
                  <a:schemeClr val="bg1">
                    <a:lumMod val="50000"/>
                  </a:schemeClr>
                </a:solidFill>
              </a:rPr>
              <a:t>is a core enabler of crowdfunding providing incentives for investing in </a:t>
            </a:r>
            <a:r>
              <a:rPr lang="en-US" sz="2800" b="1" dirty="0" smtClean="0">
                <a:solidFill>
                  <a:schemeClr val="bg1">
                    <a:lumMod val="50000"/>
                  </a:schemeClr>
                </a:solidFill>
              </a:rPr>
              <a:t>start-ups</a:t>
            </a:r>
            <a:endParaRPr lang="en-US" b="1" dirty="0" smtClean="0">
              <a:solidFill>
                <a:schemeClr val="bg1">
                  <a:lumMod val="50000"/>
                </a:schemeClr>
              </a:solidFill>
            </a:endParaRPr>
          </a:p>
          <a:p>
            <a:pPr>
              <a:buFont typeface="Arial" pitchFamily="34" charset="0"/>
              <a:buNone/>
              <a:defRPr/>
            </a:pPr>
            <a:endParaRPr lang="en-US" sz="2800" dirty="0" smtClean="0">
              <a:solidFill>
                <a:srgbClr val="DBF5F9">
                  <a:lumMod val="10000"/>
                </a:srgbClr>
              </a:solidFill>
            </a:endParaRPr>
          </a:p>
          <a:p>
            <a:pPr>
              <a:buFont typeface="Arial" pitchFamily="34" charset="0"/>
              <a:buNone/>
              <a:defRPr/>
            </a:pPr>
            <a:endParaRPr lang="en-US" sz="2800" b="1" dirty="0" smtClean="0">
              <a:solidFill>
                <a:srgbClr val="DBF5F9">
                  <a:lumMod val="10000"/>
                </a:srgbClr>
              </a:solidFill>
            </a:endParaRPr>
          </a:p>
          <a:p>
            <a:pPr>
              <a:buFont typeface="Arial" pitchFamily="34" charset="0"/>
              <a:buNone/>
              <a:defRPr/>
            </a:pPr>
            <a:endParaRPr lang="en-US" sz="2800" i="1" dirty="0" smtClean="0">
              <a:solidFill>
                <a:srgbClr val="DBF5F9">
                  <a:lumMod val="10000"/>
                </a:srgbClr>
              </a:solidFill>
            </a:endParaRPr>
          </a:p>
          <a:p>
            <a:pPr>
              <a:buFont typeface="Arial" pitchFamily="34" charset="0"/>
              <a:buNone/>
              <a:defRPr/>
            </a:pPr>
            <a:endParaRPr lang="en-US" sz="2800" dirty="0" smtClean="0">
              <a:solidFill>
                <a:srgbClr val="DBF5F9">
                  <a:lumMod val="10000"/>
                </a:srgbClr>
              </a:solidFill>
            </a:endParaRPr>
          </a:p>
          <a:p>
            <a:pPr>
              <a:buFont typeface="Arial" pitchFamily="34" charset="0"/>
              <a:buNone/>
              <a:defRPr/>
            </a:pPr>
            <a:endParaRPr lang="en-US" sz="2800" dirty="0" smtClean="0">
              <a:solidFill>
                <a:srgbClr val="DBF5F9">
                  <a:lumMod val="10000"/>
                </a:srgbClr>
              </a:solidFill>
            </a:endParaRPr>
          </a:p>
          <a:p>
            <a:pPr lvl="1">
              <a:buFont typeface="Arial" pitchFamily="34" charset="0"/>
              <a:buNone/>
              <a:defRPr/>
            </a:pPr>
            <a:endParaRPr lang="en-US" dirty="0" smtClean="0">
              <a:solidFill>
                <a:srgbClr val="DBF5F9">
                  <a:lumMod val="10000"/>
                </a:srgbClr>
              </a:solidFill>
            </a:endParaRPr>
          </a:p>
          <a:p>
            <a:pPr lvl="1">
              <a:buFont typeface="Arial" pitchFamily="34" charset="0"/>
              <a:buNone/>
              <a:defRPr/>
            </a:pPr>
            <a:endParaRPr lang="en-US" dirty="0" smtClean="0">
              <a:solidFill>
                <a:srgbClr val="DBF5F9">
                  <a:lumMod val="10000"/>
                </a:srgbClr>
              </a:solidFill>
            </a:endParaRPr>
          </a:p>
          <a:p>
            <a:pPr>
              <a:buFont typeface="Arial" pitchFamily="34" charset="0"/>
              <a:buNone/>
              <a:defRPr/>
            </a:pPr>
            <a:endParaRPr lang="en-US" sz="2800" dirty="0">
              <a:solidFill>
                <a:srgbClr val="DBF5F9">
                  <a:lumMod val="10000"/>
                </a:srgbClr>
              </a:solidFill>
            </a:endParaRPr>
          </a:p>
        </p:txBody>
      </p:sp>
    </p:spTree>
    <p:extLst>
      <p:ext uri="{BB962C8B-B14F-4D97-AF65-F5344CB8AC3E}">
        <p14:creationId xmlns:p14="http://schemas.microsoft.com/office/powerpoint/2010/main" val="186569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25</a:t>
            </a:fld>
            <a:endParaRPr>
              <a:solidFill>
                <a:prstClr val="black"/>
              </a:solidFill>
            </a:endParaRPr>
          </a:p>
        </p:txBody>
      </p:sp>
      <p:sp>
        <p:nvSpPr>
          <p:cNvPr id="6" name="Title 5"/>
          <p:cNvSpPr>
            <a:spLocks noGrp="1"/>
          </p:cNvSpPr>
          <p:nvPr>
            <p:ph type="title"/>
          </p:nvPr>
        </p:nvSpPr>
        <p:spPr>
          <a:xfrm>
            <a:off x="406400" y="14211"/>
            <a:ext cx="11116733" cy="990146"/>
          </a:xfrm>
        </p:spPr>
        <p:txBody>
          <a:bodyPr>
            <a:normAutofit fontScale="90000"/>
          </a:bodyPr>
          <a:lstStyle/>
          <a:p>
            <a:r>
              <a:rPr lang="en-US" dirty="0" smtClean="0"/>
              <a:t>Harnessing </a:t>
            </a:r>
            <a:r>
              <a:rPr lang="en-US" dirty="0" err="1" smtClean="0"/>
              <a:t>FinTech</a:t>
            </a:r>
            <a:r>
              <a:rPr lang="en-US" dirty="0" smtClean="0"/>
              <a:t> </a:t>
            </a:r>
            <a:r>
              <a:rPr lang="en-US" dirty="0"/>
              <a:t>for micro, small and medium </a:t>
            </a:r>
            <a:r>
              <a:rPr lang="en-US" dirty="0" smtClean="0"/>
              <a:t>enterprises (MSMEs)</a:t>
            </a:r>
            <a:endParaRPr lang="en-US" dirty="0"/>
          </a:p>
        </p:txBody>
      </p:sp>
      <p:pic>
        <p:nvPicPr>
          <p:cNvPr id="3" name="Picture 2"/>
          <p:cNvPicPr>
            <a:picLocks noChangeAspect="1"/>
          </p:cNvPicPr>
          <p:nvPr/>
        </p:nvPicPr>
        <p:blipFill>
          <a:blip r:embed="rId3"/>
          <a:stretch>
            <a:fillRect/>
          </a:stretch>
        </p:blipFill>
        <p:spPr>
          <a:xfrm>
            <a:off x="406400" y="1290177"/>
            <a:ext cx="3746500" cy="4929577"/>
          </a:xfrm>
          <a:prstGeom prst="rect">
            <a:avLst/>
          </a:prstGeom>
        </p:spPr>
      </p:pic>
      <p:pic>
        <p:nvPicPr>
          <p:cNvPr id="15" name="Picture 14"/>
          <p:cNvPicPr>
            <a:picLocks noChangeAspect="1"/>
          </p:cNvPicPr>
          <p:nvPr/>
        </p:nvPicPr>
        <p:blipFill>
          <a:blip r:embed="rId3"/>
          <a:stretch>
            <a:fillRect/>
          </a:stretch>
        </p:blipFill>
        <p:spPr>
          <a:xfrm>
            <a:off x="7899400" y="1290176"/>
            <a:ext cx="3746500" cy="4929577"/>
          </a:xfrm>
          <a:prstGeom prst="rect">
            <a:avLst/>
          </a:prstGeom>
        </p:spPr>
      </p:pic>
      <p:pic>
        <p:nvPicPr>
          <p:cNvPr id="24" name="Picture 23"/>
          <p:cNvPicPr>
            <a:picLocks noChangeAspect="1"/>
          </p:cNvPicPr>
          <p:nvPr/>
        </p:nvPicPr>
        <p:blipFill>
          <a:blip r:embed="rId3"/>
          <a:stretch>
            <a:fillRect/>
          </a:stretch>
        </p:blipFill>
        <p:spPr>
          <a:xfrm>
            <a:off x="4152900" y="1290176"/>
            <a:ext cx="3746500" cy="4929577"/>
          </a:xfrm>
          <a:prstGeom prst="rect">
            <a:avLst/>
          </a:prstGeom>
        </p:spPr>
      </p:pic>
      <p:sp>
        <p:nvSpPr>
          <p:cNvPr id="25" name="Rectangle 24"/>
          <p:cNvSpPr/>
          <p:nvPr/>
        </p:nvSpPr>
        <p:spPr>
          <a:xfrm>
            <a:off x="3219450" y="1548815"/>
            <a:ext cx="7086600" cy="990600"/>
          </a:xfrm>
          <a:prstGeom prst="rect">
            <a:avLst/>
          </a:prstGeom>
          <a:gradFill rotWithShape="1">
            <a:gsLst>
              <a:gs pos="0">
                <a:srgbClr val="DDDDDD">
                  <a:tint val="50000"/>
                  <a:satMod val="300000"/>
                </a:srgbClr>
              </a:gs>
              <a:gs pos="35000">
                <a:srgbClr val="DDDDDD">
                  <a:tint val="37000"/>
                  <a:satMod val="300000"/>
                </a:srgbClr>
              </a:gs>
              <a:gs pos="100000">
                <a:srgbClr val="DDDDDD">
                  <a:tint val="15000"/>
                  <a:satMod val="350000"/>
                </a:srgbClr>
              </a:gs>
            </a:gsLst>
            <a:lin ang="16200000" scaled="1"/>
          </a:gradFill>
          <a:ln w="9525" cap="flat" cmpd="sng" algn="ctr">
            <a:solidFill>
              <a:srgbClr val="DDDDDD">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en-US" kern="0" dirty="0" err="1" smtClean="0">
                <a:solidFill>
                  <a:prstClr val="black"/>
                </a:solidFill>
              </a:rPr>
              <a:t>FinTech</a:t>
            </a:r>
            <a:r>
              <a:rPr lang="en-US" kern="0" dirty="0" smtClean="0">
                <a:solidFill>
                  <a:prstClr val="black"/>
                </a:solidFill>
              </a:rPr>
              <a:t> </a:t>
            </a:r>
            <a:r>
              <a:rPr lang="en-US" kern="0" dirty="0">
                <a:solidFill>
                  <a:prstClr val="black"/>
                </a:solidFill>
              </a:rPr>
              <a:t>revolution is quickly changing the global landscape, generating new opportunities for MSMEs to access financing with terms that fit their needs</a:t>
            </a:r>
          </a:p>
        </p:txBody>
      </p:sp>
      <p:sp>
        <p:nvSpPr>
          <p:cNvPr id="26" name="Pentagon 25"/>
          <p:cNvSpPr/>
          <p:nvPr/>
        </p:nvSpPr>
        <p:spPr>
          <a:xfrm>
            <a:off x="2237133" y="1548815"/>
            <a:ext cx="982317" cy="990600"/>
          </a:xfrm>
          <a:prstGeom prst="homePlate">
            <a:avLst/>
          </a:prstGeom>
          <a:solidFill>
            <a:srgbClr val="CC9900"/>
          </a:solidFill>
          <a:ln w="9525" cap="flat" cmpd="sng" algn="ctr">
            <a:solidFill>
              <a:srgbClr val="80808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smtClean="0">
                <a:ln>
                  <a:noFill/>
                </a:ln>
                <a:solidFill>
                  <a:schemeClr val="bg1"/>
                </a:solidFill>
                <a:effectLst/>
                <a:uLnTx/>
                <a:uFillTx/>
                <a:latin typeface="Calibri"/>
                <a:ea typeface="+mn-ea"/>
                <a:cs typeface="+mn-cs"/>
              </a:rPr>
              <a:t>1</a:t>
            </a:r>
          </a:p>
        </p:txBody>
      </p:sp>
      <p:sp>
        <p:nvSpPr>
          <p:cNvPr id="27" name="Rectangle 26"/>
          <p:cNvSpPr/>
          <p:nvPr/>
        </p:nvSpPr>
        <p:spPr>
          <a:xfrm>
            <a:off x="3219450" y="2615611"/>
            <a:ext cx="7086600" cy="990600"/>
          </a:xfrm>
          <a:prstGeom prst="rect">
            <a:avLst/>
          </a:prstGeom>
          <a:gradFill rotWithShape="1">
            <a:gsLst>
              <a:gs pos="0">
                <a:srgbClr val="DDDDDD">
                  <a:tint val="50000"/>
                  <a:satMod val="300000"/>
                </a:srgbClr>
              </a:gs>
              <a:gs pos="35000">
                <a:srgbClr val="DDDDDD">
                  <a:tint val="37000"/>
                  <a:satMod val="300000"/>
                </a:srgbClr>
              </a:gs>
              <a:gs pos="100000">
                <a:srgbClr val="DDDDDD">
                  <a:tint val="15000"/>
                  <a:satMod val="350000"/>
                </a:srgbClr>
              </a:gs>
            </a:gsLst>
            <a:lin ang="16200000" scaled="1"/>
          </a:gradFill>
          <a:ln w="9525" cap="flat" cmpd="sng" algn="ctr">
            <a:solidFill>
              <a:srgbClr val="DDDDDD">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en-US" kern="0" dirty="0" err="1">
                <a:solidFill>
                  <a:prstClr val="black"/>
                </a:solidFill>
              </a:rPr>
              <a:t>FinTech</a:t>
            </a:r>
            <a:r>
              <a:rPr lang="en-US" kern="0" dirty="0">
                <a:solidFill>
                  <a:prstClr val="black"/>
                </a:solidFill>
              </a:rPr>
              <a:t> has the potential to impact the whole </a:t>
            </a:r>
            <a:r>
              <a:rPr lang="en-US" kern="0" dirty="0" smtClean="0">
                <a:solidFill>
                  <a:prstClr val="black"/>
                </a:solidFill>
              </a:rPr>
              <a:t>financial value </a:t>
            </a:r>
            <a:r>
              <a:rPr lang="en-US" kern="0" dirty="0">
                <a:solidFill>
                  <a:prstClr val="black"/>
                </a:solidFill>
              </a:rPr>
              <a:t>chain and thus improve financial access for </a:t>
            </a:r>
            <a:r>
              <a:rPr lang="en-US" kern="0" dirty="0" smtClean="0">
                <a:solidFill>
                  <a:prstClr val="black"/>
                </a:solidFill>
              </a:rPr>
              <a:t>MSMEs. Identification </a:t>
            </a:r>
            <a:r>
              <a:rPr lang="en-US" kern="0" dirty="0">
                <a:solidFill>
                  <a:prstClr val="black"/>
                </a:solidFill>
              </a:rPr>
              <a:t>technologies allow for better ‘know </a:t>
            </a:r>
            <a:r>
              <a:rPr lang="en-US" kern="0" dirty="0" smtClean="0">
                <a:solidFill>
                  <a:prstClr val="black"/>
                </a:solidFill>
              </a:rPr>
              <a:t>your customer </a:t>
            </a:r>
            <a:r>
              <a:rPr lang="en-US" kern="0" dirty="0">
                <a:solidFill>
                  <a:prstClr val="black"/>
                </a:solidFill>
              </a:rPr>
              <a:t>procedures</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8" name="Pentagon 27"/>
          <p:cNvSpPr/>
          <p:nvPr/>
        </p:nvSpPr>
        <p:spPr>
          <a:xfrm>
            <a:off x="2224822" y="2615611"/>
            <a:ext cx="994628" cy="990600"/>
          </a:xfrm>
          <a:prstGeom prst="homePlate">
            <a:avLst/>
          </a:prstGeom>
          <a:solidFill>
            <a:srgbClr val="C00000"/>
          </a:solidFill>
          <a:ln w="9525" cap="flat" cmpd="sng" algn="ctr">
            <a:solidFill>
              <a:srgbClr val="80808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smtClean="0">
                <a:ln>
                  <a:noFill/>
                </a:ln>
                <a:solidFill>
                  <a:schemeClr val="bg1"/>
                </a:solidFill>
                <a:effectLst/>
                <a:uLnTx/>
                <a:uFillTx/>
                <a:latin typeface="Calibri"/>
                <a:ea typeface="+mn-ea"/>
                <a:cs typeface="+mn-cs"/>
              </a:rPr>
              <a:t>2</a:t>
            </a:r>
          </a:p>
        </p:txBody>
      </p:sp>
      <p:sp>
        <p:nvSpPr>
          <p:cNvPr id="29" name="Rectangle 28"/>
          <p:cNvSpPr/>
          <p:nvPr/>
        </p:nvSpPr>
        <p:spPr>
          <a:xfrm>
            <a:off x="3219450" y="3642723"/>
            <a:ext cx="7086600" cy="990600"/>
          </a:xfrm>
          <a:prstGeom prst="rect">
            <a:avLst/>
          </a:prstGeom>
          <a:gradFill rotWithShape="1">
            <a:gsLst>
              <a:gs pos="0">
                <a:srgbClr val="DDDDDD">
                  <a:tint val="50000"/>
                  <a:satMod val="300000"/>
                </a:srgbClr>
              </a:gs>
              <a:gs pos="35000">
                <a:srgbClr val="DDDDDD">
                  <a:tint val="37000"/>
                  <a:satMod val="300000"/>
                </a:srgbClr>
              </a:gs>
              <a:gs pos="100000">
                <a:srgbClr val="DDDDDD">
                  <a:tint val="15000"/>
                  <a:satMod val="350000"/>
                </a:srgbClr>
              </a:gs>
            </a:gsLst>
            <a:lin ang="16200000" scaled="1"/>
          </a:gradFill>
          <a:ln w="9525" cap="flat" cmpd="sng" algn="ctr">
            <a:solidFill>
              <a:srgbClr val="DDDDDD">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en-US" kern="0" dirty="0" err="1">
                <a:solidFill>
                  <a:prstClr val="black"/>
                </a:solidFill>
              </a:rPr>
              <a:t>FinTech</a:t>
            </a:r>
            <a:r>
              <a:rPr lang="en-US" kern="0" dirty="0">
                <a:solidFill>
                  <a:prstClr val="black"/>
                </a:solidFill>
              </a:rPr>
              <a:t> can also lower the cost of MSME </a:t>
            </a:r>
            <a:r>
              <a:rPr lang="en-US" kern="0" dirty="0" smtClean="0">
                <a:solidFill>
                  <a:prstClr val="black"/>
                </a:solidFill>
              </a:rPr>
              <a:t>finance, especially </a:t>
            </a:r>
            <a:r>
              <a:rPr lang="en-US" kern="0" dirty="0">
                <a:solidFill>
                  <a:prstClr val="black"/>
                </a:solidFill>
              </a:rPr>
              <a:t>for micro and smaller enterprises hiring </a:t>
            </a:r>
            <a:r>
              <a:rPr lang="en-US" kern="0" dirty="0" smtClean="0">
                <a:solidFill>
                  <a:prstClr val="black"/>
                </a:solidFill>
              </a:rPr>
              <a:t>up to </a:t>
            </a:r>
            <a:r>
              <a:rPr lang="en-US" kern="0" dirty="0">
                <a:solidFill>
                  <a:prstClr val="black"/>
                </a:solidFill>
              </a:rPr>
              <a:t>50 people. </a:t>
            </a:r>
            <a:r>
              <a:rPr lang="en-US" kern="0" dirty="0" smtClean="0">
                <a:solidFill>
                  <a:prstClr val="black"/>
                </a:solidFill>
              </a:rPr>
              <a:t>Simple </a:t>
            </a:r>
            <a:r>
              <a:rPr lang="en-US" kern="0" dirty="0" err="1">
                <a:solidFill>
                  <a:prstClr val="black"/>
                </a:solidFill>
              </a:rPr>
              <a:t>FinTech</a:t>
            </a:r>
            <a:r>
              <a:rPr lang="en-US" kern="0" dirty="0">
                <a:solidFill>
                  <a:prstClr val="black"/>
                </a:solidFill>
              </a:rPr>
              <a:t> </a:t>
            </a:r>
            <a:r>
              <a:rPr lang="en-US" kern="0" dirty="0" smtClean="0">
                <a:solidFill>
                  <a:prstClr val="black"/>
                </a:solidFill>
              </a:rPr>
              <a:t>solutions such </a:t>
            </a:r>
            <a:r>
              <a:rPr lang="en-US" kern="0" dirty="0">
                <a:solidFill>
                  <a:prstClr val="black"/>
                </a:solidFill>
              </a:rPr>
              <a:t>as digital payments, smartphones are the </a:t>
            </a:r>
            <a:r>
              <a:rPr lang="en-US" kern="0" dirty="0" smtClean="0">
                <a:solidFill>
                  <a:prstClr val="black"/>
                </a:solidFill>
              </a:rPr>
              <a:t>way forward</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1" name="Pentagon 30"/>
          <p:cNvSpPr/>
          <p:nvPr/>
        </p:nvSpPr>
        <p:spPr>
          <a:xfrm>
            <a:off x="2237133" y="3670690"/>
            <a:ext cx="982317" cy="990600"/>
          </a:xfrm>
          <a:prstGeom prst="homePlate">
            <a:avLst/>
          </a:prstGeom>
          <a:solidFill>
            <a:schemeClr val="accent1">
              <a:lumMod val="50000"/>
            </a:schemeClr>
          </a:solidFill>
          <a:ln w="9525" cap="flat" cmpd="sng" algn="ctr">
            <a:solidFill>
              <a:srgbClr val="80808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smtClean="0">
                <a:ln>
                  <a:noFill/>
                </a:ln>
                <a:solidFill>
                  <a:schemeClr val="bg1"/>
                </a:solidFill>
                <a:effectLst/>
                <a:uLnTx/>
                <a:uFillTx/>
                <a:latin typeface="Calibri"/>
                <a:ea typeface="+mn-ea"/>
                <a:cs typeface="+mn-cs"/>
              </a:rPr>
              <a:t>3</a:t>
            </a:r>
          </a:p>
        </p:txBody>
      </p:sp>
      <p:sp>
        <p:nvSpPr>
          <p:cNvPr id="32" name="Rectangle 31"/>
          <p:cNvSpPr/>
          <p:nvPr/>
        </p:nvSpPr>
        <p:spPr>
          <a:xfrm>
            <a:off x="3219450" y="4723531"/>
            <a:ext cx="7086600" cy="990600"/>
          </a:xfrm>
          <a:prstGeom prst="rect">
            <a:avLst/>
          </a:prstGeom>
          <a:gradFill rotWithShape="1">
            <a:gsLst>
              <a:gs pos="0">
                <a:srgbClr val="DDDDDD">
                  <a:tint val="50000"/>
                  <a:satMod val="300000"/>
                </a:srgbClr>
              </a:gs>
              <a:gs pos="35000">
                <a:srgbClr val="DDDDDD">
                  <a:tint val="37000"/>
                  <a:satMod val="300000"/>
                </a:srgbClr>
              </a:gs>
              <a:gs pos="100000">
                <a:srgbClr val="DDDDDD">
                  <a:tint val="15000"/>
                  <a:satMod val="350000"/>
                </a:srgbClr>
              </a:gs>
            </a:gsLst>
            <a:lin ang="16200000" scaled="1"/>
          </a:gradFill>
          <a:ln w="9525" cap="flat" cmpd="sng" algn="ctr">
            <a:solidFill>
              <a:srgbClr val="DDDDDD">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en-US" kern="0" dirty="0" err="1">
                <a:solidFill>
                  <a:prstClr val="black"/>
                </a:solidFill>
              </a:rPr>
              <a:t>FinTech</a:t>
            </a:r>
            <a:r>
              <a:rPr lang="en-US" kern="0" dirty="0">
                <a:solidFill>
                  <a:prstClr val="black"/>
                </a:solidFill>
              </a:rPr>
              <a:t> through the </a:t>
            </a:r>
            <a:r>
              <a:rPr lang="en-US" kern="0" dirty="0" err="1" smtClean="0">
                <a:solidFill>
                  <a:prstClr val="black"/>
                </a:solidFill>
              </a:rPr>
              <a:t>blockchain</a:t>
            </a:r>
            <a:r>
              <a:rPr lang="en-US" kern="0" dirty="0" smtClean="0">
                <a:solidFill>
                  <a:prstClr val="black"/>
                </a:solidFill>
              </a:rPr>
              <a:t> brings </a:t>
            </a:r>
            <a:r>
              <a:rPr lang="en-US" kern="0" dirty="0">
                <a:solidFill>
                  <a:prstClr val="black"/>
                </a:solidFill>
              </a:rPr>
              <a:t>financial inclusion to the next </a:t>
            </a:r>
            <a:r>
              <a:rPr lang="en-US" kern="0" dirty="0" smtClean="0">
                <a:solidFill>
                  <a:prstClr val="black"/>
                </a:solidFill>
              </a:rPr>
              <a:t>level. As </a:t>
            </a:r>
            <a:r>
              <a:rPr lang="en-US" kern="0" dirty="0">
                <a:solidFill>
                  <a:prstClr val="black"/>
                </a:solidFill>
              </a:rPr>
              <a:t>such, financial inclusion policies can no longer </a:t>
            </a:r>
            <a:r>
              <a:rPr lang="en-US" kern="0" dirty="0" smtClean="0">
                <a:solidFill>
                  <a:prstClr val="black"/>
                </a:solidFill>
              </a:rPr>
              <a:t>go without </a:t>
            </a:r>
            <a:r>
              <a:rPr lang="en-US" kern="0" dirty="0">
                <a:solidFill>
                  <a:prstClr val="black"/>
                </a:solidFill>
              </a:rPr>
              <a:t>sound policies to digitally include MSMEs </a:t>
            </a:r>
            <a:r>
              <a:rPr lang="en-US" kern="0" dirty="0" smtClean="0">
                <a:solidFill>
                  <a:prstClr val="black"/>
                </a:solidFill>
              </a:rPr>
              <a:t>and the </a:t>
            </a:r>
            <a:r>
              <a:rPr lang="en-US" kern="0" dirty="0">
                <a:solidFill>
                  <a:prstClr val="black"/>
                </a:solidFill>
              </a:rPr>
              <a:t>people they hire.</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3" name="Pentagon 32"/>
          <p:cNvSpPr/>
          <p:nvPr/>
        </p:nvSpPr>
        <p:spPr>
          <a:xfrm>
            <a:off x="2224821" y="4725766"/>
            <a:ext cx="994629" cy="990600"/>
          </a:xfrm>
          <a:prstGeom prst="homePlate">
            <a:avLst/>
          </a:prstGeom>
          <a:solidFill>
            <a:schemeClr val="accent6">
              <a:lumMod val="50000"/>
            </a:schemeClr>
          </a:solidFill>
          <a:ln w="9525" cap="flat" cmpd="sng" algn="ctr">
            <a:solidFill>
              <a:srgbClr val="80808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smtClean="0">
                <a:ln>
                  <a:noFill/>
                </a:ln>
                <a:solidFill>
                  <a:schemeClr val="bg1"/>
                </a:solidFill>
                <a:effectLst/>
                <a:uLnTx/>
                <a:uFillTx/>
                <a:latin typeface="Calibri"/>
                <a:ea typeface="+mn-ea"/>
                <a:cs typeface="+mn-cs"/>
              </a:rPr>
              <a:t>4</a:t>
            </a:r>
          </a:p>
        </p:txBody>
      </p:sp>
    </p:spTree>
    <p:extLst>
      <p:ext uri="{BB962C8B-B14F-4D97-AF65-F5344CB8AC3E}">
        <p14:creationId xmlns:p14="http://schemas.microsoft.com/office/powerpoint/2010/main" val="1940193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t>22 January 2017</a:t>
            </a:fld>
            <a:endParaRPr lang="en-US"/>
          </a:p>
        </p:txBody>
      </p:sp>
      <p:sp>
        <p:nvSpPr>
          <p:cNvPr id="4" name="Slide Number Placeholder 3"/>
          <p:cNvSpPr>
            <a:spLocks noGrp="1"/>
          </p:cNvSpPr>
          <p:nvPr>
            <p:ph type="sldNum" sz="quarter" idx="12"/>
          </p:nvPr>
        </p:nvSpPr>
        <p:spPr/>
        <p:txBody>
          <a:bodyPr/>
          <a:lstStyle/>
          <a:p>
            <a:fld id="{F8E5A442-27F9-400D-B335-C2ACCB2E31D9}" type="slidenum">
              <a:rPr lang="en-US" smtClean="0"/>
              <a:t>26</a:t>
            </a:fld>
            <a:endParaRPr lang="en-US"/>
          </a:p>
        </p:txBody>
      </p:sp>
      <p:sp>
        <p:nvSpPr>
          <p:cNvPr id="8" name="Rectangle 9"/>
          <p:cNvSpPr txBox="1">
            <a:spLocks noChangeArrowheads="1"/>
          </p:cNvSpPr>
          <p:nvPr/>
        </p:nvSpPr>
        <p:spPr bwMode="auto">
          <a:xfrm>
            <a:off x="1137888" y="1796453"/>
            <a:ext cx="6913912" cy="1679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lang="en-US" sz="3600" b="1" kern="0" cap="all" dirty="0">
                <a:solidFill>
                  <a:srgbClr val="003399"/>
                </a:solidFill>
                <a:latin typeface="Calibri" panose="020F0502020204030204" pitchFamily="34" charset="0"/>
                <a:ea typeface="+mj-ea"/>
                <a:cs typeface="+mj-cs"/>
              </a:rPr>
              <a:t>Moving </a:t>
            </a:r>
            <a:r>
              <a:rPr lang="en-US" sz="3600" b="1" kern="0" cap="all" dirty="0" smtClean="0">
                <a:solidFill>
                  <a:srgbClr val="003399"/>
                </a:solidFill>
                <a:latin typeface="Calibri" panose="020F0502020204030204" pitchFamily="34" charset="0"/>
                <a:ea typeface="+mj-ea"/>
                <a:cs typeface="+mj-cs"/>
              </a:rPr>
              <a:t>Forward</a:t>
            </a:r>
            <a:endParaRPr lang="en-US" sz="3600" b="1" kern="0" cap="all" dirty="0">
              <a:solidFill>
                <a:srgbClr val="003399"/>
              </a:solidFill>
              <a:latin typeface="Calibri" panose="020F0502020204030204" pitchFamily="34" charset="0"/>
              <a:ea typeface="+mj-ea"/>
              <a:cs typeface="+mj-cs"/>
            </a:endParaRPr>
          </a:p>
        </p:txBody>
      </p:sp>
    </p:spTree>
    <p:extLst>
      <p:ext uri="{BB962C8B-B14F-4D97-AF65-F5344CB8AC3E}">
        <p14:creationId xmlns:p14="http://schemas.microsoft.com/office/powerpoint/2010/main" val="623328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t>22 January 2017</a:t>
            </a:fld>
            <a:endParaRPr lang="en-US"/>
          </a:p>
        </p:txBody>
      </p:sp>
      <p:sp>
        <p:nvSpPr>
          <p:cNvPr id="4" name="Slide Number Placeholder 3"/>
          <p:cNvSpPr>
            <a:spLocks noGrp="1"/>
          </p:cNvSpPr>
          <p:nvPr>
            <p:ph type="sldNum" sz="quarter" idx="12"/>
          </p:nvPr>
        </p:nvSpPr>
        <p:spPr/>
        <p:txBody>
          <a:bodyPr/>
          <a:lstStyle/>
          <a:p>
            <a:fld id="{F8E5A442-27F9-400D-B335-C2ACCB2E31D9}" type="slidenum">
              <a:rPr lang="en-US" smtClean="0"/>
              <a:t>27</a:t>
            </a:fld>
            <a:endParaRPr lang="en-US"/>
          </a:p>
        </p:txBody>
      </p:sp>
      <p:sp>
        <p:nvSpPr>
          <p:cNvPr id="6" name="Title 5"/>
          <p:cNvSpPr>
            <a:spLocks noGrp="1"/>
          </p:cNvSpPr>
          <p:nvPr>
            <p:ph type="title"/>
          </p:nvPr>
        </p:nvSpPr>
        <p:spPr>
          <a:xfrm>
            <a:off x="598853" y="14211"/>
            <a:ext cx="10631854" cy="990146"/>
          </a:xfrm>
        </p:spPr>
        <p:txBody>
          <a:bodyPr>
            <a:normAutofit/>
          </a:bodyPr>
          <a:lstStyle/>
          <a:p>
            <a:r>
              <a:rPr lang="en-US" dirty="0" smtClean="0"/>
              <a:t>Conclusion</a:t>
            </a:r>
            <a:endParaRPr lang="en-US" dirty="0"/>
          </a:p>
        </p:txBody>
      </p:sp>
      <p:sp>
        <p:nvSpPr>
          <p:cNvPr id="13" name="Parallelogram 12"/>
          <p:cNvSpPr/>
          <p:nvPr/>
        </p:nvSpPr>
        <p:spPr bwMode="auto">
          <a:xfrm>
            <a:off x="3205275" y="1363774"/>
            <a:ext cx="7157050" cy="953590"/>
          </a:xfrm>
          <a:prstGeom prst="parallelogram">
            <a:avLst/>
          </a:prstGeom>
          <a:solidFill>
            <a:schemeClr val="accent1">
              <a:lumMod val="20000"/>
              <a:lumOff val="80000"/>
            </a:schemeClr>
          </a:solidFill>
          <a:ln w="12700" cap="flat" cmpd="sng" algn="ctr">
            <a:solidFill>
              <a:srgbClr val="2D2D8A"/>
            </a:solidFill>
            <a:prstDash val="solid"/>
          </a:ln>
          <a:effectLst/>
        </p:spPr>
        <p:txBody>
          <a:bodyPr anchor="ctr"/>
          <a:lstStyle/>
          <a:p>
            <a:pPr>
              <a:defRPr/>
            </a:pPr>
            <a:endParaRPr lang="en-US" sz="1250" kern="0" dirty="0">
              <a:solidFill>
                <a:srgbClr val="000000"/>
              </a:solidFill>
              <a:latin typeface="Arial"/>
              <a:ea typeface="Times New Roman"/>
            </a:endParaRPr>
          </a:p>
        </p:txBody>
      </p:sp>
      <p:sp>
        <p:nvSpPr>
          <p:cNvPr id="14" name="Parallelogram 13"/>
          <p:cNvSpPr/>
          <p:nvPr/>
        </p:nvSpPr>
        <p:spPr bwMode="auto">
          <a:xfrm>
            <a:off x="3205274" y="3702210"/>
            <a:ext cx="7157051" cy="1073566"/>
          </a:xfrm>
          <a:prstGeom prst="parallelogram">
            <a:avLst/>
          </a:prstGeom>
          <a:solidFill>
            <a:schemeClr val="accent6">
              <a:lumMod val="20000"/>
              <a:lumOff val="80000"/>
            </a:schemeClr>
          </a:solidFill>
          <a:ln w="12700" cap="flat" cmpd="sng" algn="ctr">
            <a:solidFill>
              <a:srgbClr val="2D2D8A"/>
            </a:solidFill>
            <a:prstDash val="solid"/>
          </a:ln>
          <a:effectLst/>
        </p:spPr>
        <p:txBody>
          <a:bodyPr anchor="ctr"/>
          <a:lstStyle/>
          <a:p>
            <a:pPr>
              <a:defRPr/>
            </a:pPr>
            <a:endParaRPr lang="en-US" sz="1250" kern="0" dirty="0">
              <a:solidFill>
                <a:srgbClr val="000000"/>
              </a:solidFill>
              <a:latin typeface="Arial"/>
              <a:ea typeface="Times New Roman"/>
            </a:endParaRPr>
          </a:p>
        </p:txBody>
      </p:sp>
      <p:sp>
        <p:nvSpPr>
          <p:cNvPr id="15" name="Parallelogram 14"/>
          <p:cNvSpPr/>
          <p:nvPr/>
        </p:nvSpPr>
        <p:spPr bwMode="auto">
          <a:xfrm>
            <a:off x="3205274" y="2556541"/>
            <a:ext cx="7157052" cy="874248"/>
          </a:xfrm>
          <a:prstGeom prst="parallelogram">
            <a:avLst/>
          </a:prstGeom>
          <a:solidFill>
            <a:schemeClr val="bg2"/>
          </a:solidFill>
          <a:ln w="12700" cap="flat" cmpd="sng" algn="ctr">
            <a:solidFill>
              <a:srgbClr val="2D2D8A"/>
            </a:solidFill>
            <a:prstDash val="solid"/>
          </a:ln>
          <a:effectLst/>
        </p:spPr>
        <p:txBody>
          <a:bodyPr anchor="ctr"/>
          <a:lstStyle/>
          <a:p>
            <a:pPr>
              <a:defRPr/>
            </a:pPr>
            <a:endParaRPr lang="en-US" sz="1250" kern="0" dirty="0">
              <a:solidFill>
                <a:srgbClr val="000000"/>
              </a:solidFill>
              <a:latin typeface="Arial"/>
              <a:ea typeface="Times New Roman"/>
            </a:endParaRPr>
          </a:p>
        </p:txBody>
      </p:sp>
      <p:sp>
        <p:nvSpPr>
          <p:cNvPr id="16" name="Parallelogram 15"/>
          <p:cNvSpPr/>
          <p:nvPr/>
        </p:nvSpPr>
        <p:spPr bwMode="auto">
          <a:xfrm>
            <a:off x="2198272" y="1262831"/>
            <a:ext cx="1764703" cy="923925"/>
          </a:xfrm>
          <a:prstGeom prst="parallelogram">
            <a:avLst/>
          </a:prstGeom>
          <a:solidFill>
            <a:schemeClr val="accent1">
              <a:lumMod val="75000"/>
            </a:schemeClr>
          </a:solidFill>
          <a:ln w="25400" cap="flat" cmpd="sng" algn="ctr">
            <a:solidFill>
              <a:schemeClr val="accent1"/>
            </a:solidFill>
            <a:prstDash val="solid"/>
          </a:ln>
          <a:effectLst/>
        </p:spPr>
        <p:txBody>
          <a:bodyPr anchor="ctr"/>
          <a:lstStyle/>
          <a:p>
            <a:pPr algn="ctr">
              <a:defRPr/>
            </a:pPr>
            <a:r>
              <a:rPr lang="en-GB" sz="1250" b="1" kern="0" dirty="0">
                <a:solidFill>
                  <a:srgbClr val="FFFFFF"/>
                </a:solidFill>
                <a:latin typeface="Arial"/>
                <a:ea typeface="ＭＳ Ｐゴシック"/>
              </a:rPr>
              <a:t>Credit </a:t>
            </a:r>
            <a:r>
              <a:rPr lang="en-GB" sz="1250" b="1" kern="0" dirty="0" smtClean="0">
                <a:solidFill>
                  <a:srgbClr val="FFFFFF"/>
                </a:solidFill>
                <a:latin typeface="Arial"/>
                <a:ea typeface="ＭＳ Ｐゴシック"/>
              </a:rPr>
              <a:t>Guarantees</a:t>
            </a:r>
            <a:endParaRPr lang="en-GB" sz="1250" b="1" kern="0" dirty="0">
              <a:solidFill>
                <a:srgbClr val="FFFFFF"/>
              </a:solidFill>
              <a:latin typeface="Arial"/>
              <a:ea typeface="ＭＳ Ｐゴシック"/>
            </a:endParaRPr>
          </a:p>
        </p:txBody>
      </p:sp>
      <p:sp>
        <p:nvSpPr>
          <p:cNvPr id="17" name="Parallelogram 16"/>
          <p:cNvSpPr/>
          <p:nvPr/>
        </p:nvSpPr>
        <p:spPr bwMode="auto">
          <a:xfrm>
            <a:off x="2198272" y="3550459"/>
            <a:ext cx="1764703" cy="945341"/>
          </a:xfrm>
          <a:prstGeom prst="parallelogram">
            <a:avLst/>
          </a:prstGeom>
          <a:solidFill>
            <a:schemeClr val="accent6">
              <a:lumMod val="50000"/>
            </a:schemeClr>
          </a:solidFill>
          <a:ln w="25400" cap="flat" cmpd="sng" algn="ctr">
            <a:noFill/>
            <a:prstDash val="solid"/>
          </a:ln>
          <a:effectLst/>
        </p:spPr>
        <p:txBody>
          <a:bodyPr anchor="ctr"/>
          <a:lstStyle/>
          <a:p>
            <a:pPr algn="ctr">
              <a:defRPr/>
            </a:pPr>
            <a:r>
              <a:rPr lang="en-GB" sz="1250" b="1" kern="0" dirty="0">
                <a:solidFill>
                  <a:srgbClr val="FFFFFF"/>
                </a:solidFill>
                <a:latin typeface="Arial"/>
                <a:ea typeface="ＭＳ Ｐゴシック"/>
              </a:rPr>
              <a:t>Venture C</a:t>
            </a:r>
            <a:r>
              <a:rPr lang="en-GB" sz="1250" b="1" kern="0" dirty="0" smtClean="0">
                <a:solidFill>
                  <a:srgbClr val="FFFFFF"/>
                </a:solidFill>
                <a:latin typeface="Arial"/>
                <a:ea typeface="ＭＳ Ｐゴシック"/>
              </a:rPr>
              <a:t>apital</a:t>
            </a:r>
            <a:endParaRPr lang="en-GB" sz="1250" b="1" kern="0" dirty="0">
              <a:solidFill>
                <a:srgbClr val="FFFFFF"/>
              </a:solidFill>
              <a:latin typeface="Arial"/>
              <a:ea typeface="ＭＳ Ｐゴシック"/>
            </a:endParaRPr>
          </a:p>
        </p:txBody>
      </p:sp>
      <p:sp>
        <p:nvSpPr>
          <p:cNvPr id="18" name="Parallelogram 17"/>
          <p:cNvSpPr/>
          <p:nvPr/>
        </p:nvSpPr>
        <p:spPr bwMode="auto">
          <a:xfrm>
            <a:off x="2198271" y="2425934"/>
            <a:ext cx="1764703" cy="856187"/>
          </a:xfrm>
          <a:prstGeom prst="parallelogram">
            <a:avLst/>
          </a:prstGeom>
          <a:solidFill>
            <a:schemeClr val="bg2">
              <a:lumMod val="50000"/>
            </a:schemeClr>
          </a:solidFill>
          <a:ln w="25400" cap="flat" cmpd="sng" algn="ctr">
            <a:noFill/>
            <a:prstDash val="solid"/>
          </a:ln>
          <a:effectLst/>
        </p:spPr>
        <p:txBody>
          <a:bodyPr anchor="ctr"/>
          <a:lstStyle/>
          <a:p>
            <a:pPr algn="ctr">
              <a:defRPr/>
            </a:pPr>
            <a:r>
              <a:rPr lang="en-GB" sz="1250" b="1" kern="0" dirty="0">
                <a:solidFill>
                  <a:srgbClr val="FFFFFF"/>
                </a:solidFill>
                <a:latin typeface="Arial"/>
                <a:ea typeface="ＭＳ Ｐゴシック"/>
              </a:rPr>
              <a:t>Capital </a:t>
            </a:r>
            <a:r>
              <a:rPr lang="en-GB" sz="1250" b="1" kern="0" dirty="0" smtClean="0">
                <a:solidFill>
                  <a:srgbClr val="FFFFFF"/>
                </a:solidFill>
                <a:latin typeface="Arial"/>
                <a:ea typeface="ＭＳ Ｐゴシック"/>
              </a:rPr>
              <a:t>Markets</a:t>
            </a:r>
            <a:endParaRPr lang="en-GB" sz="1250" b="1" kern="0" dirty="0">
              <a:solidFill>
                <a:srgbClr val="FFFFFF"/>
              </a:solidFill>
              <a:latin typeface="Arial"/>
              <a:ea typeface="ＭＳ Ｐゴシック"/>
            </a:endParaRPr>
          </a:p>
        </p:txBody>
      </p:sp>
      <p:sp>
        <p:nvSpPr>
          <p:cNvPr id="19" name="TextBox 18"/>
          <p:cNvSpPr txBox="1"/>
          <p:nvPr/>
        </p:nvSpPr>
        <p:spPr>
          <a:xfrm>
            <a:off x="3962973" y="1415901"/>
            <a:ext cx="6026274" cy="830997"/>
          </a:xfrm>
          <a:prstGeom prst="rect">
            <a:avLst/>
          </a:prstGeom>
          <a:noFill/>
        </p:spPr>
        <p:txBody>
          <a:bodyPr wrap="square" rtlCol="0">
            <a:spAutoFit/>
          </a:bodyPr>
          <a:lstStyle/>
          <a:p>
            <a:pPr marL="285750" lvl="0" indent="-285750">
              <a:buFont typeface="Arial" panose="020B0604020202020204" pitchFamily="34" charset="0"/>
              <a:buChar char="•"/>
              <a:defRPr/>
            </a:pPr>
            <a:r>
              <a:rPr lang="en-US" sz="1600" kern="0" dirty="0" smtClean="0">
                <a:solidFill>
                  <a:prstClr val="black"/>
                </a:solidFill>
              </a:rPr>
              <a:t>International </a:t>
            </a:r>
            <a:r>
              <a:rPr lang="en-US" sz="1600" kern="0" dirty="0">
                <a:solidFill>
                  <a:prstClr val="black"/>
                </a:solidFill>
              </a:rPr>
              <a:t>knowledge </a:t>
            </a:r>
            <a:r>
              <a:rPr lang="en-US" sz="1600" kern="0" dirty="0" smtClean="0">
                <a:solidFill>
                  <a:prstClr val="black"/>
                </a:solidFill>
              </a:rPr>
              <a:t>transfer and technical assistance</a:t>
            </a:r>
          </a:p>
          <a:p>
            <a:pPr marL="285750" lvl="0" indent="-285750">
              <a:buFont typeface="Arial" panose="020B0604020202020204" pitchFamily="34" charset="0"/>
              <a:buChar char="•"/>
              <a:defRPr/>
            </a:pPr>
            <a:r>
              <a:rPr lang="en-US" sz="1600" kern="0" dirty="0" smtClean="0">
                <a:solidFill>
                  <a:prstClr val="black"/>
                </a:solidFill>
              </a:rPr>
              <a:t>Increasing </a:t>
            </a:r>
            <a:r>
              <a:rPr lang="en-US" sz="1600" kern="0" dirty="0">
                <a:solidFill>
                  <a:prstClr val="black"/>
                </a:solidFill>
              </a:rPr>
              <a:t>funding to serve larger base of </a:t>
            </a:r>
            <a:r>
              <a:rPr lang="en-US" sz="1600" kern="0" dirty="0" smtClean="0">
                <a:solidFill>
                  <a:prstClr val="black"/>
                </a:solidFill>
              </a:rPr>
              <a:t>SMEs</a:t>
            </a:r>
          </a:p>
          <a:p>
            <a:pPr marL="285750" lvl="0" indent="-285750">
              <a:buFont typeface="Arial" panose="020B0604020202020204" pitchFamily="34" charset="0"/>
              <a:buChar char="•"/>
              <a:defRPr/>
            </a:pPr>
            <a:r>
              <a:rPr lang="en-US" sz="1600" kern="0" dirty="0" smtClean="0">
                <a:solidFill>
                  <a:prstClr val="black"/>
                </a:solidFill>
              </a:rPr>
              <a:t>Enforcement </a:t>
            </a:r>
            <a:r>
              <a:rPr lang="en-US" sz="1600" kern="0" dirty="0">
                <a:solidFill>
                  <a:prstClr val="black"/>
                </a:solidFill>
              </a:rPr>
              <a:t>of laws </a:t>
            </a:r>
            <a:r>
              <a:rPr lang="en-US" sz="1600" kern="0" dirty="0" smtClean="0">
                <a:solidFill>
                  <a:prstClr val="black"/>
                </a:solidFill>
              </a:rPr>
              <a:t>and development </a:t>
            </a:r>
            <a:r>
              <a:rPr lang="en-US" sz="1600" kern="0" dirty="0">
                <a:solidFill>
                  <a:prstClr val="black"/>
                </a:solidFill>
              </a:rPr>
              <a:t>of human resources </a:t>
            </a:r>
            <a:endParaRPr kumimoji="0" lang="en-US" sz="1600" b="0" i="0" u="none" strike="noStrike" kern="0" cap="none" spc="0" normalizeH="0" baseline="0" noProof="0" dirty="0">
              <a:ln>
                <a:noFill/>
              </a:ln>
              <a:solidFill>
                <a:prstClr val="black"/>
              </a:solidFill>
              <a:effectLst/>
              <a:uLnTx/>
              <a:uFillTx/>
            </a:endParaRPr>
          </a:p>
        </p:txBody>
      </p:sp>
      <p:sp>
        <p:nvSpPr>
          <p:cNvPr id="20" name="TextBox 19"/>
          <p:cNvSpPr txBox="1"/>
          <p:nvPr/>
        </p:nvSpPr>
        <p:spPr>
          <a:xfrm>
            <a:off x="3962973" y="3719285"/>
            <a:ext cx="6662097" cy="1077218"/>
          </a:xfrm>
          <a:prstGeom prst="rect">
            <a:avLst/>
          </a:prstGeom>
          <a:noFill/>
        </p:spPr>
        <p:txBody>
          <a:bodyPr wrap="square" rtlCol="0">
            <a:spAutoFit/>
          </a:bodyPr>
          <a:lstStyle/>
          <a:p>
            <a:pPr marL="285750" lvl="0" indent="-285750">
              <a:buFont typeface="Arial" panose="020B0604020202020204" pitchFamily="34" charset="0"/>
              <a:buChar char="•"/>
              <a:defRPr/>
            </a:pPr>
            <a:r>
              <a:rPr lang="en-US" sz="1600" kern="0" dirty="0" smtClean="0">
                <a:solidFill>
                  <a:prstClr val="black"/>
                </a:solidFill>
              </a:rPr>
              <a:t>Laws </a:t>
            </a:r>
            <a:r>
              <a:rPr lang="en-US" sz="1600" kern="0" dirty="0">
                <a:solidFill>
                  <a:prstClr val="black"/>
                </a:solidFill>
              </a:rPr>
              <a:t>for special purpose vehicles (SPVs</a:t>
            </a:r>
            <a:r>
              <a:rPr lang="en-US" sz="1600" kern="0" dirty="0" smtClean="0">
                <a:solidFill>
                  <a:prstClr val="black"/>
                </a:solidFill>
              </a:rPr>
              <a:t>)</a:t>
            </a:r>
          </a:p>
          <a:p>
            <a:pPr marL="285750" lvl="0" indent="-285750">
              <a:buFont typeface="Arial" panose="020B0604020202020204" pitchFamily="34" charset="0"/>
              <a:buChar char="•"/>
              <a:defRPr/>
            </a:pPr>
            <a:r>
              <a:rPr lang="en-US" sz="1600" kern="0" dirty="0" smtClean="0">
                <a:solidFill>
                  <a:prstClr val="black"/>
                </a:solidFill>
              </a:rPr>
              <a:t>Reducing </a:t>
            </a:r>
            <a:r>
              <a:rPr lang="en-US" sz="1600" kern="0" dirty="0">
                <a:solidFill>
                  <a:prstClr val="black"/>
                </a:solidFill>
              </a:rPr>
              <a:t>capital gain </a:t>
            </a:r>
            <a:r>
              <a:rPr lang="en-US" sz="1600" kern="0" dirty="0" smtClean="0">
                <a:solidFill>
                  <a:prstClr val="black"/>
                </a:solidFill>
              </a:rPr>
              <a:t>tax and enforceability </a:t>
            </a:r>
            <a:r>
              <a:rPr lang="en-US" sz="1600" kern="0" dirty="0">
                <a:solidFill>
                  <a:prstClr val="black"/>
                </a:solidFill>
              </a:rPr>
              <a:t>of shareholder agreements</a:t>
            </a:r>
            <a:endParaRPr lang="en-US" sz="1600" kern="0" dirty="0" smtClean="0">
              <a:solidFill>
                <a:prstClr val="black"/>
              </a:solidFill>
            </a:endParaRPr>
          </a:p>
          <a:p>
            <a:pPr marL="285750" lvl="0" indent="-285750">
              <a:buFont typeface="Arial" panose="020B0604020202020204" pitchFamily="34" charset="0"/>
              <a:buChar char="•"/>
              <a:defRPr/>
            </a:pPr>
            <a:r>
              <a:rPr lang="en-US" sz="1600" kern="0" dirty="0" smtClean="0">
                <a:solidFill>
                  <a:prstClr val="black"/>
                </a:solidFill>
              </a:rPr>
              <a:t>Increasing </a:t>
            </a:r>
            <a:r>
              <a:rPr lang="en-US" sz="1600" kern="0" dirty="0">
                <a:solidFill>
                  <a:prstClr val="black"/>
                </a:solidFill>
              </a:rPr>
              <a:t>government </a:t>
            </a:r>
            <a:r>
              <a:rPr lang="en-US" sz="1600" kern="0" dirty="0" smtClean="0">
                <a:solidFill>
                  <a:prstClr val="black"/>
                </a:solidFill>
              </a:rPr>
              <a:t>venture </a:t>
            </a:r>
            <a:r>
              <a:rPr lang="en-US" sz="1600" kern="0" dirty="0">
                <a:solidFill>
                  <a:prstClr val="black"/>
                </a:solidFill>
              </a:rPr>
              <a:t>capital funds and </a:t>
            </a:r>
            <a:r>
              <a:rPr lang="en-US" sz="1600" kern="0" dirty="0" smtClean="0">
                <a:solidFill>
                  <a:prstClr val="black"/>
                </a:solidFill>
              </a:rPr>
              <a:t>programs</a:t>
            </a:r>
          </a:p>
          <a:p>
            <a:pPr marL="285750" lvl="0" indent="-285750">
              <a:buFont typeface="Arial" panose="020B0604020202020204" pitchFamily="34" charset="0"/>
              <a:buChar char="•"/>
              <a:defRPr/>
            </a:pPr>
            <a:r>
              <a:rPr lang="en-US" sz="1600" kern="0" dirty="0" smtClean="0">
                <a:solidFill>
                  <a:prstClr val="black"/>
                </a:solidFill>
              </a:rPr>
              <a:t>Increasing </a:t>
            </a:r>
            <a:r>
              <a:rPr lang="en-US" sz="1600" kern="0" dirty="0">
                <a:solidFill>
                  <a:prstClr val="black"/>
                </a:solidFill>
              </a:rPr>
              <a:t>number of incubators and </a:t>
            </a:r>
            <a:r>
              <a:rPr lang="en-US" sz="1600" kern="0" dirty="0" smtClean="0">
                <a:solidFill>
                  <a:prstClr val="black"/>
                </a:solidFill>
              </a:rPr>
              <a:t>accelerators and mentorships</a:t>
            </a:r>
            <a:endParaRPr kumimoji="0" lang="en-US" sz="1600" b="0" i="0" u="none" strike="noStrike" kern="0" cap="none" spc="0" normalizeH="0" baseline="0" noProof="0" dirty="0">
              <a:ln>
                <a:noFill/>
              </a:ln>
              <a:solidFill>
                <a:prstClr val="black"/>
              </a:solidFill>
              <a:effectLst/>
              <a:uLnTx/>
              <a:uFillTx/>
            </a:endParaRPr>
          </a:p>
        </p:txBody>
      </p:sp>
      <p:sp>
        <p:nvSpPr>
          <p:cNvPr id="21" name="TextBox 20"/>
          <p:cNvSpPr txBox="1"/>
          <p:nvPr/>
        </p:nvSpPr>
        <p:spPr>
          <a:xfrm>
            <a:off x="3962973" y="2582869"/>
            <a:ext cx="6178675" cy="830997"/>
          </a:xfrm>
          <a:prstGeom prst="rect">
            <a:avLst/>
          </a:prstGeom>
          <a:noFill/>
        </p:spPr>
        <p:txBody>
          <a:bodyPr wrap="square" rtlCol="0">
            <a:spAutoFit/>
          </a:bodyPr>
          <a:lstStyle/>
          <a:p>
            <a:pPr marL="285750" lvl="0" indent="-285750">
              <a:buFont typeface="Arial" panose="020B0604020202020204" pitchFamily="34" charset="0"/>
              <a:buChar char="•"/>
              <a:defRPr/>
            </a:pPr>
            <a:r>
              <a:rPr lang="en-US" sz="1600" kern="0" dirty="0" smtClean="0">
                <a:solidFill>
                  <a:prstClr val="black"/>
                </a:solidFill>
              </a:rPr>
              <a:t>Sukuk laws</a:t>
            </a:r>
          </a:p>
          <a:p>
            <a:pPr marL="285750" lvl="0" indent="-285750">
              <a:buFont typeface="Arial" panose="020B0604020202020204" pitchFamily="34" charset="0"/>
              <a:buChar char="•"/>
              <a:defRPr/>
            </a:pPr>
            <a:r>
              <a:rPr lang="en-US" sz="1600" kern="0" dirty="0" smtClean="0">
                <a:solidFill>
                  <a:prstClr val="black"/>
                </a:solidFill>
              </a:rPr>
              <a:t>Further </a:t>
            </a:r>
            <a:r>
              <a:rPr lang="en-US" sz="1600" kern="0" dirty="0">
                <a:solidFill>
                  <a:prstClr val="black"/>
                </a:solidFill>
              </a:rPr>
              <a:t>standardization of Islamic law practices in </a:t>
            </a:r>
            <a:r>
              <a:rPr lang="en-US" sz="1600" kern="0" dirty="0" smtClean="0">
                <a:solidFill>
                  <a:prstClr val="black"/>
                </a:solidFill>
              </a:rPr>
              <a:t>finance</a:t>
            </a:r>
          </a:p>
          <a:p>
            <a:pPr marL="285750" lvl="0" indent="-285750">
              <a:buFont typeface="Arial" panose="020B0604020202020204" pitchFamily="34" charset="0"/>
              <a:buChar char="•"/>
              <a:defRPr/>
            </a:pPr>
            <a:r>
              <a:rPr lang="en-US" sz="1600" kern="0" dirty="0" smtClean="0">
                <a:solidFill>
                  <a:prstClr val="black"/>
                </a:solidFill>
              </a:rPr>
              <a:t>Incentives </a:t>
            </a:r>
            <a:r>
              <a:rPr lang="en-US" sz="1600" kern="0" dirty="0">
                <a:solidFill>
                  <a:prstClr val="black"/>
                </a:solidFill>
              </a:rPr>
              <a:t>for SME stock exchanges</a:t>
            </a:r>
            <a:endParaRPr kumimoji="0" lang="en-US" sz="1600" b="0" i="0" u="none" strike="noStrike" kern="0" cap="none" spc="0" normalizeH="0" baseline="0" noProof="0" dirty="0">
              <a:ln>
                <a:noFill/>
              </a:ln>
              <a:solidFill>
                <a:prstClr val="black"/>
              </a:solidFill>
              <a:effectLst/>
              <a:uLnTx/>
              <a:uFillTx/>
            </a:endParaRPr>
          </a:p>
        </p:txBody>
      </p:sp>
      <p:sp>
        <p:nvSpPr>
          <p:cNvPr id="22" name="Parallelogram 21"/>
          <p:cNvSpPr/>
          <p:nvPr/>
        </p:nvSpPr>
        <p:spPr bwMode="auto">
          <a:xfrm>
            <a:off x="3280162" y="5064272"/>
            <a:ext cx="7084162" cy="1058415"/>
          </a:xfrm>
          <a:prstGeom prst="parallelogram">
            <a:avLst/>
          </a:prstGeom>
          <a:solidFill>
            <a:schemeClr val="accent2">
              <a:lumMod val="20000"/>
              <a:lumOff val="80000"/>
            </a:schemeClr>
          </a:solidFill>
          <a:ln w="12700" cap="flat" cmpd="sng" algn="ctr">
            <a:solidFill>
              <a:srgbClr val="2D2D8A"/>
            </a:solidFill>
            <a:prstDash val="solid"/>
          </a:ln>
          <a:effectLst/>
        </p:spPr>
        <p:txBody>
          <a:bodyPr anchor="ctr"/>
          <a:lstStyle/>
          <a:p>
            <a:pPr>
              <a:defRPr/>
            </a:pPr>
            <a:endParaRPr lang="en-US" sz="1250" kern="0" dirty="0">
              <a:solidFill>
                <a:srgbClr val="000000"/>
              </a:solidFill>
              <a:latin typeface="Arial"/>
              <a:ea typeface="Times New Roman"/>
            </a:endParaRPr>
          </a:p>
        </p:txBody>
      </p:sp>
      <p:sp>
        <p:nvSpPr>
          <p:cNvPr id="23" name="Parallelogram 22"/>
          <p:cNvSpPr/>
          <p:nvPr/>
        </p:nvSpPr>
        <p:spPr bwMode="auto">
          <a:xfrm>
            <a:off x="2198270" y="4907344"/>
            <a:ext cx="1764703" cy="925513"/>
          </a:xfrm>
          <a:prstGeom prst="parallelogram">
            <a:avLst/>
          </a:prstGeom>
          <a:solidFill>
            <a:schemeClr val="accent2"/>
          </a:solidFill>
          <a:ln w="25400" cap="flat" cmpd="sng" algn="ctr">
            <a:noFill/>
            <a:prstDash val="solid"/>
          </a:ln>
          <a:effectLst/>
        </p:spPr>
        <p:txBody>
          <a:bodyPr anchor="ctr"/>
          <a:lstStyle/>
          <a:p>
            <a:pPr algn="ctr">
              <a:defRPr/>
            </a:pPr>
            <a:r>
              <a:rPr lang="en-GB" sz="1250" b="1" kern="0" dirty="0" smtClean="0">
                <a:solidFill>
                  <a:srgbClr val="FFFFFF"/>
                </a:solidFill>
                <a:latin typeface="Arial"/>
                <a:ea typeface="ＭＳ Ｐゴシック"/>
              </a:rPr>
              <a:t>Crowdfundin</a:t>
            </a:r>
            <a:r>
              <a:rPr lang="en-GB" sz="1250" b="1" kern="0" dirty="0">
                <a:solidFill>
                  <a:srgbClr val="FFFFFF"/>
                </a:solidFill>
                <a:latin typeface="Arial"/>
                <a:ea typeface="ＭＳ Ｐゴシック"/>
              </a:rPr>
              <a:t>g</a:t>
            </a:r>
          </a:p>
        </p:txBody>
      </p:sp>
      <p:sp>
        <p:nvSpPr>
          <p:cNvPr id="24" name="TextBox 23"/>
          <p:cNvSpPr txBox="1"/>
          <p:nvPr/>
        </p:nvSpPr>
        <p:spPr>
          <a:xfrm>
            <a:off x="3962973" y="5052494"/>
            <a:ext cx="6178675" cy="1323439"/>
          </a:xfrm>
          <a:prstGeom prst="rect">
            <a:avLst/>
          </a:prstGeom>
          <a:noFill/>
        </p:spPr>
        <p:txBody>
          <a:bodyPr wrap="square" rtlCol="0">
            <a:spAutoFit/>
          </a:bodyPr>
          <a:lstStyle/>
          <a:p>
            <a:pPr marL="285750" lvl="0" indent="-285750">
              <a:buFont typeface="Arial" panose="020B0604020202020204" pitchFamily="34" charset="0"/>
              <a:buChar char="•"/>
              <a:defRPr/>
            </a:pPr>
            <a:r>
              <a:rPr lang="en-US" sz="1600" kern="0" dirty="0" smtClean="0">
                <a:solidFill>
                  <a:prstClr val="black"/>
                </a:solidFill>
              </a:rPr>
              <a:t>Tax </a:t>
            </a:r>
            <a:r>
              <a:rPr lang="en-US" sz="1600" kern="0" dirty="0">
                <a:solidFill>
                  <a:prstClr val="black"/>
                </a:solidFill>
              </a:rPr>
              <a:t>incentives for angel and crowd </a:t>
            </a:r>
            <a:r>
              <a:rPr lang="en-US" sz="1600" kern="0" dirty="0" smtClean="0">
                <a:solidFill>
                  <a:prstClr val="black"/>
                </a:solidFill>
              </a:rPr>
              <a:t>investors</a:t>
            </a:r>
          </a:p>
          <a:p>
            <a:pPr marL="285750" lvl="0" indent="-285750">
              <a:buFont typeface="Arial" panose="020B0604020202020204" pitchFamily="34" charset="0"/>
              <a:buChar char="•"/>
              <a:defRPr/>
            </a:pPr>
            <a:r>
              <a:rPr lang="en-US" sz="1600" kern="0" dirty="0" smtClean="0">
                <a:solidFill>
                  <a:prstClr val="black"/>
                </a:solidFill>
              </a:rPr>
              <a:t>Digital </a:t>
            </a:r>
            <a:r>
              <a:rPr lang="en-US" sz="1600" kern="0" dirty="0">
                <a:solidFill>
                  <a:prstClr val="black"/>
                </a:solidFill>
              </a:rPr>
              <a:t>payments and company </a:t>
            </a:r>
            <a:r>
              <a:rPr lang="en-US" sz="1600" kern="0" dirty="0" smtClean="0">
                <a:solidFill>
                  <a:prstClr val="black"/>
                </a:solidFill>
              </a:rPr>
              <a:t>structuring</a:t>
            </a:r>
          </a:p>
          <a:p>
            <a:pPr marL="285750" lvl="0" indent="-285750">
              <a:buFont typeface="Arial" panose="020B0604020202020204" pitchFamily="34" charset="0"/>
              <a:buChar char="•"/>
              <a:defRPr/>
            </a:pPr>
            <a:r>
              <a:rPr lang="en-US" sz="1600" kern="0" dirty="0" smtClean="0">
                <a:solidFill>
                  <a:prstClr val="black"/>
                </a:solidFill>
              </a:rPr>
              <a:t>Refining </a:t>
            </a:r>
            <a:r>
              <a:rPr lang="en-US" sz="1600" kern="0" dirty="0" err="1" smtClean="0">
                <a:solidFill>
                  <a:prstClr val="black"/>
                </a:solidFill>
              </a:rPr>
              <a:t>FinTechs</a:t>
            </a:r>
            <a:r>
              <a:rPr lang="en-US" sz="1600" kern="0" dirty="0" smtClean="0">
                <a:solidFill>
                  <a:prstClr val="black"/>
                </a:solidFill>
              </a:rPr>
              <a:t>’ market entry strategies</a:t>
            </a:r>
          </a:p>
          <a:p>
            <a:pPr marL="285750" lvl="0" indent="-285750">
              <a:buFont typeface="Arial" panose="020B0604020202020204" pitchFamily="34" charset="0"/>
              <a:buChar char="•"/>
              <a:defRPr/>
            </a:pPr>
            <a:r>
              <a:rPr lang="en-US" sz="1600" kern="0" dirty="0" smtClean="0">
                <a:solidFill>
                  <a:prstClr val="black"/>
                </a:solidFill>
              </a:rPr>
              <a:t>Crowdfunding regulation and cross-border </a:t>
            </a:r>
            <a:r>
              <a:rPr lang="en-US" sz="1600" kern="0" dirty="0">
                <a:solidFill>
                  <a:prstClr val="black"/>
                </a:solidFill>
              </a:rPr>
              <a:t>capital transfer</a:t>
            </a:r>
          </a:p>
          <a:p>
            <a:pPr lvl="0">
              <a:defRPr/>
            </a:pPr>
            <a:endParaRPr kumimoji="0" lang="en-US" sz="1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73143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E5A442-27F9-400D-B335-C2ACCB2E31D9}" type="slidenum">
              <a:rPr lang="en-US" smtClean="0"/>
              <a:t>28</a:t>
            </a:fld>
            <a:endParaRPr lang="en-US"/>
          </a:p>
        </p:txBody>
      </p:sp>
      <p:sp>
        <p:nvSpPr>
          <p:cNvPr id="4" name="Date Placeholder 3"/>
          <p:cNvSpPr>
            <a:spLocks noGrp="1"/>
          </p:cNvSpPr>
          <p:nvPr>
            <p:ph type="dt" sz="half" idx="10"/>
          </p:nvPr>
        </p:nvSpPr>
        <p:spPr/>
        <p:txBody>
          <a:bodyPr/>
          <a:lstStyle/>
          <a:p>
            <a:fld id="{8BB59C7B-A68A-4B58-8D73-8EE9B15BE419}" type="datetime3">
              <a:rPr lang="en-US" smtClean="0"/>
              <a:t>22 January 2017</a:t>
            </a:fld>
            <a:endParaRPr lang="en-US"/>
          </a:p>
        </p:txBody>
      </p:sp>
    </p:spTree>
    <p:extLst>
      <p:ext uri="{BB962C8B-B14F-4D97-AF65-F5344CB8AC3E}">
        <p14:creationId xmlns:p14="http://schemas.microsoft.com/office/powerpoint/2010/main" val="1392391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E144B3D-669C-4818-9DCC-9A796788DC54}" type="slidenum">
              <a:rPr lang="en-US" smtClean="0"/>
              <a:pPr/>
              <a:t>29</a:t>
            </a:fld>
            <a:endParaRPr lang="en-US" dirty="0"/>
          </a:p>
        </p:txBody>
      </p:sp>
      <p:sp>
        <p:nvSpPr>
          <p:cNvPr id="4" name="Date Placeholder 3"/>
          <p:cNvSpPr>
            <a:spLocks noGrp="1"/>
          </p:cNvSpPr>
          <p:nvPr>
            <p:ph type="dt" sz="half" idx="10"/>
          </p:nvPr>
        </p:nvSpPr>
        <p:spPr/>
        <p:txBody>
          <a:bodyPr/>
          <a:lstStyle/>
          <a:p>
            <a:fld id="{82494D85-66C5-44AC-A5AC-B1DE4177B633}" type="datetime3">
              <a:rPr lang="en-US" smtClean="0"/>
              <a:t>22 January 2017</a:t>
            </a:fld>
            <a:endParaRPr lang="en-US"/>
          </a:p>
        </p:txBody>
      </p:sp>
      <p:sp>
        <p:nvSpPr>
          <p:cNvPr id="2" name="Rectangle 1"/>
          <p:cNvSpPr/>
          <p:nvPr/>
        </p:nvSpPr>
        <p:spPr>
          <a:xfrm>
            <a:off x="152398" y="1149402"/>
            <a:ext cx="3945467" cy="1477328"/>
          </a:xfrm>
          <a:prstGeom prst="rect">
            <a:avLst/>
          </a:prstGeom>
        </p:spPr>
        <p:txBody>
          <a:bodyPr wrap="square">
            <a:spAutoFit/>
          </a:bodyPr>
          <a:lstStyle/>
          <a:p>
            <a:pPr algn="ctr"/>
            <a:r>
              <a:rPr lang="en-US" b="1" dirty="0" smtClean="0">
                <a:solidFill>
                  <a:srgbClr val="0070C0"/>
                </a:solidFill>
                <a:latin typeface="Calibri" panose="020F0502020204030204" pitchFamily="34" charset="0"/>
              </a:rPr>
              <a:t>Prof. Dr</a:t>
            </a:r>
            <a:r>
              <a:rPr lang="en-US" b="1" dirty="0">
                <a:solidFill>
                  <a:srgbClr val="0070C0"/>
                </a:solidFill>
                <a:latin typeface="Calibri" panose="020F0502020204030204" pitchFamily="34" charset="0"/>
              </a:rPr>
              <a:t>. Muhamed </a:t>
            </a:r>
            <a:r>
              <a:rPr lang="en-US" b="1" dirty="0" err="1" smtClean="0">
                <a:solidFill>
                  <a:srgbClr val="0070C0"/>
                </a:solidFill>
                <a:latin typeface="Calibri" panose="020F0502020204030204" pitchFamily="34" charset="0"/>
              </a:rPr>
              <a:t>Azmi</a:t>
            </a:r>
            <a:r>
              <a:rPr lang="en-US" b="1" dirty="0" smtClean="0">
                <a:solidFill>
                  <a:srgbClr val="0070C0"/>
                </a:solidFill>
                <a:latin typeface="Calibri" panose="020F0502020204030204" pitchFamily="34" charset="0"/>
              </a:rPr>
              <a:t> Omar</a:t>
            </a:r>
            <a:endParaRPr lang="en-US" b="1" dirty="0">
              <a:solidFill>
                <a:srgbClr val="0070C0"/>
              </a:solidFill>
              <a:latin typeface="Calibri" panose="020F0502020204030204" pitchFamily="34" charset="0"/>
            </a:endParaRPr>
          </a:p>
          <a:p>
            <a:pPr algn="ctr"/>
            <a:r>
              <a:rPr lang="en-US" b="1" dirty="0">
                <a:solidFill>
                  <a:srgbClr val="0070C0"/>
                </a:solidFill>
                <a:latin typeface="Calibri" panose="020F0502020204030204" pitchFamily="34" charset="0"/>
              </a:rPr>
              <a:t>Islamic Research and Training Institute</a:t>
            </a:r>
          </a:p>
          <a:p>
            <a:pPr algn="ctr"/>
            <a:r>
              <a:rPr lang="en-US" b="1" dirty="0">
                <a:solidFill>
                  <a:srgbClr val="0070C0"/>
                </a:solidFill>
                <a:latin typeface="Calibri" panose="020F0502020204030204" pitchFamily="34" charset="0"/>
              </a:rPr>
              <a:t>Tel : +996 02 646 6533</a:t>
            </a:r>
          </a:p>
          <a:p>
            <a:pPr algn="ctr"/>
            <a:r>
              <a:rPr lang="en-US" b="1" dirty="0">
                <a:solidFill>
                  <a:srgbClr val="0070C0"/>
                </a:solidFill>
                <a:latin typeface="Calibri" panose="020F0502020204030204" pitchFamily="34" charset="0"/>
              </a:rPr>
              <a:t>E-mail: </a:t>
            </a:r>
            <a:r>
              <a:rPr lang="en-US" b="1" dirty="0" smtClean="0">
                <a:solidFill>
                  <a:srgbClr val="0070C0"/>
                </a:solidFill>
                <a:latin typeface="Calibri" panose="020F0502020204030204" pitchFamily="34" charset="0"/>
              </a:rPr>
              <a:t>azmiomar</a:t>
            </a:r>
            <a:r>
              <a:rPr lang="en-US" b="1" dirty="0" smtClean="0">
                <a:solidFill>
                  <a:srgbClr val="0070C0"/>
                </a:solidFill>
                <a:latin typeface="Calibri" panose="020F0502020204030204" pitchFamily="34" charset="0"/>
                <a:hlinkClick r:id="rId3"/>
              </a:rPr>
              <a:t>@isdb.org</a:t>
            </a:r>
            <a:endParaRPr lang="en-US" b="1" dirty="0">
              <a:solidFill>
                <a:srgbClr val="0070C0"/>
              </a:solidFill>
              <a:latin typeface="Calibri" panose="020F0502020204030204" pitchFamily="34" charset="0"/>
            </a:endParaRPr>
          </a:p>
          <a:p>
            <a:pPr algn="ctr"/>
            <a:r>
              <a:rPr lang="en-US" b="1" dirty="0">
                <a:solidFill>
                  <a:srgbClr val="0070C0"/>
                </a:solidFill>
                <a:latin typeface="Calibri" panose="020F0502020204030204" pitchFamily="34" charset="0"/>
              </a:rPr>
              <a:t>Web: www.irti.org</a:t>
            </a:r>
          </a:p>
        </p:txBody>
      </p:sp>
    </p:spTree>
    <p:extLst>
      <p:ext uri="{BB962C8B-B14F-4D97-AF65-F5344CB8AC3E}">
        <p14:creationId xmlns:p14="http://schemas.microsoft.com/office/powerpoint/2010/main" val="800412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18D12-6315-4833-9AC2-EC77C699A2C7}" type="datetime3">
              <a:rPr lang="en-US" smtClean="0"/>
              <a:t>22 January 2017</a:t>
            </a:fld>
            <a:endParaRPr lang="en-US"/>
          </a:p>
        </p:txBody>
      </p:sp>
      <p:sp>
        <p:nvSpPr>
          <p:cNvPr id="3" name="Slide Number Placeholder 2"/>
          <p:cNvSpPr>
            <a:spLocks noGrp="1"/>
          </p:cNvSpPr>
          <p:nvPr>
            <p:ph type="sldNum" sz="quarter" idx="12"/>
          </p:nvPr>
        </p:nvSpPr>
        <p:spPr/>
        <p:txBody>
          <a:bodyPr/>
          <a:lstStyle/>
          <a:p>
            <a:fld id="{F8E5A442-27F9-400D-B335-C2ACCB2E31D9}" type="slidenum">
              <a:rPr lang="en-US" smtClean="0"/>
              <a:t>3</a:t>
            </a:fld>
            <a:endParaRPr lang="en-US"/>
          </a:p>
        </p:txBody>
      </p:sp>
      <p:sp>
        <p:nvSpPr>
          <p:cNvPr id="7" name="Rectangle 9"/>
          <p:cNvSpPr txBox="1">
            <a:spLocks noChangeArrowheads="1"/>
          </p:cNvSpPr>
          <p:nvPr/>
        </p:nvSpPr>
        <p:spPr bwMode="auto">
          <a:xfrm>
            <a:off x="1137888" y="1796453"/>
            <a:ext cx="6913912" cy="1679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lang="en-US" sz="3600" b="1" kern="0" cap="all" dirty="0" smtClean="0">
                <a:solidFill>
                  <a:srgbClr val="003399"/>
                </a:solidFill>
                <a:latin typeface="Calibri" panose="020F0502020204030204" pitchFamily="34" charset="0"/>
                <a:ea typeface="+mj-ea"/>
                <a:cs typeface="+mj-cs"/>
              </a:rPr>
              <a:t>OVERVIEW</a:t>
            </a:r>
            <a:endParaRPr lang="en-US" sz="3600" b="1" kern="0" cap="all" dirty="0">
              <a:solidFill>
                <a:srgbClr val="003399"/>
              </a:solidFill>
              <a:latin typeface="Calibri" panose="020F0502020204030204" pitchFamily="34" charset="0"/>
              <a:ea typeface="+mj-ea"/>
              <a:cs typeface="+mj-cs"/>
            </a:endParaRPr>
          </a:p>
        </p:txBody>
      </p:sp>
    </p:spTree>
    <p:extLst>
      <p:ext uri="{BB962C8B-B14F-4D97-AF65-F5344CB8AC3E}">
        <p14:creationId xmlns:p14="http://schemas.microsoft.com/office/powerpoint/2010/main" val="1118346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t>22 January 2017</a:t>
            </a:fld>
            <a:endParaRPr lang="en-US"/>
          </a:p>
        </p:txBody>
      </p:sp>
      <p:sp>
        <p:nvSpPr>
          <p:cNvPr id="4" name="Slide Number Placeholder 3"/>
          <p:cNvSpPr>
            <a:spLocks noGrp="1"/>
          </p:cNvSpPr>
          <p:nvPr>
            <p:ph type="sldNum" sz="quarter" idx="12"/>
          </p:nvPr>
        </p:nvSpPr>
        <p:spPr/>
        <p:txBody>
          <a:bodyPr/>
          <a:lstStyle/>
          <a:p>
            <a:fld id="{F8E5A442-27F9-400D-B335-C2ACCB2E31D9}" type="slidenum">
              <a:rPr lang="en-US" smtClean="0"/>
              <a:t>4</a:t>
            </a:fld>
            <a:endParaRPr lang="en-US"/>
          </a:p>
        </p:txBody>
      </p:sp>
      <p:sp>
        <p:nvSpPr>
          <p:cNvPr id="6" name="Title 5"/>
          <p:cNvSpPr>
            <a:spLocks noGrp="1"/>
          </p:cNvSpPr>
          <p:nvPr>
            <p:ph type="title"/>
          </p:nvPr>
        </p:nvSpPr>
        <p:spPr>
          <a:xfrm>
            <a:off x="406400" y="14211"/>
            <a:ext cx="11116733" cy="990146"/>
          </a:xfrm>
        </p:spPr>
        <p:txBody>
          <a:bodyPr>
            <a:normAutofit fontScale="90000"/>
          </a:bodyPr>
          <a:lstStyle/>
          <a:p>
            <a:r>
              <a:rPr lang="en-US" dirty="0" smtClean="0"/>
              <a:t>SMEs </a:t>
            </a:r>
            <a:r>
              <a:rPr lang="en-US" dirty="0"/>
              <a:t>and high-growth start-ups are the backbone of both developed </a:t>
            </a:r>
            <a:r>
              <a:rPr lang="en-US" dirty="0" smtClean="0"/>
              <a:t>and developing economies</a:t>
            </a:r>
            <a:endParaRPr lang="en-US" dirty="0"/>
          </a:p>
        </p:txBody>
      </p:sp>
      <p:sp>
        <p:nvSpPr>
          <p:cNvPr id="30" name="Content Placeholder 2"/>
          <p:cNvSpPr txBox="1">
            <a:spLocks/>
          </p:cNvSpPr>
          <p:nvPr/>
        </p:nvSpPr>
        <p:spPr>
          <a:xfrm>
            <a:off x="1376415" y="1238620"/>
            <a:ext cx="10446392" cy="45934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rgbClr val="0F6FC6">
                  <a:lumMod val="50000"/>
                </a:srgbClr>
              </a:solidFill>
              <a:effectLst/>
              <a:uLnTx/>
              <a:uFillTx/>
              <a:latin typeface="Calibri"/>
            </a:endParaRPr>
          </a:p>
          <a:p>
            <a:pPr marL="0" lvl="0" indent="0">
              <a:buNone/>
            </a:pPr>
            <a:r>
              <a:rPr lang="en-US" sz="2800" dirty="0" smtClean="0">
                <a:solidFill>
                  <a:srgbClr val="0F6FC6">
                    <a:lumMod val="50000"/>
                  </a:srgbClr>
                </a:solidFill>
              </a:rPr>
              <a:t>key </a:t>
            </a:r>
            <a:r>
              <a:rPr lang="en-US" sz="2800" dirty="0">
                <a:solidFill>
                  <a:srgbClr val="0F6FC6">
                    <a:lumMod val="50000"/>
                  </a:srgbClr>
                </a:solidFill>
              </a:rPr>
              <a:t>economic driver of </a:t>
            </a:r>
            <a:r>
              <a:rPr lang="en-US" sz="2800" dirty="0" smtClean="0">
                <a:solidFill>
                  <a:srgbClr val="0F6FC6">
                    <a:lumMod val="50000"/>
                  </a:srgbClr>
                </a:solidFill>
              </a:rPr>
              <a:t>many </a:t>
            </a:r>
            <a:r>
              <a:rPr lang="en-US" sz="2800" dirty="0">
                <a:solidFill>
                  <a:srgbClr val="0F6FC6">
                    <a:lumMod val="50000"/>
                  </a:srgbClr>
                </a:solidFill>
              </a:rPr>
              <a:t>national economies</a:t>
            </a:r>
          </a:p>
          <a:p>
            <a:pPr lvl="0"/>
            <a:endParaRPr lang="en-US" sz="1200" dirty="0" smtClean="0">
              <a:solidFill>
                <a:srgbClr val="0F6FC6">
                  <a:lumMod val="50000"/>
                </a:srgbClr>
              </a:solidFill>
            </a:endParaRPr>
          </a:p>
          <a:p>
            <a:pPr marL="0" lvl="0" indent="0">
              <a:buNone/>
            </a:pPr>
            <a:r>
              <a:rPr lang="en-US" sz="2800" dirty="0" smtClean="0">
                <a:solidFill>
                  <a:srgbClr val="0F6FC6">
                    <a:lumMod val="50000"/>
                  </a:srgbClr>
                </a:solidFill>
              </a:rPr>
              <a:t>contribute  43.5% to </a:t>
            </a:r>
            <a:r>
              <a:rPr lang="en-US" sz="2800" dirty="0">
                <a:solidFill>
                  <a:srgbClr val="0F6FC6">
                    <a:lumMod val="50000"/>
                  </a:srgbClr>
                </a:solidFill>
              </a:rPr>
              <a:t>total employment and account for </a:t>
            </a:r>
            <a:r>
              <a:rPr lang="en-US" sz="2800" dirty="0" smtClean="0">
                <a:solidFill>
                  <a:srgbClr val="0F6FC6">
                    <a:lumMod val="50000"/>
                  </a:srgbClr>
                </a:solidFill>
              </a:rPr>
              <a:t>57.8% </a:t>
            </a:r>
            <a:r>
              <a:rPr lang="en-US" sz="2800" dirty="0">
                <a:solidFill>
                  <a:srgbClr val="0F6FC6">
                    <a:lumMod val="50000"/>
                  </a:srgbClr>
                </a:solidFill>
              </a:rPr>
              <a:t>of total new jobs created </a:t>
            </a:r>
            <a:endParaRPr kumimoji="0" lang="en-US" sz="2800" b="0" i="0" u="none" strike="noStrike" kern="1200" cap="none" spc="0" normalizeH="0" baseline="0" noProof="0" dirty="0" smtClean="0">
              <a:ln>
                <a:noFill/>
              </a:ln>
              <a:solidFill>
                <a:srgbClr val="0F6FC6">
                  <a:lumMod val="50000"/>
                </a:srgbClr>
              </a:solidFill>
              <a:effectLst/>
              <a:uLnTx/>
              <a:uFillTx/>
              <a:latin typeface="Calibri"/>
            </a:endParaRPr>
          </a:p>
          <a:p>
            <a:pPr lvl="0">
              <a:defRPr/>
            </a:pPr>
            <a:endParaRPr lang="en-US" sz="1200" dirty="0" smtClean="0">
              <a:solidFill>
                <a:srgbClr val="0F6FC6">
                  <a:lumMod val="50000"/>
                </a:srgbClr>
              </a:solidFill>
            </a:endParaRPr>
          </a:p>
          <a:p>
            <a:pPr marL="0" lvl="0" indent="0">
              <a:buNone/>
              <a:defRPr/>
            </a:pPr>
            <a:r>
              <a:rPr lang="en-US" sz="2800" dirty="0" smtClean="0">
                <a:solidFill>
                  <a:srgbClr val="0F6FC6">
                    <a:lumMod val="50000"/>
                  </a:srgbClr>
                </a:solidFill>
              </a:rPr>
              <a:t>engagement </a:t>
            </a:r>
            <a:r>
              <a:rPr lang="en-US" sz="2800" dirty="0">
                <a:solidFill>
                  <a:srgbClr val="0F6FC6">
                    <a:lumMod val="50000"/>
                  </a:srgbClr>
                </a:solidFill>
              </a:rPr>
              <a:t>of women and youth, as well as </a:t>
            </a:r>
            <a:r>
              <a:rPr lang="en-US" sz="2800" dirty="0" smtClean="0">
                <a:solidFill>
                  <a:srgbClr val="0F6FC6">
                    <a:lumMod val="50000"/>
                  </a:srgbClr>
                </a:solidFill>
              </a:rPr>
              <a:t>ability </a:t>
            </a:r>
            <a:r>
              <a:rPr lang="en-US" sz="2800" dirty="0">
                <a:solidFill>
                  <a:srgbClr val="0F6FC6">
                    <a:lumMod val="50000"/>
                  </a:srgbClr>
                </a:solidFill>
              </a:rPr>
              <a:t>to adapt </a:t>
            </a:r>
            <a:r>
              <a:rPr lang="en-US" sz="2800" dirty="0" smtClean="0">
                <a:solidFill>
                  <a:srgbClr val="0F6FC6">
                    <a:lumMod val="50000"/>
                  </a:srgbClr>
                </a:solidFill>
              </a:rPr>
              <a:t>more </a:t>
            </a:r>
            <a:r>
              <a:rPr lang="en-US" sz="2800" dirty="0">
                <a:solidFill>
                  <a:srgbClr val="0F6FC6">
                    <a:lumMod val="50000"/>
                  </a:srgbClr>
                </a:solidFill>
              </a:rPr>
              <a:t>quickly  to </a:t>
            </a:r>
            <a:r>
              <a:rPr lang="en-US" sz="2800" dirty="0" smtClean="0">
                <a:solidFill>
                  <a:srgbClr val="0F6FC6">
                    <a:lumMod val="50000"/>
                  </a:srgbClr>
                </a:solidFill>
              </a:rPr>
              <a:t>change</a:t>
            </a:r>
            <a:endParaRPr lang="en-US" sz="2800" dirty="0">
              <a:solidFill>
                <a:srgbClr val="0F6FC6">
                  <a:lumMod val="50000"/>
                </a:srgbClr>
              </a:solidFill>
              <a:latin typeface="Calibri"/>
            </a:endParaRPr>
          </a:p>
          <a:p>
            <a:pPr lvl="0">
              <a:defRPr/>
            </a:pPr>
            <a:endParaRPr lang="en-US" sz="1200" dirty="0">
              <a:solidFill>
                <a:srgbClr val="0F6FC6">
                  <a:lumMod val="50000"/>
                </a:srgbClr>
              </a:solidFill>
              <a:latin typeface="Calibri"/>
            </a:endParaRPr>
          </a:p>
          <a:p>
            <a:pPr marL="0" lvl="0" indent="0">
              <a:buNone/>
              <a:defRPr/>
            </a:pPr>
            <a:r>
              <a:rPr lang="en-US" sz="2800" dirty="0">
                <a:solidFill>
                  <a:srgbClr val="0F6FC6">
                    <a:lumMod val="50000"/>
                  </a:srgbClr>
                </a:solidFill>
                <a:latin typeface="Calibri"/>
              </a:rPr>
              <a:t>m</a:t>
            </a:r>
            <a:r>
              <a:rPr lang="en-US" sz="2800" dirty="0" smtClean="0">
                <a:solidFill>
                  <a:srgbClr val="0F6FC6">
                    <a:lumMod val="50000"/>
                  </a:srgbClr>
                </a:solidFill>
                <a:latin typeface="Calibri"/>
              </a:rPr>
              <a:t>ajor </a:t>
            </a:r>
            <a:r>
              <a:rPr lang="en-US" sz="2800" dirty="0" smtClean="0">
                <a:solidFill>
                  <a:srgbClr val="DBF5F9">
                    <a:lumMod val="10000"/>
                  </a:srgbClr>
                </a:solidFill>
              </a:rPr>
              <a:t>creation </a:t>
            </a:r>
            <a:r>
              <a:rPr lang="en-US" sz="2800" dirty="0">
                <a:solidFill>
                  <a:srgbClr val="DBF5F9">
                    <a:lumMod val="10000"/>
                  </a:srgbClr>
                </a:solidFill>
              </a:rPr>
              <a:t>and enhancement of innovative </a:t>
            </a:r>
            <a:r>
              <a:rPr lang="en-US" sz="2800" dirty="0" smtClean="0">
                <a:solidFill>
                  <a:srgbClr val="DBF5F9">
                    <a:lumMod val="10000"/>
                  </a:srgbClr>
                </a:solidFill>
              </a:rPr>
              <a:t>solutions</a:t>
            </a:r>
            <a:endParaRPr kumimoji="0" lang="en-US" sz="2800" b="0" i="0" u="none" strike="noStrike" kern="1200" cap="none" spc="0" normalizeH="0" baseline="0" noProof="0" dirty="0" smtClean="0">
              <a:ln>
                <a:noFill/>
              </a:ln>
              <a:solidFill>
                <a:srgbClr val="DBF5F9">
                  <a:lumMod val="10000"/>
                </a:srgbClr>
              </a:solidFill>
              <a:effectLst/>
              <a:uLnTx/>
              <a:uFillTx/>
              <a:latin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solidFill>
                <a:srgbClr val="DBF5F9">
                  <a:lumMod val="10000"/>
                </a:srgbClr>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rgbClr val="DBF5F9">
                  <a:lumMod val="10000"/>
                </a:srgbClr>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DBF5F9">
                  <a:lumMod val="10000"/>
                </a:srgbClr>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1" u="none" strike="noStrike" kern="1200" cap="none" spc="0" normalizeH="0" baseline="0" noProof="0" dirty="0" smtClean="0">
              <a:ln>
                <a:noFill/>
              </a:ln>
              <a:solidFill>
                <a:srgbClr val="DBF5F9">
                  <a:lumMod val="10000"/>
                </a:srgbClr>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rgbClr val="DBF5F9">
                  <a:lumMod val="10000"/>
                </a:srgbClr>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rgbClr val="DBF5F9">
                  <a:lumMod val="10000"/>
                </a:srgbClr>
              </a:solidFill>
              <a:effectLst/>
              <a:uLnTx/>
              <a:uFillTx/>
              <a:latin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rgbClr val="DBF5F9">
                  <a:lumMod val="10000"/>
                </a:srgbClr>
              </a:solidFill>
              <a:effectLst/>
              <a:uLnTx/>
              <a:uFillTx/>
              <a:latin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rgbClr val="DBF5F9">
                  <a:lumMod val="10000"/>
                </a:srgbClr>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rgbClr val="DBF5F9">
                  <a:lumMod val="10000"/>
                </a:srgbClr>
              </a:solidFill>
              <a:effectLst/>
              <a:uLnTx/>
              <a:uFillTx/>
              <a:latin typeface="Calibri"/>
            </a:endParaRPr>
          </a:p>
        </p:txBody>
      </p:sp>
      <p:sp>
        <p:nvSpPr>
          <p:cNvPr id="7" name="Oval 6"/>
          <p:cNvSpPr/>
          <p:nvPr/>
        </p:nvSpPr>
        <p:spPr>
          <a:xfrm>
            <a:off x="524812" y="2606295"/>
            <a:ext cx="553791" cy="54091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p:cNvSpPr/>
          <p:nvPr/>
        </p:nvSpPr>
        <p:spPr>
          <a:xfrm>
            <a:off x="523202" y="3712359"/>
            <a:ext cx="553791" cy="54091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p:cNvSpPr/>
          <p:nvPr/>
        </p:nvSpPr>
        <p:spPr>
          <a:xfrm>
            <a:off x="537698" y="4818423"/>
            <a:ext cx="553791" cy="54091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10" name="Straight Connector 9"/>
          <p:cNvCxnSpPr/>
          <p:nvPr/>
        </p:nvCxnSpPr>
        <p:spPr>
          <a:xfrm flipV="1">
            <a:off x="1076993" y="2000732"/>
            <a:ext cx="262411" cy="1"/>
          </a:xfrm>
          <a:prstGeom prst="line">
            <a:avLst/>
          </a:prstGeom>
          <a:ln w="28575">
            <a:solidFill>
              <a:schemeClr val="accent2">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1089073" y="5088879"/>
            <a:ext cx="262411" cy="1"/>
          </a:xfrm>
          <a:prstGeom prst="line">
            <a:avLst/>
          </a:prstGeom>
          <a:ln w="28575">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1098187" y="3979729"/>
            <a:ext cx="262411" cy="1"/>
          </a:xfrm>
          <a:prstGeom prst="line">
            <a:avLst/>
          </a:prstGeom>
          <a:ln w="28575">
            <a:solidFill>
              <a:schemeClr val="accent2">
                <a:lumMod val="7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1098187" y="2876750"/>
            <a:ext cx="262411" cy="1"/>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
        <p:nvSpPr>
          <p:cNvPr id="16" name="Oval 15"/>
          <p:cNvSpPr/>
          <p:nvPr/>
        </p:nvSpPr>
        <p:spPr>
          <a:xfrm>
            <a:off x="511939" y="1717632"/>
            <a:ext cx="553791" cy="54091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Tree>
    <p:extLst>
      <p:ext uri="{BB962C8B-B14F-4D97-AF65-F5344CB8AC3E}">
        <p14:creationId xmlns:p14="http://schemas.microsoft.com/office/powerpoint/2010/main" val="2319614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343581"/>
            <a:ext cx="2743200" cy="365125"/>
          </a:xfrm>
        </p:spPr>
        <p:txBody>
          <a:bodyPr/>
          <a:lstStyle/>
          <a:p>
            <a:fld id="{FB5459EB-CDF3-4FE7-8E3C-AFBE402760BB}" type="datetime3">
              <a:rPr lang="en-US" smtClean="0">
                <a:solidFill>
                  <a:prstClr val="black"/>
                </a:solidFill>
              </a:rPr>
              <a:pPr/>
              <a:t>22 January 2017</a:t>
            </a:fld>
            <a:endParaRPr lang="en-US" dirty="0">
              <a:solidFill>
                <a:prstClr val="black"/>
              </a:solidFill>
            </a:endParaRPr>
          </a:p>
        </p:txBody>
      </p:sp>
      <p:sp>
        <p:nvSpPr>
          <p:cNvPr id="4" name="Slide Number Placeholder 3"/>
          <p:cNvSpPr>
            <a:spLocks noGrp="1"/>
          </p:cNvSpPr>
          <p:nvPr>
            <p:ph type="sldNum" sz="quarter" idx="12"/>
          </p:nvPr>
        </p:nvSpPr>
        <p:spPr>
          <a:xfrm>
            <a:off x="9571892" y="6343580"/>
            <a:ext cx="2620108" cy="365125"/>
          </a:xfrm>
        </p:spPr>
        <p:txBody>
          <a:bodyPr/>
          <a:lstStyle/>
          <a:p>
            <a:fld id="{F8E5A442-27F9-400D-B335-C2ACCB2E31D9}" type="slidenum">
              <a:rPr>
                <a:solidFill>
                  <a:prstClr val="black"/>
                </a:solidFill>
              </a:rPr>
              <a:pPr/>
              <a:t>5</a:t>
            </a:fld>
            <a:endParaRPr dirty="0">
              <a:solidFill>
                <a:prstClr val="black"/>
              </a:solidFill>
            </a:endParaRPr>
          </a:p>
        </p:txBody>
      </p:sp>
      <p:sp>
        <p:nvSpPr>
          <p:cNvPr id="6" name="Title 5"/>
          <p:cNvSpPr>
            <a:spLocks noGrp="1"/>
          </p:cNvSpPr>
          <p:nvPr>
            <p:ph type="title"/>
          </p:nvPr>
        </p:nvSpPr>
        <p:spPr>
          <a:xfrm>
            <a:off x="406400" y="14211"/>
            <a:ext cx="11116733" cy="990146"/>
          </a:xfrm>
        </p:spPr>
        <p:txBody>
          <a:bodyPr>
            <a:normAutofit fontScale="90000"/>
          </a:bodyPr>
          <a:lstStyle/>
          <a:p>
            <a:r>
              <a:rPr lang="en-US" dirty="0" smtClean="0"/>
              <a:t>Relevance </a:t>
            </a:r>
            <a:r>
              <a:rPr lang="en-US" dirty="0"/>
              <a:t>and impact are not proportionally met with support mechanisms and channels</a:t>
            </a:r>
          </a:p>
        </p:txBody>
      </p:sp>
      <p:sp>
        <p:nvSpPr>
          <p:cNvPr id="30" name="Content Placeholder 2"/>
          <p:cNvSpPr txBox="1">
            <a:spLocks/>
          </p:cNvSpPr>
          <p:nvPr/>
        </p:nvSpPr>
        <p:spPr>
          <a:xfrm>
            <a:off x="2251534" y="1563286"/>
            <a:ext cx="7884139"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800" dirty="0" smtClean="0">
                <a:solidFill>
                  <a:srgbClr val="DBF5F9">
                    <a:lumMod val="10000"/>
                  </a:srgbClr>
                </a:solidFill>
              </a:rPr>
              <a:t>high </a:t>
            </a:r>
            <a:r>
              <a:rPr lang="en-US" sz="2800" dirty="0">
                <a:solidFill>
                  <a:srgbClr val="DBF5F9">
                    <a:lumMod val="10000"/>
                  </a:srgbClr>
                </a:solidFill>
              </a:rPr>
              <a:t>transaction </a:t>
            </a:r>
            <a:r>
              <a:rPr lang="en-US" sz="2800" dirty="0" smtClean="0">
                <a:solidFill>
                  <a:srgbClr val="DBF5F9">
                    <a:lumMod val="10000"/>
                  </a:srgbClr>
                </a:solidFill>
              </a:rPr>
              <a:t>costs</a:t>
            </a:r>
          </a:p>
          <a:p>
            <a:pPr marL="0" indent="0">
              <a:buNone/>
              <a:defRPr/>
            </a:pPr>
            <a:endParaRPr lang="en-US" sz="2000" dirty="0">
              <a:solidFill>
                <a:srgbClr val="DBF5F9">
                  <a:lumMod val="10000"/>
                </a:srgbClr>
              </a:solidFill>
            </a:endParaRPr>
          </a:p>
          <a:p>
            <a:pPr marL="0" indent="0">
              <a:buNone/>
              <a:defRPr/>
            </a:pPr>
            <a:r>
              <a:rPr lang="en-US" sz="2800" dirty="0" smtClean="0">
                <a:solidFill>
                  <a:srgbClr val="DBF5F9">
                    <a:lumMod val="10000"/>
                  </a:srgbClr>
                </a:solidFill>
              </a:rPr>
              <a:t>lack </a:t>
            </a:r>
            <a:r>
              <a:rPr lang="en-US" sz="2800" dirty="0">
                <a:solidFill>
                  <a:srgbClr val="DBF5F9">
                    <a:lumMod val="10000"/>
                  </a:srgbClr>
                </a:solidFill>
              </a:rPr>
              <a:t>of skilled human </a:t>
            </a:r>
            <a:r>
              <a:rPr lang="en-US" sz="2800" dirty="0" smtClean="0">
                <a:solidFill>
                  <a:srgbClr val="DBF5F9">
                    <a:lumMod val="10000"/>
                  </a:srgbClr>
                </a:solidFill>
              </a:rPr>
              <a:t>resources</a:t>
            </a:r>
          </a:p>
          <a:p>
            <a:pPr>
              <a:defRPr/>
            </a:pPr>
            <a:endParaRPr lang="en-US" sz="2000" dirty="0" smtClean="0">
              <a:solidFill>
                <a:srgbClr val="DBF5F9">
                  <a:lumMod val="10000"/>
                </a:srgbClr>
              </a:solidFill>
            </a:endParaRPr>
          </a:p>
          <a:p>
            <a:pPr marL="0" indent="0">
              <a:buNone/>
              <a:defRPr/>
            </a:pPr>
            <a:r>
              <a:rPr lang="en-US" sz="2800" dirty="0" smtClean="0">
                <a:solidFill>
                  <a:srgbClr val="DBF5F9">
                    <a:lumMod val="10000"/>
                  </a:srgbClr>
                </a:solidFill>
              </a:rPr>
              <a:t>unfavorable </a:t>
            </a:r>
            <a:r>
              <a:rPr lang="en-US" sz="2800" dirty="0">
                <a:solidFill>
                  <a:srgbClr val="DBF5F9">
                    <a:lumMod val="10000"/>
                  </a:srgbClr>
                </a:solidFill>
              </a:rPr>
              <a:t>legal and regulatory </a:t>
            </a:r>
            <a:r>
              <a:rPr lang="en-US" sz="2800" dirty="0" smtClean="0">
                <a:solidFill>
                  <a:srgbClr val="DBF5F9">
                    <a:lumMod val="10000"/>
                  </a:srgbClr>
                </a:solidFill>
              </a:rPr>
              <a:t>environments </a:t>
            </a:r>
          </a:p>
          <a:p>
            <a:pPr>
              <a:defRPr/>
            </a:pPr>
            <a:endParaRPr lang="en-US" sz="2000" dirty="0" smtClean="0">
              <a:solidFill>
                <a:srgbClr val="DBF5F9">
                  <a:lumMod val="10000"/>
                </a:srgbClr>
              </a:solidFill>
            </a:endParaRPr>
          </a:p>
          <a:p>
            <a:pPr marL="0" indent="0">
              <a:buNone/>
              <a:defRPr/>
            </a:pPr>
            <a:r>
              <a:rPr lang="en-US" sz="2800" dirty="0" smtClean="0">
                <a:solidFill>
                  <a:srgbClr val="DBF5F9">
                    <a:lumMod val="10000"/>
                  </a:srgbClr>
                </a:solidFill>
              </a:rPr>
              <a:t>limited </a:t>
            </a:r>
            <a:r>
              <a:rPr lang="en-US" sz="2800" dirty="0">
                <a:solidFill>
                  <a:srgbClr val="DBF5F9">
                    <a:lumMod val="10000"/>
                  </a:srgbClr>
                </a:solidFill>
              </a:rPr>
              <a:t>access to </a:t>
            </a:r>
            <a:r>
              <a:rPr lang="en-US" sz="2800" dirty="0" smtClean="0">
                <a:solidFill>
                  <a:srgbClr val="DBF5F9">
                    <a:lumMod val="10000"/>
                  </a:srgbClr>
                </a:solidFill>
              </a:rPr>
              <a:t>technology</a:t>
            </a:r>
          </a:p>
          <a:p>
            <a:pPr>
              <a:defRPr/>
            </a:pPr>
            <a:endParaRPr lang="en-US" sz="2000" dirty="0" smtClean="0">
              <a:solidFill>
                <a:srgbClr val="DBF5F9">
                  <a:lumMod val="10000"/>
                </a:srgbClr>
              </a:solidFill>
            </a:endParaRPr>
          </a:p>
          <a:p>
            <a:pPr marL="0" indent="0">
              <a:buNone/>
              <a:defRPr/>
            </a:pPr>
            <a:r>
              <a:rPr lang="en-US" sz="2800" dirty="0" smtClean="0">
                <a:solidFill>
                  <a:srgbClr val="DBF5F9">
                    <a:lumMod val="10000"/>
                  </a:srgbClr>
                </a:solidFill>
              </a:rPr>
              <a:t>inadequate </a:t>
            </a:r>
            <a:r>
              <a:rPr lang="en-US" sz="2800" dirty="0">
                <a:solidFill>
                  <a:srgbClr val="DBF5F9">
                    <a:lumMod val="10000"/>
                  </a:srgbClr>
                </a:solidFill>
              </a:rPr>
              <a:t>access to </a:t>
            </a:r>
            <a:r>
              <a:rPr lang="en-US" sz="2800" dirty="0" smtClean="0">
                <a:solidFill>
                  <a:srgbClr val="DBF5F9">
                    <a:lumMod val="10000"/>
                  </a:srgbClr>
                </a:solidFill>
              </a:rPr>
              <a:t>markets</a:t>
            </a:r>
          </a:p>
          <a:p>
            <a:pPr lvl="1">
              <a:defRPr/>
            </a:pPr>
            <a:endParaRPr lang="en-US" dirty="0" smtClean="0">
              <a:solidFill>
                <a:srgbClr val="DBF5F9">
                  <a:lumMod val="10000"/>
                </a:srgbClr>
              </a:solidFill>
            </a:endParaRPr>
          </a:p>
          <a:p>
            <a:pPr>
              <a:buFont typeface="Arial" pitchFamily="34" charset="0"/>
              <a:buNone/>
              <a:defRPr/>
            </a:pPr>
            <a:endParaRPr lang="en-US" sz="2800" dirty="0" smtClean="0">
              <a:solidFill>
                <a:srgbClr val="DBF5F9">
                  <a:lumMod val="10000"/>
                </a:srgbClr>
              </a:solidFill>
            </a:endParaRPr>
          </a:p>
          <a:p>
            <a:pPr>
              <a:buFont typeface="Arial" pitchFamily="34" charset="0"/>
              <a:buNone/>
              <a:defRPr/>
            </a:pPr>
            <a:endParaRPr lang="en-US" sz="2800" b="1" dirty="0" smtClean="0">
              <a:solidFill>
                <a:srgbClr val="DBF5F9">
                  <a:lumMod val="10000"/>
                </a:srgbClr>
              </a:solidFill>
            </a:endParaRPr>
          </a:p>
          <a:p>
            <a:pPr>
              <a:buFont typeface="Arial" pitchFamily="34" charset="0"/>
              <a:buNone/>
              <a:defRPr/>
            </a:pPr>
            <a:endParaRPr lang="en-US" sz="2800" i="1" dirty="0" smtClean="0">
              <a:solidFill>
                <a:srgbClr val="DBF5F9">
                  <a:lumMod val="10000"/>
                </a:srgbClr>
              </a:solidFill>
            </a:endParaRPr>
          </a:p>
          <a:p>
            <a:pPr>
              <a:buFont typeface="Arial" pitchFamily="34" charset="0"/>
              <a:buNone/>
              <a:defRPr/>
            </a:pPr>
            <a:endParaRPr lang="en-US" sz="2800" dirty="0" smtClean="0">
              <a:solidFill>
                <a:srgbClr val="DBF5F9">
                  <a:lumMod val="10000"/>
                </a:srgbClr>
              </a:solidFill>
            </a:endParaRPr>
          </a:p>
          <a:p>
            <a:pPr>
              <a:buFont typeface="Arial" pitchFamily="34" charset="0"/>
              <a:buNone/>
              <a:defRPr/>
            </a:pPr>
            <a:endParaRPr lang="en-US" sz="2800" dirty="0" smtClean="0">
              <a:solidFill>
                <a:srgbClr val="DBF5F9">
                  <a:lumMod val="10000"/>
                </a:srgbClr>
              </a:solidFill>
            </a:endParaRPr>
          </a:p>
          <a:p>
            <a:pPr lvl="1">
              <a:buFont typeface="Arial" pitchFamily="34" charset="0"/>
              <a:buNone/>
              <a:defRPr/>
            </a:pPr>
            <a:endParaRPr lang="en-US" dirty="0" smtClean="0">
              <a:solidFill>
                <a:srgbClr val="DBF5F9">
                  <a:lumMod val="10000"/>
                </a:srgbClr>
              </a:solidFill>
            </a:endParaRPr>
          </a:p>
          <a:p>
            <a:pPr lvl="1">
              <a:buFont typeface="Arial" pitchFamily="34" charset="0"/>
              <a:buNone/>
              <a:defRPr/>
            </a:pPr>
            <a:endParaRPr lang="en-US" dirty="0" smtClean="0">
              <a:solidFill>
                <a:srgbClr val="DBF5F9">
                  <a:lumMod val="10000"/>
                </a:srgbClr>
              </a:solidFill>
            </a:endParaRPr>
          </a:p>
          <a:p>
            <a:pPr>
              <a:buFont typeface="Arial" pitchFamily="34" charset="0"/>
              <a:buNone/>
              <a:defRPr/>
            </a:pPr>
            <a:endParaRPr lang="en-US" sz="2800" dirty="0">
              <a:solidFill>
                <a:srgbClr val="DBF5F9">
                  <a:lumMod val="10000"/>
                </a:srgbClr>
              </a:solidFill>
            </a:endParaRPr>
          </a:p>
        </p:txBody>
      </p:sp>
      <p:sp>
        <p:nvSpPr>
          <p:cNvPr id="7" name="Oval 6"/>
          <p:cNvSpPr/>
          <p:nvPr/>
        </p:nvSpPr>
        <p:spPr>
          <a:xfrm>
            <a:off x="1436942" y="2451949"/>
            <a:ext cx="553791" cy="54091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p:cNvSpPr/>
          <p:nvPr/>
        </p:nvSpPr>
        <p:spPr>
          <a:xfrm>
            <a:off x="1435332" y="3339070"/>
            <a:ext cx="553791" cy="54091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p:cNvSpPr/>
          <p:nvPr/>
        </p:nvSpPr>
        <p:spPr>
          <a:xfrm>
            <a:off x="1449828" y="4213312"/>
            <a:ext cx="553791" cy="54091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10" name="Straight Connector 9"/>
          <p:cNvCxnSpPr/>
          <p:nvPr/>
        </p:nvCxnSpPr>
        <p:spPr>
          <a:xfrm flipV="1">
            <a:off x="1989123" y="1846386"/>
            <a:ext cx="262411" cy="1"/>
          </a:xfrm>
          <a:prstGeom prst="line">
            <a:avLst/>
          </a:prstGeom>
          <a:ln w="28575">
            <a:solidFill>
              <a:schemeClr val="accent1">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2001203" y="4483768"/>
            <a:ext cx="262411" cy="1"/>
          </a:xfrm>
          <a:prstGeom prst="line">
            <a:avLst/>
          </a:prstGeom>
          <a:ln w="285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1984559" y="3606440"/>
            <a:ext cx="262411" cy="1"/>
          </a:xfrm>
          <a:prstGeom prst="line">
            <a:avLst/>
          </a:prstGeom>
          <a:ln w="28575">
            <a:solidFill>
              <a:schemeClr val="accent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2010317" y="2722404"/>
            <a:ext cx="262411" cy="1"/>
          </a:xfrm>
          <a:prstGeom prst="line">
            <a:avLst/>
          </a:prstGeom>
          <a:ln w="28575">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sp>
        <p:nvSpPr>
          <p:cNvPr id="14" name="Oval 13"/>
          <p:cNvSpPr/>
          <p:nvPr/>
        </p:nvSpPr>
        <p:spPr>
          <a:xfrm>
            <a:off x="1424069" y="1563286"/>
            <a:ext cx="553791" cy="54091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5" name="Oval 14"/>
          <p:cNvSpPr/>
          <p:nvPr/>
        </p:nvSpPr>
        <p:spPr>
          <a:xfrm>
            <a:off x="1473438" y="5112685"/>
            <a:ext cx="553791" cy="54091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cxnSp>
        <p:nvCxnSpPr>
          <p:cNvPr id="16" name="Straight Connector 15"/>
          <p:cNvCxnSpPr/>
          <p:nvPr/>
        </p:nvCxnSpPr>
        <p:spPr>
          <a:xfrm flipV="1">
            <a:off x="2024813" y="5383141"/>
            <a:ext cx="262411" cy="1"/>
          </a:xfrm>
          <a:prstGeom prst="line">
            <a:avLst/>
          </a:prstGeom>
          <a:ln w="28575">
            <a:solidFill>
              <a:schemeClr val="accent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1993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t>22 January 2017</a:t>
            </a:fld>
            <a:endParaRPr lang="en-US"/>
          </a:p>
        </p:txBody>
      </p:sp>
      <p:sp>
        <p:nvSpPr>
          <p:cNvPr id="4" name="Slide Number Placeholder 3"/>
          <p:cNvSpPr>
            <a:spLocks noGrp="1"/>
          </p:cNvSpPr>
          <p:nvPr>
            <p:ph type="sldNum" sz="quarter" idx="12"/>
          </p:nvPr>
        </p:nvSpPr>
        <p:spPr/>
        <p:txBody>
          <a:bodyPr/>
          <a:lstStyle/>
          <a:p>
            <a:fld id="{F8E5A442-27F9-400D-B335-C2ACCB2E31D9}" type="slidenum">
              <a:rPr lang="en-US" smtClean="0"/>
              <a:t>6</a:t>
            </a:fld>
            <a:endParaRPr lang="en-US"/>
          </a:p>
        </p:txBody>
      </p:sp>
      <p:sp>
        <p:nvSpPr>
          <p:cNvPr id="8" name="Rectangle 9"/>
          <p:cNvSpPr txBox="1">
            <a:spLocks noChangeArrowheads="1"/>
          </p:cNvSpPr>
          <p:nvPr/>
        </p:nvSpPr>
        <p:spPr bwMode="auto">
          <a:xfrm>
            <a:off x="1137888" y="1796453"/>
            <a:ext cx="6913912" cy="1679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lang="en-US" sz="3600" b="1" kern="0" cap="all" dirty="0" smtClean="0">
                <a:solidFill>
                  <a:srgbClr val="003399"/>
                </a:solidFill>
                <a:latin typeface="Calibri" panose="020F0502020204030204" pitchFamily="34" charset="0"/>
                <a:ea typeface="+mj-ea"/>
                <a:cs typeface="+mj-cs"/>
              </a:rPr>
              <a:t>Finance and SME</a:t>
            </a:r>
            <a:r>
              <a:rPr lang="en-US" sz="3600" b="1" kern="0" dirty="0" smtClean="0">
                <a:solidFill>
                  <a:srgbClr val="003399"/>
                </a:solidFill>
                <a:latin typeface="Calibri" panose="020F0502020204030204" pitchFamily="34" charset="0"/>
                <a:ea typeface="+mj-ea"/>
                <a:cs typeface="+mj-cs"/>
              </a:rPr>
              <a:t>s: ISSUES AND CHALLENGES</a:t>
            </a:r>
            <a:r>
              <a:rPr lang="en-US" sz="3600" b="1" kern="0" cap="all" dirty="0" smtClean="0">
                <a:solidFill>
                  <a:srgbClr val="003399"/>
                </a:solidFill>
                <a:latin typeface="Calibri" panose="020F0502020204030204" pitchFamily="34" charset="0"/>
                <a:ea typeface="+mj-ea"/>
                <a:cs typeface="+mj-cs"/>
              </a:rPr>
              <a:t> </a:t>
            </a:r>
            <a:endParaRPr lang="en-US" sz="3600" b="1" kern="0" cap="all" dirty="0">
              <a:solidFill>
                <a:srgbClr val="003399"/>
              </a:solidFill>
              <a:latin typeface="Calibri" panose="020F0502020204030204" pitchFamily="34" charset="0"/>
              <a:ea typeface="+mj-ea"/>
              <a:cs typeface="+mj-cs"/>
            </a:endParaRPr>
          </a:p>
        </p:txBody>
      </p:sp>
    </p:spTree>
    <p:extLst>
      <p:ext uri="{BB962C8B-B14F-4D97-AF65-F5344CB8AC3E}">
        <p14:creationId xmlns:p14="http://schemas.microsoft.com/office/powerpoint/2010/main" val="2470981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t>22 January 2017</a:t>
            </a:fld>
            <a:endParaRPr lang="en-US"/>
          </a:p>
        </p:txBody>
      </p:sp>
      <p:sp>
        <p:nvSpPr>
          <p:cNvPr id="4" name="Slide Number Placeholder 3"/>
          <p:cNvSpPr>
            <a:spLocks noGrp="1"/>
          </p:cNvSpPr>
          <p:nvPr>
            <p:ph type="sldNum" sz="quarter" idx="12"/>
          </p:nvPr>
        </p:nvSpPr>
        <p:spPr/>
        <p:txBody>
          <a:bodyPr/>
          <a:lstStyle/>
          <a:p>
            <a:fld id="{F8E5A442-27F9-400D-B335-C2ACCB2E31D9}" type="slidenum">
              <a:rPr lang="en-US" smtClean="0"/>
              <a:t>7</a:t>
            </a:fld>
            <a:endParaRPr lang="en-US"/>
          </a:p>
        </p:txBody>
      </p:sp>
      <p:sp>
        <p:nvSpPr>
          <p:cNvPr id="6" name="Title 5"/>
          <p:cNvSpPr>
            <a:spLocks noGrp="1"/>
          </p:cNvSpPr>
          <p:nvPr>
            <p:ph type="title"/>
          </p:nvPr>
        </p:nvSpPr>
        <p:spPr>
          <a:xfrm>
            <a:off x="477272" y="0"/>
            <a:ext cx="11343425" cy="990146"/>
          </a:xfrm>
        </p:spPr>
        <p:txBody>
          <a:bodyPr>
            <a:noAutofit/>
          </a:bodyPr>
          <a:lstStyle/>
          <a:p>
            <a:r>
              <a:rPr lang="en-US" sz="3600" dirty="0" smtClean="0"/>
              <a:t>More than US$2 trillion financing </a:t>
            </a:r>
            <a:r>
              <a:rPr lang="en-US" sz="3600" dirty="0"/>
              <a:t>gap for micro, </a:t>
            </a:r>
            <a:r>
              <a:rPr lang="en-US" sz="3600" dirty="0" smtClean="0"/>
              <a:t>small </a:t>
            </a:r>
            <a:r>
              <a:rPr lang="en-US" sz="3600" dirty="0"/>
              <a:t>and medium enterprises </a:t>
            </a:r>
          </a:p>
        </p:txBody>
      </p:sp>
      <p:sp>
        <p:nvSpPr>
          <p:cNvPr id="19" name="Rectangle 18"/>
          <p:cNvSpPr/>
          <p:nvPr/>
        </p:nvSpPr>
        <p:spPr>
          <a:xfrm>
            <a:off x="2268437" y="5397318"/>
            <a:ext cx="4572000" cy="230832"/>
          </a:xfrm>
          <a:prstGeom prst="rect">
            <a:avLst/>
          </a:prstGeom>
        </p:spPr>
        <p:txBody>
          <a:bodyPr>
            <a:spAutoFit/>
          </a:bodyPr>
          <a:lstStyle/>
          <a:p>
            <a:pPr lvl="0">
              <a:defRPr/>
            </a:pPr>
            <a:r>
              <a:rPr lang="en-US" sz="900" b="1" kern="0" dirty="0" smtClean="0">
                <a:solidFill>
                  <a:prstClr val="black"/>
                </a:solidFill>
              </a:rPr>
              <a:t>Source</a:t>
            </a:r>
            <a:r>
              <a:rPr lang="en-US" sz="900" b="1" kern="0" dirty="0">
                <a:solidFill>
                  <a:prstClr val="black"/>
                </a:solidFill>
              </a:rPr>
              <a:t>: IFC Finance Gap Database 2011.</a:t>
            </a:r>
            <a:endParaRPr kumimoji="0" lang="en-US" sz="900" b="1" i="0" u="none" strike="noStrike" kern="0" cap="none" spc="0" normalizeH="0" baseline="0" noProof="0" dirty="0" smtClean="0">
              <a:ln>
                <a:noFill/>
              </a:ln>
              <a:solidFill>
                <a:prstClr val="black"/>
              </a:solidFill>
              <a:effectLst/>
              <a:uLnTx/>
              <a:uFillTx/>
            </a:endParaRPr>
          </a:p>
        </p:txBody>
      </p:sp>
      <p:graphicFrame>
        <p:nvGraphicFramePr>
          <p:cNvPr id="5" name="Table 4"/>
          <p:cNvGraphicFramePr>
            <a:graphicFrameLocks noGrp="1"/>
          </p:cNvGraphicFramePr>
          <p:nvPr>
            <p:extLst>
              <p:ext uri="{D42A27DB-BD31-4B8C-83A1-F6EECF244321}">
                <p14:modId xmlns:p14="http://schemas.microsoft.com/office/powerpoint/2010/main" val="949146771"/>
              </p:ext>
            </p:extLst>
          </p:nvPr>
        </p:nvGraphicFramePr>
        <p:xfrm>
          <a:off x="2319240" y="1808732"/>
          <a:ext cx="7354787" cy="3649697"/>
        </p:xfrm>
        <a:graphic>
          <a:graphicData uri="http://schemas.openxmlformats.org/drawingml/2006/table">
            <a:tbl>
              <a:tblPr firstRow="1" firstCol="1" bandRow="1"/>
              <a:tblGrid>
                <a:gridCol w="1172862"/>
                <a:gridCol w="2261358"/>
                <a:gridCol w="1762601"/>
                <a:gridCol w="2157966"/>
              </a:tblGrid>
              <a:tr h="782111">
                <a:tc>
                  <a:txBody>
                    <a:bodyPr/>
                    <a:lstStyle/>
                    <a:p>
                      <a:pPr marL="0" marR="0">
                        <a:lnSpc>
                          <a:spcPct val="120000"/>
                        </a:lnSpc>
                        <a:spcBef>
                          <a:spcPts val="0"/>
                        </a:spcBef>
                        <a:spcAft>
                          <a:spcPts val="0"/>
                        </a:spcAft>
                      </a:pPr>
                      <a:r>
                        <a:rPr lang="en-US" sz="1400" b="1" i="0" dirty="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Country</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b="1" i="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Number of enterprises,  thousands</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b="1" i="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Total credit gap, $billion</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b="1" i="0" dirty="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Access to finance as major/severe barrier (percent of MSMEs) </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47851">
                <a:tc>
                  <a:txBody>
                    <a:bodyPr/>
                    <a:lstStyle/>
                    <a:p>
                      <a:pPr marL="0" marR="0" algn="just">
                        <a:lnSpc>
                          <a:spcPct val="120000"/>
                        </a:lnSpc>
                        <a:spcBef>
                          <a:spcPts val="0"/>
                        </a:spcBef>
                        <a:spcAft>
                          <a:spcPts val="0"/>
                        </a:spcAft>
                      </a:pPr>
                      <a:r>
                        <a:rPr lang="en-US" sz="1400" i="0" dirty="0">
                          <a:effectLst/>
                          <a:latin typeface="Cambria" panose="02040503050406030204" pitchFamily="18" charset="0"/>
                          <a:ea typeface="Times New Roman" panose="02020603050405020304" pitchFamily="18" charset="0"/>
                          <a:cs typeface="Times New Roman" panose="02020603050405020304" pitchFamily="18" charset="0"/>
                        </a:rPr>
                        <a:t>Argentina</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r">
                        <a:lnSpc>
                          <a:spcPct val="120000"/>
                        </a:lnSpc>
                        <a:spcBef>
                          <a:spcPts val="0"/>
                        </a:spcBef>
                        <a:spcAft>
                          <a:spcPts val="0"/>
                        </a:spcAft>
                      </a:pPr>
                      <a:r>
                        <a:rPr lang="en-US" sz="1400" i="0" dirty="0">
                          <a:effectLst/>
                          <a:latin typeface="Cambria" panose="02040503050406030204" pitchFamily="18" charset="0"/>
                          <a:ea typeface="Times New Roman" panose="02020603050405020304" pitchFamily="18" charset="0"/>
                          <a:cs typeface="Times New Roman" panose="02020603050405020304" pitchFamily="18" charset="0"/>
                        </a:rPr>
                        <a:t>2,133</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r">
                        <a:lnSpc>
                          <a:spcPct val="120000"/>
                        </a:lnSpc>
                        <a:spcBef>
                          <a:spcPts val="0"/>
                        </a:spcBef>
                        <a:spcAft>
                          <a:spcPts val="0"/>
                        </a:spcAft>
                      </a:pPr>
                      <a:r>
                        <a:rPr lang="en-US" sz="1400" i="0" dirty="0">
                          <a:effectLst/>
                          <a:latin typeface="Cambria" panose="02040503050406030204" pitchFamily="18" charset="0"/>
                          <a:ea typeface="Times New Roman" panose="02020603050405020304" pitchFamily="18" charset="0"/>
                          <a:cs typeface="Times New Roman" panose="02020603050405020304" pitchFamily="18" charset="0"/>
                        </a:rPr>
                        <a:t>67</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lnSpc>
                          <a:spcPct val="120000"/>
                        </a:lnSpc>
                        <a:spcBef>
                          <a:spcPts val="0"/>
                        </a:spcBef>
                        <a:spcAft>
                          <a:spcPts val="0"/>
                        </a:spcAft>
                      </a:pPr>
                      <a:r>
                        <a:rPr lang="en-US" sz="1400" i="0" dirty="0" smtClean="0">
                          <a:effectLst/>
                          <a:latin typeface="Cambria" panose="02040503050406030204" pitchFamily="18" charset="0"/>
                          <a:ea typeface="Times New Roman" panose="02020603050405020304" pitchFamily="18" charset="0"/>
                          <a:cs typeface="Times New Roman" panose="02020603050405020304" pitchFamily="18" charset="0"/>
                        </a:rPr>
                        <a:t>34%</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r>
              <a:tr h="247851">
                <a:tc>
                  <a:txBody>
                    <a:bodyPr/>
                    <a:lstStyle/>
                    <a:p>
                      <a:pPr marL="0" marR="0" algn="just">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Brazil</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16,030</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i="0" dirty="0">
                          <a:effectLst/>
                          <a:latin typeface="Cambria" panose="02040503050406030204" pitchFamily="18" charset="0"/>
                          <a:ea typeface="Times New Roman" panose="02020603050405020304" pitchFamily="18" charset="0"/>
                          <a:cs typeface="Times New Roman" panose="02020603050405020304" pitchFamily="18" charset="0"/>
                        </a:rPr>
                        <a:t>237</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400" i="0" dirty="0" smtClean="0">
                          <a:effectLst/>
                          <a:latin typeface="Cambria" panose="02040503050406030204" pitchFamily="18" charset="0"/>
                          <a:ea typeface="Times New Roman" panose="02020603050405020304" pitchFamily="18" charset="0"/>
                          <a:cs typeface="Times New Roman" panose="02020603050405020304" pitchFamily="18" charset="0"/>
                        </a:rPr>
                        <a:t>42%</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47851">
                <a:tc>
                  <a:txBody>
                    <a:bodyPr/>
                    <a:lstStyle/>
                    <a:p>
                      <a:pPr marL="0" marR="0" algn="just">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China</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103,548</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338</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lnSpc>
                          <a:spcPct val="120000"/>
                        </a:lnSpc>
                        <a:spcBef>
                          <a:spcPts val="0"/>
                        </a:spcBef>
                        <a:spcAft>
                          <a:spcPts val="0"/>
                        </a:spcAft>
                      </a:pPr>
                      <a:r>
                        <a:rPr lang="en-US" sz="1400" i="0" dirty="0" smtClean="0">
                          <a:effectLst/>
                          <a:latin typeface="Cambria" panose="02040503050406030204" pitchFamily="18" charset="0"/>
                          <a:ea typeface="Times New Roman" panose="02020603050405020304" pitchFamily="18" charset="0"/>
                          <a:cs typeface="Times New Roman" panose="02020603050405020304" pitchFamily="18" charset="0"/>
                        </a:rPr>
                        <a:t>18%</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r>
              <a:tr h="247851">
                <a:tc>
                  <a:txBody>
                    <a:bodyPr/>
                    <a:lstStyle/>
                    <a:p>
                      <a:pPr marL="0" marR="0" algn="just">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India</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49,634</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140</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400" i="0" dirty="0" smtClean="0">
                          <a:effectLst/>
                          <a:latin typeface="Cambria" panose="02040503050406030204" pitchFamily="18" charset="0"/>
                          <a:ea typeface="Times New Roman" panose="02020603050405020304" pitchFamily="18" charset="0"/>
                          <a:cs typeface="Times New Roman" panose="02020603050405020304" pitchFamily="18" charset="0"/>
                        </a:rPr>
                        <a:t>23%</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47851">
                <a:tc>
                  <a:txBody>
                    <a:bodyPr/>
                    <a:lstStyle/>
                    <a:p>
                      <a:pPr marL="0" marR="0" algn="just">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Indonesia</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41,116</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28</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lnSpc>
                          <a:spcPct val="120000"/>
                        </a:lnSpc>
                        <a:spcBef>
                          <a:spcPts val="0"/>
                        </a:spcBef>
                        <a:spcAft>
                          <a:spcPts val="0"/>
                        </a:spcAft>
                      </a:pPr>
                      <a:r>
                        <a:rPr lang="en-US" sz="1400" i="0" dirty="0" smtClean="0">
                          <a:effectLst/>
                          <a:latin typeface="Cambria" panose="02040503050406030204" pitchFamily="18" charset="0"/>
                          <a:ea typeface="Times New Roman" panose="02020603050405020304" pitchFamily="18" charset="0"/>
                          <a:cs typeface="Times New Roman" panose="02020603050405020304" pitchFamily="18" charset="0"/>
                        </a:rPr>
                        <a:t>15%</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r>
              <a:tr h="247851">
                <a:tc>
                  <a:txBody>
                    <a:bodyPr/>
                    <a:lstStyle/>
                    <a:p>
                      <a:pPr marL="0" marR="0" algn="just">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Korea, Rep.</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4,644</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114</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400" i="0" dirty="0" smtClean="0">
                          <a:effectLst/>
                          <a:latin typeface="Cambria" panose="02040503050406030204" pitchFamily="18" charset="0"/>
                          <a:ea typeface="Times New Roman" panose="02020603050405020304" pitchFamily="18" charset="0"/>
                          <a:cs typeface="Times New Roman" panose="02020603050405020304" pitchFamily="18" charset="0"/>
                        </a:rPr>
                        <a:t>17%</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82565">
                <a:tc>
                  <a:txBody>
                    <a:bodyPr/>
                    <a:lstStyle/>
                    <a:p>
                      <a:pPr marL="0" marR="0" algn="just">
                        <a:lnSpc>
                          <a:spcPct val="120000"/>
                        </a:lnSpc>
                        <a:spcBef>
                          <a:spcPts val="0"/>
                        </a:spcBef>
                        <a:spcAft>
                          <a:spcPts val="0"/>
                        </a:spcAft>
                      </a:pPr>
                      <a:r>
                        <a:rPr lang="en-US" sz="1400" i="0" dirty="0" smtClean="0">
                          <a:effectLst/>
                          <a:latin typeface="Cambria" panose="02040503050406030204" pitchFamily="18" charset="0"/>
                          <a:ea typeface="Times New Roman" panose="02020603050405020304" pitchFamily="18" charset="0"/>
                          <a:cs typeface="Times New Roman" panose="02020603050405020304" pitchFamily="18" charset="0"/>
                        </a:rPr>
                        <a:t>Russian</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3,605</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50</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lnSpc>
                          <a:spcPct val="120000"/>
                        </a:lnSpc>
                        <a:spcBef>
                          <a:spcPts val="0"/>
                        </a:spcBef>
                        <a:spcAft>
                          <a:spcPts val="0"/>
                        </a:spcAft>
                      </a:pPr>
                      <a:r>
                        <a:rPr lang="en-US" sz="1400" i="0" dirty="0" smtClean="0">
                          <a:effectLst/>
                          <a:latin typeface="Cambria" panose="02040503050406030204" pitchFamily="18" charset="0"/>
                          <a:ea typeface="Times New Roman" panose="02020603050405020304" pitchFamily="18" charset="0"/>
                          <a:cs typeface="Times New Roman" panose="02020603050405020304" pitchFamily="18" charset="0"/>
                        </a:rPr>
                        <a:t>44%</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r>
              <a:tr h="247851">
                <a:tc>
                  <a:txBody>
                    <a:bodyPr/>
                    <a:lstStyle/>
                    <a:p>
                      <a:pPr marL="0" marR="0" algn="just">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Saudi Arabia</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1,843</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237</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400" i="0" dirty="0" smtClean="0">
                          <a:effectLst/>
                          <a:latin typeface="Cambria" panose="02040503050406030204" pitchFamily="18" charset="0"/>
                          <a:ea typeface="Times New Roman" panose="02020603050405020304" pitchFamily="18" charset="0"/>
                          <a:cs typeface="Times New Roman" panose="02020603050405020304" pitchFamily="18" charset="0"/>
                        </a:rPr>
                        <a:t>42%</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47851">
                <a:tc>
                  <a:txBody>
                    <a:bodyPr/>
                    <a:lstStyle/>
                    <a:p>
                      <a:pPr marL="0" marR="0" algn="just">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South Africa</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2,213</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13</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0" marR="0" algn="ctr">
                        <a:lnSpc>
                          <a:spcPct val="120000"/>
                        </a:lnSpc>
                        <a:spcBef>
                          <a:spcPts val="0"/>
                        </a:spcBef>
                        <a:spcAft>
                          <a:spcPts val="0"/>
                        </a:spcAft>
                      </a:pPr>
                      <a:r>
                        <a:rPr lang="en-US" sz="1400" i="0" dirty="0" smtClean="0">
                          <a:effectLst/>
                          <a:latin typeface="Cambria" panose="02040503050406030204" pitchFamily="18" charset="0"/>
                          <a:ea typeface="Times New Roman" panose="02020603050405020304" pitchFamily="18" charset="0"/>
                          <a:cs typeface="Times New Roman" panose="02020603050405020304" pitchFamily="18" charset="0"/>
                        </a:rPr>
                        <a:t>15%</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r>
              <a:tr h="247851">
                <a:tc>
                  <a:txBody>
                    <a:bodyPr/>
                    <a:lstStyle/>
                    <a:p>
                      <a:pPr marL="0" marR="0" algn="just">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Turkey</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4,120</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400" i="0">
                          <a:effectLst/>
                          <a:latin typeface="Cambria" panose="02040503050406030204" pitchFamily="18" charset="0"/>
                          <a:ea typeface="Times New Roman" panose="02020603050405020304" pitchFamily="18" charset="0"/>
                          <a:cs typeface="Times New Roman" panose="02020603050405020304" pitchFamily="18" charset="0"/>
                        </a:rPr>
                        <a:t>73</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400" i="0" dirty="0" smtClean="0">
                          <a:effectLst/>
                          <a:latin typeface="Cambria" panose="02040503050406030204" pitchFamily="18" charset="0"/>
                          <a:ea typeface="Times New Roman" panose="02020603050405020304" pitchFamily="18" charset="0"/>
                          <a:cs typeface="Times New Roman" panose="02020603050405020304" pitchFamily="18" charset="0"/>
                        </a:rPr>
                        <a:t>20%</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80733">
                <a:tc>
                  <a:txBody>
                    <a:bodyPr/>
                    <a:lstStyle/>
                    <a:p>
                      <a:pPr marL="0" marR="0" algn="just">
                        <a:lnSpc>
                          <a:spcPct val="120000"/>
                        </a:lnSpc>
                        <a:spcBef>
                          <a:spcPts val="0"/>
                        </a:spcBef>
                        <a:spcAft>
                          <a:spcPts val="0"/>
                        </a:spcAft>
                      </a:pPr>
                      <a:r>
                        <a:rPr lang="en-US" sz="1400" i="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Total</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134163"/>
                    </a:solidFill>
                  </a:tcPr>
                </a:tc>
                <a:tc>
                  <a:txBody>
                    <a:bodyPr/>
                    <a:lstStyle/>
                    <a:p>
                      <a:pPr marL="0" marR="0" algn="r">
                        <a:lnSpc>
                          <a:spcPct val="120000"/>
                        </a:lnSpc>
                        <a:spcBef>
                          <a:spcPts val="0"/>
                        </a:spcBef>
                        <a:spcAft>
                          <a:spcPts val="0"/>
                        </a:spcAft>
                      </a:pPr>
                      <a:r>
                        <a:rPr lang="en-US" sz="1400" b="1" i="0"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228,886</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134163"/>
                    </a:solidFill>
                  </a:tcPr>
                </a:tc>
                <a:tc>
                  <a:txBody>
                    <a:bodyPr/>
                    <a:lstStyle/>
                    <a:p>
                      <a:pPr marL="0" marR="0" algn="r">
                        <a:lnSpc>
                          <a:spcPct val="120000"/>
                        </a:lnSpc>
                        <a:spcBef>
                          <a:spcPts val="0"/>
                        </a:spcBef>
                        <a:spcAft>
                          <a:spcPts val="0"/>
                        </a:spcAft>
                      </a:pPr>
                      <a:r>
                        <a:rPr lang="en-US" sz="1400" b="1" i="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1,297</a:t>
                      </a:r>
                      <a:endParaRPr lang="en-US" sz="14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134163"/>
                    </a:solidFill>
                  </a:tcPr>
                </a:tc>
                <a:tc>
                  <a:txBody>
                    <a:bodyPr/>
                    <a:lstStyle/>
                    <a:p>
                      <a:pPr marL="0" marR="0" algn="r">
                        <a:lnSpc>
                          <a:spcPct val="120000"/>
                        </a:lnSpc>
                        <a:spcBef>
                          <a:spcPts val="0"/>
                        </a:spcBef>
                        <a:spcAft>
                          <a:spcPts val="0"/>
                        </a:spcAft>
                      </a:pPr>
                      <a:r>
                        <a:rPr lang="en-US" sz="1400" b="1" i="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134163"/>
                    </a:solidFill>
                  </a:tcPr>
                </a:tc>
              </a:tr>
            </a:tbl>
          </a:graphicData>
        </a:graphic>
      </p:graphicFrame>
      <p:sp>
        <p:nvSpPr>
          <p:cNvPr id="7" name="Rectangle 6"/>
          <p:cNvSpPr/>
          <p:nvPr/>
        </p:nvSpPr>
        <p:spPr>
          <a:xfrm>
            <a:off x="4001505" y="1326634"/>
            <a:ext cx="4372223" cy="369332"/>
          </a:xfrm>
          <a:prstGeom prst="rect">
            <a:avLst/>
          </a:prstGeom>
        </p:spPr>
        <p:txBody>
          <a:bodyPr wrap="none">
            <a:spAutoFit/>
          </a:bodyPr>
          <a:lstStyle/>
          <a:p>
            <a:r>
              <a:rPr lang="en-US" b="1" dirty="0"/>
              <a:t>MSME Credit Gap in Selected G20 Countries</a:t>
            </a:r>
          </a:p>
        </p:txBody>
      </p:sp>
    </p:spTree>
    <p:extLst>
      <p:ext uri="{BB962C8B-B14F-4D97-AF65-F5344CB8AC3E}">
        <p14:creationId xmlns:p14="http://schemas.microsoft.com/office/powerpoint/2010/main" val="3663191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t>22 January 2017</a:t>
            </a:fld>
            <a:endParaRPr lang="en-US"/>
          </a:p>
        </p:txBody>
      </p:sp>
      <p:sp>
        <p:nvSpPr>
          <p:cNvPr id="4" name="Slide Number Placeholder 3"/>
          <p:cNvSpPr>
            <a:spLocks noGrp="1"/>
          </p:cNvSpPr>
          <p:nvPr>
            <p:ph type="sldNum" sz="quarter" idx="12"/>
          </p:nvPr>
        </p:nvSpPr>
        <p:spPr/>
        <p:txBody>
          <a:bodyPr/>
          <a:lstStyle/>
          <a:p>
            <a:fld id="{F8E5A442-27F9-400D-B335-C2ACCB2E31D9}" type="slidenum">
              <a:rPr lang="en-US" smtClean="0"/>
              <a:t>8</a:t>
            </a:fld>
            <a:endParaRPr lang="en-US"/>
          </a:p>
        </p:txBody>
      </p:sp>
      <p:sp>
        <p:nvSpPr>
          <p:cNvPr id="6" name="Title 5"/>
          <p:cNvSpPr>
            <a:spLocks noGrp="1"/>
          </p:cNvSpPr>
          <p:nvPr>
            <p:ph type="title"/>
          </p:nvPr>
        </p:nvSpPr>
        <p:spPr>
          <a:xfrm>
            <a:off x="609600" y="14211"/>
            <a:ext cx="11122617" cy="990146"/>
          </a:xfrm>
        </p:spPr>
        <p:txBody>
          <a:bodyPr>
            <a:normAutofit/>
          </a:bodyPr>
          <a:lstStyle/>
          <a:p>
            <a:r>
              <a:rPr lang="en-US" sz="3600" dirty="0"/>
              <a:t>Constraints of market-based instruments for SME finance</a:t>
            </a:r>
          </a:p>
        </p:txBody>
      </p:sp>
      <p:graphicFrame>
        <p:nvGraphicFramePr>
          <p:cNvPr id="17" name="Table 16"/>
          <p:cNvGraphicFramePr>
            <a:graphicFrameLocks noGrp="1"/>
          </p:cNvGraphicFramePr>
          <p:nvPr>
            <p:extLst>
              <p:ext uri="{D42A27DB-BD31-4B8C-83A1-F6EECF244321}">
                <p14:modId xmlns:p14="http://schemas.microsoft.com/office/powerpoint/2010/main" val="36432657"/>
              </p:ext>
            </p:extLst>
          </p:nvPr>
        </p:nvGraphicFramePr>
        <p:xfrm>
          <a:off x="384038" y="1180406"/>
          <a:ext cx="11573740" cy="4772224"/>
        </p:xfrm>
        <a:graphic>
          <a:graphicData uri="http://schemas.openxmlformats.org/drawingml/2006/table">
            <a:tbl>
              <a:tblPr firstRow="1" firstCol="1" bandRow="1"/>
              <a:tblGrid>
                <a:gridCol w="1282585"/>
                <a:gridCol w="4788131"/>
                <a:gridCol w="5503024"/>
              </a:tblGrid>
              <a:tr h="336550">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Debt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Equity</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4">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Market Infra.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grid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Lack of infrastructure for information provision</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0CECE"/>
                    </a:solidFill>
                  </a:tcPr>
                </a:tc>
                <a:tc hMerge="1">
                  <a:txBody>
                    <a:bodyPr/>
                    <a:lstStyle/>
                    <a:p>
                      <a:endParaRPr lang="en-US"/>
                    </a:p>
                  </a:txBody>
                  <a:tcPr/>
                </a:tc>
              </a:tr>
              <a:tr h="0">
                <a:tc vMerge="1">
                  <a:txBody>
                    <a:bodyPr/>
                    <a:lstStyle/>
                    <a:p>
                      <a:endParaRPr lang="en-US"/>
                    </a:p>
                  </a:txBody>
                  <a:tcPr/>
                </a:tc>
                <a:tc grid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Lack of valuable </a:t>
                      </a:r>
                      <a:r>
                        <a:rPr lang="en-US" sz="1600" dirty="0" smtClean="0">
                          <a:effectLst/>
                          <a:latin typeface="Calibri" panose="020F0502020204030204" pitchFamily="34" charset="0"/>
                          <a:ea typeface="Calibri" panose="020F0502020204030204" pitchFamily="34" charset="0"/>
                          <a:cs typeface="Arial" panose="020B0604020202020204" pitchFamily="34" charset="0"/>
                        </a:rPr>
                        <a:t>ecosystem tailored to SMEs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0CECE"/>
                    </a:solidFill>
                  </a:tcPr>
                </a:tc>
                <a:tc hMerge="1">
                  <a:txBody>
                    <a:bodyPr/>
                    <a:lstStyle/>
                    <a:p>
                      <a:endParaRPr lang="en-US"/>
                    </a:p>
                  </a:txBody>
                  <a:tcPr/>
                </a:tc>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Lack of standardized “off-shell” products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Dearth of liquidity</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0CECE"/>
                    </a:solidFill>
                  </a:tcPr>
                </a:tc>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Lack of performance </a:t>
                      </a:r>
                      <a:r>
                        <a:rPr lang="en-US" sz="1600" dirty="0" smtClean="0">
                          <a:effectLst/>
                          <a:latin typeface="Calibri" panose="020F0502020204030204" pitchFamily="34" charset="0"/>
                          <a:ea typeface="Calibri" panose="020F0502020204030204" pitchFamily="34" charset="0"/>
                          <a:cs typeface="Arial" panose="020B0604020202020204" pitchFamily="34" charset="0"/>
                        </a:rPr>
                        <a:t>records, benchmark</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Lack of economic </a:t>
                      </a:r>
                      <a:r>
                        <a:rPr lang="en-US" sz="1600" dirty="0" smtClean="0">
                          <a:effectLst/>
                          <a:latin typeface="Calibri" panose="020F0502020204030204" pitchFamily="34" charset="0"/>
                          <a:ea typeface="Calibri" panose="020F0502020204030204" pitchFamily="34" charset="0"/>
                          <a:cs typeface="Arial" panose="020B0604020202020204" pitchFamily="34" charset="0"/>
                        </a:rPr>
                        <a:t>incentives for indispensable</a:t>
                      </a:r>
                      <a:r>
                        <a:rPr lang="en-US" sz="16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600" baseline="0" dirty="0" smtClean="0">
                          <a:effectLst/>
                          <a:latin typeface="Calibri" panose="020F0502020204030204" pitchFamily="34" charset="0"/>
                          <a:ea typeface="Calibri" panose="020F0502020204030204" pitchFamily="34" charset="0"/>
                          <a:cs typeface="Arial" panose="020B0604020202020204" pitchFamily="34" charset="0"/>
                        </a:rPr>
                        <a:t>markets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0CECE"/>
                    </a:solidFill>
                  </a:tcPr>
                </a:tc>
              </a:tr>
              <a:tr h="0">
                <a:tc rowSpan="5">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Supply-Side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Fundamental structural advantage of small SMEs </a:t>
                      </a:r>
                      <a:r>
                        <a:rPr lang="en-US" sz="1600" dirty="0" smtClean="0">
                          <a:effectLst/>
                          <a:latin typeface="Calibri" panose="020F0502020204030204" pitchFamily="34" charset="0"/>
                          <a:ea typeface="Calibri" panose="020F0502020204030204" pitchFamily="34" charset="0"/>
                          <a:cs typeface="Arial" panose="020B0604020202020204" pitchFamily="34" charset="0"/>
                        </a:rPr>
                        <a:t>financing transactions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EEAF6"/>
                    </a:solidFill>
                  </a:tcPr>
                </a:tc>
                <a:tc hMerge="1">
                  <a:txBody>
                    <a:bodyPr/>
                    <a:lstStyle/>
                    <a:p>
                      <a:endParaRPr lang="en-US"/>
                    </a:p>
                  </a:txBody>
                  <a:tcPr/>
                </a:tc>
              </a:tr>
              <a:tr h="0">
                <a:tc vMerge="1">
                  <a:txBody>
                    <a:bodyPr/>
                    <a:lstStyle/>
                    <a:p>
                      <a:endParaRPr lang="en-US"/>
                    </a:p>
                  </a:txBody>
                  <a:tcPr/>
                </a:tc>
                <a:tc grid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Limited buy-in by institutional investors</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EEAF6"/>
                    </a:solidFill>
                  </a:tcPr>
                </a:tc>
                <a:tc hMerge="1">
                  <a:txBody>
                    <a:bodyPr/>
                    <a:lstStyle/>
                    <a:p>
                      <a:endParaRPr lang="en-US"/>
                    </a:p>
                  </a:txBody>
                  <a:tcPr/>
                </a:tc>
              </a:tr>
              <a:tr h="0">
                <a:tc vMerge="1">
                  <a:txBody>
                    <a:bodyPr/>
                    <a:lstStyle/>
                    <a:p>
                      <a:endParaRPr lang="en-US"/>
                    </a:p>
                  </a:txBody>
                  <a:tcPr/>
                </a:tc>
                <a:tc grid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Lack of coordinated and coherent approach for development of SMEs finance</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EEAF6"/>
                    </a:solidFill>
                  </a:tcPr>
                </a:tc>
                <a:tc hMerge="1">
                  <a:txBody>
                    <a:bodyPr/>
                    <a:lstStyle/>
                    <a:p>
                      <a:endParaRPr lang="en-US"/>
                    </a:p>
                  </a:txBody>
                  <a:tcPr/>
                </a:tc>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Lack of standardized “off-shell” products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EEAF6"/>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Lack of equity culture</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EEAF6"/>
                    </a:solidFill>
                  </a:tcPr>
                </a:tc>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Limited internal infra. </a:t>
                      </a:r>
                      <a:r>
                        <a:rPr lang="en-US" sz="1600" dirty="0" smtClean="0">
                          <a:effectLst/>
                          <a:latin typeface="Calibri" panose="020F0502020204030204" pitchFamily="34" charset="0"/>
                          <a:ea typeface="Calibri" panose="020F0502020204030204" pitchFamily="34" charset="0"/>
                          <a:cs typeface="Arial" panose="020B0604020202020204" pitchFamily="34" charset="0"/>
                        </a:rPr>
                        <a:t>(i.e. due </a:t>
                      </a:r>
                      <a:r>
                        <a:rPr lang="en-US" sz="1600" dirty="0">
                          <a:effectLst/>
                          <a:latin typeface="Calibri" panose="020F0502020204030204" pitchFamily="34" charset="0"/>
                          <a:ea typeface="Calibri" panose="020F0502020204030204" pitchFamily="34" charset="0"/>
                          <a:cs typeface="Arial" panose="020B0604020202020204" pitchFamily="34" charset="0"/>
                        </a:rPr>
                        <a:t>diligence </a:t>
                      </a:r>
                      <a:r>
                        <a:rPr lang="en-US" sz="1600" dirty="0" err="1">
                          <a:effectLst/>
                          <a:latin typeface="Calibri" panose="020F0502020204030204" pitchFamily="34" charset="0"/>
                          <a:ea typeface="Calibri" panose="020F0502020204030204" pitchFamily="34" charset="0"/>
                          <a:cs typeface="Arial" panose="020B0604020202020204" pitchFamily="34" charset="0"/>
                        </a:rPr>
                        <a:t>etc</a:t>
                      </a:r>
                      <a:r>
                        <a:rPr lang="en-US" sz="1600" dirty="0">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Limited retail participation</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EEAF6"/>
                    </a:solidFill>
                  </a:tcPr>
                </a:tc>
              </a:tr>
              <a:tr h="0">
                <a:tc rowSpan="4">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Arial" panose="020B0604020202020204" pitchFamily="34" charset="0"/>
                        </a:rPr>
                        <a:t>Demand-Side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Educational gap: lack of awareness, financial literacy</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BE4D5"/>
                    </a:solidFill>
                  </a:tcPr>
                </a:tc>
                <a:tc hMerge="1">
                  <a:txBody>
                    <a:bodyPr/>
                    <a:lstStyle/>
                    <a:p>
                      <a:endParaRPr lang="en-US"/>
                    </a:p>
                  </a:txBody>
                  <a:tcPr/>
                </a:tc>
              </a:tr>
              <a:tr h="0">
                <a:tc vMerge="1">
                  <a:txBody>
                    <a:bodyPr/>
                    <a:lstStyle/>
                    <a:p>
                      <a:endParaRPr lang="en-US"/>
                    </a:p>
                  </a:txBody>
                  <a:tcPr/>
                </a:tc>
                <a:tc grid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Information paucity: limited data sharing, insufficient disclosure of information and reporting</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BE4D5"/>
                    </a:solidFill>
                  </a:tcPr>
                </a:tc>
                <a:tc hMerge="1">
                  <a:txBody>
                    <a:bodyPr/>
                    <a:lstStyle/>
                    <a:p>
                      <a:endParaRPr lang="en-US"/>
                    </a:p>
                  </a:txBody>
                  <a:tcPr/>
                </a:tc>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Discouraged non-seekers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Limited skills to face public market requirements</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BE4D5"/>
                    </a:solidFill>
                  </a:tcPr>
                </a:tc>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Impaired communication channel </a:t>
                      </a:r>
                      <a:r>
                        <a:rPr lang="en-US" sz="1600" dirty="0" smtClean="0">
                          <a:effectLst/>
                          <a:latin typeface="Calibri" panose="020F0502020204030204" pitchFamily="34" charset="0"/>
                          <a:ea typeface="Calibri" panose="020F0502020204030204" pitchFamily="34" charset="0"/>
                          <a:cs typeface="Arial" panose="020B0604020202020204" pitchFamily="34" charset="0"/>
                        </a:rPr>
                        <a:t>supply </a:t>
                      </a:r>
                      <a:r>
                        <a:rPr lang="en-US" sz="1600" dirty="0">
                          <a:effectLst/>
                          <a:latin typeface="Calibri" panose="020F0502020204030204" pitchFamily="34" charset="0"/>
                          <a:ea typeface="Calibri" panose="020F0502020204030204" pitchFamily="34" charset="0"/>
                          <a:cs typeface="Arial" panose="020B0604020202020204" pitchFamily="34" charset="0"/>
                        </a:rPr>
                        <a:t>and demand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Disproportionate cost and listing requirement on main exchange</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BE4D5"/>
                    </a:solidFill>
                  </a:tcPr>
                </a:tc>
              </a:tr>
              <a:tr h="0">
                <a:tc rowSpan="4">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Regulation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Holistic and coordinated approach to regulation not always guaranteed</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2EFD9"/>
                    </a:solidFill>
                  </a:tcPr>
                </a:tc>
                <a:tc hMerge="1">
                  <a:txBody>
                    <a:bodyPr/>
                    <a:lstStyle/>
                    <a:p>
                      <a:endParaRPr lang="en-US"/>
                    </a:p>
                  </a:txBody>
                  <a:tcPr/>
                </a:tc>
              </a:tr>
              <a:tr h="0">
                <a:tc vMerge="1">
                  <a:txBody>
                    <a:bodyPr/>
                    <a:lstStyle/>
                    <a:p>
                      <a:endParaRPr lang="en-US"/>
                    </a:p>
                  </a:txBody>
                  <a:tcPr/>
                </a:tc>
                <a:tc grid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Absence of level playing field between debt and equity</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2EFD9"/>
                    </a:solidFill>
                  </a:tcPr>
                </a:tc>
                <a:tc hMerge="1">
                  <a:txBody>
                    <a:bodyPr/>
                    <a:lstStyle/>
                    <a:p>
                      <a:endParaRPr lang="en-US"/>
                    </a:p>
                  </a:txBody>
                  <a:tcPr/>
                </a:tc>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Absence of solid regulatory framework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Ineffective one size-fit-all approach for equity</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2EFD9"/>
                    </a:solidFill>
                  </a:tcPr>
                </a:tc>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Inconsistencies in the regulatory approach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Standard SMEs definition non-optimal to describe targeted SMEs</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2EFD9"/>
                    </a:solidFill>
                  </a:tcPr>
                </a:tc>
              </a:tr>
            </a:tbl>
          </a:graphicData>
        </a:graphic>
      </p:graphicFrame>
      <p:sp>
        <p:nvSpPr>
          <p:cNvPr id="18" name="Rectangle 17"/>
          <p:cNvSpPr/>
          <p:nvPr/>
        </p:nvSpPr>
        <p:spPr>
          <a:xfrm>
            <a:off x="325351" y="5956240"/>
            <a:ext cx="6096000" cy="246221"/>
          </a:xfrm>
          <a:prstGeom prst="rect">
            <a:avLst/>
          </a:prstGeom>
        </p:spPr>
        <p:txBody>
          <a:bodyPr>
            <a:spAutoFit/>
          </a:bodyPr>
          <a:lstStyle/>
          <a:p>
            <a:r>
              <a:rPr lang="en-US" sz="1000" dirty="0"/>
              <a:t>Source: </a:t>
            </a:r>
            <a:r>
              <a:rPr lang="en-US" sz="1000" dirty="0" smtClean="0"/>
              <a:t>OECD (2015)</a:t>
            </a:r>
            <a:endParaRPr lang="en-US" sz="1000" dirty="0"/>
          </a:p>
        </p:txBody>
      </p:sp>
    </p:spTree>
    <p:extLst>
      <p:ext uri="{BB962C8B-B14F-4D97-AF65-F5344CB8AC3E}">
        <p14:creationId xmlns:p14="http://schemas.microsoft.com/office/powerpoint/2010/main" val="2750043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59EB-CDF3-4FE7-8E3C-AFBE402760BB}" type="datetime3">
              <a:rPr lang="en-US" smtClean="0">
                <a:solidFill>
                  <a:prstClr val="black"/>
                </a:solidFill>
              </a:rPr>
              <a:pPr/>
              <a:t>22 January 2017</a:t>
            </a:fld>
            <a:endParaRPr lang="en-US">
              <a:solidFill>
                <a:prstClr val="black"/>
              </a:solidFill>
            </a:endParaRPr>
          </a:p>
        </p:txBody>
      </p:sp>
      <p:sp>
        <p:nvSpPr>
          <p:cNvPr id="4" name="Slide Number Placeholder 3"/>
          <p:cNvSpPr>
            <a:spLocks noGrp="1"/>
          </p:cNvSpPr>
          <p:nvPr>
            <p:ph type="sldNum" sz="quarter" idx="12"/>
          </p:nvPr>
        </p:nvSpPr>
        <p:spPr/>
        <p:txBody>
          <a:bodyPr/>
          <a:lstStyle/>
          <a:p>
            <a:fld id="{F8E5A442-27F9-400D-B335-C2ACCB2E31D9}" type="slidenum">
              <a:rPr>
                <a:solidFill>
                  <a:prstClr val="black"/>
                </a:solidFill>
              </a:rPr>
              <a:pPr/>
              <a:t>9</a:t>
            </a:fld>
            <a:endParaRPr>
              <a:solidFill>
                <a:prstClr val="black"/>
              </a:solidFill>
            </a:endParaRPr>
          </a:p>
        </p:txBody>
      </p:sp>
      <p:sp>
        <p:nvSpPr>
          <p:cNvPr id="6" name="Title 5"/>
          <p:cNvSpPr>
            <a:spLocks noGrp="1"/>
          </p:cNvSpPr>
          <p:nvPr>
            <p:ph type="title"/>
          </p:nvPr>
        </p:nvSpPr>
        <p:spPr>
          <a:xfrm>
            <a:off x="598852" y="90411"/>
            <a:ext cx="10983547" cy="990146"/>
          </a:xfrm>
        </p:spPr>
        <p:txBody>
          <a:bodyPr>
            <a:normAutofit fontScale="90000"/>
          </a:bodyPr>
          <a:lstStyle/>
          <a:p>
            <a:r>
              <a:rPr lang="en-US" dirty="0"/>
              <a:t>Islamic banking and finance has shown unprecedented global </a:t>
            </a:r>
            <a:r>
              <a:rPr lang="en-US" dirty="0" smtClean="0"/>
              <a:t>success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92515069"/>
              </p:ext>
            </p:extLst>
          </p:nvPr>
        </p:nvGraphicFramePr>
        <p:xfrm>
          <a:off x="2120900" y="1853806"/>
          <a:ext cx="8188667" cy="3439026"/>
        </p:xfrm>
        <a:graphic>
          <a:graphicData uri="http://schemas.openxmlformats.org/drawingml/2006/table">
            <a:tbl>
              <a:tblPr firstRow="1" firstCol="1" bandRow="1"/>
              <a:tblGrid>
                <a:gridCol w="1130300"/>
                <a:gridCol w="1270000"/>
                <a:gridCol w="1589050"/>
                <a:gridCol w="1527024"/>
                <a:gridCol w="1622464"/>
                <a:gridCol w="1049829"/>
              </a:tblGrid>
              <a:tr h="1119669">
                <a:tc>
                  <a:txBody>
                    <a:bodyPr/>
                    <a:lstStyle/>
                    <a:p>
                      <a:pPr marL="0" marR="0">
                        <a:lnSpc>
                          <a:spcPct val="120000"/>
                        </a:lnSpc>
                        <a:spcBef>
                          <a:spcPts val="0"/>
                        </a:spcBef>
                        <a:spcAft>
                          <a:spcPts val="0"/>
                        </a:spcAft>
                      </a:pPr>
                      <a:r>
                        <a:rPr lang="en-US" sz="2000" b="1" i="0" dirty="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Region</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b="1" i="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Islamic banking</a:t>
                      </a:r>
                      <a:br>
                        <a:rPr lang="en-US" sz="2000" b="1" i="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br>
                      <a:r>
                        <a:rPr lang="en-US" sz="2000" b="1" i="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 assets</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b="1" i="1">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Sukuk</a:t>
                      </a:r>
                      <a:r>
                        <a:rPr lang="en-US" sz="2000" b="1" i="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 </a:t>
                      </a:r>
                      <a:br>
                        <a:rPr lang="en-US" sz="2000" b="1" i="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br>
                      <a:r>
                        <a:rPr lang="en-US" sz="2000" b="1" i="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outstanding</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b="1" i="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Islamic funds assets</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b="1" i="1" dirty="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Takaful</a:t>
                      </a:r>
                      <a:r>
                        <a:rPr lang="en-US" sz="2000" b="1" i="0" dirty="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 contributions</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b="1" i="0">
                          <a:solidFill>
                            <a:srgbClr val="1C6194"/>
                          </a:solidFill>
                          <a:effectLst/>
                          <a:latin typeface="Cambria" panose="02040503050406030204" pitchFamily="18" charset="0"/>
                          <a:ea typeface="Times New Roman" panose="02020603050405020304" pitchFamily="18" charset="0"/>
                          <a:cs typeface="Times New Roman" panose="02020603050405020304" pitchFamily="18" charset="0"/>
                        </a:rPr>
                        <a:t>Total</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54855">
                <a:tc>
                  <a:txBody>
                    <a:bodyPr/>
                    <a:lstStyle/>
                    <a:p>
                      <a:pPr marL="0" marR="0" algn="just">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Asia</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203.8</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188.4</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23.2</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3.9</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419.3</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r>
              <a:tr h="354855">
                <a:tc>
                  <a:txBody>
                    <a:bodyPr/>
                    <a:lstStyle/>
                    <a:p>
                      <a:pPr marL="0" marR="0" algn="just">
                        <a:lnSpc>
                          <a:spcPct val="120000"/>
                        </a:lnSpc>
                        <a:spcBef>
                          <a:spcPts val="0"/>
                        </a:spcBef>
                        <a:spcAft>
                          <a:spcPts val="0"/>
                        </a:spcAft>
                      </a:pPr>
                      <a:r>
                        <a:rPr lang="en-US" sz="2000" i="0">
                          <a:effectLst/>
                          <a:latin typeface="Cambria" panose="02040503050406030204" pitchFamily="18" charset="0"/>
                          <a:ea typeface="Times New Roman" panose="02020603050405020304" pitchFamily="18" charset="0"/>
                          <a:cs typeface="Times New Roman" panose="02020603050405020304" pitchFamily="18" charset="0"/>
                        </a:rPr>
                        <a:t>GCC</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i="0">
                          <a:effectLst/>
                          <a:latin typeface="Cambria" panose="02040503050406030204" pitchFamily="18" charset="0"/>
                          <a:ea typeface="Times New Roman" panose="02020603050405020304" pitchFamily="18" charset="0"/>
                          <a:cs typeface="Times New Roman" panose="02020603050405020304" pitchFamily="18" charset="0"/>
                        </a:rPr>
                        <a:t>564.2</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i="0">
                          <a:effectLst/>
                          <a:latin typeface="Cambria" panose="02040503050406030204" pitchFamily="18" charset="0"/>
                          <a:ea typeface="Times New Roman" panose="02020603050405020304" pitchFamily="18" charset="0"/>
                          <a:cs typeface="Times New Roman" panose="02020603050405020304" pitchFamily="18" charset="0"/>
                        </a:rPr>
                        <a:t>95.5</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i="0">
                          <a:effectLst/>
                          <a:latin typeface="Cambria" panose="02040503050406030204" pitchFamily="18" charset="0"/>
                          <a:ea typeface="Times New Roman" panose="02020603050405020304" pitchFamily="18" charset="0"/>
                          <a:cs typeface="Times New Roman" panose="02020603050405020304" pitchFamily="18" charset="0"/>
                        </a:rPr>
                        <a:t>33.5</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i="0">
                          <a:effectLst/>
                          <a:latin typeface="Cambria" panose="02040503050406030204" pitchFamily="18" charset="0"/>
                          <a:ea typeface="Times New Roman" panose="02020603050405020304" pitchFamily="18" charset="0"/>
                          <a:cs typeface="Times New Roman" panose="02020603050405020304" pitchFamily="18" charset="0"/>
                        </a:rPr>
                        <a:t>9.0</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i="0">
                          <a:effectLst/>
                          <a:latin typeface="Cambria" panose="02040503050406030204" pitchFamily="18" charset="0"/>
                          <a:ea typeface="Times New Roman" panose="02020603050405020304" pitchFamily="18" charset="0"/>
                          <a:cs typeface="Times New Roman" panose="02020603050405020304" pitchFamily="18" charset="0"/>
                        </a:rPr>
                        <a:t>702.2</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93511">
                <a:tc>
                  <a:txBody>
                    <a:bodyPr/>
                    <a:lstStyle/>
                    <a:p>
                      <a:pPr marL="0" marR="0">
                        <a:lnSpc>
                          <a:spcPct val="120000"/>
                        </a:lnSpc>
                        <a:spcBef>
                          <a:spcPts val="0"/>
                        </a:spcBef>
                        <a:spcAft>
                          <a:spcPts val="0"/>
                        </a:spcAft>
                      </a:pPr>
                      <a:r>
                        <a:rPr lang="en-US" sz="2000" i="0" dirty="0" smtClean="0">
                          <a:effectLst/>
                          <a:latin typeface="Cambria" panose="02040503050406030204" pitchFamily="18" charset="0"/>
                          <a:ea typeface="Times New Roman" panose="02020603050405020304" pitchFamily="18" charset="0"/>
                          <a:cs typeface="Times New Roman" panose="02020603050405020304" pitchFamily="18" charset="0"/>
                        </a:rPr>
                        <a:t>MENA</a:t>
                      </a:r>
                      <a:r>
                        <a:rPr lang="en-US" sz="2000" i="0" baseline="30000" dirty="0" smtClean="0">
                          <a:effectLst/>
                          <a:latin typeface="Cambria" panose="02040503050406030204" pitchFamily="18" charset="0"/>
                          <a:ea typeface="Times New Roman" panose="02020603050405020304" pitchFamily="18" charset="0"/>
                          <a:cs typeface="Times New Roman" panose="02020603050405020304" pitchFamily="18" charset="0"/>
                        </a:rPr>
                        <a:t>1/</a:t>
                      </a:r>
                      <a:endParaRPr lang="en-US" sz="2000" i="1" baseline="300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633.7</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0.1</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0.3</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7.7</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641.8</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r>
              <a:tr h="411618">
                <a:tc>
                  <a:txBody>
                    <a:bodyPr/>
                    <a:lstStyle/>
                    <a:p>
                      <a:pPr marL="0" marR="0" algn="just">
                        <a:lnSpc>
                          <a:spcPct val="120000"/>
                        </a:lnSpc>
                        <a:spcBef>
                          <a:spcPts val="0"/>
                        </a:spcBef>
                        <a:spcAft>
                          <a:spcPts val="0"/>
                        </a:spcAft>
                      </a:pPr>
                      <a:r>
                        <a:rPr lang="en-US" sz="2000" i="0" dirty="0" smtClean="0">
                          <a:effectLst/>
                          <a:latin typeface="Cambria" panose="02040503050406030204" pitchFamily="18" charset="0"/>
                          <a:ea typeface="Times New Roman" panose="02020603050405020304" pitchFamily="18" charset="0"/>
                          <a:cs typeface="Times New Roman" panose="02020603050405020304" pitchFamily="18" charset="0"/>
                        </a:rPr>
                        <a:t>SSA</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i="0">
                          <a:effectLst/>
                          <a:latin typeface="Cambria" panose="02040503050406030204" pitchFamily="18" charset="0"/>
                          <a:ea typeface="Times New Roman" panose="02020603050405020304" pitchFamily="18" charset="0"/>
                          <a:cs typeface="Times New Roman" panose="02020603050405020304" pitchFamily="18" charset="0"/>
                        </a:rPr>
                        <a:t>20.1</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i="0">
                          <a:effectLst/>
                          <a:latin typeface="Cambria" panose="02040503050406030204" pitchFamily="18" charset="0"/>
                          <a:ea typeface="Times New Roman" panose="02020603050405020304" pitchFamily="18" charset="0"/>
                          <a:cs typeface="Times New Roman" panose="02020603050405020304" pitchFamily="18" charset="0"/>
                        </a:rPr>
                        <a:t>1.3</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i="0">
                          <a:effectLst/>
                          <a:latin typeface="Cambria" panose="02040503050406030204" pitchFamily="18" charset="0"/>
                          <a:ea typeface="Times New Roman" panose="02020603050405020304" pitchFamily="18" charset="0"/>
                          <a:cs typeface="Times New Roman" panose="02020603050405020304" pitchFamily="18" charset="0"/>
                        </a:rPr>
                        <a:t>1.8</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i="0">
                          <a:effectLst/>
                          <a:latin typeface="Cambria" panose="02040503050406030204" pitchFamily="18" charset="0"/>
                          <a:ea typeface="Times New Roman" panose="02020603050405020304" pitchFamily="18" charset="0"/>
                          <a:cs typeface="Times New Roman" panose="02020603050405020304" pitchFamily="18" charset="0"/>
                        </a:rPr>
                        <a:t>0.6</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2000" i="0">
                          <a:effectLst/>
                          <a:latin typeface="Cambria" panose="02040503050406030204" pitchFamily="18" charset="0"/>
                          <a:ea typeface="Times New Roman" panose="02020603050405020304" pitchFamily="18" charset="0"/>
                          <a:cs typeface="Times New Roman" panose="02020603050405020304" pitchFamily="18" charset="0"/>
                        </a:rPr>
                        <a:t>23.8</a:t>
                      </a:r>
                      <a:endParaRPr lang="en-US" sz="2000" i="1">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16948">
                <a:tc>
                  <a:txBody>
                    <a:bodyPr/>
                    <a:lstStyle/>
                    <a:p>
                      <a:pPr marL="0" marR="0" algn="just">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Others</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54.4</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9.4</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17.0</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0.3</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c>
                  <a:txBody>
                    <a:bodyPr/>
                    <a:lstStyle/>
                    <a:p>
                      <a:pPr marL="0" marR="0" algn="r">
                        <a:lnSpc>
                          <a:spcPct val="120000"/>
                        </a:lnSpc>
                        <a:spcBef>
                          <a:spcPts val="0"/>
                        </a:spcBef>
                        <a:spcAft>
                          <a:spcPts val="0"/>
                        </a:spcAft>
                      </a:pPr>
                      <a:r>
                        <a:rPr lang="en-US" sz="2000" i="0" dirty="0">
                          <a:effectLst/>
                          <a:latin typeface="Cambria" panose="02040503050406030204" pitchFamily="18" charset="0"/>
                          <a:ea typeface="Times New Roman" panose="02020603050405020304" pitchFamily="18" charset="0"/>
                          <a:cs typeface="Times New Roman" panose="02020603050405020304" pitchFamily="18" charset="0"/>
                        </a:rPr>
                        <a:t>81.1</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4">
                        <a:lumMod val="20000"/>
                        <a:lumOff val="80000"/>
                      </a:schemeClr>
                    </a:solidFill>
                  </a:tcPr>
                </a:tc>
              </a:tr>
              <a:tr h="354855">
                <a:tc>
                  <a:txBody>
                    <a:bodyPr/>
                    <a:lstStyle/>
                    <a:p>
                      <a:pPr marL="0" marR="0" algn="just">
                        <a:lnSpc>
                          <a:spcPct val="120000"/>
                        </a:lnSpc>
                        <a:spcBef>
                          <a:spcPts val="0"/>
                        </a:spcBef>
                        <a:spcAft>
                          <a:spcPts val="0"/>
                        </a:spcAft>
                      </a:pPr>
                      <a:r>
                        <a:rPr lang="en-US" sz="2000" i="0"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Total</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134163"/>
                    </a:solidFill>
                  </a:tcPr>
                </a:tc>
                <a:tc>
                  <a:txBody>
                    <a:bodyPr/>
                    <a:lstStyle/>
                    <a:p>
                      <a:pPr marL="0" marR="0" algn="r">
                        <a:lnSpc>
                          <a:spcPct val="120000"/>
                        </a:lnSpc>
                        <a:spcBef>
                          <a:spcPts val="0"/>
                        </a:spcBef>
                        <a:spcAft>
                          <a:spcPts val="0"/>
                        </a:spcAft>
                      </a:pPr>
                      <a:r>
                        <a:rPr lang="en-US" sz="2000" b="1" i="0"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1,476.2</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134163"/>
                    </a:solidFill>
                  </a:tcPr>
                </a:tc>
                <a:tc>
                  <a:txBody>
                    <a:bodyPr/>
                    <a:lstStyle/>
                    <a:p>
                      <a:pPr marL="0" marR="0" algn="r">
                        <a:lnSpc>
                          <a:spcPct val="120000"/>
                        </a:lnSpc>
                        <a:spcBef>
                          <a:spcPts val="0"/>
                        </a:spcBef>
                        <a:spcAft>
                          <a:spcPts val="0"/>
                        </a:spcAft>
                      </a:pPr>
                      <a:r>
                        <a:rPr lang="en-US" sz="2000" b="1" i="0"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294.7</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134163"/>
                    </a:solidFill>
                  </a:tcPr>
                </a:tc>
                <a:tc>
                  <a:txBody>
                    <a:bodyPr/>
                    <a:lstStyle/>
                    <a:p>
                      <a:pPr marL="0" marR="0" algn="r">
                        <a:lnSpc>
                          <a:spcPct val="120000"/>
                        </a:lnSpc>
                        <a:spcBef>
                          <a:spcPts val="0"/>
                        </a:spcBef>
                        <a:spcAft>
                          <a:spcPts val="0"/>
                        </a:spcAft>
                      </a:pPr>
                      <a:r>
                        <a:rPr lang="en-US" sz="2000" b="1" i="0"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75.8</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134163"/>
                    </a:solidFill>
                  </a:tcPr>
                </a:tc>
                <a:tc>
                  <a:txBody>
                    <a:bodyPr/>
                    <a:lstStyle/>
                    <a:p>
                      <a:pPr marL="0" marR="0" algn="r">
                        <a:lnSpc>
                          <a:spcPct val="120000"/>
                        </a:lnSpc>
                        <a:spcBef>
                          <a:spcPts val="0"/>
                        </a:spcBef>
                        <a:spcAft>
                          <a:spcPts val="0"/>
                        </a:spcAft>
                      </a:pPr>
                      <a:r>
                        <a:rPr lang="en-US" sz="2000" b="1" i="0"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21.4</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134163"/>
                    </a:solidFill>
                  </a:tcPr>
                </a:tc>
                <a:tc>
                  <a:txBody>
                    <a:bodyPr/>
                    <a:lstStyle/>
                    <a:p>
                      <a:pPr marL="0" marR="0" algn="r">
                        <a:lnSpc>
                          <a:spcPct val="120000"/>
                        </a:lnSpc>
                        <a:spcBef>
                          <a:spcPts val="0"/>
                        </a:spcBef>
                        <a:spcAft>
                          <a:spcPts val="0"/>
                        </a:spcAft>
                      </a:pPr>
                      <a:r>
                        <a:rPr lang="en-US" sz="2000" b="1" i="0"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1,868.1</a:t>
                      </a:r>
                      <a:endParaRPr lang="en-US" sz="2000" i="1"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134163"/>
                    </a:solidFill>
                  </a:tcPr>
                </a:tc>
              </a:tr>
            </a:tbl>
          </a:graphicData>
        </a:graphic>
      </p:graphicFrame>
      <p:sp>
        <p:nvSpPr>
          <p:cNvPr id="5" name="Rectangle 4"/>
          <p:cNvSpPr/>
          <p:nvPr/>
        </p:nvSpPr>
        <p:spPr>
          <a:xfrm>
            <a:off x="3730109" y="1333674"/>
            <a:ext cx="5069016"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Islamic Banking and Finance Assets, 2014 ($billion) </a:t>
            </a:r>
            <a:endParaRPr lang="en-US" dirty="0"/>
          </a:p>
        </p:txBody>
      </p:sp>
      <p:sp>
        <p:nvSpPr>
          <p:cNvPr id="7" name="Rectangle 6"/>
          <p:cNvSpPr/>
          <p:nvPr/>
        </p:nvSpPr>
        <p:spPr>
          <a:xfrm>
            <a:off x="2054398" y="5283815"/>
            <a:ext cx="6096000" cy="400110"/>
          </a:xfrm>
          <a:prstGeom prst="rect">
            <a:avLst/>
          </a:prstGeom>
        </p:spPr>
        <p:txBody>
          <a:bodyPr>
            <a:spAutoFit/>
          </a:bodyPr>
          <a:lstStyle/>
          <a:p>
            <a:r>
              <a:rPr lang="en-US" sz="1000" dirty="0"/>
              <a:t>Source: IFSB 2015.</a:t>
            </a:r>
          </a:p>
          <a:p>
            <a:r>
              <a:rPr lang="en-US" sz="1000" dirty="0"/>
              <a:t>Note: 1/(excl. </a:t>
            </a:r>
            <a:r>
              <a:rPr lang="en-US" sz="1000" dirty="0" smtClean="0"/>
              <a:t>GCC). GCC=Gulf </a:t>
            </a:r>
            <a:r>
              <a:rPr lang="en-US" sz="1000" dirty="0"/>
              <a:t>Cooperation Council; MENA=Middle East and North Africa.</a:t>
            </a:r>
          </a:p>
        </p:txBody>
      </p:sp>
    </p:spTree>
    <p:extLst>
      <p:ext uri="{BB962C8B-B14F-4D97-AF65-F5344CB8AC3E}">
        <p14:creationId xmlns:p14="http://schemas.microsoft.com/office/powerpoint/2010/main" val="1067443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Main no conten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92D0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4" id="{D4BD43ED-531A-49D1-83DC-C4AE6C41C227}" vid="{DF497753-13E7-4EC7-A22B-5E7F795E8D4E}"/>
    </a:ext>
  </a:extLst>
</a:theme>
</file>

<file path=ppt/theme/theme2.xml><?xml version="1.0" encoding="utf-8"?>
<a:theme xmlns:a="http://schemas.openxmlformats.org/drawingml/2006/main" name="1_Main no conten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92D0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4" id="{D4BD43ED-531A-49D1-83DC-C4AE6C41C227}" vid="{B1045DDE-6FAB-4B83-A3FE-50FBD74C25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IRTI PPT Template 2015</Template>
  <TotalTime>1804</TotalTime>
  <Words>3471</Words>
  <Application>Microsoft Office PowerPoint</Application>
  <PresentationFormat>Widescreen</PresentationFormat>
  <Paragraphs>562</Paragraphs>
  <Slides>29</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ＭＳ Ｐゴシック</vt:lpstr>
      <vt:lpstr>SimSun</vt:lpstr>
      <vt:lpstr>Arial</vt:lpstr>
      <vt:lpstr>Britannic Bold</vt:lpstr>
      <vt:lpstr>Calibri</vt:lpstr>
      <vt:lpstr>Calibri Light</vt:lpstr>
      <vt:lpstr>Cambria</vt:lpstr>
      <vt:lpstr>Courier New</vt:lpstr>
      <vt:lpstr>Times New Roman</vt:lpstr>
      <vt:lpstr>Wingdings</vt:lpstr>
      <vt:lpstr>Main no content</vt:lpstr>
      <vt:lpstr>1_Main no content</vt:lpstr>
      <vt:lpstr>PowerPoint Presentation</vt:lpstr>
      <vt:lpstr>Presentation outline </vt:lpstr>
      <vt:lpstr>PowerPoint Presentation</vt:lpstr>
      <vt:lpstr>SMEs and high-growth start-ups are the backbone of both developed and developing economies</vt:lpstr>
      <vt:lpstr>Relevance and impact are not proportionally met with support mechanisms and channels</vt:lpstr>
      <vt:lpstr>PowerPoint Presentation</vt:lpstr>
      <vt:lpstr>More than US$2 trillion financing gap for micro, small and medium enterprises </vt:lpstr>
      <vt:lpstr>Constraints of market-based instruments for SME finance</vt:lpstr>
      <vt:lpstr>Islamic banking and finance has shown unprecedented global success</vt:lpstr>
      <vt:lpstr>Prospects and challenges facing Islamic finance industry</vt:lpstr>
      <vt:lpstr>Specific challenges facing Islamic financing to SMEs</vt:lpstr>
      <vt:lpstr>PowerPoint Presentation</vt:lpstr>
      <vt:lpstr>95% of entrepreneurs use personal funds when starting a business</vt:lpstr>
      <vt:lpstr>Starting a business has becoming less costly due to technological advancement</vt:lpstr>
      <vt:lpstr>Four main channels to increase alternative financial resources for SMEs</vt:lpstr>
      <vt:lpstr>Historical-traditional alternative financing by banks and finance companies</vt:lpstr>
      <vt:lpstr>PowerPoint Presentation</vt:lpstr>
      <vt:lpstr>SME exchanges focusing on high-growth potential start-ups has a much wider impact</vt:lpstr>
      <vt:lpstr>Credit guarantee offerings have evolved to overcome the key challenges faced by SMEs to access financing</vt:lpstr>
      <vt:lpstr>Entrepreneurial financing has also evolved considerably over the past decade</vt:lpstr>
      <vt:lpstr>Key risks of alternative finance markets</vt:lpstr>
      <vt:lpstr>Global crowdfunding recorded a growth of 167% in 2014</vt:lpstr>
      <vt:lpstr>Advantages of equity-based crowdfunding from an Islamic finance perspectives</vt:lpstr>
      <vt:lpstr>Core factors for an enabling environment for crowdfunding </vt:lpstr>
      <vt:lpstr>Harnessing FinTech for micro, small and medium enterprises (MSMEs)</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Muhamed Zulkhibri</dc:creator>
  <cp:lastModifiedBy>Muhamed Zulkhibri</cp:lastModifiedBy>
  <cp:revision>201</cp:revision>
  <cp:lastPrinted>2017-01-17T08:34:04Z</cp:lastPrinted>
  <dcterms:created xsi:type="dcterms:W3CDTF">2015-04-08T08:06:45Z</dcterms:created>
  <dcterms:modified xsi:type="dcterms:W3CDTF">2017-01-22T05:48:19Z</dcterms:modified>
</cp:coreProperties>
</file>