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Lst>
  <p:notesMasterIdLst>
    <p:notesMasterId r:id="rId32"/>
  </p:notesMasterIdLst>
  <p:handoutMasterIdLst>
    <p:handoutMasterId r:id="rId33"/>
  </p:handoutMasterIdLst>
  <p:sldIdLst>
    <p:sldId id="256" r:id="rId2"/>
    <p:sldId id="579" r:id="rId3"/>
    <p:sldId id="522" r:id="rId4"/>
    <p:sldId id="578" r:id="rId5"/>
    <p:sldId id="509" r:id="rId6"/>
    <p:sldId id="510" r:id="rId7"/>
    <p:sldId id="575" r:id="rId8"/>
    <p:sldId id="512" r:id="rId9"/>
    <p:sldId id="513" r:id="rId10"/>
    <p:sldId id="515" r:id="rId11"/>
    <p:sldId id="574" r:id="rId12"/>
    <p:sldId id="576" r:id="rId13"/>
    <p:sldId id="591" r:id="rId14"/>
    <p:sldId id="577" r:id="rId15"/>
    <p:sldId id="589" r:id="rId16"/>
    <p:sldId id="584" r:id="rId17"/>
    <p:sldId id="592" r:id="rId18"/>
    <p:sldId id="593" r:id="rId19"/>
    <p:sldId id="585" r:id="rId20"/>
    <p:sldId id="532" r:id="rId21"/>
    <p:sldId id="594" r:id="rId22"/>
    <p:sldId id="544" r:id="rId23"/>
    <p:sldId id="549" r:id="rId24"/>
    <p:sldId id="553" r:id="rId25"/>
    <p:sldId id="568" r:id="rId26"/>
    <p:sldId id="580" r:id="rId27"/>
    <p:sldId id="581" r:id="rId28"/>
    <p:sldId id="582" r:id="rId29"/>
    <p:sldId id="587" r:id="rId30"/>
    <p:sldId id="595" r:id="rId31"/>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ran ahmad" initials="ia" lastIdx="5" clrIdx="0"/>
  <p:cmAuthor id="1" name="karim8687" initials="k"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434" autoAdjust="0"/>
    <p:restoredTop sz="93768" autoAdjust="0"/>
  </p:normalViewPr>
  <p:slideViewPr>
    <p:cSldViewPr>
      <p:cViewPr>
        <p:scale>
          <a:sx n="60" d="100"/>
          <a:sy n="60" d="100"/>
        </p:scale>
        <p:origin x="-1698"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P\Downloads\SME%20DEC-04%20TO%20DEC14%20Updat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088584564045829E-2"/>
          <c:y val="0.14399314668999783"/>
          <c:w val="0.83103355015405678"/>
          <c:h val="0.75898860245209399"/>
        </c:manualLayout>
      </c:layout>
      <c:barChart>
        <c:barDir val="col"/>
        <c:grouping val="clustered"/>
        <c:ser>
          <c:idx val="0"/>
          <c:order val="0"/>
          <c:tx>
            <c:strRef>
              <c:f>'[SME DEC-04 TO DEC14 Updated.xlsx]Sheet1'!$A$30</c:f>
              <c:strCache>
                <c:ptCount val="1"/>
                <c:pt idx="0">
                  <c:v>SME Outstanding</c:v>
                </c:pt>
              </c:strCache>
            </c:strRef>
          </c:tx>
          <c:dLbls>
            <c:showVal val="1"/>
          </c:dLbls>
          <c:cat>
            <c:numRef>
              <c:f>'[SME DEC-04 TO DEC14 Updated.xlsx]Sheet1'!$B$29:$M$29</c:f>
              <c:numCache>
                <c:formatCode>[$-409]mmm\-yy;@</c:formatCode>
                <c:ptCount val="12"/>
                <c:pt idx="0">
                  <c:v>38325</c:v>
                </c:pt>
                <c:pt idx="1">
                  <c:v>38690</c:v>
                </c:pt>
                <c:pt idx="2">
                  <c:v>39055</c:v>
                </c:pt>
                <c:pt idx="3">
                  <c:v>39420</c:v>
                </c:pt>
                <c:pt idx="4">
                  <c:v>39786</c:v>
                </c:pt>
                <c:pt idx="5">
                  <c:v>40151</c:v>
                </c:pt>
                <c:pt idx="6">
                  <c:v>40516</c:v>
                </c:pt>
                <c:pt idx="7">
                  <c:v>40881</c:v>
                </c:pt>
                <c:pt idx="8">
                  <c:v>41247</c:v>
                </c:pt>
                <c:pt idx="9">
                  <c:v>41612</c:v>
                </c:pt>
                <c:pt idx="10">
                  <c:v>41977</c:v>
                </c:pt>
                <c:pt idx="11">
                  <c:v>42342</c:v>
                </c:pt>
              </c:numCache>
            </c:numRef>
          </c:cat>
          <c:val>
            <c:numRef>
              <c:f>'[SME DEC-04 TO DEC14 Updated.xlsx]Sheet1'!$B$30:$M$30</c:f>
              <c:numCache>
                <c:formatCode>_(* #,##0.0_);_(* \(#,##0.0\);_(* "-"??_);_(@_)</c:formatCode>
                <c:ptCount val="12"/>
                <c:pt idx="0">
                  <c:v>284</c:v>
                </c:pt>
                <c:pt idx="1">
                  <c:v>361.4</c:v>
                </c:pt>
                <c:pt idx="2">
                  <c:v>408.3</c:v>
                </c:pt>
                <c:pt idx="3">
                  <c:v>437.4</c:v>
                </c:pt>
                <c:pt idx="4">
                  <c:v>375</c:v>
                </c:pt>
                <c:pt idx="5">
                  <c:v>348.2</c:v>
                </c:pt>
                <c:pt idx="6">
                  <c:v>334</c:v>
                </c:pt>
                <c:pt idx="7">
                  <c:v>294.3</c:v>
                </c:pt>
                <c:pt idx="8">
                  <c:v>266.5</c:v>
                </c:pt>
                <c:pt idx="9">
                  <c:v>272.52885899999904</c:v>
                </c:pt>
                <c:pt idx="10">
                  <c:v>287.88094699999999</c:v>
                </c:pt>
                <c:pt idx="11" formatCode="_(* #,##0.00_);_(* \(#,##0.00\);_(* &quot;-&quot;??_);_(@_)">
                  <c:v>305.08619599999855</c:v>
                </c:pt>
              </c:numCache>
            </c:numRef>
          </c:val>
        </c:ser>
        <c:ser>
          <c:idx val="1"/>
          <c:order val="1"/>
          <c:tx>
            <c:strRef>
              <c:f>'[SME DEC-04 TO DEC14 Updated.xlsx]Sheet1'!$A$31</c:f>
              <c:strCache>
                <c:ptCount val="1"/>
                <c:pt idx="0">
                  <c:v>SME Borrowers</c:v>
                </c:pt>
              </c:strCache>
            </c:strRef>
          </c:tx>
          <c:dLbls>
            <c:showVal val="1"/>
          </c:dLbls>
          <c:cat>
            <c:numRef>
              <c:f>'[SME DEC-04 TO DEC14 Updated.xlsx]Sheet1'!$B$29:$M$29</c:f>
              <c:numCache>
                <c:formatCode>[$-409]mmm\-yy;@</c:formatCode>
                <c:ptCount val="12"/>
                <c:pt idx="0">
                  <c:v>38325</c:v>
                </c:pt>
                <c:pt idx="1">
                  <c:v>38690</c:v>
                </c:pt>
                <c:pt idx="2">
                  <c:v>39055</c:v>
                </c:pt>
                <c:pt idx="3">
                  <c:v>39420</c:v>
                </c:pt>
                <c:pt idx="4">
                  <c:v>39786</c:v>
                </c:pt>
                <c:pt idx="5">
                  <c:v>40151</c:v>
                </c:pt>
                <c:pt idx="6">
                  <c:v>40516</c:v>
                </c:pt>
                <c:pt idx="7">
                  <c:v>40881</c:v>
                </c:pt>
                <c:pt idx="8">
                  <c:v>41247</c:v>
                </c:pt>
                <c:pt idx="9">
                  <c:v>41612</c:v>
                </c:pt>
                <c:pt idx="10">
                  <c:v>41977</c:v>
                </c:pt>
                <c:pt idx="11">
                  <c:v>42342</c:v>
                </c:pt>
              </c:numCache>
            </c:numRef>
          </c:cat>
          <c:val>
            <c:numRef>
              <c:f>'[SME DEC-04 TO DEC14 Updated.xlsx]Sheet1'!$B$31:$M$31</c:f>
              <c:numCache>
                <c:formatCode>_(* #,##0_);_(* \(#,##0\);_(* "-"??_);_(@_)</c:formatCode>
                <c:ptCount val="12"/>
                <c:pt idx="0">
                  <c:v>106.248</c:v>
                </c:pt>
                <c:pt idx="1">
                  <c:v>161.316</c:v>
                </c:pt>
                <c:pt idx="2">
                  <c:v>168.233</c:v>
                </c:pt>
                <c:pt idx="3">
                  <c:v>185.03900000000002</c:v>
                </c:pt>
                <c:pt idx="4">
                  <c:v>215.3</c:v>
                </c:pt>
                <c:pt idx="5">
                  <c:v>212.38700000000046</c:v>
                </c:pt>
                <c:pt idx="6">
                  <c:v>211.41900000000001</c:v>
                </c:pt>
                <c:pt idx="7">
                  <c:v>167.94900000000001</c:v>
                </c:pt>
                <c:pt idx="8" formatCode="General">
                  <c:v>132</c:v>
                </c:pt>
                <c:pt idx="9">
                  <c:v>136.94</c:v>
                </c:pt>
                <c:pt idx="10">
                  <c:v>134.52100000000004</c:v>
                </c:pt>
                <c:pt idx="11">
                  <c:v>157.929</c:v>
                </c:pt>
              </c:numCache>
            </c:numRef>
          </c:val>
        </c:ser>
        <c:axId val="127522688"/>
        <c:axId val="127524224"/>
      </c:barChart>
      <c:lineChart>
        <c:grouping val="standard"/>
        <c:ser>
          <c:idx val="2"/>
          <c:order val="2"/>
          <c:tx>
            <c:strRef>
              <c:f>'[SME DEC-04 TO DEC14 Updated.xlsx]Sheet1'!$A$32</c:f>
              <c:strCache>
                <c:ptCount val="1"/>
                <c:pt idx="0">
                  <c:v>NPL Ratio</c:v>
                </c:pt>
              </c:strCache>
            </c:strRef>
          </c:tx>
          <c:marker>
            <c:symbol val="none"/>
          </c:marker>
          <c:dLbls>
            <c:showVal val="1"/>
          </c:dLbls>
          <c:cat>
            <c:numRef>
              <c:f>'[SME DEC-04 TO DEC14 Updated.xlsx]Sheet1'!$B$29:$M$29</c:f>
              <c:numCache>
                <c:formatCode>[$-409]mmm\-yy;@</c:formatCode>
                <c:ptCount val="12"/>
                <c:pt idx="0">
                  <c:v>38325</c:v>
                </c:pt>
                <c:pt idx="1">
                  <c:v>38690</c:v>
                </c:pt>
                <c:pt idx="2">
                  <c:v>39055</c:v>
                </c:pt>
                <c:pt idx="3">
                  <c:v>39420</c:v>
                </c:pt>
                <c:pt idx="4">
                  <c:v>39786</c:v>
                </c:pt>
                <c:pt idx="5">
                  <c:v>40151</c:v>
                </c:pt>
                <c:pt idx="6">
                  <c:v>40516</c:v>
                </c:pt>
                <c:pt idx="7">
                  <c:v>40881</c:v>
                </c:pt>
                <c:pt idx="8">
                  <c:v>41247</c:v>
                </c:pt>
                <c:pt idx="9">
                  <c:v>41612</c:v>
                </c:pt>
                <c:pt idx="10">
                  <c:v>41977</c:v>
                </c:pt>
                <c:pt idx="11">
                  <c:v>42342</c:v>
                </c:pt>
              </c:numCache>
            </c:numRef>
          </c:cat>
          <c:val>
            <c:numRef>
              <c:f>'[SME DEC-04 TO DEC14 Updated.xlsx]Sheet1'!$B$32:$M$32</c:f>
              <c:numCache>
                <c:formatCode>0%</c:formatCode>
                <c:ptCount val="12"/>
                <c:pt idx="0">
                  <c:v>0.10598591549295765</c:v>
                </c:pt>
                <c:pt idx="1">
                  <c:v>0.11649142224681842</c:v>
                </c:pt>
                <c:pt idx="2">
                  <c:v>8.8170462894930676E-2</c:v>
                </c:pt>
                <c:pt idx="3">
                  <c:v>9.4421582075903066E-2</c:v>
                </c:pt>
                <c:pt idx="4">
                  <c:v>0.16400000000000042</c:v>
                </c:pt>
                <c:pt idx="5">
                  <c:v>0.22745548535324608</c:v>
                </c:pt>
                <c:pt idx="6">
                  <c:v>0.28892215568862373</c:v>
                </c:pt>
                <c:pt idx="7">
                  <c:v>0.32449881073734438</c:v>
                </c:pt>
                <c:pt idx="8">
                  <c:v>0.35797373358348988</c:v>
                </c:pt>
                <c:pt idx="9">
                  <c:v>0.31782069362423276</c:v>
                </c:pt>
                <c:pt idx="10">
                  <c:v>0.30239927618412382</c:v>
                </c:pt>
                <c:pt idx="11">
                  <c:v>0.25293743214786435</c:v>
                </c:pt>
              </c:numCache>
            </c:numRef>
          </c:val>
        </c:ser>
        <c:marker val="1"/>
        <c:axId val="128789120"/>
        <c:axId val="128787584"/>
      </c:lineChart>
      <c:catAx>
        <c:axId val="127522688"/>
        <c:scaling>
          <c:orientation val="minMax"/>
        </c:scaling>
        <c:axPos val="b"/>
        <c:numFmt formatCode="[$-409]mmm\-yy;@" sourceLinked="1"/>
        <c:tickLblPos val="nextTo"/>
        <c:crossAx val="127524224"/>
        <c:crosses val="autoZero"/>
        <c:lblAlgn val="ctr"/>
        <c:lblOffset val="100"/>
      </c:catAx>
      <c:valAx>
        <c:axId val="127524224"/>
        <c:scaling>
          <c:orientation val="minMax"/>
        </c:scaling>
        <c:axPos val="l"/>
        <c:majorGridlines/>
        <c:numFmt formatCode="_(* #,##0.0_);_(* \(#,##0.0\);_(* &quot;-&quot;??_);_(@_)" sourceLinked="1"/>
        <c:tickLblPos val="nextTo"/>
        <c:crossAx val="127522688"/>
        <c:crosses val="autoZero"/>
        <c:crossBetween val="between"/>
      </c:valAx>
      <c:valAx>
        <c:axId val="128787584"/>
        <c:scaling>
          <c:orientation val="minMax"/>
        </c:scaling>
        <c:axPos val="r"/>
        <c:numFmt formatCode="0%" sourceLinked="1"/>
        <c:tickLblPos val="nextTo"/>
        <c:crossAx val="128789120"/>
        <c:crosses val="max"/>
        <c:crossBetween val="between"/>
      </c:valAx>
      <c:dateAx>
        <c:axId val="128789120"/>
        <c:scaling>
          <c:orientation val="minMax"/>
        </c:scaling>
        <c:delete val="1"/>
        <c:axPos val="b"/>
        <c:numFmt formatCode="[$-409]mmm\-yy;@" sourceLinked="1"/>
        <c:tickLblPos val="none"/>
        <c:crossAx val="128787584"/>
        <c:crosses val="autoZero"/>
        <c:auto val="1"/>
        <c:lblOffset val="100"/>
        <c:baseTimeUnit val="years"/>
      </c:dateAx>
    </c:plotArea>
    <c:legend>
      <c:legendPos val="r"/>
      <c:layout>
        <c:manualLayout>
          <c:xMode val="edge"/>
          <c:yMode val="edge"/>
          <c:x val="8.6245923983654951E-2"/>
          <c:y val="1.794254884806077E-2"/>
          <c:w val="0.62064784231605519"/>
          <c:h val="0.12615157480314887"/>
        </c:manualLayout>
      </c:layout>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AA0243-1F0B-4F8F-A916-3B7C45DA5700}"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278214A4-E5CE-42C1-971F-EA280F03714B}">
      <dgm:prSet phldrT="[Text]" custT="1"/>
      <dgm:spPr/>
      <dgm:t>
        <a:bodyPr/>
        <a:lstStyle/>
        <a:p>
          <a:r>
            <a:rPr lang="en-US" sz="1800" dirty="0" smtClean="0"/>
            <a:t>Key Initiatives by SBP</a:t>
          </a:r>
          <a:endParaRPr lang="en-US" sz="1800" dirty="0"/>
        </a:p>
      </dgm:t>
    </dgm:pt>
    <dgm:pt modelId="{691A31C3-2184-457E-BE6C-F44EED86685C}" type="parTrans" cxnId="{F07237A8-EA13-4FEE-A83B-449AE8B98AA4}">
      <dgm:prSet/>
      <dgm:spPr/>
      <dgm:t>
        <a:bodyPr/>
        <a:lstStyle/>
        <a:p>
          <a:endParaRPr lang="en-US"/>
        </a:p>
      </dgm:t>
    </dgm:pt>
    <dgm:pt modelId="{8E7A47DA-EAB5-46C5-A6F1-1FD52A26BAF0}" type="sibTrans" cxnId="{F07237A8-EA13-4FEE-A83B-449AE8B98AA4}">
      <dgm:prSet/>
      <dgm:spPr/>
      <dgm:t>
        <a:bodyPr/>
        <a:lstStyle/>
        <a:p>
          <a:endParaRPr lang="en-US"/>
        </a:p>
      </dgm:t>
    </dgm:pt>
    <dgm:pt modelId="{9E179823-565D-42EF-BD59-B04BFC8A6F9B}">
      <dgm:prSet phldrT="[Text]" custT="1"/>
      <dgm:spPr/>
      <dgm:t>
        <a:bodyPr/>
        <a:lstStyle/>
        <a:p>
          <a:r>
            <a:rPr lang="en-US" sz="1800" dirty="0" smtClean="0">
              <a:latin typeface="+mn-lt"/>
            </a:rPr>
            <a:t>Revision in PRs for SME Financing </a:t>
          </a:r>
          <a:endParaRPr lang="en-US" sz="1800" dirty="0"/>
        </a:p>
      </dgm:t>
    </dgm:pt>
    <dgm:pt modelId="{74796F8E-EFC3-488F-AAB5-0E01A014D6FA}" type="parTrans" cxnId="{E72E9FC5-3A3B-4AF5-9752-06193ED753C2}">
      <dgm:prSet/>
      <dgm:spPr/>
      <dgm:t>
        <a:bodyPr/>
        <a:lstStyle/>
        <a:p>
          <a:endParaRPr lang="en-US"/>
        </a:p>
      </dgm:t>
    </dgm:pt>
    <dgm:pt modelId="{8D7309A7-7181-41AD-8ABE-12B5208625DC}" type="sibTrans" cxnId="{E72E9FC5-3A3B-4AF5-9752-06193ED753C2}">
      <dgm:prSet/>
      <dgm:spPr/>
      <dgm:t>
        <a:bodyPr/>
        <a:lstStyle/>
        <a:p>
          <a:endParaRPr lang="en-US"/>
        </a:p>
      </dgm:t>
    </dgm:pt>
    <dgm:pt modelId="{7A99EC66-9EF3-4C44-9D41-5F27A81A890D}">
      <dgm:prSet phldrT="[Text]" custT="1"/>
      <dgm:spPr/>
      <dgm:t>
        <a:bodyPr/>
        <a:lstStyle/>
        <a:p>
          <a:r>
            <a:rPr lang="en-US" sz="1800" dirty="0" smtClean="0">
              <a:latin typeface="+mn-lt"/>
            </a:rPr>
            <a:t>Establishing a Secured Lending Framework</a:t>
          </a:r>
          <a:endParaRPr lang="en-US" sz="1800" dirty="0"/>
        </a:p>
      </dgm:t>
    </dgm:pt>
    <dgm:pt modelId="{308AE63B-5A05-4E14-A457-89D23E8FBBEA}" type="parTrans" cxnId="{B524AB62-8192-418D-B95D-EB3D4822299A}">
      <dgm:prSet/>
      <dgm:spPr/>
      <dgm:t>
        <a:bodyPr/>
        <a:lstStyle/>
        <a:p>
          <a:endParaRPr lang="en-US"/>
        </a:p>
      </dgm:t>
    </dgm:pt>
    <dgm:pt modelId="{39187BA0-A1DF-49A9-9984-C327F671D9EC}" type="sibTrans" cxnId="{B524AB62-8192-418D-B95D-EB3D4822299A}">
      <dgm:prSet/>
      <dgm:spPr/>
      <dgm:t>
        <a:bodyPr/>
        <a:lstStyle/>
        <a:p>
          <a:endParaRPr lang="en-US"/>
        </a:p>
      </dgm:t>
    </dgm:pt>
    <dgm:pt modelId="{34774539-1867-4CA8-B6A2-EA94380FD5C6}">
      <dgm:prSet phldrT="[Text]" custT="1"/>
      <dgm:spPr/>
      <dgm:t>
        <a:bodyPr/>
        <a:lstStyle/>
        <a:p>
          <a:r>
            <a:rPr lang="en-US" sz="1800" dirty="0" smtClean="0">
              <a:latin typeface="+mn-lt"/>
            </a:rPr>
            <a:t>Formation of SME Finance Technical Committee under NFIS  </a:t>
          </a:r>
          <a:endParaRPr lang="en-US" sz="1800" dirty="0"/>
        </a:p>
      </dgm:t>
    </dgm:pt>
    <dgm:pt modelId="{EBA920AC-D549-4CA3-849C-B034464266A6}" type="parTrans" cxnId="{3DFEA76B-BE75-45F4-88E2-E9EF2506747C}">
      <dgm:prSet/>
      <dgm:spPr/>
      <dgm:t>
        <a:bodyPr/>
        <a:lstStyle/>
        <a:p>
          <a:endParaRPr lang="en-US"/>
        </a:p>
      </dgm:t>
    </dgm:pt>
    <dgm:pt modelId="{456FC54F-08D0-4F09-80DC-5597518FA822}" type="sibTrans" cxnId="{3DFEA76B-BE75-45F4-88E2-E9EF2506747C}">
      <dgm:prSet/>
      <dgm:spPr/>
      <dgm:t>
        <a:bodyPr/>
        <a:lstStyle/>
        <a:p>
          <a:endParaRPr lang="en-US"/>
        </a:p>
      </dgm:t>
    </dgm:pt>
    <dgm:pt modelId="{1A48C764-95BA-4B5F-9E3D-E02D56E96C74}">
      <dgm:prSet phldrT="[Text]" custT="1"/>
      <dgm:spPr/>
      <dgm:t>
        <a:bodyPr/>
        <a:lstStyle/>
        <a:p>
          <a:r>
            <a:rPr lang="en-US" sz="1800" dirty="0" smtClean="0"/>
            <a:t>Allocation of SME Financing Targets </a:t>
          </a:r>
          <a:endParaRPr lang="en-US" sz="1800" dirty="0"/>
        </a:p>
      </dgm:t>
    </dgm:pt>
    <dgm:pt modelId="{DCF4D90C-C15D-4C72-B003-D5C2BBD9A9FF}" type="parTrans" cxnId="{3E4ACBA7-FF84-44CE-B855-97E4FDF7B774}">
      <dgm:prSet/>
      <dgm:spPr/>
      <dgm:t>
        <a:bodyPr/>
        <a:lstStyle/>
        <a:p>
          <a:endParaRPr lang="en-US"/>
        </a:p>
      </dgm:t>
    </dgm:pt>
    <dgm:pt modelId="{5808F8B2-FE62-40AE-A93F-458A44DB05F4}" type="sibTrans" cxnId="{3E4ACBA7-FF84-44CE-B855-97E4FDF7B774}">
      <dgm:prSet/>
      <dgm:spPr/>
      <dgm:t>
        <a:bodyPr/>
        <a:lstStyle/>
        <a:p>
          <a:endParaRPr lang="en-US"/>
        </a:p>
      </dgm:t>
    </dgm:pt>
    <dgm:pt modelId="{6BC3ED39-7015-4F4B-9D37-5BCFAD9DDC47}">
      <dgm:prSet phldrT="[Text]" custT="1"/>
      <dgm:spPr/>
      <dgm:t>
        <a:bodyPr/>
        <a:lstStyle/>
        <a:p>
          <a:r>
            <a:rPr lang="en-US" sz="1800" dirty="0" smtClean="0">
              <a:latin typeface="+mn-lt"/>
            </a:rPr>
            <a:t>Capacity Building/Awareness Programs for FIs</a:t>
          </a:r>
          <a:endParaRPr lang="en-US" sz="1800" dirty="0"/>
        </a:p>
      </dgm:t>
    </dgm:pt>
    <dgm:pt modelId="{EAEA59B6-7587-4937-9D85-E04649A07848}" type="parTrans" cxnId="{D2AABECD-1C85-4E92-BB5D-7204F009E3FB}">
      <dgm:prSet/>
      <dgm:spPr/>
      <dgm:t>
        <a:bodyPr/>
        <a:lstStyle/>
        <a:p>
          <a:endParaRPr lang="en-US"/>
        </a:p>
      </dgm:t>
    </dgm:pt>
    <dgm:pt modelId="{F0C6D811-645D-4BC2-941C-ACF6D056355C}" type="sibTrans" cxnId="{D2AABECD-1C85-4E92-BB5D-7204F009E3FB}">
      <dgm:prSet/>
      <dgm:spPr/>
      <dgm:t>
        <a:bodyPr/>
        <a:lstStyle/>
        <a:p>
          <a:endParaRPr lang="en-US"/>
        </a:p>
      </dgm:t>
    </dgm:pt>
    <dgm:pt modelId="{4FE64306-BD4A-4CBE-BC9B-31DCC4196E9F}">
      <dgm:prSet phldrT="[Text]" custT="1"/>
      <dgm:spPr/>
      <dgm:t>
        <a:bodyPr/>
        <a:lstStyle/>
        <a:p>
          <a:r>
            <a:rPr lang="en-US" sz="1800" dirty="0" smtClean="0">
              <a:latin typeface="+mn-lt"/>
            </a:rPr>
            <a:t>Market Analysis &amp; Research (NPLs, SME Lending Market Survey etc.)</a:t>
          </a:r>
          <a:endParaRPr lang="en-US" sz="1800" dirty="0"/>
        </a:p>
      </dgm:t>
    </dgm:pt>
    <dgm:pt modelId="{C09F2AB6-D06E-4274-AD77-D03F35D34AF5}" type="parTrans" cxnId="{901454F1-814B-4B41-B71C-8C6DE879D5E5}">
      <dgm:prSet/>
      <dgm:spPr/>
      <dgm:t>
        <a:bodyPr/>
        <a:lstStyle/>
        <a:p>
          <a:endParaRPr lang="en-US"/>
        </a:p>
      </dgm:t>
    </dgm:pt>
    <dgm:pt modelId="{61566854-0F13-4689-BFD9-9D9165B170F1}" type="sibTrans" cxnId="{901454F1-814B-4B41-B71C-8C6DE879D5E5}">
      <dgm:prSet/>
      <dgm:spPr/>
      <dgm:t>
        <a:bodyPr/>
        <a:lstStyle/>
        <a:p>
          <a:endParaRPr lang="en-US"/>
        </a:p>
      </dgm:t>
    </dgm:pt>
    <dgm:pt modelId="{CAFA07E0-4360-44D0-9B37-F4A008FC7C32}">
      <dgm:prSet phldrT="[Text]" custT="1"/>
      <dgm:spPr/>
      <dgm:t>
        <a:bodyPr/>
        <a:lstStyle/>
        <a:p>
          <a:r>
            <a:rPr lang="en-US" sz="1800" dirty="0" smtClean="0">
              <a:latin typeface="+mn-lt"/>
            </a:rPr>
            <a:t>SBP Schemes for SMEs (CGS, Rice Husking, BMR, PMYBL, EFS)</a:t>
          </a:r>
          <a:endParaRPr lang="en-US" sz="1800" dirty="0"/>
        </a:p>
      </dgm:t>
    </dgm:pt>
    <dgm:pt modelId="{E7647B4B-B54B-4EB3-946D-E8BDF562FE02}" type="parTrans" cxnId="{8A141E9E-F779-494D-8BE0-F3974D67C3E8}">
      <dgm:prSet/>
      <dgm:spPr/>
      <dgm:t>
        <a:bodyPr/>
        <a:lstStyle/>
        <a:p>
          <a:endParaRPr lang="en-US"/>
        </a:p>
      </dgm:t>
    </dgm:pt>
    <dgm:pt modelId="{B09A8C34-09BE-4401-BDBD-0C5115685352}" type="sibTrans" cxnId="{8A141E9E-F779-494D-8BE0-F3974D67C3E8}">
      <dgm:prSet/>
      <dgm:spPr/>
      <dgm:t>
        <a:bodyPr/>
        <a:lstStyle/>
        <a:p>
          <a:endParaRPr lang="en-US"/>
        </a:p>
      </dgm:t>
    </dgm:pt>
    <dgm:pt modelId="{98001018-10AA-46F5-BD9E-C04847792D8F}">
      <dgm:prSet phldrT="[Text]" custT="1"/>
      <dgm:spPr/>
      <dgm:t>
        <a:bodyPr/>
        <a:lstStyle/>
        <a:p>
          <a:r>
            <a:rPr lang="en-US" sz="1800" dirty="0" smtClean="0">
              <a:latin typeface="+mn-lt"/>
            </a:rPr>
            <a:t>SBP &amp; SMEDA Collaboration</a:t>
          </a:r>
          <a:endParaRPr lang="en-US" sz="1800" dirty="0"/>
        </a:p>
      </dgm:t>
    </dgm:pt>
    <dgm:pt modelId="{9F51243A-3008-4D84-BCEF-73315B976318}" type="parTrans" cxnId="{4E722F15-B63A-4C18-8BB5-775ED90A3FC6}">
      <dgm:prSet/>
      <dgm:spPr/>
      <dgm:t>
        <a:bodyPr/>
        <a:lstStyle/>
        <a:p>
          <a:endParaRPr lang="en-US"/>
        </a:p>
      </dgm:t>
    </dgm:pt>
    <dgm:pt modelId="{7E606C43-D010-4320-A19D-F73A444AE588}" type="sibTrans" cxnId="{4E722F15-B63A-4C18-8BB5-775ED90A3FC6}">
      <dgm:prSet/>
      <dgm:spPr/>
      <dgm:t>
        <a:bodyPr/>
        <a:lstStyle/>
        <a:p>
          <a:endParaRPr lang="en-US"/>
        </a:p>
      </dgm:t>
    </dgm:pt>
    <dgm:pt modelId="{7027CB85-DCD5-4FCA-80F5-196BF7819EEC}" type="pres">
      <dgm:prSet presAssocID="{17AA0243-1F0B-4F8F-A916-3B7C45DA5700}" presName="Name0" presStyleCnt="0">
        <dgm:presLayoutVars>
          <dgm:chMax val="1"/>
          <dgm:dir/>
          <dgm:animLvl val="ctr"/>
          <dgm:resizeHandles val="exact"/>
        </dgm:presLayoutVars>
      </dgm:prSet>
      <dgm:spPr/>
      <dgm:t>
        <a:bodyPr/>
        <a:lstStyle/>
        <a:p>
          <a:endParaRPr lang="en-US"/>
        </a:p>
      </dgm:t>
    </dgm:pt>
    <dgm:pt modelId="{6118710A-C284-4257-BF7E-9B8EC4A034C3}" type="pres">
      <dgm:prSet presAssocID="{278214A4-E5CE-42C1-971F-EA280F03714B}" presName="centerShape" presStyleLbl="node0" presStyleIdx="0" presStyleCnt="1" custScaleX="183256" custScaleY="132233"/>
      <dgm:spPr/>
      <dgm:t>
        <a:bodyPr/>
        <a:lstStyle/>
        <a:p>
          <a:endParaRPr lang="en-US"/>
        </a:p>
      </dgm:t>
    </dgm:pt>
    <dgm:pt modelId="{0DDA54F7-CEF2-4175-BF10-9CACE342DE68}" type="pres">
      <dgm:prSet presAssocID="{74796F8E-EFC3-488F-AAB5-0E01A014D6FA}" presName="parTrans" presStyleLbl="sibTrans2D1" presStyleIdx="0" presStyleCnt="8"/>
      <dgm:spPr/>
      <dgm:t>
        <a:bodyPr/>
        <a:lstStyle/>
        <a:p>
          <a:endParaRPr lang="en-US"/>
        </a:p>
      </dgm:t>
    </dgm:pt>
    <dgm:pt modelId="{1F35A2FD-7AA7-4FDA-BDA6-AEAE59BE1874}" type="pres">
      <dgm:prSet presAssocID="{74796F8E-EFC3-488F-AAB5-0E01A014D6FA}" presName="connectorText" presStyleLbl="sibTrans2D1" presStyleIdx="0" presStyleCnt="8"/>
      <dgm:spPr/>
      <dgm:t>
        <a:bodyPr/>
        <a:lstStyle/>
        <a:p>
          <a:endParaRPr lang="en-US"/>
        </a:p>
      </dgm:t>
    </dgm:pt>
    <dgm:pt modelId="{A6C0EA4B-910B-4007-9A7A-5A7A9389B390}" type="pres">
      <dgm:prSet presAssocID="{9E179823-565D-42EF-BD59-B04BFC8A6F9B}" presName="node" presStyleLbl="node1" presStyleIdx="0" presStyleCnt="8" custScaleX="183256" custScaleY="132233" custRadScaleRad="107897" custRadScaleInc="4015">
        <dgm:presLayoutVars>
          <dgm:bulletEnabled val="1"/>
        </dgm:presLayoutVars>
      </dgm:prSet>
      <dgm:spPr/>
      <dgm:t>
        <a:bodyPr/>
        <a:lstStyle/>
        <a:p>
          <a:endParaRPr lang="en-US"/>
        </a:p>
      </dgm:t>
    </dgm:pt>
    <dgm:pt modelId="{401A1DA5-2051-4126-8CEB-B6ED78001BF4}" type="pres">
      <dgm:prSet presAssocID="{308AE63B-5A05-4E14-A457-89D23E8FBBEA}" presName="parTrans" presStyleLbl="sibTrans2D1" presStyleIdx="1" presStyleCnt="8"/>
      <dgm:spPr/>
      <dgm:t>
        <a:bodyPr/>
        <a:lstStyle/>
        <a:p>
          <a:endParaRPr lang="en-US"/>
        </a:p>
      </dgm:t>
    </dgm:pt>
    <dgm:pt modelId="{306684F4-E539-4A8A-A689-C24901689B55}" type="pres">
      <dgm:prSet presAssocID="{308AE63B-5A05-4E14-A457-89D23E8FBBEA}" presName="connectorText" presStyleLbl="sibTrans2D1" presStyleIdx="1" presStyleCnt="8"/>
      <dgm:spPr/>
      <dgm:t>
        <a:bodyPr/>
        <a:lstStyle/>
        <a:p>
          <a:endParaRPr lang="en-US"/>
        </a:p>
      </dgm:t>
    </dgm:pt>
    <dgm:pt modelId="{57085705-5126-4D6B-AC7C-11BF2CB3BBA1}" type="pres">
      <dgm:prSet presAssocID="{7A99EC66-9EF3-4C44-9D41-5F27A81A890D}" presName="node" presStyleLbl="node1" presStyleIdx="1" presStyleCnt="8" custScaleX="183256" custScaleY="132233" custRadScaleRad="112631" custRadScaleInc="27161">
        <dgm:presLayoutVars>
          <dgm:bulletEnabled val="1"/>
        </dgm:presLayoutVars>
      </dgm:prSet>
      <dgm:spPr/>
      <dgm:t>
        <a:bodyPr/>
        <a:lstStyle/>
        <a:p>
          <a:endParaRPr lang="en-US"/>
        </a:p>
      </dgm:t>
    </dgm:pt>
    <dgm:pt modelId="{3BF4654F-97EC-4E4A-AE49-38628BE6FBB7}" type="pres">
      <dgm:prSet presAssocID="{EBA920AC-D549-4CA3-849C-B034464266A6}" presName="parTrans" presStyleLbl="sibTrans2D1" presStyleIdx="2" presStyleCnt="8"/>
      <dgm:spPr/>
      <dgm:t>
        <a:bodyPr/>
        <a:lstStyle/>
        <a:p>
          <a:endParaRPr lang="en-US"/>
        </a:p>
      </dgm:t>
    </dgm:pt>
    <dgm:pt modelId="{B697442C-90EC-4B84-88B0-8B013A2D1AFE}" type="pres">
      <dgm:prSet presAssocID="{EBA920AC-D549-4CA3-849C-B034464266A6}" presName="connectorText" presStyleLbl="sibTrans2D1" presStyleIdx="2" presStyleCnt="8"/>
      <dgm:spPr/>
      <dgm:t>
        <a:bodyPr/>
        <a:lstStyle/>
        <a:p>
          <a:endParaRPr lang="en-US"/>
        </a:p>
      </dgm:t>
    </dgm:pt>
    <dgm:pt modelId="{0DF067CA-68A4-44F1-B5A4-DC59BC777D0A}" type="pres">
      <dgm:prSet presAssocID="{34774539-1867-4CA8-B6A2-EA94380FD5C6}" presName="node" presStyleLbl="node1" presStyleIdx="2" presStyleCnt="8" custScaleX="169194" custScaleY="130452" custRadScaleRad="124346" custRadScaleInc="-323">
        <dgm:presLayoutVars>
          <dgm:bulletEnabled val="1"/>
        </dgm:presLayoutVars>
      </dgm:prSet>
      <dgm:spPr/>
      <dgm:t>
        <a:bodyPr/>
        <a:lstStyle/>
        <a:p>
          <a:endParaRPr lang="en-US"/>
        </a:p>
      </dgm:t>
    </dgm:pt>
    <dgm:pt modelId="{8B112EFE-086B-4394-89B7-EC259B316F97}" type="pres">
      <dgm:prSet presAssocID="{DCF4D90C-C15D-4C72-B003-D5C2BBD9A9FF}" presName="parTrans" presStyleLbl="sibTrans2D1" presStyleIdx="3" presStyleCnt="8"/>
      <dgm:spPr/>
      <dgm:t>
        <a:bodyPr/>
        <a:lstStyle/>
        <a:p>
          <a:endParaRPr lang="en-US"/>
        </a:p>
      </dgm:t>
    </dgm:pt>
    <dgm:pt modelId="{84691D1B-93DB-4D4B-8837-395A2B5F0069}" type="pres">
      <dgm:prSet presAssocID="{DCF4D90C-C15D-4C72-B003-D5C2BBD9A9FF}" presName="connectorText" presStyleLbl="sibTrans2D1" presStyleIdx="3" presStyleCnt="8"/>
      <dgm:spPr/>
      <dgm:t>
        <a:bodyPr/>
        <a:lstStyle/>
        <a:p>
          <a:endParaRPr lang="en-US"/>
        </a:p>
      </dgm:t>
    </dgm:pt>
    <dgm:pt modelId="{16427580-4949-4351-91DE-EE81C193339A}" type="pres">
      <dgm:prSet presAssocID="{1A48C764-95BA-4B5F-9E3D-E02D56E96C74}" presName="node" presStyleLbl="node1" presStyleIdx="3" presStyleCnt="8" custScaleX="196838" custScaleY="132233" custRadScaleRad="120142" custRadScaleInc="-46189">
        <dgm:presLayoutVars>
          <dgm:bulletEnabled val="1"/>
        </dgm:presLayoutVars>
      </dgm:prSet>
      <dgm:spPr/>
      <dgm:t>
        <a:bodyPr/>
        <a:lstStyle/>
        <a:p>
          <a:endParaRPr lang="en-US"/>
        </a:p>
      </dgm:t>
    </dgm:pt>
    <dgm:pt modelId="{04FA0C4D-01B3-475E-95B3-741B2DAA1F5F}" type="pres">
      <dgm:prSet presAssocID="{EAEA59B6-7587-4937-9D85-E04649A07848}" presName="parTrans" presStyleLbl="sibTrans2D1" presStyleIdx="4" presStyleCnt="8"/>
      <dgm:spPr/>
      <dgm:t>
        <a:bodyPr/>
        <a:lstStyle/>
        <a:p>
          <a:endParaRPr lang="en-US"/>
        </a:p>
      </dgm:t>
    </dgm:pt>
    <dgm:pt modelId="{FB8DCB60-5B93-4C29-9523-6B1069D5D3D2}" type="pres">
      <dgm:prSet presAssocID="{EAEA59B6-7587-4937-9D85-E04649A07848}" presName="connectorText" presStyleLbl="sibTrans2D1" presStyleIdx="4" presStyleCnt="8"/>
      <dgm:spPr/>
      <dgm:t>
        <a:bodyPr/>
        <a:lstStyle/>
        <a:p>
          <a:endParaRPr lang="en-US"/>
        </a:p>
      </dgm:t>
    </dgm:pt>
    <dgm:pt modelId="{B6C5298F-4459-4591-83C7-6EFDC12BFD15}" type="pres">
      <dgm:prSet presAssocID="{6BC3ED39-7015-4F4B-9D37-5BCFAD9DDC47}" presName="node" presStyleLbl="node1" presStyleIdx="4" presStyleCnt="8" custScaleX="192920" custScaleY="101059" custRadScaleRad="95240" custRadScaleInc="-26207">
        <dgm:presLayoutVars>
          <dgm:bulletEnabled val="1"/>
        </dgm:presLayoutVars>
      </dgm:prSet>
      <dgm:spPr/>
      <dgm:t>
        <a:bodyPr/>
        <a:lstStyle/>
        <a:p>
          <a:endParaRPr lang="en-US"/>
        </a:p>
      </dgm:t>
    </dgm:pt>
    <dgm:pt modelId="{C09E2B6A-7C48-4382-8229-8103BDF4038F}" type="pres">
      <dgm:prSet presAssocID="{C09F2AB6-D06E-4274-AD77-D03F35D34AF5}" presName="parTrans" presStyleLbl="sibTrans2D1" presStyleIdx="5" presStyleCnt="8"/>
      <dgm:spPr/>
      <dgm:t>
        <a:bodyPr/>
        <a:lstStyle/>
        <a:p>
          <a:endParaRPr lang="en-US"/>
        </a:p>
      </dgm:t>
    </dgm:pt>
    <dgm:pt modelId="{F0F18101-85CF-4650-B5DC-7086BDB88F41}" type="pres">
      <dgm:prSet presAssocID="{C09F2AB6-D06E-4274-AD77-D03F35D34AF5}" presName="connectorText" presStyleLbl="sibTrans2D1" presStyleIdx="5" presStyleCnt="8"/>
      <dgm:spPr/>
      <dgm:t>
        <a:bodyPr/>
        <a:lstStyle/>
        <a:p>
          <a:endParaRPr lang="en-US"/>
        </a:p>
      </dgm:t>
    </dgm:pt>
    <dgm:pt modelId="{F2E8B219-D06A-42E0-9029-71B19B7CF4FF}" type="pres">
      <dgm:prSet presAssocID="{4FE64306-BD4A-4CBE-BC9B-31DCC4196E9F}" presName="node" presStyleLbl="node1" presStyleIdx="5" presStyleCnt="8" custScaleX="189754" custScaleY="132233" custRadScaleRad="112411" custRadScaleInc="26761">
        <dgm:presLayoutVars>
          <dgm:bulletEnabled val="1"/>
        </dgm:presLayoutVars>
      </dgm:prSet>
      <dgm:spPr/>
      <dgm:t>
        <a:bodyPr/>
        <a:lstStyle/>
        <a:p>
          <a:endParaRPr lang="en-US"/>
        </a:p>
      </dgm:t>
    </dgm:pt>
    <dgm:pt modelId="{C4348982-BB89-427A-8E32-F8BDBA9A6EB0}" type="pres">
      <dgm:prSet presAssocID="{E7647B4B-B54B-4EB3-946D-E8BDF562FE02}" presName="parTrans" presStyleLbl="sibTrans2D1" presStyleIdx="6" presStyleCnt="8"/>
      <dgm:spPr/>
      <dgm:t>
        <a:bodyPr/>
        <a:lstStyle/>
        <a:p>
          <a:endParaRPr lang="en-US"/>
        </a:p>
      </dgm:t>
    </dgm:pt>
    <dgm:pt modelId="{AE30F37E-32A2-4F9A-A8F1-9793F4B4ECDD}" type="pres">
      <dgm:prSet presAssocID="{E7647B4B-B54B-4EB3-946D-E8BDF562FE02}" presName="connectorText" presStyleLbl="sibTrans2D1" presStyleIdx="6" presStyleCnt="8"/>
      <dgm:spPr/>
      <dgm:t>
        <a:bodyPr/>
        <a:lstStyle/>
        <a:p>
          <a:endParaRPr lang="en-US"/>
        </a:p>
      </dgm:t>
    </dgm:pt>
    <dgm:pt modelId="{92970A19-A419-49C4-9D95-E6720C58A4F6}" type="pres">
      <dgm:prSet presAssocID="{CAFA07E0-4360-44D0-9B37-F4A008FC7C32}" presName="node" presStyleLbl="node1" presStyleIdx="6" presStyleCnt="8" custScaleX="171576" custScaleY="130452" custRadScaleRad="124859" custRadScaleInc="322">
        <dgm:presLayoutVars>
          <dgm:bulletEnabled val="1"/>
        </dgm:presLayoutVars>
      </dgm:prSet>
      <dgm:spPr/>
      <dgm:t>
        <a:bodyPr/>
        <a:lstStyle/>
        <a:p>
          <a:endParaRPr lang="en-US"/>
        </a:p>
      </dgm:t>
    </dgm:pt>
    <dgm:pt modelId="{061DF5F9-88C4-4145-8923-4E6C0EDD80B3}" type="pres">
      <dgm:prSet presAssocID="{9F51243A-3008-4D84-BCEF-73315B976318}" presName="parTrans" presStyleLbl="sibTrans2D1" presStyleIdx="7" presStyleCnt="8"/>
      <dgm:spPr/>
      <dgm:t>
        <a:bodyPr/>
        <a:lstStyle/>
        <a:p>
          <a:endParaRPr lang="en-US"/>
        </a:p>
      </dgm:t>
    </dgm:pt>
    <dgm:pt modelId="{F3DF075D-14E5-429E-87D9-00B3B87BA62B}" type="pres">
      <dgm:prSet presAssocID="{9F51243A-3008-4D84-BCEF-73315B976318}" presName="connectorText" presStyleLbl="sibTrans2D1" presStyleIdx="7" presStyleCnt="8"/>
      <dgm:spPr/>
      <dgm:t>
        <a:bodyPr/>
        <a:lstStyle/>
        <a:p>
          <a:endParaRPr lang="en-US"/>
        </a:p>
      </dgm:t>
    </dgm:pt>
    <dgm:pt modelId="{D5D21A0C-9AAF-4464-822C-2E95FAEAC02C}" type="pres">
      <dgm:prSet presAssocID="{98001018-10AA-46F5-BD9E-C04847792D8F}" presName="node" presStyleLbl="node1" presStyleIdx="7" presStyleCnt="8" custScaleX="183256" custScaleY="132233" custRadScaleRad="114810" custRadScaleInc="-19874">
        <dgm:presLayoutVars>
          <dgm:bulletEnabled val="1"/>
        </dgm:presLayoutVars>
      </dgm:prSet>
      <dgm:spPr/>
      <dgm:t>
        <a:bodyPr/>
        <a:lstStyle/>
        <a:p>
          <a:endParaRPr lang="en-US"/>
        </a:p>
      </dgm:t>
    </dgm:pt>
  </dgm:ptLst>
  <dgm:cxnLst>
    <dgm:cxn modelId="{E1E515E4-7A27-420A-96B1-9ED5DD5D3A33}" type="presOf" srcId="{6BC3ED39-7015-4F4B-9D37-5BCFAD9DDC47}" destId="{B6C5298F-4459-4591-83C7-6EFDC12BFD15}" srcOrd="0" destOrd="0" presId="urn:microsoft.com/office/officeart/2005/8/layout/radial5"/>
    <dgm:cxn modelId="{D2AABECD-1C85-4E92-BB5D-7204F009E3FB}" srcId="{278214A4-E5CE-42C1-971F-EA280F03714B}" destId="{6BC3ED39-7015-4F4B-9D37-5BCFAD9DDC47}" srcOrd="4" destOrd="0" parTransId="{EAEA59B6-7587-4937-9D85-E04649A07848}" sibTransId="{F0C6D811-645D-4BC2-941C-ACF6D056355C}"/>
    <dgm:cxn modelId="{AC7883EC-AE36-4045-891F-78635D4D1B72}" type="presOf" srcId="{7A99EC66-9EF3-4C44-9D41-5F27A81A890D}" destId="{57085705-5126-4D6B-AC7C-11BF2CB3BBA1}" srcOrd="0" destOrd="0" presId="urn:microsoft.com/office/officeart/2005/8/layout/radial5"/>
    <dgm:cxn modelId="{B524AB62-8192-418D-B95D-EB3D4822299A}" srcId="{278214A4-E5CE-42C1-971F-EA280F03714B}" destId="{7A99EC66-9EF3-4C44-9D41-5F27A81A890D}" srcOrd="1" destOrd="0" parTransId="{308AE63B-5A05-4E14-A457-89D23E8FBBEA}" sibTransId="{39187BA0-A1DF-49A9-9984-C327F671D9EC}"/>
    <dgm:cxn modelId="{3CEB1C69-3447-41BF-BA84-77B6B509D069}" type="presOf" srcId="{1A48C764-95BA-4B5F-9E3D-E02D56E96C74}" destId="{16427580-4949-4351-91DE-EE81C193339A}" srcOrd="0" destOrd="0" presId="urn:microsoft.com/office/officeart/2005/8/layout/radial5"/>
    <dgm:cxn modelId="{69039539-9BD0-4125-8E2D-B7093B18D3C9}" type="presOf" srcId="{E7647B4B-B54B-4EB3-946D-E8BDF562FE02}" destId="{AE30F37E-32A2-4F9A-A8F1-9793F4B4ECDD}" srcOrd="1" destOrd="0" presId="urn:microsoft.com/office/officeart/2005/8/layout/radial5"/>
    <dgm:cxn modelId="{3E4ACBA7-FF84-44CE-B855-97E4FDF7B774}" srcId="{278214A4-E5CE-42C1-971F-EA280F03714B}" destId="{1A48C764-95BA-4B5F-9E3D-E02D56E96C74}" srcOrd="3" destOrd="0" parTransId="{DCF4D90C-C15D-4C72-B003-D5C2BBD9A9FF}" sibTransId="{5808F8B2-FE62-40AE-A93F-458A44DB05F4}"/>
    <dgm:cxn modelId="{95FB99F6-82A6-40FE-BE08-C13EBF1093AD}" type="presOf" srcId="{9F51243A-3008-4D84-BCEF-73315B976318}" destId="{F3DF075D-14E5-429E-87D9-00B3B87BA62B}" srcOrd="1" destOrd="0" presId="urn:microsoft.com/office/officeart/2005/8/layout/radial5"/>
    <dgm:cxn modelId="{E72E9FC5-3A3B-4AF5-9752-06193ED753C2}" srcId="{278214A4-E5CE-42C1-971F-EA280F03714B}" destId="{9E179823-565D-42EF-BD59-B04BFC8A6F9B}" srcOrd="0" destOrd="0" parTransId="{74796F8E-EFC3-488F-AAB5-0E01A014D6FA}" sibTransId="{8D7309A7-7181-41AD-8ABE-12B5208625DC}"/>
    <dgm:cxn modelId="{9A32A8A9-2EA0-43E1-8CD0-22111037EB25}" type="presOf" srcId="{EBA920AC-D549-4CA3-849C-B034464266A6}" destId="{B697442C-90EC-4B84-88B0-8B013A2D1AFE}" srcOrd="1" destOrd="0" presId="urn:microsoft.com/office/officeart/2005/8/layout/radial5"/>
    <dgm:cxn modelId="{CAE99CAB-3EB4-448C-B244-0CBDDA30BDFF}" type="presOf" srcId="{DCF4D90C-C15D-4C72-B003-D5C2BBD9A9FF}" destId="{8B112EFE-086B-4394-89B7-EC259B316F97}" srcOrd="0" destOrd="0" presId="urn:microsoft.com/office/officeart/2005/8/layout/radial5"/>
    <dgm:cxn modelId="{E3EC0871-F8CB-47B0-9780-8B16E1DADD98}" type="presOf" srcId="{278214A4-E5CE-42C1-971F-EA280F03714B}" destId="{6118710A-C284-4257-BF7E-9B8EC4A034C3}" srcOrd="0" destOrd="0" presId="urn:microsoft.com/office/officeart/2005/8/layout/radial5"/>
    <dgm:cxn modelId="{8A141E9E-F779-494D-8BE0-F3974D67C3E8}" srcId="{278214A4-E5CE-42C1-971F-EA280F03714B}" destId="{CAFA07E0-4360-44D0-9B37-F4A008FC7C32}" srcOrd="6" destOrd="0" parTransId="{E7647B4B-B54B-4EB3-946D-E8BDF562FE02}" sibTransId="{B09A8C34-09BE-4401-BDBD-0C5115685352}"/>
    <dgm:cxn modelId="{9E3754BF-E482-48F4-8356-A2F05C93C723}" type="presOf" srcId="{9F51243A-3008-4D84-BCEF-73315B976318}" destId="{061DF5F9-88C4-4145-8923-4E6C0EDD80B3}" srcOrd="0" destOrd="0" presId="urn:microsoft.com/office/officeart/2005/8/layout/radial5"/>
    <dgm:cxn modelId="{A7AA1986-BED6-4A69-B3C3-BA390376B0CB}" type="presOf" srcId="{EAEA59B6-7587-4937-9D85-E04649A07848}" destId="{FB8DCB60-5B93-4C29-9523-6B1069D5D3D2}" srcOrd="1" destOrd="0" presId="urn:microsoft.com/office/officeart/2005/8/layout/radial5"/>
    <dgm:cxn modelId="{F56FCDEC-EB5F-43E2-9AB5-3345E5496CF3}" type="presOf" srcId="{308AE63B-5A05-4E14-A457-89D23E8FBBEA}" destId="{306684F4-E539-4A8A-A689-C24901689B55}" srcOrd="1" destOrd="0" presId="urn:microsoft.com/office/officeart/2005/8/layout/radial5"/>
    <dgm:cxn modelId="{C41FBE95-736D-475A-80F6-91B16B29716C}" type="presOf" srcId="{E7647B4B-B54B-4EB3-946D-E8BDF562FE02}" destId="{C4348982-BB89-427A-8E32-F8BDBA9A6EB0}" srcOrd="0" destOrd="0" presId="urn:microsoft.com/office/officeart/2005/8/layout/radial5"/>
    <dgm:cxn modelId="{4E722F15-B63A-4C18-8BB5-775ED90A3FC6}" srcId="{278214A4-E5CE-42C1-971F-EA280F03714B}" destId="{98001018-10AA-46F5-BD9E-C04847792D8F}" srcOrd="7" destOrd="0" parTransId="{9F51243A-3008-4D84-BCEF-73315B976318}" sibTransId="{7E606C43-D010-4320-A19D-F73A444AE588}"/>
    <dgm:cxn modelId="{9F26F0F4-308E-4455-B3FD-494A86EB8563}" type="presOf" srcId="{98001018-10AA-46F5-BD9E-C04847792D8F}" destId="{D5D21A0C-9AAF-4464-822C-2E95FAEAC02C}" srcOrd="0" destOrd="0" presId="urn:microsoft.com/office/officeart/2005/8/layout/radial5"/>
    <dgm:cxn modelId="{D5E0F0F3-CF44-4DA6-91FC-CE4507AC2A1C}" type="presOf" srcId="{EAEA59B6-7587-4937-9D85-E04649A07848}" destId="{04FA0C4D-01B3-475E-95B3-741B2DAA1F5F}" srcOrd="0" destOrd="0" presId="urn:microsoft.com/office/officeart/2005/8/layout/radial5"/>
    <dgm:cxn modelId="{805285D3-9067-477A-BE39-350F0F2BB7FC}" type="presOf" srcId="{C09F2AB6-D06E-4274-AD77-D03F35D34AF5}" destId="{C09E2B6A-7C48-4382-8229-8103BDF4038F}" srcOrd="0" destOrd="0" presId="urn:microsoft.com/office/officeart/2005/8/layout/radial5"/>
    <dgm:cxn modelId="{901454F1-814B-4B41-B71C-8C6DE879D5E5}" srcId="{278214A4-E5CE-42C1-971F-EA280F03714B}" destId="{4FE64306-BD4A-4CBE-BC9B-31DCC4196E9F}" srcOrd="5" destOrd="0" parTransId="{C09F2AB6-D06E-4274-AD77-D03F35D34AF5}" sibTransId="{61566854-0F13-4689-BFD9-9D9165B170F1}"/>
    <dgm:cxn modelId="{3A375F42-58EA-480D-ACE3-30CE65AA0298}" type="presOf" srcId="{CAFA07E0-4360-44D0-9B37-F4A008FC7C32}" destId="{92970A19-A419-49C4-9D95-E6720C58A4F6}" srcOrd="0" destOrd="0" presId="urn:microsoft.com/office/officeart/2005/8/layout/radial5"/>
    <dgm:cxn modelId="{D61A4629-4AA0-4710-8307-CD8DB7E0EFAF}" type="presOf" srcId="{9E179823-565D-42EF-BD59-B04BFC8A6F9B}" destId="{A6C0EA4B-910B-4007-9A7A-5A7A9389B390}" srcOrd="0" destOrd="0" presId="urn:microsoft.com/office/officeart/2005/8/layout/radial5"/>
    <dgm:cxn modelId="{3DFEA76B-BE75-45F4-88E2-E9EF2506747C}" srcId="{278214A4-E5CE-42C1-971F-EA280F03714B}" destId="{34774539-1867-4CA8-B6A2-EA94380FD5C6}" srcOrd="2" destOrd="0" parTransId="{EBA920AC-D549-4CA3-849C-B034464266A6}" sibTransId="{456FC54F-08D0-4F09-80DC-5597518FA822}"/>
    <dgm:cxn modelId="{E7F421F9-56BB-41A6-8BA2-543F4E06DA03}" type="presOf" srcId="{74796F8E-EFC3-488F-AAB5-0E01A014D6FA}" destId="{1F35A2FD-7AA7-4FDA-BDA6-AEAE59BE1874}" srcOrd="1" destOrd="0" presId="urn:microsoft.com/office/officeart/2005/8/layout/radial5"/>
    <dgm:cxn modelId="{F07237A8-EA13-4FEE-A83B-449AE8B98AA4}" srcId="{17AA0243-1F0B-4F8F-A916-3B7C45DA5700}" destId="{278214A4-E5CE-42C1-971F-EA280F03714B}" srcOrd="0" destOrd="0" parTransId="{691A31C3-2184-457E-BE6C-F44EED86685C}" sibTransId="{8E7A47DA-EAB5-46C5-A6F1-1FD52A26BAF0}"/>
    <dgm:cxn modelId="{FA992F4A-4122-49C1-843F-8FF7DD69D44F}" type="presOf" srcId="{EBA920AC-D549-4CA3-849C-B034464266A6}" destId="{3BF4654F-97EC-4E4A-AE49-38628BE6FBB7}" srcOrd="0" destOrd="0" presId="urn:microsoft.com/office/officeart/2005/8/layout/radial5"/>
    <dgm:cxn modelId="{E1836DBF-7E84-4324-8290-00314B0FF4CB}" type="presOf" srcId="{C09F2AB6-D06E-4274-AD77-D03F35D34AF5}" destId="{F0F18101-85CF-4650-B5DC-7086BDB88F41}" srcOrd="1" destOrd="0" presId="urn:microsoft.com/office/officeart/2005/8/layout/radial5"/>
    <dgm:cxn modelId="{20F7E388-1E8B-4C95-93D7-F54A0C85A20C}" type="presOf" srcId="{DCF4D90C-C15D-4C72-B003-D5C2BBD9A9FF}" destId="{84691D1B-93DB-4D4B-8837-395A2B5F0069}" srcOrd="1" destOrd="0" presId="urn:microsoft.com/office/officeart/2005/8/layout/radial5"/>
    <dgm:cxn modelId="{0A476A23-62FB-4B61-B3CB-17283BADA87A}" type="presOf" srcId="{17AA0243-1F0B-4F8F-A916-3B7C45DA5700}" destId="{7027CB85-DCD5-4FCA-80F5-196BF7819EEC}" srcOrd="0" destOrd="0" presId="urn:microsoft.com/office/officeart/2005/8/layout/radial5"/>
    <dgm:cxn modelId="{4DAD704F-A643-4BA4-BB9F-5C4E3F0FD7A4}" type="presOf" srcId="{74796F8E-EFC3-488F-AAB5-0E01A014D6FA}" destId="{0DDA54F7-CEF2-4175-BF10-9CACE342DE68}" srcOrd="0" destOrd="0" presId="urn:microsoft.com/office/officeart/2005/8/layout/radial5"/>
    <dgm:cxn modelId="{F8679F5F-637F-45B2-A7B8-711ABD490931}" type="presOf" srcId="{34774539-1867-4CA8-B6A2-EA94380FD5C6}" destId="{0DF067CA-68A4-44F1-B5A4-DC59BC777D0A}" srcOrd="0" destOrd="0" presId="urn:microsoft.com/office/officeart/2005/8/layout/radial5"/>
    <dgm:cxn modelId="{803A5839-24FD-4857-86AC-B6674CC542E2}" type="presOf" srcId="{4FE64306-BD4A-4CBE-BC9B-31DCC4196E9F}" destId="{F2E8B219-D06A-42E0-9029-71B19B7CF4FF}" srcOrd="0" destOrd="0" presId="urn:microsoft.com/office/officeart/2005/8/layout/radial5"/>
    <dgm:cxn modelId="{45F3F00E-D8C1-44A5-95D1-53C6CF76D654}" type="presOf" srcId="{308AE63B-5A05-4E14-A457-89D23E8FBBEA}" destId="{401A1DA5-2051-4126-8CEB-B6ED78001BF4}" srcOrd="0" destOrd="0" presId="urn:microsoft.com/office/officeart/2005/8/layout/radial5"/>
    <dgm:cxn modelId="{A24807E6-2CAA-4350-B90B-A5F2D871B1FE}" type="presParOf" srcId="{7027CB85-DCD5-4FCA-80F5-196BF7819EEC}" destId="{6118710A-C284-4257-BF7E-9B8EC4A034C3}" srcOrd="0" destOrd="0" presId="urn:microsoft.com/office/officeart/2005/8/layout/radial5"/>
    <dgm:cxn modelId="{DE5921D8-1AD7-4283-BB76-B5BCB429A323}" type="presParOf" srcId="{7027CB85-DCD5-4FCA-80F5-196BF7819EEC}" destId="{0DDA54F7-CEF2-4175-BF10-9CACE342DE68}" srcOrd="1" destOrd="0" presId="urn:microsoft.com/office/officeart/2005/8/layout/radial5"/>
    <dgm:cxn modelId="{0FC67E53-B783-401E-9DDC-644A564C02CB}" type="presParOf" srcId="{0DDA54F7-CEF2-4175-BF10-9CACE342DE68}" destId="{1F35A2FD-7AA7-4FDA-BDA6-AEAE59BE1874}" srcOrd="0" destOrd="0" presId="urn:microsoft.com/office/officeart/2005/8/layout/radial5"/>
    <dgm:cxn modelId="{FB54D0A0-9864-43E8-A5D0-BBC86DA64472}" type="presParOf" srcId="{7027CB85-DCD5-4FCA-80F5-196BF7819EEC}" destId="{A6C0EA4B-910B-4007-9A7A-5A7A9389B390}" srcOrd="2" destOrd="0" presId="urn:microsoft.com/office/officeart/2005/8/layout/radial5"/>
    <dgm:cxn modelId="{191623EE-FB28-488A-B4EF-1102EACA03D0}" type="presParOf" srcId="{7027CB85-DCD5-4FCA-80F5-196BF7819EEC}" destId="{401A1DA5-2051-4126-8CEB-B6ED78001BF4}" srcOrd="3" destOrd="0" presId="urn:microsoft.com/office/officeart/2005/8/layout/radial5"/>
    <dgm:cxn modelId="{E0F87694-27F5-42C9-872C-435E27EBFC36}" type="presParOf" srcId="{401A1DA5-2051-4126-8CEB-B6ED78001BF4}" destId="{306684F4-E539-4A8A-A689-C24901689B55}" srcOrd="0" destOrd="0" presId="urn:microsoft.com/office/officeart/2005/8/layout/radial5"/>
    <dgm:cxn modelId="{D293C4FD-A94D-4602-B056-38D03D2A492A}" type="presParOf" srcId="{7027CB85-DCD5-4FCA-80F5-196BF7819EEC}" destId="{57085705-5126-4D6B-AC7C-11BF2CB3BBA1}" srcOrd="4" destOrd="0" presId="urn:microsoft.com/office/officeart/2005/8/layout/radial5"/>
    <dgm:cxn modelId="{657FB8A7-4A80-483E-B5CC-AD5AA470CB6A}" type="presParOf" srcId="{7027CB85-DCD5-4FCA-80F5-196BF7819EEC}" destId="{3BF4654F-97EC-4E4A-AE49-38628BE6FBB7}" srcOrd="5" destOrd="0" presId="urn:microsoft.com/office/officeart/2005/8/layout/radial5"/>
    <dgm:cxn modelId="{6A02D518-6F69-4FA2-8999-B6DBD0AE67D9}" type="presParOf" srcId="{3BF4654F-97EC-4E4A-AE49-38628BE6FBB7}" destId="{B697442C-90EC-4B84-88B0-8B013A2D1AFE}" srcOrd="0" destOrd="0" presId="urn:microsoft.com/office/officeart/2005/8/layout/radial5"/>
    <dgm:cxn modelId="{B03D765F-F91C-4FFE-A2C0-70898E7E76D4}" type="presParOf" srcId="{7027CB85-DCD5-4FCA-80F5-196BF7819EEC}" destId="{0DF067CA-68A4-44F1-B5A4-DC59BC777D0A}" srcOrd="6" destOrd="0" presId="urn:microsoft.com/office/officeart/2005/8/layout/radial5"/>
    <dgm:cxn modelId="{3621A6D8-8CEB-42A5-BBDC-D1D375FECD0A}" type="presParOf" srcId="{7027CB85-DCD5-4FCA-80F5-196BF7819EEC}" destId="{8B112EFE-086B-4394-89B7-EC259B316F97}" srcOrd="7" destOrd="0" presId="urn:microsoft.com/office/officeart/2005/8/layout/radial5"/>
    <dgm:cxn modelId="{7DAF4443-2AE7-44CE-9390-44BF081F29A5}" type="presParOf" srcId="{8B112EFE-086B-4394-89B7-EC259B316F97}" destId="{84691D1B-93DB-4D4B-8837-395A2B5F0069}" srcOrd="0" destOrd="0" presId="urn:microsoft.com/office/officeart/2005/8/layout/radial5"/>
    <dgm:cxn modelId="{C11AAD7F-68E1-42D0-A2DE-435BBE22A937}" type="presParOf" srcId="{7027CB85-DCD5-4FCA-80F5-196BF7819EEC}" destId="{16427580-4949-4351-91DE-EE81C193339A}" srcOrd="8" destOrd="0" presId="urn:microsoft.com/office/officeart/2005/8/layout/radial5"/>
    <dgm:cxn modelId="{AC340344-89DE-49ED-B662-509A50AA059F}" type="presParOf" srcId="{7027CB85-DCD5-4FCA-80F5-196BF7819EEC}" destId="{04FA0C4D-01B3-475E-95B3-741B2DAA1F5F}" srcOrd="9" destOrd="0" presId="urn:microsoft.com/office/officeart/2005/8/layout/radial5"/>
    <dgm:cxn modelId="{4C659BF9-0164-4F3F-BE36-14627346BEFD}" type="presParOf" srcId="{04FA0C4D-01B3-475E-95B3-741B2DAA1F5F}" destId="{FB8DCB60-5B93-4C29-9523-6B1069D5D3D2}" srcOrd="0" destOrd="0" presId="urn:microsoft.com/office/officeart/2005/8/layout/radial5"/>
    <dgm:cxn modelId="{0A219C77-2226-4A62-B8FF-2C9EA3269931}" type="presParOf" srcId="{7027CB85-DCD5-4FCA-80F5-196BF7819EEC}" destId="{B6C5298F-4459-4591-83C7-6EFDC12BFD15}" srcOrd="10" destOrd="0" presId="urn:microsoft.com/office/officeart/2005/8/layout/radial5"/>
    <dgm:cxn modelId="{38D7642E-ACA7-4231-94B4-2D17F8ED821F}" type="presParOf" srcId="{7027CB85-DCD5-4FCA-80F5-196BF7819EEC}" destId="{C09E2B6A-7C48-4382-8229-8103BDF4038F}" srcOrd="11" destOrd="0" presId="urn:microsoft.com/office/officeart/2005/8/layout/radial5"/>
    <dgm:cxn modelId="{B452EF84-88C0-4F8C-8B69-24B5536A4190}" type="presParOf" srcId="{C09E2B6A-7C48-4382-8229-8103BDF4038F}" destId="{F0F18101-85CF-4650-B5DC-7086BDB88F41}" srcOrd="0" destOrd="0" presId="urn:microsoft.com/office/officeart/2005/8/layout/radial5"/>
    <dgm:cxn modelId="{CB7AD39F-D4C3-4E0D-9450-FCEF7BD3AE7E}" type="presParOf" srcId="{7027CB85-DCD5-4FCA-80F5-196BF7819EEC}" destId="{F2E8B219-D06A-42E0-9029-71B19B7CF4FF}" srcOrd="12" destOrd="0" presId="urn:microsoft.com/office/officeart/2005/8/layout/radial5"/>
    <dgm:cxn modelId="{912A93EB-7520-4B2F-809C-74AB3C7064CE}" type="presParOf" srcId="{7027CB85-DCD5-4FCA-80F5-196BF7819EEC}" destId="{C4348982-BB89-427A-8E32-F8BDBA9A6EB0}" srcOrd="13" destOrd="0" presId="urn:microsoft.com/office/officeart/2005/8/layout/radial5"/>
    <dgm:cxn modelId="{D286D9ED-5662-4A1F-A3A6-8B5F03E8F4C0}" type="presParOf" srcId="{C4348982-BB89-427A-8E32-F8BDBA9A6EB0}" destId="{AE30F37E-32A2-4F9A-A8F1-9793F4B4ECDD}" srcOrd="0" destOrd="0" presId="urn:microsoft.com/office/officeart/2005/8/layout/radial5"/>
    <dgm:cxn modelId="{805F312E-B865-4485-BB46-381651DFC239}" type="presParOf" srcId="{7027CB85-DCD5-4FCA-80F5-196BF7819EEC}" destId="{92970A19-A419-49C4-9D95-E6720C58A4F6}" srcOrd="14" destOrd="0" presId="urn:microsoft.com/office/officeart/2005/8/layout/radial5"/>
    <dgm:cxn modelId="{5457DCB3-382D-492A-8B50-A5EFE7B86BB9}" type="presParOf" srcId="{7027CB85-DCD5-4FCA-80F5-196BF7819EEC}" destId="{061DF5F9-88C4-4145-8923-4E6C0EDD80B3}" srcOrd="15" destOrd="0" presId="urn:microsoft.com/office/officeart/2005/8/layout/radial5"/>
    <dgm:cxn modelId="{E84A714B-2276-41CF-B90E-9D2EFD2540BF}" type="presParOf" srcId="{061DF5F9-88C4-4145-8923-4E6C0EDD80B3}" destId="{F3DF075D-14E5-429E-87D9-00B3B87BA62B}" srcOrd="0" destOrd="0" presId="urn:microsoft.com/office/officeart/2005/8/layout/radial5"/>
    <dgm:cxn modelId="{1B221970-DD4C-432A-BA00-F3ABB885323F}" type="presParOf" srcId="{7027CB85-DCD5-4FCA-80F5-196BF7819EEC}" destId="{D5D21A0C-9AAF-4464-822C-2E95FAEAC02C}" srcOrd="16"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C15035-5F78-48EE-B751-DA45C18D15DD}" type="doc">
      <dgm:prSet loTypeId="urn:microsoft.com/office/officeart/2005/8/layout/hProcess7#1" loCatId="list" qsTypeId="urn:microsoft.com/office/officeart/2005/8/quickstyle/simple1" qsCatId="simple" csTypeId="urn:microsoft.com/office/officeart/2005/8/colors/accent1_5" csCatId="accent1" phldr="1"/>
      <dgm:spPr/>
      <dgm:t>
        <a:bodyPr/>
        <a:lstStyle/>
        <a:p>
          <a:endParaRPr lang="en-US"/>
        </a:p>
      </dgm:t>
    </dgm:pt>
    <dgm:pt modelId="{B3147565-97BD-4EEE-9AB0-A5BB8B0DACDA}">
      <dgm:prSet phldrT="[Text]" custT="1"/>
      <dgm:spPr>
        <a:solidFill>
          <a:srgbClr val="00B0F0">
            <a:alpha val="90000"/>
          </a:srgbClr>
        </a:solidFill>
      </dgm:spPr>
      <dgm:t>
        <a:bodyPr/>
        <a:lstStyle/>
        <a:p>
          <a:r>
            <a:rPr lang="en-US" sz="1800" dirty="0"/>
            <a:t> </a:t>
          </a:r>
        </a:p>
      </dgm:t>
    </dgm:pt>
    <dgm:pt modelId="{1C6B1AAD-EEE1-42BD-BB43-EF077C781B52}" type="parTrans" cxnId="{304EDC06-8918-4DD8-9423-43E974494D6C}">
      <dgm:prSet/>
      <dgm:spPr/>
      <dgm:t>
        <a:bodyPr/>
        <a:lstStyle/>
        <a:p>
          <a:endParaRPr lang="en-US"/>
        </a:p>
      </dgm:t>
    </dgm:pt>
    <dgm:pt modelId="{CB286BAD-EB1F-4141-9CBD-D1500F872765}" type="sibTrans" cxnId="{304EDC06-8918-4DD8-9423-43E974494D6C}">
      <dgm:prSet/>
      <dgm:spPr/>
      <dgm:t>
        <a:bodyPr/>
        <a:lstStyle/>
        <a:p>
          <a:endParaRPr lang="en-US"/>
        </a:p>
      </dgm:t>
    </dgm:pt>
    <dgm:pt modelId="{A82FE8E3-0161-413F-B459-2D0A38395877}">
      <dgm:prSet phldrT="[Text]" custT="1"/>
      <dgm:spPr/>
      <dgm:t>
        <a:bodyPr tIns="0" anchor="ctr" anchorCtr="0"/>
        <a:lstStyle/>
        <a:p>
          <a:pPr marL="0" marR="0" indent="0" defTabSz="91440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NFAS </a:t>
          </a:r>
          <a:r>
            <a:rPr lang="en-US" sz="2400" dirty="0">
              <a:solidFill>
                <a:schemeClr val="bg1"/>
              </a:solidFill>
            </a:rPr>
            <a:t>services started being offered in </a:t>
          </a:r>
          <a:r>
            <a:rPr lang="en-US" sz="2400" dirty="0" smtClean="0">
              <a:solidFill>
                <a:schemeClr val="bg1"/>
              </a:solidFill>
            </a:rPr>
            <a:t>past few </a:t>
          </a:r>
          <a:r>
            <a:rPr lang="en-US" sz="2400" dirty="0">
              <a:solidFill>
                <a:schemeClr val="bg1"/>
              </a:solidFill>
            </a:rPr>
            <a:t>years, which </a:t>
          </a:r>
          <a:r>
            <a:rPr lang="en-US" sz="2400" dirty="0" smtClean="0">
              <a:solidFill>
                <a:schemeClr val="bg1"/>
              </a:solidFill>
            </a:rPr>
            <a:t>correlate </a:t>
          </a:r>
          <a:r>
            <a:rPr lang="en-US" sz="2400" dirty="0">
              <a:solidFill>
                <a:schemeClr val="bg1"/>
              </a:solidFill>
            </a:rPr>
            <a:t>to the rise of SME banking in </a:t>
          </a:r>
          <a:r>
            <a:rPr lang="en-US" sz="2400" dirty="0" smtClean="0">
              <a:solidFill>
                <a:schemeClr val="bg1"/>
              </a:solidFill>
            </a:rPr>
            <a:t>emerging markets </a:t>
          </a:r>
          <a:endParaRPr lang="en-US" sz="2400" dirty="0">
            <a:solidFill>
              <a:schemeClr val="bg1"/>
            </a:solidFill>
          </a:endParaRPr>
        </a:p>
      </dgm:t>
    </dgm:pt>
    <dgm:pt modelId="{BC213C92-7254-4794-ADFB-C85B3A29E312}" type="parTrans" cxnId="{FB5731D6-1FBC-4F56-BA31-77A800955F4B}">
      <dgm:prSet/>
      <dgm:spPr/>
      <dgm:t>
        <a:bodyPr/>
        <a:lstStyle/>
        <a:p>
          <a:endParaRPr lang="en-US"/>
        </a:p>
      </dgm:t>
    </dgm:pt>
    <dgm:pt modelId="{7B7473E8-D26A-4141-9174-7D6AA2BF9920}" type="sibTrans" cxnId="{FB5731D6-1FBC-4F56-BA31-77A800955F4B}">
      <dgm:prSet/>
      <dgm:spPr/>
      <dgm:t>
        <a:bodyPr/>
        <a:lstStyle/>
        <a:p>
          <a:endParaRPr lang="en-US"/>
        </a:p>
      </dgm:t>
    </dgm:pt>
    <dgm:pt modelId="{FFA2975D-AC61-489A-A403-7FC09D9CB266}">
      <dgm:prSet phldrT="[Text]" custT="1"/>
      <dgm:spPr/>
      <dgm:t>
        <a:bodyPr anchor="ctr" anchorCtr="0"/>
        <a:lstStyle/>
        <a:p>
          <a:pPr marL="0" marR="0" indent="0" defTabSz="914400" eaLnBrk="1" fontAlgn="auto" latinLnBrk="0" hangingPunct="1">
            <a:lnSpc>
              <a:spcPct val="100000"/>
            </a:lnSpc>
            <a:spcBef>
              <a:spcPts val="0"/>
            </a:spcBef>
            <a:spcAft>
              <a:spcPts val="0"/>
            </a:spcAft>
            <a:buClrTx/>
            <a:buSzTx/>
            <a:buFontTx/>
            <a:buNone/>
            <a:tabLst/>
            <a:defRPr/>
          </a:pPr>
          <a:r>
            <a:rPr lang="en-US" sz="2400" dirty="0">
              <a:solidFill>
                <a:schemeClr val="tx1"/>
              </a:solidFill>
            </a:rPr>
            <a:t>Both current and prospective clients are served – </a:t>
          </a:r>
          <a:r>
            <a:rPr lang="en-US" sz="2400" dirty="0" smtClean="0">
              <a:solidFill>
                <a:schemeClr val="tx1"/>
              </a:solidFill>
            </a:rPr>
            <a:t>Most of banks </a:t>
          </a:r>
          <a:r>
            <a:rPr lang="en-US" sz="2400" dirty="0">
              <a:solidFill>
                <a:schemeClr val="tx1"/>
              </a:solidFill>
            </a:rPr>
            <a:t>target existing clients for seminars and </a:t>
          </a:r>
          <a:r>
            <a:rPr lang="en-US" sz="2400" dirty="0" smtClean="0">
              <a:solidFill>
                <a:schemeClr val="tx1"/>
              </a:solidFill>
            </a:rPr>
            <a:t>workshops</a:t>
          </a:r>
          <a:endParaRPr lang="en-US" sz="2400" dirty="0">
            <a:solidFill>
              <a:schemeClr val="tx1"/>
            </a:solidFill>
          </a:endParaRPr>
        </a:p>
      </dgm:t>
    </dgm:pt>
    <dgm:pt modelId="{50BA7040-8720-41BB-BDF2-AF7D3DACDB50}" type="parTrans" cxnId="{AFA19AEC-0701-47D2-B31D-1A5CF2DC9EF9}">
      <dgm:prSet/>
      <dgm:spPr/>
      <dgm:t>
        <a:bodyPr/>
        <a:lstStyle/>
        <a:p>
          <a:endParaRPr lang="en-US"/>
        </a:p>
      </dgm:t>
    </dgm:pt>
    <dgm:pt modelId="{910D9F67-8895-4889-8862-1180AD8AE589}" type="sibTrans" cxnId="{AFA19AEC-0701-47D2-B31D-1A5CF2DC9EF9}">
      <dgm:prSet/>
      <dgm:spPr/>
      <dgm:t>
        <a:bodyPr/>
        <a:lstStyle/>
        <a:p>
          <a:endParaRPr lang="en-US"/>
        </a:p>
      </dgm:t>
    </dgm:pt>
    <dgm:pt modelId="{AE05B81C-C2E0-47DD-9BAF-9D6287830826}">
      <dgm:prSet phldrT="[Text]" custT="1"/>
      <dgm:spPr/>
      <dgm:t>
        <a:bodyPr anchor="ctr"/>
        <a:lstStyle/>
        <a:p>
          <a:pPr marL="0" marR="0" indent="0" defTabSz="91440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NFAS </a:t>
          </a:r>
          <a:r>
            <a:rPr lang="en-US" sz="2400" dirty="0">
              <a:solidFill>
                <a:schemeClr val="tx1"/>
              </a:solidFill>
            </a:rPr>
            <a:t>can facilitate financial inclusion and help reach new target segments such as  MSMEs, farmers, women and start-ups</a:t>
          </a:r>
        </a:p>
      </dgm:t>
    </dgm:pt>
    <dgm:pt modelId="{87E209C2-F48B-4410-8B28-52A53FF898AE}" type="parTrans" cxnId="{5EC280E2-9761-4AF3-814A-879AC9D85D1A}">
      <dgm:prSet/>
      <dgm:spPr/>
      <dgm:t>
        <a:bodyPr/>
        <a:lstStyle/>
        <a:p>
          <a:endParaRPr lang="en-US"/>
        </a:p>
      </dgm:t>
    </dgm:pt>
    <dgm:pt modelId="{DF2DFCFB-939A-4E01-AFDF-D1FD69C1CBC3}" type="sibTrans" cxnId="{5EC280E2-9761-4AF3-814A-879AC9D85D1A}">
      <dgm:prSet/>
      <dgm:spPr/>
      <dgm:t>
        <a:bodyPr/>
        <a:lstStyle/>
        <a:p>
          <a:endParaRPr lang="en-US"/>
        </a:p>
      </dgm:t>
    </dgm:pt>
    <dgm:pt modelId="{3EFB4304-58B8-4E26-A05A-C0A73D6672EA}">
      <dgm:prSet phldrT="[Text]" custT="1"/>
      <dgm:spPr>
        <a:solidFill>
          <a:srgbClr val="00B0F0">
            <a:alpha val="30000"/>
          </a:srgbClr>
        </a:solidFill>
      </dgm:spPr>
      <dgm:t>
        <a:bodyPr/>
        <a:lstStyle/>
        <a:p>
          <a:r>
            <a:rPr lang="en-US" sz="1800" dirty="0"/>
            <a:t> </a:t>
          </a:r>
        </a:p>
      </dgm:t>
    </dgm:pt>
    <dgm:pt modelId="{DCC59036-D69C-4587-B84D-74ECE401B81C}" type="sibTrans" cxnId="{DF72FA2B-129A-44D7-80FC-3171A57DDD50}">
      <dgm:prSet/>
      <dgm:spPr/>
      <dgm:t>
        <a:bodyPr/>
        <a:lstStyle/>
        <a:p>
          <a:endParaRPr lang="en-US"/>
        </a:p>
      </dgm:t>
    </dgm:pt>
    <dgm:pt modelId="{C10F58BF-E914-4E81-BE2F-7EB4270073B9}" type="parTrans" cxnId="{DF72FA2B-129A-44D7-80FC-3171A57DDD50}">
      <dgm:prSet/>
      <dgm:spPr/>
      <dgm:t>
        <a:bodyPr/>
        <a:lstStyle/>
        <a:p>
          <a:endParaRPr lang="en-US"/>
        </a:p>
      </dgm:t>
    </dgm:pt>
    <dgm:pt modelId="{F798DE8B-128A-4095-9AB1-FB931F8BF5F1}">
      <dgm:prSet phldrT="[Text]" custT="1"/>
      <dgm:spPr>
        <a:solidFill>
          <a:srgbClr val="00B0F0">
            <a:alpha val="50000"/>
          </a:srgbClr>
        </a:solidFill>
      </dgm:spPr>
      <dgm:t>
        <a:bodyPr/>
        <a:lstStyle/>
        <a:p>
          <a:r>
            <a:rPr lang="en-US" sz="1800" dirty="0"/>
            <a:t> </a:t>
          </a:r>
        </a:p>
      </dgm:t>
    </dgm:pt>
    <dgm:pt modelId="{8726BDA3-B3C9-4FDF-82FC-0D87D71A1911}" type="sibTrans" cxnId="{FA24C1C6-F57E-4BEA-9856-D67EDBCF66E3}">
      <dgm:prSet/>
      <dgm:spPr/>
      <dgm:t>
        <a:bodyPr/>
        <a:lstStyle/>
        <a:p>
          <a:endParaRPr lang="en-US"/>
        </a:p>
      </dgm:t>
    </dgm:pt>
    <dgm:pt modelId="{6C5B43B6-1CC1-4524-A9AD-0D2772491A82}" type="parTrans" cxnId="{FA24C1C6-F57E-4BEA-9856-D67EDBCF66E3}">
      <dgm:prSet/>
      <dgm:spPr/>
      <dgm:t>
        <a:bodyPr/>
        <a:lstStyle/>
        <a:p>
          <a:endParaRPr lang="en-US"/>
        </a:p>
      </dgm:t>
    </dgm:pt>
    <dgm:pt modelId="{3099C472-1204-4729-B8FE-9339409D2768}" type="pres">
      <dgm:prSet presAssocID="{DAC15035-5F78-48EE-B751-DA45C18D15DD}" presName="Name0" presStyleCnt="0">
        <dgm:presLayoutVars>
          <dgm:dir/>
          <dgm:animLvl val="lvl"/>
          <dgm:resizeHandles val="exact"/>
        </dgm:presLayoutVars>
      </dgm:prSet>
      <dgm:spPr/>
      <dgm:t>
        <a:bodyPr/>
        <a:lstStyle/>
        <a:p>
          <a:endParaRPr lang="en-US"/>
        </a:p>
      </dgm:t>
    </dgm:pt>
    <dgm:pt modelId="{81FAF94A-900C-472C-9A2E-8D90A44B4003}" type="pres">
      <dgm:prSet presAssocID="{B3147565-97BD-4EEE-9AB0-A5BB8B0DACDA}" presName="compositeNode" presStyleCnt="0">
        <dgm:presLayoutVars>
          <dgm:bulletEnabled val="1"/>
        </dgm:presLayoutVars>
      </dgm:prSet>
      <dgm:spPr/>
    </dgm:pt>
    <dgm:pt modelId="{A747312B-025D-42ED-BAAD-3DAE4B041002}" type="pres">
      <dgm:prSet presAssocID="{B3147565-97BD-4EEE-9AB0-A5BB8B0DACDA}" presName="bgRect" presStyleLbl="node1" presStyleIdx="0" presStyleCnt="3" custScaleY="159342"/>
      <dgm:spPr/>
      <dgm:t>
        <a:bodyPr/>
        <a:lstStyle/>
        <a:p>
          <a:endParaRPr lang="en-US"/>
        </a:p>
      </dgm:t>
    </dgm:pt>
    <dgm:pt modelId="{0770C9DE-5948-4C1A-ACBC-152FDFEB77E8}" type="pres">
      <dgm:prSet presAssocID="{B3147565-97BD-4EEE-9AB0-A5BB8B0DACDA}" presName="parentNode" presStyleLbl="node1" presStyleIdx="0" presStyleCnt="3">
        <dgm:presLayoutVars>
          <dgm:chMax val="0"/>
          <dgm:bulletEnabled val="1"/>
        </dgm:presLayoutVars>
      </dgm:prSet>
      <dgm:spPr/>
      <dgm:t>
        <a:bodyPr/>
        <a:lstStyle/>
        <a:p>
          <a:endParaRPr lang="en-US"/>
        </a:p>
      </dgm:t>
    </dgm:pt>
    <dgm:pt modelId="{D8A5D601-E804-457B-B857-FCB49FEAC719}" type="pres">
      <dgm:prSet presAssocID="{B3147565-97BD-4EEE-9AB0-A5BB8B0DACDA}" presName="childNode" presStyleLbl="node1" presStyleIdx="0" presStyleCnt="3">
        <dgm:presLayoutVars>
          <dgm:bulletEnabled val="1"/>
        </dgm:presLayoutVars>
      </dgm:prSet>
      <dgm:spPr/>
      <dgm:t>
        <a:bodyPr/>
        <a:lstStyle/>
        <a:p>
          <a:endParaRPr lang="en-US"/>
        </a:p>
      </dgm:t>
    </dgm:pt>
    <dgm:pt modelId="{907CB766-C3B3-4462-B83E-107AADAFDD78}" type="pres">
      <dgm:prSet presAssocID="{CB286BAD-EB1F-4141-9CBD-D1500F872765}" presName="hSp" presStyleCnt="0"/>
      <dgm:spPr/>
    </dgm:pt>
    <dgm:pt modelId="{8D616D4F-6F6A-41A8-8F23-B935114D1B09}" type="pres">
      <dgm:prSet presAssocID="{CB286BAD-EB1F-4141-9CBD-D1500F872765}" presName="vProcSp" presStyleCnt="0"/>
      <dgm:spPr/>
    </dgm:pt>
    <dgm:pt modelId="{07F6DBF4-1E2F-4AF9-BF0B-42F1AB9646B2}" type="pres">
      <dgm:prSet presAssocID="{CB286BAD-EB1F-4141-9CBD-D1500F872765}" presName="vSp1" presStyleCnt="0"/>
      <dgm:spPr/>
    </dgm:pt>
    <dgm:pt modelId="{BAEA96B1-A79D-4708-98C7-44BD042D18E6}" type="pres">
      <dgm:prSet presAssocID="{CB286BAD-EB1F-4141-9CBD-D1500F872765}" presName="simulatedConn" presStyleLbl="solidFgAcc1" presStyleIdx="0" presStyleCnt="2"/>
      <dgm:spPr>
        <a:solidFill>
          <a:srgbClr val="00B0F0"/>
        </a:solidFill>
        <a:ln>
          <a:solidFill>
            <a:srgbClr val="00B0F0"/>
          </a:solidFill>
        </a:ln>
      </dgm:spPr>
    </dgm:pt>
    <dgm:pt modelId="{A1C1F0CB-C690-4553-95C5-3CA0C769DEA9}" type="pres">
      <dgm:prSet presAssocID="{CB286BAD-EB1F-4141-9CBD-D1500F872765}" presName="vSp2" presStyleCnt="0"/>
      <dgm:spPr/>
    </dgm:pt>
    <dgm:pt modelId="{02E957D3-B619-438E-888F-0763F9E00EAF}" type="pres">
      <dgm:prSet presAssocID="{CB286BAD-EB1F-4141-9CBD-D1500F872765}" presName="sibTrans" presStyleCnt="0"/>
      <dgm:spPr/>
    </dgm:pt>
    <dgm:pt modelId="{658E7F18-5381-475C-BED5-E2680283DF0F}" type="pres">
      <dgm:prSet presAssocID="{F798DE8B-128A-4095-9AB1-FB931F8BF5F1}" presName="compositeNode" presStyleCnt="0">
        <dgm:presLayoutVars>
          <dgm:bulletEnabled val="1"/>
        </dgm:presLayoutVars>
      </dgm:prSet>
      <dgm:spPr/>
    </dgm:pt>
    <dgm:pt modelId="{219E55E3-A7F2-43C1-BBA6-309C1AD4E561}" type="pres">
      <dgm:prSet presAssocID="{F798DE8B-128A-4095-9AB1-FB931F8BF5F1}" presName="bgRect" presStyleLbl="node1" presStyleIdx="1" presStyleCnt="3" custScaleY="159342" custLinFactNeighborY="-1519"/>
      <dgm:spPr/>
      <dgm:t>
        <a:bodyPr/>
        <a:lstStyle/>
        <a:p>
          <a:endParaRPr lang="en-US"/>
        </a:p>
      </dgm:t>
    </dgm:pt>
    <dgm:pt modelId="{7DE57B87-B46C-409F-86B3-124F7780EBD9}" type="pres">
      <dgm:prSet presAssocID="{F798DE8B-128A-4095-9AB1-FB931F8BF5F1}" presName="parentNode" presStyleLbl="node1" presStyleIdx="1" presStyleCnt="3">
        <dgm:presLayoutVars>
          <dgm:chMax val="0"/>
          <dgm:bulletEnabled val="1"/>
        </dgm:presLayoutVars>
      </dgm:prSet>
      <dgm:spPr/>
      <dgm:t>
        <a:bodyPr/>
        <a:lstStyle/>
        <a:p>
          <a:endParaRPr lang="en-US"/>
        </a:p>
      </dgm:t>
    </dgm:pt>
    <dgm:pt modelId="{A23E1165-C292-4B81-A5AF-3D92C9A5A92A}" type="pres">
      <dgm:prSet presAssocID="{F798DE8B-128A-4095-9AB1-FB931F8BF5F1}" presName="childNode" presStyleLbl="node1" presStyleIdx="1" presStyleCnt="3">
        <dgm:presLayoutVars>
          <dgm:bulletEnabled val="1"/>
        </dgm:presLayoutVars>
      </dgm:prSet>
      <dgm:spPr/>
      <dgm:t>
        <a:bodyPr/>
        <a:lstStyle/>
        <a:p>
          <a:endParaRPr lang="en-US"/>
        </a:p>
      </dgm:t>
    </dgm:pt>
    <dgm:pt modelId="{FB61C485-85FE-42CB-8262-0AE01744CF6A}" type="pres">
      <dgm:prSet presAssocID="{8726BDA3-B3C9-4FDF-82FC-0D87D71A1911}" presName="hSp" presStyleCnt="0"/>
      <dgm:spPr/>
    </dgm:pt>
    <dgm:pt modelId="{EFA3ECBD-52AF-49AA-99C5-793390FF0CA3}" type="pres">
      <dgm:prSet presAssocID="{8726BDA3-B3C9-4FDF-82FC-0D87D71A1911}" presName="vProcSp" presStyleCnt="0"/>
      <dgm:spPr/>
    </dgm:pt>
    <dgm:pt modelId="{F111FE49-4268-4E3D-8CBC-2BB5935DC55E}" type="pres">
      <dgm:prSet presAssocID="{8726BDA3-B3C9-4FDF-82FC-0D87D71A1911}" presName="vSp1" presStyleCnt="0"/>
      <dgm:spPr/>
    </dgm:pt>
    <dgm:pt modelId="{BACA9AED-ABE8-4734-BB32-1A00425A4739}" type="pres">
      <dgm:prSet presAssocID="{8726BDA3-B3C9-4FDF-82FC-0D87D71A1911}" presName="simulatedConn" presStyleLbl="solidFgAcc1" presStyleIdx="1" presStyleCnt="2"/>
      <dgm:spPr>
        <a:solidFill>
          <a:srgbClr val="00B0F0"/>
        </a:solidFill>
        <a:ln>
          <a:solidFill>
            <a:srgbClr val="00B0F0"/>
          </a:solidFill>
        </a:ln>
      </dgm:spPr>
    </dgm:pt>
    <dgm:pt modelId="{A08B8DCB-E250-4819-8C3F-8ABE4542128C}" type="pres">
      <dgm:prSet presAssocID="{8726BDA3-B3C9-4FDF-82FC-0D87D71A1911}" presName="vSp2" presStyleCnt="0"/>
      <dgm:spPr/>
    </dgm:pt>
    <dgm:pt modelId="{516E8540-082E-4B4D-93CB-5370D4BD3B88}" type="pres">
      <dgm:prSet presAssocID="{8726BDA3-B3C9-4FDF-82FC-0D87D71A1911}" presName="sibTrans" presStyleCnt="0"/>
      <dgm:spPr/>
    </dgm:pt>
    <dgm:pt modelId="{D00E047B-4F4F-4CB1-A4B2-0A18F50D1C4C}" type="pres">
      <dgm:prSet presAssocID="{3EFB4304-58B8-4E26-A05A-C0A73D6672EA}" presName="compositeNode" presStyleCnt="0">
        <dgm:presLayoutVars>
          <dgm:bulletEnabled val="1"/>
        </dgm:presLayoutVars>
      </dgm:prSet>
      <dgm:spPr/>
    </dgm:pt>
    <dgm:pt modelId="{E49E6750-34D9-4C65-A595-2675B762DDF7}" type="pres">
      <dgm:prSet presAssocID="{3EFB4304-58B8-4E26-A05A-C0A73D6672EA}" presName="bgRect" presStyleLbl="node1" presStyleIdx="2" presStyleCnt="3" custScaleY="159342"/>
      <dgm:spPr/>
      <dgm:t>
        <a:bodyPr/>
        <a:lstStyle/>
        <a:p>
          <a:endParaRPr lang="en-US"/>
        </a:p>
      </dgm:t>
    </dgm:pt>
    <dgm:pt modelId="{CB33D88E-C984-435A-9DB5-BF2D1C692E87}" type="pres">
      <dgm:prSet presAssocID="{3EFB4304-58B8-4E26-A05A-C0A73D6672EA}" presName="parentNode" presStyleLbl="node1" presStyleIdx="2" presStyleCnt="3">
        <dgm:presLayoutVars>
          <dgm:chMax val="0"/>
          <dgm:bulletEnabled val="1"/>
        </dgm:presLayoutVars>
      </dgm:prSet>
      <dgm:spPr/>
      <dgm:t>
        <a:bodyPr/>
        <a:lstStyle/>
        <a:p>
          <a:endParaRPr lang="en-US"/>
        </a:p>
      </dgm:t>
    </dgm:pt>
    <dgm:pt modelId="{B3475777-B1C6-4F95-BF07-66A7FD77C63E}" type="pres">
      <dgm:prSet presAssocID="{3EFB4304-58B8-4E26-A05A-C0A73D6672EA}" presName="childNode" presStyleLbl="node1" presStyleIdx="2" presStyleCnt="3">
        <dgm:presLayoutVars>
          <dgm:bulletEnabled val="1"/>
        </dgm:presLayoutVars>
      </dgm:prSet>
      <dgm:spPr/>
      <dgm:t>
        <a:bodyPr/>
        <a:lstStyle/>
        <a:p>
          <a:endParaRPr lang="en-US"/>
        </a:p>
      </dgm:t>
    </dgm:pt>
  </dgm:ptLst>
  <dgm:cxnLst>
    <dgm:cxn modelId="{DF72FA2B-129A-44D7-80FC-3171A57DDD50}" srcId="{DAC15035-5F78-48EE-B751-DA45C18D15DD}" destId="{3EFB4304-58B8-4E26-A05A-C0A73D6672EA}" srcOrd="2" destOrd="0" parTransId="{C10F58BF-E914-4E81-BE2F-7EB4270073B9}" sibTransId="{DCC59036-D69C-4587-B84D-74ECE401B81C}"/>
    <dgm:cxn modelId="{9C756D86-2914-4BBA-991F-08C96C51B949}" type="presOf" srcId="{B3147565-97BD-4EEE-9AB0-A5BB8B0DACDA}" destId="{A747312B-025D-42ED-BAAD-3DAE4B041002}" srcOrd="0" destOrd="0" presId="urn:microsoft.com/office/officeart/2005/8/layout/hProcess7#1"/>
    <dgm:cxn modelId="{0D2A7581-2A96-4644-B05B-8CEBF9435887}" type="presOf" srcId="{F798DE8B-128A-4095-9AB1-FB931F8BF5F1}" destId="{7DE57B87-B46C-409F-86B3-124F7780EBD9}" srcOrd="1" destOrd="0" presId="urn:microsoft.com/office/officeart/2005/8/layout/hProcess7#1"/>
    <dgm:cxn modelId="{358C403D-3C5B-4097-86FE-D1D9CE4C8F8C}" type="presOf" srcId="{A82FE8E3-0161-413F-B459-2D0A38395877}" destId="{D8A5D601-E804-457B-B857-FCB49FEAC719}" srcOrd="0" destOrd="0" presId="urn:microsoft.com/office/officeart/2005/8/layout/hProcess7#1"/>
    <dgm:cxn modelId="{D65BE02F-6A41-4E2D-9E5D-AC0AFBACEE8B}" type="presOf" srcId="{FFA2975D-AC61-489A-A403-7FC09D9CB266}" destId="{A23E1165-C292-4B81-A5AF-3D92C9A5A92A}" srcOrd="0" destOrd="0" presId="urn:microsoft.com/office/officeart/2005/8/layout/hProcess7#1"/>
    <dgm:cxn modelId="{FA24C1C6-F57E-4BEA-9856-D67EDBCF66E3}" srcId="{DAC15035-5F78-48EE-B751-DA45C18D15DD}" destId="{F798DE8B-128A-4095-9AB1-FB931F8BF5F1}" srcOrd="1" destOrd="0" parTransId="{6C5B43B6-1CC1-4524-A9AD-0D2772491A82}" sibTransId="{8726BDA3-B3C9-4FDF-82FC-0D87D71A1911}"/>
    <dgm:cxn modelId="{AFA19AEC-0701-47D2-B31D-1A5CF2DC9EF9}" srcId="{F798DE8B-128A-4095-9AB1-FB931F8BF5F1}" destId="{FFA2975D-AC61-489A-A403-7FC09D9CB266}" srcOrd="0" destOrd="0" parTransId="{50BA7040-8720-41BB-BDF2-AF7D3DACDB50}" sibTransId="{910D9F67-8895-4889-8862-1180AD8AE589}"/>
    <dgm:cxn modelId="{FB5731D6-1FBC-4F56-BA31-77A800955F4B}" srcId="{B3147565-97BD-4EEE-9AB0-A5BB8B0DACDA}" destId="{A82FE8E3-0161-413F-B459-2D0A38395877}" srcOrd="0" destOrd="0" parTransId="{BC213C92-7254-4794-ADFB-C85B3A29E312}" sibTransId="{7B7473E8-D26A-4141-9174-7D6AA2BF9920}"/>
    <dgm:cxn modelId="{89A4846D-DF61-4492-9E7A-DEA8E7C6D8CA}" type="presOf" srcId="{3EFB4304-58B8-4E26-A05A-C0A73D6672EA}" destId="{CB33D88E-C984-435A-9DB5-BF2D1C692E87}" srcOrd="1" destOrd="0" presId="urn:microsoft.com/office/officeart/2005/8/layout/hProcess7#1"/>
    <dgm:cxn modelId="{6787B829-9AEA-45C7-9441-E69705683D9B}" type="presOf" srcId="{B3147565-97BD-4EEE-9AB0-A5BB8B0DACDA}" destId="{0770C9DE-5948-4C1A-ACBC-152FDFEB77E8}" srcOrd="1" destOrd="0" presId="urn:microsoft.com/office/officeart/2005/8/layout/hProcess7#1"/>
    <dgm:cxn modelId="{ADF7CBA0-F339-4580-BC3A-683A646A8EDF}" type="presOf" srcId="{AE05B81C-C2E0-47DD-9BAF-9D6287830826}" destId="{B3475777-B1C6-4F95-BF07-66A7FD77C63E}" srcOrd="0" destOrd="0" presId="urn:microsoft.com/office/officeart/2005/8/layout/hProcess7#1"/>
    <dgm:cxn modelId="{F080B257-44E7-45E7-B8EF-267FF43E0BF6}" type="presOf" srcId="{DAC15035-5F78-48EE-B751-DA45C18D15DD}" destId="{3099C472-1204-4729-B8FE-9339409D2768}" srcOrd="0" destOrd="0" presId="urn:microsoft.com/office/officeart/2005/8/layout/hProcess7#1"/>
    <dgm:cxn modelId="{A637C752-DFC0-425D-93F2-0718603E8989}" type="presOf" srcId="{3EFB4304-58B8-4E26-A05A-C0A73D6672EA}" destId="{E49E6750-34D9-4C65-A595-2675B762DDF7}" srcOrd="0" destOrd="0" presId="urn:microsoft.com/office/officeart/2005/8/layout/hProcess7#1"/>
    <dgm:cxn modelId="{5EC280E2-9761-4AF3-814A-879AC9D85D1A}" srcId="{3EFB4304-58B8-4E26-A05A-C0A73D6672EA}" destId="{AE05B81C-C2E0-47DD-9BAF-9D6287830826}" srcOrd="0" destOrd="0" parTransId="{87E209C2-F48B-4410-8B28-52A53FF898AE}" sibTransId="{DF2DFCFB-939A-4E01-AFDF-D1FD69C1CBC3}"/>
    <dgm:cxn modelId="{304EDC06-8918-4DD8-9423-43E974494D6C}" srcId="{DAC15035-5F78-48EE-B751-DA45C18D15DD}" destId="{B3147565-97BD-4EEE-9AB0-A5BB8B0DACDA}" srcOrd="0" destOrd="0" parTransId="{1C6B1AAD-EEE1-42BD-BB43-EF077C781B52}" sibTransId="{CB286BAD-EB1F-4141-9CBD-D1500F872765}"/>
    <dgm:cxn modelId="{1FFEF540-A1D3-4423-8606-BD884184DCCF}" type="presOf" srcId="{F798DE8B-128A-4095-9AB1-FB931F8BF5F1}" destId="{219E55E3-A7F2-43C1-BBA6-309C1AD4E561}" srcOrd="0" destOrd="0" presId="urn:microsoft.com/office/officeart/2005/8/layout/hProcess7#1"/>
    <dgm:cxn modelId="{CB1C2539-34B1-4E4F-B5E5-397512AFE6AA}" type="presParOf" srcId="{3099C472-1204-4729-B8FE-9339409D2768}" destId="{81FAF94A-900C-472C-9A2E-8D90A44B4003}" srcOrd="0" destOrd="0" presId="urn:microsoft.com/office/officeart/2005/8/layout/hProcess7#1"/>
    <dgm:cxn modelId="{85E12FC7-80A0-46D5-960B-C1B5607D28BD}" type="presParOf" srcId="{81FAF94A-900C-472C-9A2E-8D90A44B4003}" destId="{A747312B-025D-42ED-BAAD-3DAE4B041002}" srcOrd="0" destOrd="0" presId="urn:microsoft.com/office/officeart/2005/8/layout/hProcess7#1"/>
    <dgm:cxn modelId="{F0B635F6-B506-4EFD-9030-FFDD7B3751CC}" type="presParOf" srcId="{81FAF94A-900C-472C-9A2E-8D90A44B4003}" destId="{0770C9DE-5948-4C1A-ACBC-152FDFEB77E8}" srcOrd="1" destOrd="0" presId="urn:microsoft.com/office/officeart/2005/8/layout/hProcess7#1"/>
    <dgm:cxn modelId="{F5666990-5CB0-43D0-BB7C-7417CDE88E5D}" type="presParOf" srcId="{81FAF94A-900C-472C-9A2E-8D90A44B4003}" destId="{D8A5D601-E804-457B-B857-FCB49FEAC719}" srcOrd="2" destOrd="0" presId="urn:microsoft.com/office/officeart/2005/8/layout/hProcess7#1"/>
    <dgm:cxn modelId="{6E18D1B4-49C3-4F86-AD4E-C0281B129D9C}" type="presParOf" srcId="{3099C472-1204-4729-B8FE-9339409D2768}" destId="{907CB766-C3B3-4462-B83E-107AADAFDD78}" srcOrd="1" destOrd="0" presId="urn:microsoft.com/office/officeart/2005/8/layout/hProcess7#1"/>
    <dgm:cxn modelId="{45C9A6AB-DFB1-41FD-9D79-0AF5F8B0660E}" type="presParOf" srcId="{3099C472-1204-4729-B8FE-9339409D2768}" destId="{8D616D4F-6F6A-41A8-8F23-B935114D1B09}" srcOrd="2" destOrd="0" presId="urn:microsoft.com/office/officeart/2005/8/layout/hProcess7#1"/>
    <dgm:cxn modelId="{F2891D61-C19A-46A7-A504-D6141B6BE22D}" type="presParOf" srcId="{8D616D4F-6F6A-41A8-8F23-B935114D1B09}" destId="{07F6DBF4-1E2F-4AF9-BF0B-42F1AB9646B2}" srcOrd="0" destOrd="0" presId="urn:microsoft.com/office/officeart/2005/8/layout/hProcess7#1"/>
    <dgm:cxn modelId="{F877FD81-1204-4886-A017-48B3862A3E40}" type="presParOf" srcId="{8D616D4F-6F6A-41A8-8F23-B935114D1B09}" destId="{BAEA96B1-A79D-4708-98C7-44BD042D18E6}" srcOrd="1" destOrd="0" presId="urn:microsoft.com/office/officeart/2005/8/layout/hProcess7#1"/>
    <dgm:cxn modelId="{3AD4E087-73B3-4B0D-9C57-39F1EF0004A2}" type="presParOf" srcId="{8D616D4F-6F6A-41A8-8F23-B935114D1B09}" destId="{A1C1F0CB-C690-4553-95C5-3CA0C769DEA9}" srcOrd="2" destOrd="0" presId="urn:microsoft.com/office/officeart/2005/8/layout/hProcess7#1"/>
    <dgm:cxn modelId="{B820C5E5-A869-4E7B-BF0A-A35108BC0E45}" type="presParOf" srcId="{3099C472-1204-4729-B8FE-9339409D2768}" destId="{02E957D3-B619-438E-888F-0763F9E00EAF}" srcOrd="3" destOrd="0" presId="urn:microsoft.com/office/officeart/2005/8/layout/hProcess7#1"/>
    <dgm:cxn modelId="{55C1D318-43C5-46C0-AD50-9FD8A70BA517}" type="presParOf" srcId="{3099C472-1204-4729-B8FE-9339409D2768}" destId="{658E7F18-5381-475C-BED5-E2680283DF0F}" srcOrd="4" destOrd="0" presId="urn:microsoft.com/office/officeart/2005/8/layout/hProcess7#1"/>
    <dgm:cxn modelId="{5E72133C-62B3-4955-846D-69DC555275AC}" type="presParOf" srcId="{658E7F18-5381-475C-BED5-E2680283DF0F}" destId="{219E55E3-A7F2-43C1-BBA6-309C1AD4E561}" srcOrd="0" destOrd="0" presId="urn:microsoft.com/office/officeart/2005/8/layout/hProcess7#1"/>
    <dgm:cxn modelId="{7242A332-9829-4A7C-929B-DFCB03D5FBC7}" type="presParOf" srcId="{658E7F18-5381-475C-BED5-E2680283DF0F}" destId="{7DE57B87-B46C-409F-86B3-124F7780EBD9}" srcOrd="1" destOrd="0" presId="urn:microsoft.com/office/officeart/2005/8/layout/hProcess7#1"/>
    <dgm:cxn modelId="{6F20A682-633F-4A17-8B6A-3E8106C691CD}" type="presParOf" srcId="{658E7F18-5381-475C-BED5-E2680283DF0F}" destId="{A23E1165-C292-4B81-A5AF-3D92C9A5A92A}" srcOrd="2" destOrd="0" presId="urn:microsoft.com/office/officeart/2005/8/layout/hProcess7#1"/>
    <dgm:cxn modelId="{821FC22E-CD49-45C3-9831-6074DB4D0319}" type="presParOf" srcId="{3099C472-1204-4729-B8FE-9339409D2768}" destId="{FB61C485-85FE-42CB-8262-0AE01744CF6A}" srcOrd="5" destOrd="0" presId="urn:microsoft.com/office/officeart/2005/8/layout/hProcess7#1"/>
    <dgm:cxn modelId="{DFEDC81C-FF18-4225-91BE-D4DC98FD324F}" type="presParOf" srcId="{3099C472-1204-4729-B8FE-9339409D2768}" destId="{EFA3ECBD-52AF-49AA-99C5-793390FF0CA3}" srcOrd="6" destOrd="0" presId="urn:microsoft.com/office/officeart/2005/8/layout/hProcess7#1"/>
    <dgm:cxn modelId="{28E3F32D-94AC-453E-AA13-DB47C0BC7896}" type="presParOf" srcId="{EFA3ECBD-52AF-49AA-99C5-793390FF0CA3}" destId="{F111FE49-4268-4E3D-8CBC-2BB5935DC55E}" srcOrd="0" destOrd="0" presId="urn:microsoft.com/office/officeart/2005/8/layout/hProcess7#1"/>
    <dgm:cxn modelId="{F2CD073B-C140-4E6A-9600-6709C779AD1E}" type="presParOf" srcId="{EFA3ECBD-52AF-49AA-99C5-793390FF0CA3}" destId="{BACA9AED-ABE8-4734-BB32-1A00425A4739}" srcOrd="1" destOrd="0" presId="urn:microsoft.com/office/officeart/2005/8/layout/hProcess7#1"/>
    <dgm:cxn modelId="{855B83E5-A818-4950-95EB-98608FF4E94E}" type="presParOf" srcId="{EFA3ECBD-52AF-49AA-99C5-793390FF0CA3}" destId="{A08B8DCB-E250-4819-8C3F-8ABE4542128C}" srcOrd="2" destOrd="0" presId="urn:microsoft.com/office/officeart/2005/8/layout/hProcess7#1"/>
    <dgm:cxn modelId="{7809DACA-3EF0-4A7D-8358-9BA7AEECB244}" type="presParOf" srcId="{3099C472-1204-4729-B8FE-9339409D2768}" destId="{516E8540-082E-4B4D-93CB-5370D4BD3B88}" srcOrd="7" destOrd="0" presId="urn:microsoft.com/office/officeart/2005/8/layout/hProcess7#1"/>
    <dgm:cxn modelId="{D8C992EC-3B9B-4C88-996E-801D82133767}" type="presParOf" srcId="{3099C472-1204-4729-B8FE-9339409D2768}" destId="{D00E047B-4F4F-4CB1-A4B2-0A18F50D1C4C}" srcOrd="8" destOrd="0" presId="urn:microsoft.com/office/officeart/2005/8/layout/hProcess7#1"/>
    <dgm:cxn modelId="{360A4AE5-7C4C-4F65-B0F6-64E53C5704D2}" type="presParOf" srcId="{D00E047B-4F4F-4CB1-A4B2-0A18F50D1C4C}" destId="{E49E6750-34D9-4C65-A595-2675B762DDF7}" srcOrd="0" destOrd="0" presId="urn:microsoft.com/office/officeart/2005/8/layout/hProcess7#1"/>
    <dgm:cxn modelId="{0C9C3396-8BAC-40C4-9349-BED534B9CC0D}" type="presParOf" srcId="{D00E047B-4F4F-4CB1-A4B2-0A18F50D1C4C}" destId="{CB33D88E-C984-435A-9DB5-BF2D1C692E87}" srcOrd="1" destOrd="0" presId="urn:microsoft.com/office/officeart/2005/8/layout/hProcess7#1"/>
    <dgm:cxn modelId="{B1D363CE-F49F-4106-9344-8F2F247866A6}" type="presParOf" srcId="{D00E047B-4F4F-4CB1-A4B2-0A18F50D1C4C}" destId="{B3475777-B1C6-4F95-BF07-66A7FD77C63E}" srcOrd="2" destOrd="0" presId="urn:microsoft.com/office/officeart/2005/8/layout/hProcess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034D97-59CB-4A8D-8E04-5A93C85116D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205FFEF-E7E7-4D6B-B646-5ABE8663A0CF}">
      <dgm:prSet phldrT="[Text]" custT="1"/>
      <dgm:spPr>
        <a:solidFill>
          <a:schemeClr val="bg2"/>
        </a:solidFill>
      </dgm:spPr>
      <dgm:t>
        <a:bodyPr/>
        <a:lstStyle/>
        <a:p>
          <a:r>
            <a:rPr lang="en-GB" sz="2400" dirty="0">
              <a:solidFill>
                <a:srgbClr val="0070C0"/>
              </a:solidFill>
              <a:latin typeface="+mn-lt"/>
            </a:rPr>
            <a:t>Improved cross-sell penetration</a:t>
          </a:r>
          <a:endParaRPr lang="en-US" sz="2400" dirty="0">
            <a:solidFill>
              <a:srgbClr val="0070C0"/>
            </a:solidFill>
          </a:endParaRPr>
        </a:p>
      </dgm:t>
    </dgm:pt>
    <dgm:pt modelId="{AB36A7A9-F04F-486B-B847-DCAFA928D042}" type="parTrans" cxnId="{757BD983-D827-4259-BF75-99AB2E738AFE}">
      <dgm:prSet/>
      <dgm:spPr/>
      <dgm:t>
        <a:bodyPr/>
        <a:lstStyle/>
        <a:p>
          <a:endParaRPr lang="en-US"/>
        </a:p>
      </dgm:t>
    </dgm:pt>
    <dgm:pt modelId="{34F4E5E2-7A82-470F-959A-C3A6C024C6DE}" type="sibTrans" cxnId="{757BD983-D827-4259-BF75-99AB2E738AFE}">
      <dgm:prSet/>
      <dgm:spPr>
        <a:ln>
          <a:solidFill>
            <a:schemeClr val="bg2"/>
          </a:solidFill>
        </a:ln>
      </dgm:spPr>
      <dgm:t>
        <a:bodyPr/>
        <a:lstStyle/>
        <a:p>
          <a:endParaRPr lang="en-US"/>
        </a:p>
      </dgm:t>
    </dgm:pt>
    <dgm:pt modelId="{E2083BBB-BFCF-4594-8C7E-E457E61AEEA8}">
      <dgm:prSet custT="1"/>
      <dgm:spPr>
        <a:solidFill>
          <a:schemeClr val="bg2"/>
        </a:solidFill>
      </dgm:spPr>
      <dgm:t>
        <a:bodyPr/>
        <a:lstStyle/>
        <a:p>
          <a:r>
            <a:rPr lang="en-GB" sz="2400" dirty="0">
              <a:solidFill>
                <a:srgbClr val="0070C0"/>
              </a:solidFill>
              <a:latin typeface="+mn-lt"/>
            </a:rPr>
            <a:t>More information about clients (NPL mitigation)</a:t>
          </a:r>
        </a:p>
      </dgm:t>
    </dgm:pt>
    <dgm:pt modelId="{2F321D0C-EC86-4D3C-9700-98A00C7B4A32}" type="parTrans" cxnId="{15B56A97-BFC4-42D0-B98E-70E5203CBBF5}">
      <dgm:prSet/>
      <dgm:spPr/>
      <dgm:t>
        <a:bodyPr/>
        <a:lstStyle/>
        <a:p>
          <a:endParaRPr lang="en-US"/>
        </a:p>
      </dgm:t>
    </dgm:pt>
    <dgm:pt modelId="{180F83A5-EA95-4978-B0F1-1F13EC3A3093}" type="sibTrans" cxnId="{15B56A97-BFC4-42D0-B98E-70E5203CBBF5}">
      <dgm:prSet/>
      <dgm:spPr/>
      <dgm:t>
        <a:bodyPr/>
        <a:lstStyle/>
        <a:p>
          <a:endParaRPr lang="en-US"/>
        </a:p>
      </dgm:t>
    </dgm:pt>
    <dgm:pt modelId="{32D97D5E-28AC-4B73-9FE9-B62CC0DB280C}">
      <dgm:prSet custT="1"/>
      <dgm:spPr>
        <a:solidFill>
          <a:schemeClr val="bg2"/>
        </a:solidFill>
      </dgm:spPr>
      <dgm:t>
        <a:bodyPr/>
        <a:lstStyle/>
        <a:p>
          <a:r>
            <a:rPr lang="en-GB" sz="2400" dirty="0">
              <a:solidFill>
                <a:srgbClr val="0070C0"/>
              </a:solidFill>
              <a:latin typeface="+mn-lt"/>
            </a:rPr>
            <a:t>‘Stickier’ clients (harder to move elsewhere)</a:t>
          </a:r>
        </a:p>
      </dgm:t>
    </dgm:pt>
    <dgm:pt modelId="{46050C46-10BB-4163-B391-D3AC1D5DBD67}" type="parTrans" cxnId="{A1EB5DA2-65C7-4578-94B7-21482DE388AA}">
      <dgm:prSet/>
      <dgm:spPr/>
      <dgm:t>
        <a:bodyPr/>
        <a:lstStyle/>
        <a:p>
          <a:endParaRPr lang="en-US"/>
        </a:p>
      </dgm:t>
    </dgm:pt>
    <dgm:pt modelId="{D75E61D4-3553-434E-B7BD-2F5DCC9FB229}" type="sibTrans" cxnId="{A1EB5DA2-65C7-4578-94B7-21482DE388AA}">
      <dgm:prSet/>
      <dgm:spPr/>
      <dgm:t>
        <a:bodyPr/>
        <a:lstStyle/>
        <a:p>
          <a:endParaRPr lang="en-US"/>
        </a:p>
      </dgm:t>
    </dgm:pt>
    <dgm:pt modelId="{5FD9C306-170D-4C8F-942F-AE0FF7C25953}">
      <dgm:prSet custT="1"/>
      <dgm:spPr>
        <a:solidFill>
          <a:schemeClr val="bg2"/>
        </a:solidFill>
      </dgm:spPr>
      <dgm:t>
        <a:bodyPr/>
        <a:lstStyle/>
        <a:p>
          <a:r>
            <a:rPr lang="en-GB" sz="2400" dirty="0">
              <a:solidFill>
                <a:srgbClr val="0070C0"/>
              </a:solidFill>
              <a:latin typeface="+mn-lt"/>
            </a:rPr>
            <a:t>Happier clients (needs are being met)</a:t>
          </a:r>
        </a:p>
      </dgm:t>
    </dgm:pt>
    <dgm:pt modelId="{99153ADD-07D4-48A1-8FDE-1FF1EA1E058B}" type="parTrans" cxnId="{F8285F35-80C7-4BF1-BD49-0C05C686C40D}">
      <dgm:prSet/>
      <dgm:spPr/>
      <dgm:t>
        <a:bodyPr/>
        <a:lstStyle/>
        <a:p>
          <a:endParaRPr lang="en-US"/>
        </a:p>
      </dgm:t>
    </dgm:pt>
    <dgm:pt modelId="{BC68A1F1-964C-4FDC-B0BE-7FFF43C5AF9C}" type="sibTrans" cxnId="{F8285F35-80C7-4BF1-BD49-0C05C686C40D}">
      <dgm:prSet/>
      <dgm:spPr/>
      <dgm:t>
        <a:bodyPr/>
        <a:lstStyle/>
        <a:p>
          <a:endParaRPr lang="en-US"/>
        </a:p>
      </dgm:t>
    </dgm:pt>
    <dgm:pt modelId="{B664C52B-78C0-46C2-94F9-72D86A8DFB19}">
      <dgm:prSet custT="1"/>
      <dgm:spPr>
        <a:solidFill>
          <a:schemeClr val="bg2"/>
        </a:solidFill>
      </dgm:spPr>
      <dgm:t>
        <a:bodyPr/>
        <a:lstStyle/>
        <a:p>
          <a:r>
            <a:rPr lang="en-GB" sz="2400" dirty="0">
              <a:solidFill>
                <a:srgbClr val="0070C0"/>
              </a:solidFill>
            </a:rPr>
            <a:t>Improved profitability (better to sell 5 products to 1 customer than 1 product to 5 different customers)</a:t>
          </a:r>
          <a:endParaRPr lang="en-GB" sz="2400" dirty="0">
            <a:solidFill>
              <a:srgbClr val="0070C0"/>
            </a:solidFill>
            <a:latin typeface="+mn-lt"/>
          </a:endParaRPr>
        </a:p>
      </dgm:t>
    </dgm:pt>
    <dgm:pt modelId="{D07920A2-83B4-47AF-A05A-23A151BA59A5}" type="parTrans" cxnId="{156B18C7-F306-4564-9C48-8AAA82DBBAB4}">
      <dgm:prSet/>
      <dgm:spPr/>
      <dgm:t>
        <a:bodyPr/>
        <a:lstStyle/>
        <a:p>
          <a:endParaRPr lang="en-US"/>
        </a:p>
      </dgm:t>
    </dgm:pt>
    <dgm:pt modelId="{1107E8D3-6DE2-40A1-B83B-B07EA0CDF4C4}" type="sibTrans" cxnId="{156B18C7-F306-4564-9C48-8AAA82DBBAB4}">
      <dgm:prSet/>
      <dgm:spPr/>
      <dgm:t>
        <a:bodyPr/>
        <a:lstStyle/>
        <a:p>
          <a:endParaRPr lang="en-US"/>
        </a:p>
      </dgm:t>
    </dgm:pt>
    <dgm:pt modelId="{D159CBB3-4163-403B-AD4D-BCDE246AD9B9}" type="pres">
      <dgm:prSet presAssocID="{30034D97-59CB-4A8D-8E04-5A93C85116D7}" presName="Name0" presStyleCnt="0">
        <dgm:presLayoutVars>
          <dgm:chMax val="7"/>
          <dgm:chPref val="7"/>
          <dgm:dir/>
        </dgm:presLayoutVars>
      </dgm:prSet>
      <dgm:spPr/>
      <dgm:t>
        <a:bodyPr/>
        <a:lstStyle/>
        <a:p>
          <a:endParaRPr lang="en-US"/>
        </a:p>
      </dgm:t>
    </dgm:pt>
    <dgm:pt modelId="{02D8890E-DED3-48B0-8718-977EADC4E3A9}" type="pres">
      <dgm:prSet presAssocID="{30034D97-59CB-4A8D-8E04-5A93C85116D7}" presName="Name1" presStyleCnt="0"/>
      <dgm:spPr/>
    </dgm:pt>
    <dgm:pt modelId="{90E6DB46-C1EF-4421-A357-014341E0B828}" type="pres">
      <dgm:prSet presAssocID="{30034D97-59CB-4A8D-8E04-5A93C85116D7}" presName="cycle" presStyleCnt="0"/>
      <dgm:spPr/>
    </dgm:pt>
    <dgm:pt modelId="{069C6750-2A9F-4A06-AC24-48711E52BC32}" type="pres">
      <dgm:prSet presAssocID="{30034D97-59CB-4A8D-8E04-5A93C85116D7}" presName="srcNode" presStyleLbl="node1" presStyleIdx="0" presStyleCnt="5"/>
      <dgm:spPr/>
    </dgm:pt>
    <dgm:pt modelId="{89775FE7-060D-471B-85E0-1026E825A110}" type="pres">
      <dgm:prSet presAssocID="{30034D97-59CB-4A8D-8E04-5A93C85116D7}" presName="conn" presStyleLbl="parChTrans1D2" presStyleIdx="0" presStyleCnt="1" custLinFactNeighborX="1466" custLinFactNeighborY="929"/>
      <dgm:spPr/>
      <dgm:t>
        <a:bodyPr/>
        <a:lstStyle/>
        <a:p>
          <a:endParaRPr lang="en-US"/>
        </a:p>
      </dgm:t>
    </dgm:pt>
    <dgm:pt modelId="{BB02E33B-0DC8-4BCB-BD52-F6C2E39A70BD}" type="pres">
      <dgm:prSet presAssocID="{30034D97-59CB-4A8D-8E04-5A93C85116D7}" presName="extraNode" presStyleLbl="node1" presStyleIdx="0" presStyleCnt="5"/>
      <dgm:spPr/>
    </dgm:pt>
    <dgm:pt modelId="{5C5671E3-DB38-477D-A1B6-3C0382158974}" type="pres">
      <dgm:prSet presAssocID="{30034D97-59CB-4A8D-8E04-5A93C85116D7}" presName="dstNode" presStyleLbl="node1" presStyleIdx="0" presStyleCnt="5"/>
      <dgm:spPr/>
    </dgm:pt>
    <dgm:pt modelId="{5FCF3EDD-A21C-4E9E-9463-ED44A4F3CE55}" type="pres">
      <dgm:prSet presAssocID="{1205FFEF-E7E7-4D6B-B646-5ABE8663A0CF}" presName="text_1" presStyleLbl="node1" presStyleIdx="0" presStyleCnt="5" custScaleY="125300">
        <dgm:presLayoutVars>
          <dgm:bulletEnabled val="1"/>
        </dgm:presLayoutVars>
      </dgm:prSet>
      <dgm:spPr/>
      <dgm:t>
        <a:bodyPr/>
        <a:lstStyle/>
        <a:p>
          <a:endParaRPr lang="en-US"/>
        </a:p>
      </dgm:t>
    </dgm:pt>
    <dgm:pt modelId="{409A7231-9B51-4BDE-9882-D9AD136A4F0F}" type="pres">
      <dgm:prSet presAssocID="{1205FFEF-E7E7-4D6B-B646-5ABE8663A0CF}" presName="accent_1" presStyleCnt="0"/>
      <dgm:spPr/>
    </dgm:pt>
    <dgm:pt modelId="{ED757742-5415-4787-A97C-3EFC11373E27}" type="pres">
      <dgm:prSet presAssocID="{1205FFEF-E7E7-4D6B-B646-5ABE8663A0CF}" presName="accentRepeatNode" presStyleLbl="solidFgAcc1" presStyleIdx="0" presStyleCnt="5"/>
      <dgm:spPr>
        <a:ln>
          <a:solidFill>
            <a:schemeClr val="bg2"/>
          </a:solidFill>
        </a:ln>
      </dgm:spPr>
    </dgm:pt>
    <dgm:pt modelId="{4EAB58FF-DB4D-4EB4-B892-A68D4196D419}" type="pres">
      <dgm:prSet presAssocID="{E2083BBB-BFCF-4594-8C7E-E457E61AEEA8}" presName="text_2" presStyleLbl="node1" presStyleIdx="1" presStyleCnt="5" custScaleY="125300">
        <dgm:presLayoutVars>
          <dgm:bulletEnabled val="1"/>
        </dgm:presLayoutVars>
      </dgm:prSet>
      <dgm:spPr/>
      <dgm:t>
        <a:bodyPr/>
        <a:lstStyle/>
        <a:p>
          <a:endParaRPr lang="en-US"/>
        </a:p>
      </dgm:t>
    </dgm:pt>
    <dgm:pt modelId="{23D28186-2524-4638-8CB4-5546A2BAA7B5}" type="pres">
      <dgm:prSet presAssocID="{E2083BBB-BFCF-4594-8C7E-E457E61AEEA8}" presName="accent_2" presStyleCnt="0"/>
      <dgm:spPr/>
    </dgm:pt>
    <dgm:pt modelId="{2BB45312-1F2F-4C7D-AA06-BB8E9A1A30C5}" type="pres">
      <dgm:prSet presAssocID="{E2083BBB-BFCF-4594-8C7E-E457E61AEEA8}" presName="accentRepeatNode" presStyleLbl="solidFgAcc1" presStyleIdx="1" presStyleCnt="5"/>
      <dgm:spPr>
        <a:ln>
          <a:solidFill>
            <a:schemeClr val="bg2"/>
          </a:solidFill>
        </a:ln>
      </dgm:spPr>
    </dgm:pt>
    <dgm:pt modelId="{5DFB77B2-F6C7-458E-8BA0-51364EA0D391}" type="pres">
      <dgm:prSet presAssocID="{32D97D5E-28AC-4B73-9FE9-B62CC0DB280C}" presName="text_3" presStyleLbl="node1" presStyleIdx="2" presStyleCnt="5" custScaleY="125300">
        <dgm:presLayoutVars>
          <dgm:bulletEnabled val="1"/>
        </dgm:presLayoutVars>
      </dgm:prSet>
      <dgm:spPr/>
      <dgm:t>
        <a:bodyPr/>
        <a:lstStyle/>
        <a:p>
          <a:endParaRPr lang="en-US"/>
        </a:p>
      </dgm:t>
    </dgm:pt>
    <dgm:pt modelId="{0D34B600-DD5B-4265-B401-BC62C32A2C6A}" type="pres">
      <dgm:prSet presAssocID="{32D97D5E-28AC-4B73-9FE9-B62CC0DB280C}" presName="accent_3" presStyleCnt="0"/>
      <dgm:spPr/>
    </dgm:pt>
    <dgm:pt modelId="{A5ED11DC-F3AC-4FE4-8B14-D5BFAD3BBF04}" type="pres">
      <dgm:prSet presAssocID="{32D97D5E-28AC-4B73-9FE9-B62CC0DB280C}" presName="accentRepeatNode" presStyleLbl="solidFgAcc1" presStyleIdx="2" presStyleCnt="5" custLinFactNeighborX="258" custLinFactNeighborY="-2648"/>
      <dgm:spPr>
        <a:ln>
          <a:solidFill>
            <a:schemeClr val="bg2"/>
          </a:solidFill>
        </a:ln>
      </dgm:spPr>
    </dgm:pt>
    <dgm:pt modelId="{08669429-6224-470E-A625-60DFC82B2B47}" type="pres">
      <dgm:prSet presAssocID="{5FD9C306-170D-4C8F-942F-AE0FF7C25953}" presName="text_4" presStyleLbl="node1" presStyleIdx="3" presStyleCnt="5" custScaleY="125300">
        <dgm:presLayoutVars>
          <dgm:bulletEnabled val="1"/>
        </dgm:presLayoutVars>
      </dgm:prSet>
      <dgm:spPr/>
      <dgm:t>
        <a:bodyPr/>
        <a:lstStyle/>
        <a:p>
          <a:endParaRPr lang="en-US"/>
        </a:p>
      </dgm:t>
    </dgm:pt>
    <dgm:pt modelId="{37667A01-0F79-480F-A869-7D7AE3D085CC}" type="pres">
      <dgm:prSet presAssocID="{5FD9C306-170D-4C8F-942F-AE0FF7C25953}" presName="accent_4" presStyleCnt="0"/>
      <dgm:spPr/>
    </dgm:pt>
    <dgm:pt modelId="{81C42888-4524-43CA-8ACE-05D81465155C}" type="pres">
      <dgm:prSet presAssocID="{5FD9C306-170D-4C8F-942F-AE0FF7C25953}" presName="accentRepeatNode" presStyleLbl="solidFgAcc1" presStyleIdx="3" presStyleCnt="5"/>
      <dgm:spPr>
        <a:ln>
          <a:solidFill>
            <a:schemeClr val="bg2"/>
          </a:solidFill>
        </a:ln>
      </dgm:spPr>
    </dgm:pt>
    <dgm:pt modelId="{878927CA-E548-4238-B5F6-586F8415F87D}" type="pres">
      <dgm:prSet presAssocID="{B664C52B-78C0-46C2-94F9-72D86A8DFB19}" presName="text_5" presStyleLbl="node1" presStyleIdx="4" presStyleCnt="5" custScaleY="125300">
        <dgm:presLayoutVars>
          <dgm:bulletEnabled val="1"/>
        </dgm:presLayoutVars>
      </dgm:prSet>
      <dgm:spPr/>
      <dgm:t>
        <a:bodyPr/>
        <a:lstStyle/>
        <a:p>
          <a:endParaRPr lang="en-US"/>
        </a:p>
      </dgm:t>
    </dgm:pt>
    <dgm:pt modelId="{9BA85256-4B34-4214-B5E1-7D0ABB5EF98D}" type="pres">
      <dgm:prSet presAssocID="{B664C52B-78C0-46C2-94F9-72D86A8DFB19}" presName="accent_5" presStyleCnt="0"/>
      <dgm:spPr/>
    </dgm:pt>
    <dgm:pt modelId="{EEB3CCA9-1C46-4166-81DB-7D7D5CE1936E}" type="pres">
      <dgm:prSet presAssocID="{B664C52B-78C0-46C2-94F9-72D86A8DFB19}" presName="accentRepeatNode" presStyleLbl="solidFgAcc1" presStyleIdx="4" presStyleCnt="5"/>
      <dgm:spPr>
        <a:ln>
          <a:solidFill>
            <a:schemeClr val="bg2"/>
          </a:solidFill>
        </a:ln>
      </dgm:spPr>
    </dgm:pt>
  </dgm:ptLst>
  <dgm:cxnLst>
    <dgm:cxn modelId="{4023E6E8-FE9F-47E4-9E53-2CB1E229DB35}" type="presOf" srcId="{30034D97-59CB-4A8D-8E04-5A93C85116D7}" destId="{D159CBB3-4163-403B-AD4D-BCDE246AD9B9}" srcOrd="0" destOrd="0" presId="urn:microsoft.com/office/officeart/2008/layout/VerticalCurvedList"/>
    <dgm:cxn modelId="{B81F939E-1B8F-4608-9C21-3CFABCEA2371}" type="presOf" srcId="{32D97D5E-28AC-4B73-9FE9-B62CC0DB280C}" destId="{5DFB77B2-F6C7-458E-8BA0-51364EA0D391}" srcOrd="0" destOrd="0" presId="urn:microsoft.com/office/officeart/2008/layout/VerticalCurvedList"/>
    <dgm:cxn modelId="{CB578E81-5F2A-41D7-B3CA-C3D458692CBF}" type="presOf" srcId="{E2083BBB-BFCF-4594-8C7E-E457E61AEEA8}" destId="{4EAB58FF-DB4D-4EB4-B892-A68D4196D419}" srcOrd="0" destOrd="0" presId="urn:microsoft.com/office/officeart/2008/layout/VerticalCurvedList"/>
    <dgm:cxn modelId="{15B56A97-BFC4-42D0-B98E-70E5203CBBF5}" srcId="{30034D97-59CB-4A8D-8E04-5A93C85116D7}" destId="{E2083BBB-BFCF-4594-8C7E-E457E61AEEA8}" srcOrd="1" destOrd="0" parTransId="{2F321D0C-EC86-4D3C-9700-98A00C7B4A32}" sibTransId="{180F83A5-EA95-4978-B0F1-1F13EC3A3093}"/>
    <dgm:cxn modelId="{2EC6C4E2-744B-4030-94C9-D58D02C7E327}" type="presOf" srcId="{5FD9C306-170D-4C8F-942F-AE0FF7C25953}" destId="{08669429-6224-470E-A625-60DFC82B2B47}" srcOrd="0" destOrd="0" presId="urn:microsoft.com/office/officeart/2008/layout/VerticalCurvedList"/>
    <dgm:cxn modelId="{1AFDBDD5-33E9-44AC-A06D-8068367F4AD8}" type="presOf" srcId="{B664C52B-78C0-46C2-94F9-72D86A8DFB19}" destId="{878927CA-E548-4238-B5F6-586F8415F87D}" srcOrd="0" destOrd="0" presId="urn:microsoft.com/office/officeart/2008/layout/VerticalCurvedList"/>
    <dgm:cxn modelId="{37EA02CA-AF0C-4FA3-BC53-B3D38BE86FA3}" type="presOf" srcId="{34F4E5E2-7A82-470F-959A-C3A6C024C6DE}" destId="{89775FE7-060D-471B-85E0-1026E825A110}" srcOrd="0" destOrd="0" presId="urn:microsoft.com/office/officeart/2008/layout/VerticalCurvedList"/>
    <dgm:cxn modelId="{A1EB5DA2-65C7-4578-94B7-21482DE388AA}" srcId="{30034D97-59CB-4A8D-8E04-5A93C85116D7}" destId="{32D97D5E-28AC-4B73-9FE9-B62CC0DB280C}" srcOrd="2" destOrd="0" parTransId="{46050C46-10BB-4163-B391-D3AC1D5DBD67}" sibTransId="{D75E61D4-3553-434E-B7BD-2F5DCC9FB229}"/>
    <dgm:cxn modelId="{757BD983-D827-4259-BF75-99AB2E738AFE}" srcId="{30034D97-59CB-4A8D-8E04-5A93C85116D7}" destId="{1205FFEF-E7E7-4D6B-B646-5ABE8663A0CF}" srcOrd="0" destOrd="0" parTransId="{AB36A7A9-F04F-486B-B847-DCAFA928D042}" sibTransId="{34F4E5E2-7A82-470F-959A-C3A6C024C6DE}"/>
    <dgm:cxn modelId="{F8285F35-80C7-4BF1-BD49-0C05C686C40D}" srcId="{30034D97-59CB-4A8D-8E04-5A93C85116D7}" destId="{5FD9C306-170D-4C8F-942F-AE0FF7C25953}" srcOrd="3" destOrd="0" parTransId="{99153ADD-07D4-48A1-8FDE-1FF1EA1E058B}" sibTransId="{BC68A1F1-964C-4FDC-B0BE-7FFF43C5AF9C}"/>
    <dgm:cxn modelId="{156B18C7-F306-4564-9C48-8AAA82DBBAB4}" srcId="{30034D97-59CB-4A8D-8E04-5A93C85116D7}" destId="{B664C52B-78C0-46C2-94F9-72D86A8DFB19}" srcOrd="4" destOrd="0" parTransId="{D07920A2-83B4-47AF-A05A-23A151BA59A5}" sibTransId="{1107E8D3-6DE2-40A1-B83B-B07EA0CDF4C4}"/>
    <dgm:cxn modelId="{BB8AAEF3-7E5B-42D6-9B03-289FB97345B4}" type="presOf" srcId="{1205FFEF-E7E7-4D6B-B646-5ABE8663A0CF}" destId="{5FCF3EDD-A21C-4E9E-9463-ED44A4F3CE55}" srcOrd="0" destOrd="0" presId="urn:microsoft.com/office/officeart/2008/layout/VerticalCurvedList"/>
    <dgm:cxn modelId="{7AF5EAAD-DD7D-4BF6-8696-E1A6AF254261}" type="presParOf" srcId="{D159CBB3-4163-403B-AD4D-BCDE246AD9B9}" destId="{02D8890E-DED3-48B0-8718-977EADC4E3A9}" srcOrd="0" destOrd="0" presId="urn:microsoft.com/office/officeart/2008/layout/VerticalCurvedList"/>
    <dgm:cxn modelId="{72CAED9B-0901-4570-BDDB-ED2C50B334C5}" type="presParOf" srcId="{02D8890E-DED3-48B0-8718-977EADC4E3A9}" destId="{90E6DB46-C1EF-4421-A357-014341E0B828}" srcOrd="0" destOrd="0" presId="urn:microsoft.com/office/officeart/2008/layout/VerticalCurvedList"/>
    <dgm:cxn modelId="{965EF491-896E-48D3-A64E-C49E89455926}" type="presParOf" srcId="{90E6DB46-C1EF-4421-A357-014341E0B828}" destId="{069C6750-2A9F-4A06-AC24-48711E52BC32}" srcOrd="0" destOrd="0" presId="urn:microsoft.com/office/officeart/2008/layout/VerticalCurvedList"/>
    <dgm:cxn modelId="{F18FA217-4A0A-45C0-BAF8-A9E8DACBF95D}" type="presParOf" srcId="{90E6DB46-C1EF-4421-A357-014341E0B828}" destId="{89775FE7-060D-471B-85E0-1026E825A110}" srcOrd="1" destOrd="0" presId="urn:microsoft.com/office/officeart/2008/layout/VerticalCurvedList"/>
    <dgm:cxn modelId="{964EBE82-B0ED-4F74-8E3F-393653AA506E}" type="presParOf" srcId="{90E6DB46-C1EF-4421-A357-014341E0B828}" destId="{BB02E33B-0DC8-4BCB-BD52-F6C2E39A70BD}" srcOrd="2" destOrd="0" presId="urn:microsoft.com/office/officeart/2008/layout/VerticalCurvedList"/>
    <dgm:cxn modelId="{C29C38B8-79B4-4563-8981-165BE33F32B0}" type="presParOf" srcId="{90E6DB46-C1EF-4421-A357-014341E0B828}" destId="{5C5671E3-DB38-477D-A1B6-3C0382158974}" srcOrd="3" destOrd="0" presId="urn:microsoft.com/office/officeart/2008/layout/VerticalCurvedList"/>
    <dgm:cxn modelId="{E3454835-C9AC-4CD1-B991-9B731526FD41}" type="presParOf" srcId="{02D8890E-DED3-48B0-8718-977EADC4E3A9}" destId="{5FCF3EDD-A21C-4E9E-9463-ED44A4F3CE55}" srcOrd="1" destOrd="0" presId="urn:microsoft.com/office/officeart/2008/layout/VerticalCurvedList"/>
    <dgm:cxn modelId="{4346B007-64EA-45CD-8616-D4A6A2338E2A}" type="presParOf" srcId="{02D8890E-DED3-48B0-8718-977EADC4E3A9}" destId="{409A7231-9B51-4BDE-9882-D9AD136A4F0F}" srcOrd="2" destOrd="0" presId="urn:microsoft.com/office/officeart/2008/layout/VerticalCurvedList"/>
    <dgm:cxn modelId="{8B85F23C-E2F9-4291-B0FC-83DD8D8E70DB}" type="presParOf" srcId="{409A7231-9B51-4BDE-9882-D9AD136A4F0F}" destId="{ED757742-5415-4787-A97C-3EFC11373E27}" srcOrd="0" destOrd="0" presId="urn:microsoft.com/office/officeart/2008/layout/VerticalCurvedList"/>
    <dgm:cxn modelId="{37CDF17C-FF6D-4D86-B88E-102DC6DCF7AF}" type="presParOf" srcId="{02D8890E-DED3-48B0-8718-977EADC4E3A9}" destId="{4EAB58FF-DB4D-4EB4-B892-A68D4196D419}" srcOrd="3" destOrd="0" presId="urn:microsoft.com/office/officeart/2008/layout/VerticalCurvedList"/>
    <dgm:cxn modelId="{DD02FD4D-1C6A-433D-A0E2-D5389ADB9868}" type="presParOf" srcId="{02D8890E-DED3-48B0-8718-977EADC4E3A9}" destId="{23D28186-2524-4638-8CB4-5546A2BAA7B5}" srcOrd="4" destOrd="0" presId="urn:microsoft.com/office/officeart/2008/layout/VerticalCurvedList"/>
    <dgm:cxn modelId="{C25149B9-E0F4-42C6-8AE7-F3FD2CD1E81F}" type="presParOf" srcId="{23D28186-2524-4638-8CB4-5546A2BAA7B5}" destId="{2BB45312-1F2F-4C7D-AA06-BB8E9A1A30C5}" srcOrd="0" destOrd="0" presId="urn:microsoft.com/office/officeart/2008/layout/VerticalCurvedList"/>
    <dgm:cxn modelId="{8BA6A722-6E3B-4529-AF92-AE68C323B485}" type="presParOf" srcId="{02D8890E-DED3-48B0-8718-977EADC4E3A9}" destId="{5DFB77B2-F6C7-458E-8BA0-51364EA0D391}" srcOrd="5" destOrd="0" presId="urn:microsoft.com/office/officeart/2008/layout/VerticalCurvedList"/>
    <dgm:cxn modelId="{12B7B966-3A5D-4BD5-8981-75C9EFEDFB29}" type="presParOf" srcId="{02D8890E-DED3-48B0-8718-977EADC4E3A9}" destId="{0D34B600-DD5B-4265-B401-BC62C32A2C6A}" srcOrd="6" destOrd="0" presId="urn:microsoft.com/office/officeart/2008/layout/VerticalCurvedList"/>
    <dgm:cxn modelId="{78B34008-5850-4028-B32F-A0F8EB7DC612}" type="presParOf" srcId="{0D34B600-DD5B-4265-B401-BC62C32A2C6A}" destId="{A5ED11DC-F3AC-4FE4-8B14-D5BFAD3BBF04}" srcOrd="0" destOrd="0" presId="urn:microsoft.com/office/officeart/2008/layout/VerticalCurvedList"/>
    <dgm:cxn modelId="{EDB571F5-850A-4972-A880-4CB22FC42F44}" type="presParOf" srcId="{02D8890E-DED3-48B0-8718-977EADC4E3A9}" destId="{08669429-6224-470E-A625-60DFC82B2B47}" srcOrd="7" destOrd="0" presId="urn:microsoft.com/office/officeart/2008/layout/VerticalCurvedList"/>
    <dgm:cxn modelId="{25AC0157-3656-4D6F-80D2-D3FBA31AFD20}" type="presParOf" srcId="{02D8890E-DED3-48B0-8718-977EADC4E3A9}" destId="{37667A01-0F79-480F-A869-7D7AE3D085CC}" srcOrd="8" destOrd="0" presId="urn:microsoft.com/office/officeart/2008/layout/VerticalCurvedList"/>
    <dgm:cxn modelId="{D9C6031E-69E4-48BD-88C5-916246D86B08}" type="presParOf" srcId="{37667A01-0F79-480F-A869-7D7AE3D085CC}" destId="{81C42888-4524-43CA-8ACE-05D81465155C}" srcOrd="0" destOrd="0" presId="urn:microsoft.com/office/officeart/2008/layout/VerticalCurvedList"/>
    <dgm:cxn modelId="{610FA30B-7979-4A71-9120-7F1F55FCBE63}" type="presParOf" srcId="{02D8890E-DED3-48B0-8718-977EADC4E3A9}" destId="{878927CA-E548-4238-B5F6-586F8415F87D}" srcOrd="9" destOrd="0" presId="urn:microsoft.com/office/officeart/2008/layout/VerticalCurvedList"/>
    <dgm:cxn modelId="{B7788993-F9D1-490C-A95F-E5168892C3FE}" type="presParOf" srcId="{02D8890E-DED3-48B0-8718-977EADC4E3A9}" destId="{9BA85256-4B34-4214-B5E1-7D0ABB5EF98D}" srcOrd="10" destOrd="0" presId="urn:microsoft.com/office/officeart/2008/layout/VerticalCurvedList"/>
    <dgm:cxn modelId="{44515F18-F410-406A-851E-754FBF0517B2}" type="presParOf" srcId="{9BA85256-4B34-4214-B5E1-7D0ABB5EF98D}" destId="{EEB3CCA9-1C46-4166-81DB-7D7D5CE1936E}"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18710A-C284-4257-BF7E-9B8EC4A034C3}">
      <dsp:nvSpPr>
        <dsp:cNvPr id="0" name=""/>
        <dsp:cNvSpPr/>
      </dsp:nvSpPr>
      <dsp:spPr>
        <a:xfrm>
          <a:off x="3226011" y="1957436"/>
          <a:ext cx="2554517" cy="18432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Key Initiatives by SBP</a:t>
          </a:r>
          <a:endParaRPr lang="en-US" sz="1800" kern="1200" dirty="0"/>
        </a:p>
      </dsp:txBody>
      <dsp:txXfrm>
        <a:off x="3226011" y="1957436"/>
        <a:ext cx="2554517" cy="1843277"/>
      </dsp:txXfrm>
    </dsp:sp>
    <dsp:sp modelId="{0DDA54F7-CEF2-4175-BF10-9CACE342DE68}">
      <dsp:nvSpPr>
        <dsp:cNvPr id="0" name=""/>
        <dsp:cNvSpPr/>
      </dsp:nvSpPr>
      <dsp:spPr>
        <a:xfrm rot="16258475">
          <a:off x="4420487" y="1534567"/>
          <a:ext cx="203248" cy="47394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6258475">
        <a:off x="4420487" y="1534567"/>
        <a:ext cx="203248" cy="473946"/>
      </dsp:txXfrm>
    </dsp:sp>
    <dsp:sp modelId="{A6C0EA4B-910B-4007-9A7A-5A7A9389B390}">
      <dsp:nvSpPr>
        <dsp:cNvPr id="0" name=""/>
        <dsp:cNvSpPr/>
      </dsp:nvSpPr>
      <dsp:spPr>
        <a:xfrm>
          <a:off x="3390046" y="-84813"/>
          <a:ext cx="2299066" cy="165894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mn-lt"/>
            </a:rPr>
            <a:t>Revision in PRs for SME Financing </a:t>
          </a:r>
          <a:endParaRPr lang="en-US" sz="1800" kern="1200" dirty="0"/>
        </a:p>
      </dsp:txBody>
      <dsp:txXfrm>
        <a:off x="3390046" y="-84813"/>
        <a:ext cx="2299066" cy="1658949"/>
      </dsp:txXfrm>
    </dsp:sp>
    <dsp:sp modelId="{401A1DA5-2051-4126-8CEB-B6ED78001BF4}">
      <dsp:nvSpPr>
        <dsp:cNvPr id="0" name=""/>
        <dsp:cNvSpPr/>
      </dsp:nvSpPr>
      <dsp:spPr>
        <a:xfrm rot="19266673">
          <a:off x="5391468" y="1856187"/>
          <a:ext cx="172372" cy="47394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9266673">
        <a:off x="5391468" y="1856187"/>
        <a:ext cx="172372" cy="473946"/>
      </dsp:txXfrm>
    </dsp:sp>
    <dsp:sp modelId="{57085705-5126-4D6B-AC7C-11BF2CB3BBA1}">
      <dsp:nvSpPr>
        <dsp:cNvPr id="0" name=""/>
        <dsp:cNvSpPr/>
      </dsp:nvSpPr>
      <dsp:spPr>
        <a:xfrm>
          <a:off x="5224938" y="540336"/>
          <a:ext cx="2299066" cy="165894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mn-lt"/>
            </a:rPr>
            <a:t>Establishing a Secured Lending Framework</a:t>
          </a:r>
          <a:endParaRPr lang="en-US" sz="1800" kern="1200" dirty="0"/>
        </a:p>
      </dsp:txBody>
      <dsp:txXfrm>
        <a:off x="5224938" y="540336"/>
        <a:ext cx="2299066" cy="1658949"/>
      </dsp:txXfrm>
    </dsp:sp>
    <dsp:sp modelId="{3BF4654F-97EC-4E4A-AE49-38628BE6FBB7}">
      <dsp:nvSpPr>
        <dsp:cNvPr id="0" name=""/>
        <dsp:cNvSpPr/>
      </dsp:nvSpPr>
      <dsp:spPr>
        <a:xfrm rot="21595640">
          <a:off x="5849932" y="2640286"/>
          <a:ext cx="167201" cy="47394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21595640">
        <a:off x="5849932" y="2640286"/>
        <a:ext cx="167201" cy="473946"/>
      </dsp:txXfrm>
    </dsp:sp>
    <dsp:sp modelId="{0DF067CA-68A4-44F1-B5A4-DC59BC777D0A}">
      <dsp:nvSpPr>
        <dsp:cNvPr id="0" name=""/>
        <dsp:cNvSpPr/>
      </dsp:nvSpPr>
      <dsp:spPr>
        <a:xfrm>
          <a:off x="6096001" y="2057405"/>
          <a:ext cx="2122649" cy="163660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mn-lt"/>
            </a:rPr>
            <a:t>Formation of SME Finance Technical Committee under NFIS  </a:t>
          </a:r>
          <a:endParaRPr lang="en-US" sz="1800" kern="1200" dirty="0"/>
        </a:p>
      </dsp:txBody>
      <dsp:txXfrm>
        <a:off x="6096001" y="2057405"/>
        <a:ext cx="2122649" cy="1636605"/>
      </dsp:txXfrm>
    </dsp:sp>
    <dsp:sp modelId="{8B112EFE-086B-4394-89B7-EC259B316F97}">
      <dsp:nvSpPr>
        <dsp:cNvPr id="0" name=""/>
        <dsp:cNvSpPr/>
      </dsp:nvSpPr>
      <dsp:spPr>
        <a:xfrm rot="2076448">
          <a:off x="5479552" y="3388252"/>
          <a:ext cx="210050" cy="47394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2076448">
        <a:off x="5479552" y="3388252"/>
        <a:ext cx="210050" cy="473946"/>
      </dsp:txXfrm>
    </dsp:sp>
    <dsp:sp modelId="{16427580-4949-4351-91DE-EE81C193339A}">
      <dsp:nvSpPr>
        <dsp:cNvPr id="0" name=""/>
        <dsp:cNvSpPr/>
      </dsp:nvSpPr>
      <dsp:spPr>
        <a:xfrm>
          <a:off x="5379140" y="3506012"/>
          <a:ext cx="2469461" cy="165894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Allocation of SME Financing Targets </a:t>
          </a:r>
          <a:endParaRPr lang="en-US" sz="1800" kern="1200" dirty="0"/>
        </a:p>
      </dsp:txBody>
      <dsp:txXfrm>
        <a:off x="5379140" y="3506012"/>
        <a:ext cx="2469461" cy="1658949"/>
      </dsp:txXfrm>
    </dsp:sp>
    <dsp:sp modelId="{04FA0C4D-01B3-475E-95B3-741B2DAA1F5F}">
      <dsp:nvSpPr>
        <dsp:cNvPr id="0" name=""/>
        <dsp:cNvSpPr/>
      </dsp:nvSpPr>
      <dsp:spPr>
        <a:xfrm rot="5046205">
          <a:off x="4496530" y="3789126"/>
          <a:ext cx="250408" cy="47394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5046205">
        <a:off x="4496530" y="3789126"/>
        <a:ext cx="250408" cy="473946"/>
      </dsp:txXfrm>
    </dsp:sp>
    <dsp:sp modelId="{B6C5298F-4459-4591-83C7-6EFDC12BFD15}">
      <dsp:nvSpPr>
        <dsp:cNvPr id="0" name=""/>
        <dsp:cNvSpPr/>
      </dsp:nvSpPr>
      <dsp:spPr>
        <a:xfrm>
          <a:off x="3501954" y="4267208"/>
          <a:ext cx="2420307" cy="126785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mn-lt"/>
            </a:rPr>
            <a:t>Capacity Building/Awareness Programs for FIs</a:t>
          </a:r>
          <a:endParaRPr lang="en-US" sz="1800" kern="1200" dirty="0"/>
        </a:p>
      </dsp:txBody>
      <dsp:txXfrm>
        <a:off x="3501954" y="4267208"/>
        <a:ext cx="2420307" cy="1267851"/>
      </dsp:txXfrm>
    </dsp:sp>
    <dsp:sp modelId="{C09E2B6A-7C48-4382-8229-8103BDF4038F}">
      <dsp:nvSpPr>
        <dsp:cNvPr id="0" name=""/>
        <dsp:cNvSpPr/>
      </dsp:nvSpPr>
      <dsp:spPr>
        <a:xfrm rot="8461274">
          <a:off x="3456337" y="3423504"/>
          <a:ext cx="162499" cy="47394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8461274">
        <a:off x="3456337" y="3423504"/>
        <a:ext cx="162499" cy="473946"/>
      </dsp:txXfrm>
    </dsp:sp>
    <dsp:sp modelId="{F2E8B219-D06A-42E0-9029-71B19B7CF4FF}">
      <dsp:nvSpPr>
        <dsp:cNvPr id="0" name=""/>
        <dsp:cNvSpPr/>
      </dsp:nvSpPr>
      <dsp:spPr>
        <a:xfrm>
          <a:off x="1447799" y="3558846"/>
          <a:ext cx="2380587" cy="165894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mn-lt"/>
            </a:rPr>
            <a:t>Market Analysis &amp; Research (NPLs, SME Lending Market Survey etc.)</a:t>
          </a:r>
          <a:endParaRPr lang="en-US" sz="1800" kern="1200" dirty="0"/>
        </a:p>
      </dsp:txBody>
      <dsp:txXfrm>
        <a:off x="1447799" y="3558846"/>
        <a:ext cx="2380587" cy="1658949"/>
      </dsp:txXfrm>
    </dsp:sp>
    <dsp:sp modelId="{C4348982-BB89-427A-8E32-F8BDBA9A6EB0}">
      <dsp:nvSpPr>
        <dsp:cNvPr id="0" name=""/>
        <dsp:cNvSpPr/>
      </dsp:nvSpPr>
      <dsp:spPr>
        <a:xfrm rot="10804347">
          <a:off x="2992401" y="2640294"/>
          <a:ext cx="165085" cy="47394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4347">
        <a:off x="2992401" y="2640294"/>
        <a:ext cx="165085" cy="473946"/>
      </dsp:txXfrm>
    </dsp:sp>
    <dsp:sp modelId="{92970A19-A419-49C4-9D95-E6720C58A4F6}">
      <dsp:nvSpPr>
        <dsp:cNvPr id="0" name=""/>
        <dsp:cNvSpPr/>
      </dsp:nvSpPr>
      <dsp:spPr>
        <a:xfrm>
          <a:off x="761999" y="2057401"/>
          <a:ext cx="2152532" cy="163660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mn-lt"/>
            </a:rPr>
            <a:t>SBP Schemes for SMEs (CGS, Rice Husking, BMR, PMYBL, EFS)</a:t>
          </a:r>
          <a:endParaRPr lang="en-US" sz="1800" kern="1200" dirty="0"/>
        </a:p>
      </dsp:txBody>
      <dsp:txXfrm>
        <a:off x="761999" y="2057401"/>
        <a:ext cx="2152532" cy="1636605"/>
      </dsp:txXfrm>
    </dsp:sp>
    <dsp:sp modelId="{061DF5F9-88C4-4145-8923-4E6C0EDD80B3}">
      <dsp:nvSpPr>
        <dsp:cNvPr id="0" name=""/>
        <dsp:cNvSpPr/>
      </dsp:nvSpPr>
      <dsp:spPr>
        <a:xfrm rot="13231701">
          <a:off x="3431568" y="1814495"/>
          <a:ext cx="207341" cy="47394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3231701">
        <a:off x="3431568" y="1814495"/>
        <a:ext cx="207341" cy="473946"/>
      </dsp:txXfrm>
    </dsp:sp>
    <dsp:sp modelId="{D5D21A0C-9AAF-4464-822C-2E95FAEAC02C}">
      <dsp:nvSpPr>
        <dsp:cNvPr id="0" name=""/>
        <dsp:cNvSpPr/>
      </dsp:nvSpPr>
      <dsp:spPr>
        <a:xfrm>
          <a:off x="1491135" y="457192"/>
          <a:ext cx="2299066" cy="165894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mn-lt"/>
            </a:rPr>
            <a:t>SBP &amp; SMEDA Collaboration</a:t>
          </a:r>
          <a:endParaRPr lang="en-US" sz="1800" kern="1200" dirty="0"/>
        </a:p>
      </dsp:txBody>
      <dsp:txXfrm>
        <a:off x="1491135" y="457192"/>
        <a:ext cx="2299066" cy="165894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47312B-025D-42ED-BAAD-3DAE4B041002}">
      <dsp:nvSpPr>
        <dsp:cNvPr id="0" name=""/>
        <dsp:cNvSpPr/>
      </dsp:nvSpPr>
      <dsp:spPr>
        <a:xfrm>
          <a:off x="599" y="-867348"/>
          <a:ext cx="2580977" cy="4935097"/>
        </a:xfrm>
        <a:prstGeom prst="roundRect">
          <a:avLst>
            <a:gd name="adj" fmla="val 5000"/>
          </a:avLst>
        </a:prstGeom>
        <a:solidFill>
          <a:srgbClr val="00B0F0">
            <a:alpha val="90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n-US" sz="1800" kern="1200" dirty="0"/>
            <a:t> </a:t>
          </a:r>
        </a:p>
      </dsp:txBody>
      <dsp:txXfrm rot="16200000">
        <a:off x="-1764692" y="897943"/>
        <a:ext cx="4046779" cy="516195"/>
      </dsp:txXfrm>
    </dsp:sp>
    <dsp:sp modelId="{D8A5D601-E804-457B-B857-FCB49FEAC719}">
      <dsp:nvSpPr>
        <dsp:cNvPr id="0" name=""/>
        <dsp:cNvSpPr/>
      </dsp:nvSpPr>
      <dsp:spPr>
        <a:xfrm>
          <a:off x="516795" y="-867348"/>
          <a:ext cx="1922828" cy="4935097"/>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400" kern="1200" dirty="0" smtClean="0">
              <a:solidFill>
                <a:schemeClr val="bg1"/>
              </a:solidFill>
            </a:rPr>
            <a:t>NFAS </a:t>
          </a:r>
          <a:r>
            <a:rPr lang="en-US" sz="2400" kern="1200" dirty="0">
              <a:solidFill>
                <a:schemeClr val="bg1"/>
              </a:solidFill>
            </a:rPr>
            <a:t>services started being offered in </a:t>
          </a:r>
          <a:r>
            <a:rPr lang="en-US" sz="2400" kern="1200" dirty="0" smtClean="0">
              <a:solidFill>
                <a:schemeClr val="bg1"/>
              </a:solidFill>
            </a:rPr>
            <a:t>past few </a:t>
          </a:r>
          <a:r>
            <a:rPr lang="en-US" sz="2400" kern="1200" dirty="0">
              <a:solidFill>
                <a:schemeClr val="bg1"/>
              </a:solidFill>
            </a:rPr>
            <a:t>years, which </a:t>
          </a:r>
          <a:r>
            <a:rPr lang="en-US" sz="2400" kern="1200" dirty="0" smtClean="0">
              <a:solidFill>
                <a:schemeClr val="bg1"/>
              </a:solidFill>
            </a:rPr>
            <a:t>correlate </a:t>
          </a:r>
          <a:r>
            <a:rPr lang="en-US" sz="2400" kern="1200" dirty="0">
              <a:solidFill>
                <a:schemeClr val="bg1"/>
              </a:solidFill>
            </a:rPr>
            <a:t>to the rise of SME banking in </a:t>
          </a:r>
          <a:r>
            <a:rPr lang="en-US" sz="2400" kern="1200" dirty="0" smtClean="0">
              <a:solidFill>
                <a:schemeClr val="bg1"/>
              </a:solidFill>
            </a:rPr>
            <a:t>emerging markets </a:t>
          </a:r>
          <a:endParaRPr lang="en-US" sz="2400" kern="1200" dirty="0">
            <a:solidFill>
              <a:schemeClr val="bg1"/>
            </a:solidFill>
          </a:endParaRPr>
        </a:p>
      </dsp:txBody>
      <dsp:txXfrm>
        <a:off x="516795" y="-867348"/>
        <a:ext cx="1922828" cy="4935097"/>
      </dsp:txXfrm>
    </dsp:sp>
    <dsp:sp modelId="{219E55E3-A7F2-43C1-BBA6-309C1AD4E561}">
      <dsp:nvSpPr>
        <dsp:cNvPr id="0" name=""/>
        <dsp:cNvSpPr/>
      </dsp:nvSpPr>
      <dsp:spPr>
        <a:xfrm>
          <a:off x="2671911" y="-867348"/>
          <a:ext cx="2580977" cy="4935097"/>
        </a:xfrm>
        <a:prstGeom prst="roundRect">
          <a:avLst>
            <a:gd name="adj" fmla="val 5000"/>
          </a:avLst>
        </a:prstGeom>
        <a:solidFill>
          <a:srgbClr val="00B0F0">
            <a:alpha val="50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n-US" sz="1800" kern="1200" dirty="0"/>
            <a:t> </a:t>
          </a:r>
        </a:p>
      </dsp:txBody>
      <dsp:txXfrm rot="16200000">
        <a:off x="906619" y="897943"/>
        <a:ext cx="4046779" cy="516195"/>
      </dsp:txXfrm>
    </dsp:sp>
    <dsp:sp modelId="{BAEA96B1-A79D-4708-98C7-44BD042D18E6}">
      <dsp:nvSpPr>
        <dsp:cNvPr id="0" name=""/>
        <dsp:cNvSpPr/>
      </dsp:nvSpPr>
      <dsp:spPr>
        <a:xfrm rot="5400000">
          <a:off x="2457088" y="1595904"/>
          <a:ext cx="455455" cy="387146"/>
        </a:xfrm>
        <a:prstGeom prst="flowChartExtract">
          <a:avLst/>
        </a:prstGeom>
        <a:solidFill>
          <a:srgbClr val="00B0F0"/>
        </a:solidFill>
        <a:ln w="127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A23E1165-C292-4B81-A5AF-3D92C9A5A92A}">
      <dsp:nvSpPr>
        <dsp:cNvPr id="0" name=""/>
        <dsp:cNvSpPr/>
      </dsp:nvSpPr>
      <dsp:spPr>
        <a:xfrm>
          <a:off x="3188106" y="-867348"/>
          <a:ext cx="1922828" cy="4935097"/>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400" kern="1200" dirty="0">
              <a:solidFill>
                <a:schemeClr val="tx1"/>
              </a:solidFill>
            </a:rPr>
            <a:t>Both current and prospective clients are served – </a:t>
          </a:r>
          <a:r>
            <a:rPr lang="en-US" sz="2400" kern="1200" dirty="0" smtClean="0">
              <a:solidFill>
                <a:schemeClr val="tx1"/>
              </a:solidFill>
            </a:rPr>
            <a:t>Most of banks </a:t>
          </a:r>
          <a:r>
            <a:rPr lang="en-US" sz="2400" kern="1200" dirty="0">
              <a:solidFill>
                <a:schemeClr val="tx1"/>
              </a:solidFill>
            </a:rPr>
            <a:t>target existing clients for seminars and </a:t>
          </a:r>
          <a:r>
            <a:rPr lang="en-US" sz="2400" kern="1200" dirty="0" smtClean="0">
              <a:solidFill>
                <a:schemeClr val="tx1"/>
              </a:solidFill>
            </a:rPr>
            <a:t>workshops</a:t>
          </a:r>
          <a:endParaRPr lang="en-US" sz="2400" kern="1200" dirty="0">
            <a:solidFill>
              <a:schemeClr val="tx1"/>
            </a:solidFill>
          </a:endParaRPr>
        </a:p>
      </dsp:txBody>
      <dsp:txXfrm>
        <a:off x="3188106" y="-867348"/>
        <a:ext cx="1922828" cy="4935097"/>
      </dsp:txXfrm>
    </dsp:sp>
    <dsp:sp modelId="{E49E6750-34D9-4C65-A595-2675B762DDF7}">
      <dsp:nvSpPr>
        <dsp:cNvPr id="0" name=""/>
        <dsp:cNvSpPr/>
      </dsp:nvSpPr>
      <dsp:spPr>
        <a:xfrm>
          <a:off x="5343222" y="-867348"/>
          <a:ext cx="2580977" cy="4935097"/>
        </a:xfrm>
        <a:prstGeom prst="roundRect">
          <a:avLst>
            <a:gd name="adj" fmla="val 5000"/>
          </a:avLst>
        </a:prstGeom>
        <a:solidFill>
          <a:srgbClr val="00B0F0">
            <a:alpha val="30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n-US" sz="1800" kern="1200" dirty="0"/>
            <a:t> </a:t>
          </a:r>
        </a:p>
      </dsp:txBody>
      <dsp:txXfrm rot="16200000">
        <a:off x="3577930" y="897943"/>
        <a:ext cx="4046779" cy="516195"/>
      </dsp:txXfrm>
    </dsp:sp>
    <dsp:sp modelId="{BACA9AED-ABE8-4734-BB32-1A00425A4739}">
      <dsp:nvSpPr>
        <dsp:cNvPr id="0" name=""/>
        <dsp:cNvSpPr/>
      </dsp:nvSpPr>
      <dsp:spPr>
        <a:xfrm rot="5400000">
          <a:off x="5128399" y="1595904"/>
          <a:ext cx="455455" cy="387146"/>
        </a:xfrm>
        <a:prstGeom prst="flowChartExtract">
          <a:avLst/>
        </a:prstGeom>
        <a:solidFill>
          <a:srgbClr val="00B0F0"/>
        </a:solidFill>
        <a:ln w="127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B3475777-B1C6-4F95-BF07-66A7FD77C63E}">
      <dsp:nvSpPr>
        <dsp:cNvPr id="0" name=""/>
        <dsp:cNvSpPr/>
      </dsp:nvSpPr>
      <dsp:spPr>
        <a:xfrm>
          <a:off x="5859418" y="-867348"/>
          <a:ext cx="1922828" cy="4935097"/>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400" kern="1200" dirty="0" smtClean="0">
              <a:solidFill>
                <a:schemeClr val="tx1"/>
              </a:solidFill>
            </a:rPr>
            <a:t>NFAS </a:t>
          </a:r>
          <a:r>
            <a:rPr lang="en-US" sz="2400" kern="1200" dirty="0">
              <a:solidFill>
                <a:schemeClr val="tx1"/>
              </a:solidFill>
            </a:rPr>
            <a:t>can facilitate financial inclusion and help reach new target segments such as  MSMEs, farmers, women and start-ups</a:t>
          </a:r>
        </a:p>
      </dsp:txBody>
      <dsp:txXfrm>
        <a:off x="5859418" y="-867348"/>
        <a:ext cx="1922828" cy="493509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775FE7-060D-471B-85E0-1026E825A110}">
      <dsp:nvSpPr>
        <dsp:cNvPr id="0" name=""/>
        <dsp:cNvSpPr/>
      </dsp:nvSpPr>
      <dsp:spPr>
        <a:xfrm>
          <a:off x="-5484157" y="-792757"/>
          <a:ext cx="6645593" cy="6645593"/>
        </a:xfrm>
        <a:prstGeom prst="blockArc">
          <a:avLst>
            <a:gd name="adj1" fmla="val 18900000"/>
            <a:gd name="adj2" fmla="val 2700000"/>
            <a:gd name="adj3" fmla="val 325"/>
          </a:avLst>
        </a:prstGeom>
        <a:noFill/>
        <a:ln w="12700" cap="flat" cmpd="sng" algn="ctr">
          <a:solidFill>
            <a:schemeClr val="bg2"/>
          </a:solidFill>
          <a:prstDash val="solid"/>
        </a:ln>
        <a:effectLst/>
      </dsp:spPr>
      <dsp:style>
        <a:lnRef idx="2">
          <a:scrgbClr r="0" g="0" b="0"/>
        </a:lnRef>
        <a:fillRef idx="0">
          <a:scrgbClr r="0" g="0" b="0"/>
        </a:fillRef>
        <a:effectRef idx="0">
          <a:scrgbClr r="0" g="0" b="0"/>
        </a:effectRef>
        <a:fontRef idx="minor"/>
      </dsp:style>
    </dsp:sp>
    <dsp:sp modelId="{5FCF3EDD-A21C-4E9E-9463-ED44A4F3CE55}">
      <dsp:nvSpPr>
        <dsp:cNvPr id="0" name=""/>
        <dsp:cNvSpPr/>
      </dsp:nvSpPr>
      <dsp:spPr>
        <a:xfrm>
          <a:off x="465171" y="230353"/>
          <a:ext cx="7248477" cy="773442"/>
        </a:xfrm>
        <a:prstGeom prst="rect">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960" tIns="60960" rIns="60960" bIns="60960" numCol="1" spcCol="1270" anchor="ctr" anchorCtr="0">
          <a:noAutofit/>
        </a:bodyPr>
        <a:lstStyle/>
        <a:p>
          <a:pPr lvl="0" algn="l" defTabSz="1066800">
            <a:lnSpc>
              <a:spcPct val="90000"/>
            </a:lnSpc>
            <a:spcBef>
              <a:spcPct val="0"/>
            </a:spcBef>
            <a:spcAft>
              <a:spcPct val="35000"/>
            </a:spcAft>
          </a:pPr>
          <a:r>
            <a:rPr lang="en-GB" sz="2400" kern="1200" dirty="0">
              <a:solidFill>
                <a:srgbClr val="0070C0"/>
              </a:solidFill>
              <a:latin typeface="+mn-lt"/>
            </a:rPr>
            <a:t>Improved cross-sell penetration</a:t>
          </a:r>
          <a:endParaRPr lang="en-US" sz="2400" kern="1200" dirty="0">
            <a:solidFill>
              <a:srgbClr val="0070C0"/>
            </a:solidFill>
          </a:endParaRPr>
        </a:p>
      </dsp:txBody>
      <dsp:txXfrm>
        <a:off x="465171" y="230353"/>
        <a:ext cx="7248477" cy="773442"/>
      </dsp:txXfrm>
    </dsp:sp>
    <dsp:sp modelId="{ED757742-5415-4787-A97C-3EFC11373E27}">
      <dsp:nvSpPr>
        <dsp:cNvPr id="0" name=""/>
        <dsp:cNvSpPr/>
      </dsp:nvSpPr>
      <dsp:spPr>
        <a:xfrm>
          <a:off x="79376" y="231279"/>
          <a:ext cx="771590" cy="771590"/>
        </a:xfrm>
        <a:prstGeom prst="ellipse">
          <a:avLst/>
        </a:prstGeom>
        <a:solidFill>
          <a:schemeClr val="lt1">
            <a:hueOff val="0"/>
            <a:satOff val="0"/>
            <a:lumOff val="0"/>
            <a:alphaOff val="0"/>
          </a:schemeClr>
        </a:solidFill>
        <a:ln w="127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4EAB58FF-DB4D-4EB4-B892-A68D4196D419}">
      <dsp:nvSpPr>
        <dsp:cNvPr id="0" name=""/>
        <dsp:cNvSpPr/>
      </dsp:nvSpPr>
      <dsp:spPr>
        <a:xfrm>
          <a:off x="907491" y="1155966"/>
          <a:ext cx="6806158" cy="773442"/>
        </a:xfrm>
        <a:prstGeom prst="rect">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960" tIns="60960" rIns="60960" bIns="60960" numCol="1" spcCol="1270" anchor="ctr" anchorCtr="0">
          <a:noAutofit/>
        </a:bodyPr>
        <a:lstStyle/>
        <a:p>
          <a:pPr lvl="0" algn="l" defTabSz="1066800">
            <a:lnSpc>
              <a:spcPct val="90000"/>
            </a:lnSpc>
            <a:spcBef>
              <a:spcPct val="0"/>
            </a:spcBef>
            <a:spcAft>
              <a:spcPct val="35000"/>
            </a:spcAft>
          </a:pPr>
          <a:r>
            <a:rPr lang="en-GB" sz="2400" kern="1200" dirty="0">
              <a:solidFill>
                <a:srgbClr val="0070C0"/>
              </a:solidFill>
              <a:latin typeface="+mn-lt"/>
            </a:rPr>
            <a:t>More information about clients (NPL mitigation)</a:t>
          </a:r>
        </a:p>
      </dsp:txBody>
      <dsp:txXfrm>
        <a:off x="907491" y="1155966"/>
        <a:ext cx="6806158" cy="773442"/>
      </dsp:txXfrm>
    </dsp:sp>
    <dsp:sp modelId="{2BB45312-1F2F-4C7D-AA06-BB8E9A1A30C5}">
      <dsp:nvSpPr>
        <dsp:cNvPr id="0" name=""/>
        <dsp:cNvSpPr/>
      </dsp:nvSpPr>
      <dsp:spPr>
        <a:xfrm>
          <a:off x="521696" y="1156892"/>
          <a:ext cx="771590" cy="771590"/>
        </a:xfrm>
        <a:prstGeom prst="ellipse">
          <a:avLst/>
        </a:prstGeom>
        <a:solidFill>
          <a:schemeClr val="lt1">
            <a:hueOff val="0"/>
            <a:satOff val="0"/>
            <a:lumOff val="0"/>
            <a:alphaOff val="0"/>
          </a:schemeClr>
        </a:solidFill>
        <a:ln w="127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5DFB77B2-F6C7-458E-8BA0-51364EA0D391}">
      <dsp:nvSpPr>
        <dsp:cNvPr id="0" name=""/>
        <dsp:cNvSpPr/>
      </dsp:nvSpPr>
      <dsp:spPr>
        <a:xfrm>
          <a:off x="1043248" y="2081579"/>
          <a:ext cx="6670401" cy="773442"/>
        </a:xfrm>
        <a:prstGeom prst="rect">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960" tIns="60960" rIns="60960" bIns="60960" numCol="1" spcCol="1270" anchor="ctr" anchorCtr="0">
          <a:noAutofit/>
        </a:bodyPr>
        <a:lstStyle/>
        <a:p>
          <a:pPr lvl="0" algn="l" defTabSz="1066800">
            <a:lnSpc>
              <a:spcPct val="90000"/>
            </a:lnSpc>
            <a:spcBef>
              <a:spcPct val="0"/>
            </a:spcBef>
            <a:spcAft>
              <a:spcPct val="35000"/>
            </a:spcAft>
          </a:pPr>
          <a:r>
            <a:rPr lang="en-GB" sz="2400" kern="1200" dirty="0">
              <a:solidFill>
                <a:srgbClr val="0070C0"/>
              </a:solidFill>
              <a:latin typeface="+mn-lt"/>
            </a:rPr>
            <a:t>‘Stickier’ clients (harder to move elsewhere)</a:t>
          </a:r>
        </a:p>
      </dsp:txBody>
      <dsp:txXfrm>
        <a:off x="1043248" y="2081579"/>
        <a:ext cx="6670401" cy="773442"/>
      </dsp:txXfrm>
    </dsp:sp>
    <dsp:sp modelId="{A5ED11DC-F3AC-4FE4-8B14-D5BFAD3BBF04}">
      <dsp:nvSpPr>
        <dsp:cNvPr id="0" name=""/>
        <dsp:cNvSpPr/>
      </dsp:nvSpPr>
      <dsp:spPr>
        <a:xfrm>
          <a:off x="659443" y="2062073"/>
          <a:ext cx="771590" cy="771590"/>
        </a:xfrm>
        <a:prstGeom prst="ellipse">
          <a:avLst/>
        </a:prstGeom>
        <a:solidFill>
          <a:schemeClr val="lt1">
            <a:hueOff val="0"/>
            <a:satOff val="0"/>
            <a:lumOff val="0"/>
            <a:alphaOff val="0"/>
          </a:schemeClr>
        </a:solidFill>
        <a:ln w="127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08669429-6224-470E-A625-60DFC82B2B47}">
      <dsp:nvSpPr>
        <dsp:cNvPr id="0" name=""/>
        <dsp:cNvSpPr/>
      </dsp:nvSpPr>
      <dsp:spPr>
        <a:xfrm>
          <a:off x="907491" y="3007192"/>
          <a:ext cx="6806158" cy="773442"/>
        </a:xfrm>
        <a:prstGeom prst="rect">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960" tIns="60960" rIns="60960" bIns="60960" numCol="1" spcCol="1270" anchor="ctr" anchorCtr="0">
          <a:noAutofit/>
        </a:bodyPr>
        <a:lstStyle/>
        <a:p>
          <a:pPr lvl="0" algn="l" defTabSz="1066800">
            <a:lnSpc>
              <a:spcPct val="90000"/>
            </a:lnSpc>
            <a:spcBef>
              <a:spcPct val="0"/>
            </a:spcBef>
            <a:spcAft>
              <a:spcPct val="35000"/>
            </a:spcAft>
          </a:pPr>
          <a:r>
            <a:rPr lang="en-GB" sz="2400" kern="1200" dirty="0">
              <a:solidFill>
                <a:srgbClr val="0070C0"/>
              </a:solidFill>
              <a:latin typeface="+mn-lt"/>
            </a:rPr>
            <a:t>Happier clients (needs are being met)</a:t>
          </a:r>
        </a:p>
      </dsp:txBody>
      <dsp:txXfrm>
        <a:off x="907491" y="3007192"/>
        <a:ext cx="6806158" cy="773442"/>
      </dsp:txXfrm>
    </dsp:sp>
    <dsp:sp modelId="{81C42888-4524-43CA-8ACE-05D81465155C}">
      <dsp:nvSpPr>
        <dsp:cNvPr id="0" name=""/>
        <dsp:cNvSpPr/>
      </dsp:nvSpPr>
      <dsp:spPr>
        <a:xfrm>
          <a:off x="521696" y="3008118"/>
          <a:ext cx="771590" cy="771590"/>
        </a:xfrm>
        <a:prstGeom prst="ellipse">
          <a:avLst/>
        </a:prstGeom>
        <a:solidFill>
          <a:schemeClr val="lt1">
            <a:hueOff val="0"/>
            <a:satOff val="0"/>
            <a:lumOff val="0"/>
            <a:alphaOff val="0"/>
          </a:schemeClr>
        </a:solidFill>
        <a:ln w="127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878927CA-E548-4238-B5F6-586F8415F87D}">
      <dsp:nvSpPr>
        <dsp:cNvPr id="0" name=""/>
        <dsp:cNvSpPr/>
      </dsp:nvSpPr>
      <dsp:spPr>
        <a:xfrm>
          <a:off x="465171" y="3932805"/>
          <a:ext cx="7248477" cy="773442"/>
        </a:xfrm>
        <a:prstGeom prst="rect">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960" tIns="60960" rIns="60960" bIns="60960" numCol="1" spcCol="1270" anchor="ctr" anchorCtr="0">
          <a:noAutofit/>
        </a:bodyPr>
        <a:lstStyle/>
        <a:p>
          <a:pPr lvl="0" algn="l" defTabSz="1066800">
            <a:lnSpc>
              <a:spcPct val="90000"/>
            </a:lnSpc>
            <a:spcBef>
              <a:spcPct val="0"/>
            </a:spcBef>
            <a:spcAft>
              <a:spcPct val="35000"/>
            </a:spcAft>
          </a:pPr>
          <a:r>
            <a:rPr lang="en-GB" sz="2400" kern="1200" dirty="0">
              <a:solidFill>
                <a:srgbClr val="0070C0"/>
              </a:solidFill>
            </a:rPr>
            <a:t>Improved profitability (better to sell 5 products to 1 customer than 1 product to 5 different customers)</a:t>
          </a:r>
          <a:endParaRPr lang="en-GB" sz="2400" kern="1200" dirty="0">
            <a:solidFill>
              <a:srgbClr val="0070C0"/>
            </a:solidFill>
            <a:latin typeface="+mn-lt"/>
          </a:endParaRPr>
        </a:p>
      </dsp:txBody>
      <dsp:txXfrm>
        <a:off x="465171" y="3932805"/>
        <a:ext cx="7248477" cy="773442"/>
      </dsp:txXfrm>
    </dsp:sp>
    <dsp:sp modelId="{EEB3CCA9-1C46-4166-81DB-7D7D5CE1936E}">
      <dsp:nvSpPr>
        <dsp:cNvPr id="0" name=""/>
        <dsp:cNvSpPr/>
      </dsp:nvSpPr>
      <dsp:spPr>
        <a:xfrm>
          <a:off x="79376" y="3933731"/>
          <a:ext cx="771590" cy="771590"/>
        </a:xfrm>
        <a:prstGeom prst="ellipse">
          <a:avLst/>
        </a:prstGeom>
        <a:solidFill>
          <a:schemeClr val="lt1">
            <a:hueOff val="0"/>
            <a:satOff val="0"/>
            <a:lumOff val="0"/>
            <a:alphaOff val="0"/>
          </a:schemeClr>
        </a:solidFill>
        <a:ln w="127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159" cy="351239"/>
          </a:xfrm>
          <a:prstGeom prst="rect">
            <a:avLst/>
          </a:prstGeom>
        </p:spPr>
        <p:txBody>
          <a:bodyPr vert="horz" lIns="91577" tIns="45789" rIns="91577" bIns="457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5266134" y="0"/>
            <a:ext cx="4028159" cy="351239"/>
          </a:xfrm>
          <a:prstGeom prst="rect">
            <a:avLst/>
          </a:prstGeom>
        </p:spPr>
        <p:txBody>
          <a:bodyPr vert="horz" lIns="91577" tIns="45789" rIns="91577" bIns="45789" rtlCol="0"/>
          <a:lstStyle>
            <a:lvl1pPr algn="r">
              <a:defRPr sz="1200">
                <a:latin typeface="Arial" charset="0"/>
                <a:cs typeface="Arial" charset="0"/>
              </a:defRPr>
            </a:lvl1pPr>
          </a:lstStyle>
          <a:p>
            <a:pPr>
              <a:defRPr/>
            </a:pPr>
            <a:fld id="{51A58F4A-15DC-4AF9-B875-1380D8BAC5EB}" type="datetimeFigureOut">
              <a:rPr lang="en-US"/>
              <a:pPr>
                <a:defRPr/>
              </a:pPr>
              <a:t>2/9/2017</a:t>
            </a:fld>
            <a:endParaRPr lang="en-US"/>
          </a:p>
        </p:txBody>
      </p:sp>
      <p:sp>
        <p:nvSpPr>
          <p:cNvPr id="4" name="Footer Placeholder 3"/>
          <p:cNvSpPr>
            <a:spLocks noGrp="1"/>
          </p:cNvSpPr>
          <p:nvPr>
            <p:ph type="ftr" sz="quarter" idx="2"/>
          </p:nvPr>
        </p:nvSpPr>
        <p:spPr>
          <a:xfrm>
            <a:off x="0" y="6657963"/>
            <a:ext cx="4028159" cy="351239"/>
          </a:xfrm>
          <a:prstGeom prst="rect">
            <a:avLst/>
          </a:prstGeom>
        </p:spPr>
        <p:txBody>
          <a:bodyPr vert="horz" lIns="91577" tIns="45789" rIns="91577" bIns="457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5266134" y="6657963"/>
            <a:ext cx="4028159" cy="351239"/>
          </a:xfrm>
          <a:prstGeom prst="rect">
            <a:avLst/>
          </a:prstGeom>
        </p:spPr>
        <p:txBody>
          <a:bodyPr vert="horz" lIns="91577" tIns="45789" rIns="91577" bIns="45789" rtlCol="0" anchor="b"/>
          <a:lstStyle>
            <a:lvl1pPr algn="r">
              <a:defRPr sz="1200">
                <a:latin typeface="Arial" charset="0"/>
                <a:cs typeface="Arial" charset="0"/>
              </a:defRPr>
            </a:lvl1pPr>
          </a:lstStyle>
          <a:p>
            <a:pPr>
              <a:defRPr/>
            </a:pPr>
            <a:fld id="{A53E40A6-A761-43D7-805D-C5E9C055D9FD}" type="slidenum">
              <a:rPr lang="en-US"/>
              <a:pPr>
                <a:defRPr/>
              </a:pPr>
              <a:t>‹#›</a:t>
            </a:fld>
            <a:endParaRPr lang="en-US"/>
          </a:p>
        </p:txBody>
      </p:sp>
    </p:spTree>
    <p:extLst>
      <p:ext uri="{BB962C8B-B14F-4D97-AF65-F5344CB8AC3E}">
        <p14:creationId xmlns="" xmlns:p14="http://schemas.microsoft.com/office/powerpoint/2010/main" val="18807661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159" cy="351239"/>
          </a:xfrm>
          <a:prstGeom prst="rect">
            <a:avLst/>
          </a:prstGeom>
        </p:spPr>
        <p:txBody>
          <a:bodyPr vert="horz" lIns="91577" tIns="45789" rIns="91577" bIns="457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266134" y="0"/>
            <a:ext cx="4028159" cy="351239"/>
          </a:xfrm>
          <a:prstGeom prst="rect">
            <a:avLst/>
          </a:prstGeom>
        </p:spPr>
        <p:txBody>
          <a:bodyPr vert="horz" lIns="91577" tIns="45789" rIns="91577" bIns="45789" rtlCol="0"/>
          <a:lstStyle>
            <a:lvl1pPr algn="r" fontAlgn="auto">
              <a:spcBef>
                <a:spcPts val="0"/>
              </a:spcBef>
              <a:spcAft>
                <a:spcPts val="0"/>
              </a:spcAft>
              <a:defRPr sz="1200">
                <a:latin typeface="+mn-lt"/>
                <a:cs typeface="+mn-cs"/>
              </a:defRPr>
            </a:lvl1pPr>
          </a:lstStyle>
          <a:p>
            <a:pPr>
              <a:defRPr/>
            </a:pPr>
            <a:fld id="{F081B909-58D4-4E9F-9784-2622C6483FFB}" type="datetimeFigureOut">
              <a:rPr lang="en-US"/>
              <a:pPr>
                <a:defRPr/>
              </a:pPr>
              <a:t>2/9/2017</a:t>
            </a:fld>
            <a:endParaRPr lang="en-US"/>
          </a:p>
        </p:txBody>
      </p:sp>
      <p:sp>
        <p:nvSpPr>
          <p:cNvPr id="4" name="Slide Image Placeholder 3"/>
          <p:cNvSpPr>
            <a:spLocks noGrp="1" noRot="1" noChangeAspect="1"/>
          </p:cNvSpPr>
          <p:nvPr>
            <p:ph type="sldImg" idx="2"/>
          </p:nvPr>
        </p:nvSpPr>
        <p:spPr>
          <a:xfrm>
            <a:off x="2897188" y="527050"/>
            <a:ext cx="3502025" cy="2627313"/>
          </a:xfrm>
          <a:prstGeom prst="rect">
            <a:avLst/>
          </a:prstGeom>
          <a:noFill/>
          <a:ln w="12700">
            <a:solidFill>
              <a:prstClr val="black"/>
            </a:solidFill>
          </a:ln>
        </p:spPr>
        <p:txBody>
          <a:bodyPr vert="horz" lIns="91577" tIns="45789" rIns="91577" bIns="45789" rtlCol="0" anchor="ctr"/>
          <a:lstStyle/>
          <a:p>
            <a:pPr lvl="0"/>
            <a:endParaRPr lang="en-US" noProof="0" smtClean="0"/>
          </a:p>
        </p:txBody>
      </p:sp>
      <p:sp>
        <p:nvSpPr>
          <p:cNvPr id="5" name="Notes Placeholder 4"/>
          <p:cNvSpPr>
            <a:spLocks noGrp="1"/>
          </p:cNvSpPr>
          <p:nvPr>
            <p:ph type="body" sz="quarter" idx="3"/>
          </p:nvPr>
        </p:nvSpPr>
        <p:spPr>
          <a:xfrm>
            <a:off x="930063" y="3330180"/>
            <a:ext cx="7436277" cy="3153961"/>
          </a:xfrm>
          <a:prstGeom prst="rect">
            <a:avLst/>
          </a:prstGeom>
        </p:spPr>
        <p:txBody>
          <a:bodyPr vert="horz" lIns="91577" tIns="45789" rIns="91577" bIns="457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57963"/>
            <a:ext cx="4028159" cy="351239"/>
          </a:xfrm>
          <a:prstGeom prst="rect">
            <a:avLst/>
          </a:prstGeom>
        </p:spPr>
        <p:txBody>
          <a:bodyPr vert="horz" lIns="91577" tIns="45789" rIns="91577" bIns="457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266134" y="6657963"/>
            <a:ext cx="4028159" cy="351239"/>
          </a:xfrm>
          <a:prstGeom prst="rect">
            <a:avLst/>
          </a:prstGeom>
        </p:spPr>
        <p:txBody>
          <a:bodyPr vert="horz" lIns="91577" tIns="45789" rIns="91577" bIns="45789" rtlCol="0" anchor="b"/>
          <a:lstStyle>
            <a:lvl1pPr algn="r" fontAlgn="auto">
              <a:spcBef>
                <a:spcPts val="0"/>
              </a:spcBef>
              <a:spcAft>
                <a:spcPts val="0"/>
              </a:spcAft>
              <a:defRPr sz="1200">
                <a:latin typeface="+mn-lt"/>
                <a:cs typeface="+mn-cs"/>
              </a:defRPr>
            </a:lvl1pPr>
          </a:lstStyle>
          <a:p>
            <a:pPr>
              <a:defRPr/>
            </a:pPr>
            <a:fld id="{44C35C54-8378-481D-93ED-9E4C22A3752B}" type="slidenum">
              <a:rPr lang="en-US"/>
              <a:pPr>
                <a:defRPr/>
              </a:pPr>
              <a:t>‹#›</a:t>
            </a:fld>
            <a:endParaRPr lang="en-US"/>
          </a:p>
        </p:txBody>
      </p:sp>
    </p:spTree>
    <p:extLst>
      <p:ext uri="{BB962C8B-B14F-4D97-AF65-F5344CB8AC3E}">
        <p14:creationId xmlns="" xmlns:p14="http://schemas.microsoft.com/office/powerpoint/2010/main" val="51720149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0225" y="876300"/>
            <a:ext cx="3155950" cy="2366963"/>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13</a:t>
            </a:fld>
            <a:endParaRPr lang="en-US" dirty="0"/>
          </a:p>
        </p:txBody>
      </p:sp>
    </p:spTree>
    <p:extLst>
      <p:ext uri="{BB962C8B-B14F-4D97-AF65-F5344CB8AC3E}">
        <p14:creationId xmlns="" xmlns:p14="http://schemas.microsoft.com/office/powerpoint/2010/main" val="3188202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p:spPr>
        <p:txBody>
          <a:bodyPr/>
          <a:lstStyle/>
          <a:p>
            <a:fld id="{362C6574-E147-469E-85CE-051BD56175FC}" type="slidenum">
              <a:rPr lang="en-US" smtClean="0"/>
              <a:pPr/>
              <a:t>25</a:t>
            </a:fld>
            <a:endParaRPr lang="en-US" dirty="0"/>
          </a:p>
        </p:txBody>
      </p:sp>
      <p:sp>
        <p:nvSpPr>
          <p:cNvPr id="384003" name="Rectangle 2"/>
          <p:cNvSpPr>
            <a:spLocks noGrp="1" noRot="1" noChangeAspect="1" noChangeArrowheads="1" noTextEdit="1"/>
          </p:cNvSpPr>
          <p:nvPr>
            <p:ph type="sldImg"/>
          </p:nvPr>
        </p:nvSpPr>
        <p:spPr>
          <a:xfrm>
            <a:off x="2987675" y="528638"/>
            <a:ext cx="3530600" cy="2647950"/>
          </a:xfrm>
          <a:prstGeom prst="rect">
            <a:avLst/>
          </a:prstGeom>
          <a:ln/>
        </p:spPr>
      </p:sp>
      <p:sp>
        <p:nvSpPr>
          <p:cNvPr id="384004" name="Rectangle 3"/>
          <p:cNvSpPr>
            <a:spLocks noGrp="1" noChangeArrowheads="1"/>
          </p:cNvSpPr>
          <p:nvPr>
            <p:ph type="body" idx="1"/>
          </p:nvPr>
        </p:nvSpPr>
        <p:spPr>
          <a:noFill/>
          <a:ln/>
        </p:spPr>
        <p:txBody>
          <a:bodyPr/>
          <a:lstStyle/>
          <a:p>
            <a:endParaRPr lang="en-GB" dirty="0"/>
          </a:p>
        </p:txBody>
      </p:sp>
    </p:spTree>
    <p:extLst>
      <p:ext uri="{BB962C8B-B14F-4D97-AF65-F5344CB8AC3E}">
        <p14:creationId xmlns="" xmlns:p14="http://schemas.microsoft.com/office/powerpoint/2010/main" val="2709107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86100" y="866775"/>
            <a:ext cx="3124200" cy="2343150"/>
          </a:xfrm>
          <a:prstGeom prst="rect">
            <a:avLst/>
          </a:prstGeom>
        </p:spPr>
      </p:sp>
      <p:sp>
        <p:nvSpPr>
          <p:cNvPr id="3" name="Notes Placeholder 2"/>
          <p:cNvSpPr>
            <a:spLocks noGrp="1"/>
          </p:cNvSpPr>
          <p:nvPr>
            <p:ph type="body" idx="1"/>
          </p:nvPr>
        </p:nvSpPr>
        <p:spPr/>
        <p:txBody>
          <a:bodyPr/>
          <a:lstStyle/>
          <a:p>
            <a:pPr>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DF35A936-B8BD-46B3-A493-16270FA322A7}" type="slidenum">
              <a:rPr lang="en-US" smtClean="0">
                <a:solidFill>
                  <a:srgbClr val="000000"/>
                </a:solidFill>
              </a:rPr>
              <a:pPr>
                <a:defRPr/>
              </a:pPr>
              <a:t>30</a:t>
            </a:fld>
            <a:endParaRPr lang="en-US">
              <a:solidFill>
                <a:srgbClr val="000000"/>
              </a:solidFill>
            </a:endParaRPr>
          </a:p>
        </p:txBody>
      </p:sp>
    </p:spTree>
    <p:extLst>
      <p:ext uri="{BB962C8B-B14F-4D97-AF65-F5344CB8AC3E}">
        <p14:creationId xmlns="" xmlns:p14="http://schemas.microsoft.com/office/powerpoint/2010/main" val="338594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a:prstGeom prst="rect">
            <a:avLst/>
          </a:prstGeom>
        </p:spPr>
      </p:sp>
      <p:sp>
        <p:nvSpPr>
          <p:cNvPr id="3" name="Notes Placeholder 2"/>
          <p:cNvSpPr>
            <a:spLocks noGrp="1"/>
          </p:cNvSpPr>
          <p:nvPr>
            <p:ph type="body" idx="1"/>
          </p:nvPr>
        </p:nvSpPr>
        <p:spPr/>
        <p:txBody>
          <a:bodyPr/>
          <a:lstStyle/>
          <a:p>
            <a:pPr algn="just">
              <a:buClr>
                <a:schemeClr val="tx2"/>
              </a:buClr>
            </a:pPr>
            <a:endParaRPr lang="en-US" sz="1050" baseline="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BE8F6A8-21D5-459F-BFBF-E7C94A60ECE5}" type="slidenum">
              <a:rPr lang="en-US" smtClean="0"/>
              <a:pPr/>
              <a:t>16</a:t>
            </a:fld>
            <a:endParaRPr lang="en-US"/>
          </a:p>
        </p:txBody>
      </p:sp>
    </p:spTree>
    <p:extLst>
      <p:ext uri="{BB962C8B-B14F-4D97-AF65-F5344CB8AC3E}">
        <p14:creationId xmlns="" xmlns:p14="http://schemas.microsoft.com/office/powerpoint/2010/main" val="2096454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ceHolder 1"/>
          <p:cNvSpPr>
            <a:spLocks noGrp="1"/>
          </p:cNvSpPr>
          <p:nvPr>
            <p:ph type="body"/>
          </p:nvPr>
        </p:nvSpPr>
        <p:spPr>
          <a:xfrm>
            <a:off x="950136" y="3232512"/>
            <a:ext cx="7600112" cy="3741180"/>
          </a:xfrm>
          <a:prstGeom prst="rect">
            <a:avLst/>
          </a:prstGeom>
        </p:spPr>
        <p:txBody>
          <a:bodyPr lIns="0" tIns="0" rIns="0" bIns="0"/>
          <a:lstStyle/>
          <a:p>
            <a:r>
              <a:rPr lang="en-US" sz="1800" strike="noStrike" spc="-1">
                <a:uFill>
                  <a:solidFill>
                    <a:srgbClr val="FFFFFF"/>
                  </a:solidFill>
                </a:uFill>
                <a:latin typeface="Arial"/>
              </a:rPr>
              <a:t>Our Non-Financial Advisory Services Program focuses on providing SMEs with relevant trainings, advisory services, management education, tools and techniques to build structure around their business and addresses obstacles to gain  a rather easy access to finance.</a:t>
            </a:r>
            <a:endParaRPr/>
          </a:p>
          <a:p>
            <a:r>
              <a:rPr lang="en-US" sz="1800" strike="noStrike" spc="-1">
                <a:uFill>
                  <a:solidFill>
                    <a:srgbClr val="FFFFFF"/>
                  </a:solidFill>
                </a:uFill>
                <a:latin typeface="Arial"/>
              </a:rPr>
              <a:t> </a:t>
            </a:r>
            <a:endParaRPr/>
          </a:p>
          <a:p>
            <a:r>
              <a:rPr lang="en-US" sz="1800" strike="noStrike" spc="-1">
                <a:uFill>
                  <a:solidFill>
                    <a:srgbClr val="FFFFFF"/>
                  </a:solidFill>
                </a:uFill>
                <a:latin typeface="Arial"/>
              </a:rPr>
              <a:t>As shown in the slide , some impediments to SME financing are irregular cash flows, operational inefficiencies, incomplete financial documentation and limited management expertise.</a:t>
            </a:r>
            <a:endParaRPr/>
          </a:p>
          <a:p>
            <a:endParaRPr/>
          </a:p>
          <a:p>
            <a:r>
              <a:rPr lang="en-US" sz="1800" strike="noStrike" spc="-1">
                <a:uFill>
                  <a:solidFill>
                    <a:srgbClr val="FFFFFF"/>
                  </a:solidFill>
                </a:uFill>
                <a:latin typeface="Arial"/>
              </a:rPr>
              <a:t>NFA is designed to address the above issues through an outreach solution, providing SMEs with much needed fundamental knowledge required for managing businesses efficiently.</a:t>
            </a:r>
            <a:endParaRPr/>
          </a:p>
          <a:p>
            <a:endParaRPr/>
          </a:p>
          <a:p>
            <a:r>
              <a:rPr lang="en-US" sz="1800" strike="noStrike" spc="-1">
                <a:uFill>
                  <a:solidFill>
                    <a:srgbClr val="FFFFFF"/>
                  </a:solidFill>
                </a:uFill>
                <a:latin typeface="Arial"/>
              </a:rPr>
              <a:t>The impact of NFA on SMEs include improved business practices, coherent business strategy, enhance ability to repay their loans leading to increased financial growth and stability across the segment. </a:t>
            </a:r>
            <a:endParaRPr/>
          </a:p>
          <a:p>
            <a:r>
              <a:rPr lang="en-US" sz="1800" strike="noStrike" spc="-1">
                <a:uFill>
                  <a:solidFill>
                    <a:srgbClr val="FFFFFF"/>
                  </a:solidFill>
                </a:uFill>
                <a:latin typeface="Arial"/>
              </a:rPr>
              <a:t> </a:t>
            </a:r>
            <a:endParaRPr/>
          </a:p>
          <a:p>
            <a:r>
              <a:rPr lang="en-US" sz="1800" strike="noStrike" spc="-1">
                <a:uFill>
                  <a:solidFill>
                    <a:srgbClr val="FFFFFF"/>
                  </a:solidFill>
                </a:uFill>
                <a:latin typeface="Arial"/>
              </a:rPr>
              <a:t>Benefits of the NFAS to the Bank include New Customer acquisition, Customer Loyalty, Cross sell opportunities, Lower loan Delinquencies and Resource expertise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2901950" y="527050"/>
            <a:ext cx="3506788" cy="2628900"/>
          </a:xfrm>
          <a:prstGeom prst="rect">
            <a:avLst/>
          </a:prstGeom>
          <a:ln/>
        </p:spPr>
      </p:sp>
      <p:sp>
        <p:nvSpPr>
          <p:cNvPr id="47107" name="Rectangle 3"/>
          <p:cNvSpPr>
            <a:spLocks noGrp="1" noChangeArrowheads="1"/>
          </p:cNvSpPr>
          <p:nvPr>
            <p:ph type="body" idx="1"/>
          </p:nvPr>
        </p:nvSpPr>
        <p:spPr>
          <a:xfrm>
            <a:off x="1237838" y="3329225"/>
            <a:ext cx="6820729" cy="3154440"/>
          </a:xfrm>
        </p:spPr>
        <p:txBody>
          <a:bodyPr>
            <a:normAutofit fontScale="77500" lnSpcReduction="20000"/>
          </a:bodyPr>
          <a:lstStyle/>
          <a:p>
            <a:r>
              <a:rPr lang="en-US" sz="1200" b="0" i="0" u="none" strike="noStrike" kern="1200" baseline="0" dirty="0">
                <a:solidFill>
                  <a:schemeClr val="tx1"/>
                </a:solidFill>
                <a:latin typeface="+mn-lt"/>
                <a:ea typeface="+mn-ea"/>
                <a:cs typeface="+mn-cs"/>
              </a:rPr>
              <a:t>Altogether, RBA has conducted 82 seminars, helping about 1000 participants, including</a:t>
            </a:r>
          </a:p>
          <a:p>
            <a:r>
              <a:rPr lang="en-US" sz="1200" b="0" i="0" u="none" strike="noStrike" kern="1200" baseline="0" dirty="0">
                <a:solidFill>
                  <a:schemeClr val="tx1"/>
                </a:solidFill>
                <a:latin typeface="+mn-lt"/>
                <a:ea typeface="+mn-ea"/>
                <a:cs typeface="+mn-cs"/>
              </a:rPr>
              <a:t>380 women, from 700 companies to improve financial management skills.</a:t>
            </a:r>
            <a:endParaRPr lang="en-US" sz="1400" b="1" dirty="0">
              <a:solidFill>
                <a:schemeClr val="tx1"/>
              </a:solidFill>
            </a:endParaRPr>
          </a:p>
          <a:p>
            <a:pPr marL="3175" marR="0" lvl="1" indent="0" algn="l" defTabSz="914400" rtl="0" eaLnBrk="0" fontAlgn="base" latinLnBrk="0" hangingPunct="0">
              <a:lnSpc>
                <a:spcPct val="100000"/>
              </a:lnSpc>
              <a:spcBef>
                <a:spcPts val="600"/>
              </a:spcBef>
              <a:spcAft>
                <a:spcPct val="0"/>
              </a:spcAft>
              <a:buClr>
                <a:srgbClr val="00B0F0"/>
              </a:buClr>
              <a:buSzTx/>
              <a:buFont typeface="Arial" panose="020B0604020202020204" pitchFamily="34" charset="0"/>
              <a:buNone/>
              <a:tabLst/>
              <a:defRPr/>
            </a:pPr>
            <a:r>
              <a:rPr lang="en-US" sz="1200" b="1" dirty="0">
                <a:solidFill>
                  <a:schemeClr val="tx1"/>
                </a:solidFill>
              </a:rPr>
              <a:t>Client Need</a:t>
            </a:r>
          </a:p>
          <a:p>
            <a:pPr marL="288925" lvl="1" indent="-285750">
              <a:spcBef>
                <a:spcPts val="600"/>
              </a:spcBef>
              <a:buClr>
                <a:srgbClr val="00B0F0"/>
              </a:buClr>
              <a:buFont typeface="Arial" panose="020B0604020202020204" pitchFamily="34" charset="0"/>
              <a:buChar char="•"/>
            </a:pPr>
            <a:r>
              <a:rPr lang="en-US" sz="1200" dirty="0"/>
              <a:t>Position in the market as SME partner bank</a:t>
            </a:r>
          </a:p>
          <a:p>
            <a:pPr marL="288925" lvl="1" indent="-285750">
              <a:spcBef>
                <a:spcPts val="600"/>
              </a:spcBef>
              <a:buClr>
                <a:srgbClr val="00B0F0"/>
              </a:buClr>
              <a:buFont typeface="Arial" panose="020B0604020202020204" pitchFamily="34" charset="0"/>
              <a:buChar char="•"/>
            </a:pPr>
            <a:r>
              <a:rPr lang="en-US" sz="1200" dirty="0"/>
              <a:t>Increase market share in fast expanding SME segment</a:t>
            </a:r>
          </a:p>
          <a:p>
            <a:pPr marL="288925" lvl="1" indent="-285750">
              <a:spcBef>
                <a:spcPts val="600"/>
              </a:spcBef>
              <a:buClr>
                <a:srgbClr val="00B0F0"/>
              </a:buClr>
              <a:buFont typeface="Arial" panose="020B0604020202020204" pitchFamily="34" charset="0"/>
              <a:buChar char="•"/>
            </a:pPr>
            <a:r>
              <a:rPr lang="en-US" sz="1200" dirty="0"/>
              <a:t>Increase client’s loyalty</a:t>
            </a:r>
          </a:p>
          <a:p>
            <a:pPr marL="288925" lvl="1" indent="-285750">
              <a:spcBef>
                <a:spcPts val="600"/>
              </a:spcBef>
              <a:buClr>
                <a:srgbClr val="00B0F0"/>
              </a:buClr>
              <a:buFont typeface="Arial" panose="020B0604020202020204" pitchFamily="34" charset="0"/>
              <a:buChar char="•"/>
            </a:pPr>
            <a:r>
              <a:rPr lang="en-US" sz="1200" dirty="0"/>
              <a:t>Expand and improve quality of SME loan book</a:t>
            </a:r>
          </a:p>
          <a:p>
            <a:pPr marL="288925" lvl="1" indent="-285750">
              <a:spcBef>
                <a:spcPts val="600"/>
              </a:spcBef>
              <a:buClr>
                <a:srgbClr val="00B0F0"/>
              </a:buClr>
              <a:buFont typeface="Arial" panose="020B0604020202020204" pitchFamily="34" charset="0"/>
              <a:buChar char="•"/>
            </a:pPr>
            <a:endParaRPr lang="en-US" sz="1200" dirty="0"/>
          </a:p>
          <a:p>
            <a:pPr marL="3175" marR="0" lvl="1" indent="0" algn="l" defTabSz="914400" rtl="0" eaLnBrk="0" fontAlgn="base" latinLnBrk="0" hangingPunct="0">
              <a:lnSpc>
                <a:spcPct val="100000"/>
              </a:lnSpc>
              <a:spcBef>
                <a:spcPts val="600"/>
              </a:spcBef>
              <a:spcAft>
                <a:spcPct val="0"/>
              </a:spcAft>
              <a:buClr>
                <a:srgbClr val="00B0F0"/>
              </a:buClr>
              <a:buSzTx/>
              <a:buFont typeface="Arial" panose="020B0604020202020204" pitchFamily="34" charset="0"/>
              <a:buNone/>
              <a:tabLst/>
              <a:defRPr/>
            </a:pPr>
            <a:r>
              <a:rPr lang="en-US" sz="1200" b="1" dirty="0">
                <a:solidFill>
                  <a:schemeClr val="tx1"/>
                </a:solidFill>
              </a:rPr>
              <a:t>IFC Advisory</a:t>
            </a:r>
          </a:p>
          <a:p>
            <a:pPr marL="742950" lvl="1" indent="-285750">
              <a:spcAft>
                <a:spcPts val="600"/>
              </a:spcAft>
              <a:buClr>
                <a:srgbClr val="00B0F0"/>
              </a:buClr>
              <a:buFont typeface="Arial" panose="020B0604020202020204" pitchFamily="34" charset="0"/>
              <a:buChar char="•"/>
            </a:pPr>
            <a:r>
              <a:rPr lang="en-US" sz="1200" dirty="0"/>
              <a:t>Assessment of internal capacity to provide NFS</a:t>
            </a:r>
          </a:p>
          <a:p>
            <a:pPr marL="742950" lvl="1" indent="-285750">
              <a:spcAft>
                <a:spcPts val="600"/>
              </a:spcAft>
              <a:buClr>
                <a:srgbClr val="00B0F0"/>
              </a:buClr>
              <a:buFont typeface="Arial" panose="020B0604020202020204" pitchFamily="34" charset="0"/>
              <a:buChar char="•"/>
            </a:pPr>
            <a:r>
              <a:rPr lang="en-US" sz="1200" dirty="0"/>
              <a:t>Needs assessment for the bank’s SME clients</a:t>
            </a:r>
          </a:p>
          <a:p>
            <a:pPr marL="742950" lvl="1" indent="-285750">
              <a:spcAft>
                <a:spcPts val="600"/>
              </a:spcAft>
              <a:buClr>
                <a:srgbClr val="00B0F0"/>
              </a:buClr>
              <a:buFont typeface="Arial" panose="020B0604020202020204" pitchFamily="34" charset="0"/>
              <a:buChar char="•"/>
            </a:pPr>
            <a:r>
              <a:rPr lang="en-US" sz="1200" dirty="0"/>
              <a:t>Advice on strategy for NFS products to SMEs </a:t>
            </a:r>
            <a:r>
              <a:rPr lang="en-US" sz="1200" dirty="0">
                <a:solidFill>
                  <a:srgbClr val="021F43"/>
                </a:solidFill>
              </a:rPr>
              <a:t>to include SME conferences, training on business management topics, quarterly magazine</a:t>
            </a:r>
            <a:r>
              <a:rPr lang="en-US" sz="1200" dirty="0"/>
              <a:t>, and SME Club </a:t>
            </a:r>
          </a:p>
          <a:p>
            <a:pPr marL="742950" lvl="1" indent="-285750">
              <a:spcAft>
                <a:spcPts val="600"/>
              </a:spcAft>
              <a:buClr>
                <a:srgbClr val="00B0F0"/>
              </a:buClr>
              <a:buFont typeface="Arial" panose="020B0604020202020204" pitchFamily="34" charset="0"/>
              <a:buChar char="•"/>
            </a:pPr>
            <a:r>
              <a:rPr lang="en-US" sz="1200" dirty="0"/>
              <a:t>Sharing best practices in NFS, study visit to TEB Bank</a:t>
            </a:r>
          </a:p>
          <a:p>
            <a:pPr marL="742950" lvl="1" indent="-285750">
              <a:spcAft>
                <a:spcPts val="600"/>
              </a:spcAft>
              <a:buClr>
                <a:srgbClr val="00B0F0"/>
              </a:buClr>
              <a:buFont typeface="Arial" panose="020B0604020202020204" pitchFamily="34" charset="0"/>
              <a:buChar char="•"/>
            </a:pPr>
            <a:r>
              <a:rPr lang="en-US" sz="1200" dirty="0"/>
              <a:t>Building capacity of  the Bank’s internal network of co-trainers and training assessors</a:t>
            </a:r>
          </a:p>
          <a:p>
            <a:pPr marL="742950" lvl="1" indent="-285750">
              <a:spcAft>
                <a:spcPts val="600"/>
              </a:spcAft>
              <a:buClr>
                <a:srgbClr val="00B0F0"/>
              </a:buClr>
              <a:buFont typeface="Arial" panose="020B0604020202020204" pitchFamily="34" charset="0"/>
              <a:buChar char="•"/>
            </a:pPr>
            <a:r>
              <a:rPr lang="en-US" sz="1200" dirty="0"/>
              <a:t>Defining roles and responsibilities and KPIs for co-trainer position</a:t>
            </a:r>
          </a:p>
          <a:p>
            <a:pPr marL="742950" lvl="1" indent="-285750">
              <a:spcAft>
                <a:spcPts val="600"/>
              </a:spcAft>
              <a:buClr>
                <a:srgbClr val="00B0F0"/>
              </a:buClr>
              <a:buFont typeface="Arial" panose="020B0604020202020204" pitchFamily="34" charset="0"/>
              <a:buChar char="•"/>
            </a:pPr>
            <a:r>
              <a:rPr lang="en-US" sz="1200" dirty="0"/>
              <a:t>Piloting and rolling out of the training program “My Business” to SMEs: 4 training modules on financial management developed for on-delivery to SMEs through its internal network of trainers</a:t>
            </a:r>
          </a:p>
          <a:p>
            <a:pPr marL="742950" lvl="1" indent="-285750">
              <a:spcAft>
                <a:spcPts val="600"/>
              </a:spcAft>
              <a:buClr>
                <a:srgbClr val="00B0F0"/>
              </a:buClr>
              <a:buFont typeface="Arial" panose="020B0604020202020204" pitchFamily="34" charset="0"/>
              <a:buChar char="•"/>
            </a:pPr>
            <a:r>
              <a:rPr lang="en-US" sz="1200" dirty="0"/>
              <a:t>In 2014 the Bank conducted 30 trainings to SMEs in 17 cities for more</a:t>
            </a:r>
            <a:r>
              <a:rPr lang="en-US" sz="1200" baseline="0" dirty="0"/>
              <a:t> than</a:t>
            </a:r>
            <a:r>
              <a:rPr lang="en-US" sz="1200" dirty="0"/>
              <a:t> 350 participants from about 300 SMEs</a:t>
            </a:r>
            <a:endParaRPr lang="en-US" sz="1200" kern="0" dirty="0">
              <a:solidFill>
                <a:srgbClr val="000000"/>
              </a:solidFill>
            </a:endParaRPr>
          </a:p>
        </p:txBody>
      </p:sp>
    </p:spTree>
    <p:extLst>
      <p:ext uri="{BB962C8B-B14F-4D97-AF65-F5344CB8AC3E}">
        <p14:creationId xmlns="" xmlns:p14="http://schemas.microsoft.com/office/powerpoint/2010/main" val="2733804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19</a:t>
            </a:fld>
            <a:endParaRPr lang="en-US" dirty="0"/>
          </a:p>
        </p:txBody>
      </p:sp>
    </p:spTree>
    <p:extLst>
      <p:ext uri="{BB962C8B-B14F-4D97-AF65-F5344CB8AC3E}">
        <p14:creationId xmlns="" xmlns:p14="http://schemas.microsoft.com/office/powerpoint/2010/main" val="2242251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3063" y="520700"/>
            <a:ext cx="3470275" cy="2601913"/>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93CD0B-60D2-48E6-A489-23F41130DDFC}" type="slidenum">
              <a:rPr lang="en-US" smtClean="0"/>
              <a:pPr/>
              <a:t>21</a:t>
            </a:fld>
            <a:endParaRPr lang="en-US"/>
          </a:p>
        </p:txBody>
      </p:sp>
    </p:spTree>
    <p:extLst>
      <p:ext uri="{BB962C8B-B14F-4D97-AF65-F5344CB8AC3E}">
        <p14:creationId xmlns="" xmlns:p14="http://schemas.microsoft.com/office/powerpoint/2010/main" val="3699851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PlaceHolder 1"/>
          <p:cNvSpPr>
            <a:spLocks noGrp="1"/>
          </p:cNvSpPr>
          <p:nvPr>
            <p:ph type="body"/>
          </p:nvPr>
        </p:nvSpPr>
        <p:spPr>
          <a:xfrm>
            <a:off x="950136" y="3398112"/>
            <a:ext cx="7599624" cy="3205464"/>
          </a:xfrm>
          <a:prstGeom prst="rect">
            <a:avLst/>
          </a:prstGeom>
        </p:spPr>
        <p:txBody>
          <a:bodyPr lIns="0" tIns="0" rIns="0" bIns="0"/>
          <a:lstStyle/>
          <a:p>
            <a:r>
              <a:rPr lang="en-US" sz="1800" strike="noStrike" spc="-1">
                <a:uFill>
                  <a:solidFill>
                    <a:srgbClr val="FFFFFF"/>
                  </a:solidFill>
                </a:uFill>
                <a:latin typeface="Arial"/>
              </a:rPr>
              <a:t>The last but the most powerful tool for business advisory is dedicated and tailored advisory solutions for SMEs. This service is provided to all the SMEs through our Business Advice Managers. They are specifically trained to facilitate our clients in identifying problems and improving business performance through specific use of the SME Toolkit. </a:t>
            </a:r>
            <a:endParaRPr/>
          </a:p>
        </p:txBody>
      </p:sp>
      <p:sp>
        <p:nvSpPr>
          <p:cNvPr id="348" name="CustomShape 2"/>
          <p:cNvSpPr/>
          <p:nvPr/>
        </p:nvSpPr>
        <p:spPr>
          <a:xfrm>
            <a:off x="5383128" y="6769728"/>
            <a:ext cx="4114816" cy="354660"/>
          </a:xfrm>
          <a:prstGeom prst="rect">
            <a:avLst/>
          </a:prstGeom>
          <a:noFill/>
          <a:ln>
            <a:noFill/>
          </a:ln>
        </p:spPr>
        <p:style>
          <a:lnRef idx="0">
            <a:scrgbClr r="0" g="0" b="0"/>
          </a:lnRef>
          <a:fillRef idx="0">
            <a:scrgbClr r="0" g="0" b="0"/>
          </a:fillRef>
          <a:effectRef idx="0">
            <a:scrgbClr r="0" g="0" b="0"/>
          </a:effectRef>
          <a:fontRef idx="minor"/>
        </p:style>
        <p:txBody>
          <a:bodyPr lIns="91800" tIns="45000" rIns="91800" bIns="45000" anchor="b"/>
          <a:lstStyle/>
          <a:p>
            <a:pPr algn="r">
              <a:lnSpc>
                <a:spcPct val="100000"/>
              </a:lnSpc>
            </a:pPr>
            <a:fld id="{C752A8C6-36F1-439A-A239-172EA393882F}" type="slidenum">
              <a:rPr lang="en-US" sz="1300" strike="noStrike" spc="-1">
                <a:solidFill>
                  <a:srgbClr val="000000"/>
                </a:solidFill>
                <a:uFill>
                  <a:solidFill>
                    <a:srgbClr val="FFFFFF"/>
                  </a:solidFill>
                </a:uFill>
                <a:latin typeface="Arial"/>
                <a:ea typeface="+mn-ea"/>
              </a:rPr>
              <a:pPr algn="r">
                <a:lnSpc>
                  <a:spcPct val="100000"/>
                </a:lnSpc>
              </a:pPr>
              <a:t>22</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23</a:t>
            </a:fld>
            <a:endParaRPr lang="en-US" dirty="0"/>
          </a:p>
        </p:txBody>
      </p:sp>
    </p:spTree>
    <p:extLst>
      <p:ext uri="{BB962C8B-B14F-4D97-AF65-F5344CB8AC3E}">
        <p14:creationId xmlns="" xmlns:p14="http://schemas.microsoft.com/office/powerpoint/2010/main" val="934478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2901950" y="527050"/>
            <a:ext cx="3506788" cy="2628900"/>
          </a:xfrm>
          <a:prstGeom prst="rect">
            <a:avLst/>
          </a:prstGeom>
          <a:ln/>
        </p:spPr>
      </p:sp>
      <p:sp>
        <p:nvSpPr>
          <p:cNvPr id="47107" name="Rectangle 3"/>
          <p:cNvSpPr>
            <a:spLocks noGrp="1" noChangeArrowheads="1"/>
          </p:cNvSpPr>
          <p:nvPr>
            <p:ph type="body" idx="1"/>
          </p:nvPr>
        </p:nvSpPr>
        <p:spPr>
          <a:xfrm>
            <a:off x="1237838" y="3329225"/>
            <a:ext cx="6820729" cy="3154440"/>
          </a:xfrm>
        </p:spPr>
        <p:txBody>
          <a:bodyPr>
            <a:normAutofit/>
          </a:bodyPr>
          <a:lstStyle/>
          <a:p>
            <a:pPr marL="0" marR="0" indent="0" algn="l" defTabSz="914400" rtl="0" eaLnBrk="0" fontAlgn="base" latinLnBrk="0" hangingPunct="0">
              <a:lnSpc>
                <a:spcPct val="110000"/>
              </a:lnSpc>
              <a:spcBef>
                <a:spcPts val="600"/>
              </a:spcBef>
              <a:spcAft>
                <a:spcPts val="600"/>
              </a:spcAft>
              <a:buClr>
                <a:srgbClr val="00B0F0"/>
              </a:buClr>
              <a:buSzTx/>
              <a:buFont typeface="Arial" panose="020B0604020202020204" pitchFamily="34" charset="0"/>
              <a:buNone/>
              <a:tabLst/>
              <a:defRPr/>
            </a:pPr>
            <a:endParaRPr lang="en-US" sz="1400" kern="0" dirty="0">
              <a:solidFill>
                <a:srgbClr val="000000"/>
              </a:solidFill>
            </a:endParaRPr>
          </a:p>
        </p:txBody>
      </p:sp>
    </p:spTree>
    <p:extLst>
      <p:ext uri="{BB962C8B-B14F-4D97-AF65-F5344CB8AC3E}">
        <p14:creationId xmlns="" xmlns:p14="http://schemas.microsoft.com/office/powerpoint/2010/main" val="1131584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BBBB1815-6A83-42FE-8CAA-804B37C050F6}" type="datetime4">
              <a:rPr lang="en-US" smtClean="0"/>
              <a:pPr>
                <a:defRPr/>
              </a:pPr>
              <a:t>February 9, 2017</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2D6FE2F1-D990-48D4-94E5-DE84C2515810}" type="slidenum">
              <a:rPr lang="en-US" smtClean="0"/>
              <a:pPr>
                <a:defRPr/>
              </a:pPr>
              <a:t>‹#›</a:t>
            </a:fld>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C001D22-9528-4890-9809-B0B1CBB41691}" type="datetime4">
              <a:rPr lang="en-US" smtClean="0"/>
              <a:pPr>
                <a:defRPr/>
              </a:pPr>
              <a:t>February 9, 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0BD6A8-FD47-4CE6-A2B6-8EFE18AAD822}" type="slidenum">
              <a:rPr lang="en-US" smtClean="0"/>
              <a:pPr>
                <a:defRPr/>
              </a:pPr>
              <a:t>‹#›</a:t>
            </a:fld>
            <a:endParaRPr lang="en-US"/>
          </a:p>
        </p:txBody>
      </p:sp>
      <p:pic>
        <p:nvPicPr>
          <p:cNvPr id="8" name="Picture 14" descr="State_Bank_of_Pakistan_logo.svg.png"/>
          <p:cNvPicPr>
            <a:picLocks noChangeAspect="1"/>
          </p:cNvPicPr>
          <p:nvPr userDrawn="1"/>
        </p:nvPicPr>
        <p:blipFill>
          <a:blip r:embed="rId2" cstate="print"/>
          <a:srcRect/>
          <a:stretch>
            <a:fillRect/>
          </a:stretch>
        </p:blipFill>
        <p:spPr bwMode="auto">
          <a:xfrm>
            <a:off x="7848600" y="76200"/>
            <a:ext cx="1143000" cy="11430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68221B5-0013-4DC7-B749-9E127A18B22F}" type="datetime4">
              <a:rPr lang="en-US" smtClean="0"/>
              <a:pPr>
                <a:defRPr/>
              </a:pPr>
              <a:t>February 9, 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26A70E-8CE0-4451-9CCC-BD0255B5F7FF}" type="slidenum">
              <a:rPr lang="en-US" smtClean="0"/>
              <a:pPr>
                <a:defRPr/>
              </a:pPr>
              <a:t>‹#›</a:t>
            </a:fld>
            <a:endParaRPr lang="en-US"/>
          </a:p>
        </p:txBody>
      </p:sp>
      <p:pic>
        <p:nvPicPr>
          <p:cNvPr id="8" name="Picture 14" descr="State_Bank_of_Pakistan_logo.svg.png"/>
          <p:cNvPicPr>
            <a:picLocks noChangeAspect="1"/>
          </p:cNvPicPr>
          <p:nvPr userDrawn="1"/>
        </p:nvPicPr>
        <p:blipFill>
          <a:blip r:embed="rId2" cstate="print"/>
          <a:srcRect/>
          <a:stretch>
            <a:fillRect/>
          </a:stretch>
        </p:blipFill>
        <p:spPr bwMode="auto">
          <a:xfrm>
            <a:off x="7848600" y="76200"/>
            <a:ext cx="1143000" cy="1143000"/>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9E5959-7A39-4EB3-A410-D223828DB9E4}" type="datetime1">
              <a:rPr lang="en-US" smtClean="0"/>
              <a:pPr>
                <a:defRPr/>
              </a:pPr>
              <a:t>2/9/2017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8458200" y="6400801"/>
            <a:ext cx="685800" cy="457200"/>
          </a:xfrm>
          <a:solidFill>
            <a:srgbClr val="0070C0"/>
          </a:solidFill>
          <a:ln>
            <a:noFill/>
          </a:ln>
        </p:spPr>
        <p:txBody>
          <a:bodyPr/>
          <a:lstStyle>
            <a:lvl1pPr algn="ctr">
              <a:defRPr sz="1400">
                <a:solidFill>
                  <a:schemeClr val="bg1"/>
                </a:solidFill>
              </a:defRPr>
            </a:lvl1pPr>
          </a:lstStyle>
          <a:p>
            <a:pPr>
              <a:defRPr/>
            </a:pPr>
            <a:fld id="{21CF5C50-D6D8-4AA5-9032-56B61BAFA761}" type="slidenum">
              <a:rPr lang="en-US" smtClean="0"/>
              <a:pPr>
                <a:defRPr/>
              </a:pPr>
              <a:t>‹#›</a:t>
            </a:fld>
            <a:endParaRPr lang="en-US" dirty="0"/>
          </a:p>
        </p:txBody>
      </p:sp>
      <p:sp>
        <p:nvSpPr>
          <p:cNvPr id="7" name="Title 1"/>
          <p:cNvSpPr>
            <a:spLocks noGrp="1"/>
          </p:cNvSpPr>
          <p:nvPr>
            <p:ph type="title"/>
          </p:nvPr>
        </p:nvSpPr>
        <p:spPr>
          <a:xfrm>
            <a:off x="1066800" y="228600"/>
            <a:ext cx="7620000" cy="685800"/>
          </a:xfrm>
          <a:ln w="19050">
            <a:solidFill>
              <a:schemeClr val="bg1">
                <a:lumMod val="50000"/>
              </a:schemeClr>
            </a:solidFill>
          </a:ln>
        </p:spPr>
        <p:txBody>
          <a:bodyPr/>
          <a:lstStyle>
            <a:lvl1pPr algn="l">
              <a:defRPr sz="3600"/>
            </a:lvl1pPr>
          </a:lstStyle>
          <a:p>
            <a:r>
              <a:rPr lang="en-US" dirty="0" smtClean="0"/>
              <a:t>Click to edit Master title style</a:t>
            </a:r>
            <a:endParaRPr lang="en-US" dirty="0"/>
          </a:p>
        </p:txBody>
      </p:sp>
      <p:pic>
        <p:nvPicPr>
          <p:cNvPr id="9" name="Picture 14" descr="State_Bank_of_Pakistan_logo.svg.png"/>
          <p:cNvPicPr>
            <a:picLocks noChangeAspect="1"/>
          </p:cNvPicPr>
          <p:nvPr userDrawn="1"/>
        </p:nvPicPr>
        <p:blipFill>
          <a:blip r:embed="rId2" cstate="print"/>
          <a:srcRect/>
          <a:stretch>
            <a:fillRect/>
          </a:stretch>
        </p:blipFill>
        <p:spPr bwMode="auto">
          <a:xfrm>
            <a:off x="7848600" y="76200"/>
            <a:ext cx="1143000" cy="11430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9E5959-7A39-4EB3-A410-D223828DB9E4}" type="datetime1">
              <a:rPr lang="en-US" smtClean="0"/>
              <a:pPr>
                <a:defRPr/>
              </a:pPr>
              <a:t>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8458200" y="6400801"/>
            <a:ext cx="685800" cy="457200"/>
          </a:xfrm>
          <a:solidFill>
            <a:srgbClr val="0070C0"/>
          </a:solidFill>
          <a:ln>
            <a:noFill/>
          </a:ln>
        </p:spPr>
        <p:txBody>
          <a:bodyPr/>
          <a:lstStyle>
            <a:lvl1pPr algn="ctr">
              <a:defRPr sz="1400">
                <a:solidFill>
                  <a:schemeClr val="bg1"/>
                </a:solidFill>
              </a:defRPr>
            </a:lvl1pPr>
          </a:lstStyle>
          <a:p>
            <a:pPr>
              <a:defRPr/>
            </a:pPr>
            <a:fld id="{21CF5C50-D6D8-4AA5-9032-56B61BAFA761}" type="slidenum">
              <a:rPr lang="en-US" smtClean="0"/>
              <a:pPr>
                <a:defRPr/>
              </a:pPr>
              <a:t>‹#›</a:t>
            </a:fld>
            <a:endParaRPr lang="en-US" dirty="0"/>
          </a:p>
        </p:txBody>
      </p:sp>
      <p:sp>
        <p:nvSpPr>
          <p:cNvPr id="7" name="Title 1"/>
          <p:cNvSpPr>
            <a:spLocks noGrp="1"/>
          </p:cNvSpPr>
          <p:nvPr>
            <p:ph type="title"/>
          </p:nvPr>
        </p:nvSpPr>
        <p:spPr>
          <a:xfrm>
            <a:off x="1066800" y="228600"/>
            <a:ext cx="7620000" cy="685800"/>
          </a:xfrm>
          <a:ln w="19050">
            <a:solidFill>
              <a:schemeClr val="bg1">
                <a:lumMod val="50000"/>
              </a:schemeClr>
            </a:solidFill>
          </a:ln>
        </p:spPr>
        <p:txBody>
          <a:bodyPr/>
          <a:lstStyle>
            <a:lvl1pPr algn="l">
              <a:defRPr sz="3600"/>
            </a:lvl1pPr>
          </a:lstStyle>
          <a:p>
            <a:r>
              <a:rPr lang="en-US" dirty="0" smtClean="0"/>
              <a:t>Click to edit Master title style</a:t>
            </a:r>
            <a:endParaRPr lang="en-US" dirty="0"/>
          </a:p>
        </p:txBody>
      </p:sp>
      <p:pic>
        <p:nvPicPr>
          <p:cNvPr id="8" name="Picture 14" descr="State_Bank_of_Pakistan_logo.svg.png"/>
          <p:cNvPicPr>
            <a:picLocks noChangeAspect="1"/>
          </p:cNvPicPr>
          <p:nvPr userDrawn="1"/>
        </p:nvPicPr>
        <p:blipFill>
          <a:blip r:embed="rId2" cstate="print"/>
          <a:srcRect/>
          <a:stretch>
            <a:fillRect/>
          </a:stretch>
        </p:blipFill>
        <p:spPr bwMode="auto">
          <a:xfrm>
            <a:off x="7848600" y="76200"/>
            <a:ext cx="1143000" cy="1143000"/>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9E5959-7A39-4EB3-A410-D223828DB9E4}" type="datetime1">
              <a:rPr lang="en-US" smtClean="0"/>
              <a:pPr>
                <a:defRPr/>
              </a:pPr>
              <a:t>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8458200" y="6400801"/>
            <a:ext cx="685800" cy="457200"/>
          </a:xfrm>
          <a:solidFill>
            <a:srgbClr val="0070C0"/>
          </a:solidFill>
          <a:ln>
            <a:noFill/>
          </a:ln>
        </p:spPr>
        <p:txBody>
          <a:bodyPr/>
          <a:lstStyle>
            <a:lvl1pPr algn="ctr">
              <a:defRPr sz="1400">
                <a:solidFill>
                  <a:schemeClr val="bg1"/>
                </a:solidFill>
              </a:defRPr>
            </a:lvl1pPr>
          </a:lstStyle>
          <a:p>
            <a:pPr>
              <a:defRPr/>
            </a:pPr>
            <a:fld id="{21CF5C50-D6D8-4AA5-9032-56B61BAFA761}" type="slidenum">
              <a:rPr lang="en-US" smtClean="0"/>
              <a:pPr>
                <a:defRPr/>
              </a:pPr>
              <a:t>‹#›</a:t>
            </a:fld>
            <a:endParaRPr lang="en-US" dirty="0"/>
          </a:p>
        </p:txBody>
      </p:sp>
      <p:sp>
        <p:nvSpPr>
          <p:cNvPr id="7" name="Title 1"/>
          <p:cNvSpPr>
            <a:spLocks noGrp="1"/>
          </p:cNvSpPr>
          <p:nvPr>
            <p:ph type="title"/>
          </p:nvPr>
        </p:nvSpPr>
        <p:spPr>
          <a:xfrm>
            <a:off x="1066800" y="228600"/>
            <a:ext cx="7620000" cy="685800"/>
          </a:xfrm>
          <a:ln w="19050">
            <a:solidFill>
              <a:schemeClr val="bg1">
                <a:lumMod val="50000"/>
              </a:schemeClr>
            </a:solidFill>
          </a:ln>
        </p:spPr>
        <p:txBody>
          <a:bodyPr/>
          <a:lstStyle>
            <a:lvl1pPr algn="l">
              <a:defRPr sz="3600"/>
            </a:lvl1pPr>
          </a:lstStyle>
          <a:p>
            <a:r>
              <a:rPr lang="en-US" dirty="0" smtClean="0"/>
              <a:t>Click to edit Master title style</a:t>
            </a:r>
            <a:endParaRPr lang="en-US" dirty="0"/>
          </a:p>
        </p:txBody>
      </p:sp>
      <p:pic>
        <p:nvPicPr>
          <p:cNvPr id="8" name="Picture 14" descr="State_Bank_of_Pakistan_logo.svg.png"/>
          <p:cNvPicPr>
            <a:picLocks noChangeAspect="1"/>
          </p:cNvPicPr>
          <p:nvPr userDrawn="1"/>
        </p:nvPicPr>
        <p:blipFill>
          <a:blip r:embed="rId2" cstate="print"/>
          <a:srcRect/>
          <a:stretch>
            <a:fillRect/>
          </a:stretch>
        </p:blipFill>
        <p:spPr bwMode="auto">
          <a:xfrm>
            <a:off x="7848600" y="76200"/>
            <a:ext cx="1143000" cy="1143000"/>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9E5959-7A39-4EB3-A410-D223828DB9E4}" type="datetime1">
              <a:rPr lang="en-US" smtClean="0"/>
              <a:pPr>
                <a:defRPr/>
              </a:pPr>
              <a:t>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8458200" y="6400801"/>
            <a:ext cx="685800" cy="457200"/>
          </a:xfrm>
          <a:solidFill>
            <a:srgbClr val="0070C0"/>
          </a:solidFill>
          <a:ln>
            <a:noFill/>
          </a:ln>
        </p:spPr>
        <p:txBody>
          <a:bodyPr/>
          <a:lstStyle>
            <a:lvl1pPr algn="ctr">
              <a:defRPr sz="1400">
                <a:solidFill>
                  <a:schemeClr val="bg1"/>
                </a:solidFill>
              </a:defRPr>
            </a:lvl1pPr>
          </a:lstStyle>
          <a:p>
            <a:pPr>
              <a:defRPr/>
            </a:pPr>
            <a:fld id="{21CF5C50-D6D8-4AA5-9032-56B61BAFA761}" type="slidenum">
              <a:rPr lang="en-US" smtClean="0"/>
              <a:pPr>
                <a:defRPr/>
              </a:pPr>
              <a:t>‹#›</a:t>
            </a:fld>
            <a:endParaRPr lang="en-US" dirty="0"/>
          </a:p>
        </p:txBody>
      </p:sp>
      <p:sp>
        <p:nvSpPr>
          <p:cNvPr id="7" name="Title 1"/>
          <p:cNvSpPr>
            <a:spLocks noGrp="1"/>
          </p:cNvSpPr>
          <p:nvPr>
            <p:ph type="title"/>
          </p:nvPr>
        </p:nvSpPr>
        <p:spPr>
          <a:xfrm>
            <a:off x="1066800" y="228600"/>
            <a:ext cx="7620000" cy="685800"/>
          </a:xfrm>
          <a:ln w="19050">
            <a:solidFill>
              <a:schemeClr val="bg1">
                <a:lumMod val="50000"/>
              </a:schemeClr>
            </a:solidFill>
          </a:ln>
        </p:spPr>
        <p:txBody>
          <a:bodyPr/>
          <a:lstStyle>
            <a:lvl1pPr algn="l">
              <a:defRPr sz="3600"/>
            </a:lvl1pPr>
          </a:lstStyle>
          <a:p>
            <a:r>
              <a:rPr lang="en-US" dirty="0" smtClean="0"/>
              <a:t>Click to edit Master title style</a:t>
            </a:r>
            <a:endParaRPr lang="en-US" dirty="0"/>
          </a:p>
        </p:txBody>
      </p:sp>
      <p:pic>
        <p:nvPicPr>
          <p:cNvPr id="8" name="Picture 14" descr="State_Bank_of_Pakistan_logo.svg.png"/>
          <p:cNvPicPr>
            <a:picLocks noChangeAspect="1"/>
          </p:cNvPicPr>
          <p:nvPr userDrawn="1"/>
        </p:nvPicPr>
        <p:blipFill>
          <a:blip r:embed="rId2" cstate="print"/>
          <a:srcRect/>
          <a:stretch>
            <a:fillRect/>
          </a:stretch>
        </p:blipFill>
        <p:spPr bwMode="auto">
          <a:xfrm>
            <a:off x="7848600" y="76200"/>
            <a:ext cx="1143000" cy="1143000"/>
          </a:xfrm>
          <a:prstGeom prst="rect">
            <a:avLst/>
          </a:prstGeom>
          <a:noFill/>
          <a:ln w="9525">
            <a:noFill/>
            <a:miter lim="800000"/>
            <a:headEnd/>
            <a:tailEnd/>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9E5959-7A39-4EB3-A410-D223828DB9E4}" type="datetime1">
              <a:rPr lang="en-US" smtClean="0"/>
              <a:pPr>
                <a:defRPr/>
              </a:pPr>
              <a:t>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8458200" y="6400801"/>
            <a:ext cx="685800" cy="457200"/>
          </a:xfrm>
          <a:solidFill>
            <a:srgbClr val="0070C0"/>
          </a:solidFill>
          <a:ln>
            <a:noFill/>
          </a:ln>
        </p:spPr>
        <p:txBody>
          <a:bodyPr/>
          <a:lstStyle>
            <a:lvl1pPr algn="ctr">
              <a:defRPr sz="1400">
                <a:solidFill>
                  <a:schemeClr val="bg1"/>
                </a:solidFill>
              </a:defRPr>
            </a:lvl1pPr>
          </a:lstStyle>
          <a:p>
            <a:pPr>
              <a:defRPr/>
            </a:pPr>
            <a:fld id="{21CF5C50-D6D8-4AA5-9032-56B61BAFA761}" type="slidenum">
              <a:rPr lang="en-US" smtClean="0"/>
              <a:pPr>
                <a:defRPr/>
              </a:pPr>
              <a:t>‹#›</a:t>
            </a:fld>
            <a:endParaRPr lang="en-US" dirty="0"/>
          </a:p>
        </p:txBody>
      </p:sp>
      <p:sp>
        <p:nvSpPr>
          <p:cNvPr id="7" name="Title 1"/>
          <p:cNvSpPr>
            <a:spLocks noGrp="1"/>
          </p:cNvSpPr>
          <p:nvPr>
            <p:ph type="title"/>
          </p:nvPr>
        </p:nvSpPr>
        <p:spPr>
          <a:xfrm>
            <a:off x="1066800" y="228600"/>
            <a:ext cx="7620000" cy="685800"/>
          </a:xfrm>
          <a:ln w="19050">
            <a:solidFill>
              <a:schemeClr val="bg1">
                <a:lumMod val="50000"/>
              </a:schemeClr>
            </a:solidFill>
          </a:ln>
        </p:spPr>
        <p:txBody>
          <a:bodyPr/>
          <a:lstStyle>
            <a:lvl1pPr algn="l">
              <a:defRPr sz="3600"/>
            </a:lvl1pPr>
          </a:lstStyle>
          <a:p>
            <a:r>
              <a:rPr lang="en-US" dirty="0" smtClean="0"/>
              <a:t>Click to edit Master title style</a:t>
            </a:r>
            <a:endParaRPr lang="en-US" dirty="0"/>
          </a:p>
        </p:txBody>
      </p:sp>
      <p:pic>
        <p:nvPicPr>
          <p:cNvPr id="8" name="Picture 14" descr="State_Bank_of_Pakistan_logo.svg.png"/>
          <p:cNvPicPr>
            <a:picLocks noChangeAspect="1"/>
          </p:cNvPicPr>
          <p:nvPr userDrawn="1"/>
        </p:nvPicPr>
        <p:blipFill>
          <a:blip r:embed="rId2" cstate="print"/>
          <a:srcRect/>
          <a:stretch>
            <a:fillRect/>
          </a:stretch>
        </p:blipFill>
        <p:spPr bwMode="auto">
          <a:xfrm>
            <a:off x="7848600" y="76200"/>
            <a:ext cx="1143000" cy="1143000"/>
          </a:xfrm>
          <a:prstGeom prst="rect">
            <a:avLst/>
          </a:prstGeom>
          <a:noFill/>
          <a:ln w="9525">
            <a:noFill/>
            <a:miter lim="800000"/>
            <a:headEnd/>
            <a:tailEnd/>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9E5959-7A39-4EB3-A410-D223828DB9E4}" type="datetime1">
              <a:rPr lang="en-US" smtClean="0"/>
              <a:pPr>
                <a:defRPr/>
              </a:pPr>
              <a:t>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8458200" y="6400801"/>
            <a:ext cx="685800" cy="457200"/>
          </a:xfrm>
          <a:solidFill>
            <a:srgbClr val="0070C0"/>
          </a:solidFill>
          <a:ln>
            <a:noFill/>
          </a:ln>
        </p:spPr>
        <p:txBody>
          <a:bodyPr/>
          <a:lstStyle>
            <a:lvl1pPr algn="ctr">
              <a:defRPr sz="1400">
                <a:solidFill>
                  <a:schemeClr val="bg1"/>
                </a:solidFill>
              </a:defRPr>
            </a:lvl1pPr>
          </a:lstStyle>
          <a:p>
            <a:pPr>
              <a:defRPr/>
            </a:pPr>
            <a:fld id="{21CF5C50-D6D8-4AA5-9032-56B61BAFA761}" type="slidenum">
              <a:rPr lang="en-US" smtClean="0"/>
              <a:pPr>
                <a:defRPr/>
              </a:pPr>
              <a:t>‹#›</a:t>
            </a:fld>
            <a:endParaRPr lang="en-US" dirty="0"/>
          </a:p>
        </p:txBody>
      </p:sp>
      <p:sp>
        <p:nvSpPr>
          <p:cNvPr id="7" name="Title 1"/>
          <p:cNvSpPr>
            <a:spLocks noGrp="1"/>
          </p:cNvSpPr>
          <p:nvPr>
            <p:ph type="title"/>
          </p:nvPr>
        </p:nvSpPr>
        <p:spPr>
          <a:xfrm>
            <a:off x="1066800" y="228600"/>
            <a:ext cx="7620000" cy="685800"/>
          </a:xfrm>
          <a:ln w="19050">
            <a:solidFill>
              <a:schemeClr val="bg1">
                <a:lumMod val="50000"/>
              </a:schemeClr>
            </a:solidFill>
          </a:ln>
        </p:spPr>
        <p:txBody>
          <a:bodyPr/>
          <a:lstStyle>
            <a:lvl1pPr algn="l">
              <a:defRPr sz="3600"/>
            </a:lvl1pPr>
          </a:lstStyle>
          <a:p>
            <a:r>
              <a:rPr lang="en-US" dirty="0" smtClean="0"/>
              <a:t>Click to edit Master title style</a:t>
            </a:r>
            <a:endParaRPr lang="en-US" dirty="0"/>
          </a:p>
        </p:txBody>
      </p:sp>
      <p:pic>
        <p:nvPicPr>
          <p:cNvPr id="8" name="Picture 14" descr="State_Bank_of_Pakistan_logo.svg.png"/>
          <p:cNvPicPr>
            <a:picLocks noChangeAspect="1"/>
          </p:cNvPicPr>
          <p:nvPr userDrawn="1"/>
        </p:nvPicPr>
        <p:blipFill>
          <a:blip r:embed="rId2" cstate="print"/>
          <a:srcRect/>
          <a:stretch>
            <a:fillRect/>
          </a:stretch>
        </p:blipFill>
        <p:spPr bwMode="auto">
          <a:xfrm>
            <a:off x="7848600" y="76200"/>
            <a:ext cx="1143000" cy="1143000"/>
          </a:xfrm>
          <a:prstGeom prst="rect">
            <a:avLst/>
          </a:prstGeom>
          <a:noFill/>
          <a:ln w="9525">
            <a:noFill/>
            <a:miter lim="800000"/>
            <a:headEnd/>
            <a:tailEnd/>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325682"/>
            <a:ext cx="3010890" cy="5597136"/>
          </a:xfrm>
        </p:spPr>
        <p:txBody>
          <a:bodyPr anchor="ctr"/>
          <a:lstStyle>
            <a:lvl1pPr algn="l">
              <a:defRPr sz="2400" b="0" i="0" cap="all" baseline="0">
                <a:solidFill>
                  <a:srgbClr val="021F43"/>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314476"/>
            <a:ext cx="5207000" cy="5573706"/>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7E99E127-B191-F34B-865C-58F6531A5A5B}" type="slidenum">
              <a:rPr lang="en-US"/>
              <a:pPr>
                <a:defRPr/>
              </a:pPr>
              <a:t>‹#›</a:t>
            </a:fld>
            <a:endParaRPr lang="en-US" dirty="0"/>
          </a:p>
        </p:txBody>
      </p:sp>
      <p:sp>
        <p:nvSpPr>
          <p:cNvPr id="6" name="Footer Placeholder 2"/>
          <p:cNvSpPr>
            <a:spLocks noGrp="1"/>
          </p:cNvSpPr>
          <p:nvPr>
            <p:ph type="ftr" sz="quarter" idx="11"/>
          </p:nvPr>
        </p:nvSpPr>
        <p:spPr>
          <a:xfrm>
            <a:off x="1003300" y="6356350"/>
            <a:ext cx="5707063" cy="365125"/>
          </a:xfrm>
          <a:prstGeom prst="rect">
            <a:avLst/>
          </a:prstGeom>
        </p:spPr>
        <p:txBody>
          <a:bodyPr/>
          <a:lstStyle>
            <a:lvl1pPr>
              <a:defRPr/>
            </a:lvl1pPr>
          </a:lstStyle>
          <a:p>
            <a:pPr>
              <a:defRPr/>
            </a:pPr>
            <a:endParaRPr lang="en-US" dirty="0"/>
          </a:p>
        </p:txBody>
      </p:sp>
      <p:pic>
        <p:nvPicPr>
          <p:cNvPr id="8" name="Picture 14" descr="State_Bank_of_Pakistan_logo.svg.png"/>
          <p:cNvPicPr>
            <a:picLocks noChangeAspect="1"/>
          </p:cNvPicPr>
          <p:nvPr userDrawn="1"/>
        </p:nvPicPr>
        <p:blipFill>
          <a:blip r:embed="rId2" cstate="print"/>
          <a:srcRect/>
          <a:stretch>
            <a:fillRect/>
          </a:stretch>
        </p:blipFill>
        <p:spPr bwMode="auto">
          <a:xfrm>
            <a:off x="7848600" y="76200"/>
            <a:ext cx="1143000" cy="1143000"/>
          </a:xfrm>
          <a:prstGeom prst="rect">
            <a:avLst/>
          </a:prstGeom>
          <a:noFill/>
          <a:ln w="9525">
            <a:noFill/>
            <a:miter lim="800000"/>
            <a:headEnd/>
            <a:tailEnd/>
          </a:ln>
        </p:spPr>
      </p:pic>
    </p:spTree>
    <p:extLst>
      <p:ext uri="{BB962C8B-B14F-4D97-AF65-F5344CB8AC3E}">
        <p14:creationId xmlns="" xmlns:p14="http://schemas.microsoft.com/office/powerpoint/2010/main" val="1139521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9E5959-7A39-4EB3-A410-D223828DB9E4}" type="datetime1">
              <a:rPr lang="en-US" smtClean="0"/>
              <a:pPr>
                <a:defRPr/>
              </a:pPr>
              <a:t>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8458200" y="6400801"/>
            <a:ext cx="685800" cy="457200"/>
          </a:xfrm>
          <a:solidFill>
            <a:srgbClr val="0070C0"/>
          </a:solidFill>
          <a:ln>
            <a:noFill/>
          </a:ln>
        </p:spPr>
        <p:txBody>
          <a:bodyPr/>
          <a:lstStyle>
            <a:lvl1pPr algn="ctr">
              <a:defRPr sz="1400">
                <a:solidFill>
                  <a:schemeClr val="bg1"/>
                </a:solidFill>
              </a:defRPr>
            </a:lvl1pPr>
          </a:lstStyle>
          <a:p>
            <a:pPr>
              <a:defRPr/>
            </a:pPr>
            <a:fld id="{21CF5C50-D6D8-4AA5-9032-56B61BAFA761}" type="slidenum">
              <a:rPr lang="en-US" smtClean="0"/>
              <a:pPr>
                <a:defRPr/>
              </a:pPr>
              <a:t>‹#›</a:t>
            </a:fld>
            <a:endParaRPr lang="en-US" dirty="0"/>
          </a:p>
        </p:txBody>
      </p:sp>
      <p:sp>
        <p:nvSpPr>
          <p:cNvPr id="7" name="Title 1"/>
          <p:cNvSpPr>
            <a:spLocks noGrp="1"/>
          </p:cNvSpPr>
          <p:nvPr>
            <p:ph type="title"/>
          </p:nvPr>
        </p:nvSpPr>
        <p:spPr>
          <a:xfrm>
            <a:off x="1066800" y="228600"/>
            <a:ext cx="7620000" cy="685800"/>
          </a:xfrm>
          <a:ln w="19050">
            <a:solidFill>
              <a:schemeClr val="bg1">
                <a:lumMod val="50000"/>
              </a:schemeClr>
            </a:solidFill>
          </a:ln>
        </p:spPr>
        <p:txBody>
          <a:bodyPr/>
          <a:lstStyle>
            <a:lvl1pPr algn="l">
              <a:defRPr sz="3600"/>
            </a:lvl1pPr>
          </a:lstStyle>
          <a:p>
            <a:r>
              <a:rPr lang="en-US" dirty="0" smtClean="0"/>
              <a:t>Click to edit Master title style</a:t>
            </a:r>
            <a:endParaRPr lang="en-US" dirty="0"/>
          </a:p>
        </p:txBody>
      </p:sp>
      <p:pic>
        <p:nvPicPr>
          <p:cNvPr id="8" name="Picture 14" descr="State_Bank_of_Pakistan_logo.svg.png"/>
          <p:cNvPicPr>
            <a:picLocks noChangeAspect="1"/>
          </p:cNvPicPr>
          <p:nvPr userDrawn="1"/>
        </p:nvPicPr>
        <p:blipFill>
          <a:blip r:embed="rId2" cstate="print"/>
          <a:srcRect/>
          <a:stretch>
            <a:fillRect/>
          </a:stretch>
        </p:blipFill>
        <p:spPr bwMode="auto">
          <a:xfrm>
            <a:off x="7848600" y="76200"/>
            <a:ext cx="1143000" cy="11430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26228FE5-128E-4C11-8DE9-E99ABDE3E130}" type="datetime4">
              <a:rPr lang="en-US" smtClean="0"/>
              <a:pPr>
                <a:defRPr/>
              </a:pPr>
              <a:t>February 9,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C7B32350-2B80-4533-9B9D-9D80B66EFD50}" type="slidenum">
              <a:rPr lang="en-US" smtClean="0"/>
              <a:pPr>
                <a:defRPr/>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7" name="Picture 14" descr="State_Bank_of_Pakistan_logo.svg.png"/>
          <p:cNvPicPr>
            <a:picLocks noChangeAspect="1"/>
          </p:cNvPicPr>
          <p:nvPr userDrawn="1"/>
        </p:nvPicPr>
        <p:blipFill>
          <a:blip r:embed="rId2" cstate="print"/>
          <a:srcRect/>
          <a:stretch>
            <a:fillRect/>
          </a:stretch>
        </p:blipFill>
        <p:spPr bwMode="auto">
          <a:xfrm>
            <a:off x="7848600" y="76200"/>
            <a:ext cx="1143000" cy="11430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B1A467DE-18D0-4B6D-BB0D-53C7A920F3EB}" type="datetime4">
              <a:rPr lang="en-US" smtClean="0"/>
              <a:pPr>
                <a:defRPr/>
              </a:pPr>
              <a:t>February 9, 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85305BC7-783E-46E0-914F-95939CD86C10}" type="slidenum">
              <a:rPr lang="en-US" smtClean="0"/>
              <a:pPr>
                <a:defRPr/>
              </a:pPr>
              <a:t>‹#›</a:t>
            </a:fld>
            <a:endParaRPr lang="en-US"/>
          </a:p>
        </p:txBody>
      </p:sp>
      <p:pic>
        <p:nvPicPr>
          <p:cNvPr id="13" name="Picture 14" descr="State_Bank_of_Pakistan_logo.svg.png"/>
          <p:cNvPicPr>
            <a:picLocks noChangeAspect="1"/>
          </p:cNvPicPr>
          <p:nvPr userDrawn="1"/>
        </p:nvPicPr>
        <p:blipFill>
          <a:blip r:embed="rId2" cstate="print"/>
          <a:srcRect/>
          <a:stretch>
            <a:fillRect/>
          </a:stretch>
        </p:blipFill>
        <p:spPr bwMode="auto">
          <a:xfrm>
            <a:off x="7848600" y="76200"/>
            <a:ext cx="1143000" cy="1143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E83EBBDA-F13B-45D8-88A6-A5A8C2CDC516}" type="datetime4">
              <a:rPr lang="en-US" smtClean="0"/>
              <a:pPr>
                <a:defRPr/>
              </a:pPr>
              <a:t>February 9,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BE6F65F2-36BC-42B7-B2FE-0963588AEA72}" type="slidenum">
              <a:rPr lang="en-US" smtClean="0"/>
              <a:pPr>
                <a:defRPr/>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0" name="Picture 14" descr="State_Bank_of_Pakistan_logo.svg.png"/>
          <p:cNvPicPr>
            <a:picLocks noChangeAspect="1"/>
          </p:cNvPicPr>
          <p:nvPr userDrawn="1"/>
        </p:nvPicPr>
        <p:blipFill>
          <a:blip r:embed="rId2" cstate="print"/>
          <a:srcRect/>
          <a:stretch>
            <a:fillRect/>
          </a:stretch>
        </p:blipFill>
        <p:spPr bwMode="auto">
          <a:xfrm>
            <a:off x="7848600" y="76200"/>
            <a:ext cx="1143000" cy="11430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7C8192ED-855E-455F-96A6-D80D7D5ACD86}" type="datetime4">
              <a:rPr lang="en-US" smtClean="0"/>
              <a:pPr>
                <a:defRPr/>
              </a:pPr>
              <a:t>February 9, 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9F8B5D5-A946-437C-8788-C020E5BBB4B0}"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2" name="Picture 14" descr="State_Bank_of_Pakistan_logo.svg.png"/>
          <p:cNvPicPr>
            <a:picLocks noChangeAspect="1"/>
          </p:cNvPicPr>
          <p:nvPr userDrawn="1"/>
        </p:nvPicPr>
        <p:blipFill>
          <a:blip r:embed="rId2" cstate="print"/>
          <a:srcRect/>
          <a:stretch>
            <a:fillRect/>
          </a:stretch>
        </p:blipFill>
        <p:spPr bwMode="auto">
          <a:xfrm>
            <a:off x="7848600" y="76200"/>
            <a:ext cx="1143000" cy="114300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D2CEB001-61EE-43F8-922C-97B9B7A56D3F}" type="datetime4">
              <a:rPr lang="en-US" smtClean="0"/>
              <a:pPr>
                <a:defRPr/>
              </a:pPr>
              <a:t>February 9, 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F2F12FA-F9A1-4D98-9EB7-38E25512C481}" type="slidenum">
              <a:rPr lang="en-US" smtClean="0"/>
              <a:pPr>
                <a:defRPr/>
              </a:pPr>
              <a:t>‹#›</a:t>
            </a:fld>
            <a:endParaRPr lang="en-US"/>
          </a:p>
        </p:txBody>
      </p:sp>
      <p:pic>
        <p:nvPicPr>
          <p:cNvPr id="7" name="Picture 14" descr="State_Bank_of_Pakistan_logo.svg.png"/>
          <p:cNvPicPr>
            <a:picLocks noChangeAspect="1"/>
          </p:cNvPicPr>
          <p:nvPr userDrawn="1"/>
        </p:nvPicPr>
        <p:blipFill>
          <a:blip r:embed="rId2" cstate="print"/>
          <a:srcRect/>
          <a:stretch>
            <a:fillRect/>
          </a:stretch>
        </p:blipFill>
        <p:spPr bwMode="auto">
          <a:xfrm>
            <a:off x="7848600" y="76200"/>
            <a:ext cx="1143000" cy="114300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5250124-5E47-4CB4-95ED-4FA0D3B7392F}" type="datetime4">
              <a:rPr lang="en-US" smtClean="0"/>
              <a:pPr>
                <a:defRPr/>
              </a:pPr>
              <a:t>February 9, 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C9FF705-9D1D-4ACD-B17C-CB6571AD01FE}" type="slidenum">
              <a:rPr lang="en-US" smtClean="0"/>
              <a:pPr>
                <a:defRPr/>
              </a:pPr>
              <a:t>‹#›</a:t>
            </a:fld>
            <a:endParaRPr lang="en-US"/>
          </a:p>
        </p:txBody>
      </p:sp>
      <p:pic>
        <p:nvPicPr>
          <p:cNvPr id="6" name="Picture 14" descr="State_Bank_of_Pakistan_logo.svg.png"/>
          <p:cNvPicPr>
            <a:picLocks noChangeAspect="1"/>
          </p:cNvPicPr>
          <p:nvPr userDrawn="1"/>
        </p:nvPicPr>
        <p:blipFill>
          <a:blip r:embed="rId2" cstate="print"/>
          <a:srcRect/>
          <a:stretch>
            <a:fillRect/>
          </a:stretch>
        </p:blipFill>
        <p:spPr bwMode="auto">
          <a:xfrm>
            <a:off x="7848600" y="76200"/>
            <a:ext cx="1143000" cy="114300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0BF0B31D-5C30-441B-A86B-FB73692F84CA}" type="datetime4">
              <a:rPr lang="en-US" smtClean="0"/>
              <a:pPr>
                <a:defRPr/>
              </a:pPr>
              <a:t>February 9, 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D55B8D-7A84-4196-9771-B00A5FD6B0EF}"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2" name="Picture 14" descr="State_Bank_of_Pakistan_logo.svg.png"/>
          <p:cNvPicPr>
            <a:picLocks noChangeAspect="1"/>
          </p:cNvPicPr>
          <p:nvPr userDrawn="1"/>
        </p:nvPicPr>
        <p:blipFill>
          <a:blip r:embed="rId2" cstate="print"/>
          <a:srcRect/>
          <a:stretch>
            <a:fillRect/>
          </a:stretch>
        </p:blipFill>
        <p:spPr bwMode="auto">
          <a:xfrm>
            <a:off x="7848600" y="76200"/>
            <a:ext cx="1143000" cy="114300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C975A125-9DB4-4009-A07E-8F1E2CEC59B7}" type="datetime4">
              <a:rPr lang="en-US" smtClean="0"/>
              <a:pPr>
                <a:defRPr/>
              </a:pPr>
              <a:t>February 9, 2017</a:t>
            </a:fld>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789369EC-86C0-4266-9E99-3A5E1BF985AF}" type="slidenum">
              <a:rPr lang="en-US" smtClean="0"/>
              <a:pPr>
                <a:defRPr/>
              </a:pPr>
              <a:t>‹#›</a:t>
            </a:fld>
            <a:endParaRPr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5" name="Picture 14" descr="State_Bank_of_Pakistan_logo.svg.png"/>
          <p:cNvPicPr>
            <a:picLocks noChangeAspect="1"/>
          </p:cNvPicPr>
          <p:nvPr userDrawn="1"/>
        </p:nvPicPr>
        <p:blipFill>
          <a:blip r:embed="rId2" cstate="print"/>
          <a:srcRect/>
          <a:stretch>
            <a:fillRect/>
          </a:stretch>
        </p:blipFill>
        <p:spPr bwMode="auto">
          <a:xfrm>
            <a:off x="7848600" y="76200"/>
            <a:ext cx="1143000" cy="11430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0B38CB63-7AD3-433D-81C3-2BCBB01CADE0}" type="datetime4">
              <a:rPr lang="en-US" smtClean="0"/>
              <a:pPr>
                <a:defRPr/>
              </a:pPr>
              <a:t>February 9, 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5DD756AB-FF3F-41FF-A66D-40FE07D8B98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72" r:id="rId12"/>
    <p:sldLayoutId id="2147483885" r:id="rId13"/>
    <p:sldLayoutId id="2147483886" r:id="rId14"/>
    <p:sldLayoutId id="2147483888" r:id="rId15"/>
    <p:sldLayoutId id="2147483889" r:id="rId16"/>
    <p:sldLayoutId id="2147483891" r:id="rId17"/>
    <p:sldLayoutId id="2147483897" r:id="rId18"/>
    <p:sldLayoutId id="2147483898" r:id="rId19"/>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emf"/><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2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14.emf"/><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2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14.emf"/><Relationship Id="rId1" Type="http://schemas.openxmlformats.org/officeDocument/2006/relationships/slideLayout" Target="../slideLayouts/slideLayout8.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 Id="rId9" Type="http://schemas.openxmlformats.org/officeDocument/2006/relationships/image" Target="../media/image35.jpe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685800" y="3962400"/>
            <a:ext cx="7854950" cy="1524000"/>
          </a:xfrm>
        </p:spPr>
        <p:txBody>
          <a:bodyPr>
            <a:normAutofit fontScale="70000" lnSpcReduction="20000"/>
          </a:bodyPr>
          <a:lstStyle/>
          <a:p>
            <a:pPr>
              <a:spcBef>
                <a:spcPct val="0"/>
              </a:spcBef>
              <a:defRPr/>
            </a:pPr>
            <a:r>
              <a:rPr lang="en-US" sz="4000" dirty="0" smtClean="0">
                <a:solidFill>
                  <a:srgbClr val="00B050"/>
                </a:solidFill>
                <a:latin typeface="+mj-lt"/>
                <a:ea typeface="+mj-ea"/>
                <a:cs typeface="+mj-cs"/>
              </a:rPr>
              <a:t>Imran Ahmad</a:t>
            </a:r>
          </a:p>
          <a:p>
            <a:pPr>
              <a:spcBef>
                <a:spcPct val="0"/>
              </a:spcBef>
              <a:defRPr/>
            </a:pPr>
            <a:r>
              <a:rPr lang="en-US" sz="4000" dirty="0" smtClean="0">
                <a:solidFill>
                  <a:srgbClr val="00B050"/>
                </a:solidFill>
                <a:latin typeface="+mj-lt"/>
                <a:ea typeface="+mj-ea"/>
                <a:cs typeface="+mj-cs"/>
              </a:rPr>
              <a:t>Infrastructure, Housing &amp; SME Finance Department</a:t>
            </a:r>
          </a:p>
          <a:p>
            <a:pPr>
              <a:spcBef>
                <a:spcPct val="0"/>
              </a:spcBef>
              <a:defRPr/>
            </a:pPr>
            <a:r>
              <a:rPr lang="en-US" sz="4000" dirty="0" smtClean="0">
                <a:solidFill>
                  <a:srgbClr val="00B050"/>
                </a:solidFill>
                <a:latin typeface="+mj-lt"/>
                <a:ea typeface="+mj-ea"/>
                <a:cs typeface="+mj-cs"/>
              </a:rPr>
              <a:t>State Bank of Pakistan</a:t>
            </a:r>
          </a:p>
        </p:txBody>
      </p:sp>
      <p:sp>
        <p:nvSpPr>
          <p:cNvPr id="2" name="Title 1"/>
          <p:cNvSpPr>
            <a:spLocks noGrp="1"/>
          </p:cNvSpPr>
          <p:nvPr>
            <p:ph type="ctrTitle"/>
          </p:nvPr>
        </p:nvSpPr>
        <p:spPr>
          <a:xfrm>
            <a:off x="685800" y="1981199"/>
            <a:ext cx="7772400" cy="1676401"/>
          </a:xfrm>
        </p:spPr>
        <p:txBody>
          <a:bodyPr/>
          <a:lstStyle/>
          <a:p>
            <a:pPr eaLnBrk="1" fontAlgn="auto" hangingPunct="1">
              <a:spcAft>
                <a:spcPts val="0"/>
              </a:spcAft>
              <a:defRPr/>
            </a:pPr>
            <a:r>
              <a:rPr lang="en-US" dirty="0" smtClean="0">
                <a:solidFill>
                  <a:srgbClr val="0070C0"/>
                </a:solidFill>
              </a:rPr>
              <a:t>Non-Financial Advisory Services</a:t>
            </a:r>
            <a:endParaRPr lang="en-US" dirty="0">
              <a:solidFill>
                <a:srgbClr val="0070C0"/>
              </a:solidFill>
            </a:endParaRPr>
          </a:p>
        </p:txBody>
      </p:sp>
      <p:pic>
        <p:nvPicPr>
          <p:cNvPr id="4" name="Picture 14" descr="State_Bank_of_Pakistan_logo.svg.png"/>
          <p:cNvPicPr>
            <a:picLocks noChangeAspect="1"/>
          </p:cNvPicPr>
          <p:nvPr/>
        </p:nvPicPr>
        <p:blipFill>
          <a:blip r:embed="rId2" cstate="print"/>
          <a:srcRect/>
          <a:stretch>
            <a:fillRect/>
          </a:stretch>
        </p:blipFill>
        <p:spPr bwMode="auto">
          <a:xfrm>
            <a:off x="3581400" y="533400"/>
            <a:ext cx="1676400" cy="1676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14400"/>
            <a:ext cx="9067800" cy="4154984"/>
          </a:xfrm>
          <a:prstGeom prst="rect">
            <a:avLst/>
          </a:prstGeom>
        </p:spPr>
        <p:txBody>
          <a:bodyPr wrap="square">
            <a:spAutoFit/>
          </a:bodyPr>
          <a:lstStyle/>
          <a:p>
            <a:pPr marL="688975" indent="-344488">
              <a:buClr>
                <a:schemeClr val="accent1">
                  <a:lumMod val="75000"/>
                </a:schemeClr>
              </a:buClr>
              <a:buFont typeface="Wingdings" pitchFamily="2" charset="2"/>
              <a:buChar char="§"/>
            </a:pPr>
            <a:r>
              <a:rPr lang="en-US" sz="2400" dirty="0" smtClean="0"/>
              <a:t>SBP-SMEDA </a:t>
            </a:r>
            <a:r>
              <a:rPr lang="en-US" sz="2400" dirty="0" smtClean="0"/>
              <a:t>Joint Sessions</a:t>
            </a:r>
          </a:p>
          <a:p>
            <a:pPr marL="688975" indent="-344488">
              <a:buClr>
                <a:schemeClr val="accent1">
                  <a:lumMod val="75000"/>
                </a:schemeClr>
              </a:buClr>
              <a:buFont typeface="Wingdings" pitchFamily="2" charset="2"/>
              <a:buChar char="§"/>
            </a:pPr>
            <a:r>
              <a:rPr lang="en-US" sz="2400" dirty="0" smtClean="0"/>
              <a:t>Financial Awareness of SMEs </a:t>
            </a:r>
            <a:r>
              <a:rPr lang="en-US" sz="2400" dirty="0" smtClean="0"/>
              <a:t>(Expos</a:t>
            </a:r>
            <a:r>
              <a:rPr lang="en-US" sz="2400" dirty="0" smtClean="0"/>
              <a:t>)</a:t>
            </a:r>
          </a:p>
          <a:p>
            <a:pPr marL="688975" indent="-344488">
              <a:buClr>
                <a:schemeClr val="accent1">
                  <a:lumMod val="75000"/>
                </a:schemeClr>
              </a:buClr>
              <a:buFont typeface="Wingdings" pitchFamily="2" charset="2"/>
              <a:buChar char="§"/>
            </a:pPr>
            <a:r>
              <a:rPr lang="en-US" sz="2400" dirty="0" err="1" smtClean="0"/>
              <a:t>Updation</a:t>
            </a:r>
            <a:r>
              <a:rPr lang="en-US" sz="2400" dirty="0" smtClean="0"/>
              <a:t> of websites of </a:t>
            </a:r>
            <a:r>
              <a:rPr lang="en-US" sz="2400" dirty="0" smtClean="0"/>
              <a:t>Banks/DFIs</a:t>
            </a:r>
            <a:endParaRPr lang="en-US" sz="2400" dirty="0" smtClean="0"/>
          </a:p>
          <a:p>
            <a:pPr marL="688975" indent="-344488">
              <a:buClr>
                <a:schemeClr val="accent1">
                  <a:lumMod val="75000"/>
                </a:schemeClr>
              </a:buClr>
              <a:buFont typeface="Wingdings" pitchFamily="2" charset="2"/>
              <a:buChar char="§"/>
            </a:pPr>
            <a:r>
              <a:rPr lang="en-US" sz="2400" dirty="0" smtClean="0"/>
              <a:t>Booklet on SBP, SMEDA, SECP Initiatives</a:t>
            </a:r>
          </a:p>
          <a:p>
            <a:pPr marL="688975" indent="-344488">
              <a:buClr>
                <a:schemeClr val="accent1">
                  <a:lumMod val="75000"/>
                </a:schemeClr>
              </a:buClr>
              <a:buFont typeface="Wingdings" pitchFamily="2" charset="2"/>
              <a:buChar char="§"/>
            </a:pPr>
            <a:r>
              <a:rPr lang="en-US" sz="2400" dirty="0" smtClean="0"/>
              <a:t>SME Web </a:t>
            </a:r>
            <a:r>
              <a:rPr lang="en-US" sz="2400" dirty="0" smtClean="0"/>
              <a:t>Portal</a:t>
            </a:r>
          </a:p>
          <a:p>
            <a:pPr marL="688975" indent="-344488">
              <a:buClr>
                <a:schemeClr val="accent1">
                  <a:lumMod val="75000"/>
                </a:schemeClr>
              </a:buClr>
              <a:buFont typeface="Wingdings" pitchFamily="2" charset="2"/>
              <a:buChar char="§"/>
            </a:pPr>
            <a:r>
              <a:rPr lang="en-US" sz="2400" dirty="0" smtClean="0"/>
              <a:t>Advertisements (Print, Radio etc)</a:t>
            </a:r>
            <a:endParaRPr lang="en-US" sz="2400" dirty="0" smtClean="0"/>
          </a:p>
          <a:p>
            <a:pPr marL="688975" indent="-344488">
              <a:buClr>
                <a:schemeClr val="accent1">
                  <a:lumMod val="75000"/>
                </a:schemeClr>
              </a:buClr>
              <a:buFont typeface="Wingdings" pitchFamily="2" charset="2"/>
              <a:buChar char="§"/>
            </a:pPr>
            <a:r>
              <a:rPr lang="en-US" sz="2400" dirty="0" smtClean="0"/>
              <a:t>Use of Digital </a:t>
            </a:r>
            <a:r>
              <a:rPr lang="en-US" sz="2400" dirty="0" smtClean="0"/>
              <a:t>Media (Social Media)</a:t>
            </a:r>
            <a:endParaRPr lang="en-US" sz="2400" dirty="0" smtClean="0"/>
          </a:p>
          <a:p>
            <a:pPr marL="688975" indent="-344488">
              <a:buClr>
                <a:schemeClr val="accent1">
                  <a:lumMod val="75000"/>
                </a:schemeClr>
              </a:buClr>
              <a:buFont typeface="Wingdings" pitchFamily="2" charset="2"/>
              <a:buChar char="§"/>
            </a:pPr>
            <a:r>
              <a:rPr lang="en-US" sz="2400" dirty="0" smtClean="0"/>
              <a:t>Non-Financial Advisory Services</a:t>
            </a:r>
          </a:p>
          <a:p>
            <a:pPr marL="688975" indent="-344488">
              <a:buClr>
                <a:schemeClr val="accent1">
                  <a:lumMod val="75000"/>
                </a:schemeClr>
              </a:buClr>
              <a:buFont typeface="Wingdings" pitchFamily="2" charset="2"/>
              <a:buChar char="§"/>
            </a:pPr>
            <a:r>
              <a:rPr lang="en-US" sz="2400" dirty="0" smtClean="0"/>
              <a:t>Brochures </a:t>
            </a:r>
            <a:r>
              <a:rPr lang="en-US" sz="2400" dirty="0" smtClean="0"/>
              <a:t>availability</a:t>
            </a:r>
          </a:p>
          <a:p>
            <a:pPr marL="688975" indent="-344488">
              <a:buClr>
                <a:schemeClr val="accent1">
                  <a:lumMod val="75000"/>
                </a:schemeClr>
              </a:buClr>
              <a:buFont typeface="Wingdings" pitchFamily="2" charset="2"/>
              <a:buChar char="§"/>
            </a:pPr>
            <a:r>
              <a:rPr lang="en-US" sz="2400" dirty="0" smtClean="0"/>
              <a:t>Information Dissemination through periodic reviews</a:t>
            </a:r>
          </a:p>
          <a:p>
            <a:pPr marL="688975" indent="-344488">
              <a:buClr>
                <a:schemeClr val="accent1">
                  <a:lumMod val="75000"/>
                </a:schemeClr>
              </a:buClr>
              <a:buFont typeface="Wingdings" pitchFamily="2" charset="2"/>
              <a:buChar char="§"/>
            </a:pPr>
            <a:r>
              <a:rPr lang="en-US" sz="2400" dirty="0" smtClean="0"/>
              <a:t>Analyses of Non-Performing </a:t>
            </a:r>
            <a:r>
              <a:rPr lang="en-US" sz="2400" dirty="0" smtClean="0"/>
              <a:t>Loans</a:t>
            </a:r>
            <a:endParaRPr lang="en-US" sz="2400" dirty="0" smtClean="0"/>
          </a:p>
        </p:txBody>
      </p:sp>
      <p:sp>
        <p:nvSpPr>
          <p:cNvPr id="5" name="Title 2"/>
          <p:cNvSpPr>
            <a:spLocks noGrp="1"/>
          </p:cNvSpPr>
          <p:nvPr>
            <p:ph type="title"/>
          </p:nvPr>
        </p:nvSpPr>
        <p:spPr>
          <a:xfrm>
            <a:off x="76200" y="228600"/>
            <a:ext cx="7620000" cy="685800"/>
          </a:xfrm>
          <a:noFill/>
          <a:ln w="19050">
            <a:solidFill>
              <a:schemeClr val="bg1">
                <a:lumMod val="50000"/>
              </a:schemeClr>
            </a:solidFill>
            <a:miter lim="800000"/>
            <a:headEnd/>
            <a:tailEnd/>
          </a:ln>
        </p:spPr>
        <p:txBody>
          <a:bodyPr vert="horz" wrap="square" lIns="91440" tIns="45720" rIns="91440" bIns="45720" numCol="1" anchor="ctr" anchorCtr="0" compatLnSpc="1">
            <a:prstTxWarp prst="textNoShape">
              <a:avLst/>
            </a:prstTxWarp>
            <a:normAutofit/>
          </a:bodyPr>
          <a:lstStyle/>
          <a:p>
            <a:pPr algn="ctr"/>
            <a:r>
              <a:rPr lang="en-US" sz="2800" b="1" dirty="0" smtClean="0">
                <a:solidFill>
                  <a:srgbClr val="7030A0"/>
                </a:solidFill>
              </a:rPr>
              <a:t>Steps Taken by SBP</a:t>
            </a:r>
            <a:endParaRPr lang="en-US" sz="2800" b="1" dirty="0" smtClean="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linds(horizontal)">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linds(horizontal)">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blinds(horizontal)">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blinds(horizontal)">
                                      <p:cBhvr>
                                        <p:cTn id="5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52400" y="1143000"/>
            <a:ext cx="8305800" cy="5090624"/>
          </a:xfrm>
          <a:prstGeom prst="rect">
            <a:avLst/>
          </a:prstGeom>
          <a:ln>
            <a:solidFill>
              <a:schemeClr val="bg1"/>
            </a:solidFill>
          </a:ln>
        </p:spPr>
        <p:txBody>
          <a:bodyPr wrap="square">
            <a:spAutoFit/>
          </a:bodyPr>
          <a:lstStyle/>
          <a:p>
            <a:pPr marL="342900" indent="-342900" algn="just" eaLnBrk="0" hangingPunct="0">
              <a:spcBef>
                <a:spcPct val="20000"/>
              </a:spcBef>
              <a:buFont typeface="+mj-lt"/>
              <a:buAutoNum type="arabicPeriod"/>
            </a:pPr>
            <a:r>
              <a:rPr lang="en-US" sz="2800" dirty="0" smtClean="0"/>
              <a:t>Individual Targets assigned to each </a:t>
            </a:r>
            <a:r>
              <a:rPr lang="en-US" sz="2800" dirty="0" smtClean="0"/>
              <a:t>bank/DFI</a:t>
            </a:r>
            <a:endParaRPr lang="en-US" sz="2800" dirty="0" smtClean="0"/>
          </a:p>
          <a:p>
            <a:pPr marL="342900" indent="-342900" algn="just" eaLnBrk="0" hangingPunct="0">
              <a:spcBef>
                <a:spcPct val="20000"/>
              </a:spcBef>
              <a:buFont typeface="+mj-lt"/>
              <a:buAutoNum type="arabicPeriod"/>
            </a:pPr>
            <a:r>
              <a:rPr lang="en-US" sz="2800" dirty="0" smtClean="0"/>
              <a:t>Separate SME Set-up (from commercial)</a:t>
            </a:r>
          </a:p>
          <a:p>
            <a:pPr marL="342900" indent="-342900" algn="just" eaLnBrk="0" hangingPunct="0">
              <a:spcBef>
                <a:spcPct val="20000"/>
              </a:spcBef>
              <a:buFont typeface="+mj-lt"/>
              <a:buAutoNum type="arabicPeriod" startAt="2"/>
            </a:pPr>
            <a:r>
              <a:rPr lang="en-US" sz="2800" dirty="0" smtClean="0"/>
              <a:t>Specialist in </a:t>
            </a:r>
            <a:r>
              <a:rPr lang="en-US" sz="2800" dirty="0" smtClean="0"/>
              <a:t>Risk Management Departments</a:t>
            </a:r>
            <a:endParaRPr lang="en-US" sz="2800" dirty="0" smtClean="0"/>
          </a:p>
          <a:p>
            <a:pPr marL="342900" indent="-342900" algn="just" eaLnBrk="0" hangingPunct="0">
              <a:spcBef>
                <a:spcPct val="20000"/>
              </a:spcBef>
              <a:buFont typeface="+mj-lt"/>
              <a:buAutoNum type="arabicPeriod" startAt="2"/>
            </a:pPr>
            <a:r>
              <a:rPr lang="en-US" sz="2800" dirty="0" smtClean="0"/>
              <a:t>Islamic SME Financing Targets</a:t>
            </a:r>
          </a:p>
          <a:p>
            <a:pPr marL="342900" indent="-342900" algn="just" eaLnBrk="0" hangingPunct="0">
              <a:spcBef>
                <a:spcPct val="20000"/>
              </a:spcBef>
              <a:buFont typeface="+mj-lt"/>
              <a:buAutoNum type="arabicPeriod" startAt="2"/>
            </a:pPr>
            <a:r>
              <a:rPr lang="en-US" sz="2800" dirty="0"/>
              <a:t>Strategic Meetings </a:t>
            </a:r>
            <a:r>
              <a:rPr lang="en-US" sz="2800" dirty="0" smtClean="0"/>
              <a:t>held with Senior management of banks &amp; DFIs</a:t>
            </a:r>
            <a:endParaRPr lang="en-US" sz="2800" dirty="0" smtClean="0"/>
          </a:p>
          <a:p>
            <a:pPr marL="342900" indent="-342900" algn="just" eaLnBrk="0" hangingPunct="0">
              <a:spcBef>
                <a:spcPct val="20000"/>
              </a:spcBef>
              <a:buFont typeface="+mj-lt"/>
              <a:buAutoNum type="arabicPeriod" startAt="2"/>
            </a:pPr>
            <a:r>
              <a:rPr lang="en-US" sz="2800" dirty="0" smtClean="0"/>
              <a:t>Data rationalization</a:t>
            </a:r>
          </a:p>
          <a:p>
            <a:pPr marL="342900" indent="-342900" algn="just" eaLnBrk="0" hangingPunct="0">
              <a:spcBef>
                <a:spcPct val="20000"/>
              </a:spcBef>
              <a:buFont typeface="+mj-lt"/>
              <a:buAutoNum type="arabicPeriod" startAt="2"/>
            </a:pPr>
            <a:r>
              <a:rPr lang="en-US" sz="2800" dirty="0" smtClean="0"/>
              <a:t>Competition among banks</a:t>
            </a:r>
          </a:p>
          <a:p>
            <a:pPr marL="342900" indent="-342900" algn="just" eaLnBrk="0" hangingPunct="0">
              <a:spcBef>
                <a:spcPct val="20000"/>
              </a:spcBef>
            </a:pPr>
            <a:endParaRPr lang="en-US" sz="2800" dirty="0" smtClean="0"/>
          </a:p>
          <a:p>
            <a:pPr marL="342900" indent="-342900" algn="just" eaLnBrk="0" hangingPunct="0">
              <a:spcBef>
                <a:spcPct val="20000"/>
              </a:spcBef>
            </a:pPr>
            <a:r>
              <a:rPr lang="en-US" sz="2800" dirty="0" smtClean="0"/>
              <a:t>30% Rise in Outstanding SME Finance in a year</a:t>
            </a:r>
            <a:endParaRPr lang="en-US" sz="2800" dirty="0" smtClean="0"/>
          </a:p>
        </p:txBody>
      </p:sp>
      <p:sp>
        <p:nvSpPr>
          <p:cNvPr id="5" name="Title 2"/>
          <p:cNvSpPr>
            <a:spLocks noGrp="1"/>
          </p:cNvSpPr>
          <p:nvPr>
            <p:ph type="title"/>
          </p:nvPr>
        </p:nvSpPr>
        <p:spPr>
          <a:xfrm>
            <a:off x="76200" y="228600"/>
            <a:ext cx="7620000" cy="685800"/>
          </a:xfrm>
          <a:noFill/>
          <a:ln w="19050">
            <a:solidFill>
              <a:schemeClr val="bg1">
                <a:lumMod val="50000"/>
              </a:schemeClr>
            </a:solidFill>
            <a:miter lim="800000"/>
            <a:headEnd/>
            <a:tailEnd/>
          </a:ln>
        </p:spPr>
        <p:txBody>
          <a:bodyPr vert="horz" wrap="square" lIns="91440" tIns="45720" rIns="91440" bIns="45720" numCol="1" anchor="ctr" anchorCtr="0" compatLnSpc="1">
            <a:prstTxWarp prst="textNoShape">
              <a:avLst/>
            </a:prstTxWarp>
            <a:normAutofit/>
          </a:bodyPr>
          <a:lstStyle/>
          <a:p>
            <a:pPr algn="ctr"/>
            <a:r>
              <a:rPr lang="en-US" sz="2800" b="1" dirty="0" smtClean="0">
                <a:solidFill>
                  <a:srgbClr val="7030A0"/>
                </a:solidFill>
              </a:rPr>
              <a:t>SME Financing Targets Mechanism</a:t>
            </a:r>
            <a:endParaRPr lang="en-US" sz="2800" b="1" dirty="0" smtClean="0">
              <a:solidFill>
                <a:srgbClr val="7030A0"/>
              </a:solidFill>
            </a:endParaRPr>
          </a:p>
        </p:txBody>
      </p:sp>
    </p:spTree>
    <p:extLst>
      <p:ext uri="{BB962C8B-B14F-4D97-AF65-F5344CB8AC3E}">
        <p14:creationId xmlns:p14="http://schemas.microsoft.com/office/powerpoint/2010/main" xmlns="" val="176213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85800" y="1143000"/>
            <a:ext cx="8305800" cy="4450449"/>
          </a:xfrm>
          <a:prstGeom prst="rect">
            <a:avLst/>
          </a:prstGeom>
          <a:ln>
            <a:solidFill>
              <a:schemeClr val="bg1"/>
            </a:solidFill>
          </a:ln>
        </p:spPr>
        <p:txBody>
          <a:bodyPr wrap="square">
            <a:spAutoFit/>
          </a:bodyPr>
          <a:lstStyle/>
          <a:p>
            <a:pPr marL="342900" indent="-342900" algn="just" eaLnBrk="0" hangingPunct="0">
              <a:spcBef>
                <a:spcPct val="20000"/>
              </a:spcBef>
              <a:buFont typeface="+mj-lt"/>
              <a:buAutoNum type="arabicPeriod"/>
            </a:pPr>
            <a:r>
              <a:rPr lang="en-US" sz="2400" dirty="0" smtClean="0"/>
              <a:t>Advertisements</a:t>
            </a:r>
          </a:p>
          <a:p>
            <a:pPr marL="342900" indent="-342900" algn="just" eaLnBrk="0" hangingPunct="0">
              <a:spcBef>
                <a:spcPct val="20000"/>
              </a:spcBef>
              <a:buFont typeface="+mj-lt"/>
              <a:buAutoNum type="arabicPeriod"/>
            </a:pPr>
            <a:r>
              <a:rPr lang="en-US" sz="2400" dirty="0" smtClean="0"/>
              <a:t>Internet Banking</a:t>
            </a:r>
          </a:p>
          <a:p>
            <a:pPr marL="342900" indent="-342900" algn="just" eaLnBrk="0" hangingPunct="0">
              <a:spcBef>
                <a:spcPct val="20000"/>
              </a:spcBef>
              <a:buFont typeface="+mj-lt"/>
              <a:buAutoNum type="arabicPeriod"/>
            </a:pPr>
            <a:r>
              <a:rPr lang="en-US" sz="2400" dirty="0" smtClean="0"/>
              <a:t>Mobile Banking</a:t>
            </a:r>
          </a:p>
          <a:p>
            <a:pPr marL="342900" indent="-342900" algn="just" eaLnBrk="0" hangingPunct="0">
              <a:spcBef>
                <a:spcPct val="20000"/>
              </a:spcBef>
              <a:buFont typeface="+mj-lt"/>
              <a:buAutoNum type="arabicPeriod"/>
            </a:pPr>
            <a:r>
              <a:rPr lang="en-US" sz="2400" dirty="0" smtClean="0"/>
              <a:t>Branchless Banking</a:t>
            </a:r>
          </a:p>
          <a:p>
            <a:pPr marL="342900" indent="-342900" algn="just" eaLnBrk="0" hangingPunct="0">
              <a:spcBef>
                <a:spcPct val="20000"/>
              </a:spcBef>
              <a:buFont typeface="+mj-lt"/>
              <a:buAutoNum type="arabicPeriod"/>
            </a:pPr>
            <a:r>
              <a:rPr lang="en-US" sz="2400" dirty="0" smtClean="0"/>
              <a:t>Brochures</a:t>
            </a:r>
          </a:p>
          <a:p>
            <a:pPr marL="342900" indent="-342900" algn="just" eaLnBrk="0" hangingPunct="0">
              <a:spcBef>
                <a:spcPct val="20000"/>
              </a:spcBef>
              <a:buFont typeface="+mj-lt"/>
              <a:buAutoNum type="arabicPeriod"/>
            </a:pPr>
            <a:r>
              <a:rPr lang="en-US" sz="2400" dirty="0" smtClean="0"/>
              <a:t>ATM – Screen used for Advertisement</a:t>
            </a:r>
          </a:p>
          <a:p>
            <a:pPr marL="342900" indent="-342900" algn="just" eaLnBrk="0" hangingPunct="0">
              <a:spcBef>
                <a:spcPct val="20000"/>
              </a:spcBef>
              <a:buFont typeface="+mj-lt"/>
              <a:buAutoNum type="arabicPeriod"/>
            </a:pPr>
            <a:r>
              <a:rPr lang="en-US" sz="2400" dirty="0" smtClean="0"/>
              <a:t>Sponsoring events</a:t>
            </a:r>
          </a:p>
          <a:p>
            <a:pPr marL="342900" indent="-342900" algn="just" eaLnBrk="0" hangingPunct="0">
              <a:spcBef>
                <a:spcPct val="20000"/>
              </a:spcBef>
              <a:buFont typeface="+mj-lt"/>
              <a:buAutoNum type="arabicPeriod"/>
            </a:pPr>
            <a:endParaRPr lang="en-US" sz="2400" dirty="0" smtClean="0"/>
          </a:p>
          <a:p>
            <a:pPr marL="342900" indent="-342900" algn="just" eaLnBrk="0" hangingPunct="0">
              <a:spcBef>
                <a:spcPct val="20000"/>
              </a:spcBef>
              <a:buFont typeface="+mj-lt"/>
              <a:buAutoNum type="arabicPeriod"/>
            </a:pPr>
            <a:r>
              <a:rPr lang="en-US" sz="2400" dirty="0" smtClean="0"/>
              <a:t>Non-Financial Advisory Services</a:t>
            </a:r>
            <a:endParaRPr lang="en-US" sz="2400" dirty="0" smtClean="0"/>
          </a:p>
          <a:p>
            <a:pPr marL="342900" indent="-342900" algn="just" eaLnBrk="0" hangingPunct="0">
              <a:spcBef>
                <a:spcPct val="20000"/>
              </a:spcBef>
              <a:buFont typeface="+mj-lt"/>
              <a:buAutoNum type="arabicPeriod" startAt="2"/>
            </a:pPr>
            <a:endParaRPr lang="en-US" sz="2400" dirty="0" smtClean="0"/>
          </a:p>
        </p:txBody>
      </p:sp>
      <p:sp>
        <p:nvSpPr>
          <p:cNvPr id="5" name="Title 2"/>
          <p:cNvSpPr>
            <a:spLocks noGrp="1"/>
          </p:cNvSpPr>
          <p:nvPr>
            <p:ph type="title"/>
          </p:nvPr>
        </p:nvSpPr>
        <p:spPr>
          <a:xfrm>
            <a:off x="76200" y="228600"/>
            <a:ext cx="7620000" cy="685800"/>
          </a:xfrm>
          <a:noFill/>
          <a:ln w="19050">
            <a:solidFill>
              <a:schemeClr val="bg1">
                <a:lumMod val="50000"/>
              </a:schemeClr>
            </a:solidFill>
            <a:miter lim="800000"/>
            <a:headEnd/>
            <a:tailEnd/>
          </a:ln>
        </p:spPr>
        <p:txBody>
          <a:bodyPr vert="horz" wrap="square" lIns="91440" tIns="45720" rIns="91440" bIns="45720" numCol="1" anchor="ctr" anchorCtr="0" compatLnSpc="1">
            <a:prstTxWarp prst="textNoShape">
              <a:avLst/>
            </a:prstTxWarp>
            <a:normAutofit/>
          </a:bodyPr>
          <a:lstStyle/>
          <a:p>
            <a:pPr algn="ctr"/>
            <a:r>
              <a:rPr lang="en-US" sz="2800" b="1" dirty="0" smtClean="0">
                <a:solidFill>
                  <a:srgbClr val="7030A0"/>
                </a:solidFill>
              </a:rPr>
              <a:t>Banks Efforts to Attract Customers</a:t>
            </a:r>
            <a:endParaRPr lang="en-US" sz="2800" b="1" dirty="0" smtClean="0">
              <a:solidFill>
                <a:srgbClr val="7030A0"/>
              </a:solidFill>
            </a:endParaRPr>
          </a:p>
        </p:txBody>
      </p:sp>
    </p:spTree>
    <p:extLst>
      <p:ext uri="{BB962C8B-B14F-4D97-AF65-F5344CB8AC3E}">
        <p14:creationId xmlns:p14="http://schemas.microsoft.com/office/powerpoint/2010/main" xmlns="" val="176213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2863419613"/>
              </p:ext>
            </p:extLst>
          </p:nvPr>
        </p:nvGraphicFramePr>
        <p:xfrm>
          <a:off x="533400" y="2743200"/>
          <a:ext cx="79248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360366" y="914400"/>
            <a:ext cx="8182271" cy="1015663"/>
          </a:xfrm>
          <a:prstGeom prst="rect">
            <a:avLst/>
          </a:prstGeom>
        </p:spPr>
        <p:txBody>
          <a:bodyPr wrap="square">
            <a:spAutoFit/>
          </a:bodyPr>
          <a:lstStyle/>
          <a:p>
            <a:pPr>
              <a:buClr>
                <a:srgbClr val="000000"/>
              </a:buClr>
            </a:pPr>
            <a:r>
              <a:rPr lang="en-US" sz="2000" b="0" dirty="0">
                <a:solidFill>
                  <a:srgbClr val="021F43"/>
                </a:solidFill>
                <a:latin typeface="+mn-lt"/>
              </a:rPr>
              <a:t>Non-Financial </a:t>
            </a:r>
            <a:r>
              <a:rPr lang="en-US" sz="2000" b="0" dirty="0" smtClean="0">
                <a:solidFill>
                  <a:srgbClr val="021F43"/>
                </a:solidFill>
                <a:latin typeface="+mn-lt"/>
              </a:rPr>
              <a:t>Advisory Services </a:t>
            </a:r>
            <a:r>
              <a:rPr lang="en-US" sz="2000" b="0" dirty="0">
                <a:solidFill>
                  <a:srgbClr val="021F43"/>
                </a:solidFill>
                <a:latin typeface="+mn-lt"/>
              </a:rPr>
              <a:t>are business support services, enterprise development or value added services which compliment the financial offerings of a bank</a:t>
            </a:r>
          </a:p>
        </p:txBody>
      </p:sp>
      <p:sp>
        <p:nvSpPr>
          <p:cNvPr id="6" name="Title 2"/>
          <p:cNvSpPr txBox="1">
            <a:spLocks/>
          </p:cNvSpPr>
          <p:nvPr/>
        </p:nvSpPr>
        <p:spPr>
          <a:xfrm>
            <a:off x="76200" y="228600"/>
            <a:ext cx="7620000" cy="685800"/>
          </a:xfrm>
          <a:prstGeom prst="rect">
            <a:avLst/>
          </a:prstGeom>
          <a:noFill/>
          <a:ln w="19050">
            <a:solidFill>
              <a:schemeClr val="bg1">
                <a:lumMod val="50000"/>
              </a:schemeClr>
            </a:solid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7030A0"/>
                </a:solidFill>
                <a:effectLst/>
                <a:uLnTx/>
                <a:uFillTx/>
                <a:latin typeface="+mj-lt"/>
                <a:ea typeface="+mj-ea"/>
                <a:cs typeface="+mj-cs"/>
              </a:rPr>
              <a:t>Non Financial Advisory Services</a:t>
            </a:r>
          </a:p>
        </p:txBody>
      </p:sp>
    </p:spTree>
    <p:extLst>
      <p:ext uri="{BB962C8B-B14F-4D97-AF65-F5344CB8AC3E}">
        <p14:creationId xmlns="" xmlns:p14="http://schemas.microsoft.com/office/powerpoint/2010/main" val="2079770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1000" y="1219200"/>
            <a:ext cx="8382000" cy="6592574"/>
          </a:xfrm>
          <a:prstGeom prst="rect">
            <a:avLst/>
          </a:prstGeom>
          <a:ln>
            <a:solidFill>
              <a:schemeClr val="bg1"/>
            </a:solidFill>
          </a:ln>
        </p:spPr>
        <p:txBody>
          <a:bodyPr wrap="square">
            <a:spAutoFit/>
          </a:bodyPr>
          <a:lstStyle/>
          <a:p>
            <a:pPr algn="just" eaLnBrk="0" hangingPunct="0">
              <a:spcBef>
                <a:spcPct val="20000"/>
              </a:spcBef>
            </a:pPr>
            <a:r>
              <a:rPr lang="en-US" sz="2400" dirty="0" smtClean="0"/>
              <a:t>If financial institutions focus customers i.e.; SMEs, they can make them bankable by facilitating them in following areas:</a:t>
            </a:r>
          </a:p>
          <a:p>
            <a:pPr algn="just" eaLnBrk="0" hangingPunct="0">
              <a:spcBef>
                <a:spcPct val="20000"/>
              </a:spcBef>
            </a:pPr>
            <a:endParaRPr lang="en-US" sz="2400" dirty="0" smtClean="0"/>
          </a:p>
          <a:p>
            <a:pPr marL="343080" indent="-342000">
              <a:lnSpc>
                <a:spcPct val="150000"/>
              </a:lnSpc>
              <a:buClr>
                <a:srgbClr val="A72B2A"/>
              </a:buClr>
              <a:buFont typeface="Wingdings" charset="2"/>
              <a:buChar char=""/>
            </a:pPr>
            <a:r>
              <a:rPr lang="en-US" sz="2400" dirty="0" smtClean="0"/>
              <a:t>Business Planning</a:t>
            </a:r>
          </a:p>
          <a:p>
            <a:pPr marL="343080" indent="-342000">
              <a:lnSpc>
                <a:spcPct val="150000"/>
              </a:lnSpc>
              <a:buClr>
                <a:srgbClr val="A72B2A"/>
              </a:buClr>
              <a:buFont typeface="Wingdings" charset="2"/>
              <a:buChar char=""/>
            </a:pPr>
            <a:r>
              <a:rPr lang="en-US" sz="2400" dirty="0" smtClean="0"/>
              <a:t>Accounting &amp; Finance</a:t>
            </a:r>
          </a:p>
          <a:p>
            <a:pPr marL="343080" indent="-342000">
              <a:lnSpc>
                <a:spcPct val="150000"/>
              </a:lnSpc>
              <a:buClr>
                <a:srgbClr val="A72B2A"/>
              </a:buClr>
              <a:buFont typeface="Wingdings" charset="2"/>
              <a:buChar char=""/>
            </a:pPr>
            <a:r>
              <a:rPr lang="en-US" sz="2400" dirty="0" smtClean="0"/>
              <a:t>Human Resource Development</a:t>
            </a:r>
          </a:p>
          <a:p>
            <a:pPr marL="343080" indent="-342000">
              <a:lnSpc>
                <a:spcPct val="150000"/>
              </a:lnSpc>
              <a:buClr>
                <a:srgbClr val="A72B2A"/>
              </a:buClr>
              <a:buFont typeface="Wingdings" charset="2"/>
              <a:buChar char=""/>
            </a:pPr>
            <a:r>
              <a:rPr lang="en-US" sz="2400" dirty="0" smtClean="0"/>
              <a:t>Operations</a:t>
            </a:r>
          </a:p>
          <a:p>
            <a:pPr marL="343080" indent="-342000">
              <a:lnSpc>
                <a:spcPct val="150000"/>
              </a:lnSpc>
              <a:buClr>
                <a:srgbClr val="A72B2A"/>
              </a:buClr>
              <a:buFont typeface="Wingdings" charset="2"/>
              <a:buChar char=""/>
            </a:pPr>
            <a:r>
              <a:rPr lang="en-US" sz="2400" dirty="0" smtClean="0"/>
              <a:t>Marketing &amp; Sales</a:t>
            </a:r>
          </a:p>
          <a:p>
            <a:pPr marL="343080" indent="-342000">
              <a:lnSpc>
                <a:spcPct val="150000"/>
              </a:lnSpc>
              <a:buClr>
                <a:srgbClr val="A72B2A"/>
              </a:buClr>
              <a:buFont typeface="Wingdings" charset="2"/>
              <a:buChar char=""/>
            </a:pPr>
            <a:r>
              <a:rPr lang="en-US" sz="2400" dirty="0" smtClean="0"/>
              <a:t>Insurance &amp; Taxation</a:t>
            </a:r>
          </a:p>
          <a:p>
            <a:pPr marL="343080" indent="-342000">
              <a:lnSpc>
                <a:spcPct val="150000"/>
              </a:lnSpc>
              <a:buClr>
                <a:srgbClr val="A72B2A"/>
              </a:buClr>
              <a:buFont typeface="Wingdings" charset="2"/>
              <a:buChar char=""/>
            </a:pPr>
            <a:r>
              <a:rPr lang="en-US" sz="2400" dirty="0" smtClean="0"/>
              <a:t>Technology</a:t>
            </a:r>
          </a:p>
          <a:p>
            <a:pPr marL="343080" indent="-342000">
              <a:lnSpc>
                <a:spcPct val="150000"/>
              </a:lnSpc>
              <a:buClr>
                <a:srgbClr val="A72B2A"/>
              </a:buClr>
              <a:buFont typeface="Wingdings" charset="2"/>
              <a:buChar char=""/>
            </a:pPr>
            <a:r>
              <a:rPr lang="en-US" sz="2400" dirty="0" smtClean="0"/>
              <a:t>Audit</a:t>
            </a:r>
            <a:endParaRPr lang="en-US" sz="2400" dirty="0" smtClean="0"/>
          </a:p>
          <a:p>
            <a:pPr algn="just" eaLnBrk="0" hangingPunct="0">
              <a:spcBef>
                <a:spcPct val="20000"/>
              </a:spcBef>
            </a:pPr>
            <a:endParaRPr lang="en-US" sz="2400" dirty="0" smtClean="0"/>
          </a:p>
          <a:p>
            <a:pPr marL="342900" indent="-342900" algn="just" eaLnBrk="0" hangingPunct="0">
              <a:spcBef>
                <a:spcPct val="20000"/>
              </a:spcBef>
              <a:buFont typeface="+mj-lt"/>
              <a:buAutoNum type="arabicPeriod" startAt="2"/>
            </a:pPr>
            <a:endParaRPr lang="en-US" sz="2400" dirty="0" smtClean="0"/>
          </a:p>
        </p:txBody>
      </p:sp>
      <p:sp>
        <p:nvSpPr>
          <p:cNvPr id="5" name="Title 2"/>
          <p:cNvSpPr>
            <a:spLocks noGrp="1"/>
          </p:cNvSpPr>
          <p:nvPr>
            <p:ph type="title"/>
          </p:nvPr>
        </p:nvSpPr>
        <p:spPr>
          <a:xfrm>
            <a:off x="76200" y="228600"/>
            <a:ext cx="7620000" cy="685800"/>
          </a:xfrm>
          <a:noFill/>
          <a:ln w="19050">
            <a:solidFill>
              <a:schemeClr val="bg1">
                <a:lumMod val="50000"/>
              </a:schemeClr>
            </a:solid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2800" b="1" dirty="0" smtClean="0">
                <a:solidFill>
                  <a:srgbClr val="7030A0"/>
                </a:solidFill>
              </a:rPr>
              <a:t>Non Financial Advisory Services</a:t>
            </a:r>
          </a:p>
        </p:txBody>
      </p:sp>
    </p:spTree>
    <p:extLst>
      <p:ext uri="{BB962C8B-B14F-4D97-AF65-F5344CB8AC3E}">
        <p14:creationId xmlns:p14="http://schemas.microsoft.com/office/powerpoint/2010/main" xmlns="" val="176213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1000" y="1219200"/>
            <a:ext cx="8382000" cy="6038576"/>
          </a:xfrm>
          <a:prstGeom prst="rect">
            <a:avLst/>
          </a:prstGeom>
          <a:ln>
            <a:solidFill>
              <a:schemeClr val="bg1"/>
            </a:solidFill>
          </a:ln>
        </p:spPr>
        <p:txBody>
          <a:bodyPr wrap="square">
            <a:spAutoFit/>
          </a:bodyPr>
          <a:lstStyle/>
          <a:p>
            <a:pPr algn="just" eaLnBrk="0" hangingPunct="0">
              <a:spcBef>
                <a:spcPct val="20000"/>
              </a:spcBef>
            </a:pPr>
            <a:r>
              <a:rPr lang="en-US" sz="2400" dirty="0" smtClean="0"/>
              <a:t>Financial Institutions should connect SMEs with the following:</a:t>
            </a:r>
          </a:p>
          <a:p>
            <a:pPr algn="just" eaLnBrk="0" hangingPunct="0">
              <a:spcBef>
                <a:spcPct val="20000"/>
              </a:spcBef>
            </a:pPr>
            <a:endParaRPr lang="en-US" sz="2400" dirty="0" smtClean="0"/>
          </a:p>
          <a:p>
            <a:pPr marL="343080" indent="-342000">
              <a:lnSpc>
                <a:spcPct val="150000"/>
              </a:lnSpc>
              <a:buClr>
                <a:srgbClr val="A72B2A"/>
              </a:buClr>
              <a:buFont typeface="Wingdings" charset="2"/>
              <a:buChar char=""/>
            </a:pPr>
            <a:r>
              <a:rPr lang="en-US" sz="2400" dirty="0" smtClean="0"/>
              <a:t>Cost and Management Accountants</a:t>
            </a:r>
          </a:p>
          <a:p>
            <a:pPr marL="343080" indent="-342000">
              <a:lnSpc>
                <a:spcPct val="150000"/>
              </a:lnSpc>
              <a:buClr>
                <a:srgbClr val="A72B2A"/>
              </a:buClr>
              <a:buFont typeface="Wingdings" charset="2"/>
              <a:buChar char=""/>
            </a:pPr>
            <a:r>
              <a:rPr lang="en-US" sz="2400" dirty="0" smtClean="0"/>
              <a:t>Legal </a:t>
            </a:r>
            <a:r>
              <a:rPr lang="en-US" sz="2400" dirty="0" smtClean="0"/>
              <a:t>Experts</a:t>
            </a:r>
          </a:p>
          <a:p>
            <a:pPr marL="343080" indent="-342000">
              <a:lnSpc>
                <a:spcPct val="150000"/>
              </a:lnSpc>
              <a:buClr>
                <a:srgbClr val="A72B2A"/>
              </a:buClr>
              <a:buFont typeface="Wingdings" charset="2"/>
              <a:buChar char=""/>
            </a:pPr>
            <a:r>
              <a:rPr lang="en-US" sz="2400" dirty="0" smtClean="0"/>
              <a:t>Chartered </a:t>
            </a:r>
            <a:r>
              <a:rPr lang="en-US" sz="2400" dirty="0" smtClean="0"/>
              <a:t>Accountants</a:t>
            </a:r>
          </a:p>
          <a:p>
            <a:pPr marL="343080" indent="-342000">
              <a:lnSpc>
                <a:spcPct val="150000"/>
              </a:lnSpc>
              <a:buClr>
                <a:srgbClr val="A72B2A"/>
              </a:buClr>
              <a:buFont typeface="Wingdings" charset="2"/>
              <a:buChar char=""/>
            </a:pPr>
            <a:r>
              <a:rPr lang="en-US" sz="2400" dirty="0" smtClean="0"/>
              <a:t>HR Development Consultants</a:t>
            </a:r>
          </a:p>
          <a:p>
            <a:pPr marL="343080" indent="-342000">
              <a:lnSpc>
                <a:spcPct val="150000"/>
              </a:lnSpc>
              <a:buClr>
                <a:srgbClr val="A72B2A"/>
              </a:buClr>
              <a:buFont typeface="Wingdings" charset="2"/>
              <a:buChar char=""/>
            </a:pPr>
            <a:r>
              <a:rPr lang="en-US" sz="2400" dirty="0" smtClean="0"/>
              <a:t>Business Development Partners</a:t>
            </a:r>
            <a:endParaRPr lang="en-US" sz="2400" dirty="0" smtClean="0"/>
          </a:p>
          <a:p>
            <a:pPr marL="343080" indent="-342000">
              <a:lnSpc>
                <a:spcPct val="150000"/>
              </a:lnSpc>
              <a:buClr>
                <a:srgbClr val="A72B2A"/>
              </a:buClr>
              <a:buFont typeface="Wingdings" charset="2"/>
              <a:buChar char=""/>
            </a:pPr>
            <a:r>
              <a:rPr lang="en-US" sz="2400" dirty="0" smtClean="0"/>
              <a:t>Tax </a:t>
            </a:r>
            <a:r>
              <a:rPr lang="en-US" sz="2400" dirty="0" smtClean="0"/>
              <a:t>Consultants</a:t>
            </a:r>
          </a:p>
          <a:p>
            <a:pPr marL="343080" indent="-342000">
              <a:lnSpc>
                <a:spcPct val="150000"/>
              </a:lnSpc>
              <a:buClr>
                <a:srgbClr val="A72B2A"/>
              </a:buClr>
              <a:buFont typeface="Wingdings" charset="2"/>
              <a:buChar char=""/>
            </a:pPr>
            <a:r>
              <a:rPr lang="en-US" sz="2400" dirty="0" smtClean="0"/>
              <a:t>IT Consultants</a:t>
            </a:r>
          </a:p>
          <a:p>
            <a:pPr algn="just" eaLnBrk="0" hangingPunct="0">
              <a:spcBef>
                <a:spcPct val="20000"/>
              </a:spcBef>
            </a:pPr>
            <a:endParaRPr lang="en-US" sz="2400" dirty="0" smtClean="0"/>
          </a:p>
          <a:p>
            <a:pPr marL="342900" indent="-342900" algn="just" eaLnBrk="0" hangingPunct="0">
              <a:spcBef>
                <a:spcPct val="20000"/>
              </a:spcBef>
              <a:buFont typeface="+mj-lt"/>
              <a:buAutoNum type="arabicPeriod" startAt="2"/>
            </a:pPr>
            <a:endParaRPr lang="en-US" sz="2400" dirty="0" smtClean="0"/>
          </a:p>
        </p:txBody>
      </p:sp>
      <p:sp>
        <p:nvSpPr>
          <p:cNvPr id="5" name="Title 2"/>
          <p:cNvSpPr>
            <a:spLocks noGrp="1"/>
          </p:cNvSpPr>
          <p:nvPr>
            <p:ph type="title"/>
          </p:nvPr>
        </p:nvSpPr>
        <p:spPr>
          <a:xfrm>
            <a:off x="76200" y="228600"/>
            <a:ext cx="7620000" cy="685800"/>
          </a:xfrm>
          <a:noFill/>
          <a:ln w="19050">
            <a:solidFill>
              <a:schemeClr val="bg1">
                <a:lumMod val="50000"/>
              </a:schemeClr>
            </a:solidFill>
            <a:miter lim="800000"/>
            <a:headEnd/>
            <a:tailEnd/>
          </a:ln>
        </p:spPr>
        <p:txBody>
          <a:bodyPr vert="horz" wrap="square" lIns="91440" tIns="45720" rIns="91440" bIns="45720" numCol="1" anchor="ctr" anchorCtr="0" compatLnSpc="1">
            <a:prstTxWarp prst="textNoShape">
              <a:avLst/>
            </a:prstTxWarp>
            <a:normAutofit/>
          </a:bodyPr>
          <a:lstStyle/>
          <a:p>
            <a:pPr lvl="0" algn="ctr">
              <a:defRPr/>
            </a:pPr>
            <a:r>
              <a:rPr lang="en-US" sz="2800" b="1" dirty="0" smtClean="0">
                <a:solidFill>
                  <a:srgbClr val="7030A0"/>
                </a:solidFill>
              </a:rPr>
              <a:t>Non Financial Advisory Services</a:t>
            </a:r>
          </a:p>
        </p:txBody>
      </p:sp>
    </p:spTree>
    <p:extLst>
      <p:ext uri="{BB962C8B-B14F-4D97-AF65-F5344CB8AC3E}">
        <p14:creationId xmlns:p14="http://schemas.microsoft.com/office/powerpoint/2010/main" xmlns="" val="176213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3"/>
          <p:cNvSpPr>
            <a:spLocks noChangeArrowheads="1"/>
          </p:cNvSpPr>
          <p:nvPr/>
        </p:nvSpPr>
        <p:spPr bwMode="auto">
          <a:xfrm>
            <a:off x="321452" y="1083052"/>
            <a:ext cx="8289148" cy="5032935"/>
          </a:xfrm>
          <a:prstGeom prst="rect">
            <a:avLst/>
          </a:prstGeom>
          <a:noFill/>
          <a:ln w="9525" algn="ctr">
            <a:noFill/>
            <a:miter lim="800000"/>
            <a:headEnd/>
            <a:tailEnd/>
          </a:ln>
        </p:spPr>
        <p:txBody>
          <a:bodyPr/>
          <a:lstStyle/>
          <a:p>
            <a:pPr marL="342900" indent="-342900">
              <a:spcBef>
                <a:spcPts val="800"/>
              </a:spcBef>
              <a:buClr>
                <a:srgbClr val="00B0F0"/>
              </a:buClr>
              <a:buFont typeface="Arial" panose="020B0604020202020204" pitchFamily="34" charset="0"/>
              <a:buChar char="•"/>
              <a:defRPr/>
            </a:pPr>
            <a:r>
              <a:rPr lang="en-US" sz="3200" b="0" dirty="0" smtClean="0">
                <a:solidFill>
                  <a:srgbClr val="021F43"/>
                </a:solidFill>
              </a:rPr>
              <a:t>Bank offering NFAS can become </a:t>
            </a:r>
            <a:r>
              <a:rPr lang="en-US" sz="3200" b="0" dirty="0">
                <a:solidFill>
                  <a:srgbClr val="021F43"/>
                </a:solidFill>
              </a:rPr>
              <a:t>SME Bank of choice</a:t>
            </a:r>
          </a:p>
          <a:p>
            <a:pPr marL="342900" indent="-342900">
              <a:spcBef>
                <a:spcPts val="800"/>
              </a:spcBef>
              <a:buClr>
                <a:srgbClr val="00B0F0"/>
              </a:buClr>
              <a:buFont typeface="Arial" panose="020B0604020202020204" pitchFamily="34" charset="0"/>
              <a:buChar char="•"/>
              <a:defRPr/>
            </a:pPr>
            <a:r>
              <a:rPr lang="en-US" sz="3200" b="0" dirty="0">
                <a:solidFill>
                  <a:srgbClr val="021F43"/>
                </a:solidFill>
              </a:rPr>
              <a:t>Strengthened knowledge of SME clients</a:t>
            </a:r>
          </a:p>
          <a:p>
            <a:pPr marL="342900" indent="-342900">
              <a:spcBef>
                <a:spcPts val="800"/>
              </a:spcBef>
              <a:buClr>
                <a:srgbClr val="00B0F0"/>
              </a:buClr>
              <a:buFont typeface="Arial" panose="020B0604020202020204" pitchFamily="34" charset="0"/>
              <a:buChar char="•"/>
              <a:defRPr/>
            </a:pPr>
            <a:r>
              <a:rPr lang="en-US" sz="3200" b="0" dirty="0">
                <a:solidFill>
                  <a:srgbClr val="021F43"/>
                </a:solidFill>
              </a:rPr>
              <a:t>Positive branding and differentiation</a:t>
            </a:r>
          </a:p>
          <a:p>
            <a:pPr marL="342900" indent="-342900">
              <a:spcBef>
                <a:spcPts val="800"/>
              </a:spcBef>
              <a:buClr>
                <a:srgbClr val="00B0F0"/>
              </a:buClr>
              <a:buFont typeface="Arial" panose="020B0604020202020204" pitchFamily="34" charset="0"/>
              <a:buChar char="•"/>
              <a:defRPr/>
            </a:pPr>
            <a:r>
              <a:rPr lang="en-US" sz="3200" b="0" dirty="0">
                <a:solidFill>
                  <a:srgbClr val="021F43"/>
                </a:solidFill>
              </a:rPr>
              <a:t>Attracting more SME customers - </a:t>
            </a:r>
            <a:r>
              <a:rPr lang="en-US" sz="3200" b="0" dirty="0" smtClean="0">
                <a:solidFill>
                  <a:srgbClr val="021F43"/>
                </a:solidFill>
              </a:rPr>
              <a:t>market </a:t>
            </a:r>
            <a:r>
              <a:rPr lang="en-US" sz="3200" b="0" dirty="0">
                <a:solidFill>
                  <a:srgbClr val="021F43"/>
                </a:solidFill>
              </a:rPr>
              <a:t>share</a:t>
            </a:r>
          </a:p>
          <a:p>
            <a:pPr marL="342900" indent="-342900">
              <a:spcBef>
                <a:spcPts val="800"/>
              </a:spcBef>
              <a:buClr>
                <a:srgbClr val="00B0F0"/>
              </a:buClr>
              <a:buFont typeface="Arial" panose="020B0604020202020204" pitchFamily="34" charset="0"/>
              <a:buChar char="•"/>
              <a:defRPr/>
            </a:pPr>
            <a:r>
              <a:rPr lang="en-US" sz="3200" b="0" dirty="0">
                <a:solidFill>
                  <a:srgbClr val="021F43"/>
                </a:solidFill>
              </a:rPr>
              <a:t>Increasing loyalty of existing customers</a:t>
            </a:r>
          </a:p>
          <a:p>
            <a:pPr marL="342900" indent="-342900">
              <a:spcBef>
                <a:spcPts val="800"/>
              </a:spcBef>
              <a:buClr>
                <a:srgbClr val="00B0F0"/>
              </a:buClr>
              <a:buFont typeface="Arial" panose="020B0604020202020204" pitchFamily="34" charset="0"/>
              <a:buChar char="•"/>
              <a:defRPr/>
            </a:pPr>
            <a:r>
              <a:rPr lang="en-US" sz="3200" b="0" dirty="0">
                <a:solidFill>
                  <a:srgbClr val="021F43"/>
                </a:solidFill>
              </a:rPr>
              <a:t>Better marketing/cross selling</a:t>
            </a:r>
          </a:p>
          <a:p>
            <a:pPr marL="342900" indent="-342900">
              <a:spcBef>
                <a:spcPts val="800"/>
              </a:spcBef>
              <a:buClr>
                <a:srgbClr val="00B0F0"/>
              </a:buClr>
              <a:buFont typeface="Arial" panose="020B0604020202020204" pitchFamily="34" charset="0"/>
              <a:buChar char="•"/>
              <a:defRPr/>
            </a:pPr>
            <a:r>
              <a:rPr lang="en-US" sz="3200" b="0" dirty="0">
                <a:solidFill>
                  <a:srgbClr val="021F43"/>
                </a:solidFill>
              </a:rPr>
              <a:t>Improving quality of SME </a:t>
            </a:r>
            <a:r>
              <a:rPr lang="en-US" sz="3200" b="0" dirty="0" smtClean="0">
                <a:solidFill>
                  <a:srgbClr val="021F43"/>
                </a:solidFill>
              </a:rPr>
              <a:t>Portfolio</a:t>
            </a:r>
            <a:endParaRPr lang="en-US" sz="3200" b="0" dirty="0">
              <a:solidFill>
                <a:srgbClr val="021F43"/>
              </a:solidFill>
            </a:endParaRPr>
          </a:p>
        </p:txBody>
      </p:sp>
      <p:sp>
        <p:nvSpPr>
          <p:cNvPr id="5" name="Title 2"/>
          <p:cNvSpPr txBox="1">
            <a:spLocks/>
          </p:cNvSpPr>
          <p:nvPr/>
        </p:nvSpPr>
        <p:spPr>
          <a:xfrm>
            <a:off x="76200" y="228600"/>
            <a:ext cx="7620000" cy="685800"/>
          </a:xfrm>
          <a:prstGeom prst="rect">
            <a:avLst/>
          </a:prstGeom>
          <a:noFill/>
          <a:ln w="19050">
            <a:solidFill>
              <a:schemeClr val="bg1">
                <a:lumMod val="50000"/>
              </a:schemeClr>
            </a:solidFill>
            <a:miter lim="800000"/>
            <a:headEnd/>
            <a:tailEnd/>
          </a:ln>
        </p:spPr>
        <p:txBody>
          <a:bodyPr vert="horz" wrap="square" lIns="91440" tIns="45720" rIns="91440" bIns="45720" numCol="1" anchor="ctr" anchorCtr="0" compatLnSpc="1">
            <a:prstTxWarp prst="textNoShape">
              <a:avLst/>
            </a:prstTxWarp>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7030A0"/>
                </a:solidFill>
                <a:effectLst/>
                <a:uLnTx/>
                <a:uFillTx/>
                <a:latin typeface="+mj-lt"/>
                <a:ea typeface="+mj-ea"/>
                <a:cs typeface="+mj-cs"/>
              </a:rPr>
              <a:t>Benefits of Non Financial Advisory Services to</a:t>
            </a:r>
            <a:r>
              <a:rPr kumimoji="0" lang="en-US" sz="2800" b="1" i="0" u="none" strike="noStrike" kern="1200" cap="none" spc="0" normalizeH="0" noProof="0" dirty="0" smtClean="0">
                <a:ln>
                  <a:noFill/>
                </a:ln>
                <a:solidFill>
                  <a:srgbClr val="7030A0"/>
                </a:solidFill>
                <a:effectLst/>
                <a:uLnTx/>
                <a:uFillTx/>
                <a:latin typeface="+mj-lt"/>
                <a:ea typeface="+mj-ea"/>
                <a:cs typeface="+mj-cs"/>
              </a:rPr>
              <a:t> SMEs</a:t>
            </a:r>
            <a:endParaRPr kumimoji="0" lang="en-US" sz="2800" b="1" i="0" u="none" strike="noStrike" kern="1200" cap="none" spc="0" normalizeH="0" baseline="0" noProof="0" dirty="0" smtClean="0">
              <a:ln>
                <a:noFill/>
              </a:ln>
              <a:solidFill>
                <a:srgbClr val="7030A0"/>
              </a:solidFill>
              <a:effectLst/>
              <a:uLnTx/>
              <a:uFillTx/>
              <a:latin typeface="+mj-lt"/>
              <a:ea typeface="+mj-ea"/>
              <a:cs typeface="+mj-cs"/>
            </a:endParaRPr>
          </a:p>
        </p:txBody>
      </p:sp>
    </p:spTree>
    <p:extLst>
      <p:ext uri="{BB962C8B-B14F-4D97-AF65-F5344CB8AC3E}">
        <p14:creationId xmlns="" xmlns:p14="http://schemas.microsoft.com/office/powerpoint/2010/main" val="909091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2"/>
          <p:cNvSpPr/>
          <p:nvPr/>
        </p:nvSpPr>
        <p:spPr>
          <a:xfrm>
            <a:off x="6934200" y="914400"/>
            <a:ext cx="1152360" cy="8355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en-US" strike="noStrike" spc="-1" dirty="0">
                <a:solidFill>
                  <a:srgbClr val="FF0000"/>
                </a:solidFill>
                <a:uFill>
                  <a:solidFill>
                    <a:srgbClr val="FFFFFF"/>
                  </a:solidFill>
                </a:uFill>
                <a:latin typeface="Tahoma" panose="020B0604030504040204" pitchFamily="34" charset="0"/>
                <a:ea typeface="Tahoma" panose="020B0604030504040204" pitchFamily="34" charset="0"/>
                <a:cs typeface="Tahoma" panose="020B0604030504040204" pitchFamily="34" charset="0"/>
              </a:rPr>
              <a:t>Impacts</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199" name="CustomShape 3"/>
          <p:cNvSpPr/>
          <p:nvPr/>
        </p:nvSpPr>
        <p:spPr>
          <a:xfrm>
            <a:off x="620640" y="914400"/>
            <a:ext cx="1481400" cy="8355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en-US" strike="noStrike" spc="-1" dirty="0">
                <a:solidFill>
                  <a:srgbClr val="FF0000"/>
                </a:solidFill>
                <a:uFill>
                  <a:solidFill>
                    <a:srgbClr val="FFFFFF"/>
                  </a:solidFill>
                </a:uFill>
                <a:latin typeface="Tahoma" panose="020B0604030504040204" pitchFamily="34" charset="0"/>
                <a:ea typeface="Tahoma" panose="020B0604030504040204" pitchFamily="34" charset="0"/>
                <a:cs typeface="Tahoma" panose="020B0604030504040204" pitchFamily="34" charset="0"/>
              </a:rPr>
              <a:t>SMEs Gaps</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200" name="CustomShape 4"/>
          <p:cNvSpPr/>
          <p:nvPr/>
        </p:nvSpPr>
        <p:spPr>
          <a:xfrm>
            <a:off x="329400" y="1676400"/>
            <a:ext cx="2157840" cy="639000"/>
          </a:xfrm>
          <a:custGeom>
            <a:avLst/>
            <a:gdLst/>
            <a:ahLst/>
            <a:cxnLst/>
            <a:rect l="l" t="t" r="r" b="b"/>
            <a:pathLst>
              <a:path w="5999" h="1780">
                <a:moveTo>
                  <a:pt x="296" y="0"/>
                </a:moveTo>
                <a:cubicBezTo>
                  <a:pt x="148" y="0"/>
                  <a:pt x="0" y="148"/>
                  <a:pt x="0" y="296"/>
                </a:cubicBezTo>
                <a:lnTo>
                  <a:pt x="0" y="1482"/>
                </a:lnTo>
                <a:cubicBezTo>
                  <a:pt x="0" y="1630"/>
                  <a:pt x="148" y="1779"/>
                  <a:pt x="296" y="1779"/>
                </a:cubicBezTo>
                <a:lnTo>
                  <a:pt x="5701" y="1779"/>
                </a:lnTo>
                <a:cubicBezTo>
                  <a:pt x="5849" y="1779"/>
                  <a:pt x="5998" y="1630"/>
                  <a:pt x="5998" y="1482"/>
                </a:cubicBezTo>
                <a:lnTo>
                  <a:pt x="5998" y="296"/>
                </a:lnTo>
                <a:cubicBezTo>
                  <a:pt x="5998" y="148"/>
                  <a:pt x="5849" y="0"/>
                  <a:pt x="5701" y="0"/>
                </a:cubicBezTo>
                <a:lnTo>
                  <a:pt x="296" y="0"/>
                </a:lnTo>
              </a:path>
            </a:pathLst>
          </a:custGeom>
          <a:solidFill>
            <a:srgbClr val="FFCC00"/>
          </a:solidFill>
          <a:ln>
            <a:solidFill>
              <a:srgbClr val="FFCC00"/>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800" strike="noStrike" spc="-1" dirty="0">
                <a:solidFill>
                  <a:srgbClr val="000000"/>
                </a:solidFill>
                <a:uFill>
                  <a:solidFill>
                    <a:srgbClr val="FFFFFF"/>
                  </a:solidFill>
                </a:uFill>
                <a:latin typeface="Arial"/>
                <a:ea typeface="DejaVu Sans"/>
              </a:rPr>
              <a:t>Irregular Cash Flows</a:t>
            </a:r>
            <a:endParaRPr dirty="0"/>
          </a:p>
        </p:txBody>
      </p:sp>
      <p:sp>
        <p:nvSpPr>
          <p:cNvPr id="201" name="CustomShape 5"/>
          <p:cNvSpPr/>
          <p:nvPr/>
        </p:nvSpPr>
        <p:spPr>
          <a:xfrm>
            <a:off x="329400" y="2637600"/>
            <a:ext cx="2157840" cy="639000"/>
          </a:xfrm>
          <a:custGeom>
            <a:avLst/>
            <a:gdLst/>
            <a:ahLst/>
            <a:cxnLst/>
            <a:rect l="l" t="t" r="r" b="b"/>
            <a:pathLst>
              <a:path w="5999" h="1780">
                <a:moveTo>
                  <a:pt x="296" y="0"/>
                </a:moveTo>
                <a:cubicBezTo>
                  <a:pt x="148" y="0"/>
                  <a:pt x="0" y="148"/>
                  <a:pt x="0" y="296"/>
                </a:cubicBezTo>
                <a:lnTo>
                  <a:pt x="0" y="1482"/>
                </a:lnTo>
                <a:cubicBezTo>
                  <a:pt x="0" y="1630"/>
                  <a:pt x="148" y="1779"/>
                  <a:pt x="296" y="1779"/>
                </a:cubicBezTo>
                <a:lnTo>
                  <a:pt x="5701" y="1779"/>
                </a:lnTo>
                <a:cubicBezTo>
                  <a:pt x="5849" y="1779"/>
                  <a:pt x="5998" y="1630"/>
                  <a:pt x="5998" y="1482"/>
                </a:cubicBezTo>
                <a:lnTo>
                  <a:pt x="5998" y="296"/>
                </a:lnTo>
                <a:cubicBezTo>
                  <a:pt x="5998" y="148"/>
                  <a:pt x="5849" y="0"/>
                  <a:pt x="5701" y="0"/>
                </a:cubicBezTo>
                <a:lnTo>
                  <a:pt x="296" y="0"/>
                </a:lnTo>
              </a:path>
            </a:pathLst>
          </a:custGeom>
          <a:solidFill>
            <a:srgbClr val="FFCC00"/>
          </a:solidFill>
          <a:ln>
            <a:solidFill>
              <a:srgbClr val="FFCC00"/>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800" strike="noStrike" spc="-1" dirty="0">
                <a:solidFill>
                  <a:srgbClr val="000000"/>
                </a:solidFill>
                <a:uFill>
                  <a:solidFill>
                    <a:srgbClr val="FFFFFF"/>
                  </a:solidFill>
                </a:uFill>
                <a:latin typeface="Arial"/>
                <a:ea typeface="DejaVu Sans"/>
              </a:rPr>
              <a:t>Incomplete Financial </a:t>
            </a:r>
            <a:endParaRPr dirty="0"/>
          </a:p>
          <a:p>
            <a:pPr algn="ctr">
              <a:lnSpc>
                <a:spcPct val="100000"/>
              </a:lnSpc>
            </a:pPr>
            <a:r>
              <a:rPr lang="en-US" sz="1800" strike="noStrike" spc="-1" dirty="0">
                <a:solidFill>
                  <a:srgbClr val="000000"/>
                </a:solidFill>
                <a:uFill>
                  <a:solidFill>
                    <a:srgbClr val="FFFFFF"/>
                  </a:solidFill>
                </a:uFill>
                <a:latin typeface="Arial"/>
                <a:ea typeface="DejaVu Sans"/>
              </a:rPr>
              <a:t>Documentation</a:t>
            </a:r>
            <a:endParaRPr dirty="0"/>
          </a:p>
        </p:txBody>
      </p:sp>
      <p:sp>
        <p:nvSpPr>
          <p:cNvPr id="202" name="CustomShape 6"/>
          <p:cNvSpPr/>
          <p:nvPr/>
        </p:nvSpPr>
        <p:spPr>
          <a:xfrm>
            <a:off x="293400" y="3581400"/>
            <a:ext cx="2157840" cy="639000"/>
          </a:xfrm>
          <a:custGeom>
            <a:avLst/>
            <a:gdLst/>
            <a:ahLst/>
            <a:cxnLst/>
            <a:rect l="l" t="t" r="r" b="b"/>
            <a:pathLst>
              <a:path w="5999" h="1780">
                <a:moveTo>
                  <a:pt x="296" y="0"/>
                </a:moveTo>
                <a:cubicBezTo>
                  <a:pt x="148" y="0"/>
                  <a:pt x="0" y="148"/>
                  <a:pt x="0" y="296"/>
                </a:cubicBezTo>
                <a:lnTo>
                  <a:pt x="0" y="1482"/>
                </a:lnTo>
                <a:cubicBezTo>
                  <a:pt x="0" y="1630"/>
                  <a:pt x="148" y="1779"/>
                  <a:pt x="296" y="1779"/>
                </a:cubicBezTo>
                <a:lnTo>
                  <a:pt x="5701" y="1779"/>
                </a:lnTo>
                <a:cubicBezTo>
                  <a:pt x="5849" y="1779"/>
                  <a:pt x="5998" y="1630"/>
                  <a:pt x="5998" y="1482"/>
                </a:cubicBezTo>
                <a:lnTo>
                  <a:pt x="5998" y="296"/>
                </a:lnTo>
                <a:cubicBezTo>
                  <a:pt x="5998" y="148"/>
                  <a:pt x="5849" y="0"/>
                  <a:pt x="5701" y="0"/>
                </a:cubicBezTo>
                <a:lnTo>
                  <a:pt x="296" y="0"/>
                </a:lnTo>
              </a:path>
            </a:pathLst>
          </a:custGeom>
          <a:solidFill>
            <a:srgbClr val="FFCC00"/>
          </a:solidFill>
          <a:ln>
            <a:solidFill>
              <a:srgbClr val="FFCC00"/>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800" strike="noStrike" spc="-1" dirty="0">
                <a:solidFill>
                  <a:srgbClr val="000000"/>
                </a:solidFill>
                <a:uFill>
                  <a:solidFill>
                    <a:srgbClr val="FFFFFF"/>
                  </a:solidFill>
                </a:uFill>
                <a:latin typeface="Arial"/>
                <a:ea typeface="DejaVu Sans"/>
              </a:rPr>
              <a:t>Limited Management </a:t>
            </a:r>
            <a:endParaRPr dirty="0"/>
          </a:p>
          <a:p>
            <a:pPr algn="ctr">
              <a:lnSpc>
                <a:spcPct val="100000"/>
              </a:lnSpc>
            </a:pPr>
            <a:r>
              <a:rPr lang="en-US" sz="1800" strike="noStrike" spc="-1" dirty="0">
                <a:solidFill>
                  <a:srgbClr val="000000"/>
                </a:solidFill>
                <a:uFill>
                  <a:solidFill>
                    <a:srgbClr val="FFFFFF"/>
                  </a:solidFill>
                </a:uFill>
                <a:latin typeface="Arial"/>
                <a:ea typeface="DejaVu Sans"/>
              </a:rPr>
              <a:t>Expertise</a:t>
            </a:r>
            <a:endParaRPr dirty="0"/>
          </a:p>
        </p:txBody>
      </p:sp>
      <p:sp>
        <p:nvSpPr>
          <p:cNvPr id="203" name="CustomShape 7"/>
          <p:cNvSpPr/>
          <p:nvPr/>
        </p:nvSpPr>
        <p:spPr>
          <a:xfrm>
            <a:off x="6481800" y="1723200"/>
            <a:ext cx="2165400" cy="639000"/>
          </a:xfrm>
          <a:custGeom>
            <a:avLst/>
            <a:gdLst/>
            <a:ahLst/>
            <a:cxnLst/>
            <a:rect l="l" t="t" r="r" b="b"/>
            <a:pathLst>
              <a:path w="6020" h="1780">
                <a:moveTo>
                  <a:pt x="296" y="0"/>
                </a:moveTo>
                <a:cubicBezTo>
                  <a:pt x="148" y="0"/>
                  <a:pt x="0" y="148"/>
                  <a:pt x="0" y="296"/>
                </a:cubicBezTo>
                <a:lnTo>
                  <a:pt x="0" y="1482"/>
                </a:lnTo>
                <a:cubicBezTo>
                  <a:pt x="0" y="1630"/>
                  <a:pt x="148" y="1779"/>
                  <a:pt x="296" y="1779"/>
                </a:cubicBezTo>
                <a:lnTo>
                  <a:pt x="5722" y="1779"/>
                </a:lnTo>
                <a:cubicBezTo>
                  <a:pt x="5870" y="1779"/>
                  <a:pt x="6019" y="1630"/>
                  <a:pt x="6019" y="1482"/>
                </a:cubicBezTo>
                <a:lnTo>
                  <a:pt x="6019" y="296"/>
                </a:lnTo>
                <a:cubicBezTo>
                  <a:pt x="6019" y="148"/>
                  <a:pt x="5870" y="0"/>
                  <a:pt x="5722" y="0"/>
                </a:cubicBezTo>
                <a:lnTo>
                  <a:pt x="296" y="0"/>
                </a:lnTo>
              </a:path>
            </a:pathLst>
          </a:custGeom>
          <a:solidFill>
            <a:srgbClr val="FF6600"/>
          </a:solidFill>
          <a:ln>
            <a:solidFill>
              <a:srgbClr val="FF6600"/>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800" strike="noStrike" spc="-1">
                <a:solidFill>
                  <a:srgbClr val="000000"/>
                </a:solidFill>
                <a:uFill>
                  <a:solidFill>
                    <a:srgbClr val="FFFFFF"/>
                  </a:solidFill>
                </a:uFill>
                <a:latin typeface="Arial"/>
                <a:ea typeface="DejaVu Sans"/>
              </a:rPr>
              <a:t>Increased </a:t>
            </a:r>
            <a:endParaRPr/>
          </a:p>
          <a:p>
            <a:pPr algn="ctr">
              <a:lnSpc>
                <a:spcPct val="100000"/>
              </a:lnSpc>
            </a:pPr>
            <a:r>
              <a:rPr lang="en-US" sz="1800" strike="noStrike" spc="-1">
                <a:solidFill>
                  <a:srgbClr val="000000"/>
                </a:solidFill>
                <a:uFill>
                  <a:solidFill>
                    <a:srgbClr val="FFFFFF"/>
                  </a:solidFill>
                </a:uFill>
                <a:latin typeface="Arial"/>
                <a:ea typeface="DejaVu Sans"/>
              </a:rPr>
              <a:t>Financial Inclusion</a:t>
            </a:r>
            <a:endParaRPr/>
          </a:p>
        </p:txBody>
      </p:sp>
      <p:sp>
        <p:nvSpPr>
          <p:cNvPr id="204" name="CustomShape 8"/>
          <p:cNvSpPr/>
          <p:nvPr/>
        </p:nvSpPr>
        <p:spPr>
          <a:xfrm>
            <a:off x="6482880" y="2667000"/>
            <a:ext cx="2154600" cy="639000"/>
          </a:xfrm>
          <a:custGeom>
            <a:avLst/>
            <a:gdLst/>
            <a:ahLst/>
            <a:cxnLst/>
            <a:rect l="l" t="t" r="r" b="b"/>
            <a:pathLst>
              <a:path w="5990" h="1780">
                <a:moveTo>
                  <a:pt x="296" y="0"/>
                </a:moveTo>
                <a:cubicBezTo>
                  <a:pt x="148" y="0"/>
                  <a:pt x="0" y="148"/>
                  <a:pt x="0" y="296"/>
                </a:cubicBezTo>
                <a:lnTo>
                  <a:pt x="0" y="1482"/>
                </a:lnTo>
                <a:cubicBezTo>
                  <a:pt x="0" y="1630"/>
                  <a:pt x="148" y="1779"/>
                  <a:pt x="296" y="1779"/>
                </a:cubicBezTo>
                <a:lnTo>
                  <a:pt x="5692" y="1779"/>
                </a:lnTo>
                <a:cubicBezTo>
                  <a:pt x="5840" y="1779"/>
                  <a:pt x="5989" y="1630"/>
                  <a:pt x="5989" y="1482"/>
                </a:cubicBezTo>
                <a:lnTo>
                  <a:pt x="5989" y="296"/>
                </a:lnTo>
                <a:cubicBezTo>
                  <a:pt x="5989" y="148"/>
                  <a:pt x="5840" y="0"/>
                  <a:pt x="5692" y="0"/>
                </a:cubicBezTo>
                <a:lnTo>
                  <a:pt x="296" y="0"/>
                </a:lnTo>
              </a:path>
            </a:pathLst>
          </a:custGeom>
          <a:solidFill>
            <a:srgbClr val="FF6600"/>
          </a:solidFill>
          <a:ln>
            <a:solidFill>
              <a:srgbClr val="FF6600"/>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800" strike="noStrike" spc="-1" dirty="0">
                <a:solidFill>
                  <a:srgbClr val="000000"/>
                </a:solidFill>
                <a:uFill>
                  <a:solidFill>
                    <a:srgbClr val="FFFFFF"/>
                  </a:solidFill>
                </a:uFill>
                <a:latin typeface="Arial"/>
                <a:ea typeface="DejaVu Sans"/>
              </a:rPr>
              <a:t>Coherent </a:t>
            </a:r>
            <a:endParaRPr dirty="0"/>
          </a:p>
          <a:p>
            <a:pPr algn="ctr">
              <a:lnSpc>
                <a:spcPct val="100000"/>
              </a:lnSpc>
            </a:pPr>
            <a:r>
              <a:rPr lang="en-US" sz="1800" strike="noStrike" spc="-1" dirty="0">
                <a:solidFill>
                  <a:srgbClr val="000000"/>
                </a:solidFill>
                <a:uFill>
                  <a:solidFill>
                    <a:srgbClr val="FFFFFF"/>
                  </a:solidFill>
                </a:uFill>
                <a:latin typeface="Arial"/>
                <a:ea typeface="DejaVu Sans"/>
              </a:rPr>
              <a:t>Business Strategy</a:t>
            </a:r>
            <a:endParaRPr dirty="0"/>
          </a:p>
        </p:txBody>
      </p:sp>
      <p:sp>
        <p:nvSpPr>
          <p:cNvPr id="205" name="CustomShape 9"/>
          <p:cNvSpPr/>
          <p:nvPr/>
        </p:nvSpPr>
        <p:spPr>
          <a:xfrm>
            <a:off x="6496560" y="3628200"/>
            <a:ext cx="2154600" cy="639000"/>
          </a:xfrm>
          <a:custGeom>
            <a:avLst/>
            <a:gdLst/>
            <a:ahLst/>
            <a:cxnLst/>
            <a:rect l="l" t="t" r="r" b="b"/>
            <a:pathLst>
              <a:path w="5990" h="1780">
                <a:moveTo>
                  <a:pt x="296" y="0"/>
                </a:moveTo>
                <a:cubicBezTo>
                  <a:pt x="148" y="0"/>
                  <a:pt x="0" y="148"/>
                  <a:pt x="0" y="296"/>
                </a:cubicBezTo>
                <a:lnTo>
                  <a:pt x="0" y="1482"/>
                </a:lnTo>
                <a:cubicBezTo>
                  <a:pt x="0" y="1630"/>
                  <a:pt x="148" y="1779"/>
                  <a:pt x="296" y="1779"/>
                </a:cubicBezTo>
                <a:lnTo>
                  <a:pt x="5692" y="1779"/>
                </a:lnTo>
                <a:cubicBezTo>
                  <a:pt x="5840" y="1779"/>
                  <a:pt x="5989" y="1630"/>
                  <a:pt x="5989" y="1482"/>
                </a:cubicBezTo>
                <a:lnTo>
                  <a:pt x="5989" y="296"/>
                </a:lnTo>
                <a:cubicBezTo>
                  <a:pt x="5989" y="148"/>
                  <a:pt x="5840" y="0"/>
                  <a:pt x="5692" y="0"/>
                </a:cubicBezTo>
                <a:lnTo>
                  <a:pt x="296" y="0"/>
                </a:lnTo>
              </a:path>
            </a:pathLst>
          </a:custGeom>
          <a:solidFill>
            <a:srgbClr val="FF6600"/>
          </a:solidFill>
          <a:ln>
            <a:solidFill>
              <a:srgbClr val="FF6600"/>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800" strike="noStrike" spc="-1" dirty="0">
                <a:solidFill>
                  <a:srgbClr val="000000"/>
                </a:solidFill>
                <a:uFill>
                  <a:solidFill>
                    <a:srgbClr val="FFFFFF"/>
                  </a:solidFill>
                </a:uFill>
                <a:latin typeface="Arial"/>
                <a:ea typeface="DejaVu Sans"/>
              </a:rPr>
              <a:t>Enhanced Loan </a:t>
            </a:r>
            <a:endParaRPr dirty="0"/>
          </a:p>
          <a:p>
            <a:pPr algn="ctr">
              <a:lnSpc>
                <a:spcPct val="100000"/>
              </a:lnSpc>
            </a:pPr>
            <a:r>
              <a:rPr lang="en-US" sz="1800" strike="noStrike" spc="-1" dirty="0">
                <a:solidFill>
                  <a:srgbClr val="000000"/>
                </a:solidFill>
                <a:uFill>
                  <a:solidFill>
                    <a:srgbClr val="FFFFFF"/>
                  </a:solidFill>
                </a:uFill>
                <a:latin typeface="Arial"/>
                <a:ea typeface="DejaVu Sans"/>
              </a:rPr>
              <a:t>Repayment Ability </a:t>
            </a:r>
            <a:endParaRPr dirty="0"/>
          </a:p>
        </p:txBody>
      </p:sp>
      <p:sp>
        <p:nvSpPr>
          <p:cNvPr id="206" name="CustomShape 10"/>
          <p:cNvSpPr/>
          <p:nvPr/>
        </p:nvSpPr>
        <p:spPr>
          <a:xfrm>
            <a:off x="6485760" y="4542600"/>
            <a:ext cx="2165400" cy="639000"/>
          </a:xfrm>
          <a:custGeom>
            <a:avLst/>
            <a:gdLst/>
            <a:ahLst/>
            <a:cxnLst/>
            <a:rect l="l" t="t" r="r" b="b"/>
            <a:pathLst>
              <a:path w="6020" h="1780">
                <a:moveTo>
                  <a:pt x="296" y="0"/>
                </a:moveTo>
                <a:cubicBezTo>
                  <a:pt x="148" y="0"/>
                  <a:pt x="0" y="148"/>
                  <a:pt x="0" y="296"/>
                </a:cubicBezTo>
                <a:lnTo>
                  <a:pt x="0" y="1482"/>
                </a:lnTo>
                <a:cubicBezTo>
                  <a:pt x="0" y="1630"/>
                  <a:pt x="148" y="1779"/>
                  <a:pt x="296" y="1779"/>
                </a:cubicBezTo>
                <a:lnTo>
                  <a:pt x="5722" y="1779"/>
                </a:lnTo>
                <a:cubicBezTo>
                  <a:pt x="5870" y="1779"/>
                  <a:pt x="6019" y="1630"/>
                  <a:pt x="6019" y="1482"/>
                </a:cubicBezTo>
                <a:lnTo>
                  <a:pt x="6019" y="296"/>
                </a:lnTo>
                <a:cubicBezTo>
                  <a:pt x="6019" y="148"/>
                  <a:pt x="5870" y="0"/>
                  <a:pt x="5722" y="0"/>
                </a:cubicBezTo>
                <a:lnTo>
                  <a:pt x="296" y="0"/>
                </a:lnTo>
              </a:path>
            </a:pathLst>
          </a:custGeom>
          <a:solidFill>
            <a:srgbClr val="FF6600"/>
          </a:solidFill>
          <a:ln>
            <a:solidFill>
              <a:srgbClr val="FF6600"/>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800" strike="noStrike" spc="-1" dirty="0">
                <a:solidFill>
                  <a:srgbClr val="000000"/>
                </a:solidFill>
                <a:uFill>
                  <a:solidFill>
                    <a:srgbClr val="FFFFFF"/>
                  </a:solidFill>
                </a:uFill>
                <a:latin typeface="Arial"/>
                <a:ea typeface="DejaVu Sans"/>
              </a:rPr>
              <a:t>Improved </a:t>
            </a:r>
            <a:endParaRPr dirty="0"/>
          </a:p>
          <a:p>
            <a:pPr algn="ctr">
              <a:lnSpc>
                <a:spcPct val="100000"/>
              </a:lnSpc>
            </a:pPr>
            <a:r>
              <a:rPr lang="en-US" sz="1800" strike="noStrike" spc="-1" dirty="0">
                <a:solidFill>
                  <a:srgbClr val="000000"/>
                </a:solidFill>
                <a:uFill>
                  <a:solidFill>
                    <a:srgbClr val="FFFFFF"/>
                  </a:solidFill>
                </a:uFill>
                <a:latin typeface="Arial"/>
                <a:ea typeface="DejaVu Sans"/>
              </a:rPr>
              <a:t>Business Practices</a:t>
            </a:r>
            <a:endParaRPr dirty="0"/>
          </a:p>
        </p:txBody>
      </p:sp>
      <p:sp>
        <p:nvSpPr>
          <p:cNvPr id="207" name="CustomShape 11"/>
          <p:cNvSpPr/>
          <p:nvPr/>
        </p:nvSpPr>
        <p:spPr>
          <a:xfrm>
            <a:off x="293400" y="4572000"/>
            <a:ext cx="2157840" cy="639000"/>
          </a:xfrm>
          <a:custGeom>
            <a:avLst/>
            <a:gdLst/>
            <a:ahLst/>
            <a:cxnLst/>
            <a:rect l="l" t="t" r="r" b="b"/>
            <a:pathLst>
              <a:path w="5999" h="1780">
                <a:moveTo>
                  <a:pt x="296" y="0"/>
                </a:moveTo>
                <a:cubicBezTo>
                  <a:pt x="148" y="0"/>
                  <a:pt x="0" y="148"/>
                  <a:pt x="0" y="296"/>
                </a:cubicBezTo>
                <a:lnTo>
                  <a:pt x="0" y="1482"/>
                </a:lnTo>
                <a:cubicBezTo>
                  <a:pt x="0" y="1630"/>
                  <a:pt x="148" y="1779"/>
                  <a:pt x="296" y="1779"/>
                </a:cubicBezTo>
                <a:lnTo>
                  <a:pt x="5701" y="1779"/>
                </a:lnTo>
                <a:cubicBezTo>
                  <a:pt x="5849" y="1779"/>
                  <a:pt x="5998" y="1630"/>
                  <a:pt x="5998" y="1482"/>
                </a:cubicBezTo>
                <a:lnTo>
                  <a:pt x="5998" y="296"/>
                </a:lnTo>
                <a:cubicBezTo>
                  <a:pt x="5998" y="148"/>
                  <a:pt x="5849" y="0"/>
                  <a:pt x="5701" y="0"/>
                </a:cubicBezTo>
                <a:lnTo>
                  <a:pt x="296" y="0"/>
                </a:lnTo>
              </a:path>
            </a:pathLst>
          </a:custGeom>
          <a:solidFill>
            <a:srgbClr val="FFCC00"/>
          </a:solidFill>
          <a:ln>
            <a:solidFill>
              <a:srgbClr val="FFCC00"/>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800" strike="noStrike" spc="-1">
                <a:solidFill>
                  <a:srgbClr val="000000"/>
                </a:solidFill>
                <a:uFill>
                  <a:solidFill>
                    <a:srgbClr val="FFFFFF"/>
                  </a:solidFill>
                </a:uFill>
                <a:latin typeface="Arial"/>
                <a:ea typeface="DejaVu Sans"/>
              </a:rPr>
              <a:t>Operational </a:t>
            </a:r>
            <a:endParaRPr/>
          </a:p>
          <a:p>
            <a:pPr algn="ctr">
              <a:lnSpc>
                <a:spcPct val="100000"/>
              </a:lnSpc>
            </a:pPr>
            <a:r>
              <a:rPr lang="en-US" sz="1800" strike="noStrike" spc="-1">
                <a:solidFill>
                  <a:srgbClr val="000000"/>
                </a:solidFill>
                <a:uFill>
                  <a:solidFill>
                    <a:srgbClr val="FFFFFF"/>
                  </a:solidFill>
                </a:uFill>
                <a:latin typeface="Arial"/>
                <a:ea typeface="DejaVu Sans"/>
              </a:rPr>
              <a:t>Inefficiencies</a:t>
            </a:r>
            <a:endParaRPr/>
          </a:p>
        </p:txBody>
      </p:sp>
      <p:sp>
        <p:nvSpPr>
          <p:cNvPr id="208" name="CustomShape 12"/>
          <p:cNvSpPr/>
          <p:nvPr/>
        </p:nvSpPr>
        <p:spPr>
          <a:xfrm>
            <a:off x="3276600" y="1723200"/>
            <a:ext cx="2157840" cy="639000"/>
          </a:xfrm>
          <a:custGeom>
            <a:avLst/>
            <a:gdLst/>
            <a:ahLst/>
            <a:cxnLst/>
            <a:rect l="l" t="t" r="r" b="b"/>
            <a:pathLst>
              <a:path w="5999" h="1780">
                <a:moveTo>
                  <a:pt x="296" y="0"/>
                </a:moveTo>
                <a:cubicBezTo>
                  <a:pt x="148" y="0"/>
                  <a:pt x="0" y="148"/>
                  <a:pt x="0" y="296"/>
                </a:cubicBezTo>
                <a:lnTo>
                  <a:pt x="0" y="1482"/>
                </a:lnTo>
                <a:cubicBezTo>
                  <a:pt x="0" y="1630"/>
                  <a:pt x="148" y="1779"/>
                  <a:pt x="296" y="1779"/>
                </a:cubicBezTo>
                <a:lnTo>
                  <a:pt x="5701" y="1779"/>
                </a:lnTo>
                <a:cubicBezTo>
                  <a:pt x="5849" y="1779"/>
                  <a:pt x="5998" y="1630"/>
                  <a:pt x="5998" y="1482"/>
                </a:cubicBezTo>
                <a:lnTo>
                  <a:pt x="5998" y="296"/>
                </a:lnTo>
                <a:cubicBezTo>
                  <a:pt x="5998" y="148"/>
                  <a:pt x="5849" y="0"/>
                  <a:pt x="5701" y="0"/>
                </a:cubicBezTo>
                <a:lnTo>
                  <a:pt x="296" y="0"/>
                </a:lnTo>
              </a:path>
            </a:pathLst>
          </a:custGeom>
          <a:solidFill>
            <a:srgbClr val="FF9900"/>
          </a:solidFill>
          <a:ln>
            <a:solidFill>
              <a:srgbClr val="FF9900"/>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800" strike="noStrike" spc="-1">
                <a:solidFill>
                  <a:srgbClr val="000000"/>
                </a:solidFill>
                <a:uFill>
                  <a:solidFill>
                    <a:srgbClr val="FFFFFF"/>
                  </a:solidFill>
                </a:uFill>
                <a:latin typeface="Arial"/>
                <a:ea typeface="DejaVu Sans"/>
              </a:rPr>
              <a:t>Focused Trainings</a:t>
            </a:r>
            <a:endParaRPr/>
          </a:p>
        </p:txBody>
      </p:sp>
      <p:sp>
        <p:nvSpPr>
          <p:cNvPr id="209" name="CustomShape 13"/>
          <p:cNvSpPr/>
          <p:nvPr/>
        </p:nvSpPr>
        <p:spPr>
          <a:xfrm>
            <a:off x="3276600" y="2667000"/>
            <a:ext cx="2157840" cy="639000"/>
          </a:xfrm>
          <a:custGeom>
            <a:avLst/>
            <a:gdLst/>
            <a:ahLst/>
            <a:cxnLst/>
            <a:rect l="l" t="t" r="r" b="b"/>
            <a:pathLst>
              <a:path w="5999" h="1780">
                <a:moveTo>
                  <a:pt x="296" y="0"/>
                </a:moveTo>
                <a:cubicBezTo>
                  <a:pt x="148" y="0"/>
                  <a:pt x="0" y="148"/>
                  <a:pt x="0" y="296"/>
                </a:cubicBezTo>
                <a:lnTo>
                  <a:pt x="0" y="1482"/>
                </a:lnTo>
                <a:cubicBezTo>
                  <a:pt x="0" y="1630"/>
                  <a:pt x="148" y="1779"/>
                  <a:pt x="296" y="1779"/>
                </a:cubicBezTo>
                <a:lnTo>
                  <a:pt x="5701" y="1779"/>
                </a:lnTo>
                <a:cubicBezTo>
                  <a:pt x="5849" y="1779"/>
                  <a:pt x="5998" y="1630"/>
                  <a:pt x="5998" y="1482"/>
                </a:cubicBezTo>
                <a:lnTo>
                  <a:pt x="5998" y="296"/>
                </a:lnTo>
                <a:cubicBezTo>
                  <a:pt x="5998" y="148"/>
                  <a:pt x="5849" y="0"/>
                  <a:pt x="5701" y="0"/>
                </a:cubicBezTo>
                <a:lnTo>
                  <a:pt x="296" y="0"/>
                </a:lnTo>
              </a:path>
            </a:pathLst>
          </a:custGeom>
          <a:solidFill>
            <a:srgbClr val="FF9900"/>
          </a:solidFill>
          <a:ln>
            <a:solidFill>
              <a:srgbClr val="FF9900"/>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800" strike="noStrike" spc="-1" dirty="0">
                <a:solidFill>
                  <a:srgbClr val="000000"/>
                </a:solidFill>
                <a:uFill>
                  <a:solidFill>
                    <a:srgbClr val="FFFFFF"/>
                  </a:solidFill>
                </a:uFill>
                <a:latin typeface="Arial"/>
                <a:ea typeface="DejaVu Sans"/>
              </a:rPr>
              <a:t>Management </a:t>
            </a:r>
            <a:endParaRPr dirty="0"/>
          </a:p>
          <a:p>
            <a:pPr algn="ctr">
              <a:lnSpc>
                <a:spcPct val="100000"/>
              </a:lnSpc>
            </a:pPr>
            <a:r>
              <a:rPr lang="en-US" sz="1800" strike="noStrike" spc="-1" dirty="0">
                <a:solidFill>
                  <a:srgbClr val="000000"/>
                </a:solidFill>
                <a:uFill>
                  <a:solidFill>
                    <a:srgbClr val="FFFFFF"/>
                  </a:solidFill>
                </a:uFill>
                <a:latin typeface="Arial"/>
                <a:ea typeface="DejaVu Sans"/>
              </a:rPr>
              <a:t>Education</a:t>
            </a:r>
            <a:endParaRPr dirty="0"/>
          </a:p>
        </p:txBody>
      </p:sp>
      <p:sp>
        <p:nvSpPr>
          <p:cNvPr id="210" name="CustomShape 14"/>
          <p:cNvSpPr/>
          <p:nvPr/>
        </p:nvSpPr>
        <p:spPr>
          <a:xfrm>
            <a:off x="3276600" y="4572000"/>
            <a:ext cx="2165400" cy="639000"/>
          </a:xfrm>
          <a:custGeom>
            <a:avLst/>
            <a:gdLst/>
            <a:ahLst/>
            <a:cxnLst/>
            <a:rect l="l" t="t" r="r" b="b"/>
            <a:pathLst>
              <a:path w="6020" h="1780">
                <a:moveTo>
                  <a:pt x="296" y="0"/>
                </a:moveTo>
                <a:cubicBezTo>
                  <a:pt x="148" y="0"/>
                  <a:pt x="0" y="148"/>
                  <a:pt x="0" y="296"/>
                </a:cubicBezTo>
                <a:lnTo>
                  <a:pt x="0" y="1482"/>
                </a:lnTo>
                <a:cubicBezTo>
                  <a:pt x="0" y="1630"/>
                  <a:pt x="148" y="1779"/>
                  <a:pt x="296" y="1779"/>
                </a:cubicBezTo>
                <a:lnTo>
                  <a:pt x="5722" y="1779"/>
                </a:lnTo>
                <a:cubicBezTo>
                  <a:pt x="5870" y="1779"/>
                  <a:pt x="6019" y="1630"/>
                  <a:pt x="6019" y="1482"/>
                </a:cubicBezTo>
                <a:lnTo>
                  <a:pt x="6019" y="296"/>
                </a:lnTo>
                <a:cubicBezTo>
                  <a:pt x="6019" y="148"/>
                  <a:pt x="5870" y="0"/>
                  <a:pt x="5722" y="0"/>
                </a:cubicBezTo>
                <a:lnTo>
                  <a:pt x="296" y="0"/>
                </a:lnTo>
              </a:path>
            </a:pathLst>
          </a:custGeom>
          <a:solidFill>
            <a:srgbClr val="FF9900"/>
          </a:solidFill>
          <a:ln>
            <a:solidFill>
              <a:srgbClr val="FF9900"/>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800" strike="noStrike" spc="-1">
                <a:solidFill>
                  <a:srgbClr val="000000"/>
                </a:solidFill>
                <a:uFill>
                  <a:solidFill>
                    <a:srgbClr val="FFFFFF"/>
                  </a:solidFill>
                </a:uFill>
                <a:latin typeface="Arial"/>
                <a:ea typeface="DejaVu Sans"/>
              </a:rPr>
              <a:t>Advisory Services</a:t>
            </a:r>
            <a:endParaRPr/>
          </a:p>
        </p:txBody>
      </p:sp>
      <p:sp>
        <p:nvSpPr>
          <p:cNvPr id="211" name="CustomShape 15"/>
          <p:cNvSpPr/>
          <p:nvPr/>
        </p:nvSpPr>
        <p:spPr>
          <a:xfrm>
            <a:off x="3276600" y="3628200"/>
            <a:ext cx="2165400" cy="639000"/>
          </a:xfrm>
          <a:custGeom>
            <a:avLst/>
            <a:gdLst/>
            <a:ahLst/>
            <a:cxnLst/>
            <a:rect l="l" t="t" r="r" b="b"/>
            <a:pathLst>
              <a:path w="6020" h="1780">
                <a:moveTo>
                  <a:pt x="296" y="0"/>
                </a:moveTo>
                <a:cubicBezTo>
                  <a:pt x="148" y="0"/>
                  <a:pt x="0" y="148"/>
                  <a:pt x="0" y="296"/>
                </a:cubicBezTo>
                <a:lnTo>
                  <a:pt x="0" y="1482"/>
                </a:lnTo>
                <a:cubicBezTo>
                  <a:pt x="0" y="1630"/>
                  <a:pt x="148" y="1779"/>
                  <a:pt x="296" y="1779"/>
                </a:cubicBezTo>
                <a:lnTo>
                  <a:pt x="5722" y="1779"/>
                </a:lnTo>
                <a:cubicBezTo>
                  <a:pt x="5870" y="1779"/>
                  <a:pt x="6019" y="1630"/>
                  <a:pt x="6019" y="1482"/>
                </a:cubicBezTo>
                <a:lnTo>
                  <a:pt x="6019" y="296"/>
                </a:lnTo>
                <a:cubicBezTo>
                  <a:pt x="6019" y="148"/>
                  <a:pt x="5870" y="0"/>
                  <a:pt x="5722" y="0"/>
                </a:cubicBezTo>
                <a:lnTo>
                  <a:pt x="296" y="0"/>
                </a:lnTo>
              </a:path>
            </a:pathLst>
          </a:custGeom>
          <a:solidFill>
            <a:srgbClr val="FF9900"/>
          </a:solidFill>
          <a:ln>
            <a:solidFill>
              <a:srgbClr val="FF9900"/>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800" strike="noStrike" spc="-1" dirty="0">
                <a:solidFill>
                  <a:srgbClr val="000000"/>
                </a:solidFill>
                <a:uFill>
                  <a:solidFill>
                    <a:srgbClr val="FFFFFF"/>
                  </a:solidFill>
                </a:uFill>
                <a:latin typeface="Arial"/>
                <a:ea typeface="DejaVu Sans"/>
              </a:rPr>
              <a:t>Tools and Techniques</a:t>
            </a:r>
            <a:endParaRPr dirty="0"/>
          </a:p>
        </p:txBody>
      </p:sp>
      <p:sp>
        <p:nvSpPr>
          <p:cNvPr id="212" name="CustomShape 16"/>
          <p:cNvSpPr/>
          <p:nvPr/>
        </p:nvSpPr>
        <p:spPr>
          <a:xfrm>
            <a:off x="3617280" y="914400"/>
            <a:ext cx="2165400" cy="8355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en-US" strike="noStrike" spc="-1" dirty="0">
                <a:solidFill>
                  <a:srgbClr val="FF0000"/>
                </a:solidFill>
                <a:uFill>
                  <a:solidFill>
                    <a:srgbClr val="FFFFFF"/>
                  </a:solidFill>
                </a:uFill>
                <a:latin typeface="Tahoma" panose="020B0604030504040204" pitchFamily="34" charset="0"/>
                <a:ea typeface="Tahoma" panose="020B0604030504040204" pitchFamily="34" charset="0"/>
                <a:cs typeface="Tahoma" panose="020B0604030504040204" pitchFamily="34" charset="0"/>
              </a:rPr>
              <a:t>NFAS Provides</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213" name="CustomShape 17"/>
          <p:cNvSpPr/>
          <p:nvPr/>
        </p:nvSpPr>
        <p:spPr>
          <a:xfrm>
            <a:off x="2687760" y="3200400"/>
            <a:ext cx="639000" cy="456120"/>
          </a:xfrm>
          <a:custGeom>
            <a:avLst/>
            <a:gdLst/>
            <a:ahLst/>
            <a:cxnLst/>
            <a:rect l="l" t="t" r="r" b="b"/>
            <a:pathLst>
              <a:path w="1780" h="1272">
                <a:moveTo>
                  <a:pt x="0" y="317"/>
                </a:moveTo>
                <a:lnTo>
                  <a:pt x="1334" y="317"/>
                </a:lnTo>
                <a:lnTo>
                  <a:pt x="1334" y="0"/>
                </a:lnTo>
                <a:lnTo>
                  <a:pt x="1779" y="635"/>
                </a:lnTo>
                <a:lnTo>
                  <a:pt x="1334" y="1271"/>
                </a:lnTo>
                <a:lnTo>
                  <a:pt x="1334" y="953"/>
                </a:lnTo>
                <a:lnTo>
                  <a:pt x="0" y="953"/>
                </a:lnTo>
                <a:lnTo>
                  <a:pt x="0" y="317"/>
                </a:lnTo>
              </a:path>
            </a:pathLst>
          </a:custGeom>
          <a:solidFill>
            <a:srgbClr val="000000"/>
          </a:solidFill>
          <a:ln>
            <a:noFill/>
          </a:ln>
        </p:spPr>
        <p:style>
          <a:lnRef idx="0">
            <a:scrgbClr r="0" g="0" b="0"/>
          </a:lnRef>
          <a:fillRef idx="0">
            <a:scrgbClr r="0" g="0" b="0"/>
          </a:fillRef>
          <a:effectRef idx="0">
            <a:scrgbClr r="0" g="0" b="0"/>
          </a:effectRef>
          <a:fontRef idx="minor"/>
        </p:style>
      </p:sp>
      <p:sp>
        <p:nvSpPr>
          <p:cNvPr id="214" name="CustomShape 18"/>
          <p:cNvSpPr/>
          <p:nvPr/>
        </p:nvSpPr>
        <p:spPr>
          <a:xfrm>
            <a:off x="5715000" y="3276600"/>
            <a:ext cx="639000" cy="456120"/>
          </a:xfrm>
          <a:custGeom>
            <a:avLst/>
            <a:gdLst/>
            <a:ahLst/>
            <a:cxnLst/>
            <a:rect l="l" t="t" r="r" b="b"/>
            <a:pathLst>
              <a:path w="1780" h="1272">
                <a:moveTo>
                  <a:pt x="0" y="317"/>
                </a:moveTo>
                <a:lnTo>
                  <a:pt x="1334" y="317"/>
                </a:lnTo>
                <a:lnTo>
                  <a:pt x="1334" y="0"/>
                </a:lnTo>
                <a:lnTo>
                  <a:pt x="1779" y="635"/>
                </a:lnTo>
                <a:lnTo>
                  <a:pt x="1334" y="1271"/>
                </a:lnTo>
                <a:lnTo>
                  <a:pt x="1334" y="953"/>
                </a:lnTo>
                <a:lnTo>
                  <a:pt x="0" y="953"/>
                </a:lnTo>
                <a:lnTo>
                  <a:pt x="0" y="317"/>
                </a:lnTo>
              </a:path>
            </a:pathLst>
          </a:custGeom>
          <a:solidFill>
            <a:srgbClr val="000000"/>
          </a:solidFill>
          <a:ln>
            <a:noFill/>
          </a:ln>
        </p:spPr>
        <p:style>
          <a:lnRef idx="0">
            <a:scrgbClr r="0" g="0" b="0"/>
          </a:lnRef>
          <a:fillRef idx="0">
            <a:scrgbClr r="0" g="0" b="0"/>
          </a:fillRef>
          <a:effectRef idx="0">
            <a:scrgbClr r="0" g="0" b="0"/>
          </a:effectRef>
          <a:fontRef idx="minor"/>
        </p:style>
      </p:sp>
      <p:sp>
        <p:nvSpPr>
          <p:cNvPr id="21" name="Title 2"/>
          <p:cNvSpPr txBox="1">
            <a:spLocks/>
          </p:cNvSpPr>
          <p:nvPr/>
        </p:nvSpPr>
        <p:spPr>
          <a:xfrm>
            <a:off x="76200" y="228600"/>
            <a:ext cx="7620000" cy="685800"/>
          </a:xfrm>
          <a:prstGeom prst="rect">
            <a:avLst/>
          </a:prstGeom>
          <a:noFill/>
          <a:ln w="19050">
            <a:solidFill>
              <a:schemeClr val="bg1">
                <a:lumMod val="50000"/>
              </a:schemeClr>
            </a:solid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7030A0"/>
                </a:solidFill>
                <a:effectLst/>
                <a:uLnTx/>
                <a:uFillTx/>
                <a:latin typeface="+mj-lt"/>
                <a:ea typeface="+mj-ea"/>
                <a:cs typeface="+mj-cs"/>
              </a:rPr>
              <a:t>NFAS - Impact</a:t>
            </a:r>
          </a:p>
        </p:txBody>
      </p:sp>
    </p:spTree>
    <p:extLst>
      <p:ext uri="{BB962C8B-B14F-4D97-AF65-F5344CB8AC3E}">
        <p14:creationId xmlns="" xmlns:p14="http://schemas.microsoft.com/office/powerpoint/2010/main" val="222786818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9"/>
          <p:cNvSpPr>
            <a:spLocks noChangeArrowheads="1"/>
          </p:cNvSpPr>
          <p:nvPr/>
        </p:nvSpPr>
        <p:spPr bwMode="auto">
          <a:xfrm>
            <a:off x="4738688" y="4664075"/>
            <a:ext cx="43688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endParaRPr lang="en-US" sz="1200" b="1">
              <a:solidFill>
                <a:srgbClr val="000000"/>
              </a:solidFill>
              <a:ea typeface="ＭＳ Ｐゴシック" charset="0"/>
              <a:cs typeface="Times New Roman" pitchFamily="18" charset="0"/>
            </a:endParaRPr>
          </a:p>
          <a:p>
            <a:pPr fontAlgn="base">
              <a:lnSpc>
                <a:spcPct val="150000"/>
              </a:lnSpc>
              <a:spcBef>
                <a:spcPct val="0"/>
              </a:spcBef>
              <a:spcAft>
                <a:spcPct val="0"/>
              </a:spcAft>
            </a:pPr>
            <a:endParaRPr lang="en-US" sz="1200" b="1">
              <a:solidFill>
                <a:srgbClr val="000000"/>
              </a:solidFill>
              <a:ea typeface="ＭＳ Ｐゴシック" charset="0"/>
              <a:cs typeface="Times New Roman" pitchFamily="18" charset="0"/>
            </a:endParaRPr>
          </a:p>
        </p:txBody>
      </p:sp>
      <p:sp>
        <p:nvSpPr>
          <p:cNvPr id="7" name="Flowchart: Extract 6"/>
          <p:cNvSpPr/>
          <p:nvPr/>
        </p:nvSpPr>
        <p:spPr bwMode="auto">
          <a:xfrm>
            <a:off x="327546" y="450376"/>
            <a:ext cx="685800" cy="685800"/>
          </a:xfrm>
          <a:prstGeom prst="flowChartExtra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115888" indent="-115888" fontAlgn="base">
              <a:spcBef>
                <a:spcPct val="50000"/>
              </a:spcBef>
              <a:spcAft>
                <a:spcPct val="0"/>
              </a:spcAft>
              <a:buFontTx/>
              <a:buChar char="•"/>
            </a:pPr>
            <a:endParaRPr lang="en-US" sz="1300" b="1">
              <a:solidFill>
                <a:srgbClr val="021F43"/>
              </a:solidFill>
              <a:ea typeface="ＭＳ Ｐゴシック" charset="0"/>
              <a:cs typeface="Times New Roman" charset="0"/>
            </a:endParaRPr>
          </a:p>
        </p:txBody>
      </p:sp>
      <p:sp>
        <p:nvSpPr>
          <p:cNvPr id="2" name="TextBox 1"/>
          <p:cNvSpPr txBox="1"/>
          <p:nvPr/>
        </p:nvSpPr>
        <p:spPr>
          <a:xfrm>
            <a:off x="381001" y="1634109"/>
            <a:ext cx="8569036" cy="4557232"/>
          </a:xfrm>
          <a:prstGeom prst="rect">
            <a:avLst/>
          </a:prstGeom>
          <a:noFill/>
          <a:ln w="9525" algn="ctr">
            <a:noFill/>
            <a:miter lim="800000"/>
            <a:headEnd/>
            <a:tailEnd/>
          </a:ln>
        </p:spPr>
        <p:txBody>
          <a:bodyPr/>
          <a:lstStyle>
            <a:defPPr>
              <a:defRPr lang="en-US"/>
            </a:defPPr>
            <a:lvl2pPr marL="288925" lvl="1" indent="-285750">
              <a:buFont typeface="Arial" panose="020B0604020202020204" pitchFamily="34" charset="0"/>
              <a:buChar char="•"/>
            </a:lvl2pPr>
          </a:lstStyle>
          <a:p>
            <a:pPr lvl="1" fontAlgn="base">
              <a:spcBef>
                <a:spcPts val="300"/>
              </a:spcBef>
              <a:spcAft>
                <a:spcPts val="600"/>
              </a:spcAft>
              <a:buClr>
                <a:srgbClr val="00B0F0"/>
              </a:buClr>
            </a:pPr>
            <a:r>
              <a:rPr lang="en-US" sz="2800" dirty="0">
                <a:solidFill>
                  <a:srgbClr val="021F43"/>
                </a:solidFill>
                <a:ea typeface="ＭＳ Ｐゴシック" charset="0"/>
              </a:rPr>
              <a:t>Assessment of internal capacity to provide </a:t>
            </a:r>
            <a:r>
              <a:rPr lang="en-US" sz="2800" dirty="0" smtClean="0">
                <a:solidFill>
                  <a:srgbClr val="021F43"/>
                </a:solidFill>
                <a:ea typeface="ＭＳ Ｐゴシック" charset="0"/>
              </a:rPr>
              <a:t>NFAS</a:t>
            </a:r>
            <a:endParaRPr lang="en-US" sz="2800" dirty="0">
              <a:solidFill>
                <a:srgbClr val="021F43"/>
              </a:solidFill>
              <a:ea typeface="ＭＳ Ｐゴシック" charset="0"/>
            </a:endParaRPr>
          </a:p>
          <a:p>
            <a:pPr lvl="1" fontAlgn="base">
              <a:spcBef>
                <a:spcPts val="300"/>
              </a:spcBef>
              <a:spcAft>
                <a:spcPts val="600"/>
              </a:spcAft>
              <a:buClr>
                <a:srgbClr val="00B0F0"/>
              </a:buClr>
            </a:pPr>
            <a:r>
              <a:rPr lang="en-US" sz="2800" dirty="0">
                <a:solidFill>
                  <a:srgbClr val="021F43"/>
                </a:solidFill>
                <a:ea typeface="ＭＳ Ｐゴシック" charset="0"/>
              </a:rPr>
              <a:t>Needs assessment for the bank’s SME clients</a:t>
            </a:r>
          </a:p>
          <a:p>
            <a:pPr lvl="1" fontAlgn="base">
              <a:spcBef>
                <a:spcPts val="300"/>
              </a:spcBef>
              <a:spcAft>
                <a:spcPts val="600"/>
              </a:spcAft>
              <a:buClr>
                <a:srgbClr val="00B0F0"/>
              </a:buClr>
            </a:pPr>
            <a:r>
              <a:rPr lang="en-US" sz="2800" dirty="0">
                <a:solidFill>
                  <a:srgbClr val="021F43"/>
                </a:solidFill>
                <a:ea typeface="ＭＳ Ｐゴシック" charset="0"/>
              </a:rPr>
              <a:t>Advice on strategy for </a:t>
            </a:r>
            <a:r>
              <a:rPr lang="en-US" sz="2800" dirty="0" smtClean="0">
                <a:solidFill>
                  <a:srgbClr val="021F43"/>
                </a:solidFill>
                <a:ea typeface="ＭＳ Ｐゴシック" charset="0"/>
              </a:rPr>
              <a:t>NFAS </a:t>
            </a:r>
            <a:r>
              <a:rPr lang="en-US" sz="2800" dirty="0">
                <a:solidFill>
                  <a:srgbClr val="021F43"/>
                </a:solidFill>
                <a:ea typeface="ＭＳ Ｐゴシック" charset="0"/>
              </a:rPr>
              <a:t>products</a:t>
            </a:r>
          </a:p>
          <a:p>
            <a:pPr lvl="1" fontAlgn="base">
              <a:spcBef>
                <a:spcPts val="300"/>
              </a:spcBef>
              <a:spcAft>
                <a:spcPts val="600"/>
              </a:spcAft>
              <a:buClr>
                <a:srgbClr val="00B0F0"/>
              </a:buClr>
            </a:pPr>
            <a:r>
              <a:rPr lang="en-US" sz="2800" dirty="0">
                <a:solidFill>
                  <a:srgbClr val="021F43"/>
                </a:solidFill>
                <a:ea typeface="ＭＳ Ｐゴシック" charset="0"/>
              </a:rPr>
              <a:t>Sharing best practices in </a:t>
            </a:r>
            <a:r>
              <a:rPr lang="en-US" sz="2800" dirty="0" smtClean="0">
                <a:solidFill>
                  <a:srgbClr val="021F43"/>
                </a:solidFill>
                <a:ea typeface="ＭＳ Ｐゴシック" charset="0"/>
              </a:rPr>
              <a:t>NFAS</a:t>
            </a:r>
            <a:endParaRPr lang="en-US" sz="2800" dirty="0">
              <a:solidFill>
                <a:srgbClr val="021F43"/>
              </a:solidFill>
              <a:ea typeface="ＭＳ Ｐゴシック" charset="0"/>
            </a:endParaRPr>
          </a:p>
          <a:p>
            <a:pPr lvl="1" fontAlgn="base">
              <a:spcBef>
                <a:spcPts val="300"/>
              </a:spcBef>
              <a:spcAft>
                <a:spcPts val="600"/>
              </a:spcAft>
              <a:buClr>
                <a:srgbClr val="00B0F0"/>
              </a:buClr>
            </a:pPr>
            <a:r>
              <a:rPr lang="en-US" sz="2800" dirty="0">
                <a:solidFill>
                  <a:srgbClr val="021F43"/>
                </a:solidFill>
                <a:ea typeface="ＭＳ Ｐゴシック" charset="0"/>
              </a:rPr>
              <a:t>Building capacity of  the Bank’s internal network of co-trainers and training assessors</a:t>
            </a:r>
          </a:p>
          <a:p>
            <a:pPr lvl="1" fontAlgn="base">
              <a:spcBef>
                <a:spcPts val="300"/>
              </a:spcBef>
              <a:spcAft>
                <a:spcPts val="600"/>
              </a:spcAft>
              <a:buClr>
                <a:srgbClr val="00B0F0"/>
              </a:buClr>
            </a:pPr>
            <a:r>
              <a:rPr lang="en-US" sz="2800" dirty="0">
                <a:solidFill>
                  <a:srgbClr val="021F43"/>
                </a:solidFill>
                <a:ea typeface="ＭＳ Ｐゴシック" charset="0"/>
              </a:rPr>
              <a:t>Defining roles and responsibilities and KPIs for trainers</a:t>
            </a:r>
          </a:p>
          <a:p>
            <a:pPr lvl="1" fontAlgn="base">
              <a:spcBef>
                <a:spcPts val="300"/>
              </a:spcBef>
              <a:spcAft>
                <a:spcPts val="600"/>
              </a:spcAft>
              <a:buClr>
                <a:srgbClr val="00B0F0"/>
              </a:buClr>
            </a:pPr>
            <a:r>
              <a:rPr lang="en-US" sz="2800" dirty="0">
                <a:solidFill>
                  <a:srgbClr val="021F43"/>
                </a:solidFill>
                <a:ea typeface="ＭＳ Ｐゴシック" charset="0"/>
              </a:rPr>
              <a:t>Training program “Business Academy” to </a:t>
            </a:r>
            <a:r>
              <a:rPr lang="en-US" sz="2800" dirty="0" smtClean="0">
                <a:solidFill>
                  <a:srgbClr val="021F43"/>
                </a:solidFill>
                <a:ea typeface="ＭＳ Ｐゴシック" charset="0"/>
              </a:rPr>
              <a:t>SMEs</a:t>
            </a:r>
            <a:endParaRPr lang="en-US" sz="2800" dirty="0">
              <a:solidFill>
                <a:srgbClr val="021F43"/>
              </a:solidFill>
              <a:ea typeface="ＭＳ Ｐゴシック" charset="0"/>
            </a:endParaRPr>
          </a:p>
        </p:txBody>
      </p:sp>
      <p:sp>
        <p:nvSpPr>
          <p:cNvPr id="14" name="Title 2"/>
          <p:cNvSpPr txBox="1">
            <a:spLocks/>
          </p:cNvSpPr>
          <p:nvPr/>
        </p:nvSpPr>
        <p:spPr>
          <a:xfrm>
            <a:off x="76200" y="228600"/>
            <a:ext cx="7620000" cy="685800"/>
          </a:xfrm>
          <a:prstGeom prst="rect">
            <a:avLst/>
          </a:prstGeom>
          <a:noFill/>
          <a:ln w="19050">
            <a:solidFill>
              <a:schemeClr val="bg1">
                <a:lumMod val="50000"/>
              </a:schemeClr>
            </a:solid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rgbClr val="7030A0"/>
                </a:solidFill>
                <a:latin typeface="+mj-lt"/>
                <a:ea typeface="+mj-ea"/>
                <a:cs typeface="+mj-cs"/>
              </a:rPr>
              <a:t>NFAS – SME Advisor </a:t>
            </a:r>
            <a:endParaRPr kumimoji="0" lang="en-US" sz="2800" b="1" i="0" u="none" strike="noStrike" kern="1200" cap="none" spc="0" normalizeH="0" baseline="0" noProof="0" dirty="0" smtClean="0">
              <a:ln>
                <a:noFill/>
              </a:ln>
              <a:solidFill>
                <a:srgbClr val="7030A0"/>
              </a:solidFill>
              <a:effectLst/>
              <a:uLnTx/>
              <a:uFillTx/>
              <a:latin typeface="+mj-lt"/>
              <a:ea typeface="+mj-ea"/>
              <a:cs typeface="+mj-cs"/>
            </a:endParaRPr>
          </a:p>
        </p:txBody>
      </p:sp>
    </p:spTree>
    <p:extLst>
      <p:ext uri="{BB962C8B-B14F-4D97-AF65-F5344CB8AC3E}">
        <p14:creationId xmlns="" xmlns:p14="http://schemas.microsoft.com/office/powerpoint/2010/main" val="559559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counsel.png"/>
          <p:cNvPicPr>
            <a:picLocks noChangeAspect="1"/>
          </p:cNvPicPr>
          <p:nvPr/>
        </p:nvPicPr>
        <p:blipFill rotWithShape="1">
          <a:blip r:embed="rId3" cstate="print"/>
          <a:srcRect l="7765" r="5344"/>
          <a:stretch/>
        </p:blipFill>
        <p:spPr>
          <a:xfrm>
            <a:off x="5092521" y="865110"/>
            <a:ext cx="1143000" cy="1051799"/>
          </a:xfrm>
          <a:prstGeom prst="rect">
            <a:avLst/>
          </a:prstGeom>
        </p:spPr>
      </p:pic>
      <p:pic>
        <p:nvPicPr>
          <p:cNvPr id="3075" name="Picture 3"/>
          <p:cNvPicPr>
            <a:picLocks noChangeAspect="1" noChangeArrowheads="1"/>
          </p:cNvPicPr>
          <p:nvPr/>
        </p:nvPicPr>
        <p:blipFill rotWithShape="1">
          <a:blip r:embed="rId4" cstate="email">
            <a:duotone>
              <a:schemeClr val="bg2">
                <a:shade val="45000"/>
                <a:satMod val="135000"/>
              </a:schemeClr>
              <a:prstClr val="white"/>
            </a:duotone>
            <a:extLst>
              <a:ext uri="{28A0092B-C50C-407E-A947-70E740481C1C}">
                <a14:useLocalDpi xmlns="" xmlns:a14="http://schemas.microsoft.com/office/drawing/2010/main" val="0"/>
              </a:ext>
            </a:extLst>
          </a:blip>
          <a:srcRect t="5804"/>
          <a:stretch/>
        </p:blipFill>
        <p:spPr bwMode="auto">
          <a:xfrm>
            <a:off x="7328889" y="955090"/>
            <a:ext cx="1036011" cy="869318"/>
          </a:xfrm>
          <a:prstGeom prst="rect">
            <a:avLst/>
          </a:prstGeom>
          <a:solidFill>
            <a:srgbClr val="0070C0"/>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 name="Picture 28" descr="information.png"/>
          <p:cNvPicPr>
            <a:picLocks noChangeAspect="1"/>
          </p:cNvPicPr>
          <p:nvPr/>
        </p:nvPicPr>
        <p:blipFill>
          <a:blip r:embed="rId5" cstate="print"/>
          <a:stretch>
            <a:fillRect/>
          </a:stretch>
        </p:blipFill>
        <p:spPr>
          <a:xfrm>
            <a:off x="2924670" y="829589"/>
            <a:ext cx="1074483" cy="1216655"/>
          </a:xfrm>
          <a:prstGeom prst="rect">
            <a:avLst/>
          </a:prstGeom>
        </p:spPr>
      </p:pic>
      <p:pic>
        <p:nvPicPr>
          <p:cNvPr id="28" name="Picture 27" descr="information.png"/>
          <p:cNvPicPr>
            <a:picLocks noChangeAspect="1"/>
          </p:cNvPicPr>
          <p:nvPr/>
        </p:nvPicPr>
        <p:blipFill>
          <a:blip r:embed="rId6" cstate="print"/>
          <a:stretch>
            <a:fillRect/>
          </a:stretch>
        </p:blipFill>
        <p:spPr>
          <a:xfrm>
            <a:off x="569278" y="829589"/>
            <a:ext cx="1251190" cy="1120321"/>
          </a:xfrm>
          <a:prstGeom prst="rect">
            <a:avLst/>
          </a:prstGeom>
        </p:spPr>
      </p:pic>
      <p:sp>
        <p:nvSpPr>
          <p:cNvPr id="44" name="Rounded Rectangle 43"/>
          <p:cNvSpPr/>
          <p:nvPr/>
        </p:nvSpPr>
        <p:spPr bwMode="auto">
          <a:xfrm>
            <a:off x="7009480" y="2508489"/>
            <a:ext cx="1823723" cy="3354190"/>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mn-lt"/>
              <a:cs typeface="Times New Roman" pitchFamily="18" charset="0"/>
            </a:endParaRPr>
          </a:p>
        </p:txBody>
      </p:sp>
      <p:sp>
        <p:nvSpPr>
          <p:cNvPr id="43" name="Rounded Rectangle 42"/>
          <p:cNvSpPr/>
          <p:nvPr/>
        </p:nvSpPr>
        <p:spPr bwMode="auto">
          <a:xfrm>
            <a:off x="4796813" y="2508489"/>
            <a:ext cx="1978998" cy="3354190"/>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mn-lt"/>
              <a:cs typeface="Times New Roman" pitchFamily="18" charset="0"/>
            </a:endParaRPr>
          </a:p>
        </p:txBody>
      </p:sp>
      <p:sp>
        <p:nvSpPr>
          <p:cNvPr id="42" name="Rounded Rectangle 41"/>
          <p:cNvSpPr/>
          <p:nvPr/>
        </p:nvSpPr>
        <p:spPr bwMode="auto">
          <a:xfrm>
            <a:off x="2594938" y="2523884"/>
            <a:ext cx="1955189" cy="3338795"/>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mn-lt"/>
              <a:cs typeface="Times New Roman" pitchFamily="18" charset="0"/>
            </a:endParaRPr>
          </a:p>
        </p:txBody>
      </p:sp>
      <p:sp>
        <p:nvSpPr>
          <p:cNvPr id="3" name="Rounded Rectangle 2"/>
          <p:cNvSpPr/>
          <p:nvPr/>
        </p:nvSpPr>
        <p:spPr bwMode="auto">
          <a:xfrm>
            <a:off x="376665" y="2508489"/>
            <a:ext cx="1955189" cy="3354190"/>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mn-lt"/>
              <a:cs typeface="Times New Roman" pitchFamily="18" charset="0"/>
            </a:endParaRPr>
          </a:p>
        </p:txBody>
      </p:sp>
      <p:sp>
        <p:nvSpPr>
          <p:cNvPr id="30" name="TextBox 29"/>
          <p:cNvSpPr txBox="1"/>
          <p:nvPr/>
        </p:nvSpPr>
        <p:spPr>
          <a:xfrm>
            <a:off x="2538473" y="2572138"/>
            <a:ext cx="2138485" cy="3539430"/>
          </a:xfrm>
          <a:prstGeom prst="rect">
            <a:avLst/>
          </a:prstGeom>
          <a:noFill/>
        </p:spPr>
        <p:txBody>
          <a:bodyPr wrap="square" rtlCol="0">
            <a:spAutoFit/>
          </a:bodyPr>
          <a:lstStyle/>
          <a:p>
            <a:pPr marL="171450" indent="-111125" fontAlgn="t">
              <a:buFont typeface="Arial" panose="020B0604020202020204" pitchFamily="34" charset="0"/>
              <a:buChar char="•"/>
            </a:pPr>
            <a:r>
              <a:rPr lang="en-US" sz="1600" dirty="0">
                <a:solidFill>
                  <a:srgbClr val="084D7A"/>
                </a:solidFill>
                <a:latin typeface="+mn-lt"/>
              </a:rPr>
              <a:t>Organization of training workshops/ seminars on:</a:t>
            </a:r>
          </a:p>
          <a:p>
            <a:pPr marL="347663" lvl="1" indent="-115888" fontAlgn="t">
              <a:buFont typeface="Arial" panose="020B0604020202020204" pitchFamily="34" charset="0"/>
              <a:buChar char="-"/>
            </a:pPr>
            <a:r>
              <a:rPr lang="en-US" sz="1600" dirty="0">
                <a:solidFill>
                  <a:srgbClr val="084D7A"/>
                </a:solidFill>
                <a:latin typeface="+mn-lt"/>
              </a:rPr>
              <a:t>Business planning</a:t>
            </a:r>
          </a:p>
          <a:p>
            <a:pPr marL="347663" lvl="1" indent="-115888" fontAlgn="t">
              <a:buFont typeface="Arial" panose="020B0604020202020204" pitchFamily="34" charset="0"/>
              <a:buChar char="-"/>
            </a:pPr>
            <a:r>
              <a:rPr lang="en-US" sz="1600" dirty="0">
                <a:solidFill>
                  <a:srgbClr val="084D7A"/>
                </a:solidFill>
                <a:latin typeface="+mn-lt"/>
              </a:rPr>
              <a:t>Financial management</a:t>
            </a:r>
          </a:p>
          <a:p>
            <a:pPr marL="347663" lvl="1" indent="-115888" fontAlgn="t">
              <a:buFont typeface="Arial" panose="020B0604020202020204" pitchFamily="34" charset="0"/>
              <a:buChar char="-"/>
            </a:pPr>
            <a:r>
              <a:rPr lang="en-US" sz="1600" dirty="0">
                <a:solidFill>
                  <a:srgbClr val="084D7A"/>
                </a:solidFill>
                <a:latin typeface="+mn-lt"/>
              </a:rPr>
              <a:t>Accounting</a:t>
            </a:r>
          </a:p>
          <a:p>
            <a:pPr marL="347663" lvl="1" indent="-115888" fontAlgn="t">
              <a:buFont typeface="Arial" panose="020B0604020202020204" pitchFamily="34" charset="0"/>
              <a:buChar char="-"/>
            </a:pPr>
            <a:r>
              <a:rPr lang="en-US" sz="1600" dirty="0">
                <a:solidFill>
                  <a:srgbClr val="084D7A"/>
                </a:solidFill>
                <a:latin typeface="+mn-lt"/>
              </a:rPr>
              <a:t>Taxation</a:t>
            </a:r>
          </a:p>
          <a:p>
            <a:pPr marL="347663" lvl="1" indent="-115888" fontAlgn="t">
              <a:buFont typeface="Arial" panose="020B0604020202020204" pitchFamily="34" charset="0"/>
              <a:buChar char="-"/>
            </a:pPr>
            <a:r>
              <a:rPr lang="en-US" sz="1600" dirty="0">
                <a:solidFill>
                  <a:srgbClr val="084D7A"/>
                </a:solidFill>
                <a:latin typeface="+mn-lt"/>
              </a:rPr>
              <a:t>Trade &amp; Export</a:t>
            </a:r>
          </a:p>
          <a:p>
            <a:pPr marL="347663" lvl="1" indent="-115888" fontAlgn="t">
              <a:buFont typeface="Arial" panose="020B0604020202020204" pitchFamily="34" charset="0"/>
              <a:buChar char="-"/>
            </a:pPr>
            <a:r>
              <a:rPr lang="en-US" sz="1600" dirty="0">
                <a:solidFill>
                  <a:srgbClr val="084D7A"/>
                </a:solidFill>
                <a:latin typeface="+mn-lt"/>
              </a:rPr>
              <a:t>Policies &amp; regulations</a:t>
            </a:r>
          </a:p>
          <a:p>
            <a:pPr marL="347663" lvl="1" indent="-115888" fontAlgn="t">
              <a:buFont typeface="Arial" panose="020B0604020202020204" pitchFamily="34" charset="0"/>
              <a:buChar char="-"/>
            </a:pPr>
            <a:r>
              <a:rPr lang="en-US" sz="1600" dirty="0">
                <a:solidFill>
                  <a:srgbClr val="084D7A"/>
                </a:solidFill>
                <a:latin typeface="+mn-lt"/>
              </a:rPr>
              <a:t>Government schemes</a:t>
            </a:r>
          </a:p>
          <a:p>
            <a:pPr marL="347663" lvl="1" indent="-115888" fontAlgn="t">
              <a:buFont typeface="Arial" panose="020B0604020202020204" pitchFamily="34" charset="0"/>
              <a:buChar char="-"/>
            </a:pPr>
            <a:r>
              <a:rPr lang="en-US" sz="1600" dirty="0">
                <a:solidFill>
                  <a:srgbClr val="084D7A"/>
                </a:solidFill>
                <a:latin typeface="+mn-lt"/>
              </a:rPr>
              <a:t>Sales &amp; Marketing</a:t>
            </a:r>
          </a:p>
        </p:txBody>
      </p:sp>
      <p:sp>
        <p:nvSpPr>
          <p:cNvPr id="31" name="TextBox 30"/>
          <p:cNvSpPr txBox="1"/>
          <p:nvPr/>
        </p:nvSpPr>
        <p:spPr>
          <a:xfrm>
            <a:off x="376665" y="2572138"/>
            <a:ext cx="1984248" cy="3567130"/>
          </a:xfrm>
          <a:prstGeom prst="rect">
            <a:avLst/>
          </a:prstGeom>
          <a:noFill/>
        </p:spPr>
        <p:txBody>
          <a:bodyPr wrap="square" rtlCol="0">
            <a:spAutoFit/>
          </a:bodyPr>
          <a:lstStyle/>
          <a:p>
            <a:pPr marL="171450" marR="0" lvl="0" indent="-171450">
              <a:lnSpc>
                <a:spcPct val="115000"/>
              </a:lnSpc>
              <a:spcBef>
                <a:spcPts val="100"/>
              </a:spcBef>
              <a:spcAft>
                <a:spcPts val="100"/>
              </a:spcAft>
              <a:buFont typeface="Wingdings" panose="05000000000000000000" pitchFamily="2" charset="2"/>
              <a:buChar char="§"/>
            </a:pPr>
            <a:r>
              <a:rPr lang="en-US" sz="1600" dirty="0">
                <a:solidFill>
                  <a:srgbClr val="084D7A"/>
                </a:solidFill>
                <a:latin typeface="+mn-lt"/>
              </a:rPr>
              <a:t>Web-based / online platforms and toolkits</a:t>
            </a:r>
          </a:p>
          <a:p>
            <a:pPr marL="171450" marR="0" lvl="0" indent="-171450">
              <a:lnSpc>
                <a:spcPct val="115000"/>
              </a:lnSpc>
              <a:spcBef>
                <a:spcPts val="100"/>
              </a:spcBef>
              <a:spcAft>
                <a:spcPts val="100"/>
              </a:spcAft>
              <a:buFont typeface="Wingdings" panose="05000000000000000000" pitchFamily="2" charset="2"/>
              <a:buChar char="§"/>
            </a:pPr>
            <a:r>
              <a:rPr lang="en-US" sz="1600" dirty="0">
                <a:solidFill>
                  <a:srgbClr val="084D7A"/>
                </a:solidFill>
                <a:latin typeface="+mn-lt"/>
              </a:rPr>
              <a:t>Call centers</a:t>
            </a:r>
          </a:p>
          <a:p>
            <a:pPr marL="171450" marR="0" lvl="0" indent="-171450">
              <a:lnSpc>
                <a:spcPct val="115000"/>
              </a:lnSpc>
              <a:spcBef>
                <a:spcPts val="100"/>
              </a:spcBef>
              <a:spcAft>
                <a:spcPts val="100"/>
              </a:spcAft>
              <a:buFont typeface="Wingdings" panose="05000000000000000000" pitchFamily="2" charset="2"/>
              <a:buChar char="§"/>
            </a:pPr>
            <a:r>
              <a:rPr lang="en-US" sz="1600" dirty="0">
                <a:solidFill>
                  <a:srgbClr val="084D7A"/>
                </a:solidFill>
                <a:latin typeface="+mn-lt"/>
              </a:rPr>
              <a:t>Publications related to various industries, economic condition of target export markets etc.</a:t>
            </a:r>
          </a:p>
          <a:p>
            <a:pPr marL="171450" indent="-171450">
              <a:lnSpc>
                <a:spcPct val="115000"/>
              </a:lnSpc>
              <a:spcBef>
                <a:spcPts val="100"/>
              </a:spcBef>
              <a:spcAft>
                <a:spcPts val="100"/>
              </a:spcAft>
              <a:buFont typeface="Wingdings" panose="05000000000000000000" pitchFamily="2" charset="2"/>
              <a:buChar char="§"/>
            </a:pPr>
            <a:r>
              <a:rPr lang="en-US" sz="1600" dirty="0">
                <a:solidFill>
                  <a:srgbClr val="084D7A"/>
                </a:solidFill>
                <a:latin typeface="+mn-lt"/>
              </a:rPr>
              <a:t>TV /radio/  print media</a:t>
            </a:r>
            <a:endParaRPr lang="en-US" sz="2000" dirty="0">
              <a:solidFill>
                <a:srgbClr val="084D7A"/>
              </a:solidFill>
              <a:latin typeface="+mn-lt"/>
            </a:endParaRPr>
          </a:p>
        </p:txBody>
      </p:sp>
      <p:sp>
        <p:nvSpPr>
          <p:cNvPr id="32" name="TextBox 31"/>
          <p:cNvSpPr txBox="1"/>
          <p:nvPr/>
        </p:nvSpPr>
        <p:spPr>
          <a:xfrm>
            <a:off x="4674431" y="2572138"/>
            <a:ext cx="2149367" cy="3742307"/>
          </a:xfrm>
          <a:prstGeom prst="rect">
            <a:avLst/>
          </a:prstGeom>
          <a:noFill/>
        </p:spPr>
        <p:txBody>
          <a:bodyPr wrap="square" rtlCol="0">
            <a:spAutoFit/>
          </a:bodyPr>
          <a:lstStyle/>
          <a:p>
            <a:pPr marL="288925" indent="-171450">
              <a:lnSpc>
                <a:spcPct val="115000"/>
              </a:lnSpc>
              <a:spcBef>
                <a:spcPts val="100"/>
              </a:spcBef>
              <a:spcAft>
                <a:spcPts val="100"/>
              </a:spcAft>
              <a:buFont typeface="Wingdings" panose="05000000000000000000" pitchFamily="2" charset="2"/>
              <a:buChar char="§"/>
            </a:pPr>
            <a:r>
              <a:rPr lang="en-US" sz="1600" dirty="0">
                <a:solidFill>
                  <a:srgbClr val="084D7A"/>
                </a:solidFill>
                <a:latin typeface="+mn-lt"/>
              </a:rPr>
              <a:t>Advice by in-house and/outsourced  consultants/ mentors on:</a:t>
            </a:r>
          </a:p>
          <a:p>
            <a:pPr marL="171450" indent="-171450">
              <a:lnSpc>
                <a:spcPct val="115000"/>
              </a:lnSpc>
              <a:spcBef>
                <a:spcPts val="100"/>
              </a:spcBef>
              <a:spcAft>
                <a:spcPts val="100"/>
              </a:spcAft>
              <a:buFont typeface="Wingdings" panose="05000000000000000000" pitchFamily="2" charset="2"/>
              <a:buChar char="§"/>
            </a:pPr>
            <a:endParaRPr lang="en-US" sz="700" dirty="0">
              <a:solidFill>
                <a:srgbClr val="084D7A"/>
              </a:solidFill>
              <a:latin typeface="+mn-lt"/>
            </a:endParaRPr>
          </a:p>
          <a:p>
            <a:pPr marL="396875" lvl="1" indent="-223838">
              <a:lnSpc>
                <a:spcPct val="115000"/>
              </a:lnSpc>
              <a:spcBef>
                <a:spcPts val="100"/>
              </a:spcBef>
              <a:spcAft>
                <a:spcPts val="100"/>
              </a:spcAft>
              <a:buFont typeface="Arial" panose="020B0604020202020204" pitchFamily="34" charset="0"/>
              <a:buChar char="-"/>
            </a:pPr>
            <a:r>
              <a:rPr lang="en-US" sz="1600" dirty="0">
                <a:solidFill>
                  <a:srgbClr val="084D7A"/>
                </a:solidFill>
                <a:latin typeface="+mn-lt"/>
              </a:rPr>
              <a:t>Business </a:t>
            </a:r>
            <a:r>
              <a:rPr lang="en-US" sz="1600" dirty="0" smtClean="0">
                <a:solidFill>
                  <a:srgbClr val="084D7A"/>
                </a:solidFill>
                <a:latin typeface="+mn-lt"/>
              </a:rPr>
              <a:t>(</a:t>
            </a:r>
            <a:r>
              <a:rPr lang="en-US" sz="1600" dirty="0" err="1" smtClean="0">
                <a:solidFill>
                  <a:srgbClr val="084D7A"/>
                </a:solidFill>
                <a:latin typeface="+mn-lt"/>
              </a:rPr>
              <a:t>i</a:t>
            </a:r>
            <a:r>
              <a:rPr lang="en-US" sz="1600" dirty="0">
                <a:solidFill>
                  <a:srgbClr val="084D7A"/>
                </a:solidFill>
                <a:latin typeface="+mn-lt"/>
              </a:rPr>
              <a:t>. </a:t>
            </a:r>
            <a:r>
              <a:rPr lang="en-US" sz="1600" dirty="0" smtClean="0">
                <a:solidFill>
                  <a:srgbClr val="084D7A"/>
                </a:solidFill>
                <a:latin typeface="+mn-lt"/>
              </a:rPr>
              <a:t>e. marketing</a:t>
            </a:r>
            <a:r>
              <a:rPr lang="en-US" sz="1600" dirty="0">
                <a:solidFill>
                  <a:srgbClr val="084D7A"/>
                </a:solidFill>
                <a:latin typeface="+mn-lt"/>
              </a:rPr>
              <a:t>, business plan; HR)</a:t>
            </a:r>
          </a:p>
          <a:p>
            <a:pPr marL="396875" lvl="1" indent="-223838">
              <a:lnSpc>
                <a:spcPct val="115000"/>
              </a:lnSpc>
              <a:spcBef>
                <a:spcPts val="100"/>
              </a:spcBef>
              <a:spcAft>
                <a:spcPts val="100"/>
              </a:spcAft>
              <a:buFont typeface="Arial" panose="020B0604020202020204" pitchFamily="34" charset="0"/>
              <a:buChar char="-"/>
            </a:pPr>
            <a:r>
              <a:rPr lang="en-US" sz="1600" dirty="0">
                <a:solidFill>
                  <a:srgbClr val="084D7A"/>
                </a:solidFill>
                <a:latin typeface="+mn-lt"/>
              </a:rPr>
              <a:t>Operational </a:t>
            </a:r>
          </a:p>
          <a:p>
            <a:pPr marL="396875" lvl="1" indent="-223838">
              <a:lnSpc>
                <a:spcPct val="115000"/>
              </a:lnSpc>
              <a:spcBef>
                <a:spcPts val="100"/>
              </a:spcBef>
              <a:spcAft>
                <a:spcPts val="100"/>
              </a:spcAft>
              <a:buFont typeface="Arial" panose="020B0604020202020204" pitchFamily="34" charset="0"/>
              <a:buChar char="-"/>
            </a:pPr>
            <a:r>
              <a:rPr lang="en-US" sz="1600" dirty="0">
                <a:solidFill>
                  <a:srgbClr val="084D7A"/>
                </a:solidFill>
                <a:latin typeface="+mn-lt"/>
              </a:rPr>
              <a:t>Financial </a:t>
            </a:r>
            <a:r>
              <a:rPr lang="en-US" sz="1600" dirty="0" smtClean="0">
                <a:solidFill>
                  <a:srgbClr val="084D7A"/>
                </a:solidFill>
                <a:latin typeface="+mn-lt"/>
              </a:rPr>
              <a:t>(</a:t>
            </a:r>
            <a:r>
              <a:rPr lang="en-US" sz="1600" dirty="0" err="1" smtClean="0">
                <a:solidFill>
                  <a:srgbClr val="084D7A"/>
                </a:solidFill>
                <a:latin typeface="+mn-lt"/>
              </a:rPr>
              <a:t>i</a:t>
            </a:r>
            <a:r>
              <a:rPr lang="en-US" sz="1600" dirty="0">
                <a:solidFill>
                  <a:srgbClr val="084D7A"/>
                </a:solidFill>
                <a:latin typeface="+mn-lt"/>
              </a:rPr>
              <a:t>. </a:t>
            </a:r>
            <a:r>
              <a:rPr lang="en-US" sz="1600" dirty="0" smtClean="0">
                <a:solidFill>
                  <a:srgbClr val="084D7A"/>
                </a:solidFill>
                <a:latin typeface="+mn-lt"/>
              </a:rPr>
              <a:t>e. </a:t>
            </a:r>
            <a:r>
              <a:rPr lang="en-US" sz="1600" dirty="0">
                <a:solidFill>
                  <a:srgbClr val="084D7A"/>
                </a:solidFill>
                <a:latin typeface="+mn-lt"/>
              </a:rPr>
              <a:t>account manage-</a:t>
            </a:r>
            <a:r>
              <a:rPr lang="en-US" sz="1600" dirty="0" err="1">
                <a:solidFill>
                  <a:srgbClr val="084D7A"/>
                </a:solidFill>
                <a:latin typeface="+mn-lt"/>
              </a:rPr>
              <a:t>ment</a:t>
            </a:r>
            <a:r>
              <a:rPr lang="en-US" sz="1600" dirty="0">
                <a:solidFill>
                  <a:srgbClr val="084D7A"/>
                </a:solidFill>
                <a:latin typeface="+mn-lt"/>
              </a:rPr>
              <a:t>, tax)</a:t>
            </a:r>
          </a:p>
          <a:p>
            <a:pPr marL="171450" indent="-171450">
              <a:lnSpc>
                <a:spcPct val="115000"/>
              </a:lnSpc>
              <a:spcBef>
                <a:spcPts val="100"/>
              </a:spcBef>
              <a:spcAft>
                <a:spcPts val="100"/>
              </a:spcAft>
              <a:buFont typeface="Wingdings" panose="05000000000000000000" pitchFamily="2" charset="2"/>
              <a:buChar char="§"/>
            </a:pPr>
            <a:endParaRPr lang="en-US" sz="1600" dirty="0">
              <a:solidFill>
                <a:srgbClr val="084D7A"/>
              </a:solidFill>
              <a:latin typeface="+mn-lt"/>
              <a:ea typeface="Times New Roman"/>
            </a:endParaRPr>
          </a:p>
        </p:txBody>
      </p:sp>
      <p:sp>
        <p:nvSpPr>
          <p:cNvPr id="33" name="TextBox 32"/>
          <p:cNvSpPr txBox="1"/>
          <p:nvPr/>
        </p:nvSpPr>
        <p:spPr>
          <a:xfrm>
            <a:off x="7054676" y="2572138"/>
            <a:ext cx="1629330" cy="3170099"/>
          </a:xfrm>
          <a:prstGeom prst="rect">
            <a:avLst/>
          </a:prstGeom>
          <a:noFill/>
        </p:spPr>
        <p:txBody>
          <a:bodyPr wrap="square" rtlCol="0">
            <a:spAutoFit/>
          </a:bodyPr>
          <a:lstStyle/>
          <a:p>
            <a:pPr marL="171450" marR="0" lvl="0" indent="-171450">
              <a:spcBef>
                <a:spcPts val="600"/>
              </a:spcBef>
              <a:spcAft>
                <a:spcPts val="600"/>
              </a:spcAft>
              <a:buFont typeface="Wingdings" panose="05000000000000000000" pitchFamily="2" charset="2"/>
              <a:buChar char="§"/>
            </a:pPr>
            <a:r>
              <a:rPr lang="en-US" sz="1600" dirty="0">
                <a:solidFill>
                  <a:srgbClr val="084D7A"/>
                </a:solidFill>
                <a:latin typeface="+mn-lt"/>
              </a:rPr>
              <a:t>Trade fairs / SME expos</a:t>
            </a:r>
          </a:p>
          <a:p>
            <a:pPr marL="171450" marR="0" lvl="0" indent="-171450">
              <a:spcBef>
                <a:spcPts val="600"/>
              </a:spcBef>
              <a:spcAft>
                <a:spcPts val="600"/>
              </a:spcAft>
              <a:buFont typeface="Wingdings" panose="05000000000000000000" pitchFamily="2" charset="2"/>
              <a:buChar char="§"/>
            </a:pPr>
            <a:r>
              <a:rPr lang="en-US" sz="1600" dirty="0">
                <a:solidFill>
                  <a:srgbClr val="084D7A"/>
                </a:solidFill>
                <a:latin typeface="+mn-lt"/>
              </a:rPr>
              <a:t>Road shows</a:t>
            </a:r>
          </a:p>
          <a:p>
            <a:pPr marL="171450" indent="-171450">
              <a:spcBef>
                <a:spcPts val="600"/>
              </a:spcBef>
              <a:spcAft>
                <a:spcPts val="600"/>
              </a:spcAft>
              <a:buFont typeface="Wingdings" panose="05000000000000000000" pitchFamily="2" charset="2"/>
              <a:buChar char="§"/>
            </a:pPr>
            <a:r>
              <a:rPr lang="en-US" sz="1600" dirty="0">
                <a:solidFill>
                  <a:srgbClr val="084D7A"/>
                </a:solidFill>
                <a:latin typeface="+mn-lt"/>
              </a:rPr>
              <a:t>Discounted buying</a:t>
            </a:r>
          </a:p>
          <a:p>
            <a:pPr marL="171450" indent="-171450">
              <a:spcBef>
                <a:spcPts val="600"/>
              </a:spcBef>
              <a:spcAft>
                <a:spcPts val="600"/>
              </a:spcAft>
              <a:buFont typeface="Wingdings" panose="05000000000000000000" pitchFamily="2" charset="2"/>
              <a:buChar char="§"/>
            </a:pPr>
            <a:r>
              <a:rPr lang="en-US" sz="1600" dirty="0">
                <a:solidFill>
                  <a:srgbClr val="084D7A"/>
                </a:solidFill>
                <a:latin typeface="+mn-lt"/>
              </a:rPr>
              <a:t>Business Clubs/SME Clubs</a:t>
            </a:r>
          </a:p>
          <a:p>
            <a:pPr marL="171450" indent="-171450">
              <a:spcBef>
                <a:spcPts val="600"/>
              </a:spcBef>
              <a:spcAft>
                <a:spcPts val="600"/>
              </a:spcAft>
              <a:buFont typeface="Wingdings" panose="05000000000000000000" pitchFamily="2" charset="2"/>
              <a:buChar char="§"/>
            </a:pPr>
            <a:r>
              <a:rPr lang="en-US" sz="1600" dirty="0">
                <a:solidFill>
                  <a:srgbClr val="084D7A"/>
                </a:solidFill>
                <a:latin typeface="+mn-lt"/>
              </a:rPr>
              <a:t>Excellence awards</a:t>
            </a:r>
            <a:endParaRPr lang="en-US" sz="2000" dirty="0">
              <a:solidFill>
                <a:srgbClr val="084D7A"/>
              </a:solidFill>
              <a:latin typeface="+mn-lt"/>
            </a:endParaRPr>
          </a:p>
        </p:txBody>
      </p:sp>
      <p:sp>
        <p:nvSpPr>
          <p:cNvPr id="35" name="Rounded Rectangle 4"/>
          <p:cNvSpPr/>
          <p:nvPr/>
        </p:nvSpPr>
        <p:spPr>
          <a:xfrm>
            <a:off x="6993672" y="1892810"/>
            <a:ext cx="1839531" cy="527191"/>
          </a:xfrm>
          <a:prstGeom prst="roundRect">
            <a:avLst/>
          </a:prstGeom>
          <a:solidFill>
            <a:srgbClr val="00B05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590" tIns="21590" rIns="21590" bIns="21590" numCol="1" spcCol="1270" anchor="ctr" anchorCtr="0">
            <a:noAutofit/>
          </a:bodyPr>
          <a:lstStyle/>
          <a:p>
            <a:pPr algn="ctr" defTabSz="755650">
              <a:lnSpc>
                <a:spcPct val="90000"/>
              </a:lnSpc>
              <a:spcBef>
                <a:spcPct val="0"/>
              </a:spcBef>
              <a:spcAft>
                <a:spcPct val="35000"/>
              </a:spcAft>
            </a:pPr>
            <a:r>
              <a:rPr lang="en-US" b="1" dirty="0">
                <a:solidFill>
                  <a:schemeClr val="bg1"/>
                </a:solidFill>
              </a:rPr>
              <a:t>Networking</a:t>
            </a:r>
          </a:p>
        </p:txBody>
      </p:sp>
      <p:sp>
        <p:nvSpPr>
          <p:cNvPr id="37" name="Rounded Rectangle 4"/>
          <p:cNvSpPr/>
          <p:nvPr/>
        </p:nvSpPr>
        <p:spPr>
          <a:xfrm>
            <a:off x="2582142" y="1924112"/>
            <a:ext cx="1927092" cy="511284"/>
          </a:xfrm>
          <a:prstGeom prst="roundRect">
            <a:avLst/>
          </a:prstGeom>
          <a:solidFill>
            <a:srgbClr val="00B05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590" tIns="21590" rIns="21590" bIns="21590" numCol="1" spcCol="1270" anchor="ctr" anchorCtr="0">
            <a:noAutofit/>
          </a:bodyPr>
          <a:lstStyle/>
          <a:p>
            <a:pPr algn="ctr" defTabSz="755650">
              <a:lnSpc>
                <a:spcPct val="90000"/>
              </a:lnSpc>
              <a:spcBef>
                <a:spcPct val="0"/>
              </a:spcBef>
              <a:spcAft>
                <a:spcPct val="35000"/>
              </a:spcAft>
            </a:pPr>
            <a:r>
              <a:rPr lang="en-US" b="1" dirty="0">
                <a:solidFill>
                  <a:schemeClr val="bg1"/>
                </a:solidFill>
              </a:rPr>
              <a:t>Training/Capacity Development</a:t>
            </a:r>
          </a:p>
        </p:txBody>
      </p:sp>
      <p:sp>
        <p:nvSpPr>
          <p:cNvPr id="39" name="Rounded Rectangle 4"/>
          <p:cNvSpPr/>
          <p:nvPr/>
        </p:nvSpPr>
        <p:spPr>
          <a:xfrm>
            <a:off x="351935" y="1915292"/>
            <a:ext cx="1955189" cy="511284"/>
          </a:xfrm>
          <a:prstGeom prst="roundRect">
            <a:avLst/>
          </a:prstGeom>
          <a:solidFill>
            <a:srgbClr val="00B05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590" tIns="21590" rIns="21590" bIns="21590" numCol="1" spcCol="1270" anchor="ctr" anchorCtr="0">
            <a:noAutofit/>
          </a:bodyPr>
          <a:lstStyle/>
          <a:p>
            <a:pPr algn="ctr" defTabSz="755650">
              <a:lnSpc>
                <a:spcPct val="90000"/>
              </a:lnSpc>
              <a:spcBef>
                <a:spcPct val="0"/>
              </a:spcBef>
              <a:spcAft>
                <a:spcPct val="35000"/>
              </a:spcAft>
            </a:pPr>
            <a:r>
              <a:rPr lang="en-US" b="1" dirty="0">
                <a:solidFill>
                  <a:schemeClr val="bg1"/>
                </a:solidFill>
              </a:rPr>
              <a:t>Information Dissemination</a:t>
            </a:r>
          </a:p>
        </p:txBody>
      </p:sp>
      <p:sp>
        <p:nvSpPr>
          <p:cNvPr id="41" name="Rounded Rectangle 4"/>
          <p:cNvSpPr/>
          <p:nvPr/>
        </p:nvSpPr>
        <p:spPr>
          <a:xfrm>
            <a:off x="4791563" y="1924112"/>
            <a:ext cx="1955189" cy="511284"/>
          </a:xfrm>
          <a:prstGeom prst="roundRect">
            <a:avLst/>
          </a:prstGeom>
          <a:solidFill>
            <a:srgbClr val="00B05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590" tIns="21590" rIns="21590" bIns="21590" numCol="1" spcCol="1270" anchor="ctr" anchorCtr="0">
            <a:noAutofit/>
          </a:bodyPr>
          <a:lstStyle/>
          <a:p>
            <a:pPr algn="ctr" defTabSz="755650">
              <a:lnSpc>
                <a:spcPct val="90000"/>
              </a:lnSpc>
              <a:spcBef>
                <a:spcPct val="0"/>
              </a:spcBef>
              <a:spcAft>
                <a:spcPct val="35000"/>
              </a:spcAft>
            </a:pPr>
            <a:r>
              <a:rPr lang="en-US" b="1" dirty="0">
                <a:solidFill>
                  <a:schemeClr val="bg1"/>
                </a:solidFill>
              </a:rPr>
              <a:t>Consultancy / Mentoring</a:t>
            </a:r>
          </a:p>
        </p:txBody>
      </p:sp>
      <p:sp>
        <p:nvSpPr>
          <p:cNvPr id="20" name="Title 2"/>
          <p:cNvSpPr txBox="1">
            <a:spLocks/>
          </p:cNvSpPr>
          <p:nvPr/>
        </p:nvSpPr>
        <p:spPr>
          <a:xfrm>
            <a:off x="76200" y="228600"/>
            <a:ext cx="7620000" cy="685800"/>
          </a:xfrm>
          <a:prstGeom prst="rect">
            <a:avLst/>
          </a:prstGeom>
          <a:noFill/>
          <a:ln w="19050">
            <a:solidFill>
              <a:schemeClr val="bg1">
                <a:lumMod val="50000"/>
              </a:schemeClr>
            </a:solid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7030A0"/>
                </a:solidFill>
                <a:effectLst/>
                <a:uLnTx/>
                <a:uFillTx/>
                <a:latin typeface="+mj-lt"/>
                <a:ea typeface="+mj-ea"/>
                <a:cs typeface="+mj-cs"/>
              </a:rPr>
              <a:t>Types of NFAS Offerings</a:t>
            </a:r>
          </a:p>
        </p:txBody>
      </p:sp>
    </p:spTree>
    <p:extLst>
      <p:ext uri="{BB962C8B-B14F-4D97-AF65-F5344CB8AC3E}">
        <p14:creationId xmlns="" xmlns:p14="http://schemas.microsoft.com/office/powerpoint/2010/main" val="1407445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7772400" cy="639762"/>
          </a:xfrm>
        </p:spPr>
        <p:txBody>
          <a:bodyPr bIns="91440" anchor="b" anchorCtr="0">
            <a:normAutofit/>
          </a:bodyPr>
          <a:lstStyle/>
          <a:p>
            <a:pPr algn="ctr"/>
            <a:r>
              <a:rPr lang="en-US" sz="2800" b="1" dirty="0">
                <a:solidFill>
                  <a:srgbClr val="7030A0"/>
                </a:solidFill>
              </a:rPr>
              <a:t>Developmental Role of SMEs</a:t>
            </a:r>
          </a:p>
        </p:txBody>
      </p:sp>
      <p:sp>
        <p:nvSpPr>
          <p:cNvPr id="4" name="Content Placeholder 3"/>
          <p:cNvSpPr>
            <a:spLocks noGrp="1"/>
          </p:cNvSpPr>
          <p:nvPr>
            <p:ph sz="quarter" idx="1"/>
          </p:nvPr>
        </p:nvSpPr>
        <p:spPr>
          <a:xfrm>
            <a:off x="533400" y="1143000"/>
            <a:ext cx="8305800" cy="5257800"/>
          </a:xfrm>
        </p:spPr>
        <p:txBody>
          <a:bodyPr>
            <a:noAutofit/>
          </a:bodyPr>
          <a:lstStyle/>
          <a:p>
            <a:pPr lvl="1" algn="just">
              <a:buFont typeface="Wingdings" pitchFamily="2" charset="2"/>
              <a:buChar char="§"/>
            </a:pPr>
            <a:r>
              <a:rPr lang="en-US" sz="2800" dirty="0" smtClean="0"/>
              <a:t>Employment </a:t>
            </a:r>
            <a:r>
              <a:rPr lang="en-US" sz="2800" dirty="0"/>
              <a:t>Opportunities (esp. new jobs)</a:t>
            </a:r>
          </a:p>
          <a:p>
            <a:pPr lvl="1" algn="just">
              <a:buFont typeface="Wingdings" pitchFamily="2" charset="2"/>
              <a:buChar char="§"/>
            </a:pPr>
            <a:r>
              <a:rPr lang="en-US" sz="2800" dirty="0"/>
              <a:t>SMEs are Labs of Innovation</a:t>
            </a:r>
          </a:p>
          <a:p>
            <a:pPr lvl="1" algn="just">
              <a:buFont typeface="Wingdings" pitchFamily="2" charset="2"/>
              <a:buChar char="§"/>
            </a:pPr>
            <a:r>
              <a:rPr lang="en-US" sz="2800" dirty="0"/>
              <a:t>SMEs are promoters of Entrepreneurship </a:t>
            </a:r>
          </a:p>
          <a:p>
            <a:pPr lvl="1" algn="just">
              <a:buFont typeface="Wingdings" pitchFamily="2" charset="2"/>
              <a:buChar char="§"/>
            </a:pPr>
            <a:r>
              <a:rPr lang="en-US" sz="2800" dirty="0"/>
              <a:t>Mobilizing Domestic Savings </a:t>
            </a:r>
          </a:p>
          <a:p>
            <a:pPr lvl="1" algn="just">
              <a:buFont typeface="Wingdings" pitchFamily="2" charset="2"/>
              <a:buChar char="§"/>
            </a:pPr>
            <a:r>
              <a:rPr lang="en-US" sz="2800" dirty="0"/>
              <a:t>Social Development (Income Distribution and better quality of life)</a:t>
            </a:r>
          </a:p>
          <a:p>
            <a:pPr lvl="1" algn="just">
              <a:buFont typeface="Wingdings" pitchFamily="2" charset="2"/>
              <a:buChar char="§"/>
            </a:pPr>
            <a:r>
              <a:rPr lang="en-US" sz="2800" dirty="0"/>
              <a:t>Regional Development (heterogeneous nature of SMEs in each major region/hub/cluster)</a:t>
            </a:r>
          </a:p>
          <a:p>
            <a:pPr lvl="1" algn="just">
              <a:buFont typeface="Wingdings" pitchFamily="2" charset="2"/>
              <a:buChar char="§"/>
            </a:pPr>
            <a:r>
              <a:rPr lang="en-US" sz="2800" dirty="0"/>
              <a:t>Creating an environment in which large firms flourish (forward &amp; backward linkages) </a:t>
            </a:r>
          </a:p>
          <a:p>
            <a:pPr lvl="1" algn="just">
              <a:buFont typeface="Wingdings" pitchFamily="2" charset="2"/>
              <a:buChar char="§"/>
            </a:pPr>
            <a:r>
              <a:rPr lang="en-US" sz="2800" dirty="0"/>
              <a:t>Contributing to export earnings</a:t>
            </a:r>
          </a:p>
        </p:txBody>
      </p:sp>
    </p:spTree>
    <p:extLst>
      <p:ext uri="{BB962C8B-B14F-4D97-AF65-F5344CB8AC3E}">
        <p14:creationId xmlns="" xmlns:p14="http://schemas.microsoft.com/office/powerpoint/2010/main" val="895849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1"/>
          <p:cNvSpPr/>
          <p:nvPr/>
        </p:nvSpPr>
        <p:spPr>
          <a:xfrm>
            <a:off x="120240" y="914400"/>
            <a:ext cx="8490360" cy="510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50000"/>
              </a:lnSpc>
              <a:buClr>
                <a:srgbClr val="A72B2A"/>
              </a:buClr>
              <a:buFont typeface="Wingdings" charset="2"/>
              <a:buChar char=""/>
            </a:pPr>
            <a:r>
              <a:rPr lang="en-US" sz="2000" spc="-1" dirty="0" smtClean="0">
                <a:solidFill>
                  <a:srgbClr val="000000"/>
                </a:solidFill>
                <a:uFill>
                  <a:solidFill>
                    <a:srgbClr val="FFFFFF"/>
                  </a:solidFill>
                </a:uFill>
                <a:latin typeface="Tahoma"/>
                <a:ea typeface="Tahoma"/>
              </a:rPr>
              <a:t>Best-of-breed </a:t>
            </a:r>
            <a:r>
              <a:rPr lang="en-US" sz="2000" spc="-1" dirty="0">
                <a:solidFill>
                  <a:srgbClr val="000000"/>
                </a:solidFill>
                <a:uFill>
                  <a:solidFill>
                    <a:srgbClr val="FFFFFF"/>
                  </a:solidFill>
                </a:uFill>
                <a:latin typeface="Tahoma"/>
                <a:ea typeface="Tahoma"/>
              </a:rPr>
              <a:t>small business </a:t>
            </a:r>
            <a:r>
              <a:rPr lang="en-US" sz="2000" spc="-1" dirty="0" smtClean="0">
                <a:solidFill>
                  <a:srgbClr val="000000"/>
                </a:solidFill>
                <a:uFill>
                  <a:solidFill>
                    <a:srgbClr val="FFFFFF"/>
                  </a:solidFill>
                </a:uFill>
                <a:latin typeface="Tahoma"/>
                <a:ea typeface="Tahoma"/>
              </a:rPr>
              <a:t>content</a:t>
            </a:r>
          </a:p>
          <a:p>
            <a:pPr marL="343080" indent="-342000">
              <a:lnSpc>
                <a:spcPct val="150000"/>
              </a:lnSpc>
              <a:buClr>
                <a:srgbClr val="A72B2A"/>
              </a:buClr>
              <a:buFont typeface="Wingdings" charset="2"/>
              <a:buChar char=""/>
            </a:pPr>
            <a:r>
              <a:rPr lang="en-US" sz="2000" spc="-1" dirty="0" smtClean="0">
                <a:solidFill>
                  <a:srgbClr val="000000"/>
                </a:solidFill>
                <a:uFill>
                  <a:solidFill>
                    <a:srgbClr val="FFFFFF"/>
                  </a:solidFill>
                </a:uFill>
                <a:latin typeface="Tahoma"/>
                <a:ea typeface="Tahoma"/>
              </a:rPr>
              <a:t>Computer-based </a:t>
            </a:r>
            <a:r>
              <a:rPr lang="en-US" sz="2000" spc="-1" dirty="0" smtClean="0">
                <a:solidFill>
                  <a:srgbClr val="000000"/>
                </a:solidFill>
                <a:uFill>
                  <a:solidFill>
                    <a:srgbClr val="FFFFFF"/>
                  </a:solidFill>
                </a:uFill>
                <a:latin typeface="Tahoma"/>
                <a:ea typeface="Tahoma"/>
              </a:rPr>
              <a:t>T</a:t>
            </a:r>
            <a:r>
              <a:rPr lang="en-US" sz="2000" spc="-1" dirty="0" smtClean="0">
                <a:solidFill>
                  <a:srgbClr val="000000"/>
                </a:solidFill>
                <a:uFill>
                  <a:solidFill>
                    <a:srgbClr val="FFFFFF"/>
                  </a:solidFill>
                </a:uFill>
                <a:latin typeface="Tahoma"/>
                <a:ea typeface="Tahoma"/>
              </a:rPr>
              <a:t>raining Workshops</a:t>
            </a:r>
            <a:endParaRPr lang="en-US" sz="2000" spc="-1" dirty="0" smtClean="0">
              <a:solidFill>
                <a:srgbClr val="000000"/>
              </a:solidFill>
              <a:uFill>
                <a:solidFill>
                  <a:srgbClr val="FFFFFF"/>
                </a:solidFill>
              </a:uFill>
              <a:latin typeface="Tahoma"/>
              <a:ea typeface="Tahoma"/>
            </a:endParaRPr>
          </a:p>
          <a:p>
            <a:pPr marL="343080" indent="-342000">
              <a:lnSpc>
                <a:spcPct val="150000"/>
              </a:lnSpc>
              <a:buClr>
                <a:srgbClr val="A72B2A"/>
              </a:buClr>
              <a:buFont typeface="Wingdings" charset="2"/>
              <a:buChar char=""/>
            </a:pPr>
            <a:r>
              <a:rPr lang="en-US" sz="2000" spc="-1" dirty="0" smtClean="0">
                <a:solidFill>
                  <a:srgbClr val="000000"/>
                </a:solidFill>
                <a:uFill>
                  <a:solidFill>
                    <a:srgbClr val="FFFFFF"/>
                  </a:solidFill>
                </a:uFill>
                <a:latin typeface="Tahoma"/>
                <a:ea typeface="Tahoma"/>
              </a:rPr>
              <a:t>Marketing </a:t>
            </a:r>
            <a:r>
              <a:rPr lang="en-US" sz="2000" spc="-1" dirty="0">
                <a:solidFill>
                  <a:srgbClr val="000000"/>
                </a:solidFill>
                <a:uFill>
                  <a:solidFill>
                    <a:srgbClr val="FFFFFF"/>
                  </a:solidFill>
                </a:uFill>
                <a:latin typeface="Tahoma"/>
                <a:ea typeface="Tahoma"/>
              </a:rPr>
              <a:t>support (global awareness raising activities, networking events, manuals, tips</a:t>
            </a:r>
            <a:r>
              <a:rPr lang="en-US" sz="2000" spc="-1" dirty="0" smtClean="0">
                <a:solidFill>
                  <a:srgbClr val="000000"/>
                </a:solidFill>
                <a:uFill>
                  <a:solidFill>
                    <a:srgbClr val="FFFFFF"/>
                  </a:solidFill>
                </a:uFill>
                <a:latin typeface="Tahoma"/>
                <a:ea typeface="Tahoma"/>
              </a:rPr>
              <a:t>)</a:t>
            </a:r>
          </a:p>
          <a:p>
            <a:pPr marL="343080" indent="-342000">
              <a:lnSpc>
                <a:spcPct val="150000"/>
              </a:lnSpc>
              <a:buClr>
                <a:srgbClr val="A72B2A"/>
              </a:buClr>
              <a:buFont typeface="Wingdings" charset="2"/>
              <a:buChar char=""/>
            </a:pPr>
            <a:r>
              <a:rPr lang="en-US" sz="2000" spc="-1" dirty="0" smtClean="0">
                <a:solidFill>
                  <a:srgbClr val="000000"/>
                </a:solidFill>
                <a:uFill>
                  <a:solidFill>
                    <a:srgbClr val="FFFFFF"/>
                  </a:solidFill>
                </a:uFill>
                <a:latin typeface="Tahoma"/>
                <a:ea typeface="Tahoma"/>
              </a:rPr>
              <a:t>Technical </a:t>
            </a:r>
            <a:r>
              <a:rPr lang="en-US" sz="2000" spc="-1" dirty="0">
                <a:solidFill>
                  <a:srgbClr val="000000"/>
                </a:solidFill>
                <a:uFill>
                  <a:solidFill>
                    <a:srgbClr val="FFFFFF"/>
                  </a:solidFill>
                </a:uFill>
                <a:latin typeface="Tahoma"/>
                <a:ea typeface="Tahoma"/>
              </a:rPr>
              <a:t>support (host the site, training of the team, CMS and analytics tools, upgrades, etc</a:t>
            </a:r>
            <a:r>
              <a:rPr lang="en-US" sz="2000" spc="-1" dirty="0" smtClean="0">
                <a:solidFill>
                  <a:srgbClr val="000000"/>
                </a:solidFill>
                <a:uFill>
                  <a:solidFill>
                    <a:srgbClr val="FFFFFF"/>
                  </a:solidFill>
                </a:uFill>
                <a:latin typeface="Tahoma"/>
                <a:ea typeface="Tahoma"/>
              </a:rPr>
              <a:t>.)</a:t>
            </a:r>
          </a:p>
          <a:p>
            <a:pPr marL="343080" indent="-342000">
              <a:lnSpc>
                <a:spcPct val="150000"/>
              </a:lnSpc>
              <a:buClr>
                <a:srgbClr val="A72B2A"/>
              </a:buClr>
              <a:buFont typeface="Wingdings" charset="2"/>
              <a:buChar char=""/>
            </a:pPr>
            <a:r>
              <a:rPr lang="en-US" sz="2000" spc="-1" dirty="0" smtClean="0">
                <a:solidFill>
                  <a:srgbClr val="000000"/>
                </a:solidFill>
                <a:uFill>
                  <a:solidFill>
                    <a:srgbClr val="FFFFFF"/>
                  </a:solidFill>
                </a:uFill>
                <a:latin typeface="Tahoma"/>
                <a:ea typeface="Tahoma"/>
              </a:rPr>
              <a:t>Content </a:t>
            </a:r>
            <a:r>
              <a:rPr lang="en-US" sz="2000" spc="-1" dirty="0">
                <a:solidFill>
                  <a:srgbClr val="000000"/>
                </a:solidFill>
                <a:uFill>
                  <a:solidFill>
                    <a:srgbClr val="FFFFFF"/>
                  </a:solidFill>
                </a:uFill>
                <a:latin typeface="Tahoma"/>
                <a:ea typeface="Tahoma"/>
              </a:rPr>
              <a:t>development </a:t>
            </a:r>
            <a:r>
              <a:rPr lang="en-US" sz="2000" spc="-1" dirty="0" smtClean="0">
                <a:solidFill>
                  <a:srgbClr val="000000"/>
                </a:solidFill>
                <a:uFill>
                  <a:solidFill>
                    <a:srgbClr val="FFFFFF"/>
                  </a:solidFill>
                </a:uFill>
                <a:latin typeface="Tahoma"/>
                <a:ea typeface="Tahoma"/>
              </a:rPr>
              <a:t>(Content in local language, </a:t>
            </a:r>
            <a:r>
              <a:rPr lang="en-US" sz="2000" spc="-1" dirty="0">
                <a:solidFill>
                  <a:srgbClr val="000000"/>
                </a:solidFill>
                <a:uFill>
                  <a:solidFill>
                    <a:srgbClr val="FFFFFF"/>
                  </a:solidFill>
                </a:uFill>
                <a:latin typeface="Tahoma"/>
                <a:ea typeface="Tahoma"/>
              </a:rPr>
              <a:t>Quality control of translation and additional global content etc</a:t>
            </a:r>
            <a:r>
              <a:rPr lang="en-US" sz="2000" spc="-1" dirty="0" smtClean="0">
                <a:solidFill>
                  <a:srgbClr val="000000"/>
                </a:solidFill>
                <a:uFill>
                  <a:solidFill>
                    <a:srgbClr val="FFFFFF"/>
                  </a:solidFill>
                </a:uFill>
                <a:latin typeface="Tahoma"/>
                <a:ea typeface="Tahoma"/>
              </a:rPr>
              <a:t>.)</a:t>
            </a:r>
          </a:p>
          <a:p>
            <a:pPr marL="343080" indent="-342000">
              <a:lnSpc>
                <a:spcPct val="150000"/>
              </a:lnSpc>
              <a:buClr>
                <a:srgbClr val="A72B2A"/>
              </a:buClr>
              <a:buFont typeface="Wingdings" charset="2"/>
              <a:buChar char=""/>
            </a:pPr>
            <a:r>
              <a:rPr lang="en-US" sz="2000" spc="-1" dirty="0" smtClean="0">
                <a:solidFill>
                  <a:srgbClr val="000000"/>
                </a:solidFill>
                <a:uFill>
                  <a:solidFill>
                    <a:srgbClr val="FFFFFF"/>
                  </a:solidFill>
                </a:uFill>
                <a:latin typeface="Tahoma"/>
                <a:ea typeface="Tahoma"/>
              </a:rPr>
              <a:t>Preparation </a:t>
            </a:r>
            <a:r>
              <a:rPr lang="en-US" sz="2000" spc="-1" dirty="0" smtClean="0">
                <a:solidFill>
                  <a:srgbClr val="000000"/>
                </a:solidFill>
                <a:uFill>
                  <a:solidFill>
                    <a:srgbClr val="FFFFFF"/>
                  </a:solidFill>
                </a:uFill>
                <a:latin typeface="Tahoma"/>
                <a:ea typeface="Tahoma"/>
              </a:rPr>
              <a:t>of a media and promotion </a:t>
            </a:r>
            <a:r>
              <a:rPr lang="en-US" sz="2000" spc="-1" dirty="0" smtClean="0">
                <a:solidFill>
                  <a:srgbClr val="000000"/>
                </a:solidFill>
                <a:uFill>
                  <a:solidFill>
                    <a:srgbClr val="FFFFFF"/>
                  </a:solidFill>
                </a:uFill>
                <a:latin typeface="Tahoma"/>
                <a:ea typeface="Tahoma"/>
              </a:rPr>
              <a:t>plan </a:t>
            </a:r>
            <a:r>
              <a:rPr lang="en-US" sz="2000" spc="-1" dirty="0" smtClean="0">
                <a:solidFill>
                  <a:srgbClr val="000000"/>
                </a:solidFill>
                <a:uFill>
                  <a:solidFill>
                    <a:srgbClr val="FFFFFF"/>
                  </a:solidFill>
                </a:uFill>
                <a:latin typeface="Tahoma"/>
                <a:ea typeface="Tahoma"/>
              </a:rPr>
              <a:t>(online/offline) </a:t>
            </a:r>
          </a:p>
          <a:p>
            <a:pPr marL="343080" indent="-342000">
              <a:lnSpc>
                <a:spcPct val="150000"/>
              </a:lnSpc>
              <a:buClr>
                <a:srgbClr val="A72B2A"/>
              </a:buClr>
              <a:buFont typeface="Wingdings" charset="2"/>
              <a:buChar char=""/>
            </a:pPr>
            <a:r>
              <a:rPr lang="en-US" sz="2000" spc="-1" dirty="0" smtClean="0">
                <a:solidFill>
                  <a:srgbClr val="000000"/>
                </a:solidFill>
                <a:uFill>
                  <a:solidFill>
                    <a:srgbClr val="FFFFFF"/>
                  </a:solidFill>
                </a:uFill>
                <a:latin typeface="Tahoma"/>
                <a:ea typeface="Tahoma"/>
              </a:rPr>
              <a:t>Calendar of all SME events </a:t>
            </a:r>
            <a:r>
              <a:rPr lang="en-US" sz="2000" spc="-1" dirty="0" smtClean="0">
                <a:solidFill>
                  <a:srgbClr val="000000"/>
                </a:solidFill>
                <a:uFill>
                  <a:solidFill>
                    <a:srgbClr val="FFFFFF"/>
                  </a:solidFill>
                </a:uFill>
                <a:latin typeface="Tahoma"/>
                <a:ea typeface="Tahoma"/>
              </a:rPr>
              <a:t>including workshops </a:t>
            </a:r>
            <a:r>
              <a:rPr lang="en-US" sz="2000" spc="-1" dirty="0" smtClean="0">
                <a:solidFill>
                  <a:srgbClr val="000000"/>
                </a:solidFill>
                <a:uFill>
                  <a:solidFill>
                    <a:srgbClr val="FFFFFF"/>
                  </a:solidFill>
                </a:uFill>
                <a:latin typeface="Tahoma"/>
                <a:ea typeface="Tahoma"/>
              </a:rPr>
              <a:t>and education </a:t>
            </a:r>
            <a:r>
              <a:rPr lang="en-US" sz="2000" spc="-1" dirty="0" smtClean="0">
                <a:solidFill>
                  <a:srgbClr val="000000"/>
                </a:solidFill>
                <a:uFill>
                  <a:solidFill>
                    <a:srgbClr val="FFFFFF"/>
                  </a:solidFill>
                </a:uFill>
                <a:latin typeface="Tahoma"/>
                <a:ea typeface="Tahoma"/>
              </a:rPr>
              <a:t>across country</a:t>
            </a:r>
            <a:endParaRPr lang="en-US" sz="2000" spc="-1" dirty="0" smtClean="0">
              <a:solidFill>
                <a:srgbClr val="000000"/>
              </a:solidFill>
              <a:uFill>
                <a:solidFill>
                  <a:srgbClr val="FFFFFF"/>
                </a:solidFill>
              </a:uFill>
              <a:latin typeface="Tahoma"/>
              <a:ea typeface="Tahoma"/>
            </a:endParaRPr>
          </a:p>
        </p:txBody>
      </p:sp>
      <p:pic>
        <p:nvPicPr>
          <p:cNvPr id="6" name="Picture 14" descr="State_Bank_of_Pakistan_logo.svg.png"/>
          <p:cNvPicPr>
            <a:picLocks noChangeAspect="1"/>
          </p:cNvPicPr>
          <p:nvPr/>
        </p:nvPicPr>
        <p:blipFill>
          <a:blip r:embed="rId2" cstate="print"/>
          <a:srcRect/>
          <a:stretch>
            <a:fillRect/>
          </a:stretch>
        </p:blipFill>
        <p:spPr bwMode="auto">
          <a:xfrm>
            <a:off x="7848600" y="76200"/>
            <a:ext cx="1143000" cy="1143000"/>
          </a:xfrm>
          <a:prstGeom prst="rect">
            <a:avLst/>
          </a:prstGeom>
          <a:noFill/>
          <a:ln w="9525">
            <a:noFill/>
            <a:miter lim="800000"/>
            <a:headEnd/>
            <a:tailEnd/>
          </a:ln>
        </p:spPr>
      </p:pic>
      <p:sp>
        <p:nvSpPr>
          <p:cNvPr id="7" name="Title 2"/>
          <p:cNvSpPr txBox="1">
            <a:spLocks/>
          </p:cNvSpPr>
          <p:nvPr/>
        </p:nvSpPr>
        <p:spPr>
          <a:xfrm>
            <a:off x="76200" y="228600"/>
            <a:ext cx="7620000" cy="685800"/>
          </a:xfrm>
          <a:prstGeom prst="rect">
            <a:avLst/>
          </a:prstGeom>
          <a:noFill/>
          <a:ln w="19050">
            <a:solidFill>
              <a:schemeClr val="bg1">
                <a:lumMod val="50000"/>
              </a:schemeClr>
            </a:solid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7030A0"/>
                </a:solidFill>
                <a:effectLst/>
                <a:uLnTx/>
                <a:uFillTx/>
                <a:latin typeface="+mj-lt"/>
                <a:ea typeface="+mj-ea"/>
                <a:cs typeface="+mj-cs"/>
              </a:rPr>
              <a:t>NFAS – SME Web Portal</a:t>
            </a:r>
          </a:p>
        </p:txBody>
      </p:sp>
    </p:spTree>
    <p:extLst>
      <p:ext uri="{BB962C8B-B14F-4D97-AF65-F5344CB8AC3E}">
        <p14:creationId xmlns="" xmlns:p14="http://schemas.microsoft.com/office/powerpoint/2010/main" val="119795575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email">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211890" y="1934767"/>
            <a:ext cx="874710" cy="6560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cstate="email">
            <a:duotone>
              <a:prstClr val="black"/>
              <a:schemeClr val="bg2">
                <a:tint val="45000"/>
                <a:satMod val="400000"/>
              </a:schemeClr>
            </a:duotone>
            <a:extLst>
              <a:ext uri="{28A0092B-C50C-407E-A947-70E740481C1C}">
                <a14:useLocalDpi xmlns="" xmlns:a14="http://schemas.microsoft.com/office/drawing/2010/main" val="0"/>
              </a:ext>
            </a:extLst>
          </a:blip>
          <a:srcRect/>
          <a:stretch>
            <a:fillRect/>
          </a:stretch>
        </p:blipFill>
        <p:spPr bwMode="auto">
          <a:xfrm>
            <a:off x="822180" y="1828800"/>
            <a:ext cx="625620" cy="869908"/>
          </a:xfrm>
          <a:prstGeom prst="rect">
            <a:avLst/>
          </a:prstGeom>
          <a:solidFill>
            <a:schemeClr val="bg1"/>
          </a:solidFill>
          <a:ln>
            <a:noFill/>
          </a:ln>
          <a:effectLst/>
        </p:spPr>
      </p:pic>
      <p:pic>
        <p:nvPicPr>
          <p:cNvPr id="5" name="Picture 4"/>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4926205" y="1905000"/>
            <a:ext cx="950338" cy="6450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6" cstate="email">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2212975" y="1752600"/>
            <a:ext cx="776789" cy="901437"/>
          </a:xfrm>
          <a:prstGeom prst="rect">
            <a:avLst/>
          </a:prstGeom>
          <a:solidFill>
            <a:schemeClr val="bg1"/>
          </a:solidFill>
          <a:ln>
            <a:noFill/>
          </a:ln>
          <a:effectLst/>
          <a:extLst/>
        </p:spPr>
      </p:pic>
      <p:pic>
        <p:nvPicPr>
          <p:cNvPr id="8" name="Picture 7"/>
          <p:cNvPicPr>
            <a:picLocks noChangeAspect="1" noChangeArrowheads="1"/>
          </p:cNvPicPr>
          <p:nvPr/>
        </p:nvPicPr>
        <p:blipFill>
          <a:blip r:embed="rId7" cstate="email">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545591" y="1905000"/>
            <a:ext cx="956230" cy="652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p:nvPr/>
        </p:nvSpPr>
        <p:spPr bwMode="gray">
          <a:xfrm>
            <a:off x="4697605" y="3276600"/>
            <a:ext cx="1253067" cy="646331"/>
          </a:xfrm>
          <a:prstGeom prst="rect">
            <a:avLst/>
          </a:prstGeom>
        </p:spPr>
        <p:txBody>
          <a:bodyPr vert="horz" wrap="square" lIns="0" tIns="0" rIns="0" bIns="0" numCol="1" spcCol="228600" rtlCol="0">
            <a:spAutoFit/>
          </a:bodyPr>
          <a:lstStyle/>
          <a:p>
            <a:pPr marL="0" lvl="1" algn="ctr">
              <a:spcAft>
                <a:spcPts val="600"/>
              </a:spcAft>
              <a:buSzPct val="100000"/>
            </a:pPr>
            <a:r>
              <a:rPr lang="en" sz="1400" spc="-10" dirty="0"/>
              <a:t>Interactive Learning Videos</a:t>
            </a:r>
            <a:endParaRPr lang="en-US" sz="1400" spc="-10" dirty="0"/>
          </a:p>
        </p:txBody>
      </p:sp>
      <p:sp>
        <p:nvSpPr>
          <p:cNvPr id="10" name="TextBox 9"/>
          <p:cNvSpPr txBox="1"/>
          <p:nvPr/>
        </p:nvSpPr>
        <p:spPr bwMode="gray">
          <a:xfrm>
            <a:off x="2023533" y="3505200"/>
            <a:ext cx="1253067" cy="215444"/>
          </a:xfrm>
          <a:prstGeom prst="rect">
            <a:avLst/>
          </a:prstGeom>
        </p:spPr>
        <p:txBody>
          <a:bodyPr vert="horz" wrap="square" lIns="0" tIns="0" rIns="0" bIns="0" numCol="1" spcCol="228600" rtlCol="0">
            <a:spAutoFit/>
          </a:bodyPr>
          <a:lstStyle/>
          <a:p>
            <a:pPr marL="0" lvl="1" algn="ctr">
              <a:spcAft>
                <a:spcPts val="600"/>
              </a:spcAft>
              <a:buSzPct val="100000"/>
            </a:pPr>
            <a:r>
              <a:rPr lang="en" sz="1400" spc="-10" dirty="0"/>
              <a:t>How-to Articles</a:t>
            </a:r>
            <a:endParaRPr lang="en-US" sz="1400" spc="-10" dirty="0"/>
          </a:p>
        </p:txBody>
      </p:sp>
      <p:sp>
        <p:nvSpPr>
          <p:cNvPr id="11" name="TextBox 10"/>
          <p:cNvSpPr txBox="1"/>
          <p:nvPr/>
        </p:nvSpPr>
        <p:spPr bwMode="gray">
          <a:xfrm>
            <a:off x="6059490" y="3352800"/>
            <a:ext cx="1090350" cy="430887"/>
          </a:xfrm>
          <a:prstGeom prst="rect">
            <a:avLst/>
          </a:prstGeom>
        </p:spPr>
        <p:txBody>
          <a:bodyPr vert="horz" wrap="square" lIns="0" tIns="0" rIns="0" bIns="0" numCol="1" spcCol="228600" rtlCol="0">
            <a:spAutoFit/>
          </a:bodyPr>
          <a:lstStyle/>
          <a:p>
            <a:pPr marL="0" lvl="1" algn="ctr">
              <a:spcAft>
                <a:spcPts val="600"/>
              </a:spcAft>
              <a:buSzPct val="100000"/>
            </a:pPr>
            <a:r>
              <a:rPr lang="en" sz="1400" spc="-10" dirty="0"/>
              <a:t>Business Software</a:t>
            </a:r>
            <a:endParaRPr lang="en-US" sz="1400" spc="-10" dirty="0"/>
          </a:p>
        </p:txBody>
      </p:sp>
      <p:sp>
        <p:nvSpPr>
          <p:cNvPr id="12" name="TextBox 11"/>
          <p:cNvSpPr txBox="1"/>
          <p:nvPr/>
        </p:nvSpPr>
        <p:spPr bwMode="gray">
          <a:xfrm>
            <a:off x="228601" y="3239869"/>
            <a:ext cx="1752600" cy="646331"/>
          </a:xfrm>
          <a:prstGeom prst="rect">
            <a:avLst/>
          </a:prstGeom>
        </p:spPr>
        <p:txBody>
          <a:bodyPr vert="horz" wrap="square" lIns="0" tIns="0" rIns="0" bIns="0" numCol="1" spcCol="228600" rtlCol="0">
            <a:spAutoFit/>
          </a:bodyPr>
          <a:lstStyle/>
          <a:p>
            <a:pPr marL="0" lvl="1" algn="ctr">
              <a:spcAft>
                <a:spcPts val="600"/>
              </a:spcAft>
              <a:buSzPct val="100000"/>
            </a:pPr>
            <a:r>
              <a:rPr lang="en" sz="1400" spc="-10" dirty="0"/>
              <a:t>Free, Downloadable Business Forms, Templates &amp; Tools</a:t>
            </a:r>
            <a:endParaRPr lang="en-US" sz="1400" spc="-10" dirty="0"/>
          </a:p>
        </p:txBody>
      </p:sp>
      <p:sp>
        <p:nvSpPr>
          <p:cNvPr id="14" name="TextBox 13"/>
          <p:cNvSpPr txBox="1"/>
          <p:nvPr/>
        </p:nvSpPr>
        <p:spPr bwMode="gray">
          <a:xfrm>
            <a:off x="3435021" y="3379113"/>
            <a:ext cx="1253067" cy="430887"/>
          </a:xfrm>
          <a:prstGeom prst="rect">
            <a:avLst/>
          </a:prstGeom>
        </p:spPr>
        <p:txBody>
          <a:bodyPr vert="horz" wrap="square" lIns="0" tIns="0" rIns="0" bIns="0" numCol="1" spcCol="228600" rtlCol="0">
            <a:spAutoFit/>
          </a:bodyPr>
          <a:lstStyle/>
          <a:p>
            <a:pPr marL="0" lvl="1" algn="ctr">
              <a:spcAft>
                <a:spcPts val="600"/>
              </a:spcAft>
              <a:buSzPct val="100000"/>
            </a:pPr>
            <a:r>
              <a:rPr lang="en" sz="1400" spc="-10" dirty="0"/>
              <a:t>Small Business Blog</a:t>
            </a:r>
            <a:endParaRPr lang="en-US" sz="1400" spc="-10" dirty="0"/>
          </a:p>
        </p:txBody>
      </p:sp>
      <p:grpSp>
        <p:nvGrpSpPr>
          <p:cNvPr id="2" name="Group 100"/>
          <p:cNvGrpSpPr>
            <a:grpSpLocks noChangeAspect="1"/>
          </p:cNvGrpSpPr>
          <p:nvPr/>
        </p:nvGrpSpPr>
        <p:grpSpPr bwMode="gray">
          <a:xfrm>
            <a:off x="7619999" y="1981200"/>
            <a:ext cx="986285" cy="607684"/>
            <a:chOff x="1956" y="1569"/>
            <a:chExt cx="1847" cy="1138"/>
          </a:xfrm>
          <a:solidFill>
            <a:schemeClr val="bg2"/>
          </a:solidFill>
        </p:grpSpPr>
        <p:sp>
          <p:nvSpPr>
            <p:cNvPr id="16" name="Freeform 101"/>
            <p:cNvSpPr>
              <a:spLocks/>
            </p:cNvSpPr>
            <p:nvPr/>
          </p:nvSpPr>
          <p:spPr bwMode="gray">
            <a:xfrm>
              <a:off x="1956" y="1791"/>
              <a:ext cx="607" cy="782"/>
            </a:xfrm>
            <a:custGeom>
              <a:avLst/>
              <a:gdLst>
                <a:gd name="T0" fmla="*/ 117 w 257"/>
                <a:gd name="T1" fmla="*/ 279 h 331"/>
                <a:gd name="T2" fmla="*/ 257 w 257"/>
                <a:gd name="T3" fmla="*/ 248 h 331"/>
                <a:gd name="T4" fmla="*/ 234 w 257"/>
                <a:gd name="T5" fmla="*/ 171 h 331"/>
                <a:gd name="T6" fmla="*/ 215 w 257"/>
                <a:gd name="T7" fmla="*/ 156 h 331"/>
                <a:gd name="T8" fmla="*/ 170 w 257"/>
                <a:gd name="T9" fmla="*/ 156 h 331"/>
                <a:gd name="T10" fmla="*/ 152 w 257"/>
                <a:gd name="T11" fmla="*/ 132 h 331"/>
                <a:gd name="T12" fmla="*/ 170 w 257"/>
                <a:gd name="T13" fmla="*/ 125 h 331"/>
                <a:gd name="T14" fmla="*/ 134 w 257"/>
                <a:gd name="T15" fmla="*/ 34 h 331"/>
                <a:gd name="T16" fmla="*/ 74 w 257"/>
                <a:gd name="T17" fmla="*/ 3 h 331"/>
                <a:gd name="T18" fmla="*/ 33 w 257"/>
                <a:gd name="T19" fmla="*/ 101 h 331"/>
                <a:gd name="T20" fmla="*/ 42 w 257"/>
                <a:gd name="T21" fmla="*/ 161 h 331"/>
                <a:gd name="T22" fmla="*/ 67 w 257"/>
                <a:gd name="T23" fmla="*/ 154 h 331"/>
                <a:gd name="T24" fmla="*/ 68 w 257"/>
                <a:gd name="T25" fmla="*/ 173 h 331"/>
                <a:gd name="T26" fmla="*/ 14 w 257"/>
                <a:gd name="T27" fmla="*/ 199 h 331"/>
                <a:gd name="T28" fmla="*/ 2 w 257"/>
                <a:gd name="T29" fmla="*/ 232 h 331"/>
                <a:gd name="T30" fmla="*/ 28 w 257"/>
                <a:gd name="T31" fmla="*/ 331 h 331"/>
                <a:gd name="T32" fmla="*/ 117 w 257"/>
                <a:gd name="T33" fmla="*/ 27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7" h="331">
                  <a:moveTo>
                    <a:pt x="117" y="279"/>
                  </a:moveTo>
                  <a:cubicBezTo>
                    <a:pt x="155" y="265"/>
                    <a:pt x="203" y="254"/>
                    <a:pt x="257" y="248"/>
                  </a:cubicBezTo>
                  <a:cubicBezTo>
                    <a:pt x="247" y="215"/>
                    <a:pt x="234" y="171"/>
                    <a:pt x="234" y="171"/>
                  </a:cubicBezTo>
                  <a:cubicBezTo>
                    <a:pt x="233" y="162"/>
                    <a:pt x="222" y="156"/>
                    <a:pt x="215" y="156"/>
                  </a:cubicBezTo>
                  <a:cubicBezTo>
                    <a:pt x="170" y="156"/>
                    <a:pt x="170" y="156"/>
                    <a:pt x="170" y="156"/>
                  </a:cubicBezTo>
                  <a:cubicBezTo>
                    <a:pt x="168" y="156"/>
                    <a:pt x="157" y="153"/>
                    <a:pt x="152" y="132"/>
                  </a:cubicBezTo>
                  <a:cubicBezTo>
                    <a:pt x="151" y="129"/>
                    <a:pt x="171" y="129"/>
                    <a:pt x="170" y="125"/>
                  </a:cubicBezTo>
                  <a:cubicBezTo>
                    <a:pt x="164" y="101"/>
                    <a:pt x="146" y="60"/>
                    <a:pt x="134" y="34"/>
                  </a:cubicBezTo>
                  <a:cubicBezTo>
                    <a:pt x="122" y="7"/>
                    <a:pt x="93" y="0"/>
                    <a:pt x="74" y="3"/>
                  </a:cubicBezTo>
                  <a:cubicBezTo>
                    <a:pt x="74" y="3"/>
                    <a:pt x="11" y="12"/>
                    <a:pt x="33" y="101"/>
                  </a:cubicBezTo>
                  <a:cubicBezTo>
                    <a:pt x="39" y="124"/>
                    <a:pt x="41" y="146"/>
                    <a:pt x="42" y="161"/>
                  </a:cubicBezTo>
                  <a:cubicBezTo>
                    <a:pt x="42" y="164"/>
                    <a:pt x="67" y="151"/>
                    <a:pt x="67" y="154"/>
                  </a:cubicBezTo>
                  <a:cubicBezTo>
                    <a:pt x="68" y="160"/>
                    <a:pt x="72" y="170"/>
                    <a:pt x="68" y="173"/>
                  </a:cubicBezTo>
                  <a:cubicBezTo>
                    <a:pt x="54" y="180"/>
                    <a:pt x="14" y="199"/>
                    <a:pt x="14" y="199"/>
                  </a:cubicBezTo>
                  <a:cubicBezTo>
                    <a:pt x="7" y="202"/>
                    <a:pt x="0" y="223"/>
                    <a:pt x="2" y="232"/>
                  </a:cubicBezTo>
                  <a:cubicBezTo>
                    <a:pt x="2" y="232"/>
                    <a:pt x="16" y="289"/>
                    <a:pt x="28" y="331"/>
                  </a:cubicBezTo>
                  <a:cubicBezTo>
                    <a:pt x="47" y="313"/>
                    <a:pt x="75" y="295"/>
                    <a:pt x="117" y="2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D2D2A"/>
                </a:solidFill>
              </a:endParaRPr>
            </a:p>
          </p:txBody>
        </p:sp>
        <p:sp>
          <p:nvSpPr>
            <p:cNvPr id="17" name="Freeform 102"/>
            <p:cNvSpPr>
              <a:spLocks/>
            </p:cNvSpPr>
            <p:nvPr/>
          </p:nvSpPr>
          <p:spPr bwMode="gray">
            <a:xfrm>
              <a:off x="3191" y="1741"/>
              <a:ext cx="612" cy="844"/>
            </a:xfrm>
            <a:custGeom>
              <a:avLst/>
              <a:gdLst>
                <a:gd name="T0" fmla="*/ 232 w 259"/>
                <a:gd name="T1" fmla="*/ 357 h 357"/>
                <a:gd name="T2" fmla="*/ 259 w 259"/>
                <a:gd name="T3" fmla="*/ 234 h 357"/>
                <a:gd name="T4" fmla="*/ 233 w 259"/>
                <a:gd name="T5" fmla="*/ 204 h 357"/>
                <a:gd name="T6" fmla="*/ 172 w 259"/>
                <a:gd name="T7" fmla="*/ 170 h 357"/>
                <a:gd name="T8" fmla="*/ 204 w 259"/>
                <a:gd name="T9" fmla="*/ 101 h 357"/>
                <a:gd name="T10" fmla="*/ 187 w 259"/>
                <a:gd name="T11" fmla="*/ 17 h 357"/>
                <a:gd name="T12" fmla="*/ 144 w 259"/>
                <a:gd name="T13" fmla="*/ 3 h 357"/>
                <a:gd name="T14" fmla="*/ 105 w 259"/>
                <a:gd name="T15" fmla="*/ 23 h 357"/>
                <a:gd name="T16" fmla="*/ 91 w 259"/>
                <a:gd name="T17" fmla="*/ 85 h 357"/>
                <a:gd name="T18" fmla="*/ 100 w 259"/>
                <a:gd name="T19" fmla="*/ 158 h 357"/>
                <a:gd name="T20" fmla="*/ 39 w 259"/>
                <a:gd name="T21" fmla="*/ 171 h 357"/>
                <a:gd name="T22" fmla="*/ 14 w 259"/>
                <a:gd name="T23" fmla="*/ 201 h 357"/>
                <a:gd name="T24" fmla="*/ 0 w 259"/>
                <a:gd name="T25" fmla="*/ 269 h 357"/>
                <a:gd name="T26" fmla="*/ 137 w 259"/>
                <a:gd name="T27" fmla="*/ 300 h 357"/>
                <a:gd name="T28" fmla="*/ 232 w 259"/>
                <a:gd name="T29"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9" h="357">
                  <a:moveTo>
                    <a:pt x="232" y="357"/>
                  </a:moveTo>
                  <a:cubicBezTo>
                    <a:pt x="239" y="331"/>
                    <a:pt x="259" y="265"/>
                    <a:pt x="259" y="234"/>
                  </a:cubicBezTo>
                  <a:cubicBezTo>
                    <a:pt x="259" y="227"/>
                    <a:pt x="248" y="213"/>
                    <a:pt x="233" y="204"/>
                  </a:cubicBezTo>
                  <a:cubicBezTo>
                    <a:pt x="217" y="196"/>
                    <a:pt x="181" y="178"/>
                    <a:pt x="172" y="170"/>
                  </a:cubicBezTo>
                  <a:cubicBezTo>
                    <a:pt x="175" y="146"/>
                    <a:pt x="193" y="136"/>
                    <a:pt x="204" y="101"/>
                  </a:cubicBezTo>
                  <a:cubicBezTo>
                    <a:pt x="215" y="66"/>
                    <a:pt x="198" y="26"/>
                    <a:pt x="187" y="17"/>
                  </a:cubicBezTo>
                  <a:cubicBezTo>
                    <a:pt x="176" y="9"/>
                    <a:pt x="160" y="0"/>
                    <a:pt x="144" y="3"/>
                  </a:cubicBezTo>
                  <a:cubicBezTo>
                    <a:pt x="129" y="6"/>
                    <a:pt x="117" y="10"/>
                    <a:pt x="105" y="23"/>
                  </a:cubicBezTo>
                  <a:cubicBezTo>
                    <a:pt x="98" y="30"/>
                    <a:pt x="88" y="40"/>
                    <a:pt x="91" y="85"/>
                  </a:cubicBezTo>
                  <a:cubicBezTo>
                    <a:pt x="94" y="128"/>
                    <a:pt x="113" y="143"/>
                    <a:pt x="100" y="158"/>
                  </a:cubicBezTo>
                  <a:cubicBezTo>
                    <a:pt x="89" y="164"/>
                    <a:pt x="62" y="169"/>
                    <a:pt x="39" y="171"/>
                  </a:cubicBezTo>
                  <a:cubicBezTo>
                    <a:pt x="38" y="171"/>
                    <a:pt x="20" y="174"/>
                    <a:pt x="14" y="201"/>
                  </a:cubicBezTo>
                  <a:cubicBezTo>
                    <a:pt x="10" y="218"/>
                    <a:pt x="5" y="243"/>
                    <a:pt x="0" y="269"/>
                  </a:cubicBezTo>
                  <a:cubicBezTo>
                    <a:pt x="52" y="276"/>
                    <a:pt x="98" y="286"/>
                    <a:pt x="137" y="300"/>
                  </a:cubicBezTo>
                  <a:cubicBezTo>
                    <a:pt x="183" y="317"/>
                    <a:pt x="213" y="337"/>
                    <a:pt x="232" y="35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D2D2A"/>
                </a:solidFill>
              </a:endParaRPr>
            </a:p>
          </p:txBody>
        </p:sp>
        <p:sp>
          <p:nvSpPr>
            <p:cNvPr id="18" name="Freeform 103"/>
            <p:cNvSpPr>
              <a:spLocks/>
            </p:cNvSpPr>
            <p:nvPr/>
          </p:nvSpPr>
          <p:spPr bwMode="gray">
            <a:xfrm>
              <a:off x="2582" y="1569"/>
              <a:ext cx="588" cy="805"/>
            </a:xfrm>
            <a:custGeom>
              <a:avLst/>
              <a:gdLst>
                <a:gd name="T0" fmla="*/ 249 w 249"/>
                <a:gd name="T1" fmla="*/ 341 h 341"/>
                <a:gd name="T2" fmla="*/ 249 w 249"/>
                <a:gd name="T3" fmla="*/ 341 h 341"/>
                <a:gd name="T4" fmla="*/ 249 w 249"/>
                <a:gd name="T5" fmla="*/ 215 h 341"/>
                <a:gd name="T6" fmla="*/ 230 w 249"/>
                <a:gd name="T7" fmla="*/ 188 h 341"/>
                <a:gd name="T8" fmla="*/ 156 w 249"/>
                <a:gd name="T9" fmla="*/ 160 h 341"/>
                <a:gd name="T10" fmla="*/ 165 w 249"/>
                <a:gd name="T11" fmla="*/ 126 h 341"/>
                <a:gd name="T12" fmla="*/ 179 w 249"/>
                <a:gd name="T13" fmla="*/ 81 h 341"/>
                <a:gd name="T14" fmla="*/ 166 w 249"/>
                <a:gd name="T15" fmla="*/ 35 h 341"/>
                <a:gd name="T16" fmla="*/ 76 w 249"/>
                <a:gd name="T17" fmla="*/ 55 h 341"/>
                <a:gd name="T18" fmla="*/ 81 w 249"/>
                <a:gd name="T19" fmla="*/ 120 h 341"/>
                <a:gd name="T20" fmla="*/ 95 w 249"/>
                <a:gd name="T21" fmla="*/ 159 h 341"/>
                <a:gd name="T22" fmla="*/ 28 w 249"/>
                <a:gd name="T23" fmla="*/ 187 h 341"/>
                <a:gd name="T24" fmla="*/ 5 w 249"/>
                <a:gd name="T25" fmla="*/ 211 h 341"/>
                <a:gd name="T26" fmla="*/ 0 w 249"/>
                <a:gd name="T27" fmla="*/ 341 h 341"/>
                <a:gd name="T28" fmla="*/ 121 w 249"/>
                <a:gd name="T29" fmla="*/ 334 h 341"/>
                <a:gd name="T30" fmla="*/ 249 w 249"/>
                <a:gd name="T31"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341">
                  <a:moveTo>
                    <a:pt x="249" y="341"/>
                  </a:moveTo>
                  <a:cubicBezTo>
                    <a:pt x="249" y="341"/>
                    <a:pt x="249" y="341"/>
                    <a:pt x="249" y="341"/>
                  </a:cubicBezTo>
                  <a:cubicBezTo>
                    <a:pt x="249" y="215"/>
                    <a:pt x="249" y="215"/>
                    <a:pt x="249" y="215"/>
                  </a:cubicBezTo>
                  <a:cubicBezTo>
                    <a:pt x="249" y="206"/>
                    <a:pt x="241" y="194"/>
                    <a:pt x="230" y="188"/>
                  </a:cubicBezTo>
                  <a:cubicBezTo>
                    <a:pt x="222" y="183"/>
                    <a:pt x="163" y="168"/>
                    <a:pt x="156" y="160"/>
                  </a:cubicBezTo>
                  <a:cubicBezTo>
                    <a:pt x="154" y="155"/>
                    <a:pt x="157" y="137"/>
                    <a:pt x="165" y="126"/>
                  </a:cubicBezTo>
                  <a:cubicBezTo>
                    <a:pt x="173" y="115"/>
                    <a:pt x="179" y="81"/>
                    <a:pt x="179" y="81"/>
                  </a:cubicBezTo>
                  <a:cubicBezTo>
                    <a:pt x="179" y="81"/>
                    <a:pt x="177" y="50"/>
                    <a:pt x="166" y="35"/>
                  </a:cubicBezTo>
                  <a:cubicBezTo>
                    <a:pt x="155" y="20"/>
                    <a:pt x="84" y="0"/>
                    <a:pt x="76" y="55"/>
                  </a:cubicBezTo>
                  <a:cubicBezTo>
                    <a:pt x="74" y="65"/>
                    <a:pt x="75" y="105"/>
                    <a:pt x="81" y="120"/>
                  </a:cubicBezTo>
                  <a:cubicBezTo>
                    <a:pt x="86" y="136"/>
                    <a:pt x="96" y="141"/>
                    <a:pt x="95" y="159"/>
                  </a:cubicBezTo>
                  <a:cubicBezTo>
                    <a:pt x="86" y="166"/>
                    <a:pt x="31" y="186"/>
                    <a:pt x="28" y="187"/>
                  </a:cubicBezTo>
                  <a:cubicBezTo>
                    <a:pt x="28" y="187"/>
                    <a:pt x="7" y="192"/>
                    <a:pt x="5" y="211"/>
                  </a:cubicBezTo>
                  <a:cubicBezTo>
                    <a:pt x="3" y="230"/>
                    <a:pt x="0" y="335"/>
                    <a:pt x="0" y="341"/>
                  </a:cubicBezTo>
                  <a:cubicBezTo>
                    <a:pt x="38" y="336"/>
                    <a:pt x="79" y="334"/>
                    <a:pt x="121" y="334"/>
                  </a:cubicBezTo>
                  <a:cubicBezTo>
                    <a:pt x="166" y="334"/>
                    <a:pt x="209" y="337"/>
                    <a:pt x="249" y="34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D2D2A"/>
                </a:solidFill>
              </a:endParaRPr>
            </a:p>
          </p:txBody>
        </p:sp>
        <p:sp>
          <p:nvSpPr>
            <p:cNvPr id="19" name="Freeform 104"/>
            <p:cNvSpPr>
              <a:spLocks/>
            </p:cNvSpPr>
            <p:nvPr/>
          </p:nvSpPr>
          <p:spPr bwMode="gray">
            <a:xfrm>
              <a:off x="1998" y="2407"/>
              <a:ext cx="1756" cy="300"/>
            </a:xfrm>
            <a:custGeom>
              <a:avLst/>
              <a:gdLst>
                <a:gd name="T0" fmla="*/ 501 w 743"/>
                <a:gd name="T1" fmla="*/ 8 h 127"/>
                <a:gd name="T2" fmla="*/ 478 w 743"/>
                <a:gd name="T3" fmla="*/ 6 h 127"/>
                <a:gd name="T4" fmla="*/ 369 w 743"/>
                <a:gd name="T5" fmla="*/ 0 h 127"/>
                <a:gd name="T6" fmla="*/ 255 w 743"/>
                <a:gd name="T7" fmla="*/ 6 h 127"/>
                <a:gd name="T8" fmla="*/ 245 w 743"/>
                <a:gd name="T9" fmla="*/ 7 h 127"/>
                <a:gd name="T10" fmla="*/ 18 w 743"/>
                <a:gd name="T11" fmla="*/ 94 h 127"/>
                <a:gd name="T12" fmla="*/ 0 w 743"/>
                <a:gd name="T13" fmla="*/ 127 h 127"/>
                <a:gd name="T14" fmla="*/ 743 w 743"/>
                <a:gd name="T15" fmla="*/ 127 h 127"/>
                <a:gd name="T16" fmla="*/ 721 w 743"/>
                <a:gd name="T17" fmla="*/ 89 h 127"/>
                <a:gd name="T18" fmla="*/ 501 w 743"/>
                <a:gd name="T19" fmla="*/ 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27">
                  <a:moveTo>
                    <a:pt x="501" y="8"/>
                  </a:moveTo>
                  <a:cubicBezTo>
                    <a:pt x="494" y="7"/>
                    <a:pt x="486" y="7"/>
                    <a:pt x="478" y="6"/>
                  </a:cubicBezTo>
                  <a:cubicBezTo>
                    <a:pt x="443" y="2"/>
                    <a:pt x="407" y="0"/>
                    <a:pt x="369" y="0"/>
                  </a:cubicBezTo>
                  <a:cubicBezTo>
                    <a:pt x="329" y="0"/>
                    <a:pt x="291" y="2"/>
                    <a:pt x="255" y="6"/>
                  </a:cubicBezTo>
                  <a:cubicBezTo>
                    <a:pt x="252" y="7"/>
                    <a:pt x="248" y="7"/>
                    <a:pt x="245" y="7"/>
                  </a:cubicBezTo>
                  <a:cubicBezTo>
                    <a:pt x="138" y="20"/>
                    <a:pt x="54" y="50"/>
                    <a:pt x="18" y="94"/>
                  </a:cubicBezTo>
                  <a:cubicBezTo>
                    <a:pt x="9" y="104"/>
                    <a:pt x="3" y="115"/>
                    <a:pt x="0" y="127"/>
                  </a:cubicBezTo>
                  <a:cubicBezTo>
                    <a:pt x="743" y="127"/>
                    <a:pt x="743" y="127"/>
                    <a:pt x="743" y="127"/>
                  </a:cubicBezTo>
                  <a:cubicBezTo>
                    <a:pt x="740" y="113"/>
                    <a:pt x="732" y="100"/>
                    <a:pt x="721" y="89"/>
                  </a:cubicBezTo>
                  <a:cubicBezTo>
                    <a:pt x="682" y="49"/>
                    <a:pt x="601" y="21"/>
                    <a:pt x="501"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D2D2A"/>
                </a:solidFill>
              </a:endParaRPr>
            </a:p>
          </p:txBody>
        </p:sp>
      </p:grpSp>
      <p:sp>
        <p:nvSpPr>
          <p:cNvPr id="20" name="TextBox 19"/>
          <p:cNvSpPr txBox="1"/>
          <p:nvPr/>
        </p:nvSpPr>
        <p:spPr bwMode="gray">
          <a:xfrm>
            <a:off x="7336107" y="3379113"/>
            <a:ext cx="1361283" cy="430887"/>
          </a:xfrm>
          <a:prstGeom prst="rect">
            <a:avLst/>
          </a:prstGeom>
        </p:spPr>
        <p:txBody>
          <a:bodyPr vert="horz" wrap="square" lIns="0" tIns="0" rIns="0" bIns="0" numCol="1" spcCol="228600" rtlCol="0">
            <a:spAutoFit/>
          </a:bodyPr>
          <a:lstStyle/>
          <a:p>
            <a:pPr marL="0" lvl="1" algn="ctr">
              <a:spcAft>
                <a:spcPts val="600"/>
              </a:spcAft>
              <a:buSzPct val="100000"/>
            </a:pPr>
            <a:r>
              <a:rPr lang="en" sz="1400" spc="-10" dirty="0"/>
              <a:t>Global Business Directory</a:t>
            </a:r>
            <a:endParaRPr lang="en-US" sz="1400" spc="-10" dirty="0"/>
          </a:p>
        </p:txBody>
      </p:sp>
      <p:graphicFrame>
        <p:nvGraphicFramePr>
          <p:cNvPr id="28" name="Table 27"/>
          <p:cNvGraphicFramePr>
            <a:graphicFrameLocks noGrp="1"/>
          </p:cNvGraphicFramePr>
          <p:nvPr>
            <p:extLst/>
          </p:nvPr>
        </p:nvGraphicFramePr>
        <p:xfrm>
          <a:off x="533400" y="990600"/>
          <a:ext cx="4114800" cy="585216"/>
        </p:xfrm>
        <a:graphic>
          <a:graphicData uri="http://schemas.openxmlformats.org/drawingml/2006/table">
            <a:tbl>
              <a:tblPr>
                <a:tableStyleId>{5C22544A-7EE6-4342-B048-85BDC9FD1C3A}</a:tableStyleId>
              </a:tblPr>
              <a:tblGrid>
                <a:gridCol w="4114800">
                  <a:extLst>
                    <a:ext uri="{9D8B030D-6E8A-4147-A177-3AD203B41FA5}">
                      <a16:colId xmlns="" xmlns:a16="http://schemas.microsoft.com/office/drawing/2014/main" val="20000"/>
                    </a:ext>
                  </a:extLst>
                </a:gridCol>
              </a:tblGrid>
              <a:tr h="0">
                <a:tc>
                  <a:txBody>
                    <a:bodyPr/>
                    <a:lstStyle/>
                    <a:p>
                      <a:pPr marL="0" algn="l" defTabSz="914400" rtl="0" eaLnBrk="1" latinLnBrk="0" hangingPunct="1">
                        <a:lnSpc>
                          <a:spcPct val="110000"/>
                        </a:lnSpc>
                      </a:pPr>
                      <a:r>
                        <a:rPr lang="en-US" sz="2400" i="1" kern="100" spc="-50" baseline="0" dirty="0">
                          <a:solidFill>
                            <a:schemeClr val="tx1"/>
                          </a:solidFill>
                          <a:latin typeface="+mn-lt"/>
                          <a:ea typeface="+mn-ea"/>
                          <a:cs typeface="+mn-cs"/>
                        </a:rPr>
                        <a:t>Main platform features include:</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22" name="Title 2"/>
          <p:cNvSpPr txBox="1">
            <a:spLocks/>
          </p:cNvSpPr>
          <p:nvPr/>
        </p:nvSpPr>
        <p:spPr>
          <a:xfrm>
            <a:off x="76200" y="228600"/>
            <a:ext cx="7620000" cy="685800"/>
          </a:xfrm>
          <a:prstGeom prst="rect">
            <a:avLst/>
          </a:prstGeom>
          <a:noFill/>
          <a:ln w="19050">
            <a:solidFill>
              <a:schemeClr val="bg1">
                <a:lumMod val="50000"/>
              </a:schemeClr>
            </a:solid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rgbClr val="7030A0"/>
                </a:solidFill>
                <a:latin typeface="+mj-lt"/>
                <a:ea typeface="+mj-ea"/>
                <a:cs typeface="+mj-cs"/>
              </a:rPr>
              <a:t>NFAS Offering: SME Web-Platform Features</a:t>
            </a:r>
            <a:endParaRPr kumimoji="0" lang="en-US" sz="2800" b="1" i="0" u="none" strike="noStrike" kern="1200" cap="none" spc="0" normalizeH="0" baseline="0" noProof="0" dirty="0" smtClean="0">
              <a:ln>
                <a:noFill/>
              </a:ln>
              <a:solidFill>
                <a:srgbClr val="7030A0"/>
              </a:solidFill>
              <a:effectLst/>
              <a:uLnTx/>
              <a:uFillTx/>
              <a:latin typeface="+mj-lt"/>
              <a:ea typeface="+mj-ea"/>
              <a:cs typeface="+mj-cs"/>
            </a:endParaRPr>
          </a:p>
        </p:txBody>
      </p:sp>
    </p:spTree>
    <p:extLst>
      <p:ext uri="{BB962C8B-B14F-4D97-AF65-F5344CB8AC3E}">
        <p14:creationId xmlns="" xmlns:p14="http://schemas.microsoft.com/office/powerpoint/2010/main" val="565192927"/>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CustomShape 2"/>
          <p:cNvSpPr/>
          <p:nvPr/>
        </p:nvSpPr>
        <p:spPr>
          <a:xfrm>
            <a:off x="35640" y="1143000"/>
            <a:ext cx="8879760" cy="4191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50000"/>
              </a:lnSpc>
              <a:buClr>
                <a:srgbClr val="A72B2A"/>
              </a:buClr>
              <a:buFont typeface="Wingdings" charset="2"/>
              <a:buChar char=""/>
            </a:pPr>
            <a:r>
              <a:rPr lang="en-US" sz="2400" spc="-1" dirty="0" smtClean="0">
                <a:solidFill>
                  <a:srgbClr val="000000"/>
                </a:solidFill>
                <a:uFill>
                  <a:solidFill>
                    <a:srgbClr val="FFFFFF"/>
                  </a:solidFill>
                </a:uFill>
                <a:latin typeface="Tahoma"/>
                <a:ea typeface="Tahoma"/>
              </a:rPr>
              <a:t>Business Advice Managers (BAMs) are trained business professionals who provide recommendations to SMEs after a systematic analysis of the SMEs’ business to improve business management practices and increase access to finance. </a:t>
            </a:r>
            <a:endParaRPr lang="en-US" sz="2400" spc="-1" dirty="0" smtClean="0">
              <a:solidFill>
                <a:srgbClr val="000000"/>
              </a:solidFill>
              <a:uFill>
                <a:solidFill>
                  <a:srgbClr val="FFFFFF"/>
                </a:solidFill>
              </a:uFill>
              <a:latin typeface="Tahoma"/>
              <a:ea typeface="Tahoma"/>
            </a:endParaRPr>
          </a:p>
          <a:p>
            <a:pPr marL="343080" indent="-342000">
              <a:lnSpc>
                <a:spcPct val="150000"/>
              </a:lnSpc>
              <a:buClr>
                <a:srgbClr val="A72B2A"/>
              </a:buClr>
              <a:buFont typeface="Wingdings" charset="2"/>
              <a:buChar char=""/>
            </a:pPr>
            <a:r>
              <a:rPr lang="en-US" sz="2400" spc="-1" dirty="0" smtClean="0">
                <a:solidFill>
                  <a:srgbClr val="000000"/>
                </a:solidFill>
                <a:uFill>
                  <a:solidFill>
                    <a:srgbClr val="FFFFFF"/>
                  </a:solidFill>
                </a:uFill>
                <a:latin typeface="Tahoma"/>
                <a:ea typeface="Tahoma"/>
              </a:rPr>
              <a:t>All </a:t>
            </a:r>
            <a:r>
              <a:rPr lang="en-US" sz="2400" spc="-1" dirty="0">
                <a:solidFill>
                  <a:srgbClr val="000000"/>
                </a:solidFill>
                <a:uFill>
                  <a:solidFill>
                    <a:srgbClr val="FFFFFF"/>
                  </a:solidFill>
                </a:uFill>
                <a:latin typeface="Tahoma"/>
                <a:ea typeface="Tahoma"/>
              </a:rPr>
              <a:t>BAMs will work closely with their existing SME Customers to assess the need of Business Advisory and provide necessary guidance and will evaluate the performance.</a:t>
            </a:r>
            <a:endParaRPr sz="2400" spc="-1" dirty="0">
              <a:solidFill>
                <a:srgbClr val="000000"/>
              </a:solidFill>
              <a:uFill>
                <a:solidFill>
                  <a:srgbClr val="FFFFFF"/>
                </a:solidFill>
              </a:uFill>
              <a:latin typeface="Tahoma"/>
              <a:ea typeface="Tahoma"/>
            </a:endParaRPr>
          </a:p>
        </p:txBody>
      </p:sp>
      <p:sp>
        <p:nvSpPr>
          <p:cNvPr id="7" name="Title 2"/>
          <p:cNvSpPr txBox="1">
            <a:spLocks/>
          </p:cNvSpPr>
          <p:nvPr/>
        </p:nvSpPr>
        <p:spPr>
          <a:xfrm>
            <a:off x="76200" y="228600"/>
            <a:ext cx="7620000" cy="685800"/>
          </a:xfrm>
          <a:prstGeom prst="rect">
            <a:avLst/>
          </a:prstGeom>
          <a:noFill/>
          <a:ln w="19050">
            <a:solidFill>
              <a:schemeClr val="bg1">
                <a:lumMod val="50000"/>
              </a:schemeClr>
            </a:solid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rgbClr val="7030A0"/>
                </a:solidFill>
                <a:latin typeface="+mj-lt"/>
                <a:ea typeface="+mj-ea"/>
                <a:cs typeface="+mj-cs"/>
              </a:rPr>
              <a:t>Business Advice Managers</a:t>
            </a:r>
            <a:endParaRPr kumimoji="0" lang="en-US" sz="2800" b="1" i="0" u="none" strike="noStrike" kern="1200" cap="none" spc="0" normalizeH="0" baseline="0" noProof="0" dirty="0" smtClean="0">
              <a:ln>
                <a:noFill/>
              </a:ln>
              <a:solidFill>
                <a:srgbClr val="7030A0"/>
              </a:solidFill>
              <a:effectLst/>
              <a:uLnTx/>
              <a:uFillTx/>
              <a:latin typeface="+mj-lt"/>
              <a:ea typeface="+mj-ea"/>
              <a:cs typeface="+mj-cs"/>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250" y="287725"/>
            <a:ext cx="7362750" cy="707886"/>
          </a:xfrm>
          <a:prstGeom prst="rect">
            <a:avLst/>
          </a:prstGeom>
          <a:noFill/>
        </p:spPr>
        <p:txBody>
          <a:bodyPr wrap="square" rtlCol="0">
            <a:spAutoFit/>
          </a:bodyPr>
          <a:lstStyle/>
          <a:p>
            <a:r>
              <a:rPr lang="en-US" sz="2000" b="1" i="1" dirty="0">
                <a:latin typeface="Arial" panose="020B0604020202020204" pitchFamily="34" charset="0"/>
                <a:cs typeface="Arial" panose="020B0604020202020204" pitchFamily="34" charset="0"/>
              </a:rPr>
              <a:t>“Change the rules of the game and become ‘the Consultant Bank’ of our clients”</a:t>
            </a:r>
          </a:p>
        </p:txBody>
      </p:sp>
      <p:grpSp>
        <p:nvGrpSpPr>
          <p:cNvPr id="5" name="Group 4"/>
          <p:cNvGrpSpPr/>
          <p:nvPr/>
        </p:nvGrpSpPr>
        <p:grpSpPr>
          <a:xfrm>
            <a:off x="257250" y="1392806"/>
            <a:ext cx="8385305" cy="3209988"/>
            <a:chOff x="244507" y="1621409"/>
            <a:chExt cx="8385305" cy="3209988"/>
          </a:xfrm>
        </p:grpSpPr>
        <p:sp>
          <p:nvSpPr>
            <p:cNvPr id="20" name="TextBox 19"/>
            <p:cNvSpPr txBox="1"/>
            <p:nvPr/>
          </p:nvSpPr>
          <p:spPr>
            <a:xfrm>
              <a:off x="6960563" y="2382673"/>
              <a:ext cx="1595039" cy="841769"/>
            </a:xfrm>
            <a:prstGeom prst="rect">
              <a:avLst/>
            </a:prstGeom>
            <a:noFill/>
          </p:spPr>
          <p:txBody>
            <a:bodyPr wrap="square" rtlCol="0">
              <a:spAutoFit/>
            </a:bodyPr>
            <a:lstStyle/>
            <a:p>
              <a:pPr marL="171450" indent="-171450">
                <a:lnSpc>
                  <a:spcPct val="115000"/>
                </a:lnSpc>
                <a:spcBef>
                  <a:spcPts val="600"/>
                </a:spcBef>
                <a:spcAft>
                  <a:spcPts val="600"/>
                </a:spcAft>
                <a:buClr>
                  <a:srgbClr val="00B0F0"/>
                </a:buClr>
                <a:buFont typeface="Arial" panose="020B0604020202020204" pitchFamily="34" charset="0"/>
                <a:buChar char="•"/>
              </a:pPr>
              <a:r>
                <a:rPr lang="en-US" sz="1800" dirty="0">
                  <a:latin typeface="Arial" panose="020B0604020202020204" pitchFamily="34" charset="0"/>
                  <a:cs typeface="Arial" panose="020B0604020202020204" pitchFamily="34" charset="0"/>
                </a:rPr>
                <a:t>SME Club</a:t>
              </a:r>
              <a:endParaRPr lang="en-US" sz="1800" dirty="0">
                <a:latin typeface="Arial" panose="020B0604020202020204" pitchFamily="34" charset="0"/>
                <a:ea typeface="Times New Roman"/>
                <a:cs typeface="Arial" panose="020B0604020202020204" pitchFamily="34" charset="0"/>
              </a:endParaRPr>
            </a:p>
            <a:p>
              <a:pPr>
                <a:spcBef>
                  <a:spcPts val="600"/>
                </a:spcBef>
                <a:spcAft>
                  <a:spcPts val="600"/>
                </a:spcAft>
              </a:pPr>
              <a:endParaRPr lang="en-US" sz="1800" dirty="0">
                <a:latin typeface="Arial" panose="020B0604020202020204" pitchFamily="34" charset="0"/>
                <a:cs typeface="Arial" panose="020B0604020202020204" pitchFamily="34" charset="0"/>
              </a:endParaRPr>
            </a:p>
          </p:txBody>
        </p:sp>
        <p:sp>
          <p:nvSpPr>
            <p:cNvPr id="2" name="TextBox 1"/>
            <p:cNvSpPr txBox="1"/>
            <p:nvPr/>
          </p:nvSpPr>
          <p:spPr>
            <a:xfrm>
              <a:off x="2433483" y="2431917"/>
              <a:ext cx="2230389" cy="2108269"/>
            </a:xfrm>
            <a:prstGeom prst="rect">
              <a:avLst/>
            </a:prstGeom>
            <a:noFill/>
          </p:spPr>
          <p:txBody>
            <a:bodyPr wrap="square" rtlCol="0">
              <a:spAutoFit/>
            </a:bodyPr>
            <a:lstStyle/>
            <a:p>
              <a:pPr marL="171450" indent="-171450" fontAlgn="t">
                <a:spcAft>
                  <a:spcPts val="600"/>
                </a:spcAft>
                <a:buClr>
                  <a:schemeClr val="bg2"/>
                </a:buClr>
                <a:buFont typeface="Arial" panose="020B0604020202020204" pitchFamily="34" charset="0"/>
                <a:buChar char="•"/>
              </a:pPr>
              <a:r>
                <a:rPr lang="en-US" sz="1800" dirty="0">
                  <a:latin typeface="Arial" panose="020B0604020202020204" pitchFamily="34" charset="0"/>
                  <a:cs typeface="Arial" panose="020B0604020202020204" pitchFamily="34" charset="0"/>
                </a:rPr>
                <a:t>SME Academy Workshops</a:t>
              </a:r>
            </a:p>
            <a:p>
              <a:pPr marL="460375" indent="-285750" defTabSz="282575">
                <a:spcBef>
                  <a:spcPts val="0"/>
                </a:spcBef>
                <a:spcAft>
                  <a:spcPts val="0"/>
                </a:spcAft>
                <a:buClr>
                  <a:srgbClr val="00B0F0"/>
                </a:buClr>
                <a:buFont typeface="Courier New" panose="02070309020205020404" pitchFamily="49" charset="0"/>
                <a:buChar char="o"/>
                <a:tabLst>
                  <a:tab pos="349250" algn="l"/>
                </a:tabLst>
              </a:pPr>
              <a:r>
                <a:rPr lang="en-US" sz="1800" b="0" dirty="0">
                  <a:latin typeface="Arial" panose="020B0604020202020204" pitchFamily="34" charset="0"/>
                  <a:cs typeface="Arial" panose="020B0604020202020204" pitchFamily="34" charset="0"/>
                </a:rPr>
                <a:t>Business planning</a:t>
              </a:r>
            </a:p>
            <a:p>
              <a:pPr marL="460375" indent="-285750" defTabSz="282575">
                <a:spcBef>
                  <a:spcPts val="0"/>
                </a:spcBef>
                <a:spcAft>
                  <a:spcPts val="0"/>
                </a:spcAft>
                <a:buClr>
                  <a:srgbClr val="00B0F0"/>
                </a:buClr>
                <a:buFont typeface="Courier New" panose="02070309020205020404" pitchFamily="49" charset="0"/>
                <a:buChar char="o"/>
                <a:tabLst>
                  <a:tab pos="349250" algn="l"/>
                </a:tabLst>
              </a:pPr>
              <a:r>
                <a:rPr lang="en-US" sz="1800" b="0" dirty="0">
                  <a:latin typeface="Arial" panose="020B0604020202020204" pitchFamily="34" charset="0"/>
                  <a:cs typeface="Arial" panose="020B0604020202020204" pitchFamily="34" charset="0"/>
                </a:rPr>
                <a:t>Marketing &amp; sales</a:t>
              </a:r>
            </a:p>
            <a:p>
              <a:pPr marL="460375" indent="-285750" defTabSz="282575">
                <a:spcBef>
                  <a:spcPts val="0"/>
                </a:spcBef>
                <a:spcAft>
                  <a:spcPts val="0"/>
                </a:spcAft>
                <a:buClr>
                  <a:srgbClr val="00B0F0"/>
                </a:buClr>
                <a:buFont typeface="Courier New" panose="02070309020205020404" pitchFamily="49" charset="0"/>
                <a:buChar char="o"/>
                <a:tabLst>
                  <a:tab pos="349250" algn="l"/>
                </a:tabLst>
              </a:pPr>
              <a:r>
                <a:rPr lang="en-US" sz="1800" b="0" dirty="0">
                  <a:latin typeface="Arial" panose="020B0604020202020204" pitchFamily="34" charset="0"/>
                  <a:cs typeface="Arial" panose="020B0604020202020204" pitchFamily="34" charset="0"/>
                </a:rPr>
                <a:t>Foreign Trade</a:t>
              </a:r>
            </a:p>
          </p:txBody>
        </p:sp>
        <p:sp>
          <p:nvSpPr>
            <p:cNvPr id="22" name="TextBox 21"/>
            <p:cNvSpPr txBox="1"/>
            <p:nvPr/>
          </p:nvSpPr>
          <p:spPr>
            <a:xfrm>
              <a:off x="244507" y="2401501"/>
              <a:ext cx="2431573" cy="2429896"/>
            </a:xfrm>
            <a:prstGeom prst="rect">
              <a:avLst/>
            </a:prstGeom>
            <a:noFill/>
          </p:spPr>
          <p:txBody>
            <a:bodyPr wrap="square" rtlCol="0">
              <a:spAutoFit/>
            </a:bodyPr>
            <a:lstStyle/>
            <a:p>
              <a:pPr marL="285750" indent="-285750">
                <a:lnSpc>
                  <a:spcPct val="115000"/>
                </a:lnSpc>
                <a:spcBef>
                  <a:spcPts val="100"/>
                </a:spcBef>
                <a:spcAft>
                  <a:spcPts val="100"/>
                </a:spcAft>
                <a:buClr>
                  <a:srgbClr val="00B0F0"/>
                </a:buClr>
                <a:buFont typeface="Arial" panose="020B0604020202020204" pitchFamily="34" charset="0"/>
                <a:buChar char="•"/>
              </a:pPr>
              <a:r>
                <a:rPr lang="en-US" sz="1800" dirty="0">
                  <a:latin typeface="Arial" panose="020B0604020202020204" pitchFamily="34" charset="0"/>
                  <a:cs typeface="Arial" panose="020B0604020202020204" pitchFamily="34" charset="0"/>
                </a:rPr>
                <a:t>SME Hotline   </a:t>
              </a:r>
            </a:p>
            <a:p>
              <a:pPr marL="285750" indent="-285750">
                <a:lnSpc>
                  <a:spcPct val="115000"/>
                </a:lnSpc>
                <a:spcBef>
                  <a:spcPts val="100"/>
                </a:spcBef>
                <a:spcAft>
                  <a:spcPts val="100"/>
                </a:spcAft>
                <a:buClr>
                  <a:srgbClr val="00B0F0"/>
                </a:buClr>
                <a:buFont typeface="Arial" panose="020B0604020202020204" pitchFamily="34" charset="0"/>
                <a:buChar char="•"/>
              </a:pPr>
              <a:r>
                <a:rPr lang="en-US" sz="1800" dirty="0">
                  <a:latin typeface="Arial" panose="020B0604020202020204" pitchFamily="34" charset="0"/>
                  <a:cs typeface="Arial" panose="020B0604020202020204" pitchFamily="34" charset="0"/>
                </a:rPr>
                <a:t>SME TV </a:t>
              </a:r>
            </a:p>
            <a:p>
              <a:pPr marL="404812" indent="-285750">
                <a:spcBef>
                  <a:spcPts val="0"/>
                </a:spcBef>
                <a:spcAft>
                  <a:spcPts val="0"/>
                </a:spcAft>
                <a:buClr>
                  <a:srgbClr val="00B0F0"/>
                </a:buClr>
                <a:buFont typeface="Courier New" panose="02070309020205020404" pitchFamily="49" charset="0"/>
                <a:buChar char="o"/>
              </a:pPr>
              <a:r>
                <a:rPr lang="en-US" sz="1800" b="0" dirty="0">
                  <a:latin typeface="Arial" panose="020B0604020202020204" pitchFamily="34" charset="0"/>
                  <a:cs typeface="Arial" panose="020B0604020202020204" pitchFamily="34" charset="0"/>
                </a:rPr>
                <a:t>Ask the Expert</a:t>
              </a:r>
            </a:p>
            <a:p>
              <a:pPr marL="404812" indent="-285750">
                <a:spcBef>
                  <a:spcPts val="0"/>
                </a:spcBef>
                <a:spcAft>
                  <a:spcPts val="0"/>
                </a:spcAft>
                <a:buClr>
                  <a:srgbClr val="00B0F0"/>
                </a:buClr>
                <a:buFont typeface="Courier New" panose="02070309020205020404" pitchFamily="49" charset="0"/>
                <a:buChar char="o"/>
              </a:pPr>
              <a:r>
                <a:rPr lang="en-US" sz="1800" b="0" dirty="0">
                  <a:latin typeface="Arial" panose="020B0604020202020204" pitchFamily="34" charset="0"/>
                  <a:cs typeface="Arial" panose="020B0604020202020204" pitchFamily="34" charset="0"/>
                </a:rPr>
                <a:t>Data screen to monitor financial markets</a:t>
              </a:r>
            </a:p>
            <a:p>
              <a:pPr marL="404812" indent="-285750">
                <a:spcBef>
                  <a:spcPts val="0"/>
                </a:spcBef>
                <a:spcAft>
                  <a:spcPts val="0"/>
                </a:spcAft>
                <a:buClr>
                  <a:srgbClr val="00B0F0"/>
                </a:buClr>
                <a:buFont typeface="Courier New" panose="02070309020205020404" pitchFamily="49" charset="0"/>
                <a:buChar char="o"/>
              </a:pPr>
              <a:r>
                <a:rPr lang="en-US" sz="1800" b="0" dirty="0">
                  <a:latin typeface="Arial" panose="020B0604020202020204" pitchFamily="34" charset="0"/>
                  <a:cs typeface="Arial" panose="020B0604020202020204" pitchFamily="34" charset="0"/>
                </a:rPr>
                <a:t>Translation platform</a:t>
              </a:r>
            </a:p>
          </p:txBody>
        </p:sp>
        <p:sp>
          <p:nvSpPr>
            <p:cNvPr id="29" name="TextBox 28"/>
            <p:cNvSpPr txBox="1"/>
            <p:nvPr/>
          </p:nvSpPr>
          <p:spPr>
            <a:xfrm>
              <a:off x="4851862" y="2382673"/>
              <a:ext cx="2035822" cy="1520416"/>
            </a:xfrm>
            <a:prstGeom prst="rect">
              <a:avLst/>
            </a:prstGeom>
            <a:noFill/>
          </p:spPr>
          <p:txBody>
            <a:bodyPr wrap="square" rtlCol="0">
              <a:spAutoFit/>
            </a:bodyPr>
            <a:lstStyle/>
            <a:p>
              <a:pPr marL="171450" indent="-171450">
                <a:lnSpc>
                  <a:spcPct val="115000"/>
                </a:lnSpc>
                <a:spcBef>
                  <a:spcPts val="600"/>
                </a:spcBef>
                <a:spcAft>
                  <a:spcPts val="600"/>
                </a:spcAft>
                <a:buClr>
                  <a:srgbClr val="00B0F0"/>
                </a:buClr>
                <a:buFont typeface="Arial" panose="020B0604020202020204" pitchFamily="34" charset="0"/>
                <a:buChar char="•"/>
              </a:pPr>
              <a:r>
                <a:rPr lang="en-US" sz="1800" dirty="0">
                  <a:latin typeface="Arial" panose="020B0604020202020204" pitchFamily="34" charset="0"/>
                  <a:cs typeface="Arial" panose="020B0604020202020204" pitchFamily="34" charset="0"/>
                </a:rPr>
                <a:t>SME Consultants Program</a:t>
              </a:r>
            </a:p>
            <a:p>
              <a:pPr marL="171450" indent="-171450">
                <a:lnSpc>
                  <a:spcPct val="115000"/>
                </a:lnSpc>
                <a:spcBef>
                  <a:spcPts val="600"/>
                </a:spcBef>
                <a:spcAft>
                  <a:spcPts val="600"/>
                </a:spcAft>
                <a:buClr>
                  <a:srgbClr val="00B0F0"/>
                </a:buClr>
                <a:buFont typeface="Arial" panose="020B0604020202020204" pitchFamily="34" charset="0"/>
                <a:buChar char="•"/>
              </a:pPr>
              <a:r>
                <a:rPr lang="en-US" sz="1800" dirty="0">
                  <a:latin typeface="Arial" panose="020B0604020202020204" pitchFamily="34" charset="0"/>
                  <a:cs typeface="Arial" panose="020B0604020202020204" pitchFamily="34" charset="0"/>
                </a:rPr>
                <a:t>Start-Up House</a:t>
              </a:r>
            </a:p>
          </p:txBody>
        </p:sp>
        <p:sp>
          <p:nvSpPr>
            <p:cNvPr id="34" name="Rounded Rectangle 4"/>
            <p:cNvSpPr/>
            <p:nvPr/>
          </p:nvSpPr>
          <p:spPr>
            <a:xfrm>
              <a:off x="6993914" y="1636556"/>
              <a:ext cx="1635898" cy="690796"/>
            </a:xfrm>
            <a:prstGeom prst="roundRect">
              <a:avLst/>
            </a:prstGeom>
            <a:solidFill>
              <a:srgbClr val="B7E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r>
                <a:rPr lang="en-US" sz="1800" dirty="0">
                  <a:solidFill>
                    <a:schemeClr val="tx1"/>
                  </a:solidFill>
                </a:rPr>
                <a:t>Networking</a:t>
              </a:r>
            </a:p>
          </p:txBody>
        </p:sp>
        <p:sp>
          <p:nvSpPr>
            <p:cNvPr id="36" name="Rounded Rectangle 4"/>
            <p:cNvSpPr/>
            <p:nvPr/>
          </p:nvSpPr>
          <p:spPr>
            <a:xfrm>
              <a:off x="2433483" y="1636556"/>
              <a:ext cx="2316775" cy="690796"/>
            </a:xfrm>
            <a:prstGeom prst="roundRect">
              <a:avLst/>
            </a:prstGeom>
            <a:solidFill>
              <a:srgbClr val="B7E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Training / Capacity Development</a:t>
              </a:r>
            </a:p>
          </p:txBody>
        </p:sp>
        <p:sp>
          <p:nvSpPr>
            <p:cNvPr id="39" name="Rounded Rectangle 4"/>
            <p:cNvSpPr/>
            <p:nvPr/>
          </p:nvSpPr>
          <p:spPr>
            <a:xfrm>
              <a:off x="244507" y="1636556"/>
              <a:ext cx="2046402" cy="690796"/>
            </a:xfrm>
            <a:prstGeom prst="roundRect">
              <a:avLst/>
            </a:prstGeom>
            <a:solidFill>
              <a:srgbClr val="B7E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lgn="ctr"/>
              <a:r>
                <a:rPr lang="en-US" sz="1800" dirty="0">
                  <a:solidFill>
                    <a:schemeClr val="tx1"/>
                  </a:solidFill>
                </a:rPr>
                <a:t>Information Dissemination</a:t>
              </a:r>
            </a:p>
          </p:txBody>
        </p:sp>
        <p:sp>
          <p:nvSpPr>
            <p:cNvPr id="47" name="Rounded Rectangle 4"/>
            <p:cNvSpPr/>
            <p:nvPr/>
          </p:nvSpPr>
          <p:spPr>
            <a:xfrm>
              <a:off x="4851862" y="1621409"/>
              <a:ext cx="1955189" cy="690796"/>
            </a:xfrm>
            <a:prstGeom prst="roundRect">
              <a:avLst/>
            </a:prstGeom>
            <a:solidFill>
              <a:srgbClr val="B7E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lgn="ctr"/>
              <a:r>
                <a:rPr lang="en-US" sz="1800" dirty="0">
                  <a:solidFill>
                    <a:schemeClr val="tx1"/>
                  </a:solidFill>
                </a:rPr>
                <a:t>Consulting / Mentoring</a:t>
              </a:r>
            </a:p>
          </p:txBody>
        </p:sp>
      </p:grpSp>
      <p:sp>
        <p:nvSpPr>
          <p:cNvPr id="25" name="TextBox 24"/>
          <p:cNvSpPr txBox="1"/>
          <p:nvPr/>
        </p:nvSpPr>
        <p:spPr>
          <a:xfrm>
            <a:off x="4979702" y="6058614"/>
            <a:ext cx="4088098" cy="646986"/>
          </a:xfrm>
          <a:prstGeom prst="roundRect">
            <a:avLst/>
          </a:prstGeom>
          <a:solidFill>
            <a:srgbClr val="00B0F0"/>
          </a:solidFill>
        </p:spPr>
        <p:txBody>
          <a:bodyPr wrap="square" rtlCol="0">
            <a:spAutoFit/>
          </a:bodyPr>
          <a:lstStyle/>
          <a:p>
            <a:pPr eaLnBrk="0" hangingPunct="0">
              <a:buNone/>
            </a:pPr>
            <a:r>
              <a:rPr lang="en-US" sz="3200" dirty="0">
                <a:solidFill>
                  <a:schemeClr val="bg1"/>
                </a:solidFill>
                <a:latin typeface="+mn-lt"/>
              </a:rPr>
              <a:t>TEB BANK - Turkey</a:t>
            </a:r>
          </a:p>
        </p:txBody>
      </p:sp>
      <p:sp>
        <p:nvSpPr>
          <p:cNvPr id="4" name="Rectangle 3"/>
          <p:cNvSpPr/>
          <p:nvPr/>
        </p:nvSpPr>
        <p:spPr>
          <a:xfrm>
            <a:off x="304800" y="6168018"/>
            <a:ext cx="4572000" cy="584775"/>
          </a:xfrm>
          <a:prstGeom prst="rect">
            <a:avLst/>
          </a:prstGeom>
        </p:spPr>
        <p:txBody>
          <a:bodyPr>
            <a:spAutoFit/>
          </a:bodyPr>
          <a:lstStyle/>
          <a:p>
            <a:r>
              <a:rPr lang="en-US" dirty="0"/>
              <a:t>https://www.youtube.com/watch?v=w3EsX4Hhpqo</a:t>
            </a:r>
          </a:p>
        </p:txBody>
      </p:sp>
    </p:spTree>
    <p:extLst>
      <p:ext uri="{BB962C8B-B14F-4D97-AF65-F5344CB8AC3E}">
        <p14:creationId xmlns="" xmlns:p14="http://schemas.microsoft.com/office/powerpoint/2010/main" val="2475990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9"/>
          <p:cNvSpPr>
            <a:spLocks noChangeArrowheads="1"/>
          </p:cNvSpPr>
          <p:nvPr/>
        </p:nvSpPr>
        <p:spPr bwMode="auto">
          <a:xfrm>
            <a:off x="4738688" y="4664075"/>
            <a:ext cx="43688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lnSpc>
                <a:spcPct val="150000"/>
              </a:lnSpc>
              <a:spcBef>
                <a:spcPct val="0"/>
              </a:spcBef>
              <a:spcAft>
                <a:spcPct val="0"/>
              </a:spcAft>
            </a:pPr>
            <a:endParaRPr lang="en-US" sz="1200" b="1">
              <a:solidFill>
                <a:srgbClr val="000000"/>
              </a:solidFill>
              <a:latin typeface="+mn-lt"/>
              <a:ea typeface="ＭＳ Ｐゴシック" charset="0"/>
              <a:cs typeface="Times New Roman" pitchFamily="18" charset="0"/>
            </a:endParaRPr>
          </a:p>
          <a:p>
            <a:pPr fontAlgn="base">
              <a:lnSpc>
                <a:spcPct val="150000"/>
              </a:lnSpc>
              <a:spcBef>
                <a:spcPct val="0"/>
              </a:spcBef>
              <a:spcAft>
                <a:spcPct val="0"/>
              </a:spcAft>
            </a:pPr>
            <a:endParaRPr lang="en-US" sz="1200" b="1">
              <a:solidFill>
                <a:srgbClr val="000000"/>
              </a:solidFill>
              <a:latin typeface="+mn-lt"/>
              <a:ea typeface="ＭＳ Ｐゴシック" charset="0"/>
              <a:cs typeface="Times New Roman" pitchFamily="18" charset="0"/>
            </a:endParaRPr>
          </a:p>
        </p:txBody>
      </p:sp>
      <p:sp>
        <p:nvSpPr>
          <p:cNvPr id="7" name="Flowchart: Extract 6"/>
          <p:cNvSpPr/>
          <p:nvPr/>
        </p:nvSpPr>
        <p:spPr bwMode="auto">
          <a:xfrm>
            <a:off x="327546" y="450376"/>
            <a:ext cx="685800" cy="685800"/>
          </a:xfrm>
          <a:prstGeom prst="flowChartExtra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115888" indent="-115888" fontAlgn="base">
              <a:spcBef>
                <a:spcPct val="50000"/>
              </a:spcBef>
              <a:spcAft>
                <a:spcPct val="0"/>
              </a:spcAft>
              <a:buFontTx/>
              <a:buChar char="•"/>
            </a:pPr>
            <a:endParaRPr lang="en-US" sz="1300" b="1">
              <a:solidFill>
                <a:srgbClr val="021F43"/>
              </a:solidFill>
              <a:latin typeface="+mn-lt"/>
              <a:ea typeface="ＭＳ Ｐゴシック" charset="0"/>
              <a:cs typeface="Times New Roman" charset="0"/>
            </a:endParaRPr>
          </a:p>
        </p:txBody>
      </p:sp>
      <p:sp>
        <p:nvSpPr>
          <p:cNvPr id="19" name="Rectangle 18"/>
          <p:cNvSpPr/>
          <p:nvPr/>
        </p:nvSpPr>
        <p:spPr>
          <a:xfrm>
            <a:off x="236515" y="321206"/>
            <a:ext cx="263214" cy="430887"/>
          </a:xfrm>
          <a:prstGeom prst="rect">
            <a:avLst/>
          </a:prstGeom>
        </p:spPr>
        <p:txBody>
          <a:bodyPr wrap="none">
            <a:spAutoFit/>
          </a:bodyPr>
          <a:lstStyle/>
          <a:p>
            <a:pPr fontAlgn="base">
              <a:spcBef>
                <a:spcPct val="0"/>
              </a:spcBef>
              <a:spcAft>
                <a:spcPct val="0"/>
              </a:spcAft>
            </a:pPr>
            <a:r>
              <a:rPr lang="en-US" sz="2200" b="1" cap="all" dirty="0">
                <a:solidFill>
                  <a:srgbClr val="021F43"/>
                </a:solidFill>
                <a:latin typeface="+mn-lt"/>
                <a:ea typeface="ＭＳ Ｐゴシック" charset="0"/>
              </a:rPr>
              <a:t> </a:t>
            </a:r>
          </a:p>
        </p:txBody>
      </p:sp>
      <p:sp>
        <p:nvSpPr>
          <p:cNvPr id="21" name="Rounded Rectangle 20"/>
          <p:cNvSpPr/>
          <p:nvPr/>
        </p:nvSpPr>
        <p:spPr>
          <a:xfrm>
            <a:off x="4759502" y="6248400"/>
            <a:ext cx="3470098" cy="51291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fontAlgn="base">
              <a:spcBef>
                <a:spcPct val="0"/>
              </a:spcBef>
              <a:spcAft>
                <a:spcPct val="0"/>
              </a:spcAft>
            </a:pPr>
            <a:endParaRPr lang="en-US" sz="1600" b="1">
              <a:solidFill>
                <a:prstClr val="white"/>
              </a:solidFill>
            </a:endParaRPr>
          </a:p>
        </p:txBody>
      </p:sp>
      <p:sp>
        <p:nvSpPr>
          <p:cNvPr id="22" name="TextBox 21"/>
          <p:cNvSpPr txBox="1"/>
          <p:nvPr/>
        </p:nvSpPr>
        <p:spPr>
          <a:xfrm>
            <a:off x="4900728" y="6197025"/>
            <a:ext cx="3557472" cy="584775"/>
          </a:xfrm>
          <a:prstGeom prst="rect">
            <a:avLst/>
          </a:prstGeom>
          <a:noFill/>
        </p:spPr>
        <p:txBody>
          <a:bodyPr wrap="square" tIns="91440" bIns="91440" rtlCol="0">
            <a:spAutoFit/>
          </a:bodyPr>
          <a:lstStyle/>
          <a:p>
            <a:pPr eaLnBrk="0" fontAlgn="base" hangingPunct="0">
              <a:spcBef>
                <a:spcPct val="0"/>
              </a:spcBef>
              <a:spcAft>
                <a:spcPct val="0"/>
              </a:spcAft>
            </a:pPr>
            <a:r>
              <a:rPr lang="en-US" sz="2600" b="1" dirty="0">
                <a:solidFill>
                  <a:prstClr val="white"/>
                </a:solidFill>
                <a:latin typeface="+mn-lt"/>
                <a:ea typeface="ＭＳ Ｐゴシック" charset="0"/>
              </a:rPr>
              <a:t>TBC BANK - Georgia</a:t>
            </a:r>
          </a:p>
        </p:txBody>
      </p:sp>
      <p:sp>
        <p:nvSpPr>
          <p:cNvPr id="3" name="Rectangle 2"/>
          <p:cNvSpPr/>
          <p:nvPr/>
        </p:nvSpPr>
        <p:spPr>
          <a:xfrm>
            <a:off x="323889" y="214688"/>
            <a:ext cx="7219911" cy="430887"/>
          </a:xfrm>
          <a:prstGeom prst="rect">
            <a:avLst/>
          </a:prstGeom>
        </p:spPr>
        <p:txBody>
          <a:bodyPr wrap="square">
            <a:spAutoFit/>
          </a:bodyPr>
          <a:lstStyle/>
          <a:p>
            <a:pPr>
              <a:spcAft>
                <a:spcPts val="600"/>
              </a:spcAft>
              <a:buClr>
                <a:srgbClr val="00B0F0"/>
              </a:buClr>
            </a:pPr>
            <a:r>
              <a:rPr lang="en-US" sz="2200" b="1" cap="all" dirty="0">
                <a:latin typeface="+mn-lt"/>
              </a:rPr>
              <a:t>“The Best Partner Bank for Your Business” Program</a:t>
            </a:r>
          </a:p>
        </p:txBody>
      </p:sp>
      <p:grpSp>
        <p:nvGrpSpPr>
          <p:cNvPr id="2" name="Group 37"/>
          <p:cNvGrpSpPr/>
          <p:nvPr/>
        </p:nvGrpSpPr>
        <p:grpSpPr>
          <a:xfrm>
            <a:off x="221405" y="990601"/>
            <a:ext cx="8438500" cy="5368110"/>
            <a:chOff x="221405" y="1509241"/>
            <a:chExt cx="8438500" cy="4652379"/>
          </a:xfrm>
        </p:grpSpPr>
        <p:grpSp>
          <p:nvGrpSpPr>
            <p:cNvPr id="4" name="Group 38"/>
            <p:cNvGrpSpPr/>
            <p:nvPr/>
          </p:nvGrpSpPr>
          <p:grpSpPr>
            <a:xfrm>
              <a:off x="221405" y="1509241"/>
              <a:ext cx="8438500" cy="4652379"/>
              <a:chOff x="181649" y="1152566"/>
              <a:chExt cx="9159476" cy="5326642"/>
            </a:xfrm>
          </p:grpSpPr>
          <p:grpSp>
            <p:nvGrpSpPr>
              <p:cNvPr id="6" name="Group 45"/>
              <p:cNvGrpSpPr/>
              <p:nvPr/>
            </p:nvGrpSpPr>
            <p:grpSpPr>
              <a:xfrm>
                <a:off x="181649" y="1152566"/>
                <a:ext cx="8770934" cy="5026491"/>
                <a:chOff x="933048" y="1408920"/>
                <a:chExt cx="7420377" cy="4077480"/>
              </a:xfrm>
            </p:grpSpPr>
            <p:grpSp>
              <p:nvGrpSpPr>
                <p:cNvPr id="8" name="Group 47"/>
                <p:cNvGrpSpPr/>
                <p:nvPr/>
              </p:nvGrpSpPr>
              <p:grpSpPr>
                <a:xfrm>
                  <a:off x="933048" y="1408920"/>
                  <a:ext cx="7420377" cy="4077480"/>
                  <a:chOff x="933048" y="1408920"/>
                  <a:chExt cx="7420377" cy="4077480"/>
                </a:xfrm>
              </p:grpSpPr>
              <p:pic>
                <p:nvPicPr>
                  <p:cNvPr id="50" name="Picture 49" descr="Sqema.jpg"/>
                  <p:cNvPicPr>
                    <a:picLocks noChangeAspect="1"/>
                  </p:cNvPicPr>
                  <p:nvPr/>
                </p:nvPicPr>
                <p:blipFill>
                  <a:blip r:embed="rId3" cstate="print"/>
                  <a:stretch>
                    <a:fillRect/>
                  </a:stretch>
                </p:blipFill>
                <p:spPr>
                  <a:xfrm>
                    <a:off x="1274815" y="1422622"/>
                    <a:ext cx="6649986" cy="4063778"/>
                  </a:xfrm>
                  <a:prstGeom prst="rect">
                    <a:avLst/>
                  </a:prstGeom>
                </p:spPr>
              </p:pic>
              <p:sp>
                <p:nvSpPr>
                  <p:cNvPr id="51" name="TextBox 50"/>
                  <p:cNvSpPr txBox="1"/>
                  <p:nvPr/>
                </p:nvSpPr>
                <p:spPr>
                  <a:xfrm>
                    <a:off x="4449408" y="1408920"/>
                    <a:ext cx="1457498" cy="314437"/>
                  </a:xfrm>
                  <a:prstGeom prst="rect">
                    <a:avLst/>
                  </a:prstGeom>
                  <a:solidFill>
                    <a:schemeClr val="bg1"/>
                  </a:solidFill>
                </p:spPr>
                <p:txBody>
                  <a:bodyPr wrap="none" rtlCol="0">
                    <a:spAutoFit/>
                  </a:bodyPr>
                  <a:lstStyle/>
                  <a:p>
                    <a:r>
                      <a:rPr lang="en-US" sz="1600" dirty="0">
                        <a:solidFill>
                          <a:srgbClr val="00B0F0"/>
                        </a:solidFill>
                        <a:latin typeface="+mn-lt"/>
                      </a:rPr>
                      <a:t>Free Trainings</a:t>
                    </a:r>
                  </a:p>
                </p:txBody>
              </p:sp>
              <p:sp>
                <p:nvSpPr>
                  <p:cNvPr id="52" name="TextBox 51"/>
                  <p:cNvSpPr txBox="1"/>
                  <p:nvPr/>
                </p:nvSpPr>
                <p:spPr>
                  <a:xfrm>
                    <a:off x="5829847" y="1771588"/>
                    <a:ext cx="1300106" cy="314437"/>
                  </a:xfrm>
                  <a:prstGeom prst="rect">
                    <a:avLst/>
                  </a:prstGeom>
                  <a:solidFill>
                    <a:schemeClr val="bg1"/>
                  </a:solidFill>
                </p:spPr>
                <p:txBody>
                  <a:bodyPr wrap="none" rtlCol="0">
                    <a:spAutoFit/>
                  </a:bodyPr>
                  <a:lstStyle/>
                  <a:p>
                    <a:r>
                      <a:rPr lang="en-US" sz="1600" dirty="0">
                        <a:solidFill>
                          <a:srgbClr val="00B0F0"/>
                        </a:solidFill>
                        <a:latin typeface="+mn-lt"/>
                      </a:rPr>
                      <a:t>SMS Service</a:t>
                    </a:r>
                  </a:p>
                </p:txBody>
              </p:sp>
              <p:sp>
                <p:nvSpPr>
                  <p:cNvPr id="53" name="TextBox 52"/>
                  <p:cNvSpPr txBox="1"/>
                  <p:nvPr/>
                </p:nvSpPr>
                <p:spPr>
                  <a:xfrm>
                    <a:off x="6276975" y="2573661"/>
                    <a:ext cx="1833235" cy="543118"/>
                  </a:xfrm>
                  <a:prstGeom prst="rect">
                    <a:avLst/>
                  </a:prstGeom>
                  <a:solidFill>
                    <a:schemeClr val="bg1"/>
                  </a:solidFill>
                </p:spPr>
                <p:txBody>
                  <a:bodyPr wrap="square" rtlCol="0">
                    <a:spAutoFit/>
                  </a:bodyPr>
                  <a:lstStyle/>
                  <a:p>
                    <a:r>
                      <a:rPr lang="en-US" sz="1600" dirty="0">
                        <a:solidFill>
                          <a:srgbClr val="00B0F0"/>
                        </a:solidFill>
                        <a:latin typeface="+mn-lt"/>
                      </a:rPr>
                      <a:t>New Internet-Banking</a:t>
                    </a:r>
                  </a:p>
                </p:txBody>
              </p:sp>
              <p:sp>
                <p:nvSpPr>
                  <p:cNvPr id="54" name="TextBox 53"/>
                  <p:cNvSpPr txBox="1"/>
                  <p:nvPr/>
                </p:nvSpPr>
                <p:spPr>
                  <a:xfrm>
                    <a:off x="6048375" y="4625636"/>
                    <a:ext cx="2305050" cy="314437"/>
                  </a:xfrm>
                  <a:prstGeom prst="rect">
                    <a:avLst/>
                  </a:prstGeom>
                  <a:solidFill>
                    <a:schemeClr val="bg1"/>
                  </a:solidFill>
                </p:spPr>
                <p:txBody>
                  <a:bodyPr wrap="square" rtlCol="0">
                    <a:spAutoFit/>
                  </a:bodyPr>
                  <a:lstStyle/>
                  <a:p>
                    <a:r>
                      <a:rPr lang="en-US" sz="1600" dirty="0">
                        <a:solidFill>
                          <a:srgbClr val="00B0F0"/>
                        </a:solidFill>
                        <a:latin typeface="+mn-lt"/>
                      </a:rPr>
                      <a:t>Conferences</a:t>
                    </a:r>
                  </a:p>
                </p:txBody>
              </p:sp>
              <p:sp>
                <p:nvSpPr>
                  <p:cNvPr id="55" name="TextBox 54"/>
                  <p:cNvSpPr txBox="1"/>
                  <p:nvPr/>
                </p:nvSpPr>
                <p:spPr>
                  <a:xfrm>
                    <a:off x="1733906" y="5116343"/>
                    <a:ext cx="2172188" cy="314437"/>
                  </a:xfrm>
                  <a:prstGeom prst="rect">
                    <a:avLst/>
                  </a:prstGeom>
                  <a:solidFill>
                    <a:schemeClr val="bg1"/>
                  </a:solidFill>
                </p:spPr>
                <p:txBody>
                  <a:bodyPr wrap="square" rtlCol="0">
                    <a:spAutoFit/>
                  </a:bodyPr>
                  <a:lstStyle/>
                  <a:p>
                    <a:r>
                      <a:rPr lang="en-US" sz="1600" dirty="0">
                        <a:solidFill>
                          <a:srgbClr val="00B0F0"/>
                        </a:solidFill>
                        <a:latin typeface="+mn-lt"/>
                      </a:rPr>
                      <a:t>Consulting Services</a:t>
                    </a:r>
                  </a:p>
                </p:txBody>
              </p:sp>
              <p:sp>
                <p:nvSpPr>
                  <p:cNvPr id="56" name="TextBox 55"/>
                  <p:cNvSpPr txBox="1"/>
                  <p:nvPr/>
                </p:nvSpPr>
                <p:spPr>
                  <a:xfrm>
                    <a:off x="1274815" y="2451008"/>
                    <a:ext cx="1676400" cy="314437"/>
                  </a:xfrm>
                  <a:prstGeom prst="rect">
                    <a:avLst/>
                  </a:prstGeom>
                  <a:solidFill>
                    <a:schemeClr val="bg1"/>
                  </a:solidFill>
                </p:spPr>
                <p:txBody>
                  <a:bodyPr wrap="square" rtlCol="0">
                    <a:spAutoFit/>
                  </a:bodyPr>
                  <a:lstStyle/>
                  <a:p>
                    <a:r>
                      <a:rPr lang="en-US" sz="1600" dirty="0">
                        <a:solidFill>
                          <a:srgbClr val="00B0F0"/>
                        </a:solidFill>
                        <a:latin typeface="+mn-lt"/>
                      </a:rPr>
                      <a:t>Mobile Banking</a:t>
                    </a:r>
                  </a:p>
                </p:txBody>
              </p:sp>
              <p:sp>
                <p:nvSpPr>
                  <p:cNvPr id="57" name="TextBox 56"/>
                  <p:cNvSpPr txBox="1">
                    <a:spLocks noChangeAspect="1"/>
                  </p:cNvSpPr>
                  <p:nvPr/>
                </p:nvSpPr>
                <p:spPr>
                  <a:xfrm>
                    <a:off x="933048" y="3769925"/>
                    <a:ext cx="2038752" cy="457200"/>
                  </a:xfrm>
                  <a:prstGeom prst="rect">
                    <a:avLst/>
                  </a:prstGeom>
                  <a:solidFill>
                    <a:schemeClr val="bg1"/>
                  </a:solidFill>
                </p:spPr>
                <p:txBody>
                  <a:bodyPr wrap="square" rtlCol="0">
                    <a:noAutofit/>
                  </a:bodyPr>
                  <a:lstStyle/>
                  <a:p>
                    <a:r>
                      <a:rPr lang="en-US" sz="1600" dirty="0">
                        <a:solidFill>
                          <a:srgbClr val="00B0F0"/>
                        </a:solidFill>
                        <a:latin typeface="+mn-lt"/>
                      </a:rPr>
                      <a:t>SME </a:t>
                    </a:r>
                    <a:r>
                      <a:rPr lang="en-US" dirty="0">
                        <a:solidFill>
                          <a:srgbClr val="00B0F0"/>
                        </a:solidFill>
                        <a:latin typeface="+mn-lt"/>
                      </a:rPr>
                      <a:t>Web Platform</a:t>
                    </a:r>
                    <a:r>
                      <a:rPr lang="en-US" sz="1600" dirty="0">
                        <a:solidFill>
                          <a:srgbClr val="00B0F0"/>
                        </a:solidFill>
                        <a:latin typeface="+mn-lt"/>
                      </a:rPr>
                      <a:t> www.tbcbusiness.ge</a:t>
                    </a:r>
                  </a:p>
                </p:txBody>
              </p:sp>
            </p:grpSp>
            <p:sp>
              <p:nvSpPr>
                <p:cNvPr id="49" name="TextBox 48"/>
                <p:cNvSpPr txBox="1"/>
                <p:nvPr/>
              </p:nvSpPr>
              <p:spPr>
                <a:xfrm>
                  <a:off x="3810000" y="3254514"/>
                  <a:ext cx="1447800" cy="657459"/>
                </a:xfrm>
                <a:prstGeom prst="rect">
                  <a:avLst/>
                </a:prstGeom>
                <a:solidFill>
                  <a:srgbClr val="00B0F0"/>
                </a:solidFill>
              </p:spPr>
              <p:txBody>
                <a:bodyPr wrap="square" rtlCol="0">
                  <a:spAutoFit/>
                </a:bodyPr>
                <a:lstStyle/>
                <a:p>
                  <a:pPr algn="ctr"/>
                  <a:r>
                    <a:rPr lang="en-US" sz="2000" dirty="0">
                      <a:solidFill>
                        <a:schemeClr val="bg1"/>
                      </a:solidFill>
                      <a:latin typeface="+mn-lt"/>
                    </a:rPr>
                    <a:t>7 Steps to Success</a:t>
                  </a:r>
                </a:p>
              </p:txBody>
            </p:sp>
          </p:grpSp>
          <p:sp>
            <p:nvSpPr>
              <p:cNvPr id="47" name="Rectangle 46"/>
              <p:cNvSpPr/>
              <p:nvPr/>
            </p:nvSpPr>
            <p:spPr>
              <a:xfrm>
                <a:off x="6102220" y="5527776"/>
                <a:ext cx="3238905" cy="951432"/>
              </a:xfrm>
              <a:prstGeom prst="rect">
                <a:avLst/>
              </a:prstGeom>
            </p:spPr>
            <p:txBody>
              <a:bodyPr wrap="square">
                <a:spAutoFit/>
              </a:bodyPr>
              <a:lstStyle/>
              <a:p>
                <a:r>
                  <a:rPr lang="ca-ES" sz="1200" i="1" dirty="0">
                    <a:solidFill>
                      <a:srgbClr val="9C3022"/>
                    </a:solidFill>
                    <a:latin typeface="+mn-lt"/>
                  </a:rPr>
                  <a:t>10</a:t>
                </a:r>
                <a:r>
                  <a:rPr lang="ca-ES" sz="1200" b="1" i="1" dirty="0">
                    <a:solidFill>
                      <a:srgbClr val="9C3022"/>
                    </a:solidFill>
                    <a:latin typeface="+mn-lt"/>
                  </a:rPr>
                  <a:t> Events, </a:t>
                </a:r>
                <a:r>
                  <a:rPr lang="ca-ES" sz="1200" i="1" dirty="0">
                    <a:solidFill>
                      <a:srgbClr val="9C3022"/>
                    </a:solidFill>
                    <a:latin typeface="+mn-lt"/>
                  </a:rPr>
                  <a:t>1,230</a:t>
                </a:r>
                <a:r>
                  <a:rPr lang="ca-ES" sz="1200" b="1" i="1" dirty="0">
                    <a:solidFill>
                      <a:srgbClr val="9C3022"/>
                    </a:solidFill>
                    <a:latin typeface="+mn-lt"/>
                  </a:rPr>
                  <a:t> participants: “MOTIVATION”,  “LEADERSHIP”</a:t>
                </a:r>
                <a:r>
                  <a:rPr lang="en-US" sz="1200" i="1" dirty="0">
                    <a:solidFill>
                      <a:srgbClr val="9C3022"/>
                    </a:solidFill>
                    <a:latin typeface="+mn-lt"/>
                  </a:rPr>
                  <a:t>, “MARKETING”, “RECRUITING AND STAFFING”</a:t>
                </a:r>
                <a:endParaRPr lang="ca-ES" sz="1200" b="1" i="1" u="sng" dirty="0">
                  <a:solidFill>
                    <a:srgbClr val="9C3022"/>
                  </a:solidFill>
                  <a:latin typeface="+mn-lt"/>
                </a:endParaRPr>
              </a:p>
            </p:txBody>
          </p:sp>
        </p:grpSp>
        <p:sp>
          <p:nvSpPr>
            <p:cNvPr id="40" name="Rectangle 39"/>
            <p:cNvSpPr/>
            <p:nvPr/>
          </p:nvSpPr>
          <p:spPr>
            <a:xfrm>
              <a:off x="6040763" y="3352541"/>
              <a:ext cx="2458344" cy="276999"/>
            </a:xfrm>
            <a:prstGeom prst="rect">
              <a:avLst/>
            </a:prstGeom>
          </p:spPr>
          <p:txBody>
            <a:bodyPr wrap="square">
              <a:spAutoFit/>
            </a:bodyPr>
            <a:lstStyle/>
            <a:p>
              <a:r>
                <a:rPr lang="en-US" sz="1200" i="1" u="sng" dirty="0">
                  <a:solidFill>
                    <a:srgbClr val="9C3022"/>
                  </a:solidFill>
                  <a:latin typeface="+mn-lt"/>
                </a:rPr>
                <a:t>21</a:t>
              </a:r>
              <a:r>
                <a:rPr lang="en-US" sz="1200" b="1" i="1" u="sng" dirty="0">
                  <a:solidFill>
                    <a:srgbClr val="9C3022"/>
                  </a:solidFill>
                  <a:latin typeface="+mn-lt"/>
                </a:rPr>
                <a:t>,760</a:t>
              </a:r>
              <a:r>
                <a:rPr lang="en-US" sz="1200" b="1" i="1" dirty="0">
                  <a:solidFill>
                    <a:srgbClr val="9C3022"/>
                  </a:solidFill>
                  <a:latin typeface="+mn-lt"/>
                </a:rPr>
                <a:t>  </a:t>
              </a:r>
              <a:r>
                <a:rPr lang="ca-ES" sz="1200" b="1" i="1" dirty="0">
                  <a:solidFill>
                    <a:srgbClr val="9C3022"/>
                  </a:solidFill>
                  <a:latin typeface="+mn-lt"/>
                </a:rPr>
                <a:t>users, </a:t>
              </a:r>
              <a:r>
                <a:rPr lang="ca-ES" sz="1200" i="1" u="sng" dirty="0">
                  <a:solidFill>
                    <a:srgbClr val="9C3022"/>
                  </a:solidFill>
                  <a:latin typeface="+mn-lt"/>
                </a:rPr>
                <a:t>23</a:t>
              </a:r>
              <a:r>
                <a:rPr lang="ca-ES" sz="1200" b="1" i="1" u="sng" dirty="0">
                  <a:solidFill>
                    <a:srgbClr val="9C3022"/>
                  </a:solidFill>
                  <a:latin typeface="+mn-lt"/>
                </a:rPr>
                <a:t>% increase</a:t>
              </a:r>
            </a:p>
          </p:txBody>
        </p:sp>
        <p:sp>
          <p:nvSpPr>
            <p:cNvPr id="41" name="Rectangle 40"/>
            <p:cNvSpPr/>
            <p:nvPr/>
          </p:nvSpPr>
          <p:spPr>
            <a:xfrm>
              <a:off x="467715" y="4607541"/>
              <a:ext cx="1749422" cy="461665"/>
            </a:xfrm>
            <a:prstGeom prst="rect">
              <a:avLst/>
            </a:prstGeom>
          </p:spPr>
          <p:txBody>
            <a:bodyPr wrap="square">
              <a:spAutoFit/>
            </a:bodyPr>
            <a:lstStyle/>
            <a:p>
              <a:r>
                <a:rPr lang="ca-ES" sz="1200" b="1" i="1" dirty="0">
                  <a:solidFill>
                    <a:srgbClr val="9C3022"/>
                  </a:solidFill>
                  <a:latin typeface="+mn-lt"/>
                </a:rPr>
                <a:t>Uniques visitors:  </a:t>
              </a:r>
              <a:r>
                <a:rPr lang="en-US" sz="1200" i="1" u="sng" dirty="0">
                  <a:solidFill>
                    <a:srgbClr val="9C3022"/>
                  </a:solidFill>
                  <a:latin typeface="+mn-lt"/>
                </a:rPr>
                <a:t>607,967 </a:t>
              </a:r>
              <a:endParaRPr lang="ca-ES" sz="1200" i="1" u="sng" dirty="0">
                <a:solidFill>
                  <a:srgbClr val="9C3022"/>
                </a:solidFill>
                <a:latin typeface="+mn-lt"/>
              </a:endParaRPr>
            </a:p>
          </p:txBody>
        </p:sp>
        <p:sp>
          <p:nvSpPr>
            <p:cNvPr id="43" name="Rectangle 42"/>
            <p:cNvSpPr/>
            <p:nvPr/>
          </p:nvSpPr>
          <p:spPr>
            <a:xfrm>
              <a:off x="5531390" y="2253058"/>
              <a:ext cx="2104482" cy="276999"/>
            </a:xfrm>
            <a:prstGeom prst="rect">
              <a:avLst/>
            </a:prstGeom>
          </p:spPr>
          <p:txBody>
            <a:bodyPr wrap="square">
              <a:spAutoFit/>
            </a:bodyPr>
            <a:lstStyle/>
            <a:p>
              <a:r>
                <a:rPr lang="en-US" sz="1200" i="1" u="sng" dirty="0">
                  <a:solidFill>
                    <a:srgbClr val="9C3022"/>
                  </a:solidFill>
                  <a:latin typeface="+mn-lt"/>
                </a:rPr>
                <a:t>8</a:t>
              </a:r>
              <a:r>
                <a:rPr lang="en-US" sz="1200" b="1" i="1" u="sng" dirty="0">
                  <a:solidFill>
                    <a:srgbClr val="9C3022"/>
                  </a:solidFill>
                  <a:latin typeface="+mn-lt"/>
                </a:rPr>
                <a:t>,100  </a:t>
              </a:r>
              <a:r>
                <a:rPr lang="en-US" sz="1200" b="1" i="1" dirty="0">
                  <a:solidFill>
                    <a:srgbClr val="9C3022"/>
                  </a:solidFill>
                  <a:latin typeface="+mn-lt"/>
                </a:rPr>
                <a:t>registered </a:t>
              </a:r>
              <a:r>
                <a:rPr lang="ca-ES" sz="1200" b="1" i="1" dirty="0">
                  <a:solidFill>
                    <a:srgbClr val="9C3022"/>
                  </a:solidFill>
                  <a:latin typeface="+mn-lt"/>
                </a:rPr>
                <a:t>users</a:t>
              </a:r>
            </a:p>
          </p:txBody>
        </p:sp>
        <p:sp>
          <p:nvSpPr>
            <p:cNvPr id="44" name="Rectangle 43"/>
            <p:cNvSpPr/>
            <p:nvPr/>
          </p:nvSpPr>
          <p:spPr>
            <a:xfrm>
              <a:off x="3942846" y="1786510"/>
              <a:ext cx="1782860" cy="276999"/>
            </a:xfrm>
            <a:prstGeom prst="rect">
              <a:avLst/>
            </a:prstGeom>
          </p:spPr>
          <p:txBody>
            <a:bodyPr wrap="none">
              <a:spAutoFit/>
            </a:bodyPr>
            <a:lstStyle/>
            <a:p>
              <a:r>
                <a:rPr lang="ca-ES" sz="1200" b="1" i="1" dirty="0">
                  <a:solidFill>
                    <a:srgbClr val="9C3022"/>
                  </a:solidFill>
                  <a:latin typeface="+mn-lt"/>
                </a:rPr>
                <a:t>trained clients – </a:t>
              </a:r>
              <a:r>
                <a:rPr lang="ca-ES" sz="1200" i="1" dirty="0">
                  <a:solidFill>
                    <a:srgbClr val="9C3022"/>
                  </a:solidFill>
                  <a:latin typeface="+mn-lt"/>
                </a:rPr>
                <a:t>4</a:t>
              </a:r>
              <a:r>
                <a:rPr lang="ca-ES" sz="1200" b="1" i="1" u="sng" dirty="0">
                  <a:solidFill>
                    <a:srgbClr val="9C3022"/>
                  </a:solidFill>
                  <a:latin typeface="+mn-lt"/>
                </a:rPr>
                <a:t>,300</a:t>
              </a:r>
            </a:p>
          </p:txBody>
        </p:sp>
        <p:sp>
          <p:nvSpPr>
            <p:cNvPr id="45" name="Rectangle 44"/>
            <p:cNvSpPr/>
            <p:nvPr/>
          </p:nvSpPr>
          <p:spPr>
            <a:xfrm>
              <a:off x="221405" y="2967805"/>
              <a:ext cx="2100669" cy="276999"/>
            </a:xfrm>
            <a:prstGeom prst="rect">
              <a:avLst/>
            </a:prstGeom>
          </p:spPr>
          <p:txBody>
            <a:bodyPr wrap="square">
              <a:spAutoFit/>
            </a:bodyPr>
            <a:lstStyle/>
            <a:p>
              <a:r>
                <a:rPr lang="ca-ES" sz="1200" b="1" i="1" dirty="0">
                  <a:solidFill>
                    <a:srgbClr val="9C3022"/>
                  </a:solidFill>
                  <a:latin typeface="+mn-lt"/>
                </a:rPr>
                <a:t> Registered Users:  </a:t>
              </a:r>
              <a:r>
                <a:rPr lang="en-US" sz="1200" i="1" u="sng" dirty="0">
                  <a:solidFill>
                    <a:srgbClr val="9C3022"/>
                  </a:solidFill>
                  <a:latin typeface="+mn-lt"/>
                </a:rPr>
                <a:t>6,867</a:t>
              </a:r>
              <a:endParaRPr lang="ca-ES" sz="1200" i="1" u="sng" dirty="0">
                <a:solidFill>
                  <a:srgbClr val="9C3022"/>
                </a:solidFill>
                <a:latin typeface="+mn-lt"/>
              </a:endParaRPr>
            </a:p>
          </p:txBody>
        </p:sp>
      </p:grpSp>
      <p:sp>
        <p:nvSpPr>
          <p:cNvPr id="58" name="Rectangle 57"/>
          <p:cNvSpPr/>
          <p:nvPr/>
        </p:nvSpPr>
        <p:spPr>
          <a:xfrm>
            <a:off x="1534045" y="6112358"/>
            <a:ext cx="2004597" cy="461665"/>
          </a:xfrm>
          <a:prstGeom prst="rect">
            <a:avLst/>
          </a:prstGeom>
        </p:spPr>
        <p:txBody>
          <a:bodyPr wrap="square">
            <a:spAutoFit/>
          </a:bodyPr>
          <a:lstStyle/>
          <a:p>
            <a:r>
              <a:rPr lang="ca-ES" sz="1200" i="1" dirty="0">
                <a:solidFill>
                  <a:srgbClr val="9C3022"/>
                </a:solidFill>
                <a:latin typeface="+mn-lt"/>
              </a:rPr>
              <a:t> PUM Consultations</a:t>
            </a:r>
          </a:p>
          <a:p>
            <a:r>
              <a:rPr lang="ca-ES" sz="1200" b="1" i="1" u="sng" dirty="0">
                <a:solidFill>
                  <a:srgbClr val="9C3022"/>
                </a:solidFill>
                <a:latin typeface="+mn-lt"/>
              </a:rPr>
              <a:t>11 in-depth</a:t>
            </a:r>
          </a:p>
        </p:txBody>
      </p:sp>
    </p:spTree>
    <p:extLst>
      <p:ext uri="{BB962C8B-B14F-4D97-AF65-F5344CB8AC3E}">
        <p14:creationId xmlns="" xmlns:p14="http://schemas.microsoft.com/office/powerpoint/2010/main" val="3042732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 xmlns:p14="http://schemas.microsoft.com/office/powerpoint/2010/main" val="3842916362"/>
              </p:ext>
            </p:extLst>
          </p:nvPr>
        </p:nvGraphicFramePr>
        <p:xfrm>
          <a:off x="633413" y="1180113"/>
          <a:ext cx="7782618" cy="4936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09638" y="1615736"/>
            <a:ext cx="368746" cy="461665"/>
          </a:xfrm>
          <a:prstGeom prst="rect">
            <a:avLst/>
          </a:prstGeom>
          <a:noFill/>
        </p:spPr>
        <p:txBody>
          <a:bodyPr wrap="square" rtlCol="0">
            <a:spAutoFit/>
          </a:bodyPr>
          <a:lstStyle/>
          <a:p>
            <a:r>
              <a:rPr lang="en-US" sz="2400" dirty="0">
                <a:latin typeface="Arial Black" panose="020B0A04020102020204" pitchFamily="34" charset="0"/>
              </a:rPr>
              <a:t>$</a:t>
            </a:r>
          </a:p>
        </p:txBody>
      </p:sp>
      <p:sp>
        <p:nvSpPr>
          <p:cNvPr id="7" name="TextBox 6"/>
          <p:cNvSpPr txBox="1"/>
          <p:nvPr/>
        </p:nvSpPr>
        <p:spPr>
          <a:xfrm>
            <a:off x="1390512" y="2425084"/>
            <a:ext cx="368746" cy="584775"/>
          </a:xfrm>
          <a:prstGeom prst="rect">
            <a:avLst/>
          </a:prstGeom>
          <a:noFill/>
        </p:spPr>
        <p:txBody>
          <a:bodyPr wrap="square" rtlCol="0">
            <a:spAutoFit/>
          </a:bodyPr>
          <a:lstStyle/>
          <a:p>
            <a:r>
              <a:rPr lang="en-US" sz="3200" dirty="0">
                <a:latin typeface="Arial Black" panose="020B0A04020102020204" pitchFamily="34" charset="0"/>
              </a:rPr>
              <a:t>i</a:t>
            </a:r>
          </a:p>
        </p:txBody>
      </p:sp>
      <p:sp>
        <p:nvSpPr>
          <p:cNvPr id="8" name="TextBox 7"/>
          <p:cNvSpPr txBox="1"/>
          <p:nvPr/>
        </p:nvSpPr>
        <p:spPr>
          <a:xfrm>
            <a:off x="1477230" y="3339707"/>
            <a:ext cx="368746" cy="584775"/>
          </a:xfrm>
          <a:prstGeom prst="rect">
            <a:avLst/>
          </a:prstGeom>
          <a:noFill/>
        </p:spPr>
        <p:txBody>
          <a:bodyPr wrap="square" rtlCol="0">
            <a:spAutoFit/>
          </a:bodyPr>
          <a:lstStyle/>
          <a:p>
            <a:r>
              <a:rPr lang="en-US" sz="3200" dirty="0">
                <a:latin typeface="Arial Black" panose="020B0A04020102020204" pitchFamily="34" charset="0"/>
              </a:rPr>
              <a:t>©</a:t>
            </a:r>
          </a:p>
        </p:txBody>
      </p:sp>
      <p:sp>
        <p:nvSpPr>
          <p:cNvPr id="9" name="TextBox 8"/>
          <p:cNvSpPr txBox="1"/>
          <p:nvPr/>
        </p:nvSpPr>
        <p:spPr>
          <a:xfrm>
            <a:off x="1292857" y="4254330"/>
            <a:ext cx="368746" cy="584775"/>
          </a:xfrm>
          <a:prstGeom prst="rect">
            <a:avLst/>
          </a:prstGeom>
          <a:noFill/>
        </p:spPr>
        <p:txBody>
          <a:bodyPr wrap="square" rtlCol="0">
            <a:spAutoFit/>
          </a:bodyPr>
          <a:lstStyle/>
          <a:p>
            <a:r>
              <a:rPr lang="en-US" sz="3200" dirty="0">
                <a:latin typeface="Arial Black" panose="020B0A04020102020204" pitchFamily="34" charset="0"/>
                <a:sym typeface="Wingdings" panose="05000000000000000000" pitchFamily="2" charset="2"/>
              </a:rPr>
              <a:t></a:t>
            </a:r>
            <a:endParaRPr lang="en-US" sz="3200" dirty="0">
              <a:latin typeface="Arial Black" panose="020B0A04020102020204" pitchFamily="34" charset="0"/>
            </a:endParaRPr>
          </a:p>
        </p:txBody>
      </p:sp>
      <p:sp>
        <p:nvSpPr>
          <p:cNvPr id="10" name="TextBox 9"/>
          <p:cNvSpPr txBox="1"/>
          <p:nvPr/>
        </p:nvSpPr>
        <p:spPr>
          <a:xfrm>
            <a:off x="849552" y="5292571"/>
            <a:ext cx="368746" cy="461665"/>
          </a:xfrm>
          <a:prstGeom prst="rect">
            <a:avLst/>
          </a:prstGeom>
          <a:noFill/>
        </p:spPr>
        <p:txBody>
          <a:bodyPr wrap="square" rtlCol="0">
            <a:spAutoFit/>
          </a:bodyPr>
          <a:lstStyle/>
          <a:p>
            <a:r>
              <a:rPr lang="en-US" sz="2400" dirty="0">
                <a:latin typeface="Arial Black" panose="020B0A04020102020204" pitchFamily="34" charset="0"/>
              </a:rPr>
              <a:t>%</a:t>
            </a:r>
          </a:p>
        </p:txBody>
      </p:sp>
      <p:sp>
        <p:nvSpPr>
          <p:cNvPr id="11" name="Title 2"/>
          <p:cNvSpPr txBox="1">
            <a:spLocks/>
          </p:cNvSpPr>
          <p:nvPr/>
        </p:nvSpPr>
        <p:spPr>
          <a:xfrm>
            <a:off x="76200" y="228600"/>
            <a:ext cx="7620000" cy="685800"/>
          </a:xfrm>
          <a:prstGeom prst="rect">
            <a:avLst/>
          </a:prstGeom>
          <a:noFill/>
          <a:ln w="19050">
            <a:solidFill>
              <a:schemeClr val="bg1">
                <a:lumMod val="50000"/>
              </a:schemeClr>
            </a:solid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rgbClr val="7030A0"/>
                </a:solidFill>
                <a:latin typeface="+mj-lt"/>
                <a:ea typeface="+mj-ea"/>
                <a:cs typeface="+mj-cs"/>
              </a:rPr>
              <a:t>Benefits of NFAS</a:t>
            </a:r>
            <a:endParaRPr kumimoji="0" lang="en-US" sz="2800" b="1" i="0" u="none" strike="noStrike" kern="1200" cap="none" spc="0" normalizeH="0" baseline="0" noProof="0" dirty="0" smtClean="0">
              <a:ln>
                <a:noFill/>
              </a:ln>
              <a:solidFill>
                <a:srgbClr val="7030A0"/>
              </a:solidFill>
              <a:effectLst/>
              <a:uLnTx/>
              <a:uFillTx/>
              <a:latin typeface="+mj-lt"/>
              <a:ea typeface="+mj-ea"/>
              <a:cs typeface="+mj-cs"/>
            </a:endParaRPr>
          </a:p>
        </p:txBody>
      </p:sp>
    </p:spTree>
    <p:extLst>
      <p:ext uri="{BB962C8B-B14F-4D97-AF65-F5344CB8AC3E}">
        <p14:creationId xmlns="" xmlns:p14="http://schemas.microsoft.com/office/powerpoint/2010/main" val="173986772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096000" cy="533400"/>
          </a:xfrm>
        </p:spPr>
        <p:txBody>
          <a:bodyPr>
            <a:noAutofit/>
          </a:bodyPr>
          <a:lstStyle/>
          <a:p>
            <a:pPr algn="ctr">
              <a:defRPr/>
            </a:pPr>
            <a:r>
              <a:rPr lang="en-US" sz="3200" dirty="0" smtClean="0">
                <a:solidFill>
                  <a:schemeClr val="accent1">
                    <a:lumMod val="50000"/>
                  </a:schemeClr>
                </a:solidFill>
              </a:rPr>
              <a:t>Before Up-gradation</a:t>
            </a:r>
            <a:endParaRPr lang="en-US" sz="3200" dirty="0">
              <a:solidFill>
                <a:schemeClr val="accent1">
                  <a:lumMod val="50000"/>
                </a:schemeClr>
              </a:solidFill>
            </a:endParaRPr>
          </a:p>
        </p:txBody>
      </p:sp>
      <p:pic>
        <p:nvPicPr>
          <p:cNvPr id="17411" name="Picture 17"/>
          <p:cNvPicPr>
            <a:picLocks noChangeArrowheads="1"/>
          </p:cNvPicPr>
          <p:nvPr/>
        </p:nvPicPr>
        <p:blipFill>
          <a:blip r:embed="rId2" cstate="print"/>
          <a:srcRect/>
          <a:stretch>
            <a:fillRect/>
          </a:stretch>
        </p:blipFill>
        <p:spPr bwMode="auto">
          <a:xfrm>
            <a:off x="0" y="6445250"/>
            <a:ext cx="9144000" cy="488950"/>
          </a:xfrm>
          <a:prstGeom prst="rect">
            <a:avLst/>
          </a:prstGeom>
          <a:noFill/>
          <a:ln w="9525">
            <a:noFill/>
            <a:miter lim="800000"/>
            <a:headEnd/>
            <a:tailEnd/>
          </a:ln>
        </p:spPr>
      </p:pic>
      <p:pic>
        <p:nvPicPr>
          <p:cNvPr id="17412" name="Picture 13" descr="D:\Rehmatullah\Dropbox\BMR RICE\BMR Rice husking mills\Moula Madad Rice Mill, Mirpur Sakro\Before Upgradation\IMG_20150715_154921.jpg"/>
          <p:cNvPicPr>
            <a:picLocks noChangeAspect="1" noChangeArrowheads="1"/>
          </p:cNvPicPr>
          <p:nvPr/>
        </p:nvPicPr>
        <p:blipFill>
          <a:blip r:embed="rId3" cstate="print"/>
          <a:srcRect/>
          <a:stretch>
            <a:fillRect/>
          </a:stretch>
        </p:blipFill>
        <p:spPr bwMode="auto">
          <a:xfrm>
            <a:off x="76200" y="2438400"/>
            <a:ext cx="2979738" cy="1905000"/>
          </a:xfrm>
          <a:prstGeom prst="rect">
            <a:avLst/>
          </a:prstGeom>
          <a:noFill/>
          <a:ln w="9525">
            <a:noFill/>
            <a:miter lim="800000"/>
            <a:headEnd/>
            <a:tailEnd/>
          </a:ln>
        </p:spPr>
      </p:pic>
      <p:pic>
        <p:nvPicPr>
          <p:cNvPr id="17413" name="Picture 15" descr="D:\Rehmatullah\Dropbox\BMR RICE\BMR Rice husking mills\Moula Madad Rice Mill, Mirpur Sakro\Before Upgradation\IMG_20150715_155134.jpg"/>
          <p:cNvPicPr>
            <a:picLocks noChangeAspect="1" noChangeArrowheads="1"/>
          </p:cNvPicPr>
          <p:nvPr/>
        </p:nvPicPr>
        <p:blipFill>
          <a:blip r:embed="rId4" cstate="print"/>
          <a:srcRect/>
          <a:stretch>
            <a:fillRect/>
          </a:stretch>
        </p:blipFill>
        <p:spPr bwMode="auto">
          <a:xfrm>
            <a:off x="3135313" y="533400"/>
            <a:ext cx="2989262" cy="1779588"/>
          </a:xfrm>
          <a:prstGeom prst="rect">
            <a:avLst/>
          </a:prstGeom>
          <a:noFill/>
          <a:ln w="9525">
            <a:noFill/>
            <a:miter lim="800000"/>
            <a:headEnd/>
            <a:tailEnd/>
          </a:ln>
        </p:spPr>
      </p:pic>
      <p:pic>
        <p:nvPicPr>
          <p:cNvPr id="17414" name="Picture 17" descr="D:\Rehmatullah\Dropbox\BMR RICE\BMR Rice husking mills\Moula Madad Rice Mill, Mirpur Sakro\Before Upgradation\IMG_20150715_155403.jpg"/>
          <p:cNvPicPr>
            <a:picLocks noChangeAspect="1" noChangeArrowheads="1"/>
          </p:cNvPicPr>
          <p:nvPr/>
        </p:nvPicPr>
        <p:blipFill>
          <a:blip r:embed="rId5" cstate="print"/>
          <a:srcRect l="7501" t="12698"/>
          <a:stretch>
            <a:fillRect/>
          </a:stretch>
        </p:blipFill>
        <p:spPr bwMode="auto">
          <a:xfrm>
            <a:off x="76200" y="533400"/>
            <a:ext cx="2971800" cy="1747838"/>
          </a:xfrm>
          <a:prstGeom prst="rect">
            <a:avLst/>
          </a:prstGeom>
          <a:noFill/>
          <a:ln w="9525">
            <a:noFill/>
            <a:miter lim="800000"/>
            <a:headEnd/>
            <a:tailEnd/>
          </a:ln>
        </p:spPr>
      </p:pic>
      <p:pic>
        <p:nvPicPr>
          <p:cNvPr id="17415" name="Picture 18" descr="D:\Fayyaz Sarwar Jamali\BMR Scheme\NBP BMR Cases\Sangam Rice Mill\1544396_783483631693012_2001247508131397583_n.jpg"/>
          <p:cNvPicPr>
            <a:picLocks noChangeAspect="1" noChangeArrowheads="1"/>
          </p:cNvPicPr>
          <p:nvPr/>
        </p:nvPicPr>
        <p:blipFill>
          <a:blip r:embed="rId6" cstate="print"/>
          <a:srcRect/>
          <a:stretch>
            <a:fillRect/>
          </a:stretch>
        </p:blipFill>
        <p:spPr bwMode="auto">
          <a:xfrm>
            <a:off x="3124200" y="2443163"/>
            <a:ext cx="2965450" cy="1900237"/>
          </a:xfrm>
          <a:prstGeom prst="rect">
            <a:avLst/>
          </a:prstGeom>
          <a:noFill/>
          <a:ln w="9525">
            <a:noFill/>
            <a:miter lim="800000"/>
            <a:headEnd/>
            <a:tailEnd/>
          </a:ln>
        </p:spPr>
      </p:pic>
      <p:pic>
        <p:nvPicPr>
          <p:cNvPr id="17416" name="Picture 19" descr="D:\Fayyaz Sarwar Jamali\BMR Scheme\NBP BMR Cases\Sangam Rice Mill\10338222_783483565026352_2143767214607938812_n.jpg"/>
          <p:cNvPicPr>
            <a:picLocks noChangeAspect="1" noChangeArrowheads="1"/>
          </p:cNvPicPr>
          <p:nvPr/>
        </p:nvPicPr>
        <p:blipFill>
          <a:blip r:embed="rId7" cstate="print"/>
          <a:srcRect/>
          <a:stretch>
            <a:fillRect/>
          </a:stretch>
        </p:blipFill>
        <p:spPr bwMode="auto">
          <a:xfrm>
            <a:off x="3135313" y="4484688"/>
            <a:ext cx="2979737" cy="1839912"/>
          </a:xfrm>
          <a:prstGeom prst="rect">
            <a:avLst/>
          </a:prstGeom>
          <a:noFill/>
          <a:ln w="9525">
            <a:noFill/>
            <a:miter lim="800000"/>
            <a:headEnd/>
            <a:tailEnd/>
          </a:ln>
        </p:spPr>
      </p:pic>
      <p:pic>
        <p:nvPicPr>
          <p:cNvPr id="17419" name="Picture 1"/>
          <p:cNvPicPr>
            <a:picLocks noChangeAspect="1" noChangeArrowheads="1"/>
          </p:cNvPicPr>
          <p:nvPr/>
        </p:nvPicPr>
        <p:blipFill>
          <a:blip r:embed="rId8" cstate="print"/>
          <a:srcRect/>
          <a:stretch>
            <a:fillRect/>
          </a:stretch>
        </p:blipFill>
        <p:spPr bwMode="auto">
          <a:xfrm>
            <a:off x="76200" y="4495800"/>
            <a:ext cx="2943225" cy="1828800"/>
          </a:xfrm>
          <a:prstGeom prst="rect">
            <a:avLst/>
          </a:prstGeom>
          <a:noFill/>
          <a:ln w="9525">
            <a:noFill/>
            <a:miter lim="800000"/>
            <a:headEnd/>
            <a:tailEnd/>
          </a:ln>
        </p:spPr>
      </p:pic>
      <p:pic>
        <p:nvPicPr>
          <p:cNvPr id="17420" name="Picture 2" descr="education city"/>
          <p:cNvPicPr>
            <a:picLocks noChangeAspect="1" noChangeArrowheads="1"/>
          </p:cNvPicPr>
          <p:nvPr/>
        </p:nvPicPr>
        <p:blipFill>
          <a:blip r:embed="rId9" cstate="print"/>
          <a:srcRect/>
          <a:stretch>
            <a:fillRect/>
          </a:stretch>
        </p:blipFill>
        <p:spPr bwMode="auto">
          <a:xfrm>
            <a:off x="6248400" y="2438400"/>
            <a:ext cx="2743200" cy="1849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172200" cy="533400"/>
          </a:xfrm>
        </p:spPr>
        <p:txBody>
          <a:bodyPr>
            <a:noAutofit/>
          </a:bodyPr>
          <a:lstStyle/>
          <a:p>
            <a:pPr algn="ctr">
              <a:defRPr/>
            </a:pPr>
            <a:r>
              <a:rPr lang="en-US" sz="3200" dirty="0" smtClean="0">
                <a:solidFill>
                  <a:schemeClr val="accent1">
                    <a:lumMod val="50000"/>
                  </a:schemeClr>
                </a:solidFill>
              </a:rPr>
              <a:t>After Up-gradation</a:t>
            </a:r>
            <a:endParaRPr lang="en-US" sz="3200" dirty="0">
              <a:solidFill>
                <a:schemeClr val="accent1">
                  <a:lumMod val="50000"/>
                </a:schemeClr>
              </a:solidFill>
            </a:endParaRPr>
          </a:p>
        </p:txBody>
      </p:sp>
      <p:pic>
        <p:nvPicPr>
          <p:cNvPr id="18435" name="Picture 17"/>
          <p:cNvPicPr>
            <a:picLocks noChangeArrowheads="1"/>
          </p:cNvPicPr>
          <p:nvPr/>
        </p:nvPicPr>
        <p:blipFill>
          <a:blip r:embed="rId2" cstate="print"/>
          <a:srcRect/>
          <a:stretch>
            <a:fillRect/>
          </a:stretch>
        </p:blipFill>
        <p:spPr bwMode="auto">
          <a:xfrm>
            <a:off x="0" y="6445250"/>
            <a:ext cx="9144000" cy="488950"/>
          </a:xfrm>
          <a:prstGeom prst="rect">
            <a:avLst/>
          </a:prstGeom>
          <a:noFill/>
          <a:ln w="9525">
            <a:noFill/>
            <a:miter lim="800000"/>
            <a:headEnd/>
            <a:tailEnd/>
          </a:ln>
        </p:spPr>
      </p:pic>
      <p:pic>
        <p:nvPicPr>
          <p:cNvPr id="18436" name="Picture 32" descr="D:\Fayyaz Sarwar Jamali\BMR Scheme\HBL BMR Cases\U.K Industries\Visit Pics\IMG_6700.jpg"/>
          <p:cNvPicPr>
            <a:picLocks noChangeAspect="1" noChangeArrowheads="1"/>
          </p:cNvPicPr>
          <p:nvPr/>
        </p:nvPicPr>
        <p:blipFill>
          <a:blip r:embed="rId3" cstate="print"/>
          <a:srcRect/>
          <a:stretch>
            <a:fillRect/>
          </a:stretch>
        </p:blipFill>
        <p:spPr bwMode="auto">
          <a:xfrm>
            <a:off x="80963" y="541338"/>
            <a:ext cx="2925762" cy="1744662"/>
          </a:xfrm>
          <a:prstGeom prst="rect">
            <a:avLst/>
          </a:prstGeom>
          <a:noFill/>
          <a:ln w="9525">
            <a:noFill/>
            <a:miter lim="800000"/>
            <a:headEnd/>
            <a:tailEnd/>
          </a:ln>
        </p:spPr>
      </p:pic>
      <p:pic>
        <p:nvPicPr>
          <p:cNvPr id="18437" name="Picture 37" descr="D:\Fayyaz Sarwar Jamali\BMR Scheme\HBL BMR Cases\U.K Industries\Visit Pics\IMG_6707.jpg"/>
          <p:cNvPicPr>
            <a:picLocks noChangeAspect="1" noChangeArrowheads="1"/>
          </p:cNvPicPr>
          <p:nvPr/>
        </p:nvPicPr>
        <p:blipFill>
          <a:blip r:embed="rId4" cstate="print"/>
          <a:srcRect/>
          <a:stretch>
            <a:fillRect/>
          </a:stretch>
        </p:blipFill>
        <p:spPr bwMode="auto">
          <a:xfrm>
            <a:off x="3170238" y="533400"/>
            <a:ext cx="2925762" cy="1755775"/>
          </a:xfrm>
          <a:prstGeom prst="rect">
            <a:avLst/>
          </a:prstGeom>
          <a:noFill/>
          <a:ln w="9525">
            <a:noFill/>
            <a:miter lim="800000"/>
            <a:headEnd/>
            <a:tailEnd/>
          </a:ln>
        </p:spPr>
      </p:pic>
      <p:pic>
        <p:nvPicPr>
          <p:cNvPr id="18438" name="Picture 20" descr="D:\Fayyaz Sarwar Jamali\BMR Scheme\NBP BMR Cases\Sangam Rice Mill\IMG_5872.jpg"/>
          <p:cNvPicPr>
            <a:picLocks noChangeAspect="1" noChangeArrowheads="1"/>
          </p:cNvPicPr>
          <p:nvPr/>
        </p:nvPicPr>
        <p:blipFill>
          <a:blip r:embed="rId5" cstate="print"/>
          <a:srcRect/>
          <a:stretch>
            <a:fillRect/>
          </a:stretch>
        </p:blipFill>
        <p:spPr bwMode="auto">
          <a:xfrm>
            <a:off x="76200" y="2427288"/>
            <a:ext cx="2925763" cy="1916112"/>
          </a:xfrm>
          <a:prstGeom prst="rect">
            <a:avLst/>
          </a:prstGeom>
          <a:noFill/>
          <a:ln w="9525">
            <a:noFill/>
            <a:miter lim="800000"/>
            <a:headEnd/>
            <a:tailEnd/>
          </a:ln>
        </p:spPr>
      </p:pic>
      <p:pic>
        <p:nvPicPr>
          <p:cNvPr id="18439" name="Picture 18" descr="D:\Fayyaz Sarwar Jamali\BMR Scheme\NBP BMR Cases\Sangam Rice Mill\IMG_5871.jpg"/>
          <p:cNvPicPr>
            <a:picLocks noChangeAspect="1" noChangeArrowheads="1"/>
          </p:cNvPicPr>
          <p:nvPr/>
        </p:nvPicPr>
        <p:blipFill>
          <a:blip r:embed="rId6" cstate="print"/>
          <a:srcRect/>
          <a:stretch>
            <a:fillRect/>
          </a:stretch>
        </p:blipFill>
        <p:spPr bwMode="auto">
          <a:xfrm>
            <a:off x="80963" y="4419600"/>
            <a:ext cx="2940050" cy="1905000"/>
          </a:xfrm>
          <a:prstGeom prst="rect">
            <a:avLst/>
          </a:prstGeom>
          <a:noFill/>
          <a:ln w="9525">
            <a:noFill/>
            <a:miter lim="800000"/>
            <a:headEnd/>
            <a:tailEnd/>
          </a:ln>
        </p:spPr>
      </p:pic>
      <p:pic>
        <p:nvPicPr>
          <p:cNvPr id="18440" name="Picture 19" descr="D:\Fayyaz Sarwar Jamali\BMR Scheme\NBP BMR Cases\Sangam Rice Mill\IMG_5873.jpg"/>
          <p:cNvPicPr>
            <a:picLocks noChangeAspect="1" noChangeArrowheads="1"/>
          </p:cNvPicPr>
          <p:nvPr/>
        </p:nvPicPr>
        <p:blipFill>
          <a:blip r:embed="rId7" cstate="print"/>
          <a:srcRect/>
          <a:stretch>
            <a:fillRect/>
          </a:stretch>
        </p:blipFill>
        <p:spPr bwMode="auto">
          <a:xfrm>
            <a:off x="3128963" y="4419600"/>
            <a:ext cx="2967037" cy="1905000"/>
          </a:xfrm>
          <a:prstGeom prst="rect">
            <a:avLst/>
          </a:prstGeom>
          <a:noFill/>
          <a:ln w="9525">
            <a:noFill/>
            <a:miter lim="800000"/>
            <a:headEnd/>
            <a:tailEnd/>
          </a:ln>
        </p:spPr>
      </p:pic>
      <p:pic>
        <p:nvPicPr>
          <p:cNvPr id="18441" name="Picture 13" descr="D:\Fayyaz Sarwar Jamali\BMR Scheme\NBP BMR Cases\Sangam Rice Mill\IMG_5874.jpg"/>
          <p:cNvPicPr>
            <a:picLocks noChangeAspect="1" noChangeArrowheads="1"/>
          </p:cNvPicPr>
          <p:nvPr/>
        </p:nvPicPr>
        <p:blipFill>
          <a:blip r:embed="rId8" cstate="print"/>
          <a:srcRect/>
          <a:stretch>
            <a:fillRect/>
          </a:stretch>
        </p:blipFill>
        <p:spPr bwMode="auto">
          <a:xfrm>
            <a:off x="3128963" y="2435225"/>
            <a:ext cx="2967037" cy="1908175"/>
          </a:xfrm>
          <a:prstGeom prst="rect">
            <a:avLst/>
          </a:prstGeom>
          <a:noFill/>
          <a:ln w="9525">
            <a:noFill/>
            <a:miter lim="800000"/>
            <a:headEnd/>
            <a:tailEnd/>
          </a:ln>
        </p:spPr>
      </p:pic>
      <p:pic>
        <p:nvPicPr>
          <p:cNvPr id="18444" name="Picture 3" descr="rice milling machine"/>
          <p:cNvPicPr>
            <a:picLocks noChangeAspect="1" noChangeArrowheads="1"/>
          </p:cNvPicPr>
          <p:nvPr/>
        </p:nvPicPr>
        <p:blipFill>
          <a:blip r:embed="rId9" cstate="print"/>
          <a:srcRect/>
          <a:stretch>
            <a:fillRect/>
          </a:stretch>
        </p:blipFill>
        <p:spPr bwMode="auto">
          <a:xfrm>
            <a:off x="6248400" y="2438400"/>
            <a:ext cx="2743200" cy="190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7"/>
          <p:cNvPicPr>
            <a:picLocks noChangeArrowheads="1"/>
          </p:cNvPicPr>
          <p:nvPr/>
        </p:nvPicPr>
        <p:blipFill>
          <a:blip r:embed="rId2" cstate="print"/>
          <a:srcRect/>
          <a:stretch>
            <a:fillRect/>
          </a:stretch>
        </p:blipFill>
        <p:spPr bwMode="auto">
          <a:xfrm>
            <a:off x="0" y="6445250"/>
            <a:ext cx="9144000" cy="488950"/>
          </a:xfrm>
          <a:prstGeom prst="rect">
            <a:avLst/>
          </a:prstGeom>
          <a:noFill/>
          <a:ln w="9525">
            <a:noFill/>
            <a:miter lim="800000"/>
            <a:headEnd/>
            <a:tailEnd/>
          </a:ln>
        </p:spPr>
      </p:pic>
      <p:sp>
        <p:nvSpPr>
          <p:cNvPr id="21507" name="AutoShape 2" descr="Image result for agility pakista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21508" name="AutoShape 4" descr="Image result for agility pakista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1509" name="Picture 2" descr="IMG_20160930_140508"/>
          <p:cNvPicPr>
            <a:picLocks noChangeAspect="1" noChangeArrowheads="1"/>
          </p:cNvPicPr>
          <p:nvPr/>
        </p:nvPicPr>
        <p:blipFill>
          <a:blip r:embed="rId3" cstate="print"/>
          <a:srcRect l="21342"/>
          <a:stretch>
            <a:fillRect/>
          </a:stretch>
        </p:blipFill>
        <p:spPr bwMode="auto">
          <a:xfrm>
            <a:off x="4191000" y="3733800"/>
            <a:ext cx="1905000" cy="2514600"/>
          </a:xfrm>
          <a:prstGeom prst="rect">
            <a:avLst/>
          </a:prstGeom>
          <a:gradFill rotWithShape="1">
            <a:gsLst>
              <a:gs pos="0">
                <a:srgbClr val="767676"/>
              </a:gs>
              <a:gs pos="100000">
                <a:srgbClr val="FFFFFF"/>
              </a:gs>
            </a:gsLst>
            <a:lin ang="0" scaled="1"/>
          </a:gradFill>
          <a:ln w="9525">
            <a:noFill/>
            <a:miter lim="800000"/>
            <a:headEnd/>
            <a:tailEnd/>
          </a:ln>
        </p:spPr>
      </p:pic>
      <p:pic>
        <p:nvPicPr>
          <p:cNvPr id="21510" name="Picture 3"/>
          <p:cNvPicPr>
            <a:picLocks noChangeAspect="1" noChangeArrowheads="1"/>
          </p:cNvPicPr>
          <p:nvPr/>
        </p:nvPicPr>
        <p:blipFill>
          <a:blip r:embed="rId4" cstate="print">
            <a:lum bright="-4000" contrast="-4000"/>
          </a:blip>
          <a:srcRect b="20833"/>
          <a:stretch>
            <a:fillRect/>
          </a:stretch>
        </p:blipFill>
        <p:spPr bwMode="auto">
          <a:xfrm>
            <a:off x="6248400" y="1828800"/>
            <a:ext cx="2743200" cy="2514600"/>
          </a:xfrm>
          <a:prstGeom prst="rect">
            <a:avLst/>
          </a:prstGeom>
          <a:noFill/>
          <a:ln w="9525">
            <a:noFill/>
            <a:miter lim="800000"/>
            <a:headEnd/>
            <a:tailEnd/>
          </a:ln>
        </p:spPr>
      </p:pic>
      <p:sp>
        <p:nvSpPr>
          <p:cNvPr id="15" name="Title 1"/>
          <p:cNvSpPr txBox="1">
            <a:spLocks/>
          </p:cNvSpPr>
          <p:nvPr/>
        </p:nvSpPr>
        <p:spPr bwMode="auto">
          <a:xfrm>
            <a:off x="6172200" y="5943600"/>
            <a:ext cx="2895600" cy="457200"/>
          </a:xfrm>
          <a:prstGeom prst="rect">
            <a:avLst/>
          </a:prstGeom>
          <a:noFill/>
          <a:ln w="9525">
            <a:noFill/>
            <a:miter lim="800000"/>
            <a:headEnd/>
            <a:tailEnd/>
          </a:ln>
        </p:spPr>
        <p:txBody>
          <a:bodyPr anchor="b"/>
          <a:lstStyle/>
          <a:p>
            <a:pPr>
              <a:defRPr/>
            </a:pPr>
            <a:r>
              <a:rPr lang="en-US" sz="1600" b="1" dirty="0">
                <a:solidFill>
                  <a:schemeClr val="bg1"/>
                </a:solidFill>
                <a:latin typeface="+mn-lt"/>
              </a:rPr>
              <a:t>SMEDA De-hydration Unit</a:t>
            </a:r>
          </a:p>
        </p:txBody>
      </p:sp>
      <p:sp>
        <p:nvSpPr>
          <p:cNvPr id="21513" name="Title 1"/>
          <p:cNvSpPr txBox="1">
            <a:spLocks/>
          </p:cNvSpPr>
          <p:nvPr/>
        </p:nvSpPr>
        <p:spPr bwMode="auto">
          <a:xfrm>
            <a:off x="6172200" y="5715000"/>
            <a:ext cx="2895600" cy="609600"/>
          </a:xfrm>
          <a:prstGeom prst="rect">
            <a:avLst/>
          </a:prstGeom>
          <a:noFill/>
          <a:ln w="9525">
            <a:noFill/>
            <a:miter lim="800000"/>
            <a:headEnd/>
            <a:tailEnd/>
          </a:ln>
        </p:spPr>
        <p:txBody>
          <a:bodyPr anchor="b"/>
          <a:lstStyle/>
          <a:p>
            <a:pPr algn="just"/>
            <a:r>
              <a:rPr lang="en-US" sz="1600" b="1">
                <a:solidFill>
                  <a:srgbClr val="FFFFFF"/>
                </a:solidFill>
              </a:rPr>
              <a:t>Subsidy Cheque for</a:t>
            </a:r>
          </a:p>
          <a:p>
            <a:pPr algn="just"/>
            <a:r>
              <a:rPr lang="en-US" sz="1600" b="1">
                <a:solidFill>
                  <a:srgbClr val="FFFFFF"/>
                </a:solidFill>
              </a:rPr>
              <a:t>Red Chilli Growers (PMEX)</a:t>
            </a:r>
          </a:p>
        </p:txBody>
      </p:sp>
      <p:sp>
        <p:nvSpPr>
          <p:cNvPr id="18" name="Title 1"/>
          <p:cNvSpPr>
            <a:spLocks noGrp="1"/>
          </p:cNvSpPr>
          <p:nvPr>
            <p:ph type="title"/>
          </p:nvPr>
        </p:nvSpPr>
        <p:spPr>
          <a:xfrm>
            <a:off x="0" y="0"/>
            <a:ext cx="6172200" cy="533400"/>
          </a:xfrm>
        </p:spPr>
        <p:txBody>
          <a:bodyPr/>
          <a:lstStyle/>
          <a:p>
            <a:pPr algn="ctr">
              <a:defRPr/>
            </a:pPr>
            <a:r>
              <a:rPr lang="en-US" sz="2400" b="1" dirty="0" smtClean="0">
                <a:solidFill>
                  <a:schemeClr val="accent1">
                    <a:lumMod val="50000"/>
                  </a:schemeClr>
                </a:solidFill>
              </a:rPr>
              <a:t>Before Intervention</a:t>
            </a:r>
            <a:endParaRPr lang="en-US" sz="2400" b="1" dirty="0">
              <a:solidFill>
                <a:schemeClr val="accent1">
                  <a:lumMod val="50000"/>
                </a:schemeClr>
              </a:solidFill>
            </a:endParaRPr>
          </a:p>
        </p:txBody>
      </p:sp>
      <p:sp>
        <p:nvSpPr>
          <p:cNvPr id="19" name="Title 1"/>
          <p:cNvSpPr txBox="1">
            <a:spLocks/>
          </p:cNvSpPr>
          <p:nvPr/>
        </p:nvSpPr>
        <p:spPr bwMode="auto">
          <a:xfrm>
            <a:off x="0" y="3200400"/>
            <a:ext cx="6172200" cy="533400"/>
          </a:xfrm>
          <a:prstGeom prst="rect">
            <a:avLst/>
          </a:prstGeom>
          <a:noFill/>
          <a:ln w="9525">
            <a:noFill/>
            <a:miter lim="800000"/>
            <a:headEnd/>
            <a:tailEnd/>
          </a:ln>
        </p:spPr>
        <p:txBody>
          <a:bodyPr anchor="b"/>
          <a:lstStyle/>
          <a:p>
            <a:pPr algn="ctr" eaLnBrk="0" hangingPunct="0">
              <a:defRPr/>
            </a:pPr>
            <a:r>
              <a:rPr lang="en-US" sz="2400" b="1" dirty="0">
                <a:solidFill>
                  <a:schemeClr val="accent1">
                    <a:lumMod val="50000"/>
                  </a:schemeClr>
                </a:solidFill>
                <a:latin typeface="+mn-lt"/>
                <a:cs typeface="+mn-cs"/>
              </a:rPr>
              <a:t>After Intervention</a:t>
            </a:r>
          </a:p>
        </p:txBody>
      </p:sp>
      <p:pic>
        <p:nvPicPr>
          <p:cNvPr id="21516" name="Picture 6" descr="Red Chilli Before.jpg"/>
          <p:cNvPicPr>
            <a:picLocks noChangeAspect="1" noChangeArrowheads="1"/>
          </p:cNvPicPr>
          <p:nvPr/>
        </p:nvPicPr>
        <p:blipFill>
          <a:blip r:embed="rId5" cstate="print"/>
          <a:srcRect/>
          <a:stretch>
            <a:fillRect/>
          </a:stretch>
        </p:blipFill>
        <p:spPr bwMode="auto">
          <a:xfrm>
            <a:off x="76200" y="549275"/>
            <a:ext cx="1981200" cy="2498725"/>
          </a:xfrm>
          <a:prstGeom prst="rect">
            <a:avLst/>
          </a:prstGeom>
          <a:noFill/>
          <a:ln w="9525">
            <a:noFill/>
            <a:miter lim="800000"/>
            <a:headEnd/>
            <a:tailEnd/>
          </a:ln>
        </p:spPr>
      </p:pic>
      <p:sp>
        <p:nvSpPr>
          <p:cNvPr id="21517" name="AutoShape 6" descr="Image result for red chilli kunri"/>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21518" name="AutoShape 8" descr="Image result for red chilli kunri"/>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1519" name="Picture 10" descr="Image result for red chilli kunri"/>
          <p:cNvPicPr>
            <a:picLocks noChangeAspect="1" noChangeArrowheads="1"/>
          </p:cNvPicPr>
          <p:nvPr/>
        </p:nvPicPr>
        <p:blipFill>
          <a:blip r:embed="rId6" cstate="print"/>
          <a:srcRect/>
          <a:stretch>
            <a:fillRect/>
          </a:stretch>
        </p:blipFill>
        <p:spPr bwMode="auto">
          <a:xfrm>
            <a:off x="2133600" y="533400"/>
            <a:ext cx="1981200" cy="2514600"/>
          </a:xfrm>
          <a:prstGeom prst="rect">
            <a:avLst/>
          </a:prstGeom>
          <a:noFill/>
          <a:ln w="9525">
            <a:noFill/>
            <a:miter lim="800000"/>
            <a:headEnd/>
            <a:tailEnd/>
          </a:ln>
        </p:spPr>
      </p:pic>
      <p:pic>
        <p:nvPicPr>
          <p:cNvPr id="21520" name="Picture 12" descr="Related image"/>
          <p:cNvPicPr>
            <a:picLocks noChangeAspect="1" noChangeArrowheads="1"/>
          </p:cNvPicPr>
          <p:nvPr/>
        </p:nvPicPr>
        <p:blipFill>
          <a:blip r:embed="rId7" cstate="print"/>
          <a:srcRect/>
          <a:stretch>
            <a:fillRect/>
          </a:stretch>
        </p:blipFill>
        <p:spPr bwMode="auto">
          <a:xfrm>
            <a:off x="4191000" y="533400"/>
            <a:ext cx="1905000" cy="2514600"/>
          </a:xfrm>
          <a:prstGeom prst="rect">
            <a:avLst/>
          </a:prstGeom>
          <a:noFill/>
          <a:ln w="9525">
            <a:noFill/>
            <a:miter lim="800000"/>
            <a:headEnd/>
            <a:tailEnd/>
          </a:ln>
        </p:spPr>
      </p:pic>
      <p:pic>
        <p:nvPicPr>
          <p:cNvPr id="21521" name="Picture 9" descr="Red Chilli After.jpg"/>
          <p:cNvPicPr>
            <a:picLocks noChangeAspect="1" noChangeArrowheads="1"/>
          </p:cNvPicPr>
          <p:nvPr/>
        </p:nvPicPr>
        <p:blipFill>
          <a:blip r:embed="rId8" cstate="print"/>
          <a:srcRect/>
          <a:stretch>
            <a:fillRect/>
          </a:stretch>
        </p:blipFill>
        <p:spPr bwMode="auto">
          <a:xfrm>
            <a:off x="76200" y="3733800"/>
            <a:ext cx="1876425" cy="2514600"/>
          </a:xfrm>
          <a:prstGeom prst="rect">
            <a:avLst/>
          </a:prstGeom>
          <a:noFill/>
          <a:ln w="9525">
            <a:noFill/>
            <a:miter lim="800000"/>
            <a:headEnd/>
            <a:tailEnd/>
          </a:ln>
        </p:spPr>
      </p:pic>
      <p:pic>
        <p:nvPicPr>
          <p:cNvPr id="21522" name="Picture 15" descr="Image result for red chilli kunri"/>
          <p:cNvPicPr>
            <a:picLocks noChangeAspect="1" noChangeArrowheads="1"/>
          </p:cNvPicPr>
          <p:nvPr/>
        </p:nvPicPr>
        <p:blipFill>
          <a:blip r:embed="rId9" cstate="print"/>
          <a:srcRect/>
          <a:stretch>
            <a:fillRect/>
          </a:stretch>
        </p:blipFill>
        <p:spPr bwMode="auto">
          <a:xfrm>
            <a:off x="2038350" y="3733800"/>
            <a:ext cx="2076450" cy="251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descr="State_Bank_of_Pakistan_logo.svg.png"/>
          <p:cNvPicPr>
            <a:picLocks noChangeAspect="1"/>
          </p:cNvPicPr>
          <p:nvPr/>
        </p:nvPicPr>
        <p:blipFill>
          <a:blip r:embed="rId2" cstate="print"/>
          <a:srcRect/>
          <a:stretch>
            <a:fillRect/>
          </a:stretch>
        </p:blipFill>
        <p:spPr bwMode="auto">
          <a:xfrm>
            <a:off x="3962400" y="76200"/>
            <a:ext cx="1143000" cy="1143000"/>
          </a:xfrm>
          <a:prstGeom prst="rect">
            <a:avLst/>
          </a:prstGeom>
          <a:noFill/>
          <a:ln w="9525">
            <a:noFill/>
            <a:miter lim="800000"/>
            <a:headEnd/>
            <a:tailEnd/>
          </a:ln>
        </p:spPr>
      </p:pic>
      <p:sp>
        <p:nvSpPr>
          <p:cNvPr id="8" name="Title 2"/>
          <p:cNvSpPr txBox="1">
            <a:spLocks/>
          </p:cNvSpPr>
          <p:nvPr/>
        </p:nvSpPr>
        <p:spPr>
          <a:xfrm>
            <a:off x="762000" y="3886200"/>
            <a:ext cx="7620000" cy="1447800"/>
          </a:xfrm>
          <a:prstGeom prst="rect">
            <a:avLst/>
          </a:prstGeom>
          <a:noFill/>
          <a:ln w="19050">
            <a:solidFill>
              <a:schemeClr val="bg1">
                <a:lumMod val="50000"/>
              </a:schemeClr>
            </a:solid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7030A0"/>
                </a:solidFill>
                <a:effectLst/>
                <a:uLnTx/>
                <a:uFillTx/>
                <a:latin typeface="+mj-lt"/>
                <a:ea typeface="+mj-ea"/>
                <a:cs typeface="+mj-cs"/>
              </a:rPr>
              <a:t>Thanks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rgbClr val="7030A0"/>
                </a:solidFill>
                <a:latin typeface="+mj-lt"/>
                <a:ea typeface="+mj-ea"/>
                <a:cs typeface="+mj-cs"/>
              </a:rPr>
              <a:t>imran.ahmad@sbp.org.pk</a:t>
            </a:r>
            <a:endParaRPr kumimoji="0" lang="en-US" sz="2800" b="1" i="0" u="none" strike="noStrike" kern="1200" cap="none" spc="0" normalizeH="0" baseline="0" noProof="0" dirty="0" smtClean="0">
              <a:ln>
                <a:noFill/>
              </a:ln>
              <a:solidFill>
                <a:srgbClr val="7030A0"/>
              </a:solidFill>
              <a:effectLst/>
              <a:uLnTx/>
              <a:uFillTx/>
              <a:latin typeface="+mj-lt"/>
              <a:ea typeface="+mj-ea"/>
              <a:cs typeface="+mj-cs"/>
            </a:endParaRPr>
          </a:p>
        </p:txBody>
      </p:sp>
    </p:spTree>
    <p:extLst>
      <p:ext uri="{BB962C8B-B14F-4D97-AF65-F5344CB8AC3E}">
        <p14:creationId xmlns="" xmlns:p14="http://schemas.microsoft.com/office/powerpoint/2010/main" val="330953031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7772400" cy="639762"/>
          </a:xfrm>
        </p:spPr>
        <p:txBody>
          <a:bodyPr bIns="91440" anchor="b" anchorCtr="0">
            <a:normAutofit/>
          </a:bodyPr>
          <a:lstStyle/>
          <a:p>
            <a:pPr algn="ctr"/>
            <a:r>
              <a:rPr lang="en-US" sz="2800" b="1" dirty="0">
                <a:solidFill>
                  <a:srgbClr val="7030A0"/>
                </a:solidFill>
              </a:rPr>
              <a:t>Strategic Direction of </a:t>
            </a:r>
            <a:r>
              <a:rPr lang="en-US" sz="2800" b="1" dirty="0" smtClean="0">
                <a:solidFill>
                  <a:srgbClr val="7030A0"/>
                </a:solidFill>
              </a:rPr>
              <a:t>State Bank </a:t>
            </a:r>
            <a:r>
              <a:rPr lang="en-US" sz="2800" b="1" dirty="0" smtClean="0">
                <a:solidFill>
                  <a:srgbClr val="7030A0"/>
                </a:solidFill>
              </a:rPr>
              <a:t>of </a:t>
            </a:r>
            <a:r>
              <a:rPr lang="en-US" sz="2800" b="1" dirty="0" smtClean="0">
                <a:solidFill>
                  <a:srgbClr val="7030A0"/>
                </a:solidFill>
              </a:rPr>
              <a:t>Pakistan</a:t>
            </a:r>
            <a:endParaRPr lang="en-US" sz="2800" b="1" dirty="0">
              <a:solidFill>
                <a:srgbClr val="7030A0"/>
              </a:solidFill>
            </a:endParaRPr>
          </a:p>
        </p:txBody>
      </p:sp>
      <p:sp>
        <p:nvSpPr>
          <p:cNvPr id="4" name="Content Placeholder 3"/>
          <p:cNvSpPr>
            <a:spLocks noGrp="1"/>
          </p:cNvSpPr>
          <p:nvPr>
            <p:ph sz="quarter" idx="1"/>
          </p:nvPr>
        </p:nvSpPr>
        <p:spPr>
          <a:xfrm>
            <a:off x="685800" y="990600"/>
            <a:ext cx="8153400" cy="5562600"/>
          </a:xfrm>
        </p:spPr>
        <p:txBody>
          <a:bodyPr>
            <a:noAutofit/>
          </a:bodyPr>
          <a:lstStyle/>
          <a:p>
            <a:pPr marL="165100" lvl="1" indent="-15875" algn="just">
              <a:spcBef>
                <a:spcPts val="300"/>
              </a:spcBef>
              <a:spcAft>
                <a:spcPts val="300"/>
              </a:spcAft>
              <a:buNone/>
            </a:pPr>
            <a:r>
              <a:rPr lang="en-US" sz="2800" b="1" dirty="0">
                <a:solidFill>
                  <a:schemeClr val="accent3">
                    <a:lumMod val="75000"/>
                  </a:schemeClr>
                </a:solidFill>
              </a:rPr>
              <a:t>SBP Vision 2020:</a:t>
            </a:r>
          </a:p>
          <a:p>
            <a:pPr marL="165100" lvl="1" indent="-15875" algn="just">
              <a:spcBef>
                <a:spcPts val="300"/>
              </a:spcBef>
              <a:spcAft>
                <a:spcPts val="300"/>
              </a:spcAft>
              <a:buNone/>
            </a:pPr>
            <a:r>
              <a:rPr lang="en-US" sz="2800" dirty="0"/>
              <a:t>The vision recognizes activities around the following Six Strategic Imperatives:</a:t>
            </a:r>
          </a:p>
          <a:p>
            <a:pPr lvl="1" indent="-398463" algn="just">
              <a:spcBef>
                <a:spcPts val="300"/>
              </a:spcBef>
              <a:spcAft>
                <a:spcPts val="300"/>
              </a:spcAft>
              <a:buFont typeface="Wingdings" pitchFamily="2" charset="2"/>
              <a:buChar char="v"/>
            </a:pPr>
            <a:r>
              <a:rPr lang="en-US" dirty="0"/>
              <a:t>Enhance the effectiveness of </a:t>
            </a:r>
            <a:r>
              <a:rPr lang="en-US" b="1" dirty="0"/>
              <a:t>Monetary Policy</a:t>
            </a:r>
          </a:p>
          <a:p>
            <a:pPr lvl="1" indent="-398463" algn="just">
              <a:spcBef>
                <a:spcPts val="300"/>
              </a:spcBef>
              <a:spcAft>
                <a:spcPts val="300"/>
              </a:spcAft>
              <a:buFont typeface="Wingdings" pitchFamily="2" charset="2"/>
              <a:buChar char="v"/>
            </a:pPr>
            <a:r>
              <a:rPr lang="en-US" dirty="0"/>
              <a:t>Strengthen the </a:t>
            </a:r>
            <a:r>
              <a:rPr lang="en-US" b="1" dirty="0"/>
              <a:t>Financial System Stability </a:t>
            </a:r>
            <a:r>
              <a:rPr lang="en-US" dirty="0"/>
              <a:t>regime</a:t>
            </a:r>
          </a:p>
          <a:p>
            <a:pPr lvl="1" indent="-398463" algn="just">
              <a:spcBef>
                <a:spcPts val="300"/>
              </a:spcBef>
              <a:spcAft>
                <a:spcPts val="300"/>
              </a:spcAft>
              <a:buFont typeface="Wingdings" pitchFamily="2" charset="2"/>
              <a:buChar char="v"/>
            </a:pPr>
            <a:r>
              <a:rPr lang="en-US" dirty="0"/>
              <a:t>Improve the </a:t>
            </a:r>
            <a:r>
              <a:rPr lang="en-US" b="1" dirty="0"/>
              <a:t>Efficiency, Effectiveness and Fairness </a:t>
            </a:r>
            <a:r>
              <a:rPr lang="en-US" dirty="0"/>
              <a:t>of the Banking System</a:t>
            </a:r>
          </a:p>
          <a:p>
            <a:pPr lvl="1" indent="-398463" algn="just">
              <a:spcBef>
                <a:spcPts val="300"/>
              </a:spcBef>
              <a:spcAft>
                <a:spcPts val="300"/>
              </a:spcAft>
              <a:buFont typeface="Wingdings" pitchFamily="2" charset="2"/>
              <a:buChar char="v"/>
            </a:pPr>
            <a:r>
              <a:rPr lang="en-US" dirty="0"/>
              <a:t>Increase </a:t>
            </a:r>
            <a:r>
              <a:rPr lang="en-US" b="1" dirty="0">
                <a:solidFill>
                  <a:srgbClr val="7030A0"/>
                </a:solidFill>
              </a:rPr>
              <a:t>Financial Inclusion </a:t>
            </a:r>
            <a:r>
              <a:rPr lang="en-US" b="1" dirty="0" smtClean="0"/>
              <a:t>(M</a:t>
            </a:r>
            <a:r>
              <a:rPr lang="en-US" b="1" dirty="0" smtClean="0">
                <a:solidFill>
                  <a:srgbClr val="7030A0"/>
                </a:solidFill>
              </a:rPr>
              <a:t>SME</a:t>
            </a:r>
            <a:r>
              <a:rPr lang="en-US" b="1" dirty="0"/>
              <a:t>, Agriculture, Housing, Islamic, Digital Payments, Pension)</a:t>
            </a:r>
          </a:p>
          <a:p>
            <a:pPr lvl="1" indent="-398463" algn="just">
              <a:spcBef>
                <a:spcPts val="300"/>
              </a:spcBef>
              <a:spcAft>
                <a:spcPts val="300"/>
              </a:spcAft>
              <a:buFont typeface="Wingdings" pitchFamily="2" charset="2"/>
              <a:buChar char="v"/>
            </a:pPr>
            <a:r>
              <a:rPr lang="en-US" dirty="0"/>
              <a:t>Develop modern and </a:t>
            </a:r>
            <a:r>
              <a:rPr lang="en-US" b="1" dirty="0"/>
              <a:t>Robust Payments System</a:t>
            </a:r>
          </a:p>
          <a:p>
            <a:pPr lvl="1" indent="-398463" algn="just">
              <a:spcBef>
                <a:spcPts val="300"/>
              </a:spcBef>
              <a:spcAft>
                <a:spcPts val="300"/>
              </a:spcAft>
              <a:buFont typeface="Wingdings" pitchFamily="2" charset="2"/>
              <a:buChar char="v"/>
            </a:pPr>
            <a:r>
              <a:rPr lang="en-US" dirty="0"/>
              <a:t>Strengthen </a:t>
            </a:r>
            <a:r>
              <a:rPr lang="en-US" b="1" dirty="0"/>
              <a:t>SBP's organizational efficiency </a:t>
            </a:r>
            <a:r>
              <a:rPr lang="en-US" dirty="0"/>
              <a:t>and </a:t>
            </a:r>
            <a:r>
              <a:rPr lang="en-US" b="1" dirty="0" smtClean="0"/>
              <a:t>effectiveness</a:t>
            </a:r>
            <a:endParaRPr lang="en-US" sz="2800" b="1" dirty="0"/>
          </a:p>
        </p:txBody>
      </p:sp>
    </p:spTree>
    <p:extLst>
      <p:ext uri="{BB962C8B-B14F-4D97-AF65-F5344CB8AC3E}">
        <p14:creationId xmlns="" xmlns:p14="http://schemas.microsoft.com/office/powerpoint/2010/main" val="1780314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ular Callout 12"/>
          <p:cNvSpPr/>
          <p:nvPr/>
        </p:nvSpPr>
        <p:spPr>
          <a:xfrm>
            <a:off x="6206740" y="747090"/>
            <a:ext cx="2574561" cy="982799"/>
          </a:xfrm>
          <a:prstGeom prst="wedgeRoundRectCallout">
            <a:avLst>
              <a:gd name="adj1" fmla="val -112541"/>
              <a:gd name="adj2" fmla="val 10470"/>
              <a:gd name="adj3" fmla="val 16667"/>
            </a:avLst>
          </a:prstGeom>
          <a:solidFill>
            <a:schemeClr val="bg1">
              <a:lumMod val="85000"/>
            </a:schemeClr>
          </a:solidFill>
        </p:spPr>
        <p:txBody>
          <a:bodyPr wrap="square" lIns="91440" tIns="91440" rIns="91440" bIns="91440" rtlCol="0" anchor="ctr" anchorCtr="0">
            <a:noAutofit/>
          </a:bodyPr>
          <a:lstStyle/>
          <a:p>
            <a:pPr marL="173038" lvl="1" indent="-173038">
              <a:buFont typeface="Arial" panose="020B0604020202020204" pitchFamily="34" charset="0"/>
              <a:buChar char="•"/>
            </a:pPr>
            <a:r>
              <a:rPr lang="en-US" sz="1200" b="0" dirty="0">
                <a:solidFill>
                  <a:srgbClr val="021F43"/>
                </a:solidFill>
                <a:latin typeface="Arial"/>
                <a:ea typeface="+mn-ea"/>
                <a:cs typeface="Arial" panose="020B0604020202020204" pitchFamily="34" charset="0"/>
              </a:rPr>
              <a:t>Competitive advantage</a:t>
            </a:r>
          </a:p>
          <a:p>
            <a:pPr marL="173038" lvl="1" indent="-173038">
              <a:buFont typeface="Arial" panose="020B0604020202020204" pitchFamily="34" charset="0"/>
              <a:buChar char="•"/>
            </a:pPr>
            <a:r>
              <a:rPr lang="en-US" sz="1200" b="0" dirty="0">
                <a:solidFill>
                  <a:srgbClr val="021F43"/>
                </a:solidFill>
                <a:latin typeface="Arial"/>
                <a:ea typeface="+mn-ea"/>
                <a:cs typeface="Arial" panose="020B0604020202020204" pitchFamily="34" charset="0"/>
              </a:rPr>
              <a:t>Client retention</a:t>
            </a:r>
          </a:p>
          <a:p>
            <a:pPr marL="173038" lvl="1" indent="-173038">
              <a:buFont typeface="Arial" panose="020B0604020202020204" pitchFamily="34" charset="0"/>
              <a:buChar char="•"/>
            </a:pPr>
            <a:r>
              <a:rPr lang="en-US" sz="1200" b="0" dirty="0">
                <a:solidFill>
                  <a:srgbClr val="021F43"/>
                </a:solidFill>
                <a:latin typeface="Arial"/>
                <a:ea typeface="+mn-ea"/>
                <a:cs typeface="Arial" panose="020B0604020202020204" pitchFamily="34" charset="0"/>
              </a:rPr>
              <a:t>SME business expansion</a:t>
            </a:r>
          </a:p>
          <a:p>
            <a:pPr marL="173038" lvl="1" indent="-173038">
              <a:buFont typeface="Arial" panose="020B0604020202020204" pitchFamily="34" charset="0"/>
              <a:buChar char="•"/>
            </a:pPr>
            <a:r>
              <a:rPr lang="en-US" sz="1200" b="0" dirty="0">
                <a:solidFill>
                  <a:srgbClr val="021F43"/>
                </a:solidFill>
                <a:latin typeface="Arial"/>
                <a:ea typeface="+mn-ea"/>
                <a:cs typeface="Arial" panose="020B0604020202020204" pitchFamily="34" charset="0"/>
              </a:rPr>
              <a:t>Staff motivation</a:t>
            </a:r>
          </a:p>
        </p:txBody>
      </p:sp>
      <p:sp>
        <p:nvSpPr>
          <p:cNvPr id="6" name="TextBox 5"/>
          <p:cNvSpPr txBox="1"/>
          <p:nvPr/>
        </p:nvSpPr>
        <p:spPr>
          <a:xfrm>
            <a:off x="323308" y="1188622"/>
            <a:ext cx="1683758" cy="1107593"/>
          </a:xfrm>
          <a:prstGeom prst="wedgeRoundRectCallout">
            <a:avLst>
              <a:gd name="adj1" fmla="val 81797"/>
              <a:gd name="adj2" fmla="val -8566"/>
              <a:gd name="adj3" fmla="val 16667"/>
            </a:avLst>
          </a:prstGeom>
          <a:solidFill>
            <a:schemeClr val="bg1">
              <a:lumMod val="85000"/>
            </a:schemeClr>
          </a:solidFill>
        </p:spPr>
        <p:txBody>
          <a:bodyPr wrap="square" lIns="91440" tIns="91440" rIns="91440" bIns="91440" rtlCol="0">
            <a:noAutofit/>
          </a:bodyPr>
          <a:lstStyle>
            <a:defPPr>
              <a:defRPr lang="en-US"/>
            </a:defPPr>
            <a:lvl1pPr marL="171450" marR="0" lvl="0" indent="-115888">
              <a:lnSpc>
                <a:spcPct val="100000"/>
              </a:lnSpc>
              <a:spcBef>
                <a:spcPts val="300"/>
              </a:spcBef>
              <a:spcAft>
                <a:spcPts val="300"/>
              </a:spcAft>
              <a:buFont typeface="Arial" pitchFamily="34" charset="0"/>
              <a:buChar char="•"/>
              <a:defRPr sz="1200">
                <a:latin typeface="+mn-lt"/>
                <a:cs typeface="Arial" panose="020B0604020202020204" pitchFamily="34" charset="0"/>
              </a:defRPr>
            </a:lvl1pPr>
          </a:lstStyle>
          <a:p>
            <a:r>
              <a:rPr lang="en-US" b="0" dirty="0">
                <a:solidFill>
                  <a:srgbClr val="021F43"/>
                </a:solidFill>
                <a:ea typeface="+mn-ea"/>
              </a:rPr>
              <a:t>Dynamic SME sector presenting big opportunities for banks</a:t>
            </a:r>
          </a:p>
        </p:txBody>
      </p:sp>
      <p:sp>
        <p:nvSpPr>
          <p:cNvPr id="11" name="Rounded Rectangular Callout 10"/>
          <p:cNvSpPr/>
          <p:nvPr/>
        </p:nvSpPr>
        <p:spPr>
          <a:xfrm>
            <a:off x="6248022" y="3475656"/>
            <a:ext cx="2533279" cy="1535750"/>
          </a:xfrm>
          <a:prstGeom prst="wedgeRoundRectCallout">
            <a:avLst>
              <a:gd name="adj1" fmla="val -62875"/>
              <a:gd name="adj2" fmla="val -49579"/>
              <a:gd name="adj3" fmla="val 16667"/>
            </a:avLst>
          </a:prstGeom>
          <a:solidFill>
            <a:schemeClr val="bg1">
              <a:lumMod val="85000"/>
            </a:schemeClr>
          </a:solidFill>
          <a:scene3d>
            <a:camera prst="orthographicFront"/>
            <a:lightRig rig="threePt" dir="t">
              <a:rot lat="0" lon="0" rev="0"/>
            </a:lightRig>
          </a:scene3d>
          <a:sp3d prstMaterial="metal">
            <a:bevelT w="0" h="0"/>
          </a:sp3d>
        </p:spPr>
        <p:txBody>
          <a:bodyPr wrap="square" lIns="0" tIns="0" rIns="0" bIns="0" rtlCol="0" anchor="ctr" anchorCtr="0">
            <a:noAutofit/>
          </a:bodyPr>
          <a:lstStyle/>
          <a:p>
            <a:pPr marL="169863" indent="-117475">
              <a:spcAft>
                <a:spcPts val="300"/>
              </a:spcAft>
              <a:buFont typeface="Arial" panose="020B0604020202020204" pitchFamily="34" charset="0"/>
              <a:buChar char="•"/>
            </a:pPr>
            <a:r>
              <a:rPr lang="en-US" sz="1200" b="0" dirty="0">
                <a:solidFill>
                  <a:srgbClr val="021F43"/>
                </a:solidFill>
                <a:latin typeface="Arial"/>
                <a:ea typeface="+mn-ea"/>
                <a:cs typeface="Times New Roman" pitchFamily="18" charset="0"/>
              </a:rPr>
              <a:t>The RM/SME role balance</a:t>
            </a:r>
          </a:p>
          <a:p>
            <a:pPr marL="169863" indent="-117475">
              <a:spcAft>
                <a:spcPts val="300"/>
              </a:spcAft>
              <a:buFont typeface="Arial" panose="020B0604020202020204" pitchFamily="34" charset="0"/>
              <a:buChar char="•"/>
            </a:pPr>
            <a:r>
              <a:rPr lang="en-US" sz="1200" b="0" dirty="0">
                <a:solidFill>
                  <a:srgbClr val="021F43"/>
                </a:solidFill>
                <a:latin typeface="Arial"/>
                <a:ea typeface="+mn-ea"/>
                <a:cs typeface="Times New Roman" pitchFamily="18" charset="0"/>
              </a:rPr>
              <a:t>Client data beyond regular disclosure</a:t>
            </a:r>
          </a:p>
          <a:p>
            <a:pPr marL="169863" indent="-117475">
              <a:spcAft>
                <a:spcPts val="300"/>
              </a:spcAft>
              <a:buFont typeface="Arial" panose="020B0604020202020204" pitchFamily="34" charset="0"/>
              <a:buChar char="•"/>
            </a:pPr>
            <a:r>
              <a:rPr lang="en-US" sz="1200" b="0" dirty="0">
                <a:solidFill>
                  <a:srgbClr val="021F43"/>
                </a:solidFill>
                <a:latin typeface="Arial"/>
                <a:ea typeface="+mn-ea"/>
                <a:cs typeface="Times New Roman" pitchFamily="18" charset="0"/>
              </a:rPr>
              <a:t>External factors vs – SME-Advisor efforts</a:t>
            </a:r>
          </a:p>
        </p:txBody>
      </p:sp>
      <p:sp>
        <p:nvSpPr>
          <p:cNvPr id="10" name="TextBox 9"/>
          <p:cNvSpPr txBox="1"/>
          <p:nvPr/>
        </p:nvSpPr>
        <p:spPr>
          <a:xfrm>
            <a:off x="6248022" y="1914324"/>
            <a:ext cx="2533279" cy="1393160"/>
          </a:xfrm>
          <a:prstGeom prst="wedgeRoundRectCallout">
            <a:avLst>
              <a:gd name="adj1" fmla="val -68125"/>
              <a:gd name="adj2" fmla="val -35858"/>
              <a:gd name="adj3" fmla="val 16667"/>
            </a:avLst>
          </a:prstGeom>
          <a:solidFill>
            <a:schemeClr val="bg1">
              <a:lumMod val="85000"/>
            </a:schemeClr>
          </a:solidFill>
          <a:scene3d>
            <a:camera prst="orthographicFront"/>
            <a:lightRig rig="threePt" dir="t">
              <a:rot lat="0" lon="0" rev="0"/>
            </a:lightRig>
          </a:scene3d>
          <a:sp3d prstMaterial="metal">
            <a:bevelT w="0" h="0"/>
          </a:sp3d>
        </p:spPr>
        <p:txBody>
          <a:bodyPr wrap="square" lIns="0" tIns="0" rIns="0" bIns="0" rtlCol="0" anchor="ctr" anchorCtr="0">
            <a:noAutofit/>
          </a:bodyPr>
          <a:lstStyle>
            <a:defPPr>
              <a:defRPr lang="en-US"/>
            </a:defPPr>
            <a:lvl1pPr marL="171450" marR="0" lvl="0" indent="-115888">
              <a:lnSpc>
                <a:spcPct val="100000"/>
              </a:lnSpc>
              <a:spcBef>
                <a:spcPts val="300"/>
              </a:spcBef>
              <a:spcAft>
                <a:spcPts val="300"/>
              </a:spcAft>
              <a:buFont typeface="Arial" pitchFamily="34" charset="0"/>
              <a:buChar char="•"/>
              <a:defRPr sz="1200">
                <a:latin typeface="+mn-lt"/>
                <a:cs typeface="Arial" panose="020B0604020202020204" pitchFamily="34" charset="0"/>
              </a:defRPr>
            </a:lvl1pPr>
          </a:lstStyle>
          <a:p>
            <a:pPr marL="111125" indent="-111125"/>
            <a:r>
              <a:rPr lang="en-US" b="0" dirty="0">
                <a:solidFill>
                  <a:srgbClr val="021F43"/>
                </a:solidFill>
                <a:ea typeface="+mn-ea"/>
              </a:rPr>
              <a:t>Existing (priority) customers with deep relationship with bank + growth potential</a:t>
            </a:r>
          </a:p>
          <a:p>
            <a:pPr marL="111125" indent="-111125"/>
            <a:r>
              <a:rPr lang="en-US" b="0" dirty="0">
                <a:solidFill>
                  <a:srgbClr val="021F43"/>
                </a:solidFill>
                <a:ea typeface="+mn-ea"/>
              </a:rPr>
              <a:t>Non-customers who are an attractive acquisition object</a:t>
            </a:r>
          </a:p>
        </p:txBody>
      </p:sp>
      <p:sp>
        <p:nvSpPr>
          <p:cNvPr id="12" name="TextBox 11"/>
          <p:cNvSpPr txBox="1"/>
          <p:nvPr/>
        </p:nvSpPr>
        <p:spPr>
          <a:xfrm>
            <a:off x="5035810" y="5195841"/>
            <a:ext cx="3745491" cy="1137933"/>
          </a:xfrm>
          <a:prstGeom prst="wedgeRoundRectCallout">
            <a:avLst>
              <a:gd name="adj1" fmla="val -42631"/>
              <a:gd name="adj2" fmla="val -99239"/>
              <a:gd name="adj3" fmla="val 16667"/>
            </a:avLst>
          </a:prstGeom>
          <a:solidFill>
            <a:schemeClr val="bg1">
              <a:lumMod val="85000"/>
            </a:schemeClr>
          </a:solidFill>
          <a:scene3d>
            <a:camera prst="orthographicFront"/>
            <a:lightRig rig="threePt" dir="t">
              <a:rot lat="0" lon="0" rev="0"/>
            </a:lightRig>
          </a:scene3d>
          <a:sp3d prstMaterial="metal">
            <a:bevelT w="0" h="0"/>
          </a:sp3d>
        </p:spPr>
        <p:txBody>
          <a:bodyPr wrap="square" lIns="0" tIns="0" rIns="0" bIns="0" rtlCol="0" anchor="ctr" anchorCtr="0">
            <a:noAutofit/>
          </a:bodyPr>
          <a:lstStyle>
            <a:defPPr>
              <a:defRPr lang="en-US"/>
            </a:defPPr>
            <a:lvl1pPr marL="111125" indent="-111125">
              <a:spcBef>
                <a:spcPts val="300"/>
              </a:spcBef>
              <a:spcAft>
                <a:spcPts val="300"/>
              </a:spcAft>
              <a:buFont typeface="Arial" pitchFamily="34" charset="0"/>
              <a:buChar char="•"/>
              <a:defRPr sz="1200">
                <a:latin typeface="+mn-lt"/>
                <a:cs typeface="Arial" panose="020B0604020202020204" pitchFamily="34" charset="0"/>
              </a:defRPr>
            </a:lvl1pPr>
          </a:lstStyle>
          <a:p>
            <a:pPr marL="169863">
              <a:spcBef>
                <a:spcPts val="600"/>
              </a:spcBef>
              <a:spcAft>
                <a:spcPts val="0"/>
              </a:spcAft>
            </a:pPr>
            <a:r>
              <a:rPr lang="en-US" b="0" dirty="0">
                <a:solidFill>
                  <a:srgbClr val="021F43"/>
                </a:solidFill>
                <a:ea typeface="+mn-ea"/>
              </a:rPr>
              <a:t>Practical business advice: oral and written</a:t>
            </a:r>
          </a:p>
          <a:p>
            <a:pPr marL="169863">
              <a:spcBef>
                <a:spcPts val="600"/>
              </a:spcBef>
              <a:spcAft>
                <a:spcPts val="0"/>
              </a:spcAft>
            </a:pPr>
            <a:r>
              <a:rPr lang="en-US" b="0" dirty="0">
                <a:solidFill>
                  <a:srgbClr val="021F43"/>
                </a:solidFill>
                <a:ea typeface="+mn-ea"/>
              </a:rPr>
              <a:t>Improved business skills of clients</a:t>
            </a:r>
          </a:p>
          <a:p>
            <a:pPr marL="169863">
              <a:spcBef>
                <a:spcPts val="600"/>
              </a:spcBef>
              <a:spcAft>
                <a:spcPts val="0"/>
              </a:spcAft>
            </a:pPr>
            <a:r>
              <a:rPr lang="en-US" b="0" dirty="0">
                <a:solidFill>
                  <a:srgbClr val="021F43"/>
                </a:solidFill>
                <a:ea typeface="+mn-ea"/>
              </a:rPr>
              <a:t>Clients’ business growth</a:t>
            </a:r>
          </a:p>
          <a:p>
            <a:pPr marL="169863">
              <a:spcBef>
                <a:spcPts val="600"/>
              </a:spcBef>
              <a:spcAft>
                <a:spcPts val="0"/>
              </a:spcAft>
            </a:pPr>
            <a:r>
              <a:rPr lang="en-US" b="0" dirty="0">
                <a:solidFill>
                  <a:srgbClr val="021F43"/>
                </a:solidFill>
                <a:ea typeface="+mn-ea"/>
              </a:rPr>
              <a:t>New jobs created</a:t>
            </a:r>
          </a:p>
        </p:txBody>
      </p:sp>
      <p:grpSp>
        <p:nvGrpSpPr>
          <p:cNvPr id="2" name="Group 2"/>
          <p:cNvGrpSpPr/>
          <p:nvPr/>
        </p:nvGrpSpPr>
        <p:grpSpPr>
          <a:xfrm>
            <a:off x="2173028" y="1025931"/>
            <a:ext cx="4074994" cy="3985475"/>
            <a:chOff x="2199213" y="1579879"/>
            <a:chExt cx="4074994" cy="3985475"/>
          </a:xfrm>
          <a:solidFill>
            <a:schemeClr val="bg2"/>
          </a:solidFill>
          <a:effectLst/>
        </p:grpSpPr>
        <p:sp>
          <p:nvSpPr>
            <p:cNvPr id="18" name="Block Arc 17"/>
            <p:cNvSpPr/>
            <p:nvPr/>
          </p:nvSpPr>
          <p:spPr>
            <a:xfrm>
              <a:off x="2680980" y="2058840"/>
              <a:ext cx="3007411" cy="3007411"/>
            </a:xfrm>
            <a:prstGeom prst="blockArc">
              <a:avLst>
                <a:gd name="adj1" fmla="val 13500000"/>
                <a:gd name="adj2" fmla="val 16200000"/>
                <a:gd name="adj3" fmla="val 3413"/>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9" name="Block Arc 18"/>
            <p:cNvSpPr/>
            <p:nvPr/>
          </p:nvSpPr>
          <p:spPr>
            <a:xfrm>
              <a:off x="2680980" y="2058840"/>
              <a:ext cx="3007411" cy="3007411"/>
            </a:xfrm>
            <a:prstGeom prst="blockArc">
              <a:avLst>
                <a:gd name="adj1" fmla="val 10800000"/>
                <a:gd name="adj2" fmla="val 13500000"/>
                <a:gd name="adj3" fmla="val 3413"/>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Block Arc 19"/>
            <p:cNvSpPr/>
            <p:nvPr/>
          </p:nvSpPr>
          <p:spPr>
            <a:xfrm>
              <a:off x="2680980" y="2058840"/>
              <a:ext cx="3007411" cy="3007411"/>
            </a:xfrm>
            <a:prstGeom prst="blockArc">
              <a:avLst>
                <a:gd name="adj1" fmla="val 8100000"/>
                <a:gd name="adj2" fmla="val 10800000"/>
                <a:gd name="adj3" fmla="val 3413"/>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Block Arc 20"/>
            <p:cNvSpPr/>
            <p:nvPr/>
          </p:nvSpPr>
          <p:spPr>
            <a:xfrm>
              <a:off x="2680980" y="2058840"/>
              <a:ext cx="3007411" cy="3007411"/>
            </a:xfrm>
            <a:prstGeom prst="blockArc">
              <a:avLst>
                <a:gd name="adj1" fmla="val 5400000"/>
                <a:gd name="adj2" fmla="val 8100000"/>
                <a:gd name="adj3" fmla="val 3413"/>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2" name="Block Arc 21"/>
            <p:cNvSpPr/>
            <p:nvPr/>
          </p:nvSpPr>
          <p:spPr>
            <a:xfrm>
              <a:off x="2680980" y="2058840"/>
              <a:ext cx="3007411" cy="3007411"/>
            </a:xfrm>
            <a:prstGeom prst="blockArc">
              <a:avLst>
                <a:gd name="adj1" fmla="val 2700000"/>
                <a:gd name="adj2" fmla="val 5400000"/>
                <a:gd name="adj3" fmla="val 3413"/>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Block Arc 22"/>
            <p:cNvSpPr/>
            <p:nvPr/>
          </p:nvSpPr>
          <p:spPr>
            <a:xfrm>
              <a:off x="2680980" y="2058840"/>
              <a:ext cx="3007411" cy="3007411"/>
            </a:xfrm>
            <a:prstGeom prst="blockArc">
              <a:avLst>
                <a:gd name="adj1" fmla="val 0"/>
                <a:gd name="adj2" fmla="val 2700000"/>
                <a:gd name="adj3" fmla="val 3413"/>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 name="Block Arc 23"/>
            <p:cNvSpPr/>
            <p:nvPr/>
          </p:nvSpPr>
          <p:spPr>
            <a:xfrm>
              <a:off x="2680980" y="2058840"/>
              <a:ext cx="3007411" cy="3007411"/>
            </a:xfrm>
            <a:prstGeom prst="blockArc">
              <a:avLst>
                <a:gd name="adj1" fmla="val 18900000"/>
                <a:gd name="adj2" fmla="val 0"/>
                <a:gd name="adj3" fmla="val 3413"/>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5" name="Block Arc 24"/>
            <p:cNvSpPr/>
            <p:nvPr/>
          </p:nvSpPr>
          <p:spPr>
            <a:xfrm>
              <a:off x="2680980" y="2058840"/>
              <a:ext cx="3007411" cy="3007411"/>
            </a:xfrm>
            <a:prstGeom prst="blockArc">
              <a:avLst>
                <a:gd name="adj1" fmla="val 16200000"/>
                <a:gd name="adj2" fmla="val 18900000"/>
                <a:gd name="adj3" fmla="val 3413"/>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Freeform 25"/>
            <p:cNvSpPr/>
            <p:nvPr/>
          </p:nvSpPr>
          <p:spPr>
            <a:xfrm>
              <a:off x="3421445" y="2918479"/>
              <a:ext cx="1426325" cy="1338591"/>
            </a:xfrm>
            <a:custGeom>
              <a:avLst/>
              <a:gdLst>
                <a:gd name="connsiteX0" fmla="*/ 0 w 1018307"/>
                <a:gd name="connsiteY0" fmla="*/ 509154 h 1018307"/>
                <a:gd name="connsiteX1" fmla="*/ 509154 w 1018307"/>
                <a:gd name="connsiteY1" fmla="*/ 0 h 1018307"/>
                <a:gd name="connsiteX2" fmla="*/ 1018308 w 1018307"/>
                <a:gd name="connsiteY2" fmla="*/ 509154 h 1018307"/>
                <a:gd name="connsiteX3" fmla="*/ 509154 w 1018307"/>
                <a:gd name="connsiteY3" fmla="*/ 1018308 h 1018307"/>
                <a:gd name="connsiteX4" fmla="*/ 0 w 1018307"/>
                <a:gd name="connsiteY4" fmla="*/ 509154 h 1018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307" h="1018307">
                  <a:moveTo>
                    <a:pt x="0" y="509154"/>
                  </a:moveTo>
                  <a:cubicBezTo>
                    <a:pt x="0" y="227956"/>
                    <a:pt x="227956" y="0"/>
                    <a:pt x="509154" y="0"/>
                  </a:cubicBezTo>
                  <a:cubicBezTo>
                    <a:pt x="790352" y="0"/>
                    <a:pt x="1018308" y="227956"/>
                    <a:pt x="1018308" y="509154"/>
                  </a:cubicBezTo>
                  <a:cubicBezTo>
                    <a:pt x="1018308" y="790352"/>
                    <a:pt x="790352" y="1018308"/>
                    <a:pt x="509154" y="1018308"/>
                  </a:cubicBezTo>
                  <a:cubicBezTo>
                    <a:pt x="227956" y="1018308"/>
                    <a:pt x="0" y="790352"/>
                    <a:pt x="0" y="509154"/>
                  </a:cubicBezTo>
                  <a:close/>
                </a:path>
              </a:pathLst>
            </a:custGeom>
            <a:solidFill>
              <a:schemeClr val="bg2">
                <a:lumMod val="50000"/>
              </a:schemeClr>
            </a:solidFill>
            <a:ln>
              <a:noFill/>
            </a:ln>
            <a:effectLst>
              <a:outerShdw blurRad="50800" dist="38100" dir="2700000" algn="tl" rotWithShape="0">
                <a:prstClr val="black">
                  <a:alpha val="40000"/>
                </a:prstClr>
              </a:outerShdw>
            </a:effectLst>
            <a:scene3d>
              <a:camera prst="orthographicFront"/>
              <a:lightRig rig="threePt" dir="t"/>
            </a:scene3d>
            <a:sp3d>
              <a:bevelT w="406400" h="4064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0878" tIns="180878" rIns="180878" bIns="180878" numCol="1" spcCol="1270" anchor="ctr" anchorCtr="0">
              <a:noAutofit/>
            </a:bodyPr>
            <a:lstStyle/>
            <a:p>
              <a:pPr algn="ctr" defTabSz="1111250">
                <a:lnSpc>
                  <a:spcPct val="90000"/>
                </a:lnSpc>
                <a:spcAft>
                  <a:spcPct val="35000"/>
                </a:spcAft>
              </a:pPr>
              <a:r>
                <a:rPr lang="en-US" sz="1800" dirty="0">
                  <a:solidFill>
                    <a:prstClr val="white"/>
                  </a:solidFill>
                </a:rPr>
                <a:t>SME Advisor</a:t>
              </a:r>
            </a:p>
          </p:txBody>
        </p:sp>
        <p:sp>
          <p:nvSpPr>
            <p:cNvPr id="27" name="Freeform 26"/>
            <p:cNvSpPr/>
            <p:nvPr/>
          </p:nvSpPr>
          <p:spPr>
            <a:xfrm>
              <a:off x="3681362" y="1579879"/>
              <a:ext cx="1110695" cy="1009247"/>
            </a:xfrm>
            <a:custGeom>
              <a:avLst/>
              <a:gdLst>
                <a:gd name="connsiteX0" fmla="*/ 0 w 1110695"/>
                <a:gd name="connsiteY0" fmla="*/ 504624 h 1009247"/>
                <a:gd name="connsiteX1" fmla="*/ 555348 w 1110695"/>
                <a:gd name="connsiteY1" fmla="*/ 0 h 1009247"/>
                <a:gd name="connsiteX2" fmla="*/ 1110696 w 1110695"/>
                <a:gd name="connsiteY2" fmla="*/ 504624 h 1009247"/>
                <a:gd name="connsiteX3" fmla="*/ 555348 w 1110695"/>
                <a:gd name="connsiteY3" fmla="*/ 1009248 h 1009247"/>
                <a:gd name="connsiteX4" fmla="*/ 0 w 1110695"/>
                <a:gd name="connsiteY4" fmla="*/ 504624 h 1009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695" h="1009247">
                  <a:moveTo>
                    <a:pt x="0" y="504624"/>
                  </a:moveTo>
                  <a:cubicBezTo>
                    <a:pt x="0" y="225928"/>
                    <a:pt x="248638" y="0"/>
                    <a:pt x="555348" y="0"/>
                  </a:cubicBezTo>
                  <a:cubicBezTo>
                    <a:pt x="862058" y="0"/>
                    <a:pt x="1110696" y="225928"/>
                    <a:pt x="1110696" y="504624"/>
                  </a:cubicBezTo>
                  <a:cubicBezTo>
                    <a:pt x="1110696" y="783320"/>
                    <a:pt x="862058" y="1009248"/>
                    <a:pt x="555348" y="1009248"/>
                  </a:cubicBezTo>
                  <a:cubicBezTo>
                    <a:pt x="248638" y="1009248"/>
                    <a:pt x="0" y="783320"/>
                    <a:pt x="0" y="504624"/>
                  </a:cubicBezTo>
                  <a:close/>
                </a:path>
              </a:pathLst>
            </a:custGeom>
            <a:solidFill>
              <a:srgbClr val="00B0F0"/>
            </a:solidFill>
            <a:ln>
              <a:noFill/>
            </a:ln>
            <a:effectLst>
              <a:outerShdw blurRad="50800" dist="38100" dir="2700000" algn="tl" rotWithShape="0">
                <a:prstClr val="black">
                  <a:alpha val="40000"/>
                </a:prstClr>
              </a:outerShdw>
            </a:effectLst>
            <a:scene3d>
              <a:camera prst="orthographicFront"/>
              <a:lightRig rig="threePt" dir="t"/>
            </a:scene3d>
            <a:sp3d prstMaterial="matte">
              <a:bevelT w="190500" h="1905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5518" tIns="170661" rIns="185518" bIns="170661" numCol="1" spcCol="1270" anchor="ctr" anchorCtr="0">
              <a:noAutofit/>
            </a:bodyPr>
            <a:lstStyle/>
            <a:p>
              <a:pPr algn="ctr" defTabSz="800100">
                <a:lnSpc>
                  <a:spcPct val="90000"/>
                </a:lnSpc>
                <a:spcAft>
                  <a:spcPct val="35000"/>
                </a:spcAft>
              </a:pPr>
              <a:r>
                <a:rPr lang="en-US" sz="1800" dirty="0">
                  <a:solidFill>
                    <a:prstClr val="white"/>
                  </a:solidFill>
                  <a:latin typeface="Arial Narrow" panose="020B0606020202030204" pitchFamily="34" charset="0"/>
                </a:rPr>
                <a:t>Goal</a:t>
              </a:r>
            </a:p>
          </p:txBody>
        </p:sp>
        <p:sp>
          <p:nvSpPr>
            <p:cNvPr id="28" name="Freeform 27"/>
            <p:cNvSpPr/>
            <p:nvPr/>
          </p:nvSpPr>
          <p:spPr>
            <a:xfrm>
              <a:off x="4722392" y="1992646"/>
              <a:ext cx="1118906" cy="1049528"/>
            </a:xfrm>
            <a:custGeom>
              <a:avLst/>
              <a:gdLst>
                <a:gd name="connsiteX0" fmla="*/ 0 w 1118906"/>
                <a:gd name="connsiteY0" fmla="*/ 524764 h 1049528"/>
                <a:gd name="connsiteX1" fmla="*/ 559453 w 1118906"/>
                <a:gd name="connsiteY1" fmla="*/ 0 h 1049528"/>
                <a:gd name="connsiteX2" fmla="*/ 1118906 w 1118906"/>
                <a:gd name="connsiteY2" fmla="*/ 524764 h 1049528"/>
                <a:gd name="connsiteX3" fmla="*/ 559453 w 1118906"/>
                <a:gd name="connsiteY3" fmla="*/ 1049528 h 1049528"/>
                <a:gd name="connsiteX4" fmla="*/ 0 w 1118906"/>
                <a:gd name="connsiteY4" fmla="*/ 524764 h 1049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906" h="1049528">
                  <a:moveTo>
                    <a:pt x="0" y="524764"/>
                  </a:moveTo>
                  <a:cubicBezTo>
                    <a:pt x="0" y="234945"/>
                    <a:pt x="250476" y="0"/>
                    <a:pt x="559453" y="0"/>
                  </a:cubicBezTo>
                  <a:cubicBezTo>
                    <a:pt x="868430" y="0"/>
                    <a:pt x="1118906" y="234945"/>
                    <a:pt x="1118906" y="524764"/>
                  </a:cubicBezTo>
                  <a:cubicBezTo>
                    <a:pt x="1118906" y="814583"/>
                    <a:pt x="868430" y="1049528"/>
                    <a:pt x="559453" y="1049528"/>
                  </a:cubicBezTo>
                  <a:cubicBezTo>
                    <a:pt x="250476" y="1049528"/>
                    <a:pt x="0" y="814583"/>
                    <a:pt x="0" y="524764"/>
                  </a:cubicBezTo>
                  <a:close/>
                </a:path>
              </a:pathLst>
            </a:custGeom>
            <a:solidFill>
              <a:srgbClr val="00B0F0"/>
            </a:solidFill>
            <a:ln>
              <a:noFill/>
            </a:ln>
            <a:effectLst>
              <a:outerShdw blurRad="50800" dist="38100" dir="2700000" algn="tl" rotWithShape="0">
                <a:prstClr val="black">
                  <a:alpha val="40000"/>
                </a:prstClr>
              </a:outerShdw>
            </a:effectLst>
            <a:scene3d>
              <a:camera prst="orthographicFront"/>
              <a:lightRig rig="threePt" dir="t"/>
            </a:scene3d>
            <a:sp3d prstMaterial="matte">
              <a:bevelT w="190500" h="1905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163860" tIns="153700" rIns="163860" bIns="153700" numCol="1" spcCol="1270" anchor="ctr" anchorCtr="0">
              <a:noAutofit/>
            </a:bodyPr>
            <a:lstStyle/>
            <a:p>
              <a:pPr algn="ctr" defTabSz="800100">
                <a:lnSpc>
                  <a:spcPct val="90000"/>
                </a:lnSpc>
                <a:spcAft>
                  <a:spcPct val="35000"/>
                </a:spcAft>
              </a:pPr>
              <a:r>
                <a:rPr lang="en-US" sz="1800" dirty="0">
                  <a:solidFill>
                    <a:prstClr val="white"/>
                  </a:solidFill>
                  <a:latin typeface="Arial Narrow" panose="020B0606020202030204" pitchFamily="34" charset="0"/>
                </a:rPr>
                <a:t>Audience</a:t>
              </a:r>
            </a:p>
          </p:txBody>
        </p:sp>
        <p:sp>
          <p:nvSpPr>
            <p:cNvPr id="29" name="Freeform 28"/>
            <p:cNvSpPr/>
            <p:nvPr/>
          </p:nvSpPr>
          <p:spPr>
            <a:xfrm>
              <a:off x="5155301" y="3037782"/>
              <a:ext cx="1118906" cy="1049528"/>
            </a:xfrm>
            <a:custGeom>
              <a:avLst/>
              <a:gdLst>
                <a:gd name="connsiteX0" fmla="*/ 0 w 1118906"/>
                <a:gd name="connsiteY0" fmla="*/ 524764 h 1049528"/>
                <a:gd name="connsiteX1" fmla="*/ 559453 w 1118906"/>
                <a:gd name="connsiteY1" fmla="*/ 0 h 1049528"/>
                <a:gd name="connsiteX2" fmla="*/ 1118906 w 1118906"/>
                <a:gd name="connsiteY2" fmla="*/ 524764 h 1049528"/>
                <a:gd name="connsiteX3" fmla="*/ 559453 w 1118906"/>
                <a:gd name="connsiteY3" fmla="*/ 1049528 h 1049528"/>
                <a:gd name="connsiteX4" fmla="*/ 0 w 1118906"/>
                <a:gd name="connsiteY4" fmla="*/ 524764 h 1049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906" h="1049528">
                  <a:moveTo>
                    <a:pt x="0" y="524764"/>
                  </a:moveTo>
                  <a:cubicBezTo>
                    <a:pt x="0" y="234945"/>
                    <a:pt x="250476" y="0"/>
                    <a:pt x="559453" y="0"/>
                  </a:cubicBezTo>
                  <a:cubicBezTo>
                    <a:pt x="868430" y="0"/>
                    <a:pt x="1118906" y="234945"/>
                    <a:pt x="1118906" y="524764"/>
                  </a:cubicBezTo>
                  <a:cubicBezTo>
                    <a:pt x="1118906" y="814583"/>
                    <a:pt x="868430" y="1049528"/>
                    <a:pt x="559453" y="1049528"/>
                  </a:cubicBezTo>
                  <a:cubicBezTo>
                    <a:pt x="250476" y="1049528"/>
                    <a:pt x="0" y="814583"/>
                    <a:pt x="0" y="524764"/>
                  </a:cubicBezTo>
                  <a:close/>
                </a:path>
              </a:pathLst>
            </a:custGeom>
            <a:solidFill>
              <a:srgbClr val="00B0F0"/>
            </a:solidFill>
            <a:ln>
              <a:noFill/>
            </a:ln>
            <a:effectLst>
              <a:outerShdw blurRad="50800" dist="38100" dir="2700000" algn="tl" rotWithShape="0">
                <a:prstClr val="black">
                  <a:alpha val="40000"/>
                </a:prstClr>
              </a:outerShdw>
            </a:effectLst>
            <a:scene3d>
              <a:camera prst="orthographicFront"/>
              <a:lightRig rig="threePt" dir="t"/>
            </a:scene3d>
            <a:sp3d prstMaterial="matte">
              <a:bevelT w="190500" h="1905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176560" rIns="91440" bIns="176560" numCol="1" spcCol="1270" anchor="ctr" anchorCtr="0">
              <a:noAutofit/>
            </a:bodyPr>
            <a:lstStyle/>
            <a:p>
              <a:pPr algn="ctr" defTabSz="800100">
                <a:lnSpc>
                  <a:spcPct val="90000"/>
                </a:lnSpc>
                <a:spcAft>
                  <a:spcPct val="35000"/>
                </a:spcAft>
              </a:pPr>
              <a:r>
                <a:rPr lang="en-US" sz="1800" dirty="0">
                  <a:solidFill>
                    <a:prstClr val="white"/>
                  </a:solidFill>
                  <a:latin typeface="Arial Narrow" panose="020B0606020202030204" pitchFamily="34" charset="0"/>
                </a:rPr>
                <a:t>Challenge</a:t>
              </a:r>
            </a:p>
          </p:txBody>
        </p:sp>
        <p:sp>
          <p:nvSpPr>
            <p:cNvPr id="30" name="Freeform 29"/>
            <p:cNvSpPr/>
            <p:nvPr/>
          </p:nvSpPr>
          <p:spPr>
            <a:xfrm>
              <a:off x="4722392" y="4082917"/>
              <a:ext cx="1118906" cy="1049528"/>
            </a:xfrm>
            <a:custGeom>
              <a:avLst/>
              <a:gdLst>
                <a:gd name="connsiteX0" fmla="*/ 0 w 1118906"/>
                <a:gd name="connsiteY0" fmla="*/ 524764 h 1049528"/>
                <a:gd name="connsiteX1" fmla="*/ 559453 w 1118906"/>
                <a:gd name="connsiteY1" fmla="*/ 0 h 1049528"/>
                <a:gd name="connsiteX2" fmla="*/ 1118906 w 1118906"/>
                <a:gd name="connsiteY2" fmla="*/ 524764 h 1049528"/>
                <a:gd name="connsiteX3" fmla="*/ 559453 w 1118906"/>
                <a:gd name="connsiteY3" fmla="*/ 1049528 h 1049528"/>
                <a:gd name="connsiteX4" fmla="*/ 0 w 1118906"/>
                <a:gd name="connsiteY4" fmla="*/ 524764 h 1049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906" h="1049528">
                  <a:moveTo>
                    <a:pt x="0" y="524764"/>
                  </a:moveTo>
                  <a:cubicBezTo>
                    <a:pt x="0" y="234945"/>
                    <a:pt x="250476" y="0"/>
                    <a:pt x="559453" y="0"/>
                  </a:cubicBezTo>
                  <a:cubicBezTo>
                    <a:pt x="868430" y="0"/>
                    <a:pt x="1118906" y="234945"/>
                    <a:pt x="1118906" y="524764"/>
                  </a:cubicBezTo>
                  <a:cubicBezTo>
                    <a:pt x="1118906" y="814583"/>
                    <a:pt x="868430" y="1049528"/>
                    <a:pt x="559453" y="1049528"/>
                  </a:cubicBezTo>
                  <a:cubicBezTo>
                    <a:pt x="250476" y="1049528"/>
                    <a:pt x="0" y="814583"/>
                    <a:pt x="0" y="524764"/>
                  </a:cubicBezTo>
                  <a:close/>
                </a:path>
              </a:pathLst>
            </a:custGeom>
            <a:solidFill>
              <a:srgbClr val="00B0F0"/>
            </a:solidFill>
            <a:ln>
              <a:noFill/>
            </a:ln>
            <a:effectLst>
              <a:outerShdw blurRad="50800" dist="38100" dir="2700000" algn="tl" rotWithShape="0">
                <a:prstClr val="black">
                  <a:alpha val="40000"/>
                </a:prstClr>
              </a:outerShdw>
            </a:effectLst>
            <a:scene3d>
              <a:camera prst="orthographicFront"/>
              <a:lightRig rig="threePt" dir="t"/>
            </a:scene3d>
            <a:sp3d prstMaterial="matte">
              <a:bevelT w="190500" h="1905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186720" tIns="176560" rIns="186720" bIns="176560" numCol="1" spcCol="1270" anchor="ctr" anchorCtr="0">
              <a:noAutofit/>
            </a:bodyPr>
            <a:lstStyle/>
            <a:p>
              <a:pPr algn="ctr" defTabSz="800100">
                <a:spcAft>
                  <a:spcPts val="0"/>
                </a:spcAft>
              </a:pPr>
              <a:r>
                <a:rPr lang="en-US" sz="1800" dirty="0">
                  <a:solidFill>
                    <a:prstClr val="white"/>
                  </a:solidFill>
                  <a:latin typeface="Arial Narrow" panose="020B0606020202030204" pitchFamily="34" charset="0"/>
                </a:rPr>
                <a:t>Results</a:t>
              </a:r>
            </a:p>
            <a:p>
              <a:pPr algn="ctr" defTabSz="800100">
                <a:spcAft>
                  <a:spcPts val="0"/>
                </a:spcAft>
              </a:pPr>
              <a:r>
                <a:rPr lang="en-US" sz="1800" dirty="0">
                  <a:solidFill>
                    <a:prstClr val="white"/>
                  </a:solidFill>
                  <a:latin typeface="Arial Narrow" panose="020B0606020202030204" pitchFamily="34" charset="0"/>
                </a:rPr>
                <a:t>for clients</a:t>
              </a:r>
            </a:p>
          </p:txBody>
        </p:sp>
        <p:sp>
          <p:nvSpPr>
            <p:cNvPr id="31" name="Freeform 30"/>
            <p:cNvSpPr/>
            <p:nvPr/>
          </p:nvSpPr>
          <p:spPr>
            <a:xfrm>
              <a:off x="3677257" y="4515826"/>
              <a:ext cx="1118906" cy="1049528"/>
            </a:xfrm>
            <a:custGeom>
              <a:avLst/>
              <a:gdLst>
                <a:gd name="connsiteX0" fmla="*/ 0 w 1118906"/>
                <a:gd name="connsiteY0" fmla="*/ 524764 h 1049528"/>
                <a:gd name="connsiteX1" fmla="*/ 559453 w 1118906"/>
                <a:gd name="connsiteY1" fmla="*/ 0 h 1049528"/>
                <a:gd name="connsiteX2" fmla="*/ 1118906 w 1118906"/>
                <a:gd name="connsiteY2" fmla="*/ 524764 h 1049528"/>
                <a:gd name="connsiteX3" fmla="*/ 559453 w 1118906"/>
                <a:gd name="connsiteY3" fmla="*/ 1049528 h 1049528"/>
                <a:gd name="connsiteX4" fmla="*/ 0 w 1118906"/>
                <a:gd name="connsiteY4" fmla="*/ 524764 h 1049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906" h="1049528">
                  <a:moveTo>
                    <a:pt x="0" y="524764"/>
                  </a:moveTo>
                  <a:cubicBezTo>
                    <a:pt x="0" y="234945"/>
                    <a:pt x="250476" y="0"/>
                    <a:pt x="559453" y="0"/>
                  </a:cubicBezTo>
                  <a:cubicBezTo>
                    <a:pt x="868430" y="0"/>
                    <a:pt x="1118906" y="234945"/>
                    <a:pt x="1118906" y="524764"/>
                  </a:cubicBezTo>
                  <a:cubicBezTo>
                    <a:pt x="1118906" y="814583"/>
                    <a:pt x="868430" y="1049528"/>
                    <a:pt x="559453" y="1049528"/>
                  </a:cubicBezTo>
                  <a:cubicBezTo>
                    <a:pt x="250476" y="1049528"/>
                    <a:pt x="0" y="814583"/>
                    <a:pt x="0" y="524764"/>
                  </a:cubicBezTo>
                  <a:close/>
                </a:path>
              </a:pathLst>
            </a:custGeom>
            <a:solidFill>
              <a:srgbClr val="00B0F0"/>
            </a:solidFill>
            <a:ln>
              <a:noFill/>
            </a:ln>
            <a:effectLst>
              <a:outerShdw blurRad="50800" dist="38100" dir="2700000" algn="tl" rotWithShape="0">
                <a:prstClr val="black">
                  <a:alpha val="40000"/>
                </a:prstClr>
              </a:outerShdw>
            </a:effectLst>
            <a:scene3d>
              <a:camera prst="orthographicFront"/>
              <a:lightRig rig="threePt" dir="t"/>
            </a:scene3d>
            <a:sp3d prstMaterial="matte">
              <a:bevelT w="190500" h="1905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6720" tIns="176560" rIns="186720" bIns="176560" numCol="1" spcCol="1270" anchor="ctr" anchorCtr="0">
              <a:noAutofit/>
            </a:bodyPr>
            <a:lstStyle/>
            <a:p>
              <a:pPr algn="ctr" defTabSz="800100">
                <a:lnSpc>
                  <a:spcPct val="90000"/>
                </a:lnSpc>
                <a:spcAft>
                  <a:spcPct val="35000"/>
                </a:spcAft>
              </a:pPr>
              <a:r>
                <a:rPr lang="en-US" sz="1800" dirty="0">
                  <a:solidFill>
                    <a:prstClr val="white"/>
                  </a:solidFill>
                  <a:latin typeface="Arial Narrow" panose="020B0606020202030204" pitchFamily="34" charset="0"/>
                </a:rPr>
                <a:t>Results for banks</a:t>
              </a:r>
            </a:p>
          </p:txBody>
        </p:sp>
        <p:sp>
          <p:nvSpPr>
            <p:cNvPr id="32" name="Freeform 31"/>
            <p:cNvSpPr/>
            <p:nvPr/>
          </p:nvSpPr>
          <p:spPr>
            <a:xfrm>
              <a:off x="2632122" y="4082917"/>
              <a:ext cx="1118906" cy="1049528"/>
            </a:xfrm>
            <a:custGeom>
              <a:avLst/>
              <a:gdLst>
                <a:gd name="connsiteX0" fmla="*/ 0 w 1118906"/>
                <a:gd name="connsiteY0" fmla="*/ 524764 h 1049528"/>
                <a:gd name="connsiteX1" fmla="*/ 559453 w 1118906"/>
                <a:gd name="connsiteY1" fmla="*/ 0 h 1049528"/>
                <a:gd name="connsiteX2" fmla="*/ 1118906 w 1118906"/>
                <a:gd name="connsiteY2" fmla="*/ 524764 h 1049528"/>
                <a:gd name="connsiteX3" fmla="*/ 559453 w 1118906"/>
                <a:gd name="connsiteY3" fmla="*/ 1049528 h 1049528"/>
                <a:gd name="connsiteX4" fmla="*/ 0 w 1118906"/>
                <a:gd name="connsiteY4" fmla="*/ 524764 h 1049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906" h="1049528">
                  <a:moveTo>
                    <a:pt x="0" y="524764"/>
                  </a:moveTo>
                  <a:cubicBezTo>
                    <a:pt x="0" y="234945"/>
                    <a:pt x="250476" y="0"/>
                    <a:pt x="559453" y="0"/>
                  </a:cubicBezTo>
                  <a:cubicBezTo>
                    <a:pt x="868430" y="0"/>
                    <a:pt x="1118906" y="234945"/>
                    <a:pt x="1118906" y="524764"/>
                  </a:cubicBezTo>
                  <a:cubicBezTo>
                    <a:pt x="1118906" y="814583"/>
                    <a:pt x="868430" y="1049528"/>
                    <a:pt x="559453" y="1049528"/>
                  </a:cubicBezTo>
                  <a:cubicBezTo>
                    <a:pt x="250476" y="1049528"/>
                    <a:pt x="0" y="814583"/>
                    <a:pt x="0" y="524764"/>
                  </a:cubicBezTo>
                  <a:close/>
                </a:path>
              </a:pathLst>
            </a:custGeom>
            <a:solidFill>
              <a:srgbClr val="00B0F0"/>
            </a:solidFill>
            <a:ln>
              <a:noFill/>
            </a:ln>
            <a:effectLst>
              <a:outerShdw blurRad="50800" dist="38100" dir="2700000" algn="tl" rotWithShape="0">
                <a:prstClr val="black">
                  <a:alpha val="40000"/>
                </a:prstClr>
              </a:outerShdw>
            </a:effectLst>
            <a:scene3d>
              <a:camera prst="orthographicFront"/>
              <a:lightRig rig="threePt" dir="t"/>
            </a:scene3d>
            <a:sp3d prstMaterial="matte">
              <a:bevelT w="190500" h="1905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6720" tIns="176560" rIns="186720" bIns="176560" numCol="1" spcCol="1270" anchor="ctr" anchorCtr="0">
              <a:noAutofit/>
            </a:bodyPr>
            <a:lstStyle/>
            <a:p>
              <a:pPr algn="ctr" defTabSz="800100">
                <a:lnSpc>
                  <a:spcPct val="90000"/>
                </a:lnSpc>
                <a:spcAft>
                  <a:spcPct val="35000"/>
                </a:spcAft>
              </a:pPr>
              <a:r>
                <a:rPr lang="en-US" sz="1800" dirty="0">
                  <a:solidFill>
                    <a:prstClr val="white"/>
                  </a:solidFill>
                  <a:latin typeface="Arial Narrow" panose="020B0606020202030204" pitchFamily="34" charset="0"/>
                </a:rPr>
                <a:t>How</a:t>
              </a:r>
            </a:p>
          </p:txBody>
        </p:sp>
        <p:sp>
          <p:nvSpPr>
            <p:cNvPr id="33" name="Freeform 32"/>
            <p:cNvSpPr/>
            <p:nvPr/>
          </p:nvSpPr>
          <p:spPr>
            <a:xfrm>
              <a:off x="2199213" y="3037782"/>
              <a:ext cx="1118906" cy="1049528"/>
            </a:xfrm>
            <a:custGeom>
              <a:avLst/>
              <a:gdLst>
                <a:gd name="connsiteX0" fmla="*/ 0 w 1118906"/>
                <a:gd name="connsiteY0" fmla="*/ 524764 h 1049528"/>
                <a:gd name="connsiteX1" fmla="*/ 559453 w 1118906"/>
                <a:gd name="connsiteY1" fmla="*/ 0 h 1049528"/>
                <a:gd name="connsiteX2" fmla="*/ 1118906 w 1118906"/>
                <a:gd name="connsiteY2" fmla="*/ 524764 h 1049528"/>
                <a:gd name="connsiteX3" fmla="*/ 559453 w 1118906"/>
                <a:gd name="connsiteY3" fmla="*/ 1049528 h 1049528"/>
                <a:gd name="connsiteX4" fmla="*/ 0 w 1118906"/>
                <a:gd name="connsiteY4" fmla="*/ 524764 h 1049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906" h="1049528">
                  <a:moveTo>
                    <a:pt x="0" y="524764"/>
                  </a:moveTo>
                  <a:cubicBezTo>
                    <a:pt x="0" y="234945"/>
                    <a:pt x="250476" y="0"/>
                    <a:pt x="559453" y="0"/>
                  </a:cubicBezTo>
                  <a:cubicBezTo>
                    <a:pt x="868430" y="0"/>
                    <a:pt x="1118906" y="234945"/>
                    <a:pt x="1118906" y="524764"/>
                  </a:cubicBezTo>
                  <a:cubicBezTo>
                    <a:pt x="1118906" y="814583"/>
                    <a:pt x="868430" y="1049528"/>
                    <a:pt x="559453" y="1049528"/>
                  </a:cubicBezTo>
                  <a:cubicBezTo>
                    <a:pt x="250476" y="1049528"/>
                    <a:pt x="0" y="814583"/>
                    <a:pt x="0" y="524764"/>
                  </a:cubicBezTo>
                  <a:close/>
                </a:path>
              </a:pathLst>
            </a:custGeom>
            <a:solidFill>
              <a:srgbClr val="00B0F0"/>
            </a:solidFill>
            <a:ln>
              <a:noFill/>
            </a:ln>
            <a:effectLst>
              <a:outerShdw blurRad="50800" dist="38100" dir="2700000" algn="tl" rotWithShape="0">
                <a:prstClr val="black">
                  <a:alpha val="40000"/>
                </a:prstClr>
              </a:outerShdw>
            </a:effectLst>
            <a:scene3d>
              <a:camera prst="orthographicFront"/>
              <a:lightRig rig="threePt" dir="t"/>
            </a:scene3d>
            <a:sp3d prstMaterial="matte">
              <a:bevelT w="190500" h="1905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6720" tIns="176560" rIns="186720" bIns="176560" numCol="1" spcCol="1270" anchor="ctr" anchorCtr="0">
              <a:noAutofit/>
            </a:bodyPr>
            <a:lstStyle/>
            <a:p>
              <a:pPr algn="ctr" defTabSz="800100">
                <a:lnSpc>
                  <a:spcPct val="90000"/>
                </a:lnSpc>
                <a:spcAft>
                  <a:spcPct val="35000"/>
                </a:spcAft>
              </a:pPr>
              <a:r>
                <a:rPr lang="en-US" sz="1800" dirty="0">
                  <a:solidFill>
                    <a:prstClr val="white"/>
                  </a:solidFill>
                  <a:latin typeface="Arial Narrow" panose="020B0606020202030204" pitchFamily="34" charset="0"/>
                </a:rPr>
                <a:t>Who</a:t>
              </a:r>
            </a:p>
          </p:txBody>
        </p:sp>
        <p:sp>
          <p:nvSpPr>
            <p:cNvPr id="34" name="Freeform 33"/>
            <p:cNvSpPr/>
            <p:nvPr/>
          </p:nvSpPr>
          <p:spPr>
            <a:xfrm>
              <a:off x="2632122" y="1992646"/>
              <a:ext cx="1118906" cy="1049528"/>
            </a:xfrm>
            <a:custGeom>
              <a:avLst/>
              <a:gdLst>
                <a:gd name="connsiteX0" fmla="*/ 0 w 1118906"/>
                <a:gd name="connsiteY0" fmla="*/ 524764 h 1049528"/>
                <a:gd name="connsiteX1" fmla="*/ 559453 w 1118906"/>
                <a:gd name="connsiteY1" fmla="*/ 0 h 1049528"/>
                <a:gd name="connsiteX2" fmla="*/ 1118906 w 1118906"/>
                <a:gd name="connsiteY2" fmla="*/ 524764 h 1049528"/>
                <a:gd name="connsiteX3" fmla="*/ 559453 w 1118906"/>
                <a:gd name="connsiteY3" fmla="*/ 1049528 h 1049528"/>
                <a:gd name="connsiteX4" fmla="*/ 0 w 1118906"/>
                <a:gd name="connsiteY4" fmla="*/ 524764 h 1049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906" h="1049528">
                  <a:moveTo>
                    <a:pt x="0" y="524764"/>
                  </a:moveTo>
                  <a:cubicBezTo>
                    <a:pt x="0" y="234945"/>
                    <a:pt x="250476" y="0"/>
                    <a:pt x="559453" y="0"/>
                  </a:cubicBezTo>
                  <a:cubicBezTo>
                    <a:pt x="868430" y="0"/>
                    <a:pt x="1118906" y="234945"/>
                    <a:pt x="1118906" y="524764"/>
                  </a:cubicBezTo>
                  <a:cubicBezTo>
                    <a:pt x="1118906" y="814583"/>
                    <a:pt x="868430" y="1049528"/>
                    <a:pt x="559453" y="1049528"/>
                  </a:cubicBezTo>
                  <a:cubicBezTo>
                    <a:pt x="250476" y="1049528"/>
                    <a:pt x="0" y="814583"/>
                    <a:pt x="0" y="524764"/>
                  </a:cubicBezTo>
                  <a:close/>
                </a:path>
              </a:pathLst>
            </a:custGeom>
            <a:solidFill>
              <a:srgbClr val="00B0F0"/>
            </a:solidFill>
            <a:ln>
              <a:noFill/>
            </a:ln>
            <a:effectLst>
              <a:outerShdw blurRad="50800" dist="38100" dir="2700000" algn="tl" rotWithShape="0">
                <a:prstClr val="black">
                  <a:alpha val="40000"/>
                </a:prstClr>
              </a:outerShdw>
            </a:effectLst>
            <a:scene3d>
              <a:camera prst="orthographicFront"/>
              <a:lightRig rig="threePt" dir="t"/>
            </a:scene3d>
            <a:sp3d prstMaterial="matte">
              <a:bevelT w="190500" h="1905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6720" tIns="176560" rIns="186720" bIns="176560" numCol="1" spcCol="1270" anchor="ctr" anchorCtr="0">
              <a:noAutofit/>
            </a:bodyPr>
            <a:lstStyle/>
            <a:p>
              <a:pPr algn="ctr" defTabSz="800100">
                <a:lnSpc>
                  <a:spcPct val="90000"/>
                </a:lnSpc>
                <a:spcAft>
                  <a:spcPct val="35000"/>
                </a:spcAft>
              </a:pPr>
              <a:r>
                <a:rPr lang="en-US" sz="1800" dirty="0">
                  <a:solidFill>
                    <a:prstClr val="white"/>
                  </a:solidFill>
                  <a:latin typeface="Arial Narrow" panose="020B0606020202030204" pitchFamily="34" charset="0"/>
                </a:rPr>
                <a:t>Why</a:t>
              </a:r>
            </a:p>
          </p:txBody>
        </p:sp>
      </p:grpSp>
      <p:sp>
        <p:nvSpPr>
          <p:cNvPr id="7" name="TextBox 6"/>
          <p:cNvSpPr txBox="1"/>
          <p:nvPr/>
        </p:nvSpPr>
        <p:spPr>
          <a:xfrm>
            <a:off x="316543" y="2459817"/>
            <a:ext cx="1683758" cy="1072433"/>
          </a:xfrm>
          <a:prstGeom prst="wedgeRoundRectCallout">
            <a:avLst>
              <a:gd name="adj1" fmla="val 60093"/>
              <a:gd name="adj2" fmla="val -21202"/>
              <a:gd name="adj3" fmla="val 16667"/>
            </a:avLst>
          </a:prstGeom>
          <a:solidFill>
            <a:schemeClr val="bg1">
              <a:lumMod val="85000"/>
            </a:schemeClr>
          </a:solidFill>
        </p:spPr>
        <p:txBody>
          <a:bodyPr wrap="square" lIns="91440" tIns="91440" rIns="91440" bIns="91440" rtlCol="0">
            <a:noAutofit/>
          </a:bodyPr>
          <a:lstStyle>
            <a:defPPr>
              <a:defRPr lang="en-US"/>
            </a:defPPr>
            <a:lvl1pPr marL="171450" marR="0" lvl="0" indent="-171450">
              <a:lnSpc>
                <a:spcPct val="100000"/>
              </a:lnSpc>
              <a:spcBef>
                <a:spcPts val="300"/>
              </a:spcBef>
              <a:spcAft>
                <a:spcPts val="300"/>
              </a:spcAft>
              <a:buFont typeface="Arial" pitchFamily="34" charset="0"/>
              <a:buChar char="•"/>
              <a:defRPr sz="1200">
                <a:latin typeface="+mn-lt"/>
                <a:cs typeface="Arial" panose="020B0604020202020204" pitchFamily="34" charset="0"/>
              </a:defRPr>
            </a:lvl1pPr>
          </a:lstStyle>
          <a:p>
            <a:pPr indent="-115888"/>
            <a:r>
              <a:rPr lang="en-US" b="0" dirty="0">
                <a:solidFill>
                  <a:srgbClr val="021F43"/>
                </a:solidFill>
                <a:ea typeface="+mn-ea"/>
              </a:rPr>
              <a:t>Experienced RMs</a:t>
            </a:r>
          </a:p>
          <a:p>
            <a:pPr indent="-115888"/>
            <a:r>
              <a:rPr lang="en-US" b="0" dirty="0">
                <a:solidFill>
                  <a:srgbClr val="021F43"/>
                </a:solidFill>
                <a:ea typeface="+mn-ea"/>
              </a:rPr>
              <a:t>Pre-screening &amp; training gap analysis</a:t>
            </a:r>
          </a:p>
        </p:txBody>
      </p:sp>
      <p:sp>
        <p:nvSpPr>
          <p:cNvPr id="8" name="TextBox 7"/>
          <p:cNvSpPr txBox="1"/>
          <p:nvPr/>
        </p:nvSpPr>
        <p:spPr>
          <a:xfrm>
            <a:off x="313419" y="3728649"/>
            <a:ext cx="1683758" cy="1557670"/>
          </a:xfrm>
          <a:prstGeom prst="wedgeRoundRectCallout">
            <a:avLst>
              <a:gd name="adj1" fmla="val 75341"/>
              <a:gd name="adj2" fmla="val -27627"/>
              <a:gd name="adj3" fmla="val 16667"/>
            </a:avLst>
          </a:prstGeom>
          <a:solidFill>
            <a:schemeClr val="bg1">
              <a:lumMod val="85000"/>
            </a:schemeClr>
          </a:solidFill>
        </p:spPr>
        <p:txBody>
          <a:bodyPr wrap="square" lIns="91440" tIns="91440" rIns="91440" bIns="91440" rtlCol="0" anchor="ctr" anchorCtr="0">
            <a:noAutofit/>
          </a:bodyPr>
          <a:lstStyle>
            <a:defPPr>
              <a:defRPr lang="en-US"/>
            </a:defPPr>
            <a:lvl1pPr marL="171450" marR="0" lvl="0" indent="-115888">
              <a:lnSpc>
                <a:spcPct val="100000"/>
              </a:lnSpc>
              <a:spcBef>
                <a:spcPts val="300"/>
              </a:spcBef>
              <a:spcAft>
                <a:spcPts val="300"/>
              </a:spcAft>
              <a:buFont typeface="Arial" pitchFamily="34" charset="0"/>
              <a:buChar char="•"/>
              <a:defRPr sz="1200">
                <a:latin typeface="+mn-lt"/>
                <a:cs typeface="Arial" panose="020B0604020202020204" pitchFamily="34" charset="0"/>
              </a:defRPr>
            </a:lvl1pPr>
          </a:lstStyle>
          <a:p>
            <a:r>
              <a:rPr lang="en-US" b="0" dirty="0">
                <a:solidFill>
                  <a:srgbClr val="021F43"/>
                </a:solidFill>
                <a:ea typeface="+mn-ea"/>
              </a:rPr>
              <a:t>Learning SMEs operations </a:t>
            </a:r>
          </a:p>
          <a:p>
            <a:r>
              <a:rPr lang="en-US" b="0" dirty="0">
                <a:solidFill>
                  <a:srgbClr val="021F43"/>
                </a:solidFill>
                <a:ea typeface="+mn-ea"/>
              </a:rPr>
              <a:t>SME Advisor  training program</a:t>
            </a:r>
          </a:p>
          <a:p>
            <a:r>
              <a:rPr lang="en-US" b="0" dirty="0">
                <a:solidFill>
                  <a:srgbClr val="021F43"/>
                </a:solidFill>
                <a:ea typeface="+mn-ea"/>
              </a:rPr>
              <a:t>Passing certification</a:t>
            </a:r>
          </a:p>
        </p:txBody>
      </p:sp>
      <p:sp>
        <p:nvSpPr>
          <p:cNvPr id="9" name="TextBox 8"/>
          <p:cNvSpPr txBox="1"/>
          <p:nvPr/>
        </p:nvSpPr>
        <p:spPr>
          <a:xfrm>
            <a:off x="312892" y="5429369"/>
            <a:ext cx="4583438" cy="904405"/>
          </a:xfrm>
          <a:prstGeom prst="wedgeRoundRectCallout">
            <a:avLst>
              <a:gd name="adj1" fmla="val 32700"/>
              <a:gd name="adj2" fmla="val -89915"/>
              <a:gd name="adj3" fmla="val 16667"/>
            </a:avLst>
          </a:prstGeom>
          <a:solidFill>
            <a:schemeClr val="bg1">
              <a:lumMod val="85000"/>
            </a:schemeClr>
          </a:solidFill>
        </p:spPr>
        <p:txBody>
          <a:bodyPr wrap="square" lIns="0" tIns="0" rIns="0" bIns="0" rtlCol="0" anchor="ctr" anchorCtr="0">
            <a:noAutofit/>
          </a:bodyPr>
          <a:lstStyle>
            <a:defPPr>
              <a:defRPr lang="en-US"/>
            </a:defPPr>
            <a:lvl1pPr marL="171450" marR="0" lvl="0" indent="-115888">
              <a:lnSpc>
                <a:spcPct val="100000"/>
              </a:lnSpc>
              <a:spcBef>
                <a:spcPts val="300"/>
              </a:spcBef>
              <a:spcAft>
                <a:spcPts val="300"/>
              </a:spcAft>
              <a:buFont typeface="Arial" pitchFamily="34" charset="0"/>
              <a:buChar char="•"/>
              <a:defRPr sz="1200">
                <a:latin typeface="+mn-lt"/>
                <a:cs typeface="Arial" panose="020B0604020202020204" pitchFamily="34" charset="0"/>
              </a:defRPr>
            </a:lvl1pPr>
          </a:lstStyle>
          <a:p>
            <a:pPr>
              <a:spcAft>
                <a:spcPts val="0"/>
              </a:spcAft>
            </a:pPr>
            <a:r>
              <a:rPr lang="en-US" b="0" dirty="0">
                <a:solidFill>
                  <a:srgbClr val="021F43"/>
                </a:solidFill>
                <a:ea typeface="+mn-ea"/>
              </a:rPr>
              <a:t>Differentiation in the market via unique SME Advisor offering</a:t>
            </a:r>
          </a:p>
          <a:p>
            <a:pPr>
              <a:spcAft>
                <a:spcPts val="0"/>
              </a:spcAft>
            </a:pPr>
            <a:r>
              <a:rPr lang="en-US" b="0" dirty="0">
                <a:solidFill>
                  <a:srgbClr val="021F43"/>
                </a:solidFill>
                <a:ea typeface="+mn-ea"/>
              </a:rPr>
              <a:t>Better client retention and cross-sales</a:t>
            </a:r>
          </a:p>
          <a:p>
            <a:pPr>
              <a:spcAft>
                <a:spcPts val="0"/>
              </a:spcAft>
            </a:pPr>
            <a:r>
              <a:rPr lang="en-US" b="0" dirty="0">
                <a:solidFill>
                  <a:srgbClr val="021F43"/>
                </a:solidFill>
                <a:ea typeface="+mn-ea"/>
              </a:rPr>
              <a:t>New SME clients</a:t>
            </a:r>
          </a:p>
        </p:txBody>
      </p:sp>
      <p:pic>
        <p:nvPicPr>
          <p:cNvPr id="35" name="Picture 14" descr="State_Bank_of_Pakistan_logo.svg.png"/>
          <p:cNvPicPr>
            <a:picLocks noChangeAspect="1"/>
          </p:cNvPicPr>
          <p:nvPr/>
        </p:nvPicPr>
        <p:blipFill>
          <a:blip r:embed="rId3" cstate="print"/>
          <a:srcRect/>
          <a:stretch>
            <a:fillRect/>
          </a:stretch>
        </p:blipFill>
        <p:spPr bwMode="auto">
          <a:xfrm>
            <a:off x="7848600" y="76200"/>
            <a:ext cx="1143000" cy="1143000"/>
          </a:xfrm>
          <a:prstGeom prst="rect">
            <a:avLst/>
          </a:prstGeom>
          <a:noFill/>
          <a:ln w="9525">
            <a:noFill/>
            <a:miter lim="800000"/>
            <a:headEnd/>
            <a:tailEnd/>
          </a:ln>
        </p:spPr>
      </p:pic>
      <p:sp>
        <p:nvSpPr>
          <p:cNvPr id="36" name="Title 2"/>
          <p:cNvSpPr txBox="1">
            <a:spLocks/>
          </p:cNvSpPr>
          <p:nvPr/>
        </p:nvSpPr>
        <p:spPr>
          <a:xfrm>
            <a:off x="76200" y="228600"/>
            <a:ext cx="7620000" cy="685800"/>
          </a:xfrm>
          <a:prstGeom prst="rect">
            <a:avLst/>
          </a:prstGeom>
          <a:noFill/>
          <a:ln w="19050">
            <a:solidFill>
              <a:schemeClr val="bg1">
                <a:lumMod val="50000"/>
              </a:schemeClr>
            </a:solid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rgbClr val="7030A0"/>
                </a:solidFill>
                <a:latin typeface="+mj-lt"/>
                <a:ea typeface="+mj-ea"/>
                <a:cs typeface="+mj-cs"/>
              </a:rPr>
              <a:t>SME Advisor Role</a:t>
            </a:r>
            <a:endParaRPr kumimoji="0" lang="en-US" sz="2800" b="1" i="0" u="none" strike="noStrike" kern="1200" cap="none" spc="0" normalizeH="0" baseline="0" noProof="0" dirty="0" smtClean="0">
              <a:ln>
                <a:noFill/>
              </a:ln>
              <a:solidFill>
                <a:srgbClr val="7030A0"/>
              </a:solidFill>
              <a:effectLst/>
              <a:uLnTx/>
              <a:uFillTx/>
              <a:latin typeface="+mj-lt"/>
              <a:ea typeface="+mj-ea"/>
              <a:cs typeface="+mj-cs"/>
            </a:endParaRPr>
          </a:p>
        </p:txBody>
      </p:sp>
    </p:spTree>
    <p:extLst>
      <p:ext uri="{BB962C8B-B14F-4D97-AF65-F5344CB8AC3E}">
        <p14:creationId xmlns="" xmlns:p14="http://schemas.microsoft.com/office/powerpoint/2010/main" val="3293360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7772400" cy="639762"/>
          </a:xfrm>
        </p:spPr>
        <p:txBody>
          <a:bodyPr bIns="91440" anchor="b" anchorCtr="0">
            <a:normAutofit/>
          </a:bodyPr>
          <a:lstStyle/>
          <a:p>
            <a:pPr algn="ctr"/>
            <a:r>
              <a:rPr lang="en-US" sz="2800" b="1" dirty="0" smtClean="0">
                <a:solidFill>
                  <a:srgbClr val="7030A0"/>
                </a:solidFill>
              </a:rPr>
              <a:t>National Strategic Direction</a:t>
            </a:r>
            <a:endParaRPr lang="en-US" sz="2800" b="1" dirty="0">
              <a:solidFill>
                <a:srgbClr val="7030A0"/>
              </a:solidFill>
            </a:endParaRPr>
          </a:p>
        </p:txBody>
      </p:sp>
      <p:sp>
        <p:nvSpPr>
          <p:cNvPr id="4" name="Content Placeholder 3"/>
          <p:cNvSpPr>
            <a:spLocks noGrp="1"/>
          </p:cNvSpPr>
          <p:nvPr>
            <p:ph sz="quarter" idx="1"/>
          </p:nvPr>
        </p:nvSpPr>
        <p:spPr>
          <a:xfrm>
            <a:off x="685800" y="914400"/>
            <a:ext cx="8153400" cy="5562600"/>
          </a:xfrm>
        </p:spPr>
        <p:txBody>
          <a:bodyPr>
            <a:noAutofit/>
          </a:bodyPr>
          <a:lstStyle/>
          <a:p>
            <a:pPr lvl="1" indent="-398463" algn="just">
              <a:spcBef>
                <a:spcPts val="300"/>
              </a:spcBef>
              <a:spcAft>
                <a:spcPts val="300"/>
              </a:spcAft>
              <a:buNone/>
            </a:pPr>
            <a:r>
              <a:rPr lang="en-US" sz="2800" b="1" dirty="0" smtClean="0">
                <a:solidFill>
                  <a:schemeClr val="accent3">
                    <a:lumMod val="75000"/>
                  </a:schemeClr>
                </a:solidFill>
              </a:rPr>
              <a:t>National </a:t>
            </a:r>
            <a:r>
              <a:rPr lang="en-US" sz="2800" b="1" dirty="0">
                <a:solidFill>
                  <a:schemeClr val="accent3">
                    <a:lumMod val="75000"/>
                  </a:schemeClr>
                </a:solidFill>
              </a:rPr>
              <a:t>Financial Inclusion Strategy (NFIS):</a:t>
            </a:r>
          </a:p>
          <a:p>
            <a:pPr lvl="1" indent="-398463" algn="just">
              <a:spcBef>
                <a:spcPts val="300"/>
              </a:spcBef>
              <a:spcAft>
                <a:spcPts val="300"/>
              </a:spcAft>
              <a:buFont typeface="Wingdings" pitchFamily="2" charset="2"/>
              <a:buChar char="v"/>
            </a:pPr>
            <a:r>
              <a:rPr lang="en-US" dirty="0" smtClean="0"/>
              <a:t>SME </a:t>
            </a:r>
            <a:r>
              <a:rPr lang="en-US" dirty="0"/>
              <a:t>Lending to total bank credit to the private sector from 7% to 15% by </a:t>
            </a:r>
            <a:r>
              <a:rPr lang="en-US" dirty="0" smtClean="0"/>
              <a:t>2020</a:t>
            </a:r>
            <a:endParaRPr lang="en-US" dirty="0"/>
          </a:p>
          <a:p>
            <a:pPr lvl="1" indent="-398463" algn="just">
              <a:spcBef>
                <a:spcPts val="300"/>
              </a:spcBef>
              <a:spcAft>
                <a:spcPts val="300"/>
              </a:spcAft>
              <a:buFont typeface="Wingdings" pitchFamily="2" charset="2"/>
              <a:buChar char="v"/>
            </a:pPr>
            <a:r>
              <a:rPr lang="en-US" dirty="0" smtClean="0"/>
              <a:t>I</a:t>
            </a:r>
            <a:r>
              <a:rPr lang="en-US" dirty="0" smtClean="0"/>
              <a:t>nvestment </a:t>
            </a:r>
            <a:r>
              <a:rPr lang="en-US" dirty="0"/>
              <a:t>in new credit products tailored to </a:t>
            </a:r>
            <a:r>
              <a:rPr lang="en-US" dirty="0" smtClean="0"/>
              <a:t>SMEs</a:t>
            </a:r>
            <a:endParaRPr lang="en-US" dirty="0"/>
          </a:p>
          <a:p>
            <a:pPr lvl="1" indent="-398463" algn="just">
              <a:spcBef>
                <a:spcPts val="300"/>
              </a:spcBef>
              <a:spcAft>
                <a:spcPts val="300"/>
              </a:spcAft>
              <a:buFont typeface="Wingdings" pitchFamily="2" charset="2"/>
              <a:buChar char="v"/>
            </a:pPr>
            <a:r>
              <a:rPr lang="en-US" dirty="0"/>
              <a:t>Formation of </a:t>
            </a:r>
            <a:r>
              <a:rPr lang="en-US" b="1" dirty="0"/>
              <a:t>Technical committee on SME </a:t>
            </a:r>
            <a:r>
              <a:rPr lang="en-US" b="1" dirty="0" smtClean="0"/>
              <a:t>Finance</a:t>
            </a:r>
          </a:p>
          <a:p>
            <a:pPr lvl="1" indent="-398463" algn="just">
              <a:spcBef>
                <a:spcPts val="300"/>
              </a:spcBef>
              <a:spcAft>
                <a:spcPts val="300"/>
              </a:spcAft>
              <a:buFont typeface="Wingdings" pitchFamily="2" charset="2"/>
              <a:buChar char="v"/>
            </a:pPr>
            <a:r>
              <a:rPr lang="en-US" dirty="0"/>
              <a:t>NFIS identifies </a:t>
            </a:r>
            <a:r>
              <a:rPr lang="en-US" b="1" dirty="0" smtClean="0"/>
              <a:t>four </a:t>
            </a:r>
            <a:r>
              <a:rPr lang="en-US" b="1" dirty="0"/>
              <a:t>high priority measures</a:t>
            </a:r>
            <a:r>
              <a:rPr lang="en-US" dirty="0"/>
              <a:t> for the MSMEs and Agricultural finance</a:t>
            </a:r>
            <a:r>
              <a:rPr lang="en-US" dirty="0" smtClean="0"/>
              <a:t>:</a:t>
            </a:r>
          </a:p>
          <a:p>
            <a:pPr lvl="2"/>
            <a:r>
              <a:rPr lang="en-US" sz="2200" dirty="0"/>
              <a:t>Assess the </a:t>
            </a:r>
            <a:r>
              <a:rPr lang="en-US" sz="2200" b="1" dirty="0"/>
              <a:t>effectiveness of current govt. </a:t>
            </a:r>
            <a:r>
              <a:rPr lang="en-US" sz="2200" b="1" dirty="0" smtClean="0"/>
              <a:t>interventions</a:t>
            </a:r>
            <a:endParaRPr lang="en-US" sz="2200" dirty="0"/>
          </a:p>
          <a:p>
            <a:pPr lvl="2"/>
            <a:r>
              <a:rPr lang="en-US" sz="2200" b="1" dirty="0"/>
              <a:t>Build the capacity and develop the </a:t>
            </a:r>
            <a:r>
              <a:rPr lang="en-US" sz="2200" b="1" dirty="0" smtClean="0"/>
              <a:t>expertise</a:t>
            </a:r>
            <a:endParaRPr lang="en-US" sz="2200" dirty="0"/>
          </a:p>
          <a:p>
            <a:pPr lvl="2"/>
            <a:r>
              <a:rPr lang="en-US" sz="2200" b="1" dirty="0"/>
              <a:t>Strengthen value chain linkages</a:t>
            </a:r>
            <a:r>
              <a:rPr lang="en-US" sz="2200" dirty="0"/>
              <a:t> and access to </a:t>
            </a:r>
            <a:r>
              <a:rPr lang="en-US" sz="2200" b="1" dirty="0"/>
              <a:t>clusters and industry </a:t>
            </a:r>
            <a:r>
              <a:rPr lang="en-US" sz="2200" b="1" dirty="0" smtClean="0"/>
              <a:t>associations</a:t>
            </a:r>
          </a:p>
          <a:p>
            <a:pPr lvl="2"/>
            <a:r>
              <a:rPr lang="en-US" sz="2200" dirty="0" smtClean="0"/>
              <a:t>Secure </a:t>
            </a:r>
            <a:r>
              <a:rPr lang="en-US" sz="2200" dirty="0"/>
              <a:t>the </a:t>
            </a:r>
            <a:r>
              <a:rPr lang="en-US" sz="2200" b="1" dirty="0"/>
              <a:t>commitment of senior management</a:t>
            </a:r>
            <a:r>
              <a:rPr lang="en-US" sz="2200" dirty="0"/>
              <a:t> </a:t>
            </a:r>
          </a:p>
        </p:txBody>
      </p:sp>
    </p:spTree>
    <p:extLst>
      <p:ext uri="{BB962C8B-B14F-4D97-AF65-F5344CB8AC3E}">
        <p14:creationId xmlns="" xmlns:p14="http://schemas.microsoft.com/office/powerpoint/2010/main" val="1780314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28600"/>
            <a:ext cx="7620000" cy="685800"/>
          </a:xfrm>
          <a:noFill/>
          <a:ln w="19050">
            <a:solidFill>
              <a:schemeClr val="bg1">
                <a:lumMod val="50000"/>
              </a:schemeClr>
            </a:solidFill>
            <a:miter lim="800000"/>
            <a:headEnd/>
            <a:tailEnd/>
          </a:ln>
        </p:spPr>
        <p:txBody>
          <a:bodyPr vert="horz" wrap="square" lIns="91440" tIns="45720" rIns="91440" bIns="45720" numCol="1" anchor="ctr" anchorCtr="0" compatLnSpc="1">
            <a:prstTxWarp prst="textNoShape">
              <a:avLst/>
            </a:prstTxWarp>
            <a:normAutofit/>
          </a:bodyPr>
          <a:lstStyle/>
          <a:p>
            <a:pPr algn="ctr"/>
            <a:r>
              <a:rPr lang="en-US" sz="2800" b="1" dirty="0" smtClean="0">
                <a:solidFill>
                  <a:srgbClr val="7030A0"/>
                </a:solidFill>
              </a:rPr>
              <a:t>SME Financing </a:t>
            </a:r>
            <a:r>
              <a:rPr lang="en-US" sz="2800" b="1" dirty="0" smtClean="0">
                <a:solidFill>
                  <a:srgbClr val="7030A0"/>
                </a:solidFill>
              </a:rPr>
              <a:t>Trends</a:t>
            </a:r>
            <a:endParaRPr lang="en-US" sz="2800" b="1" dirty="0" smtClean="0">
              <a:solidFill>
                <a:srgbClr val="7030A0"/>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3899941435"/>
              </p:ext>
            </p:extLst>
          </p:nvPr>
        </p:nvGraphicFramePr>
        <p:xfrm>
          <a:off x="152397" y="1518117"/>
          <a:ext cx="8839208" cy="3537054"/>
        </p:xfrm>
        <a:graphic>
          <a:graphicData uri="http://schemas.openxmlformats.org/drawingml/2006/table">
            <a:tbl>
              <a:tblPr>
                <a:tableStyleId>{BC89EF96-8CEA-46FF-86C4-4CE0E7609802}</a:tableStyleId>
              </a:tblPr>
              <a:tblGrid>
                <a:gridCol w="973973"/>
                <a:gridCol w="644312"/>
                <a:gridCol w="644312"/>
                <a:gridCol w="644312"/>
                <a:gridCol w="522094"/>
                <a:gridCol w="609600"/>
                <a:gridCol w="609600"/>
                <a:gridCol w="609600"/>
                <a:gridCol w="609600"/>
                <a:gridCol w="609600"/>
                <a:gridCol w="609600"/>
                <a:gridCol w="612057"/>
                <a:gridCol w="570274"/>
                <a:gridCol w="570274"/>
              </a:tblGrid>
              <a:tr h="589509">
                <a:tc gridSpan="13">
                  <a:txBody>
                    <a:bodyPr/>
                    <a:lstStyle/>
                    <a:p>
                      <a:pPr algn="ctr" fontAlgn="t"/>
                      <a:r>
                        <a:rPr lang="en-US" sz="2800" b="1" u="none" strike="noStrike" dirty="0" smtClean="0"/>
                        <a:t>Borrowers is ‘000’, Amount in </a:t>
                      </a:r>
                      <a:r>
                        <a:rPr lang="en-US" sz="2800" b="1" u="none" strike="noStrike" dirty="0" smtClean="0"/>
                        <a:t>Billion PKR</a:t>
                      </a:r>
                      <a:endParaRPr lang="en-US" sz="2800" b="1" i="0" u="none" strike="noStrike" dirty="0">
                        <a:solidFill>
                          <a:srgbClr val="000000"/>
                        </a:solidFill>
                        <a:latin typeface="Calibri"/>
                      </a:endParaRPr>
                    </a:p>
                  </a:txBody>
                  <a:tcPr marL="6991" marR="6991" marT="6991" marB="0" anchor="ctr">
                    <a:solidFill>
                      <a:schemeClr val="accent1">
                        <a:lumMod val="20000"/>
                        <a:lumOff val="80000"/>
                      </a:schemeClr>
                    </a:solidFill>
                  </a:tcPr>
                </a:tc>
                <a:tc hMerge="1">
                  <a:txBody>
                    <a:bodyPr/>
                    <a:lstStyle/>
                    <a:p>
                      <a:pPr algn="ctr" fontAlgn="t"/>
                      <a:endParaRPr lang="en-US" sz="1400" b="1" i="0" u="none" strike="noStrike" dirty="0">
                        <a:solidFill>
                          <a:srgbClr val="000000"/>
                        </a:solidFill>
                        <a:latin typeface="Calibri"/>
                      </a:endParaRPr>
                    </a:p>
                  </a:txBody>
                  <a:tcPr marL="6991" marR="6991" marT="6991" marB="0" anchor="ctr">
                    <a:solidFill>
                      <a:schemeClr val="accent4">
                        <a:lumMod val="40000"/>
                        <a:lumOff val="60000"/>
                      </a:schemeClr>
                    </a:solidFill>
                  </a:tcPr>
                </a:tc>
                <a:tc hMerge="1">
                  <a:txBody>
                    <a:bodyPr/>
                    <a:lstStyle/>
                    <a:p>
                      <a:pPr algn="ctr" fontAlgn="t"/>
                      <a:endParaRPr lang="en-US" sz="1400" b="1" i="0" u="none" strike="noStrike" dirty="0">
                        <a:solidFill>
                          <a:srgbClr val="000000"/>
                        </a:solidFill>
                        <a:latin typeface="Calibri"/>
                      </a:endParaRPr>
                    </a:p>
                  </a:txBody>
                  <a:tcPr marL="6991" marR="6991" marT="6991" marB="0" anchor="ctr">
                    <a:solidFill>
                      <a:schemeClr val="accent4">
                        <a:lumMod val="40000"/>
                        <a:lumOff val="60000"/>
                      </a:schemeClr>
                    </a:solidFill>
                  </a:tcPr>
                </a:tc>
                <a:tc hMerge="1">
                  <a:txBody>
                    <a:bodyPr/>
                    <a:lstStyle/>
                    <a:p>
                      <a:pPr algn="ctr" fontAlgn="t"/>
                      <a:endParaRPr lang="en-US" sz="1400" b="1" i="0" u="none" strike="noStrike" dirty="0">
                        <a:solidFill>
                          <a:srgbClr val="000000"/>
                        </a:solidFill>
                        <a:latin typeface="Calibri"/>
                      </a:endParaRPr>
                    </a:p>
                  </a:txBody>
                  <a:tcPr marL="6991" marR="6991" marT="6991" marB="0" anchor="ctr">
                    <a:solidFill>
                      <a:schemeClr val="accent4">
                        <a:lumMod val="40000"/>
                        <a:lumOff val="60000"/>
                      </a:schemeClr>
                    </a:solidFill>
                  </a:tcPr>
                </a:tc>
                <a:tc hMerge="1">
                  <a:txBody>
                    <a:bodyPr/>
                    <a:lstStyle/>
                    <a:p>
                      <a:pPr algn="ctr" fontAlgn="t"/>
                      <a:endParaRPr lang="en-US" sz="1400" b="1" i="0" u="none" strike="noStrike" dirty="0">
                        <a:solidFill>
                          <a:srgbClr val="000000"/>
                        </a:solidFill>
                        <a:latin typeface="Calibri"/>
                      </a:endParaRPr>
                    </a:p>
                  </a:txBody>
                  <a:tcPr marL="6991" marR="6991" marT="6991" marB="0" anchor="ctr">
                    <a:solidFill>
                      <a:schemeClr val="accent4">
                        <a:lumMod val="40000"/>
                        <a:lumOff val="60000"/>
                      </a:schemeClr>
                    </a:solidFill>
                  </a:tcPr>
                </a:tc>
                <a:tc hMerge="1">
                  <a:txBody>
                    <a:bodyPr/>
                    <a:lstStyle/>
                    <a:p>
                      <a:pPr algn="ctr" fontAlgn="t"/>
                      <a:endParaRPr lang="en-US" sz="1400" b="1" i="0" u="none" strike="noStrike" dirty="0">
                        <a:solidFill>
                          <a:srgbClr val="000000"/>
                        </a:solidFill>
                        <a:latin typeface="Calibri"/>
                      </a:endParaRPr>
                    </a:p>
                  </a:txBody>
                  <a:tcPr marL="6991" marR="6991" marT="6991" marB="0" anchor="ctr">
                    <a:solidFill>
                      <a:schemeClr val="accent4">
                        <a:lumMod val="40000"/>
                        <a:lumOff val="60000"/>
                      </a:schemeClr>
                    </a:solidFill>
                  </a:tcPr>
                </a:tc>
                <a:tc hMerge="1">
                  <a:txBody>
                    <a:bodyPr/>
                    <a:lstStyle/>
                    <a:p>
                      <a:pPr algn="ctr" fontAlgn="t"/>
                      <a:endParaRPr lang="en-US" sz="1400" b="1" i="0" u="none" strike="noStrike" dirty="0">
                        <a:solidFill>
                          <a:srgbClr val="000000"/>
                        </a:solidFill>
                        <a:latin typeface="Calibri"/>
                      </a:endParaRPr>
                    </a:p>
                  </a:txBody>
                  <a:tcPr marL="6991" marR="6991" marT="6991" marB="0" anchor="ctr">
                    <a:solidFill>
                      <a:schemeClr val="accent1">
                        <a:lumMod val="20000"/>
                        <a:lumOff val="80000"/>
                      </a:schemeClr>
                    </a:solidFill>
                  </a:tcPr>
                </a:tc>
                <a:tc hMerge="1">
                  <a:txBody>
                    <a:bodyPr/>
                    <a:lstStyle/>
                    <a:p>
                      <a:pPr algn="ctr" fontAlgn="t"/>
                      <a:endParaRPr lang="en-US" sz="1400" b="1" i="0" u="none" strike="noStrike" dirty="0">
                        <a:solidFill>
                          <a:srgbClr val="000000"/>
                        </a:solidFill>
                        <a:latin typeface="Calibri"/>
                      </a:endParaRPr>
                    </a:p>
                  </a:txBody>
                  <a:tcPr marL="6991" marR="6991" marT="6991" marB="0" anchor="ctr">
                    <a:solidFill>
                      <a:schemeClr val="accent4">
                        <a:lumMod val="40000"/>
                        <a:lumOff val="60000"/>
                      </a:schemeClr>
                    </a:solidFill>
                  </a:tcPr>
                </a:tc>
                <a:tc hMerge="1">
                  <a:txBody>
                    <a:bodyPr/>
                    <a:lstStyle/>
                    <a:p>
                      <a:pPr algn="ctr" fontAlgn="t"/>
                      <a:endParaRPr lang="en-US" sz="1400" b="1" i="0" u="none" strike="noStrike" dirty="0">
                        <a:solidFill>
                          <a:srgbClr val="000000"/>
                        </a:solidFill>
                        <a:latin typeface="Calibri"/>
                      </a:endParaRPr>
                    </a:p>
                  </a:txBody>
                  <a:tcPr marL="6991" marR="6991" marT="6991" marB="0" anchor="ctr">
                    <a:solidFill>
                      <a:schemeClr val="accent4">
                        <a:lumMod val="40000"/>
                        <a:lumOff val="60000"/>
                      </a:schemeClr>
                    </a:solidFill>
                  </a:tcPr>
                </a:tc>
                <a:tc hMerge="1">
                  <a:txBody>
                    <a:bodyPr/>
                    <a:lstStyle/>
                    <a:p>
                      <a:pPr algn="ctr" fontAlgn="t"/>
                      <a:endParaRPr lang="en-US" sz="1400" b="1" i="0" u="none" strike="noStrike" dirty="0">
                        <a:solidFill>
                          <a:srgbClr val="000000"/>
                        </a:solidFill>
                        <a:latin typeface="Calibri"/>
                      </a:endParaRPr>
                    </a:p>
                  </a:txBody>
                  <a:tcPr marL="6991" marR="6991" marT="6991" marB="0" anchor="ctr">
                    <a:solidFill>
                      <a:schemeClr val="accent4">
                        <a:lumMod val="40000"/>
                        <a:lumOff val="60000"/>
                      </a:schemeClr>
                    </a:solidFill>
                  </a:tcPr>
                </a:tc>
                <a:tc hMerge="1">
                  <a:txBody>
                    <a:bodyPr/>
                    <a:lstStyle/>
                    <a:p>
                      <a:pPr algn="ctr" fontAlgn="t"/>
                      <a:endParaRPr lang="en-US" sz="1400" b="1" i="0" u="none" strike="noStrike" dirty="0">
                        <a:solidFill>
                          <a:srgbClr val="000000"/>
                        </a:solidFill>
                        <a:latin typeface="Calibri"/>
                      </a:endParaRPr>
                    </a:p>
                  </a:txBody>
                  <a:tcPr marL="6991" marR="6991" marT="6991" marB="0" anchor="ctr">
                    <a:solidFill>
                      <a:schemeClr val="accent4">
                        <a:lumMod val="40000"/>
                        <a:lumOff val="60000"/>
                      </a:schemeClr>
                    </a:solidFill>
                  </a:tcPr>
                </a:tc>
                <a:tc hMerge="1">
                  <a:txBody>
                    <a:bodyPr/>
                    <a:lstStyle/>
                    <a:p>
                      <a:pPr algn="ctr" fontAlgn="t"/>
                      <a:endParaRPr lang="en-US" sz="1400" b="1" i="0" u="none" strike="noStrike" dirty="0">
                        <a:solidFill>
                          <a:srgbClr val="000000"/>
                        </a:solidFill>
                        <a:latin typeface="Calibri"/>
                      </a:endParaRPr>
                    </a:p>
                  </a:txBody>
                  <a:tcPr marL="6991" marR="6991" marT="6991" marB="0" anchor="ctr">
                    <a:solidFill>
                      <a:schemeClr val="accent4">
                        <a:lumMod val="40000"/>
                        <a:lumOff val="60000"/>
                      </a:schemeClr>
                    </a:solidFill>
                  </a:tcPr>
                </a:tc>
                <a:tc hMerge="1">
                  <a:txBody>
                    <a:bodyPr/>
                    <a:lstStyle/>
                    <a:p>
                      <a:pPr algn="ctr" fontAlgn="t"/>
                      <a:endParaRPr lang="en-US" sz="1400" b="1" i="0" u="none" strike="noStrike" dirty="0">
                        <a:solidFill>
                          <a:srgbClr val="000000"/>
                        </a:solidFill>
                        <a:latin typeface="Calibri"/>
                      </a:endParaRPr>
                    </a:p>
                  </a:txBody>
                  <a:tcPr marL="6991" marR="6991" marT="6991" marB="0" anchor="ctr">
                    <a:solidFill>
                      <a:schemeClr val="accent1">
                        <a:lumMod val="20000"/>
                        <a:lumOff val="80000"/>
                      </a:schemeClr>
                    </a:solidFill>
                  </a:tcPr>
                </a:tc>
                <a:tc>
                  <a:txBody>
                    <a:bodyPr/>
                    <a:lstStyle/>
                    <a:p>
                      <a:pPr algn="ctr" fontAlgn="t"/>
                      <a:endParaRPr lang="en-US" sz="2800" b="1" i="0" u="none" strike="noStrike" dirty="0">
                        <a:solidFill>
                          <a:srgbClr val="000000"/>
                        </a:solidFill>
                        <a:latin typeface="Calibri"/>
                      </a:endParaRPr>
                    </a:p>
                  </a:txBody>
                  <a:tcPr marL="6991" marR="6991" marT="6991" marB="0" anchor="ctr">
                    <a:solidFill>
                      <a:schemeClr val="accent1">
                        <a:lumMod val="20000"/>
                        <a:lumOff val="80000"/>
                      </a:schemeClr>
                    </a:solidFill>
                  </a:tcPr>
                </a:tc>
              </a:tr>
              <a:tr h="589509">
                <a:tc>
                  <a:txBody>
                    <a:bodyPr/>
                    <a:lstStyle/>
                    <a:p>
                      <a:pPr algn="ctr" fontAlgn="t"/>
                      <a:r>
                        <a:rPr lang="en-US" sz="1400" u="none" strike="noStrike" dirty="0"/>
                        <a:t> </a:t>
                      </a:r>
                      <a:endParaRPr lang="en-US" sz="1400" b="1" i="0" u="none" strike="noStrike" dirty="0">
                        <a:solidFill>
                          <a:srgbClr val="000000"/>
                        </a:solidFill>
                        <a:latin typeface="Calibri"/>
                      </a:endParaRPr>
                    </a:p>
                  </a:txBody>
                  <a:tcPr marL="6991" marR="6991" marT="6991" marB="0">
                    <a:solidFill>
                      <a:schemeClr val="accent1">
                        <a:lumMod val="20000"/>
                        <a:lumOff val="80000"/>
                      </a:schemeClr>
                    </a:solidFill>
                  </a:tcPr>
                </a:tc>
                <a:tc>
                  <a:txBody>
                    <a:bodyPr/>
                    <a:lstStyle/>
                    <a:p>
                      <a:pPr algn="ctr" fontAlgn="t"/>
                      <a:r>
                        <a:rPr lang="en-US" sz="1400" u="none" strike="noStrike" dirty="0"/>
                        <a:t>Dec-04</a:t>
                      </a:r>
                      <a:endParaRPr lang="en-US" sz="1400" b="1" i="0" u="none" strike="noStrike" dirty="0">
                        <a:solidFill>
                          <a:srgbClr val="000000"/>
                        </a:solidFill>
                        <a:latin typeface="Calibri"/>
                      </a:endParaRPr>
                    </a:p>
                  </a:txBody>
                  <a:tcPr marL="6991" marR="6991" marT="6991" marB="0" anchor="ctr">
                    <a:solidFill>
                      <a:schemeClr val="accent1">
                        <a:lumMod val="20000"/>
                        <a:lumOff val="80000"/>
                      </a:schemeClr>
                    </a:solidFill>
                  </a:tcPr>
                </a:tc>
                <a:tc>
                  <a:txBody>
                    <a:bodyPr/>
                    <a:lstStyle/>
                    <a:p>
                      <a:pPr algn="ctr" fontAlgn="t"/>
                      <a:r>
                        <a:rPr lang="en-US" sz="1400" u="none" strike="noStrike" dirty="0"/>
                        <a:t>Dec-05</a:t>
                      </a:r>
                      <a:endParaRPr lang="en-US" sz="1400" b="1" i="0" u="none" strike="noStrike" dirty="0">
                        <a:solidFill>
                          <a:srgbClr val="000000"/>
                        </a:solidFill>
                        <a:latin typeface="Calibri"/>
                      </a:endParaRPr>
                    </a:p>
                  </a:txBody>
                  <a:tcPr marL="6991" marR="6991" marT="6991" marB="0" anchor="ctr">
                    <a:solidFill>
                      <a:schemeClr val="accent1">
                        <a:lumMod val="20000"/>
                        <a:lumOff val="80000"/>
                      </a:schemeClr>
                    </a:solidFill>
                  </a:tcPr>
                </a:tc>
                <a:tc>
                  <a:txBody>
                    <a:bodyPr/>
                    <a:lstStyle/>
                    <a:p>
                      <a:pPr algn="ctr" fontAlgn="t"/>
                      <a:r>
                        <a:rPr lang="en-US" sz="1400" u="none" strike="noStrike" dirty="0"/>
                        <a:t>Dec-06</a:t>
                      </a:r>
                      <a:endParaRPr lang="en-US" sz="1400" b="1" i="0" u="none" strike="noStrike" dirty="0">
                        <a:solidFill>
                          <a:srgbClr val="000000"/>
                        </a:solidFill>
                        <a:latin typeface="Calibri"/>
                      </a:endParaRPr>
                    </a:p>
                  </a:txBody>
                  <a:tcPr marL="6991" marR="6991" marT="6991" marB="0" anchor="ctr">
                    <a:solidFill>
                      <a:schemeClr val="accent1">
                        <a:lumMod val="20000"/>
                        <a:lumOff val="80000"/>
                      </a:schemeClr>
                    </a:solidFill>
                  </a:tcPr>
                </a:tc>
                <a:tc>
                  <a:txBody>
                    <a:bodyPr/>
                    <a:lstStyle/>
                    <a:p>
                      <a:pPr algn="ctr" fontAlgn="t"/>
                      <a:r>
                        <a:rPr lang="en-US" sz="1400" u="none" strike="noStrike" dirty="0"/>
                        <a:t>Dec-07</a:t>
                      </a:r>
                      <a:endParaRPr lang="en-US" sz="1400" b="1" i="0" u="none" strike="noStrike" dirty="0">
                        <a:solidFill>
                          <a:srgbClr val="000000"/>
                        </a:solidFill>
                        <a:latin typeface="Calibri"/>
                      </a:endParaRPr>
                    </a:p>
                  </a:txBody>
                  <a:tcPr marL="6991" marR="6991" marT="6991" marB="0" anchor="ctr">
                    <a:solidFill>
                      <a:schemeClr val="accent1">
                        <a:lumMod val="20000"/>
                        <a:lumOff val="80000"/>
                      </a:schemeClr>
                    </a:solidFill>
                  </a:tcPr>
                </a:tc>
                <a:tc>
                  <a:txBody>
                    <a:bodyPr/>
                    <a:lstStyle/>
                    <a:p>
                      <a:pPr algn="ctr" fontAlgn="t"/>
                      <a:r>
                        <a:rPr lang="en-US" sz="1400" u="none" strike="noStrike" dirty="0"/>
                        <a:t>Dec-08</a:t>
                      </a:r>
                      <a:endParaRPr lang="en-US" sz="1400" b="1" i="0" u="none" strike="noStrike" dirty="0">
                        <a:solidFill>
                          <a:srgbClr val="000000"/>
                        </a:solidFill>
                        <a:latin typeface="Calibri"/>
                      </a:endParaRPr>
                    </a:p>
                  </a:txBody>
                  <a:tcPr marL="6991" marR="6991" marT="6991" marB="0" anchor="ctr">
                    <a:solidFill>
                      <a:schemeClr val="accent1">
                        <a:lumMod val="20000"/>
                        <a:lumOff val="80000"/>
                      </a:schemeClr>
                    </a:solidFill>
                  </a:tcPr>
                </a:tc>
                <a:tc>
                  <a:txBody>
                    <a:bodyPr/>
                    <a:lstStyle/>
                    <a:p>
                      <a:pPr algn="ctr" fontAlgn="t"/>
                      <a:r>
                        <a:rPr lang="en-US" sz="1400" u="none" strike="noStrike" dirty="0"/>
                        <a:t>Dec-09</a:t>
                      </a:r>
                      <a:endParaRPr lang="en-US" sz="1400" b="1" i="0" u="none" strike="noStrike" dirty="0">
                        <a:solidFill>
                          <a:srgbClr val="000000"/>
                        </a:solidFill>
                        <a:latin typeface="Calibri"/>
                      </a:endParaRPr>
                    </a:p>
                  </a:txBody>
                  <a:tcPr marL="6991" marR="6991" marT="6991" marB="0" anchor="ctr">
                    <a:solidFill>
                      <a:schemeClr val="accent1">
                        <a:lumMod val="20000"/>
                        <a:lumOff val="80000"/>
                      </a:schemeClr>
                    </a:solidFill>
                  </a:tcPr>
                </a:tc>
                <a:tc>
                  <a:txBody>
                    <a:bodyPr/>
                    <a:lstStyle/>
                    <a:p>
                      <a:pPr algn="ctr" fontAlgn="t"/>
                      <a:r>
                        <a:rPr lang="en-US" sz="1400" u="none" strike="noStrike" dirty="0"/>
                        <a:t>Dec-10</a:t>
                      </a:r>
                      <a:endParaRPr lang="en-US" sz="1400" b="1" i="0" u="none" strike="noStrike" dirty="0">
                        <a:solidFill>
                          <a:srgbClr val="000000"/>
                        </a:solidFill>
                        <a:latin typeface="Calibri"/>
                      </a:endParaRPr>
                    </a:p>
                  </a:txBody>
                  <a:tcPr marL="6991" marR="6991" marT="6991" marB="0" anchor="ctr">
                    <a:solidFill>
                      <a:schemeClr val="accent1">
                        <a:lumMod val="20000"/>
                        <a:lumOff val="80000"/>
                      </a:schemeClr>
                    </a:solidFill>
                  </a:tcPr>
                </a:tc>
                <a:tc>
                  <a:txBody>
                    <a:bodyPr/>
                    <a:lstStyle/>
                    <a:p>
                      <a:pPr algn="ctr" fontAlgn="t"/>
                      <a:r>
                        <a:rPr lang="en-US" sz="1400" u="none" strike="noStrike" dirty="0"/>
                        <a:t>Dec-11</a:t>
                      </a:r>
                      <a:endParaRPr lang="en-US" sz="1400" b="1" i="0" u="none" strike="noStrike" dirty="0">
                        <a:solidFill>
                          <a:srgbClr val="000000"/>
                        </a:solidFill>
                        <a:latin typeface="Calibri"/>
                      </a:endParaRPr>
                    </a:p>
                  </a:txBody>
                  <a:tcPr marL="6991" marR="6991" marT="6991" marB="0" anchor="ctr">
                    <a:solidFill>
                      <a:schemeClr val="accent1">
                        <a:lumMod val="20000"/>
                        <a:lumOff val="80000"/>
                      </a:schemeClr>
                    </a:solidFill>
                  </a:tcPr>
                </a:tc>
                <a:tc>
                  <a:txBody>
                    <a:bodyPr/>
                    <a:lstStyle/>
                    <a:p>
                      <a:pPr algn="ctr" fontAlgn="t"/>
                      <a:r>
                        <a:rPr lang="en-US" sz="1400" u="none" strike="noStrike" dirty="0"/>
                        <a:t>Dec-12</a:t>
                      </a:r>
                      <a:endParaRPr lang="en-US" sz="1400" b="1" i="0" u="none" strike="noStrike" dirty="0">
                        <a:solidFill>
                          <a:srgbClr val="000000"/>
                        </a:solidFill>
                        <a:latin typeface="Calibri"/>
                      </a:endParaRPr>
                    </a:p>
                  </a:txBody>
                  <a:tcPr marL="6991" marR="6991" marT="6991" marB="0" anchor="ctr">
                    <a:solidFill>
                      <a:schemeClr val="accent1">
                        <a:lumMod val="20000"/>
                        <a:lumOff val="80000"/>
                      </a:schemeClr>
                    </a:solidFill>
                  </a:tcPr>
                </a:tc>
                <a:tc>
                  <a:txBody>
                    <a:bodyPr/>
                    <a:lstStyle/>
                    <a:p>
                      <a:pPr algn="ctr" fontAlgn="t"/>
                      <a:r>
                        <a:rPr lang="en-US" sz="1400" u="none" strike="noStrike" dirty="0"/>
                        <a:t>Dec-13</a:t>
                      </a:r>
                      <a:endParaRPr lang="en-US" sz="1400" b="1" i="0" u="none" strike="noStrike" dirty="0">
                        <a:solidFill>
                          <a:srgbClr val="000000"/>
                        </a:solidFill>
                        <a:latin typeface="Calibri"/>
                      </a:endParaRPr>
                    </a:p>
                  </a:txBody>
                  <a:tcPr marL="6991" marR="6991" marT="6991" marB="0" anchor="ctr">
                    <a:solidFill>
                      <a:schemeClr val="accent1">
                        <a:lumMod val="20000"/>
                        <a:lumOff val="80000"/>
                      </a:schemeClr>
                    </a:solidFill>
                  </a:tcPr>
                </a:tc>
                <a:tc>
                  <a:txBody>
                    <a:bodyPr/>
                    <a:lstStyle/>
                    <a:p>
                      <a:pPr algn="ctr" fontAlgn="t"/>
                      <a:r>
                        <a:rPr lang="en-US" sz="1400" u="none" strike="noStrike" dirty="0"/>
                        <a:t>Dec-14</a:t>
                      </a:r>
                      <a:endParaRPr lang="en-US" sz="1400" b="1" i="0" u="none" strike="noStrike" dirty="0">
                        <a:solidFill>
                          <a:srgbClr val="000000"/>
                        </a:solidFill>
                        <a:latin typeface="Calibri"/>
                      </a:endParaRPr>
                    </a:p>
                  </a:txBody>
                  <a:tcPr marL="6991" marR="6991" marT="6991" marB="0" anchor="ctr">
                    <a:solidFill>
                      <a:schemeClr val="accent1">
                        <a:lumMod val="20000"/>
                        <a:lumOff val="80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400" u="none" strike="noStrike" dirty="0" smtClean="0"/>
                        <a:t>Dec-15</a:t>
                      </a:r>
                      <a:endParaRPr lang="en-US" sz="1400" b="1" i="0" u="none" strike="noStrike" dirty="0" smtClean="0">
                        <a:solidFill>
                          <a:srgbClr val="000000"/>
                        </a:solidFill>
                        <a:latin typeface="+mn-lt"/>
                      </a:endParaRPr>
                    </a:p>
                  </a:txBody>
                  <a:tcPr marL="6991" marR="6991" marT="6991" marB="0" anchor="ctr">
                    <a:solidFill>
                      <a:schemeClr val="accent1">
                        <a:lumMod val="20000"/>
                        <a:lumOff val="80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400" u="none" strike="noStrike" dirty="0" smtClean="0"/>
                        <a:t>Dec-16</a:t>
                      </a:r>
                      <a:endParaRPr lang="en-US" sz="1400" b="1" i="0" u="none" strike="noStrike" dirty="0" smtClean="0">
                        <a:solidFill>
                          <a:srgbClr val="000000"/>
                        </a:solidFill>
                        <a:latin typeface="+mn-lt"/>
                      </a:endParaRPr>
                    </a:p>
                  </a:txBody>
                  <a:tcPr marL="6991" marR="6991" marT="6991" marB="0" anchor="ctr">
                    <a:solidFill>
                      <a:schemeClr val="accent1">
                        <a:lumMod val="20000"/>
                        <a:lumOff val="80000"/>
                      </a:schemeClr>
                    </a:solidFill>
                  </a:tcPr>
                </a:tc>
              </a:tr>
              <a:tr h="589509">
                <a:tc>
                  <a:txBody>
                    <a:bodyPr/>
                    <a:lstStyle/>
                    <a:p>
                      <a:pPr algn="l" fontAlgn="t"/>
                      <a:r>
                        <a:rPr lang="en-US" sz="1400" u="none" strike="noStrike" dirty="0"/>
                        <a:t>SME Outstanding</a:t>
                      </a:r>
                      <a:endParaRPr lang="en-US" sz="1400" b="1" i="0" u="none" strike="noStrike" dirty="0">
                        <a:solidFill>
                          <a:srgbClr val="000000"/>
                        </a:solidFill>
                        <a:latin typeface="Calibri"/>
                      </a:endParaRPr>
                    </a:p>
                  </a:txBody>
                  <a:tcPr marL="6991" marR="6991" marT="6991" marB="0" anchor="ctr"/>
                </a:tc>
                <a:tc>
                  <a:txBody>
                    <a:bodyPr/>
                    <a:lstStyle/>
                    <a:p>
                      <a:pPr algn="ctr" fontAlgn="t"/>
                      <a:r>
                        <a:rPr lang="en-US" sz="1600" b="1" u="none" strike="noStrike" dirty="0" smtClean="0">
                          <a:latin typeface="+mn-lt"/>
                        </a:rPr>
                        <a:t>284 </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smtClean="0">
                          <a:latin typeface="+mn-lt"/>
                        </a:rPr>
                        <a:t>361 </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smtClean="0">
                          <a:latin typeface="+mn-lt"/>
                        </a:rPr>
                        <a:t>408 </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smtClean="0">
                          <a:solidFill>
                            <a:schemeClr val="accent3">
                              <a:lumMod val="50000"/>
                            </a:schemeClr>
                          </a:solidFill>
                          <a:latin typeface="+mn-lt"/>
                        </a:rPr>
                        <a:t>437</a:t>
                      </a:r>
                      <a:endParaRPr lang="en-US" sz="1600" b="1" i="0" u="none" strike="noStrike" dirty="0">
                        <a:solidFill>
                          <a:schemeClr val="accent3">
                            <a:lumMod val="50000"/>
                          </a:schemeClr>
                        </a:solidFill>
                        <a:latin typeface="+mn-lt"/>
                      </a:endParaRPr>
                    </a:p>
                  </a:txBody>
                  <a:tcPr marL="6991" marR="6991" marT="6991" marB="0" anchor="ctr"/>
                </a:tc>
                <a:tc>
                  <a:txBody>
                    <a:bodyPr/>
                    <a:lstStyle/>
                    <a:p>
                      <a:pPr algn="ctr" fontAlgn="t"/>
                      <a:r>
                        <a:rPr lang="en-US" sz="1600" b="1" u="none" strike="noStrike" dirty="0" smtClean="0">
                          <a:latin typeface="+mn-lt"/>
                        </a:rPr>
                        <a:t>375 </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smtClean="0">
                          <a:latin typeface="+mn-lt"/>
                        </a:rPr>
                        <a:t>348 </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smtClean="0">
                          <a:latin typeface="+mn-lt"/>
                        </a:rPr>
                        <a:t>334 </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smtClean="0">
                          <a:latin typeface="+mn-lt"/>
                        </a:rPr>
                        <a:t>294 </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smtClean="0">
                          <a:solidFill>
                            <a:schemeClr val="tx1"/>
                          </a:solidFill>
                          <a:latin typeface="+mn-lt"/>
                        </a:rPr>
                        <a:t>266</a:t>
                      </a:r>
                      <a:r>
                        <a:rPr lang="en-US" sz="1600" b="1" u="none" strike="noStrike" dirty="0" smtClean="0">
                          <a:latin typeface="+mn-lt"/>
                        </a:rPr>
                        <a:t> </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smtClean="0">
                          <a:latin typeface="+mn-lt"/>
                        </a:rPr>
                        <a:t>273 </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smtClean="0">
                          <a:latin typeface="+mn-lt"/>
                        </a:rPr>
                        <a:t>288 </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i="0" u="none" strike="noStrike" dirty="0" smtClean="0">
                          <a:solidFill>
                            <a:srgbClr val="000000"/>
                          </a:solidFill>
                          <a:latin typeface="+mn-lt"/>
                        </a:rPr>
                        <a:t>305</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i="0" u="none" strike="noStrike" dirty="0" smtClean="0">
                          <a:solidFill>
                            <a:srgbClr val="000000"/>
                          </a:solidFill>
                          <a:latin typeface="+mn-lt"/>
                        </a:rPr>
                        <a:t>400</a:t>
                      </a:r>
                      <a:endParaRPr lang="en-US" sz="1600" b="1" i="0" u="none" strike="noStrike" dirty="0">
                        <a:solidFill>
                          <a:srgbClr val="000000"/>
                        </a:solidFill>
                        <a:latin typeface="+mn-lt"/>
                      </a:endParaRPr>
                    </a:p>
                  </a:txBody>
                  <a:tcPr marL="6991" marR="6991" marT="6991" marB="0" anchor="ctr"/>
                </a:tc>
              </a:tr>
              <a:tr h="589509">
                <a:tc>
                  <a:txBody>
                    <a:bodyPr/>
                    <a:lstStyle/>
                    <a:p>
                      <a:pPr algn="l" fontAlgn="t"/>
                      <a:r>
                        <a:rPr lang="en-US" sz="1400" u="none" strike="noStrike" dirty="0"/>
                        <a:t>% Share in </a:t>
                      </a:r>
                      <a:r>
                        <a:rPr lang="en-US" sz="1400" u="none" strike="noStrike" dirty="0" smtClean="0"/>
                        <a:t>Total</a:t>
                      </a:r>
                      <a:r>
                        <a:rPr lang="en-US" sz="1400" u="none" strike="noStrike" baseline="0" dirty="0" smtClean="0"/>
                        <a:t> O/S</a:t>
                      </a:r>
                      <a:endParaRPr lang="en-US" sz="1400" b="1" i="0" u="none" strike="noStrike" dirty="0">
                        <a:solidFill>
                          <a:srgbClr val="000000"/>
                        </a:solidFill>
                        <a:latin typeface="Calibri"/>
                      </a:endParaRPr>
                    </a:p>
                  </a:txBody>
                  <a:tcPr marL="6991" marR="6991" marT="6991" marB="0" anchor="ctr"/>
                </a:tc>
                <a:tc>
                  <a:txBody>
                    <a:bodyPr/>
                    <a:lstStyle/>
                    <a:p>
                      <a:pPr algn="ctr" fontAlgn="t"/>
                      <a:r>
                        <a:rPr lang="en-US" sz="1600" b="1" u="none" strike="noStrike" dirty="0" smtClean="0">
                          <a:latin typeface="+mn-lt"/>
                        </a:rPr>
                        <a:t>17%</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smtClean="0">
                          <a:latin typeface="+mn-lt"/>
                        </a:rPr>
                        <a:t>18%</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smtClean="0">
                          <a:latin typeface="+mn-lt"/>
                        </a:rPr>
                        <a:t>17%</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smtClean="0">
                          <a:latin typeface="+mn-lt"/>
                        </a:rPr>
                        <a:t>16%</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smtClean="0">
                          <a:latin typeface="+mn-lt"/>
                        </a:rPr>
                        <a:t>12%</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smtClean="0">
                          <a:latin typeface="+mn-lt"/>
                        </a:rPr>
                        <a:t>10%</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smtClean="0">
                          <a:latin typeface="+mn-lt"/>
                        </a:rPr>
                        <a:t>10%</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smtClean="0">
                          <a:latin typeface="+mn-lt"/>
                        </a:rPr>
                        <a:t>8%</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smtClean="0">
                          <a:latin typeface="+mn-lt"/>
                        </a:rPr>
                        <a:t>7%</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smtClean="0">
                          <a:latin typeface="+mn-lt"/>
                        </a:rPr>
                        <a:t>7%</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smtClean="0">
                          <a:latin typeface="+mn-lt"/>
                        </a:rPr>
                        <a:t>6%</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i="0" u="none" strike="noStrike" dirty="0" smtClean="0">
                          <a:solidFill>
                            <a:srgbClr val="000000"/>
                          </a:solidFill>
                          <a:latin typeface="+mn-lt"/>
                        </a:rPr>
                        <a:t>6%</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i="0" u="none" strike="noStrike" dirty="0" smtClean="0">
                          <a:solidFill>
                            <a:srgbClr val="000000"/>
                          </a:solidFill>
                          <a:latin typeface="+mn-lt"/>
                        </a:rPr>
                        <a:t>9%</a:t>
                      </a:r>
                      <a:endParaRPr lang="en-US" sz="1600" b="1" i="0" u="none" strike="noStrike" dirty="0">
                        <a:solidFill>
                          <a:srgbClr val="000000"/>
                        </a:solidFill>
                        <a:latin typeface="+mn-lt"/>
                      </a:endParaRPr>
                    </a:p>
                  </a:txBody>
                  <a:tcPr marL="6991" marR="6991" marT="6991" marB="0" anchor="ctr"/>
                </a:tc>
              </a:tr>
              <a:tr h="589509">
                <a:tc>
                  <a:txBody>
                    <a:bodyPr/>
                    <a:lstStyle/>
                    <a:p>
                      <a:pPr algn="l" fontAlgn="t"/>
                      <a:r>
                        <a:rPr lang="en-US" sz="1400" u="none" strike="noStrike" dirty="0"/>
                        <a:t>SME Borrowers</a:t>
                      </a:r>
                      <a:endParaRPr lang="en-US" sz="1400" b="1" i="0" u="none" strike="noStrike" dirty="0">
                        <a:solidFill>
                          <a:srgbClr val="000000"/>
                        </a:solidFill>
                        <a:latin typeface="Calibri"/>
                      </a:endParaRPr>
                    </a:p>
                  </a:txBody>
                  <a:tcPr marL="6991" marR="6991" marT="6991" marB="0" anchor="ctr"/>
                </a:tc>
                <a:tc>
                  <a:txBody>
                    <a:bodyPr/>
                    <a:lstStyle/>
                    <a:p>
                      <a:pPr algn="ctr" fontAlgn="t"/>
                      <a:r>
                        <a:rPr lang="en-US" sz="1600" b="1" u="none" strike="noStrike" dirty="0">
                          <a:latin typeface="+mn-lt"/>
                        </a:rPr>
                        <a:t>106</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a:latin typeface="+mn-lt"/>
                        </a:rPr>
                        <a:t>161</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a:latin typeface="+mn-lt"/>
                        </a:rPr>
                        <a:t>168</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a:latin typeface="+mn-lt"/>
                        </a:rPr>
                        <a:t>185</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a:latin typeface="+mn-lt"/>
                        </a:rPr>
                        <a:t>215</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a:latin typeface="+mn-lt"/>
                        </a:rPr>
                        <a:t>212</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a:latin typeface="+mn-lt"/>
                        </a:rPr>
                        <a:t>211</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a:latin typeface="+mn-lt"/>
                        </a:rPr>
                        <a:t>168</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a:latin typeface="+mn-lt"/>
                        </a:rPr>
                        <a:t>132</a:t>
                      </a:r>
                      <a:endParaRPr lang="en-US" sz="1600" b="1" i="0" u="none" strike="noStrike">
                        <a:solidFill>
                          <a:srgbClr val="000000"/>
                        </a:solidFill>
                        <a:latin typeface="+mn-lt"/>
                      </a:endParaRPr>
                    </a:p>
                  </a:txBody>
                  <a:tcPr marL="6991" marR="6991" marT="6991" marB="0" anchor="ctr"/>
                </a:tc>
                <a:tc>
                  <a:txBody>
                    <a:bodyPr/>
                    <a:lstStyle/>
                    <a:p>
                      <a:pPr algn="ctr" fontAlgn="t"/>
                      <a:r>
                        <a:rPr lang="en-US" sz="1600" b="1" u="none" strike="noStrike" dirty="0" smtClean="0">
                          <a:latin typeface="+mn-lt"/>
                        </a:rPr>
                        <a:t>137 </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u="none" strike="noStrike" dirty="0" smtClean="0">
                          <a:latin typeface="+mn-lt"/>
                        </a:rPr>
                        <a:t>135 </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i="0" u="none" strike="noStrike" dirty="0" smtClean="0">
                          <a:solidFill>
                            <a:srgbClr val="000000"/>
                          </a:solidFill>
                          <a:latin typeface="+mn-lt"/>
                        </a:rPr>
                        <a:t>158</a:t>
                      </a:r>
                      <a:endParaRPr lang="en-US" sz="1600" b="1" i="0" u="none" strike="noStrike" dirty="0">
                        <a:solidFill>
                          <a:srgbClr val="000000"/>
                        </a:solidFill>
                        <a:latin typeface="+mn-lt"/>
                      </a:endParaRPr>
                    </a:p>
                  </a:txBody>
                  <a:tcPr marL="6991" marR="6991" marT="6991" marB="0" anchor="ctr"/>
                </a:tc>
                <a:tc>
                  <a:txBody>
                    <a:bodyPr/>
                    <a:lstStyle/>
                    <a:p>
                      <a:pPr algn="ctr" fontAlgn="t"/>
                      <a:r>
                        <a:rPr lang="en-US" sz="1600" b="1" i="0" u="none" strike="noStrike" dirty="0" smtClean="0">
                          <a:solidFill>
                            <a:srgbClr val="000000"/>
                          </a:solidFill>
                          <a:latin typeface="+mn-lt"/>
                        </a:rPr>
                        <a:t>175</a:t>
                      </a:r>
                      <a:endParaRPr lang="en-US" sz="1600" b="1" i="0" u="none" strike="noStrike" dirty="0">
                        <a:solidFill>
                          <a:srgbClr val="000000"/>
                        </a:solidFill>
                        <a:latin typeface="+mn-lt"/>
                      </a:endParaRPr>
                    </a:p>
                  </a:txBody>
                  <a:tcPr marL="6991" marR="6991" marT="6991" marB="0" anchor="ctr"/>
                </a:tc>
              </a:tr>
              <a:tr h="589509">
                <a:tc>
                  <a:txBody>
                    <a:bodyPr/>
                    <a:lstStyle/>
                    <a:p>
                      <a:pPr algn="l" fontAlgn="t"/>
                      <a:r>
                        <a:rPr lang="en-US" sz="1400" u="none" strike="noStrike" dirty="0" smtClean="0"/>
                        <a:t>% NPLs</a:t>
                      </a:r>
                      <a:endParaRPr lang="en-US" sz="1400" b="1" i="0" u="none" strike="noStrike" dirty="0">
                        <a:solidFill>
                          <a:srgbClr val="000000"/>
                        </a:solidFill>
                        <a:latin typeface="Calibri"/>
                      </a:endParaRPr>
                    </a:p>
                  </a:txBody>
                  <a:tcPr marL="6991" marR="6991" marT="6991" marB="0" anchor="ctr"/>
                </a:tc>
                <a:tc>
                  <a:txBody>
                    <a:bodyPr/>
                    <a:lstStyle/>
                    <a:p>
                      <a:pPr algn="ctr" fontAlgn="b"/>
                      <a:r>
                        <a:rPr lang="en-US" sz="1600" b="1" i="0" u="none" strike="noStrike" dirty="0">
                          <a:solidFill>
                            <a:srgbClr val="000000"/>
                          </a:solidFill>
                          <a:effectLst/>
                          <a:latin typeface="+mn-lt"/>
                        </a:rPr>
                        <a:t>11%</a:t>
                      </a:r>
                    </a:p>
                  </a:txBody>
                  <a:tcPr marL="9525" marR="9525" marT="9525" marB="0" anchor="ctr"/>
                </a:tc>
                <a:tc>
                  <a:txBody>
                    <a:bodyPr/>
                    <a:lstStyle/>
                    <a:p>
                      <a:pPr algn="ctr" fontAlgn="b"/>
                      <a:r>
                        <a:rPr lang="en-US" sz="1600" b="1" i="0" u="none" strike="noStrike" dirty="0">
                          <a:solidFill>
                            <a:srgbClr val="000000"/>
                          </a:solidFill>
                          <a:effectLst/>
                          <a:latin typeface="+mn-lt"/>
                        </a:rPr>
                        <a:t>12%</a:t>
                      </a:r>
                    </a:p>
                  </a:txBody>
                  <a:tcPr marL="9525" marR="9525" marT="9525" marB="0" anchor="ctr"/>
                </a:tc>
                <a:tc>
                  <a:txBody>
                    <a:bodyPr/>
                    <a:lstStyle/>
                    <a:p>
                      <a:pPr algn="ctr" fontAlgn="b"/>
                      <a:r>
                        <a:rPr lang="en-US" sz="1600" b="1" i="0" u="none" strike="noStrike" dirty="0">
                          <a:solidFill>
                            <a:srgbClr val="000000"/>
                          </a:solidFill>
                          <a:effectLst/>
                          <a:latin typeface="+mn-lt"/>
                        </a:rPr>
                        <a:t>9%</a:t>
                      </a:r>
                    </a:p>
                  </a:txBody>
                  <a:tcPr marL="9525" marR="9525" marT="9525" marB="0" anchor="ctr"/>
                </a:tc>
                <a:tc>
                  <a:txBody>
                    <a:bodyPr/>
                    <a:lstStyle/>
                    <a:p>
                      <a:pPr algn="ctr" fontAlgn="b"/>
                      <a:r>
                        <a:rPr lang="en-US" sz="1600" b="1" i="0" u="none" strike="noStrike" dirty="0">
                          <a:solidFill>
                            <a:srgbClr val="000000"/>
                          </a:solidFill>
                          <a:effectLst/>
                          <a:latin typeface="+mn-lt"/>
                        </a:rPr>
                        <a:t>9%</a:t>
                      </a:r>
                    </a:p>
                  </a:txBody>
                  <a:tcPr marL="9525" marR="9525" marT="9525" marB="0" anchor="ctr"/>
                </a:tc>
                <a:tc>
                  <a:txBody>
                    <a:bodyPr/>
                    <a:lstStyle/>
                    <a:p>
                      <a:pPr algn="ctr" fontAlgn="b"/>
                      <a:r>
                        <a:rPr lang="en-US" sz="1600" b="1" i="0" u="none" strike="noStrike" dirty="0">
                          <a:solidFill>
                            <a:srgbClr val="000000"/>
                          </a:solidFill>
                          <a:effectLst/>
                          <a:latin typeface="+mn-lt"/>
                        </a:rPr>
                        <a:t>16%</a:t>
                      </a:r>
                    </a:p>
                  </a:txBody>
                  <a:tcPr marL="9525" marR="9525" marT="9525" marB="0" anchor="ctr"/>
                </a:tc>
                <a:tc>
                  <a:txBody>
                    <a:bodyPr/>
                    <a:lstStyle/>
                    <a:p>
                      <a:pPr algn="ctr" fontAlgn="b"/>
                      <a:r>
                        <a:rPr lang="en-US" sz="1600" b="1" i="0" u="none" strike="noStrike" dirty="0">
                          <a:solidFill>
                            <a:srgbClr val="000000"/>
                          </a:solidFill>
                          <a:effectLst/>
                          <a:latin typeface="+mn-lt"/>
                        </a:rPr>
                        <a:t>23%</a:t>
                      </a:r>
                    </a:p>
                  </a:txBody>
                  <a:tcPr marL="9525" marR="9525" marT="9525" marB="0" anchor="ctr"/>
                </a:tc>
                <a:tc>
                  <a:txBody>
                    <a:bodyPr/>
                    <a:lstStyle/>
                    <a:p>
                      <a:pPr algn="ctr" fontAlgn="b"/>
                      <a:r>
                        <a:rPr lang="en-US" sz="1600" b="1" i="0" u="none" strike="noStrike" dirty="0">
                          <a:solidFill>
                            <a:srgbClr val="000000"/>
                          </a:solidFill>
                          <a:effectLst/>
                          <a:latin typeface="+mn-lt"/>
                        </a:rPr>
                        <a:t>29%</a:t>
                      </a:r>
                    </a:p>
                  </a:txBody>
                  <a:tcPr marL="9525" marR="9525" marT="9525" marB="0" anchor="ctr"/>
                </a:tc>
                <a:tc>
                  <a:txBody>
                    <a:bodyPr/>
                    <a:lstStyle/>
                    <a:p>
                      <a:pPr algn="ctr" fontAlgn="b"/>
                      <a:r>
                        <a:rPr lang="en-US" sz="1600" b="1" i="0" u="none" strike="noStrike" dirty="0">
                          <a:solidFill>
                            <a:srgbClr val="000000"/>
                          </a:solidFill>
                          <a:effectLst/>
                          <a:latin typeface="+mn-lt"/>
                        </a:rPr>
                        <a:t>32%</a:t>
                      </a:r>
                    </a:p>
                  </a:txBody>
                  <a:tcPr marL="9525" marR="9525" marT="9525" marB="0" anchor="ctr"/>
                </a:tc>
                <a:tc>
                  <a:txBody>
                    <a:bodyPr/>
                    <a:lstStyle/>
                    <a:p>
                      <a:pPr algn="ctr" fontAlgn="b"/>
                      <a:r>
                        <a:rPr lang="en-US" sz="1600" b="1" i="0" u="none" strike="noStrike" dirty="0">
                          <a:solidFill>
                            <a:srgbClr val="000000"/>
                          </a:solidFill>
                          <a:effectLst/>
                          <a:latin typeface="+mn-lt"/>
                        </a:rPr>
                        <a:t>36%</a:t>
                      </a:r>
                    </a:p>
                  </a:txBody>
                  <a:tcPr marL="9525" marR="9525" marT="9525" marB="0" anchor="ctr"/>
                </a:tc>
                <a:tc>
                  <a:txBody>
                    <a:bodyPr/>
                    <a:lstStyle/>
                    <a:p>
                      <a:pPr algn="ctr" fontAlgn="b"/>
                      <a:r>
                        <a:rPr lang="en-US" sz="1600" b="1" i="0" u="none" strike="noStrike" dirty="0">
                          <a:solidFill>
                            <a:srgbClr val="000000"/>
                          </a:solidFill>
                          <a:effectLst/>
                          <a:latin typeface="+mn-lt"/>
                        </a:rPr>
                        <a:t>32%</a:t>
                      </a:r>
                    </a:p>
                  </a:txBody>
                  <a:tcPr marL="9525" marR="9525" marT="9525" marB="0" anchor="ctr"/>
                </a:tc>
                <a:tc>
                  <a:txBody>
                    <a:bodyPr/>
                    <a:lstStyle/>
                    <a:p>
                      <a:pPr algn="ctr" fontAlgn="b"/>
                      <a:r>
                        <a:rPr lang="en-US" sz="1600" b="1" i="0" u="none" strike="noStrike" dirty="0">
                          <a:solidFill>
                            <a:srgbClr val="000000"/>
                          </a:solidFill>
                          <a:effectLst/>
                          <a:latin typeface="+mn-lt"/>
                        </a:rPr>
                        <a:t>30%</a:t>
                      </a:r>
                    </a:p>
                  </a:txBody>
                  <a:tcPr marL="9525" marR="9525" marT="9525" marB="0" anchor="ctr"/>
                </a:tc>
                <a:tc>
                  <a:txBody>
                    <a:bodyPr/>
                    <a:lstStyle/>
                    <a:p>
                      <a:pPr algn="ctr" fontAlgn="b"/>
                      <a:r>
                        <a:rPr lang="en-US" sz="1600" b="1" i="0" u="none" strike="noStrike" dirty="0">
                          <a:solidFill>
                            <a:srgbClr val="000000"/>
                          </a:solidFill>
                          <a:effectLst/>
                          <a:latin typeface="+mn-lt"/>
                        </a:rPr>
                        <a:t>25%</a:t>
                      </a:r>
                    </a:p>
                  </a:txBody>
                  <a:tcPr marL="9525" marR="9525" marT="9525" marB="0" anchor="ctr"/>
                </a:tc>
                <a:tc>
                  <a:txBody>
                    <a:bodyPr/>
                    <a:lstStyle/>
                    <a:p>
                      <a:pPr algn="ctr" fontAlgn="b"/>
                      <a:r>
                        <a:rPr lang="en-US" sz="1600" b="1" i="0" u="none" strike="noStrike" dirty="0" smtClean="0">
                          <a:solidFill>
                            <a:srgbClr val="000000"/>
                          </a:solidFill>
                          <a:effectLst/>
                          <a:latin typeface="+mn-lt"/>
                        </a:rPr>
                        <a:t>21%</a:t>
                      </a:r>
                      <a:endParaRPr lang="en-US" sz="1600" b="1" i="0" u="none" strike="noStrike" dirty="0">
                        <a:solidFill>
                          <a:srgbClr val="000000"/>
                        </a:solidFill>
                        <a:effectLst/>
                        <a:latin typeface="+mn-lt"/>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xmlns="" val="651615287"/>
              </p:ext>
            </p:extLst>
          </p:nvPr>
        </p:nvGraphicFramePr>
        <p:xfrm>
          <a:off x="152400" y="1066800"/>
          <a:ext cx="87630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2"/>
          <p:cNvSpPr>
            <a:spLocks noGrp="1"/>
          </p:cNvSpPr>
          <p:nvPr>
            <p:ph type="title"/>
          </p:nvPr>
        </p:nvSpPr>
        <p:spPr>
          <a:xfrm>
            <a:off x="76200" y="228600"/>
            <a:ext cx="7620000" cy="685800"/>
          </a:xfrm>
          <a:noFill/>
          <a:ln w="19050">
            <a:solidFill>
              <a:schemeClr val="bg1">
                <a:lumMod val="50000"/>
              </a:schemeClr>
            </a:solidFill>
            <a:miter lim="800000"/>
            <a:headEnd/>
            <a:tailEnd/>
          </a:ln>
        </p:spPr>
        <p:txBody>
          <a:bodyPr vert="horz" wrap="square" lIns="91440" tIns="45720" rIns="91440" bIns="45720" numCol="1" anchor="ctr" anchorCtr="0" compatLnSpc="1">
            <a:prstTxWarp prst="textNoShape">
              <a:avLst/>
            </a:prstTxWarp>
            <a:normAutofit/>
          </a:bodyPr>
          <a:lstStyle/>
          <a:p>
            <a:pPr algn="ctr"/>
            <a:r>
              <a:rPr lang="en-US" sz="2800" b="1" dirty="0" smtClean="0">
                <a:solidFill>
                  <a:srgbClr val="7030A0"/>
                </a:solidFill>
              </a:rPr>
              <a:t>SME Financing </a:t>
            </a:r>
            <a:r>
              <a:rPr lang="en-US" sz="2800" b="1" dirty="0" smtClean="0">
                <a:solidFill>
                  <a:srgbClr val="7030A0"/>
                </a:solidFill>
              </a:rPr>
              <a:t>Trends</a:t>
            </a:r>
            <a:endParaRPr lang="en-US" sz="2800" b="1" dirty="0" smtClean="0">
              <a:solidFill>
                <a:srgbClr val="7030A0"/>
              </a:solidFill>
            </a:endParaRPr>
          </a:p>
        </p:txBody>
      </p:sp>
    </p:spTree>
    <p:extLst>
      <p:ext uri="{BB962C8B-B14F-4D97-AF65-F5344CB8AC3E}">
        <p14:creationId xmlns:p14="http://schemas.microsoft.com/office/powerpoint/2010/main" xmlns="" val="1378102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 y="1295400"/>
          <a:ext cx="8991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bwMode="auto">
          <a:xfrm>
            <a:off x="76200" y="228600"/>
            <a:ext cx="7696200" cy="762000"/>
          </a:xfrm>
          <a:prstGeom prst="rect">
            <a:avLst/>
          </a:prstGeom>
          <a:ln w="25400" cap="flat" cmpd="sng" algn="ctr">
            <a:solidFill>
              <a:schemeClr val="accent2"/>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chor="ctr">
            <a:normAutofit/>
          </a:bodyPr>
          <a:lstStyle/>
          <a:p>
            <a:pPr algn="ctr" fontAlgn="auto">
              <a:spcAft>
                <a:spcPts val="0"/>
              </a:spcAft>
              <a:defRPr/>
            </a:pPr>
            <a:r>
              <a:rPr lang="en-US" sz="2800" b="1" dirty="0">
                <a:solidFill>
                  <a:srgbClr val="7030A0"/>
                </a:solidFill>
                <a:latin typeface="+mj-lt"/>
                <a:ea typeface="+mj-ea"/>
                <a:cs typeface="+mj-cs"/>
              </a:rPr>
              <a:t>Key Initiatives by SBP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143000"/>
            <a:ext cx="7620000" cy="5373779"/>
          </a:xfrm>
          <a:prstGeom prst="rect">
            <a:avLst/>
          </a:prstGeom>
          <a:ln>
            <a:solidFill>
              <a:schemeClr val="bg1"/>
            </a:solidFill>
          </a:ln>
        </p:spPr>
        <p:txBody>
          <a:bodyPr wrap="square">
            <a:spAutoFit/>
          </a:bodyPr>
          <a:lstStyle/>
          <a:p>
            <a:pPr marL="342900" indent="-342900" algn="just" eaLnBrk="0" hangingPunct="0">
              <a:lnSpc>
                <a:spcPct val="150000"/>
              </a:lnSpc>
              <a:spcBef>
                <a:spcPct val="20000"/>
              </a:spcBef>
              <a:buFont typeface="+mj-lt"/>
              <a:buAutoNum type="arabicPeriod"/>
            </a:pPr>
            <a:r>
              <a:rPr lang="en-US" sz="2400" dirty="0" smtClean="0"/>
              <a:t>Creation of Enabling Regulatory Framework</a:t>
            </a:r>
          </a:p>
          <a:p>
            <a:pPr marL="342900" indent="-342900" algn="just" eaLnBrk="0" hangingPunct="0">
              <a:lnSpc>
                <a:spcPct val="150000"/>
              </a:lnSpc>
              <a:spcBef>
                <a:spcPct val="20000"/>
              </a:spcBef>
              <a:buFont typeface="+mj-lt"/>
              <a:buAutoNum type="arabicPeriod"/>
            </a:pPr>
            <a:r>
              <a:rPr lang="en-US" sz="2400" dirty="0" smtClean="0"/>
              <a:t>Market Development Initiatives</a:t>
            </a:r>
          </a:p>
          <a:p>
            <a:pPr marL="800100" lvl="1" indent="-342900" algn="just" eaLnBrk="0" hangingPunct="0">
              <a:spcBef>
                <a:spcPct val="20000"/>
              </a:spcBef>
              <a:buFont typeface="Arial" pitchFamily="34" charset="0"/>
              <a:buChar char="•"/>
            </a:pPr>
            <a:r>
              <a:rPr lang="en-US" sz="2400" dirty="0" smtClean="0"/>
              <a:t>Schemes  (CGS, PMYBL, Rice Husking)</a:t>
            </a:r>
          </a:p>
          <a:p>
            <a:pPr marL="800100" lvl="1" indent="-342900" algn="just" eaLnBrk="0" hangingPunct="0">
              <a:spcBef>
                <a:spcPct val="20000"/>
              </a:spcBef>
              <a:buFont typeface="Arial" pitchFamily="34" charset="0"/>
              <a:buChar char="•"/>
            </a:pPr>
            <a:r>
              <a:rPr lang="en-US" sz="2400" dirty="0" smtClean="0"/>
              <a:t>Surveys/Studies</a:t>
            </a:r>
          </a:p>
          <a:p>
            <a:pPr marL="800100" lvl="1" indent="-342900" algn="just" eaLnBrk="0" hangingPunct="0">
              <a:spcBef>
                <a:spcPct val="20000"/>
              </a:spcBef>
              <a:buFont typeface="Arial" pitchFamily="34" charset="0"/>
              <a:buChar char="•"/>
            </a:pPr>
            <a:r>
              <a:rPr lang="en-US" sz="2400" dirty="0" smtClean="0"/>
              <a:t>Information Dissemination</a:t>
            </a:r>
          </a:p>
          <a:p>
            <a:pPr marL="342900" indent="-342900" algn="just" eaLnBrk="0" hangingPunct="0">
              <a:lnSpc>
                <a:spcPct val="150000"/>
              </a:lnSpc>
              <a:spcBef>
                <a:spcPct val="20000"/>
              </a:spcBef>
              <a:buFont typeface="+mj-lt"/>
              <a:buAutoNum type="arabicPeriod"/>
            </a:pPr>
            <a:r>
              <a:rPr lang="en-US" sz="2400" dirty="0" smtClean="0"/>
              <a:t>Building Market Infrastructure</a:t>
            </a:r>
          </a:p>
          <a:p>
            <a:pPr marL="800100" lvl="1" indent="-342900" algn="just" eaLnBrk="0" hangingPunct="0">
              <a:spcBef>
                <a:spcPct val="20000"/>
              </a:spcBef>
              <a:buFont typeface="Arial" pitchFamily="34" charset="0"/>
              <a:buChar char="•"/>
            </a:pPr>
            <a:r>
              <a:rPr lang="en-US" sz="2400" dirty="0" smtClean="0"/>
              <a:t>Secured Transactions </a:t>
            </a:r>
            <a:r>
              <a:rPr lang="en-US" sz="2400" dirty="0" smtClean="0"/>
              <a:t>Framework</a:t>
            </a:r>
          </a:p>
          <a:p>
            <a:pPr marL="800100" lvl="1" indent="-342900" algn="just" eaLnBrk="0" hangingPunct="0">
              <a:spcBef>
                <a:spcPct val="20000"/>
              </a:spcBef>
              <a:buFont typeface="Arial" pitchFamily="34" charset="0"/>
              <a:buChar char="•"/>
            </a:pPr>
            <a:r>
              <a:rPr lang="en-US" sz="2400" dirty="0" smtClean="0"/>
              <a:t>Credit Guarantee Company</a:t>
            </a:r>
            <a:endParaRPr lang="en-US" sz="2400" dirty="0" smtClean="0"/>
          </a:p>
          <a:p>
            <a:pPr marL="457200" indent="-457200" algn="just" eaLnBrk="0" hangingPunct="0">
              <a:lnSpc>
                <a:spcPct val="150000"/>
              </a:lnSpc>
              <a:spcBef>
                <a:spcPct val="20000"/>
              </a:spcBef>
              <a:buFont typeface="+mj-lt"/>
              <a:buAutoNum type="arabicPeriod"/>
            </a:pPr>
            <a:r>
              <a:rPr lang="en-US" sz="2400" dirty="0" smtClean="0"/>
              <a:t>Capacity Building and Awareness Creation</a:t>
            </a:r>
          </a:p>
          <a:p>
            <a:pPr marL="457200" indent="-457200" algn="just" eaLnBrk="0" hangingPunct="0">
              <a:lnSpc>
                <a:spcPct val="150000"/>
              </a:lnSpc>
              <a:spcBef>
                <a:spcPct val="20000"/>
              </a:spcBef>
              <a:buFont typeface="+mj-lt"/>
              <a:buAutoNum type="arabicPeriod"/>
            </a:pPr>
            <a:r>
              <a:rPr lang="en-US" sz="2400" dirty="0" smtClean="0"/>
              <a:t>Stake-holders Interaction</a:t>
            </a:r>
          </a:p>
        </p:txBody>
      </p:sp>
      <p:sp>
        <p:nvSpPr>
          <p:cNvPr id="5" name="Title 2"/>
          <p:cNvSpPr>
            <a:spLocks noGrp="1"/>
          </p:cNvSpPr>
          <p:nvPr>
            <p:ph type="title"/>
          </p:nvPr>
        </p:nvSpPr>
        <p:spPr>
          <a:xfrm>
            <a:off x="76200" y="228600"/>
            <a:ext cx="7620000" cy="685800"/>
          </a:xfrm>
          <a:noFill/>
          <a:ln w="19050">
            <a:solidFill>
              <a:schemeClr val="bg1">
                <a:lumMod val="50000"/>
              </a:schemeClr>
            </a:solidFill>
            <a:miter lim="800000"/>
            <a:headEnd/>
            <a:tailEnd/>
          </a:ln>
        </p:spPr>
        <p:txBody>
          <a:bodyPr vert="horz" wrap="square" lIns="91440" tIns="45720" rIns="91440" bIns="45720" numCol="1" anchor="ctr" anchorCtr="0" compatLnSpc="1">
            <a:prstTxWarp prst="textNoShape">
              <a:avLst/>
            </a:prstTxWarp>
            <a:normAutofit/>
          </a:bodyPr>
          <a:lstStyle/>
          <a:p>
            <a:pPr algn="ctr"/>
            <a:r>
              <a:rPr lang="en-US" sz="2800" b="1" dirty="0" smtClean="0">
                <a:solidFill>
                  <a:srgbClr val="7030A0"/>
                </a:solidFill>
              </a:rPr>
              <a:t>SBP Approach</a:t>
            </a:r>
            <a:endParaRPr lang="en-US" sz="2800" b="1" dirty="0" smtClean="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amond(in)">
                                      <p:cBhvr>
                                        <p:cTn id="12" dur="2000"/>
                                        <p:tgtEl>
                                          <p:spTgt spid="6">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amond(in)">
                                      <p:cBhvr>
                                        <p:cTn id="15" dur="2000"/>
                                        <p:tgtEl>
                                          <p:spTgt spid="6">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diamond(in)">
                                      <p:cBhvr>
                                        <p:cTn id="18" dur="2000"/>
                                        <p:tgtEl>
                                          <p:spTgt spid="6">
                                            <p:txEl>
                                              <p:pRg st="3" end="3"/>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diamond(in)">
                                      <p:cBhvr>
                                        <p:cTn id="21" dur="20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diamond(in)">
                                      <p:cBhvr>
                                        <p:cTn id="26" dur="2000"/>
                                        <p:tgtEl>
                                          <p:spTgt spid="6">
                                            <p:txEl>
                                              <p:pRg st="5" end="5"/>
                                            </p:txEl>
                                          </p:spTgt>
                                        </p:tgtEl>
                                      </p:cBhvr>
                                    </p:animEffect>
                                  </p:childTnLst>
                                </p:cTn>
                              </p:par>
                              <p:par>
                                <p:cTn id="27" presetID="8" presetClass="entr" presetSubtype="16"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diamond(in)">
                                      <p:cBhvr>
                                        <p:cTn id="29" dur="2000"/>
                                        <p:tgtEl>
                                          <p:spTgt spid="6">
                                            <p:txEl>
                                              <p:pRg st="6" end="6"/>
                                            </p:txEl>
                                          </p:spTgt>
                                        </p:tgtEl>
                                      </p:cBhvr>
                                    </p:animEffect>
                                  </p:childTnLst>
                                </p:cTn>
                              </p:par>
                              <p:par>
                                <p:cTn id="30" presetID="8" presetClass="entr" presetSubtype="16" fill="hold"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diamond(in)">
                                      <p:cBhvr>
                                        <p:cTn id="32" dur="20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diamond(in)">
                                      <p:cBhvr>
                                        <p:cTn id="37" dur="2000"/>
                                        <p:tgtEl>
                                          <p:spTgt spid="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diamond(in)">
                                      <p:cBhvr>
                                        <p:cTn id="42"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85800" y="1143000"/>
            <a:ext cx="8305800" cy="5423023"/>
          </a:xfrm>
          <a:prstGeom prst="rect">
            <a:avLst/>
          </a:prstGeom>
          <a:ln>
            <a:solidFill>
              <a:schemeClr val="bg1"/>
            </a:solidFill>
          </a:ln>
        </p:spPr>
        <p:txBody>
          <a:bodyPr wrap="square">
            <a:spAutoFit/>
          </a:bodyPr>
          <a:lstStyle/>
          <a:p>
            <a:pPr marL="457200" indent="-457200" algn="just" eaLnBrk="0" hangingPunct="0">
              <a:spcBef>
                <a:spcPct val="20000"/>
              </a:spcBef>
              <a:buFont typeface="+mj-lt"/>
              <a:buAutoNum type="arabicPeriod"/>
            </a:pPr>
            <a:r>
              <a:rPr lang="en-US" sz="2400" dirty="0" smtClean="0"/>
              <a:t>Revision in SME </a:t>
            </a:r>
            <a:r>
              <a:rPr lang="en-US" sz="2400" dirty="0" smtClean="0"/>
              <a:t>Prudential Regulations</a:t>
            </a:r>
            <a:endParaRPr lang="en-US" sz="2400" dirty="0" smtClean="0"/>
          </a:p>
          <a:p>
            <a:pPr marL="457200" indent="-457200" algn="just" eaLnBrk="0" hangingPunct="0">
              <a:spcBef>
                <a:spcPct val="20000"/>
              </a:spcBef>
              <a:buFont typeface="+mj-lt"/>
              <a:buAutoNum type="arabicPeriod" startAt="2"/>
            </a:pPr>
            <a:r>
              <a:rPr lang="en-US" sz="2400" dirty="0" smtClean="0"/>
              <a:t>Secured Transaction Framework</a:t>
            </a:r>
          </a:p>
          <a:p>
            <a:pPr marL="457200" indent="-457200" algn="just" eaLnBrk="0" hangingPunct="0">
              <a:spcBef>
                <a:spcPct val="20000"/>
              </a:spcBef>
              <a:buFont typeface="+mj-lt"/>
              <a:buAutoNum type="arabicPeriod" startAt="2"/>
            </a:pPr>
            <a:r>
              <a:rPr lang="en-US" sz="2400" dirty="0" smtClean="0"/>
              <a:t>Introduction of SME Financing Targets</a:t>
            </a:r>
          </a:p>
          <a:p>
            <a:pPr marL="457200" indent="-457200" algn="just" eaLnBrk="0" hangingPunct="0">
              <a:spcBef>
                <a:spcPct val="20000"/>
              </a:spcBef>
              <a:buFont typeface="+mj-lt"/>
              <a:buAutoNum type="arabicPeriod" startAt="2"/>
            </a:pPr>
            <a:r>
              <a:rPr lang="en-US" sz="2400" dirty="0" smtClean="0"/>
              <a:t>Implementing Supportive Financing Schemes for SMEs</a:t>
            </a:r>
          </a:p>
          <a:p>
            <a:pPr marL="800100" lvl="1" indent="-342900" algn="just" eaLnBrk="0" hangingPunct="0">
              <a:spcBef>
                <a:spcPct val="20000"/>
              </a:spcBef>
              <a:buFont typeface="+mj-lt"/>
              <a:buAutoNum type="romanLcPeriod"/>
            </a:pPr>
            <a:r>
              <a:rPr lang="en-US" sz="2000" dirty="0" smtClean="0"/>
              <a:t>Credit Guarantee for Small &amp; Rural Enterprises.</a:t>
            </a:r>
          </a:p>
          <a:p>
            <a:pPr marL="800100" lvl="1" indent="-342900" algn="just" eaLnBrk="0" hangingPunct="0">
              <a:spcBef>
                <a:spcPct val="20000"/>
              </a:spcBef>
              <a:buFont typeface="+mj-lt"/>
              <a:buAutoNum type="romanLcPeriod"/>
            </a:pPr>
            <a:r>
              <a:rPr lang="en-US" sz="2000" dirty="0" smtClean="0"/>
              <a:t>Refinancing Schemes for SMEs – BMR (SMEDA Role)</a:t>
            </a:r>
          </a:p>
          <a:p>
            <a:pPr marL="800100" lvl="1" indent="-342900" algn="just" eaLnBrk="0" hangingPunct="0">
              <a:spcBef>
                <a:spcPct val="20000"/>
              </a:spcBef>
              <a:buFont typeface="+mj-lt"/>
              <a:buAutoNum type="romanLcPeriod"/>
            </a:pPr>
            <a:r>
              <a:rPr lang="en-US" sz="2000" dirty="0" smtClean="0"/>
              <a:t>Mark up Subsidy and Guarantee Facility for the Rice Husking Mills in Sindh</a:t>
            </a:r>
          </a:p>
          <a:p>
            <a:pPr marL="342900" indent="-342900" algn="just" eaLnBrk="0" hangingPunct="0">
              <a:spcBef>
                <a:spcPct val="20000"/>
              </a:spcBef>
              <a:buFont typeface="+mj-lt"/>
              <a:buAutoNum type="arabicPeriod" startAt="2"/>
            </a:pPr>
            <a:r>
              <a:rPr lang="en-US" sz="2400" dirty="0" smtClean="0"/>
              <a:t>PM Youth Business Loans (PMYBL) </a:t>
            </a:r>
            <a:r>
              <a:rPr lang="en-US" sz="2400" dirty="0" err="1" smtClean="0"/>
              <a:t>Programme</a:t>
            </a:r>
            <a:endParaRPr lang="en-US" sz="2400" dirty="0" smtClean="0"/>
          </a:p>
          <a:p>
            <a:pPr marL="342900" indent="-342900" algn="just" eaLnBrk="0" hangingPunct="0">
              <a:spcBef>
                <a:spcPct val="20000"/>
              </a:spcBef>
              <a:buFont typeface="+mj-lt"/>
              <a:buAutoNum type="arabicPeriod" startAt="2"/>
            </a:pPr>
            <a:r>
              <a:rPr lang="en-US" sz="2400" dirty="0" smtClean="0"/>
              <a:t>Capacity Development (Seminars, IBP, NIBAF, </a:t>
            </a:r>
            <a:r>
              <a:rPr lang="en-US" sz="2400" dirty="0" err="1" smtClean="0"/>
              <a:t>Univ</a:t>
            </a:r>
            <a:r>
              <a:rPr lang="en-US" sz="2400" dirty="0" smtClean="0"/>
              <a:t>…)</a:t>
            </a:r>
          </a:p>
          <a:p>
            <a:pPr marL="342900" indent="-342900" algn="just" eaLnBrk="0" hangingPunct="0">
              <a:spcBef>
                <a:spcPct val="20000"/>
              </a:spcBef>
              <a:buFont typeface="+mj-lt"/>
              <a:buAutoNum type="arabicPeriod" startAt="2"/>
            </a:pPr>
            <a:r>
              <a:rPr lang="en-US" sz="2400" dirty="0" smtClean="0"/>
              <a:t>Cluster studies of important SME clusters</a:t>
            </a:r>
          </a:p>
          <a:p>
            <a:pPr marL="342900" indent="-342900" algn="just" eaLnBrk="0" hangingPunct="0">
              <a:spcBef>
                <a:spcPct val="20000"/>
              </a:spcBef>
              <a:buFont typeface="+mj-lt"/>
              <a:buAutoNum type="arabicPeriod" startAt="2"/>
            </a:pPr>
            <a:r>
              <a:rPr lang="en-US" sz="2400" dirty="0" smtClean="0"/>
              <a:t>Multi-stake-holders’ Forums</a:t>
            </a:r>
          </a:p>
          <a:p>
            <a:pPr marL="342900" indent="-342900" algn="just" eaLnBrk="0" hangingPunct="0">
              <a:spcBef>
                <a:spcPct val="20000"/>
              </a:spcBef>
              <a:buFont typeface="+mj-lt"/>
              <a:buAutoNum type="arabicPeriod" startAt="2"/>
            </a:pPr>
            <a:r>
              <a:rPr lang="en-US" sz="2400" dirty="0" smtClean="0"/>
              <a:t>Islamic </a:t>
            </a:r>
            <a:r>
              <a:rPr lang="en-US" sz="2400" dirty="0" smtClean="0"/>
              <a:t>SME</a:t>
            </a:r>
            <a:r>
              <a:rPr lang="en-US" sz="2400" dirty="0" smtClean="0"/>
              <a:t> </a:t>
            </a:r>
            <a:r>
              <a:rPr lang="en-US" sz="2400" dirty="0" smtClean="0"/>
              <a:t>Financing</a:t>
            </a:r>
            <a:endParaRPr lang="en-US" sz="2400" dirty="0" smtClean="0"/>
          </a:p>
        </p:txBody>
      </p:sp>
      <p:sp>
        <p:nvSpPr>
          <p:cNvPr id="5" name="Title 2"/>
          <p:cNvSpPr>
            <a:spLocks noGrp="1"/>
          </p:cNvSpPr>
          <p:nvPr>
            <p:ph type="title"/>
          </p:nvPr>
        </p:nvSpPr>
        <p:spPr>
          <a:xfrm>
            <a:off x="76200" y="228600"/>
            <a:ext cx="7620000" cy="685800"/>
          </a:xfrm>
          <a:noFill/>
          <a:ln w="19050">
            <a:solidFill>
              <a:schemeClr val="bg1">
                <a:lumMod val="50000"/>
              </a:schemeClr>
            </a:solidFill>
            <a:miter lim="800000"/>
            <a:headEnd/>
            <a:tailEnd/>
          </a:ln>
        </p:spPr>
        <p:txBody>
          <a:bodyPr vert="horz" wrap="square" lIns="91440" tIns="45720" rIns="91440" bIns="45720" numCol="1" anchor="ctr" anchorCtr="0" compatLnSpc="1">
            <a:prstTxWarp prst="textNoShape">
              <a:avLst/>
            </a:prstTxWarp>
            <a:normAutofit/>
          </a:bodyPr>
          <a:lstStyle/>
          <a:p>
            <a:pPr algn="ctr"/>
            <a:r>
              <a:rPr lang="en-US" sz="2800" b="1" dirty="0" smtClean="0">
                <a:solidFill>
                  <a:srgbClr val="7030A0"/>
                </a:solidFill>
              </a:rPr>
              <a:t>Steps Taken by SBP</a:t>
            </a:r>
            <a:endParaRPr lang="en-US" sz="2800" b="1" dirty="0" smtClean="0">
              <a:solidFill>
                <a:srgbClr val="7030A0"/>
              </a:solidFill>
            </a:endParaRP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18704</TotalTime>
  <Words>2003</Words>
  <Application>Microsoft Office PowerPoint</Application>
  <PresentationFormat>On-screen Show (4:3)</PresentationFormat>
  <Paragraphs>413</Paragraphs>
  <Slides>30</Slides>
  <Notes>11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Equity</vt:lpstr>
      <vt:lpstr>Non-Financial Advisory Services</vt:lpstr>
      <vt:lpstr>Developmental Role of SMEs</vt:lpstr>
      <vt:lpstr>Strategic Direction of State Bank of Pakistan</vt:lpstr>
      <vt:lpstr>National Strategic Direction</vt:lpstr>
      <vt:lpstr>SME Financing Trends</vt:lpstr>
      <vt:lpstr>SME Financing Trends</vt:lpstr>
      <vt:lpstr>Slide 7</vt:lpstr>
      <vt:lpstr>SBP Approach</vt:lpstr>
      <vt:lpstr>Steps Taken by SBP</vt:lpstr>
      <vt:lpstr>Steps Taken by SBP</vt:lpstr>
      <vt:lpstr>SME Financing Targets Mechanism</vt:lpstr>
      <vt:lpstr>Banks Efforts to Attract Customers</vt:lpstr>
      <vt:lpstr>Slide 13</vt:lpstr>
      <vt:lpstr>Non Financial Advisory Services</vt:lpstr>
      <vt:lpstr>Non Financial Advisory Services</vt:lpstr>
      <vt:lpstr>Slide 16</vt:lpstr>
      <vt:lpstr>Slide 17</vt:lpstr>
      <vt:lpstr>Slide 18</vt:lpstr>
      <vt:lpstr>Slide 19</vt:lpstr>
      <vt:lpstr>Slide 20</vt:lpstr>
      <vt:lpstr>Slide 21</vt:lpstr>
      <vt:lpstr>Slide 22</vt:lpstr>
      <vt:lpstr>Slide 23</vt:lpstr>
      <vt:lpstr>Slide 24</vt:lpstr>
      <vt:lpstr>Slide 25</vt:lpstr>
      <vt:lpstr>Before Up-gradation</vt:lpstr>
      <vt:lpstr>After Up-gradation</vt:lpstr>
      <vt:lpstr>Before Intervention</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SME Finance Department</dc:title>
  <dc:creator>Karim Alam</dc:creator>
  <cp:lastModifiedBy>imran8041</cp:lastModifiedBy>
  <cp:revision>1417</cp:revision>
  <dcterms:created xsi:type="dcterms:W3CDTF">2009-05-20T09:52:32Z</dcterms:created>
  <dcterms:modified xsi:type="dcterms:W3CDTF">2017-02-12T02:13:34Z</dcterms:modified>
</cp:coreProperties>
</file>