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3" r:id="rId2"/>
    <p:sldMasterId id="2147483897" r:id="rId3"/>
    <p:sldMasterId id="2147483910" r:id="rId4"/>
    <p:sldMasterId id="2147483928" r:id="rId5"/>
    <p:sldMasterId id="2147483943" r:id="rId6"/>
  </p:sldMasterIdLst>
  <p:notesMasterIdLst>
    <p:notesMasterId r:id="rId25"/>
  </p:notesMasterIdLst>
  <p:handoutMasterIdLst>
    <p:handoutMasterId r:id="rId26"/>
  </p:handoutMasterIdLst>
  <p:sldIdLst>
    <p:sldId id="519" r:id="rId7"/>
    <p:sldId id="637" r:id="rId8"/>
    <p:sldId id="596" r:id="rId9"/>
    <p:sldId id="698" r:id="rId10"/>
    <p:sldId id="635" r:id="rId11"/>
    <p:sldId id="686" r:id="rId12"/>
    <p:sldId id="641" r:id="rId13"/>
    <p:sldId id="696" r:id="rId14"/>
    <p:sldId id="642" r:id="rId15"/>
    <p:sldId id="705" r:id="rId16"/>
    <p:sldId id="707" r:id="rId17"/>
    <p:sldId id="706" r:id="rId18"/>
    <p:sldId id="708" r:id="rId19"/>
    <p:sldId id="709" r:id="rId20"/>
    <p:sldId id="710" r:id="rId21"/>
    <p:sldId id="711" r:id="rId22"/>
    <p:sldId id="712" r:id="rId23"/>
    <p:sldId id="505" r:id="rId24"/>
  </p:sldIdLst>
  <p:sldSz cx="9144000" cy="6858000" type="screen4x3"/>
  <p:notesSz cx="6808788" cy="99409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LELIOGLUE" initials="K" lastIdx="1" clrIdx="0"/>
  <p:cmAuthor id="1" name="Ece Coşkuntürk" initials="EC" lastIdx="1" clrIdx="1">
    <p:extLst>
      <p:ext uri="{19B8F6BF-5375-455C-9EA6-DF929625EA0E}">
        <p15:presenceInfo xmlns:p15="http://schemas.microsoft.com/office/powerpoint/2012/main" userId="S-1-5-21-2120896528-1528307761-1097073633-8860" providerId="AD"/>
      </p:ext>
    </p:extLst>
  </p:cmAuthor>
  <p:cmAuthor id="2" name="Evrim Yangın Gül" initials="EYG" lastIdx="2" clrIdx="2">
    <p:extLst>
      <p:ext uri="{19B8F6BF-5375-455C-9EA6-DF929625EA0E}">
        <p15:presenceInfo xmlns:p15="http://schemas.microsoft.com/office/powerpoint/2012/main" userId="S-1-5-21-2120896528-1528307761-1097073633-14111" providerId="AD"/>
      </p:ext>
    </p:extLst>
  </p:cmAuthor>
  <p:cmAuthor id="3" name="TSKB" initials="TSKB" lastIdx="13" clrIdx="3">
    <p:extLst>
      <p:ext uri="{19B8F6BF-5375-455C-9EA6-DF929625EA0E}">
        <p15:presenceInfo xmlns:p15="http://schemas.microsoft.com/office/powerpoint/2012/main" userId="TSK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4"/>
    <a:srgbClr val="CB3D3A"/>
    <a:srgbClr val="D90927"/>
    <a:srgbClr val="E5ECF3"/>
    <a:srgbClr val="9B2D2A"/>
    <a:srgbClr val="97D848"/>
    <a:srgbClr val="000000"/>
    <a:srgbClr val="9B2B2A"/>
    <a:srgbClr val="2C5D98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0828" autoAdjust="0"/>
  </p:normalViewPr>
  <p:slideViewPr>
    <p:cSldViewPr>
      <p:cViewPr>
        <p:scale>
          <a:sx n="66" d="100"/>
          <a:sy n="66" d="100"/>
        </p:scale>
        <p:origin x="305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394" y="151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78315465668834"/>
          <c:y val="0.17613796386282951"/>
          <c:w val="0.38640412295401849"/>
          <c:h val="0.6676907515024097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Ortaklık Yapısı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1A8-415A-A7A6-4800AA6F491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1A8-415A-A7A6-4800AA6F491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1A8-415A-A7A6-4800AA6F4918}"/>
              </c:ext>
            </c:extLst>
          </c:dPt>
          <c:dLbls>
            <c:dLbl>
              <c:idx val="0"/>
              <c:layout>
                <c:manualLayout>
                  <c:x val="-0.10495626822157435"/>
                  <c:y val="-4.0302267002518891E-2"/>
                </c:manualLayout>
              </c:layout>
              <c:tx>
                <c:rich>
                  <a:bodyPr/>
                  <a:lstStyle/>
                  <a:p>
                    <a:fld id="{86FF2782-7D0E-476D-B185-7493605DD1E0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50.65%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1A8-415A-A7A6-4800AA6F4918}"/>
                </c:ext>
              </c:extLst>
            </c:dLbl>
            <c:dLbl>
              <c:idx val="1"/>
              <c:layout>
                <c:manualLayout>
                  <c:x val="0.10495626822157435"/>
                  <c:y val="-9.5717884130982367E-2"/>
                </c:manualLayout>
              </c:layout>
              <c:tx>
                <c:rich>
                  <a:bodyPr/>
                  <a:lstStyle/>
                  <a:p>
                    <a:fld id="{8C02DDE5-D2CC-44FE-B7EC-2AC80B148481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40.97%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1A8-415A-A7A6-4800AA6F4918}"/>
                </c:ext>
              </c:extLst>
            </c:dLbl>
            <c:dLbl>
              <c:idx val="2"/>
              <c:layout>
                <c:manualLayout>
                  <c:x val="5.8309037900874688E-2"/>
                  <c:y val="0.156171284634760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1A8-415A-A7A6-4800AA6F49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İş Bank Group</c:v>
                </c:pt>
                <c:pt idx="1">
                  <c:v>Free Float and Others</c:v>
                </c:pt>
                <c:pt idx="2">
                  <c:v>Vakıfbank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0.50460000000000005</c:v>
                </c:pt>
                <c:pt idx="1">
                  <c:v>0.41162514771428566</c:v>
                </c:pt>
                <c:pt idx="2">
                  <c:v>8.3774852285714282E-2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A8-415A-A7A6-4800AA6F49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6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TSKB NPL Ratio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555555555555558E-3"/>
                  <c:y val="-3.56211496405216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05877171205945"/>
                      <c:h val="0.104998369360668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56E-4930-934D-4955F9489DA2}"/>
                </c:ext>
              </c:extLst>
            </c:dLbl>
            <c:dLbl>
              <c:idx val="2"/>
              <c:layout>
                <c:manualLayout>
                  <c:x val="-2.8604061726714401E-2"/>
                  <c:y val="-2.8485721476035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6E-4930-934D-4955F9489DA2}"/>
                </c:ext>
              </c:extLst>
            </c:dLbl>
            <c:dLbl>
              <c:idx val="3"/>
              <c:layout>
                <c:manualLayout>
                  <c:x val="-1.5891145403730305E-2"/>
                  <c:y val="-2.278857718082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6E-4930-934D-4955F9489DA2}"/>
                </c:ext>
              </c:extLst>
            </c:dLbl>
            <c:dLbl>
              <c:idx val="4"/>
              <c:layout>
                <c:manualLayout>
                  <c:x val="-2.2247603565222384E-2"/>
                  <c:y val="-5.6971442952071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56E-4930-934D-4955F9489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Sheet1!$C$3:$C$7</c:f>
              <c:numCache>
                <c:formatCode>0.00%</c:formatCode>
                <c:ptCount val="5"/>
                <c:pt idx="0">
                  <c:v>2E-3</c:v>
                </c:pt>
                <c:pt idx="1">
                  <c:v>4.0000000000000001E-3</c:v>
                </c:pt>
                <c:pt idx="2">
                  <c:v>2E-3</c:v>
                </c:pt>
                <c:pt idx="3">
                  <c:v>4.0000000000000001E-3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6E-4930-934D-4955F9489DA2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Banking Sector NPL Ratio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Sheet1!$B$3:$B$7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Sheet1!$D$3:$D$7</c:f>
              <c:numCache>
                <c:formatCode>0.00%</c:formatCode>
                <c:ptCount val="5"/>
                <c:pt idx="0">
                  <c:v>2.9000000000000001E-2</c:v>
                </c:pt>
                <c:pt idx="1">
                  <c:v>2.9000000000000001E-2</c:v>
                </c:pt>
                <c:pt idx="2">
                  <c:v>0.03</c:v>
                </c:pt>
                <c:pt idx="3">
                  <c:v>3.1E-2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6E-4930-934D-4955F9489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561984"/>
        <c:axId val="375562544"/>
      </c:barChart>
      <c:catAx>
        <c:axId val="3755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5562544"/>
        <c:crosses val="autoZero"/>
        <c:auto val="1"/>
        <c:lblAlgn val="ctr"/>
        <c:lblOffset val="100"/>
        <c:noMultiLvlLbl val="0"/>
      </c:catAx>
      <c:valAx>
        <c:axId val="3755625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7556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6668235553427E-3"/>
          <c:y val="0.10761362021879489"/>
          <c:w val="0.97970352854129217"/>
          <c:h val="0.739525069882978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 w="9525" cap="flat" cmpd="sng" algn="ctr">
              <a:noFill/>
              <a:prstDash val="solid"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 w="9525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D-4B30-85AE-9004911E2ABA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463</c:v>
                </c:pt>
                <c:pt idx="1">
                  <c:v>660</c:v>
                </c:pt>
                <c:pt idx="2">
                  <c:v>986</c:v>
                </c:pt>
                <c:pt idx="3">
                  <c:v>340</c:v>
                </c:pt>
                <c:pt idx="4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D-4B30-85AE-9004911E2A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100"/>
        <c:axId val="460445384"/>
        <c:axId val="460445776"/>
      </c:barChart>
      <c:catAx>
        <c:axId val="46044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tr-TR"/>
          </a:p>
        </c:txPr>
        <c:crossAx val="460445776"/>
        <c:crosses val="autoZero"/>
        <c:auto val="1"/>
        <c:lblAlgn val="ctr"/>
        <c:lblOffset val="100"/>
        <c:noMultiLvlLbl val="0"/>
      </c:catAx>
      <c:valAx>
        <c:axId val="460445776"/>
        <c:scaling>
          <c:orientation val="minMax"/>
          <c:max val="1200"/>
        </c:scaling>
        <c:delete val="1"/>
        <c:axPos val="l"/>
        <c:numFmt formatCode="General" sourceLinked="1"/>
        <c:majorTickMark val="out"/>
        <c:minorTickMark val="none"/>
        <c:tickLblPos val="none"/>
        <c:crossAx val="460445384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1">
          <a:solidFill>
            <a:schemeClr val="tx1"/>
          </a:solidFill>
          <a:latin typeface="+mn-lt"/>
        </a:defRPr>
      </a:pPr>
      <a:endParaRPr lang="tr-T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6866565464655"/>
          <c:y val="6.1966294932746914E-3"/>
          <c:w val="0.78232025145354223"/>
          <c:h val="0.969476509778483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7F-4D9F-A99B-8C30575654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7F-4D9F-A99B-8C30575654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47F-4D9F-A99B-8C30575654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47F-4D9F-A99B-8C30575654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7F-4D9F-A99B-8C305756546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47F-4D9F-A99B-8C305756546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847F-4D9F-A99B-8C305756546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47F-4D9F-A99B-8C30575654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+mn-lt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OEB</c:v>
                </c:pt>
                <c:pt idx="1">
                  <c:v>CITI</c:v>
                </c:pt>
                <c:pt idx="2">
                  <c:v>EBRD</c:v>
                </c:pt>
                <c:pt idx="3">
                  <c:v>AFD</c:v>
                </c:pt>
                <c:pt idx="4">
                  <c:v>IFC</c:v>
                </c:pt>
                <c:pt idx="5">
                  <c:v>CEB</c:v>
                </c:pt>
                <c:pt idx="6">
                  <c:v>IDB</c:v>
                </c:pt>
                <c:pt idx="7">
                  <c:v>KFW</c:v>
                </c:pt>
                <c:pt idx="8">
                  <c:v>EIB</c:v>
                </c:pt>
                <c:pt idx="9">
                  <c:v>IBRD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4.9365784108582802E-3</c:v>
                </c:pt>
                <c:pt idx="1">
                  <c:v>9.8961773734164496E-3</c:v>
                </c:pt>
                <c:pt idx="2">
                  <c:v>1.6045249228832065E-2</c:v>
                </c:pt>
                <c:pt idx="3">
                  <c:v>2.5110342912310613E-2</c:v>
                </c:pt>
                <c:pt idx="4">
                  <c:v>2.4626628667687459E-2</c:v>
                </c:pt>
                <c:pt idx="5">
                  <c:v>4.6331486375202499E-2</c:v>
                </c:pt>
                <c:pt idx="6">
                  <c:v>8.3590200921817043E-2</c:v>
                </c:pt>
                <c:pt idx="7">
                  <c:v>0.10416120182188447</c:v>
                </c:pt>
                <c:pt idx="8">
                  <c:v>0.30134821768504855</c:v>
                </c:pt>
                <c:pt idx="9">
                  <c:v>0.3839539166029427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7F-4D9F-A99B-8C30575654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OEB</c:v>
                </c:pt>
                <c:pt idx="1">
                  <c:v>CITI</c:v>
                </c:pt>
                <c:pt idx="2">
                  <c:v>EBRD</c:v>
                </c:pt>
                <c:pt idx="3">
                  <c:v>AFD</c:v>
                </c:pt>
                <c:pt idx="4">
                  <c:v>IFC</c:v>
                </c:pt>
                <c:pt idx="5">
                  <c:v>CEB</c:v>
                </c:pt>
                <c:pt idx="6">
                  <c:v>IDB</c:v>
                </c:pt>
                <c:pt idx="7">
                  <c:v>KFW</c:v>
                </c:pt>
                <c:pt idx="8">
                  <c:v>EIB</c:v>
                </c:pt>
                <c:pt idx="9">
                  <c:v>IBRD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2.8443306799761118E-3</c:v>
                </c:pt>
                <c:pt idx="1">
                  <c:v>6.2787948247885359E-3</c:v>
                </c:pt>
                <c:pt idx="2">
                  <c:v>1.1591317831018981E-2</c:v>
                </c:pt>
                <c:pt idx="3">
                  <c:v>2.0835130531349732E-2</c:v>
                </c:pt>
                <c:pt idx="4">
                  <c:v>4.3191072323014577E-2</c:v>
                </c:pt>
                <c:pt idx="5">
                  <c:v>6.7642878299866704E-2</c:v>
                </c:pt>
                <c:pt idx="6">
                  <c:v>8.4160920033354417E-2</c:v>
                </c:pt>
                <c:pt idx="7">
                  <c:v>9.5719668980505254E-2</c:v>
                </c:pt>
                <c:pt idx="8">
                  <c:v>0.28310379048649581</c:v>
                </c:pt>
                <c:pt idx="9">
                  <c:v>0.38463209600962978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7F-4D9F-A99B-8C3057565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axId val="460446560"/>
        <c:axId val="460848912"/>
      </c:barChart>
      <c:catAx>
        <c:axId val="460446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+mn-lt"/>
              </a:defRPr>
            </a:pPr>
            <a:endParaRPr lang="tr-TR"/>
          </a:p>
        </c:txPr>
        <c:crossAx val="460848912"/>
        <c:crosses val="autoZero"/>
        <c:auto val="1"/>
        <c:lblAlgn val="ctr"/>
        <c:lblOffset val="100"/>
        <c:noMultiLvlLbl val="0"/>
      </c:catAx>
      <c:valAx>
        <c:axId val="46084891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one"/>
        <c:crossAx val="46044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2877666370403287"/>
          <c:y val="0.51825276118745423"/>
          <c:w val="0.13612168092434174"/>
          <c:h val="0.218925866474606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>
          <a:latin typeface="Century Gothic" pitchFamily="34" charset="0"/>
        </a:defRPr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6B28F-29F5-4FBE-BC90-CF90A4581943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E53F6B3-D21D-4A9E-A22C-7E81AF59B687}">
      <dgm:prSet phldrT="[Text]" custT="1"/>
      <dgm:spPr/>
      <dgm:t>
        <a:bodyPr anchor="ctr"/>
        <a:lstStyle/>
        <a:p>
          <a:pPr algn="l"/>
          <a:r>
            <a:rPr lang="en-US" sz="1800" noProof="0" dirty="0" smtClean="0">
              <a:uFill>
                <a:solidFill/>
              </a:uFill>
            </a:rPr>
            <a:t>Promote investments of private initiative in the Turkish Industry</a:t>
          </a:r>
          <a:endParaRPr lang="en-US" sz="1800" noProof="0" dirty="0"/>
        </a:p>
      </dgm:t>
    </dgm:pt>
    <dgm:pt modelId="{31E3C2B9-D566-4E81-AA00-4588D500884F}" type="parTrans" cxnId="{B944274F-4C38-427F-89BF-43E3801B2F35}">
      <dgm:prSet/>
      <dgm:spPr/>
      <dgm:t>
        <a:bodyPr/>
        <a:lstStyle/>
        <a:p>
          <a:endParaRPr lang="tr-TR" sz="1800"/>
        </a:p>
      </dgm:t>
    </dgm:pt>
    <dgm:pt modelId="{48449330-90D0-497B-A4DA-4EAD840BAC8D}" type="sibTrans" cxnId="{B944274F-4C38-427F-89BF-43E3801B2F35}">
      <dgm:prSet/>
      <dgm:spPr/>
      <dgm:t>
        <a:bodyPr/>
        <a:lstStyle/>
        <a:p>
          <a:endParaRPr lang="tr-TR" sz="1800"/>
        </a:p>
      </dgm:t>
    </dgm:pt>
    <dgm:pt modelId="{EA129138-E106-4259-A7FE-2481641FDF2F}">
      <dgm:prSet phldrT="[Text]" custT="1"/>
      <dgm:spPr/>
      <dgm:t>
        <a:bodyPr anchor="ctr"/>
        <a:lstStyle/>
        <a:p>
          <a:pPr algn="l"/>
          <a:r>
            <a:rPr lang="tr-TR" sz="1800" dirty="0" smtClean="0">
              <a:uFill>
                <a:solidFill/>
              </a:uFill>
            </a:rPr>
            <a:t>A</a:t>
          </a:r>
          <a:r>
            <a:rPr lang="en-US" sz="1800" dirty="0" err="1" smtClean="0">
              <a:uFill>
                <a:solidFill/>
              </a:uFill>
            </a:rPr>
            <a:t>ssist</a:t>
          </a:r>
          <a:r>
            <a:rPr lang="en-US" sz="1800" dirty="0" smtClean="0">
              <a:uFill>
                <a:solidFill/>
              </a:uFill>
            </a:rPr>
            <a:t> the participation of domestic and foreign capital to companies </a:t>
          </a:r>
          <a:endParaRPr lang="tr-TR" sz="1800" dirty="0"/>
        </a:p>
      </dgm:t>
    </dgm:pt>
    <dgm:pt modelId="{A2948AE8-668E-4284-965D-7098A09395E0}" type="parTrans" cxnId="{5977734E-48A5-4D0F-81E8-16A2CBDE46D6}">
      <dgm:prSet/>
      <dgm:spPr/>
      <dgm:t>
        <a:bodyPr/>
        <a:lstStyle/>
        <a:p>
          <a:endParaRPr lang="tr-TR" sz="1800"/>
        </a:p>
      </dgm:t>
    </dgm:pt>
    <dgm:pt modelId="{967E320F-3A46-45D6-89FC-B9B681C9CD1F}" type="sibTrans" cxnId="{5977734E-48A5-4D0F-81E8-16A2CBDE46D6}">
      <dgm:prSet/>
      <dgm:spPr/>
      <dgm:t>
        <a:bodyPr/>
        <a:lstStyle/>
        <a:p>
          <a:endParaRPr lang="tr-TR" sz="1800"/>
        </a:p>
      </dgm:t>
    </dgm:pt>
    <dgm:pt modelId="{243A8AD1-BF42-4A38-BD2C-04CAF5734813}">
      <dgm:prSet phldrT="[Text]" custT="1"/>
      <dgm:spPr/>
      <dgm:t>
        <a:bodyPr anchor="ctr"/>
        <a:lstStyle/>
        <a:p>
          <a:pPr algn="l"/>
          <a:r>
            <a:rPr lang="tr-TR" sz="1800" dirty="0" smtClean="0">
              <a:uFill>
                <a:solidFill/>
              </a:uFill>
            </a:rPr>
            <a:t>C</a:t>
          </a:r>
          <a:r>
            <a:rPr lang="en-US" sz="1800" dirty="0" err="1" smtClean="0">
              <a:uFill>
                <a:solidFill/>
              </a:uFill>
            </a:rPr>
            <a:t>ontribute</a:t>
          </a:r>
          <a:r>
            <a:rPr lang="en-US" sz="1800" dirty="0" smtClean="0">
              <a:uFill>
                <a:solidFill/>
              </a:uFill>
            </a:rPr>
            <a:t> to the development of the Turkish capital markets </a:t>
          </a:r>
          <a:endParaRPr lang="tr-TR" sz="1800" dirty="0"/>
        </a:p>
      </dgm:t>
    </dgm:pt>
    <dgm:pt modelId="{A07BACAC-88DF-4F56-B46D-74060FE4A1BB}" type="parTrans" cxnId="{7C2C9CD9-DEA8-43C7-8A99-304B4277D429}">
      <dgm:prSet/>
      <dgm:spPr/>
      <dgm:t>
        <a:bodyPr/>
        <a:lstStyle/>
        <a:p>
          <a:endParaRPr lang="tr-TR" sz="1800"/>
        </a:p>
      </dgm:t>
    </dgm:pt>
    <dgm:pt modelId="{E6671878-F119-4295-A5DD-C66F7DD5CA6F}" type="sibTrans" cxnId="{7C2C9CD9-DEA8-43C7-8A99-304B4277D429}">
      <dgm:prSet/>
      <dgm:spPr/>
      <dgm:t>
        <a:bodyPr/>
        <a:lstStyle/>
        <a:p>
          <a:endParaRPr lang="tr-TR" sz="1800"/>
        </a:p>
      </dgm:t>
    </dgm:pt>
    <dgm:pt modelId="{17C1806A-D86A-4D89-8683-7F8502558B22}" type="pres">
      <dgm:prSet presAssocID="{0046B28F-29F5-4FBE-BC90-CF90A45819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B1F201-83AF-46DD-907F-7306FEAB1858}" type="pres">
      <dgm:prSet presAssocID="{CE53F6B3-D21D-4A9E-A22C-7E81AF59B68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1D199-2911-4B78-BB4D-8AACB47A75FD}" type="pres">
      <dgm:prSet presAssocID="{48449330-90D0-497B-A4DA-4EAD840BAC8D}" presName="sibTrans" presStyleCnt="0"/>
      <dgm:spPr/>
      <dgm:t>
        <a:bodyPr/>
        <a:lstStyle/>
        <a:p>
          <a:endParaRPr lang="en-US"/>
        </a:p>
      </dgm:t>
    </dgm:pt>
    <dgm:pt modelId="{098478A4-74B3-42D5-8ABA-F38AB6FD8AD1}" type="pres">
      <dgm:prSet presAssocID="{EA129138-E106-4259-A7FE-2481641FDF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C7981-FA31-4931-A524-48DB357D0EAC}" type="pres">
      <dgm:prSet presAssocID="{967E320F-3A46-45D6-89FC-B9B681C9CD1F}" presName="sibTrans" presStyleCnt="0"/>
      <dgm:spPr/>
      <dgm:t>
        <a:bodyPr/>
        <a:lstStyle/>
        <a:p>
          <a:endParaRPr lang="en-US"/>
        </a:p>
      </dgm:t>
    </dgm:pt>
    <dgm:pt modelId="{6D408791-0B9F-4FAB-9B0B-40E09808863A}" type="pres">
      <dgm:prSet presAssocID="{243A8AD1-BF42-4A38-BD2C-04CAF57348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C9CD9-DEA8-43C7-8A99-304B4277D429}" srcId="{0046B28F-29F5-4FBE-BC90-CF90A4581943}" destId="{243A8AD1-BF42-4A38-BD2C-04CAF5734813}" srcOrd="2" destOrd="0" parTransId="{A07BACAC-88DF-4F56-B46D-74060FE4A1BB}" sibTransId="{E6671878-F119-4295-A5DD-C66F7DD5CA6F}"/>
    <dgm:cxn modelId="{C2DE94D7-39D6-48CA-9AB6-149008C78A62}" type="presOf" srcId="{EA129138-E106-4259-A7FE-2481641FDF2F}" destId="{098478A4-74B3-42D5-8ABA-F38AB6FD8AD1}" srcOrd="0" destOrd="0" presId="urn:microsoft.com/office/officeart/2005/8/layout/hList6"/>
    <dgm:cxn modelId="{B944274F-4C38-427F-89BF-43E3801B2F35}" srcId="{0046B28F-29F5-4FBE-BC90-CF90A4581943}" destId="{CE53F6B3-D21D-4A9E-A22C-7E81AF59B687}" srcOrd="0" destOrd="0" parTransId="{31E3C2B9-D566-4E81-AA00-4588D500884F}" sibTransId="{48449330-90D0-497B-A4DA-4EAD840BAC8D}"/>
    <dgm:cxn modelId="{CD055495-F957-410E-8C40-E67F2759A52A}" type="presOf" srcId="{CE53F6B3-D21D-4A9E-A22C-7E81AF59B687}" destId="{0FB1F201-83AF-46DD-907F-7306FEAB1858}" srcOrd="0" destOrd="0" presId="urn:microsoft.com/office/officeart/2005/8/layout/hList6"/>
    <dgm:cxn modelId="{52AA8200-4FDD-49FA-8E3F-CDE149D92FD1}" type="presOf" srcId="{0046B28F-29F5-4FBE-BC90-CF90A4581943}" destId="{17C1806A-D86A-4D89-8683-7F8502558B22}" srcOrd="0" destOrd="0" presId="urn:microsoft.com/office/officeart/2005/8/layout/hList6"/>
    <dgm:cxn modelId="{E91AB03A-3CFA-437E-BD0C-A2C20F4C1E61}" type="presOf" srcId="{243A8AD1-BF42-4A38-BD2C-04CAF5734813}" destId="{6D408791-0B9F-4FAB-9B0B-40E09808863A}" srcOrd="0" destOrd="0" presId="urn:microsoft.com/office/officeart/2005/8/layout/hList6"/>
    <dgm:cxn modelId="{5977734E-48A5-4D0F-81E8-16A2CBDE46D6}" srcId="{0046B28F-29F5-4FBE-BC90-CF90A4581943}" destId="{EA129138-E106-4259-A7FE-2481641FDF2F}" srcOrd="1" destOrd="0" parTransId="{A2948AE8-668E-4284-965D-7098A09395E0}" sibTransId="{967E320F-3A46-45D6-89FC-B9B681C9CD1F}"/>
    <dgm:cxn modelId="{C677AD1D-9353-4F30-948D-0A23A88CADF3}" type="presParOf" srcId="{17C1806A-D86A-4D89-8683-7F8502558B22}" destId="{0FB1F201-83AF-46DD-907F-7306FEAB1858}" srcOrd="0" destOrd="0" presId="urn:microsoft.com/office/officeart/2005/8/layout/hList6"/>
    <dgm:cxn modelId="{25A3886F-233F-4B41-921C-3AAB5C2347C8}" type="presParOf" srcId="{17C1806A-D86A-4D89-8683-7F8502558B22}" destId="{C0C1D199-2911-4B78-BB4D-8AACB47A75FD}" srcOrd="1" destOrd="0" presId="urn:microsoft.com/office/officeart/2005/8/layout/hList6"/>
    <dgm:cxn modelId="{783D9C20-2BF1-4157-B64C-9BB7EEA84732}" type="presParOf" srcId="{17C1806A-D86A-4D89-8683-7F8502558B22}" destId="{098478A4-74B3-42D5-8ABA-F38AB6FD8AD1}" srcOrd="2" destOrd="0" presId="urn:microsoft.com/office/officeart/2005/8/layout/hList6"/>
    <dgm:cxn modelId="{367233A9-7956-4E5F-A65C-B771F6F7589F}" type="presParOf" srcId="{17C1806A-D86A-4D89-8683-7F8502558B22}" destId="{7D9C7981-FA31-4931-A524-48DB357D0EAC}" srcOrd="3" destOrd="0" presId="urn:microsoft.com/office/officeart/2005/8/layout/hList6"/>
    <dgm:cxn modelId="{1684E13A-FCB3-4E01-B709-537B044432CD}" type="presParOf" srcId="{17C1806A-D86A-4D89-8683-7F8502558B22}" destId="{6D408791-0B9F-4FAB-9B0B-40E0980886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45D5EE-BF47-4607-A778-5C30DCC16F68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F8CD3AB-4CE2-43CD-AEBF-A75ACB2C74A6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pPr algn="l"/>
          <a:r>
            <a:rPr lang="tr-TR" sz="2000" b="0" noProof="0" dirty="0" smtClean="0"/>
            <a:t>   </a:t>
          </a:r>
          <a:r>
            <a:rPr lang="en-US" sz="2000" b="0" noProof="0" dirty="0" smtClean="0"/>
            <a:t>Corporate Banking</a:t>
          </a:r>
          <a:endParaRPr lang="en-US" sz="2000" b="0" noProof="0" dirty="0"/>
        </a:p>
      </dgm:t>
    </dgm:pt>
    <dgm:pt modelId="{4261E881-3B80-40B1-9DD1-ED3E2CC255EA}" type="parTrans" cxnId="{C945AB02-C7A2-43A6-B2DB-84AE5489AC22}">
      <dgm:prSet/>
      <dgm:spPr/>
      <dgm:t>
        <a:bodyPr/>
        <a:lstStyle/>
        <a:p>
          <a:endParaRPr lang="en-US" sz="1400" noProof="0" dirty="0"/>
        </a:p>
      </dgm:t>
    </dgm:pt>
    <dgm:pt modelId="{9763F1B5-0E4A-4DEF-BE6A-69F1F9927349}" type="sibTrans" cxnId="{C945AB02-C7A2-43A6-B2DB-84AE5489AC22}">
      <dgm:prSet/>
      <dgm:spPr/>
      <dgm:t>
        <a:bodyPr/>
        <a:lstStyle/>
        <a:p>
          <a:endParaRPr lang="en-US" sz="1400" noProof="0" dirty="0"/>
        </a:p>
      </dgm:t>
    </dgm:pt>
    <dgm:pt modelId="{9B188BB1-13E1-4B45-90D8-C92B76D2376E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Corporate Lending </a:t>
          </a:r>
          <a:endParaRPr lang="en-US" sz="1200" noProof="0" dirty="0"/>
        </a:p>
      </dgm:t>
    </dgm:pt>
    <dgm:pt modelId="{D18C233C-9009-42B9-A240-BCCB6A9C3294}" type="parTrans" cxnId="{26C19A69-756F-47EE-A965-7CEBF40A60B2}">
      <dgm:prSet/>
      <dgm:spPr/>
      <dgm:t>
        <a:bodyPr/>
        <a:lstStyle/>
        <a:p>
          <a:endParaRPr lang="en-US" sz="1400" noProof="0" dirty="0"/>
        </a:p>
      </dgm:t>
    </dgm:pt>
    <dgm:pt modelId="{CDF27AFC-9C1A-4C6F-88CE-ED60FAAB3E94}" type="sibTrans" cxnId="{26C19A69-756F-47EE-A965-7CEBF40A60B2}">
      <dgm:prSet/>
      <dgm:spPr/>
      <dgm:t>
        <a:bodyPr/>
        <a:lstStyle/>
        <a:p>
          <a:endParaRPr lang="en-US" sz="1400" noProof="0" dirty="0"/>
        </a:p>
      </dgm:t>
    </dgm:pt>
    <dgm:pt modelId="{120B1FB2-3875-4B49-8F44-2F1A5350883E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Project Finance </a:t>
          </a:r>
          <a:endParaRPr lang="en-US" sz="1200" noProof="0" dirty="0"/>
        </a:p>
      </dgm:t>
    </dgm:pt>
    <dgm:pt modelId="{35BD24D6-A7E5-48F8-A4D5-B747120220FA}" type="parTrans" cxnId="{CAF8716C-3CFB-471B-8C96-24E31EA4F052}">
      <dgm:prSet/>
      <dgm:spPr/>
      <dgm:t>
        <a:bodyPr/>
        <a:lstStyle/>
        <a:p>
          <a:endParaRPr lang="en-US" sz="1400" noProof="0" dirty="0"/>
        </a:p>
      </dgm:t>
    </dgm:pt>
    <dgm:pt modelId="{563CE0E5-A6A0-4C51-8A87-AEADC5421D44}" type="sibTrans" cxnId="{CAF8716C-3CFB-471B-8C96-24E31EA4F052}">
      <dgm:prSet/>
      <dgm:spPr/>
      <dgm:t>
        <a:bodyPr/>
        <a:lstStyle/>
        <a:p>
          <a:endParaRPr lang="en-US" sz="1400" noProof="0" dirty="0"/>
        </a:p>
      </dgm:t>
    </dgm:pt>
    <dgm:pt modelId="{93E75614-3642-4C12-A66B-0C9787EB87BE}">
      <dgm:prSet phldrT="[Text]" custT="1"/>
      <dgm:spPr>
        <a:ln>
          <a:noFill/>
        </a:ln>
      </dgm:spPr>
      <dgm:t>
        <a:bodyPr/>
        <a:lstStyle/>
        <a:p>
          <a:r>
            <a:rPr lang="en-US" sz="2000" b="0" noProof="0" dirty="0" smtClean="0"/>
            <a:t>Investment Banking</a:t>
          </a:r>
          <a:endParaRPr lang="en-US" sz="2000" b="0" noProof="0" dirty="0"/>
        </a:p>
      </dgm:t>
    </dgm:pt>
    <dgm:pt modelId="{1BFA78B8-F4B1-4C60-A1F9-568A7EF5CB14}" type="parTrans" cxnId="{FD776247-3864-45EB-B555-712832D8FA90}">
      <dgm:prSet/>
      <dgm:spPr/>
      <dgm:t>
        <a:bodyPr/>
        <a:lstStyle/>
        <a:p>
          <a:endParaRPr lang="en-US" sz="1400" noProof="0" dirty="0"/>
        </a:p>
      </dgm:t>
    </dgm:pt>
    <dgm:pt modelId="{F3666AFC-BF62-4980-A446-701DC82DE641}" type="sibTrans" cxnId="{FD776247-3864-45EB-B555-712832D8FA90}">
      <dgm:prSet/>
      <dgm:spPr/>
      <dgm:t>
        <a:bodyPr/>
        <a:lstStyle/>
        <a:p>
          <a:endParaRPr lang="en-US" sz="1400" noProof="0" dirty="0"/>
        </a:p>
      </dgm:t>
    </dgm:pt>
    <dgm:pt modelId="{0349173D-E833-4FAE-A9D1-1D213A079351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IPO</a:t>
          </a:r>
          <a:endParaRPr lang="en-US" sz="1200" noProof="0" dirty="0"/>
        </a:p>
      </dgm:t>
    </dgm:pt>
    <dgm:pt modelId="{7E09F581-8F4E-4F1A-904D-C4E43A542B22}" type="parTrans" cxnId="{F0B0CB4D-F2DA-4493-883F-6678F89D6960}">
      <dgm:prSet/>
      <dgm:spPr/>
      <dgm:t>
        <a:bodyPr/>
        <a:lstStyle/>
        <a:p>
          <a:endParaRPr lang="en-US" sz="1400" noProof="0" dirty="0"/>
        </a:p>
      </dgm:t>
    </dgm:pt>
    <dgm:pt modelId="{BE04CF61-B1A9-4976-BE18-8275327D11F9}" type="sibTrans" cxnId="{F0B0CB4D-F2DA-4493-883F-6678F89D6960}">
      <dgm:prSet/>
      <dgm:spPr/>
      <dgm:t>
        <a:bodyPr/>
        <a:lstStyle/>
        <a:p>
          <a:endParaRPr lang="en-US" sz="1400" noProof="0" dirty="0"/>
        </a:p>
      </dgm:t>
    </dgm:pt>
    <dgm:pt modelId="{7718438C-D57E-4A21-BA73-D565E8257683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Derivatives</a:t>
          </a:r>
          <a:endParaRPr lang="en-US" sz="1200" noProof="0" dirty="0"/>
        </a:p>
      </dgm:t>
    </dgm:pt>
    <dgm:pt modelId="{35888D00-6F6D-4D5D-92A5-5741EA2E6CDB}" type="parTrans" cxnId="{98B10EDC-DC1C-4CE9-9D02-5920317C3DD5}">
      <dgm:prSet/>
      <dgm:spPr/>
      <dgm:t>
        <a:bodyPr/>
        <a:lstStyle/>
        <a:p>
          <a:endParaRPr lang="en-US" sz="1400" noProof="0" dirty="0"/>
        </a:p>
      </dgm:t>
    </dgm:pt>
    <dgm:pt modelId="{4A38EE61-4394-4944-BF68-51A9EDFF30C6}" type="sibTrans" cxnId="{98B10EDC-DC1C-4CE9-9D02-5920317C3DD5}">
      <dgm:prSet/>
      <dgm:spPr/>
      <dgm:t>
        <a:bodyPr/>
        <a:lstStyle/>
        <a:p>
          <a:endParaRPr lang="en-US" sz="1400" noProof="0" dirty="0"/>
        </a:p>
      </dgm:t>
    </dgm:pt>
    <dgm:pt modelId="{E301233D-B796-4393-9CB5-82591E30E97F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pPr algn="l"/>
          <a:r>
            <a:rPr lang="tr-TR" sz="2000" b="0" noProof="0" dirty="0" smtClean="0"/>
            <a:t>          </a:t>
          </a:r>
          <a:r>
            <a:rPr lang="en-US" sz="2000" b="0" noProof="0" dirty="0" smtClean="0"/>
            <a:t>Advisory</a:t>
          </a:r>
          <a:endParaRPr lang="en-US" sz="2000" b="0" noProof="0" dirty="0"/>
        </a:p>
      </dgm:t>
    </dgm:pt>
    <dgm:pt modelId="{E7AB9662-3FC3-4E0F-B7E0-830D850B6E09}" type="parTrans" cxnId="{26031E73-AB66-4319-868F-CF1F74438F2A}">
      <dgm:prSet/>
      <dgm:spPr/>
      <dgm:t>
        <a:bodyPr/>
        <a:lstStyle/>
        <a:p>
          <a:endParaRPr lang="en-US" sz="1400" noProof="0" dirty="0"/>
        </a:p>
      </dgm:t>
    </dgm:pt>
    <dgm:pt modelId="{7CA27E01-1807-42F0-929F-66DE0822E61A}" type="sibTrans" cxnId="{26031E73-AB66-4319-868F-CF1F74438F2A}">
      <dgm:prSet/>
      <dgm:spPr/>
      <dgm:t>
        <a:bodyPr/>
        <a:lstStyle/>
        <a:p>
          <a:endParaRPr lang="en-US" sz="1400" noProof="0" dirty="0"/>
        </a:p>
      </dgm:t>
    </dgm:pt>
    <dgm:pt modelId="{3598BD02-07CB-4990-96AE-410AACA39FAD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Strategic Advisory</a:t>
          </a:r>
          <a:endParaRPr lang="en-US" sz="1200" noProof="0" dirty="0"/>
        </a:p>
      </dgm:t>
    </dgm:pt>
    <dgm:pt modelId="{0F036495-F397-4DB5-B1E8-D4200CF9AFCA}" type="parTrans" cxnId="{50913A2F-4589-4568-BD7E-016C2AB7FF51}">
      <dgm:prSet/>
      <dgm:spPr/>
      <dgm:t>
        <a:bodyPr/>
        <a:lstStyle/>
        <a:p>
          <a:endParaRPr lang="en-US" sz="1400" noProof="0" dirty="0"/>
        </a:p>
      </dgm:t>
    </dgm:pt>
    <dgm:pt modelId="{F6500456-F700-4633-80D1-2EF742942C00}" type="sibTrans" cxnId="{50913A2F-4589-4568-BD7E-016C2AB7FF51}">
      <dgm:prSet/>
      <dgm:spPr/>
      <dgm:t>
        <a:bodyPr/>
        <a:lstStyle/>
        <a:p>
          <a:endParaRPr lang="en-US" sz="1400" noProof="0" dirty="0"/>
        </a:p>
      </dgm:t>
    </dgm:pt>
    <dgm:pt modelId="{A335B516-3D21-42C4-A4FD-C5C14BBD881B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Apex Banking</a:t>
          </a:r>
          <a:r>
            <a:rPr lang="tr-TR" sz="1200" noProof="0" dirty="0" smtClean="0"/>
            <a:t> </a:t>
          </a:r>
          <a:r>
            <a:rPr lang="tr-TR" sz="1100" i="1" noProof="0" dirty="0" smtClean="0"/>
            <a:t>(11 commercial banks, 12 leasing companies, 3 factoring companies, 4 participation banks)</a:t>
          </a:r>
          <a:endParaRPr lang="en-US" sz="1100" i="1" noProof="0" dirty="0"/>
        </a:p>
      </dgm:t>
    </dgm:pt>
    <dgm:pt modelId="{080F78E2-E972-4A8E-8C20-913D5CFCECAC}" type="parTrans" cxnId="{3B1526F5-A404-4A11-88BF-11405178D581}">
      <dgm:prSet/>
      <dgm:spPr/>
      <dgm:t>
        <a:bodyPr/>
        <a:lstStyle/>
        <a:p>
          <a:endParaRPr lang="en-US" sz="1400" noProof="0" dirty="0"/>
        </a:p>
      </dgm:t>
    </dgm:pt>
    <dgm:pt modelId="{8645CED0-E32C-46AB-B090-436E9491C6C0}" type="sibTrans" cxnId="{3B1526F5-A404-4A11-88BF-11405178D581}">
      <dgm:prSet/>
      <dgm:spPr/>
      <dgm:t>
        <a:bodyPr/>
        <a:lstStyle/>
        <a:p>
          <a:endParaRPr lang="en-US" sz="1400" noProof="0" dirty="0"/>
        </a:p>
      </dgm:t>
    </dgm:pt>
    <dgm:pt modelId="{183A4B50-CDC5-4B64-A3AD-753C5FD1EAA2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Leasing </a:t>
          </a:r>
          <a:endParaRPr lang="en-US" sz="1200" noProof="0" dirty="0"/>
        </a:p>
      </dgm:t>
    </dgm:pt>
    <dgm:pt modelId="{AE3BBED4-1DBF-4027-A641-7CBB5AD0EAEE}" type="parTrans" cxnId="{380E1124-8BDC-4A5B-BFF2-46BE5A1F34AE}">
      <dgm:prSet/>
      <dgm:spPr/>
      <dgm:t>
        <a:bodyPr/>
        <a:lstStyle/>
        <a:p>
          <a:endParaRPr lang="en-US" sz="1400" noProof="0" dirty="0"/>
        </a:p>
      </dgm:t>
    </dgm:pt>
    <dgm:pt modelId="{26AAC002-94E0-4F62-8209-5234BC653D3B}" type="sibTrans" cxnId="{380E1124-8BDC-4A5B-BFF2-46BE5A1F34AE}">
      <dgm:prSet/>
      <dgm:spPr/>
      <dgm:t>
        <a:bodyPr/>
        <a:lstStyle/>
        <a:p>
          <a:endParaRPr lang="en-US" sz="1400" noProof="0" dirty="0"/>
        </a:p>
      </dgm:t>
    </dgm:pt>
    <dgm:pt modelId="{7EAE37FF-14C2-41C1-977E-AD18497D6025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Foreign Trade Financing</a:t>
          </a:r>
          <a:endParaRPr lang="en-US" sz="1200" noProof="0" dirty="0"/>
        </a:p>
      </dgm:t>
    </dgm:pt>
    <dgm:pt modelId="{D3D90BA4-3F11-4527-88F8-EA910A3E1DD4}" type="parTrans" cxnId="{70206C36-1814-46BE-9BA0-C7138063B195}">
      <dgm:prSet/>
      <dgm:spPr/>
      <dgm:t>
        <a:bodyPr/>
        <a:lstStyle/>
        <a:p>
          <a:endParaRPr lang="en-US" sz="1400" noProof="0" dirty="0"/>
        </a:p>
      </dgm:t>
    </dgm:pt>
    <dgm:pt modelId="{E3C818CC-6641-4500-86F0-ACC48B84A3EC}" type="sibTrans" cxnId="{70206C36-1814-46BE-9BA0-C7138063B195}">
      <dgm:prSet/>
      <dgm:spPr/>
      <dgm:t>
        <a:bodyPr/>
        <a:lstStyle/>
        <a:p>
          <a:endParaRPr lang="en-US" sz="1400" noProof="0" dirty="0"/>
        </a:p>
      </dgm:t>
    </dgm:pt>
    <dgm:pt modelId="{02C70364-8AFE-4E92-8AA3-1555255D0733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Bond Issuance </a:t>
          </a:r>
          <a:endParaRPr lang="en-US" sz="1200" noProof="0" dirty="0"/>
        </a:p>
      </dgm:t>
    </dgm:pt>
    <dgm:pt modelId="{13B9E909-D9C4-4790-9CF3-C80996085624}" type="parTrans" cxnId="{D5AD04C4-9864-4A7B-B15F-58370B748F7A}">
      <dgm:prSet/>
      <dgm:spPr/>
      <dgm:t>
        <a:bodyPr/>
        <a:lstStyle/>
        <a:p>
          <a:endParaRPr lang="en-US" sz="1400" noProof="0" dirty="0"/>
        </a:p>
      </dgm:t>
    </dgm:pt>
    <dgm:pt modelId="{53E9F278-27C2-48B7-9BBC-573C3DB033CE}" type="sibTrans" cxnId="{D5AD04C4-9864-4A7B-B15F-58370B748F7A}">
      <dgm:prSet/>
      <dgm:spPr/>
      <dgm:t>
        <a:bodyPr/>
        <a:lstStyle/>
        <a:p>
          <a:endParaRPr lang="en-US" sz="1400" noProof="0" dirty="0"/>
        </a:p>
      </dgm:t>
    </dgm:pt>
    <dgm:pt modelId="{ACD10FA8-1618-4EC8-B23B-5CE63535C18E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M&amp;A</a:t>
          </a:r>
          <a:endParaRPr lang="en-US" sz="1200" noProof="0" dirty="0"/>
        </a:p>
      </dgm:t>
    </dgm:pt>
    <dgm:pt modelId="{17A83CCC-8161-4CDE-830C-617D5AC7EE9C}" type="parTrans" cxnId="{37F3141A-962C-4397-B7D3-02D0AB5A19F0}">
      <dgm:prSet/>
      <dgm:spPr/>
      <dgm:t>
        <a:bodyPr/>
        <a:lstStyle/>
        <a:p>
          <a:endParaRPr lang="en-US" sz="1400" noProof="0" dirty="0"/>
        </a:p>
      </dgm:t>
    </dgm:pt>
    <dgm:pt modelId="{F2BDCE3A-8AB7-47B2-B081-EA8BAE0426F8}" type="sibTrans" cxnId="{37F3141A-962C-4397-B7D3-02D0AB5A19F0}">
      <dgm:prSet/>
      <dgm:spPr/>
      <dgm:t>
        <a:bodyPr/>
        <a:lstStyle/>
        <a:p>
          <a:endParaRPr lang="en-US" sz="1400" noProof="0" dirty="0"/>
        </a:p>
      </dgm:t>
    </dgm:pt>
    <dgm:pt modelId="{808DC7DF-2090-4981-87BC-B957892A3F76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Asset Purchase – Sale </a:t>
          </a:r>
          <a:endParaRPr lang="en-US" sz="1200" noProof="0" dirty="0"/>
        </a:p>
      </dgm:t>
    </dgm:pt>
    <dgm:pt modelId="{00E43417-3894-449C-A4D2-9F28830EF4D7}" type="parTrans" cxnId="{9E3EBE94-1E84-4F97-BEDC-DE776FEB0423}">
      <dgm:prSet/>
      <dgm:spPr/>
      <dgm:t>
        <a:bodyPr/>
        <a:lstStyle/>
        <a:p>
          <a:endParaRPr lang="en-US" sz="1400" noProof="0" dirty="0"/>
        </a:p>
      </dgm:t>
    </dgm:pt>
    <dgm:pt modelId="{DF685657-7325-467C-9B44-B5D868AC076A}" type="sibTrans" cxnId="{9E3EBE94-1E84-4F97-BEDC-DE776FEB0423}">
      <dgm:prSet/>
      <dgm:spPr/>
      <dgm:t>
        <a:bodyPr/>
        <a:lstStyle/>
        <a:p>
          <a:endParaRPr lang="en-US" sz="1400" noProof="0" dirty="0"/>
        </a:p>
      </dgm:t>
    </dgm:pt>
    <dgm:pt modelId="{55647522-FAFA-4A2F-91E1-DE967CC1978C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Money and Capital Markets Brokerage</a:t>
          </a:r>
          <a:endParaRPr lang="en-US" sz="1200" noProof="0" dirty="0"/>
        </a:p>
      </dgm:t>
    </dgm:pt>
    <dgm:pt modelId="{834E0E34-5F68-4050-A592-6CEE323E5B79}" type="parTrans" cxnId="{3AB6B188-964B-4913-9BF6-60A2E5E267F7}">
      <dgm:prSet/>
      <dgm:spPr/>
      <dgm:t>
        <a:bodyPr/>
        <a:lstStyle/>
        <a:p>
          <a:endParaRPr lang="en-US" sz="1400" noProof="0" dirty="0"/>
        </a:p>
      </dgm:t>
    </dgm:pt>
    <dgm:pt modelId="{3D55EA53-982B-460D-B87F-637DFA19C2B7}" type="sibTrans" cxnId="{3AB6B188-964B-4913-9BF6-60A2E5E267F7}">
      <dgm:prSet/>
      <dgm:spPr/>
      <dgm:t>
        <a:bodyPr/>
        <a:lstStyle/>
        <a:p>
          <a:endParaRPr lang="en-US" sz="1400" noProof="0" dirty="0"/>
        </a:p>
      </dgm:t>
    </dgm:pt>
    <dgm:pt modelId="{BF2AA77B-F23E-480E-B1AD-2DD800A98F7C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200" noProof="0" dirty="0" smtClean="0"/>
            <a:t>Portfolio Management </a:t>
          </a:r>
          <a:endParaRPr lang="en-US" sz="1200" noProof="0" dirty="0"/>
        </a:p>
      </dgm:t>
    </dgm:pt>
    <dgm:pt modelId="{C7783A3D-8DD1-4BB1-80BB-C6D48AA0586B}" type="parTrans" cxnId="{F65043CE-B2C1-417A-B0CE-31E3F34A0D96}">
      <dgm:prSet/>
      <dgm:spPr/>
      <dgm:t>
        <a:bodyPr/>
        <a:lstStyle/>
        <a:p>
          <a:endParaRPr lang="en-US" sz="1400" noProof="0" dirty="0"/>
        </a:p>
      </dgm:t>
    </dgm:pt>
    <dgm:pt modelId="{F35DFC38-8C41-4552-8FE7-91BC1F0382DA}" type="sibTrans" cxnId="{F65043CE-B2C1-417A-B0CE-31E3F34A0D96}">
      <dgm:prSet/>
      <dgm:spPr/>
      <dgm:t>
        <a:bodyPr/>
        <a:lstStyle/>
        <a:p>
          <a:endParaRPr lang="en-US" sz="1400" noProof="0" dirty="0"/>
        </a:p>
      </dgm:t>
    </dgm:pt>
    <dgm:pt modelId="{77A07C00-DC16-4D4E-A41C-9FC333D18180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Real Estate Appraisal </a:t>
          </a:r>
          <a:endParaRPr lang="en-US" sz="1200" noProof="0" dirty="0"/>
        </a:p>
      </dgm:t>
    </dgm:pt>
    <dgm:pt modelId="{84370201-8D3F-4130-9234-01BCBF52BF00}" type="parTrans" cxnId="{F72BD0E2-69A1-4D01-AC5E-2B2A3B928BE4}">
      <dgm:prSet/>
      <dgm:spPr/>
      <dgm:t>
        <a:bodyPr/>
        <a:lstStyle/>
        <a:p>
          <a:endParaRPr lang="en-US" sz="1400" noProof="0" dirty="0"/>
        </a:p>
      </dgm:t>
    </dgm:pt>
    <dgm:pt modelId="{AD4A8856-CDED-494F-8C83-CBE0D0702755}" type="sibTrans" cxnId="{F72BD0E2-69A1-4D01-AC5E-2B2A3B928BE4}">
      <dgm:prSet/>
      <dgm:spPr/>
      <dgm:t>
        <a:bodyPr/>
        <a:lstStyle/>
        <a:p>
          <a:endParaRPr lang="en-US" sz="1400" noProof="0" dirty="0"/>
        </a:p>
      </dgm:t>
    </dgm:pt>
    <dgm:pt modelId="{A38C8BCC-C22A-4374-87AC-9CD066B7E39C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Environment and Sustainability </a:t>
          </a:r>
          <a:endParaRPr lang="en-US" sz="1200" noProof="0" dirty="0"/>
        </a:p>
      </dgm:t>
    </dgm:pt>
    <dgm:pt modelId="{3DD8E0BA-6C83-4E60-B924-561333ABF428}" type="parTrans" cxnId="{ADE0C55A-07E7-47DC-BD73-0ABF214E7BB8}">
      <dgm:prSet/>
      <dgm:spPr/>
      <dgm:t>
        <a:bodyPr/>
        <a:lstStyle/>
        <a:p>
          <a:endParaRPr lang="en-US" sz="1400" noProof="0" dirty="0"/>
        </a:p>
      </dgm:t>
    </dgm:pt>
    <dgm:pt modelId="{9F578594-626E-41F9-BF20-948CD9176DB2}" type="sibTrans" cxnId="{ADE0C55A-07E7-47DC-BD73-0ABF214E7BB8}">
      <dgm:prSet/>
      <dgm:spPr/>
      <dgm:t>
        <a:bodyPr/>
        <a:lstStyle/>
        <a:p>
          <a:endParaRPr lang="en-US" sz="1400" noProof="0" dirty="0"/>
        </a:p>
      </dgm:t>
    </dgm:pt>
    <dgm:pt modelId="{CB57A8AF-F4A9-4A10-958E-803F85FEBD33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Working Capital</a:t>
          </a:r>
          <a:endParaRPr lang="en-US" sz="1200" noProof="0" dirty="0"/>
        </a:p>
      </dgm:t>
    </dgm:pt>
    <dgm:pt modelId="{B4815552-7E07-4F61-BE47-6DF17C9E7E61}" type="parTrans" cxnId="{8FF7036C-E423-4338-A3CF-309A4B144B81}">
      <dgm:prSet/>
      <dgm:spPr/>
      <dgm:t>
        <a:bodyPr/>
        <a:lstStyle/>
        <a:p>
          <a:endParaRPr lang="en-US" noProof="0" dirty="0"/>
        </a:p>
      </dgm:t>
    </dgm:pt>
    <dgm:pt modelId="{A62645FA-21D9-4D55-98BB-89F637BE7A6F}" type="sibTrans" cxnId="{8FF7036C-E423-4338-A3CF-309A4B144B81}">
      <dgm:prSet/>
      <dgm:spPr/>
      <dgm:t>
        <a:bodyPr/>
        <a:lstStyle/>
        <a:p>
          <a:endParaRPr lang="en-US" noProof="0" dirty="0"/>
        </a:p>
      </dgm:t>
    </dgm:pt>
    <dgm:pt modelId="{B04C87F0-CDAB-4564-BDB1-E4E5C7B5E9BA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en-US" sz="1400" noProof="0" dirty="0"/>
        </a:p>
      </dgm:t>
    </dgm:pt>
    <dgm:pt modelId="{B5F798C8-D458-4B03-ABE6-90E6537EA20D}" type="parTrans" cxnId="{3B701346-C439-4E46-AD66-FAC055909785}">
      <dgm:prSet/>
      <dgm:spPr/>
      <dgm:t>
        <a:bodyPr/>
        <a:lstStyle/>
        <a:p>
          <a:endParaRPr lang="en-US" noProof="0" dirty="0"/>
        </a:p>
      </dgm:t>
    </dgm:pt>
    <dgm:pt modelId="{F47F37B8-E44E-4E72-8450-F03F7980B226}" type="sibTrans" cxnId="{3B701346-C439-4E46-AD66-FAC055909785}">
      <dgm:prSet/>
      <dgm:spPr/>
      <dgm:t>
        <a:bodyPr/>
        <a:lstStyle/>
        <a:p>
          <a:endParaRPr lang="en-US" noProof="0" dirty="0"/>
        </a:p>
      </dgm:t>
    </dgm:pt>
    <dgm:pt modelId="{E3FDB9A3-ECCF-4805-B428-A247C4655F9B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endParaRPr lang="en-US" sz="1400" noProof="0" dirty="0"/>
        </a:p>
      </dgm:t>
    </dgm:pt>
    <dgm:pt modelId="{248B1C32-DF75-43D0-9BBE-B4A660272735}" type="parTrans" cxnId="{7132AEB1-6C78-47E2-950A-5EBABB619357}">
      <dgm:prSet/>
      <dgm:spPr/>
      <dgm:t>
        <a:bodyPr/>
        <a:lstStyle/>
        <a:p>
          <a:endParaRPr lang="en-US" noProof="0" dirty="0"/>
        </a:p>
      </dgm:t>
    </dgm:pt>
    <dgm:pt modelId="{D008FD0C-B491-4C32-AAA9-D5249AAC9FBF}" type="sibTrans" cxnId="{7132AEB1-6C78-47E2-950A-5EBABB619357}">
      <dgm:prSet/>
      <dgm:spPr/>
      <dgm:t>
        <a:bodyPr/>
        <a:lstStyle/>
        <a:p>
          <a:endParaRPr lang="en-US" noProof="0" dirty="0"/>
        </a:p>
      </dgm:t>
    </dgm:pt>
    <dgm:pt modelId="{149CD6A2-B1A2-4FC3-8B5F-ABF8B0FCD73F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endParaRPr lang="en-US" sz="1400" noProof="0" dirty="0"/>
        </a:p>
      </dgm:t>
    </dgm:pt>
    <dgm:pt modelId="{8F71325E-D8C1-46EB-901B-B1E97FC0960F}" type="parTrans" cxnId="{0EE6647C-5D90-41FA-9465-15BBC72A0C24}">
      <dgm:prSet/>
      <dgm:spPr/>
      <dgm:t>
        <a:bodyPr/>
        <a:lstStyle/>
        <a:p>
          <a:endParaRPr lang="en-US" noProof="0" dirty="0"/>
        </a:p>
      </dgm:t>
    </dgm:pt>
    <dgm:pt modelId="{2AE4229E-6A03-498B-91E0-111AB4227D57}" type="sibTrans" cxnId="{0EE6647C-5D90-41FA-9465-15BBC72A0C24}">
      <dgm:prSet/>
      <dgm:spPr/>
      <dgm:t>
        <a:bodyPr/>
        <a:lstStyle/>
        <a:p>
          <a:endParaRPr lang="en-US" noProof="0" dirty="0"/>
        </a:p>
      </dgm:t>
    </dgm:pt>
    <dgm:pt modelId="{89A69FF8-B051-4B45-8432-A39D1121048B}">
      <dgm:prSet phldrT="[Text]" custT="1"/>
      <dgm:spPr>
        <a:solidFill>
          <a:schemeClr val="tx2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algn="l"/>
          <a:r>
            <a:rPr lang="en-US" sz="1200" noProof="0" dirty="0" smtClean="0"/>
            <a:t>ECA Credits </a:t>
          </a:r>
          <a:endParaRPr lang="en-US" sz="1200" noProof="0" dirty="0"/>
        </a:p>
      </dgm:t>
    </dgm:pt>
    <dgm:pt modelId="{CD1F0721-4A35-4BDA-9E72-D9E93D60D71F}" type="parTrans" cxnId="{1F7FC38F-620A-4A33-9EB4-14CCD83EF0D7}">
      <dgm:prSet/>
      <dgm:spPr/>
      <dgm:t>
        <a:bodyPr/>
        <a:lstStyle/>
        <a:p>
          <a:endParaRPr lang="en-US" noProof="0" dirty="0"/>
        </a:p>
      </dgm:t>
    </dgm:pt>
    <dgm:pt modelId="{7ACDB5F2-EA46-4A9C-9702-AA8F67CCFF28}" type="sibTrans" cxnId="{1F7FC38F-620A-4A33-9EB4-14CCD83EF0D7}">
      <dgm:prSet/>
      <dgm:spPr/>
      <dgm:t>
        <a:bodyPr/>
        <a:lstStyle/>
        <a:p>
          <a:endParaRPr lang="en-US" noProof="0" dirty="0"/>
        </a:p>
      </dgm:t>
    </dgm:pt>
    <dgm:pt modelId="{D15BDCA9-E7CB-4005-AB6E-6336E5580BE7}" type="pres">
      <dgm:prSet presAssocID="{1945D5EE-BF47-4607-A778-5C30DCC16F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76DAD28-2890-4B65-84ED-33F913C2C61E}" type="pres">
      <dgm:prSet presAssocID="{1945D5EE-BF47-4607-A778-5C30DCC16F68}" presName="fgShape" presStyleLbl="fgShp" presStyleIdx="0" presStyleCnt="1"/>
      <dgm:spPr>
        <a:noFill/>
        <a:ln>
          <a:noFill/>
        </a:ln>
      </dgm:spPr>
      <dgm:t>
        <a:bodyPr/>
        <a:lstStyle/>
        <a:p>
          <a:endParaRPr lang="tr-TR"/>
        </a:p>
      </dgm:t>
    </dgm:pt>
    <dgm:pt modelId="{C2BF9223-AC90-47C7-A6D4-F46ABABB4A08}" type="pres">
      <dgm:prSet presAssocID="{1945D5EE-BF47-4607-A778-5C30DCC16F68}" presName="linComp" presStyleCnt="0"/>
      <dgm:spPr/>
    </dgm:pt>
    <dgm:pt modelId="{E965DDC3-8672-4387-9D2C-51178D90D127}" type="pres">
      <dgm:prSet presAssocID="{DF8CD3AB-4CE2-43CD-AEBF-A75ACB2C74A6}" presName="compNode" presStyleCnt="0"/>
      <dgm:spPr/>
    </dgm:pt>
    <dgm:pt modelId="{FE5D456D-4BC5-4B88-B097-965FDA7B1DB0}" type="pres">
      <dgm:prSet presAssocID="{DF8CD3AB-4CE2-43CD-AEBF-A75ACB2C74A6}" presName="bkgdShape" presStyleLbl="node1" presStyleIdx="0" presStyleCnt="3"/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551863E1-1CC1-4947-80DE-BBB6F385E38D}" type="pres">
      <dgm:prSet presAssocID="{DF8CD3AB-4CE2-43CD-AEBF-A75ACB2C74A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005E9E-7AE7-4EA5-8350-3D5AF38E2E0A}" type="pres">
      <dgm:prSet presAssocID="{DF8CD3AB-4CE2-43CD-AEBF-A75ACB2C74A6}" presName="invisiNode" presStyleLbl="node1" presStyleIdx="0" presStyleCnt="3"/>
      <dgm:spPr/>
    </dgm:pt>
    <dgm:pt modelId="{6C04ADF9-E9BC-49D9-BA0C-C46D0617ED56}" type="pres">
      <dgm:prSet presAssocID="{DF8CD3AB-4CE2-43CD-AEBF-A75ACB2C74A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F6F4687-F327-43A2-B0F1-756E61D6CCB2}" type="pres">
      <dgm:prSet presAssocID="{9763F1B5-0E4A-4DEF-BE6A-69F1F9927349}" presName="sibTrans" presStyleLbl="sibTrans2D1" presStyleIdx="0" presStyleCnt="0"/>
      <dgm:spPr/>
      <dgm:t>
        <a:bodyPr/>
        <a:lstStyle/>
        <a:p>
          <a:endParaRPr lang="tr-TR"/>
        </a:p>
      </dgm:t>
    </dgm:pt>
    <dgm:pt modelId="{FD07087D-642A-4111-8F09-405041C6718C}" type="pres">
      <dgm:prSet presAssocID="{93E75614-3642-4C12-A66B-0C9787EB87BE}" presName="compNode" presStyleCnt="0"/>
      <dgm:spPr/>
    </dgm:pt>
    <dgm:pt modelId="{4D0FC64D-FC75-47DD-8EE6-E4B5034BC7C5}" type="pres">
      <dgm:prSet presAssocID="{93E75614-3642-4C12-A66B-0C9787EB87BE}" presName="bkgdShape" presStyleLbl="node1" presStyleIdx="1" presStyleCnt="3"/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7AF7BF64-0F85-4853-8CC9-0D2DDC9E8AEE}" type="pres">
      <dgm:prSet presAssocID="{93E75614-3642-4C12-A66B-0C9787EB87B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A05C2D-486E-4FD6-A8C3-9436A3648671}" type="pres">
      <dgm:prSet presAssocID="{93E75614-3642-4C12-A66B-0C9787EB87BE}" presName="invisiNode" presStyleLbl="node1" presStyleIdx="1" presStyleCnt="3"/>
      <dgm:spPr/>
    </dgm:pt>
    <dgm:pt modelId="{71FE9BCA-652B-48C4-AFED-483E06C6320E}" type="pres">
      <dgm:prSet presAssocID="{93E75614-3642-4C12-A66B-0C9787EB87B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FBBBF12-0274-4725-9BBE-6FAB76142F07}" type="pres">
      <dgm:prSet presAssocID="{F3666AFC-BF62-4980-A446-701DC82DE641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C82C8D3-BAA9-4D48-90B1-C9EF44F07F87}" type="pres">
      <dgm:prSet presAssocID="{E301233D-B796-4393-9CB5-82591E30E97F}" presName="compNode" presStyleCnt="0"/>
      <dgm:spPr/>
    </dgm:pt>
    <dgm:pt modelId="{8808549D-49D0-4B6F-99A3-88F1CD83F4D6}" type="pres">
      <dgm:prSet presAssocID="{E301233D-B796-4393-9CB5-82591E30E97F}" presName="bkgdShape" presStyleLbl="node1" presStyleIdx="2" presStyleCnt="3"/>
      <dgm:spPr>
        <a:prstGeom prst="round2DiagRect">
          <a:avLst/>
        </a:prstGeom>
      </dgm:spPr>
      <dgm:t>
        <a:bodyPr/>
        <a:lstStyle/>
        <a:p>
          <a:endParaRPr lang="tr-TR"/>
        </a:p>
      </dgm:t>
    </dgm:pt>
    <dgm:pt modelId="{B457C22C-8FBD-452B-BCDF-E41C296174A0}" type="pres">
      <dgm:prSet presAssocID="{E301233D-B796-4393-9CB5-82591E30E97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5A40FC-F005-49AE-BC0C-BD9510E0A205}" type="pres">
      <dgm:prSet presAssocID="{E301233D-B796-4393-9CB5-82591E30E97F}" presName="invisiNode" presStyleLbl="node1" presStyleIdx="2" presStyleCnt="3"/>
      <dgm:spPr/>
    </dgm:pt>
    <dgm:pt modelId="{A5D0F6A5-B9B8-4E7C-AFA6-7CCAA937E8D2}" type="pres">
      <dgm:prSet presAssocID="{E301233D-B796-4393-9CB5-82591E30E97F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FD776247-3864-45EB-B555-712832D8FA90}" srcId="{1945D5EE-BF47-4607-A778-5C30DCC16F68}" destId="{93E75614-3642-4C12-A66B-0C9787EB87BE}" srcOrd="1" destOrd="0" parTransId="{1BFA78B8-F4B1-4C60-A1F9-568A7EF5CB14}" sibTransId="{F3666AFC-BF62-4980-A446-701DC82DE641}"/>
    <dgm:cxn modelId="{83E8D984-FD25-43A2-A8FD-B7C2EEBDFB48}" type="presOf" srcId="{A38C8BCC-C22A-4374-87AC-9CD066B7E39C}" destId="{8808549D-49D0-4B6F-99A3-88F1CD83F4D6}" srcOrd="0" destOrd="4" presId="urn:microsoft.com/office/officeart/2005/8/layout/hList7"/>
    <dgm:cxn modelId="{8FF7036C-E423-4338-A3CF-309A4B144B81}" srcId="{DF8CD3AB-4CE2-43CD-AEBF-A75ACB2C74A6}" destId="{CB57A8AF-F4A9-4A10-958E-803F85FEBD33}" srcOrd="7" destOrd="0" parTransId="{B4815552-7E07-4F61-BE47-6DF17C9E7E61}" sibTransId="{A62645FA-21D9-4D55-98BB-89F637BE7A6F}"/>
    <dgm:cxn modelId="{3AB6B188-964B-4913-9BF6-60A2E5E267F7}" srcId="{93E75614-3642-4C12-A66B-0C9787EB87BE}" destId="{55647522-FAFA-4A2F-91E1-DE967CC1978C}" srcOrd="5" destOrd="0" parTransId="{834E0E34-5F68-4050-A592-6CEE323E5B79}" sibTransId="{3D55EA53-982B-460D-B87F-637DFA19C2B7}"/>
    <dgm:cxn modelId="{AECB6799-1272-49CD-AF79-230C7B940174}" type="presOf" srcId="{ACD10FA8-1618-4EC8-B23B-5CE63535C18E}" destId="{4D0FC64D-FC75-47DD-8EE6-E4B5034BC7C5}" srcOrd="0" destOrd="4" presId="urn:microsoft.com/office/officeart/2005/8/layout/hList7"/>
    <dgm:cxn modelId="{9E3EBE94-1E84-4F97-BEDC-DE776FEB0423}" srcId="{93E75614-3642-4C12-A66B-0C9787EB87BE}" destId="{808DC7DF-2090-4981-87BC-B957892A3F76}" srcOrd="4" destOrd="0" parTransId="{00E43417-3894-449C-A4D2-9F28830EF4D7}" sibTransId="{DF685657-7325-467C-9B44-B5D868AC076A}"/>
    <dgm:cxn modelId="{D5AD04C4-9864-4A7B-B15F-58370B748F7A}" srcId="{93E75614-3642-4C12-A66B-0C9787EB87BE}" destId="{02C70364-8AFE-4E92-8AA3-1555255D0733}" srcOrd="2" destOrd="0" parTransId="{13B9E909-D9C4-4790-9CF3-C80996085624}" sibTransId="{53E9F278-27C2-48B7-9BBC-573C3DB033CE}"/>
    <dgm:cxn modelId="{98B10EDC-DC1C-4CE9-9D02-5920317C3DD5}" srcId="{93E75614-3642-4C12-A66B-0C9787EB87BE}" destId="{7718438C-D57E-4A21-BA73-D565E8257683}" srcOrd="7" destOrd="0" parTransId="{35888D00-6F6D-4D5D-92A5-5741EA2E6CDB}" sibTransId="{4A38EE61-4394-4944-BF68-51A9EDFF30C6}"/>
    <dgm:cxn modelId="{BD710A3B-5D5F-4287-BDBC-524EC12E4D64}" type="presOf" srcId="{9763F1B5-0E4A-4DEF-BE6A-69F1F9927349}" destId="{1F6F4687-F327-43A2-B0F1-756E61D6CCB2}" srcOrd="0" destOrd="0" presId="urn:microsoft.com/office/officeart/2005/8/layout/hList7"/>
    <dgm:cxn modelId="{ADA8FAF1-C393-4268-846C-FB1320CCD8C3}" type="presOf" srcId="{183A4B50-CDC5-4B64-A3AD-753C5FD1EAA2}" destId="{551863E1-1CC1-4947-80DE-BBB6F385E38D}" srcOrd="1" destOrd="5" presId="urn:microsoft.com/office/officeart/2005/8/layout/hList7"/>
    <dgm:cxn modelId="{BB4610D3-D7F6-4CA6-968D-94D8E0203B40}" type="presOf" srcId="{149CD6A2-B1A2-4FC3-8B5F-ABF8B0FCD73F}" destId="{B457C22C-8FBD-452B-BCDF-E41C296174A0}" srcOrd="1" destOrd="1" presId="urn:microsoft.com/office/officeart/2005/8/layout/hList7"/>
    <dgm:cxn modelId="{ADE0C55A-07E7-47DC-BD73-0ABF214E7BB8}" srcId="{E301233D-B796-4393-9CB5-82591E30E97F}" destId="{A38C8BCC-C22A-4374-87AC-9CD066B7E39C}" srcOrd="3" destOrd="0" parTransId="{3DD8E0BA-6C83-4E60-B924-561333ABF428}" sibTransId="{9F578594-626E-41F9-BF20-948CD9176DB2}"/>
    <dgm:cxn modelId="{8793555E-B9E2-4F00-AC6A-356832F6A69E}" type="presOf" srcId="{DF8CD3AB-4CE2-43CD-AEBF-A75ACB2C74A6}" destId="{FE5D456D-4BC5-4B88-B097-965FDA7B1DB0}" srcOrd="0" destOrd="0" presId="urn:microsoft.com/office/officeart/2005/8/layout/hList7"/>
    <dgm:cxn modelId="{D856EF52-C38F-4FB3-A91A-7CCB7F91D915}" type="presOf" srcId="{7718438C-D57E-4A21-BA73-D565E8257683}" destId="{4D0FC64D-FC75-47DD-8EE6-E4B5034BC7C5}" srcOrd="0" destOrd="8" presId="urn:microsoft.com/office/officeart/2005/8/layout/hList7"/>
    <dgm:cxn modelId="{59CF3944-E4FD-410B-8F08-29465C929BF5}" type="presOf" srcId="{F3666AFC-BF62-4980-A446-701DC82DE641}" destId="{BFBBBF12-0274-4725-9BBE-6FAB76142F07}" srcOrd="0" destOrd="0" presId="urn:microsoft.com/office/officeart/2005/8/layout/hList7"/>
    <dgm:cxn modelId="{F72BD0E2-69A1-4D01-AC5E-2B2A3B928BE4}" srcId="{E301233D-B796-4393-9CB5-82591E30E97F}" destId="{77A07C00-DC16-4D4E-A41C-9FC333D18180}" srcOrd="2" destOrd="0" parTransId="{84370201-8D3F-4130-9234-01BCBF52BF00}" sibTransId="{AD4A8856-CDED-494F-8C83-CBE0D0702755}"/>
    <dgm:cxn modelId="{E207F3A2-6FC3-46AF-92F2-83E6F5FAE604}" type="presOf" srcId="{9B188BB1-13E1-4B45-90D8-C92B76D2376E}" destId="{551863E1-1CC1-4947-80DE-BBB6F385E38D}" srcOrd="1" destOrd="2" presId="urn:microsoft.com/office/officeart/2005/8/layout/hList7"/>
    <dgm:cxn modelId="{F65043CE-B2C1-417A-B0CE-31E3F34A0D96}" srcId="{93E75614-3642-4C12-A66B-0C9787EB87BE}" destId="{BF2AA77B-F23E-480E-B1AD-2DD800A98F7C}" srcOrd="6" destOrd="0" parTransId="{C7783A3D-8DD1-4BB1-80BB-C6D48AA0586B}" sibTransId="{F35DFC38-8C41-4552-8FE7-91BC1F0382DA}"/>
    <dgm:cxn modelId="{756AB973-7F59-416E-A6C2-BA79FB38B881}" type="presOf" srcId="{E301233D-B796-4393-9CB5-82591E30E97F}" destId="{B457C22C-8FBD-452B-BCDF-E41C296174A0}" srcOrd="1" destOrd="0" presId="urn:microsoft.com/office/officeart/2005/8/layout/hList7"/>
    <dgm:cxn modelId="{163C9040-D8F6-448A-8469-817F29405A3E}" type="presOf" srcId="{89A69FF8-B051-4B45-8432-A39D1121048B}" destId="{551863E1-1CC1-4947-80DE-BBB6F385E38D}" srcOrd="1" destOrd="7" presId="urn:microsoft.com/office/officeart/2005/8/layout/hList7"/>
    <dgm:cxn modelId="{6CDB63AE-A879-4A86-9468-234B630E794B}" type="presOf" srcId="{89A69FF8-B051-4B45-8432-A39D1121048B}" destId="{FE5D456D-4BC5-4B88-B097-965FDA7B1DB0}" srcOrd="0" destOrd="7" presId="urn:microsoft.com/office/officeart/2005/8/layout/hList7"/>
    <dgm:cxn modelId="{C945AB02-C7A2-43A6-B2DB-84AE5489AC22}" srcId="{1945D5EE-BF47-4607-A778-5C30DCC16F68}" destId="{DF8CD3AB-4CE2-43CD-AEBF-A75ACB2C74A6}" srcOrd="0" destOrd="0" parTransId="{4261E881-3B80-40B1-9DD1-ED3E2CC255EA}" sibTransId="{9763F1B5-0E4A-4DEF-BE6A-69F1F9927349}"/>
    <dgm:cxn modelId="{1F7FC38F-620A-4A33-9EB4-14CCD83EF0D7}" srcId="{DF8CD3AB-4CE2-43CD-AEBF-A75ACB2C74A6}" destId="{89A69FF8-B051-4B45-8432-A39D1121048B}" srcOrd="6" destOrd="0" parTransId="{CD1F0721-4A35-4BDA-9E72-D9E93D60D71F}" sibTransId="{7ACDB5F2-EA46-4A9C-9702-AA8F67CCFF28}"/>
    <dgm:cxn modelId="{0744807F-605C-4BD1-96CB-B01905F91216}" type="presOf" srcId="{93E75614-3642-4C12-A66B-0C9787EB87BE}" destId="{7AF7BF64-0F85-4853-8CC9-0D2DDC9E8AEE}" srcOrd="1" destOrd="0" presId="urn:microsoft.com/office/officeart/2005/8/layout/hList7"/>
    <dgm:cxn modelId="{48F1CDEC-5F64-4298-8C2C-49B2F5241FAD}" type="presOf" srcId="{77A07C00-DC16-4D4E-A41C-9FC333D18180}" destId="{B457C22C-8FBD-452B-BCDF-E41C296174A0}" srcOrd="1" destOrd="3" presId="urn:microsoft.com/office/officeart/2005/8/layout/hList7"/>
    <dgm:cxn modelId="{EF4DBFBA-EB46-41A8-9A98-7247C937EA22}" type="presOf" srcId="{A335B516-3D21-42C4-A4FD-C5C14BBD881B}" destId="{FE5D456D-4BC5-4B88-B097-965FDA7B1DB0}" srcOrd="0" destOrd="4" presId="urn:microsoft.com/office/officeart/2005/8/layout/hList7"/>
    <dgm:cxn modelId="{E61F0775-29C7-44E9-9293-FD21C3D48C51}" type="presOf" srcId="{CB57A8AF-F4A9-4A10-958E-803F85FEBD33}" destId="{551863E1-1CC1-4947-80DE-BBB6F385E38D}" srcOrd="1" destOrd="8" presId="urn:microsoft.com/office/officeart/2005/8/layout/hList7"/>
    <dgm:cxn modelId="{377FB864-EF27-4BFA-B10F-86666453467A}" type="presOf" srcId="{120B1FB2-3875-4B49-8F44-2F1A5350883E}" destId="{551863E1-1CC1-4947-80DE-BBB6F385E38D}" srcOrd="1" destOrd="3" presId="urn:microsoft.com/office/officeart/2005/8/layout/hList7"/>
    <dgm:cxn modelId="{70206C36-1814-46BE-9BA0-C7138063B195}" srcId="{DF8CD3AB-4CE2-43CD-AEBF-A75ACB2C74A6}" destId="{7EAE37FF-14C2-41C1-977E-AD18497D6025}" srcOrd="5" destOrd="0" parTransId="{D3D90BA4-3F11-4527-88F8-EA910A3E1DD4}" sibTransId="{E3C818CC-6641-4500-86F0-ACC48B84A3EC}"/>
    <dgm:cxn modelId="{F0D7B1CA-5804-4B6B-B854-7A293FD41134}" type="presOf" srcId="{A38C8BCC-C22A-4374-87AC-9CD066B7E39C}" destId="{B457C22C-8FBD-452B-BCDF-E41C296174A0}" srcOrd="1" destOrd="4" presId="urn:microsoft.com/office/officeart/2005/8/layout/hList7"/>
    <dgm:cxn modelId="{EA8BB7D1-0C4C-4BB2-9DA5-F72301FBDF6E}" type="presOf" srcId="{E301233D-B796-4393-9CB5-82591E30E97F}" destId="{8808549D-49D0-4B6F-99A3-88F1CD83F4D6}" srcOrd="0" destOrd="0" presId="urn:microsoft.com/office/officeart/2005/8/layout/hList7"/>
    <dgm:cxn modelId="{50913A2F-4589-4568-BD7E-016C2AB7FF51}" srcId="{E301233D-B796-4393-9CB5-82591E30E97F}" destId="{3598BD02-07CB-4990-96AE-410AACA39FAD}" srcOrd="1" destOrd="0" parTransId="{0F036495-F397-4DB5-B1E8-D4200CF9AFCA}" sibTransId="{F6500456-F700-4633-80D1-2EF742942C00}"/>
    <dgm:cxn modelId="{FEF8EDAA-8E34-4BAB-896A-1C31B0B503E7}" type="presOf" srcId="{3598BD02-07CB-4990-96AE-410AACA39FAD}" destId="{B457C22C-8FBD-452B-BCDF-E41C296174A0}" srcOrd="1" destOrd="2" presId="urn:microsoft.com/office/officeart/2005/8/layout/hList7"/>
    <dgm:cxn modelId="{F0B0CB4D-F2DA-4493-883F-6678F89D6960}" srcId="{93E75614-3642-4C12-A66B-0C9787EB87BE}" destId="{0349173D-E833-4FAE-A9D1-1D213A079351}" srcOrd="1" destOrd="0" parTransId="{7E09F581-8F4E-4F1A-904D-C4E43A542B22}" sibTransId="{BE04CF61-B1A9-4976-BE18-8275327D11F9}"/>
    <dgm:cxn modelId="{A4F33F27-D319-41B9-AA4B-DDA952562990}" type="presOf" srcId="{CB57A8AF-F4A9-4A10-958E-803F85FEBD33}" destId="{FE5D456D-4BC5-4B88-B097-965FDA7B1DB0}" srcOrd="0" destOrd="8" presId="urn:microsoft.com/office/officeart/2005/8/layout/hList7"/>
    <dgm:cxn modelId="{C263BB27-EB27-45C3-B65F-4E305F9915D3}" type="presOf" srcId="{0349173D-E833-4FAE-A9D1-1D213A079351}" destId="{7AF7BF64-0F85-4853-8CC9-0D2DDC9E8AEE}" srcOrd="1" destOrd="2" presId="urn:microsoft.com/office/officeart/2005/8/layout/hList7"/>
    <dgm:cxn modelId="{3B1526F5-A404-4A11-88BF-11405178D581}" srcId="{DF8CD3AB-4CE2-43CD-AEBF-A75ACB2C74A6}" destId="{A335B516-3D21-42C4-A4FD-C5C14BBD881B}" srcOrd="3" destOrd="0" parTransId="{080F78E2-E972-4A8E-8C20-913D5CFCECAC}" sibTransId="{8645CED0-E32C-46AB-B090-436E9491C6C0}"/>
    <dgm:cxn modelId="{5A638379-A658-4904-BF2E-A18E72A80275}" type="presOf" srcId="{55647522-FAFA-4A2F-91E1-DE967CC1978C}" destId="{7AF7BF64-0F85-4853-8CC9-0D2DDC9E8AEE}" srcOrd="1" destOrd="6" presId="urn:microsoft.com/office/officeart/2005/8/layout/hList7"/>
    <dgm:cxn modelId="{7132AEB1-6C78-47E2-950A-5EBABB619357}" srcId="{93E75614-3642-4C12-A66B-0C9787EB87BE}" destId="{E3FDB9A3-ECCF-4805-B428-A247C4655F9B}" srcOrd="0" destOrd="0" parTransId="{248B1C32-DF75-43D0-9BBE-B4A660272735}" sibTransId="{D008FD0C-B491-4C32-AAA9-D5249AAC9FBF}"/>
    <dgm:cxn modelId="{F6AC60F5-9253-4F3B-BA26-5872AC5C1E3D}" type="presOf" srcId="{E3FDB9A3-ECCF-4805-B428-A247C4655F9B}" destId="{7AF7BF64-0F85-4853-8CC9-0D2DDC9E8AEE}" srcOrd="1" destOrd="1" presId="urn:microsoft.com/office/officeart/2005/8/layout/hList7"/>
    <dgm:cxn modelId="{B47B5CC2-20C5-4FB5-AA16-FA39F2F4F6C0}" type="presOf" srcId="{7718438C-D57E-4A21-BA73-D565E8257683}" destId="{7AF7BF64-0F85-4853-8CC9-0D2DDC9E8AEE}" srcOrd="1" destOrd="8" presId="urn:microsoft.com/office/officeart/2005/8/layout/hList7"/>
    <dgm:cxn modelId="{DD00A35C-EB75-480F-AB58-1452DE09D007}" type="presOf" srcId="{BF2AA77B-F23E-480E-B1AD-2DD800A98F7C}" destId="{7AF7BF64-0F85-4853-8CC9-0D2DDC9E8AEE}" srcOrd="1" destOrd="7" presId="urn:microsoft.com/office/officeart/2005/8/layout/hList7"/>
    <dgm:cxn modelId="{5FD66356-C780-48F3-AAAB-0EDBA860BD00}" type="presOf" srcId="{808DC7DF-2090-4981-87BC-B957892A3F76}" destId="{4D0FC64D-FC75-47DD-8EE6-E4B5034BC7C5}" srcOrd="0" destOrd="5" presId="urn:microsoft.com/office/officeart/2005/8/layout/hList7"/>
    <dgm:cxn modelId="{7025E705-C4B9-4038-BE48-C177EFF8D59F}" type="presOf" srcId="{3598BD02-07CB-4990-96AE-410AACA39FAD}" destId="{8808549D-49D0-4B6F-99A3-88F1CD83F4D6}" srcOrd="0" destOrd="2" presId="urn:microsoft.com/office/officeart/2005/8/layout/hList7"/>
    <dgm:cxn modelId="{37DF1B12-AAF7-4E94-8B03-644981A0834D}" type="presOf" srcId="{120B1FB2-3875-4B49-8F44-2F1A5350883E}" destId="{FE5D456D-4BC5-4B88-B097-965FDA7B1DB0}" srcOrd="0" destOrd="3" presId="urn:microsoft.com/office/officeart/2005/8/layout/hList7"/>
    <dgm:cxn modelId="{EA69C369-8F50-4D4A-A81C-FAF22AF3399A}" type="presOf" srcId="{E3FDB9A3-ECCF-4805-B428-A247C4655F9B}" destId="{4D0FC64D-FC75-47DD-8EE6-E4B5034BC7C5}" srcOrd="0" destOrd="1" presId="urn:microsoft.com/office/officeart/2005/8/layout/hList7"/>
    <dgm:cxn modelId="{F52E18F2-C2B4-4294-93B4-3A36C3B2D8F8}" type="presOf" srcId="{A335B516-3D21-42C4-A4FD-C5C14BBD881B}" destId="{551863E1-1CC1-4947-80DE-BBB6F385E38D}" srcOrd="1" destOrd="4" presId="urn:microsoft.com/office/officeart/2005/8/layout/hList7"/>
    <dgm:cxn modelId="{3B701346-C439-4E46-AD66-FAC055909785}" srcId="{DF8CD3AB-4CE2-43CD-AEBF-A75ACB2C74A6}" destId="{B04C87F0-CDAB-4564-BDB1-E4E5C7B5E9BA}" srcOrd="0" destOrd="0" parTransId="{B5F798C8-D458-4B03-ABE6-90E6537EA20D}" sibTransId="{F47F37B8-E44E-4E72-8450-F03F7980B226}"/>
    <dgm:cxn modelId="{37F3141A-962C-4397-B7D3-02D0AB5A19F0}" srcId="{93E75614-3642-4C12-A66B-0C9787EB87BE}" destId="{ACD10FA8-1618-4EC8-B23B-5CE63535C18E}" srcOrd="3" destOrd="0" parTransId="{17A83CCC-8161-4CDE-830C-617D5AC7EE9C}" sibTransId="{F2BDCE3A-8AB7-47B2-B081-EA8BAE0426F8}"/>
    <dgm:cxn modelId="{DED6256B-9D75-48ED-914F-B87ABFCEC16F}" type="presOf" srcId="{02C70364-8AFE-4E92-8AA3-1555255D0733}" destId="{4D0FC64D-FC75-47DD-8EE6-E4B5034BC7C5}" srcOrd="0" destOrd="3" presId="urn:microsoft.com/office/officeart/2005/8/layout/hList7"/>
    <dgm:cxn modelId="{93E11982-5845-4863-BAE4-47E84B8A60D0}" type="presOf" srcId="{BF2AA77B-F23E-480E-B1AD-2DD800A98F7C}" destId="{4D0FC64D-FC75-47DD-8EE6-E4B5034BC7C5}" srcOrd="0" destOrd="7" presId="urn:microsoft.com/office/officeart/2005/8/layout/hList7"/>
    <dgm:cxn modelId="{0AEDF73E-4498-40B8-B0CA-2EF2D412A5E9}" type="presOf" srcId="{183A4B50-CDC5-4B64-A3AD-753C5FD1EAA2}" destId="{FE5D456D-4BC5-4B88-B097-965FDA7B1DB0}" srcOrd="0" destOrd="5" presId="urn:microsoft.com/office/officeart/2005/8/layout/hList7"/>
    <dgm:cxn modelId="{13497114-EB42-4058-BC35-5A252068780B}" type="presOf" srcId="{DF8CD3AB-4CE2-43CD-AEBF-A75ACB2C74A6}" destId="{551863E1-1CC1-4947-80DE-BBB6F385E38D}" srcOrd="1" destOrd="0" presId="urn:microsoft.com/office/officeart/2005/8/layout/hList7"/>
    <dgm:cxn modelId="{380E1124-8BDC-4A5B-BFF2-46BE5A1F34AE}" srcId="{DF8CD3AB-4CE2-43CD-AEBF-A75ACB2C74A6}" destId="{183A4B50-CDC5-4B64-A3AD-753C5FD1EAA2}" srcOrd="4" destOrd="0" parTransId="{AE3BBED4-1DBF-4027-A641-7CBB5AD0EAEE}" sibTransId="{26AAC002-94E0-4F62-8209-5234BC653D3B}"/>
    <dgm:cxn modelId="{26C19A69-756F-47EE-A965-7CEBF40A60B2}" srcId="{DF8CD3AB-4CE2-43CD-AEBF-A75ACB2C74A6}" destId="{9B188BB1-13E1-4B45-90D8-C92B76D2376E}" srcOrd="1" destOrd="0" parTransId="{D18C233C-9009-42B9-A240-BCCB6A9C3294}" sibTransId="{CDF27AFC-9C1A-4C6F-88CE-ED60FAAB3E94}"/>
    <dgm:cxn modelId="{EAD0D565-01A9-476A-BDB1-0705B99BCF4F}" type="presOf" srcId="{93E75614-3642-4C12-A66B-0C9787EB87BE}" destId="{4D0FC64D-FC75-47DD-8EE6-E4B5034BC7C5}" srcOrd="0" destOrd="0" presId="urn:microsoft.com/office/officeart/2005/8/layout/hList7"/>
    <dgm:cxn modelId="{A2C1E67D-6156-41D7-8D88-3DE252C64870}" type="presOf" srcId="{149CD6A2-B1A2-4FC3-8B5F-ABF8B0FCD73F}" destId="{8808549D-49D0-4B6F-99A3-88F1CD83F4D6}" srcOrd="0" destOrd="1" presId="urn:microsoft.com/office/officeart/2005/8/layout/hList7"/>
    <dgm:cxn modelId="{5150E33E-C229-4A3E-8805-1CFF9BD1A9A6}" type="presOf" srcId="{7EAE37FF-14C2-41C1-977E-AD18497D6025}" destId="{FE5D456D-4BC5-4B88-B097-965FDA7B1DB0}" srcOrd="0" destOrd="6" presId="urn:microsoft.com/office/officeart/2005/8/layout/hList7"/>
    <dgm:cxn modelId="{F4178652-928D-492D-8A6B-0CAE86D64DF5}" type="presOf" srcId="{0349173D-E833-4FAE-A9D1-1D213A079351}" destId="{4D0FC64D-FC75-47DD-8EE6-E4B5034BC7C5}" srcOrd="0" destOrd="2" presId="urn:microsoft.com/office/officeart/2005/8/layout/hList7"/>
    <dgm:cxn modelId="{E9E981EB-B226-4039-B2BE-3DB374DAAE11}" type="presOf" srcId="{1945D5EE-BF47-4607-A778-5C30DCC16F68}" destId="{D15BDCA9-E7CB-4005-AB6E-6336E5580BE7}" srcOrd="0" destOrd="0" presId="urn:microsoft.com/office/officeart/2005/8/layout/hList7"/>
    <dgm:cxn modelId="{C440A1D5-8003-4DE6-8894-CC7F36345FDA}" type="presOf" srcId="{ACD10FA8-1618-4EC8-B23B-5CE63535C18E}" destId="{7AF7BF64-0F85-4853-8CC9-0D2DDC9E8AEE}" srcOrd="1" destOrd="4" presId="urn:microsoft.com/office/officeart/2005/8/layout/hList7"/>
    <dgm:cxn modelId="{41FD0FFA-C813-49A9-A7D0-BBD335145AD4}" type="presOf" srcId="{B04C87F0-CDAB-4564-BDB1-E4E5C7B5E9BA}" destId="{FE5D456D-4BC5-4B88-B097-965FDA7B1DB0}" srcOrd="0" destOrd="1" presId="urn:microsoft.com/office/officeart/2005/8/layout/hList7"/>
    <dgm:cxn modelId="{ED8E2BA9-77A0-4400-B6B3-9C1EEDAA7E8C}" type="presOf" srcId="{02C70364-8AFE-4E92-8AA3-1555255D0733}" destId="{7AF7BF64-0F85-4853-8CC9-0D2DDC9E8AEE}" srcOrd="1" destOrd="3" presId="urn:microsoft.com/office/officeart/2005/8/layout/hList7"/>
    <dgm:cxn modelId="{26031E73-AB66-4319-868F-CF1F74438F2A}" srcId="{1945D5EE-BF47-4607-A778-5C30DCC16F68}" destId="{E301233D-B796-4393-9CB5-82591E30E97F}" srcOrd="2" destOrd="0" parTransId="{E7AB9662-3FC3-4E0F-B7E0-830D850B6E09}" sibTransId="{7CA27E01-1807-42F0-929F-66DE0822E61A}"/>
    <dgm:cxn modelId="{0EE6647C-5D90-41FA-9465-15BBC72A0C24}" srcId="{E301233D-B796-4393-9CB5-82591E30E97F}" destId="{149CD6A2-B1A2-4FC3-8B5F-ABF8B0FCD73F}" srcOrd="0" destOrd="0" parTransId="{8F71325E-D8C1-46EB-901B-B1E97FC0960F}" sibTransId="{2AE4229E-6A03-498B-91E0-111AB4227D57}"/>
    <dgm:cxn modelId="{A031FB57-5C7F-4E9D-9B93-40B5BE4D27FA}" type="presOf" srcId="{7EAE37FF-14C2-41C1-977E-AD18497D6025}" destId="{551863E1-1CC1-4947-80DE-BBB6F385E38D}" srcOrd="1" destOrd="6" presId="urn:microsoft.com/office/officeart/2005/8/layout/hList7"/>
    <dgm:cxn modelId="{4FBCDA38-6CE2-4053-94F7-6FF8868864AA}" type="presOf" srcId="{B04C87F0-CDAB-4564-BDB1-E4E5C7B5E9BA}" destId="{551863E1-1CC1-4947-80DE-BBB6F385E38D}" srcOrd="1" destOrd="1" presId="urn:microsoft.com/office/officeart/2005/8/layout/hList7"/>
    <dgm:cxn modelId="{CAF8716C-3CFB-471B-8C96-24E31EA4F052}" srcId="{DF8CD3AB-4CE2-43CD-AEBF-A75ACB2C74A6}" destId="{120B1FB2-3875-4B49-8F44-2F1A5350883E}" srcOrd="2" destOrd="0" parTransId="{35BD24D6-A7E5-48F8-A4D5-B747120220FA}" sibTransId="{563CE0E5-A6A0-4C51-8A87-AEADC5421D44}"/>
    <dgm:cxn modelId="{B7E6897D-312A-4F23-98C2-AF885682F4AC}" type="presOf" srcId="{808DC7DF-2090-4981-87BC-B957892A3F76}" destId="{7AF7BF64-0F85-4853-8CC9-0D2DDC9E8AEE}" srcOrd="1" destOrd="5" presId="urn:microsoft.com/office/officeart/2005/8/layout/hList7"/>
    <dgm:cxn modelId="{1D20B7B3-48CF-411A-BF57-558DB780309D}" type="presOf" srcId="{9B188BB1-13E1-4B45-90D8-C92B76D2376E}" destId="{FE5D456D-4BC5-4B88-B097-965FDA7B1DB0}" srcOrd="0" destOrd="2" presId="urn:microsoft.com/office/officeart/2005/8/layout/hList7"/>
    <dgm:cxn modelId="{5E6E5032-BDE2-4395-BD19-4BBABF041D73}" type="presOf" srcId="{55647522-FAFA-4A2F-91E1-DE967CC1978C}" destId="{4D0FC64D-FC75-47DD-8EE6-E4B5034BC7C5}" srcOrd="0" destOrd="6" presId="urn:microsoft.com/office/officeart/2005/8/layout/hList7"/>
    <dgm:cxn modelId="{5811AAC2-B0F3-4EF5-9C19-9BE614A12517}" type="presOf" srcId="{77A07C00-DC16-4D4E-A41C-9FC333D18180}" destId="{8808549D-49D0-4B6F-99A3-88F1CD83F4D6}" srcOrd="0" destOrd="3" presId="urn:microsoft.com/office/officeart/2005/8/layout/hList7"/>
    <dgm:cxn modelId="{18C38C6F-EBEE-4008-930A-12B7078315FC}" type="presParOf" srcId="{D15BDCA9-E7CB-4005-AB6E-6336E5580BE7}" destId="{476DAD28-2890-4B65-84ED-33F913C2C61E}" srcOrd="0" destOrd="0" presId="urn:microsoft.com/office/officeart/2005/8/layout/hList7"/>
    <dgm:cxn modelId="{94DF05DE-BFBD-41CB-853A-AB54461EDB28}" type="presParOf" srcId="{D15BDCA9-E7CB-4005-AB6E-6336E5580BE7}" destId="{C2BF9223-AC90-47C7-A6D4-F46ABABB4A08}" srcOrd="1" destOrd="0" presId="urn:microsoft.com/office/officeart/2005/8/layout/hList7"/>
    <dgm:cxn modelId="{D1E2B3E5-A9B2-4C9A-B406-804D2F49B65E}" type="presParOf" srcId="{C2BF9223-AC90-47C7-A6D4-F46ABABB4A08}" destId="{E965DDC3-8672-4387-9D2C-51178D90D127}" srcOrd="0" destOrd="0" presId="urn:microsoft.com/office/officeart/2005/8/layout/hList7"/>
    <dgm:cxn modelId="{2D36F23D-6161-4978-AD89-3BBB56FA0D66}" type="presParOf" srcId="{E965DDC3-8672-4387-9D2C-51178D90D127}" destId="{FE5D456D-4BC5-4B88-B097-965FDA7B1DB0}" srcOrd="0" destOrd="0" presId="urn:microsoft.com/office/officeart/2005/8/layout/hList7"/>
    <dgm:cxn modelId="{CD99D3C5-AD3D-4BFD-A144-82BDB090ECD8}" type="presParOf" srcId="{E965DDC3-8672-4387-9D2C-51178D90D127}" destId="{551863E1-1CC1-4947-80DE-BBB6F385E38D}" srcOrd="1" destOrd="0" presId="urn:microsoft.com/office/officeart/2005/8/layout/hList7"/>
    <dgm:cxn modelId="{BB568578-8B9B-4DB5-8F99-434278C2013B}" type="presParOf" srcId="{E965DDC3-8672-4387-9D2C-51178D90D127}" destId="{3D005E9E-7AE7-4EA5-8350-3D5AF38E2E0A}" srcOrd="2" destOrd="0" presId="urn:microsoft.com/office/officeart/2005/8/layout/hList7"/>
    <dgm:cxn modelId="{3339E15E-126A-4547-8E81-41531C1626A2}" type="presParOf" srcId="{E965DDC3-8672-4387-9D2C-51178D90D127}" destId="{6C04ADF9-E9BC-49D9-BA0C-C46D0617ED56}" srcOrd="3" destOrd="0" presId="urn:microsoft.com/office/officeart/2005/8/layout/hList7"/>
    <dgm:cxn modelId="{DD4932B2-FB27-4DB2-A1BF-9064724F305D}" type="presParOf" srcId="{C2BF9223-AC90-47C7-A6D4-F46ABABB4A08}" destId="{1F6F4687-F327-43A2-B0F1-756E61D6CCB2}" srcOrd="1" destOrd="0" presId="urn:microsoft.com/office/officeart/2005/8/layout/hList7"/>
    <dgm:cxn modelId="{645CCEF4-1EF5-46B3-897B-ED46981C8363}" type="presParOf" srcId="{C2BF9223-AC90-47C7-A6D4-F46ABABB4A08}" destId="{FD07087D-642A-4111-8F09-405041C6718C}" srcOrd="2" destOrd="0" presId="urn:microsoft.com/office/officeart/2005/8/layout/hList7"/>
    <dgm:cxn modelId="{96ECFB1F-1803-44A3-B031-1B245E1CF946}" type="presParOf" srcId="{FD07087D-642A-4111-8F09-405041C6718C}" destId="{4D0FC64D-FC75-47DD-8EE6-E4B5034BC7C5}" srcOrd="0" destOrd="0" presId="urn:microsoft.com/office/officeart/2005/8/layout/hList7"/>
    <dgm:cxn modelId="{05770423-EC70-4762-89B6-9285B609F666}" type="presParOf" srcId="{FD07087D-642A-4111-8F09-405041C6718C}" destId="{7AF7BF64-0F85-4853-8CC9-0D2DDC9E8AEE}" srcOrd="1" destOrd="0" presId="urn:microsoft.com/office/officeart/2005/8/layout/hList7"/>
    <dgm:cxn modelId="{E74A3B9D-24BD-469C-BC28-47187B4361B0}" type="presParOf" srcId="{FD07087D-642A-4111-8F09-405041C6718C}" destId="{FDA05C2D-486E-4FD6-A8C3-9436A3648671}" srcOrd="2" destOrd="0" presId="urn:microsoft.com/office/officeart/2005/8/layout/hList7"/>
    <dgm:cxn modelId="{09DE0B7F-DD70-4764-8005-AA059771C496}" type="presParOf" srcId="{FD07087D-642A-4111-8F09-405041C6718C}" destId="{71FE9BCA-652B-48C4-AFED-483E06C6320E}" srcOrd="3" destOrd="0" presId="urn:microsoft.com/office/officeart/2005/8/layout/hList7"/>
    <dgm:cxn modelId="{AE5C16D8-34DE-49F0-AE5E-2E3F6C6B1E11}" type="presParOf" srcId="{C2BF9223-AC90-47C7-A6D4-F46ABABB4A08}" destId="{BFBBBF12-0274-4725-9BBE-6FAB76142F07}" srcOrd="3" destOrd="0" presId="urn:microsoft.com/office/officeart/2005/8/layout/hList7"/>
    <dgm:cxn modelId="{09477B77-868A-4CB1-A5FD-6A667855097A}" type="presParOf" srcId="{C2BF9223-AC90-47C7-A6D4-F46ABABB4A08}" destId="{7C82C8D3-BAA9-4D48-90B1-C9EF44F07F87}" srcOrd="4" destOrd="0" presId="urn:microsoft.com/office/officeart/2005/8/layout/hList7"/>
    <dgm:cxn modelId="{9A0233BC-C266-49AF-B8E9-C46A746D0194}" type="presParOf" srcId="{7C82C8D3-BAA9-4D48-90B1-C9EF44F07F87}" destId="{8808549D-49D0-4B6F-99A3-88F1CD83F4D6}" srcOrd="0" destOrd="0" presId="urn:microsoft.com/office/officeart/2005/8/layout/hList7"/>
    <dgm:cxn modelId="{1038C75A-5313-4831-8BAA-5A280A4B4748}" type="presParOf" srcId="{7C82C8D3-BAA9-4D48-90B1-C9EF44F07F87}" destId="{B457C22C-8FBD-452B-BCDF-E41C296174A0}" srcOrd="1" destOrd="0" presId="urn:microsoft.com/office/officeart/2005/8/layout/hList7"/>
    <dgm:cxn modelId="{196B8000-EEC0-4183-AA1D-98CEF8F8E32D}" type="presParOf" srcId="{7C82C8D3-BAA9-4D48-90B1-C9EF44F07F87}" destId="{ED5A40FC-F005-49AE-BC0C-BD9510E0A205}" srcOrd="2" destOrd="0" presId="urn:microsoft.com/office/officeart/2005/8/layout/hList7"/>
    <dgm:cxn modelId="{1109B666-3E1C-4DB7-92D5-1CD54CD6B745}" type="presParOf" srcId="{7C82C8D3-BAA9-4D48-90B1-C9EF44F07F87}" destId="{A5D0F6A5-B9B8-4E7C-AFA6-7CCAA937E8D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1F201-83AF-46DD-907F-7306FEAB1858}">
      <dsp:nvSpPr>
        <dsp:cNvPr id="0" name=""/>
        <dsp:cNvSpPr/>
      </dsp:nvSpPr>
      <dsp:spPr>
        <a:xfrm rot="16200000">
          <a:off x="-474805" y="475558"/>
          <a:ext cx="2907449" cy="19563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uFill>
                <a:solidFill/>
              </a:uFill>
            </a:rPr>
            <a:t>Promote investments of private initiative in the Turkish Industry</a:t>
          </a:r>
          <a:endParaRPr lang="en-US" sz="1800" kern="1200" noProof="0" dirty="0"/>
        </a:p>
      </dsp:txBody>
      <dsp:txXfrm rot="5400000">
        <a:off x="754" y="581489"/>
        <a:ext cx="1956332" cy="1744469"/>
      </dsp:txXfrm>
    </dsp:sp>
    <dsp:sp modelId="{098478A4-74B3-42D5-8ABA-F38AB6FD8AD1}">
      <dsp:nvSpPr>
        <dsp:cNvPr id="0" name=""/>
        <dsp:cNvSpPr/>
      </dsp:nvSpPr>
      <dsp:spPr>
        <a:xfrm rot="16200000">
          <a:off x="1628251" y="475558"/>
          <a:ext cx="2907449" cy="19563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uFill>
                <a:solidFill/>
              </a:uFill>
            </a:rPr>
            <a:t>A</a:t>
          </a:r>
          <a:r>
            <a:rPr lang="en-US" sz="1800" kern="1200" dirty="0" err="1" smtClean="0">
              <a:uFill>
                <a:solidFill/>
              </a:uFill>
            </a:rPr>
            <a:t>ssist</a:t>
          </a:r>
          <a:r>
            <a:rPr lang="en-US" sz="1800" kern="1200" dirty="0" smtClean="0">
              <a:uFill>
                <a:solidFill/>
              </a:uFill>
            </a:rPr>
            <a:t> the participation of domestic and foreign capital to companies </a:t>
          </a:r>
          <a:endParaRPr lang="tr-TR" sz="1800" kern="1200" dirty="0"/>
        </a:p>
      </dsp:txBody>
      <dsp:txXfrm rot="5400000">
        <a:off x="2103810" y="581489"/>
        <a:ext cx="1956332" cy="1744469"/>
      </dsp:txXfrm>
    </dsp:sp>
    <dsp:sp modelId="{6D408791-0B9F-4FAB-9B0B-40E09808863A}">
      <dsp:nvSpPr>
        <dsp:cNvPr id="0" name=""/>
        <dsp:cNvSpPr/>
      </dsp:nvSpPr>
      <dsp:spPr>
        <a:xfrm rot="16200000">
          <a:off x="3731308" y="475558"/>
          <a:ext cx="2907449" cy="19563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uFill>
                <a:solidFill/>
              </a:uFill>
            </a:rPr>
            <a:t>C</a:t>
          </a:r>
          <a:r>
            <a:rPr lang="en-US" sz="1800" kern="1200" dirty="0" err="1" smtClean="0">
              <a:uFill>
                <a:solidFill/>
              </a:uFill>
            </a:rPr>
            <a:t>ontribute</a:t>
          </a:r>
          <a:r>
            <a:rPr lang="en-US" sz="1800" kern="1200" dirty="0" smtClean="0">
              <a:uFill>
                <a:solidFill/>
              </a:uFill>
            </a:rPr>
            <a:t> to the development of the Turkish capital markets </a:t>
          </a:r>
          <a:endParaRPr lang="tr-TR" sz="1800" kern="1200" dirty="0"/>
        </a:p>
      </dsp:txBody>
      <dsp:txXfrm rot="5400000">
        <a:off x="4206867" y="581489"/>
        <a:ext cx="1956332" cy="174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D456D-4BC5-4B88-B097-965FDA7B1DB0}">
      <dsp:nvSpPr>
        <dsp:cNvPr id="0" name=""/>
        <dsp:cNvSpPr/>
      </dsp:nvSpPr>
      <dsp:spPr>
        <a:xfrm>
          <a:off x="1679" y="0"/>
          <a:ext cx="2613607" cy="4104456"/>
        </a:xfrm>
        <a:prstGeom prst="round2DiagRect">
          <a:avLst/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noProof="0" dirty="0" smtClean="0"/>
            <a:t>   </a:t>
          </a:r>
          <a:r>
            <a:rPr lang="en-US" sz="2000" b="0" kern="1200" noProof="0" dirty="0" smtClean="0"/>
            <a:t>Corporate Banking</a:t>
          </a:r>
          <a:endParaRPr lang="en-US" sz="20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Corporate Lending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Project Finance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Apex Banking</a:t>
          </a:r>
          <a:r>
            <a:rPr lang="tr-TR" sz="1200" kern="1200" noProof="0" dirty="0" smtClean="0"/>
            <a:t> </a:t>
          </a:r>
          <a:r>
            <a:rPr lang="tr-TR" sz="1100" i="1" kern="1200" noProof="0" dirty="0" smtClean="0"/>
            <a:t>(11 commercial banks, 12 leasing companies, 3 factoring companies, 4 participation banks)</a:t>
          </a:r>
          <a:endParaRPr lang="en-US" sz="1100" i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Leasing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Foreign Trade Financing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ECA Credits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Working Capital</a:t>
          </a:r>
          <a:endParaRPr lang="en-US" sz="1200" kern="1200" noProof="0" dirty="0"/>
        </a:p>
      </dsp:txBody>
      <dsp:txXfrm>
        <a:off x="1679" y="1641782"/>
        <a:ext cx="2613607" cy="1641782"/>
      </dsp:txXfrm>
    </dsp:sp>
    <dsp:sp modelId="{6C04ADF9-E9BC-49D9-BA0C-C46D0617ED56}">
      <dsp:nvSpPr>
        <dsp:cNvPr id="0" name=""/>
        <dsp:cNvSpPr/>
      </dsp:nvSpPr>
      <dsp:spPr>
        <a:xfrm>
          <a:off x="625091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FC64D-FC75-47DD-8EE6-E4B5034BC7C5}">
      <dsp:nvSpPr>
        <dsp:cNvPr id="0" name=""/>
        <dsp:cNvSpPr/>
      </dsp:nvSpPr>
      <dsp:spPr>
        <a:xfrm>
          <a:off x="2693696" y="0"/>
          <a:ext cx="2613607" cy="4104456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noProof="0" dirty="0" smtClean="0"/>
            <a:t>Investment Banking</a:t>
          </a:r>
          <a:endParaRPr lang="en-US" sz="20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IPO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Bond Issuance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M&amp;A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Asset Purchase – Sale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Money and Capital Markets Brokerage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Portfolio Management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Derivatives</a:t>
          </a:r>
          <a:endParaRPr lang="en-US" sz="1200" kern="1200" noProof="0" dirty="0"/>
        </a:p>
      </dsp:txBody>
      <dsp:txXfrm>
        <a:off x="2693696" y="1641782"/>
        <a:ext cx="2613607" cy="1641782"/>
      </dsp:txXfrm>
    </dsp:sp>
    <dsp:sp modelId="{71FE9BCA-652B-48C4-AFED-483E06C6320E}">
      <dsp:nvSpPr>
        <dsp:cNvPr id="0" name=""/>
        <dsp:cNvSpPr/>
      </dsp:nvSpPr>
      <dsp:spPr>
        <a:xfrm>
          <a:off x="3317108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8549D-49D0-4B6F-99A3-88F1CD83F4D6}">
      <dsp:nvSpPr>
        <dsp:cNvPr id="0" name=""/>
        <dsp:cNvSpPr/>
      </dsp:nvSpPr>
      <dsp:spPr>
        <a:xfrm>
          <a:off x="5385712" y="0"/>
          <a:ext cx="2613607" cy="4104456"/>
        </a:xfrm>
        <a:prstGeom prst="round2DiagRect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noProof="0" dirty="0" smtClean="0"/>
            <a:t>          </a:t>
          </a:r>
          <a:r>
            <a:rPr lang="en-US" sz="2000" b="0" kern="1200" noProof="0" dirty="0" smtClean="0"/>
            <a:t>Advisory</a:t>
          </a:r>
          <a:endParaRPr lang="en-US" sz="20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Strategic Advisory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Real Estate Appraisal </a:t>
          </a:r>
          <a:endParaRPr lang="en-US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/>
            <a:t>Environment and Sustainability </a:t>
          </a:r>
          <a:endParaRPr lang="en-US" sz="1200" kern="1200" noProof="0" dirty="0"/>
        </a:p>
      </dsp:txBody>
      <dsp:txXfrm>
        <a:off x="5385712" y="1641782"/>
        <a:ext cx="2613607" cy="1641782"/>
      </dsp:txXfrm>
    </dsp:sp>
    <dsp:sp modelId="{A5D0F6A5-B9B8-4E7C-AFA6-7CCAA937E8D2}">
      <dsp:nvSpPr>
        <dsp:cNvPr id="0" name=""/>
        <dsp:cNvSpPr/>
      </dsp:nvSpPr>
      <dsp:spPr>
        <a:xfrm>
          <a:off x="6009124" y="246267"/>
          <a:ext cx="1366783" cy="13667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DAD28-2890-4B65-84ED-33F913C2C61E}">
      <dsp:nvSpPr>
        <dsp:cNvPr id="0" name=""/>
        <dsp:cNvSpPr/>
      </dsp:nvSpPr>
      <dsp:spPr>
        <a:xfrm>
          <a:off x="320040" y="3283564"/>
          <a:ext cx="7360920" cy="615668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/>
          <a:lstStyle>
            <a:lvl1pPr algn="l">
              <a:defRPr sz="1100"/>
            </a:lvl1pPr>
          </a:lstStyle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590" y="3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/>
          <a:lstStyle>
            <a:lvl1pPr algn="r">
              <a:defRPr sz="1100" smtClean="0"/>
            </a:lvl1pPr>
          </a:lstStyle>
          <a:p>
            <a:pPr>
              <a:defRPr/>
            </a:pPr>
            <a:fld id="{8CF3D997-CE56-4C35-889B-ADA6319DEF9C}" type="datetimeFigureOut">
              <a:rPr lang="tr-TR">
                <a:latin typeface="Cambria" pitchFamily="18" charset="0"/>
              </a:rPr>
              <a:pPr>
                <a:defRPr/>
              </a:pPr>
              <a:t>09/02/2017</a:t>
            </a:fld>
            <a:endParaRPr lang="tr-TR" dirty="0"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877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590" y="9442877"/>
            <a:ext cx="2950678" cy="496506"/>
          </a:xfrm>
          <a:prstGeom prst="rect">
            <a:avLst/>
          </a:prstGeom>
        </p:spPr>
        <p:txBody>
          <a:bodyPr vert="horz" lIns="88326" tIns="44163" rIns="88326" bIns="44163" rtlCol="0" anchor="b"/>
          <a:lstStyle>
            <a:lvl1pPr algn="r">
              <a:defRPr sz="1100" smtClean="0"/>
            </a:lvl1pPr>
          </a:lstStyle>
          <a:p>
            <a:pPr>
              <a:defRPr/>
            </a:pPr>
            <a:fld id="{AD0D31C6-4DC6-46DF-A88A-CD9601628132}" type="slidenum">
              <a:rPr lang="tr-TR">
                <a:latin typeface="Cambria" pitchFamily="18" charset="0"/>
              </a:rPr>
              <a:pPr>
                <a:defRPr/>
              </a:pPr>
              <a:t>‹#›</a:t>
            </a:fld>
            <a:endParaRPr lang="tr-TR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925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6590" y="3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fld id="{AA000C07-FD18-4BB7-AB2B-C28093AEDFC7}" type="datetimeFigureOut">
              <a:rPr lang="tr-TR" smtClean="0"/>
              <a:pPr>
                <a:defRPr/>
              </a:pPr>
              <a:t>09/02/2017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7" rIns="91416" bIns="45707" rtlCol="0" anchor="ctr"/>
          <a:lstStyle/>
          <a:p>
            <a:pPr lvl="0"/>
            <a:endParaRPr lang="tr-TR" noProof="0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77" y="4721440"/>
            <a:ext cx="5447639" cy="4473187"/>
          </a:xfrm>
          <a:prstGeom prst="rect">
            <a:avLst/>
          </a:prstGeom>
        </p:spPr>
        <p:txBody>
          <a:bodyPr vert="horz" lIns="91416" tIns="45707" rIns="91416" bIns="45707" rtlCol="0">
            <a:normAutofit/>
          </a:bodyPr>
          <a:lstStyle/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2877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6590" y="9442877"/>
            <a:ext cx="2950678" cy="496506"/>
          </a:xfrm>
          <a:prstGeom prst="rect">
            <a:avLst/>
          </a:prstGeom>
        </p:spPr>
        <p:txBody>
          <a:bodyPr vert="horz" lIns="91416" tIns="45707" rIns="91416" bIns="457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Cambria" pitchFamily="18" charset="0"/>
                <a:cs typeface="+mn-cs"/>
              </a:defRPr>
            </a:lvl1pPr>
          </a:lstStyle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773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0AAF98-8463-4473-821B-1676B5586394}" type="slidenum">
              <a:rPr lang="tr-TR" smtClean="0"/>
              <a:pPr>
                <a:defRPr/>
              </a:pPr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778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F8C020-371F-4D84-B6E2-61A933DDC93A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433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3 Slayt Numarası Yer Tutucusu"/>
          <p:cNvSpPr txBox="1">
            <a:spLocks noGrp="1"/>
          </p:cNvSpPr>
          <p:nvPr/>
        </p:nvSpPr>
        <p:spPr bwMode="auto">
          <a:xfrm>
            <a:off x="3856590" y="9441369"/>
            <a:ext cx="2950678" cy="49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3" tIns="45696" rIns="91393" bIns="45696" anchor="b"/>
          <a:lstStyle/>
          <a:p>
            <a:pPr algn="r"/>
            <a:fld id="{2EB986B4-9CF6-45D5-9889-3EC5CC314A1B}" type="slidenum">
              <a:rPr lang="tr-TR" sz="1100">
                <a:latin typeface="Cambria" pitchFamily="18" charset="0"/>
              </a:rPr>
              <a:pPr algn="r"/>
              <a:t>8</a:t>
            </a:fld>
            <a:endParaRPr lang="tr-TR" sz="110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991531" y="5897518"/>
            <a:ext cx="2573073" cy="369745"/>
          </a:xfrm>
          <a:prstGeom prst="rect">
            <a:avLst/>
          </a:prstGeom>
          <a:solidFill>
            <a:schemeClr val="accent1"/>
          </a:solidFill>
        </p:spPr>
        <p:txBody>
          <a:bodyPr wrap="square" lIns="92264" tIns="46132" rIns="92264" bIns="46132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540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A608B-E0BA-49F2-941A-6A4DB1FA654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6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035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645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799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3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00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1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301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02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08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1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3" y="6448251"/>
            <a:ext cx="395288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906E15B-A8F0-41A1-A024-312D07B09F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pic>
        <p:nvPicPr>
          <p:cNvPr id="4" name="Picture 7" descr="tskb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933" y="6453336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pic>
        <p:nvPicPr>
          <p:cNvPr id="4" name="Picture 7" descr="tskb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8933" y="6453336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6038" cy="6858000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7188" y="785813"/>
            <a:ext cx="842962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 flipH="1">
            <a:off x="9097963" y="0"/>
            <a:ext cx="46037" cy="6858000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811963"/>
            <a:ext cx="9144000" cy="46037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46038"/>
          </a:xfrm>
          <a:prstGeom prst="rect">
            <a:avLst/>
          </a:prstGeom>
          <a:solidFill>
            <a:srgbClr val="B7A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tr-TR" dirty="0">
              <a:latin typeface="Cambria" pitchFamily="18" charset="0"/>
            </a:endParaRPr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4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Grp="1" noChangeArrowheads="1"/>
          </p:cNvSpPr>
          <p:nvPr>
            <p:ph type="title"/>
          </p:nvPr>
        </p:nvSpPr>
        <p:spPr>
          <a:xfrm>
            <a:off x="285750" y="150813"/>
            <a:ext cx="5214938" cy="70643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 smtClean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57200">
              <a:spcBef>
                <a:spcPts val="300"/>
              </a:spcBef>
              <a:defRPr sz="1600"/>
            </a:lvl2pPr>
            <a:lvl3pPr marL="914400">
              <a:spcBef>
                <a:spcPts val="300"/>
              </a:spcBef>
              <a:defRPr sz="1400"/>
            </a:lvl3pPr>
            <a:lvl4pPr marL="1371600">
              <a:spcBef>
                <a:spcPts val="200"/>
              </a:spcBef>
              <a:defRPr sz="1200"/>
            </a:lvl4pPr>
            <a:lvl5pPr marL="1828800">
              <a:spcBef>
                <a:spcPts val="200"/>
              </a:spcBef>
              <a:defRPr sz="1200"/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32323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63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00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10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301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202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1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36513" y="6448251"/>
            <a:ext cx="395288" cy="365125"/>
          </a:xfr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906E15B-A8F0-41A1-A024-312D07B09F6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D90927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7622D3A-CDBE-4B7E-BDFD-1FE10823599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48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600"/>
            </a:lvl1pPr>
            <a:lvl2pPr marL="342900" indent="-342900">
              <a:spcBef>
                <a:spcPts val="600"/>
              </a:spcBef>
              <a:buFont typeface="+mj-lt"/>
              <a:buAutoNum type="arabicPeriod"/>
              <a:defRPr sz="1600"/>
            </a:lvl2pPr>
            <a:lvl3pPr marL="342900" indent="-342900">
              <a:spcBef>
                <a:spcPts val="600"/>
              </a:spcBef>
              <a:buFont typeface="+mj-lt"/>
              <a:buAutoNum type="romanUcPeriod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028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155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2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l layout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535600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8535600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646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tr-T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308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tr-TR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8000" y="1143000"/>
            <a:ext cx="2973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458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20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18544" y="3352800"/>
            <a:ext cx="6468256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917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294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4192588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270375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371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04800" y="3661725"/>
            <a:ext cx="41148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661725"/>
            <a:ext cx="4191000" cy="252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910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38342"/>
            <a:ext cx="4192588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38342"/>
            <a:ext cx="4270375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304800" y="3645024"/>
            <a:ext cx="4192588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304800" y="4016566"/>
            <a:ext cx="4192588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0" y="3645024"/>
            <a:ext cx="4270375" cy="309972"/>
          </a:xfrm>
        </p:spPr>
        <p:txBody>
          <a:bodyPr tIns="0" bIns="0"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572000" y="4016566"/>
            <a:ext cx="4270375" cy="2160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419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110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575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D90927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7622D3A-CDBE-4B7E-BDFD-1FE10823599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965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38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537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265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49862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39431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48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79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7718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417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9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1438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27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04800" y="6324600"/>
            <a:ext cx="8535600" cy="0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9880" y="6400800"/>
            <a:ext cx="749301" cy="348684"/>
          </a:xfrm>
          <a:prstGeom prst="rect">
            <a:avLst/>
          </a:prstGeom>
          <a:ln w="12700">
            <a:round/>
          </a:ln>
        </p:spPr>
      </p:pic>
      <p:sp>
        <p:nvSpPr>
          <p:cNvPr id="47" name="Shape 47"/>
          <p:cNvSpPr/>
          <p:nvPr/>
        </p:nvSpPr>
        <p:spPr>
          <a:xfrm>
            <a:off x="304800" y="874412"/>
            <a:ext cx="8839200" cy="1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791200" y="685800"/>
            <a:ext cx="3352800" cy="188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836" y="0"/>
                </a:lnTo>
                <a:close/>
              </a:path>
            </a:pathLst>
          </a:custGeom>
          <a:solidFill>
            <a:srgbClr val="CE444A"/>
          </a:solidFill>
          <a:ln w="25400">
            <a:rou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Shape 49"/>
          <p:cNvSpPr/>
          <p:nvPr/>
        </p:nvSpPr>
        <p:spPr>
          <a:xfrm flipH="1">
            <a:off x="9158989" y="6181725"/>
            <a:ext cx="854441" cy="0"/>
          </a:xfrm>
          <a:prstGeom prst="line">
            <a:avLst/>
          </a:prstGeom>
          <a:ln>
            <a:solidFill>
              <a:srgbClr val="CE3E36"/>
            </a:solidFill>
            <a:round/>
            <a:tailEnd type="triangle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Shape 50"/>
          <p:cNvSpPr>
            <a:spLocks noGrp="1"/>
          </p:cNvSpPr>
          <p:nvPr>
            <p:ph sz="half" idx="3"/>
          </p:nvPr>
        </p:nvSpPr>
        <p:spPr>
          <a:xfrm>
            <a:off x="304800" y="1143000"/>
            <a:ext cx="5334000" cy="510540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spcBef>
                <a:spcPts val="0"/>
              </a:spcBef>
              <a:buClrTx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04800" y="219546"/>
            <a:ext cx="5334000" cy="65293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5867400" y="1143000"/>
            <a:ext cx="2971800" cy="5105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400" b="1"/>
            </a:lvl1pPr>
            <a:lvl2pPr>
              <a:spcBef>
                <a:spcPts val="200"/>
              </a:spcBef>
              <a:defRPr sz="1200"/>
            </a:lvl2pPr>
            <a:lvl3pPr marL="179388" indent="-179388">
              <a:spcBef>
                <a:spcPts val="200"/>
              </a:spcBef>
              <a:buClr>
                <a:srgbClr val="CE444A"/>
              </a:buClr>
              <a:buSzPct val="100000"/>
              <a:buFont typeface="Wingdings"/>
              <a:buChar char=""/>
              <a:defRPr sz="1200"/>
            </a:lvl3pPr>
            <a:lvl4pPr marL="360363" indent="-180975">
              <a:spcBef>
                <a:spcPts val="200"/>
              </a:spcBef>
              <a:buSzPct val="100000"/>
              <a:buChar char="-"/>
              <a:defRPr sz="1200"/>
            </a:lvl4pPr>
            <a:lvl5pPr marL="539750" indent="-179388">
              <a:spcBef>
                <a:spcPts val="200"/>
              </a:spcBef>
              <a:buSzPct val="100000"/>
              <a:buChar char="›"/>
              <a:defRPr sz="1200"/>
            </a:lvl5pPr>
          </a:lstStyle>
          <a:p>
            <a:pPr lvl="0">
              <a:defRPr sz="1800" b="0">
                <a:uFillTx/>
              </a:defRPr>
            </a:pPr>
            <a:r>
              <a:rPr sz="1400" b="1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304800" y="6616700"/>
            <a:ext cx="141437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1735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4192588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270375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545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4400" y="1079479"/>
            <a:ext cx="4267200" cy="1037977"/>
          </a:xfrm>
        </p:spPr>
        <p:txBody>
          <a:bodyPr>
            <a:noAutofit/>
          </a:bodyPr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tr-TR" dirty="0" smtClean="0"/>
              <a:t>Sunum Başlığını Giriniz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5272" y="4526012"/>
            <a:ext cx="3542928" cy="8079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02935" y="2380305"/>
            <a:ext cx="4532012" cy="1764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5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0198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832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tr-T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867400" y="1143000"/>
            <a:ext cx="2971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4575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04800" y="1143000"/>
            <a:ext cx="5334000" cy="5105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tr-TR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3600" y="1143000"/>
            <a:ext cx="2895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630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8764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ra 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691680" y="2577480"/>
            <a:ext cx="7704856" cy="1787624"/>
            <a:chOff x="1691680" y="2577480"/>
            <a:chExt cx="7704856" cy="1787624"/>
          </a:xfrm>
          <a:solidFill>
            <a:schemeClr val="accent1"/>
          </a:solidFill>
        </p:grpSpPr>
        <p:sp>
          <p:nvSpPr>
            <p:cNvPr id="4" name="Trapezoid 3"/>
            <p:cNvSpPr/>
            <p:nvPr userDrawn="1"/>
          </p:nvSpPr>
          <p:spPr>
            <a:xfrm>
              <a:off x="1691680" y="2577480"/>
              <a:ext cx="7173554" cy="1787624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057567" y="2577480"/>
              <a:ext cx="4338969" cy="1787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0" y="3352800"/>
            <a:ext cx="4876800" cy="457200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dirty="0" smtClean="0"/>
              <a:t>Ara Başlığı Giriniz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6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03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ili Ic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148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105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61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yasl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05001"/>
            <a:ext cx="4192588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05001"/>
            <a:ext cx="4270375" cy="42211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179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1725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a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2514600"/>
            <a:ext cx="4114800" cy="1676400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tr-TR" dirty="0" smtClean="0"/>
              <a:t>Daha fazla bilgi için:</a:t>
            </a:r>
          </a:p>
          <a:p>
            <a:pPr lvl="0"/>
            <a:r>
              <a:rPr lang="tr-TR" dirty="0" smtClean="0"/>
              <a:t>Ad SOYAD</a:t>
            </a:r>
          </a:p>
          <a:p>
            <a:pPr lvl="0"/>
            <a:r>
              <a:rPr lang="tr-TR" dirty="0" smtClean="0"/>
              <a:t>E-mail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80477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431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57200">
              <a:spcBef>
                <a:spcPts val="300"/>
              </a:spcBef>
              <a:defRPr sz="1600"/>
            </a:lvl2pPr>
            <a:lvl3pPr marL="914400">
              <a:spcBef>
                <a:spcPts val="300"/>
              </a:spcBef>
              <a:defRPr sz="1400"/>
            </a:lvl3pPr>
            <a:lvl4pPr marL="1371600">
              <a:spcBef>
                <a:spcPts val="200"/>
              </a:spcBef>
              <a:defRPr sz="1200"/>
            </a:lvl4pPr>
            <a:lvl5pPr marL="1828800">
              <a:spcBef>
                <a:spcPts val="200"/>
              </a:spcBef>
              <a:defRPr sz="1200"/>
            </a:lvl5pPr>
          </a:lstStyle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17681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Grafik +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04800" y="6324600"/>
            <a:ext cx="8535600" cy="0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9880" y="6400800"/>
            <a:ext cx="749301" cy="348684"/>
          </a:xfrm>
          <a:prstGeom prst="rect">
            <a:avLst/>
          </a:prstGeom>
          <a:ln w="12700">
            <a:round/>
          </a:ln>
        </p:spPr>
      </p:pic>
      <p:sp>
        <p:nvSpPr>
          <p:cNvPr id="47" name="Shape 47"/>
          <p:cNvSpPr/>
          <p:nvPr/>
        </p:nvSpPr>
        <p:spPr>
          <a:xfrm>
            <a:off x="304800" y="874412"/>
            <a:ext cx="8839200" cy="1"/>
          </a:xfrm>
          <a:prstGeom prst="line">
            <a:avLst/>
          </a:prstGeom>
          <a:ln>
            <a:solidFill>
              <a:srgbClr val="929292"/>
            </a:solidFill>
            <a:round/>
          </a:ln>
        </p:spPr>
        <p:txBody>
          <a:bodyPr lIns="0" tIns="0" rIns="0" bIns="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prstClr val="black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5791200" y="685800"/>
            <a:ext cx="3352800" cy="188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836" y="0"/>
                </a:lnTo>
                <a:close/>
              </a:path>
            </a:pathLst>
          </a:custGeom>
          <a:solidFill>
            <a:srgbClr val="CE444A"/>
          </a:solidFill>
          <a:ln w="25400">
            <a:rou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Shape 49"/>
          <p:cNvSpPr/>
          <p:nvPr/>
        </p:nvSpPr>
        <p:spPr>
          <a:xfrm flipH="1">
            <a:off x="9158989" y="6181725"/>
            <a:ext cx="854441" cy="0"/>
          </a:xfrm>
          <a:prstGeom prst="line">
            <a:avLst/>
          </a:prstGeom>
          <a:ln>
            <a:solidFill>
              <a:srgbClr val="CE3E36"/>
            </a:solidFill>
            <a:round/>
            <a:tailEnd type="triangle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Shape 50"/>
          <p:cNvSpPr>
            <a:spLocks noGrp="1"/>
          </p:cNvSpPr>
          <p:nvPr>
            <p:ph sz="half" idx="3"/>
          </p:nvPr>
        </p:nvSpPr>
        <p:spPr>
          <a:xfrm>
            <a:off x="304800" y="1143000"/>
            <a:ext cx="5334000" cy="5105400"/>
          </a:xfrm>
          <a:prstGeom prst="rect">
            <a:avLst/>
          </a:prstGeom>
        </p:spPr>
        <p:txBody>
          <a:bodyPr lIns="0" tIns="0" rIns="0" bIns="0"/>
          <a:lstStyle/>
          <a:p>
            <a:pPr lvl="0" algn="ctr">
              <a:spcBef>
                <a:spcPts val="0"/>
              </a:spcBef>
              <a:buClrTx/>
              <a:defRPr sz="40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304800" y="219546"/>
            <a:ext cx="5334000" cy="652935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CE444A"/>
                </a:solidFill>
                <a:uFill>
                  <a:solidFill>
                    <a:srgbClr val="CE444A"/>
                  </a:solidFill>
                </a:u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half" idx="1"/>
          </p:nvPr>
        </p:nvSpPr>
        <p:spPr>
          <a:xfrm>
            <a:off x="5867400" y="1143000"/>
            <a:ext cx="2971800" cy="51054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300"/>
              </a:spcBef>
              <a:defRPr sz="1400" b="1"/>
            </a:lvl1pPr>
            <a:lvl2pPr>
              <a:spcBef>
                <a:spcPts val="200"/>
              </a:spcBef>
              <a:defRPr sz="1200"/>
            </a:lvl2pPr>
            <a:lvl3pPr marL="179388" indent="-179388">
              <a:spcBef>
                <a:spcPts val="200"/>
              </a:spcBef>
              <a:buClr>
                <a:srgbClr val="CE444A"/>
              </a:buClr>
              <a:buSzPct val="100000"/>
              <a:buFont typeface="Wingdings"/>
              <a:buChar char=""/>
              <a:defRPr sz="1200"/>
            </a:lvl3pPr>
            <a:lvl4pPr marL="360363" indent="-180975">
              <a:spcBef>
                <a:spcPts val="200"/>
              </a:spcBef>
              <a:buSzPct val="100000"/>
              <a:buChar char="-"/>
              <a:defRPr sz="1200"/>
            </a:lvl4pPr>
            <a:lvl5pPr marL="539750" indent="-179388">
              <a:spcBef>
                <a:spcPts val="200"/>
              </a:spcBef>
              <a:buSzPct val="100000"/>
              <a:buChar char="›"/>
              <a:defRPr sz="1200"/>
            </a:lvl5pPr>
          </a:lstStyle>
          <a:p>
            <a:pPr lvl="0">
              <a:defRPr sz="1800" b="0">
                <a:uFillTx/>
              </a:defRPr>
            </a:pPr>
            <a:r>
              <a:rPr sz="1400" b="1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xfrm>
            <a:off x="304800" y="6616700"/>
            <a:ext cx="141437" cy="1651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/>
            </a:lvl1pPr>
          </a:lstStyle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05131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iyaslama (with tit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84783"/>
            <a:ext cx="4192588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 smtClean="0"/>
          </a:p>
          <a:p>
            <a:pPr lvl="4"/>
            <a:endParaRPr lang="tr-T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66800"/>
            <a:ext cx="4270375" cy="30997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484783"/>
            <a:ext cx="4270375" cy="46440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19547"/>
            <a:ext cx="5334000" cy="652934"/>
          </a:xfrm>
        </p:spPr>
        <p:txBody>
          <a:bodyPr/>
          <a:lstStyle>
            <a:lvl1pPr>
              <a:defRPr/>
            </a:lvl1pPr>
          </a:lstStyle>
          <a:p>
            <a:r>
              <a:rPr lang="tr-TR" dirty="0" smtClean="0"/>
              <a:t>Başlığı Giriniz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3476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4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67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7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5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  <p:sldLayoutId id="2147483926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0076-4701-4ABA-A9FF-2F67BF2D440D}" type="slidenum">
              <a:rPr lang="tr-TR" smtClean="0"/>
              <a:t>‹#›</a:t>
            </a:fld>
            <a:endParaRPr lang="tr-TR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7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First level bullet 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520FCDF-0723-442D-B5A3-B29B74F62B84}" type="slidenum">
              <a:rPr lang="tr-TR" smtClean="0">
                <a:solidFill>
                  <a:srgbClr val="C12E3A"/>
                </a:solidFill>
              </a:rPr>
              <a:pPr>
                <a:defRPr/>
              </a:pPr>
              <a:t>‹#›</a:t>
            </a:fld>
            <a:endParaRPr lang="tr-TR" dirty="0">
              <a:solidFill>
                <a:srgbClr val="C12E3A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5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8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 userDrawn="1"/>
        </p:nvCxnSpPr>
        <p:spPr>
          <a:xfrm flipH="1">
            <a:off x="9158990" y="6181725"/>
            <a:ext cx="8544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7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Calibri" panose="020F050202020403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3" indent="-180975" algn="l" defTabSz="914400" rtl="0" eaLnBrk="1" latinLnBrk="0" hangingPunct="1">
        <a:spcBef>
          <a:spcPct val="2000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9388" algn="l" defTabSz="914400" rtl="0" eaLnBrk="1" latinLnBrk="0" hangingPunct="1">
        <a:spcBef>
          <a:spcPct val="20000"/>
        </a:spcBef>
        <a:buFont typeface="Calibri" panose="020F0502020204030204" pitchFamily="34" charset="0"/>
        <a:buChar char="›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719138" indent="-179388" algn="l" defTabSz="914400" rtl="0" eaLnBrk="1" latinLnBrk="0" hangingPunct="1">
        <a:spcBef>
          <a:spcPct val="20000"/>
        </a:spcBef>
        <a:buFont typeface="Calibri" panose="020F050202020403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3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1" r:id="rId12"/>
    <p:sldLayoutId id="214748394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19492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Başlığı Giriniz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85344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324600"/>
            <a:ext cx="85344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6400800"/>
            <a:ext cx="749300" cy="3486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4800" y="874412"/>
            <a:ext cx="88392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91200" y="685800"/>
            <a:ext cx="3352800" cy="188612"/>
          </a:xfrm>
          <a:custGeom>
            <a:avLst/>
            <a:gdLst>
              <a:gd name="connsiteX0" fmla="*/ 0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0 w 3276600"/>
              <a:gd name="connsiteY4" fmla="*/ 0 h 188612"/>
              <a:gd name="connsiteX0" fmla="*/ 126748 w 3276600"/>
              <a:gd name="connsiteY0" fmla="*/ 0 h 188612"/>
              <a:gd name="connsiteX1" fmla="*/ 3276600 w 3276600"/>
              <a:gd name="connsiteY1" fmla="*/ 0 h 188612"/>
              <a:gd name="connsiteX2" fmla="*/ 3276600 w 3276600"/>
              <a:gd name="connsiteY2" fmla="*/ 188612 h 188612"/>
              <a:gd name="connsiteX3" fmla="*/ 0 w 3276600"/>
              <a:gd name="connsiteY3" fmla="*/ 188612 h 188612"/>
              <a:gd name="connsiteX4" fmla="*/ 126748 w 3276600"/>
              <a:gd name="connsiteY4" fmla="*/ 0 h 18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0" h="188612">
                <a:moveTo>
                  <a:pt x="126748" y="0"/>
                </a:moveTo>
                <a:lnTo>
                  <a:pt x="3276600" y="0"/>
                </a:lnTo>
                <a:lnTo>
                  <a:pt x="3276600" y="188612"/>
                </a:lnTo>
                <a:lnTo>
                  <a:pt x="0" y="188612"/>
                </a:lnTo>
                <a:lnTo>
                  <a:pt x="12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2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tr-TR" sz="2800" b="0" kern="1200" baseline="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velopmentfinanceinstitutions@tskb.com.t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052737"/>
            <a:ext cx="4267200" cy="1064720"/>
          </a:xfrm>
        </p:spPr>
        <p:txBody>
          <a:bodyPr/>
          <a:lstStyle/>
          <a:p>
            <a:r>
              <a:rPr lang="tr-TR" sz="2600" dirty="0"/>
              <a:t/>
            </a:r>
            <a:br>
              <a:rPr lang="tr-TR" sz="2600" dirty="0"/>
            </a:br>
            <a:r>
              <a:rPr lang="en-US" sz="2600" dirty="0" smtClean="0"/>
              <a:t>New </a:t>
            </a:r>
            <a:r>
              <a:rPr lang="en-US" sz="2600" dirty="0"/>
              <a:t>Approaches to SME and Entrepreneurship Financing </a:t>
            </a:r>
            <a:br>
              <a:rPr lang="en-US" sz="2600" dirty="0"/>
            </a:br>
            <a:r>
              <a:rPr lang="tr-TR" sz="2600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1800" dirty="0" smtClean="0">
                <a:latin typeface="+mj-lt"/>
                <a:cs typeface="Andalus" pitchFamily="2" charset="-78"/>
              </a:rPr>
              <a:t>1</a:t>
            </a:r>
            <a:r>
              <a:rPr lang="tr-TR" sz="1800" dirty="0" smtClean="0">
                <a:latin typeface="+mj-lt"/>
                <a:cs typeface="Andalus" pitchFamily="2" charset="-78"/>
              </a:rPr>
              <a:t>4</a:t>
            </a:r>
            <a:r>
              <a:rPr lang="en-US" sz="1800" dirty="0" smtClean="0">
                <a:latin typeface="+mj-lt"/>
                <a:cs typeface="Andalus" pitchFamily="2" charset="-78"/>
              </a:rPr>
              <a:t> </a:t>
            </a:r>
            <a:r>
              <a:rPr lang="en-US" sz="1800" dirty="0" smtClean="0">
                <a:latin typeface="+mj-lt"/>
                <a:cs typeface="Andalus" pitchFamily="2" charset="-78"/>
              </a:rPr>
              <a:t>February 2017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" b="2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98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b="0" dirty="0"/>
              <a:t>EIF </a:t>
            </a:r>
            <a:r>
              <a:rPr lang="tr-TR" b="0" dirty="0" err="1" smtClean="0"/>
              <a:t>InnovFin</a:t>
            </a:r>
            <a:r>
              <a:rPr lang="tr-TR" b="0" dirty="0" smtClean="0"/>
              <a:t> SME </a:t>
            </a:r>
            <a:r>
              <a:rPr lang="tr-TR" b="0" dirty="0" err="1" smtClean="0"/>
              <a:t>Guarantee</a:t>
            </a:r>
            <a:r>
              <a:rPr lang="tr-TR" b="0" dirty="0" smtClean="0"/>
              <a:t> </a:t>
            </a:r>
            <a:r>
              <a:rPr lang="tr-TR" b="0" dirty="0" err="1" smtClean="0"/>
              <a:t>Facility</a:t>
            </a:r>
            <a:endParaRPr lang="tr-TR" b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10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5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EIF </a:t>
            </a:r>
            <a:r>
              <a:rPr lang="tr-TR" dirty="0" err="1" smtClean="0"/>
              <a:t>Innovfin</a:t>
            </a:r>
            <a:r>
              <a:rPr lang="tr-TR" dirty="0" smtClean="0"/>
              <a:t> </a:t>
            </a:r>
            <a:r>
              <a:rPr lang="tr-TR" dirty="0" err="1" smtClean="0"/>
              <a:t>Facility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928914"/>
            <a:ext cx="8587680" cy="5380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568" y="6353855"/>
            <a:ext cx="2088232" cy="46242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11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55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InnovFin</a:t>
            </a:r>
            <a:r>
              <a:rPr lang="tr-TR" dirty="0" smtClean="0"/>
              <a:t> Product </a:t>
            </a:r>
            <a:r>
              <a:rPr lang="tr-TR" dirty="0" err="1" smtClean="0"/>
              <a:t>Overview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59" y="992337"/>
            <a:ext cx="8508213" cy="53044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12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3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100" dirty="0" err="1" smtClean="0"/>
              <a:t>InnovFin</a:t>
            </a:r>
            <a:r>
              <a:rPr lang="tr-TR" sz="3100" dirty="0" smtClean="0"/>
              <a:t> SME </a:t>
            </a:r>
            <a:r>
              <a:rPr lang="tr-TR" sz="3100" dirty="0" err="1" smtClean="0"/>
              <a:t>Guarantee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Innovation</a:t>
            </a:r>
            <a:r>
              <a:rPr lang="tr-TR" dirty="0" smtClean="0"/>
              <a:t> </a:t>
            </a:r>
            <a:r>
              <a:rPr lang="tr-TR" dirty="0" err="1" smtClean="0"/>
              <a:t>Logic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0" y="1628800"/>
            <a:ext cx="9144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980728"/>
            <a:ext cx="8534400" cy="5256584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13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654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Innovfin</a:t>
            </a:r>
            <a:r>
              <a:rPr lang="tr-TR" dirty="0" smtClean="0"/>
              <a:t> SME </a:t>
            </a:r>
            <a:r>
              <a:rPr lang="tr-TR" dirty="0" err="1" smtClean="0"/>
              <a:t>Guarantee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0" y="1628800"/>
            <a:ext cx="91440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57216"/>
            <a:ext cx="8534400" cy="479124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14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10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052736"/>
            <a:ext cx="8534400" cy="51845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Guarantee</a:t>
            </a:r>
            <a:r>
              <a:rPr lang="tr-TR" dirty="0" smtClean="0"/>
              <a:t> </a:t>
            </a:r>
            <a:r>
              <a:rPr lang="tr-TR" dirty="0" err="1" smtClean="0"/>
              <a:t>Terms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15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101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97364"/>
            <a:ext cx="8534400" cy="37109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Guarantee</a:t>
            </a:r>
            <a:r>
              <a:rPr lang="tr-TR" dirty="0" smtClean="0"/>
              <a:t> </a:t>
            </a:r>
            <a:r>
              <a:rPr lang="tr-TR" dirty="0" err="1" smtClean="0"/>
              <a:t>Fee</a:t>
            </a:r>
            <a:endParaRPr lang="tr-T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16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88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283024"/>
            <a:ext cx="8534400" cy="47396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Transfer of Benefit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sz="2200" dirty="0" smtClean="0"/>
              <a:t>(</a:t>
            </a:r>
            <a:r>
              <a:rPr lang="en-US" sz="2200" dirty="0"/>
              <a:t>indicative example)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17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28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b="1" dirty="0">
              <a:solidFill>
                <a:srgbClr val="C00000"/>
              </a:solidFill>
            </a:endParaRPr>
          </a:p>
          <a:p>
            <a:pPr>
              <a:defRPr/>
            </a:pP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15272" y="4526012"/>
            <a:ext cx="3542928" cy="8079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tr-TR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Thank</a:t>
            </a:r>
            <a:r>
              <a:rPr lang="tr-TR" dirty="0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+mj-lt"/>
                <a:cs typeface="Andalus" pitchFamily="2" charset="-78"/>
              </a:rPr>
              <a:t>You</a:t>
            </a:r>
            <a:endParaRPr lang="tr-TR" dirty="0" smtClean="0">
              <a:solidFill>
                <a:schemeClr val="bg1"/>
              </a:solidFill>
              <a:latin typeface="+mj-lt"/>
              <a:cs typeface="Andalus" pitchFamily="2" charset="-78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tr-TR" sz="1200" dirty="0">
              <a:solidFill>
                <a:srgbClr val="C0000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876800" y="2667000"/>
            <a:ext cx="4114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tr-TR" b="1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6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Finance Institutions Department</a:t>
            </a:r>
          </a:p>
          <a:p>
            <a:pPr fontAlgn="auto">
              <a:spcAft>
                <a:spcPts val="0"/>
              </a:spcAft>
              <a:defRPr/>
            </a:pPr>
            <a:r>
              <a:rPr lang="tr-TR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Email: </a:t>
            </a:r>
            <a:r>
              <a:rPr lang="tr-TR" sz="140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developmentfinanceinstitutions@tskb.com.tr</a:t>
            </a:r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dirty="0" smtClean="0"/>
              <a:t>TSKB at a Glance</a:t>
            </a:r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8931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Mission</a:t>
            </a:r>
            <a:r>
              <a:rPr lang="tr-TR" dirty="0" smtClean="0"/>
              <a:t> of TSKB </a:t>
            </a:r>
            <a:endParaRPr lang="tr-T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505115"/>
              </p:ext>
            </p:extLst>
          </p:nvPr>
        </p:nvGraphicFramePr>
        <p:xfrm>
          <a:off x="1545536" y="1457662"/>
          <a:ext cx="6163952" cy="290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203848" y="4942909"/>
            <a:ext cx="4505640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>
                <a:uFillTx/>
              </a:defRPr>
            </a:pPr>
            <a:r>
              <a:rPr lang="en-US" dirty="0" smtClean="0">
                <a:solidFill>
                  <a:prstClr val="white"/>
                </a:solidFill>
                <a:uFill>
                  <a:solidFill/>
                </a:uFill>
                <a:latin typeface="Calibri"/>
                <a:cs typeface="+mn-cs"/>
              </a:rPr>
              <a:t>TSKB </a:t>
            </a:r>
            <a:r>
              <a:rPr lang="en-US" dirty="0">
                <a:solidFill>
                  <a:prstClr val="white"/>
                </a:solidFill>
                <a:uFill>
                  <a:solidFill/>
                </a:uFill>
                <a:latin typeface="Calibri"/>
                <a:cs typeface="+mn-cs"/>
              </a:rPr>
              <a:t>is focused on “M” of the SMEs in direct lending and is providing APEX banking services for smaller-sized </a:t>
            </a:r>
            <a:r>
              <a:rPr lang="en-US" dirty="0" smtClean="0">
                <a:solidFill>
                  <a:prstClr val="white"/>
                </a:solidFill>
                <a:uFill>
                  <a:solidFill/>
                </a:uFill>
                <a:latin typeface="Calibri"/>
                <a:cs typeface="+mn-cs"/>
              </a:rPr>
              <a:t>companies</a:t>
            </a:r>
            <a:endParaRPr lang="en-US" dirty="0">
              <a:solidFill>
                <a:prstClr val="white"/>
              </a:solidFill>
              <a:uFill>
                <a:solidFill/>
              </a:uFill>
              <a:latin typeface="Calibri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4711828"/>
            <a:ext cx="745584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935931" y="3609072"/>
            <a:ext cx="468000" cy="468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1</a:t>
            </a:r>
            <a:endParaRPr lang="tr-TR" sz="4000" dirty="0"/>
          </a:p>
        </p:txBody>
      </p:sp>
      <p:sp>
        <p:nvSpPr>
          <p:cNvPr id="18" name="Oval 17"/>
          <p:cNvSpPr/>
          <p:nvPr/>
        </p:nvSpPr>
        <p:spPr>
          <a:xfrm>
            <a:off x="5031720" y="3609072"/>
            <a:ext cx="468000" cy="468000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2</a:t>
            </a:r>
            <a:endParaRPr lang="tr-TR" sz="4000" dirty="0"/>
          </a:p>
        </p:txBody>
      </p:sp>
      <p:sp>
        <p:nvSpPr>
          <p:cNvPr id="19" name="Oval 18"/>
          <p:cNvSpPr/>
          <p:nvPr/>
        </p:nvSpPr>
        <p:spPr>
          <a:xfrm>
            <a:off x="7127509" y="3609072"/>
            <a:ext cx="468000" cy="468000"/>
          </a:xfrm>
          <a:prstGeom prst="ellipse">
            <a:avLst/>
          </a:prstGeom>
          <a:solidFill>
            <a:srgbClr val="54545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3</a:t>
            </a:r>
            <a:endParaRPr lang="tr-TR" sz="4000" dirty="0"/>
          </a:p>
        </p:txBody>
      </p:sp>
      <p:sp>
        <p:nvSpPr>
          <p:cNvPr id="9" name="Rectangle 8"/>
          <p:cNvSpPr/>
          <p:nvPr/>
        </p:nvSpPr>
        <p:spPr>
          <a:xfrm>
            <a:off x="1545536" y="4951378"/>
            <a:ext cx="1658312" cy="8949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SMEs</a:t>
            </a:r>
            <a:endParaRPr lang="tr-T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64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716016" y="1103313"/>
            <a:ext cx="3816424" cy="2253679"/>
          </a:xfrm>
          <a:prstGeom prst="rect">
            <a:avLst/>
          </a:prstGeom>
          <a:noFill/>
          <a:ln cap="sq">
            <a:noFill/>
            <a:beve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First and only Private Development Bank in Turkey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TRY 24.0  bn </a:t>
            </a:r>
            <a:r>
              <a:rPr lang="tr-TR" sz="1200" dirty="0" smtClean="0">
                <a:solidFill>
                  <a:schemeClr val="tx1"/>
                </a:solidFill>
              </a:rPr>
              <a:t>asset size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357</a:t>
            </a:r>
            <a:r>
              <a:rPr lang="tr-TR" sz="1200" dirty="0" smtClean="0">
                <a:solidFill>
                  <a:schemeClr val="tx1"/>
                </a:solidFill>
              </a:rPr>
              <a:t> employees, </a:t>
            </a:r>
            <a:r>
              <a:rPr lang="tr-TR" sz="1200" b="1" dirty="0">
                <a:solidFill>
                  <a:schemeClr val="tx1"/>
                </a:solidFill>
              </a:rPr>
              <a:t>2</a:t>
            </a:r>
            <a:r>
              <a:rPr lang="tr-TR" sz="1200" dirty="0" smtClean="0">
                <a:solidFill>
                  <a:schemeClr val="tx1"/>
                </a:solidFill>
              </a:rPr>
              <a:t> branches</a:t>
            </a:r>
            <a:endParaRPr lang="tr-TR" sz="12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19th</a:t>
            </a:r>
            <a:r>
              <a:rPr lang="tr-TR" sz="1200" dirty="0" smtClean="0">
                <a:solidFill>
                  <a:schemeClr val="tx1"/>
                </a:solidFill>
              </a:rPr>
              <a:t> bank in terms of Asset size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3.3% </a:t>
            </a:r>
            <a:r>
              <a:rPr lang="tr-TR" sz="1200" dirty="0" smtClean="0">
                <a:solidFill>
                  <a:schemeClr val="tx1"/>
                </a:solidFill>
              </a:rPr>
              <a:t>market share in LTFC corporate loans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TRY 3.0 </a:t>
            </a:r>
            <a:r>
              <a:rPr lang="tr-TR" sz="1200" b="1" dirty="0" err="1" smtClean="0">
                <a:solidFill>
                  <a:schemeClr val="tx1"/>
                </a:solidFill>
              </a:rPr>
              <a:t>bn</a:t>
            </a:r>
            <a:r>
              <a:rPr lang="tr-TR" sz="1200" b="1" dirty="0" smtClean="0">
                <a:solidFill>
                  <a:schemeClr val="tx1"/>
                </a:solidFill>
              </a:rPr>
              <a:t> </a:t>
            </a:r>
            <a:r>
              <a:rPr lang="tr-TR" sz="1200" dirty="0" smtClean="0">
                <a:solidFill>
                  <a:schemeClr val="tx1"/>
                </a:solidFill>
              </a:rPr>
              <a:t>MCAP* 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tr-TR" sz="1200" b="1" dirty="0" smtClean="0">
                <a:solidFill>
                  <a:schemeClr val="tx1"/>
                </a:solidFill>
              </a:rPr>
              <a:t>59.6% </a:t>
            </a:r>
            <a:r>
              <a:rPr lang="tr-TR" sz="1200" dirty="0" smtClean="0">
                <a:solidFill>
                  <a:schemeClr val="tx1"/>
                </a:solidFill>
              </a:rPr>
              <a:t>of free float belongs to </a:t>
            </a:r>
            <a:r>
              <a:rPr lang="tr-TR" sz="1200" b="1" dirty="0" smtClean="0">
                <a:solidFill>
                  <a:schemeClr val="tx1"/>
                </a:solidFill>
              </a:rPr>
              <a:t>foreign funds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endParaRPr lang="tr-TR" sz="1000" b="1" i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tr-TR" sz="1000" b="1" i="1" dirty="0" smtClean="0">
                <a:solidFill>
                  <a:schemeClr val="tx1"/>
                </a:solidFill>
              </a:rPr>
              <a:t>*As of </a:t>
            </a:r>
            <a:r>
              <a:rPr lang="tr-TR" sz="1000" b="1" i="1" dirty="0" err="1" smtClean="0">
                <a:solidFill>
                  <a:schemeClr val="tx1"/>
                </a:solidFill>
              </a:rPr>
              <a:t>Feb</a:t>
            </a:r>
            <a:r>
              <a:rPr lang="tr-TR" sz="1000" b="1" i="1" dirty="0" smtClean="0">
                <a:solidFill>
                  <a:schemeClr val="tx1"/>
                </a:solidFill>
              </a:rPr>
              <a:t>, 02</a:t>
            </a:r>
            <a:endParaRPr lang="tr-TR" sz="10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0" name="Chart 44"/>
          <p:cNvGraphicFramePr>
            <a:graphicFrameLocks/>
          </p:cNvGraphicFramePr>
          <p:nvPr>
            <p:extLst/>
          </p:nvPr>
        </p:nvGraphicFramePr>
        <p:xfrm>
          <a:off x="71438" y="908050"/>
          <a:ext cx="4356100" cy="252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251520" y="3600048"/>
            <a:ext cx="2339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dirty="0" smtClean="0">
                <a:latin typeface="+mn-lt"/>
                <a:cs typeface="+mn-cs"/>
              </a:rPr>
              <a:t>Main Subsidiaries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520" y="314425"/>
            <a:ext cx="8855968" cy="52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1"/>
                </a:solidFill>
                <a:latin typeface="+mj-lt"/>
                <a:cs typeface="Andalus" pitchFamily="18" charset="-78"/>
              </a:rPr>
              <a:t>TSKB </a:t>
            </a:r>
            <a:r>
              <a:rPr lang="tr-TR" sz="2800" dirty="0" smtClean="0">
                <a:solidFill>
                  <a:schemeClr val="accent1"/>
                </a:solidFill>
                <a:latin typeface="+mj-lt"/>
                <a:cs typeface="Andalus" pitchFamily="18" charset="-78"/>
              </a:rPr>
              <a:t>@ a Glance</a:t>
            </a:r>
            <a:endParaRPr lang="tr-TR" sz="2800" dirty="0">
              <a:solidFill>
                <a:schemeClr val="accent1"/>
              </a:solidFill>
              <a:latin typeface="+mj-lt"/>
              <a:cs typeface="Andalus" pitchFamily="18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4648200" y="882048"/>
            <a:ext cx="0" cy="5436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15775" y="3429000"/>
            <a:ext cx="87487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685" y="949424"/>
            <a:ext cx="23399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1400" b="1" dirty="0" smtClean="0">
                <a:latin typeface="+mn-lt"/>
                <a:cs typeface="+mn-cs"/>
              </a:rPr>
              <a:t>Ownership Structure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7330" y="3645024"/>
            <a:ext cx="40331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b="1" dirty="0" smtClean="0">
                <a:latin typeface="+mn-lt"/>
                <a:cs typeface="+mn-cs"/>
              </a:rPr>
              <a:t>Ratings </a:t>
            </a:r>
            <a:endParaRPr lang="tr-TR" sz="1400" b="1" dirty="0">
              <a:latin typeface="+mn-lt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896036" y="4149080"/>
          <a:ext cx="3822908" cy="1613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683">
                <a:tc>
                  <a:txBody>
                    <a:bodyPr/>
                    <a:lstStyle/>
                    <a:p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TSKB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Turkey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83">
                <a:tc>
                  <a:txBody>
                    <a:bodyPr/>
                    <a:lstStyle/>
                    <a:p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Fitch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LTFC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BB+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BB+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83">
                <a:tc>
                  <a:txBody>
                    <a:bodyPr/>
                    <a:lstStyle/>
                    <a:p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Moody’s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LTIR 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Ba1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Ba1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9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Corporate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Governance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1200" b="1" dirty="0" err="1" smtClean="0">
                          <a:solidFill>
                            <a:schemeClr val="tx1"/>
                          </a:solidFill>
                        </a:rPr>
                        <a:t>Rating</a:t>
                      </a:r>
                      <a:r>
                        <a:rPr lang="tr-TR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tr-TR" sz="1200" b="1" dirty="0" smtClean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83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SAHA 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chemeClr val="tx1"/>
                          </a:solidFill>
                        </a:rPr>
                        <a:t> 9.53/10</a:t>
                      </a:r>
                      <a:endParaRPr lang="tr-T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963555" y="2230152"/>
            <a:ext cx="17281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OK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301333" y="3952800"/>
            <a:ext cx="2808312" cy="2068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144000"/>
          <a:lstStyle/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Yatırım Finansman Securities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TSKB REIT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Iş Leasing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TSKB Real Estate Appraisal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err="1" smtClean="0">
                <a:solidFill>
                  <a:schemeClr val="tx1"/>
                </a:solidFill>
              </a:rPr>
              <a:t>Escarus</a:t>
            </a:r>
            <a:endParaRPr lang="tr-TR" sz="1200" dirty="0" smtClean="0">
              <a:solidFill>
                <a:schemeClr val="tx1"/>
              </a:solidFill>
            </a:endParaRP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r>
              <a:rPr lang="tr-TR" sz="1200" dirty="0" smtClean="0">
                <a:solidFill>
                  <a:schemeClr val="tx1"/>
                </a:solidFill>
              </a:rPr>
              <a:t>EIF</a:t>
            </a:r>
          </a:p>
          <a:p>
            <a:pPr marL="171450" indent="-171450" algn="just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Wingdings" pitchFamily="2" charset="2"/>
              <a:buChar char="§"/>
              <a:defRPr/>
            </a:pPr>
            <a:endParaRPr lang="tr-TR" sz="12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1332" y="6362523"/>
            <a:ext cx="1174323" cy="365125"/>
          </a:xfrm>
        </p:spPr>
        <p:txBody>
          <a:bodyPr/>
          <a:lstStyle/>
          <a:p>
            <a:pPr>
              <a:defRPr/>
            </a:pPr>
            <a:fld id="{7906E15B-A8F0-41A1-A024-312D07B09F68}" type="slidenum">
              <a:rPr lang="tr-TR" sz="1200" smtClean="0">
                <a:latin typeface="+mn-lt"/>
              </a:rPr>
              <a:pPr>
                <a:defRPr/>
              </a:pPr>
              <a:t>4</a:t>
            </a:fld>
            <a:endParaRPr lang="tr-T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91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32656"/>
            <a:ext cx="8855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accent1"/>
                </a:solidFill>
                <a:latin typeface="+mn-lt"/>
                <a:cs typeface="Andalus" pitchFamily="18" charset="-78"/>
              </a:rPr>
              <a:t>TSKB 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Andalus" pitchFamily="18" charset="-78"/>
              </a:rPr>
              <a:t>@ a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Andalus" pitchFamily="18" charset="-78"/>
              </a:rPr>
              <a:t>Glance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Andalus" pitchFamily="18" charset="-78"/>
              </a:rPr>
              <a:t> II </a:t>
            </a:r>
            <a:endParaRPr lang="tr-TR" sz="2800" dirty="0">
              <a:solidFill>
                <a:schemeClr val="accent1"/>
              </a:solidFill>
              <a:latin typeface="+mn-lt"/>
              <a:cs typeface="Andalus" pitchFamily="18" charset="-78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792498"/>
              </p:ext>
            </p:extLst>
          </p:nvPr>
        </p:nvGraphicFramePr>
        <p:xfrm>
          <a:off x="1547664" y="1268760"/>
          <a:ext cx="6067248" cy="183917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2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114"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Summary Financials - </a:t>
                      </a:r>
                      <a:r>
                        <a:rPr lang="en-GB" sz="1400" dirty="0" smtClean="0"/>
                        <a:t>TL</a:t>
                      </a:r>
                      <a:r>
                        <a:rPr lang="en-GB" sz="1400" baseline="0" dirty="0" smtClean="0"/>
                        <a:t> Mn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 16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 15</a:t>
                      </a:r>
                      <a:endParaRPr lang="en-GB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YE</a:t>
                      </a:r>
                      <a:r>
                        <a:rPr lang="tr-TR" sz="1400" dirty="0" smtClean="0"/>
                        <a:t> </a:t>
                      </a:r>
                      <a:r>
                        <a:rPr lang="en-GB" sz="1400" dirty="0" smtClean="0"/>
                        <a:t>14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YE</a:t>
                      </a:r>
                      <a:r>
                        <a:rPr lang="tr-TR" sz="1400" dirty="0" smtClean="0"/>
                        <a:t> </a:t>
                      </a:r>
                      <a:r>
                        <a:rPr lang="en-GB" sz="1400" dirty="0" smtClean="0"/>
                        <a:t>13</a:t>
                      </a:r>
                      <a:endParaRPr lang="en-GB" sz="1400" dirty="0">
                        <a:solidFill>
                          <a:schemeClr val="bg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Total Assets</a:t>
                      </a:r>
                      <a:endParaRPr lang="en-GB" sz="1400" dirty="0" smtClean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24,002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20,735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r>
                        <a:rPr lang="tr-TR" sz="1400" dirty="0" smtClean="0"/>
                        <a:t>5</a:t>
                      </a:r>
                      <a:r>
                        <a:rPr lang="en-GB" sz="1400" dirty="0" smtClean="0"/>
                        <a:t>,</a:t>
                      </a:r>
                      <a:r>
                        <a:rPr lang="tr-TR" sz="1400" dirty="0" smtClean="0"/>
                        <a:t>701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</a:t>
                      </a:r>
                      <a:r>
                        <a:rPr lang="tr-TR" sz="1400" dirty="0" smtClean="0"/>
                        <a:t>2</a:t>
                      </a:r>
                      <a:r>
                        <a:rPr lang="en-GB" sz="1400" dirty="0" smtClean="0"/>
                        <a:t>,</a:t>
                      </a:r>
                      <a:r>
                        <a:rPr lang="tr-TR" sz="1400" dirty="0" smtClean="0"/>
                        <a:t>911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Loans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17,322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13,675 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10,</a:t>
                      </a:r>
                      <a:r>
                        <a:rPr lang="tr-TR" sz="1400" dirty="0" smtClean="0"/>
                        <a:t>981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9,</a:t>
                      </a:r>
                      <a:r>
                        <a:rPr lang="tr-TR" sz="1400" dirty="0" smtClean="0"/>
                        <a:t>177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Funds </a:t>
                      </a:r>
                      <a:r>
                        <a:rPr lang="tr-TR" sz="1400" dirty="0" smtClean="0"/>
                        <a:t>B</a:t>
                      </a:r>
                      <a:r>
                        <a:rPr lang="en-GB" sz="1400" dirty="0" err="1" smtClean="0"/>
                        <a:t>orrowed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15,840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13,445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9,996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9,1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1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Shareholders’ Equity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2,928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2,489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2,</a:t>
                      </a:r>
                      <a:r>
                        <a:rPr lang="tr-TR" sz="1400" dirty="0" smtClean="0"/>
                        <a:t>288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1,885</a:t>
                      </a:r>
                      <a:endParaRPr lang="en-GB" sz="1400" i="0" dirty="0">
                        <a:solidFill>
                          <a:schemeClr val="tx1"/>
                        </a:solidFill>
                        <a:latin typeface="Calibri "/>
                      </a:endParaRPr>
                    </a:p>
                  </a:txBody>
                  <a:tcPr marT="36000" marB="36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27784" y="3400336"/>
            <a:ext cx="3888432" cy="36407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Non – Performing Loans (2012 – 2016)</a:t>
            </a:r>
            <a:endParaRPr lang="tr-TR" sz="14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187351"/>
              </p:ext>
            </p:extLst>
          </p:nvPr>
        </p:nvGraphicFramePr>
        <p:xfrm>
          <a:off x="2574032" y="3823025"/>
          <a:ext cx="3995936" cy="222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3072" y="6381328"/>
            <a:ext cx="792089" cy="365125"/>
          </a:xfrm>
        </p:spPr>
        <p:txBody>
          <a:bodyPr/>
          <a:lstStyle/>
          <a:p>
            <a:pPr>
              <a:defRPr/>
            </a:pPr>
            <a:fld id="{7906E15B-A8F0-41A1-A024-312D07B09F68}" type="slidenum">
              <a:rPr lang="tr-TR" sz="1200" smtClean="0">
                <a:latin typeface="+mn-lt"/>
              </a:rPr>
              <a:pPr>
                <a:defRPr/>
              </a:pPr>
              <a:t>5</a:t>
            </a:fld>
            <a:endParaRPr lang="tr-TR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59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dirty="0"/>
              <a:t>Main</a:t>
            </a:r>
            <a:r>
              <a:rPr lang="en-GB" dirty="0"/>
              <a:t> </a:t>
            </a:r>
            <a:r>
              <a:rPr lang="tr-TR" dirty="0" smtClean="0"/>
              <a:t>A</a:t>
            </a:r>
            <a:r>
              <a:rPr lang="en-GB" dirty="0" err="1" smtClean="0"/>
              <a:t>ctivities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4446960"/>
              </p:ext>
            </p:extLst>
          </p:nvPr>
        </p:nvGraphicFramePr>
        <p:xfrm>
          <a:off x="611560" y="980728"/>
          <a:ext cx="8001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595991"/>
              </p:ext>
            </p:extLst>
          </p:nvPr>
        </p:nvGraphicFramePr>
        <p:xfrm>
          <a:off x="622318" y="5157192"/>
          <a:ext cx="7982130" cy="109728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73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2016 YE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% of </a:t>
                      </a:r>
                      <a:r>
                        <a:rPr lang="tr-TR" sz="1200" dirty="0" err="1" smtClean="0">
                          <a:solidFill>
                            <a:schemeClr val="bg1"/>
                          </a:solidFill>
                        </a:rPr>
                        <a:t>Income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sz="1200" baseline="0" dirty="0" err="1" smtClean="0">
                          <a:solidFill>
                            <a:schemeClr val="bg1"/>
                          </a:solidFill>
                        </a:rPr>
                        <a:t>Assets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Corporate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Banking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43%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69%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Investment</a:t>
                      </a:r>
                      <a:r>
                        <a:rPr lang="tr-TR" sz="1200" baseline="0" dirty="0" smtClean="0">
                          <a:solidFill>
                            <a:schemeClr val="bg1"/>
                          </a:solidFill>
                        </a:rPr>
                        <a:t> Banking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47%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24%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just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Other Income, </a:t>
                      </a:r>
                      <a:r>
                        <a:rPr lang="tr-TR" sz="1200" u="sng" dirty="0" smtClean="0">
                          <a:solidFill>
                            <a:schemeClr val="bg1"/>
                          </a:solidFill>
                        </a:rPr>
                        <a:t>mainly from Subsidi</a:t>
                      </a:r>
                      <a:r>
                        <a:rPr lang="en-GB" sz="1200" u="sng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tr-TR" sz="1200" u="sng" dirty="0" smtClean="0">
                          <a:solidFill>
                            <a:schemeClr val="bg1"/>
                          </a:solidFill>
                        </a:rPr>
                        <a:t>ries</a:t>
                      </a:r>
                      <a:r>
                        <a:rPr lang="tr-TR" sz="1200" u="sng" baseline="0" dirty="0" smtClean="0">
                          <a:solidFill>
                            <a:schemeClr val="bg1"/>
                          </a:solidFill>
                        </a:rPr>
                        <a:t> as dividends</a:t>
                      </a:r>
                      <a:endParaRPr lang="tr-TR" sz="1200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chemeClr val="bg1"/>
                          </a:solidFill>
                        </a:rPr>
                        <a:t>7%</a:t>
                      </a:r>
                      <a:endParaRPr lang="tr-TR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8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tr-TR" b="0" dirty="0" smtClean="0"/>
              <a:t>Funding Structure</a:t>
            </a:r>
            <a:endParaRPr lang="tr-TR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7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0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9"/>
          <p:cNvGraphicFramePr>
            <a:graphicFrameLocks/>
          </p:cNvGraphicFramePr>
          <p:nvPr>
            <p:extLst/>
          </p:nvPr>
        </p:nvGraphicFramePr>
        <p:xfrm>
          <a:off x="161156" y="4005064"/>
          <a:ext cx="3228850" cy="19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5394" y="888975"/>
            <a:ext cx="30003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b="1" dirty="0" err="1" smtClean="0">
                <a:latin typeface="+mn-lt"/>
                <a:cs typeface="+mn-cs"/>
              </a:rPr>
              <a:t>Outstanding</a:t>
            </a:r>
            <a:r>
              <a:rPr lang="tr-TR" sz="1400" b="1" dirty="0" smtClean="0">
                <a:latin typeface="+mn-lt"/>
                <a:cs typeface="+mn-cs"/>
              </a:rPr>
              <a:t> </a:t>
            </a:r>
            <a:r>
              <a:rPr lang="tr-TR" sz="1400" b="1" dirty="0" err="1" smtClean="0">
                <a:latin typeface="+mn-lt"/>
                <a:cs typeface="+mn-cs"/>
              </a:rPr>
              <a:t>Funding</a:t>
            </a:r>
            <a:r>
              <a:rPr lang="tr-TR" sz="1400" b="1" dirty="0" smtClean="0">
                <a:latin typeface="+mn-lt"/>
                <a:cs typeface="+mn-cs"/>
              </a:rPr>
              <a:t> Base</a:t>
            </a:r>
            <a:endParaRPr lang="tr-TR" sz="1400" b="1" dirty="0">
              <a:latin typeface="+mn-lt"/>
              <a:cs typeface="+mn-cs"/>
            </a:endParaRPr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203386" y="3703964"/>
            <a:ext cx="3216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400" b="1" dirty="0" err="1" smtClean="0">
                <a:latin typeface="+mn-lt"/>
              </a:rPr>
              <a:t>Yearly</a:t>
            </a:r>
            <a:r>
              <a:rPr lang="tr-TR" sz="1400" b="1" dirty="0" smtClean="0">
                <a:latin typeface="+mn-lt"/>
              </a:rPr>
              <a:t> </a:t>
            </a:r>
            <a:r>
              <a:rPr lang="tr-TR" sz="1400" b="1" dirty="0" err="1" smtClean="0">
                <a:latin typeface="+mn-lt"/>
              </a:rPr>
              <a:t>Multilateral</a:t>
            </a:r>
            <a:r>
              <a:rPr lang="tr-TR" sz="1400" b="1" dirty="0" smtClean="0">
                <a:latin typeface="+mn-lt"/>
              </a:rPr>
              <a:t> </a:t>
            </a:r>
            <a:r>
              <a:rPr lang="tr-TR" sz="1400" b="1" dirty="0" err="1" smtClean="0">
                <a:latin typeface="+mn-lt"/>
              </a:rPr>
              <a:t>Funding</a:t>
            </a:r>
            <a:r>
              <a:rPr lang="tr-TR" sz="1400" b="1" dirty="0" smtClean="0">
                <a:latin typeface="+mn-lt"/>
              </a:rPr>
              <a:t> </a:t>
            </a:r>
            <a:r>
              <a:rPr lang="tr-TR" sz="1400" b="1" dirty="0" err="1" smtClean="0">
                <a:latin typeface="+mn-lt"/>
              </a:rPr>
              <a:t>Agreements</a:t>
            </a:r>
            <a:endParaRPr lang="tr-TR" sz="1400" b="1" dirty="0">
              <a:latin typeface="+mn-lt"/>
            </a:endParaRP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191145" y="4031486"/>
            <a:ext cx="9361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100" dirty="0" smtClean="0">
                <a:latin typeface="+mn-lt"/>
              </a:rPr>
              <a:t>USD </a:t>
            </a:r>
            <a:r>
              <a:rPr lang="tr-TR" sz="1100" dirty="0" err="1" smtClean="0">
                <a:latin typeface="+mn-lt"/>
              </a:rPr>
              <a:t>mn</a:t>
            </a:r>
            <a:endParaRPr lang="tr-TR" sz="11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2536" y="312837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Long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Term</a:t>
            </a:r>
            <a:r>
              <a:rPr lang="tr-TR" sz="2800" dirty="0" smtClean="0">
                <a:solidFill>
                  <a:schemeClr val="accent1"/>
                </a:solidFill>
                <a:latin typeface="+mn-lt"/>
                <a:cs typeface="+mn-cs"/>
              </a:rPr>
              <a:t> DFI </a:t>
            </a:r>
            <a:r>
              <a:rPr lang="tr-TR" sz="2800" dirty="0" err="1" smtClean="0">
                <a:solidFill>
                  <a:schemeClr val="accent1"/>
                </a:solidFill>
                <a:latin typeface="+mn-lt"/>
                <a:cs typeface="+mn-cs"/>
              </a:rPr>
              <a:t>Funding</a:t>
            </a:r>
            <a:endParaRPr lang="tr-TR" sz="280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graphicFrame>
        <p:nvGraphicFramePr>
          <p:cNvPr id="20" name="Chart 19"/>
          <p:cNvGraphicFramePr/>
          <p:nvPr>
            <p:extLst/>
          </p:nvPr>
        </p:nvGraphicFramePr>
        <p:xfrm>
          <a:off x="191145" y="1285223"/>
          <a:ext cx="432048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ound Diagonal Corner Rectangle 20"/>
          <p:cNvSpPr/>
          <p:nvPr/>
        </p:nvSpPr>
        <p:spPr>
          <a:xfrm>
            <a:off x="4188086" y="1196752"/>
            <a:ext cx="1512168" cy="689818"/>
          </a:xfrm>
          <a:prstGeom prst="round2Diag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87</a:t>
            </a:r>
            <a:r>
              <a:rPr lang="en-US" sz="1200" b="1" dirty="0" smtClean="0"/>
              <a:t>% </a:t>
            </a:r>
            <a:r>
              <a:rPr lang="en-US" sz="1200" dirty="0"/>
              <a:t>of </a:t>
            </a:r>
            <a:r>
              <a:rPr lang="tr-TR" sz="1200" dirty="0"/>
              <a:t>D</a:t>
            </a:r>
            <a:r>
              <a:rPr lang="tr-TR" sz="1200" dirty="0" smtClean="0"/>
              <a:t>FI Funding </a:t>
            </a:r>
            <a:r>
              <a:rPr lang="en-US" sz="1200" dirty="0" smtClean="0"/>
              <a:t>guaranteed </a:t>
            </a:r>
            <a:r>
              <a:rPr lang="en-US" sz="1200" dirty="0"/>
              <a:t>by Turkish Treasury </a:t>
            </a:r>
            <a:endParaRPr lang="tr-TR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546883" y="2207880"/>
          <a:ext cx="5417605" cy="261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658">
                <a:tc>
                  <a:txBody>
                    <a:bodyPr/>
                    <a:lstStyle/>
                    <a:p>
                      <a:r>
                        <a:rPr lang="tr-TR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DFI Funding - 2016</a:t>
                      </a:r>
                      <a:endParaRPr lang="tr-T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  <a:endParaRPr lang="tr-TR" sz="10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Theme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EIB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mio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SME and Midcap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EIB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baseline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Energy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and</a:t>
                      </a:r>
                      <a:r>
                        <a:rPr lang="tr-TR" sz="1050" b="0" baseline="0" dirty="0" smtClean="0"/>
                        <a:t> Environment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836349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AFD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baseline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Women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Employment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and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Occupational</a:t>
                      </a:r>
                      <a:r>
                        <a:rPr lang="tr-TR" sz="1050" b="0" baseline="0" dirty="0" smtClean="0"/>
                        <a:t> </a:t>
                      </a:r>
                      <a:r>
                        <a:rPr lang="tr-TR" sz="1050" b="0" baseline="0" dirty="0" err="1" smtClean="0"/>
                        <a:t>Health&amp;Safety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188752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IBRD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150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smtClean="0"/>
                        <a:t> USD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Geothermal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Energy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72729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CEB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100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APEX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406704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err="1" smtClean="0"/>
                        <a:t>KfW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smtClean="0"/>
                        <a:t>150 </a:t>
                      </a:r>
                      <a:r>
                        <a:rPr lang="tr-TR" sz="1050" b="0" dirty="0" err="1" smtClean="0"/>
                        <a:t>mio</a:t>
                      </a:r>
                      <a:r>
                        <a:rPr lang="tr-TR" sz="1050" b="0" dirty="0" smtClean="0"/>
                        <a:t> EUR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0" dirty="0" err="1" smtClean="0"/>
                        <a:t>Renewable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Energy</a:t>
                      </a:r>
                      <a:r>
                        <a:rPr lang="tr-TR" sz="1050" b="0" dirty="0" smtClean="0"/>
                        <a:t> </a:t>
                      </a:r>
                      <a:r>
                        <a:rPr lang="tr-TR" sz="1050" b="0" dirty="0" err="1" smtClean="0"/>
                        <a:t>and</a:t>
                      </a:r>
                      <a:r>
                        <a:rPr lang="tr-TR" sz="1050" b="0" dirty="0" smtClean="0"/>
                        <a:t> Environment</a:t>
                      </a:r>
                      <a:endParaRPr lang="tr-TR" sz="10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28381"/>
                  </a:ext>
                </a:extLst>
              </a:tr>
              <a:tr h="314658">
                <a:tc>
                  <a:txBody>
                    <a:bodyPr/>
                    <a:lstStyle/>
                    <a:p>
                      <a:r>
                        <a:rPr lang="tr-TR" sz="1050" b="1" dirty="0" smtClean="0"/>
                        <a:t>TOTAL</a:t>
                      </a:r>
                      <a:r>
                        <a:rPr lang="tr-TR" sz="1050" b="1" baseline="0" dirty="0" smtClean="0"/>
                        <a:t> 2016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b="1" dirty="0" smtClean="0"/>
                        <a:t>733 mio USD</a:t>
                      </a:r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05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093296"/>
            <a:ext cx="4008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i="1" dirty="0" smtClean="0"/>
              <a:t>*DFI: Development Finance </a:t>
            </a:r>
            <a:r>
              <a:rPr lang="tr-TR" sz="1000" i="1" dirty="0" err="1" smtClean="0"/>
              <a:t>Institutions</a:t>
            </a:r>
            <a:endParaRPr lang="tr-TR" sz="1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17430" y="5320565"/>
            <a:ext cx="355226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InnovFin</a:t>
            </a:r>
            <a:r>
              <a:rPr lang="en-US" sz="1200" dirty="0" smtClean="0"/>
              <a:t> </a:t>
            </a:r>
            <a:r>
              <a:rPr lang="en-US" sz="1200" dirty="0"/>
              <a:t>SME Guarantee Facility agreement which has a maximum portfolio volume of EUR 20 million with European Investment Fund (EIF</a:t>
            </a:r>
            <a:r>
              <a:rPr lang="en-US" sz="1200" dirty="0" smtClean="0"/>
              <a:t>)</a:t>
            </a:r>
            <a:r>
              <a:rPr lang="tr-TR" sz="1200" dirty="0" smtClean="0"/>
              <a:t> to ease </a:t>
            </a:r>
            <a:r>
              <a:rPr lang="en-US" sz="1200" dirty="0"/>
              <a:t>financial access of innovative SMEs and small Mid-caps</a:t>
            </a:r>
            <a:endParaRPr lang="tr-TR" sz="1200" dirty="0"/>
          </a:p>
        </p:txBody>
      </p:sp>
      <p:sp>
        <p:nvSpPr>
          <p:cNvPr id="6" name="Plus 5"/>
          <p:cNvSpPr/>
          <p:nvPr/>
        </p:nvSpPr>
        <p:spPr>
          <a:xfrm>
            <a:off x="6123606" y="4953575"/>
            <a:ext cx="264158" cy="288032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0856" y="5432514"/>
            <a:ext cx="1075330" cy="6070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1920" y="5241607"/>
            <a:ext cx="4917776" cy="974799"/>
          </a:xfrm>
          <a:prstGeom prst="rect">
            <a:avLst/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22D3A-CDBE-4B7E-BDFD-1FE108235992}" type="slidenum">
              <a:rPr lang="tr-TR" sz="1200" smtClean="0">
                <a:latin typeface="+mn-lt"/>
              </a:rPr>
              <a:pPr>
                <a:defRPr/>
              </a:pPr>
              <a:t>8</a:t>
            </a:fld>
            <a:endParaRPr lang="tr-TR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3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60" y="5656905"/>
            <a:ext cx="7904280" cy="559000"/>
            <a:chOff x="1018015" y="6245960"/>
            <a:chExt cx="7904280" cy="559000"/>
          </a:xfrm>
        </p:grpSpPr>
        <p:pic>
          <p:nvPicPr>
            <p:cNvPr id="39" name="Picture 38" descr="http://www.al-abed.net/oeo/Images/IDB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514" y="6272523"/>
              <a:ext cx="455285" cy="50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 descr="C:\Users\SAYGILIB\Desktop\imgre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4405" y="6246641"/>
              <a:ext cx="824112" cy="51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9" descr="C:\Users\SAYGILIB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045" y="6377413"/>
              <a:ext cx="513695" cy="300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C:\Users\SAYGILIB\Desktop\imgr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2285" y="6344040"/>
              <a:ext cx="450264" cy="43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SAYGILIB\Desktop\imag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405" y="6386270"/>
              <a:ext cx="657907" cy="277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C:\Users\SAYGILIB\Desktop\images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015" y="6310765"/>
              <a:ext cx="472762" cy="46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C:\Users\SAYGILIB\Desktop\imgre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275" y="6295478"/>
              <a:ext cx="503130" cy="44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www.topnews.in/files/European-Investment-Bank_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97" b="25197"/>
            <a:stretch>
              <a:fillRect/>
            </a:stretch>
          </p:blipFill>
          <p:spPr bwMode="auto">
            <a:xfrm>
              <a:off x="1585291" y="6318683"/>
              <a:ext cx="954140" cy="486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951" y="6245960"/>
              <a:ext cx="952344" cy="40491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5713" y="6267724"/>
              <a:ext cx="770449" cy="3210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583" y="6293101"/>
              <a:ext cx="409064" cy="42078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563880" y="1439059"/>
            <a:ext cx="5832647" cy="2185435"/>
            <a:chOff x="1022735" y="1366526"/>
            <a:chExt cx="6482053" cy="2078162"/>
          </a:xfrm>
        </p:grpSpPr>
        <p:sp>
          <p:nvSpPr>
            <p:cNvPr id="2" name="Rounded Rectangle 1"/>
            <p:cNvSpPr/>
            <p:nvPr/>
          </p:nvSpPr>
          <p:spPr>
            <a:xfrm>
              <a:off x="1039585" y="1370251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Energy Efficiency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275856" y="1366664"/>
              <a:ext cx="2016224" cy="9361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Renewable Energy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488564" y="1366526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Resource Efficiency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22735" y="2508585"/>
              <a:ext cx="2016224" cy="93610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/>
                <a:t>SME &amp; MidCap</a:t>
              </a:r>
              <a:endParaRPr lang="tr-TR" sz="16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75856" y="2508585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Sustainable Tourism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488564" y="2508585"/>
              <a:ext cx="2016224" cy="9361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>
                  <a:solidFill>
                    <a:schemeClr val="accent1"/>
                  </a:solidFill>
                </a:rPr>
                <a:t>Agribusiness</a:t>
              </a:r>
              <a:endParaRPr lang="tr-TR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3239022" y="3837164"/>
            <a:ext cx="2518728" cy="989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accent1"/>
                </a:solidFill>
              </a:rPr>
              <a:t>Women’s Employment </a:t>
            </a:r>
          </a:p>
          <a:p>
            <a:pPr algn="ctr"/>
            <a:r>
              <a:rPr lang="tr-TR" sz="1600" dirty="0" smtClean="0">
                <a:solidFill>
                  <a:schemeClr val="accent1"/>
                </a:solidFill>
              </a:rPr>
              <a:t>&amp;</a:t>
            </a:r>
            <a:endParaRPr lang="tr-TR" sz="1600" dirty="0">
              <a:solidFill>
                <a:schemeClr val="accent1"/>
              </a:solidFill>
            </a:endParaRPr>
          </a:p>
          <a:p>
            <a:pPr algn="ctr"/>
            <a:r>
              <a:rPr lang="tr-TR" sz="1600" dirty="0">
                <a:solidFill>
                  <a:schemeClr val="accent1"/>
                </a:solidFill>
              </a:rPr>
              <a:t>Occupational Health and Safety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19547"/>
            <a:ext cx="5901328" cy="652934"/>
          </a:xfrm>
        </p:spPr>
        <p:txBody>
          <a:bodyPr>
            <a:noAutofit/>
          </a:bodyPr>
          <a:lstStyle/>
          <a:p>
            <a:r>
              <a:rPr lang="tr-TR" dirty="0" err="1" smtClean="0"/>
              <a:t>Current</a:t>
            </a:r>
            <a:r>
              <a:rPr lang="tr-TR" dirty="0" smtClean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</a:t>
            </a:r>
            <a:r>
              <a:rPr lang="tr-TR" dirty="0" err="1" smtClean="0"/>
              <a:t>Term</a:t>
            </a:r>
            <a:r>
              <a:rPr lang="tr-TR" dirty="0" smtClean="0"/>
              <a:t> DFI </a:t>
            </a:r>
            <a:r>
              <a:rPr lang="tr-TR" dirty="0" err="1" smtClean="0"/>
              <a:t>Funding</a:t>
            </a:r>
            <a:r>
              <a:rPr lang="tr-TR" dirty="0" smtClean="0"/>
              <a:t> </a:t>
            </a:r>
            <a:r>
              <a:rPr lang="tr-TR" dirty="0" err="1" smtClean="0"/>
              <a:t>Themes</a:t>
            </a: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0FCDF-0723-442D-B5A3-B29B74F62B84}" type="slidenum">
              <a:rPr lang="tr-TR" sz="1200" smtClean="0">
                <a:solidFill>
                  <a:srgbClr val="C12E3A"/>
                </a:solidFill>
                <a:latin typeface="+mn-lt"/>
              </a:rPr>
              <a:pPr>
                <a:defRPr/>
              </a:pPr>
              <a:t>9</a:t>
            </a:fld>
            <a:endParaRPr lang="tr-TR" sz="1200" dirty="0">
              <a:solidFill>
                <a:srgbClr val="C12E3A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9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TSKB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C12E3A"/>
      </a:accent1>
      <a:accent2>
        <a:srgbClr val="5D89B4"/>
      </a:accent2>
      <a:accent3>
        <a:srgbClr val="EE7700"/>
      </a:accent3>
      <a:accent4>
        <a:srgbClr val="545454"/>
      </a:accent4>
      <a:accent5>
        <a:srgbClr val="D05962"/>
      </a:accent5>
      <a:accent6>
        <a:srgbClr val="7FA0C3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KB">
  <a:themeElements>
    <a:clrScheme name="TSKB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C12E3A"/>
      </a:accent1>
      <a:accent2>
        <a:srgbClr val="EE7700"/>
      </a:accent2>
      <a:accent3>
        <a:srgbClr val="5D89B4"/>
      </a:accent3>
      <a:accent4>
        <a:srgbClr val="545454"/>
      </a:accent4>
      <a:accent5>
        <a:srgbClr val="D05962"/>
      </a:accent5>
      <a:accent6>
        <a:srgbClr val="7FA0C3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TSKB">
  <a:themeElements>
    <a:clrScheme name="CustomK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B6142C"/>
      </a:accent1>
      <a:accent2>
        <a:srgbClr val="5A82A8"/>
      </a:accent2>
      <a:accent3>
        <a:srgbClr val="E57D32"/>
      </a:accent3>
      <a:accent4>
        <a:srgbClr val="545454"/>
      </a:accent4>
      <a:accent5>
        <a:srgbClr val="B6142C"/>
      </a:accent5>
      <a:accent6>
        <a:srgbClr val="8E8E8E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TSKB">
  <a:themeElements>
    <a:clrScheme name="TSKB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C12E3A"/>
      </a:accent1>
      <a:accent2>
        <a:srgbClr val="EE7700"/>
      </a:accent2>
      <a:accent3>
        <a:srgbClr val="5D89B4"/>
      </a:accent3>
      <a:accent4>
        <a:srgbClr val="545454"/>
      </a:accent4>
      <a:accent5>
        <a:srgbClr val="D05962"/>
      </a:accent5>
      <a:accent6>
        <a:srgbClr val="7FA0C3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TSKB">
  <a:themeElements>
    <a:clrScheme name="CustomK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B6142C"/>
      </a:accent1>
      <a:accent2>
        <a:srgbClr val="5A82A8"/>
      </a:accent2>
      <a:accent3>
        <a:srgbClr val="E57D32"/>
      </a:accent3>
      <a:accent4>
        <a:srgbClr val="545454"/>
      </a:accent4>
      <a:accent5>
        <a:srgbClr val="B6142C"/>
      </a:accent5>
      <a:accent6>
        <a:srgbClr val="8E8E8E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4_TSKB">
  <a:themeElements>
    <a:clrScheme name="CustomK">
      <a:dk1>
        <a:sysClr val="windowText" lastClr="000000"/>
      </a:dk1>
      <a:lt1>
        <a:sysClr val="window" lastClr="FFFFFF"/>
      </a:lt1>
      <a:dk2>
        <a:srgbClr val="FFFFFF"/>
      </a:dk2>
      <a:lt2>
        <a:srgbClr val="5A82A8"/>
      </a:lt2>
      <a:accent1>
        <a:srgbClr val="B6142C"/>
      </a:accent1>
      <a:accent2>
        <a:srgbClr val="5A82A8"/>
      </a:accent2>
      <a:accent3>
        <a:srgbClr val="E57D32"/>
      </a:accent3>
      <a:accent4>
        <a:srgbClr val="545454"/>
      </a:accent4>
      <a:accent5>
        <a:srgbClr val="B6142C"/>
      </a:accent5>
      <a:accent6>
        <a:srgbClr val="8E8E8E"/>
      </a:accent6>
      <a:hlink>
        <a:srgbClr val="B6142C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SKB">
    <a:dk1>
      <a:sysClr val="windowText" lastClr="000000"/>
    </a:dk1>
    <a:lt1>
      <a:sysClr val="window" lastClr="FFFFFF"/>
    </a:lt1>
    <a:dk2>
      <a:srgbClr val="FFFFFF"/>
    </a:dk2>
    <a:lt2>
      <a:srgbClr val="5A82A8"/>
    </a:lt2>
    <a:accent1>
      <a:srgbClr val="C12E3A"/>
    </a:accent1>
    <a:accent2>
      <a:srgbClr val="EE7700"/>
    </a:accent2>
    <a:accent3>
      <a:srgbClr val="5D89B4"/>
    </a:accent3>
    <a:accent4>
      <a:srgbClr val="545454"/>
    </a:accent4>
    <a:accent5>
      <a:srgbClr val="D05962"/>
    </a:accent5>
    <a:accent6>
      <a:srgbClr val="7FA0C3"/>
    </a:accent6>
    <a:hlink>
      <a:srgbClr val="B6142C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TSKB">
    <a:dk1>
      <a:sysClr val="windowText" lastClr="000000"/>
    </a:dk1>
    <a:lt1>
      <a:sysClr val="window" lastClr="FFFFFF"/>
    </a:lt1>
    <a:dk2>
      <a:srgbClr val="FFFFFF"/>
    </a:dk2>
    <a:lt2>
      <a:srgbClr val="5A82A8"/>
    </a:lt2>
    <a:accent1>
      <a:srgbClr val="C12E3A"/>
    </a:accent1>
    <a:accent2>
      <a:srgbClr val="EE7700"/>
    </a:accent2>
    <a:accent3>
      <a:srgbClr val="5D89B4"/>
    </a:accent3>
    <a:accent4>
      <a:srgbClr val="545454"/>
    </a:accent4>
    <a:accent5>
      <a:srgbClr val="D05962"/>
    </a:accent5>
    <a:accent6>
      <a:srgbClr val="7FA0C3"/>
    </a:accent6>
    <a:hlink>
      <a:srgbClr val="B6142C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55009</TotalTime>
  <Words>524</Words>
  <Application>Microsoft Office PowerPoint</Application>
  <PresentationFormat>On-screen Show (4:3)</PresentationFormat>
  <Paragraphs>184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Andalus</vt:lpstr>
      <vt:lpstr>Arial</vt:lpstr>
      <vt:lpstr>Calibri</vt:lpstr>
      <vt:lpstr>Calibri </vt:lpstr>
      <vt:lpstr>Cambria</vt:lpstr>
      <vt:lpstr>Century Gothic</vt:lpstr>
      <vt:lpstr>Gill Sans</vt:lpstr>
      <vt:lpstr>Helvetica</vt:lpstr>
      <vt:lpstr>Wingdings</vt:lpstr>
      <vt:lpstr>Custom Design</vt:lpstr>
      <vt:lpstr>TSKB</vt:lpstr>
      <vt:lpstr>1_TSKB</vt:lpstr>
      <vt:lpstr>2_TSKB</vt:lpstr>
      <vt:lpstr>3_TSKB</vt:lpstr>
      <vt:lpstr>4_TSKB</vt:lpstr>
      <vt:lpstr> New Approaches to SME and Entrepreneurship Financing   </vt:lpstr>
      <vt:lpstr>PowerPoint Presentation</vt:lpstr>
      <vt:lpstr>Mission of TSKB </vt:lpstr>
      <vt:lpstr>PowerPoint Presentation</vt:lpstr>
      <vt:lpstr>PowerPoint Presentation</vt:lpstr>
      <vt:lpstr>Main Activities </vt:lpstr>
      <vt:lpstr>PowerPoint Presentation</vt:lpstr>
      <vt:lpstr>PowerPoint Presentation</vt:lpstr>
      <vt:lpstr>Current Long Term DFI Funding Themes</vt:lpstr>
      <vt:lpstr>PowerPoint Presentation</vt:lpstr>
      <vt:lpstr>EIF Innovfin Facility</vt:lpstr>
      <vt:lpstr>InnovFin Product Overview </vt:lpstr>
      <vt:lpstr>InnovFin SME Guarantee Innovation Logic</vt:lpstr>
      <vt:lpstr>Innovfin SME Guarantee</vt:lpstr>
      <vt:lpstr>Key Guarantee Terms</vt:lpstr>
      <vt:lpstr>Guarantee Fee</vt:lpstr>
      <vt:lpstr>Transfer of Benefit  (indicative example)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Emre Kalelioğlu</dc:creator>
  <cp:lastModifiedBy>TSKB</cp:lastModifiedBy>
  <cp:revision>4304</cp:revision>
  <cp:lastPrinted>2017-01-04T14:19:22Z</cp:lastPrinted>
  <dcterms:created xsi:type="dcterms:W3CDTF">2009-12-29T12:38:11Z</dcterms:created>
  <dcterms:modified xsi:type="dcterms:W3CDTF">2017-02-09T08:08:22Z</dcterms:modified>
</cp:coreProperties>
</file>