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7" r:id="rId2"/>
    <p:sldId id="258" r:id="rId3"/>
    <p:sldId id="259" r:id="rId4"/>
    <p:sldId id="261" r:id="rId5"/>
    <p:sldId id="269" r:id="rId6"/>
    <p:sldId id="262" r:id="rId7"/>
    <p:sldId id="267" r:id="rId8"/>
    <p:sldId id="263" r:id="rId9"/>
    <p:sldId id="264" r:id="rId10"/>
    <p:sldId id="265" r:id="rId11"/>
    <p:sldId id="268"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7" d="100"/>
          <a:sy n="47" d="100"/>
        </p:scale>
        <p:origin x="66" y="10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Sayfa1!$B$1</c:f>
              <c:strCache>
                <c:ptCount val="1"/>
                <c:pt idx="0">
                  <c:v>Sütun1</c:v>
                </c:pt>
              </c:strCache>
            </c:strRef>
          </c:tx>
          <c:dPt>
            <c:idx val="0"/>
            <c:bubble3D val="0"/>
            <c:spPr>
              <a:gradFill rotWithShape="1">
                <a:gsLst>
                  <a:gs pos="0">
                    <a:schemeClr val="accent1">
                      <a:tint val="96000"/>
                      <a:lumMod val="102000"/>
                    </a:schemeClr>
                  </a:gs>
                  <a:gs pos="100000">
                    <a:schemeClr val="accent1">
                      <a:shade val="88000"/>
                      <a:lumMod val="94000"/>
                    </a:schemeClr>
                  </a:gs>
                </a:gsLst>
                <a:path path="circle">
                  <a:fillToRect l="50000" t="100000" r="100000" b="50000"/>
                </a:path>
              </a:gradFill>
              <a:ln>
                <a:noFill/>
              </a:ln>
              <a:effectLst/>
            </c:spPr>
          </c:dPt>
          <c:dPt>
            <c:idx val="1"/>
            <c:bubble3D val="0"/>
            <c:spPr>
              <a:gradFill rotWithShape="1">
                <a:gsLst>
                  <a:gs pos="0">
                    <a:schemeClr val="accent3">
                      <a:tint val="96000"/>
                      <a:lumMod val="102000"/>
                    </a:schemeClr>
                  </a:gs>
                  <a:gs pos="100000">
                    <a:schemeClr val="accent3">
                      <a:shade val="88000"/>
                      <a:lumMod val="94000"/>
                    </a:schemeClr>
                  </a:gs>
                </a:gsLst>
                <a:path path="circle">
                  <a:fillToRect l="50000" t="100000" r="100000" b="50000"/>
                </a:path>
              </a:gradFill>
              <a:ln>
                <a:noFill/>
              </a:ln>
              <a:effectLst/>
            </c:spPr>
          </c:dPt>
          <c:dPt>
            <c:idx val="2"/>
            <c:bubble3D val="0"/>
            <c:spPr>
              <a:gradFill rotWithShape="1">
                <a:gsLst>
                  <a:gs pos="0">
                    <a:schemeClr val="accent5">
                      <a:tint val="96000"/>
                      <a:lumMod val="102000"/>
                    </a:schemeClr>
                  </a:gs>
                  <a:gs pos="100000">
                    <a:schemeClr val="accent5">
                      <a:shade val="88000"/>
                      <a:lumMod val="94000"/>
                    </a:schemeClr>
                  </a:gs>
                </a:gsLst>
                <a:path path="circle">
                  <a:fillToRect l="50000" t="100000" r="100000" b="50000"/>
                </a:path>
              </a:gra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2"/>
                    </a:solidFill>
                    <a:latin typeface="+mn-lt"/>
                    <a:ea typeface="+mn-ea"/>
                    <a:cs typeface="+mn-cs"/>
                  </a:defRPr>
                </a:pPr>
                <a:endParaRPr lang="en-US"/>
              </a:p>
            </c:txPr>
            <c:dLblPos val="inEnd"/>
            <c:showLegendKey val="0"/>
            <c:showVal val="0"/>
            <c:showCatName val="0"/>
            <c:showSerName val="0"/>
            <c:showPercent val="1"/>
            <c:showBubbleSize val="0"/>
            <c:showLeaderLines val="1"/>
            <c:leaderLines>
              <c:spPr>
                <a:ln w="9525">
                  <a:solidFill>
                    <a:schemeClr val="tx2">
                      <a:lumMod val="35000"/>
                      <a:lumOff val="65000"/>
                    </a:schemeClr>
                  </a:solidFill>
                </a:ln>
                <a:effectLst/>
              </c:spPr>
            </c:leaderLines>
            <c:extLst>
              <c:ext xmlns:c15="http://schemas.microsoft.com/office/drawing/2012/chart" uri="{CE6537A1-D6FC-4f65-9D91-7224C49458BB}">
                <c15:layout/>
              </c:ext>
            </c:extLst>
          </c:dLbls>
          <c:cat>
            <c:strRef>
              <c:f>Sayfa1!$A$2:$A$4</c:f>
              <c:strCache>
                <c:ptCount val="3"/>
                <c:pt idx="0">
                  <c:v>Worse </c:v>
                </c:pt>
                <c:pt idx="1">
                  <c:v>Same</c:v>
                </c:pt>
                <c:pt idx="2">
                  <c:v>Better</c:v>
                </c:pt>
              </c:strCache>
            </c:strRef>
          </c:cat>
          <c:val>
            <c:numRef>
              <c:f>Sayfa1!$B$2:$B$4</c:f>
              <c:numCache>
                <c:formatCode>0%</c:formatCode>
                <c:ptCount val="3"/>
                <c:pt idx="0">
                  <c:v>0.6</c:v>
                </c:pt>
                <c:pt idx="1">
                  <c:v>0.13</c:v>
                </c:pt>
                <c:pt idx="2">
                  <c:v>0.27</c:v>
                </c:pt>
              </c:numCache>
            </c:numRef>
          </c:val>
        </c:ser>
        <c:dLbls>
          <c:dLblPos val="inEnd"/>
          <c:showLegendKey val="0"/>
          <c:showVal val="0"/>
          <c:showCatName val="0"/>
          <c:showSerName val="0"/>
          <c:showPercent val="1"/>
          <c:showBubbleSize val="0"/>
          <c:showLeaderLines val="1"/>
        </c:dLbls>
        <c:firstSliceAng val="0"/>
      </c:pieChart>
      <c:spPr>
        <a:noFill/>
        <a:ln>
          <a:noFill/>
        </a:ln>
        <a:effectLst/>
      </c:spPr>
    </c:plotArea>
    <c:legend>
      <c:legendPos val="b"/>
      <c:layout>
        <c:manualLayout>
          <c:xMode val="edge"/>
          <c:yMode val="edge"/>
          <c:x val="0.63878251016697551"/>
          <c:y val="0.67512611228474484"/>
          <c:w val="0.23709185372331293"/>
          <c:h val="9.3166570642084376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Sayfa1!$B$1</c:f>
              <c:strCache>
                <c:ptCount val="1"/>
                <c:pt idx="0">
                  <c:v>Satışlar</c:v>
                </c:pt>
              </c:strCache>
            </c:strRef>
          </c:tx>
          <c:dPt>
            <c:idx val="0"/>
            <c:bubble3D val="0"/>
            <c:spPr>
              <a:gradFill rotWithShape="1">
                <a:gsLst>
                  <a:gs pos="0">
                    <a:schemeClr val="accent1">
                      <a:tint val="96000"/>
                      <a:lumMod val="102000"/>
                    </a:schemeClr>
                  </a:gs>
                  <a:gs pos="100000">
                    <a:schemeClr val="accent1">
                      <a:shade val="88000"/>
                      <a:lumMod val="94000"/>
                    </a:schemeClr>
                  </a:gs>
                </a:gsLst>
                <a:path path="circle">
                  <a:fillToRect l="50000" t="100000" r="100000" b="50000"/>
                </a:path>
              </a:gradFill>
              <a:ln>
                <a:noFill/>
              </a:ln>
              <a:effectLst/>
            </c:spPr>
          </c:dPt>
          <c:dPt>
            <c:idx val="1"/>
            <c:bubble3D val="0"/>
            <c:spPr>
              <a:gradFill rotWithShape="1">
                <a:gsLst>
                  <a:gs pos="0">
                    <a:schemeClr val="accent3">
                      <a:tint val="96000"/>
                      <a:lumMod val="102000"/>
                    </a:schemeClr>
                  </a:gs>
                  <a:gs pos="100000">
                    <a:schemeClr val="accent3">
                      <a:shade val="88000"/>
                      <a:lumMod val="94000"/>
                    </a:schemeClr>
                  </a:gs>
                </a:gsLst>
                <a:path path="circle">
                  <a:fillToRect l="50000" t="100000" r="100000" b="50000"/>
                </a:path>
              </a:gradFill>
              <a:ln>
                <a:noFill/>
              </a:ln>
              <a:effectLst/>
            </c:spPr>
          </c:dPt>
          <c:dPt>
            <c:idx val="2"/>
            <c:bubble3D val="0"/>
            <c:spPr>
              <a:gradFill rotWithShape="1">
                <a:gsLst>
                  <a:gs pos="0">
                    <a:schemeClr val="accent5">
                      <a:tint val="96000"/>
                      <a:lumMod val="102000"/>
                    </a:schemeClr>
                  </a:gs>
                  <a:gs pos="100000">
                    <a:schemeClr val="accent5">
                      <a:shade val="88000"/>
                      <a:lumMod val="94000"/>
                    </a:schemeClr>
                  </a:gs>
                </a:gsLst>
                <a:path path="circle">
                  <a:fillToRect l="50000" t="100000" r="100000" b="50000"/>
                </a:path>
              </a:gra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2"/>
                    </a:solidFill>
                    <a:latin typeface="+mn-lt"/>
                    <a:ea typeface="+mn-ea"/>
                    <a:cs typeface="+mn-cs"/>
                  </a:defRPr>
                </a:pPr>
                <a:endParaRPr lang="en-US"/>
              </a:p>
            </c:txPr>
            <c:dLblPos val="inEnd"/>
            <c:showLegendKey val="0"/>
            <c:showVal val="0"/>
            <c:showCatName val="0"/>
            <c:showSerName val="0"/>
            <c:showPercent val="1"/>
            <c:showBubbleSize val="0"/>
            <c:showLeaderLines val="1"/>
            <c:leaderLines>
              <c:spPr>
                <a:ln w="9525">
                  <a:solidFill>
                    <a:schemeClr val="tx2">
                      <a:lumMod val="35000"/>
                      <a:lumOff val="65000"/>
                    </a:schemeClr>
                  </a:solidFill>
                </a:ln>
                <a:effectLst/>
              </c:spPr>
            </c:leaderLines>
            <c:extLst>
              <c:ext xmlns:c15="http://schemas.microsoft.com/office/drawing/2012/chart" uri="{CE6537A1-D6FC-4f65-9D91-7224C49458BB}">
                <c15:layout/>
              </c:ext>
            </c:extLst>
          </c:dLbls>
          <c:cat>
            <c:strRef>
              <c:f>Sayfa1!$A$2:$A$4</c:f>
              <c:strCache>
                <c:ptCount val="3"/>
                <c:pt idx="0">
                  <c:v>Worse </c:v>
                </c:pt>
                <c:pt idx="1">
                  <c:v>Same</c:v>
                </c:pt>
                <c:pt idx="2">
                  <c:v>Better</c:v>
                </c:pt>
              </c:strCache>
            </c:strRef>
          </c:cat>
          <c:val>
            <c:numRef>
              <c:f>Sayfa1!$B$2:$B$4</c:f>
              <c:numCache>
                <c:formatCode>0%</c:formatCode>
                <c:ptCount val="3"/>
                <c:pt idx="0">
                  <c:v>0.35</c:v>
                </c:pt>
                <c:pt idx="1">
                  <c:v>0.17</c:v>
                </c:pt>
                <c:pt idx="2">
                  <c:v>0.48</c:v>
                </c:pt>
              </c:numCache>
            </c:numRef>
          </c:val>
        </c:ser>
        <c:dLbls>
          <c:dLblPos val="inEnd"/>
          <c:showLegendKey val="0"/>
          <c:showVal val="0"/>
          <c:showCatName val="0"/>
          <c:showSerName val="0"/>
          <c:showPercent val="1"/>
          <c:showBubbleSize val="0"/>
          <c:showLeaderLines val="1"/>
        </c:dLbls>
        <c:firstSliceAng val="0"/>
      </c:pieChart>
      <c:spPr>
        <a:noFill/>
        <a:ln>
          <a:noFill/>
        </a:ln>
        <a:effectLst/>
      </c:spPr>
    </c:plotArea>
    <c:legend>
      <c:legendPos val="b"/>
      <c:layout>
        <c:manualLayout>
          <c:xMode val="edge"/>
          <c:yMode val="edge"/>
          <c:x val="0.66159408962640576"/>
          <c:y val="0.62006529671595934"/>
          <c:w val="0.24524749278068927"/>
          <c:h val="0.12383714230843096"/>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2"/>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5">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255">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0C302C56-95B1-4585-A7FA-DD9C177CC559}" type="datetimeFigureOut">
              <a:rPr lang="tr-TR" smtClean="0"/>
              <a:t>13.02.2017</a:t>
            </a:fld>
            <a:endParaRPr lang="tr-TR"/>
          </a:p>
        </p:txBody>
      </p:sp>
      <p:sp>
        <p:nvSpPr>
          <p:cNvPr id="5" name="Footer Placeholder 4"/>
          <p:cNvSpPr>
            <a:spLocks noGrp="1"/>
          </p:cNvSpPr>
          <p:nvPr>
            <p:ph type="ftr" sz="quarter" idx="11"/>
          </p:nvPr>
        </p:nvSpPr>
        <p:spPr>
          <a:xfrm>
            <a:off x="5332412" y="5883275"/>
            <a:ext cx="4324044" cy="365125"/>
          </a:xfrm>
        </p:spPr>
        <p:txBody>
          <a:bodyPr/>
          <a:lstStyle/>
          <a:p>
            <a:endParaRPr lang="tr-TR"/>
          </a:p>
        </p:txBody>
      </p:sp>
      <p:sp>
        <p:nvSpPr>
          <p:cNvPr id="6" name="Slide Number Placeholder 5"/>
          <p:cNvSpPr>
            <a:spLocks noGrp="1"/>
          </p:cNvSpPr>
          <p:nvPr>
            <p:ph type="sldNum" sz="quarter" idx="12"/>
          </p:nvPr>
        </p:nvSpPr>
        <p:spPr/>
        <p:txBody>
          <a:bodyPr/>
          <a:lstStyle/>
          <a:p>
            <a:fld id="{DC551261-E613-45A6-ADFC-036D44B945BF}" type="slidenum">
              <a:rPr lang="tr-TR" smtClean="0"/>
              <a:t>‹#›</a:t>
            </a:fld>
            <a:endParaRPr lang="tr-TR"/>
          </a:p>
        </p:txBody>
      </p:sp>
    </p:spTree>
    <p:extLst>
      <p:ext uri="{BB962C8B-B14F-4D97-AF65-F5344CB8AC3E}">
        <p14:creationId xmlns:p14="http://schemas.microsoft.com/office/powerpoint/2010/main" val="848715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C302C56-95B1-4585-A7FA-DD9C177CC559}" type="datetimeFigureOut">
              <a:rPr lang="tr-TR" smtClean="0"/>
              <a:t>13.02.2017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C551261-E613-45A6-ADFC-036D44B945BF}" type="slidenum">
              <a:rPr lang="tr-TR" smtClean="0"/>
              <a:t>‹#›</a:t>
            </a:fld>
            <a:endParaRPr lang="tr-TR"/>
          </a:p>
        </p:txBody>
      </p:sp>
    </p:spTree>
    <p:extLst>
      <p:ext uri="{BB962C8B-B14F-4D97-AF65-F5344CB8AC3E}">
        <p14:creationId xmlns:p14="http://schemas.microsoft.com/office/powerpoint/2010/main" val="3310538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C302C56-95B1-4585-A7FA-DD9C177CC559}" type="datetimeFigureOut">
              <a:rPr lang="tr-TR" smtClean="0"/>
              <a:t>13.02.2017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C551261-E613-45A6-ADFC-036D44B945BF}" type="slidenum">
              <a:rPr lang="tr-TR" smtClean="0"/>
              <a:t>‹#›</a:t>
            </a:fld>
            <a:endParaRPr lang="tr-TR"/>
          </a:p>
        </p:txBody>
      </p:sp>
    </p:spTree>
    <p:extLst>
      <p:ext uri="{BB962C8B-B14F-4D97-AF65-F5344CB8AC3E}">
        <p14:creationId xmlns:p14="http://schemas.microsoft.com/office/powerpoint/2010/main" val="36456283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C302C56-95B1-4585-A7FA-DD9C177CC559}" type="datetimeFigureOut">
              <a:rPr lang="tr-TR" smtClean="0"/>
              <a:t>13.02.2017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C551261-E613-45A6-ADFC-036D44B945BF}" type="slidenum">
              <a:rPr lang="tr-TR" smtClean="0"/>
              <a:t>‹#›</a:t>
            </a:fld>
            <a:endParaRPr lang="tr-TR"/>
          </a:p>
        </p:txBody>
      </p:sp>
    </p:spTree>
    <p:extLst>
      <p:ext uri="{BB962C8B-B14F-4D97-AF65-F5344CB8AC3E}">
        <p14:creationId xmlns:p14="http://schemas.microsoft.com/office/powerpoint/2010/main" val="29349515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C302C56-95B1-4585-A7FA-DD9C177CC559}" type="datetimeFigureOut">
              <a:rPr lang="tr-TR" smtClean="0"/>
              <a:t>13.02.2017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C551261-E613-45A6-ADFC-036D44B945BF}" type="slidenum">
              <a:rPr lang="tr-TR" smtClean="0"/>
              <a:t>‹#›</a:t>
            </a:fld>
            <a:endParaRPr lang="tr-TR"/>
          </a:p>
        </p:txBody>
      </p:sp>
    </p:spTree>
    <p:extLst>
      <p:ext uri="{BB962C8B-B14F-4D97-AF65-F5344CB8AC3E}">
        <p14:creationId xmlns:p14="http://schemas.microsoft.com/office/powerpoint/2010/main" val="33533907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C302C56-95B1-4585-A7FA-DD9C177CC559}" type="datetimeFigureOut">
              <a:rPr lang="tr-TR" smtClean="0"/>
              <a:t>13.02.2017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C551261-E613-45A6-ADFC-036D44B945BF}" type="slidenum">
              <a:rPr lang="tr-TR" smtClean="0"/>
              <a:t>‹#›</a:t>
            </a:fld>
            <a:endParaRPr lang="tr-TR"/>
          </a:p>
        </p:txBody>
      </p:sp>
    </p:spTree>
    <p:extLst>
      <p:ext uri="{BB962C8B-B14F-4D97-AF65-F5344CB8AC3E}">
        <p14:creationId xmlns:p14="http://schemas.microsoft.com/office/powerpoint/2010/main" val="32826352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C302C56-95B1-4585-A7FA-DD9C177CC559}" type="datetimeFigureOut">
              <a:rPr lang="tr-TR" smtClean="0"/>
              <a:t>13.02.2017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C551261-E613-45A6-ADFC-036D44B945BF}" type="slidenum">
              <a:rPr lang="tr-TR" smtClean="0"/>
              <a:t>‹#›</a:t>
            </a:fld>
            <a:endParaRPr lang="tr-TR"/>
          </a:p>
        </p:txBody>
      </p:sp>
    </p:spTree>
    <p:extLst>
      <p:ext uri="{BB962C8B-B14F-4D97-AF65-F5344CB8AC3E}">
        <p14:creationId xmlns:p14="http://schemas.microsoft.com/office/powerpoint/2010/main" val="15338783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C302C56-95B1-4585-A7FA-DD9C177CC559}" type="datetimeFigureOut">
              <a:rPr lang="tr-TR" smtClean="0"/>
              <a:t>13.02.2017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C551261-E613-45A6-ADFC-036D44B945BF}" type="slidenum">
              <a:rPr lang="tr-TR" smtClean="0"/>
              <a:t>‹#›</a:t>
            </a:fld>
            <a:endParaRPr lang="tr-TR"/>
          </a:p>
        </p:txBody>
      </p:sp>
    </p:spTree>
    <p:extLst>
      <p:ext uri="{BB962C8B-B14F-4D97-AF65-F5344CB8AC3E}">
        <p14:creationId xmlns:p14="http://schemas.microsoft.com/office/powerpoint/2010/main" val="7490630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C302C56-95B1-4585-A7FA-DD9C177CC559}" type="datetimeFigureOut">
              <a:rPr lang="tr-TR" smtClean="0"/>
              <a:t>13.02.2017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C551261-E613-45A6-ADFC-036D44B945BF}" type="slidenum">
              <a:rPr lang="tr-TR" smtClean="0"/>
              <a:t>‹#›</a:t>
            </a:fld>
            <a:endParaRPr lang="tr-TR"/>
          </a:p>
        </p:txBody>
      </p:sp>
    </p:spTree>
    <p:extLst>
      <p:ext uri="{BB962C8B-B14F-4D97-AF65-F5344CB8AC3E}">
        <p14:creationId xmlns:p14="http://schemas.microsoft.com/office/powerpoint/2010/main" val="2204442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C302C56-95B1-4585-A7FA-DD9C177CC559}" type="datetimeFigureOut">
              <a:rPr lang="tr-TR" smtClean="0"/>
              <a:t>13.02.2017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951856" y="5867131"/>
            <a:ext cx="551167" cy="365125"/>
          </a:xfrm>
        </p:spPr>
        <p:txBody>
          <a:bodyPr/>
          <a:lstStyle/>
          <a:p>
            <a:fld id="{DC551261-E613-45A6-ADFC-036D44B945BF}" type="slidenum">
              <a:rPr lang="tr-TR" smtClean="0"/>
              <a:t>‹#›</a:t>
            </a:fld>
            <a:endParaRPr lang="tr-TR"/>
          </a:p>
        </p:txBody>
      </p:sp>
    </p:spTree>
    <p:extLst>
      <p:ext uri="{BB962C8B-B14F-4D97-AF65-F5344CB8AC3E}">
        <p14:creationId xmlns:p14="http://schemas.microsoft.com/office/powerpoint/2010/main" val="3610818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C302C56-95B1-4585-A7FA-DD9C177CC559}" type="datetimeFigureOut">
              <a:rPr lang="tr-TR" smtClean="0"/>
              <a:t>13.02.2017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C551261-E613-45A6-ADFC-036D44B945BF}" type="slidenum">
              <a:rPr lang="tr-TR" smtClean="0"/>
              <a:t>‹#›</a:t>
            </a:fld>
            <a:endParaRPr lang="tr-TR"/>
          </a:p>
        </p:txBody>
      </p:sp>
    </p:spTree>
    <p:extLst>
      <p:ext uri="{BB962C8B-B14F-4D97-AF65-F5344CB8AC3E}">
        <p14:creationId xmlns:p14="http://schemas.microsoft.com/office/powerpoint/2010/main" val="4137211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0C302C56-95B1-4585-A7FA-DD9C177CC559}" type="datetimeFigureOut">
              <a:rPr lang="tr-TR" smtClean="0"/>
              <a:t>13.02.2017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C551261-E613-45A6-ADFC-036D44B945BF}" type="slidenum">
              <a:rPr lang="tr-TR" smtClean="0"/>
              <a:t>‹#›</a:t>
            </a:fld>
            <a:endParaRPr lang="tr-TR"/>
          </a:p>
        </p:txBody>
      </p:sp>
    </p:spTree>
    <p:extLst>
      <p:ext uri="{BB962C8B-B14F-4D97-AF65-F5344CB8AC3E}">
        <p14:creationId xmlns:p14="http://schemas.microsoft.com/office/powerpoint/2010/main" val="306280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0C302C56-95B1-4585-A7FA-DD9C177CC559}" type="datetimeFigureOut">
              <a:rPr lang="tr-TR" smtClean="0"/>
              <a:t>13.02.2017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C551261-E613-45A6-ADFC-036D44B945BF}" type="slidenum">
              <a:rPr lang="tr-TR" smtClean="0"/>
              <a:t>‹#›</a:t>
            </a:fld>
            <a:endParaRPr lang="tr-TR"/>
          </a:p>
        </p:txBody>
      </p:sp>
    </p:spTree>
    <p:extLst>
      <p:ext uri="{BB962C8B-B14F-4D97-AF65-F5344CB8AC3E}">
        <p14:creationId xmlns:p14="http://schemas.microsoft.com/office/powerpoint/2010/main" val="3013417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0C302C56-95B1-4585-A7FA-DD9C177CC559}" type="datetimeFigureOut">
              <a:rPr lang="tr-TR" smtClean="0"/>
              <a:t>13.02.2017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C551261-E613-45A6-ADFC-036D44B945BF}" type="slidenum">
              <a:rPr lang="tr-TR" smtClean="0"/>
              <a:t>‹#›</a:t>
            </a:fld>
            <a:endParaRPr lang="tr-TR"/>
          </a:p>
        </p:txBody>
      </p:sp>
    </p:spTree>
    <p:extLst>
      <p:ext uri="{BB962C8B-B14F-4D97-AF65-F5344CB8AC3E}">
        <p14:creationId xmlns:p14="http://schemas.microsoft.com/office/powerpoint/2010/main" val="1632566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302C56-95B1-4585-A7FA-DD9C177CC559}" type="datetimeFigureOut">
              <a:rPr lang="tr-TR" smtClean="0"/>
              <a:t>13.02.2017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C551261-E613-45A6-ADFC-036D44B945BF}" type="slidenum">
              <a:rPr lang="tr-TR" smtClean="0"/>
              <a:t>‹#›</a:t>
            </a:fld>
            <a:endParaRPr lang="tr-TR"/>
          </a:p>
        </p:txBody>
      </p:sp>
    </p:spTree>
    <p:extLst>
      <p:ext uri="{BB962C8B-B14F-4D97-AF65-F5344CB8AC3E}">
        <p14:creationId xmlns:p14="http://schemas.microsoft.com/office/powerpoint/2010/main" val="16082289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C302C56-95B1-4585-A7FA-DD9C177CC559}" type="datetimeFigureOut">
              <a:rPr lang="tr-TR" smtClean="0"/>
              <a:t>13.02.2017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C551261-E613-45A6-ADFC-036D44B945BF}" type="slidenum">
              <a:rPr lang="tr-TR" smtClean="0"/>
              <a:t>‹#›</a:t>
            </a:fld>
            <a:endParaRPr lang="tr-TR"/>
          </a:p>
        </p:txBody>
      </p:sp>
    </p:spTree>
    <p:extLst>
      <p:ext uri="{BB962C8B-B14F-4D97-AF65-F5344CB8AC3E}">
        <p14:creationId xmlns:p14="http://schemas.microsoft.com/office/powerpoint/2010/main" val="1346329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C302C56-95B1-4585-A7FA-DD9C177CC559}" type="datetimeFigureOut">
              <a:rPr lang="tr-TR" smtClean="0"/>
              <a:t>13.02.2017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C551261-E613-45A6-ADFC-036D44B945BF}" type="slidenum">
              <a:rPr lang="tr-TR" smtClean="0"/>
              <a:t>‹#›</a:t>
            </a:fld>
            <a:endParaRPr lang="tr-TR"/>
          </a:p>
        </p:txBody>
      </p:sp>
    </p:spTree>
    <p:extLst>
      <p:ext uri="{BB962C8B-B14F-4D97-AF65-F5344CB8AC3E}">
        <p14:creationId xmlns:p14="http://schemas.microsoft.com/office/powerpoint/2010/main" val="2872702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C302C56-95B1-4585-A7FA-DD9C177CC559}" type="datetimeFigureOut">
              <a:rPr lang="tr-TR" smtClean="0"/>
              <a:t>13.02.2017</a:t>
            </a:fld>
            <a:endParaRPr lang="tr-TR"/>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tr-TR"/>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C551261-E613-45A6-ADFC-036D44B945BF}" type="slidenum">
              <a:rPr lang="tr-TR" smtClean="0"/>
              <a:t>‹#›</a:t>
            </a:fld>
            <a:endParaRPr lang="tr-TR"/>
          </a:p>
        </p:txBody>
      </p:sp>
    </p:spTree>
    <p:extLst>
      <p:ext uri="{BB962C8B-B14F-4D97-AF65-F5344CB8AC3E}">
        <p14:creationId xmlns:p14="http://schemas.microsoft.com/office/powerpoint/2010/main" val="239368767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347870" y="934278"/>
            <a:ext cx="11420059" cy="1720920"/>
          </a:xfrm>
        </p:spPr>
        <p:txBody>
          <a:bodyPr>
            <a:normAutofit fontScale="90000"/>
          </a:bodyPr>
          <a:lstStyle/>
          <a:p>
            <a:r>
              <a:rPr lang="tr-TR" dirty="0" smtClean="0"/>
              <a:t>SME Development </a:t>
            </a:r>
            <a:r>
              <a:rPr lang="en-US" dirty="0" smtClean="0"/>
              <a:t>Issues </a:t>
            </a:r>
            <a:r>
              <a:rPr lang="tr-TR" dirty="0" err="1" smtClean="0"/>
              <a:t>from</a:t>
            </a:r>
            <a:r>
              <a:rPr lang="en-US" dirty="0" smtClean="0"/>
              <a:t> </a:t>
            </a:r>
            <a:r>
              <a:rPr lang="tr-TR" dirty="0" smtClean="0"/>
              <a:t/>
            </a:r>
            <a:br>
              <a:rPr lang="tr-TR" dirty="0" smtClean="0"/>
            </a:br>
            <a:r>
              <a:rPr lang="en-US" dirty="0" smtClean="0"/>
              <a:t>SME</a:t>
            </a:r>
            <a:r>
              <a:rPr lang="tr-TR" dirty="0" smtClean="0"/>
              <a:t> </a:t>
            </a:r>
            <a:r>
              <a:rPr lang="tr-TR" dirty="0" err="1" smtClean="0"/>
              <a:t>Perspective</a:t>
            </a:r>
            <a:endParaRPr lang="en-US" dirty="0"/>
          </a:p>
        </p:txBody>
      </p:sp>
      <p:sp>
        <p:nvSpPr>
          <p:cNvPr id="3" name="Alt Başlık 2"/>
          <p:cNvSpPr>
            <a:spLocks noGrp="1"/>
          </p:cNvSpPr>
          <p:nvPr>
            <p:ph type="subTitle" idx="1"/>
          </p:nvPr>
        </p:nvSpPr>
        <p:spPr>
          <a:xfrm>
            <a:off x="1202635" y="2655199"/>
            <a:ext cx="10376452" cy="2883474"/>
          </a:xfrm>
        </p:spPr>
        <p:txBody>
          <a:bodyPr>
            <a:normAutofit fontScale="92500" lnSpcReduction="10000"/>
          </a:bodyPr>
          <a:lstStyle/>
          <a:p>
            <a:r>
              <a:rPr lang="tr-TR" sz="3000" dirty="0" smtClean="0"/>
              <a:t>Dr. Özer Balkız </a:t>
            </a:r>
          </a:p>
          <a:p>
            <a:r>
              <a:rPr lang="en-US" dirty="0" smtClean="0"/>
              <a:t>Deputy Secretary </a:t>
            </a:r>
            <a:r>
              <a:rPr lang="tr-TR" dirty="0" smtClean="0"/>
              <a:t>General </a:t>
            </a:r>
          </a:p>
          <a:p>
            <a:endParaRPr lang="tr-TR" dirty="0"/>
          </a:p>
          <a:p>
            <a:r>
              <a:rPr lang="tr-TR" dirty="0" smtClean="0"/>
              <a:t>MÜSİAD</a:t>
            </a:r>
          </a:p>
          <a:p>
            <a:r>
              <a:rPr lang="tr-TR" dirty="0" smtClean="0"/>
              <a:t>Turkey</a:t>
            </a:r>
          </a:p>
          <a:p>
            <a:endParaRPr lang="tr-TR" dirty="0" smtClean="0"/>
          </a:p>
          <a:p>
            <a:r>
              <a:rPr lang="en-US" dirty="0" smtClean="0"/>
              <a:t>February 13, 2017  </a:t>
            </a:r>
          </a:p>
        </p:txBody>
      </p:sp>
    </p:spTree>
    <p:extLst>
      <p:ext uri="{BB962C8B-B14F-4D97-AF65-F5344CB8AC3E}">
        <p14:creationId xmlns:p14="http://schemas.microsoft.com/office/powerpoint/2010/main" val="39763396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Problems confronted by SMEs</a:t>
            </a:r>
            <a:endParaRPr lang="en-US" dirty="0"/>
          </a:p>
        </p:txBody>
      </p:sp>
      <p:sp>
        <p:nvSpPr>
          <p:cNvPr id="3" name="İçerik Yer Tutucusu 2"/>
          <p:cNvSpPr>
            <a:spLocks noGrp="1"/>
          </p:cNvSpPr>
          <p:nvPr>
            <p:ph idx="1"/>
          </p:nvPr>
        </p:nvSpPr>
        <p:spPr>
          <a:xfrm>
            <a:off x="1537387" y="1908313"/>
            <a:ext cx="9475170" cy="894522"/>
          </a:xfrm>
        </p:spPr>
        <p:txBody>
          <a:bodyPr/>
          <a:lstStyle/>
          <a:p>
            <a:r>
              <a:rPr lang="en-US" dirty="0" smtClean="0"/>
              <a:t>Di</a:t>
            </a:r>
            <a:r>
              <a:rPr lang="tr-TR" dirty="0" err="1" smtClean="0"/>
              <a:t>ffi</a:t>
            </a:r>
            <a:r>
              <a:rPr lang="en-US" dirty="0" err="1" smtClean="0"/>
              <a:t>culties</a:t>
            </a:r>
            <a:r>
              <a:rPr lang="en-US" dirty="0" smtClean="0"/>
              <a:t> being faced by SMEs can be </a:t>
            </a:r>
            <a:r>
              <a:rPr lang="en-US" dirty="0" err="1" smtClean="0"/>
              <a:t>classi</a:t>
            </a:r>
            <a:r>
              <a:rPr lang="tr-TR" dirty="0" smtClean="0"/>
              <a:t>f</a:t>
            </a:r>
            <a:r>
              <a:rPr lang="en-US" dirty="0" err="1" smtClean="0"/>
              <a:t>ed</a:t>
            </a:r>
            <a:r>
              <a:rPr lang="en-US" dirty="0" smtClean="0"/>
              <a:t> into following two</a:t>
            </a:r>
            <a:r>
              <a:rPr lang="tr-TR" dirty="0" smtClean="0"/>
              <a:t> </a:t>
            </a:r>
            <a:r>
              <a:rPr lang="en-US" dirty="0" smtClean="0"/>
              <a:t>subcategories such as Internal issues and External issues</a:t>
            </a:r>
            <a:endParaRPr lang="tr-TR" dirty="0" smtClean="0"/>
          </a:p>
        </p:txBody>
      </p:sp>
      <p:graphicFrame>
        <p:nvGraphicFramePr>
          <p:cNvPr id="5" name="İçerik Yer Tutucusu 3"/>
          <p:cNvGraphicFramePr>
            <a:graphicFrameLocks/>
          </p:cNvGraphicFramePr>
          <p:nvPr>
            <p:extLst>
              <p:ext uri="{D42A27DB-BD31-4B8C-83A1-F6EECF244321}">
                <p14:modId xmlns:p14="http://schemas.microsoft.com/office/powerpoint/2010/main" val="1554278347"/>
              </p:ext>
            </p:extLst>
          </p:nvPr>
        </p:nvGraphicFramePr>
        <p:xfrm>
          <a:off x="2027582" y="2932042"/>
          <a:ext cx="8136836" cy="2450466"/>
        </p:xfrm>
        <a:graphic>
          <a:graphicData uri="http://schemas.openxmlformats.org/drawingml/2006/table">
            <a:tbl>
              <a:tblPr firstRow="1" bandRow="1">
                <a:tableStyleId>{5C22544A-7EE6-4342-B048-85BDC9FD1C3A}</a:tableStyleId>
              </a:tblPr>
              <a:tblGrid>
                <a:gridCol w="4068418"/>
                <a:gridCol w="4068418"/>
              </a:tblGrid>
              <a:tr h="408411">
                <a:tc>
                  <a:txBody>
                    <a:bodyPr/>
                    <a:lstStyle/>
                    <a:p>
                      <a:r>
                        <a:rPr lang="tr-TR" sz="2000" dirty="0" err="1" smtClean="0"/>
                        <a:t>Internal</a:t>
                      </a:r>
                      <a:r>
                        <a:rPr lang="tr-TR" sz="2000" dirty="0" smtClean="0"/>
                        <a:t> </a:t>
                      </a:r>
                      <a:r>
                        <a:rPr lang="tr-TR" sz="2000" dirty="0" err="1" smtClean="0"/>
                        <a:t>Issues</a:t>
                      </a:r>
                      <a:r>
                        <a:rPr lang="tr-TR" sz="2000" baseline="0" dirty="0" smtClean="0"/>
                        <a:t> </a:t>
                      </a:r>
                      <a:endParaRPr lang="en-US" sz="2000" dirty="0"/>
                    </a:p>
                  </a:txBody>
                  <a:tcPr/>
                </a:tc>
                <a:tc>
                  <a:txBody>
                    <a:bodyPr/>
                    <a:lstStyle/>
                    <a:p>
                      <a:r>
                        <a:rPr lang="tr-TR" sz="2000" dirty="0" err="1" smtClean="0"/>
                        <a:t>External</a:t>
                      </a:r>
                      <a:r>
                        <a:rPr lang="tr-TR" sz="2000" dirty="0" smtClean="0"/>
                        <a:t> </a:t>
                      </a:r>
                      <a:r>
                        <a:rPr lang="tr-TR" sz="2000" dirty="0" err="1" smtClean="0"/>
                        <a:t>Issues</a:t>
                      </a:r>
                      <a:r>
                        <a:rPr lang="tr-TR" sz="2000" dirty="0" smtClean="0"/>
                        <a:t> </a:t>
                      </a:r>
                    </a:p>
                  </a:txBody>
                  <a:tcPr/>
                </a:tc>
              </a:tr>
              <a:tr h="408411">
                <a:tc>
                  <a:txBody>
                    <a:bodyPr/>
                    <a:lstStyle/>
                    <a:p>
                      <a:r>
                        <a:rPr lang="tr-TR" sz="2000" dirty="0" err="1" smtClean="0"/>
                        <a:t>Ineffective</a:t>
                      </a:r>
                      <a:r>
                        <a:rPr lang="tr-TR" sz="2000" dirty="0" smtClean="0"/>
                        <a:t> </a:t>
                      </a:r>
                      <a:r>
                        <a:rPr lang="tr-TR" sz="2000" dirty="0" err="1" smtClean="0"/>
                        <a:t>leadership</a:t>
                      </a:r>
                      <a:r>
                        <a:rPr lang="tr-TR" sz="2000" dirty="0" smtClean="0"/>
                        <a:t> </a:t>
                      </a:r>
                      <a:endParaRPr lang="en-US" sz="2000" dirty="0"/>
                    </a:p>
                  </a:txBody>
                  <a:tcPr/>
                </a:tc>
                <a:tc>
                  <a:txBody>
                    <a:bodyPr/>
                    <a:lstStyle/>
                    <a:p>
                      <a:r>
                        <a:rPr lang="tr-TR" sz="2000" dirty="0" err="1" smtClean="0"/>
                        <a:t>Lack</a:t>
                      </a:r>
                      <a:r>
                        <a:rPr lang="tr-TR" sz="2000" dirty="0" smtClean="0"/>
                        <a:t> of </a:t>
                      </a:r>
                      <a:r>
                        <a:rPr lang="tr-TR" sz="2000" dirty="0" err="1" smtClean="0"/>
                        <a:t>fund</a:t>
                      </a:r>
                      <a:r>
                        <a:rPr lang="tr-TR" sz="2000" dirty="0" smtClean="0"/>
                        <a:t> </a:t>
                      </a:r>
                      <a:r>
                        <a:rPr lang="tr-TR" sz="2000" dirty="0" err="1" smtClean="0"/>
                        <a:t>channel</a:t>
                      </a:r>
                      <a:r>
                        <a:rPr lang="tr-TR" sz="2000" dirty="0" smtClean="0"/>
                        <a:t> </a:t>
                      </a:r>
                      <a:endParaRPr lang="en-US" sz="2000" dirty="0"/>
                    </a:p>
                  </a:txBody>
                  <a:tcPr/>
                </a:tc>
              </a:tr>
              <a:tr h="408411">
                <a:tc>
                  <a:txBody>
                    <a:bodyPr/>
                    <a:lstStyle/>
                    <a:p>
                      <a:r>
                        <a:rPr lang="en-US" sz="2000" dirty="0" smtClean="0"/>
                        <a:t>Low level of statistics</a:t>
                      </a:r>
                      <a:endParaRPr lang="en-US" sz="2000" dirty="0"/>
                    </a:p>
                  </a:txBody>
                  <a:tcPr/>
                </a:tc>
                <a:tc>
                  <a:txBody>
                    <a:bodyPr/>
                    <a:lstStyle/>
                    <a:p>
                      <a:r>
                        <a:rPr lang="en-US" sz="2000" dirty="0" smtClean="0"/>
                        <a:t>Tax structure</a:t>
                      </a:r>
                      <a:endParaRPr lang="en-US" sz="2000" dirty="0"/>
                    </a:p>
                  </a:txBody>
                  <a:tcPr/>
                </a:tc>
              </a:tr>
              <a:tr h="408411">
                <a:tc>
                  <a:txBody>
                    <a:bodyPr/>
                    <a:lstStyle/>
                    <a:p>
                      <a:r>
                        <a:rPr lang="en-US" sz="2000" dirty="0" smtClean="0"/>
                        <a:t>Lack of a clear aim</a:t>
                      </a:r>
                      <a:endParaRPr lang="en-US" sz="2000" dirty="0"/>
                    </a:p>
                  </a:txBody>
                  <a:tcPr/>
                </a:tc>
                <a:tc>
                  <a:txBody>
                    <a:bodyPr/>
                    <a:lstStyle/>
                    <a:p>
                      <a:r>
                        <a:rPr lang="en-US" sz="2000" dirty="0" smtClean="0"/>
                        <a:t>Fluctuations in FX market</a:t>
                      </a:r>
                      <a:endParaRPr lang="en-US" sz="2000" dirty="0"/>
                    </a:p>
                  </a:txBody>
                  <a:tcPr/>
                </a:tc>
              </a:tr>
              <a:tr h="408411">
                <a:tc>
                  <a:txBody>
                    <a:bodyPr/>
                    <a:lstStyle/>
                    <a:p>
                      <a:r>
                        <a:rPr lang="en-US" sz="2000" dirty="0" smtClean="0"/>
                        <a:t>Less use of Info</a:t>
                      </a:r>
                      <a:r>
                        <a:rPr lang="tr-TR" sz="2000" dirty="0" err="1" smtClean="0"/>
                        <a:t>rmation</a:t>
                      </a:r>
                      <a:r>
                        <a:rPr lang="en-US" sz="2000" dirty="0" smtClean="0"/>
                        <a:t> Tech</a:t>
                      </a:r>
                      <a:r>
                        <a:rPr lang="tr-TR" sz="2000" dirty="0" err="1" smtClean="0"/>
                        <a:t>nology</a:t>
                      </a:r>
                      <a:endParaRPr lang="en-US" sz="2000" dirty="0"/>
                    </a:p>
                  </a:txBody>
                  <a:tcPr/>
                </a:tc>
                <a:tc>
                  <a:txBody>
                    <a:bodyPr/>
                    <a:lstStyle/>
                    <a:p>
                      <a:r>
                        <a:rPr lang="en-US" sz="2000" dirty="0" smtClean="0"/>
                        <a:t>Regulatory burden</a:t>
                      </a:r>
                      <a:endParaRPr lang="en-US" sz="2000" dirty="0"/>
                    </a:p>
                  </a:txBody>
                  <a:tcPr/>
                </a:tc>
              </a:tr>
              <a:tr h="408411">
                <a:tc>
                  <a:txBody>
                    <a:bodyPr/>
                    <a:lstStyle/>
                    <a:p>
                      <a:r>
                        <a:rPr lang="en-US" sz="2000" dirty="0" smtClean="0"/>
                        <a:t>Capacity constraint</a:t>
                      </a:r>
                      <a:endParaRPr lang="en-US" sz="2000" dirty="0"/>
                    </a:p>
                  </a:txBody>
                  <a:tcPr/>
                </a:tc>
                <a:tc>
                  <a:txBody>
                    <a:bodyPr/>
                    <a:lstStyle/>
                    <a:p>
                      <a:r>
                        <a:rPr lang="en-US" sz="2000" dirty="0" smtClean="0"/>
                        <a:t>Rapidly technological advancement</a:t>
                      </a:r>
                      <a:endParaRPr lang="en-US" sz="2000" dirty="0"/>
                    </a:p>
                  </a:txBody>
                  <a:tcPr/>
                </a:tc>
              </a:tr>
            </a:tbl>
          </a:graphicData>
        </a:graphic>
      </p:graphicFrame>
    </p:spTree>
    <p:extLst>
      <p:ext uri="{BB962C8B-B14F-4D97-AF65-F5344CB8AC3E}">
        <p14:creationId xmlns:p14="http://schemas.microsoft.com/office/powerpoint/2010/main" val="29398388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1" y="387626"/>
            <a:ext cx="10018713" cy="1530627"/>
          </a:xfrm>
        </p:spPr>
        <p:txBody>
          <a:bodyPr/>
          <a:lstStyle/>
          <a:p>
            <a:r>
              <a:rPr lang="tr-TR" dirty="0" err="1" smtClean="0"/>
              <a:t>Conclusion</a:t>
            </a:r>
            <a:r>
              <a:rPr lang="tr-TR" dirty="0" smtClean="0"/>
              <a:t> 	</a:t>
            </a:r>
            <a:endParaRPr lang="en-US" dirty="0"/>
          </a:p>
        </p:txBody>
      </p:sp>
      <p:sp>
        <p:nvSpPr>
          <p:cNvPr id="3" name="İçerik Yer Tutucusu 2"/>
          <p:cNvSpPr>
            <a:spLocks noGrp="1"/>
          </p:cNvSpPr>
          <p:nvPr>
            <p:ph idx="1"/>
          </p:nvPr>
        </p:nvSpPr>
        <p:spPr>
          <a:xfrm>
            <a:off x="1484310" y="1729409"/>
            <a:ext cx="10018713" cy="4061791"/>
          </a:xfrm>
        </p:spPr>
        <p:txBody>
          <a:bodyPr/>
          <a:lstStyle/>
          <a:p>
            <a:r>
              <a:rPr lang="en-US" dirty="0" smtClean="0"/>
              <a:t>It is necessary to develop a variety of </a:t>
            </a:r>
            <a:r>
              <a:rPr lang="tr-TR" dirty="0" smtClean="0"/>
              <a:t>fi</a:t>
            </a:r>
            <a:r>
              <a:rPr lang="en-US" dirty="0" err="1" smtClean="0"/>
              <a:t>nancing</a:t>
            </a:r>
            <a:r>
              <a:rPr lang="en-US" dirty="0" smtClean="0"/>
              <a:t> </a:t>
            </a:r>
            <a:r>
              <a:rPr lang="en-US" dirty="0" smtClean="0"/>
              <a:t>methods for especially</a:t>
            </a:r>
            <a:r>
              <a:rPr lang="tr-TR" dirty="0" smtClean="0"/>
              <a:t> </a:t>
            </a:r>
            <a:r>
              <a:rPr lang="en-US" dirty="0" smtClean="0"/>
              <a:t>SMEs.</a:t>
            </a:r>
            <a:endParaRPr lang="tr-TR" dirty="0" smtClean="0"/>
          </a:p>
          <a:p>
            <a:r>
              <a:rPr lang="en-US" dirty="0" smtClean="0"/>
              <a:t>Governments are supposed to implement policies that give SMEs</a:t>
            </a:r>
            <a:r>
              <a:rPr lang="tr-TR" dirty="0" smtClean="0"/>
              <a:t> </a:t>
            </a:r>
            <a:r>
              <a:rPr lang="en-US" dirty="0" smtClean="0"/>
              <a:t>extra incentives.</a:t>
            </a:r>
            <a:endParaRPr lang="tr-TR" dirty="0" smtClean="0"/>
          </a:p>
          <a:p>
            <a:r>
              <a:rPr lang="en-US" dirty="0" smtClean="0"/>
              <a:t>Solid and reliable data related to SMEs should be increased and</a:t>
            </a:r>
            <a:r>
              <a:rPr lang="tr-TR" dirty="0" smtClean="0"/>
              <a:t> </a:t>
            </a:r>
            <a:r>
              <a:rPr lang="en-US" dirty="0" smtClean="0"/>
              <a:t>researches about SMEs should be expanded.</a:t>
            </a:r>
            <a:endParaRPr lang="tr-TR" dirty="0" smtClean="0"/>
          </a:p>
          <a:p>
            <a:r>
              <a:rPr lang="en-US" dirty="0" smtClean="0"/>
              <a:t>Managerial clarity such as plan, strategy, goal oriented the SMEs</a:t>
            </a:r>
            <a:r>
              <a:rPr lang="tr-TR" dirty="0" smtClean="0"/>
              <a:t> </a:t>
            </a:r>
            <a:r>
              <a:rPr lang="en-US" dirty="0" smtClean="0"/>
              <a:t>should be shared with the employees.</a:t>
            </a:r>
            <a:endParaRPr lang="en-US" dirty="0"/>
          </a:p>
        </p:txBody>
      </p:sp>
    </p:spTree>
    <p:extLst>
      <p:ext uri="{BB962C8B-B14F-4D97-AF65-F5344CB8AC3E}">
        <p14:creationId xmlns:p14="http://schemas.microsoft.com/office/powerpoint/2010/main" val="16016285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Outline of the </a:t>
            </a:r>
            <a:r>
              <a:rPr lang="tr-TR" dirty="0" smtClean="0"/>
              <a:t>Presentation </a:t>
            </a:r>
            <a:endParaRPr lang="en-US" dirty="0"/>
          </a:p>
        </p:txBody>
      </p:sp>
      <p:sp>
        <p:nvSpPr>
          <p:cNvPr id="3" name="İçerik Yer Tutucusu 2"/>
          <p:cNvSpPr>
            <a:spLocks noGrp="1"/>
          </p:cNvSpPr>
          <p:nvPr>
            <p:ph idx="1"/>
          </p:nvPr>
        </p:nvSpPr>
        <p:spPr>
          <a:xfrm>
            <a:off x="1484310" y="2107097"/>
            <a:ext cx="10018713" cy="3684104"/>
          </a:xfrm>
        </p:spPr>
        <p:txBody>
          <a:bodyPr>
            <a:normAutofit fontScale="92500" lnSpcReduction="10000"/>
          </a:bodyPr>
          <a:lstStyle/>
          <a:p>
            <a:r>
              <a:rPr lang="en-US" dirty="0" smtClean="0"/>
              <a:t>Importance of the SMEs for the economies </a:t>
            </a:r>
          </a:p>
          <a:p>
            <a:r>
              <a:rPr lang="en-US" dirty="0" smtClean="0"/>
              <a:t>Expectations of SMEs about financing</a:t>
            </a:r>
          </a:p>
          <a:p>
            <a:r>
              <a:rPr lang="en-US" dirty="0" smtClean="0"/>
              <a:t>Activities related to SMEs by MÜSİAD </a:t>
            </a:r>
          </a:p>
          <a:p>
            <a:r>
              <a:rPr lang="en-US" dirty="0" smtClean="0"/>
              <a:t>SMEs’ assessments for the year 2016</a:t>
            </a:r>
          </a:p>
          <a:p>
            <a:r>
              <a:rPr lang="en-US" dirty="0" smtClean="0"/>
              <a:t>SMEs’ expectations for the year </a:t>
            </a:r>
            <a:r>
              <a:rPr lang="en-US" dirty="0" smtClean="0"/>
              <a:t>2017</a:t>
            </a:r>
          </a:p>
          <a:p>
            <a:r>
              <a:rPr lang="en-US" dirty="0" smtClean="0"/>
              <a:t>About </a:t>
            </a:r>
            <a:r>
              <a:rPr lang="en-US" dirty="0"/>
              <a:t>MÜSİAD </a:t>
            </a:r>
            <a:endParaRPr lang="en-US" dirty="0" smtClean="0"/>
          </a:p>
          <a:p>
            <a:r>
              <a:rPr lang="en-US" dirty="0" smtClean="0"/>
              <a:t>Problems confronted by SMEs</a:t>
            </a:r>
          </a:p>
          <a:p>
            <a:r>
              <a:rPr lang="en-US" dirty="0" smtClean="0"/>
              <a:t>Conclusion </a:t>
            </a:r>
            <a:endParaRPr lang="en-US" dirty="0" smtClean="0"/>
          </a:p>
        </p:txBody>
      </p:sp>
    </p:spTree>
    <p:extLst>
      <p:ext uri="{BB962C8B-B14F-4D97-AF65-F5344CB8AC3E}">
        <p14:creationId xmlns:p14="http://schemas.microsoft.com/office/powerpoint/2010/main" val="13144725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1235075"/>
          </a:xfrm>
        </p:spPr>
        <p:txBody>
          <a:bodyPr/>
          <a:lstStyle/>
          <a:p>
            <a:r>
              <a:rPr lang="en-US" dirty="0" smtClean="0"/>
              <a:t>Importance of the SMEs for the economies </a:t>
            </a:r>
            <a:endParaRPr lang="en-US" dirty="0"/>
          </a:p>
        </p:txBody>
      </p:sp>
      <p:sp>
        <p:nvSpPr>
          <p:cNvPr id="3" name="İçerik Yer Tutucusu 2"/>
          <p:cNvSpPr>
            <a:spLocks noGrp="1"/>
          </p:cNvSpPr>
          <p:nvPr>
            <p:ph idx="1"/>
          </p:nvPr>
        </p:nvSpPr>
        <p:spPr>
          <a:xfrm>
            <a:off x="1093304" y="1192696"/>
            <a:ext cx="10595112" cy="5317434"/>
          </a:xfrm>
        </p:spPr>
        <p:txBody>
          <a:bodyPr/>
          <a:lstStyle/>
          <a:p>
            <a:r>
              <a:rPr lang="en-US" dirty="0" smtClean="0"/>
              <a:t>SMEs constitute one of the alternatives for solving the problem of unemployment in the country by providing employment and creating new job opportunities </a:t>
            </a:r>
          </a:p>
          <a:p>
            <a:r>
              <a:rPr lang="en-US" dirty="0" smtClean="0"/>
              <a:t>SMEs contributes the regional development </a:t>
            </a:r>
          </a:p>
          <a:p>
            <a:r>
              <a:rPr lang="en-US" dirty="0" smtClean="0"/>
              <a:t>SMEs have a great deal of weight in economic structure in terms of numerical quantity, production value, employment volume, added value, investment </a:t>
            </a:r>
            <a:r>
              <a:rPr lang="en-US" dirty="0" err="1" smtClean="0"/>
              <a:t>vol</a:t>
            </a:r>
            <a:r>
              <a:rPr lang="tr-TR" dirty="0" smtClean="0"/>
              <a:t>u</a:t>
            </a:r>
            <a:r>
              <a:rPr lang="en-US" dirty="0" smtClean="0"/>
              <a:t>me and spread of ownership </a:t>
            </a:r>
          </a:p>
          <a:p>
            <a:r>
              <a:rPr lang="en-US" dirty="0" smtClean="0"/>
              <a:t>SMEs are the units that make the market economy based on</a:t>
            </a:r>
            <a:r>
              <a:rPr lang="tr-TR" dirty="0" smtClean="0"/>
              <a:t> </a:t>
            </a:r>
            <a:r>
              <a:rPr lang="en-US" dirty="0" smtClean="0"/>
              <a:t>dynamism and free competition larger.</a:t>
            </a:r>
            <a:endParaRPr lang="en-US" dirty="0"/>
          </a:p>
        </p:txBody>
      </p:sp>
    </p:spTree>
    <p:extLst>
      <p:ext uri="{BB962C8B-B14F-4D97-AF65-F5344CB8AC3E}">
        <p14:creationId xmlns:p14="http://schemas.microsoft.com/office/powerpoint/2010/main" val="4482501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199" y="159025"/>
            <a:ext cx="10515600" cy="1013791"/>
          </a:xfrm>
        </p:spPr>
        <p:txBody>
          <a:bodyPr/>
          <a:lstStyle/>
          <a:p>
            <a:r>
              <a:rPr lang="en-US" dirty="0" smtClean="0"/>
              <a:t>Expectations of SMEs about financing </a:t>
            </a:r>
            <a:endParaRPr lang="en-US" dirty="0"/>
          </a:p>
        </p:txBody>
      </p:sp>
      <p:sp>
        <p:nvSpPr>
          <p:cNvPr id="3" name="İçerik Yer Tutucusu 2"/>
          <p:cNvSpPr>
            <a:spLocks noGrp="1"/>
          </p:cNvSpPr>
          <p:nvPr>
            <p:ph idx="1"/>
          </p:nvPr>
        </p:nvSpPr>
        <p:spPr>
          <a:xfrm>
            <a:off x="1202634" y="1103243"/>
            <a:ext cx="10151165" cy="5605670"/>
          </a:xfrm>
        </p:spPr>
        <p:txBody>
          <a:bodyPr>
            <a:normAutofit/>
          </a:bodyPr>
          <a:lstStyle/>
          <a:p>
            <a:r>
              <a:rPr lang="en-US" dirty="0" smtClean="0"/>
              <a:t>250 billion TL new credit opportunity through Reel Sector Credit</a:t>
            </a:r>
            <a:r>
              <a:rPr lang="tr-TR" dirty="0" smtClean="0"/>
              <a:t> </a:t>
            </a:r>
            <a:r>
              <a:rPr lang="en-US" dirty="0" smtClean="0"/>
              <a:t>Guarantee Fund will be provided. Collateral structure for the loans</a:t>
            </a:r>
            <a:r>
              <a:rPr lang="tr-TR" dirty="0" smtClean="0"/>
              <a:t> </a:t>
            </a:r>
            <a:r>
              <a:rPr lang="en-US" dirty="0" smtClean="0"/>
              <a:t>provided are respectively 100% for export purposes, 90% for SMEs,</a:t>
            </a:r>
            <a:r>
              <a:rPr lang="tr-TR" dirty="0" smtClean="0"/>
              <a:t> </a:t>
            </a:r>
            <a:r>
              <a:rPr lang="en-US" dirty="0" smtClean="0"/>
              <a:t>85% for commercial loans. The required funding will be based on the</a:t>
            </a:r>
            <a:r>
              <a:rPr lang="tr-TR" dirty="0" smtClean="0"/>
              <a:t> </a:t>
            </a:r>
            <a:r>
              <a:rPr lang="en-US" dirty="0" smtClean="0"/>
              <a:t>transfers between the items in the 2017 budget and the actual savings.</a:t>
            </a:r>
            <a:endParaRPr lang="tr-TR" dirty="0" smtClean="0"/>
          </a:p>
          <a:p>
            <a:r>
              <a:rPr lang="en-US" dirty="0" smtClean="0"/>
              <a:t>The Ministry of Industry with KOSGEB cooperation will provide</a:t>
            </a:r>
            <a:r>
              <a:rPr lang="tr-TR" dirty="0" smtClean="0"/>
              <a:t> </a:t>
            </a:r>
            <a:r>
              <a:rPr lang="en-US" dirty="0" smtClean="0"/>
              <a:t>intermediary support to SMEs; thus, 50,000 TL with the maturity of</a:t>
            </a:r>
            <a:r>
              <a:rPr lang="tr-TR" dirty="0" smtClean="0"/>
              <a:t> </a:t>
            </a:r>
            <a:r>
              <a:rPr lang="en-US" dirty="0" smtClean="0"/>
              <a:t>36 months will be provided for the SMEs with no repayment for the</a:t>
            </a:r>
            <a:r>
              <a:rPr lang="tr-TR" dirty="0" smtClean="0"/>
              <a:t> fi</a:t>
            </a:r>
            <a:r>
              <a:rPr lang="en-US" dirty="0" err="1" smtClean="0"/>
              <a:t>rst</a:t>
            </a:r>
            <a:r>
              <a:rPr lang="en-US" dirty="0" smtClean="0"/>
              <a:t> 12 months.</a:t>
            </a:r>
            <a:endParaRPr lang="tr-TR" dirty="0" smtClean="0"/>
          </a:p>
          <a:p>
            <a:r>
              <a:rPr lang="en-US" dirty="0" smtClean="0"/>
              <a:t>The negative view in the credit ratings of some businesses will be</a:t>
            </a:r>
            <a:r>
              <a:rPr lang="tr-TR" dirty="0" smtClean="0"/>
              <a:t> </a:t>
            </a:r>
            <a:r>
              <a:rPr lang="en-US" dirty="0" smtClean="0"/>
              <a:t>discussed with the banks for recovery of the credit view and the</a:t>
            </a:r>
            <a:r>
              <a:rPr lang="tr-TR" dirty="0" smtClean="0"/>
              <a:t> </a:t>
            </a:r>
            <a:r>
              <a:rPr lang="en-US" dirty="0" smtClean="0"/>
              <a:t>obstacles to getting credit will be removed.</a:t>
            </a:r>
            <a:endParaRPr lang="tr-TR" dirty="0" smtClean="0"/>
          </a:p>
          <a:p>
            <a:endParaRPr lang="en-US" dirty="0"/>
          </a:p>
        </p:txBody>
      </p:sp>
    </p:spTree>
    <p:extLst>
      <p:ext uri="{BB962C8B-B14F-4D97-AF65-F5344CB8AC3E}">
        <p14:creationId xmlns:p14="http://schemas.microsoft.com/office/powerpoint/2010/main" val="38992418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663215" y="1580321"/>
            <a:ext cx="10018713" cy="4731027"/>
          </a:xfrm>
        </p:spPr>
        <p:txBody>
          <a:bodyPr/>
          <a:lstStyle/>
          <a:p>
            <a:r>
              <a:rPr lang="en-US" dirty="0"/>
              <a:t>The Attraction Centers Program refers to the program to be implemented to support private sector investments through employment, production and export growth in order to reduce regional disparities and to revitalizes the investment climate in relatively less developed </a:t>
            </a:r>
            <a:r>
              <a:rPr lang="en-US" dirty="0" smtClean="0"/>
              <a:t>regions</a:t>
            </a:r>
            <a:r>
              <a:rPr lang="tr-TR" dirty="0" smtClean="0"/>
              <a:t>.</a:t>
            </a:r>
          </a:p>
          <a:p>
            <a:r>
              <a:rPr lang="en-US" dirty="0"/>
              <a:t>The work that was initiated in order to facilitate access to finance came to the last stage in the number of SMEs in Turkey, about 3 million in order to find a solution to the "collateral" </a:t>
            </a:r>
            <a:r>
              <a:rPr lang="en-US" dirty="0" smtClean="0"/>
              <a:t>problem</a:t>
            </a:r>
            <a:endParaRPr lang="en-US" dirty="0"/>
          </a:p>
          <a:p>
            <a:r>
              <a:rPr lang="en-US" dirty="0"/>
              <a:t>SMEs will now be able to pledge their </a:t>
            </a:r>
            <a:r>
              <a:rPr lang="en-US" dirty="0" smtClean="0"/>
              <a:t>movements</a:t>
            </a:r>
            <a:r>
              <a:rPr lang="tr-TR" dirty="0" smtClean="0"/>
              <a:t> ( </a:t>
            </a:r>
            <a:r>
              <a:rPr lang="tr-TR" dirty="0" err="1" smtClean="0"/>
              <a:t>physical</a:t>
            </a:r>
            <a:r>
              <a:rPr lang="tr-TR" dirty="0" smtClean="0"/>
              <a:t> </a:t>
            </a:r>
            <a:r>
              <a:rPr lang="tr-TR" dirty="0" err="1" smtClean="0"/>
              <a:t>capital</a:t>
            </a:r>
            <a:r>
              <a:rPr lang="tr-TR" dirty="0"/>
              <a:t> </a:t>
            </a:r>
            <a:r>
              <a:rPr lang="tr-TR" dirty="0" err="1" smtClean="0"/>
              <a:t>like</a:t>
            </a:r>
            <a:r>
              <a:rPr lang="tr-TR" dirty="0" smtClean="0"/>
              <a:t> </a:t>
            </a:r>
            <a:r>
              <a:rPr lang="tr-TR" dirty="0" err="1" smtClean="0"/>
              <a:t>machines</a:t>
            </a:r>
            <a:r>
              <a:rPr lang="tr-TR" dirty="0" smtClean="0"/>
              <a:t> ) </a:t>
            </a:r>
            <a:r>
              <a:rPr lang="en-US" dirty="0" smtClean="0"/>
              <a:t> </a:t>
            </a:r>
            <a:r>
              <a:rPr lang="en-US" dirty="0"/>
              <a:t>when they take out </a:t>
            </a:r>
            <a:r>
              <a:rPr lang="en-US" dirty="0" smtClean="0"/>
              <a:t>loans</a:t>
            </a:r>
            <a:r>
              <a:rPr lang="tr-TR" dirty="0" smtClean="0"/>
              <a:t> </a:t>
            </a:r>
            <a:r>
              <a:rPr lang="tr-TR" dirty="0" err="1" smtClean="0"/>
              <a:t>from</a:t>
            </a:r>
            <a:r>
              <a:rPr lang="tr-TR" dirty="0" smtClean="0"/>
              <a:t> </a:t>
            </a:r>
            <a:r>
              <a:rPr lang="tr-TR" dirty="0" err="1" smtClean="0"/>
              <a:t>banks</a:t>
            </a:r>
            <a:r>
              <a:rPr lang="tr-TR" dirty="0" smtClean="0"/>
              <a:t>.</a:t>
            </a:r>
            <a:r>
              <a:rPr lang="en-US" dirty="0" smtClean="0"/>
              <a:t> </a:t>
            </a:r>
            <a:r>
              <a:rPr lang="en-US" dirty="0"/>
              <a:t>In this context, a new registrar system will be established</a:t>
            </a:r>
            <a:r>
              <a:rPr lang="en-US" dirty="0" smtClean="0"/>
              <a:t>.</a:t>
            </a:r>
            <a:endParaRPr lang="tr-TR" dirty="0" smtClean="0"/>
          </a:p>
          <a:p>
            <a:r>
              <a:rPr lang="tr-TR" dirty="0" err="1" smtClean="0"/>
              <a:t>Kard</a:t>
            </a:r>
            <a:r>
              <a:rPr lang="tr-TR" dirty="0" smtClean="0"/>
              <a:t> Al Hassan</a:t>
            </a:r>
          </a:p>
          <a:p>
            <a:endParaRPr lang="en-US" dirty="0"/>
          </a:p>
        </p:txBody>
      </p:sp>
      <p:sp>
        <p:nvSpPr>
          <p:cNvPr id="4" name="Unvan 1"/>
          <p:cNvSpPr>
            <a:spLocks noGrp="1"/>
          </p:cNvSpPr>
          <p:nvPr>
            <p:ph type="title"/>
          </p:nvPr>
        </p:nvSpPr>
        <p:spPr>
          <a:xfrm>
            <a:off x="1451112" y="367748"/>
            <a:ext cx="10230815" cy="1013791"/>
          </a:xfrm>
        </p:spPr>
        <p:txBody>
          <a:bodyPr>
            <a:normAutofit fontScale="90000"/>
          </a:bodyPr>
          <a:lstStyle/>
          <a:p>
            <a:r>
              <a:rPr lang="tr-TR" dirty="0" err="1" smtClean="0"/>
              <a:t>Continue</a:t>
            </a:r>
            <a:r>
              <a:rPr lang="tr-TR" dirty="0" smtClean="0"/>
              <a:t>: </a:t>
            </a:r>
            <a:r>
              <a:rPr lang="en-US" dirty="0" smtClean="0"/>
              <a:t>Expectations of SMEs about financing </a:t>
            </a:r>
            <a:endParaRPr lang="en-US" dirty="0"/>
          </a:p>
        </p:txBody>
      </p:sp>
    </p:spTree>
    <p:extLst>
      <p:ext uri="{BB962C8B-B14F-4D97-AF65-F5344CB8AC3E}">
        <p14:creationId xmlns:p14="http://schemas.microsoft.com/office/powerpoint/2010/main" val="21028379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09" y="0"/>
            <a:ext cx="10018713" cy="1262271"/>
          </a:xfrm>
        </p:spPr>
        <p:txBody>
          <a:bodyPr/>
          <a:lstStyle/>
          <a:p>
            <a:r>
              <a:rPr lang="en-US" dirty="0" smtClean="0"/>
              <a:t>Activities</a:t>
            </a:r>
            <a:r>
              <a:rPr lang="tr-TR" dirty="0" smtClean="0"/>
              <a:t> </a:t>
            </a:r>
            <a:r>
              <a:rPr lang="en-US" dirty="0" smtClean="0"/>
              <a:t>related</a:t>
            </a:r>
            <a:r>
              <a:rPr lang="tr-TR" dirty="0" smtClean="0"/>
              <a:t> </a:t>
            </a:r>
            <a:r>
              <a:rPr lang="en-US" dirty="0" smtClean="0"/>
              <a:t>to</a:t>
            </a:r>
            <a:r>
              <a:rPr lang="tr-TR" dirty="0" smtClean="0"/>
              <a:t> </a:t>
            </a:r>
            <a:r>
              <a:rPr lang="en-US" dirty="0" smtClean="0"/>
              <a:t>SMEs</a:t>
            </a:r>
            <a:r>
              <a:rPr lang="tr-TR" dirty="0" smtClean="0"/>
              <a:t> </a:t>
            </a:r>
            <a:r>
              <a:rPr lang="en-US" dirty="0" smtClean="0"/>
              <a:t>by</a:t>
            </a:r>
            <a:r>
              <a:rPr lang="tr-TR" dirty="0" smtClean="0"/>
              <a:t> MÜSİAD </a:t>
            </a:r>
            <a:endParaRPr lang="en-US" dirty="0"/>
          </a:p>
        </p:txBody>
      </p:sp>
      <p:sp>
        <p:nvSpPr>
          <p:cNvPr id="3" name="İçerik Yer Tutucusu 2"/>
          <p:cNvSpPr>
            <a:spLocks noGrp="1"/>
          </p:cNvSpPr>
          <p:nvPr>
            <p:ph idx="1"/>
          </p:nvPr>
        </p:nvSpPr>
        <p:spPr>
          <a:xfrm>
            <a:off x="1774242" y="1262271"/>
            <a:ext cx="10018713" cy="5272344"/>
          </a:xfrm>
        </p:spPr>
        <p:txBody>
          <a:bodyPr>
            <a:normAutofit/>
          </a:bodyPr>
          <a:lstStyle/>
          <a:p>
            <a:r>
              <a:rPr lang="en-US" dirty="0" smtClean="0"/>
              <a:t>M</a:t>
            </a:r>
            <a:r>
              <a:rPr lang="tr-TR" dirty="0" smtClean="0"/>
              <a:t>Ü</a:t>
            </a:r>
            <a:r>
              <a:rPr lang="en-US" dirty="0" smtClean="0"/>
              <a:t>S</a:t>
            </a:r>
            <a:r>
              <a:rPr lang="tr-TR" dirty="0" smtClean="0"/>
              <a:t>İ</a:t>
            </a:r>
            <a:r>
              <a:rPr lang="en-US" dirty="0" smtClean="0"/>
              <a:t>AD International Trade Fair, M</a:t>
            </a:r>
            <a:r>
              <a:rPr lang="tr-TR" dirty="0" smtClean="0"/>
              <a:t>ÜSİAD</a:t>
            </a:r>
            <a:r>
              <a:rPr lang="en-US" dirty="0" smtClean="0"/>
              <a:t> </a:t>
            </a:r>
            <a:r>
              <a:rPr lang="en-US" dirty="0" err="1" smtClean="0"/>
              <a:t>Visioner</a:t>
            </a:r>
            <a:r>
              <a:rPr lang="en-US" dirty="0" smtClean="0"/>
              <a:t> for every </a:t>
            </a:r>
            <a:r>
              <a:rPr lang="en-US" dirty="0" err="1" smtClean="0"/>
              <a:t>tw</a:t>
            </a:r>
            <a:r>
              <a:rPr lang="tr-TR" dirty="0" smtClean="0"/>
              <a:t>o </a:t>
            </a:r>
            <a:r>
              <a:rPr lang="en-US" dirty="0" smtClean="0"/>
              <a:t>year</a:t>
            </a:r>
            <a:endParaRPr lang="tr-TR" dirty="0" smtClean="0"/>
          </a:p>
          <a:p>
            <a:r>
              <a:rPr lang="en-US" dirty="0" smtClean="0"/>
              <a:t>Sector-oriented</a:t>
            </a:r>
            <a:r>
              <a:rPr lang="tr-TR" dirty="0" smtClean="0"/>
              <a:t> </a:t>
            </a:r>
            <a:r>
              <a:rPr lang="en-US" dirty="0" smtClean="0"/>
              <a:t>work</a:t>
            </a:r>
            <a:r>
              <a:rPr lang="tr-TR" dirty="0" smtClean="0"/>
              <a:t> </a:t>
            </a:r>
            <a:r>
              <a:rPr lang="en-US" dirty="0" smtClean="0"/>
              <a:t>units</a:t>
            </a:r>
            <a:r>
              <a:rPr lang="tr-TR" dirty="0" smtClean="0"/>
              <a:t> </a:t>
            </a:r>
          </a:p>
          <a:p>
            <a:r>
              <a:rPr lang="en-US" dirty="0" smtClean="0"/>
              <a:t>Reports</a:t>
            </a:r>
            <a:r>
              <a:rPr lang="tr-TR" dirty="0" smtClean="0"/>
              <a:t> </a:t>
            </a:r>
            <a:r>
              <a:rPr lang="en-US" dirty="0" smtClean="0"/>
              <a:t>and</a:t>
            </a:r>
            <a:r>
              <a:rPr lang="tr-TR" dirty="0" smtClean="0"/>
              <a:t> </a:t>
            </a:r>
            <a:r>
              <a:rPr lang="en-US" dirty="0" smtClean="0"/>
              <a:t>researches</a:t>
            </a:r>
            <a:r>
              <a:rPr lang="tr-TR" dirty="0" smtClean="0"/>
              <a:t> </a:t>
            </a:r>
            <a:r>
              <a:rPr lang="en-US" dirty="0" smtClean="0"/>
              <a:t>for</a:t>
            </a:r>
            <a:r>
              <a:rPr lang="tr-TR" dirty="0" smtClean="0"/>
              <a:t> </a:t>
            </a:r>
            <a:r>
              <a:rPr lang="en-US" dirty="0" smtClean="0"/>
              <a:t>each</a:t>
            </a:r>
            <a:r>
              <a:rPr lang="tr-TR" dirty="0" smtClean="0"/>
              <a:t> </a:t>
            </a:r>
            <a:r>
              <a:rPr lang="en-US" dirty="0" smtClean="0"/>
              <a:t>sector</a:t>
            </a:r>
            <a:r>
              <a:rPr lang="tr-TR" dirty="0" smtClean="0"/>
              <a:t> </a:t>
            </a:r>
          </a:p>
          <a:p>
            <a:r>
              <a:rPr lang="tr-TR" dirty="0" smtClean="0"/>
              <a:t>Business Development</a:t>
            </a:r>
          </a:p>
          <a:p>
            <a:r>
              <a:rPr lang="tr-TR" dirty="0" smtClean="0"/>
              <a:t>e-MÜSİAD</a:t>
            </a:r>
          </a:p>
          <a:p>
            <a:r>
              <a:rPr lang="en-US" dirty="0" smtClean="0"/>
              <a:t>Experience</a:t>
            </a:r>
            <a:r>
              <a:rPr lang="tr-TR" dirty="0" smtClean="0"/>
              <a:t> </a:t>
            </a:r>
            <a:r>
              <a:rPr lang="en-US" dirty="0" smtClean="0"/>
              <a:t>share</a:t>
            </a:r>
            <a:r>
              <a:rPr lang="tr-TR" dirty="0" smtClean="0"/>
              <a:t> </a:t>
            </a:r>
            <a:r>
              <a:rPr lang="en-US" dirty="0" smtClean="0"/>
              <a:t>meeting</a:t>
            </a:r>
          </a:p>
          <a:p>
            <a:r>
              <a:rPr lang="tr-TR" dirty="0" smtClean="0"/>
              <a:t>Connectivity </a:t>
            </a:r>
            <a:r>
              <a:rPr lang="en-US" dirty="0" smtClean="0"/>
              <a:t>between</a:t>
            </a:r>
            <a:r>
              <a:rPr lang="tr-TR" dirty="0" smtClean="0"/>
              <a:t> </a:t>
            </a:r>
            <a:r>
              <a:rPr lang="en-US" dirty="0" smtClean="0"/>
              <a:t>SMEs</a:t>
            </a:r>
            <a:r>
              <a:rPr lang="tr-TR" dirty="0" smtClean="0"/>
              <a:t> </a:t>
            </a:r>
            <a:r>
              <a:rPr lang="en-US" dirty="0" smtClean="0"/>
              <a:t>and</a:t>
            </a:r>
            <a:r>
              <a:rPr lang="tr-TR" dirty="0" smtClean="0"/>
              <a:t> </a:t>
            </a:r>
            <a:r>
              <a:rPr lang="en-US" dirty="0" smtClean="0"/>
              <a:t>government</a:t>
            </a:r>
          </a:p>
          <a:p>
            <a:r>
              <a:rPr lang="tr-TR" dirty="0" smtClean="0"/>
              <a:t>Business </a:t>
            </a:r>
            <a:r>
              <a:rPr lang="en-US" dirty="0" smtClean="0"/>
              <a:t>to</a:t>
            </a:r>
            <a:r>
              <a:rPr lang="tr-TR" dirty="0" smtClean="0"/>
              <a:t> </a:t>
            </a:r>
            <a:r>
              <a:rPr lang="en-US" dirty="0" smtClean="0"/>
              <a:t>business meeting </a:t>
            </a:r>
            <a:endParaRPr lang="tr-TR" dirty="0" smtClean="0"/>
          </a:p>
          <a:p>
            <a:r>
              <a:rPr lang="tr-TR" dirty="0" smtClean="0"/>
              <a:t>International Business Forum</a:t>
            </a:r>
            <a:endParaRPr lang="en-US" dirty="0" smtClean="0"/>
          </a:p>
        </p:txBody>
      </p:sp>
    </p:spTree>
    <p:extLst>
      <p:ext uri="{BB962C8B-B14F-4D97-AF65-F5344CB8AC3E}">
        <p14:creationId xmlns:p14="http://schemas.microsoft.com/office/powerpoint/2010/main" val="29742931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4312" y="248478"/>
            <a:ext cx="10018712" cy="1520687"/>
          </a:xfrm>
        </p:spPr>
        <p:txBody>
          <a:bodyPr/>
          <a:lstStyle/>
          <a:p>
            <a:r>
              <a:rPr lang="tr-TR" dirty="0" err="1" smtClean="0"/>
              <a:t>About</a:t>
            </a:r>
            <a:r>
              <a:rPr lang="tr-TR" dirty="0" smtClean="0"/>
              <a:t> MÜSİAD</a:t>
            </a:r>
            <a:endParaRPr lang="en-US" dirty="0"/>
          </a:p>
        </p:txBody>
      </p:sp>
      <p:sp>
        <p:nvSpPr>
          <p:cNvPr id="3" name="İçerik Yer Tutucusu 2"/>
          <p:cNvSpPr>
            <a:spLocks noGrp="1"/>
          </p:cNvSpPr>
          <p:nvPr>
            <p:ph idx="1"/>
          </p:nvPr>
        </p:nvSpPr>
        <p:spPr>
          <a:xfrm>
            <a:off x="1484310" y="2017643"/>
            <a:ext cx="10018713" cy="3773557"/>
          </a:xfrm>
        </p:spPr>
        <p:txBody>
          <a:bodyPr>
            <a:normAutofit fontScale="92500"/>
          </a:bodyPr>
          <a:lstStyle/>
          <a:p>
            <a:r>
              <a:rPr lang="en-US" dirty="0" smtClean="0"/>
              <a:t>Independent Industrialists' and Businessmen's Association (M</a:t>
            </a:r>
            <a:r>
              <a:rPr lang="tr-TR" dirty="0" smtClean="0"/>
              <a:t>Ü</a:t>
            </a:r>
            <a:r>
              <a:rPr lang="en-US" dirty="0" smtClean="0"/>
              <a:t>S</a:t>
            </a:r>
            <a:r>
              <a:rPr lang="tr-TR" dirty="0" smtClean="0"/>
              <a:t>İ</a:t>
            </a:r>
            <a:r>
              <a:rPr lang="en-US" dirty="0" smtClean="0"/>
              <a:t>AD)</a:t>
            </a:r>
            <a:r>
              <a:rPr lang="tr-TR" dirty="0" smtClean="0"/>
              <a:t> </a:t>
            </a:r>
            <a:r>
              <a:rPr lang="en-US" dirty="0" smtClean="0"/>
              <a:t>is a "BUSINESSMEN'S ASSOCIATION" founded on May 5, 1990, in</a:t>
            </a:r>
            <a:r>
              <a:rPr lang="tr-TR" dirty="0" smtClean="0"/>
              <a:t> </a:t>
            </a:r>
            <a:r>
              <a:rPr lang="tr-TR" dirty="0"/>
              <a:t>İ</a:t>
            </a:r>
            <a:r>
              <a:rPr lang="en-US" dirty="0" err="1" smtClean="0"/>
              <a:t>stanbul</a:t>
            </a:r>
            <a:r>
              <a:rPr lang="en-US" dirty="0" smtClean="0"/>
              <a:t>,</a:t>
            </a:r>
            <a:r>
              <a:rPr lang="tr-TR" dirty="0" smtClean="0"/>
              <a:t> </a:t>
            </a:r>
            <a:r>
              <a:rPr lang="en-US" dirty="0" smtClean="0"/>
              <a:t>Turkey.</a:t>
            </a:r>
            <a:endParaRPr lang="tr-TR" dirty="0" smtClean="0"/>
          </a:p>
          <a:p>
            <a:r>
              <a:rPr lang="en-US" dirty="0" smtClean="0"/>
              <a:t>It is a strong " CIVIL SOCIETY ORGANIZATON" that o</a:t>
            </a:r>
            <a:r>
              <a:rPr lang="tr-TR" dirty="0" err="1" smtClean="0"/>
              <a:t>ff</a:t>
            </a:r>
            <a:r>
              <a:rPr lang="en-US" dirty="0" err="1" smtClean="0"/>
              <a:t>ers</a:t>
            </a:r>
            <a:r>
              <a:rPr lang="en-US" dirty="0" smtClean="0"/>
              <a:t> a</a:t>
            </a:r>
            <a:r>
              <a:rPr lang="tr-TR" dirty="0" smtClean="0"/>
              <a:t> </a:t>
            </a:r>
            <a:r>
              <a:rPr lang="en-US" dirty="0" smtClean="0"/>
              <a:t>reliable and wide business network with its nationwide branch o</a:t>
            </a:r>
            <a:r>
              <a:rPr lang="tr-TR" dirty="0" err="1" smtClean="0"/>
              <a:t>ffi</a:t>
            </a:r>
            <a:r>
              <a:rPr lang="en-US" dirty="0" err="1" smtClean="0"/>
              <a:t>ces</a:t>
            </a:r>
            <a:r>
              <a:rPr lang="en-US" dirty="0" smtClean="0"/>
              <a:t>,</a:t>
            </a:r>
            <a:r>
              <a:rPr lang="tr-TR" dirty="0" smtClean="0"/>
              <a:t> </a:t>
            </a:r>
            <a:r>
              <a:rPr lang="en-US" dirty="0" smtClean="0"/>
              <a:t>representatives and contact points abroad.</a:t>
            </a:r>
            <a:endParaRPr lang="tr-TR" dirty="0" smtClean="0"/>
          </a:p>
          <a:p>
            <a:r>
              <a:rPr lang="en-US" dirty="0" smtClean="0"/>
              <a:t>M</a:t>
            </a:r>
            <a:r>
              <a:rPr lang="tr-TR" dirty="0" smtClean="0"/>
              <a:t>Ü</a:t>
            </a:r>
            <a:r>
              <a:rPr lang="en-US" dirty="0" smtClean="0"/>
              <a:t>S</a:t>
            </a:r>
            <a:r>
              <a:rPr lang="tr-TR" dirty="0" smtClean="0"/>
              <a:t>İ</a:t>
            </a:r>
            <a:r>
              <a:rPr lang="en-US" dirty="0" smtClean="0"/>
              <a:t>AD is the association through its 11,000 members representing</a:t>
            </a:r>
            <a:r>
              <a:rPr lang="tr-TR" dirty="0" smtClean="0"/>
              <a:t> </a:t>
            </a:r>
            <a:r>
              <a:rPr lang="en-US" dirty="0" smtClean="0"/>
              <a:t>60,000 companies and 1,600,000 people in </a:t>
            </a:r>
            <a:r>
              <a:rPr lang="en-US" dirty="0" err="1" smtClean="0"/>
              <a:t>labour</a:t>
            </a:r>
            <a:r>
              <a:rPr lang="en-US" dirty="0" smtClean="0"/>
              <a:t> force.</a:t>
            </a:r>
            <a:endParaRPr lang="tr-TR" dirty="0" smtClean="0"/>
          </a:p>
          <a:p>
            <a:r>
              <a:rPr lang="en-US" dirty="0" smtClean="0"/>
              <a:t>Its members and businessmen through its 86 branches o</a:t>
            </a:r>
            <a:r>
              <a:rPr lang="tr-TR" dirty="0" err="1" smtClean="0"/>
              <a:t>ffi</a:t>
            </a:r>
            <a:r>
              <a:rPr lang="en-US" dirty="0" err="1" smtClean="0"/>
              <a:t>ces</a:t>
            </a:r>
            <a:r>
              <a:rPr lang="en-US" dirty="0" smtClean="0"/>
              <a:t> in</a:t>
            </a:r>
            <a:r>
              <a:rPr lang="tr-TR" dirty="0" smtClean="0"/>
              <a:t> </a:t>
            </a:r>
            <a:r>
              <a:rPr lang="en-US" dirty="0" smtClean="0"/>
              <a:t>Turkey as well as 181 </a:t>
            </a:r>
            <a:r>
              <a:rPr lang="en-US" dirty="0" err="1" smtClean="0"/>
              <a:t>liasion</a:t>
            </a:r>
            <a:r>
              <a:rPr lang="en-US" dirty="0" smtClean="0"/>
              <a:t> o</a:t>
            </a:r>
            <a:r>
              <a:rPr lang="tr-TR" dirty="0" err="1" smtClean="0"/>
              <a:t>ffi</a:t>
            </a:r>
            <a:r>
              <a:rPr lang="en-US" dirty="0" err="1" smtClean="0"/>
              <a:t>ces</a:t>
            </a:r>
            <a:r>
              <a:rPr lang="en-US" dirty="0" smtClean="0"/>
              <a:t> in 68 countries all over the world.</a:t>
            </a:r>
            <a:endParaRPr lang="en-US" dirty="0"/>
          </a:p>
        </p:txBody>
      </p:sp>
    </p:spTree>
    <p:extLst>
      <p:ext uri="{BB962C8B-B14F-4D97-AF65-F5344CB8AC3E}">
        <p14:creationId xmlns:p14="http://schemas.microsoft.com/office/powerpoint/2010/main" val="15558959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dirty="0" smtClean="0"/>
              <a:t>SMEs</a:t>
            </a:r>
            <a:r>
              <a:rPr lang="tr-TR" dirty="0" smtClean="0"/>
              <a:t>’ </a:t>
            </a:r>
            <a:r>
              <a:rPr lang="en-US" dirty="0" smtClean="0"/>
              <a:t>assessments</a:t>
            </a:r>
            <a:r>
              <a:rPr lang="tr-TR" dirty="0" smtClean="0"/>
              <a:t> </a:t>
            </a:r>
            <a:r>
              <a:rPr lang="en-US" dirty="0" smtClean="0"/>
              <a:t>for</a:t>
            </a:r>
            <a:r>
              <a:rPr lang="tr-TR" dirty="0" smtClean="0"/>
              <a:t> </a:t>
            </a:r>
            <a:r>
              <a:rPr lang="en-US" dirty="0" smtClean="0"/>
              <a:t>the</a:t>
            </a:r>
            <a:r>
              <a:rPr lang="tr-TR" dirty="0" smtClean="0"/>
              <a:t> </a:t>
            </a:r>
            <a:r>
              <a:rPr lang="en-US" dirty="0" smtClean="0"/>
              <a:t>year</a:t>
            </a:r>
            <a:r>
              <a:rPr lang="tr-TR" dirty="0" smtClean="0"/>
              <a:t> 2016 </a:t>
            </a:r>
            <a:endParaRPr lang="en-US" dirty="0"/>
          </a:p>
        </p:txBody>
      </p:sp>
      <p:sp>
        <p:nvSpPr>
          <p:cNvPr id="3" name="İçerik Yer Tutucusu 2"/>
          <p:cNvSpPr>
            <a:spLocks noGrp="1"/>
          </p:cNvSpPr>
          <p:nvPr>
            <p:ph idx="1"/>
          </p:nvPr>
        </p:nvSpPr>
        <p:spPr>
          <a:xfrm>
            <a:off x="1484310" y="1977887"/>
            <a:ext cx="10018713" cy="1924878"/>
          </a:xfrm>
        </p:spPr>
        <p:txBody>
          <a:bodyPr/>
          <a:lstStyle/>
          <a:p>
            <a:r>
              <a:rPr lang="en-US" dirty="0" smtClean="0"/>
              <a:t>According to the results of the survey conducted by M</a:t>
            </a:r>
            <a:r>
              <a:rPr lang="tr-TR" dirty="0" smtClean="0"/>
              <a:t>ÜSİ</a:t>
            </a:r>
            <a:r>
              <a:rPr lang="en-US" dirty="0" smtClean="0"/>
              <a:t>AD</a:t>
            </a:r>
            <a:r>
              <a:rPr lang="tr-TR" dirty="0" smtClean="0"/>
              <a:t> </a:t>
            </a:r>
            <a:r>
              <a:rPr lang="en-US" dirty="0" smtClean="0"/>
              <a:t>Economic Research Department</a:t>
            </a:r>
            <a:endParaRPr lang="tr-TR" dirty="0" smtClean="0"/>
          </a:p>
          <a:p>
            <a:r>
              <a:rPr lang="en-US" dirty="0" smtClean="0"/>
              <a:t>In terms of Turkey's economic situation, how do you evaluate the year</a:t>
            </a:r>
            <a:r>
              <a:rPr lang="tr-TR" dirty="0" smtClean="0"/>
              <a:t> </a:t>
            </a:r>
            <a:r>
              <a:rPr lang="en-US" dirty="0" smtClean="0"/>
              <a:t>2016 compared to the year 2015?</a:t>
            </a:r>
            <a:endParaRPr lang="en-US" dirty="0"/>
          </a:p>
        </p:txBody>
      </p:sp>
      <p:graphicFrame>
        <p:nvGraphicFramePr>
          <p:cNvPr id="4" name="İçerik Yer Tutucusu 6"/>
          <p:cNvGraphicFramePr>
            <a:graphicFrameLocks/>
          </p:cNvGraphicFramePr>
          <p:nvPr>
            <p:extLst>
              <p:ext uri="{D42A27DB-BD31-4B8C-83A1-F6EECF244321}">
                <p14:modId xmlns:p14="http://schemas.microsoft.com/office/powerpoint/2010/main" val="3338887882"/>
              </p:ext>
            </p:extLst>
          </p:nvPr>
        </p:nvGraphicFramePr>
        <p:xfrm>
          <a:off x="917783" y="3902765"/>
          <a:ext cx="10018712" cy="3124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080006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65176" y="374373"/>
            <a:ext cx="10018713" cy="1752599"/>
          </a:xfrm>
        </p:spPr>
        <p:txBody>
          <a:bodyPr/>
          <a:lstStyle/>
          <a:p>
            <a:r>
              <a:rPr lang="en-US" dirty="0" smtClean="0"/>
              <a:t>SMEs' expectations for the year 2017</a:t>
            </a:r>
            <a:endParaRPr lang="en-US" dirty="0"/>
          </a:p>
        </p:txBody>
      </p:sp>
      <p:sp>
        <p:nvSpPr>
          <p:cNvPr id="3" name="İçerik Yer Tutucusu 2"/>
          <p:cNvSpPr>
            <a:spLocks noGrp="1"/>
          </p:cNvSpPr>
          <p:nvPr>
            <p:ph idx="1"/>
          </p:nvPr>
        </p:nvSpPr>
        <p:spPr>
          <a:xfrm>
            <a:off x="1465060" y="2126972"/>
            <a:ext cx="10018713" cy="801757"/>
          </a:xfrm>
        </p:spPr>
        <p:txBody>
          <a:bodyPr>
            <a:normAutofit lnSpcReduction="10000"/>
          </a:bodyPr>
          <a:lstStyle/>
          <a:p>
            <a:r>
              <a:rPr lang="en-US" dirty="0" smtClean="0"/>
              <a:t>How do you</a:t>
            </a:r>
            <a:r>
              <a:rPr lang="tr-TR" dirty="0" smtClean="0"/>
              <a:t> </a:t>
            </a:r>
            <a:r>
              <a:rPr lang="tr-TR" dirty="0" err="1" smtClean="0"/>
              <a:t>expect</a:t>
            </a:r>
            <a:r>
              <a:rPr lang="tr-TR" dirty="0" smtClean="0"/>
              <a:t> </a:t>
            </a:r>
            <a:r>
              <a:rPr lang="tr-TR" dirty="0" err="1" smtClean="0"/>
              <a:t>from</a:t>
            </a:r>
            <a:r>
              <a:rPr lang="tr-TR" dirty="0" smtClean="0"/>
              <a:t> 2017 </a:t>
            </a:r>
            <a:r>
              <a:rPr lang="tr-TR" dirty="0" err="1" smtClean="0"/>
              <a:t>compared</a:t>
            </a:r>
            <a:r>
              <a:rPr lang="tr-TR" dirty="0" smtClean="0"/>
              <a:t> </a:t>
            </a:r>
            <a:r>
              <a:rPr lang="tr-TR" dirty="0" err="1" smtClean="0"/>
              <a:t>with</a:t>
            </a:r>
            <a:r>
              <a:rPr lang="tr-TR" dirty="0" smtClean="0"/>
              <a:t> 2016 in </a:t>
            </a:r>
            <a:r>
              <a:rPr lang="tr-TR" dirty="0" err="1" smtClean="0"/>
              <a:t>terms</a:t>
            </a:r>
            <a:r>
              <a:rPr lang="tr-TR" dirty="0" smtClean="0"/>
              <a:t> of </a:t>
            </a:r>
            <a:r>
              <a:rPr lang="tr-TR" dirty="0" err="1" smtClean="0"/>
              <a:t>economic</a:t>
            </a:r>
            <a:r>
              <a:rPr lang="tr-TR" dirty="0" smtClean="0"/>
              <a:t> </a:t>
            </a:r>
            <a:r>
              <a:rPr lang="tr-TR" dirty="0" err="1" smtClean="0"/>
              <a:t>activity</a:t>
            </a:r>
            <a:r>
              <a:rPr lang="tr-TR" dirty="0"/>
              <a:t>?</a:t>
            </a:r>
            <a:endParaRPr lang="en-US" dirty="0"/>
          </a:p>
        </p:txBody>
      </p:sp>
      <p:graphicFrame>
        <p:nvGraphicFramePr>
          <p:cNvPr id="5" name="İçerik Yer Tutucusu 12"/>
          <p:cNvGraphicFramePr>
            <a:graphicFrameLocks/>
          </p:cNvGraphicFramePr>
          <p:nvPr>
            <p:extLst>
              <p:ext uri="{D42A27DB-BD31-4B8C-83A1-F6EECF244321}">
                <p14:modId xmlns:p14="http://schemas.microsoft.com/office/powerpoint/2010/main" val="3689898008"/>
              </p:ext>
            </p:extLst>
          </p:nvPr>
        </p:nvGraphicFramePr>
        <p:xfrm>
          <a:off x="1065176" y="3700668"/>
          <a:ext cx="9723920" cy="3124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3144936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ks">
  <a:themeElements>
    <a:clrScheme name="Paralaks">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aks">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aks">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docProps/app.xml><?xml version="1.0" encoding="utf-8"?>
<Properties xmlns="http://schemas.openxmlformats.org/officeDocument/2006/extended-properties" xmlns:vt="http://schemas.openxmlformats.org/officeDocument/2006/docPropsVTypes">
  <Template>TM03457496[[fn=Paralaks]]</Template>
  <TotalTime>249</TotalTime>
  <Words>773</Words>
  <Application>Microsoft Office PowerPoint</Application>
  <PresentationFormat>Widescreen</PresentationFormat>
  <Paragraphs>70</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Corbel</vt:lpstr>
      <vt:lpstr>Paralaks</vt:lpstr>
      <vt:lpstr>SME Development Issues from  SME Perspective</vt:lpstr>
      <vt:lpstr>Outline of the Presentation </vt:lpstr>
      <vt:lpstr>Importance of the SMEs for the economies </vt:lpstr>
      <vt:lpstr>Expectations of SMEs about financing </vt:lpstr>
      <vt:lpstr>Continue: Expectations of SMEs about financing </vt:lpstr>
      <vt:lpstr>Activities related to SMEs by MÜSİAD </vt:lpstr>
      <vt:lpstr>About MÜSİAD</vt:lpstr>
      <vt:lpstr>SMEs’ assessments for the year 2016 </vt:lpstr>
      <vt:lpstr>SMEs' expectations for the year 2017</vt:lpstr>
      <vt:lpstr>Problems confronted by SMEs</vt:lpstr>
      <vt:lpstr>Conclusion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Current Issues and Difficulties being faced by SMEs</dc:title>
  <dc:creator>Ergün Kurnalı</dc:creator>
  <cp:lastModifiedBy>xPC1</cp:lastModifiedBy>
  <cp:revision>22</cp:revision>
  <dcterms:created xsi:type="dcterms:W3CDTF">2017-02-10T12:50:29Z</dcterms:created>
  <dcterms:modified xsi:type="dcterms:W3CDTF">2017-02-13T05:42:20Z</dcterms:modified>
</cp:coreProperties>
</file>