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70" r:id="rId2"/>
    <p:sldId id="368" r:id="rId3"/>
    <p:sldId id="383" r:id="rId4"/>
    <p:sldId id="378" r:id="rId5"/>
    <p:sldId id="379" r:id="rId6"/>
    <p:sldId id="356" r:id="rId7"/>
    <p:sldId id="374" r:id="rId8"/>
    <p:sldId id="365" r:id="rId9"/>
    <p:sldId id="275" r:id="rId10"/>
    <p:sldId id="382" r:id="rId11"/>
    <p:sldId id="380" r:id="rId12"/>
    <p:sldId id="366" r:id="rId13"/>
    <p:sldId id="367" r:id="rId14"/>
    <p:sldId id="260" r:id="rId15"/>
    <p:sldId id="341" r:id="rId16"/>
    <p:sldId id="371" r:id="rId17"/>
    <p:sldId id="372" r:id="rId18"/>
    <p:sldId id="354" r:id="rId19"/>
    <p:sldId id="261" r:id="rId20"/>
    <p:sldId id="3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0FF28CD-0E1B-5C44-81B1-BD64FDD10BF5}">
          <p14:sldIdLst>
            <p14:sldId id="370"/>
            <p14:sldId id="368"/>
            <p14:sldId id="383"/>
            <p14:sldId id="378"/>
            <p14:sldId id="379"/>
            <p14:sldId id="356"/>
            <p14:sldId id="374"/>
            <p14:sldId id="365"/>
            <p14:sldId id="275"/>
            <p14:sldId id="382"/>
            <p14:sldId id="380"/>
            <p14:sldId id="366"/>
            <p14:sldId id="367"/>
            <p14:sldId id="260"/>
            <p14:sldId id="341"/>
            <p14:sldId id="371"/>
            <p14:sldId id="372"/>
            <p14:sldId id="354"/>
            <p14:sldId id="261"/>
            <p14:sldId id="3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6BC2"/>
    <a:srgbClr val="52C1CA"/>
    <a:srgbClr val="53357E"/>
    <a:srgbClr val="20585D"/>
    <a:srgbClr val="BF896E"/>
    <a:srgbClr val="2C747A"/>
    <a:srgbClr val="52CFB1"/>
    <a:srgbClr val="4ACE86"/>
    <a:srgbClr val="448FC4"/>
    <a:srgbClr val="6FC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2" autoAdjust="0"/>
    <p:restoredTop sz="94674"/>
  </p:normalViewPr>
  <p:slideViewPr>
    <p:cSldViewPr snapToGrid="0">
      <p:cViewPr>
        <p:scale>
          <a:sx n="50" d="100"/>
          <a:sy n="50" d="100"/>
        </p:scale>
        <p:origin x="4120" y="2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  <a:alpha val="3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72.0</c:v>
                </c:pt>
                <c:pt idx="1">
                  <c:v>28.0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75328126298"/>
          <c:y val="0.031208167693526"/>
          <c:w val="0.658635815223497"/>
          <c:h val="0.8283550776856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bg1">
                  <a:lumMod val="75000"/>
                  <a:alpha val="30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85.0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bg1">
                  <a:lumMod val="50000"/>
                  <a:alpha val="20000"/>
                </a:schemeClr>
              </a:solidFill>
              <a:effectLst/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gif"/><Relationship Id="rId2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494C3-9EE5-4CFA-BB79-77690A21F043}" type="doc">
      <dgm:prSet loTypeId="urn:microsoft.com/office/officeart/2005/8/layout/hList2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EB5871D-9795-4C5F-88BB-60C9E86A8AD2}">
      <dgm:prSet phldrT="[Text]"/>
      <dgm:spPr>
        <a:xfrm rot="16200000">
          <a:off x="-1024463" y="1595023"/>
          <a:ext cx="2414587" cy="295071"/>
        </a:xfrm>
        <a:noFill/>
        <a:ln>
          <a:noFill/>
        </a:ln>
        <a:effectLst/>
      </dgm:spPr>
      <dgm:t>
        <a:bodyPr/>
        <a:lstStyle/>
        <a:p>
          <a:pPr rtl="1"/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Create</a:t>
          </a:r>
          <a:r>
            <a:rPr lang="ar-S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التشجيع و التحفيز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C60F7EBC-CA93-4E41-8AB4-48CB0193A21F}" type="parTrans" cxnId="{0253A4E9-1C55-4804-9916-09A13A55F128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55D95DB-5326-47DA-810C-CC31C7E0F375}" type="sibTrans" cxnId="{0253A4E9-1C55-4804-9916-09A13A55F128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758BFE12-C1E0-4D19-9DED-5179FA373981}">
      <dgm:prSet phldrT="[Text]"/>
      <dgm:spPr>
        <a:xfrm rot="16200000">
          <a:off x="1123601" y="1595023"/>
          <a:ext cx="2414587" cy="295071"/>
        </a:xfrm>
        <a:noFill/>
        <a:ln>
          <a:noFill/>
        </a:ln>
        <a:effectLst/>
      </dgm:spPr>
      <dgm:t>
        <a:bodyPr/>
        <a:lstStyle/>
        <a:p>
          <a:r>
            <a:rPr lang="ar-S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التواصل </a:t>
          </a:r>
          <a:r>
            <a:rPr lang="ar-S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والتأثير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Connect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747E218E-60A0-4AC5-9752-CA5ED635A91F}" type="parTrans" cxnId="{D6A53713-1A49-4BBE-8EA7-BC08A8F4C80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F20C7388-D0EE-4D37-9282-BC00BD85EDA1}" type="sibTrans" cxnId="{D6A53713-1A49-4BBE-8EA7-BC08A8F4C80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3E565878-B8B1-4061-905A-528D1C0BEDE4}">
      <dgm:prSet phldrT="[Text]"/>
      <dgm:spPr>
        <a:xfrm rot="16200000">
          <a:off x="3271665" y="1595023"/>
          <a:ext cx="2414587" cy="295071"/>
        </a:xfrm>
        <a:noFill/>
        <a:ln>
          <a:noFill/>
        </a:ln>
        <a:effectLst/>
      </dgm:spPr>
      <dgm:t>
        <a:bodyPr/>
        <a:lstStyle/>
        <a:p>
          <a:r>
            <a:rPr lang="ar-S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التدريب </a:t>
          </a:r>
          <a:r>
            <a:rPr lang="ar-S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والتأهيل</a:t>
          </a:r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Lead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9C035D6B-F122-4A6D-97F2-8F84EB164111}" type="parTrans" cxnId="{E2B3F874-95CC-4235-B8F4-F148E7E368A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EE6DA40E-24C5-4EC6-8B17-10A6D0C30452}" type="sibTrans" cxnId="{E2B3F874-95CC-4235-B8F4-F148E7E368A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77F38C82-F4A5-4620-8171-DD9C73BB92AD}">
      <dgm:prSet phldrT="[Text]"/>
      <dgm:spPr>
        <a:xfrm>
          <a:off x="4626495" y="535266"/>
          <a:ext cx="1469770" cy="2414587"/>
        </a:xfr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en-US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The Skills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86D7DDAD-7D24-48F0-8BE2-75E6A9E35B86}" type="parTrans" cxnId="{615D95E9-760C-4758-83B5-F26AC0EBC1C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CFE7DB23-6026-4127-A729-9821AA8A9C1D}" type="sibTrans" cxnId="{615D95E9-760C-4758-83B5-F26AC0EBC1C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11157B0-5522-4D97-B9D4-04BBD2C9735F}">
      <dgm:prSet phldrT="[Text]"/>
      <dgm:spPr>
        <a:xfrm>
          <a:off x="2478430" y="535266"/>
          <a:ext cx="1469770" cy="2414587"/>
        </a:xfr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ورش عمل ومحاضرات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5A977F70-0EF4-4CCF-85B8-283DC7818D88}" type="parTrans" cxnId="{6F02C355-993E-44AE-A264-6EBFEF7ED7A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4B28051-7556-45F4-9A41-A32182610170}" type="sibTrans" cxnId="{6F02C355-993E-44AE-A264-6EBFEF7ED7A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C0C2A61A-CC87-4953-B536-72D4A9331250}">
      <dgm:prSet phldrT="[Text]"/>
      <dgm:spPr>
        <a:xfrm>
          <a:off x="330366" y="535266"/>
          <a:ext cx="1469770" cy="2414587"/>
        </a:xfr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en-US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Think Global </a:t>
          </a:r>
          <a:r>
            <a:rPr lang="en-US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Act Local</a:t>
          </a:r>
        </a:p>
      </dgm:t>
    </dgm:pt>
    <dgm:pt modelId="{74CEFA6E-018B-484D-9B75-8D26E69A889B}" type="sibTrans" cxnId="{A27DE33F-9D2E-46B3-A828-22C876874011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C374610-9D3F-4D8D-9328-EB323C341C12}" type="parTrans" cxnId="{A27DE33F-9D2E-46B3-A828-22C876874011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F8788C77-5B16-49C6-8A89-1ACFECF03066}">
      <dgm:prSet phldrT="[Text]"/>
      <dgm:spPr>
        <a:xfrm>
          <a:off x="330366" y="535266"/>
          <a:ext cx="1469770" cy="2414587"/>
        </a:xfr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en-US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Talent </a:t>
          </a:r>
          <a:r>
            <a:rPr lang="en-US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Hub</a:t>
          </a:r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– </a:t>
          </a:r>
          <a:r>
            <a:rPr lang="en-US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Idea Lab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389CF6AA-6CD4-4B7C-BA59-978FC1F3F298}" type="parTrans" cxnId="{C779A4F2-AB1C-43F3-AD59-89F6BB94266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CF359265-AAE0-4605-9C0C-E56D1B3E0A7F}" type="sibTrans" cxnId="{C779A4F2-AB1C-43F3-AD59-89F6BB94266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6B9B03D9-3A12-4DD4-9302-56EC377D4846}">
      <dgm:prSet phldrT="[Text]"/>
      <dgm:spPr>
        <a:xfrm>
          <a:off x="330366" y="535266"/>
          <a:ext cx="1469770" cy="2414587"/>
        </a:xfr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جائزة الأمير محمد بن فهد للقيادية الشابة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9BBC0C7C-7C14-45F4-B632-531C54F03DF1}" type="parTrans" cxnId="{5EA8BBEF-E9F9-4ADF-BF81-44A788D5739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B705F844-7185-4A29-9E0C-05F4BCF5AEA6}" type="sibTrans" cxnId="{5EA8BBEF-E9F9-4ADF-BF81-44A788D5739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B9D74B2E-E58F-426E-80B9-FD0B58B74C1D}">
      <dgm:prSet phldrT="[Text]"/>
      <dgm:spPr>
        <a:xfrm>
          <a:off x="4626495" y="535266"/>
          <a:ext cx="1469770" cy="2414587"/>
        </a:xfr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قائدات وطن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04E4A0C5-AA2A-40F1-A14F-5CB4342BB4EE}" type="parTrans" cxnId="{E949947F-C93A-40FC-BEE7-F2800926E37B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8C6A9AAD-4B78-432A-A055-E6039474DA56}" type="sibTrans" cxnId="{E949947F-C93A-40FC-BEE7-F2800926E37B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3735B23A-9C1A-431A-809A-E895CD5462F8}">
      <dgm:prSet phldrT="[Text]"/>
      <dgm:spPr>
        <a:xfrm>
          <a:off x="4626495" y="535266"/>
          <a:ext cx="1469770" cy="2414587"/>
        </a:xfr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سفيرات فوق العادة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9548767F-D222-489F-8808-0E06AF239760}" type="parTrans" cxnId="{0AD20850-F7B1-41BB-91B7-70A641ED685F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527F3B54-5367-4AB0-9E4E-991F9E414903}" type="sibTrans" cxnId="{0AD20850-F7B1-41BB-91B7-70A641ED685F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1A33760-606B-400E-8D04-FC18DFC8253B}">
      <dgm:prSet phldrT="[Text]"/>
      <dgm:spPr>
        <a:xfrm>
          <a:off x="4626495" y="535266"/>
          <a:ext cx="1469770" cy="2414587"/>
        </a:xfr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67099C34-5AD3-4BD5-BCC7-5559B0685032}" type="parTrans" cxnId="{74ACA35A-5D46-44F7-A225-E3426DE61F3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BC97B24-A072-4676-BCCE-AD14571537A2}" type="sibTrans" cxnId="{74ACA35A-5D46-44F7-A225-E3426DE61F3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51CA43E8-5F5D-4087-A71E-DDE291E29CD4}">
      <dgm:prSet phldrT="[Text]"/>
      <dgm:spPr>
        <a:xfrm>
          <a:off x="4626495" y="535266"/>
          <a:ext cx="1469770" cy="2414587"/>
        </a:xfr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B3E386EE-5240-4E5F-9189-A16A46FE7FE1}" type="parTrans" cxnId="{69AEAAB0-72C2-4AE4-957D-1B7CCD091B1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CBFF818-9922-4BB2-A45E-E4389EEC27F4}" type="sibTrans" cxnId="{69AEAAB0-72C2-4AE4-957D-1B7CCD091B1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7ED9482-7EAD-4523-8AD2-9675577A6A21}">
      <dgm:prSet phldrT="[Text]"/>
      <dgm:spPr>
        <a:xfrm>
          <a:off x="330366" y="535266"/>
          <a:ext cx="1469770" cy="2414587"/>
        </a:xfr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FB29FACA-72F8-4602-A994-C98A402B0231}" type="parTrans" cxnId="{78B49D0C-DE97-48AD-BF43-BCA22A41273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858C3FC7-4047-4CB3-BF45-150B7F89A425}" type="sibTrans" cxnId="{78B49D0C-DE97-48AD-BF43-BCA22A41273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EF8397D4-1480-40D4-9859-4CEA5551A524}">
      <dgm:prSet phldrT="[Text]"/>
      <dgm:spPr>
        <a:xfrm>
          <a:off x="330366" y="535266"/>
          <a:ext cx="1469770" cy="2414587"/>
        </a:xfr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5090305B-EF77-458C-94FF-1E90086CF32E}" type="parTrans" cxnId="{B0F2A785-307D-46D5-A576-9E04E5C1EE0C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F8812EA-028F-4822-BBEA-D69141B2E629}" type="sibTrans" cxnId="{B0F2A785-307D-46D5-A576-9E04E5C1EE0C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122B6114-ED8F-4FBC-B554-C71C13D44574}">
      <dgm:prSet phldrT="[Text]"/>
      <dgm:spPr>
        <a:xfrm>
          <a:off x="2478430" y="535266"/>
          <a:ext cx="1469770" cy="2414587"/>
        </a:xfr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برامج قصيرة المدى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86A7815C-222D-4D15-8DFD-32713A8533C2}" type="parTrans" cxnId="{8AD9BA87-E1A1-4244-A40A-C31ED19A710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30F9CD1B-9877-4361-A47F-07BFD174E779}" type="sibTrans" cxnId="{8AD9BA87-E1A1-4244-A40A-C31ED19A710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98CDCEBA-8073-44D0-96BE-F8B2E696E465}">
      <dgm:prSet phldrT="[Text]"/>
      <dgm:spPr>
        <a:xfrm>
          <a:off x="2478430" y="535266"/>
          <a:ext cx="1469770" cy="2414587"/>
        </a:xfr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AD3EC832-B84D-4FCB-93F3-D2282D6B0D02}" type="parTrans" cxnId="{E176FCC8-B7B0-42B3-8586-1A7527AE1FF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188C7D5-A8A7-499E-9FAF-FD381FB4FA6E}" type="sibTrans" cxnId="{E176FCC8-B7B0-42B3-8586-1A7527AE1FF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DF0F6571-0186-491E-B539-A1B724D2C37C}">
      <dgm:prSet phldrT="[Text]"/>
      <dgm:spPr>
        <a:xfrm>
          <a:off x="2478430" y="535266"/>
          <a:ext cx="1469770" cy="2414587"/>
        </a:xfr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فريق عمل </a:t>
          </a:r>
          <a:r>
            <a:rPr lang="en-US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Leap</a:t>
          </a:r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التطوعي </a:t>
          </a:r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722BC0B8-DD74-40C3-9958-4B8739F7ACAE}" type="parTrans" cxnId="{DDFB2507-6300-4DB3-8272-794D23BEE0F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9B982B3-B9EC-446E-8FDD-59B385E5D6F9}" type="sibTrans" cxnId="{DDFB2507-6300-4DB3-8272-794D23BEE0F7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954FDE67-FF2E-40E2-B629-7043F2C50192}">
      <dgm:prSet phldrT="[Text]"/>
      <dgm:spPr>
        <a:xfrm>
          <a:off x="2478430" y="535266"/>
          <a:ext cx="1469770" cy="2414587"/>
        </a:xfr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US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FEE41B4D-6B7F-4AE5-AB01-41AEE95DB627}" type="parTrans" cxnId="{5F21EC7C-7657-415D-A3EB-ABFCE67DD1C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78D74610-7E6C-4EAD-9226-37EEBFAA9A00}" type="sibTrans" cxnId="{5F21EC7C-7657-415D-A3EB-ABFCE67DD1C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4DD12A3A-8A1E-456A-B0CF-DD817C4E4961}" type="pres">
      <dgm:prSet presAssocID="{454494C3-9EE5-4CFA-BB79-77690A21F04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98170501-E0F2-425E-8DC7-2B6CB6A60D8F}" type="pres">
      <dgm:prSet presAssocID="{7EB5871D-9795-4C5F-88BB-60C9E86A8AD2}" presName="compositeNode" presStyleCnt="0">
        <dgm:presLayoutVars>
          <dgm:bulletEnabled val="1"/>
        </dgm:presLayoutVars>
      </dgm:prSet>
      <dgm:spPr/>
    </dgm:pt>
    <dgm:pt modelId="{7DCD2C66-01F6-4971-AF39-E6C5BADEBD6C}" type="pres">
      <dgm:prSet presAssocID="{7EB5871D-9795-4C5F-88BB-60C9E86A8AD2}" presName="image" presStyleLbl="fgImgPlace1" presStyleIdx="0" presStyleCnt="3"/>
      <dgm:spPr>
        <a:xfrm>
          <a:off x="35294" y="145771"/>
          <a:ext cx="590143" cy="5901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9DCD894B-2AB2-4165-95D5-1730966B04B6}" type="pres">
      <dgm:prSet presAssocID="{7EB5871D-9795-4C5F-88BB-60C9E86A8AD2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86E506B-800A-4286-8ADD-63EB8BDB63C4}" type="pres">
      <dgm:prSet presAssocID="{7EB5871D-9795-4C5F-88BB-60C9E86A8AD2}" presName="parentNode" presStyleLbl="revTx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B4FEE7F-4097-44D5-ACF8-DB358F43677E}" type="pres">
      <dgm:prSet presAssocID="{055D95DB-5326-47DA-810C-CC31C7E0F375}" presName="sibTrans" presStyleCnt="0"/>
      <dgm:spPr/>
    </dgm:pt>
    <dgm:pt modelId="{3F78744D-6BFF-4058-B6B0-2780A1183DDE}" type="pres">
      <dgm:prSet presAssocID="{758BFE12-C1E0-4D19-9DED-5179FA373981}" presName="compositeNode" presStyleCnt="0">
        <dgm:presLayoutVars>
          <dgm:bulletEnabled val="1"/>
        </dgm:presLayoutVars>
      </dgm:prSet>
      <dgm:spPr/>
    </dgm:pt>
    <dgm:pt modelId="{BCDF9BAE-625B-4F2F-9098-1330A55DE71E}" type="pres">
      <dgm:prSet presAssocID="{758BFE12-C1E0-4D19-9DED-5179FA373981}" presName="image" presStyleLbl="fgImgPlace1" presStyleIdx="1" presStyleCnt="3"/>
      <dgm:spPr>
        <a:xfrm>
          <a:off x="2183358" y="145771"/>
          <a:ext cx="590143" cy="5901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8884E00A-22B4-4431-BD1F-D48F84A0B3B2}" type="pres">
      <dgm:prSet presAssocID="{758BFE12-C1E0-4D19-9DED-5179FA373981}" presName="child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330DC60-D289-49EF-A025-432E89650C82}" type="pres">
      <dgm:prSet presAssocID="{758BFE12-C1E0-4D19-9DED-5179FA373981}" presName="parentNode" presStyleLbl="revTx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FEA28AC-7E30-49B4-8470-B39A310D0BF3}" type="pres">
      <dgm:prSet presAssocID="{F20C7388-D0EE-4D37-9282-BC00BD85EDA1}" presName="sibTrans" presStyleCnt="0"/>
      <dgm:spPr/>
    </dgm:pt>
    <dgm:pt modelId="{B7F4F55C-7CE5-4500-BCAC-76F4916D29A1}" type="pres">
      <dgm:prSet presAssocID="{3E565878-B8B1-4061-905A-528D1C0BEDE4}" presName="compositeNode" presStyleCnt="0">
        <dgm:presLayoutVars>
          <dgm:bulletEnabled val="1"/>
        </dgm:presLayoutVars>
      </dgm:prSet>
      <dgm:spPr/>
    </dgm:pt>
    <dgm:pt modelId="{8B15D07B-9DEC-4E6C-9819-06BF3D559A26}" type="pres">
      <dgm:prSet presAssocID="{3E565878-B8B1-4061-905A-528D1C0BEDE4}" presName="image" presStyleLbl="fgImgPlace1" presStyleIdx="2" presStyleCnt="3"/>
      <dgm:spPr>
        <a:xfrm>
          <a:off x="4331423" y="145771"/>
          <a:ext cx="590143" cy="59014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68CEBFC9-FF0C-4F6C-BFCE-ADB5619F768D}" type="pres">
      <dgm:prSet presAssocID="{3E565878-B8B1-4061-905A-528D1C0BEDE4}" presName="childNode" presStyleLbl="node1" presStyleIdx="2" presStyleCnt="3" custLinFactNeighborX="156" custLinFactNeighborY="-1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654DAE98-E957-4A12-8192-94DFFF4B6380}" type="pres">
      <dgm:prSet presAssocID="{3E565878-B8B1-4061-905A-528D1C0BEDE4}" presName="parentNode" presStyleLbl="revTx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74ACA35A-5D46-44F7-A225-E3426DE61F35}" srcId="{3E565878-B8B1-4061-905A-528D1C0BEDE4}" destId="{21A33760-606B-400E-8D04-FC18DFC8253B}" srcOrd="1" destOrd="0" parTransId="{67099C34-5AD3-4BD5-BCC7-5559B0685032}" sibTransId="{ABC97B24-A072-4676-BCCE-AD14571537A2}"/>
    <dgm:cxn modelId="{E2B3F874-95CC-4235-B8F4-F148E7E368A6}" srcId="{454494C3-9EE5-4CFA-BB79-77690A21F043}" destId="{3E565878-B8B1-4061-905A-528D1C0BEDE4}" srcOrd="2" destOrd="0" parTransId="{9C035D6B-F122-4A6D-97F2-8F84EB164111}" sibTransId="{EE6DA40E-24C5-4EC6-8B17-10A6D0C30452}"/>
    <dgm:cxn modelId="{FEC72EE7-2F45-AF43-AF47-18064816C758}" type="presOf" srcId="{954FDE67-FF2E-40E2-B629-7043F2C50192}" destId="{8884E00A-22B4-4431-BD1F-D48F84A0B3B2}" srcOrd="0" destOrd="3" presId="urn:microsoft.com/office/officeart/2005/8/layout/hList2"/>
    <dgm:cxn modelId="{0AD20850-F7B1-41BB-91B7-70A641ED685F}" srcId="{3E565878-B8B1-4061-905A-528D1C0BEDE4}" destId="{3735B23A-9C1A-431A-809A-E895CD5462F8}" srcOrd="4" destOrd="0" parTransId="{9548767F-D222-489F-8808-0E06AF239760}" sibTransId="{527F3B54-5367-4AB0-9E4E-991F9E414903}"/>
    <dgm:cxn modelId="{B0F2A785-307D-46D5-A576-9E04E5C1EE0C}" srcId="{7EB5871D-9795-4C5F-88BB-60C9E86A8AD2}" destId="{EF8397D4-1480-40D4-9859-4CEA5551A524}" srcOrd="3" destOrd="0" parTransId="{5090305B-EF77-458C-94FF-1E90086CF32E}" sibTransId="{0F8812EA-028F-4822-BBEA-D69141B2E629}"/>
    <dgm:cxn modelId="{6F02C355-993E-44AE-A264-6EBFEF7ED7A6}" srcId="{758BFE12-C1E0-4D19-9DED-5179FA373981}" destId="{211157B0-5522-4D97-B9D4-04BBD2C9735F}" srcOrd="0" destOrd="0" parTransId="{5A977F70-0EF4-4CCF-85B8-283DC7818D88}" sibTransId="{04B28051-7556-45F4-9A41-A32182610170}"/>
    <dgm:cxn modelId="{3FFBE01E-BE48-8746-985B-3137C6D85264}" type="presOf" srcId="{77F38C82-F4A5-4620-8171-DD9C73BB92AD}" destId="{68CEBFC9-FF0C-4F6C-BFCE-ADB5619F768D}" srcOrd="0" destOrd="0" presId="urn:microsoft.com/office/officeart/2005/8/layout/hList2"/>
    <dgm:cxn modelId="{2A5E6B97-443E-FD41-A39C-75E1E665885C}" type="presOf" srcId="{51CA43E8-5F5D-4087-A71E-DDE291E29CD4}" destId="{68CEBFC9-FF0C-4F6C-BFCE-ADB5619F768D}" srcOrd="0" destOrd="3" presId="urn:microsoft.com/office/officeart/2005/8/layout/hList2"/>
    <dgm:cxn modelId="{E176FCC8-B7B0-42B3-8586-1A7527AE1FF6}" srcId="{758BFE12-C1E0-4D19-9DED-5179FA373981}" destId="{98CDCEBA-8073-44D0-96BE-F8B2E696E465}" srcOrd="1" destOrd="0" parTransId="{AD3EC832-B84D-4FCB-93F3-D2282D6B0D02}" sibTransId="{0188C7D5-A8A7-499E-9FAF-FD381FB4FA6E}"/>
    <dgm:cxn modelId="{75AA2ADA-9168-DB4F-BD8D-30567065B639}" type="presOf" srcId="{3E565878-B8B1-4061-905A-528D1C0BEDE4}" destId="{654DAE98-E957-4A12-8192-94DFFF4B6380}" srcOrd="0" destOrd="0" presId="urn:microsoft.com/office/officeart/2005/8/layout/hList2"/>
    <dgm:cxn modelId="{689BEFDD-DF0A-0849-96EB-31CBEB8D5432}" type="presOf" srcId="{758BFE12-C1E0-4D19-9DED-5179FA373981}" destId="{F330DC60-D289-49EF-A025-432E89650C82}" srcOrd="0" destOrd="0" presId="urn:microsoft.com/office/officeart/2005/8/layout/hList2"/>
    <dgm:cxn modelId="{D6A53713-1A49-4BBE-8EA7-BC08A8F4C80E}" srcId="{454494C3-9EE5-4CFA-BB79-77690A21F043}" destId="{758BFE12-C1E0-4D19-9DED-5179FA373981}" srcOrd="1" destOrd="0" parTransId="{747E218E-60A0-4AC5-9752-CA5ED635A91F}" sibTransId="{F20C7388-D0EE-4D37-9282-BC00BD85EDA1}"/>
    <dgm:cxn modelId="{6FDE0BBD-1AFB-C843-9B07-A4B2EA80F248}" type="presOf" srcId="{21A33760-606B-400E-8D04-FC18DFC8253B}" destId="{68CEBFC9-FF0C-4F6C-BFCE-ADB5619F768D}" srcOrd="0" destOrd="1" presId="urn:microsoft.com/office/officeart/2005/8/layout/hList2"/>
    <dgm:cxn modelId="{C779A4F2-AB1C-43F3-AD59-89F6BB942664}" srcId="{7EB5871D-9795-4C5F-88BB-60C9E86A8AD2}" destId="{F8788C77-5B16-49C6-8A89-1ACFECF03066}" srcOrd="2" destOrd="0" parTransId="{389CF6AA-6CD4-4B7C-BA59-978FC1F3F298}" sibTransId="{CF359265-AAE0-4605-9C0C-E56D1B3E0A7F}"/>
    <dgm:cxn modelId="{A1DFC172-751E-204A-BC79-045B82666424}" type="presOf" srcId="{3735B23A-9C1A-431A-809A-E895CD5462F8}" destId="{68CEBFC9-FF0C-4F6C-BFCE-ADB5619F768D}" srcOrd="0" destOrd="4" presId="urn:microsoft.com/office/officeart/2005/8/layout/hList2"/>
    <dgm:cxn modelId="{F3A91593-F0E9-F34F-BBC2-F690AAEFD8CF}" type="presOf" srcId="{7EB5871D-9795-4C5F-88BB-60C9E86A8AD2}" destId="{F86E506B-800A-4286-8ADD-63EB8BDB63C4}" srcOrd="0" destOrd="0" presId="urn:microsoft.com/office/officeart/2005/8/layout/hList2"/>
    <dgm:cxn modelId="{8AD9BA87-E1A1-4244-A40A-C31ED19A7109}" srcId="{758BFE12-C1E0-4D19-9DED-5179FA373981}" destId="{122B6114-ED8F-4FBC-B554-C71C13D44574}" srcOrd="2" destOrd="0" parTransId="{86A7815C-222D-4D15-8DFD-32713A8533C2}" sibTransId="{30F9CD1B-9877-4361-A47F-07BFD174E779}"/>
    <dgm:cxn modelId="{82780F95-3DBE-334F-884E-455C1392FE0B}" type="presOf" srcId="{B9D74B2E-E58F-426E-80B9-FD0B58B74C1D}" destId="{68CEBFC9-FF0C-4F6C-BFCE-ADB5619F768D}" srcOrd="0" destOrd="2" presId="urn:microsoft.com/office/officeart/2005/8/layout/hList2"/>
    <dgm:cxn modelId="{22BED1DB-D5D9-BD4B-991F-61F515AAABF7}" type="presOf" srcId="{DF0F6571-0186-491E-B539-A1B724D2C37C}" destId="{8884E00A-22B4-4431-BD1F-D48F84A0B3B2}" srcOrd="0" destOrd="4" presId="urn:microsoft.com/office/officeart/2005/8/layout/hList2"/>
    <dgm:cxn modelId="{5EA8BBEF-E9F9-4ADF-BF81-44A788D57399}" srcId="{7EB5871D-9795-4C5F-88BB-60C9E86A8AD2}" destId="{6B9B03D9-3A12-4DD4-9302-56EC377D4846}" srcOrd="4" destOrd="0" parTransId="{9BBC0C7C-7C14-45F4-B632-531C54F03DF1}" sibTransId="{B705F844-7185-4A29-9E0C-05F4BCF5AEA6}"/>
    <dgm:cxn modelId="{69AEAAB0-72C2-4AE4-957D-1B7CCD091B14}" srcId="{3E565878-B8B1-4061-905A-528D1C0BEDE4}" destId="{51CA43E8-5F5D-4087-A71E-DDE291E29CD4}" srcOrd="3" destOrd="0" parTransId="{B3E386EE-5240-4E5F-9189-A16A46FE7FE1}" sibTransId="{0CBFF818-9922-4BB2-A45E-E4389EEC27F4}"/>
    <dgm:cxn modelId="{42D3B28A-4B01-494E-94A8-360F7CD008D2}" type="presOf" srcId="{C0C2A61A-CC87-4953-B536-72D4A9331250}" destId="{9DCD894B-2AB2-4165-95D5-1730966B04B6}" srcOrd="0" destOrd="0" presId="urn:microsoft.com/office/officeart/2005/8/layout/hList2"/>
    <dgm:cxn modelId="{5C318230-3AA8-6D48-B887-1262621B2949}" type="presOf" srcId="{F8788C77-5B16-49C6-8A89-1ACFECF03066}" destId="{9DCD894B-2AB2-4165-95D5-1730966B04B6}" srcOrd="0" destOrd="2" presId="urn:microsoft.com/office/officeart/2005/8/layout/hList2"/>
    <dgm:cxn modelId="{80F0F68B-905A-894C-BE44-33617B2F265B}" type="presOf" srcId="{122B6114-ED8F-4FBC-B554-C71C13D44574}" destId="{8884E00A-22B4-4431-BD1F-D48F84A0B3B2}" srcOrd="0" destOrd="2" presId="urn:microsoft.com/office/officeart/2005/8/layout/hList2"/>
    <dgm:cxn modelId="{DDFB2507-6300-4DB3-8272-794D23BEE0F7}" srcId="{758BFE12-C1E0-4D19-9DED-5179FA373981}" destId="{DF0F6571-0186-491E-B539-A1B724D2C37C}" srcOrd="4" destOrd="0" parTransId="{722BC0B8-DD74-40C3-9958-4B8739F7ACAE}" sibTransId="{A9B982B3-B9EC-446E-8FDD-59B385E5D6F9}"/>
    <dgm:cxn modelId="{CCF30EE7-98C3-A043-B280-469D8A056EF3}" type="presOf" srcId="{6B9B03D9-3A12-4DD4-9302-56EC377D4846}" destId="{9DCD894B-2AB2-4165-95D5-1730966B04B6}" srcOrd="0" destOrd="4" presId="urn:microsoft.com/office/officeart/2005/8/layout/hList2"/>
    <dgm:cxn modelId="{5F21EC7C-7657-415D-A3EB-ABFCE67DD1C5}" srcId="{758BFE12-C1E0-4D19-9DED-5179FA373981}" destId="{954FDE67-FF2E-40E2-B629-7043F2C50192}" srcOrd="3" destOrd="0" parTransId="{FEE41B4D-6B7F-4AE5-AB01-41AEE95DB627}" sibTransId="{78D74610-7E6C-4EAD-9226-37EEBFAA9A00}"/>
    <dgm:cxn modelId="{615D95E9-760C-4758-83B5-F26AC0EBC1C7}" srcId="{3E565878-B8B1-4061-905A-528D1C0BEDE4}" destId="{77F38C82-F4A5-4620-8171-DD9C73BB92AD}" srcOrd="0" destOrd="0" parTransId="{86D7DDAD-7D24-48F0-8BE2-75E6A9E35B86}" sibTransId="{CFE7DB23-6026-4127-A729-9821AA8A9C1D}"/>
    <dgm:cxn modelId="{0253A4E9-1C55-4804-9916-09A13A55F128}" srcId="{454494C3-9EE5-4CFA-BB79-77690A21F043}" destId="{7EB5871D-9795-4C5F-88BB-60C9E86A8AD2}" srcOrd="0" destOrd="0" parTransId="{C60F7EBC-CA93-4E41-8AB4-48CB0193A21F}" sibTransId="{055D95DB-5326-47DA-810C-CC31C7E0F375}"/>
    <dgm:cxn modelId="{696C9936-836E-4140-9502-0FD60D7AE9CC}" type="presOf" srcId="{98CDCEBA-8073-44D0-96BE-F8B2E696E465}" destId="{8884E00A-22B4-4431-BD1F-D48F84A0B3B2}" srcOrd="0" destOrd="1" presId="urn:microsoft.com/office/officeart/2005/8/layout/hList2"/>
    <dgm:cxn modelId="{034CB0FB-5F22-5146-9055-275BA5B581FB}" type="presOf" srcId="{A7ED9482-7EAD-4523-8AD2-9675577A6A21}" destId="{9DCD894B-2AB2-4165-95D5-1730966B04B6}" srcOrd="0" destOrd="1" presId="urn:microsoft.com/office/officeart/2005/8/layout/hList2"/>
    <dgm:cxn modelId="{E949947F-C93A-40FC-BEE7-F2800926E37B}" srcId="{3E565878-B8B1-4061-905A-528D1C0BEDE4}" destId="{B9D74B2E-E58F-426E-80B9-FD0B58B74C1D}" srcOrd="2" destOrd="0" parTransId="{04E4A0C5-AA2A-40F1-A14F-5CB4342BB4EE}" sibTransId="{8C6A9AAD-4B78-432A-A055-E6039474DA56}"/>
    <dgm:cxn modelId="{6CE91CC8-3F9F-B140-B359-7902EF63EA8F}" type="presOf" srcId="{454494C3-9EE5-4CFA-BB79-77690A21F043}" destId="{4DD12A3A-8A1E-456A-B0CF-DD817C4E4961}" srcOrd="0" destOrd="0" presId="urn:microsoft.com/office/officeart/2005/8/layout/hList2"/>
    <dgm:cxn modelId="{78B49D0C-DE97-48AD-BF43-BCA22A412737}" srcId="{7EB5871D-9795-4C5F-88BB-60C9E86A8AD2}" destId="{A7ED9482-7EAD-4523-8AD2-9675577A6A21}" srcOrd="1" destOrd="0" parTransId="{FB29FACA-72F8-4602-A994-C98A402B0231}" sibTransId="{858C3FC7-4047-4CB3-BF45-150B7F89A425}"/>
    <dgm:cxn modelId="{DCFF1079-4CC9-3A46-A5A5-514F7A000C7C}" type="presOf" srcId="{211157B0-5522-4D97-B9D4-04BBD2C9735F}" destId="{8884E00A-22B4-4431-BD1F-D48F84A0B3B2}" srcOrd="0" destOrd="0" presId="urn:microsoft.com/office/officeart/2005/8/layout/hList2"/>
    <dgm:cxn modelId="{37832F00-C45E-7643-A0EF-92ED9E7544AB}" type="presOf" srcId="{EF8397D4-1480-40D4-9859-4CEA5551A524}" destId="{9DCD894B-2AB2-4165-95D5-1730966B04B6}" srcOrd="0" destOrd="3" presId="urn:microsoft.com/office/officeart/2005/8/layout/hList2"/>
    <dgm:cxn modelId="{A27DE33F-9D2E-46B3-A828-22C876874011}" srcId="{7EB5871D-9795-4C5F-88BB-60C9E86A8AD2}" destId="{C0C2A61A-CC87-4953-B536-72D4A9331250}" srcOrd="0" destOrd="0" parTransId="{0C374610-9D3F-4D8D-9328-EB323C341C12}" sibTransId="{74CEFA6E-018B-484D-9B75-8D26E69A889B}"/>
    <dgm:cxn modelId="{7FB5348D-6D79-5749-8A3C-030E98B8B65C}" type="presParOf" srcId="{4DD12A3A-8A1E-456A-B0CF-DD817C4E4961}" destId="{98170501-E0F2-425E-8DC7-2B6CB6A60D8F}" srcOrd="0" destOrd="0" presId="urn:microsoft.com/office/officeart/2005/8/layout/hList2"/>
    <dgm:cxn modelId="{AB2FCD70-A5E0-524E-A236-9A97F27070B6}" type="presParOf" srcId="{98170501-E0F2-425E-8DC7-2B6CB6A60D8F}" destId="{7DCD2C66-01F6-4971-AF39-E6C5BADEBD6C}" srcOrd="0" destOrd="0" presId="urn:microsoft.com/office/officeart/2005/8/layout/hList2"/>
    <dgm:cxn modelId="{0FCF1557-7BF9-AD47-A8A1-85A63740241E}" type="presParOf" srcId="{98170501-E0F2-425E-8DC7-2B6CB6A60D8F}" destId="{9DCD894B-2AB2-4165-95D5-1730966B04B6}" srcOrd="1" destOrd="0" presId="urn:microsoft.com/office/officeart/2005/8/layout/hList2"/>
    <dgm:cxn modelId="{326205E3-80A4-5240-BFC2-821711EEEDAF}" type="presParOf" srcId="{98170501-E0F2-425E-8DC7-2B6CB6A60D8F}" destId="{F86E506B-800A-4286-8ADD-63EB8BDB63C4}" srcOrd="2" destOrd="0" presId="urn:microsoft.com/office/officeart/2005/8/layout/hList2"/>
    <dgm:cxn modelId="{2D6607D8-C0EB-3F4E-97B8-3BED60180F4B}" type="presParOf" srcId="{4DD12A3A-8A1E-456A-B0CF-DD817C4E4961}" destId="{DB4FEE7F-4097-44D5-ACF8-DB358F43677E}" srcOrd="1" destOrd="0" presId="urn:microsoft.com/office/officeart/2005/8/layout/hList2"/>
    <dgm:cxn modelId="{D1858577-95FA-D74D-8A66-A3AE42E49ACB}" type="presParOf" srcId="{4DD12A3A-8A1E-456A-B0CF-DD817C4E4961}" destId="{3F78744D-6BFF-4058-B6B0-2780A1183DDE}" srcOrd="2" destOrd="0" presId="urn:microsoft.com/office/officeart/2005/8/layout/hList2"/>
    <dgm:cxn modelId="{2FFC0543-86F7-A449-90D9-838CFAD5D465}" type="presParOf" srcId="{3F78744D-6BFF-4058-B6B0-2780A1183DDE}" destId="{BCDF9BAE-625B-4F2F-9098-1330A55DE71E}" srcOrd="0" destOrd="0" presId="urn:microsoft.com/office/officeart/2005/8/layout/hList2"/>
    <dgm:cxn modelId="{379027B3-7528-454D-929C-91A0EFA126E8}" type="presParOf" srcId="{3F78744D-6BFF-4058-B6B0-2780A1183DDE}" destId="{8884E00A-22B4-4431-BD1F-D48F84A0B3B2}" srcOrd="1" destOrd="0" presId="urn:microsoft.com/office/officeart/2005/8/layout/hList2"/>
    <dgm:cxn modelId="{2D3329B9-F5D3-B240-8516-FB9B0C2E6A63}" type="presParOf" srcId="{3F78744D-6BFF-4058-B6B0-2780A1183DDE}" destId="{F330DC60-D289-49EF-A025-432E89650C82}" srcOrd="2" destOrd="0" presId="urn:microsoft.com/office/officeart/2005/8/layout/hList2"/>
    <dgm:cxn modelId="{1DF4478D-49FF-214F-B047-454507C94811}" type="presParOf" srcId="{4DD12A3A-8A1E-456A-B0CF-DD817C4E4961}" destId="{CFEA28AC-7E30-49B4-8470-B39A310D0BF3}" srcOrd="3" destOrd="0" presId="urn:microsoft.com/office/officeart/2005/8/layout/hList2"/>
    <dgm:cxn modelId="{5AF7B435-2C13-8148-8887-3DB66BBDFAC8}" type="presParOf" srcId="{4DD12A3A-8A1E-456A-B0CF-DD817C4E4961}" destId="{B7F4F55C-7CE5-4500-BCAC-76F4916D29A1}" srcOrd="4" destOrd="0" presId="urn:microsoft.com/office/officeart/2005/8/layout/hList2"/>
    <dgm:cxn modelId="{81DF4BCD-4DEE-B842-9270-92BCAB1A103D}" type="presParOf" srcId="{B7F4F55C-7CE5-4500-BCAC-76F4916D29A1}" destId="{8B15D07B-9DEC-4E6C-9819-06BF3D559A26}" srcOrd="0" destOrd="0" presId="urn:microsoft.com/office/officeart/2005/8/layout/hList2"/>
    <dgm:cxn modelId="{B55DF6FD-0D9B-3F47-8A50-F8002F9A3424}" type="presParOf" srcId="{B7F4F55C-7CE5-4500-BCAC-76F4916D29A1}" destId="{68CEBFC9-FF0C-4F6C-BFCE-ADB5619F768D}" srcOrd="1" destOrd="0" presId="urn:microsoft.com/office/officeart/2005/8/layout/hList2"/>
    <dgm:cxn modelId="{73D90C0C-5095-5444-AA71-D90EAE2D4C19}" type="presParOf" srcId="{B7F4F55C-7CE5-4500-BCAC-76F4916D29A1}" destId="{654DAE98-E957-4A12-8192-94DFFF4B6380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86D820-72A0-4824-B881-7A839507522B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95D1A16F-4705-487D-9DAA-4E1EEBCC1B6B}">
      <dgm:prSet phldrT="[Text]"/>
      <dgm:spPr>
        <a:xfrm rot="16200000">
          <a:off x="-1106795" y="1622708"/>
          <a:ext cx="2481453" cy="200206"/>
        </a:xfrm>
        <a:noFill/>
        <a:ln>
          <a:noFill/>
        </a:ln>
        <a:effectLst/>
      </dgm:spPr>
      <dgm:t>
        <a:bodyPr/>
        <a:lstStyle/>
        <a:p>
          <a:r>
            <a:rPr lang="ar-SA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النادي الأدبي</a:t>
          </a:r>
          <a:endParaRPr lang="en-GB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AFC11101-6F6A-42C7-9A0E-7A931F9A394D}" type="parTrans" cxnId="{3B31C1A6-C034-4E73-88CA-2851341A3CCB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F9DF6485-C193-48A0-96F0-90A9EC77BBB4}" type="sibTrans" cxnId="{3B31C1A6-C034-4E73-88CA-2851341A3CCB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806BEC60-421B-4006-94C3-98D5DA1F036B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لآلئ العربية</a:t>
          </a:r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6364EDDC-04C6-4371-8649-6A738FD3582E}" type="parTrans" cxnId="{8ACC1597-AACA-4AC3-BD5B-EE990EA56F3A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56F3D954-1AE6-4127-AC9F-6D9615FC6368}" type="sibTrans" cxnId="{8ACC1597-AACA-4AC3-BD5B-EE990EA56F3A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2AC71968-5B63-4469-8797-8600E9E52998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مجلة </a:t>
          </a:r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شهرية</a:t>
          </a:r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BC15317D-B0F5-4000-B996-E9431545F3CE}" type="parTrans" cxnId="{DA72C8C2-C808-446E-8475-74AC627710D7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9C4106CD-35F3-42C0-833A-FAAD5022063F}" type="sibTrans" cxnId="{DA72C8C2-C808-446E-8475-74AC627710D7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D53556A4-69FD-495E-997E-562CBEE518EB}">
      <dgm:prSet phldrT="[Text]"/>
      <dgm:spPr>
        <a:xfrm rot="16200000">
          <a:off x="347928" y="1622708"/>
          <a:ext cx="2481453" cy="200206"/>
        </a:xfrm>
        <a:noFill/>
        <a:ln>
          <a:noFill/>
        </a:ln>
        <a:effectLst/>
      </dgm:spPr>
      <dgm:t>
        <a:bodyPr/>
        <a:lstStyle/>
        <a:p>
          <a:r>
            <a:rPr lang="ar-S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قسم المكتبة الالكترونية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BB15B551-A17E-4BFF-8E69-576B151490F1}" type="parTrans" cxnId="{226EB953-1385-40AB-926E-D3D5B2727D9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1E00276F-8DCA-4C0D-AFD0-09534E49C223}" type="sibTrans" cxnId="{226EB953-1385-40AB-926E-D3D5B2727D9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6102D2EB-F37E-4C9D-9255-E423C9B040B2}">
      <dgm:prSet phldrT="[Text]"/>
      <dgm:spPr>
        <a:xfrm>
          <a:off x="1688758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تشمل مخرجات الصندوق</a:t>
          </a:r>
          <a:endParaRPr lang="en-US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rtl="1"/>
          <a:endParaRPr lang="en-US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rtl="1"/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894BEEA5-B8FA-4471-AD46-10551F2819FE}" type="parTrans" cxnId="{BC5E127A-1F1D-476E-88C5-DDDE898F980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2D015A10-E541-4377-ABA9-FDF7FA848C10}" type="sibTrans" cxnId="{BC5E127A-1F1D-476E-88C5-DDDE898F980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2DDEB35F-8B53-449C-9477-3F250D152C5B}">
      <dgm:prSet phldrT="[Text]"/>
      <dgm:spPr>
        <a:xfrm>
          <a:off x="1688758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اشتراك </a:t>
          </a:r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المكتبة </a:t>
          </a:r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بقواعد بيانية للبحوث</a:t>
          </a:r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42D4C263-7569-417D-A318-839B738873F5}" type="parTrans" cxnId="{B7119389-9600-4F4E-96C2-623FBB056918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23EFEC0B-4A96-4347-84B6-33EE628FF2BD}" type="sibTrans" cxnId="{B7119389-9600-4F4E-96C2-623FBB056918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F016BA33-9C8A-49E1-9872-8FC45B87F7E6}">
      <dgm:prSet phldrT="[Text]"/>
      <dgm:spPr>
        <a:xfrm rot="16200000">
          <a:off x="3257375" y="1622708"/>
          <a:ext cx="2481453" cy="200206"/>
        </a:xfrm>
        <a:noFill/>
        <a:ln>
          <a:noFill/>
        </a:ln>
        <a:effectLst/>
      </dgm:spPr>
      <dgm:t>
        <a:bodyPr/>
        <a:lstStyle/>
        <a:p>
          <a:r>
            <a:rPr lang="ar-S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قسم البحوث </a:t>
          </a:r>
          <a:r>
            <a:rPr lang="ar-S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والدراسات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169B39B4-78D6-45D5-BEF8-89EF70DCA0F0}" type="parTrans" cxnId="{F60D03DA-4318-4A37-B9E6-776D0863ED72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57D0C179-3129-49BB-B792-DF3A53CC9132}" type="sibTrans" cxnId="{F60D03DA-4318-4A37-B9E6-776D0863ED72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F765510F-25F1-4BFE-8803-CB17CC34DEC4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405611D7-3522-47EA-9F7B-203CF782CF5A}" type="parTrans" cxnId="{FDBE2C61-61B0-41AC-89BB-B6BAD375352A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995CF0EA-3FF3-4828-9831-578DD2CCCB2C}" type="sibTrans" cxnId="{FDBE2C61-61B0-41AC-89BB-B6BAD375352A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D5E7DDD9-2758-4F4B-A95B-63423297F5EE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ندوات أكاديمية وجلسات نقاشية سنوية </a:t>
          </a:r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E6B3380D-C9E2-47D7-A523-579A9221784D}" type="parTrans" cxnId="{09637193-E6DB-426D-9850-676A26BF7DC6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0D17D2F2-BDF4-431F-9CD3-8814DE0EA33F}" type="sibTrans" cxnId="{09637193-E6DB-426D-9850-676A26BF7DC6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5DFA639F-BA18-43D1-A72E-8B1453E39BED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CE26FE89-E236-4B50-9C2F-6CDB8BA0BA1E}" type="parTrans" cxnId="{A4CB9C3B-DFFF-4FE2-97E3-C19ACBCB273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EA257C8B-2350-4CFD-A836-93031FC78B78}" type="sibTrans" cxnId="{A4CB9C3B-DFFF-4FE2-97E3-C19ACBCB273C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248DE1FF-535A-470D-91BD-D923042011FC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برنامج غذاء للفكر</a:t>
          </a:r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76650DE3-046B-4465-A71B-331275BC34D7}" type="parTrans" cxnId="{888FEE7C-0F1A-4D86-B615-DA06EBEE0A14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825186B0-63A8-4F52-A910-27724F585A17}" type="sibTrans" cxnId="{888FEE7C-0F1A-4D86-B615-DA06EBEE0A14}">
      <dgm:prSet/>
      <dgm:spPr/>
      <dgm:t>
        <a:bodyPr/>
        <a:lstStyle/>
        <a:p>
          <a:endParaRPr lang="en-GB">
            <a:latin typeface="GE SS Light" charset="0"/>
            <a:ea typeface="GE SS Light" charset="0"/>
            <a:cs typeface="GE SS Light" charset="0"/>
          </a:endParaRPr>
        </a:p>
      </dgm:t>
    </dgm:pt>
    <dgm:pt modelId="{7685A092-B3E1-4A87-B81C-0516C60921FB}">
      <dgm:prSet custT="1"/>
      <dgm:spPr>
        <a:xfrm>
          <a:off x="3143481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Low" rtl="1"/>
          <a:endParaRPr lang="en-US" sz="1800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algn="justLow" rtl="1"/>
          <a:r>
            <a:rPr lang="ar-SA" sz="18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جائزة </a:t>
          </a:r>
          <a:r>
            <a:rPr lang="ar-SA" sz="18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الأمير نايف بن عبدالعزيز للمرأة السعودية المتميزة</a:t>
          </a:r>
          <a:endParaRPr lang="en-US" sz="18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AC5F32DB-A41D-41C5-8D7D-33E659652D2A}">
      <dgm:prSet phldrT="[Text]"/>
      <dgm:spPr>
        <a:xfrm rot="16200000">
          <a:off x="1802652" y="1622708"/>
          <a:ext cx="2481453" cy="200206"/>
        </a:xfrm>
        <a:noFill/>
        <a:ln>
          <a:noFill/>
        </a:ln>
        <a:effectLst/>
      </dgm:spPr>
      <dgm:t>
        <a:bodyPr/>
        <a:lstStyle/>
        <a:p>
          <a:r>
            <a:rPr lang="ar-SA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الجوائز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FD95A827-C70E-4D95-9F43-5177B9FAEB55}" type="sibTrans" cxnId="{3C1C7046-3ECD-4DA9-8737-327099B0AB4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FA247C56-00A6-4A3F-BF2B-C9A6405FA919}" type="parTrans" cxnId="{3C1C7046-3ECD-4DA9-8737-327099B0AB4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7A3C9AFF-DFE2-420D-BF21-CB95372D17E5}" type="sibTrans" cxnId="{9C776949-86B2-428A-9F6A-AE06954A202F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134B1C19-CF46-4AC0-A159-EC58EE7A8DBD}" type="parTrans" cxnId="{9C776949-86B2-428A-9F6A-AE06954A202F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6C9ABB3-81B5-4ACA-9A76-7EF3467BA44F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نادي أدبي للقراءة و الكتابة</a:t>
          </a:r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C2581A71-CCE2-44E3-A6E2-64E70EF49329}" type="parTrans" cxnId="{11431BD7-ECFD-4E4D-A2B5-2937DF620D93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5747F07D-DF16-4090-98D3-15B833AEDE61}" type="sibTrans" cxnId="{11431BD7-ECFD-4E4D-A2B5-2937DF620D93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E2FB0F19-B91C-4B56-A325-67EC38FEA729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تدريب المدربين</a:t>
          </a:r>
          <a:r>
            <a:rPr lang="en-US" sz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TOT</a:t>
          </a:r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3A219AF8-7C8B-484A-B9E6-5DEC74E363AC}" type="parTrans" cxnId="{F96F0764-3018-4C30-98DE-47B0F907A95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CD8A9AA-E81A-438B-9546-727779E13203}" type="sibTrans" cxnId="{F96F0764-3018-4C30-98DE-47B0F907A955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6D6040AD-BAAE-42DF-BE66-C2461CD7D0D6}">
      <dgm:prSet phldrT="[Text]" custT="1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en-US" sz="16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Lean In </a:t>
          </a:r>
          <a:r>
            <a:rPr lang="ar-SA" sz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مجموعة دعم نسائية مهنية</a:t>
          </a:r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9151402F-208E-4049-8640-8B8887856D0F}" type="parTrans" cxnId="{B13E10E7-418C-4D1F-8885-E5007BC2715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74342B45-BF39-495C-BF68-C1A9C7CA1B11}" type="sibTrans" cxnId="{B13E10E7-418C-4D1F-8885-E5007BC2715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6D655CE0-EA2B-44CC-A863-9BC7D8F27102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E43AF4C5-8BA7-4971-8957-3C83D1181B9D}" type="parTrans" cxnId="{34F3A957-8A06-41B6-BF8A-33D70E6D9008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639C2BF2-4D0C-4C54-927E-1EA389694A73}" type="sibTrans" cxnId="{34F3A957-8A06-41B6-BF8A-33D70E6D9008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88812F6-EBCF-470A-A8EC-3A7723634425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D74AE676-1946-4462-BE15-A51B476D07A8}" type="parTrans" cxnId="{562B3DE8-CE80-4DD6-B2BB-1EF582B7F44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389EF86D-3BB4-4462-AE08-F50BA6B2EC5A}" type="sibTrans" cxnId="{562B3DE8-CE80-4DD6-B2BB-1EF582B7F44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9BE04DD7-5D51-4602-AE67-3590DD3790B0}">
      <dgm:prSet phldrT="[Text]"/>
      <dgm:spPr>
        <a:xfrm>
          <a:off x="1688758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A2483B41-9573-4484-B459-F8E9BE9AC73B}" type="parTrans" cxnId="{41D712A3-F941-4BF1-AAC1-31F4484A7AC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FBCF156-61E1-4ABA-A22C-943A004591D5}" type="sibTrans" cxnId="{41D712A3-F941-4BF1-AAC1-31F4484A7ACE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D68F0D83-3BC8-4E88-BC93-D3C97D0864F9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DEC32891-36E5-4513-AB7D-BB04ABCAD968}" type="parTrans" cxnId="{057DB294-A2DF-4507-970A-3E12870F1F3D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B96859D-D176-4048-A25F-79E085559C36}" type="sibTrans" cxnId="{057DB294-A2DF-4507-970A-3E12870F1F3D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C5CC5AE-06B8-45B7-9C69-372ED5210733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728B4C66-475C-4F08-B37C-57873A33C5F6}" type="parTrans" cxnId="{F6184344-F492-4581-BAB3-F0E83DD409B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0F69C344-0AEC-46E0-973A-4CC5EACF2C08}" type="sibTrans" cxnId="{F6184344-F492-4581-BAB3-F0E83DD409B9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1E50503E-D878-4B9F-8D32-654A8BD485CD}">
      <dgm:prSet phldrT="[Text]"/>
      <dgm:spPr>
        <a:xfrm>
          <a:off x="234034" y="482084"/>
          <a:ext cx="997241" cy="2481453"/>
        </a:xfr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C306D4C5-C639-4441-81D6-077F636A3AA9}" type="parTrans" cxnId="{65AD1B5E-7856-46D2-8698-497BEEF3193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D22192D7-FEC0-491C-8E83-AAEB4399F92E}" type="sibTrans" cxnId="{65AD1B5E-7856-46D2-8698-497BEEF31934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B94B078D-DA32-4D9F-B54B-173057B509B2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r>
            <a:rPr lang="ar-SA" sz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نجمات التميز</a:t>
          </a:r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206EBA0C-2FCC-4A09-8030-EEC64B0172DB}" type="parTrans" cxnId="{2DCD34EA-561F-46CE-93DC-D4320720B6A1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23AB6BA9-FA86-4E64-87FC-FBB0DB986A73}" type="sibTrans" cxnId="{2DCD34EA-561F-46CE-93DC-D4320720B6A1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A089FE72-6434-4B38-B833-600C6A3583B8}">
      <dgm:prSet phldrT="[Text]"/>
      <dgm:spPr>
        <a:xfrm>
          <a:off x="4598205" y="482084"/>
          <a:ext cx="997241" cy="2481453"/>
        </a:xfr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1"/>
          <a:endParaRPr lang="en-GB" sz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gm:t>
    </dgm:pt>
    <dgm:pt modelId="{82D2435E-6536-4300-807B-E6BA4590A982}" type="parTrans" cxnId="{9C576F70-919D-4FD6-9B55-AA2ED5E9ED7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FFB34799-46A6-4DBE-B262-AF7DBC460995}" type="sibTrans" cxnId="{9C576F70-919D-4FD6-9B55-AA2ED5E9ED76}">
      <dgm:prSet/>
      <dgm:spPr/>
      <dgm:t>
        <a:bodyPr/>
        <a:lstStyle/>
        <a:p>
          <a:endParaRPr lang="en-US">
            <a:latin typeface="GE SS Light" charset="0"/>
            <a:ea typeface="GE SS Light" charset="0"/>
            <a:cs typeface="GE SS Light" charset="0"/>
          </a:endParaRPr>
        </a:p>
      </dgm:t>
    </dgm:pt>
    <dgm:pt modelId="{5E79F795-3F92-485A-A31A-E61907EEC828}" type="pres">
      <dgm:prSet presAssocID="{9386D820-72A0-4824-B881-7A839507522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DD724DC-6F5D-4682-8EEE-7F53C6F4BA70}" type="pres">
      <dgm:prSet presAssocID="{95D1A16F-4705-487D-9DAA-4E1EEBCC1B6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485863-5301-4CFF-84D3-C50DA3BB6956}" type="pres">
      <dgm:prSet presAssocID="{95D1A16F-4705-487D-9DAA-4E1EEBCC1B6B}" presName="image" presStyleLbl="fgImgPlace1" presStyleIdx="0" presStyleCnt="4"/>
      <dgm:spPr>
        <a:xfrm>
          <a:off x="33827" y="217812"/>
          <a:ext cx="400413" cy="400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10A93481-5C7D-4D1E-BBD4-42B6DD822B6C}" type="pres">
      <dgm:prSet presAssocID="{95D1A16F-4705-487D-9DAA-4E1EEBCC1B6B}" presName="child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C21ABF84-A76F-40F6-95D9-F2E14C4454C7}" type="pres">
      <dgm:prSet presAssocID="{95D1A16F-4705-487D-9DAA-4E1EEBCC1B6B}" presName="parentNode" presStyleLbl="revTx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F64DF6CC-61B2-46B2-836D-924A086CD111}" type="pres">
      <dgm:prSet presAssocID="{F9DF6485-C193-48A0-96F0-90A9EC77BBB4}" presName="sibTrans" presStyleCnt="0"/>
      <dgm:spPr/>
      <dgm:t>
        <a:bodyPr/>
        <a:lstStyle/>
        <a:p>
          <a:endParaRPr lang="en-GB"/>
        </a:p>
      </dgm:t>
    </dgm:pt>
    <dgm:pt modelId="{0D59EC38-E75B-4051-91E5-24685F7DAE80}" type="pres">
      <dgm:prSet presAssocID="{D53556A4-69FD-495E-997E-562CBEE518E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B0DA25-3412-4F29-BB10-4908CC88700F}" type="pres">
      <dgm:prSet presAssocID="{D53556A4-69FD-495E-997E-562CBEE518EB}" presName="image" presStyleLbl="fgImgPlace1" presStyleIdx="1" presStyleCnt="4"/>
      <dgm:spPr>
        <a:xfrm>
          <a:off x="1488551" y="217812"/>
          <a:ext cx="400413" cy="400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2A12D878-E755-4C62-B652-CA59CC2FFAB6}" type="pres">
      <dgm:prSet presAssocID="{D53556A4-69FD-495E-997E-562CBEE518EB}" presName="child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1E39E53E-B5F5-4A39-8525-093474F7845C}" type="pres">
      <dgm:prSet presAssocID="{D53556A4-69FD-495E-997E-562CBEE518EB}" presName="parentNode" presStyleLbl="revTx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D6941211-0A7C-4896-A058-B3835379AC41}" type="pres">
      <dgm:prSet presAssocID="{1E00276F-8DCA-4C0D-AFD0-09534E49C223}" presName="sibTrans" presStyleCnt="0"/>
      <dgm:spPr/>
      <dgm:t>
        <a:bodyPr/>
        <a:lstStyle/>
        <a:p>
          <a:endParaRPr lang="en-GB"/>
        </a:p>
      </dgm:t>
    </dgm:pt>
    <dgm:pt modelId="{D2800F7C-CD79-4950-AB75-1F02E0F20EAE}" type="pres">
      <dgm:prSet presAssocID="{AC5F32DB-A41D-41C5-8D7D-33E659652D2A}" presName="compositeNode" presStyleCnt="0">
        <dgm:presLayoutVars>
          <dgm:bulletEnabled val="1"/>
        </dgm:presLayoutVars>
      </dgm:prSet>
      <dgm:spPr/>
    </dgm:pt>
    <dgm:pt modelId="{05FE4164-AEC4-4AC3-AC58-429DAE53D1AB}" type="pres">
      <dgm:prSet presAssocID="{AC5F32DB-A41D-41C5-8D7D-33E659652D2A}" presName="image" presStyleLbl="fgImgPlace1" presStyleIdx="2" presStyleCnt="4"/>
      <dgm:spPr>
        <a:xfrm>
          <a:off x="2943275" y="217812"/>
          <a:ext cx="400413" cy="400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F2F8200E-183F-44CD-9EB2-A50183CE9693}" type="pres">
      <dgm:prSet presAssocID="{AC5F32DB-A41D-41C5-8D7D-33E659652D2A}" presName="child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571D36E-49EC-45FE-87CF-2DBBA2E2B917}" type="pres">
      <dgm:prSet presAssocID="{AC5F32DB-A41D-41C5-8D7D-33E659652D2A}" presName="parentNode" presStyleLbl="revTx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E3D6AFC-76DC-4D48-AB6E-A6971ADC4551}" type="pres">
      <dgm:prSet presAssocID="{FD95A827-C70E-4D95-9F43-5177B9FAEB55}" presName="sibTrans" presStyleCnt="0"/>
      <dgm:spPr/>
    </dgm:pt>
    <dgm:pt modelId="{A90335F2-44CF-4118-898E-FBE218EE05FB}" type="pres">
      <dgm:prSet presAssocID="{F016BA33-9C8A-49E1-9872-8FC45B87F7E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F4C1FE-B2C7-4DD5-95E5-F528B1F12D26}" type="pres">
      <dgm:prSet presAssocID="{F016BA33-9C8A-49E1-9872-8FC45B87F7E6}" presName="image" presStyleLbl="fgImgPlace1" presStyleIdx="3" presStyleCnt="4"/>
      <dgm:spPr>
        <a:xfrm>
          <a:off x="4397998" y="217812"/>
          <a:ext cx="400413" cy="40041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n-GB"/>
        </a:p>
      </dgm:t>
    </dgm:pt>
    <dgm:pt modelId="{45CC3C55-BF64-43EC-B211-0C7FAE86F84A}" type="pres">
      <dgm:prSet presAssocID="{F016BA33-9C8A-49E1-9872-8FC45B87F7E6}" presName="child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  <dgm:pt modelId="{73469567-3D8B-42B3-AC67-CE25AC936488}" type="pres">
      <dgm:prSet presAssocID="{F016BA33-9C8A-49E1-9872-8FC45B87F7E6}" presName="parentNode" presStyleLbl="revTx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3C1C7046-3ECD-4DA9-8737-327099B0AB49}" srcId="{9386D820-72A0-4824-B881-7A839507522B}" destId="{AC5F32DB-A41D-41C5-8D7D-33E659652D2A}" srcOrd="2" destOrd="0" parTransId="{FA247C56-00A6-4A3F-BF2B-C9A6405FA919}" sibTransId="{FD95A827-C70E-4D95-9F43-5177B9FAEB55}"/>
    <dgm:cxn modelId="{888FEE7C-0F1A-4D86-B615-DA06EBEE0A14}" srcId="{95D1A16F-4705-487D-9DAA-4E1EEBCC1B6B}" destId="{248DE1FF-535A-470D-91BD-D923042011FC}" srcOrd="6" destOrd="0" parTransId="{76650DE3-046B-4465-A71B-331275BC34D7}" sibTransId="{825186B0-63A8-4F52-A910-27724F585A17}"/>
    <dgm:cxn modelId="{09637193-E6DB-426D-9850-676A26BF7DC6}" srcId="{F016BA33-9C8A-49E1-9872-8FC45B87F7E6}" destId="{D5E7DDD9-2758-4F4B-A95B-63423297F5EE}" srcOrd="5" destOrd="0" parTransId="{E6B3380D-C9E2-47D7-A523-579A9221784D}" sibTransId="{0D17D2F2-BDF4-431F-9CD3-8814DE0EA33F}"/>
    <dgm:cxn modelId="{9C776949-86B2-428A-9F6A-AE06954A202F}" srcId="{AC5F32DB-A41D-41C5-8D7D-33E659652D2A}" destId="{7685A092-B3E1-4A87-B81C-0516C60921FB}" srcOrd="0" destOrd="0" parTransId="{134B1C19-CF46-4AC0-A159-EC58EE7A8DBD}" sibTransId="{7A3C9AFF-DFE2-420D-BF21-CB95372D17E5}"/>
    <dgm:cxn modelId="{11431BD7-ECFD-4E4D-A2B5-2937DF620D93}" srcId="{95D1A16F-4705-487D-9DAA-4E1EEBCC1B6B}" destId="{26C9ABB3-81B5-4ACA-9A76-7EF3467BA44F}" srcOrd="4" destOrd="0" parTransId="{C2581A71-CCE2-44E3-A6E2-64E70EF49329}" sibTransId="{5747F07D-DF16-4090-98D3-15B833AEDE61}"/>
    <dgm:cxn modelId="{E2E999D4-15CD-004A-9CEA-210E568D1A78}" type="presOf" srcId="{AC5F32DB-A41D-41C5-8D7D-33E659652D2A}" destId="{3571D36E-49EC-45FE-87CF-2DBBA2E2B917}" srcOrd="0" destOrd="0" presId="urn:microsoft.com/office/officeart/2005/8/layout/hList2"/>
    <dgm:cxn modelId="{6FCB0F7E-B94D-014F-B81D-E1C0B807A7BD}" type="presOf" srcId="{6D655CE0-EA2B-44CC-A863-9BC7D8F27102}" destId="{45CC3C55-BF64-43EC-B211-0C7FAE86F84A}" srcOrd="0" destOrd="4" presId="urn:microsoft.com/office/officeart/2005/8/layout/hList2"/>
    <dgm:cxn modelId="{64E27284-92B7-164A-B4FC-304C6B02215C}" type="presOf" srcId="{6102D2EB-F37E-4C9D-9255-E423C9B040B2}" destId="{2A12D878-E755-4C62-B652-CA59CC2FFAB6}" srcOrd="0" destOrd="0" presId="urn:microsoft.com/office/officeart/2005/8/layout/hList2"/>
    <dgm:cxn modelId="{B13E10E7-418C-4D1F-8885-E5007BC2715E}" srcId="{F016BA33-9C8A-49E1-9872-8FC45B87F7E6}" destId="{6D6040AD-BAAE-42DF-BE66-C2461CD7D0D6}" srcOrd="3" destOrd="0" parTransId="{9151402F-208E-4049-8640-8B8887856D0F}" sibTransId="{74342B45-BF39-495C-BF68-C1A9C7CA1B11}"/>
    <dgm:cxn modelId="{BC5E127A-1F1D-476E-88C5-DDDE898F980C}" srcId="{D53556A4-69FD-495E-997E-562CBEE518EB}" destId="{6102D2EB-F37E-4C9D-9255-E423C9B040B2}" srcOrd="0" destOrd="0" parTransId="{894BEEA5-B8FA-4471-AD46-10551F2819FE}" sibTransId="{2D015A10-E541-4377-ABA9-FDF7FA848C10}"/>
    <dgm:cxn modelId="{B7119389-9600-4F4E-96C2-623FBB056918}" srcId="{D53556A4-69FD-495E-997E-562CBEE518EB}" destId="{2DDEB35F-8B53-449C-9477-3F250D152C5B}" srcOrd="2" destOrd="0" parTransId="{42D4C263-7569-417D-A318-839B738873F5}" sibTransId="{23EFEC0B-4A96-4347-84B6-33EE628FF2BD}"/>
    <dgm:cxn modelId="{00472CB5-71A7-9B4B-BDC7-7372AC624234}" type="presOf" srcId="{F016BA33-9C8A-49E1-9872-8FC45B87F7E6}" destId="{73469567-3D8B-42B3-AC67-CE25AC936488}" srcOrd="0" destOrd="0" presId="urn:microsoft.com/office/officeart/2005/8/layout/hList2"/>
    <dgm:cxn modelId="{8ACC1597-AACA-4AC3-BD5B-EE990EA56F3A}" srcId="{95D1A16F-4705-487D-9DAA-4E1EEBCC1B6B}" destId="{806BEC60-421B-4006-94C3-98D5DA1F036B}" srcOrd="0" destOrd="0" parTransId="{6364EDDC-04C6-4371-8649-6A738FD3582E}" sibTransId="{56F3D954-1AE6-4127-AC9F-6D9615FC6368}"/>
    <dgm:cxn modelId="{2DCD34EA-561F-46CE-93DC-D4320720B6A1}" srcId="{F016BA33-9C8A-49E1-9872-8FC45B87F7E6}" destId="{B94B078D-DA32-4D9F-B54B-173057B509B2}" srcOrd="7" destOrd="0" parTransId="{206EBA0C-2FCC-4A09-8030-EEC64B0172DB}" sibTransId="{23AB6BA9-FA86-4E64-87FC-FBB0DB986A73}"/>
    <dgm:cxn modelId="{40745952-F266-1743-A1E7-3608050BA85C}" type="presOf" srcId="{9386D820-72A0-4824-B881-7A839507522B}" destId="{5E79F795-3F92-485A-A31A-E61907EEC828}" srcOrd="0" destOrd="0" presId="urn:microsoft.com/office/officeart/2005/8/layout/hList2"/>
    <dgm:cxn modelId="{057DB294-A2DF-4507-970A-3E12870F1F3D}" srcId="{95D1A16F-4705-487D-9DAA-4E1EEBCC1B6B}" destId="{D68F0D83-3BC8-4E88-BC93-D3C97D0864F9}" srcOrd="1" destOrd="0" parTransId="{DEC32891-36E5-4513-AB7D-BB04ABCAD968}" sibTransId="{AB96859D-D176-4048-A25F-79E085559C36}"/>
    <dgm:cxn modelId="{F0C32A27-ABC3-E049-8E09-DAB4698DE058}" type="presOf" srcId="{1E50503E-D878-4B9F-8D32-654A8BD485CD}" destId="{10A93481-5C7D-4D1E-BBD4-42B6DD822B6C}" srcOrd="0" destOrd="5" presId="urn:microsoft.com/office/officeart/2005/8/layout/hList2"/>
    <dgm:cxn modelId="{562B3DE8-CE80-4DD6-B2BB-1EF582B7F446}" srcId="{F016BA33-9C8A-49E1-9872-8FC45B87F7E6}" destId="{288812F6-EBCF-470A-A8EC-3A7723634425}" srcOrd="2" destOrd="0" parTransId="{D74AE676-1946-4462-BE15-A51B476D07A8}" sibTransId="{389EF86D-3BB4-4462-AE08-F50BA6B2EC5A}"/>
    <dgm:cxn modelId="{D5AD7CCD-56A9-764B-9025-1685529C9E3E}" type="presOf" srcId="{2AC71968-5B63-4469-8797-8600E9E52998}" destId="{10A93481-5C7D-4D1E-BBD4-42B6DD822B6C}" srcOrd="0" destOrd="2" presId="urn:microsoft.com/office/officeart/2005/8/layout/hList2"/>
    <dgm:cxn modelId="{34F3A957-8A06-41B6-BF8A-33D70E6D9008}" srcId="{F016BA33-9C8A-49E1-9872-8FC45B87F7E6}" destId="{6D655CE0-EA2B-44CC-A863-9BC7D8F27102}" srcOrd="4" destOrd="0" parTransId="{E43AF4C5-8BA7-4971-8957-3C83D1181B9D}" sibTransId="{639C2BF2-4D0C-4C54-927E-1EA389694A73}"/>
    <dgm:cxn modelId="{41D712A3-F941-4BF1-AAC1-31F4484A7ACE}" srcId="{D53556A4-69FD-495E-997E-562CBEE518EB}" destId="{9BE04DD7-5D51-4602-AE67-3590DD3790B0}" srcOrd="1" destOrd="0" parTransId="{A2483B41-9573-4484-B459-F8E9BE9AC73B}" sibTransId="{2FBCF156-61E1-4ABA-A22C-943A004591D5}"/>
    <dgm:cxn modelId="{F60D03DA-4318-4A37-B9E6-776D0863ED72}" srcId="{9386D820-72A0-4824-B881-7A839507522B}" destId="{F016BA33-9C8A-49E1-9872-8FC45B87F7E6}" srcOrd="3" destOrd="0" parTransId="{169B39B4-78D6-45D5-BEF8-89EF70DCA0F0}" sibTransId="{57D0C179-3129-49BB-B792-DF3A53CC9132}"/>
    <dgm:cxn modelId="{161849E5-4853-AA48-BA6F-CDA590609096}" type="presOf" srcId="{26C9ABB3-81B5-4ACA-9A76-7EF3467BA44F}" destId="{10A93481-5C7D-4D1E-BBD4-42B6DD822B6C}" srcOrd="0" destOrd="4" presId="urn:microsoft.com/office/officeart/2005/8/layout/hList2"/>
    <dgm:cxn modelId="{7D11C5A5-985C-394A-9FA6-B8624BECCC7A}" type="presOf" srcId="{A089FE72-6434-4B38-B833-600C6A3583B8}" destId="{45CC3C55-BF64-43EC-B211-0C7FAE86F84A}" srcOrd="0" destOrd="6" presId="urn:microsoft.com/office/officeart/2005/8/layout/hList2"/>
    <dgm:cxn modelId="{C6C9D6BB-7B37-0C4B-A147-4D37B860DE1B}" type="presOf" srcId="{9BE04DD7-5D51-4602-AE67-3590DD3790B0}" destId="{2A12D878-E755-4C62-B652-CA59CC2FFAB6}" srcOrd="0" destOrd="1" presId="urn:microsoft.com/office/officeart/2005/8/layout/hList2"/>
    <dgm:cxn modelId="{65AD1B5E-7856-46D2-8698-497BEEF31934}" srcId="{95D1A16F-4705-487D-9DAA-4E1EEBCC1B6B}" destId="{1E50503E-D878-4B9F-8D32-654A8BD485CD}" srcOrd="5" destOrd="0" parTransId="{C306D4C5-C639-4441-81D6-077F636A3AA9}" sibTransId="{D22192D7-FEC0-491C-8E83-AAEB4399F92E}"/>
    <dgm:cxn modelId="{0F753480-25AA-5140-A3E5-390D4C887FF5}" type="presOf" srcId="{5DFA639F-BA18-43D1-A72E-8B1453E39BED}" destId="{10A93481-5C7D-4D1E-BBD4-42B6DD822B6C}" srcOrd="0" destOrd="7" presId="urn:microsoft.com/office/officeart/2005/8/layout/hList2"/>
    <dgm:cxn modelId="{3B31C1A6-C034-4E73-88CA-2851341A3CCB}" srcId="{9386D820-72A0-4824-B881-7A839507522B}" destId="{95D1A16F-4705-487D-9DAA-4E1EEBCC1B6B}" srcOrd="0" destOrd="0" parTransId="{AFC11101-6F6A-42C7-9A0E-7A931F9A394D}" sibTransId="{F9DF6485-C193-48A0-96F0-90A9EC77BBB4}"/>
    <dgm:cxn modelId="{F6184344-F492-4581-BAB3-F0E83DD409B9}" srcId="{95D1A16F-4705-487D-9DAA-4E1EEBCC1B6B}" destId="{2C5CC5AE-06B8-45B7-9C69-372ED5210733}" srcOrd="3" destOrd="0" parTransId="{728B4C66-475C-4F08-B37C-57873A33C5F6}" sibTransId="{0F69C344-0AEC-46E0-973A-4CC5EACF2C08}"/>
    <dgm:cxn modelId="{9C3B49A8-EB53-D84C-841F-D624D2D2A77A}" type="presOf" srcId="{95D1A16F-4705-487D-9DAA-4E1EEBCC1B6B}" destId="{C21ABF84-A76F-40F6-95D9-F2E14C4454C7}" srcOrd="0" destOrd="0" presId="urn:microsoft.com/office/officeart/2005/8/layout/hList2"/>
    <dgm:cxn modelId="{A8A1C8AC-3C83-E345-8251-7724BCC344D9}" type="presOf" srcId="{D53556A4-69FD-495E-997E-562CBEE518EB}" destId="{1E39E53E-B5F5-4A39-8525-093474F7845C}" srcOrd="0" destOrd="0" presId="urn:microsoft.com/office/officeart/2005/8/layout/hList2"/>
    <dgm:cxn modelId="{BFFBE630-985A-454B-BD50-36C28D22A00B}" type="presOf" srcId="{6D6040AD-BAAE-42DF-BE66-C2461CD7D0D6}" destId="{45CC3C55-BF64-43EC-B211-0C7FAE86F84A}" srcOrd="0" destOrd="3" presId="urn:microsoft.com/office/officeart/2005/8/layout/hList2"/>
    <dgm:cxn modelId="{F5B0C0C3-7B5A-8D47-B077-892E1045320E}" type="presOf" srcId="{248DE1FF-535A-470D-91BD-D923042011FC}" destId="{10A93481-5C7D-4D1E-BBD4-42B6DD822B6C}" srcOrd="0" destOrd="6" presId="urn:microsoft.com/office/officeart/2005/8/layout/hList2"/>
    <dgm:cxn modelId="{DC975810-3626-5F4F-BAF4-F9DA1DF67482}" type="presOf" srcId="{806BEC60-421B-4006-94C3-98D5DA1F036B}" destId="{10A93481-5C7D-4D1E-BBD4-42B6DD822B6C}" srcOrd="0" destOrd="0" presId="urn:microsoft.com/office/officeart/2005/8/layout/hList2"/>
    <dgm:cxn modelId="{226EB953-1385-40AB-926E-D3D5B2727D9C}" srcId="{9386D820-72A0-4824-B881-7A839507522B}" destId="{D53556A4-69FD-495E-997E-562CBEE518EB}" srcOrd="1" destOrd="0" parTransId="{BB15B551-A17E-4BFF-8E69-576B151490F1}" sibTransId="{1E00276F-8DCA-4C0D-AFD0-09534E49C223}"/>
    <dgm:cxn modelId="{65D87A50-3F13-254C-B83E-7EFCE50E4E85}" type="presOf" srcId="{2C5CC5AE-06B8-45B7-9C69-372ED5210733}" destId="{10A93481-5C7D-4D1E-BBD4-42B6DD822B6C}" srcOrd="0" destOrd="3" presId="urn:microsoft.com/office/officeart/2005/8/layout/hList2"/>
    <dgm:cxn modelId="{406BAACF-98EA-AE43-8000-33AF552F4090}" type="presOf" srcId="{2DDEB35F-8B53-449C-9477-3F250D152C5B}" destId="{2A12D878-E755-4C62-B652-CA59CC2FFAB6}" srcOrd="0" destOrd="2" presId="urn:microsoft.com/office/officeart/2005/8/layout/hList2"/>
    <dgm:cxn modelId="{FDBE2C61-61B0-41AC-89BB-B6BAD375352A}" srcId="{F016BA33-9C8A-49E1-9872-8FC45B87F7E6}" destId="{F765510F-25F1-4BFE-8803-CB17CC34DEC4}" srcOrd="0" destOrd="0" parTransId="{405611D7-3522-47EA-9F7B-203CF782CF5A}" sibTransId="{995CF0EA-3FF3-4828-9831-578DD2CCCB2C}"/>
    <dgm:cxn modelId="{C46BA3A9-A38F-CA40-A772-19A7852FC128}" type="presOf" srcId="{D5E7DDD9-2758-4F4B-A95B-63423297F5EE}" destId="{45CC3C55-BF64-43EC-B211-0C7FAE86F84A}" srcOrd="0" destOrd="5" presId="urn:microsoft.com/office/officeart/2005/8/layout/hList2"/>
    <dgm:cxn modelId="{F96F0764-3018-4C30-98DE-47B0F907A955}" srcId="{F016BA33-9C8A-49E1-9872-8FC45B87F7E6}" destId="{E2FB0F19-B91C-4B56-A325-67EC38FEA729}" srcOrd="1" destOrd="0" parTransId="{3A219AF8-7C8B-484A-B9E6-5DEC74E363AC}" sibTransId="{ACD8A9AA-E81A-438B-9546-727779E13203}"/>
    <dgm:cxn modelId="{DA72C8C2-C808-446E-8475-74AC627710D7}" srcId="{95D1A16F-4705-487D-9DAA-4E1EEBCC1B6B}" destId="{2AC71968-5B63-4469-8797-8600E9E52998}" srcOrd="2" destOrd="0" parTransId="{BC15317D-B0F5-4000-B996-E9431545F3CE}" sibTransId="{9C4106CD-35F3-42C0-833A-FAAD5022063F}"/>
    <dgm:cxn modelId="{85D44D27-F4BE-0D43-96DB-F083FF1B7C85}" type="presOf" srcId="{E2FB0F19-B91C-4B56-A325-67EC38FEA729}" destId="{45CC3C55-BF64-43EC-B211-0C7FAE86F84A}" srcOrd="0" destOrd="1" presId="urn:microsoft.com/office/officeart/2005/8/layout/hList2"/>
    <dgm:cxn modelId="{DA91A2FA-AA44-6D42-AA83-0307A1854ADD}" type="presOf" srcId="{288812F6-EBCF-470A-A8EC-3A7723634425}" destId="{45CC3C55-BF64-43EC-B211-0C7FAE86F84A}" srcOrd="0" destOrd="2" presId="urn:microsoft.com/office/officeart/2005/8/layout/hList2"/>
    <dgm:cxn modelId="{AB2AC812-F01F-1E4C-8926-64B70AA2A502}" type="presOf" srcId="{7685A092-B3E1-4A87-B81C-0516C60921FB}" destId="{F2F8200E-183F-44CD-9EB2-A50183CE9693}" srcOrd="0" destOrd="0" presId="urn:microsoft.com/office/officeart/2005/8/layout/hList2"/>
    <dgm:cxn modelId="{7A9CBA44-3E59-DD42-B0E3-B010C5F01D08}" type="presOf" srcId="{F765510F-25F1-4BFE-8803-CB17CC34DEC4}" destId="{45CC3C55-BF64-43EC-B211-0C7FAE86F84A}" srcOrd="0" destOrd="0" presId="urn:microsoft.com/office/officeart/2005/8/layout/hList2"/>
    <dgm:cxn modelId="{A4CB9C3B-DFFF-4FE2-97E3-C19ACBCB273C}" srcId="{95D1A16F-4705-487D-9DAA-4E1EEBCC1B6B}" destId="{5DFA639F-BA18-43D1-A72E-8B1453E39BED}" srcOrd="7" destOrd="0" parTransId="{CE26FE89-E236-4B50-9C2F-6CDB8BA0BA1E}" sibTransId="{EA257C8B-2350-4CFD-A836-93031FC78B78}"/>
    <dgm:cxn modelId="{9C576F70-919D-4FD6-9B55-AA2ED5E9ED76}" srcId="{F016BA33-9C8A-49E1-9872-8FC45B87F7E6}" destId="{A089FE72-6434-4B38-B833-600C6A3583B8}" srcOrd="6" destOrd="0" parTransId="{82D2435E-6536-4300-807B-E6BA4590A982}" sibTransId="{FFB34799-46A6-4DBE-B262-AF7DBC460995}"/>
    <dgm:cxn modelId="{65975644-D1BF-CD4C-8241-4EBF7A35403D}" type="presOf" srcId="{B94B078D-DA32-4D9F-B54B-173057B509B2}" destId="{45CC3C55-BF64-43EC-B211-0C7FAE86F84A}" srcOrd="0" destOrd="7" presId="urn:microsoft.com/office/officeart/2005/8/layout/hList2"/>
    <dgm:cxn modelId="{992025E2-1741-6E43-B9EB-59F1C1D8B2A1}" type="presOf" srcId="{D68F0D83-3BC8-4E88-BC93-D3C97D0864F9}" destId="{10A93481-5C7D-4D1E-BBD4-42B6DD822B6C}" srcOrd="0" destOrd="1" presId="urn:microsoft.com/office/officeart/2005/8/layout/hList2"/>
    <dgm:cxn modelId="{538F019C-B3BC-4E4A-8912-7FB6DE821526}" type="presParOf" srcId="{5E79F795-3F92-485A-A31A-E61907EEC828}" destId="{4DD724DC-6F5D-4682-8EEE-7F53C6F4BA70}" srcOrd="0" destOrd="0" presId="urn:microsoft.com/office/officeart/2005/8/layout/hList2"/>
    <dgm:cxn modelId="{20A36B48-5212-C541-A553-F050BB610545}" type="presParOf" srcId="{4DD724DC-6F5D-4682-8EEE-7F53C6F4BA70}" destId="{04485863-5301-4CFF-84D3-C50DA3BB6956}" srcOrd="0" destOrd="0" presId="urn:microsoft.com/office/officeart/2005/8/layout/hList2"/>
    <dgm:cxn modelId="{64261FE2-D7D7-0045-BAEF-6154AD66C965}" type="presParOf" srcId="{4DD724DC-6F5D-4682-8EEE-7F53C6F4BA70}" destId="{10A93481-5C7D-4D1E-BBD4-42B6DD822B6C}" srcOrd="1" destOrd="0" presId="urn:microsoft.com/office/officeart/2005/8/layout/hList2"/>
    <dgm:cxn modelId="{E6776276-5F8A-AB4B-A9D6-30F9BA2CAA6F}" type="presParOf" srcId="{4DD724DC-6F5D-4682-8EEE-7F53C6F4BA70}" destId="{C21ABF84-A76F-40F6-95D9-F2E14C4454C7}" srcOrd="2" destOrd="0" presId="urn:microsoft.com/office/officeart/2005/8/layout/hList2"/>
    <dgm:cxn modelId="{C668FFCD-5011-8D47-8EBA-432350475014}" type="presParOf" srcId="{5E79F795-3F92-485A-A31A-E61907EEC828}" destId="{F64DF6CC-61B2-46B2-836D-924A086CD111}" srcOrd="1" destOrd="0" presId="urn:microsoft.com/office/officeart/2005/8/layout/hList2"/>
    <dgm:cxn modelId="{03B1E8DD-C1F4-2045-ACFF-CCCC5849B18D}" type="presParOf" srcId="{5E79F795-3F92-485A-A31A-E61907EEC828}" destId="{0D59EC38-E75B-4051-91E5-24685F7DAE80}" srcOrd="2" destOrd="0" presId="urn:microsoft.com/office/officeart/2005/8/layout/hList2"/>
    <dgm:cxn modelId="{F690C3D0-49DD-8740-8ECD-870E360F1AF4}" type="presParOf" srcId="{0D59EC38-E75B-4051-91E5-24685F7DAE80}" destId="{78B0DA25-3412-4F29-BB10-4908CC88700F}" srcOrd="0" destOrd="0" presId="urn:microsoft.com/office/officeart/2005/8/layout/hList2"/>
    <dgm:cxn modelId="{C90A2A51-7D37-0E43-ABD0-978BC10744B4}" type="presParOf" srcId="{0D59EC38-E75B-4051-91E5-24685F7DAE80}" destId="{2A12D878-E755-4C62-B652-CA59CC2FFAB6}" srcOrd="1" destOrd="0" presId="urn:microsoft.com/office/officeart/2005/8/layout/hList2"/>
    <dgm:cxn modelId="{F323BA0D-D2AB-3E40-A204-A6C6B741BE57}" type="presParOf" srcId="{0D59EC38-E75B-4051-91E5-24685F7DAE80}" destId="{1E39E53E-B5F5-4A39-8525-093474F7845C}" srcOrd="2" destOrd="0" presId="urn:microsoft.com/office/officeart/2005/8/layout/hList2"/>
    <dgm:cxn modelId="{91514568-9687-0D4F-A14B-05D5F16F1CD6}" type="presParOf" srcId="{5E79F795-3F92-485A-A31A-E61907EEC828}" destId="{D6941211-0A7C-4896-A058-B3835379AC41}" srcOrd="3" destOrd="0" presId="urn:microsoft.com/office/officeart/2005/8/layout/hList2"/>
    <dgm:cxn modelId="{3B6993AA-AD72-FA49-AFEF-3CCD60B646E2}" type="presParOf" srcId="{5E79F795-3F92-485A-A31A-E61907EEC828}" destId="{D2800F7C-CD79-4950-AB75-1F02E0F20EAE}" srcOrd="4" destOrd="0" presId="urn:microsoft.com/office/officeart/2005/8/layout/hList2"/>
    <dgm:cxn modelId="{3B5437DA-CF9B-214B-B318-6BA7F741BDFF}" type="presParOf" srcId="{D2800F7C-CD79-4950-AB75-1F02E0F20EAE}" destId="{05FE4164-AEC4-4AC3-AC58-429DAE53D1AB}" srcOrd="0" destOrd="0" presId="urn:microsoft.com/office/officeart/2005/8/layout/hList2"/>
    <dgm:cxn modelId="{8DBAB774-B117-C047-B7BF-1F5B8250CE23}" type="presParOf" srcId="{D2800F7C-CD79-4950-AB75-1F02E0F20EAE}" destId="{F2F8200E-183F-44CD-9EB2-A50183CE9693}" srcOrd="1" destOrd="0" presId="urn:microsoft.com/office/officeart/2005/8/layout/hList2"/>
    <dgm:cxn modelId="{45ED68D1-BE61-BB4D-A710-654DC5E8536D}" type="presParOf" srcId="{D2800F7C-CD79-4950-AB75-1F02E0F20EAE}" destId="{3571D36E-49EC-45FE-87CF-2DBBA2E2B917}" srcOrd="2" destOrd="0" presId="urn:microsoft.com/office/officeart/2005/8/layout/hList2"/>
    <dgm:cxn modelId="{53010E20-8A74-E04D-A43F-60D0729F2AB2}" type="presParOf" srcId="{5E79F795-3F92-485A-A31A-E61907EEC828}" destId="{6E3D6AFC-76DC-4D48-AB6E-A6971ADC4551}" srcOrd="5" destOrd="0" presId="urn:microsoft.com/office/officeart/2005/8/layout/hList2"/>
    <dgm:cxn modelId="{2CABF89E-4A73-7A48-909E-7020357A4231}" type="presParOf" srcId="{5E79F795-3F92-485A-A31A-E61907EEC828}" destId="{A90335F2-44CF-4118-898E-FBE218EE05FB}" srcOrd="6" destOrd="0" presId="urn:microsoft.com/office/officeart/2005/8/layout/hList2"/>
    <dgm:cxn modelId="{513DF530-8E9D-9145-ADF5-BB985972BF5C}" type="presParOf" srcId="{A90335F2-44CF-4118-898E-FBE218EE05FB}" destId="{6EF4C1FE-B2C7-4DD5-95E5-F528B1F12D26}" srcOrd="0" destOrd="0" presId="urn:microsoft.com/office/officeart/2005/8/layout/hList2"/>
    <dgm:cxn modelId="{C2B590C1-C822-274C-84FB-6B55DE21DCB5}" type="presParOf" srcId="{A90335F2-44CF-4118-898E-FBE218EE05FB}" destId="{45CC3C55-BF64-43EC-B211-0C7FAE86F84A}" srcOrd="1" destOrd="0" presId="urn:microsoft.com/office/officeart/2005/8/layout/hList2"/>
    <dgm:cxn modelId="{F30B15CA-58A5-4545-8BD0-C74963DABAAD}" type="presParOf" srcId="{A90335F2-44CF-4118-898E-FBE218EE05FB}" destId="{73469567-3D8B-42B3-AC67-CE25AC936488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506B-800A-4286-8ADD-63EB8BDB63C4}">
      <dsp:nvSpPr>
        <dsp:cNvPr id="0" name=""/>
        <dsp:cNvSpPr/>
      </dsp:nvSpPr>
      <dsp:spPr>
        <a:xfrm rot="16200000">
          <a:off x="-1269628" y="1995744"/>
          <a:ext cx="3018368" cy="38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5649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Create</a:t>
          </a:r>
          <a:r>
            <a:rPr lang="ar-S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التشجيع و التحفيز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-1269628" y="1995744"/>
        <a:ext cx="3018368" cy="380578"/>
      </dsp:txXfrm>
    </dsp:sp>
    <dsp:sp modelId="{9DCD894B-2AB2-4165-95D5-1730966B04B6}">
      <dsp:nvSpPr>
        <dsp:cNvPr id="0" name=""/>
        <dsp:cNvSpPr/>
      </dsp:nvSpPr>
      <dsp:spPr>
        <a:xfrm>
          <a:off x="429845" y="676849"/>
          <a:ext cx="1895685" cy="3018368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35649" rIns="163576" bIns="16357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Think Global </a:t>
          </a:r>
          <a:r>
            <a:rPr lang="en-US" sz="18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Act Local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Talent </a:t>
          </a:r>
          <a:r>
            <a:rPr lang="en-US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Hub</a:t>
          </a: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– </a:t>
          </a:r>
          <a:r>
            <a:rPr lang="en-US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Idea Lab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جائزة الأمير محمد بن فهد للقيادية الشابة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429845" y="676849"/>
        <a:ext cx="1895685" cy="3018368"/>
      </dsp:txXfrm>
    </dsp:sp>
    <dsp:sp modelId="{7DCD2C66-01F6-4971-AF39-E6C5BADEBD6C}">
      <dsp:nvSpPr>
        <dsp:cNvPr id="0" name=""/>
        <dsp:cNvSpPr/>
      </dsp:nvSpPr>
      <dsp:spPr>
        <a:xfrm>
          <a:off x="49266" y="174485"/>
          <a:ext cx="761157" cy="7611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30DC60-D289-49EF-A025-432E89650C82}">
      <dsp:nvSpPr>
        <dsp:cNvPr id="0" name=""/>
        <dsp:cNvSpPr/>
      </dsp:nvSpPr>
      <dsp:spPr>
        <a:xfrm rot="16200000">
          <a:off x="1502329" y="1995744"/>
          <a:ext cx="3018368" cy="38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564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التواصل </a:t>
          </a:r>
          <a:r>
            <a:rPr lang="ar-S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والتأثير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Connect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1502329" y="1995744"/>
        <a:ext cx="3018368" cy="380578"/>
      </dsp:txXfrm>
    </dsp:sp>
    <dsp:sp modelId="{8884E00A-22B4-4431-BD1F-D48F84A0B3B2}">
      <dsp:nvSpPr>
        <dsp:cNvPr id="0" name=""/>
        <dsp:cNvSpPr/>
      </dsp:nvSpPr>
      <dsp:spPr>
        <a:xfrm>
          <a:off x="3201802" y="676849"/>
          <a:ext cx="1895685" cy="3018368"/>
        </a:xfrm>
        <a:prstGeom prst="rect">
          <a:avLst/>
        </a:prstGeom>
        <a:solidFill>
          <a:schemeClr val="accent2">
            <a:lumMod val="75000"/>
            <a:alpha val="7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35649" rIns="163576" bIns="16357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ورش عمل ومحاضرات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برامج قصيرة المدى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فريق عمل </a:t>
          </a:r>
          <a:r>
            <a:rPr lang="en-US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Leap</a:t>
          </a: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التطوعي 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3201802" y="676849"/>
        <a:ext cx="1895685" cy="3018368"/>
      </dsp:txXfrm>
    </dsp:sp>
    <dsp:sp modelId="{BCDF9BAE-625B-4F2F-9098-1330A55DE71E}">
      <dsp:nvSpPr>
        <dsp:cNvPr id="0" name=""/>
        <dsp:cNvSpPr/>
      </dsp:nvSpPr>
      <dsp:spPr>
        <a:xfrm>
          <a:off x="2821224" y="174485"/>
          <a:ext cx="761157" cy="7611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DAE98-E957-4A12-8192-94DFFF4B6380}">
      <dsp:nvSpPr>
        <dsp:cNvPr id="0" name=""/>
        <dsp:cNvSpPr/>
      </dsp:nvSpPr>
      <dsp:spPr>
        <a:xfrm rot="16200000">
          <a:off x="4274286" y="1995744"/>
          <a:ext cx="3018368" cy="380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564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التدريب </a:t>
          </a:r>
          <a:r>
            <a:rPr lang="ar-S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والتأهيل</a:t>
          </a: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 I Lead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4274286" y="1995744"/>
        <a:ext cx="3018368" cy="380578"/>
      </dsp:txXfrm>
    </dsp:sp>
    <dsp:sp modelId="{68CEBFC9-FF0C-4F6C-BFCE-ADB5619F768D}">
      <dsp:nvSpPr>
        <dsp:cNvPr id="0" name=""/>
        <dsp:cNvSpPr/>
      </dsp:nvSpPr>
      <dsp:spPr>
        <a:xfrm>
          <a:off x="5976717" y="676426"/>
          <a:ext cx="1895685" cy="3018368"/>
        </a:xfrm>
        <a:prstGeom prst="rect">
          <a:avLst/>
        </a:prstGeom>
        <a:solidFill>
          <a:schemeClr val="accent3">
            <a:lumMod val="75000"/>
            <a:alpha val="5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35649" rIns="163576" bIns="16357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The Skills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قائدات وطن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سفيرات فوق العادة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5976717" y="676426"/>
        <a:ext cx="1895685" cy="3018368"/>
      </dsp:txXfrm>
    </dsp:sp>
    <dsp:sp modelId="{8B15D07B-9DEC-4E6C-9819-06BF3D559A26}">
      <dsp:nvSpPr>
        <dsp:cNvPr id="0" name=""/>
        <dsp:cNvSpPr/>
      </dsp:nvSpPr>
      <dsp:spPr>
        <a:xfrm>
          <a:off x="5593181" y="174485"/>
          <a:ext cx="761157" cy="7611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ABF84-A76F-40F6-95D9-F2E14C4454C7}">
      <dsp:nvSpPr>
        <dsp:cNvPr id="0" name=""/>
        <dsp:cNvSpPr/>
      </dsp:nvSpPr>
      <dsp:spPr>
        <a:xfrm rot="16200000">
          <a:off x="-1279489" y="1942659"/>
          <a:ext cx="2956519" cy="29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57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النادي الأدبي</a:t>
          </a:r>
          <a:endParaRPr lang="en-GB" sz="2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-1279489" y="1942659"/>
        <a:ext cx="2956519" cy="296592"/>
      </dsp:txXfrm>
    </dsp:sp>
    <dsp:sp modelId="{10A93481-5C7D-4D1E-BBD4-42B6DD822B6C}">
      <dsp:nvSpPr>
        <dsp:cNvPr id="0" name=""/>
        <dsp:cNvSpPr/>
      </dsp:nvSpPr>
      <dsp:spPr>
        <a:xfrm>
          <a:off x="347066" y="612696"/>
          <a:ext cx="1477347" cy="2956519"/>
        </a:xfrm>
        <a:prstGeom prst="rect">
          <a:avLst/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1579" rIns="128016" bIns="128016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لآلئ العربية</a:t>
          </a: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مجلة </a:t>
          </a:r>
          <a:r>
            <a:rPr lang="ar-SA" sz="14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شهرية</a:t>
          </a: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نادي أدبي للقراءة و الكتابة</a:t>
          </a: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برنامج غذاء للفكر</a:t>
          </a: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347066" y="612696"/>
        <a:ext cx="1477347" cy="2956519"/>
      </dsp:txXfrm>
    </dsp:sp>
    <dsp:sp modelId="{04485863-5301-4CFF-84D3-C50DA3BB6956}">
      <dsp:nvSpPr>
        <dsp:cNvPr id="0" name=""/>
        <dsp:cNvSpPr/>
      </dsp:nvSpPr>
      <dsp:spPr>
        <a:xfrm>
          <a:off x="50473" y="221193"/>
          <a:ext cx="593185" cy="5931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9E53E-B5F5-4A39-8525-093474F7845C}">
      <dsp:nvSpPr>
        <dsp:cNvPr id="0" name=""/>
        <dsp:cNvSpPr/>
      </dsp:nvSpPr>
      <dsp:spPr>
        <a:xfrm rot="16200000">
          <a:off x="883197" y="1942659"/>
          <a:ext cx="2956519" cy="29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57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قسم المكتبة الالكترونية</a:t>
          </a:r>
          <a:endParaRPr lang="en-GB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883197" y="1942659"/>
        <a:ext cx="2956519" cy="296592"/>
      </dsp:txXfrm>
    </dsp:sp>
    <dsp:sp modelId="{2A12D878-E755-4C62-B652-CA59CC2FFAB6}">
      <dsp:nvSpPr>
        <dsp:cNvPr id="0" name=""/>
        <dsp:cNvSpPr/>
      </dsp:nvSpPr>
      <dsp:spPr>
        <a:xfrm>
          <a:off x="2509753" y="612696"/>
          <a:ext cx="1477347" cy="2956519"/>
        </a:xfrm>
        <a:prstGeom prst="rect">
          <a:avLst/>
        </a:prstGeo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1579" rIns="128016" bIns="128016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تشمل مخرجات الصندوق</a:t>
          </a:r>
          <a:endParaRPr lang="en-US" sz="1400" kern="1200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4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اشتراك </a:t>
          </a:r>
          <a:r>
            <a:rPr lang="ar-SA" sz="14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المكتبة </a:t>
          </a:r>
          <a:r>
            <a:rPr lang="ar-SA" sz="14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بقواعد بيانية للبحوث</a:t>
          </a:r>
          <a:endParaRPr lang="en-GB" sz="14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2509753" y="612696"/>
        <a:ext cx="1477347" cy="2956519"/>
      </dsp:txXfrm>
    </dsp:sp>
    <dsp:sp modelId="{78B0DA25-3412-4F29-BB10-4908CC88700F}">
      <dsp:nvSpPr>
        <dsp:cNvPr id="0" name=""/>
        <dsp:cNvSpPr/>
      </dsp:nvSpPr>
      <dsp:spPr>
        <a:xfrm>
          <a:off x="2213160" y="221193"/>
          <a:ext cx="593185" cy="5931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1D36E-49EC-45FE-87CF-2DBBA2E2B917}">
      <dsp:nvSpPr>
        <dsp:cNvPr id="0" name=""/>
        <dsp:cNvSpPr/>
      </dsp:nvSpPr>
      <dsp:spPr>
        <a:xfrm rot="16200000">
          <a:off x="3045884" y="1942659"/>
          <a:ext cx="2956519" cy="29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57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الجوائز</a:t>
          </a:r>
          <a:endParaRPr lang="en-GB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3045884" y="1942659"/>
        <a:ext cx="2956519" cy="296592"/>
      </dsp:txXfrm>
    </dsp:sp>
    <dsp:sp modelId="{F2F8200E-183F-44CD-9EB2-A50183CE9693}">
      <dsp:nvSpPr>
        <dsp:cNvPr id="0" name=""/>
        <dsp:cNvSpPr/>
      </dsp:nvSpPr>
      <dsp:spPr>
        <a:xfrm>
          <a:off x="4672440" y="612696"/>
          <a:ext cx="1477347" cy="2956519"/>
        </a:xfrm>
        <a:prstGeom prst="rect">
          <a:avLst/>
        </a:prstGeom>
        <a:solidFill>
          <a:schemeClr val="bg1">
            <a:lumMod val="60000"/>
            <a:lumOff val="4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261579" rIns="128016" bIns="128016" numCol="1" spcCol="1270" anchor="t" anchorCtr="0">
          <a:noAutofit/>
        </a:bodyPr>
        <a:lstStyle/>
        <a:p>
          <a:pPr marL="171450" lvl="1" indent="-171450" algn="justLow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 smtClean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justLow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جائزة </a:t>
          </a:r>
          <a:r>
            <a:rPr lang="ar-SA" sz="18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الأمير نايف بن عبدالعزيز للمرأة السعودية المتميزة</a:t>
          </a:r>
          <a:endParaRPr lang="en-US" sz="18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4672440" y="612696"/>
        <a:ext cx="1477347" cy="2956519"/>
      </dsp:txXfrm>
    </dsp:sp>
    <dsp:sp modelId="{05FE4164-AEC4-4AC3-AC58-429DAE53D1AB}">
      <dsp:nvSpPr>
        <dsp:cNvPr id="0" name=""/>
        <dsp:cNvSpPr/>
      </dsp:nvSpPr>
      <dsp:spPr>
        <a:xfrm>
          <a:off x="4375847" y="221193"/>
          <a:ext cx="593185" cy="5931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69567-3D8B-42B3-AC67-CE25AC936488}">
      <dsp:nvSpPr>
        <dsp:cNvPr id="0" name=""/>
        <dsp:cNvSpPr/>
      </dsp:nvSpPr>
      <dsp:spPr>
        <a:xfrm rot="16200000">
          <a:off x="5208571" y="1942659"/>
          <a:ext cx="2956519" cy="296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1579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قسم البحوث </a:t>
          </a:r>
          <a:r>
            <a:rPr lang="ar-SA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 SS Light" charset="0"/>
              <a:ea typeface="GE SS Light" charset="0"/>
              <a:cs typeface="GE SS Light" charset="0"/>
            </a:rPr>
            <a:t>والدراسات</a:t>
          </a:r>
          <a:endParaRPr lang="en-GB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5208571" y="1942659"/>
        <a:ext cx="2956519" cy="296592"/>
      </dsp:txXfrm>
    </dsp:sp>
    <dsp:sp modelId="{45CC3C55-BF64-43EC-B211-0C7FAE86F84A}">
      <dsp:nvSpPr>
        <dsp:cNvPr id="0" name=""/>
        <dsp:cNvSpPr/>
      </dsp:nvSpPr>
      <dsp:spPr>
        <a:xfrm>
          <a:off x="6835127" y="612696"/>
          <a:ext cx="1477347" cy="2956519"/>
        </a:xfrm>
        <a:prstGeom prst="rect">
          <a:avLst/>
        </a:prstGeom>
        <a:solidFill>
          <a:schemeClr val="bg1">
            <a:lumMod val="40000"/>
            <a:lumOff val="6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61579" rIns="113792" bIns="113792" numCol="1" spcCol="1270" anchor="t" anchorCtr="0">
          <a:noAutofit/>
        </a:bodyPr>
        <a:lstStyle/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تدريب المدربين</a:t>
          </a:r>
          <a:r>
            <a:rPr lang="en-US" sz="12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 TOT</a:t>
          </a: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Lean In </a:t>
          </a:r>
          <a:r>
            <a:rPr lang="ar-SA" sz="1200" kern="1200" dirty="0" smtClean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مجموعة دعم نسائية مهنية</a:t>
          </a: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ندوات أكاديمية وجلسات نقاشية سنوية </a:t>
          </a: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  <a:p>
          <a:pPr marL="114300" lvl="1" indent="-114300" algn="r" defTabSz="533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200" kern="1200" dirty="0">
              <a:solidFill>
                <a:sysClr val="window" lastClr="FFFFFF"/>
              </a:solidFill>
              <a:latin typeface="GE SS Light" charset="0"/>
              <a:ea typeface="GE SS Light" charset="0"/>
              <a:cs typeface="GE SS Light" charset="0"/>
            </a:rPr>
            <a:t>نجمات التميز</a:t>
          </a:r>
          <a:endParaRPr lang="en-GB" sz="1200" kern="1200" dirty="0">
            <a:solidFill>
              <a:sysClr val="window" lastClr="FFFFFF"/>
            </a:solidFill>
            <a:latin typeface="GE SS Light" charset="0"/>
            <a:ea typeface="GE SS Light" charset="0"/>
            <a:cs typeface="GE SS Light" charset="0"/>
          </a:endParaRPr>
        </a:p>
      </dsp:txBody>
      <dsp:txXfrm>
        <a:off x="6835127" y="612696"/>
        <a:ext cx="1477347" cy="2956519"/>
      </dsp:txXfrm>
    </dsp:sp>
    <dsp:sp modelId="{6EF4C1FE-B2C7-4DD5-95E5-F528B1F12D26}">
      <dsp:nvSpPr>
        <dsp:cNvPr id="0" name=""/>
        <dsp:cNvSpPr/>
      </dsp:nvSpPr>
      <dsp:spPr>
        <a:xfrm>
          <a:off x="6538534" y="221193"/>
          <a:ext cx="593185" cy="59318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FD3E-B537-164A-A4FC-A9171F1DDCEC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2C2D3-B1DE-6D42-9510-EF55FDC3E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6C5B2-0240-4C68-A129-A268E8602E9D}" type="datetimeFigureOut">
              <a:rPr lang="en-US" smtClean="0"/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C6200-15D8-4533-8096-E953776B0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6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7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5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C6200-15D8-4533-8096-E953776B0B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bg>
      <p:bgPr>
        <a:solidFill>
          <a:srgbClr val="FF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H="1" flipV="1">
            <a:off x="539748" y="539748"/>
            <a:ext cx="8064000" cy="54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 flipV="1">
            <a:off x="539748" y="539748"/>
            <a:ext cx="8064000" cy="541800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58403A"/>
                </a:gs>
                <a:gs pos="1500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83729">
                  <a:srgbClr val="784D31"/>
                </a:gs>
                <a:gs pos="100000">
                  <a:srgbClr val="573827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209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340" userDrawn="1">
          <p15:clr>
            <a:srgbClr val="FBAE40"/>
          </p15:clr>
        </p15:guide>
        <p15:guide id="4" pos="54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1588" y="358775"/>
            <a:ext cx="8699500" cy="6178550"/>
            <a:chOff x="1588" y="358775"/>
            <a:chExt cx="8699500" cy="6178550"/>
          </a:xfrm>
        </p:grpSpPr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1398588" y="539750"/>
              <a:ext cx="7302500" cy="5997575"/>
            </a:xfrm>
            <a:custGeom>
              <a:avLst/>
              <a:gdLst>
                <a:gd name="T0" fmla="*/ 4600 w 4600"/>
                <a:gd name="T1" fmla="*/ 3778 h 3778"/>
                <a:gd name="T2" fmla="*/ 0 w 4600"/>
                <a:gd name="T3" fmla="*/ 3640 h 3778"/>
                <a:gd name="T4" fmla="*/ 0 w 4600"/>
                <a:gd name="T5" fmla="*/ 0 h 3778"/>
                <a:gd name="T6" fmla="*/ 4202 w 4600"/>
                <a:gd name="T7" fmla="*/ 114 h 3778"/>
                <a:gd name="T8" fmla="*/ 4600 w 4600"/>
                <a:gd name="T9" fmla="*/ 760 h 3778"/>
                <a:gd name="T10" fmla="*/ 4600 w 4600"/>
                <a:gd name="T11" fmla="*/ 3778 h 3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00" h="3778">
                  <a:moveTo>
                    <a:pt x="4600" y="3778"/>
                  </a:moveTo>
                  <a:lnTo>
                    <a:pt x="0" y="3640"/>
                  </a:lnTo>
                  <a:lnTo>
                    <a:pt x="0" y="0"/>
                  </a:lnTo>
                  <a:lnTo>
                    <a:pt x="4202" y="114"/>
                  </a:lnTo>
                  <a:lnTo>
                    <a:pt x="4600" y="760"/>
                  </a:lnTo>
                  <a:lnTo>
                    <a:pt x="4600" y="377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865188" y="539750"/>
              <a:ext cx="7737475" cy="5778500"/>
            </a:xfrm>
            <a:custGeom>
              <a:avLst/>
              <a:gdLst>
                <a:gd name="T0" fmla="*/ 4874 w 4874"/>
                <a:gd name="T1" fmla="*/ 442 h 3640"/>
                <a:gd name="T2" fmla="*/ 4874 w 4874"/>
                <a:gd name="T3" fmla="*/ 3640 h 3640"/>
                <a:gd name="T4" fmla="*/ 0 w 4874"/>
                <a:gd name="T5" fmla="*/ 3640 h 3640"/>
                <a:gd name="T6" fmla="*/ 0 w 4874"/>
                <a:gd name="T7" fmla="*/ 0 h 3640"/>
                <a:gd name="T8" fmla="*/ 4432 w 4874"/>
                <a:gd name="T9" fmla="*/ 0 h 3640"/>
                <a:gd name="T10" fmla="*/ 4874 w 4874"/>
                <a:gd name="T11" fmla="*/ 442 h 3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74" h="3640">
                  <a:moveTo>
                    <a:pt x="4874" y="442"/>
                  </a:moveTo>
                  <a:lnTo>
                    <a:pt x="4874" y="3640"/>
                  </a:lnTo>
                  <a:lnTo>
                    <a:pt x="0" y="3640"/>
                  </a:lnTo>
                  <a:lnTo>
                    <a:pt x="0" y="0"/>
                  </a:lnTo>
                  <a:lnTo>
                    <a:pt x="4432" y="0"/>
                  </a:lnTo>
                  <a:lnTo>
                    <a:pt x="4874" y="44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1443038" y="361950"/>
              <a:ext cx="1296988" cy="6137275"/>
            </a:xfrm>
            <a:custGeom>
              <a:avLst/>
              <a:gdLst>
                <a:gd name="T0" fmla="*/ 335 w 409"/>
                <a:gd name="T1" fmla="*/ 1866 h 1933"/>
                <a:gd name="T2" fmla="*/ 0 w 409"/>
                <a:gd name="T3" fmla="*/ 1933 h 1933"/>
                <a:gd name="T4" fmla="*/ 0 w 409"/>
                <a:gd name="T5" fmla="*/ 0 h 1933"/>
                <a:gd name="T6" fmla="*/ 335 w 409"/>
                <a:gd name="T7" fmla="*/ 142 h 1933"/>
                <a:gd name="T8" fmla="*/ 409 w 409"/>
                <a:gd name="T9" fmla="*/ 248 h 1933"/>
                <a:gd name="T10" fmla="*/ 409 w 409"/>
                <a:gd name="T11" fmla="*/ 1776 h 1933"/>
                <a:gd name="T12" fmla="*/ 335 w 409"/>
                <a:gd name="T13" fmla="*/ 1866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9" h="1933">
                  <a:moveTo>
                    <a:pt x="335" y="1866"/>
                  </a:moveTo>
                  <a:cubicBezTo>
                    <a:pt x="0" y="1933"/>
                    <a:pt x="0" y="1933"/>
                    <a:pt x="0" y="19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5" y="142"/>
                    <a:pt x="335" y="142"/>
                    <a:pt x="335" y="142"/>
                  </a:cubicBezTo>
                  <a:cubicBezTo>
                    <a:pt x="379" y="161"/>
                    <a:pt x="409" y="204"/>
                    <a:pt x="409" y="248"/>
                  </a:cubicBezTo>
                  <a:cubicBezTo>
                    <a:pt x="409" y="1776"/>
                    <a:pt x="409" y="1776"/>
                    <a:pt x="409" y="1776"/>
                  </a:cubicBezTo>
                  <a:cubicBezTo>
                    <a:pt x="409" y="1821"/>
                    <a:pt x="379" y="1857"/>
                    <a:pt x="335" y="186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1588" y="358775"/>
              <a:ext cx="1616075" cy="6140450"/>
            </a:xfrm>
            <a:custGeom>
              <a:avLst/>
              <a:gdLst>
                <a:gd name="T0" fmla="*/ 0 w 1018"/>
                <a:gd name="T1" fmla="*/ 3868 h 3868"/>
                <a:gd name="T2" fmla="*/ 908 w 1018"/>
                <a:gd name="T3" fmla="*/ 3868 h 3868"/>
                <a:gd name="T4" fmla="*/ 1018 w 1018"/>
                <a:gd name="T5" fmla="*/ 1934 h 3868"/>
                <a:gd name="T6" fmla="*/ 908 w 1018"/>
                <a:gd name="T7" fmla="*/ 0 h 3868"/>
                <a:gd name="T8" fmla="*/ 0 w 1018"/>
                <a:gd name="T9" fmla="*/ 0 h 3868"/>
                <a:gd name="T10" fmla="*/ 0 w 1018"/>
                <a:gd name="T11" fmla="*/ 3868 h 3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8" h="3868">
                  <a:moveTo>
                    <a:pt x="0" y="3868"/>
                  </a:moveTo>
                  <a:lnTo>
                    <a:pt x="908" y="3868"/>
                  </a:lnTo>
                  <a:lnTo>
                    <a:pt x="1018" y="1934"/>
                  </a:lnTo>
                  <a:lnTo>
                    <a:pt x="908" y="0"/>
                  </a:lnTo>
                  <a:lnTo>
                    <a:pt x="0" y="0"/>
                  </a:lnTo>
                  <a:lnTo>
                    <a:pt x="0" y="3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1443038" y="358775"/>
              <a:ext cx="1220788" cy="6140450"/>
            </a:xfrm>
            <a:custGeom>
              <a:avLst/>
              <a:gdLst>
                <a:gd name="T0" fmla="*/ 315 w 385"/>
                <a:gd name="T1" fmla="*/ 1829 h 1934"/>
                <a:gd name="T2" fmla="*/ 0 w 385"/>
                <a:gd name="T3" fmla="*/ 1934 h 1934"/>
                <a:gd name="T4" fmla="*/ 0 w 385"/>
                <a:gd name="T5" fmla="*/ 0 h 1934"/>
                <a:gd name="T6" fmla="*/ 315 w 385"/>
                <a:gd name="T7" fmla="*/ 105 h 1934"/>
                <a:gd name="T8" fmla="*/ 385 w 385"/>
                <a:gd name="T9" fmla="*/ 203 h 1934"/>
                <a:gd name="T10" fmla="*/ 385 w 385"/>
                <a:gd name="T11" fmla="*/ 1731 h 1934"/>
                <a:gd name="T12" fmla="*/ 315 w 385"/>
                <a:gd name="T13" fmla="*/ 1829 h 1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1934">
                  <a:moveTo>
                    <a:pt x="315" y="1829"/>
                  </a:moveTo>
                  <a:cubicBezTo>
                    <a:pt x="0" y="1934"/>
                    <a:pt x="0" y="1934"/>
                    <a:pt x="0" y="19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5" y="105"/>
                    <a:pt x="315" y="105"/>
                    <a:pt x="315" y="105"/>
                  </a:cubicBezTo>
                  <a:cubicBezTo>
                    <a:pt x="357" y="119"/>
                    <a:pt x="385" y="159"/>
                    <a:pt x="385" y="203"/>
                  </a:cubicBezTo>
                  <a:cubicBezTo>
                    <a:pt x="385" y="1731"/>
                    <a:pt x="385" y="1731"/>
                    <a:pt x="385" y="1731"/>
                  </a:cubicBezTo>
                  <a:cubicBezTo>
                    <a:pt x="385" y="1775"/>
                    <a:pt x="357" y="1815"/>
                    <a:pt x="315" y="182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lumOff val="5000"/>
                  </a:schemeClr>
                </a:gs>
                <a:gs pos="41000">
                  <a:schemeClr val="bg1"/>
                </a:gs>
              </a:gsLst>
              <a:lin ang="1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20"/>
            <p:cNvSpPr>
              <a:spLocks noChangeShapeType="1"/>
            </p:cNvSpPr>
            <p:nvPr userDrawn="1"/>
          </p:nvSpPr>
          <p:spPr bwMode="auto">
            <a:xfrm>
              <a:off x="8040688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 userDrawn="1"/>
          </p:nvSpPr>
          <p:spPr bwMode="auto">
            <a:xfrm>
              <a:off x="8040688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2"/>
            <p:cNvSpPr>
              <a:spLocks noChangeShapeType="1"/>
            </p:cNvSpPr>
            <p:nvPr userDrawn="1"/>
          </p:nvSpPr>
          <p:spPr bwMode="auto">
            <a:xfrm>
              <a:off x="3101976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/>
            <p:cNvSpPr>
              <a:spLocks noChangeShapeType="1"/>
            </p:cNvSpPr>
            <p:nvPr userDrawn="1"/>
          </p:nvSpPr>
          <p:spPr bwMode="auto">
            <a:xfrm>
              <a:off x="3101976" y="278765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auto">
            <a:xfrm>
              <a:off x="7900988" y="539750"/>
              <a:ext cx="701675" cy="701675"/>
            </a:xfrm>
            <a:custGeom>
              <a:avLst/>
              <a:gdLst>
                <a:gd name="T0" fmla="*/ 0 w 442"/>
                <a:gd name="T1" fmla="*/ 0 h 442"/>
                <a:gd name="T2" fmla="*/ 0 w 442"/>
                <a:gd name="T3" fmla="*/ 442 h 442"/>
                <a:gd name="T4" fmla="*/ 442 w 442"/>
                <a:gd name="T5" fmla="*/ 442 h 442"/>
                <a:gd name="T6" fmla="*/ 0 w 442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442">
                  <a:moveTo>
                    <a:pt x="0" y="0"/>
                  </a:moveTo>
                  <a:lnTo>
                    <a:pt x="0" y="442"/>
                  </a:lnTo>
                  <a:lnTo>
                    <a:pt x="442" y="44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20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7970838" y="1241425"/>
              <a:ext cx="631825" cy="82550"/>
            </a:xfrm>
            <a:custGeom>
              <a:avLst/>
              <a:gdLst>
                <a:gd name="T0" fmla="*/ 398 w 398"/>
                <a:gd name="T1" fmla="*/ 0 h 52"/>
                <a:gd name="T2" fmla="*/ 0 w 398"/>
                <a:gd name="T3" fmla="*/ 0 h 52"/>
                <a:gd name="T4" fmla="*/ 12 w 398"/>
                <a:gd name="T5" fmla="*/ 52 h 52"/>
                <a:gd name="T6" fmla="*/ 398 w 398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8" h="52">
                  <a:moveTo>
                    <a:pt x="398" y="0"/>
                  </a:moveTo>
                  <a:lnTo>
                    <a:pt x="0" y="0"/>
                  </a:lnTo>
                  <a:lnTo>
                    <a:pt x="12" y="52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88254" y="1262011"/>
            <a:ext cx="4976350" cy="593682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088774" y="1953588"/>
            <a:ext cx="4975644" cy="4302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Insert Your Text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88774" y="3007934"/>
            <a:ext cx="4975644" cy="2732138"/>
          </a:xfr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1400" b="1">
                <a:solidFill>
                  <a:srgbClr val="605F7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1) Insert Your Text Here</a:t>
            </a:r>
            <a:endParaRPr lang="en-US" dirty="0"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3088254" y="2778595"/>
            <a:ext cx="4976350" cy="0"/>
          </a:xfrm>
          <a:prstGeom prst="line">
            <a:avLst/>
          </a:prstGeom>
          <a:ln w="317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887794" y="2541148"/>
            <a:ext cx="359860" cy="1775706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 w="25400"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719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67" userDrawn="1">
          <p15:clr>
            <a:srgbClr val="FBAE40"/>
          </p15:clr>
        </p15:guide>
        <p15:guide id="3" pos="5193" userDrawn="1">
          <p15:clr>
            <a:srgbClr val="FBAE40"/>
          </p15:clr>
        </p15:guide>
        <p15:guide id="4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 userDrawn="1"/>
        </p:nvCxnSpPr>
        <p:spPr>
          <a:xfrm flipV="1">
            <a:off x="0" y="0"/>
            <a:ext cx="9144000" cy="685800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Rectangle 7"/>
          <p:cNvSpPr/>
          <p:nvPr userDrawn="1"/>
        </p:nvSpPr>
        <p:spPr>
          <a:xfrm>
            <a:off x="2936059" y="914493"/>
            <a:ext cx="5256325" cy="3946669"/>
          </a:xfrm>
          <a:prstGeom prst="rect">
            <a:avLst/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n w="25400">
                <a:noFill/>
              </a:ln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8" y="1813750"/>
            <a:ext cx="4752526" cy="1664224"/>
          </a:xfrm>
        </p:spPr>
        <p:txBody>
          <a:bodyPr anchor="b"/>
          <a:lstStyle>
            <a:lvl1pPr algn="ctr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en-US" sz="3600" b="1" kern="1200" spc="0" baseline="0" dirty="0">
                <a:gradFill flip="none" rotWithShape="1">
                  <a:gsLst>
                    <a:gs pos="2000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Insert Your</a:t>
            </a:r>
            <a:br>
              <a:rPr lang="en-US" dirty="0" smtClean="0"/>
            </a:br>
            <a:r>
              <a:rPr lang="en-US" dirty="0" smtClean="0"/>
              <a:t>Section Break Title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8" y="3864212"/>
            <a:ext cx="4752526" cy="996950"/>
          </a:xfr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kern="1200" baseline="0" dirty="0" smtClean="0">
                <a:solidFill>
                  <a:srgbClr val="605F73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100" kern="1200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10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Body Text Here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33365" y="3669401"/>
            <a:ext cx="27727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7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130863"/>
            <a:ext cx="7921625" cy="59368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3930-8964-4F2B-8987-9D77E9D58696}" type="datetime1">
              <a:rPr lang="en-US" smtClean="0"/>
              <a:t>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20266" y="6366933"/>
            <a:ext cx="2802467" cy="491068"/>
          </a:xfrm>
        </p:spPr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1108" y="724545"/>
            <a:ext cx="7921625" cy="36089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605F73"/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24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497">
          <p15:clr>
            <a:srgbClr val="FBAE40"/>
          </p15:clr>
        </p15:guide>
        <p15:guide id="2" pos="1678">
          <p15:clr>
            <a:srgbClr val="FBAE40"/>
          </p15:clr>
        </p15:guide>
        <p15:guide id="3" pos="2789">
          <p15:clr>
            <a:srgbClr val="FBAE40"/>
          </p15:clr>
        </p15:guide>
        <p15:guide id="4" pos="2971">
          <p15:clr>
            <a:srgbClr val="FBAE40"/>
          </p15:clr>
        </p15:guide>
        <p15:guide id="5" pos="4082">
          <p15:clr>
            <a:srgbClr val="FBAE40"/>
          </p15:clr>
        </p15:guide>
        <p15:guide id="6" pos="426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6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bg>
      <p:bgPr>
        <a:solidFill>
          <a:srgbClr val="FF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 flipH="1" flipV="1">
            <a:off x="539748" y="539748"/>
            <a:ext cx="8064000" cy="54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 flipV="1">
            <a:off x="539748" y="539748"/>
            <a:ext cx="8064000" cy="541800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58403A"/>
                </a:gs>
                <a:gs pos="1500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83729">
                  <a:srgbClr val="784D31"/>
                </a:gs>
                <a:gs pos="100000">
                  <a:srgbClr val="573827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 userDrawn="1"/>
        </p:nvSpPr>
        <p:spPr>
          <a:xfrm>
            <a:off x="1917038" y="1952837"/>
            <a:ext cx="5309420" cy="260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75658" y="2265352"/>
            <a:ext cx="6792684" cy="92029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5000" spc="1700" baseline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75658" y="3917171"/>
            <a:ext cx="6792684" cy="991399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000">
                <a:solidFill>
                  <a:srgbClr val="605F7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The Big </a:t>
            </a:r>
            <a:r>
              <a:rPr lang="en-US" dirty="0" err="1" smtClean="0"/>
              <a:t>Oxmox</a:t>
            </a:r>
            <a:r>
              <a:rPr lang="en-US" dirty="0" smtClean="0"/>
              <a:t> advised her not to do so, because there were </a:t>
            </a:r>
          </a:p>
          <a:p>
            <a:r>
              <a:rPr lang="en-US" dirty="0" smtClean="0"/>
              <a:t>thousands of bad Commas, wild Question Marks and devious </a:t>
            </a:r>
          </a:p>
          <a:p>
            <a:r>
              <a:rPr lang="en-US" dirty="0" err="1" smtClean="0"/>
              <a:t>Semikoli</a:t>
            </a:r>
            <a:r>
              <a:rPr lang="en-US" dirty="0" smtClean="0"/>
              <a:t>, but the Little Blind Text didn’t listen.</a:t>
            </a:r>
            <a:endParaRPr lang="en-US" dirty="0"/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9748" y="6022641"/>
            <a:ext cx="2802467" cy="491068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Converting your business from Good to Great.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492478" y="2330245"/>
            <a:ext cx="4159045" cy="802312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B98763"/>
                </a:gs>
                <a:gs pos="68588">
                  <a:srgbClr val="BF896E"/>
                </a:gs>
                <a:gs pos="48250">
                  <a:srgbClr val="FBC4AA"/>
                </a:gs>
                <a:gs pos="31000">
                  <a:srgbClr val="FBC4AA"/>
                </a:gs>
                <a:gs pos="100000">
                  <a:srgbClr val="784D3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5400">
                <a:noFill/>
              </a:ln>
              <a:noFill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1175658" y="3268242"/>
            <a:ext cx="6792684" cy="495249"/>
          </a:xfrm>
        </p:spPr>
        <p:txBody>
          <a:bodyPr lIns="0" tIns="0" rIns="0" bIns="0">
            <a:noAutofit/>
          </a:bodyPr>
          <a:lstStyle>
            <a:lvl1pPr algn="ctr">
              <a:defRPr lang="en-US" sz="3000" b="0" kern="1200" spc="190" baseline="0" dirty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  <p15:guide id="3" pos="340">
          <p15:clr>
            <a:srgbClr val="FBAE40"/>
          </p15:clr>
        </p15:guide>
        <p15:guide id="4" pos="54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5829"/>
            <a:ext cx="7886700" cy="623414"/>
          </a:xfrm>
          <a:prstGeom prst="rect">
            <a:avLst/>
          </a:prstGeom>
        </p:spPr>
        <p:txBody>
          <a:bodyPr/>
          <a:lstStyle>
            <a:lvl1pPr>
              <a:defRPr sz="3000" b="1" i="0">
                <a:latin typeface="Source Sans Pro Black" charset="0"/>
                <a:ea typeface="Source Sans Pro Black" charset="0"/>
                <a:cs typeface="Source Sans Pro Black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588" y="0"/>
            <a:ext cx="9140825" cy="1187450"/>
            <a:chOff x="1588" y="0"/>
            <a:chExt cx="9140825" cy="1187450"/>
          </a:xfrm>
        </p:grpSpPr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1588" y="34925"/>
              <a:ext cx="9140825" cy="1152525"/>
            </a:xfrm>
            <a:custGeom>
              <a:avLst/>
              <a:gdLst>
                <a:gd name="T0" fmla="*/ 2563 w 2880"/>
                <a:gd name="T1" fmla="*/ 363 h 363"/>
                <a:gd name="T2" fmla="*/ 91 w 2880"/>
                <a:gd name="T3" fmla="*/ 363 h 363"/>
                <a:gd name="T4" fmla="*/ 0 w 2880"/>
                <a:gd name="T5" fmla="*/ 272 h 363"/>
                <a:gd name="T6" fmla="*/ 0 w 2880"/>
                <a:gd name="T7" fmla="*/ 0 h 363"/>
                <a:gd name="T8" fmla="*/ 2880 w 2880"/>
                <a:gd name="T9" fmla="*/ 0 h 363"/>
                <a:gd name="T10" fmla="*/ 2880 w 2880"/>
                <a:gd name="T11" fmla="*/ 46 h 363"/>
                <a:gd name="T12" fmla="*/ 2563 w 2880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363">
                  <a:moveTo>
                    <a:pt x="2563" y="363"/>
                  </a:moveTo>
                  <a:cubicBezTo>
                    <a:pt x="91" y="363"/>
                    <a:pt x="91" y="363"/>
                    <a:pt x="91" y="363"/>
                  </a:cubicBezTo>
                  <a:cubicBezTo>
                    <a:pt x="55" y="328"/>
                    <a:pt x="35" y="308"/>
                    <a:pt x="0" y="2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880" y="46"/>
                    <a:pt x="2880" y="46"/>
                    <a:pt x="2880" y="46"/>
                  </a:cubicBezTo>
                  <a:cubicBezTo>
                    <a:pt x="2756" y="170"/>
                    <a:pt x="2687" y="239"/>
                    <a:pt x="2563" y="363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1588" y="0"/>
              <a:ext cx="9140825" cy="1152525"/>
            </a:xfrm>
            <a:custGeom>
              <a:avLst/>
              <a:gdLst>
                <a:gd name="T0" fmla="*/ 2563 w 2880"/>
                <a:gd name="T1" fmla="*/ 363 h 363"/>
                <a:gd name="T2" fmla="*/ 91 w 2880"/>
                <a:gd name="T3" fmla="*/ 363 h 363"/>
                <a:gd name="T4" fmla="*/ 0 w 2880"/>
                <a:gd name="T5" fmla="*/ 272 h 363"/>
                <a:gd name="T6" fmla="*/ 0 w 2880"/>
                <a:gd name="T7" fmla="*/ 0 h 363"/>
                <a:gd name="T8" fmla="*/ 2880 w 2880"/>
                <a:gd name="T9" fmla="*/ 0 h 363"/>
                <a:gd name="T10" fmla="*/ 2880 w 2880"/>
                <a:gd name="T11" fmla="*/ 45 h 363"/>
                <a:gd name="T12" fmla="*/ 2563 w 2880"/>
                <a:gd name="T13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363">
                  <a:moveTo>
                    <a:pt x="2563" y="363"/>
                  </a:moveTo>
                  <a:cubicBezTo>
                    <a:pt x="91" y="363"/>
                    <a:pt x="91" y="363"/>
                    <a:pt x="91" y="363"/>
                  </a:cubicBezTo>
                  <a:cubicBezTo>
                    <a:pt x="55" y="327"/>
                    <a:pt x="35" y="308"/>
                    <a:pt x="0" y="27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80" y="0"/>
                    <a:pt x="2880" y="0"/>
                    <a:pt x="2880" y="0"/>
                  </a:cubicBezTo>
                  <a:cubicBezTo>
                    <a:pt x="2880" y="45"/>
                    <a:pt x="2880" y="45"/>
                    <a:pt x="2880" y="45"/>
                  </a:cubicBezTo>
                  <a:cubicBezTo>
                    <a:pt x="2756" y="169"/>
                    <a:pt x="2687" y="239"/>
                    <a:pt x="2563" y="3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7989888" y="0"/>
              <a:ext cx="1152525" cy="1152525"/>
            </a:xfrm>
            <a:custGeom>
              <a:avLst/>
              <a:gdLst>
                <a:gd name="T0" fmla="*/ 726 w 726"/>
                <a:gd name="T1" fmla="*/ 0 h 726"/>
                <a:gd name="T2" fmla="*/ 0 w 726"/>
                <a:gd name="T3" fmla="*/ 726 h 726"/>
                <a:gd name="T4" fmla="*/ 726 w 726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726">
                  <a:moveTo>
                    <a:pt x="726" y="0"/>
                  </a:moveTo>
                  <a:lnTo>
                    <a:pt x="0" y="726"/>
                  </a:lnTo>
                  <a:lnTo>
                    <a:pt x="726" y="0"/>
                  </a:lnTo>
                  <a:close/>
                </a:path>
              </a:pathLst>
            </a:custGeom>
            <a:noFill/>
            <a:ln w="12700">
              <a:gradFill>
                <a:gsLst>
                  <a:gs pos="0">
                    <a:srgbClr val="58403A"/>
                  </a:gs>
                  <a:gs pos="15000">
                    <a:srgbClr val="B98763"/>
                  </a:gs>
                  <a:gs pos="68588">
                    <a:srgbClr val="BF896E"/>
                  </a:gs>
                  <a:gs pos="48250">
                    <a:srgbClr val="FBC4AA"/>
                  </a:gs>
                  <a:gs pos="31000">
                    <a:srgbClr val="FBC4AA"/>
                  </a:gs>
                  <a:gs pos="83729">
                    <a:srgbClr val="784D31"/>
                  </a:gs>
                  <a:gs pos="100000">
                    <a:srgbClr val="573827"/>
                  </a:gs>
                </a:gsLst>
                <a:lin ang="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 userDrawn="1"/>
          </p:nvSpPr>
          <p:spPr bwMode="auto">
            <a:xfrm flipH="1">
              <a:off x="7989888" y="0"/>
              <a:ext cx="1152525" cy="1152525"/>
            </a:xfrm>
            <a:prstGeom prst="line">
              <a:avLst/>
            </a:prstGeom>
            <a:noFill/>
            <a:ln w="12700">
              <a:gradFill>
                <a:gsLst>
                  <a:gs pos="0">
                    <a:srgbClr val="58403A"/>
                  </a:gs>
                  <a:gs pos="15000">
                    <a:srgbClr val="B98763"/>
                  </a:gs>
                  <a:gs pos="68588">
                    <a:srgbClr val="BF896E"/>
                  </a:gs>
                  <a:gs pos="48250">
                    <a:srgbClr val="FBC4AA"/>
                  </a:gs>
                  <a:gs pos="31000">
                    <a:srgbClr val="FBC4AA"/>
                  </a:gs>
                  <a:gs pos="83729">
                    <a:srgbClr val="784D31"/>
                  </a:gs>
                  <a:gs pos="100000">
                    <a:srgbClr val="573827"/>
                  </a:gs>
                </a:gsLst>
                <a:lin ang="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 userDrawn="1"/>
          </p:nvSpPr>
          <p:spPr bwMode="auto">
            <a:xfrm>
              <a:off x="1588" y="755650"/>
              <a:ext cx="396875" cy="396875"/>
            </a:xfrm>
            <a:custGeom>
              <a:avLst/>
              <a:gdLst>
                <a:gd name="T0" fmla="*/ 125 w 125"/>
                <a:gd name="T1" fmla="*/ 125 h 125"/>
                <a:gd name="T2" fmla="*/ 0 w 125"/>
                <a:gd name="T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125">
                  <a:moveTo>
                    <a:pt x="125" y="125"/>
                  </a:moveTo>
                  <a:cubicBezTo>
                    <a:pt x="76" y="76"/>
                    <a:pt x="49" y="49"/>
                    <a:pt x="0" y="0"/>
                  </a:cubicBezTo>
                </a:path>
              </a:pathLst>
            </a:custGeom>
            <a:noFill/>
            <a:ln w="12700">
              <a:gradFill>
                <a:gsLst>
                  <a:gs pos="0">
                    <a:srgbClr val="58403A"/>
                  </a:gs>
                  <a:gs pos="15000">
                    <a:srgbClr val="B98763"/>
                  </a:gs>
                  <a:gs pos="68588">
                    <a:srgbClr val="BF896E"/>
                  </a:gs>
                  <a:gs pos="48250">
                    <a:srgbClr val="FBC4AA"/>
                  </a:gs>
                  <a:gs pos="31000">
                    <a:srgbClr val="FBC4AA"/>
                  </a:gs>
                  <a:gs pos="83729">
                    <a:srgbClr val="784D31"/>
                  </a:gs>
                  <a:gs pos="100000">
                    <a:srgbClr val="573827"/>
                  </a:gs>
                </a:gsLst>
                <a:lin ang="0" scaled="0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148564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C534B-5F7E-4CF7-8EDB-478AC5BDFBC6}" type="datetime1">
              <a:rPr lang="en-US" smtClean="0"/>
              <a:t>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0266" y="6366933"/>
            <a:ext cx="2802467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>
                    <a:tint val="75000"/>
                    <a:alpha val="50000"/>
                  </a:schemeClr>
                </a:solidFill>
              </a:defRPr>
            </a:lvl1pPr>
          </a:lstStyle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6533" y="6366933"/>
            <a:ext cx="429683" cy="4910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>
                <a:solidFill>
                  <a:schemeClr val="bg2"/>
                </a:solidFill>
              </a:defRPr>
            </a:lvl1pPr>
          </a:lstStyle>
          <a:p>
            <a:fld id="{8409FBBB-C588-4B8D-A7FF-E25C81CC24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6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8" r:id="rId4"/>
    <p:sldLayoutId id="2147483667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200" b="1" kern="1200" spc="0" baseline="0" dirty="0">
          <a:gradFill flip="none" rotWithShape="1">
            <a:gsLst>
              <a:gs pos="0">
                <a:srgbClr val="B98763"/>
              </a:gs>
              <a:gs pos="64000">
                <a:srgbClr val="FBC4AA"/>
              </a:gs>
              <a:gs pos="35000">
                <a:srgbClr val="FBC4AA"/>
              </a:gs>
              <a:gs pos="100000">
                <a:srgbClr val="784D31"/>
              </a:gs>
              <a:gs pos="83000">
                <a:srgbClr val="BF896E"/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5375">
          <p15:clr>
            <a:srgbClr val="F26B43"/>
          </p15:clr>
        </p15:guide>
        <p15:guide id="3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6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6" Type="http://schemas.openxmlformats.org/officeDocument/2006/relationships/image" Target="../media/image87.png"/><Relationship Id="rId47" Type="http://schemas.openxmlformats.org/officeDocument/2006/relationships/image" Target="../media/image88.png"/><Relationship Id="rId48" Type="http://schemas.openxmlformats.org/officeDocument/2006/relationships/image" Target="../media/image89.png"/><Relationship Id="rId49" Type="http://schemas.openxmlformats.org/officeDocument/2006/relationships/image" Target="../media/image9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pn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9" Type="http://schemas.openxmlformats.org/officeDocument/2006/relationships/image" Target="../media/image50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33" Type="http://schemas.openxmlformats.org/officeDocument/2006/relationships/image" Target="../media/image74.png"/><Relationship Id="rId34" Type="http://schemas.openxmlformats.org/officeDocument/2006/relationships/image" Target="../media/image75.png"/><Relationship Id="rId35" Type="http://schemas.openxmlformats.org/officeDocument/2006/relationships/image" Target="../media/image76.png"/><Relationship Id="rId36" Type="http://schemas.openxmlformats.org/officeDocument/2006/relationships/image" Target="../media/image7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37" Type="http://schemas.openxmlformats.org/officeDocument/2006/relationships/image" Target="../media/image78.png"/><Relationship Id="rId38" Type="http://schemas.openxmlformats.org/officeDocument/2006/relationships/image" Target="../media/image79.png"/><Relationship Id="rId39" Type="http://schemas.openxmlformats.org/officeDocument/2006/relationships/image" Target="../media/image80.png"/><Relationship Id="rId40" Type="http://schemas.openxmlformats.org/officeDocument/2006/relationships/image" Target="../media/image81.png"/><Relationship Id="rId41" Type="http://schemas.openxmlformats.org/officeDocument/2006/relationships/image" Target="../media/image82.png"/><Relationship Id="rId42" Type="http://schemas.openxmlformats.org/officeDocument/2006/relationships/image" Target="../media/image83.png"/><Relationship Id="rId43" Type="http://schemas.openxmlformats.org/officeDocument/2006/relationships/image" Target="../media/image84.png"/><Relationship Id="rId44" Type="http://schemas.openxmlformats.org/officeDocument/2006/relationships/image" Target="../media/image85.png"/><Relationship Id="rId45" Type="http://schemas.openxmlformats.org/officeDocument/2006/relationships/image" Target="../media/image8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9750" y="6148658"/>
            <a:ext cx="2802467" cy="491068"/>
          </a:xfrm>
        </p:spPr>
        <p:txBody>
          <a:bodyPr/>
          <a:lstStyle/>
          <a:p>
            <a:r>
              <a:rPr lang="en-US" smtClean="0"/>
              <a:t>Prince Sultan Fund For Women Development </a:t>
            </a:r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35189" y="2425964"/>
            <a:ext cx="7705695" cy="1002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spc="190" baseline="0" dirty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ar-SA" sz="3600" b="1" dirty="0">
              <a:latin typeface="29LT Bukra" charset="0"/>
              <a:ea typeface="29LT Bukra" charset="0"/>
              <a:cs typeface="29LT Bukr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774" y="3087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"/>
          <a:stretch/>
        </p:blipFill>
        <p:spPr>
          <a:xfrm>
            <a:off x="0" y="4918"/>
            <a:ext cx="9144000" cy="6853082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57109" y="202475"/>
            <a:ext cx="2801982" cy="3553096"/>
          </a:xfrm>
          <a:prstGeom prst="round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45" y="2095069"/>
            <a:ext cx="2568038" cy="136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27" y="445880"/>
            <a:ext cx="2253546" cy="14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948294" y="332497"/>
            <a:ext cx="7921625" cy="593682"/>
          </a:xfrm>
        </p:spPr>
        <p:txBody>
          <a:bodyPr>
            <a:noAutofit/>
          </a:bodyPr>
          <a:lstStyle/>
          <a:p>
            <a:pPr algn="r"/>
            <a:r>
              <a:rPr lang="ar-SA" sz="2800" dirty="0" smtClean="0">
                <a:latin typeface="GE SS Light" charset="0"/>
                <a:ea typeface="GE SS Light" charset="0"/>
                <a:cs typeface="GE SS Light" charset="0"/>
              </a:rPr>
              <a:t>ملتقى صحة المرأة بلياقتها</a:t>
            </a:r>
            <a:endParaRPr lang="en-US" sz="2800" dirty="0"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33082" y="428485"/>
            <a:ext cx="1853213" cy="98400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6734" y="4021006"/>
            <a:ext cx="8316987" cy="17693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altLang="en-US" sz="2400" dirty="0" smtClean="0">
                <a:solidFill>
                  <a:srgbClr val="9F6BC2"/>
                </a:solidFill>
                <a:latin typeface="GE SS Light" charset="0"/>
                <a:ea typeface="GE SS Light" charset="0"/>
                <a:cs typeface="GE SS Light" charset="0"/>
              </a:rPr>
              <a:t>”</a:t>
            </a:r>
            <a:r>
              <a:rPr lang="ar-SA" altLang="en-US" sz="24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2400" dirty="0" smtClean="0">
                <a:latin typeface="GE SS Light" charset="0"/>
                <a:ea typeface="GE SS Light" charset="0"/>
                <a:cs typeface="GE SS Light" charset="0"/>
              </a:rPr>
              <a:t>بشراكة استراتيجية </a:t>
            </a:r>
            <a:r>
              <a:rPr lang="ar-SA" sz="2400" dirty="0">
                <a:latin typeface="GE SS Light" charset="0"/>
                <a:ea typeface="GE SS Light" charset="0"/>
                <a:cs typeface="GE SS Light" charset="0"/>
              </a:rPr>
              <a:t>مع الهيئة العامة للرياضة ينظم صندوق الأمير سلطان بن عبدالعزيز لتنمية المرأة ملتقى صحة المرأة بلياقتها تحت رعاية صاحبة السمو الملكي الأميرة ريما بنت بندر </a:t>
            </a:r>
            <a:r>
              <a:rPr lang="ar-SA" sz="2400" dirty="0" smtClean="0">
                <a:latin typeface="GE SS Light" charset="0"/>
                <a:ea typeface="GE SS Light" charset="0"/>
                <a:cs typeface="GE SS Light" charset="0"/>
              </a:rPr>
              <a:t>بن </a:t>
            </a:r>
            <a:r>
              <a:rPr lang="ar-SA" sz="2400" dirty="0">
                <a:latin typeface="GE SS Light" charset="0"/>
                <a:ea typeface="GE SS Light" charset="0"/>
                <a:cs typeface="GE SS Light" charset="0"/>
              </a:rPr>
              <a:t>سلطان وكيل الرئيس للقسم النسائي بالهيئة العامة للرياضة أهم حدث رياضي نسائي في المملكة </a:t>
            </a:r>
            <a:r>
              <a:rPr lang="ar-SA" sz="2400" dirty="0" smtClean="0">
                <a:latin typeface="GE SS Light" charset="0"/>
                <a:ea typeface="GE SS Light" charset="0"/>
                <a:cs typeface="GE SS Light" charset="0"/>
              </a:rPr>
              <a:t>العربية السعودية </a:t>
            </a:r>
            <a:r>
              <a:rPr lang="ar-SA" sz="2400" dirty="0">
                <a:latin typeface="GE SS Light" charset="0"/>
                <a:ea typeface="GE SS Light" charset="0"/>
                <a:cs typeface="GE SS Light" charset="0"/>
              </a:rPr>
              <a:t>عن صحة ولياقة المرأة</a:t>
            </a:r>
            <a:r>
              <a:rPr lang="ar-SA" altLang="en-US" sz="2400" dirty="0" smtClean="0">
                <a:latin typeface="GE SS Light" charset="0"/>
                <a:ea typeface="GE SS Light" charset="0"/>
                <a:cs typeface="GE SS Light" charset="0"/>
              </a:rPr>
              <a:t>.</a:t>
            </a:r>
            <a:r>
              <a:rPr lang="ar-SA" altLang="en-US" sz="24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altLang="en-US" sz="2400" dirty="0">
                <a:solidFill>
                  <a:srgbClr val="9F6BC2"/>
                </a:solidFill>
                <a:latin typeface="GE SS Light" charset="0"/>
                <a:ea typeface="GE SS Light" charset="0"/>
                <a:cs typeface="GE SS Light" charset="0"/>
              </a:rPr>
              <a:t>“</a:t>
            </a:r>
            <a:r>
              <a:rPr lang="ar-SA" altLang="en-US" sz="2400" dirty="0" smtClean="0">
                <a:latin typeface="GE SS Light" charset="0"/>
                <a:ea typeface="GE SS Light" charset="0"/>
                <a:cs typeface="GE SS Light" charset="0"/>
              </a:rPr>
              <a:t> </a:t>
            </a:r>
            <a:endParaRPr lang="en-US" altLang="en-US" sz="2400" dirty="0" smtClean="0">
              <a:latin typeface="GE SS Light" charset="0"/>
              <a:ea typeface="GE SS Light" charset="0"/>
              <a:cs typeface="GE SS Light" charset="0"/>
            </a:endParaRPr>
          </a:p>
          <a:p>
            <a:pPr algn="ctr" rtl="1">
              <a:buFont typeface="Arial" charset="0"/>
              <a:buNone/>
            </a:pPr>
            <a:endParaRPr lang="ar-SA" altLang="en-US" sz="2400" dirty="0" smtClean="0">
              <a:latin typeface="GE SS Light" charset="0"/>
              <a:ea typeface="GE SS Light" charset="0"/>
              <a:cs typeface="GE SS Light" charset="0"/>
            </a:endParaRPr>
          </a:p>
          <a:p>
            <a:pPr algn="ctr" rtl="1">
              <a:buFont typeface="Arial" charset="0"/>
              <a:buNone/>
            </a:pPr>
            <a:r>
              <a:rPr lang="ar-SA" altLang="en-US" sz="2400" dirty="0" smtClean="0">
                <a:latin typeface="GE SS Light" charset="0"/>
                <a:ea typeface="GE SS Light" charset="0"/>
                <a:cs typeface="GE SS Light" charset="0"/>
              </a:rPr>
              <a:t/>
            </a:r>
            <a:br>
              <a:rPr lang="ar-SA" altLang="en-US" sz="2400" dirty="0" smtClean="0">
                <a:latin typeface="GE SS Light" charset="0"/>
                <a:ea typeface="GE SS Light" charset="0"/>
                <a:cs typeface="GE SS Light" charset="0"/>
              </a:rPr>
            </a:br>
            <a:endParaRPr lang="ar-SA" altLang="en-US" sz="240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034" y="5755469"/>
            <a:ext cx="3024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 smtClean="0">
                <a:solidFill>
                  <a:srgbClr val="9F6BC2"/>
                </a:solidFill>
                <a:latin typeface="GE SS Light"/>
                <a:ea typeface="GE SS Light" charset="0"/>
                <a:cs typeface="GE SS Light" charset="0"/>
              </a:rPr>
              <a:t>١٤ – ١٥  </a:t>
            </a:r>
            <a:r>
              <a:rPr lang="ar-SA" sz="3600" dirty="0" smtClean="0">
                <a:solidFill>
                  <a:srgbClr val="92D050"/>
                </a:solidFill>
                <a:latin typeface="GE SS Light"/>
                <a:ea typeface="GE SS Light" charset="0"/>
                <a:cs typeface="GE SS Light" charset="0"/>
              </a:rPr>
              <a:t>مارس</a:t>
            </a:r>
            <a:endParaRPr lang="en-US" sz="3600" dirty="0">
              <a:solidFill>
                <a:srgbClr val="92D050"/>
              </a:solidFill>
              <a:latin typeface="GE SS Light"/>
              <a:ea typeface="GE SS Light" charset="0"/>
              <a:cs typeface="GE S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24" y="705700"/>
            <a:ext cx="5901064" cy="39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734286" y="326806"/>
            <a:ext cx="7921625" cy="593682"/>
          </a:xfrm>
        </p:spPr>
        <p:txBody>
          <a:bodyPr>
            <a:noAutofit/>
          </a:bodyPr>
          <a:lstStyle/>
          <a:p>
            <a:pPr algn="r"/>
            <a:r>
              <a:rPr lang="ar-SA" sz="1800" dirty="0" smtClean="0">
                <a:latin typeface="GE SS Light" charset="0"/>
                <a:ea typeface="GE SS Light" charset="0"/>
                <a:cs typeface="GE SS Light" charset="0"/>
              </a:rPr>
              <a:t>جائزة الأمير نايف للمرأة السعودية المتميزة</a:t>
            </a:r>
            <a:endParaRPr lang="en-US" sz="1800" dirty="0"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33082" y="428485"/>
            <a:ext cx="1853213" cy="984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84" y="1016098"/>
            <a:ext cx="3823474" cy="382347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9229" y="4597604"/>
            <a:ext cx="8316987" cy="17693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altLang="en-US" sz="44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” 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آخر بصمات الأمير نايف- رحمه الله- في دعم المرأة السعودية للتعريف بنجاحات المرأة في حقول العمـل المتنوعة وتوثيق منجزاتها سنوياً في 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مجال التعليم 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و 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الاعمال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 و 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العلاقات العامة الإعلام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 و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خدمة المجتمع 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و 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الصحة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تقنية المعلومات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.</a:t>
            </a:r>
            <a:r>
              <a:rPr lang="ar-SA" altLang="en-US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altLang="en-US" sz="4400" dirty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“</a:t>
            </a: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> </a:t>
            </a:r>
            <a:endParaRPr lang="en-US" altLang="en-US" dirty="0" smtClean="0">
              <a:latin typeface="GE SS Light" charset="0"/>
              <a:ea typeface="GE SS Light" charset="0"/>
              <a:cs typeface="GE SS Light" charset="0"/>
            </a:endParaRPr>
          </a:p>
          <a:p>
            <a:pPr algn="ctr" rtl="1">
              <a:buFont typeface="Arial" charset="0"/>
              <a:buNone/>
            </a:pPr>
            <a:endParaRPr lang="ar-SA" altLang="en-US" dirty="0" smtClean="0">
              <a:latin typeface="GE SS Light" charset="0"/>
              <a:ea typeface="GE SS Light" charset="0"/>
              <a:cs typeface="GE SS Light" charset="0"/>
            </a:endParaRPr>
          </a:p>
          <a:p>
            <a:pPr algn="ctr" rtl="1">
              <a:buFont typeface="Arial" charset="0"/>
              <a:buNone/>
            </a:pPr>
            <a: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  <a:t/>
            </a:r>
            <a:br>
              <a:rPr lang="ar-SA" altLang="en-US" dirty="0" smtClean="0">
                <a:latin typeface="GE SS Light" charset="0"/>
                <a:ea typeface="GE SS Light" charset="0"/>
                <a:cs typeface="GE SS Light" charset="0"/>
              </a:rPr>
            </a:br>
            <a:endParaRPr lang="ar-SA" altLang="en-US" dirty="0"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2979" y="276784"/>
            <a:ext cx="7921625" cy="593682"/>
          </a:xfrm>
        </p:spPr>
        <p:txBody>
          <a:bodyPr>
            <a:normAutofit/>
          </a:bodyPr>
          <a:lstStyle/>
          <a:p>
            <a:pPr algn="r"/>
            <a:r>
              <a:rPr lang="ar-SA" dirty="0">
                <a:latin typeface="GE SS Light" charset="0"/>
                <a:ea typeface="GE SS Light" charset="0"/>
                <a:cs typeface="GE SS Light" charset="0"/>
              </a:rPr>
              <a:t>الدراسات و التقارير</a:t>
            </a:r>
            <a:endParaRPr lang="en-US" b="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04469"/>
              </p:ext>
            </p:extLst>
          </p:nvPr>
        </p:nvGraphicFramePr>
        <p:xfrm>
          <a:off x="601356" y="2251588"/>
          <a:ext cx="7559418" cy="404105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85741"/>
                <a:gridCol w="4473677"/>
              </a:tblGrid>
              <a:tr h="57050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ar-SA" sz="18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٢٠٠٩</a:t>
                      </a:r>
                      <a:r>
                        <a:rPr lang="ar-SA" sz="1800" baseline="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 </a:t>
                      </a:r>
                      <a:r>
                        <a:rPr lang="ar-SA" sz="1800" baseline="0" dirty="0" err="1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تقرير القوانين المنظمة لعمل المرأة </a:t>
                      </a:r>
                      <a:endParaRPr lang="en-US" sz="14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٢٠٠٩ </a:t>
                      </a:r>
                      <a:r>
                        <a:rPr lang="ar-SA" sz="1800" dirty="0" err="1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تقرير قضايا المرأة في المملكة العربية السعودية </a:t>
                      </a:r>
                      <a:endParaRPr lang="en-US" sz="14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٢٠١٠ </a:t>
                      </a:r>
                      <a:r>
                        <a:rPr lang="ar-SA" sz="1800" dirty="0" err="1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دراسة تمكين المرأة السعودية و تنميتها اقتصاديا </a:t>
                      </a:r>
                      <a:endParaRPr lang="en-US" sz="14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٢٠١١ </a:t>
                      </a:r>
                      <a:r>
                        <a:rPr lang="ar-SA" sz="1800" dirty="0" err="1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دراسة ميدانية حول أداء الموارد البشرية بمكتب العمل النسائي بالمنطقة الشرقية</a:t>
                      </a:r>
                      <a:endParaRPr lang="en-US" sz="14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٢٠١٢ </a:t>
                      </a:r>
                      <a:r>
                        <a:rPr lang="ar-SA" sz="1800" dirty="0" err="1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دراسة مسحية حول مشاركة المرأة في القرار السياسي ضمن مجالس الشورى و المجالس البلدية</a:t>
                      </a:r>
                      <a:endParaRPr lang="en-US" sz="14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٢٠١٣</a:t>
                      </a:r>
                      <a:r>
                        <a:rPr lang="ar-SA" sz="1800" baseline="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 </a:t>
                      </a:r>
                      <a:r>
                        <a:rPr lang="ar-SA" sz="1800" baseline="0" dirty="0" err="1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latin typeface="GE SS Light" charset="0"/>
                          <a:ea typeface="GE SS Light" charset="0"/>
                          <a:cs typeface="GE SS Light" charset="0"/>
                        </a:rPr>
                        <a:t>تقرير عن حاضنت الأعمال على مستوى المملكة والخليج </a:t>
                      </a:r>
                      <a:endParaRPr lang="en-US" sz="1400" dirty="0"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  <a:tr h="57842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18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٢٠١٣ </a:t>
                      </a:r>
                      <a:r>
                        <a:rPr lang="ar-SA" sz="1800" dirty="0" err="1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م</a:t>
                      </a:r>
                      <a:endParaRPr lang="en-US" sz="18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dirty="0" smtClean="0">
                          <a:solidFill>
                            <a:schemeClr val="tx2"/>
                          </a:solidFill>
                          <a:latin typeface="GE SS Light" charset="0"/>
                          <a:ea typeface="GE SS Light" charset="0"/>
                          <a:cs typeface="GE SS Light" charset="0"/>
                        </a:rPr>
                        <a:t>تقرير عن احتياجات الأسر المنتجة بالمنطقة الشرقية </a:t>
                      </a:r>
                      <a:endParaRPr lang="en-US" sz="1400" dirty="0">
                        <a:solidFill>
                          <a:schemeClr val="tx2"/>
                        </a:solidFill>
                        <a:latin typeface="GE SS Light" charset="0"/>
                        <a:ea typeface="GE SS Light" charset="0"/>
                        <a:cs typeface="GE SS Ligh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520737" y="305989"/>
            <a:ext cx="1853213" cy="984007"/>
          </a:xfrm>
          <a:prstGeom prst="rect">
            <a:avLst/>
          </a:prstGeom>
        </p:spPr>
      </p:pic>
      <p:pic>
        <p:nvPicPr>
          <p:cNvPr id="31" name="Picture 30" descr="PSFW- IT- Identity- x-x-2 011- شعار مركز الأبحاث.gif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53"/>
          <a:stretch/>
        </p:blipFill>
        <p:spPr>
          <a:xfrm>
            <a:off x="6801961" y="1316843"/>
            <a:ext cx="1533062" cy="677051"/>
          </a:xfrm>
          <a:prstGeom prst="rect">
            <a:avLst/>
          </a:prstGeom>
        </p:spPr>
      </p:pic>
      <p:pic>
        <p:nvPicPr>
          <p:cNvPr id="32" name="Picture 31" descr="PSFW- IT- Identity- x-x-2 011- شعار مركز الأبحاث.gif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9"/>
          <a:stretch/>
        </p:blipFill>
        <p:spPr>
          <a:xfrm>
            <a:off x="4771024" y="1382376"/>
            <a:ext cx="2676319" cy="78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9750" y="6148658"/>
            <a:ext cx="2802467" cy="491068"/>
          </a:xfrm>
        </p:spPr>
        <p:txBody>
          <a:bodyPr/>
          <a:lstStyle/>
          <a:p>
            <a:r>
              <a:rPr lang="en-US" smtClean="0"/>
              <a:t>Prince Sultan Fund For Women Development </a:t>
            </a:r>
            <a:endParaRPr lang="en-US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35189" y="2425964"/>
            <a:ext cx="7705695" cy="1002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spc="190" baseline="0" dirty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endParaRPr lang="ar-SA" sz="3600" b="1" dirty="0">
              <a:latin typeface="29LT Bukra" charset="0"/>
              <a:ea typeface="29LT Bukra" charset="0"/>
              <a:cs typeface="29LT Bukr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2774" y="30873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7304"/>
          <a:stretch/>
        </p:blipFill>
        <p:spPr>
          <a:xfrm>
            <a:off x="0" y="13830"/>
            <a:ext cx="9140126" cy="688566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45495" y="287799"/>
            <a:ext cx="8280856" cy="2042227"/>
          </a:xfrm>
          <a:prstGeom prst="roundRect">
            <a:avLst/>
          </a:prstGeom>
          <a:solidFill>
            <a:schemeClr val="tx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29LT Bukra Bold" pitchFamily="34" charset="-78"/>
              <a:cs typeface="29LT Bukra Bold" pitchFamily="34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574" y="311860"/>
            <a:ext cx="2221062" cy="20995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55404" y="191861"/>
            <a:ext cx="57023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66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”</a:t>
            </a:r>
            <a:r>
              <a:rPr lang="en-US" sz="54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4000" dirty="0" smtClean="0">
                <a:solidFill>
                  <a:srgbClr val="2C747A"/>
                </a:solidFill>
                <a:latin typeface="GE SS Light" charset="0"/>
                <a:ea typeface="GE SS Light" charset="0"/>
                <a:cs typeface="GE SS Light" charset="0"/>
              </a:rPr>
              <a:t>كل </a:t>
            </a:r>
            <a:r>
              <a:rPr lang="ar-SA" sz="4000" dirty="0">
                <a:solidFill>
                  <a:srgbClr val="2C747A"/>
                </a:solidFill>
                <a:latin typeface="GE SS Light" charset="0"/>
                <a:ea typeface="GE SS Light" charset="0"/>
                <a:cs typeface="GE SS Light" charset="0"/>
              </a:rPr>
              <a:t>قيمة تعزز الاخلاص والثقة والإيمان </a:t>
            </a:r>
            <a:r>
              <a:rPr lang="ar-SA" sz="4000" dirty="0" smtClean="0">
                <a:solidFill>
                  <a:srgbClr val="2C747A"/>
                </a:solidFill>
                <a:latin typeface="GE SS Light" charset="0"/>
                <a:ea typeface="GE SS Light" charset="0"/>
                <a:cs typeface="GE SS Light" charset="0"/>
              </a:rPr>
              <a:t>بقدراتنا</a:t>
            </a:r>
            <a:r>
              <a:rPr lang="en-US" sz="4000" dirty="0">
                <a:solidFill>
                  <a:srgbClr val="2C747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en-US" sz="6600" dirty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026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6"/>
          <p:cNvSpPr>
            <a:spLocks noChangeShapeType="1"/>
          </p:cNvSpPr>
          <p:nvPr/>
        </p:nvSpPr>
        <p:spPr bwMode="auto">
          <a:xfrm>
            <a:off x="599480" y="2860841"/>
            <a:ext cx="2665413" cy="0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8"/>
          <p:cNvSpPr>
            <a:spLocks noChangeShapeType="1"/>
          </p:cNvSpPr>
          <p:nvPr/>
        </p:nvSpPr>
        <p:spPr bwMode="auto">
          <a:xfrm flipH="1">
            <a:off x="6010803" y="2815128"/>
            <a:ext cx="2665413" cy="0"/>
          </a:xfrm>
          <a:prstGeom prst="line">
            <a:avLst/>
          </a:prstGeom>
          <a:noFill/>
          <a:ln w="3175" cap="flat">
            <a:solidFill>
              <a:schemeClr val="accent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176" y="2143936"/>
            <a:ext cx="2472686" cy="593682"/>
          </a:xfrm>
        </p:spPr>
        <p:txBody>
          <a:bodyPr>
            <a:normAutofit fontScale="90000"/>
          </a:bodyPr>
          <a:lstStyle/>
          <a:p>
            <a:pPr algn="r"/>
            <a:r>
              <a:rPr lang="ar-SA" sz="16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استحداث الفرص الابتكارية للشابات بنهج علمي وعملي لتحقيق الريادة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6533" y="6366932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14</a:t>
            </a:fld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572088" y="2860841"/>
            <a:ext cx="180975" cy="0"/>
          </a:xfrm>
          <a:prstGeom prst="line">
            <a:avLst/>
          </a:prstGeom>
          <a:noFill/>
          <a:ln w="2540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23"/>
          <p:cNvSpPr>
            <a:spLocks noChangeShapeType="1"/>
          </p:cNvSpPr>
          <p:nvPr/>
        </p:nvSpPr>
        <p:spPr bwMode="auto">
          <a:xfrm>
            <a:off x="8522632" y="2815128"/>
            <a:ext cx="180975" cy="0"/>
          </a:xfrm>
          <a:prstGeom prst="line">
            <a:avLst/>
          </a:prstGeom>
          <a:noFill/>
          <a:ln w="25400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186146" y="2550648"/>
            <a:ext cx="603250" cy="606425"/>
            <a:chOff x="2797176" y="3968750"/>
            <a:chExt cx="603250" cy="606425"/>
          </a:xfrm>
        </p:grpSpPr>
        <p:sp>
          <p:nvSpPr>
            <p:cNvPr id="130" name="Oval 222"/>
            <p:cNvSpPr>
              <a:spLocks noChangeArrowheads="1"/>
            </p:cNvSpPr>
            <p:nvPr/>
          </p:nvSpPr>
          <p:spPr bwMode="auto">
            <a:xfrm>
              <a:off x="2809876" y="4000500"/>
              <a:ext cx="577850" cy="5746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8FC4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97176" y="3968750"/>
              <a:ext cx="603250" cy="600075"/>
              <a:chOff x="2797176" y="3968750"/>
              <a:chExt cx="603250" cy="600075"/>
            </a:xfrm>
            <a:solidFill>
              <a:schemeClr val="accent2"/>
            </a:solidFill>
          </p:grpSpPr>
          <p:sp>
            <p:nvSpPr>
              <p:cNvPr id="131" name="Freeform 223"/>
              <p:cNvSpPr>
                <a:spLocks/>
              </p:cNvSpPr>
              <p:nvPr/>
            </p:nvSpPr>
            <p:spPr bwMode="auto">
              <a:xfrm>
                <a:off x="2797176" y="3968750"/>
                <a:ext cx="603250" cy="600075"/>
              </a:xfrm>
              <a:custGeom>
                <a:avLst/>
                <a:gdLst>
                  <a:gd name="T0" fmla="*/ 95 w 190"/>
                  <a:gd name="T1" fmla="*/ 185 h 189"/>
                  <a:gd name="T2" fmla="*/ 95 w 190"/>
                  <a:gd name="T3" fmla="*/ 189 h 189"/>
                  <a:gd name="T4" fmla="*/ 190 w 190"/>
                  <a:gd name="T5" fmla="*/ 95 h 189"/>
                  <a:gd name="T6" fmla="*/ 95 w 190"/>
                  <a:gd name="T7" fmla="*/ 0 h 189"/>
                  <a:gd name="T8" fmla="*/ 0 w 190"/>
                  <a:gd name="T9" fmla="*/ 95 h 189"/>
                  <a:gd name="T10" fmla="*/ 95 w 190"/>
                  <a:gd name="T11" fmla="*/ 189 h 189"/>
                  <a:gd name="T12" fmla="*/ 95 w 190"/>
                  <a:gd name="T13" fmla="*/ 185 h 189"/>
                  <a:gd name="T14" fmla="*/ 95 w 190"/>
                  <a:gd name="T15" fmla="*/ 181 h 189"/>
                  <a:gd name="T16" fmla="*/ 34 w 190"/>
                  <a:gd name="T17" fmla="*/ 156 h 189"/>
                  <a:gd name="T18" fmla="*/ 8 w 190"/>
                  <a:gd name="T19" fmla="*/ 95 h 189"/>
                  <a:gd name="T20" fmla="*/ 34 w 190"/>
                  <a:gd name="T21" fmla="*/ 33 h 189"/>
                  <a:gd name="T22" fmla="*/ 95 w 190"/>
                  <a:gd name="T23" fmla="*/ 8 h 189"/>
                  <a:gd name="T24" fmla="*/ 156 w 190"/>
                  <a:gd name="T25" fmla="*/ 33 h 189"/>
                  <a:gd name="T26" fmla="*/ 182 w 190"/>
                  <a:gd name="T27" fmla="*/ 95 h 189"/>
                  <a:gd name="T28" fmla="*/ 156 w 190"/>
                  <a:gd name="T29" fmla="*/ 156 h 189"/>
                  <a:gd name="T30" fmla="*/ 95 w 190"/>
                  <a:gd name="T31" fmla="*/ 181 h 189"/>
                  <a:gd name="T32" fmla="*/ 95 w 190"/>
                  <a:gd name="T33" fmla="*/ 18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0" h="189">
                    <a:moveTo>
                      <a:pt x="95" y="185"/>
                    </a:moveTo>
                    <a:cubicBezTo>
                      <a:pt x="95" y="189"/>
                      <a:pt x="95" y="189"/>
                      <a:pt x="95" y="189"/>
                    </a:cubicBezTo>
                    <a:cubicBezTo>
                      <a:pt x="147" y="189"/>
                      <a:pt x="190" y="147"/>
                      <a:pt x="190" y="95"/>
                    </a:cubicBezTo>
                    <a:cubicBezTo>
                      <a:pt x="190" y="42"/>
                      <a:pt x="147" y="0"/>
                      <a:pt x="95" y="0"/>
                    </a:cubicBezTo>
                    <a:cubicBezTo>
                      <a:pt x="43" y="0"/>
                      <a:pt x="0" y="42"/>
                      <a:pt x="0" y="95"/>
                    </a:cubicBezTo>
                    <a:cubicBezTo>
                      <a:pt x="0" y="147"/>
                      <a:pt x="43" y="189"/>
                      <a:pt x="95" y="189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1"/>
                      <a:pt x="95" y="181"/>
                      <a:pt x="95" y="181"/>
                    </a:cubicBezTo>
                    <a:cubicBezTo>
                      <a:pt x="71" y="181"/>
                      <a:pt x="50" y="172"/>
                      <a:pt x="34" y="156"/>
                    </a:cubicBezTo>
                    <a:cubicBezTo>
                      <a:pt x="18" y="140"/>
                      <a:pt x="8" y="119"/>
                      <a:pt x="8" y="95"/>
                    </a:cubicBezTo>
                    <a:cubicBezTo>
                      <a:pt x="8" y="71"/>
                      <a:pt x="18" y="49"/>
                      <a:pt x="34" y="33"/>
                    </a:cubicBezTo>
                    <a:cubicBezTo>
                      <a:pt x="50" y="18"/>
                      <a:pt x="71" y="8"/>
                      <a:pt x="95" y="8"/>
                    </a:cubicBezTo>
                    <a:cubicBezTo>
                      <a:pt x="119" y="8"/>
                      <a:pt x="141" y="18"/>
                      <a:pt x="156" y="33"/>
                    </a:cubicBezTo>
                    <a:cubicBezTo>
                      <a:pt x="172" y="49"/>
                      <a:pt x="182" y="71"/>
                      <a:pt x="182" y="95"/>
                    </a:cubicBezTo>
                    <a:cubicBezTo>
                      <a:pt x="182" y="119"/>
                      <a:pt x="172" y="140"/>
                      <a:pt x="156" y="156"/>
                    </a:cubicBezTo>
                    <a:cubicBezTo>
                      <a:pt x="141" y="172"/>
                      <a:pt x="119" y="181"/>
                      <a:pt x="95" y="181"/>
                    </a:cubicBezTo>
                    <a:lnTo>
                      <a:pt x="95" y="185"/>
                    </a:lnTo>
                    <a:close/>
                  </a:path>
                </a:pathLst>
              </a:custGeom>
              <a:solidFill>
                <a:srgbClr val="52C1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48FC4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952751" y="4114800"/>
                <a:ext cx="295275" cy="292100"/>
                <a:chOff x="2952751" y="4114800"/>
                <a:chExt cx="295275" cy="292100"/>
              </a:xfrm>
              <a:grpFill/>
            </p:grpSpPr>
            <p:sp>
              <p:nvSpPr>
                <p:cNvPr id="132" name="Freeform 224"/>
                <p:cNvSpPr>
                  <a:spLocks noEditPoints="1"/>
                </p:cNvSpPr>
                <p:nvPr/>
              </p:nvSpPr>
              <p:spPr bwMode="auto">
                <a:xfrm>
                  <a:off x="2952751" y="4114800"/>
                  <a:ext cx="295275" cy="292100"/>
                </a:xfrm>
                <a:custGeom>
                  <a:avLst/>
                  <a:gdLst>
                    <a:gd name="T0" fmla="*/ 90 w 93"/>
                    <a:gd name="T1" fmla="*/ 29 h 92"/>
                    <a:gd name="T2" fmla="*/ 49 w 93"/>
                    <a:gd name="T3" fmla="*/ 2 h 92"/>
                    <a:gd name="T4" fmla="*/ 43 w 93"/>
                    <a:gd name="T5" fmla="*/ 2 h 92"/>
                    <a:gd name="T6" fmla="*/ 2 w 93"/>
                    <a:gd name="T7" fmla="*/ 29 h 92"/>
                    <a:gd name="T8" fmla="*/ 0 w 93"/>
                    <a:gd name="T9" fmla="*/ 34 h 92"/>
                    <a:gd name="T10" fmla="*/ 0 w 93"/>
                    <a:gd name="T11" fmla="*/ 86 h 92"/>
                    <a:gd name="T12" fmla="*/ 6 w 93"/>
                    <a:gd name="T13" fmla="*/ 92 h 92"/>
                    <a:gd name="T14" fmla="*/ 87 w 93"/>
                    <a:gd name="T15" fmla="*/ 92 h 92"/>
                    <a:gd name="T16" fmla="*/ 93 w 93"/>
                    <a:gd name="T17" fmla="*/ 86 h 92"/>
                    <a:gd name="T18" fmla="*/ 93 w 93"/>
                    <a:gd name="T19" fmla="*/ 34 h 92"/>
                    <a:gd name="T20" fmla="*/ 90 w 93"/>
                    <a:gd name="T21" fmla="*/ 29 h 92"/>
                    <a:gd name="T22" fmla="*/ 87 w 93"/>
                    <a:gd name="T23" fmla="*/ 42 h 92"/>
                    <a:gd name="T24" fmla="*/ 46 w 93"/>
                    <a:gd name="T25" fmla="*/ 69 h 92"/>
                    <a:gd name="T26" fmla="*/ 6 w 93"/>
                    <a:gd name="T27" fmla="*/ 42 h 92"/>
                    <a:gd name="T28" fmla="*/ 6 w 93"/>
                    <a:gd name="T29" fmla="*/ 37 h 92"/>
                    <a:gd name="T30" fmla="*/ 9 w 93"/>
                    <a:gd name="T31" fmla="*/ 34 h 92"/>
                    <a:gd name="T32" fmla="*/ 84 w 93"/>
                    <a:gd name="T33" fmla="*/ 34 h 92"/>
                    <a:gd name="T34" fmla="*/ 87 w 93"/>
                    <a:gd name="T35" fmla="*/ 37 h 92"/>
                    <a:gd name="T36" fmla="*/ 87 w 93"/>
                    <a:gd name="T37" fmla="*/ 4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92">
                      <a:moveTo>
                        <a:pt x="90" y="29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7" y="0"/>
                        <a:pt x="45" y="0"/>
                        <a:pt x="43" y="2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30"/>
                        <a:pt x="0" y="32"/>
                        <a:pt x="0" y="3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9"/>
                        <a:pt x="2" y="92"/>
                        <a:pt x="6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90" y="92"/>
                        <a:pt x="93" y="89"/>
                        <a:pt x="93" y="86"/>
                      </a:cubicBezTo>
                      <a:cubicBezTo>
                        <a:pt x="93" y="34"/>
                        <a:pt x="93" y="34"/>
                        <a:pt x="93" y="34"/>
                      </a:cubicBezTo>
                      <a:cubicBezTo>
                        <a:pt x="93" y="32"/>
                        <a:pt x="92" y="30"/>
                        <a:pt x="90" y="29"/>
                      </a:cubicBezTo>
                      <a:close/>
                      <a:moveTo>
                        <a:pt x="87" y="42"/>
                      </a:moveTo>
                      <a:cubicBezTo>
                        <a:pt x="46" y="69"/>
                        <a:pt x="46" y="69"/>
                        <a:pt x="46" y="69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5"/>
                        <a:pt x="7" y="34"/>
                        <a:pt x="9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5" y="34"/>
                        <a:pt x="87" y="35"/>
                        <a:pt x="87" y="37"/>
                      </a:cubicBezTo>
                      <a:lnTo>
                        <a:pt x="87" y="42"/>
                      </a:lnTo>
                      <a:close/>
                    </a:path>
                  </a:pathLst>
                </a:custGeom>
                <a:solidFill>
                  <a:srgbClr val="52C1C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448FC4"/>
                    </a:solidFill>
                  </a:endParaRPr>
                </a:p>
              </p:txBody>
            </p:sp>
            <p:sp>
              <p:nvSpPr>
                <p:cNvPr id="133" name="Freeform 225"/>
                <p:cNvSpPr>
                  <a:spLocks noEditPoints="1"/>
                </p:cNvSpPr>
                <p:nvPr/>
              </p:nvSpPr>
              <p:spPr bwMode="auto">
                <a:xfrm>
                  <a:off x="3013076" y="4248150"/>
                  <a:ext cx="174625" cy="69850"/>
                </a:xfrm>
                <a:custGeom>
                  <a:avLst/>
                  <a:gdLst>
                    <a:gd name="T0" fmla="*/ 26 w 110"/>
                    <a:gd name="T1" fmla="*/ 26 h 44"/>
                    <a:gd name="T2" fmla="*/ 82 w 110"/>
                    <a:gd name="T3" fmla="*/ 26 h 44"/>
                    <a:gd name="T4" fmla="*/ 94 w 110"/>
                    <a:gd name="T5" fmla="*/ 18 h 44"/>
                    <a:gd name="T6" fmla="*/ 14 w 110"/>
                    <a:gd name="T7" fmla="*/ 18 h 44"/>
                    <a:gd name="T8" fmla="*/ 26 w 110"/>
                    <a:gd name="T9" fmla="*/ 26 h 44"/>
                    <a:gd name="T10" fmla="*/ 52 w 110"/>
                    <a:gd name="T11" fmla="*/ 44 h 44"/>
                    <a:gd name="T12" fmla="*/ 56 w 110"/>
                    <a:gd name="T13" fmla="*/ 44 h 44"/>
                    <a:gd name="T14" fmla="*/ 68 w 110"/>
                    <a:gd name="T15" fmla="*/ 36 h 44"/>
                    <a:gd name="T16" fmla="*/ 40 w 110"/>
                    <a:gd name="T17" fmla="*/ 36 h 44"/>
                    <a:gd name="T18" fmla="*/ 52 w 110"/>
                    <a:gd name="T19" fmla="*/ 44 h 44"/>
                    <a:gd name="T20" fmla="*/ 0 w 110"/>
                    <a:gd name="T21" fmla="*/ 0 h 44"/>
                    <a:gd name="T22" fmla="*/ 0 w 110"/>
                    <a:gd name="T23" fmla="*/ 8 h 44"/>
                    <a:gd name="T24" fmla="*/ 0 w 110"/>
                    <a:gd name="T25" fmla="*/ 8 h 44"/>
                    <a:gd name="T26" fmla="*/ 108 w 110"/>
                    <a:gd name="T27" fmla="*/ 8 h 44"/>
                    <a:gd name="T28" fmla="*/ 110 w 110"/>
                    <a:gd name="T29" fmla="*/ 8 h 44"/>
                    <a:gd name="T30" fmla="*/ 110 w 110"/>
                    <a:gd name="T31" fmla="*/ 0 h 44"/>
                    <a:gd name="T32" fmla="*/ 0 w 110"/>
                    <a:gd name="T3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44">
                      <a:moveTo>
                        <a:pt x="26" y="26"/>
                      </a:moveTo>
                      <a:lnTo>
                        <a:pt x="82" y="26"/>
                      </a:lnTo>
                      <a:lnTo>
                        <a:pt x="94" y="18"/>
                      </a:lnTo>
                      <a:lnTo>
                        <a:pt x="14" y="18"/>
                      </a:lnTo>
                      <a:lnTo>
                        <a:pt x="26" y="26"/>
                      </a:lnTo>
                      <a:close/>
                      <a:moveTo>
                        <a:pt x="52" y="44"/>
                      </a:moveTo>
                      <a:lnTo>
                        <a:pt x="56" y="44"/>
                      </a:lnTo>
                      <a:lnTo>
                        <a:pt x="68" y="36"/>
                      </a:lnTo>
                      <a:lnTo>
                        <a:pt x="40" y="36"/>
                      </a:lnTo>
                      <a:lnTo>
                        <a:pt x="52" y="44"/>
                      </a:lnTo>
                      <a:close/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08" y="8"/>
                      </a:lnTo>
                      <a:lnTo>
                        <a:pt x="110" y="8"/>
                      </a:lnTo>
                      <a:lnTo>
                        <a:pt x="1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448FC4"/>
                    </a:solidFill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5630457" y="2523984"/>
            <a:ext cx="623781" cy="601339"/>
            <a:chOff x="5723045" y="3968750"/>
            <a:chExt cx="623781" cy="601339"/>
          </a:xfrm>
        </p:grpSpPr>
        <p:sp>
          <p:nvSpPr>
            <p:cNvPr id="134" name="Oval 226"/>
            <p:cNvSpPr>
              <a:spLocks noChangeArrowheads="1"/>
            </p:cNvSpPr>
            <p:nvPr/>
          </p:nvSpPr>
          <p:spPr bwMode="auto">
            <a:xfrm>
              <a:off x="5723045" y="3995414"/>
              <a:ext cx="577850" cy="5746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27"/>
            <p:cNvSpPr>
              <a:spLocks/>
            </p:cNvSpPr>
            <p:nvPr/>
          </p:nvSpPr>
          <p:spPr bwMode="auto">
            <a:xfrm>
              <a:off x="5743576" y="3968750"/>
              <a:ext cx="603250" cy="600075"/>
            </a:xfrm>
            <a:custGeom>
              <a:avLst/>
              <a:gdLst>
                <a:gd name="T0" fmla="*/ 95 w 190"/>
                <a:gd name="T1" fmla="*/ 185 h 189"/>
                <a:gd name="T2" fmla="*/ 95 w 190"/>
                <a:gd name="T3" fmla="*/ 189 h 189"/>
                <a:gd name="T4" fmla="*/ 190 w 190"/>
                <a:gd name="T5" fmla="*/ 95 h 189"/>
                <a:gd name="T6" fmla="*/ 95 w 190"/>
                <a:gd name="T7" fmla="*/ 0 h 189"/>
                <a:gd name="T8" fmla="*/ 0 w 190"/>
                <a:gd name="T9" fmla="*/ 95 h 189"/>
                <a:gd name="T10" fmla="*/ 95 w 190"/>
                <a:gd name="T11" fmla="*/ 189 h 189"/>
                <a:gd name="T12" fmla="*/ 95 w 190"/>
                <a:gd name="T13" fmla="*/ 185 h 189"/>
                <a:gd name="T14" fmla="*/ 95 w 190"/>
                <a:gd name="T15" fmla="*/ 181 h 189"/>
                <a:gd name="T16" fmla="*/ 34 w 190"/>
                <a:gd name="T17" fmla="*/ 156 h 189"/>
                <a:gd name="T18" fmla="*/ 8 w 190"/>
                <a:gd name="T19" fmla="*/ 95 h 189"/>
                <a:gd name="T20" fmla="*/ 34 w 190"/>
                <a:gd name="T21" fmla="*/ 33 h 189"/>
                <a:gd name="T22" fmla="*/ 95 w 190"/>
                <a:gd name="T23" fmla="*/ 8 h 189"/>
                <a:gd name="T24" fmla="*/ 156 w 190"/>
                <a:gd name="T25" fmla="*/ 33 h 189"/>
                <a:gd name="T26" fmla="*/ 182 w 190"/>
                <a:gd name="T27" fmla="*/ 95 h 189"/>
                <a:gd name="T28" fmla="*/ 156 w 190"/>
                <a:gd name="T29" fmla="*/ 156 h 189"/>
                <a:gd name="T30" fmla="*/ 95 w 190"/>
                <a:gd name="T31" fmla="*/ 181 h 189"/>
                <a:gd name="T32" fmla="*/ 95 w 190"/>
                <a:gd name="T3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189">
                  <a:moveTo>
                    <a:pt x="95" y="185"/>
                  </a:moveTo>
                  <a:cubicBezTo>
                    <a:pt x="95" y="189"/>
                    <a:pt x="95" y="189"/>
                    <a:pt x="95" y="189"/>
                  </a:cubicBezTo>
                  <a:cubicBezTo>
                    <a:pt x="147" y="189"/>
                    <a:pt x="190" y="147"/>
                    <a:pt x="190" y="95"/>
                  </a:cubicBezTo>
                  <a:cubicBezTo>
                    <a:pt x="190" y="42"/>
                    <a:pt x="147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7"/>
                    <a:pt x="43" y="189"/>
                    <a:pt x="95" y="189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71" y="181"/>
                    <a:pt x="49" y="172"/>
                    <a:pt x="34" y="156"/>
                  </a:cubicBezTo>
                  <a:cubicBezTo>
                    <a:pt x="18" y="140"/>
                    <a:pt x="8" y="119"/>
                    <a:pt x="8" y="95"/>
                  </a:cubicBezTo>
                  <a:cubicBezTo>
                    <a:pt x="8" y="71"/>
                    <a:pt x="18" y="49"/>
                    <a:pt x="34" y="33"/>
                  </a:cubicBezTo>
                  <a:cubicBezTo>
                    <a:pt x="49" y="18"/>
                    <a:pt x="71" y="8"/>
                    <a:pt x="95" y="8"/>
                  </a:cubicBezTo>
                  <a:cubicBezTo>
                    <a:pt x="119" y="8"/>
                    <a:pt x="140" y="18"/>
                    <a:pt x="156" y="33"/>
                  </a:cubicBezTo>
                  <a:cubicBezTo>
                    <a:pt x="172" y="49"/>
                    <a:pt x="182" y="71"/>
                    <a:pt x="182" y="95"/>
                  </a:cubicBezTo>
                  <a:cubicBezTo>
                    <a:pt x="182" y="119"/>
                    <a:pt x="172" y="140"/>
                    <a:pt x="156" y="156"/>
                  </a:cubicBezTo>
                  <a:cubicBezTo>
                    <a:pt x="140" y="172"/>
                    <a:pt x="119" y="181"/>
                    <a:pt x="95" y="181"/>
                  </a:cubicBezTo>
                  <a:lnTo>
                    <a:pt x="95" y="185"/>
                  </a:lnTo>
                  <a:close/>
                </a:path>
              </a:pathLst>
            </a:custGeom>
            <a:solidFill>
              <a:srgbClr val="52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07" y="1935958"/>
            <a:ext cx="3119555" cy="2948955"/>
          </a:xfrm>
          <a:prstGeom prst="rect">
            <a:avLst/>
          </a:prstGeom>
        </p:spPr>
      </p:pic>
      <p:sp>
        <p:nvSpPr>
          <p:cNvPr id="87" name="Freeform 149"/>
          <p:cNvSpPr>
            <a:spLocks noChangeArrowheads="1"/>
          </p:cNvSpPr>
          <p:nvPr/>
        </p:nvSpPr>
        <p:spPr bwMode="auto">
          <a:xfrm>
            <a:off x="5752728" y="2724292"/>
            <a:ext cx="399769" cy="227385"/>
          </a:xfrm>
          <a:custGeom>
            <a:avLst/>
            <a:gdLst>
              <a:gd name="T0" fmla="*/ 218707 w 608"/>
              <a:gd name="T1" fmla="*/ 63500 h 354"/>
              <a:gd name="T2" fmla="*/ 218707 w 608"/>
              <a:gd name="T3" fmla="*/ 63500 h 354"/>
              <a:gd name="T4" fmla="*/ 218707 w 608"/>
              <a:gd name="T5" fmla="*/ 66011 h 354"/>
              <a:gd name="T6" fmla="*/ 218707 w 608"/>
              <a:gd name="T7" fmla="*/ 66011 h 354"/>
              <a:gd name="T8" fmla="*/ 218707 w 608"/>
              <a:gd name="T9" fmla="*/ 66011 h 354"/>
              <a:gd name="T10" fmla="*/ 218707 w 608"/>
              <a:gd name="T11" fmla="*/ 66011 h 354"/>
              <a:gd name="T12" fmla="*/ 218707 w 608"/>
              <a:gd name="T13" fmla="*/ 66011 h 354"/>
              <a:gd name="T14" fmla="*/ 216185 w 608"/>
              <a:gd name="T15" fmla="*/ 70675 h 354"/>
              <a:gd name="T16" fmla="*/ 208618 w 608"/>
              <a:gd name="T17" fmla="*/ 78209 h 354"/>
              <a:gd name="T18" fmla="*/ 162859 w 608"/>
              <a:gd name="T19" fmla="*/ 111215 h 354"/>
              <a:gd name="T20" fmla="*/ 127189 w 608"/>
              <a:gd name="T21" fmla="*/ 124130 h 354"/>
              <a:gd name="T22" fmla="*/ 88996 w 608"/>
              <a:gd name="T23" fmla="*/ 124130 h 354"/>
              <a:gd name="T24" fmla="*/ 25222 w 608"/>
              <a:gd name="T25" fmla="*/ 93636 h 354"/>
              <a:gd name="T26" fmla="*/ 2522 w 608"/>
              <a:gd name="T27" fmla="*/ 70675 h 354"/>
              <a:gd name="T28" fmla="*/ 2522 w 608"/>
              <a:gd name="T29" fmla="*/ 58477 h 354"/>
              <a:gd name="T30" fmla="*/ 10089 w 608"/>
              <a:gd name="T31" fmla="*/ 50944 h 354"/>
              <a:gd name="T32" fmla="*/ 55848 w 608"/>
              <a:gd name="T33" fmla="*/ 15427 h 354"/>
              <a:gd name="T34" fmla="*/ 91518 w 608"/>
              <a:gd name="T35" fmla="*/ 2511 h 354"/>
              <a:gd name="T36" fmla="*/ 129711 w 608"/>
              <a:gd name="T37" fmla="*/ 5023 h 354"/>
              <a:gd name="T38" fmla="*/ 190963 w 608"/>
              <a:gd name="T39" fmla="*/ 35517 h 354"/>
              <a:gd name="T40" fmla="*/ 216185 w 608"/>
              <a:gd name="T41" fmla="*/ 58477 h 354"/>
              <a:gd name="T42" fmla="*/ 218707 w 608"/>
              <a:gd name="T43" fmla="*/ 63500 h 354"/>
              <a:gd name="T44" fmla="*/ 109534 w 608"/>
              <a:gd name="T45" fmla="*/ 22960 h 354"/>
              <a:gd name="T46" fmla="*/ 109534 w 608"/>
              <a:gd name="T47" fmla="*/ 22960 h 354"/>
              <a:gd name="T48" fmla="*/ 68458 w 608"/>
              <a:gd name="T49" fmla="*/ 63500 h 354"/>
              <a:gd name="T50" fmla="*/ 109534 w 608"/>
              <a:gd name="T51" fmla="*/ 103681 h 354"/>
              <a:gd name="T52" fmla="*/ 150248 w 608"/>
              <a:gd name="T53" fmla="*/ 63500 h 354"/>
              <a:gd name="T54" fmla="*/ 109534 w 608"/>
              <a:gd name="T55" fmla="*/ 22960 h 354"/>
              <a:gd name="T56" fmla="*/ 109534 w 608"/>
              <a:gd name="T57" fmla="*/ 83232 h 354"/>
              <a:gd name="T58" fmla="*/ 109534 w 608"/>
              <a:gd name="T59" fmla="*/ 83232 h 354"/>
              <a:gd name="T60" fmla="*/ 88996 w 608"/>
              <a:gd name="T61" fmla="*/ 63500 h 354"/>
              <a:gd name="T62" fmla="*/ 109534 w 608"/>
              <a:gd name="T63" fmla="*/ 43051 h 354"/>
              <a:gd name="T64" fmla="*/ 129711 w 608"/>
              <a:gd name="T65" fmla="*/ 63500 h 354"/>
              <a:gd name="T66" fmla="*/ 109534 w 608"/>
              <a:gd name="T67" fmla="*/ 83232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52C1C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892750" y="384383"/>
            <a:ext cx="1853213" cy="984007"/>
          </a:xfrm>
          <a:prstGeom prst="rect">
            <a:avLst/>
          </a:prstGeom>
        </p:spPr>
      </p:pic>
      <p:sp>
        <p:nvSpPr>
          <p:cNvPr id="98" name="Title 1"/>
          <p:cNvSpPr txBox="1">
            <a:spLocks/>
          </p:cNvSpPr>
          <p:nvPr/>
        </p:nvSpPr>
        <p:spPr>
          <a:xfrm>
            <a:off x="178694" y="4975749"/>
            <a:ext cx="8654695" cy="7433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5400" b="0" dirty="0" smtClean="0">
                <a:solidFill>
                  <a:srgbClr val="00B0F0"/>
                </a:solidFill>
                <a:latin typeface="GE SS Light" charset="0"/>
                <a:ea typeface="GE SS Light" charset="0"/>
                <a:cs typeface="GE SS Light" charset="0"/>
              </a:rPr>
              <a:t>”</a:t>
            </a:r>
            <a:r>
              <a:rPr lang="ar-SA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أول  </a:t>
            </a:r>
            <a:r>
              <a:rPr lang="ar-SA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حاضنة أعمال نسائية غير ربحية على مستوى المملكة تعمل على تهيئة المكان المناسب لدعم وتبني أفكار ومقترحات رائدات الأعمال المبنية على جانب من الإبداع </a:t>
            </a:r>
            <a:r>
              <a:rPr lang="ar-SA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والطموح</a:t>
            </a:r>
            <a:r>
              <a:rPr lang="ar-SA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صممت خصيصاً لتسريع نمو ونجاح الشركات الريادية من خلال تقديم الخدمات الداعمة التي تتضمن : المساحة والمكان ، الدعم والتمويل ، التدريب </a:t>
            </a:r>
            <a:r>
              <a:rPr lang="ar-SA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والاستشارات، </a:t>
            </a:r>
            <a:r>
              <a:rPr lang="ar-SA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الخدمات المكتبية ، التسويق وشبكات </a:t>
            </a:r>
            <a:r>
              <a:rPr lang="ar-SA" sz="1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الاتصال.</a:t>
            </a: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en-US" sz="4000" b="0" dirty="0">
                <a:solidFill>
                  <a:srgbClr val="00B0F0"/>
                </a:solidFill>
                <a:latin typeface="GE SS Light" charset="0"/>
                <a:ea typeface="GE SS Light" charset="0"/>
                <a:cs typeface="GE SS Light" charset="0"/>
              </a:rPr>
              <a:t>“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2000" dirty="0">
                <a:latin typeface="GE SS Light" charset="0"/>
                <a:ea typeface="GE SS Light" charset="0"/>
                <a:cs typeface="GE SS Light" charset="0"/>
              </a:rPr>
              <a:t> </a:t>
            </a: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423234" y="304955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مركز بيادر لريادة الاعمال 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120396" y="2143936"/>
            <a:ext cx="2938750" cy="605072"/>
          </a:xfrm>
          <a:prstGeom prst="rect">
            <a:avLst/>
          </a:prstGeom>
        </p:spPr>
        <p:txBody>
          <a:bodyPr vert="horz" lIns="0" tIns="0" rIns="0" bIns="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1400" b="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المرفق الحيوي الذي يهدف إلى تشجيع التنمية الاقتصادية في المنطقة الشرقية من خلال دعم الشركات الناشئة وتطوير </a:t>
            </a:r>
            <a:r>
              <a:rPr lang="ar-SA" sz="1400" b="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أعمالها</a:t>
            </a:r>
            <a:endParaRPr lang="ar-SA" sz="1400" b="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15</a:t>
            </a:fld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-572898" y="258505"/>
            <a:ext cx="7921625" cy="7521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2400" dirty="0" smtClean="0">
                <a:latin typeface="GE SS Light" charset="0"/>
                <a:ea typeface="GE SS Light" charset="0"/>
                <a:cs typeface="GE SS Light" charset="0"/>
              </a:rPr>
              <a:t>آلية </a:t>
            </a:r>
            <a:r>
              <a:rPr lang="ar-SA" sz="2400" dirty="0">
                <a:latin typeface="GE SS Light" charset="0"/>
                <a:ea typeface="GE SS Light" charset="0"/>
                <a:cs typeface="GE SS Light" charset="0"/>
              </a:rPr>
              <a:t>الانتساب </a:t>
            </a:r>
            <a:r>
              <a:rPr lang="ar-SA" sz="2400" dirty="0" smtClean="0">
                <a:latin typeface="GE SS Light" charset="0"/>
                <a:ea typeface="GE SS Light" charset="0"/>
                <a:cs typeface="GE SS Light" charset="0"/>
              </a:rPr>
              <a:t>و الخدمات </a:t>
            </a:r>
            <a:r>
              <a:rPr lang="ar-SA" sz="2400" dirty="0">
                <a:latin typeface="GE SS Light" charset="0"/>
                <a:ea typeface="GE SS Light" charset="0"/>
                <a:cs typeface="GE SS Light" charset="0"/>
              </a:rPr>
              <a:t>التي يتم تقديمها ببيادر: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784039" y="359049"/>
            <a:ext cx="1853213" cy="1022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0" y="1106938"/>
            <a:ext cx="8402380" cy="1829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189" y="3281651"/>
            <a:ext cx="6003456" cy="13654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18" y="5314267"/>
            <a:ext cx="6395527" cy="1454670"/>
          </a:xfrm>
          <a:prstGeom prst="rect">
            <a:avLst/>
          </a:prstGeom>
        </p:spPr>
      </p:pic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4876041" y="2852500"/>
            <a:ext cx="2472686" cy="593682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latin typeface="GE SS Light" charset="0"/>
                <a:ea typeface="GE SS Light" charset="0"/>
                <a:cs typeface="GE SS Light" charset="0"/>
              </a:rPr>
              <a:t>١- الدعم :</a:t>
            </a:r>
            <a:endParaRPr lang="ar-SA" sz="280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5035512" y="4720585"/>
            <a:ext cx="2472686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600" dirty="0" smtClean="0"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2800" dirty="0" smtClean="0">
                <a:latin typeface="GE SS Light" charset="0"/>
                <a:ea typeface="GE SS Light" charset="0"/>
                <a:cs typeface="GE SS Light" charset="0"/>
              </a:rPr>
              <a:t>٢- مساحات مرنة :</a:t>
            </a:r>
            <a:endParaRPr lang="ar-SA" sz="2800" dirty="0"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 6"/>
          <p:cNvSpPr>
            <a:spLocks noChangeShapeType="1"/>
          </p:cNvSpPr>
          <p:nvPr/>
        </p:nvSpPr>
        <p:spPr bwMode="auto">
          <a:xfrm>
            <a:off x="649288" y="2390775"/>
            <a:ext cx="2665413" cy="0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8"/>
          <p:cNvSpPr>
            <a:spLocks noChangeShapeType="1"/>
          </p:cNvSpPr>
          <p:nvPr/>
        </p:nvSpPr>
        <p:spPr bwMode="auto">
          <a:xfrm flipH="1">
            <a:off x="5829301" y="2390775"/>
            <a:ext cx="2665413" cy="0"/>
          </a:xfrm>
          <a:prstGeom prst="line">
            <a:avLst/>
          </a:prstGeom>
          <a:noFill/>
          <a:ln w="3175" cap="flat">
            <a:solidFill>
              <a:schemeClr val="accent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545" y="1708501"/>
            <a:ext cx="2649725" cy="593682"/>
          </a:xfrm>
        </p:spPr>
        <p:txBody>
          <a:bodyPr>
            <a:normAutofit fontScale="90000"/>
          </a:bodyPr>
          <a:lstStyle/>
          <a:p>
            <a:pPr algn="justLow" rtl="1"/>
            <a:r>
              <a:rPr lang="ar-SA" sz="1600" b="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تحقيق التمكين الاقتصادي</a:t>
            </a:r>
            <a:br>
              <a:rPr lang="ar-SA" sz="1600" b="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</a:br>
            <a:r>
              <a:rPr lang="ar-SA" sz="1600" b="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من خلال التدريب، اﻟﺗﻧﻣﻳﺔ، اﻻﺳﺗﺛﻣﺎر والدعم الإداري والفني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16</a:t>
            </a:fld>
            <a:endParaRPr lang="en-US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flipH="1">
            <a:off x="621896" y="2390775"/>
            <a:ext cx="180975" cy="0"/>
          </a:xfrm>
          <a:prstGeom prst="line">
            <a:avLst/>
          </a:prstGeom>
          <a:noFill/>
          <a:ln w="25400" cap="rnd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Line 23"/>
          <p:cNvSpPr>
            <a:spLocks noChangeShapeType="1"/>
          </p:cNvSpPr>
          <p:nvPr/>
        </p:nvSpPr>
        <p:spPr bwMode="auto">
          <a:xfrm>
            <a:off x="8341130" y="2390775"/>
            <a:ext cx="180975" cy="0"/>
          </a:xfrm>
          <a:prstGeom prst="line">
            <a:avLst/>
          </a:prstGeom>
          <a:noFill/>
          <a:ln w="25400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7"/>
          <p:cNvSpPr>
            <a:spLocks/>
          </p:cNvSpPr>
          <p:nvPr/>
        </p:nvSpPr>
        <p:spPr bwMode="auto">
          <a:xfrm>
            <a:off x="1134970" y="3919897"/>
            <a:ext cx="2449513" cy="593725"/>
          </a:xfrm>
          <a:custGeom>
            <a:avLst/>
            <a:gdLst>
              <a:gd name="T0" fmla="*/ 0 w 772"/>
              <a:gd name="T1" fmla="*/ 187 h 187"/>
              <a:gd name="T2" fmla="*/ 715 w 772"/>
              <a:gd name="T3" fmla="*/ 187 h 187"/>
              <a:gd name="T4" fmla="*/ 772 w 772"/>
              <a:gd name="T5" fmla="*/ 131 h 187"/>
              <a:gd name="T6" fmla="*/ 772 w 772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2" h="187">
                <a:moveTo>
                  <a:pt x="0" y="187"/>
                </a:moveTo>
                <a:cubicBezTo>
                  <a:pt x="715" y="187"/>
                  <a:pt x="715" y="187"/>
                  <a:pt x="715" y="187"/>
                </a:cubicBezTo>
                <a:cubicBezTo>
                  <a:pt x="747" y="187"/>
                  <a:pt x="772" y="162"/>
                  <a:pt x="772" y="131"/>
                </a:cubicBezTo>
                <a:cubicBezTo>
                  <a:pt x="772" y="0"/>
                  <a:pt x="772" y="0"/>
                  <a:pt x="772" y="0"/>
                </a:cubicBezTo>
              </a:path>
            </a:pathLst>
          </a:custGeom>
          <a:noFill/>
          <a:ln w="3175" cap="flat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"/>
          <p:cNvSpPr>
            <a:spLocks/>
          </p:cNvSpPr>
          <p:nvPr/>
        </p:nvSpPr>
        <p:spPr bwMode="auto">
          <a:xfrm>
            <a:off x="5768757" y="3894687"/>
            <a:ext cx="2449513" cy="593725"/>
          </a:xfrm>
          <a:custGeom>
            <a:avLst/>
            <a:gdLst>
              <a:gd name="T0" fmla="*/ 772 w 772"/>
              <a:gd name="T1" fmla="*/ 187 h 187"/>
              <a:gd name="T2" fmla="*/ 57 w 772"/>
              <a:gd name="T3" fmla="*/ 187 h 187"/>
              <a:gd name="T4" fmla="*/ 0 w 772"/>
              <a:gd name="T5" fmla="*/ 131 h 187"/>
              <a:gd name="T6" fmla="*/ 0 w 772"/>
              <a:gd name="T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2" h="187">
                <a:moveTo>
                  <a:pt x="772" y="187"/>
                </a:moveTo>
                <a:cubicBezTo>
                  <a:pt x="57" y="187"/>
                  <a:pt x="57" y="187"/>
                  <a:pt x="57" y="187"/>
                </a:cubicBezTo>
                <a:cubicBezTo>
                  <a:pt x="25" y="187"/>
                  <a:pt x="0" y="162"/>
                  <a:pt x="0" y="13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175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254328" y="3362313"/>
            <a:ext cx="620327" cy="603250"/>
            <a:chOff x="3281749" y="2092325"/>
            <a:chExt cx="620327" cy="603250"/>
          </a:xfrm>
        </p:grpSpPr>
        <p:sp>
          <p:nvSpPr>
            <p:cNvPr id="126" name="Oval 218"/>
            <p:cNvSpPr>
              <a:spLocks noChangeArrowheads="1"/>
            </p:cNvSpPr>
            <p:nvPr/>
          </p:nvSpPr>
          <p:spPr bwMode="auto">
            <a:xfrm>
              <a:off x="3281749" y="2112298"/>
              <a:ext cx="574675" cy="5778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302001" y="2092325"/>
              <a:ext cx="600075" cy="603250"/>
              <a:chOff x="3302001" y="2092325"/>
              <a:chExt cx="600075" cy="603250"/>
            </a:xfrm>
            <a:solidFill>
              <a:schemeClr val="accent1"/>
            </a:solidFill>
          </p:grpSpPr>
          <p:sp>
            <p:nvSpPr>
              <p:cNvPr id="127" name="Freeform 219"/>
              <p:cNvSpPr>
                <a:spLocks/>
              </p:cNvSpPr>
              <p:nvPr/>
            </p:nvSpPr>
            <p:spPr bwMode="auto">
              <a:xfrm>
                <a:off x="3302001" y="2092325"/>
                <a:ext cx="600075" cy="603250"/>
              </a:xfrm>
              <a:custGeom>
                <a:avLst/>
                <a:gdLst>
                  <a:gd name="T0" fmla="*/ 94 w 189"/>
                  <a:gd name="T1" fmla="*/ 186 h 190"/>
                  <a:gd name="T2" fmla="*/ 94 w 189"/>
                  <a:gd name="T3" fmla="*/ 190 h 190"/>
                  <a:gd name="T4" fmla="*/ 189 w 189"/>
                  <a:gd name="T5" fmla="*/ 95 h 190"/>
                  <a:gd name="T6" fmla="*/ 94 w 189"/>
                  <a:gd name="T7" fmla="*/ 0 h 190"/>
                  <a:gd name="T8" fmla="*/ 0 w 189"/>
                  <a:gd name="T9" fmla="*/ 95 h 190"/>
                  <a:gd name="T10" fmla="*/ 94 w 189"/>
                  <a:gd name="T11" fmla="*/ 190 h 190"/>
                  <a:gd name="T12" fmla="*/ 94 w 189"/>
                  <a:gd name="T13" fmla="*/ 186 h 190"/>
                  <a:gd name="T14" fmla="*/ 94 w 189"/>
                  <a:gd name="T15" fmla="*/ 182 h 190"/>
                  <a:gd name="T16" fmla="*/ 33 w 189"/>
                  <a:gd name="T17" fmla="*/ 156 h 190"/>
                  <a:gd name="T18" fmla="*/ 8 w 189"/>
                  <a:gd name="T19" fmla="*/ 95 h 190"/>
                  <a:gd name="T20" fmla="*/ 33 w 189"/>
                  <a:gd name="T21" fmla="*/ 34 h 190"/>
                  <a:gd name="T22" fmla="*/ 94 w 189"/>
                  <a:gd name="T23" fmla="*/ 8 h 190"/>
                  <a:gd name="T24" fmla="*/ 156 w 189"/>
                  <a:gd name="T25" fmla="*/ 34 h 190"/>
                  <a:gd name="T26" fmla="*/ 181 w 189"/>
                  <a:gd name="T27" fmla="*/ 95 h 190"/>
                  <a:gd name="T28" fmla="*/ 156 w 189"/>
                  <a:gd name="T29" fmla="*/ 156 h 190"/>
                  <a:gd name="T30" fmla="*/ 94 w 189"/>
                  <a:gd name="T31" fmla="*/ 182 h 190"/>
                  <a:gd name="T32" fmla="*/ 94 w 189"/>
                  <a:gd name="T33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9" h="190">
                    <a:moveTo>
                      <a:pt x="94" y="186"/>
                    </a:moveTo>
                    <a:cubicBezTo>
                      <a:pt x="94" y="190"/>
                      <a:pt x="94" y="190"/>
                      <a:pt x="94" y="190"/>
                    </a:cubicBezTo>
                    <a:cubicBezTo>
                      <a:pt x="147" y="190"/>
                      <a:pt x="189" y="147"/>
                      <a:pt x="189" y="95"/>
                    </a:cubicBezTo>
                    <a:cubicBezTo>
                      <a:pt x="189" y="43"/>
                      <a:pt x="147" y="0"/>
                      <a:pt x="94" y="0"/>
                    </a:cubicBezTo>
                    <a:cubicBezTo>
                      <a:pt x="42" y="0"/>
                      <a:pt x="0" y="43"/>
                      <a:pt x="0" y="95"/>
                    </a:cubicBezTo>
                    <a:cubicBezTo>
                      <a:pt x="0" y="147"/>
                      <a:pt x="42" y="190"/>
                      <a:pt x="94" y="190"/>
                    </a:cubicBezTo>
                    <a:cubicBezTo>
                      <a:pt x="94" y="186"/>
                      <a:pt x="94" y="186"/>
                      <a:pt x="94" y="186"/>
                    </a:cubicBezTo>
                    <a:cubicBezTo>
                      <a:pt x="94" y="182"/>
                      <a:pt x="94" y="182"/>
                      <a:pt x="94" y="182"/>
                    </a:cubicBezTo>
                    <a:cubicBezTo>
                      <a:pt x="70" y="182"/>
                      <a:pt x="49" y="172"/>
                      <a:pt x="33" y="156"/>
                    </a:cubicBezTo>
                    <a:cubicBezTo>
                      <a:pt x="17" y="141"/>
                      <a:pt x="8" y="119"/>
                      <a:pt x="8" y="95"/>
                    </a:cubicBezTo>
                    <a:cubicBezTo>
                      <a:pt x="8" y="71"/>
                      <a:pt x="17" y="50"/>
                      <a:pt x="33" y="34"/>
                    </a:cubicBezTo>
                    <a:cubicBezTo>
                      <a:pt x="49" y="18"/>
                      <a:pt x="70" y="8"/>
                      <a:pt x="94" y="8"/>
                    </a:cubicBezTo>
                    <a:cubicBezTo>
                      <a:pt x="118" y="8"/>
                      <a:pt x="140" y="18"/>
                      <a:pt x="156" y="34"/>
                    </a:cubicBezTo>
                    <a:cubicBezTo>
                      <a:pt x="171" y="50"/>
                      <a:pt x="181" y="71"/>
                      <a:pt x="181" y="95"/>
                    </a:cubicBezTo>
                    <a:cubicBezTo>
                      <a:pt x="181" y="119"/>
                      <a:pt x="171" y="141"/>
                      <a:pt x="156" y="156"/>
                    </a:cubicBezTo>
                    <a:cubicBezTo>
                      <a:pt x="140" y="172"/>
                      <a:pt x="118" y="182"/>
                      <a:pt x="94" y="182"/>
                    </a:cubicBezTo>
                    <a:lnTo>
                      <a:pt x="94" y="18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220"/>
              <p:cNvSpPr>
                <a:spLocks noEditPoints="1"/>
              </p:cNvSpPr>
              <p:nvPr/>
            </p:nvSpPr>
            <p:spPr bwMode="auto">
              <a:xfrm>
                <a:off x="3473451" y="2219325"/>
                <a:ext cx="254000" cy="368300"/>
              </a:xfrm>
              <a:custGeom>
                <a:avLst/>
                <a:gdLst>
                  <a:gd name="T0" fmla="*/ 23 w 80"/>
                  <a:gd name="T1" fmla="*/ 101 h 116"/>
                  <a:gd name="T2" fmla="*/ 24 w 80"/>
                  <a:gd name="T3" fmla="*/ 107 h 116"/>
                  <a:gd name="T4" fmla="*/ 30 w 80"/>
                  <a:gd name="T5" fmla="*/ 110 h 116"/>
                  <a:gd name="T6" fmla="*/ 30 w 80"/>
                  <a:gd name="T7" fmla="*/ 114 h 116"/>
                  <a:gd name="T8" fmla="*/ 40 w 80"/>
                  <a:gd name="T9" fmla="*/ 116 h 116"/>
                  <a:gd name="T10" fmla="*/ 51 w 80"/>
                  <a:gd name="T11" fmla="*/ 114 h 116"/>
                  <a:gd name="T12" fmla="*/ 51 w 80"/>
                  <a:gd name="T13" fmla="*/ 110 h 116"/>
                  <a:gd name="T14" fmla="*/ 56 w 80"/>
                  <a:gd name="T15" fmla="*/ 107 h 116"/>
                  <a:gd name="T16" fmla="*/ 57 w 80"/>
                  <a:gd name="T17" fmla="*/ 101 h 116"/>
                  <a:gd name="T18" fmla="*/ 40 w 80"/>
                  <a:gd name="T19" fmla="*/ 103 h 116"/>
                  <a:gd name="T20" fmla="*/ 23 w 80"/>
                  <a:gd name="T21" fmla="*/ 101 h 116"/>
                  <a:gd name="T22" fmla="*/ 22 w 80"/>
                  <a:gd name="T23" fmla="*/ 90 h 116"/>
                  <a:gd name="T24" fmla="*/ 23 w 80"/>
                  <a:gd name="T25" fmla="*/ 95 h 116"/>
                  <a:gd name="T26" fmla="*/ 40 w 80"/>
                  <a:gd name="T27" fmla="*/ 99 h 116"/>
                  <a:gd name="T28" fmla="*/ 58 w 80"/>
                  <a:gd name="T29" fmla="*/ 95 h 116"/>
                  <a:gd name="T30" fmla="*/ 59 w 80"/>
                  <a:gd name="T31" fmla="*/ 90 h 116"/>
                  <a:gd name="T32" fmla="*/ 40 w 80"/>
                  <a:gd name="T33" fmla="*/ 93 h 116"/>
                  <a:gd name="T34" fmla="*/ 22 w 80"/>
                  <a:gd name="T35" fmla="*/ 90 h 116"/>
                  <a:gd name="T36" fmla="*/ 40 w 80"/>
                  <a:gd name="T37" fmla="*/ 0 h 116"/>
                  <a:gd name="T38" fmla="*/ 0 w 80"/>
                  <a:gd name="T39" fmla="*/ 40 h 116"/>
                  <a:gd name="T40" fmla="*/ 20 w 80"/>
                  <a:gd name="T41" fmla="*/ 74 h 116"/>
                  <a:gd name="T42" fmla="*/ 21 w 80"/>
                  <a:gd name="T43" fmla="*/ 84 h 116"/>
                  <a:gd name="T44" fmla="*/ 40 w 80"/>
                  <a:gd name="T45" fmla="*/ 88 h 116"/>
                  <a:gd name="T46" fmla="*/ 60 w 80"/>
                  <a:gd name="T47" fmla="*/ 84 h 116"/>
                  <a:gd name="T48" fmla="*/ 61 w 80"/>
                  <a:gd name="T49" fmla="*/ 74 h 116"/>
                  <a:gd name="T50" fmla="*/ 80 w 80"/>
                  <a:gd name="T51" fmla="*/ 40 h 116"/>
                  <a:gd name="T52" fmla="*/ 40 w 80"/>
                  <a:gd name="T53" fmla="*/ 0 h 116"/>
                  <a:gd name="T54" fmla="*/ 55 w 80"/>
                  <a:gd name="T55" fmla="*/ 69 h 116"/>
                  <a:gd name="T56" fmla="*/ 54 w 80"/>
                  <a:gd name="T57" fmla="*/ 79 h 116"/>
                  <a:gd name="T58" fmla="*/ 40 w 80"/>
                  <a:gd name="T59" fmla="*/ 81 h 116"/>
                  <a:gd name="T60" fmla="*/ 27 w 80"/>
                  <a:gd name="T61" fmla="*/ 79 h 116"/>
                  <a:gd name="T62" fmla="*/ 26 w 80"/>
                  <a:gd name="T63" fmla="*/ 69 h 116"/>
                  <a:gd name="T64" fmla="*/ 7 w 80"/>
                  <a:gd name="T65" fmla="*/ 40 h 116"/>
                  <a:gd name="T66" fmla="*/ 40 w 80"/>
                  <a:gd name="T67" fmla="*/ 7 h 116"/>
                  <a:gd name="T68" fmla="*/ 73 w 80"/>
                  <a:gd name="T69" fmla="*/ 40 h 116"/>
                  <a:gd name="T70" fmla="*/ 55 w 80"/>
                  <a:gd name="T71" fmla="*/ 6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0" h="116">
                    <a:moveTo>
                      <a:pt x="23" y="101"/>
                    </a:moveTo>
                    <a:cubicBezTo>
                      <a:pt x="24" y="107"/>
                      <a:pt x="24" y="107"/>
                      <a:pt x="24" y="107"/>
                    </a:cubicBezTo>
                    <a:cubicBezTo>
                      <a:pt x="24" y="107"/>
                      <a:pt x="26" y="109"/>
                      <a:pt x="30" y="110"/>
                    </a:cubicBezTo>
                    <a:cubicBezTo>
                      <a:pt x="30" y="114"/>
                      <a:pt x="30" y="114"/>
                      <a:pt x="30" y="114"/>
                    </a:cubicBezTo>
                    <a:cubicBezTo>
                      <a:pt x="30" y="114"/>
                      <a:pt x="32" y="116"/>
                      <a:pt x="40" y="116"/>
                    </a:cubicBezTo>
                    <a:cubicBezTo>
                      <a:pt x="48" y="116"/>
                      <a:pt x="51" y="114"/>
                      <a:pt x="51" y="114"/>
                    </a:cubicBezTo>
                    <a:cubicBezTo>
                      <a:pt x="51" y="110"/>
                      <a:pt x="51" y="110"/>
                      <a:pt x="51" y="110"/>
                    </a:cubicBezTo>
                    <a:cubicBezTo>
                      <a:pt x="55" y="109"/>
                      <a:pt x="56" y="107"/>
                      <a:pt x="56" y="107"/>
                    </a:cubicBezTo>
                    <a:cubicBezTo>
                      <a:pt x="57" y="101"/>
                      <a:pt x="57" y="101"/>
                      <a:pt x="57" y="101"/>
                    </a:cubicBezTo>
                    <a:cubicBezTo>
                      <a:pt x="52" y="102"/>
                      <a:pt x="46" y="103"/>
                      <a:pt x="40" y="103"/>
                    </a:cubicBezTo>
                    <a:cubicBezTo>
                      <a:pt x="34" y="103"/>
                      <a:pt x="29" y="102"/>
                      <a:pt x="23" y="101"/>
                    </a:cubicBezTo>
                    <a:close/>
                    <a:moveTo>
                      <a:pt x="22" y="90"/>
                    </a:moveTo>
                    <a:cubicBezTo>
                      <a:pt x="23" y="95"/>
                      <a:pt x="23" y="95"/>
                      <a:pt x="23" y="95"/>
                    </a:cubicBezTo>
                    <a:cubicBezTo>
                      <a:pt x="28" y="98"/>
                      <a:pt x="34" y="99"/>
                      <a:pt x="40" y="99"/>
                    </a:cubicBezTo>
                    <a:cubicBezTo>
                      <a:pt x="47" y="99"/>
                      <a:pt x="53" y="98"/>
                      <a:pt x="58" y="95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3" y="92"/>
                      <a:pt x="47" y="93"/>
                      <a:pt x="40" y="93"/>
                    </a:cubicBezTo>
                    <a:cubicBezTo>
                      <a:pt x="34" y="93"/>
                      <a:pt x="27" y="92"/>
                      <a:pt x="22" y="90"/>
                    </a:cubicBezTo>
                    <a:close/>
                    <a:moveTo>
                      <a:pt x="40" y="0"/>
                    </a:moveTo>
                    <a:cubicBezTo>
                      <a:pt x="18" y="0"/>
                      <a:pt x="0" y="18"/>
                      <a:pt x="0" y="40"/>
                    </a:cubicBezTo>
                    <a:cubicBezTo>
                      <a:pt x="0" y="54"/>
                      <a:pt x="8" y="67"/>
                      <a:pt x="20" y="7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7" y="87"/>
                      <a:pt x="33" y="88"/>
                      <a:pt x="40" y="88"/>
                    </a:cubicBezTo>
                    <a:cubicBezTo>
                      <a:pt x="47" y="88"/>
                      <a:pt x="54" y="87"/>
                      <a:pt x="60" y="8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73" y="67"/>
                      <a:pt x="80" y="54"/>
                      <a:pt x="80" y="40"/>
                    </a:cubicBezTo>
                    <a:cubicBezTo>
                      <a:pt x="80" y="18"/>
                      <a:pt x="62" y="0"/>
                      <a:pt x="40" y="0"/>
                    </a:cubicBezTo>
                    <a:close/>
                    <a:moveTo>
                      <a:pt x="55" y="69"/>
                    </a:move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79"/>
                      <a:pt x="51" y="81"/>
                      <a:pt x="40" y="81"/>
                    </a:cubicBezTo>
                    <a:cubicBezTo>
                      <a:pt x="30" y="81"/>
                      <a:pt x="27" y="79"/>
                      <a:pt x="27" y="79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15" y="64"/>
                      <a:pt x="7" y="53"/>
                      <a:pt x="7" y="40"/>
                    </a:cubicBezTo>
                    <a:cubicBezTo>
                      <a:pt x="7" y="22"/>
                      <a:pt x="22" y="7"/>
                      <a:pt x="40" y="7"/>
                    </a:cubicBezTo>
                    <a:cubicBezTo>
                      <a:pt x="59" y="7"/>
                      <a:pt x="73" y="22"/>
                      <a:pt x="73" y="40"/>
                    </a:cubicBezTo>
                    <a:cubicBezTo>
                      <a:pt x="73" y="53"/>
                      <a:pt x="66" y="64"/>
                      <a:pt x="55" y="69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3301902" y="2079708"/>
            <a:ext cx="603250" cy="606425"/>
            <a:chOff x="2797176" y="3968750"/>
            <a:chExt cx="603250" cy="606425"/>
          </a:xfrm>
        </p:grpSpPr>
        <p:sp>
          <p:nvSpPr>
            <p:cNvPr id="130" name="Oval 222"/>
            <p:cNvSpPr>
              <a:spLocks noChangeArrowheads="1"/>
            </p:cNvSpPr>
            <p:nvPr/>
          </p:nvSpPr>
          <p:spPr bwMode="auto">
            <a:xfrm>
              <a:off x="2809876" y="4000500"/>
              <a:ext cx="577850" cy="5746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48FC4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97176" y="3968750"/>
              <a:ext cx="603250" cy="600075"/>
              <a:chOff x="2797176" y="3968750"/>
              <a:chExt cx="603250" cy="600075"/>
            </a:xfrm>
            <a:solidFill>
              <a:schemeClr val="accent2"/>
            </a:solidFill>
          </p:grpSpPr>
          <p:sp>
            <p:nvSpPr>
              <p:cNvPr id="131" name="Freeform 223"/>
              <p:cNvSpPr>
                <a:spLocks/>
              </p:cNvSpPr>
              <p:nvPr/>
            </p:nvSpPr>
            <p:spPr bwMode="auto">
              <a:xfrm>
                <a:off x="2797176" y="3968750"/>
                <a:ext cx="603250" cy="600075"/>
              </a:xfrm>
              <a:custGeom>
                <a:avLst/>
                <a:gdLst>
                  <a:gd name="T0" fmla="*/ 95 w 190"/>
                  <a:gd name="T1" fmla="*/ 185 h 189"/>
                  <a:gd name="T2" fmla="*/ 95 w 190"/>
                  <a:gd name="T3" fmla="*/ 189 h 189"/>
                  <a:gd name="T4" fmla="*/ 190 w 190"/>
                  <a:gd name="T5" fmla="*/ 95 h 189"/>
                  <a:gd name="T6" fmla="*/ 95 w 190"/>
                  <a:gd name="T7" fmla="*/ 0 h 189"/>
                  <a:gd name="T8" fmla="*/ 0 w 190"/>
                  <a:gd name="T9" fmla="*/ 95 h 189"/>
                  <a:gd name="T10" fmla="*/ 95 w 190"/>
                  <a:gd name="T11" fmla="*/ 189 h 189"/>
                  <a:gd name="T12" fmla="*/ 95 w 190"/>
                  <a:gd name="T13" fmla="*/ 185 h 189"/>
                  <a:gd name="T14" fmla="*/ 95 w 190"/>
                  <a:gd name="T15" fmla="*/ 181 h 189"/>
                  <a:gd name="T16" fmla="*/ 34 w 190"/>
                  <a:gd name="T17" fmla="*/ 156 h 189"/>
                  <a:gd name="T18" fmla="*/ 8 w 190"/>
                  <a:gd name="T19" fmla="*/ 95 h 189"/>
                  <a:gd name="T20" fmla="*/ 34 w 190"/>
                  <a:gd name="T21" fmla="*/ 33 h 189"/>
                  <a:gd name="T22" fmla="*/ 95 w 190"/>
                  <a:gd name="T23" fmla="*/ 8 h 189"/>
                  <a:gd name="T24" fmla="*/ 156 w 190"/>
                  <a:gd name="T25" fmla="*/ 33 h 189"/>
                  <a:gd name="T26" fmla="*/ 182 w 190"/>
                  <a:gd name="T27" fmla="*/ 95 h 189"/>
                  <a:gd name="T28" fmla="*/ 156 w 190"/>
                  <a:gd name="T29" fmla="*/ 156 h 189"/>
                  <a:gd name="T30" fmla="*/ 95 w 190"/>
                  <a:gd name="T31" fmla="*/ 181 h 189"/>
                  <a:gd name="T32" fmla="*/ 95 w 190"/>
                  <a:gd name="T33" fmla="*/ 18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0" h="189">
                    <a:moveTo>
                      <a:pt x="95" y="185"/>
                    </a:moveTo>
                    <a:cubicBezTo>
                      <a:pt x="95" y="189"/>
                      <a:pt x="95" y="189"/>
                      <a:pt x="95" y="189"/>
                    </a:cubicBezTo>
                    <a:cubicBezTo>
                      <a:pt x="147" y="189"/>
                      <a:pt x="190" y="147"/>
                      <a:pt x="190" y="95"/>
                    </a:cubicBezTo>
                    <a:cubicBezTo>
                      <a:pt x="190" y="42"/>
                      <a:pt x="147" y="0"/>
                      <a:pt x="95" y="0"/>
                    </a:cubicBezTo>
                    <a:cubicBezTo>
                      <a:pt x="43" y="0"/>
                      <a:pt x="0" y="42"/>
                      <a:pt x="0" y="95"/>
                    </a:cubicBezTo>
                    <a:cubicBezTo>
                      <a:pt x="0" y="147"/>
                      <a:pt x="43" y="189"/>
                      <a:pt x="95" y="189"/>
                    </a:cubicBezTo>
                    <a:cubicBezTo>
                      <a:pt x="95" y="185"/>
                      <a:pt x="95" y="185"/>
                      <a:pt x="95" y="185"/>
                    </a:cubicBezTo>
                    <a:cubicBezTo>
                      <a:pt x="95" y="181"/>
                      <a:pt x="95" y="181"/>
                      <a:pt x="95" y="181"/>
                    </a:cubicBezTo>
                    <a:cubicBezTo>
                      <a:pt x="71" y="181"/>
                      <a:pt x="50" y="172"/>
                      <a:pt x="34" y="156"/>
                    </a:cubicBezTo>
                    <a:cubicBezTo>
                      <a:pt x="18" y="140"/>
                      <a:pt x="8" y="119"/>
                      <a:pt x="8" y="95"/>
                    </a:cubicBezTo>
                    <a:cubicBezTo>
                      <a:pt x="8" y="71"/>
                      <a:pt x="18" y="49"/>
                      <a:pt x="34" y="33"/>
                    </a:cubicBezTo>
                    <a:cubicBezTo>
                      <a:pt x="50" y="18"/>
                      <a:pt x="71" y="8"/>
                      <a:pt x="95" y="8"/>
                    </a:cubicBezTo>
                    <a:cubicBezTo>
                      <a:pt x="119" y="8"/>
                      <a:pt x="141" y="18"/>
                      <a:pt x="156" y="33"/>
                    </a:cubicBezTo>
                    <a:cubicBezTo>
                      <a:pt x="172" y="49"/>
                      <a:pt x="182" y="71"/>
                      <a:pt x="182" y="95"/>
                    </a:cubicBezTo>
                    <a:cubicBezTo>
                      <a:pt x="182" y="119"/>
                      <a:pt x="172" y="140"/>
                      <a:pt x="156" y="156"/>
                    </a:cubicBezTo>
                    <a:cubicBezTo>
                      <a:pt x="141" y="172"/>
                      <a:pt x="119" y="181"/>
                      <a:pt x="95" y="181"/>
                    </a:cubicBezTo>
                    <a:lnTo>
                      <a:pt x="95" y="185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448FC4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960283" y="4092265"/>
                <a:ext cx="295275" cy="292100"/>
                <a:chOff x="2960283" y="4092265"/>
                <a:chExt cx="295275" cy="292100"/>
              </a:xfrm>
              <a:grpFill/>
            </p:grpSpPr>
            <p:sp>
              <p:nvSpPr>
                <p:cNvPr id="132" name="Freeform 224"/>
                <p:cNvSpPr>
                  <a:spLocks noEditPoints="1"/>
                </p:cNvSpPr>
                <p:nvPr/>
              </p:nvSpPr>
              <p:spPr bwMode="auto">
                <a:xfrm>
                  <a:off x="2960283" y="4092265"/>
                  <a:ext cx="295275" cy="292100"/>
                </a:xfrm>
                <a:custGeom>
                  <a:avLst/>
                  <a:gdLst>
                    <a:gd name="T0" fmla="*/ 90 w 93"/>
                    <a:gd name="T1" fmla="*/ 29 h 92"/>
                    <a:gd name="T2" fmla="*/ 49 w 93"/>
                    <a:gd name="T3" fmla="*/ 2 h 92"/>
                    <a:gd name="T4" fmla="*/ 43 w 93"/>
                    <a:gd name="T5" fmla="*/ 2 h 92"/>
                    <a:gd name="T6" fmla="*/ 2 w 93"/>
                    <a:gd name="T7" fmla="*/ 29 h 92"/>
                    <a:gd name="T8" fmla="*/ 0 w 93"/>
                    <a:gd name="T9" fmla="*/ 34 h 92"/>
                    <a:gd name="T10" fmla="*/ 0 w 93"/>
                    <a:gd name="T11" fmla="*/ 86 h 92"/>
                    <a:gd name="T12" fmla="*/ 6 w 93"/>
                    <a:gd name="T13" fmla="*/ 92 h 92"/>
                    <a:gd name="T14" fmla="*/ 87 w 93"/>
                    <a:gd name="T15" fmla="*/ 92 h 92"/>
                    <a:gd name="T16" fmla="*/ 93 w 93"/>
                    <a:gd name="T17" fmla="*/ 86 h 92"/>
                    <a:gd name="T18" fmla="*/ 93 w 93"/>
                    <a:gd name="T19" fmla="*/ 34 h 92"/>
                    <a:gd name="T20" fmla="*/ 90 w 93"/>
                    <a:gd name="T21" fmla="*/ 29 h 92"/>
                    <a:gd name="T22" fmla="*/ 87 w 93"/>
                    <a:gd name="T23" fmla="*/ 42 h 92"/>
                    <a:gd name="T24" fmla="*/ 46 w 93"/>
                    <a:gd name="T25" fmla="*/ 69 h 92"/>
                    <a:gd name="T26" fmla="*/ 6 w 93"/>
                    <a:gd name="T27" fmla="*/ 42 h 92"/>
                    <a:gd name="T28" fmla="*/ 6 w 93"/>
                    <a:gd name="T29" fmla="*/ 37 h 92"/>
                    <a:gd name="T30" fmla="*/ 9 w 93"/>
                    <a:gd name="T31" fmla="*/ 34 h 92"/>
                    <a:gd name="T32" fmla="*/ 84 w 93"/>
                    <a:gd name="T33" fmla="*/ 34 h 92"/>
                    <a:gd name="T34" fmla="*/ 87 w 93"/>
                    <a:gd name="T35" fmla="*/ 37 h 92"/>
                    <a:gd name="T36" fmla="*/ 87 w 93"/>
                    <a:gd name="T37" fmla="*/ 42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93" h="92">
                      <a:moveTo>
                        <a:pt x="90" y="29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7" y="0"/>
                        <a:pt x="45" y="0"/>
                        <a:pt x="43" y="2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30"/>
                        <a:pt x="0" y="32"/>
                        <a:pt x="0" y="34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9"/>
                        <a:pt x="2" y="92"/>
                        <a:pt x="6" y="92"/>
                      </a:cubicBezTo>
                      <a:cubicBezTo>
                        <a:pt x="87" y="92"/>
                        <a:pt x="87" y="92"/>
                        <a:pt x="87" y="92"/>
                      </a:cubicBezTo>
                      <a:cubicBezTo>
                        <a:pt x="90" y="92"/>
                        <a:pt x="93" y="89"/>
                        <a:pt x="93" y="86"/>
                      </a:cubicBezTo>
                      <a:cubicBezTo>
                        <a:pt x="93" y="34"/>
                        <a:pt x="93" y="34"/>
                        <a:pt x="93" y="34"/>
                      </a:cubicBezTo>
                      <a:cubicBezTo>
                        <a:pt x="93" y="32"/>
                        <a:pt x="92" y="30"/>
                        <a:pt x="90" y="29"/>
                      </a:cubicBezTo>
                      <a:close/>
                      <a:moveTo>
                        <a:pt x="87" y="42"/>
                      </a:moveTo>
                      <a:cubicBezTo>
                        <a:pt x="46" y="69"/>
                        <a:pt x="46" y="69"/>
                        <a:pt x="46" y="69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5"/>
                        <a:pt x="7" y="34"/>
                        <a:pt x="9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5" y="34"/>
                        <a:pt x="87" y="35"/>
                        <a:pt x="87" y="37"/>
                      </a:cubicBezTo>
                      <a:lnTo>
                        <a:pt x="87" y="42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448FC4"/>
                    </a:solidFill>
                  </a:endParaRPr>
                </a:p>
              </p:txBody>
            </p:sp>
            <p:sp>
              <p:nvSpPr>
                <p:cNvPr id="133" name="Freeform 225"/>
                <p:cNvSpPr>
                  <a:spLocks noEditPoints="1"/>
                </p:cNvSpPr>
                <p:nvPr/>
              </p:nvSpPr>
              <p:spPr bwMode="auto">
                <a:xfrm>
                  <a:off x="3013076" y="4248150"/>
                  <a:ext cx="174625" cy="69850"/>
                </a:xfrm>
                <a:custGeom>
                  <a:avLst/>
                  <a:gdLst>
                    <a:gd name="T0" fmla="*/ 26 w 110"/>
                    <a:gd name="T1" fmla="*/ 26 h 44"/>
                    <a:gd name="T2" fmla="*/ 82 w 110"/>
                    <a:gd name="T3" fmla="*/ 26 h 44"/>
                    <a:gd name="T4" fmla="*/ 94 w 110"/>
                    <a:gd name="T5" fmla="*/ 18 h 44"/>
                    <a:gd name="T6" fmla="*/ 14 w 110"/>
                    <a:gd name="T7" fmla="*/ 18 h 44"/>
                    <a:gd name="T8" fmla="*/ 26 w 110"/>
                    <a:gd name="T9" fmla="*/ 26 h 44"/>
                    <a:gd name="T10" fmla="*/ 52 w 110"/>
                    <a:gd name="T11" fmla="*/ 44 h 44"/>
                    <a:gd name="T12" fmla="*/ 56 w 110"/>
                    <a:gd name="T13" fmla="*/ 44 h 44"/>
                    <a:gd name="T14" fmla="*/ 68 w 110"/>
                    <a:gd name="T15" fmla="*/ 36 h 44"/>
                    <a:gd name="T16" fmla="*/ 40 w 110"/>
                    <a:gd name="T17" fmla="*/ 36 h 44"/>
                    <a:gd name="T18" fmla="*/ 52 w 110"/>
                    <a:gd name="T19" fmla="*/ 44 h 44"/>
                    <a:gd name="T20" fmla="*/ 0 w 110"/>
                    <a:gd name="T21" fmla="*/ 0 h 44"/>
                    <a:gd name="T22" fmla="*/ 0 w 110"/>
                    <a:gd name="T23" fmla="*/ 8 h 44"/>
                    <a:gd name="T24" fmla="*/ 0 w 110"/>
                    <a:gd name="T25" fmla="*/ 8 h 44"/>
                    <a:gd name="T26" fmla="*/ 108 w 110"/>
                    <a:gd name="T27" fmla="*/ 8 h 44"/>
                    <a:gd name="T28" fmla="*/ 110 w 110"/>
                    <a:gd name="T29" fmla="*/ 8 h 44"/>
                    <a:gd name="T30" fmla="*/ 110 w 110"/>
                    <a:gd name="T31" fmla="*/ 0 h 44"/>
                    <a:gd name="T32" fmla="*/ 0 w 110"/>
                    <a:gd name="T33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0" h="44">
                      <a:moveTo>
                        <a:pt x="26" y="26"/>
                      </a:moveTo>
                      <a:lnTo>
                        <a:pt x="82" y="26"/>
                      </a:lnTo>
                      <a:lnTo>
                        <a:pt x="94" y="18"/>
                      </a:lnTo>
                      <a:lnTo>
                        <a:pt x="14" y="18"/>
                      </a:lnTo>
                      <a:lnTo>
                        <a:pt x="26" y="26"/>
                      </a:lnTo>
                      <a:close/>
                      <a:moveTo>
                        <a:pt x="52" y="44"/>
                      </a:moveTo>
                      <a:lnTo>
                        <a:pt x="56" y="44"/>
                      </a:lnTo>
                      <a:lnTo>
                        <a:pt x="68" y="36"/>
                      </a:lnTo>
                      <a:lnTo>
                        <a:pt x="40" y="36"/>
                      </a:lnTo>
                      <a:lnTo>
                        <a:pt x="52" y="44"/>
                      </a:lnTo>
                      <a:close/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08" y="8"/>
                      </a:lnTo>
                      <a:lnTo>
                        <a:pt x="110" y="8"/>
                      </a:lnTo>
                      <a:lnTo>
                        <a:pt x="11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448FC4"/>
                    </a:solidFill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5448955" y="2099631"/>
            <a:ext cx="623781" cy="601339"/>
            <a:chOff x="5723045" y="3968750"/>
            <a:chExt cx="623781" cy="601339"/>
          </a:xfrm>
        </p:grpSpPr>
        <p:sp>
          <p:nvSpPr>
            <p:cNvPr id="134" name="Oval 226"/>
            <p:cNvSpPr>
              <a:spLocks noChangeArrowheads="1"/>
            </p:cNvSpPr>
            <p:nvPr/>
          </p:nvSpPr>
          <p:spPr bwMode="auto">
            <a:xfrm>
              <a:off x="5723045" y="3995414"/>
              <a:ext cx="577850" cy="5746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ACE86"/>
                </a:solidFill>
              </a:endParaRPr>
            </a:p>
          </p:txBody>
        </p:sp>
        <p:sp>
          <p:nvSpPr>
            <p:cNvPr id="135" name="Freeform 227"/>
            <p:cNvSpPr>
              <a:spLocks/>
            </p:cNvSpPr>
            <p:nvPr/>
          </p:nvSpPr>
          <p:spPr bwMode="auto">
            <a:xfrm>
              <a:off x="5743576" y="3968750"/>
              <a:ext cx="603250" cy="600075"/>
            </a:xfrm>
            <a:custGeom>
              <a:avLst/>
              <a:gdLst>
                <a:gd name="T0" fmla="*/ 95 w 190"/>
                <a:gd name="T1" fmla="*/ 185 h 189"/>
                <a:gd name="T2" fmla="*/ 95 w 190"/>
                <a:gd name="T3" fmla="*/ 189 h 189"/>
                <a:gd name="T4" fmla="*/ 190 w 190"/>
                <a:gd name="T5" fmla="*/ 95 h 189"/>
                <a:gd name="T6" fmla="*/ 95 w 190"/>
                <a:gd name="T7" fmla="*/ 0 h 189"/>
                <a:gd name="T8" fmla="*/ 0 w 190"/>
                <a:gd name="T9" fmla="*/ 95 h 189"/>
                <a:gd name="T10" fmla="*/ 95 w 190"/>
                <a:gd name="T11" fmla="*/ 189 h 189"/>
                <a:gd name="T12" fmla="*/ 95 w 190"/>
                <a:gd name="T13" fmla="*/ 185 h 189"/>
                <a:gd name="T14" fmla="*/ 95 w 190"/>
                <a:gd name="T15" fmla="*/ 181 h 189"/>
                <a:gd name="T16" fmla="*/ 34 w 190"/>
                <a:gd name="T17" fmla="*/ 156 h 189"/>
                <a:gd name="T18" fmla="*/ 8 w 190"/>
                <a:gd name="T19" fmla="*/ 95 h 189"/>
                <a:gd name="T20" fmla="*/ 34 w 190"/>
                <a:gd name="T21" fmla="*/ 33 h 189"/>
                <a:gd name="T22" fmla="*/ 95 w 190"/>
                <a:gd name="T23" fmla="*/ 8 h 189"/>
                <a:gd name="T24" fmla="*/ 156 w 190"/>
                <a:gd name="T25" fmla="*/ 33 h 189"/>
                <a:gd name="T26" fmla="*/ 182 w 190"/>
                <a:gd name="T27" fmla="*/ 95 h 189"/>
                <a:gd name="T28" fmla="*/ 156 w 190"/>
                <a:gd name="T29" fmla="*/ 156 h 189"/>
                <a:gd name="T30" fmla="*/ 95 w 190"/>
                <a:gd name="T31" fmla="*/ 181 h 189"/>
                <a:gd name="T32" fmla="*/ 95 w 190"/>
                <a:gd name="T33" fmla="*/ 18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0" h="189">
                  <a:moveTo>
                    <a:pt x="95" y="185"/>
                  </a:moveTo>
                  <a:cubicBezTo>
                    <a:pt x="95" y="189"/>
                    <a:pt x="95" y="189"/>
                    <a:pt x="95" y="189"/>
                  </a:cubicBezTo>
                  <a:cubicBezTo>
                    <a:pt x="147" y="189"/>
                    <a:pt x="190" y="147"/>
                    <a:pt x="190" y="95"/>
                  </a:cubicBezTo>
                  <a:cubicBezTo>
                    <a:pt x="190" y="42"/>
                    <a:pt x="147" y="0"/>
                    <a:pt x="95" y="0"/>
                  </a:cubicBezTo>
                  <a:cubicBezTo>
                    <a:pt x="43" y="0"/>
                    <a:pt x="0" y="42"/>
                    <a:pt x="0" y="95"/>
                  </a:cubicBezTo>
                  <a:cubicBezTo>
                    <a:pt x="0" y="147"/>
                    <a:pt x="43" y="189"/>
                    <a:pt x="95" y="189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71" y="181"/>
                    <a:pt x="49" y="172"/>
                    <a:pt x="34" y="156"/>
                  </a:cubicBezTo>
                  <a:cubicBezTo>
                    <a:pt x="18" y="140"/>
                    <a:pt x="8" y="119"/>
                    <a:pt x="8" y="95"/>
                  </a:cubicBezTo>
                  <a:cubicBezTo>
                    <a:pt x="8" y="71"/>
                    <a:pt x="18" y="49"/>
                    <a:pt x="34" y="33"/>
                  </a:cubicBezTo>
                  <a:cubicBezTo>
                    <a:pt x="49" y="18"/>
                    <a:pt x="71" y="8"/>
                    <a:pt x="95" y="8"/>
                  </a:cubicBezTo>
                  <a:cubicBezTo>
                    <a:pt x="119" y="8"/>
                    <a:pt x="140" y="18"/>
                    <a:pt x="156" y="33"/>
                  </a:cubicBezTo>
                  <a:cubicBezTo>
                    <a:pt x="172" y="49"/>
                    <a:pt x="182" y="71"/>
                    <a:pt x="182" y="95"/>
                  </a:cubicBezTo>
                  <a:cubicBezTo>
                    <a:pt x="182" y="119"/>
                    <a:pt x="172" y="140"/>
                    <a:pt x="156" y="156"/>
                  </a:cubicBezTo>
                  <a:cubicBezTo>
                    <a:pt x="140" y="172"/>
                    <a:pt x="119" y="181"/>
                    <a:pt x="95" y="181"/>
                  </a:cubicBezTo>
                  <a:lnTo>
                    <a:pt x="95" y="18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ACE8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40224" y="3311289"/>
            <a:ext cx="607079" cy="603250"/>
            <a:chOff x="5796839" y="1556995"/>
            <a:chExt cx="607079" cy="603250"/>
          </a:xfrm>
        </p:grpSpPr>
        <p:sp>
          <p:nvSpPr>
            <p:cNvPr id="137" name="Oval 229"/>
            <p:cNvSpPr>
              <a:spLocks noChangeArrowheads="1"/>
            </p:cNvSpPr>
            <p:nvPr/>
          </p:nvSpPr>
          <p:spPr bwMode="auto">
            <a:xfrm>
              <a:off x="5796839" y="1591771"/>
              <a:ext cx="574675" cy="5096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803843" y="1556995"/>
              <a:ext cx="600075" cy="603250"/>
              <a:chOff x="5803843" y="1556995"/>
              <a:chExt cx="600075" cy="603250"/>
            </a:xfrm>
            <a:solidFill>
              <a:schemeClr val="accent4"/>
            </a:solidFill>
          </p:grpSpPr>
          <p:sp>
            <p:nvSpPr>
              <p:cNvPr id="138" name="Freeform 230"/>
              <p:cNvSpPr>
                <a:spLocks/>
              </p:cNvSpPr>
              <p:nvPr/>
            </p:nvSpPr>
            <p:spPr bwMode="auto">
              <a:xfrm>
                <a:off x="5803843" y="1556995"/>
                <a:ext cx="600075" cy="603250"/>
              </a:xfrm>
              <a:custGeom>
                <a:avLst/>
                <a:gdLst>
                  <a:gd name="T0" fmla="*/ 95 w 189"/>
                  <a:gd name="T1" fmla="*/ 186 h 190"/>
                  <a:gd name="T2" fmla="*/ 95 w 189"/>
                  <a:gd name="T3" fmla="*/ 182 h 190"/>
                  <a:gd name="T4" fmla="*/ 33 w 189"/>
                  <a:gd name="T5" fmla="*/ 156 h 190"/>
                  <a:gd name="T6" fmla="*/ 8 w 189"/>
                  <a:gd name="T7" fmla="*/ 95 h 190"/>
                  <a:gd name="T8" fmla="*/ 33 w 189"/>
                  <a:gd name="T9" fmla="*/ 34 h 190"/>
                  <a:gd name="T10" fmla="*/ 95 w 189"/>
                  <a:gd name="T11" fmla="*/ 8 h 190"/>
                  <a:gd name="T12" fmla="*/ 156 w 189"/>
                  <a:gd name="T13" fmla="*/ 34 h 190"/>
                  <a:gd name="T14" fmla="*/ 181 w 189"/>
                  <a:gd name="T15" fmla="*/ 95 h 190"/>
                  <a:gd name="T16" fmla="*/ 156 w 189"/>
                  <a:gd name="T17" fmla="*/ 156 h 190"/>
                  <a:gd name="T18" fmla="*/ 95 w 189"/>
                  <a:gd name="T19" fmla="*/ 182 h 190"/>
                  <a:gd name="T20" fmla="*/ 95 w 189"/>
                  <a:gd name="T21" fmla="*/ 186 h 190"/>
                  <a:gd name="T22" fmla="*/ 95 w 189"/>
                  <a:gd name="T23" fmla="*/ 190 h 190"/>
                  <a:gd name="T24" fmla="*/ 189 w 189"/>
                  <a:gd name="T25" fmla="*/ 95 h 190"/>
                  <a:gd name="T26" fmla="*/ 95 w 189"/>
                  <a:gd name="T27" fmla="*/ 0 h 190"/>
                  <a:gd name="T28" fmla="*/ 0 w 189"/>
                  <a:gd name="T29" fmla="*/ 95 h 190"/>
                  <a:gd name="T30" fmla="*/ 95 w 189"/>
                  <a:gd name="T31" fmla="*/ 190 h 190"/>
                  <a:gd name="T32" fmla="*/ 95 w 189"/>
                  <a:gd name="T33" fmla="*/ 186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9" h="190">
                    <a:moveTo>
                      <a:pt x="95" y="186"/>
                    </a:moveTo>
                    <a:cubicBezTo>
                      <a:pt x="95" y="182"/>
                      <a:pt x="95" y="182"/>
                      <a:pt x="95" y="182"/>
                    </a:cubicBezTo>
                    <a:cubicBezTo>
                      <a:pt x="71" y="182"/>
                      <a:pt x="49" y="172"/>
                      <a:pt x="33" y="156"/>
                    </a:cubicBezTo>
                    <a:cubicBezTo>
                      <a:pt x="18" y="141"/>
                      <a:pt x="8" y="119"/>
                      <a:pt x="8" y="95"/>
                    </a:cubicBezTo>
                    <a:cubicBezTo>
                      <a:pt x="8" y="71"/>
                      <a:pt x="18" y="50"/>
                      <a:pt x="33" y="34"/>
                    </a:cubicBezTo>
                    <a:cubicBezTo>
                      <a:pt x="49" y="18"/>
                      <a:pt x="71" y="8"/>
                      <a:pt x="95" y="8"/>
                    </a:cubicBezTo>
                    <a:cubicBezTo>
                      <a:pt x="119" y="8"/>
                      <a:pt x="140" y="18"/>
                      <a:pt x="156" y="34"/>
                    </a:cubicBezTo>
                    <a:cubicBezTo>
                      <a:pt x="172" y="50"/>
                      <a:pt x="181" y="71"/>
                      <a:pt x="181" y="95"/>
                    </a:cubicBezTo>
                    <a:cubicBezTo>
                      <a:pt x="181" y="119"/>
                      <a:pt x="172" y="141"/>
                      <a:pt x="156" y="156"/>
                    </a:cubicBezTo>
                    <a:cubicBezTo>
                      <a:pt x="140" y="172"/>
                      <a:pt x="119" y="182"/>
                      <a:pt x="95" y="182"/>
                    </a:cubicBezTo>
                    <a:cubicBezTo>
                      <a:pt x="95" y="186"/>
                      <a:pt x="95" y="186"/>
                      <a:pt x="95" y="186"/>
                    </a:cubicBezTo>
                    <a:cubicBezTo>
                      <a:pt x="95" y="190"/>
                      <a:pt x="95" y="190"/>
                      <a:pt x="95" y="190"/>
                    </a:cubicBezTo>
                    <a:cubicBezTo>
                      <a:pt x="147" y="190"/>
                      <a:pt x="189" y="147"/>
                      <a:pt x="189" y="95"/>
                    </a:cubicBezTo>
                    <a:cubicBezTo>
                      <a:pt x="189" y="43"/>
                      <a:pt x="147" y="0"/>
                      <a:pt x="95" y="0"/>
                    </a:cubicBezTo>
                    <a:cubicBezTo>
                      <a:pt x="42" y="0"/>
                      <a:pt x="0" y="43"/>
                      <a:pt x="0" y="95"/>
                    </a:cubicBezTo>
                    <a:cubicBezTo>
                      <a:pt x="0" y="147"/>
                      <a:pt x="42" y="190"/>
                      <a:pt x="95" y="190"/>
                    </a:cubicBezTo>
                    <a:lnTo>
                      <a:pt x="95" y="186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231"/>
              <p:cNvSpPr>
                <a:spLocks noEditPoints="1"/>
              </p:cNvSpPr>
              <p:nvPr/>
            </p:nvSpPr>
            <p:spPr bwMode="auto">
              <a:xfrm>
                <a:off x="5930842" y="1724899"/>
                <a:ext cx="346075" cy="295275"/>
              </a:xfrm>
              <a:custGeom>
                <a:avLst/>
                <a:gdLst>
                  <a:gd name="T0" fmla="*/ 39 w 109"/>
                  <a:gd name="T1" fmla="*/ 60 h 93"/>
                  <a:gd name="T2" fmla="*/ 39 w 109"/>
                  <a:gd name="T3" fmla="*/ 93 h 93"/>
                  <a:gd name="T4" fmla="*/ 63 w 109"/>
                  <a:gd name="T5" fmla="*/ 93 h 93"/>
                  <a:gd name="T6" fmla="*/ 63 w 109"/>
                  <a:gd name="T7" fmla="*/ 64 h 93"/>
                  <a:gd name="T8" fmla="*/ 53 w 109"/>
                  <a:gd name="T9" fmla="*/ 74 h 93"/>
                  <a:gd name="T10" fmla="*/ 39 w 109"/>
                  <a:gd name="T11" fmla="*/ 60 h 93"/>
                  <a:gd name="T12" fmla="*/ 5 w 109"/>
                  <a:gd name="T13" fmla="*/ 88 h 93"/>
                  <a:gd name="T14" fmla="*/ 9 w 109"/>
                  <a:gd name="T15" fmla="*/ 93 h 93"/>
                  <a:gd name="T16" fmla="*/ 29 w 109"/>
                  <a:gd name="T17" fmla="*/ 93 h 93"/>
                  <a:gd name="T18" fmla="*/ 29 w 109"/>
                  <a:gd name="T19" fmla="*/ 50 h 93"/>
                  <a:gd name="T20" fmla="*/ 5 w 109"/>
                  <a:gd name="T21" fmla="*/ 75 h 93"/>
                  <a:gd name="T22" fmla="*/ 5 w 109"/>
                  <a:gd name="T23" fmla="*/ 88 h 93"/>
                  <a:gd name="T24" fmla="*/ 73 w 109"/>
                  <a:gd name="T25" fmla="*/ 54 h 93"/>
                  <a:gd name="T26" fmla="*/ 73 w 109"/>
                  <a:gd name="T27" fmla="*/ 93 h 93"/>
                  <a:gd name="T28" fmla="*/ 93 w 109"/>
                  <a:gd name="T29" fmla="*/ 93 h 93"/>
                  <a:gd name="T30" fmla="*/ 97 w 109"/>
                  <a:gd name="T31" fmla="*/ 89 h 93"/>
                  <a:gd name="T32" fmla="*/ 97 w 109"/>
                  <a:gd name="T33" fmla="*/ 30 h 93"/>
                  <a:gd name="T34" fmla="*/ 76 w 109"/>
                  <a:gd name="T35" fmla="*/ 50 h 93"/>
                  <a:gd name="T36" fmla="*/ 73 w 109"/>
                  <a:gd name="T37" fmla="*/ 54 h 93"/>
                  <a:gd name="T38" fmla="*/ 88 w 109"/>
                  <a:gd name="T39" fmla="*/ 2 h 93"/>
                  <a:gd name="T40" fmla="*/ 84 w 109"/>
                  <a:gd name="T41" fmla="*/ 7 h 93"/>
                  <a:gd name="T42" fmla="*/ 88 w 109"/>
                  <a:gd name="T43" fmla="*/ 11 h 93"/>
                  <a:gd name="T44" fmla="*/ 93 w 109"/>
                  <a:gd name="T45" fmla="*/ 10 h 93"/>
                  <a:gd name="T46" fmla="*/ 53 w 109"/>
                  <a:gd name="T47" fmla="*/ 50 h 93"/>
                  <a:gd name="T48" fmla="*/ 29 w 109"/>
                  <a:gd name="T49" fmla="*/ 27 h 93"/>
                  <a:gd name="T50" fmla="*/ 2 w 109"/>
                  <a:gd name="T51" fmla="*/ 54 h 93"/>
                  <a:gd name="T52" fmla="*/ 2 w 109"/>
                  <a:gd name="T53" fmla="*/ 60 h 93"/>
                  <a:gd name="T54" fmla="*/ 8 w 109"/>
                  <a:gd name="T55" fmla="*/ 60 h 93"/>
                  <a:gd name="T56" fmla="*/ 29 w 109"/>
                  <a:gd name="T57" fmla="*/ 39 h 93"/>
                  <a:gd name="T58" fmla="*/ 53 w 109"/>
                  <a:gd name="T59" fmla="*/ 63 h 93"/>
                  <a:gd name="T60" fmla="*/ 99 w 109"/>
                  <a:gd name="T61" fmla="*/ 16 h 93"/>
                  <a:gd name="T62" fmla="*/ 99 w 109"/>
                  <a:gd name="T63" fmla="*/ 21 h 93"/>
                  <a:gd name="T64" fmla="*/ 103 w 109"/>
                  <a:gd name="T65" fmla="*/ 26 h 93"/>
                  <a:gd name="T66" fmla="*/ 103 w 109"/>
                  <a:gd name="T67" fmla="*/ 26 h 93"/>
                  <a:gd name="T68" fmla="*/ 107 w 109"/>
                  <a:gd name="T69" fmla="*/ 22 h 93"/>
                  <a:gd name="T70" fmla="*/ 109 w 109"/>
                  <a:gd name="T71" fmla="*/ 0 h 93"/>
                  <a:gd name="T72" fmla="*/ 88 w 109"/>
                  <a:gd name="T73" fmla="*/ 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9" h="93">
                    <a:moveTo>
                      <a:pt x="39" y="60"/>
                    </a:moveTo>
                    <a:cubicBezTo>
                      <a:pt x="39" y="93"/>
                      <a:pt x="39" y="93"/>
                      <a:pt x="39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53" y="74"/>
                      <a:pt x="53" y="74"/>
                      <a:pt x="53" y="74"/>
                    </a:cubicBezTo>
                    <a:lnTo>
                      <a:pt x="39" y="60"/>
                    </a:lnTo>
                    <a:close/>
                    <a:moveTo>
                      <a:pt x="5" y="88"/>
                    </a:moveTo>
                    <a:cubicBezTo>
                      <a:pt x="5" y="91"/>
                      <a:pt x="7" y="93"/>
                      <a:pt x="9" y="93"/>
                    </a:cubicBezTo>
                    <a:cubicBezTo>
                      <a:pt x="29" y="93"/>
                      <a:pt x="29" y="93"/>
                      <a:pt x="29" y="93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5" y="75"/>
                      <a:pt x="5" y="75"/>
                      <a:pt x="5" y="75"/>
                    </a:cubicBezTo>
                    <a:lnTo>
                      <a:pt x="5" y="88"/>
                    </a:lnTo>
                    <a:close/>
                    <a:moveTo>
                      <a:pt x="73" y="54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5" y="93"/>
                      <a:pt x="97" y="91"/>
                      <a:pt x="97" y="89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6" y="50"/>
                      <a:pt x="76" y="50"/>
                      <a:pt x="76" y="50"/>
                    </a:cubicBezTo>
                    <a:lnTo>
                      <a:pt x="73" y="54"/>
                    </a:lnTo>
                    <a:close/>
                    <a:moveTo>
                      <a:pt x="88" y="2"/>
                    </a:moveTo>
                    <a:cubicBezTo>
                      <a:pt x="85" y="2"/>
                      <a:pt x="83" y="4"/>
                      <a:pt x="84" y="7"/>
                    </a:cubicBezTo>
                    <a:cubicBezTo>
                      <a:pt x="84" y="9"/>
                      <a:pt x="86" y="11"/>
                      <a:pt x="88" y="11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0" y="56"/>
                      <a:pt x="0" y="59"/>
                      <a:pt x="2" y="60"/>
                    </a:cubicBezTo>
                    <a:cubicBezTo>
                      <a:pt x="4" y="62"/>
                      <a:pt x="6" y="62"/>
                      <a:pt x="8" y="6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21"/>
                      <a:pt x="99" y="21"/>
                      <a:pt x="99" y="21"/>
                    </a:cubicBezTo>
                    <a:cubicBezTo>
                      <a:pt x="99" y="23"/>
                      <a:pt x="100" y="26"/>
                      <a:pt x="103" y="26"/>
                    </a:cubicBezTo>
                    <a:cubicBezTo>
                      <a:pt x="103" y="26"/>
                      <a:pt x="103" y="26"/>
                      <a:pt x="103" y="26"/>
                    </a:cubicBezTo>
                    <a:cubicBezTo>
                      <a:pt x="105" y="26"/>
                      <a:pt x="107" y="24"/>
                      <a:pt x="107" y="22"/>
                    </a:cubicBezTo>
                    <a:cubicBezTo>
                      <a:pt x="109" y="0"/>
                      <a:pt x="109" y="0"/>
                      <a:pt x="109" y="0"/>
                    </a:cubicBezTo>
                    <a:lnTo>
                      <a:pt x="88" y="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87" name="Freeform 149"/>
          <p:cNvSpPr>
            <a:spLocks noChangeArrowheads="1"/>
          </p:cNvSpPr>
          <p:nvPr/>
        </p:nvSpPr>
        <p:spPr bwMode="auto">
          <a:xfrm>
            <a:off x="5571226" y="2299939"/>
            <a:ext cx="399769" cy="227385"/>
          </a:xfrm>
          <a:custGeom>
            <a:avLst/>
            <a:gdLst>
              <a:gd name="T0" fmla="*/ 218707 w 608"/>
              <a:gd name="T1" fmla="*/ 63500 h 354"/>
              <a:gd name="T2" fmla="*/ 218707 w 608"/>
              <a:gd name="T3" fmla="*/ 63500 h 354"/>
              <a:gd name="T4" fmla="*/ 218707 w 608"/>
              <a:gd name="T5" fmla="*/ 66011 h 354"/>
              <a:gd name="T6" fmla="*/ 218707 w 608"/>
              <a:gd name="T7" fmla="*/ 66011 h 354"/>
              <a:gd name="T8" fmla="*/ 218707 w 608"/>
              <a:gd name="T9" fmla="*/ 66011 h 354"/>
              <a:gd name="T10" fmla="*/ 218707 w 608"/>
              <a:gd name="T11" fmla="*/ 66011 h 354"/>
              <a:gd name="T12" fmla="*/ 218707 w 608"/>
              <a:gd name="T13" fmla="*/ 66011 h 354"/>
              <a:gd name="T14" fmla="*/ 216185 w 608"/>
              <a:gd name="T15" fmla="*/ 70675 h 354"/>
              <a:gd name="T16" fmla="*/ 208618 w 608"/>
              <a:gd name="T17" fmla="*/ 78209 h 354"/>
              <a:gd name="T18" fmla="*/ 162859 w 608"/>
              <a:gd name="T19" fmla="*/ 111215 h 354"/>
              <a:gd name="T20" fmla="*/ 127189 w 608"/>
              <a:gd name="T21" fmla="*/ 124130 h 354"/>
              <a:gd name="T22" fmla="*/ 88996 w 608"/>
              <a:gd name="T23" fmla="*/ 124130 h 354"/>
              <a:gd name="T24" fmla="*/ 25222 w 608"/>
              <a:gd name="T25" fmla="*/ 93636 h 354"/>
              <a:gd name="T26" fmla="*/ 2522 w 608"/>
              <a:gd name="T27" fmla="*/ 70675 h 354"/>
              <a:gd name="T28" fmla="*/ 2522 w 608"/>
              <a:gd name="T29" fmla="*/ 58477 h 354"/>
              <a:gd name="T30" fmla="*/ 10089 w 608"/>
              <a:gd name="T31" fmla="*/ 50944 h 354"/>
              <a:gd name="T32" fmla="*/ 55848 w 608"/>
              <a:gd name="T33" fmla="*/ 15427 h 354"/>
              <a:gd name="T34" fmla="*/ 91518 w 608"/>
              <a:gd name="T35" fmla="*/ 2511 h 354"/>
              <a:gd name="T36" fmla="*/ 129711 w 608"/>
              <a:gd name="T37" fmla="*/ 5023 h 354"/>
              <a:gd name="T38" fmla="*/ 190963 w 608"/>
              <a:gd name="T39" fmla="*/ 35517 h 354"/>
              <a:gd name="T40" fmla="*/ 216185 w 608"/>
              <a:gd name="T41" fmla="*/ 58477 h 354"/>
              <a:gd name="T42" fmla="*/ 218707 w 608"/>
              <a:gd name="T43" fmla="*/ 63500 h 354"/>
              <a:gd name="T44" fmla="*/ 109534 w 608"/>
              <a:gd name="T45" fmla="*/ 22960 h 354"/>
              <a:gd name="T46" fmla="*/ 109534 w 608"/>
              <a:gd name="T47" fmla="*/ 22960 h 354"/>
              <a:gd name="T48" fmla="*/ 68458 w 608"/>
              <a:gd name="T49" fmla="*/ 63500 h 354"/>
              <a:gd name="T50" fmla="*/ 109534 w 608"/>
              <a:gd name="T51" fmla="*/ 103681 h 354"/>
              <a:gd name="T52" fmla="*/ 150248 w 608"/>
              <a:gd name="T53" fmla="*/ 63500 h 354"/>
              <a:gd name="T54" fmla="*/ 109534 w 608"/>
              <a:gd name="T55" fmla="*/ 22960 h 354"/>
              <a:gd name="T56" fmla="*/ 109534 w 608"/>
              <a:gd name="T57" fmla="*/ 83232 h 354"/>
              <a:gd name="T58" fmla="*/ 109534 w 608"/>
              <a:gd name="T59" fmla="*/ 83232 h 354"/>
              <a:gd name="T60" fmla="*/ 88996 w 608"/>
              <a:gd name="T61" fmla="*/ 63500 h 354"/>
              <a:gd name="T62" fmla="*/ 109534 w 608"/>
              <a:gd name="T63" fmla="*/ 43051 h 354"/>
              <a:gd name="T64" fmla="*/ 129711 w 608"/>
              <a:gd name="T65" fmla="*/ 63500 h 354"/>
              <a:gd name="T66" fmla="*/ 109534 w 608"/>
              <a:gd name="T67" fmla="*/ 83232 h 3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28545" y="3242157"/>
            <a:ext cx="2764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 rtl="1">
              <a:buFont typeface="+mj-lt"/>
              <a:buAutoNum type="arabicPeriod"/>
            </a:pP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1 </a:t>
            </a: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تعزيز  قدرات المرأة  وتنمية مهاراتها وطاقاتها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الذاتية. </a:t>
            </a: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تنمية </a:t>
            </a: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الجوانب المهنية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والحرفية.</a:t>
            </a: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تقديم </a:t>
            </a: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البرامج التدريبية المتنوعة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والمتابعة </a:t>
            </a: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بين الجهات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الداعمة.</a:t>
            </a: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 تقديم </a:t>
            </a: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برامج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الدعم.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882" y="3236898"/>
            <a:ext cx="2731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Low" rtl="1">
              <a:buFont typeface="+mj-lt"/>
              <a:buAutoNum type="arabicPeriod"/>
            </a:pP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بيئة صالحة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للعمل.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تدريب المستفيدات على مهارات وحرف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متعددة.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رواتب بما يتوافق مع شروط صندوق تنمية الموارد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البشرية.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تأمين </a:t>
            </a: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طبي.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  <a:p>
            <a:pPr marL="228600" indent="-228600" algn="justLow" rtl="1">
              <a:buFont typeface="+mj-lt"/>
              <a:buAutoNum type="arabicPeriod"/>
            </a:pPr>
            <a:r>
              <a:rPr lang="ar-SA" sz="12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مواصلات.</a:t>
            </a:r>
            <a:endParaRPr lang="ar-SA" sz="1200" dirty="0">
              <a:solidFill>
                <a:schemeClr val="bg2">
                  <a:lumMod val="7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892750" y="384383"/>
            <a:ext cx="1853213" cy="984007"/>
          </a:xfrm>
          <a:prstGeom prst="rect">
            <a:avLst/>
          </a:prstGeom>
        </p:spPr>
      </p:pic>
      <p:sp>
        <p:nvSpPr>
          <p:cNvPr id="98" name="Title 1"/>
          <p:cNvSpPr txBox="1">
            <a:spLocks/>
          </p:cNvSpPr>
          <p:nvPr/>
        </p:nvSpPr>
        <p:spPr>
          <a:xfrm>
            <a:off x="418011" y="5336118"/>
            <a:ext cx="8352785" cy="7433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 algn="ctr" rtl="1"/>
            <a:r>
              <a:rPr lang="ar-SA" b="0" dirty="0" smtClean="0">
                <a:solidFill>
                  <a:srgbClr val="92D050"/>
                </a:solidFill>
                <a:latin typeface="GE SS Light" charset="0"/>
                <a:ea typeface="GE SS Light" charset="0"/>
                <a:cs typeface="GE SS Light" charset="0"/>
              </a:rPr>
              <a:t>المرأة </a:t>
            </a:r>
            <a:r>
              <a:rPr lang="ar-SA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هي هدف رواق بيادر الأساسي، بالاهتمام بشؤونها واحتواء </a:t>
            </a:r>
            <a:r>
              <a:rPr lang="ar-SA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احتياجاتها المادية وتقديم الرعاية الاجتماعية والنفسية وغرس السلوكيات والمهارات الإيجابية ومعالجة الأمور السالبة التي قد تكون عقبة مؤثرة في تحقيق اهداف التنمية الاجتماعية مما يؤثر على الاستقرار الأسري </a:t>
            </a:r>
            <a:r>
              <a:rPr lang="ar-SA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والمجتمعي.</a:t>
            </a:r>
            <a:endParaRPr lang="ar-SA" sz="1600" b="0" dirty="0">
              <a:solidFill>
                <a:schemeClr val="tx1">
                  <a:lumMod val="65000"/>
                  <a:lumOff val="35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40" name="Title 1"/>
          <p:cNvSpPr txBox="1">
            <a:spLocks/>
          </p:cNvSpPr>
          <p:nvPr/>
        </p:nvSpPr>
        <p:spPr>
          <a:xfrm>
            <a:off x="856645" y="2537407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600" dirty="0">
                <a:latin typeface="GE SS Light" charset="0"/>
                <a:ea typeface="GE SS Light" charset="0"/>
                <a:cs typeface="GE SS Light" charset="0"/>
              </a:rPr>
              <a:t>أهداف </a:t>
            </a:r>
            <a:r>
              <a:rPr lang="ar-SA" sz="1600" dirty="0" smtClean="0">
                <a:latin typeface="GE SS Light" charset="0"/>
                <a:ea typeface="GE SS Light" charset="0"/>
                <a:cs typeface="GE SS Light" charset="0"/>
              </a:rPr>
              <a:t>رواق بيادر</a:t>
            </a:r>
            <a:r>
              <a:rPr lang="ar-SA" sz="1600" dirty="0">
                <a:latin typeface="GE SS Light" charset="0"/>
                <a:ea typeface="GE SS Light" charset="0"/>
                <a:cs typeface="GE SS Light" charset="0"/>
              </a:rPr>
              <a:t>:</a:t>
            </a:r>
          </a:p>
        </p:txBody>
      </p:sp>
      <p:sp>
        <p:nvSpPr>
          <p:cNvPr id="141" name="Title 1"/>
          <p:cNvSpPr txBox="1">
            <a:spLocks/>
          </p:cNvSpPr>
          <p:nvPr/>
        </p:nvSpPr>
        <p:spPr>
          <a:xfrm>
            <a:off x="-5069340" y="2579769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z="1600" dirty="0">
                <a:latin typeface="GE SS Light" charset="0"/>
                <a:ea typeface="GE SS Light" charset="0"/>
                <a:cs typeface="GE SS Light" charset="0"/>
              </a:rPr>
              <a:t>ما </a:t>
            </a:r>
            <a:r>
              <a:rPr lang="ar-SA" sz="1600" dirty="0" smtClean="0">
                <a:latin typeface="GE SS Light" charset="0"/>
                <a:ea typeface="GE SS Light" charset="0"/>
                <a:cs typeface="GE SS Light" charset="0"/>
              </a:rPr>
              <a:t>يوفره رواق </a:t>
            </a:r>
            <a:r>
              <a:rPr lang="ar-SA" sz="1600" dirty="0">
                <a:latin typeface="GE SS Light" charset="0"/>
                <a:ea typeface="GE SS Light" charset="0"/>
                <a:cs typeface="GE SS Light" charset="0"/>
              </a:rPr>
              <a:t>بيادر:</a:t>
            </a:r>
          </a:p>
        </p:txBody>
      </p:sp>
      <p:sp>
        <p:nvSpPr>
          <p:cNvPr id="142" name="Title 1"/>
          <p:cNvSpPr txBox="1">
            <a:spLocks/>
          </p:cNvSpPr>
          <p:nvPr/>
        </p:nvSpPr>
        <p:spPr>
          <a:xfrm>
            <a:off x="-495804" y="273330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رواق بيادر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>
          <a:xfrm>
            <a:off x="244603" y="1709503"/>
            <a:ext cx="2938750" cy="605072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justLow" rtl="1"/>
            <a:r>
              <a:rPr lang="ar-SA" sz="1400" b="0" dirty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العمل على توطين الصناعة بكوادر سعودية مدربة، وإيجاد الأدوات التي تحقق هذه الغاية، وإتاحة الفرصة للسيدات من ذوي الدخل المحدود والاحتياجات الخاصة للعمل بوظائف ملائمة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4562" r="21740" b="35544"/>
          <a:stretch/>
        </p:blipFill>
        <p:spPr>
          <a:xfrm>
            <a:off x="3663973" y="2271667"/>
            <a:ext cx="1959146" cy="218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Converting your business from Good to Great.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4M8A004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7"/>
          <a:stretch/>
        </p:blipFill>
        <p:spPr>
          <a:xfrm>
            <a:off x="13923" y="0"/>
            <a:ext cx="9144000" cy="71748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5495" y="438116"/>
            <a:ext cx="8280856" cy="1781617"/>
          </a:xfrm>
          <a:prstGeom prst="round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  <a:latin typeface="29LT Bukra Bold" pitchFamily="34" charset="-78"/>
              <a:cs typeface="29LT Bukra Bold" pitchFamily="34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4562" r="21740" b="35544"/>
          <a:stretch/>
        </p:blipFill>
        <p:spPr>
          <a:xfrm>
            <a:off x="6954314" y="495653"/>
            <a:ext cx="1518854" cy="16973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379" y="499193"/>
            <a:ext cx="611893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b="1" dirty="0" smtClean="0">
                <a:solidFill>
                  <a:srgbClr val="92D050"/>
                </a:solidFill>
                <a:latin typeface="GE SS Light" charset="0"/>
                <a:ea typeface="GE SS Light" charset="0"/>
                <a:cs typeface="GE SS Light" charset="0"/>
              </a:rPr>
              <a:t>”</a:t>
            </a:r>
            <a:r>
              <a:rPr lang="en-US" sz="5400" dirty="0" smtClean="0">
                <a:solidFill>
                  <a:srgbClr val="52C1CA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انطلقت فكرة هذا البرنامج التنموي المتخصص والذي يعنى بشؤون الأسرة كونها تعد اللبنة الأساسية في تكوين المجتمع</a:t>
            </a:r>
            <a:r>
              <a:rPr lang="en-US" sz="4400" b="1" dirty="0" smtClean="0">
                <a:solidFill>
                  <a:srgbClr val="92D050"/>
                </a:solidFill>
                <a:latin typeface="GE SS Light" charset="0"/>
                <a:ea typeface="GE SS Light" charset="0"/>
                <a:cs typeface="GE SS Light" charset="0"/>
              </a:rPr>
              <a:t>“</a:t>
            </a:r>
            <a:endParaRPr lang="en-US" sz="4400" b="1" dirty="0">
              <a:solidFill>
                <a:srgbClr val="92D050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7"/>
          <p:cNvSpPr>
            <a:spLocks/>
          </p:cNvSpPr>
          <p:nvPr/>
        </p:nvSpPr>
        <p:spPr bwMode="auto">
          <a:xfrm>
            <a:off x="5915333" y="2548906"/>
            <a:ext cx="2420938" cy="1025525"/>
          </a:xfrm>
          <a:custGeom>
            <a:avLst/>
            <a:gdLst>
              <a:gd name="T0" fmla="*/ 394 w 763"/>
              <a:gd name="T1" fmla="*/ 0 h 323"/>
              <a:gd name="T2" fmla="*/ 14 w 763"/>
              <a:gd name="T3" fmla="*/ 0 h 323"/>
              <a:gd name="T4" fmla="*/ 4 w 763"/>
              <a:gd name="T5" fmla="*/ 4 h 323"/>
              <a:gd name="T6" fmla="*/ 0 w 763"/>
              <a:gd name="T7" fmla="*/ 14 h 323"/>
              <a:gd name="T8" fmla="*/ 14 w 763"/>
              <a:gd name="T9" fmla="*/ 28 h 323"/>
              <a:gd name="T10" fmla="*/ 394 w 763"/>
              <a:gd name="T11" fmla="*/ 28 h 323"/>
              <a:gd name="T12" fmla="*/ 736 w 763"/>
              <a:gd name="T13" fmla="*/ 323 h 323"/>
              <a:gd name="T14" fmla="*/ 743 w 763"/>
              <a:gd name="T15" fmla="*/ 317 h 323"/>
              <a:gd name="T16" fmla="*/ 754 w 763"/>
              <a:gd name="T17" fmla="*/ 312 h 323"/>
              <a:gd name="T18" fmla="*/ 763 w 763"/>
              <a:gd name="T19" fmla="*/ 316 h 323"/>
              <a:gd name="T20" fmla="*/ 394 w 763"/>
              <a:gd name="T21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3" h="323">
                <a:moveTo>
                  <a:pt x="394" y="0"/>
                </a:moveTo>
                <a:cubicBezTo>
                  <a:pt x="14" y="0"/>
                  <a:pt x="14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6"/>
                  <a:pt x="0" y="10"/>
                  <a:pt x="0" y="14"/>
                </a:cubicBezTo>
                <a:cubicBezTo>
                  <a:pt x="0" y="21"/>
                  <a:pt x="6" y="28"/>
                  <a:pt x="14" y="28"/>
                </a:cubicBezTo>
                <a:cubicBezTo>
                  <a:pt x="394" y="28"/>
                  <a:pt x="394" y="28"/>
                  <a:pt x="394" y="28"/>
                </a:cubicBezTo>
                <a:cubicBezTo>
                  <a:pt x="567" y="28"/>
                  <a:pt x="712" y="156"/>
                  <a:pt x="736" y="323"/>
                </a:cubicBezTo>
                <a:cubicBezTo>
                  <a:pt x="743" y="317"/>
                  <a:pt x="743" y="317"/>
                  <a:pt x="743" y="317"/>
                </a:cubicBezTo>
                <a:cubicBezTo>
                  <a:pt x="746" y="314"/>
                  <a:pt x="750" y="312"/>
                  <a:pt x="754" y="312"/>
                </a:cubicBezTo>
                <a:cubicBezTo>
                  <a:pt x="757" y="312"/>
                  <a:pt x="760" y="313"/>
                  <a:pt x="763" y="316"/>
                </a:cubicBezTo>
                <a:cubicBezTo>
                  <a:pt x="735" y="137"/>
                  <a:pt x="580" y="0"/>
                  <a:pt x="394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8"/>
          <p:cNvSpPr>
            <a:spLocks/>
          </p:cNvSpPr>
          <p:nvPr/>
        </p:nvSpPr>
        <p:spPr bwMode="auto">
          <a:xfrm>
            <a:off x="668645" y="2548906"/>
            <a:ext cx="2579688" cy="1320800"/>
          </a:xfrm>
          <a:custGeom>
            <a:avLst/>
            <a:gdLst>
              <a:gd name="T0" fmla="*/ 813 w 813"/>
              <a:gd name="T1" fmla="*/ 14 h 416"/>
              <a:gd name="T2" fmla="*/ 809 w 813"/>
              <a:gd name="T3" fmla="*/ 24 h 416"/>
              <a:gd name="T4" fmla="*/ 799 w 813"/>
              <a:gd name="T5" fmla="*/ 28 h 416"/>
              <a:gd name="T6" fmla="*/ 425 w 813"/>
              <a:gd name="T7" fmla="*/ 28 h 416"/>
              <a:gd name="T8" fmla="*/ 79 w 813"/>
              <a:gd name="T9" fmla="*/ 363 h 416"/>
              <a:gd name="T10" fmla="*/ 103 w 813"/>
              <a:gd name="T11" fmla="*/ 339 h 416"/>
              <a:gd name="T12" fmla="*/ 124 w 813"/>
              <a:gd name="T13" fmla="*/ 339 h 416"/>
              <a:gd name="T14" fmla="*/ 129 w 813"/>
              <a:gd name="T15" fmla="*/ 350 h 416"/>
              <a:gd name="T16" fmla="*/ 124 w 813"/>
              <a:gd name="T17" fmla="*/ 361 h 416"/>
              <a:gd name="T18" fmla="*/ 76 w 813"/>
              <a:gd name="T19" fmla="*/ 410 h 416"/>
              <a:gd name="T20" fmla="*/ 54 w 813"/>
              <a:gd name="T21" fmla="*/ 410 h 416"/>
              <a:gd name="T22" fmla="*/ 6 w 813"/>
              <a:gd name="T23" fmla="*/ 361 h 416"/>
              <a:gd name="T24" fmla="*/ 6 w 813"/>
              <a:gd name="T25" fmla="*/ 339 h 416"/>
              <a:gd name="T26" fmla="*/ 17 w 813"/>
              <a:gd name="T27" fmla="*/ 335 h 416"/>
              <a:gd name="T28" fmla="*/ 27 w 813"/>
              <a:gd name="T29" fmla="*/ 339 h 416"/>
              <a:gd name="T30" fmla="*/ 51 w 813"/>
              <a:gd name="T31" fmla="*/ 363 h 416"/>
              <a:gd name="T32" fmla="*/ 425 w 813"/>
              <a:gd name="T33" fmla="*/ 0 h 416"/>
              <a:gd name="T34" fmla="*/ 799 w 813"/>
              <a:gd name="T35" fmla="*/ 0 h 416"/>
              <a:gd name="T36" fmla="*/ 813 w 813"/>
              <a:gd name="T37" fmla="*/ 14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3" h="416">
                <a:moveTo>
                  <a:pt x="813" y="14"/>
                </a:moveTo>
                <a:cubicBezTo>
                  <a:pt x="813" y="18"/>
                  <a:pt x="812" y="21"/>
                  <a:pt x="809" y="24"/>
                </a:cubicBezTo>
                <a:cubicBezTo>
                  <a:pt x="807" y="26"/>
                  <a:pt x="803" y="28"/>
                  <a:pt x="799" y="28"/>
                </a:cubicBezTo>
                <a:cubicBezTo>
                  <a:pt x="425" y="28"/>
                  <a:pt x="425" y="28"/>
                  <a:pt x="425" y="28"/>
                </a:cubicBezTo>
                <a:cubicBezTo>
                  <a:pt x="238" y="28"/>
                  <a:pt x="85" y="177"/>
                  <a:pt x="79" y="363"/>
                </a:cubicBezTo>
                <a:cubicBezTo>
                  <a:pt x="103" y="339"/>
                  <a:pt x="103" y="339"/>
                  <a:pt x="103" y="339"/>
                </a:cubicBezTo>
                <a:cubicBezTo>
                  <a:pt x="109" y="333"/>
                  <a:pt x="118" y="333"/>
                  <a:pt x="124" y="339"/>
                </a:cubicBezTo>
                <a:cubicBezTo>
                  <a:pt x="127" y="343"/>
                  <a:pt x="129" y="346"/>
                  <a:pt x="129" y="350"/>
                </a:cubicBezTo>
                <a:cubicBezTo>
                  <a:pt x="129" y="354"/>
                  <a:pt x="127" y="358"/>
                  <a:pt x="124" y="361"/>
                </a:cubicBezTo>
                <a:cubicBezTo>
                  <a:pt x="76" y="410"/>
                  <a:pt x="76" y="410"/>
                  <a:pt x="76" y="410"/>
                </a:cubicBezTo>
                <a:cubicBezTo>
                  <a:pt x="70" y="416"/>
                  <a:pt x="60" y="416"/>
                  <a:pt x="54" y="410"/>
                </a:cubicBezTo>
                <a:cubicBezTo>
                  <a:pt x="6" y="361"/>
                  <a:pt x="6" y="361"/>
                  <a:pt x="6" y="361"/>
                </a:cubicBezTo>
                <a:cubicBezTo>
                  <a:pt x="0" y="355"/>
                  <a:pt x="0" y="346"/>
                  <a:pt x="6" y="339"/>
                </a:cubicBezTo>
                <a:cubicBezTo>
                  <a:pt x="9" y="336"/>
                  <a:pt x="13" y="335"/>
                  <a:pt x="17" y="335"/>
                </a:cubicBezTo>
                <a:cubicBezTo>
                  <a:pt x="21" y="335"/>
                  <a:pt x="24" y="336"/>
                  <a:pt x="27" y="339"/>
                </a:cubicBezTo>
                <a:cubicBezTo>
                  <a:pt x="51" y="363"/>
                  <a:pt x="51" y="363"/>
                  <a:pt x="51" y="363"/>
                </a:cubicBezTo>
                <a:cubicBezTo>
                  <a:pt x="57" y="162"/>
                  <a:pt x="222" y="0"/>
                  <a:pt x="425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807" y="0"/>
                  <a:pt x="813" y="6"/>
                  <a:pt x="813" y="1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18</a:t>
            </a:fld>
            <a:endParaRPr lang="en-US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 rot="754201">
            <a:off x="687274" y="3866375"/>
            <a:ext cx="914014" cy="879613"/>
          </a:xfrm>
          <a:custGeom>
            <a:avLst/>
            <a:gdLst>
              <a:gd name="T0" fmla="*/ 27 w 396"/>
              <a:gd name="T1" fmla="*/ 0 h 323"/>
              <a:gd name="T2" fmla="*/ 20 w 396"/>
              <a:gd name="T3" fmla="*/ 7 h 323"/>
              <a:gd name="T4" fmla="*/ 9 w 396"/>
              <a:gd name="T5" fmla="*/ 12 h 323"/>
              <a:gd name="T6" fmla="*/ 0 w 396"/>
              <a:gd name="T7" fmla="*/ 9 h 323"/>
              <a:gd name="T8" fmla="*/ 369 w 396"/>
              <a:gd name="T9" fmla="*/ 323 h 323"/>
              <a:gd name="T10" fmla="*/ 396 w 396"/>
              <a:gd name="T11" fmla="*/ 323 h 323"/>
              <a:gd name="T12" fmla="*/ 396 w 396"/>
              <a:gd name="T13" fmla="*/ 295 h 323"/>
              <a:gd name="T14" fmla="*/ 369 w 396"/>
              <a:gd name="T15" fmla="*/ 295 h 323"/>
              <a:gd name="T16" fmla="*/ 27 w 396"/>
              <a:gd name="T17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6" h="323">
                <a:moveTo>
                  <a:pt x="27" y="0"/>
                </a:moveTo>
                <a:cubicBezTo>
                  <a:pt x="20" y="7"/>
                  <a:pt x="20" y="7"/>
                  <a:pt x="20" y="7"/>
                </a:cubicBezTo>
                <a:cubicBezTo>
                  <a:pt x="17" y="10"/>
                  <a:pt x="13" y="12"/>
                  <a:pt x="9" y="12"/>
                </a:cubicBezTo>
                <a:cubicBezTo>
                  <a:pt x="6" y="12"/>
                  <a:pt x="3" y="11"/>
                  <a:pt x="0" y="9"/>
                </a:cubicBezTo>
                <a:cubicBezTo>
                  <a:pt x="29" y="187"/>
                  <a:pt x="183" y="323"/>
                  <a:pt x="369" y="323"/>
                </a:cubicBezTo>
                <a:cubicBezTo>
                  <a:pt x="396" y="323"/>
                  <a:pt x="396" y="323"/>
                  <a:pt x="396" y="323"/>
                </a:cubicBezTo>
                <a:cubicBezTo>
                  <a:pt x="396" y="295"/>
                  <a:pt x="396" y="295"/>
                  <a:pt x="396" y="295"/>
                </a:cubicBezTo>
                <a:cubicBezTo>
                  <a:pt x="369" y="295"/>
                  <a:pt x="369" y="295"/>
                  <a:pt x="369" y="295"/>
                </a:cubicBezTo>
                <a:cubicBezTo>
                  <a:pt x="196" y="295"/>
                  <a:pt x="52" y="167"/>
                  <a:pt x="27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0"/>
          <p:cNvSpPr>
            <a:spLocks/>
          </p:cNvSpPr>
          <p:nvPr/>
        </p:nvSpPr>
        <p:spPr bwMode="auto">
          <a:xfrm>
            <a:off x="2905433" y="4834906"/>
            <a:ext cx="457200" cy="88900"/>
          </a:xfrm>
          <a:custGeom>
            <a:avLst/>
            <a:gdLst>
              <a:gd name="T0" fmla="*/ 144 w 144"/>
              <a:gd name="T1" fmla="*/ 0 h 28"/>
              <a:gd name="T2" fmla="*/ 0 w 144"/>
              <a:gd name="T3" fmla="*/ 0 h 28"/>
              <a:gd name="T4" fmla="*/ 4 w 144"/>
              <a:gd name="T5" fmla="*/ 3 h 28"/>
              <a:gd name="T6" fmla="*/ 4 w 144"/>
              <a:gd name="T7" fmla="*/ 3 h 28"/>
              <a:gd name="T8" fmla="*/ 4 w 144"/>
              <a:gd name="T9" fmla="*/ 25 h 28"/>
              <a:gd name="T10" fmla="*/ 1 w 144"/>
              <a:gd name="T11" fmla="*/ 28 h 28"/>
              <a:gd name="T12" fmla="*/ 144 w 144"/>
              <a:gd name="T13" fmla="*/ 28 h 28"/>
              <a:gd name="T14" fmla="*/ 144 w 144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4" h="28">
                <a:moveTo>
                  <a:pt x="144" y="0"/>
                </a:moveTo>
                <a:cubicBezTo>
                  <a:pt x="0" y="0"/>
                  <a:pt x="0" y="0"/>
                  <a:pt x="0" y="0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10" y="9"/>
                  <a:pt x="10" y="19"/>
                  <a:pt x="4" y="25"/>
                </a:cubicBezTo>
                <a:cubicBezTo>
                  <a:pt x="1" y="28"/>
                  <a:pt x="1" y="28"/>
                  <a:pt x="1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0"/>
                  <a:pt x="144" y="0"/>
                  <a:pt x="144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1"/>
          <p:cNvSpPr>
            <a:spLocks/>
          </p:cNvSpPr>
          <p:nvPr/>
        </p:nvSpPr>
        <p:spPr bwMode="auto">
          <a:xfrm>
            <a:off x="6686858" y="4834906"/>
            <a:ext cx="449263" cy="88900"/>
          </a:xfrm>
          <a:custGeom>
            <a:avLst/>
            <a:gdLst>
              <a:gd name="T0" fmla="*/ 142 w 142"/>
              <a:gd name="T1" fmla="*/ 0 h 28"/>
              <a:gd name="T2" fmla="*/ 0 w 142"/>
              <a:gd name="T3" fmla="*/ 0 h 28"/>
              <a:gd name="T4" fmla="*/ 3 w 142"/>
              <a:gd name="T5" fmla="*/ 3 h 28"/>
              <a:gd name="T6" fmla="*/ 3 w 142"/>
              <a:gd name="T7" fmla="*/ 25 h 28"/>
              <a:gd name="T8" fmla="*/ 1 w 142"/>
              <a:gd name="T9" fmla="*/ 28 h 28"/>
              <a:gd name="T10" fmla="*/ 142 w 142"/>
              <a:gd name="T11" fmla="*/ 28 h 28"/>
              <a:gd name="T12" fmla="*/ 142 w 142"/>
              <a:gd name="T13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28">
                <a:moveTo>
                  <a:pt x="142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3" y="3"/>
                  <a:pt x="3" y="3"/>
                </a:cubicBezTo>
                <a:cubicBezTo>
                  <a:pt x="9" y="9"/>
                  <a:pt x="9" y="19"/>
                  <a:pt x="3" y="25"/>
                </a:cubicBezTo>
                <a:cubicBezTo>
                  <a:pt x="1" y="28"/>
                  <a:pt x="1" y="28"/>
                  <a:pt x="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0"/>
                  <a:pt x="142" y="0"/>
                  <a:pt x="142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2"/>
          <p:cNvSpPr>
            <a:spLocks/>
          </p:cNvSpPr>
          <p:nvPr/>
        </p:nvSpPr>
        <p:spPr bwMode="auto">
          <a:xfrm>
            <a:off x="4165908" y="4834906"/>
            <a:ext cx="454025" cy="88900"/>
          </a:xfrm>
          <a:custGeom>
            <a:avLst/>
            <a:gdLst>
              <a:gd name="T0" fmla="*/ 143 w 143"/>
              <a:gd name="T1" fmla="*/ 0 h 28"/>
              <a:gd name="T2" fmla="*/ 0 w 143"/>
              <a:gd name="T3" fmla="*/ 0 h 28"/>
              <a:gd name="T4" fmla="*/ 4 w 143"/>
              <a:gd name="T5" fmla="*/ 3 h 28"/>
              <a:gd name="T6" fmla="*/ 4 w 143"/>
              <a:gd name="T7" fmla="*/ 3 h 28"/>
              <a:gd name="T8" fmla="*/ 4 w 143"/>
              <a:gd name="T9" fmla="*/ 25 h 28"/>
              <a:gd name="T10" fmla="*/ 1 w 143"/>
              <a:gd name="T11" fmla="*/ 28 h 28"/>
              <a:gd name="T12" fmla="*/ 143 w 143"/>
              <a:gd name="T13" fmla="*/ 28 h 28"/>
              <a:gd name="T14" fmla="*/ 143 w 143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28">
                <a:moveTo>
                  <a:pt x="143" y="0"/>
                </a:moveTo>
                <a:cubicBezTo>
                  <a:pt x="0" y="0"/>
                  <a:pt x="0" y="0"/>
                  <a:pt x="0" y="0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10" y="9"/>
                  <a:pt x="10" y="19"/>
                  <a:pt x="4" y="25"/>
                </a:cubicBezTo>
                <a:cubicBezTo>
                  <a:pt x="1" y="28"/>
                  <a:pt x="1" y="28"/>
                  <a:pt x="1" y="28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43" y="0"/>
                  <a:pt x="143" y="0"/>
                  <a:pt x="143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3"/>
          <p:cNvSpPr>
            <a:spLocks/>
          </p:cNvSpPr>
          <p:nvPr/>
        </p:nvSpPr>
        <p:spPr bwMode="auto">
          <a:xfrm>
            <a:off x="5420033" y="4834906"/>
            <a:ext cx="460375" cy="88900"/>
          </a:xfrm>
          <a:custGeom>
            <a:avLst/>
            <a:gdLst>
              <a:gd name="T0" fmla="*/ 145 w 145"/>
              <a:gd name="T1" fmla="*/ 0 h 28"/>
              <a:gd name="T2" fmla="*/ 0 w 145"/>
              <a:gd name="T3" fmla="*/ 0 h 28"/>
              <a:gd name="T4" fmla="*/ 3 w 145"/>
              <a:gd name="T5" fmla="*/ 3 h 28"/>
              <a:gd name="T6" fmla="*/ 3 w 145"/>
              <a:gd name="T7" fmla="*/ 3 h 28"/>
              <a:gd name="T8" fmla="*/ 3 w 145"/>
              <a:gd name="T9" fmla="*/ 25 h 28"/>
              <a:gd name="T10" fmla="*/ 1 w 145"/>
              <a:gd name="T11" fmla="*/ 28 h 28"/>
              <a:gd name="T12" fmla="*/ 145 w 145"/>
              <a:gd name="T13" fmla="*/ 28 h 28"/>
              <a:gd name="T14" fmla="*/ 145 w 145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28">
                <a:moveTo>
                  <a:pt x="145" y="0"/>
                </a:moveTo>
                <a:cubicBezTo>
                  <a:pt x="0" y="0"/>
                  <a:pt x="0" y="0"/>
                  <a:pt x="0" y="0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9" y="9"/>
                  <a:pt x="9" y="19"/>
                  <a:pt x="3" y="25"/>
                </a:cubicBezTo>
                <a:cubicBezTo>
                  <a:pt x="1" y="28"/>
                  <a:pt x="1" y="28"/>
                  <a:pt x="1" y="28"/>
                </a:cubicBezTo>
                <a:cubicBezTo>
                  <a:pt x="145" y="28"/>
                  <a:pt x="145" y="28"/>
                  <a:pt x="145" y="28"/>
                </a:cubicBezTo>
                <a:cubicBezTo>
                  <a:pt x="145" y="0"/>
                  <a:pt x="145" y="0"/>
                  <a:pt x="145" y="0"/>
                </a:cubicBezTo>
              </a:path>
            </a:pathLst>
          </a:custGeom>
          <a:solidFill>
            <a:srgbClr val="605F73">
              <a:alpha val="3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4"/>
          <p:cNvSpPr>
            <a:spLocks/>
          </p:cNvSpPr>
          <p:nvPr/>
        </p:nvSpPr>
        <p:spPr bwMode="auto">
          <a:xfrm>
            <a:off x="2103745" y="4672981"/>
            <a:ext cx="760413" cy="409575"/>
          </a:xfrm>
          <a:custGeom>
            <a:avLst/>
            <a:gdLst>
              <a:gd name="T0" fmla="*/ 234 w 240"/>
              <a:gd name="T1" fmla="*/ 76 h 129"/>
              <a:gd name="T2" fmla="*/ 186 w 240"/>
              <a:gd name="T3" fmla="*/ 125 h 129"/>
              <a:gd name="T4" fmla="*/ 175 w 240"/>
              <a:gd name="T5" fmla="*/ 129 h 129"/>
              <a:gd name="T6" fmla="*/ 164 w 240"/>
              <a:gd name="T7" fmla="*/ 125 h 129"/>
              <a:gd name="T8" fmla="*/ 164 w 240"/>
              <a:gd name="T9" fmla="*/ 103 h 129"/>
              <a:gd name="T10" fmla="*/ 188 w 240"/>
              <a:gd name="T11" fmla="*/ 79 h 129"/>
              <a:gd name="T12" fmla="*/ 0 w 240"/>
              <a:gd name="T13" fmla="*/ 79 h 129"/>
              <a:gd name="T14" fmla="*/ 0 w 240"/>
              <a:gd name="T15" fmla="*/ 51 h 129"/>
              <a:gd name="T16" fmla="*/ 187 w 240"/>
              <a:gd name="T17" fmla="*/ 51 h 129"/>
              <a:gd name="T18" fmla="*/ 164 w 240"/>
              <a:gd name="T19" fmla="*/ 28 h 129"/>
              <a:gd name="T20" fmla="*/ 159 w 240"/>
              <a:gd name="T21" fmla="*/ 17 h 129"/>
              <a:gd name="T22" fmla="*/ 164 w 240"/>
              <a:gd name="T23" fmla="*/ 6 h 129"/>
              <a:gd name="T24" fmla="*/ 186 w 240"/>
              <a:gd name="T25" fmla="*/ 6 h 129"/>
              <a:gd name="T26" fmla="*/ 234 w 240"/>
              <a:gd name="T27" fmla="*/ 54 h 129"/>
              <a:gd name="T28" fmla="*/ 234 w 240"/>
              <a:gd name="T29" fmla="*/ 54 h 129"/>
              <a:gd name="T30" fmla="*/ 234 w 240"/>
              <a:gd name="T31" fmla="*/ 7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129">
                <a:moveTo>
                  <a:pt x="234" y="76"/>
                </a:moveTo>
                <a:cubicBezTo>
                  <a:pt x="186" y="125"/>
                  <a:pt x="186" y="125"/>
                  <a:pt x="186" y="125"/>
                </a:cubicBezTo>
                <a:cubicBezTo>
                  <a:pt x="183" y="128"/>
                  <a:pt x="179" y="129"/>
                  <a:pt x="175" y="129"/>
                </a:cubicBezTo>
                <a:cubicBezTo>
                  <a:pt x="171" y="129"/>
                  <a:pt x="167" y="128"/>
                  <a:pt x="164" y="125"/>
                </a:cubicBezTo>
                <a:cubicBezTo>
                  <a:pt x="158" y="118"/>
                  <a:pt x="158" y="109"/>
                  <a:pt x="164" y="103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1"/>
                  <a:pt x="0" y="51"/>
                  <a:pt x="0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1" y="25"/>
                  <a:pt x="159" y="21"/>
                  <a:pt x="159" y="17"/>
                </a:cubicBezTo>
                <a:cubicBezTo>
                  <a:pt x="159" y="13"/>
                  <a:pt x="161" y="9"/>
                  <a:pt x="164" y="6"/>
                </a:cubicBezTo>
                <a:cubicBezTo>
                  <a:pt x="170" y="0"/>
                  <a:pt x="180" y="0"/>
                  <a:pt x="186" y="6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40" y="60"/>
                  <a:pt x="240" y="70"/>
                  <a:pt x="234" y="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5"/>
          <p:cNvSpPr>
            <a:spLocks/>
          </p:cNvSpPr>
          <p:nvPr/>
        </p:nvSpPr>
        <p:spPr bwMode="auto">
          <a:xfrm>
            <a:off x="3362633" y="4672981"/>
            <a:ext cx="762000" cy="409575"/>
          </a:xfrm>
          <a:custGeom>
            <a:avLst/>
            <a:gdLst>
              <a:gd name="T0" fmla="*/ 234 w 240"/>
              <a:gd name="T1" fmla="*/ 76 h 129"/>
              <a:gd name="T2" fmla="*/ 185 w 240"/>
              <a:gd name="T3" fmla="*/ 125 h 129"/>
              <a:gd name="T4" fmla="*/ 175 w 240"/>
              <a:gd name="T5" fmla="*/ 129 h 129"/>
              <a:gd name="T6" fmla="*/ 164 w 240"/>
              <a:gd name="T7" fmla="*/ 125 h 129"/>
              <a:gd name="T8" fmla="*/ 164 w 240"/>
              <a:gd name="T9" fmla="*/ 103 h 129"/>
              <a:gd name="T10" fmla="*/ 188 w 240"/>
              <a:gd name="T11" fmla="*/ 79 h 129"/>
              <a:gd name="T12" fmla="*/ 0 w 240"/>
              <a:gd name="T13" fmla="*/ 79 h 129"/>
              <a:gd name="T14" fmla="*/ 0 w 240"/>
              <a:gd name="T15" fmla="*/ 51 h 129"/>
              <a:gd name="T16" fmla="*/ 187 w 240"/>
              <a:gd name="T17" fmla="*/ 51 h 129"/>
              <a:gd name="T18" fmla="*/ 164 w 240"/>
              <a:gd name="T19" fmla="*/ 28 h 129"/>
              <a:gd name="T20" fmla="*/ 159 w 240"/>
              <a:gd name="T21" fmla="*/ 17 h 129"/>
              <a:gd name="T22" fmla="*/ 164 w 240"/>
              <a:gd name="T23" fmla="*/ 6 h 129"/>
              <a:gd name="T24" fmla="*/ 185 w 240"/>
              <a:gd name="T25" fmla="*/ 6 h 129"/>
              <a:gd name="T26" fmla="*/ 234 w 240"/>
              <a:gd name="T27" fmla="*/ 54 h 129"/>
              <a:gd name="T28" fmla="*/ 234 w 240"/>
              <a:gd name="T29" fmla="*/ 54 h 129"/>
              <a:gd name="T30" fmla="*/ 234 w 240"/>
              <a:gd name="T31" fmla="*/ 7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0" h="129">
                <a:moveTo>
                  <a:pt x="234" y="76"/>
                </a:moveTo>
                <a:cubicBezTo>
                  <a:pt x="185" y="125"/>
                  <a:pt x="185" y="125"/>
                  <a:pt x="185" y="125"/>
                </a:cubicBezTo>
                <a:cubicBezTo>
                  <a:pt x="182" y="128"/>
                  <a:pt x="178" y="129"/>
                  <a:pt x="175" y="129"/>
                </a:cubicBezTo>
                <a:cubicBezTo>
                  <a:pt x="171" y="129"/>
                  <a:pt x="167" y="128"/>
                  <a:pt x="164" y="125"/>
                </a:cubicBezTo>
                <a:cubicBezTo>
                  <a:pt x="158" y="118"/>
                  <a:pt x="158" y="109"/>
                  <a:pt x="164" y="103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1"/>
                  <a:pt x="0" y="51"/>
                  <a:pt x="0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1" y="25"/>
                  <a:pt x="159" y="21"/>
                  <a:pt x="159" y="17"/>
                </a:cubicBezTo>
                <a:cubicBezTo>
                  <a:pt x="159" y="13"/>
                  <a:pt x="161" y="9"/>
                  <a:pt x="164" y="6"/>
                </a:cubicBezTo>
                <a:cubicBezTo>
                  <a:pt x="170" y="0"/>
                  <a:pt x="179" y="0"/>
                  <a:pt x="185" y="6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34" y="54"/>
                  <a:pt x="234" y="54"/>
                  <a:pt x="234" y="54"/>
                </a:cubicBezTo>
                <a:cubicBezTo>
                  <a:pt x="240" y="60"/>
                  <a:pt x="240" y="70"/>
                  <a:pt x="234" y="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6"/>
          <p:cNvSpPr>
            <a:spLocks/>
          </p:cNvSpPr>
          <p:nvPr/>
        </p:nvSpPr>
        <p:spPr bwMode="auto">
          <a:xfrm>
            <a:off x="5880408" y="4672981"/>
            <a:ext cx="765175" cy="409575"/>
          </a:xfrm>
          <a:custGeom>
            <a:avLst/>
            <a:gdLst>
              <a:gd name="T0" fmla="*/ 235 w 241"/>
              <a:gd name="T1" fmla="*/ 76 h 129"/>
              <a:gd name="T2" fmla="*/ 186 w 241"/>
              <a:gd name="T3" fmla="*/ 125 h 129"/>
              <a:gd name="T4" fmla="*/ 175 w 241"/>
              <a:gd name="T5" fmla="*/ 129 h 129"/>
              <a:gd name="T6" fmla="*/ 164 w 241"/>
              <a:gd name="T7" fmla="*/ 125 h 129"/>
              <a:gd name="T8" fmla="*/ 164 w 241"/>
              <a:gd name="T9" fmla="*/ 103 h 129"/>
              <a:gd name="T10" fmla="*/ 188 w 241"/>
              <a:gd name="T11" fmla="*/ 79 h 129"/>
              <a:gd name="T12" fmla="*/ 0 w 241"/>
              <a:gd name="T13" fmla="*/ 79 h 129"/>
              <a:gd name="T14" fmla="*/ 0 w 241"/>
              <a:gd name="T15" fmla="*/ 51 h 129"/>
              <a:gd name="T16" fmla="*/ 187 w 241"/>
              <a:gd name="T17" fmla="*/ 51 h 129"/>
              <a:gd name="T18" fmla="*/ 164 w 241"/>
              <a:gd name="T19" fmla="*/ 28 h 129"/>
              <a:gd name="T20" fmla="*/ 160 w 241"/>
              <a:gd name="T21" fmla="*/ 17 h 129"/>
              <a:gd name="T22" fmla="*/ 164 w 241"/>
              <a:gd name="T23" fmla="*/ 6 h 129"/>
              <a:gd name="T24" fmla="*/ 186 w 241"/>
              <a:gd name="T25" fmla="*/ 6 h 129"/>
              <a:gd name="T26" fmla="*/ 235 w 241"/>
              <a:gd name="T27" fmla="*/ 54 h 129"/>
              <a:gd name="T28" fmla="*/ 235 w 241"/>
              <a:gd name="T29" fmla="*/ 54 h 129"/>
              <a:gd name="T30" fmla="*/ 235 w 241"/>
              <a:gd name="T31" fmla="*/ 7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1" h="129">
                <a:moveTo>
                  <a:pt x="235" y="76"/>
                </a:moveTo>
                <a:cubicBezTo>
                  <a:pt x="186" y="125"/>
                  <a:pt x="186" y="125"/>
                  <a:pt x="186" y="125"/>
                </a:cubicBezTo>
                <a:cubicBezTo>
                  <a:pt x="183" y="128"/>
                  <a:pt x="179" y="129"/>
                  <a:pt x="175" y="129"/>
                </a:cubicBezTo>
                <a:cubicBezTo>
                  <a:pt x="171" y="129"/>
                  <a:pt x="167" y="128"/>
                  <a:pt x="164" y="125"/>
                </a:cubicBezTo>
                <a:cubicBezTo>
                  <a:pt x="158" y="118"/>
                  <a:pt x="158" y="109"/>
                  <a:pt x="164" y="103"/>
                </a:cubicBezTo>
                <a:cubicBezTo>
                  <a:pt x="188" y="79"/>
                  <a:pt x="188" y="79"/>
                  <a:pt x="188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1"/>
                  <a:pt x="0" y="51"/>
                  <a:pt x="0" y="51"/>
                </a:cubicBezTo>
                <a:cubicBezTo>
                  <a:pt x="187" y="51"/>
                  <a:pt x="187" y="51"/>
                  <a:pt x="187" y="51"/>
                </a:cubicBezTo>
                <a:cubicBezTo>
                  <a:pt x="164" y="28"/>
                  <a:pt x="164" y="28"/>
                  <a:pt x="164" y="28"/>
                </a:cubicBezTo>
                <a:cubicBezTo>
                  <a:pt x="161" y="25"/>
                  <a:pt x="160" y="21"/>
                  <a:pt x="160" y="17"/>
                </a:cubicBezTo>
                <a:cubicBezTo>
                  <a:pt x="160" y="13"/>
                  <a:pt x="161" y="9"/>
                  <a:pt x="164" y="6"/>
                </a:cubicBezTo>
                <a:cubicBezTo>
                  <a:pt x="170" y="0"/>
                  <a:pt x="180" y="0"/>
                  <a:pt x="186" y="6"/>
                </a:cubicBezTo>
                <a:cubicBezTo>
                  <a:pt x="235" y="54"/>
                  <a:pt x="235" y="54"/>
                  <a:pt x="235" y="54"/>
                </a:cubicBezTo>
                <a:cubicBezTo>
                  <a:pt x="235" y="54"/>
                  <a:pt x="235" y="54"/>
                  <a:pt x="235" y="54"/>
                </a:cubicBezTo>
                <a:cubicBezTo>
                  <a:pt x="241" y="60"/>
                  <a:pt x="241" y="70"/>
                  <a:pt x="235" y="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2"/>
          <p:cNvSpPr>
            <a:spLocks/>
          </p:cNvSpPr>
          <p:nvPr/>
        </p:nvSpPr>
        <p:spPr bwMode="auto">
          <a:xfrm>
            <a:off x="7136120" y="3606181"/>
            <a:ext cx="1371600" cy="1317625"/>
          </a:xfrm>
          <a:custGeom>
            <a:avLst/>
            <a:gdLst>
              <a:gd name="T0" fmla="*/ 432 w 432"/>
              <a:gd name="T1" fmla="*/ 66 h 415"/>
              <a:gd name="T2" fmla="*/ 428 w 432"/>
              <a:gd name="T3" fmla="*/ 77 h 415"/>
              <a:gd name="T4" fmla="*/ 406 w 432"/>
              <a:gd name="T5" fmla="*/ 77 h 415"/>
              <a:gd name="T6" fmla="*/ 382 w 432"/>
              <a:gd name="T7" fmla="*/ 53 h 415"/>
              <a:gd name="T8" fmla="*/ 9 w 432"/>
              <a:gd name="T9" fmla="*/ 415 h 415"/>
              <a:gd name="T10" fmla="*/ 0 w 432"/>
              <a:gd name="T11" fmla="*/ 415 h 415"/>
              <a:gd name="T12" fmla="*/ 0 w 432"/>
              <a:gd name="T13" fmla="*/ 387 h 415"/>
              <a:gd name="T14" fmla="*/ 9 w 432"/>
              <a:gd name="T15" fmla="*/ 387 h 415"/>
              <a:gd name="T16" fmla="*/ 354 w 432"/>
              <a:gd name="T17" fmla="*/ 54 h 415"/>
              <a:gd name="T18" fmla="*/ 331 w 432"/>
              <a:gd name="T19" fmla="*/ 77 h 415"/>
              <a:gd name="T20" fmla="*/ 320 w 432"/>
              <a:gd name="T21" fmla="*/ 81 h 415"/>
              <a:gd name="T22" fmla="*/ 309 w 432"/>
              <a:gd name="T23" fmla="*/ 77 h 415"/>
              <a:gd name="T24" fmla="*/ 309 w 432"/>
              <a:gd name="T25" fmla="*/ 55 h 415"/>
              <a:gd name="T26" fmla="*/ 358 w 432"/>
              <a:gd name="T27" fmla="*/ 6 h 415"/>
              <a:gd name="T28" fmla="*/ 379 w 432"/>
              <a:gd name="T29" fmla="*/ 6 h 415"/>
              <a:gd name="T30" fmla="*/ 428 w 432"/>
              <a:gd name="T31" fmla="*/ 55 h 415"/>
              <a:gd name="T32" fmla="*/ 432 w 432"/>
              <a:gd name="T33" fmla="*/ 66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2" h="415">
                <a:moveTo>
                  <a:pt x="432" y="66"/>
                </a:moveTo>
                <a:cubicBezTo>
                  <a:pt x="432" y="70"/>
                  <a:pt x="431" y="74"/>
                  <a:pt x="428" y="77"/>
                </a:cubicBezTo>
                <a:cubicBezTo>
                  <a:pt x="422" y="83"/>
                  <a:pt x="412" y="83"/>
                  <a:pt x="406" y="77"/>
                </a:cubicBezTo>
                <a:cubicBezTo>
                  <a:pt x="382" y="53"/>
                  <a:pt x="382" y="53"/>
                  <a:pt x="382" y="53"/>
                </a:cubicBezTo>
                <a:cubicBezTo>
                  <a:pt x="376" y="254"/>
                  <a:pt x="211" y="415"/>
                  <a:pt x="9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87"/>
                  <a:pt x="0" y="387"/>
                  <a:pt x="0" y="387"/>
                </a:cubicBezTo>
                <a:cubicBezTo>
                  <a:pt x="9" y="387"/>
                  <a:pt x="9" y="387"/>
                  <a:pt x="9" y="387"/>
                </a:cubicBezTo>
                <a:cubicBezTo>
                  <a:pt x="195" y="387"/>
                  <a:pt x="348" y="238"/>
                  <a:pt x="354" y="54"/>
                </a:cubicBezTo>
                <a:cubicBezTo>
                  <a:pt x="331" y="77"/>
                  <a:pt x="331" y="77"/>
                  <a:pt x="331" y="77"/>
                </a:cubicBezTo>
                <a:cubicBezTo>
                  <a:pt x="328" y="80"/>
                  <a:pt x="324" y="81"/>
                  <a:pt x="320" y="81"/>
                </a:cubicBezTo>
                <a:cubicBezTo>
                  <a:pt x="316" y="81"/>
                  <a:pt x="312" y="80"/>
                  <a:pt x="309" y="77"/>
                </a:cubicBezTo>
                <a:cubicBezTo>
                  <a:pt x="303" y="71"/>
                  <a:pt x="303" y="61"/>
                  <a:pt x="309" y="55"/>
                </a:cubicBezTo>
                <a:cubicBezTo>
                  <a:pt x="358" y="6"/>
                  <a:pt x="358" y="6"/>
                  <a:pt x="358" y="6"/>
                </a:cubicBezTo>
                <a:cubicBezTo>
                  <a:pt x="364" y="0"/>
                  <a:pt x="373" y="0"/>
                  <a:pt x="379" y="6"/>
                </a:cubicBezTo>
                <a:cubicBezTo>
                  <a:pt x="428" y="55"/>
                  <a:pt x="428" y="55"/>
                  <a:pt x="428" y="55"/>
                </a:cubicBezTo>
                <a:cubicBezTo>
                  <a:pt x="431" y="58"/>
                  <a:pt x="432" y="62"/>
                  <a:pt x="432" y="6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4"/>
          <p:cNvSpPr>
            <a:spLocks/>
          </p:cNvSpPr>
          <p:nvPr/>
        </p:nvSpPr>
        <p:spPr bwMode="auto">
          <a:xfrm>
            <a:off x="4619933" y="4672981"/>
            <a:ext cx="758825" cy="409575"/>
          </a:xfrm>
          <a:custGeom>
            <a:avLst/>
            <a:gdLst>
              <a:gd name="T0" fmla="*/ 233 w 239"/>
              <a:gd name="T1" fmla="*/ 76 h 129"/>
              <a:gd name="T2" fmla="*/ 184 w 239"/>
              <a:gd name="T3" fmla="*/ 125 h 129"/>
              <a:gd name="T4" fmla="*/ 173 w 239"/>
              <a:gd name="T5" fmla="*/ 129 h 129"/>
              <a:gd name="T6" fmla="*/ 162 w 239"/>
              <a:gd name="T7" fmla="*/ 125 h 129"/>
              <a:gd name="T8" fmla="*/ 162 w 239"/>
              <a:gd name="T9" fmla="*/ 103 h 129"/>
              <a:gd name="T10" fmla="*/ 186 w 239"/>
              <a:gd name="T11" fmla="*/ 79 h 129"/>
              <a:gd name="T12" fmla="*/ 0 w 239"/>
              <a:gd name="T13" fmla="*/ 79 h 129"/>
              <a:gd name="T14" fmla="*/ 0 w 239"/>
              <a:gd name="T15" fmla="*/ 51 h 129"/>
              <a:gd name="T16" fmla="*/ 185 w 239"/>
              <a:gd name="T17" fmla="*/ 51 h 129"/>
              <a:gd name="T18" fmla="*/ 162 w 239"/>
              <a:gd name="T19" fmla="*/ 28 h 129"/>
              <a:gd name="T20" fmla="*/ 158 w 239"/>
              <a:gd name="T21" fmla="*/ 17 h 129"/>
              <a:gd name="T22" fmla="*/ 162 w 239"/>
              <a:gd name="T23" fmla="*/ 6 h 129"/>
              <a:gd name="T24" fmla="*/ 184 w 239"/>
              <a:gd name="T25" fmla="*/ 6 h 129"/>
              <a:gd name="T26" fmla="*/ 233 w 239"/>
              <a:gd name="T27" fmla="*/ 54 h 129"/>
              <a:gd name="T28" fmla="*/ 233 w 239"/>
              <a:gd name="T29" fmla="*/ 54 h 129"/>
              <a:gd name="T30" fmla="*/ 233 w 239"/>
              <a:gd name="T31" fmla="*/ 76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9" h="129">
                <a:moveTo>
                  <a:pt x="233" y="76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1" y="128"/>
                  <a:pt x="177" y="129"/>
                  <a:pt x="173" y="129"/>
                </a:cubicBezTo>
                <a:cubicBezTo>
                  <a:pt x="169" y="129"/>
                  <a:pt x="165" y="128"/>
                  <a:pt x="162" y="125"/>
                </a:cubicBezTo>
                <a:cubicBezTo>
                  <a:pt x="156" y="118"/>
                  <a:pt x="156" y="109"/>
                  <a:pt x="162" y="103"/>
                </a:cubicBezTo>
                <a:cubicBezTo>
                  <a:pt x="186" y="79"/>
                  <a:pt x="186" y="79"/>
                  <a:pt x="186" y="79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51"/>
                  <a:pt x="0" y="51"/>
                  <a:pt x="0" y="51"/>
                </a:cubicBezTo>
                <a:cubicBezTo>
                  <a:pt x="185" y="51"/>
                  <a:pt x="185" y="51"/>
                  <a:pt x="185" y="51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59" y="25"/>
                  <a:pt x="158" y="21"/>
                  <a:pt x="158" y="17"/>
                </a:cubicBezTo>
                <a:cubicBezTo>
                  <a:pt x="158" y="13"/>
                  <a:pt x="159" y="9"/>
                  <a:pt x="162" y="6"/>
                </a:cubicBezTo>
                <a:cubicBezTo>
                  <a:pt x="168" y="0"/>
                  <a:pt x="178" y="0"/>
                  <a:pt x="184" y="6"/>
                </a:cubicBezTo>
                <a:cubicBezTo>
                  <a:pt x="233" y="54"/>
                  <a:pt x="233" y="54"/>
                  <a:pt x="233" y="54"/>
                </a:cubicBezTo>
                <a:cubicBezTo>
                  <a:pt x="233" y="54"/>
                  <a:pt x="233" y="54"/>
                  <a:pt x="233" y="54"/>
                </a:cubicBezTo>
                <a:cubicBezTo>
                  <a:pt x="239" y="60"/>
                  <a:pt x="239" y="70"/>
                  <a:pt x="233" y="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6839258" y="4580906"/>
            <a:ext cx="595313" cy="596900"/>
          </a:xfrm>
          <a:prstGeom prst="ellipse">
            <a:avLst/>
          </a:prstGeom>
          <a:solidFill>
            <a:srgbClr val="FFF7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3067358" y="4580906"/>
            <a:ext cx="593725" cy="596900"/>
          </a:xfrm>
          <a:prstGeom prst="ellipse">
            <a:avLst/>
          </a:prstGeom>
          <a:solidFill>
            <a:srgbClr val="FFF7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4324658" y="4580906"/>
            <a:ext cx="596900" cy="596900"/>
          </a:xfrm>
          <a:prstGeom prst="ellipse">
            <a:avLst/>
          </a:prstGeom>
          <a:solidFill>
            <a:srgbClr val="FFF7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9"/>
          <p:cNvSpPr>
            <a:spLocks noChangeArrowheads="1"/>
          </p:cNvSpPr>
          <p:nvPr/>
        </p:nvSpPr>
        <p:spPr bwMode="auto">
          <a:xfrm>
            <a:off x="5585133" y="4580906"/>
            <a:ext cx="596900" cy="596900"/>
          </a:xfrm>
          <a:prstGeom prst="ellipse">
            <a:avLst/>
          </a:prstGeom>
          <a:solidFill>
            <a:srgbClr val="FFF7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2" t="4562" r="21740" b="35544"/>
          <a:stretch/>
        </p:blipFill>
        <p:spPr>
          <a:xfrm>
            <a:off x="3393691" y="1271949"/>
            <a:ext cx="2452482" cy="2740770"/>
          </a:xfrm>
          <a:prstGeom prst="rect">
            <a:avLst/>
          </a:prstGeom>
        </p:spPr>
      </p:pic>
      <p:sp>
        <p:nvSpPr>
          <p:cNvPr id="83" name="Title 1"/>
          <p:cNvSpPr txBox="1">
            <a:spLocks/>
          </p:cNvSpPr>
          <p:nvPr/>
        </p:nvSpPr>
        <p:spPr>
          <a:xfrm>
            <a:off x="-495485" y="241246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رواق بيادر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892750" y="384383"/>
            <a:ext cx="1853213" cy="984007"/>
          </a:xfrm>
          <a:prstGeom prst="rect">
            <a:avLst/>
          </a:prstGeom>
        </p:spPr>
      </p:pic>
      <p:pic>
        <p:nvPicPr>
          <p:cNvPr id="86" name="Picture 85" descr="ChChuSIXEAAbET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8" t="74456" r="40395" b="14954"/>
          <a:stretch/>
        </p:blipFill>
        <p:spPr>
          <a:xfrm>
            <a:off x="4213384" y="4412996"/>
            <a:ext cx="834341" cy="816483"/>
          </a:xfrm>
          <a:prstGeom prst="rect">
            <a:avLst/>
          </a:prstGeom>
        </p:spPr>
      </p:pic>
      <p:sp>
        <p:nvSpPr>
          <p:cNvPr id="99" name="Oval 49"/>
          <p:cNvSpPr>
            <a:spLocks noChangeArrowheads="1"/>
          </p:cNvSpPr>
          <p:nvPr/>
        </p:nvSpPr>
        <p:spPr bwMode="auto">
          <a:xfrm>
            <a:off x="5580370" y="4563802"/>
            <a:ext cx="596900" cy="596900"/>
          </a:xfrm>
          <a:prstGeom prst="ellipse">
            <a:avLst/>
          </a:prstGeom>
          <a:solidFill>
            <a:srgbClr val="FFF7F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" name="Picture 99" descr="sxsx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85" y="4489797"/>
            <a:ext cx="756782" cy="756782"/>
          </a:xfrm>
          <a:prstGeom prst="rect">
            <a:avLst/>
          </a:prstGeom>
        </p:spPr>
      </p:pic>
      <p:pic>
        <p:nvPicPr>
          <p:cNvPr id="105" name="Picture 104" descr="sheppardSt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5" t="13359" r="33316" b="38620"/>
          <a:stretch/>
        </p:blipFill>
        <p:spPr>
          <a:xfrm>
            <a:off x="5458251" y="4135542"/>
            <a:ext cx="969596" cy="1303924"/>
          </a:xfrm>
          <a:prstGeom prst="rect">
            <a:avLst/>
          </a:prstGeom>
        </p:spPr>
      </p:pic>
      <p:pic>
        <p:nvPicPr>
          <p:cNvPr id="106" name="Picture 105" descr="2004-20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10" y="4405224"/>
            <a:ext cx="653494" cy="691833"/>
          </a:xfrm>
          <a:prstGeom prst="rect">
            <a:avLst/>
          </a:prstGeom>
        </p:spPr>
      </p:pic>
      <p:pic>
        <p:nvPicPr>
          <p:cNvPr id="108" name="Picture 107" descr="ChChuSIXEAAbETL copy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12" t="73568" b="13609"/>
          <a:stretch/>
        </p:blipFill>
        <p:spPr>
          <a:xfrm rot="3730393">
            <a:off x="2827221" y="4466978"/>
            <a:ext cx="1093847" cy="872163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6519848" y="5397953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 smtClean="0">
                <a:solidFill>
                  <a:schemeClr val="bg2">
                    <a:lumMod val="7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صناعة الجلود</a:t>
            </a:r>
            <a:r>
              <a:rPr lang="ar-SA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882358" y="5281153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 smtClean="0">
                <a:solidFill>
                  <a:schemeClr val="tx2">
                    <a:lumMod val="5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معلبات ومخللات</a:t>
            </a:r>
            <a:r>
              <a:rPr lang="ar-SA" sz="2400" dirty="0" smtClean="0">
                <a:solidFill>
                  <a:srgbClr val="6FAD54"/>
                </a:solidFill>
              </a:rPr>
              <a:t> </a:t>
            </a:r>
            <a:endParaRPr lang="en-US" sz="2400" dirty="0">
              <a:solidFill>
                <a:srgbClr val="6FAD54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469401" y="5378135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600" dirty="0" smtClean="0">
                <a:solidFill>
                  <a:schemeClr val="tx2">
                    <a:lumMod val="5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خياطة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293765" y="5391790"/>
            <a:ext cx="128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smtClean="0">
                <a:solidFill>
                  <a:srgbClr val="92D050"/>
                </a:solidFill>
                <a:latin typeface="GE SS Light" charset="0"/>
                <a:ea typeface="GE SS Light" charset="0"/>
                <a:cs typeface="GE SS Light" charset="0"/>
              </a:rPr>
              <a:t>إكسسوار منزلي</a:t>
            </a:r>
            <a:endParaRPr lang="en-US" sz="2400" dirty="0">
              <a:solidFill>
                <a:srgbClr val="92D050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826793" y="5264049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400" dirty="0" smtClean="0">
                <a:solidFill>
                  <a:srgbClr val="6FAD54"/>
                </a:solidFill>
                <a:latin typeface="GE SS Light" charset="0"/>
                <a:ea typeface="GE SS Light" charset="0"/>
                <a:cs typeface="GE SS Light" charset="0"/>
              </a:rPr>
              <a:t>حرف يدوية</a:t>
            </a:r>
            <a:r>
              <a:rPr lang="ar-SA" sz="2400" dirty="0" smtClean="0">
                <a:solidFill>
                  <a:srgbClr val="6FAD54"/>
                </a:solidFill>
              </a:rPr>
              <a:t> </a:t>
            </a:r>
            <a:endParaRPr lang="en-US" sz="2400" dirty="0">
              <a:solidFill>
                <a:srgbClr val="6FAD54"/>
              </a:solidFill>
            </a:endParaRPr>
          </a:p>
        </p:txBody>
      </p:sp>
      <p:sp>
        <p:nvSpPr>
          <p:cNvPr id="119" name="Title 1"/>
          <p:cNvSpPr txBox="1">
            <a:spLocks/>
          </p:cNvSpPr>
          <p:nvPr/>
        </p:nvSpPr>
        <p:spPr>
          <a:xfrm>
            <a:off x="5878820" y="1928928"/>
            <a:ext cx="1331322" cy="6487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خطوط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1232207" y="1956486"/>
            <a:ext cx="174307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smtClean="0">
                <a:latin typeface="GE SS Light" charset="0"/>
                <a:ea typeface="GE SS Light" charset="0"/>
                <a:cs typeface="GE SS Light" charset="0"/>
              </a:rPr>
              <a:t>الأنتاج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194" y="330157"/>
            <a:ext cx="5281613" cy="593682"/>
          </a:xfrm>
        </p:spPr>
        <p:txBody>
          <a:bodyPr>
            <a:normAutofit/>
          </a:bodyPr>
          <a:lstStyle/>
          <a:p>
            <a:r>
              <a:rPr lang="ar-SA" sz="1800" dirty="0" smtClean="0">
                <a:latin typeface="GE SS Light" charset="0"/>
                <a:ea typeface="GE SS Light" charset="0"/>
                <a:cs typeface="GE SS Light" charset="0"/>
              </a:rPr>
              <a:t>مبادرات صندوق الأمير سلطان لتنمية المرأة المجتمعية </a:t>
            </a:r>
            <a:endParaRPr lang="en-US" sz="180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19</a:t>
            </a:fld>
            <a:endParaRPr lang="en-US"/>
          </a:p>
        </p:txBody>
      </p:sp>
      <p:sp>
        <p:nvSpPr>
          <p:cNvPr id="56" name="Freeform 262"/>
          <p:cNvSpPr>
            <a:spLocks/>
          </p:cNvSpPr>
          <p:nvPr/>
        </p:nvSpPr>
        <p:spPr bwMode="auto">
          <a:xfrm>
            <a:off x="4657726" y="2854325"/>
            <a:ext cx="803275" cy="555625"/>
          </a:xfrm>
          <a:custGeom>
            <a:avLst/>
            <a:gdLst>
              <a:gd name="T0" fmla="*/ 250 w 253"/>
              <a:gd name="T1" fmla="*/ 175 h 175"/>
              <a:gd name="T2" fmla="*/ 248 w 253"/>
              <a:gd name="T3" fmla="*/ 175 h 175"/>
              <a:gd name="T4" fmla="*/ 245 w 253"/>
              <a:gd name="T5" fmla="*/ 173 h 175"/>
              <a:gd name="T6" fmla="*/ 29 w 253"/>
              <a:gd name="T7" fmla="*/ 21 h 175"/>
              <a:gd name="T8" fmla="*/ 27 w 253"/>
              <a:gd name="T9" fmla="*/ 34 h 175"/>
              <a:gd name="T10" fmla="*/ 0 w 253"/>
              <a:gd name="T11" fmla="*/ 13 h 175"/>
              <a:gd name="T12" fmla="*/ 32 w 253"/>
              <a:gd name="T13" fmla="*/ 0 h 175"/>
              <a:gd name="T14" fmla="*/ 30 w 253"/>
              <a:gd name="T15" fmla="*/ 13 h 175"/>
              <a:gd name="T16" fmla="*/ 252 w 253"/>
              <a:gd name="T17" fmla="*/ 169 h 175"/>
              <a:gd name="T18" fmla="*/ 250 w 253"/>
              <a:gd name="T1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5">
                <a:moveTo>
                  <a:pt x="250" y="175"/>
                </a:moveTo>
                <a:cubicBezTo>
                  <a:pt x="250" y="175"/>
                  <a:pt x="249" y="175"/>
                  <a:pt x="248" y="175"/>
                </a:cubicBezTo>
                <a:cubicBezTo>
                  <a:pt x="247" y="175"/>
                  <a:pt x="246" y="175"/>
                  <a:pt x="245" y="173"/>
                </a:cubicBezTo>
                <a:cubicBezTo>
                  <a:pt x="198" y="92"/>
                  <a:pt x="120" y="37"/>
                  <a:pt x="29" y="21"/>
                </a:cubicBezTo>
                <a:cubicBezTo>
                  <a:pt x="27" y="34"/>
                  <a:pt x="27" y="34"/>
                  <a:pt x="27" y="34"/>
                </a:cubicBezTo>
                <a:cubicBezTo>
                  <a:pt x="0" y="13"/>
                  <a:pt x="0" y="13"/>
                  <a:pt x="0" y="13"/>
                </a:cubicBezTo>
                <a:cubicBezTo>
                  <a:pt x="32" y="0"/>
                  <a:pt x="32" y="0"/>
                  <a:pt x="32" y="0"/>
                </a:cubicBezTo>
                <a:cubicBezTo>
                  <a:pt x="30" y="13"/>
                  <a:pt x="30" y="13"/>
                  <a:pt x="30" y="13"/>
                </a:cubicBezTo>
                <a:cubicBezTo>
                  <a:pt x="124" y="29"/>
                  <a:pt x="204" y="86"/>
                  <a:pt x="252" y="169"/>
                </a:cubicBezTo>
                <a:cubicBezTo>
                  <a:pt x="253" y="171"/>
                  <a:pt x="252" y="174"/>
                  <a:pt x="250" y="175"/>
                </a:cubicBezTo>
                <a:close/>
              </a:path>
            </a:pathLst>
          </a:custGeom>
          <a:gradFill flip="none" rotWithShape="1">
            <a:gsLst>
              <a:gs pos="100000">
                <a:srgbClr val="605F73"/>
              </a:gs>
              <a:gs pos="0">
                <a:srgbClr val="FFF7F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63"/>
          <p:cNvSpPr>
            <a:spLocks/>
          </p:cNvSpPr>
          <p:nvPr/>
        </p:nvSpPr>
        <p:spPr bwMode="auto">
          <a:xfrm>
            <a:off x="3746501" y="2876550"/>
            <a:ext cx="841375" cy="447675"/>
          </a:xfrm>
          <a:custGeom>
            <a:avLst/>
            <a:gdLst>
              <a:gd name="T0" fmla="*/ 265 w 265"/>
              <a:gd name="T1" fmla="*/ 5 h 141"/>
              <a:gd name="T2" fmla="*/ 265 w 265"/>
              <a:gd name="T3" fmla="*/ 7 h 141"/>
              <a:gd name="T4" fmla="*/ 261 w 265"/>
              <a:gd name="T5" fmla="*/ 9 h 141"/>
              <a:gd name="T6" fmla="*/ 21 w 265"/>
              <a:gd name="T7" fmla="*/ 119 h 141"/>
              <a:gd name="T8" fmla="*/ 32 w 265"/>
              <a:gd name="T9" fmla="*/ 128 h 141"/>
              <a:gd name="T10" fmla="*/ 0 w 265"/>
              <a:gd name="T11" fmla="*/ 141 h 141"/>
              <a:gd name="T12" fmla="*/ 4 w 265"/>
              <a:gd name="T13" fmla="*/ 106 h 141"/>
              <a:gd name="T14" fmla="*/ 15 w 265"/>
              <a:gd name="T15" fmla="*/ 114 h 141"/>
              <a:gd name="T16" fmla="*/ 261 w 265"/>
              <a:gd name="T17" fmla="*/ 1 h 141"/>
              <a:gd name="T18" fmla="*/ 265 w 265"/>
              <a:gd name="T19" fmla="*/ 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1">
                <a:moveTo>
                  <a:pt x="265" y="5"/>
                </a:moveTo>
                <a:cubicBezTo>
                  <a:pt x="265" y="5"/>
                  <a:pt x="265" y="6"/>
                  <a:pt x="265" y="7"/>
                </a:cubicBezTo>
                <a:cubicBezTo>
                  <a:pt x="264" y="8"/>
                  <a:pt x="263" y="9"/>
                  <a:pt x="261" y="9"/>
                </a:cubicBezTo>
                <a:cubicBezTo>
                  <a:pt x="168" y="8"/>
                  <a:pt x="81" y="49"/>
                  <a:pt x="21" y="119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0" y="141"/>
                  <a:pt x="0" y="141"/>
                  <a:pt x="0" y="141"/>
                </a:cubicBezTo>
                <a:cubicBezTo>
                  <a:pt x="4" y="106"/>
                  <a:pt x="4" y="106"/>
                  <a:pt x="4" y="106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76" y="42"/>
                  <a:pt x="165" y="0"/>
                  <a:pt x="261" y="1"/>
                </a:cubicBezTo>
                <a:cubicBezTo>
                  <a:pt x="264" y="1"/>
                  <a:pt x="265" y="2"/>
                  <a:pt x="265" y="5"/>
                </a:cubicBezTo>
                <a:close/>
              </a:path>
            </a:pathLst>
          </a:custGeom>
          <a:gradFill flip="none" rotWithShape="1">
            <a:gsLst>
              <a:gs pos="100000">
                <a:srgbClr val="605F73"/>
              </a:gs>
              <a:gs pos="0">
                <a:srgbClr val="FFF7F2"/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64"/>
          <p:cNvSpPr>
            <a:spLocks/>
          </p:cNvSpPr>
          <p:nvPr/>
        </p:nvSpPr>
        <p:spPr bwMode="auto">
          <a:xfrm>
            <a:off x="3508376" y="3375025"/>
            <a:ext cx="206375" cy="952500"/>
          </a:xfrm>
          <a:custGeom>
            <a:avLst/>
            <a:gdLst>
              <a:gd name="T0" fmla="*/ 63 w 65"/>
              <a:gd name="T1" fmla="*/ 2 h 300"/>
              <a:gd name="T2" fmla="*/ 64 w 65"/>
              <a:gd name="T3" fmla="*/ 3 h 300"/>
              <a:gd name="T4" fmla="*/ 64 w 65"/>
              <a:gd name="T5" fmla="*/ 7 h 300"/>
              <a:gd name="T6" fmla="*/ 40 w 65"/>
              <a:gd name="T7" fmla="*/ 271 h 300"/>
              <a:gd name="T8" fmla="*/ 53 w 65"/>
              <a:gd name="T9" fmla="*/ 266 h 300"/>
              <a:gd name="T10" fmla="*/ 48 w 65"/>
              <a:gd name="T11" fmla="*/ 300 h 300"/>
              <a:gd name="T12" fmla="*/ 21 w 65"/>
              <a:gd name="T13" fmla="*/ 279 h 300"/>
              <a:gd name="T14" fmla="*/ 33 w 65"/>
              <a:gd name="T15" fmla="*/ 274 h 300"/>
              <a:gd name="T16" fmla="*/ 58 w 65"/>
              <a:gd name="T17" fmla="*/ 3 h 300"/>
              <a:gd name="T18" fmla="*/ 63 w 65"/>
              <a:gd name="T19" fmla="*/ 2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300">
                <a:moveTo>
                  <a:pt x="63" y="2"/>
                </a:moveTo>
                <a:cubicBezTo>
                  <a:pt x="64" y="2"/>
                  <a:pt x="64" y="2"/>
                  <a:pt x="64" y="3"/>
                </a:cubicBezTo>
                <a:cubicBezTo>
                  <a:pt x="65" y="4"/>
                  <a:pt x="65" y="6"/>
                  <a:pt x="64" y="7"/>
                </a:cubicBezTo>
                <a:cubicBezTo>
                  <a:pt x="17" y="88"/>
                  <a:pt x="9" y="183"/>
                  <a:pt x="40" y="271"/>
                </a:cubicBezTo>
                <a:cubicBezTo>
                  <a:pt x="53" y="266"/>
                  <a:pt x="53" y="266"/>
                  <a:pt x="53" y="266"/>
                </a:cubicBezTo>
                <a:cubicBezTo>
                  <a:pt x="48" y="300"/>
                  <a:pt x="48" y="300"/>
                  <a:pt x="48" y="300"/>
                </a:cubicBezTo>
                <a:cubicBezTo>
                  <a:pt x="21" y="279"/>
                  <a:pt x="21" y="279"/>
                  <a:pt x="21" y="279"/>
                </a:cubicBezTo>
                <a:cubicBezTo>
                  <a:pt x="33" y="274"/>
                  <a:pt x="33" y="274"/>
                  <a:pt x="33" y="274"/>
                </a:cubicBezTo>
                <a:cubicBezTo>
                  <a:pt x="0" y="184"/>
                  <a:pt x="9" y="86"/>
                  <a:pt x="58" y="3"/>
                </a:cubicBezTo>
                <a:cubicBezTo>
                  <a:pt x="59" y="1"/>
                  <a:pt x="61" y="0"/>
                  <a:pt x="63" y="2"/>
                </a:cubicBezTo>
                <a:close/>
              </a:path>
            </a:pathLst>
          </a:custGeom>
          <a:gradFill>
            <a:gsLst>
              <a:gs pos="100000">
                <a:srgbClr val="605F73"/>
              </a:gs>
              <a:gs pos="0">
                <a:srgbClr val="FFF7F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65"/>
          <p:cNvSpPr>
            <a:spLocks/>
          </p:cNvSpPr>
          <p:nvPr/>
        </p:nvSpPr>
        <p:spPr bwMode="auto">
          <a:xfrm>
            <a:off x="3683001" y="4384675"/>
            <a:ext cx="803275" cy="558800"/>
          </a:xfrm>
          <a:custGeom>
            <a:avLst/>
            <a:gdLst>
              <a:gd name="T0" fmla="*/ 3 w 253"/>
              <a:gd name="T1" fmla="*/ 1 h 176"/>
              <a:gd name="T2" fmla="*/ 5 w 253"/>
              <a:gd name="T3" fmla="*/ 0 h 176"/>
              <a:gd name="T4" fmla="*/ 8 w 253"/>
              <a:gd name="T5" fmla="*/ 2 h 176"/>
              <a:gd name="T6" fmla="*/ 224 w 253"/>
              <a:gd name="T7" fmla="*/ 155 h 176"/>
              <a:gd name="T8" fmla="*/ 226 w 253"/>
              <a:gd name="T9" fmla="*/ 142 h 176"/>
              <a:gd name="T10" fmla="*/ 253 w 253"/>
              <a:gd name="T11" fmla="*/ 163 h 176"/>
              <a:gd name="T12" fmla="*/ 221 w 253"/>
              <a:gd name="T13" fmla="*/ 176 h 176"/>
              <a:gd name="T14" fmla="*/ 223 w 253"/>
              <a:gd name="T15" fmla="*/ 163 h 176"/>
              <a:gd name="T16" fmla="*/ 1 w 253"/>
              <a:gd name="T17" fmla="*/ 6 h 176"/>
              <a:gd name="T18" fmla="*/ 3 w 253"/>
              <a:gd name="T19" fmla="*/ 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3" h="176">
                <a:moveTo>
                  <a:pt x="3" y="1"/>
                </a:moveTo>
                <a:cubicBezTo>
                  <a:pt x="3" y="0"/>
                  <a:pt x="4" y="0"/>
                  <a:pt x="5" y="0"/>
                </a:cubicBezTo>
                <a:cubicBezTo>
                  <a:pt x="6" y="0"/>
                  <a:pt x="7" y="1"/>
                  <a:pt x="8" y="2"/>
                </a:cubicBezTo>
                <a:cubicBezTo>
                  <a:pt x="55" y="83"/>
                  <a:pt x="133" y="139"/>
                  <a:pt x="224" y="155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53" y="163"/>
                  <a:pt x="253" y="163"/>
                  <a:pt x="253" y="163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29" y="146"/>
                  <a:pt x="49" y="90"/>
                  <a:pt x="1" y="6"/>
                </a:cubicBezTo>
                <a:cubicBezTo>
                  <a:pt x="0" y="4"/>
                  <a:pt x="1" y="2"/>
                  <a:pt x="3" y="1"/>
                </a:cubicBezTo>
                <a:close/>
              </a:path>
            </a:pathLst>
          </a:custGeom>
          <a:gradFill flip="none" rotWithShape="1">
            <a:gsLst>
              <a:gs pos="100000">
                <a:srgbClr val="605F73"/>
              </a:gs>
              <a:gs pos="0">
                <a:srgbClr val="FFF7F2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66"/>
          <p:cNvSpPr>
            <a:spLocks/>
          </p:cNvSpPr>
          <p:nvPr/>
        </p:nvSpPr>
        <p:spPr bwMode="auto">
          <a:xfrm>
            <a:off x="4556126" y="4473575"/>
            <a:ext cx="841375" cy="444500"/>
          </a:xfrm>
          <a:custGeom>
            <a:avLst/>
            <a:gdLst>
              <a:gd name="T0" fmla="*/ 0 w 265"/>
              <a:gd name="T1" fmla="*/ 136 h 140"/>
              <a:gd name="T2" fmla="*/ 0 w 265"/>
              <a:gd name="T3" fmla="*/ 134 h 140"/>
              <a:gd name="T4" fmla="*/ 4 w 265"/>
              <a:gd name="T5" fmla="*/ 132 h 140"/>
              <a:gd name="T6" fmla="*/ 244 w 265"/>
              <a:gd name="T7" fmla="*/ 21 h 140"/>
              <a:gd name="T8" fmla="*/ 233 w 265"/>
              <a:gd name="T9" fmla="*/ 13 h 140"/>
              <a:gd name="T10" fmla="*/ 265 w 265"/>
              <a:gd name="T11" fmla="*/ 0 h 140"/>
              <a:gd name="T12" fmla="*/ 261 w 265"/>
              <a:gd name="T13" fmla="*/ 34 h 140"/>
              <a:gd name="T14" fmla="*/ 250 w 265"/>
              <a:gd name="T15" fmla="*/ 26 h 140"/>
              <a:gd name="T16" fmla="*/ 4 w 265"/>
              <a:gd name="T17" fmla="*/ 140 h 140"/>
              <a:gd name="T18" fmla="*/ 0 w 265"/>
              <a:gd name="T19" fmla="*/ 13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5" h="140">
                <a:moveTo>
                  <a:pt x="0" y="136"/>
                </a:moveTo>
                <a:cubicBezTo>
                  <a:pt x="0" y="135"/>
                  <a:pt x="0" y="135"/>
                  <a:pt x="0" y="134"/>
                </a:cubicBezTo>
                <a:cubicBezTo>
                  <a:pt x="1" y="133"/>
                  <a:pt x="2" y="132"/>
                  <a:pt x="4" y="132"/>
                </a:cubicBezTo>
                <a:cubicBezTo>
                  <a:pt x="97" y="132"/>
                  <a:pt x="184" y="92"/>
                  <a:pt x="244" y="21"/>
                </a:cubicBezTo>
                <a:cubicBezTo>
                  <a:pt x="233" y="13"/>
                  <a:pt x="233" y="13"/>
                  <a:pt x="233" y="13"/>
                </a:cubicBezTo>
                <a:cubicBezTo>
                  <a:pt x="265" y="0"/>
                  <a:pt x="265" y="0"/>
                  <a:pt x="265" y="0"/>
                </a:cubicBezTo>
                <a:cubicBezTo>
                  <a:pt x="261" y="34"/>
                  <a:pt x="261" y="34"/>
                  <a:pt x="261" y="34"/>
                </a:cubicBezTo>
                <a:cubicBezTo>
                  <a:pt x="250" y="26"/>
                  <a:pt x="250" y="26"/>
                  <a:pt x="250" y="26"/>
                </a:cubicBezTo>
                <a:cubicBezTo>
                  <a:pt x="189" y="99"/>
                  <a:pt x="100" y="140"/>
                  <a:pt x="4" y="140"/>
                </a:cubicBezTo>
                <a:cubicBezTo>
                  <a:pt x="1" y="140"/>
                  <a:pt x="0" y="138"/>
                  <a:pt x="0" y="136"/>
                </a:cubicBezTo>
                <a:close/>
              </a:path>
            </a:pathLst>
          </a:custGeom>
          <a:gradFill flip="none" rotWithShape="1">
            <a:gsLst>
              <a:gs pos="100000">
                <a:srgbClr val="605F73"/>
              </a:gs>
              <a:gs pos="0">
                <a:srgbClr val="FFF7F2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67"/>
          <p:cNvSpPr>
            <a:spLocks/>
          </p:cNvSpPr>
          <p:nvPr/>
        </p:nvSpPr>
        <p:spPr bwMode="auto">
          <a:xfrm>
            <a:off x="5429251" y="3470275"/>
            <a:ext cx="206375" cy="949325"/>
          </a:xfrm>
          <a:custGeom>
            <a:avLst/>
            <a:gdLst>
              <a:gd name="T0" fmla="*/ 2 w 65"/>
              <a:gd name="T1" fmla="*/ 298 h 299"/>
              <a:gd name="T2" fmla="*/ 1 w 65"/>
              <a:gd name="T3" fmla="*/ 297 h 299"/>
              <a:gd name="T4" fmla="*/ 1 w 65"/>
              <a:gd name="T5" fmla="*/ 292 h 299"/>
              <a:gd name="T6" fmla="*/ 25 w 65"/>
              <a:gd name="T7" fmla="*/ 29 h 299"/>
              <a:gd name="T8" fmla="*/ 12 w 65"/>
              <a:gd name="T9" fmla="*/ 34 h 299"/>
              <a:gd name="T10" fmla="*/ 17 w 65"/>
              <a:gd name="T11" fmla="*/ 0 h 299"/>
              <a:gd name="T12" fmla="*/ 44 w 65"/>
              <a:gd name="T13" fmla="*/ 21 h 299"/>
              <a:gd name="T14" fmla="*/ 32 w 65"/>
              <a:gd name="T15" fmla="*/ 26 h 299"/>
              <a:gd name="T16" fmla="*/ 7 w 65"/>
              <a:gd name="T17" fmla="*/ 296 h 299"/>
              <a:gd name="T18" fmla="*/ 2 w 65"/>
              <a:gd name="T19" fmla="*/ 298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5" h="299">
                <a:moveTo>
                  <a:pt x="2" y="298"/>
                </a:moveTo>
                <a:cubicBezTo>
                  <a:pt x="1" y="298"/>
                  <a:pt x="1" y="297"/>
                  <a:pt x="1" y="297"/>
                </a:cubicBezTo>
                <a:cubicBezTo>
                  <a:pt x="0" y="295"/>
                  <a:pt x="0" y="294"/>
                  <a:pt x="1" y="292"/>
                </a:cubicBezTo>
                <a:cubicBezTo>
                  <a:pt x="48" y="212"/>
                  <a:pt x="56" y="116"/>
                  <a:pt x="25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7" y="0"/>
                  <a:pt x="17" y="0"/>
                  <a:pt x="17" y="0"/>
                </a:cubicBezTo>
                <a:cubicBezTo>
                  <a:pt x="44" y="21"/>
                  <a:pt x="44" y="21"/>
                  <a:pt x="44" y="21"/>
                </a:cubicBezTo>
                <a:cubicBezTo>
                  <a:pt x="32" y="26"/>
                  <a:pt x="32" y="26"/>
                  <a:pt x="32" y="26"/>
                </a:cubicBezTo>
                <a:cubicBezTo>
                  <a:pt x="65" y="115"/>
                  <a:pt x="56" y="213"/>
                  <a:pt x="7" y="296"/>
                </a:cubicBezTo>
                <a:cubicBezTo>
                  <a:pt x="6" y="298"/>
                  <a:pt x="4" y="299"/>
                  <a:pt x="2" y="298"/>
                </a:cubicBezTo>
                <a:close/>
              </a:path>
            </a:pathLst>
          </a:custGeom>
          <a:gradFill>
            <a:gsLst>
              <a:gs pos="100000">
                <a:srgbClr val="605F73"/>
              </a:gs>
              <a:gs pos="0">
                <a:srgbClr val="FFF7F2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" name="Picture 49" descr="Byader (1) copy 4.png"/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30543" r="31482" b="46092"/>
          <a:stretch/>
        </p:blipFill>
        <p:spPr>
          <a:xfrm>
            <a:off x="3290403" y="2835660"/>
            <a:ext cx="2310518" cy="1191685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875956" y="352001"/>
            <a:ext cx="1853213" cy="984007"/>
          </a:xfrm>
          <a:prstGeom prst="rect">
            <a:avLst/>
          </a:prstGeom>
        </p:spPr>
      </p:pic>
      <p:pic>
        <p:nvPicPr>
          <p:cNvPr id="52" name="Picture 51" descr="PSFW- IT- Identity- Arabic- logo pr int color- 16-04-2014- فيك نفتخر cop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41" y="1445339"/>
            <a:ext cx="1524988" cy="1444560"/>
          </a:xfrm>
          <a:prstGeom prst="rect">
            <a:avLst/>
          </a:prstGeom>
        </p:spPr>
      </p:pic>
      <p:pic>
        <p:nvPicPr>
          <p:cNvPr id="53" name="Picture 52" descr="sanadi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6" y="1204773"/>
            <a:ext cx="1548399" cy="1923053"/>
          </a:xfrm>
          <a:prstGeom prst="rect">
            <a:avLst/>
          </a:prstGeom>
        </p:spPr>
      </p:pic>
      <p:pic>
        <p:nvPicPr>
          <p:cNvPr id="55" name="106D1B38-BA69-4430-9845-758BABC39840" descr="B8A6E44E-1EAC-4BF8-A05B-9987D3AE617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4659" y="3420422"/>
            <a:ext cx="3238593" cy="21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61" descr="Untitled Banner copy 2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8" r="27599"/>
          <a:stretch/>
        </p:blipFill>
        <p:spPr>
          <a:xfrm>
            <a:off x="946158" y="3470275"/>
            <a:ext cx="3070682" cy="2355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66" y="4994553"/>
            <a:ext cx="1288202" cy="1682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0748" y="3971219"/>
            <a:ext cx="737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1600" smtClean="0"/>
              <a:t>برامج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072672" y="4229285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 smtClean="0"/>
              <a:t>المسئوولية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6666" y="4499974"/>
            <a:ext cx="1030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1600" dirty="0" smtClean="0"/>
              <a:t>الاجتماعية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89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Prince Sultan Fund For Women Development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835189" y="3378898"/>
            <a:ext cx="7705695" cy="1002201"/>
          </a:xfrm>
        </p:spPr>
        <p:txBody>
          <a:bodyPr/>
          <a:lstStyle/>
          <a:p>
            <a:pPr rtl="1"/>
            <a:r>
              <a:rPr lang="ar-SA" sz="4000" b="1" dirty="0" smtClean="0">
                <a:latin typeface="29LT Bukra"/>
                <a:ea typeface="GE SS Light" charset="0"/>
              </a:rPr>
              <a:t>تمكين المرأة السعودية من المساهمة في التنمية الوطنية الشاملة</a:t>
            </a:r>
            <a:endParaRPr lang="en-US" sz="4000" b="1" dirty="0">
              <a:latin typeface="29LT Bukra"/>
              <a:ea typeface="29LT Bukra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835189" y="2425964"/>
            <a:ext cx="7705695" cy="1002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000" b="0" kern="1200" spc="190" baseline="0" dirty="0">
                <a:gradFill flip="none" rotWithShape="1">
                  <a:gsLst>
                    <a:gs pos="0">
                      <a:srgbClr val="B98763"/>
                    </a:gs>
                    <a:gs pos="50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65000">
                      <a:srgbClr val="BF896E"/>
                    </a:gs>
                  </a:gsLst>
                  <a:lin ang="10800000" scaled="1"/>
                  <a:tileRect/>
                </a:gra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3600" b="1" dirty="0" smtClean="0">
                <a:latin typeface="GE SS Light" charset="0"/>
                <a:ea typeface="GE SS Light" charset="0"/>
                <a:cs typeface="GE SS Light" charset="0"/>
              </a:rPr>
              <a:t>رؤيتنا</a:t>
            </a:r>
            <a:endParaRPr lang="ar-SA" sz="3600" b="1" dirty="0">
              <a:latin typeface="29LT Bukra" charset="0"/>
              <a:ea typeface="29LT Bukra" charset="0"/>
              <a:cs typeface="29LT Bukr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14" y="797593"/>
            <a:ext cx="4954244" cy="26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2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005" y="199687"/>
            <a:ext cx="2657202" cy="704879"/>
          </a:xfrm>
        </p:spPr>
        <p:txBody>
          <a:bodyPr/>
          <a:lstStyle/>
          <a:p>
            <a:pPr algn="ctr" defTabSz="914400" rtl="1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ar-SA" sz="6600" dirty="0" smtClean="0">
                <a:latin typeface="GE SS Light" charset="0"/>
                <a:ea typeface="GE SS Light" charset="0"/>
                <a:cs typeface="GE SS Light" charset="0"/>
              </a:rPr>
              <a:t>شركائنا</a:t>
            </a:r>
            <a:endParaRPr lang="en-US" sz="660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8803" y="6366933"/>
            <a:ext cx="447413" cy="312065"/>
          </a:xfrm>
        </p:spPr>
        <p:txBody>
          <a:bodyPr/>
          <a:lstStyle/>
          <a:p>
            <a:fld id="{8409FBBB-C588-4B8D-A7FF-E25C81CC24C8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 descr="a9Ic74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05" y="1899823"/>
            <a:ext cx="1083090" cy="1083090"/>
          </a:xfrm>
          <a:prstGeom prst="rect">
            <a:avLst/>
          </a:prstGeom>
        </p:spPr>
      </p:pic>
      <p:pic>
        <p:nvPicPr>
          <p:cNvPr id="8" name="Picture 7" descr="png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69" y="5926158"/>
            <a:ext cx="1152203" cy="674771"/>
          </a:xfrm>
          <a:prstGeom prst="rect">
            <a:avLst/>
          </a:prstGeom>
        </p:spPr>
      </p:pic>
      <p:pic>
        <p:nvPicPr>
          <p:cNvPr id="9" name="Picture 8" descr="AramcoLogo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47" y="1209013"/>
            <a:ext cx="1459262" cy="1214202"/>
          </a:xfrm>
          <a:prstGeom prst="rect">
            <a:avLst/>
          </a:prstGeom>
        </p:spPr>
      </p:pic>
      <p:pic>
        <p:nvPicPr>
          <p:cNvPr id="10" name="Picture 9" descr="shr_bd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1" y="2337211"/>
            <a:ext cx="1343211" cy="927641"/>
          </a:xfrm>
          <a:prstGeom prst="rect">
            <a:avLst/>
          </a:prstGeom>
        </p:spPr>
      </p:pic>
      <p:pic>
        <p:nvPicPr>
          <p:cNvPr id="11" name="Picture 10" descr="46577343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0" y="1061922"/>
            <a:ext cx="1653647" cy="1170528"/>
          </a:xfrm>
          <a:prstGeom prst="rect">
            <a:avLst/>
          </a:prstGeom>
        </p:spPr>
      </p:pic>
      <p:pic>
        <p:nvPicPr>
          <p:cNvPr id="12" name="Picture 11" descr="239px-يونيدو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72" y="2861933"/>
            <a:ext cx="599959" cy="547243"/>
          </a:xfrm>
          <a:prstGeom prst="rect">
            <a:avLst/>
          </a:prstGeom>
        </p:spPr>
      </p:pic>
      <p:pic>
        <p:nvPicPr>
          <p:cNvPr id="13" name="Picture 12" descr="مدن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382" y="1517398"/>
            <a:ext cx="1423476" cy="1176740"/>
          </a:xfrm>
          <a:prstGeom prst="rect">
            <a:avLst/>
          </a:prstGeom>
        </p:spPr>
      </p:pic>
      <p:pic>
        <p:nvPicPr>
          <p:cNvPr id="14" name="Picture 13" descr="TAG-Logo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37" y="2827769"/>
            <a:ext cx="1266371" cy="780098"/>
          </a:xfrm>
          <a:prstGeom prst="rect">
            <a:avLst/>
          </a:prstGeom>
        </p:spPr>
      </p:pic>
      <p:pic>
        <p:nvPicPr>
          <p:cNvPr id="15" name="Picture 14" descr="142044048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20" y="3640398"/>
            <a:ext cx="1669389" cy="498961"/>
          </a:xfrm>
          <a:prstGeom prst="rect">
            <a:avLst/>
          </a:prstGeom>
        </p:spPr>
      </p:pic>
      <p:pic>
        <p:nvPicPr>
          <p:cNvPr id="16" name="Picture 15" descr="______400x40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55" y="3603535"/>
            <a:ext cx="1604107" cy="1604107"/>
          </a:xfrm>
          <a:prstGeom prst="rect">
            <a:avLst/>
          </a:prstGeom>
        </p:spPr>
      </p:pic>
      <p:pic>
        <p:nvPicPr>
          <p:cNvPr id="17" name="Picture 16" descr="435460200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18" y="3264852"/>
            <a:ext cx="1555740" cy="804836"/>
          </a:xfrm>
          <a:prstGeom prst="rect">
            <a:avLst/>
          </a:prstGeom>
        </p:spPr>
      </p:pic>
      <p:pic>
        <p:nvPicPr>
          <p:cNvPr id="18" name="Picture 17" descr="224874644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62" y="5961812"/>
            <a:ext cx="786881" cy="786881"/>
          </a:xfrm>
          <a:prstGeom prst="rect">
            <a:avLst/>
          </a:prstGeom>
        </p:spPr>
      </p:pic>
      <p:pic>
        <p:nvPicPr>
          <p:cNvPr id="19" name="Picture 18" descr="45385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15" y="4029798"/>
            <a:ext cx="892874" cy="1126013"/>
          </a:xfrm>
          <a:prstGeom prst="rect">
            <a:avLst/>
          </a:prstGeom>
        </p:spPr>
      </p:pic>
      <p:pic>
        <p:nvPicPr>
          <p:cNvPr id="20" name="Picture 19" descr="vKe_Qo2O_400x400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024" y="1528407"/>
            <a:ext cx="1054068" cy="1054068"/>
          </a:xfrm>
          <a:prstGeom prst="rect">
            <a:avLst/>
          </a:prstGeom>
        </p:spPr>
      </p:pic>
      <p:pic>
        <p:nvPicPr>
          <p:cNvPr id="21" name="Picture 20" descr="جامعة-حائل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52" y="4186917"/>
            <a:ext cx="1055300" cy="1151939"/>
          </a:xfrm>
          <a:prstGeom prst="rect">
            <a:avLst/>
          </a:prstGeom>
        </p:spPr>
      </p:pic>
      <p:pic>
        <p:nvPicPr>
          <p:cNvPr id="22" name="Picture 21" descr="jubail-industrial-college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9" y="5171174"/>
            <a:ext cx="875136" cy="855133"/>
          </a:xfrm>
          <a:prstGeom prst="rect">
            <a:avLst/>
          </a:prstGeom>
        </p:spPr>
      </p:pic>
      <p:pic>
        <p:nvPicPr>
          <p:cNvPr id="25" name="Picture 24" descr="شعار_جمعية_بناء_لرعاية_الأيتام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60" y="4174482"/>
            <a:ext cx="1400918" cy="986246"/>
          </a:xfrm>
          <a:prstGeom prst="rect">
            <a:avLst/>
          </a:prstGeom>
        </p:spPr>
      </p:pic>
      <p:pic>
        <p:nvPicPr>
          <p:cNvPr id="28" name="Picture 27" descr="الهيئة-العامة-للسياحة-والآثار-السعودية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176" y="2662255"/>
            <a:ext cx="1066963" cy="845010"/>
          </a:xfrm>
          <a:prstGeom prst="rect">
            <a:avLst/>
          </a:prstGeom>
        </p:spPr>
      </p:pic>
      <p:pic>
        <p:nvPicPr>
          <p:cNvPr id="29" name="Picture 28" descr="screenshot-2015-09-09-16-35-15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60" y="5067232"/>
            <a:ext cx="1347015" cy="696622"/>
          </a:xfrm>
          <a:prstGeom prst="rect">
            <a:avLst/>
          </a:prstGeom>
        </p:spPr>
      </p:pic>
      <p:pic>
        <p:nvPicPr>
          <p:cNvPr id="31" name="Picture 30" descr="Council_saudi_chambers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532" y="3402685"/>
            <a:ext cx="1486719" cy="1199994"/>
          </a:xfrm>
          <a:prstGeom prst="rect">
            <a:avLst/>
          </a:prstGeom>
        </p:spPr>
      </p:pic>
      <p:pic>
        <p:nvPicPr>
          <p:cNvPr id="33" name="Picture 32" descr="DU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68" y="3670797"/>
            <a:ext cx="1303408" cy="760715"/>
          </a:xfrm>
          <a:prstGeom prst="rect">
            <a:avLst/>
          </a:prstGeom>
        </p:spPr>
      </p:pic>
      <p:pic>
        <p:nvPicPr>
          <p:cNvPr id="35" name="Picture 34" descr="Deem-Logo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73" y="2122010"/>
            <a:ext cx="1397922" cy="1573394"/>
          </a:xfrm>
          <a:prstGeom prst="rect">
            <a:avLst/>
          </a:prstGeom>
        </p:spPr>
      </p:pic>
      <p:pic>
        <p:nvPicPr>
          <p:cNvPr id="39" name="Picture 38" descr="Yq1dvPeD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87" y="925290"/>
            <a:ext cx="1835241" cy="1835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61" y="2038590"/>
            <a:ext cx="1207424" cy="1087769"/>
          </a:xfrm>
          <a:prstGeom prst="rect">
            <a:avLst/>
          </a:prstGeom>
        </p:spPr>
      </p:pic>
      <p:pic>
        <p:nvPicPr>
          <p:cNvPr id="30" name="Picture 29" descr="tumblr_inline_mx70hoDiuy1rxi203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82" y="3607061"/>
            <a:ext cx="985888" cy="917105"/>
          </a:xfrm>
          <a:prstGeom prst="rect">
            <a:avLst/>
          </a:prstGeom>
        </p:spPr>
      </p:pic>
      <p:pic>
        <p:nvPicPr>
          <p:cNvPr id="32" name="Picture 31" descr="pTjX4iws_400x400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601" y="5200730"/>
            <a:ext cx="646205" cy="646205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65" y="4507177"/>
            <a:ext cx="753048" cy="748530"/>
          </a:xfrm>
          <a:prstGeom prst="rect">
            <a:avLst/>
          </a:prstGeom>
        </p:spPr>
      </p:pic>
      <p:pic>
        <p:nvPicPr>
          <p:cNvPr id="36" name="Picture 35" descr="british-council.pn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63" y="4511823"/>
            <a:ext cx="1311226" cy="514404"/>
          </a:xfrm>
          <a:prstGeom prst="rect">
            <a:avLst/>
          </a:prstGeom>
        </p:spPr>
      </p:pic>
      <p:pic>
        <p:nvPicPr>
          <p:cNvPr id="37" name="Picture 36" descr="Booz-and-company-logo.png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82" y="5204982"/>
            <a:ext cx="1069055" cy="489723"/>
          </a:xfrm>
          <a:prstGeom prst="rect">
            <a:avLst/>
          </a:prstGeom>
        </p:spPr>
      </p:pic>
      <p:pic>
        <p:nvPicPr>
          <p:cNvPr id="38" name="Picture 37" descr="a4299c10b4eeeb287c55767c8e627f0e_w570_h0.png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4" y="5213843"/>
            <a:ext cx="815874" cy="575406"/>
          </a:xfrm>
          <a:prstGeom prst="rect">
            <a:avLst/>
          </a:prstGeom>
        </p:spPr>
      </p:pic>
      <p:pic>
        <p:nvPicPr>
          <p:cNvPr id="40" name="Picture 39" descr="Arab_Open_University_Logo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183" y="5159213"/>
            <a:ext cx="926906" cy="8367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51" y="3244016"/>
            <a:ext cx="665503" cy="44588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439" y="5083818"/>
            <a:ext cx="1087597" cy="7250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62" y="5901212"/>
            <a:ext cx="799680" cy="77279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92" y="4597178"/>
            <a:ext cx="1188318" cy="6345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700" y="5062991"/>
            <a:ext cx="1269919" cy="12699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44"/>
          <a:stretch/>
        </p:blipFill>
        <p:spPr>
          <a:xfrm>
            <a:off x="4672686" y="4932423"/>
            <a:ext cx="1011794" cy="6752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34" y="2514655"/>
            <a:ext cx="1975024" cy="7994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202" y="6138970"/>
            <a:ext cx="1886210" cy="607241"/>
          </a:xfrm>
          <a:prstGeom prst="rect">
            <a:avLst/>
          </a:prstGeom>
        </p:spPr>
      </p:pic>
      <p:pic>
        <p:nvPicPr>
          <p:cNvPr id="50" name="Picture 49" descr="1280x960.png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9" y="6190030"/>
            <a:ext cx="659886" cy="542837"/>
          </a:xfrm>
          <a:prstGeom prst="rect">
            <a:avLst/>
          </a:prstGeom>
        </p:spPr>
      </p:pic>
      <p:pic>
        <p:nvPicPr>
          <p:cNvPr id="51" name="Picture 50" descr="4dee0f9d-ae3f-4c41-b0af-51c984e5f6ea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37" y="4222271"/>
            <a:ext cx="1049854" cy="104985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52" y="5673510"/>
            <a:ext cx="1457809" cy="96602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6" y="1970635"/>
            <a:ext cx="572526" cy="910251"/>
          </a:xfrm>
          <a:prstGeom prst="rect">
            <a:avLst/>
          </a:prstGeom>
        </p:spPr>
      </p:pic>
      <p:pic>
        <p:nvPicPr>
          <p:cNvPr id="54" name="Picture 53" descr="yA2d3hPH.pn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45" y="5461387"/>
            <a:ext cx="677583" cy="677583"/>
          </a:xfrm>
          <a:prstGeom prst="rect">
            <a:avLst/>
          </a:prstGeom>
        </p:spPr>
      </p:pic>
      <p:pic>
        <p:nvPicPr>
          <p:cNvPr id="55" name="Picture 54" descr="dGk9mYrh.png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257" y="3305813"/>
            <a:ext cx="909885" cy="90988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9" y="2845673"/>
            <a:ext cx="1038824" cy="821320"/>
          </a:xfrm>
          <a:prstGeom prst="rect">
            <a:avLst/>
          </a:prstGeom>
        </p:spPr>
      </p:pic>
      <p:pic>
        <p:nvPicPr>
          <p:cNvPr id="57" name="Picture 56" descr="vLRPd6BK.png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118" y="5611438"/>
            <a:ext cx="1402092" cy="1402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0" y="1003159"/>
            <a:ext cx="1798594" cy="134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549522"/>
              </p:ext>
            </p:extLst>
          </p:nvPr>
        </p:nvGraphicFramePr>
        <p:xfrm>
          <a:off x="4814706" y="3607860"/>
          <a:ext cx="2047230" cy="162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708963"/>
              </p:ext>
            </p:extLst>
          </p:nvPr>
        </p:nvGraphicFramePr>
        <p:xfrm>
          <a:off x="6885069" y="3623081"/>
          <a:ext cx="2047230" cy="1627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290416"/>
              </p:ext>
            </p:extLst>
          </p:nvPr>
        </p:nvGraphicFramePr>
        <p:xfrm>
          <a:off x="2658716" y="3618331"/>
          <a:ext cx="2047230" cy="16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260945" y="4259960"/>
            <a:ext cx="84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kern="900" spc="-50">
                <a:solidFill>
                  <a:schemeClr val="accent1"/>
                </a:solidFill>
                <a:latin typeface="Source Sans Pro" charset="0"/>
              </a:rPr>
              <a:t>٩٥٠</a:t>
            </a:r>
            <a:endParaRPr lang="en-US" sz="2400" dirty="0">
              <a:solidFill>
                <a:schemeClr val="accent1"/>
              </a:solidFill>
              <a:latin typeface="Source Sans Pro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62960" y="4194336"/>
            <a:ext cx="550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kern="900" spc="-50" dirty="0">
                <a:solidFill>
                  <a:schemeClr val="accent2"/>
                </a:solidFill>
                <a:latin typeface="Source Sans Pro" charset="0"/>
              </a:rPr>
              <a:t>٢٣</a:t>
            </a:r>
            <a:endParaRPr lang="en-US" sz="2800" dirty="0">
              <a:solidFill>
                <a:schemeClr val="accent2"/>
              </a:solidFill>
              <a:latin typeface="Source Sans Pro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54990" y="4174807"/>
            <a:ext cx="821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kern="900" spc="-50" dirty="0">
                <a:solidFill>
                  <a:schemeClr val="accent3"/>
                </a:solidFill>
                <a:latin typeface="Source Sans Pro" charset="0"/>
              </a:rPr>
              <a:t>٣٠ ٪‏</a:t>
            </a:r>
            <a:endParaRPr lang="en-US" sz="2800" dirty="0">
              <a:solidFill>
                <a:schemeClr val="accent3"/>
              </a:solidFill>
              <a:latin typeface="Source Sans Pro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02549" y="5203556"/>
            <a:ext cx="1671541" cy="1343132"/>
            <a:chOff x="5303505" y="3533591"/>
            <a:chExt cx="3100711" cy="2633138"/>
          </a:xfrm>
        </p:grpSpPr>
        <p:sp>
          <p:nvSpPr>
            <p:cNvPr id="56" name="TextBox 55"/>
            <p:cNvSpPr txBox="1"/>
            <p:nvPr/>
          </p:nvSpPr>
          <p:spPr>
            <a:xfrm>
              <a:off x="5303505" y="3533591"/>
              <a:ext cx="3100711" cy="2594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1400" dirty="0">
                  <a:latin typeface="GE SS Light" charset="0"/>
                  <a:ea typeface="GE SS Light" charset="0"/>
                  <a:cs typeface="GE SS Light" charset="0"/>
                </a:rPr>
                <a:t>جائزة دولية حصدها الصندوق  ، اقليمية </a:t>
              </a:r>
              <a:r>
                <a:rPr lang="ar-SA" sz="1400" dirty="0" smtClean="0">
                  <a:latin typeface="GE SS Light" charset="0"/>
                  <a:ea typeface="GE SS Light" charset="0"/>
                  <a:cs typeface="GE SS Light" charset="0"/>
                </a:rPr>
                <a:t>ومحلية و أوجدت </a:t>
              </a:r>
              <a:r>
                <a:rPr lang="ar-SA" sz="1400" dirty="0">
                  <a:latin typeface="GE SS Light" charset="0"/>
                  <a:ea typeface="GE SS Light" charset="0"/>
                  <a:cs typeface="GE SS Light" charset="0"/>
                </a:rPr>
                <a:t>لسوق العمل أكثر من </a:t>
              </a:r>
              <a:r>
                <a:rPr lang="ar-SA" sz="2400" dirty="0">
                  <a:solidFill>
                    <a:srgbClr val="7030A0"/>
                  </a:solidFill>
                  <a:latin typeface="GE SS Light" charset="0"/>
                  <a:ea typeface="GE SS Light" charset="0"/>
                  <a:cs typeface="GE SS Light" charset="0"/>
                </a:rPr>
                <a:t>٨٤٠</a:t>
              </a:r>
              <a:r>
                <a:rPr lang="ar-SA" sz="2400" dirty="0">
                  <a:solidFill>
                    <a:srgbClr val="FF0000"/>
                  </a:solidFill>
                  <a:latin typeface="GE SS Light" charset="0"/>
                  <a:ea typeface="GE SS Light" charset="0"/>
                  <a:cs typeface="GE SS Light" charset="0"/>
                </a:rPr>
                <a:t> </a:t>
              </a:r>
              <a:r>
                <a:rPr lang="ar-SA" sz="1400" dirty="0">
                  <a:latin typeface="GE SS Light" charset="0"/>
                  <a:ea typeface="GE SS Light" charset="0"/>
                  <a:cs typeface="GE SS Light" charset="0"/>
                </a:rPr>
                <a:t>وظيفة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185302" y="6166729"/>
              <a:ext cx="115368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160383" y="5216914"/>
            <a:ext cx="1496602" cy="1345551"/>
            <a:chOff x="4938445" y="3603803"/>
            <a:chExt cx="3669944" cy="2309485"/>
          </a:xfrm>
        </p:grpSpPr>
        <p:sp>
          <p:nvSpPr>
            <p:cNvPr id="60" name="TextBox 59"/>
            <p:cNvSpPr txBox="1"/>
            <p:nvPr/>
          </p:nvSpPr>
          <p:spPr>
            <a:xfrm>
              <a:off x="4938445" y="3603803"/>
              <a:ext cx="3669944" cy="142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1600" dirty="0">
                  <a:latin typeface="GE SS Light" charset="0"/>
                  <a:ea typeface="GE SS Light" charset="0"/>
                  <a:cs typeface="GE SS Light" charset="0"/>
                </a:rPr>
                <a:t>من </a:t>
              </a:r>
              <a:r>
                <a:rPr lang="ar-SA" sz="1600" dirty="0" smtClean="0">
                  <a:latin typeface="GE SS Light" charset="0"/>
                  <a:ea typeface="GE SS Light" charset="0"/>
                  <a:cs typeface="GE SS Light" charset="0"/>
                </a:rPr>
                <a:t>المشاريــــــع الصغيرة تحولت </a:t>
              </a:r>
              <a:r>
                <a:rPr lang="ar-SA" sz="1600" dirty="0">
                  <a:latin typeface="GE SS Light" charset="0"/>
                  <a:ea typeface="GE SS Light" charset="0"/>
                  <a:cs typeface="GE SS Light" charset="0"/>
                </a:rPr>
                <a:t>الى متوسطة</a:t>
              </a:r>
              <a:endParaRPr lang="en-US" sz="1600" kern="900" spc="-50" dirty="0">
                <a:latin typeface="Source Sans Pro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6196575" y="5913288"/>
              <a:ext cx="1153683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PSFW- IT- Identity- 31-03-2012 - E&amp;A- شعار مركز دعم وتمويل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62" y="1401542"/>
            <a:ext cx="3565612" cy="19522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828878" y="362947"/>
            <a:ext cx="1853213" cy="984007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720523" y="221384"/>
            <a:ext cx="1482871" cy="593682"/>
          </a:xfrm>
        </p:spPr>
        <p:txBody>
          <a:bodyPr>
            <a:noAutofit/>
          </a:bodyPr>
          <a:lstStyle/>
          <a:p>
            <a:r>
              <a:rPr lang="ar-SA" sz="4000" dirty="0" smtClean="0">
                <a:latin typeface="GE SS Light" charset="0"/>
                <a:ea typeface="GE SS Light" charset="0"/>
                <a:cs typeface="GE SS Light" charset="0"/>
              </a:rPr>
              <a:t>مراكزنا</a:t>
            </a:r>
            <a:endParaRPr lang="en-US" sz="4000" dirty="0">
              <a:latin typeface="GE SS Light" charset="0"/>
              <a:ea typeface="GE SS Light" charset="0"/>
              <a:cs typeface="GE SS Light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46559" y="5246111"/>
            <a:ext cx="1671541" cy="1280884"/>
            <a:chOff x="5291369" y="3655625"/>
            <a:chExt cx="3100711" cy="2511104"/>
          </a:xfrm>
        </p:grpSpPr>
        <p:sp>
          <p:nvSpPr>
            <p:cNvPr id="27" name="TextBox 26"/>
            <p:cNvSpPr txBox="1"/>
            <p:nvPr/>
          </p:nvSpPr>
          <p:spPr>
            <a:xfrm>
              <a:off x="5291369" y="3655625"/>
              <a:ext cx="3100711" cy="1870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1400" dirty="0">
                  <a:latin typeface="GE SS Light" charset="0"/>
                  <a:ea typeface="GE SS Light" charset="0"/>
                  <a:cs typeface="GE SS Light" charset="0"/>
                </a:rPr>
                <a:t>فتاة تم تدريبها على أساسيات ريادة الأعمال لبدء عملهن التجاري خلال ثمان سنوات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85302" y="6166729"/>
              <a:ext cx="115368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074123"/>
              </p:ext>
            </p:extLst>
          </p:nvPr>
        </p:nvGraphicFramePr>
        <p:xfrm>
          <a:off x="502726" y="3642056"/>
          <a:ext cx="2047230" cy="162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1240085" y="4259960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>
                <a:solidFill>
                  <a:schemeClr val="accent1">
                    <a:lumMod val="75000"/>
                  </a:schemeClr>
                </a:solidFill>
              </a:rPr>
              <a:t>٢٦٠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302" y="5269836"/>
            <a:ext cx="15842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1400" dirty="0">
                <a:latin typeface="GE SS Light" charset="0"/>
                <a:ea typeface="GE SS Light" charset="0"/>
                <a:cs typeface="GE SS Light" charset="0"/>
              </a:rPr>
              <a:t>مشروع تجاري ت</a:t>
            </a:r>
            <a:r>
              <a:rPr lang="ar-S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م تمويله </a:t>
            </a:r>
            <a:r>
              <a:rPr lang="ar-SA" sz="1400" dirty="0">
                <a:latin typeface="GE SS Light" charset="0"/>
                <a:ea typeface="GE SS Light" charset="0"/>
                <a:cs typeface="GE SS Light" charset="0"/>
              </a:rPr>
              <a:t>ودعمة من قبل الصندوق فنياً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215374" y="6526995"/>
            <a:ext cx="621932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49479" y="1779255"/>
            <a:ext cx="204386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800" b="1" smtClean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رسالتنا</a:t>
            </a:r>
            <a:endParaRPr lang="en-US" sz="2800" b="1" dirty="0">
              <a:solidFill>
                <a:schemeClr val="bg1">
                  <a:lumMod val="60000"/>
                  <a:lumOff val="40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106" y="2536919"/>
            <a:ext cx="57107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دعم </a:t>
            </a:r>
            <a:r>
              <a:rPr lang="ar-SA" dirty="0">
                <a:latin typeface="GE SS Light" charset="0"/>
                <a:ea typeface="GE SS Light" charset="0"/>
                <a:cs typeface="GE SS Light" charset="0"/>
              </a:rPr>
              <a:t>ومساندة رائدات </a:t>
            </a:r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الأعمال </a:t>
            </a:r>
            <a:r>
              <a:rPr lang="ar-SA" dirty="0">
                <a:latin typeface="GE SS Light" charset="0"/>
                <a:ea typeface="GE SS Light" charset="0"/>
                <a:cs typeface="GE SS Light" charset="0"/>
              </a:rPr>
              <a:t>لتحقيق النجاح والنمو الذي يتطلعن إليه من خلال منظومة متكاملة من التدريب ، التمويل </a:t>
            </a:r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والدعم الفني.</a:t>
            </a:r>
            <a:endParaRPr lang="en-US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44241" y="6787063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4</a:t>
            </a:fld>
            <a:endParaRPr lang="en-US"/>
          </a:p>
        </p:txBody>
      </p:sp>
      <p:sp>
        <p:nvSpPr>
          <p:cNvPr id="6" name="Freeform 146"/>
          <p:cNvSpPr>
            <a:spLocks noEditPoints="1"/>
          </p:cNvSpPr>
          <p:nvPr/>
        </p:nvSpPr>
        <p:spPr bwMode="auto">
          <a:xfrm>
            <a:off x="4810984" y="2229880"/>
            <a:ext cx="1320800" cy="1130300"/>
          </a:xfrm>
          <a:custGeom>
            <a:avLst/>
            <a:gdLst>
              <a:gd name="T0" fmla="*/ 12 w 416"/>
              <a:gd name="T1" fmla="*/ 13 h 356"/>
              <a:gd name="T2" fmla="*/ 286 w 416"/>
              <a:gd name="T3" fmla="*/ 138 h 356"/>
              <a:gd name="T4" fmla="*/ 401 w 416"/>
              <a:gd name="T5" fmla="*/ 344 h 356"/>
              <a:gd name="T6" fmla="*/ 302 w 416"/>
              <a:gd name="T7" fmla="*/ 344 h 356"/>
              <a:gd name="T8" fmla="*/ 218 w 416"/>
              <a:gd name="T9" fmla="*/ 206 h 356"/>
              <a:gd name="T10" fmla="*/ 12 w 416"/>
              <a:gd name="T11" fmla="*/ 109 h 356"/>
              <a:gd name="T12" fmla="*/ 12 w 416"/>
              <a:gd name="T13" fmla="*/ 13 h 356"/>
              <a:gd name="T14" fmla="*/ 0 w 416"/>
              <a:gd name="T15" fmla="*/ 0 h 356"/>
              <a:gd name="T16" fmla="*/ 0 w 416"/>
              <a:gd name="T17" fmla="*/ 120 h 356"/>
              <a:gd name="T18" fmla="*/ 210 w 416"/>
              <a:gd name="T19" fmla="*/ 215 h 356"/>
              <a:gd name="T20" fmla="*/ 293 w 416"/>
              <a:gd name="T21" fmla="*/ 356 h 356"/>
              <a:gd name="T22" fmla="*/ 416 w 416"/>
              <a:gd name="T23" fmla="*/ 356 h 356"/>
              <a:gd name="T24" fmla="*/ 295 w 416"/>
              <a:gd name="T25" fmla="*/ 130 h 356"/>
              <a:gd name="T26" fmla="*/ 0 w 416"/>
              <a:gd name="T27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6" h="356">
                <a:moveTo>
                  <a:pt x="12" y="13"/>
                </a:moveTo>
                <a:cubicBezTo>
                  <a:pt x="116" y="21"/>
                  <a:pt x="212" y="65"/>
                  <a:pt x="286" y="138"/>
                </a:cubicBezTo>
                <a:cubicBezTo>
                  <a:pt x="343" y="196"/>
                  <a:pt x="383" y="266"/>
                  <a:pt x="401" y="344"/>
                </a:cubicBezTo>
                <a:cubicBezTo>
                  <a:pt x="302" y="344"/>
                  <a:pt x="302" y="344"/>
                  <a:pt x="302" y="344"/>
                </a:cubicBezTo>
                <a:cubicBezTo>
                  <a:pt x="286" y="292"/>
                  <a:pt x="257" y="245"/>
                  <a:pt x="218" y="206"/>
                </a:cubicBezTo>
                <a:cubicBezTo>
                  <a:pt x="163" y="151"/>
                  <a:pt x="90" y="117"/>
                  <a:pt x="12" y="109"/>
                </a:cubicBezTo>
                <a:cubicBezTo>
                  <a:pt x="12" y="13"/>
                  <a:pt x="12" y="13"/>
                  <a:pt x="12" y="13"/>
                </a:cubicBezTo>
                <a:moveTo>
                  <a:pt x="0" y="0"/>
                </a:moveTo>
                <a:cubicBezTo>
                  <a:pt x="0" y="120"/>
                  <a:pt x="0" y="120"/>
                  <a:pt x="0" y="120"/>
                </a:cubicBezTo>
                <a:cubicBezTo>
                  <a:pt x="79" y="125"/>
                  <a:pt x="153" y="158"/>
                  <a:pt x="210" y="215"/>
                </a:cubicBezTo>
                <a:cubicBezTo>
                  <a:pt x="250" y="254"/>
                  <a:pt x="278" y="303"/>
                  <a:pt x="293" y="356"/>
                </a:cubicBezTo>
                <a:cubicBezTo>
                  <a:pt x="416" y="356"/>
                  <a:pt x="416" y="356"/>
                  <a:pt x="416" y="356"/>
                </a:cubicBezTo>
                <a:cubicBezTo>
                  <a:pt x="400" y="273"/>
                  <a:pt x="359" y="194"/>
                  <a:pt x="295" y="130"/>
                </a:cubicBezTo>
                <a:cubicBezTo>
                  <a:pt x="213" y="48"/>
                  <a:pt x="107" y="5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47"/>
          <p:cNvSpPr>
            <a:spLocks noEditPoints="1"/>
          </p:cNvSpPr>
          <p:nvPr/>
        </p:nvSpPr>
        <p:spPr bwMode="auto">
          <a:xfrm>
            <a:off x="4810984" y="4661930"/>
            <a:ext cx="936625" cy="1133475"/>
          </a:xfrm>
          <a:custGeom>
            <a:avLst/>
            <a:gdLst>
              <a:gd name="T0" fmla="*/ 272 w 295"/>
              <a:gd name="T1" fmla="*/ 12 h 357"/>
              <a:gd name="T2" fmla="*/ 212 w 295"/>
              <a:gd name="T3" fmla="*/ 116 h 357"/>
              <a:gd name="T4" fmla="*/ 210 w 295"/>
              <a:gd name="T5" fmla="*/ 120 h 357"/>
              <a:gd name="T6" fmla="*/ 210 w 295"/>
              <a:gd name="T7" fmla="*/ 121 h 357"/>
              <a:gd name="T8" fmla="*/ 209 w 295"/>
              <a:gd name="T9" fmla="*/ 122 h 357"/>
              <a:gd name="T10" fmla="*/ 209 w 295"/>
              <a:gd name="T11" fmla="*/ 124 h 357"/>
              <a:gd name="T12" fmla="*/ 208 w 295"/>
              <a:gd name="T13" fmla="*/ 124 h 357"/>
              <a:gd name="T14" fmla="*/ 208 w 295"/>
              <a:gd name="T15" fmla="*/ 124 h 357"/>
              <a:gd name="T16" fmla="*/ 169 w 295"/>
              <a:gd name="T17" fmla="*/ 299 h 357"/>
              <a:gd name="T18" fmla="*/ 164 w 295"/>
              <a:gd name="T19" fmla="*/ 317 h 357"/>
              <a:gd name="T20" fmla="*/ 117 w 295"/>
              <a:gd name="T21" fmla="*/ 345 h 357"/>
              <a:gd name="T22" fmla="*/ 12 w 295"/>
              <a:gd name="T23" fmla="*/ 345 h 357"/>
              <a:gd name="T24" fmla="*/ 12 w 295"/>
              <a:gd name="T25" fmla="*/ 249 h 357"/>
              <a:gd name="T26" fmla="*/ 69 w 295"/>
              <a:gd name="T27" fmla="*/ 249 h 357"/>
              <a:gd name="T28" fmla="*/ 79 w 295"/>
              <a:gd name="T29" fmla="*/ 249 h 357"/>
              <a:gd name="T30" fmla="*/ 81 w 295"/>
              <a:gd name="T31" fmla="*/ 239 h 357"/>
              <a:gd name="T32" fmla="*/ 120 w 295"/>
              <a:gd name="T33" fmla="*/ 87 h 357"/>
              <a:gd name="T34" fmla="*/ 158 w 295"/>
              <a:gd name="T35" fmla="*/ 12 h 357"/>
              <a:gd name="T36" fmla="*/ 272 w 295"/>
              <a:gd name="T37" fmla="*/ 12 h 357"/>
              <a:gd name="T38" fmla="*/ 295 w 295"/>
              <a:gd name="T39" fmla="*/ 0 h 357"/>
              <a:gd name="T40" fmla="*/ 151 w 295"/>
              <a:gd name="T41" fmla="*/ 0 h 357"/>
              <a:gd name="T42" fmla="*/ 109 w 295"/>
              <a:gd name="T43" fmla="*/ 83 h 357"/>
              <a:gd name="T44" fmla="*/ 69 w 295"/>
              <a:gd name="T45" fmla="*/ 237 h 357"/>
              <a:gd name="T46" fmla="*/ 0 w 295"/>
              <a:gd name="T47" fmla="*/ 237 h 357"/>
              <a:gd name="T48" fmla="*/ 0 w 295"/>
              <a:gd name="T49" fmla="*/ 357 h 357"/>
              <a:gd name="T50" fmla="*/ 117 w 295"/>
              <a:gd name="T51" fmla="*/ 357 h 357"/>
              <a:gd name="T52" fmla="*/ 174 w 295"/>
              <a:gd name="T53" fmla="*/ 323 h 357"/>
              <a:gd name="T54" fmla="*/ 181 w 295"/>
              <a:gd name="T55" fmla="*/ 300 h 357"/>
              <a:gd name="T56" fmla="*/ 220 w 295"/>
              <a:gd name="T57" fmla="*/ 129 h 357"/>
              <a:gd name="T58" fmla="*/ 220 w 295"/>
              <a:gd name="T59" fmla="*/ 129 h 357"/>
              <a:gd name="T60" fmla="*/ 220 w 295"/>
              <a:gd name="T61" fmla="*/ 129 h 357"/>
              <a:gd name="T62" fmla="*/ 221 w 295"/>
              <a:gd name="T63" fmla="*/ 126 h 357"/>
              <a:gd name="T64" fmla="*/ 223 w 295"/>
              <a:gd name="T65" fmla="*/ 121 h 357"/>
              <a:gd name="T66" fmla="*/ 295 w 295"/>
              <a:gd name="T6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5" h="357">
                <a:moveTo>
                  <a:pt x="272" y="12"/>
                </a:moveTo>
                <a:cubicBezTo>
                  <a:pt x="252" y="42"/>
                  <a:pt x="228" y="80"/>
                  <a:pt x="212" y="116"/>
                </a:cubicBezTo>
                <a:cubicBezTo>
                  <a:pt x="211" y="117"/>
                  <a:pt x="211" y="118"/>
                  <a:pt x="210" y="120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09" y="122"/>
                  <a:pt x="209" y="122"/>
                  <a:pt x="209" y="122"/>
                </a:cubicBezTo>
                <a:cubicBezTo>
                  <a:pt x="209" y="123"/>
                  <a:pt x="209" y="123"/>
                  <a:pt x="209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208" y="124"/>
                  <a:pt x="208" y="124"/>
                  <a:pt x="208" y="124"/>
                </a:cubicBezTo>
                <a:cubicBezTo>
                  <a:pt x="187" y="176"/>
                  <a:pt x="175" y="248"/>
                  <a:pt x="169" y="299"/>
                </a:cubicBezTo>
                <a:cubicBezTo>
                  <a:pt x="169" y="305"/>
                  <a:pt x="167" y="312"/>
                  <a:pt x="164" y="317"/>
                </a:cubicBezTo>
                <a:cubicBezTo>
                  <a:pt x="155" y="335"/>
                  <a:pt x="137" y="345"/>
                  <a:pt x="117" y="345"/>
                </a:cubicBezTo>
                <a:cubicBezTo>
                  <a:pt x="12" y="345"/>
                  <a:pt x="12" y="345"/>
                  <a:pt x="12" y="345"/>
                </a:cubicBezTo>
                <a:cubicBezTo>
                  <a:pt x="12" y="249"/>
                  <a:pt x="12" y="249"/>
                  <a:pt x="12" y="249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79" y="249"/>
                  <a:pt x="79" y="249"/>
                  <a:pt x="79" y="249"/>
                </a:cubicBezTo>
                <a:cubicBezTo>
                  <a:pt x="81" y="239"/>
                  <a:pt x="81" y="239"/>
                  <a:pt x="81" y="239"/>
                </a:cubicBezTo>
                <a:cubicBezTo>
                  <a:pt x="90" y="178"/>
                  <a:pt x="103" y="127"/>
                  <a:pt x="120" y="87"/>
                </a:cubicBezTo>
                <a:cubicBezTo>
                  <a:pt x="129" y="64"/>
                  <a:pt x="142" y="39"/>
                  <a:pt x="158" y="12"/>
                </a:cubicBezTo>
                <a:cubicBezTo>
                  <a:pt x="272" y="12"/>
                  <a:pt x="272" y="12"/>
                  <a:pt x="272" y="12"/>
                </a:cubicBezTo>
                <a:moveTo>
                  <a:pt x="295" y="0"/>
                </a:moveTo>
                <a:cubicBezTo>
                  <a:pt x="151" y="0"/>
                  <a:pt x="151" y="0"/>
                  <a:pt x="151" y="0"/>
                </a:cubicBezTo>
                <a:cubicBezTo>
                  <a:pt x="135" y="27"/>
                  <a:pt x="120" y="55"/>
                  <a:pt x="109" y="83"/>
                </a:cubicBezTo>
                <a:cubicBezTo>
                  <a:pt x="92" y="123"/>
                  <a:pt x="79" y="175"/>
                  <a:pt x="69" y="237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357"/>
                  <a:pt x="0" y="357"/>
                  <a:pt x="0" y="357"/>
                </a:cubicBezTo>
                <a:cubicBezTo>
                  <a:pt x="117" y="357"/>
                  <a:pt x="117" y="357"/>
                  <a:pt x="117" y="357"/>
                </a:cubicBezTo>
                <a:cubicBezTo>
                  <a:pt x="142" y="357"/>
                  <a:pt x="163" y="344"/>
                  <a:pt x="174" y="323"/>
                </a:cubicBezTo>
                <a:cubicBezTo>
                  <a:pt x="178" y="316"/>
                  <a:pt x="180" y="308"/>
                  <a:pt x="181" y="300"/>
                </a:cubicBezTo>
                <a:cubicBezTo>
                  <a:pt x="187" y="251"/>
                  <a:pt x="199" y="179"/>
                  <a:pt x="220" y="129"/>
                </a:cubicBezTo>
                <a:cubicBezTo>
                  <a:pt x="220" y="129"/>
                  <a:pt x="220" y="129"/>
                  <a:pt x="220" y="129"/>
                </a:cubicBezTo>
                <a:cubicBezTo>
                  <a:pt x="220" y="129"/>
                  <a:pt x="220" y="129"/>
                  <a:pt x="220" y="129"/>
                </a:cubicBezTo>
                <a:cubicBezTo>
                  <a:pt x="220" y="128"/>
                  <a:pt x="220" y="127"/>
                  <a:pt x="221" y="126"/>
                </a:cubicBezTo>
                <a:cubicBezTo>
                  <a:pt x="222" y="124"/>
                  <a:pt x="222" y="122"/>
                  <a:pt x="223" y="121"/>
                </a:cubicBezTo>
                <a:cubicBezTo>
                  <a:pt x="242" y="79"/>
                  <a:pt x="271" y="34"/>
                  <a:pt x="2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48"/>
          <p:cNvSpPr>
            <a:spLocks noEditPoints="1"/>
          </p:cNvSpPr>
          <p:nvPr/>
        </p:nvSpPr>
        <p:spPr bwMode="auto">
          <a:xfrm>
            <a:off x="5344384" y="3445905"/>
            <a:ext cx="841375" cy="1133475"/>
          </a:xfrm>
          <a:custGeom>
            <a:avLst/>
            <a:gdLst>
              <a:gd name="T0" fmla="*/ 242 w 265"/>
              <a:gd name="T1" fmla="*/ 12 h 357"/>
              <a:gd name="T2" fmla="*/ 201 w 265"/>
              <a:gd name="T3" fmla="*/ 252 h 357"/>
              <a:gd name="T4" fmla="*/ 201 w 265"/>
              <a:gd name="T5" fmla="*/ 253 h 357"/>
              <a:gd name="T6" fmla="*/ 200 w 265"/>
              <a:gd name="T7" fmla="*/ 254 h 357"/>
              <a:gd name="T8" fmla="*/ 192 w 265"/>
              <a:gd name="T9" fmla="*/ 269 h 357"/>
              <a:gd name="T10" fmla="*/ 192 w 265"/>
              <a:gd name="T11" fmla="*/ 270 h 357"/>
              <a:gd name="T12" fmla="*/ 191 w 265"/>
              <a:gd name="T13" fmla="*/ 272 h 357"/>
              <a:gd name="T14" fmla="*/ 183 w 265"/>
              <a:gd name="T15" fmla="*/ 286 h 357"/>
              <a:gd name="T16" fmla="*/ 181 w 265"/>
              <a:gd name="T17" fmla="*/ 289 h 357"/>
              <a:gd name="T18" fmla="*/ 181 w 265"/>
              <a:gd name="T19" fmla="*/ 289 h 357"/>
              <a:gd name="T20" fmla="*/ 172 w 265"/>
              <a:gd name="T21" fmla="*/ 303 h 357"/>
              <a:gd name="T22" fmla="*/ 171 w 265"/>
              <a:gd name="T23" fmla="*/ 304 h 357"/>
              <a:gd name="T24" fmla="*/ 170 w 265"/>
              <a:gd name="T25" fmla="*/ 306 h 357"/>
              <a:gd name="T26" fmla="*/ 161 w 265"/>
              <a:gd name="T27" fmla="*/ 318 h 357"/>
              <a:gd name="T28" fmla="*/ 160 w 265"/>
              <a:gd name="T29" fmla="*/ 319 h 357"/>
              <a:gd name="T30" fmla="*/ 160 w 265"/>
              <a:gd name="T31" fmla="*/ 320 h 357"/>
              <a:gd name="T32" fmla="*/ 140 w 265"/>
              <a:gd name="T33" fmla="*/ 345 h 357"/>
              <a:gd name="T34" fmla="*/ 22 w 265"/>
              <a:gd name="T35" fmla="*/ 345 h 357"/>
              <a:gd name="T36" fmla="*/ 84 w 265"/>
              <a:gd name="T37" fmla="*/ 261 h 357"/>
              <a:gd name="T38" fmla="*/ 84 w 265"/>
              <a:gd name="T39" fmla="*/ 261 h 357"/>
              <a:gd name="T40" fmla="*/ 84 w 265"/>
              <a:gd name="T41" fmla="*/ 260 h 357"/>
              <a:gd name="T42" fmla="*/ 148 w 265"/>
              <a:gd name="T43" fmla="*/ 38 h 357"/>
              <a:gd name="T44" fmla="*/ 145 w 265"/>
              <a:gd name="T45" fmla="*/ 12 h 357"/>
              <a:gd name="T46" fmla="*/ 242 w 265"/>
              <a:gd name="T47" fmla="*/ 12 h 357"/>
              <a:gd name="T48" fmla="*/ 253 w 265"/>
              <a:gd name="T49" fmla="*/ 0 h 357"/>
              <a:gd name="T50" fmla="*/ 131 w 265"/>
              <a:gd name="T51" fmla="*/ 0 h 357"/>
              <a:gd name="T52" fmla="*/ 136 w 265"/>
              <a:gd name="T53" fmla="*/ 39 h 357"/>
              <a:gd name="T54" fmla="*/ 75 w 265"/>
              <a:gd name="T55" fmla="*/ 253 h 357"/>
              <a:gd name="T56" fmla="*/ 0 w 265"/>
              <a:gd name="T57" fmla="*/ 357 h 357"/>
              <a:gd name="T58" fmla="*/ 146 w 265"/>
              <a:gd name="T59" fmla="*/ 357 h 357"/>
              <a:gd name="T60" fmla="*/ 170 w 265"/>
              <a:gd name="T61" fmla="*/ 327 h 357"/>
              <a:gd name="T62" fmla="*/ 171 w 265"/>
              <a:gd name="T63" fmla="*/ 325 h 357"/>
              <a:gd name="T64" fmla="*/ 180 w 265"/>
              <a:gd name="T65" fmla="*/ 313 h 357"/>
              <a:gd name="T66" fmla="*/ 182 w 265"/>
              <a:gd name="T67" fmla="*/ 309 h 357"/>
              <a:gd name="T68" fmla="*/ 191 w 265"/>
              <a:gd name="T69" fmla="*/ 295 h 357"/>
              <a:gd name="T70" fmla="*/ 193 w 265"/>
              <a:gd name="T71" fmla="*/ 292 h 357"/>
              <a:gd name="T72" fmla="*/ 201 w 265"/>
              <a:gd name="T73" fmla="*/ 278 h 357"/>
              <a:gd name="T74" fmla="*/ 203 w 265"/>
              <a:gd name="T75" fmla="*/ 275 h 357"/>
              <a:gd name="T76" fmla="*/ 211 w 265"/>
              <a:gd name="T77" fmla="*/ 259 h 357"/>
              <a:gd name="T78" fmla="*/ 212 w 265"/>
              <a:gd name="T79" fmla="*/ 257 h 357"/>
              <a:gd name="T80" fmla="*/ 253 w 265"/>
              <a:gd name="T81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5" h="357">
                <a:moveTo>
                  <a:pt x="242" y="12"/>
                </a:moveTo>
                <a:cubicBezTo>
                  <a:pt x="252" y="95"/>
                  <a:pt x="238" y="178"/>
                  <a:pt x="201" y="252"/>
                </a:cubicBezTo>
                <a:cubicBezTo>
                  <a:pt x="201" y="253"/>
                  <a:pt x="201" y="253"/>
                  <a:pt x="201" y="253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198" y="259"/>
                  <a:pt x="195" y="264"/>
                  <a:pt x="192" y="269"/>
                </a:cubicBezTo>
                <a:cubicBezTo>
                  <a:pt x="192" y="270"/>
                  <a:pt x="192" y="270"/>
                  <a:pt x="192" y="270"/>
                </a:cubicBezTo>
                <a:cubicBezTo>
                  <a:pt x="191" y="272"/>
                  <a:pt x="191" y="272"/>
                  <a:pt x="191" y="272"/>
                </a:cubicBezTo>
                <a:cubicBezTo>
                  <a:pt x="188" y="276"/>
                  <a:pt x="186" y="281"/>
                  <a:pt x="183" y="286"/>
                </a:cubicBezTo>
                <a:cubicBezTo>
                  <a:pt x="182" y="287"/>
                  <a:pt x="182" y="288"/>
                  <a:pt x="181" y="289"/>
                </a:cubicBezTo>
                <a:cubicBezTo>
                  <a:pt x="181" y="289"/>
                  <a:pt x="181" y="289"/>
                  <a:pt x="181" y="289"/>
                </a:cubicBezTo>
                <a:cubicBezTo>
                  <a:pt x="178" y="294"/>
                  <a:pt x="175" y="298"/>
                  <a:pt x="172" y="303"/>
                </a:cubicBezTo>
                <a:cubicBezTo>
                  <a:pt x="172" y="303"/>
                  <a:pt x="171" y="304"/>
                  <a:pt x="171" y="304"/>
                </a:cubicBezTo>
                <a:cubicBezTo>
                  <a:pt x="170" y="306"/>
                  <a:pt x="170" y="306"/>
                  <a:pt x="170" y="306"/>
                </a:cubicBezTo>
                <a:cubicBezTo>
                  <a:pt x="167" y="310"/>
                  <a:pt x="164" y="314"/>
                  <a:pt x="161" y="318"/>
                </a:cubicBezTo>
                <a:cubicBezTo>
                  <a:pt x="160" y="319"/>
                  <a:pt x="160" y="319"/>
                  <a:pt x="160" y="319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59" y="321"/>
                  <a:pt x="151" y="331"/>
                  <a:pt x="140" y="345"/>
                </a:cubicBezTo>
                <a:cubicBezTo>
                  <a:pt x="22" y="345"/>
                  <a:pt x="22" y="345"/>
                  <a:pt x="22" y="345"/>
                </a:cubicBezTo>
                <a:cubicBezTo>
                  <a:pt x="50" y="303"/>
                  <a:pt x="76" y="271"/>
                  <a:pt x="84" y="261"/>
                </a:cubicBezTo>
                <a:cubicBezTo>
                  <a:pt x="84" y="261"/>
                  <a:pt x="84" y="261"/>
                  <a:pt x="84" y="261"/>
                </a:cubicBezTo>
                <a:cubicBezTo>
                  <a:pt x="84" y="260"/>
                  <a:pt x="84" y="260"/>
                  <a:pt x="84" y="260"/>
                </a:cubicBezTo>
                <a:cubicBezTo>
                  <a:pt x="131" y="197"/>
                  <a:pt x="154" y="118"/>
                  <a:pt x="148" y="38"/>
                </a:cubicBezTo>
                <a:cubicBezTo>
                  <a:pt x="148" y="30"/>
                  <a:pt x="147" y="21"/>
                  <a:pt x="145" y="12"/>
                </a:cubicBezTo>
                <a:cubicBezTo>
                  <a:pt x="242" y="12"/>
                  <a:pt x="242" y="12"/>
                  <a:pt x="242" y="12"/>
                </a:cubicBezTo>
                <a:moveTo>
                  <a:pt x="253" y="0"/>
                </a:moveTo>
                <a:cubicBezTo>
                  <a:pt x="131" y="0"/>
                  <a:pt x="131" y="0"/>
                  <a:pt x="131" y="0"/>
                </a:cubicBezTo>
                <a:cubicBezTo>
                  <a:pt x="134" y="13"/>
                  <a:pt x="135" y="26"/>
                  <a:pt x="136" y="39"/>
                </a:cubicBezTo>
                <a:cubicBezTo>
                  <a:pt x="142" y="116"/>
                  <a:pt x="120" y="192"/>
                  <a:pt x="75" y="253"/>
                </a:cubicBezTo>
                <a:cubicBezTo>
                  <a:pt x="65" y="266"/>
                  <a:pt x="32" y="306"/>
                  <a:pt x="0" y="357"/>
                </a:cubicBezTo>
                <a:cubicBezTo>
                  <a:pt x="146" y="357"/>
                  <a:pt x="146" y="357"/>
                  <a:pt x="146" y="357"/>
                </a:cubicBezTo>
                <a:cubicBezTo>
                  <a:pt x="160" y="338"/>
                  <a:pt x="170" y="327"/>
                  <a:pt x="170" y="327"/>
                </a:cubicBezTo>
                <a:cubicBezTo>
                  <a:pt x="170" y="326"/>
                  <a:pt x="170" y="326"/>
                  <a:pt x="171" y="325"/>
                </a:cubicBezTo>
                <a:cubicBezTo>
                  <a:pt x="174" y="321"/>
                  <a:pt x="177" y="317"/>
                  <a:pt x="180" y="313"/>
                </a:cubicBezTo>
                <a:cubicBezTo>
                  <a:pt x="180" y="312"/>
                  <a:pt x="181" y="311"/>
                  <a:pt x="182" y="309"/>
                </a:cubicBezTo>
                <a:cubicBezTo>
                  <a:pt x="185" y="305"/>
                  <a:pt x="188" y="300"/>
                  <a:pt x="191" y="295"/>
                </a:cubicBezTo>
                <a:cubicBezTo>
                  <a:pt x="192" y="294"/>
                  <a:pt x="192" y="293"/>
                  <a:pt x="193" y="292"/>
                </a:cubicBezTo>
                <a:cubicBezTo>
                  <a:pt x="196" y="287"/>
                  <a:pt x="199" y="282"/>
                  <a:pt x="201" y="278"/>
                </a:cubicBezTo>
                <a:cubicBezTo>
                  <a:pt x="202" y="277"/>
                  <a:pt x="202" y="276"/>
                  <a:pt x="203" y="275"/>
                </a:cubicBezTo>
                <a:cubicBezTo>
                  <a:pt x="206" y="270"/>
                  <a:pt x="208" y="264"/>
                  <a:pt x="211" y="259"/>
                </a:cubicBezTo>
                <a:cubicBezTo>
                  <a:pt x="211" y="259"/>
                  <a:pt x="212" y="258"/>
                  <a:pt x="212" y="257"/>
                </a:cubicBezTo>
                <a:cubicBezTo>
                  <a:pt x="251" y="177"/>
                  <a:pt x="265" y="87"/>
                  <a:pt x="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9"/>
          <p:cNvSpPr>
            <a:spLocks noEditPoints="1"/>
          </p:cNvSpPr>
          <p:nvPr/>
        </p:nvSpPr>
        <p:spPr bwMode="auto">
          <a:xfrm>
            <a:off x="3389739" y="2249694"/>
            <a:ext cx="1320800" cy="1130300"/>
          </a:xfrm>
          <a:custGeom>
            <a:avLst/>
            <a:gdLst>
              <a:gd name="T0" fmla="*/ 404 w 416"/>
              <a:gd name="T1" fmla="*/ 13 h 356"/>
              <a:gd name="T2" fmla="*/ 404 w 416"/>
              <a:gd name="T3" fmla="*/ 109 h 356"/>
              <a:gd name="T4" fmla="*/ 198 w 416"/>
              <a:gd name="T5" fmla="*/ 206 h 356"/>
              <a:gd name="T6" fmla="*/ 114 w 416"/>
              <a:gd name="T7" fmla="*/ 344 h 356"/>
              <a:gd name="T8" fmla="*/ 15 w 416"/>
              <a:gd name="T9" fmla="*/ 344 h 356"/>
              <a:gd name="T10" fmla="*/ 130 w 416"/>
              <a:gd name="T11" fmla="*/ 139 h 356"/>
              <a:gd name="T12" fmla="*/ 404 w 416"/>
              <a:gd name="T13" fmla="*/ 13 h 356"/>
              <a:gd name="T14" fmla="*/ 416 w 416"/>
              <a:gd name="T15" fmla="*/ 0 h 356"/>
              <a:gd name="T16" fmla="*/ 121 w 416"/>
              <a:gd name="T17" fmla="*/ 130 h 356"/>
              <a:gd name="T18" fmla="*/ 0 w 416"/>
              <a:gd name="T19" fmla="*/ 356 h 356"/>
              <a:gd name="T20" fmla="*/ 123 w 416"/>
              <a:gd name="T21" fmla="*/ 356 h 356"/>
              <a:gd name="T22" fmla="*/ 206 w 416"/>
              <a:gd name="T23" fmla="*/ 215 h 356"/>
              <a:gd name="T24" fmla="*/ 416 w 416"/>
              <a:gd name="T25" fmla="*/ 120 h 356"/>
              <a:gd name="T26" fmla="*/ 416 w 416"/>
              <a:gd name="T27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16" h="356">
                <a:moveTo>
                  <a:pt x="404" y="13"/>
                </a:moveTo>
                <a:cubicBezTo>
                  <a:pt x="404" y="109"/>
                  <a:pt x="404" y="109"/>
                  <a:pt x="404" y="109"/>
                </a:cubicBezTo>
                <a:cubicBezTo>
                  <a:pt x="326" y="117"/>
                  <a:pt x="253" y="151"/>
                  <a:pt x="198" y="206"/>
                </a:cubicBezTo>
                <a:cubicBezTo>
                  <a:pt x="159" y="245"/>
                  <a:pt x="130" y="292"/>
                  <a:pt x="114" y="344"/>
                </a:cubicBezTo>
                <a:cubicBezTo>
                  <a:pt x="15" y="344"/>
                  <a:pt x="15" y="344"/>
                  <a:pt x="15" y="344"/>
                </a:cubicBezTo>
                <a:cubicBezTo>
                  <a:pt x="33" y="266"/>
                  <a:pt x="73" y="196"/>
                  <a:pt x="130" y="139"/>
                </a:cubicBezTo>
                <a:cubicBezTo>
                  <a:pt x="204" y="65"/>
                  <a:pt x="300" y="21"/>
                  <a:pt x="404" y="13"/>
                </a:cubicBezTo>
                <a:moveTo>
                  <a:pt x="416" y="0"/>
                </a:moveTo>
                <a:cubicBezTo>
                  <a:pt x="309" y="5"/>
                  <a:pt x="203" y="48"/>
                  <a:pt x="121" y="130"/>
                </a:cubicBezTo>
                <a:cubicBezTo>
                  <a:pt x="57" y="194"/>
                  <a:pt x="16" y="273"/>
                  <a:pt x="0" y="356"/>
                </a:cubicBezTo>
                <a:cubicBezTo>
                  <a:pt x="123" y="356"/>
                  <a:pt x="123" y="356"/>
                  <a:pt x="123" y="356"/>
                </a:cubicBezTo>
                <a:cubicBezTo>
                  <a:pt x="138" y="303"/>
                  <a:pt x="167" y="254"/>
                  <a:pt x="206" y="215"/>
                </a:cubicBezTo>
                <a:cubicBezTo>
                  <a:pt x="263" y="158"/>
                  <a:pt x="337" y="125"/>
                  <a:pt x="416" y="120"/>
                </a:cubicBezTo>
                <a:cubicBezTo>
                  <a:pt x="416" y="0"/>
                  <a:pt x="416" y="0"/>
                  <a:pt x="4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50"/>
          <p:cNvSpPr>
            <a:spLocks noEditPoints="1"/>
          </p:cNvSpPr>
          <p:nvPr/>
        </p:nvSpPr>
        <p:spPr bwMode="auto">
          <a:xfrm>
            <a:off x="3791809" y="4661930"/>
            <a:ext cx="936625" cy="1133475"/>
          </a:xfrm>
          <a:custGeom>
            <a:avLst/>
            <a:gdLst>
              <a:gd name="T0" fmla="*/ 137 w 295"/>
              <a:gd name="T1" fmla="*/ 12 h 357"/>
              <a:gd name="T2" fmla="*/ 175 w 295"/>
              <a:gd name="T3" fmla="*/ 87 h 357"/>
              <a:gd name="T4" fmla="*/ 214 w 295"/>
              <a:gd name="T5" fmla="*/ 239 h 357"/>
              <a:gd name="T6" fmla="*/ 216 w 295"/>
              <a:gd name="T7" fmla="*/ 249 h 357"/>
              <a:gd name="T8" fmla="*/ 226 w 295"/>
              <a:gd name="T9" fmla="*/ 249 h 357"/>
              <a:gd name="T10" fmla="*/ 283 w 295"/>
              <a:gd name="T11" fmla="*/ 249 h 357"/>
              <a:gd name="T12" fmla="*/ 283 w 295"/>
              <a:gd name="T13" fmla="*/ 345 h 357"/>
              <a:gd name="T14" fmla="*/ 178 w 295"/>
              <a:gd name="T15" fmla="*/ 345 h 357"/>
              <a:gd name="T16" fmla="*/ 131 w 295"/>
              <a:gd name="T17" fmla="*/ 317 h 357"/>
              <a:gd name="T18" fmla="*/ 126 w 295"/>
              <a:gd name="T19" fmla="*/ 299 h 357"/>
              <a:gd name="T20" fmla="*/ 87 w 295"/>
              <a:gd name="T21" fmla="*/ 124 h 357"/>
              <a:gd name="T22" fmla="*/ 87 w 295"/>
              <a:gd name="T23" fmla="*/ 124 h 357"/>
              <a:gd name="T24" fmla="*/ 86 w 295"/>
              <a:gd name="T25" fmla="*/ 124 h 357"/>
              <a:gd name="T26" fmla="*/ 86 w 295"/>
              <a:gd name="T27" fmla="*/ 122 h 357"/>
              <a:gd name="T28" fmla="*/ 85 w 295"/>
              <a:gd name="T29" fmla="*/ 121 h 357"/>
              <a:gd name="T30" fmla="*/ 85 w 295"/>
              <a:gd name="T31" fmla="*/ 120 h 357"/>
              <a:gd name="T32" fmla="*/ 83 w 295"/>
              <a:gd name="T33" fmla="*/ 116 h 357"/>
              <a:gd name="T34" fmla="*/ 23 w 295"/>
              <a:gd name="T35" fmla="*/ 12 h 357"/>
              <a:gd name="T36" fmla="*/ 137 w 295"/>
              <a:gd name="T37" fmla="*/ 12 h 357"/>
              <a:gd name="T38" fmla="*/ 144 w 295"/>
              <a:gd name="T39" fmla="*/ 0 h 357"/>
              <a:gd name="T40" fmla="*/ 0 w 295"/>
              <a:gd name="T41" fmla="*/ 0 h 357"/>
              <a:gd name="T42" fmla="*/ 72 w 295"/>
              <a:gd name="T43" fmla="*/ 121 h 357"/>
              <a:gd name="T44" fmla="*/ 74 w 295"/>
              <a:gd name="T45" fmla="*/ 126 h 357"/>
              <a:gd name="T46" fmla="*/ 75 w 295"/>
              <a:gd name="T47" fmla="*/ 129 h 357"/>
              <a:gd name="T48" fmla="*/ 75 w 295"/>
              <a:gd name="T49" fmla="*/ 129 h 357"/>
              <a:gd name="T50" fmla="*/ 76 w 295"/>
              <a:gd name="T51" fmla="*/ 129 h 357"/>
              <a:gd name="T52" fmla="*/ 114 w 295"/>
              <a:gd name="T53" fmla="*/ 300 h 357"/>
              <a:gd name="T54" fmla="*/ 121 w 295"/>
              <a:gd name="T55" fmla="*/ 323 h 357"/>
              <a:gd name="T56" fmla="*/ 178 w 295"/>
              <a:gd name="T57" fmla="*/ 357 h 357"/>
              <a:gd name="T58" fmla="*/ 295 w 295"/>
              <a:gd name="T59" fmla="*/ 357 h 357"/>
              <a:gd name="T60" fmla="*/ 295 w 295"/>
              <a:gd name="T61" fmla="*/ 237 h 357"/>
              <a:gd name="T62" fmla="*/ 226 w 295"/>
              <a:gd name="T63" fmla="*/ 237 h 357"/>
              <a:gd name="T64" fmla="*/ 186 w 295"/>
              <a:gd name="T65" fmla="*/ 83 h 357"/>
              <a:gd name="T66" fmla="*/ 144 w 295"/>
              <a:gd name="T6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95" h="357">
                <a:moveTo>
                  <a:pt x="137" y="12"/>
                </a:moveTo>
                <a:cubicBezTo>
                  <a:pt x="153" y="39"/>
                  <a:pt x="166" y="64"/>
                  <a:pt x="175" y="87"/>
                </a:cubicBezTo>
                <a:cubicBezTo>
                  <a:pt x="192" y="127"/>
                  <a:pt x="205" y="178"/>
                  <a:pt x="214" y="239"/>
                </a:cubicBezTo>
                <a:cubicBezTo>
                  <a:pt x="216" y="249"/>
                  <a:pt x="216" y="249"/>
                  <a:pt x="216" y="249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83" y="249"/>
                  <a:pt x="283" y="249"/>
                  <a:pt x="283" y="249"/>
                </a:cubicBezTo>
                <a:cubicBezTo>
                  <a:pt x="283" y="345"/>
                  <a:pt x="283" y="345"/>
                  <a:pt x="283" y="345"/>
                </a:cubicBezTo>
                <a:cubicBezTo>
                  <a:pt x="178" y="345"/>
                  <a:pt x="178" y="345"/>
                  <a:pt x="178" y="345"/>
                </a:cubicBezTo>
                <a:cubicBezTo>
                  <a:pt x="158" y="345"/>
                  <a:pt x="140" y="335"/>
                  <a:pt x="131" y="317"/>
                </a:cubicBezTo>
                <a:cubicBezTo>
                  <a:pt x="128" y="312"/>
                  <a:pt x="126" y="305"/>
                  <a:pt x="126" y="299"/>
                </a:cubicBezTo>
                <a:cubicBezTo>
                  <a:pt x="120" y="248"/>
                  <a:pt x="108" y="176"/>
                  <a:pt x="87" y="124"/>
                </a:cubicBezTo>
                <a:cubicBezTo>
                  <a:pt x="87" y="124"/>
                  <a:pt x="87" y="124"/>
                  <a:pt x="87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6" y="123"/>
                  <a:pt x="86" y="123"/>
                  <a:pt x="86" y="122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4" y="118"/>
                  <a:pt x="84" y="117"/>
                  <a:pt x="83" y="116"/>
                </a:cubicBezTo>
                <a:cubicBezTo>
                  <a:pt x="67" y="80"/>
                  <a:pt x="44" y="42"/>
                  <a:pt x="23" y="12"/>
                </a:cubicBezTo>
                <a:cubicBezTo>
                  <a:pt x="137" y="12"/>
                  <a:pt x="137" y="12"/>
                  <a:pt x="137" y="12"/>
                </a:cubicBezTo>
                <a:moveTo>
                  <a:pt x="144" y="0"/>
                </a:moveTo>
                <a:cubicBezTo>
                  <a:pt x="0" y="0"/>
                  <a:pt x="0" y="0"/>
                  <a:pt x="0" y="0"/>
                </a:cubicBezTo>
                <a:cubicBezTo>
                  <a:pt x="24" y="34"/>
                  <a:pt x="53" y="79"/>
                  <a:pt x="72" y="121"/>
                </a:cubicBezTo>
                <a:cubicBezTo>
                  <a:pt x="73" y="122"/>
                  <a:pt x="74" y="124"/>
                  <a:pt x="74" y="126"/>
                </a:cubicBezTo>
                <a:cubicBezTo>
                  <a:pt x="75" y="127"/>
                  <a:pt x="75" y="128"/>
                  <a:pt x="75" y="129"/>
                </a:cubicBezTo>
                <a:cubicBezTo>
                  <a:pt x="75" y="129"/>
                  <a:pt x="75" y="129"/>
                  <a:pt x="75" y="129"/>
                </a:cubicBezTo>
                <a:cubicBezTo>
                  <a:pt x="75" y="129"/>
                  <a:pt x="75" y="129"/>
                  <a:pt x="76" y="129"/>
                </a:cubicBezTo>
                <a:cubicBezTo>
                  <a:pt x="96" y="179"/>
                  <a:pt x="108" y="251"/>
                  <a:pt x="114" y="300"/>
                </a:cubicBezTo>
                <a:cubicBezTo>
                  <a:pt x="115" y="308"/>
                  <a:pt x="117" y="316"/>
                  <a:pt x="121" y="323"/>
                </a:cubicBezTo>
                <a:cubicBezTo>
                  <a:pt x="132" y="344"/>
                  <a:pt x="153" y="357"/>
                  <a:pt x="178" y="357"/>
                </a:cubicBezTo>
                <a:cubicBezTo>
                  <a:pt x="295" y="357"/>
                  <a:pt x="295" y="357"/>
                  <a:pt x="295" y="357"/>
                </a:cubicBezTo>
                <a:cubicBezTo>
                  <a:pt x="295" y="237"/>
                  <a:pt x="295" y="237"/>
                  <a:pt x="295" y="237"/>
                </a:cubicBezTo>
                <a:cubicBezTo>
                  <a:pt x="226" y="237"/>
                  <a:pt x="226" y="237"/>
                  <a:pt x="226" y="237"/>
                </a:cubicBezTo>
                <a:cubicBezTo>
                  <a:pt x="216" y="175"/>
                  <a:pt x="203" y="123"/>
                  <a:pt x="186" y="83"/>
                </a:cubicBezTo>
                <a:cubicBezTo>
                  <a:pt x="175" y="55"/>
                  <a:pt x="160" y="27"/>
                  <a:pt x="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1"/>
          <p:cNvSpPr>
            <a:spLocks noEditPoints="1"/>
          </p:cNvSpPr>
          <p:nvPr/>
        </p:nvSpPr>
        <p:spPr bwMode="auto">
          <a:xfrm>
            <a:off x="3353659" y="3445905"/>
            <a:ext cx="841375" cy="1133475"/>
          </a:xfrm>
          <a:custGeom>
            <a:avLst/>
            <a:gdLst>
              <a:gd name="T0" fmla="*/ 120 w 265"/>
              <a:gd name="T1" fmla="*/ 12 h 357"/>
              <a:gd name="T2" fmla="*/ 117 w 265"/>
              <a:gd name="T3" fmla="*/ 38 h 357"/>
              <a:gd name="T4" fmla="*/ 181 w 265"/>
              <a:gd name="T5" fmla="*/ 260 h 357"/>
              <a:gd name="T6" fmla="*/ 181 w 265"/>
              <a:gd name="T7" fmla="*/ 261 h 357"/>
              <a:gd name="T8" fmla="*/ 181 w 265"/>
              <a:gd name="T9" fmla="*/ 261 h 357"/>
              <a:gd name="T10" fmla="*/ 243 w 265"/>
              <a:gd name="T11" fmla="*/ 345 h 357"/>
              <a:gd name="T12" fmla="*/ 125 w 265"/>
              <a:gd name="T13" fmla="*/ 345 h 357"/>
              <a:gd name="T14" fmla="*/ 105 w 265"/>
              <a:gd name="T15" fmla="*/ 320 h 357"/>
              <a:gd name="T16" fmla="*/ 105 w 265"/>
              <a:gd name="T17" fmla="*/ 319 h 357"/>
              <a:gd name="T18" fmla="*/ 104 w 265"/>
              <a:gd name="T19" fmla="*/ 318 h 357"/>
              <a:gd name="T20" fmla="*/ 95 w 265"/>
              <a:gd name="T21" fmla="*/ 306 h 357"/>
              <a:gd name="T22" fmla="*/ 94 w 265"/>
              <a:gd name="T23" fmla="*/ 304 h 357"/>
              <a:gd name="T24" fmla="*/ 93 w 265"/>
              <a:gd name="T25" fmla="*/ 303 h 357"/>
              <a:gd name="T26" fmla="*/ 84 w 265"/>
              <a:gd name="T27" fmla="*/ 289 h 357"/>
              <a:gd name="T28" fmla="*/ 84 w 265"/>
              <a:gd name="T29" fmla="*/ 289 h 357"/>
              <a:gd name="T30" fmla="*/ 82 w 265"/>
              <a:gd name="T31" fmla="*/ 286 h 357"/>
              <a:gd name="T32" fmla="*/ 74 w 265"/>
              <a:gd name="T33" fmla="*/ 272 h 357"/>
              <a:gd name="T34" fmla="*/ 73 w 265"/>
              <a:gd name="T35" fmla="*/ 270 h 357"/>
              <a:gd name="T36" fmla="*/ 73 w 265"/>
              <a:gd name="T37" fmla="*/ 269 h 357"/>
              <a:gd name="T38" fmla="*/ 65 w 265"/>
              <a:gd name="T39" fmla="*/ 254 h 357"/>
              <a:gd name="T40" fmla="*/ 64 w 265"/>
              <a:gd name="T41" fmla="*/ 253 h 357"/>
              <a:gd name="T42" fmla="*/ 64 w 265"/>
              <a:gd name="T43" fmla="*/ 252 h 357"/>
              <a:gd name="T44" fmla="*/ 23 w 265"/>
              <a:gd name="T45" fmla="*/ 12 h 357"/>
              <a:gd name="T46" fmla="*/ 120 w 265"/>
              <a:gd name="T47" fmla="*/ 12 h 357"/>
              <a:gd name="T48" fmla="*/ 134 w 265"/>
              <a:gd name="T49" fmla="*/ 0 h 357"/>
              <a:gd name="T50" fmla="*/ 12 w 265"/>
              <a:gd name="T51" fmla="*/ 0 h 357"/>
              <a:gd name="T52" fmla="*/ 53 w 265"/>
              <a:gd name="T53" fmla="*/ 257 h 357"/>
              <a:gd name="T54" fmla="*/ 54 w 265"/>
              <a:gd name="T55" fmla="*/ 259 h 357"/>
              <a:gd name="T56" fmla="*/ 62 w 265"/>
              <a:gd name="T57" fmla="*/ 275 h 357"/>
              <a:gd name="T58" fmla="*/ 64 w 265"/>
              <a:gd name="T59" fmla="*/ 278 h 357"/>
              <a:gd name="T60" fmla="*/ 72 w 265"/>
              <a:gd name="T61" fmla="*/ 292 h 357"/>
              <a:gd name="T62" fmla="*/ 74 w 265"/>
              <a:gd name="T63" fmla="*/ 295 h 357"/>
              <a:gd name="T64" fmla="*/ 83 w 265"/>
              <a:gd name="T65" fmla="*/ 309 h 357"/>
              <a:gd name="T66" fmla="*/ 85 w 265"/>
              <a:gd name="T67" fmla="*/ 313 h 357"/>
              <a:gd name="T68" fmla="*/ 94 w 265"/>
              <a:gd name="T69" fmla="*/ 325 h 357"/>
              <a:gd name="T70" fmla="*/ 95 w 265"/>
              <a:gd name="T71" fmla="*/ 327 h 357"/>
              <a:gd name="T72" fmla="*/ 119 w 265"/>
              <a:gd name="T73" fmla="*/ 357 h 357"/>
              <a:gd name="T74" fmla="*/ 265 w 265"/>
              <a:gd name="T75" fmla="*/ 357 h 357"/>
              <a:gd name="T76" fmla="*/ 190 w 265"/>
              <a:gd name="T77" fmla="*/ 253 h 357"/>
              <a:gd name="T78" fmla="*/ 129 w 265"/>
              <a:gd name="T79" fmla="*/ 39 h 357"/>
              <a:gd name="T80" fmla="*/ 134 w 265"/>
              <a:gd name="T81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65" h="357">
                <a:moveTo>
                  <a:pt x="120" y="12"/>
                </a:moveTo>
                <a:cubicBezTo>
                  <a:pt x="118" y="21"/>
                  <a:pt x="117" y="30"/>
                  <a:pt x="117" y="38"/>
                </a:cubicBezTo>
                <a:cubicBezTo>
                  <a:pt x="111" y="118"/>
                  <a:pt x="134" y="197"/>
                  <a:pt x="181" y="260"/>
                </a:cubicBezTo>
                <a:cubicBezTo>
                  <a:pt x="181" y="261"/>
                  <a:pt x="181" y="261"/>
                  <a:pt x="181" y="261"/>
                </a:cubicBezTo>
                <a:cubicBezTo>
                  <a:pt x="181" y="261"/>
                  <a:pt x="181" y="261"/>
                  <a:pt x="181" y="261"/>
                </a:cubicBezTo>
                <a:cubicBezTo>
                  <a:pt x="189" y="271"/>
                  <a:pt x="215" y="303"/>
                  <a:pt x="243" y="345"/>
                </a:cubicBezTo>
                <a:cubicBezTo>
                  <a:pt x="125" y="345"/>
                  <a:pt x="125" y="345"/>
                  <a:pt x="125" y="345"/>
                </a:cubicBezTo>
                <a:cubicBezTo>
                  <a:pt x="114" y="331"/>
                  <a:pt x="106" y="321"/>
                  <a:pt x="105" y="320"/>
                </a:cubicBezTo>
                <a:cubicBezTo>
                  <a:pt x="105" y="319"/>
                  <a:pt x="105" y="319"/>
                  <a:pt x="105" y="319"/>
                </a:cubicBezTo>
                <a:cubicBezTo>
                  <a:pt x="104" y="318"/>
                  <a:pt x="104" y="318"/>
                  <a:pt x="104" y="318"/>
                </a:cubicBezTo>
                <a:cubicBezTo>
                  <a:pt x="101" y="314"/>
                  <a:pt x="98" y="310"/>
                  <a:pt x="95" y="306"/>
                </a:cubicBezTo>
                <a:cubicBezTo>
                  <a:pt x="94" y="304"/>
                  <a:pt x="94" y="304"/>
                  <a:pt x="94" y="304"/>
                </a:cubicBezTo>
                <a:cubicBezTo>
                  <a:pt x="94" y="304"/>
                  <a:pt x="94" y="303"/>
                  <a:pt x="93" y="303"/>
                </a:cubicBezTo>
                <a:cubicBezTo>
                  <a:pt x="90" y="298"/>
                  <a:pt x="87" y="294"/>
                  <a:pt x="84" y="289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88"/>
                  <a:pt x="83" y="287"/>
                  <a:pt x="82" y="286"/>
                </a:cubicBezTo>
                <a:cubicBezTo>
                  <a:pt x="80" y="281"/>
                  <a:pt x="77" y="276"/>
                  <a:pt x="74" y="272"/>
                </a:cubicBezTo>
                <a:cubicBezTo>
                  <a:pt x="73" y="270"/>
                  <a:pt x="73" y="270"/>
                  <a:pt x="73" y="270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0" y="264"/>
                  <a:pt x="67" y="259"/>
                  <a:pt x="65" y="254"/>
                </a:cubicBezTo>
                <a:cubicBezTo>
                  <a:pt x="64" y="253"/>
                  <a:pt x="64" y="253"/>
                  <a:pt x="64" y="253"/>
                </a:cubicBezTo>
                <a:cubicBezTo>
                  <a:pt x="64" y="252"/>
                  <a:pt x="64" y="252"/>
                  <a:pt x="64" y="252"/>
                </a:cubicBezTo>
                <a:cubicBezTo>
                  <a:pt x="28" y="178"/>
                  <a:pt x="13" y="95"/>
                  <a:pt x="23" y="12"/>
                </a:cubicBezTo>
                <a:cubicBezTo>
                  <a:pt x="120" y="12"/>
                  <a:pt x="120" y="12"/>
                  <a:pt x="120" y="12"/>
                </a:cubicBezTo>
                <a:moveTo>
                  <a:pt x="134" y="0"/>
                </a:moveTo>
                <a:cubicBezTo>
                  <a:pt x="12" y="0"/>
                  <a:pt x="12" y="0"/>
                  <a:pt x="12" y="0"/>
                </a:cubicBezTo>
                <a:cubicBezTo>
                  <a:pt x="0" y="87"/>
                  <a:pt x="14" y="177"/>
                  <a:pt x="53" y="257"/>
                </a:cubicBezTo>
                <a:cubicBezTo>
                  <a:pt x="54" y="258"/>
                  <a:pt x="54" y="259"/>
                  <a:pt x="54" y="259"/>
                </a:cubicBezTo>
                <a:cubicBezTo>
                  <a:pt x="57" y="264"/>
                  <a:pt x="59" y="270"/>
                  <a:pt x="62" y="275"/>
                </a:cubicBezTo>
                <a:cubicBezTo>
                  <a:pt x="63" y="276"/>
                  <a:pt x="63" y="277"/>
                  <a:pt x="64" y="278"/>
                </a:cubicBezTo>
                <a:cubicBezTo>
                  <a:pt x="66" y="282"/>
                  <a:pt x="69" y="287"/>
                  <a:pt x="72" y="292"/>
                </a:cubicBezTo>
                <a:cubicBezTo>
                  <a:pt x="73" y="293"/>
                  <a:pt x="73" y="294"/>
                  <a:pt x="74" y="295"/>
                </a:cubicBezTo>
                <a:cubicBezTo>
                  <a:pt x="77" y="300"/>
                  <a:pt x="80" y="305"/>
                  <a:pt x="83" y="309"/>
                </a:cubicBezTo>
                <a:cubicBezTo>
                  <a:pt x="84" y="311"/>
                  <a:pt x="85" y="312"/>
                  <a:pt x="85" y="313"/>
                </a:cubicBezTo>
                <a:cubicBezTo>
                  <a:pt x="88" y="317"/>
                  <a:pt x="91" y="321"/>
                  <a:pt x="94" y="325"/>
                </a:cubicBezTo>
                <a:cubicBezTo>
                  <a:pt x="95" y="326"/>
                  <a:pt x="95" y="326"/>
                  <a:pt x="95" y="327"/>
                </a:cubicBezTo>
                <a:cubicBezTo>
                  <a:pt x="95" y="327"/>
                  <a:pt x="105" y="338"/>
                  <a:pt x="119" y="357"/>
                </a:cubicBezTo>
                <a:cubicBezTo>
                  <a:pt x="265" y="357"/>
                  <a:pt x="265" y="357"/>
                  <a:pt x="265" y="357"/>
                </a:cubicBezTo>
                <a:cubicBezTo>
                  <a:pt x="233" y="306"/>
                  <a:pt x="200" y="266"/>
                  <a:pt x="190" y="253"/>
                </a:cubicBezTo>
                <a:cubicBezTo>
                  <a:pt x="145" y="192"/>
                  <a:pt x="124" y="116"/>
                  <a:pt x="129" y="39"/>
                </a:cubicBezTo>
                <a:cubicBezTo>
                  <a:pt x="130" y="26"/>
                  <a:pt x="131" y="13"/>
                  <a:pt x="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242659" y="5935105"/>
            <a:ext cx="1054100" cy="612775"/>
            <a:chOff x="4044951" y="5514975"/>
            <a:chExt cx="1054100" cy="612775"/>
          </a:xfrm>
          <a:solidFill>
            <a:schemeClr val="bg2">
              <a:alpha val="50000"/>
            </a:schemeClr>
          </a:solidFill>
        </p:grpSpPr>
        <p:sp>
          <p:nvSpPr>
            <p:cNvPr id="13" name="Freeform 152"/>
            <p:cNvSpPr>
              <a:spLocks/>
            </p:cNvSpPr>
            <p:nvPr/>
          </p:nvSpPr>
          <p:spPr bwMode="auto">
            <a:xfrm>
              <a:off x="4044951" y="5514975"/>
              <a:ext cx="1054100" cy="133350"/>
            </a:xfrm>
            <a:custGeom>
              <a:avLst/>
              <a:gdLst>
                <a:gd name="T0" fmla="*/ 21 w 332"/>
                <a:gd name="T1" fmla="*/ 42 h 42"/>
                <a:gd name="T2" fmla="*/ 0 w 332"/>
                <a:gd name="T3" fmla="*/ 21 h 42"/>
                <a:gd name="T4" fmla="*/ 21 w 332"/>
                <a:gd name="T5" fmla="*/ 0 h 42"/>
                <a:gd name="T6" fmla="*/ 311 w 332"/>
                <a:gd name="T7" fmla="*/ 0 h 42"/>
                <a:gd name="T8" fmla="*/ 332 w 332"/>
                <a:gd name="T9" fmla="*/ 21 h 42"/>
                <a:gd name="T10" fmla="*/ 311 w 332"/>
                <a:gd name="T11" fmla="*/ 42 h 42"/>
                <a:gd name="T12" fmla="*/ 21 w 33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42">
                  <a:moveTo>
                    <a:pt x="21" y="42"/>
                  </a:move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23" y="0"/>
                    <a:pt x="332" y="9"/>
                    <a:pt x="332" y="21"/>
                  </a:cubicBezTo>
                  <a:cubicBezTo>
                    <a:pt x="332" y="32"/>
                    <a:pt x="323" y="42"/>
                    <a:pt x="311" y="42"/>
                  </a:cubicBez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3"/>
            <p:cNvSpPr>
              <a:spLocks/>
            </p:cNvSpPr>
            <p:nvPr/>
          </p:nvSpPr>
          <p:spPr bwMode="auto">
            <a:xfrm>
              <a:off x="4044951" y="5753100"/>
              <a:ext cx="1054100" cy="136525"/>
            </a:xfrm>
            <a:custGeom>
              <a:avLst/>
              <a:gdLst>
                <a:gd name="T0" fmla="*/ 311 w 332"/>
                <a:gd name="T1" fmla="*/ 43 h 43"/>
                <a:gd name="T2" fmla="*/ 21 w 332"/>
                <a:gd name="T3" fmla="*/ 43 h 43"/>
                <a:gd name="T4" fmla="*/ 0 w 332"/>
                <a:gd name="T5" fmla="*/ 21 h 43"/>
                <a:gd name="T6" fmla="*/ 21 w 332"/>
                <a:gd name="T7" fmla="*/ 0 h 43"/>
                <a:gd name="T8" fmla="*/ 311 w 332"/>
                <a:gd name="T9" fmla="*/ 0 h 43"/>
                <a:gd name="T10" fmla="*/ 332 w 332"/>
                <a:gd name="T11" fmla="*/ 21 h 43"/>
                <a:gd name="T12" fmla="*/ 311 w 33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43">
                  <a:moveTo>
                    <a:pt x="31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23" y="0"/>
                    <a:pt x="332" y="10"/>
                    <a:pt x="332" y="21"/>
                  </a:cubicBezTo>
                  <a:cubicBezTo>
                    <a:pt x="332" y="33"/>
                    <a:pt x="323" y="43"/>
                    <a:pt x="311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4"/>
            <p:cNvSpPr>
              <a:spLocks/>
            </p:cNvSpPr>
            <p:nvPr/>
          </p:nvSpPr>
          <p:spPr bwMode="auto">
            <a:xfrm>
              <a:off x="4225926" y="5994400"/>
              <a:ext cx="692150" cy="133350"/>
            </a:xfrm>
            <a:custGeom>
              <a:avLst/>
              <a:gdLst>
                <a:gd name="T0" fmla="*/ 197 w 218"/>
                <a:gd name="T1" fmla="*/ 42 h 42"/>
                <a:gd name="T2" fmla="*/ 21 w 218"/>
                <a:gd name="T3" fmla="*/ 42 h 42"/>
                <a:gd name="T4" fmla="*/ 0 w 218"/>
                <a:gd name="T5" fmla="*/ 21 h 42"/>
                <a:gd name="T6" fmla="*/ 21 w 218"/>
                <a:gd name="T7" fmla="*/ 0 h 42"/>
                <a:gd name="T8" fmla="*/ 197 w 218"/>
                <a:gd name="T9" fmla="*/ 0 h 42"/>
                <a:gd name="T10" fmla="*/ 218 w 218"/>
                <a:gd name="T11" fmla="*/ 21 h 42"/>
                <a:gd name="T12" fmla="*/ 197 w 21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42">
                  <a:moveTo>
                    <a:pt x="197" y="42"/>
                  </a:move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9" y="0"/>
                    <a:pt x="218" y="10"/>
                    <a:pt x="218" y="21"/>
                  </a:cubicBezTo>
                  <a:cubicBezTo>
                    <a:pt x="218" y="33"/>
                    <a:pt x="209" y="42"/>
                    <a:pt x="197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Oval 156"/>
          <p:cNvSpPr>
            <a:spLocks noChangeArrowheads="1"/>
          </p:cNvSpPr>
          <p:nvPr/>
        </p:nvSpPr>
        <p:spPr bwMode="auto">
          <a:xfrm>
            <a:off x="3386564" y="2460405"/>
            <a:ext cx="539750" cy="539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69"/>
          <p:cNvSpPr>
            <a:spLocks/>
          </p:cNvSpPr>
          <p:nvPr/>
        </p:nvSpPr>
        <p:spPr bwMode="auto">
          <a:xfrm>
            <a:off x="3075264" y="3726690"/>
            <a:ext cx="603250" cy="606425"/>
          </a:xfrm>
          <a:custGeom>
            <a:avLst/>
            <a:gdLst>
              <a:gd name="T0" fmla="*/ 121 w 190"/>
              <a:gd name="T1" fmla="*/ 14 h 191"/>
              <a:gd name="T2" fmla="*/ 176 w 190"/>
              <a:gd name="T3" fmla="*/ 121 h 191"/>
              <a:gd name="T4" fmla="*/ 69 w 190"/>
              <a:gd name="T5" fmla="*/ 176 h 191"/>
              <a:gd name="T6" fmla="*/ 14 w 190"/>
              <a:gd name="T7" fmla="*/ 69 h 191"/>
              <a:gd name="T8" fmla="*/ 121 w 190"/>
              <a:gd name="T9" fmla="*/ 14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121" y="14"/>
                </a:moveTo>
                <a:cubicBezTo>
                  <a:pt x="166" y="29"/>
                  <a:pt x="190" y="77"/>
                  <a:pt x="176" y="121"/>
                </a:cubicBezTo>
                <a:cubicBezTo>
                  <a:pt x="161" y="166"/>
                  <a:pt x="113" y="191"/>
                  <a:pt x="69" y="176"/>
                </a:cubicBezTo>
                <a:cubicBezTo>
                  <a:pt x="24" y="162"/>
                  <a:pt x="0" y="114"/>
                  <a:pt x="14" y="69"/>
                </a:cubicBezTo>
                <a:cubicBezTo>
                  <a:pt x="29" y="24"/>
                  <a:pt x="77" y="0"/>
                  <a:pt x="121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71"/>
          <p:cNvSpPr>
            <a:spLocks/>
          </p:cNvSpPr>
          <p:nvPr/>
        </p:nvSpPr>
        <p:spPr bwMode="auto">
          <a:xfrm>
            <a:off x="3779109" y="4922280"/>
            <a:ext cx="609600" cy="612775"/>
          </a:xfrm>
          <a:custGeom>
            <a:avLst/>
            <a:gdLst>
              <a:gd name="T0" fmla="*/ 165 w 192"/>
              <a:gd name="T1" fmla="*/ 47 h 193"/>
              <a:gd name="T2" fmla="*/ 146 w 192"/>
              <a:gd name="T3" fmla="*/ 165 h 193"/>
              <a:gd name="T4" fmla="*/ 27 w 192"/>
              <a:gd name="T5" fmla="*/ 147 h 193"/>
              <a:gd name="T6" fmla="*/ 46 w 192"/>
              <a:gd name="T7" fmla="*/ 28 h 193"/>
              <a:gd name="T8" fmla="*/ 165 w 192"/>
              <a:gd name="T9" fmla="*/ 47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3">
                <a:moveTo>
                  <a:pt x="165" y="47"/>
                </a:moveTo>
                <a:cubicBezTo>
                  <a:pt x="192" y="85"/>
                  <a:pt x="184" y="138"/>
                  <a:pt x="146" y="165"/>
                </a:cubicBezTo>
                <a:cubicBezTo>
                  <a:pt x="108" y="193"/>
                  <a:pt x="55" y="185"/>
                  <a:pt x="27" y="147"/>
                </a:cubicBezTo>
                <a:cubicBezTo>
                  <a:pt x="0" y="109"/>
                  <a:pt x="8" y="55"/>
                  <a:pt x="46" y="28"/>
                </a:cubicBezTo>
                <a:cubicBezTo>
                  <a:pt x="84" y="0"/>
                  <a:pt x="137" y="9"/>
                  <a:pt x="165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72"/>
          <p:cNvSpPr>
            <a:spLocks noEditPoints="1"/>
          </p:cNvSpPr>
          <p:nvPr/>
        </p:nvSpPr>
        <p:spPr bwMode="auto">
          <a:xfrm>
            <a:off x="3507250" y="2564096"/>
            <a:ext cx="260350" cy="327025"/>
          </a:xfrm>
          <a:custGeom>
            <a:avLst/>
            <a:gdLst>
              <a:gd name="T0" fmla="*/ 118 w 164"/>
              <a:gd name="T1" fmla="*/ 34 h 206"/>
              <a:gd name="T2" fmla="*/ 28 w 164"/>
              <a:gd name="T3" fmla="*/ 34 h 206"/>
              <a:gd name="T4" fmla="*/ 28 w 164"/>
              <a:gd name="T5" fmla="*/ 46 h 206"/>
              <a:gd name="T6" fmla="*/ 118 w 164"/>
              <a:gd name="T7" fmla="*/ 46 h 206"/>
              <a:gd name="T8" fmla="*/ 118 w 164"/>
              <a:gd name="T9" fmla="*/ 34 h 206"/>
              <a:gd name="T10" fmla="*/ 118 w 164"/>
              <a:gd name="T11" fmla="*/ 58 h 206"/>
              <a:gd name="T12" fmla="*/ 28 w 164"/>
              <a:gd name="T13" fmla="*/ 58 h 206"/>
              <a:gd name="T14" fmla="*/ 28 w 164"/>
              <a:gd name="T15" fmla="*/ 72 h 206"/>
              <a:gd name="T16" fmla="*/ 118 w 164"/>
              <a:gd name="T17" fmla="*/ 72 h 206"/>
              <a:gd name="T18" fmla="*/ 118 w 164"/>
              <a:gd name="T19" fmla="*/ 58 h 206"/>
              <a:gd name="T20" fmla="*/ 146 w 164"/>
              <a:gd name="T21" fmla="*/ 18 h 206"/>
              <a:gd name="T22" fmla="*/ 146 w 164"/>
              <a:gd name="T23" fmla="*/ 0 h 206"/>
              <a:gd name="T24" fmla="*/ 0 w 164"/>
              <a:gd name="T25" fmla="*/ 0 h 206"/>
              <a:gd name="T26" fmla="*/ 0 w 164"/>
              <a:gd name="T27" fmla="*/ 188 h 206"/>
              <a:gd name="T28" fmla="*/ 18 w 164"/>
              <a:gd name="T29" fmla="*/ 188 h 206"/>
              <a:gd name="T30" fmla="*/ 18 w 164"/>
              <a:gd name="T31" fmla="*/ 206 h 206"/>
              <a:gd name="T32" fmla="*/ 164 w 164"/>
              <a:gd name="T33" fmla="*/ 206 h 206"/>
              <a:gd name="T34" fmla="*/ 164 w 164"/>
              <a:gd name="T35" fmla="*/ 18 h 206"/>
              <a:gd name="T36" fmla="*/ 146 w 164"/>
              <a:gd name="T37" fmla="*/ 18 h 206"/>
              <a:gd name="T38" fmla="*/ 10 w 164"/>
              <a:gd name="T39" fmla="*/ 178 h 206"/>
              <a:gd name="T40" fmla="*/ 10 w 164"/>
              <a:gd name="T41" fmla="*/ 10 h 206"/>
              <a:gd name="T42" fmla="*/ 134 w 164"/>
              <a:gd name="T43" fmla="*/ 10 h 206"/>
              <a:gd name="T44" fmla="*/ 134 w 164"/>
              <a:gd name="T45" fmla="*/ 134 h 206"/>
              <a:gd name="T46" fmla="*/ 92 w 164"/>
              <a:gd name="T47" fmla="*/ 134 h 206"/>
              <a:gd name="T48" fmla="*/ 92 w 164"/>
              <a:gd name="T49" fmla="*/ 178 h 206"/>
              <a:gd name="T50" fmla="*/ 10 w 164"/>
              <a:gd name="T51" fmla="*/ 178 h 206"/>
              <a:gd name="T52" fmla="*/ 154 w 164"/>
              <a:gd name="T53" fmla="*/ 196 h 206"/>
              <a:gd name="T54" fmla="*/ 28 w 164"/>
              <a:gd name="T55" fmla="*/ 196 h 206"/>
              <a:gd name="T56" fmla="*/ 28 w 164"/>
              <a:gd name="T57" fmla="*/ 188 h 206"/>
              <a:gd name="T58" fmla="*/ 96 w 164"/>
              <a:gd name="T59" fmla="*/ 188 h 206"/>
              <a:gd name="T60" fmla="*/ 146 w 164"/>
              <a:gd name="T61" fmla="*/ 140 h 206"/>
              <a:gd name="T62" fmla="*/ 146 w 164"/>
              <a:gd name="T63" fmla="*/ 28 h 206"/>
              <a:gd name="T64" fmla="*/ 154 w 164"/>
              <a:gd name="T65" fmla="*/ 28 h 206"/>
              <a:gd name="T66" fmla="*/ 154 w 164"/>
              <a:gd name="T67" fmla="*/ 196 h 206"/>
              <a:gd name="T68" fmla="*/ 118 w 164"/>
              <a:gd name="T69" fmla="*/ 84 h 206"/>
              <a:gd name="T70" fmla="*/ 28 w 164"/>
              <a:gd name="T71" fmla="*/ 84 h 206"/>
              <a:gd name="T72" fmla="*/ 28 w 164"/>
              <a:gd name="T73" fmla="*/ 96 h 206"/>
              <a:gd name="T74" fmla="*/ 118 w 164"/>
              <a:gd name="T75" fmla="*/ 96 h 206"/>
              <a:gd name="T76" fmla="*/ 118 w 164"/>
              <a:gd name="T77" fmla="*/ 84 h 206"/>
              <a:gd name="T78" fmla="*/ 28 w 164"/>
              <a:gd name="T79" fmla="*/ 122 h 206"/>
              <a:gd name="T80" fmla="*/ 72 w 164"/>
              <a:gd name="T81" fmla="*/ 122 h 206"/>
              <a:gd name="T82" fmla="*/ 72 w 164"/>
              <a:gd name="T83" fmla="*/ 110 h 206"/>
              <a:gd name="T84" fmla="*/ 28 w 164"/>
              <a:gd name="T85" fmla="*/ 110 h 206"/>
              <a:gd name="T86" fmla="*/ 28 w 164"/>
              <a:gd name="T87" fmla="*/ 122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4" h="206">
                <a:moveTo>
                  <a:pt x="118" y="34"/>
                </a:moveTo>
                <a:lnTo>
                  <a:pt x="28" y="34"/>
                </a:lnTo>
                <a:lnTo>
                  <a:pt x="28" y="46"/>
                </a:lnTo>
                <a:lnTo>
                  <a:pt x="118" y="46"/>
                </a:lnTo>
                <a:lnTo>
                  <a:pt x="118" y="34"/>
                </a:lnTo>
                <a:close/>
                <a:moveTo>
                  <a:pt x="118" y="58"/>
                </a:moveTo>
                <a:lnTo>
                  <a:pt x="28" y="58"/>
                </a:lnTo>
                <a:lnTo>
                  <a:pt x="28" y="72"/>
                </a:lnTo>
                <a:lnTo>
                  <a:pt x="118" y="72"/>
                </a:lnTo>
                <a:lnTo>
                  <a:pt x="118" y="58"/>
                </a:lnTo>
                <a:close/>
                <a:moveTo>
                  <a:pt x="146" y="18"/>
                </a:moveTo>
                <a:lnTo>
                  <a:pt x="146" y="0"/>
                </a:lnTo>
                <a:lnTo>
                  <a:pt x="0" y="0"/>
                </a:lnTo>
                <a:lnTo>
                  <a:pt x="0" y="188"/>
                </a:lnTo>
                <a:lnTo>
                  <a:pt x="18" y="188"/>
                </a:lnTo>
                <a:lnTo>
                  <a:pt x="18" y="206"/>
                </a:lnTo>
                <a:lnTo>
                  <a:pt x="164" y="206"/>
                </a:lnTo>
                <a:lnTo>
                  <a:pt x="164" y="18"/>
                </a:lnTo>
                <a:lnTo>
                  <a:pt x="146" y="18"/>
                </a:lnTo>
                <a:close/>
                <a:moveTo>
                  <a:pt x="10" y="178"/>
                </a:moveTo>
                <a:lnTo>
                  <a:pt x="10" y="10"/>
                </a:lnTo>
                <a:lnTo>
                  <a:pt x="134" y="10"/>
                </a:lnTo>
                <a:lnTo>
                  <a:pt x="134" y="134"/>
                </a:lnTo>
                <a:lnTo>
                  <a:pt x="92" y="134"/>
                </a:lnTo>
                <a:lnTo>
                  <a:pt x="92" y="178"/>
                </a:lnTo>
                <a:lnTo>
                  <a:pt x="10" y="178"/>
                </a:lnTo>
                <a:close/>
                <a:moveTo>
                  <a:pt x="154" y="196"/>
                </a:moveTo>
                <a:lnTo>
                  <a:pt x="28" y="196"/>
                </a:lnTo>
                <a:lnTo>
                  <a:pt x="28" y="188"/>
                </a:lnTo>
                <a:lnTo>
                  <a:pt x="96" y="188"/>
                </a:lnTo>
                <a:lnTo>
                  <a:pt x="146" y="140"/>
                </a:lnTo>
                <a:lnTo>
                  <a:pt x="146" y="28"/>
                </a:lnTo>
                <a:lnTo>
                  <a:pt x="154" y="28"/>
                </a:lnTo>
                <a:lnTo>
                  <a:pt x="154" y="196"/>
                </a:lnTo>
                <a:close/>
                <a:moveTo>
                  <a:pt x="118" y="84"/>
                </a:moveTo>
                <a:lnTo>
                  <a:pt x="28" y="84"/>
                </a:lnTo>
                <a:lnTo>
                  <a:pt x="28" y="96"/>
                </a:lnTo>
                <a:lnTo>
                  <a:pt x="118" y="96"/>
                </a:lnTo>
                <a:lnTo>
                  <a:pt x="118" y="84"/>
                </a:lnTo>
                <a:close/>
                <a:moveTo>
                  <a:pt x="28" y="122"/>
                </a:moveTo>
                <a:lnTo>
                  <a:pt x="72" y="122"/>
                </a:lnTo>
                <a:lnTo>
                  <a:pt x="72" y="110"/>
                </a:lnTo>
                <a:lnTo>
                  <a:pt x="28" y="110"/>
                </a:lnTo>
                <a:lnTo>
                  <a:pt x="28" y="12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73"/>
          <p:cNvSpPr>
            <a:spLocks/>
          </p:cNvSpPr>
          <p:nvPr/>
        </p:nvSpPr>
        <p:spPr bwMode="auto">
          <a:xfrm>
            <a:off x="5560284" y="2490230"/>
            <a:ext cx="612775" cy="609600"/>
          </a:xfrm>
          <a:custGeom>
            <a:avLst/>
            <a:gdLst>
              <a:gd name="T0" fmla="*/ 165 w 193"/>
              <a:gd name="T1" fmla="*/ 146 h 192"/>
              <a:gd name="T2" fmla="*/ 46 w 193"/>
              <a:gd name="T3" fmla="*/ 165 h 192"/>
              <a:gd name="T4" fmla="*/ 27 w 193"/>
              <a:gd name="T5" fmla="*/ 46 h 192"/>
              <a:gd name="T6" fmla="*/ 146 w 193"/>
              <a:gd name="T7" fmla="*/ 27 h 192"/>
              <a:gd name="T8" fmla="*/ 165 w 193"/>
              <a:gd name="T9" fmla="*/ 14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" h="192">
                <a:moveTo>
                  <a:pt x="165" y="146"/>
                </a:moveTo>
                <a:cubicBezTo>
                  <a:pt x="137" y="184"/>
                  <a:pt x="84" y="192"/>
                  <a:pt x="46" y="165"/>
                </a:cubicBezTo>
                <a:cubicBezTo>
                  <a:pt x="8" y="137"/>
                  <a:pt x="0" y="84"/>
                  <a:pt x="27" y="46"/>
                </a:cubicBezTo>
                <a:cubicBezTo>
                  <a:pt x="55" y="8"/>
                  <a:pt x="108" y="0"/>
                  <a:pt x="146" y="27"/>
                </a:cubicBezTo>
                <a:cubicBezTo>
                  <a:pt x="184" y="55"/>
                  <a:pt x="193" y="108"/>
                  <a:pt x="165" y="1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74"/>
          <p:cNvSpPr>
            <a:spLocks noEditPoints="1"/>
          </p:cNvSpPr>
          <p:nvPr/>
        </p:nvSpPr>
        <p:spPr bwMode="auto">
          <a:xfrm>
            <a:off x="5703159" y="2614055"/>
            <a:ext cx="330200" cy="368300"/>
          </a:xfrm>
          <a:custGeom>
            <a:avLst/>
            <a:gdLst>
              <a:gd name="T0" fmla="*/ 84 w 104"/>
              <a:gd name="T1" fmla="*/ 23 h 116"/>
              <a:gd name="T2" fmla="*/ 87 w 104"/>
              <a:gd name="T3" fmla="*/ 18 h 116"/>
              <a:gd name="T4" fmla="*/ 88 w 104"/>
              <a:gd name="T5" fmla="*/ 19 h 116"/>
              <a:gd name="T6" fmla="*/ 91 w 104"/>
              <a:gd name="T7" fmla="*/ 19 h 116"/>
              <a:gd name="T8" fmla="*/ 93 w 104"/>
              <a:gd name="T9" fmla="*/ 18 h 116"/>
              <a:gd name="T10" fmla="*/ 95 w 104"/>
              <a:gd name="T11" fmla="*/ 14 h 116"/>
              <a:gd name="T12" fmla="*/ 94 w 104"/>
              <a:gd name="T13" fmla="*/ 10 h 116"/>
              <a:gd name="T14" fmla="*/ 79 w 104"/>
              <a:gd name="T15" fmla="*/ 1 h 116"/>
              <a:gd name="T16" fmla="*/ 75 w 104"/>
              <a:gd name="T17" fmla="*/ 2 h 116"/>
              <a:gd name="T18" fmla="*/ 73 w 104"/>
              <a:gd name="T19" fmla="*/ 6 h 116"/>
              <a:gd name="T20" fmla="*/ 72 w 104"/>
              <a:gd name="T21" fmla="*/ 9 h 116"/>
              <a:gd name="T22" fmla="*/ 74 w 104"/>
              <a:gd name="T23" fmla="*/ 10 h 116"/>
              <a:gd name="T24" fmla="*/ 75 w 104"/>
              <a:gd name="T25" fmla="*/ 11 h 116"/>
              <a:gd name="T26" fmla="*/ 72 w 104"/>
              <a:gd name="T27" fmla="*/ 16 h 116"/>
              <a:gd name="T28" fmla="*/ 52 w 104"/>
              <a:gd name="T29" fmla="*/ 12 h 116"/>
              <a:gd name="T30" fmla="*/ 32 w 104"/>
              <a:gd name="T31" fmla="*/ 16 h 116"/>
              <a:gd name="T32" fmla="*/ 29 w 104"/>
              <a:gd name="T33" fmla="*/ 11 h 116"/>
              <a:gd name="T34" fmla="*/ 30 w 104"/>
              <a:gd name="T35" fmla="*/ 10 h 116"/>
              <a:gd name="T36" fmla="*/ 32 w 104"/>
              <a:gd name="T37" fmla="*/ 9 h 116"/>
              <a:gd name="T38" fmla="*/ 31 w 104"/>
              <a:gd name="T39" fmla="*/ 6 h 116"/>
              <a:gd name="T40" fmla="*/ 29 w 104"/>
              <a:gd name="T41" fmla="*/ 2 h 116"/>
              <a:gd name="T42" fmla="*/ 25 w 104"/>
              <a:gd name="T43" fmla="*/ 1 h 116"/>
              <a:gd name="T44" fmla="*/ 10 w 104"/>
              <a:gd name="T45" fmla="*/ 10 h 116"/>
              <a:gd name="T46" fmla="*/ 9 w 104"/>
              <a:gd name="T47" fmla="*/ 14 h 116"/>
              <a:gd name="T48" fmla="*/ 11 w 104"/>
              <a:gd name="T49" fmla="*/ 18 h 116"/>
              <a:gd name="T50" fmla="*/ 13 w 104"/>
              <a:gd name="T51" fmla="*/ 19 h 116"/>
              <a:gd name="T52" fmla="*/ 16 w 104"/>
              <a:gd name="T53" fmla="*/ 19 h 116"/>
              <a:gd name="T54" fmla="*/ 17 w 104"/>
              <a:gd name="T55" fmla="*/ 18 h 116"/>
              <a:gd name="T56" fmla="*/ 20 w 104"/>
              <a:gd name="T57" fmla="*/ 23 h 116"/>
              <a:gd name="T58" fmla="*/ 0 w 104"/>
              <a:gd name="T59" fmla="*/ 64 h 116"/>
              <a:gd name="T60" fmla="*/ 52 w 104"/>
              <a:gd name="T61" fmla="*/ 116 h 116"/>
              <a:gd name="T62" fmla="*/ 104 w 104"/>
              <a:gd name="T63" fmla="*/ 64 h 116"/>
              <a:gd name="T64" fmla="*/ 84 w 104"/>
              <a:gd name="T65" fmla="*/ 23 h 116"/>
              <a:gd name="T66" fmla="*/ 52 w 104"/>
              <a:gd name="T67" fmla="*/ 106 h 116"/>
              <a:gd name="T68" fmla="*/ 10 w 104"/>
              <a:gd name="T69" fmla="*/ 64 h 116"/>
              <a:gd name="T70" fmla="*/ 52 w 104"/>
              <a:gd name="T71" fmla="*/ 22 h 116"/>
              <a:gd name="T72" fmla="*/ 94 w 104"/>
              <a:gd name="T73" fmla="*/ 64 h 116"/>
              <a:gd name="T74" fmla="*/ 52 w 104"/>
              <a:gd name="T75" fmla="*/ 106 h 116"/>
              <a:gd name="T76" fmla="*/ 57 w 104"/>
              <a:gd name="T77" fmla="*/ 65 h 116"/>
              <a:gd name="T78" fmla="*/ 57 w 104"/>
              <a:gd name="T79" fmla="*/ 64 h 116"/>
              <a:gd name="T80" fmla="*/ 57 w 104"/>
              <a:gd name="T81" fmla="*/ 41 h 116"/>
              <a:gd name="T82" fmla="*/ 52 w 104"/>
              <a:gd name="T83" fmla="*/ 36 h 116"/>
              <a:gd name="T84" fmla="*/ 48 w 104"/>
              <a:gd name="T85" fmla="*/ 41 h 116"/>
              <a:gd name="T86" fmla="*/ 48 w 104"/>
              <a:gd name="T87" fmla="*/ 64 h 116"/>
              <a:gd name="T88" fmla="*/ 52 w 104"/>
              <a:gd name="T89" fmla="*/ 69 h 116"/>
              <a:gd name="T90" fmla="*/ 53 w 104"/>
              <a:gd name="T91" fmla="*/ 69 h 116"/>
              <a:gd name="T92" fmla="*/ 74 w 104"/>
              <a:gd name="T93" fmla="*/ 90 h 116"/>
              <a:gd name="T94" fmla="*/ 75 w 104"/>
              <a:gd name="T95" fmla="*/ 90 h 116"/>
              <a:gd name="T96" fmla="*/ 77 w 104"/>
              <a:gd name="T97" fmla="*/ 90 h 116"/>
              <a:gd name="T98" fmla="*/ 77 w 104"/>
              <a:gd name="T99" fmla="*/ 86 h 116"/>
              <a:gd name="T100" fmla="*/ 57 w 104"/>
              <a:gd name="T101" fmla="*/ 65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4" h="116">
                <a:moveTo>
                  <a:pt x="84" y="23"/>
                </a:moveTo>
                <a:cubicBezTo>
                  <a:pt x="87" y="18"/>
                  <a:pt x="87" y="18"/>
                  <a:pt x="87" y="18"/>
                </a:cubicBezTo>
                <a:cubicBezTo>
                  <a:pt x="88" y="19"/>
                  <a:pt x="88" y="19"/>
                  <a:pt x="88" y="19"/>
                </a:cubicBezTo>
                <a:cubicBezTo>
                  <a:pt x="89" y="19"/>
                  <a:pt x="90" y="20"/>
                  <a:pt x="91" y="19"/>
                </a:cubicBezTo>
                <a:cubicBezTo>
                  <a:pt x="92" y="19"/>
                  <a:pt x="92" y="19"/>
                  <a:pt x="93" y="18"/>
                </a:cubicBezTo>
                <a:cubicBezTo>
                  <a:pt x="95" y="14"/>
                  <a:pt x="95" y="14"/>
                  <a:pt x="95" y="14"/>
                </a:cubicBezTo>
                <a:cubicBezTo>
                  <a:pt x="96" y="13"/>
                  <a:pt x="95" y="11"/>
                  <a:pt x="94" y="10"/>
                </a:cubicBezTo>
                <a:cubicBezTo>
                  <a:pt x="79" y="1"/>
                  <a:pt x="79" y="1"/>
                  <a:pt x="79" y="1"/>
                </a:cubicBezTo>
                <a:cubicBezTo>
                  <a:pt x="78" y="0"/>
                  <a:pt x="76" y="1"/>
                  <a:pt x="75" y="2"/>
                </a:cubicBezTo>
                <a:cubicBezTo>
                  <a:pt x="73" y="6"/>
                  <a:pt x="73" y="6"/>
                  <a:pt x="73" y="6"/>
                </a:cubicBezTo>
                <a:cubicBezTo>
                  <a:pt x="72" y="7"/>
                  <a:pt x="72" y="8"/>
                  <a:pt x="72" y="9"/>
                </a:cubicBezTo>
                <a:cubicBezTo>
                  <a:pt x="73" y="9"/>
                  <a:pt x="73" y="10"/>
                  <a:pt x="74" y="10"/>
                </a:cubicBezTo>
                <a:cubicBezTo>
                  <a:pt x="75" y="11"/>
                  <a:pt x="75" y="11"/>
                  <a:pt x="75" y="11"/>
                </a:cubicBezTo>
                <a:cubicBezTo>
                  <a:pt x="72" y="16"/>
                  <a:pt x="72" y="16"/>
                  <a:pt x="72" y="16"/>
                </a:cubicBezTo>
                <a:cubicBezTo>
                  <a:pt x="66" y="14"/>
                  <a:pt x="59" y="12"/>
                  <a:pt x="52" y="12"/>
                </a:cubicBezTo>
                <a:cubicBezTo>
                  <a:pt x="45" y="12"/>
                  <a:pt x="38" y="14"/>
                  <a:pt x="32" y="16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10"/>
                  <a:pt x="32" y="9"/>
                  <a:pt x="32" y="9"/>
                </a:cubicBezTo>
                <a:cubicBezTo>
                  <a:pt x="32" y="8"/>
                  <a:pt x="32" y="7"/>
                  <a:pt x="31" y="6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1"/>
                  <a:pt x="26" y="0"/>
                  <a:pt x="25" y="1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1"/>
                  <a:pt x="8" y="13"/>
                  <a:pt x="9" y="14"/>
                </a:cubicBezTo>
                <a:cubicBezTo>
                  <a:pt x="11" y="18"/>
                  <a:pt x="11" y="18"/>
                  <a:pt x="11" y="18"/>
                </a:cubicBezTo>
                <a:cubicBezTo>
                  <a:pt x="12" y="19"/>
                  <a:pt x="12" y="19"/>
                  <a:pt x="13" y="19"/>
                </a:cubicBezTo>
                <a:cubicBezTo>
                  <a:pt x="14" y="20"/>
                  <a:pt x="15" y="19"/>
                  <a:pt x="16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20" y="23"/>
                  <a:pt x="20" y="23"/>
                  <a:pt x="20" y="23"/>
                </a:cubicBezTo>
                <a:cubicBezTo>
                  <a:pt x="8" y="33"/>
                  <a:pt x="0" y="48"/>
                  <a:pt x="0" y="64"/>
                </a:cubicBezTo>
                <a:cubicBezTo>
                  <a:pt x="0" y="93"/>
                  <a:pt x="23" y="116"/>
                  <a:pt x="52" y="116"/>
                </a:cubicBezTo>
                <a:cubicBezTo>
                  <a:pt x="81" y="116"/>
                  <a:pt x="104" y="93"/>
                  <a:pt x="104" y="64"/>
                </a:cubicBezTo>
                <a:cubicBezTo>
                  <a:pt x="104" y="48"/>
                  <a:pt x="96" y="33"/>
                  <a:pt x="84" y="23"/>
                </a:cubicBezTo>
                <a:close/>
                <a:moveTo>
                  <a:pt x="52" y="106"/>
                </a:moveTo>
                <a:cubicBezTo>
                  <a:pt x="29" y="106"/>
                  <a:pt x="10" y="88"/>
                  <a:pt x="10" y="64"/>
                </a:cubicBezTo>
                <a:cubicBezTo>
                  <a:pt x="10" y="41"/>
                  <a:pt x="29" y="22"/>
                  <a:pt x="52" y="22"/>
                </a:cubicBezTo>
                <a:cubicBezTo>
                  <a:pt x="75" y="22"/>
                  <a:pt x="94" y="41"/>
                  <a:pt x="94" y="64"/>
                </a:cubicBezTo>
                <a:cubicBezTo>
                  <a:pt x="94" y="88"/>
                  <a:pt x="75" y="106"/>
                  <a:pt x="52" y="106"/>
                </a:cubicBezTo>
                <a:close/>
                <a:moveTo>
                  <a:pt x="57" y="65"/>
                </a:moveTo>
                <a:cubicBezTo>
                  <a:pt x="57" y="65"/>
                  <a:pt x="57" y="65"/>
                  <a:pt x="57" y="64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38"/>
                  <a:pt x="55" y="36"/>
                  <a:pt x="52" y="36"/>
                </a:cubicBezTo>
                <a:cubicBezTo>
                  <a:pt x="50" y="36"/>
                  <a:pt x="48" y="38"/>
                  <a:pt x="48" y="41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7"/>
                  <a:pt x="50" y="69"/>
                  <a:pt x="52" y="69"/>
                </a:cubicBezTo>
                <a:cubicBezTo>
                  <a:pt x="52" y="69"/>
                  <a:pt x="52" y="69"/>
                  <a:pt x="53" y="69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5" y="90"/>
                  <a:pt x="75" y="90"/>
                </a:cubicBezTo>
                <a:cubicBezTo>
                  <a:pt x="76" y="90"/>
                  <a:pt x="77" y="90"/>
                  <a:pt x="77" y="90"/>
                </a:cubicBezTo>
                <a:cubicBezTo>
                  <a:pt x="78" y="89"/>
                  <a:pt x="78" y="87"/>
                  <a:pt x="77" y="86"/>
                </a:cubicBezTo>
                <a:lnTo>
                  <a:pt x="57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75"/>
          <p:cNvSpPr>
            <a:spLocks/>
          </p:cNvSpPr>
          <p:nvPr/>
        </p:nvSpPr>
        <p:spPr bwMode="auto">
          <a:xfrm>
            <a:off x="5801584" y="3709430"/>
            <a:ext cx="603250" cy="606425"/>
          </a:xfrm>
          <a:custGeom>
            <a:avLst/>
            <a:gdLst>
              <a:gd name="T0" fmla="*/ 121 w 190"/>
              <a:gd name="T1" fmla="*/ 176 h 191"/>
              <a:gd name="T2" fmla="*/ 14 w 190"/>
              <a:gd name="T3" fmla="*/ 121 h 191"/>
              <a:gd name="T4" fmla="*/ 69 w 190"/>
              <a:gd name="T5" fmla="*/ 14 h 191"/>
              <a:gd name="T6" fmla="*/ 176 w 190"/>
              <a:gd name="T7" fmla="*/ 69 h 191"/>
              <a:gd name="T8" fmla="*/ 121 w 190"/>
              <a:gd name="T9" fmla="*/ 17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121" y="176"/>
                </a:moveTo>
                <a:cubicBezTo>
                  <a:pt x="77" y="191"/>
                  <a:pt x="29" y="166"/>
                  <a:pt x="14" y="121"/>
                </a:cubicBezTo>
                <a:cubicBezTo>
                  <a:pt x="0" y="77"/>
                  <a:pt x="24" y="29"/>
                  <a:pt x="69" y="14"/>
                </a:cubicBezTo>
                <a:cubicBezTo>
                  <a:pt x="113" y="0"/>
                  <a:pt x="161" y="24"/>
                  <a:pt x="176" y="69"/>
                </a:cubicBezTo>
                <a:cubicBezTo>
                  <a:pt x="190" y="114"/>
                  <a:pt x="166" y="162"/>
                  <a:pt x="121" y="1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76"/>
          <p:cNvSpPr>
            <a:spLocks noEditPoints="1"/>
          </p:cNvSpPr>
          <p:nvPr/>
        </p:nvSpPr>
        <p:spPr bwMode="auto">
          <a:xfrm>
            <a:off x="3170164" y="3894964"/>
            <a:ext cx="384175" cy="269875"/>
          </a:xfrm>
          <a:custGeom>
            <a:avLst/>
            <a:gdLst>
              <a:gd name="T0" fmla="*/ 98 w 121"/>
              <a:gd name="T1" fmla="*/ 36 h 85"/>
              <a:gd name="T2" fmla="*/ 49 w 121"/>
              <a:gd name="T3" fmla="*/ 0 h 85"/>
              <a:gd name="T4" fmla="*/ 0 w 121"/>
              <a:gd name="T5" fmla="*/ 36 h 85"/>
              <a:gd name="T6" fmla="*/ 15 w 121"/>
              <a:gd name="T7" fmla="*/ 62 h 85"/>
              <a:gd name="T8" fmla="*/ 0 w 121"/>
              <a:gd name="T9" fmla="*/ 71 h 85"/>
              <a:gd name="T10" fmla="*/ 33 w 121"/>
              <a:gd name="T11" fmla="*/ 70 h 85"/>
              <a:gd name="T12" fmla="*/ 49 w 121"/>
              <a:gd name="T13" fmla="*/ 71 h 85"/>
              <a:gd name="T14" fmla="*/ 98 w 121"/>
              <a:gd name="T15" fmla="*/ 36 h 85"/>
              <a:gd name="T16" fmla="*/ 58 w 121"/>
              <a:gd name="T17" fmla="*/ 51 h 85"/>
              <a:gd name="T18" fmla="*/ 26 w 121"/>
              <a:gd name="T19" fmla="*/ 51 h 85"/>
              <a:gd name="T20" fmla="*/ 26 w 121"/>
              <a:gd name="T21" fmla="*/ 46 h 85"/>
              <a:gd name="T22" fmla="*/ 58 w 121"/>
              <a:gd name="T23" fmla="*/ 46 h 85"/>
              <a:gd name="T24" fmla="*/ 58 w 121"/>
              <a:gd name="T25" fmla="*/ 51 h 85"/>
              <a:gd name="T26" fmla="*/ 71 w 121"/>
              <a:gd name="T27" fmla="*/ 38 h 85"/>
              <a:gd name="T28" fmla="*/ 26 w 121"/>
              <a:gd name="T29" fmla="*/ 38 h 85"/>
              <a:gd name="T30" fmla="*/ 26 w 121"/>
              <a:gd name="T31" fmla="*/ 34 h 85"/>
              <a:gd name="T32" fmla="*/ 71 w 121"/>
              <a:gd name="T33" fmla="*/ 34 h 85"/>
              <a:gd name="T34" fmla="*/ 71 w 121"/>
              <a:gd name="T35" fmla="*/ 38 h 85"/>
              <a:gd name="T36" fmla="*/ 71 w 121"/>
              <a:gd name="T37" fmla="*/ 26 h 85"/>
              <a:gd name="T38" fmla="*/ 26 w 121"/>
              <a:gd name="T39" fmla="*/ 26 h 85"/>
              <a:gd name="T40" fmla="*/ 26 w 121"/>
              <a:gd name="T41" fmla="*/ 21 h 85"/>
              <a:gd name="T42" fmla="*/ 71 w 121"/>
              <a:gd name="T43" fmla="*/ 21 h 85"/>
              <a:gd name="T44" fmla="*/ 71 w 121"/>
              <a:gd name="T45" fmla="*/ 26 h 85"/>
              <a:gd name="T46" fmla="*/ 108 w 121"/>
              <a:gd name="T47" fmla="*/ 72 h 85"/>
              <a:gd name="T48" fmla="*/ 121 w 121"/>
              <a:gd name="T49" fmla="*/ 51 h 85"/>
              <a:gd name="T50" fmla="*/ 101 w 121"/>
              <a:gd name="T51" fmla="*/ 27 h 85"/>
              <a:gd name="T52" fmla="*/ 103 w 121"/>
              <a:gd name="T53" fmla="*/ 36 h 85"/>
              <a:gd name="T54" fmla="*/ 60 w 121"/>
              <a:gd name="T55" fmla="*/ 75 h 85"/>
              <a:gd name="T56" fmla="*/ 82 w 121"/>
              <a:gd name="T57" fmla="*/ 80 h 85"/>
              <a:gd name="T58" fmla="*/ 94 w 121"/>
              <a:gd name="T59" fmla="*/ 79 h 85"/>
              <a:gd name="T60" fmla="*/ 121 w 121"/>
              <a:gd name="T61" fmla="*/ 80 h 85"/>
              <a:gd name="T62" fmla="*/ 108 w 121"/>
              <a:gd name="T63" fmla="*/ 7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1" h="85">
                <a:moveTo>
                  <a:pt x="98" y="36"/>
                </a:moveTo>
                <a:cubicBezTo>
                  <a:pt x="98" y="16"/>
                  <a:pt x="76" y="0"/>
                  <a:pt x="49" y="0"/>
                </a:cubicBezTo>
                <a:cubicBezTo>
                  <a:pt x="22" y="0"/>
                  <a:pt x="0" y="16"/>
                  <a:pt x="0" y="36"/>
                </a:cubicBezTo>
                <a:cubicBezTo>
                  <a:pt x="0" y="46"/>
                  <a:pt x="6" y="55"/>
                  <a:pt x="15" y="62"/>
                </a:cubicBezTo>
                <a:cubicBezTo>
                  <a:pt x="12" y="66"/>
                  <a:pt x="8" y="70"/>
                  <a:pt x="0" y="71"/>
                </a:cubicBezTo>
                <a:cubicBezTo>
                  <a:pt x="0" y="71"/>
                  <a:pt x="19" y="77"/>
                  <a:pt x="33" y="70"/>
                </a:cubicBezTo>
                <a:cubicBezTo>
                  <a:pt x="38" y="71"/>
                  <a:pt x="43" y="71"/>
                  <a:pt x="49" y="71"/>
                </a:cubicBezTo>
                <a:cubicBezTo>
                  <a:pt x="76" y="71"/>
                  <a:pt x="98" y="55"/>
                  <a:pt x="98" y="36"/>
                </a:cubicBezTo>
                <a:close/>
                <a:moveTo>
                  <a:pt x="5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26" y="46"/>
                  <a:pt x="26" y="46"/>
                  <a:pt x="26" y="46"/>
                </a:cubicBezTo>
                <a:cubicBezTo>
                  <a:pt x="58" y="46"/>
                  <a:pt x="58" y="46"/>
                  <a:pt x="58" y="46"/>
                </a:cubicBezTo>
                <a:lnTo>
                  <a:pt x="58" y="51"/>
                </a:lnTo>
                <a:close/>
                <a:moveTo>
                  <a:pt x="71" y="38"/>
                </a:moveTo>
                <a:cubicBezTo>
                  <a:pt x="26" y="38"/>
                  <a:pt x="26" y="38"/>
                  <a:pt x="26" y="38"/>
                </a:cubicBezTo>
                <a:cubicBezTo>
                  <a:pt x="26" y="34"/>
                  <a:pt x="26" y="34"/>
                  <a:pt x="26" y="34"/>
                </a:cubicBezTo>
                <a:cubicBezTo>
                  <a:pt x="71" y="34"/>
                  <a:pt x="71" y="34"/>
                  <a:pt x="71" y="34"/>
                </a:cubicBezTo>
                <a:lnTo>
                  <a:pt x="71" y="38"/>
                </a:lnTo>
                <a:close/>
                <a:moveTo>
                  <a:pt x="71" y="26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1"/>
                  <a:pt x="26" y="21"/>
                  <a:pt x="26" y="21"/>
                </a:cubicBezTo>
                <a:cubicBezTo>
                  <a:pt x="71" y="21"/>
                  <a:pt x="71" y="21"/>
                  <a:pt x="71" y="21"/>
                </a:cubicBezTo>
                <a:lnTo>
                  <a:pt x="71" y="26"/>
                </a:lnTo>
                <a:close/>
                <a:moveTo>
                  <a:pt x="108" y="72"/>
                </a:moveTo>
                <a:cubicBezTo>
                  <a:pt x="116" y="67"/>
                  <a:pt x="121" y="60"/>
                  <a:pt x="121" y="51"/>
                </a:cubicBezTo>
                <a:cubicBezTo>
                  <a:pt x="121" y="41"/>
                  <a:pt x="113" y="32"/>
                  <a:pt x="101" y="27"/>
                </a:cubicBezTo>
                <a:cubicBezTo>
                  <a:pt x="102" y="30"/>
                  <a:pt x="103" y="33"/>
                  <a:pt x="103" y="36"/>
                </a:cubicBezTo>
                <a:cubicBezTo>
                  <a:pt x="103" y="55"/>
                  <a:pt x="84" y="71"/>
                  <a:pt x="60" y="75"/>
                </a:cubicBezTo>
                <a:cubicBezTo>
                  <a:pt x="66" y="78"/>
                  <a:pt x="74" y="80"/>
                  <a:pt x="82" y="80"/>
                </a:cubicBezTo>
                <a:cubicBezTo>
                  <a:pt x="86" y="80"/>
                  <a:pt x="90" y="80"/>
                  <a:pt x="94" y="79"/>
                </a:cubicBezTo>
                <a:cubicBezTo>
                  <a:pt x="106" y="85"/>
                  <a:pt x="121" y="80"/>
                  <a:pt x="121" y="80"/>
                </a:cubicBezTo>
                <a:cubicBezTo>
                  <a:pt x="115" y="79"/>
                  <a:pt x="111" y="76"/>
                  <a:pt x="108" y="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77"/>
          <p:cNvSpPr>
            <a:spLocks/>
          </p:cNvSpPr>
          <p:nvPr/>
        </p:nvSpPr>
        <p:spPr bwMode="auto">
          <a:xfrm>
            <a:off x="5153884" y="4925455"/>
            <a:ext cx="603250" cy="606425"/>
          </a:xfrm>
          <a:custGeom>
            <a:avLst/>
            <a:gdLst>
              <a:gd name="T0" fmla="*/ 69 w 190"/>
              <a:gd name="T1" fmla="*/ 176 h 191"/>
              <a:gd name="T2" fmla="*/ 14 w 190"/>
              <a:gd name="T3" fmla="*/ 69 h 191"/>
              <a:gd name="T4" fmla="*/ 121 w 190"/>
              <a:gd name="T5" fmla="*/ 15 h 191"/>
              <a:gd name="T6" fmla="*/ 176 w 190"/>
              <a:gd name="T7" fmla="*/ 122 h 191"/>
              <a:gd name="T8" fmla="*/ 69 w 190"/>
              <a:gd name="T9" fmla="*/ 176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69" y="176"/>
                </a:moveTo>
                <a:cubicBezTo>
                  <a:pt x="24" y="162"/>
                  <a:pt x="0" y="114"/>
                  <a:pt x="14" y="69"/>
                </a:cubicBezTo>
                <a:cubicBezTo>
                  <a:pt x="29" y="25"/>
                  <a:pt x="77" y="0"/>
                  <a:pt x="121" y="15"/>
                </a:cubicBezTo>
                <a:cubicBezTo>
                  <a:pt x="166" y="29"/>
                  <a:pt x="190" y="77"/>
                  <a:pt x="176" y="122"/>
                </a:cubicBezTo>
                <a:cubicBezTo>
                  <a:pt x="161" y="167"/>
                  <a:pt x="113" y="191"/>
                  <a:pt x="69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78"/>
          <p:cNvSpPr>
            <a:spLocks noEditPoints="1"/>
          </p:cNvSpPr>
          <p:nvPr/>
        </p:nvSpPr>
        <p:spPr bwMode="auto">
          <a:xfrm>
            <a:off x="5344384" y="5061980"/>
            <a:ext cx="269875" cy="330200"/>
          </a:xfrm>
          <a:custGeom>
            <a:avLst/>
            <a:gdLst>
              <a:gd name="T0" fmla="*/ 5 w 85"/>
              <a:gd name="T1" fmla="*/ 7 h 104"/>
              <a:gd name="T2" fmla="*/ 0 w 85"/>
              <a:gd name="T3" fmla="*/ 12 h 104"/>
              <a:gd name="T4" fmla="*/ 0 w 85"/>
              <a:gd name="T5" fmla="*/ 100 h 104"/>
              <a:gd name="T6" fmla="*/ 5 w 85"/>
              <a:gd name="T7" fmla="*/ 104 h 104"/>
              <a:gd name="T8" fmla="*/ 9 w 85"/>
              <a:gd name="T9" fmla="*/ 100 h 104"/>
              <a:gd name="T10" fmla="*/ 9 w 85"/>
              <a:gd name="T11" fmla="*/ 12 h 104"/>
              <a:gd name="T12" fmla="*/ 5 w 85"/>
              <a:gd name="T13" fmla="*/ 7 h 104"/>
              <a:gd name="T14" fmla="*/ 49 w 85"/>
              <a:gd name="T15" fmla="*/ 13 h 104"/>
              <a:gd name="T16" fmla="*/ 13 w 85"/>
              <a:gd name="T17" fmla="*/ 13 h 104"/>
              <a:gd name="T18" fmla="*/ 13 w 85"/>
              <a:gd name="T19" fmla="*/ 60 h 104"/>
              <a:gd name="T20" fmla="*/ 49 w 85"/>
              <a:gd name="T21" fmla="*/ 59 h 104"/>
              <a:gd name="T22" fmla="*/ 85 w 85"/>
              <a:gd name="T23" fmla="*/ 57 h 104"/>
              <a:gd name="T24" fmla="*/ 85 w 85"/>
              <a:gd name="T25" fmla="*/ 10 h 104"/>
              <a:gd name="T26" fmla="*/ 49 w 85"/>
              <a:gd name="T27" fmla="*/ 1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5" h="104">
                <a:moveTo>
                  <a:pt x="5" y="7"/>
                </a:moveTo>
                <a:cubicBezTo>
                  <a:pt x="2" y="7"/>
                  <a:pt x="0" y="9"/>
                  <a:pt x="0" y="1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5" y="104"/>
                </a:cubicBezTo>
                <a:cubicBezTo>
                  <a:pt x="7" y="104"/>
                  <a:pt x="9" y="102"/>
                  <a:pt x="9" y="100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"/>
                  <a:pt x="7" y="7"/>
                  <a:pt x="5" y="7"/>
                </a:cubicBezTo>
                <a:close/>
                <a:moveTo>
                  <a:pt x="49" y="13"/>
                </a:moveTo>
                <a:cubicBezTo>
                  <a:pt x="25" y="0"/>
                  <a:pt x="13" y="13"/>
                  <a:pt x="13" y="13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25" y="47"/>
                  <a:pt x="49" y="59"/>
                </a:cubicBezTo>
                <a:cubicBezTo>
                  <a:pt x="74" y="72"/>
                  <a:pt x="85" y="57"/>
                  <a:pt x="85" y="57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10"/>
                  <a:pt x="74" y="25"/>
                  <a:pt x="49" y="1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162"/>
          <p:cNvSpPr>
            <a:spLocks noChangeShapeType="1"/>
          </p:cNvSpPr>
          <p:nvPr/>
        </p:nvSpPr>
        <p:spPr bwMode="auto">
          <a:xfrm>
            <a:off x="2405921" y="4011337"/>
            <a:ext cx="760413" cy="0"/>
          </a:xfrm>
          <a:prstGeom prst="line">
            <a:avLst/>
          </a:prstGeom>
          <a:noFill/>
          <a:ln w="3175" cap="flat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/>
        </p:nvSpPr>
        <p:spPr bwMode="auto">
          <a:xfrm>
            <a:off x="2642459" y="2795995"/>
            <a:ext cx="762000" cy="0"/>
          </a:xfrm>
          <a:prstGeom prst="line">
            <a:avLst/>
          </a:prstGeom>
          <a:noFill/>
          <a:ln w="3175" cap="flat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>
            <a:off x="3052034" y="5238253"/>
            <a:ext cx="762000" cy="0"/>
          </a:xfrm>
          <a:prstGeom prst="line">
            <a:avLst/>
          </a:prstGeom>
          <a:noFill/>
          <a:ln w="3175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Line 25"/>
          <p:cNvSpPr>
            <a:spLocks noChangeShapeType="1"/>
          </p:cNvSpPr>
          <p:nvPr/>
        </p:nvSpPr>
        <p:spPr bwMode="auto">
          <a:xfrm flipH="1">
            <a:off x="6134959" y="2795995"/>
            <a:ext cx="762000" cy="0"/>
          </a:xfrm>
          <a:prstGeom prst="line">
            <a:avLst/>
          </a:prstGeom>
          <a:noFill/>
          <a:ln w="3175" cap="flat">
            <a:solidFill>
              <a:schemeClr val="accent4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26"/>
          <p:cNvSpPr>
            <a:spLocks noChangeShapeType="1"/>
          </p:cNvSpPr>
          <p:nvPr/>
        </p:nvSpPr>
        <p:spPr bwMode="auto">
          <a:xfrm flipH="1">
            <a:off x="6373084" y="4011055"/>
            <a:ext cx="760413" cy="0"/>
          </a:xfrm>
          <a:prstGeom prst="line">
            <a:avLst/>
          </a:prstGeom>
          <a:noFill/>
          <a:ln w="3175" cap="flat">
            <a:solidFill>
              <a:schemeClr val="accent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Line 27"/>
          <p:cNvSpPr>
            <a:spLocks noChangeShapeType="1"/>
          </p:cNvSpPr>
          <p:nvPr/>
        </p:nvSpPr>
        <p:spPr bwMode="auto">
          <a:xfrm flipH="1">
            <a:off x="5725384" y="5238253"/>
            <a:ext cx="762000" cy="0"/>
          </a:xfrm>
          <a:prstGeom prst="line">
            <a:avLst/>
          </a:prstGeom>
          <a:noFill/>
          <a:ln w="3175" cap="flat">
            <a:solidFill>
              <a:schemeClr val="accent5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6835970" y="2795995"/>
            <a:ext cx="180000" cy="0"/>
          </a:xfrm>
          <a:prstGeom prst="line">
            <a:avLst/>
          </a:prstGeom>
          <a:ln w="25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H="1">
            <a:off x="6425069" y="5238253"/>
            <a:ext cx="180000" cy="0"/>
          </a:xfrm>
          <a:prstGeom prst="line">
            <a:avLst/>
          </a:prstGeom>
          <a:ln w="254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7073252" y="4011337"/>
            <a:ext cx="180000" cy="0"/>
          </a:xfrm>
          <a:prstGeom prst="line">
            <a:avLst/>
          </a:prstGeom>
          <a:ln w="25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523447" y="2795995"/>
            <a:ext cx="180000" cy="0"/>
          </a:xfrm>
          <a:prstGeom prst="line">
            <a:avLst/>
          </a:prstGeom>
          <a:ln w="254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934348" y="5238253"/>
            <a:ext cx="180000" cy="0"/>
          </a:xfrm>
          <a:prstGeom prst="line">
            <a:avLst/>
          </a:prstGeom>
          <a:ln w="254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415005" y="4879547"/>
            <a:ext cx="14605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الابتكار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2286165" y="4011337"/>
            <a:ext cx="180000" cy="0"/>
          </a:xfrm>
          <a:prstGeom prst="line">
            <a:avLst/>
          </a:prstGeom>
          <a:ln w="25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1"/>
          <p:cNvSpPr txBox="1">
            <a:spLocks/>
          </p:cNvSpPr>
          <p:nvPr/>
        </p:nvSpPr>
        <p:spPr>
          <a:xfrm>
            <a:off x="3659318" y="3369806"/>
            <a:ext cx="1774792" cy="73327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latin typeface="GE SS Light" charset="0"/>
                <a:ea typeface="GE SS Light" charset="0"/>
                <a:cs typeface="GE SS Light" charset="0"/>
              </a:rPr>
              <a:t>START UP</a:t>
            </a:r>
          </a:p>
          <a:p>
            <a:pPr algn="r"/>
            <a:r>
              <a:rPr lang="en-US" sz="2400" dirty="0" smtClean="0">
                <a:latin typeface="GE SS Light" charset="0"/>
                <a:ea typeface="GE SS Light" charset="0"/>
                <a:cs typeface="GE SS Light" charset="0"/>
              </a:rPr>
              <a:t>BUSINESS</a:t>
            </a:r>
            <a:endParaRPr lang="ar-SA" sz="2400" dirty="0"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72341" y="362309"/>
            <a:ext cx="1853213" cy="984007"/>
          </a:xfrm>
          <a:prstGeom prst="rect">
            <a:avLst/>
          </a:prstGeom>
        </p:spPr>
      </p:pic>
      <p:sp>
        <p:nvSpPr>
          <p:cNvPr id="57" name="Title 1"/>
          <p:cNvSpPr txBox="1">
            <a:spLocks/>
          </p:cNvSpPr>
          <p:nvPr/>
        </p:nvSpPr>
        <p:spPr>
          <a:xfrm>
            <a:off x="-754062" y="341185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البرامج التدريبية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261719" y="3616074"/>
            <a:ext cx="2547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عقلية ريادي الاعمال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3984" y="2416449"/>
            <a:ext cx="2547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الدراسة الفنية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79310" y="2467408"/>
            <a:ext cx="2547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الدراسة المالية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99490" y="3621561"/>
            <a:ext cx="2547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dirty="0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دراسة السوق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17974" y="4851736"/>
            <a:ext cx="25478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ar-SA" sz="2000" b="1" smtClean="0">
                <a:solidFill>
                  <a:schemeClr val="bg1"/>
                </a:solidFill>
                <a:latin typeface="GE SS Light" charset="0"/>
                <a:ea typeface="GE SS Light" charset="0"/>
                <a:cs typeface="GE SS Light" charset="0"/>
              </a:rPr>
              <a:t>تشغيل المشروع</a:t>
            </a:r>
            <a:endParaRPr lang="en-US" sz="2000" b="1" dirty="0">
              <a:solidFill>
                <a:schemeClr val="bg1"/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17" name="Freeform 157"/>
          <p:cNvSpPr>
            <a:spLocks noEditPoints="1"/>
          </p:cNvSpPr>
          <p:nvPr/>
        </p:nvSpPr>
        <p:spPr bwMode="auto">
          <a:xfrm>
            <a:off x="3955321" y="5062637"/>
            <a:ext cx="250825" cy="361950"/>
          </a:xfrm>
          <a:custGeom>
            <a:avLst/>
            <a:gdLst>
              <a:gd name="T0" fmla="*/ 21 w 79"/>
              <a:gd name="T1" fmla="*/ 88 h 114"/>
              <a:gd name="T2" fmla="*/ 22 w 79"/>
              <a:gd name="T3" fmla="*/ 94 h 114"/>
              <a:gd name="T4" fmla="*/ 40 w 79"/>
              <a:gd name="T5" fmla="*/ 97 h 114"/>
              <a:gd name="T6" fmla="*/ 57 w 79"/>
              <a:gd name="T7" fmla="*/ 94 h 114"/>
              <a:gd name="T8" fmla="*/ 58 w 79"/>
              <a:gd name="T9" fmla="*/ 88 h 114"/>
              <a:gd name="T10" fmla="*/ 40 w 79"/>
              <a:gd name="T11" fmla="*/ 91 h 114"/>
              <a:gd name="T12" fmla="*/ 21 w 79"/>
              <a:gd name="T13" fmla="*/ 88 h 114"/>
              <a:gd name="T14" fmla="*/ 23 w 79"/>
              <a:gd name="T15" fmla="*/ 99 h 114"/>
              <a:gd name="T16" fmla="*/ 24 w 79"/>
              <a:gd name="T17" fmla="*/ 105 h 114"/>
              <a:gd name="T18" fmla="*/ 29 w 79"/>
              <a:gd name="T19" fmla="*/ 108 h 114"/>
              <a:gd name="T20" fmla="*/ 30 w 79"/>
              <a:gd name="T21" fmla="*/ 111 h 114"/>
              <a:gd name="T22" fmla="*/ 40 w 79"/>
              <a:gd name="T23" fmla="*/ 114 h 114"/>
              <a:gd name="T24" fmla="*/ 50 w 79"/>
              <a:gd name="T25" fmla="*/ 111 h 114"/>
              <a:gd name="T26" fmla="*/ 50 w 79"/>
              <a:gd name="T27" fmla="*/ 108 h 114"/>
              <a:gd name="T28" fmla="*/ 55 w 79"/>
              <a:gd name="T29" fmla="*/ 105 h 114"/>
              <a:gd name="T30" fmla="*/ 56 w 79"/>
              <a:gd name="T31" fmla="*/ 99 h 114"/>
              <a:gd name="T32" fmla="*/ 40 w 79"/>
              <a:gd name="T33" fmla="*/ 102 h 114"/>
              <a:gd name="T34" fmla="*/ 23 w 79"/>
              <a:gd name="T35" fmla="*/ 99 h 114"/>
              <a:gd name="T36" fmla="*/ 40 w 79"/>
              <a:gd name="T37" fmla="*/ 16 h 114"/>
              <a:gd name="T38" fmla="*/ 42 w 79"/>
              <a:gd name="T39" fmla="*/ 14 h 114"/>
              <a:gd name="T40" fmla="*/ 40 w 79"/>
              <a:gd name="T41" fmla="*/ 12 h 114"/>
              <a:gd name="T42" fmla="*/ 12 w 79"/>
              <a:gd name="T43" fmla="*/ 39 h 114"/>
              <a:gd name="T44" fmla="*/ 14 w 79"/>
              <a:gd name="T45" fmla="*/ 41 h 114"/>
              <a:gd name="T46" fmla="*/ 16 w 79"/>
              <a:gd name="T47" fmla="*/ 39 h 114"/>
              <a:gd name="T48" fmla="*/ 40 w 79"/>
              <a:gd name="T49" fmla="*/ 16 h 114"/>
              <a:gd name="T50" fmla="*/ 40 w 79"/>
              <a:gd name="T51" fmla="*/ 0 h 114"/>
              <a:gd name="T52" fmla="*/ 0 w 79"/>
              <a:gd name="T53" fmla="*/ 39 h 114"/>
              <a:gd name="T54" fmla="*/ 19 w 79"/>
              <a:gd name="T55" fmla="*/ 73 h 114"/>
              <a:gd name="T56" fmla="*/ 21 w 79"/>
              <a:gd name="T57" fmla="*/ 83 h 114"/>
              <a:gd name="T58" fmla="*/ 40 w 79"/>
              <a:gd name="T59" fmla="*/ 86 h 114"/>
              <a:gd name="T60" fmla="*/ 59 w 79"/>
              <a:gd name="T61" fmla="*/ 83 h 114"/>
              <a:gd name="T62" fmla="*/ 60 w 79"/>
              <a:gd name="T63" fmla="*/ 73 h 114"/>
              <a:gd name="T64" fmla="*/ 79 w 79"/>
              <a:gd name="T65" fmla="*/ 39 h 114"/>
              <a:gd name="T66" fmla="*/ 40 w 79"/>
              <a:gd name="T67" fmla="*/ 0 h 114"/>
              <a:gd name="T68" fmla="*/ 54 w 79"/>
              <a:gd name="T69" fmla="*/ 68 h 114"/>
              <a:gd name="T70" fmla="*/ 53 w 79"/>
              <a:gd name="T71" fmla="*/ 77 h 114"/>
              <a:gd name="T72" fmla="*/ 40 w 79"/>
              <a:gd name="T73" fmla="*/ 80 h 114"/>
              <a:gd name="T74" fmla="*/ 26 w 79"/>
              <a:gd name="T75" fmla="*/ 77 h 114"/>
              <a:gd name="T76" fmla="*/ 25 w 79"/>
              <a:gd name="T77" fmla="*/ 68 h 114"/>
              <a:gd name="T78" fmla="*/ 7 w 79"/>
              <a:gd name="T79" fmla="*/ 39 h 114"/>
              <a:gd name="T80" fmla="*/ 40 w 79"/>
              <a:gd name="T81" fmla="*/ 7 h 114"/>
              <a:gd name="T82" fmla="*/ 72 w 79"/>
              <a:gd name="T83" fmla="*/ 39 h 114"/>
              <a:gd name="T84" fmla="*/ 54 w 79"/>
              <a:gd name="T85" fmla="*/ 68 h 114"/>
              <a:gd name="T86" fmla="*/ 48 w 79"/>
              <a:gd name="T87" fmla="*/ 54 h 114"/>
              <a:gd name="T88" fmla="*/ 40 w 79"/>
              <a:gd name="T89" fmla="*/ 38 h 114"/>
              <a:gd name="T90" fmla="*/ 31 w 79"/>
              <a:gd name="T91" fmla="*/ 54 h 114"/>
              <a:gd name="T92" fmla="*/ 27 w 79"/>
              <a:gd name="T93" fmla="*/ 46 h 114"/>
              <a:gd name="T94" fmla="*/ 22 w 79"/>
              <a:gd name="T95" fmla="*/ 49 h 114"/>
              <a:gd name="T96" fmla="*/ 30 w 79"/>
              <a:gd name="T97" fmla="*/ 67 h 114"/>
              <a:gd name="T98" fmla="*/ 40 w 79"/>
              <a:gd name="T99" fmla="*/ 51 h 114"/>
              <a:gd name="T100" fmla="*/ 49 w 79"/>
              <a:gd name="T101" fmla="*/ 67 h 114"/>
              <a:gd name="T102" fmla="*/ 58 w 79"/>
              <a:gd name="T103" fmla="*/ 49 h 114"/>
              <a:gd name="T104" fmla="*/ 52 w 79"/>
              <a:gd name="T105" fmla="*/ 46 h 114"/>
              <a:gd name="T106" fmla="*/ 48 w 79"/>
              <a:gd name="T107" fmla="*/ 5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9" h="114">
                <a:moveTo>
                  <a:pt x="21" y="88"/>
                </a:moveTo>
                <a:cubicBezTo>
                  <a:pt x="22" y="94"/>
                  <a:pt x="22" y="94"/>
                  <a:pt x="22" y="94"/>
                </a:cubicBezTo>
                <a:cubicBezTo>
                  <a:pt x="27" y="96"/>
                  <a:pt x="33" y="97"/>
                  <a:pt x="40" y="97"/>
                </a:cubicBezTo>
                <a:cubicBezTo>
                  <a:pt x="46" y="97"/>
                  <a:pt x="52" y="96"/>
                  <a:pt x="57" y="94"/>
                </a:cubicBezTo>
                <a:cubicBezTo>
                  <a:pt x="58" y="88"/>
                  <a:pt x="58" y="88"/>
                  <a:pt x="58" y="88"/>
                </a:cubicBezTo>
                <a:cubicBezTo>
                  <a:pt x="52" y="90"/>
                  <a:pt x="46" y="91"/>
                  <a:pt x="40" y="91"/>
                </a:cubicBezTo>
                <a:cubicBezTo>
                  <a:pt x="33" y="91"/>
                  <a:pt x="27" y="90"/>
                  <a:pt x="21" y="88"/>
                </a:cubicBezTo>
                <a:close/>
                <a:moveTo>
                  <a:pt x="23" y="99"/>
                </a:moveTo>
                <a:cubicBezTo>
                  <a:pt x="24" y="105"/>
                  <a:pt x="24" y="105"/>
                  <a:pt x="24" y="105"/>
                </a:cubicBezTo>
                <a:cubicBezTo>
                  <a:pt x="24" y="105"/>
                  <a:pt x="25" y="107"/>
                  <a:pt x="29" y="10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30" y="111"/>
                  <a:pt x="32" y="114"/>
                  <a:pt x="40" y="114"/>
                </a:cubicBezTo>
                <a:cubicBezTo>
                  <a:pt x="47" y="114"/>
                  <a:pt x="50" y="111"/>
                  <a:pt x="50" y="111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4" y="107"/>
                  <a:pt x="55" y="105"/>
                  <a:pt x="55" y="105"/>
                </a:cubicBezTo>
                <a:cubicBezTo>
                  <a:pt x="56" y="99"/>
                  <a:pt x="56" y="99"/>
                  <a:pt x="56" y="99"/>
                </a:cubicBezTo>
                <a:cubicBezTo>
                  <a:pt x="51" y="101"/>
                  <a:pt x="46" y="102"/>
                  <a:pt x="40" y="102"/>
                </a:cubicBezTo>
                <a:cubicBezTo>
                  <a:pt x="34" y="102"/>
                  <a:pt x="28" y="101"/>
                  <a:pt x="23" y="99"/>
                </a:cubicBezTo>
                <a:close/>
                <a:moveTo>
                  <a:pt x="40" y="16"/>
                </a:moveTo>
                <a:cubicBezTo>
                  <a:pt x="41" y="16"/>
                  <a:pt x="42" y="15"/>
                  <a:pt x="42" y="14"/>
                </a:cubicBezTo>
                <a:cubicBezTo>
                  <a:pt x="42" y="13"/>
                  <a:pt x="41" y="12"/>
                  <a:pt x="40" y="12"/>
                </a:cubicBezTo>
                <a:cubicBezTo>
                  <a:pt x="25" y="12"/>
                  <a:pt x="12" y="24"/>
                  <a:pt x="12" y="39"/>
                </a:cubicBezTo>
                <a:cubicBezTo>
                  <a:pt x="12" y="40"/>
                  <a:pt x="13" y="41"/>
                  <a:pt x="14" y="41"/>
                </a:cubicBezTo>
                <a:cubicBezTo>
                  <a:pt x="16" y="41"/>
                  <a:pt x="16" y="40"/>
                  <a:pt x="16" y="39"/>
                </a:cubicBezTo>
                <a:cubicBezTo>
                  <a:pt x="16" y="26"/>
                  <a:pt x="27" y="16"/>
                  <a:pt x="40" y="16"/>
                </a:cubicBezTo>
                <a:close/>
                <a:moveTo>
                  <a:pt x="40" y="0"/>
                </a:moveTo>
                <a:cubicBezTo>
                  <a:pt x="18" y="0"/>
                  <a:pt x="0" y="18"/>
                  <a:pt x="0" y="39"/>
                </a:cubicBezTo>
                <a:cubicBezTo>
                  <a:pt x="0" y="53"/>
                  <a:pt x="8" y="66"/>
                  <a:pt x="19" y="73"/>
                </a:cubicBezTo>
                <a:cubicBezTo>
                  <a:pt x="21" y="83"/>
                  <a:pt x="21" y="83"/>
                  <a:pt x="21" y="83"/>
                </a:cubicBezTo>
                <a:cubicBezTo>
                  <a:pt x="26" y="85"/>
                  <a:pt x="33" y="86"/>
                  <a:pt x="40" y="86"/>
                </a:cubicBezTo>
                <a:cubicBezTo>
                  <a:pt x="47" y="86"/>
                  <a:pt x="53" y="85"/>
                  <a:pt x="59" y="83"/>
                </a:cubicBezTo>
                <a:cubicBezTo>
                  <a:pt x="60" y="73"/>
                  <a:pt x="60" y="73"/>
                  <a:pt x="60" y="73"/>
                </a:cubicBezTo>
                <a:cubicBezTo>
                  <a:pt x="71" y="66"/>
                  <a:pt x="79" y="53"/>
                  <a:pt x="79" y="39"/>
                </a:cubicBezTo>
                <a:cubicBezTo>
                  <a:pt x="79" y="18"/>
                  <a:pt x="61" y="0"/>
                  <a:pt x="40" y="0"/>
                </a:cubicBezTo>
                <a:close/>
                <a:moveTo>
                  <a:pt x="54" y="68"/>
                </a:moveTo>
                <a:cubicBezTo>
                  <a:pt x="53" y="77"/>
                  <a:pt x="53" y="77"/>
                  <a:pt x="53" y="77"/>
                </a:cubicBezTo>
                <a:cubicBezTo>
                  <a:pt x="53" y="77"/>
                  <a:pt x="50" y="80"/>
                  <a:pt x="40" y="80"/>
                </a:cubicBezTo>
                <a:cubicBezTo>
                  <a:pt x="30" y="80"/>
                  <a:pt x="26" y="77"/>
                  <a:pt x="26" y="77"/>
                </a:cubicBezTo>
                <a:cubicBezTo>
                  <a:pt x="25" y="68"/>
                  <a:pt x="25" y="68"/>
                  <a:pt x="25" y="68"/>
                </a:cubicBezTo>
                <a:cubicBezTo>
                  <a:pt x="15" y="63"/>
                  <a:pt x="7" y="52"/>
                  <a:pt x="7" y="39"/>
                </a:cubicBezTo>
                <a:cubicBezTo>
                  <a:pt x="7" y="21"/>
                  <a:pt x="22" y="7"/>
                  <a:pt x="40" y="7"/>
                </a:cubicBezTo>
                <a:cubicBezTo>
                  <a:pt x="57" y="7"/>
                  <a:pt x="72" y="21"/>
                  <a:pt x="72" y="39"/>
                </a:cubicBezTo>
                <a:cubicBezTo>
                  <a:pt x="72" y="52"/>
                  <a:pt x="65" y="63"/>
                  <a:pt x="54" y="68"/>
                </a:cubicBezTo>
                <a:close/>
                <a:moveTo>
                  <a:pt x="48" y="54"/>
                </a:moveTo>
                <a:cubicBezTo>
                  <a:pt x="40" y="38"/>
                  <a:pt x="40" y="38"/>
                  <a:pt x="40" y="38"/>
                </a:cubicBezTo>
                <a:cubicBezTo>
                  <a:pt x="31" y="54"/>
                  <a:pt x="31" y="54"/>
                  <a:pt x="31" y="54"/>
                </a:cubicBezTo>
                <a:cubicBezTo>
                  <a:pt x="27" y="46"/>
                  <a:pt x="27" y="46"/>
                  <a:pt x="27" y="46"/>
                </a:cubicBezTo>
                <a:cubicBezTo>
                  <a:pt x="22" y="49"/>
                  <a:pt x="22" y="49"/>
                  <a:pt x="22" y="49"/>
                </a:cubicBezTo>
                <a:cubicBezTo>
                  <a:pt x="30" y="67"/>
                  <a:pt x="30" y="67"/>
                  <a:pt x="30" y="67"/>
                </a:cubicBezTo>
                <a:cubicBezTo>
                  <a:pt x="40" y="51"/>
                  <a:pt x="40" y="51"/>
                  <a:pt x="40" y="51"/>
                </a:cubicBezTo>
                <a:cubicBezTo>
                  <a:pt x="49" y="67"/>
                  <a:pt x="49" y="67"/>
                  <a:pt x="49" y="67"/>
                </a:cubicBezTo>
                <a:cubicBezTo>
                  <a:pt x="58" y="49"/>
                  <a:pt x="58" y="49"/>
                  <a:pt x="58" y="49"/>
                </a:cubicBezTo>
                <a:cubicBezTo>
                  <a:pt x="52" y="46"/>
                  <a:pt x="52" y="46"/>
                  <a:pt x="52" y="46"/>
                </a:cubicBezTo>
                <a:lnTo>
                  <a:pt x="48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70"/>
          <p:cNvSpPr>
            <a:spLocks noEditPoints="1"/>
          </p:cNvSpPr>
          <p:nvPr/>
        </p:nvSpPr>
        <p:spPr bwMode="auto">
          <a:xfrm>
            <a:off x="5946993" y="3850969"/>
            <a:ext cx="333375" cy="285750"/>
          </a:xfrm>
          <a:custGeom>
            <a:avLst/>
            <a:gdLst>
              <a:gd name="T0" fmla="*/ 37 w 105"/>
              <a:gd name="T1" fmla="*/ 59 h 90"/>
              <a:gd name="T2" fmla="*/ 37 w 105"/>
              <a:gd name="T3" fmla="*/ 90 h 90"/>
              <a:gd name="T4" fmla="*/ 61 w 105"/>
              <a:gd name="T5" fmla="*/ 90 h 90"/>
              <a:gd name="T6" fmla="*/ 61 w 105"/>
              <a:gd name="T7" fmla="*/ 62 h 90"/>
              <a:gd name="T8" fmla="*/ 51 w 105"/>
              <a:gd name="T9" fmla="*/ 72 h 90"/>
              <a:gd name="T10" fmla="*/ 37 w 105"/>
              <a:gd name="T11" fmla="*/ 59 h 90"/>
              <a:gd name="T12" fmla="*/ 4 w 105"/>
              <a:gd name="T13" fmla="*/ 86 h 90"/>
              <a:gd name="T14" fmla="*/ 8 w 105"/>
              <a:gd name="T15" fmla="*/ 90 h 90"/>
              <a:gd name="T16" fmla="*/ 28 w 105"/>
              <a:gd name="T17" fmla="*/ 90 h 90"/>
              <a:gd name="T18" fmla="*/ 28 w 105"/>
              <a:gd name="T19" fmla="*/ 49 h 90"/>
              <a:gd name="T20" fmla="*/ 4 w 105"/>
              <a:gd name="T21" fmla="*/ 73 h 90"/>
              <a:gd name="T22" fmla="*/ 4 w 105"/>
              <a:gd name="T23" fmla="*/ 86 h 90"/>
              <a:gd name="T24" fmla="*/ 70 w 105"/>
              <a:gd name="T25" fmla="*/ 52 h 90"/>
              <a:gd name="T26" fmla="*/ 70 w 105"/>
              <a:gd name="T27" fmla="*/ 90 h 90"/>
              <a:gd name="T28" fmla="*/ 90 w 105"/>
              <a:gd name="T29" fmla="*/ 90 h 90"/>
              <a:gd name="T30" fmla="*/ 94 w 105"/>
              <a:gd name="T31" fmla="*/ 86 h 90"/>
              <a:gd name="T32" fmla="*/ 94 w 105"/>
              <a:gd name="T33" fmla="*/ 29 h 90"/>
              <a:gd name="T34" fmla="*/ 73 w 105"/>
              <a:gd name="T35" fmla="*/ 49 h 90"/>
              <a:gd name="T36" fmla="*/ 70 w 105"/>
              <a:gd name="T37" fmla="*/ 52 h 90"/>
              <a:gd name="T38" fmla="*/ 84 w 105"/>
              <a:gd name="T39" fmla="*/ 2 h 90"/>
              <a:gd name="T40" fmla="*/ 81 w 105"/>
              <a:gd name="T41" fmla="*/ 7 h 90"/>
              <a:gd name="T42" fmla="*/ 85 w 105"/>
              <a:gd name="T43" fmla="*/ 11 h 90"/>
              <a:gd name="T44" fmla="*/ 90 w 105"/>
              <a:gd name="T45" fmla="*/ 10 h 90"/>
              <a:gd name="T46" fmla="*/ 51 w 105"/>
              <a:gd name="T47" fmla="*/ 49 h 90"/>
              <a:gd name="T48" fmla="*/ 28 w 105"/>
              <a:gd name="T49" fmla="*/ 26 h 90"/>
              <a:gd name="T50" fmla="*/ 1 w 105"/>
              <a:gd name="T51" fmla="*/ 53 h 90"/>
              <a:gd name="T52" fmla="*/ 1 w 105"/>
              <a:gd name="T53" fmla="*/ 59 h 90"/>
              <a:gd name="T54" fmla="*/ 7 w 105"/>
              <a:gd name="T55" fmla="*/ 59 h 90"/>
              <a:gd name="T56" fmla="*/ 28 w 105"/>
              <a:gd name="T57" fmla="*/ 38 h 90"/>
              <a:gd name="T58" fmla="*/ 51 w 105"/>
              <a:gd name="T59" fmla="*/ 61 h 90"/>
              <a:gd name="T60" fmla="*/ 96 w 105"/>
              <a:gd name="T61" fmla="*/ 16 h 90"/>
              <a:gd name="T62" fmla="*/ 95 w 105"/>
              <a:gd name="T63" fmla="*/ 21 h 90"/>
              <a:gd name="T64" fmla="*/ 99 w 105"/>
              <a:gd name="T65" fmla="*/ 25 h 90"/>
              <a:gd name="T66" fmla="*/ 99 w 105"/>
              <a:gd name="T67" fmla="*/ 25 h 90"/>
              <a:gd name="T68" fmla="*/ 104 w 105"/>
              <a:gd name="T69" fmla="*/ 21 h 90"/>
              <a:gd name="T70" fmla="*/ 105 w 105"/>
              <a:gd name="T71" fmla="*/ 0 h 90"/>
              <a:gd name="T72" fmla="*/ 84 w 105"/>
              <a:gd name="T73" fmla="*/ 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" h="90">
                <a:moveTo>
                  <a:pt x="37" y="59"/>
                </a:moveTo>
                <a:cubicBezTo>
                  <a:pt x="37" y="90"/>
                  <a:pt x="37" y="90"/>
                  <a:pt x="37" y="90"/>
                </a:cubicBezTo>
                <a:cubicBezTo>
                  <a:pt x="61" y="90"/>
                  <a:pt x="61" y="90"/>
                  <a:pt x="61" y="90"/>
                </a:cubicBezTo>
                <a:cubicBezTo>
                  <a:pt x="61" y="62"/>
                  <a:pt x="61" y="62"/>
                  <a:pt x="61" y="62"/>
                </a:cubicBezTo>
                <a:cubicBezTo>
                  <a:pt x="51" y="72"/>
                  <a:pt x="51" y="72"/>
                  <a:pt x="51" y="72"/>
                </a:cubicBezTo>
                <a:lnTo>
                  <a:pt x="37" y="59"/>
                </a:lnTo>
                <a:close/>
                <a:moveTo>
                  <a:pt x="4" y="86"/>
                </a:moveTo>
                <a:cubicBezTo>
                  <a:pt x="4" y="88"/>
                  <a:pt x="6" y="90"/>
                  <a:pt x="8" y="90"/>
                </a:cubicBezTo>
                <a:cubicBezTo>
                  <a:pt x="28" y="90"/>
                  <a:pt x="28" y="90"/>
                  <a:pt x="28" y="90"/>
                </a:cubicBezTo>
                <a:cubicBezTo>
                  <a:pt x="28" y="49"/>
                  <a:pt x="28" y="49"/>
                  <a:pt x="28" y="49"/>
                </a:cubicBezTo>
                <a:cubicBezTo>
                  <a:pt x="4" y="73"/>
                  <a:pt x="4" y="73"/>
                  <a:pt x="4" y="73"/>
                </a:cubicBezTo>
                <a:lnTo>
                  <a:pt x="4" y="86"/>
                </a:lnTo>
                <a:close/>
                <a:moveTo>
                  <a:pt x="70" y="52"/>
                </a:moveTo>
                <a:cubicBezTo>
                  <a:pt x="70" y="90"/>
                  <a:pt x="70" y="90"/>
                  <a:pt x="70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2" y="90"/>
                  <a:pt x="94" y="88"/>
                  <a:pt x="94" y="86"/>
                </a:cubicBezTo>
                <a:cubicBezTo>
                  <a:pt x="94" y="29"/>
                  <a:pt x="94" y="29"/>
                  <a:pt x="94" y="29"/>
                </a:cubicBezTo>
                <a:cubicBezTo>
                  <a:pt x="73" y="49"/>
                  <a:pt x="73" y="49"/>
                  <a:pt x="73" y="49"/>
                </a:cubicBezTo>
                <a:lnTo>
                  <a:pt x="70" y="52"/>
                </a:lnTo>
                <a:close/>
                <a:moveTo>
                  <a:pt x="84" y="2"/>
                </a:moveTo>
                <a:cubicBezTo>
                  <a:pt x="82" y="2"/>
                  <a:pt x="80" y="4"/>
                  <a:pt x="81" y="7"/>
                </a:cubicBezTo>
                <a:cubicBezTo>
                  <a:pt x="81" y="9"/>
                  <a:pt x="83" y="11"/>
                  <a:pt x="85" y="11"/>
                </a:cubicBezTo>
                <a:cubicBezTo>
                  <a:pt x="90" y="10"/>
                  <a:pt x="90" y="10"/>
                  <a:pt x="90" y="10"/>
                </a:cubicBezTo>
                <a:cubicBezTo>
                  <a:pt x="51" y="49"/>
                  <a:pt x="51" y="49"/>
                  <a:pt x="51" y="49"/>
                </a:cubicBezTo>
                <a:cubicBezTo>
                  <a:pt x="28" y="26"/>
                  <a:pt x="28" y="26"/>
                  <a:pt x="28" y="26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4"/>
                  <a:pt x="0" y="57"/>
                  <a:pt x="1" y="59"/>
                </a:cubicBezTo>
                <a:cubicBezTo>
                  <a:pt x="3" y="60"/>
                  <a:pt x="6" y="60"/>
                  <a:pt x="7" y="59"/>
                </a:cubicBezTo>
                <a:cubicBezTo>
                  <a:pt x="28" y="38"/>
                  <a:pt x="28" y="38"/>
                  <a:pt x="28" y="38"/>
                </a:cubicBezTo>
                <a:cubicBezTo>
                  <a:pt x="51" y="61"/>
                  <a:pt x="51" y="61"/>
                  <a:pt x="51" y="61"/>
                </a:cubicBezTo>
                <a:cubicBezTo>
                  <a:pt x="96" y="16"/>
                  <a:pt x="96" y="16"/>
                  <a:pt x="96" y="16"/>
                </a:cubicBezTo>
                <a:cubicBezTo>
                  <a:pt x="95" y="21"/>
                  <a:pt x="95" y="21"/>
                  <a:pt x="95" y="21"/>
                </a:cubicBezTo>
                <a:cubicBezTo>
                  <a:pt x="95" y="23"/>
                  <a:pt x="97" y="25"/>
                  <a:pt x="99" y="25"/>
                </a:cubicBezTo>
                <a:cubicBezTo>
                  <a:pt x="99" y="25"/>
                  <a:pt x="99" y="25"/>
                  <a:pt x="99" y="25"/>
                </a:cubicBezTo>
                <a:cubicBezTo>
                  <a:pt x="102" y="25"/>
                  <a:pt x="103" y="24"/>
                  <a:pt x="104" y="21"/>
                </a:cubicBezTo>
                <a:cubicBezTo>
                  <a:pt x="105" y="0"/>
                  <a:pt x="105" y="0"/>
                  <a:pt x="105" y="0"/>
                </a:cubicBezTo>
                <a:lnTo>
                  <a:pt x="84" y="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" name="Picture 45" descr="PSFW- IT- Identity- 31-03-2012 - E&amp;A- شعار مركز دعم وتمويل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70" y="1274998"/>
            <a:ext cx="1982002" cy="1085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2659" y="2834023"/>
            <a:ext cx="91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mtClean="0">
                <a:latin typeface="GE SS Light" charset="0"/>
                <a:ea typeface="GE SS Light" charset="0"/>
                <a:cs typeface="GE SS Light" charset="0"/>
              </a:rPr>
              <a:t>برنامج</a:t>
            </a:r>
            <a:endParaRPr lang="en-US" dirty="0"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6185509" y="2453354"/>
            <a:ext cx="1944688" cy="2660650"/>
            <a:chOff x="6156326" y="2209800"/>
            <a:chExt cx="1944688" cy="2660650"/>
          </a:xfrm>
        </p:grpSpPr>
        <p:sp>
          <p:nvSpPr>
            <p:cNvPr id="32" name="Freeform 70"/>
            <p:cNvSpPr>
              <a:spLocks/>
            </p:cNvSpPr>
            <p:nvPr/>
          </p:nvSpPr>
          <p:spPr bwMode="auto">
            <a:xfrm>
              <a:off x="6156326" y="2209800"/>
              <a:ext cx="1944688" cy="2660650"/>
            </a:xfrm>
            <a:custGeom>
              <a:avLst/>
              <a:gdLst>
                <a:gd name="T0" fmla="*/ 1225 w 1225"/>
                <a:gd name="T1" fmla="*/ 268 h 1676"/>
                <a:gd name="T2" fmla="*/ 1129 w 1225"/>
                <a:gd name="T3" fmla="*/ 268 h 1676"/>
                <a:gd name="T4" fmla="*/ 915 w 1225"/>
                <a:gd name="T5" fmla="*/ 1276 h 1676"/>
                <a:gd name="T6" fmla="*/ 915 w 1225"/>
                <a:gd name="T7" fmla="*/ 1276 h 1676"/>
                <a:gd name="T8" fmla="*/ 759 w 1225"/>
                <a:gd name="T9" fmla="*/ 1364 h 1676"/>
                <a:gd name="T10" fmla="*/ 535 w 1225"/>
                <a:gd name="T11" fmla="*/ 1364 h 1676"/>
                <a:gd name="T12" fmla="*/ 412 w 1225"/>
                <a:gd name="T13" fmla="*/ 784 h 1676"/>
                <a:gd name="T14" fmla="*/ 224 w 1225"/>
                <a:gd name="T15" fmla="*/ 1676 h 1676"/>
                <a:gd name="T16" fmla="*/ 0 w 1225"/>
                <a:gd name="T17" fmla="*/ 1676 h 1676"/>
                <a:gd name="T18" fmla="*/ 214 w 1225"/>
                <a:gd name="T19" fmla="*/ 666 h 1676"/>
                <a:gd name="T20" fmla="*/ 368 w 1225"/>
                <a:gd name="T21" fmla="*/ 578 h 1676"/>
                <a:gd name="T22" fmla="*/ 591 w 1225"/>
                <a:gd name="T23" fmla="*/ 578 h 1676"/>
                <a:gd name="T24" fmla="*/ 715 w 1225"/>
                <a:gd name="T25" fmla="*/ 1158 h 1676"/>
                <a:gd name="T26" fmla="*/ 905 w 1225"/>
                <a:gd name="T27" fmla="*/ 268 h 1676"/>
                <a:gd name="T28" fmla="*/ 811 w 1225"/>
                <a:gd name="T29" fmla="*/ 268 h 1676"/>
                <a:gd name="T30" fmla="*/ 1073 w 1225"/>
                <a:gd name="T31" fmla="*/ 0 h 1676"/>
                <a:gd name="T32" fmla="*/ 1225 w 1225"/>
                <a:gd name="T33" fmla="*/ 268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5" h="1676">
                  <a:moveTo>
                    <a:pt x="1225" y="268"/>
                  </a:moveTo>
                  <a:lnTo>
                    <a:pt x="1129" y="268"/>
                  </a:lnTo>
                  <a:lnTo>
                    <a:pt x="915" y="1276"/>
                  </a:lnTo>
                  <a:lnTo>
                    <a:pt x="915" y="1276"/>
                  </a:lnTo>
                  <a:lnTo>
                    <a:pt x="759" y="1364"/>
                  </a:lnTo>
                  <a:lnTo>
                    <a:pt x="535" y="1364"/>
                  </a:lnTo>
                  <a:lnTo>
                    <a:pt x="412" y="784"/>
                  </a:lnTo>
                  <a:lnTo>
                    <a:pt x="224" y="1676"/>
                  </a:lnTo>
                  <a:lnTo>
                    <a:pt x="0" y="1676"/>
                  </a:lnTo>
                  <a:lnTo>
                    <a:pt x="214" y="666"/>
                  </a:lnTo>
                  <a:lnTo>
                    <a:pt x="368" y="578"/>
                  </a:lnTo>
                  <a:lnTo>
                    <a:pt x="591" y="578"/>
                  </a:lnTo>
                  <a:lnTo>
                    <a:pt x="715" y="1158"/>
                  </a:lnTo>
                  <a:lnTo>
                    <a:pt x="905" y="268"/>
                  </a:lnTo>
                  <a:lnTo>
                    <a:pt x="811" y="268"/>
                  </a:lnTo>
                  <a:lnTo>
                    <a:pt x="1073" y="0"/>
                  </a:lnTo>
                  <a:lnTo>
                    <a:pt x="1225" y="2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1"/>
            <p:cNvSpPr>
              <a:spLocks/>
            </p:cNvSpPr>
            <p:nvPr/>
          </p:nvSpPr>
          <p:spPr bwMode="auto">
            <a:xfrm>
              <a:off x="7332663" y="4235450"/>
              <a:ext cx="276225" cy="142875"/>
            </a:xfrm>
            <a:custGeom>
              <a:avLst/>
              <a:gdLst>
                <a:gd name="T0" fmla="*/ 18 w 174"/>
                <a:gd name="T1" fmla="*/ 90 h 90"/>
                <a:gd name="T2" fmla="*/ 174 w 174"/>
                <a:gd name="T3" fmla="*/ 0 h 90"/>
                <a:gd name="T4" fmla="*/ 0 w 174"/>
                <a:gd name="T5" fmla="*/ 0 h 90"/>
                <a:gd name="T6" fmla="*/ 18 w 174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90">
                  <a:moveTo>
                    <a:pt x="18" y="90"/>
                  </a:moveTo>
                  <a:lnTo>
                    <a:pt x="174" y="0"/>
                  </a:lnTo>
                  <a:lnTo>
                    <a:pt x="0" y="0"/>
                  </a:lnTo>
                  <a:lnTo>
                    <a:pt x="18" y="9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2"/>
            <p:cNvSpPr>
              <a:spLocks/>
            </p:cNvSpPr>
            <p:nvPr/>
          </p:nvSpPr>
          <p:spPr bwMode="auto">
            <a:xfrm>
              <a:off x="6810376" y="3127375"/>
              <a:ext cx="550863" cy="1247775"/>
            </a:xfrm>
            <a:custGeom>
              <a:avLst/>
              <a:gdLst>
                <a:gd name="T0" fmla="*/ 347 w 347"/>
                <a:gd name="T1" fmla="*/ 786 h 786"/>
                <a:gd name="T2" fmla="*/ 123 w 347"/>
                <a:gd name="T3" fmla="*/ 786 h 786"/>
                <a:gd name="T4" fmla="*/ 0 w 347"/>
                <a:gd name="T5" fmla="*/ 206 h 786"/>
                <a:gd name="T6" fmla="*/ 26 w 347"/>
                <a:gd name="T7" fmla="*/ 88 h 786"/>
                <a:gd name="T8" fmla="*/ 179 w 347"/>
                <a:gd name="T9" fmla="*/ 0 h 786"/>
                <a:gd name="T10" fmla="*/ 303 w 347"/>
                <a:gd name="T11" fmla="*/ 580 h 786"/>
                <a:gd name="T12" fmla="*/ 329 w 347"/>
                <a:gd name="T13" fmla="*/ 698 h 786"/>
                <a:gd name="T14" fmla="*/ 347 w 347"/>
                <a:gd name="T15" fmla="*/ 786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7" h="786">
                  <a:moveTo>
                    <a:pt x="347" y="786"/>
                  </a:moveTo>
                  <a:lnTo>
                    <a:pt x="123" y="786"/>
                  </a:lnTo>
                  <a:lnTo>
                    <a:pt x="0" y="206"/>
                  </a:lnTo>
                  <a:lnTo>
                    <a:pt x="26" y="88"/>
                  </a:lnTo>
                  <a:lnTo>
                    <a:pt x="179" y="0"/>
                  </a:lnTo>
                  <a:lnTo>
                    <a:pt x="303" y="580"/>
                  </a:lnTo>
                  <a:lnTo>
                    <a:pt x="329" y="698"/>
                  </a:lnTo>
                  <a:lnTo>
                    <a:pt x="347" y="786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3"/>
            <p:cNvSpPr>
              <a:spLocks/>
            </p:cNvSpPr>
            <p:nvPr/>
          </p:nvSpPr>
          <p:spPr bwMode="auto">
            <a:xfrm>
              <a:off x="6496051" y="3127375"/>
              <a:ext cx="598488" cy="139700"/>
            </a:xfrm>
            <a:custGeom>
              <a:avLst/>
              <a:gdLst>
                <a:gd name="T0" fmla="*/ 377 w 377"/>
                <a:gd name="T1" fmla="*/ 0 h 88"/>
                <a:gd name="T2" fmla="*/ 224 w 377"/>
                <a:gd name="T3" fmla="*/ 88 h 88"/>
                <a:gd name="T4" fmla="*/ 0 w 377"/>
                <a:gd name="T5" fmla="*/ 88 h 88"/>
                <a:gd name="T6" fmla="*/ 154 w 377"/>
                <a:gd name="T7" fmla="*/ 0 h 88"/>
                <a:gd name="T8" fmla="*/ 377 w 377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88">
                  <a:moveTo>
                    <a:pt x="377" y="0"/>
                  </a:moveTo>
                  <a:lnTo>
                    <a:pt x="224" y="88"/>
                  </a:lnTo>
                  <a:lnTo>
                    <a:pt x="0" y="88"/>
                  </a:lnTo>
                  <a:lnTo>
                    <a:pt x="154" y="0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83784" y="4002754"/>
            <a:ext cx="1457325" cy="1743075"/>
            <a:chOff x="5054601" y="3759200"/>
            <a:chExt cx="1457325" cy="1743075"/>
          </a:xfrm>
        </p:grpSpPr>
        <p:sp>
          <p:nvSpPr>
            <p:cNvPr id="33" name="Freeform 71"/>
            <p:cNvSpPr>
              <a:spLocks/>
            </p:cNvSpPr>
            <p:nvPr/>
          </p:nvSpPr>
          <p:spPr bwMode="auto">
            <a:xfrm>
              <a:off x="5054601" y="3759200"/>
              <a:ext cx="1457325" cy="1743075"/>
            </a:xfrm>
            <a:custGeom>
              <a:avLst/>
              <a:gdLst>
                <a:gd name="T0" fmla="*/ 918 w 918"/>
                <a:gd name="T1" fmla="*/ 700 h 1098"/>
                <a:gd name="T2" fmla="*/ 762 w 918"/>
                <a:gd name="T3" fmla="*/ 788 h 1098"/>
                <a:gd name="T4" fmla="*/ 538 w 918"/>
                <a:gd name="T5" fmla="*/ 788 h 1098"/>
                <a:gd name="T6" fmla="*/ 414 w 918"/>
                <a:gd name="T7" fmla="*/ 208 h 1098"/>
                <a:gd name="T8" fmla="*/ 226 w 918"/>
                <a:gd name="T9" fmla="*/ 1098 h 1098"/>
                <a:gd name="T10" fmla="*/ 0 w 918"/>
                <a:gd name="T11" fmla="*/ 1098 h 1098"/>
                <a:gd name="T12" fmla="*/ 216 w 918"/>
                <a:gd name="T13" fmla="*/ 90 h 1098"/>
                <a:gd name="T14" fmla="*/ 370 w 918"/>
                <a:gd name="T15" fmla="*/ 0 h 1098"/>
                <a:gd name="T16" fmla="*/ 594 w 918"/>
                <a:gd name="T17" fmla="*/ 0 h 1098"/>
                <a:gd name="T18" fmla="*/ 744 w 918"/>
                <a:gd name="T19" fmla="*/ 700 h 1098"/>
                <a:gd name="T20" fmla="*/ 918 w 918"/>
                <a:gd name="T21" fmla="*/ 700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1098">
                  <a:moveTo>
                    <a:pt x="918" y="700"/>
                  </a:moveTo>
                  <a:lnTo>
                    <a:pt x="762" y="788"/>
                  </a:lnTo>
                  <a:lnTo>
                    <a:pt x="538" y="788"/>
                  </a:lnTo>
                  <a:lnTo>
                    <a:pt x="414" y="208"/>
                  </a:lnTo>
                  <a:lnTo>
                    <a:pt x="226" y="1098"/>
                  </a:lnTo>
                  <a:lnTo>
                    <a:pt x="0" y="1098"/>
                  </a:lnTo>
                  <a:lnTo>
                    <a:pt x="216" y="90"/>
                  </a:lnTo>
                  <a:lnTo>
                    <a:pt x="370" y="0"/>
                  </a:lnTo>
                  <a:lnTo>
                    <a:pt x="594" y="0"/>
                  </a:lnTo>
                  <a:lnTo>
                    <a:pt x="744" y="700"/>
                  </a:lnTo>
                  <a:lnTo>
                    <a:pt x="918" y="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8"/>
            <p:cNvSpPr>
              <a:spLocks/>
            </p:cNvSpPr>
            <p:nvPr/>
          </p:nvSpPr>
          <p:spPr bwMode="auto">
            <a:xfrm>
              <a:off x="6235701" y="4870450"/>
              <a:ext cx="276225" cy="139700"/>
            </a:xfrm>
            <a:custGeom>
              <a:avLst/>
              <a:gdLst>
                <a:gd name="T0" fmla="*/ 0 w 174"/>
                <a:gd name="T1" fmla="*/ 0 h 88"/>
                <a:gd name="T2" fmla="*/ 18 w 174"/>
                <a:gd name="T3" fmla="*/ 88 h 88"/>
                <a:gd name="T4" fmla="*/ 174 w 174"/>
                <a:gd name="T5" fmla="*/ 0 h 88"/>
                <a:gd name="T6" fmla="*/ 0 w 174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88">
                  <a:moveTo>
                    <a:pt x="0" y="0"/>
                  </a:moveTo>
                  <a:lnTo>
                    <a:pt x="18" y="88"/>
                  </a:lnTo>
                  <a:lnTo>
                    <a:pt x="1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9"/>
            <p:cNvSpPr>
              <a:spLocks/>
            </p:cNvSpPr>
            <p:nvPr/>
          </p:nvSpPr>
          <p:spPr bwMode="auto">
            <a:xfrm>
              <a:off x="5711826" y="3759200"/>
              <a:ext cx="552450" cy="1250950"/>
            </a:xfrm>
            <a:custGeom>
              <a:avLst/>
              <a:gdLst>
                <a:gd name="T0" fmla="*/ 348 w 348"/>
                <a:gd name="T1" fmla="*/ 788 h 788"/>
                <a:gd name="T2" fmla="*/ 124 w 348"/>
                <a:gd name="T3" fmla="*/ 788 h 788"/>
                <a:gd name="T4" fmla="*/ 0 w 348"/>
                <a:gd name="T5" fmla="*/ 208 h 788"/>
                <a:gd name="T6" fmla="*/ 26 w 348"/>
                <a:gd name="T7" fmla="*/ 90 h 788"/>
                <a:gd name="T8" fmla="*/ 180 w 348"/>
                <a:gd name="T9" fmla="*/ 0 h 788"/>
                <a:gd name="T10" fmla="*/ 330 w 348"/>
                <a:gd name="T11" fmla="*/ 700 h 788"/>
                <a:gd name="T12" fmla="*/ 348 w 348"/>
                <a:gd name="T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788">
                  <a:moveTo>
                    <a:pt x="348" y="788"/>
                  </a:moveTo>
                  <a:lnTo>
                    <a:pt x="124" y="788"/>
                  </a:lnTo>
                  <a:lnTo>
                    <a:pt x="0" y="208"/>
                  </a:lnTo>
                  <a:lnTo>
                    <a:pt x="26" y="90"/>
                  </a:lnTo>
                  <a:lnTo>
                    <a:pt x="180" y="0"/>
                  </a:lnTo>
                  <a:lnTo>
                    <a:pt x="330" y="700"/>
                  </a:lnTo>
                  <a:lnTo>
                    <a:pt x="348" y="78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0"/>
            <p:cNvSpPr>
              <a:spLocks/>
            </p:cNvSpPr>
            <p:nvPr/>
          </p:nvSpPr>
          <p:spPr bwMode="auto">
            <a:xfrm>
              <a:off x="5397501" y="3759200"/>
              <a:ext cx="600075" cy="142875"/>
            </a:xfrm>
            <a:custGeom>
              <a:avLst/>
              <a:gdLst>
                <a:gd name="T0" fmla="*/ 378 w 378"/>
                <a:gd name="T1" fmla="*/ 0 h 90"/>
                <a:gd name="T2" fmla="*/ 224 w 378"/>
                <a:gd name="T3" fmla="*/ 90 h 90"/>
                <a:gd name="T4" fmla="*/ 0 w 378"/>
                <a:gd name="T5" fmla="*/ 90 h 90"/>
                <a:gd name="T6" fmla="*/ 154 w 378"/>
                <a:gd name="T7" fmla="*/ 0 h 90"/>
                <a:gd name="T8" fmla="*/ 378 w 37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90">
                  <a:moveTo>
                    <a:pt x="378" y="0"/>
                  </a:moveTo>
                  <a:lnTo>
                    <a:pt x="224" y="90"/>
                  </a:lnTo>
                  <a:lnTo>
                    <a:pt x="0" y="90"/>
                  </a:lnTo>
                  <a:lnTo>
                    <a:pt x="154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1639" y="2827364"/>
            <a:ext cx="3109419" cy="59368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latin typeface="GE SS Light" charset="0"/>
                <a:ea typeface="GE SS Light" charset="0"/>
                <a:cs typeface="GE SS Light" charset="0"/>
              </a:rPr>
              <a:t>Business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5716" y="6610487"/>
            <a:ext cx="429683" cy="491068"/>
          </a:xfrm>
        </p:spPr>
        <p:txBody>
          <a:bodyPr/>
          <a:lstStyle/>
          <a:p>
            <a:fld id="{8409FBBB-C588-4B8D-A7FF-E25C81CC24C8}" type="slidenum">
              <a:rPr lang="en-US" smtClean="0"/>
              <a:t>5</a:t>
            </a:fld>
            <a:endParaRPr lang="en-US"/>
          </a:p>
        </p:txBody>
      </p:sp>
      <p:sp>
        <p:nvSpPr>
          <p:cNvPr id="29" name="Freeform 82"/>
          <p:cNvSpPr>
            <a:spLocks/>
          </p:cNvSpPr>
          <p:nvPr/>
        </p:nvSpPr>
        <p:spPr bwMode="auto">
          <a:xfrm>
            <a:off x="683071" y="4445606"/>
            <a:ext cx="3617913" cy="273050"/>
          </a:xfrm>
          <a:custGeom>
            <a:avLst/>
            <a:gdLst>
              <a:gd name="T0" fmla="*/ 0 w 2279"/>
              <a:gd name="T1" fmla="*/ 172 h 172"/>
              <a:gd name="T2" fmla="*/ 2107 w 2279"/>
              <a:gd name="T3" fmla="*/ 172 h 172"/>
              <a:gd name="T4" fmla="*/ 2279 w 2279"/>
              <a:gd name="T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9" h="172">
                <a:moveTo>
                  <a:pt x="0" y="172"/>
                </a:moveTo>
                <a:lnTo>
                  <a:pt x="2107" y="172"/>
                </a:lnTo>
                <a:lnTo>
                  <a:pt x="2279" y="0"/>
                </a:lnTo>
              </a:path>
            </a:pathLst>
          </a:custGeom>
          <a:noFill/>
          <a:ln w="3175" cap="flat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3"/>
          <p:cNvSpPr>
            <a:spLocks/>
          </p:cNvSpPr>
          <p:nvPr/>
        </p:nvSpPr>
        <p:spPr bwMode="auto">
          <a:xfrm>
            <a:off x="805472" y="2386679"/>
            <a:ext cx="5298690" cy="143243"/>
          </a:xfrm>
          <a:custGeom>
            <a:avLst/>
            <a:gdLst>
              <a:gd name="T0" fmla="*/ 0 w 3663"/>
              <a:gd name="T1" fmla="*/ 0 h 172"/>
              <a:gd name="T2" fmla="*/ 3491 w 3663"/>
              <a:gd name="T3" fmla="*/ 0 h 172"/>
              <a:gd name="T4" fmla="*/ 3663 w 3663"/>
              <a:gd name="T5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63" h="172">
                <a:moveTo>
                  <a:pt x="0" y="0"/>
                </a:moveTo>
                <a:lnTo>
                  <a:pt x="3491" y="0"/>
                </a:lnTo>
                <a:lnTo>
                  <a:pt x="3663" y="172"/>
                </a:lnTo>
              </a:path>
            </a:pathLst>
          </a:custGeom>
          <a:noFill/>
          <a:ln w="3175" cap="flat">
            <a:solidFill>
              <a:schemeClr val="accent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84"/>
          <p:cNvSpPr>
            <a:spLocks noChangeShapeType="1"/>
          </p:cNvSpPr>
          <p:nvPr/>
        </p:nvSpPr>
        <p:spPr bwMode="auto">
          <a:xfrm>
            <a:off x="757052" y="3488946"/>
            <a:ext cx="3519488" cy="1752"/>
          </a:xfrm>
          <a:prstGeom prst="line">
            <a:avLst/>
          </a:prstGeom>
          <a:noFill/>
          <a:ln w="3175" cap="flat">
            <a:solidFill>
              <a:schemeClr val="accent2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3985234" y="4637754"/>
            <a:ext cx="1457325" cy="1716203"/>
            <a:chOff x="3956051" y="4394200"/>
            <a:chExt cx="1457325" cy="1743075"/>
          </a:xfrm>
        </p:grpSpPr>
        <p:sp>
          <p:nvSpPr>
            <p:cNvPr id="34" name="Freeform 72"/>
            <p:cNvSpPr>
              <a:spLocks/>
            </p:cNvSpPr>
            <p:nvPr/>
          </p:nvSpPr>
          <p:spPr bwMode="auto">
            <a:xfrm>
              <a:off x="3956051" y="4394200"/>
              <a:ext cx="1457325" cy="1743075"/>
            </a:xfrm>
            <a:custGeom>
              <a:avLst/>
              <a:gdLst>
                <a:gd name="T0" fmla="*/ 918 w 918"/>
                <a:gd name="T1" fmla="*/ 698 h 1098"/>
                <a:gd name="T2" fmla="*/ 762 w 918"/>
                <a:gd name="T3" fmla="*/ 788 h 1098"/>
                <a:gd name="T4" fmla="*/ 538 w 918"/>
                <a:gd name="T5" fmla="*/ 788 h 1098"/>
                <a:gd name="T6" fmla="*/ 414 w 918"/>
                <a:gd name="T7" fmla="*/ 208 h 1098"/>
                <a:gd name="T8" fmla="*/ 224 w 918"/>
                <a:gd name="T9" fmla="*/ 1098 h 1098"/>
                <a:gd name="T10" fmla="*/ 0 w 918"/>
                <a:gd name="T11" fmla="*/ 1098 h 1098"/>
                <a:gd name="T12" fmla="*/ 214 w 918"/>
                <a:gd name="T13" fmla="*/ 90 h 1098"/>
                <a:gd name="T14" fmla="*/ 370 w 918"/>
                <a:gd name="T15" fmla="*/ 0 h 1098"/>
                <a:gd name="T16" fmla="*/ 594 w 918"/>
                <a:gd name="T17" fmla="*/ 0 h 1098"/>
                <a:gd name="T18" fmla="*/ 742 w 918"/>
                <a:gd name="T19" fmla="*/ 698 h 1098"/>
                <a:gd name="T20" fmla="*/ 918 w 918"/>
                <a:gd name="T21" fmla="*/ 698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8" h="1098">
                  <a:moveTo>
                    <a:pt x="918" y="698"/>
                  </a:moveTo>
                  <a:lnTo>
                    <a:pt x="762" y="788"/>
                  </a:lnTo>
                  <a:lnTo>
                    <a:pt x="538" y="788"/>
                  </a:lnTo>
                  <a:lnTo>
                    <a:pt x="414" y="208"/>
                  </a:lnTo>
                  <a:lnTo>
                    <a:pt x="224" y="1098"/>
                  </a:lnTo>
                  <a:lnTo>
                    <a:pt x="0" y="1098"/>
                  </a:lnTo>
                  <a:lnTo>
                    <a:pt x="214" y="90"/>
                  </a:lnTo>
                  <a:lnTo>
                    <a:pt x="370" y="0"/>
                  </a:lnTo>
                  <a:lnTo>
                    <a:pt x="594" y="0"/>
                  </a:lnTo>
                  <a:lnTo>
                    <a:pt x="742" y="698"/>
                  </a:lnTo>
                  <a:lnTo>
                    <a:pt x="918" y="6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5133976" y="5502275"/>
              <a:ext cx="279400" cy="142875"/>
            </a:xfrm>
            <a:custGeom>
              <a:avLst/>
              <a:gdLst>
                <a:gd name="T0" fmla="*/ 0 w 176"/>
                <a:gd name="T1" fmla="*/ 0 h 90"/>
                <a:gd name="T2" fmla="*/ 20 w 176"/>
                <a:gd name="T3" fmla="*/ 90 h 90"/>
                <a:gd name="T4" fmla="*/ 176 w 176"/>
                <a:gd name="T5" fmla="*/ 0 h 90"/>
                <a:gd name="T6" fmla="*/ 0 w 17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6" h="90">
                  <a:moveTo>
                    <a:pt x="0" y="0"/>
                  </a:moveTo>
                  <a:lnTo>
                    <a:pt x="20" y="90"/>
                  </a:lnTo>
                  <a:lnTo>
                    <a:pt x="17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4613276" y="4394200"/>
              <a:ext cx="552450" cy="1250950"/>
            </a:xfrm>
            <a:custGeom>
              <a:avLst/>
              <a:gdLst>
                <a:gd name="T0" fmla="*/ 348 w 348"/>
                <a:gd name="T1" fmla="*/ 788 h 788"/>
                <a:gd name="T2" fmla="*/ 124 w 348"/>
                <a:gd name="T3" fmla="*/ 788 h 788"/>
                <a:gd name="T4" fmla="*/ 0 w 348"/>
                <a:gd name="T5" fmla="*/ 208 h 788"/>
                <a:gd name="T6" fmla="*/ 26 w 348"/>
                <a:gd name="T7" fmla="*/ 90 h 788"/>
                <a:gd name="T8" fmla="*/ 180 w 348"/>
                <a:gd name="T9" fmla="*/ 0 h 788"/>
                <a:gd name="T10" fmla="*/ 328 w 348"/>
                <a:gd name="T11" fmla="*/ 698 h 788"/>
                <a:gd name="T12" fmla="*/ 348 w 348"/>
                <a:gd name="T13" fmla="*/ 78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788">
                  <a:moveTo>
                    <a:pt x="348" y="788"/>
                  </a:moveTo>
                  <a:lnTo>
                    <a:pt x="124" y="788"/>
                  </a:lnTo>
                  <a:lnTo>
                    <a:pt x="0" y="208"/>
                  </a:lnTo>
                  <a:lnTo>
                    <a:pt x="26" y="90"/>
                  </a:lnTo>
                  <a:lnTo>
                    <a:pt x="180" y="0"/>
                  </a:lnTo>
                  <a:lnTo>
                    <a:pt x="328" y="698"/>
                  </a:lnTo>
                  <a:lnTo>
                    <a:pt x="348" y="788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7"/>
            <p:cNvSpPr>
              <a:spLocks/>
            </p:cNvSpPr>
            <p:nvPr/>
          </p:nvSpPr>
          <p:spPr bwMode="auto">
            <a:xfrm>
              <a:off x="4295776" y="4394200"/>
              <a:ext cx="603250" cy="142875"/>
            </a:xfrm>
            <a:custGeom>
              <a:avLst/>
              <a:gdLst>
                <a:gd name="T0" fmla="*/ 380 w 380"/>
                <a:gd name="T1" fmla="*/ 0 h 90"/>
                <a:gd name="T2" fmla="*/ 226 w 380"/>
                <a:gd name="T3" fmla="*/ 90 h 90"/>
                <a:gd name="T4" fmla="*/ 0 w 380"/>
                <a:gd name="T5" fmla="*/ 90 h 90"/>
                <a:gd name="T6" fmla="*/ 156 w 380"/>
                <a:gd name="T7" fmla="*/ 0 h 90"/>
                <a:gd name="T8" fmla="*/ 380 w 380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90">
                  <a:moveTo>
                    <a:pt x="380" y="0"/>
                  </a:moveTo>
                  <a:lnTo>
                    <a:pt x="226" y="90"/>
                  </a:lnTo>
                  <a:lnTo>
                    <a:pt x="0" y="90"/>
                  </a:lnTo>
                  <a:lnTo>
                    <a:pt x="156" y="0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72341" y="362309"/>
            <a:ext cx="1853213" cy="9840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0" y="2578827"/>
            <a:ext cx="1154772" cy="7736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3" y="3443223"/>
            <a:ext cx="2625450" cy="906309"/>
          </a:xfrm>
          <a:prstGeom prst="rect">
            <a:avLst/>
          </a:prstGeom>
        </p:spPr>
      </p:pic>
      <p:sp>
        <p:nvSpPr>
          <p:cNvPr id="65" name="Title 1"/>
          <p:cNvSpPr txBox="1">
            <a:spLocks/>
          </p:cNvSpPr>
          <p:nvPr/>
        </p:nvSpPr>
        <p:spPr>
          <a:xfrm>
            <a:off x="408276" y="1595080"/>
            <a:ext cx="195190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>
                <a:latin typeface="GE SS Light" charset="0"/>
                <a:ea typeface="GE SS Light" charset="0"/>
                <a:cs typeface="GE SS Light" charset="0"/>
              </a:rPr>
              <a:t>مخيم الابداع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-763772" y="320165"/>
            <a:ext cx="7921625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SA" dirty="0" smtClean="0">
                <a:latin typeface="GE SS Light" charset="0"/>
                <a:ea typeface="GE SS Light" charset="0"/>
                <a:cs typeface="GE SS Light" charset="0"/>
              </a:rPr>
              <a:t>البرامج التدريبية</a:t>
            </a:r>
            <a:endParaRPr lang="ar-SA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246209" y="4074191"/>
            <a:ext cx="2484692" cy="5936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>
                <a:latin typeface="GE SS Light" charset="0"/>
                <a:ea typeface="GE SS Light" charset="0"/>
                <a:cs typeface="GE SS Light" charset="0"/>
              </a:rPr>
              <a:t>Venture Zone</a:t>
            </a:r>
          </a:p>
        </p:txBody>
      </p:sp>
      <p:pic>
        <p:nvPicPr>
          <p:cNvPr id="68" name="Picture 67" descr="PSFW- IT- Identity- 31-03-2012 - E&amp;A- شعار مركز دعم وتمويل copy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46" y="1321924"/>
            <a:ext cx="2247083" cy="1230345"/>
          </a:xfrm>
          <a:prstGeom prst="rect">
            <a:avLst/>
          </a:prstGeom>
        </p:spPr>
      </p:pic>
      <p:sp>
        <p:nvSpPr>
          <p:cNvPr id="69" name="Title 1"/>
          <p:cNvSpPr txBox="1">
            <a:spLocks/>
          </p:cNvSpPr>
          <p:nvPr/>
        </p:nvSpPr>
        <p:spPr>
          <a:xfrm>
            <a:off x="2492027" y="6146719"/>
            <a:ext cx="2665262" cy="7987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1"/>
                </a:solidFill>
                <a:latin typeface="GE SS Light" charset="0"/>
                <a:ea typeface="GE SS Light" charset="0"/>
                <a:cs typeface="GE SS Light" charset="0"/>
              </a:rPr>
              <a:t>The Growth </a:t>
            </a:r>
          </a:p>
        </p:txBody>
      </p:sp>
    </p:spTree>
    <p:extLst>
      <p:ext uri="{BB962C8B-B14F-4D97-AF65-F5344CB8AC3E}">
        <p14:creationId xmlns:p14="http://schemas.microsoft.com/office/powerpoint/2010/main" val="18940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Converting your business from Good to Great.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reeform 114"/>
          <p:cNvSpPr>
            <a:spLocks noEditPoints="1"/>
          </p:cNvSpPr>
          <p:nvPr/>
        </p:nvSpPr>
        <p:spPr bwMode="auto">
          <a:xfrm>
            <a:off x="649288" y="4248150"/>
            <a:ext cx="346075" cy="828675"/>
          </a:xfrm>
          <a:custGeom>
            <a:avLst/>
            <a:gdLst>
              <a:gd name="T0" fmla="*/ 38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5 w 109"/>
              <a:gd name="T7" fmla="*/ 39 h 261"/>
              <a:gd name="T8" fmla="*/ 45 w 109"/>
              <a:gd name="T9" fmla="*/ 39 h 261"/>
              <a:gd name="T10" fmla="*/ 55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6 w 109"/>
              <a:gd name="T19" fmla="*/ 20 h 261"/>
              <a:gd name="T20" fmla="*/ 76 w 109"/>
              <a:gd name="T21" fmla="*/ 19 h 261"/>
              <a:gd name="T22" fmla="*/ 66 w 109"/>
              <a:gd name="T23" fmla="*/ 3 h 261"/>
              <a:gd name="T24" fmla="*/ 66 w 109"/>
              <a:gd name="T25" fmla="*/ 3 h 261"/>
              <a:gd name="T26" fmla="*/ 65 w 109"/>
              <a:gd name="T27" fmla="*/ 3 h 261"/>
              <a:gd name="T28" fmla="*/ 58 w 109"/>
              <a:gd name="T29" fmla="*/ 0 h 261"/>
              <a:gd name="T30" fmla="*/ 58 w 109"/>
              <a:gd name="T31" fmla="*/ 0 h 261"/>
              <a:gd name="T32" fmla="*/ 55 w 109"/>
              <a:gd name="T33" fmla="*/ 0 h 261"/>
              <a:gd name="T34" fmla="*/ 42 w 109"/>
              <a:gd name="T35" fmla="*/ 4 h 261"/>
              <a:gd name="T36" fmla="*/ 42 w 109"/>
              <a:gd name="T37" fmla="*/ 5 h 261"/>
              <a:gd name="T38" fmla="*/ 42 w 109"/>
              <a:gd name="T39" fmla="*/ 5 h 261"/>
              <a:gd name="T40" fmla="*/ 41 w 109"/>
              <a:gd name="T41" fmla="*/ 5 h 261"/>
              <a:gd name="T42" fmla="*/ 41 w 109"/>
              <a:gd name="T43" fmla="*/ 5 h 261"/>
              <a:gd name="T44" fmla="*/ 40 w 109"/>
              <a:gd name="T45" fmla="*/ 6 h 261"/>
              <a:gd name="T46" fmla="*/ 39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6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3 h 261"/>
              <a:gd name="T66" fmla="*/ 38 w 109"/>
              <a:gd name="T67" fmla="*/ 34 h 261"/>
              <a:gd name="T68" fmla="*/ 99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1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6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4 w 109"/>
              <a:gd name="T113" fmla="*/ 80 h 261"/>
              <a:gd name="T114" fmla="*/ 92 w 109"/>
              <a:gd name="T115" fmla="*/ 135 h 261"/>
              <a:gd name="T116" fmla="*/ 97 w 109"/>
              <a:gd name="T117" fmla="*/ 146 h 261"/>
              <a:gd name="T118" fmla="*/ 109 w 109"/>
              <a:gd name="T119" fmla="*/ 138 h 261"/>
              <a:gd name="T120" fmla="*/ 99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4"/>
                </a:moveTo>
                <a:cubicBezTo>
                  <a:pt x="39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1"/>
                  <a:pt x="51" y="42"/>
                  <a:pt x="55" y="42"/>
                </a:cubicBezTo>
                <a:cubicBezTo>
                  <a:pt x="58" y="42"/>
                  <a:pt x="62" y="41"/>
                  <a:pt x="64" y="39"/>
                </a:cubicBezTo>
                <a:cubicBezTo>
                  <a:pt x="66" y="39"/>
                  <a:pt x="68" y="38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6" y="20"/>
                </a:cubicBezTo>
                <a:cubicBezTo>
                  <a:pt x="76" y="19"/>
                  <a:pt x="76" y="19"/>
                  <a:pt x="76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3" y="1"/>
                  <a:pt x="60" y="1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5" y="0"/>
                </a:cubicBezTo>
                <a:cubicBezTo>
                  <a:pt x="50" y="0"/>
                  <a:pt x="46" y="2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9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4"/>
                  <a:pt x="34" y="28"/>
                  <a:pt x="37" y="33"/>
                </a:cubicBezTo>
                <a:lnTo>
                  <a:pt x="38" y="34"/>
                </a:lnTo>
                <a:close/>
                <a:moveTo>
                  <a:pt x="99" y="70"/>
                </a:move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1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6" y="84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7" y="261"/>
                  <a:pt x="50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4" y="190"/>
                  <a:pt x="83" y="134"/>
                  <a:pt x="83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4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9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5"/>
          <p:cNvSpPr>
            <a:spLocks noEditPoints="1"/>
          </p:cNvSpPr>
          <p:nvPr/>
        </p:nvSpPr>
        <p:spPr bwMode="auto">
          <a:xfrm>
            <a:off x="1274763" y="4248150"/>
            <a:ext cx="346075" cy="828675"/>
          </a:xfrm>
          <a:custGeom>
            <a:avLst/>
            <a:gdLst>
              <a:gd name="T0" fmla="*/ 38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5 w 109"/>
              <a:gd name="T7" fmla="*/ 39 h 261"/>
              <a:gd name="T8" fmla="*/ 45 w 109"/>
              <a:gd name="T9" fmla="*/ 39 h 261"/>
              <a:gd name="T10" fmla="*/ 55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6 w 109"/>
              <a:gd name="T19" fmla="*/ 20 h 261"/>
              <a:gd name="T20" fmla="*/ 76 w 109"/>
              <a:gd name="T21" fmla="*/ 19 h 261"/>
              <a:gd name="T22" fmla="*/ 66 w 109"/>
              <a:gd name="T23" fmla="*/ 3 h 261"/>
              <a:gd name="T24" fmla="*/ 66 w 109"/>
              <a:gd name="T25" fmla="*/ 3 h 261"/>
              <a:gd name="T26" fmla="*/ 65 w 109"/>
              <a:gd name="T27" fmla="*/ 3 h 261"/>
              <a:gd name="T28" fmla="*/ 58 w 109"/>
              <a:gd name="T29" fmla="*/ 0 h 261"/>
              <a:gd name="T30" fmla="*/ 58 w 109"/>
              <a:gd name="T31" fmla="*/ 0 h 261"/>
              <a:gd name="T32" fmla="*/ 55 w 109"/>
              <a:gd name="T33" fmla="*/ 0 h 261"/>
              <a:gd name="T34" fmla="*/ 42 w 109"/>
              <a:gd name="T35" fmla="*/ 4 h 261"/>
              <a:gd name="T36" fmla="*/ 42 w 109"/>
              <a:gd name="T37" fmla="*/ 5 h 261"/>
              <a:gd name="T38" fmla="*/ 42 w 109"/>
              <a:gd name="T39" fmla="*/ 5 h 261"/>
              <a:gd name="T40" fmla="*/ 41 w 109"/>
              <a:gd name="T41" fmla="*/ 5 h 261"/>
              <a:gd name="T42" fmla="*/ 41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6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3 h 261"/>
              <a:gd name="T66" fmla="*/ 38 w 109"/>
              <a:gd name="T67" fmla="*/ 34 h 261"/>
              <a:gd name="T68" fmla="*/ 99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6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7 w 109"/>
              <a:gd name="T117" fmla="*/ 146 h 261"/>
              <a:gd name="T118" fmla="*/ 109 w 109"/>
              <a:gd name="T119" fmla="*/ 138 h 261"/>
              <a:gd name="T120" fmla="*/ 99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4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1"/>
                  <a:pt x="51" y="42"/>
                  <a:pt x="55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9"/>
                  <a:pt x="67" y="38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6" y="20"/>
                </a:cubicBezTo>
                <a:cubicBezTo>
                  <a:pt x="76" y="19"/>
                  <a:pt x="76" y="19"/>
                  <a:pt x="76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3" y="1"/>
                  <a:pt x="60" y="1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5" y="0"/>
                </a:cubicBezTo>
                <a:cubicBezTo>
                  <a:pt x="50" y="0"/>
                  <a:pt x="46" y="2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4"/>
                  <a:pt x="34" y="28"/>
                  <a:pt x="37" y="33"/>
                </a:cubicBezTo>
                <a:lnTo>
                  <a:pt x="38" y="34"/>
                </a:lnTo>
                <a:close/>
                <a:moveTo>
                  <a:pt x="99" y="70"/>
                </a:move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6" y="84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7" y="261"/>
                  <a:pt x="50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9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16"/>
          <p:cNvSpPr>
            <a:spLocks noEditPoints="1"/>
          </p:cNvSpPr>
          <p:nvPr/>
        </p:nvSpPr>
        <p:spPr bwMode="auto">
          <a:xfrm>
            <a:off x="1900238" y="4248150"/>
            <a:ext cx="346075" cy="828675"/>
          </a:xfrm>
          <a:custGeom>
            <a:avLst/>
            <a:gdLst>
              <a:gd name="T0" fmla="*/ 38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5 w 109"/>
              <a:gd name="T7" fmla="*/ 39 h 261"/>
              <a:gd name="T8" fmla="*/ 45 w 109"/>
              <a:gd name="T9" fmla="*/ 39 h 261"/>
              <a:gd name="T10" fmla="*/ 55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5 w 109"/>
              <a:gd name="T27" fmla="*/ 3 h 261"/>
              <a:gd name="T28" fmla="*/ 58 w 109"/>
              <a:gd name="T29" fmla="*/ 0 h 261"/>
              <a:gd name="T30" fmla="*/ 58 w 109"/>
              <a:gd name="T31" fmla="*/ 0 h 261"/>
              <a:gd name="T32" fmla="*/ 55 w 109"/>
              <a:gd name="T33" fmla="*/ 0 h 261"/>
              <a:gd name="T34" fmla="*/ 42 w 109"/>
              <a:gd name="T35" fmla="*/ 4 h 261"/>
              <a:gd name="T36" fmla="*/ 42 w 109"/>
              <a:gd name="T37" fmla="*/ 5 h 261"/>
              <a:gd name="T38" fmla="*/ 41 w 109"/>
              <a:gd name="T39" fmla="*/ 5 h 261"/>
              <a:gd name="T40" fmla="*/ 41 w 109"/>
              <a:gd name="T41" fmla="*/ 5 h 261"/>
              <a:gd name="T42" fmla="*/ 41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3 h 261"/>
              <a:gd name="T66" fmla="*/ 38 w 109"/>
              <a:gd name="T67" fmla="*/ 34 h 261"/>
              <a:gd name="T68" fmla="*/ 98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7 w 109"/>
              <a:gd name="T117" fmla="*/ 146 h 261"/>
              <a:gd name="T118" fmla="*/ 109 w 109"/>
              <a:gd name="T119" fmla="*/ 138 h 261"/>
              <a:gd name="T120" fmla="*/ 98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4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1"/>
                  <a:pt x="51" y="42"/>
                  <a:pt x="55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9"/>
                  <a:pt x="67" y="38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2" y="1"/>
                  <a:pt x="60" y="1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5" y="0"/>
                </a:cubicBezTo>
                <a:cubicBezTo>
                  <a:pt x="50" y="0"/>
                  <a:pt x="46" y="2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4"/>
                  <a:pt x="34" y="28"/>
                  <a:pt x="37" y="33"/>
                </a:cubicBezTo>
                <a:lnTo>
                  <a:pt x="38" y="34"/>
                </a:lnTo>
                <a:close/>
                <a:moveTo>
                  <a:pt x="98" y="70"/>
                </a:move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7" y="261"/>
                  <a:pt x="49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7"/>
          <p:cNvSpPr>
            <a:spLocks noEditPoints="1"/>
          </p:cNvSpPr>
          <p:nvPr/>
        </p:nvSpPr>
        <p:spPr bwMode="auto">
          <a:xfrm>
            <a:off x="2524126" y="4248150"/>
            <a:ext cx="346075" cy="828675"/>
          </a:xfrm>
          <a:custGeom>
            <a:avLst/>
            <a:gdLst>
              <a:gd name="T0" fmla="*/ 38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4 w 109"/>
              <a:gd name="T7" fmla="*/ 39 h 261"/>
              <a:gd name="T8" fmla="*/ 45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3 h 261"/>
              <a:gd name="T28" fmla="*/ 58 w 109"/>
              <a:gd name="T29" fmla="*/ 0 h 261"/>
              <a:gd name="T30" fmla="*/ 58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2 w 109"/>
              <a:gd name="T37" fmla="*/ 5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3 h 261"/>
              <a:gd name="T66" fmla="*/ 38 w 109"/>
              <a:gd name="T67" fmla="*/ 34 h 261"/>
              <a:gd name="T68" fmla="*/ 98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4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4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9"/>
                  <a:pt x="67" y="38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2" y="1"/>
                  <a:pt x="60" y="1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4" y="0"/>
                </a:cubicBezTo>
                <a:cubicBezTo>
                  <a:pt x="50" y="0"/>
                  <a:pt x="45" y="2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4"/>
                  <a:pt x="34" y="28"/>
                  <a:pt x="37" y="33"/>
                </a:cubicBezTo>
                <a:lnTo>
                  <a:pt x="38" y="34"/>
                </a:lnTo>
                <a:close/>
                <a:moveTo>
                  <a:pt x="98" y="70"/>
                </a:moveTo>
                <a:cubicBezTo>
                  <a:pt x="96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61"/>
                  <a:pt x="49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8"/>
          <p:cNvSpPr>
            <a:spLocks noEditPoints="1"/>
          </p:cNvSpPr>
          <p:nvPr/>
        </p:nvSpPr>
        <p:spPr bwMode="auto">
          <a:xfrm>
            <a:off x="3149601" y="4248150"/>
            <a:ext cx="346075" cy="828675"/>
          </a:xfrm>
          <a:custGeom>
            <a:avLst/>
            <a:gdLst>
              <a:gd name="T0" fmla="*/ 37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4 w 109"/>
              <a:gd name="T7" fmla="*/ 39 h 261"/>
              <a:gd name="T8" fmla="*/ 44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3 h 261"/>
              <a:gd name="T28" fmla="*/ 58 w 109"/>
              <a:gd name="T29" fmla="*/ 0 h 261"/>
              <a:gd name="T30" fmla="*/ 57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2 w 109"/>
              <a:gd name="T37" fmla="*/ 5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7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3 w 109"/>
              <a:gd name="T63" fmla="*/ 19 h 261"/>
              <a:gd name="T64" fmla="*/ 37 w 109"/>
              <a:gd name="T65" fmla="*/ 33 h 261"/>
              <a:gd name="T66" fmla="*/ 37 w 109"/>
              <a:gd name="T67" fmla="*/ 34 h 261"/>
              <a:gd name="T68" fmla="*/ 98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49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7" y="34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9"/>
                  <a:pt x="67" y="38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2" y="1"/>
                  <a:pt x="60" y="1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5" y="0"/>
                  <a:pt x="54" y="0"/>
                </a:cubicBezTo>
                <a:cubicBezTo>
                  <a:pt x="50" y="0"/>
                  <a:pt x="45" y="2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3" y="19"/>
                </a:cubicBezTo>
                <a:cubicBezTo>
                  <a:pt x="33" y="24"/>
                  <a:pt x="34" y="28"/>
                  <a:pt x="37" y="33"/>
                </a:cubicBezTo>
                <a:lnTo>
                  <a:pt x="37" y="34"/>
                </a:lnTo>
                <a:close/>
                <a:moveTo>
                  <a:pt x="98" y="70"/>
                </a:move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61"/>
                  <a:pt x="49" y="260"/>
                  <a:pt x="49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9"/>
          <p:cNvSpPr>
            <a:spLocks noEditPoints="1"/>
          </p:cNvSpPr>
          <p:nvPr/>
        </p:nvSpPr>
        <p:spPr bwMode="auto">
          <a:xfrm>
            <a:off x="3775076" y="4248150"/>
            <a:ext cx="346075" cy="828675"/>
          </a:xfrm>
          <a:custGeom>
            <a:avLst/>
            <a:gdLst>
              <a:gd name="T0" fmla="*/ 37 w 109"/>
              <a:gd name="T1" fmla="*/ 34 h 261"/>
              <a:gd name="T2" fmla="*/ 40 w 109"/>
              <a:gd name="T3" fmla="*/ 36 h 261"/>
              <a:gd name="T4" fmla="*/ 41 w 109"/>
              <a:gd name="T5" fmla="*/ 37 h 261"/>
              <a:gd name="T6" fmla="*/ 44 w 109"/>
              <a:gd name="T7" fmla="*/ 39 h 261"/>
              <a:gd name="T8" fmla="*/ 44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8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3 h 261"/>
              <a:gd name="T28" fmla="*/ 57 w 109"/>
              <a:gd name="T29" fmla="*/ 0 h 261"/>
              <a:gd name="T30" fmla="*/ 57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1 w 109"/>
              <a:gd name="T37" fmla="*/ 5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7 w 109"/>
              <a:gd name="T49" fmla="*/ 9 h 261"/>
              <a:gd name="T50" fmla="*/ 37 w 109"/>
              <a:gd name="T51" fmla="*/ 10 h 261"/>
              <a:gd name="T52" fmla="*/ 35 w 109"/>
              <a:gd name="T53" fmla="*/ 12 h 261"/>
              <a:gd name="T54" fmla="*/ 35 w 109"/>
              <a:gd name="T55" fmla="*/ 12 h 261"/>
              <a:gd name="T56" fmla="*/ 35 w 109"/>
              <a:gd name="T57" fmla="*/ 13 h 261"/>
              <a:gd name="T58" fmla="*/ 35 w 109"/>
              <a:gd name="T59" fmla="*/ 13 h 261"/>
              <a:gd name="T60" fmla="*/ 35 w 109"/>
              <a:gd name="T61" fmla="*/ 14 h 261"/>
              <a:gd name="T62" fmla="*/ 33 w 109"/>
              <a:gd name="T63" fmla="*/ 19 h 261"/>
              <a:gd name="T64" fmla="*/ 37 w 109"/>
              <a:gd name="T65" fmla="*/ 33 h 261"/>
              <a:gd name="T66" fmla="*/ 37 w 109"/>
              <a:gd name="T67" fmla="*/ 34 h 261"/>
              <a:gd name="T68" fmla="*/ 98 w 109"/>
              <a:gd name="T69" fmla="*/ 70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70 h 261"/>
              <a:gd name="T76" fmla="*/ 0 w 109"/>
              <a:gd name="T77" fmla="*/ 138 h 261"/>
              <a:gd name="T78" fmla="*/ 12 w 109"/>
              <a:gd name="T79" fmla="*/ 146 h 261"/>
              <a:gd name="T80" fmla="*/ 16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4 h 261"/>
              <a:gd name="T100" fmla="*/ 49 w 109"/>
              <a:gd name="T101" fmla="*/ 244 h 261"/>
              <a:gd name="T102" fmla="*/ 49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7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7" y="34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7"/>
                  <a:pt x="41" y="37"/>
                  <a:pt x="41" y="37"/>
                </a:cubicBezTo>
                <a:cubicBezTo>
                  <a:pt x="42" y="38"/>
                  <a:pt x="43" y="39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9"/>
                  <a:pt x="67" y="38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3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3"/>
                  <a:pt x="64" y="3"/>
                  <a:pt x="64" y="3"/>
                </a:cubicBezTo>
                <a:cubicBezTo>
                  <a:pt x="62" y="1"/>
                  <a:pt x="60" y="1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5" y="0"/>
                  <a:pt x="54" y="0"/>
                </a:cubicBezTo>
                <a:cubicBezTo>
                  <a:pt x="50" y="0"/>
                  <a:pt x="45" y="2"/>
                  <a:pt x="42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3" y="17"/>
                  <a:pt x="33" y="19"/>
                </a:cubicBezTo>
                <a:cubicBezTo>
                  <a:pt x="33" y="24"/>
                  <a:pt x="34" y="28"/>
                  <a:pt x="37" y="33"/>
                </a:cubicBezTo>
                <a:lnTo>
                  <a:pt x="37" y="34"/>
                </a:lnTo>
                <a:close/>
                <a:moveTo>
                  <a:pt x="98" y="70"/>
                </a:move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6" y="135"/>
                </a:cubicBezTo>
                <a:cubicBezTo>
                  <a:pt x="17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61"/>
                  <a:pt x="49" y="260"/>
                  <a:pt x="49" y="244"/>
                </a:cubicBezTo>
                <a:cubicBezTo>
                  <a:pt x="50" y="212"/>
                  <a:pt x="50" y="179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9" y="145"/>
                  <a:pt x="109" y="138"/>
                </a:cubicBezTo>
                <a:lnTo>
                  <a:pt x="98" y="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20"/>
          <p:cNvSpPr>
            <a:spLocks noEditPoints="1"/>
          </p:cNvSpPr>
          <p:nvPr/>
        </p:nvSpPr>
        <p:spPr bwMode="auto">
          <a:xfrm>
            <a:off x="1274763" y="5264150"/>
            <a:ext cx="346075" cy="828675"/>
          </a:xfrm>
          <a:custGeom>
            <a:avLst/>
            <a:gdLst>
              <a:gd name="T0" fmla="*/ 38 w 109"/>
              <a:gd name="T1" fmla="*/ 33 h 261"/>
              <a:gd name="T2" fmla="*/ 40 w 109"/>
              <a:gd name="T3" fmla="*/ 36 h 261"/>
              <a:gd name="T4" fmla="*/ 41 w 109"/>
              <a:gd name="T5" fmla="*/ 36 h 261"/>
              <a:gd name="T6" fmla="*/ 45 w 109"/>
              <a:gd name="T7" fmla="*/ 39 h 261"/>
              <a:gd name="T8" fmla="*/ 45 w 109"/>
              <a:gd name="T9" fmla="*/ 39 h 261"/>
              <a:gd name="T10" fmla="*/ 55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6 w 109"/>
              <a:gd name="T19" fmla="*/ 20 h 261"/>
              <a:gd name="T20" fmla="*/ 76 w 109"/>
              <a:gd name="T21" fmla="*/ 19 h 261"/>
              <a:gd name="T22" fmla="*/ 66 w 109"/>
              <a:gd name="T23" fmla="*/ 3 h 261"/>
              <a:gd name="T24" fmla="*/ 66 w 109"/>
              <a:gd name="T25" fmla="*/ 3 h 261"/>
              <a:gd name="T26" fmla="*/ 65 w 109"/>
              <a:gd name="T27" fmla="*/ 2 h 261"/>
              <a:gd name="T28" fmla="*/ 58 w 109"/>
              <a:gd name="T29" fmla="*/ 0 h 261"/>
              <a:gd name="T30" fmla="*/ 58 w 109"/>
              <a:gd name="T31" fmla="*/ 0 h 261"/>
              <a:gd name="T32" fmla="*/ 55 w 109"/>
              <a:gd name="T33" fmla="*/ 0 h 261"/>
              <a:gd name="T34" fmla="*/ 42 w 109"/>
              <a:gd name="T35" fmla="*/ 4 h 261"/>
              <a:gd name="T36" fmla="*/ 42 w 109"/>
              <a:gd name="T37" fmla="*/ 4 h 261"/>
              <a:gd name="T38" fmla="*/ 42 w 109"/>
              <a:gd name="T39" fmla="*/ 5 h 261"/>
              <a:gd name="T40" fmla="*/ 41 w 109"/>
              <a:gd name="T41" fmla="*/ 5 h 261"/>
              <a:gd name="T42" fmla="*/ 41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6 w 109"/>
              <a:gd name="T57" fmla="*/ 12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2 h 261"/>
              <a:gd name="T66" fmla="*/ 38 w 109"/>
              <a:gd name="T67" fmla="*/ 33 h 261"/>
              <a:gd name="T68" fmla="*/ 99 w 109"/>
              <a:gd name="T69" fmla="*/ 69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69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6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3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7 w 109"/>
              <a:gd name="T117" fmla="*/ 146 h 261"/>
              <a:gd name="T118" fmla="*/ 109 w 109"/>
              <a:gd name="T119" fmla="*/ 138 h 261"/>
              <a:gd name="T120" fmla="*/ 99 w 109"/>
              <a:gd name="T121" fmla="*/ 6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3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7"/>
                  <a:pt x="43" y="38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1"/>
                  <a:pt x="51" y="42"/>
                  <a:pt x="55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8"/>
                  <a:pt x="67" y="37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6" y="20"/>
                </a:cubicBezTo>
                <a:cubicBezTo>
                  <a:pt x="76" y="19"/>
                  <a:pt x="76" y="19"/>
                  <a:pt x="76" y="19"/>
                </a:cubicBezTo>
                <a:cubicBezTo>
                  <a:pt x="75" y="12"/>
                  <a:pt x="71" y="7"/>
                  <a:pt x="66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3" y="1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5" y="0"/>
                </a:cubicBezTo>
                <a:cubicBezTo>
                  <a:pt x="50" y="0"/>
                  <a:pt x="46" y="1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3"/>
                  <a:pt x="34" y="28"/>
                  <a:pt x="37" y="32"/>
                </a:cubicBezTo>
                <a:lnTo>
                  <a:pt x="38" y="33"/>
                </a:lnTo>
                <a:close/>
                <a:moveTo>
                  <a:pt x="99" y="69"/>
                </a:move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6" y="83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7" y="261"/>
                  <a:pt x="50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9" y="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1"/>
          <p:cNvSpPr>
            <a:spLocks noEditPoints="1"/>
          </p:cNvSpPr>
          <p:nvPr/>
        </p:nvSpPr>
        <p:spPr bwMode="auto">
          <a:xfrm>
            <a:off x="1900238" y="5264150"/>
            <a:ext cx="346075" cy="828675"/>
          </a:xfrm>
          <a:custGeom>
            <a:avLst/>
            <a:gdLst>
              <a:gd name="T0" fmla="*/ 38 w 109"/>
              <a:gd name="T1" fmla="*/ 33 h 261"/>
              <a:gd name="T2" fmla="*/ 40 w 109"/>
              <a:gd name="T3" fmla="*/ 36 h 261"/>
              <a:gd name="T4" fmla="*/ 41 w 109"/>
              <a:gd name="T5" fmla="*/ 36 h 261"/>
              <a:gd name="T6" fmla="*/ 45 w 109"/>
              <a:gd name="T7" fmla="*/ 39 h 261"/>
              <a:gd name="T8" fmla="*/ 45 w 109"/>
              <a:gd name="T9" fmla="*/ 39 h 261"/>
              <a:gd name="T10" fmla="*/ 55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5 w 109"/>
              <a:gd name="T27" fmla="*/ 2 h 261"/>
              <a:gd name="T28" fmla="*/ 58 w 109"/>
              <a:gd name="T29" fmla="*/ 0 h 261"/>
              <a:gd name="T30" fmla="*/ 58 w 109"/>
              <a:gd name="T31" fmla="*/ 0 h 261"/>
              <a:gd name="T32" fmla="*/ 55 w 109"/>
              <a:gd name="T33" fmla="*/ 0 h 261"/>
              <a:gd name="T34" fmla="*/ 42 w 109"/>
              <a:gd name="T35" fmla="*/ 4 h 261"/>
              <a:gd name="T36" fmla="*/ 42 w 109"/>
              <a:gd name="T37" fmla="*/ 4 h 261"/>
              <a:gd name="T38" fmla="*/ 41 w 109"/>
              <a:gd name="T39" fmla="*/ 5 h 261"/>
              <a:gd name="T40" fmla="*/ 41 w 109"/>
              <a:gd name="T41" fmla="*/ 5 h 261"/>
              <a:gd name="T42" fmla="*/ 41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2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2 h 261"/>
              <a:gd name="T66" fmla="*/ 38 w 109"/>
              <a:gd name="T67" fmla="*/ 33 h 261"/>
              <a:gd name="T68" fmla="*/ 98 w 109"/>
              <a:gd name="T69" fmla="*/ 69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69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3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7 w 109"/>
              <a:gd name="T117" fmla="*/ 146 h 261"/>
              <a:gd name="T118" fmla="*/ 109 w 109"/>
              <a:gd name="T119" fmla="*/ 138 h 261"/>
              <a:gd name="T120" fmla="*/ 98 w 109"/>
              <a:gd name="T121" fmla="*/ 6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3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7"/>
                  <a:pt x="43" y="38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8" y="41"/>
                  <a:pt x="51" y="42"/>
                  <a:pt x="55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8"/>
                  <a:pt x="67" y="37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2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62" y="1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5" y="0"/>
                </a:cubicBezTo>
                <a:cubicBezTo>
                  <a:pt x="50" y="0"/>
                  <a:pt x="46" y="1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3"/>
                  <a:pt x="34" y="28"/>
                  <a:pt x="37" y="32"/>
                </a:cubicBezTo>
                <a:lnTo>
                  <a:pt x="38" y="33"/>
                </a:lnTo>
                <a:close/>
                <a:moveTo>
                  <a:pt x="98" y="69"/>
                </a:move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7" y="261"/>
                  <a:pt x="49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2"/>
          <p:cNvSpPr>
            <a:spLocks noEditPoints="1"/>
          </p:cNvSpPr>
          <p:nvPr/>
        </p:nvSpPr>
        <p:spPr bwMode="auto">
          <a:xfrm>
            <a:off x="2524126" y="5264150"/>
            <a:ext cx="346075" cy="828675"/>
          </a:xfrm>
          <a:custGeom>
            <a:avLst/>
            <a:gdLst>
              <a:gd name="T0" fmla="*/ 38 w 109"/>
              <a:gd name="T1" fmla="*/ 33 h 261"/>
              <a:gd name="T2" fmla="*/ 40 w 109"/>
              <a:gd name="T3" fmla="*/ 36 h 261"/>
              <a:gd name="T4" fmla="*/ 41 w 109"/>
              <a:gd name="T5" fmla="*/ 36 h 261"/>
              <a:gd name="T6" fmla="*/ 44 w 109"/>
              <a:gd name="T7" fmla="*/ 39 h 261"/>
              <a:gd name="T8" fmla="*/ 45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2 h 261"/>
              <a:gd name="T28" fmla="*/ 58 w 109"/>
              <a:gd name="T29" fmla="*/ 0 h 261"/>
              <a:gd name="T30" fmla="*/ 58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2 w 109"/>
              <a:gd name="T37" fmla="*/ 4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8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2 h 261"/>
              <a:gd name="T58" fmla="*/ 35 w 109"/>
              <a:gd name="T59" fmla="*/ 13 h 261"/>
              <a:gd name="T60" fmla="*/ 35 w 109"/>
              <a:gd name="T61" fmla="*/ 14 h 261"/>
              <a:gd name="T62" fmla="*/ 34 w 109"/>
              <a:gd name="T63" fmla="*/ 19 h 261"/>
              <a:gd name="T64" fmla="*/ 37 w 109"/>
              <a:gd name="T65" fmla="*/ 32 h 261"/>
              <a:gd name="T66" fmla="*/ 38 w 109"/>
              <a:gd name="T67" fmla="*/ 33 h 261"/>
              <a:gd name="T68" fmla="*/ 98 w 109"/>
              <a:gd name="T69" fmla="*/ 69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69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3 h 261"/>
              <a:gd name="T100" fmla="*/ 50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6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8" y="33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7"/>
                  <a:pt x="43" y="38"/>
                  <a:pt x="44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8"/>
                  <a:pt x="67" y="37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2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2"/>
                  <a:pt x="64" y="2"/>
                  <a:pt x="64" y="2"/>
                </a:cubicBezTo>
                <a:cubicBezTo>
                  <a:pt x="62" y="1"/>
                  <a:pt x="60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6" y="0"/>
                  <a:pt x="54" y="0"/>
                </a:cubicBezTo>
                <a:cubicBezTo>
                  <a:pt x="50" y="0"/>
                  <a:pt x="45" y="1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4" y="19"/>
                </a:cubicBezTo>
                <a:cubicBezTo>
                  <a:pt x="33" y="23"/>
                  <a:pt x="34" y="28"/>
                  <a:pt x="37" y="32"/>
                </a:cubicBezTo>
                <a:lnTo>
                  <a:pt x="38" y="33"/>
                </a:lnTo>
                <a:close/>
                <a:moveTo>
                  <a:pt x="98" y="69"/>
                </a:moveTo>
                <a:cubicBezTo>
                  <a:pt x="96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61"/>
                  <a:pt x="49" y="260"/>
                  <a:pt x="50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23"/>
          <p:cNvSpPr>
            <a:spLocks noEditPoints="1"/>
          </p:cNvSpPr>
          <p:nvPr/>
        </p:nvSpPr>
        <p:spPr bwMode="auto">
          <a:xfrm>
            <a:off x="3149601" y="5264150"/>
            <a:ext cx="346075" cy="828675"/>
          </a:xfrm>
          <a:custGeom>
            <a:avLst/>
            <a:gdLst>
              <a:gd name="T0" fmla="*/ 37 w 109"/>
              <a:gd name="T1" fmla="*/ 33 h 261"/>
              <a:gd name="T2" fmla="*/ 40 w 109"/>
              <a:gd name="T3" fmla="*/ 36 h 261"/>
              <a:gd name="T4" fmla="*/ 41 w 109"/>
              <a:gd name="T5" fmla="*/ 36 h 261"/>
              <a:gd name="T6" fmla="*/ 44 w 109"/>
              <a:gd name="T7" fmla="*/ 39 h 261"/>
              <a:gd name="T8" fmla="*/ 44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9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2 h 261"/>
              <a:gd name="T28" fmla="*/ 58 w 109"/>
              <a:gd name="T29" fmla="*/ 0 h 261"/>
              <a:gd name="T30" fmla="*/ 57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2 w 109"/>
              <a:gd name="T37" fmla="*/ 4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7 w 109"/>
              <a:gd name="T49" fmla="*/ 9 h 261"/>
              <a:gd name="T50" fmla="*/ 37 w 109"/>
              <a:gd name="T51" fmla="*/ 10 h 261"/>
              <a:gd name="T52" fmla="*/ 36 w 109"/>
              <a:gd name="T53" fmla="*/ 12 h 261"/>
              <a:gd name="T54" fmla="*/ 36 w 109"/>
              <a:gd name="T55" fmla="*/ 12 h 261"/>
              <a:gd name="T56" fmla="*/ 35 w 109"/>
              <a:gd name="T57" fmla="*/ 12 h 261"/>
              <a:gd name="T58" fmla="*/ 35 w 109"/>
              <a:gd name="T59" fmla="*/ 13 h 261"/>
              <a:gd name="T60" fmla="*/ 35 w 109"/>
              <a:gd name="T61" fmla="*/ 14 h 261"/>
              <a:gd name="T62" fmla="*/ 33 w 109"/>
              <a:gd name="T63" fmla="*/ 19 h 261"/>
              <a:gd name="T64" fmla="*/ 37 w 109"/>
              <a:gd name="T65" fmla="*/ 32 h 261"/>
              <a:gd name="T66" fmla="*/ 37 w 109"/>
              <a:gd name="T67" fmla="*/ 33 h 261"/>
              <a:gd name="T68" fmla="*/ 98 w 109"/>
              <a:gd name="T69" fmla="*/ 69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69 h 261"/>
              <a:gd name="T76" fmla="*/ 0 w 109"/>
              <a:gd name="T77" fmla="*/ 138 h 261"/>
              <a:gd name="T78" fmla="*/ 12 w 109"/>
              <a:gd name="T79" fmla="*/ 146 h 261"/>
              <a:gd name="T80" fmla="*/ 17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3 h 261"/>
              <a:gd name="T100" fmla="*/ 49 w 109"/>
              <a:gd name="T101" fmla="*/ 244 h 261"/>
              <a:gd name="T102" fmla="*/ 50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6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7" y="33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7"/>
                  <a:pt x="43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8"/>
                  <a:pt x="67" y="37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2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2"/>
                  <a:pt x="64" y="2"/>
                  <a:pt x="64" y="2"/>
                </a:cubicBezTo>
                <a:cubicBezTo>
                  <a:pt x="62" y="1"/>
                  <a:pt x="60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5" y="0"/>
                  <a:pt x="54" y="0"/>
                </a:cubicBezTo>
                <a:cubicBezTo>
                  <a:pt x="50" y="0"/>
                  <a:pt x="45" y="1"/>
                  <a:pt x="42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4" y="17"/>
                  <a:pt x="33" y="19"/>
                </a:cubicBezTo>
                <a:cubicBezTo>
                  <a:pt x="33" y="23"/>
                  <a:pt x="34" y="28"/>
                  <a:pt x="37" y="32"/>
                </a:cubicBezTo>
                <a:lnTo>
                  <a:pt x="37" y="33"/>
                </a:lnTo>
                <a:close/>
                <a:moveTo>
                  <a:pt x="98" y="69"/>
                </a:move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61"/>
                  <a:pt x="49" y="260"/>
                  <a:pt x="49" y="244"/>
                </a:cubicBezTo>
                <a:cubicBezTo>
                  <a:pt x="50" y="212"/>
                  <a:pt x="50" y="179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lnTo>
                  <a:pt x="98" y="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24"/>
          <p:cNvSpPr>
            <a:spLocks noEditPoints="1"/>
          </p:cNvSpPr>
          <p:nvPr/>
        </p:nvSpPr>
        <p:spPr bwMode="auto">
          <a:xfrm>
            <a:off x="3775076" y="5264150"/>
            <a:ext cx="346075" cy="828675"/>
          </a:xfrm>
          <a:custGeom>
            <a:avLst/>
            <a:gdLst>
              <a:gd name="T0" fmla="*/ 37 w 109"/>
              <a:gd name="T1" fmla="*/ 33 h 261"/>
              <a:gd name="T2" fmla="*/ 40 w 109"/>
              <a:gd name="T3" fmla="*/ 36 h 261"/>
              <a:gd name="T4" fmla="*/ 41 w 109"/>
              <a:gd name="T5" fmla="*/ 36 h 261"/>
              <a:gd name="T6" fmla="*/ 44 w 109"/>
              <a:gd name="T7" fmla="*/ 39 h 261"/>
              <a:gd name="T8" fmla="*/ 44 w 109"/>
              <a:gd name="T9" fmla="*/ 39 h 261"/>
              <a:gd name="T10" fmla="*/ 54 w 109"/>
              <a:gd name="T11" fmla="*/ 42 h 261"/>
              <a:gd name="T12" fmla="*/ 64 w 109"/>
              <a:gd name="T13" fmla="*/ 39 h 261"/>
              <a:gd name="T14" fmla="*/ 68 w 109"/>
              <a:gd name="T15" fmla="*/ 36 h 261"/>
              <a:gd name="T16" fmla="*/ 69 w 109"/>
              <a:gd name="T17" fmla="*/ 36 h 261"/>
              <a:gd name="T18" fmla="*/ 75 w 109"/>
              <a:gd name="T19" fmla="*/ 20 h 261"/>
              <a:gd name="T20" fmla="*/ 75 w 109"/>
              <a:gd name="T21" fmla="*/ 19 h 261"/>
              <a:gd name="T22" fmla="*/ 66 w 109"/>
              <a:gd name="T23" fmla="*/ 3 h 261"/>
              <a:gd name="T24" fmla="*/ 65 w 109"/>
              <a:gd name="T25" fmla="*/ 3 h 261"/>
              <a:gd name="T26" fmla="*/ 64 w 109"/>
              <a:gd name="T27" fmla="*/ 2 h 261"/>
              <a:gd name="T28" fmla="*/ 57 w 109"/>
              <a:gd name="T29" fmla="*/ 0 h 261"/>
              <a:gd name="T30" fmla="*/ 57 w 109"/>
              <a:gd name="T31" fmla="*/ 0 h 261"/>
              <a:gd name="T32" fmla="*/ 54 w 109"/>
              <a:gd name="T33" fmla="*/ 0 h 261"/>
              <a:gd name="T34" fmla="*/ 42 w 109"/>
              <a:gd name="T35" fmla="*/ 4 h 261"/>
              <a:gd name="T36" fmla="*/ 41 w 109"/>
              <a:gd name="T37" fmla="*/ 4 h 261"/>
              <a:gd name="T38" fmla="*/ 41 w 109"/>
              <a:gd name="T39" fmla="*/ 5 h 261"/>
              <a:gd name="T40" fmla="*/ 41 w 109"/>
              <a:gd name="T41" fmla="*/ 5 h 261"/>
              <a:gd name="T42" fmla="*/ 40 w 109"/>
              <a:gd name="T43" fmla="*/ 5 h 261"/>
              <a:gd name="T44" fmla="*/ 40 w 109"/>
              <a:gd name="T45" fmla="*/ 6 h 261"/>
              <a:gd name="T46" fmla="*/ 38 w 109"/>
              <a:gd name="T47" fmla="*/ 8 h 261"/>
              <a:gd name="T48" fmla="*/ 37 w 109"/>
              <a:gd name="T49" fmla="*/ 9 h 261"/>
              <a:gd name="T50" fmla="*/ 37 w 109"/>
              <a:gd name="T51" fmla="*/ 10 h 261"/>
              <a:gd name="T52" fmla="*/ 35 w 109"/>
              <a:gd name="T53" fmla="*/ 12 h 261"/>
              <a:gd name="T54" fmla="*/ 35 w 109"/>
              <a:gd name="T55" fmla="*/ 12 h 261"/>
              <a:gd name="T56" fmla="*/ 35 w 109"/>
              <a:gd name="T57" fmla="*/ 12 h 261"/>
              <a:gd name="T58" fmla="*/ 35 w 109"/>
              <a:gd name="T59" fmla="*/ 13 h 261"/>
              <a:gd name="T60" fmla="*/ 35 w 109"/>
              <a:gd name="T61" fmla="*/ 14 h 261"/>
              <a:gd name="T62" fmla="*/ 33 w 109"/>
              <a:gd name="T63" fmla="*/ 19 h 261"/>
              <a:gd name="T64" fmla="*/ 37 w 109"/>
              <a:gd name="T65" fmla="*/ 32 h 261"/>
              <a:gd name="T66" fmla="*/ 37 w 109"/>
              <a:gd name="T67" fmla="*/ 33 h 261"/>
              <a:gd name="T68" fmla="*/ 98 w 109"/>
              <a:gd name="T69" fmla="*/ 69 h 261"/>
              <a:gd name="T70" fmla="*/ 74 w 109"/>
              <a:gd name="T71" fmla="*/ 46 h 261"/>
              <a:gd name="T72" fmla="*/ 35 w 109"/>
              <a:gd name="T73" fmla="*/ 46 h 261"/>
              <a:gd name="T74" fmla="*/ 10 w 109"/>
              <a:gd name="T75" fmla="*/ 69 h 261"/>
              <a:gd name="T76" fmla="*/ 0 w 109"/>
              <a:gd name="T77" fmla="*/ 138 h 261"/>
              <a:gd name="T78" fmla="*/ 12 w 109"/>
              <a:gd name="T79" fmla="*/ 146 h 261"/>
              <a:gd name="T80" fmla="*/ 16 w 109"/>
              <a:gd name="T81" fmla="*/ 135 h 261"/>
              <a:gd name="T82" fmla="*/ 25 w 109"/>
              <a:gd name="T83" fmla="*/ 80 h 261"/>
              <a:gd name="T84" fmla="*/ 26 w 109"/>
              <a:gd name="T85" fmla="*/ 80 h 261"/>
              <a:gd name="T86" fmla="*/ 26 w 109"/>
              <a:gd name="T87" fmla="*/ 146 h 261"/>
              <a:gd name="T88" fmla="*/ 26 w 109"/>
              <a:gd name="T89" fmla="*/ 146 h 261"/>
              <a:gd name="T90" fmla="*/ 26 w 109"/>
              <a:gd name="T91" fmla="*/ 167 h 261"/>
              <a:gd name="T92" fmla="*/ 26 w 109"/>
              <a:gd name="T93" fmla="*/ 243 h 261"/>
              <a:gd name="T94" fmla="*/ 26 w 109"/>
              <a:gd name="T95" fmla="*/ 243 h 261"/>
              <a:gd name="T96" fmla="*/ 26 w 109"/>
              <a:gd name="T97" fmla="*/ 244 h 261"/>
              <a:gd name="T98" fmla="*/ 26 w 109"/>
              <a:gd name="T99" fmla="*/ 243 h 261"/>
              <a:gd name="T100" fmla="*/ 49 w 109"/>
              <a:gd name="T101" fmla="*/ 244 h 261"/>
              <a:gd name="T102" fmla="*/ 49 w 109"/>
              <a:gd name="T103" fmla="*/ 146 h 261"/>
              <a:gd name="T104" fmla="*/ 59 w 109"/>
              <a:gd name="T105" fmla="*/ 146 h 261"/>
              <a:gd name="T106" fmla="*/ 59 w 109"/>
              <a:gd name="T107" fmla="*/ 243 h 261"/>
              <a:gd name="T108" fmla="*/ 83 w 109"/>
              <a:gd name="T109" fmla="*/ 244 h 261"/>
              <a:gd name="T110" fmla="*/ 83 w 109"/>
              <a:gd name="T111" fmla="*/ 80 h 261"/>
              <a:gd name="T112" fmla="*/ 83 w 109"/>
              <a:gd name="T113" fmla="*/ 80 h 261"/>
              <a:gd name="T114" fmla="*/ 92 w 109"/>
              <a:gd name="T115" fmla="*/ 135 h 261"/>
              <a:gd name="T116" fmla="*/ 96 w 109"/>
              <a:gd name="T117" fmla="*/ 146 h 261"/>
              <a:gd name="T118" fmla="*/ 109 w 109"/>
              <a:gd name="T119" fmla="*/ 138 h 261"/>
              <a:gd name="T120" fmla="*/ 98 w 109"/>
              <a:gd name="T121" fmla="*/ 6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37" y="33"/>
                </a:moveTo>
                <a:cubicBezTo>
                  <a:pt x="38" y="34"/>
                  <a:pt x="39" y="35"/>
                  <a:pt x="40" y="36"/>
                </a:cubicBezTo>
                <a:cubicBezTo>
                  <a:pt x="41" y="36"/>
                  <a:pt x="41" y="36"/>
                  <a:pt x="41" y="36"/>
                </a:cubicBezTo>
                <a:cubicBezTo>
                  <a:pt x="42" y="37"/>
                  <a:pt x="43" y="38"/>
                  <a:pt x="44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6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4" y="31"/>
                  <a:pt x="76" y="25"/>
                  <a:pt x="75" y="20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12"/>
                  <a:pt x="71" y="7"/>
                  <a:pt x="66" y="3"/>
                </a:cubicBezTo>
                <a:cubicBezTo>
                  <a:pt x="65" y="3"/>
                  <a:pt x="65" y="3"/>
                  <a:pt x="65" y="3"/>
                </a:cubicBezTo>
                <a:cubicBezTo>
                  <a:pt x="64" y="2"/>
                  <a:pt x="64" y="2"/>
                  <a:pt x="64" y="2"/>
                </a:cubicBezTo>
                <a:cubicBezTo>
                  <a:pt x="62" y="1"/>
                  <a:pt x="60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5" y="0"/>
                  <a:pt x="54" y="0"/>
                </a:cubicBezTo>
                <a:cubicBezTo>
                  <a:pt x="50" y="0"/>
                  <a:pt x="45" y="1"/>
                  <a:pt x="42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7"/>
                  <a:pt x="39" y="7"/>
                  <a:pt x="38" y="8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6" y="11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5"/>
                  <a:pt x="33" y="17"/>
                  <a:pt x="33" y="19"/>
                </a:cubicBezTo>
                <a:cubicBezTo>
                  <a:pt x="33" y="23"/>
                  <a:pt x="34" y="28"/>
                  <a:pt x="37" y="32"/>
                </a:cubicBezTo>
                <a:lnTo>
                  <a:pt x="37" y="33"/>
                </a:lnTo>
                <a:close/>
                <a:moveTo>
                  <a:pt x="98" y="69"/>
                </a:move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6" y="135"/>
                </a:cubicBezTo>
                <a:cubicBezTo>
                  <a:pt x="17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46"/>
                  <a:pt x="26" y="146"/>
                  <a:pt x="26" y="146"/>
                </a:cubicBezTo>
                <a:cubicBezTo>
                  <a:pt x="26" y="167"/>
                  <a:pt x="26" y="167"/>
                  <a:pt x="26" y="167"/>
                </a:cubicBezTo>
                <a:cubicBezTo>
                  <a:pt x="26" y="207"/>
                  <a:pt x="26" y="243"/>
                  <a:pt x="26" y="243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44"/>
                  <a:pt x="26" y="244"/>
                  <a:pt x="26" y="244"/>
                </a:cubicBezTo>
                <a:cubicBezTo>
                  <a:pt x="26" y="243"/>
                  <a:pt x="26" y="243"/>
                  <a:pt x="26" y="243"/>
                </a:cubicBezTo>
                <a:cubicBezTo>
                  <a:pt x="26" y="261"/>
                  <a:pt x="49" y="260"/>
                  <a:pt x="49" y="244"/>
                </a:cubicBezTo>
                <a:cubicBezTo>
                  <a:pt x="50" y="212"/>
                  <a:pt x="50" y="179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243"/>
                  <a:pt x="59" y="243"/>
                  <a:pt x="59" y="243"/>
                </a:cubicBezTo>
                <a:cubicBezTo>
                  <a:pt x="59" y="261"/>
                  <a:pt x="83" y="260"/>
                  <a:pt x="83" y="244"/>
                </a:cubicBezTo>
                <a:cubicBezTo>
                  <a:pt x="83" y="190"/>
                  <a:pt x="83" y="134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9" y="145"/>
                  <a:pt x="109" y="138"/>
                </a:cubicBezTo>
                <a:lnTo>
                  <a:pt x="98" y="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25"/>
          <p:cNvSpPr>
            <a:spLocks noEditPoints="1"/>
          </p:cNvSpPr>
          <p:nvPr/>
        </p:nvSpPr>
        <p:spPr bwMode="auto">
          <a:xfrm>
            <a:off x="8151813" y="4248150"/>
            <a:ext cx="346075" cy="828675"/>
          </a:xfrm>
          <a:custGeom>
            <a:avLst/>
            <a:gdLst>
              <a:gd name="T0" fmla="*/ 71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3 w 109"/>
              <a:gd name="T7" fmla="*/ 13 h 261"/>
              <a:gd name="T8" fmla="*/ 73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1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5 h 261"/>
              <a:gd name="T30" fmla="*/ 66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3 w 109"/>
              <a:gd name="T41" fmla="*/ 3 h 261"/>
              <a:gd name="T42" fmla="*/ 42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39 w 109"/>
              <a:gd name="T49" fmla="*/ 36 h 261"/>
              <a:gd name="T50" fmla="*/ 40 w 109"/>
              <a:gd name="T51" fmla="*/ 36 h 261"/>
              <a:gd name="T52" fmla="*/ 44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8 w 109"/>
              <a:gd name="T63" fmla="*/ 36 h 261"/>
              <a:gd name="T64" fmla="*/ 71 w 109"/>
              <a:gd name="T65" fmla="*/ 34 h 261"/>
              <a:gd name="T66" fmla="*/ 71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6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49 w 109"/>
              <a:gd name="T81" fmla="*/ 243 h 261"/>
              <a:gd name="T82" fmla="*/ 49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1" y="33"/>
                </a:moveTo>
                <a:cubicBezTo>
                  <a:pt x="74" y="28"/>
                  <a:pt x="75" y="24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1"/>
                  <a:pt x="72" y="10"/>
                  <a:pt x="71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6" y="4"/>
                  <a:pt x="66" y="4"/>
                  <a:pt x="66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1"/>
                  <a:pt x="46" y="1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37" y="7"/>
                  <a:pt x="34" y="13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4" y="31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8"/>
                  <a:pt x="43" y="39"/>
                  <a:pt x="44" y="39"/>
                </a:cubicBezTo>
                <a:cubicBezTo>
                  <a:pt x="47" y="41"/>
                  <a:pt x="50" y="42"/>
                  <a:pt x="54" y="42"/>
                </a:cubicBezTo>
                <a:cubicBezTo>
                  <a:pt x="57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9"/>
                  <a:pt x="66" y="38"/>
                  <a:pt x="68" y="37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5"/>
                  <a:pt x="70" y="34"/>
                  <a:pt x="71" y="34"/>
                </a:cubicBezTo>
                <a:lnTo>
                  <a:pt x="71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6" y="135"/>
                </a:cubicBezTo>
                <a:cubicBezTo>
                  <a:pt x="17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49" y="261"/>
                  <a:pt x="49" y="243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9" y="145"/>
                  <a:pt x="109" y="138"/>
                </a:cubicBezTo>
                <a:cubicBezTo>
                  <a:pt x="98" y="70"/>
                  <a:pt x="98" y="70"/>
                  <a:pt x="98" y="70"/>
                </a:cubicBez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26"/>
          <p:cNvSpPr>
            <a:spLocks noEditPoints="1"/>
          </p:cNvSpPr>
          <p:nvPr/>
        </p:nvSpPr>
        <p:spPr bwMode="auto">
          <a:xfrm>
            <a:off x="7526338" y="4248150"/>
            <a:ext cx="346075" cy="828675"/>
          </a:xfrm>
          <a:custGeom>
            <a:avLst/>
            <a:gdLst>
              <a:gd name="T0" fmla="*/ 71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3 w 109"/>
              <a:gd name="T7" fmla="*/ 13 h 261"/>
              <a:gd name="T8" fmla="*/ 73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5 h 261"/>
              <a:gd name="T30" fmla="*/ 66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4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9 w 109"/>
              <a:gd name="T63" fmla="*/ 36 h 261"/>
              <a:gd name="T64" fmla="*/ 71 w 109"/>
              <a:gd name="T65" fmla="*/ 34 h 261"/>
              <a:gd name="T66" fmla="*/ 71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49 w 109"/>
              <a:gd name="T81" fmla="*/ 243 h 261"/>
              <a:gd name="T82" fmla="*/ 49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1" y="33"/>
                </a:moveTo>
                <a:cubicBezTo>
                  <a:pt x="74" y="28"/>
                  <a:pt x="75" y="24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6" y="4"/>
                  <a:pt x="66" y="4"/>
                  <a:pt x="66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1"/>
                  <a:pt x="46" y="1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3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4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8"/>
                  <a:pt x="43" y="39"/>
                  <a:pt x="44" y="39"/>
                </a:cubicBezTo>
                <a:cubicBezTo>
                  <a:pt x="47" y="41"/>
                  <a:pt x="50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9"/>
                  <a:pt x="67" y="38"/>
                  <a:pt x="68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5"/>
                  <a:pt x="70" y="34"/>
                  <a:pt x="71" y="34"/>
                </a:cubicBezTo>
                <a:lnTo>
                  <a:pt x="71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49" y="261"/>
                  <a:pt x="49" y="243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9" y="145"/>
                  <a:pt x="109" y="138"/>
                </a:cubicBezTo>
                <a:cubicBezTo>
                  <a:pt x="98" y="70"/>
                  <a:pt x="98" y="70"/>
                  <a:pt x="98" y="70"/>
                </a:cubicBez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27"/>
          <p:cNvSpPr>
            <a:spLocks noEditPoints="1"/>
          </p:cNvSpPr>
          <p:nvPr/>
        </p:nvSpPr>
        <p:spPr bwMode="auto">
          <a:xfrm>
            <a:off x="6902451" y="4248150"/>
            <a:ext cx="344488" cy="828675"/>
          </a:xfrm>
          <a:custGeom>
            <a:avLst/>
            <a:gdLst>
              <a:gd name="T0" fmla="*/ 72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5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4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9 w 109"/>
              <a:gd name="T63" fmla="*/ 36 h 261"/>
              <a:gd name="T64" fmla="*/ 71 w 109"/>
              <a:gd name="T65" fmla="*/ 34 h 261"/>
              <a:gd name="T66" fmla="*/ 72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3"/>
                </a:moveTo>
                <a:cubicBezTo>
                  <a:pt x="75" y="28"/>
                  <a:pt x="76" y="24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1"/>
                  <a:pt x="46" y="1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3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8"/>
                  <a:pt x="43" y="39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9"/>
                  <a:pt x="67" y="38"/>
                  <a:pt x="68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4"/>
                </a:cubicBezTo>
                <a:lnTo>
                  <a:pt x="72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70"/>
                  <a:pt x="98" y="70"/>
                  <a:pt x="98" y="70"/>
                </a:cubicBez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8"/>
          <p:cNvSpPr>
            <a:spLocks noEditPoints="1"/>
          </p:cNvSpPr>
          <p:nvPr/>
        </p:nvSpPr>
        <p:spPr bwMode="auto">
          <a:xfrm>
            <a:off x="6276976" y="4248150"/>
            <a:ext cx="346075" cy="828675"/>
          </a:xfrm>
          <a:custGeom>
            <a:avLst/>
            <a:gdLst>
              <a:gd name="T0" fmla="*/ 72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5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9 w 109"/>
              <a:gd name="T63" fmla="*/ 36 h 261"/>
              <a:gd name="T64" fmla="*/ 71 w 109"/>
              <a:gd name="T65" fmla="*/ 34 h 261"/>
              <a:gd name="T66" fmla="*/ 72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3"/>
                </a:moveTo>
                <a:cubicBezTo>
                  <a:pt x="75" y="28"/>
                  <a:pt x="76" y="24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1"/>
                  <a:pt x="46" y="1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3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8"/>
                  <a:pt x="43" y="39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9"/>
                  <a:pt x="67" y="38"/>
                  <a:pt x="68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4"/>
                </a:cubicBezTo>
                <a:lnTo>
                  <a:pt x="72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70"/>
                  <a:pt x="98" y="70"/>
                  <a:pt x="98" y="70"/>
                </a:cubicBezTo>
                <a:cubicBezTo>
                  <a:pt x="96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29"/>
          <p:cNvSpPr>
            <a:spLocks noEditPoints="1"/>
          </p:cNvSpPr>
          <p:nvPr/>
        </p:nvSpPr>
        <p:spPr bwMode="auto">
          <a:xfrm>
            <a:off x="5651501" y="4248150"/>
            <a:ext cx="346075" cy="828675"/>
          </a:xfrm>
          <a:custGeom>
            <a:avLst/>
            <a:gdLst>
              <a:gd name="T0" fmla="*/ 72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8 w 109"/>
              <a:gd name="T25" fmla="*/ 5 h 261"/>
              <a:gd name="T26" fmla="*/ 67 w 109"/>
              <a:gd name="T27" fmla="*/ 5 h 261"/>
              <a:gd name="T28" fmla="*/ 67 w 109"/>
              <a:gd name="T29" fmla="*/ 5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9 w 109"/>
              <a:gd name="T63" fmla="*/ 36 h 261"/>
              <a:gd name="T64" fmla="*/ 71 w 109"/>
              <a:gd name="T65" fmla="*/ 34 h 261"/>
              <a:gd name="T66" fmla="*/ 72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7 w 109"/>
              <a:gd name="T109" fmla="*/ 146 h 261"/>
              <a:gd name="T110" fmla="*/ 109 w 109"/>
              <a:gd name="T111" fmla="*/ 138 h 261"/>
              <a:gd name="T112" fmla="*/ 98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3"/>
                </a:moveTo>
                <a:cubicBezTo>
                  <a:pt x="75" y="28"/>
                  <a:pt x="76" y="24"/>
                  <a:pt x="75" y="19"/>
                </a:cubicBezTo>
                <a:cubicBezTo>
                  <a:pt x="75" y="17"/>
                  <a:pt x="75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70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1"/>
                  <a:pt x="46" y="1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8" y="7"/>
                  <a:pt x="34" y="13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8"/>
                  <a:pt x="43" y="39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9"/>
                  <a:pt x="67" y="38"/>
                  <a:pt x="68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4"/>
                </a:cubicBezTo>
                <a:lnTo>
                  <a:pt x="72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4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4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70"/>
                  <a:pt x="98" y="70"/>
                  <a:pt x="98" y="70"/>
                </a:cubicBez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30"/>
          <p:cNvSpPr>
            <a:spLocks noEditPoints="1"/>
          </p:cNvSpPr>
          <p:nvPr/>
        </p:nvSpPr>
        <p:spPr bwMode="auto">
          <a:xfrm>
            <a:off x="5026026" y="4248150"/>
            <a:ext cx="346075" cy="828675"/>
          </a:xfrm>
          <a:custGeom>
            <a:avLst/>
            <a:gdLst>
              <a:gd name="T0" fmla="*/ 72 w 109"/>
              <a:gd name="T1" fmla="*/ 33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4 w 109"/>
              <a:gd name="T9" fmla="*/ 13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1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8 w 109"/>
              <a:gd name="T25" fmla="*/ 5 h 261"/>
              <a:gd name="T26" fmla="*/ 68 w 109"/>
              <a:gd name="T27" fmla="*/ 5 h 261"/>
              <a:gd name="T28" fmla="*/ 67 w 109"/>
              <a:gd name="T29" fmla="*/ 5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3 h 261"/>
              <a:gd name="T40" fmla="*/ 44 w 109"/>
              <a:gd name="T41" fmla="*/ 3 h 261"/>
              <a:gd name="T42" fmla="*/ 43 w 109"/>
              <a:gd name="T43" fmla="*/ 3 h 261"/>
              <a:gd name="T44" fmla="*/ 34 w 109"/>
              <a:gd name="T45" fmla="*/ 19 h 261"/>
              <a:gd name="T46" fmla="*/ 34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7 h 261"/>
              <a:gd name="T62" fmla="*/ 69 w 109"/>
              <a:gd name="T63" fmla="*/ 36 h 261"/>
              <a:gd name="T64" fmla="*/ 71 w 109"/>
              <a:gd name="T65" fmla="*/ 34 h 261"/>
              <a:gd name="T66" fmla="*/ 72 w 109"/>
              <a:gd name="T67" fmla="*/ 33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6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4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4 w 109"/>
              <a:gd name="T105" fmla="*/ 80 h 261"/>
              <a:gd name="T106" fmla="*/ 92 w 109"/>
              <a:gd name="T107" fmla="*/ 135 h 261"/>
              <a:gd name="T108" fmla="*/ 97 w 109"/>
              <a:gd name="T109" fmla="*/ 146 h 261"/>
              <a:gd name="T110" fmla="*/ 109 w 109"/>
              <a:gd name="T111" fmla="*/ 138 h 261"/>
              <a:gd name="T112" fmla="*/ 99 w 109"/>
              <a:gd name="T113" fmla="*/ 70 h 261"/>
              <a:gd name="T114" fmla="*/ 74 w 109"/>
              <a:gd name="T115" fmla="*/ 46 h 261"/>
              <a:gd name="T116" fmla="*/ 35 w 109"/>
              <a:gd name="T117" fmla="*/ 46 h 261"/>
              <a:gd name="T118" fmla="*/ 11 w 109"/>
              <a:gd name="T119" fmla="*/ 70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3"/>
                </a:moveTo>
                <a:cubicBezTo>
                  <a:pt x="75" y="28"/>
                  <a:pt x="76" y="24"/>
                  <a:pt x="75" y="19"/>
                </a:cubicBezTo>
                <a:cubicBezTo>
                  <a:pt x="75" y="17"/>
                  <a:pt x="75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7"/>
                  <a:pt x="70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2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1"/>
                  <a:pt x="47" y="1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8" y="7"/>
                  <a:pt x="34" y="13"/>
                  <a:pt x="34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2" y="38"/>
                  <a:pt x="43" y="39"/>
                  <a:pt x="45" y="39"/>
                </a:cubicBezTo>
                <a:cubicBezTo>
                  <a:pt x="48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9"/>
                  <a:pt x="67" y="38"/>
                  <a:pt x="68" y="37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1" y="34"/>
                  <a:pt x="71" y="34"/>
                </a:cubicBezTo>
                <a:lnTo>
                  <a:pt x="72" y="33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6" y="84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6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4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9" y="70"/>
                  <a:pt x="99" y="70"/>
                  <a:pt x="99" y="70"/>
                </a:cubicBez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1" y="70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31"/>
          <p:cNvSpPr>
            <a:spLocks noEditPoints="1"/>
          </p:cNvSpPr>
          <p:nvPr/>
        </p:nvSpPr>
        <p:spPr bwMode="auto">
          <a:xfrm>
            <a:off x="7526338" y="5264150"/>
            <a:ext cx="346075" cy="828675"/>
          </a:xfrm>
          <a:custGeom>
            <a:avLst/>
            <a:gdLst>
              <a:gd name="T0" fmla="*/ 71 w 109"/>
              <a:gd name="T1" fmla="*/ 32 h 261"/>
              <a:gd name="T2" fmla="*/ 75 w 109"/>
              <a:gd name="T3" fmla="*/ 19 h 261"/>
              <a:gd name="T4" fmla="*/ 74 w 109"/>
              <a:gd name="T5" fmla="*/ 14 h 261"/>
              <a:gd name="T6" fmla="*/ 73 w 109"/>
              <a:gd name="T7" fmla="*/ 13 h 261"/>
              <a:gd name="T8" fmla="*/ 73 w 109"/>
              <a:gd name="T9" fmla="*/ 12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4 h 261"/>
              <a:gd name="T30" fmla="*/ 66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2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4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6 h 261"/>
              <a:gd name="T62" fmla="*/ 69 w 109"/>
              <a:gd name="T63" fmla="*/ 36 h 261"/>
              <a:gd name="T64" fmla="*/ 71 w 109"/>
              <a:gd name="T65" fmla="*/ 33 h 261"/>
              <a:gd name="T66" fmla="*/ 71 w 109"/>
              <a:gd name="T67" fmla="*/ 32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49 w 109"/>
              <a:gd name="T81" fmla="*/ 243 h 261"/>
              <a:gd name="T82" fmla="*/ 49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3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69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69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1" y="32"/>
                </a:moveTo>
                <a:cubicBezTo>
                  <a:pt x="74" y="28"/>
                  <a:pt x="75" y="23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3" y="1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6" y="1"/>
                  <a:pt x="44" y="2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2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4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7"/>
                  <a:pt x="43" y="38"/>
                  <a:pt x="44" y="39"/>
                </a:cubicBezTo>
                <a:cubicBezTo>
                  <a:pt x="47" y="41"/>
                  <a:pt x="50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5"/>
                  <a:pt x="70" y="34"/>
                  <a:pt x="71" y="33"/>
                </a:cubicBezTo>
                <a:lnTo>
                  <a:pt x="71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49" y="261"/>
                  <a:pt x="49" y="243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9" y="145"/>
                  <a:pt x="109" y="138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32"/>
          <p:cNvSpPr>
            <a:spLocks noEditPoints="1"/>
          </p:cNvSpPr>
          <p:nvPr/>
        </p:nvSpPr>
        <p:spPr bwMode="auto">
          <a:xfrm>
            <a:off x="6902451" y="5264150"/>
            <a:ext cx="344488" cy="828675"/>
          </a:xfrm>
          <a:custGeom>
            <a:avLst/>
            <a:gdLst>
              <a:gd name="T0" fmla="*/ 72 w 109"/>
              <a:gd name="T1" fmla="*/ 32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2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4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2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4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6 h 261"/>
              <a:gd name="T62" fmla="*/ 69 w 109"/>
              <a:gd name="T63" fmla="*/ 36 h 261"/>
              <a:gd name="T64" fmla="*/ 71 w 109"/>
              <a:gd name="T65" fmla="*/ 33 h 261"/>
              <a:gd name="T66" fmla="*/ 72 w 109"/>
              <a:gd name="T67" fmla="*/ 32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3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69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69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2"/>
                </a:moveTo>
                <a:cubicBezTo>
                  <a:pt x="75" y="28"/>
                  <a:pt x="76" y="23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1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4" y="2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2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7"/>
                  <a:pt x="43" y="38"/>
                  <a:pt x="44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3"/>
                </a:cubicBezTo>
                <a:lnTo>
                  <a:pt x="72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33"/>
          <p:cNvSpPr>
            <a:spLocks noEditPoints="1"/>
          </p:cNvSpPr>
          <p:nvPr/>
        </p:nvSpPr>
        <p:spPr bwMode="auto">
          <a:xfrm>
            <a:off x="6276976" y="5264150"/>
            <a:ext cx="346075" cy="828675"/>
          </a:xfrm>
          <a:custGeom>
            <a:avLst/>
            <a:gdLst>
              <a:gd name="T0" fmla="*/ 72 w 109"/>
              <a:gd name="T1" fmla="*/ 32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2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7 w 109"/>
              <a:gd name="T25" fmla="*/ 5 h 261"/>
              <a:gd name="T26" fmla="*/ 67 w 109"/>
              <a:gd name="T27" fmla="*/ 5 h 261"/>
              <a:gd name="T28" fmla="*/ 67 w 109"/>
              <a:gd name="T29" fmla="*/ 4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2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6 h 261"/>
              <a:gd name="T62" fmla="*/ 69 w 109"/>
              <a:gd name="T63" fmla="*/ 36 h 261"/>
              <a:gd name="T64" fmla="*/ 71 w 109"/>
              <a:gd name="T65" fmla="*/ 33 h 261"/>
              <a:gd name="T66" fmla="*/ 72 w 109"/>
              <a:gd name="T67" fmla="*/ 32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3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6 w 109"/>
              <a:gd name="T109" fmla="*/ 146 h 261"/>
              <a:gd name="T110" fmla="*/ 109 w 109"/>
              <a:gd name="T111" fmla="*/ 138 h 261"/>
              <a:gd name="T112" fmla="*/ 98 w 109"/>
              <a:gd name="T113" fmla="*/ 69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69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2"/>
                </a:moveTo>
                <a:cubicBezTo>
                  <a:pt x="75" y="28"/>
                  <a:pt x="76" y="23"/>
                  <a:pt x="75" y="19"/>
                </a:cubicBezTo>
                <a:cubicBezTo>
                  <a:pt x="75" y="17"/>
                  <a:pt x="74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1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4" y="2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7" y="7"/>
                  <a:pt x="34" y="12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7"/>
                  <a:pt x="43" y="38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3"/>
                </a:cubicBezTo>
                <a:lnTo>
                  <a:pt x="72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6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69"/>
                  <a:pt x="98" y="69"/>
                  <a:pt x="98" y="69"/>
                </a:cubicBezTo>
                <a:cubicBezTo>
                  <a:pt x="96" y="56"/>
                  <a:pt x="89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34"/>
          <p:cNvSpPr>
            <a:spLocks noEditPoints="1"/>
          </p:cNvSpPr>
          <p:nvPr/>
        </p:nvSpPr>
        <p:spPr bwMode="auto">
          <a:xfrm>
            <a:off x="5651501" y="5264150"/>
            <a:ext cx="346075" cy="828675"/>
          </a:xfrm>
          <a:custGeom>
            <a:avLst/>
            <a:gdLst>
              <a:gd name="T0" fmla="*/ 72 w 109"/>
              <a:gd name="T1" fmla="*/ 32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3 w 109"/>
              <a:gd name="T9" fmla="*/ 12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0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8 w 109"/>
              <a:gd name="T25" fmla="*/ 5 h 261"/>
              <a:gd name="T26" fmla="*/ 67 w 109"/>
              <a:gd name="T27" fmla="*/ 5 h 261"/>
              <a:gd name="T28" fmla="*/ 67 w 109"/>
              <a:gd name="T29" fmla="*/ 4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2 h 261"/>
              <a:gd name="T40" fmla="*/ 43 w 109"/>
              <a:gd name="T41" fmla="*/ 3 h 261"/>
              <a:gd name="T42" fmla="*/ 43 w 109"/>
              <a:gd name="T43" fmla="*/ 3 h 261"/>
              <a:gd name="T44" fmla="*/ 33 w 109"/>
              <a:gd name="T45" fmla="*/ 19 h 261"/>
              <a:gd name="T46" fmla="*/ 33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6 h 261"/>
              <a:gd name="T62" fmla="*/ 69 w 109"/>
              <a:gd name="T63" fmla="*/ 36 h 261"/>
              <a:gd name="T64" fmla="*/ 71 w 109"/>
              <a:gd name="T65" fmla="*/ 33 h 261"/>
              <a:gd name="T66" fmla="*/ 72 w 109"/>
              <a:gd name="T67" fmla="*/ 32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5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3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3 w 109"/>
              <a:gd name="T105" fmla="*/ 80 h 261"/>
              <a:gd name="T106" fmla="*/ 92 w 109"/>
              <a:gd name="T107" fmla="*/ 135 h 261"/>
              <a:gd name="T108" fmla="*/ 97 w 109"/>
              <a:gd name="T109" fmla="*/ 146 h 261"/>
              <a:gd name="T110" fmla="*/ 109 w 109"/>
              <a:gd name="T111" fmla="*/ 138 h 261"/>
              <a:gd name="T112" fmla="*/ 98 w 109"/>
              <a:gd name="T113" fmla="*/ 69 h 261"/>
              <a:gd name="T114" fmla="*/ 74 w 109"/>
              <a:gd name="T115" fmla="*/ 46 h 261"/>
              <a:gd name="T116" fmla="*/ 35 w 109"/>
              <a:gd name="T117" fmla="*/ 46 h 261"/>
              <a:gd name="T118" fmla="*/ 10 w 109"/>
              <a:gd name="T119" fmla="*/ 69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2"/>
                </a:moveTo>
                <a:cubicBezTo>
                  <a:pt x="75" y="28"/>
                  <a:pt x="76" y="23"/>
                  <a:pt x="75" y="19"/>
                </a:cubicBezTo>
                <a:cubicBezTo>
                  <a:pt x="75" y="17"/>
                  <a:pt x="75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70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1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6" y="1"/>
                  <a:pt x="44" y="2"/>
                </a:cubicBezTo>
                <a:cubicBezTo>
                  <a:pt x="43" y="3"/>
                  <a:pt x="43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8" y="7"/>
                  <a:pt x="34" y="12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7"/>
                  <a:pt x="43" y="38"/>
                  <a:pt x="45" y="39"/>
                </a:cubicBezTo>
                <a:cubicBezTo>
                  <a:pt x="47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0" y="34"/>
                  <a:pt x="71" y="33"/>
                </a:cubicBezTo>
                <a:lnTo>
                  <a:pt x="72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5" y="83"/>
                  <a:pt x="25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5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8" y="69"/>
                  <a:pt x="98" y="69"/>
                  <a:pt x="98" y="69"/>
                </a:cubicBez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35"/>
          <p:cNvSpPr>
            <a:spLocks noEditPoints="1"/>
          </p:cNvSpPr>
          <p:nvPr/>
        </p:nvSpPr>
        <p:spPr bwMode="auto">
          <a:xfrm>
            <a:off x="5026026" y="5264150"/>
            <a:ext cx="346075" cy="828675"/>
          </a:xfrm>
          <a:custGeom>
            <a:avLst/>
            <a:gdLst>
              <a:gd name="T0" fmla="*/ 72 w 109"/>
              <a:gd name="T1" fmla="*/ 32 h 261"/>
              <a:gd name="T2" fmla="*/ 75 w 109"/>
              <a:gd name="T3" fmla="*/ 19 h 261"/>
              <a:gd name="T4" fmla="*/ 74 w 109"/>
              <a:gd name="T5" fmla="*/ 14 h 261"/>
              <a:gd name="T6" fmla="*/ 74 w 109"/>
              <a:gd name="T7" fmla="*/ 13 h 261"/>
              <a:gd name="T8" fmla="*/ 74 w 109"/>
              <a:gd name="T9" fmla="*/ 12 h 261"/>
              <a:gd name="T10" fmla="*/ 73 w 109"/>
              <a:gd name="T11" fmla="*/ 12 h 261"/>
              <a:gd name="T12" fmla="*/ 73 w 109"/>
              <a:gd name="T13" fmla="*/ 12 h 261"/>
              <a:gd name="T14" fmla="*/ 72 w 109"/>
              <a:gd name="T15" fmla="*/ 10 h 261"/>
              <a:gd name="T16" fmla="*/ 71 w 109"/>
              <a:gd name="T17" fmla="*/ 9 h 261"/>
              <a:gd name="T18" fmla="*/ 71 w 109"/>
              <a:gd name="T19" fmla="*/ 8 h 261"/>
              <a:gd name="T20" fmla="*/ 69 w 109"/>
              <a:gd name="T21" fmla="*/ 6 h 261"/>
              <a:gd name="T22" fmla="*/ 68 w 109"/>
              <a:gd name="T23" fmla="*/ 5 h 261"/>
              <a:gd name="T24" fmla="*/ 68 w 109"/>
              <a:gd name="T25" fmla="*/ 5 h 261"/>
              <a:gd name="T26" fmla="*/ 68 w 109"/>
              <a:gd name="T27" fmla="*/ 5 h 261"/>
              <a:gd name="T28" fmla="*/ 67 w 109"/>
              <a:gd name="T29" fmla="*/ 4 h 261"/>
              <a:gd name="T30" fmla="*/ 67 w 109"/>
              <a:gd name="T31" fmla="*/ 4 h 261"/>
              <a:gd name="T32" fmla="*/ 54 w 109"/>
              <a:gd name="T33" fmla="*/ 0 h 261"/>
              <a:gd name="T34" fmla="*/ 51 w 109"/>
              <a:gd name="T35" fmla="*/ 0 h 261"/>
              <a:gd name="T36" fmla="*/ 51 w 109"/>
              <a:gd name="T37" fmla="*/ 0 h 261"/>
              <a:gd name="T38" fmla="*/ 44 w 109"/>
              <a:gd name="T39" fmla="*/ 2 h 261"/>
              <a:gd name="T40" fmla="*/ 44 w 109"/>
              <a:gd name="T41" fmla="*/ 3 h 261"/>
              <a:gd name="T42" fmla="*/ 43 w 109"/>
              <a:gd name="T43" fmla="*/ 3 h 261"/>
              <a:gd name="T44" fmla="*/ 34 w 109"/>
              <a:gd name="T45" fmla="*/ 19 h 261"/>
              <a:gd name="T46" fmla="*/ 34 w 109"/>
              <a:gd name="T47" fmla="*/ 20 h 261"/>
              <a:gd name="T48" fmla="*/ 40 w 109"/>
              <a:gd name="T49" fmla="*/ 36 h 261"/>
              <a:gd name="T50" fmla="*/ 40 w 109"/>
              <a:gd name="T51" fmla="*/ 36 h 261"/>
              <a:gd name="T52" fmla="*/ 45 w 109"/>
              <a:gd name="T53" fmla="*/ 39 h 261"/>
              <a:gd name="T54" fmla="*/ 54 w 109"/>
              <a:gd name="T55" fmla="*/ 42 h 261"/>
              <a:gd name="T56" fmla="*/ 64 w 109"/>
              <a:gd name="T57" fmla="*/ 39 h 261"/>
              <a:gd name="T58" fmla="*/ 64 w 109"/>
              <a:gd name="T59" fmla="*/ 39 h 261"/>
              <a:gd name="T60" fmla="*/ 68 w 109"/>
              <a:gd name="T61" fmla="*/ 36 h 261"/>
              <a:gd name="T62" fmla="*/ 69 w 109"/>
              <a:gd name="T63" fmla="*/ 36 h 261"/>
              <a:gd name="T64" fmla="*/ 71 w 109"/>
              <a:gd name="T65" fmla="*/ 33 h 261"/>
              <a:gd name="T66" fmla="*/ 72 w 109"/>
              <a:gd name="T67" fmla="*/ 32 h 261"/>
              <a:gd name="T68" fmla="*/ 0 w 109"/>
              <a:gd name="T69" fmla="*/ 138 h 261"/>
              <a:gd name="T70" fmla="*/ 12 w 109"/>
              <a:gd name="T71" fmla="*/ 146 h 261"/>
              <a:gd name="T72" fmla="*/ 17 w 109"/>
              <a:gd name="T73" fmla="*/ 135 h 261"/>
              <a:gd name="T74" fmla="*/ 26 w 109"/>
              <a:gd name="T75" fmla="*/ 80 h 261"/>
              <a:gd name="T76" fmla="*/ 26 w 109"/>
              <a:gd name="T77" fmla="*/ 80 h 261"/>
              <a:gd name="T78" fmla="*/ 26 w 109"/>
              <a:gd name="T79" fmla="*/ 244 h 261"/>
              <a:gd name="T80" fmla="*/ 50 w 109"/>
              <a:gd name="T81" fmla="*/ 243 h 261"/>
              <a:gd name="T82" fmla="*/ 50 w 109"/>
              <a:gd name="T83" fmla="*/ 146 h 261"/>
              <a:gd name="T84" fmla="*/ 59 w 109"/>
              <a:gd name="T85" fmla="*/ 146 h 261"/>
              <a:gd name="T86" fmla="*/ 59 w 109"/>
              <a:gd name="T87" fmla="*/ 244 h 261"/>
              <a:gd name="T88" fmla="*/ 83 w 109"/>
              <a:gd name="T89" fmla="*/ 243 h 261"/>
              <a:gd name="T90" fmla="*/ 83 w 109"/>
              <a:gd name="T91" fmla="*/ 244 h 261"/>
              <a:gd name="T92" fmla="*/ 83 w 109"/>
              <a:gd name="T93" fmla="*/ 243 h 261"/>
              <a:gd name="T94" fmla="*/ 83 w 109"/>
              <a:gd name="T95" fmla="*/ 243 h 261"/>
              <a:gd name="T96" fmla="*/ 83 w 109"/>
              <a:gd name="T97" fmla="*/ 167 h 261"/>
              <a:gd name="T98" fmla="*/ 83 w 109"/>
              <a:gd name="T99" fmla="*/ 146 h 261"/>
              <a:gd name="T100" fmla="*/ 83 w 109"/>
              <a:gd name="T101" fmla="*/ 146 h 261"/>
              <a:gd name="T102" fmla="*/ 83 w 109"/>
              <a:gd name="T103" fmla="*/ 80 h 261"/>
              <a:gd name="T104" fmla="*/ 84 w 109"/>
              <a:gd name="T105" fmla="*/ 80 h 261"/>
              <a:gd name="T106" fmla="*/ 92 w 109"/>
              <a:gd name="T107" fmla="*/ 135 h 261"/>
              <a:gd name="T108" fmla="*/ 97 w 109"/>
              <a:gd name="T109" fmla="*/ 146 h 261"/>
              <a:gd name="T110" fmla="*/ 109 w 109"/>
              <a:gd name="T111" fmla="*/ 138 h 261"/>
              <a:gd name="T112" fmla="*/ 99 w 109"/>
              <a:gd name="T113" fmla="*/ 69 h 261"/>
              <a:gd name="T114" fmla="*/ 74 w 109"/>
              <a:gd name="T115" fmla="*/ 46 h 261"/>
              <a:gd name="T116" fmla="*/ 35 w 109"/>
              <a:gd name="T117" fmla="*/ 46 h 261"/>
              <a:gd name="T118" fmla="*/ 11 w 109"/>
              <a:gd name="T119" fmla="*/ 69 h 261"/>
              <a:gd name="T120" fmla="*/ 0 w 109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" h="261">
                <a:moveTo>
                  <a:pt x="72" y="32"/>
                </a:moveTo>
                <a:cubicBezTo>
                  <a:pt x="75" y="28"/>
                  <a:pt x="76" y="23"/>
                  <a:pt x="75" y="19"/>
                </a:cubicBezTo>
                <a:cubicBezTo>
                  <a:pt x="75" y="17"/>
                  <a:pt x="75" y="15"/>
                  <a:pt x="74" y="14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1"/>
                  <a:pt x="72" y="10"/>
                  <a:pt x="72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0" y="7"/>
                  <a:pt x="70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3" y="1"/>
                  <a:pt x="59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9" y="0"/>
                  <a:pt x="47" y="1"/>
                  <a:pt x="44" y="2"/>
                </a:cubicBezTo>
                <a:cubicBezTo>
                  <a:pt x="44" y="3"/>
                  <a:pt x="44" y="3"/>
                  <a:pt x="44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38" y="7"/>
                  <a:pt x="34" y="12"/>
                  <a:pt x="34" y="19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5"/>
                  <a:pt x="35" y="31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2" y="37"/>
                  <a:pt x="43" y="38"/>
                  <a:pt x="45" y="39"/>
                </a:cubicBezTo>
                <a:cubicBezTo>
                  <a:pt x="48" y="41"/>
                  <a:pt x="51" y="42"/>
                  <a:pt x="54" y="42"/>
                </a:cubicBezTo>
                <a:cubicBezTo>
                  <a:pt x="58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6" y="38"/>
                  <a:pt x="67" y="37"/>
                  <a:pt x="68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70" y="35"/>
                  <a:pt x="71" y="34"/>
                  <a:pt x="71" y="33"/>
                </a:cubicBezTo>
                <a:lnTo>
                  <a:pt x="72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7" y="143"/>
                  <a:pt x="16" y="139"/>
                  <a:pt x="17" y="135"/>
                </a:cubicBezTo>
                <a:cubicBezTo>
                  <a:pt x="18" y="129"/>
                  <a:pt x="26" y="83"/>
                  <a:pt x="26" y="80"/>
                </a:cubicBezTo>
                <a:cubicBezTo>
                  <a:pt x="26" y="80"/>
                  <a:pt x="26" y="80"/>
                  <a:pt x="26" y="80"/>
                </a:cubicBezTo>
                <a:cubicBezTo>
                  <a:pt x="26" y="134"/>
                  <a:pt x="26" y="190"/>
                  <a:pt x="26" y="244"/>
                </a:cubicBezTo>
                <a:cubicBezTo>
                  <a:pt x="26" y="260"/>
                  <a:pt x="50" y="261"/>
                  <a:pt x="50" y="243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9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3"/>
                  <a:pt x="91" y="129"/>
                  <a:pt x="92" y="135"/>
                </a:cubicBezTo>
                <a:cubicBezTo>
                  <a:pt x="93" y="139"/>
                  <a:pt x="92" y="143"/>
                  <a:pt x="97" y="146"/>
                </a:cubicBezTo>
                <a:cubicBezTo>
                  <a:pt x="103" y="150"/>
                  <a:pt x="109" y="145"/>
                  <a:pt x="109" y="138"/>
                </a:cubicBezTo>
                <a:cubicBezTo>
                  <a:pt x="99" y="69"/>
                  <a:pt x="99" y="69"/>
                  <a:pt x="99" y="69"/>
                </a:cubicBezTo>
                <a:cubicBezTo>
                  <a:pt x="96" y="56"/>
                  <a:pt x="90" y="46"/>
                  <a:pt x="74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1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6"/>
          <p:cNvSpPr>
            <a:spLocks noEditPoints="1"/>
          </p:cNvSpPr>
          <p:nvPr/>
        </p:nvSpPr>
        <p:spPr bwMode="auto">
          <a:xfrm>
            <a:off x="4400551" y="5264150"/>
            <a:ext cx="342900" cy="828675"/>
          </a:xfrm>
          <a:custGeom>
            <a:avLst/>
            <a:gdLst>
              <a:gd name="T0" fmla="*/ 71 w 108"/>
              <a:gd name="T1" fmla="*/ 32 h 261"/>
              <a:gd name="T2" fmla="*/ 75 w 108"/>
              <a:gd name="T3" fmla="*/ 19 h 261"/>
              <a:gd name="T4" fmla="*/ 73 w 108"/>
              <a:gd name="T5" fmla="*/ 14 h 261"/>
              <a:gd name="T6" fmla="*/ 73 w 108"/>
              <a:gd name="T7" fmla="*/ 13 h 261"/>
              <a:gd name="T8" fmla="*/ 73 w 108"/>
              <a:gd name="T9" fmla="*/ 12 h 261"/>
              <a:gd name="T10" fmla="*/ 73 w 108"/>
              <a:gd name="T11" fmla="*/ 12 h 261"/>
              <a:gd name="T12" fmla="*/ 73 w 108"/>
              <a:gd name="T13" fmla="*/ 12 h 261"/>
              <a:gd name="T14" fmla="*/ 71 w 108"/>
              <a:gd name="T15" fmla="*/ 10 h 261"/>
              <a:gd name="T16" fmla="*/ 71 w 108"/>
              <a:gd name="T17" fmla="*/ 9 h 261"/>
              <a:gd name="T18" fmla="*/ 70 w 108"/>
              <a:gd name="T19" fmla="*/ 8 h 261"/>
              <a:gd name="T20" fmla="*/ 69 w 108"/>
              <a:gd name="T21" fmla="*/ 6 h 261"/>
              <a:gd name="T22" fmla="*/ 68 w 108"/>
              <a:gd name="T23" fmla="*/ 5 h 261"/>
              <a:gd name="T24" fmla="*/ 67 w 108"/>
              <a:gd name="T25" fmla="*/ 5 h 261"/>
              <a:gd name="T26" fmla="*/ 67 w 108"/>
              <a:gd name="T27" fmla="*/ 5 h 261"/>
              <a:gd name="T28" fmla="*/ 67 w 108"/>
              <a:gd name="T29" fmla="*/ 4 h 261"/>
              <a:gd name="T30" fmla="*/ 66 w 108"/>
              <a:gd name="T31" fmla="*/ 4 h 261"/>
              <a:gd name="T32" fmla="*/ 54 w 108"/>
              <a:gd name="T33" fmla="*/ 0 h 261"/>
              <a:gd name="T34" fmla="*/ 51 w 108"/>
              <a:gd name="T35" fmla="*/ 0 h 261"/>
              <a:gd name="T36" fmla="*/ 51 w 108"/>
              <a:gd name="T37" fmla="*/ 0 h 261"/>
              <a:gd name="T38" fmla="*/ 44 w 108"/>
              <a:gd name="T39" fmla="*/ 2 h 261"/>
              <a:gd name="T40" fmla="*/ 43 w 108"/>
              <a:gd name="T41" fmla="*/ 3 h 261"/>
              <a:gd name="T42" fmla="*/ 42 w 108"/>
              <a:gd name="T43" fmla="*/ 3 h 261"/>
              <a:gd name="T44" fmla="*/ 33 w 108"/>
              <a:gd name="T45" fmla="*/ 19 h 261"/>
              <a:gd name="T46" fmla="*/ 33 w 108"/>
              <a:gd name="T47" fmla="*/ 20 h 261"/>
              <a:gd name="T48" fmla="*/ 39 w 108"/>
              <a:gd name="T49" fmla="*/ 36 h 261"/>
              <a:gd name="T50" fmla="*/ 40 w 108"/>
              <a:gd name="T51" fmla="*/ 36 h 261"/>
              <a:gd name="T52" fmla="*/ 44 w 108"/>
              <a:gd name="T53" fmla="*/ 39 h 261"/>
              <a:gd name="T54" fmla="*/ 54 w 108"/>
              <a:gd name="T55" fmla="*/ 42 h 261"/>
              <a:gd name="T56" fmla="*/ 64 w 108"/>
              <a:gd name="T57" fmla="*/ 39 h 261"/>
              <a:gd name="T58" fmla="*/ 64 w 108"/>
              <a:gd name="T59" fmla="*/ 39 h 261"/>
              <a:gd name="T60" fmla="*/ 68 w 108"/>
              <a:gd name="T61" fmla="*/ 36 h 261"/>
              <a:gd name="T62" fmla="*/ 68 w 108"/>
              <a:gd name="T63" fmla="*/ 36 h 261"/>
              <a:gd name="T64" fmla="*/ 71 w 108"/>
              <a:gd name="T65" fmla="*/ 33 h 261"/>
              <a:gd name="T66" fmla="*/ 71 w 108"/>
              <a:gd name="T67" fmla="*/ 32 h 261"/>
              <a:gd name="T68" fmla="*/ 0 w 108"/>
              <a:gd name="T69" fmla="*/ 138 h 261"/>
              <a:gd name="T70" fmla="*/ 12 w 108"/>
              <a:gd name="T71" fmla="*/ 146 h 261"/>
              <a:gd name="T72" fmla="*/ 16 w 108"/>
              <a:gd name="T73" fmla="*/ 135 h 261"/>
              <a:gd name="T74" fmla="*/ 25 w 108"/>
              <a:gd name="T75" fmla="*/ 80 h 261"/>
              <a:gd name="T76" fmla="*/ 25 w 108"/>
              <a:gd name="T77" fmla="*/ 80 h 261"/>
              <a:gd name="T78" fmla="*/ 25 w 108"/>
              <a:gd name="T79" fmla="*/ 244 h 261"/>
              <a:gd name="T80" fmla="*/ 49 w 108"/>
              <a:gd name="T81" fmla="*/ 243 h 261"/>
              <a:gd name="T82" fmla="*/ 49 w 108"/>
              <a:gd name="T83" fmla="*/ 146 h 261"/>
              <a:gd name="T84" fmla="*/ 59 w 108"/>
              <a:gd name="T85" fmla="*/ 146 h 261"/>
              <a:gd name="T86" fmla="*/ 59 w 108"/>
              <a:gd name="T87" fmla="*/ 244 h 261"/>
              <a:gd name="T88" fmla="*/ 83 w 108"/>
              <a:gd name="T89" fmla="*/ 243 h 261"/>
              <a:gd name="T90" fmla="*/ 83 w 108"/>
              <a:gd name="T91" fmla="*/ 244 h 261"/>
              <a:gd name="T92" fmla="*/ 83 w 108"/>
              <a:gd name="T93" fmla="*/ 243 h 261"/>
              <a:gd name="T94" fmla="*/ 83 w 108"/>
              <a:gd name="T95" fmla="*/ 243 h 261"/>
              <a:gd name="T96" fmla="*/ 83 w 108"/>
              <a:gd name="T97" fmla="*/ 167 h 261"/>
              <a:gd name="T98" fmla="*/ 83 w 108"/>
              <a:gd name="T99" fmla="*/ 146 h 261"/>
              <a:gd name="T100" fmla="*/ 83 w 108"/>
              <a:gd name="T101" fmla="*/ 146 h 261"/>
              <a:gd name="T102" fmla="*/ 83 w 108"/>
              <a:gd name="T103" fmla="*/ 80 h 261"/>
              <a:gd name="T104" fmla="*/ 83 w 108"/>
              <a:gd name="T105" fmla="*/ 80 h 261"/>
              <a:gd name="T106" fmla="*/ 92 w 108"/>
              <a:gd name="T107" fmla="*/ 135 h 261"/>
              <a:gd name="T108" fmla="*/ 96 w 108"/>
              <a:gd name="T109" fmla="*/ 146 h 261"/>
              <a:gd name="T110" fmla="*/ 108 w 108"/>
              <a:gd name="T111" fmla="*/ 138 h 261"/>
              <a:gd name="T112" fmla="*/ 98 w 108"/>
              <a:gd name="T113" fmla="*/ 69 h 261"/>
              <a:gd name="T114" fmla="*/ 73 w 108"/>
              <a:gd name="T115" fmla="*/ 46 h 261"/>
              <a:gd name="T116" fmla="*/ 35 w 108"/>
              <a:gd name="T117" fmla="*/ 46 h 261"/>
              <a:gd name="T118" fmla="*/ 10 w 108"/>
              <a:gd name="T119" fmla="*/ 69 h 261"/>
              <a:gd name="T120" fmla="*/ 0 w 108"/>
              <a:gd name="T121" fmla="*/ 13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261">
                <a:moveTo>
                  <a:pt x="71" y="32"/>
                </a:moveTo>
                <a:cubicBezTo>
                  <a:pt x="74" y="28"/>
                  <a:pt x="75" y="23"/>
                  <a:pt x="75" y="19"/>
                </a:cubicBezTo>
                <a:cubicBezTo>
                  <a:pt x="75" y="17"/>
                  <a:pt x="74" y="15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3" y="12"/>
                  <a:pt x="73" y="12"/>
                  <a:pt x="73" y="12"/>
                </a:cubicBezTo>
                <a:cubicBezTo>
                  <a:pt x="72" y="11"/>
                  <a:pt x="72" y="10"/>
                  <a:pt x="71" y="10"/>
                </a:cubicBezTo>
                <a:cubicBezTo>
                  <a:pt x="71" y="9"/>
                  <a:pt x="71" y="9"/>
                  <a:pt x="71" y="9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7"/>
                  <a:pt x="69" y="7"/>
                  <a:pt x="69" y="6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7" y="4"/>
                  <a:pt x="67" y="4"/>
                  <a:pt x="67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63" y="1"/>
                  <a:pt x="58" y="0"/>
                  <a:pt x="54" y="0"/>
                </a:cubicBezTo>
                <a:cubicBezTo>
                  <a:pt x="53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6" y="1"/>
                  <a:pt x="44" y="2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37" y="7"/>
                  <a:pt x="33" y="12"/>
                  <a:pt x="33" y="19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25"/>
                  <a:pt x="34" y="31"/>
                  <a:pt x="39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41" y="37"/>
                  <a:pt x="43" y="38"/>
                  <a:pt x="44" y="39"/>
                </a:cubicBezTo>
                <a:cubicBezTo>
                  <a:pt x="47" y="41"/>
                  <a:pt x="50" y="42"/>
                  <a:pt x="54" y="42"/>
                </a:cubicBezTo>
                <a:cubicBezTo>
                  <a:pt x="57" y="42"/>
                  <a:pt x="61" y="41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8"/>
                  <a:pt x="66" y="37"/>
                  <a:pt x="68" y="36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5"/>
                  <a:pt x="70" y="34"/>
                  <a:pt x="71" y="33"/>
                </a:cubicBezTo>
                <a:lnTo>
                  <a:pt x="71" y="32"/>
                </a:lnTo>
                <a:close/>
                <a:moveTo>
                  <a:pt x="0" y="138"/>
                </a:moveTo>
                <a:cubicBezTo>
                  <a:pt x="0" y="145"/>
                  <a:pt x="6" y="150"/>
                  <a:pt x="12" y="146"/>
                </a:cubicBezTo>
                <a:cubicBezTo>
                  <a:pt x="16" y="143"/>
                  <a:pt x="16" y="139"/>
                  <a:pt x="16" y="135"/>
                </a:cubicBezTo>
                <a:cubicBezTo>
                  <a:pt x="17" y="129"/>
                  <a:pt x="25" y="83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134"/>
                  <a:pt x="25" y="190"/>
                  <a:pt x="25" y="244"/>
                </a:cubicBezTo>
                <a:cubicBezTo>
                  <a:pt x="26" y="260"/>
                  <a:pt x="49" y="261"/>
                  <a:pt x="49" y="243"/>
                </a:cubicBezTo>
                <a:cubicBezTo>
                  <a:pt x="49" y="146"/>
                  <a:pt x="49" y="146"/>
                  <a:pt x="49" y="146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9" y="179"/>
                  <a:pt x="58" y="212"/>
                  <a:pt x="59" y="244"/>
                </a:cubicBezTo>
                <a:cubicBezTo>
                  <a:pt x="59" y="260"/>
                  <a:pt x="82" y="261"/>
                  <a:pt x="83" y="243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43"/>
                  <a:pt x="83" y="243"/>
                </a:cubicBezTo>
                <a:cubicBezTo>
                  <a:pt x="83" y="243"/>
                  <a:pt x="83" y="207"/>
                  <a:pt x="83" y="167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83"/>
                  <a:pt x="91" y="129"/>
                  <a:pt x="92" y="135"/>
                </a:cubicBezTo>
                <a:cubicBezTo>
                  <a:pt x="92" y="139"/>
                  <a:pt x="92" y="143"/>
                  <a:pt x="96" y="146"/>
                </a:cubicBezTo>
                <a:cubicBezTo>
                  <a:pt x="102" y="150"/>
                  <a:pt x="108" y="145"/>
                  <a:pt x="108" y="138"/>
                </a:cubicBezTo>
                <a:cubicBezTo>
                  <a:pt x="98" y="69"/>
                  <a:pt x="98" y="69"/>
                  <a:pt x="98" y="69"/>
                </a:cubicBezTo>
                <a:cubicBezTo>
                  <a:pt x="95" y="56"/>
                  <a:pt x="89" y="46"/>
                  <a:pt x="73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19" y="46"/>
                  <a:pt x="13" y="56"/>
                  <a:pt x="10" y="69"/>
                </a:cubicBezTo>
                <a:lnTo>
                  <a:pt x="0" y="13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4206876" y="3641725"/>
            <a:ext cx="730250" cy="1444625"/>
            <a:chOff x="4206876" y="3641725"/>
            <a:chExt cx="730250" cy="1444625"/>
          </a:xfrm>
          <a:solidFill>
            <a:srgbClr val="605F73"/>
          </a:solidFill>
        </p:grpSpPr>
        <p:sp>
          <p:nvSpPr>
            <p:cNvPr id="32" name="Freeform 139"/>
            <p:cNvSpPr>
              <a:spLocks/>
            </p:cNvSpPr>
            <p:nvPr/>
          </p:nvSpPr>
          <p:spPr bwMode="auto">
            <a:xfrm>
              <a:off x="4457701" y="3702050"/>
              <a:ext cx="228600" cy="222250"/>
            </a:xfrm>
            <a:custGeom>
              <a:avLst/>
              <a:gdLst>
                <a:gd name="T0" fmla="*/ 61 w 72"/>
                <a:gd name="T1" fmla="*/ 60 h 70"/>
                <a:gd name="T2" fmla="*/ 60 w 72"/>
                <a:gd name="T3" fmla="*/ 60 h 70"/>
                <a:gd name="T4" fmla="*/ 52 w 72"/>
                <a:gd name="T5" fmla="*/ 66 h 70"/>
                <a:gd name="T6" fmla="*/ 36 w 72"/>
                <a:gd name="T7" fmla="*/ 70 h 70"/>
                <a:gd name="T8" fmla="*/ 20 w 72"/>
                <a:gd name="T9" fmla="*/ 66 h 70"/>
                <a:gd name="T10" fmla="*/ 20 w 72"/>
                <a:gd name="T11" fmla="*/ 65 h 70"/>
                <a:gd name="T12" fmla="*/ 13 w 72"/>
                <a:gd name="T13" fmla="*/ 61 h 70"/>
                <a:gd name="T14" fmla="*/ 12 w 72"/>
                <a:gd name="T15" fmla="*/ 60 h 70"/>
                <a:gd name="T16" fmla="*/ 8 w 72"/>
                <a:gd name="T17" fmla="*/ 56 h 70"/>
                <a:gd name="T18" fmla="*/ 7 w 72"/>
                <a:gd name="T19" fmla="*/ 54 h 70"/>
                <a:gd name="T20" fmla="*/ 1 w 72"/>
                <a:gd name="T21" fmla="*/ 32 h 70"/>
                <a:gd name="T22" fmla="*/ 3 w 72"/>
                <a:gd name="T23" fmla="*/ 23 h 70"/>
                <a:gd name="T24" fmla="*/ 4 w 72"/>
                <a:gd name="T25" fmla="*/ 22 h 70"/>
                <a:gd name="T26" fmla="*/ 4 w 72"/>
                <a:gd name="T27" fmla="*/ 21 h 70"/>
                <a:gd name="T28" fmla="*/ 5 w 72"/>
                <a:gd name="T29" fmla="*/ 20 h 70"/>
                <a:gd name="T30" fmla="*/ 5 w 72"/>
                <a:gd name="T31" fmla="*/ 20 h 70"/>
                <a:gd name="T32" fmla="*/ 7 w 72"/>
                <a:gd name="T33" fmla="*/ 16 h 70"/>
                <a:gd name="T34" fmla="*/ 8 w 72"/>
                <a:gd name="T35" fmla="*/ 14 h 70"/>
                <a:gd name="T36" fmla="*/ 9 w 72"/>
                <a:gd name="T37" fmla="*/ 13 h 70"/>
                <a:gd name="T38" fmla="*/ 12 w 72"/>
                <a:gd name="T39" fmla="*/ 10 h 70"/>
                <a:gd name="T40" fmla="*/ 13 w 72"/>
                <a:gd name="T41" fmla="*/ 9 h 70"/>
                <a:gd name="T42" fmla="*/ 14 w 72"/>
                <a:gd name="T43" fmla="*/ 8 h 70"/>
                <a:gd name="T44" fmla="*/ 14 w 72"/>
                <a:gd name="T45" fmla="*/ 8 h 70"/>
                <a:gd name="T46" fmla="*/ 15 w 72"/>
                <a:gd name="T47" fmla="*/ 7 h 70"/>
                <a:gd name="T48" fmla="*/ 15 w 72"/>
                <a:gd name="T49" fmla="*/ 7 h 70"/>
                <a:gd name="T50" fmla="*/ 36 w 72"/>
                <a:gd name="T51" fmla="*/ 0 h 70"/>
                <a:gd name="T52" fmla="*/ 42 w 72"/>
                <a:gd name="T53" fmla="*/ 0 h 70"/>
                <a:gd name="T54" fmla="*/ 42 w 72"/>
                <a:gd name="T55" fmla="*/ 0 h 70"/>
                <a:gd name="T56" fmla="*/ 53 w 72"/>
                <a:gd name="T57" fmla="*/ 4 h 70"/>
                <a:gd name="T58" fmla="*/ 54 w 72"/>
                <a:gd name="T59" fmla="*/ 5 h 70"/>
                <a:gd name="T60" fmla="*/ 55 w 72"/>
                <a:gd name="T61" fmla="*/ 6 h 70"/>
                <a:gd name="T62" fmla="*/ 71 w 72"/>
                <a:gd name="T63" fmla="*/ 32 h 70"/>
                <a:gd name="T64" fmla="*/ 71 w 72"/>
                <a:gd name="T65" fmla="*/ 33 h 70"/>
                <a:gd name="T66" fmla="*/ 61 w 72"/>
                <a:gd name="T67" fmla="*/ 6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70">
                  <a:moveTo>
                    <a:pt x="61" y="60"/>
                  </a:moveTo>
                  <a:cubicBezTo>
                    <a:pt x="60" y="60"/>
                    <a:pt x="60" y="60"/>
                    <a:pt x="60" y="60"/>
                  </a:cubicBezTo>
                  <a:cubicBezTo>
                    <a:pt x="58" y="63"/>
                    <a:pt x="55" y="64"/>
                    <a:pt x="52" y="66"/>
                  </a:cubicBezTo>
                  <a:cubicBezTo>
                    <a:pt x="48" y="68"/>
                    <a:pt x="42" y="70"/>
                    <a:pt x="36" y="70"/>
                  </a:cubicBezTo>
                  <a:cubicBezTo>
                    <a:pt x="30" y="70"/>
                    <a:pt x="25" y="68"/>
                    <a:pt x="20" y="66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7" y="64"/>
                    <a:pt x="15" y="63"/>
                    <a:pt x="13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59"/>
                    <a:pt x="9" y="57"/>
                    <a:pt x="8" y="56"/>
                  </a:cubicBezTo>
                  <a:cubicBezTo>
                    <a:pt x="8" y="55"/>
                    <a:pt x="7" y="55"/>
                    <a:pt x="7" y="54"/>
                  </a:cubicBezTo>
                  <a:cubicBezTo>
                    <a:pt x="2" y="47"/>
                    <a:pt x="0" y="39"/>
                    <a:pt x="1" y="32"/>
                  </a:cubicBezTo>
                  <a:cubicBezTo>
                    <a:pt x="1" y="29"/>
                    <a:pt x="2" y="26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1"/>
                    <a:pt x="4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18"/>
                    <a:pt x="6" y="17"/>
                    <a:pt x="7" y="16"/>
                  </a:cubicBezTo>
                  <a:cubicBezTo>
                    <a:pt x="7" y="15"/>
                    <a:pt x="8" y="15"/>
                    <a:pt x="8" y="14"/>
                  </a:cubicBezTo>
                  <a:cubicBezTo>
                    <a:pt x="8" y="14"/>
                    <a:pt x="9" y="13"/>
                    <a:pt x="9" y="13"/>
                  </a:cubicBezTo>
                  <a:cubicBezTo>
                    <a:pt x="10" y="12"/>
                    <a:pt x="11" y="11"/>
                    <a:pt x="12" y="10"/>
                  </a:cubicBezTo>
                  <a:cubicBezTo>
                    <a:pt x="12" y="10"/>
                    <a:pt x="12" y="9"/>
                    <a:pt x="13" y="9"/>
                  </a:cubicBezTo>
                  <a:cubicBezTo>
                    <a:pt x="13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1" y="2"/>
                    <a:pt x="28" y="0"/>
                    <a:pt x="36" y="0"/>
                  </a:cubicBezTo>
                  <a:cubicBezTo>
                    <a:pt x="38" y="0"/>
                    <a:pt x="40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1"/>
                    <a:pt x="49" y="2"/>
                    <a:pt x="53" y="4"/>
                  </a:cubicBezTo>
                  <a:cubicBezTo>
                    <a:pt x="53" y="4"/>
                    <a:pt x="54" y="5"/>
                    <a:pt x="54" y="5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64" y="11"/>
                    <a:pt x="70" y="21"/>
                    <a:pt x="71" y="32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2" y="42"/>
                    <a:pt x="69" y="52"/>
                    <a:pt x="61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0"/>
            <p:cNvSpPr>
              <a:spLocks/>
            </p:cNvSpPr>
            <p:nvPr/>
          </p:nvSpPr>
          <p:spPr bwMode="auto">
            <a:xfrm>
              <a:off x="4206876" y="3641725"/>
              <a:ext cx="730250" cy="1444625"/>
            </a:xfrm>
            <a:custGeom>
              <a:avLst/>
              <a:gdLst>
                <a:gd name="T0" fmla="*/ 163 w 230"/>
                <a:gd name="T1" fmla="*/ 145 h 455"/>
                <a:gd name="T2" fmla="*/ 163 w 230"/>
                <a:gd name="T3" fmla="*/ 152 h 455"/>
                <a:gd name="T4" fmla="*/ 163 w 230"/>
                <a:gd name="T5" fmla="*/ 426 h 455"/>
                <a:gd name="T6" fmla="*/ 123 w 230"/>
                <a:gd name="T7" fmla="*/ 425 h 455"/>
                <a:gd name="T8" fmla="*/ 123 w 230"/>
                <a:gd name="T9" fmla="*/ 264 h 455"/>
                <a:gd name="T10" fmla="*/ 107 w 230"/>
                <a:gd name="T11" fmla="*/ 264 h 455"/>
                <a:gd name="T12" fmla="*/ 107 w 230"/>
                <a:gd name="T13" fmla="*/ 426 h 455"/>
                <a:gd name="T14" fmla="*/ 67 w 230"/>
                <a:gd name="T15" fmla="*/ 426 h 455"/>
                <a:gd name="T16" fmla="*/ 67 w 230"/>
                <a:gd name="T17" fmla="*/ 426 h 455"/>
                <a:gd name="T18" fmla="*/ 67 w 230"/>
                <a:gd name="T19" fmla="*/ 426 h 455"/>
                <a:gd name="T20" fmla="*/ 67 w 230"/>
                <a:gd name="T21" fmla="*/ 426 h 455"/>
                <a:gd name="T22" fmla="*/ 67 w 230"/>
                <a:gd name="T23" fmla="*/ 299 h 455"/>
                <a:gd name="T24" fmla="*/ 67 w 230"/>
                <a:gd name="T25" fmla="*/ 263 h 455"/>
                <a:gd name="T26" fmla="*/ 67 w 230"/>
                <a:gd name="T27" fmla="*/ 145 h 455"/>
                <a:gd name="T28" fmla="*/ 4 w 230"/>
                <a:gd name="T29" fmla="*/ 22 h 455"/>
                <a:gd name="T30" fmla="*/ 19 w 230"/>
                <a:gd name="T31" fmla="*/ 2 h 455"/>
                <a:gd name="T32" fmla="*/ 32 w 230"/>
                <a:gd name="T33" fmla="*/ 17 h 455"/>
                <a:gd name="T34" fmla="*/ 73 w 230"/>
                <a:gd name="T35" fmla="*/ 96 h 455"/>
                <a:gd name="T36" fmla="*/ 82 w 230"/>
                <a:gd name="T37" fmla="*/ 96 h 455"/>
                <a:gd name="T38" fmla="*/ 148 w 230"/>
                <a:gd name="T39" fmla="*/ 96 h 455"/>
                <a:gd name="T40" fmla="*/ 157 w 230"/>
                <a:gd name="T41" fmla="*/ 96 h 455"/>
                <a:gd name="T42" fmla="*/ 198 w 230"/>
                <a:gd name="T43" fmla="*/ 17 h 455"/>
                <a:gd name="T44" fmla="*/ 211 w 230"/>
                <a:gd name="T45" fmla="*/ 2 h 455"/>
                <a:gd name="T46" fmla="*/ 226 w 230"/>
                <a:gd name="T47" fmla="*/ 22 h 455"/>
                <a:gd name="T48" fmla="*/ 163 w 230"/>
                <a:gd name="T49" fmla="*/ 14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455">
                  <a:moveTo>
                    <a:pt x="163" y="145"/>
                  </a:moveTo>
                  <a:cubicBezTo>
                    <a:pt x="163" y="152"/>
                    <a:pt x="163" y="152"/>
                    <a:pt x="163" y="152"/>
                  </a:cubicBezTo>
                  <a:cubicBezTo>
                    <a:pt x="163" y="243"/>
                    <a:pt x="163" y="336"/>
                    <a:pt x="163" y="426"/>
                  </a:cubicBezTo>
                  <a:cubicBezTo>
                    <a:pt x="163" y="454"/>
                    <a:pt x="123" y="455"/>
                    <a:pt x="123" y="425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07" y="264"/>
                    <a:pt x="107" y="264"/>
                    <a:pt x="107" y="264"/>
                  </a:cubicBezTo>
                  <a:cubicBezTo>
                    <a:pt x="107" y="318"/>
                    <a:pt x="107" y="373"/>
                    <a:pt x="107" y="426"/>
                  </a:cubicBezTo>
                  <a:cubicBezTo>
                    <a:pt x="107" y="454"/>
                    <a:pt x="68" y="455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426"/>
                    <a:pt x="67" y="426"/>
                  </a:cubicBezTo>
                  <a:cubicBezTo>
                    <a:pt x="67" y="426"/>
                    <a:pt x="67" y="366"/>
                    <a:pt x="67" y="299"/>
                  </a:cubicBezTo>
                  <a:cubicBezTo>
                    <a:pt x="67" y="299"/>
                    <a:pt x="67" y="290"/>
                    <a:pt x="67" y="263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1"/>
                    <a:pt x="7" y="0"/>
                    <a:pt x="19" y="2"/>
                  </a:cubicBezTo>
                  <a:cubicBezTo>
                    <a:pt x="27" y="4"/>
                    <a:pt x="29" y="11"/>
                    <a:pt x="32" y="17"/>
                  </a:cubicBezTo>
                  <a:cubicBezTo>
                    <a:pt x="36" y="23"/>
                    <a:pt x="58" y="67"/>
                    <a:pt x="73" y="96"/>
                  </a:cubicBezTo>
                  <a:cubicBezTo>
                    <a:pt x="75" y="96"/>
                    <a:pt x="79" y="96"/>
                    <a:pt x="82" y="96"/>
                  </a:cubicBezTo>
                  <a:cubicBezTo>
                    <a:pt x="148" y="96"/>
                    <a:pt x="148" y="96"/>
                    <a:pt x="148" y="96"/>
                  </a:cubicBezTo>
                  <a:cubicBezTo>
                    <a:pt x="151" y="96"/>
                    <a:pt x="154" y="96"/>
                    <a:pt x="157" y="96"/>
                  </a:cubicBezTo>
                  <a:cubicBezTo>
                    <a:pt x="172" y="67"/>
                    <a:pt x="194" y="23"/>
                    <a:pt x="198" y="17"/>
                  </a:cubicBezTo>
                  <a:cubicBezTo>
                    <a:pt x="201" y="11"/>
                    <a:pt x="203" y="4"/>
                    <a:pt x="211" y="2"/>
                  </a:cubicBezTo>
                  <a:cubicBezTo>
                    <a:pt x="223" y="0"/>
                    <a:pt x="230" y="11"/>
                    <a:pt x="226" y="22"/>
                  </a:cubicBezTo>
                  <a:lnTo>
                    <a:pt x="163" y="1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480175" y="2836004"/>
            <a:ext cx="2052637" cy="8215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400"/>
              </a:lnSpc>
            </a:pP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48" name="Picture 47" descr="PSFW- IT- Identity- x-x-2011- PMYLC logo 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9" y="639098"/>
            <a:ext cx="5626465" cy="40508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72341" y="362309"/>
            <a:ext cx="1853213" cy="984007"/>
          </a:xfrm>
          <a:prstGeom prst="rect">
            <a:avLst/>
          </a:prstGeom>
        </p:spPr>
      </p:pic>
      <p:sp>
        <p:nvSpPr>
          <p:cNvPr id="60" name="Freeform 298"/>
          <p:cNvSpPr>
            <a:spLocks/>
          </p:cNvSpPr>
          <p:nvPr/>
        </p:nvSpPr>
        <p:spPr bwMode="auto">
          <a:xfrm>
            <a:off x="6340671" y="1290473"/>
            <a:ext cx="2630316" cy="2411577"/>
          </a:xfrm>
          <a:custGeom>
            <a:avLst/>
            <a:gdLst>
              <a:gd name="T0" fmla="*/ 359 w 611"/>
              <a:gd name="T1" fmla="*/ 612 h 612"/>
              <a:gd name="T2" fmla="*/ 431 w 611"/>
              <a:gd name="T3" fmla="*/ 540 h 612"/>
              <a:gd name="T4" fmla="*/ 431 w 611"/>
              <a:gd name="T5" fmla="*/ 240 h 612"/>
              <a:gd name="T6" fmla="*/ 491 w 611"/>
              <a:gd name="T7" fmla="*/ 180 h 612"/>
              <a:gd name="T8" fmla="*/ 575 w 611"/>
              <a:gd name="T9" fmla="*/ 180 h 612"/>
              <a:gd name="T10" fmla="*/ 611 w 611"/>
              <a:gd name="T11" fmla="*/ 144 h 612"/>
              <a:gd name="T12" fmla="*/ 611 w 611"/>
              <a:gd name="T13" fmla="*/ 36 h 612"/>
              <a:gd name="T14" fmla="*/ 575 w 611"/>
              <a:gd name="T15" fmla="*/ 0 h 612"/>
              <a:gd name="T16" fmla="*/ 467 w 611"/>
              <a:gd name="T17" fmla="*/ 0 h 612"/>
              <a:gd name="T18" fmla="*/ 431 w 611"/>
              <a:gd name="T19" fmla="*/ 36 h 612"/>
              <a:gd name="T20" fmla="*/ 431 w 611"/>
              <a:gd name="T21" fmla="*/ 120 h 612"/>
              <a:gd name="T22" fmla="*/ 371 w 611"/>
              <a:gd name="T23" fmla="*/ 180 h 612"/>
              <a:gd name="T24" fmla="*/ 72 w 611"/>
              <a:gd name="T25" fmla="*/ 180 h 612"/>
              <a:gd name="T26" fmla="*/ 0 w 611"/>
              <a:gd name="T27" fmla="*/ 252 h 612"/>
              <a:gd name="T28" fmla="*/ 0 w 611"/>
              <a:gd name="T29" fmla="*/ 540 h 612"/>
              <a:gd name="T30" fmla="*/ 72 w 611"/>
              <a:gd name="T31" fmla="*/ 612 h 612"/>
              <a:gd name="T32" fmla="*/ 359 w 611"/>
              <a:gd name="T33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1" h="612">
                <a:moveTo>
                  <a:pt x="359" y="612"/>
                </a:moveTo>
                <a:cubicBezTo>
                  <a:pt x="399" y="612"/>
                  <a:pt x="431" y="579"/>
                  <a:pt x="431" y="540"/>
                </a:cubicBezTo>
                <a:cubicBezTo>
                  <a:pt x="431" y="240"/>
                  <a:pt x="431" y="240"/>
                  <a:pt x="431" y="240"/>
                </a:cubicBezTo>
                <a:cubicBezTo>
                  <a:pt x="431" y="207"/>
                  <a:pt x="458" y="180"/>
                  <a:pt x="491" y="180"/>
                </a:cubicBezTo>
                <a:cubicBezTo>
                  <a:pt x="575" y="180"/>
                  <a:pt x="575" y="180"/>
                  <a:pt x="575" y="180"/>
                </a:cubicBezTo>
                <a:cubicBezTo>
                  <a:pt x="595" y="180"/>
                  <a:pt x="611" y="164"/>
                  <a:pt x="611" y="144"/>
                </a:cubicBezTo>
                <a:cubicBezTo>
                  <a:pt x="611" y="36"/>
                  <a:pt x="611" y="36"/>
                  <a:pt x="611" y="36"/>
                </a:cubicBezTo>
                <a:cubicBezTo>
                  <a:pt x="611" y="16"/>
                  <a:pt x="595" y="0"/>
                  <a:pt x="575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47" y="0"/>
                  <a:pt x="431" y="16"/>
                  <a:pt x="431" y="36"/>
                </a:cubicBezTo>
                <a:cubicBezTo>
                  <a:pt x="431" y="120"/>
                  <a:pt x="431" y="120"/>
                  <a:pt x="431" y="120"/>
                </a:cubicBezTo>
                <a:cubicBezTo>
                  <a:pt x="431" y="153"/>
                  <a:pt x="405" y="180"/>
                  <a:pt x="371" y="180"/>
                </a:cubicBezTo>
                <a:cubicBezTo>
                  <a:pt x="72" y="180"/>
                  <a:pt x="72" y="180"/>
                  <a:pt x="72" y="180"/>
                </a:cubicBezTo>
                <a:cubicBezTo>
                  <a:pt x="32" y="180"/>
                  <a:pt x="0" y="212"/>
                  <a:pt x="0" y="252"/>
                </a:cubicBezTo>
                <a:cubicBezTo>
                  <a:pt x="0" y="540"/>
                  <a:pt x="0" y="540"/>
                  <a:pt x="0" y="540"/>
                </a:cubicBezTo>
                <a:cubicBezTo>
                  <a:pt x="0" y="579"/>
                  <a:pt x="32" y="612"/>
                  <a:pt x="72" y="612"/>
                </a:cubicBezTo>
                <a:lnTo>
                  <a:pt x="359" y="6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365058" y="2027106"/>
            <a:ext cx="171250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1400" b="1" dirty="0">
                <a:solidFill>
                  <a:schemeClr val="tx2"/>
                </a:solidFill>
                <a:latin typeface="GE SS Light" charset="0"/>
                <a:ea typeface="GE SS Light" charset="0"/>
                <a:cs typeface="GE SS Light" charset="0"/>
              </a:rPr>
              <a:t>إعداد جيل رائد ومؤهل يمتلك أدواته الذاتية لقيادة وصناعة المستقبل من خلال </a:t>
            </a:r>
            <a:r>
              <a:rPr lang="ar-SA" sz="1400" b="1" dirty="0" smtClean="0">
                <a:solidFill>
                  <a:schemeClr val="tx2"/>
                </a:solidFill>
                <a:latin typeface="GE SS Light" charset="0"/>
                <a:ea typeface="GE SS Light" charset="0"/>
                <a:cs typeface="GE SS Light" charset="0"/>
              </a:rPr>
              <a:t>تأهيل</a:t>
            </a:r>
            <a:r>
              <a:rPr lang="en-US" sz="1400" b="1" dirty="0" smtClean="0">
                <a:solidFill>
                  <a:schemeClr val="tx2"/>
                </a:solidFill>
                <a:latin typeface="GE SS Light" charset="0"/>
                <a:ea typeface="GE SS Light" charset="0"/>
                <a:cs typeface="GE SS Light" charset="0"/>
              </a:rPr>
              <a:t> </a:t>
            </a:r>
            <a:r>
              <a:rPr lang="ar-SA" sz="1400" b="1" dirty="0" smtClean="0">
                <a:solidFill>
                  <a:schemeClr val="tx2"/>
                </a:solidFill>
                <a:latin typeface="GE SS Light" charset="0"/>
                <a:ea typeface="GE SS Light" charset="0"/>
                <a:cs typeface="GE SS Light" charset="0"/>
              </a:rPr>
              <a:t>الفتاة </a:t>
            </a:r>
            <a:r>
              <a:rPr lang="ar-SA" sz="1400" b="1" dirty="0">
                <a:solidFill>
                  <a:schemeClr val="tx2"/>
                </a:solidFill>
                <a:latin typeface="GE SS Light" charset="0"/>
                <a:ea typeface="GE SS Light" charset="0"/>
                <a:cs typeface="GE SS Light" charset="0"/>
              </a:rPr>
              <a:t>السعودية اقتصادياً ، ثقافياً ومعرفياً </a:t>
            </a:r>
            <a:r>
              <a:rPr lang="ar-SA" b="1" dirty="0">
                <a:solidFill>
                  <a:schemeClr val="tx2"/>
                </a:solidFill>
                <a:latin typeface="DroidArabicKufi" charset="0"/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9" name="Freeform 186"/>
          <p:cNvSpPr>
            <a:spLocks noEditPoints="1"/>
          </p:cNvSpPr>
          <p:nvPr/>
        </p:nvSpPr>
        <p:spPr bwMode="auto">
          <a:xfrm>
            <a:off x="8353572" y="1407097"/>
            <a:ext cx="471071" cy="432684"/>
          </a:xfrm>
          <a:custGeom>
            <a:avLst/>
            <a:gdLst>
              <a:gd name="T0" fmla="*/ 57 w 161"/>
              <a:gd name="T1" fmla="*/ 95 h 159"/>
              <a:gd name="T2" fmla="*/ 104 w 161"/>
              <a:gd name="T3" fmla="*/ 95 h 159"/>
              <a:gd name="T4" fmla="*/ 116 w 161"/>
              <a:gd name="T5" fmla="*/ 87 h 159"/>
              <a:gd name="T6" fmla="*/ 46 w 161"/>
              <a:gd name="T7" fmla="*/ 87 h 159"/>
              <a:gd name="T8" fmla="*/ 57 w 161"/>
              <a:gd name="T9" fmla="*/ 95 h 159"/>
              <a:gd name="T10" fmla="*/ 156 w 161"/>
              <a:gd name="T11" fmla="*/ 50 h 159"/>
              <a:gd name="T12" fmla="*/ 86 w 161"/>
              <a:gd name="T13" fmla="*/ 2 h 159"/>
              <a:gd name="T14" fmla="*/ 75 w 161"/>
              <a:gd name="T15" fmla="*/ 2 h 159"/>
              <a:gd name="T16" fmla="*/ 5 w 161"/>
              <a:gd name="T17" fmla="*/ 50 h 159"/>
              <a:gd name="T18" fmla="*/ 0 w 161"/>
              <a:gd name="T19" fmla="*/ 58 h 159"/>
              <a:gd name="T20" fmla="*/ 0 w 161"/>
              <a:gd name="T21" fmla="*/ 149 h 159"/>
              <a:gd name="T22" fmla="*/ 11 w 161"/>
              <a:gd name="T23" fmla="*/ 159 h 159"/>
              <a:gd name="T24" fmla="*/ 151 w 161"/>
              <a:gd name="T25" fmla="*/ 159 h 159"/>
              <a:gd name="T26" fmla="*/ 161 w 161"/>
              <a:gd name="T27" fmla="*/ 149 h 159"/>
              <a:gd name="T28" fmla="*/ 161 w 161"/>
              <a:gd name="T29" fmla="*/ 58 h 159"/>
              <a:gd name="T30" fmla="*/ 156 w 161"/>
              <a:gd name="T31" fmla="*/ 50 h 159"/>
              <a:gd name="T32" fmla="*/ 151 w 161"/>
              <a:gd name="T33" fmla="*/ 72 h 159"/>
              <a:gd name="T34" fmla="*/ 81 w 161"/>
              <a:gd name="T35" fmla="*/ 120 h 159"/>
              <a:gd name="T36" fmla="*/ 11 w 161"/>
              <a:gd name="T37" fmla="*/ 72 h 159"/>
              <a:gd name="T38" fmla="*/ 11 w 161"/>
              <a:gd name="T39" fmla="*/ 63 h 159"/>
              <a:gd name="T40" fmla="*/ 16 w 161"/>
              <a:gd name="T41" fmla="*/ 58 h 159"/>
              <a:gd name="T42" fmla="*/ 146 w 161"/>
              <a:gd name="T43" fmla="*/ 58 h 159"/>
              <a:gd name="T44" fmla="*/ 151 w 161"/>
              <a:gd name="T45" fmla="*/ 63 h 159"/>
              <a:gd name="T46" fmla="*/ 151 w 161"/>
              <a:gd name="T47" fmla="*/ 72 h 159"/>
              <a:gd name="T48" fmla="*/ 79 w 161"/>
              <a:gd name="T49" fmla="*/ 110 h 159"/>
              <a:gd name="T50" fmla="*/ 82 w 161"/>
              <a:gd name="T51" fmla="*/ 110 h 159"/>
              <a:gd name="T52" fmla="*/ 93 w 161"/>
              <a:gd name="T53" fmla="*/ 103 h 159"/>
              <a:gd name="T54" fmla="*/ 68 w 161"/>
              <a:gd name="T55" fmla="*/ 103 h 159"/>
              <a:gd name="T56" fmla="*/ 79 w 161"/>
              <a:gd name="T57" fmla="*/ 110 h 159"/>
              <a:gd name="T58" fmla="*/ 33 w 161"/>
              <a:gd name="T59" fmla="*/ 79 h 159"/>
              <a:gd name="T60" fmla="*/ 35 w 161"/>
              <a:gd name="T61" fmla="*/ 80 h 159"/>
              <a:gd name="T62" fmla="*/ 127 w 161"/>
              <a:gd name="T63" fmla="*/ 80 h 159"/>
              <a:gd name="T64" fmla="*/ 128 w 161"/>
              <a:gd name="T65" fmla="*/ 79 h 159"/>
              <a:gd name="T66" fmla="*/ 128 w 161"/>
              <a:gd name="T67" fmla="*/ 72 h 159"/>
              <a:gd name="T68" fmla="*/ 33 w 161"/>
              <a:gd name="T69" fmla="*/ 72 h 159"/>
              <a:gd name="T70" fmla="*/ 33 w 161"/>
              <a:gd name="T71" fmla="*/ 7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1" h="159">
                <a:moveTo>
                  <a:pt x="57" y="95"/>
                </a:moveTo>
                <a:cubicBezTo>
                  <a:pt x="104" y="95"/>
                  <a:pt x="104" y="95"/>
                  <a:pt x="104" y="95"/>
                </a:cubicBezTo>
                <a:cubicBezTo>
                  <a:pt x="116" y="87"/>
                  <a:pt x="116" y="87"/>
                  <a:pt x="116" y="87"/>
                </a:cubicBezTo>
                <a:cubicBezTo>
                  <a:pt x="46" y="87"/>
                  <a:pt x="46" y="87"/>
                  <a:pt x="46" y="87"/>
                </a:cubicBezTo>
                <a:lnTo>
                  <a:pt x="57" y="95"/>
                </a:lnTo>
                <a:close/>
                <a:moveTo>
                  <a:pt x="156" y="50"/>
                </a:moveTo>
                <a:cubicBezTo>
                  <a:pt x="86" y="2"/>
                  <a:pt x="86" y="2"/>
                  <a:pt x="86" y="2"/>
                </a:cubicBezTo>
                <a:cubicBezTo>
                  <a:pt x="83" y="0"/>
                  <a:pt x="78" y="0"/>
                  <a:pt x="75" y="2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2"/>
                  <a:pt x="0" y="55"/>
                  <a:pt x="0" y="58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4"/>
                  <a:pt x="5" y="159"/>
                  <a:pt x="11" y="159"/>
                </a:cubicBezTo>
                <a:cubicBezTo>
                  <a:pt x="151" y="159"/>
                  <a:pt x="151" y="159"/>
                  <a:pt x="151" y="159"/>
                </a:cubicBezTo>
                <a:cubicBezTo>
                  <a:pt x="156" y="159"/>
                  <a:pt x="161" y="154"/>
                  <a:pt x="161" y="149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5"/>
                  <a:pt x="159" y="52"/>
                  <a:pt x="156" y="50"/>
                </a:cubicBezTo>
                <a:close/>
                <a:moveTo>
                  <a:pt x="151" y="72"/>
                </a:moveTo>
                <a:cubicBezTo>
                  <a:pt x="81" y="120"/>
                  <a:pt x="81" y="120"/>
                  <a:pt x="81" y="120"/>
                </a:cubicBezTo>
                <a:cubicBezTo>
                  <a:pt x="11" y="72"/>
                  <a:pt x="11" y="72"/>
                  <a:pt x="11" y="72"/>
                </a:cubicBezTo>
                <a:cubicBezTo>
                  <a:pt x="11" y="63"/>
                  <a:pt x="11" y="63"/>
                  <a:pt x="11" y="63"/>
                </a:cubicBezTo>
                <a:cubicBezTo>
                  <a:pt x="11" y="60"/>
                  <a:pt x="13" y="58"/>
                  <a:pt x="16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8" y="58"/>
                  <a:pt x="151" y="60"/>
                  <a:pt x="151" y="63"/>
                </a:cubicBezTo>
                <a:lnTo>
                  <a:pt x="151" y="72"/>
                </a:lnTo>
                <a:close/>
                <a:moveTo>
                  <a:pt x="79" y="110"/>
                </a:moveTo>
                <a:cubicBezTo>
                  <a:pt x="82" y="110"/>
                  <a:pt x="82" y="110"/>
                  <a:pt x="82" y="11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68" y="103"/>
                  <a:pt x="68" y="103"/>
                  <a:pt x="68" y="103"/>
                </a:cubicBezTo>
                <a:lnTo>
                  <a:pt x="79" y="110"/>
                </a:lnTo>
                <a:close/>
                <a:moveTo>
                  <a:pt x="33" y="79"/>
                </a:moveTo>
                <a:cubicBezTo>
                  <a:pt x="35" y="80"/>
                  <a:pt x="35" y="80"/>
                  <a:pt x="35" y="80"/>
                </a:cubicBezTo>
                <a:cubicBezTo>
                  <a:pt x="127" y="80"/>
                  <a:pt x="127" y="80"/>
                  <a:pt x="127" y="80"/>
                </a:cubicBezTo>
                <a:cubicBezTo>
                  <a:pt x="128" y="79"/>
                  <a:pt x="128" y="79"/>
                  <a:pt x="128" y="79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33" y="72"/>
                  <a:pt x="33" y="72"/>
                  <a:pt x="33" y="72"/>
                </a:cubicBezTo>
                <a:lnTo>
                  <a:pt x="33" y="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5817800" y="261267"/>
            <a:ext cx="1482871" cy="5936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0" baseline="0">
                <a:gradFill flip="none" rotWithShape="1">
                  <a:gsLst>
                    <a:gs pos="0">
                      <a:srgbClr val="B98763"/>
                    </a:gs>
                    <a:gs pos="64000">
                      <a:srgbClr val="FBC4AA"/>
                    </a:gs>
                    <a:gs pos="35000">
                      <a:srgbClr val="FBC4AA"/>
                    </a:gs>
                    <a:gs pos="100000">
                      <a:srgbClr val="784D31"/>
                    </a:gs>
                    <a:gs pos="83000">
                      <a:srgbClr val="BF896E"/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smtClean="0">
                <a:latin typeface="GE SS Light" charset="0"/>
                <a:ea typeface="GE SS Light" charset="0"/>
                <a:cs typeface="GE SS Light" charset="0"/>
              </a:rPr>
              <a:t>مراكزنا</a:t>
            </a:r>
            <a:endParaRPr lang="ar-SA" sz="4000" dirty="0">
              <a:latin typeface="GE SS Light" charset="0"/>
              <a:ea typeface="GE SS Light" charset="0"/>
              <a:cs typeface="GE S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 486"/>
          <p:cNvSpPr>
            <a:spLocks/>
          </p:cNvSpPr>
          <p:nvPr/>
        </p:nvSpPr>
        <p:spPr bwMode="auto">
          <a:xfrm>
            <a:off x="6280150" y="1048121"/>
            <a:ext cx="45719" cy="45719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487"/>
          <p:cNvSpPr>
            <a:spLocks/>
          </p:cNvSpPr>
          <p:nvPr/>
        </p:nvSpPr>
        <p:spPr bwMode="auto">
          <a:xfrm>
            <a:off x="6273800" y="1051295"/>
            <a:ext cx="45719" cy="45719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2" y="1"/>
                  <a:pt x="2" y="0"/>
                </a:cubicBezTo>
                <a:cubicBezTo>
                  <a:pt x="2" y="1"/>
                  <a:pt x="1" y="2"/>
                  <a:pt x="0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488"/>
          <p:cNvSpPr>
            <a:spLocks/>
          </p:cNvSpPr>
          <p:nvPr/>
        </p:nvSpPr>
        <p:spPr bwMode="auto">
          <a:xfrm>
            <a:off x="6280151" y="1044946"/>
            <a:ext cx="45719" cy="4571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489"/>
          <p:cNvSpPr>
            <a:spLocks/>
          </p:cNvSpPr>
          <p:nvPr/>
        </p:nvSpPr>
        <p:spPr bwMode="auto">
          <a:xfrm>
            <a:off x="6283326" y="1035420"/>
            <a:ext cx="45719" cy="45719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1"/>
                  <a:pt x="0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490"/>
          <p:cNvSpPr>
            <a:spLocks/>
          </p:cNvSpPr>
          <p:nvPr/>
        </p:nvSpPr>
        <p:spPr bwMode="auto">
          <a:xfrm>
            <a:off x="6283325" y="1041771"/>
            <a:ext cx="45719" cy="45719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491"/>
          <p:cNvSpPr>
            <a:spLocks/>
          </p:cNvSpPr>
          <p:nvPr/>
        </p:nvSpPr>
        <p:spPr bwMode="auto">
          <a:xfrm>
            <a:off x="6286500" y="1025896"/>
            <a:ext cx="45719" cy="45719"/>
          </a:xfrm>
          <a:custGeom>
            <a:avLst/>
            <a:gdLst>
              <a:gd name="T0" fmla="*/ 2 h 3"/>
              <a:gd name="T1" fmla="*/ 3 h 3"/>
              <a:gd name="T2" fmla="*/ 0 h 3"/>
              <a:gd name="T3" fmla="*/ 2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492"/>
          <p:cNvSpPr>
            <a:spLocks/>
          </p:cNvSpPr>
          <p:nvPr/>
        </p:nvSpPr>
        <p:spPr bwMode="auto">
          <a:xfrm>
            <a:off x="6286500" y="1035420"/>
            <a:ext cx="45719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494"/>
          <p:cNvSpPr>
            <a:spLocks/>
          </p:cNvSpPr>
          <p:nvPr/>
        </p:nvSpPr>
        <p:spPr bwMode="auto">
          <a:xfrm>
            <a:off x="6286500" y="1025895"/>
            <a:ext cx="45719" cy="45719"/>
          </a:xfrm>
          <a:custGeom>
            <a:avLst/>
            <a:gdLst>
              <a:gd name="T0" fmla="*/ 0 h 2"/>
              <a:gd name="T1" fmla="*/ 2 h 2"/>
              <a:gd name="T2" fmla="*/ 1 h 2"/>
              <a:gd name="T3" fmla="*/ 0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495"/>
          <p:cNvSpPr>
            <a:spLocks/>
          </p:cNvSpPr>
          <p:nvPr/>
        </p:nvSpPr>
        <p:spPr bwMode="auto">
          <a:xfrm>
            <a:off x="6280151" y="1044946"/>
            <a:ext cx="45719" cy="45719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496"/>
          <p:cNvSpPr>
            <a:spLocks/>
          </p:cNvSpPr>
          <p:nvPr/>
        </p:nvSpPr>
        <p:spPr bwMode="auto">
          <a:xfrm>
            <a:off x="6283325" y="1041771"/>
            <a:ext cx="45719" cy="45719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497"/>
          <p:cNvSpPr>
            <a:spLocks/>
          </p:cNvSpPr>
          <p:nvPr/>
        </p:nvSpPr>
        <p:spPr bwMode="auto">
          <a:xfrm>
            <a:off x="6280150" y="1048121"/>
            <a:ext cx="45719" cy="45719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498"/>
          <p:cNvSpPr>
            <a:spLocks/>
          </p:cNvSpPr>
          <p:nvPr/>
        </p:nvSpPr>
        <p:spPr bwMode="auto">
          <a:xfrm>
            <a:off x="6273800" y="1051295"/>
            <a:ext cx="45719" cy="45719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2"/>
                  <a:pt x="2" y="1"/>
                  <a:pt x="2" y="0"/>
                </a:cubicBezTo>
                <a:cubicBezTo>
                  <a:pt x="2" y="1"/>
                  <a:pt x="1" y="2"/>
                  <a:pt x="0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499"/>
          <p:cNvSpPr>
            <a:spLocks/>
          </p:cNvSpPr>
          <p:nvPr/>
        </p:nvSpPr>
        <p:spPr bwMode="auto">
          <a:xfrm>
            <a:off x="6283326" y="1035420"/>
            <a:ext cx="45719" cy="45719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1"/>
                  <a:pt x="0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500"/>
          <p:cNvSpPr>
            <a:spLocks/>
          </p:cNvSpPr>
          <p:nvPr/>
        </p:nvSpPr>
        <p:spPr bwMode="auto">
          <a:xfrm>
            <a:off x="6286500" y="1025896"/>
            <a:ext cx="45719" cy="45719"/>
          </a:xfrm>
          <a:custGeom>
            <a:avLst/>
            <a:gdLst>
              <a:gd name="T0" fmla="*/ 2 h 3"/>
              <a:gd name="T1" fmla="*/ 3 h 3"/>
              <a:gd name="T2" fmla="*/ 0 h 3"/>
              <a:gd name="T3" fmla="*/ 2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3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501"/>
          <p:cNvSpPr>
            <a:spLocks/>
          </p:cNvSpPr>
          <p:nvPr/>
        </p:nvSpPr>
        <p:spPr bwMode="auto">
          <a:xfrm>
            <a:off x="6286500" y="1035420"/>
            <a:ext cx="45719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72341" y="362309"/>
            <a:ext cx="1853213" cy="984007"/>
          </a:xfrm>
          <a:prstGeom prst="rect">
            <a:avLst/>
          </a:prstGeom>
        </p:spPr>
      </p:pic>
      <p:sp>
        <p:nvSpPr>
          <p:cNvPr id="146" name="Title 1"/>
          <p:cNvSpPr>
            <a:spLocks noGrp="1"/>
          </p:cNvSpPr>
          <p:nvPr>
            <p:ph type="title"/>
          </p:nvPr>
        </p:nvSpPr>
        <p:spPr>
          <a:xfrm>
            <a:off x="-703155" y="305916"/>
            <a:ext cx="7921625" cy="593682"/>
          </a:xfrm>
        </p:spPr>
        <p:txBody>
          <a:bodyPr>
            <a:normAutofit/>
          </a:bodyPr>
          <a:lstStyle/>
          <a:p>
            <a:pPr algn="r"/>
            <a:r>
              <a:rPr lang="ar-SA" dirty="0">
                <a:latin typeface="GE SS Light" charset="0"/>
                <a:ea typeface="GE SS Light" charset="0"/>
                <a:cs typeface="GE SS Light" charset="0"/>
              </a:rPr>
              <a:t>الفعاليات والأندية </a:t>
            </a:r>
          </a:p>
        </p:txBody>
      </p:sp>
      <p:pic>
        <p:nvPicPr>
          <p:cNvPr id="147" name="Picture 146" descr="PSFW- IT- Identity- x-x-2011- PMYLC logo  cop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319" y="917582"/>
            <a:ext cx="2896935" cy="2085708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635487255"/>
              </p:ext>
            </p:extLst>
          </p:nvPr>
        </p:nvGraphicFramePr>
        <p:xfrm>
          <a:off x="694266" y="2540824"/>
          <a:ext cx="7918713" cy="386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325" y="1257959"/>
            <a:ext cx="1697258" cy="1594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0" t="26960" r="30939" b="26100"/>
          <a:stretch/>
        </p:blipFill>
        <p:spPr>
          <a:xfrm>
            <a:off x="1125166" y="1303815"/>
            <a:ext cx="1815714" cy="14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8</a:t>
            </a:fld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4866080" y="412550"/>
            <a:ext cx="1853213" cy="984007"/>
          </a:xfrm>
          <a:prstGeom prst="rect">
            <a:avLst/>
          </a:prstGeom>
        </p:spPr>
      </p:pic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-201599" y="323568"/>
            <a:ext cx="4174381" cy="490550"/>
          </a:xfrm>
        </p:spPr>
        <p:txBody>
          <a:bodyPr>
            <a:noAutofit/>
          </a:bodyPr>
          <a:lstStyle/>
          <a:p>
            <a:pPr algn="r"/>
            <a:r>
              <a:rPr lang="ar-SA" sz="1800" dirty="0" smtClean="0">
                <a:latin typeface="GE SS Light" charset="0"/>
                <a:ea typeface="GE SS Light" charset="0"/>
                <a:cs typeface="GE SS Light" charset="0"/>
              </a:rPr>
              <a:t>جائزة الأمير محمد بن فهد للقيادات الشابة</a:t>
            </a:r>
            <a:endParaRPr lang="en-US" sz="1800" dirty="0">
              <a:latin typeface="GE SS Light" charset="0"/>
              <a:ea typeface="GE SS Light" charset="0"/>
              <a:cs typeface="GE SS Light" charset="0"/>
            </a:endParaRPr>
          </a:p>
        </p:txBody>
      </p:sp>
      <p:pic>
        <p:nvPicPr>
          <p:cNvPr id="65" name="Picture 64" descr="PSFW- IT- Identity- x-x-2011- PMYLC logo 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24" y="568843"/>
            <a:ext cx="4843607" cy="3487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2752" cy="7656844"/>
          </a:xfrm>
          <a:prstGeom prst="rect">
            <a:avLst/>
          </a:prstGeom>
          <a:effectLst>
            <a:glow>
              <a:schemeClr val="tx2">
                <a:alpha val="0"/>
              </a:schemeClr>
            </a:glow>
            <a:outerShdw dist="939800" sx="1000" sy="1000" algn="ctr" rotWithShape="0">
              <a:schemeClr val="accent6">
                <a:lumMod val="75000"/>
                <a:alpha val="90000"/>
              </a:schemeClr>
            </a:outerShdw>
            <a:reflection endPos="0" dist="50800" dir="5400000" sy="-100000" algn="bl" rotWithShape="0"/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9768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PSFW- IT- Identity- x-x-2 011- شعار مركز الأبحاث.g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72" y="1300869"/>
            <a:ext cx="1898518" cy="1364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541" y="177979"/>
            <a:ext cx="7921625" cy="593682"/>
          </a:xfrm>
        </p:spPr>
        <p:txBody>
          <a:bodyPr>
            <a:normAutofit/>
          </a:bodyPr>
          <a:lstStyle/>
          <a:p>
            <a:r>
              <a:rPr lang="ar-SA" sz="2000" dirty="0" smtClean="0">
                <a:latin typeface="GE SS Light" charset="0"/>
                <a:ea typeface="GE SS Light" charset="0"/>
                <a:cs typeface="GE SS Light" charset="0"/>
              </a:rPr>
              <a:t>مركز الأميرة جواهر بنت نايف لدراسات وأبحاث المرأة</a:t>
            </a:r>
            <a:endParaRPr lang="en-US" sz="2000" dirty="0">
              <a:latin typeface="GE SS Light" charset="0"/>
              <a:ea typeface="GE SS Light" charset="0"/>
              <a:cs typeface="GE SS Ligh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FBBB-C588-4B8D-A7FF-E25C81CC24C8}" type="slidenum">
              <a:rPr lang="en-US" smtClean="0"/>
              <a:t>9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6331">
            <a:off x="6652677" y="311189"/>
            <a:ext cx="1853213" cy="98400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11045" y="1554922"/>
            <a:ext cx="681355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b="1" dirty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” </a:t>
            </a:r>
            <a:r>
              <a:rPr lang="ar-SA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الارتقاء </a:t>
            </a:r>
            <a:r>
              <a:rPr lang="ar-SA" b="1" dirty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بمكانة </a:t>
            </a:r>
            <a:r>
              <a:rPr lang="ar-SA" sz="2000" b="1" dirty="0" smtClean="0">
                <a:solidFill>
                  <a:srgbClr val="6FCCA8"/>
                </a:solidFill>
                <a:latin typeface="GE SS Light" charset="0"/>
                <a:ea typeface="GE SS Light" charset="0"/>
                <a:cs typeface="GE SS Light" charset="0"/>
              </a:rPr>
              <a:t>المرأة السعودية </a:t>
            </a:r>
            <a:r>
              <a:rPr lang="ar-SA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من خلال </a:t>
            </a:r>
            <a:r>
              <a:rPr lang="ar-SA" b="1" dirty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دراسة ورصد دورها وإسهاماتها في جميع </a:t>
            </a:r>
            <a:r>
              <a:rPr lang="ar-SA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المجالات.</a:t>
            </a:r>
            <a:r>
              <a:rPr lang="ar-SA" b="1" dirty="0">
                <a:solidFill>
                  <a:schemeClr val="bg1">
                    <a:lumMod val="60000"/>
                    <a:lumOff val="40000"/>
                  </a:schemeClr>
                </a:solidFill>
                <a:latin typeface="GE SS Light" charset="0"/>
                <a:ea typeface="GE SS Light" charset="0"/>
                <a:cs typeface="GE SS Light" charset="0"/>
              </a:rPr>
              <a:t> “</a:t>
            </a:r>
            <a:endParaRPr lang="en-US" b="1" dirty="0">
              <a:solidFill>
                <a:schemeClr val="bg1">
                  <a:lumMod val="60000"/>
                  <a:lumOff val="40000"/>
                </a:schemeClr>
              </a:solidFill>
              <a:latin typeface="GE SS Light" charset="0"/>
              <a:ea typeface="GE SS Light" charset="0"/>
              <a:cs typeface="GE SS Light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83526630"/>
              </p:ext>
            </p:extLst>
          </p:nvPr>
        </p:nvGraphicFramePr>
        <p:xfrm>
          <a:off x="313267" y="2548522"/>
          <a:ext cx="8362949" cy="3790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247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343442"/>
      </a:lt1>
      <a:dk2>
        <a:srgbClr val="FFFFFF"/>
      </a:dk2>
      <a:lt2>
        <a:srgbClr val="85898F"/>
      </a:lt2>
      <a:accent1>
        <a:srgbClr val="C7484A"/>
      </a:accent1>
      <a:accent2>
        <a:srgbClr val="927365"/>
      </a:accent2>
      <a:accent3>
        <a:srgbClr val="B6AEAB"/>
      </a:accent3>
      <a:accent4>
        <a:srgbClr val="B6AEAB"/>
      </a:accent4>
      <a:accent5>
        <a:srgbClr val="B6AEAB"/>
      </a:accent5>
      <a:accent6>
        <a:srgbClr val="B6AEAB"/>
      </a:accent6>
      <a:hlink>
        <a:srgbClr val="B6AEAB"/>
      </a:hlink>
      <a:folHlink>
        <a:srgbClr val="B6AEAB"/>
      </a:folHlink>
    </a:clrScheme>
    <a:fontScheme name="Style_Awesome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9131</TotalTime>
  <Words>762</Words>
  <Application>Microsoft Macintosh PowerPoint</Application>
  <PresentationFormat>On-screen Show (4:3)</PresentationFormat>
  <Paragraphs>149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29LT Bukra</vt:lpstr>
      <vt:lpstr>29LT Bukra Bold</vt:lpstr>
      <vt:lpstr>arial</vt:lpstr>
      <vt:lpstr>arial</vt:lpstr>
      <vt:lpstr>Calibri</vt:lpstr>
      <vt:lpstr>DroidArabicKufi</vt:lpstr>
      <vt:lpstr>GE SS Light</vt:lpstr>
      <vt:lpstr>Source Sans Pro</vt:lpstr>
      <vt:lpstr>Source Sans Pro Black</vt:lpstr>
      <vt:lpstr>Office Theme</vt:lpstr>
      <vt:lpstr>PowerPoint Presentation</vt:lpstr>
      <vt:lpstr>PowerPoint Presentation</vt:lpstr>
      <vt:lpstr>مراكزنا</vt:lpstr>
      <vt:lpstr>PowerPoint Presentation</vt:lpstr>
      <vt:lpstr>Business Plan</vt:lpstr>
      <vt:lpstr>PowerPoint Presentation</vt:lpstr>
      <vt:lpstr>الفعاليات والأندية </vt:lpstr>
      <vt:lpstr>جائزة الأمير محمد بن فهد للقيادات الشابة</vt:lpstr>
      <vt:lpstr>مركز الأميرة جواهر بنت نايف لدراسات وأبحاث المرأة</vt:lpstr>
      <vt:lpstr>ملتقى صحة المرأة بلياقتها</vt:lpstr>
      <vt:lpstr>جائزة الأمير نايف للمرأة السعودية المتميزة</vt:lpstr>
      <vt:lpstr>الدراسات و التقارير</vt:lpstr>
      <vt:lpstr>PowerPoint Presentation</vt:lpstr>
      <vt:lpstr>استحداث الفرص الابتكارية للشابات بنهج علمي وعملي لتحقيق الريادة</vt:lpstr>
      <vt:lpstr>١- الدعم :</vt:lpstr>
      <vt:lpstr>تحقيق التمكين الاقتصادي  من خلال التدريب، اﻟﺗﻧﻣﻳﺔ، اﻻﺳﺗﺛﻣﺎر والدعم الإداري والفني </vt:lpstr>
      <vt:lpstr>PowerPoint Presentation</vt:lpstr>
      <vt:lpstr>PowerPoint Presentation</vt:lpstr>
      <vt:lpstr>مبادرات صندوق الأمير سلطان لتنمية المرأة المجتمعية </vt:lpstr>
      <vt:lpstr>شركائنا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Lunik</dc:creator>
  <cp:lastModifiedBy>marketing@psfw.org</cp:lastModifiedBy>
  <cp:revision>302</cp:revision>
  <cp:lastPrinted>2016-08-30T06:25:14Z</cp:lastPrinted>
  <dcterms:created xsi:type="dcterms:W3CDTF">2016-02-11T06:09:32Z</dcterms:created>
  <dcterms:modified xsi:type="dcterms:W3CDTF">2017-02-12T05:44:34Z</dcterms:modified>
</cp:coreProperties>
</file>