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  <p:sldMasterId id="2147483883" r:id="rId2"/>
    <p:sldMasterId id="2147483897" r:id="rId3"/>
    <p:sldMasterId id="2147483910" r:id="rId4"/>
    <p:sldMasterId id="2147483928" r:id="rId5"/>
    <p:sldMasterId id="2147483943" r:id="rId6"/>
  </p:sldMasterIdLst>
  <p:notesMasterIdLst>
    <p:notesMasterId r:id="rId35"/>
  </p:notesMasterIdLst>
  <p:handoutMasterIdLst>
    <p:handoutMasterId r:id="rId36"/>
  </p:handoutMasterIdLst>
  <p:sldIdLst>
    <p:sldId id="519" r:id="rId7"/>
    <p:sldId id="637" r:id="rId8"/>
    <p:sldId id="695" r:id="rId9"/>
    <p:sldId id="596" r:id="rId10"/>
    <p:sldId id="684" r:id="rId11"/>
    <p:sldId id="685" r:id="rId12"/>
    <p:sldId id="698" r:id="rId13"/>
    <p:sldId id="635" r:id="rId14"/>
    <p:sldId id="686" r:id="rId15"/>
    <p:sldId id="687" r:id="rId16"/>
    <p:sldId id="688" r:id="rId17"/>
    <p:sldId id="641" r:id="rId18"/>
    <p:sldId id="696" r:id="rId19"/>
    <p:sldId id="642" r:id="rId20"/>
    <p:sldId id="702" r:id="rId21"/>
    <p:sldId id="697" r:id="rId22"/>
    <p:sldId id="658" r:id="rId23"/>
    <p:sldId id="665" r:id="rId24"/>
    <p:sldId id="699" r:id="rId25"/>
    <p:sldId id="700" r:id="rId26"/>
    <p:sldId id="505" r:id="rId27"/>
    <p:sldId id="703" r:id="rId28"/>
    <p:sldId id="629" r:id="rId29"/>
    <p:sldId id="630" r:id="rId30"/>
    <p:sldId id="631" r:id="rId31"/>
    <p:sldId id="632" r:id="rId32"/>
    <p:sldId id="633" r:id="rId33"/>
    <p:sldId id="634" r:id="rId34"/>
  </p:sldIdLst>
  <p:sldSz cx="9144000" cy="6858000" type="screen4x3"/>
  <p:notesSz cx="6808788" cy="99409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LELIOGLUE" initials="K" lastIdx="1" clrIdx="0"/>
  <p:cmAuthor id="1" name="Ece Coşkuntürk" initials="EC" lastIdx="1" clrIdx="1">
    <p:extLst>
      <p:ext uri="{19B8F6BF-5375-455C-9EA6-DF929625EA0E}">
        <p15:presenceInfo xmlns:p15="http://schemas.microsoft.com/office/powerpoint/2012/main" xmlns="" userId="S-1-5-21-2120896528-1528307761-1097073633-8860" providerId="AD"/>
      </p:ext>
    </p:extLst>
  </p:cmAuthor>
  <p:cmAuthor id="2" name="Evrim Yangın Gül" initials="EYG" lastIdx="2" clrIdx="2">
    <p:extLst>
      <p:ext uri="{19B8F6BF-5375-455C-9EA6-DF929625EA0E}">
        <p15:presenceInfo xmlns:p15="http://schemas.microsoft.com/office/powerpoint/2012/main" xmlns="" userId="S-1-5-21-2120896528-1528307761-1097073633-14111" providerId="AD"/>
      </p:ext>
    </p:extLst>
  </p:cmAuthor>
  <p:cmAuthor id="3" name="TSKB" initials="TSKB" lastIdx="13" clrIdx="3">
    <p:extLst>
      <p:ext uri="{19B8F6BF-5375-455C-9EA6-DF929625EA0E}">
        <p15:presenceInfo xmlns:p15="http://schemas.microsoft.com/office/powerpoint/2012/main" xmlns="" userId="TSK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45454"/>
    <a:srgbClr val="CB3D3A"/>
    <a:srgbClr val="D90927"/>
    <a:srgbClr val="E5ECF3"/>
    <a:srgbClr val="9B2D2A"/>
    <a:srgbClr val="97D848"/>
    <a:srgbClr val="000000"/>
    <a:srgbClr val="9B2B2A"/>
    <a:srgbClr val="2C5D98"/>
    <a:srgbClr val="1F49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90828" autoAdjust="0"/>
  </p:normalViewPr>
  <p:slideViewPr>
    <p:cSldViewPr>
      <p:cViewPr varScale="1">
        <p:scale>
          <a:sx n="73" d="100"/>
          <a:sy n="73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394" y="1518"/>
      </p:cViewPr>
      <p:guideLst>
        <p:guide orient="horz" pos="3132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plotArea>
      <c:layout>
        <c:manualLayout>
          <c:layoutTarget val="inner"/>
          <c:xMode val="edge"/>
          <c:yMode val="edge"/>
          <c:x val="0.26578315465668828"/>
          <c:y val="0.17613796386282954"/>
          <c:w val="0.3864041229540186"/>
          <c:h val="0.667690751502409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Ortaklık Yapısı</c:v>
                </c:pt>
              </c:strCache>
            </c:strRef>
          </c:tx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1A8-415A-A7A6-4800AA6F4918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51A8-415A-A7A6-4800AA6F4918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2-51A8-415A-A7A6-4800AA6F4918}"/>
              </c:ext>
            </c:extLst>
          </c:dPt>
          <c:dLbls>
            <c:dLbl>
              <c:idx val="0"/>
              <c:layout>
                <c:manualLayout>
                  <c:x val="-0.10495626822157438"/>
                  <c:y val="-4.0302267002518911E-2"/>
                </c:manualLayout>
              </c:layout>
              <c:tx>
                <c:rich>
                  <a:bodyPr/>
                  <a:lstStyle/>
                  <a:p>
                    <a:fld id="{86FF2782-7D0E-476D-B185-7493605DD1E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50.65%</a:t>
                    </a:r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1A8-415A-A7A6-4800AA6F4918}"/>
                </c:ext>
              </c:extLst>
            </c:dLbl>
            <c:dLbl>
              <c:idx val="1"/>
              <c:layout>
                <c:manualLayout>
                  <c:x val="0.10495626822157438"/>
                  <c:y val="-9.5717884130982381E-2"/>
                </c:manualLayout>
              </c:layout>
              <c:tx>
                <c:rich>
                  <a:bodyPr/>
                  <a:lstStyle/>
                  <a:p>
                    <a:fld id="{8C02DDE5-D2CC-44FE-B7EC-2AC80B14848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40.97%</a:t>
                    </a:r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A8-415A-A7A6-4800AA6F4918}"/>
                </c:ext>
              </c:extLst>
            </c:dLbl>
            <c:dLbl>
              <c:idx val="2"/>
              <c:layout>
                <c:manualLayout>
                  <c:x val="5.8309037900874702E-2"/>
                  <c:y val="0.15617128463476071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A8-415A-A7A6-4800AA6F49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showCat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İş Bank Group</c:v>
                </c:pt>
                <c:pt idx="1">
                  <c:v>Free Float and Others</c:v>
                </c:pt>
                <c:pt idx="2">
                  <c:v>Vakıfbank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0.50460000000000005</c:v>
                </c:pt>
                <c:pt idx="1">
                  <c:v>0.41162514771428571</c:v>
                </c:pt>
                <c:pt idx="2">
                  <c:v>8.3774852285714324E-2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1A8-415A-A7A6-4800AA6F4918}"/>
            </c:ext>
          </c:extLst>
        </c:ser>
        <c:dLbls>
          <c:showVal val="1"/>
        </c:dLbls>
        <c:firstSliceAng val="186"/>
        <c:holeSize val="70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autoTitleDeleted val="1"/>
    <c:plotArea>
      <c:layout>
        <c:manualLayout>
          <c:layoutTarget val="inner"/>
          <c:xMode val="edge"/>
          <c:yMode val="edge"/>
          <c:x val="0.28637057696641888"/>
          <c:y val="7.3855555555555558E-3"/>
          <c:w val="0.47664131169709262"/>
          <c:h val="0.847771643434909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Ortaklık Yapısı</c:v>
                </c:pt>
              </c:strCache>
            </c:strRef>
          </c:tx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F2D-43B9-9B26-C05E8CD0F95D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BF2D-43B9-9B26-C05E8CD0F95D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2-BF2D-43B9-9B26-C05E8CD0F95D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3-BF2D-43B9-9B26-C05E8CD0F95D}"/>
              </c:ext>
            </c:extLst>
          </c:dPt>
          <c:dLbls>
            <c:dLbl>
              <c:idx val="0"/>
              <c:layout>
                <c:manualLayout>
                  <c:x val="-0.15336460200074389"/>
                  <c:y val="2.367171248996594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2D-43B9-9B26-C05E8CD0F95D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2D-43B9-9B26-C05E8CD0F95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2D-43B9-9B26-C05E8CD0F95D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2D-43B9-9B26-C05E8CD0F9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showCat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Long Term DFI Funding</c:v>
                </c:pt>
                <c:pt idx="1">
                  <c:v>Repo</c:v>
                </c:pt>
                <c:pt idx="2">
                  <c:v>Diğer</c:v>
                </c:pt>
                <c:pt idx="3">
                  <c:v>Özkaynak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0.59099999999999997</c:v>
                </c:pt>
                <c:pt idx="1">
                  <c:v>3.7999999999999999E-2</c:v>
                </c:pt>
                <c:pt idx="2" formatCode="0.00000%">
                  <c:v>0.24900000000000003</c:v>
                </c:pt>
                <c:pt idx="3">
                  <c:v>0.12200000000000001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F2D-43B9-9B26-C05E8CD0F95D}"/>
            </c:ext>
          </c:extLst>
        </c:ser>
        <c:dLbls>
          <c:showVal val="1"/>
        </c:dLbls>
        <c:firstSliceAng val="186"/>
        <c:holeSize val="66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autoTitleDeleted val="1"/>
    <c:plotArea>
      <c:layout>
        <c:manualLayout>
          <c:layoutTarget val="inner"/>
          <c:xMode val="edge"/>
          <c:yMode val="edge"/>
          <c:x val="0.29079407261908197"/>
          <c:y val="3.5607987848629723E-2"/>
          <c:w val="0.47664131169709262"/>
          <c:h val="0.847771643434910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Ortaklık Yapısı</c:v>
                </c:pt>
              </c:strCache>
            </c:strRef>
          </c:tx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A66-4750-B11B-4342A097F55A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3A66-4750-B11B-4342A097F55A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2-3A66-4750-B11B-4342A097F55A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3-3A66-4750-B11B-4342A097F55A}"/>
              </c:ext>
            </c:extLst>
          </c:dPt>
          <c:dLbls>
            <c:dLbl>
              <c:idx val="0"/>
              <c:layout>
                <c:manualLayout>
                  <c:x val="-0.19048010541121266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A66-4750-B11B-4342A097F55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66-4750-B11B-4342A097F55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66-4750-B11B-4342A097F55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66-4750-B11B-4342A097F55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Deposits</c:v>
                </c:pt>
                <c:pt idx="1">
                  <c:v>Repo</c:v>
                </c:pt>
                <c:pt idx="2">
                  <c:v>Diğer</c:v>
                </c:pt>
                <c:pt idx="3">
                  <c:v>Özkaynak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 formatCode="0.0%">
                  <c:v>0.52543980444925298</c:v>
                </c:pt>
                <c:pt idx="1">
                  <c:v>0.13751359589312767</c:v>
                </c:pt>
                <c:pt idx="2">
                  <c:v>0.22637588986274204</c:v>
                </c:pt>
                <c:pt idx="3">
                  <c:v>0.11067070979487735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66-4750-B11B-4342A097F55A}"/>
            </c:ext>
          </c:extLst>
        </c:ser>
        <c:dLbls>
          <c:showVal val="1"/>
        </c:dLbls>
        <c:firstSliceAng val="186"/>
        <c:holeSize val="65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5.8837127450006195E-2"/>
          <c:y val="0.21293263166837678"/>
          <c:w val="0.92755884810363531"/>
          <c:h val="0.60901118513713526"/>
        </c:manualLayout>
      </c:layout>
      <c:barChart>
        <c:barDir val="col"/>
        <c:grouping val="stacked"/>
        <c:ser>
          <c:idx val="0"/>
          <c:order val="0"/>
          <c:tx>
            <c:strRef>
              <c:f>Sheet1!$B$7</c:f>
              <c:strCache>
                <c:ptCount val="1"/>
                <c:pt idx="0">
                  <c:v>TRY</c:v>
                </c:pt>
              </c:strCache>
            </c:strRef>
          </c:tx>
          <c:spPr>
            <a:solidFill>
              <a:schemeClr val="accent3"/>
            </a:solidFill>
          </c:spPr>
          <c:dLbls>
            <c:delete val="1"/>
          </c:dLbls>
          <c:cat>
            <c:strRef>
              <c:f>Sheet1!$A$8:$A$11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3Q-16</c:v>
                </c:pt>
                <c:pt idx="3">
                  <c:v>2016</c:v>
                </c:pt>
              </c:strCache>
            </c:strRef>
          </c:cat>
          <c:val>
            <c:numRef>
              <c:f>Sheet1!$B$8:$B$11</c:f>
              <c:numCache>
                <c:formatCode>#,##0</c:formatCode>
                <c:ptCount val="4"/>
                <c:pt idx="0">
                  <c:v>4611274</c:v>
                </c:pt>
                <c:pt idx="1">
                  <c:v>5517722</c:v>
                </c:pt>
                <c:pt idx="2">
                  <c:v>6886451</c:v>
                </c:pt>
                <c:pt idx="3">
                  <c:v>5556673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BB-4CFC-82AC-C36CC10D316F}"/>
            </c:ext>
          </c:extLst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FX </c:v>
                </c:pt>
              </c:strCache>
            </c:strRef>
          </c:tx>
          <c:spPr>
            <a:solidFill>
              <a:schemeClr val="accent1"/>
            </a:solidFill>
          </c:spPr>
          <c:dLbls>
            <c:delete val="1"/>
          </c:dLbls>
          <c:cat>
            <c:strRef>
              <c:f>Sheet1!$A$8:$A$11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3Q-16</c:v>
                </c:pt>
                <c:pt idx="3">
                  <c:v>2016</c:v>
                </c:pt>
              </c:strCache>
            </c:strRef>
          </c:cat>
          <c:val>
            <c:numRef>
              <c:f>Sheet1!$C$8:$C$11</c:f>
              <c:numCache>
                <c:formatCode>_-* #,##0\ _T_L_-;\-* #,##0\ _T_L_-;_-* "-"??\ _T_L_-;_-@_-</c:formatCode>
                <c:ptCount val="4"/>
                <c:pt idx="0">
                  <c:v>11089439</c:v>
                </c:pt>
                <c:pt idx="1">
                  <c:v>15216863</c:v>
                </c:pt>
                <c:pt idx="2">
                  <c:v>15983827</c:v>
                </c:pt>
                <c:pt idx="3">
                  <c:v>18444900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BB-4CFC-82AC-C36CC10D316F}"/>
            </c:ext>
          </c:extLst>
        </c:ser>
        <c:dLbls>
          <c:showVal val="1"/>
        </c:dLbls>
        <c:gapWidth val="206"/>
        <c:overlap val="100"/>
        <c:axId val="92448256"/>
        <c:axId val="92449792"/>
      </c:barChart>
      <c:catAx>
        <c:axId val="92448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92449792"/>
        <c:crosses val="autoZero"/>
        <c:auto val="1"/>
        <c:lblAlgn val="ctr"/>
        <c:lblOffset val="100"/>
      </c:catAx>
      <c:valAx>
        <c:axId val="92449792"/>
        <c:scaling>
          <c:orientation val="minMax"/>
        </c:scaling>
        <c:delete val="1"/>
        <c:axPos val="l"/>
        <c:numFmt formatCode="#,##0" sourceLinked="1"/>
        <c:tickLblPos val="none"/>
        <c:crossAx val="924482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4.6760677385052464E-3"/>
          <c:w val="7.7464532322748886E-2"/>
          <c:h val="0.18760415509387846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txPr>
    <a:bodyPr/>
    <a:lstStyle/>
    <a:p>
      <a:pPr>
        <a:defRPr sz="1200">
          <a:latin typeface="+mn-lt"/>
        </a:defRPr>
      </a:pPr>
      <a:endParaRPr lang="en-US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>
        <c:manualLayout>
          <c:layoutTarget val="inner"/>
          <c:xMode val="edge"/>
          <c:yMode val="edge"/>
          <c:x val="7.4604935200436692E-2"/>
          <c:y val="0.1625794597903612"/>
          <c:w val="0.51242586175523741"/>
          <c:h val="0.7418000450509777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effectLst/>
          </c:spPr>
          <c:dPt>
            <c:idx val="0"/>
            <c:spPr>
              <a:solidFill>
                <a:schemeClr val="accent1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7B-4394-BBEF-903775112AB9}"/>
              </c:ext>
            </c:extLst>
          </c:dPt>
          <c:dPt>
            <c:idx val="1"/>
            <c:spPr>
              <a:solidFill>
                <a:schemeClr val="accent3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7B-4394-BBEF-903775112AB9}"/>
              </c:ext>
            </c:extLst>
          </c:dPt>
          <c:dPt>
            <c:idx val="2"/>
            <c:spPr>
              <a:solidFill>
                <a:schemeClr val="accent2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7B-4394-BBEF-903775112AB9}"/>
              </c:ext>
            </c:extLst>
          </c:dPt>
          <c:dPt>
            <c:idx val="3"/>
            <c:spPr>
              <a:solidFill>
                <a:schemeClr val="accent4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7B-4394-BBEF-903775112AB9}"/>
              </c:ext>
            </c:extLst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77B-4394-BBEF-903775112AB9}"/>
              </c:ext>
            </c:extLst>
          </c:dPt>
          <c:dLbls>
            <c:dLbl>
              <c:idx val="0"/>
              <c:layout>
                <c:manualLayout>
                  <c:x val="-3.5273858460171101E-2"/>
                  <c:y val="-0.4153212367084661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7B-4394-BBEF-903775112AB9}"/>
                </c:ext>
              </c:extLst>
            </c:dLbl>
            <c:dLbl>
              <c:idx val="1"/>
              <c:layout>
                <c:manualLayout>
                  <c:x val="0.1023044005933894"/>
                  <c:y val="-0.1009195241008370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77B-4394-BBEF-903775112AB9}"/>
                </c:ext>
              </c:extLst>
            </c:dLbl>
            <c:dLbl>
              <c:idx val="2"/>
              <c:layout>
                <c:manualLayout>
                  <c:x val="0.12997710451147129"/>
                  <c:y val="-0.12931353880353957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77B-4394-BBEF-903775112AB9}"/>
                </c:ext>
              </c:extLst>
            </c:dLbl>
            <c:dLbl>
              <c:idx val="3"/>
              <c:layout>
                <c:manualLayout>
                  <c:x val="0.14405536411422692"/>
                  <c:y val="3.753837846842277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77B-4394-BBEF-903775112AB9}"/>
                </c:ext>
              </c:extLst>
            </c:dLbl>
            <c:dLbl>
              <c:idx val="4"/>
              <c:layout>
                <c:manualLayout>
                  <c:x val="2.8796504512491612E-2"/>
                  <c:y val="0.13548117357386771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77B-4394-BBEF-903775112AB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FX Loans</c:v>
                </c:pt>
                <c:pt idx="1">
                  <c:v>TRY Loans</c:v>
                </c:pt>
                <c:pt idx="2">
                  <c:v>Securities</c:v>
                </c:pt>
                <c:pt idx="3">
                  <c:v>Cash &amp; MM</c:v>
                </c:pt>
                <c:pt idx="4">
                  <c:v>Non IEAs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0.61129889988152653</c:v>
                </c:pt>
                <c:pt idx="1">
                  <c:v>4.8250302574177381E-2</c:v>
                </c:pt>
                <c:pt idx="2">
                  <c:v>0.18494621425989483</c:v>
                </c:pt>
                <c:pt idx="3">
                  <c:v>0.11701304848879301</c:v>
                </c:pt>
                <c:pt idx="4">
                  <c:v>3.8491534795608399E-2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77B-4394-BBEF-903775112AB9}"/>
            </c:ext>
          </c:extLst>
        </c:ser>
        <c:dLbls>
          <c:showVal val="1"/>
        </c:dLbls>
        <c:firstSliceAng val="140"/>
        <c:holeSize val="70"/>
      </c:doughnutChart>
    </c:plotArea>
    <c:plotVisOnly val="1"/>
    <c:dispBlanksAs val="zero"/>
  </c:chart>
  <c:txPr>
    <a:bodyPr/>
    <a:lstStyle/>
    <a:p>
      <a:pPr>
        <a:defRPr sz="1100">
          <a:latin typeface="+mn-lt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>
        <c:manualLayout>
          <c:layoutTarget val="inner"/>
          <c:xMode val="edge"/>
          <c:yMode val="edge"/>
          <c:x val="7.4604805815226896E-2"/>
          <c:y val="6.1515561899881666E-2"/>
          <c:w val="0.6154681133620814"/>
          <c:h val="0.830383831728950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effectLst/>
          </c:spPr>
          <c:dPt>
            <c:idx val="0"/>
            <c:spPr>
              <a:solidFill>
                <a:schemeClr val="accent1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D3-436C-B9C5-BCFCAC81F637}"/>
              </c:ext>
            </c:extLst>
          </c:dPt>
          <c:dPt>
            <c:idx val="1"/>
            <c:spPr>
              <a:solidFill>
                <a:schemeClr val="accent3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D3-436C-B9C5-BCFCAC81F637}"/>
              </c:ext>
            </c:extLst>
          </c:dPt>
          <c:dPt>
            <c:idx val="2"/>
            <c:spPr>
              <a:solidFill>
                <a:schemeClr val="accent2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D3-436C-B9C5-BCFCAC81F637}"/>
              </c:ext>
            </c:extLst>
          </c:dPt>
          <c:dPt>
            <c:idx val="3"/>
            <c:spPr>
              <a:solidFill>
                <a:schemeClr val="accent4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D3-436C-B9C5-BCFCAC81F637}"/>
              </c:ext>
            </c:extLst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3D3-436C-B9C5-BCFCAC81F637}"/>
              </c:ext>
            </c:extLst>
          </c:dPt>
          <c:dLbls>
            <c:dLbl>
              <c:idx val="0"/>
              <c:layout>
                <c:manualLayout>
                  <c:x val="-3.3295242327572076E-2"/>
                  <c:y val="-0.42610690189475753"/>
                </c:manualLayout>
              </c:layout>
              <c:showVal val="1"/>
              <c:showCatNam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D3-436C-B9C5-BCFCAC81F637}"/>
                </c:ext>
              </c:extLst>
            </c:dLbl>
            <c:dLbl>
              <c:idx val="1"/>
              <c:layout>
                <c:manualLayout>
                  <c:x val="0.13017733479348864"/>
                  <c:y val="-5.0120176177055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Val val="1"/>
              <c:showCatNam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579861496870719"/>
                      <c:h val="0.245094476427516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3D3-436C-B9C5-BCFCAC81F637}"/>
                </c:ext>
              </c:extLst>
            </c:dLbl>
            <c:dLbl>
              <c:idx val="2"/>
              <c:layout>
                <c:manualLayout>
                  <c:x val="0.22256124980822248"/>
                  <c:y val="-2.7669279343815436E-2"/>
                </c:manualLayout>
              </c:layout>
              <c:spPr/>
              <c:txPr>
                <a:bodyPr/>
                <a:lstStyle/>
                <a:p>
                  <a:pPr>
                    <a:defRPr sz="1050"/>
                  </a:pPr>
                  <a:endParaRPr lang="en-US"/>
                </a:p>
              </c:txPr>
              <c:showVal val="1"/>
              <c:showCatNam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74408399066771"/>
                      <c:h val="0.158489632081374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3D3-436C-B9C5-BCFCAC81F637}"/>
                </c:ext>
              </c:extLst>
            </c:dLbl>
            <c:dLbl>
              <c:idx val="3"/>
              <c:layout>
                <c:manualLayout>
                  <c:x val="0.15957155554144781"/>
                  <c:y val="4.4270846950104664E-2"/>
                </c:manualLayout>
              </c:layout>
              <c:showVal val="1"/>
              <c:showCatNam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3D3-436C-B9C5-BCFCAC81F637}"/>
                </c:ext>
              </c:extLst>
            </c:dLbl>
            <c:dLbl>
              <c:idx val="4"/>
              <c:layout>
                <c:manualLayout>
                  <c:x val="6.2989032964591254E-2"/>
                  <c:y val="9.9608969901052835E-2"/>
                </c:manualLayout>
              </c:layout>
              <c:showVal val="1"/>
              <c:showCatName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3D3-436C-B9C5-BCFCAC81F63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eparator>;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FX Loans</c:v>
                </c:pt>
                <c:pt idx="1">
                  <c:v>TRY Loans</c:v>
                </c:pt>
                <c:pt idx="2">
                  <c:v>Securities</c:v>
                </c:pt>
                <c:pt idx="3">
                  <c:v>Cash &amp; MM</c:v>
                </c:pt>
                <c:pt idx="4">
                  <c:v>Non IEAs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0.66839294241256619</c:v>
                </c:pt>
                <c:pt idx="1">
                  <c:v>5.3325796605080841E-2</c:v>
                </c:pt>
                <c:pt idx="2">
                  <c:v>0.18341031231578034</c:v>
                </c:pt>
                <c:pt idx="3">
                  <c:v>6.3315766845781343E-2</c:v>
                </c:pt>
                <c:pt idx="4">
                  <c:v>3.1555181820791499E-2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3D3-436C-B9C5-BCFCAC81F637}"/>
            </c:ext>
          </c:extLst>
        </c:ser>
        <c:dLbls>
          <c:showVal val="1"/>
        </c:dLbls>
        <c:firstSliceAng val="140"/>
        <c:holeSize val="70"/>
      </c:doughnutChart>
    </c:plotArea>
    <c:plotVisOnly val="1"/>
    <c:dispBlanksAs val="zero"/>
  </c:chart>
  <c:txPr>
    <a:bodyPr/>
    <a:lstStyle/>
    <a:p>
      <a:pPr>
        <a:defRPr sz="1100">
          <a:latin typeface="+mn-lt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469065656565658"/>
          <c:y val="0.11737660512187272"/>
          <c:w val="0.63082449494949522"/>
          <c:h val="0.853297603706863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45B-4661-8F1F-E83B0104B585}"/>
              </c:ext>
            </c:extLst>
          </c:dPt>
          <c:dPt>
            <c:idx val="1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45B-4661-8F1F-E83B0104B585}"/>
              </c:ext>
            </c:extLst>
          </c:dPt>
          <c:dPt>
            <c:idx val="2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45B-4661-8F1F-E83B0104B585}"/>
              </c:ext>
            </c:extLst>
          </c:dPt>
          <c:dPt>
            <c:idx val="3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45B-4661-8F1F-E83B0104B585}"/>
              </c:ext>
            </c:extLst>
          </c:dPt>
          <c:dPt>
            <c:idx val="4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45B-4661-8F1F-E83B0104B585}"/>
              </c:ext>
            </c:extLst>
          </c:dPt>
          <c:dLbls>
            <c:dLbl>
              <c:idx val="0"/>
              <c:layout>
                <c:manualLayout>
                  <c:x val="-0.12785207328384696"/>
                  <c:y val="-0.42824292671184688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45B-4661-8F1F-E83B0104B585}"/>
                </c:ext>
              </c:extLst>
            </c:dLbl>
            <c:dLbl>
              <c:idx val="1"/>
              <c:layout>
                <c:manualLayout>
                  <c:x val="-2.2017361111111119E-2"/>
                  <c:y val="-6.0116323306513918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45B-4661-8F1F-E83B0104B585}"/>
                </c:ext>
              </c:extLst>
            </c:dLbl>
            <c:dLbl>
              <c:idx val="2"/>
              <c:layout>
                <c:manualLayout>
                  <c:x val="0.11145580808080807"/>
                  <c:y val="-8.5495911590199355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45B-4661-8F1F-E83B0104B585}"/>
                </c:ext>
              </c:extLst>
            </c:dLbl>
            <c:dLbl>
              <c:idx val="3"/>
              <c:layout>
                <c:manualLayout>
                  <c:x val="0.1421802398989899"/>
                  <c:y val="-1.0532724973249747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45B-4661-8F1F-E83B0104B585}"/>
                </c:ext>
              </c:extLst>
            </c:dLbl>
            <c:dLbl>
              <c:idx val="4"/>
              <c:layout>
                <c:manualLayout>
                  <c:x val="0.12026420454545457"/>
                  <c:y val="2.7501735670788733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45B-4661-8F1F-E83B0104B58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  <c:showCatNam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FX Funding</c:v>
                </c:pt>
                <c:pt idx="1">
                  <c:v>Eurobond</c:v>
                </c:pt>
                <c:pt idx="2">
                  <c:v>Repo</c:v>
                </c:pt>
                <c:pt idx="3">
                  <c:v>Equity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0.6558271826600699</c:v>
                </c:pt>
                <c:pt idx="1">
                  <c:v>0.14527097869793784</c:v>
                </c:pt>
                <c:pt idx="2">
                  <c:v>3.7726610668392439E-2</c:v>
                </c:pt>
                <c:pt idx="3">
                  <c:v>0.12200612851499359</c:v>
                </c:pt>
                <c:pt idx="4">
                  <c:v>3.9169099458606318E-2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45B-4661-8F1F-E83B0104B585}"/>
            </c:ext>
          </c:extLst>
        </c:ser>
        <c:dLbls/>
        <c:firstSliceAng val="120"/>
        <c:holeSize val="70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7.4604935200436692E-2"/>
          <c:y val="7.3995597711365407E-2"/>
          <c:w val="0.77500537379904655"/>
          <c:h val="0.891256179868903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6B3-4F4B-B4CB-7DF2E9660909}"/>
              </c:ext>
            </c:extLst>
          </c:dPt>
          <c:dPt>
            <c:idx val="1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6B3-4F4B-B4CB-7DF2E9660909}"/>
              </c:ext>
            </c:extLst>
          </c:dPt>
          <c:dPt>
            <c:idx val="2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6B3-4F4B-B4CB-7DF2E9660909}"/>
              </c:ext>
            </c:extLst>
          </c:dPt>
          <c:dPt>
            <c:idx val="3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6B3-4F4B-B4CB-7DF2E9660909}"/>
              </c:ext>
            </c:extLst>
          </c:dPt>
          <c:dPt>
            <c:idx val="4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6B3-4F4B-B4CB-7DF2E9660909}"/>
              </c:ext>
            </c:extLst>
          </c:dPt>
          <c:dLbls>
            <c:dLbl>
              <c:idx val="0"/>
              <c:layout>
                <c:manualLayout>
                  <c:x val="-0.12785207328384696"/>
                  <c:y val="-0.42824292671184688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B3-4F4B-B4CB-7DF2E9660909}"/>
                </c:ext>
              </c:extLst>
            </c:dLbl>
            <c:dLbl>
              <c:idx val="1"/>
              <c:layout>
                <c:manualLayout>
                  <c:x val="-2.1073549915688362E-2"/>
                  <c:y val="-4.4564246522904173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B3-4F4B-B4CB-7DF2E9660909}"/>
                </c:ext>
              </c:extLst>
            </c:dLbl>
            <c:dLbl>
              <c:idx val="2"/>
              <c:layout>
                <c:manualLayout>
                  <c:x val="0.155182046956023"/>
                  <c:y val="-0.10409221506252393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6B3-4F4B-B4CB-7DF2E9660909}"/>
                </c:ext>
              </c:extLst>
            </c:dLbl>
            <c:dLbl>
              <c:idx val="3"/>
              <c:layout>
                <c:manualLayout>
                  <c:x val="0.17425098761636307"/>
                  <c:y val="7.0806947376217469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6B3-4F4B-B4CB-7DF2E9660909}"/>
                </c:ext>
              </c:extLst>
            </c:dLbl>
            <c:dLbl>
              <c:idx val="4"/>
              <c:layout>
                <c:manualLayout>
                  <c:x val="0.10364469805581009"/>
                  <c:y val="8.0489886745469238E-2"/>
                </c:manualLayout>
              </c:layout>
              <c:showVal val="1"/>
              <c:showCatName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6B3-4F4B-B4CB-7DF2E966090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  <c:showCatNam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FX Funding</c:v>
                </c:pt>
                <c:pt idx="1">
                  <c:v>Eurobond</c:v>
                </c:pt>
                <c:pt idx="2">
                  <c:v>Repo</c:v>
                </c:pt>
                <c:pt idx="3">
                  <c:v>Equity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0.63897039656207277</c:v>
                </c:pt>
                <c:pt idx="1">
                  <c:v>9.8269196128111566E-2</c:v>
                </c:pt>
                <c:pt idx="2">
                  <c:v>0.10463103071510717</c:v>
                </c:pt>
                <c:pt idx="3">
                  <c:v>0.12002781825630945</c:v>
                </c:pt>
                <c:pt idx="4">
                  <c:v>3.8101558338399344E-2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6B3-4F4B-B4CB-7DF2E9660909}"/>
            </c:ext>
          </c:extLst>
        </c:ser>
        <c:dLbls/>
        <c:firstSliceAng val="120"/>
        <c:holeSize val="70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4.4386809203739282E-2"/>
          <c:y val="0.2233071773387186"/>
          <c:w val="0.92755884810363531"/>
          <c:h val="0.60901118513713526"/>
        </c:manualLayout>
      </c:layout>
      <c:barChart>
        <c:barDir val="col"/>
        <c:grouping val="stacked"/>
        <c:ser>
          <c:idx val="0"/>
          <c:order val="0"/>
          <c:tx>
            <c:strRef>
              <c:f>Sheet1!$B$7</c:f>
              <c:strCache>
                <c:ptCount val="1"/>
                <c:pt idx="0">
                  <c:v>TRY</c:v>
                </c:pt>
              </c:strCache>
            </c:strRef>
          </c:tx>
          <c:spPr>
            <a:solidFill>
              <a:schemeClr val="accent3"/>
            </a:solidFill>
          </c:spPr>
          <c:dLbls>
            <c:delete val="1"/>
          </c:dLbls>
          <c:cat>
            <c:strRef>
              <c:f>Sheet1!$A$8:$A$11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3Q-16</c:v>
                </c:pt>
                <c:pt idx="3">
                  <c:v>2016</c:v>
                </c:pt>
              </c:strCache>
            </c:strRef>
          </c:cat>
          <c:val>
            <c:numRef>
              <c:f>Sheet1!$B$8:$B$11</c:f>
              <c:numCache>
                <c:formatCode>_-* #,##0\ _T_L_-;\-* #,##0\ _T_L_-;_-* "-"??\ _T_L_-;_-@_-</c:formatCode>
                <c:ptCount val="4"/>
                <c:pt idx="0">
                  <c:v>4589841</c:v>
                </c:pt>
                <c:pt idx="1">
                  <c:v>5316618</c:v>
                </c:pt>
                <c:pt idx="2">
                  <c:v>5745608</c:v>
                </c:pt>
                <c:pt idx="3">
                  <c:v>4538360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E8-4E82-84F5-FDADA7C92069}"/>
            </c:ext>
          </c:extLst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FX </c:v>
                </c:pt>
              </c:strCache>
            </c:strRef>
          </c:tx>
          <c:spPr>
            <a:solidFill>
              <a:schemeClr val="accent1"/>
            </a:solidFill>
          </c:spPr>
          <c:dLbls>
            <c:delete val="1"/>
          </c:dLbls>
          <c:cat>
            <c:strRef>
              <c:f>Sheet1!$A$8:$A$11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3Q-16</c:v>
                </c:pt>
                <c:pt idx="3">
                  <c:v>2016</c:v>
                </c:pt>
              </c:strCache>
            </c:strRef>
          </c:cat>
          <c:val>
            <c:numRef>
              <c:f>Sheet1!$C$8:$C$11</c:f>
              <c:numCache>
                <c:formatCode>_-* #,##0\ _T_L_-;\-* #,##0\ _T_L_-;_-* "-"??\ _T_L_-;_-@_-</c:formatCode>
                <c:ptCount val="4"/>
                <c:pt idx="0">
                  <c:v>11110872</c:v>
                </c:pt>
                <c:pt idx="1">
                  <c:v>15417967</c:v>
                </c:pt>
                <c:pt idx="2">
                  <c:v>17124670</c:v>
                </c:pt>
                <c:pt idx="3">
                  <c:v>19463213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E8-4E82-84F5-FDADA7C92069}"/>
            </c:ext>
          </c:extLst>
        </c:ser>
        <c:dLbls>
          <c:showVal val="1"/>
        </c:dLbls>
        <c:gapWidth val="206"/>
        <c:overlap val="100"/>
        <c:axId val="93388800"/>
        <c:axId val="93390336"/>
      </c:barChart>
      <c:catAx>
        <c:axId val="93388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93390336"/>
        <c:crosses val="autoZero"/>
        <c:auto val="1"/>
        <c:lblAlgn val="ctr"/>
        <c:lblOffset val="100"/>
      </c:catAx>
      <c:valAx>
        <c:axId val="93390336"/>
        <c:scaling>
          <c:orientation val="minMax"/>
        </c:scaling>
        <c:delete val="1"/>
        <c:axPos val="l"/>
        <c:numFmt formatCode="_-* #,##0\ _T_L_-;\-* #,##0\ _T_L_-;_-* &quot;-&quot;??\ _T_L_-;_-@_-" sourceLinked="1"/>
        <c:tickLblPos val="none"/>
        <c:crossAx val="933888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4.6760677385052464E-3"/>
          <c:w val="7.7464532322748886E-2"/>
          <c:h val="0.18760415509387846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txPr>
    <a:bodyPr/>
    <a:lstStyle/>
    <a:p>
      <a:pPr>
        <a:defRPr sz="1200">
          <a:latin typeface="+mn-lt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TSKB NPL Ratio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5.5555555555555558E-3"/>
                  <c:y val="-3.56211496405216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705877171205945"/>
                      <c:h val="0.104998369360668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56E-4930-934D-4955F9489DA2}"/>
                </c:ext>
              </c:extLst>
            </c:dLbl>
            <c:dLbl>
              <c:idx val="2"/>
              <c:layout>
                <c:manualLayout>
                  <c:x val="-2.8604061726714404E-2"/>
                  <c:y val="-2.84857214760358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6E-4930-934D-4955F9489DA2}"/>
                </c:ext>
              </c:extLst>
            </c:dLbl>
            <c:dLbl>
              <c:idx val="3"/>
              <c:layout>
                <c:manualLayout>
                  <c:x val="-1.5891145403730305E-2"/>
                  <c:y val="-2.27885771808287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56E-4930-934D-4955F9489DA2}"/>
                </c:ext>
              </c:extLst>
            </c:dLbl>
            <c:dLbl>
              <c:idx val="4"/>
              <c:layout>
                <c:manualLayout>
                  <c:x val="-2.2247603565222394E-2"/>
                  <c:y val="-5.697144295207177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56E-4930-934D-4955F9489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Sheet1!$C$3:$C$7</c:f>
              <c:numCache>
                <c:formatCode>0.00%</c:formatCode>
                <c:ptCount val="5"/>
                <c:pt idx="0">
                  <c:v>2.0000000000000005E-3</c:v>
                </c:pt>
                <c:pt idx="1">
                  <c:v>4.000000000000001E-3</c:v>
                </c:pt>
                <c:pt idx="2">
                  <c:v>2.0000000000000005E-3</c:v>
                </c:pt>
                <c:pt idx="3">
                  <c:v>4.000000000000001E-3</c:v>
                </c:pt>
                <c:pt idx="4">
                  <c:v>3.0000000000000005E-3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6E-4930-934D-4955F9489DA2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Banking Sector NPL Ratio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Sheet1!$D$3:$D$7</c:f>
              <c:numCache>
                <c:formatCode>0.00%</c:formatCode>
                <c:ptCount val="5"/>
                <c:pt idx="0">
                  <c:v>2.9000000000000001E-2</c:v>
                </c:pt>
                <c:pt idx="1">
                  <c:v>2.9000000000000001E-2</c:v>
                </c:pt>
                <c:pt idx="2">
                  <c:v>3.0000000000000002E-2</c:v>
                </c:pt>
                <c:pt idx="3">
                  <c:v>3.1000000000000003E-2</c:v>
                </c:pt>
                <c:pt idx="4">
                  <c:v>3.2000000000000008E-2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56E-4930-934D-4955F9489DA2}"/>
            </c:ext>
          </c:extLst>
        </c:ser>
        <c:dLbls/>
        <c:gapWidth val="219"/>
        <c:overlap val="-27"/>
        <c:axId val="89608576"/>
        <c:axId val="89610112"/>
      </c:barChart>
      <c:catAx>
        <c:axId val="89608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10112"/>
        <c:crosses val="autoZero"/>
        <c:auto val="1"/>
        <c:lblAlgn val="ctr"/>
        <c:lblOffset val="100"/>
      </c:catAx>
      <c:valAx>
        <c:axId val="89610112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8960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7166682355534272E-3"/>
          <c:y val="0.10761362021879491"/>
          <c:w val="0.97970352854129228"/>
          <c:h val="0.739525069882978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noFill/>
              <a:prstDash val="solid"/>
            </a:ln>
            <a:effectLst/>
          </c:spPr>
          <c:dPt>
            <c:idx val="6"/>
            <c:spPr>
              <a:solidFill>
                <a:schemeClr val="accent6"/>
              </a:solidFill>
              <a:ln w="9525" cap="flat" cmpd="sng" algn="ctr">
                <a:noFill/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AD-4B30-85AE-9004911E2AB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463</c:v>
                </c:pt>
                <c:pt idx="1">
                  <c:v>660</c:v>
                </c:pt>
                <c:pt idx="2">
                  <c:v>986</c:v>
                </c:pt>
                <c:pt idx="3">
                  <c:v>340</c:v>
                </c:pt>
                <c:pt idx="4">
                  <c:v>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AD-4B30-85AE-9004911E2ABA}"/>
            </c:ext>
          </c:extLst>
        </c:ser>
        <c:dLbls>
          <c:showVal val="1"/>
        </c:dLbls>
        <c:gapWidth val="56"/>
        <c:overlap val="100"/>
        <c:axId val="90860928"/>
        <c:axId val="90875008"/>
      </c:barChart>
      <c:catAx>
        <c:axId val="90860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90875008"/>
        <c:crosses val="autoZero"/>
        <c:auto val="1"/>
        <c:lblAlgn val="ctr"/>
        <c:lblOffset val="100"/>
      </c:catAx>
      <c:valAx>
        <c:axId val="90875008"/>
        <c:scaling>
          <c:orientation val="minMax"/>
          <c:max val="1200"/>
        </c:scaling>
        <c:delete val="1"/>
        <c:axPos val="l"/>
        <c:numFmt formatCode="General" sourceLinked="1"/>
        <c:tickLblPos val="none"/>
        <c:crossAx val="90860928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</c:chart>
  <c:txPr>
    <a:bodyPr/>
    <a:lstStyle/>
    <a:p>
      <a:pPr>
        <a:defRPr sz="1050" b="1">
          <a:solidFill>
            <a:schemeClr val="tx1"/>
          </a:solidFill>
          <a:latin typeface="+mn-lt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0"/>
  <c:chart>
    <c:autoTitleDeleted val="1"/>
    <c:plotArea>
      <c:layout>
        <c:manualLayout>
          <c:layoutTarget val="inner"/>
          <c:xMode val="edge"/>
          <c:yMode val="edge"/>
          <c:x val="0.13316866565464652"/>
          <c:y val="6.196629493274694E-3"/>
          <c:w val="0.78232025145354234"/>
          <c:h val="0.96947650977848343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47F-4D9F-A99B-8C3057565460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847F-4D9F-A99B-8C3057565460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2-847F-4D9F-A99B-8C3057565460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3-847F-4D9F-A99B-8C3057565460}"/>
              </c:ext>
            </c:extLst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4-847F-4D9F-A99B-8C3057565460}"/>
              </c:ext>
            </c:extLst>
          </c:dPt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5-847F-4D9F-A99B-8C3057565460}"/>
              </c:ext>
            </c:extLst>
          </c:dPt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6-847F-4D9F-A99B-8C3057565460}"/>
              </c:ext>
            </c:extLst>
          </c:dPt>
          <c:dPt>
            <c:idx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7-847F-4D9F-A99B-8C30575654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+mn-lt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OEB</c:v>
                </c:pt>
                <c:pt idx="1">
                  <c:v>CITI</c:v>
                </c:pt>
                <c:pt idx="2">
                  <c:v>EBRD</c:v>
                </c:pt>
                <c:pt idx="3">
                  <c:v>AFD</c:v>
                </c:pt>
                <c:pt idx="4">
                  <c:v>IFC</c:v>
                </c:pt>
                <c:pt idx="5">
                  <c:v>CEB</c:v>
                </c:pt>
                <c:pt idx="6">
                  <c:v>IDB</c:v>
                </c:pt>
                <c:pt idx="7">
                  <c:v>KFW</c:v>
                </c:pt>
                <c:pt idx="8">
                  <c:v>EIB</c:v>
                </c:pt>
                <c:pt idx="9">
                  <c:v>IBRD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4.9365784108582811E-3</c:v>
                </c:pt>
                <c:pt idx="1">
                  <c:v>9.8961773734164513E-3</c:v>
                </c:pt>
                <c:pt idx="2">
                  <c:v>1.6045249228832069E-2</c:v>
                </c:pt>
                <c:pt idx="3">
                  <c:v>2.5110342912310617E-2</c:v>
                </c:pt>
                <c:pt idx="4">
                  <c:v>2.4626628667687455E-2</c:v>
                </c:pt>
                <c:pt idx="5">
                  <c:v>4.6331486375202499E-2</c:v>
                </c:pt>
                <c:pt idx="6">
                  <c:v>8.3590200921817057E-2</c:v>
                </c:pt>
                <c:pt idx="7">
                  <c:v>0.1041612018218845</c:v>
                </c:pt>
                <c:pt idx="8">
                  <c:v>0.30134821768504866</c:v>
                </c:pt>
                <c:pt idx="9">
                  <c:v>0.38395391660294281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47F-4D9F-A99B-8C30575654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cat>
            <c:strRef>
              <c:f>Sheet1!$A$2:$A$11</c:f>
              <c:strCache>
                <c:ptCount val="10"/>
                <c:pt idx="0">
                  <c:v>OEB</c:v>
                </c:pt>
                <c:pt idx="1">
                  <c:v>CITI</c:v>
                </c:pt>
                <c:pt idx="2">
                  <c:v>EBRD</c:v>
                </c:pt>
                <c:pt idx="3">
                  <c:v>AFD</c:v>
                </c:pt>
                <c:pt idx="4">
                  <c:v>IFC</c:v>
                </c:pt>
                <c:pt idx="5">
                  <c:v>CEB</c:v>
                </c:pt>
                <c:pt idx="6">
                  <c:v>IDB</c:v>
                </c:pt>
                <c:pt idx="7">
                  <c:v>KFW</c:v>
                </c:pt>
                <c:pt idx="8">
                  <c:v>EIB</c:v>
                </c:pt>
                <c:pt idx="9">
                  <c:v>IBRD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2.8443306799761127E-3</c:v>
                </c:pt>
                <c:pt idx="1">
                  <c:v>6.2787948247885377E-3</c:v>
                </c:pt>
                <c:pt idx="2">
                  <c:v>1.159131783101898E-2</c:v>
                </c:pt>
                <c:pt idx="3">
                  <c:v>2.0835130531349739E-2</c:v>
                </c:pt>
                <c:pt idx="4">
                  <c:v>4.3191072323014577E-2</c:v>
                </c:pt>
                <c:pt idx="5">
                  <c:v>6.7642878299866704E-2</c:v>
                </c:pt>
                <c:pt idx="6">
                  <c:v>8.4160920033354444E-2</c:v>
                </c:pt>
                <c:pt idx="7">
                  <c:v>9.5719668980505254E-2</c:v>
                </c:pt>
                <c:pt idx="8">
                  <c:v>0.28310379048649575</c:v>
                </c:pt>
                <c:pt idx="9">
                  <c:v>0.38463209600962983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47F-4D9F-A99B-8C3057565460}"/>
            </c:ext>
          </c:extLst>
        </c:ser>
        <c:dLbls/>
        <c:gapWidth val="106"/>
        <c:axId val="91062656"/>
        <c:axId val="91064192"/>
      </c:barChart>
      <c:catAx>
        <c:axId val="9106265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00" b="0">
                <a:latin typeface="+mn-lt"/>
              </a:defRPr>
            </a:pPr>
            <a:endParaRPr lang="en-US"/>
          </a:p>
        </c:txPr>
        <c:crossAx val="91064192"/>
        <c:crosses val="autoZero"/>
        <c:auto val="1"/>
        <c:lblAlgn val="ctr"/>
        <c:lblOffset val="100"/>
      </c:catAx>
      <c:valAx>
        <c:axId val="91064192"/>
        <c:scaling>
          <c:orientation val="minMax"/>
        </c:scaling>
        <c:delete val="1"/>
        <c:axPos val="b"/>
        <c:numFmt formatCode="0%" sourceLinked="1"/>
        <c:tickLblPos val="none"/>
        <c:crossAx val="91062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877666370403287"/>
          <c:y val="0.518252761187454"/>
          <c:w val="0.13612168092434171"/>
          <c:h val="0.21892586647460624"/>
        </c:manualLayout>
      </c:layout>
    </c:legend>
    <c:plotVisOnly val="1"/>
    <c:dispBlanksAs val="gap"/>
  </c:chart>
  <c:txPr>
    <a:bodyPr/>
    <a:lstStyle/>
    <a:p>
      <a:pPr>
        <a:defRPr sz="1000" b="1">
          <a:latin typeface="Century Gothic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autoTitleDeleted val="1"/>
    <c:plotArea>
      <c:layout>
        <c:manualLayout>
          <c:layoutTarget val="inner"/>
          <c:xMode val="edge"/>
          <c:yMode val="edge"/>
          <c:x val="0.41014936433067173"/>
          <c:y val="4.4543227312926488E-2"/>
          <c:w val="0.58985060417885182"/>
          <c:h val="0.9127297584219037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9"/>
              <c:layout>
                <c:manualLayout>
                  <c:x val="-7.9573535972250788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B4-4429-ABF2-92919F5E3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Other</c:v>
                </c:pt>
                <c:pt idx="1">
                  <c:v>Automotive Industry</c:v>
                </c:pt>
                <c:pt idx="2">
                  <c:v>Food</c:v>
                </c:pt>
                <c:pt idx="3">
                  <c:v>Tourism </c:v>
                </c:pt>
                <c:pt idx="4">
                  <c:v>Construction</c:v>
                </c:pt>
                <c:pt idx="5">
                  <c:v>Non-residential Real Estate</c:v>
                </c:pt>
                <c:pt idx="6">
                  <c:v>Chemistry and Plastics</c:v>
                </c:pt>
                <c:pt idx="7">
                  <c:v>Metal and Machinery</c:v>
                </c:pt>
                <c:pt idx="8">
                  <c:v>Logistics</c:v>
                </c:pt>
                <c:pt idx="9">
                  <c:v>Finance</c:v>
                </c:pt>
                <c:pt idx="10">
                  <c:v>Electricity/Gas Distribution</c:v>
                </c:pt>
                <c:pt idx="11">
                  <c:v>Electricity Production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9.3893495900689045E-2</c:v>
                </c:pt>
                <c:pt idx="1">
                  <c:v>1.9854894579959193E-2</c:v>
                </c:pt>
                <c:pt idx="2">
                  <c:v>2.5571671428995385E-2</c:v>
                </c:pt>
                <c:pt idx="3">
                  <c:v>3.8255318982776544E-2</c:v>
                </c:pt>
                <c:pt idx="4">
                  <c:v>4.0643200267725048E-2</c:v>
                </c:pt>
                <c:pt idx="5">
                  <c:v>4.6372516092611303E-2</c:v>
                </c:pt>
                <c:pt idx="6">
                  <c:v>4.8221416639326643E-2</c:v>
                </c:pt>
                <c:pt idx="7">
                  <c:v>5.0670245211671225E-2</c:v>
                </c:pt>
                <c:pt idx="8">
                  <c:v>5.4223266256021849E-2</c:v>
                </c:pt>
                <c:pt idx="9">
                  <c:v>0.13537507335461624</c:v>
                </c:pt>
                <c:pt idx="10">
                  <c:v>9.9282340338659958E-2</c:v>
                </c:pt>
                <c:pt idx="11">
                  <c:v>0.34763656094694773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B4-4429-ABF2-92919F5E31E1}"/>
            </c:ext>
          </c:extLst>
        </c:ser>
        <c:dLbls>
          <c:showVal val="1"/>
        </c:dLbls>
        <c:gapWidth val="67"/>
        <c:overlap val="20"/>
        <c:axId val="91527808"/>
        <c:axId val="91545984"/>
      </c:barChart>
      <c:catAx>
        <c:axId val="9152780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1545984"/>
        <c:crosses val="autoZero"/>
        <c:auto val="1"/>
        <c:lblAlgn val="ctr"/>
        <c:lblOffset val="100"/>
      </c:catAx>
      <c:valAx>
        <c:axId val="91545984"/>
        <c:scaling>
          <c:orientation val="minMax"/>
        </c:scaling>
        <c:delete val="1"/>
        <c:axPos val="b"/>
        <c:numFmt formatCode="0%" sourceLinked="1"/>
        <c:tickLblPos val="none"/>
        <c:crossAx val="91527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0E-42CB-8DCF-C47123DE3AE0}"/>
              </c:ext>
            </c:extLst>
          </c:dPt>
          <c:dPt>
            <c:idx val="1"/>
            <c:spPr>
              <a:solidFill>
                <a:schemeClr val="bg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0E-42CB-8DCF-C47123DE3AE0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0E-42CB-8DCF-C47123DE3AE0}"/>
              </c:ext>
            </c:extLst>
          </c:dPt>
          <c:dLbls>
            <c:dLbl>
              <c:idx val="0"/>
              <c:layout>
                <c:manualLayout>
                  <c:x val="0.11198234174712492"/>
                  <c:y val="-0.13637050164311815"/>
                </c:manualLayout>
              </c:layout>
              <c:tx>
                <c:rich>
                  <a:bodyPr/>
                  <a:lstStyle/>
                  <a:p>
                    <a:fld id="{2D2E0921-A94F-4B8D-9F99-A3C5A00CA53C}" type="CATEGORYNAME">
                      <a:rPr lang="en-US" sz="1100" smtClean="0"/>
                      <a:pPr/>
                      <a:t>[CATEGORY NAME]</a:t>
                    </a:fld>
                    <a:r>
                      <a:rPr lang="en-US" sz="1100" baseline="0" dirty="0" smtClean="0"/>
                      <a:t> </a:t>
                    </a:r>
                    <a:fld id="{F8AC3E48-2504-4BE0-B081-3BEF44F639DB}" type="VALUE">
                      <a:rPr lang="en-US" sz="1100" baseline="0"/>
                      <a:pPr/>
                      <a:t>[VALUE]</a:t>
                    </a:fld>
                    <a:endParaRPr lang="en-US" sz="1100" baseline="0" dirty="0" smtClean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0E-42CB-8DCF-C47123DE3AE0}"/>
                </c:ext>
              </c:extLst>
            </c:dLbl>
            <c:dLbl>
              <c:idx val="1"/>
              <c:layout>
                <c:manualLayout>
                  <c:x val="-0.17001268659175545"/>
                  <c:y val="0.12662663900994139"/>
                </c:manualLayout>
              </c:layout>
              <c:tx>
                <c:rich>
                  <a:bodyPr/>
                  <a:lstStyle/>
                  <a:p>
                    <a:fld id="{5D6B3389-EDA0-4EBB-8089-2DDC62584D91}" type="CATEGORYNAME">
                      <a:rPr lang="en-US" sz="1100" smtClean="0"/>
                      <a:pPr/>
                      <a:t>[CATEGORY NAME]</a:t>
                    </a:fld>
                    <a:r>
                      <a:rPr lang="en-US" sz="1100" baseline="0" dirty="0" smtClean="0"/>
                      <a:t> </a:t>
                    </a:r>
                    <a:fld id="{F29D63B3-3D5C-4669-8A7D-5BECDE63BD10}" type="VALUE">
                      <a:rPr lang="en-US" sz="1100" baseline="0"/>
                      <a:pPr/>
                      <a:t>[VALUE]</a:t>
                    </a:fld>
                    <a:endParaRPr lang="en-US" sz="1100" baseline="0" dirty="0" smtClean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80E-42CB-8DCF-C47123DE3AE0}"/>
                </c:ext>
              </c:extLst>
            </c:dLbl>
            <c:dLbl>
              <c:idx val="2"/>
              <c:layout>
                <c:manualLayout>
                  <c:x val="-0.15693478762315879"/>
                  <c:y val="9.8487385896621024E-2"/>
                </c:manualLayout>
              </c:layout>
              <c:tx>
                <c:rich>
                  <a:bodyPr/>
                  <a:lstStyle/>
                  <a:p>
                    <a:fld id="{26B7DA5B-C437-4408-A45F-588CAA69BC74}" type="CATEGORYNAME">
                      <a:rPr lang="en-US" sz="1100" smtClean="0"/>
                      <a:pPr/>
                      <a:t>[CATEGORY NAME]</a:t>
                    </a:fld>
                    <a:r>
                      <a:rPr lang="en-US" sz="1100" baseline="0" dirty="0" smtClean="0"/>
                      <a:t> </a:t>
                    </a:r>
                    <a:fld id="{E493661E-90C0-4F8A-983D-8123671A308F}" type="VALUE">
                      <a:rPr lang="en-US" sz="1100" baseline="0"/>
                      <a:pPr/>
                      <a:t>[VALUE]</a:t>
                    </a:fld>
                    <a:endParaRPr lang="en-US" sz="1100" baseline="0" dirty="0" smtClean="0"/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80E-42CB-8DCF-C47123DE3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Sheet1!$A$3:$A$4</c:f>
              <c:strCache>
                <c:ptCount val="2"/>
                <c:pt idx="0">
                  <c:v>SMEs DL</c:v>
                </c:pt>
                <c:pt idx="1">
                  <c:v>Other</c:v>
                </c:pt>
              </c:strCache>
            </c:strRef>
          </c:cat>
          <c:val>
            <c:numRef>
              <c:f>Sheet1!$B$3:$B$4</c:f>
              <c:numCache>
                <c:formatCode>0%</c:formatCode>
                <c:ptCount val="2"/>
                <c:pt idx="0">
                  <c:v>0.18000000000000002</c:v>
                </c:pt>
                <c:pt idx="1">
                  <c:v>0.82000000000000006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0E-42CB-8DCF-C47123DE3AE0}"/>
            </c:ext>
          </c:extLst>
        </c:ser>
        <c:dLbls>
          <c:showCatName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8239055309643962"/>
          <c:y val="0.28437585034013607"/>
          <c:w val="0.60180520877797217"/>
          <c:h val="0.4441305031446541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CAR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  <a:effectLst/>
          </c:spPr>
          <c:dPt>
            <c:idx val="0"/>
            <c:spPr>
              <a:solidFill>
                <a:schemeClr val="accent6"/>
              </a:solidFill>
              <a:ln w="9525" cap="flat" cmpd="sng" algn="ctr">
                <a:noFill/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8C-4C28-888E-9044693622D8}"/>
              </c:ext>
            </c:extLst>
          </c:dPt>
          <c:dPt>
            <c:idx val="1"/>
            <c:spPr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8C-4C28-888E-9044693622D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Banking Sector</c:v>
                </c:pt>
                <c:pt idx="1">
                  <c:v>TSKB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.00%">
                  <c:v>0.15570000000000003</c:v>
                </c:pt>
                <c:pt idx="1">
                  <c:v>0.14300000000000002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8C-4C28-888E-9044693622D8}"/>
            </c:ext>
          </c:extLst>
        </c:ser>
        <c:dLbls>
          <c:showVal val="1"/>
        </c:dLbls>
        <c:axId val="92035712"/>
        <c:axId val="92045696"/>
      </c:barChart>
      <c:catAx>
        <c:axId val="92035712"/>
        <c:scaling>
          <c:orientation val="minMax"/>
        </c:scaling>
        <c:axPos val="b"/>
        <c:numFmt formatCode="General" sourceLinked="0"/>
        <c:tickLblPos val="nextTo"/>
        <c:crossAx val="92045696"/>
        <c:crosses val="autoZero"/>
        <c:auto val="1"/>
        <c:lblAlgn val="ctr"/>
        <c:lblOffset val="100"/>
      </c:catAx>
      <c:valAx>
        <c:axId val="92045696"/>
        <c:scaling>
          <c:orientation val="minMax"/>
          <c:min val="0.12000000000000002"/>
        </c:scaling>
        <c:delete val="1"/>
        <c:axPos val="l"/>
        <c:numFmt formatCode="0.00%" sourceLinked="1"/>
        <c:tickLblPos val="none"/>
        <c:crossAx val="92035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>
          <a:solidFill>
            <a:schemeClr val="tx1"/>
          </a:solidFill>
          <a:latin typeface="+mn-lt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776206922469378"/>
          <c:y val="0.25041609977324264"/>
          <c:w val="0.6812713495788304"/>
          <c:h val="0.4924897959183674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Loans/Assets 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c:spPr>
          <c:dPt>
            <c:idx val="0"/>
            <c:spPr>
              <a:solidFill>
                <a:schemeClr val="accent6"/>
              </a:solidFill>
              <a:ln w="9525" cap="flat" cmpd="sng" algn="ctr">
                <a:noFill/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E3-4168-A025-C79B46E668B2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2-40E3-4168-A025-C79B46E668B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Banking Sector</c:v>
                </c:pt>
                <c:pt idx="1">
                  <c:v>TSKB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0.64200000000000013</c:v>
                </c:pt>
                <c:pt idx="1">
                  <c:v>0.72200000000000009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E3-4168-A025-C79B46E668B2}"/>
            </c:ext>
          </c:extLst>
        </c:ser>
        <c:dLbls>
          <c:showVal val="1"/>
        </c:dLbls>
        <c:gapWidth val="148"/>
        <c:overlap val="-22"/>
        <c:axId val="91962368"/>
        <c:axId val="91964160"/>
      </c:barChart>
      <c:catAx>
        <c:axId val="91962368"/>
        <c:scaling>
          <c:orientation val="minMax"/>
        </c:scaling>
        <c:axPos val="b"/>
        <c:numFmt formatCode="General" sourceLinked="0"/>
        <c:tickLblPos val="nextTo"/>
        <c:crossAx val="91964160"/>
        <c:crosses val="autoZero"/>
        <c:auto val="1"/>
        <c:lblAlgn val="ctr"/>
        <c:lblOffset val="100"/>
      </c:catAx>
      <c:valAx>
        <c:axId val="91964160"/>
        <c:scaling>
          <c:orientation val="minMax"/>
          <c:max val="0.9"/>
          <c:min val="0"/>
        </c:scaling>
        <c:delete val="1"/>
        <c:axPos val="l"/>
        <c:numFmt formatCode="0.0%" sourceLinked="1"/>
        <c:tickLblPos val="none"/>
        <c:crossAx val="91962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>
          <a:solidFill>
            <a:schemeClr val="tx1"/>
          </a:solidFill>
          <a:latin typeface="+mn-lt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7298083252554602"/>
          <c:y val="0.28641383219954653"/>
          <c:w val="0.57766424006421568"/>
          <c:h val="0.4564920634920635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NPL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  <a:effectLst/>
          </c:spPr>
          <c:dPt>
            <c:idx val="0"/>
            <c:spPr>
              <a:solidFill>
                <a:schemeClr val="accent6"/>
              </a:solidFill>
              <a:ln w="9525" cap="flat" cmpd="sng" algn="ctr">
                <a:noFill/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0F-4A9A-AE1F-B0D619C1FF08}"/>
              </c:ext>
            </c:extLst>
          </c:dPt>
          <c:dPt>
            <c:idx val="1"/>
            <c:spPr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0F-4A9A-AE1F-B0D619C1FF0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Banking Sector</c:v>
                </c:pt>
                <c:pt idx="1">
                  <c:v>TSKB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.00%">
                  <c:v>3.2100000000000004E-2</c:v>
                </c:pt>
                <c:pt idx="1">
                  <c:v>3.0000000000000005E-3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0F-4A9A-AE1F-B0D619C1FF08}"/>
            </c:ext>
          </c:extLst>
        </c:ser>
        <c:dLbls>
          <c:showVal val="1"/>
        </c:dLbls>
        <c:gapWidth val="126"/>
        <c:axId val="92285568"/>
        <c:axId val="92291456"/>
      </c:barChart>
      <c:catAx>
        <c:axId val="92285568"/>
        <c:scaling>
          <c:orientation val="minMax"/>
        </c:scaling>
        <c:axPos val="b"/>
        <c:numFmt formatCode="General" sourceLinked="0"/>
        <c:tickLblPos val="nextTo"/>
        <c:crossAx val="92291456"/>
        <c:crosses val="autoZero"/>
        <c:auto val="1"/>
        <c:lblAlgn val="ctr"/>
        <c:lblOffset val="100"/>
      </c:catAx>
      <c:valAx>
        <c:axId val="92291456"/>
        <c:scaling>
          <c:orientation val="minMax"/>
        </c:scaling>
        <c:delete val="1"/>
        <c:axPos val="l"/>
        <c:numFmt formatCode="0.00%" sourceLinked="1"/>
        <c:tickLblPos val="none"/>
        <c:crossAx val="922855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>
          <a:solidFill>
            <a:schemeClr val="tx1"/>
          </a:solidFill>
          <a:latin typeface="+mn-lt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C90E8-C327-46E6-B104-579EA8A6734F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D96E9CF-A3AC-43F4-9C96-5042D5D6B961}">
      <dgm:prSet phldrT="[Text]"/>
      <dgm:spPr/>
      <dgm:t>
        <a:bodyPr/>
        <a:lstStyle/>
        <a:p>
          <a:r>
            <a:rPr lang="tr-TR" b="1" dirty="0" err="1" smtClean="0"/>
            <a:t>Private</a:t>
          </a:r>
          <a:r>
            <a:rPr lang="tr-TR" b="1" dirty="0" smtClean="0"/>
            <a:t> </a:t>
          </a:r>
          <a:r>
            <a:rPr lang="tr-TR" b="1" dirty="0" err="1" smtClean="0"/>
            <a:t>Sector</a:t>
          </a:r>
          <a:r>
            <a:rPr lang="tr-TR" b="1" dirty="0" smtClean="0"/>
            <a:t> </a:t>
          </a:r>
          <a:endParaRPr lang="en-US" b="1" dirty="0"/>
        </a:p>
      </dgm:t>
    </dgm:pt>
    <dgm:pt modelId="{9B299B88-FE32-4AC8-A986-7C0ACEC97976}" type="parTrans" cxnId="{987F5BD9-D499-4F21-ACA5-CAFE971EB2B7}">
      <dgm:prSet/>
      <dgm:spPr/>
      <dgm:t>
        <a:bodyPr/>
        <a:lstStyle/>
        <a:p>
          <a:endParaRPr lang="en-US"/>
        </a:p>
      </dgm:t>
    </dgm:pt>
    <dgm:pt modelId="{69C4608E-46E2-4805-9D59-588313C70DA4}" type="sibTrans" cxnId="{987F5BD9-D499-4F21-ACA5-CAFE971EB2B7}">
      <dgm:prSet/>
      <dgm:spPr/>
      <dgm:t>
        <a:bodyPr/>
        <a:lstStyle/>
        <a:p>
          <a:endParaRPr lang="en-US"/>
        </a:p>
      </dgm:t>
    </dgm:pt>
    <dgm:pt modelId="{7524682F-EF15-43AD-B452-48C0FFA52B75}">
      <dgm:prSet phldrT="[Text]"/>
      <dgm:spPr/>
      <dgm:t>
        <a:bodyPr/>
        <a:lstStyle/>
        <a:p>
          <a:r>
            <a:rPr lang="tr-TR" b="1" dirty="0" err="1" smtClean="0"/>
            <a:t>Public</a:t>
          </a:r>
          <a:r>
            <a:rPr lang="tr-TR" b="1" dirty="0" smtClean="0"/>
            <a:t> </a:t>
          </a:r>
          <a:r>
            <a:rPr lang="tr-TR" b="1" dirty="0" err="1" smtClean="0"/>
            <a:t>Authority</a:t>
          </a:r>
          <a:endParaRPr lang="en-US" b="1" dirty="0"/>
        </a:p>
      </dgm:t>
    </dgm:pt>
    <dgm:pt modelId="{AD4CBB7F-7454-4855-823C-C49571F3C44F}" type="parTrans" cxnId="{89475E61-AB0A-4F9C-9FC8-74BF3AC15E5F}">
      <dgm:prSet/>
      <dgm:spPr/>
      <dgm:t>
        <a:bodyPr/>
        <a:lstStyle/>
        <a:p>
          <a:endParaRPr lang="en-US"/>
        </a:p>
      </dgm:t>
    </dgm:pt>
    <dgm:pt modelId="{E80AC61B-0191-43C4-990B-8EC092B681C4}" type="sibTrans" cxnId="{89475E61-AB0A-4F9C-9FC8-74BF3AC15E5F}">
      <dgm:prSet/>
      <dgm:spPr/>
      <dgm:t>
        <a:bodyPr/>
        <a:lstStyle/>
        <a:p>
          <a:endParaRPr lang="en-US"/>
        </a:p>
      </dgm:t>
    </dgm:pt>
    <dgm:pt modelId="{5CECACD3-F749-4B19-9924-B4C7D6A0F4B8}">
      <dgm:prSet phldrT="[Text]"/>
      <dgm:spPr/>
      <dgm:t>
        <a:bodyPr/>
        <a:lstStyle/>
        <a:p>
          <a:r>
            <a:rPr lang="tr-TR" b="1" dirty="0" err="1" smtClean="0"/>
            <a:t>IFI’s</a:t>
          </a:r>
          <a:endParaRPr lang="en-US" b="1" dirty="0"/>
        </a:p>
      </dgm:t>
    </dgm:pt>
    <dgm:pt modelId="{629BF79E-FB85-4BBA-9E1B-1B4175206B0A}" type="parTrans" cxnId="{9FA30CC2-AD8D-49C7-AE0C-00033070B67B}">
      <dgm:prSet/>
      <dgm:spPr/>
      <dgm:t>
        <a:bodyPr/>
        <a:lstStyle/>
        <a:p>
          <a:endParaRPr lang="en-US"/>
        </a:p>
      </dgm:t>
    </dgm:pt>
    <dgm:pt modelId="{6605C3D3-5929-434F-A723-25626C06F8E6}" type="sibTrans" cxnId="{9FA30CC2-AD8D-49C7-AE0C-00033070B67B}">
      <dgm:prSet/>
      <dgm:spPr/>
      <dgm:t>
        <a:bodyPr/>
        <a:lstStyle/>
        <a:p>
          <a:endParaRPr lang="en-US"/>
        </a:p>
      </dgm:t>
    </dgm:pt>
    <dgm:pt modelId="{759D5CE3-C71E-4D1A-9CCC-5DBDE05E16AC}">
      <dgm:prSet phldrT="[Text]"/>
      <dgm:spPr/>
      <dgm:t>
        <a:bodyPr/>
        <a:lstStyle/>
        <a:p>
          <a:r>
            <a:rPr lang="en-US" noProof="0" dirty="0" smtClean="0"/>
            <a:t>Both as Client &amp; Shareholder</a:t>
          </a:r>
          <a:endParaRPr lang="en-US" noProof="0" dirty="0"/>
        </a:p>
      </dgm:t>
    </dgm:pt>
    <dgm:pt modelId="{0ACFF39B-8809-4D81-BDE0-993FD88A92BB}" type="parTrans" cxnId="{50F9463F-5362-45D5-BFBF-A1ABB85A2ED4}">
      <dgm:prSet/>
      <dgm:spPr/>
      <dgm:t>
        <a:bodyPr/>
        <a:lstStyle/>
        <a:p>
          <a:endParaRPr lang="en-US"/>
        </a:p>
      </dgm:t>
    </dgm:pt>
    <dgm:pt modelId="{5895EA6D-A8AA-4676-AF97-21F013849BE6}" type="sibTrans" cxnId="{50F9463F-5362-45D5-BFBF-A1ABB85A2ED4}">
      <dgm:prSet/>
      <dgm:spPr/>
      <dgm:t>
        <a:bodyPr/>
        <a:lstStyle/>
        <a:p>
          <a:endParaRPr lang="en-US"/>
        </a:p>
      </dgm:t>
    </dgm:pt>
    <dgm:pt modelId="{8C633D95-6EDA-4D8F-A014-9DEFC9FF846E}">
      <dgm:prSet phldrT="[Text]"/>
      <dgm:spPr/>
      <dgm:t>
        <a:bodyPr/>
        <a:lstStyle/>
        <a:p>
          <a:r>
            <a:rPr lang="en-US" noProof="0" dirty="0" smtClean="0"/>
            <a:t>Guarantor of the system &amp; priorities of the country</a:t>
          </a:r>
          <a:endParaRPr lang="en-US" noProof="0" dirty="0"/>
        </a:p>
      </dgm:t>
    </dgm:pt>
    <dgm:pt modelId="{D2638AA9-3452-4E82-8817-5FC24AA74093}" type="parTrans" cxnId="{786D6C73-2A99-4805-8D50-46D7055BD45D}">
      <dgm:prSet/>
      <dgm:spPr/>
      <dgm:t>
        <a:bodyPr/>
        <a:lstStyle/>
        <a:p>
          <a:endParaRPr lang="en-US"/>
        </a:p>
      </dgm:t>
    </dgm:pt>
    <dgm:pt modelId="{80BEE1F6-5EFF-460E-8724-9E0AC2C98983}" type="sibTrans" cxnId="{786D6C73-2A99-4805-8D50-46D7055BD45D}">
      <dgm:prSet/>
      <dgm:spPr/>
      <dgm:t>
        <a:bodyPr/>
        <a:lstStyle/>
        <a:p>
          <a:endParaRPr lang="en-US"/>
        </a:p>
      </dgm:t>
    </dgm:pt>
    <dgm:pt modelId="{FCE46AC0-796F-45A2-95DF-CDB07380C7C9}">
      <dgm:prSet phldrT="[Text]"/>
      <dgm:spPr/>
      <dgm:t>
        <a:bodyPr/>
        <a:lstStyle/>
        <a:p>
          <a:pPr algn="l"/>
          <a:r>
            <a:rPr lang="tr-TR" dirty="0" smtClean="0"/>
            <a:t>As LT </a:t>
          </a:r>
          <a:r>
            <a:rPr lang="tr-TR" dirty="0" err="1" smtClean="0"/>
            <a:t>Fund</a:t>
          </a:r>
          <a:r>
            <a:rPr lang="tr-TR" dirty="0" smtClean="0"/>
            <a:t> Providers</a:t>
          </a:r>
          <a:endParaRPr lang="en-US" dirty="0"/>
        </a:p>
      </dgm:t>
    </dgm:pt>
    <dgm:pt modelId="{88CF236B-CD83-4B07-8DE3-981A65EABFBA}" type="parTrans" cxnId="{156320D7-05B7-49C2-8196-94C735F2B17A}">
      <dgm:prSet/>
      <dgm:spPr/>
      <dgm:t>
        <a:bodyPr/>
        <a:lstStyle/>
        <a:p>
          <a:endParaRPr lang="en-US"/>
        </a:p>
      </dgm:t>
    </dgm:pt>
    <dgm:pt modelId="{9DFAE419-3E35-42F6-BF85-715C259F5A62}" type="sibTrans" cxnId="{156320D7-05B7-49C2-8196-94C735F2B17A}">
      <dgm:prSet/>
      <dgm:spPr/>
      <dgm:t>
        <a:bodyPr/>
        <a:lstStyle/>
        <a:p>
          <a:endParaRPr lang="en-US"/>
        </a:p>
      </dgm:t>
    </dgm:pt>
    <dgm:pt modelId="{AA1BD275-EDC8-4AE9-9B38-3C2DD214C539}" type="pres">
      <dgm:prSet presAssocID="{3D3C90E8-C327-46E6-B104-579EA8A6734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9B7CF6-69D3-4900-8AAA-ECF4F4165354}" type="pres">
      <dgm:prSet presAssocID="{5D96E9CF-A3AC-43F4-9C96-5042D5D6B96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749E4-480A-4F25-9825-3F73DC4504F8}" type="pres">
      <dgm:prSet presAssocID="{5D96E9CF-A3AC-43F4-9C96-5042D5D6B961}" presName="gear1srcNode" presStyleLbl="node1" presStyleIdx="0" presStyleCnt="3"/>
      <dgm:spPr/>
      <dgm:t>
        <a:bodyPr/>
        <a:lstStyle/>
        <a:p>
          <a:endParaRPr lang="en-US"/>
        </a:p>
      </dgm:t>
    </dgm:pt>
    <dgm:pt modelId="{7C286302-4A21-48A5-97D6-82791BD40E56}" type="pres">
      <dgm:prSet presAssocID="{5D96E9CF-A3AC-43F4-9C96-5042D5D6B961}" presName="gear1dstNode" presStyleLbl="node1" presStyleIdx="0" presStyleCnt="3"/>
      <dgm:spPr/>
      <dgm:t>
        <a:bodyPr/>
        <a:lstStyle/>
        <a:p>
          <a:endParaRPr lang="en-US"/>
        </a:p>
      </dgm:t>
    </dgm:pt>
    <dgm:pt modelId="{B35013ED-A9BD-47D8-A9AA-04423F286DE1}" type="pres">
      <dgm:prSet presAssocID="{5D96E9CF-A3AC-43F4-9C96-5042D5D6B961}" presName="gear1ch" presStyleLbl="fgAcc1" presStyleIdx="0" presStyleCnt="3" custScaleY="596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9979A-04A2-4966-91C8-1A1E3DA30799}" type="pres">
      <dgm:prSet presAssocID="{7524682F-EF15-43AD-B452-48C0FFA52B7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2DDBB-45E7-4574-B5BD-0C823D93CE29}" type="pres">
      <dgm:prSet presAssocID="{7524682F-EF15-43AD-B452-48C0FFA52B75}" presName="gear2srcNode" presStyleLbl="node1" presStyleIdx="1" presStyleCnt="3"/>
      <dgm:spPr/>
      <dgm:t>
        <a:bodyPr/>
        <a:lstStyle/>
        <a:p>
          <a:endParaRPr lang="en-US"/>
        </a:p>
      </dgm:t>
    </dgm:pt>
    <dgm:pt modelId="{3CECF7BC-70FD-412C-B982-B2EF715D38ED}" type="pres">
      <dgm:prSet presAssocID="{7524682F-EF15-43AD-B452-48C0FFA52B75}" presName="gear2dstNode" presStyleLbl="node1" presStyleIdx="1" presStyleCnt="3"/>
      <dgm:spPr/>
      <dgm:t>
        <a:bodyPr/>
        <a:lstStyle/>
        <a:p>
          <a:endParaRPr lang="en-US"/>
        </a:p>
      </dgm:t>
    </dgm:pt>
    <dgm:pt modelId="{0C5D9822-A891-4DE6-A9EE-EC5409561795}" type="pres">
      <dgm:prSet presAssocID="{7524682F-EF15-43AD-B452-48C0FFA52B75}" presName="gear2ch" presStyleLbl="fgAcc1" presStyleIdx="1" presStyleCnt="3" custScaleY="789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EF90F-411F-4ED0-A113-6D7E73A335F4}" type="pres">
      <dgm:prSet presAssocID="{5CECACD3-F749-4B19-9924-B4C7D6A0F4B8}" presName="gear3" presStyleLbl="node1" presStyleIdx="2" presStyleCnt="3"/>
      <dgm:spPr/>
      <dgm:t>
        <a:bodyPr/>
        <a:lstStyle/>
        <a:p>
          <a:endParaRPr lang="en-US"/>
        </a:p>
      </dgm:t>
    </dgm:pt>
    <dgm:pt modelId="{6CA9F22E-3B1C-43BC-9136-06330FDFD388}" type="pres">
      <dgm:prSet presAssocID="{5CECACD3-F749-4B19-9924-B4C7D6A0F4B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722ED-7D7F-4704-8661-16C43E0EE241}" type="pres">
      <dgm:prSet presAssocID="{5CECACD3-F749-4B19-9924-B4C7D6A0F4B8}" presName="gear3srcNode" presStyleLbl="node1" presStyleIdx="2" presStyleCnt="3"/>
      <dgm:spPr/>
      <dgm:t>
        <a:bodyPr/>
        <a:lstStyle/>
        <a:p>
          <a:endParaRPr lang="en-US"/>
        </a:p>
      </dgm:t>
    </dgm:pt>
    <dgm:pt modelId="{35E5F547-9D0A-4D9D-9A74-E8456849E7D4}" type="pres">
      <dgm:prSet presAssocID="{5CECACD3-F749-4B19-9924-B4C7D6A0F4B8}" presName="gear3dstNode" presStyleLbl="node1" presStyleIdx="2" presStyleCnt="3"/>
      <dgm:spPr/>
      <dgm:t>
        <a:bodyPr/>
        <a:lstStyle/>
        <a:p>
          <a:endParaRPr lang="en-US"/>
        </a:p>
      </dgm:t>
    </dgm:pt>
    <dgm:pt modelId="{F3D601A6-2EDC-4831-96DA-4267CC979B50}" type="pres">
      <dgm:prSet presAssocID="{5CECACD3-F749-4B19-9924-B4C7D6A0F4B8}" presName="gear3ch" presStyleLbl="fgAcc1" presStyleIdx="2" presStyleCnt="3" custScaleY="348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17BA3-5789-42B2-A4E7-94B45E67C61D}" type="pres">
      <dgm:prSet presAssocID="{69C4608E-46E2-4805-9D59-588313C70DA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7B04EED-663D-4480-BCBE-0FCE7CDCCB79}" type="pres">
      <dgm:prSet presAssocID="{E80AC61B-0191-43C4-990B-8EC092B681C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C9ACF1E7-1672-49F8-A812-6788B54EDA11}" type="pres">
      <dgm:prSet presAssocID="{6605C3D3-5929-434F-A723-25626C06F8E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4AA5D37-C456-48E9-AA33-4E4ABEE250E1}" type="presOf" srcId="{FCE46AC0-796F-45A2-95DF-CDB07380C7C9}" destId="{F3D601A6-2EDC-4831-96DA-4267CC979B50}" srcOrd="0" destOrd="0" presId="urn:microsoft.com/office/officeart/2005/8/layout/gear1"/>
    <dgm:cxn modelId="{50F9463F-5362-45D5-BFBF-A1ABB85A2ED4}" srcId="{5D96E9CF-A3AC-43F4-9C96-5042D5D6B961}" destId="{759D5CE3-C71E-4D1A-9CCC-5DBDE05E16AC}" srcOrd="0" destOrd="0" parTransId="{0ACFF39B-8809-4D81-BDE0-993FD88A92BB}" sibTransId="{5895EA6D-A8AA-4676-AF97-21F013849BE6}"/>
    <dgm:cxn modelId="{9FA30CC2-AD8D-49C7-AE0C-00033070B67B}" srcId="{3D3C90E8-C327-46E6-B104-579EA8A6734F}" destId="{5CECACD3-F749-4B19-9924-B4C7D6A0F4B8}" srcOrd="2" destOrd="0" parTransId="{629BF79E-FB85-4BBA-9E1B-1B4175206B0A}" sibTransId="{6605C3D3-5929-434F-A723-25626C06F8E6}"/>
    <dgm:cxn modelId="{A6BC54E5-412F-44E9-B7BD-A10818562463}" type="presOf" srcId="{7524682F-EF15-43AD-B452-48C0FFA52B75}" destId="{95D9979A-04A2-4966-91C8-1A1E3DA30799}" srcOrd="0" destOrd="0" presId="urn:microsoft.com/office/officeart/2005/8/layout/gear1"/>
    <dgm:cxn modelId="{4670361E-1815-45FC-83C7-22E562A9D853}" type="presOf" srcId="{7524682F-EF15-43AD-B452-48C0FFA52B75}" destId="{6B32DDBB-45E7-4574-B5BD-0C823D93CE29}" srcOrd="1" destOrd="0" presId="urn:microsoft.com/office/officeart/2005/8/layout/gear1"/>
    <dgm:cxn modelId="{4DA0B552-EFF1-459C-B203-1D5553382DDF}" type="presOf" srcId="{6605C3D3-5929-434F-A723-25626C06F8E6}" destId="{C9ACF1E7-1672-49F8-A812-6788B54EDA11}" srcOrd="0" destOrd="0" presId="urn:microsoft.com/office/officeart/2005/8/layout/gear1"/>
    <dgm:cxn modelId="{07B66BEC-7E1A-43E1-A522-AB95DE9AE671}" type="presOf" srcId="{5D96E9CF-A3AC-43F4-9C96-5042D5D6B961}" destId="{B4D749E4-480A-4F25-9825-3F73DC4504F8}" srcOrd="1" destOrd="0" presId="urn:microsoft.com/office/officeart/2005/8/layout/gear1"/>
    <dgm:cxn modelId="{987F5BD9-D499-4F21-ACA5-CAFE971EB2B7}" srcId="{3D3C90E8-C327-46E6-B104-579EA8A6734F}" destId="{5D96E9CF-A3AC-43F4-9C96-5042D5D6B961}" srcOrd="0" destOrd="0" parTransId="{9B299B88-FE32-4AC8-A986-7C0ACEC97976}" sibTransId="{69C4608E-46E2-4805-9D59-588313C70DA4}"/>
    <dgm:cxn modelId="{FBF219B0-0003-4CC4-9C1F-3D76E9E4B727}" type="presOf" srcId="{E80AC61B-0191-43C4-990B-8EC092B681C4}" destId="{F7B04EED-663D-4480-BCBE-0FCE7CDCCB79}" srcOrd="0" destOrd="0" presId="urn:microsoft.com/office/officeart/2005/8/layout/gear1"/>
    <dgm:cxn modelId="{CF8C787E-1EA0-470F-B229-5F34640FD2CF}" type="presOf" srcId="{5D96E9CF-A3AC-43F4-9C96-5042D5D6B961}" destId="{7C286302-4A21-48A5-97D6-82791BD40E56}" srcOrd="2" destOrd="0" presId="urn:microsoft.com/office/officeart/2005/8/layout/gear1"/>
    <dgm:cxn modelId="{4BBC981E-C8AF-4430-AF29-651F24897C09}" type="presOf" srcId="{5D96E9CF-A3AC-43F4-9C96-5042D5D6B961}" destId="{109B7CF6-69D3-4900-8AAA-ECF4F4165354}" srcOrd="0" destOrd="0" presId="urn:microsoft.com/office/officeart/2005/8/layout/gear1"/>
    <dgm:cxn modelId="{907BD165-26F9-4F4B-8C93-129AF4AECAC7}" type="presOf" srcId="{5CECACD3-F749-4B19-9924-B4C7D6A0F4B8}" destId="{A5E722ED-7D7F-4704-8661-16C43E0EE241}" srcOrd="2" destOrd="0" presId="urn:microsoft.com/office/officeart/2005/8/layout/gear1"/>
    <dgm:cxn modelId="{156320D7-05B7-49C2-8196-94C735F2B17A}" srcId="{5CECACD3-F749-4B19-9924-B4C7D6A0F4B8}" destId="{FCE46AC0-796F-45A2-95DF-CDB07380C7C9}" srcOrd="0" destOrd="0" parTransId="{88CF236B-CD83-4B07-8DE3-981A65EABFBA}" sibTransId="{9DFAE419-3E35-42F6-BF85-715C259F5A62}"/>
    <dgm:cxn modelId="{CAAB93CC-07EE-447F-B599-4A2A4CDF426D}" type="presOf" srcId="{5CECACD3-F749-4B19-9924-B4C7D6A0F4B8}" destId="{35E5F547-9D0A-4D9D-9A74-E8456849E7D4}" srcOrd="3" destOrd="0" presId="urn:microsoft.com/office/officeart/2005/8/layout/gear1"/>
    <dgm:cxn modelId="{9CF84D86-E166-4918-B7B8-4B8B9CDD6706}" type="presOf" srcId="{759D5CE3-C71E-4D1A-9CCC-5DBDE05E16AC}" destId="{B35013ED-A9BD-47D8-A9AA-04423F286DE1}" srcOrd="0" destOrd="0" presId="urn:microsoft.com/office/officeart/2005/8/layout/gear1"/>
    <dgm:cxn modelId="{1B1B730F-1639-4896-A4E9-281B7EDEB689}" type="presOf" srcId="{7524682F-EF15-43AD-B452-48C0FFA52B75}" destId="{3CECF7BC-70FD-412C-B982-B2EF715D38ED}" srcOrd="2" destOrd="0" presId="urn:microsoft.com/office/officeart/2005/8/layout/gear1"/>
    <dgm:cxn modelId="{9B3FB4EC-4659-488C-8C45-6B3E086B176A}" type="presOf" srcId="{5CECACD3-F749-4B19-9924-B4C7D6A0F4B8}" destId="{6CA9F22E-3B1C-43BC-9136-06330FDFD388}" srcOrd="1" destOrd="0" presId="urn:microsoft.com/office/officeart/2005/8/layout/gear1"/>
    <dgm:cxn modelId="{786D6C73-2A99-4805-8D50-46D7055BD45D}" srcId="{7524682F-EF15-43AD-B452-48C0FFA52B75}" destId="{8C633D95-6EDA-4D8F-A014-9DEFC9FF846E}" srcOrd="0" destOrd="0" parTransId="{D2638AA9-3452-4E82-8817-5FC24AA74093}" sibTransId="{80BEE1F6-5EFF-460E-8724-9E0AC2C98983}"/>
    <dgm:cxn modelId="{36A6E1F8-7C0F-43F4-A81B-E3B25A5F77E5}" type="presOf" srcId="{3D3C90E8-C327-46E6-B104-579EA8A6734F}" destId="{AA1BD275-EDC8-4AE9-9B38-3C2DD214C539}" srcOrd="0" destOrd="0" presId="urn:microsoft.com/office/officeart/2005/8/layout/gear1"/>
    <dgm:cxn modelId="{B519F352-623F-44B9-A6C0-4B669E0F46B8}" type="presOf" srcId="{8C633D95-6EDA-4D8F-A014-9DEFC9FF846E}" destId="{0C5D9822-A891-4DE6-A9EE-EC5409561795}" srcOrd="0" destOrd="0" presId="urn:microsoft.com/office/officeart/2005/8/layout/gear1"/>
    <dgm:cxn modelId="{89475E61-AB0A-4F9C-9FC8-74BF3AC15E5F}" srcId="{3D3C90E8-C327-46E6-B104-579EA8A6734F}" destId="{7524682F-EF15-43AD-B452-48C0FFA52B75}" srcOrd="1" destOrd="0" parTransId="{AD4CBB7F-7454-4855-823C-C49571F3C44F}" sibTransId="{E80AC61B-0191-43C4-990B-8EC092B681C4}"/>
    <dgm:cxn modelId="{78B0D30F-4A2D-454D-A3B8-F2AEAC8F2689}" type="presOf" srcId="{5CECACD3-F749-4B19-9924-B4C7D6A0F4B8}" destId="{0B5EF90F-411F-4ED0-A113-6D7E73A335F4}" srcOrd="0" destOrd="0" presId="urn:microsoft.com/office/officeart/2005/8/layout/gear1"/>
    <dgm:cxn modelId="{4FCB9D45-B416-4EC3-9274-5A64AAF28F6C}" type="presOf" srcId="{69C4608E-46E2-4805-9D59-588313C70DA4}" destId="{DBB17BA3-5789-42B2-A4E7-94B45E67C61D}" srcOrd="0" destOrd="0" presId="urn:microsoft.com/office/officeart/2005/8/layout/gear1"/>
    <dgm:cxn modelId="{C51905F2-C632-474E-AB39-9ECE23DDE81F}" type="presParOf" srcId="{AA1BD275-EDC8-4AE9-9B38-3C2DD214C539}" destId="{109B7CF6-69D3-4900-8AAA-ECF4F4165354}" srcOrd="0" destOrd="0" presId="urn:microsoft.com/office/officeart/2005/8/layout/gear1"/>
    <dgm:cxn modelId="{3CC17F35-32B7-4E17-BA40-38209A6B4E31}" type="presParOf" srcId="{AA1BD275-EDC8-4AE9-9B38-3C2DD214C539}" destId="{B4D749E4-480A-4F25-9825-3F73DC4504F8}" srcOrd="1" destOrd="0" presId="urn:microsoft.com/office/officeart/2005/8/layout/gear1"/>
    <dgm:cxn modelId="{90F5B860-A8C5-42F4-80B4-B52A14481769}" type="presParOf" srcId="{AA1BD275-EDC8-4AE9-9B38-3C2DD214C539}" destId="{7C286302-4A21-48A5-97D6-82791BD40E56}" srcOrd="2" destOrd="0" presId="urn:microsoft.com/office/officeart/2005/8/layout/gear1"/>
    <dgm:cxn modelId="{71D4C3B7-4909-4CD4-8F22-2D111C456BD6}" type="presParOf" srcId="{AA1BD275-EDC8-4AE9-9B38-3C2DD214C539}" destId="{B35013ED-A9BD-47D8-A9AA-04423F286DE1}" srcOrd="3" destOrd="0" presId="urn:microsoft.com/office/officeart/2005/8/layout/gear1"/>
    <dgm:cxn modelId="{C4DAA621-5EE9-4FD3-83D1-19055A5C3097}" type="presParOf" srcId="{AA1BD275-EDC8-4AE9-9B38-3C2DD214C539}" destId="{95D9979A-04A2-4966-91C8-1A1E3DA30799}" srcOrd="4" destOrd="0" presId="urn:microsoft.com/office/officeart/2005/8/layout/gear1"/>
    <dgm:cxn modelId="{8005253D-4A18-447B-A767-737879BB896E}" type="presParOf" srcId="{AA1BD275-EDC8-4AE9-9B38-3C2DD214C539}" destId="{6B32DDBB-45E7-4574-B5BD-0C823D93CE29}" srcOrd="5" destOrd="0" presId="urn:microsoft.com/office/officeart/2005/8/layout/gear1"/>
    <dgm:cxn modelId="{F20722AE-0E60-4708-BA4F-EE85D4E4B6BB}" type="presParOf" srcId="{AA1BD275-EDC8-4AE9-9B38-3C2DD214C539}" destId="{3CECF7BC-70FD-412C-B982-B2EF715D38ED}" srcOrd="6" destOrd="0" presId="urn:microsoft.com/office/officeart/2005/8/layout/gear1"/>
    <dgm:cxn modelId="{C57EFA42-DC3E-418C-ACBC-2D194BE6D14A}" type="presParOf" srcId="{AA1BD275-EDC8-4AE9-9B38-3C2DD214C539}" destId="{0C5D9822-A891-4DE6-A9EE-EC5409561795}" srcOrd="7" destOrd="0" presId="urn:microsoft.com/office/officeart/2005/8/layout/gear1"/>
    <dgm:cxn modelId="{626050DD-C8C6-4063-BEA1-CB21400B5EE8}" type="presParOf" srcId="{AA1BD275-EDC8-4AE9-9B38-3C2DD214C539}" destId="{0B5EF90F-411F-4ED0-A113-6D7E73A335F4}" srcOrd="8" destOrd="0" presId="urn:microsoft.com/office/officeart/2005/8/layout/gear1"/>
    <dgm:cxn modelId="{BC210DA7-EEBE-4CE7-BDE0-A40735BFF4D1}" type="presParOf" srcId="{AA1BD275-EDC8-4AE9-9B38-3C2DD214C539}" destId="{6CA9F22E-3B1C-43BC-9136-06330FDFD388}" srcOrd="9" destOrd="0" presId="urn:microsoft.com/office/officeart/2005/8/layout/gear1"/>
    <dgm:cxn modelId="{79F94658-0FEC-4D4C-9404-C499FC4909AF}" type="presParOf" srcId="{AA1BD275-EDC8-4AE9-9B38-3C2DD214C539}" destId="{A5E722ED-7D7F-4704-8661-16C43E0EE241}" srcOrd="10" destOrd="0" presId="urn:microsoft.com/office/officeart/2005/8/layout/gear1"/>
    <dgm:cxn modelId="{82162C1F-D088-4D7E-B54F-F978F7AE8D8D}" type="presParOf" srcId="{AA1BD275-EDC8-4AE9-9B38-3C2DD214C539}" destId="{35E5F547-9D0A-4D9D-9A74-E8456849E7D4}" srcOrd="11" destOrd="0" presId="urn:microsoft.com/office/officeart/2005/8/layout/gear1"/>
    <dgm:cxn modelId="{4BE3B92D-9EED-4460-ADC0-EA063DBC88FD}" type="presParOf" srcId="{AA1BD275-EDC8-4AE9-9B38-3C2DD214C539}" destId="{F3D601A6-2EDC-4831-96DA-4267CC979B50}" srcOrd="12" destOrd="0" presId="urn:microsoft.com/office/officeart/2005/8/layout/gear1"/>
    <dgm:cxn modelId="{E98B4760-1433-4716-988E-0E5B006781E1}" type="presParOf" srcId="{AA1BD275-EDC8-4AE9-9B38-3C2DD214C539}" destId="{DBB17BA3-5789-42B2-A4E7-94B45E67C61D}" srcOrd="13" destOrd="0" presId="urn:microsoft.com/office/officeart/2005/8/layout/gear1"/>
    <dgm:cxn modelId="{4FC2904E-5908-43AB-92ED-1C311D27CCFD}" type="presParOf" srcId="{AA1BD275-EDC8-4AE9-9B38-3C2DD214C539}" destId="{F7B04EED-663D-4480-BCBE-0FCE7CDCCB79}" srcOrd="14" destOrd="0" presId="urn:microsoft.com/office/officeart/2005/8/layout/gear1"/>
    <dgm:cxn modelId="{C6A724AE-6D0B-4DD7-ADB3-AD10B3EFBFE7}" type="presParOf" srcId="{AA1BD275-EDC8-4AE9-9B38-3C2DD214C539}" destId="{C9ACF1E7-1672-49F8-A812-6788B54EDA11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46B28F-29F5-4FBE-BC90-CF90A4581943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CE53F6B3-D21D-4A9E-A22C-7E81AF59B687}">
      <dgm:prSet phldrT="[Text]" custT="1"/>
      <dgm:spPr/>
      <dgm:t>
        <a:bodyPr anchor="ctr"/>
        <a:lstStyle/>
        <a:p>
          <a:pPr algn="l"/>
          <a:r>
            <a:rPr lang="en-US" sz="1800" noProof="0" dirty="0" smtClean="0">
              <a:uFill>
                <a:solidFill/>
              </a:uFill>
            </a:rPr>
            <a:t>Promote investments of private initiative in the Turkish Industry</a:t>
          </a:r>
          <a:endParaRPr lang="en-US" sz="1800" noProof="0" dirty="0"/>
        </a:p>
      </dgm:t>
    </dgm:pt>
    <dgm:pt modelId="{31E3C2B9-D566-4E81-AA00-4588D500884F}" type="parTrans" cxnId="{B944274F-4C38-427F-89BF-43E3801B2F35}">
      <dgm:prSet/>
      <dgm:spPr/>
      <dgm:t>
        <a:bodyPr/>
        <a:lstStyle/>
        <a:p>
          <a:pPr algn="l"/>
          <a:endParaRPr lang="tr-TR" sz="1800"/>
        </a:p>
      </dgm:t>
    </dgm:pt>
    <dgm:pt modelId="{48449330-90D0-497B-A4DA-4EAD840BAC8D}" type="sibTrans" cxnId="{B944274F-4C38-427F-89BF-43E3801B2F35}">
      <dgm:prSet/>
      <dgm:spPr/>
      <dgm:t>
        <a:bodyPr/>
        <a:lstStyle/>
        <a:p>
          <a:pPr algn="l"/>
          <a:endParaRPr lang="tr-TR" sz="1800"/>
        </a:p>
      </dgm:t>
    </dgm:pt>
    <dgm:pt modelId="{EA129138-E106-4259-A7FE-2481641FDF2F}">
      <dgm:prSet phldrT="[Text]" custT="1"/>
      <dgm:spPr/>
      <dgm:t>
        <a:bodyPr anchor="ctr"/>
        <a:lstStyle/>
        <a:p>
          <a:pPr algn="l"/>
          <a:r>
            <a:rPr lang="tr-TR" sz="1800" dirty="0" smtClean="0">
              <a:uFill>
                <a:solidFill/>
              </a:uFill>
            </a:rPr>
            <a:t>A</a:t>
          </a:r>
          <a:r>
            <a:rPr lang="en-US" sz="1800" dirty="0" err="1" smtClean="0">
              <a:uFill>
                <a:solidFill/>
              </a:uFill>
            </a:rPr>
            <a:t>ssist</a:t>
          </a:r>
          <a:r>
            <a:rPr lang="en-US" sz="1800" dirty="0" smtClean="0">
              <a:uFill>
                <a:solidFill/>
              </a:uFill>
            </a:rPr>
            <a:t> the participation of domestic and foreign capital to companies </a:t>
          </a:r>
          <a:endParaRPr lang="tr-TR" sz="1800" dirty="0"/>
        </a:p>
      </dgm:t>
    </dgm:pt>
    <dgm:pt modelId="{A2948AE8-668E-4284-965D-7098A09395E0}" type="parTrans" cxnId="{5977734E-48A5-4D0F-81E8-16A2CBDE46D6}">
      <dgm:prSet/>
      <dgm:spPr/>
      <dgm:t>
        <a:bodyPr/>
        <a:lstStyle/>
        <a:p>
          <a:pPr algn="l"/>
          <a:endParaRPr lang="tr-TR" sz="1800"/>
        </a:p>
      </dgm:t>
    </dgm:pt>
    <dgm:pt modelId="{967E320F-3A46-45D6-89FC-B9B681C9CD1F}" type="sibTrans" cxnId="{5977734E-48A5-4D0F-81E8-16A2CBDE46D6}">
      <dgm:prSet/>
      <dgm:spPr/>
      <dgm:t>
        <a:bodyPr/>
        <a:lstStyle/>
        <a:p>
          <a:pPr algn="l"/>
          <a:endParaRPr lang="tr-TR" sz="1800"/>
        </a:p>
      </dgm:t>
    </dgm:pt>
    <dgm:pt modelId="{243A8AD1-BF42-4A38-BD2C-04CAF5734813}">
      <dgm:prSet phldrT="[Text]" custT="1"/>
      <dgm:spPr/>
      <dgm:t>
        <a:bodyPr anchor="ctr"/>
        <a:lstStyle/>
        <a:p>
          <a:pPr algn="l"/>
          <a:r>
            <a:rPr lang="tr-TR" sz="1800" dirty="0" smtClean="0">
              <a:uFill>
                <a:solidFill/>
              </a:uFill>
            </a:rPr>
            <a:t>C</a:t>
          </a:r>
          <a:r>
            <a:rPr lang="en-US" sz="1800" dirty="0" err="1" smtClean="0">
              <a:uFill>
                <a:solidFill/>
              </a:uFill>
            </a:rPr>
            <a:t>ontribute</a:t>
          </a:r>
          <a:r>
            <a:rPr lang="en-US" sz="1800" dirty="0" smtClean="0">
              <a:uFill>
                <a:solidFill/>
              </a:uFill>
            </a:rPr>
            <a:t> to the development of the Turkish capital markets </a:t>
          </a:r>
          <a:endParaRPr lang="tr-TR" sz="1800" dirty="0"/>
        </a:p>
      </dgm:t>
    </dgm:pt>
    <dgm:pt modelId="{A07BACAC-88DF-4F56-B46D-74060FE4A1BB}" type="parTrans" cxnId="{7C2C9CD9-DEA8-43C7-8A99-304B4277D429}">
      <dgm:prSet/>
      <dgm:spPr/>
      <dgm:t>
        <a:bodyPr/>
        <a:lstStyle/>
        <a:p>
          <a:pPr algn="l"/>
          <a:endParaRPr lang="tr-TR" sz="1800"/>
        </a:p>
      </dgm:t>
    </dgm:pt>
    <dgm:pt modelId="{E6671878-F119-4295-A5DD-C66F7DD5CA6F}" type="sibTrans" cxnId="{7C2C9CD9-DEA8-43C7-8A99-304B4277D429}">
      <dgm:prSet/>
      <dgm:spPr/>
      <dgm:t>
        <a:bodyPr/>
        <a:lstStyle/>
        <a:p>
          <a:pPr algn="l"/>
          <a:endParaRPr lang="tr-TR" sz="1800"/>
        </a:p>
      </dgm:t>
    </dgm:pt>
    <dgm:pt modelId="{17C1806A-D86A-4D89-8683-7F8502558B22}" type="pres">
      <dgm:prSet presAssocID="{0046B28F-29F5-4FBE-BC90-CF90A45819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B1F201-83AF-46DD-907F-7306FEAB1858}" type="pres">
      <dgm:prSet presAssocID="{CE53F6B3-D21D-4A9E-A22C-7E81AF59B68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1D199-2911-4B78-BB4D-8AACB47A75FD}" type="pres">
      <dgm:prSet presAssocID="{48449330-90D0-497B-A4DA-4EAD840BAC8D}" presName="sibTrans" presStyleCnt="0"/>
      <dgm:spPr/>
      <dgm:t>
        <a:bodyPr/>
        <a:lstStyle/>
        <a:p>
          <a:endParaRPr lang="en-US"/>
        </a:p>
      </dgm:t>
    </dgm:pt>
    <dgm:pt modelId="{098478A4-74B3-42D5-8ABA-F38AB6FD8AD1}" type="pres">
      <dgm:prSet presAssocID="{EA129138-E106-4259-A7FE-2481641FDF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C7981-FA31-4931-A524-48DB357D0EAC}" type="pres">
      <dgm:prSet presAssocID="{967E320F-3A46-45D6-89FC-B9B681C9CD1F}" presName="sibTrans" presStyleCnt="0"/>
      <dgm:spPr/>
      <dgm:t>
        <a:bodyPr/>
        <a:lstStyle/>
        <a:p>
          <a:endParaRPr lang="en-US"/>
        </a:p>
      </dgm:t>
    </dgm:pt>
    <dgm:pt modelId="{6D408791-0B9F-4FAB-9B0B-40E09808863A}" type="pres">
      <dgm:prSet presAssocID="{243A8AD1-BF42-4A38-BD2C-04CAF57348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55495-F957-410E-8C40-E67F2759A52A}" type="presOf" srcId="{CE53F6B3-D21D-4A9E-A22C-7E81AF59B687}" destId="{0FB1F201-83AF-46DD-907F-7306FEAB1858}" srcOrd="0" destOrd="0" presId="urn:microsoft.com/office/officeart/2005/8/layout/hList6"/>
    <dgm:cxn modelId="{E91AB03A-3CFA-437E-BD0C-A2C20F4C1E61}" type="presOf" srcId="{243A8AD1-BF42-4A38-BD2C-04CAF5734813}" destId="{6D408791-0B9F-4FAB-9B0B-40E09808863A}" srcOrd="0" destOrd="0" presId="urn:microsoft.com/office/officeart/2005/8/layout/hList6"/>
    <dgm:cxn modelId="{C2DE94D7-39D6-48CA-9AB6-149008C78A62}" type="presOf" srcId="{EA129138-E106-4259-A7FE-2481641FDF2F}" destId="{098478A4-74B3-42D5-8ABA-F38AB6FD8AD1}" srcOrd="0" destOrd="0" presId="urn:microsoft.com/office/officeart/2005/8/layout/hList6"/>
    <dgm:cxn modelId="{B944274F-4C38-427F-89BF-43E3801B2F35}" srcId="{0046B28F-29F5-4FBE-BC90-CF90A4581943}" destId="{CE53F6B3-D21D-4A9E-A22C-7E81AF59B687}" srcOrd="0" destOrd="0" parTransId="{31E3C2B9-D566-4E81-AA00-4588D500884F}" sibTransId="{48449330-90D0-497B-A4DA-4EAD840BAC8D}"/>
    <dgm:cxn modelId="{5977734E-48A5-4D0F-81E8-16A2CBDE46D6}" srcId="{0046B28F-29F5-4FBE-BC90-CF90A4581943}" destId="{EA129138-E106-4259-A7FE-2481641FDF2F}" srcOrd="1" destOrd="0" parTransId="{A2948AE8-668E-4284-965D-7098A09395E0}" sibTransId="{967E320F-3A46-45D6-89FC-B9B681C9CD1F}"/>
    <dgm:cxn modelId="{7C2C9CD9-DEA8-43C7-8A99-304B4277D429}" srcId="{0046B28F-29F5-4FBE-BC90-CF90A4581943}" destId="{243A8AD1-BF42-4A38-BD2C-04CAF5734813}" srcOrd="2" destOrd="0" parTransId="{A07BACAC-88DF-4F56-B46D-74060FE4A1BB}" sibTransId="{E6671878-F119-4295-A5DD-C66F7DD5CA6F}"/>
    <dgm:cxn modelId="{52AA8200-4FDD-49FA-8E3F-CDE149D92FD1}" type="presOf" srcId="{0046B28F-29F5-4FBE-BC90-CF90A4581943}" destId="{17C1806A-D86A-4D89-8683-7F8502558B22}" srcOrd="0" destOrd="0" presId="urn:microsoft.com/office/officeart/2005/8/layout/hList6"/>
    <dgm:cxn modelId="{C677AD1D-9353-4F30-948D-0A23A88CADF3}" type="presParOf" srcId="{17C1806A-D86A-4D89-8683-7F8502558B22}" destId="{0FB1F201-83AF-46DD-907F-7306FEAB1858}" srcOrd="0" destOrd="0" presId="urn:microsoft.com/office/officeart/2005/8/layout/hList6"/>
    <dgm:cxn modelId="{25A3886F-233F-4B41-921C-3AAB5C2347C8}" type="presParOf" srcId="{17C1806A-D86A-4D89-8683-7F8502558B22}" destId="{C0C1D199-2911-4B78-BB4D-8AACB47A75FD}" srcOrd="1" destOrd="0" presId="urn:microsoft.com/office/officeart/2005/8/layout/hList6"/>
    <dgm:cxn modelId="{783D9C20-2BF1-4157-B64C-9BB7EEA84732}" type="presParOf" srcId="{17C1806A-D86A-4D89-8683-7F8502558B22}" destId="{098478A4-74B3-42D5-8ABA-F38AB6FD8AD1}" srcOrd="2" destOrd="0" presId="urn:microsoft.com/office/officeart/2005/8/layout/hList6"/>
    <dgm:cxn modelId="{367233A9-7956-4E5F-A65C-B771F6F7589F}" type="presParOf" srcId="{17C1806A-D86A-4D89-8683-7F8502558B22}" destId="{7D9C7981-FA31-4931-A524-48DB357D0EAC}" srcOrd="3" destOrd="0" presId="urn:microsoft.com/office/officeart/2005/8/layout/hList6"/>
    <dgm:cxn modelId="{1684E13A-FCB3-4E01-B709-537B044432CD}" type="presParOf" srcId="{17C1806A-D86A-4D89-8683-7F8502558B22}" destId="{6D408791-0B9F-4FAB-9B0B-40E09808863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45D5EE-BF47-4607-A778-5C30DCC16F68}" type="doc">
      <dgm:prSet loTypeId="urn:microsoft.com/office/officeart/2005/8/layout/hList7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DF8CD3AB-4CE2-43CD-AEBF-A75ACB2C74A6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pPr algn="l"/>
          <a:r>
            <a:rPr lang="tr-TR" sz="2000" b="0" noProof="0" dirty="0" smtClean="0"/>
            <a:t>   </a:t>
          </a:r>
          <a:r>
            <a:rPr lang="en-US" sz="2000" b="0" noProof="0" dirty="0" smtClean="0"/>
            <a:t>Corporate Banking</a:t>
          </a:r>
          <a:endParaRPr lang="en-US" sz="2000" b="0" noProof="0" dirty="0"/>
        </a:p>
      </dgm:t>
    </dgm:pt>
    <dgm:pt modelId="{4261E881-3B80-40B1-9DD1-ED3E2CC255EA}" type="parTrans" cxnId="{C945AB02-C7A2-43A6-B2DB-84AE5489AC22}">
      <dgm:prSet/>
      <dgm:spPr/>
      <dgm:t>
        <a:bodyPr/>
        <a:lstStyle/>
        <a:p>
          <a:endParaRPr lang="en-US" sz="1400" noProof="0" dirty="0"/>
        </a:p>
      </dgm:t>
    </dgm:pt>
    <dgm:pt modelId="{9763F1B5-0E4A-4DEF-BE6A-69F1F9927349}" type="sibTrans" cxnId="{C945AB02-C7A2-43A6-B2DB-84AE5489AC22}">
      <dgm:prSet/>
      <dgm:spPr/>
      <dgm:t>
        <a:bodyPr/>
        <a:lstStyle/>
        <a:p>
          <a:endParaRPr lang="en-US" sz="1400" noProof="0" dirty="0"/>
        </a:p>
      </dgm:t>
    </dgm:pt>
    <dgm:pt modelId="{9B188BB1-13E1-4B45-90D8-C92B76D2376E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Corporate Lending </a:t>
          </a:r>
          <a:endParaRPr lang="en-US" sz="1200" noProof="0" dirty="0"/>
        </a:p>
      </dgm:t>
    </dgm:pt>
    <dgm:pt modelId="{D18C233C-9009-42B9-A240-BCCB6A9C3294}" type="parTrans" cxnId="{26C19A69-756F-47EE-A965-7CEBF40A60B2}">
      <dgm:prSet/>
      <dgm:spPr/>
      <dgm:t>
        <a:bodyPr/>
        <a:lstStyle/>
        <a:p>
          <a:endParaRPr lang="en-US" sz="1400" noProof="0" dirty="0"/>
        </a:p>
      </dgm:t>
    </dgm:pt>
    <dgm:pt modelId="{CDF27AFC-9C1A-4C6F-88CE-ED60FAAB3E94}" type="sibTrans" cxnId="{26C19A69-756F-47EE-A965-7CEBF40A60B2}">
      <dgm:prSet/>
      <dgm:spPr/>
      <dgm:t>
        <a:bodyPr/>
        <a:lstStyle/>
        <a:p>
          <a:endParaRPr lang="en-US" sz="1400" noProof="0" dirty="0"/>
        </a:p>
      </dgm:t>
    </dgm:pt>
    <dgm:pt modelId="{120B1FB2-3875-4B49-8F44-2F1A5350883E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Project Finance </a:t>
          </a:r>
          <a:endParaRPr lang="en-US" sz="1200" noProof="0" dirty="0"/>
        </a:p>
      </dgm:t>
    </dgm:pt>
    <dgm:pt modelId="{35BD24D6-A7E5-48F8-A4D5-B747120220FA}" type="parTrans" cxnId="{CAF8716C-3CFB-471B-8C96-24E31EA4F052}">
      <dgm:prSet/>
      <dgm:spPr/>
      <dgm:t>
        <a:bodyPr/>
        <a:lstStyle/>
        <a:p>
          <a:endParaRPr lang="en-US" sz="1400" noProof="0" dirty="0"/>
        </a:p>
      </dgm:t>
    </dgm:pt>
    <dgm:pt modelId="{563CE0E5-A6A0-4C51-8A87-AEADC5421D44}" type="sibTrans" cxnId="{CAF8716C-3CFB-471B-8C96-24E31EA4F052}">
      <dgm:prSet/>
      <dgm:spPr/>
      <dgm:t>
        <a:bodyPr/>
        <a:lstStyle/>
        <a:p>
          <a:endParaRPr lang="en-US" sz="1400" noProof="0" dirty="0"/>
        </a:p>
      </dgm:t>
    </dgm:pt>
    <dgm:pt modelId="{93E75614-3642-4C12-A66B-0C9787EB87BE}">
      <dgm:prSet phldrT="[Text]" custT="1"/>
      <dgm:spPr>
        <a:ln>
          <a:noFill/>
        </a:ln>
      </dgm:spPr>
      <dgm:t>
        <a:bodyPr/>
        <a:lstStyle/>
        <a:p>
          <a:r>
            <a:rPr lang="en-US" sz="2000" b="0" noProof="0" dirty="0" smtClean="0"/>
            <a:t>Investment Banking</a:t>
          </a:r>
          <a:endParaRPr lang="en-US" sz="2000" b="0" noProof="0" dirty="0"/>
        </a:p>
      </dgm:t>
    </dgm:pt>
    <dgm:pt modelId="{1BFA78B8-F4B1-4C60-A1F9-568A7EF5CB14}" type="parTrans" cxnId="{FD776247-3864-45EB-B555-712832D8FA90}">
      <dgm:prSet/>
      <dgm:spPr/>
      <dgm:t>
        <a:bodyPr/>
        <a:lstStyle/>
        <a:p>
          <a:endParaRPr lang="en-US" sz="1400" noProof="0" dirty="0"/>
        </a:p>
      </dgm:t>
    </dgm:pt>
    <dgm:pt modelId="{F3666AFC-BF62-4980-A446-701DC82DE641}" type="sibTrans" cxnId="{FD776247-3864-45EB-B555-712832D8FA90}">
      <dgm:prSet/>
      <dgm:spPr/>
      <dgm:t>
        <a:bodyPr/>
        <a:lstStyle/>
        <a:p>
          <a:endParaRPr lang="en-US" sz="1400" noProof="0" dirty="0"/>
        </a:p>
      </dgm:t>
    </dgm:pt>
    <dgm:pt modelId="{0349173D-E833-4FAE-A9D1-1D213A079351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noProof="0" dirty="0" smtClean="0"/>
            <a:t>IPO</a:t>
          </a:r>
          <a:endParaRPr lang="en-US" sz="1200" noProof="0" dirty="0"/>
        </a:p>
      </dgm:t>
    </dgm:pt>
    <dgm:pt modelId="{7E09F581-8F4E-4F1A-904D-C4E43A542B22}" type="parTrans" cxnId="{F0B0CB4D-F2DA-4493-883F-6678F89D6960}">
      <dgm:prSet/>
      <dgm:spPr/>
      <dgm:t>
        <a:bodyPr/>
        <a:lstStyle/>
        <a:p>
          <a:endParaRPr lang="en-US" sz="1400" noProof="0" dirty="0"/>
        </a:p>
      </dgm:t>
    </dgm:pt>
    <dgm:pt modelId="{BE04CF61-B1A9-4976-BE18-8275327D11F9}" type="sibTrans" cxnId="{F0B0CB4D-F2DA-4493-883F-6678F89D6960}">
      <dgm:prSet/>
      <dgm:spPr/>
      <dgm:t>
        <a:bodyPr/>
        <a:lstStyle/>
        <a:p>
          <a:endParaRPr lang="en-US" sz="1400" noProof="0" dirty="0"/>
        </a:p>
      </dgm:t>
    </dgm:pt>
    <dgm:pt modelId="{7718438C-D57E-4A21-BA73-D565E8257683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noProof="0" dirty="0" smtClean="0"/>
            <a:t>Derivatives</a:t>
          </a:r>
          <a:endParaRPr lang="en-US" sz="1200" noProof="0" dirty="0"/>
        </a:p>
      </dgm:t>
    </dgm:pt>
    <dgm:pt modelId="{35888D00-6F6D-4D5D-92A5-5741EA2E6CDB}" type="parTrans" cxnId="{98B10EDC-DC1C-4CE9-9D02-5920317C3DD5}">
      <dgm:prSet/>
      <dgm:spPr/>
      <dgm:t>
        <a:bodyPr/>
        <a:lstStyle/>
        <a:p>
          <a:endParaRPr lang="en-US" sz="1400" noProof="0" dirty="0"/>
        </a:p>
      </dgm:t>
    </dgm:pt>
    <dgm:pt modelId="{4A38EE61-4394-4944-BF68-51A9EDFF30C6}" type="sibTrans" cxnId="{98B10EDC-DC1C-4CE9-9D02-5920317C3DD5}">
      <dgm:prSet/>
      <dgm:spPr/>
      <dgm:t>
        <a:bodyPr/>
        <a:lstStyle/>
        <a:p>
          <a:endParaRPr lang="en-US" sz="1400" noProof="0" dirty="0"/>
        </a:p>
      </dgm:t>
    </dgm:pt>
    <dgm:pt modelId="{E301233D-B796-4393-9CB5-82591E30E97F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pPr algn="l"/>
          <a:r>
            <a:rPr lang="tr-TR" sz="2000" b="0" noProof="0" dirty="0" smtClean="0"/>
            <a:t>          </a:t>
          </a:r>
          <a:r>
            <a:rPr lang="en-US" sz="2000" b="0" noProof="0" dirty="0" smtClean="0"/>
            <a:t>Advisory</a:t>
          </a:r>
          <a:endParaRPr lang="en-US" sz="2000" b="0" noProof="0" dirty="0"/>
        </a:p>
      </dgm:t>
    </dgm:pt>
    <dgm:pt modelId="{E7AB9662-3FC3-4E0F-B7E0-830D850B6E09}" type="parTrans" cxnId="{26031E73-AB66-4319-868F-CF1F74438F2A}">
      <dgm:prSet/>
      <dgm:spPr/>
      <dgm:t>
        <a:bodyPr/>
        <a:lstStyle/>
        <a:p>
          <a:endParaRPr lang="en-US" sz="1400" noProof="0" dirty="0"/>
        </a:p>
      </dgm:t>
    </dgm:pt>
    <dgm:pt modelId="{7CA27E01-1807-42F0-929F-66DE0822E61A}" type="sibTrans" cxnId="{26031E73-AB66-4319-868F-CF1F74438F2A}">
      <dgm:prSet/>
      <dgm:spPr/>
      <dgm:t>
        <a:bodyPr/>
        <a:lstStyle/>
        <a:p>
          <a:endParaRPr lang="en-US" sz="1400" noProof="0" dirty="0"/>
        </a:p>
      </dgm:t>
    </dgm:pt>
    <dgm:pt modelId="{3598BD02-07CB-4990-96AE-410AACA39FAD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Strategic Advisory</a:t>
          </a:r>
          <a:endParaRPr lang="en-US" sz="1200" noProof="0" dirty="0"/>
        </a:p>
      </dgm:t>
    </dgm:pt>
    <dgm:pt modelId="{0F036495-F397-4DB5-B1E8-D4200CF9AFCA}" type="parTrans" cxnId="{50913A2F-4589-4568-BD7E-016C2AB7FF51}">
      <dgm:prSet/>
      <dgm:spPr/>
      <dgm:t>
        <a:bodyPr/>
        <a:lstStyle/>
        <a:p>
          <a:endParaRPr lang="en-US" sz="1400" noProof="0" dirty="0"/>
        </a:p>
      </dgm:t>
    </dgm:pt>
    <dgm:pt modelId="{F6500456-F700-4633-80D1-2EF742942C00}" type="sibTrans" cxnId="{50913A2F-4589-4568-BD7E-016C2AB7FF51}">
      <dgm:prSet/>
      <dgm:spPr/>
      <dgm:t>
        <a:bodyPr/>
        <a:lstStyle/>
        <a:p>
          <a:endParaRPr lang="en-US" sz="1400" noProof="0" dirty="0"/>
        </a:p>
      </dgm:t>
    </dgm:pt>
    <dgm:pt modelId="{A335B516-3D21-42C4-A4FD-C5C14BBD881B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Apex Banking</a:t>
          </a:r>
          <a:r>
            <a:rPr lang="tr-TR" sz="1200" noProof="0" dirty="0" smtClean="0"/>
            <a:t> </a:t>
          </a:r>
          <a:r>
            <a:rPr lang="tr-TR" sz="1100" i="1" noProof="0" dirty="0" smtClean="0"/>
            <a:t>(11 commercial banks, 12 leasing companies, 3 factoring companies, 4 participation banks)</a:t>
          </a:r>
          <a:endParaRPr lang="en-US" sz="1100" i="1" noProof="0" dirty="0"/>
        </a:p>
      </dgm:t>
    </dgm:pt>
    <dgm:pt modelId="{080F78E2-E972-4A8E-8C20-913D5CFCECAC}" type="parTrans" cxnId="{3B1526F5-A404-4A11-88BF-11405178D581}">
      <dgm:prSet/>
      <dgm:spPr/>
      <dgm:t>
        <a:bodyPr/>
        <a:lstStyle/>
        <a:p>
          <a:endParaRPr lang="en-US" sz="1400" noProof="0" dirty="0"/>
        </a:p>
      </dgm:t>
    </dgm:pt>
    <dgm:pt modelId="{8645CED0-E32C-46AB-B090-436E9491C6C0}" type="sibTrans" cxnId="{3B1526F5-A404-4A11-88BF-11405178D581}">
      <dgm:prSet/>
      <dgm:spPr/>
      <dgm:t>
        <a:bodyPr/>
        <a:lstStyle/>
        <a:p>
          <a:endParaRPr lang="en-US" sz="1400" noProof="0" dirty="0"/>
        </a:p>
      </dgm:t>
    </dgm:pt>
    <dgm:pt modelId="{183A4B50-CDC5-4B64-A3AD-753C5FD1EAA2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Leasing </a:t>
          </a:r>
          <a:endParaRPr lang="en-US" sz="1200" noProof="0" dirty="0"/>
        </a:p>
      </dgm:t>
    </dgm:pt>
    <dgm:pt modelId="{AE3BBED4-1DBF-4027-A641-7CBB5AD0EAEE}" type="parTrans" cxnId="{380E1124-8BDC-4A5B-BFF2-46BE5A1F34AE}">
      <dgm:prSet/>
      <dgm:spPr/>
      <dgm:t>
        <a:bodyPr/>
        <a:lstStyle/>
        <a:p>
          <a:endParaRPr lang="en-US" sz="1400" noProof="0" dirty="0"/>
        </a:p>
      </dgm:t>
    </dgm:pt>
    <dgm:pt modelId="{26AAC002-94E0-4F62-8209-5234BC653D3B}" type="sibTrans" cxnId="{380E1124-8BDC-4A5B-BFF2-46BE5A1F34AE}">
      <dgm:prSet/>
      <dgm:spPr/>
      <dgm:t>
        <a:bodyPr/>
        <a:lstStyle/>
        <a:p>
          <a:endParaRPr lang="en-US" sz="1400" noProof="0" dirty="0"/>
        </a:p>
      </dgm:t>
    </dgm:pt>
    <dgm:pt modelId="{7EAE37FF-14C2-41C1-977E-AD18497D6025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Foreign Trade Financing</a:t>
          </a:r>
          <a:endParaRPr lang="en-US" sz="1200" noProof="0" dirty="0"/>
        </a:p>
      </dgm:t>
    </dgm:pt>
    <dgm:pt modelId="{D3D90BA4-3F11-4527-88F8-EA910A3E1DD4}" type="parTrans" cxnId="{70206C36-1814-46BE-9BA0-C7138063B195}">
      <dgm:prSet/>
      <dgm:spPr/>
      <dgm:t>
        <a:bodyPr/>
        <a:lstStyle/>
        <a:p>
          <a:endParaRPr lang="en-US" sz="1400" noProof="0" dirty="0"/>
        </a:p>
      </dgm:t>
    </dgm:pt>
    <dgm:pt modelId="{E3C818CC-6641-4500-86F0-ACC48B84A3EC}" type="sibTrans" cxnId="{70206C36-1814-46BE-9BA0-C7138063B195}">
      <dgm:prSet/>
      <dgm:spPr/>
      <dgm:t>
        <a:bodyPr/>
        <a:lstStyle/>
        <a:p>
          <a:endParaRPr lang="en-US" sz="1400" noProof="0" dirty="0"/>
        </a:p>
      </dgm:t>
    </dgm:pt>
    <dgm:pt modelId="{02C70364-8AFE-4E92-8AA3-1555255D0733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noProof="0" dirty="0" smtClean="0"/>
            <a:t>Bond Issuance </a:t>
          </a:r>
          <a:endParaRPr lang="en-US" sz="1200" noProof="0" dirty="0"/>
        </a:p>
      </dgm:t>
    </dgm:pt>
    <dgm:pt modelId="{13B9E909-D9C4-4790-9CF3-C80996085624}" type="parTrans" cxnId="{D5AD04C4-9864-4A7B-B15F-58370B748F7A}">
      <dgm:prSet/>
      <dgm:spPr/>
      <dgm:t>
        <a:bodyPr/>
        <a:lstStyle/>
        <a:p>
          <a:endParaRPr lang="en-US" sz="1400" noProof="0" dirty="0"/>
        </a:p>
      </dgm:t>
    </dgm:pt>
    <dgm:pt modelId="{53E9F278-27C2-48B7-9BBC-573C3DB033CE}" type="sibTrans" cxnId="{D5AD04C4-9864-4A7B-B15F-58370B748F7A}">
      <dgm:prSet/>
      <dgm:spPr/>
      <dgm:t>
        <a:bodyPr/>
        <a:lstStyle/>
        <a:p>
          <a:endParaRPr lang="en-US" sz="1400" noProof="0" dirty="0"/>
        </a:p>
      </dgm:t>
    </dgm:pt>
    <dgm:pt modelId="{ACD10FA8-1618-4EC8-B23B-5CE63535C18E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noProof="0" dirty="0" smtClean="0"/>
            <a:t>M&amp;A</a:t>
          </a:r>
          <a:endParaRPr lang="en-US" sz="1200" noProof="0" dirty="0"/>
        </a:p>
      </dgm:t>
    </dgm:pt>
    <dgm:pt modelId="{17A83CCC-8161-4CDE-830C-617D5AC7EE9C}" type="parTrans" cxnId="{37F3141A-962C-4397-B7D3-02D0AB5A19F0}">
      <dgm:prSet/>
      <dgm:spPr/>
      <dgm:t>
        <a:bodyPr/>
        <a:lstStyle/>
        <a:p>
          <a:endParaRPr lang="en-US" sz="1400" noProof="0" dirty="0"/>
        </a:p>
      </dgm:t>
    </dgm:pt>
    <dgm:pt modelId="{F2BDCE3A-8AB7-47B2-B081-EA8BAE0426F8}" type="sibTrans" cxnId="{37F3141A-962C-4397-B7D3-02D0AB5A19F0}">
      <dgm:prSet/>
      <dgm:spPr/>
      <dgm:t>
        <a:bodyPr/>
        <a:lstStyle/>
        <a:p>
          <a:endParaRPr lang="en-US" sz="1400" noProof="0" dirty="0"/>
        </a:p>
      </dgm:t>
    </dgm:pt>
    <dgm:pt modelId="{808DC7DF-2090-4981-87BC-B957892A3F76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noProof="0" dirty="0" smtClean="0"/>
            <a:t>Asset Purchase – Sale </a:t>
          </a:r>
          <a:endParaRPr lang="en-US" sz="1200" noProof="0" dirty="0"/>
        </a:p>
      </dgm:t>
    </dgm:pt>
    <dgm:pt modelId="{00E43417-3894-449C-A4D2-9F28830EF4D7}" type="parTrans" cxnId="{9E3EBE94-1E84-4F97-BEDC-DE776FEB0423}">
      <dgm:prSet/>
      <dgm:spPr/>
      <dgm:t>
        <a:bodyPr/>
        <a:lstStyle/>
        <a:p>
          <a:endParaRPr lang="en-US" sz="1400" noProof="0" dirty="0"/>
        </a:p>
      </dgm:t>
    </dgm:pt>
    <dgm:pt modelId="{DF685657-7325-467C-9B44-B5D868AC076A}" type="sibTrans" cxnId="{9E3EBE94-1E84-4F97-BEDC-DE776FEB0423}">
      <dgm:prSet/>
      <dgm:spPr/>
      <dgm:t>
        <a:bodyPr/>
        <a:lstStyle/>
        <a:p>
          <a:endParaRPr lang="en-US" sz="1400" noProof="0" dirty="0"/>
        </a:p>
      </dgm:t>
    </dgm:pt>
    <dgm:pt modelId="{55647522-FAFA-4A2F-91E1-DE967CC1978C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noProof="0" dirty="0" smtClean="0"/>
            <a:t>Money and Capital Markets Brokerage</a:t>
          </a:r>
          <a:endParaRPr lang="en-US" sz="1200" noProof="0" dirty="0"/>
        </a:p>
      </dgm:t>
    </dgm:pt>
    <dgm:pt modelId="{834E0E34-5F68-4050-A592-6CEE323E5B79}" type="parTrans" cxnId="{3AB6B188-964B-4913-9BF6-60A2E5E267F7}">
      <dgm:prSet/>
      <dgm:spPr/>
      <dgm:t>
        <a:bodyPr/>
        <a:lstStyle/>
        <a:p>
          <a:endParaRPr lang="en-US" sz="1400" noProof="0" dirty="0"/>
        </a:p>
      </dgm:t>
    </dgm:pt>
    <dgm:pt modelId="{3D55EA53-982B-460D-B87F-637DFA19C2B7}" type="sibTrans" cxnId="{3AB6B188-964B-4913-9BF6-60A2E5E267F7}">
      <dgm:prSet/>
      <dgm:spPr/>
      <dgm:t>
        <a:bodyPr/>
        <a:lstStyle/>
        <a:p>
          <a:endParaRPr lang="en-US" sz="1400" noProof="0" dirty="0"/>
        </a:p>
      </dgm:t>
    </dgm:pt>
    <dgm:pt modelId="{BF2AA77B-F23E-480E-B1AD-2DD800A98F7C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noProof="0" dirty="0" smtClean="0"/>
            <a:t>Portfolio Management </a:t>
          </a:r>
          <a:endParaRPr lang="en-US" sz="1200" noProof="0" dirty="0"/>
        </a:p>
      </dgm:t>
    </dgm:pt>
    <dgm:pt modelId="{C7783A3D-8DD1-4BB1-80BB-C6D48AA0586B}" type="parTrans" cxnId="{F65043CE-B2C1-417A-B0CE-31E3F34A0D96}">
      <dgm:prSet/>
      <dgm:spPr/>
      <dgm:t>
        <a:bodyPr/>
        <a:lstStyle/>
        <a:p>
          <a:endParaRPr lang="en-US" sz="1400" noProof="0" dirty="0"/>
        </a:p>
      </dgm:t>
    </dgm:pt>
    <dgm:pt modelId="{F35DFC38-8C41-4552-8FE7-91BC1F0382DA}" type="sibTrans" cxnId="{F65043CE-B2C1-417A-B0CE-31E3F34A0D96}">
      <dgm:prSet/>
      <dgm:spPr/>
      <dgm:t>
        <a:bodyPr/>
        <a:lstStyle/>
        <a:p>
          <a:endParaRPr lang="en-US" sz="1400" noProof="0" dirty="0"/>
        </a:p>
      </dgm:t>
    </dgm:pt>
    <dgm:pt modelId="{77A07C00-DC16-4D4E-A41C-9FC333D18180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Real Estate Appraisal </a:t>
          </a:r>
          <a:endParaRPr lang="en-US" sz="1200" noProof="0" dirty="0"/>
        </a:p>
      </dgm:t>
    </dgm:pt>
    <dgm:pt modelId="{84370201-8D3F-4130-9234-01BCBF52BF00}" type="parTrans" cxnId="{F72BD0E2-69A1-4D01-AC5E-2B2A3B928BE4}">
      <dgm:prSet/>
      <dgm:spPr/>
      <dgm:t>
        <a:bodyPr/>
        <a:lstStyle/>
        <a:p>
          <a:endParaRPr lang="en-US" sz="1400" noProof="0" dirty="0"/>
        </a:p>
      </dgm:t>
    </dgm:pt>
    <dgm:pt modelId="{AD4A8856-CDED-494F-8C83-CBE0D0702755}" type="sibTrans" cxnId="{F72BD0E2-69A1-4D01-AC5E-2B2A3B928BE4}">
      <dgm:prSet/>
      <dgm:spPr/>
      <dgm:t>
        <a:bodyPr/>
        <a:lstStyle/>
        <a:p>
          <a:endParaRPr lang="en-US" sz="1400" noProof="0" dirty="0"/>
        </a:p>
      </dgm:t>
    </dgm:pt>
    <dgm:pt modelId="{A38C8BCC-C22A-4374-87AC-9CD066B7E39C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Environment and Sustainability </a:t>
          </a:r>
          <a:endParaRPr lang="en-US" sz="1200" noProof="0" dirty="0"/>
        </a:p>
      </dgm:t>
    </dgm:pt>
    <dgm:pt modelId="{3DD8E0BA-6C83-4E60-B924-561333ABF428}" type="parTrans" cxnId="{ADE0C55A-07E7-47DC-BD73-0ABF214E7BB8}">
      <dgm:prSet/>
      <dgm:spPr/>
      <dgm:t>
        <a:bodyPr/>
        <a:lstStyle/>
        <a:p>
          <a:endParaRPr lang="en-US" sz="1400" noProof="0" dirty="0"/>
        </a:p>
      </dgm:t>
    </dgm:pt>
    <dgm:pt modelId="{9F578594-626E-41F9-BF20-948CD9176DB2}" type="sibTrans" cxnId="{ADE0C55A-07E7-47DC-BD73-0ABF214E7BB8}">
      <dgm:prSet/>
      <dgm:spPr/>
      <dgm:t>
        <a:bodyPr/>
        <a:lstStyle/>
        <a:p>
          <a:endParaRPr lang="en-US" sz="1400" noProof="0" dirty="0"/>
        </a:p>
      </dgm:t>
    </dgm:pt>
    <dgm:pt modelId="{CB57A8AF-F4A9-4A10-958E-803F85FEBD33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Working Capital</a:t>
          </a:r>
          <a:endParaRPr lang="en-US" sz="1200" noProof="0" dirty="0"/>
        </a:p>
      </dgm:t>
    </dgm:pt>
    <dgm:pt modelId="{B4815552-7E07-4F61-BE47-6DF17C9E7E61}" type="parTrans" cxnId="{8FF7036C-E423-4338-A3CF-309A4B144B81}">
      <dgm:prSet/>
      <dgm:spPr/>
      <dgm:t>
        <a:bodyPr/>
        <a:lstStyle/>
        <a:p>
          <a:endParaRPr lang="en-US" noProof="0" dirty="0"/>
        </a:p>
      </dgm:t>
    </dgm:pt>
    <dgm:pt modelId="{A62645FA-21D9-4D55-98BB-89F637BE7A6F}" type="sibTrans" cxnId="{8FF7036C-E423-4338-A3CF-309A4B144B81}">
      <dgm:prSet/>
      <dgm:spPr/>
      <dgm:t>
        <a:bodyPr/>
        <a:lstStyle/>
        <a:p>
          <a:endParaRPr lang="en-US" noProof="0" dirty="0"/>
        </a:p>
      </dgm:t>
    </dgm:pt>
    <dgm:pt modelId="{B04C87F0-CDAB-4564-BDB1-E4E5C7B5E9BA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endParaRPr lang="en-US" sz="1400" noProof="0" dirty="0"/>
        </a:p>
      </dgm:t>
    </dgm:pt>
    <dgm:pt modelId="{B5F798C8-D458-4B03-ABE6-90E6537EA20D}" type="parTrans" cxnId="{3B701346-C439-4E46-AD66-FAC055909785}">
      <dgm:prSet/>
      <dgm:spPr/>
      <dgm:t>
        <a:bodyPr/>
        <a:lstStyle/>
        <a:p>
          <a:endParaRPr lang="en-US" noProof="0" dirty="0"/>
        </a:p>
      </dgm:t>
    </dgm:pt>
    <dgm:pt modelId="{F47F37B8-E44E-4E72-8450-F03F7980B226}" type="sibTrans" cxnId="{3B701346-C439-4E46-AD66-FAC055909785}">
      <dgm:prSet/>
      <dgm:spPr/>
      <dgm:t>
        <a:bodyPr/>
        <a:lstStyle/>
        <a:p>
          <a:endParaRPr lang="en-US" noProof="0" dirty="0"/>
        </a:p>
      </dgm:t>
    </dgm:pt>
    <dgm:pt modelId="{E3FDB9A3-ECCF-4805-B428-A247C4655F9B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endParaRPr lang="en-US" sz="1400" noProof="0" dirty="0"/>
        </a:p>
      </dgm:t>
    </dgm:pt>
    <dgm:pt modelId="{248B1C32-DF75-43D0-9BBE-B4A660272735}" type="parTrans" cxnId="{7132AEB1-6C78-47E2-950A-5EBABB619357}">
      <dgm:prSet/>
      <dgm:spPr/>
      <dgm:t>
        <a:bodyPr/>
        <a:lstStyle/>
        <a:p>
          <a:endParaRPr lang="en-US" noProof="0" dirty="0"/>
        </a:p>
      </dgm:t>
    </dgm:pt>
    <dgm:pt modelId="{D008FD0C-B491-4C32-AAA9-D5249AAC9FBF}" type="sibTrans" cxnId="{7132AEB1-6C78-47E2-950A-5EBABB619357}">
      <dgm:prSet/>
      <dgm:spPr/>
      <dgm:t>
        <a:bodyPr/>
        <a:lstStyle/>
        <a:p>
          <a:endParaRPr lang="en-US" noProof="0" dirty="0"/>
        </a:p>
      </dgm:t>
    </dgm:pt>
    <dgm:pt modelId="{149CD6A2-B1A2-4FC3-8B5F-ABF8B0FCD73F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endParaRPr lang="en-US" sz="1400" noProof="0" dirty="0"/>
        </a:p>
      </dgm:t>
    </dgm:pt>
    <dgm:pt modelId="{8F71325E-D8C1-46EB-901B-B1E97FC0960F}" type="parTrans" cxnId="{0EE6647C-5D90-41FA-9465-15BBC72A0C24}">
      <dgm:prSet/>
      <dgm:spPr/>
      <dgm:t>
        <a:bodyPr/>
        <a:lstStyle/>
        <a:p>
          <a:endParaRPr lang="en-US" noProof="0" dirty="0"/>
        </a:p>
      </dgm:t>
    </dgm:pt>
    <dgm:pt modelId="{2AE4229E-6A03-498B-91E0-111AB4227D57}" type="sibTrans" cxnId="{0EE6647C-5D90-41FA-9465-15BBC72A0C24}">
      <dgm:prSet/>
      <dgm:spPr/>
      <dgm:t>
        <a:bodyPr/>
        <a:lstStyle/>
        <a:p>
          <a:endParaRPr lang="en-US" noProof="0" dirty="0"/>
        </a:p>
      </dgm:t>
    </dgm:pt>
    <dgm:pt modelId="{89A69FF8-B051-4B45-8432-A39D1121048B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ECA Credits </a:t>
          </a:r>
          <a:endParaRPr lang="en-US" sz="1200" noProof="0" dirty="0"/>
        </a:p>
      </dgm:t>
    </dgm:pt>
    <dgm:pt modelId="{CD1F0721-4A35-4BDA-9E72-D9E93D60D71F}" type="parTrans" cxnId="{1F7FC38F-620A-4A33-9EB4-14CCD83EF0D7}">
      <dgm:prSet/>
      <dgm:spPr/>
      <dgm:t>
        <a:bodyPr/>
        <a:lstStyle/>
        <a:p>
          <a:endParaRPr lang="en-US" noProof="0" dirty="0"/>
        </a:p>
      </dgm:t>
    </dgm:pt>
    <dgm:pt modelId="{7ACDB5F2-EA46-4A9C-9702-AA8F67CCFF28}" type="sibTrans" cxnId="{1F7FC38F-620A-4A33-9EB4-14CCD83EF0D7}">
      <dgm:prSet/>
      <dgm:spPr/>
      <dgm:t>
        <a:bodyPr/>
        <a:lstStyle/>
        <a:p>
          <a:endParaRPr lang="en-US" noProof="0" dirty="0"/>
        </a:p>
      </dgm:t>
    </dgm:pt>
    <dgm:pt modelId="{D15BDCA9-E7CB-4005-AB6E-6336E5580BE7}" type="pres">
      <dgm:prSet presAssocID="{1945D5EE-BF47-4607-A778-5C30DCC16F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76DAD28-2890-4B65-84ED-33F913C2C61E}" type="pres">
      <dgm:prSet presAssocID="{1945D5EE-BF47-4607-A778-5C30DCC16F68}" presName="fgShape" presStyleLbl="fgShp" presStyleIdx="0" presStyleCnt="1"/>
      <dgm:spPr>
        <a:noFill/>
        <a:ln>
          <a:noFill/>
        </a:ln>
      </dgm:spPr>
      <dgm:t>
        <a:bodyPr/>
        <a:lstStyle/>
        <a:p>
          <a:endParaRPr lang="tr-TR"/>
        </a:p>
      </dgm:t>
    </dgm:pt>
    <dgm:pt modelId="{C2BF9223-AC90-47C7-A6D4-F46ABABB4A08}" type="pres">
      <dgm:prSet presAssocID="{1945D5EE-BF47-4607-A778-5C30DCC16F68}" presName="linComp" presStyleCnt="0"/>
      <dgm:spPr/>
    </dgm:pt>
    <dgm:pt modelId="{E965DDC3-8672-4387-9D2C-51178D90D127}" type="pres">
      <dgm:prSet presAssocID="{DF8CD3AB-4CE2-43CD-AEBF-A75ACB2C74A6}" presName="compNode" presStyleCnt="0"/>
      <dgm:spPr/>
    </dgm:pt>
    <dgm:pt modelId="{FE5D456D-4BC5-4B88-B097-965FDA7B1DB0}" type="pres">
      <dgm:prSet presAssocID="{DF8CD3AB-4CE2-43CD-AEBF-A75ACB2C74A6}" presName="bkgdShape" presStyleLbl="node1" presStyleIdx="0" presStyleCnt="3"/>
      <dgm:spPr>
        <a:prstGeom prst="round2DiagRect">
          <a:avLst/>
        </a:prstGeom>
      </dgm:spPr>
      <dgm:t>
        <a:bodyPr/>
        <a:lstStyle/>
        <a:p>
          <a:endParaRPr lang="tr-TR"/>
        </a:p>
      </dgm:t>
    </dgm:pt>
    <dgm:pt modelId="{551863E1-1CC1-4947-80DE-BBB6F385E38D}" type="pres">
      <dgm:prSet presAssocID="{DF8CD3AB-4CE2-43CD-AEBF-A75ACB2C74A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005E9E-7AE7-4EA5-8350-3D5AF38E2E0A}" type="pres">
      <dgm:prSet presAssocID="{DF8CD3AB-4CE2-43CD-AEBF-A75ACB2C74A6}" presName="invisiNode" presStyleLbl="node1" presStyleIdx="0" presStyleCnt="3"/>
      <dgm:spPr/>
    </dgm:pt>
    <dgm:pt modelId="{6C04ADF9-E9BC-49D9-BA0C-C46D0617ED56}" type="pres">
      <dgm:prSet presAssocID="{DF8CD3AB-4CE2-43CD-AEBF-A75ACB2C74A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1F6F4687-F327-43A2-B0F1-756E61D6CCB2}" type="pres">
      <dgm:prSet presAssocID="{9763F1B5-0E4A-4DEF-BE6A-69F1F9927349}" presName="sibTrans" presStyleLbl="sibTrans2D1" presStyleIdx="0" presStyleCnt="0"/>
      <dgm:spPr/>
      <dgm:t>
        <a:bodyPr/>
        <a:lstStyle/>
        <a:p>
          <a:endParaRPr lang="tr-TR"/>
        </a:p>
      </dgm:t>
    </dgm:pt>
    <dgm:pt modelId="{FD07087D-642A-4111-8F09-405041C6718C}" type="pres">
      <dgm:prSet presAssocID="{93E75614-3642-4C12-A66B-0C9787EB87BE}" presName="compNode" presStyleCnt="0"/>
      <dgm:spPr/>
    </dgm:pt>
    <dgm:pt modelId="{4D0FC64D-FC75-47DD-8EE6-E4B5034BC7C5}" type="pres">
      <dgm:prSet presAssocID="{93E75614-3642-4C12-A66B-0C9787EB87BE}" presName="bkgdShape" presStyleLbl="node1" presStyleIdx="1" presStyleCnt="3"/>
      <dgm:spPr>
        <a:prstGeom prst="round2DiagRect">
          <a:avLst/>
        </a:prstGeom>
      </dgm:spPr>
      <dgm:t>
        <a:bodyPr/>
        <a:lstStyle/>
        <a:p>
          <a:endParaRPr lang="tr-TR"/>
        </a:p>
      </dgm:t>
    </dgm:pt>
    <dgm:pt modelId="{7AF7BF64-0F85-4853-8CC9-0D2DDC9E8AEE}" type="pres">
      <dgm:prSet presAssocID="{93E75614-3642-4C12-A66B-0C9787EB87B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A05C2D-486E-4FD6-A8C3-9436A3648671}" type="pres">
      <dgm:prSet presAssocID="{93E75614-3642-4C12-A66B-0C9787EB87BE}" presName="invisiNode" presStyleLbl="node1" presStyleIdx="1" presStyleCnt="3"/>
      <dgm:spPr/>
    </dgm:pt>
    <dgm:pt modelId="{71FE9BCA-652B-48C4-AFED-483E06C6320E}" type="pres">
      <dgm:prSet presAssocID="{93E75614-3642-4C12-A66B-0C9787EB87B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BFBBBF12-0274-4725-9BBE-6FAB76142F07}" type="pres">
      <dgm:prSet presAssocID="{F3666AFC-BF62-4980-A446-701DC82DE64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7C82C8D3-BAA9-4D48-90B1-C9EF44F07F87}" type="pres">
      <dgm:prSet presAssocID="{E301233D-B796-4393-9CB5-82591E30E97F}" presName="compNode" presStyleCnt="0"/>
      <dgm:spPr/>
    </dgm:pt>
    <dgm:pt modelId="{8808549D-49D0-4B6F-99A3-88F1CD83F4D6}" type="pres">
      <dgm:prSet presAssocID="{E301233D-B796-4393-9CB5-82591E30E97F}" presName="bkgdShape" presStyleLbl="node1" presStyleIdx="2" presStyleCnt="3"/>
      <dgm:spPr>
        <a:prstGeom prst="round2DiagRect">
          <a:avLst/>
        </a:prstGeom>
      </dgm:spPr>
      <dgm:t>
        <a:bodyPr/>
        <a:lstStyle/>
        <a:p>
          <a:endParaRPr lang="tr-TR"/>
        </a:p>
      </dgm:t>
    </dgm:pt>
    <dgm:pt modelId="{B457C22C-8FBD-452B-BCDF-E41C296174A0}" type="pres">
      <dgm:prSet presAssocID="{E301233D-B796-4393-9CB5-82591E30E97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5A40FC-F005-49AE-BC0C-BD9510E0A205}" type="pres">
      <dgm:prSet presAssocID="{E301233D-B796-4393-9CB5-82591E30E97F}" presName="invisiNode" presStyleLbl="node1" presStyleIdx="2" presStyleCnt="3"/>
      <dgm:spPr/>
    </dgm:pt>
    <dgm:pt modelId="{A5D0F6A5-B9B8-4E7C-AFA6-7CCAA937E8D2}" type="pres">
      <dgm:prSet presAssocID="{E301233D-B796-4393-9CB5-82591E30E97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E9E981EB-B226-4039-B2BE-3DB374DAAE11}" type="presOf" srcId="{1945D5EE-BF47-4607-A778-5C30DCC16F68}" destId="{D15BDCA9-E7CB-4005-AB6E-6336E5580BE7}" srcOrd="0" destOrd="0" presId="urn:microsoft.com/office/officeart/2005/8/layout/hList7#1"/>
    <dgm:cxn modelId="{A2C1E67D-6156-41D7-8D88-3DE252C64870}" type="presOf" srcId="{149CD6A2-B1A2-4FC3-8B5F-ABF8B0FCD73F}" destId="{8808549D-49D0-4B6F-99A3-88F1CD83F4D6}" srcOrd="0" destOrd="1" presId="urn:microsoft.com/office/officeart/2005/8/layout/hList7#1"/>
    <dgm:cxn modelId="{DED6256B-9D75-48ED-914F-B87ABFCEC16F}" type="presOf" srcId="{02C70364-8AFE-4E92-8AA3-1555255D0733}" destId="{4D0FC64D-FC75-47DD-8EE6-E4B5034BC7C5}" srcOrd="0" destOrd="3" presId="urn:microsoft.com/office/officeart/2005/8/layout/hList7#1"/>
    <dgm:cxn modelId="{E207F3A2-6FC3-46AF-92F2-83E6F5FAE604}" type="presOf" srcId="{9B188BB1-13E1-4B45-90D8-C92B76D2376E}" destId="{551863E1-1CC1-4947-80DE-BBB6F385E38D}" srcOrd="1" destOrd="2" presId="urn:microsoft.com/office/officeart/2005/8/layout/hList7#1"/>
    <dgm:cxn modelId="{ED8E2BA9-77A0-4400-B6B3-9C1EEDAA7E8C}" type="presOf" srcId="{02C70364-8AFE-4E92-8AA3-1555255D0733}" destId="{7AF7BF64-0F85-4853-8CC9-0D2DDC9E8AEE}" srcOrd="1" destOrd="3" presId="urn:microsoft.com/office/officeart/2005/8/layout/hList7#1"/>
    <dgm:cxn modelId="{37DF1B12-AAF7-4E94-8B03-644981A0834D}" type="presOf" srcId="{120B1FB2-3875-4B49-8F44-2F1A5350883E}" destId="{FE5D456D-4BC5-4B88-B097-965FDA7B1DB0}" srcOrd="0" destOrd="3" presId="urn:microsoft.com/office/officeart/2005/8/layout/hList7#1"/>
    <dgm:cxn modelId="{BD710A3B-5D5F-4287-BDBC-524EC12E4D64}" type="presOf" srcId="{9763F1B5-0E4A-4DEF-BE6A-69F1F9927349}" destId="{1F6F4687-F327-43A2-B0F1-756E61D6CCB2}" srcOrd="0" destOrd="0" presId="urn:microsoft.com/office/officeart/2005/8/layout/hList7#1"/>
    <dgm:cxn modelId="{EA8BB7D1-0C4C-4BB2-9DA5-F72301FBDF6E}" type="presOf" srcId="{E301233D-B796-4393-9CB5-82591E30E97F}" destId="{8808549D-49D0-4B6F-99A3-88F1CD83F4D6}" srcOrd="0" destOrd="0" presId="urn:microsoft.com/office/officeart/2005/8/layout/hList7#1"/>
    <dgm:cxn modelId="{ADA8FAF1-C393-4268-846C-FB1320CCD8C3}" type="presOf" srcId="{183A4B50-CDC5-4B64-A3AD-753C5FD1EAA2}" destId="{551863E1-1CC1-4947-80DE-BBB6F385E38D}" srcOrd="1" destOrd="5" presId="urn:microsoft.com/office/officeart/2005/8/layout/hList7#1"/>
    <dgm:cxn modelId="{13497114-EB42-4058-BC35-5A252068780B}" type="presOf" srcId="{DF8CD3AB-4CE2-43CD-AEBF-A75ACB2C74A6}" destId="{551863E1-1CC1-4947-80DE-BBB6F385E38D}" srcOrd="1" destOrd="0" presId="urn:microsoft.com/office/officeart/2005/8/layout/hList7#1"/>
    <dgm:cxn modelId="{D5AD04C4-9864-4A7B-B15F-58370B748F7A}" srcId="{93E75614-3642-4C12-A66B-0C9787EB87BE}" destId="{02C70364-8AFE-4E92-8AA3-1555255D0733}" srcOrd="2" destOrd="0" parTransId="{13B9E909-D9C4-4790-9CF3-C80996085624}" sibTransId="{53E9F278-27C2-48B7-9BBC-573C3DB033CE}"/>
    <dgm:cxn modelId="{C263BB27-EB27-45C3-B65F-4E305F9915D3}" type="presOf" srcId="{0349173D-E833-4FAE-A9D1-1D213A079351}" destId="{7AF7BF64-0F85-4853-8CC9-0D2DDC9E8AEE}" srcOrd="1" destOrd="2" presId="urn:microsoft.com/office/officeart/2005/8/layout/hList7#1"/>
    <dgm:cxn modelId="{5150E33E-C229-4A3E-8805-1CFF9BD1A9A6}" type="presOf" srcId="{7EAE37FF-14C2-41C1-977E-AD18497D6025}" destId="{FE5D456D-4BC5-4B88-B097-965FDA7B1DB0}" srcOrd="0" destOrd="6" presId="urn:microsoft.com/office/officeart/2005/8/layout/hList7#1"/>
    <dgm:cxn modelId="{163C9040-D8F6-448A-8469-817F29405A3E}" type="presOf" srcId="{89A69FF8-B051-4B45-8432-A39D1121048B}" destId="{551863E1-1CC1-4947-80DE-BBB6F385E38D}" srcOrd="1" destOrd="7" presId="urn:microsoft.com/office/officeart/2005/8/layout/hList7#1"/>
    <dgm:cxn modelId="{CAF8716C-3CFB-471B-8C96-24E31EA4F052}" srcId="{DF8CD3AB-4CE2-43CD-AEBF-A75ACB2C74A6}" destId="{120B1FB2-3875-4B49-8F44-2F1A5350883E}" srcOrd="2" destOrd="0" parTransId="{35BD24D6-A7E5-48F8-A4D5-B747120220FA}" sibTransId="{563CE0E5-A6A0-4C51-8A87-AEADC5421D44}"/>
    <dgm:cxn modelId="{F52E18F2-C2B4-4294-93B4-3A36C3B2D8F8}" type="presOf" srcId="{A335B516-3D21-42C4-A4FD-C5C14BBD881B}" destId="{551863E1-1CC1-4947-80DE-BBB6F385E38D}" srcOrd="1" destOrd="4" presId="urn:microsoft.com/office/officeart/2005/8/layout/hList7#1"/>
    <dgm:cxn modelId="{AECB6799-1272-49CD-AF79-230C7B940174}" type="presOf" srcId="{ACD10FA8-1618-4EC8-B23B-5CE63535C18E}" destId="{4D0FC64D-FC75-47DD-8EE6-E4B5034BC7C5}" srcOrd="0" destOrd="4" presId="urn:microsoft.com/office/officeart/2005/8/layout/hList7#1"/>
    <dgm:cxn modelId="{48F1CDEC-5F64-4298-8C2C-49B2F5241FAD}" type="presOf" srcId="{77A07C00-DC16-4D4E-A41C-9FC333D18180}" destId="{B457C22C-8FBD-452B-BCDF-E41C296174A0}" srcOrd="1" destOrd="3" presId="urn:microsoft.com/office/officeart/2005/8/layout/hList7#1"/>
    <dgm:cxn modelId="{B47B5CC2-20C5-4FB5-AA16-FA39F2F4F6C0}" type="presOf" srcId="{7718438C-D57E-4A21-BA73-D565E8257683}" destId="{7AF7BF64-0F85-4853-8CC9-0D2DDC9E8AEE}" srcOrd="1" destOrd="8" presId="urn:microsoft.com/office/officeart/2005/8/layout/hList7#1"/>
    <dgm:cxn modelId="{37F3141A-962C-4397-B7D3-02D0AB5A19F0}" srcId="{93E75614-3642-4C12-A66B-0C9787EB87BE}" destId="{ACD10FA8-1618-4EC8-B23B-5CE63535C18E}" srcOrd="3" destOrd="0" parTransId="{17A83CCC-8161-4CDE-830C-617D5AC7EE9C}" sibTransId="{F2BDCE3A-8AB7-47B2-B081-EA8BAE0426F8}"/>
    <dgm:cxn modelId="{93E11982-5845-4863-BAE4-47E84B8A60D0}" type="presOf" srcId="{BF2AA77B-F23E-480E-B1AD-2DD800A98F7C}" destId="{4D0FC64D-FC75-47DD-8EE6-E4B5034BC7C5}" srcOrd="0" destOrd="7" presId="urn:microsoft.com/office/officeart/2005/8/layout/hList7#1"/>
    <dgm:cxn modelId="{5A638379-A658-4904-BF2E-A18E72A80275}" type="presOf" srcId="{55647522-FAFA-4A2F-91E1-DE967CC1978C}" destId="{7AF7BF64-0F85-4853-8CC9-0D2DDC9E8AEE}" srcOrd="1" destOrd="6" presId="urn:microsoft.com/office/officeart/2005/8/layout/hList7#1"/>
    <dgm:cxn modelId="{7132AEB1-6C78-47E2-950A-5EBABB619357}" srcId="{93E75614-3642-4C12-A66B-0C9787EB87BE}" destId="{E3FDB9A3-ECCF-4805-B428-A247C4655F9B}" srcOrd="0" destOrd="0" parTransId="{248B1C32-DF75-43D0-9BBE-B4A660272735}" sibTransId="{D008FD0C-B491-4C32-AAA9-D5249AAC9FBF}"/>
    <dgm:cxn modelId="{C440A1D5-8003-4DE6-8894-CC7F36345FDA}" type="presOf" srcId="{ACD10FA8-1618-4EC8-B23B-5CE63535C18E}" destId="{7AF7BF64-0F85-4853-8CC9-0D2DDC9E8AEE}" srcOrd="1" destOrd="4" presId="urn:microsoft.com/office/officeart/2005/8/layout/hList7#1"/>
    <dgm:cxn modelId="{9E3EBE94-1E84-4F97-BEDC-DE776FEB0423}" srcId="{93E75614-3642-4C12-A66B-0C9787EB87BE}" destId="{808DC7DF-2090-4981-87BC-B957892A3F76}" srcOrd="4" destOrd="0" parTransId="{00E43417-3894-449C-A4D2-9F28830EF4D7}" sibTransId="{DF685657-7325-467C-9B44-B5D868AC076A}"/>
    <dgm:cxn modelId="{4FBCDA38-6CE2-4053-94F7-6FF8868864AA}" type="presOf" srcId="{B04C87F0-CDAB-4564-BDB1-E4E5C7B5E9BA}" destId="{551863E1-1CC1-4947-80DE-BBB6F385E38D}" srcOrd="1" destOrd="1" presId="urn:microsoft.com/office/officeart/2005/8/layout/hList7#1"/>
    <dgm:cxn modelId="{EA69C369-8F50-4D4A-A81C-FAF22AF3399A}" type="presOf" srcId="{E3FDB9A3-ECCF-4805-B428-A247C4655F9B}" destId="{4D0FC64D-FC75-47DD-8EE6-E4B5034BC7C5}" srcOrd="0" destOrd="1" presId="urn:microsoft.com/office/officeart/2005/8/layout/hList7#1"/>
    <dgm:cxn modelId="{8793555E-B9E2-4F00-AC6A-356832F6A69E}" type="presOf" srcId="{DF8CD3AB-4CE2-43CD-AEBF-A75ACB2C74A6}" destId="{FE5D456D-4BC5-4B88-B097-965FDA7B1DB0}" srcOrd="0" destOrd="0" presId="urn:microsoft.com/office/officeart/2005/8/layout/hList7#1"/>
    <dgm:cxn modelId="{3AB6B188-964B-4913-9BF6-60A2E5E267F7}" srcId="{93E75614-3642-4C12-A66B-0C9787EB87BE}" destId="{55647522-FAFA-4A2F-91E1-DE967CC1978C}" srcOrd="5" destOrd="0" parTransId="{834E0E34-5F68-4050-A592-6CEE323E5B79}" sibTransId="{3D55EA53-982B-460D-B87F-637DFA19C2B7}"/>
    <dgm:cxn modelId="{59CF3944-E4FD-410B-8F08-29465C929BF5}" type="presOf" srcId="{F3666AFC-BF62-4980-A446-701DC82DE641}" destId="{BFBBBF12-0274-4725-9BBE-6FAB76142F07}" srcOrd="0" destOrd="0" presId="urn:microsoft.com/office/officeart/2005/8/layout/hList7#1"/>
    <dgm:cxn modelId="{3B1526F5-A404-4A11-88BF-11405178D581}" srcId="{DF8CD3AB-4CE2-43CD-AEBF-A75ACB2C74A6}" destId="{A335B516-3D21-42C4-A4FD-C5C14BBD881B}" srcOrd="3" destOrd="0" parTransId="{080F78E2-E972-4A8E-8C20-913D5CFCECAC}" sibTransId="{8645CED0-E32C-46AB-B090-436E9491C6C0}"/>
    <dgm:cxn modelId="{F4178652-928D-492D-8A6B-0CAE86D64DF5}" type="presOf" srcId="{0349173D-E833-4FAE-A9D1-1D213A079351}" destId="{4D0FC64D-FC75-47DD-8EE6-E4B5034BC7C5}" srcOrd="0" destOrd="2" presId="urn:microsoft.com/office/officeart/2005/8/layout/hList7#1"/>
    <dgm:cxn modelId="{5811AAC2-B0F3-4EF5-9C19-9BE614A12517}" type="presOf" srcId="{77A07C00-DC16-4D4E-A41C-9FC333D18180}" destId="{8808549D-49D0-4B6F-99A3-88F1CD83F4D6}" srcOrd="0" destOrd="3" presId="urn:microsoft.com/office/officeart/2005/8/layout/hList7#1"/>
    <dgm:cxn modelId="{0AEDF73E-4498-40B8-B0CA-2EF2D412A5E9}" type="presOf" srcId="{183A4B50-CDC5-4B64-A3AD-753C5FD1EAA2}" destId="{FE5D456D-4BC5-4B88-B097-965FDA7B1DB0}" srcOrd="0" destOrd="5" presId="urn:microsoft.com/office/officeart/2005/8/layout/hList7#1"/>
    <dgm:cxn modelId="{D856EF52-C38F-4FB3-A91A-7CCB7F91D915}" type="presOf" srcId="{7718438C-D57E-4A21-BA73-D565E8257683}" destId="{4D0FC64D-FC75-47DD-8EE6-E4B5034BC7C5}" srcOrd="0" destOrd="8" presId="urn:microsoft.com/office/officeart/2005/8/layout/hList7#1"/>
    <dgm:cxn modelId="{380E1124-8BDC-4A5B-BFF2-46BE5A1F34AE}" srcId="{DF8CD3AB-4CE2-43CD-AEBF-A75ACB2C74A6}" destId="{183A4B50-CDC5-4B64-A3AD-753C5FD1EAA2}" srcOrd="4" destOrd="0" parTransId="{AE3BBED4-1DBF-4027-A641-7CBB5AD0EAEE}" sibTransId="{26AAC002-94E0-4F62-8209-5234BC653D3B}"/>
    <dgm:cxn modelId="{A031FB57-5C7F-4E9D-9B93-40B5BE4D27FA}" type="presOf" srcId="{7EAE37FF-14C2-41C1-977E-AD18497D6025}" destId="{551863E1-1CC1-4947-80DE-BBB6F385E38D}" srcOrd="1" destOrd="6" presId="urn:microsoft.com/office/officeart/2005/8/layout/hList7#1"/>
    <dgm:cxn modelId="{26C19A69-756F-47EE-A965-7CEBF40A60B2}" srcId="{DF8CD3AB-4CE2-43CD-AEBF-A75ACB2C74A6}" destId="{9B188BB1-13E1-4B45-90D8-C92B76D2376E}" srcOrd="1" destOrd="0" parTransId="{D18C233C-9009-42B9-A240-BCCB6A9C3294}" sibTransId="{CDF27AFC-9C1A-4C6F-88CE-ED60FAAB3E94}"/>
    <dgm:cxn modelId="{BB4610D3-D7F6-4CA6-968D-94D8E0203B40}" type="presOf" srcId="{149CD6A2-B1A2-4FC3-8B5F-ABF8B0FCD73F}" destId="{B457C22C-8FBD-452B-BCDF-E41C296174A0}" srcOrd="1" destOrd="1" presId="urn:microsoft.com/office/officeart/2005/8/layout/hList7#1"/>
    <dgm:cxn modelId="{F6AC60F5-9253-4F3B-BA26-5872AC5C1E3D}" type="presOf" srcId="{E3FDB9A3-ECCF-4805-B428-A247C4655F9B}" destId="{7AF7BF64-0F85-4853-8CC9-0D2DDC9E8AEE}" srcOrd="1" destOrd="1" presId="urn:microsoft.com/office/officeart/2005/8/layout/hList7#1"/>
    <dgm:cxn modelId="{70206C36-1814-46BE-9BA0-C7138063B195}" srcId="{DF8CD3AB-4CE2-43CD-AEBF-A75ACB2C74A6}" destId="{7EAE37FF-14C2-41C1-977E-AD18497D6025}" srcOrd="5" destOrd="0" parTransId="{D3D90BA4-3F11-4527-88F8-EA910A3E1DD4}" sibTransId="{E3C818CC-6641-4500-86F0-ACC48B84A3EC}"/>
    <dgm:cxn modelId="{FEF8EDAA-8E34-4BAB-896A-1C31B0B503E7}" type="presOf" srcId="{3598BD02-07CB-4990-96AE-410AACA39FAD}" destId="{B457C22C-8FBD-452B-BCDF-E41C296174A0}" srcOrd="1" destOrd="2" presId="urn:microsoft.com/office/officeart/2005/8/layout/hList7#1"/>
    <dgm:cxn modelId="{EAD0D565-01A9-476A-BDB1-0705B99BCF4F}" type="presOf" srcId="{93E75614-3642-4C12-A66B-0C9787EB87BE}" destId="{4D0FC64D-FC75-47DD-8EE6-E4B5034BC7C5}" srcOrd="0" destOrd="0" presId="urn:microsoft.com/office/officeart/2005/8/layout/hList7#1"/>
    <dgm:cxn modelId="{41FD0FFA-C813-49A9-A7D0-BBD335145AD4}" type="presOf" srcId="{B04C87F0-CDAB-4564-BDB1-E4E5C7B5E9BA}" destId="{FE5D456D-4BC5-4B88-B097-965FDA7B1DB0}" srcOrd="0" destOrd="1" presId="urn:microsoft.com/office/officeart/2005/8/layout/hList7#1"/>
    <dgm:cxn modelId="{FD776247-3864-45EB-B555-712832D8FA90}" srcId="{1945D5EE-BF47-4607-A778-5C30DCC16F68}" destId="{93E75614-3642-4C12-A66B-0C9787EB87BE}" srcOrd="1" destOrd="0" parTransId="{1BFA78B8-F4B1-4C60-A1F9-568A7EF5CB14}" sibTransId="{F3666AFC-BF62-4980-A446-701DC82DE641}"/>
    <dgm:cxn modelId="{B7E6897D-312A-4F23-98C2-AF885682F4AC}" type="presOf" srcId="{808DC7DF-2090-4981-87BC-B957892A3F76}" destId="{7AF7BF64-0F85-4853-8CC9-0D2DDC9E8AEE}" srcOrd="1" destOrd="5" presId="urn:microsoft.com/office/officeart/2005/8/layout/hList7#1"/>
    <dgm:cxn modelId="{83E8D984-FD25-43A2-A8FD-B7C2EEBDFB48}" type="presOf" srcId="{A38C8BCC-C22A-4374-87AC-9CD066B7E39C}" destId="{8808549D-49D0-4B6F-99A3-88F1CD83F4D6}" srcOrd="0" destOrd="4" presId="urn:microsoft.com/office/officeart/2005/8/layout/hList7#1"/>
    <dgm:cxn modelId="{1D20B7B3-48CF-411A-BF57-558DB780309D}" type="presOf" srcId="{9B188BB1-13E1-4B45-90D8-C92B76D2376E}" destId="{FE5D456D-4BC5-4B88-B097-965FDA7B1DB0}" srcOrd="0" destOrd="2" presId="urn:microsoft.com/office/officeart/2005/8/layout/hList7#1"/>
    <dgm:cxn modelId="{C945AB02-C7A2-43A6-B2DB-84AE5489AC22}" srcId="{1945D5EE-BF47-4607-A778-5C30DCC16F68}" destId="{DF8CD3AB-4CE2-43CD-AEBF-A75ACB2C74A6}" srcOrd="0" destOrd="0" parTransId="{4261E881-3B80-40B1-9DD1-ED3E2CC255EA}" sibTransId="{9763F1B5-0E4A-4DEF-BE6A-69F1F9927349}"/>
    <dgm:cxn modelId="{1F7FC38F-620A-4A33-9EB4-14CCD83EF0D7}" srcId="{DF8CD3AB-4CE2-43CD-AEBF-A75ACB2C74A6}" destId="{89A69FF8-B051-4B45-8432-A39D1121048B}" srcOrd="6" destOrd="0" parTransId="{CD1F0721-4A35-4BDA-9E72-D9E93D60D71F}" sibTransId="{7ACDB5F2-EA46-4A9C-9702-AA8F67CCFF28}"/>
    <dgm:cxn modelId="{6CDB63AE-A879-4A86-9468-234B630E794B}" type="presOf" srcId="{89A69FF8-B051-4B45-8432-A39D1121048B}" destId="{FE5D456D-4BC5-4B88-B097-965FDA7B1DB0}" srcOrd="0" destOrd="7" presId="urn:microsoft.com/office/officeart/2005/8/layout/hList7#1"/>
    <dgm:cxn modelId="{0EE6647C-5D90-41FA-9465-15BBC72A0C24}" srcId="{E301233D-B796-4393-9CB5-82591E30E97F}" destId="{149CD6A2-B1A2-4FC3-8B5F-ABF8B0FCD73F}" srcOrd="0" destOrd="0" parTransId="{8F71325E-D8C1-46EB-901B-B1E97FC0960F}" sibTransId="{2AE4229E-6A03-498B-91E0-111AB4227D57}"/>
    <dgm:cxn modelId="{3B701346-C439-4E46-AD66-FAC055909785}" srcId="{DF8CD3AB-4CE2-43CD-AEBF-A75ACB2C74A6}" destId="{B04C87F0-CDAB-4564-BDB1-E4E5C7B5E9BA}" srcOrd="0" destOrd="0" parTransId="{B5F798C8-D458-4B03-ABE6-90E6537EA20D}" sibTransId="{F47F37B8-E44E-4E72-8450-F03F7980B226}"/>
    <dgm:cxn modelId="{F65043CE-B2C1-417A-B0CE-31E3F34A0D96}" srcId="{93E75614-3642-4C12-A66B-0C9787EB87BE}" destId="{BF2AA77B-F23E-480E-B1AD-2DD800A98F7C}" srcOrd="6" destOrd="0" parTransId="{C7783A3D-8DD1-4BB1-80BB-C6D48AA0586B}" sibTransId="{F35DFC38-8C41-4552-8FE7-91BC1F0382DA}"/>
    <dgm:cxn modelId="{F0B0CB4D-F2DA-4493-883F-6678F89D6960}" srcId="{93E75614-3642-4C12-A66B-0C9787EB87BE}" destId="{0349173D-E833-4FAE-A9D1-1D213A079351}" srcOrd="1" destOrd="0" parTransId="{7E09F581-8F4E-4F1A-904D-C4E43A542B22}" sibTransId="{BE04CF61-B1A9-4976-BE18-8275327D11F9}"/>
    <dgm:cxn modelId="{5FD66356-C780-48F3-AAAB-0EDBA860BD00}" type="presOf" srcId="{808DC7DF-2090-4981-87BC-B957892A3F76}" destId="{4D0FC64D-FC75-47DD-8EE6-E4B5034BC7C5}" srcOrd="0" destOrd="5" presId="urn:microsoft.com/office/officeart/2005/8/layout/hList7#1"/>
    <dgm:cxn modelId="{F72BD0E2-69A1-4D01-AC5E-2B2A3B928BE4}" srcId="{E301233D-B796-4393-9CB5-82591E30E97F}" destId="{77A07C00-DC16-4D4E-A41C-9FC333D18180}" srcOrd="2" destOrd="0" parTransId="{84370201-8D3F-4130-9234-01BCBF52BF00}" sibTransId="{AD4A8856-CDED-494F-8C83-CBE0D0702755}"/>
    <dgm:cxn modelId="{A4F33F27-D319-41B9-AA4B-DDA952562990}" type="presOf" srcId="{CB57A8AF-F4A9-4A10-958E-803F85FEBD33}" destId="{FE5D456D-4BC5-4B88-B097-965FDA7B1DB0}" srcOrd="0" destOrd="8" presId="urn:microsoft.com/office/officeart/2005/8/layout/hList7#1"/>
    <dgm:cxn modelId="{E61F0775-29C7-44E9-9293-FD21C3D48C51}" type="presOf" srcId="{CB57A8AF-F4A9-4A10-958E-803F85FEBD33}" destId="{551863E1-1CC1-4947-80DE-BBB6F385E38D}" srcOrd="1" destOrd="8" presId="urn:microsoft.com/office/officeart/2005/8/layout/hList7#1"/>
    <dgm:cxn modelId="{7025E705-C4B9-4038-BE48-C177EFF8D59F}" type="presOf" srcId="{3598BD02-07CB-4990-96AE-410AACA39FAD}" destId="{8808549D-49D0-4B6F-99A3-88F1CD83F4D6}" srcOrd="0" destOrd="2" presId="urn:microsoft.com/office/officeart/2005/8/layout/hList7#1"/>
    <dgm:cxn modelId="{0744807F-605C-4BD1-96CB-B01905F91216}" type="presOf" srcId="{93E75614-3642-4C12-A66B-0C9787EB87BE}" destId="{7AF7BF64-0F85-4853-8CC9-0D2DDC9E8AEE}" srcOrd="1" destOrd="0" presId="urn:microsoft.com/office/officeart/2005/8/layout/hList7#1"/>
    <dgm:cxn modelId="{DD00A35C-EB75-480F-AB58-1452DE09D007}" type="presOf" srcId="{BF2AA77B-F23E-480E-B1AD-2DD800A98F7C}" destId="{7AF7BF64-0F85-4853-8CC9-0D2DDC9E8AEE}" srcOrd="1" destOrd="7" presId="urn:microsoft.com/office/officeart/2005/8/layout/hList7#1"/>
    <dgm:cxn modelId="{5E6E5032-BDE2-4395-BD19-4BBABF041D73}" type="presOf" srcId="{55647522-FAFA-4A2F-91E1-DE967CC1978C}" destId="{4D0FC64D-FC75-47DD-8EE6-E4B5034BC7C5}" srcOrd="0" destOrd="6" presId="urn:microsoft.com/office/officeart/2005/8/layout/hList7#1"/>
    <dgm:cxn modelId="{26031E73-AB66-4319-868F-CF1F74438F2A}" srcId="{1945D5EE-BF47-4607-A778-5C30DCC16F68}" destId="{E301233D-B796-4393-9CB5-82591E30E97F}" srcOrd="2" destOrd="0" parTransId="{E7AB9662-3FC3-4E0F-B7E0-830D850B6E09}" sibTransId="{7CA27E01-1807-42F0-929F-66DE0822E61A}"/>
    <dgm:cxn modelId="{8FF7036C-E423-4338-A3CF-309A4B144B81}" srcId="{DF8CD3AB-4CE2-43CD-AEBF-A75ACB2C74A6}" destId="{CB57A8AF-F4A9-4A10-958E-803F85FEBD33}" srcOrd="7" destOrd="0" parTransId="{B4815552-7E07-4F61-BE47-6DF17C9E7E61}" sibTransId="{A62645FA-21D9-4D55-98BB-89F637BE7A6F}"/>
    <dgm:cxn modelId="{756AB973-7F59-416E-A6C2-BA79FB38B881}" type="presOf" srcId="{E301233D-B796-4393-9CB5-82591E30E97F}" destId="{B457C22C-8FBD-452B-BCDF-E41C296174A0}" srcOrd="1" destOrd="0" presId="urn:microsoft.com/office/officeart/2005/8/layout/hList7#1"/>
    <dgm:cxn modelId="{50913A2F-4589-4568-BD7E-016C2AB7FF51}" srcId="{E301233D-B796-4393-9CB5-82591E30E97F}" destId="{3598BD02-07CB-4990-96AE-410AACA39FAD}" srcOrd="1" destOrd="0" parTransId="{0F036495-F397-4DB5-B1E8-D4200CF9AFCA}" sibTransId="{F6500456-F700-4633-80D1-2EF742942C00}"/>
    <dgm:cxn modelId="{ADE0C55A-07E7-47DC-BD73-0ABF214E7BB8}" srcId="{E301233D-B796-4393-9CB5-82591E30E97F}" destId="{A38C8BCC-C22A-4374-87AC-9CD066B7E39C}" srcOrd="3" destOrd="0" parTransId="{3DD8E0BA-6C83-4E60-B924-561333ABF428}" sibTransId="{9F578594-626E-41F9-BF20-948CD9176DB2}"/>
    <dgm:cxn modelId="{377FB864-EF27-4BFA-B10F-86666453467A}" type="presOf" srcId="{120B1FB2-3875-4B49-8F44-2F1A5350883E}" destId="{551863E1-1CC1-4947-80DE-BBB6F385E38D}" srcOrd="1" destOrd="3" presId="urn:microsoft.com/office/officeart/2005/8/layout/hList7#1"/>
    <dgm:cxn modelId="{F0D7B1CA-5804-4B6B-B854-7A293FD41134}" type="presOf" srcId="{A38C8BCC-C22A-4374-87AC-9CD066B7E39C}" destId="{B457C22C-8FBD-452B-BCDF-E41C296174A0}" srcOrd="1" destOrd="4" presId="urn:microsoft.com/office/officeart/2005/8/layout/hList7#1"/>
    <dgm:cxn modelId="{98B10EDC-DC1C-4CE9-9D02-5920317C3DD5}" srcId="{93E75614-3642-4C12-A66B-0C9787EB87BE}" destId="{7718438C-D57E-4A21-BA73-D565E8257683}" srcOrd="7" destOrd="0" parTransId="{35888D00-6F6D-4D5D-92A5-5741EA2E6CDB}" sibTransId="{4A38EE61-4394-4944-BF68-51A9EDFF30C6}"/>
    <dgm:cxn modelId="{EF4DBFBA-EB46-41A8-9A98-7247C937EA22}" type="presOf" srcId="{A335B516-3D21-42C4-A4FD-C5C14BBD881B}" destId="{FE5D456D-4BC5-4B88-B097-965FDA7B1DB0}" srcOrd="0" destOrd="4" presId="urn:microsoft.com/office/officeart/2005/8/layout/hList7#1"/>
    <dgm:cxn modelId="{18C38C6F-EBEE-4008-930A-12B7078315FC}" type="presParOf" srcId="{D15BDCA9-E7CB-4005-AB6E-6336E5580BE7}" destId="{476DAD28-2890-4B65-84ED-33F913C2C61E}" srcOrd="0" destOrd="0" presId="urn:microsoft.com/office/officeart/2005/8/layout/hList7#1"/>
    <dgm:cxn modelId="{94DF05DE-BFBD-41CB-853A-AB54461EDB28}" type="presParOf" srcId="{D15BDCA9-E7CB-4005-AB6E-6336E5580BE7}" destId="{C2BF9223-AC90-47C7-A6D4-F46ABABB4A08}" srcOrd="1" destOrd="0" presId="urn:microsoft.com/office/officeart/2005/8/layout/hList7#1"/>
    <dgm:cxn modelId="{D1E2B3E5-A9B2-4C9A-B406-804D2F49B65E}" type="presParOf" srcId="{C2BF9223-AC90-47C7-A6D4-F46ABABB4A08}" destId="{E965DDC3-8672-4387-9D2C-51178D90D127}" srcOrd="0" destOrd="0" presId="urn:microsoft.com/office/officeart/2005/8/layout/hList7#1"/>
    <dgm:cxn modelId="{2D36F23D-6161-4978-AD89-3BBB56FA0D66}" type="presParOf" srcId="{E965DDC3-8672-4387-9D2C-51178D90D127}" destId="{FE5D456D-4BC5-4B88-B097-965FDA7B1DB0}" srcOrd="0" destOrd="0" presId="urn:microsoft.com/office/officeart/2005/8/layout/hList7#1"/>
    <dgm:cxn modelId="{CD99D3C5-AD3D-4BFD-A144-82BDB090ECD8}" type="presParOf" srcId="{E965DDC3-8672-4387-9D2C-51178D90D127}" destId="{551863E1-1CC1-4947-80DE-BBB6F385E38D}" srcOrd="1" destOrd="0" presId="urn:microsoft.com/office/officeart/2005/8/layout/hList7#1"/>
    <dgm:cxn modelId="{BB568578-8B9B-4DB5-8F99-434278C2013B}" type="presParOf" srcId="{E965DDC3-8672-4387-9D2C-51178D90D127}" destId="{3D005E9E-7AE7-4EA5-8350-3D5AF38E2E0A}" srcOrd="2" destOrd="0" presId="urn:microsoft.com/office/officeart/2005/8/layout/hList7#1"/>
    <dgm:cxn modelId="{3339E15E-126A-4547-8E81-41531C1626A2}" type="presParOf" srcId="{E965DDC3-8672-4387-9D2C-51178D90D127}" destId="{6C04ADF9-E9BC-49D9-BA0C-C46D0617ED56}" srcOrd="3" destOrd="0" presId="urn:microsoft.com/office/officeart/2005/8/layout/hList7#1"/>
    <dgm:cxn modelId="{DD4932B2-FB27-4DB2-A1BF-9064724F305D}" type="presParOf" srcId="{C2BF9223-AC90-47C7-A6D4-F46ABABB4A08}" destId="{1F6F4687-F327-43A2-B0F1-756E61D6CCB2}" srcOrd="1" destOrd="0" presId="urn:microsoft.com/office/officeart/2005/8/layout/hList7#1"/>
    <dgm:cxn modelId="{645CCEF4-1EF5-46B3-897B-ED46981C8363}" type="presParOf" srcId="{C2BF9223-AC90-47C7-A6D4-F46ABABB4A08}" destId="{FD07087D-642A-4111-8F09-405041C6718C}" srcOrd="2" destOrd="0" presId="urn:microsoft.com/office/officeart/2005/8/layout/hList7#1"/>
    <dgm:cxn modelId="{96ECFB1F-1803-44A3-B031-1B245E1CF946}" type="presParOf" srcId="{FD07087D-642A-4111-8F09-405041C6718C}" destId="{4D0FC64D-FC75-47DD-8EE6-E4B5034BC7C5}" srcOrd="0" destOrd="0" presId="urn:microsoft.com/office/officeart/2005/8/layout/hList7#1"/>
    <dgm:cxn modelId="{05770423-EC70-4762-89B6-9285B609F666}" type="presParOf" srcId="{FD07087D-642A-4111-8F09-405041C6718C}" destId="{7AF7BF64-0F85-4853-8CC9-0D2DDC9E8AEE}" srcOrd="1" destOrd="0" presId="urn:microsoft.com/office/officeart/2005/8/layout/hList7#1"/>
    <dgm:cxn modelId="{E74A3B9D-24BD-469C-BC28-47187B4361B0}" type="presParOf" srcId="{FD07087D-642A-4111-8F09-405041C6718C}" destId="{FDA05C2D-486E-4FD6-A8C3-9436A3648671}" srcOrd="2" destOrd="0" presId="urn:microsoft.com/office/officeart/2005/8/layout/hList7#1"/>
    <dgm:cxn modelId="{09DE0B7F-DD70-4764-8005-AA059771C496}" type="presParOf" srcId="{FD07087D-642A-4111-8F09-405041C6718C}" destId="{71FE9BCA-652B-48C4-AFED-483E06C6320E}" srcOrd="3" destOrd="0" presId="urn:microsoft.com/office/officeart/2005/8/layout/hList7#1"/>
    <dgm:cxn modelId="{AE5C16D8-34DE-49F0-AE5E-2E3F6C6B1E11}" type="presParOf" srcId="{C2BF9223-AC90-47C7-A6D4-F46ABABB4A08}" destId="{BFBBBF12-0274-4725-9BBE-6FAB76142F07}" srcOrd="3" destOrd="0" presId="urn:microsoft.com/office/officeart/2005/8/layout/hList7#1"/>
    <dgm:cxn modelId="{09477B77-868A-4CB1-A5FD-6A667855097A}" type="presParOf" srcId="{C2BF9223-AC90-47C7-A6D4-F46ABABB4A08}" destId="{7C82C8D3-BAA9-4D48-90B1-C9EF44F07F87}" srcOrd="4" destOrd="0" presId="urn:microsoft.com/office/officeart/2005/8/layout/hList7#1"/>
    <dgm:cxn modelId="{9A0233BC-C266-49AF-B8E9-C46A746D0194}" type="presParOf" srcId="{7C82C8D3-BAA9-4D48-90B1-C9EF44F07F87}" destId="{8808549D-49D0-4B6F-99A3-88F1CD83F4D6}" srcOrd="0" destOrd="0" presId="urn:microsoft.com/office/officeart/2005/8/layout/hList7#1"/>
    <dgm:cxn modelId="{1038C75A-5313-4831-8BAA-5A280A4B4748}" type="presParOf" srcId="{7C82C8D3-BAA9-4D48-90B1-C9EF44F07F87}" destId="{B457C22C-8FBD-452B-BCDF-E41C296174A0}" srcOrd="1" destOrd="0" presId="urn:microsoft.com/office/officeart/2005/8/layout/hList7#1"/>
    <dgm:cxn modelId="{196B8000-EEC0-4183-AA1D-98CEF8F8E32D}" type="presParOf" srcId="{7C82C8D3-BAA9-4D48-90B1-C9EF44F07F87}" destId="{ED5A40FC-F005-49AE-BC0C-BD9510E0A205}" srcOrd="2" destOrd="0" presId="urn:microsoft.com/office/officeart/2005/8/layout/hList7#1"/>
    <dgm:cxn modelId="{1109B666-3E1C-4DB7-92D5-1CD54CD6B745}" type="presParOf" srcId="{7C82C8D3-BAA9-4D48-90B1-C9EF44F07F87}" destId="{A5D0F6A5-B9B8-4E7C-AFA6-7CCAA937E8D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9B7CF6-69D3-4900-8AAA-ECF4F4165354}">
      <dsp:nvSpPr>
        <dsp:cNvPr id="0" name=""/>
        <dsp:cNvSpPr/>
      </dsp:nvSpPr>
      <dsp:spPr>
        <a:xfrm>
          <a:off x="3960561" y="2267155"/>
          <a:ext cx="2770968" cy="2770968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/>
            <a:t>Private</a:t>
          </a:r>
          <a:r>
            <a:rPr lang="tr-TR" sz="1800" b="1" kern="1200" dirty="0" smtClean="0"/>
            <a:t> </a:t>
          </a:r>
          <a:r>
            <a:rPr lang="tr-TR" sz="1800" b="1" kern="1200" dirty="0" err="1" smtClean="0"/>
            <a:t>Sector</a:t>
          </a:r>
          <a:r>
            <a:rPr lang="tr-TR" sz="1800" b="1" kern="1200" dirty="0" smtClean="0"/>
            <a:t> </a:t>
          </a:r>
          <a:endParaRPr lang="en-US" sz="1800" b="1" kern="1200" dirty="0"/>
        </a:p>
      </dsp:txBody>
      <dsp:txXfrm>
        <a:off x="3960561" y="2267155"/>
        <a:ext cx="2770968" cy="2770968"/>
      </dsp:txXfrm>
    </dsp:sp>
    <dsp:sp modelId="{B35013ED-A9BD-47D8-A9AA-04423F286DE1}">
      <dsp:nvSpPr>
        <dsp:cNvPr id="0" name=""/>
        <dsp:cNvSpPr/>
      </dsp:nvSpPr>
      <dsp:spPr>
        <a:xfrm>
          <a:off x="3607893" y="4193708"/>
          <a:ext cx="1763343" cy="63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Both as Client &amp; Shareholder</a:t>
          </a:r>
          <a:endParaRPr lang="en-US" sz="1400" kern="1200" noProof="0" dirty="0"/>
        </a:p>
      </dsp:txBody>
      <dsp:txXfrm>
        <a:off x="3607893" y="4193708"/>
        <a:ext cx="1763343" cy="630825"/>
      </dsp:txXfrm>
    </dsp:sp>
    <dsp:sp modelId="{95D9979A-04A2-4966-91C8-1A1E3DA30799}">
      <dsp:nvSpPr>
        <dsp:cNvPr id="0" name=""/>
        <dsp:cNvSpPr/>
      </dsp:nvSpPr>
      <dsp:spPr>
        <a:xfrm>
          <a:off x="2348362" y="1612199"/>
          <a:ext cx="2015249" cy="2015249"/>
        </a:xfrm>
        <a:prstGeom prst="gear6">
          <a:avLst/>
        </a:prstGeom>
        <a:solidFill>
          <a:schemeClr val="accent3">
            <a:hueOff val="-6289637"/>
            <a:satOff val="-18354"/>
            <a:lumOff val="-10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/>
            <a:t>Public</a:t>
          </a:r>
          <a:r>
            <a:rPr lang="tr-TR" sz="1800" b="1" kern="1200" dirty="0" smtClean="0"/>
            <a:t> </a:t>
          </a:r>
          <a:r>
            <a:rPr lang="tr-TR" sz="1800" b="1" kern="1200" dirty="0" err="1" smtClean="0"/>
            <a:t>Authority</a:t>
          </a:r>
          <a:endParaRPr lang="en-US" sz="1800" b="1" kern="1200" dirty="0"/>
        </a:p>
      </dsp:txBody>
      <dsp:txXfrm>
        <a:off x="2348362" y="1612199"/>
        <a:ext cx="2015249" cy="2015249"/>
      </dsp:txXfrm>
    </dsp:sp>
    <dsp:sp modelId="{0C5D9822-A891-4DE6-A9EE-EC5409561795}">
      <dsp:nvSpPr>
        <dsp:cNvPr id="0" name=""/>
        <dsp:cNvSpPr/>
      </dsp:nvSpPr>
      <dsp:spPr>
        <a:xfrm>
          <a:off x="1693405" y="3033631"/>
          <a:ext cx="1763343" cy="834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6289637"/>
              <a:satOff val="-18354"/>
              <a:lumOff val="-10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Guarantor of the system &amp; priorities of the country</a:t>
          </a:r>
          <a:endParaRPr lang="en-US" sz="1400" kern="1200" noProof="0" dirty="0"/>
        </a:p>
      </dsp:txBody>
      <dsp:txXfrm>
        <a:off x="1693405" y="3033631"/>
        <a:ext cx="1763343" cy="834967"/>
      </dsp:txXfrm>
    </dsp:sp>
    <dsp:sp modelId="{0B5EF90F-411F-4ED0-A113-6D7E73A335F4}">
      <dsp:nvSpPr>
        <dsp:cNvPr id="0" name=""/>
        <dsp:cNvSpPr/>
      </dsp:nvSpPr>
      <dsp:spPr>
        <a:xfrm rot="20700000">
          <a:off x="3477107" y="221883"/>
          <a:ext cx="1974533" cy="1974533"/>
        </a:xfrm>
        <a:prstGeom prst="gear6">
          <a:avLst/>
        </a:prstGeom>
        <a:solidFill>
          <a:schemeClr val="accent3">
            <a:hueOff val="-12579274"/>
            <a:satOff val="-36709"/>
            <a:lumOff val="-205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/>
            <a:t>IFI’s</a:t>
          </a:r>
          <a:endParaRPr lang="en-US" sz="1800" b="1" kern="1200" dirty="0"/>
        </a:p>
      </dsp:txBody>
      <dsp:txXfrm>
        <a:off x="3910180" y="654956"/>
        <a:ext cx="1108387" cy="1108387"/>
      </dsp:txXfrm>
    </dsp:sp>
    <dsp:sp modelId="{F3D601A6-2EDC-4831-96DA-4267CC979B50}">
      <dsp:nvSpPr>
        <dsp:cNvPr id="0" name=""/>
        <dsp:cNvSpPr/>
      </dsp:nvSpPr>
      <dsp:spPr>
        <a:xfrm>
          <a:off x="4968186" y="999765"/>
          <a:ext cx="1763343" cy="368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2579274"/>
              <a:satOff val="-36709"/>
              <a:lumOff val="-20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As LT </a:t>
          </a:r>
          <a:r>
            <a:rPr lang="tr-TR" sz="1400" kern="1200" dirty="0" err="1" smtClean="0"/>
            <a:t>Fund</a:t>
          </a:r>
          <a:r>
            <a:rPr lang="tr-TR" sz="1400" kern="1200" dirty="0" smtClean="0"/>
            <a:t> Providers</a:t>
          </a:r>
          <a:endParaRPr lang="en-US" sz="1400" kern="1200" dirty="0"/>
        </a:p>
      </dsp:txBody>
      <dsp:txXfrm>
        <a:off x="4968186" y="999765"/>
        <a:ext cx="1763343" cy="368387"/>
      </dsp:txXfrm>
    </dsp:sp>
    <dsp:sp modelId="{DBB17BA3-5789-42B2-A4E7-94B45E67C61D}">
      <dsp:nvSpPr>
        <dsp:cNvPr id="0" name=""/>
        <dsp:cNvSpPr/>
      </dsp:nvSpPr>
      <dsp:spPr>
        <a:xfrm>
          <a:off x="3756867" y="1843669"/>
          <a:ext cx="3546839" cy="3546839"/>
        </a:xfrm>
        <a:prstGeom prst="circularArrow">
          <a:avLst>
            <a:gd name="adj1" fmla="val 4688"/>
            <a:gd name="adj2" fmla="val 299029"/>
            <a:gd name="adj3" fmla="val 2533200"/>
            <a:gd name="adj4" fmla="val 15825058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04EED-663D-4480-BCBE-0FCE7CDCCB79}">
      <dsp:nvSpPr>
        <dsp:cNvPr id="0" name=""/>
        <dsp:cNvSpPr/>
      </dsp:nvSpPr>
      <dsp:spPr>
        <a:xfrm>
          <a:off x="1991465" y="1162679"/>
          <a:ext cx="2577000" cy="25770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-6289637"/>
            <a:satOff val="-18354"/>
            <a:lumOff val="-10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CF1E7-1672-49F8-A812-6788B54EDA11}">
      <dsp:nvSpPr>
        <dsp:cNvPr id="0" name=""/>
        <dsp:cNvSpPr/>
      </dsp:nvSpPr>
      <dsp:spPr>
        <a:xfrm>
          <a:off x="3020377" y="-214235"/>
          <a:ext cx="2778525" cy="277852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-12579274"/>
            <a:satOff val="-36709"/>
            <a:lumOff val="-205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1F201-83AF-46DD-907F-7306FEAB1858}">
      <dsp:nvSpPr>
        <dsp:cNvPr id="0" name=""/>
        <dsp:cNvSpPr/>
      </dsp:nvSpPr>
      <dsp:spPr>
        <a:xfrm rot="16200000">
          <a:off x="-474805" y="475558"/>
          <a:ext cx="2907449" cy="19563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uFill>
                <a:solidFill/>
              </a:uFill>
            </a:rPr>
            <a:t>Promote investments of private initiative in the Turkish Industry</a:t>
          </a:r>
          <a:endParaRPr lang="en-US" sz="1800" kern="1200" noProof="0" dirty="0"/>
        </a:p>
      </dsp:txBody>
      <dsp:txXfrm rot="16200000">
        <a:off x="-474805" y="475558"/>
        <a:ext cx="2907449" cy="1956332"/>
      </dsp:txXfrm>
    </dsp:sp>
    <dsp:sp modelId="{098478A4-74B3-42D5-8ABA-F38AB6FD8AD1}">
      <dsp:nvSpPr>
        <dsp:cNvPr id="0" name=""/>
        <dsp:cNvSpPr/>
      </dsp:nvSpPr>
      <dsp:spPr>
        <a:xfrm rot="16200000">
          <a:off x="1628251" y="475558"/>
          <a:ext cx="2907449" cy="19563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uFill>
                <a:solidFill/>
              </a:uFill>
            </a:rPr>
            <a:t>A</a:t>
          </a:r>
          <a:r>
            <a:rPr lang="en-US" sz="1800" kern="1200" dirty="0" err="1" smtClean="0">
              <a:uFill>
                <a:solidFill/>
              </a:uFill>
            </a:rPr>
            <a:t>ssist</a:t>
          </a:r>
          <a:r>
            <a:rPr lang="en-US" sz="1800" kern="1200" dirty="0" smtClean="0">
              <a:uFill>
                <a:solidFill/>
              </a:uFill>
            </a:rPr>
            <a:t> the participation of domestic and foreign capital to companies </a:t>
          </a:r>
          <a:endParaRPr lang="tr-TR" sz="1800" kern="1200" dirty="0"/>
        </a:p>
      </dsp:txBody>
      <dsp:txXfrm rot="16200000">
        <a:off x="1628251" y="475558"/>
        <a:ext cx="2907449" cy="1956332"/>
      </dsp:txXfrm>
    </dsp:sp>
    <dsp:sp modelId="{6D408791-0B9F-4FAB-9B0B-40E09808863A}">
      <dsp:nvSpPr>
        <dsp:cNvPr id="0" name=""/>
        <dsp:cNvSpPr/>
      </dsp:nvSpPr>
      <dsp:spPr>
        <a:xfrm rot="16200000">
          <a:off x="3731308" y="475558"/>
          <a:ext cx="2907449" cy="19563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uFill>
                <a:solidFill/>
              </a:uFill>
            </a:rPr>
            <a:t>C</a:t>
          </a:r>
          <a:r>
            <a:rPr lang="en-US" sz="1800" kern="1200" dirty="0" err="1" smtClean="0">
              <a:uFill>
                <a:solidFill/>
              </a:uFill>
            </a:rPr>
            <a:t>ontribute</a:t>
          </a:r>
          <a:r>
            <a:rPr lang="en-US" sz="1800" kern="1200" dirty="0" smtClean="0">
              <a:uFill>
                <a:solidFill/>
              </a:uFill>
            </a:rPr>
            <a:t> to the development of the Turkish capital markets </a:t>
          </a:r>
          <a:endParaRPr lang="tr-TR" sz="1800" kern="1200" dirty="0"/>
        </a:p>
      </dsp:txBody>
      <dsp:txXfrm rot="16200000">
        <a:off x="3731308" y="475558"/>
        <a:ext cx="2907449" cy="19563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5D456D-4BC5-4B88-B097-965FDA7B1DB0}">
      <dsp:nvSpPr>
        <dsp:cNvPr id="0" name=""/>
        <dsp:cNvSpPr/>
      </dsp:nvSpPr>
      <dsp:spPr>
        <a:xfrm>
          <a:off x="1679" y="0"/>
          <a:ext cx="2613607" cy="4104455"/>
        </a:xfrm>
        <a:prstGeom prst="round2Diag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noProof="0" dirty="0" smtClean="0"/>
            <a:t>   </a:t>
          </a:r>
          <a:r>
            <a:rPr lang="en-US" sz="2000" b="0" kern="1200" noProof="0" dirty="0" smtClean="0"/>
            <a:t>Corporate Banking</a:t>
          </a:r>
          <a:endParaRPr lang="en-US" sz="2000" b="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Corporate Lending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Project Finance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Apex Banking</a:t>
          </a:r>
          <a:r>
            <a:rPr lang="tr-TR" sz="1200" kern="1200" noProof="0" dirty="0" smtClean="0"/>
            <a:t> </a:t>
          </a:r>
          <a:r>
            <a:rPr lang="tr-TR" sz="1100" i="1" kern="1200" noProof="0" dirty="0" smtClean="0"/>
            <a:t>(11 commercial banks, 12 leasing companies, 3 factoring companies, 4 participation banks)</a:t>
          </a:r>
          <a:endParaRPr lang="en-US" sz="1100" i="1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Leasing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Foreign Trade Financing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ECA Credits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Working Capital</a:t>
          </a:r>
          <a:endParaRPr lang="en-US" sz="1200" kern="1200" noProof="0" dirty="0"/>
        </a:p>
      </dsp:txBody>
      <dsp:txXfrm>
        <a:off x="1679" y="1641782"/>
        <a:ext cx="2613607" cy="1641782"/>
      </dsp:txXfrm>
    </dsp:sp>
    <dsp:sp modelId="{6C04ADF9-E9BC-49D9-BA0C-C46D0617ED56}">
      <dsp:nvSpPr>
        <dsp:cNvPr id="0" name=""/>
        <dsp:cNvSpPr/>
      </dsp:nvSpPr>
      <dsp:spPr>
        <a:xfrm>
          <a:off x="625091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FC64D-FC75-47DD-8EE6-E4B5034BC7C5}">
      <dsp:nvSpPr>
        <dsp:cNvPr id="0" name=""/>
        <dsp:cNvSpPr/>
      </dsp:nvSpPr>
      <dsp:spPr>
        <a:xfrm>
          <a:off x="2693696" y="0"/>
          <a:ext cx="2613607" cy="4104455"/>
        </a:xfrm>
        <a:prstGeom prst="round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noProof="0" dirty="0" smtClean="0"/>
            <a:t>Investment Banking</a:t>
          </a:r>
          <a:endParaRPr lang="en-US" sz="2000" b="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IPO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Bond Issuance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M&amp;A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Asset Purchase – Sale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Money and Capital Markets Brokerage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Portfolio Management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Derivatives</a:t>
          </a:r>
          <a:endParaRPr lang="en-US" sz="1200" kern="1200" noProof="0" dirty="0"/>
        </a:p>
      </dsp:txBody>
      <dsp:txXfrm>
        <a:off x="2693696" y="1641782"/>
        <a:ext cx="2613607" cy="1641782"/>
      </dsp:txXfrm>
    </dsp:sp>
    <dsp:sp modelId="{71FE9BCA-652B-48C4-AFED-483E06C6320E}">
      <dsp:nvSpPr>
        <dsp:cNvPr id="0" name=""/>
        <dsp:cNvSpPr/>
      </dsp:nvSpPr>
      <dsp:spPr>
        <a:xfrm>
          <a:off x="3317108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8549D-49D0-4B6F-99A3-88F1CD83F4D6}">
      <dsp:nvSpPr>
        <dsp:cNvPr id="0" name=""/>
        <dsp:cNvSpPr/>
      </dsp:nvSpPr>
      <dsp:spPr>
        <a:xfrm>
          <a:off x="5385712" y="0"/>
          <a:ext cx="2613607" cy="4104455"/>
        </a:xfrm>
        <a:prstGeom prst="round2Diag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noProof="0" dirty="0" smtClean="0"/>
            <a:t>          </a:t>
          </a:r>
          <a:r>
            <a:rPr lang="en-US" sz="2000" b="0" kern="1200" noProof="0" dirty="0" smtClean="0"/>
            <a:t>Advisory</a:t>
          </a:r>
          <a:endParaRPr lang="en-US" sz="2000" b="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Strategic Advisory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Real Estate Appraisal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Environment and Sustainability </a:t>
          </a:r>
          <a:endParaRPr lang="en-US" sz="1200" kern="1200" noProof="0" dirty="0"/>
        </a:p>
      </dsp:txBody>
      <dsp:txXfrm>
        <a:off x="5385712" y="1641782"/>
        <a:ext cx="2613607" cy="1641782"/>
      </dsp:txXfrm>
    </dsp:sp>
    <dsp:sp modelId="{A5D0F6A5-B9B8-4E7C-AFA6-7CCAA937E8D2}">
      <dsp:nvSpPr>
        <dsp:cNvPr id="0" name=""/>
        <dsp:cNvSpPr/>
      </dsp:nvSpPr>
      <dsp:spPr>
        <a:xfrm>
          <a:off x="6009124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DAD28-2890-4B65-84ED-33F913C2C61E}">
      <dsp:nvSpPr>
        <dsp:cNvPr id="0" name=""/>
        <dsp:cNvSpPr/>
      </dsp:nvSpPr>
      <dsp:spPr>
        <a:xfrm>
          <a:off x="320040" y="3283564"/>
          <a:ext cx="7360919" cy="615668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0.11604</cdr:x>
      <cdr:y>0.41055</cdr:y>
    </cdr:from>
    <cdr:to>
      <cdr:x>0.25303</cdr:x>
      <cdr:y>0.62804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1932" y="1005138"/>
          <a:ext cx="722382" cy="532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200" dirty="0" smtClean="0"/>
            <a:t>15,701</a:t>
          </a:r>
          <a:endParaRPr lang="tr-TR" sz="1200" dirty="0"/>
        </a:p>
      </cdr:txBody>
    </cdr:sp>
  </cdr:relSizeAnchor>
  <cdr:relSizeAnchor xmlns:cdr="http://schemas.openxmlformats.org/drawingml/2006/chartDrawing">
    <cdr:from>
      <cdr:x>0.35016</cdr:x>
      <cdr:y>0.30334</cdr:y>
    </cdr:from>
    <cdr:to>
      <cdr:x>0.48715</cdr:x>
      <cdr:y>0.54928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46467" y="742659"/>
          <a:ext cx="722383" cy="60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dirty="0" smtClean="0"/>
            <a:t>20,735</a:t>
          </a:r>
          <a:endParaRPr lang="tr-TR" sz="1200" dirty="0"/>
        </a:p>
      </cdr:txBody>
    </cdr:sp>
  </cdr:relSizeAnchor>
  <cdr:relSizeAnchor xmlns:cdr="http://schemas.openxmlformats.org/drawingml/2006/chartDrawing">
    <cdr:from>
      <cdr:x>0.58026</cdr:x>
      <cdr:y>0.27133</cdr:y>
    </cdr:from>
    <cdr:to>
      <cdr:x>0.71725</cdr:x>
      <cdr:y>0.48881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59832" y="664278"/>
          <a:ext cx="722383" cy="532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dirty="0" smtClean="0"/>
            <a:t>22,870</a:t>
          </a:r>
          <a:endParaRPr lang="tr-TR" sz="1200" dirty="0"/>
        </a:p>
      </cdr:txBody>
    </cdr:sp>
  </cdr:relSizeAnchor>
  <cdr:relSizeAnchor xmlns:cdr="http://schemas.openxmlformats.org/drawingml/2006/chartDrawing">
    <cdr:from>
      <cdr:x>0.38742</cdr:x>
      <cdr:y>0</cdr:y>
    </cdr:from>
    <cdr:to>
      <cdr:x>0.79838</cdr:x>
      <cdr:y>0.227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36522" y="-980728"/>
          <a:ext cx="2160237" cy="441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800" b="1" dirty="0" smtClean="0"/>
            <a:t>Total </a:t>
          </a:r>
          <a:r>
            <a:rPr lang="tr-TR" sz="1800" b="1" dirty="0" err="1" smtClean="0"/>
            <a:t>Assets</a:t>
          </a:r>
          <a:endParaRPr lang="tr-TR" sz="1800" b="1" dirty="0"/>
        </a:p>
      </cdr:txBody>
    </cdr:sp>
  </cdr:relSizeAnchor>
  <cdr:relSizeAnchor xmlns:cdr="http://schemas.openxmlformats.org/drawingml/2006/chartDrawing">
    <cdr:from>
      <cdr:x>0.12412</cdr:x>
      <cdr:y>0.52395</cdr:y>
    </cdr:from>
    <cdr:to>
      <cdr:x>0.26618</cdr:x>
      <cdr:y>0.65329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4530" y="1282778"/>
          <a:ext cx="749118" cy="316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050" dirty="0" smtClean="0">
              <a:solidFill>
                <a:schemeClr val="bg1"/>
              </a:solidFill>
            </a:rPr>
            <a:t>70.6%</a:t>
          </a:r>
          <a:endParaRPr lang="tr-TR" sz="105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0.10188</cdr:x>
      <cdr:y>0.41838</cdr:y>
    </cdr:from>
    <cdr:to>
      <cdr:x>0.23887</cdr:x>
      <cdr:y>0.63587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7249" y="1024318"/>
          <a:ext cx="722383" cy="532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100" dirty="0" smtClean="0"/>
            <a:t>15,701</a:t>
          </a:r>
          <a:endParaRPr lang="tr-TR" sz="1100" dirty="0"/>
        </a:p>
      </cdr:txBody>
    </cdr:sp>
  </cdr:relSizeAnchor>
  <cdr:relSizeAnchor xmlns:cdr="http://schemas.openxmlformats.org/drawingml/2006/chartDrawing">
    <cdr:from>
      <cdr:x>0.34138</cdr:x>
      <cdr:y>0.32019</cdr:y>
    </cdr:from>
    <cdr:to>
      <cdr:x>0.47837</cdr:x>
      <cdr:y>0.56613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00200" y="783908"/>
          <a:ext cx="722382" cy="60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dirty="0" smtClean="0"/>
            <a:t>20,735</a:t>
          </a:r>
          <a:endParaRPr lang="tr-TR" sz="1200" dirty="0"/>
        </a:p>
      </cdr:txBody>
    </cdr:sp>
  </cdr:relSizeAnchor>
  <cdr:relSizeAnchor xmlns:cdr="http://schemas.openxmlformats.org/drawingml/2006/chartDrawing">
    <cdr:from>
      <cdr:x>0.57032</cdr:x>
      <cdr:y>0.27715</cdr:y>
    </cdr:from>
    <cdr:to>
      <cdr:x>0.70731</cdr:x>
      <cdr:y>0.49464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07462" y="678533"/>
          <a:ext cx="722383" cy="532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dirty="0" smtClean="0"/>
            <a:t>22,870</a:t>
          </a:r>
          <a:endParaRPr lang="tr-TR" sz="1200" dirty="0"/>
        </a:p>
      </cdr:txBody>
    </cdr:sp>
  </cdr:relSizeAnchor>
  <cdr:relSizeAnchor xmlns:cdr="http://schemas.openxmlformats.org/drawingml/2006/chartDrawing">
    <cdr:from>
      <cdr:x>0.38742</cdr:x>
      <cdr:y>0</cdr:y>
    </cdr:from>
    <cdr:to>
      <cdr:x>0.79838</cdr:x>
      <cdr:y>0.227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36522" y="-980728"/>
          <a:ext cx="2160237" cy="441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800" b="1" dirty="0" smtClean="0"/>
            <a:t>Total </a:t>
          </a:r>
          <a:r>
            <a:rPr lang="tr-TR" sz="1800" b="1" dirty="0" err="1" smtClean="0"/>
            <a:t>Liabilities</a:t>
          </a:r>
          <a:endParaRPr lang="tr-TR" sz="1800" b="1" dirty="0"/>
        </a:p>
      </cdr:txBody>
    </cdr:sp>
  </cdr:relSizeAnchor>
  <cdr:relSizeAnchor xmlns:cdr="http://schemas.openxmlformats.org/drawingml/2006/chartDrawing">
    <cdr:from>
      <cdr:x>0.11597</cdr:x>
      <cdr:y>0.52373</cdr:y>
    </cdr:from>
    <cdr:to>
      <cdr:x>0.25803</cdr:x>
      <cdr:y>0.65307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1560" y="1282243"/>
          <a:ext cx="749118" cy="316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000" dirty="0" smtClean="0">
              <a:solidFill>
                <a:schemeClr val="bg1"/>
              </a:solidFill>
            </a:rPr>
            <a:t>70.8%</a:t>
          </a:r>
          <a:endParaRPr lang="tr-TR" sz="1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0.80899</cdr:x>
      <cdr:y>0.45667</cdr:y>
    </cdr:from>
    <cdr:to>
      <cdr:x>0.95104</cdr:x>
      <cdr:y>0.58601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266001" y="1118052"/>
          <a:ext cx="749088" cy="316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tr-T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tr-TR" sz="1000" dirty="0" smtClean="0">
              <a:solidFill>
                <a:schemeClr val="bg1"/>
              </a:solidFill>
            </a:rPr>
            <a:t>81.1%</a:t>
          </a:r>
          <a:endParaRPr lang="tr-TR" sz="1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0.80814</cdr:x>
      <cdr:y>0.7259</cdr:y>
    </cdr:from>
    <cdr:to>
      <cdr:x>0.9502</cdr:x>
      <cdr:y>0.85525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261536" y="1777206"/>
          <a:ext cx="749088" cy="316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tr-T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tr-TR" sz="1000" dirty="0" smtClean="0">
              <a:solidFill>
                <a:schemeClr val="bg1"/>
              </a:solidFill>
            </a:rPr>
            <a:t>18.9%</a:t>
          </a:r>
          <a:endParaRPr lang="tr-TR" sz="10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678" cy="496506"/>
          </a:xfrm>
          <a:prstGeom prst="rect">
            <a:avLst/>
          </a:prstGeom>
        </p:spPr>
        <p:txBody>
          <a:bodyPr vert="horz" lIns="88326" tIns="44163" rIns="88326" bIns="44163" rtlCol="0"/>
          <a:lstStyle>
            <a:lvl1pPr algn="l">
              <a:defRPr sz="1100"/>
            </a:lvl1pPr>
          </a:lstStyle>
          <a:p>
            <a:pPr>
              <a:defRPr/>
            </a:pPr>
            <a:endParaRPr lang="tr-TR" dirty="0">
              <a:latin typeface="Cambria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590" y="3"/>
            <a:ext cx="2950678" cy="496506"/>
          </a:xfrm>
          <a:prstGeom prst="rect">
            <a:avLst/>
          </a:prstGeom>
        </p:spPr>
        <p:txBody>
          <a:bodyPr vert="horz" lIns="88326" tIns="44163" rIns="88326" bIns="44163" rtlCol="0"/>
          <a:lstStyle>
            <a:lvl1pPr algn="r">
              <a:defRPr sz="1100" smtClean="0"/>
            </a:lvl1pPr>
          </a:lstStyle>
          <a:p>
            <a:pPr>
              <a:defRPr/>
            </a:pPr>
            <a:fld id="{8CF3D997-CE56-4C35-889B-ADA6319DEF9C}" type="datetimeFigureOut">
              <a:rPr lang="tr-TR">
                <a:latin typeface="Cambria" pitchFamily="18" charset="0"/>
              </a:rPr>
              <a:pPr>
                <a:defRPr/>
              </a:pPr>
              <a:t>13.02.2017</a:t>
            </a:fld>
            <a:endParaRPr lang="tr-TR" dirty="0">
              <a:latin typeface="Cambr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877"/>
            <a:ext cx="2950678" cy="496506"/>
          </a:xfrm>
          <a:prstGeom prst="rect">
            <a:avLst/>
          </a:prstGeom>
        </p:spPr>
        <p:txBody>
          <a:bodyPr vert="horz" lIns="88326" tIns="44163" rIns="88326" bIns="44163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tr-TR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590" y="9442877"/>
            <a:ext cx="2950678" cy="496506"/>
          </a:xfrm>
          <a:prstGeom prst="rect">
            <a:avLst/>
          </a:prstGeom>
        </p:spPr>
        <p:txBody>
          <a:bodyPr vert="horz" lIns="88326" tIns="44163" rIns="88326" bIns="44163" rtlCol="0" anchor="b"/>
          <a:lstStyle>
            <a:lvl1pPr algn="r">
              <a:defRPr sz="1100" smtClean="0"/>
            </a:lvl1pPr>
          </a:lstStyle>
          <a:p>
            <a:pPr>
              <a:defRPr/>
            </a:pPr>
            <a:fld id="{AD0D31C6-4DC6-46DF-A88A-CD9601628132}" type="slidenum">
              <a:rPr lang="tr-TR">
                <a:latin typeface="Cambria" pitchFamily="18" charset="0"/>
              </a:rPr>
              <a:pPr>
                <a:defRPr/>
              </a:pPr>
              <a:t>‹#›</a:t>
            </a:fld>
            <a:endParaRPr lang="tr-TR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925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678" cy="496506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Cambria" pitchFamily="18" charset="0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6590" y="3"/>
            <a:ext cx="2950678" cy="496506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Cambria" pitchFamily="18" charset="0"/>
                <a:cs typeface="+mn-cs"/>
              </a:defRPr>
            </a:lvl1pPr>
          </a:lstStyle>
          <a:p>
            <a:pPr>
              <a:defRPr/>
            </a:pPr>
            <a:fld id="{AA000C07-FD18-4BB7-AB2B-C28093AEDFC7}" type="datetimeFigureOut">
              <a:rPr lang="tr-TR" smtClean="0"/>
              <a:pPr>
                <a:defRPr/>
              </a:pPr>
              <a:t>13.02.2017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8875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7" rIns="91416" bIns="45707" rtlCol="0" anchor="ctr"/>
          <a:lstStyle/>
          <a:p>
            <a:pPr lvl="0"/>
            <a:endParaRPr lang="tr-TR" noProof="0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577" y="4721440"/>
            <a:ext cx="5447639" cy="4473187"/>
          </a:xfrm>
          <a:prstGeom prst="rect">
            <a:avLst/>
          </a:prstGeom>
        </p:spPr>
        <p:txBody>
          <a:bodyPr vert="horz" lIns="91416" tIns="45707" rIns="91416" bIns="45707" rtlCol="0">
            <a:normAutofit/>
          </a:bodyPr>
          <a:lstStyle/>
          <a:p>
            <a:pPr lvl="0"/>
            <a:r>
              <a:rPr lang="tr-TR" noProof="0" dirty="0" smtClean="0"/>
              <a:t>Asıl metin stillerini düzenlemek için tıklatın</a:t>
            </a:r>
          </a:p>
          <a:p>
            <a:pPr lvl="1"/>
            <a:r>
              <a:rPr lang="tr-TR" noProof="0" dirty="0" smtClean="0"/>
              <a:t>İkinci düzey</a:t>
            </a:r>
          </a:p>
          <a:p>
            <a:pPr lvl="2"/>
            <a:r>
              <a:rPr lang="tr-TR" noProof="0" dirty="0" smtClean="0"/>
              <a:t>Üçüncü düzey</a:t>
            </a:r>
          </a:p>
          <a:p>
            <a:pPr lvl="3"/>
            <a:r>
              <a:rPr lang="tr-TR" noProof="0" dirty="0" smtClean="0"/>
              <a:t>Dördüncü düzey</a:t>
            </a:r>
          </a:p>
          <a:p>
            <a:pPr lvl="4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2877"/>
            <a:ext cx="2950678" cy="496506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Cambria" pitchFamily="18" charset="0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6590" y="9442877"/>
            <a:ext cx="2950678" cy="496506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Cambria" pitchFamily="18" charset="0"/>
                <a:cs typeface="+mn-cs"/>
              </a:defRPr>
            </a:lvl1pPr>
          </a:lstStyle>
          <a:p>
            <a:pPr>
              <a:defRPr/>
            </a:pPr>
            <a:fld id="{EB0AAF98-8463-4473-821B-1676B558639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13773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AF98-8463-4473-821B-1676B5586394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5778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F8C020-371F-4D84-B6E2-61A933DDC93A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433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3 Slayt Numarası Yer Tutucusu"/>
          <p:cNvSpPr txBox="1">
            <a:spLocks noGrp="1"/>
          </p:cNvSpPr>
          <p:nvPr/>
        </p:nvSpPr>
        <p:spPr bwMode="auto">
          <a:xfrm>
            <a:off x="3856590" y="9441369"/>
            <a:ext cx="2950678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3" tIns="45696" rIns="91393" bIns="45696" anchor="b"/>
          <a:lstStyle/>
          <a:p>
            <a:pPr algn="r"/>
            <a:fld id="{2EB986B4-9CF6-45D5-9889-3EC5CC314A1B}" type="slidenum">
              <a:rPr lang="tr-TR" sz="1100">
                <a:latin typeface="Cambria" pitchFamily="18" charset="0"/>
              </a:rPr>
              <a:pPr algn="r"/>
              <a:t>13</a:t>
            </a:fld>
            <a:endParaRPr lang="tr-TR" sz="110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991531" y="5897518"/>
            <a:ext cx="2573073" cy="369745"/>
          </a:xfrm>
          <a:prstGeom prst="rect">
            <a:avLst/>
          </a:prstGeom>
          <a:solidFill>
            <a:schemeClr val="accent1"/>
          </a:solidFill>
        </p:spPr>
        <p:txBody>
          <a:bodyPr wrap="square" lIns="92264" tIns="46132" rIns="92264" bIns="46132" rtlCol="0">
            <a:spAutoFit/>
          </a:bodyPr>
          <a:lstStyle/>
          <a:p>
            <a:r>
              <a:rPr lang="tr-TR" dirty="0" smtClean="0"/>
              <a:t>ok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954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6590" y="9441369"/>
            <a:ext cx="2950678" cy="496427"/>
          </a:xfrm>
        </p:spPr>
        <p:txBody>
          <a:bodyPr/>
          <a:lstStyle/>
          <a:p>
            <a:pPr>
              <a:defRPr/>
            </a:pPr>
            <a:fld id="{EB0AAF98-8463-4473-821B-1676B5586394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-2932310" y="5905773"/>
            <a:ext cx="2573073" cy="369745"/>
          </a:xfrm>
          <a:prstGeom prst="rect">
            <a:avLst/>
          </a:prstGeom>
          <a:solidFill>
            <a:schemeClr val="accent1"/>
          </a:solidFill>
        </p:spPr>
        <p:txBody>
          <a:bodyPr wrap="square" lIns="92264" tIns="46132" rIns="92264" bIns="46132" rtlCol="0">
            <a:spAutoFit/>
          </a:bodyPr>
          <a:lstStyle/>
          <a:p>
            <a:r>
              <a:rPr lang="tr-TR" dirty="0" smtClean="0"/>
              <a:t>ok</a:t>
            </a:r>
            <a:endParaRPr lang="tr-TR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SME </a:t>
            </a:r>
            <a:r>
              <a:rPr lang="tr-TR" dirty="0" err="1" smtClean="0"/>
              <a:t>funding</a:t>
            </a:r>
            <a:r>
              <a:rPr lang="tr-TR" baseline="0" dirty="0" smtClean="0"/>
              <a:t> 3 </a:t>
            </a:r>
            <a:r>
              <a:rPr lang="tr-TR" baseline="0" dirty="0" err="1" smtClean="0"/>
              <a:t>billion</a:t>
            </a:r>
            <a:r>
              <a:rPr lang="tr-TR" baseline="0" dirty="0" smtClean="0"/>
              <a:t> TL / total </a:t>
            </a:r>
            <a:r>
              <a:rPr lang="tr-TR" baseline="0" dirty="0" err="1" smtClean="0"/>
              <a:t>funding</a:t>
            </a:r>
            <a:r>
              <a:rPr lang="tr-TR" baseline="0" dirty="0" smtClean="0"/>
              <a:t> 17,3 </a:t>
            </a:r>
            <a:r>
              <a:rPr lang="tr-TR" baseline="0" dirty="0" err="1" smtClean="0"/>
              <a:t>billion</a:t>
            </a:r>
            <a:r>
              <a:rPr lang="tr-TR" baseline="0" dirty="0" smtClean="0"/>
              <a:t> TL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9029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5A7FB1-CC7D-41BB-831A-793F5A45DECD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-2991531" y="5907766"/>
            <a:ext cx="2573073" cy="369804"/>
          </a:xfrm>
          <a:prstGeom prst="rect">
            <a:avLst/>
          </a:prstGeom>
          <a:solidFill>
            <a:schemeClr val="accent2"/>
          </a:solidFill>
        </p:spPr>
        <p:txBody>
          <a:bodyPr wrap="square" lIns="92264" tIns="46132" rIns="92264" bIns="46132" rtlCol="0">
            <a:spAutoFit/>
          </a:bodyPr>
          <a:lstStyle/>
          <a:p>
            <a:r>
              <a:rPr lang="tr-TR" smtClean="0"/>
              <a:t>ok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2814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" name="TextBox 16"/>
          <p:cNvSpPr txBox="1"/>
          <p:nvPr/>
        </p:nvSpPr>
        <p:spPr>
          <a:xfrm>
            <a:off x="-2991531" y="5906821"/>
            <a:ext cx="2573073" cy="370105"/>
          </a:xfrm>
          <a:prstGeom prst="rect">
            <a:avLst/>
          </a:prstGeom>
          <a:solidFill>
            <a:schemeClr val="accent2"/>
          </a:solidFill>
        </p:spPr>
        <p:txBody>
          <a:bodyPr wrap="square" lIns="92264" tIns="46132" rIns="92264" bIns="46132" rtlCol="0">
            <a:spAutoFit/>
          </a:bodyPr>
          <a:lstStyle/>
          <a:p>
            <a:r>
              <a:rPr lang="tr-TR" dirty="0" smtClean="0"/>
              <a:t>ok</a:t>
            </a:r>
            <a:endParaRPr lang="tr-TR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6590" y="9441369"/>
            <a:ext cx="2950678" cy="496427"/>
          </a:xfrm>
        </p:spPr>
        <p:txBody>
          <a:bodyPr/>
          <a:lstStyle/>
          <a:p>
            <a:pPr>
              <a:defRPr/>
            </a:pPr>
            <a:fld id="{EB0AAF98-8463-4473-821B-1676B5586394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1512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AF98-8463-4473-821B-1676B5586394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-3004318" y="5971712"/>
            <a:ext cx="2573073" cy="369745"/>
          </a:xfrm>
          <a:prstGeom prst="rect">
            <a:avLst/>
          </a:prstGeom>
          <a:solidFill>
            <a:schemeClr val="accent1"/>
          </a:solidFill>
        </p:spPr>
        <p:txBody>
          <a:bodyPr wrap="square" lIns="92264" tIns="46132" rIns="92264" bIns="46132" rtlCol="0">
            <a:spAutoFit/>
          </a:bodyPr>
          <a:lstStyle/>
          <a:p>
            <a:r>
              <a:rPr lang="tr-TR" dirty="0" smtClean="0"/>
              <a:t>ok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41539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A608B-E0BA-49F2-941A-6A4DB1FA654B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586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A608B-E0BA-49F2-941A-6A4DB1FA654B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1442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4035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6645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2799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400" y="1079479"/>
            <a:ext cx="4267200" cy="1037977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tr-TR" dirty="0" smtClean="0"/>
              <a:t>Sunum Başlığını Giriniz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272" y="4526012"/>
            <a:ext cx="3542928" cy="8079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02935" y="2380305"/>
            <a:ext cx="4532012" cy="176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7634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0198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2400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tr-T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7400" y="1143000"/>
            <a:ext cx="2971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943600" y="1143000"/>
            <a:ext cx="2895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a 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691680" y="2577480"/>
            <a:ext cx="7704856" cy="1787624"/>
            <a:chOff x="1691680" y="2577480"/>
            <a:chExt cx="7704856" cy="1787624"/>
          </a:xfrm>
          <a:solidFill>
            <a:schemeClr val="accent1"/>
          </a:solidFill>
        </p:grpSpPr>
        <p:sp>
          <p:nvSpPr>
            <p:cNvPr id="4" name="Trapezoid 3"/>
            <p:cNvSpPr/>
            <p:nvPr userDrawn="1"/>
          </p:nvSpPr>
          <p:spPr>
            <a:xfrm>
              <a:off x="1691680" y="2577480"/>
              <a:ext cx="7173554" cy="178762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057567" y="2577480"/>
              <a:ext cx="4338969" cy="1787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0" y="3352800"/>
            <a:ext cx="4876800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 smtClean="0"/>
              <a:t>Ara Başlığı Giriniz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8108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ili Ic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6301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yasl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05001"/>
            <a:ext cx="4192588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05001"/>
            <a:ext cx="4270375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63202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2408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4800" y="6416675"/>
            <a:ext cx="2133600" cy="365125"/>
          </a:xfrm>
        </p:spPr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111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514600"/>
            <a:ext cx="4114800" cy="167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tr-TR" dirty="0" smtClean="0"/>
              <a:t>Daha fazla bilgi için:</a:t>
            </a:r>
          </a:p>
          <a:p>
            <a:pPr lvl="0"/>
            <a:r>
              <a:rPr lang="tr-TR" dirty="0" smtClean="0"/>
              <a:t>Ad SOYAD</a:t>
            </a:r>
          </a:p>
          <a:p>
            <a:pPr lvl="0"/>
            <a:r>
              <a:rPr lang="tr-TR" dirty="0" smtClean="0"/>
              <a:t>E-mail</a:t>
            </a:r>
            <a:endParaRPr lang="tr-T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6513" y="6448251"/>
            <a:ext cx="395288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906E15B-A8F0-41A1-A024-312D07B09F6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dirty="0">
              <a:latin typeface="Cambria" pitchFamily="18" charset="0"/>
            </a:endParaRPr>
          </a:p>
        </p:txBody>
      </p:sp>
      <p:pic>
        <p:nvPicPr>
          <p:cNvPr id="4" name="Picture 7" descr="tskb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933" y="6453336"/>
            <a:ext cx="8175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dirty="0">
              <a:latin typeface="Cambria" pitchFamily="18" charset="0"/>
            </a:endParaRPr>
          </a:p>
        </p:txBody>
      </p:sp>
      <p:pic>
        <p:nvPicPr>
          <p:cNvPr id="4" name="Picture 7" descr="tskb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933" y="6453336"/>
            <a:ext cx="8175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6038" cy="6858000"/>
          </a:xfrm>
          <a:prstGeom prst="rect">
            <a:avLst/>
          </a:prstGeom>
          <a:solidFill>
            <a:srgbClr val="B7A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57188" y="785813"/>
            <a:ext cx="842962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 flipH="1">
            <a:off x="9097963" y="0"/>
            <a:ext cx="46037" cy="6858000"/>
          </a:xfrm>
          <a:prstGeom prst="rect">
            <a:avLst/>
          </a:prstGeom>
          <a:solidFill>
            <a:srgbClr val="B7A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6811963"/>
            <a:ext cx="9144000" cy="46037"/>
          </a:xfrm>
          <a:prstGeom prst="rect">
            <a:avLst/>
          </a:prstGeom>
          <a:solidFill>
            <a:srgbClr val="B7A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B7A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dirty="0">
              <a:latin typeface="Cambria" pitchFamily="18" charset="0"/>
            </a:endParaRPr>
          </a:p>
        </p:txBody>
      </p:sp>
      <p:sp>
        <p:nvSpPr>
          <p:cNvPr id="14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3640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CE444A"/>
                </a:solidFill>
                <a:uFill>
                  <a:solidFill>
                    <a:srgbClr val="CE444A"/>
                  </a:solidFill>
                </a:u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57200">
              <a:spcBef>
                <a:spcPts val="300"/>
              </a:spcBef>
              <a:defRPr sz="1600"/>
            </a:lvl2pPr>
            <a:lvl3pPr marL="914400">
              <a:spcBef>
                <a:spcPts val="300"/>
              </a:spcBef>
              <a:defRPr sz="1400"/>
            </a:lvl3pPr>
            <a:lvl4pPr marL="1371600">
              <a:spcBef>
                <a:spcPts val="200"/>
              </a:spcBef>
              <a:defRPr sz="1200"/>
            </a:lvl4pPr>
            <a:lvl5pPr marL="1828800">
              <a:spcBef>
                <a:spcPts val="200"/>
              </a:spcBef>
              <a:defRPr sz="1200"/>
            </a:lvl5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8332323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7A133C-C6B5-4FF0-AD11-20496FE6CAE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xmlns="" val="119947215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400" y="1079479"/>
            <a:ext cx="4267200" cy="1037977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tr-TR" dirty="0" smtClean="0"/>
              <a:t>Sunum Başlığını Giriniz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272" y="4526012"/>
            <a:ext cx="3542928" cy="8079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02935" y="2380305"/>
            <a:ext cx="4532012" cy="176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7634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0198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2400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tr-T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7400" y="1143000"/>
            <a:ext cx="2971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943600" y="1143000"/>
            <a:ext cx="2895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4749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a 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691680" y="2577480"/>
            <a:ext cx="7704856" cy="1787624"/>
            <a:chOff x="1691680" y="2577480"/>
            <a:chExt cx="7704856" cy="1787624"/>
          </a:xfrm>
          <a:solidFill>
            <a:schemeClr val="accent1"/>
          </a:solidFill>
        </p:grpSpPr>
        <p:sp>
          <p:nvSpPr>
            <p:cNvPr id="4" name="Trapezoid 3"/>
            <p:cNvSpPr/>
            <p:nvPr userDrawn="1"/>
          </p:nvSpPr>
          <p:spPr>
            <a:xfrm>
              <a:off x="1691680" y="2577480"/>
              <a:ext cx="7173554" cy="178762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057567" y="2577480"/>
              <a:ext cx="4338969" cy="1787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0" y="3352800"/>
            <a:ext cx="4876800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 smtClean="0"/>
              <a:t>Ara Başlığı Giriniz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8108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ili Ic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6301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yasl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05001"/>
            <a:ext cx="4192588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05001"/>
            <a:ext cx="4270375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63202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4800" y="6416675"/>
            <a:ext cx="2133600" cy="365125"/>
          </a:xfrm>
        </p:spPr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111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514600"/>
            <a:ext cx="4114800" cy="167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tr-TR" dirty="0" smtClean="0"/>
              <a:t>Daha fazla bilgi için:</a:t>
            </a:r>
          </a:p>
          <a:p>
            <a:pPr lvl="0"/>
            <a:r>
              <a:rPr lang="tr-TR" dirty="0" smtClean="0"/>
              <a:t>Ad SOYAD</a:t>
            </a:r>
          </a:p>
          <a:p>
            <a:pPr lvl="0"/>
            <a:r>
              <a:rPr lang="tr-TR" dirty="0" smtClean="0"/>
              <a:t>E-mail</a:t>
            </a:r>
            <a:endParaRPr lang="tr-TR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6513" y="6448251"/>
            <a:ext cx="395288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906E15B-A8F0-41A1-A024-312D07B09F6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D90927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7622D3A-CDBE-4B7E-BDFD-1FE10823599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400" y="1079479"/>
            <a:ext cx="4267200" cy="1037977"/>
          </a:xfrm>
        </p:spPr>
        <p:txBody>
          <a:bodyPr>
            <a:noAutofit/>
          </a:bodyPr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tr-TR" dirty="0" smtClean="0"/>
              <a:t>Sunum Başlığını Giriniz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272" y="4526012"/>
            <a:ext cx="3542928" cy="8079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02935" y="2380305"/>
            <a:ext cx="4532012" cy="1764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1485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01986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600"/>
            </a:lvl1pPr>
            <a:lvl2pPr marL="342900" indent="-342900">
              <a:spcBef>
                <a:spcPts val="600"/>
              </a:spcBef>
              <a:buFont typeface="+mj-lt"/>
              <a:buAutoNum type="arabicPeriod"/>
              <a:defRPr sz="1600"/>
            </a:lvl2pPr>
            <a:lvl3pPr marL="342900" indent="-342900">
              <a:spcBef>
                <a:spcPts val="600"/>
              </a:spcBef>
              <a:buFont typeface="+mj-lt"/>
              <a:buAutoNum type="romanUcPeriod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9028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542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01986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2155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l layout (with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5600" cy="3099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84783"/>
            <a:ext cx="8535600" cy="4644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 smtClean="0"/>
          </a:p>
          <a:p>
            <a:pPr lvl="4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3646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tr-T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7400" y="1143000"/>
            <a:ext cx="29718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9308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tr-TR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8000" y="1143000"/>
            <a:ext cx="29736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84586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4206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a 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691680" y="2577480"/>
            <a:ext cx="7704856" cy="1787624"/>
            <a:chOff x="1691680" y="2577480"/>
            <a:chExt cx="7704856" cy="1787624"/>
          </a:xfrm>
          <a:solidFill>
            <a:schemeClr val="accent1"/>
          </a:solidFill>
        </p:grpSpPr>
        <p:sp>
          <p:nvSpPr>
            <p:cNvPr id="4" name="Trapezoid 3"/>
            <p:cNvSpPr/>
            <p:nvPr userDrawn="1"/>
          </p:nvSpPr>
          <p:spPr>
            <a:xfrm>
              <a:off x="1691680" y="2577480"/>
              <a:ext cx="7173554" cy="178762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057567" y="2577480"/>
              <a:ext cx="4338969" cy="1787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218544" y="3352800"/>
            <a:ext cx="6468256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 smtClean="0"/>
              <a:t>Ara Başlığı Giriniz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0391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ili Ic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5105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05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5294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yaslama (with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3099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84783"/>
            <a:ext cx="4192588" cy="4644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 smtClean="0"/>
          </a:p>
          <a:p>
            <a:pPr lvl="4"/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3099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84783"/>
            <a:ext cx="4270375" cy="4644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7371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kili Ic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252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252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0" y="3661725"/>
            <a:ext cx="4114800" cy="252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661725"/>
            <a:ext cx="4191000" cy="252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6910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iyaslama (with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309972"/>
          </a:xfr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38342"/>
            <a:ext cx="4192588" cy="21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 smtClean="0"/>
          </a:p>
          <a:p>
            <a:pPr lvl="4"/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309972"/>
          </a:xfr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38342"/>
            <a:ext cx="4270375" cy="21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04800" y="3645024"/>
            <a:ext cx="4192588" cy="309972"/>
          </a:xfr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04800" y="4016566"/>
            <a:ext cx="4192588" cy="21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 smtClean="0"/>
          </a:p>
          <a:p>
            <a:pPr lvl="4"/>
            <a:endParaRPr lang="tr-TR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0" y="3645024"/>
            <a:ext cx="4270375" cy="309972"/>
          </a:xfr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4572000" y="4016566"/>
            <a:ext cx="4270375" cy="21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6419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2157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514600"/>
            <a:ext cx="4114800" cy="167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tr-TR" dirty="0" smtClean="0"/>
              <a:t>Daha fazla bilgi için:</a:t>
            </a:r>
          </a:p>
          <a:p>
            <a:pPr lvl="0"/>
            <a:r>
              <a:rPr lang="tr-TR" dirty="0" smtClean="0"/>
              <a:t>Ad SOYAD</a:t>
            </a:r>
          </a:p>
          <a:p>
            <a:pPr lvl="0"/>
            <a:r>
              <a:rPr lang="tr-TR" dirty="0" smtClean="0"/>
              <a:t>E-mail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8110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D90927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7622D3A-CDBE-4B7E-BDFD-1FE10823599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3896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400" y="1079479"/>
            <a:ext cx="4267200" cy="1037977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tr-TR" dirty="0" smtClean="0"/>
              <a:t>Sunum Başlığını Giriniz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272" y="4526012"/>
            <a:ext cx="3542928" cy="8079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02935" y="2380305"/>
            <a:ext cx="4532012" cy="176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7382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0198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66537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tr-T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7400" y="1143000"/>
            <a:ext cx="2971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93265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943600" y="1143000"/>
            <a:ext cx="2895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749862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93943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a 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691680" y="2577480"/>
            <a:ext cx="7704856" cy="1787624"/>
            <a:chOff x="1691680" y="2577480"/>
            <a:chExt cx="7704856" cy="1787624"/>
          </a:xfrm>
          <a:solidFill>
            <a:schemeClr val="accent1"/>
          </a:solidFill>
        </p:grpSpPr>
        <p:sp>
          <p:nvSpPr>
            <p:cNvPr id="4" name="Trapezoid 3"/>
            <p:cNvSpPr/>
            <p:nvPr userDrawn="1"/>
          </p:nvSpPr>
          <p:spPr>
            <a:xfrm>
              <a:off x="1691680" y="2577480"/>
              <a:ext cx="7173554" cy="178762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057567" y="2577480"/>
              <a:ext cx="4338969" cy="1787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0" y="3352800"/>
            <a:ext cx="4876800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 smtClean="0"/>
              <a:t>Ara Başlığı Giriniz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4748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ili Ic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8579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yasl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05001"/>
            <a:ext cx="4192588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05001"/>
            <a:ext cx="4270375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6771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2095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48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6417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514600"/>
            <a:ext cx="4114800" cy="167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tr-TR" dirty="0" smtClean="0"/>
              <a:t>Daha fazla bilgi için:</a:t>
            </a:r>
          </a:p>
          <a:p>
            <a:pPr lvl="0"/>
            <a:r>
              <a:rPr lang="tr-TR" dirty="0" smtClean="0"/>
              <a:t>Ad SOYAD</a:t>
            </a:r>
          </a:p>
          <a:p>
            <a:pPr lvl="0"/>
            <a:r>
              <a:rPr lang="tr-TR" dirty="0" smtClean="0"/>
              <a:t>E-mail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4143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2279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Grafik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304800" y="6324600"/>
            <a:ext cx="8535600" cy="0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6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19880" y="6400800"/>
            <a:ext cx="749301" cy="348684"/>
          </a:xfrm>
          <a:prstGeom prst="rect">
            <a:avLst/>
          </a:prstGeom>
          <a:ln w="12700">
            <a:round/>
          </a:ln>
        </p:spPr>
      </p:pic>
      <p:sp>
        <p:nvSpPr>
          <p:cNvPr id="47" name="Shape 47"/>
          <p:cNvSpPr/>
          <p:nvPr/>
        </p:nvSpPr>
        <p:spPr>
          <a:xfrm>
            <a:off x="304800" y="874412"/>
            <a:ext cx="8839200" cy="1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791200" y="685800"/>
            <a:ext cx="3352800" cy="188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836" y="0"/>
                </a:lnTo>
                <a:close/>
              </a:path>
            </a:pathLst>
          </a:custGeom>
          <a:solidFill>
            <a:srgbClr val="CE444A"/>
          </a:solidFill>
          <a:ln w="25400">
            <a:rou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Shape 49"/>
          <p:cNvSpPr/>
          <p:nvPr/>
        </p:nvSpPr>
        <p:spPr>
          <a:xfrm flipH="1">
            <a:off x="9158989" y="6181725"/>
            <a:ext cx="854441" cy="0"/>
          </a:xfrm>
          <a:prstGeom prst="line">
            <a:avLst/>
          </a:prstGeom>
          <a:ln>
            <a:solidFill>
              <a:srgbClr val="CE3E36"/>
            </a:solidFill>
            <a:round/>
            <a:tailEnd type="triangle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Shape 50"/>
          <p:cNvSpPr>
            <a:spLocks noGrp="1"/>
          </p:cNvSpPr>
          <p:nvPr>
            <p:ph sz="half" idx="3"/>
          </p:nvPr>
        </p:nvSpPr>
        <p:spPr>
          <a:xfrm>
            <a:off x="304800" y="1143000"/>
            <a:ext cx="5334000" cy="5105400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spcBef>
                <a:spcPts val="0"/>
              </a:spcBef>
              <a:buClrTx/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04800" y="219546"/>
            <a:ext cx="5334000" cy="65293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CE444A"/>
                </a:solidFill>
                <a:uFill>
                  <a:solidFill>
                    <a:srgbClr val="CE444A"/>
                  </a:solidFill>
                </a:u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half" idx="1"/>
          </p:nvPr>
        </p:nvSpPr>
        <p:spPr>
          <a:xfrm>
            <a:off x="5867400" y="1143000"/>
            <a:ext cx="2971800" cy="5105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00"/>
              </a:spcBef>
              <a:defRPr sz="1400" b="1"/>
            </a:lvl1pPr>
            <a:lvl2pPr>
              <a:spcBef>
                <a:spcPts val="200"/>
              </a:spcBef>
              <a:defRPr sz="1200"/>
            </a:lvl2pPr>
            <a:lvl3pPr marL="179388" indent="-179388">
              <a:spcBef>
                <a:spcPts val="200"/>
              </a:spcBef>
              <a:buClr>
                <a:srgbClr val="CE444A"/>
              </a:buClr>
              <a:buSzPct val="100000"/>
              <a:buFont typeface="Wingdings"/>
              <a:buChar char=""/>
              <a:defRPr sz="1200"/>
            </a:lvl3pPr>
            <a:lvl4pPr marL="360363" indent="-180975">
              <a:spcBef>
                <a:spcPts val="200"/>
              </a:spcBef>
              <a:buSzPct val="100000"/>
              <a:buChar char="-"/>
              <a:defRPr sz="1200"/>
            </a:lvl4pPr>
            <a:lvl5pPr marL="539750" indent="-179388">
              <a:spcBef>
                <a:spcPts val="200"/>
              </a:spcBef>
              <a:buSzPct val="100000"/>
              <a:buChar char="›"/>
              <a:defRPr sz="1200"/>
            </a:lvl5pPr>
          </a:lstStyle>
          <a:p>
            <a:pPr lvl="0">
              <a:defRPr sz="1800" b="0">
                <a:uFillTx/>
              </a:defRPr>
            </a:pPr>
            <a:r>
              <a:rPr sz="1400" b="1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304800" y="6616700"/>
            <a:ext cx="141437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/>
            </a:lvl1pPr>
          </a:lstStyle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617358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iyaslama (with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3099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84783"/>
            <a:ext cx="4192588" cy="4644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 smtClean="0"/>
          </a:p>
          <a:p>
            <a:pPr lvl="4"/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3099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84783"/>
            <a:ext cx="4270375" cy="4644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1545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400" y="1079479"/>
            <a:ext cx="4267200" cy="1037977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tr-TR" dirty="0" smtClean="0"/>
              <a:t>Sunum Başlığını Giriniz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272" y="4526012"/>
            <a:ext cx="3542928" cy="8079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02935" y="2380305"/>
            <a:ext cx="4532012" cy="176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8659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0198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7832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tr-T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7400" y="1143000"/>
            <a:ext cx="2971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64575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943600" y="1143000"/>
            <a:ext cx="2895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37630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987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0103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a 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691680" y="2577480"/>
            <a:ext cx="7704856" cy="1787624"/>
            <a:chOff x="1691680" y="2577480"/>
            <a:chExt cx="7704856" cy="1787624"/>
          </a:xfrm>
          <a:solidFill>
            <a:schemeClr val="accent1"/>
          </a:solidFill>
        </p:grpSpPr>
        <p:sp>
          <p:nvSpPr>
            <p:cNvPr id="4" name="Trapezoid 3"/>
            <p:cNvSpPr/>
            <p:nvPr userDrawn="1"/>
          </p:nvSpPr>
          <p:spPr>
            <a:xfrm>
              <a:off x="1691680" y="2577480"/>
              <a:ext cx="7173554" cy="178762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057567" y="2577480"/>
              <a:ext cx="4338969" cy="1787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0" y="3352800"/>
            <a:ext cx="4876800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 smtClean="0"/>
              <a:t>Ara Başlığı Giriniz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1766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ili Ic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226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yasl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05001"/>
            <a:ext cx="4192588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05001"/>
            <a:ext cx="4270375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5179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48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3172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514600"/>
            <a:ext cx="4114800" cy="167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tr-TR" dirty="0" smtClean="0"/>
              <a:t>Daha fazla bilgi için:</a:t>
            </a:r>
          </a:p>
          <a:p>
            <a:pPr lvl="0"/>
            <a:r>
              <a:rPr lang="tr-TR" dirty="0" smtClean="0"/>
              <a:t>Ad SOYAD</a:t>
            </a:r>
          </a:p>
          <a:p>
            <a:pPr lvl="0"/>
            <a:r>
              <a:rPr lang="tr-TR" dirty="0" smtClean="0"/>
              <a:t>E-mail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380477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9431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CE444A"/>
                </a:solidFill>
                <a:uFill>
                  <a:solidFill>
                    <a:srgbClr val="CE444A"/>
                  </a:solidFill>
                </a:u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57200">
              <a:spcBef>
                <a:spcPts val="300"/>
              </a:spcBef>
              <a:defRPr sz="1600"/>
            </a:lvl2pPr>
            <a:lvl3pPr marL="914400">
              <a:spcBef>
                <a:spcPts val="300"/>
              </a:spcBef>
              <a:defRPr sz="1400"/>
            </a:lvl3pPr>
            <a:lvl4pPr marL="1371600">
              <a:spcBef>
                <a:spcPts val="200"/>
              </a:spcBef>
              <a:defRPr sz="1200"/>
            </a:lvl4pPr>
            <a:lvl5pPr marL="1828800">
              <a:spcBef>
                <a:spcPts val="200"/>
              </a:spcBef>
              <a:defRPr sz="1200"/>
            </a:lvl5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176813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Grafik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304800" y="6324600"/>
            <a:ext cx="8535600" cy="0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6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19880" y="6400800"/>
            <a:ext cx="749301" cy="348684"/>
          </a:xfrm>
          <a:prstGeom prst="rect">
            <a:avLst/>
          </a:prstGeom>
          <a:ln w="12700">
            <a:round/>
          </a:ln>
        </p:spPr>
      </p:pic>
      <p:sp>
        <p:nvSpPr>
          <p:cNvPr id="47" name="Shape 47"/>
          <p:cNvSpPr/>
          <p:nvPr/>
        </p:nvSpPr>
        <p:spPr>
          <a:xfrm>
            <a:off x="304800" y="874412"/>
            <a:ext cx="8839200" cy="1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791200" y="685800"/>
            <a:ext cx="3352800" cy="188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836" y="0"/>
                </a:lnTo>
                <a:close/>
              </a:path>
            </a:pathLst>
          </a:custGeom>
          <a:solidFill>
            <a:srgbClr val="CE444A"/>
          </a:solidFill>
          <a:ln w="25400">
            <a:rou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Shape 49"/>
          <p:cNvSpPr/>
          <p:nvPr/>
        </p:nvSpPr>
        <p:spPr>
          <a:xfrm flipH="1">
            <a:off x="9158989" y="6181725"/>
            <a:ext cx="854441" cy="0"/>
          </a:xfrm>
          <a:prstGeom prst="line">
            <a:avLst/>
          </a:prstGeom>
          <a:ln>
            <a:solidFill>
              <a:srgbClr val="CE3E36"/>
            </a:solidFill>
            <a:round/>
            <a:tailEnd type="triangle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Shape 50"/>
          <p:cNvSpPr>
            <a:spLocks noGrp="1"/>
          </p:cNvSpPr>
          <p:nvPr>
            <p:ph sz="half" idx="3"/>
          </p:nvPr>
        </p:nvSpPr>
        <p:spPr>
          <a:xfrm>
            <a:off x="304800" y="1143000"/>
            <a:ext cx="5334000" cy="5105400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spcBef>
                <a:spcPts val="0"/>
              </a:spcBef>
              <a:buClrTx/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04800" y="219546"/>
            <a:ext cx="5334000" cy="65293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CE444A"/>
                </a:solidFill>
                <a:uFill>
                  <a:solidFill>
                    <a:srgbClr val="CE444A"/>
                  </a:solidFill>
                </a:u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half" idx="1"/>
          </p:nvPr>
        </p:nvSpPr>
        <p:spPr>
          <a:xfrm>
            <a:off x="5867400" y="1143000"/>
            <a:ext cx="2971800" cy="5105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00"/>
              </a:spcBef>
              <a:defRPr sz="1400" b="1"/>
            </a:lvl1pPr>
            <a:lvl2pPr>
              <a:spcBef>
                <a:spcPts val="200"/>
              </a:spcBef>
              <a:defRPr sz="1200"/>
            </a:lvl2pPr>
            <a:lvl3pPr marL="179388" indent="-179388">
              <a:spcBef>
                <a:spcPts val="200"/>
              </a:spcBef>
              <a:buClr>
                <a:srgbClr val="CE444A"/>
              </a:buClr>
              <a:buSzPct val="100000"/>
              <a:buFont typeface="Wingdings"/>
              <a:buChar char=""/>
              <a:defRPr sz="1200"/>
            </a:lvl3pPr>
            <a:lvl4pPr marL="360363" indent="-180975">
              <a:spcBef>
                <a:spcPts val="200"/>
              </a:spcBef>
              <a:buSzPct val="100000"/>
              <a:buChar char="-"/>
              <a:defRPr sz="1200"/>
            </a:lvl4pPr>
            <a:lvl5pPr marL="539750" indent="-179388">
              <a:spcBef>
                <a:spcPts val="200"/>
              </a:spcBef>
              <a:buSzPct val="100000"/>
              <a:buChar char="›"/>
              <a:defRPr sz="1200"/>
            </a:lvl5pPr>
          </a:lstStyle>
          <a:p>
            <a:pPr lvl="0">
              <a:defRPr sz="1800" b="0">
                <a:uFillTx/>
              </a:defRPr>
            </a:pPr>
            <a:r>
              <a:rPr sz="1400" b="1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304800" y="6616700"/>
            <a:ext cx="141437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/>
            </a:lvl1pPr>
          </a:lstStyle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805131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iyaslama (with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3099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84783"/>
            <a:ext cx="4192588" cy="4644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 smtClean="0"/>
          </a:p>
          <a:p>
            <a:pPr lvl="4"/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3099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84783"/>
            <a:ext cx="4270375" cy="4644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5347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3546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10076-4701-4ABA-A9FF-2F67BF2D44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8067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19492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4800" y="874412"/>
            <a:ext cx="8839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91200" y="685800"/>
            <a:ext cx="3352800" cy="188612"/>
          </a:xfrm>
          <a:custGeom>
            <a:avLst/>
            <a:gdLst>
              <a:gd name="connsiteX0" fmla="*/ 0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0 w 3276600"/>
              <a:gd name="connsiteY4" fmla="*/ 0 h 188612"/>
              <a:gd name="connsiteX0" fmla="*/ 126748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126748 w 3276600"/>
              <a:gd name="connsiteY4" fmla="*/ 0 h 18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188612">
                <a:moveTo>
                  <a:pt x="126748" y="0"/>
                </a:moveTo>
                <a:lnTo>
                  <a:pt x="3276600" y="0"/>
                </a:lnTo>
                <a:lnTo>
                  <a:pt x="3276600" y="188612"/>
                </a:lnTo>
                <a:lnTo>
                  <a:pt x="0" y="188612"/>
                </a:lnTo>
                <a:lnTo>
                  <a:pt x="126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67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5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  <p:sldLayoutId id="2147483870" r:id="rId22"/>
    <p:sldLayoutId id="2147483926" r:id="rId23"/>
    <p:sldLayoutId id="2147483958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tr-TR" sz="2800" b="0" kern="1200" baseline="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19492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10076-4701-4ABA-A9FF-2F67BF2D440D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4800" y="874412"/>
            <a:ext cx="8839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91200" y="685800"/>
            <a:ext cx="3352800" cy="188612"/>
          </a:xfrm>
          <a:custGeom>
            <a:avLst/>
            <a:gdLst>
              <a:gd name="connsiteX0" fmla="*/ 0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0 w 3276600"/>
              <a:gd name="connsiteY4" fmla="*/ 0 h 188612"/>
              <a:gd name="connsiteX0" fmla="*/ 126748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126748 w 3276600"/>
              <a:gd name="connsiteY4" fmla="*/ 0 h 18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188612">
                <a:moveTo>
                  <a:pt x="126748" y="0"/>
                </a:moveTo>
                <a:lnTo>
                  <a:pt x="3276600" y="0"/>
                </a:lnTo>
                <a:lnTo>
                  <a:pt x="3276600" y="188612"/>
                </a:lnTo>
                <a:lnTo>
                  <a:pt x="0" y="188612"/>
                </a:lnTo>
                <a:lnTo>
                  <a:pt x="126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67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tr-TR" sz="2800" b="0" kern="1200" baseline="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194920" cy="65293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49831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 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324600"/>
            <a:ext cx="8535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9880" y="6400800"/>
            <a:ext cx="749300" cy="3486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4800" y="874412"/>
            <a:ext cx="8839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91200" y="685800"/>
            <a:ext cx="3352800" cy="188612"/>
          </a:xfrm>
          <a:custGeom>
            <a:avLst/>
            <a:gdLst>
              <a:gd name="connsiteX0" fmla="*/ 0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0 w 3276600"/>
              <a:gd name="connsiteY4" fmla="*/ 0 h 188612"/>
              <a:gd name="connsiteX0" fmla="*/ 126748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126748 w 3276600"/>
              <a:gd name="connsiteY4" fmla="*/ 0 h 18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188612">
                <a:moveTo>
                  <a:pt x="126748" y="0"/>
                </a:moveTo>
                <a:lnTo>
                  <a:pt x="3276600" y="0"/>
                </a:lnTo>
                <a:lnTo>
                  <a:pt x="3276600" y="188612"/>
                </a:lnTo>
                <a:lnTo>
                  <a:pt x="0" y="188612"/>
                </a:lnTo>
                <a:lnTo>
                  <a:pt x="126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 userDrawn="1"/>
        </p:nvCxnSpPr>
        <p:spPr>
          <a:xfrm flipH="1">
            <a:off x="9158990" y="6181725"/>
            <a:ext cx="8544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747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tr-TR" sz="2800" b="0" kern="1200" baseline="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Calibri" panose="020F050202020403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60363" indent="-180975" algn="l" defTabSz="914400" rtl="0" eaLnBrk="1" latinLnBrk="0" hangingPunct="1">
        <a:spcBef>
          <a:spcPct val="20000"/>
        </a:spcBef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79388" algn="l" defTabSz="914400" rtl="0" eaLnBrk="1" latinLnBrk="0" hangingPunct="1">
        <a:spcBef>
          <a:spcPct val="20000"/>
        </a:spcBef>
        <a:buFont typeface="Calibri" panose="020F0502020204030204" pitchFamily="34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719138" indent="-179388" algn="l" defTabSz="914400" rtl="0" eaLnBrk="1" latinLnBrk="0" hangingPunct="1">
        <a:spcBef>
          <a:spcPct val="20000"/>
        </a:spcBef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19492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4800" y="874412"/>
            <a:ext cx="8839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91200" y="685800"/>
            <a:ext cx="3352800" cy="188612"/>
          </a:xfrm>
          <a:custGeom>
            <a:avLst/>
            <a:gdLst>
              <a:gd name="connsiteX0" fmla="*/ 0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0 w 3276600"/>
              <a:gd name="connsiteY4" fmla="*/ 0 h 188612"/>
              <a:gd name="connsiteX0" fmla="*/ 126748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126748 w 3276600"/>
              <a:gd name="connsiteY4" fmla="*/ 0 h 18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188612">
                <a:moveTo>
                  <a:pt x="126748" y="0"/>
                </a:moveTo>
                <a:lnTo>
                  <a:pt x="3276600" y="0"/>
                </a:lnTo>
                <a:lnTo>
                  <a:pt x="3276600" y="188612"/>
                </a:lnTo>
                <a:lnTo>
                  <a:pt x="0" y="188612"/>
                </a:lnTo>
                <a:lnTo>
                  <a:pt x="126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53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1" r:id="rId12"/>
    <p:sldLayoutId id="214748394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tr-TR" sz="2800" b="0" kern="1200" baseline="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19492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4800" y="874412"/>
            <a:ext cx="8839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91200" y="685800"/>
            <a:ext cx="3352800" cy="188612"/>
          </a:xfrm>
          <a:custGeom>
            <a:avLst/>
            <a:gdLst>
              <a:gd name="connsiteX0" fmla="*/ 0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0 w 3276600"/>
              <a:gd name="connsiteY4" fmla="*/ 0 h 188612"/>
              <a:gd name="connsiteX0" fmla="*/ 126748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126748 w 3276600"/>
              <a:gd name="connsiteY4" fmla="*/ 0 h 18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188612">
                <a:moveTo>
                  <a:pt x="126748" y="0"/>
                </a:moveTo>
                <a:lnTo>
                  <a:pt x="3276600" y="0"/>
                </a:lnTo>
                <a:lnTo>
                  <a:pt x="3276600" y="188612"/>
                </a:lnTo>
                <a:lnTo>
                  <a:pt x="0" y="188612"/>
                </a:lnTo>
                <a:lnTo>
                  <a:pt x="126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52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tr-TR" sz="2800" b="0" kern="1200" baseline="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47.png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9.jpeg"/><Relationship Id="rId7" Type="http://schemas.openxmlformats.org/officeDocument/2006/relationships/image" Target="../media/image16.jpeg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3.jpeg"/><Relationship Id="rId11" Type="http://schemas.openxmlformats.org/officeDocument/2006/relationships/image" Target="../media/image53.png"/><Relationship Id="rId5" Type="http://schemas.openxmlformats.org/officeDocument/2006/relationships/image" Target="../media/image50.jpeg"/><Relationship Id="rId10" Type="http://schemas.openxmlformats.org/officeDocument/2006/relationships/image" Target="../media/image52.jpe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evelopmentfinanceinstitutions@tskb.com.t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skbenerjiverimliligi.com/" TargetMode="Externa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evelopmentfinanceinstitutions@tskb.com.t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tr-TR" dirty="0" smtClean="0"/>
              <a:t>TSKB</a:t>
            </a:r>
            <a:r>
              <a:rPr lang="tr-TR" sz="3200" dirty="0" smtClean="0"/>
              <a:t> </a:t>
            </a:r>
            <a:r>
              <a:rPr lang="tr-TR" dirty="0" smtClean="0"/>
              <a:t>Presentation on </a:t>
            </a:r>
            <a:r>
              <a:rPr lang="tr-TR" dirty="0" err="1" smtClean="0"/>
              <a:t>SMEs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1800" dirty="0" smtClean="0">
                <a:latin typeface="+mj-lt"/>
                <a:cs typeface="Andalus" pitchFamily="2" charset="-78"/>
              </a:rPr>
              <a:t>13 February 2017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2" b="2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1981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252536" y="31283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800" dirty="0" smtClean="0">
                <a:solidFill>
                  <a:schemeClr val="accent1"/>
                </a:solidFill>
                <a:latin typeface="+mn-lt"/>
              </a:rPr>
              <a:t>TSKB’s APEX Banking Operations </a:t>
            </a:r>
            <a:endParaRPr lang="tr-TR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788" y="1087104"/>
            <a:ext cx="860444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tr-TR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Under its APEX Banking operations </a:t>
            </a:r>
            <a:r>
              <a:rPr lang="en-GB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TSKB acts </a:t>
            </a:r>
            <a:r>
              <a:rPr lang="en-GB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 an </a:t>
            </a:r>
            <a:r>
              <a:rPr lang="en-GB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intermediary</a:t>
            </a:r>
            <a:r>
              <a:rPr lang="tr-TR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bank through</a:t>
            </a:r>
            <a:r>
              <a:rPr lang="en-GB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lending to leading Turkish commercial </a:t>
            </a:r>
            <a:r>
              <a:rPr lang="tr-TR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&amp; pariticipation </a:t>
            </a:r>
            <a:r>
              <a:rPr lang="en-GB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banks</a:t>
            </a:r>
            <a:r>
              <a:rPr lang="tr-T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leasing</a:t>
            </a:r>
            <a:r>
              <a:rPr lang="tr-TR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&amp; factoring</a:t>
            </a:r>
            <a:r>
              <a:rPr lang="en-GB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companies</a:t>
            </a:r>
            <a:r>
              <a:rPr lang="tr-TR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namely Participating </a:t>
            </a:r>
            <a:r>
              <a:rPr lang="tr-T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tr-TR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inancial </a:t>
            </a:r>
            <a:r>
              <a:rPr lang="tr-T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nstitutions (PFIs),</a:t>
            </a:r>
            <a:r>
              <a:rPr lang="en-GB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which </a:t>
            </a:r>
            <a:r>
              <a:rPr lang="en-GB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turn on-lend</a:t>
            </a:r>
            <a:r>
              <a:rPr lang="tr-TR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GB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SMEs</a:t>
            </a:r>
            <a:r>
              <a:rPr lang="tr-TR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EoEs*</a:t>
            </a:r>
            <a:r>
              <a:rPr lang="en-GB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114" y="6013246"/>
            <a:ext cx="2332972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tr-TR" sz="11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*EoEs: Export oriented Enterprises</a:t>
            </a:r>
            <a:r>
              <a:rPr lang="en-GB" sz="11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560" y="1927461"/>
            <a:ext cx="8024443" cy="3958866"/>
            <a:chOff x="363980" y="2235740"/>
            <a:chExt cx="8024443" cy="3958865"/>
          </a:xfrm>
        </p:grpSpPr>
        <p:sp>
          <p:nvSpPr>
            <p:cNvPr id="15" name="Rectangle 14"/>
            <p:cNvSpPr/>
            <p:nvPr/>
          </p:nvSpPr>
          <p:spPr>
            <a:xfrm>
              <a:off x="1587314" y="2585833"/>
              <a:ext cx="2232248" cy="1323439"/>
            </a:xfrm>
            <a:prstGeom prst="rect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AU" sz="1600" b="1" dirty="0" smtClean="0"/>
                <a:t>The </a:t>
              </a:r>
              <a:r>
                <a:rPr lang="tr-TR" sz="1600" b="1" dirty="0" smtClean="0"/>
                <a:t>development finance</a:t>
              </a:r>
              <a:r>
                <a:rPr lang="en-AU" sz="1600" b="1" dirty="0" smtClean="0"/>
                <a:t> institutions </a:t>
              </a:r>
              <a:r>
                <a:rPr lang="tr-TR" sz="1600" b="1" dirty="0" smtClean="0"/>
                <a:t>in which TSKB secures funds for its</a:t>
              </a:r>
              <a:r>
                <a:rPr lang="en-AU" sz="1600" b="1" dirty="0" smtClean="0"/>
                <a:t> APEX </a:t>
              </a:r>
              <a:r>
                <a:rPr lang="tr-TR" sz="1600" b="1" dirty="0" smtClean="0"/>
                <a:t>Banking activities</a:t>
              </a:r>
              <a:endParaRPr lang="en-AU" sz="1600" b="1" dirty="0" smtClean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15705" y="5424197"/>
              <a:ext cx="5720989" cy="5847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</a:rPr>
                <a:t>TSKB has a well-established network of 30 Participating Financial </a:t>
              </a:r>
              <a:r>
                <a:rPr lang="tr-TR" sz="1600" b="1" dirty="0">
                  <a:solidFill>
                    <a:schemeClr val="bg1"/>
                  </a:solidFill>
                </a:rPr>
                <a:t>I</a:t>
              </a:r>
              <a:r>
                <a:rPr lang="tr-TR" sz="1600" b="1" dirty="0" smtClean="0">
                  <a:solidFill>
                    <a:schemeClr val="bg1"/>
                  </a:solidFill>
                </a:rPr>
                <a:t>nstitutions (PFIs) under APEX Banking</a:t>
              </a:r>
              <a:endParaRPr lang="en-AU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" name="Right Brace 2"/>
            <p:cNvSpPr/>
            <p:nvPr/>
          </p:nvSpPr>
          <p:spPr>
            <a:xfrm rot="5400000">
              <a:off x="4292265" y="1202177"/>
              <a:ext cx="167869" cy="5720989"/>
            </a:xfrm>
            <a:prstGeom prst="rightBrac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3980" y="2235740"/>
              <a:ext cx="8024443" cy="3958865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8713" y="3800637"/>
            <a:ext cx="1850132" cy="792088"/>
          </a:xfrm>
          <a:prstGeom prst="rect">
            <a:avLst/>
          </a:prstGeom>
        </p:spPr>
      </p:pic>
      <p:pic>
        <p:nvPicPr>
          <p:cNvPr id="20" name="Picture 7" descr="C:\Users\SAYGILIB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909" y="2277554"/>
            <a:ext cx="1011447" cy="42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1" descr="http://www.topnews.in/files/European-Investment-Bank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97" b="25197"/>
          <a:stretch>
            <a:fillRect/>
          </a:stretch>
        </p:blipFill>
        <p:spPr bwMode="auto">
          <a:xfrm>
            <a:off x="5977208" y="2245318"/>
            <a:ext cx="1048452" cy="53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C:\Users\SAYGILIB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7182" y="2950390"/>
            <a:ext cx="890528" cy="52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SAYGILIB\Desktop\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354" y="2874796"/>
            <a:ext cx="694911" cy="6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133C-C6B5-4FF0-AD11-20496FE6CAEA}" type="slidenum">
              <a:rPr lang="en-US" altLang="tr-TR" smtClean="0"/>
              <a:pPr/>
              <a:t>10</a:t>
            </a:fld>
            <a:endParaRPr lang="en-US" altLang="tr-TR"/>
          </a:p>
        </p:txBody>
      </p:sp>
      <p:sp>
        <p:nvSpPr>
          <p:cNvPr id="5" name="Chevron 4"/>
          <p:cNvSpPr/>
          <p:nvPr/>
        </p:nvSpPr>
        <p:spPr>
          <a:xfrm>
            <a:off x="4207344" y="2585369"/>
            <a:ext cx="395913" cy="718629"/>
          </a:xfrm>
          <a:prstGeom prst="chevron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4482055" y="4495007"/>
            <a:ext cx="395913" cy="718629"/>
          </a:xfrm>
          <a:prstGeom prst="chevron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639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0104" y="4584049"/>
            <a:ext cx="1585872" cy="604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112" y="5509619"/>
            <a:ext cx="1431946" cy="394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3632" y="5116916"/>
            <a:ext cx="875021" cy="352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6196" y="1586817"/>
            <a:ext cx="1170792" cy="4390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7476" y="2071100"/>
            <a:ext cx="1209512" cy="500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8038" y="1605778"/>
            <a:ext cx="1045049" cy="483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58228" y="1693195"/>
            <a:ext cx="1786558" cy="423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3668" y="4982143"/>
            <a:ext cx="1847303" cy="625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/>
          <a:srcRect b="11493"/>
          <a:stretch/>
        </p:blipFill>
        <p:spPr>
          <a:xfrm>
            <a:off x="2882610" y="4413412"/>
            <a:ext cx="1373076" cy="353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6854" y="3383641"/>
            <a:ext cx="859356" cy="3168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8228" y="2532943"/>
            <a:ext cx="1002498" cy="4031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669" y="5898290"/>
            <a:ext cx="1296144" cy="3442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3174" y="4118785"/>
            <a:ext cx="1008112" cy="4973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5256" y="2922456"/>
            <a:ext cx="2030221" cy="3361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4044" y="2019325"/>
            <a:ext cx="1602647" cy="3794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16854" y="4716101"/>
            <a:ext cx="1688468" cy="271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8" cstate="print"/>
          <a:srcRect t="6164"/>
          <a:stretch/>
        </p:blipFill>
        <p:spPr>
          <a:xfrm>
            <a:off x="394881" y="2426840"/>
            <a:ext cx="1567076" cy="4563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5732" y="3816387"/>
            <a:ext cx="1073849" cy="2531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924239" y="3277371"/>
            <a:ext cx="1499335" cy="2518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908718" y="2951444"/>
            <a:ext cx="1482312" cy="2769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934106" y="1693195"/>
            <a:ext cx="1173673" cy="2734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910963" y="5861494"/>
            <a:ext cx="1183540" cy="4478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879036" y="2529253"/>
            <a:ext cx="1495271" cy="3473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908718" y="3561283"/>
            <a:ext cx="523803" cy="5414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08718" y="2025864"/>
            <a:ext cx="1068505" cy="4027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920089" y="5557911"/>
            <a:ext cx="1345920" cy="2225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898084" y="4118630"/>
            <a:ext cx="1352550" cy="228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227717" y="2616824"/>
            <a:ext cx="993824" cy="4459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061288" y="2076691"/>
            <a:ext cx="1256091" cy="4028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187476" y="3172357"/>
            <a:ext cx="1287627" cy="278259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2555776" y="908720"/>
            <a:ext cx="0" cy="540060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61143" y="908720"/>
            <a:ext cx="0" cy="540060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88024" y="908720"/>
            <a:ext cx="0" cy="540060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/>
          <p:cNvSpPr txBox="1">
            <a:spLocks noChangeArrowheads="1"/>
          </p:cNvSpPr>
          <p:nvPr/>
        </p:nvSpPr>
        <p:spPr bwMode="auto">
          <a:xfrm>
            <a:off x="252536" y="31283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800" dirty="0" smtClean="0">
                <a:solidFill>
                  <a:schemeClr val="accent1"/>
                </a:solidFill>
                <a:latin typeface="+mn-lt"/>
              </a:rPr>
              <a:t>PFIs under APEX Banking Operations </a:t>
            </a:r>
            <a:endParaRPr lang="tr-TR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82658" y="986419"/>
            <a:ext cx="1898314" cy="5801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Commercial Banks</a:t>
            </a:r>
            <a:endParaRPr lang="tr-TR" sz="1600" dirty="0"/>
          </a:p>
        </p:txBody>
      </p:sp>
      <p:sp>
        <p:nvSpPr>
          <p:cNvPr id="46" name="Rounded Rectangle 45"/>
          <p:cNvSpPr/>
          <p:nvPr/>
        </p:nvSpPr>
        <p:spPr>
          <a:xfrm>
            <a:off x="2732815" y="993607"/>
            <a:ext cx="1898314" cy="5801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Leasing Companies</a:t>
            </a:r>
            <a:endParaRPr lang="tr-TR" sz="1600" dirty="0"/>
          </a:p>
        </p:txBody>
      </p:sp>
      <p:sp>
        <p:nvSpPr>
          <p:cNvPr id="47" name="Rounded Rectangle 46"/>
          <p:cNvSpPr/>
          <p:nvPr/>
        </p:nvSpPr>
        <p:spPr>
          <a:xfrm>
            <a:off x="4932040" y="1010062"/>
            <a:ext cx="1898314" cy="5801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Participation Banks</a:t>
            </a:r>
            <a:endParaRPr lang="tr-TR" sz="1600" dirty="0"/>
          </a:p>
        </p:txBody>
      </p:sp>
      <p:sp>
        <p:nvSpPr>
          <p:cNvPr id="48" name="Rounded Rectangle 47"/>
          <p:cNvSpPr/>
          <p:nvPr/>
        </p:nvSpPr>
        <p:spPr>
          <a:xfrm>
            <a:off x="7125303" y="1014099"/>
            <a:ext cx="1898314" cy="5801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Factoring Companies</a:t>
            </a:r>
            <a:endParaRPr lang="tr-TR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133C-C6B5-4FF0-AD11-20496FE6CAEA}" type="slidenum">
              <a:rPr lang="en-US" altLang="tr-TR" smtClean="0"/>
              <a:pPr/>
              <a:t>11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xmlns="" val="3911152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b="0" dirty="0" smtClean="0"/>
              <a:t>Funding Structure</a:t>
            </a:r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>
              <a:defRPr/>
            </a:pPr>
            <a:fld id="{0520FCDF-0723-442D-B5A3-B29B74F62B84}" type="slidenum">
              <a:rPr lang="tr-TR" sz="1200" smtClean="0">
                <a:solidFill>
                  <a:srgbClr val="C12E3A"/>
                </a:solidFill>
              </a:rPr>
              <a:pPr>
                <a:defRPr/>
              </a:pPr>
              <a:t>12</a:t>
            </a:fld>
            <a:endParaRPr lang="tr-TR" sz="1200" dirty="0">
              <a:solidFill>
                <a:srgbClr val="C12E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0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9"/>
          <p:cNvGraphicFramePr>
            <a:graphicFrameLocks/>
          </p:cNvGraphicFramePr>
          <p:nvPr>
            <p:extLst/>
          </p:nvPr>
        </p:nvGraphicFramePr>
        <p:xfrm>
          <a:off x="161156" y="4005064"/>
          <a:ext cx="3228850" cy="19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5394" y="888975"/>
            <a:ext cx="30003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 err="1" smtClean="0">
                <a:latin typeface="+mn-lt"/>
                <a:cs typeface="+mn-cs"/>
              </a:rPr>
              <a:t>Outstanding</a:t>
            </a:r>
            <a:r>
              <a:rPr lang="tr-TR" sz="1400" b="1" dirty="0" smtClean="0">
                <a:latin typeface="+mn-lt"/>
                <a:cs typeface="+mn-cs"/>
              </a:rPr>
              <a:t> </a:t>
            </a:r>
            <a:r>
              <a:rPr lang="tr-TR" sz="1400" b="1" dirty="0" err="1" smtClean="0">
                <a:latin typeface="+mn-lt"/>
                <a:cs typeface="+mn-cs"/>
              </a:rPr>
              <a:t>Funding</a:t>
            </a:r>
            <a:r>
              <a:rPr lang="tr-TR" sz="1400" b="1" dirty="0" smtClean="0">
                <a:latin typeface="+mn-lt"/>
                <a:cs typeface="+mn-cs"/>
              </a:rPr>
              <a:t> Base</a:t>
            </a:r>
            <a:endParaRPr lang="tr-TR" sz="1400" b="1" dirty="0">
              <a:latin typeface="+mn-lt"/>
              <a:cs typeface="+mn-cs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203386" y="3703964"/>
            <a:ext cx="32164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400" b="1" dirty="0" err="1" smtClean="0">
                <a:latin typeface="+mn-lt"/>
              </a:rPr>
              <a:t>Yearly</a:t>
            </a:r>
            <a:r>
              <a:rPr lang="tr-TR" sz="1400" b="1" dirty="0" smtClean="0">
                <a:latin typeface="+mn-lt"/>
              </a:rPr>
              <a:t> </a:t>
            </a:r>
            <a:r>
              <a:rPr lang="tr-TR" sz="1400" b="1" dirty="0" err="1" smtClean="0">
                <a:latin typeface="+mn-lt"/>
              </a:rPr>
              <a:t>Multilateral</a:t>
            </a:r>
            <a:r>
              <a:rPr lang="tr-TR" sz="1400" b="1" dirty="0" smtClean="0">
                <a:latin typeface="+mn-lt"/>
              </a:rPr>
              <a:t> </a:t>
            </a:r>
            <a:r>
              <a:rPr lang="tr-TR" sz="1400" b="1" dirty="0" err="1" smtClean="0">
                <a:latin typeface="+mn-lt"/>
              </a:rPr>
              <a:t>Funding</a:t>
            </a:r>
            <a:r>
              <a:rPr lang="tr-TR" sz="1400" b="1" dirty="0" smtClean="0">
                <a:latin typeface="+mn-lt"/>
              </a:rPr>
              <a:t> </a:t>
            </a:r>
            <a:r>
              <a:rPr lang="tr-TR" sz="1400" b="1" dirty="0" err="1" smtClean="0">
                <a:latin typeface="+mn-lt"/>
              </a:rPr>
              <a:t>Agreements</a:t>
            </a:r>
            <a:endParaRPr lang="tr-TR" sz="1400" b="1" dirty="0">
              <a:latin typeface="+mn-lt"/>
            </a:endParaRP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191145" y="4031486"/>
            <a:ext cx="9361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100" dirty="0" smtClean="0">
                <a:latin typeface="+mn-lt"/>
              </a:rPr>
              <a:t>USD </a:t>
            </a:r>
            <a:r>
              <a:rPr lang="tr-TR" sz="1100" dirty="0" err="1" smtClean="0">
                <a:latin typeface="+mn-lt"/>
              </a:rPr>
              <a:t>mn</a:t>
            </a:r>
            <a:endParaRPr lang="tr-TR" sz="11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2536" y="312837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Long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Term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+mn-cs"/>
              </a:rPr>
              <a:t> DFI </a:t>
            </a: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Funding</a:t>
            </a:r>
            <a:endParaRPr lang="tr-TR" sz="28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22D3A-CDBE-4B7E-BDFD-1FE108235992}" type="slidenum">
              <a:rPr lang="tr-TR" sz="1200" smtClean="0">
                <a:solidFill>
                  <a:schemeClr val="accent1"/>
                </a:solidFill>
                <a:latin typeface="+mj-lt"/>
              </a:rPr>
              <a:pPr>
                <a:defRPr/>
              </a:pPr>
              <a:t>13</a:t>
            </a:fld>
            <a:endParaRPr lang="tr-TR" sz="12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20" name="Chart 19"/>
          <p:cNvGraphicFramePr/>
          <p:nvPr>
            <p:extLst/>
          </p:nvPr>
        </p:nvGraphicFramePr>
        <p:xfrm>
          <a:off x="191145" y="1285223"/>
          <a:ext cx="432048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ound Diagonal Corner Rectangle 20"/>
          <p:cNvSpPr/>
          <p:nvPr/>
        </p:nvSpPr>
        <p:spPr>
          <a:xfrm>
            <a:off x="4188086" y="1196752"/>
            <a:ext cx="1512168" cy="689818"/>
          </a:xfrm>
          <a:prstGeom prst="round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/>
              <a:t>87</a:t>
            </a:r>
            <a:r>
              <a:rPr lang="en-US" sz="1200" b="1" dirty="0" smtClean="0"/>
              <a:t>% </a:t>
            </a:r>
            <a:r>
              <a:rPr lang="en-US" sz="1200" dirty="0"/>
              <a:t>of </a:t>
            </a:r>
            <a:r>
              <a:rPr lang="tr-TR" sz="1200" dirty="0"/>
              <a:t>D</a:t>
            </a:r>
            <a:r>
              <a:rPr lang="tr-TR" sz="1200" dirty="0" smtClean="0"/>
              <a:t>FI Funding </a:t>
            </a:r>
            <a:r>
              <a:rPr lang="en-US" sz="1200" dirty="0" smtClean="0"/>
              <a:t>guaranteed </a:t>
            </a:r>
            <a:r>
              <a:rPr lang="en-US" sz="1200" dirty="0"/>
              <a:t>by Turkish Treasury </a:t>
            </a:r>
            <a:endParaRPr lang="tr-TR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546883" y="2207880"/>
          <a:ext cx="5417605" cy="2614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2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56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4658">
                <a:tc>
                  <a:txBody>
                    <a:bodyPr/>
                    <a:lstStyle/>
                    <a:p>
                      <a:r>
                        <a:rPr lang="tr-TR" sz="105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DFI Funding - 2016</a:t>
                      </a:r>
                      <a:endParaRPr lang="tr-TR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endParaRPr lang="tr-TR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Theme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658">
                <a:tc>
                  <a:txBody>
                    <a:bodyPr/>
                    <a:lstStyle/>
                    <a:p>
                      <a:r>
                        <a:rPr lang="tr-TR" sz="1050" b="1" dirty="0" smtClean="0"/>
                        <a:t>EIB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100 mio EUR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SME and Midcap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658">
                <a:tc>
                  <a:txBody>
                    <a:bodyPr/>
                    <a:lstStyle/>
                    <a:p>
                      <a:r>
                        <a:rPr lang="tr-TR" sz="1050" b="1" dirty="0" smtClean="0"/>
                        <a:t>EIB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100 </a:t>
                      </a:r>
                      <a:r>
                        <a:rPr lang="tr-TR" sz="1050" b="0" dirty="0" err="1" smtClean="0"/>
                        <a:t>mio</a:t>
                      </a:r>
                      <a:r>
                        <a:rPr lang="tr-TR" sz="1050" b="0" baseline="0" dirty="0" smtClean="0"/>
                        <a:t> EUR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err="1" smtClean="0"/>
                        <a:t>Energy</a:t>
                      </a:r>
                      <a:r>
                        <a:rPr lang="tr-TR" sz="1050" b="0" baseline="0" dirty="0" smtClean="0"/>
                        <a:t> </a:t>
                      </a:r>
                      <a:r>
                        <a:rPr lang="tr-TR" sz="1050" b="0" baseline="0" dirty="0" err="1" smtClean="0"/>
                        <a:t>and</a:t>
                      </a:r>
                      <a:r>
                        <a:rPr lang="tr-TR" sz="1050" b="0" baseline="0" dirty="0" smtClean="0"/>
                        <a:t> Environment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9836349"/>
                  </a:ext>
                </a:extLst>
              </a:tr>
              <a:tr h="314658">
                <a:tc>
                  <a:txBody>
                    <a:bodyPr/>
                    <a:lstStyle/>
                    <a:p>
                      <a:r>
                        <a:rPr lang="tr-TR" sz="1050" b="1" dirty="0" smtClean="0"/>
                        <a:t>AFD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100 </a:t>
                      </a:r>
                      <a:r>
                        <a:rPr lang="tr-TR" sz="1050" b="0" dirty="0" err="1" smtClean="0"/>
                        <a:t>mio</a:t>
                      </a:r>
                      <a:r>
                        <a:rPr lang="tr-TR" sz="1050" b="0" baseline="0" dirty="0" smtClean="0"/>
                        <a:t> EUR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err="1" smtClean="0"/>
                        <a:t>Women</a:t>
                      </a:r>
                      <a:r>
                        <a:rPr lang="tr-TR" sz="1050" b="0" dirty="0" smtClean="0"/>
                        <a:t> </a:t>
                      </a:r>
                      <a:r>
                        <a:rPr lang="tr-TR" sz="1050" b="0" dirty="0" err="1" smtClean="0"/>
                        <a:t>Employment</a:t>
                      </a:r>
                      <a:r>
                        <a:rPr lang="tr-TR" sz="1050" b="0" baseline="0" dirty="0" smtClean="0"/>
                        <a:t> </a:t>
                      </a:r>
                      <a:r>
                        <a:rPr lang="tr-TR" sz="1050" b="0" baseline="0" dirty="0" err="1" smtClean="0"/>
                        <a:t>and</a:t>
                      </a:r>
                      <a:r>
                        <a:rPr lang="tr-TR" sz="1050" b="0" baseline="0" dirty="0" smtClean="0"/>
                        <a:t> </a:t>
                      </a:r>
                      <a:r>
                        <a:rPr lang="tr-TR" sz="1050" b="0" baseline="0" dirty="0" err="1" smtClean="0"/>
                        <a:t>Occupational</a:t>
                      </a:r>
                      <a:r>
                        <a:rPr lang="tr-TR" sz="1050" b="0" baseline="0" dirty="0" smtClean="0"/>
                        <a:t> </a:t>
                      </a:r>
                      <a:r>
                        <a:rPr lang="tr-TR" sz="1050" b="0" baseline="0" dirty="0" err="1" smtClean="0"/>
                        <a:t>Health&amp;Safety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9188752"/>
                  </a:ext>
                </a:extLst>
              </a:tr>
              <a:tr h="314658">
                <a:tc>
                  <a:txBody>
                    <a:bodyPr/>
                    <a:lstStyle/>
                    <a:p>
                      <a:r>
                        <a:rPr lang="tr-TR" sz="1050" b="1" dirty="0" smtClean="0"/>
                        <a:t>IBRD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150 </a:t>
                      </a:r>
                      <a:r>
                        <a:rPr lang="tr-TR" sz="1050" b="0" dirty="0" err="1" smtClean="0"/>
                        <a:t>mio</a:t>
                      </a:r>
                      <a:r>
                        <a:rPr lang="tr-TR" sz="1050" b="0" smtClean="0"/>
                        <a:t> USD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err="1" smtClean="0"/>
                        <a:t>Geothermal</a:t>
                      </a:r>
                      <a:r>
                        <a:rPr lang="tr-TR" sz="1050" b="0" dirty="0" smtClean="0"/>
                        <a:t> </a:t>
                      </a:r>
                      <a:r>
                        <a:rPr lang="tr-TR" sz="1050" b="0" dirty="0" err="1" smtClean="0"/>
                        <a:t>Energy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572729"/>
                  </a:ext>
                </a:extLst>
              </a:tr>
              <a:tr h="314658">
                <a:tc>
                  <a:txBody>
                    <a:bodyPr/>
                    <a:lstStyle/>
                    <a:p>
                      <a:r>
                        <a:rPr lang="tr-TR" sz="1050" b="1" dirty="0" smtClean="0"/>
                        <a:t>CEB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100 </a:t>
                      </a:r>
                      <a:r>
                        <a:rPr lang="tr-TR" sz="1050" b="0" dirty="0" err="1" smtClean="0"/>
                        <a:t>mio</a:t>
                      </a:r>
                      <a:r>
                        <a:rPr lang="tr-TR" sz="1050" b="0" dirty="0" smtClean="0"/>
                        <a:t> EUR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APEX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2406704"/>
                  </a:ext>
                </a:extLst>
              </a:tr>
              <a:tr h="314658">
                <a:tc>
                  <a:txBody>
                    <a:bodyPr/>
                    <a:lstStyle/>
                    <a:p>
                      <a:r>
                        <a:rPr lang="tr-TR" sz="1050" b="1" dirty="0" err="1" smtClean="0"/>
                        <a:t>KfW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150 </a:t>
                      </a:r>
                      <a:r>
                        <a:rPr lang="tr-TR" sz="1050" b="0" dirty="0" err="1" smtClean="0"/>
                        <a:t>mio</a:t>
                      </a:r>
                      <a:r>
                        <a:rPr lang="tr-TR" sz="1050" b="0" dirty="0" smtClean="0"/>
                        <a:t> EUR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err="1" smtClean="0"/>
                        <a:t>Renewable</a:t>
                      </a:r>
                      <a:r>
                        <a:rPr lang="tr-TR" sz="1050" b="0" dirty="0" smtClean="0"/>
                        <a:t> </a:t>
                      </a:r>
                      <a:r>
                        <a:rPr lang="tr-TR" sz="1050" b="0" dirty="0" err="1" smtClean="0"/>
                        <a:t>Energy</a:t>
                      </a:r>
                      <a:r>
                        <a:rPr lang="tr-TR" sz="1050" b="0" dirty="0" smtClean="0"/>
                        <a:t> </a:t>
                      </a:r>
                      <a:r>
                        <a:rPr lang="tr-TR" sz="1050" b="0" dirty="0" err="1" smtClean="0"/>
                        <a:t>and</a:t>
                      </a:r>
                      <a:r>
                        <a:rPr lang="tr-TR" sz="1050" b="0" dirty="0" smtClean="0"/>
                        <a:t> Environment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828381"/>
                  </a:ext>
                </a:extLst>
              </a:tr>
              <a:tr h="314658">
                <a:tc>
                  <a:txBody>
                    <a:bodyPr/>
                    <a:lstStyle/>
                    <a:p>
                      <a:r>
                        <a:rPr lang="tr-TR" sz="1050" b="1" dirty="0" smtClean="0"/>
                        <a:t>TOTAL</a:t>
                      </a:r>
                      <a:r>
                        <a:rPr lang="tr-TR" sz="1050" b="1" baseline="0" dirty="0" smtClean="0"/>
                        <a:t> 2016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dirty="0" smtClean="0"/>
                        <a:t>733 mio USD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6093296"/>
            <a:ext cx="40085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i="1" dirty="0" smtClean="0"/>
              <a:t>*DFI: Development Finance </a:t>
            </a:r>
            <a:r>
              <a:rPr lang="tr-TR" sz="1000" i="1" dirty="0" err="1" smtClean="0"/>
              <a:t>Institutions</a:t>
            </a:r>
            <a:endParaRPr lang="tr-TR" sz="1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17430" y="5320565"/>
            <a:ext cx="35522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InnovFin</a:t>
            </a:r>
            <a:r>
              <a:rPr lang="en-US" sz="1200" dirty="0" smtClean="0"/>
              <a:t> </a:t>
            </a:r>
            <a:r>
              <a:rPr lang="en-US" sz="1200" dirty="0"/>
              <a:t>SME Guarantee Facility agreement which has a maximum portfolio volume of EUR 20 million with European Investment Fund (EIF</a:t>
            </a:r>
            <a:r>
              <a:rPr lang="en-US" sz="1200" dirty="0" smtClean="0"/>
              <a:t>)</a:t>
            </a:r>
            <a:r>
              <a:rPr lang="tr-TR" sz="1200" dirty="0" smtClean="0"/>
              <a:t> to ease </a:t>
            </a:r>
            <a:r>
              <a:rPr lang="en-US" sz="1200" dirty="0"/>
              <a:t>financial access of innovative SMEs and small Mid-caps</a:t>
            </a:r>
            <a:endParaRPr lang="tr-TR" sz="1200" dirty="0"/>
          </a:p>
        </p:txBody>
      </p:sp>
      <p:sp>
        <p:nvSpPr>
          <p:cNvPr id="6" name="Plus 5"/>
          <p:cNvSpPr/>
          <p:nvPr/>
        </p:nvSpPr>
        <p:spPr>
          <a:xfrm>
            <a:off x="6123606" y="4953575"/>
            <a:ext cx="264158" cy="288032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0856" y="5432514"/>
            <a:ext cx="1075330" cy="6070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51920" y="5241607"/>
            <a:ext cx="4917776" cy="974799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23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2536" y="312837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Current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Long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+mn-cs"/>
              </a:rPr>
              <a:t> Term DFI Funding Themes</a:t>
            </a:r>
            <a:endParaRPr lang="tr-TR" sz="28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1560" y="5656905"/>
            <a:ext cx="7904280" cy="559000"/>
            <a:chOff x="1018015" y="6245960"/>
            <a:chExt cx="7904280" cy="559000"/>
          </a:xfrm>
        </p:grpSpPr>
        <p:pic>
          <p:nvPicPr>
            <p:cNvPr id="39" name="Picture 38" descr="http://www.al-abed.net/oeo/Images/IDBLog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514" y="6272523"/>
              <a:ext cx="455285" cy="505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" descr="C:\Users\SAYGILIB\Desktop\imgr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405" y="6246641"/>
              <a:ext cx="824112" cy="51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9" descr="C:\Users\SAYGILIB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045" y="6377413"/>
              <a:ext cx="513695" cy="300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C:\Users\SAYGILIB\Desktop\imgre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285" y="6344040"/>
              <a:ext cx="450264" cy="43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SAYGILIB\Desktop\image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405" y="6386270"/>
              <a:ext cx="657907" cy="27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C:\Users\SAYGILIB\Desktop\image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015" y="6310765"/>
              <a:ext cx="472762" cy="469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C:\Users\SAYGILIB\Desktop\imgre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275" y="6295478"/>
              <a:ext cx="503130" cy="44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1" descr="http://www.topnews.in/files/European-Investment-Bank_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197" b="25197"/>
            <a:stretch>
              <a:fillRect/>
            </a:stretch>
          </p:blipFill>
          <p:spPr bwMode="auto">
            <a:xfrm>
              <a:off x="1585291" y="6318683"/>
              <a:ext cx="954140" cy="486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69951" y="6245960"/>
              <a:ext cx="952344" cy="40491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15713" y="6267724"/>
              <a:ext cx="770449" cy="32104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12583" y="6293101"/>
              <a:ext cx="409064" cy="42078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563880" y="1439059"/>
            <a:ext cx="5832647" cy="2185435"/>
            <a:chOff x="1022735" y="1366526"/>
            <a:chExt cx="6482053" cy="2078162"/>
          </a:xfrm>
        </p:grpSpPr>
        <p:sp>
          <p:nvSpPr>
            <p:cNvPr id="2" name="Rounded Rectangle 1"/>
            <p:cNvSpPr/>
            <p:nvPr/>
          </p:nvSpPr>
          <p:spPr>
            <a:xfrm>
              <a:off x="1039585" y="1370251"/>
              <a:ext cx="2016224" cy="9361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dirty="0" smtClean="0">
                  <a:solidFill>
                    <a:schemeClr val="accent1"/>
                  </a:solidFill>
                </a:rPr>
                <a:t>Energy Efficiency</a:t>
              </a:r>
              <a:endParaRPr lang="tr-TR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275856" y="1366664"/>
              <a:ext cx="2016224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dirty="0" smtClean="0">
                  <a:solidFill>
                    <a:schemeClr val="accent1"/>
                  </a:solidFill>
                </a:rPr>
                <a:t>Renewable Energy</a:t>
              </a:r>
              <a:endParaRPr lang="tr-TR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488564" y="1366526"/>
              <a:ext cx="2016224" cy="9361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dirty="0" smtClean="0">
                  <a:solidFill>
                    <a:schemeClr val="accent1"/>
                  </a:solidFill>
                </a:rPr>
                <a:t>Resource Efficiency</a:t>
              </a:r>
              <a:endParaRPr lang="tr-TR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22735" y="2508585"/>
              <a:ext cx="2016224" cy="93610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dirty="0" smtClean="0"/>
                <a:t>SME &amp; MidCap</a:t>
              </a:r>
              <a:endParaRPr lang="tr-TR" sz="16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275856" y="2508585"/>
              <a:ext cx="2016224" cy="9361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dirty="0" smtClean="0">
                  <a:solidFill>
                    <a:schemeClr val="accent1"/>
                  </a:solidFill>
                </a:rPr>
                <a:t>Sustainable Tourism</a:t>
              </a:r>
              <a:endParaRPr lang="tr-TR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488564" y="2508585"/>
              <a:ext cx="2016224" cy="9361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dirty="0" smtClean="0">
                  <a:solidFill>
                    <a:schemeClr val="accent1"/>
                  </a:solidFill>
                </a:rPr>
                <a:t>Agribusiness</a:t>
              </a:r>
              <a:endParaRPr lang="tr-TR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3239022" y="3837164"/>
            <a:ext cx="2518728" cy="9890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accent1"/>
                </a:solidFill>
              </a:rPr>
              <a:t>Women’s Employment </a:t>
            </a:r>
          </a:p>
          <a:p>
            <a:pPr algn="ctr"/>
            <a:r>
              <a:rPr lang="tr-TR" sz="1600" dirty="0" smtClean="0">
                <a:solidFill>
                  <a:schemeClr val="accent1"/>
                </a:solidFill>
              </a:rPr>
              <a:t>&amp;</a:t>
            </a:r>
            <a:endParaRPr lang="tr-TR" sz="1600" dirty="0">
              <a:solidFill>
                <a:schemeClr val="accent1"/>
              </a:solidFill>
            </a:endParaRPr>
          </a:p>
          <a:p>
            <a:pPr algn="ctr"/>
            <a:r>
              <a:rPr lang="tr-TR" sz="1600" dirty="0">
                <a:solidFill>
                  <a:schemeClr val="accent1"/>
                </a:solidFill>
              </a:rPr>
              <a:t>Occupational Health and Safety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22D3A-CDBE-4B7E-BDFD-1FE108235992}" type="slidenum">
              <a:rPr lang="tr-TR" sz="1200">
                <a:solidFill>
                  <a:schemeClr val="accent1"/>
                </a:solidFill>
                <a:latin typeface="+mn-lt"/>
              </a:rPr>
              <a:pPr>
                <a:defRPr/>
              </a:pPr>
              <a:t>14</a:t>
            </a:fld>
            <a:endParaRPr lang="tr-TR" sz="120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2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22D3A-CDBE-4B7E-BDFD-1FE108235992}" type="slidenum">
              <a:rPr lang="tr-TR" sz="1200" smtClean="0">
                <a:solidFill>
                  <a:schemeClr val="accent1"/>
                </a:solidFill>
                <a:latin typeface="+mn-lt"/>
              </a:rPr>
              <a:pPr>
                <a:defRPr/>
              </a:pPr>
              <a:t>15</a:t>
            </a:fld>
            <a:endParaRPr lang="tr-TR" sz="1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2160" y="2384884"/>
            <a:ext cx="2736304" cy="109737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accent3"/>
                </a:solidFill>
              </a:rPr>
              <a:t>Loans</a:t>
            </a:r>
            <a:r>
              <a:rPr lang="tr-TR" dirty="0" smtClean="0">
                <a:solidFill>
                  <a:schemeClr val="accent3"/>
                </a:solidFill>
              </a:rPr>
              <a:t> </a:t>
            </a:r>
            <a:r>
              <a:rPr lang="tr-TR" dirty="0" err="1" smtClean="0">
                <a:solidFill>
                  <a:schemeClr val="accent3"/>
                </a:solidFill>
              </a:rPr>
              <a:t>Provided</a:t>
            </a:r>
            <a:r>
              <a:rPr lang="tr-TR" dirty="0" smtClean="0">
                <a:solidFill>
                  <a:schemeClr val="accent3"/>
                </a:solidFill>
              </a:rPr>
              <a:t> </a:t>
            </a:r>
            <a:r>
              <a:rPr lang="tr-TR" dirty="0" err="1" smtClean="0">
                <a:solidFill>
                  <a:schemeClr val="accent3"/>
                </a:solidFill>
              </a:rPr>
              <a:t>From</a:t>
            </a:r>
            <a:r>
              <a:rPr lang="tr-TR" dirty="0" smtClean="0">
                <a:solidFill>
                  <a:schemeClr val="accent3"/>
                </a:solidFill>
              </a:rPr>
              <a:t> </a:t>
            </a:r>
            <a:r>
              <a:rPr lang="tr-TR" dirty="0" err="1" smtClean="0">
                <a:solidFill>
                  <a:schemeClr val="accent3"/>
                </a:solidFill>
              </a:rPr>
              <a:t>DFIs</a:t>
            </a:r>
            <a:r>
              <a:rPr lang="tr-TR" dirty="0" smtClean="0">
                <a:solidFill>
                  <a:schemeClr val="accent3"/>
                </a:solidFill>
              </a:rPr>
              <a:t> </a:t>
            </a:r>
            <a:r>
              <a:rPr lang="tr-TR" dirty="0" err="1" smtClean="0">
                <a:solidFill>
                  <a:schemeClr val="accent3"/>
                </a:solidFill>
              </a:rPr>
              <a:t>with</a:t>
            </a:r>
            <a:r>
              <a:rPr lang="tr-TR" dirty="0" smtClean="0">
                <a:solidFill>
                  <a:schemeClr val="accent3"/>
                </a:solidFill>
              </a:rPr>
              <a:t> SME </a:t>
            </a:r>
            <a:r>
              <a:rPr lang="tr-TR" dirty="0" err="1" smtClean="0">
                <a:solidFill>
                  <a:schemeClr val="accent3"/>
                </a:solidFill>
              </a:rPr>
              <a:t>Theme</a:t>
            </a:r>
            <a:r>
              <a:rPr lang="tr-TR" dirty="0" smtClean="0">
                <a:solidFill>
                  <a:schemeClr val="accent3"/>
                </a:solidFill>
              </a:rPr>
              <a:t>  </a:t>
            </a:r>
            <a:endParaRPr lang="tr-TR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3501008"/>
            <a:ext cx="2736304" cy="10973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u="sng" dirty="0" smtClean="0">
                <a:solidFill>
                  <a:schemeClr val="bg1"/>
                </a:solidFill>
              </a:rPr>
              <a:t>Since 1997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3 </a:t>
            </a:r>
            <a:r>
              <a:rPr lang="tr-TR" sz="2400" b="1" dirty="0" err="1">
                <a:solidFill>
                  <a:schemeClr val="bg1"/>
                </a:solidFill>
              </a:rPr>
              <a:t>B</a:t>
            </a:r>
            <a:r>
              <a:rPr lang="tr-TR" sz="2400" b="1" dirty="0" err="1" smtClean="0">
                <a:solidFill>
                  <a:schemeClr val="bg1"/>
                </a:solidFill>
              </a:rPr>
              <a:t>illion</a:t>
            </a:r>
            <a:r>
              <a:rPr lang="tr-TR" sz="2400" b="1" dirty="0" smtClean="0">
                <a:solidFill>
                  <a:schemeClr val="bg1"/>
                </a:solidFill>
              </a:rPr>
              <a:t> USD</a:t>
            </a:r>
          </a:p>
          <a:p>
            <a:pPr algn="ctr"/>
            <a:r>
              <a:rPr lang="tr-TR" u="sng" dirty="0" err="1">
                <a:solidFill>
                  <a:schemeClr val="bg1"/>
                </a:solidFill>
              </a:rPr>
              <a:t>I</a:t>
            </a:r>
            <a:r>
              <a:rPr lang="tr-TR" u="sng" dirty="0" err="1" smtClean="0">
                <a:solidFill>
                  <a:schemeClr val="bg1"/>
                </a:solidFill>
              </a:rPr>
              <a:t>n</a:t>
            </a:r>
            <a:r>
              <a:rPr lang="tr-TR" u="sng" dirty="0" smtClean="0">
                <a:solidFill>
                  <a:schemeClr val="bg1"/>
                </a:solidFill>
              </a:rPr>
              <a:t> Total </a:t>
            </a:r>
            <a:endParaRPr lang="tr-TR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536" y="312837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800" dirty="0" smtClean="0">
                <a:solidFill>
                  <a:schemeClr val="accent1"/>
                </a:solidFill>
                <a:latin typeface="+mn-lt"/>
                <a:cs typeface="+mn-cs"/>
              </a:rPr>
              <a:t>DFI </a:t>
            </a: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Fundings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with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+mn-cs"/>
              </a:rPr>
              <a:t> SME </a:t>
            </a: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Theme</a:t>
            </a:r>
            <a:endParaRPr lang="tr-TR" sz="28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477" y="955790"/>
            <a:ext cx="5339419" cy="527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8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Box 16"/>
          <p:cNvSpPr txBox="1">
            <a:spLocks noChangeArrowheads="1"/>
          </p:cNvSpPr>
          <p:nvPr/>
        </p:nvSpPr>
        <p:spPr bwMode="auto">
          <a:xfrm>
            <a:off x="252536" y="312837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800" dirty="0" err="1" smtClean="0">
                <a:solidFill>
                  <a:schemeClr val="accent1"/>
                </a:solidFill>
                <a:latin typeface="+mn-lt"/>
              </a:rPr>
              <a:t>Loan</a:t>
            </a:r>
            <a:r>
              <a:rPr lang="tr-TR" sz="2800" dirty="0" smtClean="0">
                <a:solidFill>
                  <a:schemeClr val="accent1"/>
                </a:solidFill>
                <a:latin typeface="+mn-lt"/>
              </a:rPr>
              <a:t> Portfolio</a:t>
            </a:r>
            <a:endParaRPr lang="tr-TR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248" y="942216"/>
            <a:ext cx="3960813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 smtClean="0">
                <a:latin typeface="+mn-lt"/>
              </a:rPr>
              <a:t>Loans by Sector</a:t>
            </a:r>
            <a:endParaRPr lang="tr-TR" sz="1400" b="1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643438" y="873336"/>
            <a:ext cx="0" cy="5472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hart 29"/>
          <p:cNvGraphicFramePr/>
          <p:nvPr>
            <p:extLst/>
          </p:nvPr>
        </p:nvGraphicFramePr>
        <p:xfrm>
          <a:off x="-48614" y="1300539"/>
          <a:ext cx="4788024" cy="300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644008" y="908720"/>
            <a:ext cx="3960813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 smtClean="0">
                <a:latin typeface="+mn-lt"/>
              </a:rPr>
              <a:t>   Loans by Type</a:t>
            </a:r>
            <a:endParaRPr lang="tr-TR" sz="1400" b="1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22D3A-CDBE-4B7E-BDFD-1FE108235992}" type="slidenum">
              <a:rPr lang="tr-TR" sz="1200" smtClean="0">
                <a:latin typeface="+mj-lt"/>
              </a:rPr>
              <a:pPr>
                <a:defRPr/>
              </a:pPr>
              <a:t>16</a:t>
            </a:fld>
            <a:endParaRPr lang="tr-TR" sz="1200" dirty="0">
              <a:latin typeface="+mj-lt"/>
            </a:endParaRPr>
          </a:p>
        </p:txBody>
      </p:sp>
      <p:sp>
        <p:nvSpPr>
          <p:cNvPr id="46" name="Round Diagonal Corner Rectangle 45"/>
          <p:cNvSpPr/>
          <p:nvPr/>
        </p:nvSpPr>
        <p:spPr>
          <a:xfrm>
            <a:off x="252536" y="4581128"/>
            <a:ext cx="4247456" cy="144016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93% </a:t>
            </a:r>
            <a:r>
              <a:rPr lang="tr-TR" sz="1200" dirty="0">
                <a:solidFill>
                  <a:schemeClr val="tx1"/>
                </a:solidFill>
              </a:rPr>
              <a:t>foreign currency </a:t>
            </a:r>
            <a:r>
              <a:rPr lang="tr-TR" sz="1200" dirty="0" smtClean="0">
                <a:solidFill>
                  <a:schemeClr val="tx1"/>
                </a:solidFill>
              </a:rPr>
              <a:t>denominated</a:t>
            </a:r>
            <a:endParaRPr lang="tr-TR" sz="1200" dirty="0">
              <a:solidFill>
                <a:schemeClr val="tx1"/>
              </a:solidFill>
            </a:endParaRPr>
          </a:p>
          <a:p>
            <a:pPr marL="174625" indent="-174625">
              <a:buFont typeface="Wingdings" pitchFamily="2" charset="2"/>
              <a:buChar char="§"/>
              <a:defRPr/>
            </a:pPr>
            <a:endParaRPr lang="tr-TR" sz="1200" dirty="0">
              <a:solidFill>
                <a:schemeClr val="tx1"/>
              </a:solidFill>
            </a:endParaRPr>
          </a:p>
          <a:p>
            <a:pPr marL="174625" indent="-174625"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38% </a:t>
            </a:r>
            <a:r>
              <a:rPr lang="tr-TR" sz="1200" dirty="0">
                <a:solidFill>
                  <a:schemeClr val="tx1"/>
                </a:solidFill>
              </a:rPr>
              <a:t>in Euros, </a:t>
            </a:r>
            <a:r>
              <a:rPr lang="tr-TR" sz="1200" b="1" dirty="0" smtClean="0">
                <a:solidFill>
                  <a:schemeClr val="tx1"/>
                </a:solidFill>
              </a:rPr>
              <a:t>55%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>
                <a:solidFill>
                  <a:schemeClr val="tx1"/>
                </a:solidFill>
              </a:rPr>
              <a:t>in USD</a:t>
            </a:r>
          </a:p>
          <a:p>
            <a:pPr marL="174625" indent="-174625">
              <a:buFont typeface="Wingdings" pitchFamily="2" charset="2"/>
              <a:buChar char="§"/>
              <a:defRPr/>
            </a:pPr>
            <a:endParaRPr lang="tr-TR" sz="1200" dirty="0">
              <a:solidFill>
                <a:schemeClr val="tx1"/>
              </a:solidFill>
            </a:endParaRPr>
          </a:p>
          <a:p>
            <a:pPr marL="174625" indent="-174625"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5.9 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b="1" dirty="0">
                <a:solidFill>
                  <a:schemeClr val="tx1"/>
                </a:solidFill>
              </a:rPr>
              <a:t>years </a:t>
            </a:r>
            <a:r>
              <a:rPr lang="tr-TR" sz="1200" dirty="0">
                <a:solidFill>
                  <a:schemeClr val="tx1"/>
                </a:solidFill>
              </a:rPr>
              <a:t>of average maturity </a:t>
            </a:r>
          </a:p>
        </p:txBody>
      </p:sp>
      <p:sp>
        <p:nvSpPr>
          <p:cNvPr id="45" name="Round Diagonal Corner Rectangle 44"/>
          <p:cNvSpPr/>
          <p:nvPr/>
        </p:nvSpPr>
        <p:spPr>
          <a:xfrm>
            <a:off x="4788024" y="1268760"/>
            <a:ext cx="4176464" cy="108012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67%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b="1" dirty="0" smtClean="0">
                <a:solidFill>
                  <a:schemeClr val="tx1"/>
                </a:solidFill>
              </a:rPr>
              <a:t>Investment Loans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endParaRPr lang="tr-TR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25%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b="1" dirty="0" smtClean="0">
                <a:solidFill>
                  <a:schemeClr val="tx1"/>
                </a:solidFill>
              </a:rPr>
              <a:t>Working Capital Loans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endParaRPr lang="tr-TR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tr-TR" sz="1200" b="1" dirty="0">
                <a:solidFill>
                  <a:schemeClr val="tx1"/>
                </a:solidFill>
              </a:rPr>
              <a:t>8</a:t>
            </a:r>
            <a:r>
              <a:rPr lang="tr-TR" sz="1200" b="1" dirty="0" smtClean="0">
                <a:solidFill>
                  <a:schemeClr val="tx1"/>
                </a:solidFill>
              </a:rPr>
              <a:t>% APEX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6479" y="2498736"/>
            <a:ext cx="389252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400" b="1" dirty="0" err="1" smtClean="0">
                <a:latin typeface="+mn-lt"/>
              </a:rPr>
              <a:t>SMEs</a:t>
            </a:r>
            <a:r>
              <a:rPr lang="tr-TR" sz="1400" b="1" dirty="0" smtClean="0">
                <a:latin typeface="+mn-lt"/>
              </a:rPr>
              <a:t> in Portfolio </a:t>
            </a:r>
            <a:endParaRPr lang="tr-TR" sz="1400" b="1" dirty="0">
              <a:latin typeface="+mn-lt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xmlns="" val="1103020958"/>
              </p:ext>
            </p:extLst>
          </p:nvPr>
        </p:nvGraphicFramePr>
        <p:xfrm>
          <a:off x="4934048" y="2843138"/>
          <a:ext cx="3884416" cy="270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Elbow Connector 2"/>
          <p:cNvCxnSpPr/>
          <p:nvPr/>
        </p:nvCxnSpPr>
        <p:spPr>
          <a:xfrm>
            <a:off x="3153103" y="2002221"/>
            <a:ext cx="1639614" cy="157655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6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b="0" dirty="0" smtClean="0"/>
              <a:t>Financials</a:t>
            </a:r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z="1200" smtClean="0"/>
              <a:pPr>
                <a:defRPr/>
              </a:pPr>
              <a:t>17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xmlns="" val="35296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788024" y="5877272"/>
            <a:ext cx="3600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200" smtClean="0">
                <a:latin typeface="+mn-lt"/>
              </a:rPr>
              <a:t>Long </a:t>
            </a:r>
            <a:r>
              <a:rPr lang="tr-TR" sz="1200" err="1" smtClean="0">
                <a:latin typeface="+mn-lt"/>
              </a:rPr>
              <a:t>Term</a:t>
            </a:r>
            <a:r>
              <a:rPr lang="tr-TR" sz="1200" smtClean="0">
                <a:latin typeface="+mn-lt"/>
              </a:rPr>
              <a:t> DFI </a:t>
            </a:r>
            <a:r>
              <a:rPr lang="tr-TR" sz="1200" err="1" smtClean="0">
                <a:latin typeface="+mn-lt"/>
              </a:rPr>
              <a:t>Funding</a:t>
            </a:r>
            <a:endParaRPr lang="tr-TR" sz="1200" smtClean="0">
              <a:latin typeface="+mn-lt"/>
            </a:endParaRPr>
          </a:p>
          <a:p>
            <a:pPr>
              <a:defRPr/>
            </a:pPr>
            <a:r>
              <a:rPr lang="tr-TR" sz="1200" smtClean="0">
                <a:latin typeface="+mn-lt"/>
              </a:rPr>
              <a:t>(11 years of average maturity) </a:t>
            </a:r>
            <a:endParaRPr lang="tr-TR" sz="12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536" y="332656"/>
            <a:ext cx="7919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Banking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Sector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vs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tr-TR" sz="2800" dirty="0">
                <a:solidFill>
                  <a:schemeClr val="accent1"/>
                </a:solidFill>
                <a:latin typeface="+mn-lt"/>
                <a:cs typeface="+mn-cs"/>
              </a:rPr>
              <a:t>TSKB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44463" y="4509120"/>
            <a:ext cx="87487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87675" y="880625"/>
            <a:ext cx="0" cy="36369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95963" y="864060"/>
            <a:ext cx="0" cy="36369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19672" y="5877272"/>
            <a:ext cx="3600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200" dirty="0" smtClean="0">
                <a:latin typeface="+mn-lt"/>
              </a:rPr>
              <a:t>Deposits</a:t>
            </a:r>
          </a:p>
          <a:p>
            <a:pPr>
              <a:defRPr/>
            </a:pPr>
            <a:r>
              <a:rPr lang="tr-TR" sz="1200" dirty="0" smtClean="0">
                <a:latin typeface="+mn-lt"/>
              </a:rPr>
              <a:t>(Average maturity less than 3 months) </a:t>
            </a:r>
            <a:endParaRPr lang="tr-TR" sz="12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5147900"/>
            <a:ext cx="22322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200" b="1" smtClean="0">
                <a:latin typeface="+mn-lt"/>
                <a:cs typeface="+mn-cs"/>
              </a:rPr>
              <a:t>Banking Sector </a:t>
            </a:r>
            <a:endParaRPr lang="tr-TR" sz="1200" b="1"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5096217"/>
            <a:ext cx="5044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200" b="1">
                <a:latin typeface="+mn-lt"/>
              </a:rPr>
              <a:t>TSKB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355976" y="4653136"/>
            <a:ext cx="0" cy="1584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2052736" y="2771081"/>
            <a:ext cx="172819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mtClean="0"/>
              <a:t>ok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22D3A-CDBE-4B7E-BDFD-1FE108235992}" type="slidenum">
              <a:rPr lang="tr-TR" sz="1200" smtClean="0">
                <a:solidFill>
                  <a:schemeClr val="accent1"/>
                </a:solidFill>
                <a:latin typeface="+mn-lt"/>
              </a:rPr>
              <a:pPr>
                <a:defRPr/>
              </a:pPr>
              <a:t>18</a:t>
            </a:fld>
            <a:endParaRPr lang="tr-TR" sz="1200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xmlns="" val="3266911316"/>
              </p:ext>
            </p:extLst>
          </p:nvPr>
        </p:nvGraphicFramePr>
        <p:xfrm>
          <a:off x="179512" y="908720"/>
          <a:ext cx="2736304" cy="359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xmlns="" val="4203027405"/>
              </p:ext>
            </p:extLst>
          </p:nvPr>
        </p:nvGraphicFramePr>
        <p:xfrm>
          <a:off x="3131840" y="901782"/>
          <a:ext cx="2434767" cy="360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xmlns="" val="846109448"/>
              </p:ext>
            </p:extLst>
          </p:nvPr>
        </p:nvGraphicFramePr>
        <p:xfrm>
          <a:off x="6084168" y="908720"/>
          <a:ext cx="2880296" cy="359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7174396"/>
              </p:ext>
            </p:extLst>
          </p:nvPr>
        </p:nvGraphicFramePr>
        <p:xfrm>
          <a:off x="5076056" y="4620141"/>
          <a:ext cx="3312368" cy="160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Chart 44"/>
          <p:cNvGraphicFramePr>
            <a:graphicFrameLocks/>
          </p:cNvGraphicFramePr>
          <p:nvPr>
            <p:extLst/>
          </p:nvPr>
        </p:nvGraphicFramePr>
        <p:xfrm>
          <a:off x="1187487" y="4653136"/>
          <a:ext cx="3600376" cy="1609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93830" y="4473343"/>
            <a:ext cx="1835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* Sector data as of </a:t>
            </a:r>
            <a:r>
              <a:rPr lang="tr-TR" sz="1100" dirty="0" err="1" smtClean="0"/>
              <a:t>Dec</a:t>
            </a:r>
            <a:r>
              <a:rPr lang="tr-TR" sz="1100" dirty="0" smtClean="0"/>
              <a:t>. 16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xmlns="" val="402217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532" y="1052736"/>
            <a:ext cx="5419240" cy="2714938"/>
            <a:chOff x="323528" y="980728"/>
            <a:chExt cx="5256584" cy="2232248"/>
          </a:xfrm>
        </p:grpSpPr>
        <p:graphicFrame>
          <p:nvGraphicFramePr>
            <p:cNvPr id="4" name="Chart 24"/>
            <p:cNvGraphicFramePr>
              <a:graphicFrameLocks/>
            </p:cNvGraphicFramePr>
            <p:nvPr>
              <p:extLst/>
            </p:nvPr>
          </p:nvGraphicFramePr>
          <p:xfrm>
            <a:off x="323528" y="980728"/>
            <a:ext cx="5256584" cy="2232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1"/>
            <p:cNvSpPr txBox="1"/>
            <p:nvPr/>
          </p:nvSpPr>
          <p:spPr>
            <a:xfrm>
              <a:off x="2232682" y="1987347"/>
              <a:ext cx="746720" cy="28872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050" dirty="0" smtClean="0">
                  <a:solidFill>
                    <a:schemeClr val="bg1"/>
                  </a:solidFill>
                </a:rPr>
                <a:t>73.4%</a:t>
              </a:r>
              <a:endParaRPr lang="tr-TR" sz="105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"/>
            <p:cNvSpPr txBox="1"/>
            <p:nvPr/>
          </p:nvSpPr>
          <p:spPr>
            <a:xfrm>
              <a:off x="3423107" y="1922718"/>
              <a:ext cx="746720" cy="28872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050" dirty="0" smtClean="0">
                  <a:solidFill>
                    <a:schemeClr val="bg1"/>
                  </a:solidFill>
                </a:rPr>
                <a:t>69.9 %</a:t>
              </a:r>
              <a:endParaRPr lang="tr-TR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"/>
            <p:cNvSpPr txBox="1"/>
            <p:nvPr/>
          </p:nvSpPr>
          <p:spPr>
            <a:xfrm>
              <a:off x="2206639" y="2558706"/>
              <a:ext cx="746720" cy="32525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050" dirty="0" smtClean="0">
                  <a:solidFill>
                    <a:schemeClr val="bg1"/>
                  </a:solidFill>
                </a:rPr>
                <a:t>26.6%</a:t>
              </a:r>
              <a:endParaRPr lang="tr-TR" sz="105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3410085" y="2540772"/>
              <a:ext cx="746720" cy="28872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050" dirty="0" smtClean="0">
                  <a:solidFill>
                    <a:schemeClr val="bg1"/>
                  </a:solidFill>
                </a:rPr>
                <a:t>30.1%</a:t>
              </a:r>
              <a:endParaRPr lang="tr-TR" sz="105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1012416" y="2595235"/>
              <a:ext cx="746720" cy="28872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050" dirty="0" smtClean="0">
                  <a:solidFill>
                    <a:schemeClr val="bg1"/>
                  </a:solidFill>
                </a:rPr>
                <a:t>29.4%</a:t>
              </a:r>
              <a:endParaRPr lang="tr-TR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1520" y="312837"/>
            <a:ext cx="8567936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Asset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Composition</a:t>
            </a:r>
            <a:endParaRPr lang="tr-TR" sz="28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graphicFrame>
        <p:nvGraphicFramePr>
          <p:cNvPr id="9" name="Chart 24"/>
          <p:cNvGraphicFramePr>
            <a:graphicFrameLocks/>
          </p:cNvGraphicFramePr>
          <p:nvPr>
            <p:extLst/>
          </p:nvPr>
        </p:nvGraphicFramePr>
        <p:xfrm>
          <a:off x="323713" y="3702373"/>
          <a:ext cx="4243766" cy="263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44208" y="3760464"/>
            <a:ext cx="1378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atin typeface="+mn-lt"/>
              </a:rPr>
              <a:t>2016</a:t>
            </a:r>
            <a:endParaRPr lang="tr-TR" sz="16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371703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atin typeface="+mn-lt"/>
              </a:rPr>
              <a:t>2015</a:t>
            </a:r>
            <a:endParaRPr lang="tr-TR" sz="1600" b="1" dirty="0">
              <a:latin typeface="+mn-lt"/>
            </a:endParaRP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/>
          </p:nvPr>
        </p:nvGraphicFramePr>
        <p:xfrm>
          <a:off x="5957027" y="3975989"/>
          <a:ext cx="3079469" cy="239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22D3A-CDBE-4B7E-BDFD-1FE108235992}" type="slidenum">
              <a:rPr lang="tr-TR" sz="1200" smtClean="0">
                <a:solidFill>
                  <a:schemeClr val="accent1"/>
                </a:solidFill>
                <a:latin typeface="+mj-lt"/>
              </a:rPr>
              <a:pPr>
                <a:defRPr/>
              </a:pPr>
              <a:t>19</a:t>
            </a:fld>
            <a:endParaRPr lang="tr-TR" sz="12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669804" y="1174474"/>
          <a:ext cx="3222676" cy="2182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5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3960">
                <a:tc gridSpan="3">
                  <a:txBody>
                    <a:bodyPr/>
                    <a:lstStyle/>
                    <a:p>
                      <a:pPr algn="l"/>
                      <a:r>
                        <a:rPr lang="tr-TR" sz="1400" b="1" dirty="0" err="1" smtClean="0"/>
                        <a:t>Growth</a:t>
                      </a:r>
                      <a:r>
                        <a:rPr lang="tr-TR" sz="1400" b="1" dirty="0" smtClean="0"/>
                        <a:t> </a:t>
                      </a:r>
                      <a:r>
                        <a:rPr lang="tr-TR" sz="1050" b="1" dirty="0" smtClean="0"/>
                        <a:t>(FX</a:t>
                      </a:r>
                      <a:r>
                        <a:rPr lang="tr-TR" sz="1050" b="1" baseline="0" dirty="0" smtClean="0"/>
                        <a:t> </a:t>
                      </a:r>
                      <a:r>
                        <a:rPr lang="tr-TR" sz="1050" b="1" baseline="0" dirty="0" err="1" smtClean="0"/>
                        <a:t>adjusted</a:t>
                      </a:r>
                      <a:r>
                        <a:rPr lang="tr-TR" sz="1050" b="1" baseline="0" dirty="0" smtClean="0"/>
                        <a:t>)</a:t>
                      </a:r>
                      <a:endParaRPr lang="tr-TR" sz="1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270"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/>
                        <a:t>YoY</a:t>
                      </a:r>
                      <a:endParaRPr lang="tr-TR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err="1" smtClean="0"/>
                        <a:t>QoQ</a:t>
                      </a:r>
                      <a:endParaRPr lang="tr-TR" sz="1400" b="1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270"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 err="1" smtClean="0"/>
                        <a:t>Loans</a:t>
                      </a:r>
                      <a:endParaRPr lang="tr-TR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8.2%</a:t>
                      </a:r>
                      <a:endParaRPr lang="tr-TR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-0.1%</a:t>
                      </a:r>
                      <a:endParaRPr lang="tr-TR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 err="1" smtClean="0"/>
                        <a:t>Securities</a:t>
                      </a:r>
                      <a:r>
                        <a:rPr lang="tr-TR" sz="1400" b="1" baseline="0" dirty="0" smtClean="0"/>
                        <a:t>, </a:t>
                      </a:r>
                      <a:r>
                        <a:rPr lang="tr-TR" sz="1400" b="1" baseline="0" dirty="0" err="1" smtClean="0"/>
                        <a:t>Cash&amp;MM</a:t>
                      </a:r>
                      <a:endParaRPr lang="tr-TR" sz="1400" b="1" dirty="0"/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-13.4%</a:t>
                      </a:r>
                      <a:endParaRPr lang="tr-TR" sz="1400" dirty="0"/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-18.3%</a:t>
                      </a:r>
                      <a:endParaRPr lang="tr-TR" sz="1400" dirty="0"/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101"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 smtClean="0"/>
                        <a:t>Total </a:t>
                      </a:r>
                      <a:r>
                        <a:rPr lang="tr-TR" sz="1400" b="1" dirty="0" err="1" smtClean="0"/>
                        <a:t>Assets</a:t>
                      </a:r>
                      <a:endParaRPr lang="tr-TR" sz="1400" b="1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1.8%</a:t>
                      </a:r>
                      <a:endParaRPr lang="tr-TR" sz="1400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-5.0%</a:t>
                      </a:r>
                      <a:endParaRPr lang="tr-TR" sz="1400" dirty="0"/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FX </a:t>
                      </a:r>
                      <a:r>
                        <a:rPr lang="tr-TR" sz="1400" b="1" dirty="0" err="1" smtClean="0"/>
                        <a:t>Assets</a:t>
                      </a:r>
                      <a:endParaRPr lang="tr-TR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1.3%</a:t>
                      </a:r>
                      <a:endParaRPr lang="tr-TR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 0.3%</a:t>
                      </a:r>
                      <a:endParaRPr lang="tr-TR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TRY </a:t>
                      </a:r>
                      <a:r>
                        <a:rPr lang="tr-TR" sz="1400" b="1" dirty="0" err="1" smtClean="0"/>
                        <a:t>Assets</a:t>
                      </a:r>
                      <a:endParaRPr lang="tr-TR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0.7%</a:t>
                      </a:r>
                      <a:endParaRPr lang="tr-TR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-19.3%</a:t>
                      </a:r>
                      <a:endParaRPr lang="tr-TR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220721" y="4529704"/>
          <a:ext cx="2736306" cy="645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tr-TR" sz="1200" b="1" dirty="0" err="1" smtClean="0"/>
                        <a:t>Leverage</a:t>
                      </a:r>
                      <a:r>
                        <a:rPr lang="tr-TR" sz="1200" b="1" dirty="0" smtClean="0"/>
                        <a:t>  </a:t>
                      </a:r>
                      <a:r>
                        <a:rPr lang="tr-TR" sz="1200" b="1" dirty="0" err="1" smtClean="0"/>
                        <a:t>Ratio</a:t>
                      </a:r>
                      <a:endParaRPr lang="tr-TR" sz="12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8.2X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b="1" err="1" smtClean="0"/>
                        <a:t>Loan</a:t>
                      </a:r>
                      <a:r>
                        <a:rPr lang="tr-TR" sz="1200" b="1" smtClean="0"/>
                        <a:t> </a:t>
                      </a:r>
                      <a:r>
                        <a:rPr lang="tr-TR" sz="1200" b="1" err="1" smtClean="0"/>
                        <a:t>to</a:t>
                      </a:r>
                      <a:r>
                        <a:rPr lang="tr-TR" sz="1200" b="1" smtClean="0"/>
                        <a:t> </a:t>
                      </a:r>
                      <a:r>
                        <a:rPr lang="tr-TR" sz="1200" b="1" err="1" smtClean="0"/>
                        <a:t>Asset</a:t>
                      </a:r>
                      <a:r>
                        <a:rPr lang="tr-TR" sz="1200" b="1" smtClean="0"/>
                        <a:t> </a:t>
                      </a:r>
                      <a:r>
                        <a:rPr lang="tr-TR" sz="1200" b="1" err="1" smtClean="0"/>
                        <a:t>Ratio</a:t>
                      </a:r>
                      <a:endParaRPr lang="tr-TR" sz="1200" b="1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72.2%</a:t>
                      </a: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1971376" y="1206044"/>
            <a:ext cx="172819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r-TR" smtClean="0"/>
              <a:t>ok</a:t>
            </a:r>
            <a:endParaRPr lang="tr-TR"/>
          </a:p>
        </p:txBody>
      </p:sp>
      <p:sp>
        <p:nvSpPr>
          <p:cNvPr id="20" name="TextBox 1"/>
          <p:cNvSpPr txBox="1"/>
          <p:nvPr/>
        </p:nvSpPr>
        <p:spPr>
          <a:xfrm>
            <a:off x="4588874" y="2348880"/>
            <a:ext cx="749088" cy="3166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bg1"/>
                </a:solidFill>
              </a:rPr>
              <a:t>76.8</a:t>
            </a:r>
            <a:r>
              <a:rPr lang="tr-TR" sz="1000" dirty="0" smtClean="0">
                <a:solidFill>
                  <a:schemeClr val="bg1"/>
                </a:solidFill>
              </a:rPr>
              <a:t>%</a:t>
            </a:r>
            <a:endParaRPr lang="tr-TR" sz="1000" dirty="0">
              <a:solidFill>
                <a:schemeClr val="bg1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4572000" y="3026746"/>
            <a:ext cx="749088" cy="3166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bg1"/>
                </a:solidFill>
              </a:rPr>
              <a:t>23.2%</a:t>
            </a:r>
            <a:endParaRPr lang="tr-TR" sz="1050" dirty="0">
              <a:solidFill>
                <a:schemeClr val="bg1"/>
              </a:solidFill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4535488" y="1748274"/>
            <a:ext cx="749088" cy="3396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dirty="0" smtClean="0"/>
              <a:t>24,002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xmlns="" val="40986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TSKB at a Glance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381328"/>
            <a:ext cx="2133600" cy="365125"/>
          </a:xfrm>
        </p:spPr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28931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536" y="332656"/>
            <a:ext cx="878396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Liabilities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Composition</a:t>
            </a:r>
            <a:endParaRPr lang="tr-TR" sz="28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graphicFrame>
        <p:nvGraphicFramePr>
          <p:cNvPr id="9" name="Chart 24"/>
          <p:cNvGraphicFramePr>
            <a:graphicFrameLocks/>
          </p:cNvGraphicFramePr>
          <p:nvPr>
            <p:extLst/>
          </p:nvPr>
        </p:nvGraphicFramePr>
        <p:xfrm>
          <a:off x="5724128" y="3887832"/>
          <a:ext cx="3168000" cy="234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62022" y="3610832"/>
            <a:ext cx="151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2016</a:t>
            </a:r>
            <a:endParaRPr lang="tr-TR" sz="12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380007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latin typeface="+mn-lt"/>
              </a:rPr>
              <a:t>2015</a:t>
            </a:r>
            <a:endParaRPr lang="tr-TR" sz="1200" b="1" dirty="0">
              <a:latin typeface="+mn-lt"/>
            </a:endParaRPr>
          </a:p>
        </p:txBody>
      </p:sp>
      <p:graphicFrame>
        <p:nvGraphicFramePr>
          <p:cNvPr id="21" name="Chart 24"/>
          <p:cNvGraphicFramePr>
            <a:graphicFrameLocks/>
          </p:cNvGraphicFramePr>
          <p:nvPr>
            <p:extLst/>
          </p:nvPr>
        </p:nvGraphicFramePr>
        <p:xfrm>
          <a:off x="143554" y="4187697"/>
          <a:ext cx="3096251" cy="206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22D3A-CDBE-4B7E-BDFD-1FE108235992}" type="slidenum">
              <a:rPr lang="tr-TR" sz="1200" smtClean="0">
                <a:latin typeface="+mj-lt"/>
              </a:rPr>
              <a:pPr>
                <a:defRPr/>
              </a:pPr>
              <a:t>20</a:t>
            </a:fld>
            <a:endParaRPr lang="tr-TR" sz="1200">
              <a:latin typeface="+mj-lt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491881" y="4581128"/>
          <a:ext cx="1872208" cy="905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3306">
                <a:tc>
                  <a:txBody>
                    <a:bodyPr/>
                    <a:lstStyle/>
                    <a:p>
                      <a:r>
                        <a:rPr lang="tr-TR" sz="1200" b="1" dirty="0" err="1" smtClean="0"/>
                        <a:t>Duration</a:t>
                      </a:r>
                      <a:r>
                        <a:rPr lang="tr-TR" sz="1200" b="1" dirty="0" smtClean="0"/>
                        <a:t>:</a:t>
                      </a:r>
                      <a:endParaRPr lang="tr-TR" sz="12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395">
                <a:tc>
                  <a:txBody>
                    <a:bodyPr/>
                    <a:lstStyle/>
                    <a:p>
                      <a:r>
                        <a:rPr lang="tr-TR" sz="1200" b="0" err="1" smtClean="0"/>
                        <a:t>Loans</a:t>
                      </a:r>
                      <a:endParaRPr lang="tr-TR" sz="1200" b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 smtClean="0"/>
                        <a:t>2.8Y</a:t>
                      </a:r>
                      <a:endParaRPr lang="tr-T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395">
                <a:tc>
                  <a:txBody>
                    <a:bodyPr/>
                    <a:lstStyle/>
                    <a:p>
                      <a:r>
                        <a:rPr lang="tr-TR" sz="1200" b="0" err="1" smtClean="0"/>
                        <a:t>Funding</a:t>
                      </a:r>
                      <a:endParaRPr lang="tr-TR" sz="1200" b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</a:rPr>
                        <a:t>5.4Y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1980728" y="836712"/>
            <a:ext cx="172819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r-TR" smtClean="0"/>
              <a:t>ok</a:t>
            </a:r>
            <a:endParaRPr lang="tr-TR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724128" y="1206044"/>
          <a:ext cx="3024336" cy="20523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2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0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2297">
                <a:tc gridSpan="3">
                  <a:txBody>
                    <a:bodyPr/>
                    <a:lstStyle/>
                    <a:p>
                      <a:pPr algn="l"/>
                      <a:r>
                        <a:rPr lang="tr-TR" sz="1400" b="1" dirty="0" err="1" smtClean="0"/>
                        <a:t>Growth</a:t>
                      </a:r>
                      <a:r>
                        <a:rPr lang="tr-TR" sz="1400" b="1" dirty="0" smtClean="0"/>
                        <a:t> </a:t>
                      </a:r>
                      <a:r>
                        <a:rPr lang="tr-TR" sz="1050" b="1" dirty="0" smtClean="0"/>
                        <a:t>(FX </a:t>
                      </a:r>
                      <a:r>
                        <a:rPr lang="tr-TR" sz="1050" b="1" dirty="0" err="1" smtClean="0"/>
                        <a:t>Adjusted</a:t>
                      </a:r>
                      <a:r>
                        <a:rPr lang="tr-TR" sz="1050" b="1" dirty="0" smtClean="0"/>
                        <a:t>)</a:t>
                      </a:r>
                      <a:endParaRPr lang="tr-TR" sz="105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/>
                      <a:endParaRPr lang="tr-TR" sz="14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/>
                        <a:t>YoY</a:t>
                      </a:r>
                      <a:endParaRPr lang="tr-TR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/>
                        <a:t>QoQ</a:t>
                      </a:r>
                      <a:endParaRPr lang="tr-TR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r>
                        <a:rPr lang="tr-TR" sz="1400" b="1" dirty="0" err="1" smtClean="0"/>
                        <a:t>Funding</a:t>
                      </a:r>
                      <a:endParaRPr lang="tr-TR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5.1%</a:t>
                      </a:r>
                      <a:endParaRPr lang="tr-TR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-2.0%</a:t>
                      </a:r>
                      <a:endParaRPr lang="tr-TR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r>
                        <a:rPr lang="tr-TR" sz="1400" b="1" dirty="0" err="1" smtClean="0"/>
                        <a:t>Equity</a:t>
                      </a:r>
                      <a:endParaRPr lang="tr-TR" sz="1400" b="1" dirty="0"/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17.7%</a:t>
                      </a:r>
                      <a:endParaRPr lang="tr-TR" sz="1400" dirty="0"/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2.0%</a:t>
                      </a:r>
                      <a:endParaRPr lang="tr-TR" sz="1400" dirty="0"/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FX </a:t>
                      </a:r>
                      <a:r>
                        <a:rPr lang="tr-TR" sz="1400" b="1" dirty="0" err="1" smtClean="0"/>
                        <a:t>Liabilities</a:t>
                      </a:r>
                      <a:endParaRPr lang="tr-TR" sz="1400" b="1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6.2%</a:t>
                      </a:r>
                      <a:endParaRPr lang="tr-TR" sz="1400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-0.6%</a:t>
                      </a:r>
                      <a:endParaRPr lang="tr-TR" sz="1400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TRY Liabilities</a:t>
                      </a:r>
                      <a:endParaRPr lang="tr-TR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-14.6%</a:t>
                      </a:r>
                      <a:endParaRPr lang="tr-TR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-21.0%</a:t>
                      </a:r>
                      <a:endParaRPr lang="tr-TR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79512" y="980728"/>
            <a:ext cx="5544616" cy="2708720"/>
            <a:chOff x="323528" y="980728"/>
            <a:chExt cx="5256584" cy="2232248"/>
          </a:xfrm>
        </p:grpSpPr>
        <p:graphicFrame>
          <p:nvGraphicFramePr>
            <p:cNvPr id="17" name="Chart 24"/>
            <p:cNvGraphicFramePr>
              <a:graphicFrameLocks/>
            </p:cNvGraphicFramePr>
            <p:nvPr>
              <p:extLst/>
            </p:nvPr>
          </p:nvGraphicFramePr>
          <p:xfrm>
            <a:off x="323528" y="980728"/>
            <a:ext cx="5256584" cy="2232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TextBox 1"/>
            <p:cNvSpPr txBox="1"/>
            <p:nvPr/>
          </p:nvSpPr>
          <p:spPr>
            <a:xfrm>
              <a:off x="2144081" y="2005468"/>
              <a:ext cx="746720" cy="28872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000" dirty="0" smtClean="0">
                  <a:solidFill>
                    <a:schemeClr val="bg1"/>
                  </a:solidFill>
                </a:rPr>
                <a:t>74.4%</a:t>
              </a:r>
              <a:endParaRPr lang="tr-TR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3371020" y="2000128"/>
              <a:ext cx="746720" cy="28872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000" dirty="0" smtClean="0">
                  <a:solidFill>
                    <a:schemeClr val="bg1"/>
                  </a:solidFill>
                </a:rPr>
                <a:t>74.9%%</a:t>
              </a:r>
              <a:endParaRPr lang="tr-TR" sz="10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2150753" y="2583267"/>
              <a:ext cx="746720" cy="32525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000" dirty="0" smtClean="0">
                  <a:solidFill>
                    <a:schemeClr val="bg1"/>
                  </a:solidFill>
                </a:rPr>
                <a:t>25.6%</a:t>
              </a:r>
              <a:endParaRPr lang="tr-TR" sz="1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3371020" y="2563728"/>
              <a:ext cx="746720" cy="28872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000" dirty="0" smtClean="0">
                  <a:solidFill>
                    <a:schemeClr val="bg1"/>
                  </a:solidFill>
                </a:rPr>
                <a:t>25.1%</a:t>
              </a:r>
              <a:endParaRPr lang="tr-TR" sz="1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1"/>
            <p:cNvSpPr txBox="1"/>
            <p:nvPr/>
          </p:nvSpPr>
          <p:spPr>
            <a:xfrm>
              <a:off x="929050" y="2589211"/>
              <a:ext cx="746720" cy="28872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000" dirty="0" smtClean="0">
                  <a:solidFill>
                    <a:schemeClr val="bg1"/>
                  </a:solidFill>
                </a:rPr>
                <a:t>29.2%</a:t>
              </a:r>
              <a:endParaRPr lang="tr-TR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1"/>
          <p:cNvSpPr txBox="1"/>
          <p:nvPr/>
        </p:nvSpPr>
        <p:spPr>
          <a:xfrm>
            <a:off x="4644516" y="1589875"/>
            <a:ext cx="749088" cy="3166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24,002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931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tr-TR" b="1" dirty="0">
              <a:solidFill>
                <a:srgbClr val="C00000"/>
              </a:solidFill>
            </a:endParaRPr>
          </a:p>
          <a:p>
            <a:pPr>
              <a:defRPr/>
            </a:pP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15272" y="4526012"/>
            <a:ext cx="3542928" cy="8079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Thank</a:t>
            </a:r>
            <a:r>
              <a:rPr lang="tr-TR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You</a:t>
            </a:r>
            <a:endParaRPr lang="tr-TR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tr-TR" sz="1200" dirty="0">
              <a:solidFill>
                <a:srgbClr val="C0000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876800" y="2667000"/>
            <a:ext cx="41148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tr-TR" b="1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Finance Institutions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Email: </a:t>
            </a:r>
            <a:r>
              <a:rPr lang="tr-TR" sz="140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developmentfinanceinstitutions@tskb.com.tr</a:t>
            </a: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err="1" smtClean="0"/>
              <a:t>Annex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057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Firsts</a:t>
            </a:r>
            <a:r>
              <a:rPr lang="tr-TR" dirty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TSKB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534400" cy="4983163"/>
          </a:xfrm>
        </p:spPr>
        <p:txBody>
          <a:bodyPr>
            <a:normAutofit/>
          </a:bodyPr>
          <a:lstStyle/>
          <a:p>
            <a:r>
              <a:rPr lang="tr-TR" sz="1600" b="1" dirty="0" smtClean="0"/>
              <a:t>1950’s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Financing</a:t>
            </a:r>
            <a:r>
              <a:rPr lang="tr-TR" sz="1400" dirty="0" smtClean="0"/>
              <a:t> </a:t>
            </a:r>
            <a:r>
              <a:rPr lang="en-US" sz="1400" dirty="0" smtClean="0"/>
              <a:t>private </a:t>
            </a:r>
            <a:r>
              <a:rPr lang="en-US" sz="1400" dirty="0"/>
              <a:t>sector with mid-long term loans on a project </a:t>
            </a:r>
            <a:r>
              <a:rPr lang="en-US" sz="1400" dirty="0" smtClean="0"/>
              <a:t>basis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Technical consulting services for project </a:t>
            </a:r>
            <a:r>
              <a:rPr lang="en-US" sz="1400" dirty="0" smtClean="0"/>
              <a:t>sponsors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Realizing a preliminary survey and pioneering in the foundation of capital </a:t>
            </a:r>
            <a:r>
              <a:rPr lang="en-US" sz="1400" dirty="0" smtClean="0"/>
              <a:t>markets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only organization able to provide export loans in foreign currency in a period when the lack of foreign currency in the country was at its </a:t>
            </a:r>
            <a:r>
              <a:rPr lang="en-US" sz="1400" dirty="0" smtClean="0"/>
              <a:t>highest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only organization mediating in the cash sale of the foreign currency released from Marshall relief </a:t>
            </a:r>
            <a:r>
              <a:rPr lang="en-US" sz="1400" dirty="0" smtClean="0"/>
              <a:t>fund</a:t>
            </a:r>
            <a:endParaRPr lang="tr-TR" sz="1400" dirty="0" smtClean="0"/>
          </a:p>
          <a:p>
            <a:r>
              <a:rPr lang="tr-TR" sz="1600" b="1" dirty="0" smtClean="0"/>
              <a:t>1960’s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Acting as the undertaker and the guarantor for private sector bonds issued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Initial public offerings of the share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First independent auditing by an international independent auditing firm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TSKB became the first participation of IFC in Turkey,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Loan support to the manufacturing of first Turkish bus, first Turkish automobile, automobile tire, LPG cylinder, and high voltage cables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First Turkish music record, first movie sector loan, first encyclopedia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First Turkish battery, first cola drink, toilet paper, pencil, carton, plastic, and acrylic fiber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/>
          </a:p>
          <a:p>
            <a:endParaRPr lang="tr-T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133C-C6B5-4FF0-AD11-20496FE6CAEA}" type="slidenum">
              <a:rPr lang="en-US" altLang="tr-TR" smtClean="0">
                <a:latin typeface="+mn-lt"/>
              </a:rPr>
              <a:pPr/>
              <a:t>23</a:t>
            </a:fld>
            <a:endParaRPr lang="en-US" alt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7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Firsts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smtClean="0"/>
              <a:t>TSKB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534400" cy="4983163"/>
          </a:xfrm>
        </p:spPr>
        <p:txBody>
          <a:bodyPr>
            <a:noAutofit/>
          </a:bodyPr>
          <a:lstStyle/>
          <a:p>
            <a:r>
              <a:rPr lang="tr-TR" sz="1600" b="1" dirty="0"/>
              <a:t>1970’s</a:t>
            </a:r>
            <a:endParaRPr lang="tr-TR" sz="16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Investment </a:t>
            </a:r>
            <a:r>
              <a:rPr lang="en-US" sz="1400" dirty="0"/>
              <a:t>incentive for private sector investments in developing </a:t>
            </a:r>
            <a:r>
              <a:rPr lang="en-US" sz="1400" dirty="0" smtClean="0"/>
              <a:t>regions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First long term bond </a:t>
            </a:r>
            <a:r>
              <a:rPr lang="en-US" sz="1400" dirty="0" smtClean="0"/>
              <a:t>issue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Providing funds by mid term syndication loans from European </a:t>
            </a:r>
            <a:r>
              <a:rPr lang="en-US" sz="1400" dirty="0" smtClean="0"/>
              <a:t>markets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Providing large scale research services for manufacturing and services </a:t>
            </a:r>
            <a:r>
              <a:rPr lang="en-US" sz="1400" dirty="0" smtClean="0"/>
              <a:t>sectors</a:t>
            </a:r>
            <a:endParaRPr lang="tr-TR" sz="1400" dirty="0" smtClean="0"/>
          </a:p>
          <a:p>
            <a:r>
              <a:rPr lang="tr-TR" sz="1600" b="1" dirty="0"/>
              <a:t>1980’s</a:t>
            </a: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Developing the first short term econometric model for Turkish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Developing the fund-flow model for the financial sector in Turkey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Extending hedged foreign currency investment loans (FERIS)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Its own bond issue in international capital markets (Tokyo)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Organizing manufacturer surveys for various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Providing buyer loans from European and Japanese financial institutions (1970’s and 1980’s)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Consulting services for textile and other sectors in cooperation with international consulting </a:t>
            </a:r>
            <a:r>
              <a:rPr lang="en-US" sz="1400" dirty="0" smtClean="0"/>
              <a:t>organizations</a:t>
            </a:r>
            <a:endParaRPr lang="tr-T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Privatization consulting services for the state-owned cement factories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Preparing the Privatization Master Plan for Turkey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First public offerings with the firm commitment offering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Establishing capital markets relationship with Islamic Development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Bank bonds and bank guaranteed bonds operations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tr-T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133C-C6B5-4FF0-AD11-20496FE6CAEA}" type="slidenum">
              <a:rPr lang="en-US" altLang="tr-TR" smtClean="0">
                <a:latin typeface="+mn-lt"/>
              </a:rPr>
              <a:pPr/>
              <a:t>24</a:t>
            </a:fld>
            <a:endParaRPr lang="en-US" altLang="tr-T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221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Firsts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smtClean="0"/>
              <a:t>TSKB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534400" cy="4983163"/>
          </a:xfrm>
        </p:spPr>
        <p:txBody>
          <a:bodyPr>
            <a:noAutofit/>
          </a:bodyPr>
          <a:lstStyle/>
          <a:p>
            <a:r>
              <a:rPr lang="tr-TR" sz="1600" b="1" dirty="0" smtClean="0"/>
              <a:t>1980’s</a:t>
            </a:r>
            <a:endParaRPr lang="tr-T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Econometric model survey for Turkish Economy (TEM)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First dental prosthesis in Turkey, first modern packaging, first double-blade shaver, first sneakers manufactured with modern methods, first advanced technology journalism, and first Turkish encyclopedia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Loan support for the first application of modern greenhouse </a:t>
            </a:r>
            <a:r>
              <a:rPr lang="en-US" sz="1400" dirty="0" smtClean="0"/>
              <a:t>floriculture</a:t>
            </a:r>
            <a:endParaRPr lang="tr-TR" sz="1400" dirty="0"/>
          </a:p>
          <a:p>
            <a:r>
              <a:rPr lang="tr-TR" sz="1600" b="1" dirty="0"/>
              <a:t>1990’s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Signing long term foreign currency and interest swap deals with international banks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Providing mid term TL loans with floating interest rates for the industry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Consulting services for the World Bank in Uzbekistan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Management of Risk Capital Fund founded by European Investment Bank (EIB)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Voluntary participation in “Risk Management Analysis’’ program supported by the World Bank</a:t>
            </a:r>
          </a:p>
          <a:p>
            <a:r>
              <a:rPr lang="tr-TR" sz="1600" b="1" dirty="0" smtClean="0"/>
              <a:t>2000’s</a:t>
            </a:r>
            <a:endParaRPr lang="tr-TR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Extending a loan for a healthier environment – first credit appraisal studies considering “environment criteria”,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The first bank that established a real estate appraisal company approved by the Capital Markets Board (SPK),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Coordination secretariat services within the framework of Istanbul Approach,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Developing the “risk-based loan pricing model”,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Obtaining ISO 14001 Environment Management System Certificate,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Being selected as the “Sustainable Bank of the Year'' in Eastern Europe Region</a:t>
            </a:r>
            <a:r>
              <a:rPr lang="en-US" sz="1400" dirty="0" smtClean="0"/>
              <a:t>.</a:t>
            </a:r>
            <a:endParaRPr lang="tr-TR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TSKB has joined EIF's registry of shareholders and currently holds 0.18% share in the Fund.</a:t>
            </a:r>
            <a:endParaRPr lang="tr-TR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endParaRPr lang="tr-T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133C-C6B5-4FF0-AD11-20496FE6CAEA}" type="slidenum">
              <a:rPr lang="en-US" altLang="tr-TR" smtClean="0">
                <a:latin typeface="+mn-lt"/>
              </a:rPr>
              <a:pPr/>
              <a:t>25</a:t>
            </a:fld>
            <a:endParaRPr lang="en-US" alt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041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Firsts by </a:t>
            </a:r>
            <a:r>
              <a:rPr lang="tr-TR" dirty="0" smtClean="0"/>
              <a:t>TSKB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66117"/>
            <a:ext cx="8534400" cy="4983163"/>
          </a:xfrm>
        </p:spPr>
        <p:txBody>
          <a:bodyPr>
            <a:noAutofit/>
          </a:bodyPr>
          <a:lstStyle/>
          <a:p>
            <a:r>
              <a:rPr lang="tr-TR" sz="1600" b="1" dirty="0" smtClean="0"/>
              <a:t>2010’s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Provision of a credit line specifically for a healthier environment – the first loan operations that takes “energy efficiency” into consideration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first Turkish bank to release the GRI approved sustainability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EMEA Finance: “Best Equity House in Turkey" award, </a:t>
            </a:r>
            <a:r>
              <a:rPr lang="en-US" sz="1400" dirty="0" err="1"/>
              <a:t>Euromoney</a:t>
            </a:r>
            <a:r>
              <a:rPr lang="en-US" sz="1400" dirty="0"/>
              <a:t>: "European Hydro Power Deal of the Year", "European Utilities Deal of the Year"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Corporate Governance Awards: “Highest Corporate Governance Ratings”, Financial Times and IFC: “Nominated as the best bank in Europe”, TIREC Summit: “Best Business Partner”, Clean Technology and Energy Awards: “Best Inventor”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Launched  </a:t>
            </a:r>
            <a:r>
              <a:rPr lang="en-US" sz="1400" b="1" dirty="0">
                <a:hlinkClick r:id="rId2"/>
              </a:rPr>
              <a:t>www.tskbenerjiverimliligi.com</a:t>
            </a:r>
            <a:r>
              <a:rPr lang="en-US" sz="1400" dirty="0"/>
              <a:t> a web site that focuses on energy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Corporate Governance Association of Turkey (TKYD) – 5th Corporate Governance Summit, 2nd Corporate Governance Awards/Highest Corporate Governance </a:t>
            </a:r>
            <a:r>
              <a:rPr lang="en-US" sz="1400" dirty="0" smtClean="0"/>
              <a:t>Rating</a:t>
            </a:r>
            <a:endParaRPr lang="tr-T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first Turkish bank to receive ISO 14064 Greenhouse Gases Emissions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Corporate Governance Association of Turkey (TKYD)- 6th Corporate Governance Summit, 3rd Highest Corporate Governance 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Membership of UNEP FI</a:t>
            </a:r>
            <a:r>
              <a:rPr lang="tr-TR" sz="1400" dirty="0" smtClean="0"/>
              <a:t>, LTIC, IDFC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first and only Turkish bank to have been granted membership of the Long-Term Investors’ Club (LTIC)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Issuance of 14 thematic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Securing the first EBRD credit which aims to finance SME’s industrial projects based on agriculture.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TSKB ranked among the companies with highest scores in “Transparency” and “Performance” categories under “CDP Turkey 2013 Climate Change Leaders” awards and received awards in both categories.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tr-T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133C-C6B5-4FF0-AD11-20496FE6CAEA}" type="slidenum">
              <a:rPr lang="en-US" altLang="tr-TR" smtClean="0">
                <a:latin typeface="+mn-lt"/>
              </a:rPr>
              <a:pPr/>
              <a:t>26</a:t>
            </a:fld>
            <a:endParaRPr lang="en-US" alt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50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386" y="1196752"/>
            <a:ext cx="8737110" cy="366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</a:pPr>
            <a:r>
              <a:rPr lang="tr-TR" sz="1400" b="1" dirty="0" smtClean="0"/>
              <a:t>2010’s - Continued</a:t>
            </a:r>
            <a:endParaRPr lang="tr-TR" sz="1400" b="1" dirty="0"/>
          </a:p>
          <a:p>
            <a:pPr marL="285750" lvl="0" indent="-28575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1400" dirty="0" smtClean="0">
              <a:latin typeface="+mn-lt"/>
              <a:cs typeface="+mn-cs"/>
            </a:endParaRPr>
          </a:p>
          <a:p>
            <a:pPr marL="285750" lvl="0" indent="-28575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+mn-lt"/>
                <a:cs typeface="+mn-cs"/>
              </a:rPr>
              <a:t>Secured </a:t>
            </a:r>
            <a:r>
              <a:rPr lang="tr-TR" sz="1400" dirty="0">
                <a:latin typeface="+mn-lt"/>
                <a:cs typeface="+mn-cs"/>
              </a:rPr>
              <a:t>its first OPIC covered loan amounting </a:t>
            </a:r>
            <a:r>
              <a:rPr lang="tr-TR" sz="1400" dirty="0" smtClean="0">
                <a:latin typeface="+mn-lt"/>
                <a:cs typeface="+mn-cs"/>
              </a:rPr>
              <a:t>USD 40 mn </a:t>
            </a:r>
            <a:r>
              <a:rPr lang="tr-TR" sz="1400" dirty="0">
                <a:latin typeface="+mn-lt"/>
                <a:cs typeface="+mn-cs"/>
              </a:rPr>
              <a:t>in 2014 under the theme of SME, renewable energy and energy efficiency</a:t>
            </a:r>
          </a:p>
          <a:p>
            <a:pPr marL="285750" indent="-28575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+mn-lt"/>
                <a:cs typeface="+mn-cs"/>
              </a:rPr>
              <a:t>Tapped </a:t>
            </a:r>
            <a:r>
              <a:rPr lang="tr-TR" sz="1400" dirty="0">
                <a:latin typeface="+mn-lt"/>
                <a:cs typeface="+mn-cs"/>
              </a:rPr>
              <a:t>the international debt capital markets first time in 2014 with a 5 year tenor </a:t>
            </a:r>
            <a:r>
              <a:rPr lang="tr-TR" sz="1400" dirty="0" smtClean="0">
                <a:latin typeface="+mn-lt"/>
                <a:cs typeface="+mn-cs"/>
              </a:rPr>
              <a:t>USD 350mn </a:t>
            </a:r>
            <a:r>
              <a:rPr lang="tr-TR" sz="1400" dirty="0">
                <a:latin typeface="+mn-lt"/>
                <a:cs typeface="+mn-cs"/>
              </a:rPr>
              <a:t>senior unsecured bond issuance</a:t>
            </a:r>
          </a:p>
          <a:p>
            <a:pPr marL="285750" indent="-28575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+mn-lt"/>
                <a:cs typeface="+mn-cs"/>
              </a:rPr>
              <a:t>Established </a:t>
            </a:r>
            <a:r>
              <a:rPr lang="tr-TR" sz="1400" dirty="0">
                <a:latin typeface="+mn-lt"/>
                <a:cs typeface="+mn-cs"/>
              </a:rPr>
              <a:t>its MTN Programme in 2015 with the size of </a:t>
            </a:r>
            <a:r>
              <a:rPr lang="tr-TR" sz="1400" dirty="0" smtClean="0">
                <a:latin typeface="+mn-lt"/>
                <a:cs typeface="+mn-cs"/>
              </a:rPr>
              <a:t> USD 750 </a:t>
            </a:r>
            <a:r>
              <a:rPr lang="tr-TR" sz="1400" dirty="0">
                <a:latin typeface="+mn-lt"/>
                <a:cs typeface="+mn-cs"/>
              </a:rPr>
              <a:t>mn; the first drawdown under the programme which is 5 year tenor </a:t>
            </a:r>
            <a:r>
              <a:rPr lang="tr-TR" sz="1400" dirty="0" smtClean="0">
                <a:latin typeface="+mn-lt"/>
                <a:cs typeface="+mn-cs"/>
              </a:rPr>
              <a:t> USD 350 mn </a:t>
            </a:r>
            <a:r>
              <a:rPr lang="tr-TR" sz="1400" dirty="0">
                <a:latin typeface="+mn-lt"/>
                <a:cs typeface="+mn-cs"/>
              </a:rPr>
              <a:t>due </a:t>
            </a:r>
            <a:r>
              <a:rPr lang="tr-TR" sz="1400" dirty="0" smtClean="0">
                <a:latin typeface="+mn-lt"/>
                <a:cs typeface="+mn-cs"/>
              </a:rPr>
              <a:t>2020</a:t>
            </a:r>
          </a:p>
          <a:p>
            <a:pPr marL="285750" indent="-28575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A</a:t>
            </a:r>
            <a:r>
              <a:rPr lang="tr-TR" sz="1400" dirty="0" smtClean="0"/>
              <a:t>s </a:t>
            </a:r>
            <a:r>
              <a:rPr lang="en-GB" sz="1400" dirty="0" smtClean="0"/>
              <a:t>o</a:t>
            </a:r>
            <a:r>
              <a:rPr lang="tr-TR" sz="1400" dirty="0" smtClean="0"/>
              <a:t>f</a:t>
            </a:r>
            <a:r>
              <a:rPr lang="en-GB" sz="1400" dirty="0" smtClean="0"/>
              <a:t> </a:t>
            </a:r>
            <a:r>
              <a:rPr lang="en-GB" sz="1400" dirty="0"/>
              <a:t>August 2015, </a:t>
            </a:r>
            <a:r>
              <a:rPr lang="en-GB" sz="1400" dirty="0" smtClean="0"/>
              <a:t>upon </a:t>
            </a:r>
            <a:r>
              <a:rPr lang="en-GB" sz="1400" dirty="0"/>
              <a:t>the invitation of the EIF, </a:t>
            </a:r>
            <a:r>
              <a:rPr lang="tr-TR" sz="1400" dirty="0" smtClean="0"/>
              <a:t>TSKB </a:t>
            </a:r>
            <a:r>
              <a:rPr lang="en-GB" sz="1400" dirty="0" smtClean="0"/>
              <a:t>participate</a:t>
            </a:r>
            <a:r>
              <a:rPr lang="tr-TR" sz="1400" dirty="0" smtClean="0"/>
              <a:t>d</a:t>
            </a:r>
            <a:r>
              <a:rPr lang="en-GB" sz="1400" dirty="0" smtClean="0"/>
              <a:t> </a:t>
            </a:r>
            <a:r>
              <a:rPr lang="en-GB" sz="1400" dirty="0"/>
              <a:t>in the funds of fund titled </a:t>
            </a:r>
            <a:r>
              <a:rPr lang="tr-TR" sz="1400" dirty="0" smtClean="0"/>
              <a:t>«</a:t>
            </a:r>
            <a:r>
              <a:rPr lang="en-GB" sz="1400" dirty="0" smtClean="0"/>
              <a:t>Turkish </a:t>
            </a:r>
            <a:r>
              <a:rPr lang="en-GB" sz="1400" dirty="0"/>
              <a:t>Growth and Innovation Fund (TGIF</a:t>
            </a:r>
            <a:r>
              <a:rPr lang="en-GB" sz="1400" dirty="0" smtClean="0"/>
              <a:t>)</a:t>
            </a:r>
            <a:r>
              <a:rPr lang="tr-TR" sz="1400" dirty="0" smtClean="0"/>
              <a:t>»</a:t>
            </a:r>
            <a:r>
              <a:rPr lang="en-GB" sz="1400" dirty="0" smtClean="0"/>
              <a:t> </a:t>
            </a:r>
            <a:r>
              <a:rPr lang="tr-TR" sz="1400" dirty="0" smtClean="0"/>
              <a:t>through a </a:t>
            </a:r>
            <a:r>
              <a:rPr lang="en-GB" sz="1400" dirty="0" smtClean="0"/>
              <a:t>commitment </a:t>
            </a:r>
            <a:r>
              <a:rPr lang="en-GB" sz="1400" dirty="0"/>
              <a:t>amounting to EUR 20 </a:t>
            </a:r>
            <a:r>
              <a:rPr lang="en-GB" sz="1400" dirty="0" smtClean="0"/>
              <a:t>m</a:t>
            </a:r>
            <a:r>
              <a:rPr lang="tr-TR" sz="1400" dirty="0" smtClean="0"/>
              <a:t>n</a:t>
            </a:r>
            <a:r>
              <a:rPr lang="en-GB" sz="1400" dirty="0" smtClean="0"/>
              <a:t>. </a:t>
            </a:r>
            <a:endParaRPr lang="tr-TR" sz="1400" dirty="0" smtClean="0"/>
          </a:p>
          <a:p>
            <a:pPr marL="285750" indent="-28575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On May 2016, TSKB </a:t>
            </a:r>
            <a:r>
              <a:rPr lang="en-US" sz="1400" dirty="0" err="1"/>
              <a:t>realised</a:t>
            </a:r>
            <a:r>
              <a:rPr lang="en-US" sz="1400" dirty="0"/>
              <a:t> the first Green / Sustainable Bond </a:t>
            </a:r>
            <a:r>
              <a:rPr lang="tr-TR" sz="1400" dirty="0"/>
              <a:t>ever from </a:t>
            </a:r>
            <a:r>
              <a:rPr lang="en-US" sz="1400" dirty="0"/>
              <a:t>Turkey and also the broader CEEMEA region. 5 years tenor USD 300 million bond issuance reached over US$ 4bn with the largest oversubscription for a Turkish FI in years.</a:t>
            </a:r>
            <a:endParaRPr lang="tr-TR" sz="1400" dirty="0"/>
          </a:p>
          <a:p>
            <a:pPr marL="285750" indent="-28575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1400" dirty="0"/>
          </a:p>
          <a:p>
            <a:pPr marL="285750" indent="-28575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1400" dirty="0">
              <a:latin typeface="+mn-lt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194920" cy="652934"/>
          </a:xfrm>
        </p:spPr>
        <p:txBody>
          <a:bodyPr>
            <a:normAutofit/>
          </a:bodyPr>
          <a:lstStyle/>
          <a:p>
            <a:r>
              <a:rPr lang="tr-TR" dirty="0"/>
              <a:t>Firsts by </a:t>
            </a:r>
            <a:r>
              <a:rPr lang="tr-TR" dirty="0" smtClean="0"/>
              <a:t>TSKB</a:t>
            </a:r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133C-C6B5-4FF0-AD11-20496FE6CAEA}" type="slidenum">
              <a:rPr lang="en-US" altLang="tr-TR" smtClean="0">
                <a:latin typeface="+mn-lt"/>
              </a:rPr>
              <a:pPr/>
              <a:t>27</a:t>
            </a:fld>
            <a:endParaRPr lang="en-US" alt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219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tr-TR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tr-T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Finance Institutions Department</a:t>
            </a:r>
          </a:p>
          <a:p>
            <a:pPr>
              <a:defRPr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Email: 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developmentfinanceinstitutions@tskb.com.tr</a:t>
            </a: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15272" y="4526012"/>
            <a:ext cx="3542928" cy="8079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Thank</a:t>
            </a:r>
            <a:r>
              <a:rPr lang="tr-TR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You</a:t>
            </a:r>
            <a:endParaRPr lang="tr-TR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tr-TR" sz="1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6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19547"/>
            <a:ext cx="5779368" cy="652934"/>
          </a:xfrm>
        </p:spPr>
        <p:txBody>
          <a:bodyPr>
            <a:normAutofit fontScale="90000"/>
          </a:bodyPr>
          <a:lstStyle/>
          <a:p>
            <a:r>
              <a:rPr lang="tr-TR" sz="3100" dirty="0" err="1"/>
              <a:t>Privately</a:t>
            </a:r>
            <a:r>
              <a:rPr lang="tr-TR" sz="3100" dirty="0"/>
              <a:t> </a:t>
            </a:r>
            <a:r>
              <a:rPr lang="tr-TR" sz="3100" dirty="0" err="1"/>
              <a:t>Owned</a:t>
            </a:r>
            <a:r>
              <a:rPr lang="tr-TR" sz="3100" dirty="0"/>
              <a:t> Development Bank </a:t>
            </a:r>
            <a:r>
              <a:rPr lang="tr-TR" sz="2200" dirty="0" err="1" smtClean="0"/>
              <a:t>with</a:t>
            </a:r>
            <a:r>
              <a:rPr lang="tr-TR" sz="2200" dirty="0" smtClean="0"/>
              <a:t> </a:t>
            </a:r>
            <a:r>
              <a:rPr lang="tr-TR" sz="2200" dirty="0" err="1"/>
              <a:t>Public</a:t>
            </a:r>
            <a:r>
              <a:rPr lang="tr-TR" sz="2200" dirty="0"/>
              <a:t>/</a:t>
            </a:r>
            <a:r>
              <a:rPr lang="tr-TR" sz="2200" dirty="0" err="1"/>
              <a:t>Private</a:t>
            </a:r>
            <a:r>
              <a:rPr lang="tr-TR" sz="2200" dirty="0"/>
              <a:t> </a:t>
            </a:r>
            <a:r>
              <a:rPr lang="tr-TR" sz="2200" dirty="0" err="1"/>
              <a:t>Mission</a:t>
            </a:r>
            <a:r>
              <a:rPr lang="tr-TR" sz="2200" dirty="0"/>
              <a:t> </a:t>
            </a:r>
            <a:endParaRPr lang="tr-TR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185295492"/>
              </p:ext>
            </p:extLst>
          </p:nvPr>
        </p:nvGraphicFramePr>
        <p:xfrm>
          <a:off x="0" y="1052736"/>
          <a:ext cx="8424936" cy="503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307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Mission</a:t>
            </a:r>
            <a:r>
              <a:rPr lang="tr-TR" dirty="0" smtClean="0"/>
              <a:t> of TSKB </a:t>
            </a:r>
            <a:endParaRPr lang="tr-T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460663893"/>
              </p:ext>
            </p:extLst>
          </p:nvPr>
        </p:nvGraphicFramePr>
        <p:xfrm>
          <a:off x="1545536" y="1457662"/>
          <a:ext cx="6163952" cy="290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203848" y="4942909"/>
            <a:ext cx="4505640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>
                <a:uFillTx/>
              </a:defRPr>
            </a:pPr>
            <a:r>
              <a:rPr lang="en-US" dirty="0" smtClean="0">
                <a:solidFill>
                  <a:prstClr val="white"/>
                </a:solidFill>
                <a:uFill>
                  <a:solidFill/>
                </a:uFill>
                <a:latin typeface="Calibri"/>
                <a:cs typeface="+mn-cs"/>
              </a:rPr>
              <a:t>TSKB </a:t>
            </a:r>
            <a:r>
              <a:rPr lang="en-US" dirty="0">
                <a:solidFill>
                  <a:prstClr val="white"/>
                </a:solidFill>
                <a:uFill>
                  <a:solidFill/>
                </a:uFill>
                <a:latin typeface="Calibri"/>
                <a:cs typeface="+mn-cs"/>
              </a:rPr>
              <a:t>is focused on “M” of the SMEs in direct lending and is providing APEX banking services for smaller-sized </a:t>
            </a:r>
            <a:r>
              <a:rPr lang="en-US" dirty="0" smtClean="0">
                <a:solidFill>
                  <a:prstClr val="white"/>
                </a:solidFill>
                <a:uFill>
                  <a:solidFill/>
                </a:uFill>
                <a:latin typeface="Calibri"/>
                <a:cs typeface="+mn-cs"/>
              </a:rPr>
              <a:t>companies</a:t>
            </a:r>
            <a:endParaRPr lang="en-US" dirty="0">
              <a:solidFill>
                <a:prstClr val="white"/>
              </a:solidFill>
              <a:uFill>
                <a:solidFill/>
              </a:uFill>
              <a:latin typeface="Calibri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99592" y="4711828"/>
            <a:ext cx="745584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tr-TR" smtClean="0"/>
              <a:pPr lvl="0"/>
              <a:t>4</a:t>
            </a:fld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2935931" y="3609072"/>
            <a:ext cx="468000" cy="468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1</a:t>
            </a:r>
            <a:endParaRPr lang="tr-TR" sz="4000" dirty="0"/>
          </a:p>
        </p:txBody>
      </p:sp>
      <p:sp>
        <p:nvSpPr>
          <p:cNvPr id="18" name="Oval 17"/>
          <p:cNvSpPr/>
          <p:nvPr/>
        </p:nvSpPr>
        <p:spPr>
          <a:xfrm>
            <a:off x="5031720" y="3609072"/>
            <a:ext cx="468000" cy="468000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2</a:t>
            </a:r>
            <a:endParaRPr lang="tr-TR" sz="4000" dirty="0"/>
          </a:p>
        </p:txBody>
      </p:sp>
      <p:sp>
        <p:nvSpPr>
          <p:cNvPr id="19" name="Oval 18"/>
          <p:cNvSpPr/>
          <p:nvPr/>
        </p:nvSpPr>
        <p:spPr>
          <a:xfrm>
            <a:off x="7127509" y="3609072"/>
            <a:ext cx="468000" cy="468000"/>
          </a:xfrm>
          <a:prstGeom prst="ellipse">
            <a:avLst/>
          </a:prstGeom>
          <a:solidFill>
            <a:srgbClr val="54545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3</a:t>
            </a:r>
            <a:endParaRPr lang="tr-TR" sz="4000" dirty="0"/>
          </a:p>
        </p:txBody>
      </p:sp>
      <p:sp>
        <p:nvSpPr>
          <p:cNvPr id="9" name="Rectangle 8"/>
          <p:cNvSpPr/>
          <p:nvPr/>
        </p:nvSpPr>
        <p:spPr>
          <a:xfrm>
            <a:off x="1545536" y="4956174"/>
            <a:ext cx="1658312" cy="8985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SMEs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64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1967" y="1134643"/>
            <a:ext cx="8534400" cy="5019869"/>
          </a:xfrm>
        </p:spPr>
        <p:txBody>
          <a:bodyPr>
            <a:normAutofit fontScale="85000" lnSpcReduction="20000"/>
          </a:bodyPr>
          <a:lstStyle/>
          <a:p>
            <a:pPr marL="179999" lvl="0" defTabSz="762000">
              <a:spcBef>
                <a:spcPts val="300"/>
              </a:spcBef>
              <a:buClr>
                <a:srgbClr val="CE1C00"/>
              </a:buClr>
              <a:defRPr>
                <a:uFillTx/>
              </a:defRPr>
            </a:pP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İş Bankası			24%</a:t>
            </a:r>
            <a:endParaRPr lang="tr-TR" dirty="0">
              <a:solidFill>
                <a:schemeClr val="accent1"/>
              </a:solidFill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buClr>
                <a:srgbClr val="CE1C00"/>
              </a:buClr>
              <a:defRPr>
                <a:uFillTx/>
              </a:defRPr>
            </a:pP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Osmanlı Bankası 			16%</a:t>
            </a:r>
            <a:endParaRPr lang="tr-TR" dirty="0">
              <a:solidFill>
                <a:schemeClr val="accent1"/>
              </a:solidFill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buClr>
                <a:srgbClr val="CE1C00"/>
              </a:buClr>
              <a:defRPr>
                <a:uFillTx/>
              </a:defRPr>
            </a:pP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Yapı ve Kredi Bankası		12%</a:t>
            </a:r>
            <a:endParaRPr lang="tr-TR" dirty="0">
              <a:solidFill>
                <a:schemeClr val="accent1"/>
              </a:solidFill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buClr>
                <a:srgbClr val="CE1C00"/>
              </a:buClr>
              <a:defRPr>
                <a:uFillTx/>
              </a:defRPr>
            </a:pP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Selanik Bankası         	  	</a:t>
            </a:r>
            <a:r>
              <a:rPr lang="tr-TR" b="1" dirty="0" smtClean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  </a:t>
            </a: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4%</a:t>
            </a:r>
            <a:endParaRPr lang="tr-TR" dirty="0">
              <a:solidFill>
                <a:schemeClr val="accent1"/>
              </a:solidFill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buClr>
                <a:srgbClr val="CE1C00"/>
              </a:buClr>
              <a:defRPr>
                <a:uFillTx/>
              </a:defRPr>
            </a:pP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T. Ticaret Bankası	  	</a:t>
            </a:r>
            <a:r>
              <a:rPr lang="tr-TR" b="1" dirty="0" smtClean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  </a:t>
            </a: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4%</a:t>
            </a:r>
            <a:endParaRPr lang="tr-TR" dirty="0">
              <a:solidFill>
                <a:schemeClr val="accent1"/>
              </a:solidFill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buClr>
                <a:srgbClr val="CE1C00"/>
              </a:buClr>
              <a:defRPr>
                <a:uFillTx/>
              </a:defRPr>
            </a:pP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Garanti Bankası	  	           </a:t>
            </a:r>
            <a:r>
              <a:rPr lang="tr-TR" b="1" dirty="0" smtClean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    3.86</a:t>
            </a: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%</a:t>
            </a:r>
            <a:endParaRPr lang="tr-TR" dirty="0">
              <a:solidFill>
                <a:schemeClr val="accent1"/>
              </a:solidFill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buClr>
                <a:srgbClr val="CE1C00"/>
              </a:buClr>
              <a:defRPr>
                <a:uFillTx/>
              </a:defRPr>
            </a:pP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Akbank		  	</a:t>
            </a:r>
            <a:r>
              <a:rPr lang="tr-TR" b="1" dirty="0" smtClean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   </a:t>
            </a: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2%</a:t>
            </a:r>
            <a:endParaRPr lang="tr-TR" dirty="0">
              <a:solidFill>
                <a:schemeClr val="accent1"/>
              </a:solidFill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buClr>
                <a:srgbClr val="CE1C00"/>
              </a:buClr>
              <a:defRPr>
                <a:uFillTx/>
              </a:defRPr>
            </a:pP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Banka </a:t>
            </a:r>
            <a:r>
              <a:rPr lang="tr-TR" b="1" dirty="0" err="1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Komerçiyale</a:t>
            </a: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 </a:t>
            </a:r>
            <a:r>
              <a:rPr lang="tr-TR" b="1" dirty="0" err="1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İtalyana</a:t>
            </a: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 </a:t>
            </a:r>
          </a:p>
          <a:p>
            <a:pPr marL="179999" lvl="0" defTabSz="762000">
              <a:spcBef>
                <a:spcPts val="300"/>
              </a:spcBef>
              <a:buClr>
                <a:srgbClr val="CE1C00"/>
              </a:buClr>
              <a:defRPr>
                <a:uFillTx/>
              </a:defRPr>
            </a:pPr>
            <a:r>
              <a:rPr lang="tr-TR" sz="1400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(Banca </a:t>
            </a:r>
            <a:r>
              <a:rPr lang="tr-TR" sz="1400" b="1" dirty="0" err="1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Commerciale</a:t>
            </a:r>
            <a:r>
              <a:rPr lang="tr-TR" sz="1400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 </a:t>
            </a:r>
            <a:r>
              <a:rPr lang="tr-TR" sz="1400" b="1" dirty="0" err="1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Italiana</a:t>
            </a:r>
            <a:r>
              <a:rPr lang="tr-TR" sz="1400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)</a:t>
            </a: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		  2%</a:t>
            </a:r>
            <a:endParaRPr lang="tr-TR" dirty="0">
              <a:solidFill>
                <a:schemeClr val="accent1"/>
              </a:solidFill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buClr>
                <a:srgbClr val="CE1C00"/>
              </a:buClr>
              <a:defRPr>
                <a:uFillTx/>
              </a:defRPr>
            </a:pP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Banka </a:t>
            </a:r>
            <a:r>
              <a:rPr lang="tr-TR" b="1" dirty="0" err="1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di</a:t>
            </a: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 Roma			  2%</a:t>
            </a:r>
            <a:endParaRPr lang="tr-TR" dirty="0">
              <a:solidFill>
                <a:schemeClr val="accent1"/>
              </a:solidFill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buClr>
                <a:srgbClr val="CE1C00"/>
              </a:buClr>
              <a:defRPr>
                <a:uFillTx/>
              </a:defRPr>
            </a:pPr>
            <a:r>
              <a:rPr lang="tr-TR" b="1" dirty="0" err="1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Hollantse</a:t>
            </a: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 Bank </a:t>
            </a:r>
            <a:r>
              <a:rPr lang="tr-TR" b="1" dirty="0" err="1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Uni</a:t>
            </a: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.		  2%</a:t>
            </a:r>
            <a:endParaRPr lang="tr-TR" dirty="0">
              <a:solidFill>
                <a:schemeClr val="accent1"/>
              </a:solidFill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buClr>
                <a:srgbClr val="CE1C00"/>
              </a:buClr>
              <a:defRPr>
                <a:uFillTx/>
              </a:defRPr>
            </a:pP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Tutum Bankası			  2%</a:t>
            </a:r>
            <a:endParaRPr lang="tr-TR" dirty="0">
              <a:solidFill>
                <a:schemeClr val="accent1"/>
              </a:solidFill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buClr>
                <a:srgbClr val="CE1C00"/>
              </a:buClr>
              <a:defRPr>
                <a:uFillTx/>
              </a:defRPr>
            </a:pP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T. İmar Bankası 			  2%</a:t>
            </a:r>
            <a:endParaRPr lang="tr-TR" dirty="0">
              <a:solidFill>
                <a:schemeClr val="accent1"/>
              </a:solidFill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buClr>
                <a:srgbClr val="CE1C00"/>
              </a:buClr>
              <a:defRPr>
                <a:uFillTx/>
              </a:defRPr>
            </a:pPr>
            <a:r>
              <a:rPr lang="tr-TR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T. Kredi Bankası			  2%</a:t>
            </a:r>
            <a:endParaRPr lang="tr-TR" dirty="0">
              <a:solidFill>
                <a:schemeClr val="accent1"/>
              </a:solidFill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defRPr>
                <a:uFillTx/>
              </a:defRPr>
            </a:pPr>
            <a:r>
              <a:rPr lang="tr-TR" b="1" dirty="0">
                <a:uFill>
                  <a:solidFill/>
                </a:uFill>
              </a:rPr>
              <a:t>İstanbul Ticaret Odası		  8%</a:t>
            </a:r>
            <a:endParaRPr lang="tr-TR" dirty="0"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defRPr>
                <a:uFillTx/>
              </a:defRPr>
            </a:pPr>
            <a:r>
              <a:rPr lang="tr-TR" b="1" dirty="0">
                <a:uFill>
                  <a:solidFill/>
                </a:uFill>
              </a:rPr>
              <a:t>İstanbul Ticaret Borsası		  8%</a:t>
            </a:r>
            <a:endParaRPr lang="tr-TR" dirty="0"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defRPr>
                <a:uFillTx/>
              </a:defRPr>
            </a:pPr>
            <a:r>
              <a:rPr lang="tr-TR" b="1" dirty="0">
                <a:uFill>
                  <a:solidFill/>
                </a:uFill>
              </a:rPr>
              <a:t>Çukurova Sanayi İşletmeleri	</a:t>
            </a:r>
            <a:r>
              <a:rPr lang="tr-TR" b="1" dirty="0" smtClean="0">
                <a:uFill>
                  <a:solidFill/>
                </a:uFill>
              </a:rPr>
              <a:t>  </a:t>
            </a:r>
            <a:r>
              <a:rPr lang="tr-TR" b="1" dirty="0">
                <a:uFill>
                  <a:solidFill/>
                </a:uFill>
              </a:rPr>
              <a:t>2%</a:t>
            </a:r>
            <a:endParaRPr lang="tr-TR" dirty="0"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defRPr>
                <a:uFillTx/>
              </a:defRPr>
            </a:pPr>
            <a:r>
              <a:rPr lang="tr-TR" b="1" dirty="0">
                <a:uFill>
                  <a:solidFill/>
                </a:uFill>
              </a:rPr>
              <a:t>Mensucat Santral		</a:t>
            </a:r>
            <a:r>
              <a:rPr lang="tr-TR" b="1" dirty="0" smtClean="0">
                <a:uFill>
                  <a:solidFill/>
                </a:uFill>
              </a:rPr>
              <a:t>  </a:t>
            </a:r>
            <a:r>
              <a:rPr lang="tr-TR" b="1" dirty="0">
                <a:uFill>
                  <a:solidFill/>
                </a:uFill>
              </a:rPr>
              <a:t>2%</a:t>
            </a:r>
            <a:endParaRPr lang="tr-TR" dirty="0"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defRPr>
                <a:uFillTx/>
              </a:defRPr>
            </a:pPr>
            <a:r>
              <a:rPr lang="tr-TR" b="1" dirty="0">
                <a:uFill>
                  <a:solidFill/>
                </a:uFill>
              </a:rPr>
              <a:t>İzmir Pamuk Mensucat		  2%</a:t>
            </a:r>
            <a:endParaRPr lang="tr-TR" dirty="0"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defRPr>
                <a:uFillTx/>
              </a:defRPr>
            </a:pPr>
            <a:r>
              <a:rPr lang="tr-TR" b="1" u="sng" dirty="0" err="1">
                <a:uFill>
                  <a:solidFill/>
                </a:uFill>
              </a:rPr>
              <a:t>Others</a:t>
            </a:r>
            <a:r>
              <a:rPr lang="tr-TR" b="1" u="sng" dirty="0">
                <a:uFill>
                  <a:solidFill/>
                </a:uFill>
              </a:rPr>
              <a:t> (7 </a:t>
            </a:r>
            <a:r>
              <a:rPr lang="tr-TR" b="1" u="sng" dirty="0" err="1">
                <a:uFill>
                  <a:solidFill/>
                </a:uFill>
              </a:rPr>
              <a:t>persons</a:t>
            </a:r>
            <a:r>
              <a:rPr lang="tr-TR" b="1" u="sng" dirty="0">
                <a:uFill>
                  <a:solidFill/>
                </a:uFill>
              </a:rPr>
              <a:t>)	</a:t>
            </a:r>
            <a:r>
              <a:rPr lang="tr-TR" b="1" u="sng" dirty="0" smtClean="0">
                <a:uFill>
                  <a:solidFill/>
                </a:uFill>
              </a:rPr>
              <a:t>               </a:t>
            </a:r>
            <a:r>
              <a:rPr lang="tr-TR" b="1" u="sng" dirty="0">
                <a:uFill>
                  <a:solidFill/>
                </a:uFill>
              </a:rPr>
              <a:t>0.14%</a:t>
            </a:r>
            <a:endParaRPr lang="tr-TR" dirty="0">
              <a:uFill>
                <a:solidFill/>
              </a:uFill>
            </a:endParaRPr>
          </a:p>
          <a:p>
            <a:pPr marL="179999" lvl="0" defTabSz="762000">
              <a:spcBef>
                <a:spcPts val="300"/>
              </a:spcBef>
              <a:defRPr>
                <a:uFillTx/>
              </a:defRPr>
            </a:pPr>
            <a:r>
              <a:rPr lang="tr-TR" b="1" dirty="0">
                <a:uFill>
                  <a:solidFill/>
                </a:uFill>
              </a:rPr>
              <a:t>TOTAL		                                 </a:t>
            </a:r>
            <a:r>
              <a:rPr lang="tr-TR" b="1" dirty="0" smtClean="0">
                <a:uFill>
                  <a:solidFill/>
                </a:uFill>
              </a:rPr>
              <a:t> </a:t>
            </a:r>
            <a:r>
              <a:rPr lang="tr-TR" b="1" dirty="0">
                <a:uFill>
                  <a:solidFill/>
                </a:uFill>
              </a:rPr>
              <a:t>100</a:t>
            </a:r>
            <a:r>
              <a:rPr lang="tr-TR" b="1" dirty="0" smtClean="0">
                <a:uFill>
                  <a:solidFill/>
                </a:uFill>
              </a:rPr>
              <a:t>%</a:t>
            </a:r>
            <a:endParaRPr lang="tr-TR" b="1" dirty="0">
              <a:uFill>
                <a:solidFill/>
              </a:u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tr-TR" smtClean="0"/>
              <a:pPr lvl="0"/>
              <a:t>5</a:t>
            </a:fld>
            <a:endParaRPr lang="tr-TR"/>
          </a:p>
        </p:txBody>
      </p:sp>
      <p:sp>
        <p:nvSpPr>
          <p:cNvPr id="12" name="Shape 114"/>
          <p:cNvSpPr/>
          <p:nvPr/>
        </p:nvSpPr>
        <p:spPr>
          <a:xfrm>
            <a:off x="4256798" y="2487364"/>
            <a:ext cx="250190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buClr>
                <a:srgbClr val="CE1C00"/>
              </a:buClr>
              <a:defRPr sz="2000" b="1">
                <a:solidFill>
                  <a:srgbClr val="CE1C00"/>
                </a:solidFill>
                <a:uFill>
                  <a:solidFill>
                    <a:srgbClr val="CE1C00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Banks  </a:t>
            </a:r>
            <a:r>
              <a:rPr sz="2000" b="1" dirty="0" smtClean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77</a:t>
            </a:r>
            <a:r>
              <a:rPr lang="tr-TR" sz="2000" b="1" dirty="0" smtClean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.</a:t>
            </a:r>
            <a:r>
              <a:rPr sz="2000" b="1" dirty="0" smtClean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86</a:t>
            </a:r>
            <a:r>
              <a:rPr sz="2000" b="1" dirty="0">
                <a:solidFill>
                  <a:schemeClr val="accent1"/>
                </a:solidFill>
                <a:uFill>
                  <a:solidFill>
                    <a:srgbClr val="CE1C00"/>
                  </a:solidFill>
                </a:uFill>
              </a:rPr>
              <a:t>%</a:t>
            </a:r>
          </a:p>
        </p:txBody>
      </p:sp>
      <p:sp>
        <p:nvSpPr>
          <p:cNvPr id="14" name="Shape 117"/>
          <p:cNvSpPr/>
          <p:nvPr/>
        </p:nvSpPr>
        <p:spPr>
          <a:xfrm>
            <a:off x="4256798" y="4257675"/>
            <a:ext cx="271780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0">
              <a:defRPr>
                <a:uFillTx/>
              </a:defRPr>
            </a:pPr>
            <a:r>
              <a:rPr sz="2000" b="1" dirty="0">
                <a:uFill>
                  <a:solidFill/>
                </a:uFill>
              </a:rPr>
              <a:t>Chambers 16%</a:t>
            </a:r>
          </a:p>
        </p:txBody>
      </p:sp>
      <p:grpSp>
        <p:nvGrpSpPr>
          <p:cNvPr id="15" name="Group 120"/>
          <p:cNvGrpSpPr/>
          <p:nvPr/>
        </p:nvGrpSpPr>
        <p:grpSpPr>
          <a:xfrm>
            <a:off x="6660232" y="3771093"/>
            <a:ext cx="2196134" cy="2196134"/>
            <a:chOff x="0" y="0"/>
            <a:chExt cx="2196133" cy="2196133"/>
          </a:xfrm>
        </p:grpSpPr>
        <p:sp>
          <p:nvSpPr>
            <p:cNvPr id="16" name="Shape 118"/>
            <p:cNvSpPr/>
            <p:nvPr/>
          </p:nvSpPr>
          <p:spPr>
            <a:xfrm>
              <a:off x="0" y="0"/>
              <a:ext cx="2196134" cy="2196134"/>
            </a:xfrm>
            <a:prstGeom prst="rect">
              <a:avLst/>
            </a:prstGeom>
            <a:solidFill>
              <a:srgbClr val="F0F1F1"/>
            </a:solidFill>
            <a:ln w="88900" cap="sq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7" name="image12.jp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2196134" cy="2196134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4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8" name="Group 123"/>
          <p:cNvGrpSpPr/>
          <p:nvPr/>
        </p:nvGrpSpPr>
        <p:grpSpPr>
          <a:xfrm>
            <a:off x="6650055" y="1052735"/>
            <a:ext cx="2196134" cy="2196134"/>
            <a:chOff x="0" y="0"/>
            <a:chExt cx="2196133" cy="2196133"/>
          </a:xfrm>
        </p:grpSpPr>
        <p:sp>
          <p:nvSpPr>
            <p:cNvPr id="19" name="Shape 121"/>
            <p:cNvSpPr/>
            <p:nvPr/>
          </p:nvSpPr>
          <p:spPr>
            <a:xfrm>
              <a:off x="0" y="0"/>
              <a:ext cx="2196134" cy="2196134"/>
            </a:xfrm>
            <a:prstGeom prst="rect">
              <a:avLst/>
            </a:prstGeom>
            <a:solidFill>
              <a:srgbClr val="F0F1F1"/>
            </a:solidFill>
            <a:ln w="88900" cap="sq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0" name="image13.jp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2196134" cy="2196134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4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" name="Right Brace 2"/>
          <p:cNvSpPr/>
          <p:nvPr/>
        </p:nvSpPr>
        <p:spPr>
          <a:xfrm>
            <a:off x="3951119" y="1134643"/>
            <a:ext cx="234333" cy="3086445"/>
          </a:xfrm>
          <a:prstGeom prst="rightBrac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5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3969428" y="4292750"/>
            <a:ext cx="212047" cy="34592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TSKB’s</a:t>
            </a:r>
            <a:r>
              <a:rPr lang="tr-TR" dirty="0" smtClean="0"/>
              <a:t> First </a:t>
            </a:r>
            <a:r>
              <a:rPr lang="tr-TR" dirty="0" err="1" smtClean="0"/>
              <a:t>Shareholders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2040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err="1" smtClean="0"/>
              <a:t>TSKB’s</a:t>
            </a:r>
            <a:r>
              <a:rPr lang="tr-TR" sz="3100" dirty="0" smtClean="0"/>
              <a:t> </a:t>
            </a:r>
            <a:r>
              <a:rPr lang="tr-TR" sz="3100" dirty="0" err="1" smtClean="0"/>
              <a:t>Shareholders</a:t>
            </a:r>
            <a:r>
              <a:rPr lang="tr-TR" sz="3100" dirty="0" smtClean="0"/>
              <a:t> </a:t>
            </a:r>
            <a:br>
              <a:rPr lang="tr-TR" sz="3100" dirty="0" smtClean="0"/>
            </a:br>
            <a:r>
              <a:rPr lang="tr-TR" sz="2200" dirty="0" smtClean="0"/>
              <a:t>1963, 1986, 2002 &amp; 2015</a:t>
            </a:r>
            <a:endParaRPr lang="tr-TR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0086511"/>
              </p:ext>
            </p:extLst>
          </p:nvPr>
        </p:nvGraphicFramePr>
        <p:xfrm>
          <a:off x="395536" y="1304176"/>
          <a:ext cx="3024256" cy="237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1963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Banks*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51.4%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Insurance Companies 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16.3%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Chambers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8%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Companies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2.2%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Others</a:t>
                      </a:r>
                      <a:r>
                        <a:rPr lang="tr-TR" sz="1600" baseline="0" dirty="0" smtClean="0"/>
                        <a:t> (273 participants)</a:t>
                      </a:r>
                      <a:endParaRPr lang="tr-TR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22.1%</a:t>
                      </a:r>
                      <a:endParaRPr lang="tr-TR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 smtClean="0"/>
                        <a:t>TOTAL</a:t>
                      </a:r>
                      <a:endParaRPr lang="tr-TR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b="1" dirty="0" smtClean="0"/>
                        <a:t>100%</a:t>
                      </a:r>
                      <a:endParaRPr lang="tr-TR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0380925"/>
              </p:ext>
            </p:extLst>
          </p:nvPr>
        </p:nvGraphicFramePr>
        <p:xfrm>
          <a:off x="3510679" y="1304548"/>
          <a:ext cx="3024000" cy="237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1986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baseline="0" dirty="0" smtClean="0"/>
                        <a:t>Banks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83%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Chambers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5%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Companies 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1%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Others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11%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tr-TR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r-TR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 smtClean="0"/>
                        <a:t>TOTAL</a:t>
                      </a:r>
                      <a:endParaRPr lang="tr-TR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b="1" dirty="0" smtClean="0"/>
                        <a:t>100%</a:t>
                      </a:r>
                      <a:endParaRPr lang="tr-TR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00296" y="3767306"/>
          <a:ext cx="3024000" cy="2042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2002**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baseline="0" dirty="0" smtClean="0"/>
                        <a:t>Banks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87%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Chambers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1%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Others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12%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r-TR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 smtClean="0"/>
                        <a:t>TOTAL</a:t>
                      </a:r>
                      <a:endParaRPr lang="tr-TR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b="1" dirty="0" smtClean="0"/>
                        <a:t>100%</a:t>
                      </a:r>
                      <a:endParaRPr lang="tr-TR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0131321"/>
              </p:ext>
            </p:extLst>
          </p:nvPr>
        </p:nvGraphicFramePr>
        <p:xfrm>
          <a:off x="3500063" y="3767306"/>
          <a:ext cx="3024000" cy="2042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baseline="0" dirty="0" smtClean="0"/>
                        <a:t>İş Bank Group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50.6%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Free Float and Others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41.0%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Vakıfbank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dirty="0" smtClean="0"/>
                        <a:t>8.4%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tr-TR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 smtClean="0"/>
                        <a:t>TOTAL</a:t>
                      </a:r>
                      <a:endParaRPr lang="tr-TR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600" b="1" dirty="0" smtClean="0"/>
                        <a:t>100%</a:t>
                      </a:r>
                      <a:endParaRPr lang="tr-TR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751687" y="4375031"/>
            <a:ext cx="21602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uFillTx/>
              </a:defRPr>
            </a:pP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/>
                </a:uFill>
                <a:latin typeface="Calibri"/>
                <a:cs typeface="+mn-cs"/>
              </a:rPr>
              <a:t>** Merger of TSKB and Sınai Yatırım Bankası was completed in 2002.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uFill>
                <a:solidFill/>
              </a:uFill>
              <a:latin typeface="Calibri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1687" y="2524180"/>
            <a:ext cx="216024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uFillTx/>
              </a:defRPr>
            </a:pP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/>
                </a:uFill>
                <a:latin typeface="Calibri"/>
                <a:cs typeface="+mn-cs"/>
              </a:rPr>
              <a:t>* IFC</a:t>
            </a: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/>
                </a:uFill>
                <a:latin typeface="Calibri"/>
                <a:cs typeface="+mn-cs"/>
              </a:rPr>
              <a:t> as a Development Finance Institution  became the second largest shareholder of TSKB </a:t>
            </a: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/>
                </a:uFill>
                <a:latin typeface="Calibri"/>
                <a:cs typeface="+mn-cs"/>
              </a:rPr>
              <a:t>in 1963 with a share of 15%. 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uFill>
                <a:solidFill/>
              </a:uFill>
              <a:latin typeface="Calibri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628800"/>
            <a:ext cx="2343150" cy="60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tr-TR" smtClean="0"/>
              <a:pPr lvl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36700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716016" y="1103313"/>
            <a:ext cx="3816424" cy="2253679"/>
          </a:xfrm>
          <a:prstGeom prst="rect">
            <a:avLst/>
          </a:prstGeom>
          <a:noFill/>
          <a:ln cap="sq">
            <a:noFill/>
            <a:beve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dirty="0" smtClean="0">
                <a:solidFill>
                  <a:schemeClr val="tx1"/>
                </a:solidFill>
              </a:rPr>
              <a:t>First and only Private Development Bank in Turkey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TRY 24.0  bn </a:t>
            </a:r>
            <a:r>
              <a:rPr lang="tr-TR" sz="1200" dirty="0" smtClean="0">
                <a:solidFill>
                  <a:schemeClr val="tx1"/>
                </a:solidFill>
              </a:rPr>
              <a:t>asset size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357</a:t>
            </a:r>
            <a:r>
              <a:rPr lang="tr-TR" sz="1200" dirty="0" smtClean="0">
                <a:solidFill>
                  <a:schemeClr val="tx1"/>
                </a:solidFill>
              </a:rPr>
              <a:t> employees, </a:t>
            </a:r>
            <a:r>
              <a:rPr lang="tr-TR" sz="1200" b="1" dirty="0">
                <a:solidFill>
                  <a:schemeClr val="tx1"/>
                </a:solidFill>
              </a:rPr>
              <a:t>2</a:t>
            </a:r>
            <a:r>
              <a:rPr lang="tr-TR" sz="1200" dirty="0" smtClean="0">
                <a:solidFill>
                  <a:schemeClr val="tx1"/>
                </a:solidFill>
              </a:rPr>
              <a:t> branches</a:t>
            </a:r>
            <a:endParaRPr lang="tr-TR" sz="12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19th</a:t>
            </a:r>
            <a:r>
              <a:rPr lang="tr-TR" sz="1200" dirty="0" smtClean="0">
                <a:solidFill>
                  <a:schemeClr val="tx1"/>
                </a:solidFill>
              </a:rPr>
              <a:t> bank in terms of Asset size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3.3% </a:t>
            </a:r>
            <a:r>
              <a:rPr lang="tr-TR" sz="1200" dirty="0" smtClean="0">
                <a:solidFill>
                  <a:schemeClr val="tx1"/>
                </a:solidFill>
              </a:rPr>
              <a:t>market share in LTFC corporate loans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TRY 3.0 </a:t>
            </a:r>
            <a:r>
              <a:rPr lang="tr-TR" sz="1200" b="1" dirty="0" err="1" smtClean="0">
                <a:solidFill>
                  <a:schemeClr val="tx1"/>
                </a:solidFill>
              </a:rPr>
              <a:t>bn</a:t>
            </a:r>
            <a:r>
              <a:rPr lang="tr-TR" sz="1200" b="1" dirty="0" smtClean="0">
                <a:solidFill>
                  <a:schemeClr val="tx1"/>
                </a:solidFill>
              </a:rPr>
              <a:t> </a:t>
            </a:r>
            <a:r>
              <a:rPr lang="tr-TR" sz="1200" dirty="0" smtClean="0">
                <a:solidFill>
                  <a:schemeClr val="tx1"/>
                </a:solidFill>
              </a:rPr>
              <a:t>MCAP*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59.6% </a:t>
            </a:r>
            <a:r>
              <a:rPr lang="tr-TR" sz="1200" dirty="0" smtClean="0">
                <a:solidFill>
                  <a:schemeClr val="tx1"/>
                </a:solidFill>
              </a:rPr>
              <a:t>of free float belongs to </a:t>
            </a:r>
            <a:r>
              <a:rPr lang="tr-TR" sz="1200" b="1" dirty="0" smtClean="0">
                <a:solidFill>
                  <a:schemeClr val="tx1"/>
                </a:solidFill>
              </a:rPr>
              <a:t>foreign funds</a:t>
            </a: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endParaRPr lang="tr-TR" sz="1000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tr-TR" sz="1000" b="1" i="1" dirty="0" smtClean="0">
                <a:solidFill>
                  <a:schemeClr val="tx1"/>
                </a:solidFill>
              </a:rPr>
              <a:t>*As of </a:t>
            </a:r>
            <a:r>
              <a:rPr lang="tr-TR" sz="1000" b="1" i="1" dirty="0" err="1" smtClean="0">
                <a:solidFill>
                  <a:schemeClr val="tx1"/>
                </a:solidFill>
              </a:rPr>
              <a:t>Feb</a:t>
            </a:r>
            <a:r>
              <a:rPr lang="tr-TR" sz="1000" b="1" i="1" dirty="0" smtClean="0">
                <a:solidFill>
                  <a:schemeClr val="tx1"/>
                </a:solidFill>
              </a:rPr>
              <a:t>, 02</a:t>
            </a:r>
            <a:endParaRPr lang="tr-TR" sz="1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0" name="Chart 44"/>
          <p:cNvGraphicFramePr>
            <a:graphicFrameLocks/>
          </p:cNvGraphicFramePr>
          <p:nvPr>
            <p:extLst/>
          </p:nvPr>
        </p:nvGraphicFramePr>
        <p:xfrm>
          <a:off x="71438" y="908050"/>
          <a:ext cx="4356100" cy="252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51520" y="3600048"/>
            <a:ext cx="23399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 dirty="0" smtClean="0">
                <a:latin typeface="+mn-lt"/>
                <a:cs typeface="+mn-cs"/>
              </a:rPr>
              <a:t>Main Subsidiaries</a:t>
            </a:r>
            <a:endParaRPr lang="tr-TR" sz="1400" b="1" dirty="0">
              <a:latin typeface="+mn-lt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314425"/>
            <a:ext cx="8855968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schemeClr val="accent1"/>
                </a:solidFill>
                <a:latin typeface="+mj-lt"/>
                <a:cs typeface="Andalus" pitchFamily="18" charset="-78"/>
              </a:rPr>
              <a:t>TSKB </a:t>
            </a:r>
            <a:r>
              <a:rPr lang="tr-TR" sz="2800" dirty="0" smtClean="0">
                <a:solidFill>
                  <a:schemeClr val="accent1"/>
                </a:solidFill>
                <a:latin typeface="+mj-lt"/>
                <a:cs typeface="Andalus" pitchFamily="18" charset="-78"/>
              </a:rPr>
              <a:t>@ a Glance</a:t>
            </a:r>
            <a:endParaRPr lang="tr-TR" sz="2800" dirty="0">
              <a:solidFill>
                <a:schemeClr val="accent1"/>
              </a:solidFill>
              <a:latin typeface="+mj-lt"/>
              <a:cs typeface="Andalus" pitchFamily="18" charset="-78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648200" y="882048"/>
            <a:ext cx="0" cy="543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5775" y="3429000"/>
            <a:ext cx="87487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5685" y="949424"/>
            <a:ext cx="23399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 dirty="0" smtClean="0">
                <a:latin typeface="+mn-lt"/>
                <a:cs typeface="+mn-cs"/>
              </a:rPr>
              <a:t>Ownership Structure</a:t>
            </a:r>
            <a:endParaRPr lang="tr-TR" sz="1400" b="1" dirty="0"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7330" y="3645024"/>
            <a:ext cx="4033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400" b="1" dirty="0" smtClean="0">
                <a:latin typeface="+mn-lt"/>
                <a:cs typeface="+mn-cs"/>
              </a:rPr>
              <a:t>Ratings </a:t>
            </a:r>
            <a:endParaRPr lang="tr-TR" sz="1400" b="1" dirty="0">
              <a:latin typeface="+mn-lt"/>
              <a:cs typeface="+mn-cs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4800" y="6416675"/>
            <a:ext cx="2133600" cy="365125"/>
          </a:xfrm>
        </p:spPr>
        <p:txBody>
          <a:bodyPr/>
          <a:lstStyle/>
          <a:p>
            <a:pPr>
              <a:defRPr/>
            </a:pPr>
            <a:fld id="{B7622D3A-CDBE-4B7E-BDFD-1FE108235992}" type="slidenum">
              <a:rPr lang="tr-TR" sz="1200" smtClean="0">
                <a:latin typeface="+mj-lt"/>
              </a:rPr>
              <a:pPr>
                <a:defRPr/>
              </a:pPr>
              <a:t>7</a:t>
            </a:fld>
            <a:endParaRPr lang="tr-TR" sz="12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896036" y="4149080"/>
          <a:ext cx="3822908" cy="1613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65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7683">
                <a:tc>
                  <a:txBody>
                    <a:bodyPr/>
                    <a:lstStyle/>
                    <a:p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TSKB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err="1" smtClean="0">
                          <a:solidFill>
                            <a:schemeClr val="tx1"/>
                          </a:solidFill>
                        </a:rPr>
                        <a:t>Turkey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683">
                <a:tc>
                  <a:txBody>
                    <a:bodyPr/>
                    <a:lstStyle/>
                    <a:p>
                      <a:r>
                        <a:rPr lang="tr-TR" sz="1200" b="1" dirty="0" err="1" smtClean="0">
                          <a:solidFill>
                            <a:schemeClr val="tx1"/>
                          </a:solidFill>
                        </a:rPr>
                        <a:t>Fitch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 LTFC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</a:rPr>
                        <a:t>BB+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</a:rPr>
                        <a:t>BB+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683">
                <a:tc>
                  <a:txBody>
                    <a:bodyPr/>
                    <a:lstStyle/>
                    <a:p>
                      <a:r>
                        <a:rPr lang="tr-TR" sz="1200" b="1" dirty="0" err="1" smtClean="0">
                          <a:solidFill>
                            <a:schemeClr val="tx1"/>
                          </a:solidFill>
                        </a:rPr>
                        <a:t>Moody’s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 LTIR 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</a:rPr>
                        <a:t>Ba1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</a:rPr>
                        <a:t>Ba1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09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 smtClean="0">
                          <a:solidFill>
                            <a:schemeClr val="tx1"/>
                          </a:solidFill>
                        </a:rPr>
                        <a:t>Corporate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200" b="1" dirty="0" err="1" smtClean="0">
                          <a:solidFill>
                            <a:schemeClr val="tx1"/>
                          </a:solidFill>
                        </a:rPr>
                        <a:t>Governance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200" b="1" dirty="0" err="1" smtClean="0">
                          <a:solidFill>
                            <a:schemeClr val="tx1"/>
                          </a:solidFill>
                        </a:rPr>
                        <a:t>Rating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 sz="1200" b="1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683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</a:rPr>
                        <a:t>SAHA 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</a:rPr>
                        <a:t> 9.53/10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963555" y="2230152"/>
            <a:ext cx="172819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OK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301333" y="3952800"/>
            <a:ext cx="2808312" cy="2068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/>
          <a:lstStyle/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tr-TR" sz="1200" dirty="0" smtClean="0">
                <a:solidFill>
                  <a:schemeClr val="tx1"/>
                </a:solidFill>
              </a:rPr>
              <a:t>Yatırım Finansman Securities</a:t>
            </a: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tr-TR" sz="1200" dirty="0" smtClean="0">
                <a:solidFill>
                  <a:schemeClr val="tx1"/>
                </a:solidFill>
              </a:rPr>
              <a:t>TSKB REIT</a:t>
            </a: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tr-TR" sz="1200" dirty="0" smtClean="0">
                <a:solidFill>
                  <a:schemeClr val="tx1"/>
                </a:solidFill>
              </a:rPr>
              <a:t>Iş Leasing</a:t>
            </a: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tr-TR" sz="1200" dirty="0" smtClean="0">
                <a:solidFill>
                  <a:schemeClr val="tx1"/>
                </a:solidFill>
              </a:rPr>
              <a:t>TSKB Real Estate Appraisal</a:t>
            </a: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tr-TR" sz="1200" smtClean="0">
                <a:solidFill>
                  <a:schemeClr val="tx1"/>
                </a:solidFill>
              </a:rPr>
              <a:t>Escarus</a:t>
            </a: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tr-TR" sz="1200" smtClean="0">
                <a:solidFill>
                  <a:schemeClr val="tx1"/>
                </a:solidFill>
              </a:rPr>
              <a:t>EIF</a:t>
            </a: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endParaRPr lang="tr-TR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11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332656"/>
            <a:ext cx="8855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schemeClr val="accent1"/>
                </a:solidFill>
                <a:latin typeface="+mn-lt"/>
                <a:cs typeface="Andalus" pitchFamily="18" charset="-78"/>
              </a:rPr>
              <a:t>TSKB 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Andalus" pitchFamily="18" charset="-78"/>
              </a:rPr>
              <a:t>@ a </a:t>
            </a: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Andalus" pitchFamily="18" charset="-78"/>
              </a:rPr>
              <a:t>Glance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Andalus" pitchFamily="18" charset="-78"/>
              </a:rPr>
              <a:t> II </a:t>
            </a:r>
            <a:endParaRPr lang="tr-TR" sz="2800" dirty="0">
              <a:solidFill>
                <a:schemeClr val="accent1"/>
              </a:solidFill>
              <a:latin typeface="+mn-lt"/>
              <a:cs typeface="Andalus" pitchFamily="18" charset="-78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9792498"/>
              </p:ext>
            </p:extLst>
          </p:nvPr>
        </p:nvGraphicFramePr>
        <p:xfrm>
          <a:off x="1547664" y="1268760"/>
          <a:ext cx="6067248" cy="183917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25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6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6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42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42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511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Summary Financials - </a:t>
                      </a:r>
                      <a:r>
                        <a:rPr lang="en-GB" sz="1400" dirty="0" smtClean="0"/>
                        <a:t>TL</a:t>
                      </a:r>
                      <a:r>
                        <a:rPr lang="en-GB" sz="1400" baseline="0" dirty="0" smtClean="0"/>
                        <a:t> Mn</a:t>
                      </a:r>
                      <a:endParaRPr lang="en-GB" sz="1400" dirty="0">
                        <a:solidFill>
                          <a:schemeClr val="bg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 16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 15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YE</a:t>
                      </a:r>
                      <a:r>
                        <a:rPr lang="tr-TR" sz="1400" dirty="0" smtClean="0"/>
                        <a:t> </a:t>
                      </a:r>
                      <a:r>
                        <a:rPr lang="en-GB" sz="1400" dirty="0" smtClean="0"/>
                        <a:t>14</a:t>
                      </a:r>
                      <a:endParaRPr lang="en-GB" sz="1400" dirty="0">
                        <a:solidFill>
                          <a:schemeClr val="bg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YE</a:t>
                      </a:r>
                      <a:r>
                        <a:rPr lang="tr-TR" sz="1400" dirty="0" smtClean="0"/>
                        <a:t> </a:t>
                      </a:r>
                      <a:r>
                        <a:rPr lang="en-GB" sz="1400" dirty="0" smtClean="0"/>
                        <a:t>13</a:t>
                      </a:r>
                      <a:endParaRPr lang="en-GB" sz="1400" dirty="0">
                        <a:solidFill>
                          <a:schemeClr val="bg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Total Assets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24,002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20,735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r>
                        <a:rPr lang="tr-TR" sz="1400" dirty="0" smtClean="0"/>
                        <a:t>5</a:t>
                      </a:r>
                      <a:r>
                        <a:rPr lang="en-GB" sz="1400" dirty="0" smtClean="0"/>
                        <a:t>,</a:t>
                      </a:r>
                      <a:r>
                        <a:rPr lang="tr-TR" sz="1400" dirty="0" smtClean="0"/>
                        <a:t>701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r>
                        <a:rPr lang="tr-TR" sz="1400" dirty="0" smtClean="0"/>
                        <a:t>2</a:t>
                      </a:r>
                      <a:r>
                        <a:rPr lang="en-GB" sz="1400" dirty="0" smtClean="0"/>
                        <a:t>,</a:t>
                      </a:r>
                      <a:r>
                        <a:rPr lang="tr-TR" sz="1400" dirty="0" smtClean="0"/>
                        <a:t>911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11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Loans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17,322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13,675 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10,</a:t>
                      </a:r>
                      <a:r>
                        <a:rPr lang="tr-TR" sz="1400" dirty="0" smtClean="0"/>
                        <a:t>981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9,</a:t>
                      </a:r>
                      <a:r>
                        <a:rPr lang="tr-TR" sz="1400" dirty="0" smtClean="0"/>
                        <a:t>177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11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Funds </a:t>
                      </a:r>
                      <a:r>
                        <a:rPr lang="tr-TR" sz="1400" dirty="0" smtClean="0"/>
                        <a:t>B</a:t>
                      </a:r>
                      <a:r>
                        <a:rPr lang="en-GB" sz="1400" dirty="0" err="1" smtClean="0"/>
                        <a:t>orrowed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15,840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13,445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9,996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9,1</a:t>
                      </a:r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09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11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Shareholders’ Equity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2,928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2,489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2,</a:t>
                      </a:r>
                      <a:r>
                        <a:rPr lang="tr-TR" sz="1400" dirty="0" smtClean="0"/>
                        <a:t>288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1,885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627784" y="3400336"/>
            <a:ext cx="3888432" cy="36407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Non – Performing Loans (2012 – 2016)</a:t>
            </a:r>
            <a:endParaRPr lang="tr-TR" sz="1400" b="1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5187351"/>
              </p:ext>
            </p:extLst>
          </p:nvPr>
        </p:nvGraphicFramePr>
        <p:xfrm>
          <a:off x="2574032" y="3823025"/>
          <a:ext cx="3995936" cy="222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88280" y="6381328"/>
            <a:ext cx="395288" cy="365125"/>
          </a:xfrm>
        </p:spPr>
        <p:txBody>
          <a:bodyPr/>
          <a:lstStyle/>
          <a:p>
            <a:pPr>
              <a:defRPr/>
            </a:pPr>
            <a:fld id="{7906E15B-A8F0-41A1-A024-312D07B09F68}" type="slidenum">
              <a:rPr lang="tr-TR" sz="1200" smtClean="0">
                <a:latin typeface="+mn-lt"/>
              </a:rPr>
              <a:pPr>
                <a:defRPr/>
              </a:pPr>
              <a:t>8</a:t>
            </a:fld>
            <a:endParaRPr lang="tr-T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9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Main</a:t>
            </a:r>
            <a:r>
              <a:rPr lang="en-GB" dirty="0"/>
              <a:t> </a:t>
            </a:r>
            <a:r>
              <a:rPr lang="tr-TR" dirty="0" smtClean="0"/>
              <a:t>A</a:t>
            </a:r>
            <a:r>
              <a:rPr lang="en-GB" dirty="0" err="1" smtClean="0"/>
              <a:t>ctivities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834446960"/>
              </p:ext>
            </p:extLst>
          </p:nvPr>
        </p:nvGraphicFramePr>
        <p:xfrm>
          <a:off x="611560" y="980728"/>
          <a:ext cx="80010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4595991"/>
              </p:ext>
            </p:extLst>
          </p:nvPr>
        </p:nvGraphicFramePr>
        <p:xfrm>
          <a:off x="622318" y="5157192"/>
          <a:ext cx="7982130" cy="10972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733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7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0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2016 YE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% of </a:t>
                      </a:r>
                      <a:r>
                        <a:rPr lang="tr-TR" sz="1200" dirty="0" err="1" smtClean="0">
                          <a:solidFill>
                            <a:schemeClr val="bg1"/>
                          </a:solidFill>
                        </a:rPr>
                        <a:t>Income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tr-TR" sz="1200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sz="1200" baseline="0" dirty="0" err="1" smtClean="0">
                          <a:solidFill>
                            <a:schemeClr val="bg1"/>
                          </a:solidFill>
                        </a:rPr>
                        <a:t>Assets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Corporate</a:t>
                      </a:r>
                      <a:r>
                        <a:rPr lang="tr-TR" sz="1200" baseline="0" dirty="0" smtClean="0">
                          <a:solidFill>
                            <a:schemeClr val="bg1"/>
                          </a:solidFill>
                        </a:rPr>
                        <a:t> Banking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43%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69%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Investment</a:t>
                      </a:r>
                      <a:r>
                        <a:rPr lang="tr-TR" sz="1200" baseline="0" dirty="0" smtClean="0">
                          <a:solidFill>
                            <a:schemeClr val="bg1"/>
                          </a:solidFill>
                        </a:rPr>
                        <a:t> Banking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47%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24%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Other Income, </a:t>
                      </a:r>
                      <a:r>
                        <a:rPr lang="tr-TR" sz="1200" u="sng" dirty="0" smtClean="0">
                          <a:solidFill>
                            <a:schemeClr val="bg1"/>
                          </a:solidFill>
                        </a:rPr>
                        <a:t>mainly from Subsidi</a:t>
                      </a:r>
                      <a:r>
                        <a:rPr lang="en-GB" sz="1200" u="sng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tr-TR" sz="1200" u="sng" dirty="0" smtClean="0">
                          <a:solidFill>
                            <a:schemeClr val="bg1"/>
                          </a:solidFill>
                        </a:rPr>
                        <a:t>ries</a:t>
                      </a:r>
                      <a:r>
                        <a:rPr lang="tr-TR" sz="1200" u="sng" baseline="0" dirty="0" smtClean="0">
                          <a:solidFill>
                            <a:schemeClr val="bg1"/>
                          </a:solidFill>
                        </a:rPr>
                        <a:t> as dividends</a:t>
                      </a:r>
                      <a:endParaRPr lang="tr-TR" sz="1200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7%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168" y="6416675"/>
            <a:ext cx="2133600" cy="365125"/>
          </a:xfrm>
        </p:spPr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683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TSKB">
      <a:dk1>
        <a:sysClr val="windowText" lastClr="000000"/>
      </a:dk1>
      <a:lt1>
        <a:sysClr val="window" lastClr="FFFFFF"/>
      </a:lt1>
      <a:dk2>
        <a:srgbClr val="FFFFFF"/>
      </a:dk2>
      <a:lt2>
        <a:srgbClr val="5A82A8"/>
      </a:lt2>
      <a:accent1>
        <a:srgbClr val="C12E3A"/>
      </a:accent1>
      <a:accent2>
        <a:srgbClr val="5D89B4"/>
      </a:accent2>
      <a:accent3>
        <a:srgbClr val="EE7700"/>
      </a:accent3>
      <a:accent4>
        <a:srgbClr val="545454"/>
      </a:accent4>
      <a:accent5>
        <a:srgbClr val="D05962"/>
      </a:accent5>
      <a:accent6>
        <a:srgbClr val="7FA0C3"/>
      </a:accent6>
      <a:hlink>
        <a:srgbClr val="B6142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KB">
  <a:themeElements>
    <a:clrScheme name="TSKB">
      <a:dk1>
        <a:sysClr val="windowText" lastClr="000000"/>
      </a:dk1>
      <a:lt1>
        <a:sysClr val="window" lastClr="FFFFFF"/>
      </a:lt1>
      <a:dk2>
        <a:srgbClr val="FFFFFF"/>
      </a:dk2>
      <a:lt2>
        <a:srgbClr val="5A82A8"/>
      </a:lt2>
      <a:accent1>
        <a:srgbClr val="C12E3A"/>
      </a:accent1>
      <a:accent2>
        <a:srgbClr val="EE7700"/>
      </a:accent2>
      <a:accent3>
        <a:srgbClr val="5D89B4"/>
      </a:accent3>
      <a:accent4>
        <a:srgbClr val="545454"/>
      </a:accent4>
      <a:accent5>
        <a:srgbClr val="D05962"/>
      </a:accent5>
      <a:accent6>
        <a:srgbClr val="7FA0C3"/>
      </a:accent6>
      <a:hlink>
        <a:srgbClr val="B6142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SKB">
  <a:themeElements>
    <a:clrScheme name="CustomK">
      <a:dk1>
        <a:sysClr val="windowText" lastClr="000000"/>
      </a:dk1>
      <a:lt1>
        <a:sysClr val="window" lastClr="FFFFFF"/>
      </a:lt1>
      <a:dk2>
        <a:srgbClr val="FFFFFF"/>
      </a:dk2>
      <a:lt2>
        <a:srgbClr val="5A82A8"/>
      </a:lt2>
      <a:accent1>
        <a:srgbClr val="B6142C"/>
      </a:accent1>
      <a:accent2>
        <a:srgbClr val="5A82A8"/>
      </a:accent2>
      <a:accent3>
        <a:srgbClr val="E57D32"/>
      </a:accent3>
      <a:accent4>
        <a:srgbClr val="545454"/>
      </a:accent4>
      <a:accent5>
        <a:srgbClr val="B6142C"/>
      </a:accent5>
      <a:accent6>
        <a:srgbClr val="8E8E8E"/>
      </a:accent6>
      <a:hlink>
        <a:srgbClr val="B6142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TSKB">
  <a:themeElements>
    <a:clrScheme name="TSKB">
      <a:dk1>
        <a:sysClr val="windowText" lastClr="000000"/>
      </a:dk1>
      <a:lt1>
        <a:sysClr val="window" lastClr="FFFFFF"/>
      </a:lt1>
      <a:dk2>
        <a:srgbClr val="FFFFFF"/>
      </a:dk2>
      <a:lt2>
        <a:srgbClr val="5A82A8"/>
      </a:lt2>
      <a:accent1>
        <a:srgbClr val="C12E3A"/>
      </a:accent1>
      <a:accent2>
        <a:srgbClr val="EE7700"/>
      </a:accent2>
      <a:accent3>
        <a:srgbClr val="5D89B4"/>
      </a:accent3>
      <a:accent4>
        <a:srgbClr val="545454"/>
      </a:accent4>
      <a:accent5>
        <a:srgbClr val="D05962"/>
      </a:accent5>
      <a:accent6>
        <a:srgbClr val="7FA0C3"/>
      </a:accent6>
      <a:hlink>
        <a:srgbClr val="B6142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TSKB">
  <a:themeElements>
    <a:clrScheme name="CustomK">
      <a:dk1>
        <a:sysClr val="windowText" lastClr="000000"/>
      </a:dk1>
      <a:lt1>
        <a:sysClr val="window" lastClr="FFFFFF"/>
      </a:lt1>
      <a:dk2>
        <a:srgbClr val="FFFFFF"/>
      </a:dk2>
      <a:lt2>
        <a:srgbClr val="5A82A8"/>
      </a:lt2>
      <a:accent1>
        <a:srgbClr val="B6142C"/>
      </a:accent1>
      <a:accent2>
        <a:srgbClr val="5A82A8"/>
      </a:accent2>
      <a:accent3>
        <a:srgbClr val="E57D32"/>
      </a:accent3>
      <a:accent4>
        <a:srgbClr val="545454"/>
      </a:accent4>
      <a:accent5>
        <a:srgbClr val="B6142C"/>
      </a:accent5>
      <a:accent6>
        <a:srgbClr val="8E8E8E"/>
      </a:accent6>
      <a:hlink>
        <a:srgbClr val="B6142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4_TSKB">
  <a:themeElements>
    <a:clrScheme name="CustomK">
      <a:dk1>
        <a:sysClr val="windowText" lastClr="000000"/>
      </a:dk1>
      <a:lt1>
        <a:sysClr val="window" lastClr="FFFFFF"/>
      </a:lt1>
      <a:dk2>
        <a:srgbClr val="FFFFFF"/>
      </a:dk2>
      <a:lt2>
        <a:srgbClr val="5A82A8"/>
      </a:lt2>
      <a:accent1>
        <a:srgbClr val="B6142C"/>
      </a:accent1>
      <a:accent2>
        <a:srgbClr val="5A82A8"/>
      </a:accent2>
      <a:accent3>
        <a:srgbClr val="E57D32"/>
      </a:accent3>
      <a:accent4>
        <a:srgbClr val="545454"/>
      </a:accent4>
      <a:accent5>
        <a:srgbClr val="B6142C"/>
      </a:accent5>
      <a:accent6>
        <a:srgbClr val="8E8E8E"/>
      </a:accent6>
      <a:hlink>
        <a:srgbClr val="B6142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SKB">
    <a:dk1>
      <a:sysClr val="windowText" lastClr="000000"/>
    </a:dk1>
    <a:lt1>
      <a:sysClr val="window" lastClr="FFFFFF"/>
    </a:lt1>
    <a:dk2>
      <a:srgbClr val="FFFFFF"/>
    </a:dk2>
    <a:lt2>
      <a:srgbClr val="5A82A8"/>
    </a:lt2>
    <a:accent1>
      <a:srgbClr val="C12E3A"/>
    </a:accent1>
    <a:accent2>
      <a:srgbClr val="EE7700"/>
    </a:accent2>
    <a:accent3>
      <a:srgbClr val="5D89B4"/>
    </a:accent3>
    <a:accent4>
      <a:srgbClr val="545454"/>
    </a:accent4>
    <a:accent5>
      <a:srgbClr val="D05962"/>
    </a:accent5>
    <a:accent6>
      <a:srgbClr val="7FA0C3"/>
    </a:accent6>
    <a:hlink>
      <a:srgbClr val="B6142C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TSKB">
    <a:dk1>
      <a:sysClr val="windowText" lastClr="000000"/>
    </a:dk1>
    <a:lt1>
      <a:sysClr val="window" lastClr="FFFFFF"/>
    </a:lt1>
    <a:dk2>
      <a:srgbClr val="FFFFFF"/>
    </a:dk2>
    <a:lt2>
      <a:srgbClr val="5A82A8"/>
    </a:lt2>
    <a:accent1>
      <a:srgbClr val="C12E3A"/>
    </a:accent1>
    <a:accent2>
      <a:srgbClr val="EE7700"/>
    </a:accent2>
    <a:accent3>
      <a:srgbClr val="5D89B4"/>
    </a:accent3>
    <a:accent4>
      <a:srgbClr val="545454"/>
    </a:accent4>
    <a:accent5>
      <a:srgbClr val="D05962"/>
    </a:accent5>
    <a:accent6>
      <a:srgbClr val="7FA0C3"/>
    </a:accent6>
    <a:hlink>
      <a:srgbClr val="B6142C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54789</TotalTime>
  <Words>1961</Words>
  <Application>Microsoft Office PowerPoint</Application>
  <PresentationFormat>On-screen Show (4:3)</PresentationFormat>
  <Paragraphs>498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Custom Design</vt:lpstr>
      <vt:lpstr>TSKB</vt:lpstr>
      <vt:lpstr>1_TSKB</vt:lpstr>
      <vt:lpstr>2_TSKB</vt:lpstr>
      <vt:lpstr>3_TSKB</vt:lpstr>
      <vt:lpstr>4_TSKB</vt:lpstr>
      <vt:lpstr>TSKB Presentation on SMEs</vt:lpstr>
      <vt:lpstr>Slide 2</vt:lpstr>
      <vt:lpstr>Privately Owned Development Bank with Public/Private Mission </vt:lpstr>
      <vt:lpstr>Mission of TSKB </vt:lpstr>
      <vt:lpstr>TSKB’s First Shareholders</vt:lpstr>
      <vt:lpstr>TSKB’s Shareholders  1963, 1986, 2002 &amp; 2015</vt:lpstr>
      <vt:lpstr>Slide 7</vt:lpstr>
      <vt:lpstr>Slide 8</vt:lpstr>
      <vt:lpstr>Main Activities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Firsts by TSKB</vt:lpstr>
      <vt:lpstr>Firsts by TSKB</vt:lpstr>
      <vt:lpstr>Firsts by TSKB</vt:lpstr>
      <vt:lpstr>Firsts by TSKB </vt:lpstr>
      <vt:lpstr>Firsts by TSKB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Emre Kalelioğlu</dc:creator>
  <cp:lastModifiedBy>em533</cp:lastModifiedBy>
  <cp:revision>4299</cp:revision>
  <cp:lastPrinted>2017-01-04T14:19:22Z</cp:lastPrinted>
  <dcterms:created xsi:type="dcterms:W3CDTF">2009-12-29T12:38:11Z</dcterms:created>
  <dcterms:modified xsi:type="dcterms:W3CDTF">2017-02-13T06:33:11Z</dcterms:modified>
</cp:coreProperties>
</file>