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721" r:id="rId2"/>
    <p:sldId id="682" r:id="rId3"/>
    <p:sldId id="735" r:id="rId4"/>
    <p:sldId id="681" r:id="rId5"/>
    <p:sldId id="663" r:id="rId6"/>
    <p:sldId id="715" r:id="rId7"/>
    <p:sldId id="617" r:id="rId8"/>
    <p:sldId id="451" r:id="rId9"/>
    <p:sldId id="546" r:id="rId10"/>
    <p:sldId id="646" r:id="rId11"/>
    <p:sldId id="549" r:id="rId12"/>
    <p:sldId id="716" r:id="rId13"/>
    <p:sldId id="566" r:id="rId14"/>
    <p:sldId id="723" r:id="rId15"/>
    <p:sldId id="554" r:id="rId16"/>
    <p:sldId id="567" r:id="rId17"/>
    <p:sldId id="513" r:id="rId18"/>
    <p:sldId id="671" r:id="rId19"/>
    <p:sldId id="661" r:id="rId20"/>
    <p:sldId id="662" r:id="rId21"/>
    <p:sldId id="635" r:id="rId22"/>
    <p:sldId id="575" r:id="rId23"/>
    <p:sldId id="724" r:id="rId24"/>
    <p:sldId id="668" r:id="rId25"/>
    <p:sldId id="669" r:id="rId26"/>
    <p:sldId id="672" r:id="rId27"/>
    <p:sldId id="688" r:id="rId28"/>
    <p:sldId id="687" r:id="rId29"/>
    <p:sldId id="676" r:id="rId30"/>
    <p:sldId id="675" r:id="rId31"/>
    <p:sldId id="719" r:id="rId32"/>
    <p:sldId id="720" r:id="rId33"/>
    <p:sldId id="718" r:id="rId34"/>
    <p:sldId id="667" r:id="rId35"/>
    <p:sldId id="726" r:id="rId36"/>
    <p:sldId id="685" r:id="rId37"/>
    <p:sldId id="588" r:id="rId38"/>
    <p:sldId id="698" r:id="rId39"/>
    <p:sldId id="699" r:id="rId40"/>
    <p:sldId id="691" r:id="rId41"/>
    <p:sldId id="700" r:id="rId42"/>
    <p:sldId id="696" r:id="rId43"/>
    <p:sldId id="707" r:id="rId44"/>
    <p:sldId id="695" r:id="rId45"/>
    <p:sldId id="693" r:id="rId46"/>
    <p:sldId id="694" r:id="rId47"/>
    <p:sldId id="704" r:id="rId48"/>
    <p:sldId id="705" r:id="rId49"/>
    <p:sldId id="701" r:id="rId50"/>
    <p:sldId id="680" r:id="rId51"/>
    <p:sldId id="648" r:id="rId52"/>
    <p:sldId id="649" r:id="rId53"/>
    <p:sldId id="651" r:id="rId54"/>
    <p:sldId id="652" r:id="rId55"/>
    <p:sldId id="717" r:id="rId56"/>
    <p:sldId id="722" r:id="rId57"/>
  </p:sldIdLst>
  <p:sldSz cx="12192000" cy="6858000"/>
  <p:notesSz cx="6858000" cy="9144000"/>
  <p:defaultTextStyle>
    <a:defPPr>
      <a:defRPr lang="en-US"/>
    </a:defPPr>
    <a:lvl1pPr marL="0" algn="l" defTabSz="908804" rtl="0" eaLnBrk="1" latinLnBrk="0" hangingPunct="1">
      <a:defRPr sz="1800" kern="1200">
        <a:solidFill>
          <a:schemeClr val="tx1"/>
        </a:solidFill>
        <a:latin typeface="+mn-lt"/>
        <a:ea typeface="+mn-ea"/>
        <a:cs typeface="+mn-cs"/>
      </a:defRPr>
    </a:lvl1pPr>
    <a:lvl2pPr marL="454400" algn="l" defTabSz="908804" rtl="0" eaLnBrk="1" latinLnBrk="0" hangingPunct="1">
      <a:defRPr sz="1800" kern="1200">
        <a:solidFill>
          <a:schemeClr val="tx1"/>
        </a:solidFill>
        <a:latin typeface="+mn-lt"/>
        <a:ea typeface="+mn-ea"/>
        <a:cs typeface="+mn-cs"/>
      </a:defRPr>
    </a:lvl2pPr>
    <a:lvl3pPr marL="908804" algn="l" defTabSz="908804" rtl="0" eaLnBrk="1" latinLnBrk="0" hangingPunct="1">
      <a:defRPr sz="1800" kern="1200">
        <a:solidFill>
          <a:schemeClr val="tx1"/>
        </a:solidFill>
        <a:latin typeface="+mn-lt"/>
        <a:ea typeface="+mn-ea"/>
        <a:cs typeface="+mn-cs"/>
      </a:defRPr>
    </a:lvl3pPr>
    <a:lvl4pPr marL="1363201" algn="l" defTabSz="908804" rtl="0" eaLnBrk="1" latinLnBrk="0" hangingPunct="1">
      <a:defRPr sz="1800" kern="1200">
        <a:solidFill>
          <a:schemeClr val="tx1"/>
        </a:solidFill>
        <a:latin typeface="+mn-lt"/>
        <a:ea typeface="+mn-ea"/>
        <a:cs typeface="+mn-cs"/>
      </a:defRPr>
    </a:lvl4pPr>
    <a:lvl5pPr marL="1817610" algn="l" defTabSz="908804" rtl="0" eaLnBrk="1" latinLnBrk="0" hangingPunct="1">
      <a:defRPr sz="1800" kern="1200">
        <a:solidFill>
          <a:schemeClr val="tx1"/>
        </a:solidFill>
        <a:latin typeface="+mn-lt"/>
        <a:ea typeface="+mn-ea"/>
        <a:cs typeface="+mn-cs"/>
      </a:defRPr>
    </a:lvl5pPr>
    <a:lvl6pPr marL="2272017" algn="l" defTabSz="908804" rtl="0" eaLnBrk="1" latinLnBrk="0" hangingPunct="1">
      <a:defRPr sz="1800" kern="1200">
        <a:solidFill>
          <a:schemeClr val="tx1"/>
        </a:solidFill>
        <a:latin typeface="+mn-lt"/>
        <a:ea typeface="+mn-ea"/>
        <a:cs typeface="+mn-cs"/>
      </a:defRPr>
    </a:lvl6pPr>
    <a:lvl7pPr marL="2726416" algn="l" defTabSz="908804" rtl="0" eaLnBrk="1" latinLnBrk="0" hangingPunct="1">
      <a:defRPr sz="1800" kern="1200">
        <a:solidFill>
          <a:schemeClr val="tx1"/>
        </a:solidFill>
        <a:latin typeface="+mn-lt"/>
        <a:ea typeface="+mn-ea"/>
        <a:cs typeface="+mn-cs"/>
      </a:defRPr>
    </a:lvl7pPr>
    <a:lvl8pPr marL="3180812" algn="l" defTabSz="908804" rtl="0" eaLnBrk="1" latinLnBrk="0" hangingPunct="1">
      <a:defRPr sz="1800" kern="1200">
        <a:solidFill>
          <a:schemeClr val="tx1"/>
        </a:solidFill>
        <a:latin typeface="+mn-lt"/>
        <a:ea typeface="+mn-ea"/>
        <a:cs typeface="+mn-cs"/>
      </a:defRPr>
    </a:lvl8pPr>
    <a:lvl9pPr marL="3635222" algn="l" defTabSz="908804"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FF9900"/>
    <a:srgbClr val="FFFF99"/>
    <a:srgbClr val="FF9933"/>
    <a:srgbClr val="CB6F4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102" autoAdjust="0"/>
    <p:restoredTop sz="94660"/>
  </p:normalViewPr>
  <p:slideViewPr>
    <p:cSldViewPr snapToGrid="0">
      <p:cViewPr>
        <p:scale>
          <a:sx n="155" d="100"/>
          <a:sy n="155" d="100"/>
        </p:scale>
        <p:origin x="-2848" y="-1648"/>
      </p:cViewPr>
      <p:guideLst>
        <p:guide orient="horz" pos="2160"/>
        <p:guide pos="3840"/>
      </p:guideLst>
    </p:cSldViewPr>
  </p:slideViewPr>
  <p:notesTextViewPr>
    <p:cViewPr>
      <p:scale>
        <a:sx n="1" d="1"/>
        <a:sy n="1" d="1"/>
      </p:scale>
      <p:origin x="0" y="0"/>
    </p:cViewPr>
  </p:notesTextViewPr>
  <p:sorterViewPr>
    <p:cViewPr>
      <p:scale>
        <a:sx n="132" d="100"/>
        <a:sy n="13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norhisyam\Desktop\SME%20GDP.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Euro</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GDP</c:v>
                </c:pt>
                <c:pt idx="1">
                  <c:v>Employment</c:v>
                </c:pt>
                <c:pt idx="2">
                  <c:v>Export</c:v>
                </c:pt>
              </c:strCache>
            </c:strRef>
          </c:cat>
          <c:val>
            <c:numRef>
              <c:f>Sheet1!$B$2:$B$4</c:f>
              <c:numCache>
                <c:formatCode>0.00%</c:formatCode>
                <c:ptCount val="3"/>
                <c:pt idx="0" formatCode="0%">
                  <c:v>0.57</c:v>
                </c:pt>
                <c:pt idx="1">
                  <c:v>0.674</c:v>
                </c:pt>
                <c:pt idx="2">
                  <c:v>0.581</c:v>
                </c:pt>
              </c:numCache>
            </c:numRef>
          </c:val>
        </c:ser>
        <c:ser>
          <c:idx val="1"/>
          <c:order val="1"/>
          <c:tx>
            <c:strRef>
              <c:f>Sheet1!$C$1</c:f>
              <c:strCache>
                <c:ptCount val="1"/>
                <c:pt idx="0">
                  <c:v>USA</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GDP</c:v>
                </c:pt>
                <c:pt idx="1">
                  <c:v>Employment</c:v>
                </c:pt>
                <c:pt idx="2">
                  <c:v>Export</c:v>
                </c:pt>
              </c:strCache>
            </c:strRef>
          </c:cat>
          <c:val>
            <c:numRef>
              <c:f>Sheet1!$C$2:$C$4</c:f>
              <c:numCache>
                <c:formatCode>0.00%</c:formatCode>
                <c:ptCount val="3"/>
                <c:pt idx="0" formatCode="0%">
                  <c:v>0.46</c:v>
                </c:pt>
                <c:pt idx="1">
                  <c:v>0.494</c:v>
                </c:pt>
                <c:pt idx="2">
                  <c:v>0.337</c:v>
                </c:pt>
              </c:numCache>
            </c:numRef>
          </c:val>
        </c:ser>
        <c:ser>
          <c:idx val="2"/>
          <c:order val="2"/>
          <c:tx>
            <c:strRef>
              <c:f>Sheet1!$D$1</c:f>
              <c:strCache>
                <c:ptCount val="1"/>
                <c:pt idx="0">
                  <c:v>Asia</c:v>
                </c:pt>
              </c:strCache>
            </c:strRef>
          </c:tx>
          <c:invertIfNegative val="0"/>
          <c:dLbls>
            <c:txPr>
              <a:bodyPr/>
              <a:lstStyle/>
              <a:p>
                <a:pPr>
                  <a:defRPr sz="1600" b="1"/>
                </a:pPr>
                <a:endParaRPr lang="en-US"/>
              </a:p>
            </c:txPr>
            <c:showLegendKey val="0"/>
            <c:showVal val="1"/>
            <c:showCatName val="0"/>
            <c:showSerName val="0"/>
            <c:showPercent val="0"/>
            <c:showBubbleSize val="0"/>
            <c:showLeaderLines val="0"/>
          </c:dLbls>
          <c:cat>
            <c:strRef>
              <c:f>Sheet1!$A$2:$A$4</c:f>
              <c:strCache>
                <c:ptCount val="3"/>
                <c:pt idx="0">
                  <c:v>GDP</c:v>
                </c:pt>
                <c:pt idx="1">
                  <c:v>Employment</c:v>
                </c:pt>
                <c:pt idx="2">
                  <c:v>Export</c:v>
                </c:pt>
              </c:strCache>
            </c:strRef>
          </c:cat>
          <c:val>
            <c:numRef>
              <c:f>Sheet1!$D$2:$D$4</c:f>
              <c:numCache>
                <c:formatCode>0.00%</c:formatCode>
                <c:ptCount val="3"/>
                <c:pt idx="0">
                  <c:v>0.386</c:v>
                </c:pt>
                <c:pt idx="1">
                  <c:v>0.337</c:v>
                </c:pt>
                <c:pt idx="2">
                  <c:v>0.205</c:v>
                </c:pt>
              </c:numCache>
            </c:numRef>
          </c:val>
        </c:ser>
        <c:dLbls>
          <c:showLegendKey val="0"/>
          <c:showVal val="1"/>
          <c:showCatName val="0"/>
          <c:showSerName val="0"/>
          <c:showPercent val="0"/>
          <c:showBubbleSize val="0"/>
        </c:dLbls>
        <c:gapWidth val="150"/>
        <c:overlap val="-25"/>
        <c:axId val="2130191160"/>
        <c:axId val="2130174968"/>
      </c:barChart>
      <c:catAx>
        <c:axId val="2130191160"/>
        <c:scaling>
          <c:orientation val="minMax"/>
        </c:scaling>
        <c:delete val="0"/>
        <c:axPos val="b"/>
        <c:majorTickMark val="none"/>
        <c:minorTickMark val="none"/>
        <c:tickLblPos val="nextTo"/>
        <c:txPr>
          <a:bodyPr/>
          <a:lstStyle/>
          <a:p>
            <a:pPr>
              <a:defRPr sz="2400" b="1"/>
            </a:pPr>
            <a:endParaRPr lang="en-US"/>
          </a:p>
        </c:txPr>
        <c:crossAx val="2130174968"/>
        <c:crosses val="autoZero"/>
        <c:auto val="1"/>
        <c:lblAlgn val="ctr"/>
        <c:lblOffset val="100"/>
        <c:noMultiLvlLbl val="0"/>
      </c:catAx>
      <c:valAx>
        <c:axId val="2130174968"/>
        <c:scaling>
          <c:orientation val="minMax"/>
        </c:scaling>
        <c:delete val="1"/>
        <c:axPos val="l"/>
        <c:numFmt formatCode="0%" sourceLinked="1"/>
        <c:majorTickMark val="none"/>
        <c:minorTickMark val="none"/>
        <c:tickLblPos val="nextTo"/>
        <c:crossAx val="2130191160"/>
        <c:crosses val="autoZero"/>
        <c:crossBetween val="between"/>
      </c:valAx>
    </c:plotArea>
    <c:legend>
      <c:legendPos val="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35574837310195"/>
          <c:y val="0.0560303233709095"/>
          <c:w val="0.850385608048994"/>
          <c:h val="0.901828521434821"/>
        </c:manualLayout>
      </c:layout>
      <c:lineChart>
        <c:grouping val="standard"/>
        <c:varyColors val="0"/>
        <c:ser>
          <c:idx val="0"/>
          <c:order val="0"/>
          <c:tx>
            <c:strRef>
              <c:f>Sheet1!$D$19</c:f>
              <c:strCache>
                <c:ptCount val="1"/>
                <c:pt idx="0">
                  <c:v>SME Growth (%)</c:v>
                </c:pt>
              </c:strCache>
            </c:strRef>
          </c:tx>
          <c:marker>
            <c:symbol val="none"/>
          </c:marker>
          <c:dLbls>
            <c:dLbl>
              <c:idx val="0"/>
              <c:layout>
                <c:manualLayout>
                  <c:x val="-0.0260303687635575"/>
                  <c:y val="-0.033392969897120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289226319595083"/>
                  <c:y val="-0.0858676368783095"/>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375994215473608"/>
                  <c:y val="-0.042933818439154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433839479392625"/>
                  <c:y val="-0.066785939794240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04916847433117"/>
                  <c:y val="-0.109719758233395"/>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3470715835141"/>
                  <c:y val="-0.0286225456261031"/>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375994215473608"/>
                  <c:y val="-0.0143112728130516"/>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260303687635575"/>
                  <c:y val="-0.0381633941681375"/>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433839479392625"/>
                  <c:y val="-0.0715563640652579"/>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52060737527115"/>
                  <c:y val="-0.033392969897120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0375994215473608"/>
                  <c:y val="-0.0667859397942407"/>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03470715835141"/>
                  <c:y val="-0.0381633941681375"/>
                </c:manualLayout>
              </c:layout>
              <c:tx>
                <c:rich>
                  <a:bodyPr/>
                  <a:lstStyle/>
                  <a:p>
                    <a:r>
                      <a:rPr lang="en-US"/>
                      <a:t>6e</a:t>
                    </a:r>
                  </a:p>
                </c:rich>
              </c:tx>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0462762111352133"/>
                  <c:y val="-0.0381633941681375"/>
                </c:manualLayout>
              </c:layout>
              <c:tx>
                <c:rich>
                  <a:bodyPr/>
                  <a:lstStyle/>
                  <a:p>
                    <a:r>
                      <a:rPr lang="en-US"/>
                      <a:t>6.2f</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Sheet1!$C$20:$C$32</c:f>
              <c:numCache>
                <c:formatCode>General</c:formatCode>
                <c:ptCount val="13"/>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pt idx="12">
                  <c:v>2017.0</c:v>
                </c:pt>
              </c:numCache>
            </c:numRef>
          </c:cat>
          <c:val>
            <c:numRef>
              <c:f>Sheet1!$D$20:$D$32</c:f>
              <c:numCache>
                <c:formatCode>General</c:formatCode>
                <c:ptCount val="13"/>
                <c:pt idx="0">
                  <c:v>6.9</c:v>
                </c:pt>
                <c:pt idx="1">
                  <c:v>6.4</c:v>
                </c:pt>
                <c:pt idx="2">
                  <c:v>10.0</c:v>
                </c:pt>
                <c:pt idx="3">
                  <c:v>6.5</c:v>
                </c:pt>
                <c:pt idx="4">
                  <c:v>0.2</c:v>
                </c:pt>
                <c:pt idx="5">
                  <c:v>8.3</c:v>
                </c:pt>
                <c:pt idx="6">
                  <c:v>7.3</c:v>
                </c:pt>
                <c:pt idx="7">
                  <c:v>6.0</c:v>
                </c:pt>
                <c:pt idx="8">
                  <c:v>6.4</c:v>
                </c:pt>
                <c:pt idx="9">
                  <c:v>13.6</c:v>
                </c:pt>
                <c:pt idx="10">
                  <c:v>6.1</c:v>
                </c:pt>
                <c:pt idx="11">
                  <c:v>6.0</c:v>
                </c:pt>
                <c:pt idx="12">
                  <c:v>6.2</c:v>
                </c:pt>
              </c:numCache>
            </c:numRef>
          </c:val>
          <c:smooth val="0"/>
        </c:ser>
        <c:ser>
          <c:idx val="1"/>
          <c:order val="1"/>
          <c:tx>
            <c:strRef>
              <c:f>Sheet1!$E$19</c:f>
              <c:strCache>
                <c:ptCount val="1"/>
                <c:pt idx="0">
                  <c:v>Overall GDP Growth (%)</c:v>
                </c:pt>
              </c:strCache>
            </c:strRef>
          </c:tx>
          <c:marker>
            <c:symbol val="none"/>
          </c:marker>
          <c:dLbls>
            <c:dLbl>
              <c:idx val="0"/>
              <c:layout>
                <c:manualLayout>
                  <c:x val="-0.0289226319595083"/>
                  <c:y val="0.028622545626103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260303687635575"/>
                  <c:y val="0.0190816970840688"/>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3470715835141"/>
                  <c:y val="0.047704242710171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433839479392625"/>
                  <c:y val="0.090638061149326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491684743311641"/>
                  <c:y val="0.05724509125220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0.0375994215473608"/>
                  <c:y val="0.100178909691361"/>
                </c:manualLayout>
              </c:layout>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0.0433839479392625"/>
                  <c:y val="0.0524746669811891"/>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0375994215473608"/>
                  <c:y val="0.057245091252206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375994215473608"/>
                  <c:y val="0.0333929698971203"/>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3470715835141"/>
                  <c:y val="0.033392969897120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0.0375994215473608"/>
                  <c:y val="0.023852121355086"/>
                </c:manualLayout>
              </c:layout>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0462762111352133"/>
                  <c:y val="0.0429338184391547"/>
                </c:manualLayout>
              </c:layout>
              <c:tx>
                <c:rich>
                  <a:bodyPr/>
                  <a:lstStyle/>
                  <a:p>
                    <a:r>
                      <a:rPr lang="en-US"/>
                      <a:t>4.2e</a:t>
                    </a:r>
                  </a:p>
                </c:rich>
              </c:tx>
              <c:showLegendKey val="0"/>
              <c:showVal val="1"/>
              <c:showCatName val="0"/>
              <c:showSerName val="0"/>
              <c:showPercent val="0"/>
              <c:showBubbleSize val="0"/>
              <c:extLst>
                <c:ext xmlns:c15="http://schemas.microsoft.com/office/drawing/2012/chart" uri="{CE6537A1-D6FC-4f65-9D91-7224C49458BB}">
                  <c15:layout/>
                </c:ext>
              </c:extLst>
            </c:dLbl>
            <c:dLbl>
              <c:idx val="12"/>
              <c:layout>
                <c:manualLayout>
                  <c:x val="-0.0404916847433117"/>
                  <c:y val="0.0333929698971203"/>
                </c:manualLayout>
              </c:layout>
              <c:tx>
                <c:rich>
                  <a:bodyPr/>
                  <a:lstStyle/>
                  <a:p>
                    <a:r>
                      <a:rPr lang="en-US"/>
                      <a:t>4.3f</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Sheet1!$C$20:$C$32</c:f>
              <c:numCache>
                <c:formatCode>General</c:formatCode>
                <c:ptCount val="13"/>
                <c:pt idx="0">
                  <c:v>2005.0</c:v>
                </c:pt>
                <c:pt idx="1">
                  <c:v>2006.0</c:v>
                </c:pt>
                <c:pt idx="2">
                  <c:v>2007.0</c:v>
                </c:pt>
                <c:pt idx="3">
                  <c:v>2008.0</c:v>
                </c:pt>
                <c:pt idx="4">
                  <c:v>2009.0</c:v>
                </c:pt>
                <c:pt idx="5">
                  <c:v>2010.0</c:v>
                </c:pt>
                <c:pt idx="6">
                  <c:v>2011.0</c:v>
                </c:pt>
                <c:pt idx="7">
                  <c:v>2012.0</c:v>
                </c:pt>
                <c:pt idx="8">
                  <c:v>2013.0</c:v>
                </c:pt>
                <c:pt idx="9">
                  <c:v>2014.0</c:v>
                </c:pt>
                <c:pt idx="10">
                  <c:v>2015.0</c:v>
                </c:pt>
                <c:pt idx="11">
                  <c:v>2016.0</c:v>
                </c:pt>
                <c:pt idx="12">
                  <c:v>2017.0</c:v>
                </c:pt>
              </c:numCache>
            </c:numRef>
          </c:cat>
          <c:val>
            <c:numRef>
              <c:f>Sheet1!$E$20:$E$32</c:f>
              <c:numCache>
                <c:formatCode>General</c:formatCode>
                <c:ptCount val="13"/>
                <c:pt idx="0">
                  <c:v>5.3</c:v>
                </c:pt>
                <c:pt idx="1">
                  <c:v>5.6</c:v>
                </c:pt>
                <c:pt idx="2">
                  <c:v>6.3</c:v>
                </c:pt>
                <c:pt idx="3">
                  <c:v>4.8</c:v>
                </c:pt>
                <c:pt idx="4">
                  <c:v>-1.5</c:v>
                </c:pt>
                <c:pt idx="5">
                  <c:v>7.4</c:v>
                </c:pt>
                <c:pt idx="6">
                  <c:v>5.3</c:v>
                </c:pt>
                <c:pt idx="7">
                  <c:v>5.5</c:v>
                </c:pt>
                <c:pt idx="8">
                  <c:v>4.7</c:v>
                </c:pt>
                <c:pt idx="9">
                  <c:v>6.0</c:v>
                </c:pt>
                <c:pt idx="10">
                  <c:v>5.0</c:v>
                </c:pt>
                <c:pt idx="11">
                  <c:v>4.2</c:v>
                </c:pt>
                <c:pt idx="12">
                  <c:v>4.3</c:v>
                </c:pt>
              </c:numCache>
            </c:numRef>
          </c:val>
          <c:smooth val="0"/>
        </c:ser>
        <c:dLbls>
          <c:showLegendKey val="0"/>
          <c:showVal val="0"/>
          <c:showCatName val="0"/>
          <c:showSerName val="0"/>
          <c:showPercent val="0"/>
          <c:showBubbleSize val="0"/>
        </c:dLbls>
        <c:marker val="1"/>
        <c:smooth val="0"/>
        <c:axId val="-2115175032"/>
        <c:axId val="-2115180152"/>
      </c:lineChart>
      <c:catAx>
        <c:axId val="-2115175032"/>
        <c:scaling>
          <c:orientation val="minMax"/>
        </c:scaling>
        <c:delete val="0"/>
        <c:axPos val="b"/>
        <c:numFmt formatCode="General" sourceLinked="1"/>
        <c:majorTickMark val="out"/>
        <c:minorTickMark val="none"/>
        <c:tickLblPos val="nextTo"/>
        <c:crossAx val="-2115180152"/>
        <c:crosses val="autoZero"/>
        <c:auto val="1"/>
        <c:lblAlgn val="ctr"/>
        <c:lblOffset val="100"/>
        <c:noMultiLvlLbl val="0"/>
      </c:catAx>
      <c:valAx>
        <c:axId val="-2115180152"/>
        <c:scaling>
          <c:orientation val="minMax"/>
        </c:scaling>
        <c:delete val="0"/>
        <c:axPos val="l"/>
        <c:numFmt formatCode="General" sourceLinked="1"/>
        <c:majorTickMark val="out"/>
        <c:minorTickMark val="none"/>
        <c:tickLblPos val="nextTo"/>
        <c:crossAx val="-2115175032"/>
        <c:crosses val="autoZero"/>
        <c:crossBetween val="between"/>
      </c:valAx>
      <c:spPr>
        <a:noFill/>
        <a:ln w="25400">
          <a:noFill/>
        </a:ln>
      </c:spPr>
    </c:plotArea>
    <c:legend>
      <c:legendPos val="r"/>
      <c:layout>
        <c:manualLayout>
          <c:xMode val="edge"/>
          <c:yMode val="edge"/>
          <c:x val="0.0779295713035871"/>
          <c:y val="0.0131211723534558"/>
          <c:w val="0.433181539807524"/>
          <c:h val="0.117276173811607"/>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Sheet1!$B$1</c:f>
              <c:strCache>
                <c:ptCount val="1"/>
                <c:pt idx="0">
                  <c:v>Series 1</c:v>
                </c:pt>
              </c:strCache>
            </c:strRef>
          </c:tx>
          <c:invertIfNegative val="0"/>
          <c:dLbls>
            <c:spPr>
              <a:noFill/>
              <a:ln>
                <a:noFill/>
              </a:ln>
              <a:effectLst/>
            </c:spPr>
            <c:txPr>
              <a:bodyPr/>
              <a:lstStyle/>
              <a:p>
                <a:pPr>
                  <a:defRPr>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Overall Status (%)</c:v>
                </c:pt>
                <c:pt idx="1">
                  <c:v>Micro (%)</c:v>
                </c:pt>
                <c:pt idx="2">
                  <c:v>Small (%)</c:v>
                </c:pt>
                <c:pt idx="3">
                  <c:v>Medium (%)</c:v>
                </c:pt>
              </c:strCache>
            </c:strRef>
          </c:cat>
          <c:val>
            <c:numRef>
              <c:f>Sheet1!$B$2:$B$5</c:f>
              <c:numCache>
                <c:formatCode>General</c:formatCode>
                <c:ptCount val="4"/>
                <c:pt idx="0">
                  <c:v>20.3</c:v>
                </c:pt>
                <c:pt idx="1">
                  <c:v>16.2</c:v>
                </c:pt>
                <c:pt idx="2">
                  <c:v>30.7</c:v>
                </c:pt>
                <c:pt idx="3">
                  <c:v>47.7</c:v>
                </c:pt>
              </c:numCache>
            </c:numRef>
          </c:val>
        </c:ser>
        <c:ser>
          <c:idx val="1"/>
          <c:order val="1"/>
          <c:tx>
            <c:strRef>
              <c:f>Sheet1!$C$1</c:f>
              <c:strCache>
                <c:ptCount val="1"/>
                <c:pt idx="0">
                  <c:v>Series 2</c:v>
                </c:pt>
              </c:strCache>
            </c:strRef>
          </c:tx>
          <c:invertIfNegative val="0"/>
          <c:dLbls>
            <c:spPr>
              <a:noFill/>
              <a:ln>
                <a:noFill/>
              </a:ln>
              <a:effectLst/>
            </c:spPr>
            <c:txPr>
              <a:bodyPr/>
              <a:lstStyle/>
              <a:p>
                <a:pPr>
                  <a:defRPr>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Overall Status (%)</c:v>
                </c:pt>
                <c:pt idx="1">
                  <c:v>Micro (%)</c:v>
                </c:pt>
                <c:pt idx="2">
                  <c:v>Small (%)</c:v>
                </c:pt>
                <c:pt idx="3">
                  <c:v>Medium (%)</c:v>
                </c:pt>
              </c:strCache>
            </c:strRef>
          </c:cat>
          <c:val>
            <c:numRef>
              <c:f>Sheet1!$C$2:$C$5</c:f>
              <c:numCache>
                <c:formatCode>General</c:formatCode>
                <c:ptCount val="4"/>
                <c:pt idx="0">
                  <c:v>55.9</c:v>
                </c:pt>
                <c:pt idx="1">
                  <c:v>58.1</c:v>
                </c:pt>
                <c:pt idx="2">
                  <c:v>49.6</c:v>
                </c:pt>
                <c:pt idx="3">
                  <c:v>46.4</c:v>
                </c:pt>
              </c:numCache>
            </c:numRef>
          </c:val>
        </c:ser>
        <c:ser>
          <c:idx val="2"/>
          <c:order val="2"/>
          <c:tx>
            <c:strRef>
              <c:f>Sheet1!$D$1</c:f>
              <c:strCache>
                <c:ptCount val="1"/>
                <c:pt idx="0">
                  <c:v>Series 3</c:v>
                </c:pt>
              </c:strCache>
            </c:strRef>
          </c:tx>
          <c:invertIfNegative val="0"/>
          <c:dLbls>
            <c:spPr>
              <a:noFill/>
              <a:ln>
                <a:noFill/>
              </a:ln>
              <a:effectLst/>
            </c:spPr>
            <c:txPr>
              <a:bodyPr/>
              <a:lstStyle/>
              <a:p>
                <a:pPr>
                  <a:defRPr>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Overall Status (%)</c:v>
                </c:pt>
                <c:pt idx="1">
                  <c:v>Micro (%)</c:v>
                </c:pt>
                <c:pt idx="2">
                  <c:v>Small (%)</c:v>
                </c:pt>
                <c:pt idx="3">
                  <c:v>Medium (%)</c:v>
                </c:pt>
              </c:strCache>
            </c:strRef>
          </c:cat>
          <c:val>
            <c:numRef>
              <c:f>Sheet1!$D$2:$D$5</c:f>
              <c:numCache>
                <c:formatCode>General</c:formatCode>
                <c:ptCount val="4"/>
                <c:pt idx="0">
                  <c:v>14.3</c:v>
                </c:pt>
                <c:pt idx="1">
                  <c:v>15.0</c:v>
                </c:pt>
                <c:pt idx="2">
                  <c:v>12.7</c:v>
                </c:pt>
                <c:pt idx="3">
                  <c:v>8.5</c:v>
                </c:pt>
              </c:numCache>
            </c:numRef>
          </c:val>
        </c:ser>
        <c:ser>
          <c:idx val="3"/>
          <c:order val="3"/>
          <c:tx>
            <c:strRef>
              <c:f>Sheet1!$E$1</c:f>
              <c:strCache>
                <c:ptCount val="1"/>
                <c:pt idx="0">
                  <c:v>Series 4</c:v>
                </c:pt>
              </c:strCache>
            </c:strRef>
          </c:tx>
          <c:invertIfNegative val="0"/>
          <c:dLbls>
            <c:spPr>
              <a:noFill/>
              <a:ln>
                <a:noFill/>
              </a:ln>
              <a:effectLst/>
            </c:spPr>
            <c:txPr>
              <a:bodyPr/>
              <a:lstStyle/>
              <a:p>
                <a:pPr>
                  <a:defRPr>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Overall Status (%)</c:v>
                </c:pt>
                <c:pt idx="1">
                  <c:v>Micro (%)</c:v>
                </c:pt>
                <c:pt idx="2">
                  <c:v>Small (%)</c:v>
                </c:pt>
                <c:pt idx="3">
                  <c:v>Medium (%)</c:v>
                </c:pt>
              </c:strCache>
            </c:strRef>
          </c:cat>
          <c:val>
            <c:numRef>
              <c:f>Sheet1!$E$2:$E$5</c:f>
              <c:numCache>
                <c:formatCode>General</c:formatCode>
                <c:ptCount val="4"/>
                <c:pt idx="0">
                  <c:v>30.0</c:v>
                </c:pt>
                <c:pt idx="1">
                  <c:v>28.8</c:v>
                </c:pt>
                <c:pt idx="2">
                  <c:v>33.6</c:v>
                </c:pt>
                <c:pt idx="3">
                  <c:v>35.5</c:v>
                </c:pt>
              </c:numCache>
            </c:numRef>
          </c:val>
        </c:ser>
        <c:dLbls>
          <c:showLegendKey val="0"/>
          <c:showVal val="1"/>
          <c:showCatName val="0"/>
          <c:showSerName val="0"/>
          <c:showPercent val="0"/>
          <c:showBubbleSize val="0"/>
        </c:dLbls>
        <c:gapWidth val="75"/>
        <c:shape val="box"/>
        <c:axId val="-2115809064"/>
        <c:axId val="-2115806088"/>
        <c:axId val="0"/>
      </c:bar3DChart>
      <c:catAx>
        <c:axId val="-2115809064"/>
        <c:scaling>
          <c:orientation val="minMax"/>
        </c:scaling>
        <c:delete val="0"/>
        <c:axPos val="b"/>
        <c:numFmt formatCode="General" sourceLinked="0"/>
        <c:majorTickMark val="none"/>
        <c:minorTickMark val="none"/>
        <c:tickLblPos val="nextTo"/>
        <c:txPr>
          <a:bodyPr/>
          <a:lstStyle/>
          <a:p>
            <a:pPr>
              <a:defRPr b="1"/>
            </a:pPr>
            <a:endParaRPr lang="en-US"/>
          </a:p>
        </c:txPr>
        <c:crossAx val="-2115806088"/>
        <c:crosses val="autoZero"/>
        <c:auto val="1"/>
        <c:lblAlgn val="ctr"/>
        <c:lblOffset val="100"/>
        <c:noMultiLvlLbl val="0"/>
      </c:catAx>
      <c:valAx>
        <c:axId val="-2115806088"/>
        <c:scaling>
          <c:orientation val="minMax"/>
        </c:scaling>
        <c:delete val="0"/>
        <c:axPos val="l"/>
        <c:numFmt formatCode="General" sourceLinked="1"/>
        <c:majorTickMark val="none"/>
        <c:minorTickMark val="none"/>
        <c:tickLblPos val="nextTo"/>
        <c:crossAx val="-211580906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Total Engagements</a:t>
            </a:r>
            <a:endParaRPr lang="en-US" dirty="0"/>
          </a:p>
        </c:rich>
      </c:tx>
      <c:layout/>
      <c:overlay val="0"/>
    </c:title>
    <c:autoTitleDeleted val="0"/>
    <c:plotArea>
      <c:layout/>
      <c:barChart>
        <c:barDir val="col"/>
        <c:grouping val="clustered"/>
        <c:varyColors val="0"/>
        <c:ser>
          <c:idx val="0"/>
          <c:order val="0"/>
          <c:tx>
            <c:strRef>
              <c:f>Sheet1!$B$1</c:f>
              <c:strCache>
                <c:ptCount val="1"/>
                <c:pt idx="0">
                  <c:v>Series 1</c:v>
                </c:pt>
              </c:strCache>
            </c:strRef>
          </c:tx>
          <c:invertIfNegative val="0"/>
          <c:cat>
            <c:numRef>
              <c:f>Sheet1!$A$2:$A$5</c:f>
              <c:numCache>
                <c:formatCode>General</c:formatCode>
                <c:ptCount val="4"/>
                <c:pt idx="0">
                  <c:v>2013.0</c:v>
                </c:pt>
                <c:pt idx="1">
                  <c:v>2014.0</c:v>
                </c:pt>
                <c:pt idx="2">
                  <c:v>2015.0</c:v>
                </c:pt>
                <c:pt idx="3">
                  <c:v>2016.0</c:v>
                </c:pt>
              </c:numCache>
            </c:numRef>
          </c:cat>
          <c:val>
            <c:numRef>
              <c:f>Sheet1!$B$2:$B$5</c:f>
              <c:numCache>
                <c:formatCode>#,##0</c:formatCode>
                <c:ptCount val="4"/>
                <c:pt idx="0">
                  <c:v>5443.0</c:v>
                </c:pt>
                <c:pt idx="1">
                  <c:v>6804.0</c:v>
                </c:pt>
                <c:pt idx="2">
                  <c:v>12234.0</c:v>
                </c:pt>
                <c:pt idx="3">
                  <c:v>9978.0</c:v>
                </c:pt>
              </c:numCache>
            </c:numRef>
          </c:val>
        </c:ser>
        <c:dLbls>
          <c:showLegendKey val="0"/>
          <c:showVal val="1"/>
          <c:showCatName val="0"/>
          <c:showSerName val="0"/>
          <c:showPercent val="0"/>
          <c:showBubbleSize val="0"/>
        </c:dLbls>
        <c:gapWidth val="150"/>
        <c:overlap val="-25"/>
        <c:axId val="-2102948472"/>
        <c:axId val="-2102952232"/>
      </c:barChart>
      <c:catAx>
        <c:axId val="-2102948472"/>
        <c:scaling>
          <c:orientation val="minMax"/>
        </c:scaling>
        <c:delete val="0"/>
        <c:axPos val="b"/>
        <c:numFmt formatCode="General" sourceLinked="1"/>
        <c:majorTickMark val="none"/>
        <c:minorTickMark val="none"/>
        <c:tickLblPos val="nextTo"/>
        <c:crossAx val="-2102952232"/>
        <c:crosses val="autoZero"/>
        <c:auto val="1"/>
        <c:lblAlgn val="ctr"/>
        <c:lblOffset val="100"/>
        <c:noMultiLvlLbl val="0"/>
      </c:catAx>
      <c:valAx>
        <c:axId val="-2102952232"/>
        <c:scaling>
          <c:orientation val="minMax"/>
        </c:scaling>
        <c:delete val="1"/>
        <c:axPos val="l"/>
        <c:numFmt formatCode="#,##0" sourceLinked="1"/>
        <c:majorTickMark val="out"/>
        <c:minorTickMark val="none"/>
        <c:tickLblPos val="nextTo"/>
        <c:crossAx val="-21029484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eg"/><Relationship Id="rId7" Type="http://schemas.openxmlformats.org/officeDocument/2006/relationships/image" Target="../media/image18.jpg"/><Relationship Id="rId8" Type="http://schemas.openxmlformats.org/officeDocument/2006/relationships/image" Target="../media/image19.jpg"/><Relationship Id="rId1" Type="http://schemas.openxmlformats.org/officeDocument/2006/relationships/image" Target="../media/image12.jpg"/><Relationship Id="rId2"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eg"/><Relationship Id="rId7" Type="http://schemas.openxmlformats.org/officeDocument/2006/relationships/image" Target="../media/image18.jpg"/><Relationship Id="rId8" Type="http://schemas.openxmlformats.org/officeDocument/2006/relationships/image" Target="../media/image19.jpg"/><Relationship Id="rId1" Type="http://schemas.openxmlformats.org/officeDocument/2006/relationships/image" Target="../media/image12.jpg"/><Relationship Id="rId2"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4358E-B2DB-744E-A1DC-6ACDF791661D}" type="doc">
      <dgm:prSet loTypeId="urn:microsoft.com/office/officeart/2008/layout/PictureStrips" loCatId="" qsTypeId="urn:microsoft.com/office/officeart/2005/8/quickstyle/simple4" qsCatId="simple" csTypeId="urn:microsoft.com/office/officeart/2005/8/colors/colorful1" csCatId="colorful" phldr="1"/>
      <dgm:spPr/>
      <dgm:t>
        <a:bodyPr/>
        <a:lstStyle/>
        <a:p>
          <a:endParaRPr lang="en-US"/>
        </a:p>
      </dgm:t>
    </dgm:pt>
    <dgm:pt modelId="{A4583CB6-D907-704B-859D-33AA46E7150A}">
      <dgm:prSet custT="1"/>
      <dgm:spPr>
        <a:solidFill>
          <a:srgbClr val="C0504D">
            <a:alpha val="40000"/>
          </a:srgbClr>
        </a:solidFill>
      </dgm:spPr>
      <dgm:t>
        <a:bodyPr/>
        <a:lstStyle/>
        <a:p>
          <a:pPr rtl="0"/>
          <a:r>
            <a:rPr lang="en-US" sz="2800" b="1" dirty="0" smtClean="0"/>
            <a:t>Access to Financing </a:t>
          </a:r>
          <a:endParaRPr lang="en-US" sz="2800" b="1" dirty="0"/>
        </a:p>
      </dgm:t>
    </dgm:pt>
    <dgm:pt modelId="{467B7A63-1F3A-7F41-BC10-35A6E1D703C6}" type="parTrans" cxnId="{12D68FDF-E4F5-6D41-A54A-8C1D0D3E8441}">
      <dgm:prSet/>
      <dgm:spPr/>
      <dgm:t>
        <a:bodyPr/>
        <a:lstStyle/>
        <a:p>
          <a:endParaRPr lang="en-US" sz="2800" b="1"/>
        </a:p>
      </dgm:t>
    </dgm:pt>
    <dgm:pt modelId="{DD883EC9-E253-4548-BD4A-04A7209883D9}" type="sibTrans" cxnId="{12D68FDF-E4F5-6D41-A54A-8C1D0D3E8441}">
      <dgm:prSet/>
      <dgm:spPr/>
      <dgm:t>
        <a:bodyPr/>
        <a:lstStyle/>
        <a:p>
          <a:endParaRPr lang="en-US" sz="2800" b="1"/>
        </a:p>
      </dgm:t>
    </dgm:pt>
    <dgm:pt modelId="{85AA35AB-A1F7-7F4B-9C96-28F8559F83FE}">
      <dgm:prSet custT="1"/>
      <dgm:spPr>
        <a:solidFill>
          <a:schemeClr val="accent3">
            <a:alpha val="40000"/>
          </a:schemeClr>
        </a:solidFill>
      </dgm:spPr>
      <dgm:t>
        <a:bodyPr/>
        <a:lstStyle/>
        <a:p>
          <a:pPr rtl="0"/>
          <a:r>
            <a:rPr lang="en-US" sz="2800" b="1" dirty="0" smtClean="0"/>
            <a:t>Intervention - Beyond Financing </a:t>
          </a:r>
          <a:endParaRPr lang="en-US" sz="2800" b="1" dirty="0"/>
        </a:p>
      </dgm:t>
    </dgm:pt>
    <dgm:pt modelId="{13BDA5DC-00B0-7248-B367-1E78F4B4FC50}" type="parTrans" cxnId="{9D09E36A-B5B7-B84D-8889-4A88DA6686DD}">
      <dgm:prSet/>
      <dgm:spPr/>
      <dgm:t>
        <a:bodyPr/>
        <a:lstStyle/>
        <a:p>
          <a:endParaRPr lang="en-US" sz="2800" b="1"/>
        </a:p>
      </dgm:t>
    </dgm:pt>
    <dgm:pt modelId="{5C470EF8-DEA8-6E45-A04D-1CCE8927E373}" type="sibTrans" cxnId="{9D09E36A-B5B7-B84D-8889-4A88DA6686DD}">
      <dgm:prSet/>
      <dgm:spPr/>
      <dgm:t>
        <a:bodyPr/>
        <a:lstStyle/>
        <a:p>
          <a:endParaRPr lang="en-US" sz="2800" b="1"/>
        </a:p>
      </dgm:t>
    </dgm:pt>
    <dgm:pt modelId="{DEC9D0A2-2F4A-5D40-8991-D74D0DE72843}">
      <dgm:prSet custT="1"/>
      <dgm:spPr>
        <a:solidFill>
          <a:schemeClr val="accent4">
            <a:lumMod val="40000"/>
            <a:lumOff val="60000"/>
            <a:alpha val="40000"/>
          </a:schemeClr>
        </a:solidFill>
      </dgm:spPr>
      <dgm:t>
        <a:bodyPr/>
        <a:lstStyle/>
        <a:p>
          <a:pPr rtl="0"/>
          <a:r>
            <a:rPr lang="en-US" sz="2800" b="1" dirty="0" smtClean="0"/>
            <a:t>Product Differentiations</a:t>
          </a:r>
          <a:endParaRPr lang="en-US" sz="2800" b="1" dirty="0"/>
        </a:p>
      </dgm:t>
    </dgm:pt>
    <dgm:pt modelId="{420A2A36-4886-AF4F-93C5-37837F4FAA3B}" type="parTrans" cxnId="{67910184-AC0E-CE40-9B8A-02D2B29BF414}">
      <dgm:prSet/>
      <dgm:spPr/>
      <dgm:t>
        <a:bodyPr/>
        <a:lstStyle/>
        <a:p>
          <a:endParaRPr lang="en-US" sz="2800" b="1"/>
        </a:p>
      </dgm:t>
    </dgm:pt>
    <dgm:pt modelId="{AFB627D4-B741-A047-AB97-AF596A4E85C8}" type="sibTrans" cxnId="{67910184-AC0E-CE40-9B8A-02D2B29BF414}">
      <dgm:prSet/>
      <dgm:spPr/>
      <dgm:t>
        <a:bodyPr/>
        <a:lstStyle/>
        <a:p>
          <a:endParaRPr lang="en-US" sz="2800" b="1"/>
        </a:p>
      </dgm:t>
    </dgm:pt>
    <dgm:pt modelId="{B06BADBD-401A-9042-9894-A8FB9480CE7C}">
      <dgm:prSet custT="1"/>
      <dgm:spPr>
        <a:solidFill>
          <a:schemeClr val="accent5">
            <a:lumMod val="20000"/>
            <a:lumOff val="80000"/>
            <a:alpha val="40000"/>
          </a:schemeClr>
        </a:solidFill>
      </dgm:spPr>
      <dgm:t>
        <a:bodyPr/>
        <a:lstStyle/>
        <a:p>
          <a:pPr rtl="0"/>
          <a:r>
            <a:rPr lang="en-US" sz="2800" b="1" dirty="0" smtClean="0"/>
            <a:t>Branding and Market Access</a:t>
          </a:r>
          <a:endParaRPr lang="en-US" sz="2800" b="1" dirty="0"/>
        </a:p>
      </dgm:t>
    </dgm:pt>
    <dgm:pt modelId="{AB0D1DB5-7F9E-7943-9017-01A66AC49C12}" type="parTrans" cxnId="{3105117B-20DB-0147-ABE2-CE5B8ED05561}">
      <dgm:prSet/>
      <dgm:spPr/>
      <dgm:t>
        <a:bodyPr/>
        <a:lstStyle/>
        <a:p>
          <a:endParaRPr lang="en-US" sz="2800" b="1"/>
        </a:p>
      </dgm:t>
    </dgm:pt>
    <dgm:pt modelId="{1DB050F9-ED63-1448-B382-8B282C9E5541}" type="sibTrans" cxnId="{3105117B-20DB-0147-ABE2-CE5B8ED05561}">
      <dgm:prSet/>
      <dgm:spPr/>
      <dgm:t>
        <a:bodyPr/>
        <a:lstStyle/>
        <a:p>
          <a:endParaRPr lang="en-US" sz="2800" b="1"/>
        </a:p>
      </dgm:t>
    </dgm:pt>
    <dgm:pt modelId="{3E024859-7D85-A34C-8DAD-54DEE42EDD6A}">
      <dgm:prSet custT="1"/>
      <dgm:spPr>
        <a:solidFill>
          <a:schemeClr val="accent6">
            <a:lumMod val="20000"/>
            <a:lumOff val="80000"/>
            <a:alpha val="40000"/>
          </a:schemeClr>
        </a:solidFill>
      </dgm:spPr>
      <dgm:t>
        <a:bodyPr/>
        <a:lstStyle/>
        <a:p>
          <a:pPr rtl="0"/>
          <a:r>
            <a:rPr lang="en-US" sz="2800" b="1" dirty="0" smtClean="0"/>
            <a:t>Networking &amp; Partnerships</a:t>
          </a:r>
          <a:endParaRPr lang="en-US" sz="2800" b="1" dirty="0"/>
        </a:p>
      </dgm:t>
    </dgm:pt>
    <dgm:pt modelId="{0E924A21-11E4-0C46-B98C-E890B575F9AA}" type="parTrans" cxnId="{E077F96E-F204-AC45-8B7D-05A10917039E}">
      <dgm:prSet/>
      <dgm:spPr/>
      <dgm:t>
        <a:bodyPr/>
        <a:lstStyle/>
        <a:p>
          <a:endParaRPr lang="en-US" sz="2800" b="1"/>
        </a:p>
      </dgm:t>
    </dgm:pt>
    <dgm:pt modelId="{F9553414-7D8E-0448-B32B-D41E73DB820D}" type="sibTrans" cxnId="{E077F96E-F204-AC45-8B7D-05A10917039E}">
      <dgm:prSet/>
      <dgm:spPr/>
      <dgm:t>
        <a:bodyPr/>
        <a:lstStyle/>
        <a:p>
          <a:endParaRPr lang="en-US" sz="2800" b="1"/>
        </a:p>
      </dgm:t>
    </dgm:pt>
    <dgm:pt modelId="{3D0B9116-B69F-A547-9525-68FD43E7D1B1}">
      <dgm:prSet custT="1"/>
      <dgm:spPr>
        <a:solidFill>
          <a:schemeClr val="accent1">
            <a:lumMod val="20000"/>
            <a:lumOff val="80000"/>
            <a:alpha val="40000"/>
          </a:schemeClr>
        </a:solidFill>
      </dgm:spPr>
      <dgm:t>
        <a:bodyPr/>
        <a:lstStyle/>
        <a:p>
          <a:pPr rtl="0"/>
          <a:r>
            <a:rPr lang="en-US" sz="2800" b="1" dirty="0" smtClean="0"/>
            <a:t>Capacity &amp; Capability</a:t>
          </a:r>
          <a:endParaRPr lang="en-US" sz="2800" b="1" dirty="0"/>
        </a:p>
      </dgm:t>
    </dgm:pt>
    <dgm:pt modelId="{9ED16EA9-0BCE-4B49-B1F0-EF87C3A66F42}" type="parTrans" cxnId="{FB925540-75E4-3840-9501-CD070083FAB6}">
      <dgm:prSet/>
      <dgm:spPr/>
      <dgm:t>
        <a:bodyPr/>
        <a:lstStyle/>
        <a:p>
          <a:endParaRPr lang="en-US" sz="2800" b="1"/>
        </a:p>
      </dgm:t>
    </dgm:pt>
    <dgm:pt modelId="{A57DC650-1845-AC43-887B-38A0BD25C19D}" type="sibTrans" cxnId="{FB925540-75E4-3840-9501-CD070083FAB6}">
      <dgm:prSet/>
      <dgm:spPr/>
      <dgm:t>
        <a:bodyPr/>
        <a:lstStyle/>
        <a:p>
          <a:endParaRPr lang="en-US" sz="2800" b="1"/>
        </a:p>
      </dgm:t>
    </dgm:pt>
    <dgm:pt modelId="{5DA1CEE3-0C39-D441-B251-9871564F079D}">
      <dgm:prSet custT="1"/>
      <dgm:spPr>
        <a:solidFill>
          <a:schemeClr val="bg2">
            <a:lumMod val="90000"/>
            <a:alpha val="40000"/>
          </a:schemeClr>
        </a:solidFill>
      </dgm:spPr>
      <dgm:t>
        <a:bodyPr/>
        <a:lstStyle/>
        <a:p>
          <a:pPr rtl="0"/>
          <a:r>
            <a:rPr lang="en-US" sz="2800" b="1" dirty="0" smtClean="0"/>
            <a:t>R&amp;D &amp; Innovation </a:t>
          </a:r>
          <a:endParaRPr lang="en-US" sz="2800" b="1" dirty="0"/>
        </a:p>
      </dgm:t>
    </dgm:pt>
    <dgm:pt modelId="{7CB96A24-07FB-0640-A3BA-9326E7CC4EA1}" type="parTrans" cxnId="{3F1B0616-0944-6B44-889A-961BC4A92312}">
      <dgm:prSet/>
      <dgm:spPr/>
      <dgm:t>
        <a:bodyPr/>
        <a:lstStyle/>
        <a:p>
          <a:endParaRPr lang="en-US" sz="2800" b="1"/>
        </a:p>
      </dgm:t>
    </dgm:pt>
    <dgm:pt modelId="{8CBB641D-3953-884F-B422-0759BBBB72C3}" type="sibTrans" cxnId="{3F1B0616-0944-6B44-889A-961BC4A92312}">
      <dgm:prSet/>
      <dgm:spPr/>
      <dgm:t>
        <a:bodyPr/>
        <a:lstStyle/>
        <a:p>
          <a:endParaRPr lang="en-US" sz="2800" b="1"/>
        </a:p>
      </dgm:t>
    </dgm:pt>
    <dgm:pt modelId="{92B1FF45-4733-4F4E-9041-485691211DD5}">
      <dgm:prSet custT="1"/>
      <dgm:spPr>
        <a:solidFill>
          <a:schemeClr val="bg1">
            <a:lumMod val="85000"/>
            <a:alpha val="40000"/>
          </a:schemeClr>
        </a:solidFill>
      </dgm:spPr>
      <dgm:t>
        <a:bodyPr/>
        <a:lstStyle/>
        <a:p>
          <a:pPr rtl="0"/>
          <a:r>
            <a:rPr lang="en-US" sz="2800" b="1" dirty="0" smtClean="0"/>
            <a:t>Exports &amp; </a:t>
          </a:r>
          <a:r>
            <a:rPr lang="en-US" sz="2800" b="1" dirty="0" err="1" smtClean="0"/>
            <a:t>Regionalisation</a:t>
          </a:r>
          <a:endParaRPr lang="en-US" sz="2800" b="1" dirty="0"/>
        </a:p>
      </dgm:t>
    </dgm:pt>
    <dgm:pt modelId="{91BDF8ED-FDED-364A-B094-91ACA3CC7FFD}" type="parTrans" cxnId="{5D0CA3AE-C09D-3F40-8825-41A1E5709A03}">
      <dgm:prSet/>
      <dgm:spPr/>
      <dgm:t>
        <a:bodyPr/>
        <a:lstStyle/>
        <a:p>
          <a:endParaRPr lang="en-US" sz="2800" b="1"/>
        </a:p>
      </dgm:t>
    </dgm:pt>
    <dgm:pt modelId="{6282F991-E4A0-254B-8A88-20D4B6C92CA3}" type="sibTrans" cxnId="{5D0CA3AE-C09D-3F40-8825-41A1E5709A03}">
      <dgm:prSet/>
      <dgm:spPr/>
      <dgm:t>
        <a:bodyPr/>
        <a:lstStyle/>
        <a:p>
          <a:endParaRPr lang="en-US" sz="2800" b="1"/>
        </a:p>
      </dgm:t>
    </dgm:pt>
    <dgm:pt modelId="{01A4A9D0-17BD-E747-A750-034777CA19F6}" type="pres">
      <dgm:prSet presAssocID="{43E4358E-B2DB-744E-A1DC-6ACDF791661D}" presName="Name0" presStyleCnt="0">
        <dgm:presLayoutVars>
          <dgm:dir/>
          <dgm:resizeHandles val="exact"/>
        </dgm:presLayoutVars>
      </dgm:prSet>
      <dgm:spPr/>
      <dgm:t>
        <a:bodyPr/>
        <a:lstStyle/>
        <a:p>
          <a:endParaRPr lang="en-US"/>
        </a:p>
      </dgm:t>
    </dgm:pt>
    <dgm:pt modelId="{539533AD-FD88-2B4A-AF6A-37DEDABFBD52}" type="pres">
      <dgm:prSet presAssocID="{A4583CB6-D907-704B-859D-33AA46E7150A}" presName="composite" presStyleCnt="0"/>
      <dgm:spPr/>
    </dgm:pt>
    <dgm:pt modelId="{F386E0EC-D522-544C-80BA-FC1D07AFB4EC}" type="pres">
      <dgm:prSet presAssocID="{A4583CB6-D907-704B-859D-33AA46E7150A}" presName="rect1" presStyleLbl="trAlignAcc1" presStyleIdx="0" presStyleCnt="8">
        <dgm:presLayoutVars>
          <dgm:bulletEnabled val="1"/>
        </dgm:presLayoutVars>
      </dgm:prSet>
      <dgm:spPr/>
      <dgm:t>
        <a:bodyPr/>
        <a:lstStyle/>
        <a:p>
          <a:endParaRPr lang="en-US"/>
        </a:p>
      </dgm:t>
    </dgm:pt>
    <dgm:pt modelId="{5034E4DF-07E2-AB43-9ED1-5F56B5539092}" type="pres">
      <dgm:prSet presAssocID="{A4583CB6-D907-704B-859D-33AA46E7150A}" presName="rect2" presStyleLbl="fgImgPlace1" presStyleIdx="0" presStyleCnt="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2106" r="-47894"/>
          </a:stretch>
        </a:blipFill>
      </dgm:spPr>
      <dgm:t>
        <a:bodyPr/>
        <a:lstStyle/>
        <a:p>
          <a:endParaRPr lang="en-US"/>
        </a:p>
      </dgm:t>
    </dgm:pt>
    <dgm:pt modelId="{75B5D34A-D713-9244-A236-A02001F8CBC2}" type="pres">
      <dgm:prSet presAssocID="{DD883EC9-E253-4548-BD4A-04A7209883D9}" presName="sibTrans" presStyleCnt="0"/>
      <dgm:spPr/>
    </dgm:pt>
    <dgm:pt modelId="{8F2F65DD-3970-DF4C-895B-18B0AA255398}" type="pres">
      <dgm:prSet presAssocID="{85AA35AB-A1F7-7F4B-9C96-28F8559F83FE}" presName="composite" presStyleCnt="0"/>
      <dgm:spPr/>
    </dgm:pt>
    <dgm:pt modelId="{955B3AF4-0020-8341-A0A0-1C3E95592D34}" type="pres">
      <dgm:prSet presAssocID="{85AA35AB-A1F7-7F4B-9C96-28F8559F83FE}" presName="rect1" presStyleLbl="trAlignAcc1" presStyleIdx="1" presStyleCnt="8">
        <dgm:presLayoutVars>
          <dgm:bulletEnabled val="1"/>
        </dgm:presLayoutVars>
      </dgm:prSet>
      <dgm:spPr/>
      <dgm:t>
        <a:bodyPr/>
        <a:lstStyle/>
        <a:p>
          <a:endParaRPr lang="en-US"/>
        </a:p>
      </dgm:t>
    </dgm:pt>
    <dgm:pt modelId="{68D96308-9C95-2D41-ACB0-43FBB5CF490B}" type="pres">
      <dgm:prSet presAssocID="{85AA35AB-A1F7-7F4B-9C96-28F8559F83FE}" presName="rect2" presStyleLbl="fgImgPlace1" presStyleIdx="1" presStyleCnt="8"/>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3730" r="-80270"/>
          </a:stretch>
        </a:blipFill>
      </dgm:spPr>
      <dgm:t>
        <a:bodyPr/>
        <a:lstStyle/>
        <a:p>
          <a:endParaRPr lang="en-US"/>
        </a:p>
      </dgm:t>
    </dgm:pt>
    <dgm:pt modelId="{3EF3BB46-4B2A-2C48-A64C-4370C25649B4}" type="pres">
      <dgm:prSet presAssocID="{5C470EF8-DEA8-6E45-A04D-1CCE8927E373}" presName="sibTrans" presStyleCnt="0"/>
      <dgm:spPr/>
    </dgm:pt>
    <dgm:pt modelId="{46CDA999-EE35-FE4F-AE22-99D4D7977075}" type="pres">
      <dgm:prSet presAssocID="{DEC9D0A2-2F4A-5D40-8991-D74D0DE72843}" presName="composite" presStyleCnt="0"/>
      <dgm:spPr/>
    </dgm:pt>
    <dgm:pt modelId="{AE8B370D-8C5F-B84E-8D2E-15D18CB3C3D0}" type="pres">
      <dgm:prSet presAssocID="{DEC9D0A2-2F4A-5D40-8991-D74D0DE72843}" presName="rect1" presStyleLbl="trAlignAcc1" presStyleIdx="2" presStyleCnt="8">
        <dgm:presLayoutVars>
          <dgm:bulletEnabled val="1"/>
        </dgm:presLayoutVars>
      </dgm:prSet>
      <dgm:spPr/>
      <dgm:t>
        <a:bodyPr/>
        <a:lstStyle/>
        <a:p>
          <a:endParaRPr lang="en-US"/>
        </a:p>
      </dgm:t>
    </dgm:pt>
    <dgm:pt modelId="{7A8D80F6-AA56-D14D-9B3D-48C53834D0DB}" type="pres">
      <dgm:prSet presAssocID="{DEC9D0A2-2F4A-5D40-8991-D74D0DE72843}" presName="rect2" presStyleLbl="fgImgPlace1" presStyleIdx="2" presStyleCnt="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8055" r="-165945"/>
          </a:stretch>
        </a:blipFill>
      </dgm:spPr>
      <dgm:t>
        <a:bodyPr/>
        <a:lstStyle/>
        <a:p>
          <a:endParaRPr lang="en-US"/>
        </a:p>
      </dgm:t>
    </dgm:pt>
    <dgm:pt modelId="{4E7A9930-F790-FA4F-BEED-94682F1E8881}" type="pres">
      <dgm:prSet presAssocID="{AFB627D4-B741-A047-AB97-AF596A4E85C8}" presName="sibTrans" presStyleCnt="0"/>
      <dgm:spPr/>
    </dgm:pt>
    <dgm:pt modelId="{9E0E203A-A411-6349-A3FB-187D18F08B41}" type="pres">
      <dgm:prSet presAssocID="{B06BADBD-401A-9042-9894-A8FB9480CE7C}" presName="composite" presStyleCnt="0"/>
      <dgm:spPr/>
    </dgm:pt>
    <dgm:pt modelId="{F0161F63-F73B-864F-89E0-F0DD3F119E1C}" type="pres">
      <dgm:prSet presAssocID="{B06BADBD-401A-9042-9894-A8FB9480CE7C}" presName="rect1" presStyleLbl="trAlignAcc1" presStyleIdx="3" presStyleCnt="8">
        <dgm:presLayoutVars>
          <dgm:bulletEnabled val="1"/>
        </dgm:presLayoutVars>
      </dgm:prSet>
      <dgm:spPr/>
      <dgm:t>
        <a:bodyPr/>
        <a:lstStyle/>
        <a:p>
          <a:endParaRPr lang="en-US"/>
        </a:p>
      </dgm:t>
    </dgm:pt>
    <dgm:pt modelId="{ED850771-2B19-2040-9636-160C28FD9FCE}" type="pres">
      <dgm:prSet presAssocID="{B06BADBD-401A-9042-9894-A8FB9480CE7C}" presName="rect2" presStyleLbl="fgImgPlace1" presStyleIdx="3" presStyleCnt="8"/>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3830" t="-5220" r="-66062" b="-9307"/>
          </a:stretch>
        </a:blipFill>
      </dgm:spPr>
      <dgm:t>
        <a:bodyPr/>
        <a:lstStyle/>
        <a:p>
          <a:endParaRPr lang="en-US"/>
        </a:p>
      </dgm:t>
    </dgm:pt>
    <dgm:pt modelId="{D8BC4E39-8F27-3A4B-B779-D368D894D72B}" type="pres">
      <dgm:prSet presAssocID="{1DB050F9-ED63-1448-B382-8B282C9E5541}" presName="sibTrans" presStyleCnt="0"/>
      <dgm:spPr/>
    </dgm:pt>
    <dgm:pt modelId="{9FE3CD5B-09C7-034E-A2ED-3F8CA9484D7B}" type="pres">
      <dgm:prSet presAssocID="{3E024859-7D85-A34C-8DAD-54DEE42EDD6A}" presName="composite" presStyleCnt="0"/>
      <dgm:spPr/>
    </dgm:pt>
    <dgm:pt modelId="{227F79DD-3DE4-F24B-A4AB-7714334DB6AB}" type="pres">
      <dgm:prSet presAssocID="{3E024859-7D85-A34C-8DAD-54DEE42EDD6A}" presName="rect1" presStyleLbl="trAlignAcc1" presStyleIdx="4" presStyleCnt="8">
        <dgm:presLayoutVars>
          <dgm:bulletEnabled val="1"/>
        </dgm:presLayoutVars>
      </dgm:prSet>
      <dgm:spPr/>
      <dgm:t>
        <a:bodyPr/>
        <a:lstStyle/>
        <a:p>
          <a:endParaRPr lang="en-US"/>
        </a:p>
      </dgm:t>
    </dgm:pt>
    <dgm:pt modelId="{D5187911-4D4E-C64B-AF29-6300A573C05C}" type="pres">
      <dgm:prSet presAssocID="{3E024859-7D85-A34C-8DAD-54DEE42EDD6A}" presName="rect2" presStyleLbl="fgImgPlace1" presStyleIdx="4" presStyleCnt="8"/>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10781" r="-29219"/>
          </a:stretch>
        </a:blipFill>
      </dgm:spPr>
      <dgm:t>
        <a:bodyPr/>
        <a:lstStyle/>
        <a:p>
          <a:endParaRPr lang="en-US"/>
        </a:p>
      </dgm:t>
    </dgm:pt>
    <dgm:pt modelId="{FF20FE3E-6FD9-244A-871F-AE213E9413CA}" type="pres">
      <dgm:prSet presAssocID="{F9553414-7D8E-0448-B32B-D41E73DB820D}" presName="sibTrans" presStyleCnt="0"/>
      <dgm:spPr/>
    </dgm:pt>
    <dgm:pt modelId="{1E43A76F-8B57-EC49-BB5C-61A108810C11}" type="pres">
      <dgm:prSet presAssocID="{3D0B9116-B69F-A547-9525-68FD43E7D1B1}" presName="composite" presStyleCnt="0"/>
      <dgm:spPr/>
    </dgm:pt>
    <dgm:pt modelId="{A6F0DE92-BB12-7F4A-AE2A-9494CAE341AA}" type="pres">
      <dgm:prSet presAssocID="{3D0B9116-B69F-A547-9525-68FD43E7D1B1}" presName="rect1" presStyleLbl="trAlignAcc1" presStyleIdx="5" presStyleCnt="8">
        <dgm:presLayoutVars>
          <dgm:bulletEnabled val="1"/>
        </dgm:presLayoutVars>
      </dgm:prSet>
      <dgm:spPr/>
      <dgm:t>
        <a:bodyPr/>
        <a:lstStyle/>
        <a:p>
          <a:endParaRPr lang="en-US"/>
        </a:p>
      </dgm:t>
    </dgm:pt>
    <dgm:pt modelId="{27044869-300F-874E-BC6D-6141C68468A6}" type="pres">
      <dgm:prSet presAssocID="{3D0B9116-B69F-A547-9525-68FD43E7D1B1}" presName="rect2" presStyleLbl="fgImgPlace1" presStyleIdx="5" presStyleCnt="8"/>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46880" r="-119120"/>
          </a:stretch>
        </a:blipFill>
      </dgm:spPr>
      <dgm:t>
        <a:bodyPr/>
        <a:lstStyle/>
        <a:p>
          <a:endParaRPr lang="en-US"/>
        </a:p>
      </dgm:t>
    </dgm:pt>
    <dgm:pt modelId="{DCA2AC9B-0399-E946-81C9-6C9C13D01802}" type="pres">
      <dgm:prSet presAssocID="{A57DC650-1845-AC43-887B-38A0BD25C19D}" presName="sibTrans" presStyleCnt="0"/>
      <dgm:spPr/>
    </dgm:pt>
    <dgm:pt modelId="{F7CCE9F8-0997-FB4C-BDF1-E9FA4F98DB1B}" type="pres">
      <dgm:prSet presAssocID="{5DA1CEE3-0C39-D441-B251-9871564F079D}" presName="composite" presStyleCnt="0"/>
      <dgm:spPr/>
    </dgm:pt>
    <dgm:pt modelId="{61642E31-ED32-0D4A-8894-D5D8AFB0E20D}" type="pres">
      <dgm:prSet presAssocID="{5DA1CEE3-0C39-D441-B251-9871564F079D}" presName="rect1" presStyleLbl="trAlignAcc1" presStyleIdx="6" presStyleCnt="8">
        <dgm:presLayoutVars>
          <dgm:bulletEnabled val="1"/>
        </dgm:presLayoutVars>
      </dgm:prSet>
      <dgm:spPr/>
      <dgm:t>
        <a:bodyPr/>
        <a:lstStyle/>
        <a:p>
          <a:endParaRPr lang="en-US"/>
        </a:p>
      </dgm:t>
    </dgm:pt>
    <dgm:pt modelId="{16C05018-C64B-1541-816A-FC0A5942B644}" type="pres">
      <dgm:prSet presAssocID="{5DA1CEE3-0C39-D441-B251-9871564F079D}" presName="rect2" presStyleLbl="fgImgPlace1" presStyleIdx="6" presStyleCnt="8"/>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73304" r="-26696"/>
          </a:stretch>
        </a:blipFill>
      </dgm:spPr>
      <dgm:t>
        <a:bodyPr/>
        <a:lstStyle/>
        <a:p>
          <a:endParaRPr lang="en-US"/>
        </a:p>
      </dgm:t>
    </dgm:pt>
    <dgm:pt modelId="{07CF2D53-8783-184A-9C15-114E575BB6D1}" type="pres">
      <dgm:prSet presAssocID="{8CBB641D-3953-884F-B422-0759BBBB72C3}" presName="sibTrans" presStyleCnt="0"/>
      <dgm:spPr/>
    </dgm:pt>
    <dgm:pt modelId="{F8D91C13-B05F-9F4E-87FE-BEC0B15A345F}" type="pres">
      <dgm:prSet presAssocID="{92B1FF45-4733-4F4E-9041-485691211DD5}" presName="composite" presStyleCnt="0"/>
      <dgm:spPr/>
    </dgm:pt>
    <dgm:pt modelId="{8E743703-DE83-064D-B198-46423BE9B43E}" type="pres">
      <dgm:prSet presAssocID="{92B1FF45-4733-4F4E-9041-485691211DD5}" presName="rect1" presStyleLbl="trAlignAcc1" presStyleIdx="7" presStyleCnt="8">
        <dgm:presLayoutVars>
          <dgm:bulletEnabled val="1"/>
        </dgm:presLayoutVars>
      </dgm:prSet>
      <dgm:spPr/>
      <dgm:t>
        <a:bodyPr/>
        <a:lstStyle/>
        <a:p>
          <a:endParaRPr lang="en-US"/>
        </a:p>
      </dgm:t>
    </dgm:pt>
    <dgm:pt modelId="{6BD8A1FC-E666-9F4B-BDFA-A48A511B6BC7}" type="pres">
      <dgm:prSet presAssocID="{92B1FF45-4733-4F4E-9041-485691211DD5}" presName="rect2" presStyleLbl="fgImgPlace1" presStyleIdx="7" presStyleCnt="8"/>
      <dgm:spPr>
        <a:blipFill>
          <a:blip xmlns:r="http://schemas.openxmlformats.org/officeDocument/2006/relationships" r:embed="rId8">
            <a:extLst>
              <a:ext uri="{28A0092B-C50C-407E-A947-70E740481C1C}">
                <a14:useLocalDpi xmlns:a14="http://schemas.microsoft.com/office/drawing/2010/main" val="0"/>
              </a:ext>
            </a:extLst>
          </a:blip>
          <a:srcRect/>
          <a:stretch>
            <a:fillRect l="-50000" r="-50000"/>
          </a:stretch>
        </a:blipFill>
      </dgm:spPr>
      <dgm:t>
        <a:bodyPr/>
        <a:lstStyle/>
        <a:p>
          <a:endParaRPr lang="en-US"/>
        </a:p>
      </dgm:t>
    </dgm:pt>
  </dgm:ptLst>
  <dgm:cxnLst>
    <dgm:cxn modelId="{E0A6FA73-EB92-FF4D-A2C8-80696750AF86}" type="presOf" srcId="{3E024859-7D85-A34C-8DAD-54DEE42EDD6A}" destId="{227F79DD-3DE4-F24B-A4AB-7714334DB6AB}" srcOrd="0" destOrd="0" presId="urn:microsoft.com/office/officeart/2008/layout/PictureStrips"/>
    <dgm:cxn modelId="{95D9701F-A809-494D-9D56-EDC40C1A1FC4}" type="presOf" srcId="{85AA35AB-A1F7-7F4B-9C96-28F8559F83FE}" destId="{955B3AF4-0020-8341-A0A0-1C3E95592D34}" srcOrd="0" destOrd="0" presId="urn:microsoft.com/office/officeart/2008/layout/PictureStrips"/>
    <dgm:cxn modelId="{C65474BB-2819-C840-AA32-AE60D522A571}" type="presOf" srcId="{A4583CB6-D907-704B-859D-33AA46E7150A}" destId="{F386E0EC-D522-544C-80BA-FC1D07AFB4EC}" srcOrd="0" destOrd="0" presId="urn:microsoft.com/office/officeart/2008/layout/PictureStrips"/>
    <dgm:cxn modelId="{A0DF868B-AE51-8647-875A-9C33412B62B5}" type="presOf" srcId="{43E4358E-B2DB-744E-A1DC-6ACDF791661D}" destId="{01A4A9D0-17BD-E747-A750-034777CA19F6}" srcOrd="0" destOrd="0" presId="urn:microsoft.com/office/officeart/2008/layout/PictureStrips"/>
    <dgm:cxn modelId="{3105117B-20DB-0147-ABE2-CE5B8ED05561}" srcId="{43E4358E-B2DB-744E-A1DC-6ACDF791661D}" destId="{B06BADBD-401A-9042-9894-A8FB9480CE7C}" srcOrd="3" destOrd="0" parTransId="{AB0D1DB5-7F9E-7943-9017-01A66AC49C12}" sibTransId="{1DB050F9-ED63-1448-B382-8B282C9E5541}"/>
    <dgm:cxn modelId="{7FF91941-4331-6E4E-8716-DB3B2026B40B}" type="presOf" srcId="{92B1FF45-4733-4F4E-9041-485691211DD5}" destId="{8E743703-DE83-064D-B198-46423BE9B43E}" srcOrd="0" destOrd="0" presId="urn:microsoft.com/office/officeart/2008/layout/PictureStrips"/>
    <dgm:cxn modelId="{E077F96E-F204-AC45-8B7D-05A10917039E}" srcId="{43E4358E-B2DB-744E-A1DC-6ACDF791661D}" destId="{3E024859-7D85-A34C-8DAD-54DEE42EDD6A}" srcOrd="4" destOrd="0" parTransId="{0E924A21-11E4-0C46-B98C-E890B575F9AA}" sibTransId="{F9553414-7D8E-0448-B32B-D41E73DB820D}"/>
    <dgm:cxn modelId="{6DD9B21E-B0C5-D244-A271-CE694A13B5A9}" type="presOf" srcId="{3D0B9116-B69F-A547-9525-68FD43E7D1B1}" destId="{A6F0DE92-BB12-7F4A-AE2A-9494CAE341AA}" srcOrd="0" destOrd="0" presId="urn:microsoft.com/office/officeart/2008/layout/PictureStrips"/>
    <dgm:cxn modelId="{12D68FDF-E4F5-6D41-A54A-8C1D0D3E8441}" srcId="{43E4358E-B2DB-744E-A1DC-6ACDF791661D}" destId="{A4583CB6-D907-704B-859D-33AA46E7150A}" srcOrd="0" destOrd="0" parTransId="{467B7A63-1F3A-7F41-BC10-35A6E1D703C6}" sibTransId="{DD883EC9-E253-4548-BD4A-04A7209883D9}"/>
    <dgm:cxn modelId="{04EB9008-CC3D-064A-8FE4-397598E23D11}" type="presOf" srcId="{5DA1CEE3-0C39-D441-B251-9871564F079D}" destId="{61642E31-ED32-0D4A-8894-D5D8AFB0E20D}" srcOrd="0" destOrd="0" presId="urn:microsoft.com/office/officeart/2008/layout/PictureStrips"/>
    <dgm:cxn modelId="{3F1B0616-0944-6B44-889A-961BC4A92312}" srcId="{43E4358E-B2DB-744E-A1DC-6ACDF791661D}" destId="{5DA1CEE3-0C39-D441-B251-9871564F079D}" srcOrd="6" destOrd="0" parTransId="{7CB96A24-07FB-0640-A3BA-9326E7CC4EA1}" sibTransId="{8CBB641D-3953-884F-B422-0759BBBB72C3}"/>
    <dgm:cxn modelId="{82FCE23C-A44F-6941-B697-22389684D480}" type="presOf" srcId="{DEC9D0A2-2F4A-5D40-8991-D74D0DE72843}" destId="{AE8B370D-8C5F-B84E-8D2E-15D18CB3C3D0}" srcOrd="0" destOrd="0" presId="urn:microsoft.com/office/officeart/2008/layout/PictureStrips"/>
    <dgm:cxn modelId="{FB925540-75E4-3840-9501-CD070083FAB6}" srcId="{43E4358E-B2DB-744E-A1DC-6ACDF791661D}" destId="{3D0B9116-B69F-A547-9525-68FD43E7D1B1}" srcOrd="5" destOrd="0" parTransId="{9ED16EA9-0BCE-4B49-B1F0-EF87C3A66F42}" sibTransId="{A57DC650-1845-AC43-887B-38A0BD25C19D}"/>
    <dgm:cxn modelId="{9D09E36A-B5B7-B84D-8889-4A88DA6686DD}" srcId="{43E4358E-B2DB-744E-A1DC-6ACDF791661D}" destId="{85AA35AB-A1F7-7F4B-9C96-28F8559F83FE}" srcOrd="1" destOrd="0" parTransId="{13BDA5DC-00B0-7248-B367-1E78F4B4FC50}" sibTransId="{5C470EF8-DEA8-6E45-A04D-1CCE8927E373}"/>
    <dgm:cxn modelId="{5D0CA3AE-C09D-3F40-8825-41A1E5709A03}" srcId="{43E4358E-B2DB-744E-A1DC-6ACDF791661D}" destId="{92B1FF45-4733-4F4E-9041-485691211DD5}" srcOrd="7" destOrd="0" parTransId="{91BDF8ED-FDED-364A-B094-91ACA3CC7FFD}" sibTransId="{6282F991-E4A0-254B-8A88-20D4B6C92CA3}"/>
    <dgm:cxn modelId="{67910184-AC0E-CE40-9B8A-02D2B29BF414}" srcId="{43E4358E-B2DB-744E-A1DC-6ACDF791661D}" destId="{DEC9D0A2-2F4A-5D40-8991-D74D0DE72843}" srcOrd="2" destOrd="0" parTransId="{420A2A36-4886-AF4F-93C5-37837F4FAA3B}" sibTransId="{AFB627D4-B741-A047-AB97-AF596A4E85C8}"/>
    <dgm:cxn modelId="{0A04E801-5981-3343-9598-8D75100CD9F4}" type="presOf" srcId="{B06BADBD-401A-9042-9894-A8FB9480CE7C}" destId="{F0161F63-F73B-864F-89E0-F0DD3F119E1C}" srcOrd="0" destOrd="0" presId="urn:microsoft.com/office/officeart/2008/layout/PictureStrips"/>
    <dgm:cxn modelId="{F6138D95-383F-F641-9C76-051176A7F32B}" type="presParOf" srcId="{01A4A9D0-17BD-E747-A750-034777CA19F6}" destId="{539533AD-FD88-2B4A-AF6A-37DEDABFBD52}" srcOrd="0" destOrd="0" presId="urn:microsoft.com/office/officeart/2008/layout/PictureStrips"/>
    <dgm:cxn modelId="{746529B1-D260-1141-A388-0DC84470A7A8}" type="presParOf" srcId="{539533AD-FD88-2B4A-AF6A-37DEDABFBD52}" destId="{F386E0EC-D522-544C-80BA-FC1D07AFB4EC}" srcOrd="0" destOrd="0" presId="urn:microsoft.com/office/officeart/2008/layout/PictureStrips"/>
    <dgm:cxn modelId="{E564752B-5ACC-5C47-86B3-626708D4ECE6}" type="presParOf" srcId="{539533AD-FD88-2B4A-AF6A-37DEDABFBD52}" destId="{5034E4DF-07E2-AB43-9ED1-5F56B5539092}" srcOrd="1" destOrd="0" presId="urn:microsoft.com/office/officeart/2008/layout/PictureStrips"/>
    <dgm:cxn modelId="{147769D7-5A4A-5D4E-BE1D-235051C3469F}" type="presParOf" srcId="{01A4A9D0-17BD-E747-A750-034777CA19F6}" destId="{75B5D34A-D713-9244-A236-A02001F8CBC2}" srcOrd="1" destOrd="0" presId="urn:microsoft.com/office/officeart/2008/layout/PictureStrips"/>
    <dgm:cxn modelId="{84889563-21CE-6948-B1DC-8393383B7B35}" type="presParOf" srcId="{01A4A9D0-17BD-E747-A750-034777CA19F6}" destId="{8F2F65DD-3970-DF4C-895B-18B0AA255398}" srcOrd="2" destOrd="0" presId="urn:microsoft.com/office/officeart/2008/layout/PictureStrips"/>
    <dgm:cxn modelId="{CFB949FB-B89C-2C44-9354-DFCF65C678CC}" type="presParOf" srcId="{8F2F65DD-3970-DF4C-895B-18B0AA255398}" destId="{955B3AF4-0020-8341-A0A0-1C3E95592D34}" srcOrd="0" destOrd="0" presId="urn:microsoft.com/office/officeart/2008/layout/PictureStrips"/>
    <dgm:cxn modelId="{48A9DF22-5119-7246-9ABE-658A5ED393D1}" type="presParOf" srcId="{8F2F65DD-3970-DF4C-895B-18B0AA255398}" destId="{68D96308-9C95-2D41-ACB0-43FBB5CF490B}" srcOrd="1" destOrd="0" presId="urn:microsoft.com/office/officeart/2008/layout/PictureStrips"/>
    <dgm:cxn modelId="{69347ED0-732B-2E4F-82FC-6492243316E9}" type="presParOf" srcId="{01A4A9D0-17BD-E747-A750-034777CA19F6}" destId="{3EF3BB46-4B2A-2C48-A64C-4370C25649B4}" srcOrd="3" destOrd="0" presId="urn:microsoft.com/office/officeart/2008/layout/PictureStrips"/>
    <dgm:cxn modelId="{5ED3A354-FF54-B043-89B1-2250C9495AEB}" type="presParOf" srcId="{01A4A9D0-17BD-E747-A750-034777CA19F6}" destId="{46CDA999-EE35-FE4F-AE22-99D4D7977075}" srcOrd="4" destOrd="0" presId="urn:microsoft.com/office/officeart/2008/layout/PictureStrips"/>
    <dgm:cxn modelId="{E9FB7CA2-7110-7A4A-AD69-3C0C879E550C}" type="presParOf" srcId="{46CDA999-EE35-FE4F-AE22-99D4D7977075}" destId="{AE8B370D-8C5F-B84E-8D2E-15D18CB3C3D0}" srcOrd="0" destOrd="0" presId="urn:microsoft.com/office/officeart/2008/layout/PictureStrips"/>
    <dgm:cxn modelId="{11A401DA-BA18-5942-8F4D-B0F3F56ED6B4}" type="presParOf" srcId="{46CDA999-EE35-FE4F-AE22-99D4D7977075}" destId="{7A8D80F6-AA56-D14D-9B3D-48C53834D0DB}" srcOrd="1" destOrd="0" presId="urn:microsoft.com/office/officeart/2008/layout/PictureStrips"/>
    <dgm:cxn modelId="{02D726B8-D959-9E4C-A429-5E8409179125}" type="presParOf" srcId="{01A4A9D0-17BD-E747-A750-034777CA19F6}" destId="{4E7A9930-F790-FA4F-BEED-94682F1E8881}" srcOrd="5" destOrd="0" presId="urn:microsoft.com/office/officeart/2008/layout/PictureStrips"/>
    <dgm:cxn modelId="{B2FCE00D-05FB-CB4F-A63C-812C442C344F}" type="presParOf" srcId="{01A4A9D0-17BD-E747-A750-034777CA19F6}" destId="{9E0E203A-A411-6349-A3FB-187D18F08B41}" srcOrd="6" destOrd="0" presId="urn:microsoft.com/office/officeart/2008/layout/PictureStrips"/>
    <dgm:cxn modelId="{84AD69EF-9038-504A-AC88-0924F3A1EA01}" type="presParOf" srcId="{9E0E203A-A411-6349-A3FB-187D18F08B41}" destId="{F0161F63-F73B-864F-89E0-F0DD3F119E1C}" srcOrd="0" destOrd="0" presId="urn:microsoft.com/office/officeart/2008/layout/PictureStrips"/>
    <dgm:cxn modelId="{1BF6039B-1F56-7440-A31F-3E562A5F639F}" type="presParOf" srcId="{9E0E203A-A411-6349-A3FB-187D18F08B41}" destId="{ED850771-2B19-2040-9636-160C28FD9FCE}" srcOrd="1" destOrd="0" presId="urn:microsoft.com/office/officeart/2008/layout/PictureStrips"/>
    <dgm:cxn modelId="{570BBF70-9320-3747-B727-F6F942323130}" type="presParOf" srcId="{01A4A9D0-17BD-E747-A750-034777CA19F6}" destId="{D8BC4E39-8F27-3A4B-B779-D368D894D72B}" srcOrd="7" destOrd="0" presId="urn:microsoft.com/office/officeart/2008/layout/PictureStrips"/>
    <dgm:cxn modelId="{D34EFCCC-D3A9-2142-8432-630984B9201F}" type="presParOf" srcId="{01A4A9D0-17BD-E747-A750-034777CA19F6}" destId="{9FE3CD5B-09C7-034E-A2ED-3F8CA9484D7B}" srcOrd="8" destOrd="0" presId="urn:microsoft.com/office/officeart/2008/layout/PictureStrips"/>
    <dgm:cxn modelId="{F9395975-9A71-FD4A-948C-25339AE21BD2}" type="presParOf" srcId="{9FE3CD5B-09C7-034E-A2ED-3F8CA9484D7B}" destId="{227F79DD-3DE4-F24B-A4AB-7714334DB6AB}" srcOrd="0" destOrd="0" presId="urn:microsoft.com/office/officeart/2008/layout/PictureStrips"/>
    <dgm:cxn modelId="{B7E9B1C8-3A20-6C4D-A387-061F3FA74815}" type="presParOf" srcId="{9FE3CD5B-09C7-034E-A2ED-3F8CA9484D7B}" destId="{D5187911-4D4E-C64B-AF29-6300A573C05C}" srcOrd="1" destOrd="0" presId="urn:microsoft.com/office/officeart/2008/layout/PictureStrips"/>
    <dgm:cxn modelId="{D08647B6-70AC-5F41-9D04-2EF40C4E3240}" type="presParOf" srcId="{01A4A9D0-17BD-E747-A750-034777CA19F6}" destId="{FF20FE3E-6FD9-244A-871F-AE213E9413CA}" srcOrd="9" destOrd="0" presId="urn:microsoft.com/office/officeart/2008/layout/PictureStrips"/>
    <dgm:cxn modelId="{693197FA-8176-2A47-9666-647D07B9E720}" type="presParOf" srcId="{01A4A9D0-17BD-E747-A750-034777CA19F6}" destId="{1E43A76F-8B57-EC49-BB5C-61A108810C11}" srcOrd="10" destOrd="0" presId="urn:microsoft.com/office/officeart/2008/layout/PictureStrips"/>
    <dgm:cxn modelId="{2BE3656A-2696-C448-97ED-30E18D058946}" type="presParOf" srcId="{1E43A76F-8B57-EC49-BB5C-61A108810C11}" destId="{A6F0DE92-BB12-7F4A-AE2A-9494CAE341AA}" srcOrd="0" destOrd="0" presId="urn:microsoft.com/office/officeart/2008/layout/PictureStrips"/>
    <dgm:cxn modelId="{B56310AF-74AE-9048-8C1E-9DCD6E72A15D}" type="presParOf" srcId="{1E43A76F-8B57-EC49-BB5C-61A108810C11}" destId="{27044869-300F-874E-BC6D-6141C68468A6}" srcOrd="1" destOrd="0" presId="urn:microsoft.com/office/officeart/2008/layout/PictureStrips"/>
    <dgm:cxn modelId="{1BF30CDE-864B-1843-B632-86A301875CB0}" type="presParOf" srcId="{01A4A9D0-17BD-E747-A750-034777CA19F6}" destId="{DCA2AC9B-0399-E946-81C9-6C9C13D01802}" srcOrd="11" destOrd="0" presId="urn:microsoft.com/office/officeart/2008/layout/PictureStrips"/>
    <dgm:cxn modelId="{E2046350-69CA-664A-926A-4398843A9F57}" type="presParOf" srcId="{01A4A9D0-17BD-E747-A750-034777CA19F6}" destId="{F7CCE9F8-0997-FB4C-BDF1-E9FA4F98DB1B}" srcOrd="12" destOrd="0" presId="urn:microsoft.com/office/officeart/2008/layout/PictureStrips"/>
    <dgm:cxn modelId="{5E53C260-F8FA-4F49-9981-35BF81D52CF2}" type="presParOf" srcId="{F7CCE9F8-0997-FB4C-BDF1-E9FA4F98DB1B}" destId="{61642E31-ED32-0D4A-8894-D5D8AFB0E20D}" srcOrd="0" destOrd="0" presId="urn:microsoft.com/office/officeart/2008/layout/PictureStrips"/>
    <dgm:cxn modelId="{B2136690-72B0-564F-9D38-C0AEBD53B8BA}" type="presParOf" srcId="{F7CCE9F8-0997-FB4C-BDF1-E9FA4F98DB1B}" destId="{16C05018-C64B-1541-816A-FC0A5942B644}" srcOrd="1" destOrd="0" presId="urn:microsoft.com/office/officeart/2008/layout/PictureStrips"/>
    <dgm:cxn modelId="{8E17FA64-8534-314A-8C93-D11AA2510C8B}" type="presParOf" srcId="{01A4A9D0-17BD-E747-A750-034777CA19F6}" destId="{07CF2D53-8783-184A-9C15-114E575BB6D1}" srcOrd="13" destOrd="0" presId="urn:microsoft.com/office/officeart/2008/layout/PictureStrips"/>
    <dgm:cxn modelId="{18E9C948-A65C-064D-AFE5-894213A505C4}" type="presParOf" srcId="{01A4A9D0-17BD-E747-A750-034777CA19F6}" destId="{F8D91C13-B05F-9F4E-87FE-BEC0B15A345F}" srcOrd="14" destOrd="0" presId="urn:microsoft.com/office/officeart/2008/layout/PictureStrips"/>
    <dgm:cxn modelId="{9B70D01D-5F7D-D54E-BE99-60B5B2467090}" type="presParOf" srcId="{F8D91C13-B05F-9F4E-87FE-BEC0B15A345F}" destId="{8E743703-DE83-064D-B198-46423BE9B43E}" srcOrd="0" destOrd="0" presId="urn:microsoft.com/office/officeart/2008/layout/PictureStrips"/>
    <dgm:cxn modelId="{72640787-366E-CD46-AE35-6CAF50F9BD17}" type="presParOf" srcId="{F8D91C13-B05F-9F4E-87FE-BEC0B15A345F}" destId="{6BD8A1FC-E666-9F4B-BDFA-A48A511B6BC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9380D2-24A7-B444-AA47-EC69D64A2958}" type="doc">
      <dgm:prSet loTypeId="urn:microsoft.com/office/officeart/2008/layout/NameandTitleOrganizationalChart" loCatId="" qsTypeId="urn:microsoft.com/office/officeart/2005/8/quickstyle/simple4" qsCatId="simple" csTypeId="urn:microsoft.com/office/officeart/2005/8/colors/colorful1" csCatId="colorful" phldr="1"/>
      <dgm:spPr/>
      <dgm:t>
        <a:bodyPr/>
        <a:lstStyle/>
        <a:p>
          <a:endParaRPr lang="en-US"/>
        </a:p>
      </dgm:t>
    </dgm:pt>
    <dgm:pt modelId="{B3C60D5C-6FB7-C74B-8B49-C965C93F4942}">
      <dgm:prSet phldrT="[Text]"/>
      <dgm:spPr/>
      <dgm:t>
        <a:bodyPr/>
        <a:lstStyle/>
        <a:p>
          <a:r>
            <a:rPr lang="en-US" dirty="0" smtClean="0"/>
            <a:t>Total financing in banking system </a:t>
          </a:r>
          <a:endParaRPr lang="en-US" dirty="0"/>
        </a:p>
      </dgm:t>
    </dgm:pt>
    <dgm:pt modelId="{A3298AD1-E611-B243-9F71-EB5E491983BF}" type="parTrans" cxnId="{96F42A6A-E5AE-9C41-98A4-AF19488F8F63}">
      <dgm:prSet/>
      <dgm:spPr/>
      <dgm:t>
        <a:bodyPr/>
        <a:lstStyle/>
        <a:p>
          <a:endParaRPr lang="en-US"/>
        </a:p>
      </dgm:t>
    </dgm:pt>
    <dgm:pt modelId="{04132BC8-89C2-4243-85B1-EACF18454909}" type="sibTrans" cxnId="{96F42A6A-E5AE-9C41-98A4-AF19488F8F63}">
      <dgm:prSet/>
      <dgm:spPr/>
      <dgm:t>
        <a:bodyPr/>
        <a:lstStyle/>
        <a:p>
          <a:pPr algn="ctr"/>
          <a:r>
            <a:rPr lang="en-US" dirty="0" smtClean="0"/>
            <a:t>USD 386.4 </a:t>
          </a:r>
          <a:r>
            <a:rPr lang="en-US" dirty="0" err="1" smtClean="0"/>
            <a:t>Bil</a:t>
          </a:r>
          <a:r>
            <a:rPr lang="en-US" dirty="0" smtClean="0"/>
            <a:t> </a:t>
          </a:r>
          <a:endParaRPr lang="en-US" dirty="0"/>
        </a:p>
      </dgm:t>
    </dgm:pt>
    <dgm:pt modelId="{B8B5D98F-69B5-F64E-9514-FAFC72E857B9}">
      <dgm:prSet phldrT="[Text]"/>
      <dgm:spPr/>
      <dgm:t>
        <a:bodyPr/>
        <a:lstStyle/>
        <a:p>
          <a:r>
            <a:rPr lang="en-US" dirty="0" smtClean="0"/>
            <a:t>Large Loan / Household Loan</a:t>
          </a:r>
          <a:endParaRPr lang="en-US" dirty="0"/>
        </a:p>
      </dgm:t>
    </dgm:pt>
    <dgm:pt modelId="{E4A89F33-4FAC-FB41-BBAD-E7561C616FB5}" type="parTrans" cxnId="{96650A36-E098-F243-AF82-E23BA3D557BF}">
      <dgm:prSet/>
      <dgm:spPr/>
      <dgm:t>
        <a:bodyPr/>
        <a:lstStyle/>
        <a:p>
          <a:endParaRPr lang="en-US"/>
        </a:p>
      </dgm:t>
    </dgm:pt>
    <dgm:pt modelId="{1EE315A0-EA1E-6243-A7F7-AB0B8E486C56}" type="sibTrans" cxnId="{96650A36-E098-F243-AF82-E23BA3D557BF}">
      <dgm:prSet/>
      <dgm:spPr/>
      <dgm:t>
        <a:bodyPr/>
        <a:lstStyle/>
        <a:p>
          <a:pPr algn="ctr"/>
          <a:r>
            <a:rPr lang="en-US" dirty="0" smtClean="0"/>
            <a:t>USD 322.7 </a:t>
          </a:r>
          <a:r>
            <a:rPr lang="en-US" dirty="0" err="1" smtClean="0"/>
            <a:t>bil</a:t>
          </a:r>
          <a:r>
            <a:rPr lang="en-US" dirty="0" smtClean="0"/>
            <a:t>.</a:t>
          </a:r>
          <a:endParaRPr lang="en-US" dirty="0"/>
        </a:p>
      </dgm:t>
    </dgm:pt>
    <dgm:pt modelId="{C05B68E7-22ED-924D-9B40-426D730A8ACB}">
      <dgm:prSet phldrT="[Text]"/>
      <dgm:spPr/>
      <dgm:t>
        <a:bodyPr/>
        <a:lstStyle/>
        <a:p>
          <a:r>
            <a:rPr lang="en-US" dirty="0" smtClean="0"/>
            <a:t>SMEs Loan</a:t>
          </a:r>
        </a:p>
      </dgm:t>
    </dgm:pt>
    <dgm:pt modelId="{B5A6CF8E-6518-B24E-8DC4-0219959B2A26}" type="parTrans" cxnId="{7325D7D3-D1FC-6445-ABDE-11E16AB5D4A5}">
      <dgm:prSet/>
      <dgm:spPr/>
      <dgm:t>
        <a:bodyPr/>
        <a:lstStyle/>
        <a:p>
          <a:endParaRPr lang="en-US"/>
        </a:p>
      </dgm:t>
    </dgm:pt>
    <dgm:pt modelId="{A54F41B2-68B2-164E-BF35-7FA0F0D3455E}" type="sibTrans" cxnId="{7325D7D3-D1FC-6445-ABDE-11E16AB5D4A5}">
      <dgm:prSet/>
      <dgm:spPr/>
      <dgm:t>
        <a:bodyPr/>
        <a:lstStyle/>
        <a:p>
          <a:pPr algn="ctr"/>
          <a:r>
            <a:rPr lang="en-US" dirty="0" smtClean="0"/>
            <a:t>USD 63.6 </a:t>
          </a:r>
          <a:r>
            <a:rPr lang="en-US" dirty="0" err="1" smtClean="0"/>
            <a:t>Bil</a:t>
          </a:r>
          <a:endParaRPr lang="en-US" dirty="0"/>
        </a:p>
      </dgm:t>
    </dgm:pt>
    <dgm:pt modelId="{D65A726A-B105-B342-A91C-34A379E045F9}">
      <dgm:prSet phldrT="[Text]"/>
      <dgm:spPr/>
      <dgm:t>
        <a:bodyPr/>
        <a:lstStyle/>
        <a:p>
          <a:r>
            <a:rPr lang="en-US" dirty="0" smtClean="0"/>
            <a:t>Commercial Banks</a:t>
          </a:r>
        </a:p>
      </dgm:t>
    </dgm:pt>
    <dgm:pt modelId="{9C3D921B-B181-664E-8A5D-715B0866BA46}" type="parTrans" cxnId="{AA4D8D1A-ABC6-EC4C-8CF4-EB5FEEF66A1D}">
      <dgm:prSet/>
      <dgm:spPr/>
      <dgm:t>
        <a:bodyPr/>
        <a:lstStyle/>
        <a:p>
          <a:endParaRPr lang="en-US"/>
        </a:p>
      </dgm:t>
    </dgm:pt>
    <dgm:pt modelId="{3304DF95-FFAF-A44A-8B2D-D77F77B62E68}" type="sibTrans" cxnId="{AA4D8D1A-ABC6-EC4C-8CF4-EB5FEEF66A1D}">
      <dgm:prSet/>
      <dgm:spPr/>
      <dgm:t>
        <a:bodyPr/>
        <a:lstStyle/>
        <a:p>
          <a:pPr algn="ctr"/>
          <a:r>
            <a:rPr lang="en-US" dirty="0" smtClean="0"/>
            <a:t>USD 60.1 </a:t>
          </a:r>
          <a:r>
            <a:rPr lang="en-US" dirty="0" err="1" smtClean="0"/>
            <a:t>Bil</a:t>
          </a:r>
          <a:endParaRPr lang="en-US" dirty="0"/>
        </a:p>
      </dgm:t>
    </dgm:pt>
    <dgm:pt modelId="{A0C6A4F5-9AB6-414F-9143-F4D8BCF38463}">
      <dgm:prSet phldrT="[Text]"/>
      <dgm:spPr/>
      <dgm:t>
        <a:bodyPr/>
        <a:lstStyle/>
        <a:p>
          <a:r>
            <a:rPr lang="en-US" dirty="0" smtClean="0"/>
            <a:t>Development Financial Institutions (</a:t>
          </a:r>
          <a:r>
            <a:rPr lang="en-US" dirty="0" err="1" smtClean="0"/>
            <a:t>DFis</a:t>
          </a:r>
          <a:r>
            <a:rPr lang="en-US" dirty="0" smtClean="0"/>
            <a:t>)</a:t>
          </a:r>
        </a:p>
      </dgm:t>
    </dgm:pt>
    <dgm:pt modelId="{778062AB-7082-D341-B9CE-E4EFE0C6DF73}" type="parTrans" cxnId="{DB58164E-B6C7-1B4C-A6B4-32953814B332}">
      <dgm:prSet/>
      <dgm:spPr/>
      <dgm:t>
        <a:bodyPr/>
        <a:lstStyle/>
        <a:p>
          <a:endParaRPr lang="en-US"/>
        </a:p>
      </dgm:t>
    </dgm:pt>
    <dgm:pt modelId="{E785409E-B2E1-9044-A47E-8AABB63FC05D}" type="sibTrans" cxnId="{DB58164E-B6C7-1B4C-A6B4-32953814B332}">
      <dgm:prSet/>
      <dgm:spPr/>
      <dgm:t>
        <a:bodyPr/>
        <a:lstStyle/>
        <a:p>
          <a:pPr algn="ctr"/>
          <a:r>
            <a:rPr lang="en-US" dirty="0" smtClean="0"/>
            <a:t>USD 3.5 </a:t>
          </a:r>
          <a:r>
            <a:rPr lang="en-US" dirty="0" err="1" smtClean="0"/>
            <a:t>Bil</a:t>
          </a:r>
          <a:endParaRPr lang="en-US" dirty="0"/>
        </a:p>
      </dgm:t>
    </dgm:pt>
    <dgm:pt modelId="{9E89885A-63E8-D84C-9A08-F7EB4FC4302C}">
      <dgm:prSet phldrT="[Text]"/>
      <dgm:spPr/>
      <dgm:t>
        <a:bodyPr/>
        <a:lstStyle/>
        <a:p>
          <a:r>
            <a:rPr lang="en-US" dirty="0" smtClean="0"/>
            <a:t>SME Bank</a:t>
          </a:r>
        </a:p>
      </dgm:t>
    </dgm:pt>
    <dgm:pt modelId="{A3A9E13D-036E-384E-A653-31CFD968D8B0}" type="parTrans" cxnId="{64A6E92A-72B4-274B-82CB-D5CA079EC271}">
      <dgm:prSet/>
      <dgm:spPr/>
      <dgm:t>
        <a:bodyPr/>
        <a:lstStyle/>
        <a:p>
          <a:endParaRPr lang="en-US"/>
        </a:p>
      </dgm:t>
    </dgm:pt>
    <dgm:pt modelId="{2C370939-BE1C-EC45-B3DD-8F969BBA8BE9}" type="sibTrans" cxnId="{64A6E92A-72B4-274B-82CB-D5CA079EC271}">
      <dgm:prSet custT="1"/>
      <dgm:spPr/>
      <dgm:t>
        <a:bodyPr/>
        <a:lstStyle/>
        <a:p>
          <a:pPr algn="ctr"/>
          <a:r>
            <a:rPr lang="en-US" sz="2000" dirty="0" smtClean="0"/>
            <a:t>USD 1.4 </a:t>
          </a:r>
          <a:r>
            <a:rPr lang="en-US" sz="2000" dirty="0" err="1" smtClean="0"/>
            <a:t>Bil</a:t>
          </a:r>
          <a:r>
            <a:rPr lang="en-US" sz="2000" dirty="0" smtClean="0"/>
            <a:t> (40% of DFIs Loan)</a:t>
          </a:r>
          <a:endParaRPr lang="en-US" sz="2000" dirty="0"/>
        </a:p>
      </dgm:t>
    </dgm:pt>
    <dgm:pt modelId="{AA0E1611-BA8A-8B4A-A070-CC700C8BEB42}">
      <dgm:prSet phldrT="[Text]"/>
      <dgm:spPr/>
      <dgm:t>
        <a:bodyPr/>
        <a:lstStyle/>
        <a:p>
          <a:r>
            <a:rPr lang="en-US" dirty="0" smtClean="0"/>
            <a:t> Other ‘5’ </a:t>
          </a:r>
          <a:r>
            <a:rPr lang="en-US" dirty="0" err="1" smtClean="0"/>
            <a:t>DFis</a:t>
          </a:r>
          <a:endParaRPr lang="en-US" dirty="0" smtClean="0"/>
        </a:p>
      </dgm:t>
    </dgm:pt>
    <dgm:pt modelId="{B26CF019-293B-9943-ADBD-4B978B177476}" type="parTrans" cxnId="{6D4158E9-0DFA-7A42-9DA0-E4FC53BD5269}">
      <dgm:prSet/>
      <dgm:spPr/>
      <dgm:t>
        <a:bodyPr/>
        <a:lstStyle/>
        <a:p>
          <a:endParaRPr lang="en-US"/>
        </a:p>
      </dgm:t>
    </dgm:pt>
    <dgm:pt modelId="{0C6A5D07-BA09-9746-82DC-117958A0DCD2}" type="sibTrans" cxnId="{6D4158E9-0DFA-7A42-9DA0-E4FC53BD5269}">
      <dgm:prSet/>
      <dgm:spPr/>
      <dgm:t>
        <a:bodyPr/>
        <a:lstStyle/>
        <a:p>
          <a:pPr algn="ctr"/>
          <a:r>
            <a:rPr lang="en-US" dirty="0" smtClean="0"/>
            <a:t>USD 2.1 </a:t>
          </a:r>
          <a:r>
            <a:rPr lang="en-US" dirty="0" err="1" smtClean="0"/>
            <a:t>Bil</a:t>
          </a:r>
          <a:endParaRPr lang="en-US" dirty="0"/>
        </a:p>
      </dgm:t>
    </dgm:pt>
    <dgm:pt modelId="{CFE9E8D3-F0C1-9949-8872-13BD39D8DD56}" type="pres">
      <dgm:prSet presAssocID="{8D9380D2-24A7-B444-AA47-EC69D64A2958}" presName="hierChild1" presStyleCnt="0">
        <dgm:presLayoutVars>
          <dgm:orgChart val="1"/>
          <dgm:chPref val="1"/>
          <dgm:dir/>
          <dgm:animOne val="branch"/>
          <dgm:animLvl val="lvl"/>
          <dgm:resizeHandles/>
        </dgm:presLayoutVars>
      </dgm:prSet>
      <dgm:spPr/>
      <dgm:t>
        <a:bodyPr/>
        <a:lstStyle/>
        <a:p>
          <a:endParaRPr lang="en-US"/>
        </a:p>
      </dgm:t>
    </dgm:pt>
    <dgm:pt modelId="{B03576D7-4542-7C49-8475-EE4A92FDE0B5}" type="pres">
      <dgm:prSet presAssocID="{B3C60D5C-6FB7-C74B-8B49-C965C93F4942}" presName="hierRoot1" presStyleCnt="0">
        <dgm:presLayoutVars>
          <dgm:hierBranch val="init"/>
        </dgm:presLayoutVars>
      </dgm:prSet>
      <dgm:spPr/>
    </dgm:pt>
    <dgm:pt modelId="{15D5F6DA-9280-914F-B9F3-C9BAA918132D}" type="pres">
      <dgm:prSet presAssocID="{B3C60D5C-6FB7-C74B-8B49-C965C93F4942}" presName="rootComposite1" presStyleCnt="0"/>
      <dgm:spPr/>
    </dgm:pt>
    <dgm:pt modelId="{2A6DBAFD-1DE4-FD4E-A6C4-16C49EF965DC}" type="pres">
      <dgm:prSet presAssocID="{B3C60D5C-6FB7-C74B-8B49-C965C93F4942}" presName="rootText1" presStyleLbl="node0" presStyleIdx="0" presStyleCnt="1" custScaleX="268853" custScaleY="72322">
        <dgm:presLayoutVars>
          <dgm:chMax/>
          <dgm:chPref val="3"/>
        </dgm:presLayoutVars>
      </dgm:prSet>
      <dgm:spPr/>
      <dgm:t>
        <a:bodyPr/>
        <a:lstStyle/>
        <a:p>
          <a:endParaRPr lang="en-US"/>
        </a:p>
      </dgm:t>
    </dgm:pt>
    <dgm:pt modelId="{DAADED01-DA1F-A64E-AA5F-11BA155E0B30}" type="pres">
      <dgm:prSet presAssocID="{B3C60D5C-6FB7-C74B-8B49-C965C93F4942}" presName="titleText1" presStyleLbl="fgAcc0" presStyleIdx="0" presStyleCnt="1" custLinFactNeighborX="-18662">
        <dgm:presLayoutVars>
          <dgm:chMax val="0"/>
          <dgm:chPref val="0"/>
        </dgm:presLayoutVars>
      </dgm:prSet>
      <dgm:spPr/>
      <dgm:t>
        <a:bodyPr/>
        <a:lstStyle/>
        <a:p>
          <a:endParaRPr lang="en-US"/>
        </a:p>
      </dgm:t>
    </dgm:pt>
    <dgm:pt modelId="{89A4A260-F920-CC4E-BE57-E9AEE5252B73}" type="pres">
      <dgm:prSet presAssocID="{B3C60D5C-6FB7-C74B-8B49-C965C93F4942}" presName="rootConnector1" presStyleLbl="node1" presStyleIdx="0" presStyleCnt="6"/>
      <dgm:spPr/>
      <dgm:t>
        <a:bodyPr/>
        <a:lstStyle/>
        <a:p>
          <a:endParaRPr lang="en-US"/>
        </a:p>
      </dgm:t>
    </dgm:pt>
    <dgm:pt modelId="{C193F7CE-8D74-EA41-8E88-128EE2AEDAEC}" type="pres">
      <dgm:prSet presAssocID="{B3C60D5C-6FB7-C74B-8B49-C965C93F4942}" presName="hierChild2" presStyleCnt="0"/>
      <dgm:spPr/>
    </dgm:pt>
    <dgm:pt modelId="{11B22060-5491-CC42-89CE-D19A5609E4A5}" type="pres">
      <dgm:prSet presAssocID="{E4A89F33-4FAC-FB41-BBAD-E7561C616FB5}" presName="Name37" presStyleLbl="parChTrans1D2" presStyleIdx="0" presStyleCnt="2"/>
      <dgm:spPr/>
      <dgm:t>
        <a:bodyPr/>
        <a:lstStyle/>
        <a:p>
          <a:endParaRPr lang="en-US"/>
        </a:p>
      </dgm:t>
    </dgm:pt>
    <dgm:pt modelId="{F8B62AA3-6C76-F24F-B928-3A7DDF5F9FF2}" type="pres">
      <dgm:prSet presAssocID="{B8B5D98F-69B5-F64E-9514-FAFC72E857B9}" presName="hierRoot2" presStyleCnt="0">
        <dgm:presLayoutVars>
          <dgm:hierBranch val="init"/>
        </dgm:presLayoutVars>
      </dgm:prSet>
      <dgm:spPr/>
    </dgm:pt>
    <dgm:pt modelId="{A64D9E09-DDB3-7149-9A4E-5B377FF55680}" type="pres">
      <dgm:prSet presAssocID="{B8B5D98F-69B5-F64E-9514-FAFC72E857B9}" presName="rootComposite" presStyleCnt="0"/>
      <dgm:spPr/>
    </dgm:pt>
    <dgm:pt modelId="{F06ADFE9-4251-2F47-8152-8475BFCD154B}" type="pres">
      <dgm:prSet presAssocID="{B8B5D98F-69B5-F64E-9514-FAFC72E857B9}" presName="rootText" presStyleLbl="node1" presStyleIdx="0" presStyleCnt="6" custScaleX="187597" custScaleY="76609">
        <dgm:presLayoutVars>
          <dgm:chMax/>
          <dgm:chPref val="3"/>
        </dgm:presLayoutVars>
      </dgm:prSet>
      <dgm:spPr/>
      <dgm:t>
        <a:bodyPr/>
        <a:lstStyle/>
        <a:p>
          <a:endParaRPr lang="en-US"/>
        </a:p>
      </dgm:t>
    </dgm:pt>
    <dgm:pt modelId="{F350E1F4-BAC6-5245-9FCD-7849B202AD82}" type="pres">
      <dgm:prSet presAssocID="{B8B5D98F-69B5-F64E-9514-FAFC72E857B9}" presName="titleText2" presStyleLbl="fgAcc1" presStyleIdx="0" presStyleCnt="6" custLinFactNeighborX="-17031">
        <dgm:presLayoutVars>
          <dgm:chMax val="0"/>
          <dgm:chPref val="0"/>
        </dgm:presLayoutVars>
      </dgm:prSet>
      <dgm:spPr/>
      <dgm:t>
        <a:bodyPr/>
        <a:lstStyle/>
        <a:p>
          <a:endParaRPr lang="en-US"/>
        </a:p>
      </dgm:t>
    </dgm:pt>
    <dgm:pt modelId="{EC606855-031D-8448-B5D9-13E2F496A08E}" type="pres">
      <dgm:prSet presAssocID="{B8B5D98F-69B5-F64E-9514-FAFC72E857B9}" presName="rootConnector" presStyleLbl="node2" presStyleIdx="0" presStyleCnt="0"/>
      <dgm:spPr/>
      <dgm:t>
        <a:bodyPr/>
        <a:lstStyle/>
        <a:p>
          <a:endParaRPr lang="en-US"/>
        </a:p>
      </dgm:t>
    </dgm:pt>
    <dgm:pt modelId="{345F1F66-917A-ED4F-A4C6-E690796DCB3D}" type="pres">
      <dgm:prSet presAssocID="{B8B5D98F-69B5-F64E-9514-FAFC72E857B9}" presName="hierChild4" presStyleCnt="0"/>
      <dgm:spPr/>
    </dgm:pt>
    <dgm:pt modelId="{FF409A69-CF29-3A4F-AAEE-058DD39C072C}" type="pres">
      <dgm:prSet presAssocID="{B8B5D98F-69B5-F64E-9514-FAFC72E857B9}" presName="hierChild5" presStyleCnt="0"/>
      <dgm:spPr/>
    </dgm:pt>
    <dgm:pt modelId="{DE077180-6206-ED40-B7FC-C6EE838F81DB}" type="pres">
      <dgm:prSet presAssocID="{B5A6CF8E-6518-B24E-8DC4-0219959B2A26}" presName="Name37" presStyleLbl="parChTrans1D2" presStyleIdx="1" presStyleCnt="2"/>
      <dgm:spPr/>
      <dgm:t>
        <a:bodyPr/>
        <a:lstStyle/>
        <a:p>
          <a:endParaRPr lang="en-US"/>
        </a:p>
      </dgm:t>
    </dgm:pt>
    <dgm:pt modelId="{C3C89CB7-F5AD-9540-9E9D-79EE070A2D9E}" type="pres">
      <dgm:prSet presAssocID="{C05B68E7-22ED-924D-9B40-426D730A8ACB}" presName="hierRoot2" presStyleCnt="0">
        <dgm:presLayoutVars>
          <dgm:hierBranch val="init"/>
        </dgm:presLayoutVars>
      </dgm:prSet>
      <dgm:spPr/>
    </dgm:pt>
    <dgm:pt modelId="{061B3FED-431C-2549-9B4C-63E470BB6C12}" type="pres">
      <dgm:prSet presAssocID="{C05B68E7-22ED-924D-9B40-426D730A8ACB}" presName="rootComposite" presStyleCnt="0"/>
      <dgm:spPr/>
    </dgm:pt>
    <dgm:pt modelId="{C786BF9B-051C-4445-8512-DB9D975DCFD7}" type="pres">
      <dgm:prSet presAssocID="{C05B68E7-22ED-924D-9B40-426D730A8ACB}" presName="rootText" presStyleLbl="node1" presStyleIdx="1" presStyleCnt="6" custScaleX="114987" custScaleY="75497">
        <dgm:presLayoutVars>
          <dgm:chMax/>
          <dgm:chPref val="3"/>
        </dgm:presLayoutVars>
      </dgm:prSet>
      <dgm:spPr/>
      <dgm:t>
        <a:bodyPr/>
        <a:lstStyle/>
        <a:p>
          <a:endParaRPr lang="en-US"/>
        </a:p>
      </dgm:t>
    </dgm:pt>
    <dgm:pt modelId="{77EB4C75-F820-5C42-8485-9258EBBEB525}" type="pres">
      <dgm:prSet presAssocID="{C05B68E7-22ED-924D-9B40-426D730A8ACB}" presName="titleText2" presStyleLbl="fgAcc1" presStyleIdx="1" presStyleCnt="6" custLinFactNeighborX="-17621">
        <dgm:presLayoutVars>
          <dgm:chMax val="0"/>
          <dgm:chPref val="0"/>
        </dgm:presLayoutVars>
      </dgm:prSet>
      <dgm:spPr/>
      <dgm:t>
        <a:bodyPr/>
        <a:lstStyle/>
        <a:p>
          <a:endParaRPr lang="en-US"/>
        </a:p>
      </dgm:t>
    </dgm:pt>
    <dgm:pt modelId="{19FB6BDA-AC61-6A47-9677-D4D395DA2E34}" type="pres">
      <dgm:prSet presAssocID="{C05B68E7-22ED-924D-9B40-426D730A8ACB}" presName="rootConnector" presStyleLbl="node2" presStyleIdx="0" presStyleCnt="0"/>
      <dgm:spPr/>
      <dgm:t>
        <a:bodyPr/>
        <a:lstStyle/>
        <a:p>
          <a:endParaRPr lang="en-US"/>
        </a:p>
      </dgm:t>
    </dgm:pt>
    <dgm:pt modelId="{B94C6890-59FB-514A-ADE4-6D2FB1630C5B}" type="pres">
      <dgm:prSet presAssocID="{C05B68E7-22ED-924D-9B40-426D730A8ACB}" presName="hierChild4" presStyleCnt="0"/>
      <dgm:spPr/>
    </dgm:pt>
    <dgm:pt modelId="{520BAD5A-7053-6F48-A31F-3367C708EFDF}" type="pres">
      <dgm:prSet presAssocID="{9C3D921B-B181-664E-8A5D-715B0866BA46}" presName="Name37" presStyleLbl="parChTrans1D3" presStyleIdx="0" presStyleCnt="2"/>
      <dgm:spPr/>
      <dgm:t>
        <a:bodyPr/>
        <a:lstStyle/>
        <a:p>
          <a:endParaRPr lang="en-US"/>
        </a:p>
      </dgm:t>
    </dgm:pt>
    <dgm:pt modelId="{DD5360E5-AEA8-D245-BB6F-6C49DACEB958}" type="pres">
      <dgm:prSet presAssocID="{D65A726A-B105-B342-A91C-34A379E045F9}" presName="hierRoot2" presStyleCnt="0">
        <dgm:presLayoutVars>
          <dgm:hierBranch val="init"/>
        </dgm:presLayoutVars>
      </dgm:prSet>
      <dgm:spPr/>
    </dgm:pt>
    <dgm:pt modelId="{2FC82779-3D5A-5941-ABF0-3F4AC1BA18CB}" type="pres">
      <dgm:prSet presAssocID="{D65A726A-B105-B342-A91C-34A379E045F9}" presName="rootComposite" presStyleCnt="0"/>
      <dgm:spPr/>
    </dgm:pt>
    <dgm:pt modelId="{DEFB7C76-16DB-3C41-9259-C11977A3A592}" type="pres">
      <dgm:prSet presAssocID="{D65A726A-B105-B342-A91C-34A379E045F9}" presName="rootText" presStyleLbl="node1" presStyleIdx="2" presStyleCnt="6" custScaleX="116456">
        <dgm:presLayoutVars>
          <dgm:chMax/>
          <dgm:chPref val="3"/>
        </dgm:presLayoutVars>
      </dgm:prSet>
      <dgm:spPr/>
      <dgm:t>
        <a:bodyPr/>
        <a:lstStyle/>
        <a:p>
          <a:endParaRPr lang="en-US"/>
        </a:p>
      </dgm:t>
    </dgm:pt>
    <dgm:pt modelId="{9E4800F6-E626-584A-B0F8-5CF0B77CE81B}" type="pres">
      <dgm:prSet presAssocID="{D65A726A-B105-B342-A91C-34A379E045F9}" presName="titleText2" presStyleLbl="fgAcc1" presStyleIdx="2" presStyleCnt="6" custLinFactNeighborX="-16280">
        <dgm:presLayoutVars>
          <dgm:chMax val="0"/>
          <dgm:chPref val="0"/>
        </dgm:presLayoutVars>
      </dgm:prSet>
      <dgm:spPr/>
      <dgm:t>
        <a:bodyPr/>
        <a:lstStyle/>
        <a:p>
          <a:endParaRPr lang="en-US"/>
        </a:p>
      </dgm:t>
    </dgm:pt>
    <dgm:pt modelId="{6846DB35-1E6D-8449-9553-96FC01D7054B}" type="pres">
      <dgm:prSet presAssocID="{D65A726A-B105-B342-A91C-34A379E045F9}" presName="rootConnector" presStyleLbl="node3" presStyleIdx="0" presStyleCnt="0"/>
      <dgm:spPr/>
      <dgm:t>
        <a:bodyPr/>
        <a:lstStyle/>
        <a:p>
          <a:endParaRPr lang="en-US"/>
        </a:p>
      </dgm:t>
    </dgm:pt>
    <dgm:pt modelId="{BF47E558-B516-8D46-B990-4C41DB6D3691}" type="pres">
      <dgm:prSet presAssocID="{D65A726A-B105-B342-A91C-34A379E045F9}" presName="hierChild4" presStyleCnt="0"/>
      <dgm:spPr/>
    </dgm:pt>
    <dgm:pt modelId="{1FCCB032-7687-9C4E-AF26-913B36164CCA}" type="pres">
      <dgm:prSet presAssocID="{D65A726A-B105-B342-A91C-34A379E045F9}" presName="hierChild5" presStyleCnt="0"/>
      <dgm:spPr/>
    </dgm:pt>
    <dgm:pt modelId="{A0C88FE9-44BD-AB4E-846A-D61A2D0641BC}" type="pres">
      <dgm:prSet presAssocID="{778062AB-7082-D341-B9CE-E4EFE0C6DF73}" presName="Name37" presStyleLbl="parChTrans1D3" presStyleIdx="1" presStyleCnt="2"/>
      <dgm:spPr/>
      <dgm:t>
        <a:bodyPr/>
        <a:lstStyle/>
        <a:p>
          <a:endParaRPr lang="en-US"/>
        </a:p>
      </dgm:t>
    </dgm:pt>
    <dgm:pt modelId="{0F3F417F-63ED-D74B-8932-E7532D2928E3}" type="pres">
      <dgm:prSet presAssocID="{A0C6A4F5-9AB6-414F-9143-F4D8BCF38463}" presName="hierRoot2" presStyleCnt="0">
        <dgm:presLayoutVars>
          <dgm:hierBranch val="init"/>
        </dgm:presLayoutVars>
      </dgm:prSet>
      <dgm:spPr/>
    </dgm:pt>
    <dgm:pt modelId="{25D0F209-E296-6A42-916C-134FB28EB3DD}" type="pres">
      <dgm:prSet presAssocID="{A0C6A4F5-9AB6-414F-9143-F4D8BCF38463}" presName="rootComposite" presStyleCnt="0"/>
      <dgm:spPr/>
    </dgm:pt>
    <dgm:pt modelId="{DEE77C9C-6FE8-5040-9CE5-73C9833784D9}" type="pres">
      <dgm:prSet presAssocID="{A0C6A4F5-9AB6-414F-9143-F4D8BCF38463}" presName="rootText" presStyleLbl="node1" presStyleIdx="3" presStyleCnt="6" custScaleX="167957">
        <dgm:presLayoutVars>
          <dgm:chMax/>
          <dgm:chPref val="3"/>
        </dgm:presLayoutVars>
      </dgm:prSet>
      <dgm:spPr/>
      <dgm:t>
        <a:bodyPr/>
        <a:lstStyle/>
        <a:p>
          <a:endParaRPr lang="en-US"/>
        </a:p>
      </dgm:t>
    </dgm:pt>
    <dgm:pt modelId="{8C99EB7A-2E38-A84D-B28F-702CA688BC34}" type="pres">
      <dgm:prSet presAssocID="{A0C6A4F5-9AB6-414F-9143-F4D8BCF38463}" presName="titleText2" presStyleLbl="fgAcc1" presStyleIdx="3" presStyleCnt="6" custLinFactNeighborX="-16882">
        <dgm:presLayoutVars>
          <dgm:chMax val="0"/>
          <dgm:chPref val="0"/>
        </dgm:presLayoutVars>
      </dgm:prSet>
      <dgm:spPr/>
      <dgm:t>
        <a:bodyPr/>
        <a:lstStyle/>
        <a:p>
          <a:endParaRPr lang="en-US"/>
        </a:p>
      </dgm:t>
    </dgm:pt>
    <dgm:pt modelId="{12ED981B-7834-1A4D-9EC9-23CD8B5C4662}" type="pres">
      <dgm:prSet presAssocID="{A0C6A4F5-9AB6-414F-9143-F4D8BCF38463}" presName="rootConnector" presStyleLbl="node3" presStyleIdx="0" presStyleCnt="0"/>
      <dgm:spPr/>
      <dgm:t>
        <a:bodyPr/>
        <a:lstStyle/>
        <a:p>
          <a:endParaRPr lang="en-US"/>
        </a:p>
      </dgm:t>
    </dgm:pt>
    <dgm:pt modelId="{2A7454F2-89A7-464D-B95A-222D7536A56B}" type="pres">
      <dgm:prSet presAssocID="{A0C6A4F5-9AB6-414F-9143-F4D8BCF38463}" presName="hierChild4" presStyleCnt="0"/>
      <dgm:spPr/>
    </dgm:pt>
    <dgm:pt modelId="{98F62A63-7AC8-9C42-A6FB-8F262FB99B57}" type="pres">
      <dgm:prSet presAssocID="{A3A9E13D-036E-384E-A653-31CFD968D8B0}" presName="Name37" presStyleLbl="parChTrans1D4" presStyleIdx="0" presStyleCnt="2"/>
      <dgm:spPr/>
      <dgm:t>
        <a:bodyPr/>
        <a:lstStyle/>
        <a:p>
          <a:endParaRPr lang="en-US"/>
        </a:p>
      </dgm:t>
    </dgm:pt>
    <dgm:pt modelId="{6359355B-AD26-4F4F-9C9C-BC21EF7DA49F}" type="pres">
      <dgm:prSet presAssocID="{9E89885A-63E8-D84C-9A08-F7EB4FC4302C}" presName="hierRoot2" presStyleCnt="0">
        <dgm:presLayoutVars>
          <dgm:hierBranch val="init"/>
        </dgm:presLayoutVars>
      </dgm:prSet>
      <dgm:spPr/>
    </dgm:pt>
    <dgm:pt modelId="{61D09F67-AC7E-2F4C-B571-CD0818B11DE8}" type="pres">
      <dgm:prSet presAssocID="{9E89885A-63E8-D84C-9A08-F7EB4FC4302C}" presName="rootComposite" presStyleCnt="0"/>
      <dgm:spPr/>
    </dgm:pt>
    <dgm:pt modelId="{DCCF4008-789A-8A45-AE0D-259D0101BBFF}" type="pres">
      <dgm:prSet presAssocID="{9E89885A-63E8-D84C-9A08-F7EB4FC4302C}" presName="rootText" presStyleLbl="node1" presStyleIdx="4" presStyleCnt="6">
        <dgm:presLayoutVars>
          <dgm:chMax/>
          <dgm:chPref val="3"/>
        </dgm:presLayoutVars>
      </dgm:prSet>
      <dgm:spPr/>
      <dgm:t>
        <a:bodyPr/>
        <a:lstStyle/>
        <a:p>
          <a:endParaRPr lang="en-US"/>
        </a:p>
      </dgm:t>
    </dgm:pt>
    <dgm:pt modelId="{8E1FCBBA-20AF-1D46-B490-85060B31F160}" type="pres">
      <dgm:prSet presAssocID="{9E89885A-63E8-D84C-9A08-F7EB4FC4302C}" presName="titleText2" presStyleLbl="fgAcc1" presStyleIdx="4" presStyleCnt="6" custScaleX="222899" custLinFactNeighborX="-20607">
        <dgm:presLayoutVars>
          <dgm:chMax val="0"/>
          <dgm:chPref val="0"/>
        </dgm:presLayoutVars>
      </dgm:prSet>
      <dgm:spPr/>
      <dgm:t>
        <a:bodyPr/>
        <a:lstStyle/>
        <a:p>
          <a:endParaRPr lang="en-US"/>
        </a:p>
      </dgm:t>
    </dgm:pt>
    <dgm:pt modelId="{858B88C3-F453-F245-AC17-1FD89425EDB6}" type="pres">
      <dgm:prSet presAssocID="{9E89885A-63E8-D84C-9A08-F7EB4FC4302C}" presName="rootConnector" presStyleLbl="node4" presStyleIdx="0" presStyleCnt="0"/>
      <dgm:spPr/>
      <dgm:t>
        <a:bodyPr/>
        <a:lstStyle/>
        <a:p>
          <a:endParaRPr lang="en-US"/>
        </a:p>
      </dgm:t>
    </dgm:pt>
    <dgm:pt modelId="{CD190DB5-2649-444D-B3C5-7AAB13A5D9AB}" type="pres">
      <dgm:prSet presAssocID="{9E89885A-63E8-D84C-9A08-F7EB4FC4302C}" presName="hierChild4" presStyleCnt="0"/>
      <dgm:spPr/>
    </dgm:pt>
    <dgm:pt modelId="{AB1DA42E-6440-5549-ABB9-1135FB653FF2}" type="pres">
      <dgm:prSet presAssocID="{9E89885A-63E8-D84C-9A08-F7EB4FC4302C}" presName="hierChild5" presStyleCnt="0"/>
      <dgm:spPr/>
    </dgm:pt>
    <dgm:pt modelId="{58C7EC04-D494-DC4B-8559-649F32C90840}" type="pres">
      <dgm:prSet presAssocID="{B26CF019-293B-9943-ADBD-4B978B177476}" presName="Name37" presStyleLbl="parChTrans1D4" presStyleIdx="1" presStyleCnt="2"/>
      <dgm:spPr/>
      <dgm:t>
        <a:bodyPr/>
        <a:lstStyle/>
        <a:p>
          <a:endParaRPr lang="en-US"/>
        </a:p>
      </dgm:t>
    </dgm:pt>
    <dgm:pt modelId="{8F8B8EB0-CD74-BA4B-B74C-558EA8481B42}" type="pres">
      <dgm:prSet presAssocID="{AA0E1611-BA8A-8B4A-A070-CC700C8BEB42}" presName="hierRoot2" presStyleCnt="0">
        <dgm:presLayoutVars>
          <dgm:hierBranch val="init"/>
        </dgm:presLayoutVars>
      </dgm:prSet>
      <dgm:spPr/>
    </dgm:pt>
    <dgm:pt modelId="{B0CB8CC2-582F-9044-9540-5F2126136C70}" type="pres">
      <dgm:prSet presAssocID="{AA0E1611-BA8A-8B4A-A070-CC700C8BEB42}" presName="rootComposite" presStyleCnt="0"/>
      <dgm:spPr/>
    </dgm:pt>
    <dgm:pt modelId="{F83FBBE2-970E-024A-AB17-00D87BAFCAEC}" type="pres">
      <dgm:prSet presAssocID="{AA0E1611-BA8A-8B4A-A070-CC700C8BEB42}" presName="rootText" presStyleLbl="node1" presStyleIdx="5" presStyleCnt="6" custLinFactNeighborX="1686">
        <dgm:presLayoutVars>
          <dgm:chMax/>
          <dgm:chPref val="3"/>
        </dgm:presLayoutVars>
      </dgm:prSet>
      <dgm:spPr/>
      <dgm:t>
        <a:bodyPr/>
        <a:lstStyle/>
        <a:p>
          <a:endParaRPr lang="en-US"/>
        </a:p>
      </dgm:t>
    </dgm:pt>
    <dgm:pt modelId="{11CFA251-8F51-764E-AA2E-1C7BD2912746}" type="pres">
      <dgm:prSet presAssocID="{AA0E1611-BA8A-8B4A-A070-CC700C8BEB42}" presName="titleText2" presStyleLbl="fgAcc1" presStyleIdx="5" presStyleCnt="6" custLinFactNeighborX="-14470">
        <dgm:presLayoutVars>
          <dgm:chMax val="0"/>
          <dgm:chPref val="0"/>
        </dgm:presLayoutVars>
      </dgm:prSet>
      <dgm:spPr/>
      <dgm:t>
        <a:bodyPr/>
        <a:lstStyle/>
        <a:p>
          <a:endParaRPr lang="en-US"/>
        </a:p>
      </dgm:t>
    </dgm:pt>
    <dgm:pt modelId="{CCE9AE06-4A1F-7A4F-89FC-CC1F70EC7CAE}" type="pres">
      <dgm:prSet presAssocID="{AA0E1611-BA8A-8B4A-A070-CC700C8BEB42}" presName="rootConnector" presStyleLbl="node4" presStyleIdx="0" presStyleCnt="0"/>
      <dgm:spPr/>
      <dgm:t>
        <a:bodyPr/>
        <a:lstStyle/>
        <a:p>
          <a:endParaRPr lang="en-US"/>
        </a:p>
      </dgm:t>
    </dgm:pt>
    <dgm:pt modelId="{9B34C59A-11A4-DA46-9DBA-6FBEF3E364C7}" type="pres">
      <dgm:prSet presAssocID="{AA0E1611-BA8A-8B4A-A070-CC700C8BEB42}" presName="hierChild4" presStyleCnt="0"/>
      <dgm:spPr/>
    </dgm:pt>
    <dgm:pt modelId="{50130AD1-79C3-AA47-9DAD-1E35B1C27DA3}" type="pres">
      <dgm:prSet presAssocID="{AA0E1611-BA8A-8B4A-A070-CC700C8BEB42}" presName="hierChild5" presStyleCnt="0"/>
      <dgm:spPr/>
    </dgm:pt>
    <dgm:pt modelId="{5137AE21-2D03-184B-9C4B-26D1C5059869}" type="pres">
      <dgm:prSet presAssocID="{A0C6A4F5-9AB6-414F-9143-F4D8BCF38463}" presName="hierChild5" presStyleCnt="0"/>
      <dgm:spPr/>
    </dgm:pt>
    <dgm:pt modelId="{18955233-8846-0E47-AE0F-372F2ED54A27}" type="pres">
      <dgm:prSet presAssocID="{C05B68E7-22ED-924D-9B40-426D730A8ACB}" presName="hierChild5" presStyleCnt="0"/>
      <dgm:spPr/>
    </dgm:pt>
    <dgm:pt modelId="{6D17E4A8-DF6F-8F44-88AC-53726A383105}" type="pres">
      <dgm:prSet presAssocID="{B3C60D5C-6FB7-C74B-8B49-C965C93F4942}" presName="hierChild3" presStyleCnt="0"/>
      <dgm:spPr/>
    </dgm:pt>
  </dgm:ptLst>
  <dgm:cxnLst>
    <dgm:cxn modelId="{6CFEF9A4-9063-0945-9656-3BC0AF937FCF}" type="presOf" srcId="{1EE315A0-EA1E-6243-A7F7-AB0B8E486C56}" destId="{F350E1F4-BAC6-5245-9FCD-7849B202AD82}" srcOrd="0" destOrd="0" presId="urn:microsoft.com/office/officeart/2008/layout/NameandTitleOrganizationalChart"/>
    <dgm:cxn modelId="{6D4158E9-0DFA-7A42-9DA0-E4FC53BD5269}" srcId="{A0C6A4F5-9AB6-414F-9143-F4D8BCF38463}" destId="{AA0E1611-BA8A-8B4A-A070-CC700C8BEB42}" srcOrd="1" destOrd="0" parTransId="{B26CF019-293B-9943-ADBD-4B978B177476}" sibTransId="{0C6A5D07-BA09-9746-82DC-117958A0DCD2}"/>
    <dgm:cxn modelId="{B2662ACA-5AA4-4248-9655-8BF3917CC45A}" type="presOf" srcId="{B8B5D98F-69B5-F64E-9514-FAFC72E857B9}" destId="{F06ADFE9-4251-2F47-8152-8475BFCD154B}" srcOrd="0" destOrd="0" presId="urn:microsoft.com/office/officeart/2008/layout/NameandTitleOrganizationalChart"/>
    <dgm:cxn modelId="{A9B852DB-80FC-344D-9573-89ADC421326E}" type="presOf" srcId="{C05B68E7-22ED-924D-9B40-426D730A8ACB}" destId="{19FB6BDA-AC61-6A47-9677-D4D395DA2E34}" srcOrd="1" destOrd="0" presId="urn:microsoft.com/office/officeart/2008/layout/NameandTitleOrganizationalChart"/>
    <dgm:cxn modelId="{99C2CD35-5706-5549-AE3E-FF1D0359959C}" type="presOf" srcId="{C05B68E7-22ED-924D-9B40-426D730A8ACB}" destId="{C786BF9B-051C-4445-8512-DB9D975DCFD7}" srcOrd="0" destOrd="0" presId="urn:microsoft.com/office/officeart/2008/layout/NameandTitleOrganizationalChart"/>
    <dgm:cxn modelId="{DB58164E-B6C7-1B4C-A6B4-32953814B332}" srcId="{C05B68E7-22ED-924D-9B40-426D730A8ACB}" destId="{A0C6A4F5-9AB6-414F-9143-F4D8BCF38463}" srcOrd="1" destOrd="0" parTransId="{778062AB-7082-D341-B9CE-E4EFE0C6DF73}" sibTransId="{E785409E-B2E1-9044-A47E-8AABB63FC05D}"/>
    <dgm:cxn modelId="{67B6C7F3-D9FC-A542-9868-3095F2B91327}" type="presOf" srcId="{A54F41B2-68B2-164E-BF35-7FA0F0D3455E}" destId="{77EB4C75-F820-5C42-8485-9258EBBEB525}" srcOrd="0" destOrd="0" presId="urn:microsoft.com/office/officeart/2008/layout/NameandTitleOrganizationalChart"/>
    <dgm:cxn modelId="{96650A36-E098-F243-AF82-E23BA3D557BF}" srcId="{B3C60D5C-6FB7-C74B-8B49-C965C93F4942}" destId="{B8B5D98F-69B5-F64E-9514-FAFC72E857B9}" srcOrd="0" destOrd="0" parTransId="{E4A89F33-4FAC-FB41-BBAD-E7561C616FB5}" sibTransId="{1EE315A0-EA1E-6243-A7F7-AB0B8E486C56}"/>
    <dgm:cxn modelId="{10E74160-94F1-EC41-B0E2-9A5E47972AC3}" type="presOf" srcId="{E785409E-B2E1-9044-A47E-8AABB63FC05D}" destId="{8C99EB7A-2E38-A84D-B28F-702CA688BC34}" srcOrd="0" destOrd="0" presId="urn:microsoft.com/office/officeart/2008/layout/NameandTitleOrganizationalChart"/>
    <dgm:cxn modelId="{A1E57487-3241-F942-ADD5-BA3E19E31E66}" type="presOf" srcId="{A0C6A4F5-9AB6-414F-9143-F4D8BCF38463}" destId="{12ED981B-7834-1A4D-9EC9-23CD8B5C4662}" srcOrd="1" destOrd="0" presId="urn:microsoft.com/office/officeart/2008/layout/NameandTitleOrganizationalChart"/>
    <dgm:cxn modelId="{2DA9B541-4E2A-6D4C-B1C3-EC80B73C7919}" type="presOf" srcId="{A0C6A4F5-9AB6-414F-9143-F4D8BCF38463}" destId="{DEE77C9C-6FE8-5040-9CE5-73C9833784D9}" srcOrd="0" destOrd="0" presId="urn:microsoft.com/office/officeart/2008/layout/NameandTitleOrganizationalChart"/>
    <dgm:cxn modelId="{1BB1FC8E-C2DA-7F45-9859-F3618EE71E76}" type="presOf" srcId="{B3C60D5C-6FB7-C74B-8B49-C965C93F4942}" destId="{2A6DBAFD-1DE4-FD4E-A6C4-16C49EF965DC}" srcOrd="0" destOrd="0" presId="urn:microsoft.com/office/officeart/2008/layout/NameandTitleOrganizationalChart"/>
    <dgm:cxn modelId="{CB26361A-2944-CF4B-A3FD-EE56BEE9F923}" type="presOf" srcId="{E4A89F33-4FAC-FB41-BBAD-E7561C616FB5}" destId="{11B22060-5491-CC42-89CE-D19A5609E4A5}" srcOrd="0" destOrd="0" presId="urn:microsoft.com/office/officeart/2008/layout/NameandTitleOrganizationalChart"/>
    <dgm:cxn modelId="{F9D3D7DF-6768-5046-9F9B-DF2BF62C031C}" type="presOf" srcId="{8D9380D2-24A7-B444-AA47-EC69D64A2958}" destId="{CFE9E8D3-F0C1-9949-8872-13BD39D8DD56}" srcOrd="0" destOrd="0" presId="urn:microsoft.com/office/officeart/2008/layout/NameandTitleOrganizationalChart"/>
    <dgm:cxn modelId="{4CE3EA73-E30C-0840-815A-6B767E011F40}" type="presOf" srcId="{A3A9E13D-036E-384E-A653-31CFD968D8B0}" destId="{98F62A63-7AC8-9C42-A6FB-8F262FB99B57}" srcOrd="0" destOrd="0" presId="urn:microsoft.com/office/officeart/2008/layout/NameandTitleOrganizationalChart"/>
    <dgm:cxn modelId="{D2A07CBB-B770-DE46-BA96-891E7A0B2220}" type="presOf" srcId="{04132BC8-89C2-4243-85B1-EACF18454909}" destId="{DAADED01-DA1F-A64E-AA5F-11BA155E0B30}" srcOrd="0" destOrd="0" presId="urn:microsoft.com/office/officeart/2008/layout/NameandTitleOrganizationalChart"/>
    <dgm:cxn modelId="{A2A8A2B7-19EC-0041-8C48-BDCB3B7C2972}" type="presOf" srcId="{B8B5D98F-69B5-F64E-9514-FAFC72E857B9}" destId="{EC606855-031D-8448-B5D9-13E2F496A08E}" srcOrd="1" destOrd="0" presId="urn:microsoft.com/office/officeart/2008/layout/NameandTitleOrganizationalChart"/>
    <dgm:cxn modelId="{41CBF5D9-7EE6-034F-86D9-9E55C345469A}" type="presOf" srcId="{3304DF95-FFAF-A44A-8B2D-D77F77B62E68}" destId="{9E4800F6-E626-584A-B0F8-5CF0B77CE81B}" srcOrd="0" destOrd="0" presId="urn:microsoft.com/office/officeart/2008/layout/NameandTitleOrganizationalChart"/>
    <dgm:cxn modelId="{3E8D7EE3-6406-2C48-9215-CF1CD3F77D09}" type="presOf" srcId="{B5A6CF8E-6518-B24E-8DC4-0219959B2A26}" destId="{DE077180-6206-ED40-B7FC-C6EE838F81DB}" srcOrd="0" destOrd="0" presId="urn:microsoft.com/office/officeart/2008/layout/NameandTitleOrganizationalChart"/>
    <dgm:cxn modelId="{7325D7D3-D1FC-6445-ABDE-11E16AB5D4A5}" srcId="{B3C60D5C-6FB7-C74B-8B49-C965C93F4942}" destId="{C05B68E7-22ED-924D-9B40-426D730A8ACB}" srcOrd="1" destOrd="0" parTransId="{B5A6CF8E-6518-B24E-8DC4-0219959B2A26}" sibTransId="{A54F41B2-68B2-164E-BF35-7FA0F0D3455E}"/>
    <dgm:cxn modelId="{64A6E92A-72B4-274B-82CB-D5CA079EC271}" srcId="{A0C6A4F5-9AB6-414F-9143-F4D8BCF38463}" destId="{9E89885A-63E8-D84C-9A08-F7EB4FC4302C}" srcOrd="0" destOrd="0" parTransId="{A3A9E13D-036E-384E-A653-31CFD968D8B0}" sibTransId="{2C370939-BE1C-EC45-B3DD-8F969BBA8BE9}"/>
    <dgm:cxn modelId="{A06CF1C0-8269-7743-A42F-28C67FAC81A8}" type="presOf" srcId="{D65A726A-B105-B342-A91C-34A379E045F9}" destId="{6846DB35-1E6D-8449-9553-96FC01D7054B}" srcOrd="1" destOrd="0" presId="urn:microsoft.com/office/officeart/2008/layout/NameandTitleOrganizationalChart"/>
    <dgm:cxn modelId="{EDA631FC-B31F-204B-92C6-E73AE1BB93CE}" type="presOf" srcId="{B3C60D5C-6FB7-C74B-8B49-C965C93F4942}" destId="{89A4A260-F920-CC4E-BE57-E9AEE5252B73}" srcOrd="1" destOrd="0" presId="urn:microsoft.com/office/officeart/2008/layout/NameandTitleOrganizationalChart"/>
    <dgm:cxn modelId="{96F42A6A-E5AE-9C41-98A4-AF19488F8F63}" srcId="{8D9380D2-24A7-B444-AA47-EC69D64A2958}" destId="{B3C60D5C-6FB7-C74B-8B49-C965C93F4942}" srcOrd="0" destOrd="0" parTransId="{A3298AD1-E611-B243-9F71-EB5E491983BF}" sibTransId="{04132BC8-89C2-4243-85B1-EACF18454909}"/>
    <dgm:cxn modelId="{4E792D82-4D92-6C40-BE92-CF29DE76A5D9}" type="presOf" srcId="{9E89885A-63E8-D84C-9A08-F7EB4FC4302C}" destId="{858B88C3-F453-F245-AC17-1FD89425EDB6}" srcOrd="1" destOrd="0" presId="urn:microsoft.com/office/officeart/2008/layout/NameandTitleOrganizationalChart"/>
    <dgm:cxn modelId="{1B04BDA7-3F79-8B41-AAFF-89B3910FD819}" type="presOf" srcId="{2C370939-BE1C-EC45-B3DD-8F969BBA8BE9}" destId="{8E1FCBBA-20AF-1D46-B490-85060B31F160}" srcOrd="0" destOrd="0" presId="urn:microsoft.com/office/officeart/2008/layout/NameandTitleOrganizationalChart"/>
    <dgm:cxn modelId="{4A8F4919-8531-B747-A5C3-04BE9C4623AE}" type="presOf" srcId="{AA0E1611-BA8A-8B4A-A070-CC700C8BEB42}" destId="{F83FBBE2-970E-024A-AB17-00D87BAFCAEC}" srcOrd="0" destOrd="0" presId="urn:microsoft.com/office/officeart/2008/layout/NameandTitleOrganizationalChart"/>
    <dgm:cxn modelId="{673A62C2-D0D0-C14A-843C-2B84256476FE}" type="presOf" srcId="{D65A726A-B105-B342-A91C-34A379E045F9}" destId="{DEFB7C76-16DB-3C41-9259-C11977A3A592}" srcOrd="0" destOrd="0" presId="urn:microsoft.com/office/officeart/2008/layout/NameandTitleOrganizationalChart"/>
    <dgm:cxn modelId="{F8FF98F2-6E5F-0E42-9CDA-3F611402D2C3}" type="presOf" srcId="{778062AB-7082-D341-B9CE-E4EFE0C6DF73}" destId="{A0C88FE9-44BD-AB4E-846A-D61A2D0641BC}" srcOrd="0" destOrd="0" presId="urn:microsoft.com/office/officeart/2008/layout/NameandTitleOrganizationalChart"/>
    <dgm:cxn modelId="{78B4721E-6CC4-5143-B4D9-EB98EFE4FD37}" type="presOf" srcId="{0C6A5D07-BA09-9746-82DC-117958A0DCD2}" destId="{11CFA251-8F51-764E-AA2E-1C7BD2912746}" srcOrd="0" destOrd="0" presId="urn:microsoft.com/office/officeart/2008/layout/NameandTitleOrganizationalChart"/>
    <dgm:cxn modelId="{A1FDA92B-A557-9C48-A416-2644C313707E}" type="presOf" srcId="{AA0E1611-BA8A-8B4A-A070-CC700C8BEB42}" destId="{CCE9AE06-4A1F-7A4F-89FC-CC1F70EC7CAE}" srcOrd="1" destOrd="0" presId="urn:microsoft.com/office/officeart/2008/layout/NameandTitleOrganizationalChart"/>
    <dgm:cxn modelId="{B7C604C8-FF3D-CC4B-863C-D7FB2D0E8A2D}" type="presOf" srcId="{B26CF019-293B-9943-ADBD-4B978B177476}" destId="{58C7EC04-D494-DC4B-8559-649F32C90840}" srcOrd="0" destOrd="0" presId="urn:microsoft.com/office/officeart/2008/layout/NameandTitleOrganizationalChart"/>
    <dgm:cxn modelId="{AA4D8D1A-ABC6-EC4C-8CF4-EB5FEEF66A1D}" srcId="{C05B68E7-22ED-924D-9B40-426D730A8ACB}" destId="{D65A726A-B105-B342-A91C-34A379E045F9}" srcOrd="0" destOrd="0" parTransId="{9C3D921B-B181-664E-8A5D-715B0866BA46}" sibTransId="{3304DF95-FFAF-A44A-8B2D-D77F77B62E68}"/>
    <dgm:cxn modelId="{C764BB76-DDCB-AA41-8845-5F453E80EAE5}" type="presOf" srcId="{9E89885A-63E8-D84C-9A08-F7EB4FC4302C}" destId="{DCCF4008-789A-8A45-AE0D-259D0101BBFF}" srcOrd="0" destOrd="0" presId="urn:microsoft.com/office/officeart/2008/layout/NameandTitleOrganizationalChart"/>
    <dgm:cxn modelId="{AC2D7D8C-F529-7041-8969-15470ECD3000}" type="presOf" srcId="{9C3D921B-B181-664E-8A5D-715B0866BA46}" destId="{520BAD5A-7053-6F48-A31F-3367C708EFDF}" srcOrd="0" destOrd="0" presId="urn:microsoft.com/office/officeart/2008/layout/NameandTitleOrganizationalChart"/>
    <dgm:cxn modelId="{7477CE46-4396-904F-927F-35C243683B08}" type="presParOf" srcId="{CFE9E8D3-F0C1-9949-8872-13BD39D8DD56}" destId="{B03576D7-4542-7C49-8475-EE4A92FDE0B5}" srcOrd="0" destOrd="0" presId="urn:microsoft.com/office/officeart/2008/layout/NameandTitleOrganizationalChart"/>
    <dgm:cxn modelId="{0491C7F9-6674-7D46-9FE9-991DDCE4C747}" type="presParOf" srcId="{B03576D7-4542-7C49-8475-EE4A92FDE0B5}" destId="{15D5F6DA-9280-914F-B9F3-C9BAA918132D}" srcOrd="0" destOrd="0" presId="urn:microsoft.com/office/officeart/2008/layout/NameandTitleOrganizationalChart"/>
    <dgm:cxn modelId="{F09C70F5-94D7-114B-BC5D-8E57D0B7EDE6}" type="presParOf" srcId="{15D5F6DA-9280-914F-B9F3-C9BAA918132D}" destId="{2A6DBAFD-1DE4-FD4E-A6C4-16C49EF965DC}" srcOrd="0" destOrd="0" presId="urn:microsoft.com/office/officeart/2008/layout/NameandTitleOrganizationalChart"/>
    <dgm:cxn modelId="{6BDAD2B4-0327-4043-9C37-24BE1B78C2A3}" type="presParOf" srcId="{15D5F6DA-9280-914F-B9F3-C9BAA918132D}" destId="{DAADED01-DA1F-A64E-AA5F-11BA155E0B30}" srcOrd="1" destOrd="0" presId="urn:microsoft.com/office/officeart/2008/layout/NameandTitleOrganizationalChart"/>
    <dgm:cxn modelId="{2A4B8257-E3DD-4A47-8BF5-D194A7DC4259}" type="presParOf" srcId="{15D5F6DA-9280-914F-B9F3-C9BAA918132D}" destId="{89A4A260-F920-CC4E-BE57-E9AEE5252B73}" srcOrd="2" destOrd="0" presId="urn:microsoft.com/office/officeart/2008/layout/NameandTitleOrganizationalChart"/>
    <dgm:cxn modelId="{40519134-68FB-7D4D-9FBB-66D23FBEE546}" type="presParOf" srcId="{B03576D7-4542-7C49-8475-EE4A92FDE0B5}" destId="{C193F7CE-8D74-EA41-8E88-128EE2AEDAEC}" srcOrd="1" destOrd="0" presId="urn:microsoft.com/office/officeart/2008/layout/NameandTitleOrganizationalChart"/>
    <dgm:cxn modelId="{81958820-5879-1A49-AC37-6E917D45668D}" type="presParOf" srcId="{C193F7CE-8D74-EA41-8E88-128EE2AEDAEC}" destId="{11B22060-5491-CC42-89CE-D19A5609E4A5}" srcOrd="0" destOrd="0" presId="urn:microsoft.com/office/officeart/2008/layout/NameandTitleOrganizationalChart"/>
    <dgm:cxn modelId="{973C9638-5D7B-5D44-990D-96F96DF06A11}" type="presParOf" srcId="{C193F7CE-8D74-EA41-8E88-128EE2AEDAEC}" destId="{F8B62AA3-6C76-F24F-B928-3A7DDF5F9FF2}" srcOrd="1" destOrd="0" presId="urn:microsoft.com/office/officeart/2008/layout/NameandTitleOrganizationalChart"/>
    <dgm:cxn modelId="{4B005640-BA04-8043-92B0-FEB192A0AD8D}" type="presParOf" srcId="{F8B62AA3-6C76-F24F-B928-3A7DDF5F9FF2}" destId="{A64D9E09-DDB3-7149-9A4E-5B377FF55680}" srcOrd="0" destOrd="0" presId="urn:microsoft.com/office/officeart/2008/layout/NameandTitleOrganizationalChart"/>
    <dgm:cxn modelId="{EBAA147D-C9CE-754F-8A90-C317B6611AA8}" type="presParOf" srcId="{A64D9E09-DDB3-7149-9A4E-5B377FF55680}" destId="{F06ADFE9-4251-2F47-8152-8475BFCD154B}" srcOrd="0" destOrd="0" presId="urn:microsoft.com/office/officeart/2008/layout/NameandTitleOrganizationalChart"/>
    <dgm:cxn modelId="{6C2D9EC9-EBD9-4E4E-915B-55F9F0E83D45}" type="presParOf" srcId="{A64D9E09-DDB3-7149-9A4E-5B377FF55680}" destId="{F350E1F4-BAC6-5245-9FCD-7849B202AD82}" srcOrd="1" destOrd="0" presId="urn:microsoft.com/office/officeart/2008/layout/NameandTitleOrganizationalChart"/>
    <dgm:cxn modelId="{6D3F7DD9-D766-E749-A369-03F2F3F3A9FD}" type="presParOf" srcId="{A64D9E09-DDB3-7149-9A4E-5B377FF55680}" destId="{EC606855-031D-8448-B5D9-13E2F496A08E}" srcOrd="2" destOrd="0" presId="urn:microsoft.com/office/officeart/2008/layout/NameandTitleOrganizationalChart"/>
    <dgm:cxn modelId="{D236E707-7ACB-9841-81E5-819FF93EC5F9}" type="presParOf" srcId="{F8B62AA3-6C76-F24F-B928-3A7DDF5F9FF2}" destId="{345F1F66-917A-ED4F-A4C6-E690796DCB3D}" srcOrd="1" destOrd="0" presId="urn:microsoft.com/office/officeart/2008/layout/NameandTitleOrganizationalChart"/>
    <dgm:cxn modelId="{278B3655-DE05-BC4B-A87F-E6A5BAA15D16}" type="presParOf" srcId="{F8B62AA3-6C76-F24F-B928-3A7DDF5F9FF2}" destId="{FF409A69-CF29-3A4F-AAEE-058DD39C072C}" srcOrd="2" destOrd="0" presId="urn:microsoft.com/office/officeart/2008/layout/NameandTitleOrganizationalChart"/>
    <dgm:cxn modelId="{A3BB3813-F837-1144-9D2F-6A14FEB9AFE3}" type="presParOf" srcId="{C193F7CE-8D74-EA41-8E88-128EE2AEDAEC}" destId="{DE077180-6206-ED40-B7FC-C6EE838F81DB}" srcOrd="2" destOrd="0" presId="urn:microsoft.com/office/officeart/2008/layout/NameandTitleOrganizationalChart"/>
    <dgm:cxn modelId="{DE14C0BD-9A67-D843-B5ED-828A2DF02698}" type="presParOf" srcId="{C193F7CE-8D74-EA41-8E88-128EE2AEDAEC}" destId="{C3C89CB7-F5AD-9540-9E9D-79EE070A2D9E}" srcOrd="3" destOrd="0" presId="urn:microsoft.com/office/officeart/2008/layout/NameandTitleOrganizationalChart"/>
    <dgm:cxn modelId="{B9E4FA3C-D232-B245-A7B6-CC291233C2EE}" type="presParOf" srcId="{C3C89CB7-F5AD-9540-9E9D-79EE070A2D9E}" destId="{061B3FED-431C-2549-9B4C-63E470BB6C12}" srcOrd="0" destOrd="0" presId="urn:microsoft.com/office/officeart/2008/layout/NameandTitleOrganizationalChart"/>
    <dgm:cxn modelId="{7C73DA6B-8145-DF4A-A36F-DEE8DFAB648C}" type="presParOf" srcId="{061B3FED-431C-2549-9B4C-63E470BB6C12}" destId="{C786BF9B-051C-4445-8512-DB9D975DCFD7}" srcOrd="0" destOrd="0" presId="urn:microsoft.com/office/officeart/2008/layout/NameandTitleOrganizationalChart"/>
    <dgm:cxn modelId="{BD78CC96-0E43-CF40-8BB9-1A6835C9AD83}" type="presParOf" srcId="{061B3FED-431C-2549-9B4C-63E470BB6C12}" destId="{77EB4C75-F820-5C42-8485-9258EBBEB525}" srcOrd="1" destOrd="0" presId="urn:microsoft.com/office/officeart/2008/layout/NameandTitleOrganizationalChart"/>
    <dgm:cxn modelId="{20E19F6F-780C-6049-9ED4-8BF6C647563E}" type="presParOf" srcId="{061B3FED-431C-2549-9B4C-63E470BB6C12}" destId="{19FB6BDA-AC61-6A47-9677-D4D395DA2E34}" srcOrd="2" destOrd="0" presId="urn:microsoft.com/office/officeart/2008/layout/NameandTitleOrganizationalChart"/>
    <dgm:cxn modelId="{500C1240-B8A6-0948-87A6-FFD60DA19E1F}" type="presParOf" srcId="{C3C89CB7-F5AD-9540-9E9D-79EE070A2D9E}" destId="{B94C6890-59FB-514A-ADE4-6D2FB1630C5B}" srcOrd="1" destOrd="0" presId="urn:microsoft.com/office/officeart/2008/layout/NameandTitleOrganizationalChart"/>
    <dgm:cxn modelId="{3A3EFA4A-046B-3045-8BCE-E74ABEC4DF7C}" type="presParOf" srcId="{B94C6890-59FB-514A-ADE4-6D2FB1630C5B}" destId="{520BAD5A-7053-6F48-A31F-3367C708EFDF}" srcOrd="0" destOrd="0" presId="urn:microsoft.com/office/officeart/2008/layout/NameandTitleOrganizationalChart"/>
    <dgm:cxn modelId="{510BC948-381B-304E-8444-0794C7681002}" type="presParOf" srcId="{B94C6890-59FB-514A-ADE4-6D2FB1630C5B}" destId="{DD5360E5-AEA8-D245-BB6F-6C49DACEB958}" srcOrd="1" destOrd="0" presId="urn:microsoft.com/office/officeart/2008/layout/NameandTitleOrganizationalChart"/>
    <dgm:cxn modelId="{46A3F4D9-619D-E24A-8D04-E3AEC5D8368E}" type="presParOf" srcId="{DD5360E5-AEA8-D245-BB6F-6C49DACEB958}" destId="{2FC82779-3D5A-5941-ABF0-3F4AC1BA18CB}" srcOrd="0" destOrd="0" presId="urn:microsoft.com/office/officeart/2008/layout/NameandTitleOrganizationalChart"/>
    <dgm:cxn modelId="{57044B64-3D44-1E4E-BD14-B0E7B6F5FB4E}" type="presParOf" srcId="{2FC82779-3D5A-5941-ABF0-3F4AC1BA18CB}" destId="{DEFB7C76-16DB-3C41-9259-C11977A3A592}" srcOrd="0" destOrd="0" presId="urn:microsoft.com/office/officeart/2008/layout/NameandTitleOrganizationalChart"/>
    <dgm:cxn modelId="{1959C8DF-B715-3E4A-9014-C91555FCD73A}" type="presParOf" srcId="{2FC82779-3D5A-5941-ABF0-3F4AC1BA18CB}" destId="{9E4800F6-E626-584A-B0F8-5CF0B77CE81B}" srcOrd="1" destOrd="0" presId="urn:microsoft.com/office/officeart/2008/layout/NameandTitleOrganizationalChart"/>
    <dgm:cxn modelId="{FA787094-3E45-EB48-855A-ED9F8007B5CC}" type="presParOf" srcId="{2FC82779-3D5A-5941-ABF0-3F4AC1BA18CB}" destId="{6846DB35-1E6D-8449-9553-96FC01D7054B}" srcOrd="2" destOrd="0" presId="urn:microsoft.com/office/officeart/2008/layout/NameandTitleOrganizationalChart"/>
    <dgm:cxn modelId="{982333BD-5EA3-8641-8E85-C86355100750}" type="presParOf" srcId="{DD5360E5-AEA8-D245-BB6F-6C49DACEB958}" destId="{BF47E558-B516-8D46-B990-4C41DB6D3691}" srcOrd="1" destOrd="0" presId="urn:microsoft.com/office/officeart/2008/layout/NameandTitleOrganizationalChart"/>
    <dgm:cxn modelId="{CA0326C2-D544-474C-B47E-3F5420BF664F}" type="presParOf" srcId="{DD5360E5-AEA8-D245-BB6F-6C49DACEB958}" destId="{1FCCB032-7687-9C4E-AF26-913B36164CCA}" srcOrd="2" destOrd="0" presId="urn:microsoft.com/office/officeart/2008/layout/NameandTitleOrganizationalChart"/>
    <dgm:cxn modelId="{3870BB94-8826-E54E-8424-AB16D9F9CEAA}" type="presParOf" srcId="{B94C6890-59FB-514A-ADE4-6D2FB1630C5B}" destId="{A0C88FE9-44BD-AB4E-846A-D61A2D0641BC}" srcOrd="2" destOrd="0" presId="urn:microsoft.com/office/officeart/2008/layout/NameandTitleOrganizationalChart"/>
    <dgm:cxn modelId="{DF3D6E5C-4B90-EC4A-8BA1-33B67D8FF1DA}" type="presParOf" srcId="{B94C6890-59FB-514A-ADE4-6D2FB1630C5B}" destId="{0F3F417F-63ED-D74B-8932-E7532D2928E3}" srcOrd="3" destOrd="0" presId="urn:microsoft.com/office/officeart/2008/layout/NameandTitleOrganizationalChart"/>
    <dgm:cxn modelId="{8147FD95-7E0D-BF4A-BAB7-181FAB8EF40D}" type="presParOf" srcId="{0F3F417F-63ED-D74B-8932-E7532D2928E3}" destId="{25D0F209-E296-6A42-916C-134FB28EB3DD}" srcOrd="0" destOrd="0" presId="urn:microsoft.com/office/officeart/2008/layout/NameandTitleOrganizationalChart"/>
    <dgm:cxn modelId="{139CF3AA-2EC1-3D4A-8386-D566ACDEF448}" type="presParOf" srcId="{25D0F209-E296-6A42-916C-134FB28EB3DD}" destId="{DEE77C9C-6FE8-5040-9CE5-73C9833784D9}" srcOrd="0" destOrd="0" presId="urn:microsoft.com/office/officeart/2008/layout/NameandTitleOrganizationalChart"/>
    <dgm:cxn modelId="{DA27413C-7B29-514A-B81C-9EB59C5CDD9B}" type="presParOf" srcId="{25D0F209-E296-6A42-916C-134FB28EB3DD}" destId="{8C99EB7A-2E38-A84D-B28F-702CA688BC34}" srcOrd="1" destOrd="0" presId="urn:microsoft.com/office/officeart/2008/layout/NameandTitleOrganizationalChart"/>
    <dgm:cxn modelId="{48F09D36-6E15-CD49-AAC1-BA899CD3C836}" type="presParOf" srcId="{25D0F209-E296-6A42-916C-134FB28EB3DD}" destId="{12ED981B-7834-1A4D-9EC9-23CD8B5C4662}" srcOrd="2" destOrd="0" presId="urn:microsoft.com/office/officeart/2008/layout/NameandTitleOrganizationalChart"/>
    <dgm:cxn modelId="{49E1B301-9967-C54F-981A-042E801F39C4}" type="presParOf" srcId="{0F3F417F-63ED-D74B-8932-E7532D2928E3}" destId="{2A7454F2-89A7-464D-B95A-222D7536A56B}" srcOrd="1" destOrd="0" presId="urn:microsoft.com/office/officeart/2008/layout/NameandTitleOrganizationalChart"/>
    <dgm:cxn modelId="{9A3ED44E-0309-4042-88B4-0D4AF5E68FE9}" type="presParOf" srcId="{2A7454F2-89A7-464D-B95A-222D7536A56B}" destId="{98F62A63-7AC8-9C42-A6FB-8F262FB99B57}" srcOrd="0" destOrd="0" presId="urn:microsoft.com/office/officeart/2008/layout/NameandTitleOrganizationalChart"/>
    <dgm:cxn modelId="{19A1E74A-D881-8A4B-8D30-C6CDFEEF1A97}" type="presParOf" srcId="{2A7454F2-89A7-464D-B95A-222D7536A56B}" destId="{6359355B-AD26-4F4F-9C9C-BC21EF7DA49F}" srcOrd="1" destOrd="0" presId="urn:microsoft.com/office/officeart/2008/layout/NameandTitleOrganizationalChart"/>
    <dgm:cxn modelId="{A5CCFFAE-965D-A74D-9804-C37B6468973B}" type="presParOf" srcId="{6359355B-AD26-4F4F-9C9C-BC21EF7DA49F}" destId="{61D09F67-AC7E-2F4C-B571-CD0818B11DE8}" srcOrd="0" destOrd="0" presId="urn:microsoft.com/office/officeart/2008/layout/NameandTitleOrganizationalChart"/>
    <dgm:cxn modelId="{1D5CBEA5-355C-C84F-A178-2708B940F4C4}" type="presParOf" srcId="{61D09F67-AC7E-2F4C-B571-CD0818B11DE8}" destId="{DCCF4008-789A-8A45-AE0D-259D0101BBFF}" srcOrd="0" destOrd="0" presId="urn:microsoft.com/office/officeart/2008/layout/NameandTitleOrganizationalChart"/>
    <dgm:cxn modelId="{9492CC9C-CFD0-3848-B682-89ECE0A3756D}" type="presParOf" srcId="{61D09F67-AC7E-2F4C-B571-CD0818B11DE8}" destId="{8E1FCBBA-20AF-1D46-B490-85060B31F160}" srcOrd="1" destOrd="0" presId="urn:microsoft.com/office/officeart/2008/layout/NameandTitleOrganizationalChart"/>
    <dgm:cxn modelId="{038C410F-F23C-6D49-9A9D-3354C77BA9DB}" type="presParOf" srcId="{61D09F67-AC7E-2F4C-B571-CD0818B11DE8}" destId="{858B88C3-F453-F245-AC17-1FD89425EDB6}" srcOrd="2" destOrd="0" presId="urn:microsoft.com/office/officeart/2008/layout/NameandTitleOrganizationalChart"/>
    <dgm:cxn modelId="{00B803D1-11CB-3B49-8D21-FB164DB73E41}" type="presParOf" srcId="{6359355B-AD26-4F4F-9C9C-BC21EF7DA49F}" destId="{CD190DB5-2649-444D-B3C5-7AAB13A5D9AB}" srcOrd="1" destOrd="0" presId="urn:microsoft.com/office/officeart/2008/layout/NameandTitleOrganizationalChart"/>
    <dgm:cxn modelId="{E5A74312-5FB0-0441-9A9E-539B7AA1DA3C}" type="presParOf" srcId="{6359355B-AD26-4F4F-9C9C-BC21EF7DA49F}" destId="{AB1DA42E-6440-5549-ABB9-1135FB653FF2}" srcOrd="2" destOrd="0" presId="urn:microsoft.com/office/officeart/2008/layout/NameandTitleOrganizationalChart"/>
    <dgm:cxn modelId="{139E2A95-7597-8044-A239-7CCA9241E1D5}" type="presParOf" srcId="{2A7454F2-89A7-464D-B95A-222D7536A56B}" destId="{58C7EC04-D494-DC4B-8559-649F32C90840}" srcOrd="2" destOrd="0" presId="urn:microsoft.com/office/officeart/2008/layout/NameandTitleOrganizationalChart"/>
    <dgm:cxn modelId="{0300F718-9119-AA4A-BBA1-0637438B4262}" type="presParOf" srcId="{2A7454F2-89A7-464D-B95A-222D7536A56B}" destId="{8F8B8EB0-CD74-BA4B-B74C-558EA8481B42}" srcOrd="3" destOrd="0" presId="urn:microsoft.com/office/officeart/2008/layout/NameandTitleOrganizationalChart"/>
    <dgm:cxn modelId="{589C5C8D-8ED2-854D-9A8D-72B79B621264}" type="presParOf" srcId="{8F8B8EB0-CD74-BA4B-B74C-558EA8481B42}" destId="{B0CB8CC2-582F-9044-9540-5F2126136C70}" srcOrd="0" destOrd="0" presId="urn:microsoft.com/office/officeart/2008/layout/NameandTitleOrganizationalChart"/>
    <dgm:cxn modelId="{02C4749C-04F2-344C-A56F-CB6960AA8576}" type="presParOf" srcId="{B0CB8CC2-582F-9044-9540-5F2126136C70}" destId="{F83FBBE2-970E-024A-AB17-00D87BAFCAEC}" srcOrd="0" destOrd="0" presId="urn:microsoft.com/office/officeart/2008/layout/NameandTitleOrganizationalChart"/>
    <dgm:cxn modelId="{CBDCE397-0A53-AA45-BE20-1E415B654ED9}" type="presParOf" srcId="{B0CB8CC2-582F-9044-9540-5F2126136C70}" destId="{11CFA251-8F51-764E-AA2E-1C7BD2912746}" srcOrd="1" destOrd="0" presId="urn:microsoft.com/office/officeart/2008/layout/NameandTitleOrganizationalChart"/>
    <dgm:cxn modelId="{57D9E7AC-5231-DA4A-BB8C-F632F52C6C7B}" type="presParOf" srcId="{B0CB8CC2-582F-9044-9540-5F2126136C70}" destId="{CCE9AE06-4A1F-7A4F-89FC-CC1F70EC7CAE}" srcOrd="2" destOrd="0" presId="urn:microsoft.com/office/officeart/2008/layout/NameandTitleOrganizationalChart"/>
    <dgm:cxn modelId="{8560FB0F-84FD-5A42-8CA4-2F1F4C1C655B}" type="presParOf" srcId="{8F8B8EB0-CD74-BA4B-B74C-558EA8481B42}" destId="{9B34C59A-11A4-DA46-9DBA-6FBEF3E364C7}" srcOrd="1" destOrd="0" presId="urn:microsoft.com/office/officeart/2008/layout/NameandTitleOrganizationalChart"/>
    <dgm:cxn modelId="{ADF24848-FA40-0245-93B8-A3643C674D2A}" type="presParOf" srcId="{8F8B8EB0-CD74-BA4B-B74C-558EA8481B42}" destId="{50130AD1-79C3-AA47-9DAD-1E35B1C27DA3}" srcOrd="2" destOrd="0" presId="urn:microsoft.com/office/officeart/2008/layout/NameandTitleOrganizationalChart"/>
    <dgm:cxn modelId="{092FE9A2-AC9D-574A-9341-761897C0B6BC}" type="presParOf" srcId="{0F3F417F-63ED-D74B-8932-E7532D2928E3}" destId="{5137AE21-2D03-184B-9C4B-26D1C5059869}" srcOrd="2" destOrd="0" presId="urn:microsoft.com/office/officeart/2008/layout/NameandTitleOrganizationalChart"/>
    <dgm:cxn modelId="{CF7F4E81-E45D-BD4B-87CC-B833BB5F2CE4}" type="presParOf" srcId="{C3C89CB7-F5AD-9540-9E9D-79EE070A2D9E}" destId="{18955233-8846-0E47-AE0F-372F2ED54A27}" srcOrd="2" destOrd="0" presId="urn:microsoft.com/office/officeart/2008/layout/NameandTitleOrganizationalChart"/>
    <dgm:cxn modelId="{9CA4932D-B085-1442-8A4C-02040D509DDD}" type="presParOf" srcId="{B03576D7-4542-7C49-8475-EE4A92FDE0B5}" destId="{6D17E4A8-DF6F-8F44-88AC-53726A383105}"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EE8843-E09B-42C0-A172-B9212F50038D}"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MY"/>
        </a:p>
      </dgm:t>
    </dgm:pt>
    <dgm:pt modelId="{B55966A8-1C6A-4C42-9900-83B943825D64}">
      <dgm:prSet phldrT="[Text]" custT="1"/>
      <dgm:spPr>
        <a:solidFill>
          <a:schemeClr val="accent6">
            <a:lumMod val="75000"/>
          </a:schemeClr>
        </a:solidFill>
        <a:effectLst>
          <a:outerShdw blurRad="50800" dist="38100" dir="2700000" algn="tl" rotWithShape="0">
            <a:prstClr val="black">
              <a:alpha val="40000"/>
            </a:prstClr>
          </a:outerShdw>
        </a:effectLst>
      </dgm:spPr>
      <dgm:t>
        <a:bodyPr/>
        <a:lstStyle/>
        <a:p>
          <a:r>
            <a:rPr lang="en-US" sz="4000" b="1" i="0" dirty="0" smtClean="0">
              <a:effectLst>
                <a:outerShdw blurRad="38100" dist="38100" dir="2700000" algn="tl">
                  <a:srgbClr val="000000">
                    <a:alpha val="43137"/>
                  </a:srgbClr>
                </a:outerShdw>
              </a:effectLst>
              <a:latin typeface="+mj-lt"/>
            </a:rPr>
            <a:t>Cultural Bounds</a:t>
          </a:r>
          <a:endParaRPr lang="en-MY" sz="4000" b="1" i="0" dirty="0">
            <a:effectLst>
              <a:outerShdw blurRad="38100" dist="38100" dir="2700000" algn="tl">
                <a:srgbClr val="000000">
                  <a:alpha val="43137"/>
                </a:srgbClr>
              </a:outerShdw>
            </a:effectLst>
            <a:latin typeface="+mj-lt"/>
          </a:endParaRPr>
        </a:p>
      </dgm:t>
    </dgm:pt>
    <dgm:pt modelId="{DC98D529-3EA8-4BDF-AE4A-8057BAA03348}" type="parTrans" cxnId="{EC378E22-43AA-4A66-886F-4EB6F5724054}">
      <dgm:prSet/>
      <dgm:spPr/>
      <dgm:t>
        <a:bodyPr/>
        <a:lstStyle/>
        <a:p>
          <a:endParaRPr lang="en-MY" sz="4000" b="1" i="0" dirty="0">
            <a:latin typeface="+mj-lt"/>
          </a:endParaRPr>
        </a:p>
      </dgm:t>
    </dgm:pt>
    <dgm:pt modelId="{180E0496-5B1E-4119-9B1F-00374F6CFFC5}" type="sibTrans" cxnId="{EC378E22-43AA-4A66-886F-4EB6F5724054}">
      <dgm:prSet custT="1"/>
      <dgm:spPr/>
      <dgm:t>
        <a:bodyPr/>
        <a:lstStyle/>
        <a:p>
          <a:endParaRPr lang="en-MY" sz="4000" b="1" i="0" dirty="0">
            <a:latin typeface="+mj-lt"/>
          </a:endParaRPr>
        </a:p>
      </dgm:t>
    </dgm:pt>
    <dgm:pt modelId="{9A9E0980-C11C-4007-A254-5F6E48A6AE53}">
      <dgm:prSet phldrT="[Text]" custT="1"/>
      <dgm:spPr>
        <a:solidFill>
          <a:schemeClr val="accent5">
            <a:lumMod val="75000"/>
          </a:schemeClr>
        </a:solidFill>
        <a:effectLst>
          <a:outerShdw blurRad="50800" dist="38100" dir="2700000" algn="tl" rotWithShape="0">
            <a:prstClr val="black">
              <a:alpha val="40000"/>
            </a:prstClr>
          </a:outerShdw>
        </a:effectLst>
      </dgm:spPr>
      <dgm:t>
        <a:bodyPr/>
        <a:lstStyle/>
        <a:p>
          <a:r>
            <a:rPr lang="en-US" sz="4000" b="1" i="0" dirty="0" smtClean="0">
              <a:effectLst>
                <a:outerShdw blurRad="38100" dist="38100" dir="2700000" algn="tl">
                  <a:srgbClr val="000000">
                    <a:alpha val="43137"/>
                  </a:srgbClr>
                </a:outerShdw>
              </a:effectLst>
              <a:latin typeface="+mj-lt"/>
            </a:rPr>
            <a:t>Mindset</a:t>
          </a:r>
          <a:endParaRPr lang="en-MY" sz="4000" b="1" i="0" dirty="0">
            <a:effectLst>
              <a:outerShdw blurRad="38100" dist="38100" dir="2700000" algn="tl">
                <a:srgbClr val="000000">
                  <a:alpha val="43137"/>
                </a:srgbClr>
              </a:outerShdw>
            </a:effectLst>
            <a:latin typeface="+mj-lt"/>
          </a:endParaRPr>
        </a:p>
      </dgm:t>
    </dgm:pt>
    <dgm:pt modelId="{BF80D1DF-9585-4F6B-9C41-06C2A0180EE3}" type="parTrans" cxnId="{6FC12F40-334C-4AEC-A072-FCBEC927EA53}">
      <dgm:prSet/>
      <dgm:spPr/>
      <dgm:t>
        <a:bodyPr/>
        <a:lstStyle/>
        <a:p>
          <a:endParaRPr lang="en-MY" sz="4000" b="1" i="0" dirty="0">
            <a:latin typeface="+mj-lt"/>
          </a:endParaRPr>
        </a:p>
      </dgm:t>
    </dgm:pt>
    <dgm:pt modelId="{272424A4-0517-405A-AEB9-5504C71149EB}" type="sibTrans" cxnId="{6FC12F40-334C-4AEC-A072-FCBEC927EA53}">
      <dgm:prSet custT="1"/>
      <dgm:spPr/>
      <dgm:t>
        <a:bodyPr/>
        <a:lstStyle/>
        <a:p>
          <a:endParaRPr lang="en-MY" sz="4000" b="1" i="0" dirty="0">
            <a:latin typeface="+mj-lt"/>
          </a:endParaRPr>
        </a:p>
      </dgm:t>
    </dgm:pt>
    <dgm:pt modelId="{16451BAF-182C-4DFF-BDFB-F33F27174EFC}">
      <dgm:prSet phldrT="[Text]" custT="1"/>
      <dgm:spPr>
        <a:solidFill>
          <a:schemeClr val="accent4">
            <a:lumMod val="75000"/>
          </a:schemeClr>
        </a:solidFill>
        <a:effectLst>
          <a:outerShdw blurRad="50800" dist="38100" dir="2700000" algn="tl" rotWithShape="0">
            <a:prstClr val="black">
              <a:alpha val="40000"/>
            </a:prstClr>
          </a:outerShdw>
        </a:effectLst>
      </dgm:spPr>
      <dgm:t>
        <a:bodyPr/>
        <a:lstStyle/>
        <a:p>
          <a:r>
            <a:rPr lang="en-US" sz="4000" b="1" i="0" dirty="0" smtClean="0">
              <a:effectLst>
                <a:outerShdw blurRad="38100" dist="38100" dir="2700000" algn="tl">
                  <a:srgbClr val="000000">
                    <a:alpha val="43137"/>
                  </a:srgbClr>
                </a:outerShdw>
              </a:effectLst>
              <a:latin typeface="+mj-lt"/>
            </a:rPr>
            <a:t>Attitude</a:t>
          </a:r>
          <a:endParaRPr lang="en-MY" sz="4000" b="1" i="0" dirty="0">
            <a:effectLst>
              <a:outerShdw blurRad="38100" dist="38100" dir="2700000" algn="tl">
                <a:srgbClr val="000000">
                  <a:alpha val="43137"/>
                </a:srgbClr>
              </a:outerShdw>
            </a:effectLst>
            <a:latin typeface="+mj-lt"/>
          </a:endParaRPr>
        </a:p>
      </dgm:t>
    </dgm:pt>
    <dgm:pt modelId="{65144D48-D034-415D-A6E8-F73DE8DB668F}" type="parTrans" cxnId="{A64D8939-B33F-4B0D-B530-95ECA812F6DC}">
      <dgm:prSet/>
      <dgm:spPr/>
      <dgm:t>
        <a:bodyPr/>
        <a:lstStyle/>
        <a:p>
          <a:endParaRPr lang="en-MY" sz="4000" b="1" i="0" dirty="0">
            <a:latin typeface="+mj-lt"/>
          </a:endParaRPr>
        </a:p>
      </dgm:t>
    </dgm:pt>
    <dgm:pt modelId="{05E10F80-3684-40F1-BAE3-6E39C1CE17B9}" type="sibTrans" cxnId="{A64D8939-B33F-4B0D-B530-95ECA812F6DC}">
      <dgm:prSet custT="1"/>
      <dgm:spPr/>
      <dgm:t>
        <a:bodyPr/>
        <a:lstStyle/>
        <a:p>
          <a:endParaRPr lang="en-MY" sz="4000" b="1" i="0" dirty="0">
            <a:latin typeface="+mj-lt"/>
          </a:endParaRPr>
        </a:p>
      </dgm:t>
    </dgm:pt>
    <dgm:pt modelId="{7B865F53-95F5-4F04-8FF0-8125C1FA87C5}">
      <dgm:prSet phldrT="[Text]" custT="1"/>
      <dgm:spPr>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dgm:spPr>
      <dgm:t>
        <a:bodyPr/>
        <a:lstStyle/>
        <a:p>
          <a:r>
            <a:rPr lang="en-US" sz="4000" b="1" i="0" dirty="0" smtClean="0">
              <a:effectLst>
                <a:outerShdw blurRad="38100" dist="38100" dir="2700000" algn="tl">
                  <a:srgbClr val="000000">
                    <a:alpha val="43137"/>
                  </a:srgbClr>
                </a:outerShdw>
              </a:effectLst>
              <a:latin typeface="+mj-lt"/>
            </a:rPr>
            <a:t>Religious Bounds</a:t>
          </a:r>
          <a:endParaRPr lang="en-MY" sz="4000" b="1" i="0" dirty="0">
            <a:effectLst>
              <a:outerShdw blurRad="38100" dist="38100" dir="2700000" algn="tl">
                <a:srgbClr val="000000">
                  <a:alpha val="43137"/>
                </a:srgbClr>
              </a:outerShdw>
            </a:effectLst>
            <a:latin typeface="+mj-lt"/>
          </a:endParaRPr>
        </a:p>
      </dgm:t>
    </dgm:pt>
    <dgm:pt modelId="{9EF198D2-40BD-43FE-88D2-94C2BD065F3E}" type="parTrans" cxnId="{D79E8EC5-4862-4F31-B480-24B47962BA57}">
      <dgm:prSet/>
      <dgm:spPr/>
      <dgm:t>
        <a:bodyPr/>
        <a:lstStyle/>
        <a:p>
          <a:endParaRPr lang="en-MY" sz="4000" b="1" i="0" dirty="0">
            <a:latin typeface="+mj-lt"/>
          </a:endParaRPr>
        </a:p>
      </dgm:t>
    </dgm:pt>
    <dgm:pt modelId="{C3EC5D63-046D-47E2-A12A-ABB924214968}" type="sibTrans" cxnId="{D79E8EC5-4862-4F31-B480-24B47962BA57}">
      <dgm:prSet custT="1"/>
      <dgm:spPr/>
      <dgm:t>
        <a:bodyPr/>
        <a:lstStyle/>
        <a:p>
          <a:endParaRPr lang="en-MY" sz="4000" b="1" i="0" dirty="0">
            <a:latin typeface="+mj-lt"/>
          </a:endParaRPr>
        </a:p>
      </dgm:t>
    </dgm:pt>
    <dgm:pt modelId="{EA7D03DB-E773-4FC9-A61B-A09397AC81E7}">
      <dgm:prSet phldrT="[Text]" custT="1"/>
      <dgm:spPr>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dgm:spPr>
      <dgm:t>
        <a:bodyPr/>
        <a:lstStyle/>
        <a:p>
          <a:r>
            <a:rPr lang="en-US" sz="4000" b="1" i="0" dirty="0" smtClean="0">
              <a:effectLst>
                <a:outerShdw blurRad="38100" dist="38100" dir="2700000" algn="tl">
                  <a:srgbClr val="000000">
                    <a:alpha val="43137"/>
                  </a:srgbClr>
                </a:outerShdw>
              </a:effectLst>
              <a:latin typeface="+mj-lt"/>
            </a:rPr>
            <a:t>Competencies</a:t>
          </a:r>
          <a:endParaRPr lang="en-MY" sz="4000" b="1" i="0" dirty="0">
            <a:effectLst>
              <a:outerShdw blurRad="38100" dist="38100" dir="2700000" algn="tl">
                <a:srgbClr val="000000">
                  <a:alpha val="43137"/>
                </a:srgbClr>
              </a:outerShdw>
            </a:effectLst>
            <a:latin typeface="+mj-lt"/>
          </a:endParaRPr>
        </a:p>
      </dgm:t>
    </dgm:pt>
    <dgm:pt modelId="{4A7F4500-9264-4DE4-8964-47CBB1937465}" type="parTrans" cxnId="{1E585B7B-16BF-4F70-822F-8859128C303C}">
      <dgm:prSet/>
      <dgm:spPr/>
      <dgm:t>
        <a:bodyPr/>
        <a:lstStyle/>
        <a:p>
          <a:endParaRPr lang="en-MY" sz="4000" b="1" i="0" dirty="0">
            <a:latin typeface="+mj-lt"/>
          </a:endParaRPr>
        </a:p>
      </dgm:t>
    </dgm:pt>
    <dgm:pt modelId="{D44E5602-FF66-491F-9605-742CBBBD65E2}" type="sibTrans" cxnId="{1E585B7B-16BF-4F70-822F-8859128C303C}">
      <dgm:prSet custT="1"/>
      <dgm:spPr/>
      <dgm:t>
        <a:bodyPr/>
        <a:lstStyle/>
        <a:p>
          <a:endParaRPr lang="en-MY" sz="4000" b="1" i="0" dirty="0">
            <a:latin typeface="+mj-lt"/>
          </a:endParaRPr>
        </a:p>
      </dgm:t>
    </dgm:pt>
    <dgm:pt modelId="{573FB499-5CCE-4894-91C6-862BEA80EB72}">
      <dgm:prSet phldrT="[Text]" custT="1"/>
      <dgm:spPr>
        <a:solidFill>
          <a:schemeClr val="accent1">
            <a:lumMod val="75000"/>
          </a:schemeClr>
        </a:solidFill>
        <a:effectLst>
          <a:outerShdw blurRad="50800" dist="38100" dir="2700000" algn="tl" rotWithShape="0">
            <a:prstClr val="black">
              <a:alpha val="40000"/>
            </a:prstClr>
          </a:outerShdw>
        </a:effectLst>
      </dgm:spPr>
      <dgm:t>
        <a:bodyPr/>
        <a:lstStyle/>
        <a:p>
          <a:r>
            <a:rPr lang="en-US" sz="4000" b="1" i="0" dirty="0" smtClean="0">
              <a:effectLst>
                <a:outerShdw blurRad="38100" dist="38100" dir="2700000" algn="tl">
                  <a:srgbClr val="000000">
                    <a:alpha val="43137"/>
                  </a:srgbClr>
                </a:outerShdw>
              </a:effectLst>
              <a:latin typeface="+mj-lt"/>
            </a:rPr>
            <a:t>Value Chains</a:t>
          </a:r>
          <a:endParaRPr lang="en-MY" sz="4000" b="1" i="0" dirty="0">
            <a:effectLst>
              <a:outerShdw blurRad="38100" dist="38100" dir="2700000" algn="tl">
                <a:srgbClr val="000000">
                  <a:alpha val="43137"/>
                </a:srgbClr>
              </a:outerShdw>
            </a:effectLst>
            <a:latin typeface="+mj-lt"/>
          </a:endParaRPr>
        </a:p>
      </dgm:t>
    </dgm:pt>
    <dgm:pt modelId="{198D2C69-5C21-4B38-9E8C-895AE314DEA2}" type="parTrans" cxnId="{FAF48F71-99F5-4063-BC91-0ACF92104DF8}">
      <dgm:prSet/>
      <dgm:spPr/>
      <dgm:t>
        <a:bodyPr/>
        <a:lstStyle/>
        <a:p>
          <a:endParaRPr lang="en-MY" sz="4000" b="1" i="0" dirty="0">
            <a:latin typeface="+mj-lt"/>
          </a:endParaRPr>
        </a:p>
      </dgm:t>
    </dgm:pt>
    <dgm:pt modelId="{D240467A-6B22-4040-A83A-68ABA4402B41}" type="sibTrans" cxnId="{FAF48F71-99F5-4063-BC91-0ACF92104DF8}">
      <dgm:prSet custT="1"/>
      <dgm:spPr/>
      <dgm:t>
        <a:bodyPr/>
        <a:lstStyle/>
        <a:p>
          <a:endParaRPr lang="en-MY" sz="4000" b="1" i="0" dirty="0">
            <a:latin typeface="+mj-lt"/>
          </a:endParaRPr>
        </a:p>
      </dgm:t>
    </dgm:pt>
    <dgm:pt modelId="{A851F60C-C0B1-4038-9D01-0193D054919D}">
      <dgm:prSet phldrT="[Text]" custT="1"/>
      <dgm:spPr>
        <a:solidFill>
          <a:schemeClr val="bg2">
            <a:lumMod val="50000"/>
          </a:schemeClr>
        </a:solidFill>
        <a:effectLst>
          <a:outerShdw blurRad="50800" dist="38100" dir="2700000" algn="tl" rotWithShape="0">
            <a:prstClr val="black">
              <a:alpha val="40000"/>
            </a:prstClr>
          </a:outerShdw>
        </a:effectLst>
      </dgm:spPr>
      <dgm:t>
        <a:bodyPr/>
        <a:lstStyle/>
        <a:p>
          <a:r>
            <a:rPr lang="en-US" sz="4000" b="1" i="0" dirty="0" smtClean="0">
              <a:effectLst>
                <a:outerShdw blurRad="38100" dist="38100" dir="2700000" algn="tl">
                  <a:srgbClr val="000000">
                    <a:alpha val="43137"/>
                  </a:srgbClr>
                </a:outerShdw>
              </a:effectLst>
              <a:latin typeface="+mj-lt"/>
            </a:rPr>
            <a:t>Independency</a:t>
          </a:r>
          <a:endParaRPr lang="en-MY" sz="4000" b="1" i="0" dirty="0">
            <a:effectLst>
              <a:outerShdw blurRad="38100" dist="38100" dir="2700000" algn="tl">
                <a:srgbClr val="000000">
                  <a:alpha val="43137"/>
                </a:srgbClr>
              </a:outerShdw>
            </a:effectLst>
            <a:latin typeface="+mj-lt"/>
          </a:endParaRPr>
        </a:p>
      </dgm:t>
    </dgm:pt>
    <dgm:pt modelId="{7FC3311D-4CED-465D-9478-562A0A6BA248}" type="parTrans" cxnId="{4FCD8585-ED09-466C-AB0C-5615861C60D2}">
      <dgm:prSet/>
      <dgm:spPr/>
      <dgm:t>
        <a:bodyPr/>
        <a:lstStyle/>
        <a:p>
          <a:endParaRPr lang="en-MY" sz="4000" b="1" i="0" dirty="0">
            <a:latin typeface="+mj-lt"/>
          </a:endParaRPr>
        </a:p>
      </dgm:t>
    </dgm:pt>
    <dgm:pt modelId="{F1383C46-6D77-4EB4-8F54-0B43AE948CC1}" type="sibTrans" cxnId="{4FCD8585-ED09-466C-AB0C-5615861C60D2}">
      <dgm:prSet custT="1"/>
      <dgm:spPr/>
      <dgm:t>
        <a:bodyPr/>
        <a:lstStyle/>
        <a:p>
          <a:endParaRPr lang="en-MY" sz="4000" b="1" i="0" dirty="0">
            <a:latin typeface="+mj-lt"/>
          </a:endParaRPr>
        </a:p>
      </dgm:t>
    </dgm:pt>
    <dgm:pt modelId="{8E8CC3D2-ED7C-4647-BA48-5785A178ECC9}" type="pres">
      <dgm:prSet presAssocID="{D6EE8843-E09B-42C0-A172-B9212F50038D}" presName="linear" presStyleCnt="0">
        <dgm:presLayoutVars>
          <dgm:dir/>
          <dgm:animLvl val="lvl"/>
          <dgm:resizeHandles val="exact"/>
        </dgm:presLayoutVars>
      </dgm:prSet>
      <dgm:spPr/>
      <dgm:t>
        <a:bodyPr/>
        <a:lstStyle/>
        <a:p>
          <a:endParaRPr lang="en-US"/>
        </a:p>
      </dgm:t>
    </dgm:pt>
    <dgm:pt modelId="{4B1BEC52-CE9B-774C-A587-E44ADF2B1B6F}" type="pres">
      <dgm:prSet presAssocID="{B55966A8-1C6A-4C42-9900-83B943825D64}" presName="parentLin" presStyleCnt="0"/>
      <dgm:spPr/>
    </dgm:pt>
    <dgm:pt modelId="{37464B2A-39CE-234F-9642-99A0C97DAB2E}" type="pres">
      <dgm:prSet presAssocID="{B55966A8-1C6A-4C42-9900-83B943825D64}" presName="parentLeftMargin" presStyleLbl="node1" presStyleIdx="0" presStyleCnt="7"/>
      <dgm:spPr/>
      <dgm:t>
        <a:bodyPr/>
        <a:lstStyle/>
        <a:p>
          <a:endParaRPr lang="en-US"/>
        </a:p>
      </dgm:t>
    </dgm:pt>
    <dgm:pt modelId="{A8B20B50-46DB-1346-B109-0628F087172C}" type="pres">
      <dgm:prSet presAssocID="{B55966A8-1C6A-4C42-9900-83B943825D64}" presName="parentText" presStyleLbl="node1" presStyleIdx="0" presStyleCnt="7">
        <dgm:presLayoutVars>
          <dgm:chMax val="0"/>
          <dgm:bulletEnabled val="1"/>
        </dgm:presLayoutVars>
      </dgm:prSet>
      <dgm:spPr/>
      <dgm:t>
        <a:bodyPr/>
        <a:lstStyle/>
        <a:p>
          <a:endParaRPr lang="en-US"/>
        </a:p>
      </dgm:t>
    </dgm:pt>
    <dgm:pt modelId="{D2482CD3-AAFD-BD49-A998-F5DB75D375E8}" type="pres">
      <dgm:prSet presAssocID="{B55966A8-1C6A-4C42-9900-83B943825D64}" presName="negativeSpace" presStyleCnt="0"/>
      <dgm:spPr/>
    </dgm:pt>
    <dgm:pt modelId="{346A2C50-6856-C049-8518-D979BB62A17F}" type="pres">
      <dgm:prSet presAssocID="{B55966A8-1C6A-4C42-9900-83B943825D64}" presName="childText" presStyleLbl="conFgAcc1" presStyleIdx="0" presStyleCnt="7">
        <dgm:presLayoutVars>
          <dgm:bulletEnabled val="1"/>
        </dgm:presLayoutVars>
      </dgm:prSet>
      <dgm:spPr/>
    </dgm:pt>
    <dgm:pt modelId="{C23F100D-4A21-C241-9546-9BF34E9DEF33}" type="pres">
      <dgm:prSet presAssocID="{180E0496-5B1E-4119-9B1F-00374F6CFFC5}" presName="spaceBetweenRectangles" presStyleCnt="0"/>
      <dgm:spPr/>
    </dgm:pt>
    <dgm:pt modelId="{CC7F7FBD-A342-BC4F-A366-E9639AC32A34}" type="pres">
      <dgm:prSet presAssocID="{9A9E0980-C11C-4007-A254-5F6E48A6AE53}" presName="parentLin" presStyleCnt="0"/>
      <dgm:spPr/>
    </dgm:pt>
    <dgm:pt modelId="{2283C293-5573-CA44-B50B-D0AAC7D015B8}" type="pres">
      <dgm:prSet presAssocID="{9A9E0980-C11C-4007-A254-5F6E48A6AE53}" presName="parentLeftMargin" presStyleLbl="node1" presStyleIdx="0" presStyleCnt="7"/>
      <dgm:spPr/>
      <dgm:t>
        <a:bodyPr/>
        <a:lstStyle/>
        <a:p>
          <a:endParaRPr lang="en-US"/>
        </a:p>
      </dgm:t>
    </dgm:pt>
    <dgm:pt modelId="{0E958025-2F5F-A24A-8AB1-0D8595B911C0}" type="pres">
      <dgm:prSet presAssocID="{9A9E0980-C11C-4007-A254-5F6E48A6AE53}" presName="parentText" presStyleLbl="node1" presStyleIdx="1" presStyleCnt="7">
        <dgm:presLayoutVars>
          <dgm:chMax val="0"/>
          <dgm:bulletEnabled val="1"/>
        </dgm:presLayoutVars>
      </dgm:prSet>
      <dgm:spPr/>
      <dgm:t>
        <a:bodyPr/>
        <a:lstStyle/>
        <a:p>
          <a:endParaRPr lang="en-US"/>
        </a:p>
      </dgm:t>
    </dgm:pt>
    <dgm:pt modelId="{07973089-8DBC-DF44-BCA4-C285C5224367}" type="pres">
      <dgm:prSet presAssocID="{9A9E0980-C11C-4007-A254-5F6E48A6AE53}" presName="negativeSpace" presStyleCnt="0"/>
      <dgm:spPr/>
    </dgm:pt>
    <dgm:pt modelId="{E2F082FE-FED7-6047-86A7-AB1A6EFA7FFA}" type="pres">
      <dgm:prSet presAssocID="{9A9E0980-C11C-4007-A254-5F6E48A6AE53}" presName="childText" presStyleLbl="conFgAcc1" presStyleIdx="1" presStyleCnt="7">
        <dgm:presLayoutVars>
          <dgm:bulletEnabled val="1"/>
        </dgm:presLayoutVars>
      </dgm:prSet>
      <dgm:spPr/>
    </dgm:pt>
    <dgm:pt modelId="{FE61BDBC-96D1-FF45-9320-6A1E8576B148}" type="pres">
      <dgm:prSet presAssocID="{272424A4-0517-405A-AEB9-5504C71149EB}" presName="spaceBetweenRectangles" presStyleCnt="0"/>
      <dgm:spPr/>
    </dgm:pt>
    <dgm:pt modelId="{8C9FC6A6-894A-1C47-9B59-D5DC94DA3080}" type="pres">
      <dgm:prSet presAssocID="{16451BAF-182C-4DFF-BDFB-F33F27174EFC}" presName="parentLin" presStyleCnt="0"/>
      <dgm:spPr/>
    </dgm:pt>
    <dgm:pt modelId="{ACC40982-1643-0C43-9433-FD32B335F6D1}" type="pres">
      <dgm:prSet presAssocID="{16451BAF-182C-4DFF-BDFB-F33F27174EFC}" presName="parentLeftMargin" presStyleLbl="node1" presStyleIdx="1" presStyleCnt="7"/>
      <dgm:spPr/>
      <dgm:t>
        <a:bodyPr/>
        <a:lstStyle/>
        <a:p>
          <a:endParaRPr lang="en-US"/>
        </a:p>
      </dgm:t>
    </dgm:pt>
    <dgm:pt modelId="{5B680A54-09F1-0042-BD4A-EA150712E3F6}" type="pres">
      <dgm:prSet presAssocID="{16451BAF-182C-4DFF-BDFB-F33F27174EFC}" presName="parentText" presStyleLbl="node1" presStyleIdx="2" presStyleCnt="7">
        <dgm:presLayoutVars>
          <dgm:chMax val="0"/>
          <dgm:bulletEnabled val="1"/>
        </dgm:presLayoutVars>
      </dgm:prSet>
      <dgm:spPr/>
      <dgm:t>
        <a:bodyPr/>
        <a:lstStyle/>
        <a:p>
          <a:endParaRPr lang="en-US"/>
        </a:p>
      </dgm:t>
    </dgm:pt>
    <dgm:pt modelId="{4A165961-46A1-314C-96E8-0F7CEA12EBE3}" type="pres">
      <dgm:prSet presAssocID="{16451BAF-182C-4DFF-BDFB-F33F27174EFC}" presName="negativeSpace" presStyleCnt="0"/>
      <dgm:spPr/>
    </dgm:pt>
    <dgm:pt modelId="{280ADC6C-71BE-6541-9E59-FE3404071B7F}" type="pres">
      <dgm:prSet presAssocID="{16451BAF-182C-4DFF-BDFB-F33F27174EFC}" presName="childText" presStyleLbl="conFgAcc1" presStyleIdx="2" presStyleCnt="7">
        <dgm:presLayoutVars>
          <dgm:bulletEnabled val="1"/>
        </dgm:presLayoutVars>
      </dgm:prSet>
      <dgm:spPr/>
    </dgm:pt>
    <dgm:pt modelId="{E44DF7C1-5015-3242-882B-D7ACB87C5E84}" type="pres">
      <dgm:prSet presAssocID="{05E10F80-3684-40F1-BAE3-6E39C1CE17B9}" presName="spaceBetweenRectangles" presStyleCnt="0"/>
      <dgm:spPr/>
    </dgm:pt>
    <dgm:pt modelId="{020B730F-A1EB-0C49-ACB4-962ECFB64700}" type="pres">
      <dgm:prSet presAssocID="{7B865F53-95F5-4F04-8FF0-8125C1FA87C5}" presName="parentLin" presStyleCnt="0"/>
      <dgm:spPr/>
    </dgm:pt>
    <dgm:pt modelId="{C0D559FE-7C0B-D94B-BF37-06196B439018}" type="pres">
      <dgm:prSet presAssocID="{7B865F53-95F5-4F04-8FF0-8125C1FA87C5}" presName="parentLeftMargin" presStyleLbl="node1" presStyleIdx="2" presStyleCnt="7"/>
      <dgm:spPr/>
      <dgm:t>
        <a:bodyPr/>
        <a:lstStyle/>
        <a:p>
          <a:endParaRPr lang="en-US"/>
        </a:p>
      </dgm:t>
    </dgm:pt>
    <dgm:pt modelId="{497ED456-079C-CB43-9ADF-ACE4AF44E744}" type="pres">
      <dgm:prSet presAssocID="{7B865F53-95F5-4F04-8FF0-8125C1FA87C5}" presName="parentText" presStyleLbl="node1" presStyleIdx="3" presStyleCnt="7">
        <dgm:presLayoutVars>
          <dgm:chMax val="0"/>
          <dgm:bulletEnabled val="1"/>
        </dgm:presLayoutVars>
      </dgm:prSet>
      <dgm:spPr/>
      <dgm:t>
        <a:bodyPr/>
        <a:lstStyle/>
        <a:p>
          <a:endParaRPr lang="en-US"/>
        </a:p>
      </dgm:t>
    </dgm:pt>
    <dgm:pt modelId="{77159980-F521-A746-9A7A-F8D846F4C272}" type="pres">
      <dgm:prSet presAssocID="{7B865F53-95F5-4F04-8FF0-8125C1FA87C5}" presName="negativeSpace" presStyleCnt="0"/>
      <dgm:spPr/>
    </dgm:pt>
    <dgm:pt modelId="{830458BB-12A1-A848-96EB-7A81A2BB0CC6}" type="pres">
      <dgm:prSet presAssocID="{7B865F53-95F5-4F04-8FF0-8125C1FA87C5}" presName="childText" presStyleLbl="conFgAcc1" presStyleIdx="3" presStyleCnt="7">
        <dgm:presLayoutVars>
          <dgm:bulletEnabled val="1"/>
        </dgm:presLayoutVars>
      </dgm:prSet>
      <dgm:spPr/>
    </dgm:pt>
    <dgm:pt modelId="{8CE18230-A53B-624E-BF61-5ABCB646EE87}" type="pres">
      <dgm:prSet presAssocID="{C3EC5D63-046D-47E2-A12A-ABB924214968}" presName="spaceBetweenRectangles" presStyleCnt="0"/>
      <dgm:spPr/>
    </dgm:pt>
    <dgm:pt modelId="{BFDD95DA-AC2E-5F4C-8DB1-F15DDB9B2256}" type="pres">
      <dgm:prSet presAssocID="{EA7D03DB-E773-4FC9-A61B-A09397AC81E7}" presName="parentLin" presStyleCnt="0"/>
      <dgm:spPr/>
    </dgm:pt>
    <dgm:pt modelId="{89C186A7-7EC1-E946-8C83-14EDAED94715}" type="pres">
      <dgm:prSet presAssocID="{EA7D03DB-E773-4FC9-A61B-A09397AC81E7}" presName="parentLeftMargin" presStyleLbl="node1" presStyleIdx="3" presStyleCnt="7"/>
      <dgm:spPr/>
      <dgm:t>
        <a:bodyPr/>
        <a:lstStyle/>
        <a:p>
          <a:endParaRPr lang="en-US"/>
        </a:p>
      </dgm:t>
    </dgm:pt>
    <dgm:pt modelId="{8439F076-C03D-7543-9B57-6EBBC0FD007C}" type="pres">
      <dgm:prSet presAssocID="{EA7D03DB-E773-4FC9-A61B-A09397AC81E7}" presName="parentText" presStyleLbl="node1" presStyleIdx="4" presStyleCnt="7">
        <dgm:presLayoutVars>
          <dgm:chMax val="0"/>
          <dgm:bulletEnabled val="1"/>
        </dgm:presLayoutVars>
      </dgm:prSet>
      <dgm:spPr/>
      <dgm:t>
        <a:bodyPr/>
        <a:lstStyle/>
        <a:p>
          <a:endParaRPr lang="en-US"/>
        </a:p>
      </dgm:t>
    </dgm:pt>
    <dgm:pt modelId="{1F4FD54B-668C-FE45-BCCE-47C1D41C99E6}" type="pres">
      <dgm:prSet presAssocID="{EA7D03DB-E773-4FC9-A61B-A09397AC81E7}" presName="negativeSpace" presStyleCnt="0"/>
      <dgm:spPr/>
    </dgm:pt>
    <dgm:pt modelId="{A83CED85-EE07-5A44-AEE4-77CE9A467FA2}" type="pres">
      <dgm:prSet presAssocID="{EA7D03DB-E773-4FC9-A61B-A09397AC81E7}" presName="childText" presStyleLbl="conFgAcc1" presStyleIdx="4" presStyleCnt="7">
        <dgm:presLayoutVars>
          <dgm:bulletEnabled val="1"/>
        </dgm:presLayoutVars>
      </dgm:prSet>
      <dgm:spPr/>
    </dgm:pt>
    <dgm:pt modelId="{0D72AE24-FCFD-874D-83A6-7E251222E5AC}" type="pres">
      <dgm:prSet presAssocID="{D44E5602-FF66-491F-9605-742CBBBD65E2}" presName="spaceBetweenRectangles" presStyleCnt="0"/>
      <dgm:spPr/>
    </dgm:pt>
    <dgm:pt modelId="{A05FBB00-5982-E347-AF67-4D57CBB87E61}" type="pres">
      <dgm:prSet presAssocID="{573FB499-5CCE-4894-91C6-862BEA80EB72}" presName="parentLin" presStyleCnt="0"/>
      <dgm:spPr/>
    </dgm:pt>
    <dgm:pt modelId="{203CBE91-AEED-1948-887E-DD8203345A00}" type="pres">
      <dgm:prSet presAssocID="{573FB499-5CCE-4894-91C6-862BEA80EB72}" presName="parentLeftMargin" presStyleLbl="node1" presStyleIdx="4" presStyleCnt="7"/>
      <dgm:spPr/>
      <dgm:t>
        <a:bodyPr/>
        <a:lstStyle/>
        <a:p>
          <a:endParaRPr lang="en-US"/>
        </a:p>
      </dgm:t>
    </dgm:pt>
    <dgm:pt modelId="{B68273A9-9847-E746-9052-2091488AC4D1}" type="pres">
      <dgm:prSet presAssocID="{573FB499-5CCE-4894-91C6-862BEA80EB72}" presName="parentText" presStyleLbl="node1" presStyleIdx="5" presStyleCnt="7">
        <dgm:presLayoutVars>
          <dgm:chMax val="0"/>
          <dgm:bulletEnabled val="1"/>
        </dgm:presLayoutVars>
      </dgm:prSet>
      <dgm:spPr/>
      <dgm:t>
        <a:bodyPr/>
        <a:lstStyle/>
        <a:p>
          <a:endParaRPr lang="en-US"/>
        </a:p>
      </dgm:t>
    </dgm:pt>
    <dgm:pt modelId="{7E7B6726-2EBA-C140-9E05-F7929621B1A9}" type="pres">
      <dgm:prSet presAssocID="{573FB499-5CCE-4894-91C6-862BEA80EB72}" presName="negativeSpace" presStyleCnt="0"/>
      <dgm:spPr/>
    </dgm:pt>
    <dgm:pt modelId="{79F2C54C-98E7-F540-92B0-307F88A8CD39}" type="pres">
      <dgm:prSet presAssocID="{573FB499-5CCE-4894-91C6-862BEA80EB72}" presName="childText" presStyleLbl="conFgAcc1" presStyleIdx="5" presStyleCnt="7">
        <dgm:presLayoutVars>
          <dgm:bulletEnabled val="1"/>
        </dgm:presLayoutVars>
      </dgm:prSet>
      <dgm:spPr/>
    </dgm:pt>
    <dgm:pt modelId="{702B701E-962B-D24C-8EBB-04BA3BC2B3DF}" type="pres">
      <dgm:prSet presAssocID="{D240467A-6B22-4040-A83A-68ABA4402B41}" presName="spaceBetweenRectangles" presStyleCnt="0"/>
      <dgm:spPr/>
    </dgm:pt>
    <dgm:pt modelId="{9ADA69CA-C4EF-5C4C-AE3E-D41387EA8120}" type="pres">
      <dgm:prSet presAssocID="{A851F60C-C0B1-4038-9D01-0193D054919D}" presName="parentLin" presStyleCnt="0"/>
      <dgm:spPr/>
    </dgm:pt>
    <dgm:pt modelId="{83F227E3-0D94-7544-9A35-8B0199DF6CB7}" type="pres">
      <dgm:prSet presAssocID="{A851F60C-C0B1-4038-9D01-0193D054919D}" presName="parentLeftMargin" presStyleLbl="node1" presStyleIdx="5" presStyleCnt="7"/>
      <dgm:spPr/>
      <dgm:t>
        <a:bodyPr/>
        <a:lstStyle/>
        <a:p>
          <a:endParaRPr lang="en-US"/>
        </a:p>
      </dgm:t>
    </dgm:pt>
    <dgm:pt modelId="{A614C145-B00A-2C47-8EF8-F4D5518094C9}" type="pres">
      <dgm:prSet presAssocID="{A851F60C-C0B1-4038-9D01-0193D054919D}" presName="parentText" presStyleLbl="node1" presStyleIdx="6" presStyleCnt="7">
        <dgm:presLayoutVars>
          <dgm:chMax val="0"/>
          <dgm:bulletEnabled val="1"/>
        </dgm:presLayoutVars>
      </dgm:prSet>
      <dgm:spPr/>
      <dgm:t>
        <a:bodyPr/>
        <a:lstStyle/>
        <a:p>
          <a:endParaRPr lang="en-US"/>
        </a:p>
      </dgm:t>
    </dgm:pt>
    <dgm:pt modelId="{1E3FA95E-4AC6-EE46-AF4A-0CC82A68161E}" type="pres">
      <dgm:prSet presAssocID="{A851F60C-C0B1-4038-9D01-0193D054919D}" presName="negativeSpace" presStyleCnt="0"/>
      <dgm:spPr/>
    </dgm:pt>
    <dgm:pt modelId="{84CBD910-A00A-3E4A-8928-77A29B6037CD}" type="pres">
      <dgm:prSet presAssocID="{A851F60C-C0B1-4038-9D01-0193D054919D}" presName="childText" presStyleLbl="conFgAcc1" presStyleIdx="6" presStyleCnt="7">
        <dgm:presLayoutVars>
          <dgm:bulletEnabled val="1"/>
        </dgm:presLayoutVars>
      </dgm:prSet>
      <dgm:spPr/>
    </dgm:pt>
  </dgm:ptLst>
  <dgm:cxnLst>
    <dgm:cxn modelId="{1E585B7B-16BF-4F70-822F-8859128C303C}" srcId="{D6EE8843-E09B-42C0-A172-B9212F50038D}" destId="{EA7D03DB-E773-4FC9-A61B-A09397AC81E7}" srcOrd="4" destOrd="0" parTransId="{4A7F4500-9264-4DE4-8964-47CBB1937465}" sibTransId="{D44E5602-FF66-491F-9605-742CBBBD65E2}"/>
    <dgm:cxn modelId="{A03BD65B-2BD6-3C49-AEAD-E290A403ED04}" type="presOf" srcId="{9A9E0980-C11C-4007-A254-5F6E48A6AE53}" destId="{2283C293-5573-CA44-B50B-D0AAC7D015B8}" srcOrd="0" destOrd="0" presId="urn:microsoft.com/office/officeart/2005/8/layout/list1"/>
    <dgm:cxn modelId="{D79E8EC5-4862-4F31-B480-24B47962BA57}" srcId="{D6EE8843-E09B-42C0-A172-B9212F50038D}" destId="{7B865F53-95F5-4F04-8FF0-8125C1FA87C5}" srcOrd="3" destOrd="0" parTransId="{9EF198D2-40BD-43FE-88D2-94C2BD065F3E}" sibTransId="{C3EC5D63-046D-47E2-A12A-ABB924214968}"/>
    <dgm:cxn modelId="{6FC12F40-334C-4AEC-A072-FCBEC927EA53}" srcId="{D6EE8843-E09B-42C0-A172-B9212F50038D}" destId="{9A9E0980-C11C-4007-A254-5F6E48A6AE53}" srcOrd="1" destOrd="0" parTransId="{BF80D1DF-9585-4F6B-9C41-06C2A0180EE3}" sibTransId="{272424A4-0517-405A-AEB9-5504C71149EB}"/>
    <dgm:cxn modelId="{BD960ED6-C010-5449-A426-76C6E1EB1D54}" type="presOf" srcId="{7B865F53-95F5-4F04-8FF0-8125C1FA87C5}" destId="{C0D559FE-7C0B-D94B-BF37-06196B439018}" srcOrd="0" destOrd="0" presId="urn:microsoft.com/office/officeart/2005/8/layout/list1"/>
    <dgm:cxn modelId="{ED907605-D250-B04A-B570-379965C41DA6}" type="presOf" srcId="{16451BAF-182C-4DFF-BDFB-F33F27174EFC}" destId="{5B680A54-09F1-0042-BD4A-EA150712E3F6}" srcOrd="1" destOrd="0" presId="urn:microsoft.com/office/officeart/2005/8/layout/list1"/>
    <dgm:cxn modelId="{A2FD83CE-0791-664A-AB90-9A792A6C721D}" type="presOf" srcId="{EA7D03DB-E773-4FC9-A61B-A09397AC81E7}" destId="{8439F076-C03D-7543-9B57-6EBBC0FD007C}" srcOrd="1" destOrd="0" presId="urn:microsoft.com/office/officeart/2005/8/layout/list1"/>
    <dgm:cxn modelId="{03CFE48E-8AF2-F443-B22E-C7EDE9E257F7}" type="presOf" srcId="{7B865F53-95F5-4F04-8FF0-8125C1FA87C5}" destId="{497ED456-079C-CB43-9ADF-ACE4AF44E744}" srcOrd="1" destOrd="0" presId="urn:microsoft.com/office/officeart/2005/8/layout/list1"/>
    <dgm:cxn modelId="{06EAE34A-0DA0-594F-BA48-7FB257D2E285}" type="presOf" srcId="{A851F60C-C0B1-4038-9D01-0193D054919D}" destId="{83F227E3-0D94-7544-9A35-8B0199DF6CB7}" srcOrd="0" destOrd="0" presId="urn:microsoft.com/office/officeart/2005/8/layout/list1"/>
    <dgm:cxn modelId="{115C82CF-E957-5B48-8AE9-1C4F3DAF9E16}" type="presOf" srcId="{573FB499-5CCE-4894-91C6-862BEA80EB72}" destId="{B68273A9-9847-E746-9052-2091488AC4D1}" srcOrd="1" destOrd="0" presId="urn:microsoft.com/office/officeart/2005/8/layout/list1"/>
    <dgm:cxn modelId="{BF5FC3A4-977A-E44D-B067-FC9CCA8F29E9}" type="presOf" srcId="{D6EE8843-E09B-42C0-A172-B9212F50038D}" destId="{8E8CC3D2-ED7C-4647-BA48-5785A178ECC9}" srcOrd="0" destOrd="0" presId="urn:microsoft.com/office/officeart/2005/8/layout/list1"/>
    <dgm:cxn modelId="{B4876CA4-556A-3C4F-81D7-023D1EDE2754}" type="presOf" srcId="{B55966A8-1C6A-4C42-9900-83B943825D64}" destId="{A8B20B50-46DB-1346-B109-0628F087172C}" srcOrd="1" destOrd="0" presId="urn:microsoft.com/office/officeart/2005/8/layout/list1"/>
    <dgm:cxn modelId="{46A25BA7-C51C-8E4E-83A3-71F57BB2F2A9}" type="presOf" srcId="{9A9E0980-C11C-4007-A254-5F6E48A6AE53}" destId="{0E958025-2F5F-A24A-8AB1-0D8595B911C0}" srcOrd="1" destOrd="0" presId="urn:microsoft.com/office/officeart/2005/8/layout/list1"/>
    <dgm:cxn modelId="{991A2A46-DE71-4B4C-8075-98F82F7A44E6}" type="presOf" srcId="{B55966A8-1C6A-4C42-9900-83B943825D64}" destId="{37464B2A-39CE-234F-9642-99A0C97DAB2E}" srcOrd="0" destOrd="0" presId="urn:microsoft.com/office/officeart/2005/8/layout/list1"/>
    <dgm:cxn modelId="{EC378E22-43AA-4A66-886F-4EB6F5724054}" srcId="{D6EE8843-E09B-42C0-A172-B9212F50038D}" destId="{B55966A8-1C6A-4C42-9900-83B943825D64}" srcOrd="0" destOrd="0" parTransId="{DC98D529-3EA8-4BDF-AE4A-8057BAA03348}" sibTransId="{180E0496-5B1E-4119-9B1F-00374F6CFFC5}"/>
    <dgm:cxn modelId="{4FCD8585-ED09-466C-AB0C-5615861C60D2}" srcId="{D6EE8843-E09B-42C0-A172-B9212F50038D}" destId="{A851F60C-C0B1-4038-9D01-0193D054919D}" srcOrd="6" destOrd="0" parTransId="{7FC3311D-4CED-465D-9478-562A0A6BA248}" sibTransId="{F1383C46-6D77-4EB4-8F54-0B43AE948CC1}"/>
    <dgm:cxn modelId="{A64D8939-B33F-4B0D-B530-95ECA812F6DC}" srcId="{D6EE8843-E09B-42C0-A172-B9212F50038D}" destId="{16451BAF-182C-4DFF-BDFB-F33F27174EFC}" srcOrd="2" destOrd="0" parTransId="{65144D48-D034-415D-A6E8-F73DE8DB668F}" sibTransId="{05E10F80-3684-40F1-BAE3-6E39C1CE17B9}"/>
    <dgm:cxn modelId="{256CC2AC-7B1F-3D42-9C26-ACD2B74A081F}" type="presOf" srcId="{EA7D03DB-E773-4FC9-A61B-A09397AC81E7}" destId="{89C186A7-7EC1-E946-8C83-14EDAED94715}" srcOrd="0" destOrd="0" presId="urn:microsoft.com/office/officeart/2005/8/layout/list1"/>
    <dgm:cxn modelId="{FAF48F71-99F5-4063-BC91-0ACF92104DF8}" srcId="{D6EE8843-E09B-42C0-A172-B9212F50038D}" destId="{573FB499-5CCE-4894-91C6-862BEA80EB72}" srcOrd="5" destOrd="0" parTransId="{198D2C69-5C21-4B38-9E8C-895AE314DEA2}" sibTransId="{D240467A-6B22-4040-A83A-68ABA4402B41}"/>
    <dgm:cxn modelId="{579FAD55-3022-5744-9A8A-C7981D3C31C8}" type="presOf" srcId="{573FB499-5CCE-4894-91C6-862BEA80EB72}" destId="{203CBE91-AEED-1948-887E-DD8203345A00}" srcOrd="0" destOrd="0" presId="urn:microsoft.com/office/officeart/2005/8/layout/list1"/>
    <dgm:cxn modelId="{609448F9-56F4-1E46-AB8B-E2FA32D7DFF1}" type="presOf" srcId="{A851F60C-C0B1-4038-9D01-0193D054919D}" destId="{A614C145-B00A-2C47-8EF8-F4D5518094C9}" srcOrd="1" destOrd="0" presId="urn:microsoft.com/office/officeart/2005/8/layout/list1"/>
    <dgm:cxn modelId="{F3065F71-D1AC-6E4E-85E6-A5E59CA79C0A}" type="presOf" srcId="{16451BAF-182C-4DFF-BDFB-F33F27174EFC}" destId="{ACC40982-1643-0C43-9433-FD32B335F6D1}" srcOrd="0" destOrd="0" presId="urn:microsoft.com/office/officeart/2005/8/layout/list1"/>
    <dgm:cxn modelId="{C32012EC-B250-DC4B-9035-C0FC1C49A552}" type="presParOf" srcId="{8E8CC3D2-ED7C-4647-BA48-5785A178ECC9}" destId="{4B1BEC52-CE9B-774C-A587-E44ADF2B1B6F}" srcOrd="0" destOrd="0" presId="urn:microsoft.com/office/officeart/2005/8/layout/list1"/>
    <dgm:cxn modelId="{1C776E67-76CD-F34A-812F-5029A4C76547}" type="presParOf" srcId="{4B1BEC52-CE9B-774C-A587-E44ADF2B1B6F}" destId="{37464B2A-39CE-234F-9642-99A0C97DAB2E}" srcOrd="0" destOrd="0" presId="urn:microsoft.com/office/officeart/2005/8/layout/list1"/>
    <dgm:cxn modelId="{E143879D-A5C6-744D-9F0A-A8776E843131}" type="presParOf" srcId="{4B1BEC52-CE9B-774C-A587-E44ADF2B1B6F}" destId="{A8B20B50-46DB-1346-B109-0628F087172C}" srcOrd="1" destOrd="0" presId="urn:microsoft.com/office/officeart/2005/8/layout/list1"/>
    <dgm:cxn modelId="{6C90F0AC-A776-5044-B92A-854BD23053E7}" type="presParOf" srcId="{8E8CC3D2-ED7C-4647-BA48-5785A178ECC9}" destId="{D2482CD3-AAFD-BD49-A998-F5DB75D375E8}" srcOrd="1" destOrd="0" presId="urn:microsoft.com/office/officeart/2005/8/layout/list1"/>
    <dgm:cxn modelId="{7D708E38-682E-774F-9FEA-EFD3A0D4D25E}" type="presParOf" srcId="{8E8CC3D2-ED7C-4647-BA48-5785A178ECC9}" destId="{346A2C50-6856-C049-8518-D979BB62A17F}" srcOrd="2" destOrd="0" presId="urn:microsoft.com/office/officeart/2005/8/layout/list1"/>
    <dgm:cxn modelId="{55A9DF90-8DF2-EB48-B260-4EE594E5AD0B}" type="presParOf" srcId="{8E8CC3D2-ED7C-4647-BA48-5785A178ECC9}" destId="{C23F100D-4A21-C241-9546-9BF34E9DEF33}" srcOrd="3" destOrd="0" presId="urn:microsoft.com/office/officeart/2005/8/layout/list1"/>
    <dgm:cxn modelId="{A0EA22A5-E88D-4B40-8437-6EA294BD386B}" type="presParOf" srcId="{8E8CC3D2-ED7C-4647-BA48-5785A178ECC9}" destId="{CC7F7FBD-A342-BC4F-A366-E9639AC32A34}" srcOrd="4" destOrd="0" presId="urn:microsoft.com/office/officeart/2005/8/layout/list1"/>
    <dgm:cxn modelId="{6991F318-2BAC-A84D-8BE6-50CC95754F2B}" type="presParOf" srcId="{CC7F7FBD-A342-BC4F-A366-E9639AC32A34}" destId="{2283C293-5573-CA44-B50B-D0AAC7D015B8}" srcOrd="0" destOrd="0" presId="urn:microsoft.com/office/officeart/2005/8/layout/list1"/>
    <dgm:cxn modelId="{771D2FD1-C879-D948-9353-A731B6EA41ED}" type="presParOf" srcId="{CC7F7FBD-A342-BC4F-A366-E9639AC32A34}" destId="{0E958025-2F5F-A24A-8AB1-0D8595B911C0}" srcOrd="1" destOrd="0" presId="urn:microsoft.com/office/officeart/2005/8/layout/list1"/>
    <dgm:cxn modelId="{4FFA51E9-2D82-4A46-83EA-C9558DCD67CD}" type="presParOf" srcId="{8E8CC3D2-ED7C-4647-BA48-5785A178ECC9}" destId="{07973089-8DBC-DF44-BCA4-C285C5224367}" srcOrd="5" destOrd="0" presId="urn:microsoft.com/office/officeart/2005/8/layout/list1"/>
    <dgm:cxn modelId="{F769D537-701A-C14C-B58B-4B0C4B3E90E5}" type="presParOf" srcId="{8E8CC3D2-ED7C-4647-BA48-5785A178ECC9}" destId="{E2F082FE-FED7-6047-86A7-AB1A6EFA7FFA}" srcOrd="6" destOrd="0" presId="urn:microsoft.com/office/officeart/2005/8/layout/list1"/>
    <dgm:cxn modelId="{9FADCA3B-7567-934B-9B6D-C79F84FF3BCA}" type="presParOf" srcId="{8E8CC3D2-ED7C-4647-BA48-5785A178ECC9}" destId="{FE61BDBC-96D1-FF45-9320-6A1E8576B148}" srcOrd="7" destOrd="0" presId="urn:microsoft.com/office/officeart/2005/8/layout/list1"/>
    <dgm:cxn modelId="{10670214-9540-554B-A000-F15946ED9356}" type="presParOf" srcId="{8E8CC3D2-ED7C-4647-BA48-5785A178ECC9}" destId="{8C9FC6A6-894A-1C47-9B59-D5DC94DA3080}" srcOrd="8" destOrd="0" presId="urn:microsoft.com/office/officeart/2005/8/layout/list1"/>
    <dgm:cxn modelId="{7EBB2727-12A9-294E-A2B9-EA6FB5A222DD}" type="presParOf" srcId="{8C9FC6A6-894A-1C47-9B59-D5DC94DA3080}" destId="{ACC40982-1643-0C43-9433-FD32B335F6D1}" srcOrd="0" destOrd="0" presId="urn:microsoft.com/office/officeart/2005/8/layout/list1"/>
    <dgm:cxn modelId="{71DBD533-FA66-8C4C-ADFC-91934A8A06CB}" type="presParOf" srcId="{8C9FC6A6-894A-1C47-9B59-D5DC94DA3080}" destId="{5B680A54-09F1-0042-BD4A-EA150712E3F6}" srcOrd="1" destOrd="0" presId="urn:microsoft.com/office/officeart/2005/8/layout/list1"/>
    <dgm:cxn modelId="{49690800-AA15-A446-A718-D0DB36307598}" type="presParOf" srcId="{8E8CC3D2-ED7C-4647-BA48-5785A178ECC9}" destId="{4A165961-46A1-314C-96E8-0F7CEA12EBE3}" srcOrd="9" destOrd="0" presId="urn:microsoft.com/office/officeart/2005/8/layout/list1"/>
    <dgm:cxn modelId="{CD768A46-EF38-674B-87C2-9C02A66B5B31}" type="presParOf" srcId="{8E8CC3D2-ED7C-4647-BA48-5785A178ECC9}" destId="{280ADC6C-71BE-6541-9E59-FE3404071B7F}" srcOrd="10" destOrd="0" presId="urn:microsoft.com/office/officeart/2005/8/layout/list1"/>
    <dgm:cxn modelId="{44C6AF0D-0E3C-454F-B62C-A07B695B52DB}" type="presParOf" srcId="{8E8CC3D2-ED7C-4647-BA48-5785A178ECC9}" destId="{E44DF7C1-5015-3242-882B-D7ACB87C5E84}" srcOrd="11" destOrd="0" presId="urn:microsoft.com/office/officeart/2005/8/layout/list1"/>
    <dgm:cxn modelId="{AF3FA992-6898-A841-88E1-112AB4AE6819}" type="presParOf" srcId="{8E8CC3D2-ED7C-4647-BA48-5785A178ECC9}" destId="{020B730F-A1EB-0C49-ACB4-962ECFB64700}" srcOrd="12" destOrd="0" presId="urn:microsoft.com/office/officeart/2005/8/layout/list1"/>
    <dgm:cxn modelId="{860D166F-D3A9-1A40-8219-D4DA2850199C}" type="presParOf" srcId="{020B730F-A1EB-0C49-ACB4-962ECFB64700}" destId="{C0D559FE-7C0B-D94B-BF37-06196B439018}" srcOrd="0" destOrd="0" presId="urn:microsoft.com/office/officeart/2005/8/layout/list1"/>
    <dgm:cxn modelId="{BB49A3A2-6DE6-D54E-88E4-1B0BAD42CC7A}" type="presParOf" srcId="{020B730F-A1EB-0C49-ACB4-962ECFB64700}" destId="{497ED456-079C-CB43-9ADF-ACE4AF44E744}" srcOrd="1" destOrd="0" presId="urn:microsoft.com/office/officeart/2005/8/layout/list1"/>
    <dgm:cxn modelId="{A45E359A-EB35-A64B-801C-97501421F7BE}" type="presParOf" srcId="{8E8CC3D2-ED7C-4647-BA48-5785A178ECC9}" destId="{77159980-F521-A746-9A7A-F8D846F4C272}" srcOrd="13" destOrd="0" presId="urn:microsoft.com/office/officeart/2005/8/layout/list1"/>
    <dgm:cxn modelId="{17AA898C-D291-2D46-B92A-A5B51834DA89}" type="presParOf" srcId="{8E8CC3D2-ED7C-4647-BA48-5785A178ECC9}" destId="{830458BB-12A1-A848-96EB-7A81A2BB0CC6}" srcOrd="14" destOrd="0" presId="urn:microsoft.com/office/officeart/2005/8/layout/list1"/>
    <dgm:cxn modelId="{4BA4DEED-7A61-C041-9C69-4D314A05F967}" type="presParOf" srcId="{8E8CC3D2-ED7C-4647-BA48-5785A178ECC9}" destId="{8CE18230-A53B-624E-BF61-5ABCB646EE87}" srcOrd="15" destOrd="0" presId="urn:microsoft.com/office/officeart/2005/8/layout/list1"/>
    <dgm:cxn modelId="{B8A891ED-F26E-8E43-8FBB-101C1C822D47}" type="presParOf" srcId="{8E8CC3D2-ED7C-4647-BA48-5785A178ECC9}" destId="{BFDD95DA-AC2E-5F4C-8DB1-F15DDB9B2256}" srcOrd="16" destOrd="0" presId="urn:microsoft.com/office/officeart/2005/8/layout/list1"/>
    <dgm:cxn modelId="{0B483D29-7DB1-8942-91D3-F7D33068EE25}" type="presParOf" srcId="{BFDD95DA-AC2E-5F4C-8DB1-F15DDB9B2256}" destId="{89C186A7-7EC1-E946-8C83-14EDAED94715}" srcOrd="0" destOrd="0" presId="urn:microsoft.com/office/officeart/2005/8/layout/list1"/>
    <dgm:cxn modelId="{B55775C0-F33A-0D48-BC83-74AAE6D02026}" type="presParOf" srcId="{BFDD95DA-AC2E-5F4C-8DB1-F15DDB9B2256}" destId="{8439F076-C03D-7543-9B57-6EBBC0FD007C}" srcOrd="1" destOrd="0" presId="urn:microsoft.com/office/officeart/2005/8/layout/list1"/>
    <dgm:cxn modelId="{3E30F9DC-635A-D54A-83C8-EA34B946F858}" type="presParOf" srcId="{8E8CC3D2-ED7C-4647-BA48-5785A178ECC9}" destId="{1F4FD54B-668C-FE45-BCCE-47C1D41C99E6}" srcOrd="17" destOrd="0" presId="urn:microsoft.com/office/officeart/2005/8/layout/list1"/>
    <dgm:cxn modelId="{30CBBF96-BD85-E146-9A83-C2F1BD5BCF99}" type="presParOf" srcId="{8E8CC3D2-ED7C-4647-BA48-5785A178ECC9}" destId="{A83CED85-EE07-5A44-AEE4-77CE9A467FA2}" srcOrd="18" destOrd="0" presId="urn:microsoft.com/office/officeart/2005/8/layout/list1"/>
    <dgm:cxn modelId="{BA4F0784-EA00-0D49-AC20-59B71E893C58}" type="presParOf" srcId="{8E8CC3D2-ED7C-4647-BA48-5785A178ECC9}" destId="{0D72AE24-FCFD-874D-83A6-7E251222E5AC}" srcOrd="19" destOrd="0" presId="urn:microsoft.com/office/officeart/2005/8/layout/list1"/>
    <dgm:cxn modelId="{7F41AA06-7850-7C47-9C82-AF998EA100EB}" type="presParOf" srcId="{8E8CC3D2-ED7C-4647-BA48-5785A178ECC9}" destId="{A05FBB00-5982-E347-AF67-4D57CBB87E61}" srcOrd="20" destOrd="0" presId="urn:microsoft.com/office/officeart/2005/8/layout/list1"/>
    <dgm:cxn modelId="{E4347FFC-5BA7-0740-95B8-2F84107D3654}" type="presParOf" srcId="{A05FBB00-5982-E347-AF67-4D57CBB87E61}" destId="{203CBE91-AEED-1948-887E-DD8203345A00}" srcOrd="0" destOrd="0" presId="urn:microsoft.com/office/officeart/2005/8/layout/list1"/>
    <dgm:cxn modelId="{5D2DD07B-FBF6-8049-917A-539B7966D650}" type="presParOf" srcId="{A05FBB00-5982-E347-AF67-4D57CBB87E61}" destId="{B68273A9-9847-E746-9052-2091488AC4D1}" srcOrd="1" destOrd="0" presId="urn:microsoft.com/office/officeart/2005/8/layout/list1"/>
    <dgm:cxn modelId="{17D6C91D-3FDA-B24C-AAD8-5CBB9167E37A}" type="presParOf" srcId="{8E8CC3D2-ED7C-4647-BA48-5785A178ECC9}" destId="{7E7B6726-2EBA-C140-9E05-F7929621B1A9}" srcOrd="21" destOrd="0" presId="urn:microsoft.com/office/officeart/2005/8/layout/list1"/>
    <dgm:cxn modelId="{99C7FEA9-9BF9-1347-92D0-E03A476782E6}" type="presParOf" srcId="{8E8CC3D2-ED7C-4647-BA48-5785A178ECC9}" destId="{79F2C54C-98E7-F540-92B0-307F88A8CD39}" srcOrd="22" destOrd="0" presId="urn:microsoft.com/office/officeart/2005/8/layout/list1"/>
    <dgm:cxn modelId="{AE5B6C85-6F0C-6E44-8FF5-B6658AC4CD15}" type="presParOf" srcId="{8E8CC3D2-ED7C-4647-BA48-5785A178ECC9}" destId="{702B701E-962B-D24C-8EBB-04BA3BC2B3DF}" srcOrd="23" destOrd="0" presId="urn:microsoft.com/office/officeart/2005/8/layout/list1"/>
    <dgm:cxn modelId="{BD3E200F-C54B-D149-9189-8D20B9E1D442}" type="presParOf" srcId="{8E8CC3D2-ED7C-4647-BA48-5785A178ECC9}" destId="{9ADA69CA-C4EF-5C4C-AE3E-D41387EA8120}" srcOrd="24" destOrd="0" presId="urn:microsoft.com/office/officeart/2005/8/layout/list1"/>
    <dgm:cxn modelId="{67C0A8C6-A4E0-234E-81D2-91CF72101117}" type="presParOf" srcId="{9ADA69CA-C4EF-5C4C-AE3E-D41387EA8120}" destId="{83F227E3-0D94-7544-9A35-8B0199DF6CB7}" srcOrd="0" destOrd="0" presId="urn:microsoft.com/office/officeart/2005/8/layout/list1"/>
    <dgm:cxn modelId="{C22A85B7-B213-C44B-9B5E-348CE8481852}" type="presParOf" srcId="{9ADA69CA-C4EF-5C4C-AE3E-D41387EA8120}" destId="{A614C145-B00A-2C47-8EF8-F4D5518094C9}" srcOrd="1" destOrd="0" presId="urn:microsoft.com/office/officeart/2005/8/layout/list1"/>
    <dgm:cxn modelId="{1E4D0966-5A27-4847-8F3B-62A3E819245E}" type="presParOf" srcId="{8E8CC3D2-ED7C-4647-BA48-5785A178ECC9}" destId="{1E3FA95E-4AC6-EE46-AF4A-0CC82A68161E}" srcOrd="25" destOrd="0" presId="urn:microsoft.com/office/officeart/2005/8/layout/list1"/>
    <dgm:cxn modelId="{74980FBC-1BFF-B146-A155-AA461AA42CE1}" type="presParOf" srcId="{8E8CC3D2-ED7C-4647-BA48-5785A178ECC9}" destId="{84CBD910-A00A-3E4A-8928-77A29B6037CD}" srcOrd="26" destOrd="0" presId="urn:microsoft.com/office/officeart/2005/8/layout/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47D63C-D6AC-447A-8BA1-CC42931F5931}" type="doc">
      <dgm:prSet loTypeId="urn:microsoft.com/office/officeart/2005/8/layout/hChevron3" loCatId="process" qsTypeId="urn:microsoft.com/office/officeart/2005/8/quickstyle/simple5" qsCatId="simple" csTypeId="urn:microsoft.com/office/officeart/2005/8/colors/colorful1#8" csCatId="colorful" phldr="1"/>
      <dgm:spPr/>
    </dgm:pt>
    <dgm:pt modelId="{97C59CA3-C682-4658-9B3F-6FCAE9C2580D}">
      <dgm:prSet phldrT="[Text]" custT="1"/>
      <dgm:spPr>
        <a:solidFill>
          <a:srgbClr val="C00000"/>
        </a:solidFill>
      </dgm:spPr>
      <dgm:t>
        <a:bodyPr/>
        <a:lstStyle/>
        <a:p>
          <a:pPr algn="l"/>
          <a:r>
            <a:rPr lang="en-US" sz="1400" b="1" dirty="0" smtClean="0">
              <a:solidFill>
                <a:schemeClr val="bg1"/>
              </a:solidFill>
              <a:latin typeface="Arial" pitchFamily="34" charset="0"/>
              <a:cs typeface="Arial" pitchFamily="34" charset="0"/>
            </a:rPr>
            <a:t>         IDEATION</a:t>
          </a:r>
          <a:endParaRPr lang="en-MY" sz="1400" b="1" dirty="0">
            <a:solidFill>
              <a:schemeClr val="bg1"/>
            </a:solidFill>
            <a:latin typeface="Arial" pitchFamily="34" charset="0"/>
            <a:cs typeface="Arial" pitchFamily="34" charset="0"/>
          </a:endParaRPr>
        </a:p>
      </dgm:t>
    </dgm:pt>
    <dgm:pt modelId="{D44D17A9-15E9-492D-AD4C-65D0F4766A2A}" type="parTrans" cxnId="{7AF78D54-1181-41B0-A79D-1390E1D2C0F1}">
      <dgm:prSet/>
      <dgm:spPr/>
      <dgm:t>
        <a:bodyPr/>
        <a:lstStyle/>
        <a:p>
          <a:endParaRPr lang="en-MY" sz="1300">
            <a:latin typeface="Arial" pitchFamily="34" charset="0"/>
            <a:cs typeface="Arial" pitchFamily="34" charset="0"/>
          </a:endParaRPr>
        </a:p>
      </dgm:t>
    </dgm:pt>
    <dgm:pt modelId="{F8DC9E47-92F1-4610-A906-5DF494D35ACF}" type="sibTrans" cxnId="{7AF78D54-1181-41B0-A79D-1390E1D2C0F1}">
      <dgm:prSet/>
      <dgm:spPr/>
      <dgm:t>
        <a:bodyPr/>
        <a:lstStyle/>
        <a:p>
          <a:endParaRPr lang="en-MY" sz="1300">
            <a:latin typeface="Arial" pitchFamily="34" charset="0"/>
            <a:cs typeface="Arial" pitchFamily="34" charset="0"/>
          </a:endParaRPr>
        </a:p>
      </dgm:t>
    </dgm:pt>
    <dgm:pt modelId="{31082496-C629-453C-9E4B-28FF09BBEB44}">
      <dgm:prSet phldrT="[Text]" custT="1"/>
      <dgm:spPr>
        <a:solidFill>
          <a:srgbClr val="669900"/>
        </a:solidFill>
      </dgm:spPr>
      <dgm:t>
        <a:bodyPr/>
        <a:lstStyle/>
        <a:p>
          <a:r>
            <a:rPr lang="en-US" sz="1400" b="1" dirty="0" smtClean="0">
              <a:solidFill>
                <a:schemeClr val="bg1"/>
              </a:solidFill>
              <a:latin typeface="Arial" pitchFamily="34" charset="0"/>
              <a:cs typeface="Arial" pitchFamily="34" charset="0"/>
            </a:rPr>
            <a:t>FOUNDATION</a:t>
          </a:r>
          <a:endParaRPr lang="en-MY" sz="1400" b="1" dirty="0">
            <a:solidFill>
              <a:schemeClr val="bg1"/>
            </a:solidFill>
            <a:latin typeface="Arial" pitchFamily="34" charset="0"/>
            <a:cs typeface="Arial" pitchFamily="34" charset="0"/>
          </a:endParaRPr>
        </a:p>
      </dgm:t>
    </dgm:pt>
    <dgm:pt modelId="{1E0B1D4A-6C47-4889-ABE4-96F9A2BDD266}" type="parTrans" cxnId="{E45366F4-F4D2-4B22-BA01-0C1B16E2AD5B}">
      <dgm:prSet/>
      <dgm:spPr/>
      <dgm:t>
        <a:bodyPr/>
        <a:lstStyle/>
        <a:p>
          <a:endParaRPr lang="en-MY" sz="1300">
            <a:latin typeface="Arial" pitchFamily="34" charset="0"/>
            <a:cs typeface="Arial" pitchFamily="34" charset="0"/>
          </a:endParaRPr>
        </a:p>
      </dgm:t>
    </dgm:pt>
    <dgm:pt modelId="{602AE17B-1907-4FBA-B183-C9F5CB9C952B}" type="sibTrans" cxnId="{E45366F4-F4D2-4B22-BA01-0C1B16E2AD5B}">
      <dgm:prSet/>
      <dgm:spPr/>
      <dgm:t>
        <a:bodyPr/>
        <a:lstStyle/>
        <a:p>
          <a:endParaRPr lang="en-MY" sz="1300">
            <a:latin typeface="Arial" pitchFamily="34" charset="0"/>
            <a:cs typeface="Arial" pitchFamily="34" charset="0"/>
          </a:endParaRPr>
        </a:p>
      </dgm:t>
    </dgm:pt>
    <dgm:pt modelId="{B65F557A-108F-4779-BD6C-107E32C610FF}">
      <dgm:prSet phldrT="[Text]" custT="1"/>
      <dgm:spPr>
        <a:solidFill>
          <a:srgbClr val="7030A0"/>
        </a:solidFill>
      </dgm:spPr>
      <dgm:t>
        <a:bodyPr/>
        <a:lstStyle/>
        <a:p>
          <a:r>
            <a:rPr lang="en-US" sz="1400" b="1" dirty="0" smtClean="0">
              <a:solidFill>
                <a:schemeClr val="bg1"/>
              </a:solidFill>
              <a:latin typeface="Arial" pitchFamily="34" charset="0"/>
              <a:cs typeface="Arial" pitchFamily="34" charset="0"/>
            </a:rPr>
            <a:t>EVALUATION</a:t>
          </a:r>
          <a:endParaRPr lang="en-MY" sz="1400" b="1" dirty="0">
            <a:solidFill>
              <a:schemeClr val="bg1"/>
            </a:solidFill>
            <a:latin typeface="Arial" pitchFamily="34" charset="0"/>
            <a:cs typeface="Arial" pitchFamily="34" charset="0"/>
          </a:endParaRPr>
        </a:p>
      </dgm:t>
    </dgm:pt>
    <dgm:pt modelId="{D181C7C1-8C4C-402A-9693-F4A8F1A74AA3}" type="parTrans" cxnId="{1129D58D-551B-49A5-8DAC-CE7631E02D33}">
      <dgm:prSet/>
      <dgm:spPr/>
      <dgm:t>
        <a:bodyPr/>
        <a:lstStyle/>
        <a:p>
          <a:endParaRPr lang="en-MY" sz="1300">
            <a:latin typeface="Arial" pitchFamily="34" charset="0"/>
            <a:cs typeface="Arial" pitchFamily="34" charset="0"/>
          </a:endParaRPr>
        </a:p>
      </dgm:t>
    </dgm:pt>
    <dgm:pt modelId="{B06B2E6E-22AC-40C1-828A-E04BDBB742F7}" type="sibTrans" cxnId="{1129D58D-551B-49A5-8DAC-CE7631E02D33}">
      <dgm:prSet/>
      <dgm:spPr/>
      <dgm:t>
        <a:bodyPr/>
        <a:lstStyle/>
        <a:p>
          <a:endParaRPr lang="en-MY" sz="1300">
            <a:latin typeface="Arial" pitchFamily="34" charset="0"/>
            <a:cs typeface="Arial" pitchFamily="34" charset="0"/>
          </a:endParaRPr>
        </a:p>
      </dgm:t>
    </dgm:pt>
    <dgm:pt modelId="{BDA3202D-D7DD-4280-86B3-AE7920A9EDCD}">
      <dgm:prSet phldrT="[Text]" custT="1"/>
      <dgm:spPr>
        <a:solidFill>
          <a:srgbClr val="0070C0"/>
        </a:solidFill>
      </dgm:spPr>
      <dgm:t>
        <a:bodyPr/>
        <a:lstStyle/>
        <a:p>
          <a:r>
            <a:rPr lang="en-US" sz="1400" b="1" dirty="0" smtClean="0">
              <a:solidFill>
                <a:schemeClr val="bg1"/>
              </a:solidFill>
              <a:latin typeface="Arial" pitchFamily="34" charset="0"/>
              <a:cs typeface="Arial" pitchFamily="34" charset="0"/>
            </a:rPr>
            <a:t>INITIATION</a:t>
          </a:r>
          <a:endParaRPr lang="en-MY" sz="1400" b="1" dirty="0">
            <a:solidFill>
              <a:schemeClr val="bg1"/>
            </a:solidFill>
            <a:latin typeface="Arial" pitchFamily="34" charset="0"/>
            <a:cs typeface="Arial" pitchFamily="34" charset="0"/>
          </a:endParaRPr>
        </a:p>
      </dgm:t>
    </dgm:pt>
    <dgm:pt modelId="{99DEBDD1-FBA8-4F62-AB58-EFD5AC10D35A}" type="parTrans" cxnId="{25226EB6-DBE3-4879-AE0E-CAA727B36A54}">
      <dgm:prSet/>
      <dgm:spPr/>
      <dgm:t>
        <a:bodyPr/>
        <a:lstStyle/>
        <a:p>
          <a:endParaRPr lang="en-MY" sz="1300">
            <a:latin typeface="Arial" pitchFamily="34" charset="0"/>
            <a:cs typeface="Arial" pitchFamily="34" charset="0"/>
          </a:endParaRPr>
        </a:p>
      </dgm:t>
    </dgm:pt>
    <dgm:pt modelId="{9C4ADB92-9977-43BF-AE00-FAC39C6F7603}" type="sibTrans" cxnId="{25226EB6-DBE3-4879-AE0E-CAA727B36A54}">
      <dgm:prSet/>
      <dgm:spPr/>
      <dgm:t>
        <a:bodyPr/>
        <a:lstStyle/>
        <a:p>
          <a:endParaRPr lang="en-MY" sz="1300">
            <a:latin typeface="Arial" pitchFamily="34" charset="0"/>
            <a:cs typeface="Arial" pitchFamily="34" charset="0"/>
          </a:endParaRPr>
        </a:p>
      </dgm:t>
    </dgm:pt>
    <dgm:pt modelId="{B532E1FA-F11D-4303-BABB-DFB8097659DE}">
      <dgm:prSet phldrT="[Text]" custT="1"/>
      <dgm:spPr>
        <a:solidFill>
          <a:srgbClr val="F8971D"/>
        </a:solidFill>
      </dgm:spPr>
      <dgm:t>
        <a:bodyPr/>
        <a:lstStyle/>
        <a:p>
          <a:r>
            <a:rPr lang="en-US" sz="1200" b="1" dirty="0" smtClean="0">
              <a:solidFill>
                <a:schemeClr val="bg1"/>
              </a:solidFill>
              <a:latin typeface="Arial" pitchFamily="34" charset="0"/>
              <a:cs typeface="Arial" pitchFamily="34" charset="0"/>
            </a:rPr>
            <a:t>INTERVENTION</a:t>
          </a:r>
          <a:endParaRPr lang="en-MY" sz="1200" b="1" dirty="0">
            <a:solidFill>
              <a:schemeClr val="bg1"/>
            </a:solidFill>
            <a:latin typeface="Arial" pitchFamily="34" charset="0"/>
            <a:cs typeface="Arial" pitchFamily="34" charset="0"/>
          </a:endParaRPr>
        </a:p>
      </dgm:t>
    </dgm:pt>
    <dgm:pt modelId="{EE418FD9-ED94-4B54-96B5-726C5A2A4E87}" type="parTrans" cxnId="{539F129E-061F-4E20-B5E7-BEB9736D663E}">
      <dgm:prSet/>
      <dgm:spPr/>
      <dgm:t>
        <a:bodyPr/>
        <a:lstStyle/>
        <a:p>
          <a:endParaRPr lang="en-MY" sz="1300">
            <a:latin typeface="Arial" pitchFamily="34" charset="0"/>
            <a:cs typeface="Arial" pitchFamily="34" charset="0"/>
          </a:endParaRPr>
        </a:p>
      </dgm:t>
    </dgm:pt>
    <dgm:pt modelId="{7F6180A6-0A55-45A1-A241-A3AE7130CE5D}" type="sibTrans" cxnId="{539F129E-061F-4E20-B5E7-BEB9736D663E}">
      <dgm:prSet/>
      <dgm:spPr/>
      <dgm:t>
        <a:bodyPr/>
        <a:lstStyle/>
        <a:p>
          <a:endParaRPr lang="en-MY" sz="1300">
            <a:latin typeface="Arial" pitchFamily="34" charset="0"/>
            <a:cs typeface="Arial" pitchFamily="34" charset="0"/>
          </a:endParaRPr>
        </a:p>
      </dgm:t>
    </dgm:pt>
    <dgm:pt modelId="{0CB9C897-4F37-4D58-9686-7073E5489120}" type="pres">
      <dgm:prSet presAssocID="{B847D63C-D6AC-447A-8BA1-CC42931F5931}" presName="Name0" presStyleCnt="0">
        <dgm:presLayoutVars>
          <dgm:dir/>
          <dgm:resizeHandles val="exact"/>
        </dgm:presLayoutVars>
      </dgm:prSet>
      <dgm:spPr/>
    </dgm:pt>
    <dgm:pt modelId="{101AFCFB-A8BD-4E75-B686-5B50A77BFD2B}" type="pres">
      <dgm:prSet presAssocID="{97C59CA3-C682-4658-9B3F-6FCAE9C2580D}" presName="parTxOnly" presStyleLbl="node1" presStyleIdx="0" presStyleCnt="5" custScaleY="49116" custLinFactNeighborX="-3750">
        <dgm:presLayoutVars>
          <dgm:bulletEnabled val="1"/>
        </dgm:presLayoutVars>
      </dgm:prSet>
      <dgm:spPr/>
      <dgm:t>
        <a:bodyPr/>
        <a:lstStyle/>
        <a:p>
          <a:endParaRPr lang="en-MY"/>
        </a:p>
      </dgm:t>
    </dgm:pt>
    <dgm:pt modelId="{76316A92-33CF-4960-8C79-EF955237FC32}" type="pres">
      <dgm:prSet presAssocID="{F8DC9E47-92F1-4610-A906-5DF494D35ACF}" presName="parSpace" presStyleCnt="0"/>
      <dgm:spPr/>
    </dgm:pt>
    <dgm:pt modelId="{62714CC3-18E7-4D4F-A75F-D168DE1A6920}" type="pres">
      <dgm:prSet presAssocID="{31082496-C629-453C-9E4B-28FF09BBEB44}" presName="parTxOnly" presStyleLbl="node1" presStyleIdx="1" presStyleCnt="5" custScaleX="94001" custScaleY="49116" custLinFactNeighborX="-10392">
        <dgm:presLayoutVars>
          <dgm:bulletEnabled val="1"/>
        </dgm:presLayoutVars>
      </dgm:prSet>
      <dgm:spPr/>
      <dgm:t>
        <a:bodyPr/>
        <a:lstStyle/>
        <a:p>
          <a:endParaRPr lang="en-MY"/>
        </a:p>
      </dgm:t>
    </dgm:pt>
    <dgm:pt modelId="{179DF41C-C8BE-4D50-986B-430047F9C9DC}" type="pres">
      <dgm:prSet presAssocID="{602AE17B-1907-4FBA-B183-C9F5CB9C952B}" presName="parSpace" presStyleCnt="0"/>
      <dgm:spPr/>
    </dgm:pt>
    <dgm:pt modelId="{173450B0-7A19-4401-8CF2-FF9D639DCA37}" type="pres">
      <dgm:prSet presAssocID="{B65F557A-108F-4779-BD6C-107E32C610FF}" presName="parTxOnly" presStyleLbl="node1" presStyleIdx="2" presStyleCnt="5" custScaleX="100691" custScaleY="49116">
        <dgm:presLayoutVars>
          <dgm:bulletEnabled val="1"/>
        </dgm:presLayoutVars>
      </dgm:prSet>
      <dgm:spPr/>
      <dgm:t>
        <a:bodyPr/>
        <a:lstStyle/>
        <a:p>
          <a:endParaRPr lang="en-MY"/>
        </a:p>
      </dgm:t>
    </dgm:pt>
    <dgm:pt modelId="{8143A4F1-D58F-4289-8676-1434A0772C7A}" type="pres">
      <dgm:prSet presAssocID="{B06B2E6E-22AC-40C1-828A-E04BDBB742F7}" presName="parSpace" presStyleCnt="0"/>
      <dgm:spPr/>
    </dgm:pt>
    <dgm:pt modelId="{E8AE5C0A-6E4B-4156-B18A-BFCC8176A29B}" type="pres">
      <dgm:prSet presAssocID="{BDA3202D-D7DD-4280-86B3-AE7920A9EDCD}" presName="parTxOnly" presStyleLbl="node1" presStyleIdx="3" presStyleCnt="5" custScaleX="97107" custScaleY="49116">
        <dgm:presLayoutVars>
          <dgm:bulletEnabled val="1"/>
        </dgm:presLayoutVars>
      </dgm:prSet>
      <dgm:spPr/>
      <dgm:t>
        <a:bodyPr/>
        <a:lstStyle/>
        <a:p>
          <a:endParaRPr lang="en-MY"/>
        </a:p>
      </dgm:t>
    </dgm:pt>
    <dgm:pt modelId="{2E5D2A7E-94C2-4B66-9B25-BEA165C8D523}" type="pres">
      <dgm:prSet presAssocID="{9C4ADB92-9977-43BF-AE00-FAC39C6F7603}" presName="parSpace" presStyleCnt="0"/>
      <dgm:spPr/>
    </dgm:pt>
    <dgm:pt modelId="{50764B21-EC7F-4FB9-9940-7D34E978813A}" type="pres">
      <dgm:prSet presAssocID="{B532E1FA-F11D-4303-BABB-DFB8097659DE}" presName="parTxOnly" presStyleLbl="node1" presStyleIdx="4" presStyleCnt="5" custScaleX="81710" custScaleY="49116" custLinFactNeighborX="-1577">
        <dgm:presLayoutVars>
          <dgm:bulletEnabled val="1"/>
        </dgm:presLayoutVars>
      </dgm:prSet>
      <dgm:spPr/>
      <dgm:t>
        <a:bodyPr/>
        <a:lstStyle/>
        <a:p>
          <a:endParaRPr lang="en-MY"/>
        </a:p>
      </dgm:t>
    </dgm:pt>
  </dgm:ptLst>
  <dgm:cxnLst>
    <dgm:cxn modelId="{1129D58D-551B-49A5-8DAC-CE7631E02D33}" srcId="{B847D63C-D6AC-447A-8BA1-CC42931F5931}" destId="{B65F557A-108F-4779-BD6C-107E32C610FF}" srcOrd="2" destOrd="0" parTransId="{D181C7C1-8C4C-402A-9693-F4A8F1A74AA3}" sibTransId="{B06B2E6E-22AC-40C1-828A-E04BDBB742F7}"/>
    <dgm:cxn modelId="{539F129E-061F-4E20-B5E7-BEB9736D663E}" srcId="{B847D63C-D6AC-447A-8BA1-CC42931F5931}" destId="{B532E1FA-F11D-4303-BABB-DFB8097659DE}" srcOrd="4" destOrd="0" parTransId="{EE418FD9-ED94-4B54-96B5-726C5A2A4E87}" sibTransId="{7F6180A6-0A55-45A1-A241-A3AE7130CE5D}"/>
    <dgm:cxn modelId="{4930CC22-6741-EC41-AC7F-7D06E750E0F6}" type="presOf" srcId="{97C59CA3-C682-4658-9B3F-6FCAE9C2580D}" destId="{101AFCFB-A8BD-4E75-B686-5B50A77BFD2B}" srcOrd="0" destOrd="0" presId="urn:microsoft.com/office/officeart/2005/8/layout/hChevron3"/>
    <dgm:cxn modelId="{E45366F4-F4D2-4B22-BA01-0C1B16E2AD5B}" srcId="{B847D63C-D6AC-447A-8BA1-CC42931F5931}" destId="{31082496-C629-453C-9E4B-28FF09BBEB44}" srcOrd="1" destOrd="0" parTransId="{1E0B1D4A-6C47-4889-ABE4-96F9A2BDD266}" sibTransId="{602AE17B-1907-4FBA-B183-C9F5CB9C952B}"/>
    <dgm:cxn modelId="{B8CEAEBE-E01F-1E41-ADD8-8F2D93504BF6}" type="presOf" srcId="{BDA3202D-D7DD-4280-86B3-AE7920A9EDCD}" destId="{E8AE5C0A-6E4B-4156-B18A-BFCC8176A29B}" srcOrd="0" destOrd="0" presId="urn:microsoft.com/office/officeart/2005/8/layout/hChevron3"/>
    <dgm:cxn modelId="{42825847-3DD6-504D-94CC-DF242E09901C}" type="presOf" srcId="{B65F557A-108F-4779-BD6C-107E32C610FF}" destId="{173450B0-7A19-4401-8CF2-FF9D639DCA37}" srcOrd="0" destOrd="0" presId="urn:microsoft.com/office/officeart/2005/8/layout/hChevron3"/>
    <dgm:cxn modelId="{25226EB6-DBE3-4879-AE0E-CAA727B36A54}" srcId="{B847D63C-D6AC-447A-8BA1-CC42931F5931}" destId="{BDA3202D-D7DD-4280-86B3-AE7920A9EDCD}" srcOrd="3" destOrd="0" parTransId="{99DEBDD1-FBA8-4F62-AB58-EFD5AC10D35A}" sibTransId="{9C4ADB92-9977-43BF-AE00-FAC39C6F7603}"/>
    <dgm:cxn modelId="{6CD71E86-28FF-D74E-8CD6-F56333AC8DA7}" type="presOf" srcId="{B847D63C-D6AC-447A-8BA1-CC42931F5931}" destId="{0CB9C897-4F37-4D58-9686-7073E5489120}" srcOrd="0" destOrd="0" presId="urn:microsoft.com/office/officeart/2005/8/layout/hChevron3"/>
    <dgm:cxn modelId="{7AF78D54-1181-41B0-A79D-1390E1D2C0F1}" srcId="{B847D63C-D6AC-447A-8BA1-CC42931F5931}" destId="{97C59CA3-C682-4658-9B3F-6FCAE9C2580D}" srcOrd="0" destOrd="0" parTransId="{D44D17A9-15E9-492D-AD4C-65D0F4766A2A}" sibTransId="{F8DC9E47-92F1-4610-A906-5DF494D35ACF}"/>
    <dgm:cxn modelId="{CC6EED6C-1B5C-D541-9F28-391FBE46ADAA}" type="presOf" srcId="{B532E1FA-F11D-4303-BABB-DFB8097659DE}" destId="{50764B21-EC7F-4FB9-9940-7D34E978813A}" srcOrd="0" destOrd="0" presId="urn:microsoft.com/office/officeart/2005/8/layout/hChevron3"/>
    <dgm:cxn modelId="{250EFCB8-5B79-4241-BB40-C6F21A7FC448}" type="presOf" srcId="{31082496-C629-453C-9E4B-28FF09BBEB44}" destId="{62714CC3-18E7-4D4F-A75F-D168DE1A6920}" srcOrd="0" destOrd="0" presId="urn:microsoft.com/office/officeart/2005/8/layout/hChevron3"/>
    <dgm:cxn modelId="{1EFFF7BD-C270-4F46-87CD-A8E55700B543}" type="presParOf" srcId="{0CB9C897-4F37-4D58-9686-7073E5489120}" destId="{101AFCFB-A8BD-4E75-B686-5B50A77BFD2B}" srcOrd="0" destOrd="0" presId="urn:microsoft.com/office/officeart/2005/8/layout/hChevron3"/>
    <dgm:cxn modelId="{E6C44532-3C51-E043-9DCC-0FBC05C0612B}" type="presParOf" srcId="{0CB9C897-4F37-4D58-9686-7073E5489120}" destId="{76316A92-33CF-4960-8C79-EF955237FC32}" srcOrd="1" destOrd="0" presId="urn:microsoft.com/office/officeart/2005/8/layout/hChevron3"/>
    <dgm:cxn modelId="{3C6D8D44-12DD-D546-AE2D-51419250E8DA}" type="presParOf" srcId="{0CB9C897-4F37-4D58-9686-7073E5489120}" destId="{62714CC3-18E7-4D4F-A75F-D168DE1A6920}" srcOrd="2" destOrd="0" presId="urn:microsoft.com/office/officeart/2005/8/layout/hChevron3"/>
    <dgm:cxn modelId="{BD72CDDC-16CD-EA42-B151-56EB3627713D}" type="presParOf" srcId="{0CB9C897-4F37-4D58-9686-7073E5489120}" destId="{179DF41C-C8BE-4D50-986B-430047F9C9DC}" srcOrd="3" destOrd="0" presId="urn:microsoft.com/office/officeart/2005/8/layout/hChevron3"/>
    <dgm:cxn modelId="{9AE9796A-98AA-304D-9E6D-F25521131BD7}" type="presParOf" srcId="{0CB9C897-4F37-4D58-9686-7073E5489120}" destId="{173450B0-7A19-4401-8CF2-FF9D639DCA37}" srcOrd="4" destOrd="0" presId="urn:microsoft.com/office/officeart/2005/8/layout/hChevron3"/>
    <dgm:cxn modelId="{80360B6E-D5D7-D446-BF93-B2B7A995FF81}" type="presParOf" srcId="{0CB9C897-4F37-4D58-9686-7073E5489120}" destId="{8143A4F1-D58F-4289-8676-1434A0772C7A}" srcOrd="5" destOrd="0" presId="urn:microsoft.com/office/officeart/2005/8/layout/hChevron3"/>
    <dgm:cxn modelId="{451E6E19-1F17-0C43-BEC7-A790654030FF}" type="presParOf" srcId="{0CB9C897-4F37-4D58-9686-7073E5489120}" destId="{E8AE5C0A-6E4B-4156-B18A-BFCC8176A29B}" srcOrd="6" destOrd="0" presId="urn:microsoft.com/office/officeart/2005/8/layout/hChevron3"/>
    <dgm:cxn modelId="{A68518F4-B553-324B-9D1C-7854BC5BCAFD}" type="presParOf" srcId="{0CB9C897-4F37-4D58-9686-7073E5489120}" destId="{2E5D2A7E-94C2-4B66-9B25-BEA165C8D523}" srcOrd="7" destOrd="0" presId="urn:microsoft.com/office/officeart/2005/8/layout/hChevron3"/>
    <dgm:cxn modelId="{1A7DC2C9-6954-8244-BB5E-12BAD5118882}" type="presParOf" srcId="{0CB9C897-4F37-4D58-9686-7073E5489120}" destId="{50764B21-EC7F-4FB9-9940-7D34E978813A}"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6E0EC-D522-544C-80BA-FC1D07AFB4EC}">
      <dsp:nvSpPr>
        <dsp:cNvPr id="0" name=""/>
        <dsp:cNvSpPr/>
      </dsp:nvSpPr>
      <dsp:spPr>
        <a:xfrm>
          <a:off x="153097" y="735190"/>
          <a:ext cx="3559075" cy="1112211"/>
        </a:xfrm>
        <a:prstGeom prst="rect">
          <a:avLst/>
        </a:prstGeom>
        <a:solidFill>
          <a:srgbClr val="C0504D">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Access to Financing </a:t>
          </a:r>
          <a:endParaRPr lang="en-US" sz="2800" b="1" kern="1200" dirty="0"/>
        </a:p>
      </dsp:txBody>
      <dsp:txXfrm>
        <a:off x="153097" y="735190"/>
        <a:ext cx="3559075" cy="1112211"/>
      </dsp:txXfrm>
    </dsp:sp>
    <dsp:sp modelId="{5034E4DF-07E2-AB43-9ED1-5F56B5539092}">
      <dsp:nvSpPr>
        <dsp:cNvPr id="0" name=""/>
        <dsp:cNvSpPr/>
      </dsp:nvSpPr>
      <dsp:spPr>
        <a:xfrm>
          <a:off x="4803" y="574537"/>
          <a:ext cx="778547" cy="116782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2106" r="-47894"/>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55B3AF4-0020-8341-A0A0-1C3E95592D34}">
      <dsp:nvSpPr>
        <dsp:cNvPr id="0" name=""/>
        <dsp:cNvSpPr/>
      </dsp:nvSpPr>
      <dsp:spPr>
        <a:xfrm>
          <a:off x="4029272" y="735190"/>
          <a:ext cx="3559075" cy="1112211"/>
        </a:xfrm>
        <a:prstGeom prst="rect">
          <a:avLst/>
        </a:prstGeom>
        <a:solidFill>
          <a:schemeClr val="accent3">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Intervention - Beyond Financing </a:t>
          </a:r>
          <a:endParaRPr lang="en-US" sz="2800" b="1" kern="1200" dirty="0"/>
        </a:p>
      </dsp:txBody>
      <dsp:txXfrm>
        <a:off x="4029272" y="735190"/>
        <a:ext cx="3559075" cy="1112211"/>
      </dsp:txXfrm>
    </dsp:sp>
    <dsp:sp modelId="{68D96308-9C95-2D41-ACB0-43FBB5CF490B}">
      <dsp:nvSpPr>
        <dsp:cNvPr id="0" name=""/>
        <dsp:cNvSpPr/>
      </dsp:nvSpPr>
      <dsp:spPr>
        <a:xfrm>
          <a:off x="3880977" y="574537"/>
          <a:ext cx="778547" cy="1167821"/>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3730" r="-8027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E8B370D-8C5F-B84E-8D2E-15D18CB3C3D0}">
      <dsp:nvSpPr>
        <dsp:cNvPr id="0" name=""/>
        <dsp:cNvSpPr/>
      </dsp:nvSpPr>
      <dsp:spPr>
        <a:xfrm>
          <a:off x="7905447" y="735190"/>
          <a:ext cx="3559075" cy="1112211"/>
        </a:xfrm>
        <a:prstGeom prst="rect">
          <a:avLst/>
        </a:prstGeom>
        <a:solidFill>
          <a:schemeClr val="accent4">
            <a:lumMod val="40000"/>
            <a:lumOff val="6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Product Differentiations</a:t>
          </a:r>
          <a:endParaRPr lang="en-US" sz="2800" b="1" kern="1200" dirty="0"/>
        </a:p>
      </dsp:txBody>
      <dsp:txXfrm>
        <a:off x="7905447" y="735190"/>
        <a:ext cx="3559075" cy="1112211"/>
      </dsp:txXfrm>
    </dsp:sp>
    <dsp:sp modelId="{7A8D80F6-AA56-D14D-9B3D-48C53834D0DB}">
      <dsp:nvSpPr>
        <dsp:cNvPr id="0" name=""/>
        <dsp:cNvSpPr/>
      </dsp:nvSpPr>
      <dsp:spPr>
        <a:xfrm>
          <a:off x="7757152" y="574537"/>
          <a:ext cx="778547" cy="1167821"/>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8055" r="-165945"/>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0161F63-F73B-864F-89E0-F0DD3F119E1C}">
      <dsp:nvSpPr>
        <dsp:cNvPr id="0" name=""/>
        <dsp:cNvSpPr/>
      </dsp:nvSpPr>
      <dsp:spPr>
        <a:xfrm>
          <a:off x="153097" y="2135340"/>
          <a:ext cx="3559075" cy="1112211"/>
        </a:xfrm>
        <a:prstGeom prst="rect">
          <a:avLst/>
        </a:prstGeom>
        <a:solidFill>
          <a:schemeClr val="accent5">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Branding and Market Access</a:t>
          </a:r>
          <a:endParaRPr lang="en-US" sz="2800" b="1" kern="1200" dirty="0"/>
        </a:p>
      </dsp:txBody>
      <dsp:txXfrm>
        <a:off x="153097" y="2135340"/>
        <a:ext cx="3559075" cy="1112211"/>
      </dsp:txXfrm>
    </dsp:sp>
    <dsp:sp modelId="{ED850771-2B19-2040-9636-160C28FD9FCE}">
      <dsp:nvSpPr>
        <dsp:cNvPr id="0" name=""/>
        <dsp:cNvSpPr/>
      </dsp:nvSpPr>
      <dsp:spPr>
        <a:xfrm>
          <a:off x="4803" y="1974687"/>
          <a:ext cx="778547" cy="1167821"/>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53830" t="-5220" r="-66062" b="-9307"/>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27F79DD-3DE4-F24B-A4AB-7714334DB6AB}">
      <dsp:nvSpPr>
        <dsp:cNvPr id="0" name=""/>
        <dsp:cNvSpPr/>
      </dsp:nvSpPr>
      <dsp:spPr>
        <a:xfrm>
          <a:off x="4029272" y="2135340"/>
          <a:ext cx="3559075" cy="1112211"/>
        </a:xfrm>
        <a:prstGeom prst="rect">
          <a:avLst/>
        </a:prstGeom>
        <a:solidFill>
          <a:schemeClr val="accent6">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Networking &amp; Partnerships</a:t>
          </a:r>
          <a:endParaRPr lang="en-US" sz="2800" b="1" kern="1200" dirty="0"/>
        </a:p>
      </dsp:txBody>
      <dsp:txXfrm>
        <a:off x="4029272" y="2135340"/>
        <a:ext cx="3559075" cy="1112211"/>
      </dsp:txXfrm>
    </dsp:sp>
    <dsp:sp modelId="{D5187911-4D4E-C64B-AF29-6300A573C05C}">
      <dsp:nvSpPr>
        <dsp:cNvPr id="0" name=""/>
        <dsp:cNvSpPr/>
      </dsp:nvSpPr>
      <dsp:spPr>
        <a:xfrm>
          <a:off x="3880977" y="1974687"/>
          <a:ext cx="778547" cy="1167821"/>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10781" r="-29219"/>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6F0DE92-BB12-7F4A-AE2A-9494CAE341AA}">
      <dsp:nvSpPr>
        <dsp:cNvPr id="0" name=""/>
        <dsp:cNvSpPr/>
      </dsp:nvSpPr>
      <dsp:spPr>
        <a:xfrm>
          <a:off x="7905447" y="2135340"/>
          <a:ext cx="3559075" cy="1112211"/>
        </a:xfrm>
        <a:prstGeom prst="rect">
          <a:avLst/>
        </a:prstGeom>
        <a:solidFill>
          <a:schemeClr val="accent1">
            <a:lumMod val="20000"/>
            <a:lumOff val="8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Capacity &amp; Capability</a:t>
          </a:r>
          <a:endParaRPr lang="en-US" sz="2800" b="1" kern="1200" dirty="0"/>
        </a:p>
      </dsp:txBody>
      <dsp:txXfrm>
        <a:off x="7905447" y="2135340"/>
        <a:ext cx="3559075" cy="1112211"/>
      </dsp:txXfrm>
    </dsp:sp>
    <dsp:sp modelId="{27044869-300F-874E-BC6D-6141C68468A6}">
      <dsp:nvSpPr>
        <dsp:cNvPr id="0" name=""/>
        <dsp:cNvSpPr/>
      </dsp:nvSpPr>
      <dsp:spPr>
        <a:xfrm>
          <a:off x="7757152" y="1974687"/>
          <a:ext cx="778547" cy="1167821"/>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46880" r="-11912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1642E31-ED32-0D4A-8894-D5D8AFB0E20D}">
      <dsp:nvSpPr>
        <dsp:cNvPr id="0" name=""/>
        <dsp:cNvSpPr/>
      </dsp:nvSpPr>
      <dsp:spPr>
        <a:xfrm>
          <a:off x="2091185" y="3535490"/>
          <a:ext cx="3559075" cy="1112211"/>
        </a:xfrm>
        <a:prstGeom prst="rect">
          <a:avLst/>
        </a:prstGeom>
        <a:solidFill>
          <a:schemeClr val="bg2">
            <a:lumMod val="9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R&amp;D &amp; Innovation </a:t>
          </a:r>
          <a:endParaRPr lang="en-US" sz="2800" b="1" kern="1200" dirty="0"/>
        </a:p>
      </dsp:txBody>
      <dsp:txXfrm>
        <a:off x="2091185" y="3535490"/>
        <a:ext cx="3559075" cy="1112211"/>
      </dsp:txXfrm>
    </dsp:sp>
    <dsp:sp modelId="{16C05018-C64B-1541-816A-FC0A5942B644}">
      <dsp:nvSpPr>
        <dsp:cNvPr id="0" name=""/>
        <dsp:cNvSpPr/>
      </dsp:nvSpPr>
      <dsp:spPr>
        <a:xfrm>
          <a:off x="1942890" y="3374837"/>
          <a:ext cx="778547" cy="1167821"/>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73304" r="-26696"/>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E743703-DE83-064D-B198-46423BE9B43E}">
      <dsp:nvSpPr>
        <dsp:cNvPr id="0" name=""/>
        <dsp:cNvSpPr/>
      </dsp:nvSpPr>
      <dsp:spPr>
        <a:xfrm>
          <a:off x="5967360" y="3535490"/>
          <a:ext cx="3559075" cy="1112211"/>
        </a:xfrm>
        <a:prstGeom prst="rect">
          <a:avLst/>
        </a:prstGeom>
        <a:solidFill>
          <a:schemeClr val="bg1">
            <a:lumMod val="85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3338"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smtClean="0"/>
            <a:t>Exports &amp; </a:t>
          </a:r>
          <a:r>
            <a:rPr lang="en-US" sz="2800" b="1" kern="1200" dirty="0" err="1" smtClean="0"/>
            <a:t>Regionalisation</a:t>
          </a:r>
          <a:endParaRPr lang="en-US" sz="2800" b="1" kern="1200" dirty="0"/>
        </a:p>
      </dsp:txBody>
      <dsp:txXfrm>
        <a:off x="5967360" y="3535490"/>
        <a:ext cx="3559075" cy="1112211"/>
      </dsp:txXfrm>
    </dsp:sp>
    <dsp:sp modelId="{6BD8A1FC-E666-9F4B-BDFA-A48A511B6BC7}">
      <dsp:nvSpPr>
        <dsp:cNvPr id="0" name=""/>
        <dsp:cNvSpPr/>
      </dsp:nvSpPr>
      <dsp:spPr>
        <a:xfrm>
          <a:off x="5819065" y="3374837"/>
          <a:ext cx="778547" cy="1167821"/>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50000" r="-50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7EC04-D494-DC4B-8559-649F32C90840}">
      <dsp:nvSpPr>
        <dsp:cNvPr id="0" name=""/>
        <dsp:cNvSpPr/>
      </dsp:nvSpPr>
      <dsp:spPr>
        <a:xfrm>
          <a:off x="7163988" y="3778470"/>
          <a:ext cx="2042167" cy="560100"/>
        </a:xfrm>
        <a:custGeom>
          <a:avLst/>
          <a:gdLst/>
          <a:ahLst/>
          <a:cxnLst/>
          <a:rect l="0" t="0" r="0" b="0"/>
          <a:pathLst>
            <a:path>
              <a:moveTo>
                <a:pt x="0" y="0"/>
              </a:moveTo>
              <a:lnTo>
                <a:pt x="0" y="333905"/>
              </a:lnTo>
              <a:lnTo>
                <a:pt x="2042167" y="333905"/>
              </a:lnTo>
              <a:lnTo>
                <a:pt x="2042167" y="56010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8F62A63-7AC8-9C42-A6FB-8F262FB99B57}">
      <dsp:nvSpPr>
        <dsp:cNvPr id="0" name=""/>
        <dsp:cNvSpPr/>
      </dsp:nvSpPr>
      <dsp:spPr>
        <a:xfrm>
          <a:off x="5627170" y="3778470"/>
          <a:ext cx="1536817" cy="560100"/>
        </a:xfrm>
        <a:custGeom>
          <a:avLst/>
          <a:gdLst/>
          <a:ahLst/>
          <a:cxnLst/>
          <a:rect l="0" t="0" r="0" b="0"/>
          <a:pathLst>
            <a:path>
              <a:moveTo>
                <a:pt x="1536817" y="0"/>
              </a:moveTo>
              <a:lnTo>
                <a:pt x="1536817" y="333905"/>
              </a:lnTo>
              <a:lnTo>
                <a:pt x="0" y="333905"/>
              </a:lnTo>
              <a:lnTo>
                <a:pt x="0" y="56010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C88FE9-44BD-AB4E-846A-D61A2D0641BC}">
      <dsp:nvSpPr>
        <dsp:cNvPr id="0" name=""/>
        <dsp:cNvSpPr/>
      </dsp:nvSpPr>
      <dsp:spPr>
        <a:xfrm>
          <a:off x="5807526" y="2130199"/>
          <a:ext cx="1356462" cy="678866"/>
        </a:xfrm>
        <a:custGeom>
          <a:avLst/>
          <a:gdLst/>
          <a:ahLst/>
          <a:cxnLst/>
          <a:rect l="0" t="0" r="0" b="0"/>
          <a:pathLst>
            <a:path>
              <a:moveTo>
                <a:pt x="0" y="0"/>
              </a:moveTo>
              <a:lnTo>
                <a:pt x="0" y="452672"/>
              </a:lnTo>
              <a:lnTo>
                <a:pt x="1356462" y="452672"/>
              </a:lnTo>
              <a:lnTo>
                <a:pt x="1356462" y="678866"/>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20BAD5A-7053-6F48-A31F-3367C708EFDF}">
      <dsp:nvSpPr>
        <dsp:cNvPr id="0" name=""/>
        <dsp:cNvSpPr/>
      </dsp:nvSpPr>
      <dsp:spPr>
        <a:xfrm>
          <a:off x="4015861" y="2130199"/>
          <a:ext cx="1791664" cy="678866"/>
        </a:xfrm>
        <a:custGeom>
          <a:avLst/>
          <a:gdLst/>
          <a:ahLst/>
          <a:cxnLst/>
          <a:rect l="0" t="0" r="0" b="0"/>
          <a:pathLst>
            <a:path>
              <a:moveTo>
                <a:pt x="1791664" y="0"/>
              </a:moveTo>
              <a:lnTo>
                <a:pt x="1791664" y="452672"/>
              </a:lnTo>
              <a:lnTo>
                <a:pt x="0" y="452672"/>
              </a:lnTo>
              <a:lnTo>
                <a:pt x="0" y="678866"/>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E077180-6206-ED40-B7FC-C6EE838F81DB}">
      <dsp:nvSpPr>
        <dsp:cNvPr id="0" name=""/>
        <dsp:cNvSpPr/>
      </dsp:nvSpPr>
      <dsp:spPr>
        <a:xfrm>
          <a:off x="3848588" y="704072"/>
          <a:ext cx="1958937" cy="694255"/>
        </a:xfrm>
        <a:custGeom>
          <a:avLst/>
          <a:gdLst/>
          <a:ahLst/>
          <a:cxnLst/>
          <a:rect l="0" t="0" r="0" b="0"/>
          <a:pathLst>
            <a:path>
              <a:moveTo>
                <a:pt x="0" y="0"/>
              </a:moveTo>
              <a:lnTo>
                <a:pt x="0" y="468061"/>
              </a:lnTo>
              <a:lnTo>
                <a:pt x="1958937" y="468061"/>
              </a:lnTo>
              <a:lnTo>
                <a:pt x="1958937" y="69425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1B22060-5491-CC42-89CE-D19A5609E4A5}">
      <dsp:nvSpPr>
        <dsp:cNvPr id="0" name=""/>
        <dsp:cNvSpPr/>
      </dsp:nvSpPr>
      <dsp:spPr>
        <a:xfrm>
          <a:off x="2522467" y="704072"/>
          <a:ext cx="1326121" cy="694255"/>
        </a:xfrm>
        <a:custGeom>
          <a:avLst/>
          <a:gdLst/>
          <a:ahLst/>
          <a:cxnLst/>
          <a:rect l="0" t="0" r="0" b="0"/>
          <a:pathLst>
            <a:path>
              <a:moveTo>
                <a:pt x="1326121" y="0"/>
              </a:moveTo>
              <a:lnTo>
                <a:pt x="1326121" y="468061"/>
              </a:lnTo>
              <a:lnTo>
                <a:pt x="0" y="468061"/>
              </a:lnTo>
              <a:lnTo>
                <a:pt x="0" y="694255"/>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6DBAFD-1DE4-FD4E-A6C4-16C49EF965DC}">
      <dsp:nvSpPr>
        <dsp:cNvPr id="0" name=""/>
        <dsp:cNvSpPr/>
      </dsp:nvSpPr>
      <dsp:spPr>
        <a:xfrm>
          <a:off x="1331695" y="2980"/>
          <a:ext cx="5033787" cy="70109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6794" numCol="1" spcCol="1270" anchor="ctr" anchorCtr="0">
          <a:noAutofit/>
        </a:bodyPr>
        <a:lstStyle/>
        <a:p>
          <a:pPr lvl="0" algn="ctr" defTabSz="933450">
            <a:lnSpc>
              <a:spcPct val="90000"/>
            </a:lnSpc>
            <a:spcBef>
              <a:spcPct val="0"/>
            </a:spcBef>
            <a:spcAft>
              <a:spcPct val="35000"/>
            </a:spcAft>
          </a:pPr>
          <a:r>
            <a:rPr lang="en-US" sz="2100" kern="1200" dirty="0" smtClean="0"/>
            <a:t>Total financing in banking system </a:t>
          </a:r>
          <a:endParaRPr lang="en-US" sz="2100" kern="1200" dirty="0"/>
        </a:p>
      </dsp:txBody>
      <dsp:txXfrm>
        <a:off x="1331695" y="2980"/>
        <a:ext cx="5033787" cy="701092"/>
      </dsp:txXfrm>
    </dsp:sp>
    <dsp:sp modelId="{DAADED01-DA1F-A64E-AA5F-11BA155E0B30}">
      <dsp:nvSpPr>
        <dsp:cNvPr id="0" name=""/>
        <dsp:cNvSpPr/>
      </dsp:nvSpPr>
      <dsp:spPr>
        <a:xfrm>
          <a:off x="2972422" y="622805"/>
          <a:ext cx="1685087" cy="323134"/>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lvl="0" algn="ctr" defTabSz="933450">
            <a:lnSpc>
              <a:spcPct val="90000"/>
            </a:lnSpc>
            <a:spcBef>
              <a:spcPct val="0"/>
            </a:spcBef>
            <a:spcAft>
              <a:spcPct val="35000"/>
            </a:spcAft>
          </a:pPr>
          <a:r>
            <a:rPr lang="en-US" sz="2100" kern="1200" dirty="0" smtClean="0"/>
            <a:t>USD 386.4 </a:t>
          </a:r>
          <a:r>
            <a:rPr lang="en-US" sz="2100" kern="1200" dirty="0" err="1" smtClean="0"/>
            <a:t>Bil</a:t>
          </a:r>
          <a:r>
            <a:rPr lang="en-US" sz="2100" kern="1200" dirty="0" smtClean="0"/>
            <a:t> </a:t>
          </a:r>
          <a:endParaRPr lang="en-US" sz="2100" kern="1200" dirty="0"/>
        </a:p>
      </dsp:txBody>
      <dsp:txXfrm>
        <a:off x="2972422" y="622805"/>
        <a:ext cx="1685087" cy="323134"/>
      </dsp:txXfrm>
    </dsp:sp>
    <dsp:sp modelId="{F06ADFE9-4251-2F47-8152-8475BFCD154B}">
      <dsp:nvSpPr>
        <dsp:cNvPr id="0" name=""/>
        <dsp:cNvSpPr/>
      </dsp:nvSpPr>
      <dsp:spPr>
        <a:xfrm>
          <a:off x="766260" y="1398328"/>
          <a:ext cx="3512415" cy="742650"/>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36794" numCol="1" spcCol="1270" anchor="ctr" anchorCtr="0">
          <a:noAutofit/>
        </a:bodyPr>
        <a:lstStyle/>
        <a:p>
          <a:pPr lvl="0" algn="ctr" defTabSz="844550">
            <a:lnSpc>
              <a:spcPct val="90000"/>
            </a:lnSpc>
            <a:spcBef>
              <a:spcPct val="0"/>
            </a:spcBef>
            <a:spcAft>
              <a:spcPct val="35000"/>
            </a:spcAft>
          </a:pPr>
          <a:r>
            <a:rPr lang="en-US" sz="1900" kern="1200" dirty="0" smtClean="0"/>
            <a:t>Large Loan / Household Loan</a:t>
          </a:r>
          <a:endParaRPr lang="en-US" sz="1900" kern="1200" dirty="0"/>
        </a:p>
      </dsp:txBody>
      <dsp:txXfrm>
        <a:off x="766260" y="1398328"/>
        <a:ext cx="3512415" cy="742650"/>
      </dsp:txXfrm>
    </dsp:sp>
    <dsp:sp modelId="{F350E1F4-BAC6-5245-9FCD-7849B202AD82}">
      <dsp:nvSpPr>
        <dsp:cNvPr id="0" name=""/>
        <dsp:cNvSpPr/>
      </dsp:nvSpPr>
      <dsp:spPr>
        <a:xfrm>
          <a:off x="1673784" y="2038933"/>
          <a:ext cx="1685087" cy="323134"/>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lvl="0" algn="ctr" defTabSz="933450">
            <a:lnSpc>
              <a:spcPct val="90000"/>
            </a:lnSpc>
            <a:spcBef>
              <a:spcPct val="0"/>
            </a:spcBef>
            <a:spcAft>
              <a:spcPct val="35000"/>
            </a:spcAft>
          </a:pPr>
          <a:r>
            <a:rPr lang="en-US" sz="2100" kern="1200" dirty="0" smtClean="0"/>
            <a:t>USD 322.7 </a:t>
          </a:r>
          <a:r>
            <a:rPr lang="en-US" sz="2100" kern="1200" dirty="0" err="1" smtClean="0"/>
            <a:t>bil</a:t>
          </a:r>
          <a:r>
            <a:rPr lang="en-US" sz="2100" kern="1200" dirty="0" smtClean="0"/>
            <a:t>.</a:t>
          </a:r>
          <a:endParaRPr lang="en-US" sz="2100" kern="1200" dirty="0"/>
        </a:p>
      </dsp:txBody>
      <dsp:txXfrm>
        <a:off x="1673784" y="2038933"/>
        <a:ext cx="1685087" cy="323134"/>
      </dsp:txXfrm>
    </dsp:sp>
    <dsp:sp modelId="{C786BF9B-051C-4445-8512-DB9D975DCFD7}">
      <dsp:nvSpPr>
        <dsp:cNvPr id="0" name=""/>
        <dsp:cNvSpPr/>
      </dsp:nvSpPr>
      <dsp:spPr>
        <a:xfrm>
          <a:off x="4731063" y="1398328"/>
          <a:ext cx="2152924" cy="731871"/>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36794" numCol="1" spcCol="1270" anchor="ctr" anchorCtr="0">
          <a:noAutofit/>
        </a:bodyPr>
        <a:lstStyle/>
        <a:p>
          <a:pPr lvl="0" algn="ctr" defTabSz="844550">
            <a:lnSpc>
              <a:spcPct val="90000"/>
            </a:lnSpc>
            <a:spcBef>
              <a:spcPct val="0"/>
            </a:spcBef>
            <a:spcAft>
              <a:spcPct val="35000"/>
            </a:spcAft>
          </a:pPr>
          <a:r>
            <a:rPr lang="en-US" sz="1900" kern="1200" dirty="0" smtClean="0"/>
            <a:t>SMEs Loan</a:t>
          </a:r>
        </a:p>
      </dsp:txBody>
      <dsp:txXfrm>
        <a:off x="4731063" y="1398328"/>
        <a:ext cx="2152924" cy="731871"/>
      </dsp:txXfrm>
    </dsp:sp>
    <dsp:sp modelId="{77EB4C75-F820-5C42-8485-9258EBBEB525}">
      <dsp:nvSpPr>
        <dsp:cNvPr id="0" name=""/>
        <dsp:cNvSpPr/>
      </dsp:nvSpPr>
      <dsp:spPr>
        <a:xfrm>
          <a:off x="4948900" y="2033543"/>
          <a:ext cx="1685087" cy="323134"/>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lvl="0" algn="ctr" defTabSz="933450">
            <a:lnSpc>
              <a:spcPct val="90000"/>
            </a:lnSpc>
            <a:spcBef>
              <a:spcPct val="0"/>
            </a:spcBef>
            <a:spcAft>
              <a:spcPct val="35000"/>
            </a:spcAft>
          </a:pPr>
          <a:r>
            <a:rPr lang="en-US" sz="2100" kern="1200" dirty="0" smtClean="0"/>
            <a:t>USD 63.6 </a:t>
          </a:r>
          <a:r>
            <a:rPr lang="en-US" sz="2100" kern="1200" dirty="0" err="1" smtClean="0"/>
            <a:t>Bil</a:t>
          </a:r>
          <a:endParaRPr lang="en-US" sz="2100" kern="1200" dirty="0"/>
        </a:p>
      </dsp:txBody>
      <dsp:txXfrm>
        <a:off x="4948900" y="2033543"/>
        <a:ext cx="1685087" cy="323134"/>
      </dsp:txXfrm>
    </dsp:sp>
    <dsp:sp modelId="{DEFB7C76-16DB-3C41-9259-C11977A3A592}">
      <dsp:nvSpPr>
        <dsp:cNvPr id="0" name=""/>
        <dsp:cNvSpPr/>
      </dsp:nvSpPr>
      <dsp:spPr>
        <a:xfrm>
          <a:off x="2925647" y="2809066"/>
          <a:ext cx="2180428" cy="969404"/>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36794" numCol="1" spcCol="1270" anchor="ctr" anchorCtr="0">
          <a:noAutofit/>
        </a:bodyPr>
        <a:lstStyle/>
        <a:p>
          <a:pPr lvl="0" algn="ctr" defTabSz="844550">
            <a:lnSpc>
              <a:spcPct val="90000"/>
            </a:lnSpc>
            <a:spcBef>
              <a:spcPct val="0"/>
            </a:spcBef>
            <a:spcAft>
              <a:spcPct val="35000"/>
            </a:spcAft>
          </a:pPr>
          <a:r>
            <a:rPr lang="en-US" sz="1900" kern="1200" dirty="0" smtClean="0"/>
            <a:t>Commercial Banks</a:t>
          </a:r>
        </a:p>
      </dsp:txBody>
      <dsp:txXfrm>
        <a:off x="2925647" y="2809066"/>
        <a:ext cx="2180428" cy="969404"/>
      </dsp:txXfrm>
    </dsp:sp>
    <dsp:sp modelId="{9E4800F6-E626-584A-B0F8-5CF0B77CE81B}">
      <dsp:nvSpPr>
        <dsp:cNvPr id="0" name=""/>
        <dsp:cNvSpPr/>
      </dsp:nvSpPr>
      <dsp:spPr>
        <a:xfrm>
          <a:off x="3179833" y="3563047"/>
          <a:ext cx="1685087" cy="323134"/>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lvl="0" algn="ctr" defTabSz="933450">
            <a:lnSpc>
              <a:spcPct val="90000"/>
            </a:lnSpc>
            <a:spcBef>
              <a:spcPct val="0"/>
            </a:spcBef>
            <a:spcAft>
              <a:spcPct val="35000"/>
            </a:spcAft>
          </a:pPr>
          <a:r>
            <a:rPr lang="en-US" sz="2100" kern="1200" dirty="0" smtClean="0"/>
            <a:t>USD 60.1 </a:t>
          </a:r>
          <a:r>
            <a:rPr lang="en-US" sz="2100" kern="1200" dirty="0" err="1" smtClean="0"/>
            <a:t>Bil</a:t>
          </a:r>
          <a:endParaRPr lang="en-US" sz="2100" kern="1200" dirty="0"/>
        </a:p>
      </dsp:txBody>
      <dsp:txXfrm>
        <a:off x="3179833" y="3563047"/>
        <a:ext cx="1685087" cy="323134"/>
      </dsp:txXfrm>
    </dsp:sp>
    <dsp:sp modelId="{DEE77C9C-6FE8-5040-9CE5-73C9833784D9}">
      <dsp:nvSpPr>
        <dsp:cNvPr id="0" name=""/>
        <dsp:cNvSpPr/>
      </dsp:nvSpPr>
      <dsp:spPr>
        <a:xfrm>
          <a:off x="5591642" y="2809066"/>
          <a:ext cx="3144691" cy="969404"/>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36794" numCol="1" spcCol="1270" anchor="ctr" anchorCtr="0">
          <a:noAutofit/>
        </a:bodyPr>
        <a:lstStyle/>
        <a:p>
          <a:pPr lvl="0" algn="ctr" defTabSz="844550">
            <a:lnSpc>
              <a:spcPct val="90000"/>
            </a:lnSpc>
            <a:spcBef>
              <a:spcPct val="0"/>
            </a:spcBef>
            <a:spcAft>
              <a:spcPct val="35000"/>
            </a:spcAft>
          </a:pPr>
          <a:r>
            <a:rPr lang="en-US" sz="1900" kern="1200" dirty="0" smtClean="0"/>
            <a:t>Development Financial Institutions (</a:t>
          </a:r>
          <a:r>
            <a:rPr lang="en-US" sz="1900" kern="1200" dirty="0" err="1" smtClean="0"/>
            <a:t>DFis</a:t>
          </a:r>
          <a:r>
            <a:rPr lang="en-US" sz="1900" kern="1200" dirty="0" smtClean="0"/>
            <a:t>)</a:t>
          </a:r>
        </a:p>
      </dsp:txBody>
      <dsp:txXfrm>
        <a:off x="5591642" y="2809066"/>
        <a:ext cx="3144691" cy="969404"/>
      </dsp:txXfrm>
    </dsp:sp>
    <dsp:sp modelId="{8C99EB7A-2E38-A84D-B28F-702CA688BC34}">
      <dsp:nvSpPr>
        <dsp:cNvPr id="0" name=""/>
        <dsp:cNvSpPr/>
      </dsp:nvSpPr>
      <dsp:spPr>
        <a:xfrm>
          <a:off x="6317815" y="3563047"/>
          <a:ext cx="1685087" cy="323134"/>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lvl="0" algn="ctr" defTabSz="933450">
            <a:lnSpc>
              <a:spcPct val="90000"/>
            </a:lnSpc>
            <a:spcBef>
              <a:spcPct val="0"/>
            </a:spcBef>
            <a:spcAft>
              <a:spcPct val="35000"/>
            </a:spcAft>
          </a:pPr>
          <a:r>
            <a:rPr lang="en-US" sz="2100" kern="1200" dirty="0" smtClean="0"/>
            <a:t>USD 3.5 </a:t>
          </a:r>
          <a:r>
            <a:rPr lang="en-US" sz="2100" kern="1200" dirty="0" err="1" smtClean="0"/>
            <a:t>Bil</a:t>
          </a:r>
          <a:endParaRPr lang="en-US" sz="2100" kern="1200" dirty="0"/>
        </a:p>
      </dsp:txBody>
      <dsp:txXfrm>
        <a:off x="6317815" y="3563047"/>
        <a:ext cx="1685087" cy="323134"/>
      </dsp:txXfrm>
    </dsp:sp>
    <dsp:sp modelId="{DCCF4008-789A-8A45-AE0D-259D0101BBFF}">
      <dsp:nvSpPr>
        <dsp:cNvPr id="0" name=""/>
        <dsp:cNvSpPr/>
      </dsp:nvSpPr>
      <dsp:spPr>
        <a:xfrm>
          <a:off x="4691010" y="4338570"/>
          <a:ext cx="1872319" cy="969404"/>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36794" numCol="1" spcCol="1270" anchor="ctr" anchorCtr="0">
          <a:noAutofit/>
        </a:bodyPr>
        <a:lstStyle/>
        <a:p>
          <a:pPr lvl="0" algn="ctr" defTabSz="844550">
            <a:lnSpc>
              <a:spcPct val="90000"/>
            </a:lnSpc>
            <a:spcBef>
              <a:spcPct val="0"/>
            </a:spcBef>
            <a:spcAft>
              <a:spcPct val="35000"/>
            </a:spcAft>
          </a:pPr>
          <a:r>
            <a:rPr lang="en-US" sz="1900" kern="1200" dirty="0" smtClean="0"/>
            <a:t>SME Bank</a:t>
          </a:r>
        </a:p>
      </dsp:txBody>
      <dsp:txXfrm>
        <a:off x="4691010" y="4338570"/>
        <a:ext cx="1872319" cy="969404"/>
      </dsp:txXfrm>
    </dsp:sp>
    <dsp:sp modelId="{8E1FCBBA-20AF-1D46-B490-85060B31F160}">
      <dsp:nvSpPr>
        <dsp:cNvPr id="0" name=""/>
        <dsp:cNvSpPr/>
      </dsp:nvSpPr>
      <dsp:spPr>
        <a:xfrm>
          <a:off x="3682750" y="5092551"/>
          <a:ext cx="3756043" cy="323134"/>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0800" tIns="12700" rIns="50800" bIns="12700" numCol="1" spcCol="1270" anchor="ctr" anchorCtr="0">
          <a:noAutofit/>
        </a:bodyPr>
        <a:lstStyle/>
        <a:p>
          <a:pPr lvl="0" algn="ctr" defTabSz="889000">
            <a:lnSpc>
              <a:spcPct val="90000"/>
            </a:lnSpc>
            <a:spcBef>
              <a:spcPct val="0"/>
            </a:spcBef>
            <a:spcAft>
              <a:spcPct val="35000"/>
            </a:spcAft>
          </a:pPr>
          <a:r>
            <a:rPr lang="en-US" sz="2000" kern="1200" dirty="0" smtClean="0"/>
            <a:t>USD 1.4 </a:t>
          </a:r>
          <a:r>
            <a:rPr lang="en-US" sz="2000" kern="1200" dirty="0" err="1" smtClean="0"/>
            <a:t>Bil</a:t>
          </a:r>
          <a:r>
            <a:rPr lang="en-US" sz="2000" kern="1200" dirty="0" smtClean="0"/>
            <a:t> (40% of DFIs Loan)</a:t>
          </a:r>
          <a:endParaRPr lang="en-US" sz="2000" kern="1200" dirty="0"/>
        </a:p>
      </dsp:txBody>
      <dsp:txXfrm>
        <a:off x="3682750" y="5092551"/>
        <a:ext cx="3756043" cy="323134"/>
      </dsp:txXfrm>
    </dsp:sp>
    <dsp:sp modelId="{F83FBBE2-970E-024A-AB17-00D87BAFCAEC}">
      <dsp:nvSpPr>
        <dsp:cNvPr id="0" name=""/>
        <dsp:cNvSpPr/>
      </dsp:nvSpPr>
      <dsp:spPr>
        <a:xfrm>
          <a:off x="8269995" y="4338570"/>
          <a:ext cx="1872319" cy="969404"/>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36794" numCol="1" spcCol="1270" anchor="ctr" anchorCtr="0">
          <a:noAutofit/>
        </a:bodyPr>
        <a:lstStyle/>
        <a:p>
          <a:pPr lvl="0" algn="ctr" defTabSz="844550">
            <a:lnSpc>
              <a:spcPct val="90000"/>
            </a:lnSpc>
            <a:spcBef>
              <a:spcPct val="0"/>
            </a:spcBef>
            <a:spcAft>
              <a:spcPct val="35000"/>
            </a:spcAft>
          </a:pPr>
          <a:r>
            <a:rPr lang="en-US" sz="1900" kern="1200" dirty="0" smtClean="0"/>
            <a:t> Other ‘5’ </a:t>
          </a:r>
          <a:r>
            <a:rPr lang="en-US" sz="1900" kern="1200" dirty="0" err="1" smtClean="0"/>
            <a:t>DFis</a:t>
          </a:r>
          <a:endParaRPr lang="en-US" sz="1900" kern="1200" dirty="0" smtClean="0"/>
        </a:p>
      </dsp:txBody>
      <dsp:txXfrm>
        <a:off x="8269995" y="4338570"/>
        <a:ext cx="1872319" cy="969404"/>
      </dsp:txXfrm>
    </dsp:sp>
    <dsp:sp modelId="{11CFA251-8F51-764E-AA2E-1C7BD2912746}">
      <dsp:nvSpPr>
        <dsp:cNvPr id="0" name=""/>
        <dsp:cNvSpPr/>
      </dsp:nvSpPr>
      <dsp:spPr>
        <a:xfrm>
          <a:off x="8369060" y="5092551"/>
          <a:ext cx="1685087" cy="323134"/>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13335" rIns="53340" bIns="13335" numCol="1" spcCol="1270" anchor="ctr" anchorCtr="0">
          <a:noAutofit/>
        </a:bodyPr>
        <a:lstStyle/>
        <a:p>
          <a:pPr lvl="0" algn="ctr" defTabSz="933450">
            <a:lnSpc>
              <a:spcPct val="90000"/>
            </a:lnSpc>
            <a:spcBef>
              <a:spcPct val="0"/>
            </a:spcBef>
            <a:spcAft>
              <a:spcPct val="35000"/>
            </a:spcAft>
          </a:pPr>
          <a:r>
            <a:rPr lang="en-US" sz="2100" kern="1200" dirty="0" smtClean="0"/>
            <a:t>USD 2.1 </a:t>
          </a:r>
          <a:r>
            <a:rPr lang="en-US" sz="2100" kern="1200" dirty="0" err="1" smtClean="0"/>
            <a:t>Bil</a:t>
          </a:r>
          <a:endParaRPr lang="en-US" sz="2100" kern="1200" dirty="0"/>
        </a:p>
      </dsp:txBody>
      <dsp:txXfrm>
        <a:off x="8369060" y="5092551"/>
        <a:ext cx="1685087" cy="323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6A2C50-6856-C049-8518-D979BB62A17F}">
      <dsp:nvSpPr>
        <dsp:cNvPr id="0" name=""/>
        <dsp:cNvSpPr/>
      </dsp:nvSpPr>
      <dsp:spPr>
        <a:xfrm>
          <a:off x="0" y="302670"/>
          <a:ext cx="6743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20B50-46DB-1346-B109-0628F087172C}">
      <dsp:nvSpPr>
        <dsp:cNvPr id="0" name=""/>
        <dsp:cNvSpPr/>
      </dsp:nvSpPr>
      <dsp:spPr>
        <a:xfrm>
          <a:off x="337185" y="36990"/>
          <a:ext cx="4720590" cy="531360"/>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8427" tIns="0" rIns="178427" bIns="0" numCol="1" spcCol="1270" anchor="ctr" anchorCtr="0">
          <a:noAutofit/>
        </a:bodyPr>
        <a:lstStyle/>
        <a:p>
          <a:pPr lvl="0" algn="l" defTabSz="1778000">
            <a:lnSpc>
              <a:spcPct val="90000"/>
            </a:lnSpc>
            <a:spcBef>
              <a:spcPct val="0"/>
            </a:spcBef>
            <a:spcAft>
              <a:spcPct val="35000"/>
            </a:spcAft>
          </a:pPr>
          <a:r>
            <a:rPr lang="en-US" sz="4000" b="1" i="0" kern="1200" dirty="0" smtClean="0">
              <a:effectLst>
                <a:outerShdw blurRad="38100" dist="38100" dir="2700000" algn="tl">
                  <a:srgbClr val="000000">
                    <a:alpha val="43137"/>
                  </a:srgbClr>
                </a:outerShdw>
              </a:effectLst>
              <a:latin typeface="+mj-lt"/>
            </a:rPr>
            <a:t>Cultural Bounds</a:t>
          </a:r>
          <a:endParaRPr lang="en-MY" sz="4000" b="1" i="0" kern="1200" dirty="0">
            <a:effectLst>
              <a:outerShdw blurRad="38100" dist="38100" dir="2700000" algn="tl">
                <a:srgbClr val="000000">
                  <a:alpha val="43137"/>
                </a:srgbClr>
              </a:outerShdw>
            </a:effectLst>
            <a:latin typeface="+mj-lt"/>
          </a:endParaRPr>
        </a:p>
      </dsp:txBody>
      <dsp:txXfrm>
        <a:off x="363124" y="62929"/>
        <a:ext cx="4668712" cy="479482"/>
      </dsp:txXfrm>
    </dsp:sp>
    <dsp:sp modelId="{E2F082FE-FED7-6047-86A7-AB1A6EFA7FFA}">
      <dsp:nvSpPr>
        <dsp:cNvPr id="0" name=""/>
        <dsp:cNvSpPr/>
      </dsp:nvSpPr>
      <dsp:spPr>
        <a:xfrm>
          <a:off x="0" y="1119150"/>
          <a:ext cx="6743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958025-2F5F-A24A-8AB1-0D8595B911C0}">
      <dsp:nvSpPr>
        <dsp:cNvPr id="0" name=""/>
        <dsp:cNvSpPr/>
      </dsp:nvSpPr>
      <dsp:spPr>
        <a:xfrm>
          <a:off x="337185" y="853470"/>
          <a:ext cx="4720590" cy="531360"/>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8427" tIns="0" rIns="178427" bIns="0" numCol="1" spcCol="1270" anchor="ctr" anchorCtr="0">
          <a:noAutofit/>
        </a:bodyPr>
        <a:lstStyle/>
        <a:p>
          <a:pPr lvl="0" algn="l" defTabSz="1778000">
            <a:lnSpc>
              <a:spcPct val="90000"/>
            </a:lnSpc>
            <a:spcBef>
              <a:spcPct val="0"/>
            </a:spcBef>
            <a:spcAft>
              <a:spcPct val="35000"/>
            </a:spcAft>
          </a:pPr>
          <a:r>
            <a:rPr lang="en-US" sz="4000" b="1" i="0" kern="1200" dirty="0" smtClean="0">
              <a:effectLst>
                <a:outerShdw blurRad="38100" dist="38100" dir="2700000" algn="tl">
                  <a:srgbClr val="000000">
                    <a:alpha val="43137"/>
                  </a:srgbClr>
                </a:outerShdw>
              </a:effectLst>
              <a:latin typeface="+mj-lt"/>
            </a:rPr>
            <a:t>Mindset</a:t>
          </a:r>
          <a:endParaRPr lang="en-MY" sz="4000" b="1" i="0" kern="1200" dirty="0">
            <a:effectLst>
              <a:outerShdw blurRad="38100" dist="38100" dir="2700000" algn="tl">
                <a:srgbClr val="000000">
                  <a:alpha val="43137"/>
                </a:srgbClr>
              </a:outerShdw>
            </a:effectLst>
            <a:latin typeface="+mj-lt"/>
          </a:endParaRPr>
        </a:p>
      </dsp:txBody>
      <dsp:txXfrm>
        <a:off x="363124" y="879409"/>
        <a:ext cx="4668712" cy="479482"/>
      </dsp:txXfrm>
    </dsp:sp>
    <dsp:sp modelId="{280ADC6C-71BE-6541-9E59-FE3404071B7F}">
      <dsp:nvSpPr>
        <dsp:cNvPr id="0" name=""/>
        <dsp:cNvSpPr/>
      </dsp:nvSpPr>
      <dsp:spPr>
        <a:xfrm>
          <a:off x="0" y="1935630"/>
          <a:ext cx="6743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680A54-09F1-0042-BD4A-EA150712E3F6}">
      <dsp:nvSpPr>
        <dsp:cNvPr id="0" name=""/>
        <dsp:cNvSpPr/>
      </dsp:nvSpPr>
      <dsp:spPr>
        <a:xfrm>
          <a:off x="337185" y="1669950"/>
          <a:ext cx="4720590" cy="53136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8427" tIns="0" rIns="178427" bIns="0" numCol="1" spcCol="1270" anchor="ctr" anchorCtr="0">
          <a:noAutofit/>
        </a:bodyPr>
        <a:lstStyle/>
        <a:p>
          <a:pPr lvl="0" algn="l" defTabSz="1778000">
            <a:lnSpc>
              <a:spcPct val="90000"/>
            </a:lnSpc>
            <a:spcBef>
              <a:spcPct val="0"/>
            </a:spcBef>
            <a:spcAft>
              <a:spcPct val="35000"/>
            </a:spcAft>
          </a:pPr>
          <a:r>
            <a:rPr lang="en-US" sz="4000" b="1" i="0" kern="1200" dirty="0" smtClean="0">
              <a:effectLst>
                <a:outerShdw blurRad="38100" dist="38100" dir="2700000" algn="tl">
                  <a:srgbClr val="000000">
                    <a:alpha val="43137"/>
                  </a:srgbClr>
                </a:outerShdw>
              </a:effectLst>
              <a:latin typeface="+mj-lt"/>
            </a:rPr>
            <a:t>Attitude</a:t>
          </a:r>
          <a:endParaRPr lang="en-MY" sz="4000" b="1" i="0" kern="1200" dirty="0">
            <a:effectLst>
              <a:outerShdw blurRad="38100" dist="38100" dir="2700000" algn="tl">
                <a:srgbClr val="000000">
                  <a:alpha val="43137"/>
                </a:srgbClr>
              </a:outerShdw>
            </a:effectLst>
            <a:latin typeface="+mj-lt"/>
          </a:endParaRPr>
        </a:p>
      </dsp:txBody>
      <dsp:txXfrm>
        <a:off x="363124" y="1695889"/>
        <a:ext cx="4668712" cy="479482"/>
      </dsp:txXfrm>
    </dsp:sp>
    <dsp:sp modelId="{830458BB-12A1-A848-96EB-7A81A2BB0CC6}">
      <dsp:nvSpPr>
        <dsp:cNvPr id="0" name=""/>
        <dsp:cNvSpPr/>
      </dsp:nvSpPr>
      <dsp:spPr>
        <a:xfrm>
          <a:off x="0" y="2752110"/>
          <a:ext cx="6743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7ED456-079C-CB43-9ADF-ACE4AF44E744}">
      <dsp:nvSpPr>
        <dsp:cNvPr id="0" name=""/>
        <dsp:cNvSpPr/>
      </dsp:nvSpPr>
      <dsp:spPr>
        <a:xfrm>
          <a:off x="337185" y="2486430"/>
          <a:ext cx="4720590" cy="531360"/>
        </a:xfrm>
        <a:prstGeom prst="roundRect">
          <a:avLst/>
        </a:prstGeom>
        <a:solidFill>
          <a:schemeClr val="accent3">
            <a:lumMod val="75000"/>
          </a:schemeClr>
        </a:solidFill>
        <a:ln w="25400" cap="flat" cmpd="sng" algn="ctr">
          <a:solidFill>
            <a:schemeClr val="accent3">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8427" tIns="0" rIns="178427" bIns="0" numCol="1" spcCol="1270" anchor="ctr" anchorCtr="0">
          <a:noAutofit/>
        </a:bodyPr>
        <a:lstStyle/>
        <a:p>
          <a:pPr lvl="0" algn="l" defTabSz="1778000">
            <a:lnSpc>
              <a:spcPct val="90000"/>
            </a:lnSpc>
            <a:spcBef>
              <a:spcPct val="0"/>
            </a:spcBef>
            <a:spcAft>
              <a:spcPct val="35000"/>
            </a:spcAft>
          </a:pPr>
          <a:r>
            <a:rPr lang="en-US" sz="4000" b="1" i="0" kern="1200" dirty="0" smtClean="0">
              <a:effectLst>
                <a:outerShdw blurRad="38100" dist="38100" dir="2700000" algn="tl">
                  <a:srgbClr val="000000">
                    <a:alpha val="43137"/>
                  </a:srgbClr>
                </a:outerShdw>
              </a:effectLst>
              <a:latin typeface="+mj-lt"/>
            </a:rPr>
            <a:t>Religious Bounds</a:t>
          </a:r>
          <a:endParaRPr lang="en-MY" sz="4000" b="1" i="0" kern="1200" dirty="0">
            <a:effectLst>
              <a:outerShdw blurRad="38100" dist="38100" dir="2700000" algn="tl">
                <a:srgbClr val="000000">
                  <a:alpha val="43137"/>
                </a:srgbClr>
              </a:outerShdw>
            </a:effectLst>
            <a:latin typeface="+mj-lt"/>
          </a:endParaRPr>
        </a:p>
      </dsp:txBody>
      <dsp:txXfrm>
        <a:off x="363124" y="2512369"/>
        <a:ext cx="4668712" cy="479482"/>
      </dsp:txXfrm>
    </dsp:sp>
    <dsp:sp modelId="{A83CED85-EE07-5A44-AEE4-77CE9A467FA2}">
      <dsp:nvSpPr>
        <dsp:cNvPr id="0" name=""/>
        <dsp:cNvSpPr/>
      </dsp:nvSpPr>
      <dsp:spPr>
        <a:xfrm>
          <a:off x="0" y="3568590"/>
          <a:ext cx="6743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9F076-C03D-7543-9B57-6EBBC0FD007C}">
      <dsp:nvSpPr>
        <dsp:cNvPr id="0" name=""/>
        <dsp:cNvSpPr/>
      </dsp:nvSpPr>
      <dsp:spPr>
        <a:xfrm>
          <a:off x="337185" y="3302910"/>
          <a:ext cx="4720590" cy="531360"/>
        </a:xfrm>
        <a:prstGeom prst="roundRect">
          <a:avLst/>
        </a:prstGeom>
        <a:solidFill>
          <a:schemeClr val="accent2">
            <a:lumMod val="75000"/>
          </a:schemeClr>
        </a:solidFill>
        <a:ln w="25400" cap="flat" cmpd="sng" algn="ctr">
          <a:solidFill>
            <a:schemeClr val="accent2">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8427" tIns="0" rIns="178427" bIns="0" numCol="1" spcCol="1270" anchor="ctr" anchorCtr="0">
          <a:noAutofit/>
        </a:bodyPr>
        <a:lstStyle/>
        <a:p>
          <a:pPr lvl="0" algn="l" defTabSz="1778000">
            <a:lnSpc>
              <a:spcPct val="90000"/>
            </a:lnSpc>
            <a:spcBef>
              <a:spcPct val="0"/>
            </a:spcBef>
            <a:spcAft>
              <a:spcPct val="35000"/>
            </a:spcAft>
          </a:pPr>
          <a:r>
            <a:rPr lang="en-US" sz="4000" b="1" i="0" kern="1200" dirty="0" smtClean="0">
              <a:effectLst>
                <a:outerShdw blurRad="38100" dist="38100" dir="2700000" algn="tl">
                  <a:srgbClr val="000000">
                    <a:alpha val="43137"/>
                  </a:srgbClr>
                </a:outerShdw>
              </a:effectLst>
              <a:latin typeface="+mj-lt"/>
            </a:rPr>
            <a:t>Competencies</a:t>
          </a:r>
          <a:endParaRPr lang="en-MY" sz="4000" b="1" i="0" kern="1200" dirty="0">
            <a:effectLst>
              <a:outerShdw blurRad="38100" dist="38100" dir="2700000" algn="tl">
                <a:srgbClr val="000000">
                  <a:alpha val="43137"/>
                </a:srgbClr>
              </a:outerShdw>
            </a:effectLst>
            <a:latin typeface="+mj-lt"/>
          </a:endParaRPr>
        </a:p>
      </dsp:txBody>
      <dsp:txXfrm>
        <a:off x="363124" y="3328849"/>
        <a:ext cx="4668712" cy="479482"/>
      </dsp:txXfrm>
    </dsp:sp>
    <dsp:sp modelId="{79F2C54C-98E7-F540-92B0-307F88A8CD39}">
      <dsp:nvSpPr>
        <dsp:cNvPr id="0" name=""/>
        <dsp:cNvSpPr/>
      </dsp:nvSpPr>
      <dsp:spPr>
        <a:xfrm>
          <a:off x="0" y="4385070"/>
          <a:ext cx="6743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8273A9-9847-E746-9052-2091488AC4D1}">
      <dsp:nvSpPr>
        <dsp:cNvPr id="0" name=""/>
        <dsp:cNvSpPr/>
      </dsp:nvSpPr>
      <dsp:spPr>
        <a:xfrm>
          <a:off x="337185" y="4119390"/>
          <a:ext cx="4720590" cy="531360"/>
        </a:xfrm>
        <a:prstGeom prst="roundRect">
          <a:avLst/>
        </a:prstGeom>
        <a:solidFill>
          <a:schemeClr val="accent1">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8427" tIns="0" rIns="178427" bIns="0" numCol="1" spcCol="1270" anchor="ctr" anchorCtr="0">
          <a:noAutofit/>
        </a:bodyPr>
        <a:lstStyle/>
        <a:p>
          <a:pPr lvl="0" algn="l" defTabSz="1778000">
            <a:lnSpc>
              <a:spcPct val="90000"/>
            </a:lnSpc>
            <a:spcBef>
              <a:spcPct val="0"/>
            </a:spcBef>
            <a:spcAft>
              <a:spcPct val="35000"/>
            </a:spcAft>
          </a:pPr>
          <a:r>
            <a:rPr lang="en-US" sz="4000" b="1" i="0" kern="1200" dirty="0" smtClean="0">
              <a:effectLst>
                <a:outerShdw blurRad="38100" dist="38100" dir="2700000" algn="tl">
                  <a:srgbClr val="000000">
                    <a:alpha val="43137"/>
                  </a:srgbClr>
                </a:outerShdw>
              </a:effectLst>
              <a:latin typeface="+mj-lt"/>
            </a:rPr>
            <a:t>Value Chains</a:t>
          </a:r>
          <a:endParaRPr lang="en-MY" sz="4000" b="1" i="0" kern="1200" dirty="0">
            <a:effectLst>
              <a:outerShdw blurRad="38100" dist="38100" dir="2700000" algn="tl">
                <a:srgbClr val="000000">
                  <a:alpha val="43137"/>
                </a:srgbClr>
              </a:outerShdw>
            </a:effectLst>
            <a:latin typeface="+mj-lt"/>
          </a:endParaRPr>
        </a:p>
      </dsp:txBody>
      <dsp:txXfrm>
        <a:off x="363124" y="4145329"/>
        <a:ext cx="4668712" cy="479482"/>
      </dsp:txXfrm>
    </dsp:sp>
    <dsp:sp modelId="{84CBD910-A00A-3E4A-8928-77A29B6037CD}">
      <dsp:nvSpPr>
        <dsp:cNvPr id="0" name=""/>
        <dsp:cNvSpPr/>
      </dsp:nvSpPr>
      <dsp:spPr>
        <a:xfrm>
          <a:off x="0" y="5201550"/>
          <a:ext cx="6743700"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14C145-B00A-2C47-8EF8-F4D5518094C9}">
      <dsp:nvSpPr>
        <dsp:cNvPr id="0" name=""/>
        <dsp:cNvSpPr/>
      </dsp:nvSpPr>
      <dsp:spPr>
        <a:xfrm>
          <a:off x="337185" y="4935870"/>
          <a:ext cx="4720590" cy="531360"/>
        </a:xfrm>
        <a:prstGeom prst="roundRect">
          <a:avLst/>
        </a:prstGeom>
        <a:solidFill>
          <a:schemeClr val="bg2">
            <a:lumMod val="50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8427" tIns="0" rIns="178427" bIns="0" numCol="1" spcCol="1270" anchor="ctr" anchorCtr="0">
          <a:noAutofit/>
        </a:bodyPr>
        <a:lstStyle/>
        <a:p>
          <a:pPr lvl="0" algn="l" defTabSz="1778000">
            <a:lnSpc>
              <a:spcPct val="90000"/>
            </a:lnSpc>
            <a:spcBef>
              <a:spcPct val="0"/>
            </a:spcBef>
            <a:spcAft>
              <a:spcPct val="35000"/>
            </a:spcAft>
          </a:pPr>
          <a:r>
            <a:rPr lang="en-US" sz="4000" b="1" i="0" kern="1200" dirty="0" smtClean="0">
              <a:effectLst>
                <a:outerShdw blurRad="38100" dist="38100" dir="2700000" algn="tl">
                  <a:srgbClr val="000000">
                    <a:alpha val="43137"/>
                  </a:srgbClr>
                </a:outerShdw>
              </a:effectLst>
              <a:latin typeface="+mj-lt"/>
            </a:rPr>
            <a:t>Independency</a:t>
          </a:r>
          <a:endParaRPr lang="en-MY" sz="4000" b="1" i="0" kern="1200" dirty="0">
            <a:effectLst>
              <a:outerShdw blurRad="38100" dist="38100" dir="2700000" algn="tl">
                <a:srgbClr val="000000">
                  <a:alpha val="43137"/>
                </a:srgbClr>
              </a:outerShdw>
            </a:effectLst>
            <a:latin typeface="+mj-lt"/>
          </a:endParaRPr>
        </a:p>
      </dsp:txBody>
      <dsp:txXfrm>
        <a:off x="363124" y="4961809"/>
        <a:ext cx="4668712" cy="4794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AFCFB-A8BD-4E75-B686-5B50A77BFD2B}">
      <dsp:nvSpPr>
        <dsp:cNvPr id="0" name=""/>
        <dsp:cNvSpPr/>
      </dsp:nvSpPr>
      <dsp:spPr>
        <a:xfrm>
          <a:off x="0" y="0"/>
          <a:ext cx="2992437" cy="457200"/>
        </a:xfrm>
        <a:prstGeom prst="homePlat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4676" tIns="37338" rIns="18669" bIns="37338" numCol="1" spcCol="1270" anchor="ctr" anchorCtr="0">
          <a:noAutofit/>
        </a:bodyPr>
        <a:lstStyle/>
        <a:p>
          <a:pPr lvl="0" algn="l"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         IDEATION</a:t>
          </a:r>
          <a:endParaRPr lang="en-MY" sz="1400" b="1" kern="1200" dirty="0">
            <a:solidFill>
              <a:schemeClr val="bg1"/>
            </a:solidFill>
            <a:latin typeface="Arial" pitchFamily="34" charset="0"/>
            <a:cs typeface="Arial" pitchFamily="34" charset="0"/>
          </a:endParaRPr>
        </a:p>
      </dsp:txBody>
      <dsp:txXfrm>
        <a:off x="0" y="0"/>
        <a:ext cx="2878137" cy="457200"/>
      </dsp:txXfrm>
    </dsp:sp>
    <dsp:sp modelId="{62714CC3-18E7-4D4F-A75F-D168DE1A6920}">
      <dsp:nvSpPr>
        <dsp:cNvPr id="0" name=""/>
        <dsp:cNvSpPr/>
      </dsp:nvSpPr>
      <dsp:spPr>
        <a:xfrm>
          <a:off x="2336799" y="0"/>
          <a:ext cx="2812921" cy="457200"/>
        </a:xfrm>
        <a:prstGeom prst="chevron">
          <a:avLst/>
        </a:prstGeom>
        <a:solidFill>
          <a:srgbClr val="669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FOUNDATION</a:t>
          </a:r>
          <a:endParaRPr lang="en-MY" sz="1400" b="1" kern="1200" dirty="0">
            <a:solidFill>
              <a:schemeClr val="bg1"/>
            </a:solidFill>
            <a:latin typeface="Arial" pitchFamily="34" charset="0"/>
            <a:cs typeface="Arial" pitchFamily="34" charset="0"/>
          </a:endParaRPr>
        </a:p>
      </dsp:txBody>
      <dsp:txXfrm>
        <a:off x="2565399" y="0"/>
        <a:ext cx="2355721" cy="457200"/>
      </dsp:txXfrm>
    </dsp:sp>
    <dsp:sp modelId="{173450B0-7A19-4401-8CF2-FF9D639DCA37}">
      <dsp:nvSpPr>
        <dsp:cNvPr id="0" name=""/>
        <dsp:cNvSpPr/>
      </dsp:nvSpPr>
      <dsp:spPr>
        <a:xfrm>
          <a:off x="4613428" y="0"/>
          <a:ext cx="3013115" cy="457200"/>
        </a:xfrm>
        <a:prstGeom prst="chevron">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EVALUATION</a:t>
          </a:r>
          <a:endParaRPr lang="en-MY" sz="1400" b="1" kern="1200" dirty="0">
            <a:solidFill>
              <a:schemeClr val="bg1"/>
            </a:solidFill>
            <a:latin typeface="Arial" pitchFamily="34" charset="0"/>
            <a:cs typeface="Arial" pitchFamily="34" charset="0"/>
          </a:endParaRPr>
        </a:p>
      </dsp:txBody>
      <dsp:txXfrm>
        <a:off x="4842028" y="0"/>
        <a:ext cx="2555915" cy="457200"/>
      </dsp:txXfrm>
    </dsp:sp>
    <dsp:sp modelId="{E8AE5C0A-6E4B-4156-B18A-BFCC8176A29B}">
      <dsp:nvSpPr>
        <dsp:cNvPr id="0" name=""/>
        <dsp:cNvSpPr/>
      </dsp:nvSpPr>
      <dsp:spPr>
        <a:xfrm>
          <a:off x="7028056" y="0"/>
          <a:ext cx="2905866" cy="457200"/>
        </a:xfrm>
        <a:prstGeom prst="chevron">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bg1"/>
              </a:solidFill>
              <a:latin typeface="Arial" pitchFamily="34" charset="0"/>
              <a:cs typeface="Arial" pitchFamily="34" charset="0"/>
            </a:rPr>
            <a:t>INITIATION</a:t>
          </a:r>
          <a:endParaRPr lang="en-MY" sz="1400" b="1" kern="1200" dirty="0">
            <a:solidFill>
              <a:schemeClr val="bg1"/>
            </a:solidFill>
            <a:latin typeface="Arial" pitchFamily="34" charset="0"/>
            <a:cs typeface="Arial" pitchFamily="34" charset="0"/>
          </a:endParaRPr>
        </a:p>
      </dsp:txBody>
      <dsp:txXfrm>
        <a:off x="7256656" y="0"/>
        <a:ext cx="2448666" cy="457200"/>
      </dsp:txXfrm>
    </dsp:sp>
    <dsp:sp modelId="{50764B21-EC7F-4FB9-9940-7D34E978813A}">
      <dsp:nvSpPr>
        <dsp:cNvPr id="0" name=""/>
        <dsp:cNvSpPr/>
      </dsp:nvSpPr>
      <dsp:spPr>
        <a:xfrm>
          <a:off x="9325997" y="0"/>
          <a:ext cx="2445120" cy="457200"/>
        </a:xfrm>
        <a:prstGeom prst="chevron">
          <a:avLst/>
        </a:prstGeom>
        <a:solidFill>
          <a:srgbClr val="F8971D"/>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bg1"/>
              </a:solidFill>
              <a:latin typeface="Arial" pitchFamily="34" charset="0"/>
              <a:cs typeface="Arial" pitchFamily="34" charset="0"/>
            </a:rPr>
            <a:t>INTERVENTION</a:t>
          </a:r>
          <a:endParaRPr lang="en-MY" sz="1200" b="1" kern="1200" dirty="0">
            <a:solidFill>
              <a:schemeClr val="bg1"/>
            </a:solidFill>
            <a:latin typeface="Arial" pitchFamily="34" charset="0"/>
            <a:cs typeface="Arial" pitchFamily="34" charset="0"/>
          </a:endParaRPr>
        </a:p>
      </dsp:txBody>
      <dsp:txXfrm>
        <a:off x="9554597" y="0"/>
        <a:ext cx="1987920" cy="45720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AD5769-3FF0-1A4C-92EC-BD9728E507CB}" type="datetimeFigureOut">
              <a:rPr lang="en-US" smtClean="0"/>
              <a:pPr/>
              <a:t>08/02/17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1A512E-A998-7742-898B-540427D5223D}" type="slidenum">
              <a:rPr lang="en-US" smtClean="0"/>
              <a:pPr/>
              <a:t>‹#›</a:t>
            </a:fld>
            <a:endParaRPr lang="en-US"/>
          </a:p>
        </p:txBody>
      </p:sp>
    </p:spTree>
    <p:extLst>
      <p:ext uri="{BB962C8B-B14F-4D97-AF65-F5344CB8AC3E}">
        <p14:creationId xmlns:p14="http://schemas.microsoft.com/office/powerpoint/2010/main" val="33756088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CA6A6-6758-4EC5-BB48-DB6800F5C57B}" type="datetimeFigureOut">
              <a:rPr lang="en-MY" smtClean="0"/>
              <a:pPr/>
              <a:t>08/02/17</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F9900-F41D-47C7-8CB4-6AA2AA9756A4}" type="slidenum">
              <a:rPr lang="en-MY" smtClean="0"/>
              <a:pPr/>
              <a:t>‹#›</a:t>
            </a:fld>
            <a:endParaRPr lang="en-MY"/>
          </a:p>
        </p:txBody>
      </p:sp>
    </p:spTree>
    <p:extLst>
      <p:ext uri="{BB962C8B-B14F-4D97-AF65-F5344CB8AC3E}">
        <p14:creationId xmlns:p14="http://schemas.microsoft.com/office/powerpoint/2010/main" val="1762112553"/>
      </p:ext>
    </p:extLst>
  </p:cSld>
  <p:clrMap bg1="lt1" tx1="dk1" bg2="lt2" tx2="dk2" accent1="accent1" accent2="accent2" accent3="accent3" accent4="accent4" accent5="accent5" accent6="accent6" hlink="hlink" folHlink="folHlink"/>
  <p:hf hdr="0" ftr="0" dt="0"/>
  <p:notesStyle>
    <a:lvl1pPr marL="0" algn="l" defTabSz="908804" rtl="0" eaLnBrk="1" latinLnBrk="0" hangingPunct="1">
      <a:defRPr sz="1200" kern="1200">
        <a:solidFill>
          <a:schemeClr val="tx1"/>
        </a:solidFill>
        <a:latin typeface="+mn-lt"/>
        <a:ea typeface="+mn-ea"/>
        <a:cs typeface="+mn-cs"/>
      </a:defRPr>
    </a:lvl1pPr>
    <a:lvl2pPr marL="454400" algn="l" defTabSz="908804" rtl="0" eaLnBrk="1" latinLnBrk="0" hangingPunct="1">
      <a:defRPr sz="1200" kern="1200">
        <a:solidFill>
          <a:schemeClr val="tx1"/>
        </a:solidFill>
        <a:latin typeface="+mn-lt"/>
        <a:ea typeface="+mn-ea"/>
        <a:cs typeface="+mn-cs"/>
      </a:defRPr>
    </a:lvl2pPr>
    <a:lvl3pPr marL="908804" algn="l" defTabSz="908804" rtl="0" eaLnBrk="1" latinLnBrk="0" hangingPunct="1">
      <a:defRPr sz="1200" kern="1200">
        <a:solidFill>
          <a:schemeClr val="tx1"/>
        </a:solidFill>
        <a:latin typeface="+mn-lt"/>
        <a:ea typeface="+mn-ea"/>
        <a:cs typeface="+mn-cs"/>
      </a:defRPr>
    </a:lvl3pPr>
    <a:lvl4pPr marL="1363201" algn="l" defTabSz="908804" rtl="0" eaLnBrk="1" latinLnBrk="0" hangingPunct="1">
      <a:defRPr sz="1200" kern="1200">
        <a:solidFill>
          <a:schemeClr val="tx1"/>
        </a:solidFill>
        <a:latin typeface="+mn-lt"/>
        <a:ea typeface="+mn-ea"/>
        <a:cs typeface="+mn-cs"/>
      </a:defRPr>
    </a:lvl4pPr>
    <a:lvl5pPr marL="1817610" algn="l" defTabSz="908804" rtl="0" eaLnBrk="1" latinLnBrk="0" hangingPunct="1">
      <a:defRPr sz="1200" kern="1200">
        <a:solidFill>
          <a:schemeClr val="tx1"/>
        </a:solidFill>
        <a:latin typeface="+mn-lt"/>
        <a:ea typeface="+mn-ea"/>
        <a:cs typeface="+mn-cs"/>
      </a:defRPr>
    </a:lvl5pPr>
    <a:lvl6pPr marL="2272017" algn="l" defTabSz="908804" rtl="0" eaLnBrk="1" latinLnBrk="0" hangingPunct="1">
      <a:defRPr sz="1200" kern="1200">
        <a:solidFill>
          <a:schemeClr val="tx1"/>
        </a:solidFill>
        <a:latin typeface="+mn-lt"/>
        <a:ea typeface="+mn-ea"/>
        <a:cs typeface="+mn-cs"/>
      </a:defRPr>
    </a:lvl6pPr>
    <a:lvl7pPr marL="2726416" algn="l" defTabSz="908804" rtl="0" eaLnBrk="1" latinLnBrk="0" hangingPunct="1">
      <a:defRPr sz="1200" kern="1200">
        <a:solidFill>
          <a:schemeClr val="tx1"/>
        </a:solidFill>
        <a:latin typeface="+mn-lt"/>
        <a:ea typeface="+mn-ea"/>
        <a:cs typeface="+mn-cs"/>
      </a:defRPr>
    </a:lvl7pPr>
    <a:lvl8pPr marL="3180812" algn="l" defTabSz="908804" rtl="0" eaLnBrk="1" latinLnBrk="0" hangingPunct="1">
      <a:defRPr sz="1200" kern="1200">
        <a:solidFill>
          <a:schemeClr val="tx1"/>
        </a:solidFill>
        <a:latin typeface="+mn-lt"/>
        <a:ea typeface="+mn-ea"/>
        <a:cs typeface="+mn-cs"/>
      </a:defRPr>
    </a:lvl8pPr>
    <a:lvl9pPr marL="3635222" algn="l" defTabSz="90880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1"/>
          </p:nvPr>
        </p:nvSpPr>
        <p:spPr/>
        <p:txBody>
          <a:bodyPr/>
          <a:lstStyle/>
          <a:p>
            <a:r>
              <a:rPr lang="en-AU" smtClean="0">
                <a:solidFill>
                  <a:prstClr val="black"/>
                </a:solidFill>
              </a:rPr>
              <a:t>SME DEVELOPMENT &amp; FINANCING: A MALAYSIAN PERSPECTIVE</a:t>
            </a:r>
            <a:endParaRPr lang="en-MY" dirty="0">
              <a:solidFill>
                <a:prstClr val="black"/>
              </a:solidFill>
            </a:endParaRPr>
          </a:p>
        </p:txBody>
      </p:sp>
    </p:spTree>
    <p:extLst>
      <p:ext uri="{BB962C8B-B14F-4D97-AF65-F5344CB8AC3E}">
        <p14:creationId xmlns:p14="http://schemas.microsoft.com/office/powerpoint/2010/main" val="2412423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7388"/>
            <a:ext cx="6092825" cy="3427412"/>
          </a:xfrm>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1"/>
          </p:nvPr>
        </p:nvSpPr>
        <p:spPr/>
        <p:txBody>
          <a:bodyPr/>
          <a:lstStyle/>
          <a:p>
            <a:r>
              <a:rPr lang="en-AU" smtClean="0"/>
              <a:t>SME DEVELOPMENT &amp; FINANCING: A MALAYSIAN PERSPECTIVE</a:t>
            </a:r>
            <a:endParaRPr lang="en-MY"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8500"/>
            <a:ext cx="6194425" cy="3484563"/>
          </a:xfrm>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1"/>
          </p:nvPr>
        </p:nvSpPr>
        <p:spPr/>
        <p:txBody>
          <a:bodyPr/>
          <a:lstStyle/>
          <a:p>
            <a:r>
              <a:rPr lang="en-AU" smtClean="0">
                <a:solidFill>
                  <a:prstClr val="black"/>
                </a:solidFill>
              </a:rPr>
              <a:t>SME DEVELOPMENT &amp; FINANCING: A MALAYSIAN PERSPECTIVE</a:t>
            </a:r>
            <a:endParaRPr lang="en-MY" dirty="0">
              <a:solidFill>
                <a:prstClr val="black"/>
              </a:solidFill>
            </a:endParaRPr>
          </a:p>
        </p:txBody>
      </p:sp>
    </p:spTree>
    <p:extLst>
      <p:ext uri="{BB962C8B-B14F-4D97-AF65-F5344CB8AC3E}">
        <p14:creationId xmlns:p14="http://schemas.microsoft.com/office/powerpoint/2010/main" val="176112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30200" y="696913"/>
            <a:ext cx="6197600" cy="3486150"/>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157163" indent="-157163" eaLnBrk="1" hangingPunct="1">
              <a:spcBef>
                <a:spcPct val="0"/>
              </a:spcBef>
              <a:buFont typeface="Wingdings" pitchFamily="2" charset="2"/>
              <a:buChar char="§"/>
            </a:pPr>
            <a:r>
              <a:rPr lang="en-US" sz="1500" smtClean="0"/>
              <a:t>To recap</a:t>
            </a:r>
            <a:r>
              <a:rPr lang="en-US" sz="1500" smtClean="0">
                <a:solidFill>
                  <a:srgbClr val="FF0000"/>
                </a:solidFill>
              </a:rPr>
              <a:t>, the </a:t>
            </a:r>
            <a:r>
              <a:rPr lang="en-US" sz="1500" smtClean="0"/>
              <a:t>mandate given by the Government </a:t>
            </a:r>
            <a:r>
              <a:rPr lang="en-US" sz="1500" smtClean="0">
                <a:solidFill>
                  <a:srgbClr val="FF0000"/>
                </a:solidFill>
              </a:rPr>
              <a:t>ie </a:t>
            </a:r>
            <a:r>
              <a:rPr lang="en-US" sz="1500" smtClean="0"/>
              <a:t>p</a:t>
            </a:r>
            <a:r>
              <a:rPr lang="en-MY" sz="1500" smtClean="0"/>
              <a:t>roviding financing and advisory services activities to SMEs involved in manufacturing, services and construction sectors</a:t>
            </a:r>
          </a:p>
          <a:p>
            <a:pPr marL="157163" indent="-157163" eaLnBrk="1" hangingPunct="1">
              <a:spcBef>
                <a:spcPct val="0"/>
              </a:spcBef>
              <a:buFont typeface="Wingdings" pitchFamily="2" charset="2"/>
              <a:buChar char="§"/>
            </a:pPr>
            <a:r>
              <a:rPr lang="en-US" sz="1500" smtClean="0">
                <a:solidFill>
                  <a:srgbClr val="FF0000"/>
                </a:solidFill>
              </a:rPr>
              <a:t>The Bank needs</a:t>
            </a:r>
            <a:r>
              <a:rPr lang="en-US" sz="1500" smtClean="0"/>
              <a:t> to play the balancing act between socio-economic  agenda vs. financial sustainability</a:t>
            </a:r>
          </a:p>
          <a:p>
            <a:pPr marL="157163" indent="-157163" eaLnBrk="1" hangingPunct="1">
              <a:spcBef>
                <a:spcPct val="0"/>
              </a:spcBef>
              <a:buFont typeface="Wingdings" pitchFamily="2" charset="2"/>
              <a:buChar char="§"/>
            </a:pPr>
            <a:r>
              <a:rPr lang="en-US" sz="1500" smtClean="0">
                <a:solidFill>
                  <a:srgbClr val="FF0000"/>
                </a:solidFill>
              </a:rPr>
              <a:t>To ensure the Bank is financially sustainable, we have to Do Well in order to DO Good which means even though we have a specific mandate to nurture and develop the SMEs, we also have to ensure that our financial position is equally strong.</a:t>
            </a:r>
            <a:endParaRPr lang="en-MY" sz="150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B36E6D-D549-4F08-9B60-5C159F649A70}" type="slidenum">
              <a:rPr lang="en-MY" smtClean="0"/>
              <a:pPr fontAlgn="base">
                <a:spcBef>
                  <a:spcPct val="0"/>
                </a:spcBef>
                <a:spcAft>
                  <a:spcPct val="0"/>
                </a:spcAft>
                <a:defRPr/>
              </a:pPr>
              <a:t>29</a:t>
            </a:fld>
            <a:endParaRPr lang="en-MY" smtClean="0"/>
          </a:p>
        </p:txBody>
      </p:sp>
    </p:spTree>
    <p:extLst>
      <p:ext uri="{BB962C8B-B14F-4D97-AF65-F5344CB8AC3E}">
        <p14:creationId xmlns:p14="http://schemas.microsoft.com/office/powerpoint/2010/main" val="81810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696913"/>
            <a:ext cx="6192838" cy="3484562"/>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35</a:t>
            </a:fld>
            <a:endParaRPr lang="en-US"/>
          </a:p>
        </p:txBody>
      </p:sp>
    </p:spTree>
    <p:extLst>
      <p:ext uri="{BB962C8B-B14F-4D97-AF65-F5344CB8AC3E}">
        <p14:creationId xmlns:p14="http://schemas.microsoft.com/office/powerpoint/2010/main" val="1819026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xfrm>
            <a:off x="3884031" y="8684928"/>
            <a:ext cx="2972421" cy="457512"/>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F2FD11E8-07F7-46FD-A995-6AEEB4EA0EAD}" type="slidenum">
              <a:rPr lang="en-US" smtClean="0">
                <a:latin typeface="Tahoma" pitchFamily="34" charset="0"/>
                <a:ea typeface="MS PGothic" pitchFamily="34" charset="-128"/>
                <a:cs typeface="Times New Roman" pitchFamily="18" charset="0"/>
              </a:rPr>
              <a:pPr fontAlgn="base">
                <a:spcBef>
                  <a:spcPct val="0"/>
                </a:spcBef>
                <a:spcAft>
                  <a:spcPct val="0"/>
                </a:spcAft>
              </a:pPr>
              <a:t>43</a:t>
            </a:fld>
            <a:endParaRPr lang="en-US" smtClean="0">
              <a:latin typeface="Tahoma" pitchFamily="34" charset="0"/>
              <a:ea typeface="MS PGothic" pitchFamily="34" charset="-128"/>
              <a:cs typeface="Times New Roman" pitchFamily="18" charset="0"/>
            </a:endParaRPr>
          </a:p>
        </p:txBody>
      </p:sp>
      <p:sp>
        <p:nvSpPr>
          <p:cNvPr id="409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4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E1B74DDD-CB8F-EC4A-8F17-C60742DA993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16396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4</a:t>
            </a:fld>
            <a:endParaRPr lang="en-US"/>
          </a:p>
        </p:txBody>
      </p:sp>
    </p:spTree>
    <p:extLst>
      <p:ext uri="{BB962C8B-B14F-4D97-AF65-F5344CB8AC3E}">
        <p14:creationId xmlns:p14="http://schemas.microsoft.com/office/powerpoint/2010/main" val="3265559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E1B74DDD-CB8F-EC4A-8F17-C60742DA993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09962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7413"/>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8</a:t>
            </a:fld>
            <a:endParaRPr lang="en-US"/>
          </a:p>
        </p:txBody>
      </p:sp>
    </p:spTree>
    <p:extLst>
      <p:ext uri="{BB962C8B-B14F-4D97-AF65-F5344CB8AC3E}">
        <p14:creationId xmlns:p14="http://schemas.microsoft.com/office/powerpoint/2010/main" val="396298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7413"/>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9</a:t>
            </a:fld>
            <a:endParaRPr lang="en-US" dirty="0"/>
          </a:p>
        </p:txBody>
      </p:sp>
    </p:spTree>
    <p:extLst>
      <p:ext uri="{BB962C8B-B14F-4D97-AF65-F5344CB8AC3E}">
        <p14:creationId xmlns:p14="http://schemas.microsoft.com/office/powerpoint/2010/main" val="85436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7413"/>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11</a:t>
            </a:fld>
            <a:endParaRPr lang="en-US" dirty="0"/>
          </a:p>
        </p:txBody>
      </p:sp>
    </p:spTree>
    <p:extLst>
      <p:ext uri="{BB962C8B-B14F-4D97-AF65-F5344CB8AC3E}">
        <p14:creationId xmlns:p14="http://schemas.microsoft.com/office/powerpoint/2010/main" val="3977191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7413"/>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12</a:t>
            </a:fld>
            <a:endParaRPr lang="en-US" dirty="0"/>
          </a:p>
        </p:txBody>
      </p:sp>
    </p:spTree>
    <p:extLst>
      <p:ext uri="{BB962C8B-B14F-4D97-AF65-F5344CB8AC3E}">
        <p14:creationId xmlns:p14="http://schemas.microsoft.com/office/powerpoint/2010/main" val="188888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EBCC56-D5F0-47D0-AB72-4721FAD3623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59963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MY" dirty="0"/>
          </a:p>
        </p:txBody>
      </p:sp>
      <p:sp>
        <p:nvSpPr>
          <p:cNvPr id="4" name="Slide Number Placeholder 3"/>
          <p:cNvSpPr>
            <a:spLocks noGrp="1"/>
          </p:cNvSpPr>
          <p:nvPr>
            <p:ph type="sldNum" sz="quarter" idx="10"/>
          </p:nvPr>
        </p:nvSpPr>
        <p:spPr/>
        <p:txBody>
          <a:bodyPr/>
          <a:lstStyle/>
          <a:p>
            <a:fld id="{E2F6D9E9-AE33-4C8D-AB31-1903F12FFA31}"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object 2"/>
          <p:cNvSpPr txBox="1"/>
          <p:nvPr userDrawn="1"/>
        </p:nvSpPr>
        <p:spPr>
          <a:xfrm>
            <a:off x="0" y="252987"/>
            <a:ext cx="12192000" cy="6605111"/>
          </a:xfrm>
          <a:prstGeom prst="rect">
            <a:avLst/>
          </a:prstGeom>
        </p:spPr>
        <p:txBody>
          <a:bodyPr vert="horz" wrap="square" lIns="0" tIns="0" rIns="0" bIns="0" rtlCol="0">
            <a:noAutofit/>
          </a:bodyPr>
          <a:lstStyle/>
          <a:p>
            <a:pPr marL="340759" defTabSz="613388">
              <a:tabLst>
                <a:tab pos="10045196" algn="l"/>
              </a:tabLst>
            </a:pPr>
            <a:r>
              <a:rPr sz="600" b="1" dirty="0">
                <a:solidFill>
                  <a:srgbClr val="FFFFFF"/>
                </a:solidFill>
                <a:latin typeface="Arial" pitchFamily="34" charset="0"/>
                <a:cs typeface="Arial" pitchFamily="34" charset="0"/>
              </a:rPr>
              <a:t>Section 2</a:t>
            </a:r>
            <a:r>
              <a:rPr sz="600" b="1">
                <a:solidFill>
                  <a:srgbClr val="FFFFFF"/>
                </a:solidFill>
                <a:latin typeface="Arial" pitchFamily="34" charset="0"/>
                <a:cs typeface="Arial" pitchFamily="34" charset="0"/>
              </a:rPr>
              <a:t>	</a:t>
            </a:r>
            <a:r>
              <a:rPr lang="en-US" sz="600" b="1" dirty="0">
                <a:solidFill>
                  <a:srgbClr val="0079C1"/>
                </a:solidFill>
                <a:latin typeface="Arial" pitchFamily="34" charset="0"/>
                <a:cs typeface="Arial" pitchFamily="34" charset="0"/>
              </a:rPr>
              <a:t>SME Bank</a:t>
            </a:r>
            <a:endParaRPr sz="600">
              <a:solidFill>
                <a:prstClr val="black"/>
              </a:solidFill>
              <a:latin typeface="Arial" pitchFamily="34" charset="0"/>
              <a:cs typeface="Arial" pitchFamily="34" charset="0"/>
            </a:endParaRPr>
          </a:p>
          <a:p>
            <a:pPr marL="340759" defTabSz="613388">
              <a:tabLst>
                <a:tab pos="9921669" algn="l"/>
              </a:tabLst>
            </a:pPr>
            <a:r>
              <a:rPr lang="en-US" sz="600" dirty="0">
                <a:solidFill>
                  <a:srgbClr val="FFFFFF"/>
                </a:solidFill>
                <a:latin typeface="Arial" pitchFamily="34" charset="0"/>
                <a:cs typeface="Arial" pitchFamily="34" charset="0"/>
              </a:rPr>
              <a:t>SME Bank</a:t>
            </a:r>
            <a:r>
              <a:rPr sz="600">
                <a:solidFill>
                  <a:srgbClr val="FFFFFF"/>
                </a:solidFill>
                <a:latin typeface="Arial" pitchFamily="34" charset="0"/>
                <a:cs typeface="Arial" pitchFamily="34" charset="0"/>
              </a:rPr>
              <a:t> </a:t>
            </a:r>
            <a:r>
              <a:rPr sz="600" dirty="0">
                <a:solidFill>
                  <a:srgbClr val="FFFFFF"/>
                </a:solidFill>
                <a:latin typeface="Arial" pitchFamily="34" charset="0"/>
                <a:cs typeface="Arial" pitchFamily="34" charset="0"/>
              </a:rPr>
              <a:t>Brand Elements	</a:t>
            </a:r>
            <a:r>
              <a:rPr sz="600" dirty="0">
                <a:solidFill>
                  <a:prstClr val="black"/>
                </a:solidFill>
                <a:latin typeface="Arial" pitchFamily="34" charset="0"/>
                <a:cs typeface="Arial" pitchFamily="34" charset="0"/>
              </a:rPr>
              <a:t>Brand Guidelines</a:t>
            </a: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676"/>
              </a:lnSpc>
            </a:pPr>
            <a:endParaRPr sz="600">
              <a:solidFill>
                <a:prstClr val="black"/>
              </a:solidFill>
              <a:latin typeface="Arial" pitchFamily="34" charset="0"/>
              <a:cs typeface="Arial" pitchFamily="34" charset="0"/>
            </a:endParaRPr>
          </a:p>
          <a:p>
            <a:pPr defTabSz="613388">
              <a:lnSpc>
                <a:spcPts val="743"/>
              </a:lnSpc>
              <a:spcBef>
                <a:spcPts val="47"/>
              </a:spcBef>
            </a:pPr>
            <a:endParaRPr sz="700">
              <a:solidFill>
                <a:prstClr val="black"/>
              </a:solidFill>
              <a:latin typeface="Arial" pitchFamily="34" charset="0"/>
              <a:cs typeface="Arial" pitchFamily="34" charset="0"/>
            </a:endParaRPr>
          </a:p>
          <a:p>
            <a:pPr marL="340759" defTabSz="613388">
              <a:tabLst>
                <a:tab pos="10511186" algn="l"/>
              </a:tabLst>
            </a:pPr>
            <a:r>
              <a:rPr sz="600" dirty="0">
                <a:solidFill>
                  <a:srgbClr val="FFFFFF"/>
                </a:solidFill>
                <a:latin typeface="Arial" pitchFamily="34" charset="0"/>
                <a:cs typeface="Arial" pitchFamily="34" charset="0"/>
              </a:rPr>
              <a:t>Version 1.0 - September 2014</a:t>
            </a:r>
            <a:r>
              <a:rPr sz="1100" b="1" baseline="-27777" dirty="0">
                <a:solidFill>
                  <a:srgbClr val="0079C1"/>
                </a:solidFill>
                <a:latin typeface="Arial" pitchFamily="34" charset="0"/>
                <a:cs typeface="Arial" pitchFamily="34" charset="0"/>
              </a:rPr>
              <a:t> 	3</a:t>
            </a:r>
            <a:endParaRPr sz="1100" baseline="-27777">
              <a:solidFill>
                <a:prstClr val="black"/>
              </a:solidFill>
              <a:latin typeface="Arial" pitchFamily="34" charset="0"/>
              <a:cs typeface="Arial" pitchFamily="34" charset="0"/>
            </a:endParaRPr>
          </a:p>
        </p:txBody>
      </p:sp>
      <p:sp>
        <p:nvSpPr>
          <p:cNvPr id="15" name="object 3"/>
          <p:cNvSpPr/>
          <p:nvPr userDrawn="1"/>
        </p:nvSpPr>
        <p:spPr>
          <a:xfrm>
            <a:off x="0" y="4286"/>
            <a:ext cx="12192000" cy="6853714"/>
          </a:xfrm>
          <a:custGeom>
            <a:avLst/>
            <a:gdLst/>
            <a:ahLst/>
            <a:cxnLst/>
            <a:rect l="l" t="t" r="r" b="b"/>
            <a:pathLst>
              <a:path w="16256000" h="10153650">
                <a:moveTo>
                  <a:pt x="0" y="10153650"/>
                </a:moveTo>
                <a:lnTo>
                  <a:pt x="16256000" y="10153650"/>
                </a:lnTo>
                <a:lnTo>
                  <a:pt x="16256000" y="0"/>
                </a:lnTo>
                <a:lnTo>
                  <a:pt x="0" y="0"/>
                </a:lnTo>
                <a:lnTo>
                  <a:pt x="0" y="10153650"/>
                </a:lnTo>
                <a:close/>
              </a:path>
            </a:pathLst>
          </a:custGeom>
          <a:solidFill>
            <a:srgbClr val="F5F5F5"/>
          </a:solidFill>
        </p:spPr>
        <p:txBody>
          <a:bodyPr wrap="square" lIns="0" tIns="0" rIns="0" bIns="0" rtlCol="0">
            <a:noAutofit/>
          </a:bodyPr>
          <a:lstStyle/>
          <a:p>
            <a:pPr defTabSz="613388"/>
            <a:endParaRPr sz="1200">
              <a:solidFill>
                <a:prstClr val="black"/>
              </a:solidFill>
              <a:latin typeface="Arial" pitchFamily="34" charset="0"/>
              <a:cs typeface="Arial" pitchFamily="34" charset="0"/>
            </a:endParaRPr>
          </a:p>
        </p:txBody>
      </p:sp>
      <p:sp>
        <p:nvSpPr>
          <p:cNvPr id="16" name="object 4"/>
          <p:cNvSpPr/>
          <p:nvPr userDrawn="1"/>
        </p:nvSpPr>
        <p:spPr>
          <a:xfrm>
            <a:off x="0" y="4286"/>
            <a:ext cx="12192000" cy="6853714"/>
          </a:xfrm>
          <a:prstGeom prst="rect">
            <a:avLst/>
          </a:prstGeom>
          <a:blipFill>
            <a:blip r:embed="rId2" cstate="print">
              <a:duotone>
                <a:prstClr val="black"/>
                <a:schemeClr val="accent1">
                  <a:tint val="45000"/>
                  <a:satMod val="400000"/>
                </a:schemeClr>
              </a:duotone>
            </a:blip>
            <a:stretch>
              <a:fillRect/>
            </a:stretch>
          </a:blipFill>
        </p:spPr>
        <p:txBody>
          <a:bodyPr wrap="square" lIns="0" tIns="0" rIns="0" bIns="0" rtlCol="0">
            <a:noAutofit/>
          </a:bodyPr>
          <a:lstStyle/>
          <a:p>
            <a:pPr defTabSz="613388"/>
            <a:endParaRPr sz="1200">
              <a:solidFill>
                <a:prstClr val="black"/>
              </a:solidFill>
              <a:latin typeface="Arial" pitchFamily="34" charset="0"/>
              <a:cs typeface="Arial" pitchFamily="34" charset="0"/>
            </a:endParaRPr>
          </a:p>
        </p:txBody>
      </p:sp>
      <p:sp>
        <p:nvSpPr>
          <p:cNvPr id="17" name="object 5"/>
          <p:cNvSpPr txBox="1"/>
          <p:nvPr userDrawn="1"/>
        </p:nvSpPr>
        <p:spPr>
          <a:xfrm>
            <a:off x="152405" y="292853"/>
            <a:ext cx="898683" cy="307225"/>
          </a:xfrm>
          <a:prstGeom prst="rect">
            <a:avLst/>
          </a:prstGeom>
        </p:spPr>
        <p:txBody>
          <a:bodyPr vert="horz" wrap="square" lIns="0" tIns="0" rIns="0" bIns="0" rtlCol="0">
            <a:noAutofit/>
          </a:bodyPr>
          <a:lstStyle/>
          <a:p>
            <a:pPr marL="8522" defTabSz="613388"/>
            <a:endParaRPr sz="1400">
              <a:solidFill>
                <a:srgbClr val="F37021"/>
              </a:solidFill>
              <a:latin typeface="Arial" pitchFamily="34" charset="0"/>
              <a:cs typeface="Arial" pitchFamily="34" charset="0"/>
            </a:endParaRPr>
          </a:p>
        </p:txBody>
      </p:sp>
      <p:sp>
        <p:nvSpPr>
          <p:cNvPr id="18" name="object 6"/>
          <p:cNvSpPr txBox="1"/>
          <p:nvPr userDrawn="1"/>
        </p:nvSpPr>
        <p:spPr>
          <a:xfrm>
            <a:off x="1323979" y="1628705"/>
            <a:ext cx="8315324" cy="744093"/>
          </a:xfrm>
          <a:prstGeom prst="rect">
            <a:avLst/>
          </a:prstGeom>
        </p:spPr>
        <p:txBody>
          <a:bodyPr vert="horz" wrap="square" lIns="0" tIns="0" rIns="0" bIns="0" rtlCol="0">
            <a:noAutofit/>
          </a:bodyPr>
          <a:lstStyle/>
          <a:p>
            <a:pPr marL="8522" marR="8522" defTabSz="613388">
              <a:tabLst>
                <a:tab pos="681094" algn="l"/>
                <a:tab pos="1038889" algn="l"/>
                <a:tab pos="1660784" algn="l"/>
                <a:tab pos="2145937" algn="l"/>
                <a:tab pos="2495214" algn="l"/>
                <a:tab pos="3969010" algn="l"/>
                <a:tab pos="5067962" algn="l"/>
                <a:tab pos="6345815" algn="l"/>
              </a:tabLst>
            </a:pPr>
            <a:r>
              <a:rPr lang="en-US" sz="2500" dirty="0">
                <a:solidFill>
                  <a:prstClr val="white"/>
                </a:solidFill>
                <a:latin typeface="Arial" pitchFamily="34" charset="0"/>
                <a:cs typeface="Arial" pitchFamily="34" charset="0"/>
              </a:rPr>
              <a:t>	</a:t>
            </a:r>
            <a:endParaRPr sz="2500">
              <a:solidFill>
                <a:prstClr val="white"/>
              </a:solidFill>
              <a:latin typeface="Arial" pitchFamily="34" charset="0"/>
              <a:cs typeface="Arial" pitchFamily="34" charset="0"/>
            </a:endParaRPr>
          </a:p>
        </p:txBody>
      </p:sp>
      <p:sp>
        <p:nvSpPr>
          <p:cNvPr id="20" name="object 4"/>
          <p:cNvSpPr txBox="1"/>
          <p:nvPr userDrawn="1"/>
        </p:nvSpPr>
        <p:spPr>
          <a:xfrm>
            <a:off x="1066852" y="514353"/>
            <a:ext cx="1085851" cy="1114425"/>
          </a:xfrm>
          <a:prstGeom prst="rect">
            <a:avLst/>
          </a:prstGeom>
        </p:spPr>
        <p:txBody>
          <a:bodyPr vert="horz" wrap="square" lIns="0" tIns="0" rIns="0" bIns="0" rtlCol="0" anchor="ctr">
            <a:noAutofit/>
          </a:bodyPr>
          <a:lstStyle/>
          <a:p>
            <a:pPr marL="8522" algn="ctr" defTabSz="613388"/>
            <a:endParaRPr sz="1400" normalizeH="1">
              <a:solidFill>
                <a:srgbClr val="F37021"/>
              </a:solidFill>
              <a:latin typeface="Arial" pitchFamily="34" charset="0"/>
              <a:cs typeface="Arial" pitchFamily="34" charset="0"/>
            </a:endParaRPr>
          </a:p>
        </p:txBody>
      </p:sp>
      <p:sp>
        <p:nvSpPr>
          <p:cNvPr id="21" name="object 6"/>
          <p:cNvSpPr txBox="1"/>
          <p:nvPr userDrawn="1"/>
        </p:nvSpPr>
        <p:spPr>
          <a:xfrm>
            <a:off x="1324026" y="2091690"/>
            <a:ext cx="3013709" cy="755312"/>
          </a:xfrm>
          <a:prstGeom prst="rect">
            <a:avLst/>
          </a:prstGeom>
        </p:spPr>
        <p:txBody>
          <a:bodyPr vert="horz" wrap="square" lIns="0" tIns="0" rIns="0" bIns="0" rtlCol="0">
            <a:noAutofit/>
          </a:bodyPr>
          <a:lstStyle/>
          <a:p>
            <a:pPr marL="353519" marR="8522" indent="-345024" defTabSz="613388"/>
            <a:endParaRPr sz="1400">
              <a:solidFill>
                <a:srgbClr val="F7941E"/>
              </a:solidFill>
              <a:latin typeface="Arial" pitchFamily="34" charset="0"/>
              <a:cs typeface="Arial" pitchFamily="34" charset="0"/>
            </a:endParaRPr>
          </a:p>
        </p:txBody>
      </p:sp>
      <p:sp>
        <p:nvSpPr>
          <p:cNvPr id="22" name="object 5"/>
          <p:cNvSpPr txBox="1"/>
          <p:nvPr userDrawn="1"/>
        </p:nvSpPr>
        <p:spPr>
          <a:xfrm>
            <a:off x="1323979" y="1624419"/>
            <a:ext cx="8886824" cy="744093"/>
          </a:xfrm>
          <a:prstGeom prst="rect">
            <a:avLst/>
          </a:prstGeom>
        </p:spPr>
        <p:txBody>
          <a:bodyPr vert="horz" wrap="square" lIns="0" tIns="0" rIns="0" bIns="0" rtlCol="0">
            <a:noAutofit/>
          </a:bodyPr>
          <a:lstStyle/>
          <a:p>
            <a:pPr marL="8522" marR="8522" defTabSz="613388">
              <a:tabLst>
                <a:tab pos="681094" algn="l"/>
                <a:tab pos="1038889" algn="l"/>
                <a:tab pos="1660784" algn="l"/>
                <a:tab pos="2145937" algn="l"/>
                <a:tab pos="2495214" algn="l"/>
                <a:tab pos="3969010" algn="l"/>
                <a:tab pos="5067962" algn="l"/>
                <a:tab pos="6345815" algn="l"/>
              </a:tabLst>
            </a:pPr>
            <a:endParaRPr sz="2500" b="1">
              <a:solidFill>
                <a:srgbClr val="F7941E"/>
              </a:solidFill>
              <a:latin typeface="Arial" pitchFamily="34" charset="0"/>
              <a:cs typeface="Arial" pitchFamily="34" charset="0"/>
            </a:endParaRPr>
          </a:p>
        </p:txBody>
      </p:sp>
      <p:sp>
        <p:nvSpPr>
          <p:cNvPr id="23" name="object 5"/>
          <p:cNvSpPr txBox="1"/>
          <p:nvPr userDrawn="1"/>
        </p:nvSpPr>
        <p:spPr>
          <a:xfrm>
            <a:off x="152405" y="3017523"/>
            <a:ext cx="898683" cy="307225"/>
          </a:xfrm>
          <a:prstGeom prst="rect">
            <a:avLst/>
          </a:prstGeom>
        </p:spPr>
        <p:txBody>
          <a:bodyPr vert="horz" wrap="square" lIns="0" tIns="0" rIns="0" bIns="0" rtlCol="0">
            <a:noAutofit/>
          </a:bodyPr>
          <a:lstStyle/>
          <a:p>
            <a:pPr marL="8522" defTabSz="613388"/>
            <a:endParaRPr sz="1400">
              <a:solidFill>
                <a:srgbClr val="F37021"/>
              </a:solidFill>
              <a:latin typeface="Arial" pitchFamily="34" charset="0"/>
              <a:cs typeface="Arial" pitchFamily="34" charset="0"/>
            </a:endParaRPr>
          </a:p>
        </p:txBody>
      </p:sp>
      <p:sp>
        <p:nvSpPr>
          <p:cNvPr id="24" name="object 4"/>
          <p:cNvSpPr txBox="1"/>
          <p:nvPr userDrawn="1"/>
        </p:nvSpPr>
        <p:spPr>
          <a:xfrm>
            <a:off x="1066852" y="3239021"/>
            <a:ext cx="1085851" cy="1114425"/>
          </a:xfrm>
          <a:prstGeom prst="rect">
            <a:avLst/>
          </a:prstGeom>
        </p:spPr>
        <p:txBody>
          <a:bodyPr vert="horz" wrap="square" lIns="0" tIns="0" rIns="0" bIns="0" rtlCol="0" anchor="ctr">
            <a:noAutofit/>
          </a:bodyPr>
          <a:lstStyle/>
          <a:p>
            <a:pPr marL="8522" algn="ctr" defTabSz="613388"/>
            <a:endParaRPr sz="1400" normalizeH="1">
              <a:solidFill>
                <a:srgbClr val="F37021"/>
              </a:solidFill>
              <a:latin typeface="Arial" pitchFamily="34" charset="0"/>
              <a:cs typeface="Arial" pitchFamily="34" charset="0"/>
            </a:endParaRPr>
          </a:p>
        </p:txBody>
      </p:sp>
      <p:sp>
        <p:nvSpPr>
          <p:cNvPr id="25" name="object 5"/>
          <p:cNvSpPr txBox="1"/>
          <p:nvPr userDrawn="1"/>
        </p:nvSpPr>
        <p:spPr>
          <a:xfrm>
            <a:off x="1323979" y="4349088"/>
            <a:ext cx="8886824" cy="744093"/>
          </a:xfrm>
          <a:prstGeom prst="rect">
            <a:avLst/>
          </a:prstGeom>
        </p:spPr>
        <p:txBody>
          <a:bodyPr vert="horz" wrap="square" lIns="0" tIns="0" rIns="0" bIns="0" rtlCol="0">
            <a:noAutofit/>
          </a:bodyPr>
          <a:lstStyle/>
          <a:p>
            <a:pPr marL="8522" marR="8522" defTabSz="613388">
              <a:tabLst>
                <a:tab pos="681094" algn="l"/>
                <a:tab pos="1038889" algn="l"/>
                <a:tab pos="1660784" algn="l"/>
                <a:tab pos="2145937" algn="l"/>
                <a:tab pos="2495214" algn="l"/>
                <a:tab pos="3969010" algn="l"/>
                <a:tab pos="5067962" algn="l"/>
                <a:tab pos="6345815" algn="l"/>
              </a:tabLst>
            </a:pPr>
            <a:endParaRPr sz="2500" b="1">
              <a:solidFill>
                <a:srgbClr val="F7941E"/>
              </a:solidFill>
              <a:latin typeface="Arial" pitchFamily="34" charset="0"/>
              <a:cs typeface="Arial" pitchFamily="34" charset="0"/>
            </a:endParaRPr>
          </a:p>
        </p:txBody>
      </p:sp>
    </p:spTree>
    <p:extLst>
      <p:ext uri="{BB962C8B-B14F-4D97-AF65-F5344CB8AC3E}">
        <p14:creationId xmlns:p14="http://schemas.microsoft.com/office/powerpoint/2010/main" val="25864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90894" y="6400808"/>
            <a:ext cx="2844800" cy="365125"/>
          </a:xfrm>
          <a:prstGeom prst="rect">
            <a:avLst/>
          </a:prstGeom>
        </p:spPr>
        <p:txBody>
          <a:bodyPr lIns="91318" tIns="45661" rIns="91318" bIns="45661"/>
          <a:lstStyle>
            <a:lvl1pPr>
              <a:defRPr sz="900"/>
            </a:lvl1pPr>
          </a:lstStyle>
          <a:p>
            <a:pPr defTabSz="913166"/>
            <a:r>
              <a:rPr lang="en-US" smtClean="0">
                <a:solidFill>
                  <a:prstClr val="black"/>
                </a:solidFill>
              </a:rPr>
              <a:t>SME Biz Talk 2015</a:t>
            </a:r>
            <a:endParaRPr lang="en-US" dirty="0">
              <a:solidFill>
                <a:prstClr val="black"/>
              </a:solidFill>
            </a:endParaRPr>
          </a:p>
        </p:txBody>
      </p:sp>
    </p:spTree>
    <p:extLst>
      <p:ext uri="{BB962C8B-B14F-4D97-AF65-F5344CB8AC3E}">
        <p14:creationId xmlns:p14="http://schemas.microsoft.com/office/powerpoint/2010/main" val="25720897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318" tIns="45661" rIns="91318" bIns="45661"/>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25963"/>
          </a:xfrm>
          <a:prstGeom prst="rect">
            <a:avLst/>
          </a:prstGeom>
        </p:spPr>
        <p:txBody>
          <a:bodyPr lIns="91318" tIns="45661" rIns="91318" bIns="4566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1" y="6356356"/>
            <a:ext cx="2844800" cy="365125"/>
          </a:xfrm>
          <a:prstGeom prst="rect">
            <a:avLst/>
          </a:prstGeom>
        </p:spPr>
        <p:txBody>
          <a:bodyPr lIns="91318" tIns="45661" rIns="91318" bIns="45661"/>
          <a:lstStyle/>
          <a:p>
            <a:pPr defTabSz="913166"/>
            <a:endParaRPr lang="en-US">
              <a:solidFill>
                <a:prstClr val="black"/>
              </a:solidFill>
            </a:endParaRPr>
          </a:p>
        </p:txBody>
      </p:sp>
      <p:sp>
        <p:nvSpPr>
          <p:cNvPr id="5" name="Footer Placeholder 4"/>
          <p:cNvSpPr>
            <a:spLocks noGrp="1"/>
          </p:cNvSpPr>
          <p:nvPr>
            <p:ph type="ftr" sz="quarter" idx="11"/>
          </p:nvPr>
        </p:nvSpPr>
        <p:spPr>
          <a:xfrm>
            <a:off x="4165602" y="6356356"/>
            <a:ext cx="3860800" cy="365125"/>
          </a:xfrm>
          <a:prstGeom prst="rect">
            <a:avLst/>
          </a:prstGeom>
        </p:spPr>
        <p:txBody>
          <a:bodyPr lIns="91318" tIns="45661" rIns="91318" bIns="45661"/>
          <a:lstStyle/>
          <a:p>
            <a:pPr defTabSz="913166"/>
            <a:endParaRPr lang="en-US">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91318" tIns="45661" rIns="91318" bIns="45661"/>
          <a:lstStyle/>
          <a:p>
            <a:pPr defTabSz="913166"/>
            <a:fld id="{96492614-BD57-40C9-AB2B-B9C363847697}" type="slidenum">
              <a:rPr lang="en-US" smtClean="0">
                <a:solidFill>
                  <a:prstClr val="black"/>
                </a:solidFill>
              </a:rPr>
              <a:pPr defTabSz="913166"/>
              <a:t>‹#›</a:t>
            </a:fld>
            <a:endParaRPr lang="en-US">
              <a:solidFill>
                <a:prstClr val="black"/>
              </a:solidFill>
            </a:endParaRPr>
          </a:p>
        </p:txBody>
      </p:sp>
    </p:spTree>
    <p:extLst>
      <p:ext uri="{BB962C8B-B14F-4D97-AF65-F5344CB8AC3E}">
        <p14:creationId xmlns:p14="http://schemas.microsoft.com/office/powerpoint/2010/main" val="874944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90894" y="6400814"/>
            <a:ext cx="2844800" cy="365125"/>
          </a:xfrm>
          <a:prstGeom prst="rect">
            <a:avLst/>
          </a:prstGeom>
        </p:spPr>
        <p:txBody>
          <a:bodyPr lIns="91384" tIns="45693" rIns="91384" bIns="45693"/>
          <a:lstStyle>
            <a:lvl1pPr>
              <a:defRPr sz="900"/>
            </a:lvl1pPr>
          </a:lstStyle>
          <a:p>
            <a:r>
              <a:rPr lang="en-US" dirty="0" smtClean="0"/>
              <a:t>SME Biz Talk 2015</a:t>
            </a:r>
            <a:endParaRPr lang="en-US" dirty="0"/>
          </a:p>
        </p:txBody>
      </p:sp>
    </p:spTree>
    <p:extLst>
      <p:ext uri="{BB962C8B-B14F-4D97-AF65-F5344CB8AC3E}">
        <p14:creationId xmlns:p14="http://schemas.microsoft.com/office/powerpoint/2010/main" val="347626240"/>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7" descr="SME Bank Power Point Template 01b.jpg"/>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17191" y="142853"/>
            <a:ext cx="11869700" cy="857256"/>
          </a:xfrm>
          <a:prstGeom prst="rect">
            <a:avLst/>
          </a:prstGeom>
        </p:spPr>
        <p:txBody>
          <a:bodyPr>
            <a:normAutofit/>
          </a:bodyPr>
          <a:lstStyle>
            <a:lvl1pPr algn="l">
              <a:defRPr sz="3200"/>
            </a:lvl1pPr>
          </a:lstStyle>
          <a:p>
            <a:r>
              <a:rPr lang="en-US" dirty="0" smtClean="0"/>
              <a:t>Click to edit Master title style</a:t>
            </a:r>
            <a:endParaRPr lang="en-US" dirty="0"/>
          </a:p>
        </p:txBody>
      </p:sp>
      <p:sp>
        <p:nvSpPr>
          <p:cNvPr id="4" name="Date Placeholder 2"/>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MY"/>
          </a:p>
        </p:txBody>
      </p:sp>
      <p:sp>
        <p:nvSpPr>
          <p:cNvPr id="5"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MY"/>
          </a:p>
        </p:txBody>
      </p:sp>
      <p:sp>
        <p:nvSpPr>
          <p:cNvPr id="6" name="Slide Number Placeholder 4"/>
          <p:cNvSpPr>
            <a:spLocks noGrp="1"/>
          </p:cNvSpPr>
          <p:nvPr>
            <p:ph type="sldNum" sz="quarter" idx="12"/>
          </p:nvPr>
        </p:nvSpPr>
        <p:spPr>
          <a:xfrm>
            <a:off x="9173308" y="6421442"/>
            <a:ext cx="2844800" cy="365125"/>
          </a:xfrm>
          <a:prstGeom prst="rect">
            <a:avLst/>
          </a:prstGeom>
        </p:spPr>
        <p:txBody>
          <a:bodyPr/>
          <a:lstStyle>
            <a:lvl1pPr>
              <a:defRPr>
                <a:solidFill>
                  <a:schemeClr val="bg1"/>
                </a:solidFill>
              </a:defRPr>
            </a:lvl1pPr>
          </a:lstStyle>
          <a:p>
            <a:pPr>
              <a:defRPr/>
            </a:pPr>
            <a:fld id="{4FEE03BF-5FA2-44D0-B527-DC9B11FEABC4}" type="slidenum">
              <a:rPr lang="en-MY"/>
              <a:pPr>
                <a:defRPr/>
              </a:pPr>
              <a:t>‹#›</a:t>
            </a:fld>
            <a:endParaRPr lang="en-MY" dirty="0"/>
          </a:p>
        </p:txBody>
      </p:sp>
    </p:spTree>
    <p:extLst>
      <p:ext uri="{BB962C8B-B14F-4D97-AF65-F5344CB8AC3E}">
        <p14:creationId xmlns:p14="http://schemas.microsoft.com/office/powerpoint/2010/main" val="1897785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3" name="Picture 7" descr="SME Bank Power Point Template 01b.jpg"/>
          <p:cNvPicPr>
            <a:picLocks noChangeAspect="1"/>
          </p:cNvPicPr>
          <p:nvPr userDrawn="1"/>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17191" y="142853"/>
            <a:ext cx="11869700" cy="857256"/>
          </a:xfrm>
          <a:prstGeom prst="rect">
            <a:avLst/>
          </a:prstGeom>
        </p:spPr>
        <p:txBody>
          <a:bodyPr>
            <a:normAutofit/>
          </a:bodyPr>
          <a:lstStyle>
            <a:lvl1pPr algn="l">
              <a:defRPr sz="3200"/>
            </a:lvl1pPr>
          </a:lstStyle>
          <a:p>
            <a:r>
              <a:rPr lang="en-US" dirty="0" smtClean="0"/>
              <a:t>Click to edit Master title style</a:t>
            </a:r>
            <a:endParaRPr lang="en-US" dirty="0"/>
          </a:p>
        </p:txBody>
      </p:sp>
      <p:sp>
        <p:nvSpPr>
          <p:cNvPr id="4" name="Date Placeholder 2"/>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MY"/>
          </a:p>
        </p:txBody>
      </p:sp>
      <p:sp>
        <p:nvSpPr>
          <p:cNvPr id="5"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MY"/>
          </a:p>
        </p:txBody>
      </p:sp>
      <p:sp>
        <p:nvSpPr>
          <p:cNvPr id="6" name="Slide Number Placeholder 4"/>
          <p:cNvSpPr>
            <a:spLocks noGrp="1"/>
          </p:cNvSpPr>
          <p:nvPr>
            <p:ph type="sldNum" sz="quarter" idx="12"/>
          </p:nvPr>
        </p:nvSpPr>
        <p:spPr>
          <a:xfrm>
            <a:off x="9173308" y="6421442"/>
            <a:ext cx="2844800" cy="365125"/>
          </a:xfrm>
          <a:prstGeom prst="rect">
            <a:avLst/>
          </a:prstGeom>
        </p:spPr>
        <p:txBody>
          <a:bodyPr/>
          <a:lstStyle>
            <a:lvl1pPr>
              <a:defRPr>
                <a:solidFill>
                  <a:schemeClr val="bg1"/>
                </a:solidFill>
              </a:defRPr>
            </a:lvl1pPr>
          </a:lstStyle>
          <a:p>
            <a:pPr>
              <a:defRPr/>
            </a:pPr>
            <a:fld id="{4FEE03BF-5FA2-44D0-B527-DC9B11FEABC4}" type="slidenum">
              <a:rPr lang="en-MY"/>
              <a:pPr>
                <a:defRPr/>
              </a:pPr>
              <a:t>‹#›</a:t>
            </a:fld>
            <a:endParaRPr lang="en-MY" dirty="0"/>
          </a:p>
        </p:txBody>
      </p:sp>
    </p:spTree>
    <p:extLst>
      <p:ext uri="{BB962C8B-B14F-4D97-AF65-F5344CB8AC3E}">
        <p14:creationId xmlns:p14="http://schemas.microsoft.com/office/powerpoint/2010/main" val="4139876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cxnSp>
        <p:nvCxnSpPr>
          <p:cNvPr id="3" name="Straight Connector 2"/>
          <p:cNvCxnSpPr/>
          <p:nvPr userDrawn="1"/>
        </p:nvCxnSpPr>
        <p:spPr>
          <a:xfrm>
            <a:off x="0" y="960438"/>
            <a:ext cx="6096000" cy="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6096000" y="960438"/>
            <a:ext cx="60960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12"/>
          <p:cNvGrpSpPr>
            <a:grpSpLocks/>
          </p:cNvGrpSpPr>
          <p:nvPr userDrawn="1"/>
        </p:nvGrpSpPr>
        <p:grpSpPr bwMode="auto">
          <a:xfrm>
            <a:off x="10790212" y="6190506"/>
            <a:ext cx="1214223" cy="652363"/>
            <a:chOff x="7635703" y="5577594"/>
            <a:chExt cx="925201" cy="652363"/>
          </a:xfrm>
        </p:grpSpPr>
        <p:sp>
          <p:nvSpPr>
            <p:cNvPr id="6" name="Oval 5"/>
            <p:cNvSpPr/>
            <p:nvPr userDrawn="1"/>
          </p:nvSpPr>
          <p:spPr>
            <a:xfrm>
              <a:off x="7635703" y="5580769"/>
              <a:ext cx="197865" cy="649188"/>
            </a:xfrm>
            <a:prstGeom prst="ellipse">
              <a:avLst/>
            </a:prstGeom>
            <a:solidFill>
              <a:srgbClr val="F57E1B"/>
            </a:solidFill>
          </p:spPr>
          <p:txBody>
            <a:bodyPr wrap="none" anchor="ctr">
              <a:spAutoFit/>
            </a:bodyPr>
            <a:lstStyle/>
            <a:p>
              <a:pPr algn="ctr" fontAlgn="auto">
                <a:spcBef>
                  <a:spcPts val="0"/>
                </a:spcBef>
                <a:spcAft>
                  <a:spcPts val="0"/>
                </a:spcAft>
                <a:defRPr/>
              </a:pPr>
              <a:endParaRPr lang="en-MY" sz="2400" b="1" dirty="0">
                <a:latin typeface="+mn-lt"/>
                <a:cs typeface="+mn-cs"/>
              </a:endParaRPr>
            </a:p>
          </p:txBody>
        </p:sp>
        <p:sp>
          <p:nvSpPr>
            <p:cNvPr id="7" name="Oval 6"/>
            <p:cNvSpPr/>
            <p:nvPr userDrawn="1"/>
          </p:nvSpPr>
          <p:spPr>
            <a:xfrm>
              <a:off x="7903682" y="5580769"/>
              <a:ext cx="197864" cy="649188"/>
            </a:xfrm>
            <a:prstGeom prst="ellipse">
              <a:avLst/>
            </a:prstGeom>
            <a:solidFill>
              <a:srgbClr val="F57E1B"/>
            </a:solidFill>
          </p:spPr>
          <p:txBody>
            <a:bodyPr wrap="none" anchor="ctr">
              <a:spAutoFit/>
            </a:bodyPr>
            <a:lstStyle/>
            <a:p>
              <a:pPr algn="ctr" fontAlgn="auto">
                <a:spcBef>
                  <a:spcPts val="0"/>
                </a:spcBef>
                <a:spcAft>
                  <a:spcPts val="0"/>
                </a:spcAft>
                <a:defRPr/>
              </a:pPr>
              <a:endParaRPr lang="en-MY" sz="2400" b="1" dirty="0">
                <a:latin typeface="+mn-lt"/>
                <a:cs typeface="+mn-cs"/>
              </a:endParaRPr>
            </a:p>
          </p:txBody>
        </p:sp>
        <p:sp>
          <p:nvSpPr>
            <p:cNvPr id="8" name="Oval 7"/>
            <p:cNvSpPr/>
            <p:nvPr userDrawn="1"/>
          </p:nvSpPr>
          <p:spPr>
            <a:xfrm>
              <a:off x="8179778" y="5577594"/>
              <a:ext cx="381126" cy="649188"/>
            </a:xfrm>
            <a:prstGeom prst="ellipse">
              <a:avLst/>
            </a:prstGeom>
            <a:solidFill>
              <a:srgbClr val="F57E1B"/>
            </a:solidFill>
          </p:spPr>
          <p:txBody>
            <a:bodyPr anchor="ctr">
              <a:spAutoFit/>
            </a:bodyPr>
            <a:lstStyle/>
            <a:p>
              <a:pPr algn="ctr" fontAlgn="auto">
                <a:spcBef>
                  <a:spcPts val="0"/>
                </a:spcBef>
                <a:spcAft>
                  <a:spcPts val="0"/>
                </a:spcAft>
                <a:defRPr/>
              </a:pPr>
              <a:endParaRPr lang="en-MY" sz="2400" b="1" dirty="0">
                <a:latin typeface="+mn-lt"/>
                <a:cs typeface="+mn-cs"/>
              </a:endParaRPr>
            </a:p>
          </p:txBody>
        </p:sp>
      </p:grpSp>
      <p:sp>
        <p:nvSpPr>
          <p:cNvPr id="2" name="Title 1"/>
          <p:cNvSpPr>
            <a:spLocks noGrp="1"/>
          </p:cNvSpPr>
          <p:nvPr>
            <p:ph type="title"/>
          </p:nvPr>
        </p:nvSpPr>
        <p:spPr>
          <a:xfrm>
            <a:off x="117189" y="142852"/>
            <a:ext cx="11869698" cy="857256"/>
          </a:xfrm>
          <a:prstGeom prst="rect">
            <a:avLst/>
          </a:prstGeom>
        </p:spPr>
        <p:txBody>
          <a:bodyPr>
            <a:normAutofit/>
          </a:bodyPr>
          <a:lstStyle>
            <a:lvl1pPr algn="l">
              <a:defRPr sz="3200"/>
            </a:lvl1pPr>
          </a:lstStyle>
          <a:p>
            <a:r>
              <a:rPr lang="en-US" dirty="0" smtClean="0"/>
              <a:t>Click to edit Master title style</a:t>
            </a:r>
            <a:endParaRPr lang="en-US" dirty="0"/>
          </a:p>
        </p:txBody>
      </p:sp>
      <p:sp>
        <p:nvSpPr>
          <p:cNvPr id="9" name="Date Placeholder 2"/>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MY"/>
          </a:p>
        </p:txBody>
      </p:sp>
      <p:sp>
        <p:nvSpPr>
          <p:cNvPr id="10"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MY"/>
          </a:p>
        </p:txBody>
      </p:sp>
      <p:sp>
        <p:nvSpPr>
          <p:cNvPr id="11" name="Slide Number Placeholder 4"/>
          <p:cNvSpPr>
            <a:spLocks noGrp="1"/>
          </p:cNvSpPr>
          <p:nvPr>
            <p:ph type="sldNum" sz="quarter" idx="12"/>
          </p:nvPr>
        </p:nvSpPr>
        <p:spPr>
          <a:xfrm>
            <a:off x="8977924" y="6324601"/>
            <a:ext cx="2844800" cy="365125"/>
          </a:xfrm>
          <a:prstGeom prst="rect">
            <a:avLst/>
          </a:prstGeom>
        </p:spPr>
        <p:txBody>
          <a:bodyPr/>
          <a:lstStyle>
            <a:lvl1pPr>
              <a:defRPr>
                <a:solidFill>
                  <a:schemeClr val="bg1"/>
                </a:solidFill>
              </a:defRPr>
            </a:lvl1pPr>
          </a:lstStyle>
          <a:p>
            <a:pPr>
              <a:defRPr/>
            </a:pPr>
            <a:fld id="{831DB80E-D406-4388-87B8-9CF5999CEC13}" type="slidenum">
              <a:rPr lang="en-MY"/>
              <a:pPr>
                <a:defRPr/>
              </a:pPr>
              <a:t>‹#›</a:t>
            </a:fld>
            <a:endParaRPr lang="en-MY" dirty="0"/>
          </a:p>
        </p:txBody>
      </p:sp>
    </p:spTree>
    <p:extLst>
      <p:ext uri="{BB962C8B-B14F-4D97-AF65-F5344CB8AC3E}">
        <p14:creationId xmlns:p14="http://schemas.microsoft.com/office/powerpoint/2010/main" val="673730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7" descr="SME Bank Power Point Template 01b.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title"/>
          </p:nvPr>
        </p:nvSpPr>
        <p:spPr>
          <a:xfrm>
            <a:off x="117191" y="142853"/>
            <a:ext cx="11869700" cy="857256"/>
          </a:xfrm>
          <a:prstGeom prst="rect">
            <a:avLst/>
          </a:prstGeom>
        </p:spPr>
        <p:txBody>
          <a:bodyPr>
            <a:normAutofit/>
          </a:bodyPr>
          <a:lstStyle>
            <a:lvl1pPr algn="l">
              <a:defRPr sz="3200"/>
            </a:lvl1pPr>
          </a:lstStyle>
          <a:p>
            <a:r>
              <a:rPr lang="en-US" dirty="0" smtClean="0"/>
              <a:t>Click to edit Master title style</a:t>
            </a:r>
            <a:endParaRPr lang="en-US" dirty="0"/>
          </a:p>
        </p:txBody>
      </p:sp>
      <p:sp>
        <p:nvSpPr>
          <p:cNvPr id="4" name="Date Placeholder 2"/>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MY"/>
          </a:p>
        </p:txBody>
      </p:sp>
      <p:sp>
        <p:nvSpPr>
          <p:cNvPr id="5" name="Footer Placeholder 3"/>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MY"/>
          </a:p>
        </p:txBody>
      </p:sp>
      <p:sp>
        <p:nvSpPr>
          <p:cNvPr id="6" name="Slide Number Placeholder 4"/>
          <p:cNvSpPr>
            <a:spLocks noGrp="1"/>
          </p:cNvSpPr>
          <p:nvPr>
            <p:ph type="sldNum" sz="quarter" idx="12"/>
          </p:nvPr>
        </p:nvSpPr>
        <p:spPr>
          <a:xfrm>
            <a:off x="9173308" y="6421442"/>
            <a:ext cx="2844800" cy="365125"/>
          </a:xfrm>
          <a:prstGeom prst="rect">
            <a:avLst/>
          </a:prstGeom>
        </p:spPr>
        <p:txBody>
          <a:bodyPr/>
          <a:lstStyle>
            <a:lvl1pPr>
              <a:defRPr>
                <a:solidFill>
                  <a:schemeClr val="bg1"/>
                </a:solidFill>
              </a:defRPr>
            </a:lvl1pPr>
          </a:lstStyle>
          <a:p>
            <a:pPr>
              <a:defRPr/>
            </a:pPr>
            <a:fld id="{4FEE03BF-5FA2-44D0-B527-DC9B11FEABC4}" type="slidenum">
              <a:rPr lang="en-MY"/>
              <a:pPr>
                <a:defRPr/>
              </a:pPr>
              <a:t>‹#›</a:t>
            </a:fld>
            <a:endParaRPr lang="en-MY" dirty="0"/>
          </a:p>
        </p:txBody>
      </p:sp>
    </p:spTree>
    <p:extLst>
      <p:ext uri="{BB962C8B-B14F-4D97-AF65-F5344CB8AC3E}">
        <p14:creationId xmlns:p14="http://schemas.microsoft.com/office/powerpoint/2010/main" val="45400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grpSp>
        <p:nvGrpSpPr>
          <p:cNvPr id="14" name="Group 13"/>
          <p:cNvGrpSpPr/>
          <p:nvPr userDrawn="1"/>
        </p:nvGrpSpPr>
        <p:grpSpPr>
          <a:xfrm rot="10800000">
            <a:off x="53" y="6206490"/>
            <a:ext cx="12188189" cy="123444"/>
            <a:chOff x="0" y="7289800"/>
            <a:chExt cx="16250920" cy="182880"/>
          </a:xfrm>
        </p:grpSpPr>
        <p:sp>
          <p:nvSpPr>
            <p:cNvPr id="15" name="object 26"/>
            <p:cNvSpPr/>
            <p:nvPr/>
          </p:nvSpPr>
          <p:spPr>
            <a:xfrm>
              <a:off x="0" y="7289800"/>
              <a:ext cx="8112760" cy="182880"/>
            </a:xfrm>
            <a:custGeom>
              <a:avLst/>
              <a:gdLst/>
              <a:ahLst/>
              <a:cxnLst/>
              <a:rect l="l" t="t" r="r" b="b"/>
              <a:pathLst>
                <a:path w="2406688" h="705599">
                  <a:moveTo>
                    <a:pt x="0" y="705599"/>
                  </a:moveTo>
                  <a:lnTo>
                    <a:pt x="2406688" y="705599"/>
                  </a:lnTo>
                  <a:lnTo>
                    <a:pt x="2406688" y="0"/>
                  </a:lnTo>
                  <a:lnTo>
                    <a:pt x="0" y="0"/>
                  </a:lnTo>
                  <a:lnTo>
                    <a:pt x="0" y="705599"/>
                  </a:lnTo>
                  <a:close/>
                </a:path>
              </a:pathLst>
            </a:custGeom>
            <a:solidFill>
              <a:srgbClr val="F37021"/>
            </a:solidFill>
          </p:spPr>
          <p:txBody>
            <a:bodyPr wrap="square" lIns="0" tIns="0" rIns="0" bIns="0" rtlCol="0">
              <a:noAutofit/>
            </a:bodyPr>
            <a:lstStyle/>
            <a:p>
              <a:pPr defTabSz="613388"/>
              <a:endParaRPr sz="1200">
                <a:solidFill>
                  <a:prstClr val="black"/>
                </a:solidFill>
              </a:endParaRPr>
            </a:p>
          </p:txBody>
        </p:sp>
        <p:sp>
          <p:nvSpPr>
            <p:cNvPr id="16" name="object 3"/>
            <p:cNvSpPr/>
            <p:nvPr/>
          </p:nvSpPr>
          <p:spPr>
            <a:xfrm>
              <a:off x="8112760" y="7289800"/>
              <a:ext cx="8138160" cy="182880"/>
            </a:xfrm>
            <a:custGeom>
              <a:avLst/>
              <a:gdLst/>
              <a:ahLst/>
              <a:cxnLst/>
              <a:rect l="l" t="t" r="r" b="b"/>
              <a:pathLst>
                <a:path w="2286000" h="762000">
                  <a:moveTo>
                    <a:pt x="0" y="762000"/>
                  </a:moveTo>
                  <a:lnTo>
                    <a:pt x="2286000" y="762000"/>
                  </a:lnTo>
                  <a:lnTo>
                    <a:pt x="2286000" y="0"/>
                  </a:lnTo>
                  <a:lnTo>
                    <a:pt x="0" y="0"/>
                  </a:lnTo>
                  <a:lnTo>
                    <a:pt x="0" y="762000"/>
                  </a:lnTo>
                  <a:close/>
                </a:path>
              </a:pathLst>
            </a:custGeom>
            <a:solidFill>
              <a:srgbClr val="58595B"/>
            </a:solidFill>
          </p:spPr>
          <p:txBody>
            <a:bodyPr wrap="square" lIns="0" tIns="0" rIns="0" bIns="0" rtlCol="0">
              <a:noAutofit/>
            </a:bodyPr>
            <a:lstStyle/>
            <a:p>
              <a:pPr defTabSz="613388"/>
              <a:endParaRPr sz="1200">
                <a:solidFill>
                  <a:prstClr val="black"/>
                </a:solidFill>
              </a:endParaRPr>
            </a:p>
          </p:txBody>
        </p:sp>
      </p:grpSp>
      <p:sp>
        <p:nvSpPr>
          <p:cNvPr id="17" name="object 22"/>
          <p:cNvSpPr/>
          <p:nvPr userDrawn="1"/>
        </p:nvSpPr>
        <p:spPr>
          <a:xfrm>
            <a:off x="1524796" y="6343650"/>
            <a:ext cx="1523257" cy="514350"/>
          </a:xfrm>
          <a:custGeom>
            <a:avLst/>
            <a:gdLst/>
            <a:ahLst/>
            <a:cxnLst/>
            <a:rect l="l" t="t" r="r" b="b"/>
            <a:pathLst>
              <a:path w="2031009" h="762000">
                <a:moveTo>
                  <a:pt x="0" y="762000"/>
                </a:moveTo>
                <a:lnTo>
                  <a:pt x="2031009" y="762000"/>
                </a:lnTo>
                <a:lnTo>
                  <a:pt x="2031009" y="0"/>
                </a:lnTo>
                <a:lnTo>
                  <a:pt x="0" y="0"/>
                </a:lnTo>
                <a:lnTo>
                  <a:pt x="0" y="762000"/>
                </a:lnTo>
                <a:close/>
              </a:path>
            </a:pathLst>
          </a:custGeom>
          <a:solidFill>
            <a:srgbClr val="F37021"/>
          </a:solidFill>
        </p:spPr>
        <p:txBody>
          <a:bodyPr wrap="square" lIns="0" tIns="0" rIns="0" bIns="0" rtlCol="0">
            <a:noAutofit/>
          </a:bodyPr>
          <a:lstStyle/>
          <a:p>
            <a:pPr defTabSz="613388"/>
            <a:endParaRPr sz="1200">
              <a:solidFill>
                <a:prstClr val="black"/>
              </a:solidFill>
            </a:endParaRPr>
          </a:p>
        </p:txBody>
      </p:sp>
      <p:sp>
        <p:nvSpPr>
          <p:cNvPr id="18" name="object 24"/>
          <p:cNvSpPr/>
          <p:nvPr userDrawn="1"/>
        </p:nvSpPr>
        <p:spPr>
          <a:xfrm>
            <a:off x="200027" y="6343650"/>
            <a:ext cx="1133484" cy="514350"/>
          </a:xfrm>
          <a:custGeom>
            <a:avLst/>
            <a:gdLst/>
            <a:ahLst/>
            <a:cxnLst/>
            <a:rect l="l" t="t" r="r" b="b"/>
            <a:pathLst>
              <a:path w="1511312" h="762000">
                <a:moveTo>
                  <a:pt x="0" y="762000"/>
                </a:moveTo>
                <a:lnTo>
                  <a:pt x="1511312" y="762000"/>
                </a:lnTo>
                <a:lnTo>
                  <a:pt x="1511312" y="0"/>
                </a:lnTo>
                <a:lnTo>
                  <a:pt x="0" y="0"/>
                </a:lnTo>
                <a:lnTo>
                  <a:pt x="0" y="762000"/>
                </a:lnTo>
                <a:close/>
              </a:path>
            </a:pathLst>
          </a:custGeom>
          <a:solidFill>
            <a:srgbClr val="58595B"/>
          </a:solidFill>
        </p:spPr>
        <p:txBody>
          <a:bodyPr wrap="square" lIns="0" tIns="0" rIns="0" bIns="0" rtlCol="0">
            <a:noAutofit/>
          </a:bodyPr>
          <a:lstStyle/>
          <a:p>
            <a:pPr defTabSz="613388"/>
            <a:endParaRPr sz="1200">
              <a:solidFill>
                <a:prstClr val="black"/>
              </a:solidFill>
            </a:endParaRPr>
          </a:p>
        </p:txBody>
      </p:sp>
      <p:sp>
        <p:nvSpPr>
          <p:cNvPr id="19" name="object 73"/>
          <p:cNvSpPr txBox="1"/>
          <p:nvPr userDrawn="1"/>
        </p:nvSpPr>
        <p:spPr>
          <a:xfrm>
            <a:off x="1705730" y="6541382"/>
            <a:ext cx="873441" cy="132874"/>
          </a:xfrm>
          <a:prstGeom prst="rect">
            <a:avLst/>
          </a:prstGeom>
        </p:spPr>
        <p:txBody>
          <a:bodyPr vert="horz" wrap="square" lIns="0" tIns="0" rIns="0" bIns="0" rtlCol="0">
            <a:noAutofit/>
          </a:bodyPr>
          <a:lstStyle/>
          <a:p>
            <a:pPr marL="8522" defTabSz="613388"/>
            <a:endParaRPr sz="900">
              <a:solidFill>
                <a:prstClr val="white"/>
              </a:solidFill>
              <a:latin typeface="PrudentialModern"/>
              <a:cs typeface="PrudentialModern"/>
            </a:endParaRPr>
          </a:p>
        </p:txBody>
      </p:sp>
      <p:sp>
        <p:nvSpPr>
          <p:cNvPr id="9" name="object 74"/>
          <p:cNvSpPr txBox="1">
            <a:spLocks/>
          </p:cNvSpPr>
          <p:nvPr userDrawn="1"/>
        </p:nvSpPr>
        <p:spPr>
          <a:xfrm>
            <a:off x="1581202" y="6463666"/>
            <a:ext cx="2686051" cy="298154"/>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522"/>
            <a:endParaRPr lang="en-US" sz="600" dirty="0">
              <a:solidFill>
                <a:prstClr val="black"/>
              </a:solidFill>
              <a:latin typeface="Arial" pitchFamily="34" charset="0"/>
              <a:cs typeface="Arial" pitchFamily="34" charset="0"/>
            </a:endParaRPr>
          </a:p>
        </p:txBody>
      </p:sp>
      <p:sp>
        <p:nvSpPr>
          <p:cNvPr id="2" name="TextBox 1"/>
          <p:cNvSpPr txBox="1"/>
          <p:nvPr userDrawn="1"/>
        </p:nvSpPr>
        <p:spPr>
          <a:xfrm>
            <a:off x="1547835" y="6519687"/>
            <a:ext cx="1485900" cy="223508"/>
          </a:xfrm>
          <a:prstGeom prst="rect">
            <a:avLst/>
          </a:prstGeom>
          <a:noFill/>
        </p:spPr>
        <p:txBody>
          <a:bodyPr wrap="square" lIns="61327" tIns="30663" rIns="61327" bIns="30663" rtlCol="0">
            <a:spAutoFit/>
          </a:bodyPr>
          <a:lstStyle/>
          <a:p>
            <a:pPr algn="ctr">
              <a:lnSpc>
                <a:spcPct val="70000"/>
              </a:lnSpc>
            </a:pPr>
            <a:r>
              <a:rPr lang="en-US" sz="1400" b="1" dirty="0" smtClean="0">
                <a:solidFill>
                  <a:srgbClr val="FFFFFF"/>
                </a:solidFill>
                <a:latin typeface="Calibri"/>
                <a:cs typeface="Calibri"/>
              </a:rPr>
              <a:t>ADFIMI 2017</a:t>
            </a:r>
            <a:endParaRPr lang="en-US" sz="1400" b="1" dirty="0">
              <a:solidFill>
                <a:srgbClr val="FFFFFF"/>
              </a:solidFill>
              <a:latin typeface="Calibri"/>
              <a:cs typeface="Calibri"/>
            </a:endParaRPr>
          </a:p>
        </p:txBody>
      </p:sp>
      <p:sp>
        <p:nvSpPr>
          <p:cNvPr id="12" name="TextBox 11"/>
          <p:cNvSpPr txBox="1"/>
          <p:nvPr userDrawn="1"/>
        </p:nvSpPr>
        <p:spPr>
          <a:xfrm>
            <a:off x="266702" y="6502726"/>
            <a:ext cx="1028700" cy="231202"/>
          </a:xfrm>
          <a:prstGeom prst="rect">
            <a:avLst/>
          </a:prstGeom>
          <a:noFill/>
        </p:spPr>
        <p:txBody>
          <a:bodyPr wrap="square" lIns="61327" tIns="30663" rIns="61327" bIns="30663" rtlCol="0">
            <a:spAutoFit/>
          </a:bodyPr>
          <a:lstStyle/>
          <a:p>
            <a:pPr algn="ctr" defTabSz="613388">
              <a:defRPr/>
            </a:pPr>
            <a:r>
              <a:rPr lang="en-US" sz="1100" b="1" dirty="0" smtClean="0">
                <a:solidFill>
                  <a:prstClr val="white"/>
                </a:solidFill>
                <a:latin typeface="Arial" pitchFamily="34" charset="0"/>
                <a:cs typeface="Arial" pitchFamily="34" charset="0"/>
              </a:rPr>
              <a:t>13</a:t>
            </a:r>
            <a:r>
              <a:rPr lang="en-US" sz="1100" b="1" baseline="30000" dirty="0" smtClean="0">
                <a:solidFill>
                  <a:prstClr val="white"/>
                </a:solidFill>
                <a:latin typeface="Arial" pitchFamily="34" charset="0"/>
                <a:cs typeface="Arial" pitchFamily="34" charset="0"/>
              </a:rPr>
              <a:t>th</a:t>
            </a:r>
            <a:r>
              <a:rPr lang="en-US" sz="1100" b="1" dirty="0" smtClean="0">
                <a:solidFill>
                  <a:prstClr val="white"/>
                </a:solidFill>
                <a:latin typeface="Arial" pitchFamily="34" charset="0"/>
                <a:cs typeface="Arial" pitchFamily="34" charset="0"/>
              </a:rPr>
              <a:t> Feb 2017</a:t>
            </a:r>
            <a:endParaRPr lang="en-US" sz="1100" b="1" dirty="0">
              <a:solidFill>
                <a:prstClr val="white"/>
              </a:solidFill>
              <a:latin typeface="Arial" pitchFamily="34" charset="0"/>
              <a:cs typeface="Arial" pitchFamily="34" charset="0"/>
            </a:endParaRPr>
          </a:p>
        </p:txBody>
      </p:sp>
      <p:sp>
        <p:nvSpPr>
          <p:cNvPr id="13" name="Slide Number Placeholder 13"/>
          <p:cNvSpPr>
            <a:spLocks noGrp="1"/>
          </p:cNvSpPr>
          <p:nvPr>
            <p:ph type="sldNum" sz="quarter" idx="4294967295"/>
          </p:nvPr>
        </p:nvSpPr>
        <p:spPr>
          <a:xfrm>
            <a:off x="9347200" y="6402534"/>
            <a:ext cx="2844800" cy="365125"/>
          </a:xfrm>
          <a:prstGeom prst="rect">
            <a:avLst/>
          </a:prstGeom>
        </p:spPr>
        <p:txBody>
          <a:bodyPr lIns="65745" tIns="32873" rIns="65745" bIns="32873"/>
          <a:lstStyle/>
          <a:p>
            <a:fld id="{2C09BE78-769A-4ED1-9A05-2F579A7813A0}" type="slidenum">
              <a:rPr lang="en-MY" smtClean="0">
                <a:solidFill>
                  <a:prstClr val="black">
                    <a:tint val="75000"/>
                  </a:prstClr>
                </a:solidFill>
              </a:rPr>
              <a:pPr/>
              <a:t>‹#›</a:t>
            </a:fld>
            <a:endParaRPr lang="en-MY" dirty="0">
              <a:solidFill>
                <a:prstClr val="black">
                  <a:tint val="75000"/>
                </a:prstClr>
              </a:solidFill>
            </a:endParaRPr>
          </a:p>
        </p:txBody>
      </p:sp>
    </p:spTree>
    <p:extLst>
      <p:ext uri="{BB962C8B-B14F-4D97-AF65-F5344CB8AC3E}">
        <p14:creationId xmlns:p14="http://schemas.microsoft.com/office/powerpoint/2010/main" val="2418936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925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7193" y="142853"/>
            <a:ext cx="11869700" cy="857256"/>
          </a:xfrm>
          <a:prstGeom prst="rect">
            <a:avLst/>
          </a:prstGeom>
        </p:spPr>
        <p:txBody>
          <a:bodyPr lIns="91318" tIns="45661" rIns="91318" bIns="45661">
            <a:normAutofit/>
          </a:bodyPr>
          <a:lstStyle>
            <a:lvl1pPr algn="l">
              <a:defRPr sz="3200"/>
            </a:lvl1pPr>
          </a:lstStyle>
          <a:p>
            <a:r>
              <a:rPr lang="en-US" dirty="0" smtClean="0"/>
              <a:t>Click to edit Master title style</a:t>
            </a:r>
            <a:endParaRPr lang="en-US" dirty="0"/>
          </a:p>
        </p:txBody>
      </p:sp>
      <p:sp>
        <p:nvSpPr>
          <p:cNvPr id="4" name="Date Placeholder 2"/>
          <p:cNvSpPr>
            <a:spLocks noGrp="1"/>
          </p:cNvSpPr>
          <p:nvPr>
            <p:ph type="dt" sz="half" idx="10"/>
          </p:nvPr>
        </p:nvSpPr>
        <p:spPr>
          <a:xfrm>
            <a:off x="609601" y="6356356"/>
            <a:ext cx="2844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5" name="Footer Placeholder 3"/>
          <p:cNvSpPr>
            <a:spLocks noGrp="1"/>
          </p:cNvSpPr>
          <p:nvPr>
            <p:ph type="ftr" sz="quarter" idx="11"/>
          </p:nvPr>
        </p:nvSpPr>
        <p:spPr>
          <a:xfrm>
            <a:off x="4165602" y="6356356"/>
            <a:ext cx="3860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6" name="Slide Number Placeholder 4"/>
          <p:cNvSpPr>
            <a:spLocks noGrp="1"/>
          </p:cNvSpPr>
          <p:nvPr>
            <p:ph type="sldNum" sz="quarter" idx="12"/>
          </p:nvPr>
        </p:nvSpPr>
        <p:spPr>
          <a:xfrm>
            <a:off x="9173308" y="6421444"/>
            <a:ext cx="2844800" cy="365125"/>
          </a:xfrm>
          <a:prstGeom prst="rect">
            <a:avLst/>
          </a:prstGeom>
        </p:spPr>
        <p:txBody>
          <a:bodyPr lIns="91318" tIns="45661" rIns="91318" bIns="45661"/>
          <a:lstStyle>
            <a:lvl1pPr>
              <a:defRPr>
                <a:solidFill>
                  <a:schemeClr val="bg1"/>
                </a:solidFill>
              </a:defRPr>
            </a:lvl1pPr>
          </a:lstStyle>
          <a:p>
            <a:pPr defTabSz="913166">
              <a:defRPr/>
            </a:pPr>
            <a:fld id="{4FEE03BF-5FA2-44D0-B527-DC9B11FEABC4}" type="slidenum">
              <a:rPr lang="en-MY" smtClean="0">
                <a:solidFill>
                  <a:prstClr val="white"/>
                </a:solidFill>
              </a:rPr>
              <a:pPr defTabSz="913166">
                <a:defRPr/>
              </a:pPr>
              <a:t>‹#›</a:t>
            </a:fld>
            <a:endParaRPr lang="en-MY" dirty="0">
              <a:solidFill>
                <a:prstClr val="white"/>
              </a:solidFill>
            </a:endParaRPr>
          </a:p>
        </p:txBody>
      </p:sp>
      <p:grpSp>
        <p:nvGrpSpPr>
          <p:cNvPr id="7" name="Group 5"/>
          <p:cNvGrpSpPr/>
          <p:nvPr userDrawn="1"/>
        </p:nvGrpSpPr>
        <p:grpSpPr>
          <a:xfrm>
            <a:off x="0" y="777922"/>
            <a:ext cx="12192000" cy="58840"/>
            <a:chOff x="-163773" y="832514"/>
            <a:chExt cx="9307773" cy="97808"/>
          </a:xfrm>
        </p:grpSpPr>
        <p:sp>
          <p:nvSpPr>
            <p:cNvPr id="8" name="Rectangle 7"/>
            <p:cNvSpPr/>
            <p:nvPr userDrawn="1"/>
          </p:nvSpPr>
          <p:spPr>
            <a:xfrm>
              <a:off x="-163773" y="832514"/>
              <a:ext cx="4667534" cy="95534"/>
            </a:xfrm>
            <a:prstGeom prst="rect">
              <a:avLst/>
            </a:prstGeom>
            <a:solidFill>
              <a:srgbClr val="F479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66"/>
              <a:endParaRPr lang="en-MY" sz="1800">
                <a:solidFill>
                  <a:prstClr val="white"/>
                </a:solidFill>
              </a:endParaRPr>
            </a:p>
          </p:txBody>
        </p:sp>
        <p:sp>
          <p:nvSpPr>
            <p:cNvPr id="9" name="Rectangle 8"/>
            <p:cNvSpPr/>
            <p:nvPr userDrawn="1"/>
          </p:nvSpPr>
          <p:spPr>
            <a:xfrm>
              <a:off x="4476466" y="834788"/>
              <a:ext cx="4667534" cy="955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66"/>
              <a:endParaRPr lang="en-MY" sz="1800">
                <a:solidFill>
                  <a:prstClr val="white"/>
                </a:solidFill>
              </a:endParaRPr>
            </a:p>
          </p:txBody>
        </p:sp>
      </p:grpSp>
    </p:spTree>
    <p:extLst>
      <p:ext uri="{BB962C8B-B14F-4D97-AF65-F5344CB8AC3E}">
        <p14:creationId xmlns:p14="http://schemas.microsoft.com/office/powerpoint/2010/main" val="81848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17193" y="142853"/>
            <a:ext cx="11869700" cy="857256"/>
          </a:xfrm>
          <a:prstGeom prst="rect">
            <a:avLst/>
          </a:prstGeom>
        </p:spPr>
        <p:txBody>
          <a:bodyPr lIns="91318" tIns="45661" rIns="91318" bIns="45661">
            <a:normAutofit/>
          </a:bodyPr>
          <a:lstStyle>
            <a:lvl1pPr algn="l">
              <a:defRPr sz="3200"/>
            </a:lvl1pPr>
          </a:lstStyle>
          <a:p>
            <a:r>
              <a:rPr lang="en-US" dirty="0" smtClean="0"/>
              <a:t>Click to edit Master title style</a:t>
            </a:r>
            <a:endParaRPr lang="en-US" dirty="0"/>
          </a:p>
        </p:txBody>
      </p:sp>
      <p:sp>
        <p:nvSpPr>
          <p:cNvPr id="4" name="Date Placeholder 2"/>
          <p:cNvSpPr>
            <a:spLocks noGrp="1"/>
          </p:cNvSpPr>
          <p:nvPr>
            <p:ph type="dt" sz="half" idx="10"/>
          </p:nvPr>
        </p:nvSpPr>
        <p:spPr>
          <a:xfrm>
            <a:off x="609601" y="6356356"/>
            <a:ext cx="2844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5" name="Footer Placeholder 3"/>
          <p:cNvSpPr>
            <a:spLocks noGrp="1"/>
          </p:cNvSpPr>
          <p:nvPr>
            <p:ph type="ftr" sz="quarter" idx="11"/>
          </p:nvPr>
        </p:nvSpPr>
        <p:spPr>
          <a:xfrm>
            <a:off x="4165602" y="6356356"/>
            <a:ext cx="3860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6" name="Slide Number Placeholder 4"/>
          <p:cNvSpPr>
            <a:spLocks noGrp="1"/>
          </p:cNvSpPr>
          <p:nvPr>
            <p:ph type="sldNum" sz="quarter" idx="12"/>
          </p:nvPr>
        </p:nvSpPr>
        <p:spPr>
          <a:xfrm>
            <a:off x="9173308" y="6421444"/>
            <a:ext cx="2844800" cy="365125"/>
          </a:xfrm>
          <a:prstGeom prst="rect">
            <a:avLst/>
          </a:prstGeom>
        </p:spPr>
        <p:txBody>
          <a:bodyPr lIns="91318" tIns="45661" rIns="91318" bIns="45661"/>
          <a:lstStyle>
            <a:lvl1pPr>
              <a:defRPr>
                <a:solidFill>
                  <a:schemeClr val="bg1"/>
                </a:solidFill>
              </a:defRPr>
            </a:lvl1pPr>
          </a:lstStyle>
          <a:p>
            <a:pPr defTabSz="913166">
              <a:defRPr/>
            </a:pPr>
            <a:fld id="{4FEE03BF-5FA2-44D0-B527-DC9B11FEABC4}" type="slidenum">
              <a:rPr lang="en-MY" smtClean="0">
                <a:solidFill>
                  <a:prstClr val="white"/>
                </a:solidFill>
              </a:rPr>
              <a:pPr defTabSz="913166">
                <a:defRPr/>
              </a:pPr>
              <a:t>‹#›</a:t>
            </a:fld>
            <a:endParaRPr lang="en-MY" dirty="0">
              <a:solidFill>
                <a:prstClr val="white"/>
              </a:solidFill>
            </a:endParaRPr>
          </a:p>
        </p:txBody>
      </p:sp>
      <p:grpSp>
        <p:nvGrpSpPr>
          <p:cNvPr id="7" name="Group 5"/>
          <p:cNvGrpSpPr/>
          <p:nvPr userDrawn="1"/>
        </p:nvGrpSpPr>
        <p:grpSpPr>
          <a:xfrm>
            <a:off x="0" y="777922"/>
            <a:ext cx="12192000" cy="58840"/>
            <a:chOff x="-163773" y="832514"/>
            <a:chExt cx="9307773" cy="97808"/>
          </a:xfrm>
        </p:grpSpPr>
        <p:sp>
          <p:nvSpPr>
            <p:cNvPr id="8" name="Rectangle 7"/>
            <p:cNvSpPr/>
            <p:nvPr userDrawn="1"/>
          </p:nvSpPr>
          <p:spPr>
            <a:xfrm>
              <a:off x="-163773" y="832514"/>
              <a:ext cx="4667534" cy="95534"/>
            </a:xfrm>
            <a:prstGeom prst="rect">
              <a:avLst/>
            </a:prstGeom>
            <a:solidFill>
              <a:srgbClr val="F479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66"/>
              <a:endParaRPr lang="en-MY" sz="1800">
                <a:solidFill>
                  <a:prstClr val="white"/>
                </a:solidFill>
              </a:endParaRPr>
            </a:p>
          </p:txBody>
        </p:sp>
        <p:sp>
          <p:nvSpPr>
            <p:cNvPr id="9" name="Rectangle 8"/>
            <p:cNvSpPr/>
            <p:nvPr userDrawn="1"/>
          </p:nvSpPr>
          <p:spPr>
            <a:xfrm>
              <a:off x="4476466" y="834788"/>
              <a:ext cx="4667534" cy="955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66"/>
              <a:endParaRPr lang="en-MY" sz="1800">
                <a:solidFill>
                  <a:prstClr val="white"/>
                </a:solidFill>
              </a:endParaRPr>
            </a:p>
          </p:txBody>
        </p:sp>
      </p:grpSp>
    </p:spTree>
    <p:extLst>
      <p:ext uri="{BB962C8B-B14F-4D97-AF65-F5344CB8AC3E}">
        <p14:creationId xmlns:p14="http://schemas.microsoft.com/office/powerpoint/2010/main" val="185988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7" descr="SME Bank Power Point Template 01b.jpg"/>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4" name="Date Placeholder 2"/>
          <p:cNvSpPr>
            <a:spLocks noGrp="1"/>
          </p:cNvSpPr>
          <p:nvPr>
            <p:ph type="dt" sz="half" idx="10"/>
          </p:nvPr>
        </p:nvSpPr>
        <p:spPr>
          <a:xfrm>
            <a:off x="609601" y="6356356"/>
            <a:ext cx="2844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5" name="Footer Placeholder 3"/>
          <p:cNvSpPr>
            <a:spLocks noGrp="1"/>
          </p:cNvSpPr>
          <p:nvPr>
            <p:ph type="ftr" sz="quarter" idx="11"/>
          </p:nvPr>
        </p:nvSpPr>
        <p:spPr>
          <a:xfrm>
            <a:off x="4165602" y="6356356"/>
            <a:ext cx="3860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7" name="Rectangle 6"/>
          <p:cNvSpPr/>
          <p:nvPr userDrawn="1"/>
        </p:nvSpPr>
        <p:spPr>
          <a:xfrm>
            <a:off x="10871200" y="6400800"/>
            <a:ext cx="12192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sz="1800">
              <a:solidFill>
                <a:prstClr val="white"/>
              </a:solidFill>
            </a:endParaRPr>
          </a:p>
        </p:txBody>
      </p:sp>
    </p:spTree>
    <p:extLst>
      <p:ext uri="{BB962C8B-B14F-4D97-AF65-F5344CB8AC3E}">
        <p14:creationId xmlns:p14="http://schemas.microsoft.com/office/powerpoint/2010/main" val="3448259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9190894" y="6400806"/>
            <a:ext cx="2844800" cy="365125"/>
          </a:xfrm>
          <a:prstGeom prst="rect">
            <a:avLst/>
          </a:prstGeom>
        </p:spPr>
        <p:txBody>
          <a:bodyPr lIns="91318" tIns="45661" rIns="91318" bIns="45661"/>
          <a:lstStyle>
            <a:lvl1pPr>
              <a:defRPr sz="900"/>
            </a:lvl1pPr>
          </a:lstStyle>
          <a:p>
            <a:pPr defTabSz="913166">
              <a:defRPr/>
            </a:pPr>
            <a:r>
              <a:rPr lang="en-US" smtClean="0">
                <a:solidFill>
                  <a:prstClr val="black"/>
                </a:solidFill>
              </a:rPr>
              <a:t>SME Biz Talk 2015</a:t>
            </a:r>
            <a:endParaRPr lang="en-US">
              <a:solidFill>
                <a:prstClr val="black"/>
              </a:solidFill>
            </a:endParaRPr>
          </a:p>
        </p:txBody>
      </p:sp>
    </p:spTree>
    <p:extLst>
      <p:ext uri="{BB962C8B-B14F-4D97-AF65-F5344CB8AC3E}">
        <p14:creationId xmlns:p14="http://schemas.microsoft.com/office/powerpoint/2010/main" val="2090678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90894" y="6400808"/>
            <a:ext cx="2844800" cy="365125"/>
          </a:xfrm>
          <a:prstGeom prst="rect">
            <a:avLst/>
          </a:prstGeom>
        </p:spPr>
        <p:txBody>
          <a:bodyPr lIns="91318" tIns="45661" rIns="91318" bIns="45661"/>
          <a:lstStyle>
            <a:lvl1pPr>
              <a:defRPr sz="900"/>
            </a:lvl1pPr>
          </a:lstStyle>
          <a:p>
            <a:pPr defTabSz="913166"/>
            <a:r>
              <a:rPr lang="en-US" smtClean="0">
                <a:solidFill>
                  <a:prstClr val="black"/>
                </a:solidFill>
              </a:rPr>
              <a:t>SME Biz Talk 2015</a:t>
            </a:r>
            <a:endParaRPr lang="en-US" dirty="0">
              <a:solidFill>
                <a:prstClr val="black"/>
              </a:solidFill>
            </a:endParaRPr>
          </a:p>
        </p:txBody>
      </p:sp>
    </p:spTree>
    <p:extLst>
      <p:ext uri="{BB962C8B-B14F-4D97-AF65-F5344CB8AC3E}">
        <p14:creationId xmlns:p14="http://schemas.microsoft.com/office/powerpoint/2010/main" val="240628692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9" name="Rectangle 8"/>
          <p:cNvSpPr/>
          <p:nvPr userDrawn="1"/>
        </p:nvSpPr>
        <p:spPr>
          <a:xfrm>
            <a:off x="9473650" y="177438"/>
            <a:ext cx="2718356" cy="764275"/>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MY" sz="1800">
              <a:solidFill>
                <a:prstClr val="white"/>
              </a:solidFill>
            </a:endParaRPr>
          </a:p>
        </p:txBody>
      </p:sp>
      <p:sp>
        <p:nvSpPr>
          <p:cNvPr id="2" name="Title 1"/>
          <p:cNvSpPr>
            <a:spLocks noGrp="1"/>
          </p:cNvSpPr>
          <p:nvPr>
            <p:ph type="title"/>
          </p:nvPr>
        </p:nvSpPr>
        <p:spPr>
          <a:xfrm>
            <a:off x="117193" y="142853"/>
            <a:ext cx="11869700" cy="857256"/>
          </a:xfrm>
          <a:prstGeom prst="rect">
            <a:avLst/>
          </a:prstGeom>
        </p:spPr>
        <p:txBody>
          <a:bodyPr lIns="91318" tIns="45661" rIns="91318" bIns="45661">
            <a:normAutofit/>
          </a:bodyPr>
          <a:lstStyle>
            <a:lvl1pPr algn="l">
              <a:defRPr sz="2700"/>
            </a:lvl1pPr>
          </a:lstStyle>
          <a:p>
            <a:r>
              <a:rPr lang="en-US" dirty="0" smtClean="0"/>
              <a:t>Click to edit Master title style</a:t>
            </a:r>
            <a:endParaRPr lang="en-US" dirty="0"/>
          </a:p>
        </p:txBody>
      </p:sp>
      <p:sp>
        <p:nvSpPr>
          <p:cNvPr id="4" name="Date Placeholder 2"/>
          <p:cNvSpPr>
            <a:spLocks noGrp="1"/>
          </p:cNvSpPr>
          <p:nvPr>
            <p:ph type="dt" sz="half" idx="10"/>
          </p:nvPr>
        </p:nvSpPr>
        <p:spPr>
          <a:xfrm>
            <a:off x="609601" y="6356356"/>
            <a:ext cx="2844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5" name="Footer Placeholder 3"/>
          <p:cNvSpPr>
            <a:spLocks noGrp="1"/>
          </p:cNvSpPr>
          <p:nvPr>
            <p:ph type="ftr" sz="quarter" idx="11"/>
          </p:nvPr>
        </p:nvSpPr>
        <p:spPr>
          <a:xfrm>
            <a:off x="4165602" y="6356356"/>
            <a:ext cx="3860800" cy="365125"/>
          </a:xfrm>
          <a:prstGeom prst="rect">
            <a:avLst/>
          </a:prstGeom>
        </p:spPr>
        <p:txBody>
          <a:bodyPr lIns="91318" tIns="45661" rIns="91318" bIns="45661"/>
          <a:lstStyle>
            <a:lvl1pPr>
              <a:defRPr/>
            </a:lvl1pPr>
          </a:lstStyle>
          <a:p>
            <a:pPr defTabSz="913166">
              <a:defRPr/>
            </a:pPr>
            <a:endParaRPr lang="en-MY">
              <a:solidFill>
                <a:prstClr val="black"/>
              </a:solidFill>
            </a:endParaRPr>
          </a:p>
        </p:txBody>
      </p:sp>
      <p:sp>
        <p:nvSpPr>
          <p:cNvPr id="6" name="Slide Number Placeholder 4"/>
          <p:cNvSpPr>
            <a:spLocks noGrp="1"/>
          </p:cNvSpPr>
          <p:nvPr>
            <p:ph type="sldNum" sz="quarter" idx="12"/>
          </p:nvPr>
        </p:nvSpPr>
        <p:spPr>
          <a:xfrm>
            <a:off x="9173308" y="6421451"/>
            <a:ext cx="2844800" cy="365125"/>
          </a:xfrm>
          <a:prstGeom prst="rect">
            <a:avLst/>
          </a:prstGeom>
        </p:spPr>
        <p:txBody>
          <a:bodyPr lIns="77818" tIns="38909" rIns="77818" bIns="38909"/>
          <a:lstStyle>
            <a:lvl1pPr>
              <a:defRPr>
                <a:solidFill>
                  <a:schemeClr val="bg1"/>
                </a:solidFill>
              </a:defRPr>
            </a:lvl1pPr>
          </a:lstStyle>
          <a:p>
            <a:pPr defTabSz="913166">
              <a:defRPr/>
            </a:pPr>
            <a:fld id="{4FEE03BF-5FA2-44D0-B527-DC9B11FEABC4}" type="slidenum">
              <a:rPr lang="en-MY" smtClean="0">
                <a:solidFill>
                  <a:prstClr val="white"/>
                </a:solidFill>
              </a:rPr>
              <a:pPr defTabSz="913166">
                <a:defRPr/>
              </a:pPr>
              <a:t>‹#›</a:t>
            </a:fld>
            <a:endParaRPr lang="en-MY" dirty="0">
              <a:solidFill>
                <a:prstClr val="white"/>
              </a:solidFill>
            </a:endParaRPr>
          </a:p>
        </p:txBody>
      </p:sp>
      <p:grpSp>
        <p:nvGrpSpPr>
          <p:cNvPr id="3" name="Group 9"/>
          <p:cNvGrpSpPr/>
          <p:nvPr userDrawn="1"/>
        </p:nvGrpSpPr>
        <p:grpSpPr>
          <a:xfrm>
            <a:off x="0" y="777922"/>
            <a:ext cx="12192000" cy="58840"/>
            <a:chOff x="-163773" y="832514"/>
            <a:chExt cx="9307773" cy="97808"/>
          </a:xfrm>
        </p:grpSpPr>
        <p:sp>
          <p:nvSpPr>
            <p:cNvPr id="11" name="Rectangle 10"/>
            <p:cNvSpPr/>
            <p:nvPr userDrawn="1"/>
          </p:nvSpPr>
          <p:spPr>
            <a:xfrm>
              <a:off x="-163773" y="832514"/>
              <a:ext cx="4667534" cy="95534"/>
            </a:xfrm>
            <a:prstGeom prst="rect">
              <a:avLst/>
            </a:prstGeom>
            <a:solidFill>
              <a:srgbClr val="F479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66"/>
              <a:endParaRPr lang="en-MY" sz="1800">
                <a:solidFill>
                  <a:prstClr val="white"/>
                </a:solidFill>
              </a:endParaRPr>
            </a:p>
          </p:txBody>
        </p:sp>
        <p:sp>
          <p:nvSpPr>
            <p:cNvPr id="12" name="Rectangle 11"/>
            <p:cNvSpPr/>
            <p:nvPr userDrawn="1"/>
          </p:nvSpPr>
          <p:spPr>
            <a:xfrm>
              <a:off x="4476466" y="834788"/>
              <a:ext cx="4667534" cy="955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166"/>
              <a:endParaRPr lang="en-MY" sz="1800">
                <a:solidFill>
                  <a:prstClr val="white"/>
                </a:solidFill>
              </a:endParaRPr>
            </a:p>
          </p:txBody>
        </p:sp>
      </p:grpSp>
    </p:spTree>
    <p:extLst>
      <p:ext uri="{BB962C8B-B14F-4D97-AF65-F5344CB8AC3E}">
        <p14:creationId xmlns:p14="http://schemas.microsoft.com/office/powerpoint/2010/main" val="189863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hyperlink" Target="http://www.smebank.com.my/" TargetMode="Externa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object 6"/>
          <p:cNvSpPr txBox="1"/>
          <p:nvPr userDrawn="1"/>
        </p:nvSpPr>
        <p:spPr>
          <a:xfrm>
            <a:off x="1795547" y="2840770"/>
            <a:ext cx="5763101" cy="968264"/>
          </a:xfrm>
          <a:prstGeom prst="rect">
            <a:avLst/>
          </a:prstGeom>
        </p:spPr>
        <p:txBody>
          <a:bodyPr vert="horz" wrap="square" lIns="0" tIns="0" rIns="0" bIns="0" rtlCol="0">
            <a:noAutofit/>
          </a:bodyPr>
          <a:lstStyle/>
          <a:p>
            <a:pPr marL="8522" marR="8522" defTabSz="613388"/>
            <a:r>
              <a:rPr sz="2200" b="1" dirty="0">
                <a:solidFill>
                  <a:srgbClr val="FFFFFF"/>
                </a:solidFill>
                <a:latin typeface="PrudentialModern SemCond"/>
                <a:cs typeface="PrudentialModern SemCond"/>
              </a:rPr>
              <a:t>PRESENTATION TITLE SET IN PRUDENTIAL MODERN BOLD SEMI-CONDENSED, 31 PT, AUTO LEADING</a:t>
            </a:r>
            <a:endParaRPr sz="2200">
              <a:solidFill>
                <a:prstClr val="black"/>
              </a:solidFill>
              <a:latin typeface="PrudentialModern SemCond"/>
              <a:cs typeface="PrudentialModern SemCond"/>
            </a:endParaRPr>
          </a:p>
        </p:txBody>
      </p:sp>
      <p:sp>
        <p:nvSpPr>
          <p:cNvPr id="14" name="object 2"/>
          <p:cNvSpPr/>
          <p:nvPr userDrawn="1"/>
        </p:nvSpPr>
        <p:spPr>
          <a:xfrm>
            <a:off x="0" y="0"/>
            <a:ext cx="12192000" cy="6858000"/>
          </a:xfrm>
          <a:custGeom>
            <a:avLst/>
            <a:gdLst/>
            <a:ahLst/>
            <a:cxnLst/>
            <a:rect l="l" t="t" r="r" b="b"/>
            <a:pathLst>
              <a:path w="16256000" h="10160000">
                <a:moveTo>
                  <a:pt x="0" y="10160000"/>
                </a:moveTo>
                <a:lnTo>
                  <a:pt x="16256000" y="10160000"/>
                </a:lnTo>
                <a:lnTo>
                  <a:pt x="16256000" y="0"/>
                </a:lnTo>
                <a:lnTo>
                  <a:pt x="0" y="0"/>
                </a:lnTo>
                <a:lnTo>
                  <a:pt x="0" y="10160000"/>
                </a:lnTo>
                <a:close/>
              </a:path>
            </a:pathLst>
          </a:custGeom>
          <a:solidFill>
            <a:srgbClr val="58595B">
              <a:alpha val="50196"/>
            </a:srgbClr>
          </a:solidFill>
          <a:effectLst>
            <a:outerShdw blurRad="50800" dist="50800" dir="5400000" algn="ctr" rotWithShape="0">
              <a:srgbClr val="000000">
                <a:alpha val="60000"/>
              </a:srgbClr>
            </a:outerShdw>
          </a:effectLst>
        </p:spPr>
        <p:txBody>
          <a:bodyPr wrap="square" lIns="0" tIns="0" rIns="0" bIns="0" rtlCol="0">
            <a:noAutofit/>
          </a:bodyPr>
          <a:lstStyle/>
          <a:p>
            <a:pPr defTabSz="613388"/>
            <a:endParaRPr sz="1200">
              <a:solidFill>
                <a:prstClr val="black"/>
              </a:solidFill>
            </a:endParaRPr>
          </a:p>
        </p:txBody>
      </p:sp>
      <p:sp>
        <p:nvSpPr>
          <p:cNvPr id="16" name="object 3"/>
          <p:cNvSpPr/>
          <p:nvPr userDrawn="1"/>
        </p:nvSpPr>
        <p:spPr>
          <a:xfrm>
            <a:off x="1805018" y="6000750"/>
            <a:ext cx="1714500" cy="514350"/>
          </a:xfrm>
          <a:custGeom>
            <a:avLst/>
            <a:gdLst/>
            <a:ahLst/>
            <a:cxnLst/>
            <a:rect l="l" t="t" r="r" b="b"/>
            <a:pathLst>
              <a:path w="2286000" h="762000">
                <a:moveTo>
                  <a:pt x="0" y="762000"/>
                </a:moveTo>
                <a:lnTo>
                  <a:pt x="2286000" y="762000"/>
                </a:lnTo>
                <a:lnTo>
                  <a:pt x="2286000" y="0"/>
                </a:lnTo>
                <a:lnTo>
                  <a:pt x="0" y="0"/>
                </a:lnTo>
                <a:lnTo>
                  <a:pt x="0" y="762000"/>
                </a:lnTo>
                <a:close/>
              </a:path>
            </a:pathLst>
          </a:custGeom>
          <a:solidFill>
            <a:srgbClr val="58595B"/>
          </a:solidFill>
        </p:spPr>
        <p:txBody>
          <a:bodyPr wrap="square" lIns="0" tIns="0" rIns="0" bIns="0" rtlCol="0">
            <a:noAutofit/>
          </a:bodyPr>
          <a:lstStyle/>
          <a:p>
            <a:pPr defTabSz="613388"/>
            <a:endParaRPr sz="1200">
              <a:solidFill>
                <a:prstClr val="black"/>
              </a:solidFill>
            </a:endParaRPr>
          </a:p>
        </p:txBody>
      </p:sp>
      <p:sp>
        <p:nvSpPr>
          <p:cNvPr id="17" name="object 4"/>
          <p:cNvSpPr txBox="1"/>
          <p:nvPr userDrawn="1"/>
        </p:nvSpPr>
        <p:spPr>
          <a:xfrm>
            <a:off x="2091743" y="6194475"/>
            <a:ext cx="1261109" cy="217756"/>
          </a:xfrm>
          <a:prstGeom prst="rect">
            <a:avLst/>
          </a:prstGeom>
        </p:spPr>
        <p:txBody>
          <a:bodyPr vert="horz" wrap="square" lIns="0" tIns="0" rIns="0" bIns="0" rtlCol="0" anchor="ctr">
            <a:noAutofit/>
          </a:bodyPr>
          <a:lstStyle/>
          <a:p>
            <a:pPr marL="8522" algn="ctr" defTabSz="613388"/>
            <a:endParaRPr sz="900">
              <a:solidFill>
                <a:srgbClr val="F37021"/>
              </a:solidFill>
              <a:latin typeface="Arial" pitchFamily="34" charset="0"/>
              <a:cs typeface="Arial" pitchFamily="34" charset="0"/>
            </a:endParaRPr>
          </a:p>
        </p:txBody>
      </p:sp>
      <p:sp>
        <p:nvSpPr>
          <p:cNvPr id="18" name="object 5"/>
          <p:cNvSpPr/>
          <p:nvPr userDrawn="1"/>
        </p:nvSpPr>
        <p:spPr>
          <a:xfrm>
            <a:off x="1805019" y="5143765"/>
            <a:ext cx="2119284" cy="856984"/>
          </a:xfrm>
          <a:custGeom>
            <a:avLst/>
            <a:gdLst/>
            <a:ahLst/>
            <a:cxnLst/>
            <a:rect l="l" t="t" r="r" b="b"/>
            <a:pathLst>
              <a:path w="3675265" h="1269606">
                <a:moveTo>
                  <a:pt x="0" y="1269606"/>
                </a:moveTo>
                <a:lnTo>
                  <a:pt x="3675265" y="1269606"/>
                </a:lnTo>
                <a:lnTo>
                  <a:pt x="3675265" y="0"/>
                </a:lnTo>
                <a:lnTo>
                  <a:pt x="0" y="0"/>
                </a:lnTo>
                <a:lnTo>
                  <a:pt x="0" y="1269606"/>
                </a:lnTo>
                <a:close/>
              </a:path>
            </a:pathLst>
          </a:custGeom>
          <a:solidFill>
            <a:srgbClr val="FFFFFF"/>
          </a:solidFill>
        </p:spPr>
        <p:txBody>
          <a:bodyPr wrap="square" lIns="0" tIns="0" rIns="0" bIns="0" rtlCol="0">
            <a:noAutofit/>
          </a:bodyPr>
          <a:lstStyle/>
          <a:p>
            <a:pPr defTabSz="613388"/>
            <a:endParaRPr sz="1200">
              <a:solidFill>
                <a:prstClr val="black"/>
              </a:solidFill>
            </a:endParaRPr>
          </a:p>
        </p:txBody>
      </p:sp>
      <p:sp>
        <p:nvSpPr>
          <p:cNvPr id="19" name="object 6"/>
          <p:cNvSpPr txBox="1"/>
          <p:nvPr userDrawn="1"/>
        </p:nvSpPr>
        <p:spPr>
          <a:xfrm>
            <a:off x="1795497" y="2840770"/>
            <a:ext cx="5843556" cy="968264"/>
          </a:xfrm>
          <a:prstGeom prst="rect">
            <a:avLst/>
          </a:prstGeom>
        </p:spPr>
        <p:txBody>
          <a:bodyPr vert="horz" wrap="square" lIns="0" tIns="0" rIns="0" bIns="0" rtlCol="0">
            <a:noAutofit/>
          </a:bodyPr>
          <a:lstStyle/>
          <a:p>
            <a:pPr marL="8522" marR="8522" defTabSz="613388"/>
            <a:endParaRPr lang="en-US" sz="2200" b="1" dirty="0">
              <a:solidFill>
                <a:prstClr val="white"/>
              </a:solidFill>
              <a:latin typeface="Arial" pitchFamily="34" charset="0"/>
              <a:cs typeface="Arial" pitchFamily="34" charset="0"/>
            </a:endParaRPr>
          </a:p>
        </p:txBody>
      </p:sp>
      <p:sp>
        <p:nvSpPr>
          <p:cNvPr id="20" name="object 26"/>
          <p:cNvSpPr/>
          <p:nvPr userDrawn="1"/>
        </p:nvSpPr>
        <p:spPr>
          <a:xfrm>
            <a:off x="52" y="5143579"/>
            <a:ext cx="1805017" cy="476279"/>
          </a:xfrm>
          <a:custGeom>
            <a:avLst/>
            <a:gdLst/>
            <a:ahLst/>
            <a:cxnLst/>
            <a:rect l="l" t="t" r="r" b="b"/>
            <a:pathLst>
              <a:path w="2406688" h="705599">
                <a:moveTo>
                  <a:pt x="0" y="705599"/>
                </a:moveTo>
                <a:lnTo>
                  <a:pt x="2406688" y="705599"/>
                </a:lnTo>
                <a:lnTo>
                  <a:pt x="2406688" y="0"/>
                </a:lnTo>
                <a:lnTo>
                  <a:pt x="0" y="0"/>
                </a:lnTo>
                <a:lnTo>
                  <a:pt x="0" y="705599"/>
                </a:lnTo>
                <a:close/>
              </a:path>
            </a:pathLst>
          </a:custGeom>
          <a:solidFill>
            <a:srgbClr val="F37021"/>
          </a:solidFill>
        </p:spPr>
        <p:txBody>
          <a:bodyPr wrap="square" lIns="0" tIns="0" rIns="0" bIns="0" rtlCol="0">
            <a:noAutofit/>
          </a:bodyPr>
          <a:lstStyle/>
          <a:p>
            <a:pPr defTabSz="613388"/>
            <a:endParaRPr sz="1200">
              <a:solidFill>
                <a:prstClr val="black"/>
              </a:solidFill>
            </a:endParaRPr>
          </a:p>
        </p:txBody>
      </p:sp>
      <p:sp>
        <p:nvSpPr>
          <p:cNvPr id="21" name="object 27"/>
          <p:cNvSpPr txBox="1"/>
          <p:nvPr userDrawn="1"/>
        </p:nvSpPr>
        <p:spPr>
          <a:xfrm>
            <a:off x="114302" y="5332098"/>
            <a:ext cx="1638300" cy="257175"/>
          </a:xfrm>
          <a:prstGeom prst="rect">
            <a:avLst/>
          </a:prstGeom>
        </p:spPr>
        <p:txBody>
          <a:bodyPr vert="horz" wrap="square" lIns="0" tIns="0" rIns="0" bIns="0" rtlCol="0">
            <a:noAutofit/>
          </a:bodyPr>
          <a:lstStyle/>
          <a:p>
            <a:pPr marL="8522" defTabSz="613388"/>
            <a:r>
              <a:rPr sz="900" b="1" spc="3" dirty="0">
                <a:solidFill>
                  <a:srgbClr val="58595B"/>
                </a:solidFill>
                <a:latin typeface="PrudentialModern SemCond"/>
                <a:cs typeface="PrudentialModern SemCond"/>
                <a:hlinkClick r:id="rId18"/>
              </a:rPr>
              <a:t>www.</a:t>
            </a:r>
            <a:r>
              <a:rPr lang="en-US" sz="900" b="1" spc="3" dirty="0">
                <a:solidFill>
                  <a:srgbClr val="58595B"/>
                </a:solidFill>
                <a:latin typeface="PrudentialModern SemCond"/>
                <a:cs typeface="PrudentialModern SemCond"/>
                <a:hlinkClick r:id="rId18"/>
              </a:rPr>
              <a:t>smebank.com.my</a:t>
            </a:r>
            <a:r>
              <a:rPr lang="en-US" sz="900" b="1" spc="3" dirty="0">
                <a:solidFill>
                  <a:srgbClr val="58595B"/>
                </a:solidFill>
                <a:latin typeface="PrudentialModern SemCond"/>
                <a:cs typeface="PrudentialModern SemCond"/>
              </a:rPr>
              <a:t> </a:t>
            </a:r>
            <a:endParaRPr sz="900" dirty="0">
              <a:solidFill>
                <a:srgbClr val="58595B"/>
              </a:solidFill>
              <a:latin typeface="PrudentialModern SemCond"/>
              <a:cs typeface="PrudentialModern SemCond"/>
            </a:endParaRPr>
          </a:p>
        </p:txBody>
      </p:sp>
      <p:pic>
        <p:nvPicPr>
          <p:cNvPr id="22" name="Picture 2"/>
          <p:cNvPicPr>
            <a:picLocks noChangeAspect="1" noChangeArrowheads="1"/>
          </p:cNvPicPr>
          <p:nvPr userDrawn="1"/>
        </p:nvPicPr>
        <p:blipFill>
          <a:blip r:embed="rId19">
            <a:clrChange>
              <a:clrFrom>
                <a:srgbClr val="FFFFFF"/>
              </a:clrFrom>
              <a:clrTo>
                <a:srgbClr val="FFFFFF">
                  <a:alpha val="0"/>
                </a:srgbClr>
              </a:clrTo>
            </a:clrChange>
          </a:blip>
          <a:srcRect/>
          <a:stretch>
            <a:fillRect/>
          </a:stretch>
        </p:blipFill>
        <p:spPr bwMode="auto">
          <a:xfrm>
            <a:off x="1809800" y="5177843"/>
            <a:ext cx="2000251" cy="773173"/>
          </a:xfrm>
          <a:prstGeom prst="rect">
            <a:avLst/>
          </a:prstGeom>
          <a:noFill/>
          <a:ln w="9525">
            <a:noFill/>
            <a:miter lim="800000"/>
            <a:headEnd/>
            <a:tailEnd/>
          </a:ln>
          <a:effectLst/>
        </p:spPr>
      </p:pic>
      <p:grpSp>
        <p:nvGrpSpPr>
          <p:cNvPr id="23" name="Group 22"/>
          <p:cNvGrpSpPr/>
          <p:nvPr userDrawn="1"/>
        </p:nvGrpSpPr>
        <p:grpSpPr>
          <a:xfrm rot="10800000">
            <a:off x="53" y="5054346"/>
            <a:ext cx="12188189" cy="123444"/>
            <a:chOff x="0" y="7289800"/>
            <a:chExt cx="16250920" cy="182880"/>
          </a:xfrm>
        </p:grpSpPr>
        <p:sp>
          <p:nvSpPr>
            <p:cNvPr id="24" name="object 26"/>
            <p:cNvSpPr/>
            <p:nvPr/>
          </p:nvSpPr>
          <p:spPr>
            <a:xfrm>
              <a:off x="0" y="7289800"/>
              <a:ext cx="8112760" cy="182880"/>
            </a:xfrm>
            <a:custGeom>
              <a:avLst/>
              <a:gdLst/>
              <a:ahLst/>
              <a:cxnLst/>
              <a:rect l="l" t="t" r="r" b="b"/>
              <a:pathLst>
                <a:path w="2406688" h="705599">
                  <a:moveTo>
                    <a:pt x="0" y="705599"/>
                  </a:moveTo>
                  <a:lnTo>
                    <a:pt x="2406688" y="705599"/>
                  </a:lnTo>
                  <a:lnTo>
                    <a:pt x="2406688" y="0"/>
                  </a:lnTo>
                  <a:lnTo>
                    <a:pt x="0" y="0"/>
                  </a:lnTo>
                  <a:lnTo>
                    <a:pt x="0" y="705599"/>
                  </a:lnTo>
                  <a:close/>
                </a:path>
              </a:pathLst>
            </a:custGeom>
            <a:solidFill>
              <a:srgbClr val="F37021"/>
            </a:solidFill>
          </p:spPr>
          <p:txBody>
            <a:bodyPr wrap="square" lIns="0" tIns="0" rIns="0" bIns="0" rtlCol="0">
              <a:noAutofit/>
            </a:bodyPr>
            <a:lstStyle/>
            <a:p>
              <a:pPr defTabSz="613388"/>
              <a:endParaRPr sz="1200">
                <a:solidFill>
                  <a:prstClr val="black"/>
                </a:solidFill>
              </a:endParaRPr>
            </a:p>
          </p:txBody>
        </p:sp>
        <p:sp>
          <p:nvSpPr>
            <p:cNvPr id="25" name="object 3"/>
            <p:cNvSpPr/>
            <p:nvPr/>
          </p:nvSpPr>
          <p:spPr>
            <a:xfrm>
              <a:off x="8112760" y="7289800"/>
              <a:ext cx="8138160" cy="182880"/>
            </a:xfrm>
            <a:custGeom>
              <a:avLst/>
              <a:gdLst/>
              <a:ahLst/>
              <a:cxnLst/>
              <a:rect l="l" t="t" r="r" b="b"/>
              <a:pathLst>
                <a:path w="2286000" h="762000">
                  <a:moveTo>
                    <a:pt x="0" y="762000"/>
                  </a:moveTo>
                  <a:lnTo>
                    <a:pt x="2286000" y="762000"/>
                  </a:lnTo>
                  <a:lnTo>
                    <a:pt x="2286000" y="0"/>
                  </a:lnTo>
                  <a:lnTo>
                    <a:pt x="0" y="0"/>
                  </a:lnTo>
                  <a:lnTo>
                    <a:pt x="0" y="762000"/>
                  </a:lnTo>
                  <a:close/>
                </a:path>
              </a:pathLst>
            </a:custGeom>
            <a:solidFill>
              <a:srgbClr val="58595B"/>
            </a:solidFill>
          </p:spPr>
          <p:txBody>
            <a:bodyPr wrap="square" lIns="0" tIns="0" rIns="0" bIns="0" rtlCol="0">
              <a:noAutofit/>
            </a:bodyPr>
            <a:lstStyle/>
            <a:p>
              <a:pPr defTabSz="613388"/>
              <a:endParaRPr sz="1200">
                <a:solidFill>
                  <a:prstClr val="black"/>
                </a:solidFill>
              </a:endParaRPr>
            </a:p>
          </p:txBody>
        </p:sp>
      </p:grpSp>
    </p:spTree>
    <p:extLst>
      <p:ext uri="{BB962C8B-B14F-4D97-AF65-F5344CB8AC3E}">
        <p14:creationId xmlns:p14="http://schemas.microsoft.com/office/powerpoint/2010/main" val="631974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4073" r:id="rId4"/>
    <p:sldLayoutId id="2147484075" r:id="rId5"/>
    <p:sldLayoutId id="2147483767" r:id="rId6"/>
    <p:sldLayoutId id="2147483799" r:id="rId7"/>
    <p:sldLayoutId id="2147483800" r:id="rId8"/>
    <p:sldLayoutId id="2147483803" r:id="rId9"/>
    <p:sldLayoutId id="2147484076" r:id="rId10"/>
    <p:sldLayoutId id="2147484077" r:id="rId11"/>
    <p:sldLayoutId id="2147484078" r:id="rId12"/>
    <p:sldLayoutId id="2147484079" r:id="rId13"/>
    <p:sldLayoutId id="2147484080" r:id="rId14"/>
    <p:sldLayoutId id="2147484081" r:id="rId15"/>
    <p:sldLayoutId id="2147484082" r:id="rId16"/>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hf hdr="0" ftr="0" dt="0"/>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1" Type="http://schemas.openxmlformats.org/officeDocument/2006/relationships/image" Target="../media/image40.jpeg"/><Relationship Id="rId12" Type="http://schemas.openxmlformats.org/officeDocument/2006/relationships/image" Target="../media/image41.jpeg"/><Relationship Id="rId13" Type="http://schemas.openxmlformats.org/officeDocument/2006/relationships/image" Target="../media/image43.png"/><Relationship Id="rId1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51.png"/><Relationship Id="rId9" Type="http://schemas.openxmlformats.org/officeDocument/2006/relationships/image" Target="../media/image38.jpeg"/><Relationship Id="rId10"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58.jpeg"/><Relationship Id="rId9"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61.jpeg"/><Relationship Id="rId5" Type="http://schemas.openxmlformats.org/officeDocument/2006/relationships/image" Target="../media/image62.png"/><Relationship Id="rId6"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jpeg"/></Relationships>
</file>

<file path=ppt/slides/_rels/slide45.xml.rels><?xml version="1.0" encoding="UTF-8" standalone="yes"?>
<Relationships xmlns="http://schemas.openxmlformats.org/package/2006/relationships"><Relationship Id="rId9" Type="http://schemas.openxmlformats.org/officeDocument/2006/relationships/image" Target="../media/image79.jpeg"/><Relationship Id="rId20" Type="http://schemas.openxmlformats.org/officeDocument/2006/relationships/image" Target="../media/image90.jpeg"/><Relationship Id="rId21" Type="http://schemas.openxmlformats.org/officeDocument/2006/relationships/image" Target="../media/image91.png"/><Relationship Id="rId10" Type="http://schemas.openxmlformats.org/officeDocument/2006/relationships/image" Target="../media/image80.jpeg"/><Relationship Id="rId11" Type="http://schemas.openxmlformats.org/officeDocument/2006/relationships/image" Target="../media/image81.jpeg"/><Relationship Id="rId12" Type="http://schemas.openxmlformats.org/officeDocument/2006/relationships/image" Target="../media/image82.jpeg"/><Relationship Id="rId13" Type="http://schemas.openxmlformats.org/officeDocument/2006/relationships/image" Target="../media/image83.jpeg"/><Relationship Id="rId14" Type="http://schemas.openxmlformats.org/officeDocument/2006/relationships/image" Target="../media/image84.jpeg"/><Relationship Id="rId15" Type="http://schemas.openxmlformats.org/officeDocument/2006/relationships/image" Target="../media/image85.jpeg"/><Relationship Id="rId16" Type="http://schemas.openxmlformats.org/officeDocument/2006/relationships/image" Target="../media/image86.jpeg"/><Relationship Id="rId17" Type="http://schemas.openxmlformats.org/officeDocument/2006/relationships/image" Target="../media/image87.jpeg"/><Relationship Id="rId18" Type="http://schemas.openxmlformats.org/officeDocument/2006/relationships/image" Target="../media/image88.jpeg"/><Relationship Id="rId19"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 Id="rId11"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 Id="rId3" Type="http://schemas.openxmlformats.org/officeDocument/2006/relationships/image" Target="../media/image1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LT6pZrHisgCFUmjlAodTIgKyQ&amp;url=http://www.123rf.com/photo_11950594_girl-face-vector-symbol.html&amp;bvm=bv.103073922,d.dGo&amp;psig=AFQjCNFpTdHC31gEjWatZaEgCK0D65dINg&amp;ust=1443008279957797" TargetMode="External"/><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bject 3"/>
          <p:cNvSpPr>
            <a:spLocks noChangeArrowheads="1"/>
          </p:cNvSpPr>
          <p:nvPr/>
        </p:nvSpPr>
        <p:spPr bwMode="auto">
          <a:xfrm>
            <a:off x="304800" y="4038600"/>
            <a:ext cx="11176000" cy="457200"/>
          </a:xfrm>
          <a:custGeom>
            <a:avLst/>
            <a:gdLst>
              <a:gd name="T0" fmla="*/ 0 w 16256000"/>
              <a:gd name="T1" fmla="*/ 0 h 10153650"/>
              <a:gd name="T2" fmla="*/ 16256000 w 16256000"/>
              <a:gd name="T3" fmla="*/ 10153650 h 10153650"/>
            </a:gdLst>
            <a:ahLst/>
            <a:cxnLst/>
            <a:rect l="T0" t="T1" r="T2" b="T3"/>
            <a:pathLst>
              <a:path w="16256000" h="10153650">
                <a:moveTo>
                  <a:pt x="0" y="10153650"/>
                </a:moveTo>
                <a:lnTo>
                  <a:pt x="16256000" y="10153650"/>
                </a:lnTo>
                <a:lnTo>
                  <a:pt x="16256000" y="0"/>
                </a:lnTo>
                <a:lnTo>
                  <a:pt x="0" y="0"/>
                </a:lnTo>
                <a:lnTo>
                  <a:pt x="0" y="10153650"/>
                </a:lnTo>
                <a:close/>
              </a:path>
            </a:pathLst>
          </a:custGeom>
          <a:noFill/>
          <a:ln w="9525">
            <a:noFill/>
            <a:miter lim="800000"/>
            <a:headEnd/>
            <a:tailEnd/>
          </a:ln>
        </p:spPr>
        <p:txBody>
          <a:bodyPr lIns="0" tIns="0" rIns="0" bIns="0"/>
          <a:lstStyle/>
          <a:p>
            <a:r>
              <a:rPr lang="en-US" sz="2000" b="1" dirty="0" smtClean="0">
                <a:solidFill>
                  <a:schemeClr val="bg1"/>
                </a:solidFill>
              </a:rPr>
              <a:t>PRESENTATION TO THE CHAIRMAN AND MANAGING DIRECTOR OF SME DEVELOPMENT AUTHORITY  OF MAURITIUS </a:t>
            </a:r>
            <a:endParaRPr lang="en-US" sz="2000" b="1" dirty="0">
              <a:solidFill>
                <a:schemeClr val="bg1"/>
              </a:solidFill>
            </a:endParaRPr>
          </a:p>
          <a:p>
            <a:endParaRPr lang="en-US" b="1" dirty="0">
              <a:solidFill>
                <a:srgbClr val="F37021"/>
              </a:solidFill>
            </a:endParaRPr>
          </a:p>
        </p:txBody>
      </p:sp>
      <p:sp>
        <p:nvSpPr>
          <p:cNvPr id="2051" name="object 4"/>
          <p:cNvSpPr txBox="1">
            <a:spLocks noChangeArrowheads="1"/>
          </p:cNvSpPr>
          <p:nvPr/>
        </p:nvSpPr>
        <p:spPr bwMode="auto">
          <a:xfrm>
            <a:off x="203200" y="5029200"/>
            <a:ext cx="4368800" cy="304800"/>
          </a:xfrm>
          <a:prstGeom prst="rect">
            <a:avLst/>
          </a:prstGeom>
          <a:noFill/>
          <a:ln w="9525">
            <a:noFill/>
            <a:miter lim="800000"/>
            <a:headEnd/>
            <a:tailEnd/>
          </a:ln>
        </p:spPr>
        <p:txBody>
          <a:bodyPr lIns="0" tIns="0" rIns="0" bIns="0"/>
          <a:lstStyle/>
          <a:p>
            <a:pPr marL="12700"/>
            <a:r>
              <a:rPr lang="en-US" sz="1400" b="1" dirty="0" smtClean="0">
                <a:solidFill>
                  <a:srgbClr val="F37021"/>
                </a:solidFill>
              </a:rPr>
              <a:t>BY:</a:t>
            </a:r>
          </a:p>
          <a:p>
            <a:pPr marL="12700"/>
            <a:r>
              <a:rPr lang="en-US" sz="1400" b="1" dirty="0" smtClean="0">
                <a:solidFill>
                  <a:srgbClr val="F37021"/>
                </a:solidFill>
              </a:rPr>
              <a:t>Dr. Sheikh Ghazali Abod</a:t>
            </a:r>
          </a:p>
          <a:p>
            <a:pPr marL="12700"/>
            <a:r>
              <a:rPr lang="en-US" sz="1400" b="1" dirty="0" smtClean="0">
                <a:solidFill>
                  <a:srgbClr val="F37021"/>
                </a:solidFill>
              </a:rPr>
              <a:t>COO, CEDAR</a:t>
            </a:r>
          </a:p>
          <a:p>
            <a:pPr marL="12700"/>
            <a:endParaRPr lang="en-US" sz="1400" b="1" dirty="0" smtClean="0">
              <a:solidFill>
                <a:srgbClr val="F37021"/>
              </a:solidFill>
            </a:endParaRPr>
          </a:p>
          <a:p>
            <a:pPr marL="12700"/>
            <a:r>
              <a:rPr lang="en-US" sz="1400" b="1" dirty="0" smtClean="0">
                <a:solidFill>
                  <a:srgbClr val="F37021"/>
                </a:solidFill>
              </a:rPr>
              <a:t>13 January 2016</a:t>
            </a:r>
          </a:p>
        </p:txBody>
      </p:sp>
      <p:pic>
        <p:nvPicPr>
          <p:cNvPr id="3" name="Picture 2" descr="Screen Shot 2017-02-08 at 7.19.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782786"/>
            <a:ext cx="11457214" cy="11430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17713" y="4011170"/>
            <a:ext cx="10504715" cy="651460"/>
          </a:xfrm>
          <a:prstGeom prst="rect">
            <a:avLst/>
          </a:prstGeom>
        </p:spPr>
        <p:txBody>
          <a:bodyPr wrap="square">
            <a:spAutoFit/>
          </a:bodyPr>
          <a:lstStyle/>
          <a:p>
            <a:pPr>
              <a:lnSpc>
                <a:spcPct val="90000"/>
              </a:lnSpc>
            </a:pPr>
            <a:r>
              <a:rPr lang="en-US" sz="2000" b="1" dirty="0">
                <a:solidFill>
                  <a:schemeClr val="bg2"/>
                </a:solidFill>
                <a:latin typeface="Arial"/>
                <a:cs typeface="Arial"/>
              </a:rPr>
              <a:t>The Challenges of SMEs </a:t>
            </a:r>
            <a:r>
              <a:rPr lang="en-US" sz="2000" b="1" dirty="0" smtClean="0">
                <a:solidFill>
                  <a:schemeClr val="bg2"/>
                </a:solidFill>
                <a:latin typeface="Arial"/>
                <a:cs typeface="Arial"/>
              </a:rPr>
              <a:t>Intervention in </a:t>
            </a:r>
            <a:r>
              <a:rPr lang="en-US" sz="2000" b="1" dirty="0">
                <a:solidFill>
                  <a:schemeClr val="bg2"/>
                </a:solidFill>
                <a:latin typeface="Arial"/>
                <a:cs typeface="Arial"/>
              </a:rPr>
              <a:t>a Competitive Market </a:t>
            </a:r>
            <a:r>
              <a:rPr lang="en-US" sz="2000" b="1" dirty="0" smtClean="0">
                <a:solidFill>
                  <a:schemeClr val="bg2"/>
                </a:solidFill>
                <a:latin typeface="Arial"/>
                <a:cs typeface="Arial"/>
              </a:rPr>
              <a:t>Place :  </a:t>
            </a:r>
            <a:endParaRPr lang="en-US" sz="2000" b="1" dirty="0">
              <a:solidFill>
                <a:schemeClr val="bg2"/>
              </a:solidFill>
              <a:latin typeface="Arial"/>
              <a:cs typeface="Arial"/>
            </a:endParaRPr>
          </a:p>
          <a:p>
            <a:pPr>
              <a:lnSpc>
                <a:spcPct val="90000"/>
              </a:lnSpc>
            </a:pPr>
            <a:r>
              <a:rPr lang="en-US" sz="2000" b="1" dirty="0">
                <a:solidFill>
                  <a:schemeClr val="bg2"/>
                </a:solidFill>
                <a:latin typeface="Arial"/>
                <a:cs typeface="Arial"/>
              </a:rPr>
              <a:t>The Malaysian Experience</a:t>
            </a:r>
          </a:p>
        </p:txBody>
      </p:sp>
      <p:sp>
        <p:nvSpPr>
          <p:cNvPr id="8" name="object 4"/>
          <p:cNvSpPr txBox="1"/>
          <p:nvPr/>
        </p:nvSpPr>
        <p:spPr>
          <a:xfrm>
            <a:off x="232565" y="5271588"/>
            <a:ext cx="4116860" cy="617220"/>
          </a:xfrm>
          <a:prstGeom prst="rect">
            <a:avLst/>
          </a:prstGeom>
        </p:spPr>
        <p:txBody>
          <a:bodyPr vert="horz"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b="1" dirty="0" smtClean="0">
                <a:solidFill>
                  <a:srgbClr val="FF6600"/>
                </a:solidFill>
                <a:latin typeface="Arial"/>
                <a:cs typeface="Arial"/>
              </a:rPr>
              <a:t>Sheikh </a:t>
            </a:r>
            <a:r>
              <a:rPr lang="en-US" sz="1400" b="1" dirty="0" err="1">
                <a:solidFill>
                  <a:srgbClr val="FF6600"/>
                </a:solidFill>
                <a:latin typeface="Arial"/>
                <a:cs typeface="Arial"/>
              </a:rPr>
              <a:t>Ghazali</a:t>
            </a:r>
            <a:r>
              <a:rPr lang="en-US" sz="1400" b="1" dirty="0">
                <a:solidFill>
                  <a:srgbClr val="FF6600"/>
                </a:solidFill>
                <a:latin typeface="Arial"/>
                <a:cs typeface="Arial"/>
              </a:rPr>
              <a:t> </a:t>
            </a:r>
            <a:r>
              <a:rPr lang="en-US" sz="1400" b="1" dirty="0" err="1">
                <a:solidFill>
                  <a:srgbClr val="FF6600"/>
                </a:solidFill>
                <a:latin typeface="Arial"/>
                <a:cs typeface="Arial"/>
              </a:rPr>
              <a:t>Abod</a:t>
            </a:r>
            <a:r>
              <a:rPr lang="en-US" sz="1400" b="1" dirty="0">
                <a:solidFill>
                  <a:srgbClr val="FF6600"/>
                </a:solidFill>
                <a:latin typeface="Arial"/>
                <a:cs typeface="Arial"/>
              </a:rPr>
              <a:t>, PhD</a:t>
            </a:r>
          </a:p>
          <a:p>
            <a:pPr>
              <a:defRPr/>
            </a:pPr>
            <a:r>
              <a:rPr lang="en-US" sz="1400" b="1" dirty="0" smtClean="0">
                <a:solidFill>
                  <a:srgbClr val="FF6600"/>
                </a:solidFill>
                <a:latin typeface="Arial"/>
                <a:cs typeface="Arial"/>
              </a:rPr>
              <a:t>Director of Entrepreneur Development,</a:t>
            </a:r>
          </a:p>
          <a:p>
            <a:pPr>
              <a:defRPr/>
            </a:pPr>
            <a:r>
              <a:rPr lang="en-US" sz="1400" b="1" dirty="0" smtClean="0">
                <a:solidFill>
                  <a:srgbClr val="FF6600"/>
                </a:solidFill>
                <a:latin typeface="Arial"/>
                <a:cs typeface="Arial"/>
              </a:rPr>
              <a:t>SME </a:t>
            </a:r>
            <a:r>
              <a:rPr lang="en-US" sz="1400" b="1" dirty="0">
                <a:solidFill>
                  <a:srgbClr val="FF6600"/>
                </a:solidFill>
                <a:latin typeface="Arial"/>
                <a:cs typeface="Arial"/>
              </a:rPr>
              <a:t>Bank, Malaysia</a:t>
            </a:r>
          </a:p>
        </p:txBody>
      </p:sp>
    </p:spTree>
    <p:extLst>
      <p:ext uri="{BB962C8B-B14F-4D97-AF65-F5344CB8AC3E}">
        <p14:creationId xmlns:p14="http://schemas.microsoft.com/office/powerpoint/2010/main" val="35650988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613" y="663094"/>
            <a:ext cx="7999745" cy="542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2608" y="12194"/>
            <a:ext cx="11495980" cy="584721"/>
          </a:xfrm>
          <a:prstGeom prst="rect">
            <a:avLst/>
          </a:prstGeom>
          <a:noFill/>
        </p:spPr>
        <p:txBody>
          <a:bodyPr wrap="square" lIns="91384" tIns="45693" rIns="91384" bIns="45693" rtlCol="0">
            <a:spAutoFit/>
          </a:bodyPr>
          <a:lstStyle/>
          <a:p>
            <a:pPr algn="ctr"/>
            <a:r>
              <a:rPr lang="en-US" sz="3200" b="1" dirty="0">
                <a:solidFill>
                  <a:schemeClr val="accent6">
                    <a:lumMod val="75000"/>
                  </a:schemeClr>
                </a:solidFill>
              </a:rPr>
              <a:t>Malaysia: SMEs Contribution to Overall GDP in 2015</a:t>
            </a:r>
          </a:p>
        </p:txBody>
      </p:sp>
      <p:sp>
        <p:nvSpPr>
          <p:cNvPr id="4" name="TextBox 3"/>
          <p:cNvSpPr txBox="1"/>
          <p:nvPr/>
        </p:nvSpPr>
        <p:spPr>
          <a:xfrm>
            <a:off x="2292098" y="5942051"/>
            <a:ext cx="2504699" cy="276944"/>
          </a:xfrm>
          <a:prstGeom prst="rect">
            <a:avLst/>
          </a:prstGeom>
          <a:noFill/>
        </p:spPr>
        <p:txBody>
          <a:bodyPr wrap="none" lIns="91384" tIns="45693" rIns="91384" bIns="45693" rtlCol="0">
            <a:spAutoFit/>
          </a:bodyPr>
          <a:lstStyle/>
          <a:p>
            <a:r>
              <a:rPr lang="en-US" sz="1200" b="1" i="1" dirty="0"/>
              <a:t>Source: Dept. of Statistics, Malaysia</a:t>
            </a:r>
          </a:p>
        </p:txBody>
      </p:sp>
      <p:grpSp>
        <p:nvGrpSpPr>
          <p:cNvPr id="8" name="Group 7"/>
          <p:cNvGrpSpPr/>
          <p:nvPr/>
        </p:nvGrpSpPr>
        <p:grpSpPr>
          <a:xfrm>
            <a:off x="6481101" y="3826388"/>
            <a:ext cx="1802581" cy="1491226"/>
            <a:chOff x="6481096" y="3826388"/>
            <a:chExt cx="1802581" cy="1491226"/>
          </a:xfrm>
        </p:grpSpPr>
        <p:sp>
          <p:nvSpPr>
            <p:cNvPr id="6" name="Oval 5"/>
            <p:cNvSpPr/>
            <p:nvPr/>
          </p:nvSpPr>
          <p:spPr>
            <a:xfrm>
              <a:off x="6481096" y="3826388"/>
              <a:ext cx="1786194" cy="1491226"/>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6522064" y="4137742"/>
              <a:ext cx="1761613" cy="985911"/>
            </a:xfrm>
            <a:prstGeom prst="rect">
              <a:avLst/>
            </a:prstGeom>
            <a:noFill/>
          </p:spPr>
          <p:txBody>
            <a:bodyPr wrap="square" rtlCol="0">
              <a:spAutoFit/>
            </a:bodyPr>
            <a:lstStyle/>
            <a:p>
              <a:pPr algn="ctr">
                <a:lnSpc>
                  <a:spcPct val="90000"/>
                </a:lnSpc>
              </a:pPr>
              <a:r>
                <a:rPr lang="en-US" dirty="0"/>
                <a:t>Value added of </a:t>
              </a:r>
              <a:r>
                <a:rPr lang="en-US" dirty="0" smtClean="0"/>
                <a:t>SMEs </a:t>
              </a:r>
              <a:r>
                <a:rPr lang="en-US" dirty="0"/>
                <a:t>GDP </a:t>
              </a:r>
              <a:r>
                <a:rPr lang="en-US" sz="2800" b="1" dirty="0" smtClean="0"/>
                <a:t>USD87.6b</a:t>
              </a:r>
              <a:endParaRPr lang="en-US" sz="2800" b="1" dirty="0"/>
            </a:p>
          </p:txBody>
        </p:sp>
      </p:grpSp>
      <p:sp>
        <p:nvSpPr>
          <p:cNvPr id="9" name="Rectangle 8"/>
          <p:cNvSpPr/>
          <p:nvPr/>
        </p:nvSpPr>
        <p:spPr>
          <a:xfrm>
            <a:off x="5120640" y="2092960"/>
            <a:ext cx="4348480" cy="2438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207491" y="1376844"/>
            <a:ext cx="4348480" cy="2438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33310" y="1696065"/>
            <a:ext cx="7143464" cy="49161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614130" y="1605925"/>
            <a:ext cx="8865418" cy="523220"/>
          </a:xfrm>
          <a:prstGeom prst="rect">
            <a:avLst/>
          </a:prstGeom>
          <a:noFill/>
        </p:spPr>
        <p:txBody>
          <a:bodyPr wrap="square" rtlCol="0">
            <a:spAutoFit/>
          </a:bodyPr>
          <a:lstStyle/>
          <a:p>
            <a:r>
              <a:rPr lang="en-US" sz="2800" b="1" dirty="0" smtClean="0"/>
              <a:t>SMEs contributed about 36.3% to the Overall GDP in 2015</a:t>
            </a:r>
            <a:endParaRPr lang="en-US" sz="2800" b="1" dirty="0"/>
          </a:p>
        </p:txBody>
      </p:sp>
      <p:sp>
        <p:nvSpPr>
          <p:cNvPr id="12" name="Slide Number Placeholder 1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10</a:t>
            </a:fld>
            <a:endParaRPr lang="en-MY" dirty="0">
              <a:solidFill>
                <a:prstClr val="black">
                  <a:tint val="75000"/>
                </a:prstClr>
              </a:solidFill>
            </a:endParaRPr>
          </a:p>
        </p:txBody>
      </p:sp>
    </p:spTree>
    <p:extLst>
      <p:ext uri="{BB962C8B-B14F-4D97-AF65-F5344CB8AC3E}">
        <p14:creationId xmlns:p14="http://schemas.microsoft.com/office/powerpoint/2010/main" val="399436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40030090"/>
              </p:ext>
            </p:extLst>
          </p:nvPr>
        </p:nvGraphicFramePr>
        <p:xfrm>
          <a:off x="7472248" y="1291169"/>
          <a:ext cx="4455168" cy="4487332"/>
        </p:xfrm>
        <a:graphic>
          <a:graphicData uri="http://schemas.openxmlformats.org/drawingml/2006/table">
            <a:tbl>
              <a:tblPr firstRow="1" bandRow="1">
                <a:effectLst>
                  <a:outerShdw blurRad="50800" dist="38100" dir="2700000" algn="tl" rotWithShape="0">
                    <a:prstClr val="black">
                      <a:alpha val="40000"/>
                    </a:prstClr>
                  </a:outerShdw>
                </a:effectLst>
                <a:tableStyleId>{93296810-A885-4BE3-A3E7-6D5BEEA58F35}</a:tableStyleId>
              </a:tblPr>
              <a:tblGrid>
                <a:gridCol w="2090739"/>
                <a:gridCol w="1191325"/>
                <a:gridCol w="1173104"/>
              </a:tblGrid>
              <a:tr h="1819666">
                <a:tc gridSpan="2">
                  <a:txBody>
                    <a:bodyPr/>
                    <a:lstStyle/>
                    <a:p>
                      <a:pPr algn="ctr"/>
                      <a:r>
                        <a:rPr lang="en-US" sz="2600" dirty="0" smtClean="0">
                          <a:latin typeface="Arial Narrow" pitchFamily="34" charset="0"/>
                        </a:rPr>
                        <a:t>SMEs Contribution (2015)</a:t>
                      </a:r>
                      <a:endParaRPr lang="en-US" sz="2600" dirty="0">
                        <a:latin typeface="Arial Narrow" pitchFamily="34" charset="0"/>
                      </a:endParaRPr>
                    </a:p>
                  </a:txBody>
                  <a:tcPr marL="112541" marR="112541" anchor="ctr"/>
                </a:tc>
                <a:tc hMerge="1">
                  <a:txBody>
                    <a:bodyPr/>
                    <a:lstStyle/>
                    <a:p>
                      <a:endParaRPr lang="en-US" dirty="0"/>
                    </a:p>
                  </a:txBody>
                  <a:tcPr/>
                </a:tc>
                <a:tc>
                  <a:txBody>
                    <a:bodyPr/>
                    <a:lstStyle/>
                    <a:p>
                      <a:pPr algn="ctr"/>
                      <a:r>
                        <a:rPr lang="en-US" sz="2600" dirty="0" smtClean="0">
                          <a:latin typeface="Arial Narrow" pitchFamily="34" charset="0"/>
                        </a:rPr>
                        <a:t>Target 2020</a:t>
                      </a:r>
                      <a:endParaRPr lang="en-US" sz="2600" dirty="0">
                        <a:latin typeface="Arial Narrow" pitchFamily="34" charset="0"/>
                      </a:endParaRPr>
                    </a:p>
                  </a:txBody>
                  <a:tcPr marL="112541" marR="112541" anchor="ctr"/>
                </a:tc>
              </a:tr>
              <a:tr h="889222">
                <a:tc>
                  <a:txBody>
                    <a:bodyPr/>
                    <a:lstStyle/>
                    <a:p>
                      <a:pPr algn="l"/>
                      <a:r>
                        <a:rPr lang="en-US" sz="2600" b="1" dirty="0" smtClean="0">
                          <a:latin typeface="Arial Narrow" pitchFamily="34" charset="0"/>
                        </a:rPr>
                        <a:t>GDP</a:t>
                      </a:r>
                      <a:endParaRPr lang="en-US" sz="2600" b="1" dirty="0">
                        <a:latin typeface="Arial Narrow" pitchFamily="34" charset="0"/>
                      </a:endParaRPr>
                    </a:p>
                  </a:txBody>
                  <a:tcPr marL="112541" marR="112541" anchor="ctr"/>
                </a:tc>
                <a:tc>
                  <a:txBody>
                    <a:bodyPr/>
                    <a:lstStyle/>
                    <a:p>
                      <a:pPr algn="ctr"/>
                      <a:r>
                        <a:rPr lang="en-US" sz="2600" b="1" dirty="0" smtClean="0">
                          <a:latin typeface="Arial Narrow" pitchFamily="34" charset="0"/>
                        </a:rPr>
                        <a:t>36.3%</a:t>
                      </a:r>
                      <a:endParaRPr lang="en-US" sz="2600" b="1" dirty="0">
                        <a:latin typeface="Arial Narrow" pitchFamily="34" charset="0"/>
                      </a:endParaRPr>
                    </a:p>
                  </a:txBody>
                  <a:tcPr marL="112541" marR="112541" anchor="ctr"/>
                </a:tc>
                <a:tc>
                  <a:txBody>
                    <a:bodyPr/>
                    <a:lstStyle/>
                    <a:p>
                      <a:pPr algn="ctr"/>
                      <a:r>
                        <a:rPr lang="en-US" sz="2600" b="1" dirty="0" smtClean="0">
                          <a:latin typeface="Arial Narrow" pitchFamily="34" charset="0"/>
                        </a:rPr>
                        <a:t>41%</a:t>
                      </a:r>
                      <a:endParaRPr lang="en-US" sz="2600" b="1" dirty="0">
                        <a:latin typeface="Arial Narrow" pitchFamily="34" charset="0"/>
                      </a:endParaRPr>
                    </a:p>
                  </a:txBody>
                  <a:tcPr marL="112541" marR="112541" anchor="ctr"/>
                </a:tc>
              </a:tr>
              <a:tr h="889222">
                <a:tc>
                  <a:txBody>
                    <a:bodyPr/>
                    <a:lstStyle/>
                    <a:p>
                      <a:pPr algn="l"/>
                      <a:r>
                        <a:rPr lang="en-US" sz="2600" b="1" dirty="0" smtClean="0">
                          <a:latin typeface="Arial Narrow" pitchFamily="34" charset="0"/>
                        </a:rPr>
                        <a:t>Employment</a:t>
                      </a:r>
                      <a:endParaRPr lang="en-US" sz="2600" b="1" dirty="0">
                        <a:latin typeface="Arial Narrow" pitchFamily="34" charset="0"/>
                      </a:endParaRPr>
                    </a:p>
                  </a:txBody>
                  <a:tcPr marL="112541" marR="112541" anchor="ctr"/>
                </a:tc>
                <a:tc>
                  <a:txBody>
                    <a:bodyPr/>
                    <a:lstStyle/>
                    <a:p>
                      <a:pPr algn="ctr"/>
                      <a:r>
                        <a:rPr lang="en-US" sz="2600" b="1" dirty="0" smtClean="0">
                          <a:latin typeface="Arial Narrow" pitchFamily="34" charset="0"/>
                        </a:rPr>
                        <a:t>65.5%</a:t>
                      </a:r>
                      <a:endParaRPr lang="en-US" sz="2600" b="1" dirty="0">
                        <a:latin typeface="Arial Narrow" pitchFamily="34" charset="0"/>
                      </a:endParaRPr>
                    </a:p>
                  </a:txBody>
                  <a:tcPr marL="112541" marR="112541" anchor="ctr"/>
                </a:tc>
                <a:tc>
                  <a:txBody>
                    <a:bodyPr/>
                    <a:lstStyle/>
                    <a:p>
                      <a:pPr algn="ctr"/>
                      <a:r>
                        <a:rPr lang="en-US" sz="2600" b="1" dirty="0" smtClean="0">
                          <a:latin typeface="Arial Narrow" pitchFamily="34" charset="0"/>
                        </a:rPr>
                        <a:t>65%</a:t>
                      </a:r>
                      <a:endParaRPr lang="en-US" sz="2600" b="1" dirty="0">
                        <a:latin typeface="Arial Narrow" pitchFamily="34" charset="0"/>
                      </a:endParaRPr>
                    </a:p>
                  </a:txBody>
                  <a:tcPr marL="112541" marR="112541" anchor="ctr"/>
                </a:tc>
              </a:tr>
              <a:tr h="889222">
                <a:tc>
                  <a:txBody>
                    <a:bodyPr/>
                    <a:lstStyle/>
                    <a:p>
                      <a:pPr algn="l"/>
                      <a:r>
                        <a:rPr lang="en-US" sz="2600" b="1" dirty="0" smtClean="0">
                          <a:latin typeface="Arial Narrow" pitchFamily="34" charset="0"/>
                        </a:rPr>
                        <a:t>Exports</a:t>
                      </a:r>
                      <a:endParaRPr lang="en-US" sz="2600" b="1" dirty="0">
                        <a:latin typeface="Arial Narrow" pitchFamily="34" charset="0"/>
                      </a:endParaRPr>
                    </a:p>
                  </a:txBody>
                  <a:tcPr marL="112541" marR="112541" anchor="ctr"/>
                </a:tc>
                <a:tc>
                  <a:txBody>
                    <a:bodyPr/>
                    <a:lstStyle/>
                    <a:p>
                      <a:pPr algn="ctr"/>
                      <a:r>
                        <a:rPr lang="en-US" sz="2600" b="1" dirty="0" smtClean="0">
                          <a:latin typeface="Arial Narrow" pitchFamily="34" charset="0"/>
                        </a:rPr>
                        <a:t>17.6%</a:t>
                      </a:r>
                      <a:endParaRPr lang="en-US" sz="2600" b="1" dirty="0">
                        <a:latin typeface="Arial Narrow" pitchFamily="34" charset="0"/>
                      </a:endParaRPr>
                    </a:p>
                  </a:txBody>
                  <a:tcPr marL="112541" marR="112541" anchor="ctr"/>
                </a:tc>
                <a:tc>
                  <a:txBody>
                    <a:bodyPr/>
                    <a:lstStyle/>
                    <a:p>
                      <a:pPr algn="ctr"/>
                      <a:r>
                        <a:rPr lang="en-US" sz="2600" b="1" dirty="0" smtClean="0">
                          <a:latin typeface="Arial Narrow" pitchFamily="34" charset="0"/>
                        </a:rPr>
                        <a:t>23%</a:t>
                      </a:r>
                      <a:endParaRPr lang="en-US" sz="2600" b="1" dirty="0">
                        <a:latin typeface="Arial Narrow" pitchFamily="34" charset="0"/>
                      </a:endParaRPr>
                    </a:p>
                  </a:txBody>
                  <a:tcPr marL="112541" marR="112541" anchor="ctr"/>
                </a:tc>
              </a:tr>
            </a:tbl>
          </a:graphicData>
        </a:graphic>
      </p:graphicFrame>
      <p:sp>
        <p:nvSpPr>
          <p:cNvPr id="10" name="Title 2"/>
          <p:cNvSpPr txBox="1">
            <a:spLocks/>
          </p:cNvSpPr>
          <p:nvPr/>
        </p:nvSpPr>
        <p:spPr>
          <a:xfrm>
            <a:off x="0" y="251413"/>
            <a:ext cx="12192000" cy="600075"/>
          </a:xfrm>
          <a:prstGeom prst="rect">
            <a:avLst/>
          </a:prstGeom>
        </p:spPr>
        <p:txBody>
          <a:bodyPr lIns="65846" tIns="32923" rIns="65846" bIns="32923">
            <a:noAutofit/>
          </a:bodyPr>
          <a:lstStyle/>
          <a:p>
            <a:pPr algn="ctr"/>
            <a:r>
              <a:rPr lang="en-US" sz="3200" b="1" dirty="0">
                <a:solidFill>
                  <a:srgbClr val="FF6600"/>
                </a:solidFill>
              </a:rPr>
              <a:t>Government Targets</a:t>
            </a:r>
            <a:endParaRPr lang="en-MY" sz="3200" b="1" dirty="0">
              <a:solidFill>
                <a:srgbClr val="FF6600"/>
              </a:solidFill>
            </a:endParaRPr>
          </a:p>
        </p:txBody>
      </p:sp>
      <p:sp>
        <p:nvSpPr>
          <p:cNvPr id="9" name="Right Arrow 8"/>
          <p:cNvSpPr/>
          <p:nvPr/>
        </p:nvSpPr>
        <p:spPr>
          <a:xfrm>
            <a:off x="6657911" y="1892714"/>
            <a:ext cx="1013361" cy="1282535"/>
          </a:xfrm>
          <a:prstGeom prst="rightArrow">
            <a:avLst/>
          </a:prstGeom>
          <a:solidFill>
            <a:srgbClr val="FF0000"/>
          </a:solid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endParaRPr lang="en-MY"/>
          </a:p>
        </p:txBody>
      </p:sp>
      <p:sp>
        <p:nvSpPr>
          <p:cNvPr id="8" name="Title 1"/>
          <p:cNvSpPr txBox="1">
            <a:spLocks/>
          </p:cNvSpPr>
          <p:nvPr/>
        </p:nvSpPr>
        <p:spPr bwMode="auto">
          <a:xfrm>
            <a:off x="188385" y="1292648"/>
            <a:ext cx="6733116" cy="457200"/>
          </a:xfrm>
          <a:prstGeom prst="rect">
            <a:avLst/>
          </a:prstGeom>
          <a:solidFill>
            <a:schemeClr val="accent6">
              <a:lumMod val="40000"/>
              <a:lumOff val="60000"/>
            </a:schemeClr>
          </a:solidFill>
          <a:ln w="9525">
            <a:solidFill>
              <a:schemeClr val="tx1"/>
            </a:solidFill>
            <a:miter lim="800000"/>
            <a:headEnd/>
            <a:tailEnd/>
          </a:ln>
          <a:scene3d>
            <a:camera prst="orthographicFront"/>
            <a:lightRig rig="threePt" dir="t"/>
          </a:scene3d>
          <a:sp3d>
            <a:bevelT/>
          </a:sp3d>
        </p:spPr>
        <p:txBody>
          <a:bodyPr lIns="108693" tIns="54345" rIns="108693" bIns="54345" anchor="ctr"/>
          <a:lstStyle/>
          <a:p>
            <a:pPr algn="ctr" defTabSz="543446">
              <a:defRPr/>
            </a:pPr>
            <a:r>
              <a:rPr lang="en-MY" sz="2400" b="1" dirty="0">
                <a:effectLst>
                  <a:outerShdw blurRad="38100" dist="38100" dir="2700000" algn="tl">
                    <a:srgbClr val="000000">
                      <a:alpha val="43137"/>
                    </a:srgbClr>
                  </a:outerShdw>
                </a:effectLst>
                <a:latin typeface="Arial" pitchFamily="34" charset="0"/>
              </a:rPr>
              <a:t>SME GDP Growth &amp; Overall GDP</a:t>
            </a:r>
            <a:endParaRPr lang="en-MY" sz="2400" b="1" dirty="0">
              <a:effectLst>
                <a:outerShdw blurRad="38100" dist="38100" dir="2700000" algn="tl">
                  <a:srgbClr val="000000">
                    <a:alpha val="43137"/>
                  </a:srgbClr>
                </a:outerShdw>
              </a:effectLst>
              <a:latin typeface="Arial" pitchFamily="34" charset="0"/>
              <a:ea typeface="ＭＳ Ｐゴシック" charset="-128"/>
            </a:endParaRPr>
          </a:p>
        </p:txBody>
      </p:sp>
      <p:graphicFrame>
        <p:nvGraphicFramePr>
          <p:cNvPr id="7" name="Chart 6"/>
          <p:cNvGraphicFramePr>
            <a:graphicFrameLocks/>
          </p:cNvGraphicFramePr>
          <p:nvPr>
            <p:extLst>
              <p:ext uri="{D42A27DB-BD31-4B8C-83A1-F6EECF244321}">
                <p14:modId xmlns:p14="http://schemas.microsoft.com/office/powerpoint/2010/main" val="2144912163"/>
              </p:ext>
            </p:extLst>
          </p:nvPr>
        </p:nvGraphicFramePr>
        <p:xfrm>
          <a:off x="203160" y="1912736"/>
          <a:ext cx="6972960" cy="399509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231089" y="1862101"/>
            <a:ext cx="1683871" cy="461546"/>
          </a:xfrm>
          <a:prstGeom prst="rect">
            <a:avLst/>
          </a:prstGeom>
          <a:noFill/>
        </p:spPr>
        <p:txBody>
          <a:bodyPr wrap="square" lIns="91318" tIns="45661" rIns="91318" bIns="45661" rtlCol="0">
            <a:spAutoFit/>
          </a:bodyPr>
          <a:lstStyle/>
          <a:p>
            <a:pPr algn="ctr"/>
            <a:r>
              <a:rPr lang="en-US" sz="1200" i="1" dirty="0"/>
              <a:t>Partly due to the redefinition of SMEs</a:t>
            </a:r>
          </a:p>
        </p:txBody>
      </p:sp>
      <p:sp>
        <p:nvSpPr>
          <p:cNvPr id="11" name="TextBox 10"/>
          <p:cNvSpPr txBox="1"/>
          <p:nvPr/>
        </p:nvSpPr>
        <p:spPr>
          <a:xfrm>
            <a:off x="941837" y="5837199"/>
            <a:ext cx="4452265" cy="246102"/>
          </a:xfrm>
          <a:prstGeom prst="rect">
            <a:avLst/>
          </a:prstGeom>
          <a:noFill/>
        </p:spPr>
        <p:txBody>
          <a:bodyPr wrap="square" lIns="91318" tIns="45661" rIns="91318" bIns="45661" rtlCol="0">
            <a:spAutoFit/>
          </a:bodyPr>
          <a:lstStyle/>
          <a:p>
            <a:r>
              <a:rPr lang="en-US" sz="1000" i="1" dirty="0"/>
              <a:t>Source: Department of Statistics Malaysia and SME Corp, Malaysia </a:t>
            </a: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11</a:t>
            </a:fld>
            <a:endParaRPr lang="en-MY" dirty="0">
              <a:solidFill>
                <a:prstClr val="black">
                  <a:tint val="75000"/>
                </a:prstClr>
              </a:solidFill>
            </a:endParaRPr>
          </a:p>
        </p:txBody>
      </p:sp>
    </p:spTree>
    <p:extLst>
      <p:ext uri="{BB962C8B-B14F-4D97-AF65-F5344CB8AC3E}">
        <p14:creationId xmlns:p14="http://schemas.microsoft.com/office/powerpoint/2010/main" val="2168215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8999628" y="4255153"/>
            <a:ext cx="2840635" cy="710157"/>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lIns="108725" tIns="54362" rIns="108725" bIns="54362" rtlCol="0" anchor="ctr"/>
          <a:lstStyle/>
          <a:p>
            <a:pPr algn="ctr"/>
            <a:endParaRPr lang="en-US"/>
          </a:p>
        </p:txBody>
      </p:sp>
      <p:sp>
        <p:nvSpPr>
          <p:cNvPr id="8" name="Rounded Rectangle 7"/>
          <p:cNvSpPr/>
          <p:nvPr/>
        </p:nvSpPr>
        <p:spPr>
          <a:xfrm>
            <a:off x="8999628" y="3456717"/>
            <a:ext cx="2840635" cy="710157"/>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lIns="108725" tIns="54362" rIns="108725" bIns="54362" rtlCol="0" anchor="ctr"/>
          <a:lstStyle/>
          <a:p>
            <a:pPr algn="ctr"/>
            <a:endParaRPr lang="en-US"/>
          </a:p>
        </p:txBody>
      </p:sp>
      <p:sp>
        <p:nvSpPr>
          <p:cNvPr id="26" name="Isosceles Triangle 25"/>
          <p:cNvSpPr/>
          <p:nvPr/>
        </p:nvSpPr>
        <p:spPr>
          <a:xfrm rot="10800000">
            <a:off x="4235304" y="1318919"/>
            <a:ext cx="5196440" cy="3718446"/>
          </a:xfrm>
          <a:prstGeom prst="triangle">
            <a:avLst/>
          </a:prstGeom>
          <a:solidFill>
            <a:schemeClr val="bg2">
              <a:lumMod val="5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endParaRPr lang="en-MY"/>
          </a:p>
        </p:txBody>
      </p:sp>
      <p:sp>
        <p:nvSpPr>
          <p:cNvPr id="5" name="Isosceles Triangle 4"/>
          <p:cNvSpPr/>
          <p:nvPr/>
        </p:nvSpPr>
        <p:spPr>
          <a:xfrm>
            <a:off x="89044" y="1318921"/>
            <a:ext cx="5196437" cy="3718446"/>
          </a:xfrm>
          <a:prstGeom prst="triangle">
            <a:avLst/>
          </a:prstGeom>
          <a:solidFill>
            <a:schemeClr val="accent4">
              <a:lumMod val="75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endParaRPr lang="en-MY"/>
          </a:p>
        </p:txBody>
      </p:sp>
      <p:sp>
        <p:nvSpPr>
          <p:cNvPr id="7" name="Rectangle 6"/>
          <p:cNvSpPr/>
          <p:nvPr/>
        </p:nvSpPr>
        <p:spPr>
          <a:xfrm>
            <a:off x="324005" y="873305"/>
            <a:ext cx="4664148" cy="35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r>
              <a:rPr lang="en-US" sz="2900" b="1" dirty="0">
                <a:solidFill>
                  <a:schemeClr val="tx1"/>
                </a:solidFill>
                <a:latin typeface="Calibri"/>
                <a:cs typeface="Calibri"/>
              </a:rPr>
              <a:t>Total No. of SMEs</a:t>
            </a:r>
            <a:endParaRPr lang="en-MY" sz="2900" b="1" dirty="0">
              <a:solidFill>
                <a:schemeClr val="tx1"/>
              </a:solidFill>
              <a:latin typeface="Calibri"/>
              <a:cs typeface="Calibri"/>
            </a:endParaRPr>
          </a:p>
        </p:txBody>
      </p:sp>
      <p:sp>
        <p:nvSpPr>
          <p:cNvPr id="9" name="Rectangle 8"/>
          <p:cNvSpPr/>
          <p:nvPr/>
        </p:nvSpPr>
        <p:spPr>
          <a:xfrm>
            <a:off x="1695304" y="2253327"/>
            <a:ext cx="1998134" cy="499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r>
              <a:rPr lang="en-US" sz="2400" b="1" dirty="0"/>
              <a:t>Large</a:t>
            </a:r>
            <a:br>
              <a:rPr lang="en-US" sz="2400" b="1" dirty="0"/>
            </a:br>
            <a:r>
              <a:rPr lang="en-US" sz="2400" b="1" dirty="0"/>
              <a:t>Companies</a:t>
            </a:r>
          </a:p>
          <a:p>
            <a:pPr algn="ctr"/>
            <a:r>
              <a:rPr lang="en-US" sz="3100" b="1" dirty="0"/>
              <a:t>(2.7%)*</a:t>
            </a:r>
            <a:endParaRPr lang="en-MY" sz="3100" b="1" dirty="0"/>
          </a:p>
        </p:txBody>
      </p:sp>
      <p:sp>
        <p:nvSpPr>
          <p:cNvPr id="10" name="Rectangle 9"/>
          <p:cNvSpPr/>
          <p:nvPr/>
        </p:nvSpPr>
        <p:spPr>
          <a:xfrm>
            <a:off x="1043874" y="3636808"/>
            <a:ext cx="3251200" cy="10728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r>
              <a:rPr lang="en-US" sz="2400" b="1" dirty="0"/>
              <a:t>SMEs</a:t>
            </a:r>
          </a:p>
          <a:p>
            <a:pPr algn="ctr"/>
            <a:r>
              <a:rPr lang="en-US" sz="3100" b="1" dirty="0"/>
              <a:t>(97.3%)*</a:t>
            </a:r>
            <a:endParaRPr lang="en-MY" sz="3100" b="1" dirty="0"/>
          </a:p>
        </p:txBody>
      </p:sp>
      <p:sp>
        <p:nvSpPr>
          <p:cNvPr id="13" name="Rectangle 12"/>
          <p:cNvSpPr/>
          <p:nvPr/>
        </p:nvSpPr>
        <p:spPr>
          <a:xfrm>
            <a:off x="5502308" y="1976854"/>
            <a:ext cx="2532717" cy="499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r>
              <a:rPr lang="en-US" sz="2400" b="1" dirty="0"/>
              <a:t>Large Companies</a:t>
            </a:r>
          </a:p>
          <a:p>
            <a:pPr algn="ctr"/>
            <a:r>
              <a:rPr lang="en-US" sz="3100" b="1" dirty="0"/>
              <a:t>(</a:t>
            </a:r>
            <a:r>
              <a:rPr lang="en-US" sz="3100" b="1" dirty="0" smtClean="0"/>
              <a:t>63.7%</a:t>
            </a:r>
            <a:r>
              <a:rPr lang="en-US" sz="3100" b="1" dirty="0"/>
              <a:t>)**</a:t>
            </a:r>
            <a:endParaRPr lang="en-MY" sz="3100" b="1" dirty="0"/>
          </a:p>
        </p:txBody>
      </p:sp>
      <p:sp>
        <p:nvSpPr>
          <p:cNvPr id="14" name="Rectangle 13"/>
          <p:cNvSpPr/>
          <p:nvPr/>
        </p:nvSpPr>
        <p:spPr>
          <a:xfrm>
            <a:off x="5703589" y="3330566"/>
            <a:ext cx="2398679" cy="499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r>
              <a:rPr lang="en-US" sz="2400" b="1" dirty="0"/>
              <a:t>SMEs</a:t>
            </a:r>
          </a:p>
          <a:p>
            <a:pPr algn="ctr"/>
            <a:r>
              <a:rPr lang="en-US" sz="3100" b="1" dirty="0"/>
              <a:t>(</a:t>
            </a:r>
            <a:r>
              <a:rPr lang="en-US" sz="3100" b="1" dirty="0" smtClean="0"/>
              <a:t>36.3%</a:t>
            </a:r>
            <a:r>
              <a:rPr lang="en-US" sz="3100" b="1" dirty="0"/>
              <a:t>)**</a:t>
            </a:r>
            <a:endParaRPr lang="en-MY" sz="3100" b="1" dirty="0"/>
          </a:p>
        </p:txBody>
      </p:sp>
      <p:sp>
        <p:nvSpPr>
          <p:cNvPr id="15" name="Right Arrow 14"/>
          <p:cNvSpPr/>
          <p:nvPr/>
        </p:nvSpPr>
        <p:spPr>
          <a:xfrm>
            <a:off x="4281202" y="2967805"/>
            <a:ext cx="1107938" cy="487849"/>
          </a:xfrm>
          <a:prstGeom prst="rightArrow">
            <a:avLst/>
          </a:prstGeom>
          <a:solidFill>
            <a:schemeClr val="bg1">
              <a:lumMod val="50000"/>
            </a:schemeClr>
          </a:solidFill>
          <a:ln w="38100">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endParaRPr lang="en-MY"/>
          </a:p>
        </p:txBody>
      </p:sp>
      <p:cxnSp>
        <p:nvCxnSpPr>
          <p:cNvPr id="19" name="Straight Connector 18"/>
          <p:cNvCxnSpPr/>
          <p:nvPr/>
        </p:nvCxnSpPr>
        <p:spPr>
          <a:xfrm>
            <a:off x="1356544" y="3207463"/>
            <a:ext cx="2636875" cy="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26" idx="5"/>
          </p:cNvCxnSpPr>
          <p:nvPr/>
        </p:nvCxnSpPr>
        <p:spPr>
          <a:xfrm flipV="1">
            <a:off x="5534414" y="3169920"/>
            <a:ext cx="2563106" cy="822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921610" y="4027553"/>
            <a:ext cx="1801272" cy="1270412"/>
            <a:chOff x="4949571" y="3593866"/>
            <a:chExt cx="1734304" cy="1774220"/>
          </a:xfrm>
        </p:grpSpPr>
        <p:sp>
          <p:nvSpPr>
            <p:cNvPr id="3" name="Oval 2"/>
            <p:cNvSpPr/>
            <p:nvPr/>
          </p:nvSpPr>
          <p:spPr>
            <a:xfrm>
              <a:off x="4949571" y="3593866"/>
              <a:ext cx="1734304" cy="1734304"/>
            </a:xfrm>
            <a:prstGeom prst="ellipse">
              <a:avLst/>
            </a:prstGeom>
            <a:solidFill>
              <a:schemeClr val="accent6">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5007654" y="3851169"/>
              <a:ext cx="1676221" cy="1516917"/>
            </a:xfrm>
            <a:prstGeom prst="rect">
              <a:avLst/>
            </a:prstGeom>
            <a:noFill/>
          </p:spPr>
          <p:txBody>
            <a:bodyPr wrap="square" lIns="91420" tIns="45709" rIns="91420" bIns="45709" rtlCol="0">
              <a:spAutoFit/>
            </a:bodyPr>
            <a:lstStyle/>
            <a:p>
              <a:pPr algn="ctr"/>
              <a:r>
                <a:rPr lang="en-US" sz="1900" b="1" dirty="0" smtClean="0">
                  <a:solidFill>
                    <a:schemeClr val="bg1">
                      <a:lumMod val="95000"/>
                    </a:schemeClr>
                  </a:solidFill>
                </a:rPr>
                <a:t>Muslims</a:t>
              </a:r>
              <a:r>
                <a:rPr lang="en-US" sz="1900" b="1" dirty="0">
                  <a:solidFill>
                    <a:schemeClr val="bg1">
                      <a:lumMod val="95000"/>
                    </a:schemeClr>
                  </a:solidFill>
                </a:rPr>
                <a:t/>
              </a:r>
              <a:br>
                <a:rPr lang="en-US" sz="1900" b="1" dirty="0">
                  <a:solidFill>
                    <a:schemeClr val="bg1">
                      <a:lumMod val="95000"/>
                    </a:schemeClr>
                  </a:solidFill>
                </a:rPr>
              </a:br>
              <a:r>
                <a:rPr lang="en-US" sz="1900" b="1" dirty="0">
                  <a:solidFill>
                    <a:schemeClr val="bg1">
                      <a:lumMod val="95000"/>
                    </a:schemeClr>
                  </a:solidFill>
                </a:rPr>
                <a:t>Contribution</a:t>
              </a:r>
            </a:p>
            <a:p>
              <a:pPr algn="ctr">
                <a:lnSpc>
                  <a:spcPct val="90000"/>
                </a:lnSpc>
              </a:pPr>
              <a:r>
                <a:rPr lang="en-US" sz="2900" b="1" dirty="0">
                  <a:solidFill>
                    <a:schemeClr val="bg1">
                      <a:lumMod val="95000"/>
                    </a:schemeClr>
                  </a:solidFill>
                </a:rPr>
                <a:t>13%***</a:t>
              </a:r>
              <a:endParaRPr lang="en-MY" sz="1700" b="1" dirty="0">
                <a:solidFill>
                  <a:schemeClr val="bg1">
                    <a:lumMod val="95000"/>
                  </a:schemeClr>
                </a:solidFill>
              </a:endParaRPr>
            </a:p>
          </p:txBody>
        </p:sp>
      </p:grpSp>
      <p:sp>
        <p:nvSpPr>
          <p:cNvPr id="20" name="Title 2"/>
          <p:cNvSpPr txBox="1">
            <a:spLocks/>
          </p:cNvSpPr>
          <p:nvPr/>
        </p:nvSpPr>
        <p:spPr>
          <a:xfrm>
            <a:off x="0" y="154306"/>
            <a:ext cx="12192000" cy="600075"/>
          </a:xfrm>
          <a:prstGeom prst="rect">
            <a:avLst/>
          </a:prstGeom>
        </p:spPr>
        <p:txBody>
          <a:bodyPr lIns="65850" tIns="32925" rIns="65850" bIns="32925">
            <a:normAutofit/>
          </a:bodyPr>
          <a:lstStyle/>
          <a:p>
            <a:pPr algn="ctr"/>
            <a:r>
              <a:rPr lang="en-US" sz="3200" b="1" dirty="0">
                <a:solidFill>
                  <a:srgbClr val="F37000"/>
                </a:solidFill>
              </a:rPr>
              <a:t>Total No. of SMEs </a:t>
            </a:r>
            <a:r>
              <a:rPr lang="en-US" sz="3200" b="1" dirty="0" err="1">
                <a:solidFill>
                  <a:srgbClr val="F37000"/>
                </a:solidFill>
              </a:rPr>
              <a:t>vs</a:t>
            </a:r>
            <a:r>
              <a:rPr lang="en-US" sz="3200" b="1" dirty="0">
                <a:solidFill>
                  <a:srgbClr val="F37000"/>
                </a:solidFill>
              </a:rPr>
              <a:t> Contribution to GDP</a:t>
            </a:r>
            <a:endParaRPr lang="en-MY" sz="3200" b="1" dirty="0">
              <a:solidFill>
                <a:srgbClr val="F37000"/>
              </a:solidFill>
            </a:endParaRPr>
          </a:p>
        </p:txBody>
      </p:sp>
      <p:sp>
        <p:nvSpPr>
          <p:cNvPr id="25" name="Rectangle 24"/>
          <p:cNvSpPr/>
          <p:nvPr/>
        </p:nvSpPr>
        <p:spPr>
          <a:xfrm>
            <a:off x="4281202" y="873305"/>
            <a:ext cx="5023556" cy="35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701" tIns="54349" rIns="108701" bIns="54349" rtlCol="0" anchor="ctr"/>
          <a:lstStyle/>
          <a:p>
            <a:pPr algn="ctr"/>
            <a:r>
              <a:rPr lang="en-US" sz="2900" b="1" dirty="0">
                <a:solidFill>
                  <a:schemeClr val="tx1"/>
                </a:solidFill>
                <a:cs typeface="Calibri"/>
              </a:rPr>
              <a:t>Contribution to GDP*</a:t>
            </a:r>
            <a:endParaRPr lang="en-MY" sz="2900" b="1" dirty="0">
              <a:solidFill>
                <a:schemeClr val="tx1"/>
              </a:solidFill>
              <a:cs typeface="Calibri"/>
            </a:endParaRPr>
          </a:p>
        </p:txBody>
      </p:sp>
      <p:sp>
        <p:nvSpPr>
          <p:cNvPr id="27" name="TextBox 83"/>
          <p:cNvSpPr txBox="1">
            <a:spLocks noChangeArrowheads="1"/>
          </p:cNvSpPr>
          <p:nvPr/>
        </p:nvSpPr>
        <p:spPr bwMode="auto">
          <a:xfrm>
            <a:off x="324014" y="5164945"/>
            <a:ext cx="11516249" cy="1258426"/>
          </a:xfrm>
          <a:prstGeom prst="rect">
            <a:avLst/>
          </a:prstGeom>
          <a:noFill/>
          <a:ln w="9525">
            <a:noFill/>
            <a:miter lim="800000"/>
            <a:headEnd/>
            <a:tailEnd/>
          </a:ln>
        </p:spPr>
        <p:txBody>
          <a:bodyPr wrap="square" lIns="179459" tIns="89728" rIns="179459" bIns="89728">
            <a:spAutoFit/>
          </a:bodyPr>
          <a:lstStyle/>
          <a:p>
            <a:r>
              <a:rPr lang="en-US" sz="1400" dirty="0"/>
              <a:t>Source:  </a:t>
            </a:r>
          </a:p>
          <a:p>
            <a:r>
              <a:rPr lang="en-US" sz="1400" dirty="0"/>
              <a:t>* SME Annual Report 2011/12, </a:t>
            </a:r>
          </a:p>
          <a:p>
            <a:r>
              <a:rPr lang="en-US" sz="1400" dirty="0"/>
              <a:t>**18</a:t>
            </a:r>
            <a:r>
              <a:rPr lang="en-US" sz="1400" baseline="30000" dirty="0"/>
              <a:t>th</a:t>
            </a:r>
            <a:r>
              <a:rPr lang="en-US" sz="1400" dirty="0"/>
              <a:t> National SME Development Council, 25</a:t>
            </a:r>
            <a:r>
              <a:rPr lang="en-US" sz="1400" baseline="30000" dirty="0"/>
              <a:t>th</a:t>
            </a:r>
            <a:r>
              <a:rPr lang="en-US" sz="1400" dirty="0"/>
              <a:t> of June 2015, </a:t>
            </a:r>
          </a:p>
          <a:p>
            <a:r>
              <a:rPr lang="en-US" sz="1400" dirty="0"/>
              <a:t>***ETP Annual Report 2011 / CEDAR Estimates &lt;9%</a:t>
            </a:r>
          </a:p>
          <a:p>
            <a:endParaRPr lang="en-US" sz="1400" dirty="0"/>
          </a:p>
        </p:txBody>
      </p:sp>
      <p:sp>
        <p:nvSpPr>
          <p:cNvPr id="2" name="Rounded Rectangle 1"/>
          <p:cNvSpPr/>
          <p:nvPr/>
        </p:nvSpPr>
        <p:spPr>
          <a:xfrm>
            <a:off x="9074270" y="2202004"/>
            <a:ext cx="2765985" cy="553628"/>
          </a:xfrm>
          <a:prstGeom prst="roundRect">
            <a:avLst/>
          </a:prstGeom>
        </p:spPr>
        <p:style>
          <a:lnRef idx="3">
            <a:schemeClr val="lt1"/>
          </a:lnRef>
          <a:fillRef idx="1">
            <a:schemeClr val="accent5"/>
          </a:fillRef>
          <a:effectRef idx="1">
            <a:schemeClr val="accent5"/>
          </a:effectRef>
          <a:fontRef idx="minor">
            <a:schemeClr val="lt1"/>
          </a:fontRef>
        </p:style>
        <p:txBody>
          <a:bodyPr lIns="108725" tIns="54362" rIns="108725" bIns="54362" rtlCol="0" anchor="ctr"/>
          <a:lstStyle/>
          <a:p>
            <a:pPr algn="ctr"/>
            <a:r>
              <a:rPr lang="en-US" sz="2400" b="1" u="sng" dirty="0"/>
              <a:t>Target by 2020</a:t>
            </a:r>
          </a:p>
        </p:txBody>
      </p:sp>
      <p:sp>
        <p:nvSpPr>
          <p:cNvPr id="6" name="Rectangle 5"/>
          <p:cNvSpPr/>
          <p:nvPr/>
        </p:nvSpPr>
        <p:spPr>
          <a:xfrm>
            <a:off x="8991600" y="3496102"/>
            <a:ext cx="2824480" cy="771505"/>
          </a:xfrm>
          <a:prstGeom prst="rect">
            <a:avLst/>
          </a:prstGeom>
        </p:spPr>
        <p:txBody>
          <a:bodyPr wrap="square" lIns="108725" tIns="54362" rIns="108725" bIns="54362">
            <a:spAutoFit/>
          </a:bodyPr>
          <a:lstStyle/>
          <a:p>
            <a:pPr algn="ctr"/>
            <a:r>
              <a:rPr lang="en-US" sz="1900" b="1" dirty="0"/>
              <a:t>SMEs Contribution </a:t>
            </a:r>
          </a:p>
          <a:p>
            <a:pPr algn="ctr"/>
            <a:r>
              <a:rPr lang="en-US" sz="1900" b="1" dirty="0"/>
              <a:t>to GDP: </a:t>
            </a:r>
            <a:r>
              <a:rPr lang="en-US" sz="2400" b="1" dirty="0">
                <a:solidFill>
                  <a:schemeClr val="accent5">
                    <a:lumMod val="75000"/>
                  </a:schemeClr>
                </a:solidFill>
              </a:rPr>
              <a:t>41%</a:t>
            </a:r>
            <a:endParaRPr lang="en-US" sz="1900" b="1" dirty="0">
              <a:solidFill>
                <a:schemeClr val="accent5">
                  <a:lumMod val="75000"/>
                </a:schemeClr>
              </a:solidFill>
            </a:endParaRPr>
          </a:p>
        </p:txBody>
      </p:sp>
      <p:sp>
        <p:nvSpPr>
          <p:cNvPr id="30" name="Rectangle 29"/>
          <p:cNvSpPr/>
          <p:nvPr/>
        </p:nvSpPr>
        <p:spPr>
          <a:xfrm>
            <a:off x="9001761" y="4256532"/>
            <a:ext cx="2824480" cy="771505"/>
          </a:xfrm>
          <a:prstGeom prst="rect">
            <a:avLst/>
          </a:prstGeom>
        </p:spPr>
        <p:txBody>
          <a:bodyPr wrap="square" lIns="108725" tIns="54362" rIns="108725" bIns="54362">
            <a:spAutoFit/>
          </a:bodyPr>
          <a:lstStyle/>
          <a:p>
            <a:pPr algn="ctr"/>
            <a:r>
              <a:rPr lang="en-US" sz="1900" b="1" dirty="0" smtClean="0"/>
              <a:t>Muslims </a:t>
            </a:r>
            <a:r>
              <a:rPr lang="en-US" sz="1900" b="1" dirty="0"/>
              <a:t>SMEs</a:t>
            </a:r>
          </a:p>
          <a:p>
            <a:pPr algn="ctr"/>
            <a:r>
              <a:rPr lang="en-US" sz="1900" b="1" dirty="0"/>
              <a:t>Contribution: </a:t>
            </a:r>
            <a:r>
              <a:rPr lang="en-US" sz="2400" b="1" dirty="0">
                <a:solidFill>
                  <a:srgbClr val="31859C"/>
                </a:solidFill>
              </a:rPr>
              <a:t>20.5%</a:t>
            </a:r>
          </a:p>
        </p:txBody>
      </p:sp>
      <p:sp>
        <p:nvSpPr>
          <p:cNvPr id="11" name="Right Arrow 10"/>
          <p:cNvSpPr/>
          <p:nvPr/>
        </p:nvSpPr>
        <p:spPr>
          <a:xfrm rot="5400000">
            <a:off x="10186153" y="2838616"/>
            <a:ext cx="515471" cy="577725"/>
          </a:xfrm>
          <a:prstGeom prst="rightArrow">
            <a:avLst/>
          </a:prstGeom>
          <a:solidFill>
            <a:schemeClr val="accent5">
              <a:lumMod val="75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108725" tIns="54362" rIns="108725" bIns="54362" rtlCol="0" anchor="ctr"/>
          <a:lstStyle/>
          <a:p>
            <a:pPr algn="ctr"/>
            <a:endParaRPr lang="en-US"/>
          </a:p>
        </p:txBody>
      </p:sp>
      <p:sp>
        <p:nvSpPr>
          <p:cNvPr id="16" name="Slide Number Placeholder 15"/>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12</a:t>
            </a:fld>
            <a:endParaRPr lang="en-MY" dirty="0">
              <a:solidFill>
                <a:prstClr val="black">
                  <a:tint val="75000"/>
                </a:prstClr>
              </a:solidFill>
            </a:endParaRPr>
          </a:p>
        </p:txBody>
      </p:sp>
    </p:spTree>
    <p:extLst>
      <p:ext uri="{BB962C8B-B14F-4D97-AF65-F5344CB8AC3E}">
        <p14:creationId xmlns:p14="http://schemas.microsoft.com/office/powerpoint/2010/main" val="2790893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134482" y="135965"/>
            <a:ext cx="12057529" cy="461682"/>
          </a:xfrm>
          <a:prstGeom prst="rect">
            <a:avLst/>
          </a:prstGeom>
        </p:spPr>
        <p:txBody>
          <a:bodyPr lIns="91318" tIns="45661" rIns="91318" bIns="45661">
            <a:noAutofit/>
          </a:bodyPr>
          <a:lstStyle/>
          <a:p>
            <a:pPr algn="ctr">
              <a:lnSpc>
                <a:spcPct val="70000"/>
              </a:lnSpc>
            </a:pPr>
            <a:r>
              <a:rPr lang="en-US" sz="3200" b="1" dirty="0">
                <a:solidFill>
                  <a:srgbClr val="FF6600"/>
                </a:solidFill>
                <a:latin typeface="Calibri"/>
                <a:cs typeface="Calibri"/>
              </a:rPr>
              <a:t>Malaysia’s SMEs GDP Contribution to Comparable Markets</a:t>
            </a:r>
          </a:p>
        </p:txBody>
      </p:sp>
      <p:grpSp>
        <p:nvGrpSpPr>
          <p:cNvPr id="10" name="Group 9"/>
          <p:cNvGrpSpPr/>
          <p:nvPr/>
        </p:nvGrpSpPr>
        <p:grpSpPr>
          <a:xfrm>
            <a:off x="1447817" y="830730"/>
            <a:ext cx="9220199" cy="4757270"/>
            <a:chOff x="1447817" y="830730"/>
            <a:chExt cx="9220199" cy="4757270"/>
          </a:xfrm>
        </p:grpSpPr>
        <p:pic>
          <p:nvPicPr>
            <p:cNvPr id="8" name="Picture 7"/>
            <p:cNvPicPr/>
            <p:nvPr/>
          </p:nvPicPr>
          <p:blipFill rotWithShape="1">
            <a:blip r:embed="rId3"/>
            <a:srcRect l="5671" t="23921" r="4398" b="13959"/>
            <a:stretch/>
          </p:blipFill>
          <p:spPr bwMode="auto">
            <a:xfrm>
              <a:off x="1447817" y="830730"/>
              <a:ext cx="9220199" cy="4757270"/>
            </a:xfrm>
            <a:prstGeom prst="rect">
              <a:avLst/>
            </a:prstGeom>
            <a:noFill/>
            <a:ln w="9525">
              <a:noFill/>
              <a:miter lim="800000"/>
              <a:headEnd/>
              <a:tailEnd/>
            </a:ln>
          </p:spPr>
        </p:pic>
        <p:pic>
          <p:nvPicPr>
            <p:cNvPr id="9" name="Picture 8" descr="Screen Shot 2017-02-07 at 10.01.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190" y="2814320"/>
              <a:ext cx="2350770" cy="1262380"/>
            </a:xfrm>
            <a:prstGeom prst="rect">
              <a:avLst/>
            </a:prstGeom>
          </p:spPr>
        </p:pic>
        <p:pic>
          <p:nvPicPr>
            <p:cNvPr id="6" name="Picture 5" descr="Screen Shot 2017-02-07 at 10.00.5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900" y="2570480"/>
              <a:ext cx="1625600" cy="1300480"/>
            </a:xfrm>
            <a:prstGeom prst="rect">
              <a:avLst/>
            </a:prstGeom>
          </p:spPr>
        </p:pic>
      </p:grpSp>
      <p:sp>
        <p:nvSpPr>
          <p:cNvPr id="2" name="TextBox 1"/>
          <p:cNvSpPr txBox="1"/>
          <p:nvPr/>
        </p:nvSpPr>
        <p:spPr>
          <a:xfrm>
            <a:off x="5293034" y="5571616"/>
            <a:ext cx="1802580" cy="338554"/>
          </a:xfrm>
          <a:prstGeom prst="rect">
            <a:avLst/>
          </a:prstGeom>
          <a:noFill/>
        </p:spPr>
        <p:txBody>
          <a:bodyPr wrap="square" rtlCol="0">
            <a:spAutoFit/>
          </a:bodyPr>
          <a:lstStyle/>
          <a:p>
            <a:r>
              <a:rPr lang="en-US" sz="1600" dirty="0" smtClean="0"/>
              <a:t>USD GDP per capita</a:t>
            </a:r>
            <a:endParaRPr lang="en-US" sz="1600" dirty="0"/>
          </a:p>
        </p:txBody>
      </p:sp>
      <p:sp>
        <p:nvSpPr>
          <p:cNvPr id="7" name="Rectangle 6"/>
          <p:cNvSpPr/>
          <p:nvPr/>
        </p:nvSpPr>
        <p:spPr>
          <a:xfrm>
            <a:off x="1447813" y="754529"/>
            <a:ext cx="9220201" cy="5257800"/>
          </a:xfrm>
          <a:prstGeom prst="rect">
            <a:avLst/>
          </a:prstGeom>
          <a:noFill/>
          <a:ln w="19050">
            <a:solidFill>
              <a:schemeClr val="accent6"/>
            </a:solidFill>
          </a:ln>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4" name="Slide Number Placeholder 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13</a:t>
            </a:fld>
            <a:endParaRPr lang="en-MY" dirty="0">
              <a:solidFill>
                <a:prstClr val="black">
                  <a:tint val="75000"/>
                </a:prstClr>
              </a:solidFill>
            </a:endParaRPr>
          </a:p>
        </p:txBody>
      </p:sp>
    </p:spTree>
    <p:extLst>
      <p:ext uri="{BB962C8B-B14F-4D97-AF65-F5344CB8AC3E}">
        <p14:creationId xmlns:p14="http://schemas.microsoft.com/office/powerpoint/2010/main" val="408428444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7"/>
            <a:ext cx="12192000" cy="65484"/>
          </a:xfrm>
          <a:prstGeom prst="rect">
            <a:avLst/>
          </a:prstGeom>
        </p:spPr>
      </p:pic>
      <p:pic>
        <p:nvPicPr>
          <p:cNvPr id="8" name="Picture 7" descr="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5063"/>
            <a:ext cx="12192000" cy="101203"/>
          </a:xfrm>
          <a:prstGeom prst="rect">
            <a:avLst/>
          </a:prstGeom>
        </p:spPr>
      </p:pic>
      <p:sp>
        <p:nvSpPr>
          <p:cNvPr id="2" name="TextBox 1"/>
          <p:cNvSpPr txBox="1"/>
          <p:nvPr/>
        </p:nvSpPr>
        <p:spPr>
          <a:xfrm>
            <a:off x="0" y="2910100"/>
            <a:ext cx="12192000" cy="743325"/>
          </a:xfrm>
          <a:prstGeom prst="rect">
            <a:avLst/>
          </a:prstGeom>
          <a:noFill/>
        </p:spPr>
        <p:txBody>
          <a:bodyPr wrap="square" lIns="65578" tIns="32788" rIns="65578" bIns="32788" rtlCol="0">
            <a:spAutoFit/>
          </a:bodyPr>
          <a:lstStyle/>
          <a:p>
            <a:pPr algn="ctr"/>
            <a:r>
              <a:rPr lang="en-US" sz="4400" b="1" dirty="0">
                <a:solidFill>
                  <a:schemeClr val="accent6">
                    <a:lumMod val="75000"/>
                  </a:schemeClr>
                </a:solidFill>
                <a:cs typeface="Calibri"/>
              </a:rPr>
              <a:t>THE </a:t>
            </a:r>
            <a:r>
              <a:rPr lang="en-US" sz="4400" b="1" dirty="0" smtClean="0">
                <a:solidFill>
                  <a:schemeClr val="accent6">
                    <a:lumMod val="75000"/>
                  </a:schemeClr>
                </a:solidFill>
                <a:cs typeface="Calibri"/>
              </a:rPr>
              <a:t>GOVERNMENT POLICIES ON SMEs</a:t>
            </a:r>
            <a:endParaRPr lang="en-US" sz="4400" b="1" dirty="0">
              <a:solidFill>
                <a:schemeClr val="accent6">
                  <a:lumMod val="75000"/>
                </a:schemeClr>
              </a:solidFill>
              <a:cs typeface="Calibri"/>
            </a:endParaRP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14</a:t>
            </a:fld>
            <a:endParaRPr lang="en-MY" dirty="0">
              <a:solidFill>
                <a:prstClr val="black">
                  <a:tint val="75000"/>
                </a:prstClr>
              </a:solidFill>
            </a:endParaRPr>
          </a:p>
        </p:txBody>
      </p:sp>
    </p:spTree>
    <p:extLst>
      <p:ext uri="{BB962C8B-B14F-4D97-AF65-F5344CB8AC3E}">
        <p14:creationId xmlns:p14="http://schemas.microsoft.com/office/powerpoint/2010/main" val="3562491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181102" y="1165860"/>
            <a:ext cx="4829175" cy="3600450"/>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lIns="65849" tIns="32925" rIns="65849" bIns="32925" rtlCol="0" anchor="ctr"/>
          <a:lstStyle/>
          <a:p>
            <a:pPr algn="ctr"/>
            <a:endParaRPr lang="en-US"/>
          </a:p>
        </p:txBody>
      </p:sp>
      <p:sp>
        <p:nvSpPr>
          <p:cNvPr id="29" name="Rectangle 28"/>
          <p:cNvSpPr/>
          <p:nvPr/>
        </p:nvSpPr>
        <p:spPr>
          <a:xfrm>
            <a:off x="7124702" y="1165860"/>
            <a:ext cx="4772025" cy="3600450"/>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65849" tIns="32925" rIns="65849" bIns="32925" rtlCol="0" anchor="ctr"/>
          <a:lstStyle/>
          <a:p>
            <a:pPr algn="ctr"/>
            <a:endParaRPr lang="en-US"/>
          </a:p>
        </p:txBody>
      </p:sp>
      <p:sp>
        <p:nvSpPr>
          <p:cNvPr id="2" name="TextBox 1"/>
          <p:cNvSpPr txBox="1"/>
          <p:nvPr/>
        </p:nvSpPr>
        <p:spPr>
          <a:xfrm>
            <a:off x="1181112" y="805815"/>
            <a:ext cx="4857751" cy="348611"/>
          </a:xfrm>
          <a:prstGeom prst="rect">
            <a:avLst/>
          </a:prstGeom>
          <a:noFill/>
        </p:spPr>
        <p:txBody>
          <a:bodyPr wrap="square" lIns="65838" tIns="32920" rIns="65838" bIns="32920" rtlCol="0">
            <a:spAutoFit/>
          </a:bodyPr>
          <a:lstStyle/>
          <a:p>
            <a:pPr>
              <a:lnSpc>
                <a:spcPct val="90000"/>
              </a:lnSpc>
            </a:pPr>
            <a:r>
              <a:rPr lang="en-US" sz="2000" b="1" dirty="0">
                <a:solidFill>
                  <a:schemeClr val="accent5">
                    <a:lumMod val="75000"/>
                  </a:schemeClr>
                </a:solidFill>
              </a:rPr>
              <a:t>11</a:t>
            </a:r>
            <a:r>
              <a:rPr lang="en-US" sz="2000" b="1" baseline="30000" dirty="0">
                <a:solidFill>
                  <a:schemeClr val="accent5">
                    <a:lumMod val="75000"/>
                  </a:schemeClr>
                </a:solidFill>
              </a:rPr>
              <a:t>th</a:t>
            </a:r>
            <a:r>
              <a:rPr lang="en-US" sz="2000" b="1" dirty="0">
                <a:solidFill>
                  <a:schemeClr val="accent5">
                    <a:lumMod val="75000"/>
                  </a:schemeClr>
                </a:solidFill>
              </a:rPr>
              <a:t> Malaysia Plan (2016-2020)</a:t>
            </a:r>
          </a:p>
        </p:txBody>
      </p:sp>
      <p:sp>
        <p:nvSpPr>
          <p:cNvPr id="4" name="TextBox 3"/>
          <p:cNvSpPr txBox="1"/>
          <p:nvPr/>
        </p:nvSpPr>
        <p:spPr>
          <a:xfrm>
            <a:off x="3394503" y="106421"/>
            <a:ext cx="5402834" cy="558926"/>
          </a:xfrm>
          <a:prstGeom prst="rect">
            <a:avLst/>
          </a:prstGeom>
          <a:noFill/>
        </p:spPr>
        <p:txBody>
          <a:bodyPr wrap="none" lIns="65838" tIns="32920" rIns="65838" bIns="32920" rtlCol="0">
            <a:spAutoFit/>
          </a:bodyPr>
          <a:lstStyle/>
          <a:p>
            <a:r>
              <a:rPr lang="en-US" sz="3200" b="1" dirty="0">
                <a:solidFill>
                  <a:srgbClr val="F37021"/>
                </a:solidFill>
              </a:rPr>
              <a:t>Government Economic Agenda</a:t>
            </a:r>
          </a:p>
        </p:txBody>
      </p:sp>
      <p:pic>
        <p:nvPicPr>
          <p:cNvPr id="8" name="Picture 2"/>
          <p:cNvPicPr>
            <a:picLocks noChangeAspect="1" noChangeArrowheads="1"/>
          </p:cNvPicPr>
          <p:nvPr/>
        </p:nvPicPr>
        <p:blipFill>
          <a:blip r:embed="rId2"/>
          <a:srcRect l="30664" t="18902" r="28916" b="15039"/>
          <a:stretch>
            <a:fillRect/>
          </a:stretch>
        </p:blipFill>
        <p:spPr bwMode="auto">
          <a:xfrm>
            <a:off x="495313" y="1371603"/>
            <a:ext cx="1379287" cy="1881525"/>
          </a:xfrm>
          <a:prstGeom prst="rect">
            <a:avLst/>
          </a:prstGeom>
          <a:solidFill>
            <a:srgbClr val="B3A2C7"/>
          </a:solidFill>
          <a:ln w="9525">
            <a:solidFill>
              <a:schemeClr val="tx1"/>
            </a:solidFill>
            <a:miter lim="800000"/>
            <a:headEnd/>
            <a:tailEnd/>
          </a:ln>
          <a:effectLst>
            <a:outerShdw blurRad="50800" dist="38100" dir="2700000" algn="tl" rotWithShape="0">
              <a:srgbClr val="000000">
                <a:alpha val="43000"/>
              </a:srgbClr>
            </a:outerShdw>
          </a:effectLst>
        </p:spPr>
      </p:pic>
      <p:sp>
        <p:nvSpPr>
          <p:cNvPr id="10" name="Rectangle 9"/>
          <p:cNvSpPr/>
          <p:nvPr/>
        </p:nvSpPr>
        <p:spPr>
          <a:xfrm>
            <a:off x="2038360" y="1268737"/>
            <a:ext cx="3829051" cy="3367140"/>
          </a:xfrm>
          <a:prstGeom prst="rect">
            <a:avLst/>
          </a:prstGeom>
        </p:spPr>
        <p:txBody>
          <a:bodyPr wrap="square" lIns="65849" tIns="32925" rIns="65849" bIns="32925">
            <a:spAutoFit/>
          </a:bodyPr>
          <a:lstStyle/>
          <a:p>
            <a:pPr marL="246928" indent="-246928" algn="just">
              <a:lnSpc>
                <a:spcPct val="90000"/>
              </a:lnSpc>
              <a:buFont typeface="Arial"/>
              <a:buChar char="•"/>
            </a:pPr>
            <a:r>
              <a:rPr lang="en-US" sz="1700" dirty="0"/>
              <a:t>The </a:t>
            </a:r>
            <a:r>
              <a:rPr lang="en-US" sz="1700" b="1" dirty="0"/>
              <a:t>Eleventh Malaysia Plan </a:t>
            </a:r>
            <a:r>
              <a:rPr lang="en-US" sz="1700" dirty="0"/>
              <a:t>is formulated with the Rakyat as the </a:t>
            </a:r>
            <a:r>
              <a:rPr lang="en-US" sz="1700" dirty="0" err="1"/>
              <a:t>centrepiece</a:t>
            </a:r>
            <a:r>
              <a:rPr lang="en-US" sz="1700" dirty="0"/>
              <a:t>. </a:t>
            </a:r>
          </a:p>
          <a:p>
            <a:pPr marL="246928" indent="-246928" algn="just">
              <a:lnSpc>
                <a:spcPct val="90000"/>
              </a:lnSpc>
              <a:buFont typeface="Arial"/>
              <a:buChar char="•"/>
            </a:pPr>
            <a:endParaRPr lang="en-US" sz="1700" dirty="0"/>
          </a:p>
          <a:p>
            <a:pPr marL="246928" indent="-246928" algn="just">
              <a:lnSpc>
                <a:spcPct val="90000"/>
              </a:lnSpc>
              <a:buFont typeface="Arial"/>
              <a:buChar char="•"/>
            </a:pPr>
            <a:r>
              <a:rPr lang="en-US" sz="1700" dirty="0"/>
              <a:t>The people economy will be given priority, reinforcing the Government’s commitment to bring further development to the people. </a:t>
            </a:r>
          </a:p>
          <a:p>
            <a:pPr marL="246928" indent="-246928" algn="just">
              <a:lnSpc>
                <a:spcPct val="90000"/>
              </a:lnSpc>
              <a:buFont typeface="Arial"/>
              <a:buChar char="•"/>
            </a:pPr>
            <a:endParaRPr lang="en-US" sz="1700" dirty="0"/>
          </a:p>
          <a:p>
            <a:pPr marL="246928" indent="-246928" algn="just">
              <a:lnSpc>
                <a:spcPct val="90000"/>
              </a:lnSpc>
              <a:buFont typeface="Arial"/>
              <a:buChar char="•"/>
            </a:pPr>
            <a:r>
              <a:rPr lang="en-US" sz="1700" dirty="0"/>
              <a:t>All segments of society must benefit from the country’s economic prosperity in order to create an advanced economy and inclusive nation by 2020.</a:t>
            </a:r>
          </a:p>
        </p:txBody>
      </p:sp>
      <p:sp>
        <p:nvSpPr>
          <p:cNvPr id="14" name="TextBox 13"/>
          <p:cNvSpPr txBox="1"/>
          <p:nvPr/>
        </p:nvSpPr>
        <p:spPr>
          <a:xfrm>
            <a:off x="7124711" y="805815"/>
            <a:ext cx="4743451" cy="348611"/>
          </a:xfrm>
          <a:prstGeom prst="rect">
            <a:avLst/>
          </a:prstGeom>
          <a:noFill/>
        </p:spPr>
        <p:txBody>
          <a:bodyPr wrap="square" lIns="65838" tIns="32920" rIns="65838" bIns="32920" rtlCol="0">
            <a:spAutoFit/>
          </a:bodyPr>
          <a:lstStyle/>
          <a:p>
            <a:pPr>
              <a:lnSpc>
                <a:spcPct val="90000"/>
              </a:lnSpc>
            </a:pPr>
            <a:r>
              <a:rPr lang="en-US" sz="2000" b="1" dirty="0">
                <a:solidFill>
                  <a:schemeClr val="tx2">
                    <a:lumMod val="75000"/>
                  </a:schemeClr>
                </a:solidFill>
              </a:rPr>
              <a:t>SME </a:t>
            </a:r>
            <a:r>
              <a:rPr lang="en-US" sz="2000" b="1" dirty="0" err="1">
                <a:solidFill>
                  <a:schemeClr val="tx2">
                    <a:lumMod val="75000"/>
                  </a:schemeClr>
                </a:solidFill>
              </a:rPr>
              <a:t>Masterplan</a:t>
            </a:r>
            <a:r>
              <a:rPr lang="en-US" sz="2000" b="1" dirty="0">
                <a:solidFill>
                  <a:schemeClr val="tx2">
                    <a:lumMod val="75000"/>
                  </a:schemeClr>
                </a:solidFill>
              </a:rPr>
              <a:t> 2012-2020</a:t>
            </a:r>
          </a:p>
        </p:txBody>
      </p:sp>
      <p:sp>
        <p:nvSpPr>
          <p:cNvPr id="16" name="Rectangle 15"/>
          <p:cNvSpPr/>
          <p:nvPr/>
        </p:nvSpPr>
        <p:spPr>
          <a:xfrm>
            <a:off x="7981951" y="1371607"/>
            <a:ext cx="3657600" cy="3367140"/>
          </a:xfrm>
          <a:prstGeom prst="rect">
            <a:avLst/>
          </a:prstGeom>
        </p:spPr>
        <p:txBody>
          <a:bodyPr wrap="square" lIns="65849" tIns="32925" rIns="65849" bIns="32925">
            <a:spAutoFit/>
          </a:bodyPr>
          <a:lstStyle/>
          <a:p>
            <a:pPr marL="246928" indent="-246928" algn="just">
              <a:lnSpc>
                <a:spcPct val="90000"/>
              </a:lnSpc>
              <a:buFont typeface="Arial"/>
              <a:buChar char="•"/>
            </a:pPr>
            <a:r>
              <a:rPr lang="en-US" sz="1700" b="1" dirty="0"/>
              <a:t>The SME </a:t>
            </a:r>
            <a:r>
              <a:rPr lang="en-US" sz="1700" b="1" dirty="0" err="1"/>
              <a:t>Masterplan</a:t>
            </a:r>
            <a:r>
              <a:rPr lang="en-US" sz="1700" b="1" dirty="0"/>
              <a:t> </a:t>
            </a:r>
            <a:r>
              <a:rPr lang="en-US" sz="1700" dirty="0"/>
              <a:t>has proposed a new framework to align SME development to the broader national aspirations. </a:t>
            </a:r>
          </a:p>
          <a:p>
            <a:pPr marL="246928" indent="-246928" algn="just">
              <a:lnSpc>
                <a:spcPct val="90000"/>
              </a:lnSpc>
              <a:buFont typeface="Arial"/>
              <a:buChar char="•"/>
            </a:pPr>
            <a:endParaRPr lang="en-US" sz="1700" dirty="0"/>
          </a:p>
          <a:p>
            <a:pPr marL="246928" indent="-246928" algn="just">
              <a:lnSpc>
                <a:spcPct val="90000"/>
              </a:lnSpc>
              <a:buFont typeface="Arial"/>
              <a:buChar char="•"/>
            </a:pPr>
            <a:r>
              <a:rPr lang="en-US" sz="1700" dirty="0"/>
              <a:t>The </a:t>
            </a:r>
            <a:r>
              <a:rPr lang="en-US" sz="1700" dirty="0" err="1"/>
              <a:t>Masterplan</a:t>
            </a:r>
            <a:r>
              <a:rPr lang="en-US" sz="1700" dirty="0"/>
              <a:t> will be for all SMEs in Malaysia, irrespective of sector, gender, geographical region and ethnic background. </a:t>
            </a:r>
          </a:p>
          <a:p>
            <a:pPr marL="246928" indent="-246928" algn="just">
              <a:lnSpc>
                <a:spcPct val="90000"/>
              </a:lnSpc>
              <a:buFont typeface="Arial"/>
              <a:buChar char="•"/>
            </a:pPr>
            <a:endParaRPr lang="en-US" sz="1700" dirty="0"/>
          </a:p>
          <a:p>
            <a:pPr marL="246928" indent="-246928" algn="just">
              <a:lnSpc>
                <a:spcPct val="90000"/>
              </a:lnSpc>
              <a:buFont typeface="Arial"/>
              <a:buChar char="•"/>
            </a:pPr>
            <a:r>
              <a:rPr lang="en-US" sz="1700" dirty="0"/>
              <a:t>Successful implementation of the </a:t>
            </a:r>
            <a:r>
              <a:rPr lang="en-US" sz="1700" dirty="0" err="1"/>
              <a:t>Masterplan</a:t>
            </a:r>
            <a:r>
              <a:rPr lang="en-US" sz="1700" dirty="0"/>
              <a:t> will result in raising contribution of SMEs to the economy by 2020.</a:t>
            </a:r>
          </a:p>
        </p:txBody>
      </p:sp>
      <p:pic>
        <p:nvPicPr>
          <p:cNvPr id="9" name="Picture 3"/>
          <p:cNvPicPr>
            <a:picLocks noChangeAspect="1" noChangeArrowheads="1"/>
          </p:cNvPicPr>
          <p:nvPr/>
        </p:nvPicPr>
        <p:blipFill>
          <a:blip r:embed="rId3"/>
          <a:srcRect l="24805" t="7519" r="22820" b="12646"/>
          <a:stretch>
            <a:fillRect/>
          </a:stretch>
        </p:blipFill>
        <p:spPr bwMode="auto">
          <a:xfrm>
            <a:off x="6438913" y="1371600"/>
            <a:ext cx="1371599" cy="1907778"/>
          </a:xfrm>
          <a:prstGeom prst="rect">
            <a:avLst/>
          </a:prstGeom>
          <a:solidFill>
            <a:srgbClr val="B3A2C7"/>
          </a:solidFill>
          <a:ln w="9525">
            <a:solidFill>
              <a:srgbClr val="000000"/>
            </a:solidFill>
            <a:miter lim="800000"/>
            <a:headEnd/>
            <a:tailEnd/>
          </a:ln>
          <a:effectLst>
            <a:outerShdw blurRad="50800" dist="38100" dir="2700000" algn="tl" rotWithShape="0">
              <a:srgbClr val="000000">
                <a:alpha val="43000"/>
              </a:srgbClr>
            </a:outerShdw>
          </a:effectLst>
        </p:spPr>
      </p:pic>
      <p:sp>
        <p:nvSpPr>
          <p:cNvPr id="21" name="TextBox 20"/>
          <p:cNvSpPr txBox="1"/>
          <p:nvPr/>
        </p:nvSpPr>
        <p:spPr>
          <a:xfrm>
            <a:off x="1066801" y="5126364"/>
            <a:ext cx="2628900" cy="890298"/>
          </a:xfrm>
          <a:prstGeom prst="rect">
            <a:avLst/>
          </a:prstGeom>
          <a:noFill/>
        </p:spPr>
        <p:txBody>
          <a:bodyPr wrap="square" lIns="65838" tIns="32920" rIns="65838" bIns="32920" rtlCol="0">
            <a:spAutoFit/>
          </a:bodyPr>
          <a:lstStyle/>
          <a:p>
            <a:pPr algn="r">
              <a:lnSpc>
                <a:spcPct val="80000"/>
              </a:lnSpc>
            </a:pPr>
            <a:r>
              <a:rPr lang="en-US" sz="2200" b="1" dirty="0">
                <a:solidFill>
                  <a:srgbClr val="F37000"/>
                </a:solidFill>
              </a:rPr>
              <a:t>SMEs’ Target contribution to the economy by 2020</a:t>
            </a:r>
          </a:p>
        </p:txBody>
      </p:sp>
      <p:grpSp>
        <p:nvGrpSpPr>
          <p:cNvPr id="33" name="Group 32"/>
          <p:cNvGrpSpPr/>
          <p:nvPr/>
        </p:nvGrpSpPr>
        <p:grpSpPr>
          <a:xfrm>
            <a:off x="9467861" y="5178068"/>
            <a:ext cx="2171701" cy="850781"/>
            <a:chOff x="11861800" y="7747000"/>
            <a:chExt cx="2895602" cy="1260415"/>
          </a:xfrm>
        </p:grpSpPr>
        <p:sp>
          <p:nvSpPr>
            <p:cNvPr id="24" name="Rectangle 23"/>
            <p:cNvSpPr/>
            <p:nvPr/>
          </p:nvSpPr>
          <p:spPr>
            <a:xfrm>
              <a:off x="13462000" y="7761111"/>
              <a:ext cx="1295402" cy="1246304"/>
            </a:xfrm>
            <a:prstGeom prst="rect">
              <a:avLst/>
            </a:prstGeom>
          </p:spPr>
          <p:txBody>
            <a:bodyPr wrap="square">
              <a:spAutoFit/>
            </a:bodyPr>
            <a:lstStyle/>
            <a:p>
              <a:r>
                <a:rPr lang="en-US" sz="3200" b="1" dirty="0">
                  <a:solidFill>
                    <a:srgbClr val="F37000"/>
                  </a:solidFill>
                </a:rPr>
                <a:t>23%</a:t>
              </a:r>
            </a:p>
            <a:p>
              <a:pPr>
                <a:lnSpc>
                  <a:spcPct val="80000"/>
                </a:lnSpc>
              </a:pPr>
              <a:r>
                <a:rPr lang="en-US" sz="2000" dirty="0"/>
                <a:t>Exports</a:t>
              </a:r>
            </a:p>
          </p:txBody>
        </p:sp>
        <p:pic>
          <p:nvPicPr>
            <p:cNvPr id="25" name="Picture 24" descr="export-import-13273.jpg"/>
            <p:cNvPicPr>
              <a:picLocks noChangeAspect="1"/>
            </p:cNvPicPr>
            <p:nvPr/>
          </p:nvPicPr>
          <p:blipFill rotWithShape="1">
            <a:blip r:embed="rId4">
              <a:extLst>
                <a:ext uri="{28A0092B-C50C-407E-A947-70E740481C1C}">
                  <a14:useLocalDpi xmlns:a14="http://schemas.microsoft.com/office/drawing/2010/main" val="0"/>
                </a:ext>
              </a:extLst>
            </a:blip>
            <a:srcRect b="16840"/>
            <a:stretch/>
          </p:blipFill>
          <p:spPr>
            <a:xfrm>
              <a:off x="11861800" y="7747000"/>
              <a:ext cx="1509889" cy="1128889"/>
            </a:xfrm>
            <a:prstGeom prst="rect">
              <a:avLst/>
            </a:prstGeom>
          </p:spPr>
        </p:pic>
      </p:grpSp>
      <p:grpSp>
        <p:nvGrpSpPr>
          <p:cNvPr id="32" name="Group 31"/>
          <p:cNvGrpSpPr/>
          <p:nvPr/>
        </p:nvGrpSpPr>
        <p:grpSpPr>
          <a:xfrm>
            <a:off x="6410338" y="5178046"/>
            <a:ext cx="2743199" cy="841256"/>
            <a:chOff x="7594601" y="7761111"/>
            <a:chExt cx="3657599" cy="1246305"/>
          </a:xfrm>
        </p:grpSpPr>
        <p:sp>
          <p:nvSpPr>
            <p:cNvPr id="23" name="Rectangle 22"/>
            <p:cNvSpPr/>
            <p:nvPr/>
          </p:nvSpPr>
          <p:spPr>
            <a:xfrm>
              <a:off x="9220200" y="7761111"/>
              <a:ext cx="2032000" cy="1246305"/>
            </a:xfrm>
            <a:prstGeom prst="rect">
              <a:avLst/>
            </a:prstGeom>
          </p:spPr>
          <p:txBody>
            <a:bodyPr wrap="square">
              <a:spAutoFit/>
            </a:bodyPr>
            <a:lstStyle/>
            <a:p>
              <a:r>
                <a:rPr lang="en-US" sz="3200" b="1" dirty="0">
                  <a:solidFill>
                    <a:srgbClr val="F37000"/>
                  </a:solidFill>
                </a:rPr>
                <a:t>65%</a:t>
              </a:r>
            </a:p>
            <a:p>
              <a:pPr>
                <a:lnSpc>
                  <a:spcPct val="80000"/>
                </a:lnSpc>
              </a:pPr>
              <a:r>
                <a:rPr lang="en-US" sz="2000" dirty="0"/>
                <a:t>Employment</a:t>
              </a:r>
            </a:p>
          </p:txBody>
        </p:sp>
        <p:pic>
          <p:nvPicPr>
            <p:cNvPr id="26" name="Picture 25" descr="commercialImage-1434462136477.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601" y="7761111"/>
              <a:ext cx="1507724" cy="1117600"/>
            </a:xfrm>
            <a:prstGeom prst="rect">
              <a:avLst/>
            </a:prstGeom>
          </p:spPr>
        </p:pic>
      </p:grpSp>
      <p:grpSp>
        <p:nvGrpSpPr>
          <p:cNvPr id="31" name="Group 30"/>
          <p:cNvGrpSpPr/>
          <p:nvPr/>
        </p:nvGrpSpPr>
        <p:grpSpPr>
          <a:xfrm>
            <a:off x="3905261" y="5178044"/>
            <a:ext cx="2190751" cy="841256"/>
            <a:chOff x="2794000" y="7899400"/>
            <a:chExt cx="2921000" cy="1246305"/>
          </a:xfrm>
        </p:grpSpPr>
        <p:sp>
          <p:nvSpPr>
            <p:cNvPr id="22" name="Rectangle 21"/>
            <p:cNvSpPr/>
            <p:nvPr/>
          </p:nvSpPr>
          <p:spPr>
            <a:xfrm>
              <a:off x="4419601" y="7899400"/>
              <a:ext cx="1295399" cy="1246305"/>
            </a:xfrm>
            <a:prstGeom prst="rect">
              <a:avLst/>
            </a:prstGeom>
          </p:spPr>
          <p:txBody>
            <a:bodyPr wrap="square">
              <a:spAutoFit/>
            </a:bodyPr>
            <a:lstStyle/>
            <a:p>
              <a:r>
                <a:rPr lang="en-US" sz="3200" b="1" dirty="0">
                  <a:solidFill>
                    <a:srgbClr val="F37000"/>
                  </a:solidFill>
                </a:rPr>
                <a:t>41%</a:t>
              </a:r>
            </a:p>
            <a:p>
              <a:pPr>
                <a:lnSpc>
                  <a:spcPct val="80000"/>
                </a:lnSpc>
              </a:pPr>
              <a:r>
                <a:rPr lang="en-US" sz="2000" dirty="0"/>
                <a:t>GDP</a:t>
              </a:r>
            </a:p>
          </p:txBody>
        </p:sp>
        <p:pic>
          <p:nvPicPr>
            <p:cNvPr id="27" name="Picture 26" descr="money-Photoxpress_2881713-1024x680.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94000" y="7899400"/>
              <a:ext cx="1447800" cy="1089378"/>
            </a:xfrm>
            <a:prstGeom prst="rect">
              <a:avLst/>
            </a:prstGeom>
          </p:spPr>
        </p:pic>
      </p:grpSp>
      <p:sp>
        <p:nvSpPr>
          <p:cNvPr id="34" name="Rectangle 33"/>
          <p:cNvSpPr/>
          <p:nvPr/>
        </p:nvSpPr>
        <p:spPr>
          <a:xfrm>
            <a:off x="1181111" y="4972050"/>
            <a:ext cx="10687051" cy="1131570"/>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lIns="65849" tIns="32925" rIns="65849" bIns="32925" rtlCol="0" anchor="ctr"/>
          <a:lstStyle/>
          <a:p>
            <a:pPr algn="ctr"/>
            <a:endParaRPr lang="en-US"/>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15</a:t>
            </a:fld>
            <a:endParaRPr lang="en-MY" dirty="0">
              <a:solidFill>
                <a:prstClr val="black">
                  <a:tint val="75000"/>
                </a:prstClr>
              </a:solidFill>
            </a:endParaRPr>
          </a:p>
        </p:txBody>
      </p:sp>
    </p:spTree>
    <p:extLst>
      <p:ext uri="{BB962C8B-B14F-4D97-AF65-F5344CB8AC3E}">
        <p14:creationId xmlns:p14="http://schemas.microsoft.com/office/powerpoint/2010/main" val="5665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srcRect/>
          <a:stretch>
            <a:fillRect/>
          </a:stretch>
        </p:blipFill>
        <p:spPr bwMode="auto">
          <a:xfrm>
            <a:off x="1320425" y="839975"/>
            <a:ext cx="9429750" cy="5003800"/>
          </a:xfrm>
          <a:prstGeom prst="rect">
            <a:avLst/>
          </a:prstGeom>
          <a:noFill/>
          <a:ln w="9525">
            <a:noFill/>
            <a:miter lim="800000"/>
            <a:headEnd/>
            <a:tailEnd/>
          </a:ln>
          <a:effectLst/>
        </p:spPr>
      </p:pic>
      <p:sp>
        <p:nvSpPr>
          <p:cNvPr id="12" name="Oval 11"/>
          <p:cNvSpPr/>
          <p:nvPr/>
        </p:nvSpPr>
        <p:spPr>
          <a:xfrm>
            <a:off x="5385773" y="5056569"/>
            <a:ext cx="3429024" cy="100156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5" name="Title 2"/>
          <p:cNvSpPr>
            <a:spLocks noGrp="1"/>
          </p:cNvSpPr>
          <p:nvPr>
            <p:ph type="title" idx="4294967295"/>
          </p:nvPr>
        </p:nvSpPr>
        <p:spPr>
          <a:xfrm>
            <a:off x="0" y="165847"/>
            <a:ext cx="12192000" cy="431800"/>
          </a:xfrm>
          <a:prstGeom prst="rect">
            <a:avLst/>
          </a:prstGeom>
        </p:spPr>
        <p:txBody>
          <a:bodyPr lIns="91318" tIns="45661" rIns="91318" bIns="45661">
            <a:noAutofit/>
          </a:bodyPr>
          <a:lstStyle/>
          <a:p>
            <a:pPr algn="ctr">
              <a:lnSpc>
                <a:spcPct val="70000"/>
              </a:lnSpc>
            </a:pPr>
            <a:r>
              <a:rPr lang="en-US" sz="3200" b="1" dirty="0">
                <a:solidFill>
                  <a:srgbClr val="FF6600"/>
                </a:solidFill>
                <a:latin typeface="Calibri"/>
                <a:ea typeface="ＭＳ Ｐゴシック" pitchFamily="34" charset="-128"/>
                <a:cs typeface="Calibri"/>
              </a:rPr>
              <a:t>National </a:t>
            </a:r>
            <a:r>
              <a:rPr lang="en-US" sz="3200" b="1" dirty="0" smtClean="0">
                <a:solidFill>
                  <a:srgbClr val="FF6600"/>
                </a:solidFill>
                <a:latin typeface="Calibri"/>
                <a:ea typeface="ＭＳ Ｐゴシック" pitchFamily="34" charset="-128"/>
                <a:cs typeface="Calibri"/>
              </a:rPr>
              <a:t>SMEs </a:t>
            </a:r>
            <a:r>
              <a:rPr lang="en-US" sz="3200" b="1" dirty="0">
                <a:solidFill>
                  <a:srgbClr val="FF6600"/>
                </a:solidFill>
                <a:latin typeface="Calibri"/>
                <a:ea typeface="ＭＳ Ｐゴシック" pitchFamily="34" charset="-128"/>
                <a:cs typeface="Calibri"/>
              </a:rPr>
              <a:t>Development Council (NSDC) and Key Roles   </a:t>
            </a:r>
            <a:endParaRPr lang="en-MY" sz="3200" b="1" dirty="0">
              <a:solidFill>
                <a:srgbClr val="FF6600"/>
              </a:solidFill>
              <a:latin typeface="Calibri"/>
              <a:ea typeface="ＭＳ Ｐゴシック" pitchFamily="34" charset="-128"/>
              <a:cs typeface="Calibri"/>
            </a:endParaRPr>
          </a:p>
        </p:txBody>
      </p:sp>
      <p:sp>
        <p:nvSpPr>
          <p:cNvPr id="13" name="Oval 12"/>
          <p:cNvSpPr/>
          <p:nvPr/>
        </p:nvSpPr>
        <p:spPr>
          <a:xfrm>
            <a:off x="7275733" y="1768652"/>
            <a:ext cx="3429024" cy="857256"/>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14" name="Oval 13"/>
          <p:cNvSpPr/>
          <p:nvPr/>
        </p:nvSpPr>
        <p:spPr>
          <a:xfrm>
            <a:off x="7605410" y="2770214"/>
            <a:ext cx="3429024" cy="641512"/>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16</a:t>
            </a:fld>
            <a:endParaRPr lang="en-MY" dirty="0">
              <a:solidFill>
                <a:prstClr val="black">
                  <a:tint val="75000"/>
                </a:prstClr>
              </a:solidFill>
            </a:endParaRPr>
          </a:p>
        </p:txBody>
      </p:sp>
    </p:spTree>
    <p:extLst>
      <p:ext uri="{BB962C8B-B14F-4D97-AF65-F5344CB8AC3E}">
        <p14:creationId xmlns:p14="http://schemas.microsoft.com/office/powerpoint/2010/main" val="33804993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37" y="976876"/>
            <a:ext cx="8591551"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3"/>
            <a:ext cx="12192000" cy="1077099"/>
          </a:xfrm>
          <a:prstGeom prst="rect">
            <a:avLst/>
          </a:prstGeom>
          <a:noFill/>
        </p:spPr>
        <p:txBody>
          <a:bodyPr wrap="square" lIns="91318" tIns="45661" rIns="91318" bIns="45661" rtlCol="0">
            <a:spAutoFit/>
          </a:bodyPr>
          <a:lstStyle/>
          <a:p>
            <a:pPr algn="ctr"/>
            <a:r>
              <a:rPr lang="en-US" sz="3200" b="1" dirty="0">
                <a:solidFill>
                  <a:schemeClr val="accent6">
                    <a:lumMod val="75000"/>
                  </a:schemeClr>
                </a:solidFill>
              </a:rPr>
              <a:t>Going Export (</a:t>
            </a:r>
            <a:r>
              <a:rPr lang="en-US" sz="3200" b="1" dirty="0" err="1">
                <a:solidFill>
                  <a:schemeClr val="accent6">
                    <a:lumMod val="75000"/>
                  </a:schemeClr>
                </a:solidFill>
              </a:rPr>
              <a:t>GoEx</a:t>
            </a:r>
            <a:r>
              <a:rPr lang="en-US" sz="3200" b="1" dirty="0">
                <a:solidFill>
                  <a:schemeClr val="accent6">
                    <a:lumMod val="75000"/>
                  </a:schemeClr>
                </a:solidFill>
              </a:rPr>
              <a:t>) offers customized assistance to</a:t>
            </a:r>
          </a:p>
          <a:p>
            <a:pPr algn="ctr"/>
            <a:r>
              <a:rPr lang="en-US" sz="3200" b="1" dirty="0">
                <a:solidFill>
                  <a:schemeClr val="accent6">
                    <a:lumMod val="75000"/>
                  </a:schemeClr>
                </a:solidFill>
              </a:rPr>
              <a:t>new exporters and SMEs venturing into new markets</a:t>
            </a: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17</a:t>
            </a:fld>
            <a:endParaRPr lang="en-MY" dirty="0">
              <a:solidFill>
                <a:prstClr val="black">
                  <a:tint val="75000"/>
                </a:prstClr>
              </a:solidFill>
            </a:endParaRPr>
          </a:p>
        </p:txBody>
      </p:sp>
    </p:spTree>
    <p:extLst>
      <p:ext uri="{BB962C8B-B14F-4D97-AF65-F5344CB8AC3E}">
        <p14:creationId xmlns:p14="http://schemas.microsoft.com/office/powerpoint/2010/main" val="2891171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5644" y="76209"/>
            <a:ext cx="11333360" cy="461546"/>
          </a:xfrm>
          <a:prstGeom prst="rect">
            <a:avLst/>
          </a:prstGeom>
        </p:spPr>
        <p:txBody>
          <a:bodyPr wrap="square" lIns="91318" tIns="45661" rIns="91318" bIns="45661">
            <a:spAutoFit/>
          </a:bodyPr>
          <a:lstStyle/>
          <a:p>
            <a:pPr algn="ctr" defTabSz="913166">
              <a:lnSpc>
                <a:spcPct val="70000"/>
              </a:lnSpc>
            </a:pPr>
            <a:r>
              <a:rPr lang="en-US" sz="3200" b="1" dirty="0">
                <a:solidFill>
                  <a:srgbClr val="FF6600"/>
                </a:solidFill>
                <a:cs typeface="Calibri"/>
              </a:rPr>
              <a:t>Various Channels of Agencies for SMEs Funding and Financing</a:t>
            </a:r>
          </a:p>
        </p:txBody>
      </p:sp>
      <p:pic>
        <p:nvPicPr>
          <p:cNvPr id="3" name="Picture 2"/>
          <p:cNvPicPr>
            <a:picLocks noChangeAspect="1" noChangeArrowheads="1"/>
          </p:cNvPicPr>
          <p:nvPr/>
        </p:nvPicPr>
        <p:blipFill>
          <a:blip r:embed="rId3"/>
          <a:srcRect/>
          <a:stretch>
            <a:fillRect/>
          </a:stretch>
        </p:blipFill>
        <p:spPr bwMode="auto">
          <a:xfrm>
            <a:off x="1078580" y="734796"/>
            <a:ext cx="10034841" cy="5343071"/>
          </a:xfrm>
          <a:prstGeom prst="rect">
            <a:avLst/>
          </a:prstGeom>
          <a:noFill/>
          <a:ln w="9525">
            <a:noFill/>
            <a:miter lim="800000"/>
            <a:headEnd/>
            <a:tailEnd/>
          </a:ln>
          <a:effectLst/>
        </p:spPr>
      </p:pic>
      <p:sp>
        <p:nvSpPr>
          <p:cNvPr id="4" name="Slide Number Placeholder 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18</a:t>
            </a:fld>
            <a:endParaRPr lang="en-MY" dirty="0">
              <a:solidFill>
                <a:prstClr val="black">
                  <a:tint val="75000"/>
                </a:prstClr>
              </a:solidFill>
            </a:endParaRPr>
          </a:p>
        </p:txBody>
      </p:sp>
    </p:spTree>
    <p:extLst>
      <p:ext uri="{BB962C8B-B14F-4D97-AF65-F5344CB8AC3E}">
        <p14:creationId xmlns:p14="http://schemas.microsoft.com/office/powerpoint/2010/main" val="31661890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7"/>
            <a:ext cx="12192000" cy="65484"/>
          </a:xfrm>
          <a:prstGeom prst="rect">
            <a:avLst/>
          </a:prstGeom>
        </p:spPr>
      </p:pic>
      <p:pic>
        <p:nvPicPr>
          <p:cNvPr id="8" name="Picture 7" descr="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5063"/>
            <a:ext cx="12192000" cy="101203"/>
          </a:xfrm>
          <a:prstGeom prst="rect">
            <a:avLst/>
          </a:prstGeom>
        </p:spPr>
      </p:pic>
      <p:sp>
        <p:nvSpPr>
          <p:cNvPr id="2" name="TextBox 1"/>
          <p:cNvSpPr txBox="1"/>
          <p:nvPr/>
        </p:nvSpPr>
        <p:spPr>
          <a:xfrm>
            <a:off x="0" y="2762293"/>
            <a:ext cx="12192000" cy="1420433"/>
          </a:xfrm>
          <a:prstGeom prst="rect">
            <a:avLst/>
          </a:prstGeom>
          <a:noFill/>
        </p:spPr>
        <p:txBody>
          <a:bodyPr wrap="square" lIns="65578" tIns="32788" rIns="65578" bIns="32788" rtlCol="0">
            <a:spAutoFit/>
          </a:bodyPr>
          <a:lstStyle/>
          <a:p>
            <a:pPr algn="ctr"/>
            <a:r>
              <a:rPr lang="en-US" sz="4400" b="1" dirty="0" smtClean="0">
                <a:solidFill>
                  <a:schemeClr val="accent6">
                    <a:lumMod val="75000"/>
                  </a:schemeClr>
                </a:solidFill>
                <a:cs typeface="Calibri"/>
              </a:rPr>
              <a:t>FINANCING </a:t>
            </a:r>
            <a:r>
              <a:rPr lang="en-US" sz="4400" b="1" dirty="0">
                <a:solidFill>
                  <a:schemeClr val="accent6">
                    <a:lumMod val="75000"/>
                  </a:schemeClr>
                </a:solidFill>
                <a:cs typeface="Calibri"/>
              </a:rPr>
              <a:t>ISSUES </a:t>
            </a:r>
            <a:r>
              <a:rPr lang="en-US" sz="4400" b="1" dirty="0" smtClean="0">
                <a:solidFill>
                  <a:schemeClr val="accent6">
                    <a:lumMod val="75000"/>
                  </a:schemeClr>
                </a:solidFill>
                <a:cs typeface="Calibri"/>
              </a:rPr>
              <a:t>OF SMEs</a:t>
            </a:r>
          </a:p>
          <a:p>
            <a:pPr algn="ctr"/>
            <a:r>
              <a:rPr lang="en-US" sz="4400" b="1" dirty="0" smtClean="0">
                <a:solidFill>
                  <a:schemeClr val="accent6">
                    <a:lumMod val="75000"/>
                  </a:schemeClr>
                </a:solidFill>
                <a:cs typeface="Calibri"/>
              </a:rPr>
              <a:t>IN </a:t>
            </a:r>
            <a:r>
              <a:rPr lang="en-US" sz="4400" b="1" dirty="0">
                <a:solidFill>
                  <a:schemeClr val="accent6">
                    <a:lumMod val="75000"/>
                  </a:schemeClr>
                </a:solidFill>
                <a:cs typeface="Calibri"/>
              </a:rPr>
              <a:t>MALAYSIA</a:t>
            </a: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19</a:t>
            </a:fld>
            <a:endParaRPr lang="en-MY" dirty="0">
              <a:solidFill>
                <a:prstClr val="black">
                  <a:tint val="75000"/>
                </a:prstClr>
              </a:solidFill>
            </a:endParaRPr>
          </a:p>
        </p:txBody>
      </p:sp>
    </p:spTree>
    <p:extLst>
      <p:ext uri="{BB962C8B-B14F-4D97-AF65-F5344CB8AC3E}">
        <p14:creationId xmlns:p14="http://schemas.microsoft.com/office/powerpoint/2010/main" val="654555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7"/>
            <a:ext cx="12192000" cy="65484"/>
          </a:xfrm>
          <a:prstGeom prst="rect">
            <a:avLst/>
          </a:prstGeom>
        </p:spPr>
      </p:pic>
      <p:pic>
        <p:nvPicPr>
          <p:cNvPr id="8" name="Picture 7" descr="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5063"/>
            <a:ext cx="12192000" cy="101203"/>
          </a:xfrm>
          <a:prstGeom prst="rect">
            <a:avLst/>
          </a:prstGeom>
        </p:spPr>
      </p:pic>
      <p:sp>
        <p:nvSpPr>
          <p:cNvPr id="2" name="TextBox 1"/>
          <p:cNvSpPr txBox="1"/>
          <p:nvPr/>
        </p:nvSpPr>
        <p:spPr>
          <a:xfrm>
            <a:off x="0" y="3082981"/>
            <a:ext cx="12192000" cy="743325"/>
          </a:xfrm>
          <a:prstGeom prst="rect">
            <a:avLst/>
          </a:prstGeom>
          <a:noFill/>
        </p:spPr>
        <p:txBody>
          <a:bodyPr wrap="square" lIns="65578" tIns="32788" rIns="65578" bIns="32788" rtlCol="0">
            <a:spAutoFit/>
          </a:bodyPr>
          <a:lstStyle/>
          <a:p>
            <a:pPr algn="ctr" defTabSz="913166"/>
            <a:r>
              <a:rPr lang="en-US" sz="4400" b="1" dirty="0">
                <a:solidFill>
                  <a:schemeClr val="accent6">
                    <a:lumMod val="75000"/>
                  </a:schemeClr>
                </a:solidFill>
                <a:cs typeface="Calibri"/>
              </a:rPr>
              <a:t>IMPORTANCE OF SMEs IN </a:t>
            </a:r>
            <a:r>
              <a:rPr lang="en-US" sz="4400" b="1" dirty="0" smtClean="0">
                <a:solidFill>
                  <a:schemeClr val="accent6">
                    <a:lumMod val="75000"/>
                  </a:schemeClr>
                </a:solidFill>
                <a:cs typeface="Calibri"/>
              </a:rPr>
              <a:t>AN </a:t>
            </a:r>
            <a:r>
              <a:rPr lang="en-US" sz="4400" b="1" dirty="0">
                <a:solidFill>
                  <a:schemeClr val="accent6">
                    <a:lumMod val="75000"/>
                  </a:schemeClr>
                </a:solidFill>
                <a:cs typeface="Calibri"/>
              </a:rPr>
              <a:t>ECONOMY</a:t>
            </a: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a:t>
            </a:fld>
            <a:endParaRPr lang="en-MY" dirty="0">
              <a:solidFill>
                <a:prstClr val="black">
                  <a:tint val="75000"/>
                </a:prstClr>
              </a:solidFill>
            </a:endParaRPr>
          </a:p>
        </p:txBody>
      </p:sp>
    </p:spTree>
    <p:extLst>
      <p:ext uri="{BB962C8B-B14F-4D97-AF65-F5344CB8AC3E}">
        <p14:creationId xmlns:p14="http://schemas.microsoft.com/office/powerpoint/2010/main" val="6631468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536242570"/>
              </p:ext>
            </p:extLst>
          </p:nvPr>
        </p:nvGraphicFramePr>
        <p:xfrm>
          <a:off x="493060" y="766483"/>
          <a:ext cx="8426822" cy="536687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8901956" y="2057400"/>
            <a:ext cx="228600" cy="228600"/>
          </a:xfrm>
          <a:prstGeom prst="rect">
            <a:avLst/>
          </a:prstGeom>
          <a:solidFill>
            <a:srgbClr val="604A7B"/>
          </a:solidFill>
          <a:ln>
            <a:noFill/>
          </a:ln>
          <a:effectLst/>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5" name="TextBox 4"/>
          <p:cNvSpPr txBox="1"/>
          <p:nvPr/>
        </p:nvSpPr>
        <p:spPr>
          <a:xfrm>
            <a:off x="9206768" y="2023649"/>
            <a:ext cx="2057401" cy="369213"/>
          </a:xfrm>
          <a:prstGeom prst="rect">
            <a:avLst/>
          </a:prstGeom>
          <a:noFill/>
        </p:spPr>
        <p:txBody>
          <a:bodyPr wrap="square" lIns="91318" tIns="45661" rIns="91318" bIns="45661" rtlCol="0">
            <a:spAutoFit/>
          </a:bodyPr>
          <a:lstStyle/>
          <a:p>
            <a:pPr defTabSz="913166"/>
            <a:r>
              <a:rPr lang="en-US" b="1" dirty="0">
                <a:solidFill>
                  <a:prstClr val="black"/>
                </a:solidFill>
                <a:cs typeface="Calibri"/>
              </a:rPr>
              <a:t>Others</a:t>
            </a:r>
          </a:p>
        </p:txBody>
      </p:sp>
      <p:sp>
        <p:nvSpPr>
          <p:cNvPr id="8" name="Rectangle 7"/>
          <p:cNvSpPr/>
          <p:nvPr/>
        </p:nvSpPr>
        <p:spPr>
          <a:xfrm>
            <a:off x="8901956" y="2667000"/>
            <a:ext cx="228600" cy="2286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9" name="TextBox 8"/>
          <p:cNvSpPr txBox="1"/>
          <p:nvPr/>
        </p:nvSpPr>
        <p:spPr>
          <a:xfrm>
            <a:off x="9206768" y="2598654"/>
            <a:ext cx="2057401" cy="493862"/>
          </a:xfrm>
          <a:prstGeom prst="rect">
            <a:avLst/>
          </a:prstGeom>
          <a:noFill/>
        </p:spPr>
        <p:txBody>
          <a:bodyPr wrap="square" lIns="91318" tIns="45661" rIns="91318" bIns="45661" rtlCol="0">
            <a:spAutoFit/>
          </a:bodyPr>
          <a:lstStyle/>
          <a:p>
            <a:pPr defTabSz="913166">
              <a:lnSpc>
                <a:spcPct val="70000"/>
              </a:lnSpc>
            </a:pPr>
            <a:r>
              <a:rPr lang="en-US" b="1" dirty="0">
                <a:solidFill>
                  <a:prstClr val="black"/>
                </a:solidFill>
                <a:cs typeface="Calibri"/>
              </a:rPr>
              <a:t>Borrowings from Friends or Relatives</a:t>
            </a:r>
          </a:p>
        </p:txBody>
      </p:sp>
      <p:sp>
        <p:nvSpPr>
          <p:cNvPr id="10" name="Rectangle 9"/>
          <p:cNvSpPr/>
          <p:nvPr/>
        </p:nvSpPr>
        <p:spPr>
          <a:xfrm>
            <a:off x="8901956" y="3505201"/>
            <a:ext cx="228600" cy="228600"/>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11" name="TextBox 10"/>
          <p:cNvSpPr txBox="1"/>
          <p:nvPr/>
        </p:nvSpPr>
        <p:spPr>
          <a:xfrm>
            <a:off x="9206768" y="3340697"/>
            <a:ext cx="2057401" cy="687761"/>
          </a:xfrm>
          <a:prstGeom prst="rect">
            <a:avLst/>
          </a:prstGeom>
          <a:noFill/>
        </p:spPr>
        <p:txBody>
          <a:bodyPr wrap="square" lIns="91318" tIns="45661" rIns="91318" bIns="45661" rtlCol="0">
            <a:spAutoFit/>
          </a:bodyPr>
          <a:lstStyle/>
          <a:p>
            <a:pPr defTabSz="913166">
              <a:lnSpc>
                <a:spcPct val="70000"/>
              </a:lnSpc>
            </a:pPr>
            <a:r>
              <a:rPr lang="en-US" b="1" dirty="0">
                <a:solidFill>
                  <a:prstClr val="black"/>
                </a:solidFill>
                <a:cs typeface="Calibri"/>
              </a:rPr>
              <a:t>Personal Savings or Internally Generated Funds</a:t>
            </a:r>
          </a:p>
        </p:txBody>
      </p:sp>
      <p:sp>
        <p:nvSpPr>
          <p:cNvPr id="12" name="Rectangle 11"/>
          <p:cNvSpPr/>
          <p:nvPr/>
        </p:nvSpPr>
        <p:spPr>
          <a:xfrm>
            <a:off x="8901956" y="4419600"/>
            <a:ext cx="228600" cy="228600"/>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1318" tIns="45661" rIns="91318" bIns="45661" rtlCol="0" anchor="ctr"/>
          <a:lstStyle/>
          <a:p>
            <a:pPr algn="ctr" defTabSz="913166"/>
            <a:endParaRPr lang="en-US">
              <a:solidFill>
                <a:prstClr val="white"/>
              </a:solidFill>
            </a:endParaRPr>
          </a:p>
        </p:txBody>
      </p:sp>
      <p:sp>
        <p:nvSpPr>
          <p:cNvPr id="13" name="TextBox 12"/>
          <p:cNvSpPr txBox="1"/>
          <p:nvPr/>
        </p:nvSpPr>
        <p:spPr>
          <a:xfrm>
            <a:off x="9206768" y="4255096"/>
            <a:ext cx="2057401" cy="881661"/>
          </a:xfrm>
          <a:prstGeom prst="rect">
            <a:avLst/>
          </a:prstGeom>
          <a:noFill/>
        </p:spPr>
        <p:txBody>
          <a:bodyPr wrap="square" lIns="91318" tIns="45661" rIns="91318" bIns="45661" rtlCol="0">
            <a:spAutoFit/>
          </a:bodyPr>
          <a:lstStyle/>
          <a:p>
            <a:pPr defTabSz="913166">
              <a:lnSpc>
                <a:spcPct val="70000"/>
              </a:lnSpc>
            </a:pPr>
            <a:r>
              <a:rPr lang="en-US" b="1" dirty="0">
                <a:solidFill>
                  <a:prstClr val="black"/>
                </a:solidFill>
                <a:cs typeface="Calibri"/>
              </a:rPr>
              <a:t>Financing from Banks, DFIs, Micro Credits </a:t>
            </a:r>
            <a:r>
              <a:rPr lang="en-US" b="1" dirty="0" err="1">
                <a:solidFill>
                  <a:prstClr val="black"/>
                </a:solidFill>
                <a:cs typeface="Calibri"/>
              </a:rPr>
              <a:t>Insts</a:t>
            </a:r>
            <a:r>
              <a:rPr lang="en-US" b="1" dirty="0">
                <a:solidFill>
                  <a:prstClr val="black"/>
                </a:solidFill>
                <a:cs typeface="Calibri"/>
              </a:rPr>
              <a:t>. and Others</a:t>
            </a:r>
          </a:p>
        </p:txBody>
      </p:sp>
      <p:sp>
        <p:nvSpPr>
          <p:cNvPr id="14" name="Title 2"/>
          <p:cNvSpPr txBox="1">
            <a:spLocks/>
          </p:cNvSpPr>
          <p:nvPr/>
        </p:nvSpPr>
        <p:spPr>
          <a:xfrm>
            <a:off x="298826" y="171823"/>
            <a:ext cx="11474823" cy="552824"/>
          </a:xfrm>
          <a:prstGeom prst="rect">
            <a:avLst/>
          </a:prstGeom>
        </p:spPr>
        <p:txBody>
          <a:bodyPr lIns="91318" tIns="45661" rIns="91318" bIns="4566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b="1" dirty="0">
                <a:solidFill>
                  <a:srgbClr val="FF6600"/>
                </a:solidFill>
                <a:ea typeface="ＭＳ Ｐゴシック" pitchFamily="34" charset="-128"/>
                <a:cs typeface="Calibri"/>
              </a:rPr>
              <a:t>Sources Of Financing: </a:t>
            </a:r>
            <a:r>
              <a:rPr lang="en-US" b="1" dirty="0" smtClean="0">
                <a:solidFill>
                  <a:srgbClr val="FF6600"/>
                </a:solidFill>
                <a:ea typeface="ＭＳ Ｐゴシック" pitchFamily="34" charset="-128"/>
                <a:cs typeface="Calibri"/>
              </a:rPr>
              <a:t>% </a:t>
            </a:r>
            <a:r>
              <a:rPr lang="en-US" b="1" dirty="0">
                <a:solidFill>
                  <a:srgbClr val="FF6600"/>
                </a:solidFill>
                <a:ea typeface="ＭＳ Ｐゴシック" pitchFamily="34" charset="-128"/>
                <a:cs typeface="Calibri"/>
              </a:rPr>
              <a:t>Accessed </a:t>
            </a:r>
            <a:r>
              <a:rPr lang="en-US" b="1" dirty="0" smtClean="0">
                <a:solidFill>
                  <a:srgbClr val="FF6600"/>
                </a:solidFill>
                <a:ea typeface="ＭＳ Ｐゴシック" pitchFamily="34" charset="-128"/>
                <a:cs typeface="Calibri"/>
              </a:rPr>
              <a:t>by </a:t>
            </a:r>
            <a:r>
              <a:rPr lang="en-US" b="1" dirty="0">
                <a:solidFill>
                  <a:srgbClr val="FF6600"/>
                </a:solidFill>
                <a:ea typeface="ＭＳ Ｐゴシック" pitchFamily="34" charset="-128"/>
                <a:cs typeface="Calibri"/>
              </a:rPr>
              <a:t>SMEs </a:t>
            </a:r>
            <a:r>
              <a:rPr lang="en-US" b="1" dirty="0" smtClean="0">
                <a:solidFill>
                  <a:srgbClr val="FF6600"/>
                </a:solidFill>
                <a:ea typeface="ＭＳ Ｐゴシック" pitchFamily="34" charset="-128"/>
                <a:cs typeface="Calibri"/>
              </a:rPr>
              <a:t>Sizes </a:t>
            </a:r>
            <a:endParaRPr lang="en-MY" b="1" dirty="0">
              <a:solidFill>
                <a:srgbClr val="FF6600"/>
              </a:solidFill>
              <a:ea typeface="ＭＳ Ｐゴシック" pitchFamily="34" charset="-128"/>
              <a:cs typeface="Calibri"/>
            </a:endParaRP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20</a:t>
            </a:fld>
            <a:endParaRPr lang="en-MY" dirty="0">
              <a:solidFill>
                <a:prstClr val="black">
                  <a:tint val="75000"/>
                </a:prstClr>
              </a:solidFill>
            </a:endParaRPr>
          </a:p>
        </p:txBody>
      </p:sp>
    </p:spTree>
    <p:extLst>
      <p:ext uri="{BB962C8B-B14F-4D97-AF65-F5344CB8AC3E}">
        <p14:creationId xmlns:p14="http://schemas.microsoft.com/office/powerpoint/2010/main" val="129513534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7459" y="149051"/>
            <a:ext cx="12104542" cy="909147"/>
          </a:xfrm>
          <a:prstGeom prst="rect">
            <a:avLst/>
          </a:prstGeom>
          <a:noFill/>
        </p:spPr>
        <p:txBody>
          <a:bodyPr wrap="square" lIns="103810" tIns="51905" rIns="103810" bIns="51905" rtlCol="0">
            <a:spAutoFit/>
          </a:bodyPr>
          <a:lstStyle/>
          <a:p>
            <a:pPr algn="ctr">
              <a:lnSpc>
                <a:spcPct val="80000"/>
              </a:lnSpc>
            </a:pPr>
            <a:r>
              <a:rPr lang="en-US" sz="3200" b="1" dirty="0">
                <a:solidFill>
                  <a:srgbClr val="FF6600"/>
                </a:solidFill>
                <a:latin typeface="Calibri"/>
                <a:cs typeface="Calibri"/>
              </a:rPr>
              <a:t>Access to Financing: Common Constraints from</a:t>
            </a:r>
          </a:p>
          <a:p>
            <a:pPr algn="ctr">
              <a:lnSpc>
                <a:spcPct val="80000"/>
              </a:lnSpc>
            </a:pPr>
            <a:r>
              <a:rPr lang="en-US" sz="3200" b="1" dirty="0">
                <a:solidFill>
                  <a:srgbClr val="FF6600"/>
                </a:solidFill>
                <a:latin typeface="Calibri"/>
                <a:cs typeface="Calibri"/>
              </a:rPr>
              <a:t>the Banking Perspective</a:t>
            </a:r>
          </a:p>
        </p:txBody>
      </p:sp>
      <p:pic>
        <p:nvPicPr>
          <p:cNvPr id="9" name="Picture 8" descr="images.jpg"/>
          <p:cNvPicPr>
            <a:picLocks noChangeAspect="1"/>
          </p:cNvPicPr>
          <p:nvPr/>
        </p:nvPicPr>
        <p:blipFill>
          <a:blip r:embed="rId3"/>
          <a:stretch>
            <a:fillRect/>
          </a:stretch>
        </p:blipFill>
        <p:spPr>
          <a:xfrm>
            <a:off x="5069886" y="4576713"/>
            <a:ext cx="3059722" cy="1474443"/>
          </a:xfrm>
          <a:prstGeom prst="rect">
            <a:avLst/>
          </a:prstGeom>
        </p:spPr>
      </p:pic>
      <p:pic>
        <p:nvPicPr>
          <p:cNvPr id="11" name="Picture 10" descr="478779_com_scales2.jpg"/>
          <p:cNvPicPr>
            <a:picLocks noChangeAspect="1"/>
          </p:cNvPicPr>
          <p:nvPr/>
        </p:nvPicPr>
        <p:blipFill>
          <a:blip r:embed="rId4"/>
          <a:stretch>
            <a:fillRect/>
          </a:stretch>
        </p:blipFill>
        <p:spPr>
          <a:xfrm>
            <a:off x="8472266" y="4187870"/>
            <a:ext cx="3622479" cy="1942484"/>
          </a:xfrm>
          <a:prstGeom prst="rect">
            <a:avLst/>
          </a:prstGeom>
        </p:spPr>
      </p:pic>
      <p:pic>
        <p:nvPicPr>
          <p:cNvPr id="13" name="Picture 12" descr="5201850f1.jpg"/>
          <p:cNvPicPr>
            <a:picLocks noChangeAspect="1"/>
          </p:cNvPicPr>
          <p:nvPr/>
        </p:nvPicPr>
        <p:blipFill>
          <a:blip r:embed="rId5"/>
          <a:stretch>
            <a:fillRect/>
          </a:stretch>
        </p:blipFill>
        <p:spPr>
          <a:xfrm>
            <a:off x="7878199" y="901519"/>
            <a:ext cx="3822194" cy="2652808"/>
          </a:xfrm>
          <a:prstGeom prst="rect">
            <a:avLst/>
          </a:prstGeom>
        </p:spPr>
      </p:pic>
      <p:sp>
        <p:nvSpPr>
          <p:cNvPr id="3" name="Oval 2"/>
          <p:cNvSpPr/>
          <p:nvPr/>
        </p:nvSpPr>
        <p:spPr>
          <a:xfrm>
            <a:off x="641400" y="1144547"/>
            <a:ext cx="4126523" cy="1295400"/>
          </a:xfrm>
          <a:prstGeom prst="ellipse">
            <a:avLst/>
          </a:prstGeom>
          <a:solidFill>
            <a:srgbClr val="E46C0A"/>
          </a:solidFill>
        </p:spPr>
        <p:style>
          <a:lnRef idx="1">
            <a:schemeClr val="accent1"/>
          </a:lnRef>
          <a:fillRef idx="3">
            <a:schemeClr val="accent1"/>
          </a:fillRef>
          <a:effectRef idx="2">
            <a:schemeClr val="accent1"/>
          </a:effectRef>
          <a:fontRef idx="minor">
            <a:schemeClr val="lt1"/>
          </a:fontRef>
        </p:style>
        <p:txBody>
          <a:bodyPr lIns="103833" tIns="51916" rIns="103833" bIns="51916" rtlCol="0" anchor="ctr"/>
          <a:lstStyle/>
          <a:p>
            <a:pPr algn="ctr"/>
            <a:endParaRPr lang="en-US"/>
          </a:p>
        </p:txBody>
      </p:sp>
      <p:sp>
        <p:nvSpPr>
          <p:cNvPr id="4" name="Rectangle 3"/>
          <p:cNvSpPr/>
          <p:nvPr/>
        </p:nvSpPr>
        <p:spPr>
          <a:xfrm>
            <a:off x="656498" y="1309370"/>
            <a:ext cx="4032739" cy="1009709"/>
          </a:xfrm>
          <a:prstGeom prst="rect">
            <a:avLst/>
          </a:prstGeom>
        </p:spPr>
        <p:txBody>
          <a:bodyPr wrap="square" lIns="103833" tIns="51916" rIns="103833" bIns="51916">
            <a:spAutoFit/>
          </a:bodyPr>
          <a:lstStyle/>
          <a:p>
            <a:pPr algn="ctr">
              <a:lnSpc>
                <a:spcPct val="80000"/>
              </a:lnSpc>
            </a:pPr>
            <a:r>
              <a:rPr lang="en-US" sz="3600" b="1" dirty="0">
                <a:latin typeface="Calibri"/>
                <a:cs typeface="Calibri"/>
              </a:rPr>
              <a:t>Transaction</a:t>
            </a:r>
          </a:p>
          <a:p>
            <a:pPr algn="ctr">
              <a:lnSpc>
                <a:spcPct val="80000"/>
              </a:lnSpc>
            </a:pPr>
            <a:r>
              <a:rPr lang="en-US" sz="3600" b="1" dirty="0">
                <a:latin typeface="Calibri"/>
                <a:cs typeface="Calibri"/>
              </a:rPr>
              <a:t>Costs</a:t>
            </a:r>
          </a:p>
        </p:txBody>
      </p:sp>
      <p:sp>
        <p:nvSpPr>
          <p:cNvPr id="14" name="Oval 13"/>
          <p:cNvSpPr/>
          <p:nvPr/>
        </p:nvSpPr>
        <p:spPr>
          <a:xfrm>
            <a:off x="562708" y="2651315"/>
            <a:ext cx="3938954" cy="1295400"/>
          </a:xfrm>
          <a:prstGeom prst="ellipse">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lIns="103833" tIns="51916" rIns="103833" bIns="51916" rtlCol="0" anchor="ctr"/>
          <a:lstStyle/>
          <a:p>
            <a:pPr algn="ctr"/>
            <a:endParaRPr lang="en-US"/>
          </a:p>
        </p:txBody>
      </p:sp>
      <p:sp>
        <p:nvSpPr>
          <p:cNvPr id="15" name="Rectangle 14"/>
          <p:cNvSpPr/>
          <p:nvPr/>
        </p:nvSpPr>
        <p:spPr>
          <a:xfrm>
            <a:off x="656492" y="3032314"/>
            <a:ext cx="3845169" cy="658844"/>
          </a:xfrm>
          <a:prstGeom prst="rect">
            <a:avLst/>
          </a:prstGeom>
        </p:spPr>
        <p:txBody>
          <a:bodyPr wrap="square" lIns="103833" tIns="51916" rIns="103833" bIns="51916">
            <a:spAutoFit/>
          </a:bodyPr>
          <a:lstStyle/>
          <a:p>
            <a:pPr algn="ctr"/>
            <a:r>
              <a:rPr lang="en-US" sz="3600" b="1" dirty="0">
                <a:latin typeface="Calibri"/>
                <a:cs typeface="Calibri"/>
              </a:rPr>
              <a:t>Risk Issues</a:t>
            </a:r>
          </a:p>
        </p:txBody>
      </p:sp>
      <p:sp>
        <p:nvSpPr>
          <p:cNvPr id="16" name="Oval 15"/>
          <p:cNvSpPr/>
          <p:nvPr/>
        </p:nvSpPr>
        <p:spPr>
          <a:xfrm>
            <a:off x="562713" y="4382293"/>
            <a:ext cx="4126523" cy="1295400"/>
          </a:xfrm>
          <a:prstGeom prst="ellipse">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lIns="103833" tIns="51916" rIns="103833" bIns="51916" rtlCol="0" anchor="ctr"/>
          <a:lstStyle/>
          <a:p>
            <a:pPr algn="ctr"/>
            <a:endParaRPr lang="en-US"/>
          </a:p>
        </p:txBody>
      </p:sp>
      <p:sp>
        <p:nvSpPr>
          <p:cNvPr id="17" name="Rectangle 16"/>
          <p:cNvSpPr/>
          <p:nvPr/>
        </p:nvSpPr>
        <p:spPr>
          <a:xfrm>
            <a:off x="656492" y="4699792"/>
            <a:ext cx="3845169" cy="658844"/>
          </a:xfrm>
          <a:prstGeom prst="rect">
            <a:avLst/>
          </a:prstGeom>
        </p:spPr>
        <p:txBody>
          <a:bodyPr wrap="square" lIns="103833" tIns="51916" rIns="103833" bIns="51916">
            <a:spAutoFit/>
          </a:bodyPr>
          <a:lstStyle/>
          <a:p>
            <a:pPr algn="ctr"/>
            <a:r>
              <a:rPr lang="en-US" sz="3600" b="1" dirty="0">
                <a:solidFill>
                  <a:schemeClr val="bg1"/>
                </a:solidFill>
                <a:latin typeface="Calibri"/>
                <a:cs typeface="Calibri"/>
              </a:rPr>
              <a:t>Environment</a:t>
            </a:r>
          </a:p>
        </p:txBody>
      </p:sp>
      <p:pic>
        <p:nvPicPr>
          <p:cNvPr id="12" name="Picture 11" descr="images (1).jpg"/>
          <p:cNvPicPr>
            <a:picLocks noChangeAspect="1"/>
          </p:cNvPicPr>
          <p:nvPr/>
        </p:nvPicPr>
        <p:blipFill>
          <a:blip r:embed="rId6"/>
          <a:stretch>
            <a:fillRect/>
          </a:stretch>
        </p:blipFill>
        <p:spPr>
          <a:xfrm>
            <a:off x="5071159" y="2346690"/>
            <a:ext cx="2733553" cy="1976539"/>
          </a:xfrm>
          <a:prstGeom prst="rect">
            <a:avLst/>
          </a:prstGeom>
        </p:spPr>
      </p:pic>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21</a:t>
            </a:fld>
            <a:endParaRPr lang="en-MY" dirty="0">
              <a:solidFill>
                <a:prstClr val="black">
                  <a:tint val="75000"/>
                </a:prstClr>
              </a:solidFill>
            </a:endParaRPr>
          </a:p>
        </p:txBody>
      </p:sp>
    </p:spTree>
    <p:extLst>
      <p:ext uri="{BB962C8B-B14F-4D97-AF65-F5344CB8AC3E}">
        <p14:creationId xmlns:p14="http://schemas.microsoft.com/office/powerpoint/2010/main" val="567838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1026862" y="922568"/>
            <a:ext cx="9350861" cy="5050419"/>
          </a:xfrm>
          <a:prstGeom prst="rect">
            <a:avLst/>
          </a:prstGeom>
          <a:noFill/>
          <a:ln w="9525">
            <a:noFill/>
            <a:miter lim="800000"/>
            <a:headEnd/>
            <a:tailEnd/>
          </a:ln>
          <a:effectLst/>
        </p:spPr>
      </p:pic>
      <p:sp>
        <p:nvSpPr>
          <p:cNvPr id="8" name="TextBox 7"/>
          <p:cNvSpPr txBox="1"/>
          <p:nvPr/>
        </p:nvSpPr>
        <p:spPr>
          <a:xfrm>
            <a:off x="8997449" y="5828416"/>
            <a:ext cx="1285213" cy="261491"/>
          </a:xfrm>
          <a:prstGeom prst="rect">
            <a:avLst/>
          </a:prstGeom>
        </p:spPr>
        <p:style>
          <a:lnRef idx="1">
            <a:schemeClr val="accent6"/>
          </a:lnRef>
          <a:fillRef idx="3">
            <a:schemeClr val="accent6"/>
          </a:fillRef>
          <a:effectRef idx="2">
            <a:schemeClr val="accent6"/>
          </a:effectRef>
          <a:fontRef idx="minor">
            <a:schemeClr val="lt1"/>
          </a:fontRef>
        </p:style>
        <p:txBody>
          <a:bodyPr wrap="none" lIns="91318" tIns="45661" rIns="91318" bIns="45661" rtlCol="0">
            <a:spAutoFit/>
          </a:bodyPr>
          <a:lstStyle/>
          <a:p>
            <a:pPr defTabSz="913166"/>
            <a:r>
              <a:rPr lang="en-US" sz="1100" b="1" i="1" dirty="0">
                <a:solidFill>
                  <a:prstClr val="white"/>
                </a:solidFill>
              </a:rPr>
              <a:t>Source:  Bain &amp; Co</a:t>
            </a:r>
          </a:p>
        </p:txBody>
      </p:sp>
      <p:sp>
        <p:nvSpPr>
          <p:cNvPr id="10" name="Rectangle 9"/>
          <p:cNvSpPr/>
          <p:nvPr/>
        </p:nvSpPr>
        <p:spPr>
          <a:xfrm>
            <a:off x="435429" y="212280"/>
            <a:ext cx="11230428" cy="461546"/>
          </a:xfrm>
          <a:prstGeom prst="rect">
            <a:avLst/>
          </a:prstGeom>
        </p:spPr>
        <p:txBody>
          <a:bodyPr wrap="square" lIns="91318" tIns="45661" rIns="91318" bIns="45661">
            <a:spAutoFit/>
          </a:bodyPr>
          <a:lstStyle/>
          <a:p>
            <a:pPr algn="ctr" defTabSz="913166">
              <a:lnSpc>
                <a:spcPct val="70000"/>
              </a:lnSpc>
            </a:pPr>
            <a:r>
              <a:rPr lang="en-US" sz="3200" b="1" dirty="0">
                <a:solidFill>
                  <a:srgbClr val="FF6600"/>
                </a:solidFill>
                <a:cs typeface="Calibri"/>
              </a:rPr>
              <a:t>Various Channels of Agencies for SMEs Funding And Financing</a:t>
            </a: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22</a:t>
            </a:fld>
            <a:endParaRPr lang="en-MY" dirty="0">
              <a:solidFill>
                <a:prstClr val="black">
                  <a:tint val="75000"/>
                </a:prstClr>
              </a:solidFill>
            </a:endParaRPr>
          </a:p>
        </p:txBody>
      </p:sp>
    </p:spTree>
    <p:extLst>
      <p:ext uri="{BB962C8B-B14F-4D97-AF65-F5344CB8AC3E}">
        <p14:creationId xmlns:p14="http://schemas.microsoft.com/office/powerpoint/2010/main" val="39536159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7"/>
            <a:ext cx="12192000" cy="65484"/>
          </a:xfrm>
          <a:prstGeom prst="rect">
            <a:avLst/>
          </a:prstGeom>
        </p:spPr>
      </p:pic>
      <p:pic>
        <p:nvPicPr>
          <p:cNvPr id="8" name="Picture 7" descr="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5063"/>
            <a:ext cx="12192000" cy="101203"/>
          </a:xfrm>
          <a:prstGeom prst="rect">
            <a:avLst/>
          </a:prstGeom>
        </p:spPr>
      </p:pic>
      <p:sp>
        <p:nvSpPr>
          <p:cNvPr id="2" name="TextBox 1"/>
          <p:cNvSpPr txBox="1"/>
          <p:nvPr/>
        </p:nvSpPr>
        <p:spPr>
          <a:xfrm>
            <a:off x="0" y="2762293"/>
            <a:ext cx="12192000" cy="1420433"/>
          </a:xfrm>
          <a:prstGeom prst="rect">
            <a:avLst/>
          </a:prstGeom>
          <a:noFill/>
        </p:spPr>
        <p:txBody>
          <a:bodyPr wrap="square" lIns="65578" tIns="32788" rIns="65578" bIns="32788" rtlCol="0">
            <a:spAutoFit/>
          </a:bodyPr>
          <a:lstStyle/>
          <a:p>
            <a:pPr algn="ctr"/>
            <a:r>
              <a:rPr lang="en-US" sz="4400" b="1" dirty="0" smtClean="0">
                <a:solidFill>
                  <a:schemeClr val="accent6">
                    <a:lumMod val="75000"/>
                  </a:schemeClr>
                </a:solidFill>
                <a:cs typeface="Calibri"/>
              </a:rPr>
              <a:t>ADDRESSING THE SMEs </a:t>
            </a:r>
          </a:p>
          <a:p>
            <a:pPr algn="ctr"/>
            <a:r>
              <a:rPr lang="en-US" sz="4400" b="1" dirty="0" smtClean="0">
                <a:solidFill>
                  <a:schemeClr val="accent6">
                    <a:lumMod val="75000"/>
                  </a:schemeClr>
                </a:solidFill>
                <a:cs typeface="Calibri"/>
              </a:rPr>
              <a:t>FINANCING ISSUES</a:t>
            </a:r>
            <a:endParaRPr lang="en-US" sz="4400" b="1" dirty="0">
              <a:solidFill>
                <a:schemeClr val="accent6">
                  <a:lumMod val="75000"/>
                </a:schemeClr>
              </a:solidFill>
              <a:cs typeface="Calibri"/>
            </a:endParaRPr>
          </a:p>
        </p:txBody>
      </p:sp>
      <p:sp>
        <p:nvSpPr>
          <p:cNvPr id="3" name="Slide Number Placeholder 2"/>
          <p:cNvSpPr>
            <a:spLocks noGrp="1"/>
          </p:cNvSpPr>
          <p:nvPr>
            <p:ph type="sldNum" sz="quarter" idx="4294967295"/>
          </p:nvPr>
        </p:nvSpPr>
        <p:spPr>
          <a:xfrm>
            <a:off x="9347200" y="6402534"/>
            <a:ext cx="2844800" cy="365125"/>
          </a:xfrm>
          <a:prstGeom prst="rect">
            <a:avLst/>
          </a:prstGeom>
        </p:spPr>
        <p:txBody>
          <a:bodyPr/>
          <a:lstStyle/>
          <a:p>
            <a:fld id="{2C09BE78-769A-4ED1-9A05-2F579A7813A0}" type="slidenum">
              <a:rPr lang="en-MY" smtClean="0">
                <a:solidFill>
                  <a:prstClr val="black">
                    <a:tint val="75000"/>
                  </a:prstClr>
                </a:solidFill>
              </a:rPr>
              <a:pPr/>
              <a:t>23</a:t>
            </a:fld>
            <a:endParaRPr lang="en-MY" dirty="0">
              <a:solidFill>
                <a:prstClr val="black">
                  <a:tint val="75000"/>
                </a:prstClr>
              </a:solidFill>
            </a:endParaRPr>
          </a:p>
        </p:txBody>
      </p:sp>
    </p:spTree>
    <p:extLst>
      <p:ext uri="{BB962C8B-B14F-4D97-AF65-F5344CB8AC3E}">
        <p14:creationId xmlns:p14="http://schemas.microsoft.com/office/powerpoint/2010/main" val="71307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142519"/>
            <a:ext cx="12192000" cy="463804"/>
          </a:xfrm>
          <a:prstGeom prst="rect">
            <a:avLst/>
          </a:prstGeom>
        </p:spPr>
        <p:txBody>
          <a:bodyPr lIns="65873" tIns="32937" rIns="65873" bIns="32937">
            <a:noAutofit/>
          </a:bodyPr>
          <a:lstStyle/>
          <a:p>
            <a:pPr algn="ctr" defTabSz="913166">
              <a:lnSpc>
                <a:spcPct val="70000"/>
              </a:lnSpc>
            </a:pPr>
            <a:r>
              <a:rPr lang="en-US" sz="3200" b="1" dirty="0" smtClean="0">
                <a:solidFill>
                  <a:srgbClr val="FF6600"/>
                </a:solidFill>
                <a:latin typeface="Calibri"/>
                <a:cs typeface="Calibri"/>
              </a:rPr>
              <a:t>Malaysia’s </a:t>
            </a:r>
            <a:r>
              <a:rPr lang="en-US" sz="3200" b="1" dirty="0" err="1" smtClean="0">
                <a:solidFill>
                  <a:srgbClr val="FF6600"/>
                </a:solidFill>
                <a:latin typeface="Calibri"/>
                <a:cs typeface="Calibri"/>
              </a:rPr>
              <a:t>Broadbased</a:t>
            </a:r>
            <a:r>
              <a:rPr lang="en-US" sz="3200" b="1" dirty="0" smtClean="0">
                <a:solidFill>
                  <a:srgbClr val="FF6600"/>
                </a:solidFill>
                <a:latin typeface="Calibri"/>
                <a:cs typeface="Calibri"/>
              </a:rPr>
              <a:t> </a:t>
            </a:r>
            <a:r>
              <a:rPr lang="en-US" sz="3200" b="1" dirty="0">
                <a:solidFill>
                  <a:srgbClr val="FF6600"/>
                </a:solidFill>
                <a:latin typeface="Calibri"/>
                <a:cs typeface="Calibri"/>
              </a:rPr>
              <a:t>Financial Landscape</a:t>
            </a:r>
            <a:br>
              <a:rPr lang="en-US" sz="3200" b="1" dirty="0">
                <a:solidFill>
                  <a:srgbClr val="FF6600"/>
                </a:solidFill>
                <a:latin typeface="Calibri"/>
                <a:cs typeface="Calibri"/>
              </a:rPr>
            </a:br>
            <a:endParaRPr lang="en-US" sz="3200" b="1" dirty="0">
              <a:solidFill>
                <a:srgbClr val="FF6600"/>
              </a:solidFill>
              <a:latin typeface="Calibri"/>
              <a:cs typeface="Calibri"/>
            </a:endParaRPr>
          </a:p>
        </p:txBody>
      </p:sp>
      <p:sp>
        <p:nvSpPr>
          <p:cNvPr id="77" name="TextBox 76"/>
          <p:cNvSpPr txBox="1"/>
          <p:nvPr/>
        </p:nvSpPr>
        <p:spPr>
          <a:xfrm>
            <a:off x="3352810" y="3383563"/>
            <a:ext cx="2426699" cy="715782"/>
          </a:xfrm>
          <a:prstGeom prst="roundRect">
            <a:avLst/>
          </a:prstGeom>
          <a:solidFill>
            <a:schemeClr val="accent4">
              <a:lumMod val="60000"/>
              <a:lumOff val="4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lIns="0" tIns="51897" rIns="0" bIns="51897" rtlCol="0" anchor="ctr">
            <a:noAutofit/>
          </a:bodyPr>
          <a:lstStyle/>
          <a:p>
            <a:pPr algn="ctr"/>
            <a:r>
              <a:rPr lang="en-US" sz="1700" b="1" dirty="0">
                <a:solidFill>
                  <a:schemeClr val="tx1"/>
                </a:solidFill>
                <a:latin typeface="Calibri"/>
                <a:cs typeface="Calibri"/>
              </a:rPr>
              <a:t>Commercial Banks</a:t>
            </a:r>
          </a:p>
        </p:txBody>
      </p:sp>
      <p:sp>
        <p:nvSpPr>
          <p:cNvPr id="78" name="TextBox 77"/>
          <p:cNvSpPr txBox="1"/>
          <p:nvPr/>
        </p:nvSpPr>
        <p:spPr>
          <a:xfrm>
            <a:off x="3339922" y="5081584"/>
            <a:ext cx="2451284" cy="715782"/>
          </a:xfrm>
          <a:prstGeom prst="roundRect">
            <a:avLst/>
          </a:prstGeom>
          <a:solidFill>
            <a:schemeClr val="accent4">
              <a:lumMod val="60000"/>
              <a:lumOff val="4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lIns="0" tIns="51897" rIns="0" bIns="51897" rtlCol="0" anchor="ctr">
            <a:noAutofit/>
          </a:bodyPr>
          <a:lstStyle/>
          <a:p>
            <a:pPr algn="ctr"/>
            <a:r>
              <a:rPr lang="en-US" sz="1700" b="1" dirty="0">
                <a:solidFill>
                  <a:schemeClr val="tx1"/>
                </a:solidFill>
                <a:latin typeface="Calibri"/>
                <a:cs typeface="Calibri"/>
              </a:rPr>
              <a:t>Islamic Banks</a:t>
            </a:r>
          </a:p>
        </p:txBody>
      </p:sp>
      <p:sp>
        <p:nvSpPr>
          <p:cNvPr id="80" name="TextBox 8"/>
          <p:cNvSpPr txBox="1"/>
          <p:nvPr/>
        </p:nvSpPr>
        <p:spPr>
          <a:xfrm>
            <a:off x="3339922" y="4255292"/>
            <a:ext cx="2451284" cy="715782"/>
          </a:xfrm>
          <a:prstGeom prst="roundRect">
            <a:avLst/>
          </a:prstGeom>
          <a:solidFill>
            <a:schemeClr val="accent4">
              <a:lumMod val="60000"/>
              <a:lumOff val="40000"/>
            </a:schemeClr>
          </a:solidFill>
          <a:ln/>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square" lIns="0" tIns="51897" rIns="0" bIns="51897" rtlCol="0" anchor="ctr">
            <a:noAutofit/>
          </a:bodyPr>
          <a:lstStyle/>
          <a:p>
            <a:pPr algn="ctr"/>
            <a:r>
              <a:rPr lang="en-US" sz="1700" b="1" dirty="0">
                <a:solidFill>
                  <a:schemeClr val="tx1"/>
                </a:solidFill>
                <a:latin typeface="Calibri"/>
                <a:cs typeface="Calibri"/>
              </a:rPr>
              <a:t>Investment</a:t>
            </a:r>
          </a:p>
          <a:p>
            <a:pPr algn="ctr"/>
            <a:r>
              <a:rPr lang="en-US" sz="1700" b="1" dirty="0">
                <a:solidFill>
                  <a:schemeClr val="tx1"/>
                </a:solidFill>
                <a:latin typeface="Calibri"/>
                <a:cs typeface="Calibri"/>
              </a:rPr>
              <a:t>Banks</a:t>
            </a:r>
          </a:p>
        </p:txBody>
      </p:sp>
      <p:sp>
        <p:nvSpPr>
          <p:cNvPr id="82" name="TextBox 81"/>
          <p:cNvSpPr txBox="1"/>
          <p:nvPr/>
        </p:nvSpPr>
        <p:spPr>
          <a:xfrm>
            <a:off x="3069914" y="2170675"/>
            <a:ext cx="2925389" cy="1103805"/>
          </a:xfrm>
          <a:prstGeom prst="plaque">
            <a:avLst/>
          </a:prstGeom>
          <a:solidFill>
            <a:srgbClr val="336600"/>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wrap="square" lIns="103794" tIns="51897" rIns="103794" bIns="51897" rtlCol="0" anchor="ctr">
            <a:noAutofit/>
          </a:bodyPr>
          <a:lstStyle/>
          <a:p>
            <a:pPr algn="ctr"/>
            <a:r>
              <a:rPr lang="en-US" sz="1700" b="1" dirty="0">
                <a:solidFill>
                  <a:schemeClr val="bg1"/>
                </a:solidFill>
                <a:latin typeface="Calibri"/>
                <a:cs typeface="Calibri"/>
              </a:rPr>
              <a:t>Licensed Banking Institutions</a:t>
            </a:r>
          </a:p>
        </p:txBody>
      </p:sp>
      <p:sp>
        <p:nvSpPr>
          <p:cNvPr id="75" name="TextBox 74"/>
          <p:cNvSpPr txBox="1"/>
          <p:nvPr/>
        </p:nvSpPr>
        <p:spPr>
          <a:xfrm>
            <a:off x="121456" y="2170675"/>
            <a:ext cx="2878892" cy="1103805"/>
          </a:xfrm>
          <a:prstGeom prst="plaque">
            <a:avLst/>
          </a:prstGeom>
          <a:solidFill>
            <a:schemeClr val="accent3">
              <a:lumMod val="75000"/>
            </a:schemeClr>
          </a:solidFill>
          <a:ln/>
          <a:scene3d>
            <a:camera prst="orthographicFront">
              <a:rot lat="0" lon="0" rev="0"/>
            </a:camera>
            <a:lightRig rig="threePt" dir="t">
              <a:rot lat="0" lon="0" rev="1200000"/>
            </a:lightRig>
          </a:scene3d>
          <a:sp3d>
            <a:bevelT w="63500" h="25400" prst="relaxedInset"/>
          </a:sp3d>
        </p:spPr>
        <p:style>
          <a:lnRef idx="0">
            <a:schemeClr val="accent4"/>
          </a:lnRef>
          <a:fillRef idx="3">
            <a:schemeClr val="accent4"/>
          </a:fillRef>
          <a:effectRef idx="3">
            <a:schemeClr val="accent4"/>
          </a:effectRef>
          <a:fontRef idx="minor">
            <a:schemeClr val="lt1"/>
          </a:fontRef>
        </p:style>
        <p:txBody>
          <a:bodyPr wrap="square" lIns="103794" tIns="51897" rIns="103794" bIns="51897" rtlCol="0" anchor="ctr">
            <a:noAutofit/>
          </a:bodyPr>
          <a:lstStyle/>
          <a:p>
            <a:pPr algn="ctr">
              <a:lnSpc>
                <a:spcPct val="80000"/>
              </a:lnSpc>
            </a:pPr>
            <a:r>
              <a:rPr lang="en-US" sz="1700" b="1" dirty="0">
                <a:solidFill>
                  <a:schemeClr val="bg1"/>
                </a:solidFill>
                <a:latin typeface="Calibri"/>
                <a:cs typeface="Calibri"/>
              </a:rPr>
              <a:t>Licensed Insurance Co</a:t>
            </a:r>
          </a:p>
          <a:p>
            <a:pPr algn="ctr">
              <a:lnSpc>
                <a:spcPct val="80000"/>
              </a:lnSpc>
            </a:pPr>
            <a:r>
              <a:rPr lang="en-US" sz="1700" b="1" dirty="0">
                <a:solidFill>
                  <a:schemeClr val="bg1"/>
                </a:solidFill>
                <a:latin typeface="Calibri"/>
                <a:cs typeface="Calibri"/>
              </a:rPr>
              <a:t>&amp; Takaful Operators</a:t>
            </a:r>
          </a:p>
        </p:txBody>
      </p:sp>
      <p:sp>
        <p:nvSpPr>
          <p:cNvPr id="76" name="TextBox 75"/>
          <p:cNvSpPr txBox="1"/>
          <p:nvPr/>
        </p:nvSpPr>
        <p:spPr>
          <a:xfrm>
            <a:off x="1552732" y="850971"/>
            <a:ext cx="2878892" cy="1103805"/>
          </a:xfrm>
          <a:prstGeom prst="rect">
            <a:avLst/>
          </a:prstGeom>
          <a:ln/>
        </p:spPr>
        <p:style>
          <a:lnRef idx="0">
            <a:schemeClr val="accent3"/>
          </a:lnRef>
          <a:fillRef idx="3">
            <a:schemeClr val="accent3"/>
          </a:fillRef>
          <a:effectRef idx="3">
            <a:schemeClr val="accent3"/>
          </a:effectRef>
          <a:fontRef idx="minor">
            <a:schemeClr val="lt1"/>
          </a:fontRef>
        </p:style>
        <p:txBody>
          <a:bodyPr wrap="square" lIns="103794" tIns="51897" rIns="103794" bIns="51897" rtlCol="0" anchor="ctr">
            <a:noAutofit/>
          </a:bodyPr>
          <a:lstStyle/>
          <a:p>
            <a:pPr algn="ctr"/>
            <a:r>
              <a:rPr lang="en-US" sz="1700" b="1" dirty="0">
                <a:solidFill>
                  <a:schemeClr val="tx1"/>
                </a:solidFill>
                <a:latin typeface="Calibri"/>
                <a:cs typeface="Calibri"/>
              </a:rPr>
              <a:t>Financial</a:t>
            </a:r>
          </a:p>
          <a:p>
            <a:pPr algn="ctr"/>
            <a:r>
              <a:rPr lang="en-US" sz="1700" b="1" dirty="0">
                <a:solidFill>
                  <a:schemeClr val="tx1"/>
                </a:solidFill>
                <a:latin typeface="Calibri"/>
                <a:cs typeface="Calibri"/>
              </a:rPr>
              <a:t>Institutions</a:t>
            </a:r>
          </a:p>
        </p:txBody>
      </p:sp>
      <p:sp>
        <p:nvSpPr>
          <p:cNvPr id="19" name="TextBox 18"/>
          <p:cNvSpPr txBox="1"/>
          <p:nvPr/>
        </p:nvSpPr>
        <p:spPr>
          <a:xfrm>
            <a:off x="9377769" y="2116662"/>
            <a:ext cx="2697466" cy="1168735"/>
          </a:xfrm>
          <a:prstGeom prst="plaque">
            <a:avLst/>
          </a:prstGeom>
          <a:solidFill>
            <a:schemeClr val="accent5">
              <a:lumMod val="60000"/>
              <a:lumOff val="40000"/>
            </a:schemeClr>
          </a:solidFill>
          <a:ln/>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wrap="square" lIns="0" tIns="51897" rIns="0" bIns="51897" rtlCol="0" anchor="ctr">
            <a:noAutofit/>
          </a:bodyPr>
          <a:lstStyle/>
          <a:p>
            <a:pPr algn="ctr"/>
            <a:r>
              <a:rPr lang="en-US" sz="1700" b="1" dirty="0">
                <a:solidFill>
                  <a:schemeClr val="tx1"/>
                </a:solidFill>
                <a:latin typeface="Calibri"/>
                <a:cs typeface="Calibri"/>
              </a:rPr>
              <a:t>Not prescribed under DFIA 2002</a:t>
            </a:r>
          </a:p>
        </p:txBody>
      </p:sp>
      <p:sp>
        <p:nvSpPr>
          <p:cNvPr id="20" name="TextBox 19"/>
          <p:cNvSpPr txBox="1"/>
          <p:nvPr/>
        </p:nvSpPr>
        <p:spPr>
          <a:xfrm>
            <a:off x="6613594" y="2116662"/>
            <a:ext cx="2739626" cy="1168735"/>
          </a:xfrm>
          <a:prstGeom prst="plaque">
            <a:avLst/>
          </a:prstGeom>
          <a:solidFill>
            <a:schemeClr val="accent5">
              <a:lumMod val="75000"/>
            </a:schemeClr>
          </a:solidFill>
          <a:ln/>
          <a:scene3d>
            <a:camera prst="orthographicFront">
              <a:rot lat="0" lon="0" rev="0"/>
            </a:camera>
            <a:lightRig rig="threePt" dir="t">
              <a:rot lat="0" lon="0" rev="1200000"/>
            </a:lightRig>
          </a:scene3d>
          <a:sp3d>
            <a:bevelT w="63500" h="25400" prst="relaxedInset"/>
          </a:sp3d>
        </p:spPr>
        <p:style>
          <a:lnRef idx="0">
            <a:schemeClr val="accent1"/>
          </a:lnRef>
          <a:fillRef idx="3">
            <a:schemeClr val="accent1"/>
          </a:fillRef>
          <a:effectRef idx="3">
            <a:schemeClr val="accent1"/>
          </a:effectRef>
          <a:fontRef idx="minor">
            <a:schemeClr val="lt1"/>
          </a:fontRef>
        </p:style>
        <p:txBody>
          <a:bodyPr wrap="square" lIns="0" tIns="51897" rIns="0" bIns="51897" rtlCol="0" anchor="ctr">
            <a:noAutofit/>
          </a:bodyPr>
          <a:lstStyle/>
          <a:p>
            <a:pPr algn="ctr"/>
            <a:r>
              <a:rPr lang="en-US" sz="1700" b="1" dirty="0">
                <a:latin typeface="Calibri"/>
                <a:cs typeface="Calibri"/>
              </a:rPr>
              <a:t>Prescribed under DFIA 2002</a:t>
            </a:r>
          </a:p>
        </p:txBody>
      </p:sp>
      <p:sp>
        <p:nvSpPr>
          <p:cNvPr id="21" name="TextBox 20"/>
          <p:cNvSpPr txBox="1"/>
          <p:nvPr/>
        </p:nvSpPr>
        <p:spPr>
          <a:xfrm>
            <a:off x="7893316" y="809142"/>
            <a:ext cx="2878892" cy="1103805"/>
          </a:xfrm>
          <a:prstGeom prst="rect">
            <a:avLst/>
          </a:prstGeom>
          <a:ln/>
        </p:spPr>
        <p:style>
          <a:lnRef idx="0">
            <a:schemeClr val="accent6"/>
          </a:lnRef>
          <a:fillRef idx="3">
            <a:schemeClr val="accent6"/>
          </a:fillRef>
          <a:effectRef idx="3">
            <a:schemeClr val="accent6"/>
          </a:effectRef>
          <a:fontRef idx="minor">
            <a:schemeClr val="lt1"/>
          </a:fontRef>
        </p:style>
        <p:txBody>
          <a:bodyPr wrap="square" lIns="103794" tIns="51897" rIns="103794" bIns="51897" rtlCol="0" anchor="ctr">
            <a:noAutofit/>
          </a:bodyPr>
          <a:lstStyle/>
          <a:p>
            <a:pPr algn="ctr"/>
            <a:r>
              <a:rPr lang="en-US" sz="1700" b="1" dirty="0">
                <a:solidFill>
                  <a:schemeClr val="tx1"/>
                </a:solidFill>
                <a:latin typeface="Calibri"/>
                <a:cs typeface="Calibri"/>
              </a:rPr>
              <a:t>Development Financial Institutions</a:t>
            </a:r>
          </a:p>
        </p:txBody>
      </p:sp>
      <p:pic>
        <p:nvPicPr>
          <p:cNvPr id="22" name="Picture 2" descr="http://www.bpmb.com.my/GUI/images/logo_bpmb.jpg"/>
          <p:cNvPicPr>
            <a:picLocks noChangeAspect="1" noChangeArrowheads="1"/>
          </p:cNvPicPr>
          <p:nvPr/>
        </p:nvPicPr>
        <p:blipFill>
          <a:blip r:embed="rId2" cstate="print"/>
          <a:srcRect/>
          <a:stretch>
            <a:fillRect/>
          </a:stretch>
        </p:blipFill>
        <p:spPr bwMode="auto">
          <a:xfrm>
            <a:off x="6744072" y="4158081"/>
            <a:ext cx="1217680" cy="486054"/>
          </a:xfrm>
          <a:prstGeom prst="rect">
            <a:avLst/>
          </a:prstGeom>
          <a:noFill/>
        </p:spPr>
      </p:pic>
      <p:pic>
        <p:nvPicPr>
          <p:cNvPr id="23" name="Picture 4" descr="http://2.bp.blogspot.com/_vfmsQiwqihc/R7EHI7RHUfI/AAAAAAAADw8/QBjlwqj-xY0/s400/exim+bank.gif"/>
          <p:cNvPicPr>
            <a:picLocks noChangeAspect="1" noChangeArrowheads="1"/>
          </p:cNvPicPr>
          <p:nvPr/>
        </p:nvPicPr>
        <p:blipFill>
          <a:blip r:embed="rId3" cstate="print"/>
          <a:srcRect r="47253"/>
          <a:stretch>
            <a:fillRect/>
          </a:stretch>
        </p:blipFill>
        <p:spPr bwMode="auto">
          <a:xfrm>
            <a:off x="7770186" y="5373224"/>
            <a:ext cx="540060" cy="803903"/>
          </a:xfrm>
          <a:prstGeom prst="rect">
            <a:avLst/>
          </a:prstGeom>
          <a:noFill/>
        </p:spPr>
      </p:pic>
      <p:pic>
        <p:nvPicPr>
          <p:cNvPr id="24" name="Picture 6" descr="http://1.bp.blogspot.com/-fgBUnNHZ8DU/TZ6_xQLnYFI/AAAAAAAAHyk/k3U3RRg0YlU/s400/bank%2Brakyat.jpg"/>
          <p:cNvPicPr>
            <a:picLocks noChangeAspect="1" noChangeArrowheads="1"/>
          </p:cNvPicPr>
          <p:nvPr/>
        </p:nvPicPr>
        <p:blipFill>
          <a:blip r:embed="rId4" cstate="print"/>
          <a:srcRect/>
          <a:stretch>
            <a:fillRect/>
          </a:stretch>
        </p:blipFill>
        <p:spPr bwMode="auto">
          <a:xfrm>
            <a:off x="8148230" y="4158089"/>
            <a:ext cx="1184991" cy="437449"/>
          </a:xfrm>
          <a:prstGeom prst="rect">
            <a:avLst/>
          </a:prstGeom>
          <a:noFill/>
        </p:spPr>
      </p:pic>
      <p:pic>
        <p:nvPicPr>
          <p:cNvPr id="26" name="Picture 10" descr="http://biz.yellowpages.com.my/agrobank/images/804620_WP.jpg"/>
          <p:cNvPicPr>
            <a:picLocks noChangeAspect="1" noChangeArrowheads="1"/>
          </p:cNvPicPr>
          <p:nvPr/>
        </p:nvPicPr>
        <p:blipFill>
          <a:blip r:embed="rId5" cstate="print"/>
          <a:srcRect l="2000" t="24000" r="2000" b="28000"/>
          <a:stretch>
            <a:fillRect/>
          </a:stretch>
        </p:blipFill>
        <p:spPr bwMode="auto">
          <a:xfrm>
            <a:off x="6744080" y="4789959"/>
            <a:ext cx="1175503" cy="437449"/>
          </a:xfrm>
          <a:prstGeom prst="rect">
            <a:avLst/>
          </a:prstGeom>
          <a:noFill/>
        </p:spPr>
      </p:pic>
      <p:pic>
        <p:nvPicPr>
          <p:cNvPr id="28" name="Picture 2"/>
          <p:cNvPicPr>
            <a:picLocks noChangeAspect="1" noChangeArrowheads="1"/>
          </p:cNvPicPr>
          <p:nvPr/>
        </p:nvPicPr>
        <p:blipFill>
          <a:blip r:embed="rId6" cstate="print"/>
          <a:srcRect/>
          <a:stretch>
            <a:fillRect/>
          </a:stretch>
        </p:blipFill>
        <p:spPr bwMode="auto">
          <a:xfrm>
            <a:off x="7230126" y="3447276"/>
            <a:ext cx="1512168" cy="528328"/>
          </a:xfrm>
          <a:prstGeom prst="rect">
            <a:avLst/>
          </a:prstGeom>
          <a:noFill/>
          <a:ln w="9525">
            <a:noFill/>
            <a:miter lim="800000"/>
            <a:headEnd/>
            <a:tailEnd/>
          </a:ln>
          <a:effectLst/>
        </p:spPr>
      </p:pic>
      <p:pic>
        <p:nvPicPr>
          <p:cNvPr id="2" name="Picture 1" descr="BSN-New-Logo-Vector-720x34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4222" y="4741346"/>
            <a:ext cx="1296144" cy="550861"/>
          </a:xfrm>
          <a:prstGeom prst="rect">
            <a:avLst/>
          </a:prstGeom>
        </p:spPr>
      </p:pic>
      <p:sp>
        <p:nvSpPr>
          <p:cNvPr id="5" name="Slide Number Placeholder 4"/>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24</a:t>
            </a:fld>
            <a:endParaRPr lang="en-MY" dirty="0">
              <a:solidFill>
                <a:prstClr val="black">
                  <a:tint val="75000"/>
                </a:prstClr>
              </a:solidFill>
            </a:endParaRPr>
          </a:p>
        </p:txBody>
      </p:sp>
    </p:spTree>
    <p:extLst>
      <p:ext uri="{BB962C8B-B14F-4D97-AF65-F5344CB8AC3E}">
        <p14:creationId xmlns:p14="http://schemas.microsoft.com/office/powerpoint/2010/main" val="1636868943"/>
      </p:ext>
    </p:extLst>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142518"/>
            <a:ext cx="12192000" cy="857250"/>
          </a:xfrm>
          <a:prstGeom prst="rect">
            <a:avLst/>
          </a:prstGeom>
        </p:spPr>
        <p:txBody>
          <a:bodyPr lIns="65873" tIns="32937" rIns="65873" bIns="32937">
            <a:normAutofit/>
          </a:bodyPr>
          <a:lstStyle/>
          <a:p>
            <a:pPr algn="ctr"/>
            <a:r>
              <a:rPr lang="en-US" sz="3200" b="1" dirty="0">
                <a:solidFill>
                  <a:srgbClr val="FF6600"/>
                </a:solidFill>
                <a:latin typeface="Calibri"/>
                <a:cs typeface="Calibri"/>
              </a:rPr>
              <a:t>Perspective of </a:t>
            </a:r>
            <a:r>
              <a:rPr lang="en-US" sz="3200" b="1" dirty="0" smtClean="0">
                <a:solidFill>
                  <a:srgbClr val="FF6600"/>
                </a:solidFill>
                <a:latin typeface="Calibri"/>
                <a:cs typeface="Calibri"/>
              </a:rPr>
              <a:t>DFIs </a:t>
            </a:r>
            <a:r>
              <a:rPr lang="en-US" sz="3200" b="1" dirty="0">
                <a:solidFill>
                  <a:srgbClr val="FF6600"/>
                </a:solidFill>
                <a:latin typeface="Calibri"/>
                <a:cs typeface="Calibri"/>
              </a:rPr>
              <a:t>in Malaysia</a:t>
            </a:r>
            <a:endParaRPr lang="en-MY" sz="3200" b="1" dirty="0">
              <a:solidFill>
                <a:srgbClr val="FF6600"/>
              </a:solidFill>
              <a:latin typeface="Calibri"/>
              <a:cs typeface="Calibri"/>
            </a:endParaRPr>
          </a:p>
        </p:txBody>
      </p:sp>
      <p:sp>
        <p:nvSpPr>
          <p:cNvPr id="7" name="Rectangle 6"/>
          <p:cNvSpPr/>
          <p:nvPr/>
        </p:nvSpPr>
        <p:spPr>
          <a:xfrm>
            <a:off x="5158161" y="852914"/>
            <a:ext cx="6424247" cy="51054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03794" tIns="51897" rIns="103794" bIns="51897" rtlCol="0" anchor="ctr"/>
          <a:lstStyle/>
          <a:p>
            <a:pPr algn="ctr"/>
            <a:endParaRPr lang="en-US"/>
          </a:p>
        </p:txBody>
      </p:sp>
      <p:grpSp>
        <p:nvGrpSpPr>
          <p:cNvPr id="10" name="Group 9"/>
          <p:cNvGrpSpPr/>
          <p:nvPr/>
        </p:nvGrpSpPr>
        <p:grpSpPr>
          <a:xfrm>
            <a:off x="711207" y="852914"/>
            <a:ext cx="4807895" cy="5105400"/>
            <a:chOff x="533400" y="1295400"/>
            <a:chExt cx="3779956" cy="3733800"/>
          </a:xfrm>
          <a:solidFill>
            <a:schemeClr val="bg2">
              <a:lumMod val="90000"/>
            </a:schemeClr>
          </a:solidFill>
        </p:grpSpPr>
        <p:sp>
          <p:nvSpPr>
            <p:cNvPr id="4" name="Rectangle 3"/>
            <p:cNvSpPr/>
            <p:nvPr/>
          </p:nvSpPr>
          <p:spPr>
            <a:xfrm>
              <a:off x="533400" y="1295400"/>
              <a:ext cx="3546231" cy="37338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rot="2700000">
              <a:off x="3094156" y="2538504"/>
              <a:ext cx="1219200" cy="1219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1016002" y="1371217"/>
            <a:ext cx="4064000" cy="4101799"/>
          </a:xfrm>
          <a:prstGeom prst="rect">
            <a:avLst/>
          </a:prstGeom>
          <a:noFill/>
        </p:spPr>
        <p:txBody>
          <a:bodyPr wrap="square" lIns="103794" tIns="51897" rIns="103794" bIns="51897" rtlCol="0">
            <a:spAutoFit/>
          </a:bodyPr>
          <a:lstStyle/>
          <a:p>
            <a:pPr>
              <a:lnSpc>
                <a:spcPct val="90000"/>
              </a:lnSpc>
              <a:defRPr/>
            </a:pPr>
            <a:r>
              <a:rPr lang="en-US" sz="3200" b="1" dirty="0"/>
              <a:t>Roles and functions in providing focused financial and development support  to bolster economic growth, socio-economic agenda and human capital development</a:t>
            </a:r>
          </a:p>
        </p:txBody>
      </p:sp>
      <p:sp>
        <p:nvSpPr>
          <p:cNvPr id="12" name="TextBox 11"/>
          <p:cNvSpPr txBox="1"/>
          <p:nvPr/>
        </p:nvSpPr>
        <p:spPr>
          <a:xfrm>
            <a:off x="6002224" y="1371217"/>
            <a:ext cx="5376985" cy="4101799"/>
          </a:xfrm>
          <a:prstGeom prst="rect">
            <a:avLst/>
          </a:prstGeom>
          <a:noFill/>
        </p:spPr>
        <p:txBody>
          <a:bodyPr wrap="square" lIns="103794" tIns="51897" rIns="103794" bIns="51897" rtlCol="0">
            <a:spAutoFit/>
          </a:bodyPr>
          <a:lstStyle/>
          <a:p>
            <a:pPr algn="r">
              <a:lnSpc>
                <a:spcPct val="90000"/>
              </a:lnSpc>
              <a:spcBef>
                <a:spcPct val="20000"/>
              </a:spcBef>
              <a:spcAft>
                <a:spcPct val="20000"/>
              </a:spcAft>
              <a:defRPr/>
            </a:pPr>
            <a:r>
              <a:rPr lang="en-MY" sz="3200" b="1" dirty="0">
                <a:latin typeface="Calibri" pitchFamily="34" charset="0"/>
                <a:ea typeface="Cambria Math" pitchFamily="18" charset="0"/>
              </a:rPr>
              <a:t>DFIs are specialised FIs established by the Government with specific mandate to develop and promote key sectors that</a:t>
            </a:r>
            <a:br>
              <a:rPr lang="en-MY" sz="3200" b="1" dirty="0">
                <a:latin typeface="Calibri" pitchFamily="34" charset="0"/>
                <a:ea typeface="Cambria Math" pitchFamily="18" charset="0"/>
              </a:rPr>
            </a:br>
            <a:r>
              <a:rPr lang="en-MY" sz="3200" b="1" dirty="0">
                <a:latin typeface="Calibri" pitchFamily="34" charset="0"/>
                <a:ea typeface="Cambria Math" pitchFamily="18" charset="0"/>
              </a:rPr>
              <a:t>are considered of strategic</a:t>
            </a:r>
            <a:br>
              <a:rPr lang="en-MY" sz="3200" b="1" dirty="0">
                <a:latin typeface="Calibri" pitchFamily="34" charset="0"/>
                <a:ea typeface="Cambria Math" pitchFamily="18" charset="0"/>
              </a:rPr>
            </a:br>
            <a:r>
              <a:rPr lang="en-MY" sz="3200" b="1" dirty="0">
                <a:latin typeface="Calibri" pitchFamily="34" charset="0"/>
                <a:ea typeface="Cambria Math" pitchFamily="18" charset="0"/>
              </a:rPr>
              <a:t>importance to the overall socio-economic development objectives of the country</a:t>
            </a:r>
            <a:endParaRPr lang="en-US" sz="3200" b="1" dirty="0">
              <a:latin typeface="Calibri" pitchFamily="34" charset="0"/>
              <a:ea typeface="Cambria Math" pitchFamily="18" charset="0"/>
            </a:endParaRP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25</a:t>
            </a:fld>
            <a:endParaRPr lang="en-MY" dirty="0">
              <a:solidFill>
                <a:prstClr val="black">
                  <a:tint val="75000"/>
                </a:prstClr>
              </a:solidFill>
            </a:endParaRPr>
          </a:p>
        </p:txBody>
      </p:sp>
    </p:spTree>
    <p:extLst>
      <p:ext uri="{BB962C8B-B14F-4D97-AF65-F5344CB8AC3E}">
        <p14:creationId xmlns:p14="http://schemas.microsoft.com/office/powerpoint/2010/main" val="3378952153"/>
      </p:ext>
    </p:extLst>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6" descr="http://4.bp.blogspot.com/_UHyrAj3FLso/S6PaFWLNmWI/AAAAAAAABMo/WKWWCcndaxw/s320/Logo+MOF+-+Perbendaharaan+Malaysia.png"/>
          <p:cNvPicPr>
            <a:picLocks noChangeAspect="1" noChangeArrowheads="1"/>
          </p:cNvPicPr>
          <p:nvPr/>
        </p:nvPicPr>
        <p:blipFill>
          <a:blip r:embed="rId2"/>
          <a:srcRect t="9613" b="11563"/>
          <a:stretch>
            <a:fillRect/>
          </a:stretch>
        </p:blipFill>
        <p:spPr bwMode="auto">
          <a:xfrm>
            <a:off x="5270504" y="1925638"/>
            <a:ext cx="1724025" cy="679450"/>
          </a:xfrm>
          <a:prstGeom prst="rect">
            <a:avLst/>
          </a:prstGeom>
          <a:noFill/>
          <a:ln w="9525">
            <a:noFill/>
            <a:miter lim="800000"/>
            <a:headEnd/>
            <a:tailEnd/>
          </a:ln>
        </p:spPr>
      </p:pic>
      <p:sp>
        <p:nvSpPr>
          <p:cNvPr id="13314" name="Title 2"/>
          <p:cNvSpPr>
            <a:spLocks noGrp="1"/>
          </p:cNvSpPr>
          <p:nvPr>
            <p:ph type="title" idx="4294967295"/>
          </p:nvPr>
        </p:nvSpPr>
        <p:spPr>
          <a:xfrm>
            <a:off x="0" y="306755"/>
            <a:ext cx="12192000" cy="857250"/>
          </a:xfrm>
          <a:prstGeom prst="rect">
            <a:avLst/>
          </a:prstGeom>
        </p:spPr>
        <p:txBody>
          <a:bodyPr lIns="91318" tIns="45661" rIns="91318" bIns="45661">
            <a:normAutofit/>
          </a:bodyPr>
          <a:lstStyle/>
          <a:p>
            <a:pPr algn="ctr"/>
            <a:r>
              <a:rPr lang="en-US" sz="3000" b="1" dirty="0">
                <a:solidFill>
                  <a:srgbClr val="FF6600"/>
                </a:solidFill>
                <a:latin typeface="Calibri"/>
                <a:cs typeface="Calibri"/>
              </a:rPr>
              <a:t>Introducing the SME </a:t>
            </a:r>
            <a:r>
              <a:rPr lang="en-US" sz="3000" b="1" dirty="0" smtClean="0">
                <a:solidFill>
                  <a:srgbClr val="FF6600"/>
                </a:solidFill>
                <a:latin typeface="Calibri"/>
                <a:cs typeface="Calibri"/>
              </a:rPr>
              <a:t>Development Bank, Malaysia</a:t>
            </a:r>
            <a:endParaRPr lang="en-MY" sz="3000" b="1" dirty="0">
              <a:solidFill>
                <a:srgbClr val="FF6600"/>
              </a:solidFill>
              <a:latin typeface="Calibri"/>
              <a:cs typeface="Calibri"/>
            </a:endParaRPr>
          </a:p>
        </p:txBody>
      </p:sp>
      <p:pic>
        <p:nvPicPr>
          <p:cNvPr id="13317" name="Picture 8" descr="http://media2.paultan.org/images/miti-logo.jpg"/>
          <p:cNvPicPr>
            <a:picLocks noChangeAspect="1" noChangeArrowheads="1"/>
          </p:cNvPicPr>
          <p:nvPr/>
        </p:nvPicPr>
        <p:blipFill>
          <a:blip r:embed="rId3"/>
          <a:srcRect/>
          <a:stretch>
            <a:fillRect/>
          </a:stretch>
        </p:blipFill>
        <p:spPr bwMode="auto">
          <a:xfrm>
            <a:off x="3432178" y="1925638"/>
            <a:ext cx="777876" cy="679450"/>
          </a:xfrm>
          <a:prstGeom prst="rect">
            <a:avLst/>
          </a:prstGeom>
          <a:noFill/>
          <a:ln w="9525">
            <a:noFill/>
            <a:miter lim="800000"/>
            <a:headEnd/>
            <a:tailEnd/>
          </a:ln>
        </p:spPr>
      </p:pic>
      <p:sp>
        <p:nvSpPr>
          <p:cNvPr id="12" name="Rectangle 11"/>
          <p:cNvSpPr/>
          <p:nvPr/>
        </p:nvSpPr>
        <p:spPr>
          <a:xfrm>
            <a:off x="5267333" y="2660651"/>
            <a:ext cx="1733551" cy="60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1" rIns="91318" bIns="45661" anchor="ctr"/>
          <a:lstStyle/>
          <a:p>
            <a:pPr algn="ctr">
              <a:defRPr/>
            </a:pPr>
            <a:r>
              <a:rPr lang="en-US" b="1" dirty="0">
                <a:solidFill>
                  <a:schemeClr val="tx1"/>
                </a:solidFill>
              </a:rPr>
              <a:t>MOF Inc.</a:t>
            </a:r>
          </a:p>
        </p:txBody>
      </p:sp>
      <p:sp>
        <p:nvSpPr>
          <p:cNvPr id="13" name="Rectangle 12"/>
          <p:cNvSpPr/>
          <p:nvPr/>
        </p:nvSpPr>
        <p:spPr>
          <a:xfrm>
            <a:off x="7496191" y="2660651"/>
            <a:ext cx="1839913" cy="60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1" rIns="91318" bIns="45661" anchor="ctr"/>
          <a:lstStyle/>
          <a:p>
            <a:pPr algn="ctr">
              <a:defRPr/>
            </a:pPr>
            <a:r>
              <a:rPr lang="en-US" b="1" dirty="0">
                <a:solidFill>
                  <a:schemeClr val="tx1"/>
                </a:solidFill>
              </a:rPr>
              <a:t>Central Bank of Malaysia</a:t>
            </a:r>
          </a:p>
        </p:txBody>
      </p:sp>
      <p:sp>
        <p:nvSpPr>
          <p:cNvPr id="14" name="Rectangle 13"/>
          <p:cNvSpPr/>
          <p:nvPr/>
        </p:nvSpPr>
        <p:spPr>
          <a:xfrm>
            <a:off x="3038486" y="2660651"/>
            <a:ext cx="1733551" cy="60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1" rIns="91318" bIns="45661" anchor="ctr"/>
          <a:lstStyle/>
          <a:p>
            <a:pPr algn="ctr">
              <a:defRPr/>
            </a:pPr>
            <a:r>
              <a:rPr lang="en-US" b="1" dirty="0">
                <a:solidFill>
                  <a:schemeClr val="tx1"/>
                </a:solidFill>
              </a:rPr>
              <a:t>MITI</a:t>
            </a:r>
          </a:p>
        </p:txBody>
      </p:sp>
      <p:pic>
        <p:nvPicPr>
          <p:cNvPr id="13322" name="Picture 10" descr="http://www.portsworld.com/banknegara/bnm_logo.jpg"/>
          <p:cNvPicPr>
            <a:picLocks noChangeAspect="1" noChangeArrowheads="1"/>
          </p:cNvPicPr>
          <p:nvPr/>
        </p:nvPicPr>
        <p:blipFill>
          <a:blip r:embed="rId4"/>
          <a:srcRect/>
          <a:stretch>
            <a:fillRect/>
          </a:stretch>
        </p:blipFill>
        <p:spPr bwMode="auto">
          <a:xfrm>
            <a:off x="8074025" y="1965342"/>
            <a:ext cx="577851" cy="639763"/>
          </a:xfrm>
          <a:prstGeom prst="rect">
            <a:avLst/>
          </a:prstGeom>
          <a:noFill/>
          <a:ln w="9525">
            <a:noFill/>
            <a:miter lim="800000"/>
            <a:headEnd/>
            <a:tailEnd/>
          </a:ln>
        </p:spPr>
      </p:pic>
      <p:cxnSp>
        <p:nvCxnSpPr>
          <p:cNvPr id="17" name="Elbow Connector 16"/>
          <p:cNvCxnSpPr>
            <a:endCxn id="12" idx="2"/>
          </p:cNvCxnSpPr>
          <p:nvPr/>
        </p:nvCxnSpPr>
        <p:spPr>
          <a:xfrm rot="5400000" flipH="1" flipV="1">
            <a:off x="5599907" y="3804449"/>
            <a:ext cx="1066800" cy="1587"/>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13" idx="2"/>
          </p:cNvCxnSpPr>
          <p:nvPr/>
        </p:nvCxnSpPr>
        <p:spPr>
          <a:xfrm rot="5400000" flipH="1" flipV="1">
            <a:off x="6742113" y="2662253"/>
            <a:ext cx="1066800" cy="2282825"/>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endCxn id="14" idx="2"/>
          </p:cNvCxnSpPr>
          <p:nvPr/>
        </p:nvCxnSpPr>
        <p:spPr>
          <a:xfrm rot="16200000" flipV="1">
            <a:off x="4486275" y="2689235"/>
            <a:ext cx="1066800" cy="2228851"/>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Content Placeholder 2"/>
          <p:cNvSpPr txBox="1">
            <a:spLocks/>
          </p:cNvSpPr>
          <p:nvPr/>
        </p:nvSpPr>
        <p:spPr>
          <a:xfrm>
            <a:off x="2873388" y="1219203"/>
            <a:ext cx="2003425" cy="644525"/>
          </a:xfrm>
          <a:prstGeom prst="rect">
            <a:avLst/>
          </a:prstGeom>
        </p:spPr>
        <p:txBody>
          <a:bodyPr lIns="91318" tIns="45661" rIns="91318" bIns="45661">
            <a:noAutofit/>
          </a:bodyPr>
          <a:lstStyle/>
          <a:p>
            <a:pPr marL="60241" algn="ctr">
              <a:defRPr/>
            </a:pPr>
            <a:r>
              <a:rPr lang="en-US" b="1" dirty="0"/>
              <a:t>Supervising</a:t>
            </a:r>
          </a:p>
          <a:p>
            <a:pPr marL="60241" algn="ctr">
              <a:defRPr/>
            </a:pPr>
            <a:r>
              <a:rPr lang="en-US" b="1" dirty="0"/>
              <a:t>Ministry</a:t>
            </a:r>
          </a:p>
          <a:p>
            <a:pPr marL="288536" indent="-4761">
              <a:lnSpc>
                <a:spcPct val="110000"/>
              </a:lnSpc>
              <a:spcBef>
                <a:spcPct val="20000"/>
              </a:spcBef>
              <a:spcAft>
                <a:spcPct val="20000"/>
              </a:spcAft>
              <a:defRPr/>
            </a:pPr>
            <a:endParaRPr lang="en-US" b="1" dirty="0"/>
          </a:p>
        </p:txBody>
      </p:sp>
      <p:sp>
        <p:nvSpPr>
          <p:cNvPr id="21" name="Content Placeholder 2"/>
          <p:cNvSpPr txBox="1">
            <a:spLocks/>
          </p:cNvSpPr>
          <p:nvPr/>
        </p:nvSpPr>
        <p:spPr bwMode="auto">
          <a:xfrm>
            <a:off x="5267333" y="1219200"/>
            <a:ext cx="1733551" cy="457200"/>
          </a:xfrm>
          <a:prstGeom prst="rect">
            <a:avLst/>
          </a:prstGeom>
          <a:noFill/>
          <a:ln w="9525">
            <a:noFill/>
            <a:miter lim="800000"/>
            <a:headEnd/>
            <a:tailEnd/>
          </a:ln>
        </p:spPr>
        <p:txBody>
          <a:bodyPr lIns="91318" tIns="45661" rIns="91318" bIns="45661"/>
          <a:lstStyle/>
          <a:p>
            <a:pPr marL="60241" indent="-4761" algn="ctr">
              <a:defRPr/>
            </a:pPr>
            <a:r>
              <a:rPr lang="en-US" b="1" dirty="0"/>
              <a:t>Shareholder</a:t>
            </a:r>
          </a:p>
          <a:p>
            <a:pPr marL="60241" indent="-4761" algn="ctr">
              <a:defRPr/>
            </a:pPr>
            <a:r>
              <a:rPr lang="en-US" dirty="0"/>
              <a:t>100% owned</a:t>
            </a:r>
            <a:endParaRPr lang="en-US" b="1" dirty="0"/>
          </a:p>
          <a:p>
            <a:pPr marL="288536" indent="-4761" algn="ctr">
              <a:lnSpc>
                <a:spcPct val="110000"/>
              </a:lnSpc>
              <a:spcBef>
                <a:spcPct val="20000"/>
              </a:spcBef>
              <a:spcAft>
                <a:spcPct val="20000"/>
              </a:spcAft>
              <a:defRPr/>
            </a:pPr>
            <a:endParaRPr lang="en-US" b="1" dirty="0"/>
          </a:p>
        </p:txBody>
      </p:sp>
      <p:sp>
        <p:nvSpPr>
          <p:cNvPr id="22" name="Content Placeholder 2"/>
          <p:cNvSpPr txBox="1">
            <a:spLocks/>
          </p:cNvSpPr>
          <p:nvPr/>
        </p:nvSpPr>
        <p:spPr bwMode="auto">
          <a:xfrm>
            <a:off x="7419977" y="1219200"/>
            <a:ext cx="1952625" cy="457200"/>
          </a:xfrm>
          <a:prstGeom prst="rect">
            <a:avLst/>
          </a:prstGeom>
          <a:noFill/>
          <a:ln w="9525">
            <a:noFill/>
            <a:miter lim="800000"/>
            <a:headEnd/>
            <a:tailEnd/>
          </a:ln>
        </p:spPr>
        <p:txBody>
          <a:bodyPr lIns="91318" tIns="45661" rIns="91318" bIns="45661"/>
          <a:lstStyle/>
          <a:p>
            <a:pPr algn="ctr">
              <a:defRPr/>
            </a:pPr>
            <a:r>
              <a:rPr lang="en-US" b="1" dirty="0"/>
              <a:t>Regulator</a:t>
            </a:r>
          </a:p>
          <a:p>
            <a:pPr algn="ctr">
              <a:defRPr/>
            </a:pPr>
            <a:r>
              <a:rPr lang="en-US" b="1" dirty="0"/>
              <a:t>Under DFIA 2002</a:t>
            </a:r>
          </a:p>
          <a:p>
            <a:pPr marL="288536" indent="-4761" algn="ctr">
              <a:lnSpc>
                <a:spcPct val="110000"/>
              </a:lnSpc>
              <a:spcBef>
                <a:spcPct val="20000"/>
              </a:spcBef>
              <a:spcAft>
                <a:spcPct val="20000"/>
              </a:spcAft>
              <a:defRPr/>
            </a:pPr>
            <a:endParaRPr lang="en-US" b="1" dirty="0"/>
          </a:p>
        </p:txBody>
      </p:sp>
      <p:sp>
        <p:nvSpPr>
          <p:cNvPr id="23" name="Content Placeholder 2"/>
          <p:cNvSpPr txBox="1">
            <a:spLocks/>
          </p:cNvSpPr>
          <p:nvPr/>
        </p:nvSpPr>
        <p:spPr bwMode="auto">
          <a:xfrm>
            <a:off x="1905013" y="4419601"/>
            <a:ext cx="3300415" cy="1143000"/>
          </a:xfrm>
          <a:prstGeom prst="rect">
            <a:avLst/>
          </a:prstGeom>
          <a:noFill/>
          <a:ln w="9525">
            <a:noFill/>
            <a:miter lim="800000"/>
            <a:headEnd/>
            <a:tailEnd/>
          </a:ln>
        </p:spPr>
        <p:txBody>
          <a:bodyPr lIns="91318" tIns="45661" rIns="91318" bIns="45661"/>
          <a:lstStyle/>
          <a:p>
            <a:pPr>
              <a:spcBef>
                <a:spcPts val="300"/>
              </a:spcBef>
              <a:defRPr/>
            </a:pPr>
            <a:r>
              <a:rPr lang="en-US" sz="2000" b="1" dirty="0">
                <a:latin typeface="Century Gothic" panose="020B0502020202020204" pitchFamily="34" charset="0"/>
              </a:rPr>
              <a:t>Broad Sector Focus:</a:t>
            </a:r>
          </a:p>
          <a:p>
            <a:pPr marL="285365" indent="-285365">
              <a:spcBef>
                <a:spcPts val="300"/>
              </a:spcBef>
              <a:buFont typeface="Wingdings" panose="05000000000000000000" pitchFamily="2" charset="2"/>
              <a:buChar char="§"/>
              <a:defRPr/>
            </a:pPr>
            <a:r>
              <a:rPr lang="en-US" sz="2000" dirty="0">
                <a:latin typeface="Century Gothic" panose="020B0502020202020204" pitchFamily="34" charset="0"/>
              </a:rPr>
              <a:t>Manufacturing sector</a:t>
            </a:r>
          </a:p>
          <a:p>
            <a:pPr marL="285365" indent="-285365">
              <a:buFont typeface="Wingdings" panose="05000000000000000000" pitchFamily="2" charset="2"/>
              <a:buChar char="§"/>
              <a:defRPr/>
            </a:pPr>
            <a:r>
              <a:rPr lang="en-US" sz="2000" dirty="0">
                <a:latin typeface="Century Gothic" panose="020B0502020202020204" pitchFamily="34" charset="0"/>
              </a:rPr>
              <a:t>Services sector</a:t>
            </a:r>
          </a:p>
          <a:p>
            <a:pPr marL="285365" indent="-285365">
              <a:buFont typeface="Wingdings" panose="05000000000000000000" pitchFamily="2" charset="2"/>
              <a:buChar char="§"/>
              <a:defRPr/>
            </a:pPr>
            <a:r>
              <a:rPr lang="en-US" sz="2000" dirty="0">
                <a:latin typeface="Century Gothic" panose="020B0502020202020204" pitchFamily="34" charset="0"/>
              </a:rPr>
              <a:t>Construction sector</a:t>
            </a:r>
          </a:p>
          <a:p>
            <a:pPr marL="288536" indent="-4761" algn="ctr">
              <a:lnSpc>
                <a:spcPct val="110000"/>
              </a:lnSpc>
              <a:spcBef>
                <a:spcPct val="20000"/>
              </a:spcBef>
              <a:spcAft>
                <a:spcPct val="20000"/>
              </a:spcAft>
              <a:defRPr/>
            </a:pPr>
            <a:endParaRPr lang="en-US" sz="2000" b="1" dirty="0">
              <a:latin typeface="Century Gothic" panose="020B0502020202020204" pitchFamily="34" charset="0"/>
            </a:endParaRPr>
          </a:p>
        </p:txBody>
      </p:sp>
      <p:sp>
        <p:nvSpPr>
          <p:cNvPr id="13330" name="Content Placeholder 2"/>
          <p:cNvSpPr txBox="1">
            <a:spLocks/>
          </p:cNvSpPr>
          <p:nvPr/>
        </p:nvSpPr>
        <p:spPr bwMode="auto">
          <a:xfrm>
            <a:off x="7221539" y="4419600"/>
            <a:ext cx="3598863" cy="1905000"/>
          </a:xfrm>
          <a:prstGeom prst="rect">
            <a:avLst/>
          </a:prstGeom>
          <a:noFill/>
          <a:ln w="9525">
            <a:noFill/>
            <a:miter lim="800000"/>
            <a:headEnd/>
            <a:tailEnd/>
          </a:ln>
        </p:spPr>
        <p:txBody>
          <a:bodyPr lIns="91318" tIns="45661" rIns="91318" bIns="45661"/>
          <a:lstStyle/>
          <a:p>
            <a:pPr marL="179146" indent="-179146">
              <a:lnSpc>
                <a:spcPct val="110000"/>
              </a:lnSpc>
              <a:spcAft>
                <a:spcPct val="20000"/>
              </a:spcAft>
              <a:buFont typeface="Arial" pitchFamily="34" charset="0"/>
              <a:buChar char="•"/>
            </a:pPr>
            <a:endParaRPr lang="en-US" sz="2000" b="1" dirty="0">
              <a:latin typeface="Century Gothic" pitchFamily="34" charset="0"/>
            </a:endParaRPr>
          </a:p>
        </p:txBody>
      </p:sp>
      <p:pic>
        <p:nvPicPr>
          <p:cNvPr id="2" name="Picture 1" descr="money307-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5420" y="4267200"/>
            <a:ext cx="2261420" cy="1328994"/>
          </a:xfrm>
          <a:prstGeom prst="rect">
            <a:avLst/>
          </a:prstGeom>
        </p:spPr>
      </p:pic>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26</a:t>
            </a:fld>
            <a:endParaRPr lang="en-MY" dirty="0">
              <a:solidFill>
                <a:prstClr val="black">
                  <a:tint val="75000"/>
                </a:prstClr>
              </a:solidFill>
            </a:endParaRPr>
          </a:p>
        </p:txBody>
      </p:sp>
    </p:spTree>
    <p:extLst>
      <p:ext uri="{BB962C8B-B14F-4D97-AF65-F5344CB8AC3E}">
        <p14:creationId xmlns:p14="http://schemas.microsoft.com/office/powerpoint/2010/main" val="203763220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1"/>
          <p:cNvPicPr>
            <a:picLocks noChangeAspect="1" noChangeArrowheads="1"/>
          </p:cNvPicPr>
          <p:nvPr/>
        </p:nvPicPr>
        <p:blipFill>
          <a:blip r:embed="rId2"/>
          <a:srcRect/>
          <a:stretch>
            <a:fillRect/>
          </a:stretch>
        </p:blipFill>
        <p:spPr bwMode="auto">
          <a:xfrm>
            <a:off x="1" y="688258"/>
            <a:ext cx="12152940" cy="5498131"/>
          </a:xfrm>
          <a:prstGeom prst="rect">
            <a:avLst/>
          </a:prstGeom>
          <a:noFill/>
          <a:ln w="9525">
            <a:noFill/>
            <a:miter lim="800000"/>
            <a:headEnd/>
            <a:tailEnd/>
          </a:ln>
        </p:spPr>
      </p:pic>
      <p:pic>
        <p:nvPicPr>
          <p:cNvPr id="12294" name="Picture 2"/>
          <p:cNvPicPr>
            <a:picLocks noChangeAspect="1" noChangeArrowheads="1"/>
          </p:cNvPicPr>
          <p:nvPr/>
        </p:nvPicPr>
        <p:blipFill>
          <a:blip r:embed="rId3">
            <a:clrChange>
              <a:clrFrom>
                <a:srgbClr val="E7E8EA"/>
              </a:clrFrom>
              <a:clrTo>
                <a:srgbClr val="E7E8EA">
                  <a:alpha val="0"/>
                </a:srgbClr>
              </a:clrTo>
            </a:clrChange>
          </a:blip>
          <a:srcRect/>
          <a:stretch>
            <a:fillRect/>
          </a:stretch>
        </p:blipFill>
        <p:spPr bwMode="auto">
          <a:xfrm>
            <a:off x="5355131" y="1202608"/>
            <a:ext cx="1120296" cy="436102"/>
          </a:xfrm>
          <a:prstGeom prst="rect">
            <a:avLst/>
          </a:prstGeom>
          <a:noFill/>
          <a:ln w="9525">
            <a:noFill/>
            <a:miter lim="800000"/>
            <a:headEnd/>
            <a:tailEnd/>
          </a:ln>
        </p:spPr>
      </p:pic>
      <p:sp>
        <p:nvSpPr>
          <p:cNvPr id="12" name="Text Box 3"/>
          <p:cNvSpPr>
            <a:spLocks noChangeArrowheads="1"/>
          </p:cNvSpPr>
          <p:nvPr/>
        </p:nvSpPr>
        <p:spPr bwMode="auto">
          <a:xfrm>
            <a:off x="1518170" y="1953669"/>
            <a:ext cx="3334086" cy="1846546"/>
          </a:xfrm>
          <a:prstGeom prst="rect">
            <a:avLst/>
          </a:prstGeom>
          <a:noFill/>
          <a:ln>
            <a:headEnd/>
            <a:tailEnd/>
          </a:ln>
          <a:effectLst/>
        </p:spPr>
        <p:style>
          <a:lnRef idx="0">
            <a:schemeClr val="accent5"/>
          </a:lnRef>
          <a:fillRef idx="3">
            <a:schemeClr val="accent5"/>
          </a:fillRef>
          <a:effectRef idx="3">
            <a:schemeClr val="accent5"/>
          </a:effectRef>
          <a:fontRef idx="minor">
            <a:schemeClr val="lt1"/>
          </a:fontRef>
        </p:style>
        <p:txBody>
          <a:bodyPr lIns="91384" tIns="91384" rIns="91384" bIns="91384">
            <a:spAutoFit/>
            <a:flatTx/>
          </a:bodyPr>
          <a:lstStyle/>
          <a:p>
            <a:pPr indent="-4761">
              <a:defRPr/>
            </a:pPr>
            <a:r>
              <a:rPr lang="en-MY" sz="2800" b="1" dirty="0" smtClean="0">
                <a:solidFill>
                  <a:srgbClr val="FF6600"/>
                </a:solidFill>
                <a:latin typeface="Century Gothic" pitchFamily="34" charset="0"/>
                <a:cs typeface="Arial" pitchFamily="34" charset="0"/>
              </a:rPr>
              <a:t>VISION</a:t>
            </a:r>
            <a:r>
              <a:rPr lang="en-MY" sz="2000" b="1" dirty="0" smtClean="0">
                <a:solidFill>
                  <a:srgbClr val="FF6600"/>
                </a:solidFill>
                <a:latin typeface="Century Gothic" pitchFamily="34" charset="0"/>
                <a:cs typeface="Arial" pitchFamily="34" charset="0"/>
              </a:rPr>
              <a:t> </a:t>
            </a:r>
          </a:p>
          <a:p>
            <a:pPr indent="-4761">
              <a:defRPr/>
            </a:pPr>
            <a:endParaRPr lang="en-MY" sz="1600" b="1" dirty="0">
              <a:solidFill>
                <a:schemeClr val="tx1"/>
              </a:solidFill>
              <a:latin typeface="Century Gothic" pitchFamily="34" charset="0"/>
              <a:cs typeface="Arial" pitchFamily="34" charset="0"/>
            </a:endParaRPr>
          </a:p>
          <a:p>
            <a:pPr indent="-4761">
              <a:defRPr/>
            </a:pPr>
            <a:r>
              <a:rPr lang="en-MY" sz="1600" b="1" dirty="0" smtClean="0">
                <a:solidFill>
                  <a:schemeClr val="tx1"/>
                </a:solidFill>
                <a:latin typeface="Century Gothic" pitchFamily="34" charset="0"/>
                <a:cs typeface="Arial" pitchFamily="34" charset="0"/>
              </a:rPr>
              <a:t>A </a:t>
            </a:r>
            <a:r>
              <a:rPr lang="en-MY" sz="1600" b="1" dirty="0">
                <a:solidFill>
                  <a:schemeClr val="tx1"/>
                </a:solidFill>
                <a:latin typeface="Century Gothic" pitchFamily="34" charset="0"/>
                <a:cs typeface="Arial" pitchFamily="34" charset="0"/>
              </a:rPr>
              <a:t>full-fledged specialised financial institution, an international benchmark for nurturing SME excellence</a:t>
            </a:r>
            <a:endParaRPr lang="en-US" sz="1600" b="1" dirty="0">
              <a:solidFill>
                <a:schemeClr val="tx1"/>
              </a:solidFill>
              <a:latin typeface="Century Gothic" pitchFamily="34" charset="0"/>
              <a:cs typeface="Arial" pitchFamily="34" charset="0"/>
            </a:endParaRPr>
          </a:p>
        </p:txBody>
      </p:sp>
      <p:sp>
        <p:nvSpPr>
          <p:cNvPr id="13" name="Text Box 3"/>
          <p:cNvSpPr>
            <a:spLocks noChangeArrowheads="1"/>
          </p:cNvSpPr>
          <p:nvPr/>
        </p:nvSpPr>
        <p:spPr bwMode="auto">
          <a:xfrm>
            <a:off x="9055065" y="2489137"/>
            <a:ext cx="2694483" cy="2277433"/>
          </a:xfrm>
          <a:prstGeom prst="rect">
            <a:avLst/>
          </a:prstGeom>
          <a:noFill/>
          <a:ln>
            <a:headEnd/>
            <a:tailEnd/>
          </a:ln>
          <a:effectLst/>
        </p:spPr>
        <p:style>
          <a:lnRef idx="0">
            <a:schemeClr val="accent5"/>
          </a:lnRef>
          <a:fillRef idx="3">
            <a:schemeClr val="accent5"/>
          </a:fillRef>
          <a:effectRef idx="3">
            <a:schemeClr val="accent5"/>
          </a:effectRef>
          <a:fontRef idx="minor">
            <a:schemeClr val="lt1"/>
          </a:fontRef>
        </p:style>
        <p:txBody>
          <a:bodyPr wrap="square" lIns="91384" tIns="91384" rIns="91384" bIns="91384">
            <a:spAutoFit/>
            <a:flatTx/>
          </a:bodyPr>
          <a:lstStyle/>
          <a:p>
            <a:pPr>
              <a:defRPr/>
            </a:pPr>
            <a:r>
              <a:rPr lang="en-MY" sz="2800" b="1" dirty="0" smtClean="0">
                <a:solidFill>
                  <a:srgbClr val="FF6600"/>
                </a:solidFill>
                <a:latin typeface="Century Gothic" pitchFamily="34" charset="0"/>
                <a:cs typeface="Arial" pitchFamily="34" charset="0"/>
              </a:rPr>
              <a:t>MISSION</a:t>
            </a:r>
          </a:p>
          <a:p>
            <a:pPr>
              <a:defRPr/>
            </a:pPr>
            <a:endParaRPr lang="en-MY" b="1" dirty="0">
              <a:solidFill>
                <a:srgbClr val="FF6600"/>
              </a:solidFill>
              <a:latin typeface="Century Gothic" pitchFamily="34" charset="0"/>
              <a:cs typeface="Arial" pitchFamily="34" charset="0"/>
            </a:endParaRPr>
          </a:p>
          <a:p>
            <a:pPr>
              <a:defRPr/>
            </a:pPr>
            <a:r>
              <a:rPr lang="en-MY" b="1" dirty="0" smtClean="0">
                <a:solidFill>
                  <a:schemeClr val="tx1"/>
                </a:solidFill>
                <a:latin typeface="Century Gothic" pitchFamily="34" charset="0"/>
                <a:cs typeface="Arial" pitchFamily="34" charset="0"/>
              </a:rPr>
              <a:t>To </a:t>
            </a:r>
            <a:r>
              <a:rPr lang="en-MY" b="1" dirty="0">
                <a:solidFill>
                  <a:schemeClr val="tx1"/>
                </a:solidFill>
                <a:latin typeface="Century Gothic" pitchFamily="34" charset="0"/>
                <a:cs typeface="Arial" pitchFamily="34" charset="0"/>
              </a:rPr>
              <a:t>develop SMEs to be the nation’s engine of growth, in line with the Government’s economic agenda</a:t>
            </a:r>
            <a:endParaRPr lang="en-US" b="1" dirty="0">
              <a:solidFill>
                <a:schemeClr val="tx1"/>
              </a:solidFill>
              <a:latin typeface="Century Gothic" pitchFamily="34" charset="0"/>
              <a:cs typeface="Arial" pitchFamily="34" charset="0"/>
            </a:endParaRPr>
          </a:p>
        </p:txBody>
      </p:sp>
      <p:sp>
        <p:nvSpPr>
          <p:cNvPr id="14" name="Rectangle 13"/>
          <p:cNvSpPr/>
          <p:nvPr/>
        </p:nvSpPr>
        <p:spPr>
          <a:xfrm>
            <a:off x="275499" y="247222"/>
            <a:ext cx="12018107" cy="438527"/>
          </a:xfrm>
          <a:prstGeom prst="rect">
            <a:avLst/>
          </a:prstGeom>
        </p:spPr>
        <p:txBody>
          <a:bodyPr wrap="square" lIns="91384" tIns="45693" rIns="91384" bIns="45693">
            <a:spAutoFit/>
          </a:bodyPr>
          <a:lstStyle/>
          <a:p>
            <a:pPr algn="ctr">
              <a:lnSpc>
                <a:spcPct val="70000"/>
              </a:lnSpc>
              <a:defRPr/>
            </a:pPr>
            <a:r>
              <a:rPr lang="en-MY" sz="3000" b="1" dirty="0">
                <a:solidFill>
                  <a:srgbClr val="FF6600"/>
                </a:solidFill>
                <a:cs typeface="Calibri"/>
              </a:rPr>
              <a:t>The SME </a:t>
            </a:r>
            <a:r>
              <a:rPr lang="en-MY" sz="3000" b="1" dirty="0" smtClean="0">
                <a:solidFill>
                  <a:srgbClr val="FF6600"/>
                </a:solidFill>
                <a:cs typeface="Calibri"/>
              </a:rPr>
              <a:t>Development Bank, Malaysia</a:t>
            </a:r>
            <a:endParaRPr lang="en-US" sz="3000" b="1" dirty="0">
              <a:solidFill>
                <a:schemeClr val="accent6">
                  <a:lumMod val="75000"/>
                </a:schemeClr>
              </a:solidFill>
              <a:latin typeface="Calibri"/>
              <a:ea typeface="ＭＳ Ｐゴシック" charset="-128"/>
              <a:cs typeface="Calibri"/>
            </a:endParaRPr>
          </a:p>
        </p:txBody>
      </p:sp>
      <p:sp>
        <p:nvSpPr>
          <p:cNvPr id="4" name="Slide Number Placeholder 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27</a:t>
            </a:fld>
            <a:endParaRPr lang="en-MY" dirty="0">
              <a:solidFill>
                <a:prstClr val="black">
                  <a:tint val="75000"/>
                </a:prstClr>
              </a:solidFill>
            </a:endParaRPr>
          </a:p>
        </p:txBody>
      </p:sp>
    </p:spTree>
    <p:extLst>
      <p:ext uri="{BB962C8B-B14F-4D97-AF65-F5344CB8AC3E}">
        <p14:creationId xmlns:p14="http://schemas.microsoft.com/office/powerpoint/2010/main" val="8588923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ervices_financ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5242" y="355600"/>
            <a:ext cx="3138478" cy="4450080"/>
          </a:xfrm>
          <a:prstGeom prst="rect">
            <a:avLst/>
          </a:prstGeom>
        </p:spPr>
      </p:pic>
      <p:sp>
        <p:nvSpPr>
          <p:cNvPr id="3" name="Rectangle 2"/>
          <p:cNvSpPr/>
          <p:nvPr/>
        </p:nvSpPr>
        <p:spPr>
          <a:xfrm>
            <a:off x="335644" y="76209"/>
            <a:ext cx="11333360" cy="461546"/>
          </a:xfrm>
          <a:prstGeom prst="rect">
            <a:avLst/>
          </a:prstGeom>
        </p:spPr>
        <p:txBody>
          <a:bodyPr wrap="square" lIns="91318" tIns="45661" rIns="91318" bIns="45661">
            <a:spAutoFit/>
          </a:bodyPr>
          <a:lstStyle/>
          <a:p>
            <a:pPr algn="ctr" defTabSz="913166">
              <a:lnSpc>
                <a:spcPct val="70000"/>
              </a:lnSpc>
            </a:pPr>
            <a:r>
              <a:rPr lang="en-US" sz="3200" b="1" dirty="0" smtClean="0">
                <a:solidFill>
                  <a:srgbClr val="FF6600"/>
                </a:solidFill>
                <a:cs typeface="Calibri"/>
              </a:rPr>
              <a:t>SMEs </a:t>
            </a:r>
            <a:r>
              <a:rPr lang="en-US" sz="3200" b="1" dirty="0">
                <a:solidFill>
                  <a:srgbClr val="FF6600"/>
                </a:solidFill>
                <a:cs typeface="Calibri"/>
              </a:rPr>
              <a:t>Loan </a:t>
            </a:r>
            <a:r>
              <a:rPr lang="en-US" sz="3200" b="1" dirty="0" smtClean="0">
                <a:solidFill>
                  <a:srgbClr val="FF6600"/>
                </a:solidFill>
                <a:cs typeface="Calibri"/>
              </a:rPr>
              <a:t>in Malaysia</a:t>
            </a:r>
            <a:endParaRPr lang="en-US" sz="3200" b="1" dirty="0">
              <a:solidFill>
                <a:srgbClr val="FF6600"/>
              </a:solidFill>
              <a:cs typeface="Calibri"/>
            </a:endParaRPr>
          </a:p>
        </p:txBody>
      </p:sp>
      <p:graphicFrame>
        <p:nvGraphicFramePr>
          <p:cNvPr id="4" name="Diagram 3"/>
          <p:cNvGraphicFramePr/>
          <p:nvPr>
            <p:extLst>
              <p:ext uri="{D42A27DB-BD31-4B8C-83A1-F6EECF244321}">
                <p14:modId xmlns:p14="http://schemas.microsoft.com/office/powerpoint/2010/main" val="2873804205"/>
              </p:ext>
            </p:extLst>
          </p:nvPr>
        </p:nvGraphicFramePr>
        <p:xfrm>
          <a:off x="-264160" y="719666"/>
          <a:ext cx="1106424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png"/>
          <p:cNvPicPr>
            <a:picLocks noChangeAspect="1"/>
          </p:cNvPicPr>
          <p:nvPr/>
        </p:nvPicPr>
        <p:blipFill rotWithShape="1">
          <a:blip r:embed="rId8" cstate="email">
            <a:extLst>
              <a:ext uri="{28A0092B-C50C-407E-A947-70E740481C1C}">
                <a14:useLocalDpi xmlns:a14="http://schemas.microsoft.com/office/drawing/2010/main"/>
              </a:ext>
            </a:extLst>
          </a:blip>
          <a:srcRect b="21561"/>
          <a:stretch/>
        </p:blipFill>
        <p:spPr>
          <a:xfrm>
            <a:off x="3149600" y="5189056"/>
            <a:ext cx="1206747" cy="490384"/>
          </a:xfrm>
          <a:prstGeom prst="rect">
            <a:avLst/>
          </a:prstGeom>
        </p:spPr>
      </p:pic>
      <p:grpSp>
        <p:nvGrpSpPr>
          <p:cNvPr id="12" name="Group 11"/>
          <p:cNvGrpSpPr/>
          <p:nvPr/>
        </p:nvGrpSpPr>
        <p:grpSpPr>
          <a:xfrm>
            <a:off x="10046026" y="5092801"/>
            <a:ext cx="2145974" cy="810159"/>
            <a:chOff x="8146106" y="2705201"/>
            <a:chExt cx="3459140" cy="1134126"/>
          </a:xfrm>
        </p:grpSpPr>
        <p:pic>
          <p:nvPicPr>
            <p:cNvPr id="7" name="Picture 2" descr="http://www.bpmb.com.my/GUI/images/logo_bpmb.jpg"/>
            <p:cNvPicPr>
              <a:picLocks noChangeAspect="1" noChangeArrowheads="1"/>
            </p:cNvPicPr>
            <p:nvPr/>
          </p:nvPicPr>
          <p:blipFill>
            <a:blip r:embed="rId9" cstate="print"/>
            <a:srcRect/>
            <a:stretch>
              <a:fillRect/>
            </a:stretch>
          </p:blipFill>
          <p:spPr bwMode="auto">
            <a:xfrm>
              <a:off x="8958952" y="2705201"/>
              <a:ext cx="1217680" cy="486054"/>
            </a:xfrm>
            <a:prstGeom prst="rect">
              <a:avLst/>
            </a:prstGeom>
            <a:noFill/>
          </p:spPr>
        </p:pic>
        <p:pic>
          <p:nvPicPr>
            <p:cNvPr id="8" name="Picture 4" descr="http://2.bp.blogspot.com/_vfmsQiwqihc/R7EHI7RHUfI/AAAAAAAADw8/QBjlwqj-xY0/s400/exim+bank.gif"/>
            <p:cNvPicPr>
              <a:picLocks noChangeAspect="1" noChangeArrowheads="1"/>
            </p:cNvPicPr>
            <p:nvPr/>
          </p:nvPicPr>
          <p:blipFill>
            <a:blip r:embed="rId10" cstate="print"/>
            <a:srcRect r="47253"/>
            <a:stretch>
              <a:fillRect/>
            </a:stretch>
          </p:blipFill>
          <p:spPr bwMode="auto">
            <a:xfrm>
              <a:off x="8146106" y="2802744"/>
              <a:ext cx="632134" cy="940959"/>
            </a:xfrm>
            <a:prstGeom prst="rect">
              <a:avLst/>
            </a:prstGeom>
            <a:noFill/>
          </p:spPr>
        </p:pic>
        <p:pic>
          <p:nvPicPr>
            <p:cNvPr id="9" name="Picture 6" descr="http://1.bp.blogspot.com/-fgBUnNHZ8DU/TZ6_xQLnYFI/AAAAAAAAHyk/k3U3RRg0YlU/s400/bank%2Brakyat.jpg"/>
            <p:cNvPicPr>
              <a:picLocks noChangeAspect="1" noChangeArrowheads="1"/>
            </p:cNvPicPr>
            <p:nvPr/>
          </p:nvPicPr>
          <p:blipFill>
            <a:blip r:embed="rId11" cstate="print"/>
            <a:srcRect/>
            <a:stretch>
              <a:fillRect/>
            </a:stretch>
          </p:blipFill>
          <p:spPr bwMode="auto">
            <a:xfrm>
              <a:off x="10363110" y="2705209"/>
              <a:ext cx="1184991" cy="437449"/>
            </a:xfrm>
            <a:prstGeom prst="rect">
              <a:avLst/>
            </a:prstGeom>
            <a:noFill/>
          </p:spPr>
        </p:pic>
        <p:pic>
          <p:nvPicPr>
            <p:cNvPr id="10" name="Picture 10" descr="http://biz.yellowpages.com.my/agrobank/images/804620_WP.jpg"/>
            <p:cNvPicPr>
              <a:picLocks noChangeAspect="1" noChangeArrowheads="1"/>
            </p:cNvPicPr>
            <p:nvPr/>
          </p:nvPicPr>
          <p:blipFill>
            <a:blip r:embed="rId12" cstate="print"/>
            <a:srcRect l="2000" t="24000" r="2000" b="28000"/>
            <a:stretch>
              <a:fillRect/>
            </a:stretch>
          </p:blipFill>
          <p:spPr bwMode="auto">
            <a:xfrm>
              <a:off x="8958960" y="3337079"/>
              <a:ext cx="1175503" cy="437449"/>
            </a:xfrm>
            <a:prstGeom prst="rect">
              <a:avLst/>
            </a:prstGeom>
            <a:noFill/>
          </p:spPr>
        </p:pic>
        <p:pic>
          <p:nvPicPr>
            <p:cNvPr id="11" name="Picture 10" descr="BSN-New-Logo-Vector-720x340.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09102" y="3288466"/>
              <a:ext cx="1296144" cy="550861"/>
            </a:xfrm>
            <a:prstGeom prst="rect">
              <a:avLst/>
            </a:prstGeom>
          </p:spPr>
        </p:pic>
      </p:grpSp>
      <p:pic>
        <p:nvPicPr>
          <p:cNvPr id="14" name="Picture 2" descr="http://t0.gstatic.com/images?q=tbn:ANd9GcTYM4ZPzjHtT1fvTWomNBsqSlOqW-lTxZhm6YKOXw-x70JFDh-wHT0lzTHNyw"/>
          <p:cNvPicPr>
            <a:picLocks noChangeAspect="1" noChangeArrowheads="1"/>
          </p:cNvPicPr>
          <p:nvPr/>
        </p:nvPicPr>
        <p:blipFill>
          <a:blip r:embed="rId14" cstate="email">
            <a:clrChange>
              <a:clrFrom>
                <a:srgbClr val="FFFFFF"/>
              </a:clrFrom>
              <a:clrTo>
                <a:srgbClr val="FFFFFF">
                  <a:alpha val="0"/>
                </a:srgbClr>
              </a:clrTo>
            </a:clrChange>
            <a:lum bright="-8000" contrast="18000"/>
            <a:extLst>
              <a:ext uri="{28A0092B-C50C-407E-A947-70E740481C1C}">
                <a14:useLocalDpi xmlns:a14="http://schemas.microsoft.com/office/drawing/2010/main"/>
              </a:ext>
            </a:extLst>
          </a:blip>
          <a:srcRect/>
          <a:stretch>
            <a:fillRect/>
          </a:stretch>
        </p:blipFill>
        <p:spPr bwMode="auto">
          <a:xfrm rot="20611963">
            <a:off x="304595" y="3709691"/>
            <a:ext cx="2018071" cy="2181385"/>
          </a:xfrm>
          <a:prstGeom prst="rect">
            <a:avLst/>
          </a:prstGeom>
          <a:noFill/>
          <a:ln w="9525">
            <a:noFill/>
            <a:miter lim="800000"/>
            <a:headEnd/>
            <a:tailEnd/>
          </a:ln>
        </p:spPr>
      </p:pic>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28</a:t>
            </a:fld>
            <a:endParaRPr lang="en-MY" dirty="0">
              <a:solidFill>
                <a:prstClr val="black">
                  <a:tint val="75000"/>
                </a:prstClr>
              </a:solidFill>
            </a:endParaRPr>
          </a:p>
        </p:txBody>
      </p:sp>
    </p:spTree>
    <p:extLst>
      <p:ext uri="{BB962C8B-B14F-4D97-AF65-F5344CB8AC3E}">
        <p14:creationId xmlns:p14="http://schemas.microsoft.com/office/powerpoint/2010/main" val="3454815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a:grpSpLocks/>
          </p:cNvGrpSpPr>
          <p:nvPr/>
        </p:nvGrpSpPr>
        <p:grpSpPr bwMode="auto">
          <a:xfrm>
            <a:off x="1825627" y="1681850"/>
            <a:ext cx="8537576" cy="4526508"/>
            <a:chOff x="240727" y="1302266"/>
            <a:chExt cx="9440319" cy="5138881"/>
          </a:xfrm>
        </p:grpSpPr>
        <p:sp>
          <p:nvSpPr>
            <p:cNvPr id="67" name="Rectangle 66"/>
            <p:cNvSpPr/>
            <p:nvPr/>
          </p:nvSpPr>
          <p:spPr>
            <a:xfrm>
              <a:off x="240727" y="5324925"/>
              <a:ext cx="9440319" cy="201854"/>
            </a:xfrm>
            <a:prstGeom prst="rect">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1900" dirty="0">
                <a:solidFill>
                  <a:schemeClr val="tx1"/>
                </a:solidFill>
              </a:endParaRPr>
            </a:p>
          </p:txBody>
        </p:sp>
        <p:sp>
          <p:nvSpPr>
            <p:cNvPr id="68" name="Isosceles Triangle 67"/>
            <p:cNvSpPr/>
            <p:nvPr/>
          </p:nvSpPr>
          <p:spPr>
            <a:xfrm>
              <a:off x="4385129" y="5526779"/>
              <a:ext cx="1151515" cy="839856"/>
            </a:xfrm>
            <a:prstGeom prst="triangle">
              <a:avLst/>
            </a:prstGeom>
            <a:solidFill>
              <a:srgbClr val="77777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1900" dirty="0">
                <a:solidFill>
                  <a:srgbClr val="FFFFFF"/>
                </a:solidFill>
              </a:endParaRPr>
            </a:p>
          </p:txBody>
        </p:sp>
        <p:sp>
          <p:nvSpPr>
            <p:cNvPr id="69" name="Oval 68"/>
            <p:cNvSpPr>
              <a:spLocks/>
            </p:cNvSpPr>
            <p:nvPr/>
          </p:nvSpPr>
          <p:spPr>
            <a:xfrm>
              <a:off x="1938091" y="1302266"/>
              <a:ext cx="1486355" cy="1475902"/>
            </a:xfrm>
            <a:prstGeom prst="ellipse">
              <a:avLst/>
            </a:prstGeom>
            <a:blipFill>
              <a:blip r:embed="rId3" cstate="print">
                <a:duotone>
                  <a:schemeClr val="accent6">
                    <a:shade val="45000"/>
                    <a:satMod val="135000"/>
                  </a:schemeClr>
                  <a:prstClr val="white"/>
                </a:duotone>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600" b="1" dirty="0">
                <a:solidFill>
                  <a:srgbClr val="FFFFFF"/>
                </a:solidFill>
              </a:endParaRPr>
            </a:p>
          </p:txBody>
        </p:sp>
        <p:sp>
          <p:nvSpPr>
            <p:cNvPr id="70" name="Oval 69"/>
            <p:cNvSpPr/>
            <p:nvPr/>
          </p:nvSpPr>
          <p:spPr>
            <a:xfrm>
              <a:off x="1194913" y="2575593"/>
              <a:ext cx="1486355" cy="1475902"/>
            </a:xfrm>
            <a:prstGeom prst="ellipse">
              <a:avLst/>
            </a:prstGeom>
            <a:blipFill>
              <a:blip r:embed="rId4">
                <a:duotone>
                  <a:schemeClr val="accent6">
                    <a:shade val="45000"/>
                    <a:satMod val="135000"/>
                  </a:schemeClr>
                  <a:prstClr val="white"/>
                </a:duotone>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600" b="1" dirty="0">
                <a:solidFill>
                  <a:srgbClr val="FFFFFF"/>
                </a:solidFill>
              </a:endParaRPr>
            </a:p>
          </p:txBody>
        </p:sp>
        <p:sp>
          <p:nvSpPr>
            <p:cNvPr id="71" name="Oval 70"/>
            <p:cNvSpPr/>
            <p:nvPr/>
          </p:nvSpPr>
          <p:spPr>
            <a:xfrm>
              <a:off x="2681269" y="2575593"/>
              <a:ext cx="1486355" cy="1475902"/>
            </a:xfrm>
            <a:prstGeom prst="ellipse">
              <a:avLst/>
            </a:prstGeom>
            <a:blipFill>
              <a:blip r:embed="rId5">
                <a:duotone>
                  <a:schemeClr val="accent6">
                    <a:shade val="45000"/>
                    <a:satMod val="135000"/>
                  </a:schemeClr>
                  <a:prstClr val="white"/>
                </a:duotone>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600" b="1" dirty="0">
                <a:solidFill>
                  <a:srgbClr val="FFFFFF"/>
                </a:solidFill>
              </a:endParaRPr>
            </a:p>
          </p:txBody>
        </p:sp>
        <p:sp>
          <p:nvSpPr>
            <p:cNvPr id="72" name="Oval 71"/>
            <p:cNvSpPr/>
            <p:nvPr/>
          </p:nvSpPr>
          <p:spPr>
            <a:xfrm>
              <a:off x="451736" y="3848921"/>
              <a:ext cx="1486355" cy="1475902"/>
            </a:xfrm>
            <a:prstGeom prst="ellipse">
              <a:avLst/>
            </a:prstGeom>
            <a:blipFill>
              <a:blip r:embed="rId6">
                <a:duotone>
                  <a:schemeClr val="accent6">
                    <a:shade val="45000"/>
                    <a:satMod val="135000"/>
                  </a:schemeClr>
                  <a:prstClr val="white"/>
                </a:duotone>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600" b="1" dirty="0">
                <a:solidFill>
                  <a:srgbClr val="FFFFFF"/>
                </a:solidFill>
              </a:endParaRPr>
            </a:p>
          </p:txBody>
        </p:sp>
        <p:sp>
          <p:nvSpPr>
            <p:cNvPr id="73" name="Oval 72"/>
            <p:cNvSpPr/>
            <p:nvPr/>
          </p:nvSpPr>
          <p:spPr>
            <a:xfrm>
              <a:off x="1938091" y="3848921"/>
              <a:ext cx="1486355" cy="1475902"/>
            </a:xfrm>
            <a:prstGeom prst="ellipse">
              <a:avLst/>
            </a:prstGeom>
            <a:blipFill>
              <a:blip r:embed="rId7" cstate="print">
                <a:duotone>
                  <a:schemeClr val="accent6">
                    <a:shade val="45000"/>
                    <a:satMod val="135000"/>
                  </a:schemeClr>
                  <a:prstClr val="white"/>
                </a:duotone>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600" b="1" dirty="0">
                <a:solidFill>
                  <a:srgbClr val="FFFFFF"/>
                </a:solidFill>
              </a:endParaRPr>
            </a:p>
          </p:txBody>
        </p:sp>
        <p:sp>
          <p:nvSpPr>
            <p:cNvPr id="74" name="Oval 73"/>
            <p:cNvSpPr/>
            <p:nvPr/>
          </p:nvSpPr>
          <p:spPr>
            <a:xfrm>
              <a:off x="3424446" y="3848921"/>
              <a:ext cx="1486355" cy="1475902"/>
            </a:xfrm>
            <a:prstGeom prst="ellipse">
              <a:avLst/>
            </a:prstGeom>
            <a:blipFill>
              <a:blip r:embed="rId8">
                <a:duotone>
                  <a:schemeClr val="accent6">
                    <a:shade val="45000"/>
                    <a:satMod val="135000"/>
                  </a:schemeClr>
                  <a:prstClr val="white"/>
                </a:duotone>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lstStyle/>
            <a:p>
              <a:pPr algn="ctr">
                <a:defRPr/>
              </a:pPr>
              <a:endParaRPr lang="en-US" sz="1600" b="1" dirty="0">
                <a:solidFill>
                  <a:srgbClr val="FFFFFF"/>
                </a:solidFill>
              </a:endParaRPr>
            </a:p>
          </p:txBody>
        </p:sp>
        <p:sp>
          <p:nvSpPr>
            <p:cNvPr id="75" name="Oval 74"/>
            <p:cNvSpPr>
              <a:spLocks noChangeAspect="1"/>
            </p:cNvSpPr>
            <p:nvPr/>
          </p:nvSpPr>
          <p:spPr>
            <a:xfrm>
              <a:off x="5841581" y="2645875"/>
              <a:ext cx="2797845" cy="2678948"/>
            </a:xfrm>
            <a:prstGeom prst="ellipse">
              <a:avLst/>
            </a:prstGeom>
            <a:blipFill>
              <a:blip r:embed="rId9">
                <a:duotone>
                  <a:schemeClr val="accent6">
                    <a:shade val="45000"/>
                    <a:satMod val="135000"/>
                  </a:schemeClr>
                  <a:prstClr val="white"/>
                </a:duotone>
                <a:extLst/>
              </a:blip>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en-US" sz="1600" dirty="0">
                <a:solidFill>
                  <a:srgbClr val="FFFFFF"/>
                </a:solidFill>
              </a:endParaRPr>
            </a:p>
          </p:txBody>
        </p:sp>
        <p:sp>
          <p:nvSpPr>
            <p:cNvPr id="15391" name="TextBox 75"/>
            <p:cNvSpPr txBox="1">
              <a:spLocks noChangeArrowheads="1"/>
            </p:cNvSpPr>
            <p:nvPr/>
          </p:nvSpPr>
          <p:spPr bwMode="auto">
            <a:xfrm>
              <a:off x="910756" y="5628685"/>
              <a:ext cx="3541023" cy="812462"/>
            </a:xfrm>
            <a:prstGeom prst="rect">
              <a:avLst/>
            </a:prstGeom>
            <a:noFill/>
            <a:ln w="9525">
              <a:noFill/>
              <a:miter lim="800000"/>
              <a:headEnd/>
              <a:tailEnd/>
            </a:ln>
          </p:spPr>
          <p:txBody>
            <a:bodyPr lIns="34322" tIns="34322" rIns="34322" bIns="34322">
              <a:spAutoFit/>
            </a:bodyPr>
            <a:lstStyle/>
            <a:p>
              <a:pPr algn="ctr"/>
              <a:r>
                <a:rPr lang="en-US" sz="2100" b="1" dirty="0">
                  <a:latin typeface="Calibri" pitchFamily="34" charset="0"/>
                </a:rPr>
                <a:t>“Do Good”</a:t>
              </a:r>
            </a:p>
            <a:p>
              <a:pPr algn="ctr"/>
              <a:r>
                <a:rPr lang="en-US" sz="2100" b="1" dirty="0">
                  <a:latin typeface="Calibri" pitchFamily="34" charset="0"/>
                </a:rPr>
                <a:t>Socio-Economic Impact</a:t>
              </a:r>
            </a:p>
          </p:txBody>
        </p:sp>
        <p:sp>
          <p:nvSpPr>
            <p:cNvPr id="15392" name="TextBox 76"/>
            <p:cNvSpPr txBox="1">
              <a:spLocks noChangeArrowheads="1"/>
            </p:cNvSpPr>
            <p:nvPr/>
          </p:nvSpPr>
          <p:spPr bwMode="auto">
            <a:xfrm>
              <a:off x="5469992" y="5628685"/>
              <a:ext cx="3541023" cy="812462"/>
            </a:xfrm>
            <a:prstGeom prst="rect">
              <a:avLst/>
            </a:prstGeom>
            <a:noFill/>
            <a:ln w="9525">
              <a:noFill/>
              <a:miter lim="800000"/>
              <a:headEnd/>
              <a:tailEnd/>
            </a:ln>
          </p:spPr>
          <p:txBody>
            <a:bodyPr lIns="34322" tIns="34322" rIns="34322" bIns="34322">
              <a:spAutoFit/>
            </a:bodyPr>
            <a:lstStyle/>
            <a:p>
              <a:pPr algn="ctr"/>
              <a:r>
                <a:rPr lang="en-US" sz="2100" b="1" dirty="0">
                  <a:latin typeface="Calibri" pitchFamily="34" charset="0"/>
                </a:rPr>
                <a:t>“Do Well”</a:t>
              </a:r>
            </a:p>
            <a:p>
              <a:pPr algn="ctr"/>
              <a:r>
                <a:rPr lang="en-US" sz="2100" b="1" dirty="0">
                  <a:latin typeface="Calibri" pitchFamily="34" charset="0"/>
                </a:rPr>
                <a:t>Financial Sustainability</a:t>
              </a:r>
            </a:p>
          </p:txBody>
        </p:sp>
        <p:sp>
          <p:nvSpPr>
            <p:cNvPr id="78" name="TextBox 77"/>
            <p:cNvSpPr txBox="1"/>
            <p:nvPr/>
          </p:nvSpPr>
          <p:spPr>
            <a:xfrm>
              <a:off x="1938158" y="1567200"/>
              <a:ext cx="1486788" cy="969699"/>
            </a:xfrm>
            <a:prstGeom prst="rect">
              <a:avLst/>
            </a:prstGeom>
            <a:noFill/>
            <a:effectLst>
              <a:outerShdw blurRad="50800" dist="38100" dir="2700000" algn="tl" rotWithShape="0">
                <a:prstClr val="black">
                  <a:alpha val="40000"/>
                </a:prstClr>
              </a:outerShdw>
            </a:effectLst>
          </p:spPr>
          <p:txBody>
            <a:bodyPr lIns="34322" tIns="34322" rIns="34322" bIns="34322">
              <a:spAutoFit/>
            </a:bodyPr>
            <a:lstStyle/>
            <a:p>
              <a:pPr algn="ctr">
                <a:defRPr/>
              </a:pPr>
              <a:r>
                <a:rPr lang="en-US" sz="1700" b="1" dirty="0">
                  <a:solidFill>
                    <a:srgbClr val="FFFFFF"/>
                  </a:solidFill>
                </a:rPr>
                <a:t>SME</a:t>
              </a:r>
            </a:p>
            <a:p>
              <a:pPr algn="ctr">
                <a:defRPr/>
              </a:pPr>
              <a:r>
                <a:rPr lang="en-US" sz="1700" b="1" dirty="0" smtClean="0">
                  <a:solidFill>
                    <a:srgbClr val="FFFFFF"/>
                  </a:solidFill>
                </a:rPr>
                <a:t>GDPs</a:t>
              </a:r>
              <a:endParaRPr lang="en-US" sz="1700" b="1" dirty="0">
                <a:solidFill>
                  <a:srgbClr val="FFFFFF"/>
                </a:solidFill>
              </a:endParaRPr>
            </a:p>
            <a:p>
              <a:pPr algn="ctr">
                <a:defRPr/>
              </a:pPr>
              <a:r>
                <a:rPr lang="en-US" sz="1700" b="1" dirty="0">
                  <a:solidFill>
                    <a:srgbClr val="FFFFFF"/>
                  </a:solidFill>
                </a:rPr>
                <a:t>Impact</a:t>
              </a:r>
            </a:p>
          </p:txBody>
        </p:sp>
        <p:sp>
          <p:nvSpPr>
            <p:cNvPr id="79" name="TextBox 78"/>
            <p:cNvSpPr txBox="1"/>
            <p:nvPr/>
          </p:nvSpPr>
          <p:spPr>
            <a:xfrm>
              <a:off x="1195642" y="2980177"/>
              <a:ext cx="1485034" cy="672697"/>
            </a:xfrm>
            <a:prstGeom prst="rect">
              <a:avLst/>
            </a:prstGeom>
            <a:noFill/>
            <a:effectLst>
              <a:outerShdw blurRad="50800" dist="38100" dir="2700000" algn="tl" rotWithShape="0">
                <a:prstClr val="black">
                  <a:alpha val="40000"/>
                </a:prstClr>
              </a:outerShdw>
            </a:effectLst>
          </p:spPr>
          <p:txBody>
            <a:bodyPr lIns="34322" tIns="34322" rIns="34322" bIns="34322">
              <a:spAutoFit/>
            </a:bodyPr>
            <a:lstStyle/>
            <a:p>
              <a:pPr algn="ctr">
                <a:defRPr/>
              </a:pPr>
              <a:r>
                <a:rPr lang="en-US" sz="1700" b="1" dirty="0" smtClean="0">
                  <a:solidFill>
                    <a:srgbClr val="FFFFFF"/>
                  </a:solidFill>
                </a:rPr>
                <a:t>Muslims</a:t>
              </a:r>
              <a:endParaRPr lang="en-US" sz="1700" b="1" dirty="0">
                <a:solidFill>
                  <a:srgbClr val="FFFFFF"/>
                </a:solidFill>
              </a:endParaRPr>
            </a:p>
            <a:p>
              <a:pPr algn="ctr">
                <a:defRPr/>
              </a:pPr>
              <a:r>
                <a:rPr lang="en-US" sz="1700" b="1" dirty="0">
                  <a:solidFill>
                    <a:srgbClr val="FFFFFF"/>
                  </a:solidFill>
                </a:rPr>
                <a:t>Participation</a:t>
              </a:r>
            </a:p>
          </p:txBody>
        </p:sp>
        <p:sp>
          <p:nvSpPr>
            <p:cNvPr id="80" name="TextBox 79"/>
            <p:cNvSpPr txBox="1"/>
            <p:nvPr/>
          </p:nvSpPr>
          <p:spPr>
            <a:xfrm>
              <a:off x="2680676" y="2884656"/>
              <a:ext cx="1486789" cy="969699"/>
            </a:xfrm>
            <a:prstGeom prst="rect">
              <a:avLst/>
            </a:prstGeom>
            <a:noFill/>
            <a:effectLst>
              <a:outerShdw blurRad="50800" dist="38100" dir="2700000" algn="tl" rotWithShape="0">
                <a:prstClr val="black">
                  <a:alpha val="40000"/>
                </a:prstClr>
              </a:outerShdw>
            </a:effectLst>
          </p:spPr>
          <p:txBody>
            <a:bodyPr lIns="34322" tIns="34322" rIns="34322" bIns="34322">
              <a:spAutoFit/>
            </a:bodyPr>
            <a:lstStyle/>
            <a:p>
              <a:pPr algn="ctr">
                <a:defRPr/>
              </a:pPr>
              <a:r>
                <a:rPr lang="en-US" sz="1700" b="1" dirty="0">
                  <a:solidFill>
                    <a:srgbClr val="FFFFFF"/>
                  </a:solidFill>
                </a:rPr>
                <a:t>SME</a:t>
              </a:r>
            </a:p>
            <a:p>
              <a:pPr algn="ctr">
                <a:defRPr/>
              </a:pPr>
              <a:r>
                <a:rPr lang="en-US" sz="1700" b="1" dirty="0">
                  <a:solidFill>
                    <a:srgbClr val="FFFFFF"/>
                  </a:solidFill>
                </a:rPr>
                <a:t>Growth in</a:t>
              </a:r>
            </a:p>
            <a:p>
              <a:pPr algn="ctr">
                <a:defRPr/>
              </a:pPr>
              <a:r>
                <a:rPr lang="en-US" sz="1700" b="1" dirty="0">
                  <a:solidFill>
                    <a:srgbClr val="FFFFFF"/>
                  </a:solidFill>
                </a:rPr>
                <a:t>NKEAs</a:t>
              </a:r>
            </a:p>
          </p:txBody>
        </p:sp>
        <p:sp>
          <p:nvSpPr>
            <p:cNvPr id="81" name="TextBox 80"/>
            <p:cNvSpPr txBox="1"/>
            <p:nvPr/>
          </p:nvSpPr>
          <p:spPr>
            <a:xfrm>
              <a:off x="451371" y="4288622"/>
              <a:ext cx="1486789" cy="672697"/>
            </a:xfrm>
            <a:prstGeom prst="rect">
              <a:avLst/>
            </a:prstGeom>
            <a:noFill/>
            <a:effectLst>
              <a:outerShdw blurRad="50800" dist="38100" dir="2700000" algn="tl" rotWithShape="0">
                <a:prstClr val="black">
                  <a:alpha val="40000"/>
                </a:prstClr>
              </a:outerShdw>
            </a:effectLst>
          </p:spPr>
          <p:txBody>
            <a:bodyPr lIns="34322" tIns="34322" rIns="34322" bIns="34322">
              <a:spAutoFit/>
            </a:bodyPr>
            <a:lstStyle/>
            <a:p>
              <a:pPr algn="ctr">
                <a:defRPr/>
              </a:pPr>
              <a:r>
                <a:rPr lang="en-US" sz="1700" b="1" dirty="0">
                  <a:solidFill>
                    <a:srgbClr val="FFFFFF"/>
                  </a:solidFill>
                </a:rPr>
                <a:t>Access to Financing</a:t>
              </a:r>
            </a:p>
          </p:txBody>
        </p:sp>
        <p:sp>
          <p:nvSpPr>
            <p:cNvPr id="82" name="TextBox 81"/>
            <p:cNvSpPr txBox="1"/>
            <p:nvPr/>
          </p:nvSpPr>
          <p:spPr>
            <a:xfrm>
              <a:off x="1938158" y="4288622"/>
              <a:ext cx="1486788" cy="672697"/>
            </a:xfrm>
            <a:prstGeom prst="rect">
              <a:avLst/>
            </a:prstGeom>
            <a:noFill/>
            <a:effectLst>
              <a:outerShdw blurRad="50800" dist="38100" dir="2700000" algn="tl" rotWithShape="0">
                <a:prstClr val="black">
                  <a:alpha val="40000"/>
                </a:prstClr>
              </a:outerShdw>
            </a:effectLst>
          </p:spPr>
          <p:txBody>
            <a:bodyPr lIns="34322" tIns="34322" rIns="34322" bIns="34322">
              <a:spAutoFit/>
            </a:bodyPr>
            <a:lstStyle/>
            <a:p>
              <a:pPr algn="ctr">
                <a:defRPr/>
              </a:pPr>
              <a:r>
                <a:rPr lang="en-US" sz="1700" b="1" dirty="0">
                  <a:solidFill>
                    <a:srgbClr val="FFFFFF"/>
                  </a:solidFill>
                </a:rPr>
                <a:t>Capacity Building</a:t>
              </a:r>
            </a:p>
          </p:txBody>
        </p:sp>
        <p:sp>
          <p:nvSpPr>
            <p:cNvPr id="83" name="TextBox 82"/>
            <p:cNvSpPr txBox="1"/>
            <p:nvPr/>
          </p:nvSpPr>
          <p:spPr>
            <a:xfrm>
              <a:off x="3424948" y="4025491"/>
              <a:ext cx="1485033" cy="969699"/>
            </a:xfrm>
            <a:prstGeom prst="rect">
              <a:avLst/>
            </a:prstGeom>
            <a:noFill/>
            <a:effectLst>
              <a:outerShdw blurRad="50800" dist="38100" dir="2700000" algn="tl" rotWithShape="0">
                <a:prstClr val="black">
                  <a:alpha val="40000"/>
                </a:prstClr>
              </a:outerShdw>
            </a:effectLst>
          </p:spPr>
          <p:txBody>
            <a:bodyPr lIns="34322" tIns="34322" rIns="34322" bIns="34322">
              <a:spAutoFit/>
            </a:bodyPr>
            <a:lstStyle/>
            <a:p>
              <a:pPr algn="ctr">
                <a:defRPr/>
              </a:pPr>
              <a:r>
                <a:rPr lang="en-US" sz="1700" b="1" dirty="0">
                  <a:solidFill>
                    <a:srgbClr val="FFFFFF"/>
                  </a:solidFill>
                </a:rPr>
                <a:t>High </a:t>
              </a:r>
            </a:p>
            <a:p>
              <a:pPr algn="ctr">
                <a:defRPr/>
              </a:pPr>
              <a:r>
                <a:rPr lang="en-US" sz="1700" b="1" dirty="0">
                  <a:solidFill>
                    <a:srgbClr val="FFFFFF"/>
                  </a:solidFill>
                </a:rPr>
                <a:t>Growth</a:t>
              </a:r>
            </a:p>
            <a:p>
              <a:pPr algn="ctr">
                <a:defRPr/>
              </a:pPr>
              <a:r>
                <a:rPr lang="en-US" sz="1700" b="1" dirty="0" smtClean="0">
                  <a:solidFill>
                    <a:srgbClr val="FFFFFF"/>
                  </a:solidFill>
                </a:rPr>
                <a:t>SMEs</a:t>
              </a:r>
              <a:endParaRPr lang="en-US" sz="1700" b="1" dirty="0">
                <a:solidFill>
                  <a:srgbClr val="FFFFFF"/>
                </a:solidFill>
              </a:endParaRPr>
            </a:p>
          </p:txBody>
        </p:sp>
        <p:sp>
          <p:nvSpPr>
            <p:cNvPr id="84" name="TextBox 83"/>
            <p:cNvSpPr txBox="1"/>
            <p:nvPr/>
          </p:nvSpPr>
          <p:spPr>
            <a:xfrm>
              <a:off x="6143998" y="3391093"/>
              <a:ext cx="2276700" cy="1266701"/>
            </a:xfrm>
            <a:prstGeom prst="rect">
              <a:avLst/>
            </a:prstGeom>
            <a:noFill/>
            <a:effectLst>
              <a:outerShdw blurRad="50800" dist="38100" dir="2700000" algn="tl" rotWithShape="0">
                <a:prstClr val="black">
                  <a:alpha val="40000"/>
                </a:prstClr>
              </a:outerShdw>
            </a:effectLst>
          </p:spPr>
          <p:txBody>
            <a:bodyPr lIns="34322" tIns="34322" rIns="34322" bIns="34322">
              <a:spAutoFit/>
            </a:bodyPr>
            <a:lstStyle/>
            <a:p>
              <a:pPr algn="ctr">
                <a:defRPr/>
              </a:pPr>
              <a:r>
                <a:rPr lang="en-US" sz="1700" b="1" dirty="0">
                  <a:solidFill>
                    <a:srgbClr val="FFFFFF"/>
                  </a:solidFill>
                </a:rPr>
                <a:t>Financial Sustainability </a:t>
              </a:r>
              <a:r>
                <a:rPr lang="en-US" sz="1700" dirty="0">
                  <a:solidFill>
                    <a:srgbClr val="FFFFFF"/>
                  </a:solidFill>
                </a:rPr>
                <a:t>(ROE to be independently scalable) </a:t>
              </a:r>
            </a:p>
          </p:txBody>
        </p:sp>
      </p:grpSp>
      <p:sp>
        <p:nvSpPr>
          <p:cNvPr id="87" name="Rounded Rectangle 4"/>
          <p:cNvSpPr/>
          <p:nvPr/>
        </p:nvSpPr>
        <p:spPr>
          <a:xfrm>
            <a:off x="1651008" y="803735"/>
            <a:ext cx="8889994" cy="767189"/>
          </a:xfrm>
          <a:prstGeom prst="rect">
            <a:avLst/>
          </a:prstGeom>
          <a:solidFill>
            <a:schemeClr val="accent6">
              <a:lumMod val="75000"/>
            </a:schemeClr>
          </a:solidFill>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146979" tIns="0" rIns="146979" bIns="0" spcCol="1270" anchor="ctr"/>
          <a:lstStyle/>
          <a:p>
            <a:pPr algn="ctr" defTabSz="488290">
              <a:lnSpc>
                <a:spcPct val="90000"/>
              </a:lnSpc>
              <a:spcAft>
                <a:spcPct val="35000"/>
              </a:spcAft>
              <a:defRPr/>
            </a:pPr>
            <a:r>
              <a:rPr lang="en-MY" b="1" dirty="0">
                <a:latin typeface="Century Gothic" pitchFamily="34" charset="0"/>
                <a:ea typeface="Cambria Math" pitchFamily="18" charset="0"/>
              </a:rPr>
              <a:t>Providing financing and advisory services activities to SMEs involved in manufacturing, services and construction sectors</a:t>
            </a:r>
          </a:p>
        </p:txBody>
      </p:sp>
      <p:sp>
        <p:nvSpPr>
          <p:cNvPr id="25" name="Title 2"/>
          <p:cNvSpPr txBox="1">
            <a:spLocks/>
          </p:cNvSpPr>
          <p:nvPr/>
        </p:nvSpPr>
        <p:spPr>
          <a:xfrm>
            <a:off x="3340043" y="-19050"/>
            <a:ext cx="5511935" cy="857250"/>
          </a:xfrm>
          <a:prstGeom prst="rect">
            <a:avLst/>
          </a:prstGeom>
        </p:spPr>
        <p:txBody>
          <a:bodyPr vert="horz" lIns="91318" tIns="45661" rIns="91318" bIns="45661"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FF6600"/>
                </a:solidFill>
              </a:rPr>
              <a:t>The SME Bank’s Mandate</a:t>
            </a:r>
          </a:p>
        </p:txBody>
      </p:sp>
      <p:sp>
        <p:nvSpPr>
          <p:cNvPr id="4" name="Slide Number Placeholder 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29</a:t>
            </a:fld>
            <a:endParaRPr lang="en-MY" dirty="0">
              <a:solidFill>
                <a:prstClr val="black">
                  <a:tint val="75000"/>
                </a:prstClr>
              </a:solidFill>
            </a:endParaRPr>
          </a:p>
        </p:txBody>
      </p:sp>
    </p:spTree>
    <p:extLst>
      <p:ext uri="{BB962C8B-B14F-4D97-AF65-F5344CB8AC3E}">
        <p14:creationId xmlns:p14="http://schemas.microsoft.com/office/powerpoint/2010/main" val="15989393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098" y="864536"/>
            <a:ext cx="9022303" cy="5161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76929" y="147573"/>
            <a:ext cx="8304030" cy="584656"/>
          </a:xfrm>
          <a:prstGeom prst="rect">
            <a:avLst/>
          </a:prstGeom>
        </p:spPr>
        <p:txBody>
          <a:bodyPr wrap="none" lIns="91318" tIns="45661" rIns="91318" bIns="45661">
            <a:spAutoFit/>
          </a:bodyPr>
          <a:lstStyle/>
          <a:p>
            <a:r>
              <a:rPr lang="en-US" sz="3200" b="1" dirty="0">
                <a:solidFill>
                  <a:schemeClr val="accent6">
                    <a:lumMod val="75000"/>
                  </a:schemeClr>
                </a:solidFill>
              </a:rPr>
              <a:t>The Importance of SMEs to the Global Economy</a:t>
            </a:r>
          </a:p>
        </p:txBody>
      </p:sp>
      <p:sp>
        <p:nvSpPr>
          <p:cNvPr id="2" name="Slide Number Placeholder 1"/>
          <p:cNvSpPr>
            <a:spLocks noGrp="1"/>
          </p:cNvSpPr>
          <p:nvPr>
            <p:ph type="sldNum" sz="quarter" idx="4294967295"/>
          </p:nvPr>
        </p:nvSpPr>
        <p:spPr>
          <a:xfrm>
            <a:off x="9347200" y="6402534"/>
            <a:ext cx="2844800" cy="365125"/>
          </a:xfrm>
          <a:prstGeom prst="rect">
            <a:avLst/>
          </a:prstGeom>
        </p:spPr>
        <p:txBody>
          <a:bodyPr/>
          <a:lstStyle/>
          <a:p>
            <a:fld id="{2C09BE78-769A-4ED1-9A05-2F579A7813A0}" type="slidenum">
              <a:rPr lang="en-MY" smtClean="0">
                <a:solidFill>
                  <a:prstClr val="black">
                    <a:tint val="75000"/>
                  </a:prstClr>
                </a:solidFill>
              </a:rPr>
              <a:pPr/>
              <a:t>3</a:t>
            </a:fld>
            <a:endParaRPr lang="en-MY" dirty="0">
              <a:solidFill>
                <a:prstClr val="black">
                  <a:tint val="75000"/>
                </a:prstClr>
              </a:solidFill>
            </a:endParaRPr>
          </a:p>
        </p:txBody>
      </p:sp>
    </p:spTree>
    <p:extLst>
      <p:ext uri="{BB962C8B-B14F-4D97-AF65-F5344CB8AC3E}">
        <p14:creationId xmlns:p14="http://schemas.microsoft.com/office/powerpoint/2010/main" val="106310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lance.jpg"/>
          <p:cNvPicPr>
            <a:picLocks noChangeAspect="1"/>
          </p:cNvPicPr>
          <p:nvPr/>
        </p:nvPicPr>
        <p:blipFill>
          <a:blip r:embed="rId2" cstate="print"/>
          <a:srcRect l="12951" t="11741" r="8657" b="3483"/>
          <a:stretch>
            <a:fillRect/>
          </a:stretch>
        </p:blipFill>
        <p:spPr>
          <a:xfrm>
            <a:off x="15" y="-22419"/>
            <a:ext cx="12191999" cy="6880427"/>
          </a:xfrm>
          <a:prstGeom prst="rect">
            <a:avLst/>
          </a:prstGeom>
        </p:spPr>
      </p:pic>
      <p:sp>
        <p:nvSpPr>
          <p:cNvPr id="27" name="Title 1"/>
          <p:cNvSpPr>
            <a:spLocks noGrp="1"/>
          </p:cNvSpPr>
          <p:nvPr>
            <p:ph type="title"/>
          </p:nvPr>
        </p:nvSpPr>
        <p:spPr>
          <a:xfrm>
            <a:off x="495301" y="601008"/>
            <a:ext cx="11258550" cy="818866"/>
          </a:xfrm>
        </p:spPr>
        <p:txBody>
          <a:bodyPr>
            <a:noAutofit/>
          </a:bodyPr>
          <a:lstStyle/>
          <a:p>
            <a:pPr algn="ctr"/>
            <a:r>
              <a:rPr lang="en-US" sz="4000" b="1" dirty="0">
                <a:solidFill>
                  <a:schemeClr val="bg1"/>
                </a:solidFill>
                <a:latin typeface="Calibri"/>
                <a:ea typeface="Comic Sans MS" charset="0"/>
                <a:cs typeface="Calibri"/>
              </a:rPr>
              <a:t>Balancing </a:t>
            </a:r>
            <a:r>
              <a:rPr lang="en-US" sz="4000" b="1" dirty="0" smtClean="0">
                <a:solidFill>
                  <a:schemeClr val="bg1"/>
                </a:solidFill>
                <a:latin typeface="Calibri"/>
                <a:ea typeface="Comic Sans MS" charset="0"/>
                <a:cs typeface="Calibri"/>
              </a:rPr>
              <a:t>Sustainability &amp; Developmental Roles</a:t>
            </a:r>
            <a:endParaRPr lang="en-US" sz="4000" b="1" dirty="0">
              <a:solidFill>
                <a:schemeClr val="bg1"/>
              </a:solidFill>
              <a:latin typeface="Calibri"/>
              <a:ea typeface="Comic Sans MS" charset="0"/>
              <a:cs typeface="Calibri"/>
            </a:endParaRPr>
          </a:p>
        </p:txBody>
      </p:sp>
      <p:sp>
        <p:nvSpPr>
          <p:cNvPr id="28" name="Title 1"/>
          <p:cNvSpPr txBox="1">
            <a:spLocks/>
          </p:cNvSpPr>
          <p:nvPr/>
        </p:nvSpPr>
        <p:spPr bwMode="auto">
          <a:xfrm>
            <a:off x="4376865" y="2189086"/>
            <a:ext cx="2304119" cy="589968"/>
          </a:xfrm>
          <a:prstGeom prst="rect">
            <a:avLst/>
          </a:prstGeom>
          <a:solidFill>
            <a:schemeClr val="tx1">
              <a:lumMod val="65000"/>
              <a:lumOff val="35000"/>
            </a:schemeClr>
          </a:solidFill>
          <a:ln w="9525">
            <a:noFill/>
            <a:miter lim="800000"/>
            <a:headEnd/>
            <a:tailEnd/>
          </a:ln>
          <a:effectLst>
            <a:softEdge rad="317500"/>
          </a:effectLst>
        </p:spPr>
        <p:txBody>
          <a:bodyPr vert="horz" wrap="square" lIns="108699" tIns="54349" rIns="108699" bIns="54349" numCol="1" anchor="ctr" anchorCtr="0" compatLnSpc="1">
            <a:prstTxWarp prst="textNoShape">
              <a:avLst/>
            </a:prstTxWarp>
            <a:noAutofit/>
          </a:bodyPr>
          <a:lstStyle/>
          <a:p>
            <a:pPr algn="ctr" defTabSz="543478" eaLnBrk="0" fontAlgn="base" hangingPunct="0">
              <a:spcBef>
                <a:spcPct val="0"/>
              </a:spcBef>
              <a:spcAft>
                <a:spcPct val="0"/>
              </a:spcAft>
              <a:defRPr/>
            </a:pPr>
            <a:r>
              <a:rPr lang="en-US" sz="3800" b="1" dirty="0">
                <a:solidFill>
                  <a:schemeClr val="bg1"/>
                </a:solidFill>
                <a:effectLst>
                  <a:outerShdw blurRad="38100" dist="38100" dir="2700000" algn="tl">
                    <a:srgbClr val="000000">
                      <a:alpha val="43137"/>
                    </a:srgbClr>
                  </a:outerShdw>
                </a:effectLst>
                <a:latin typeface="+mj-lt"/>
                <a:ea typeface="MS PGothic" pitchFamily="34" charset="-128"/>
                <a:cs typeface="+mj-cs"/>
              </a:rPr>
              <a:t>Financial</a:t>
            </a:r>
            <a:endParaRPr lang="en-US" sz="4800" b="1" dirty="0">
              <a:solidFill>
                <a:schemeClr val="bg1"/>
              </a:solidFill>
              <a:effectLst>
                <a:outerShdw blurRad="38100" dist="38100" dir="2700000" algn="tl">
                  <a:srgbClr val="000000">
                    <a:alpha val="43137"/>
                  </a:srgbClr>
                </a:outerShdw>
              </a:effectLst>
              <a:latin typeface="+mj-lt"/>
              <a:ea typeface="MS PGothic" pitchFamily="34" charset="-128"/>
              <a:cs typeface="+mj-cs"/>
            </a:endParaRPr>
          </a:p>
        </p:txBody>
      </p:sp>
      <p:sp>
        <p:nvSpPr>
          <p:cNvPr id="29" name="Title 1"/>
          <p:cNvSpPr txBox="1">
            <a:spLocks/>
          </p:cNvSpPr>
          <p:nvPr/>
        </p:nvSpPr>
        <p:spPr bwMode="auto">
          <a:xfrm>
            <a:off x="8478192" y="2273247"/>
            <a:ext cx="2304119" cy="589968"/>
          </a:xfrm>
          <a:prstGeom prst="rect">
            <a:avLst/>
          </a:prstGeom>
          <a:solidFill>
            <a:schemeClr val="tx1">
              <a:lumMod val="65000"/>
              <a:lumOff val="35000"/>
            </a:schemeClr>
          </a:solidFill>
          <a:ln w="9525">
            <a:noFill/>
            <a:miter lim="800000"/>
            <a:headEnd/>
            <a:tailEnd/>
          </a:ln>
          <a:effectLst>
            <a:softEdge rad="317500"/>
          </a:effectLst>
        </p:spPr>
        <p:txBody>
          <a:bodyPr vert="horz" wrap="square" lIns="108699" tIns="54349" rIns="108699" bIns="54349" numCol="1" anchor="ctr" anchorCtr="0" compatLnSpc="1">
            <a:prstTxWarp prst="textNoShape">
              <a:avLst/>
            </a:prstTxWarp>
            <a:noAutofit/>
          </a:bodyPr>
          <a:lstStyle/>
          <a:p>
            <a:pPr algn="ctr" defTabSz="543478" eaLnBrk="0" fontAlgn="base" hangingPunct="0">
              <a:spcBef>
                <a:spcPct val="0"/>
              </a:spcBef>
              <a:spcAft>
                <a:spcPct val="0"/>
              </a:spcAft>
              <a:defRPr/>
            </a:pPr>
            <a:r>
              <a:rPr lang="en-US" sz="3800" b="1" dirty="0">
                <a:solidFill>
                  <a:schemeClr val="bg1"/>
                </a:solidFill>
                <a:effectLst>
                  <a:outerShdw blurRad="38100" dist="38100" dir="2700000" algn="tl">
                    <a:srgbClr val="000000">
                      <a:alpha val="43137"/>
                    </a:srgbClr>
                  </a:outerShdw>
                </a:effectLst>
                <a:latin typeface="+mj-lt"/>
                <a:cs typeface="+mj-cs"/>
              </a:rPr>
              <a:t>Social</a:t>
            </a:r>
            <a:endParaRPr lang="en-US" sz="4800" b="1" dirty="0">
              <a:solidFill>
                <a:schemeClr val="bg1"/>
              </a:solidFill>
              <a:effectLst>
                <a:outerShdw blurRad="38100" dist="38100" dir="2700000" algn="tl">
                  <a:srgbClr val="000000">
                    <a:alpha val="43137"/>
                  </a:srgbClr>
                </a:outerShdw>
              </a:effectLst>
              <a:latin typeface="+mj-lt"/>
              <a:ea typeface="MS PGothic" pitchFamily="34" charset="-128"/>
              <a:cs typeface="+mj-cs"/>
            </a:endParaRPr>
          </a:p>
        </p:txBody>
      </p:sp>
      <p:sp>
        <p:nvSpPr>
          <p:cNvPr id="2" name="TextBox 1"/>
          <p:cNvSpPr txBox="1"/>
          <p:nvPr/>
        </p:nvSpPr>
        <p:spPr>
          <a:xfrm>
            <a:off x="15125706" y="-1405883"/>
            <a:ext cx="133000" cy="343500"/>
          </a:xfrm>
          <a:prstGeom prst="rect">
            <a:avLst/>
          </a:prstGeom>
          <a:noFill/>
        </p:spPr>
        <p:txBody>
          <a:bodyPr wrap="none" lIns="65857" tIns="32929" rIns="65857" bIns="32929" rtlCol="0">
            <a:spAutoFit/>
          </a:bodyPr>
          <a:lstStyle/>
          <a:p>
            <a:endParaRPr lang="en-US" dirty="0"/>
          </a:p>
        </p:txBody>
      </p:sp>
      <p:sp>
        <p:nvSpPr>
          <p:cNvPr id="4" name="Slide Number Placeholder 3"/>
          <p:cNvSpPr>
            <a:spLocks noGrp="1"/>
          </p:cNvSpPr>
          <p:nvPr>
            <p:ph type="sldNum" sz="quarter" idx="12"/>
          </p:nvPr>
        </p:nvSpPr>
        <p:spPr/>
        <p:txBody>
          <a:bodyPr/>
          <a:lstStyle/>
          <a:p>
            <a:pPr defTabSz="913166"/>
            <a:fld id="{96492614-BD57-40C9-AB2B-B9C363847697}" type="slidenum">
              <a:rPr lang="en-US" smtClean="0">
                <a:solidFill>
                  <a:prstClr val="black"/>
                </a:solidFill>
              </a:rPr>
              <a:pPr defTabSz="913166"/>
              <a:t>30</a:t>
            </a:fld>
            <a:endParaRPr lang="en-US">
              <a:solidFill>
                <a:prstClr val="black"/>
              </a:solidFill>
            </a:endParaRPr>
          </a:p>
        </p:txBody>
      </p:sp>
    </p:spTree>
    <p:extLst>
      <p:ext uri="{BB962C8B-B14F-4D97-AF65-F5344CB8AC3E}">
        <p14:creationId xmlns:p14="http://schemas.microsoft.com/office/powerpoint/2010/main" val="2717898513"/>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656496" y="960120"/>
            <a:ext cx="10808677" cy="4983162"/>
            <a:chOff x="685800" y="1142984"/>
            <a:chExt cx="8105804" cy="4983185"/>
          </a:xfrm>
        </p:grpSpPr>
        <p:sp>
          <p:nvSpPr>
            <p:cNvPr id="21" name="Content Placeholder 2"/>
            <p:cNvSpPr txBox="1">
              <a:spLocks/>
            </p:cNvSpPr>
            <p:nvPr/>
          </p:nvSpPr>
          <p:spPr>
            <a:xfrm>
              <a:off x="747341" y="1600186"/>
              <a:ext cx="7938765" cy="4525983"/>
            </a:xfrm>
            <a:prstGeom prst="rect">
              <a:avLst/>
            </a:prstGeom>
          </p:spPr>
          <p:txBody>
            <a:bodyPr/>
            <a:lstStyle>
              <a:lvl1pPr>
                <a:defRPr sz="3000">
                  <a:solidFill>
                    <a:srgbClr val="0000CC"/>
                  </a:solidFill>
                </a:defRPr>
              </a:lvl1pPr>
              <a:lvl2pPr>
                <a:defRPr>
                  <a:solidFill>
                    <a:srgbClr val="0000CC"/>
                  </a:solidFill>
                </a:defRPr>
              </a:lvl2pPr>
              <a:lvl3pPr>
                <a:defRPr>
                  <a:solidFill>
                    <a:srgbClr val="0000CC"/>
                  </a:solidFill>
                </a:defRPr>
              </a:lvl3pPr>
              <a:lvl4pPr>
                <a:defRPr>
                  <a:solidFill>
                    <a:srgbClr val="0000CC"/>
                  </a:solidFill>
                </a:defRPr>
              </a:lvl4pPr>
              <a:lvl5pPr>
                <a:defRPr>
                  <a:solidFill>
                    <a:srgbClr val="0000CC"/>
                  </a:solidFill>
                </a:defRPr>
              </a:lvl5pPr>
            </a:lstStyle>
            <a:p>
              <a:pPr marL="408085" indent="-408085" defTabSz="1088229">
                <a:spcBef>
                  <a:spcPct val="20000"/>
                </a:spcBef>
                <a:defRPr/>
              </a:pPr>
              <a:endParaRPr lang="en-US" dirty="0" smtClean="0">
                <a:latin typeface="+mn-lt"/>
                <a:ea typeface="+mn-ea"/>
                <a:cs typeface="+mn-cs"/>
              </a:endParaRPr>
            </a:p>
          </p:txBody>
        </p:sp>
        <p:pic>
          <p:nvPicPr>
            <p:cNvPr id="22" name="Picture 6" descr="http://4.bp.blogspot.com/_UHyrAj3FLso/S6PaFWLNmWI/AAAAAAAABMo/WKWWCcndaxw/s320/Logo+MOF+-+Perbendaharaan+Malaysia.png"/>
            <p:cNvPicPr>
              <a:picLocks noChangeAspect="1" noChangeArrowheads="1"/>
            </p:cNvPicPr>
            <p:nvPr/>
          </p:nvPicPr>
          <p:blipFill>
            <a:blip r:embed="rId2" cstate="email">
              <a:extLst>
                <a:ext uri="{28A0092B-C50C-407E-A947-70E740481C1C}">
                  <a14:useLocalDpi xmlns:a14="http://schemas.microsoft.com/office/drawing/2010/main"/>
                </a:ext>
              </a:extLst>
            </a:blip>
            <a:srcRect t="9613" b="11563"/>
            <a:stretch>
              <a:fillRect/>
            </a:stretch>
          </p:blipFill>
          <p:spPr bwMode="auto">
            <a:xfrm>
              <a:off x="4186262" y="1857364"/>
              <a:ext cx="1326360" cy="522968"/>
            </a:xfrm>
            <a:prstGeom prst="rect">
              <a:avLst/>
            </a:prstGeom>
            <a:noFill/>
            <a:ln w="9525">
              <a:noFill/>
              <a:miter lim="800000"/>
              <a:headEnd/>
              <a:tailEnd/>
            </a:ln>
          </p:spPr>
        </p:pic>
        <p:pic>
          <p:nvPicPr>
            <p:cNvPr id="24" name="Picture 10" descr="http://www.portsworld.com/banknegara/bnm_log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6964" y="1854218"/>
              <a:ext cx="577850" cy="639762"/>
            </a:xfrm>
            <a:prstGeom prst="rect">
              <a:avLst/>
            </a:prstGeom>
            <a:noFill/>
            <a:ln w="9525">
              <a:noFill/>
              <a:miter lim="800000"/>
              <a:headEnd/>
              <a:tailEnd/>
            </a:ln>
          </p:spPr>
        </p:pic>
        <p:sp>
          <p:nvSpPr>
            <p:cNvPr id="25" name="Content Placeholder 2"/>
            <p:cNvSpPr txBox="1">
              <a:spLocks/>
            </p:cNvSpPr>
            <p:nvPr/>
          </p:nvSpPr>
          <p:spPr>
            <a:xfrm>
              <a:off x="1605982" y="1328722"/>
              <a:ext cx="1733400" cy="457202"/>
            </a:xfrm>
            <a:prstGeom prst="rect">
              <a:avLst/>
            </a:prstGeom>
          </p:spPr>
          <p:txBody>
            <a:bodyPr>
              <a:normAutofit fontScale="85000" lnSpcReduction="20000"/>
            </a:bodyPr>
            <a:lstStyle/>
            <a:p>
              <a:pPr marL="71792" algn="ctr" defTabSz="1088229">
                <a:defRPr/>
              </a:pPr>
              <a:r>
                <a:rPr lang="en-US" b="1"/>
                <a:t>Supervising</a:t>
              </a:r>
            </a:p>
            <a:p>
              <a:pPr marL="71792" algn="ctr" defTabSz="1088229">
                <a:defRPr/>
              </a:pPr>
              <a:r>
                <a:rPr lang="en-US" b="1"/>
                <a:t>Ministry</a:t>
              </a:r>
            </a:p>
            <a:p>
              <a:pPr marL="343851" indent="-5669" defTabSz="1088229">
                <a:lnSpc>
                  <a:spcPct val="110000"/>
                </a:lnSpc>
                <a:spcBef>
                  <a:spcPct val="20000"/>
                </a:spcBef>
                <a:spcAft>
                  <a:spcPct val="20000"/>
                </a:spcAft>
                <a:defRPr/>
              </a:pPr>
              <a:endParaRPr lang="en-US" b="1" dirty="0"/>
            </a:p>
          </p:txBody>
        </p:sp>
        <p:sp>
          <p:nvSpPr>
            <p:cNvPr id="26" name="Content Placeholder 2"/>
            <p:cNvSpPr txBox="1">
              <a:spLocks/>
            </p:cNvSpPr>
            <p:nvPr/>
          </p:nvSpPr>
          <p:spPr bwMode="auto">
            <a:xfrm>
              <a:off x="4000212" y="1257285"/>
              <a:ext cx="1733400" cy="457202"/>
            </a:xfrm>
            <a:prstGeom prst="rect">
              <a:avLst/>
            </a:prstGeom>
            <a:noFill/>
            <a:ln w="9525">
              <a:noFill/>
              <a:miter lim="800000"/>
              <a:headEnd/>
              <a:tailEnd/>
            </a:ln>
          </p:spPr>
          <p:txBody>
            <a:bodyPr/>
            <a:lstStyle/>
            <a:p>
              <a:pPr marL="71792" indent="-5669" algn="ctr">
                <a:defRPr/>
              </a:pPr>
              <a:r>
                <a:rPr lang="en-US" b="1" dirty="0"/>
                <a:t>Shareholder</a:t>
              </a:r>
            </a:p>
            <a:p>
              <a:pPr marL="71792" indent="-5669" algn="ctr">
                <a:defRPr/>
              </a:pPr>
              <a:r>
                <a:rPr lang="en-US" dirty="0"/>
                <a:t>100% owned</a:t>
              </a:r>
              <a:endParaRPr lang="en-US" b="1" dirty="0"/>
            </a:p>
            <a:p>
              <a:pPr marL="343851" indent="-5669" algn="ctr">
                <a:lnSpc>
                  <a:spcPct val="110000"/>
                </a:lnSpc>
                <a:spcBef>
                  <a:spcPct val="20000"/>
                </a:spcBef>
                <a:spcAft>
                  <a:spcPct val="20000"/>
                </a:spcAft>
                <a:defRPr/>
              </a:pPr>
              <a:endParaRPr lang="en-US" b="1" dirty="0"/>
            </a:p>
          </p:txBody>
        </p:sp>
        <p:sp>
          <p:nvSpPr>
            <p:cNvPr id="27" name="Content Placeholder 2"/>
            <p:cNvSpPr txBox="1">
              <a:spLocks/>
            </p:cNvSpPr>
            <p:nvPr/>
          </p:nvSpPr>
          <p:spPr bwMode="auto">
            <a:xfrm>
              <a:off x="6228869" y="1257285"/>
              <a:ext cx="1733399" cy="457202"/>
            </a:xfrm>
            <a:prstGeom prst="rect">
              <a:avLst/>
            </a:prstGeom>
            <a:noFill/>
            <a:ln w="9525">
              <a:noFill/>
              <a:miter lim="800000"/>
              <a:headEnd/>
              <a:tailEnd/>
            </a:ln>
          </p:spPr>
          <p:txBody>
            <a:bodyPr/>
            <a:lstStyle/>
            <a:p>
              <a:pPr algn="ctr">
                <a:defRPr/>
              </a:pPr>
              <a:r>
                <a:rPr lang="en-US" b="1" dirty="0"/>
                <a:t>Regulator</a:t>
              </a:r>
            </a:p>
            <a:p>
              <a:pPr algn="ctr">
                <a:defRPr/>
              </a:pPr>
              <a:r>
                <a:rPr lang="en-US" b="1" dirty="0"/>
                <a:t>Under DFIA 2002</a:t>
              </a:r>
            </a:p>
            <a:p>
              <a:pPr marL="343851" indent="-5669" algn="ctr">
                <a:lnSpc>
                  <a:spcPct val="110000"/>
                </a:lnSpc>
                <a:spcBef>
                  <a:spcPct val="20000"/>
                </a:spcBef>
                <a:spcAft>
                  <a:spcPct val="20000"/>
                </a:spcAft>
                <a:defRPr/>
              </a:pPr>
              <a:endParaRPr lang="en-US" b="1" dirty="0"/>
            </a:p>
          </p:txBody>
        </p:sp>
        <p:sp>
          <p:nvSpPr>
            <p:cNvPr id="28" name="Content Placeholder 2"/>
            <p:cNvSpPr txBox="1">
              <a:spLocks/>
            </p:cNvSpPr>
            <p:nvPr/>
          </p:nvSpPr>
          <p:spPr bwMode="auto">
            <a:xfrm>
              <a:off x="1447734" y="3809996"/>
              <a:ext cx="2361995" cy="1009655"/>
            </a:xfrm>
            <a:prstGeom prst="rect">
              <a:avLst/>
            </a:prstGeom>
            <a:noFill/>
            <a:ln w="12700">
              <a:solidFill>
                <a:srgbClr val="FF0000"/>
              </a:solidFill>
              <a:prstDash val="dash"/>
              <a:miter lim="800000"/>
              <a:headEnd/>
              <a:tailEnd/>
            </a:ln>
          </p:spPr>
          <p:txBody>
            <a:bodyPr/>
            <a:lstStyle/>
            <a:p>
              <a:pPr>
                <a:lnSpc>
                  <a:spcPct val="90000"/>
                </a:lnSpc>
                <a:spcBef>
                  <a:spcPts val="357"/>
                </a:spcBef>
                <a:defRPr/>
              </a:pPr>
              <a:r>
                <a:rPr lang="en-US" sz="1700" b="1" dirty="0" smtClean="0"/>
                <a:t>SMEs </a:t>
              </a:r>
              <a:r>
                <a:rPr lang="en-US" sz="1700" b="1" dirty="0"/>
                <a:t>Financing</a:t>
              </a:r>
            </a:p>
            <a:p>
              <a:pPr marL="211600" indent="-211600">
                <a:lnSpc>
                  <a:spcPct val="90000"/>
                </a:lnSpc>
                <a:spcBef>
                  <a:spcPts val="357"/>
                </a:spcBef>
                <a:buFont typeface="Arial" pitchFamily="34" charset="0"/>
                <a:buChar char="•"/>
                <a:defRPr/>
              </a:pPr>
              <a:r>
                <a:rPr lang="en-US" sz="1700" dirty="0"/>
                <a:t>Manufacturing sector</a:t>
              </a:r>
            </a:p>
            <a:p>
              <a:pPr marL="211600" indent="-211600">
                <a:lnSpc>
                  <a:spcPct val="90000"/>
                </a:lnSpc>
                <a:buFont typeface="Arial" pitchFamily="34" charset="0"/>
                <a:buChar char="•"/>
                <a:defRPr/>
              </a:pPr>
              <a:r>
                <a:rPr lang="en-US" sz="1700" dirty="0"/>
                <a:t>Services sector</a:t>
              </a:r>
            </a:p>
            <a:p>
              <a:pPr marL="211600" indent="-211600">
                <a:lnSpc>
                  <a:spcPct val="90000"/>
                </a:lnSpc>
                <a:buFont typeface="Arial" pitchFamily="34" charset="0"/>
                <a:buChar char="•"/>
                <a:defRPr/>
              </a:pPr>
              <a:r>
                <a:rPr lang="en-US" sz="1700" dirty="0"/>
                <a:t>Construction sector</a:t>
              </a:r>
            </a:p>
            <a:p>
              <a:pPr marL="343851" indent="-5669" algn="ctr">
                <a:lnSpc>
                  <a:spcPct val="90000"/>
                </a:lnSpc>
                <a:spcBef>
                  <a:spcPct val="20000"/>
                </a:spcBef>
                <a:spcAft>
                  <a:spcPct val="20000"/>
                </a:spcAft>
                <a:defRPr/>
              </a:pPr>
              <a:endParaRPr lang="en-US" sz="1700" b="1" dirty="0"/>
            </a:p>
          </p:txBody>
        </p:sp>
        <p:cxnSp>
          <p:nvCxnSpPr>
            <p:cNvPr id="29" name="Straight Connector 28"/>
            <p:cNvCxnSpPr/>
            <p:nvPr/>
          </p:nvCxnSpPr>
          <p:spPr>
            <a:xfrm>
              <a:off x="2543746" y="3571870"/>
              <a:ext cx="4643401"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39" idx="0"/>
            </p:cNvCxnSpPr>
            <p:nvPr/>
          </p:nvCxnSpPr>
          <p:spPr>
            <a:xfrm>
              <a:off x="4829548" y="3071805"/>
              <a:ext cx="27840" cy="2020897"/>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94446" y="3321105"/>
              <a:ext cx="500065" cy="1466"/>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000212" y="2493952"/>
              <a:ext cx="1733400" cy="858842"/>
            </a:xfrm>
            <a:prstGeom prst="rect">
              <a:avLst/>
            </a:prstGeom>
            <a:solidFill>
              <a:schemeClr val="accent1">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Ministry of Finance Malaysia</a:t>
              </a:r>
            </a:p>
          </p:txBody>
        </p:sp>
        <p:cxnSp>
          <p:nvCxnSpPr>
            <p:cNvPr id="33" name="Straight Connector 32"/>
            <p:cNvCxnSpPr/>
            <p:nvPr/>
          </p:nvCxnSpPr>
          <p:spPr>
            <a:xfrm rot="5400000">
              <a:off x="6936382" y="3321105"/>
              <a:ext cx="500065" cy="1466"/>
            </a:xfrm>
            <a:prstGeom prst="line">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6228869" y="2495540"/>
              <a:ext cx="1885786" cy="860429"/>
            </a:xfrm>
            <a:prstGeom prst="rect">
              <a:avLst/>
            </a:prstGeom>
            <a:solidFill>
              <a:schemeClr val="accent1">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Central Bank of Malaysia</a:t>
              </a:r>
            </a:p>
          </p:txBody>
        </p:sp>
        <p:sp>
          <p:nvSpPr>
            <p:cNvPr id="35" name="Rectangle 34"/>
            <p:cNvSpPr/>
            <p:nvPr/>
          </p:nvSpPr>
          <p:spPr>
            <a:xfrm>
              <a:off x="1324652" y="2493952"/>
              <a:ext cx="2485077" cy="858842"/>
            </a:xfrm>
            <a:prstGeom prst="rect">
              <a:avLst/>
            </a:prstGeom>
            <a:solidFill>
              <a:schemeClr val="accent1">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Ministry of International Trade and Industry Malaysia</a:t>
              </a:r>
            </a:p>
          </p:txBody>
        </p:sp>
        <p:sp>
          <p:nvSpPr>
            <p:cNvPr id="36" name="Rectangle 35"/>
            <p:cNvSpPr/>
            <p:nvPr/>
          </p:nvSpPr>
          <p:spPr>
            <a:xfrm>
              <a:off x="4000212" y="3892547"/>
              <a:ext cx="1733400" cy="609603"/>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sp>
          <p:nvSpPr>
            <p:cNvPr id="37" name="Rectangle 36"/>
            <p:cNvSpPr/>
            <p:nvPr/>
          </p:nvSpPr>
          <p:spPr>
            <a:xfrm>
              <a:off x="685800" y="1142984"/>
              <a:ext cx="8105804" cy="492921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38" name="Content Placeholder 2"/>
            <p:cNvSpPr txBox="1">
              <a:spLocks/>
            </p:cNvSpPr>
            <p:nvPr/>
          </p:nvSpPr>
          <p:spPr bwMode="auto">
            <a:xfrm>
              <a:off x="1447734" y="4953002"/>
              <a:ext cx="2361995" cy="1071885"/>
            </a:xfrm>
            <a:prstGeom prst="rect">
              <a:avLst/>
            </a:prstGeom>
            <a:noFill/>
            <a:ln w="12700">
              <a:solidFill>
                <a:srgbClr val="FF0000"/>
              </a:solidFill>
              <a:prstDash val="dash"/>
              <a:miter lim="800000"/>
              <a:headEnd/>
              <a:tailEnd/>
            </a:ln>
          </p:spPr>
          <p:txBody>
            <a:bodyPr/>
            <a:lstStyle/>
            <a:p>
              <a:pPr>
                <a:lnSpc>
                  <a:spcPct val="90000"/>
                </a:lnSpc>
                <a:spcBef>
                  <a:spcPts val="357"/>
                </a:spcBef>
                <a:defRPr/>
              </a:pPr>
              <a:r>
                <a:rPr lang="en-US" sz="1700" b="1" dirty="0" smtClean="0"/>
                <a:t>SMEs </a:t>
              </a:r>
              <a:r>
                <a:rPr lang="en-US" sz="1700" b="1" dirty="0"/>
                <a:t>Developmental Role</a:t>
              </a:r>
            </a:p>
            <a:p>
              <a:pPr marL="211600" indent="-211600">
                <a:lnSpc>
                  <a:spcPct val="90000"/>
                </a:lnSpc>
                <a:spcBef>
                  <a:spcPts val="357"/>
                </a:spcBef>
                <a:buFont typeface="Arial" pitchFamily="34" charset="0"/>
                <a:buChar char="•"/>
                <a:defRPr/>
              </a:pPr>
              <a:r>
                <a:rPr lang="en-US" sz="1700" dirty="0" smtClean="0"/>
                <a:t>Business Coaching</a:t>
              </a:r>
              <a:endParaRPr lang="en-US" sz="1700" dirty="0"/>
            </a:p>
            <a:p>
              <a:pPr marL="211600" indent="-211600">
                <a:lnSpc>
                  <a:spcPct val="90000"/>
                </a:lnSpc>
                <a:buFont typeface="Arial" pitchFamily="34" charset="0"/>
                <a:buChar char="•"/>
                <a:defRPr/>
              </a:pPr>
              <a:r>
                <a:rPr lang="en-US" sz="1700" dirty="0" smtClean="0"/>
                <a:t>Development &amp; Intervention</a:t>
              </a:r>
              <a:endParaRPr lang="en-US" sz="1700" dirty="0"/>
            </a:p>
            <a:p>
              <a:pPr marL="211600" indent="-211600">
                <a:lnSpc>
                  <a:spcPct val="90000"/>
                </a:lnSpc>
                <a:buFont typeface="Arial" pitchFamily="34" charset="0"/>
                <a:buChar char="•"/>
                <a:defRPr/>
              </a:pPr>
              <a:r>
                <a:rPr lang="en-US" sz="1700" dirty="0" smtClean="0"/>
                <a:t>Market Updates &amp; Info Sharing</a:t>
              </a:r>
              <a:endParaRPr lang="en-US" sz="1700" dirty="0"/>
            </a:p>
            <a:p>
              <a:pPr marL="343851" indent="-5669" algn="ctr">
                <a:lnSpc>
                  <a:spcPct val="90000"/>
                </a:lnSpc>
                <a:spcBef>
                  <a:spcPct val="20000"/>
                </a:spcBef>
                <a:spcAft>
                  <a:spcPct val="20000"/>
                </a:spcAft>
                <a:defRPr/>
              </a:pPr>
              <a:endParaRPr lang="en-US" sz="1700" b="1" dirty="0"/>
            </a:p>
          </p:txBody>
        </p:sp>
        <p:sp>
          <p:nvSpPr>
            <p:cNvPr id="39" name="Rectangle 38"/>
            <p:cNvSpPr/>
            <p:nvPr/>
          </p:nvSpPr>
          <p:spPr>
            <a:xfrm>
              <a:off x="3989956" y="5092702"/>
              <a:ext cx="1733399" cy="609603"/>
            </a:xfrm>
            <a:prstGeom prst="rect">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dirty="0">
                <a:solidFill>
                  <a:schemeClr val="tx1"/>
                </a:solidFill>
              </a:endParaRPr>
            </a:p>
          </p:txBody>
        </p:sp>
        <p:sp>
          <p:nvSpPr>
            <p:cNvPr id="41" name="Content Placeholder 2"/>
            <p:cNvSpPr txBox="1">
              <a:spLocks/>
            </p:cNvSpPr>
            <p:nvPr/>
          </p:nvSpPr>
          <p:spPr bwMode="auto">
            <a:xfrm>
              <a:off x="5792973" y="5091821"/>
              <a:ext cx="2033043" cy="638117"/>
            </a:xfrm>
            <a:prstGeom prst="rect">
              <a:avLst/>
            </a:prstGeom>
            <a:solidFill>
              <a:srgbClr val="0070C0"/>
            </a:solidFill>
            <a:ln w="12700">
              <a:solidFill>
                <a:srgbClr val="FF0000"/>
              </a:solidFill>
              <a:prstDash val="dash"/>
              <a:miter lim="800000"/>
              <a:headEnd/>
              <a:tailEnd/>
            </a:ln>
          </p:spPr>
          <p:txBody>
            <a:bodyPr/>
            <a:lstStyle/>
            <a:p>
              <a:pPr>
                <a:defRPr/>
              </a:pPr>
              <a:r>
                <a:rPr lang="en-US" b="1" dirty="0">
                  <a:solidFill>
                    <a:schemeClr val="bg1"/>
                  </a:solidFill>
                </a:rPr>
                <a:t>Wholly-owned subsidiary of the </a:t>
              </a:r>
              <a:r>
                <a:rPr lang="en-US" b="1" dirty="0" smtClean="0">
                  <a:solidFill>
                    <a:schemeClr val="bg1"/>
                  </a:solidFill>
                </a:rPr>
                <a:t>Bank</a:t>
              </a:r>
              <a:endParaRPr lang="en-US" b="1" dirty="0">
                <a:solidFill>
                  <a:schemeClr val="bg1"/>
                </a:solidFill>
                <a:latin typeface="+mn-lt"/>
              </a:endParaRPr>
            </a:p>
          </p:txBody>
        </p:sp>
        <p:pic>
          <p:nvPicPr>
            <p:cNvPr id="42" name="Picture 11" descr="\\128.247.95.54\cedar\Marketing &amp; Business Development\BRANDING &amp; MARKETING\Logos\SME Bank Logo\SMEB Final New Logo_13June13\SME Bank Master Logo vertical-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2400" y="3809999"/>
              <a:ext cx="1981200" cy="750939"/>
            </a:xfrm>
            <a:prstGeom prst="rect">
              <a:avLst/>
            </a:prstGeom>
            <a:noFill/>
            <a:ln w="9525">
              <a:noFill/>
              <a:miter lim="800000"/>
              <a:headEnd/>
              <a:tailEnd/>
            </a:ln>
          </p:spPr>
        </p:pic>
      </p:grpSp>
      <p:sp>
        <p:nvSpPr>
          <p:cNvPr id="43" name="Title 2"/>
          <p:cNvSpPr txBox="1">
            <a:spLocks/>
          </p:cNvSpPr>
          <p:nvPr/>
        </p:nvSpPr>
        <p:spPr>
          <a:xfrm>
            <a:off x="0" y="154306"/>
            <a:ext cx="12192000" cy="600075"/>
          </a:xfrm>
          <a:prstGeom prst="rect">
            <a:avLst/>
          </a:prstGeom>
        </p:spPr>
        <p:txBody>
          <a:bodyPr lIns="65926" tIns="32963" rIns="65926" bIns="32963">
            <a:normAutofit/>
          </a:bodyPr>
          <a:lstStyle/>
          <a:p>
            <a:pPr algn="ctr"/>
            <a:r>
              <a:rPr lang="en-US" sz="3200" b="1" dirty="0">
                <a:solidFill>
                  <a:srgbClr val="FF6600"/>
                </a:solidFill>
              </a:rPr>
              <a:t>Introducing CEDAR</a:t>
            </a:r>
            <a:endParaRPr lang="en-MY" sz="3200" b="1" dirty="0">
              <a:solidFill>
                <a:srgbClr val="FF6600"/>
              </a:solidFill>
            </a:endParaRPr>
          </a:p>
        </p:txBody>
      </p:sp>
      <p:pic>
        <p:nvPicPr>
          <p:cNvPr id="44" name="Picture 3"/>
          <p:cNvPicPr>
            <a:picLocks noChangeAspect="1" noChangeArrowheads="1"/>
          </p:cNvPicPr>
          <p:nvPr/>
        </p:nvPicPr>
        <p:blipFill>
          <a:blip r:embed="rId5" cstate="print"/>
          <a:srcRect/>
          <a:stretch>
            <a:fillRect/>
          </a:stretch>
        </p:blipFill>
        <p:spPr bwMode="auto">
          <a:xfrm>
            <a:off x="5131588" y="5020282"/>
            <a:ext cx="2114875" cy="440784"/>
          </a:xfrm>
          <a:prstGeom prst="rect">
            <a:avLst/>
          </a:prstGeom>
          <a:noFill/>
          <a:ln w="9525">
            <a:noFill/>
            <a:miter lim="800000"/>
            <a:headEnd/>
            <a:tailEnd/>
          </a:ln>
          <a:effectLst/>
        </p:spPr>
      </p:pic>
      <p:pic>
        <p:nvPicPr>
          <p:cNvPr id="45" name="Picture 2" descr="http://www.mida.gov.my/home/administrator/system_files/modules/photo/uploads/20151222112206_logo%20baru%20miti%202015-jpg%20(slide).jpg"/>
          <p:cNvPicPr>
            <a:picLocks noChangeAspect="1" noChangeArrowheads="1"/>
          </p:cNvPicPr>
          <p:nvPr/>
        </p:nvPicPr>
        <p:blipFill>
          <a:blip r:embed="rId6" cstate="print"/>
          <a:srcRect/>
          <a:stretch>
            <a:fillRect/>
          </a:stretch>
        </p:blipFill>
        <p:spPr bwMode="auto">
          <a:xfrm>
            <a:off x="2452663" y="1615142"/>
            <a:ext cx="1240427" cy="608342"/>
          </a:xfrm>
          <a:prstGeom prst="rect">
            <a:avLst/>
          </a:prstGeom>
          <a:noFill/>
        </p:spPr>
      </p:pic>
      <p:sp>
        <p:nvSpPr>
          <p:cNvPr id="4" name="Slide Number Placeholder 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31</a:t>
            </a:fld>
            <a:endParaRPr lang="en-MY" dirty="0">
              <a:solidFill>
                <a:prstClr val="black">
                  <a:tint val="75000"/>
                </a:prstClr>
              </a:solidFill>
            </a:endParaRPr>
          </a:p>
        </p:txBody>
      </p:sp>
    </p:spTree>
    <p:extLst>
      <p:ext uri="{BB962C8B-B14F-4D97-AF65-F5344CB8AC3E}">
        <p14:creationId xmlns:p14="http://schemas.microsoft.com/office/powerpoint/2010/main" val="1246595796"/>
      </p:ext>
    </p:extLst>
  </p:cSld>
  <p:clrMapOvr>
    <a:masterClrMapping/>
  </p:clrMapOvr>
  <p:transition xmlns:p14="http://schemas.microsoft.com/office/powerpoint/2010/main">
    <p:cover dir="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5115974_orig.jpg"/>
          <p:cNvPicPr>
            <a:picLocks noChangeAspect="1"/>
          </p:cNvPicPr>
          <p:nvPr/>
        </p:nvPicPr>
        <p:blipFill>
          <a:blip r:embed="rId2" cstate="print">
            <a:lum bright="-10000" contrast="10000"/>
          </a:blip>
          <a:stretch>
            <a:fillRect/>
          </a:stretch>
        </p:blipFill>
        <p:spPr>
          <a:xfrm>
            <a:off x="0" y="1"/>
            <a:ext cx="12192000" cy="6155055"/>
          </a:xfrm>
          <a:prstGeom prst="rect">
            <a:avLst/>
          </a:prstGeom>
        </p:spPr>
      </p:pic>
      <p:sp>
        <p:nvSpPr>
          <p:cNvPr id="9" name="Cloud 8"/>
          <p:cNvSpPr/>
          <p:nvPr/>
        </p:nvSpPr>
        <p:spPr>
          <a:xfrm>
            <a:off x="375150" y="381000"/>
            <a:ext cx="11325544" cy="2590800"/>
          </a:xfrm>
          <a:prstGeom prst="cloud">
            <a:avLst/>
          </a:prstGeom>
          <a:solidFill>
            <a:schemeClr val="bg1">
              <a:alpha val="50000"/>
            </a:schemeClr>
          </a:solidFill>
          <a:ln>
            <a:noFill/>
          </a:ln>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lIns="103846" tIns="51923" rIns="103846" bIns="51923" rtlCol="0" anchor="ctr"/>
          <a:lstStyle/>
          <a:p>
            <a:pPr algn="ctr"/>
            <a:endParaRPr lang="en-MY"/>
          </a:p>
        </p:txBody>
      </p:sp>
      <p:sp>
        <p:nvSpPr>
          <p:cNvPr id="26628" name="Rectangle 2"/>
          <p:cNvSpPr>
            <a:spLocks/>
          </p:cNvSpPr>
          <p:nvPr/>
        </p:nvSpPr>
        <p:spPr bwMode="auto">
          <a:xfrm>
            <a:off x="834916" y="1423935"/>
            <a:ext cx="10700600" cy="1041400"/>
          </a:xfrm>
          <a:prstGeom prst="rect">
            <a:avLst/>
          </a:prstGeom>
          <a:noFill/>
          <a:ln w="12700">
            <a:noFill/>
            <a:miter lim="800000"/>
            <a:headEnd/>
            <a:tailEnd/>
          </a:ln>
        </p:spPr>
        <p:txBody>
          <a:bodyPr lIns="0" tIns="0" rIns="0" bIns="0"/>
          <a:lstStyle/>
          <a:p>
            <a:pPr algn="ctr"/>
            <a:endParaRPr lang="en-US" sz="3600" dirty="0">
              <a:solidFill>
                <a:schemeClr val="tx1">
                  <a:lumMod val="85000"/>
                  <a:lumOff val="15000"/>
                </a:schemeClr>
              </a:solidFill>
              <a:ea typeface="Helvetica"/>
              <a:cs typeface="Helvetica"/>
            </a:endParaRPr>
          </a:p>
          <a:p>
            <a:endParaRPr lang="en-US" sz="3600" dirty="0">
              <a:solidFill>
                <a:schemeClr val="tx1">
                  <a:lumMod val="85000"/>
                  <a:lumOff val="15000"/>
                </a:schemeClr>
              </a:solidFill>
              <a:ea typeface="Helvetica"/>
              <a:cs typeface="Helvetica"/>
            </a:endParaRPr>
          </a:p>
        </p:txBody>
      </p:sp>
      <p:sp>
        <p:nvSpPr>
          <p:cNvPr id="26629" name="Rectangle 3"/>
          <p:cNvSpPr>
            <a:spLocks/>
          </p:cNvSpPr>
          <p:nvPr/>
        </p:nvSpPr>
        <p:spPr bwMode="auto">
          <a:xfrm>
            <a:off x="3642783" y="2408903"/>
            <a:ext cx="7509533" cy="3179099"/>
          </a:xfrm>
          <a:prstGeom prst="rect">
            <a:avLst/>
          </a:prstGeom>
          <a:solidFill>
            <a:srgbClr val="339933">
              <a:alpha val="25000"/>
            </a:srgbClr>
          </a:solidFill>
          <a:ln w="12700">
            <a:noFill/>
            <a:miter lim="800000"/>
            <a:headEnd/>
            <a:tailEnd/>
          </a:ln>
          <a:effectLst>
            <a:softEdge rad="127000"/>
          </a:effectLst>
        </p:spPr>
        <p:txBody>
          <a:bodyPr lIns="0" tIns="0" rIns="0" bIns="0"/>
          <a:lstStyle/>
          <a:p>
            <a:pPr algn="ctr"/>
            <a:r>
              <a:rPr lang="en-US" sz="3200" b="1" dirty="0">
                <a:solidFill>
                  <a:schemeClr val="bg1"/>
                </a:solidFill>
                <a:effectLst>
                  <a:outerShdw blurRad="38100" dist="38100" dir="2700000" algn="tl">
                    <a:srgbClr val="000000">
                      <a:alpha val="43137"/>
                    </a:srgbClr>
                  </a:outerShdw>
                </a:effectLst>
                <a:ea typeface="Helvetica"/>
                <a:cs typeface="Helvetica"/>
              </a:rPr>
              <a:t>To continuously develop the capability of entrepreneurs towards sustaining their business growth in support of the national economic agenda.</a:t>
            </a:r>
          </a:p>
          <a:p>
            <a:pPr algn="ctr"/>
            <a:endParaRPr lang="en-US" dirty="0">
              <a:solidFill>
                <a:schemeClr val="bg1"/>
              </a:solidFill>
              <a:effectLst>
                <a:outerShdw blurRad="38100" dist="38100" dir="2700000" algn="tl">
                  <a:srgbClr val="000000">
                    <a:alpha val="43137"/>
                  </a:srgbClr>
                </a:outerShdw>
              </a:effectLst>
              <a:ea typeface="Helvetica"/>
              <a:cs typeface="Helvetica"/>
            </a:endParaRPr>
          </a:p>
        </p:txBody>
      </p:sp>
      <p:sp>
        <p:nvSpPr>
          <p:cNvPr id="26631" name="Rectangle 5"/>
          <p:cNvSpPr>
            <a:spLocks/>
          </p:cNvSpPr>
          <p:nvPr/>
        </p:nvSpPr>
        <p:spPr bwMode="auto">
          <a:xfrm>
            <a:off x="237612" y="1398508"/>
            <a:ext cx="6663627" cy="630942"/>
          </a:xfrm>
          <a:prstGeom prst="rect">
            <a:avLst/>
          </a:prstGeom>
          <a:solidFill>
            <a:srgbClr val="339933">
              <a:alpha val="18000"/>
            </a:srgbClr>
          </a:solidFill>
          <a:ln w="12700">
            <a:noFill/>
            <a:miter lim="800000"/>
            <a:headEnd/>
            <a:tailEnd/>
          </a:ln>
          <a:effectLst>
            <a:softEdge rad="127000"/>
          </a:effectLst>
        </p:spPr>
        <p:txBody>
          <a:bodyPr wrap="square" lIns="0" tIns="0" rIns="0" bIns="0">
            <a:spAutoFit/>
          </a:bodyPr>
          <a:lstStyle/>
          <a:p>
            <a:pPr algn="ctr"/>
            <a:r>
              <a:rPr lang="en-US" sz="4100" b="1" u="sng" dirty="0" smtClean="0">
                <a:solidFill>
                  <a:schemeClr val="bg1"/>
                </a:solidFill>
                <a:effectLst>
                  <a:outerShdw blurRad="38100" dist="38100" dir="2700000" algn="tl">
                    <a:srgbClr val="000000">
                      <a:alpha val="43137"/>
                    </a:srgbClr>
                  </a:outerShdw>
                </a:effectLst>
                <a:latin typeface="Arial Black" pitchFamily="34" charset="0"/>
                <a:sym typeface="Calibri Bold"/>
              </a:rPr>
              <a:t>CEDAR’s Mission</a:t>
            </a:r>
            <a:endParaRPr lang="en-US" sz="4100" b="1" u="sng" dirty="0">
              <a:solidFill>
                <a:schemeClr val="bg1"/>
              </a:solidFill>
              <a:effectLst>
                <a:outerShdw blurRad="38100" dist="38100" dir="2700000" algn="tl">
                  <a:srgbClr val="000000">
                    <a:alpha val="43137"/>
                  </a:srgbClr>
                </a:outerShdw>
              </a:effectLst>
              <a:latin typeface="Arial Black" pitchFamily="34" charset="0"/>
              <a:sym typeface="Calibri Bold"/>
            </a:endParaRP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32</a:t>
            </a:fld>
            <a:endParaRPr lang="en-MY" dirty="0">
              <a:solidFill>
                <a:prstClr val="black">
                  <a:tint val="75000"/>
                </a:prstClr>
              </a:solidFill>
            </a:endParaRPr>
          </a:p>
        </p:txBody>
      </p:sp>
    </p:spTree>
    <p:extLst>
      <p:ext uri="{BB962C8B-B14F-4D97-AF65-F5344CB8AC3E}">
        <p14:creationId xmlns:p14="http://schemas.microsoft.com/office/powerpoint/2010/main" val="237412244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21"/>
          <p:cNvSpPr>
            <a:spLocks noChangeArrowheads="1"/>
          </p:cNvSpPr>
          <p:nvPr/>
        </p:nvSpPr>
        <p:spPr bwMode="auto">
          <a:xfrm>
            <a:off x="7064378" y="5530871"/>
            <a:ext cx="1246188" cy="498475"/>
          </a:xfrm>
          <a:prstGeom prst="roundRect">
            <a:avLst>
              <a:gd name="adj" fmla="val 16667"/>
            </a:avLst>
          </a:prstGeom>
          <a:gradFill rotWithShape="0">
            <a:gsLst>
              <a:gs pos="0">
                <a:srgbClr val="FFCC00">
                  <a:gamma/>
                  <a:tint val="43529"/>
                  <a:invGamma/>
                </a:srgbClr>
              </a:gs>
              <a:gs pos="100000">
                <a:srgbClr val="FFCC00"/>
              </a:gs>
            </a:gsLst>
            <a:path path="shape">
              <a:fillToRect l="50000" t="50000" r="50000" b="50000"/>
            </a:path>
          </a:gradFill>
          <a:ln w="9525">
            <a:solidFill>
              <a:schemeClr val="tx2"/>
            </a:solidFill>
            <a:round/>
            <a:headEnd/>
            <a:tailEnd/>
          </a:ln>
          <a:effectLst>
            <a:outerShdw dist="89803" dir="2700000" algn="ctr" rotWithShape="0">
              <a:srgbClr val="E4C904">
                <a:alpha val="50000"/>
              </a:srgbClr>
            </a:outerShdw>
          </a:effectLst>
        </p:spPr>
        <p:txBody>
          <a:bodyPr wrap="none" lIns="91274" tIns="45641" rIns="91274" bIns="45641" anchor="ctr"/>
          <a:lstStyle/>
          <a:p>
            <a:pPr algn="ctr">
              <a:defRPr/>
            </a:pPr>
            <a:r>
              <a:rPr lang="en-US" sz="1400" b="1">
                <a:latin typeface="Century Gothic" pitchFamily="34" charset="0"/>
              </a:rPr>
              <a:t>MEDIUM</a:t>
            </a:r>
          </a:p>
        </p:txBody>
      </p:sp>
      <p:sp>
        <p:nvSpPr>
          <p:cNvPr id="23554" name="Title 2"/>
          <p:cNvSpPr>
            <a:spLocks noGrp="1"/>
          </p:cNvSpPr>
          <p:nvPr>
            <p:ph type="title" idx="4294967295"/>
          </p:nvPr>
        </p:nvSpPr>
        <p:spPr>
          <a:xfrm>
            <a:off x="0" y="142875"/>
            <a:ext cx="11869738" cy="857250"/>
          </a:xfrm>
          <a:prstGeom prst="rect">
            <a:avLst/>
          </a:prstGeom>
        </p:spPr>
        <p:txBody>
          <a:bodyPr lIns="91274" tIns="45641" rIns="91274" bIns="45641">
            <a:normAutofit/>
          </a:bodyPr>
          <a:lstStyle/>
          <a:p>
            <a:pPr algn="ctr"/>
            <a:r>
              <a:rPr lang="en-US" sz="3200" b="1" dirty="0">
                <a:solidFill>
                  <a:srgbClr val="FF6600"/>
                </a:solidFill>
                <a:latin typeface="Calibri"/>
                <a:cs typeface="Calibri"/>
              </a:rPr>
              <a:t>SME </a:t>
            </a:r>
            <a:r>
              <a:rPr lang="en-US" sz="3200" b="1" dirty="0" smtClean="0">
                <a:solidFill>
                  <a:srgbClr val="FF6600"/>
                </a:solidFill>
                <a:latin typeface="Calibri"/>
                <a:cs typeface="Calibri"/>
              </a:rPr>
              <a:t>Bank’s Group Complementing </a:t>
            </a:r>
            <a:r>
              <a:rPr lang="en-US" sz="3200" b="1" dirty="0">
                <a:solidFill>
                  <a:srgbClr val="FF6600"/>
                </a:solidFill>
                <a:latin typeface="Calibri"/>
                <a:cs typeface="Calibri"/>
              </a:rPr>
              <a:t>Roles</a:t>
            </a:r>
            <a:endParaRPr lang="en-MY" sz="3200" b="1" dirty="0">
              <a:solidFill>
                <a:srgbClr val="FF6600"/>
              </a:solidFill>
              <a:latin typeface="Calibri"/>
              <a:cs typeface="Calibri"/>
            </a:endParaRPr>
          </a:p>
        </p:txBody>
      </p:sp>
      <p:sp>
        <p:nvSpPr>
          <p:cNvPr id="95" name="Rectangle 20"/>
          <p:cNvSpPr>
            <a:spLocks noChangeArrowheads="1"/>
          </p:cNvSpPr>
          <p:nvPr/>
        </p:nvSpPr>
        <p:spPr bwMode="auto">
          <a:xfrm>
            <a:off x="5581655" y="5530851"/>
            <a:ext cx="1323975" cy="495300"/>
          </a:xfrm>
          <a:prstGeom prst="roundRect">
            <a:avLst>
              <a:gd name="adj" fmla="val 16667"/>
            </a:avLst>
          </a:prstGeom>
          <a:gradFill rotWithShape="0">
            <a:gsLst>
              <a:gs pos="0">
                <a:srgbClr val="005CB8">
                  <a:gamma/>
                  <a:tint val="58824"/>
                  <a:invGamma/>
                </a:srgbClr>
              </a:gs>
              <a:gs pos="100000">
                <a:srgbClr val="005CB8"/>
              </a:gs>
            </a:gsLst>
            <a:path path="shape">
              <a:fillToRect l="50000" t="50000" r="50000" b="50000"/>
            </a:path>
          </a:gradFill>
          <a:ln w="9525">
            <a:solidFill>
              <a:schemeClr val="tx2"/>
            </a:solidFill>
            <a:round/>
            <a:headEnd/>
            <a:tailEnd/>
          </a:ln>
          <a:effectLst>
            <a:outerShdw dist="89803" dir="2700000" algn="ctr" rotWithShape="0">
              <a:srgbClr val="666699">
                <a:alpha val="50000"/>
              </a:srgbClr>
            </a:outerShdw>
          </a:effectLst>
        </p:spPr>
        <p:txBody>
          <a:bodyPr wrap="none" lIns="91274" tIns="45641" rIns="91274" bIns="45641" anchor="ctr"/>
          <a:lstStyle/>
          <a:p>
            <a:pPr algn="ctr">
              <a:defRPr/>
            </a:pPr>
            <a:r>
              <a:rPr lang="en-US" sz="1400" b="1">
                <a:latin typeface="Century Gothic" pitchFamily="34" charset="0"/>
              </a:rPr>
              <a:t>SMALL</a:t>
            </a:r>
          </a:p>
        </p:txBody>
      </p:sp>
      <p:sp>
        <p:nvSpPr>
          <p:cNvPr id="96" name="Rectangle 19"/>
          <p:cNvSpPr>
            <a:spLocks noChangeArrowheads="1"/>
          </p:cNvSpPr>
          <p:nvPr/>
        </p:nvSpPr>
        <p:spPr bwMode="auto">
          <a:xfrm>
            <a:off x="4178315" y="5530851"/>
            <a:ext cx="1244603" cy="495300"/>
          </a:xfrm>
          <a:prstGeom prst="roundRect">
            <a:avLst>
              <a:gd name="adj" fmla="val 16667"/>
            </a:avLst>
          </a:prstGeom>
          <a:gradFill rotWithShape="0">
            <a:gsLst>
              <a:gs pos="0">
                <a:schemeClr val="bg1"/>
              </a:gs>
              <a:gs pos="100000">
                <a:schemeClr val="bg1">
                  <a:gamma/>
                  <a:shade val="92157"/>
                  <a:invGamma/>
                </a:schemeClr>
              </a:gs>
            </a:gsLst>
            <a:path path="shape">
              <a:fillToRect l="50000" t="50000" r="50000" b="50000"/>
            </a:path>
          </a:gradFill>
          <a:ln w="9525">
            <a:solidFill>
              <a:schemeClr val="tx2"/>
            </a:solidFill>
            <a:round/>
            <a:headEnd/>
            <a:tailEnd/>
          </a:ln>
          <a:effectLst>
            <a:outerShdw dist="89803" dir="2700000" algn="ctr" rotWithShape="0">
              <a:srgbClr val="808080">
                <a:alpha val="50000"/>
              </a:srgbClr>
            </a:outerShdw>
          </a:effectLst>
        </p:spPr>
        <p:txBody>
          <a:bodyPr wrap="none" lIns="91274" tIns="45641" rIns="91274" bIns="45641" anchor="ctr"/>
          <a:lstStyle/>
          <a:p>
            <a:pPr algn="ctr">
              <a:defRPr/>
            </a:pPr>
            <a:r>
              <a:rPr lang="en-US" sz="1400" b="1">
                <a:latin typeface="Century Gothic" pitchFamily="34" charset="0"/>
              </a:rPr>
              <a:t>MICRO</a:t>
            </a:r>
          </a:p>
        </p:txBody>
      </p:sp>
      <p:sp>
        <p:nvSpPr>
          <p:cNvPr id="97" name="Text Box 17"/>
          <p:cNvSpPr txBox="1">
            <a:spLocks noChangeArrowheads="1"/>
          </p:cNvSpPr>
          <p:nvPr/>
        </p:nvSpPr>
        <p:spPr bwMode="auto">
          <a:xfrm>
            <a:off x="4593599" y="5019364"/>
            <a:ext cx="3803373" cy="369172"/>
          </a:xfrm>
          <a:prstGeom prst="rect">
            <a:avLst/>
          </a:prstGeom>
          <a:noFill/>
          <a:ln w="9525">
            <a:noFill/>
            <a:miter lim="800000"/>
            <a:headEnd/>
            <a:tailEnd/>
          </a:ln>
          <a:effectLst>
            <a:prstShdw prst="shdw17" dist="17961" dir="2700000">
              <a:schemeClr val="accent1">
                <a:gamma/>
                <a:shade val="60000"/>
                <a:invGamma/>
              </a:schemeClr>
            </a:prstShdw>
          </a:effectLst>
        </p:spPr>
        <p:txBody>
          <a:bodyPr wrap="none" lIns="91274" tIns="45641" rIns="91274" bIns="45641">
            <a:spAutoFit/>
          </a:bodyPr>
          <a:lstStyle/>
          <a:p>
            <a:pPr>
              <a:defRPr/>
            </a:pPr>
            <a:r>
              <a:rPr lang="en-US" b="1" u="sng" dirty="0">
                <a:solidFill>
                  <a:srgbClr val="000066"/>
                </a:solidFill>
                <a:latin typeface="Century Gothic" pitchFamily="34" charset="0"/>
              </a:rPr>
              <a:t>Small Medium Enterprises (SMEs)</a:t>
            </a:r>
          </a:p>
        </p:txBody>
      </p:sp>
      <p:sp>
        <p:nvSpPr>
          <p:cNvPr id="98" name="Freeform 20"/>
          <p:cNvSpPr>
            <a:spLocks/>
          </p:cNvSpPr>
          <p:nvPr/>
        </p:nvSpPr>
        <p:spPr bwMode="auto">
          <a:xfrm>
            <a:off x="7172328" y="1100159"/>
            <a:ext cx="1677988" cy="1036637"/>
          </a:xfrm>
          <a:custGeom>
            <a:avLst/>
            <a:gdLst/>
            <a:ahLst/>
            <a:cxnLst>
              <a:cxn ang="0">
                <a:pos x="0" y="0"/>
              </a:cxn>
              <a:cxn ang="0">
                <a:pos x="80" y="80"/>
              </a:cxn>
              <a:cxn ang="0">
                <a:pos x="376" y="304"/>
              </a:cxn>
              <a:cxn ang="0">
                <a:pos x="472" y="352"/>
              </a:cxn>
              <a:cxn ang="0">
                <a:pos x="504" y="376"/>
              </a:cxn>
              <a:cxn ang="0">
                <a:pos x="520" y="424"/>
              </a:cxn>
              <a:cxn ang="0">
                <a:pos x="696" y="408"/>
              </a:cxn>
              <a:cxn ang="0">
                <a:pos x="768" y="592"/>
              </a:cxn>
              <a:cxn ang="0">
                <a:pos x="840" y="512"/>
              </a:cxn>
              <a:cxn ang="0">
                <a:pos x="976" y="360"/>
              </a:cxn>
              <a:cxn ang="0">
                <a:pos x="968" y="256"/>
              </a:cxn>
              <a:cxn ang="0">
                <a:pos x="928" y="208"/>
              </a:cxn>
              <a:cxn ang="0">
                <a:pos x="720" y="112"/>
              </a:cxn>
              <a:cxn ang="0">
                <a:pos x="472" y="168"/>
              </a:cxn>
              <a:cxn ang="0">
                <a:pos x="424" y="240"/>
              </a:cxn>
              <a:cxn ang="0">
                <a:pos x="424" y="344"/>
              </a:cxn>
              <a:cxn ang="0">
                <a:pos x="448" y="336"/>
              </a:cxn>
              <a:cxn ang="0">
                <a:pos x="675" y="653"/>
              </a:cxn>
              <a:cxn ang="0">
                <a:pos x="857" y="653"/>
              </a:cxn>
              <a:cxn ang="0">
                <a:pos x="721" y="335"/>
              </a:cxn>
            </a:cxnLst>
            <a:rect l="0" t="0" r="r" b="b"/>
            <a:pathLst>
              <a:path w="976" h="653">
                <a:moveTo>
                  <a:pt x="0" y="0"/>
                </a:moveTo>
                <a:cubicBezTo>
                  <a:pt x="21" y="42"/>
                  <a:pt x="44" y="48"/>
                  <a:pt x="80" y="80"/>
                </a:cubicBezTo>
                <a:cubicBezTo>
                  <a:pt x="170" y="159"/>
                  <a:pt x="260" y="265"/>
                  <a:pt x="376" y="304"/>
                </a:cubicBezTo>
                <a:cubicBezTo>
                  <a:pt x="405" y="333"/>
                  <a:pt x="432" y="342"/>
                  <a:pt x="472" y="352"/>
                </a:cubicBezTo>
                <a:cubicBezTo>
                  <a:pt x="483" y="360"/>
                  <a:pt x="497" y="365"/>
                  <a:pt x="504" y="376"/>
                </a:cubicBezTo>
                <a:cubicBezTo>
                  <a:pt x="513" y="390"/>
                  <a:pt x="520" y="424"/>
                  <a:pt x="520" y="424"/>
                </a:cubicBezTo>
                <a:cubicBezTo>
                  <a:pt x="591" y="388"/>
                  <a:pt x="592" y="401"/>
                  <a:pt x="696" y="408"/>
                </a:cubicBezTo>
                <a:cubicBezTo>
                  <a:pt x="704" y="465"/>
                  <a:pt x="704" y="571"/>
                  <a:pt x="768" y="592"/>
                </a:cubicBezTo>
                <a:cubicBezTo>
                  <a:pt x="791" y="563"/>
                  <a:pt x="811" y="535"/>
                  <a:pt x="840" y="512"/>
                </a:cubicBezTo>
                <a:cubicBezTo>
                  <a:pt x="905" y="460"/>
                  <a:pt x="946" y="451"/>
                  <a:pt x="976" y="360"/>
                </a:cubicBezTo>
                <a:cubicBezTo>
                  <a:pt x="973" y="325"/>
                  <a:pt x="974" y="290"/>
                  <a:pt x="968" y="256"/>
                </a:cubicBezTo>
                <a:cubicBezTo>
                  <a:pt x="962" y="220"/>
                  <a:pt x="951" y="227"/>
                  <a:pt x="928" y="208"/>
                </a:cubicBezTo>
                <a:cubicBezTo>
                  <a:pt x="861" y="152"/>
                  <a:pt x="808" y="123"/>
                  <a:pt x="720" y="112"/>
                </a:cubicBezTo>
                <a:cubicBezTo>
                  <a:pt x="595" y="118"/>
                  <a:pt x="547" y="93"/>
                  <a:pt x="472" y="168"/>
                </a:cubicBezTo>
                <a:cubicBezTo>
                  <a:pt x="463" y="205"/>
                  <a:pt x="456" y="219"/>
                  <a:pt x="424" y="240"/>
                </a:cubicBezTo>
                <a:cubicBezTo>
                  <a:pt x="412" y="277"/>
                  <a:pt x="402" y="295"/>
                  <a:pt x="424" y="344"/>
                </a:cubicBezTo>
                <a:cubicBezTo>
                  <a:pt x="427" y="352"/>
                  <a:pt x="448" y="336"/>
                  <a:pt x="448" y="336"/>
                </a:cubicBezTo>
                <a:lnTo>
                  <a:pt x="675" y="653"/>
                </a:lnTo>
                <a:lnTo>
                  <a:pt x="857" y="653"/>
                </a:lnTo>
                <a:lnTo>
                  <a:pt x="721" y="335"/>
                </a:lnTo>
              </a:path>
            </a:pathLst>
          </a:custGeom>
          <a:noFill/>
          <a:ln w="9525">
            <a:noFill/>
            <a:round/>
            <a:headEnd/>
            <a:tailEnd/>
          </a:ln>
          <a:effectLst>
            <a:prstShdw prst="shdw17" dist="17961" dir="2700000">
              <a:schemeClr val="accent1">
                <a:gamma/>
                <a:shade val="60000"/>
                <a:invGamma/>
              </a:schemeClr>
            </a:prstShdw>
          </a:effectLst>
        </p:spPr>
        <p:txBody>
          <a:bodyPr lIns="91274" tIns="45641" rIns="91274" bIns="45641"/>
          <a:lstStyle/>
          <a:p>
            <a:pPr>
              <a:defRPr/>
            </a:pPr>
            <a:endParaRPr lang="en-US">
              <a:latin typeface="Century Gothic" pitchFamily="34" charset="0"/>
            </a:endParaRPr>
          </a:p>
        </p:txBody>
      </p:sp>
      <p:sp>
        <p:nvSpPr>
          <p:cNvPr id="23561" name="Rectangle 21"/>
          <p:cNvSpPr>
            <a:spLocks noChangeArrowheads="1"/>
          </p:cNvSpPr>
          <p:nvPr/>
        </p:nvSpPr>
        <p:spPr bwMode="auto">
          <a:xfrm>
            <a:off x="8332791" y="1200171"/>
            <a:ext cx="2184400" cy="504825"/>
          </a:xfrm>
          <a:prstGeom prst="rect">
            <a:avLst/>
          </a:prstGeom>
          <a:solidFill>
            <a:srgbClr val="002060"/>
          </a:solidFill>
          <a:ln w="9525">
            <a:noFill/>
            <a:miter lim="800000"/>
            <a:headEnd/>
            <a:tailEnd/>
          </a:ln>
          <a:effectLst>
            <a:prstShdw prst="shdw17" dist="17961" dir="2700000">
              <a:srgbClr val="995C3D"/>
            </a:prstShdw>
          </a:effectLst>
        </p:spPr>
        <p:txBody>
          <a:bodyPr wrap="none" lIns="91274" tIns="45641" rIns="91274" bIns="45641" anchor="ctr"/>
          <a:lstStyle/>
          <a:p>
            <a:pPr algn="ctr"/>
            <a:r>
              <a:rPr lang="en-US" sz="1600" b="1" dirty="0" smtClean="0">
                <a:solidFill>
                  <a:schemeClr val="bg1"/>
                </a:solidFill>
                <a:latin typeface="Century Gothic" pitchFamily="34" charset="0"/>
              </a:rPr>
              <a:t>Developmental</a:t>
            </a:r>
            <a:endParaRPr lang="en-US" sz="1600" b="1" dirty="0">
              <a:solidFill>
                <a:schemeClr val="bg1"/>
              </a:solidFill>
              <a:latin typeface="Century Gothic" pitchFamily="34" charset="0"/>
            </a:endParaRPr>
          </a:p>
        </p:txBody>
      </p:sp>
      <p:sp>
        <p:nvSpPr>
          <p:cNvPr id="100" name="Rectangle 22"/>
          <p:cNvSpPr>
            <a:spLocks noChangeArrowheads="1"/>
          </p:cNvSpPr>
          <p:nvPr/>
        </p:nvSpPr>
        <p:spPr bwMode="auto">
          <a:xfrm>
            <a:off x="1703390" y="1200171"/>
            <a:ext cx="2417763" cy="504825"/>
          </a:xfrm>
          <a:prstGeom prst="rect">
            <a:avLst/>
          </a:prstGeom>
          <a:solidFill>
            <a:schemeClr val="accent6">
              <a:lumMod val="75000"/>
            </a:schemeClr>
          </a:solidFill>
          <a:ln w="9525">
            <a:noFill/>
            <a:miter lim="800000"/>
            <a:headEnd/>
            <a:tailEnd/>
          </a:ln>
          <a:effectLst>
            <a:prstShdw prst="shdw17" dist="17961" dir="2700000">
              <a:srgbClr val="994A4D"/>
            </a:prstShdw>
          </a:effectLst>
        </p:spPr>
        <p:txBody>
          <a:bodyPr wrap="none" lIns="91274" tIns="45641" rIns="91274" bIns="45641" anchor="ctr"/>
          <a:lstStyle/>
          <a:p>
            <a:pPr algn="ctr">
              <a:defRPr/>
            </a:pPr>
            <a:r>
              <a:rPr lang="en-US" sz="1600" b="1" dirty="0">
                <a:solidFill>
                  <a:schemeClr val="bg1"/>
                </a:solidFill>
                <a:latin typeface="Century Gothic" pitchFamily="34" charset="0"/>
              </a:rPr>
              <a:t>Banking</a:t>
            </a:r>
          </a:p>
        </p:txBody>
      </p:sp>
      <p:pic>
        <p:nvPicPr>
          <p:cNvPr id="23563" name="Picture 28" descr="CLIPART_OF_16326_SM_2"/>
          <p:cNvPicPr>
            <a:picLocks noChangeAspect="1" noChangeArrowheads="1"/>
          </p:cNvPicPr>
          <p:nvPr/>
        </p:nvPicPr>
        <p:blipFill>
          <a:blip r:embed="rId2"/>
          <a:srcRect/>
          <a:stretch>
            <a:fillRect/>
          </a:stretch>
        </p:blipFill>
        <p:spPr bwMode="auto">
          <a:xfrm rot="-239637">
            <a:off x="5167317" y="1979613"/>
            <a:ext cx="2184400" cy="1236662"/>
          </a:xfrm>
          <a:prstGeom prst="rect">
            <a:avLst/>
          </a:prstGeom>
          <a:noFill/>
          <a:ln w="9525">
            <a:noFill/>
            <a:miter lim="800000"/>
            <a:headEnd/>
            <a:tailEnd/>
          </a:ln>
        </p:spPr>
      </p:pic>
      <p:sp>
        <p:nvSpPr>
          <p:cNvPr id="23564" name="AutoShape 7"/>
          <p:cNvSpPr>
            <a:spLocks noChangeArrowheads="1"/>
          </p:cNvSpPr>
          <p:nvPr/>
        </p:nvSpPr>
        <p:spPr bwMode="auto">
          <a:xfrm>
            <a:off x="4651391" y="3228975"/>
            <a:ext cx="3121027" cy="1931988"/>
          </a:xfrm>
          <a:prstGeom prst="downArrowCallout">
            <a:avLst>
              <a:gd name="adj1" fmla="val 42061"/>
              <a:gd name="adj2" fmla="val 33371"/>
              <a:gd name="adj3" fmla="val 15653"/>
              <a:gd name="adj4" fmla="val 72347"/>
            </a:avLst>
          </a:prstGeom>
          <a:solidFill>
            <a:srgbClr val="C00000"/>
          </a:solidFill>
          <a:ln w="9525">
            <a:noFill/>
            <a:miter lim="800000"/>
            <a:headEnd/>
            <a:tailEnd/>
          </a:ln>
          <a:effectLst>
            <a:prstShdw prst="shdw17" dist="17961" dir="2700000">
              <a:srgbClr val="995C00"/>
            </a:prstShdw>
          </a:effectLst>
        </p:spPr>
        <p:txBody>
          <a:bodyPr wrap="none" lIns="91274" tIns="45641" rIns="91274" bIns="45641" anchor="ctr"/>
          <a:lstStyle/>
          <a:p>
            <a:pPr algn="ctr"/>
            <a:endParaRPr lang="en-US" b="1">
              <a:solidFill>
                <a:schemeClr val="bg1"/>
              </a:solidFill>
              <a:latin typeface="Century Gothic" pitchFamily="34" charset="0"/>
            </a:endParaRPr>
          </a:p>
          <a:p>
            <a:pPr algn="ctr"/>
            <a:r>
              <a:rPr lang="en-US" sz="1600" b="1">
                <a:solidFill>
                  <a:schemeClr val="bg1"/>
                </a:solidFill>
                <a:latin typeface="Century Gothic" pitchFamily="34" charset="0"/>
              </a:rPr>
              <a:t>High Impact Developmental </a:t>
            </a:r>
          </a:p>
          <a:p>
            <a:pPr algn="ctr"/>
            <a:r>
              <a:rPr lang="en-US" sz="1600" b="1">
                <a:solidFill>
                  <a:schemeClr val="bg1"/>
                </a:solidFill>
                <a:latin typeface="Century Gothic" pitchFamily="34" charset="0"/>
              </a:rPr>
              <a:t>Program Through</a:t>
            </a:r>
          </a:p>
          <a:p>
            <a:pPr algn="ctr"/>
            <a:r>
              <a:rPr lang="en-US" sz="1600" b="1">
                <a:solidFill>
                  <a:schemeClr val="bg1"/>
                </a:solidFill>
                <a:latin typeface="Century Gothic" pitchFamily="34" charset="0"/>
              </a:rPr>
              <a:t>Synergized Approach of </a:t>
            </a:r>
          </a:p>
          <a:p>
            <a:pPr algn="ctr"/>
            <a:r>
              <a:rPr lang="en-US" sz="1600" b="1">
                <a:solidFill>
                  <a:schemeClr val="bg1"/>
                </a:solidFill>
                <a:latin typeface="Century Gothic" pitchFamily="34" charset="0"/>
              </a:rPr>
              <a:t>Financial Assistance </a:t>
            </a:r>
          </a:p>
          <a:p>
            <a:pPr algn="ctr"/>
            <a:r>
              <a:rPr lang="en-US" sz="1600" b="1">
                <a:solidFill>
                  <a:schemeClr val="bg1"/>
                </a:solidFill>
                <a:latin typeface="Century Gothic" pitchFamily="34" charset="0"/>
              </a:rPr>
              <a:t>and Intervention</a:t>
            </a:r>
          </a:p>
          <a:p>
            <a:pPr algn="ctr"/>
            <a:endParaRPr lang="en-US" b="1">
              <a:solidFill>
                <a:schemeClr val="bg1"/>
              </a:solidFill>
              <a:latin typeface="Century Gothic" pitchFamily="34" charset="0"/>
            </a:endParaRPr>
          </a:p>
        </p:txBody>
      </p:sp>
      <p:sp>
        <p:nvSpPr>
          <p:cNvPr id="103" name="AutoShape 31"/>
          <p:cNvSpPr>
            <a:spLocks noChangeArrowheads="1"/>
          </p:cNvSpPr>
          <p:nvPr/>
        </p:nvSpPr>
        <p:spPr bwMode="auto">
          <a:xfrm rot="10800000">
            <a:off x="1390655" y="1847871"/>
            <a:ext cx="2963865" cy="2600325"/>
          </a:xfrm>
          <a:prstGeom prst="verticalScroll">
            <a:avLst>
              <a:gd name="adj" fmla="val 12500"/>
            </a:avLst>
          </a:prstGeom>
          <a:solidFill>
            <a:schemeClr val="accent6">
              <a:lumMod val="60000"/>
              <a:lumOff val="40000"/>
            </a:schemeClr>
          </a:solidFill>
          <a:ln w="19050">
            <a:solidFill>
              <a:schemeClr val="tx2"/>
            </a:solidFill>
            <a:round/>
            <a:headEnd/>
            <a:tailEnd/>
          </a:ln>
          <a:effectLst>
            <a:prstShdw prst="shdw17" dist="17961" dir="2700000">
              <a:srgbClr val="994A4D"/>
            </a:prstShdw>
          </a:effectLst>
        </p:spPr>
        <p:txBody>
          <a:bodyPr rot="10800000" wrap="none" lIns="91274" tIns="45641" rIns="91274" bIns="45641" anchor="ctr"/>
          <a:lstStyle/>
          <a:p>
            <a:pPr algn="ctr">
              <a:defRPr/>
            </a:pPr>
            <a:r>
              <a:rPr lang="en-US" sz="1400" b="1" i="1" dirty="0">
                <a:latin typeface="Century Gothic" pitchFamily="34" charset="0"/>
              </a:rPr>
              <a:t>Financial assistance </a:t>
            </a:r>
          </a:p>
          <a:p>
            <a:pPr algn="ctr">
              <a:defRPr/>
            </a:pPr>
            <a:r>
              <a:rPr lang="en-US" sz="1400" b="1" i="1" dirty="0">
                <a:latin typeface="Century Gothic" pitchFamily="34" charset="0"/>
              </a:rPr>
              <a:t>serves as enabler </a:t>
            </a:r>
          </a:p>
          <a:p>
            <a:pPr algn="ctr">
              <a:defRPr/>
            </a:pPr>
            <a:r>
              <a:rPr lang="en-US" sz="1400" b="1" i="1" dirty="0">
                <a:latin typeface="Century Gothic" pitchFamily="34" charset="0"/>
              </a:rPr>
              <a:t>for SMEs, as </a:t>
            </a:r>
          </a:p>
          <a:p>
            <a:pPr algn="ctr">
              <a:defRPr/>
            </a:pPr>
            <a:r>
              <a:rPr lang="en-US" sz="1400" b="1" i="1" dirty="0">
                <a:latin typeface="Century Gothic" pitchFamily="34" charset="0"/>
              </a:rPr>
              <a:t>engine of growth, to </a:t>
            </a:r>
          </a:p>
          <a:p>
            <a:pPr algn="ctr">
              <a:defRPr/>
            </a:pPr>
            <a:r>
              <a:rPr lang="en-US" sz="1400" b="1" i="1" dirty="0">
                <a:latin typeface="Century Gothic" pitchFamily="34" charset="0"/>
              </a:rPr>
              <a:t>move up the value </a:t>
            </a:r>
          </a:p>
          <a:p>
            <a:pPr algn="ctr">
              <a:defRPr/>
            </a:pPr>
            <a:r>
              <a:rPr lang="en-US" sz="1400" b="1" i="1" dirty="0">
                <a:latin typeface="Century Gothic" pitchFamily="34" charset="0"/>
              </a:rPr>
              <a:t>chain and create </a:t>
            </a:r>
          </a:p>
          <a:p>
            <a:pPr algn="ctr">
              <a:defRPr/>
            </a:pPr>
            <a:r>
              <a:rPr lang="en-US" sz="1400" b="1" i="1" dirty="0">
                <a:latin typeface="Century Gothic" pitchFamily="34" charset="0"/>
              </a:rPr>
              <a:t>viral effect to </a:t>
            </a:r>
          </a:p>
          <a:p>
            <a:pPr algn="ctr">
              <a:defRPr/>
            </a:pPr>
            <a:r>
              <a:rPr lang="en-US" sz="1400" b="1" i="1" dirty="0">
                <a:latin typeface="Century Gothic" pitchFamily="34" charset="0"/>
              </a:rPr>
              <a:t>the economy</a:t>
            </a:r>
          </a:p>
        </p:txBody>
      </p:sp>
      <p:sp>
        <p:nvSpPr>
          <p:cNvPr id="23566" name="AutoShape 32"/>
          <p:cNvSpPr>
            <a:spLocks noChangeArrowheads="1"/>
          </p:cNvSpPr>
          <p:nvPr/>
        </p:nvSpPr>
        <p:spPr bwMode="auto">
          <a:xfrm rot="-5936338" flipH="1" flipV="1">
            <a:off x="4387061" y="1142208"/>
            <a:ext cx="1239837" cy="1270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4732 h 21600"/>
              <a:gd name="T14" fmla="*/ 19980 w 21600"/>
              <a:gd name="T15" fmla="*/ 7426 h 21600"/>
            </a:gdLst>
            <a:ahLst/>
            <a:cxnLst>
              <a:cxn ang="T8">
                <a:pos x="T0" y="T1"/>
              </a:cxn>
              <a:cxn ang="T9">
                <a:pos x="T2" y="T3"/>
              </a:cxn>
              <a:cxn ang="T10">
                <a:pos x="T4" y="T5"/>
              </a:cxn>
              <a:cxn ang="T11">
                <a:pos x="T6" y="T7"/>
              </a:cxn>
            </a:cxnLst>
            <a:rect l="T12" t="T13" r="T14" b="T15"/>
            <a:pathLst>
              <a:path w="21600" h="21600">
                <a:moveTo>
                  <a:pt x="21600" y="6079"/>
                </a:moveTo>
                <a:lnTo>
                  <a:pt x="14289" y="0"/>
                </a:lnTo>
                <a:lnTo>
                  <a:pt x="14289" y="4732"/>
                </a:lnTo>
                <a:lnTo>
                  <a:pt x="12427" y="4732"/>
                </a:lnTo>
                <a:cubicBezTo>
                  <a:pt x="5564" y="4732"/>
                  <a:pt x="0" y="8057"/>
                  <a:pt x="0" y="12158"/>
                </a:cubicBezTo>
                <a:lnTo>
                  <a:pt x="0" y="21600"/>
                </a:lnTo>
                <a:lnTo>
                  <a:pt x="2754" y="21600"/>
                </a:lnTo>
                <a:lnTo>
                  <a:pt x="2754" y="12158"/>
                </a:lnTo>
                <a:cubicBezTo>
                  <a:pt x="2754" y="9545"/>
                  <a:pt x="7085" y="7426"/>
                  <a:pt x="12427" y="7426"/>
                </a:cubicBezTo>
                <a:lnTo>
                  <a:pt x="14289" y="7426"/>
                </a:lnTo>
                <a:lnTo>
                  <a:pt x="14289" y="12158"/>
                </a:lnTo>
                <a:close/>
              </a:path>
            </a:pathLst>
          </a:custGeom>
          <a:solidFill>
            <a:srgbClr val="C0C0C0"/>
          </a:solidFill>
          <a:ln w="9525">
            <a:noFill/>
            <a:miter lim="800000"/>
            <a:headEnd/>
            <a:tailEnd/>
          </a:ln>
          <a:effectLst>
            <a:prstShdw prst="shdw17" dist="17961" dir="2700000">
              <a:srgbClr val="737373"/>
            </a:prstShdw>
          </a:effectLst>
        </p:spPr>
        <p:txBody>
          <a:bodyPr wrap="none" lIns="91274" tIns="45641" rIns="91274" bIns="45641" anchor="ctr"/>
          <a:lstStyle/>
          <a:p>
            <a:endParaRPr lang="en-US">
              <a:latin typeface="Century Gothic" pitchFamily="34" charset="0"/>
            </a:endParaRPr>
          </a:p>
        </p:txBody>
      </p:sp>
      <p:sp>
        <p:nvSpPr>
          <p:cNvPr id="23567" name="AutoShape 26"/>
          <p:cNvSpPr>
            <a:spLocks noChangeArrowheads="1"/>
          </p:cNvSpPr>
          <p:nvPr/>
        </p:nvSpPr>
        <p:spPr bwMode="auto">
          <a:xfrm rot="5821227" flipV="1">
            <a:off x="6830221" y="1116810"/>
            <a:ext cx="1246188" cy="13239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4732 h 21600"/>
              <a:gd name="T14" fmla="*/ 19980 w 21600"/>
              <a:gd name="T15" fmla="*/ 7426 h 21600"/>
            </a:gdLst>
            <a:ahLst/>
            <a:cxnLst>
              <a:cxn ang="T8">
                <a:pos x="T0" y="T1"/>
              </a:cxn>
              <a:cxn ang="T9">
                <a:pos x="T2" y="T3"/>
              </a:cxn>
              <a:cxn ang="T10">
                <a:pos x="T4" y="T5"/>
              </a:cxn>
              <a:cxn ang="T11">
                <a:pos x="T6" y="T7"/>
              </a:cxn>
            </a:cxnLst>
            <a:rect l="T12" t="T13" r="T14" b="T15"/>
            <a:pathLst>
              <a:path w="21600" h="21600">
                <a:moveTo>
                  <a:pt x="21600" y="6079"/>
                </a:moveTo>
                <a:lnTo>
                  <a:pt x="14289" y="0"/>
                </a:lnTo>
                <a:lnTo>
                  <a:pt x="14289" y="4732"/>
                </a:lnTo>
                <a:lnTo>
                  <a:pt x="12427" y="4732"/>
                </a:lnTo>
                <a:cubicBezTo>
                  <a:pt x="5564" y="4732"/>
                  <a:pt x="0" y="8057"/>
                  <a:pt x="0" y="12158"/>
                </a:cubicBezTo>
                <a:lnTo>
                  <a:pt x="0" y="21600"/>
                </a:lnTo>
                <a:lnTo>
                  <a:pt x="2754" y="21600"/>
                </a:lnTo>
                <a:lnTo>
                  <a:pt x="2754" y="12158"/>
                </a:lnTo>
                <a:cubicBezTo>
                  <a:pt x="2754" y="9545"/>
                  <a:pt x="7085" y="7426"/>
                  <a:pt x="12427" y="7426"/>
                </a:cubicBezTo>
                <a:lnTo>
                  <a:pt x="14289" y="7426"/>
                </a:lnTo>
                <a:lnTo>
                  <a:pt x="14289" y="12158"/>
                </a:lnTo>
                <a:close/>
              </a:path>
            </a:pathLst>
          </a:custGeom>
          <a:solidFill>
            <a:srgbClr val="C0C0C0"/>
          </a:solidFill>
          <a:ln w="9525">
            <a:noFill/>
            <a:miter lim="800000"/>
            <a:headEnd/>
            <a:tailEnd/>
          </a:ln>
          <a:effectLst>
            <a:prstShdw prst="shdw17" dist="17961" dir="2700000">
              <a:srgbClr val="737373"/>
            </a:prstShdw>
          </a:effectLst>
        </p:spPr>
        <p:txBody>
          <a:bodyPr wrap="none" lIns="91274" tIns="45641" rIns="91274" bIns="45641" anchor="ctr"/>
          <a:lstStyle/>
          <a:p>
            <a:endParaRPr lang="en-US">
              <a:latin typeface="Century Gothic" pitchFamily="34" charset="0"/>
            </a:endParaRPr>
          </a:p>
        </p:txBody>
      </p:sp>
      <p:sp>
        <p:nvSpPr>
          <p:cNvPr id="106" name="AutoShape 33"/>
          <p:cNvSpPr>
            <a:spLocks noChangeArrowheads="1"/>
          </p:cNvSpPr>
          <p:nvPr/>
        </p:nvSpPr>
        <p:spPr bwMode="auto">
          <a:xfrm rot="10800000" flipH="1">
            <a:off x="8053391" y="1857376"/>
            <a:ext cx="2886075" cy="2520950"/>
          </a:xfrm>
          <a:prstGeom prst="verticalScroll">
            <a:avLst>
              <a:gd name="adj" fmla="val 12500"/>
            </a:avLst>
          </a:prstGeom>
          <a:solidFill>
            <a:schemeClr val="bg1">
              <a:lumMod val="85000"/>
            </a:schemeClr>
          </a:solidFill>
          <a:ln w="19050">
            <a:solidFill>
              <a:schemeClr val="tx2"/>
            </a:solidFill>
            <a:round/>
            <a:headEnd/>
            <a:tailEnd/>
          </a:ln>
          <a:effectLst>
            <a:prstShdw prst="shdw17" dist="17961" dir="2700000">
              <a:srgbClr val="995C3D"/>
            </a:prstShdw>
          </a:effectLst>
        </p:spPr>
        <p:txBody>
          <a:bodyPr rot="10800000" wrap="none" lIns="91274" tIns="45641" rIns="91274" bIns="45641" anchor="ctr"/>
          <a:lstStyle/>
          <a:p>
            <a:pPr algn="ctr">
              <a:defRPr/>
            </a:pPr>
            <a:r>
              <a:rPr lang="en-US" sz="1400" b="1" i="1" dirty="0">
                <a:latin typeface="Century Gothic" pitchFamily="34" charset="0"/>
              </a:rPr>
              <a:t>Hand-holding </a:t>
            </a:r>
          </a:p>
          <a:p>
            <a:pPr algn="ctr">
              <a:defRPr/>
            </a:pPr>
            <a:r>
              <a:rPr lang="en-US" sz="1400" b="1" i="1" dirty="0">
                <a:latin typeface="Century Gothic" pitchFamily="34" charset="0"/>
              </a:rPr>
              <a:t>approach from </a:t>
            </a:r>
          </a:p>
          <a:p>
            <a:pPr algn="ctr">
              <a:defRPr/>
            </a:pPr>
            <a:r>
              <a:rPr lang="en-US" sz="1400" b="1" i="1" dirty="0">
                <a:latin typeface="Century Gothic" pitchFamily="34" charset="0"/>
              </a:rPr>
              <a:t>the entry point </a:t>
            </a:r>
          </a:p>
          <a:p>
            <a:pPr algn="ctr">
              <a:defRPr/>
            </a:pPr>
            <a:r>
              <a:rPr lang="en-US" sz="1400" b="1" i="1" dirty="0">
                <a:latin typeface="Century Gothic" pitchFamily="34" charset="0"/>
              </a:rPr>
              <a:t>to inculcate business </a:t>
            </a:r>
          </a:p>
          <a:p>
            <a:pPr algn="ctr">
              <a:defRPr/>
            </a:pPr>
            <a:r>
              <a:rPr lang="en-US" sz="1400" b="1" i="1" dirty="0">
                <a:latin typeface="Century Gothic" pitchFamily="34" charset="0"/>
              </a:rPr>
              <a:t>acumen and propel </a:t>
            </a:r>
          </a:p>
          <a:p>
            <a:pPr algn="ctr">
              <a:defRPr/>
            </a:pPr>
            <a:r>
              <a:rPr lang="en-US" sz="1400" b="1" i="1" dirty="0">
                <a:latin typeface="Century Gothic" pitchFamily="34" charset="0"/>
              </a:rPr>
              <a:t>SME business </a:t>
            </a:r>
          </a:p>
          <a:p>
            <a:pPr algn="ctr">
              <a:defRPr/>
            </a:pPr>
            <a:r>
              <a:rPr lang="en-US" sz="1400" b="1" i="1" dirty="0">
                <a:latin typeface="Century Gothic" pitchFamily="34" charset="0"/>
              </a:rPr>
              <a:t>to the next level</a:t>
            </a:r>
          </a:p>
        </p:txBody>
      </p:sp>
      <p:sp>
        <p:nvSpPr>
          <p:cNvPr id="23569" name="TextBox 106"/>
          <p:cNvSpPr txBox="1">
            <a:spLocks noChangeArrowheads="1"/>
          </p:cNvSpPr>
          <p:nvPr/>
        </p:nvSpPr>
        <p:spPr bwMode="auto">
          <a:xfrm>
            <a:off x="4354533" y="1439870"/>
            <a:ext cx="1512887" cy="338395"/>
          </a:xfrm>
          <a:prstGeom prst="rect">
            <a:avLst/>
          </a:prstGeom>
          <a:solidFill>
            <a:srgbClr val="C00000"/>
          </a:solidFill>
          <a:ln w="9525">
            <a:noFill/>
            <a:miter lim="800000"/>
            <a:headEnd/>
            <a:tailEnd/>
          </a:ln>
        </p:spPr>
        <p:txBody>
          <a:bodyPr wrap="square" lIns="91274" tIns="45641" rIns="91274" bIns="45641">
            <a:spAutoFit/>
          </a:bodyPr>
          <a:lstStyle/>
          <a:p>
            <a:pPr algn="ctr"/>
            <a:r>
              <a:rPr lang="en-US" sz="1600" b="1">
                <a:solidFill>
                  <a:schemeClr val="bg1"/>
                </a:solidFill>
                <a:latin typeface="Century Gothic" pitchFamily="34" charset="0"/>
              </a:rPr>
              <a:t>FINANCING</a:t>
            </a:r>
            <a:endParaRPr lang="en-MY" sz="1600" b="1">
              <a:solidFill>
                <a:schemeClr val="bg1"/>
              </a:solidFill>
              <a:latin typeface="Century Gothic" pitchFamily="34" charset="0"/>
            </a:endParaRPr>
          </a:p>
        </p:txBody>
      </p:sp>
      <p:sp>
        <p:nvSpPr>
          <p:cNvPr id="23570" name="TextBox 107"/>
          <p:cNvSpPr txBox="1">
            <a:spLocks noChangeArrowheads="1"/>
          </p:cNvSpPr>
          <p:nvPr/>
        </p:nvSpPr>
        <p:spPr bwMode="auto">
          <a:xfrm>
            <a:off x="6426216" y="1433521"/>
            <a:ext cx="1733551" cy="338395"/>
          </a:xfrm>
          <a:prstGeom prst="rect">
            <a:avLst/>
          </a:prstGeom>
          <a:solidFill>
            <a:srgbClr val="C00000"/>
          </a:solidFill>
          <a:ln w="9525">
            <a:noFill/>
            <a:miter lim="800000"/>
            <a:headEnd/>
            <a:tailEnd/>
          </a:ln>
        </p:spPr>
        <p:txBody>
          <a:bodyPr wrap="square" lIns="91274" tIns="45641" rIns="91274" bIns="45641">
            <a:spAutoFit/>
          </a:bodyPr>
          <a:lstStyle/>
          <a:p>
            <a:pPr algn="ctr"/>
            <a:r>
              <a:rPr lang="en-US" sz="1600" b="1" dirty="0">
                <a:solidFill>
                  <a:schemeClr val="bg1"/>
                </a:solidFill>
                <a:latin typeface="Century Gothic" pitchFamily="34" charset="0"/>
              </a:rPr>
              <a:t>INTERVENTION</a:t>
            </a:r>
            <a:endParaRPr lang="en-MY" sz="1600" b="1" dirty="0">
              <a:solidFill>
                <a:schemeClr val="bg1"/>
              </a:solidFill>
              <a:latin typeface="Century Gothic" pitchFamily="34" charset="0"/>
            </a:endParaRPr>
          </a:p>
        </p:txBody>
      </p:sp>
      <p:pic>
        <p:nvPicPr>
          <p:cNvPr id="23571" name="Picture 10" descr="http://heartpictures.net/Heart-stethoscope.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flipH="1">
            <a:off x="8768080" y="4229735"/>
            <a:ext cx="2072640" cy="1797050"/>
          </a:xfrm>
          <a:prstGeom prst="rect">
            <a:avLst/>
          </a:prstGeom>
          <a:noFill/>
          <a:ln w="9525">
            <a:noFill/>
            <a:miter lim="800000"/>
            <a:headEnd/>
            <a:tailEnd/>
          </a:ln>
        </p:spPr>
      </p:pic>
      <p:pic>
        <p:nvPicPr>
          <p:cNvPr id="23572" name="Picture 2" descr="http://t0.gstatic.com/images?q=tbn:ANd9GcTYM4ZPzjHtT1fvTWomNBsqSlOqW-lTxZhm6YKOXw-x70JFDh-wHT0lzTHNyw"/>
          <p:cNvPicPr>
            <a:picLocks noChangeAspect="1" noChangeArrowheads="1"/>
          </p:cNvPicPr>
          <p:nvPr/>
        </p:nvPicPr>
        <p:blipFill>
          <a:blip r:embed="rId4">
            <a:clrChange>
              <a:clrFrom>
                <a:srgbClr val="FFFFFF"/>
              </a:clrFrom>
              <a:clrTo>
                <a:srgbClr val="FFFFFF">
                  <a:alpha val="0"/>
                </a:srgbClr>
              </a:clrTo>
            </a:clrChange>
            <a:lum bright="-8000" contrast="18000"/>
          </a:blip>
          <a:srcRect/>
          <a:stretch>
            <a:fillRect/>
          </a:stretch>
        </p:blipFill>
        <p:spPr bwMode="auto">
          <a:xfrm>
            <a:off x="1798323" y="4217353"/>
            <a:ext cx="1828800" cy="1871662"/>
          </a:xfrm>
          <a:prstGeom prst="rect">
            <a:avLst/>
          </a:prstGeom>
          <a:noFill/>
          <a:ln w="9525">
            <a:noFill/>
            <a:miter lim="800000"/>
            <a:headEnd/>
            <a:tailEnd/>
          </a:ln>
        </p:spPr>
      </p:pic>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33</a:t>
            </a:fld>
            <a:endParaRPr lang="en-MY" dirty="0">
              <a:solidFill>
                <a:prstClr val="black">
                  <a:tint val="75000"/>
                </a:prstClr>
              </a:solidFill>
            </a:endParaRPr>
          </a:p>
        </p:txBody>
      </p:sp>
    </p:spTree>
    <p:extLst>
      <p:ext uri="{BB962C8B-B14F-4D97-AF65-F5344CB8AC3E}">
        <p14:creationId xmlns:p14="http://schemas.microsoft.com/office/powerpoint/2010/main" val="374784765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7"/>
            <a:ext cx="12192000" cy="65484"/>
          </a:xfrm>
          <a:prstGeom prst="rect">
            <a:avLst/>
          </a:prstGeom>
        </p:spPr>
      </p:pic>
      <p:pic>
        <p:nvPicPr>
          <p:cNvPr id="8" name="Picture 7" descr="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5063"/>
            <a:ext cx="12192000" cy="101203"/>
          </a:xfrm>
          <a:prstGeom prst="rect">
            <a:avLst/>
          </a:prstGeom>
        </p:spPr>
      </p:pic>
      <p:sp>
        <p:nvSpPr>
          <p:cNvPr id="2" name="TextBox 1"/>
          <p:cNvSpPr txBox="1"/>
          <p:nvPr/>
        </p:nvSpPr>
        <p:spPr>
          <a:xfrm>
            <a:off x="0" y="2738267"/>
            <a:ext cx="12192000" cy="743325"/>
          </a:xfrm>
          <a:prstGeom prst="rect">
            <a:avLst/>
          </a:prstGeom>
          <a:noFill/>
        </p:spPr>
        <p:txBody>
          <a:bodyPr wrap="square" lIns="65578" tIns="32788" rIns="65578" bIns="32788" rtlCol="0">
            <a:spAutoFit/>
          </a:bodyPr>
          <a:lstStyle/>
          <a:p>
            <a:pPr algn="ctr" defTabSz="913166"/>
            <a:r>
              <a:rPr lang="en-US" sz="4400" b="1" dirty="0" smtClean="0">
                <a:solidFill>
                  <a:schemeClr val="accent6">
                    <a:lumMod val="75000"/>
                  </a:schemeClr>
                </a:solidFill>
                <a:cs typeface="Calibri"/>
              </a:rPr>
              <a:t>THE STRATEGIES IN SMEs INTERVENTION </a:t>
            </a:r>
            <a:endParaRPr lang="en-US" sz="4400" b="1" dirty="0">
              <a:solidFill>
                <a:schemeClr val="accent6">
                  <a:lumMod val="75000"/>
                </a:schemeClr>
              </a:solidFill>
              <a:cs typeface="Calibri"/>
            </a:endParaRP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34</a:t>
            </a:fld>
            <a:endParaRPr lang="en-MY" dirty="0">
              <a:solidFill>
                <a:prstClr val="black">
                  <a:tint val="75000"/>
                </a:prstClr>
              </a:solidFill>
            </a:endParaRPr>
          </a:p>
        </p:txBody>
      </p:sp>
    </p:spTree>
    <p:extLst>
      <p:ext uri="{BB962C8B-B14F-4D97-AF65-F5344CB8AC3E}">
        <p14:creationId xmlns:p14="http://schemas.microsoft.com/office/powerpoint/2010/main" val="4293100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175068254"/>
              </p:ext>
            </p:extLst>
          </p:nvPr>
        </p:nvGraphicFramePr>
        <p:xfrm>
          <a:off x="5095423" y="308610"/>
          <a:ext cx="6743700" cy="5692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106516" y="2348865"/>
            <a:ext cx="4217835" cy="1851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130" tIns="45574" rIns="91130" bIns="45574" rtlCol="0" anchor="ctr"/>
          <a:lstStyle/>
          <a:p>
            <a:pPr algn="r">
              <a:lnSpc>
                <a:spcPct val="90000"/>
              </a:lnSpc>
            </a:pPr>
            <a:r>
              <a:rPr lang="en-US" sz="4300" b="1" dirty="0">
                <a:solidFill>
                  <a:srgbClr val="F37000"/>
                </a:solidFill>
                <a:latin typeface="Calibri"/>
                <a:cs typeface="Calibri"/>
              </a:rPr>
              <a:t>Issues confronting </a:t>
            </a:r>
            <a:r>
              <a:rPr lang="en-US" sz="4300" b="1" dirty="0" smtClean="0">
                <a:solidFill>
                  <a:srgbClr val="F37000"/>
                </a:solidFill>
                <a:latin typeface="Calibri"/>
                <a:cs typeface="Calibri"/>
              </a:rPr>
              <a:t>SMEs Entrepreneurs</a:t>
            </a:r>
            <a:endParaRPr lang="en-MY" sz="4300" b="1" dirty="0">
              <a:solidFill>
                <a:srgbClr val="F37000"/>
              </a:solidFill>
              <a:latin typeface="Calibri"/>
              <a:cs typeface="Calibri"/>
            </a:endParaRPr>
          </a:p>
        </p:txBody>
      </p:sp>
      <p:sp>
        <p:nvSpPr>
          <p:cNvPr id="4" name="Right Brace 3"/>
          <p:cNvSpPr/>
          <p:nvPr/>
        </p:nvSpPr>
        <p:spPr>
          <a:xfrm flipH="1">
            <a:off x="4438650" y="600076"/>
            <a:ext cx="457200" cy="5400675"/>
          </a:xfrm>
          <a:prstGeom prst="rightBrace">
            <a:avLst/>
          </a:prstGeom>
        </p:spPr>
        <p:style>
          <a:lnRef idx="2">
            <a:schemeClr val="accent1"/>
          </a:lnRef>
          <a:fillRef idx="0">
            <a:schemeClr val="accent1"/>
          </a:fillRef>
          <a:effectRef idx="1">
            <a:schemeClr val="accent1"/>
          </a:effectRef>
          <a:fontRef idx="minor">
            <a:schemeClr val="tx1"/>
          </a:fontRef>
        </p:style>
        <p:txBody>
          <a:bodyPr lIns="65825" tIns="32913" rIns="65825" bIns="32913" rtlCol="0" anchor="ctr"/>
          <a:lstStyle/>
          <a:p>
            <a:pPr algn="ctr"/>
            <a:endParaRPr lang="en-US"/>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35</a:t>
            </a:fld>
            <a:endParaRPr lang="en-MY" dirty="0">
              <a:solidFill>
                <a:prstClr val="black">
                  <a:tint val="75000"/>
                </a:prstClr>
              </a:solidFill>
            </a:endParaRPr>
          </a:p>
        </p:txBody>
      </p:sp>
    </p:spTree>
    <p:extLst>
      <p:ext uri="{BB962C8B-B14F-4D97-AF65-F5344CB8AC3E}">
        <p14:creationId xmlns:p14="http://schemas.microsoft.com/office/powerpoint/2010/main" val="1429046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rot="5400000">
            <a:off x="130160" y="4054256"/>
            <a:ext cx="3733800" cy="1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153010" y="5540328"/>
            <a:ext cx="7690339"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65437" y="1582001"/>
            <a:ext cx="1878215" cy="520264"/>
          </a:xfrm>
          <a:prstGeom prst="rect">
            <a:avLst/>
          </a:prstGeom>
          <a:noFill/>
        </p:spPr>
        <p:txBody>
          <a:bodyPr wrap="none" lIns="103750" tIns="51876" rIns="103750" bIns="51876" rtlCol="0">
            <a:spAutoFit/>
          </a:bodyPr>
          <a:lstStyle/>
          <a:p>
            <a:r>
              <a:rPr lang="en-US" sz="2700" b="1" dirty="0"/>
              <a:t>Business $$</a:t>
            </a:r>
          </a:p>
        </p:txBody>
      </p:sp>
      <p:sp>
        <p:nvSpPr>
          <p:cNvPr id="7" name="TextBox 6"/>
          <p:cNvSpPr txBox="1"/>
          <p:nvPr/>
        </p:nvSpPr>
        <p:spPr>
          <a:xfrm>
            <a:off x="5303088" y="1705277"/>
            <a:ext cx="2039705" cy="1166594"/>
          </a:xfrm>
          <a:prstGeom prst="rect">
            <a:avLst/>
          </a:prstGeom>
          <a:noFill/>
        </p:spPr>
        <p:txBody>
          <a:bodyPr wrap="none" lIns="103750" tIns="51876" rIns="103750" bIns="51876" rtlCol="0">
            <a:spAutoFit/>
          </a:bodyPr>
          <a:lstStyle/>
          <a:p>
            <a:pPr algn="r"/>
            <a:r>
              <a:rPr lang="en-US" sz="2300" b="1" dirty="0">
                <a:solidFill>
                  <a:srgbClr val="7030A0"/>
                </a:solidFill>
              </a:rPr>
              <a:t>Marketplace &amp; </a:t>
            </a:r>
          </a:p>
          <a:p>
            <a:pPr algn="r"/>
            <a:r>
              <a:rPr lang="en-US" sz="2300" b="1" dirty="0">
                <a:solidFill>
                  <a:srgbClr val="7030A0"/>
                </a:solidFill>
              </a:rPr>
              <a:t>Business </a:t>
            </a:r>
          </a:p>
          <a:p>
            <a:pPr algn="r"/>
            <a:r>
              <a:rPr lang="en-US" sz="2300" b="1" dirty="0">
                <a:solidFill>
                  <a:srgbClr val="7030A0"/>
                </a:solidFill>
              </a:rPr>
              <a:t>Ecosystem</a:t>
            </a:r>
          </a:p>
        </p:txBody>
      </p:sp>
      <p:cxnSp>
        <p:nvCxnSpPr>
          <p:cNvPr id="8" name="Straight Connector 7"/>
          <p:cNvCxnSpPr/>
          <p:nvPr/>
        </p:nvCxnSpPr>
        <p:spPr>
          <a:xfrm flipV="1">
            <a:off x="1903277" y="2492328"/>
            <a:ext cx="7127631" cy="11430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24694" y="2187532"/>
            <a:ext cx="1500555" cy="812651"/>
          </a:xfrm>
          <a:prstGeom prst="rect">
            <a:avLst/>
          </a:prstGeom>
          <a:noFill/>
        </p:spPr>
        <p:txBody>
          <a:bodyPr wrap="square" lIns="103750" tIns="51876" rIns="103750" bIns="51876" rtlCol="0">
            <a:spAutoFit/>
          </a:bodyPr>
          <a:lstStyle/>
          <a:p>
            <a:r>
              <a:rPr lang="en-US" sz="2300" b="1" dirty="0">
                <a:solidFill>
                  <a:schemeClr val="accent6">
                    <a:lumMod val="75000"/>
                  </a:schemeClr>
                </a:solidFill>
              </a:rPr>
              <a:t>Cultural</a:t>
            </a:r>
          </a:p>
          <a:p>
            <a:r>
              <a:rPr lang="en-US" sz="2300" b="1" dirty="0">
                <a:solidFill>
                  <a:schemeClr val="accent6">
                    <a:lumMod val="75000"/>
                  </a:schemeClr>
                </a:solidFill>
              </a:rPr>
              <a:t>Bounds</a:t>
            </a:r>
          </a:p>
        </p:txBody>
      </p:sp>
      <p:grpSp>
        <p:nvGrpSpPr>
          <p:cNvPr id="10" name="Group 60"/>
          <p:cNvGrpSpPr/>
          <p:nvPr/>
        </p:nvGrpSpPr>
        <p:grpSpPr>
          <a:xfrm>
            <a:off x="1997074" y="2644727"/>
            <a:ext cx="8244247" cy="2024392"/>
            <a:chOff x="2057400" y="2590800"/>
            <a:chExt cx="6698450" cy="2024392"/>
          </a:xfrm>
        </p:grpSpPr>
        <p:cxnSp>
          <p:nvCxnSpPr>
            <p:cNvPr id="11" name="Straight Connector 10"/>
            <p:cNvCxnSpPr/>
            <p:nvPr/>
          </p:nvCxnSpPr>
          <p:spPr>
            <a:xfrm>
              <a:off x="2057400" y="2590800"/>
              <a:ext cx="5486400" cy="16002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94586" y="4168916"/>
              <a:ext cx="2061264" cy="446276"/>
            </a:xfrm>
            <a:prstGeom prst="rect">
              <a:avLst/>
            </a:prstGeom>
            <a:noFill/>
          </p:spPr>
          <p:txBody>
            <a:bodyPr wrap="none" rtlCol="0">
              <a:spAutoFit/>
            </a:bodyPr>
            <a:lstStyle/>
            <a:p>
              <a:pPr algn="ctr"/>
              <a:r>
                <a:rPr lang="en-US" sz="2300" b="1" dirty="0">
                  <a:solidFill>
                    <a:srgbClr val="C00000"/>
                  </a:solidFill>
                </a:rPr>
                <a:t> Values &amp; Attitudes</a:t>
              </a:r>
            </a:p>
          </p:txBody>
        </p:sp>
      </p:grpSp>
      <p:sp>
        <p:nvSpPr>
          <p:cNvPr id="13" name="TextBox 12"/>
          <p:cNvSpPr txBox="1"/>
          <p:nvPr/>
        </p:nvSpPr>
        <p:spPr>
          <a:xfrm>
            <a:off x="9049969" y="5341867"/>
            <a:ext cx="2155666" cy="458708"/>
          </a:xfrm>
          <a:prstGeom prst="rect">
            <a:avLst/>
          </a:prstGeom>
          <a:noFill/>
        </p:spPr>
        <p:txBody>
          <a:bodyPr wrap="none" lIns="103750" tIns="51876" rIns="103750" bIns="51876" rtlCol="0">
            <a:spAutoFit/>
          </a:bodyPr>
          <a:lstStyle/>
          <a:p>
            <a:r>
              <a:rPr lang="en-US" sz="2300" b="1" dirty="0"/>
              <a:t>Quantity / Time</a:t>
            </a:r>
          </a:p>
        </p:txBody>
      </p:sp>
      <p:cxnSp>
        <p:nvCxnSpPr>
          <p:cNvPr id="14" name="Straight Arrow Connector 13"/>
          <p:cNvCxnSpPr/>
          <p:nvPr/>
        </p:nvCxnSpPr>
        <p:spPr>
          <a:xfrm>
            <a:off x="8655767" y="5540328"/>
            <a:ext cx="281355"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845639" y="2186562"/>
            <a:ext cx="304800" cy="19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5514959" y="3862962"/>
            <a:ext cx="3657600" cy="1955"/>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2005113" y="3241265"/>
            <a:ext cx="5337685" cy="2286000"/>
          </a:xfrm>
          <a:custGeom>
            <a:avLst/>
            <a:gdLst>
              <a:gd name="connsiteX0" fmla="*/ 0 w 4336869"/>
              <a:gd name="connsiteY0" fmla="*/ 2286000 h 2286000"/>
              <a:gd name="connsiteX1" fmla="*/ 0 w 4336869"/>
              <a:gd name="connsiteY1" fmla="*/ 404949 h 2286000"/>
              <a:gd name="connsiteX2" fmla="*/ 1998618 w 4336869"/>
              <a:gd name="connsiteY2" fmla="*/ 0 h 2286000"/>
              <a:gd name="connsiteX3" fmla="*/ 4336869 w 4336869"/>
              <a:gd name="connsiteY3" fmla="*/ 679269 h 2286000"/>
              <a:gd name="connsiteX4" fmla="*/ 4336869 w 4336869"/>
              <a:gd name="connsiteY4" fmla="*/ 2286000 h 2286000"/>
              <a:gd name="connsiteX5" fmla="*/ 0 w 4336869"/>
              <a:gd name="connsiteY5" fmla="*/ 22860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6869" h="2286000">
                <a:moveTo>
                  <a:pt x="0" y="2286000"/>
                </a:moveTo>
                <a:lnTo>
                  <a:pt x="0" y="404949"/>
                </a:lnTo>
                <a:lnTo>
                  <a:pt x="1998618" y="0"/>
                </a:lnTo>
                <a:lnTo>
                  <a:pt x="4336869" y="679269"/>
                </a:lnTo>
                <a:lnTo>
                  <a:pt x="4336869" y="2286000"/>
                </a:lnTo>
                <a:lnTo>
                  <a:pt x="0" y="2286000"/>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03750" tIns="51876" rIns="103750" bIns="51876" rtlCol="0" anchor="ctr"/>
          <a:lstStyle/>
          <a:p>
            <a:pPr algn="ctr"/>
            <a:r>
              <a:rPr lang="en-US" sz="3200" b="1" dirty="0">
                <a:solidFill>
                  <a:schemeClr val="bg1"/>
                </a:solidFill>
              </a:rPr>
              <a:t>Maximum Business Potentials</a:t>
            </a:r>
          </a:p>
        </p:txBody>
      </p:sp>
      <p:sp>
        <p:nvSpPr>
          <p:cNvPr id="17" name="Title 2"/>
          <p:cNvSpPr txBox="1">
            <a:spLocks/>
          </p:cNvSpPr>
          <p:nvPr/>
        </p:nvSpPr>
        <p:spPr>
          <a:xfrm>
            <a:off x="0" y="154308"/>
            <a:ext cx="12192000" cy="600075"/>
          </a:xfrm>
          <a:prstGeom prst="rect">
            <a:avLst/>
          </a:prstGeom>
        </p:spPr>
        <p:txBody>
          <a:bodyPr lIns="65790" tIns="32895" rIns="65790" bIns="32895">
            <a:normAutofit/>
          </a:bodyPr>
          <a:lstStyle/>
          <a:p>
            <a:pPr algn="ctr"/>
            <a:r>
              <a:rPr lang="en-US" sz="3200" b="1" dirty="0" err="1">
                <a:solidFill>
                  <a:srgbClr val="FF6600"/>
                </a:solidFill>
              </a:rPr>
              <a:t>Maximising</a:t>
            </a:r>
            <a:r>
              <a:rPr lang="en-US" sz="3200" b="1" dirty="0">
                <a:solidFill>
                  <a:srgbClr val="FF6600"/>
                </a:solidFill>
              </a:rPr>
              <a:t> Potentials of Business Objectives</a:t>
            </a:r>
            <a:endParaRPr lang="en-MY" sz="3200" b="1" dirty="0">
              <a:solidFill>
                <a:srgbClr val="FF6600"/>
              </a:solidFill>
            </a:endParaRP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36</a:t>
            </a:fld>
            <a:endParaRPr lang="en-MY" dirty="0">
              <a:solidFill>
                <a:prstClr val="black">
                  <a:tint val="75000"/>
                </a:prstClr>
              </a:solidFill>
            </a:endParaRPr>
          </a:p>
        </p:txBody>
      </p:sp>
    </p:spTree>
    <p:extLst>
      <p:ext uri="{BB962C8B-B14F-4D97-AF65-F5344CB8AC3E}">
        <p14:creationId xmlns:p14="http://schemas.microsoft.com/office/powerpoint/2010/main" val="3009078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6" name="Title 2"/>
          <p:cNvSpPr txBox="1">
            <a:spLocks/>
          </p:cNvSpPr>
          <p:nvPr/>
        </p:nvSpPr>
        <p:spPr>
          <a:xfrm>
            <a:off x="1369436" y="152401"/>
            <a:ext cx="9431919" cy="546266"/>
          </a:xfrm>
          <a:prstGeom prst="rect">
            <a:avLst/>
          </a:prstGeom>
        </p:spPr>
        <p:txBody>
          <a:bodyPr lIns="91318" tIns="45661" rIns="91318" bIns="45661">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6600"/>
                </a:solidFill>
              </a:rPr>
              <a:t>Appreciating Types </a:t>
            </a:r>
            <a:r>
              <a:rPr lang="en-US" sz="3000" b="1" dirty="0" smtClean="0">
                <a:solidFill>
                  <a:srgbClr val="FF6600"/>
                </a:solidFill>
              </a:rPr>
              <a:t>of SMEs Entrepreneurship</a:t>
            </a:r>
            <a:endParaRPr lang="en-MY" sz="3000" b="1" dirty="0">
              <a:solidFill>
                <a:srgbClr val="FF6600"/>
              </a:solidFill>
            </a:endParaRPr>
          </a:p>
        </p:txBody>
      </p:sp>
      <p:grpSp>
        <p:nvGrpSpPr>
          <p:cNvPr id="6" name="Group 5"/>
          <p:cNvGrpSpPr/>
          <p:nvPr/>
        </p:nvGrpSpPr>
        <p:grpSpPr>
          <a:xfrm>
            <a:off x="1473201" y="1066802"/>
            <a:ext cx="7099300" cy="1886128"/>
            <a:chOff x="304800" y="1066800"/>
            <a:chExt cx="6553200" cy="1886128"/>
          </a:xfrm>
        </p:grpSpPr>
        <p:sp>
          <p:nvSpPr>
            <p:cNvPr id="5" name="TextBox 4"/>
            <p:cNvSpPr txBox="1"/>
            <p:nvPr/>
          </p:nvSpPr>
          <p:spPr>
            <a:xfrm>
              <a:off x="304800" y="1066800"/>
              <a:ext cx="6248400" cy="584776"/>
            </a:xfrm>
            <a:prstGeom prst="rect">
              <a:avLst/>
            </a:prstGeom>
            <a:noFill/>
          </p:spPr>
          <p:txBody>
            <a:bodyPr wrap="square" rtlCol="0">
              <a:spAutoFit/>
            </a:bodyPr>
            <a:lstStyle/>
            <a:p>
              <a:pPr defTabSz="913166"/>
              <a:r>
                <a:rPr lang="en-US" sz="3200" b="1" dirty="0">
                  <a:solidFill>
                    <a:srgbClr val="FF0000"/>
                  </a:solidFill>
                </a:rPr>
                <a:t>Out of Necessity</a:t>
              </a:r>
            </a:p>
          </p:txBody>
        </p:sp>
        <p:sp>
          <p:nvSpPr>
            <p:cNvPr id="57" name="TextBox 56"/>
            <p:cNvSpPr txBox="1"/>
            <p:nvPr/>
          </p:nvSpPr>
          <p:spPr>
            <a:xfrm>
              <a:off x="304800" y="1752600"/>
              <a:ext cx="2971801" cy="1200328"/>
            </a:xfrm>
            <a:prstGeom prst="rect">
              <a:avLst/>
            </a:prstGeom>
            <a:noFill/>
          </p:spPr>
          <p:txBody>
            <a:bodyPr wrap="square" rtlCol="0">
              <a:spAutoFit/>
            </a:bodyPr>
            <a:lstStyle/>
            <a:p>
              <a:pPr marL="342438" indent="-342438" defTabSz="913166">
                <a:buFont typeface="Arial"/>
                <a:buChar char="•"/>
              </a:pPr>
              <a:r>
                <a:rPr lang="en-US" sz="2400" dirty="0" err="1">
                  <a:solidFill>
                    <a:prstClr val="black"/>
                  </a:solidFill>
                </a:rPr>
                <a:t>Synchronise</a:t>
              </a:r>
              <a:r>
                <a:rPr lang="en-US" sz="2400" dirty="0">
                  <a:solidFill>
                    <a:prstClr val="black"/>
                  </a:solidFill>
                </a:rPr>
                <a:t> Mindset</a:t>
              </a:r>
            </a:p>
            <a:p>
              <a:pPr marL="342438" indent="-342438" defTabSz="913166">
                <a:buFont typeface="Arial"/>
                <a:buChar char="•"/>
              </a:pPr>
              <a:r>
                <a:rPr lang="en-US" sz="2400" dirty="0">
                  <a:solidFill>
                    <a:prstClr val="black"/>
                  </a:solidFill>
                </a:rPr>
                <a:t>Subsistence Driven</a:t>
              </a:r>
            </a:p>
            <a:p>
              <a:pPr marL="342438" indent="-342438" defTabSz="913166">
                <a:buFont typeface="Arial"/>
                <a:buChar char="•"/>
              </a:pPr>
              <a:r>
                <a:rPr lang="en-US" sz="2400" dirty="0">
                  <a:solidFill>
                    <a:prstClr val="black"/>
                  </a:solidFill>
                </a:rPr>
                <a:t>Government Support</a:t>
              </a:r>
            </a:p>
          </p:txBody>
        </p:sp>
        <p:sp>
          <p:nvSpPr>
            <p:cNvPr id="58" name="TextBox 57"/>
            <p:cNvSpPr txBox="1"/>
            <p:nvPr/>
          </p:nvSpPr>
          <p:spPr>
            <a:xfrm>
              <a:off x="3886200" y="1752600"/>
              <a:ext cx="2971800" cy="1200328"/>
            </a:xfrm>
            <a:prstGeom prst="rect">
              <a:avLst/>
            </a:prstGeom>
            <a:noFill/>
          </p:spPr>
          <p:txBody>
            <a:bodyPr wrap="square" rtlCol="0">
              <a:spAutoFit/>
            </a:bodyPr>
            <a:lstStyle/>
            <a:p>
              <a:pPr marL="342438" indent="-342438" defTabSz="913166">
                <a:buFont typeface="Arial"/>
                <a:buChar char="•"/>
              </a:pPr>
              <a:r>
                <a:rPr lang="en-US" sz="2400" dirty="0">
                  <a:solidFill>
                    <a:prstClr val="black"/>
                  </a:solidFill>
                </a:rPr>
                <a:t>Small Business</a:t>
              </a:r>
            </a:p>
            <a:p>
              <a:pPr marL="342438" indent="-342438" defTabSz="913166">
                <a:buFont typeface="Arial"/>
                <a:buChar char="•"/>
              </a:pPr>
              <a:r>
                <a:rPr lang="en-US" sz="2400" dirty="0">
                  <a:solidFill>
                    <a:prstClr val="black"/>
                  </a:solidFill>
                </a:rPr>
                <a:t>Risk Averse</a:t>
              </a:r>
            </a:p>
            <a:p>
              <a:pPr marL="342438" indent="-342438" defTabSz="913166">
                <a:buFont typeface="Arial"/>
                <a:buChar char="•"/>
              </a:pPr>
              <a:r>
                <a:rPr lang="en-US" sz="2400" dirty="0">
                  <a:solidFill>
                    <a:prstClr val="black"/>
                  </a:solidFill>
                </a:rPr>
                <a:t>Inheritance</a:t>
              </a:r>
            </a:p>
          </p:txBody>
        </p:sp>
      </p:grpSp>
      <p:grpSp>
        <p:nvGrpSpPr>
          <p:cNvPr id="59" name="Group 58"/>
          <p:cNvGrpSpPr/>
          <p:nvPr/>
        </p:nvGrpSpPr>
        <p:grpSpPr>
          <a:xfrm>
            <a:off x="1473213" y="3327740"/>
            <a:ext cx="7442201" cy="1886128"/>
            <a:chOff x="304800" y="1066800"/>
            <a:chExt cx="6869723" cy="1886128"/>
          </a:xfrm>
        </p:grpSpPr>
        <p:sp>
          <p:nvSpPr>
            <p:cNvPr id="60" name="TextBox 59"/>
            <p:cNvSpPr txBox="1"/>
            <p:nvPr/>
          </p:nvSpPr>
          <p:spPr>
            <a:xfrm>
              <a:off x="304800" y="1066800"/>
              <a:ext cx="6248400" cy="584776"/>
            </a:xfrm>
            <a:prstGeom prst="rect">
              <a:avLst/>
            </a:prstGeom>
            <a:noFill/>
          </p:spPr>
          <p:txBody>
            <a:bodyPr wrap="square" rtlCol="0">
              <a:spAutoFit/>
            </a:bodyPr>
            <a:lstStyle/>
            <a:p>
              <a:pPr defTabSz="913166"/>
              <a:r>
                <a:rPr lang="en-US" sz="3200" b="1" dirty="0">
                  <a:solidFill>
                    <a:srgbClr val="FF0000"/>
                  </a:solidFill>
                </a:rPr>
                <a:t>Out of Opportunity</a:t>
              </a:r>
            </a:p>
          </p:txBody>
        </p:sp>
        <p:sp>
          <p:nvSpPr>
            <p:cNvPr id="61" name="TextBox 60"/>
            <p:cNvSpPr txBox="1"/>
            <p:nvPr/>
          </p:nvSpPr>
          <p:spPr>
            <a:xfrm>
              <a:off x="304800" y="1752600"/>
              <a:ext cx="3493476" cy="1200328"/>
            </a:xfrm>
            <a:prstGeom prst="rect">
              <a:avLst/>
            </a:prstGeom>
            <a:noFill/>
          </p:spPr>
          <p:txBody>
            <a:bodyPr wrap="square" rtlCol="0">
              <a:spAutoFit/>
            </a:bodyPr>
            <a:lstStyle/>
            <a:p>
              <a:pPr marL="342438" indent="-342438" defTabSz="913166">
                <a:buFont typeface="Arial"/>
                <a:buChar char="•"/>
              </a:pPr>
              <a:r>
                <a:rPr lang="en-US" sz="2400" dirty="0" err="1">
                  <a:solidFill>
                    <a:prstClr val="black"/>
                  </a:solidFill>
                </a:rPr>
                <a:t>Dissynchronise</a:t>
              </a:r>
              <a:r>
                <a:rPr lang="en-US" sz="2400" dirty="0">
                  <a:solidFill>
                    <a:prstClr val="black"/>
                  </a:solidFill>
                </a:rPr>
                <a:t> Mindset</a:t>
              </a:r>
            </a:p>
            <a:p>
              <a:pPr marL="342438" indent="-342438" defTabSz="913166">
                <a:buFont typeface="Arial"/>
                <a:buChar char="•"/>
              </a:pPr>
              <a:r>
                <a:rPr lang="en-US" sz="2400" dirty="0">
                  <a:solidFill>
                    <a:prstClr val="black"/>
                  </a:solidFill>
                </a:rPr>
                <a:t>Risk Taker</a:t>
              </a:r>
            </a:p>
            <a:p>
              <a:pPr marL="342438" indent="-342438" defTabSz="913166">
                <a:buFont typeface="Arial"/>
                <a:buChar char="•"/>
              </a:pPr>
              <a:r>
                <a:rPr lang="en-US" sz="2400" dirty="0">
                  <a:solidFill>
                    <a:prstClr val="black"/>
                  </a:solidFill>
                </a:rPr>
                <a:t>Social Disrupter</a:t>
              </a:r>
            </a:p>
          </p:txBody>
        </p:sp>
        <p:sp>
          <p:nvSpPr>
            <p:cNvPr id="62" name="TextBox 61"/>
            <p:cNvSpPr txBox="1"/>
            <p:nvPr/>
          </p:nvSpPr>
          <p:spPr>
            <a:xfrm>
              <a:off x="4202723" y="1752600"/>
              <a:ext cx="2971800" cy="1200328"/>
            </a:xfrm>
            <a:prstGeom prst="rect">
              <a:avLst/>
            </a:prstGeom>
            <a:noFill/>
          </p:spPr>
          <p:txBody>
            <a:bodyPr wrap="square" rtlCol="0">
              <a:spAutoFit/>
            </a:bodyPr>
            <a:lstStyle/>
            <a:p>
              <a:pPr marL="342438" indent="-342438" defTabSz="913166">
                <a:buFont typeface="Arial"/>
                <a:buChar char="•"/>
              </a:pPr>
              <a:r>
                <a:rPr lang="en-US" sz="2400" dirty="0">
                  <a:solidFill>
                    <a:prstClr val="black"/>
                  </a:solidFill>
                </a:rPr>
                <a:t>Wealth Aggregator</a:t>
              </a:r>
            </a:p>
            <a:p>
              <a:pPr marL="342438" indent="-342438" defTabSz="913166">
                <a:buFont typeface="Arial"/>
                <a:buChar char="•"/>
              </a:pPr>
              <a:r>
                <a:rPr lang="en-US" sz="2400" dirty="0">
                  <a:solidFill>
                    <a:prstClr val="black"/>
                  </a:solidFill>
                </a:rPr>
                <a:t>Innovative</a:t>
              </a:r>
            </a:p>
            <a:p>
              <a:pPr marL="342438" indent="-342438" defTabSz="913166">
                <a:buFont typeface="Arial"/>
                <a:buChar char="•"/>
              </a:pPr>
              <a:r>
                <a:rPr lang="en-US" sz="2400" dirty="0">
                  <a:solidFill>
                    <a:prstClr val="black"/>
                  </a:solidFill>
                </a:rPr>
                <a:t>Highly Educated</a:t>
              </a:r>
            </a:p>
          </p:txBody>
        </p:sp>
      </p:gr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37</a:t>
            </a:fld>
            <a:endParaRPr lang="en-MY" dirty="0">
              <a:solidFill>
                <a:prstClr val="black">
                  <a:tint val="75000"/>
                </a:prstClr>
              </a:solidFill>
            </a:endParaRPr>
          </a:p>
        </p:txBody>
      </p:sp>
    </p:spTree>
    <p:extLst>
      <p:ext uri="{BB962C8B-B14F-4D97-AF65-F5344CB8AC3E}">
        <p14:creationId xmlns:p14="http://schemas.microsoft.com/office/powerpoint/2010/main" val="54033998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6" name="Rectangle 1"/>
          <p:cNvSpPr>
            <a:spLocks/>
          </p:cNvSpPr>
          <p:nvPr/>
        </p:nvSpPr>
        <p:spPr bwMode="auto">
          <a:xfrm>
            <a:off x="2229431" y="-94492"/>
            <a:ext cx="8765919" cy="738960"/>
          </a:xfrm>
          <a:prstGeom prst="rect">
            <a:avLst/>
          </a:prstGeom>
          <a:noFill/>
          <a:ln w="12700">
            <a:noFill/>
            <a:miter lim="800000"/>
            <a:headEnd/>
            <a:tailEnd/>
          </a:ln>
        </p:spPr>
        <p:txBody>
          <a:bodyPr lIns="54262" tIns="54262" rIns="54262" bIns="54262" anchor="ctr"/>
          <a:lstStyle/>
          <a:p>
            <a:r>
              <a:rPr lang="en-US" sz="3000" b="1" dirty="0">
                <a:solidFill>
                  <a:srgbClr val="FF6600"/>
                </a:solidFill>
                <a:latin typeface="Calibri Bold"/>
                <a:ea typeface="Calibri Bold"/>
                <a:cs typeface="Calibri Bold"/>
                <a:sym typeface="Calibri Bold"/>
              </a:rPr>
              <a:t>CEDAR’S Entrepreneur Development Roadmap</a:t>
            </a:r>
          </a:p>
        </p:txBody>
      </p:sp>
      <p:grpSp>
        <p:nvGrpSpPr>
          <p:cNvPr id="2" name="Group 66"/>
          <p:cNvGrpSpPr/>
          <p:nvPr/>
        </p:nvGrpSpPr>
        <p:grpSpPr>
          <a:xfrm>
            <a:off x="1594736" y="452079"/>
            <a:ext cx="9073265" cy="5705475"/>
            <a:chOff x="1237155" y="930275"/>
            <a:chExt cx="7802234" cy="5705475"/>
          </a:xfrm>
        </p:grpSpPr>
        <p:grpSp>
          <p:nvGrpSpPr>
            <p:cNvPr id="3" name="Group 46"/>
            <p:cNvGrpSpPr/>
            <p:nvPr/>
          </p:nvGrpSpPr>
          <p:grpSpPr bwMode="auto">
            <a:xfrm>
              <a:off x="1237155" y="5571110"/>
              <a:ext cx="7802234" cy="1064640"/>
              <a:chOff x="184525" y="4271749"/>
              <a:chExt cx="8481803" cy="1435276"/>
            </a:xfrm>
            <a:scene3d>
              <a:camera prst="isometricOffAxis1Top">
                <a:rot lat="19200000" lon="18600000" rev="2400000"/>
              </a:camera>
              <a:lightRig rig="threePt" dir="t"/>
            </a:scene3d>
          </p:grpSpPr>
          <p:sp>
            <p:nvSpPr>
              <p:cNvPr id="57" name="Pentagon 56"/>
              <p:cNvSpPr/>
              <p:nvPr/>
            </p:nvSpPr>
            <p:spPr>
              <a:xfrm>
                <a:off x="184525" y="4299050"/>
                <a:ext cx="3179928" cy="1405720"/>
              </a:xfrm>
              <a:prstGeom prst="homePlate">
                <a:avLst>
                  <a:gd name="adj" fmla="val 38406"/>
                </a:avLst>
              </a:prstGeom>
              <a:solidFill>
                <a:schemeClr val="accent1">
                  <a:lumMod val="50000"/>
                </a:schemeClr>
              </a:solid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b="1" dirty="0"/>
                  <a:t>Ideation</a:t>
                </a:r>
                <a:endParaRPr lang="en-MY" sz="3400" b="1" dirty="0"/>
              </a:p>
            </p:txBody>
          </p:sp>
          <p:sp>
            <p:nvSpPr>
              <p:cNvPr id="58" name="Chevron 57"/>
              <p:cNvSpPr/>
              <p:nvPr/>
            </p:nvSpPr>
            <p:spPr>
              <a:xfrm>
                <a:off x="3070734" y="4271749"/>
                <a:ext cx="3138986" cy="1433015"/>
              </a:xfrm>
              <a:prstGeom prst="chevron">
                <a:avLst>
                  <a:gd name="adj" fmla="val 36667"/>
                </a:avLst>
              </a:prstGeom>
              <a:solidFill>
                <a:schemeClr val="accent1">
                  <a:lumMod val="50000"/>
                </a:schemeClr>
              </a:solid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2100" b="1" dirty="0">
                    <a:solidFill>
                      <a:schemeClr val="bg1"/>
                    </a:solidFill>
                    <a:latin typeface="Times New Roman" pitchFamily="18" charset="0"/>
                  </a:rPr>
                  <a:t>Identifying &amp; Refining Idea Potential</a:t>
                </a:r>
              </a:p>
            </p:txBody>
          </p:sp>
          <p:grpSp>
            <p:nvGrpSpPr>
              <p:cNvPr id="4" name="Group 45"/>
              <p:cNvGrpSpPr/>
              <p:nvPr/>
            </p:nvGrpSpPr>
            <p:grpSpPr>
              <a:xfrm>
                <a:off x="5911783" y="4271750"/>
                <a:ext cx="2754545" cy="1435275"/>
                <a:chOff x="5939079" y="4271750"/>
                <a:chExt cx="2754545" cy="1435275"/>
              </a:xfrm>
            </p:grpSpPr>
            <p:sp>
              <p:nvSpPr>
                <p:cNvPr id="60" name="Rectangle 41"/>
                <p:cNvSpPr/>
                <p:nvPr/>
              </p:nvSpPr>
              <p:spPr>
                <a:xfrm>
                  <a:off x="7478973" y="4271750"/>
                  <a:ext cx="1214651" cy="1433014"/>
                </a:xfrm>
                <a:prstGeom prst="rect">
                  <a:avLst/>
                </a:prstGeom>
                <a:solidFill>
                  <a:schemeClr val="accent1">
                    <a:lumMod val="50000"/>
                  </a:schemeClr>
                </a:solid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600" b="1" dirty="0"/>
                </a:p>
              </p:txBody>
            </p:sp>
            <p:sp>
              <p:nvSpPr>
                <p:cNvPr id="61" name="Chevron 60"/>
                <p:cNvSpPr/>
                <p:nvPr/>
              </p:nvSpPr>
              <p:spPr>
                <a:xfrm>
                  <a:off x="5939079" y="4274010"/>
                  <a:ext cx="2754545" cy="1433015"/>
                </a:xfrm>
                <a:prstGeom prst="chevron">
                  <a:avLst>
                    <a:gd name="adj" fmla="val 36667"/>
                  </a:avLst>
                </a:prstGeom>
                <a:solidFill>
                  <a:schemeClr val="accent1">
                    <a:lumMod val="50000"/>
                  </a:schemeClr>
                </a:solid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3400" b="1" dirty="0">
                      <a:solidFill>
                        <a:schemeClr val="bg1"/>
                      </a:solidFill>
                      <a:latin typeface="Times New Roman" pitchFamily="18" charset="0"/>
                    </a:rPr>
                    <a:t>Stage 1</a:t>
                  </a:r>
                </a:p>
              </p:txBody>
            </p:sp>
          </p:grpSp>
        </p:grpSp>
        <p:grpSp>
          <p:nvGrpSpPr>
            <p:cNvPr id="5" name="Group 48"/>
            <p:cNvGrpSpPr/>
            <p:nvPr/>
          </p:nvGrpSpPr>
          <p:grpSpPr bwMode="auto">
            <a:xfrm>
              <a:off x="1237155" y="4795363"/>
              <a:ext cx="7802234" cy="1064640"/>
              <a:chOff x="184525" y="4271749"/>
              <a:chExt cx="8481803" cy="1435276"/>
            </a:xfrm>
            <a:solidFill>
              <a:srgbClr val="800000"/>
            </a:solidFill>
            <a:scene3d>
              <a:camera prst="isometricOffAxis1Top">
                <a:rot lat="19200000" lon="18600000" rev="2400000"/>
              </a:camera>
              <a:lightRig rig="threePt" dir="t"/>
            </a:scene3d>
          </p:grpSpPr>
          <p:sp>
            <p:nvSpPr>
              <p:cNvPr id="52" name="Pentagon 51"/>
              <p:cNvSpPr/>
              <p:nvPr/>
            </p:nvSpPr>
            <p:spPr>
              <a:xfrm>
                <a:off x="184525" y="4299050"/>
                <a:ext cx="3179928" cy="1405720"/>
              </a:xfrm>
              <a:prstGeom prst="homePlate">
                <a:avLst>
                  <a:gd name="adj" fmla="val 38406"/>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b="1" dirty="0"/>
                  <a:t>Foundation</a:t>
                </a:r>
                <a:endParaRPr lang="en-MY" sz="3400" b="1" dirty="0"/>
              </a:p>
            </p:txBody>
          </p:sp>
          <p:sp>
            <p:nvSpPr>
              <p:cNvPr id="53" name="Chevron 52"/>
              <p:cNvSpPr/>
              <p:nvPr/>
            </p:nvSpPr>
            <p:spPr>
              <a:xfrm>
                <a:off x="3070734" y="4271749"/>
                <a:ext cx="3138986"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b="1" i="1" dirty="0">
                    <a:solidFill>
                      <a:schemeClr val="bg1"/>
                    </a:solidFill>
                    <a:latin typeface="Times New Roman" pitchFamily="18" charset="0"/>
                  </a:rPr>
                  <a:t>Mastery of Essential Knowledge/Skills</a:t>
                </a:r>
              </a:p>
            </p:txBody>
          </p:sp>
          <p:grpSp>
            <p:nvGrpSpPr>
              <p:cNvPr id="6" name="Group 51"/>
              <p:cNvGrpSpPr/>
              <p:nvPr/>
            </p:nvGrpSpPr>
            <p:grpSpPr>
              <a:xfrm>
                <a:off x="5911783" y="4271750"/>
                <a:ext cx="2754545" cy="1435275"/>
                <a:chOff x="5939079" y="4271750"/>
                <a:chExt cx="2754545" cy="1435275"/>
              </a:xfrm>
              <a:grpFill/>
            </p:grpSpPr>
            <p:sp>
              <p:nvSpPr>
                <p:cNvPr id="55" name="Rectangle 54"/>
                <p:cNvSpPr/>
                <p:nvPr/>
              </p:nvSpPr>
              <p:spPr>
                <a:xfrm>
                  <a:off x="7478973" y="4271750"/>
                  <a:ext cx="1214651" cy="1433014"/>
                </a:xfrm>
                <a:prstGeom prst="rect">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600" b="1" dirty="0"/>
                </a:p>
              </p:txBody>
            </p:sp>
            <p:sp>
              <p:nvSpPr>
                <p:cNvPr id="56" name="Chevron 55"/>
                <p:cNvSpPr/>
                <p:nvPr/>
              </p:nvSpPr>
              <p:spPr>
                <a:xfrm>
                  <a:off x="5939079" y="4274010"/>
                  <a:ext cx="2754545"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3400" b="1" dirty="0">
                      <a:solidFill>
                        <a:schemeClr val="bg1"/>
                      </a:solidFill>
                      <a:latin typeface="Times New Roman" pitchFamily="18" charset="0"/>
                    </a:rPr>
                    <a:t>Stage 2</a:t>
                  </a:r>
                </a:p>
              </p:txBody>
            </p:sp>
          </p:grpSp>
        </p:grpSp>
        <p:grpSp>
          <p:nvGrpSpPr>
            <p:cNvPr id="7" name="Group 54"/>
            <p:cNvGrpSpPr/>
            <p:nvPr/>
          </p:nvGrpSpPr>
          <p:grpSpPr bwMode="auto">
            <a:xfrm>
              <a:off x="1237155" y="4019615"/>
              <a:ext cx="7802234" cy="1064640"/>
              <a:chOff x="184525" y="4271749"/>
              <a:chExt cx="8481803" cy="1435276"/>
            </a:xfrm>
            <a:solidFill>
              <a:srgbClr val="006600"/>
            </a:solidFill>
            <a:scene3d>
              <a:camera prst="isometricOffAxis1Top">
                <a:rot lat="19200000" lon="18600000" rev="2400000"/>
              </a:camera>
              <a:lightRig rig="threePt" dir="t"/>
            </a:scene3d>
          </p:grpSpPr>
          <p:sp>
            <p:nvSpPr>
              <p:cNvPr id="47" name="Pentagon 46"/>
              <p:cNvSpPr/>
              <p:nvPr/>
            </p:nvSpPr>
            <p:spPr>
              <a:xfrm>
                <a:off x="184525" y="4299050"/>
                <a:ext cx="3179928" cy="1405720"/>
              </a:xfrm>
              <a:prstGeom prst="homePlate">
                <a:avLst>
                  <a:gd name="adj" fmla="val 38406"/>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b="1" dirty="0"/>
                  <a:t>Survivability</a:t>
                </a:r>
                <a:endParaRPr lang="en-MY" sz="3400" b="1" dirty="0"/>
              </a:p>
            </p:txBody>
          </p:sp>
          <p:sp>
            <p:nvSpPr>
              <p:cNvPr id="48" name="Chevron 47"/>
              <p:cNvSpPr/>
              <p:nvPr/>
            </p:nvSpPr>
            <p:spPr>
              <a:xfrm>
                <a:off x="3070734" y="4271749"/>
                <a:ext cx="3138986"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2100" b="1" i="1" dirty="0">
                    <a:solidFill>
                      <a:schemeClr val="bg1"/>
                    </a:solidFill>
                    <a:latin typeface="Times New Roman" pitchFamily="18" charset="0"/>
                  </a:rPr>
                  <a:t>Hand-to-Mouth Strategy</a:t>
                </a:r>
              </a:p>
            </p:txBody>
          </p:sp>
          <p:grpSp>
            <p:nvGrpSpPr>
              <p:cNvPr id="8" name="Group 57"/>
              <p:cNvGrpSpPr/>
              <p:nvPr/>
            </p:nvGrpSpPr>
            <p:grpSpPr>
              <a:xfrm>
                <a:off x="5911783" y="4271750"/>
                <a:ext cx="2754545" cy="1435275"/>
                <a:chOff x="5939079" y="4271750"/>
                <a:chExt cx="2754545" cy="1435275"/>
              </a:xfrm>
              <a:grpFill/>
            </p:grpSpPr>
            <p:sp>
              <p:nvSpPr>
                <p:cNvPr id="50" name="Rectangle 49"/>
                <p:cNvSpPr/>
                <p:nvPr/>
              </p:nvSpPr>
              <p:spPr>
                <a:xfrm>
                  <a:off x="7478973" y="4271750"/>
                  <a:ext cx="1214651" cy="1433014"/>
                </a:xfrm>
                <a:prstGeom prst="rect">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600" b="1" dirty="0"/>
                </a:p>
              </p:txBody>
            </p:sp>
            <p:sp>
              <p:nvSpPr>
                <p:cNvPr id="51" name="Chevron 50"/>
                <p:cNvSpPr/>
                <p:nvPr/>
              </p:nvSpPr>
              <p:spPr>
                <a:xfrm>
                  <a:off x="5939079" y="4274010"/>
                  <a:ext cx="2754545"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3400" b="1" dirty="0">
                      <a:solidFill>
                        <a:schemeClr val="bg1"/>
                      </a:solidFill>
                      <a:latin typeface="Times New Roman" pitchFamily="18" charset="0"/>
                    </a:rPr>
                    <a:t>Stage 3</a:t>
                  </a:r>
                </a:p>
              </p:txBody>
            </p:sp>
          </p:grpSp>
        </p:grpSp>
        <p:grpSp>
          <p:nvGrpSpPr>
            <p:cNvPr id="9" name="Group 60"/>
            <p:cNvGrpSpPr/>
            <p:nvPr/>
          </p:nvGrpSpPr>
          <p:grpSpPr bwMode="auto">
            <a:xfrm>
              <a:off x="1237155" y="3257517"/>
              <a:ext cx="7802234" cy="1064640"/>
              <a:chOff x="184525" y="4271749"/>
              <a:chExt cx="8481803" cy="1435276"/>
            </a:xfrm>
            <a:solidFill>
              <a:srgbClr val="663300"/>
            </a:solidFill>
            <a:scene3d>
              <a:camera prst="isometricOffAxis1Top">
                <a:rot lat="19200000" lon="18600000" rev="2400000"/>
              </a:camera>
              <a:lightRig rig="threePt" dir="t"/>
            </a:scene3d>
          </p:grpSpPr>
          <p:sp>
            <p:nvSpPr>
              <p:cNvPr id="42" name="Pentagon 41"/>
              <p:cNvSpPr/>
              <p:nvPr/>
            </p:nvSpPr>
            <p:spPr>
              <a:xfrm>
                <a:off x="184525" y="4299050"/>
                <a:ext cx="3179928" cy="1405720"/>
              </a:xfrm>
              <a:prstGeom prst="homePlate">
                <a:avLst>
                  <a:gd name="adj" fmla="val 38406"/>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b="1" dirty="0"/>
                  <a:t>Growth</a:t>
                </a:r>
                <a:endParaRPr lang="en-MY" sz="3400" b="1" dirty="0"/>
              </a:p>
            </p:txBody>
          </p:sp>
          <p:sp>
            <p:nvSpPr>
              <p:cNvPr id="43" name="Chevron 42"/>
              <p:cNvSpPr/>
              <p:nvPr/>
            </p:nvSpPr>
            <p:spPr>
              <a:xfrm>
                <a:off x="3070734" y="4271749"/>
                <a:ext cx="3138986"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1700" b="1" i="1" dirty="0">
                    <a:solidFill>
                      <a:schemeClr val="bg1"/>
                    </a:solidFill>
                    <a:latin typeface="Times New Roman" pitchFamily="18" charset="0"/>
                  </a:rPr>
                  <a:t>Capture Market Share &amp; Getting Out of Chaos</a:t>
                </a:r>
              </a:p>
            </p:txBody>
          </p:sp>
          <p:grpSp>
            <p:nvGrpSpPr>
              <p:cNvPr id="10" name="Group 63"/>
              <p:cNvGrpSpPr/>
              <p:nvPr/>
            </p:nvGrpSpPr>
            <p:grpSpPr>
              <a:xfrm>
                <a:off x="5911783" y="4271750"/>
                <a:ext cx="2754545" cy="1435275"/>
                <a:chOff x="5939079" y="4271750"/>
                <a:chExt cx="2754545" cy="1435275"/>
              </a:xfrm>
              <a:grpFill/>
            </p:grpSpPr>
            <p:sp>
              <p:nvSpPr>
                <p:cNvPr id="45" name="Rectangle 44"/>
                <p:cNvSpPr/>
                <p:nvPr/>
              </p:nvSpPr>
              <p:spPr>
                <a:xfrm>
                  <a:off x="7478973" y="4271750"/>
                  <a:ext cx="1214651" cy="1433014"/>
                </a:xfrm>
                <a:prstGeom prst="rect">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600" b="1" dirty="0"/>
                </a:p>
              </p:txBody>
            </p:sp>
            <p:sp>
              <p:nvSpPr>
                <p:cNvPr id="46" name="Chevron 45"/>
                <p:cNvSpPr/>
                <p:nvPr/>
              </p:nvSpPr>
              <p:spPr>
                <a:xfrm>
                  <a:off x="5939079" y="4274010"/>
                  <a:ext cx="2754545"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3400" b="1" dirty="0">
                      <a:solidFill>
                        <a:schemeClr val="bg1"/>
                      </a:solidFill>
                      <a:latin typeface="Times New Roman" pitchFamily="18" charset="0"/>
                    </a:rPr>
                    <a:t>Stage 4</a:t>
                  </a:r>
                </a:p>
              </p:txBody>
            </p:sp>
          </p:grpSp>
        </p:grpSp>
        <p:grpSp>
          <p:nvGrpSpPr>
            <p:cNvPr id="11" name="Group 66"/>
            <p:cNvGrpSpPr/>
            <p:nvPr/>
          </p:nvGrpSpPr>
          <p:grpSpPr bwMode="auto">
            <a:xfrm>
              <a:off x="1237155" y="2481770"/>
              <a:ext cx="7802234" cy="1064640"/>
              <a:chOff x="184525" y="4271749"/>
              <a:chExt cx="8481803" cy="1435276"/>
            </a:xfrm>
            <a:solidFill>
              <a:srgbClr val="660066"/>
            </a:solidFill>
            <a:scene3d>
              <a:camera prst="isometricOffAxis1Top">
                <a:rot lat="19200000" lon="18600000" rev="2400000"/>
              </a:camera>
              <a:lightRig rig="threePt" dir="t"/>
            </a:scene3d>
          </p:grpSpPr>
          <p:sp>
            <p:nvSpPr>
              <p:cNvPr id="37" name="Pentagon 36"/>
              <p:cNvSpPr/>
              <p:nvPr/>
            </p:nvSpPr>
            <p:spPr>
              <a:xfrm>
                <a:off x="184525" y="4299050"/>
                <a:ext cx="3179928" cy="1405720"/>
              </a:xfrm>
              <a:prstGeom prst="homePlate">
                <a:avLst>
                  <a:gd name="adj" fmla="val 38406"/>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b="1" dirty="0"/>
                  <a:t>Sustainability</a:t>
                </a:r>
                <a:endParaRPr lang="en-MY" sz="3400" b="1" dirty="0"/>
              </a:p>
            </p:txBody>
          </p:sp>
          <p:sp>
            <p:nvSpPr>
              <p:cNvPr id="38" name="Chevron 37"/>
              <p:cNvSpPr/>
              <p:nvPr/>
            </p:nvSpPr>
            <p:spPr>
              <a:xfrm>
                <a:off x="3070734" y="4271749"/>
                <a:ext cx="3138986"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2100" b="1" i="1" dirty="0">
                    <a:solidFill>
                      <a:schemeClr val="bg1"/>
                    </a:solidFill>
                    <a:latin typeface="Times New Roman" pitchFamily="18" charset="0"/>
                  </a:rPr>
                  <a:t>Building a Balanced Business</a:t>
                </a:r>
              </a:p>
            </p:txBody>
          </p:sp>
          <p:grpSp>
            <p:nvGrpSpPr>
              <p:cNvPr id="12" name="Group 69"/>
              <p:cNvGrpSpPr/>
              <p:nvPr/>
            </p:nvGrpSpPr>
            <p:grpSpPr>
              <a:xfrm>
                <a:off x="5911783" y="4271750"/>
                <a:ext cx="2754545" cy="1435275"/>
                <a:chOff x="5939079" y="4271750"/>
                <a:chExt cx="2754545" cy="1435275"/>
              </a:xfrm>
              <a:grpFill/>
            </p:grpSpPr>
            <p:sp>
              <p:nvSpPr>
                <p:cNvPr id="40" name="Rectangle 39"/>
                <p:cNvSpPr/>
                <p:nvPr/>
              </p:nvSpPr>
              <p:spPr>
                <a:xfrm>
                  <a:off x="7478973" y="4271750"/>
                  <a:ext cx="1214651" cy="1433014"/>
                </a:xfrm>
                <a:prstGeom prst="rect">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600" b="1" dirty="0"/>
                </a:p>
              </p:txBody>
            </p:sp>
            <p:sp>
              <p:nvSpPr>
                <p:cNvPr id="41" name="Chevron 40"/>
                <p:cNvSpPr/>
                <p:nvPr/>
              </p:nvSpPr>
              <p:spPr>
                <a:xfrm>
                  <a:off x="5939079" y="4274010"/>
                  <a:ext cx="2754545"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3400" b="1" dirty="0">
                      <a:solidFill>
                        <a:schemeClr val="bg1"/>
                      </a:solidFill>
                      <a:latin typeface="Times New Roman" pitchFamily="18" charset="0"/>
                    </a:rPr>
                    <a:t>Stage 5</a:t>
                  </a:r>
                </a:p>
              </p:txBody>
            </p:sp>
          </p:grpSp>
        </p:grpSp>
        <p:grpSp>
          <p:nvGrpSpPr>
            <p:cNvPr id="13" name="Group 72"/>
            <p:cNvGrpSpPr/>
            <p:nvPr/>
          </p:nvGrpSpPr>
          <p:grpSpPr bwMode="auto">
            <a:xfrm>
              <a:off x="1237155" y="1692373"/>
              <a:ext cx="7802234" cy="1064640"/>
              <a:chOff x="184525" y="4271749"/>
              <a:chExt cx="8481803" cy="1435276"/>
            </a:xfrm>
            <a:solidFill>
              <a:srgbClr val="996600"/>
            </a:solidFill>
            <a:scene3d>
              <a:camera prst="isometricOffAxis1Top">
                <a:rot lat="19200000" lon="18600000" rev="2400000"/>
              </a:camera>
              <a:lightRig rig="threePt" dir="t"/>
            </a:scene3d>
          </p:grpSpPr>
          <p:sp>
            <p:nvSpPr>
              <p:cNvPr id="32" name="Pentagon 31"/>
              <p:cNvSpPr/>
              <p:nvPr/>
            </p:nvSpPr>
            <p:spPr>
              <a:xfrm>
                <a:off x="184525" y="4299050"/>
                <a:ext cx="3179928" cy="1405720"/>
              </a:xfrm>
              <a:prstGeom prst="homePlate">
                <a:avLst>
                  <a:gd name="adj" fmla="val 38406"/>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b="1" dirty="0"/>
                  <a:t>Expansion</a:t>
                </a:r>
                <a:endParaRPr lang="en-MY" sz="3400" b="1" dirty="0"/>
              </a:p>
            </p:txBody>
          </p:sp>
          <p:sp>
            <p:nvSpPr>
              <p:cNvPr id="33" name="Chevron 32"/>
              <p:cNvSpPr/>
              <p:nvPr/>
            </p:nvSpPr>
            <p:spPr>
              <a:xfrm>
                <a:off x="3070734" y="4271749"/>
                <a:ext cx="3138986"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2100" b="1" i="1" dirty="0">
                    <a:solidFill>
                      <a:schemeClr val="bg1"/>
                    </a:solidFill>
                    <a:latin typeface="Times New Roman" pitchFamily="18" charset="0"/>
                  </a:rPr>
                  <a:t>Turning Auto-Pilot On</a:t>
                </a:r>
              </a:p>
            </p:txBody>
          </p:sp>
          <p:grpSp>
            <p:nvGrpSpPr>
              <p:cNvPr id="14" name="Group 75"/>
              <p:cNvGrpSpPr/>
              <p:nvPr/>
            </p:nvGrpSpPr>
            <p:grpSpPr>
              <a:xfrm>
                <a:off x="5911783" y="4271750"/>
                <a:ext cx="2754545" cy="1435275"/>
                <a:chOff x="5939079" y="4271750"/>
                <a:chExt cx="2754545" cy="1435275"/>
              </a:xfrm>
              <a:grpFill/>
            </p:grpSpPr>
            <p:sp>
              <p:nvSpPr>
                <p:cNvPr id="35" name="Rectangle 34"/>
                <p:cNvSpPr/>
                <p:nvPr/>
              </p:nvSpPr>
              <p:spPr>
                <a:xfrm>
                  <a:off x="7478973" y="4271750"/>
                  <a:ext cx="1214651" cy="1433014"/>
                </a:xfrm>
                <a:prstGeom prst="rect">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600" b="1" dirty="0"/>
                </a:p>
              </p:txBody>
            </p:sp>
            <p:sp>
              <p:nvSpPr>
                <p:cNvPr id="36" name="Chevron 35"/>
                <p:cNvSpPr/>
                <p:nvPr/>
              </p:nvSpPr>
              <p:spPr>
                <a:xfrm>
                  <a:off x="5939079" y="4274010"/>
                  <a:ext cx="2754545"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3400" b="1" dirty="0">
                      <a:solidFill>
                        <a:schemeClr val="bg1"/>
                      </a:solidFill>
                      <a:latin typeface="Times New Roman" pitchFamily="18" charset="0"/>
                    </a:rPr>
                    <a:t>Stage 6</a:t>
                  </a:r>
                </a:p>
              </p:txBody>
            </p:sp>
          </p:grpSp>
        </p:grpSp>
        <p:grpSp>
          <p:nvGrpSpPr>
            <p:cNvPr id="15" name="Group 78"/>
            <p:cNvGrpSpPr/>
            <p:nvPr/>
          </p:nvGrpSpPr>
          <p:grpSpPr bwMode="auto">
            <a:xfrm>
              <a:off x="1237155" y="930275"/>
              <a:ext cx="7802234" cy="1064640"/>
              <a:chOff x="184525" y="4271749"/>
              <a:chExt cx="8481803" cy="1435276"/>
            </a:xfrm>
            <a:solidFill>
              <a:srgbClr val="FFC000"/>
            </a:solidFill>
            <a:scene3d>
              <a:camera prst="isometricOffAxis1Top">
                <a:rot lat="19200000" lon="18600000" rev="2400000"/>
              </a:camera>
              <a:lightRig rig="threePt" dir="t"/>
            </a:scene3d>
          </p:grpSpPr>
          <p:sp>
            <p:nvSpPr>
              <p:cNvPr id="27" name="Pentagon 26"/>
              <p:cNvSpPr/>
              <p:nvPr/>
            </p:nvSpPr>
            <p:spPr>
              <a:xfrm>
                <a:off x="184525" y="4299050"/>
                <a:ext cx="3179928" cy="1405720"/>
              </a:xfrm>
              <a:prstGeom prst="homePlate">
                <a:avLst>
                  <a:gd name="adj" fmla="val 38406"/>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400" b="1" dirty="0">
                    <a:solidFill>
                      <a:schemeClr val="tx1"/>
                    </a:solidFill>
                  </a:rPr>
                  <a:t>Harvesting</a:t>
                </a:r>
                <a:endParaRPr lang="en-MY" sz="3400" b="1" dirty="0">
                  <a:solidFill>
                    <a:schemeClr val="tx1"/>
                  </a:solidFill>
                </a:endParaRPr>
              </a:p>
            </p:txBody>
          </p:sp>
          <p:sp>
            <p:nvSpPr>
              <p:cNvPr id="28" name="Chevron 27"/>
              <p:cNvSpPr/>
              <p:nvPr/>
            </p:nvSpPr>
            <p:spPr>
              <a:xfrm>
                <a:off x="3070734" y="4271749"/>
                <a:ext cx="3138986"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2100" b="1" i="1" dirty="0">
                    <a:solidFill>
                      <a:schemeClr val="tx1"/>
                    </a:solidFill>
                    <a:latin typeface="Times New Roman" pitchFamily="18" charset="0"/>
                  </a:rPr>
                  <a:t>Diversifying</a:t>
                </a:r>
              </a:p>
              <a:p>
                <a:pPr algn="ctr">
                  <a:lnSpc>
                    <a:spcPct val="85000"/>
                  </a:lnSpc>
                  <a:defRPr/>
                </a:pPr>
                <a:r>
                  <a:rPr kumimoji="1" lang="en-US" sz="2100" b="1" i="1" dirty="0">
                    <a:solidFill>
                      <a:schemeClr val="tx1"/>
                    </a:solidFill>
                    <a:latin typeface="Times New Roman" pitchFamily="18" charset="0"/>
                  </a:rPr>
                  <a:t>Wealth Creation</a:t>
                </a:r>
              </a:p>
            </p:txBody>
          </p:sp>
          <p:grpSp>
            <p:nvGrpSpPr>
              <p:cNvPr id="16" name="Group 81"/>
              <p:cNvGrpSpPr/>
              <p:nvPr/>
            </p:nvGrpSpPr>
            <p:grpSpPr>
              <a:xfrm>
                <a:off x="5911783" y="4271750"/>
                <a:ext cx="2754545" cy="1435275"/>
                <a:chOff x="5939079" y="4271750"/>
                <a:chExt cx="2754545" cy="1435275"/>
              </a:xfrm>
              <a:grpFill/>
            </p:grpSpPr>
            <p:sp>
              <p:nvSpPr>
                <p:cNvPr id="30" name="Rectangle 29"/>
                <p:cNvSpPr/>
                <p:nvPr/>
              </p:nvSpPr>
              <p:spPr>
                <a:xfrm>
                  <a:off x="7478973" y="4271750"/>
                  <a:ext cx="1214651" cy="1433014"/>
                </a:xfrm>
                <a:prstGeom prst="rect">
                  <a:avLst/>
                </a:prstGeom>
                <a:grpFill/>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sz="2600" b="1" dirty="0">
                    <a:solidFill>
                      <a:schemeClr val="tx1"/>
                    </a:solidFill>
                  </a:endParaRPr>
                </a:p>
              </p:txBody>
            </p:sp>
            <p:sp>
              <p:nvSpPr>
                <p:cNvPr id="31" name="Chevron 30"/>
                <p:cNvSpPr/>
                <p:nvPr/>
              </p:nvSpPr>
              <p:spPr>
                <a:xfrm>
                  <a:off x="5939079" y="4274010"/>
                  <a:ext cx="2754545" cy="1433015"/>
                </a:xfrm>
                <a:prstGeom prst="chevron">
                  <a:avLst>
                    <a:gd name="adj" fmla="val 36667"/>
                  </a:avLst>
                </a:prstGeom>
                <a:grpFill/>
                <a:ln>
                  <a:solidFill>
                    <a:schemeClr val="accent1">
                      <a:lumMod val="50000"/>
                    </a:schemeClr>
                  </a:solidFill>
                </a:ln>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5000"/>
                    </a:lnSpc>
                    <a:defRPr/>
                  </a:pPr>
                  <a:r>
                    <a:rPr kumimoji="1" lang="en-US" sz="3400" b="1" dirty="0">
                      <a:solidFill>
                        <a:schemeClr val="tx1"/>
                      </a:solidFill>
                      <a:latin typeface="Times New Roman" pitchFamily="18" charset="0"/>
                    </a:rPr>
                    <a:t>Stage 7</a:t>
                  </a:r>
                </a:p>
              </p:txBody>
            </p:sp>
          </p:grpSp>
        </p:grpSp>
      </p:grpSp>
      <p:graphicFrame>
        <p:nvGraphicFramePr>
          <p:cNvPr id="62" name="Table 61"/>
          <p:cNvGraphicFramePr>
            <a:graphicFrameLocks noGrp="1"/>
          </p:cNvGraphicFramePr>
          <p:nvPr>
            <p:extLst>
              <p:ext uri="{D42A27DB-BD31-4B8C-83A1-F6EECF244321}">
                <p14:modId xmlns:p14="http://schemas.microsoft.com/office/powerpoint/2010/main" val="1425317917"/>
              </p:ext>
            </p:extLst>
          </p:nvPr>
        </p:nvGraphicFramePr>
        <p:xfrm>
          <a:off x="10428486" y="541976"/>
          <a:ext cx="621731" cy="5533700"/>
        </p:xfrm>
        <a:graphic>
          <a:graphicData uri="http://schemas.openxmlformats.org/drawingml/2006/table">
            <a:tbl>
              <a:tblPr bandRow="1">
                <a:tableStyleId>{5C22544A-7EE6-4342-B048-85BDC9FD1C3A}</a:tableStyleId>
              </a:tblPr>
              <a:tblGrid>
                <a:gridCol w="621731"/>
              </a:tblGrid>
              <a:tr h="1886572">
                <a:tc>
                  <a:txBody>
                    <a:bodyPr/>
                    <a:lstStyle/>
                    <a:p>
                      <a:pPr algn="ctr"/>
                      <a:r>
                        <a:rPr lang="en-US" sz="1100" b="1" dirty="0" smtClean="0">
                          <a:solidFill>
                            <a:schemeClr val="bg1"/>
                          </a:solidFill>
                          <a:latin typeface="Arial Black" pitchFamily="34" charset="0"/>
                        </a:rPr>
                        <a:t>MATURITY</a:t>
                      </a:r>
                      <a:endParaRPr lang="en-MY" sz="1100" b="1" dirty="0">
                        <a:solidFill>
                          <a:schemeClr val="bg1"/>
                        </a:solidFill>
                        <a:latin typeface="Arial Black" pitchFamily="34" charset="0"/>
                      </a:endParaRPr>
                    </a:p>
                  </a:txBody>
                  <a:tcPr marL="0" marR="0" marT="0" marB="0" vert="wordArtVert" anchor="ctr">
                    <a:lnL w="38100" cap="flat" cmpd="sng" algn="ctr">
                      <a:solidFill>
                        <a:schemeClr val="bg1">
                          <a:lumMod val="50000"/>
                        </a:schemeClr>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solidFill>
                      <a:srgbClr val="660033"/>
                    </a:solidFill>
                  </a:tcPr>
                </a:tc>
              </a:tr>
              <a:tr h="1760164">
                <a:tc>
                  <a:txBody>
                    <a:bodyPr/>
                    <a:lstStyle/>
                    <a:p>
                      <a:pPr algn="ctr"/>
                      <a:r>
                        <a:rPr lang="en-US" sz="1100" b="1" dirty="0" smtClean="0">
                          <a:solidFill>
                            <a:schemeClr val="bg1"/>
                          </a:solidFill>
                          <a:latin typeface="Arial Black" pitchFamily="34" charset="0"/>
                        </a:rPr>
                        <a:t>GROWTH</a:t>
                      </a:r>
                      <a:endParaRPr lang="en-MY" sz="1100" b="1" dirty="0">
                        <a:solidFill>
                          <a:schemeClr val="bg1"/>
                        </a:solidFill>
                        <a:latin typeface="Arial Black" pitchFamily="34" charset="0"/>
                      </a:endParaRPr>
                    </a:p>
                  </a:txBody>
                  <a:tcPr marL="0" marR="0" marT="0" marB="0" vert="wordArtVert" anchor="ctr">
                    <a:lnL w="38100" cap="flat" cmpd="sng" algn="ctr">
                      <a:solidFill>
                        <a:schemeClr val="bg1">
                          <a:lumMod val="50000"/>
                        </a:schemeClr>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solidFill>
                      <a:srgbClr val="0070C0"/>
                    </a:solidFill>
                  </a:tcPr>
                </a:tc>
              </a:tr>
              <a:tr h="1886964">
                <a:tc>
                  <a:txBody>
                    <a:bodyPr/>
                    <a:lstStyle/>
                    <a:p>
                      <a:pPr algn="ctr"/>
                      <a:r>
                        <a:rPr lang="en-US" sz="1100" b="1" dirty="0" smtClean="0">
                          <a:solidFill>
                            <a:schemeClr val="bg1"/>
                          </a:solidFill>
                          <a:latin typeface="Arial Black" pitchFamily="34" charset="0"/>
                        </a:rPr>
                        <a:t>INFANCY</a:t>
                      </a:r>
                      <a:endParaRPr lang="en-MY" sz="1100" b="1" dirty="0">
                        <a:solidFill>
                          <a:schemeClr val="bg1"/>
                        </a:solidFill>
                        <a:latin typeface="Arial Black" pitchFamily="34" charset="0"/>
                      </a:endParaRPr>
                    </a:p>
                  </a:txBody>
                  <a:tcPr marL="0" marR="0" marT="0" marB="0" vert="wordArtVert" anchor="ctr">
                    <a:lnL w="38100" cap="flat" cmpd="sng" algn="ctr">
                      <a:solidFill>
                        <a:schemeClr val="bg1">
                          <a:lumMod val="50000"/>
                        </a:schemeClr>
                      </a:solidFill>
                      <a:prstDash val="solid"/>
                      <a:round/>
                      <a:headEnd type="none" w="med" len="med"/>
                      <a:tailEnd type="none" w="med" len="med"/>
                    </a:lnL>
                    <a:lnR w="38100" cap="flat" cmpd="sng" algn="ctr">
                      <a:solidFill>
                        <a:schemeClr val="bg1">
                          <a:lumMod val="50000"/>
                        </a:schemeClr>
                      </a:solidFill>
                      <a:prstDash val="solid"/>
                      <a:round/>
                      <a:headEnd type="none" w="med" len="med"/>
                      <a:tailEnd type="none" w="med" len="med"/>
                    </a:lnR>
                    <a:lnT w="38100" cap="flat" cmpd="sng" algn="ctr">
                      <a:solidFill>
                        <a:schemeClr val="bg1">
                          <a:lumMod val="50000"/>
                        </a:schemeClr>
                      </a:solidFill>
                      <a:prstDash val="solid"/>
                      <a:round/>
                      <a:headEnd type="none" w="med" len="med"/>
                      <a:tailEnd type="none" w="med" len="med"/>
                    </a:lnT>
                    <a:lnB w="38100" cap="flat" cmpd="sng" algn="ctr">
                      <a:solidFill>
                        <a:schemeClr val="bg1">
                          <a:lumMod val="50000"/>
                        </a:schemeClr>
                      </a:solidFill>
                      <a:prstDash val="solid"/>
                      <a:round/>
                      <a:headEnd type="none" w="med" len="med"/>
                      <a:tailEnd type="none" w="med" len="med"/>
                    </a:lnB>
                    <a:solidFill>
                      <a:srgbClr val="006600"/>
                    </a:solidFill>
                  </a:tcPr>
                </a:tc>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4181846877"/>
              </p:ext>
            </p:extLst>
          </p:nvPr>
        </p:nvGraphicFramePr>
        <p:xfrm>
          <a:off x="502495" y="541977"/>
          <a:ext cx="1092241" cy="5525683"/>
        </p:xfrm>
        <a:graphic>
          <a:graphicData uri="http://schemas.openxmlformats.org/drawingml/2006/table">
            <a:tbl>
              <a:tblPr bandRow="1">
                <a:tableStyleId>{5C22544A-7EE6-4342-B048-85BDC9FD1C3A}</a:tableStyleId>
              </a:tblPr>
              <a:tblGrid>
                <a:gridCol w="1092241"/>
              </a:tblGrid>
              <a:tr h="123511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Large SMEs</a:t>
                      </a:r>
                    </a:p>
                  </a:txBody>
                  <a:tcPr marL="40000" marR="40000" marT="36000" marB="36000"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rgbClr val="996600"/>
                    </a:solidFill>
                  </a:tcPr>
                </a:tc>
              </a:tr>
              <a:tr h="1308538">
                <a:tc>
                  <a:txBody>
                    <a:bodyPr/>
                    <a:lstStyle/>
                    <a:p>
                      <a:pPr algn="ctr"/>
                      <a:r>
                        <a:rPr lang="en-US" sz="1800" b="1" dirty="0" smtClean="0">
                          <a:solidFill>
                            <a:schemeClr val="bg1"/>
                          </a:solidFill>
                        </a:rPr>
                        <a:t>Medium</a:t>
                      </a:r>
                      <a:endParaRPr lang="en-MY" sz="2700" dirty="0">
                        <a:solidFill>
                          <a:schemeClr val="bg1"/>
                        </a:solidFill>
                      </a:endParaRPr>
                    </a:p>
                  </a:txBody>
                  <a:tcPr marL="40000" marR="40000" marT="36000" marB="36000"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rgbClr val="660066"/>
                    </a:solidFill>
                  </a:tcPr>
                </a:tc>
              </a:tr>
              <a:tr h="1364776">
                <a:tc>
                  <a:txBody>
                    <a:bodyPr/>
                    <a:lstStyle/>
                    <a:p>
                      <a:pPr algn="ctr"/>
                      <a:r>
                        <a:rPr lang="en-US" sz="1800" b="1" dirty="0" smtClean="0">
                          <a:solidFill>
                            <a:schemeClr val="bg1"/>
                          </a:solidFill>
                        </a:rPr>
                        <a:t>Small</a:t>
                      </a:r>
                      <a:endParaRPr lang="en-MY" sz="2700" dirty="0">
                        <a:solidFill>
                          <a:schemeClr val="bg1"/>
                        </a:solidFill>
                      </a:endParaRPr>
                    </a:p>
                  </a:txBody>
                  <a:tcPr marL="40000" marR="40000" marT="36000" marB="36000"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rgbClr val="008000"/>
                    </a:solidFill>
                  </a:tcPr>
                </a:tc>
              </a:tr>
              <a:tr h="818866">
                <a:tc>
                  <a:txBody>
                    <a:bodyPr/>
                    <a:lstStyle/>
                    <a:p>
                      <a:pPr algn="ctr"/>
                      <a:r>
                        <a:rPr lang="en-US" sz="1800" b="1" dirty="0" smtClean="0">
                          <a:solidFill>
                            <a:schemeClr val="bg1"/>
                          </a:solidFill>
                        </a:rPr>
                        <a:t>Micros</a:t>
                      </a:r>
                      <a:endParaRPr lang="en-MY" sz="2700" dirty="0">
                        <a:solidFill>
                          <a:schemeClr val="bg1"/>
                        </a:solidFill>
                      </a:endParaRPr>
                    </a:p>
                  </a:txBody>
                  <a:tcPr marL="40000" marR="40000" marT="36000" marB="36000"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rgbClr val="C00000"/>
                    </a:solidFill>
                  </a:tcPr>
                </a:tc>
              </a:tr>
              <a:tr h="798384">
                <a:tc>
                  <a:txBody>
                    <a:bodyPr/>
                    <a:lstStyle/>
                    <a:p>
                      <a:pPr algn="ctr"/>
                      <a:r>
                        <a:rPr lang="en-US" sz="1800" b="1" dirty="0" smtClean="0">
                          <a:solidFill>
                            <a:schemeClr val="bg1"/>
                          </a:solidFill>
                        </a:rPr>
                        <a:t>Startups</a:t>
                      </a:r>
                      <a:endParaRPr lang="en-MY" sz="2700" dirty="0">
                        <a:solidFill>
                          <a:schemeClr val="bg1"/>
                        </a:solidFill>
                      </a:endParaRPr>
                    </a:p>
                  </a:txBody>
                  <a:tcPr marL="40000" marR="40000" marT="36000" marB="36000" anchor="ctr">
                    <a:lnL w="38100" cap="flat" cmpd="sng" algn="ctr">
                      <a:solidFill>
                        <a:schemeClr val="bg1">
                          <a:lumMod val="65000"/>
                        </a:schemeClr>
                      </a:solidFill>
                      <a:prstDash val="solid"/>
                      <a:round/>
                      <a:headEnd type="none" w="med" len="med"/>
                      <a:tailEnd type="none" w="med" len="med"/>
                    </a:lnL>
                    <a:lnR w="381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38100" cap="flat" cmpd="sng" algn="ctr">
                      <a:solidFill>
                        <a:schemeClr val="bg1">
                          <a:lumMod val="65000"/>
                        </a:schemeClr>
                      </a:solidFill>
                      <a:prstDash val="solid"/>
                      <a:round/>
                      <a:headEnd type="none" w="med" len="med"/>
                      <a:tailEnd type="none" w="med" len="med"/>
                    </a:lnB>
                    <a:solidFill>
                      <a:schemeClr val="accent1">
                        <a:lumMod val="50000"/>
                      </a:schemeClr>
                    </a:solidFill>
                  </a:tcPr>
                </a:tc>
              </a:tr>
            </a:tbl>
          </a:graphicData>
        </a:graphic>
      </p:graphicFrame>
      <p:sp>
        <p:nvSpPr>
          <p:cNvPr id="18" name="Slide Number Placeholder 17"/>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38</a:t>
            </a:fld>
            <a:endParaRPr lang="en-MY" dirty="0">
              <a:solidFill>
                <a:prstClr val="black">
                  <a:tint val="75000"/>
                </a:prstClr>
              </a:solidFill>
            </a:endParaRPr>
          </a:p>
        </p:txBody>
      </p:sp>
    </p:spTree>
    <p:extLst>
      <p:ext uri="{BB962C8B-B14F-4D97-AF65-F5344CB8AC3E}">
        <p14:creationId xmlns:p14="http://schemas.microsoft.com/office/powerpoint/2010/main" val="34337721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6" name="Rectangle 1"/>
          <p:cNvSpPr>
            <a:spLocks/>
          </p:cNvSpPr>
          <p:nvPr/>
        </p:nvSpPr>
        <p:spPr bwMode="auto">
          <a:xfrm>
            <a:off x="323850" y="50748"/>
            <a:ext cx="11658600" cy="738960"/>
          </a:xfrm>
          <a:prstGeom prst="rect">
            <a:avLst/>
          </a:prstGeom>
          <a:noFill/>
          <a:ln w="12700">
            <a:noFill/>
            <a:miter lim="800000"/>
            <a:headEnd/>
            <a:tailEnd/>
          </a:ln>
        </p:spPr>
        <p:txBody>
          <a:bodyPr lIns="60461" tIns="60461" rIns="60461" bIns="60461" anchor="ctr"/>
          <a:lstStyle/>
          <a:p>
            <a:pPr algn="ctr"/>
            <a:r>
              <a:rPr lang="en-US" sz="3200" b="1" dirty="0">
                <a:solidFill>
                  <a:srgbClr val="FF6600"/>
                </a:solidFill>
                <a:latin typeface="Calibri"/>
                <a:ea typeface="Calibri Bold"/>
                <a:cs typeface="Calibri"/>
                <a:sym typeface="Calibri Bold"/>
              </a:rPr>
              <a:t>CEDAR’S Entrepreneur Development Roadmap</a:t>
            </a:r>
          </a:p>
        </p:txBody>
      </p:sp>
      <p:graphicFrame>
        <p:nvGraphicFramePr>
          <p:cNvPr id="49" name="Table 48"/>
          <p:cNvGraphicFramePr>
            <a:graphicFrameLocks noGrp="1"/>
          </p:cNvGraphicFramePr>
          <p:nvPr>
            <p:extLst>
              <p:ext uri="{D42A27DB-BD31-4B8C-83A1-F6EECF244321}">
                <p14:modId xmlns:p14="http://schemas.microsoft.com/office/powerpoint/2010/main" val="2602736157"/>
              </p:ext>
            </p:extLst>
          </p:nvPr>
        </p:nvGraphicFramePr>
        <p:xfrm>
          <a:off x="171451" y="854988"/>
          <a:ext cx="11868150" cy="5903014"/>
        </p:xfrm>
        <a:graphic>
          <a:graphicData uri="http://schemas.openxmlformats.org/drawingml/2006/table">
            <a:tbl>
              <a:tblPr/>
              <a:tblGrid>
                <a:gridCol w="1711660"/>
                <a:gridCol w="1241090"/>
                <a:gridCol w="914400"/>
                <a:gridCol w="2228850"/>
                <a:gridCol w="2686050"/>
                <a:gridCol w="3086100"/>
              </a:tblGrid>
              <a:tr h="3094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Phase</a:t>
                      </a:r>
                      <a:endParaRPr kumimoji="0" lang="en-MY"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Target</a:t>
                      </a:r>
                      <a:endParaRPr kumimoji="0" lang="en-MY"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Stage</a:t>
                      </a:r>
                      <a:endParaRPr kumimoji="0" lang="en-MY"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Focus</a:t>
                      </a:r>
                      <a:endParaRPr kumimoji="0" lang="en-MY"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Developmental Areas</a:t>
                      </a:r>
                      <a:endParaRPr kumimoji="0" lang="en-MY"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MY" sz="14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Frequency</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r>
              <a:tr h="589000">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MATURITY</a:t>
                      </a:r>
                      <a:endParaRPr kumimoji="0" lang="en-MY" sz="19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8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LARGE SMEs</a:t>
                      </a:r>
                      <a:endParaRPr kumimoji="0" lang="en-MY" sz="1200" b="1" i="0"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7</a:t>
                      </a:r>
                      <a:endParaRPr kumimoji="0" lang="en-MY"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HARVESTING</a:t>
                      </a:r>
                    </a:p>
                    <a:p>
                      <a:pPr marL="0" marR="0" lvl="0" indent="0" algn="ctr" defTabSz="457200" rtl="0" eaLnBrk="0" fontAlgn="base" latinLnBrk="0" hangingPunct="0">
                        <a:lnSpc>
                          <a:spcPct val="85000"/>
                        </a:lnSpc>
                        <a:spcBef>
                          <a:spcPct val="0"/>
                        </a:spcBef>
                        <a:spcAft>
                          <a:spcPct val="0"/>
                        </a:spcAft>
                        <a:buClrTx/>
                        <a:buSzTx/>
                        <a:buFontTx/>
                        <a:buNone/>
                        <a:tabLst/>
                      </a:pPr>
                      <a:r>
                        <a:rPr kumimoji="1" lang="en-US" sz="1200" b="0" i="1" u="none" strike="noStrike" cap="none" normalizeH="0" baseline="0" dirty="0" smtClean="0">
                          <a:ln>
                            <a:noFill/>
                          </a:ln>
                          <a:solidFill>
                            <a:schemeClr val="tx1"/>
                          </a:solidFill>
                          <a:effectLst/>
                          <a:latin typeface="Arial" pitchFamily="34" charset="0"/>
                          <a:ea typeface="MS PGothic" pitchFamily="34" charset="-128"/>
                          <a:cs typeface="Arial" pitchFamily="34" charset="0"/>
                        </a:rPr>
                        <a:t>(Diversifying</a:t>
                      </a:r>
                    </a:p>
                    <a:p>
                      <a:pPr marL="0" marR="0" lvl="0" indent="0" algn="ctr" defTabSz="457200" rtl="0" eaLnBrk="0" fontAlgn="base" latinLnBrk="0" hangingPunct="0">
                        <a:lnSpc>
                          <a:spcPct val="85000"/>
                        </a:lnSpc>
                        <a:spcBef>
                          <a:spcPct val="0"/>
                        </a:spcBef>
                        <a:spcAft>
                          <a:spcPct val="0"/>
                        </a:spcAft>
                        <a:buClrTx/>
                        <a:buSzTx/>
                        <a:buFontTx/>
                        <a:buNone/>
                        <a:tabLst/>
                      </a:pPr>
                      <a:r>
                        <a:rPr kumimoji="1" lang="en-US" sz="1200" b="0" i="1" u="none" strike="noStrike" cap="none" normalizeH="0" baseline="0" dirty="0" smtClean="0">
                          <a:ln>
                            <a:noFill/>
                          </a:ln>
                          <a:solidFill>
                            <a:schemeClr val="tx1"/>
                          </a:solidFill>
                          <a:effectLst/>
                          <a:latin typeface="Arial" pitchFamily="34" charset="0"/>
                          <a:ea typeface="MS PGothic" pitchFamily="34" charset="-128"/>
                          <a:cs typeface="Arial" pitchFamily="34" charset="0"/>
                        </a:rPr>
                        <a:t>Wealth Creation</a:t>
                      </a:r>
                      <a:r>
                        <a:rPr kumimoji="0" lang="en-MY" sz="1200" b="0"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a:t>
                      </a:r>
                      <a:endParaRPr kumimoji="1" lang="en-US" sz="1200" b="0" i="1" u="none" strike="noStrike" cap="none" normalizeH="0" baseline="0" dirty="0" smtClean="0">
                        <a:ln>
                          <a:noFill/>
                        </a:ln>
                        <a:solidFill>
                          <a:schemeClr val="tx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sym typeface="Symbol" pitchFamily="18" charset="2"/>
                        </a:rPr>
                        <a:t>Consulting on harvesting strategies</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sym typeface="Symbol" pitchFamily="18" charset="2"/>
                      </a:endParaRP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sym typeface="Symbol" pitchFamily="18" charset="2"/>
                        </a:rPr>
                        <a:t> Based on SLA</a:t>
                      </a:r>
                    </a:p>
                  </a:txBody>
                  <a:tcPr marL="124575" marR="124575" marT="46715" marB="46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r>
              <a:tr h="648927">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MEDIUM</a:t>
                      </a:r>
                      <a:endParaRPr kumimoji="0" lang="en-MY"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BEE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6</a:t>
                      </a:r>
                      <a:endParaRPr kumimoji="0" lang="en-MY" sz="12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EXPANSION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1200" b="0" i="1" u="none" strike="noStrike" cap="none" normalizeH="0" baseline="0" dirty="0" smtClean="0">
                          <a:ln>
                            <a:noFill/>
                          </a:ln>
                          <a:solidFill>
                            <a:schemeClr val="bg1"/>
                          </a:solidFill>
                          <a:effectLst/>
                          <a:latin typeface="Arial" pitchFamily="34" charset="0"/>
                          <a:ea typeface="MS PGothic" pitchFamily="34" charset="-128"/>
                          <a:cs typeface="Arial" pitchFamily="34" charset="0"/>
                        </a:rPr>
                        <a:t>(Turning Auto-Pilot On)</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00"/>
                    </a:solidFill>
                  </a:tcPr>
                </a:tc>
                <a:tc>
                  <a:txBody>
                    <a:bodyPr/>
                    <a:lstStyle/>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Coaching, </a:t>
                      </a: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Consulting, Counseling, Training or Turnaround</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00"/>
                    </a:solidFill>
                  </a:tcPr>
                </a:tc>
                <a:tc>
                  <a:txBody>
                    <a:bodyPr/>
                    <a:lstStyle/>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Based on selected cases and business assessment report</a:t>
                      </a:r>
                    </a:p>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Quarterly engagement</a:t>
                      </a:r>
                      <a:endParaRPr kumimoji="0" lang="en-MY"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endParaRPr>
                    </a:p>
                  </a:txBody>
                  <a:tcPr marL="124575" marR="124575" marT="46715" marB="46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00"/>
                    </a:solidFill>
                  </a:tcPr>
                </a:tc>
              </a:tr>
              <a:tr h="648927">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GROWTH</a:t>
                      </a:r>
                      <a:endParaRPr kumimoji="0" lang="en-MY" sz="19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SMALL</a:t>
                      </a:r>
                      <a:endParaRPr kumimoji="0" lang="en-MY"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5</a:t>
                      </a:r>
                      <a:endParaRPr kumimoji="0" lang="en-MY" sz="12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8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SUSTAINABILITY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chemeClr val="bg1"/>
                          </a:solidFill>
                          <a:effectLst/>
                          <a:latin typeface="Arial" pitchFamily="34" charset="0"/>
                          <a:ea typeface="MS PGothic" pitchFamily="34" charset="-128"/>
                          <a:cs typeface="Arial" pitchFamily="34" charset="0"/>
                        </a:rPr>
                        <a:t>(</a:t>
                      </a:r>
                      <a:r>
                        <a:rPr kumimoji="1" lang="en-US" sz="1200" b="0" i="1" u="none" strike="noStrike" cap="none" normalizeH="0" baseline="0" smtClean="0">
                          <a:ln>
                            <a:noFill/>
                          </a:ln>
                          <a:solidFill>
                            <a:schemeClr val="bg1"/>
                          </a:solidFill>
                          <a:effectLst/>
                          <a:latin typeface="Arial" pitchFamily="34" charset="0"/>
                          <a:ea typeface="MS PGothic" pitchFamily="34" charset="-128"/>
                          <a:cs typeface="Arial" pitchFamily="34" charset="0"/>
                        </a:rPr>
                        <a:t>Building a Balanced Business</a:t>
                      </a:r>
                      <a:r>
                        <a:rPr kumimoji="0" lang="en-MY" sz="1200" b="0" i="1" u="none" strike="noStrike" cap="none" normalizeH="0" baseline="0" smtClean="0">
                          <a:ln>
                            <a:noFill/>
                          </a:ln>
                          <a:solidFill>
                            <a:schemeClr val="bg1"/>
                          </a:solidFill>
                          <a:effectLst/>
                          <a:latin typeface="Arial" pitchFamily="34" charset="0"/>
                          <a:ea typeface="MS PGothic" pitchFamily="34" charset="-128"/>
                          <a:cs typeface="Arial" pitchFamily="34" charset="0"/>
                        </a:rPr>
                        <a:t>)</a:t>
                      </a:r>
                      <a:endParaRPr kumimoji="1" lang="en-US" sz="1200" b="0"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80"/>
                    </a:solidFill>
                  </a:tcPr>
                </a:tc>
                <a:tc>
                  <a:txBody>
                    <a:bodyPr/>
                    <a:lstStyle/>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Coaching, </a:t>
                      </a: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Consulting, Counseling, Training or Turnaround</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80"/>
                    </a:solidFill>
                  </a:tcPr>
                </a:tc>
                <a:tc>
                  <a:txBody>
                    <a:bodyPr/>
                    <a:lstStyle/>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Based on selected cases and business assessment report</a:t>
                      </a:r>
                    </a:p>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Every alternate month engagement</a:t>
                      </a:r>
                      <a:endParaRPr kumimoji="0" lang="en-MY"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endParaRPr>
                    </a:p>
                  </a:txBody>
                  <a:tcPr marL="124575" marR="124575" marT="46715" marB="46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80"/>
                    </a:solidFill>
                  </a:tcPr>
                </a:tc>
              </a:tr>
              <a:tr h="834093">
                <a:tc vMerge="1">
                  <a:txBody>
                    <a:bodyPr/>
                    <a:lstStyle/>
                    <a:p>
                      <a:endParaRPr lang="en-US"/>
                    </a:p>
                  </a:txBody>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MICROS</a:t>
                      </a:r>
                      <a:endParaRPr kumimoji="0" lang="en-MY"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4</a:t>
                      </a:r>
                      <a:endParaRPr kumimoji="0" lang="en-MY" sz="12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33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GROWTH</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1200" b="0" i="1" u="none" strike="noStrike" cap="none" normalizeH="0" baseline="0" dirty="0" smtClean="0">
                          <a:ln>
                            <a:noFill/>
                          </a:ln>
                          <a:solidFill>
                            <a:schemeClr val="bg1"/>
                          </a:solidFill>
                          <a:effectLst/>
                          <a:latin typeface="Arial" pitchFamily="34" charset="0"/>
                          <a:ea typeface="MS PGothic" pitchFamily="34" charset="-128"/>
                          <a:cs typeface="Arial" pitchFamily="34" charset="0"/>
                        </a:rPr>
                        <a:t>(Capture Market Share and Getting Out of Chaos</a:t>
                      </a:r>
                      <a:r>
                        <a:rPr kumimoji="0" lang="en-MY" sz="1200" b="0" i="1" u="none" strike="noStrike" cap="none" normalizeH="0" baseline="0" dirty="0" smtClean="0">
                          <a:ln>
                            <a:noFill/>
                          </a:ln>
                          <a:solidFill>
                            <a:schemeClr val="bg1"/>
                          </a:solidFill>
                          <a:effectLst/>
                          <a:latin typeface="Arial" pitchFamily="34" charset="0"/>
                          <a:ea typeface="MS PGothic" pitchFamily="34" charset="-128"/>
                          <a:cs typeface="Arial" pitchFamily="34" charset="0"/>
                        </a:rPr>
                        <a:t>)</a:t>
                      </a:r>
                      <a:endParaRPr kumimoji="1" lang="en-US" sz="1200" b="0" i="1"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3300"/>
                    </a:solidFill>
                  </a:tcPr>
                </a:tc>
                <a:tc>
                  <a:txBody>
                    <a:bodyPr/>
                    <a:lstStyle/>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Coaching, </a:t>
                      </a: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Consulting, Counseling, Training or Turnaround</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3300"/>
                    </a:solidFill>
                  </a:tcPr>
                </a:tc>
                <a:tc>
                  <a:txBody>
                    <a:bodyPr/>
                    <a:lstStyle/>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Based on selected cases and business assessment report</a:t>
                      </a:r>
                    </a:p>
                    <a:p>
                      <a:pPr marL="82550" marR="0" lvl="0" indent="-825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Once a month engagement</a:t>
                      </a:r>
                      <a:endParaRPr kumimoji="0" lang="en-MY"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3300"/>
                    </a:solidFill>
                  </a:tcPr>
                </a:tc>
              </a:tr>
              <a:tr h="1204425">
                <a:tc row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smtClean="0">
                          <a:ln>
                            <a:noFill/>
                          </a:ln>
                          <a:solidFill>
                            <a:schemeClr val="bg1"/>
                          </a:solidFill>
                          <a:effectLst/>
                          <a:latin typeface="Arial" pitchFamily="34" charset="0"/>
                          <a:ea typeface="MS PGothic" pitchFamily="34" charset="-128"/>
                          <a:cs typeface="Arial" pitchFamily="34" charset="0"/>
                        </a:rPr>
                        <a:t>INFANCY</a:t>
                      </a:r>
                      <a:endParaRPr kumimoji="0" lang="en-MY" sz="1900" b="1"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8000"/>
                    </a:solidFill>
                  </a:tcPr>
                </a:tc>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3</a:t>
                      </a:r>
                      <a:endParaRPr kumimoji="0" lang="en-MY" sz="12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SURVIVABILITY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bg1"/>
                          </a:solidFill>
                          <a:effectLst/>
                          <a:latin typeface="Arial" pitchFamily="34" charset="0"/>
                          <a:ea typeface="MS PGothic" pitchFamily="34" charset="-128"/>
                          <a:cs typeface="Arial" pitchFamily="34" charset="0"/>
                        </a:rPr>
                        <a:t>(</a:t>
                      </a:r>
                      <a:r>
                        <a:rPr kumimoji="1" lang="en-US" sz="1200" b="0" i="1" u="none" strike="noStrike" cap="none" normalizeH="0" baseline="0" smtClean="0">
                          <a:ln>
                            <a:noFill/>
                          </a:ln>
                          <a:solidFill>
                            <a:schemeClr val="bg1"/>
                          </a:solidFill>
                          <a:effectLst/>
                          <a:latin typeface="Arial" pitchFamily="34" charset="0"/>
                          <a:ea typeface="MS PGothic" pitchFamily="34" charset="-128"/>
                          <a:cs typeface="Arial" pitchFamily="34" charset="0"/>
                        </a:rPr>
                        <a:t>Hand-to-Mouth Strategy</a:t>
                      </a:r>
                      <a:r>
                        <a:rPr kumimoji="0" lang="en-MY" sz="1200" b="0" i="0" u="none" strike="noStrike" cap="none" normalizeH="0" baseline="0" smtClean="0">
                          <a:ln>
                            <a:noFill/>
                          </a:ln>
                          <a:solidFill>
                            <a:schemeClr val="bg1"/>
                          </a:solidFill>
                          <a:effectLst/>
                          <a:latin typeface="Arial" pitchFamily="34" charset="0"/>
                          <a:ea typeface="MS PGothic" pitchFamily="34" charset="-128"/>
                          <a:cs typeface="Arial" pitchFamily="34" charset="0"/>
                        </a:rPr>
                        <a:t>)</a:t>
                      </a:r>
                      <a:endParaRPr kumimoji="1" lang="en-US" sz="1200" b="0"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Coaching</a:t>
                      </a: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 on: </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Business Health Assessment</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3 Steps to Profit</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Strategic Planning</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Financial Management</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25:10, </a:t>
                      </a:r>
                      <a:r>
                        <a:rPr kumimoji="0" lang="en-US" sz="1200" b="0" i="0" u="none" strike="noStrike" cap="none" normalizeH="0" baseline="0" dirty="0" err="1" smtClean="0">
                          <a:ln>
                            <a:noFill/>
                          </a:ln>
                          <a:solidFill>
                            <a:schemeClr val="bg1"/>
                          </a:solidFill>
                          <a:effectLst/>
                          <a:latin typeface="Arial" pitchFamily="34" charset="0"/>
                          <a:ea typeface="MS PGothic" pitchFamily="34" charset="-128"/>
                          <a:cs typeface="Arial" pitchFamily="34" charset="0"/>
                          <a:sym typeface="Symbol" pitchFamily="18" charset="2"/>
                        </a:rPr>
                        <a:t>etc</a:t>
                      </a:r>
                      <a:endPar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00"/>
                    </a:solidFill>
                  </a:tcPr>
                </a:tc>
                <a:tc>
                  <a:txBody>
                    <a:bodyPr/>
                    <a:lstStyle/>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endParaRP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MY"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Based on demand or where the need arise based on assessment report</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MY"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rPr>
                        <a:t>Once a month engagement</a:t>
                      </a:r>
                      <a:endParaRPr kumimoji="0" lang="en-MY"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6600"/>
                    </a:solidFill>
                  </a:tcPr>
                </a:tc>
              </a:tr>
              <a:tr h="1019259">
                <a:tc vMerge="1">
                  <a:txBody>
                    <a:bodyPr/>
                    <a:lstStyle/>
                    <a:p>
                      <a:endParaRPr lang="en-US"/>
                    </a:p>
                  </a:txBody>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rPr>
                        <a:t>START-UPS</a:t>
                      </a:r>
                      <a:endParaRPr kumimoji="0" lang="en-MY" sz="1200" b="1" i="0" u="none" strike="noStrike" cap="none" normalizeH="0" baseline="0" dirty="0" smtClean="0">
                        <a:ln>
                          <a:noFill/>
                        </a:ln>
                        <a:solidFill>
                          <a:srgbClr val="000000"/>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2</a:t>
                      </a:r>
                      <a:endParaRPr kumimoji="0" lang="en-MY" sz="1200" b="1" i="0"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bg1"/>
                          </a:solidFill>
                          <a:effectLst/>
                          <a:latin typeface="Arial" pitchFamily="34" charset="0"/>
                          <a:ea typeface="MS PGothic" pitchFamily="34" charset="-128"/>
                          <a:cs typeface="Arial" pitchFamily="34" charset="0"/>
                        </a:rPr>
                        <a:t>FOUNDATION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1200" b="0" i="1" u="none" strike="noStrike" cap="none" normalizeH="0" baseline="0" smtClean="0">
                          <a:ln>
                            <a:noFill/>
                          </a:ln>
                          <a:solidFill>
                            <a:schemeClr val="bg1"/>
                          </a:solidFill>
                          <a:effectLst/>
                          <a:latin typeface="Arial" pitchFamily="34" charset="0"/>
                          <a:ea typeface="MS PGothic" pitchFamily="34" charset="-128"/>
                          <a:cs typeface="Arial" pitchFamily="34" charset="0"/>
                        </a:rPr>
                        <a:t>(Mastery of Essential Knowledge/Skills</a:t>
                      </a:r>
                      <a:r>
                        <a:rPr kumimoji="0" lang="en-MY" sz="1200" b="0" i="0" u="none" strike="noStrike" cap="none" normalizeH="0" baseline="0" smtClean="0">
                          <a:ln>
                            <a:noFill/>
                          </a:ln>
                          <a:solidFill>
                            <a:schemeClr val="bg1"/>
                          </a:solidFill>
                          <a:effectLst/>
                          <a:latin typeface="Arial" pitchFamily="34" charset="0"/>
                          <a:ea typeface="MS PGothic" pitchFamily="34" charset="-128"/>
                          <a:cs typeface="Arial" pitchFamily="34" charset="0"/>
                        </a:rPr>
                        <a:t>)</a:t>
                      </a:r>
                      <a:endParaRPr kumimoji="0" lang="en-MY" sz="1200" b="0" i="1" u="none" strike="noStrike" cap="none" normalizeH="0" baseline="0" smtClean="0">
                        <a:ln>
                          <a:noFill/>
                        </a:ln>
                        <a:solidFill>
                          <a:schemeClr val="bg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None/>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Training on: </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Entrepreneurship</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Sales &amp; Marketing</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Financials</a:t>
                      </a: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Management, etc.</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00"/>
                    </a:solidFill>
                  </a:tcPr>
                </a:tc>
                <a:tc>
                  <a:txBody>
                    <a:bodyPr/>
                    <a:lstStyle/>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endPar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endParaRPr>
                    </a:p>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rPr>
                        <a:t>Based on demand or at least once a quarter</a:t>
                      </a:r>
                      <a:endParaRPr kumimoji="0" lang="en-MY" sz="1200" b="0" i="0" u="none" strike="noStrike" cap="none" normalizeH="0" baseline="0" dirty="0" smtClean="0">
                        <a:ln>
                          <a:noFill/>
                        </a:ln>
                        <a:solidFill>
                          <a:schemeClr val="bg1"/>
                        </a:solidFill>
                        <a:effectLst/>
                        <a:latin typeface="Arial" pitchFamily="34" charset="0"/>
                        <a:ea typeface="MS PGothic" pitchFamily="34" charset="-128"/>
                        <a:cs typeface="Arial" pitchFamily="34" charset="0"/>
                        <a:sym typeface="Symbol" pitchFamily="18" charset="2"/>
                      </a:endParaRPr>
                    </a:p>
                  </a:txBody>
                  <a:tcPr marL="124575" marR="124575" marT="46715" marB="467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00000"/>
                    </a:solidFill>
                  </a:tcPr>
                </a:tc>
              </a:tr>
              <a:tr h="648927">
                <a:tc vMerge="1">
                  <a:txBody>
                    <a:bodyPr/>
                    <a:lstStyle/>
                    <a:p>
                      <a:endParaRPr lang="en-US"/>
                    </a:p>
                  </a:txBody>
                  <a:tcPr/>
                </a:tc>
                <a:tc v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pitchFamily="34" charset="0"/>
                          <a:ea typeface="MS PGothic" pitchFamily="34" charset="-128"/>
                          <a:cs typeface="Arial" pitchFamily="34" charset="0"/>
                        </a:rPr>
                        <a:t>1</a:t>
                      </a:r>
                      <a:endParaRPr kumimoji="0" lang="en-MY" sz="1200" b="1" i="0" u="none" strike="noStrike" cap="none" normalizeH="0" baseline="0" smtClean="0">
                        <a:ln>
                          <a:noFill/>
                        </a:ln>
                        <a:solidFill>
                          <a:schemeClr val="tx1"/>
                        </a:solidFill>
                        <a:effectLst/>
                        <a:latin typeface="Arial" pitchFamily="34" charset="0"/>
                        <a:ea typeface="MS PGothic" pitchFamily="34" charset="-128"/>
                        <a:cs typeface="Arial" pitchFamily="34" charset="0"/>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pitchFamily="34" charset="0"/>
                          <a:ea typeface="MS PGothic" pitchFamily="34" charset="-128"/>
                          <a:cs typeface="Arial" pitchFamily="34" charset="0"/>
                        </a:rPr>
                        <a:t>IDEATION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1200" b="0" i="1" u="none" strike="noStrike" cap="none" normalizeH="0" baseline="0" dirty="0" smtClean="0">
                          <a:ln>
                            <a:noFill/>
                          </a:ln>
                          <a:solidFill>
                            <a:schemeClr val="tx1"/>
                          </a:solidFill>
                          <a:effectLst/>
                          <a:latin typeface="Arial" pitchFamily="34" charset="0"/>
                          <a:ea typeface="MS PGothic" pitchFamily="34" charset="-128"/>
                          <a:cs typeface="Arial" pitchFamily="34" charset="0"/>
                        </a:rPr>
                        <a:t>(Identifying  and Refining Idea Potential)</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DEE8"/>
                    </a:solidFill>
                  </a:tcPr>
                </a:tc>
                <a:tc>
                  <a:txBody>
                    <a:bodyPr/>
                    <a:lstStyle/>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rPr>
                        <a:t>IQ-DAGANG PROGRAMME</a:t>
                      </a: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DEE8"/>
                    </a:solidFill>
                  </a:tcPr>
                </a:tc>
                <a:tc>
                  <a:txBody>
                    <a:bodyPr/>
                    <a:lstStyle/>
                    <a:p>
                      <a:pPr marL="82550" marR="0" lvl="0" indent="-8255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sym typeface="Symbol" pitchFamily="18" charset="2"/>
                        </a:rPr>
                        <a:t>Based on demand or at least once per quarter</a:t>
                      </a:r>
                      <a:endParaRPr kumimoji="0" lang="en-MY" sz="1200" b="0" i="0" u="none" strike="noStrike" cap="none" normalizeH="0" baseline="0" dirty="0" smtClean="0">
                        <a:ln>
                          <a:noFill/>
                        </a:ln>
                        <a:solidFill>
                          <a:schemeClr val="tx1"/>
                        </a:solidFill>
                        <a:effectLst/>
                        <a:latin typeface="Arial" pitchFamily="34" charset="0"/>
                        <a:ea typeface="MS PGothic" pitchFamily="34" charset="-128"/>
                        <a:cs typeface="Arial" pitchFamily="34" charset="0"/>
                        <a:sym typeface="Symbol" pitchFamily="18" charset="2"/>
                      </a:endParaRPr>
                    </a:p>
                  </a:txBody>
                  <a:tcPr marL="124575" marR="124575" marT="46715" marB="4671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7DEE8"/>
                    </a:solidFill>
                  </a:tcPr>
                </a:tc>
              </a:tr>
            </a:tbl>
          </a:graphicData>
        </a:graphic>
      </p:graphicFrame>
    </p:spTree>
    <p:extLst>
      <p:ext uri="{BB962C8B-B14F-4D97-AF65-F5344CB8AC3E}">
        <p14:creationId xmlns:p14="http://schemas.microsoft.com/office/powerpoint/2010/main" val="17978341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5675"/>
          <a:stretch/>
        </p:blipFill>
        <p:spPr bwMode="auto">
          <a:xfrm>
            <a:off x="150081" y="1986079"/>
            <a:ext cx="4980719" cy="395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080" y="710863"/>
            <a:ext cx="823976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3962400" y="183777"/>
            <a:ext cx="7924800" cy="530412"/>
          </a:xfrm>
          <a:prstGeom prst="rect">
            <a:avLst/>
          </a:prstGeom>
        </p:spPr>
        <p:txBody>
          <a:bodyPr lIns="91318" tIns="45661" rIns="91318" bIns="45661"/>
          <a:lstStyle/>
          <a:p>
            <a:pPr defTabSz="913166"/>
            <a:r>
              <a:rPr lang="en-US" sz="3200" b="1" kern="0" dirty="0">
                <a:solidFill>
                  <a:schemeClr val="accent6">
                    <a:lumMod val="75000"/>
                  </a:schemeClr>
                </a:solidFill>
              </a:rPr>
              <a:t>SMEs and the Global Economy  </a:t>
            </a:r>
          </a:p>
        </p:txBody>
      </p:sp>
      <p:graphicFrame>
        <p:nvGraphicFramePr>
          <p:cNvPr id="6" name="Chart 5"/>
          <p:cNvGraphicFramePr/>
          <p:nvPr>
            <p:extLst>
              <p:ext uri="{D42A27DB-BD31-4B8C-83A1-F6EECF244321}">
                <p14:modId xmlns:p14="http://schemas.microsoft.com/office/powerpoint/2010/main" val="3062829169"/>
              </p:ext>
            </p:extLst>
          </p:nvPr>
        </p:nvGraphicFramePr>
        <p:xfrm>
          <a:off x="5262880" y="1981200"/>
          <a:ext cx="6827520" cy="4227055"/>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680" r="5866" b="10764"/>
          <a:stretch/>
        </p:blipFill>
        <p:spPr bwMode="auto">
          <a:xfrm>
            <a:off x="304800" y="139504"/>
            <a:ext cx="3454400" cy="1790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a:t>
            </a:fld>
            <a:endParaRPr lang="en-MY" dirty="0">
              <a:solidFill>
                <a:prstClr val="black">
                  <a:tint val="75000"/>
                </a:prstClr>
              </a:solidFill>
            </a:endParaRPr>
          </a:p>
        </p:txBody>
      </p:sp>
    </p:spTree>
    <p:extLst>
      <p:ext uri="{BB962C8B-B14F-4D97-AF65-F5344CB8AC3E}">
        <p14:creationId xmlns:p14="http://schemas.microsoft.com/office/powerpoint/2010/main" val="674904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al-coaching.jpg"/>
          <p:cNvPicPr>
            <a:picLocks noChangeAspect="1"/>
          </p:cNvPicPr>
          <p:nvPr/>
        </p:nvPicPr>
        <p:blipFill rotWithShape="1">
          <a:blip r:embed="rId2" cstate="print">
            <a:extLst>
              <a:ext uri="{28A0092B-C50C-407E-A947-70E740481C1C}">
                <a14:useLocalDpi xmlns:a14="http://schemas.microsoft.com/office/drawing/2010/main" val="0"/>
              </a:ext>
            </a:extLst>
          </a:blip>
          <a:srcRect t="28090"/>
          <a:stretch/>
        </p:blipFill>
        <p:spPr>
          <a:xfrm>
            <a:off x="-19051" y="1"/>
            <a:ext cx="12219460" cy="4509134"/>
          </a:xfrm>
          <a:prstGeom prst="rect">
            <a:avLst/>
          </a:prstGeom>
        </p:spPr>
      </p:pic>
      <p:grpSp>
        <p:nvGrpSpPr>
          <p:cNvPr id="4" name="Group 3"/>
          <p:cNvGrpSpPr/>
          <p:nvPr/>
        </p:nvGrpSpPr>
        <p:grpSpPr>
          <a:xfrm>
            <a:off x="0" y="4509136"/>
            <a:ext cx="12192000" cy="2348865"/>
            <a:chOff x="0" y="6451600"/>
            <a:chExt cx="16256000" cy="3708400"/>
          </a:xfrm>
        </p:grpSpPr>
        <p:sp>
          <p:nvSpPr>
            <p:cNvPr id="3" name="Rectangle 2"/>
            <p:cNvSpPr/>
            <p:nvPr/>
          </p:nvSpPr>
          <p:spPr>
            <a:xfrm>
              <a:off x="0" y="6451600"/>
              <a:ext cx="16256000" cy="3708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57917"/>
              <a:endParaRPr lang="en-US" sz="1200">
                <a:solidFill>
                  <a:prstClr val="white"/>
                </a:solidFill>
              </a:endParaRPr>
            </a:p>
          </p:txBody>
        </p:sp>
        <p:cxnSp>
          <p:nvCxnSpPr>
            <p:cNvPr id="6" name="Straight Arrow Connector 5"/>
            <p:cNvCxnSpPr/>
            <p:nvPr/>
          </p:nvCxnSpPr>
          <p:spPr>
            <a:xfrm flipV="1">
              <a:off x="660400" y="8232537"/>
              <a:ext cx="14240934" cy="5592"/>
            </a:xfrm>
            <a:prstGeom prst="straightConnector1">
              <a:avLst/>
            </a:prstGeom>
            <a:ln w="57150">
              <a:solidFill>
                <a:srgbClr val="FFFF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2800" y="7101247"/>
              <a:ext cx="2667000" cy="945215"/>
            </a:xfrm>
            <a:prstGeom prst="rect">
              <a:avLst/>
            </a:prstGeom>
            <a:noFill/>
          </p:spPr>
          <p:txBody>
            <a:bodyPr wrap="square" lIns="150940" tIns="75470" rIns="150940" bIns="75470" rtlCol="0">
              <a:spAutoFit/>
            </a:bodyPr>
            <a:lstStyle/>
            <a:p>
              <a:pPr algn="ctr" defTabSz="657917"/>
              <a:r>
                <a:rPr lang="en-US" sz="2900" b="1" dirty="0">
                  <a:solidFill>
                    <a:srgbClr val="FFFF00"/>
                  </a:solidFill>
                  <a:latin typeface="Aharoni" panose="02010803020104030203" pitchFamily="2" charset="-79"/>
                  <a:cs typeface="Aharoni" panose="02010803020104030203" pitchFamily="2" charset="-79"/>
                </a:rPr>
                <a:t>Directive</a:t>
              </a:r>
            </a:p>
          </p:txBody>
        </p:sp>
        <p:sp>
          <p:nvSpPr>
            <p:cNvPr id="8" name="TextBox 7"/>
            <p:cNvSpPr txBox="1"/>
            <p:nvPr/>
          </p:nvSpPr>
          <p:spPr>
            <a:xfrm>
              <a:off x="12733867" y="7101247"/>
              <a:ext cx="2709333" cy="945215"/>
            </a:xfrm>
            <a:prstGeom prst="rect">
              <a:avLst/>
            </a:prstGeom>
            <a:noFill/>
          </p:spPr>
          <p:txBody>
            <a:bodyPr wrap="square" lIns="150940" tIns="75470" rIns="150940" bIns="75470" rtlCol="0">
              <a:spAutoFit/>
            </a:bodyPr>
            <a:lstStyle/>
            <a:p>
              <a:pPr algn="ctr" defTabSz="657917"/>
              <a:r>
                <a:rPr lang="en-US" sz="2900" b="1" dirty="0">
                  <a:solidFill>
                    <a:srgbClr val="FFFF00"/>
                  </a:solidFill>
                  <a:latin typeface="Aharoni" panose="02010803020104030203" pitchFamily="2" charset="-79"/>
                  <a:cs typeface="Aharoni" panose="02010803020104030203" pitchFamily="2" charset="-79"/>
                </a:rPr>
                <a:t>Enabling</a:t>
              </a:r>
            </a:p>
          </p:txBody>
        </p:sp>
        <p:sp>
          <p:nvSpPr>
            <p:cNvPr id="10" name="TextBox 9"/>
            <p:cNvSpPr txBox="1"/>
            <p:nvPr/>
          </p:nvSpPr>
          <p:spPr>
            <a:xfrm>
              <a:off x="406400" y="8510813"/>
              <a:ext cx="2438400" cy="799439"/>
            </a:xfrm>
            <a:prstGeom prst="rect">
              <a:avLst/>
            </a:prstGeom>
            <a:noFill/>
          </p:spPr>
          <p:txBody>
            <a:bodyPr wrap="square" lIns="150940" tIns="75470" rIns="150940" bIns="75470" rtlCol="0">
              <a:spAutoFit/>
            </a:bodyPr>
            <a:lstStyle/>
            <a:p>
              <a:pPr algn="ctr" defTabSz="657917"/>
              <a:r>
                <a:rPr lang="en-US" sz="2300" b="1" dirty="0">
                  <a:solidFill>
                    <a:srgbClr val="FFFFFF"/>
                  </a:solidFill>
                  <a:latin typeface="Calibri"/>
                </a:rPr>
                <a:t>Instructor</a:t>
              </a:r>
            </a:p>
          </p:txBody>
        </p:sp>
        <p:sp>
          <p:nvSpPr>
            <p:cNvPr id="11" name="TextBox 10"/>
            <p:cNvSpPr txBox="1"/>
            <p:nvPr/>
          </p:nvSpPr>
          <p:spPr>
            <a:xfrm>
              <a:off x="2709333" y="8510813"/>
              <a:ext cx="2167467" cy="1358246"/>
            </a:xfrm>
            <a:prstGeom prst="rect">
              <a:avLst/>
            </a:prstGeom>
            <a:noFill/>
          </p:spPr>
          <p:txBody>
            <a:bodyPr wrap="square" lIns="150940" tIns="75470" rIns="150940" bIns="75470" rtlCol="0">
              <a:spAutoFit/>
            </a:bodyPr>
            <a:lstStyle/>
            <a:p>
              <a:pPr algn="ctr" defTabSz="657917"/>
              <a:r>
                <a:rPr lang="en-US" sz="2300" b="1" dirty="0">
                  <a:solidFill>
                    <a:srgbClr val="FFFFFF"/>
                  </a:solidFill>
                  <a:latin typeface="Calibri"/>
                </a:rPr>
                <a:t>Teacher / Lecturer</a:t>
              </a:r>
            </a:p>
          </p:txBody>
        </p:sp>
        <p:sp>
          <p:nvSpPr>
            <p:cNvPr id="12" name="TextBox 11"/>
            <p:cNvSpPr txBox="1"/>
            <p:nvPr/>
          </p:nvSpPr>
          <p:spPr>
            <a:xfrm>
              <a:off x="4876800" y="8510813"/>
              <a:ext cx="2167467" cy="799439"/>
            </a:xfrm>
            <a:prstGeom prst="rect">
              <a:avLst/>
            </a:prstGeom>
            <a:noFill/>
          </p:spPr>
          <p:txBody>
            <a:bodyPr wrap="square" lIns="150940" tIns="75470" rIns="150940" bIns="75470" rtlCol="0">
              <a:spAutoFit/>
            </a:bodyPr>
            <a:lstStyle/>
            <a:p>
              <a:pPr algn="ctr" defTabSz="657917"/>
              <a:r>
                <a:rPr lang="en-US" sz="2300" b="1" dirty="0">
                  <a:solidFill>
                    <a:srgbClr val="FFFFFF"/>
                  </a:solidFill>
                  <a:latin typeface="Calibri"/>
                </a:rPr>
                <a:t>Consultant</a:t>
              </a:r>
            </a:p>
          </p:txBody>
        </p:sp>
        <p:sp>
          <p:nvSpPr>
            <p:cNvPr id="13" name="TextBox 12"/>
            <p:cNvSpPr txBox="1"/>
            <p:nvPr/>
          </p:nvSpPr>
          <p:spPr>
            <a:xfrm>
              <a:off x="13546667" y="8510813"/>
              <a:ext cx="1761067" cy="799439"/>
            </a:xfrm>
            <a:prstGeom prst="rect">
              <a:avLst/>
            </a:prstGeom>
            <a:noFill/>
          </p:spPr>
          <p:txBody>
            <a:bodyPr wrap="square" lIns="150940" tIns="75470" rIns="150940" bIns="75470" rtlCol="0">
              <a:spAutoFit/>
            </a:bodyPr>
            <a:lstStyle/>
            <a:p>
              <a:pPr algn="ctr" defTabSz="657917"/>
              <a:r>
                <a:rPr lang="en-US" sz="2300" b="1" dirty="0">
                  <a:solidFill>
                    <a:srgbClr val="FFFFFF"/>
                  </a:solidFill>
                  <a:latin typeface="Calibri"/>
                </a:rPr>
                <a:t>Coach</a:t>
              </a:r>
            </a:p>
          </p:txBody>
        </p:sp>
        <p:sp>
          <p:nvSpPr>
            <p:cNvPr id="14" name="TextBox 13"/>
            <p:cNvSpPr txBox="1"/>
            <p:nvPr/>
          </p:nvSpPr>
          <p:spPr>
            <a:xfrm>
              <a:off x="11514668" y="8510813"/>
              <a:ext cx="2032000" cy="799439"/>
            </a:xfrm>
            <a:prstGeom prst="rect">
              <a:avLst/>
            </a:prstGeom>
            <a:noFill/>
          </p:spPr>
          <p:txBody>
            <a:bodyPr wrap="square" lIns="150940" tIns="75470" rIns="150940" bIns="75470" rtlCol="0">
              <a:spAutoFit/>
            </a:bodyPr>
            <a:lstStyle/>
            <a:p>
              <a:pPr algn="ctr" defTabSz="657917"/>
              <a:r>
                <a:rPr lang="en-US" sz="2300" b="1" dirty="0">
                  <a:solidFill>
                    <a:srgbClr val="FFFFFF"/>
                  </a:solidFill>
                  <a:latin typeface="Calibri"/>
                </a:rPr>
                <a:t>Facilitator</a:t>
              </a:r>
            </a:p>
          </p:txBody>
        </p:sp>
        <p:sp>
          <p:nvSpPr>
            <p:cNvPr id="15" name="TextBox 14"/>
            <p:cNvSpPr txBox="1"/>
            <p:nvPr/>
          </p:nvSpPr>
          <p:spPr>
            <a:xfrm>
              <a:off x="9618135" y="8510813"/>
              <a:ext cx="1896533" cy="799439"/>
            </a:xfrm>
            <a:prstGeom prst="rect">
              <a:avLst/>
            </a:prstGeom>
            <a:noFill/>
          </p:spPr>
          <p:txBody>
            <a:bodyPr wrap="square" lIns="150940" tIns="75470" rIns="150940" bIns="75470" rtlCol="0">
              <a:spAutoFit/>
            </a:bodyPr>
            <a:lstStyle/>
            <a:p>
              <a:pPr algn="ctr" defTabSz="657917"/>
              <a:r>
                <a:rPr lang="en-US" sz="2300" b="1" dirty="0">
                  <a:solidFill>
                    <a:srgbClr val="FFFFFF"/>
                  </a:solidFill>
                  <a:latin typeface="Calibri"/>
                </a:rPr>
                <a:t>Mentor</a:t>
              </a:r>
            </a:p>
          </p:txBody>
        </p:sp>
        <p:sp>
          <p:nvSpPr>
            <p:cNvPr id="16" name="TextBox 15"/>
            <p:cNvSpPr txBox="1"/>
            <p:nvPr/>
          </p:nvSpPr>
          <p:spPr>
            <a:xfrm>
              <a:off x="7450667" y="8510813"/>
              <a:ext cx="1896533" cy="799439"/>
            </a:xfrm>
            <a:prstGeom prst="rect">
              <a:avLst/>
            </a:prstGeom>
            <a:noFill/>
          </p:spPr>
          <p:txBody>
            <a:bodyPr wrap="square" lIns="150940" tIns="75470" rIns="150940" bIns="75470" rtlCol="0">
              <a:spAutoFit/>
            </a:bodyPr>
            <a:lstStyle/>
            <a:p>
              <a:pPr algn="ctr" defTabSz="657917"/>
              <a:r>
                <a:rPr lang="en-US" sz="2300" b="1" dirty="0">
                  <a:solidFill>
                    <a:srgbClr val="FFFFFF"/>
                  </a:solidFill>
                  <a:latin typeface="Calibri"/>
                </a:rPr>
                <a:t>Trainer</a:t>
              </a:r>
            </a:p>
          </p:txBody>
        </p:sp>
      </p:grpSp>
      <p:sp>
        <p:nvSpPr>
          <p:cNvPr id="17" name="Title 2"/>
          <p:cNvSpPr txBox="1">
            <a:spLocks/>
          </p:cNvSpPr>
          <p:nvPr/>
        </p:nvSpPr>
        <p:spPr>
          <a:xfrm>
            <a:off x="1171676" y="1056967"/>
            <a:ext cx="5967311" cy="2349581"/>
          </a:xfrm>
          <a:prstGeom prst="rect">
            <a:avLst/>
          </a:prstGeom>
        </p:spPr>
        <p:txBody>
          <a:bodyPr lIns="65818" tIns="32909" rIns="65818" bIns="32909">
            <a:noAutofit/>
            <a:scene3d>
              <a:camera prst="orthographicFront"/>
              <a:lightRig rig="glow" dir="tl">
                <a:rot lat="0" lon="0" rev="5400000"/>
              </a:lightRig>
            </a:scene3d>
            <a:sp3d contourW="12700">
              <a:bevelT w="25400" h="25400"/>
              <a:contourClr>
                <a:schemeClr val="accent6">
                  <a:shade val="73000"/>
                </a:schemeClr>
              </a:contourClr>
            </a:sp3d>
          </a:bodyPr>
          <a:lstStyle/>
          <a:p>
            <a:pPr defTabSz="657917">
              <a:lnSpc>
                <a:spcPct val="80000"/>
              </a:lnSpc>
            </a:pPr>
            <a:r>
              <a:rPr lang="en-US" sz="6000" b="1" dirty="0">
                <a:ln w="11430"/>
                <a:solidFill>
                  <a:srgbClr val="FF0000"/>
                </a:solidFill>
                <a:effectLst>
                  <a:outerShdw blurRad="80000" dist="40000" dir="5040000" algn="tl">
                    <a:srgbClr val="000000">
                      <a:alpha val="30000"/>
                    </a:srgbClr>
                  </a:outerShdw>
                </a:effectLst>
                <a:latin typeface="Calibri"/>
              </a:rPr>
              <a:t>The </a:t>
            </a:r>
            <a:r>
              <a:rPr lang="en-US" sz="6000" b="1" dirty="0" smtClean="0">
                <a:ln w="11430"/>
                <a:solidFill>
                  <a:srgbClr val="FF0000"/>
                </a:solidFill>
                <a:effectLst>
                  <a:outerShdw blurRad="80000" dist="40000" dir="5040000" algn="tl">
                    <a:srgbClr val="000000">
                      <a:alpha val="30000"/>
                    </a:srgbClr>
                  </a:outerShdw>
                </a:effectLst>
                <a:latin typeface="Calibri"/>
              </a:rPr>
              <a:t>Broad-based Approach</a:t>
            </a:r>
            <a:endParaRPr lang="en-US" sz="6000" b="1" dirty="0">
              <a:ln w="11430"/>
              <a:solidFill>
                <a:srgbClr val="FF0000"/>
              </a:solidFill>
              <a:effectLst>
                <a:outerShdw blurRad="80000" dist="40000" dir="5040000" algn="tl">
                  <a:srgbClr val="000000">
                    <a:alpha val="30000"/>
                  </a:srgbClr>
                </a:outerShdw>
              </a:effectLst>
              <a:latin typeface="Calibri"/>
            </a:endParaRPr>
          </a:p>
        </p:txBody>
      </p:sp>
      <p:sp>
        <p:nvSpPr>
          <p:cNvPr id="9" name="Slide Number Placeholder 8"/>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40</a:t>
            </a:fld>
            <a:endParaRPr lang="en-MY" dirty="0">
              <a:solidFill>
                <a:prstClr val="black">
                  <a:tint val="75000"/>
                </a:prstClr>
              </a:solidFill>
            </a:endParaRPr>
          </a:p>
        </p:txBody>
      </p:sp>
    </p:spTree>
    <p:extLst>
      <p:ext uri="{BB962C8B-B14F-4D97-AF65-F5344CB8AC3E}">
        <p14:creationId xmlns:p14="http://schemas.microsoft.com/office/powerpoint/2010/main" val="2005365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81051" y="1015999"/>
            <a:ext cx="10253895" cy="5241926"/>
            <a:chOff x="1393371" y="673864"/>
            <a:chExt cx="9901708" cy="5393107"/>
          </a:xfrm>
        </p:grpSpPr>
        <p:grpSp>
          <p:nvGrpSpPr>
            <p:cNvPr id="15" name="Group 14"/>
            <p:cNvGrpSpPr/>
            <p:nvPr/>
          </p:nvGrpSpPr>
          <p:grpSpPr>
            <a:xfrm>
              <a:off x="1503745" y="673864"/>
              <a:ext cx="9791334" cy="5271602"/>
              <a:chOff x="1213460" y="528724"/>
              <a:chExt cx="9791334" cy="5271602"/>
            </a:xfrm>
          </p:grpSpPr>
          <p:grpSp>
            <p:nvGrpSpPr>
              <p:cNvPr id="5" name="Group 4"/>
              <p:cNvGrpSpPr/>
              <p:nvPr/>
            </p:nvGrpSpPr>
            <p:grpSpPr>
              <a:xfrm>
                <a:off x="2235199" y="528724"/>
                <a:ext cx="8186057" cy="4435164"/>
                <a:chOff x="2235200" y="1162575"/>
                <a:chExt cx="7387772" cy="3269245"/>
              </a:xfrm>
            </p:grpSpPr>
            <p:pic>
              <p:nvPicPr>
                <p:cNvPr id="8194" name="Picture 2" descr="http://www.1000ventures.com/design_elements/selfmade/coaching_skill-will_6x4.png"/>
                <p:cNvPicPr>
                  <a:picLocks noChangeAspect="1" noChangeArrowheads="1"/>
                </p:cNvPicPr>
                <p:nvPr/>
              </p:nvPicPr>
              <p:blipFill rotWithShape="1">
                <a:blip r:embed="rId2">
                  <a:extLst>
                    <a:ext uri="{28A0092B-C50C-407E-A947-70E740481C1C}">
                      <a14:useLocalDpi xmlns:a14="http://schemas.microsoft.com/office/drawing/2010/main" val="0"/>
                    </a:ext>
                  </a:extLst>
                </a:blip>
                <a:srcRect l="11491" t="19797" r="1032" b="32233"/>
                <a:stretch/>
              </p:blipFill>
              <p:spPr bwMode="auto">
                <a:xfrm>
                  <a:off x="2235200" y="1162575"/>
                  <a:ext cx="7387772" cy="32692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05485" y="2996116"/>
                  <a:ext cx="1690017" cy="1190396"/>
                </a:xfrm>
                <a:prstGeom prst="rect">
                  <a:avLst/>
                </a:prstGeom>
                <a:solidFill>
                  <a:srgbClr val="CCFFCC"/>
                </a:solidFill>
              </p:spPr>
              <p:txBody>
                <a:bodyPr wrap="square" rtlCol="0">
                  <a:spAutoFit/>
                </a:bodyPr>
                <a:lstStyle/>
                <a:p>
                  <a:pPr algn="ctr"/>
                  <a:r>
                    <a:rPr lang="en-MY" sz="3200" dirty="0">
                      <a:solidFill>
                        <a:srgbClr val="002060"/>
                      </a:solidFill>
                      <a:latin typeface="Arial Black" panose="020B0A04020102020204" pitchFamily="34" charset="0"/>
                    </a:rPr>
                    <a:t>Excite &amp; Inspire</a:t>
                  </a:r>
                </a:p>
              </p:txBody>
            </p:sp>
            <p:sp>
              <p:nvSpPr>
                <p:cNvPr id="3" name="Rectangle 2"/>
                <p:cNvSpPr/>
                <p:nvPr/>
              </p:nvSpPr>
              <p:spPr>
                <a:xfrm>
                  <a:off x="7431314" y="1490634"/>
                  <a:ext cx="2032000" cy="104502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dirty="0">
                      <a:solidFill>
                        <a:srgbClr val="002060"/>
                      </a:solidFill>
                      <a:latin typeface="Arial Black" panose="020B0A04020102020204" pitchFamily="34" charset="0"/>
                    </a:rPr>
                    <a:t>Coach &amp; Empower</a:t>
                  </a:r>
                </a:p>
              </p:txBody>
            </p:sp>
            <p:sp>
              <p:nvSpPr>
                <p:cNvPr id="9" name="Rectangle 8"/>
                <p:cNvSpPr/>
                <p:nvPr/>
              </p:nvSpPr>
              <p:spPr>
                <a:xfrm>
                  <a:off x="3738333" y="1458049"/>
                  <a:ext cx="2032000" cy="1045029"/>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dirty="0">
                      <a:solidFill>
                        <a:prstClr val="white"/>
                      </a:solidFill>
                      <a:latin typeface="Arial Black" panose="020B0A04020102020204" pitchFamily="34" charset="0"/>
                    </a:rPr>
                    <a:t>Guide/ Mentor</a:t>
                  </a:r>
                </a:p>
              </p:txBody>
            </p:sp>
            <p:sp>
              <p:nvSpPr>
                <p:cNvPr id="10" name="Rectangle 9"/>
                <p:cNvSpPr/>
                <p:nvPr/>
              </p:nvSpPr>
              <p:spPr>
                <a:xfrm>
                  <a:off x="4176808" y="3025037"/>
                  <a:ext cx="1421357" cy="102926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2900" dirty="0">
                      <a:solidFill>
                        <a:prstClr val="white"/>
                      </a:solidFill>
                      <a:latin typeface="Arial Black" panose="020B0A04020102020204" pitchFamily="34" charset="0"/>
                    </a:rPr>
                    <a:t>Train &amp; Direct</a:t>
                  </a:r>
                </a:p>
              </p:txBody>
            </p:sp>
          </p:grpSp>
          <p:grpSp>
            <p:nvGrpSpPr>
              <p:cNvPr id="11" name="Group 10"/>
              <p:cNvGrpSpPr/>
              <p:nvPr/>
            </p:nvGrpSpPr>
            <p:grpSpPr>
              <a:xfrm>
                <a:off x="1213460" y="537029"/>
                <a:ext cx="9791334" cy="5263297"/>
                <a:chOff x="1213460" y="537029"/>
                <a:chExt cx="9791334" cy="5263297"/>
              </a:xfrm>
            </p:grpSpPr>
            <p:sp>
              <p:nvSpPr>
                <p:cNvPr id="6" name="TextBox 5"/>
                <p:cNvSpPr txBox="1"/>
                <p:nvPr/>
              </p:nvSpPr>
              <p:spPr>
                <a:xfrm>
                  <a:off x="1216526" y="2191365"/>
                  <a:ext cx="653852" cy="1540706"/>
                </a:xfrm>
                <a:prstGeom prst="rect">
                  <a:avLst/>
                </a:prstGeom>
                <a:noFill/>
              </p:spPr>
              <p:txBody>
                <a:bodyPr vert="wordArtVert" wrap="square" rtlCol="0">
                  <a:spAutoFit/>
                </a:bodyPr>
                <a:lstStyle/>
                <a:p>
                  <a:r>
                    <a:rPr lang="en-MY" sz="3200" dirty="0" smtClean="0">
                      <a:solidFill>
                        <a:srgbClr val="0070C0"/>
                      </a:solidFill>
                      <a:latin typeface="Arial Black" panose="020B0A04020102020204" pitchFamily="34" charset="0"/>
                    </a:rPr>
                    <a:t>WILL</a:t>
                  </a:r>
                  <a:endParaRPr lang="en-MY" sz="3200" dirty="0">
                    <a:solidFill>
                      <a:srgbClr val="0070C0"/>
                    </a:solidFill>
                    <a:latin typeface="Arial Black" panose="020B0A04020102020204" pitchFamily="34" charset="0"/>
                  </a:endParaRPr>
                </a:p>
              </p:txBody>
            </p:sp>
            <p:sp>
              <p:nvSpPr>
                <p:cNvPr id="8" name="TextBox 7"/>
                <p:cNvSpPr txBox="1"/>
                <p:nvPr/>
              </p:nvSpPr>
              <p:spPr>
                <a:xfrm>
                  <a:off x="3857212" y="5198685"/>
                  <a:ext cx="4981990" cy="601641"/>
                </a:xfrm>
                <a:prstGeom prst="rect">
                  <a:avLst/>
                </a:prstGeom>
                <a:noFill/>
              </p:spPr>
              <p:txBody>
                <a:bodyPr vert="horz" wrap="square" rtlCol="0">
                  <a:spAutoFit/>
                </a:bodyPr>
                <a:lstStyle/>
                <a:p>
                  <a:pPr algn="ctr"/>
                  <a:r>
                    <a:rPr lang="en-MY" sz="3200" spc="201" dirty="0" smtClean="0">
                      <a:solidFill>
                        <a:srgbClr val="0070C0"/>
                      </a:solidFill>
                      <a:latin typeface="Arial Black" panose="020B0A04020102020204" pitchFamily="34" charset="0"/>
                    </a:rPr>
                    <a:t>S K I L L</a:t>
                  </a:r>
                  <a:endParaRPr lang="en-MY" sz="3200" spc="201" dirty="0">
                    <a:solidFill>
                      <a:srgbClr val="0070C0"/>
                    </a:solidFill>
                    <a:latin typeface="Arial Black" panose="020B0A04020102020204" pitchFamily="34" charset="0"/>
                  </a:endParaRPr>
                </a:p>
              </p:txBody>
            </p:sp>
            <p:sp>
              <p:nvSpPr>
                <p:cNvPr id="7" name="TextBox 6"/>
                <p:cNvSpPr txBox="1"/>
                <p:nvPr/>
              </p:nvSpPr>
              <p:spPr>
                <a:xfrm>
                  <a:off x="1213460" y="537029"/>
                  <a:ext cx="768296" cy="443314"/>
                </a:xfrm>
                <a:prstGeom prst="rect">
                  <a:avLst/>
                </a:prstGeom>
                <a:noFill/>
              </p:spPr>
              <p:txBody>
                <a:bodyPr wrap="none" rtlCol="0">
                  <a:spAutoFit/>
                </a:bodyPr>
                <a:lstStyle/>
                <a:p>
                  <a:r>
                    <a:rPr lang="en-MY" sz="2200" b="1" dirty="0">
                      <a:solidFill>
                        <a:srgbClr val="C00000"/>
                      </a:solidFill>
                      <a:latin typeface="Calibri"/>
                    </a:rPr>
                    <a:t>HIGH</a:t>
                  </a:r>
                </a:p>
              </p:txBody>
            </p:sp>
            <p:sp>
              <p:nvSpPr>
                <p:cNvPr id="12" name="TextBox 11"/>
                <p:cNvSpPr txBox="1"/>
                <p:nvPr/>
              </p:nvSpPr>
              <p:spPr>
                <a:xfrm>
                  <a:off x="1283372" y="5125401"/>
                  <a:ext cx="724663" cy="443314"/>
                </a:xfrm>
                <a:prstGeom prst="rect">
                  <a:avLst/>
                </a:prstGeom>
                <a:noFill/>
              </p:spPr>
              <p:txBody>
                <a:bodyPr wrap="none" rtlCol="0">
                  <a:spAutoFit/>
                </a:bodyPr>
                <a:lstStyle/>
                <a:p>
                  <a:r>
                    <a:rPr lang="en-MY" sz="2200" b="1" dirty="0">
                      <a:solidFill>
                        <a:srgbClr val="C00000"/>
                      </a:solidFill>
                      <a:latin typeface="Calibri"/>
                    </a:rPr>
                    <a:t>LOW</a:t>
                  </a:r>
                </a:p>
              </p:txBody>
            </p:sp>
            <p:sp>
              <p:nvSpPr>
                <p:cNvPr id="13" name="TextBox 12"/>
                <p:cNvSpPr txBox="1"/>
                <p:nvPr/>
              </p:nvSpPr>
              <p:spPr>
                <a:xfrm>
                  <a:off x="10236498" y="5148510"/>
                  <a:ext cx="768296" cy="443314"/>
                </a:xfrm>
                <a:prstGeom prst="rect">
                  <a:avLst/>
                </a:prstGeom>
                <a:noFill/>
              </p:spPr>
              <p:txBody>
                <a:bodyPr wrap="none" rtlCol="0">
                  <a:spAutoFit/>
                </a:bodyPr>
                <a:lstStyle/>
                <a:p>
                  <a:r>
                    <a:rPr lang="en-MY" sz="2200" b="1" dirty="0">
                      <a:solidFill>
                        <a:srgbClr val="C00000"/>
                      </a:solidFill>
                      <a:latin typeface="Calibri"/>
                    </a:rPr>
                    <a:t>HIGH</a:t>
                  </a:r>
                </a:p>
              </p:txBody>
            </p:sp>
          </p:grpSp>
        </p:grpSp>
        <p:cxnSp>
          <p:nvCxnSpPr>
            <p:cNvPr id="17" name="Straight Connector 16"/>
            <p:cNvCxnSpPr/>
            <p:nvPr/>
          </p:nvCxnSpPr>
          <p:spPr>
            <a:xfrm>
              <a:off x="2467428" y="682169"/>
              <a:ext cx="0" cy="53848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93371" y="5181596"/>
              <a:ext cx="97681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itle 2"/>
          <p:cNvSpPr txBox="1">
            <a:spLocks/>
          </p:cNvSpPr>
          <p:nvPr/>
        </p:nvSpPr>
        <p:spPr>
          <a:xfrm>
            <a:off x="0" y="291466"/>
            <a:ext cx="12192000" cy="600075"/>
          </a:xfrm>
          <a:prstGeom prst="rect">
            <a:avLst/>
          </a:prstGeom>
        </p:spPr>
        <p:txBody>
          <a:bodyPr lIns="65842" tIns="32921" rIns="65842" bIns="32921">
            <a:noAutofit/>
          </a:bodyPr>
          <a:lstStyle/>
          <a:p>
            <a:pPr algn="ctr" defTabSz="658160"/>
            <a:r>
              <a:rPr lang="en-US" sz="3200" b="1" dirty="0">
                <a:solidFill>
                  <a:srgbClr val="F37000"/>
                </a:solidFill>
                <a:latin typeface="Calibri"/>
              </a:rPr>
              <a:t>Skill &amp; Will Matrix …</a:t>
            </a:r>
            <a:endParaRPr lang="en-MY" sz="3200" b="1" dirty="0">
              <a:solidFill>
                <a:srgbClr val="F37000"/>
              </a:solidFill>
              <a:latin typeface="Calibri"/>
            </a:endParaRPr>
          </a:p>
        </p:txBody>
      </p:sp>
      <p:sp>
        <p:nvSpPr>
          <p:cNvPr id="14" name="Slide Number Placeholder 1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41</a:t>
            </a:fld>
            <a:endParaRPr lang="en-MY" dirty="0">
              <a:solidFill>
                <a:prstClr val="black">
                  <a:tint val="75000"/>
                </a:prstClr>
              </a:solidFill>
            </a:endParaRPr>
          </a:p>
        </p:txBody>
      </p:sp>
    </p:spTree>
    <p:extLst>
      <p:ext uri="{BB962C8B-B14F-4D97-AF65-F5344CB8AC3E}">
        <p14:creationId xmlns:p14="http://schemas.microsoft.com/office/powerpoint/2010/main" val="1928146245"/>
      </p:ext>
    </p:extLst>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63627" y="183222"/>
            <a:ext cx="7112000" cy="559008"/>
          </a:xfrm>
          <a:prstGeom prst="rect">
            <a:avLst/>
          </a:prstGeom>
          <a:noFill/>
        </p:spPr>
        <p:txBody>
          <a:bodyPr wrap="square" lIns="65921" tIns="32961" rIns="65921" bIns="32961" rtlCol="0">
            <a:spAutoFit/>
          </a:bodyPr>
          <a:lstStyle/>
          <a:p>
            <a:pPr algn="ctr"/>
            <a:r>
              <a:rPr lang="en-US" sz="3200" b="1" dirty="0">
                <a:solidFill>
                  <a:srgbClr val="F37000"/>
                </a:solidFill>
                <a:latin typeface="+mj-lt"/>
                <a:cs typeface="Arial" pitchFamily="34" charset="0"/>
              </a:rPr>
              <a:t>Developmental Process</a:t>
            </a:r>
          </a:p>
        </p:txBody>
      </p:sp>
      <p:grpSp>
        <p:nvGrpSpPr>
          <p:cNvPr id="2" name="Group 1"/>
          <p:cNvGrpSpPr/>
          <p:nvPr/>
        </p:nvGrpSpPr>
        <p:grpSpPr>
          <a:xfrm>
            <a:off x="626853" y="894377"/>
            <a:ext cx="10985548" cy="629788"/>
            <a:chOff x="948203" y="1623353"/>
            <a:chExt cx="10708692" cy="933019"/>
          </a:xfrm>
        </p:grpSpPr>
        <p:sp>
          <p:nvSpPr>
            <p:cNvPr id="26" name="Chevron 25"/>
            <p:cNvSpPr/>
            <p:nvPr/>
          </p:nvSpPr>
          <p:spPr>
            <a:xfrm>
              <a:off x="3549744" y="1623353"/>
              <a:ext cx="5181004" cy="933019"/>
            </a:xfrm>
            <a:prstGeom prst="chevron">
              <a:avLst/>
            </a:prstGeom>
            <a:solidFill>
              <a:schemeClr val="accent4">
                <a:lumMod val="50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rPr>
                <a:t>DEVELOPMENT</a:t>
              </a:r>
              <a:endParaRPr lang="en-MY" sz="1700" b="1" dirty="0">
                <a:solidFill>
                  <a:schemeClr val="bg1"/>
                </a:solidFill>
              </a:endParaRPr>
            </a:p>
          </p:txBody>
        </p:sp>
        <p:sp>
          <p:nvSpPr>
            <p:cNvPr id="31" name="Chevron 30"/>
            <p:cNvSpPr/>
            <p:nvPr/>
          </p:nvSpPr>
          <p:spPr>
            <a:xfrm>
              <a:off x="948203" y="1623353"/>
              <a:ext cx="2991509" cy="933019"/>
            </a:xfrm>
            <a:prstGeom prst="chevron">
              <a:avLst/>
            </a:prstGeom>
            <a:solidFill>
              <a:schemeClr val="accent2">
                <a:lumMod val="50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rPr>
                <a:t>PRELIMINARY ASSESSMENT</a:t>
              </a:r>
              <a:endParaRPr lang="en-MY" sz="1700" b="1" dirty="0">
                <a:solidFill>
                  <a:schemeClr val="bg1"/>
                </a:solidFill>
              </a:endParaRPr>
            </a:p>
          </p:txBody>
        </p:sp>
        <p:sp>
          <p:nvSpPr>
            <p:cNvPr id="48" name="Chevron 47"/>
            <p:cNvSpPr/>
            <p:nvPr/>
          </p:nvSpPr>
          <p:spPr>
            <a:xfrm>
              <a:off x="8396489" y="1623353"/>
              <a:ext cx="3260406" cy="933019"/>
            </a:xfrm>
            <a:prstGeom prst="chevron">
              <a:avLst/>
            </a:prstGeom>
            <a:solidFill>
              <a:schemeClr val="accent5">
                <a:lumMod val="50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rPr>
                <a:t>ACHIEVEMENT</a:t>
              </a:r>
              <a:endParaRPr lang="en-MY" sz="1700" b="1" dirty="0">
                <a:solidFill>
                  <a:schemeClr val="bg1"/>
                </a:solidFill>
              </a:endParaRPr>
            </a:p>
          </p:txBody>
        </p:sp>
      </p:grpSp>
      <p:grpSp>
        <p:nvGrpSpPr>
          <p:cNvPr id="4" name="Group 3"/>
          <p:cNvGrpSpPr/>
          <p:nvPr/>
        </p:nvGrpSpPr>
        <p:grpSpPr>
          <a:xfrm>
            <a:off x="454566" y="1592577"/>
            <a:ext cx="2899745" cy="3825242"/>
            <a:chOff x="1128892" y="2709334"/>
            <a:chExt cx="3510055" cy="4854222"/>
          </a:xfrm>
        </p:grpSpPr>
        <p:sp>
          <p:nvSpPr>
            <p:cNvPr id="58" name="Rectangle 57"/>
            <p:cNvSpPr/>
            <p:nvPr/>
          </p:nvSpPr>
          <p:spPr>
            <a:xfrm rot="5400000">
              <a:off x="2381169" y="5305778"/>
              <a:ext cx="1354667" cy="3160889"/>
            </a:xfrm>
            <a:prstGeom prst="rect">
              <a:avLst/>
            </a:prstGeom>
            <a:solidFill>
              <a:srgbClr val="00B050"/>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700" b="1" dirty="0">
                  <a:solidFill>
                    <a:schemeClr val="bg1"/>
                  </a:solidFill>
                </a:rPr>
                <a:t>KPI SETTING &amp; REQUIREMENT IDENTIFICATION</a:t>
              </a:r>
              <a:endParaRPr lang="en-MY" sz="1700" b="1" dirty="0">
                <a:solidFill>
                  <a:schemeClr val="bg1"/>
                </a:solidFill>
              </a:endParaRPr>
            </a:p>
          </p:txBody>
        </p:sp>
        <p:sp>
          <p:nvSpPr>
            <p:cNvPr id="60" name="Down Arrow Callout 59"/>
            <p:cNvSpPr/>
            <p:nvPr/>
          </p:nvSpPr>
          <p:spPr>
            <a:xfrm>
              <a:off x="1478058" y="3032247"/>
              <a:ext cx="3160889" cy="1467556"/>
            </a:xfrm>
            <a:prstGeom prst="downArrowCallout">
              <a:avLst>
                <a:gd name="adj1" fmla="val 116423"/>
                <a:gd name="adj2" fmla="val 73301"/>
                <a:gd name="adj3" fmla="val 14330"/>
                <a:gd name="adj4" fmla="val 76468"/>
              </a:avLst>
            </a:prstGeom>
            <a:solidFill>
              <a:schemeClr val="accent6">
                <a:lumMod val="7500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rPr>
                <a:t>PARTICIPANT SELECTION</a:t>
              </a:r>
              <a:endParaRPr lang="en-MY" sz="1700" b="1" dirty="0">
                <a:solidFill>
                  <a:schemeClr val="bg1"/>
                </a:solidFill>
              </a:endParaRPr>
            </a:p>
          </p:txBody>
        </p:sp>
        <p:sp>
          <p:nvSpPr>
            <p:cNvPr id="61" name="Down Arrow Callout 60"/>
            <p:cNvSpPr/>
            <p:nvPr/>
          </p:nvSpPr>
          <p:spPr>
            <a:xfrm>
              <a:off x="1478058" y="4612692"/>
              <a:ext cx="3160889" cy="1467556"/>
            </a:xfrm>
            <a:prstGeom prst="downArrowCallout">
              <a:avLst>
                <a:gd name="adj1" fmla="val 116423"/>
                <a:gd name="adj2" fmla="val 73301"/>
                <a:gd name="adj3" fmla="val 14330"/>
                <a:gd name="adj4" fmla="val 76468"/>
              </a:avLst>
            </a:prstGeom>
            <a:solidFill>
              <a:srgbClr val="00B0F0"/>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1"/>
                  </a:solidFill>
                </a:rPr>
                <a:t>DIAGNOSTIC &amp; GAP ANALYSIS</a:t>
              </a:r>
              <a:endParaRPr lang="en-MY" sz="1700" b="1" dirty="0">
                <a:solidFill>
                  <a:schemeClr val="bg1"/>
                </a:solidFill>
              </a:endParaRPr>
            </a:p>
          </p:txBody>
        </p:sp>
        <p:sp>
          <p:nvSpPr>
            <p:cNvPr id="63" name="Oval 62"/>
            <p:cNvSpPr/>
            <p:nvPr/>
          </p:nvSpPr>
          <p:spPr>
            <a:xfrm>
              <a:off x="1139393" y="2709334"/>
              <a:ext cx="682579" cy="627095"/>
            </a:xfrm>
            <a:prstGeom prst="ellipse">
              <a:avLst/>
            </a:prstGeom>
            <a:solidFill>
              <a:schemeClr val="accent6">
                <a:lumMod val="75000"/>
              </a:schemeClr>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1</a:t>
              </a:r>
              <a:endParaRPr lang="en-MY" sz="2000" b="1" dirty="0">
                <a:solidFill>
                  <a:schemeClr val="bg1"/>
                </a:solidFill>
              </a:endParaRPr>
            </a:p>
          </p:txBody>
        </p:sp>
        <p:sp>
          <p:nvSpPr>
            <p:cNvPr id="64" name="Oval 63"/>
            <p:cNvSpPr/>
            <p:nvPr/>
          </p:nvSpPr>
          <p:spPr>
            <a:xfrm>
              <a:off x="1128892" y="4289779"/>
              <a:ext cx="682579" cy="627095"/>
            </a:xfrm>
            <a:prstGeom prst="ellipse">
              <a:avLst/>
            </a:prstGeom>
            <a:solidFill>
              <a:srgbClr val="00B0F0"/>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2</a:t>
              </a:r>
              <a:endParaRPr lang="en-MY" sz="2000" b="1" dirty="0">
                <a:solidFill>
                  <a:schemeClr val="bg1"/>
                </a:solidFill>
              </a:endParaRPr>
            </a:p>
          </p:txBody>
        </p:sp>
        <p:sp>
          <p:nvSpPr>
            <p:cNvPr id="65" name="Oval 64"/>
            <p:cNvSpPr/>
            <p:nvPr/>
          </p:nvSpPr>
          <p:spPr>
            <a:xfrm>
              <a:off x="1128892" y="5870223"/>
              <a:ext cx="682579" cy="627095"/>
            </a:xfrm>
            <a:prstGeom prst="ellipse">
              <a:avLst/>
            </a:prstGeom>
            <a:solidFill>
              <a:srgbClr val="00B050"/>
            </a:solidFill>
            <a:ln>
              <a:solidFill>
                <a:schemeClr val="tx1">
                  <a:lumMod val="65000"/>
                  <a:lumOff val="3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3</a:t>
              </a:r>
              <a:endParaRPr lang="en-MY" sz="2000" b="1" dirty="0">
                <a:solidFill>
                  <a:schemeClr val="bg1"/>
                </a:solidFill>
              </a:endParaRPr>
            </a:p>
          </p:txBody>
        </p:sp>
      </p:grpSp>
      <p:grpSp>
        <p:nvGrpSpPr>
          <p:cNvPr id="3" name="Group 2"/>
          <p:cNvGrpSpPr/>
          <p:nvPr/>
        </p:nvGrpSpPr>
        <p:grpSpPr>
          <a:xfrm>
            <a:off x="8373192" y="1865907"/>
            <a:ext cx="3094908" cy="2269045"/>
            <a:chOff x="10062862" y="3838222"/>
            <a:chExt cx="3162669" cy="3361548"/>
          </a:xfrm>
        </p:grpSpPr>
        <p:sp>
          <p:nvSpPr>
            <p:cNvPr id="49" name="Rectangle 48"/>
            <p:cNvSpPr/>
            <p:nvPr/>
          </p:nvSpPr>
          <p:spPr>
            <a:xfrm>
              <a:off x="10062864" y="3838222"/>
              <a:ext cx="3162667" cy="1354664"/>
            </a:xfrm>
            <a:prstGeom prst="rect">
              <a:avLst/>
            </a:prstGeom>
            <a:solidFill>
              <a:schemeClr val="accent5">
                <a:lumMod val="7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300" b="1" dirty="0">
                  <a:solidFill>
                    <a:schemeClr val="bg1"/>
                  </a:solidFill>
                </a:rPr>
                <a:t>MONITORING</a:t>
              </a:r>
              <a:endParaRPr lang="en-MY" sz="2300" b="1" dirty="0">
                <a:solidFill>
                  <a:schemeClr val="bg1"/>
                </a:solidFill>
              </a:endParaRPr>
            </a:p>
          </p:txBody>
        </p:sp>
        <p:sp>
          <p:nvSpPr>
            <p:cNvPr id="50" name="Rectangle 26"/>
            <p:cNvSpPr/>
            <p:nvPr/>
          </p:nvSpPr>
          <p:spPr>
            <a:xfrm>
              <a:off x="10062862" y="5192889"/>
              <a:ext cx="3162667" cy="1016000"/>
            </a:xfrm>
            <a:prstGeom prst="rect">
              <a:avLst/>
            </a:prstGeom>
            <a:solidFill>
              <a:schemeClr val="accent5">
                <a:lumMod val="20000"/>
                <a:lumOff val="8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b="1" dirty="0">
                  <a:solidFill>
                    <a:schemeClr val="accent5">
                      <a:lumMod val="50000"/>
                    </a:schemeClr>
                  </a:solidFill>
                </a:rPr>
                <a:t>Actual Vs Target</a:t>
              </a:r>
              <a:endParaRPr lang="en-MY" sz="2000" b="1" dirty="0">
                <a:solidFill>
                  <a:schemeClr val="accent5">
                    <a:lumMod val="50000"/>
                  </a:schemeClr>
                </a:solidFill>
              </a:endParaRPr>
            </a:p>
          </p:txBody>
        </p:sp>
        <p:sp>
          <p:nvSpPr>
            <p:cNvPr id="70" name="Rectangle 26"/>
            <p:cNvSpPr/>
            <p:nvPr/>
          </p:nvSpPr>
          <p:spPr>
            <a:xfrm>
              <a:off x="10062862" y="6183770"/>
              <a:ext cx="3162667" cy="1016000"/>
            </a:xfrm>
            <a:prstGeom prst="rect">
              <a:avLst/>
            </a:prstGeom>
            <a:solidFill>
              <a:schemeClr val="accent5">
                <a:lumMod val="20000"/>
                <a:lumOff val="8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2000" b="1" dirty="0">
                  <a:solidFill>
                    <a:schemeClr val="accent5">
                      <a:lumMod val="50000"/>
                    </a:schemeClr>
                  </a:solidFill>
                </a:rPr>
                <a:t>Reporting</a:t>
              </a:r>
              <a:endParaRPr lang="en-MY" sz="2000" b="1" dirty="0">
                <a:solidFill>
                  <a:schemeClr val="accent5">
                    <a:lumMod val="50000"/>
                  </a:schemeClr>
                </a:solidFill>
              </a:endParaRPr>
            </a:p>
          </p:txBody>
        </p:sp>
      </p:grpSp>
      <p:grpSp>
        <p:nvGrpSpPr>
          <p:cNvPr id="7" name="Group 6"/>
          <p:cNvGrpSpPr/>
          <p:nvPr/>
        </p:nvGrpSpPr>
        <p:grpSpPr>
          <a:xfrm>
            <a:off x="3695700" y="1866898"/>
            <a:ext cx="4457700" cy="4133852"/>
            <a:chOff x="4927600" y="2765774"/>
            <a:chExt cx="5638800" cy="6124225"/>
          </a:xfrm>
        </p:grpSpPr>
        <p:sp>
          <p:nvSpPr>
            <p:cNvPr id="68" name="Rectangle 67"/>
            <p:cNvSpPr/>
            <p:nvPr/>
          </p:nvSpPr>
          <p:spPr>
            <a:xfrm>
              <a:off x="4927600" y="2765774"/>
              <a:ext cx="5638800" cy="1354668"/>
            </a:xfrm>
            <a:prstGeom prst="rect">
              <a:avLst/>
            </a:prstGeom>
            <a:solidFill>
              <a:schemeClr val="accent4">
                <a:lumMod val="7500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700" b="1" dirty="0">
                  <a:solidFill>
                    <a:schemeClr val="accent4">
                      <a:lumMod val="20000"/>
                      <a:lumOff val="80000"/>
                    </a:schemeClr>
                  </a:solidFill>
                </a:rPr>
                <a:t>FOCUS AREAS</a:t>
              </a:r>
              <a:endParaRPr lang="en-MY" sz="1700" b="1" dirty="0">
                <a:solidFill>
                  <a:schemeClr val="accent4">
                    <a:lumMod val="20000"/>
                    <a:lumOff val="80000"/>
                  </a:schemeClr>
                </a:solidFill>
              </a:endParaRPr>
            </a:p>
          </p:txBody>
        </p:sp>
        <p:grpSp>
          <p:nvGrpSpPr>
            <p:cNvPr id="5" name="Group 4"/>
            <p:cNvGrpSpPr/>
            <p:nvPr/>
          </p:nvGrpSpPr>
          <p:grpSpPr>
            <a:xfrm>
              <a:off x="4927601" y="4122540"/>
              <a:ext cx="5638799" cy="4767459"/>
              <a:chOff x="4927601" y="4122541"/>
              <a:chExt cx="5638799" cy="3853976"/>
            </a:xfrm>
          </p:grpSpPr>
          <p:sp>
            <p:nvSpPr>
              <p:cNvPr id="69" name="Rectangle 68"/>
              <p:cNvSpPr/>
              <p:nvPr/>
            </p:nvSpPr>
            <p:spPr>
              <a:xfrm>
                <a:off x="4927601" y="4122541"/>
                <a:ext cx="2666999" cy="3853976"/>
              </a:xfrm>
              <a:prstGeom prst="rect">
                <a:avLst/>
              </a:prstGeom>
              <a:solidFill>
                <a:schemeClr val="accent4">
                  <a:lumMod val="20000"/>
                  <a:lumOff val="8000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marL="366233" indent="-366233">
                  <a:spcAft>
                    <a:spcPts val="865"/>
                  </a:spcAft>
                  <a:buFont typeface="+mj-lt"/>
                  <a:buAutoNum type="arabicPeriod"/>
                </a:pPr>
                <a:r>
                  <a:rPr lang="en-US" sz="1700" b="1" dirty="0">
                    <a:solidFill>
                      <a:schemeClr val="accent4">
                        <a:lumMod val="50000"/>
                      </a:schemeClr>
                    </a:solidFill>
                  </a:rPr>
                  <a:t>Business Performance</a:t>
                </a:r>
              </a:p>
              <a:p>
                <a:pPr marL="366233" indent="-366233">
                  <a:spcAft>
                    <a:spcPts val="865"/>
                  </a:spcAft>
                  <a:buFont typeface="+mj-lt"/>
                  <a:buAutoNum type="arabicPeriod"/>
                </a:pPr>
                <a:r>
                  <a:rPr lang="en-US" sz="1700" b="1" dirty="0">
                    <a:solidFill>
                      <a:schemeClr val="accent4">
                        <a:lumMod val="50000"/>
                      </a:schemeClr>
                    </a:solidFill>
                  </a:rPr>
                  <a:t>Strategic Planning</a:t>
                </a:r>
              </a:p>
              <a:p>
                <a:pPr marL="366233" indent="-366233">
                  <a:spcAft>
                    <a:spcPts val="865"/>
                  </a:spcAft>
                  <a:buFont typeface="+mj-lt"/>
                  <a:buAutoNum type="arabicPeriod"/>
                </a:pPr>
                <a:r>
                  <a:rPr lang="en-US" sz="1700" b="1" dirty="0">
                    <a:solidFill>
                      <a:schemeClr val="accent4">
                        <a:lumMod val="50000"/>
                      </a:schemeClr>
                    </a:solidFill>
                  </a:rPr>
                  <a:t>Business Models</a:t>
                </a:r>
              </a:p>
              <a:p>
                <a:pPr marL="366233" indent="-366233">
                  <a:spcAft>
                    <a:spcPts val="865"/>
                  </a:spcAft>
                  <a:buFont typeface="+mj-lt"/>
                  <a:buAutoNum type="arabicPeriod"/>
                </a:pPr>
                <a:r>
                  <a:rPr lang="en-US" sz="1700" b="1" dirty="0">
                    <a:solidFill>
                      <a:schemeClr val="accent4">
                        <a:lumMod val="50000"/>
                      </a:schemeClr>
                    </a:solidFill>
                  </a:rPr>
                  <a:t>Sales</a:t>
                </a:r>
              </a:p>
              <a:p>
                <a:pPr marL="366233" indent="-366233">
                  <a:spcAft>
                    <a:spcPts val="865"/>
                  </a:spcAft>
                  <a:buFont typeface="+mj-lt"/>
                  <a:buAutoNum type="arabicPeriod"/>
                </a:pPr>
                <a:r>
                  <a:rPr lang="en-US" sz="1700" b="1" dirty="0">
                    <a:solidFill>
                      <a:schemeClr val="accent4">
                        <a:lumMod val="50000"/>
                      </a:schemeClr>
                    </a:solidFill>
                  </a:rPr>
                  <a:t>Marketing</a:t>
                </a:r>
              </a:p>
              <a:p>
                <a:pPr marL="366233" indent="-366233">
                  <a:spcAft>
                    <a:spcPts val="865"/>
                  </a:spcAft>
                  <a:buFont typeface="+mj-lt"/>
                  <a:buAutoNum type="arabicPeriod"/>
                </a:pPr>
                <a:r>
                  <a:rPr lang="en-US" sz="1700" b="1" dirty="0">
                    <a:solidFill>
                      <a:schemeClr val="accent4">
                        <a:lumMod val="50000"/>
                      </a:schemeClr>
                    </a:solidFill>
                  </a:rPr>
                  <a:t>Branding</a:t>
                </a:r>
              </a:p>
              <a:p>
                <a:pPr marL="366233" indent="-366233">
                  <a:spcAft>
                    <a:spcPts val="865"/>
                  </a:spcAft>
                  <a:buFont typeface="+mj-lt"/>
                  <a:buAutoNum type="arabicPeriod"/>
                </a:pPr>
                <a:r>
                  <a:rPr lang="en-US" sz="1700" b="1" dirty="0">
                    <a:solidFill>
                      <a:schemeClr val="accent4">
                        <a:lumMod val="50000"/>
                      </a:schemeClr>
                    </a:solidFill>
                  </a:rPr>
                  <a:t>Management</a:t>
                </a:r>
              </a:p>
            </p:txBody>
          </p:sp>
          <p:sp>
            <p:nvSpPr>
              <p:cNvPr id="22" name="Rectangle 21"/>
              <p:cNvSpPr/>
              <p:nvPr/>
            </p:nvSpPr>
            <p:spPr>
              <a:xfrm>
                <a:off x="7602960" y="4122541"/>
                <a:ext cx="2963440" cy="3853976"/>
              </a:xfrm>
              <a:prstGeom prst="rect">
                <a:avLst/>
              </a:prstGeom>
              <a:solidFill>
                <a:schemeClr val="accent4">
                  <a:lumMod val="20000"/>
                  <a:lumOff val="80000"/>
                </a:schemeClr>
              </a:solidFill>
              <a:ln w="38100">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marL="366233" indent="-366233">
                  <a:spcAft>
                    <a:spcPts val="865"/>
                  </a:spcAft>
                  <a:buFont typeface="+mj-lt"/>
                  <a:buAutoNum type="arabicPeriod" startAt="8"/>
                </a:pPr>
                <a:r>
                  <a:rPr lang="en-US" sz="1700" b="1" dirty="0">
                    <a:solidFill>
                      <a:schemeClr val="accent4">
                        <a:lumMod val="50000"/>
                      </a:schemeClr>
                    </a:solidFill>
                  </a:rPr>
                  <a:t>Financials</a:t>
                </a:r>
              </a:p>
              <a:p>
                <a:pPr marL="366233" indent="-366233">
                  <a:spcAft>
                    <a:spcPts val="865"/>
                  </a:spcAft>
                  <a:buFont typeface="+mj-lt"/>
                  <a:buAutoNum type="arabicPeriod" startAt="8"/>
                </a:pPr>
                <a:r>
                  <a:rPr lang="en-US" sz="1700" b="1" dirty="0">
                    <a:solidFill>
                      <a:schemeClr val="accent4">
                        <a:lumMod val="50000"/>
                      </a:schemeClr>
                    </a:solidFill>
                  </a:rPr>
                  <a:t>Certification</a:t>
                </a:r>
              </a:p>
              <a:p>
                <a:pPr marL="366233" indent="-366233">
                  <a:spcAft>
                    <a:spcPts val="865"/>
                  </a:spcAft>
                  <a:buFont typeface="+mj-lt"/>
                  <a:buAutoNum type="arabicPeriod" startAt="8"/>
                </a:pPr>
                <a:r>
                  <a:rPr lang="en-US" sz="1700" b="1" dirty="0">
                    <a:solidFill>
                      <a:schemeClr val="accent4">
                        <a:lumMod val="50000"/>
                      </a:schemeClr>
                    </a:solidFill>
                  </a:rPr>
                  <a:t>Risk &amp; Liabilities</a:t>
                </a:r>
              </a:p>
              <a:p>
                <a:pPr marL="366233" indent="-366233">
                  <a:spcAft>
                    <a:spcPts val="865"/>
                  </a:spcAft>
                  <a:buFont typeface="+mj-lt"/>
                  <a:buAutoNum type="arabicPeriod" startAt="8"/>
                </a:pPr>
                <a:r>
                  <a:rPr lang="en-US" sz="1700" b="1" dirty="0">
                    <a:solidFill>
                      <a:schemeClr val="accent4">
                        <a:lumMod val="50000"/>
                      </a:schemeClr>
                    </a:solidFill>
                  </a:rPr>
                  <a:t>Technical Improvement</a:t>
                </a:r>
              </a:p>
              <a:p>
                <a:pPr marL="366233" indent="-366233">
                  <a:spcAft>
                    <a:spcPts val="865"/>
                  </a:spcAft>
                  <a:buFont typeface="+mj-lt"/>
                  <a:buAutoNum type="arabicPeriod" startAt="8"/>
                </a:pPr>
                <a:r>
                  <a:rPr lang="en-US" sz="1700" b="1" dirty="0">
                    <a:solidFill>
                      <a:schemeClr val="accent4">
                        <a:lumMod val="50000"/>
                      </a:schemeClr>
                    </a:solidFill>
                  </a:rPr>
                  <a:t>Processes</a:t>
                </a:r>
              </a:p>
              <a:p>
                <a:pPr marL="366233" indent="-366233">
                  <a:spcAft>
                    <a:spcPts val="865"/>
                  </a:spcAft>
                  <a:buFont typeface="+mj-lt"/>
                  <a:buAutoNum type="arabicPeriod" startAt="8"/>
                </a:pPr>
                <a:r>
                  <a:rPr lang="en-US" sz="1700" b="1" dirty="0">
                    <a:solidFill>
                      <a:schemeClr val="accent4">
                        <a:lumMod val="50000"/>
                      </a:schemeClr>
                    </a:solidFill>
                  </a:rPr>
                  <a:t>Innovation</a:t>
                </a:r>
              </a:p>
              <a:p>
                <a:pPr marL="366233" indent="-366233">
                  <a:spcAft>
                    <a:spcPts val="865"/>
                  </a:spcAft>
                  <a:buFont typeface="+mj-lt"/>
                  <a:buAutoNum type="arabicPeriod" startAt="8"/>
                </a:pPr>
                <a:r>
                  <a:rPr lang="en-US" sz="1700" b="1" dirty="0">
                    <a:solidFill>
                      <a:schemeClr val="accent4">
                        <a:lumMod val="50000"/>
                      </a:schemeClr>
                    </a:solidFill>
                  </a:rPr>
                  <a:t>Talent Development</a:t>
                </a:r>
              </a:p>
              <a:p>
                <a:pPr marL="366233" indent="-366233">
                  <a:spcAft>
                    <a:spcPts val="865"/>
                  </a:spcAft>
                  <a:buFont typeface="+mj-lt"/>
                  <a:buAutoNum type="arabicPeriod" startAt="8"/>
                </a:pPr>
                <a:endParaRPr lang="en-MY" sz="1700" b="1" dirty="0">
                  <a:solidFill>
                    <a:schemeClr val="accent4">
                      <a:lumMod val="50000"/>
                    </a:schemeClr>
                  </a:solidFill>
                </a:endParaRPr>
              </a:p>
            </p:txBody>
          </p:sp>
        </p:grpSp>
      </p:grpSp>
      <p:sp>
        <p:nvSpPr>
          <p:cNvPr id="9" name="Slide Number Placeholder 8"/>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42</a:t>
            </a:fld>
            <a:endParaRPr lang="en-MY" dirty="0">
              <a:solidFill>
                <a:prstClr val="black">
                  <a:tint val="75000"/>
                </a:prstClr>
              </a:solidFill>
            </a:endParaRPr>
          </a:p>
        </p:txBody>
      </p:sp>
    </p:spTree>
    <p:extLst>
      <p:ext uri="{BB962C8B-B14F-4D97-AF65-F5344CB8AC3E}">
        <p14:creationId xmlns:p14="http://schemas.microsoft.com/office/powerpoint/2010/main" val="419091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p:cNvSpPr>
          <p:nvPr/>
        </p:nvSpPr>
        <p:spPr bwMode="auto">
          <a:xfrm>
            <a:off x="304800" y="152401"/>
            <a:ext cx="9339269" cy="636043"/>
          </a:xfrm>
          <a:prstGeom prst="rect">
            <a:avLst/>
          </a:prstGeom>
          <a:noFill/>
          <a:ln w="12700">
            <a:noFill/>
            <a:miter lim="800000"/>
            <a:headEnd/>
            <a:tailEnd/>
          </a:ln>
        </p:spPr>
        <p:txBody>
          <a:bodyPr lIns="50797" tIns="50797" rIns="50797" bIns="50797" anchor="ctr"/>
          <a:lstStyle/>
          <a:p>
            <a:pPr>
              <a:lnSpc>
                <a:spcPct val="80000"/>
              </a:lnSpc>
            </a:pPr>
            <a:r>
              <a:rPr lang="en-US" sz="3100" b="1" dirty="0" smtClean="0">
                <a:solidFill>
                  <a:srgbClr val="FF6600"/>
                </a:solidFill>
                <a:latin typeface="Calibri"/>
                <a:cs typeface="Calibri"/>
              </a:rPr>
              <a:t>Leaders Entrepreneurship Acceleration Program Framework (LEAP)</a:t>
            </a:r>
            <a:endParaRPr lang="en-US" sz="3100" b="1" dirty="0">
              <a:solidFill>
                <a:srgbClr val="FF6600"/>
              </a:solidFill>
              <a:latin typeface="Calibri"/>
              <a:cs typeface="Calibri"/>
              <a:sym typeface="Calibri Bold"/>
            </a:endParaRPr>
          </a:p>
        </p:txBody>
      </p:sp>
      <p:graphicFrame>
        <p:nvGraphicFramePr>
          <p:cNvPr id="2" name="Table 1"/>
          <p:cNvGraphicFramePr>
            <a:graphicFrameLocks noGrp="1"/>
          </p:cNvGraphicFramePr>
          <p:nvPr/>
        </p:nvGraphicFramePr>
        <p:xfrm>
          <a:off x="2" y="3672841"/>
          <a:ext cx="12192003" cy="4132385"/>
        </p:xfrm>
        <a:graphic>
          <a:graphicData uri="http://schemas.openxmlformats.org/drawingml/2006/table">
            <a:tbl>
              <a:tblPr firstRow="1" bandRow="1">
                <a:tableStyleId>{68D230F3-CF80-4859-8CE7-A43EE81993B5}</a:tableStyleId>
              </a:tblPr>
              <a:tblGrid>
                <a:gridCol w="534736"/>
                <a:gridCol w="2245897"/>
                <a:gridCol w="2096169"/>
                <a:gridCol w="2438400"/>
                <a:gridCol w="2540000"/>
                <a:gridCol w="2336801"/>
              </a:tblGrid>
              <a:tr h="4132385">
                <a:tc>
                  <a:txBody>
                    <a:bodyPr/>
                    <a:lstStyle/>
                    <a:p>
                      <a:pPr algn="ctr">
                        <a:lnSpc>
                          <a:spcPct val="115000"/>
                        </a:lnSpc>
                        <a:spcAft>
                          <a:spcPts val="0"/>
                        </a:spcAft>
                      </a:pPr>
                      <a:r>
                        <a:rPr lang="en-US" sz="1800" kern="1200" dirty="0">
                          <a:effectLst/>
                          <a:latin typeface="Arial" pitchFamily="34" charset="0"/>
                          <a:cs typeface="Arial" pitchFamily="34" charset="0"/>
                        </a:rPr>
                        <a:t>AREAS</a:t>
                      </a:r>
                      <a:endParaRPr lang="en-MY" sz="1800" dirty="0">
                        <a:effectLst/>
                        <a:latin typeface="Arial" pitchFamily="34" charset="0"/>
                        <a:ea typeface="Calibri"/>
                        <a:cs typeface="Arial" pitchFamily="34" charset="0"/>
                      </a:endParaRPr>
                    </a:p>
                  </a:txBody>
                  <a:tcPr marL="112543" marR="112543" vert="vert270" anchor="ctr"/>
                </a:tc>
                <a:tc>
                  <a:txBody>
                    <a:bodyPr/>
                    <a:lstStyle/>
                    <a:p>
                      <a:pPr marL="231775" lvl="0" indent="-115888">
                        <a:spcAft>
                          <a:spcPts val="600"/>
                        </a:spcAft>
                        <a:buFont typeface="Arial"/>
                        <a:buChar char="•"/>
                      </a:pPr>
                      <a:r>
                        <a:rPr lang="en-US" sz="1600" kern="1200" dirty="0">
                          <a:effectLst/>
                          <a:latin typeface="Arial" pitchFamily="34" charset="0"/>
                          <a:cs typeface="Arial" pitchFamily="34" charset="0"/>
                        </a:rPr>
                        <a:t>Idea Generation</a:t>
                      </a:r>
                      <a:endParaRPr lang="en-MY" sz="1600" dirty="0">
                        <a:effectLst/>
                        <a:latin typeface="Arial" pitchFamily="34" charset="0"/>
                        <a:cs typeface="Arial" pitchFamily="34" charset="0"/>
                      </a:endParaRPr>
                    </a:p>
                    <a:p>
                      <a:pPr marL="231775" lvl="0" indent="-115888">
                        <a:spcAft>
                          <a:spcPts val="600"/>
                        </a:spcAft>
                        <a:buFont typeface="Arial"/>
                        <a:buChar char="•"/>
                      </a:pPr>
                      <a:r>
                        <a:rPr lang="en-US" sz="1600" kern="1200" dirty="0">
                          <a:effectLst/>
                          <a:latin typeface="Arial" pitchFamily="34" charset="0"/>
                          <a:cs typeface="Arial" pitchFamily="34" charset="0"/>
                        </a:rPr>
                        <a:t>Idea Refinement</a:t>
                      </a:r>
                      <a:endParaRPr lang="en-MY" sz="1600" dirty="0">
                        <a:effectLst/>
                        <a:latin typeface="Arial" pitchFamily="34" charset="0"/>
                        <a:cs typeface="Arial" pitchFamily="34" charset="0"/>
                      </a:endParaRPr>
                    </a:p>
                    <a:p>
                      <a:pPr marL="231775" lvl="0" indent="-115888">
                        <a:spcAft>
                          <a:spcPts val="600"/>
                        </a:spcAft>
                        <a:buFont typeface="Arial"/>
                        <a:buChar char="•"/>
                      </a:pPr>
                      <a:r>
                        <a:rPr lang="en-US" sz="1600" kern="1200" dirty="0">
                          <a:effectLst/>
                          <a:latin typeface="Arial" pitchFamily="34" charset="0"/>
                          <a:cs typeface="Arial" pitchFamily="34" charset="0"/>
                        </a:rPr>
                        <a:t>Idea Innovation</a:t>
                      </a:r>
                      <a:endParaRPr lang="en-MY" sz="1600" dirty="0">
                        <a:effectLst/>
                        <a:latin typeface="Arial" pitchFamily="34" charset="0"/>
                        <a:cs typeface="Arial" pitchFamily="34" charset="0"/>
                      </a:endParaRPr>
                    </a:p>
                  </a:txBody>
                  <a:tcPr marL="112543" marR="112543"/>
                </a:tc>
                <a:tc>
                  <a:txBody>
                    <a:bodyPr/>
                    <a:lstStyle/>
                    <a:p>
                      <a:pPr marL="173038" lvl="0" indent="-115888">
                        <a:spcAft>
                          <a:spcPts val="600"/>
                        </a:spcAft>
                        <a:buFont typeface="Arial"/>
                        <a:buChar char="•"/>
                        <a:tabLst/>
                      </a:pPr>
                      <a:r>
                        <a:rPr lang="en-US" sz="1600" kern="1200" dirty="0">
                          <a:effectLst/>
                          <a:latin typeface="Arial" pitchFamily="34" charset="0"/>
                          <a:cs typeface="Arial" pitchFamily="34" charset="0"/>
                        </a:rPr>
                        <a:t>Business Modeling</a:t>
                      </a:r>
                      <a:endParaRPr lang="en-MY" sz="1600" dirty="0">
                        <a:effectLst/>
                        <a:latin typeface="Arial" pitchFamily="34" charset="0"/>
                        <a:cs typeface="Arial" pitchFamily="34" charset="0"/>
                      </a:endParaRPr>
                    </a:p>
                    <a:p>
                      <a:pPr marL="173038" lvl="0" indent="-115888">
                        <a:spcAft>
                          <a:spcPts val="600"/>
                        </a:spcAft>
                        <a:buFont typeface="Arial"/>
                        <a:buChar char="•"/>
                      </a:pPr>
                      <a:r>
                        <a:rPr lang="en-US" sz="1600" kern="1200" dirty="0">
                          <a:effectLst/>
                          <a:latin typeface="Arial" pitchFamily="34" charset="0"/>
                          <a:cs typeface="Arial" pitchFamily="34" charset="0"/>
                        </a:rPr>
                        <a:t>Financial Modeling</a:t>
                      </a:r>
                      <a:endParaRPr lang="en-MY" sz="1600" dirty="0">
                        <a:effectLst/>
                        <a:latin typeface="Arial" pitchFamily="34" charset="0"/>
                        <a:cs typeface="Arial" pitchFamily="34" charset="0"/>
                      </a:endParaRPr>
                    </a:p>
                    <a:p>
                      <a:pPr marL="173038" lvl="0" indent="-115888">
                        <a:spcAft>
                          <a:spcPts val="600"/>
                        </a:spcAft>
                        <a:buFont typeface="Arial"/>
                        <a:buChar char="•"/>
                      </a:pPr>
                      <a:r>
                        <a:rPr lang="en-US" sz="1600" kern="1200" dirty="0" smtClean="0">
                          <a:effectLst/>
                          <a:latin typeface="Arial" pitchFamily="34" charset="0"/>
                          <a:cs typeface="Arial" pitchFamily="34" charset="0"/>
                        </a:rPr>
                        <a:t>Operation</a:t>
                      </a:r>
                      <a:r>
                        <a:rPr lang="en-US" sz="1600" kern="1200" baseline="0" dirty="0" smtClean="0">
                          <a:effectLst/>
                          <a:latin typeface="Arial" pitchFamily="34" charset="0"/>
                          <a:cs typeface="Arial" pitchFamily="34" charset="0"/>
                        </a:rPr>
                        <a:t> </a:t>
                      </a:r>
                      <a:r>
                        <a:rPr lang="en-US" sz="1600" kern="1200" dirty="0" smtClean="0">
                          <a:effectLst/>
                          <a:latin typeface="Arial" pitchFamily="34" charset="0"/>
                          <a:cs typeface="Arial" pitchFamily="34" charset="0"/>
                        </a:rPr>
                        <a:t>Modeling</a:t>
                      </a:r>
                      <a:endParaRPr lang="en-MY" sz="1600" dirty="0">
                        <a:effectLst/>
                        <a:latin typeface="Arial" pitchFamily="34" charset="0"/>
                        <a:cs typeface="Arial" pitchFamily="34" charset="0"/>
                      </a:endParaRPr>
                    </a:p>
                    <a:p>
                      <a:pPr marL="173038" lvl="0" indent="-115888">
                        <a:spcAft>
                          <a:spcPts val="600"/>
                        </a:spcAft>
                        <a:buFont typeface="Arial"/>
                        <a:buChar char="•"/>
                      </a:pPr>
                      <a:r>
                        <a:rPr lang="en-US" sz="1600" kern="1200" dirty="0">
                          <a:effectLst/>
                          <a:latin typeface="Arial" pitchFamily="34" charset="0"/>
                          <a:cs typeface="Arial" pitchFamily="34" charset="0"/>
                        </a:rPr>
                        <a:t>Technology </a:t>
                      </a:r>
                      <a:r>
                        <a:rPr lang="en-US" sz="1600" kern="1200" dirty="0" smtClean="0">
                          <a:effectLst/>
                          <a:latin typeface="Arial" pitchFamily="34" charset="0"/>
                          <a:cs typeface="Arial" pitchFamily="34" charset="0"/>
                        </a:rPr>
                        <a:t>Modeling</a:t>
                      </a:r>
                    </a:p>
                  </a:txBody>
                  <a:tcPr marL="112543" marR="112543"/>
                </a:tc>
                <a:tc>
                  <a:txBody>
                    <a:bodyPr/>
                    <a:lstStyle/>
                    <a:p>
                      <a:pPr marL="115888" lvl="0" indent="-115888">
                        <a:spcAft>
                          <a:spcPts val="600"/>
                        </a:spcAft>
                        <a:buFont typeface="Arial"/>
                        <a:buChar char="•"/>
                      </a:pPr>
                      <a:r>
                        <a:rPr lang="en-US" sz="1600" kern="1200" dirty="0">
                          <a:effectLst/>
                          <a:latin typeface="Arial" pitchFamily="34" charset="0"/>
                          <a:cs typeface="Arial" pitchFamily="34" charset="0"/>
                        </a:rPr>
                        <a:t>Business Viability</a:t>
                      </a:r>
                      <a:endParaRPr lang="en-MY" sz="1600" dirty="0">
                        <a:effectLst/>
                        <a:latin typeface="Arial" pitchFamily="34" charset="0"/>
                        <a:cs typeface="Arial" pitchFamily="34" charset="0"/>
                      </a:endParaRPr>
                    </a:p>
                    <a:p>
                      <a:pPr marL="115888" lvl="0" indent="-115888">
                        <a:spcAft>
                          <a:spcPts val="600"/>
                        </a:spcAft>
                        <a:buFont typeface="Arial"/>
                        <a:buChar char="•"/>
                      </a:pPr>
                      <a:r>
                        <a:rPr lang="en-US" sz="1600" kern="1200" dirty="0" smtClean="0">
                          <a:effectLst/>
                          <a:latin typeface="Arial" pitchFamily="34" charset="0"/>
                          <a:cs typeface="Arial" pitchFamily="34" charset="0"/>
                        </a:rPr>
                        <a:t>Business</a:t>
                      </a:r>
                      <a:r>
                        <a:rPr lang="en-US" sz="1600" kern="1200" baseline="0" dirty="0" smtClean="0">
                          <a:effectLst/>
                          <a:latin typeface="Arial" pitchFamily="34" charset="0"/>
                          <a:cs typeface="Arial" pitchFamily="34" charset="0"/>
                        </a:rPr>
                        <a:t> </a:t>
                      </a:r>
                      <a:r>
                        <a:rPr lang="en-US" sz="1600" kern="1200" dirty="0" smtClean="0">
                          <a:effectLst/>
                          <a:latin typeface="Arial" pitchFamily="34" charset="0"/>
                          <a:cs typeface="Arial" pitchFamily="34" charset="0"/>
                        </a:rPr>
                        <a:t>Bankability</a:t>
                      </a:r>
                      <a:endParaRPr lang="en-MY" sz="1600" dirty="0">
                        <a:effectLst/>
                        <a:latin typeface="Arial" pitchFamily="34" charset="0"/>
                        <a:cs typeface="Arial" pitchFamily="34" charset="0"/>
                      </a:endParaRPr>
                    </a:p>
                    <a:p>
                      <a:pPr marL="115888" lvl="0" indent="-115888">
                        <a:spcAft>
                          <a:spcPts val="600"/>
                        </a:spcAft>
                        <a:buFont typeface="Arial"/>
                        <a:buChar char="•"/>
                      </a:pPr>
                      <a:r>
                        <a:rPr lang="en-US" sz="1600" kern="1200" dirty="0">
                          <a:effectLst/>
                          <a:latin typeface="Arial" pitchFamily="34" charset="0"/>
                          <a:cs typeface="Arial" pitchFamily="34" charset="0"/>
                        </a:rPr>
                        <a:t>Financing Options</a:t>
                      </a:r>
                      <a:endParaRPr lang="en-MY" sz="1600" dirty="0">
                        <a:effectLst/>
                        <a:latin typeface="Arial" pitchFamily="34" charset="0"/>
                        <a:cs typeface="Arial" pitchFamily="34" charset="0"/>
                      </a:endParaRPr>
                    </a:p>
                  </a:txBody>
                  <a:tcPr marL="112543" marR="112543"/>
                </a:tc>
                <a:tc>
                  <a:txBody>
                    <a:bodyPr/>
                    <a:lstStyle/>
                    <a:p>
                      <a:pPr marL="231775" lvl="0" indent="-115888">
                        <a:spcAft>
                          <a:spcPts val="600"/>
                        </a:spcAft>
                        <a:buFont typeface="Arial"/>
                        <a:buChar char="•"/>
                      </a:pPr>
                      <a:r>
                        <a:rPr lang="en-US" sz="1600" kern="1200" dirty="0">
                          <a:effectLst/>
                          <a:latin typeface="Arial" pitchFamily="34" charset="0"/>
                          <a:cs typeface="Arial" pitchFamily="34" charset="0"/>
                        </a:rPr>
                        <a:t>Running Your Business</a:t>
                      </a:r>
                      <a:endParaRPr lang="en-MY" sz="1600" dirty="0">
                        <a:effectLst/>
                        <a:latin typeface="Arial" pitchFamily="34" charset="0"/>
                        <a:cs typeface="Arial" pitchFamily="34" charset="0"/>
                      </a:endParaRPr>
                    </a:p>
                    <a:p>
                      <a:pPr marL="231775" lvl="0" indent="-115888">
                        <a:spcAft>
                          <a:spcPts val="600"/>
                        </a:spcAft>
                        <a:buFont typeface="Arial"/>
                        <a:buChar char="•"/>
                      </a:pPr>
                      <a:r>
                        <a:rPr lang="en-US" sz="1600" kern="1200" dirty="0">
                          <a:effectLst/>
                          <a:latin typeface="Arial" pitchFamily="34" charset="0"/>
                          <a:cs typeface="Arial" pitchFamily="34" charset="0"/>
                        </a:rPr>
                        <a:t>Managing Your </a:t>
                      </a:r>
                      <a:r>
                        <a:rPr lang="en-US" sz="1600" kern="1200" dirty="0" smtClean="0">
                          <a:effectLst/>
                          <a:latin typeface="Arial" pitchFamily="34" charset="0"/>
                          <a:cs typeface="Arial" pitchFamily="34" charset="0"/>
                        </a:rPr>
                        <a:t>Business</a:t>
                      </a:r>
                    </a:p>
                    <a:p>
                      <a:pPr marL="231775" lvl="0" indent="-115888">
                        <a:spcAft>
                          <a:spcPts val="600"/>
                        </a:spcAft>
                        <a:buFont typeface="Arial"/>
                        <a:buChar char="•"/>
                      </a:pPr>
                      <a:r>
                        <a:rPr lang="en-US" sz="1600" kern="1200" dirty="0" smtClean="0">
                          <a:effectLst/>
                          <a:latin typeface="Arial" pitchFamily="34" charset="0"/>
                          <a:cs typeface="Arial" pitchFamily="34" charset="0"/>
                        </a:rPr>
                        <a:t>Nurturing Your Business</a:t>
                      </a:r>
                      <a:endParaRPr lang="en-MY" sz="1600" dirty="0">
                        <a:effectLst/>
                        <a:latin typeface="Arial" pitchFamily="34" charset="0"/>
                        <a:cs typeface="Arial" pitchFamily="34" charset="0"/>
                      </a:endParaRPr>
                    </a:p>
                  </a:txBody>
                  <a:tcPr marL="112543" marR="112543"/>
                </a:tc>
                <a:tc>
                  <a:txBody>
                    <a:bodyPr/>
                    <a:lstStyle/>
                    <a:p>
                      <a:pPr marL="115888" lvl="0" indent="-115888">
                        <a:spcAft>
                          <a:spcPts val="600"/>
                        </a:spcAft>
                        <a:buFont typeface="Arial"/>
                        <a:buChar char="•"/>
                      </a:pPr>
                      <a:r>
                        <a:rPr lang="en-US" sz="1600" kern="1200" dirty="0">
                          <a:effectLst/>
                          <a:latin typeface="Arial" pitchFamily="34" charset="0"/>
                          <a:cs typeface="Arial" pitchFamily="34" charset="0"/>
                        </a:rPr>
                        <a:t>Profitability</a:t>
                      </a:r>
                      <a:endParaRPr lang="en-MY" sz="1600" dirty="0">
                        <a:effectLst/>
                        <a:latin typeface="Arial" pitchFamily="34" charset="0"/>
                        <a:cs typeface="Arial" pitchFamily="34" charset="0"/>
                      </a:endParaRPr>
                    </a:p>
                    <a:p>
                      <a:pPr marL="115888" lvl="0" indent="-115888">
                        <a:spcAft>
                          <a:spcPts val="600"/>
                        </a:spcAft>
                        <a:buFont typeface="Arial"/>
                        <a:buChar char="•"/>
                      </a:pPr>
                      <a:r>
                        <a:rPr lang="en-US" sz="1600" kern="1200" dirty="0">
                          <a:effectLst/>
                          <a:latin typeface="Arial" pitchFamily="34" charset="0"/>
                          <a:cs typeface="Arial" pitchFamily="34" charset="0"/>
                        </a:rPr>
                        <a:t>Productivity</a:t>
                      </a:r>
                      <a:endParaRPr lang="en-MY" sz="1600" dirty="0">
                        <a:effectLst/>
                        <a:latin typeface="Arial" pitchFamily="34" charset="0"/>
                        <a:cs typeface="Arial" pitchFamily="34" charset="0"/>
                      </a:endParaRPr>
                    </a:p>
                    <a:p>
                      <a:pPr marL="115888" lvl="0" indent="-115888">
                        <a:spcAft>
                          <a:spcPts val="600"/>
                        </a:spcAft>
                        <a:buFont typeface="Arial"/>
                        <a:buChar char="•"/>
                      </a:pPr>
                      <a:r>
                        <a:rPr lang="en-US" sz="1600" kern="1200" dirty="0" smtClean="0">
                          <a:effectLst/>
                          <a:latin typeface="Arial" pitchFamily="34" charset="0"/>
                          <a:cs typeface="Arial" pitchFamily="34" charset="0"/>
                        </a:rPr>
                        <a:t>Sustainability</a:t>
                      </a:r>
                    </a:p>
                    <a:p>
                      <a:pPr marL="115888" lvl="0" indent="-115888">
                        <a:spcAft>
                          <a:spcPts val="600"/>
                        </a:spcAft>
                        <a:buFont typeface="Arial"/>
                        <a:buChar char="•"/>
                      </a:pPr>
                      <a:r>
                        <a:rPr lang="en-US" sz="1600" kern="1200" dirty="0" smtClean="0">
                          <a:effectLst/>
                          <a:latin typeface="Arial" pitchFamily="34" charset="0"/>
                          <a:cs typeface="Arial" pitchFamily="34" charset="0"/>
                        </a:rPr>
                        <a:t>Growth and Development</a:t>
                      </a:r>
                      <a:endParaRPr lang="en-MY" sz="1600" dirty="0">
                        <a:effectLst/>
                        <a:latin typeface="Arial" pitchFamily="34" charset="0"/>
                        <a:cs typeface="Arial" pitchFamily="34" charset="0"/>
                      </a:endParaRPr>
                    </a:p>
                  </a:txBody>
                  <a:tcPr marL="112543" marR="112543"/>
                </a:tc>
              </a:tr>
            </a:tbl>
          </a:graphicData>
        </a:graphic>
      </p:graphicFrame>
      <p:graphicFrame>
        <p:nvGraphicFramePr>
          <p:cNvPr id="6" name="Diagram 5"/>
          <p:cNvGraphicFramePr/>
          <p:nvPr/>
        </p:nvGraphicFramePr>
        <p:xfrm>
          <a:off x="304802" y="2860344"/>
          <a:ext cx="11785601" cy="45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9"/>
          <p:cNvGrpSpPr>
            <a:grpSpLocks/>
          </p:cNvGrpSpPr>
          <p:nvPr/>
        </p:nvGrpSpPr>
        <p:grpSpPr bwMode="auto">
          <a:xfrm>
            <a:off x="789472" y="1846995"/>
            <a:ext cx="11101416" cy="866006"/>
            <a:chOff x="1143000" y="1415144"/>
            <a:chExt cx="7648575" cy="865762"/>
          </a:xfrm>
        </p:grpSpPr>
        <p:cxnSp>
          <p:nvCxnSpPr>
            <p:cNvPr id="17" name="Straight Connector 16"/>
            <p:cNvCxnSpPr/>
            <p:nvPr/>
          </p:nvCxnSpPr>
          <p:spPr>
            <a:xfrm>
              <a:off x="5922584" y="2161018"/>
              <a:ext cx="2868991" cy="34254"/>
            </a:xfrm>
            <a:prstGeom prst="line">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43000" y="2166705"/>
              <a:ext cx="4484688" cy="1588"/>
            </a:xfrm>
            <a:prstGeom prst="line">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63" name="TextBox 7"/>
            <p:cNvSpPr txBox="1">
              <a:spLocks noChangeArrowheads="1"/>
            </p:cNvSpPr>
            <p:nvPr/>
          </p:nvSpPr>
          <p:spPr bwMode="auto">
            <a:xfrm>
              <a:off x="2321585" y="1955755"/>
              <a:ext cx="1145364" cy="307690"/>
            </a:xfrm>
            <a:prstGeom prst="rect">
              <a:avLst/>
            </a:prstGeom>
            <a:solidFill>
              <a:schemeClr val="bg1"/>
            </a:solidFill>
            <a:ln w="9525">
              <a:noFill/>
              <a:miter lim="800000"/>
              <a:headEnd/>
              <a:tailEnd/>
            </a:ln>
          </p:spPr>
          <p:txBody>
            <a:bodyPr wrap="none">
              <a:spAutoFit/>
            </a:bodyPr>
            <a:lstStyle/>
            <a:p>
              <a:r>
                <a:rPr lang="en-US" sz="1400" dirty="0"/>
                <a:t>1 month – 3 months</a:t>
              </a:r>
              <a:endParaRPr lang="en-MY" sz="1400" dirty="0"/>
            </a:p>
          </p:txBody>
        </p:sp>
        <p:sp>
          <p:nvSpPr>
            <p:cNvPr id="2064" name="TextBox 8"/>
            <p:cNvSpPr txBox="1">
              <a:spLocks noChangeArrowheads="1"/>
            </p:cNvSpPr>
            <p:nvPr/>
          </p:nvSpPr>
          <p:spPr bwMode="auto">
            <a:xfrm>
              <a:off x="7073933" y="1973216"/>
              <a:ext cx="1136606" cy="307690"/>
            </a:xfrm>
            <a:prstGeom prst="rect">
              <a:avLst/>
            </a:prstGeom>
            <a:solidFill>
              <a:schemeClr val="bg1"/>
            </a:solidFill>
            <a:ln w="9525">
              <a:noFill/>
              <a:miter lim="800000"/>
              <a:headEnd/>
              <a:tailEnd/>
            </a:ln>
          </p:spPr>
          <p:txBody>
            <a:bodyPr wrap="none">
              <a:spAutoFit/>
            </a:bodyPr>
            <a:lstStyle/>
            <a:p>
              <a:r>
                <a:rPr lang="en-US" sz="1400" dirty="0" smtClean="0"/>
                <a:t>From 3 – 12 months</a:t>
              </a:r>
              <a:endParaRPr lang="en-MY" sz="1400" dirty="0"/>
            </a:p>
          </p:txBody>
        </p:sp>
        <p:sp>
          <p:nvSpPr>
            <p:cNvPr id="10" name="TextBox 9"/>
            <p:cNvSpPr txBox="1"/>
            <p:nvPr/>
          </p:nvSpPr>
          <p:spPr>
            <a:xfrm>
              <a:off x="1156771" y="1415144"/>
              <a:ext cx="1704902" cy="338459"/>
            </a:xfrm>
            <a:prstGeom prst="rect">
              <a:avLst/>
            </a:prstGeom>
            <a:solidFill>
              <a:schemeClr val="accent6">
                <a:lumMod val="75000"/>
              </a:schemeClr>
            </a:solidFill>
            <a:ln w="28575">
              <a:solidFill>
                <a:schemeClr val="accent6">
                  <a:lumMod val="50000"/>
                </a:schemeClr>
              </a:solidFill>
            </a:ln>
            <a:effectLst>
              <a:outerShdw blurRad="50800" dist="127000" dir="2700000" algn="tl" rotWithShape="0">
                <a:prstClr val="black">
                  <a:alpha val="40000"/>
                </a:prstClr>
              </a:outerShdw>
            </a:effectLst>
          </p:spPr>
          <p:txBody>
            <a:bodyPr wrap="none">
              <a:spAutoFit/>
            </a:bodyPr>
            <a:lstStyle/>
            <a:p>
              <a:pPr fontAlgn="auto">
                <a:spcBef>
                  <a:spcPts val="0"/>
                </a:spcBef>
                <a:spcAft>
                  <a:spcPts val="0"/>
                </a:spcAft>
                <a:defRPr/>
              </a:pPr>
              <a:r>
                <a:rPr lang="en-US" sz="1600" b="1" dirty="0">
                  <a:solidFill>
                    <a:schemeClr val="bg1"/>
                  </a:solidFill>
                </a:rPr>
                <a:t>PRE-COMMERCIALISATION</a:t>
              </a:r>
              <a:endParaRPr lang="en-MY" sz="1600" b="1" dirty="0">
                <a:solidFill>
                  <a:schemeClr val="bg1"/>
                </a:solidFill>
              </a:endParaRPr>
            </a:p>
          </p:txBody>
        </p:sp>
        <p:sp>
          <p:nvSpPr>
            <p:cNvPr id="11" name="TextBox 10"/>
            <p:cNvSpPr txBox="1"/>
            <p:nvPr/>
          </p:nvSpPr>
          <p:spPr>
            <a:xfrm>
              <a:off x="6526261" y="1442125"/>
              <a:ext cx="1437838" cy="338459"/>
            </a:xfrm>
            <a:prstGeom prst="rect">
              <a:avLst/>
            </a:prstGeom>
            <a:solidFill>
              <a:schemeClr val="accent6">
                <a:lumMod val="75000"/>
              </a:schemeClr>
            </a:solidFill>
            <a:ln w="28575">
              <a:solidFill>
                <a:schemeClr val="accent6">
                  <a:lumMod val="50000"/>
                </a:schemeClr>
              </a:solidFill>
            </a:ln>
            <a:effectLst>
              <a:outerShdw blurRad="50800" dist="127000" dir="2700000" algn="tl" rotWithShape="0">
                <a:prstClr val="black">
                  <a:alpha val="40000"/>
                </a:prstClr>
              </a:outerShdw>
            </a:effectLst>
          </p:spPr>
          <p:txBody>
            <a:bodyPr wrap="none">
              <a:spAutoFit/>
            </a:bodyPr>
            <a:lstStyle/>
            <a:p>
              <a:pPr fontAlgn="auto">
                <a:spcBef>
                  <a:spcPts val="0"/>
                </a:spcBef>
                <a:spcAft>
                  <a:spcPts val="0"/>
                </a:spcAft>
                <a:defRPr/>
              </a:pPr>
              <a:r>
                <a:rPr lang="en-US" sz="1600" b="1" dirty="0">
                  <a:solidFill>
                    <a:schemeClr val="bg1"/>
                  </a:solidFill>
                </a:rPr>
                <a:t>COMMERCIALISATION</a:t>
              </a:r>
              <a:endParaRPr lang="en-MY" sz="1600" b="1" dirty="0">
                <a:solidFill>
                  <a:schemeClr val="bg1"/>
                </a:solidFill>
              </a:endParaRPr>
            </a:p>
          </p:txBody>
        </p:sp>
      </p:grpSp>
      <p:sp>
        <p:nvSpPr>
          <p:cNvPr id="22540" name="TextBox 15"/>
          <p:cNvSpPr txBox="1">
            <a:spLocks noChangeArrowheads="1"/>
          </p:cNvSpPr>
          <p:nvPr/>
        </p:nvSpPr>
        <p:spPr bwMode="auto">
          <a:xfrm>
            <a:off x="1293380" y="1062342"/>
            <a:ext cx="9624821" cy="461659"/>
          </a:xfrm>
          <a:prstGeom prst="rect">
            <a:avLst/>
          </a:prstGeom>
          <a:noFill/>
          <a:ln w="9525">
            <a:noFill/>
            <a:miter lim="800000"/>
            <a:headEnd/>
            <a:tailEnd/>
          </a:ln>
        </p:spPr>
        <p:txBody>
          <a:bodyPr wrap="square" lIns="91434" tIns="45717" rIns="91434" bIns="45717">
            <a:spAutoFit/>
          </a:bodyPr>
          <a:lstStyle/>
          <a:p>
            <a:pPr algn="ctr" fontAlgn="auto">
              <a:spcBef>
                <a:spcPts val="0"/>
              </a:spcBef>
              <a:spcAft>
                <a:spcPts val="0"/>
              </a:spcAft>
              <a:defRPr/>
            </a:pPr>
            <a:r>
              <a:rPr lang="en-US" sz="2400" b="1" dirty="0">
                <a:solidFill>
                  <a:schemeClr val="tx2">
                    <a:lumMod val="75000"/>
                  </a:schemeClr>
                </a:solidFill>
                <a:latin typeface="+mn-lt"/>
              </a:rPr>
              <a:t>Turning Ideas Into Bankable and Sustainable Business</a:t>
            </a:r>
            <a:endParaRPr lang="en-MY" sz="2400" b="1" dirty="0">
              <a:solidFill>
                <a:schemeClr val="tx2">
                  <a:lumMod val="75000"/>
                </a:schemeClr>
              </a:solidFill>
              <a:latin typeface="+mn-lt"/>
            </a:endParaRPr>
          </a:p>
        </p:txBody>
      </p:sp>
      <p:cxnSp>
        <p:nvCxnSpPr>
          <p:cNvPr id="15" name="Straight Connector 14"/>
          <p:cNvCxnSpPr/>
          <p:nvPr/>
        </p:nvCxnSpPr>
        <p:spPr>
          <a:xfrm>
            <a:off x="7518401" y="2252721"/>
            <a:ext cx="26684" cy="4229966"/>
          </a:xfrm>
          <a:prstGeom prst="line">
            <a:avLst/>
          </a:prstGeom>
          <a:ln w="57150">
            <a:solidFill>
              <a:srgbClr val="C00000"/>
            </a:solidFill>
            <a:prstDash val="sysDash"/>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033808" y="1692319"/>
            <a:ext cx="978152" cy="584776"/>
          </a:xfrm>
          <a:prstGeom prst="rect">
            <a:avLst/>
          </a:prstGeom>
          <a:solidFill>
            <a:srgbClr val="006600"/>
          </a:solidFill>
        </p:spPr>
        <p:txBody>
          <a:bodyPr wrap="none" rtlCol="0">
            <a:spAutoFit/>
          </a:bodyPr>
          <a:lstStyle/>
          <a:p>
            <a:pPr algn="ctr"/>
            <a:r>
              <a:rPr lang="en-US" sz="1600" dirty="0" smtClean="0">
                <a:solidFill>
                  <a:schemeClr val="bg1"/>
                </a:solidFill>
              </a:rPr>
              <a:t>Financing</a:t>
            </a:r>
          </a:p>
          <a:p>
            <a:pPr algn="ctr"/>
            <a:r>
              <a:rPr lang="en-US" sz="1600" dirty="0" smtClean="0">
                <a:solidFill>
                  <a:schemeClr val="bg1"/>
                </a:solidFill>
              </a:rPr>
              <a:t>Stage</a:t>
            </a:r>
            <a:endParaRPr lang="en-MY" sz="1600" dirty="0">
              <a:solidFill>
                <a:schemeClr val="bg1"/>
              </a:solidFill>
            </a:endParaRPr>
          </a:p>
        </p:txBody>
      </p:sp>
      <p:pic>
        <p:nvPicPr>
          <p:cNvPr id="18" name="Picture 17" descr="logo-0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5891" y="91440"/>
            <a:ext cx="3633070" cy="905161"/>
          </a:xfrm>
          <a:prstGeom prst="rect">
            <a:avLst/>
          </a:prstGeom>
        </p:spPr>
      </p:pic>
      <p:sp>
        <p:nvSpPr>
          <p:cNvPr id="5" name="Slide Number Placeholder 4"/>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43</a:t>
            </a:fld>
            <a:endParaRPr lang="en-MY" dirty="0">
              <a:solidFill>
                <a:prstClr val="black">
                  <a:tint val="75000"/>
                </a:prstClr>
              </a:solidFill>
            </a:endParaRPr>
          </a:p>
        </p:txBody>
      </p:sp>
    </p:spTree>
    <p:extLst>
      <p:ext uri="{BB962C8B-B14F-4D97-AF65-F5344CB8AC3E}">
        <p14:creationId xmlns:p14="http://schemas.microsoft.com/office/powerpoint/2010/main" val="664936988"/>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p:cNvPicPr>
            <a:picLocks noChangeAspect="1" noChangeArrowheads="1"/>
          </p:cNvPicPr>
          <p:nvPr/>
        </p:nvPicPr>
        <p:blipFill>
          <a:blip r:embed="rId2" cstate="print"/>
          <a:srcRect/>
          <a:stretch>
            <a:fillRect/>
          </a:stretch>
        </p:blipFill>
        <p:spPr bwMode="auto">
          <a:xfrm>
            <a:off x="4204365" y="2645770"/>
            <a:ext cx="4147729" cy="2393590"/>
          </a:xfrm>
          <a:prstGeom prst="rect">
            <a:avLst/>
          </a:prstGeom>
          <a:noFill/>
          <a:ln w="9525">
            <a:noFill/>
            <a:miter lim="800000"/>
            <a:headEnd/>
            <a:tailEnd/>
          </a:ln>
        </p:spPr>
      </p:pic>
      <p:sp>
        <p:nvSpPr>
          <p:cNvPr id="6" name="TextBox 5"/>
          <p:cNvSpPr txBox="1"/>
          <p:nvPr/>
        </p:nvSpPr>
        <p:spPr>
          <a:xfrm>
            <a:off x="1673646" y="204468"/>
            <a:ext cx="9480550" cy="497453"/>
          </a:xfrm>
          <a:prstGeom prst="rect">
            <a:avLst/>
          </a:prstGeom>
          <a:noFill/>
        </p:spPr>
        <p:txBody>
          <a:bodyPr wrap="square" lIns="65921" tIns="32961" rIns="65921" bIns="32961" rtlCol="0">
            <a:spAutoFit/>
          </a:bodyPr>
          <a:lstStyle/>
          <a:p>
            <a:pPr algn="ctr"/>
            <a:r>
              <a:rPr lang="en-US" sz="2800" b="1" dirty="0">
                <a:solidFill>
                  <a:srgbClr val="FF6600"/>
                </a:solidFill>
              </a:rPr>
              <a:t>SME Competitiveness Rating for Enhancement (SCORE)</a:t>
            </a:r>
          </a:p>
        </p:txBody>
      </p:sp>
      <p:grpSp>
        <p:nvGrpSpPr>
          <p:cNvPr id="2" name="Group 1"/>
          <p:cNvGrpSpPr/>
          <p:nvPr/>
        </p:nvGrpSpPr>
        <p:grpSpPr>
          <a:xfrm>
            <a:off x="180342" y="0"/>
            <a:ext cx="10887710" cy="6103620"/>
            <a:chOff x="-58702" y="433994"/>
            <a:chExt cx="14516947" cy="9042399"/>
          </a:xfrm>
        </p:grpSpPr>
        <p:sp>
          <p:nvSpPr>
            <p:cNvPr id="20" name="Rectangle 19"/>
            <p:cNvSpPr/>
            <p:nvPr/>
          </p:nvSpPr>
          <p:spPr>
            <a:xfrm>
              <a:off x="6337531" y="1806222"/>
              <a:ext cx="3612444" cy="592755"/>
            </a:xfrm>
            <a:prstGeom prst="rect">
              <a:avLst/>
            </a:prstGeom>
            <a:solidFill>
              <a:schemeClr val="accent1">
                <a:lumMod val="75000"/>
              </a:schemeClr>
            </a:solidFill>
            <a:ln w="19050">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p>
              <a:pPr algn="ctr"/>
              <a:r>
                <a:rPr lang="en-MY" sz="2000" dirty="0">
                  <a:solidFill>
                    <a:schemeClr val="bg1"/>
                  </a:solidFill>
                </a:rPr>
                <a:t>Business Performance</a:t>
              </a:r>
            </a:p>
          </p:txBody>
        </p:sp>
        <p:sp>
          <p:nvSpPr>
            <p:cNvPr id="21" name="Rectangle 20"/>
            <p:cNvSpPr/>
            <p:nvPr/>
          </p:nvSpPr>
          <p:spPr>
            <a:xfrm>
              <a:off x="10611556" y="2370666"/>
              <a:ext cx="3612444" cy="592755"/>
            </a:xfrm>
            <a:prstGeom prst="rect">
              <a:avLst/>
            </a:prstGeom>
            <a:solidFill>
              <a:schemeClr val="accent2">
                <a:lumMod val="75000"/>
              </a:schemeClr>
            </a:solidFill>
            <a:ln w="19050">
              <a:solidFill>
                <a:schemeClr val="accent2">
                  <a:lumMod val="75000"/>
                </a:schemeClr>
              </a:solidFill>
            </a:ln>
            <a:effectLst>
              <a:outerShdw blurRad="50800" dist="38100" dir="2700000" algn="tl" rotWithShape="0">
                <a:prstClr val="black">
                  <a:alpha val="40000"/>
                </a:prstClr>
              </a:outerShdw>
            </a:effectLst>
          </p:spPr>
          <p:txBody>
            <a:bodyPr wrap="square">
              <a:spAutoFit/>
            </a:bodyPr>
            <a:lstStyle/>
            <a:p>
              <a:pPr algn="ctr"/>
              <a:r>
                <a:rPr lang="en-MY" sz="2000" dirty="0">
                  <a:solidFill>
                    <a:schemeClr val="bg1"/>
                  </a:solidFill>
                </a:rPr>
                <a:t>Financial Capability</a:t>
              </a:r>
            </a:p>
          </p:txBody>
        </p:sp>
        <p:sp>
          <p:nvSpPr>
            <p:cNvPr id="22" name="Rectangle 21"/>
            <p:cNvSpPr/>
            <p:nvPr/>
          </p:nvSpPr>
          <p:spPr>
            <a:xfrm>
              <a:off x="2031999" y="2370666"/>
              <a:ext cx="3612444" cy="592755"/>
            </a:xfrm>
            <a:prstGeom prst="rect">
              <a:avLst/>
            </a:prstGeom>
            <a:solidFill>
              <a:schemeClr val="bg2">
                <a:lumMod val="25000"/>
              </a:schemeClr>
            </a:solidFill>
            <a:ln w="19050">
              <a:solidFill>
                <a:schemeClr val="bg2">
                  <a:lumMod val="25000"/>
                </a:schemeClr>
              </a:solidFill>
            </a:ln>
            <a:effectLst>
              <a:outerShdw blurRad="50800" dist="38100" dir="2700000" algn="tl" rotWithShape="0">
                <a:prstClr val="black">
                  <a:alpha val="40000"/>
                </a:prstClr>
              </a:outerShdw>
            </a:effectLst>
          </p:spPr>
          <p:txBody>
            <a:bodyPr wrap="square">
              <a:spAutoFit/>
            </a:bodyPr>
            <a:lstStyle/>
            <a:p>
              <a:pPr algn="ctr"/>
              <a:r>
                <a:rPr lang="en-MY" sz="2000" dirty="0">
                  <a:solidFill>
                    <a:schemeClr val="bg1"/>
                  </a:solidFill>
                </a:rPr>
                <a:t>Innovation</a:t>
              </a:r>
            </a:p>
          </p:txBody>
        </p:sp>
        <p:sp>
          <p:nvSpPr>
            <p:cNvPr id="23" name="Rectangle 22"/>
            <p:cNvSpPr/>
            <p:nvPr/>
          </p:nvSpPr>
          <p:spPr>
            <a:xfrm>
              <a:off x="10611556" y="5080001"/>
              <a:ext cx="3846689" cy="592755"/>
            </a:xfrm>
            <a:prstGeom prst="rect">
              <a:avLst/>
            </a:prstGeom>
            <a:solidFill>
              <a:schemeClr val="accent3">
                <a:lumMod val="75000"/>
              </a:schemeClr>
            </a:solidFill>
            <a:ln w="19050">
              <a:solidFill>
                <a:schemeClr val="accent3">
                  <a:lumMod val="75000"/>
                </a:schemeClr>
              </a:solidFill>
            </a:ln>
            <a:effectLst>
              <a:outerShdw blurRad="50800" dist="38100" dir="2700000" algn="tl" rotWithShape="0">
                <a:prstClr val="black">
                  <a:alpha val="40000"/>
                </a:prstClr>
              </a:outerShdw>
            </a:effectLst>
          </p:spPr>
          <p:txBody>
            <a:bodyPr wrap="square">
              <a:spAutoFit/>
            </a:bodyPr>
            <a:lstStyle/>
            <a:p>
              <a:pPr algn="ctr"/>
              <a:r>
                <a:rPr lang="en-MY" sz="2000" dirty="0">
                  <a:solidFill>
                    <a:schemeClr val="bg1"/>
                  </a:solidFill>
                </a:rPr>
                <a:t>Management Capability</a:t>
              </a:r>
            </a:p>
          </p:txBody>
        </p:sp>
        <p:sp>
          <p:nvSpPr>
            <p:cNvPr id="24" name="Rectangle 23"/>
            <p:cNvSpPr/>
            <p:nvPr/>
          </p:nvSpPr>
          <p:spPr>
            <a:xfrm>
              <a:off x="8864601" y="7721167"/>
              <a:ext cx="3612444" cy="592755"/>
            </a:xfrm>
            <a:prstGeom prst="rect">
              <a:avLst/>
            </a:prstGeom>
            <a:solidFill>
              <a:schemeClr val="accent4">
                <a:lumMod val="75000"/>
              </a:schemeClr>
            </a:solidFill>
            <a:ln w="19050">
              <a:solidFill>
                <a:schemeClr val="accent4">
                  <a:lumMod val="75000"/>
                </a:schemeClr>
              </a:solidFill>
            </a:ln>
            <a:effectLst>
              <a:outerShdw blurRad="50800" dist="38100" dir="2700000" algn="tl" rotWithShape="0">
                <a:prstClr val="black">
                  <a:alpha val="40000"/>
                </a:prstClr>
              </a:outerShdw>
            </a:effectLst>
          </p:spPr>
          <p:txBody>
            <a:bodyPr wrap="square">
              <a:spAutoFit/>
            </a:bodyPr>
            <a:lstStyle/>
            <a:p>
              <a:pPr algn="ctr"/>
              <a:r>
                <a:rPr lang="en-MY" sz="2000" dirty="0">
                  <a:solidFill>
                    <a:schemeClr val="bg1"/>
                  </a:solidFill>
                </a:rPr>
                <a:t>Production Capacity</a:t>
              </a:r>
            </a:p>
          </p:txBody>
        </p:sp>
        <p:sp>
          <p:nvSpPr>
            <p:cNvPr id="25" name="Rectangle 24"/>
            <p:cNvSpPr/>
            <p:nvPr/>
          </p:nvSpPr>
          <p:spPr>
            <a:xfrm>
              <a:off x="3454401" y="7757660"/>
              <a:ext cx="3612444" cy="592755"/>
            </a:xfrm>
            <a:prstGeom prst="rect">
              <a:avLst/>
            </a:prstGeom>
            <a:solidFill>
              <a:schemeClr val="accent5">
                <a:lumMod val="75000"/>
              </a:schemeClr>
            </a:solidFill>
            <a:ln w="19050">
              <a:solidFill>
                <a:schemeClr val="accent5">
                  <a:lumMod val="75000"/>
                </a:schemeClr>
              </a:solidFill>
            </a:ln>
            <a:effectLst>
              <a:outerShdw blurRad="50800" dist="38100" dir="2700000" algn="tl" rotWithShape="0">
                <a:prstClr val="black">
                  <a:alpha val="40000"/>
                </a:prstClr>
              </a:outerShdw>
            </a:effectLst>
          </p:spPr>
          <p:txBody>
            <a:bodyPr wrap="square">
              <a:spAutoFit/>
            </a:bodyPr>
            <a:lstStyle/>
            <a:p>
              <a:pPr algn="ctr"/>
              <a:r>
                <a:rPr lang="en-MY" sz="2000" dirty="0">
                  <a:solidFill>
                    <a:schemeClr val="bg1"/>
                  </a:solidFill>
                </a:rPr>
                <a:t>Technical Capability</a:t>
              </a:r>
            </a:p>
          </p:txBody>
        </p:sp>
        <p:sp>
          <p:nvSpPr>
            <p:cNvPr id="27" name="Rectangle 26"/>
            <p:cNvSpPr/>
            <p:nvPr/>
          </p:nvSpPr>
          <p:spPr>
            <a:xfrm>
              <a:off x="1930401" y="5080001"/>
              <a:ext cx="3612444" cy="592755"/>
            </a:xfrm>
            <a:prstGeom prst="rect">
              <a:avLst/>
            </a:prstGeom>
            <a:solidFill>
              <a:schemeClr val="accent6">
                <a:lumMod val="75000"/>
              </a:schemeClr>
            </a:solidFill>
            <a:ln w="19050">
              <a:solidFill>
                <a:schemeClr val="accent6">
                  <a:lumMod val="75000"/>
                </a:schemeClr>
              </a:solidFill>
            </a:ln>
            <a:effectLst>
              <a:outerShdw blurRad="50800" dist="38100" dir="2700000" algn="tl" rotWithShape="0">
                <a:prstClr val="black">
                  <a:alpha val="40000"/>
                </a:prstClr>
              </a:outerShdw>
            </a:effectLst>
          </p:spPr>
          <p:txBody>
            <a:bodyPr wrap="square">
              <a:spAutoFit/>
            </a:bodyPr>
            <a:lstStyle/>
            <a:p>
              <a:pPr algn="ctr"/>
              <a:r>
                <a:rPr lang="en-MY" sz="2000" dirty="0">
                  <a:solidFill>
                    <a:schemeClr val="bg1"/>
                  </a:solidFill>
                </a:rPr>
                <a:t>Quality System </a:t>
              </a:r>
            </a:p>
          </p:txBody>
        </p:sp>
        <p:sp>
          <p:nvSpPr>
            <p:cNvPr id="29" name="Rectangle 28"/>
            <p:cNvSpPr/>
            <p:nvPr/>
          </p:nvSpPr>
          <p:spPr>
            <a:xfrm>
              <a:off x="6337531" y="2370667"/>
              <a:ext cx="3612444" cy="2013719"/>
            </a:xfrm>
            <a:prstGeom prst="rect">
              <a:avLst/>
            </a:prstGeom>
            <a:solidFill>
              <a:schemeClr val="tx2">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3289" indent="-193289">
                <a:buFont typeface="Arial" pitchFamily="34" charset="0"/>
                <a:buChar char="•"/>
              </a:pPr>
              <a:r>
                <a:rPr lang="en-US" sz="1700" dirty="0">
                  <a:solidFill>
                    <a:schemeClr val="accent1">
                      <a:lumMod val="50000"/>
                    </a:schemeClr>
                  </a:solidFill>
                </a:rPr>
                <a:t>Business Modeling</a:t>
              </a:r>
            </a:p>
            <a:p>
              <a:pPr marL="193289" indent="-193289">
                <a:buFont typeface="Arial" pitchFamily="34" charset="0"/>
                <a:buChar char="•"/>
              </a:pPr>
              <a:r>
                <a:rPr lang="en-US" sz="1700" dirty="0">
                  <a:solidFill>
                    <a:schemeClr val="accent1">
                      <a:lumMod val="50000"/>
                    </a:schemeClr>
                  </a:solidFill>
                </a:rPr>
                <a:t>Branding Development</a:t>
              </a:r>
            </a:p>
            <a:p>
              <a:pPr marL="193289" indent="-193289">
                <a:buFont typeface="Arial" pitchFamily="34" charset="0"/>
                <a:buChar char="•"/>
              </a:pPr>
              <a:r>
                <a:rPr lang="en-US" sz="1700" dirty="0">
                  <a:solidFill>
                    <a:schemeClr val="accent1">
                      <a:lumMod val="50000"/>
                    </a:schemeClr>
                  </a:solidFill>
                </a:rPr>
                <a:t>Strategic Marketing &amp; Selling</a:t>
              </a:r>
            </a:p>
            <a:p>
              <a:pPr marL="193289" indent="-193289">
                <a:buFont typeface="Arial" pitchFamily="34" charset="0"/>
                <a:buChar char="•"/>
              </a:pPr>
              <a:r>
                <a:rPr lang="en-MY" sz="1700" dirty="0">
                  <a:solidFill>
                    <a:schemeClr val="accent1">
                      <a:lumMod val="50000"/>
                    </a:schemeClr>
                  </a:solidFill>
                </a:rPr>
                <a:t>Global Business Strategy</a:t>
              </a:r>
            </a:p>
          </p:txBody>
        </p:sp>
        <p:sp>
          <p:nvSpPr>
            <p:cNvPr id="30" name="Rectangle 29"/>
            <p:cNvSpPr/>
            <p:nvPr/>
          </p:nvSpPr>
          <p:spPr>
            <a:xfrm>
              <a:off x="10611556" y="2935111"/>
              <a:ext cx="3612444" cy="1693333"/>
            </a:xfrm>
            <a:prstGeom prst="rect">
              <a:avLst/>
            </a:prstGeom>
            <a:solidFill>
              <a:schemeClr val="accent2">
                <a:lumMod val="20000"/>
                <a:lumOff val="80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3289" indent="-193289">
                <a:buFont typeface="Arial" pitchFamily="34" charset="0"/>
                <a:buChar char="•"/>
              </a:pPr>
              <a:r>
                <a:rPr lang="en-US" sz="1700" dirty="0">
                  <a:solidFill>
                    <a:schemeClr val="accent2">
                      <a:lumMod val="50000"/>
                    </a:schemeClr>
                  </a:solidFill>
                </a:rPr>
                <a:t>Financial Management</a:t>
              </a:r>
            </a:p>
            <a:p>
              <a:pPr marL="193289" indent="-193289">
                <a:buFont typeface="Arial" pitchFamily="34" charset="0"/>
                <a:buChar char="•"/>
              </a:pPr>
              <a:r>
                <a:rPr lang="en-US" sz="1700" dirty="0">
                  <a:solidFill>
                    <a:schemeClr val="accent2">
                      <a:lumMod val="50000"/>
                    </a:schemeClr>
                  </a:solidFill>
                </a:rPr>
                <a:t>Strategic Costing</a:t>
              </a:r>
            </a:p>
            <a:p>
              <a:pPr marL="193289" indent="-193289">
                <a:buFont typeface="Arial" pitchFamily="34" charset="0"/>
                <a:buChar char="•"/>
              </a:pPr>
              <a:r>
                <a:rPr lang="en-US" sz="1700" dirty="0">
                  <a:solidFill>
                    <a:schemeClr val="accent2">
                      <a:lumMod val="50000"/>
                    </a:schemeClr>
                  </a:solidFill>
                </a:rPr>
                <a:t>Cash Flow Management</a:t>
              </a:r>
              <a:endParaRPr lang="en-MY" sz="1700" dirty="0">
                <a:solidFill>
                  <a:schemeClr val="accent2">
                    <a:lumMod val="50000"/>
                  </a:schemeClr>
                </a:solidFill>
              </a:endParaRPr>
            </a:p>
          </p:txBody>
        </p:sp>
        <p:sp>
          <p:nvSpPr>
            <p:cNvPr id="32" name="Rectangle 31"/>
            <p:cNvSpPr/>
            <p:nvPr/>
          </p:nvSpPr>
          <p:spPr>
            <a:xfrm>
              <a:off x="10611555" y="5649460"/>
              <a:ext cx="3846690" cy="1693333"/>
            </a:xfrm>
            <a:prstGeom prst="rect">
              <a:avLst/>
            </a:prstGeom>
            <a:solidFill>
              <a:schemeClr val="accent3">
                <a:lumMod val="20000"/>
                <a:lumOff val="80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3289" indent="-193289">
                <a:buFont typeface="Arial" pitchFamily="34" charset="0"/>
                <a:buChar char="•"/>
              </a:pPr>
              <a:r>
                <a:rPr lang="en-US" sz="1700" dirty="0">
                  <a:solidFill>
                    <a:schemeClr val="accent3">
                      <a:lumMod val="50000"/>
                    </a:schemeClr>
                  </a:solidFill>
                </a:rPr>
                <a:t>Strategic Planning</a:t>
              </a:r>
            </a:p>
            <a:p>
              <a:pPr marL="193289" indent="-193289">
                <a:buFont typeface="Arial" pitchFamily="34" charset="0"/>
                <a:buChar char="•"/>
              </a:pPr>
              <a:r>
                <a:rPr lang="en-US" sz="1700" dirty="0">
                  <a:solidFill>
                    <a:schemeClr val="accent3">
                      <a:lumMod val="50000"/>
                    </a:schemeClr>
                  </a:solidFill>
                </a:rPr>
                <a:t>Leadership Management</a:t>
              </a:r>
            </a:p>
            <a:p>
              <a:pPr marL="193289" indent="-193289">
                <a:buFont typeface="Arial" pitchFamily="34" charset="0"/>
                <a:buChar char="•"/>
              </a:pPr>
              <a:r>
                <a:rPr lang="en-US" sz="1700" dirty="0">
                  <a:solidFill>
                    <a:schemeClr val="accent3">
                      <a:lumMod val="50000"/>
                    </a:schemeClr>
                  </a:solidFill>
                </a:rPr>
                <a:t>Business Transformation</a:t>
              </a:r>
            </a:p>
            <a:p>
              <a:pPr marL="193289" indent="-193289">
                <a:buFont typeface="Arial" pitchFamily="34" charset="0"/>
                <a:buChar char="•"/>
              </a:pPr>
              <a:r>
                <a:rPr lang="en-US" sz="1700" dirty="0">
                  <a:solidFill>
                    <a:schemeClr val="accent3">
                      <a:lumMod val="50000"/>
                    </a:schemeClr>
                  </a:solidFill>
                </a:rPr>
                <a:t>Project Management</a:t>
              </a:r>
              <a:endParaRPr lang="en-MY" sz="1700" dirty="0">
                <a:solidFill>
                  <a:schemeClr val="accent3">
                    <a:lumMod val="50000"/>
                  </a:schemeClr>
                </a:solidFill>
              </a:endParaRPr>
            </a:p>
          </p:txBody>
        </p:sp>
        <p:sp>
          <p:nvSpPr>
            <p:cNvPr id="33" name="Rectangle 32"/>
            <p:cNvSpPr/>
            <p:nvPr/>
          </p:nvSpPr>
          <p:spPr>
            <a:xfrm>
              <a:off x="8864601" y="8285612"/>
              <a:ext cx="3612444" cy="1190781"/>
            </a:xfrm>
            <a:prstGeom prst="rect">
              <a:avLst/>
            </a:prstGeom>
            <a:solidFill>
              <a:schemeClr val="accent4">
                <a:lumMod val="20000"/>
                <a:lumOff val="8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3289" indent="-193289">
                <a:buFont typeface="Arial" pitchFamily="34" charset="0"/>
                <a:buChar char="•"/>
              </a:pPr>
              <a:r>
                <a:rPr lang="en-US" sz="1700" dirty="0">
                  <a:solidFill>
                    <a:schemeClr val="accent4">
                      <a:lumMod val="50000"/>
                    </a:schemeClr>
                  </a:solidFill>
                </a:rPr>
                <a:t>Inventory Management</a:t>
              </a:r>
            </a:p>
            <a:p>
              <a:pPr marL="193289" indent="-193289">
                <a:buFont typeface="Arial" pitchFamily="34" charset="0"/>
                <a:buChar char="•"/>
              </a:pPr>
              <a:r>
                <a:rPr lang="en-US" sz="1700" dirty="0">
                  <a:solidFill>
                    <a:schemeClr val="accent4">
                      <a:lumMod val="50000"/>
                    </a:schemeClr>
                  </a:solidFill>
                </a:rPr>
                <a:t>Total Productivity Management</a:t>
              </a:r>
              <a:endParaRPr lang="en-MY" sz="1700" dirty="0">
                <a:solidFill>
                  <a:schemeClr val="accent4">
                    <a:lumMod val="50000"/>
                  </a:schemeClr>
                </a:solidFill>
              </a:endParaRPr>
            </a:p>
          </p:txBody>
        </p:sp>
        <p:sp>
          <p:nvSpPr>
            <p:cNvPr id="34" name="Rectangle 33"/>
            <p:cNvSpPr/>
            <p:nvPr/>
          </p:nvSpPr>
          <p:spPr>
            <a:xfrm>
              <a:off x="3454401" y="8322106"/>
              <a:ext cx="3612444" cy="1128888"/>
            </a:xfrm>
            <a:prstGeom prst="rect">
              <a:avLst/>
            </a:prstGeom>
            <a:solidFill>
              <a:schemeClr val="accent5">
                <a:lumMod val="20000"/>
                <a:lumOff val="8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3289" indent="-193289">
                <a:buFont typeface="Arial" pitchFamily="34" charset="0"/>
                <a:buChar char="•"/>
              </a:pPr>
              <a:r>
                <a:rPr lang="en-US" sz="1700" dirty="0">
                  <a:solidFill>
                    <a:schemeClr val="accent5">
                      <a:lumMod val="50000"/>
                    </a:schemeClr>
                  </a:solidFill>
                </a:rPr>
                <a:t>Process Improvement</a:t>
              </a:r>
            </a:p>
            <a:p>
              <a:pPr marL="193289" indent="-193289">
                <a:buFont typeface="Arial" pitchFamily="34" charset="0"/>
                <a:buChar char="•"/>
              </a:pPr>
              <a:r>
                <a:rPr lang="en-US" sz="1700" dirty="0">
                  <a:solidFill>
                    <a:schemeClr val="accent5">
                      <a:lumMod val="50000"/>
                    </a:schemeClr>
                  </a:solidFill>
                </a:rPr>
                <a:t>Kaizen</a:t>
              </a:r>
              <a:endParaRPr lang="en-MY" sz="1700" dirty="0">
                <a:solidFill>
                  <a:schemeClr val="accent5">
                    <a:lumMod val="50000"/>
                  </a:schemeClr>
                </a:solidFill>
              </a:endParaRPr>
            </a:p>
          </p:txBody>
        </p:sp>
        <p:sp>
          <p:nvSpPr>
            <p:cNvPr id="35" name="Rectangle 34"/>
            <p:cNvSpPr/>
            <p:nvPr/>
          </p:nvSpPr>
          <p:spPr>
            <a:xfrm>
              <a:off x="1930401" y="5644446"/>
              <a:ext cx="3612444" cy="1298222"/>
            </a:xfrm>
            <a:prstGeom prst="rect">
              <a:avLst/>
            </a:prstGeom>
            <a:solidFill>
              <a:schemeClr val="accent6">
                <a:lumMod val="20000"/>
                <a:lumOff val="8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3289" indent="-193289">
                <a:buFont typeface="Arial" pitchFamily="34" charset="0"/>
                <a:buChar char="•"/>
              </a:pPr>
              <a:r>
                <a:rPr lang="en-US" sz="1700" dirty="0">
                  <a:solidFill>
                    <a:schemeClr val="tx1"/>
                  </a:solidFill>
                </a:rPr>
                <a:t>Certification e.g. ISO, </a:t>
              </a:r>
              <a:r>
                <a:rPr lang="en-US" sz="1700" dirty="0" err="1">
                  <a:solidFill>
                    <a:schemeClr val="tx1"/>
                  </a:solidFill>
                </a:rPr>
                <a:t>Halal</a:t>
              </a:r>
              <a:r>
                <a:rPr lang="en-US" sz="1700" dirty="0">
                  <a:solidFill>
                    <a:schemeClr val="tx1"/>
                  </a:solidFill>
                </a:rPr>
                <a:t>, </a:t>
              </a:r>
              <a:r>
                <a:rPr lang="en-US" sz="1700" dirty="0" err="1">
                  <a:solidFill>
                    <a:schemeClr val="tx1"/>
                  </a:solidFill>
                </a:rPr>
                <a:t>MeSTI</a:t>
              </a:r>
              <a:r>
                <a:rPr lang="en-US" sz="1700" dirty="0">
                  <a:solidFill>
                    <a:schemeClr val="tx1"/>
                  </a:solidFill>
                </a:rPr>
                <a:t>, etc.</a:t>
              </a:r>
            </a:p>
            <a:p>
              <a:pPr marL="193289" indent="-193289">
                <a:buFont typeface="Arial" pitchFamily="34" charset="0"/>
                <a:buChar char="•"/>
              </a:pPr>
              <a:r>
                <a:rPr lang="en-US" sz="1700" dirty="0">
                  <a:solidFill>
                    <a:schemeClr val="tx1"/>
                  </a:solidFill>
                </a:rPr>
                <a:t>Quality Improvement</a:t>
              </a:r>
              <a:endParaRPr lang="en-MY" sz="1700" dirty="0">
                <a:solidFill>
                  <a:schemeClr val="tx1"/>
                </a:solidFill>
              </a:endParaRPr>
            </a:p>
          </p:txBody>
        </p:sp>
        <p:sp>
          <p:nvSpPr>
            <p:cNvPr id="36" name="Rectangle 35"/>
            <p:cNvSpPr/>
            <p:nvPr/>
          </p:nvSpPr>
          <p:spPr>
            <a:xfrm>
              <a:off x="2032000" y="2935111"/>
              <a:ext cx="3612444" cy="1693333"/>
            </a:xfrm>
            <a:prstGeom prst="rect">
              <a:avLst/>
            </a:prstGeom>
            <a:solidFill>
              <a:schemeClr val="bg2">
                <a:lumMod val="90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93289" indent="-193289">
                <a:buFont typeface="Arial" pitchFamily="34" charset="0"/>
                <a:buChar char="•"/>
              </a:pPr>
              <a:r>
                <a:rPr lang="en-US" sz="1700" dirty="0">
                  <a:solidFill>
                    <a:schemeClr val="bg2">
                      <a:lumMod val="10000"/>
                    </a:schemeClr>
                  </a:solidFill>
                </a:rPr>
                <a:t>Innovative &amp; Creative Thinking</a:t>
              </a:r>
            </a:p>
            <a:p>
              <a:pPr marL="193289" indent="-193289">
                <a:buFont typeface="Arial" pitchFamily="34" charset="0"/>
                <a:buChar char="•"/>
              </a:pPr>
              <a:r>
                <a:rPr lang="en-MY" sz="1700" dirty="0">
                  <a:solidFill>
                    <a:schemeClr val="bg2">
                      <a:lumMod val="10000"/>
                    </a:schemeClr>
                  </a:solidFill>
                </a:rPr>
                <a:t>Intellectual Property &amp; Trademark</a:t>
              </a:r>
            </a:p>
          </p:txBody>
        </p:sp>
        <p:sp>
          <p:nvSpPr>
            <p:cNvPr id="38" name="Oval 37"/>
            <p:cNvSpPr/>
            <p:nvPr/>
          </p:nvSpPr>
          <p:spPr>
            <a:xfrm>
              <a:off x="10160001" y="2032000"/>
              <a:ext cx="651080" cy="580199"/>
            </a:xfrm>
            <a:prstGeom prst="ellipse">
              <a:avLst/>
            </a:prstGeom>
            <a:solidFill>
              <a:schemeClr val="accent2">
                <a:lumMod val="40000"/>
                <a:lumOff val="60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2</a:t>
              </a:r>
              <a:endParaRPr lang="en-MY" sz="2000" b="1" dirty="0">
                <a:solidFill>
                  <a:schemeClr val="tx1"/>
                </a:solidFill>
              </a:endParaRPr>
            </a:p>
          </p:txBody>
        </p:sp>
        <p:sp>
          <p:nvSpPr>
            <p:cNvPr id="39" name="Oval 38"/>
            <p:cNvSpPr/>
            <p:nvPr/>
          </p:nvSpPr>
          <p:spPr>
            <a:xfrm>
              <a:off x="10160001" y="4741333"/>
              <a:ext cx="651080" cy="580199"/>
            </a:xfrm>
            <a:prstGeom prst="ellipse">
              <a:avLst/>
            </a:prstGeom>
            <a:solidFill>
              <a:schemeClr val="accent3">
                <a:lumMod val="40000"/>
                <a:lumOff val="60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a:t>
              </a:r>
              <a:endParaRPr lang="en-MY" sz="2000" b="1" dirty="0">
                <a:solidFill>
                  <a:schemeClr val="tx1"/>
                </a:solidFill>
              </a:endParaRPr>
            </a:p>
          </p:txBody>
        </p:sp>
        <p:sp>
          <p:nvSpPr>
            <p:cNvPr id="40" name="Oval 39"/>
            <p:cNvSpPr/>
            <p:nvPr/>
          </p:nvSpPr>
          <p:spPr>
            <a:xfrm>
              <a:off x="8549365" y="7342793"/>
              <a:ext cx="651080" cy="580199"/>
            </a:xfrm>
            <a:prstGeom prst="ellipse">
              <a:avLst/>
            </a:prstGeom>
            <a:solidFill>
              <a:schemeClr val="accent4">
                <a:lumMod val="40000"/>
                <a:lumOff val="60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4</a:t>
              </a:r>
              <a:endParaRPr lang="en-MY" sz="2000" b="1" dirty="0">
                <a:solidFill>
                  <a:schemeClr val="tx1"/>
                </a:solidFill>
              </a:endParaRPr>
            </a:p>
          </p:txBody>
        </p:sp>
        <p:sp>
          <p:nvSpPr>
            <p:cNvPr id="41" name="Oval 40"/>
            <p:cNvSpPr/>
            <p:nvPr/>
          </p:nvSpPr>
          <p:spPr>
            <a:xfrm>
              <a:off x="3002846" y="7418993"/>
              <a:ext cx="651080" cy="580199"/>
            </a:xfrm>
            <a:prstGeom prst="ellipse">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a:t>
              </a:r>
              <a:endParaRPr lang="en-MY" sz="2000" b="1" dirty="0">
                <a:solidFill>
                  <a:schemeClr val="tx1"/>
                </a:solidFill>
              </a:endParaRPr>
            </a:p>
          </p:txBody>
        </p:sp>
        <p:sp>
          <p:nvSpPr>
            <p:cNvPr id="42" name="Oval 41"/>
            <p:cNvSpPr/>
            <p:nvPr/>
          </p:nvSpPr>
          <p:spPr>
            <a:xfrm>
              <a:off x="1478846" y="4741333"/>
              <a:ext cx="651080" cy="580199"/>
            </a:xfrm>
            <a:prstGeom prst="ellipse">
              <a:avLst/>
            </a:prstGeom>
            <a:solidFill>
              <a:schemeClr val="accent6">
                <a:lumMod val="40000"/>
                <a:lumOff val="60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6</a:t>
              </a:r>
              <a:endParaRPr lang="en-MY" sz="2000" b="1" dirty="0">
                <a:solidFill>
                  <a:schemeClr val="tx1"/>
                </a:solidFill>
              </a:endParaRPr>
            </a:p>
          </p:txBody>
        </p:sp>
        <p:sp>
          <p:nvSpPr>
            <p:cNvPr id="43" name="Oval 42"/>
            <p:cNvSpPr/>
            <p:nvPr/>
          </p:nvSpPr>
          <p:spPr>
            <a:xfrm>
              <a:off x="1580445" y="2032000"/>
              <a:ext cx="651080" cy="580199"/>
            </a:xfrm>
            <a:prstGeom prst="ellipse">
              <a:avLst/>
            </a:prstGeom>
            <a:solidFill>
              <a:schemeClr val="bg2">
                <a:lumMod val="75000"/>
              </a:schemeClr>
            </a:solidFill>
            <a:ln>
              <a:solidFill>
                <a:schemeClr val="bg2">
                  <a:lumMod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7</a:t>
              </a:r>
              <a:endParaRPr lang="en-MY" sz="2000" b="1" dirty="0">
                <a:solidFill>
                  <a:schemeClr val="tx1"/>
                </a:solidFill>
              </a:endParaRPr>
            </a:p>
          </p:txBody>
        </p:sp>
        <p:sp>
          <p:nvSpPr>
            <p:cNvPr id="44" name="Oval 43"/>
            <p:cNvSpPr/>
            <p:nvPr/>
          </p:nvSpPr>
          <p:spPr>
            <a:xfrm>
              <a:off x="5870223" y="1467555"/>
              <a:ext cx="651080" cy="580199"/>
            </a:xfrm>
            <a:prstGeom prst="ellipse">
              <a:avLst/>
            </a:prstGeom>
            <a:solidFill>
              <a:schemeClr val="tx2">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a:t>
              </a:r>
              <a:endParaRPr lang="en-MY" sz="2000" b="1" dirty="0">
                <a:solidFill>
                  <a:schemeClr val="tx1"/>
                </a:solidFill>
              </a:endParaRPr>
            </a:p>
          </p:txBody>
        </p:sp>
        <p:pic>
          <p:nvPicPr>
            <p:cNvPr id="75" name="Picture 2" descr="http://www.smecorp.gov.my/vn2/sites/default/files/score.jpg"/>
            <p:cNvPicPr>
              <a:picLocks noChangeAspect="1" noChangeArrowheads="1"/>
            </p:cNvPicPr>
            <p:nvPr/>
          </p:nvPicPr>
          <p:blipFill>
            <a:blip r:embed="rId3" cstate="print"/>
            <a:srcRect/>
            <a:stretch>
              <a:fillRect/>
            </a:stretch>
          </p:blipFill>
          <p:spPr bwMode="auto">
            <a:xfrm>
              <a:off x="-58702" y="433994"/>
              <a:ext cx="2333412" cy="1555607"/>
            </a:xfrm>
            <a:prstGeom prst="rect">
              <a:avLst/>
            </a:prstGeom>
            <a:noFill/>
          </p:spPr>
        </p:pic>
        <p:cxnSp>
          <p:nvCxnSpPr>
            <p:cNvPr id="51" name="Straight Connector 50"/>
            <p:cNvCxnSpPr>
              <a:stCxn id="29" idx="1"/>
              <a:endCxn id="36" idx="3"/>
            </p:cNvCxnSpPr>
            <p:nvPr/>
          </p:nvCxnSpPr>
          <p:spPr>
            <a:xfrm flipH="1">
              <a:off x="5644444" y="3377527"/>
              <a:ext cx="693087" cy="4042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6" idx="2"/>
              <a:endCxn id="27" idx="0"/>
            </p:cNvCxnSpPr>
            <p:nvPr/>
          </p:nvCxnSpPr>
          <p:spPr>
            <a:xfrm flipH="1">
              <a:off x="3736623" y="4628444"/>
              <a:ext cx="101599" cy="45155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35" idx="2"/>
              <a:endCxn id="25" idx="0"/>
            </p:cNvCxnSpPr>
            <p:nvPr/>
          </p:nvCxnSpPr>
          <p:spPr>
            <a:xfrm>
              <a:off x="3736623" y="6942667"/>
              <a:ext cx="1524000" cy="81499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4" idx="0"/>
              <a:endCxn id="32" idx="2"/>
            </p:cNvCxnSpPr>
            <p:nvPr/>
          </p:nvCxnSpPr>
          <p:spPr>
            <a:xfrm flipV="1">
              <a:off x="10670824" y="7342793"/>
              <a:ext cx="1864077" cy="37837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23" idx="0"/>
              <a:endCxn id="30" idx="2"/>
            </p:cNvCxnSpPr>
            <p:nvPr/>
          </p:nvCxnSpPr>
          <p:spPr>
            <a:xfrm flipH="1" flipV="1">
              <a:off x="12417778" y="4628444"/>
              <a:ext cx="117123" cy="45155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30" idx="1"/>
              <a:endCxn id="29" idx="3"/>
            </p:cNvCxnSpPr>
            <p:nvPr/>
          </p:nvCxnSpPr>
          <p:spPr>
            <a:xfrm flipH="1" flipV="1">
              <a:off x="9949975" y="3377527"/>
              <a:ext cx="661581" cy="4042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34" idx="3"/>
              <a:endCxn id="33" idx="1"/>
            </p:cNvCxnSpPr>
            <p:nvPr/>
          </p:nvCxnSpPr>
          <p:spPr>
            <a:xfrm flipV="1">
              <a:off x="7066845" y="8881003"/>
              <a:ext cx="1797756" cy="5547"/>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44</a:t>
            </a:fld>
            <a:endParaRPr lang="en-MY" dirty="0">
              <a:solidFill>
                <a:prstClr val="black">
                  <a:tint val="75000"/>
                </a:prstClr>
              </a:solidFill>
            </a:endParaRPr>
          </a:p>
        </p:txBody>
      </p:sp>
    </p:spTree>
    <p:extLst>
      <p:ext uri="{BB962C8B-B14F-4D97-AF65-F5344CB8AC3E}">
        <p14:creationId xmlns:p14="http://schemas.microsoft.com/office/powerpoint/2010/main" val="50731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35"/>
          <p:cNvSpPr/>
          <p:nvPr/>
        </p:nvSpPr>
        <p:spPr>
          <a:xfrm>
            <a:off x="499022" y="796476"/>
            <a:ext cx="8631123" cy="705382"/>
          </a:xfrm>
          <a:custGeom>
            <a:avLst/>
            <a:gdLst>
              <a:gd name="connsiteX0" fmla="*/ 0 w 5971363"/>
              <a:gd name="connsiteY0" fmla="*/ 0 h 969172"/>
              <a:gd name="connsiteX1" fmla="*/ 5971363 w 5971363"/>
              <a:gd name="connsiteY1" fmla="*/ 0 h 969172"/>
              <a:gd name="connsiteX2" fmla="*/ 5971363 w 5971363"/>
              <a:gd name="connsiteY2" fmla="*/ 969172 h 969172"/>
              <a:gd name="connsiteX3" fmla="*/ 0 w 5971363"/>
              <a:gd name="connsiteY3" fmla="*/ 969172 h 969172"/>
              <a:gd name="connsiteX4" fmla="*/ 0 w 5971363"/>
              <a:gd name="connsiteY4" fmla="*/ 0 h 969172"/>
              <a:gd name="connsiteX0" fmla="*/ 0 w 6327863"/>
              <a:gd name="connsiteY0" fmla="*/ 77979 h 1047151"/>
              <a:gd name="connsiteX1" fmla="*/ 6327863 w 6327863"/>
              <a:gd name="connsiteY1" fmla="*/ 0 h 1047151"/>
              <a:gd name="connsiteX2" fmla="*/ 5971363 w 6327863"/>
              <a:gd name="connsiteY2" fmla="*/ 1047151 h 1047151"/>
              <a:gd name="connsiteX3" fmla="*/ 0 w 6327863"/>
              <a:gd name="connsiteY3" fmla="*/ 1047151 h 1047151"/>
              <a:gd name="connsiteX4" fmla="*/ 0 w 6327863"/>
              <a:gd name="connsiteY4" fmla="*/ 77979 h 1047151"/>
              <a:gd name="connsiteX0" fmla="*/ 178249 w 6327863"/>
              <a:gd name="connsiteY0" fmla="*/ 100259 h 1047151"/>
              <a:gd name="connsiteX1" fmla="*/ 6327863 w 6327863"/>
              <a:gd name="connsiteY1" fmla="*/ 0 h 1047151"/>
              <a:gd name="connsiteX2" fmla="*/ 5971363 w 6327863"/>
              <a:gd name="connsiteY2" fmla="*/ 1047151 h 1047151"/>
              <a:gd name="connsiteX3" fmla="*/ 0 w 6327863"/>
              <a:gd name="connsiteY3" fmla="*/ 1047151 h 1047151"/>
              <a:gd name="connsiteX4" fmla="*/ 178249 w 6327863"/>
              <a:gd name="connsiteY4" fmla="*/ 100259 h 104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7863" h="1047151">
                <a:moveTo>
                  <a:pt x="178249" y="100259"/>
                </a:moveTo>
                <a:lnTo>
                  <a:pt x="6327863" y="0"/>
                </a:lnTo>
                <a:lnTo>
                  <a:pt x="5971363" y="1047151"/>
                </a:lnTo>
                <a:lnTo>
                  <a:pt x="0" y="1047151"/>
                </a:lnTo>
                <a:lnTo>
                  <a:pt x="178249" y="100259"/>
                </a:lnTo>
                <a:close/>
              </a:path>
            </a:pathLst>
          </a:custGeom>
          <a:solidFill>
            <a:schemeClr val="accent1">
              <a:alpha val="87000"/>
            </a:schemeClr>
          </a:solidFill>
          <a:ln>
            <a:noFill/>
          </a:ln>
        </p:spPr>
        <p:style>
          <a:lnRef idx="1">
            <a:schemeClr val="accent1"/>
          </a:lnRef>
          <a:fillRef idx="3">
            <a:schemeClr val="accent1"/>
          </a:fillRef>
          <a:effectRef idx="2">
            <a:schemeClr val="accent1"/>
          </a:effectRef>
          <a:fontRef idx="minor">
            <a:schemeClr val="lt1"/>
          </a:fontRef>
        </p:style>
        <p:txBody>
          <a:bodyPr lIns="65921" tIns="32961" rIns="65921" bIns="32961" rtlCol="0" anchor="ctr"/>
          <a:lstStyle/>
          <a:p>
            <a:pPr algn="ctr"/>
            <a:endParaRPr lang="en-US">
              <a:solidFill>
                <a:srgbClr val="44546A"/>
              </a:solidFill>
            </a:endParaRPr>
          </a:p>
        </p:txBody>
      </p:sp>
      <p:sp>
        <p:nvSpPr>
          <p:cNvPr id="22" name="TextBox 21"/>
          <p:cNvSpPr txBox="1"/>
          <p:nvPr/>
        </p:nvSpPr>
        <p:spPr>
          <a:xfrm>
            <a:off x="1034413" y="915080"/>
            <a:ext cx="7794554" cy="659036"/>
          </a:xfrm>
          <a:prstGeom prst="rect">
            <a:avLst/>
          </a:prstGeom>
          <a:noFill/>
        </p:spPr>
        <p:txBody>
          <a:bodyPr wrap="square" lIns="65921" tIns="32961" rIns="65921" bIns="32961" rtlCol="0">
            <a:spAutoFit/>
          </a:bodyPr>
          <a:lstStyle/>
          <a:p>
            <a:pPr>
              <a:lnSpc>
                <a:spcPct val="90000"/>
              </a:lnSpc>
            </a:pPr>
            <a:r>
              <a:rPr lang="en-US" sz="4200" dirty="0" smtClean="0">
                <a:solidFill>
                  <a:prstClr val="white"/>
                </a:solidFill>
                <a:latin typeface="Impact"/>
                <a:cs typeface="Impact"/>
              </a:rPr>
              <a:t>ALL ENCOMPASSING </a:t>
            </a:r>
            <a:r>
              <a:rPr lang="en-US" sz="4200" dirty="0">
                <a:solidFill>
                  <a:prstClr val="white"/>
                </a:solidFill>
                <a:latin typeface="Impact"/>
                <a:cs typeface="Impact"/>
              </a:rPr>
              <a:t>REPORTS</a:t>
            </a:r>
          </a:p>
        </p:txBody>
      </p:sp>
      <p:sp>
        <p:nvSpPr>
          <p:cNvPr id="8" name="Rectangle 7"/>
          <p:cNvSpPr/>
          <p:nvPr/>
        </p:nvSpPr>
        <p:spPr>
          <a:xfrm>
            <a:off x="8276955" y="3844712"/>
            <a:ext cx="3027779" cy="437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921" tIns="32961" rIns="65921" bIns="32961" rtlCol="0" anchor="ctr"/>
          <a:lstStyle/>
          <a:p>
            <a:pPr algn="ctr"/>
            <a:r>
              <a:rPr lang="en-SG" sz="1700" b="1" dirty="0">
                <a:solidFill>
                  <a:srgbClr val="7FD13B"/>
                </a:solidFill>
              </a:rPr>
              <a:t>MANAGEMENT REVIEW</a:t>
            </a:r>
          </a:p>
        </p:txBody>
      </p:sp>
      <p:grpSp>
        <p:nvGrpSpPr>
          <p:cNvPr id="4" name="Group 3"/>
          <p:cNvGrpSpPr/>
          <p:nvPr/>
        </p:nvGrpSpPr>
        <p:grpSpPr>
          <a:xfrm>
            <a:off x="8415949" y="1602046"/>
            <a:ext cx="2977259" cy="2238434"/>
            <a:chOff x="11221262" y="2157212"/>
            <a:chExt cx="3969679" cy="3316199"/>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1710" y="2942603"/>
              <a:ext cx="1329231" cy="19200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1262" y="2928384"/>
              <a:ext cx="1329231" cy="19200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94423" y="2496599"/>
              <a:ext cx="1329231" cy="19200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3846" y="2157212"/>
              <a:ext cx="1329231" cy="19200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83341" y="2346308"/>
              <a:ext cx="1329231" cy="19200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83689" y="2673456"/>
              <a:ext cx="1329231" cy="1920000"/>
            </a:xfrm>
            <a:prstGeom prst="rect">
              <a:avLst/>
            </a:prstGeom>
          </p:spPr>
        </p:pic>
        <p:grpSp>
          <p:nvGrpSpPr>
            <p:cNvPr id="17" name="Group 16"/>
            <p:cNvGrpSpPr/>
            <p:nvPr/>
          </p:nvGrpSpPr>
          <p:grpSpPr>
            <a:xfrm>
              <a:off x="11431199" y="2973671"/>
              <a:ext cx="3413060" cy="2499740"/>
              <a:chOff x="5232664" y="2497114"/>
              <a:chExt cx="2559795" cy="1874805"/>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536" y="2931919"/>
                <a:ext cx="996923" cy="144000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0107" y="2726465"/>
                <a:ext cx="996923" cy="1440000"/>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4542" y="2497114"/>
                <a:ext cx="996923" cy="1440000"/>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2741" y="2659901"/>
                <a:ext cx="996923" cy="1440000"/>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32664" y="2929296"/>
                <a:ext cx="996923" cy="1440000"/>
              </a:xfrm>
              <a:prstGeom prst="rect">
                <a:avLst/>
              </a:prstGeom>
            </p:spPr>
          </p:pic>
        </p:grpSp>
      </p:grpSp>
      <p:sp>
        <p:nvSpPr>
          <p:cNvPr id="25" name="Text Box 37"/>
          <p:cNvSpPr txBox="1">
            <a:spLocks noChangeArrowheads="1"/>
          </p:cNvSpPr>
          <p:nvPr/>
        </p:nvSpPr>
        <p:spPr bwMode="auto">
          <a:xfrm>
            <a:off x="8348197" y="4272830"/>
            <a:ext cx="3045011" cy="1837177"/>
          </a:xfrm>
          <a:prstGeom prst="rect">
            <a:avLst/>
          </a:prstGeom>
          <a:solidFill>
            <a:schemeClr val="bg1">
              <a:lumMod val="95000"/>
            </a:schemeClr>
          </a:solidFill>
          <a:ln>
            <a:noFill/>
          </a:ln>
          <a:effectLst/>
          <a:extLst/>
        </p:spPr>
        <p:txBody>
          <a:bodyPr vert="horz" wrap="square" lIns="103812" tIns="103812" rIns="103812" bIns="103812" numCol="1" anchor="t" anchorCtr="0" compatLnSpc="1">
            <a:prstTxWarp prst="textNoShape">
              <a:avLst/>
            </a:prstTxWarp>
          </a:bodyPr>
          <a:lstStyle/>
          <a:p>
            <a:pPr algn="just">
              <a:spcBef>
                <a:spcPts val="577"/>
              </a:spcBef>
              <a:buSzPts val="1200"/>
            </a:pPr>
            <a:r>
              <a:rPr lang="en-SG" altLang="en-US" sz="1400" dirty="0">
                <a:solidFill>
                  <a:srgbClr val="000000"/>
                </a:solidFill>
                <a:latin typeface="Arial" panose="020B0604020202020204" pitchFamily="34" charset="0"/>
              </a:rPr>
              <a:t>A comprehensive analysis of past and current issues and what needs to be assessed in the future. Includes sectional analysis and a 4-part financial checklist / roadmap to help improve financial strength across key dimensions.</a:t>
            </a:r>
          </a:p>
        </p:txBody>
      </p:sp>
      <p:grpSp>
        <p:nvGrpSpPr>
          <p:cNvPr id="3" name="Group 2"/>
          <p:cNvGrpSpPr/>
          <p:nvPr/>
        </p:nvGrpSpPr>
        <p:grpSpPr>
          <a:xfrm>
            <a:off x="709399" y="1723518"/>
            <a:ext cx="2677238" cy="2071900"/>
            <a:chOff x="945864" y="2337171"/>
            <a:chExt cx="3569651" cy="3069481"/>
          </a:xfrm>
        </p:grpSpPr>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53976" y="2346308"/>
              <a:ext cx="1661539" cy="2400000"/>
            </a:xfrm>
            <a:prstGeom prst="rect">
              <a:avLst/>
            </a:prstGeom>
          </p:spPr>
        </p:pic>
        <p:pic>
          <p:nvPicPr>
            <p:cNvPr id="27" name="Picture 2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5864" y="2337171"/>
              <a:ext cx="1661539" cy="2400000"/>
            </a:xfrm>
            <a:prstGeom prst="rect">
              <a:avLst/>
            </a:prstGeom>
          </p:spPr>
        </p:pic>
        <p:pic>
          <p:nvPicPr>
            <p:cNvPr id="28" name="Picture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06220" y="3006652"/>
              <a:ext cx="1661539" cy="2400000"/>
            </a:xfrm>
            <a:prstGeom prst="rect">
              <a:avLst/>
            </a:prstGeom>
          </p:spPr>
        </p:pic>
      </p:grpSp>
      <p:sp>
        <p:nvSpPr>
          <p:cNvPr id="29" name="Rectangle 28"/>
          <p:cNvSpPr/>
          <p:nvPr/>
        </p:nvSpPr>
        <p:spPr>
          <a:xfrm>
            <a:off x="463855" y="3840481"/>
            <a:ext cx="3027779" cy="437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921" tIns="32961" rIns="65921" bIns="32961" rtlCol="0" anchor="ctr"/>
          <a:lstStyle/>
          <a:p>
            <a:pPr algn="ctr"/>
            <a:r>
              <a:rPr lang="en-SG" sz="1700" b="1" dirty="0">
                <a:solidFill>
                  <a:srgbClr val="7FD13B"/>
                </a:solidFill>
              </a:rPr>
              <a:t>BASIC PROFILING</a:t>
            </a:r>
          </a:p>
        </p:txBody>
      </p:sp>
      <p:sp>
        <p:nvSpPr>
          <p:cNvPr id="30" name="Text Box 37"/>
          <p:cNvSpPr txBox="1">
            <a:spLocks noChangeArrowheads="1"/>
          </p:cNvSpPr>
          <p:nvPr/>
        </p:nvSpPr>
        <p:spPr bwMode="auto">
          <a:xfrm>
            <a:off x="619795" y="4283862"/>
            <a:ext cx="3005606" cy="1745421"/>
          </a:xfrm>
          <a:prstGeom prst="rect">
            <a:avLst/>
          </a:prstGeom>
          <a:solidFill>
            <a:schemeClr val="bg1">
              <a:lumMod val="95000"/>
            </a:schemeClr>
          </a:solidFill>
          <a:ln>
            <a:noFill/>
          </a:ln>
          <a:effectLst/>
          <a:extLst/>
        </p:spPr>
        <p:txBody>
          <a:bodyPr vert="horz" wrap="square" lIns="103812" tIns="103812" rIns="103812" bIns="103812" numCol="1" anchor="t" anchorCtr="0" compatLnSpc="1">
            <a:prstTxWarp prst="textNoShape">
              <a:avLst/>
            </a:prstTxWarp>
          </a:bodyPr>
          <a:lstStyle/>
          <a:p>
            <a:pPr algn="just">
              <a:spcBef>
                <a:spcPts val="577"/>
              </a:spcBef>
              <a:buSzPts val="1200"/>
            </a:pPr>
            <a:r>
              <a:rPr lang="en-SG" altLang="en-US" sz="1400" dirty="0">
                <a:solidFill>
                  <a:srgbClr val="000000"/>
                </a:solidFill>
                <a:latin typeface="Arial" panose="020B0604020202020204" pitchFamily="34" charset="0"/>
              </a:rPr>
              <a:t>A basic analysis of a company in terms of its financial position versus industry average based on key indicators. Comes with an explanation of how to interpret and apply the reports to make preliminary assessment.</a:t>
            </a:r>
          </a:p>
        </p:txBody>
      </p:sp>
      <p:grpSp>
        <p:nvGrpSpPr>
          <p:cNvPr id="31" name="Group 30"/>
          <p:cNvGrpSpPr/>
          <p:nvPr/>
        </p:nvGrpSpPr>
        <p:grpSpPr>
          <a:xfrm>
            <a:off x="4417104" y="1693192"/>
            <a:ext cx="3102079" cy="2022905"/>
            <a:chOff x="4070746" y="1315579"/>
            <a:chExt cx="3102079" cy="2247673"/>
          </a:xfrm>
        </p:grpSpPr>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26671" y="1745369"/>
              <a:ext cx="1246154" cy="1800000"/>
            </a:xfrm>
            <a:prstGeom prst="rect">
              <a:avLst/>
            </a:prstGeom>
          </p:spPr>
        </p:pic>
        <p:pic>
          <p:nvPicPr>
            <p:cNvPr id="33" name="Picture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13969" y="1315579"/>
              <a:ext cx="1246154" cy="1800000"/>
            </a:xfrm>
            <a:prstGeom prst="rect">
              <a:avLst/>
            </a:prstGeom>
          </p:spPr>
        </p:pic>
        <p:pic>
          <p:nvPicPr>
            <p:cNvPr id="34" name="Picture 3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17677" y="1763252"/>
              <a:ext cx="1246154" cy="1800000"/>
            </a:xfrm>
            <a:prstGeom prst="rect">
              <a:avLst/>
            </a:prstGeom>
          </p:spPr>
        </p:pic>
        <p:pic>
          <p:nvPicPr>
            <p:cNvPr id="35" name="Picture 3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70746" y="1316639"/>
              <a:ext cx="1246154" cy="1800000"/>
            </a:xfrm>
            <a:prstGeom prst="rect">
              <a:avLst/>
            </a:prstGeom>
          </p:spPr>
        </p:pic>
      </p:grpSp>
      <p:sp>
        <p:nvSpPr>
          <p:cNvPr id="36" name="Text Box 37"/>
          <p:cNvSpPr txBox="1">
            <a:spLocks noChangeArrowheads="1"/>
          </p:cNvSpPr>
          <p:nvPr/>
        </p:nvSpPr>
        <p:spPr bwMode="auto">
          <a:xfrm>
            <a:off x="4140752" y="4272830"/>
            <a:ext cx="3378431" cy="1837177"/>
          </a:xfrm>
          <a:prstGeom prst="rect">
            <a:avLst/>
          </a:prstGeom>
          <a:solidFill>
            <a:schemeClr val="bg1">
              <a:lumMod val="95000"/>
            </a:schemeClr>
          </a:solidFill>
          <a:ln>
            <a:noFill/>
          </a:ln>
          <a:effectLst/>
          <a:extLst/>
        </p:spPr>
        <p:txBody>
          <a:bodyPr vert="horz" wrap="square" lIns="103812" tIns="103812" rIns="103812" bIns="103812" numCol="1" anchor="t" anchorCtr="0" compatLnSpc="1">
            <a:prstTxWarp prst="textNoShape">
              <a:avLst/>
            </a:prstTxWarp>
          </a:bodyPr>
          <a:lstStyle/>
          <a:p>
            <a:pPr algn="just">
              <a:spcBef>
                <a:spcPts val="577"/>
              </a:spcBef>
              <a:buSzPts val="1200"/>
            </a:pPr>
            <a:r>
              <a:rPr lang="en-SG" altLang="en-US" sz="1400" dirty="0">
                <a:solidFill>
                  <a:srgbClr val="000000"/>
                </a:solidFill>
                <a:latin typeface="Arial" panose="020B0604020202020204" pitchFamily="34" charset="0"/>
              </a:rPr>
              <a:t>A review of the factors that drive the company’s business and risk position, sensitivity analysis on its profit margins and top 5 key issues/highlights; and what needs to be done.</a:t>
            </a:r>
          </a:p>
        </p:txBody>
      </p:sp>
      <p:sp>
        <p:nvSpPr>
          <p:cNvPr id="37" name="Rectangle 36"/>
          <p:cNvSpPr/>
          <p:nvPr/>
        </p:nvSpPr>
        <p:spPr>
          <a:xfrm>
            <a:off x="4316077" y="3848124"/>
            <a:ext cx="3027779" cy="437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921" tIns="32961" rIns="65921" bIns="32961" rtlCol="0" anchor="ctr"/>
          <a:lstStyle/>
          <a:p>
            <a:pPr algn="ctr"/>
            <a:r>
              <a:rPr lang="en-SG" sz="1700" b="1" dirty="0">
                <a:solidFill>
                  <a:srgbClr val="7FD13B"/>
                </a:solidFill>
              </a:rPr>
              <a:t>VALUATION DRIVERS</a:t>
            </a:r>
          </a:p>
        </p:txBody>
      </p:sp>
      <p:sp>
        <p:nvSpPr>
          <p:cNvPr id="38" name="Title 1"/>
          <p:cNvSpPr txBox="1">
            <a:spLocks/>
          </p:cNvSpPr>
          <p:nvPr/>
        </p:nvSpPr>
        <p:spPr>
          <a:xfrm>
            <a:off x="723903" y="112073"/>
            <a:ext cx="10458449" cy="609600"/>
          </a:xfrm>
          <a:prstGeom prst="rect">
            <a:avLst/>
          </a:prstGeom>
        </p:spPr>
        <p:txBody>
          <a:bodyPr lIns="103865" tIns="51933" rIns="103865" bIns="51933"/>
          <a:lstStyle/>
          <a:p>
            <a:pPr algn="ctr"/>
            <a:r>
              <a:rPr lang="en-US" sz="3200" b="1" kern="0" dirty="0">
                <a:solidFill>
                  <a:srgbClr val="FF6600"/>
                </a:solidFill>
                <a:cs typeface="Arial" pitchFamily="34" charset="0"/>
              </a:rPr>
              <a:t>Tech-based Developmental Tools…</a:t>
            </a:r>
            <a:endParaRPr lang="en-US" sz="3200" kern="0" dirty="0">
              <a:solidFill>
                <a:srgbClr val="FF6600"/>
              </a:solidFill>
            </a:endParaRPr>
          </a:p>
        </p:txBody>
      </p:sp>
      <p:pic>
        <p:nvPicPr>
          <p:cNvPr id="39" name="Picture 38" descr="Screen Shot 2017-02-06 at 3.14.06 PM.png"/>
          <p:cNvPicPr>
            <a:picLocks noChangeAspect="1"/>
          </p:cNvPicPr>
          <p:nvPr/>
        </p:nvPicPr>
        <p:blipFill rotWithShape="1">
          <a:blip r:embed="rId21">
            <a:extLst>
              <a:ext uri="{28A0092B-C50C-407E-A947-70E740481C1C}">
                <a14:useLocalDpi xmlns:a14="http://schemas.microsoft.com/office/drawing/2010/main" val="0"/>
              </a:ext>
            </a:extLst>
          </a:blip>
          <a:srcRect l="79500" b="86390"/>
          <a:stretch/>
        </p:blipFill>
        <p:spPr>
          <a:xfrm>
            <a:off x="9306560" y="142700"/>
            <a:ext cx="2499360" cy="913940"/>
          </a:xfrm>
          <a:prstGeom prst="rect">
            <a:avLst/>
          </a:prstGeom>
        </p:spPr>
      </p:pic>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45</a:t>
            </a:fld>
            <a:endParaRPr lang="en-MY" dirty="0">
              <a:solidFill>
                <a:prstClr val="black">
                  <a:tint val="75000"/>
                </a:prstClr>
              </a:solidFill>
            </a:endParaRPr>
          </a:p>
        </p:txBody>
      </p:sp>
    </p:spTree>
    <p:extLst>
      <p:ext uri="{BB962C8B-B14F-4D97-AF65-F5344CB8AC3E}">
        <p14:creationId xmlns:p14="http://schemas.microsoft.com/office/powerpoint/2010/main" val="248665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5"/>
          <p:cNvSpPr/>
          <p:nvPr/>
        </p:nvSpPr>
        <p:spPr>
          <a:xfrm>
            <a:off x="499022" y="487866"/>
            <a:ext cx="8631123" cy="992596"/>
          </a:xfrm>
          <a:custGeom>
            <a:avLst/>
            <a:gdLst>
              <a:gd name="connsiteX0" fmla="*/ 0 w 5971363"/>
              <a:gd name="connsiteY0" fmla="*/ 0 h 969172"/>
              <a:gd name="connsiteX1" fmla="*/ 5971363 w 5971363"/>
              <a:gd name="connsiteY1" fmla="*/ 0 h 969172"/>
              <a:gd name="connsiteX2" fmla="*/ 5971363 w 5971363"/>
              <a:gd name="connsiteY2" fmla="*/ 969172 h 969172"/>
              <a:gd name="connsiteX3" fmla="*/ 0 w 5971363"/>
              <a:gd name="connsiteY3" fmla="*/ 969172 h 969172"/>
              <a:gd name="connsiteX4" fmla="*/ 0 w 5971363"/>
              <a:gd name="connsiteY4" fmla="*/ 0 h 969172"/>
              <a:gd name="connsiteX0" fmla="*/ 0 w 6327863"/>
              <a:gd name="connsiteY0" fmla="*/ 77979 h 1047151"/>
              <a:gd name="connsiteX1" fmla="*/ 6327863 w 6327863"/>
              <a:gd name="connsiteY1" fmla="*/ 0 h 1047151"/>
              <a:gd name="connsiteX2" fmla="*/ 5971363 w 6327863"/>
              <a:gd name="connsiteY2" fmla="*/ 1047151 h 1047151"/>
              <a:gd name="connsiteX3" fmla="*/ 0 w 6327863"/>
              <a:gd name="connsiteY3" fmla="*/ 1047151 h 1047151"/>
              <a:gd name="connsiteX4" fmla="*/ 0 w 6327863"/>
              <a:gd name="connsiteY4" fmla="*/ 77979 h 1047151"/>
              <a:gd name="connsiteX0" fmla="*/ 178249 w 6327863"/>
              <a:gd name="connsiteY0" fmla="*/ 100259 h 1047151"/>
              <a:gd name="connsiteX1" fmla="*/ 6327863 w 6327863"/>
              <a:gd name="connsiteY1" fmla="*/ 0 h 1047151"/>
              <a:gd name="connsiteX2" fmla="*/ 5971363 w 6327863"/>
              <a:gd name="connsiteY2" fmla="*/ 1047151 h 1047151"/>
              <a:gd name="connsiteX3" fmla="*/ 0 w 6327863"/>
              <a:gd name="connsiteY3" fmla="*/ 1047151 h 1047151"/>
              <a:gd name="connsiteX4" fmla="*/ 178249 w 6327863"/>
              <a:gd name="connsiteY4" fmla="*/ 100259 h 104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7863" h="1047151">
                <a:moveTo>
                  <a:pt x="178249" y="100259"/>
                </a:moveTo>
                <a:lnTo>
                  <a:pt x="6327863" y="0"/>
                </a:lnTo>
                <a:lnTo>
                  <a:pt x="5971363" y="1047151"/>
                </a:lnTo>
                <a:lnTo>
                  <a:pt x="0" y="1047151"/>
                </a:lnTo>
                <a:lnTo>
                  <a:pt x="178249" y="100259"/>
                </a:lnTo>
                <a:close/>
              </a:path>
            </a:pathLst>
          </a:custGeom>
          <a:solidFill>
            <a:schemeClr val="accent1">
              <a:alpha val="87000"/>
            </a:schemeClr>
          </a:solidFill>
          <a:ln>
            <a:noFill/>
          </a:ln>
        </p:spPr>
        <p:style>
          <a:lnRef idx="1">
            <a:schemeClr val="accent1"/>
          </a:lnRef>
          <a:fillRef idx="3">
            <a:schemeClr val="accent1"/>
          </a:fillRef>
          <a:effectRef idx="2">
            <a:schemeClr val="accent1"/>
          </a:effectRef>
          <a:fontRef idx="minor">
            <a:schemeClr val="lt1"/>
          </a:fontRef>
        </p:style>
        <p:txBody>
          <a:bodyPr lIns="65921" tIns="32961" rIns="65921" bIns="32961" rtlCol="0" anchor="ctr"/>
          <a:lstStyle/>
          <a:p>
            <a:pPr algn="ctr"/>
            <a:endParaRPr lang="en-US">
              <a:solidFill>
                <a:srgbClr val="44546A"/>
              </a:solidFill>
            </a:endParaRPr>
          </a:p>
        </p:txBody>
      </p:sp>
      <p:sp>
        <p:nvSpPr>
          <p:cNvPr id="19" name="TextBox 18"/>
          <p:cNvSpPr txBox="1"/>
          <p:nvPr/>
        </p:nvSpPr>
        <p:spPr>
          <a:xfrm>
            <a:off x="1035644" y="719751"/>
            <a:ext cx="6639774" cy="659036"/>
          </a:xfrm>
          <a:prstGeom prst="rect">
            <a:avLst/>
          </a:prstGeom>
          <a:noFill/>
        </p:spPr>
        <p:txBody>
          <a:bodyPr wrap="square" lIns="65921" tIns="32961" rIns="65921" bIns="32961" rtlCol="0">
            <a:spAutoFit/>
          </a:bodyPr>
          <a:lstStyle/>
          <a:p>
            <a:pPr>
              <a:lnSpc>
                <a:spcPct val="90000"/>
              </a:lnSpc>
            </a:pPr>
            <a:r>
              <a:rPr lang="en-US" sz="4200" dirty="0" smtClean="0">
                <a:solidFill>
                  <a:prstClr val="white"/>
                </a:solidFill>
                <a:latin typeface="Impact"/>
                <a:cs typeface="Impact"/>
              </a:rPr>
              <a:t>OUTCOME BASED STRATEGY</a:t>
            </a:r>
            <a:endParaRPr lang="en-US" sz="4200" dirty="0">
              <a:solidFill>
                <a:prstClr val="white"/>
              </a:solidFill>
              <a:latin typeface="Impact"/>
              <a:cs typeface="Impact"/>
            </a:endParaRPr>
          </a:p>
        </p:txBody>
      </p:sp>
      <p:graphicFrame>
        <p:nvGraphicFramePr>
          <p:cNvPr id="26" name="Table 25"/>
          <p:cNvGraphicFramePr>
            <a:graphicFrameLocks noGrp="1"/>
          </p:cNvGraphicFramePr>
          <p:nvPr>
            <p:extLst>
              <p:ext uri="{D42A27DB-BD31-4B8C-83A1-F6EECF244321}">
                <p14:modId xmlns:p14="http://schemas.microsoft.com/office/powerpoint/2010/main" val="68249127"/>
              </p:ext>
            </p:extLst>
          </p:nvPr>
        </p:nvGraphicFramePr>
        <p:xfrm>
          <a:off x="491319" y="1588579"/>
          <a:ext cx="11273051" cy="4368668"/>
        </p:xfrm>
        <a:graphic>
          <a:graphicData uri="http://schemas.openxmlformats.org/drawingml/2006/table">
            <a:tbl>
              <a:tblPr>
                <a:tableStyleId>{5C22544A-7EE6-4342-B048-85BDC9FD1C3A}</a:tableStyleId>
              </a:tblPr>
              <a:tblGrid>
                <a:gridCol w="2442952">
                  <a:extLst>
                    <a:ext uri="{9D8B030D-6E8A-4147-A177-3AD203B41FA5}">
                      <a16:colId xmlns="" xmlns:a16="http://schemas.microsoft.com/office/drawing/2014/main" val="710027491"/>
                    </a:ext>
                  </a:extLst>
                </a:gridCol>
                <a:gridCol w="2893325">
                  <a:extLst>
                    <a:ext uri="{9D8B030D-6E8A-4147-A177-3AD203B41FA5}">
                      <a16:colId xmlns="" xmlns:a16="http://schemas.microsoft.com/office/drawing/2014/main" val="598897500"/>
                    </a:ext>
                  </a:extLst>
                </a:gridCol>
                <a:gridCol w="3111690">
                  <a:extLst>
                    <a:ext uri="{9D8B030D-6E8A-4147-A177-3AD203B41FA5}">
                      <a16:colId xmlns="" xmlns:a16="http://schemas.microsoft.com/office/drawing/2014/main" val="497063709"/>
                    </a:ext>
                  </a:extLst>
                </a:gridCol>
                <a:gridCol w="2825084">
                  <a:extLst>
                    <a:ext uri="{9D8B030D-6E8A-4147-A177-3AD203B41FA5}">
                      <a16:colId xmlns="" xmlns:a16="http://schemas.microsoft.com/office/drawing/2014/main" val="2837053892"/>
                    </a:ext>
                  </a:extLst>
                </a:gridCol>
              </a:tblGrid>
              <a:tr h="648578">
                <a:tc>
                  <a:txBody>
                    <a:bodyPr/>
                    <a:lstStyle/>
                    <a:p>
                      <a:endParaRPr lang="en-SG" sz="2200" dirty="0"/>
                    </a:p>
                  </a:txBody>
                  <a:tcPr marT="41148" marB="41148">
                    <a:lnL w="12700" cmpd="sng">
                      <a:noFill/>
                    </a:lnL>
                    <a:lnR w="57150" cap="flat" cmpd="sng" algn="ctr">
                      <a:solidFill>
                        <a:schemeClr val="bg1">
                          <a:lumMod val="95000"/>
                        </a:schemeClr>
                      </a:solidFill>
                      <a:prstDash val="solid"/>
                      <a:round/>
                      <a:headEnd type="none" w="med" len="med"/>
                      <a:tailEnd type="none" w="med" len="med"/>
                    </a:lnR>
                    <a:lnT w="12700" cmpd="sng">
                      <a:noFill/>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2200" b="1" dirty="0" smtClean="0"/>
                        <a:t>DETECTS</a:t>
                      </a:r>
                      <a:endParaRPr lang="en-SG" sz="2200" b="1" dirty="0"/>
                    </a:p>
                  </a:txBody>
                  <a:tcPr marT="41148" marB="41148" anchor="ctr">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12700" cmpd="sng">
                      <a:noFill/>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SG" sz="2200" b="1" dirty="0" smtClean="0"/>
                        <a:t>ACTIONS</a:t>
                      </a:r>
                      <a:endParaRPr lang="en-SG" sz="2200" b="1" dirty="0"/>
                    </a:p>
                  </a:txBody>
                  <a:tcPr marT="41148" marB="41148" anchor="ctr">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12700" cmpd="sng">
                      <a:noFill/>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SG" sz="2200" b="1" dirty="0" smtClean="0"/>
                        <a:t>OUTCOME</a:t>
                      </a:r>
                      <a:endParaRPr lang="en-SG" sz="2200" b="1" dirty="0"/>
                    </a:p>
                  </a:txBody>
                  <a:tcPr marT="41148" marB="41148" anchor="ctr">
                    <a:lnL w="57150" cap="flat" cmpd="sng" algn="ctr">
                      <a:solidFill>
                        <a:schemeClr val="bg1">
                          <a:lumMod val="95000"/>
                        </a:schemeClr>
                      </a:solidFill>
                      <a:prstDash val="solid"/>
                      <a:round/>
                      <a:headEnd type="none" w="med" len="med"/>
                      <a:tailEnd type="none" w="med" len="med"/>
                    </a:lnL>
                    <a:lnR w="12700" cmpd="sng">
                      <a:noFill/>
                    </a:lnR>
                    <a:lnT w="12700" cmpd="sng">
                      <a:noFill/>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 xmlns:a16="http://schemas.microsoft.com/office/drawing/2014/main" val="1628808521"/>
                  </a:ext>
                </a:extLst>
              </a:tr>
              <a:tr h="1240030">
                <a:tc>
                  <a:txBody>
                    <a:bodyPr/>
                    <a:lstStyle/>
                    <a:p>
                      <a:pPr algn="ctr"/>
                      <a:r>
                        <a:rPr lang="en-SG" sz="1600" b="1" dirty="0" smtClean="0">
                          <a:solidFill>
                            <a:schemeClr val="bg1"/>
                          </a:solidFill>
                        </a:rPr>
                        <a:t>RISK</a:t>
                      </a:r>
                    </a:p>
                    <a:p>
                      <a:pPr algn="ctr"/>
                      <a:r>
                        <a:rPr lang="en-SG" sz="1600" b="1" dirty="0" smtClean="0">
                          <a:solidFill>
                            <a:schemeClr val="bg1"/>
                          </a:solidFill>
                        </a:rPr>
                        <a:t>MANAGEMENT</a:t>
                      </a:r>
                    </a:p>
                  </a:txBody>
                  <a:tcPr marT="41148" marB="41148" anchor="ctr">
                    <a:lnL w="12700" cmpd="sng">
                      <a:noFill/>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SG" sz="2200" dirty="0" smtClean="0"/>
                        <a:t>Anticipate risks </a:t>
                      </a:r>
                    </a:p>
                    <a:p>
                      <a:pPr algn="ctr"/>
                      <a:r>
                        <a:rPr lang="en-SG" sz="2200" dirty="0" smtClean="0"/>
                        <a:t>or "red" flags</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600" kern="1200" dirty="0" smtClean="0">
                          <a:solidFill>
                            <a:schemeClr val="dk1"/>
                          </a:solidFill>
                          <a:latin typeface="+mn-lt"/>
                          <a:ea typeface="+mn-ea"/>
                          <a:cs typeface="+mn-cs"/>
                        </a:rPr>
                        <a:t>Pre-emptive</a:t>
                      </a:r>
                    </a:p>
                    <a:p>
                      <a:pPr algn="ctr"/>
                      <a:r>
                        <a:rPr lang="en-SG" sz="1600" kern="1200" dirty="0" smtClean="0">
                          <a:solidFill>
                            <a:schemeClr val="dk1"/>
                          </a:solidFill>
                          <a:latin typeface="+mn-lt"/>
                          <a:ea typeface="+mn-ea"/>
                          <a:cs typeface="+mn-cs"/>
                        </a:rPr>
                        <a:t>measures</a:t>
                      </a:r>
                    </a:p>
                  </a:txBody>
                  <a:tcPr marT="41148" marB="41148" anchor="b">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600" kern="1200" dirty="0" smtClean="0">
                          <a:solidFill>
                            <a:schemeClr val="dk1"/>
                          </a:solidFill>
                          <a:latin typeface="+mn-lt"/>
                          <a:ea typeface="+mn-ea"/>
                          <a:cs typeface="+mn-cs"/>
                        </a:rPr>
                        <a:t>Optimal capital-risk allocation</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12700" cmpd="sng">
                      <a:noFill/>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2504481680"/>
                  </a:ext>
                </a:extLst>
              </a:tr>
              <a:tr h="1240030">
                <a:tc>
                  <a:txBody>
                    <a:bodyPr/>
                    <a:lstStyle/>
                    <a:p>
                      <a:pPr algn="ctr"/>
                      <a:r>
                        <a:rPr lang="en-SG" sz="1600" b="1" dirty="0" smtClean="0">
                          <a:solidFill>
                            <a:schemeClr val="bg1"/>
                          </a:solidFill>
                        </a:rPr>
                        <a:t>TRANSFORMATIONAL</a:t>
                      </a:r>
                      <a:endParaRPr lang="en-SG" sz="1600" b="1" dirty="0">
                        <a:solidFill>
                          <a:schemeClr val="bg1"/>
                        </a:solidFill>
                      </a:endParaRPr>
                    </a:p>
                  </a:txBody>
                  <a:tcPr marT="41148" marB="41148" anchor="ctr">
                    <a:lnL w="12700" cmpd="sng">
                      <a:noFill/>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SG" sz="1600" kern="1200" dirty="0" smtClean="0">
                          <a:solidFill>
                            <a:schemeClr val="dk1"/>
                          </a:solidFill>
                          <a:latin typeface="+mn-lt"/>
                          <a:ea typeface="+mn-ea"/>
                          <a:cs typeface="+mn-cs"/>
                        </a:rPr>
                        <a:t>Evaluate gaps and opportunities</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600" kern="1200" dirty="0" smtClean="0">
                          <a:solidFill>
                            <a:schemeClr val="dk1"/>
                          </a:solidFill>
                          <a:latin typeface="+mn-lt"/>
                          <a:ea typeface="+mn-ea"/>
                          <a:cs typeface="+mn-cs"/>
                        </a:rPr>
                        <a:t>Strengthen </a:t>
                      </a:r>
                    </a:p>
                    <a:p>
                      <a:pPr algn="ctr"/>
                      <a:r>
                        <a:rPr lang="en-SG" sz="1600" kern="1200" dirty="0" smtClean="0">
                          <a:solidFill>
                            <a:schemeClr val="dk1"/>
                          </a:solidFill>
                          <a:latin typeface="+mn-lt"/>
                          <a:ea typeface="+mn-ea"/>
                          <a:cs typeface="+mn-cs"/>
                        </a:rPr>
                        <a:t>financial position</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SG" sz="1600" kern="1200" dirty="0" smtClean="0">
                          <a:solidFill>
                            <a:schemeClr val="dk1"/>
                          </a:solidFill>
                          <a:latin typeface="+mn-lt"/>
                          <a:ea typeface="+mn-ea"/>
                          <a:cs typeface="+mn-cs"/>
                        </a:rPr>
                        <a:t>Improve </a:t>
                      </a:r>
                    </a:p>
                    <a:p>
                      <a:pPr algn="ctr"/>
                      <a:r>
                        <a:rPr lang="en-SG" sz="1600" kern="1200" dirty="0" smtClean="0">
                          <a:solidFill>
                            <a:schemeClr val="dk1"/>
                          </a:solidFill>
                          <a:latin typeface="+mn-lt"/>
                          <a:ea typeface="+mn-ea"/>
                          <a:cs typeface="+mn-cs"/>
                        </a:rPr>
                        <a:t>ROI</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12700" cmpd="sng">
                      <a:noFill/>
                    </a:lnR>
                    <a:lnT w="57150" cap="flat" cmpd="sng" algn="ctr">
                      <a:solidFill>
                        <a:schemeClr val="bg1">
                          <a:lumMod val="95000"/>
                        </a:schemeClr>
                      </a:solidFill>
                      <a:prstDash val="solid"/>
                      <a:round/>
                      <a:headEnd type="none" w="med" len="med"/>
                      <a:tailEnd type="none" w="med" len="med"/>
                    </a:lnT>
                    <a:lnB w="571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962492970"/>
                  </a:ext>
                </a:extLst>
              </a:tr>
              <a:tr h="1240030">
                <a:tc>
                  <a:txBody>
                    <a:bodyPr/>
                    <a:lstStyle/>
                    <a:p>
                      <a:pPr algn="ctr"/>
                      <a:r>
                        <a:rPr lang="en-SG" sz="1600" b="1" dirty="0" smtClean="0">
                          <a:solidFill>
                            <a:schemeClr val="bg1"/>
                          </a:solidFill>
                        </a:rPr>
                        <a:t>PRODUCTIVITY</a:t>
                      </a:r>
                      <a:endParaRPr lang="en-SG" sz="1600" b="1" dirty="0">
                        <a:solidFill>
                          <a:schemeClr val="bg1"/>
                        </a:solidFill>
                      </a:endParaRPr>
                    </a:p>
                  </a:txBody>
                  <a:tcPr marT="41148" marB="41148" anchor="ctr">
                    <a:lnL w="12700" cmpd="sng">
                      <a:noFill/>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75000"/>
                      </a:schemeClr>
                    </a:solidFill>
                  </a:tcPr>
                </a:tc>
                <a:tc>
                  <a:txBody>
                    <a:bodyPr/>
                    <a:lstStyle/>
                    <a:p>
                      <a:pPr algn="ctr"/>
                      <a:r>
                        <a:rPr lang="en-SG" sz="1600" kern="1200" dirty="0" smtClean="0">
                          <a:solidFill>
                            <a:schemeClr val="dk1"/>
                          </a:solidFill>
                          <a:latin typeface="+mn-lt"/>
                          <a:ea typeface="+mn-ea"/>
                          <a:cs typeface="+mn-cs"/>
                        </a:rPr>
                        <a:t>Highlight areas of inefficiency</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SG" sz="1600" kern="1200" dirty="0" smtClean="0">
                          <a:solidFill>
                            <a:schemeClr val="dk1"/>
                          </a:solidFill>
                          <a:latin typeface="+mn-lt"/>
                          <a:ea typeface="+mn-ea"/>
                          <a:cs typeface="+mn-cs"/>
                        </a:rPr>
                        <a:t>Rationalise costs and resource allocation</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57150" cap="flat" cmpd="sng" algn="ctr">
                      <a:solidFill>
                        <a:schemeClr val="bg1">
                          <a:lumMod val="95000"/>
                        </a:schemeClr>
                      </a:solidFill>
                      <a:prstDash val="solid"/>
                      <a:round/>
                      <a:headEnd type="none" w="med" len="med"/>
                      <a:tailEnd type="none" w="med" len="med"/>
                    </a:lnR>
                    <a:lnT w="571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SG" sz="1600" kern="1200" dirty="0" smtClean="0">
                          <a:solidFill>
                            <a:schemeClr val="dk1"/>
                          </a:solidFill>
                          <a:latin typeface="+mn-lt"/>
                          <a:ea typeface="+mn-ea"/>
                          <a:cs typeface="+mn-cs"/>
                        </a:rPr>
                        <a:t>Increase value-added output</a:t>
                      </a:r>
                      <a:endParaRPr lang="en-SG" sz="2200" dirty="0"/>
                    </a:p>
                  </a:txBody>
                  <a:tcPr marT="41148" marB="41148" anchor="b">
                    <a:lnL w="57150" cap="flat" cmpd="sng" algn="ctr">
                      <a:solidFill>
                        <a:schemeClr val="bg1">
                          <a:lumMod val="95000"/>
                        </a:schemeClr>
                      </a:solidFill>
                      <a:prstDash val="solid"/>
                      <a:round/>
                      <a:headEnd type="none" w="med" len="med"/>
                      <a:tailEnd type="none" w="med" len="med"/>
                    </a:lnL>
                    <a:lnR w="12700" cmpd="sng">
                      <a:noFill/>
                    </a:lnR>
                    <a:lnT w="571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 xmlns:a16="http://schemas.microsoft.com/office/drawing/2014/main" val="3401756176"/>
                  </a:ext>
                </a:extLst>
              </a:tr>
            </a:tbl>
          </a:graphicData>
        </a:graphic>
      </p:graphicFrame>
      <p:grpSp>
        <p:nvGrpSpPr>
          <p:cNvPr id="27" name="Group 26"/>
          <p:cNvGrpSpPr/>
          <p:nvPr/>
        </p:nvGrpSpPr>
        <p:grpSpPr>
          <a:xfrm>
            <a:off x="3594814" y="2373615"/>
            <a:ext cx="7142101" cy="3064659"/>
            <a:chOff x="3594811" y="2213485"/>
            <a:chExt cx="7142101" cy="3405176"/>
          </a:xfrm>
        </p:grpSpPr>
        <p:pic>
          <p:nvPicPr>
            <p:cNvPr id="28" name="Picture 2" descr="http://www.clker.com/cliparts/b/d/Z/m/4/p/red-flag-md.png"/>
            <p:cNvPicPr>
              <a:picLocks noChangeAspect="1" noChangeArrowheads="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3963282" y="2265529"/>
              <a:ext cx="555150" cy="53652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iki.opf-labs.org/download/attachments/11337970/noun_project_468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6835" y="2213485"/>
              <a:ext cx="536521" cy="536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https://idealhr.net/wp-content/uploads/2015/06/Risk.png"/>
            <p:cNvPicPr>
              <a:picLocks noChangeAspect="1" noChangeArrowheads="1"/>
            </p:cNvPicPr>
            <p:nvPr/>
          </p:nvPicPr>
          <p:blipFill>
            <a:blip r:embed="rId5" cstate="print">
              <a:biLevel thresh="50000"/>
              <a:extLst>
                <a:ext uri="{28A0092B-C50C-407E-A947-70E740481C1C}">
                  <a14:useLocalDpi xmlns:a14="http://schemas.microsoft.com/office/drawing/2010/main" val="0"/>
                </a:ext>
              </a:extLst>
            </a:blip>
            <a:srcRect/>
            <a:stretch>
              <a:fillRect/>
            </a:stretch>
          </p:blipFill>
          <p:spPr bwMode="auto">
            <a:xfrm>
              <a:off x="10105031" y="2265529"/>
              <a:ext cx="543763" cy="5437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aip-foundation.org/wp-content/uploads/2013/05/Research-Monitoring-and-Evaluation-e1375459402452.png"/>
            <p:cNvPicPr>
              <a:picLocks noChangeAspect="1" noChangeArrowheads="1"/>
            </p:cNvPicPr>
            <p:nvPr/>
          </p:nvPicPr>
          <p:blipFill>
            <a:blip r:embed="rId6" cstate="print">
              <a:clrChange>
                <a:clrFrom>
                  <a:srgbClr val="FFFFFF"/>
                </a:clrFrom>
                <a:clrTo>
                  <a:srgbClr val="FFFFFF">
                    <a:alpha val="0"/>
                  </a:srgbClr>
                </a:clrTo>
              </a:clrChange>
              <a:biLevel thresh="50000"/>
              <a:extLst>
                <a:ext uri="{28A0092B-C50C-407E-A947-70E740481C1C}">
                  <a14:useLocalDpi xmlns:a14="http://schemas.microsoft.com/office/drawing/2010/main" val="0"/>
                </a:ext>
              </a:extLst>
            </a:blip>
            <a:srcRect/>
            <a:stretch>
              <a:fillRect/>
            </a:stretch>
          </p:blipFill>
          <p:spPr bwMode="auto">
            <a:xfrm>
              <a:off x="3594811" y="3573314"/>
              <a:ext cx="1101042" cy="6881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https://d30y9cdsu7xlg0.cloudfront.net/png/15255-2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0358" y="3573314"/>
              <a:ext cx="652998" cy="6529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ttp://www.winscribe.com/Images/ROI_Icon.png"/>
            <p:cNvPicPr>
              <a:picLocks noChangeAspect="1" noChangeArrowheads="1"/>
            </p:cNvPicPr>
            <p:nvPr/>
          </p:nvPicPr>
          <p:blipFill>
            <a:blip r:embed="rId8" cstate="print">
              <a:biLevel thresh="75000"/>
              <a:extLst>
                <a:ext uri="{28A0092B-C50C-407E-A947-70E740481C1C}">
                  <a14:useLocalDpi xmlns:a14="http://schemas.microsoft.com/office/drawing/2010/main" val="0"/>
                </a:ext>
              </a:extLst>
            </a:blip>
            <a:srcRect/>
            <a:stretch>
              <a:fillRect/>
            </a:stretch>
          </p:blipFill>
          <p:spPr bwMode="auto">
            <a:xfrm>
              <a:off x="9883405" y="3503025"/>
              <a:ext cx="82352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8" descr="https://pilotmoon.com/popclip/extensions/icon/hlit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63282" y="486838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http://dcodeefc.com/wp-content/uploads/2013/05/Policy-Briefs-Icon.png"/>
            <p:cNvPicPr>
              <a:picLocks noChangeAspect="1" noChangeArrowheads="1"/>
            </p:cNvPicPr>
            <p:nvPr/>
          </p:nvPicPr>
          <p:blipFill>
            <a:blip r:embed="rId10" cstate="print">
              <a:biLevel thresh="75000"/>
              <a:extLst>
                <a:ext uri="{28A0092B-C50C-407E-A947-70E740481C1C}">
                  <a14:useLocalDpi xmlns:a14="http://schemas.microsoft.com/office/drawing/2010/main" val="0"/>
                </a:ext>
              </a:extLst>
            </a:blip>
            <a:srcRect/>
            <a:stretch>
              <a:fillRect/>
            </a:stretch>
          </p:blipFill>
          <p:spPr bwMode="auto">
            <a:xfrm>
              <a:off x="6890358" y="4900160"/>
              <a:ext cx="710252" cy="71025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6" descr="http://cdn2.hubspot.net/hub/245562/file-2095762977-png/Blog_Images/socialValue-icon.png"/>
            <p:cNvPicPr>
              <a:picLocks noChangeAspect="1" noChangeArrowheads="1"/>
            </p:cNvPicPr>
            <p:nvPr/>
          </p:nvPicPr>
          <p:blipFill>
            <a:blip r:embed="rId11" cstate="print">
              <a:biLevel thresh="75000"/>
              <a:extLst>
                <a:ext uri="{28A0092B-C50C-407E-A947-70E740481C1C}">
                  <a14:useLocalDpi xmlns:a14="http://schemas.microsoft.com/office/drawing/2010/main" val="0"/>
                </a:ext>
              </a:extLst>
            </a:blip>
            <a:srcRect/>
            <a:stretch>
              <a:fillRect/>
            </a:stretch>
          </p:blipFill>
          <p:spPr bwMode="auto">
            <a:xfrm>
              <a:off x="10016912" y="4898661"/>
              <a:ext cx="720000" cy="720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46</a:t>
            </a:fld>
            <a:endParaRPr lang="en-MY" dirty="0">
              <a:solidFill>
                <a:prstClr val="black">
                  <a:tint val="75000"/>
                </a:prstClr>
              </a:solidFill>
            </a:endParaRPr>
          </a:p>
        </p:txBody>
      </p:sp>
    </p:spTree>
    <p:extLst>
      <p:ext uri="{BB962C8B-B14F-4D97-AF65-F5344CB8AC3E}">
        <p14:creationId xmlns:p14="http://schemas.microsoft.com/office/powerpoint/2010/main" val="2234617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 y="-4666"/>
            <a:ext cx="12191999" cy="6867330"/>
          </a:xfrm>
          <a:prstGeom prst="rect">
            <a:avLst/>
          </a:prstGeom>
          <a:noFill/>
          <a:ln w="9525">
            <a:noFill/>
            <a:miter lim="800000"/>
            <a:headEnd/>
            <a:tailEnd/>
          </a:ln>
        </p:spPr>
      </p:pic>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47</a:t>
            </a:fld>
            <a:endParaRPr lang="en-MY" dirty="0">
              <a:solidFill>
                <a:prstClr val="black">
                  <a:tint val="75000"/>
                </a:prstClr>
              </a:solidFill>
            </a:endParaRPr>
          </a:p>
        </p:txBody>
      </p:sp>
    </p:spTree>
    <p:extLst>
      <p:ext uri="{BB962C8B-B14F-4D97-AF65-F5344CB8AC3E}">
        <p14:creationId xmlns:p14="http://schemas.microsoft.com/office/powerpoint/2010/main" val="2143553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zebramc.com/wp-content/uploads/2012/02/bmcanvas-basic-model3.jpg"/>
          <p:cNvPicPr>
            <a:picLocks noChangeAspect="1" noChangeArrowheads="1"/>
          </p:cNvPicPr>
          <p:nvPr/>
        </p:nvPicPr>
        <p:blipFill>
          <a:blip r:embed="rId2" cstate="print"/>
          <a:srcRect/>
          <a:stretch>
            <a:fillRect/>
          </a:stretch>
        </p:blipFill>
        <p:spPr bwMode="auto">
          <a:xfrm>
            <a:off x="113359" y="72009"/>
            <a:ext cx="12031316" cy="6031612"/>
          </a:xfrm>
          <a:prstGeom prst="rect">
            <a:avLst/>
          </a:prstGeom>
          <a:noFill/>
        </p:spPr>
      </p:pic>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48</a:t>
            </a:fld>
            <a:endParaRPr lang="en-MY" dirty="0">
              <a:solidFill>
                <a:prstClr val="black">
                  <a:tint val="75000"/>
                </a:prstClr>
              </a:solidFill>
            </a:endParaRPr>
          </a:p>
        </p:txBody>
      </p:sp>
    </p:spTree>
    <p:extLst>
      <p:ext uri="{BB962C8B-B14F-4D97-AF65-F5344CB8AC3E}">
        <p14:creationId xmlns:p14="http://schemas.microsoft.com/office/powerpoint/2010/main" val="399366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AutoShape 4" descr="https://www.easyuni.com/media/institution/logo/edufly-logo.png"/>
          <p:cNvSpPr>
            <a:spLocks noChangeAspect="1" noChangeArrowheads="1"/>
          </p:cNvSpPr>
          <p:nvPr/>
        </p:nvSpPr>
        <p:spPr bwMode="auto">
          <a:xfrm>
            <a:off x="548324" y="10"/>
            <a:ext cx="375139"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7" name="AutoShape 4" descr="data:image/jpeg;base64,/9j/4AAQSkZJRgABAQAAAQABAAD/2wCEAAkGBxQQEhQUEBQVFRUVFBUXFBUXFRQWFBgWFBQWFhUUFRQYHCggGBolHBQVITEhJSksLi4uFx8zODMsNygtLiwBCgoKDg0OGhAQGiwkHyQtLC00LCwsLCw0LCwsLCwsLC8sLCwsLCwsLCwsLCwsLCwsLCwsLCwsLCwsLCwsLCwsLP/AABEIAKAAoAMBEQACEQEDEQH/xAAbAAEAAwEBAQEAAAAAAAAAAAAABAUGBwMCAf/EAEMQAAEDAgMDBgsHAwIHAAAAAAEAAgMEEQUSIQYxURMiQWGBkQcyM0JDUnFygqHBFBUWYrHh8COS0VOyJTRjc6Kzwv/EABsBAQACAwEBAAAAAAAAAAAAAAABAwIEBQYH/8QALxEAAgIBAgQDBwUBAQAAAAAAAAECAxEEMQUSIVETIkEGMmFxkcHRFDOBobFCJP/aAAwDAQACEQMRAD8A7eoICAIAgCAIAgCAIAgCAIAgCAIAgCAIAgCAIAgCAIAgCAIAgCAIAgCAIAgCAIAgCAIAgCAIAgCAIAgCAIAgCAIAgCAICHUYrBH480bfa9v+Vmq5PZDKPGPH6Zxs2eIn32qXTNbpkZRYMeCLtII4g3HesMEn0oAQBAEAQBAEAQBAEAQBAEAQFNjm09NR+WkGboY3nP8A7Ru7VdXROz3UQ5JbnP8AGPCnK+4pYmxjoc85ndw0HzW/XoIr32VuzsY7Ecfqajy00jhwzEN7hotuFMIbIrcmysKtIFkBZYPjk9I7NBI5vFt7sPUW7lXZVCxeZEptbHbNjtpmYhDmAyyMsJGX3E7iOorjaih1Sx6F8ZZRfrXMggCAjYjOY43ObvAuLoDN/iKb8vd+6kkfiKX8vd+6YA/EUv5e790A/EUv5e790wB+Ipfy937oB+Ipfy937pgH63aCYmwDSTuAbr+qAl1mPfZGcpWyMZfxY2i8juy6srqlY8RRi2kc52j8I1RUXbT3gj4g3kI63eb2d66dWihDrLqyqVjexiibkk6k7z0k9ZW6VhATsOwaeo8hE949YDm/3HRVzthD3nglRb2LMbIyDys1PF1OlBd3NutOXEqI+puV8O1Nnuwf0PsbIl2kdVSvPDlC3/cFjHilDM58L1UFlwf0KvF8EnpCBPGWg+K7ex3scNCt2u2Fi8rNGUXHoy98F9cYq5jeiVpYevS4VOsjzVZ7E1vqdfw6rc+SVrrWY4AWHt3rjF5YKAEBCxnyEnuoDELIkIAgCAICTQ0LpjZu4b3HxQgKvHdsoqO8VEBLLudMfFb7o6St6jRuXmn0RVKzGxzitrHzPMkri953uJufZ1DqXTjFRWEVN5PFZEF5RbNPc0SVDm08Z3Of47vcj3laWo19VO7yzb02hu1LxXHJLZXU1PpTQco4emn1N+LYhoO0rh38Uts6R6I9TpPZqEVm+WX2X5ItfjE8+ksjiOht7MHUGjRc2U5S3Z36NJRR+3FIgALE2ciyDJe7O41yX9Cf+pTSWa9h1Db6Z2cCFsUXyqkmmcrinDa9VW2l5169/gyTs5gppsYZCTcMcXB3FmUlp7ivUW2qen5u588UcTwdM2ekzSTni4fVcgvLxQQEBCxnyEnuoDELIkIAgCAm0tG3IZZ3COFupcenqCmMXJ4RGTE7WbauqAYaUGKnGmmjn9buA6l1tPpVDzS6splPOxkAtwrJ+E4RJVEiMANbq97tGMHFzvoqbroVLM2Z11yslyxWWXUdRBR6UwE0vTO8c0H/AKUf1K89quKTs8sOiPW8P9nUvPqPp+Sqqql8ri+Rxc47yTcrlNt9WeprrhXHlgsI8lBmSqDDpag2hjc/3Rcdp3LKMXLZFN2oqpWbJJF7HsNU+eYo/eeL9wVq002cufHdLHbL+SPOp2LqGglhjlt0Mfd3YDvSWnmiauOaWx4ba+ZnJGkXBFiLgg6EEcVQdmLzho6nSU2Wc1Lt7aKFgPF7wfoF3oT/APPGJ8z1MV+onju/9LjZH0nw/VVFRolBAQELGfISe6pBiFJIQBATo4o4YjUVZyxN3DpeegALKEJTfLEhvG5zfavaiSvfrzIm+TiG4dbuLl2qKI1Lpv3NeUuYoVeYl7heBNyCescY4TrG0eVmt0Rg7m/mXP1mvhQsLqzf0PD7dZPlgunq+x94nizpmiNjRFC3xYm+KOtx853WV5i7UTulmTPe6HhtOjj5Fl9yuVJ0CxwTA5qx2WBlwPGcdGN9ruPUs4QlN4Rq6rW06aObH/HqzZ0OzNLSazH7TL6o5sTTw61uQ00V73U8tq+O329KvKv7+pYy4m8jK20behrBlFuxbC6bHElJyeZPLIR1QgA23KQUu1eHmeppso59QMrutzHBpcewjuWjfDzrHqes4NqnHR2Oe0PwbXaKYAtiZuaBm6yBYDsC31tg8k3lt9yRsj6T4fqjINEoICAhYz5CT3UBiFkSEBPp4o4Y3VNUcsTNQOlx6AB0/VZQg5vljuQ3hHMtqto5K+XO/msbcRx30aPq7rXbopjVHCNeUuYpVcYmmocLjpGNmrGh8jheGmP/ALJuDeDelcfX8RVfkr3OzwrhE9XLml0gvX8EDEK6SoeZJXZnHTgABua0dAHBeclJyeWe+oorogq61hIjrEtNrgOxYDRNXksZvbEPHd73AdS2qtPnrI83xDjihmGn6vv+DQ1OI3aI4miKIaBjdNOuy3UklhHlpzlOXNN5fcgoYlhSYNLJqG5Rxdp8lIyWLNlz0ya9Tf3QjJVYnhzoCA6xB3OG423oTkkx0YjlZNIPIQ5WDjLMcxHYAO9VcubM9jdV/h6R1r/t5fyX5f8AhWyPLiSTck3PtV5oGg2R9J8P1UMGiUEBAQsZ8hJ7qAxCyJJ+GUbXZpJTlijF3uOg06Lok28IHOttNp3V8oy82GPSJnyzkcT8l29PQqo/E15y5mZ1bBgajDaJtExs9Q0OmeLwQnc0f6sg7rBcXiPEFBeHDc7fCeEy1cuafSKKupqHSvc+Rxc5xuSd5XnW89We+hCNcVCCwkflNTukcGRtLnONmgbyUSy8ITsjCLlJ4SOkYJgEWHASTWlqSLhvmx/v1rfqoUer3PGcS4vPUvkr6Q/0/aqpdI7M83P80C2DjHth+HPnPNFh0uO4f5QGqw/B44dbZnesfoOhDHJYIQEBDxGkEuTNua7MT1Abv0QlGYxrEOWfp4rfF6+LlIK5SDRbI+k+H6qGDRKCAgIWM+Qk91AZCgpDM8Mb2ngOKyJM54SNog4ijpzaKPyhHnPHm+wfqupo6OVc73KbJehglvlRo8AoWQx/a6gXaDanjPpHjzj+Rq5fEdb4MeSO7Opwvh0tZbj/AJW7INZVPme6SQ5nONyf5uC8u228s+iVVQqgoQWEj8pqd0r2sjaXOcbNA3kok28ImyyNcXObwkdNwjC2YWzofUvHOd0MHqj+aro00qC67nhuJcSnq5YXSC2Xf4sjPeXEkm5O8lWnMLnB8EMnPk0b0DpP+ApIbNTHGGgBoAA3AIYn0gCAIDN7RYpe8TDp55/+VJJn1ICA0WyXpPh+qhg0SggICFjPkJPdQGT2ixP7so7jy8+jeI01PYD3lbWmp8SfXZGM5YRxwlds1y12cwoVMhznLFG3PM/gwdA6zuC19Veqa3Jl2noldYq47skYxiRqZM1srGjLEwbmMG5v+V462x2ScmfS9Fo4aSpVx/l92Qf51+xVm2dN2dwkYbFykgBqZRoP9NvD2roUVciy9zxHFuJPUz5Ie4v7fc83vJJJNydSVeccrcSxaakfm+yGWMNDs5zhmvEgWW7RpoWLLlh9iuc2vQu9lttqmsmjYaTLE64MozlosOOWyyu01dcW1Lr2MYyb9Cui8I1VI54houUyGxyGR1tSBfK02vYqx6KtJc08Ec79EXY2tnbQS1U1NyUkb8oifnbcc3nc4A9J7lR+ng7VCMsp+plzPGcEGr8JIbBCWRCSolFzE1xytubAE2uSeCsjosyeX0XqRz9D6xrbCogbEyWKNskvjNa9xMYJAAJtq7Vc3U2RrmlDqjr8O4ctVXOcpY5f59CnxLEzFJGwNDuUOpva2oHDXesbLeSSjjcaLh61NFlrljl+G/TJExDaAQVAie0ZNLvubjN1cF0q9Lz186fXsclzw8Ht97n7VyAaLZb57m+6+5YeAvB8TP8AA5vNg3GyPpPh+q1jM0SggID5kaCNd3yQHBtusb+2Vb3A8xl2R+wHU9pXd01Xh1perKJvLM8VsGBrMXj+xwMpG+ObS1R6S8jmRnqaD3leV4lqfFs5Vsj2vs5oVCD1El1fRff8FEuYenNpsBhDRmrJhdkZtE0+c/j2La01eXzM85x3X8kfAhu9/l2LmqqDI4udvP8ALLePJljgGGcq7M8cxp/uPD2IQyw27/5Co/7av037sTCWzIfgvP8Aw+P3n/7lZrP3WRDY5JQiEyS8vUSQc85eTYX5uc697OFrad66kubC5Yp/MpWO5sXzxHBZ2QyvmDJBd72lhu5wdaxJ48VqYl+pTksFnTlMxQF+HmCqjLXh7Tfm+ISbFtzudbUFbE3G7mr2aMF5cMstopxIIJmnMy9ye0HXr0XmtbCUJLK2PWez8ozjbXnq19mj4raxtTUQclc5SL6fmBP6Kqc1ZZHlNrS6Weh0V3jYWV9sEbHaTlq7k72zMFj1hpIXpKLPD0/N8TxclmWCPs61zaxrZL5mhzdeofos9S06G47MiHvHXNkvSfD9Vx2XmiUEBAUG3OJ/ZqKV4NnEZG+12iv00OexIxk8I4EF3jXL7Yqka+o5WQXjp2GZ445PEHa63ctTW3eFS2bGlpd1sYL1ZEqah0r3SPN3PcXOPWdV45vLyz6jCuNcVCOy6H3Q0rppGRs8Z7g0dvSiWXgi61VQc5bJHUcTDYgynj8SFoHtd0ldWMVFJI+cXWytsdkt2Q6eEyODW73GykrN5SwCNoY3cBb91JgfU8LXtLXgOad4IuD2KU2nlA+aanZG0NjaGtG4NFh3I5NvLBDdgVNvMEXXzGrPxZ92RhGLxrG2RGogjiiEPNs4NFs+S9nDcb2Fj1LZjFyUZZefsRsVj6uMZI3MBByC2mUFwuOasFXJ5mn3/onK2PkVjA17WxhobrYgWPOtfKkqnJrmeckxm4vMejR7QTMa6zY8oLyzOLC7gDpbfbQqpUKKysZxn+C2zUWWdJyb+bPOOtY7+oY7O5MPaTlzFpNhr0K11yXkUumcFOVuIapr3tcGAOL3McSBm0bfQqJQlGLTfTGQmbbZL0nw/Va5kaJQQEBzvwzVFoYGetI4n4W/uuhw9eZsrs2OTrqlJqcEZyeG1Ug3yzRRfC0Fx/VcPjM/Kone9na1LVpv0TZSrzx741fg1pw6szH0cbnD27gtjTLMzi8escdLju0i/kfmJJ6ST3rfPFFpsw0GbXoabe1SQzXoYhAeVTUNjbmebD+bkBlcVxp0vNbzWfM+1SSUklMxwcHNBD7ZuuwsLrNTksYexGD5dRMJuWi+n/juNuIUqyWMZGEBQx680a79/G/ZqniS7jCPoUjM2bLre9+s6E24qOeWMZGD8NGwi2UWyhtvyg3ATxJZzn4jB+xUrG7h037SLEo5ye7GDUbI+k+H6rAk0SggIDnfhlpSYYJBuZIQfiGnzC6HD5eZors2OTrqlJsdno+Wwurjb48UzJrdOUtsTbscuHxittKR3OAXqvVLPr0+pnV54+gF7sXizaSqa+TxHAseeAd0q2mfJLLObxTSPU6dxjuuqN5WYS9pvGM7Dq1zddDu3LpHgnlPD3Pilo5w4FjHgjcbW/VSDWUT5iP6rWN9hJPduHehiS0IIlTh0cpu8E9p/RSDx+5IfU+ZTIH3JD6nzKZA+44fU+ZQD7kh9T5lCR9yQ+p8yhA+5IfU+ZTIH3JD6nzKEkikoWRX5MWvv7EIJKgBAQcbwtlXC+GTc8Wv0g9Dh2qyuxwkpIhrKwcDx/ApqKQxzt91/muHEH6LuVWxsWYmvJY3PTZnHX0M4lYMwIyyM6HsO8e3goupVseVkxk4vKNnLslBXjlsNmaAdXQu808BbVvsIXmb9BKDPW6L2hxFRvWfivuivd4Pq0HxGHrzhav6ew6i47pMbv6Gk2b2axGm0bURxs9Q3kHYNLd6urqtjszl63iPD7+rrbffY21HDI0f1ZM56mBg7rn9VsxTW7PP2zhJ+SOF88klZFQQBAEAQBAEAQBAEAQBAEAQHjVUrJW5ZGte09DgCPmslJxeUDOVXg+oXm/JFvuuI+S2I6u1epjyRPyi8H9HE7Mxsmbjyjge8WSWrsksP/AoJGlpqZsYs2/aST3lazeTI9VACAIAgCAIAgCAIAgCAIAgCAIAgCAIAgCAIAgCAIAgCAIAgCAIAgCAIAgCAIAgCAIAgCAIAgCAIAgCAIAgCAIAgCAID//Z"/>
          <p:cNvSpPr>
            <a:spLocks noChangeAspect="1" noChangeArrowheads="1"/>
          </p:cNvSpPr>
          <p:nvPr/>
        </p:nvSpPr>
        <p:spPr bwMode="auto">
          <a:xfrm>
            <a:off x="207436" y="-144463"/>
            <a:ext cx="406400"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14" name="AutoShape 10" descr="data:image/jpeg;base64,/9j/4AAQSkZJRgABAQAAAQABAAD/2wCEAAkGBxAREhQSEBQWFRUXFhcXFhQYFBcVFhgWFR0YGBUZFRcdHCggGBolHRoWJDEhJSkrLjAwFx81ODMsNygtLisBCgoKDg0OGxAQGS0kICY3Ny43KywtNywsLCw0LC00Ly4tLC0rNDIsLCw3MS8vKzYsLCwsLCssLCwsKywsKywsNP/AABEIAMIBAwMBIgACEQEDEQH/xAAcAAEAAgIDAQAAAAAAAAAAAAAABQcEBgEDCAL/xABMEAABAwIBBQoKBwcDAwUAAAABAAIDBBEFBgcSITETNEFRVGFxk7LRFBUWInN0gYKRswgXIzI1kqEzQlJyscHCJGJjJVPSg6Kj4fD/xAAbAQEBAAIDAQAAAAAAAAAAAAAAAQQFAgMGB//EACwRAQACAQIEBAUFAQAAAAAAAAABAgMEEQUSITETQVFxMlOBofAVQmHR8Qb/2gAMAwEAAhEDEQA/ALPwPJ6iNNATTQEmGMkmFlydEbdSzvJyh5LB1LO5duAb1p/Qxdlqz0EX5OUPJYOpZ3J5OUPJYOpZ3KURBF+TlDyWDqWdyeTlDyWDqWdylEQRfk5Q8lg6lncnk5Q8lg6lncpREEX5OUPJYOpZ3J5OUPJYOpZ3KURBF+TlDyWDqWdyeTlDyWDqWdylEQRfk5Q8lg6lncnk5Q8lg6lncpREEX5OUPJYOpZ3J5OUPJYOpZ3KURBF+TlDyWDqWdyeTlDyWDqWdylEQRfk5Q8lg6lncnk5Q8lg6lncpREEX5OUPJYOpZ3J5OUPJYOpZ3KURBF+TlDyWDqWdyeTlDyWDqWdylEQRfk5Q8lg6lncnk5Q8lg6lncpREEX5OUPJYOpZ3J5OUPJYOpZ3KURBF+TlDyWDqWdyeTlDyWDqWdylEQRfk5Q8lg6lncnk5Q8lg6lncpREFM5aYTTNrZWthiAGhYCNoH3GcFlyszLnf03ufLYiCysA3rT+hi7LVnrAwDetP6GLstWegIiICIiAiIgIiICIiAiIgIiICIiAiIgIiICIiAiIgIiICIiAiIgqbLnf03ufLYiZc7+m9z5bEQWVgG9af0MXZas9YGAb1p/Qxdlqz0BERAREQEREBERAREQEREBERAREQEREBERAREQEREBERAREQEREFTZc7+m9z5bETLnf03ufLYiCysA3rT+hi7LVnrAwDetP6GLstWegIiIOCvlfTioPK3HG0dO+bUXagxv8TnagOjh9ikzERu5Ux2yWile8s+lxSGSSWJjwXxFoe2+tpcLhZgVAZNY++lqxO4lwcftuEua43cekHWr7p5mva1zTdrgCDxg6wuvFli8M7iGgtpLxE9p8/583cEXAXK7WvEREGPXVTIY3yynRYxrnvdxNaLuJ6AF9UdQyWNkkZux7Q5p42uFwfgVE5cfh1d6rUfLcu7JLeNJ6vD2GoJZdVTM1jXPeQGtBc4nYANZJXaq6z3Y94Nh5iYfPqXbl0R2JkPwAb7yCROdLBbb6b+V/ctvppmvaHsIc1wBBGwgi4PwXjx1JIIxNoncy8xh/BpgaRb06Oteg8yGPeE0Ahcbvpnbmedh1xn4avYgsVfD5AASSABtJNgOlHvAFybDjXm/Odl/LXzPhieW0jHENaCRuujtfJxjVqbst+gXDimc3CICQ6pbIRtEQ3W3tbq/VR8WeLCCbaco5zC4BVvkbmmqq2Ns07xTROF2DR0pHN4CG3swdPwW3y5i6W3m1U4dwFzYiL840Qf1Qb/gOVdDXEtpZ2SOAuWg2c0cZaddl14/ljQUMjY6uYRuc3SAIcbi9r6hxrWc2+byXCqmeR8rJWyRtaxwaWO1Ek6Tbnm2FaN9ILf0Hq57aCzPrRwXlTfyv7lm4dl7hU7g2OshLjsa54YTzDStcqmshs17sTpRUipEV3vZoblp/cNr30h/RQmXeQ1RhTmbq5skclwyRo0bltrtc0k2Njfh2Ir1JpLiSVrRdxAA1kkgADjJVV5h8oJZ4JqaVxfuBYY3ON3CN9wG6+AEH4rSM7OXElZUPpoXltNE4tIBI3V7bh5fxsB1Ac10RbOJ50cIgJaagSEbdyaZP1Gr9V0UOdvB5DYzOj55I3MHxVbZDZpJq2JlRUSGCJwuxrWgyubwON9TAeIhS2UWZFzIy+hndI4C+5Sho0uGzXtAAPSEFz0VbFMxskL2SMdsexwc09BCyLryrkZlbUYVUaTdLc9LRngOw2vpav3Xg8PMvUVFVMlYySM6THtDmnjDhcIKuy539N7ny2ImXO/pvc+WxEFlYBvWn9DF2WrPWBgG9af0MXZas9ARF83QHnUqPziY/wCF1Jaw3iiu1nO79939h0c63/OTlF4NT7nGbSy3aLbWt/ed/YdKpcBYeqyfth6jgGh3mdRb2j+xWnmnx/SYaN586MXi54+Fo5wf0Kq1ZGHVz6eVk0Rs9jgRxHjB5iLhY+LJyW3bziOjjVYJp5+Xu9IhcqOwTFWVUEc0f3Xi/QeEdIN1IXW0jq+eWrNbTWe8OURERB5cfh1d6rUfLcu7JLeNJ6vD2Grpy4/Dq71Wo+W5d2SW8aT1eHsNQSpXmrPLjwqsRe1pvHTt3IcRcPOlPxsPdV+ZYY22ho56l37jDojjedTB+YheU6OpAmZLMDIN0Ekgvrf52k4XPGf6oLorciS3JsQht52NFVz7oTpvH5CW+xaNmdx7wXEWNcfs6gbi7i0jriPx1e8tw+vKO1vAXWta27N2cVtHYqdkkAkLoQWDT0oxwtsbsF+G2r4Ir1BnKrnQYZWSMNnbk5oPEX+b/crz1m7wltViNLA8XYXlzxwFsbXPt7S0D2q5soMQOJ5OyTt1udAHPaNdnxEboPYQ5U7m4xRlNiVJM82ZplrjwASNdGD0aTgg9QYhVsgikmffQjY57rC50Wi5sOHYtE+ujCOOfqD3reMVo21EMsDiQ2RjmEjaA4EG3OqhyozP0lJR1FSyonc6GJ8ga7c9EloJAdZgNvaiN4yczl4fXTtpqcy7o4OI0oi0WaC43N+IKsvpAn/XQer/AOZURmX/ABeD+SfsFTH0gt/Qer/5lFZubHONQYfQinqN13QSSPsyMuFnG413WvZy8uRiz4o6eJ7YoiSAReR73WGwXsABsUnm/wA2NPiVEKmSeWN5fIwBoYW2YbA2Lbn4rSa2Gqwutcxr9CenfYPbcA7HNNuFrmkajxoLYzfYBPheGVtXO3Qmkic9sZ+81kbHFulxOJJNuhU/k1QCpq6eB9yJZWNdxkE3ffpF16SFYMUwl0ke2emfqHA8tIc32OXm7JitFPV000moRTMc/mANn/AX+CD11G0AWGoDYOJfRC4jNxcG/OOFCUR5qzzYc2HFZdAWErGSn+Y3a7s39qtrMpVukwqEON9zdJGP5WuOiPgQqmzz17ZsVlDTcRMjiJ4NIXc7tBWzmTpTHhUJItujpJPY5x0T8AEVB5c7+m9z5bFwucud/Te58tiIiysA3rT+hi7LVnrAwDetP6GLstWcUHKxqqobG1z3kBrQXOPEBrKyLqs86+UFgKOM6zZ0tjsb+609O3oC43vyxuydHpranNGOv+NFylxl1ZUPmdcAnRY3+FgJ0R08J6VFrkrhamZ3neX0bFjrirFKx0gXIXCKOxvWa3KDcZvBXnzJTdl/3ZBe4HM4fqOdW+F5oa4ggtNiCCCOAjWCr3yJx4VtM15I3RvmyjieOHoIsfas/TZN45Z7vH8f0PJfx6R0nv7tiREWU84g8uPw6u9VqPluXdklvGk9Xh7DV05cfh1d6rUfLcu7JLeNJ6vD2GoKs+kBjv7ChYf+aX2aoh2j7AsDM7kHTVsEtTXR6bS/QhGk5o8wee7zSL6zbX/CrEyiyIwiondPWAbrJa+lOWXDQGjRGls1DYpjBzQUkLIKeSJkbBZo3Vp5zck3J26yghfqpwXkv/yy/wDkq3zx5DU9CyCejj3OMkxyDSc7zj5zHXcTbUHBXtBWxSfckY/+VzT/AEKxcewaCthdBUt043WJFyDdpBBBGsG4QVDmExhp8Iw+XW14MrGnWDcBkrfaNE/mWnZw8iJcMmcQC6me47lJbU0HWGPsfNcL216jqV5YNm5w2kmZUU8TmSMJ0TujyNYsQQTrHMtkr3Q6BE5ZoO1EPLQ08x0tRQUVkbngnpY2w1kfhDGizZA60oA2B19T7cdwelS+Vmd6jqqOenjhm0ponxgnQDWl4IuTfWBzLaKzN1gNS7zGMa43NoZ9G/GdEEj9F1Q5msJabkTO5jMf7Iqrcy/4vB/JP2Cpn6QO/oPV/wDMq3cDyNw6hO6U1OyN4B+01l4B1HznE21XWBlJk/g9fI2WqdG9zW6DSKgN1XvbU7jQRuYn8Kb6ebtLUc/+BaMkFawanjcZDzt1xE+wuHwVtZOYJTUUAhpRaLSLwNIvuX6ybk7CvrKPCaargdDVgGE6Jdd2jYtIIOlwG6IqrMBj9t2oHn/mivxamyNHtLT7TxLWc7ORMlFUSVETSaaVxdpWuI3vN3MfxAk6jz24FbWAZE4NTzsmpNHdW3tozlxsRYgt0tYstprZoWjRmdGA4a2vLQHDh1O2hBR2Q2d2SkiZT1cbpmMFmSNcN0DeBrwdTgOO91K5Q57mujLaGB4edW6S2s3nawG7j02C2qszYYJVEvjjDdeswSkNv/KCQP0XxSZocIjIc5kkltofK7R9oFkVSuSOS9Ti1SWt0iwu0p6g6w2+txJvreeADXr4l6joKRkLGRRizGNDWt4mtFgsKgmoIGCOF8EbG7GtexoHsBUlFICAWkEHYRsKIqrLnf03ufLYuFzlzv6b3PlsRBZWAb1p/QxdlqzXLCwDetP6GLstWa4oIzKDFmUkEk8mxo1DjcdQA57qgKyrfNI+WU3e9xc7pPFzDgW3Zzsf8IqNwjN44b3tsdJwk/y7PaVpS1+oyc07Q9twLQ+Di8W3xW+0CIu2ngfI4Mja57jsa1pcT8FjRG/SG7taKxvMupFMT5L17G6TqaTR4wAf0Buojj5toO34KzWY7w4Y82PJ8Fon2cLYshsoPAqlpcfspLMkHALkaL/YeHiutdRWtprO8JqMFc2Kcdu0vTDHA2I2HZ7V9rQ81+UO7w+DyOvJCABr1uj2NPSNnsC3pq2tbRaN4fONRgtgyTjt3hC5cfh1d6rUfLcu7JLeNJ6vD2Grpy4/Dq71Wo+W5d2SW8aT1eHsNXJ0qe+kS0GppLi/2MnaatPyWzeVeIwunphDoB5YdN+idIAE8GzWFuP0h980noZO01duaLLbD6Cikiq5tzeZnPDdzkcS0hoBu1pHAUVX2PZM1+FSM3Zpic6+hLG8hptt0XtIII4irszNZXTV8EsdSdOWAtG6cL2OB0S7/cLEE8Kr7O1l7TYk2GGlDiyN5kMjmlpcSNEBrTrtrNz0LdMxWTc9NDNUTtLN3LAxhFnbmy9nOHBck25kFoqic/8Ajwknio2nVE0ySfzv+5foaCfeV311UyGN8kmprGuc48QaLleVmCXFsRsb6dVPr/2sJ/o2Mf8AtRGJk5iTqGrhqGggxvaXCxBLD99pHO0n9F63pJ2SMbIw3a9oc0jYWuFwR7FQGfHJ9tNVRTRttHLGGatgfCA23SW6PwK3/MhjvhFAIXnz6Y7n/wCkQDGf6t91Fb3i/wCwm9G/sleN4o26I1DYOBeyMW/YTejf2SvKGRVFHPWUsMouySRrHDmcCD/+5kRdmY/KfwilNJKbyU9g3jdCfuflN2/BbDnW/Ca30X+TVRGGVU2B4p9pf7GQsk4N0gdw24bts4c4V55zZmyYNVvYbtdCC0jYQS0ghFU9mNaBizbf9mX/ABU99ItoM9Ff/tzdqNQWY/8AFmehl/xU99In9vRejm7UaInvo9C1FPblB7DVgZ5M4OjpYfRu84giolafug7YmngceE8A1cOrTsmMuDh2GzQQH/UzTEtdbVGzRaC/ndwAe1Y2bvImTFZyX6Qp2OvNLru8mx0Gnhc65JdwIqQzU5uxXyCpqWWpWHULftnD90f7Bwnh2L0XHGGgNaAANQAFgAOADgXTRUccMbYomhjGANa0agANllkoipsud/Te58tiJlzv6b3PlsRBZOAn/S0/oY+y1Q+XuUAo6clp+1k8yMc5Bu7oA1/BSmDvDaSBx1AQRkngsGC91SmWWOmtqXSA/ZtuyMf7Qfve06/gunNk5KtnwnRTqs/X4Y6yhCTwm5vck7STtJ6VwiLWPfx06ABOobdg6Sr4yPybjo4WgAbo4AyP4S7i6BsAVFQyaLmu/hcHfA3Xo6gqWzMZIw3a5ocD0rM0kRvMvMf9JkyRWlI+Gd3foqtc6mTbAzwyJtnBwbKBsIOxx5wVZdlpudKubHQvjJ86UhjR7buPwCycsRNZ3aLhmTJTU05PX7KYRCi1T6KzsDxR9JOydm1p1j+Jp+8D0/1svQWHVjJo2yxm7HtDgeleb1Y2ajKHQc6jkOo3dFfj/fZ/ce1ZWmy7TyS87x/Q+JSM1e8d/ZvOXH4dXeq1Hy3LuyS3jSerw9hq6Mtj/wBOrfVZ/luXfklvGk9Xh7DVnvHKf+kPvmk9DJ2mqNzdZtocUpXzvnkiLZXMDWtaRqDTc3HOVJfSH3zSehk7TVzmmy7oMPpHw1T3NeZnPAEb3gtIaNoFuAoqKy1ze1GDsbWU1Rpsa5oL9ENkY5xs08II4Lres0GX01cX0tWQ6aNumyQCxey4adMbNIEt1jbcLVc6Gcynr6Y0lIx+g5zXPleNDUw3AY3brIGsr4zAYW99ZNVWO5xxGK/G+QtNh0Bv6hBuGfXHtwom0zD59S7RPoma3noJ0R7VV2a7G6Khq3VNaX+bGWwhkZf5z9Tjq2Wbq94pnbx4VeIykG8cH2LOLzCdMjpcXfALc8n8zEU1NDLUTzRyyMDnMaI7N0tYAuL6hbag6M5uXWFYlRmKJ0u7Me2SPShc0aQ1OBPBdpIWs5nsdFJiLGuNo5xuLuLSOuMn3tXvLfTmLo+VT/CP/wAVUGUuEyUNXNTkkOik8x/CW/eif02selB6txX9hN6N/ZK8t5tz/wBSoPTx/wB16JwHGxXYWKkbXwPDxxSNa5rx8QV52zcfiVB6eP8AuiLRz85MaUbK+JvnR2jmtwxk+a4/yk2vxHmUBk9lNu2A19FIfPp4bx32mFzhYDj0Tq6C1XrX0cc8b4pRpMe0sc07C1wsV5Tx/DJcOqqilJILbsv/ABxPs5vSCNH2hFbLmP8AxZnoZf8ABT30if29H6KbtRqAzH/irPQzf4qf+kV+3ovRzdqNEaFSZMSy0EldFdwhlLJWAXIZYEPFuAEkHm1rZc0eXXgEvg1Qf9NK7U637KR1hpX/AIDw8W3jW6ZgWB1DUNIBBnIIOsEFjQQeZaBnUyI8Wz7pE3/SzE6H/G83JjPNwjm1cCK9JseCBbhGr/65l9qmczWXmlo4fVu84aqeQn7w27m48YH3Txaum5QURU+XO/pvc+WxEy539N7ny2Ig3Z+GOqsPigEhjD4IgXAAnR0W3Ht2LWBmnj5S/wDI1b1gO9af0MXYas4LhbHW3dlYNbnwRtjtturf6qI+Uv8AyNT6qI+Uv/I1WSi4+Bj9Hf8Aq+s+ZP59FbfVTHyl/wCRq2XJXJyShbuYqHSR7QxzANE8Oi4a9fEtkQq1xVrO8OnPr9Rmry5Lbw+LlaXj+QbqyUyzVTztDW7m3RY3ib3rdgllztWLdJdOHPfDbmxztPqrj6qI+Uv/ACNXH1UR8pf+RqslF1+Bj9GZ+r6z5k/n0Vv9VEfKX/kavqnzXtje17KmQOa4OB0G6iNYVjIkYaR5JbiurtG03R+K4f4RTTU7nFu6xPiLwBcabS0kDZw7F3YTRiCCKEHSEcbGaVrX0AG3t7FlLldrXtHy9zex4rJFI+d8W5tc0BrWuuHEG+s6ti1f6iYOWS9UzvVwIgqzD8yNAwgzTTSjhbdsYPSWi/wKsCkwmKCDwelaIWBpa3RH3b/vazrPDrUmiCpaTMjTtlZI+qlkAeHuaY2APsdIgkHh/urYa0L6RBwQtCy6zaQ4nO2oMz4XhgY7Ra1wcGklpN+EXK35EGo5HZFjDqeambO+VkpJF2tboFzdF1rbb6itbyezNw0lRBUCqkeYXteGmNoB0dgJBurSRBwFpOXubuDFHxyOkdE9gLS5rQ7SabEB1+I3t0lbuiCu8jM1sWG1QqWVD5CGOZouY0Dzra7joWdl9m/Ziz4XvndEYmvaA1rXX0y0m9+hbsiDWMgskGYXC+FkrpQ+TTu5oaRqAtq6FLY5hMNXDJTztux4sRwg8DmngcDrHQpFEFPszFQixFbKCCCDubLgjWCDxq1MMhkjjYyWTdXNFjIWhpcRwkDUCsxEFTZc7+m9z5bETLnf03ufLYuEFl4BvWn9DF2WrPWBgG9af0MXZas9AREQEREBERAREQEREBERAREQEREBERAREQEREBERAREQEREBERBU2XO/pvc+WxEy539N7ny2IgsrAN60/oYuy1Z6wMA3rT+hi7LVnoCIiAiIgIiICIiAiIgIiICIiAiIgIiICIiAiIgIiICIiAiIgIiIKmy539N7ny2ImXO/pvc+WxEFlYBvWn9DF2WrPWBgG9af0MXZas9AREQEREBERAREQEREBERAREQEREBERAREQEREBERAREQEREBERBU2XO/pvc+WxEy539N7ny2LhBE4fjNUIowJ5gAxlhur+Ic6yPHdXyibrX96IgeO6vlE3Wv708d1fKJutf3oiB47q+UTda/vTx3V8om61/eiIHjur5RN1r+9PHdXyibrX96IgeO6vlE3Wv708d1fKJutf3oiB47q+UTda/vTx3V8om61/eiIHjur5RN1r+9PHdXyibrX96IgeO6vlE3Wv708d1fKJutf3oiB47q+UTda/vTx3V8om61/eiIHjur5RN1r+9PHdXyibrX96IgeO6vlE3Wv708d1fKJutf3oiB47q+UTda/vTx3V8om61/eiIHjur5RN1r+9PHdXyibrX96IgeO6vlE3Wv708d1fKJutf3oiB47q+UTda/vTx3V8om61/eiIHjur5RN1r+9PHdXyibrX96Ig0/KDEZ3VDy6WQnzdZe4n7redERB/9k="/>
          <p:cNvSpPr>
            <a:spLocks noChangeAspect="1" noChangeArrowheads="1"/>
          </p:cNvSpPr>
          <p:nvPr/>
        </p:nvSpPr>
        <p:spPr bwMode="auto">
          <a:xfrm>
            <a:off x="207436" y="-144463"/>
            <a:ext cx="406400"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1036" name="AutoShape 12" descr="data:image/jpeg;base64,/9j/4AAQSkZJRgABAQAAAQABAAD/2wCEAAkGBxAREhQSEBQWFRUXFhcXFhQYFBcVFhgWFR0YGBUZFRcdHCggGBolHRoWJDEhJSkrLjAwFx81ODMsNygtLisBCgoKDg0OGxAQGS0kICY3Ny43KywtNywsLCw0LC00Ly4tLC0rNDIsLCw3MS8vKzYsLCwsLCssLCwsKywsKywsNP/AABEIAMIBAwMBIgACEQEDEQH/xAAcAAEAAgIDAQAAAAAAAAAAAAAABQcEBgEDCAL/xABMEAABAwIBBQoKBwcDAwUAAAABAAIDBBEFBgcSITETNEFRVGFxk7LRFBUWInN0gYKRswgXIzI1kqEzQlJyscHCJGJjJVPSg6Kj4fD/xAAbAQEBAAIDAQAAAAAAAAAAAAAAAQQFAgMGB//EACwRAQACAQIEBAUFAQAAAAAAAAABAgMEEQUSITETQVFxMlOBofAVQmHR8Qb/2gAMAwEAAhEDEQA/ALPwPJ6iNNATTQEmGMkmFlydEbdSzvJyh5LB1LO5duAb1p/Qxdlqz0EX5OUPJYOpZ3J5OUPJYOpZ3KURBF+TlDyWDqWdyeTlDyWDqWdylEQRfk5Q8lg6lncnk5Q8lg6lncpREEX5OUPJYOpZ3J5OUPJYOpZ3KURBF+TlDyWDqWdyeTlDyWDqWdylEQRfk5Q8lg6lncnk5Q8lg6lncpREEX5OUPJYOpZ3J5OUPJYOpZ3KURBF+TlDyWDqWdyeTlDyWDqWdylEQRfk5Q8lg6lncnk5Q8lg6lncpREEX5OUPJYOpZ3J5OUPJYOpZ3KURBF+TlDyWDqWdyeTlDyWDqWdylEQRfk5Q8lg6lncnk5Q8lg6lncpREEX5OUPJYOpZ3J5OUPJYOpZ3KURBF+TlDyWDqWdyeTlDyWDqWdylEQRfk5Q8lg6lncnk5Q8lg6lncpREFM5aYTTNrZWthiAGhYCNoH3GcFlyszLnf03ufLYiCysA3rT+hi7LVnrAwDetP6GLstWegIiICIiAiIgIiICIiAiIgIiICIiAiIgIiICIiAiIgIiICIiAiIgqbLnf03ufLYiZc7+m9z5bEQWVgG9af0MXZas9YGAb1p/Qxdlqz0BERAREQEREBERAREQEREBERAREQEREBERAREQEREBERAREQEREFTZc7+m9z5bETLnf03ufLYiCysA3rT+hi7LVnrAwDetP6GLstWegIiIOCvlfTioPK3HG0dO+bUXagxv8TnagOjh9ikzERu5Ux2yWile8s+lxSGSSWJjwXxFoe2+tpcLhZgVAZNY++lqxO4lwcftuEua43cekHWr7p5mva1zTdrgCDxg6wuvFli8M7iGgtpLxE9p8/583cEXAXK7WvEREGPXVTIY3yynRYxrnvdxNaLuJ6AF9UdQyWNkkZux7Q5p42uFwfgVE5cfh1d6rUfLcu7JLeNJ6vD2GoJZdVTM1jXPeQGtBc4nYANZJXaq6z3Y94Nh5iYfPqXbl0R2JkPwAb7yCROdLBbb6b+V/ctvppmvaHsIc1wBBGwgi4PwXjx1JIIxNoncy8xh/BpgaRb06Oteg8yGPeE0Ahcbvpnbmedh1xn4avYgsVfD5AASSABtJNgOlHvAFybDjXm/Odl/LXzPhieW0jHENaCRuujtfJxjVqbst+gXDimc3CICQ6pbIRtEQ3W3tbq/VR8WeLCCbaco5zC4BVvkbmmqq2Ns07xTROF2DR0pHN4CG3swdPwW3y5i6W3m1U4dwFzYiL840Qf1Qb/gOVdDXEtpZ2SOAuWg2c0cZaddl14/ljQUMjY6uYRuc3SAIcbi9r6hxrWc2+byXCqmeR8rJWyRtaxwaWO1Ek6Tbnm2FaN9ILf0Hq57aCzPrRwXlTfyv7lm4dl7hU7g2OshLjsa54YTzDStcqmshs17sTpRUipEV3vZoblp/cNr30h/RQmXeQ1RhTmbq5skclwyRo0bltrtc0k2Njfh2Ir1JpLiSVrRdxAA1kkgADjJVV5h8oJZ4JqaVxfuBYY3ON3CN9wG6+AEH4rSM7OXElZUPpoXltNE4tIBI3V7bh5fxsB1Ac10RbOJ50cIgJaagSEbdyaZP1Gr9V0UOdvB5DYzOj55I3MHxVbZDZpJq2JlRUSGCJwuxrWgyubwON9TAeIhS2UWZFzIy+hndI4C+5Sho0uGzXtAAPSEFz0VbFMxskL2SMdsexwc09BCyLryrkZlbUYVUaTdLc9LRngOw2vpav3Xg8PMvUVFVMlYySM6THtDmnjDhcIKuy539N7ny2ImXO/pvc+WxEFlYBvWn9DF2WrPWBgG9af0MXZas9ARF83QHnUqPziY/wCF1Jaw3iiu1nO79939h0c63/OTlF4NT7nGbSy3aLbWt/ed/YdKpcBYeqyfth6jgGh3mdRb2j+xWnmnx/SYaN586MXi54+Fo5wf0Kq1ZGHVz6eVk0Rs9jgRxHjB5iLhY+LJyW3bziOjjVYJp5+Xu9IhcqOwTFWVUEc0f3Xi/QeEdIN1IXW0jq+eWrNbTWe8OURERB5cfh1d6rUfLcu7JLeNJ6vD2Grpy4/Dq71Wo+W5d2SW8aT1eHsNQSpXmrPLjwqsRe1pvHTt3IcRcPOlPxsPdV+ZYY22ho56l37jDojjedTB+YheU6OpAmZLMDIN0Ekgvrf52k4XPGf6oLorciS3JsQht52NFVz7oTpvH5CW+xaNmdx7wXEWNcfs6gbi7i0jriPx1e8tw+vKO1vAXWta27N2cVtHYqdkkAkLoQWDT0oxwtsbsF+G2r4Ir1BnKrnQYZWSMNnbk5oPEX+b/crz1m7wltViNLA8XYXlzxwFsbXPt7S0D2q5soMQOJ5OyTt1udAHPaNdnxEboPYQ5U7m4xRlNiVJM82ZplrjwASNdGD0aTgg9QYhVsgikmffQjY57rC50Wi5sOHYtE+ujCOOfqD3reMVo21EMsDiQ2RjmEjaA4EG3OqhyozP0lJR1FSyonc6GJ8ga7c9EloJAdZgNvaiN4yczl4fXTtpqcy7o4OI0oi0WaC43N+IKsvpAn/XQer/AOZURmX/ABeD+SfsFTH0gt/Qer/5lFZubHONQYfQinqN13QSSPsyMuFnG413WvZy8uRiz4o6eJ7YoiSAReR73WGwXsABsUnm/wA2NPiVEKmSeWN5fIwBoYW2YbA2Lbn4rSa2Gqwutcxr9CenfYPbcA7HNNuFrmkajxoLYzfYBPheGVtXO3Qmkic9sZ+81kbHFulxOJJNuhU/k1QCpq6eB9yJZWNdxkE3ffpF16SFYMUwl0ke2emfqHA8tIc32OXm7JitFPV000moRTMc/mANn/AX+CD11G0AWGoDYOJfRC4jNxcG/OOFCUR5qzzYc2HFZdAWErGSn+Y3a7s39qtrMpVukwqEON9zdJGP5WuOiPgQqmzz17ZsVlDTcRMjiJ4NIXc7tBWzmTpTHhUJItujpJPY5x0T8AEVB5c7+m9z5bFwucud/Te58tiIiysA3rT+hi7LVnrAwDetP6GLstWcUHKxqqobG1z3kBrQXOPEBrKyLqs86+UFgKOM6zZ0tjsb+609O3oC43vyxuydHpranNGOv+NFylxl1ZUPmdcAnRY3+FgJ0R08J6VFrkrhamZ3neX0bFjrirFKx0gXIXCKOxvWa3KDcZvBXnzJTdl/3ZBe4HM4fqOdW+F5oa4ggtNiCCCOAjWCr3yJx4VtM15I3RvmyjieOHoIsfas/TZN45Z7vH8f0PJfx6R0nv7tiREWU84g8uPw6u9VqPluXdklvGk9Xh7DV05cfh1d6rUfLcu7JLeNJ6vD2GoKs+kBjv7ChYf+aX2aoh2j7AsDM7kHTVsEtTXR6bS/QhGk5o8wee7zSL6zbX/CrEyiyIwiondPWAbrJa+lOWXDQGjRGls1DYpjBzQUkLIKeSJkbBZo3Vp5zck3J26yghfqpwXkv/yy/wDkq3zx5DU9CyCejj3OMkxyDSc7zj5zHXcTbUHBXtBWxSfckY/+VzT/AEKxcewaCthdBUt043WJFyDdpBBBGsG4QVDmExhp8Iw+XW14MrGnWDcBkrfaNE/mWnZw8iJcMmcQC6me47lJbU0HWGPsfNcL216jqV5YNm5w2kmZUU8TmSMJ0TujyNYsQQTrHMtkr3Q6BE5ZoO1EPLQ08x0tRQUVkbngnpY2w1kfhDGizZA60oA2B19T7cdwelS+Vmd6jqqOenjhm0ponxgnQDWl4IuTfWBzLaKzN1gNS7zGMa43NoZ9G/GdEEj9F1Q5msJabkTO5jMf7Iqrcy/4vB/JP2Cpn6QO/oPV/wDMq3cDyNw6hO6U1OyN4B+01l4B1HznE21XWBlJk/g9fI2WqdG9zW6DSKgN1XvbU7jQRuYn8Kb6ebtLUc/+BaMkFawanjcZDzt1xE+wuHwVtZOYJTUUAhpRaLSLwNIvuX6ybk7CvrKPCaargdDVgGE6Jdd2jYtIIOlwG6IqrMBj9t2oHn/mivxamyNHtLT7TxLWc7ORMlFUSVETSaaVxdpWuI3vN3MfxAk6jz24FbWAZE4NTzsmpNHdW3tozlxsRYgt0tYstprZoWjRmdGA4a2vLQHDh1O2hBR2Q2d2SkiZT1cbpmMFmSNcN0DeBrwdTgOO91K5Q57mujLaGB4edW6S2s3nawG7j02C2qszYYJVEvjjDdeswSkNv/KCQP0XxSZocIjIc5kkltofK7R9oFkVSuSOS9Ti1SWt0iwu0p6g6w2+txJvreeADXr4l6joKRkLGRRizGNDWt4mtFgsKgmoIGCOF8EbG7GtexoHsBUlFICAWkEHYRsKIqrLnf03ufLYuFzlzv6b3PlsRBZWAb1p/QxdlqzXLCwDetP6GLstWa4oIzKDFmUkEk8mxo1DjcdQA57qgKyrfNI+WU3e9xc7pPFzDgW3Zzsf8IqNwjN44b3tsdJwk/y7PaVpS1+oyc07Q9twLQ+Di8W3xW+0CIu2ngfI4Mja57jsa1pcT8FjRG/SG7taKxvMupFMT5L17G6TqaTR4wAf0Buojj5toO34KzWY7w4Y82PJ8Fon2cLYshsoPAqlpcfspLMkHALkaL/YeHiutdRWtprO8JqMFc2Kcdu0vTDHA2I2HZ7V9rQ81+UO7w+DyOvJCABr1uj2NPSNnsC3pq2tbRaN4fONRgtgyTjt3hC5cfh1d6rUfLcu7JLeNJ6vD2Grpy4/Dq71Wo+W5d2SW8aT1eHsNXJ0qe+kS0GppLi/2MnaatPyWzeVeIwunphDoB5YdN+idIAE8GzWFuP0h980noZO01duaLLbD6Cikiq5tzeZnPDdzkcS0hoBu1pHAUVX2PZM1+FSM3Zpic6+hLG8hptt0XtIII4irszNZXTV8EsdSdOWAtG6cL2OB0S7/cLEE8Kr7O1l7TYk2GGlDiyN5kMjmlpcSNEBrTrtrNz0LdMxWTc9NDNUTtLN3LAxhFnbmy9nOHBck25kFoqic/8Ajwknio2nVE0ySfzv+5foaCfeV311UyGN8kmprGuc48QaLleVmCXFsRsb6dVPr/2sJ/o2Mf8AtRGJk5iTqGrhqGggxvaXCxBLD99pHO0n9F63pJ2SMbIw3a9oc0jYWuFwR7FQGfHJ9tNVRTRttHLGGatgfCA23SW6PwK3/MhjvhFAIXnz6Y7n/wCkQDGf6t91Fb3i/wCwm9G/sleN4o26I1DYOBeyMW/YTejf2SvKGRVFHPWUsMouySRrHDmcCD/+5kRdmY/KfwilNJKbyU9g3jdCfuflN2/BbDnW/Ca30X+TVRGGVU2B4p9pf7GQsk4N0gdw24bts4c4V55zZmyYNVvYbtdCC0jYQS0ghFU9mNaBizbf9mX/ABU99ItoM9Ff/tzdqNQWY/8AFmehl/xU99In9vRejm7UaInvo9C1FPblB7DVgZ5M4OjpYfRu84giolafug7YmngceE8A1cOrTsmMuDh2GzQQH/UzTEtdbVGzRaC/ndwAe1Y2bvImTFZyX6Qp2OvNLru8mx0Gnhc65JdwIqQzU5uxXyCpqWWpWHULftnD90f7Bwnh2L0XHGGgNaAANQAFgAOADgXTRUccMbYomhjGANa0agANllkoipsud/Te58tiJlzv6b3PlsRBZOAn/S0/oY+y1Q+XuUAo6clp+1k8yMc5Bu7oA1/BSmDvDaSBx1AQRkngsGC91SmWWOmtqXSA/ZtuyMf7Qfve06/gunNk5KtnwnRTqs/X4Y6yhCTwm5vck7STtJ6VwiLWPfx06ABOobdg6Sr4yPybjo4WgAbo4AyP4S7i6BsAVFQyaLmu/hcHfA3Xo6gqWzMZIw3a5ocD0rM0kRvMvMf9JkyRWlI+Gd3foqtc6mTbAzwyJtnBwbKBsIOxx5wVZdlpudKubHQvjJ86UhjR7buPwCycsRNZ3aLhmTJTU05PX7KYRCi1T6KzsDxR9JOydm1p1j+Jp+8D0/1svQWHVjJo2yxm7HtDgeleb1Y2ajKHQc6jkOo3dFfj/fZ/ce1ZWmy7TyS87x/Q+JSM1e8d/ZvOXH4dXeq1Hy3LuyS3jSerw9hq6Mtj/wBOrfVZ/luXfklvGk9Xh7DVnvHKf+kPvmk9DJ2mqNzdZtocUpXzvnkiLZXMDWtaRqDTc3HOVJfSH3zSehk7TVzmmy7oMPpHw1T3NeZnPAEb3gtIaNoFuAoqKy1ze1GDsbWU1Rpsa5oL9ENkY5xs08II4Lres0GX01cX0tWQ6aNumyQCxey4adMbNIEt1jbcLVc6Gcynr6Y0lIx+g5zXPleNDUw3AY3brIGsr4zAYW99ZNVWO5xxGK/G+QtNh0Bv6hBuGfXHtwom0zD59S7RPoma3noJ0R7VV2a7G6Khq3VNaX+bGWwhkZf5z9Tjq2Wbq94pnbx4VeIykG8cH2LOLzCdMjpcXfALc8n8zEU1NDLUTzRyyMDnMaI7N0tYAuL6hbag6M5uXWFYlRmKJ0u7Me2SPShc0aQ1OBPBdpIWs5nsdFJiLGuNo5xuLuLSOuMn3tXvLfTmLo+VT/CP/wAVUGUuEyUNXNTkkOik8x/CW/eif02selB6txX9hN6N/ZK8t5tz/wBSoPTx/wB16JwHGxXYWKkbXwPDxxSNa5rx8QV52zcfiVB6eP8AuiLRz85MaUbK+JvnR2jmtwxk+a4/yk2vxHmUBk9lNu2A19FIfPp4bx32mFzhYDj0Tq6C1XrX0cc8b4pRpMe0sc07C1wsV5Tx/DJcOqqilJILbsv/ABxPs5vSCNH2hFbLmP8AxZnoZf8ABT30if29H6KbtRqAzH/irPQzf4qf+kV+3ovRzdqNEaFSZMSy0EldFdwhlLJWAXIZYEPFuAEkHm1rZc0eXXgEvg1Qf9NK7U637KR1hpX/AIDw8W3jW6ZgWB1DUNIBBnIIOsEFjQQeZaBnUyI8Wz7pE3/SzE6H/G83JjPNwjm1cCK9JseCBbhGr/65l9qmczWXmlo4fVu84aqeQn7w27m48YH3Txaum5QURU+XO/pvc+WxEy539N7ny2Ig3Z+GOqsPigEhjD4IgXAAnR0W3Ht2LWBmnj5S/wDI1b1gO9af0MXYas4LhbHW3dlYNbnwRtjtturf6qI+Uv8AyNT6qI+Uv/I1WSi4+Bj9Hf8Aq+s+ZP59FbfVTHyl/wCRq2XJXJyShbuYqHSR7QxzANE8Oi4a9fEtkQq1xVrO8OnPr9Rmry5Lbw+LlaXj+QbqyUyzVTztDW7m3RY3ib3rdgllztWLdJdOHPfDbmxztPqrj6qI+Uv/ACNXH1UR8pf+RqslF1+Bj9GZ+r6z5k/n0Vv9VEfKX/kavqnzXtje17KmQOa4OB0G6iNYVjIkYaR5JbiurtG03R+K4f4RTTU7nFu6xPiLwBcabS0kDZw7F3YTRiCCKEHSEcbGaVrX0AG3t7FlLldrXtHy9zex4rJFI+d8W5tc0BrWuuHEG+s6ti1f6iYOWS9UzvVwIgqzD8yNAwgzTTSjhbdsYPSWi/wKsCkwmKCDwelaIWBpa3RH3b/vazrPDrUmiCpaTMjTtlZI+qlkAeHuaY2APsdIgkHh/urYa0L6RBwQtCy6zaQ4nO2oMz4XhgY7Ra1wcGklpN+EXK35EGo5HZFjDqeambO+VkpJF2tboFzdF1rbb6itbyezNw0lRBUCqkeYXteGmNoB0dgJBurSRBwFpOXubuDFHxyOkdE9gLS5rQ7SabEB1+I3t0lbuiCu8jM1sWG1QqWVD5CGOZouY0Dzra7joWdl9m/Ziz4XvndEYmvaA1rXX0y0m9+hbsiDWMgskGYXC+FkrpQ+TTu5oaRqAtq6FLY5hMNXDJTztux4sRwg8DmngcDrHQpFEFPszFQixFbKCCCDubLgjWCDxq1MMhkjjYyWTdXNFjIWhpcRwkDUCsxEFTZc7+m9z5bETLnf03ufLYuEFl4BvWn9DF2WrPWBgG9af0MXZas9AREQEREBERAREQEREBERAREQEREBERAREQEREBERAREQEREBERBU2XO/pvc+WxEy539N7ny2IgsrAN60/oYuy1Z6wMA3rT+hi7LVnoCIiAiIgIiICIiAiIgIiICIiAiIgIiICIiAiIgIiICIiAiIgIiIKmy539N7ny2ImXO/pvc+WxEFlYBvWn9DF2WrPWBgG9af0MXZas9AREQEREBERAREQEREBERAREQEREBERAREQEREBERAREQEREBERBU2XO/pvc+WxEy539N7ny2LhBE4fjNUIowJ5gAxlhur+Ic6yPHdXyibrX96IgeO6vlE3Wv708d1fKJutf3oiB47q+UTda/vTx3V8om61/eiIHjur5RN1r+9PHdXyibrX96IgeO6vlE3Wv708d1fKJutf3oiB47q+UTda/vTx3V8om61/eiIHjur5RN1r+9PHdXyibrX96IgeO6vlE3Wv708d1fKJutf3oiB47q+UTda/vTx3V8om61/eiIHjur5RN1r+9PHdXyibrX96IgeO6vlE3Wv708d1fKJutf3oiB47q+UTda/vTx3V8om61/eiIHjur5RN1r+9PHdXyibrX96IgeO6vlE3Wv708d1fKJutf3oiB47q+UTda/vTx3V8om61/eiIHjur5RN1r+9PHdXyibrX96Ig0/KDEZ3VDy6WQnzdZe4n7redERB/9k="/>
          <p:cNvSpPr>
            <a:spLocks noChangeAspect="1" noChangeArrowheads="1"/>
          </p:cNvSpPr>
          <p:nvPr/>
        </p:nvSpPr>
        <p:spPr bwMode="auto">
          <a:xfrm>
            <a:off x="207436" y="-144463"/>
            <a:ext cx="406400"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1044" name="AutoShape 20" descr="data:image/jpeg;base64,/9j/4AAQSkZJRgABAQAAAQABAAD/2wCEAAkGBxQSEhUUEhQVFhUWFRoRFRUWFRgcFhwYFxQXGRgYHRgYHCggGBomHBUVLTEhJSksLi4uFyEzODMsNygtLisBCgoKDg0OGxAQGzcmHyUsNCwuLSwsLCwsLCwsNDEsLCwsLCwsLCwsLCwsLCwsLCwsLCwsLCwsLCwsLCwsLCwsLP/AABEIAOEA4QMBIgACEQEDEQH/xAAcAAEAAgIDAQAAAAAAAAAAAAAABgcFCAEDBAL/xABEEAACAgEBBQQGBggFBAIDAAABAgADEQQFBxIhMQZBUWETIjJxgZEUNHOhsbIjNUJydLPB0TNSYqLCJGOCkqPSFiVD/8QAGQEBAAMBAQAAAAAAAAAAAAAAAAECAwQF/8QAKhEAAwACAgIBAgUFAQAAAAAAAAECAxESIQQxUSJBExQyM2EFI3GBsUL/2gAMAwEAAhEDEQA/ALxiIgCIiAIiIAieXUbQqrIV7EQnoGdQT8CZ6QcwDmIiAIiIAiIgCIiAIiIAiIgCIiAIiIAiIgCIiAIiIAiIgCIiAJV28zt69L/RtI+HH+LYOqnuRT0z4nu5Sc9rdtLo9LZccZAwg8XPJR8/wmtTuWJZjkkkknqSeZM6vGxKnyZeVs+r7mduJ2Zm8WJJ+Zkm7IduNRorFDO1lGcPWTnC+KE9CPDpI3TpXcEojsB1KqxA5Z5kDlOqdrmaWmaaNpNma9L6ktrOUsUOp8j4juPlPVKn3JbZY+l0rvkKBbUp7uZ48fNTj3y2J5eSOFNGLWmJ16i4IpZjgKCxPkJ2Twbd0xt09qL7TIQPfiZ02k9Ewk6SZBP/AM9v9JnhT0efYwc4z/mz1li6e4OqspyGAYHyIzKNI7u/pLq2NSUoqVuq1qp94UTh8PLdt8mev/VPHxYplwtHtiIneeMJEO2HaptO4qp4ePGXJGcZHIDzkvlWdv8ATsurZiDwuqlT3HCgH7xOby7qMe5O/wDpuKMmfV/BLux/aM6pWWzAtXngDAK9xHOSWVxu20bG57ceqqFM+JYg4+Q++WPJ8a6vGnRTz8UY87mPX/BEROg4xERAEREAREQBERAEREAREQCtd+GpxpqK8e3cWz4cCH/7/dKm2Rs59TdXRX7VjBQT0HiT5AZlh782PptMO70bnHnxLMVuaQHaPMA4osI8jxVjI88E/OehifHDs1XUly7F2PVpahVSgVR1x3nvJPeTKh3vdm109y6ipcV3Z48dBbnJPlxDn7wZd0h29nS8ezbTn2GSz5OB/wApy4bayJ/JSX2U92H1jVa/TMh5m1az5rYQrD7/ALhLd7W7xKdFY1PorHuUA4xwoeIZB4j1HuHdKT2Fdwamh/8ALdW3ydZNt9unC6yp+96cH/xcgfjOvJE1kSfwXa2yS9nd5avp779WET0dipWleSzcS56Mefv8p6Oz+8b6RVqrWoKrpk9LgPksDnlzAAPKUdLK3YUB9BtIHvTH/wATGUyYIlNkOUZA9v8AZYPpvo1nps8WOAdfHPFwyy/pyCr0zngTg9IS3LhXGTnwwJqw3Q+7+ku3extgVaBKR7V/Cv8A4IFZj8+EfGZ5PGiWlC9k23WtswO2N7l3pWGmrr9EDhWsBLMB34BAGfCey3es50i2JWnp1tWu1G4uDhZXIZTnPMp07pVVFLOwVAWZjgKBkknuAnr2vse/SsE1FbVsRxAHHMeII5GdLwY+kOKLb7Kb0F1V6UWUGtrDwoytxLnBPPIBHSd/aztloq9Q2m1dDsKwrBwARllB5AEEcjKu7AfrLSfa/wDB5md8dIXaGR+1SjH4cS/8RMa8fG8nFrrQX01tFjdie1Wl1LvRpKnRK19JkgAes3hkkHOZgtt73KlyumpZ26FrPVUfAZJ+6Yncan6fUnu9Eg/3tK/2xp/R6i6vOeC10z+65ERgx83Ouloa3T2XHfvHSrQU3WBTqbkLLSueHkxXJPVV5fGR7ZG9y02qNTVWKicOaw3EOXIgEnPPHKViW85zNV48a7HFG1OmvWxFdGDKwDKw6EHoRO2R3d5bxbN0vlUqf+vq/wBJIp51LTaMmIiJAEREAREQBERAEREAqLfnQePTP+zwunxyp/CYPc/qFTaKhj7dT1r+96rY+SGTTfbpeLR12YOUuAz3AOpBz8QsprS6lqnWys8LowdWHUEdDPQwrnh0az3JtVILvi1/o9AUzg22KmPEA8TfgJ6di7xdFdTxvYKmUeuj+1nH7OPaB8pVe8PtSNfqA1YIqrBSvPU5OS+O7PLl4ATnw4q59r0VmXsw3Z2oPq9Op6G+sH42LJzvx+s6f7FvzyM7vNltqNfQB0rYXsfAVkH7zwj4yTb8frGn+yb886qf96V/BZ/qIn2N7NttC80hxXwobCxUnoQMYyOeW8e6WxsHsgdnaTWKbfSekrZs8HDjhqYeJz1kS3HN/wBTqB/2Vx8H5/iJa+3vq1/2Nn8tph5GSufH7FafejV0+z8P6S0d9XTRfuP+FUq4+z8P6S2d9GjY06S0eyuazyPIuqkfkM6cn7k/7Lv2iP7n9GLNoBjj9FWzgHrxHCgj3Bj85Nd9WiDaNLeXFXaAPHDgggfHhPwlX9i9uDRatL2BKgMjgdeFh3ZPXIWSPeZ22q1yV1acNwK3pGZlxk4wAB15ZMzuKeZP7ENPkYLd6udpaXysz/seZzfT9fX+HT89kwe7xsbS0vnYR/seZzfT9fX+HT89ks/3l/gf+jM7i6/rTeda/cxle9qlxrdSP+/Z97kyxdxb+rqh/qrP3MJXna369qft7PzmRH71BfqZam57ZlR0BsNasz2uGLKDkKeEDn3Y7vOU3rlAtsA5AWMAPIMZd+5z9Wr9tb+eUjtD/Fs+0f8AOZGF/wBywvbNgd2v6t037h/MZJpGd2v6t037h/MZJpxZP1P/ACZv2IiJQgREQBERAEREAREQDx7X2cmopspsGVdSp/oR5g4Pwmsu0tBZp7XqtUq6HhIP4+Y85tNIf2+7EJr1DoQl6DCsfZYczwt5ZJ5906PHy8Hp+i0vRQE5kj1fYPaFbcJ0zt5phl6+IMlXY/ddYzrZrgFQHPoc5LdeTEeyOnnO2s0Jb2abRmNzfZ56an1NgA9OqisftcAJPFnuDZHLyEwe/H6xp/sm/PLipqCqFUAKoCgDoAOgkB3ldi79fbU9DVgIhQh2I6tkYwDOLHk3l5UZp97ItuRb/q7h40fg6/3lt7e+rX/Y2fy2kG3c9htTodS1tzVFTUawEYk5LIe9Ry9UyfbToNlNiLjL1sgz0yykD8ZGek8m0KfZqw3s/D+k2V7QbHGs0TUZAL1jhY9zDBU/MfImVOd0muxjio6Y9tvD9yXBtrVtptJbYAC1VLOB3ZVP7ia+RkVOeLLU/g1r12kemxq7FKupKsCO8f0nA0r+jNnCeAMK+Lu4mBIA8eSn7paOk7faDWKBtHTqHHRuDjXHLvA4gT4YxMBvE7XU6ta9PpU4aKjxZK8OSBwrwr3KBn5zeclt6cltsxW7qottLS47rCx9wRv7zN76fr6/w6fnsnTud0bPtAOPZrrdmP7w4QPfkn5GS3eJ2F1Ou1S3UmoKKlr9diDkMx7lPL1hKVaWZb+CG/qMduLb1tUPJD97SA9rfruq+3s/OZbe7TsbfoHua9qz6RVVQhJ9kkknIHjIzt3ddq7dTdZW9PBZa1i8TMDhmLcxwnxlZyT+K3shNbJXuc/Vq/bW/nlI7Q/xbPtH/OZsH2A2DZotGtNpUuHdzwkkes2QMkCVvrN1Otax2VqMM7MMu2cFiRy4fORiySrpthNbZYu7Q52bpv3CPk7STzC9jtktpNHTRYQXRTxFemSxPLx6zNTkt7pso/YiIlSBERAEREAREQBERAEREAYiIgCIiAIiIAmC7b6CzUaG+qn/ABGT1RnGcMCV+IBHxmdiSnp7BqzrtBbS3BdW9beDqQfv6zq09LWMERSzMcKqjJJ8gJtPZSre0oPvAP4zhNOoOQqg+IAnX+b69GnMhu6/smdFSbLci64KWU8uBRkhCP8AMCzZMm8ROWqdPbKN7EREqQIiIAiIgCIiAIiIAiIgCIiAIiIAiIgCIiAIiIAiIgCIiAIiIAiIgCIiAIiIAiIgCIiAIiIAiIgCIiAIiIAiIgCIiAIiIAiIgCIiAIiIAiIgCIiAIiIAiIgCIiAIiIAiIgCInh25rDTp7rQMmup7APNVJH4QuwVD2l3latdVcunsUVK5RM1qeS8icnxIPzkz3Xdq7NdXat7A21sDkKACjD1eQ5dQ0ot3LEk8ySST5k5MnO5rVBNeVOf0lLKPDIKtz+CmehlwysfSNXK0XpERPPMhERAEREAREQBOnW2lK3YdVVmHvAJndPLtP/Bs+zb8pgFHajejtBzlXrQEdFrB+9smXJ2S1L26LTWWMWd6UdmPUkqCTNZ06CbJ9hv1fpP4ev8AIJ2eTEzK0jS1pGciInGZiIiAIiIAiIgCIiAIiIAiIgCRLeltE07Ptx1sxSPc59b/AGg/OS2VTv01Jxpa88iXsK+YChT97TXDO7SJn2VOJ7tgbQOn1NNy9UsVuXeM4YfEEzN7u9iDVX3AnHBprWXlkcTKUU/DiJ+Eio++eltNuTY2uUz5tsCgsxAAGST0AHUkzF9ktpfSdHRcccT1gtg59YDDD35BkG307fKImkTILj0thBI9UEhV8wSDn90TzJxuq4mKXej0bQ3u6dHZaqbLAGwHyoUjxGefzEz/AGR7c6fXsyIGrsXn6N8ZK8ssME5AzNeZPty+kLa57O6uls8v87KB+UzqyYImGy7laLh23tmnSVG29wqjp4scZ4VHefKQzQ72tLZYiNVbWGYKXYpwrnvOG6SAby9vWanWWIx/R0O1VajpyOGbzJI+UiUY/GlzuvYUGx2r7a6Oq/0FlwV+FXyQeDDjK+v06YPuImc02pSxQ9bKykZDKQQfcRNWLLC3NiScBck55AYA+AEvHdnrFp2OtrnCIbnY+QtczLLgUSmiKnRle1/bSjZ/CLAz2NzFaY4uHn6xyQAMiYnZW8bT60vQEsrdq34OPhwxCMSMqTg4B6yl9q7RfUXPda3EzsWJ7vIAdw8p5kcg5BII6EdZuvFnj37J4I+VE2T7D/q/Sfw9f5BNbJfGp2wdHsSq1cB/o9aJkcuJlAHL5/KR5Sb0kLOO1m8mjR2NSiNdao9bhICK3+VieefcJ5ezG9GnU2LVdWaXc8KtxA1kkgKueoJz4YlMU1Pa4VQ1jseQGWZj+JnF9LVsVdWR1PMEEMD7uoMn8tGtfcnijahmABJOAOZJkV29vB0Wmr4hatxzgJSys3meuAB5mYvsttNtdsa0WsS6120u3Q+qhK+88JXJ98o/GR7xMcWBU2q+xVSbG9p+2Wn0NataSXcBkqXHGQe/nyA8zPP2T7d6fXsUXirsHs12FeJgACSuCQcZ6deUoXaW0LNRYbLWLMce4ADAAHcOU+9jbRbTX13p7VbcQB6HkQR8QT85p+VXH+SeHRfXa3tvp9AVV+Kyxv8A+dfDxAeLZPIeHjPrsj210+0OJa+JLF5mt8cXD04hg4I/vNftfrHute2w8Tuxdj5n8BPZ2X1LV6zTsjFT6ateXg1iqQfEYJh+KuP8jh0bG7Q2xRQQLrq6y2SvG4XOOuM++cbP2zp7yVpursIGSEcMQD3nHSVbvzP6bTDwrc/Nl/tOvcb9Z1P2KfnMx/BX4XPZXj1stbaG2aKCBddXWSMgO4UkeIzONn7b097Fabq7GA4iEcEgZxnlKy36Vj0mlbvK2L8AUP8AyMx+5N8a20eNB+51MLCnj57HHrZdsRE5yolA719oem2jYASRUq0jmMZAy2MebfMS/HYAEnkBzJmsO3dWLtTfavIPa7j3M5InV4k/U2XgsjcdWAuqsLKMlK8E8/VDNn3ev90rztTphVrNQinKrc4B8uInu98xc5nXOPVut+y+u9l57nNar6AVj2qrHVh+8xcH/d90rvevquPaVozkIqVjywoJHzJ+cy+5HVldVdX3PTx9eQKOB08/SfdI5vGoKbS1Oe9w49zKpExidZ2VS+okm6fsjTqg+ovHGEf0a1n2SeAElh3+0MDylhaXYWn2bXqr6AVDIbWXOVHArEcI7hz6SO7j2H0S4ZGfpBOO/Bqr/sflJf2wUnQ6oDmfQWcv/AzDLTeRpvoq32a1M5YknmzHJ8yT/cy79i7ttMNH6O5M3WIC9vVkcr+xnoAe7vlI0vhlbwYN8iDNpNFqltrSxDlXUOp8iMib+VVSlotb0ax7W0Dae6yliC1bmskdDg9ZYA1vo+zagZBstarl4G9yfgQp+ch/bfULZr9SykFTawBHQ45Z+6SXWoT2coIHTVMT5D0lwz8yPnL32p38ol/Yguk0zW2JWgyzsEX3scD4S7O0u7/TfQWWmpVurr4lsA9dmQZIY9+cH5yoOzOsWnV6e1/ZS1Gb3Z5mbH7W1i1UWWsRwpWzn3BZn5N0qnRFNmrh6Szd5eoI2bs6vHJlD578pUoH5z8pWjtkk+Jz85YO8Y//AK/ZX2J/l1TbJ+uSz9o53Oaqiq7UWXvWhFaBGcgHmz8fDnyC5x5TH709oabUapbdK4cmsLYyj1cqfV595x+AkV0Ozrb24aa3sblyRScZ6Zx0+Mz2i7AbQsYL9HZP9VhCqPjmQ5mb5tjreyQbobiU19P7JoD/ABIdfwlbnkD5f0l3dhuxVmz69TZc6s9lfAFTJUKoY5yQMk5lI3dG9x/AxipVdNfwF7Lh2lu/09GyrSMNctf0j0xHrZUBiox0XAIx5yoFXOAOpOB7z0mx/aX9WX/wr/yjNdNL7afvr+YSnj02nsiWWr2k7B0afZJbh/T1KLWtHVmJAZT/AKefId2JWewvrWn/AIir+akvzeL+rNV9l/yWUJsH61p/4ir+akePTqG2JfRPt+a/p9MfGtx8nH9517jW/wCp1HnSuPg5zMlvy0RK6e4Zwpao8uQ4gGHPx9WQrdxtYabX1O2Ar5oYnuFmMH/2C/fIlcsGkQu5JXv0tHpNKveEsY+5ioH5TMbuVTOuc+FDfeyzGb0Noi/aNvCcrWFp65GVHrY8sk/KSTcboG9JqL/2Qoo97Ehz8hj/ANpL+nB/oepLfiInnmZgu2+0Dp9DqLB1FZUe9yEB5+bTW3oJfu9X0raFq6a3sNjqG4VzhVPEScdOYWU9snstqrba0+j2hS6hi1bcIUsMk+WMzu8VpQ2zSPR69L2A2hYoddOcEZHE6KcHyJmN2z2d1OkCnUVMgY4B5EE+GQes2YrQAADkAMAeQkJ3t7Lu1GjRaK2sZblcqoy2OFxnHfzYSI8mnST9BX2VXu92r9G19Lfsu3oH91mAOn+rhmd30aDg1q245W1Dnn9pDwn3cuCRSjYWr4lKae7iBBGK2yCDkHp4iXt207NjX6X0ecWL69bH/OFIwTjPCc88eEvktTkVEt6eyhdh7bv0dhs078DEcJ5AgjzB5GWTuv7R3azU6lNS/GXpXHdyUkEBRyHJzKx2rsu7TP6O+tq26gMOoyRkHvHLrJ3uf2HqBqxqWrZafRModhgMXK44c+17Jlsylw2K1ogm19F6C+2nr6Oxq8/usRMnou2Wsqo+jpb+i4SgBUEhWBBAY8wOfLwk63rdjHd/pemrLk/46rjPqgAOF6noc+4SudgbDu1lorpRj6wDsByQE44m8ByPylpubjbJTTRjJcHZzZp1PZ5qwMsfTMgz+0lzMv3iQHbvZO+rVW01U3OqthG4CeJSBg5AxLi3ZaGynZ9ddyMjhrCVYYODaxHL3ETPyLXBNfJFPo17xM9r+2Osu0/0ay3NWFXHCMkLjGW6noPlJB283f20XGzS1tZQ+WwvNkPUgjrw+BmD7N9jtTq7UX0ViV8WLLGUqFAxxe11OOg85pzilyZO17I8JavavZZt2Fo7Fxmiqpz48DIFbHxK/KQC/s3qlsZBp7jhiB+jboDy7vCXz2d2aG2bRRenXTpXZWw/0AEEeMzz2lxpfJFMoXsz2gt0N4uqweXC6noy5BKnw6dZM9v72LLajXp6jUzDDOzAkAjB4QPjzPSRztl2Pu0NjHgZqC36O3qMZ5BiB6rSP6PSvc4SpGdz0VRkn5TTjjv6ydJ9l5butptfsr124nrFlRJ64UHgBPeeArzlDXdG9x/CX52H7N2aPZ9lb/41nG5UHIBK4UDzwBnzlNWdldbzX6LfnB5ejPhM8DlVWvkifbL67S/qy/8AhX/lGa6aX20/fX8wmx/aDTs+z7kVSXOmZAoHMsayMY8cyidP2T1wdCdJfyZSfUP+YSnjNJPZEF2bxf1Zqvsv+Syg9hfWtP8AxFX85JsD260z27P1CVqXdq8KqjJJ4hyAlJ7F7N6samgnTXALfWxJQ8gtqkk+4AyfGaUMR6L57SbMGp0t1JGeNCFH+oDKny5gTWV6ypKsCGBwQeoI6ibWTX/erSq7St4RjKo5/eKDJlPErtyRD+xEWPeffNit32w/omirQgCxx6W0jvZh/QYHwlKdhtijWa2qpscAzbYD3omMj45A+Jmx6LgYHIDkJby79STb+xzEROIzEREAREQBERAOuylW9pQfeAfxn2BjpOYgCfFdSr0UDPXAAn3EAREQBERAEREA+XQEYIBHgROunSovsoq+5QPwndEARiIgCMREAREQCtt7+2NVpvQHT2tWjh0fh4ebeqR1GRyzzEp3UXtYxd2Z2PMsxJJ95MvreZ2Zs12nRacekrs4gGbA4SpDc/HpK90O6vWmxRYKlTiHGfSZ9XIyMAZyRmd2DJEx37NJa0TDc3sMVaU6hlw9xPCSOYrU4XHkTk/Lwlhzq01C1oqIMKoCqB0AAwB8p2zjuuVNlG9sRESpAiIgCIiAIiIAiIgCIiAIiIAiIgCIiAIiIAiIgCIiAIiIAiIgCIiAIiIAiIgCIiAIiIAiIgCIiAIiIAiIgCIiAIiIAiIgCIiAIiIAiIgCIiAIiIB//9k="/>
          <p:cNvSpPr>
            <a:spLocks noChangeAspect="1" noChangeArrowheads="1"/>
          </p:cNvSpPr>
          <p:nvPr/>
        </p:nvSpPr>
        <p:spPr bwMode="auto">
          <a:xfrm>
            <a:off x="207436" y="-144463"/>
            <a:ext cx="406400"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1046" name="AutoShape 22" descr="data:image/jpeg;base64,/9j/4AAQSkZJRgABAQAAAQABAAD/2wCEAAkGBxQSEhUUEhQVFhUWFRoRFRUWFRgcFhwYFxQXGRgYHRgYHCggGBomHBUVLTEhJSksLi4uFyEzODMsNygtLisBCgoKDg0OGxAQGzcmHyUsNCwuLSwsLCwsLCwsNDEsLCwsLCwsLCwsLCwsLCwsLCwsLCwsLCwsLCwsLCwsLCwsLP/AABEIAOEA4QMBIgACEQEDEQH/xAAcAAEAAgIDAQAAAAAAAAAAAAAABgcFCAEDBAL/xABEEAACAgEBBQQGBggFBAIDAAABAgADEQQFBxIhMQZBUWETIjJxgZEUNHOhsbIjNUJydLPB0TNSYqLCJGOCkqPSFiVD/8QAGQEBAAMBAQAAAAAAAAAAAAAAAAECAwQF/8QAKhEAAwACAgIBAgUFAQAAAAAAAAECAxESIQQxUSJBExQyM2EFI3GBsUL/2gAMAwEAAhEDEQA/ALxiIgCIiAIiIAieXUbQqrIV7EQnoGdQT8CZ6QcwDmIiAIiIAiIgCIiAIiIAiIgCIiAIiIAiIgCIiAIiIAiIgCIiAJV28zt69L/RtI+HH+LYOqnuRT0z4nu5Sc9rdtLo9LZccZAwg8XPJR8/wmtTuWJZjkkkknqSeZM6vGxKnyZeVs+r7mduJ2Zm8WJJ+Zkm7IduNRorFDO1lGcPWTnC+KE9CPDpI3TpXcEojsB1KqxA5Z5kDlOqdrmaWmaaNpNma9L6ktrOUsUOp8j4juPlPVKn3JbZY+l0rvkKBbUp7uZ48fNTj3y2J5eSOFNGLWmJ16i4IpZjgKCxPkJ2Twbd0xt09qL7TIQPfiZ02k9Ewk6SZBP/AM9v9JnhT0efYwc4z/mz1li6e4OqspyGAYHyIzKNI7u/pLq2NSUoqVuq1qp94UTh8PLdt8mev/VPHxYplwtHtiIneeMJEO2HaptO4qp4ePGXJGcZHIDzkvlWdv8ATsurZiDwuqlT3HCgH7xOby7qMe5O/wDpuKMmfV/BLux/aM6pWWzAtXngDAK9xHOSWVxu20bG57ceqqFM+JYg4+Q++WPJ8a6vGnRTz8UY87mPX/BEROg4xERAEREAREQBERAEREAREQCtd+GpxpqK8e3cWz4cCH/7/dKm2Rs59TdXRX7VjBQT0HiT5AZlh782PptMO70bnHnxLMVuaQHaPMA4osI8jxVjI88E/OehifHDs1XUly7F2PVpahVSgVR1x3nvJPeTKh3vdm109y6ipcV3Z48dBbnJPlxDn7wZd0h29nS8ezbTn2GSz5OB/wApy4bayJ/JSX2U92H1jVa/TMh5m1az5rYQrD7/ALhLd7W7xKdFY1PorHuUA4xwoeIZB4j1HuHdKT2Fdwamh/8ALdW3ydZNt9unC6yp+96cH/xcgfjOvJE1kSfwXa2yS9nd5avp779WET0dipWleSzcS56Mefv8p6Oz+8b6RVqrWoKrpk9LgPksDnlzAAPKUdLK3YUB9BtIHvTH/wATGUyYIlNkOUZA9v8AZYPpvo1nps8WOAdfHPFwyy/pyCr0zngTg9IS3LhXGTnwwJqw3Q+7+ku3extgVaBKR7V/Cv8A4IFZj8+EfGZ5PGiWlC9k23WtswO2N7l3pWGmrr9EDhWsBLMB34BAGfCey3es50i2JWnp1tWu1G4uDhZXIZTnPMp07pVVFLOwVAWZjgKBkknuAnr2vse/SsE1FbVsRxAHHMeII5GdLwY+kOKLb7Kb0F1V6UWUGtrDwoytxLnBPPIBHSd/aztloq9Q2m1dDsKwrBwARllB5AEEcjKu7AfrLSfa/wDB5md8dIXaGR+1SjH4cS/8RMa8fG8nFrrQX01tFjdie1Wl1LvRpKnRK19JkgAes3hkkHOZgtt73KlyumpZ26FrPVUfAZJ+6Yncan6fUnu9Eg/3tK/2xp/R6i6vOeC10z+65ERgx83Ouloa3T2XHfvHSrQU3WBTqbkLLSueHkxXJPVV5fGR7ZG9y02qNTVWKicOaw3EOXIgEnPPHKViW85zNV48a7HFG1OmvWxFdGDKwDKw6EHoRO2R3d5bxbN0vlUqf+vq/wBJIp51LTaMmIiJAEREAREQBERAEREAqLfnQePTP+zwunxyp/CYPc/qFTaKhj7dT1r+96rY+SGTTfbpeLR12YOUuAz3AOpBz8QsprS6lqnWys8LowdWHUEdDPQwrnh0az3JtVILvi1/o9AUzg22KmPEA8TfgJ6di7xdFdTxvYKmUeuj+1nH7OPaB8pVe8PtSNfqA1YIqrBSvPU5OS+O7PLl4ATnw4q59r0VmXsw3Z2oPq9Op6G+sH42LJzvx+s6f7FvzyM7vNltqNfQB0rYXsfAVkH7zwj4yTb8frGn+yb886qf96V/BZ/qIn2N7NttC80hxXwobCxUnoQMYyOeW8e6WxsHsgdnaTWKbfSekrZs8HDjhqYeJz1kS3HN/wBTqB/2Vx8H5/iJa+3vq1/2Nn8tph5GSufH7FafejV0+z8P6S0d9XTRfuP+FUq4+z8P6S2d9GjY06S0eyuazyPIuqkfkM6cn7k/7Lv2iP7n9GLNoBjj9FWzgHrxHCgj3Bj85Nd9WiDaNLeXFXaAPHDgggfHhPwlX9i9uDRatL2BKgMjgdeFh3ZPXIWSPeZ22q1yV1acNwK3pGZlxk4wAB15ZMzuKeZP7ENPkYLd6udpaXysz/seZzfT9fX+HT89kwe7xsbS0vnYR/seZzfT9fX+HT89ks/3l/gf+jM7i6/rTeda/cxle9qlxrdSP+/Z97kyxdxb+rqh/qrP3MJXna369qft7PzmRH71BfqZam57ZlR0BsNasz2uGLKDkKeEDn3Y7vOU3rlAtsA5AWMAPIMZd+5z9Wr9tb+eUjtD/Fs+0f8AOZGF/wBywvbNgd2v6t037h/MZJpGd2v6t037h/MZJpxZP1P/ACZv2IiJQgREQBERAEREAREQDx7X2cmopspsGVdSp/oR5g4Pwmsu0tBZp7XqtUq6HhIP4+Y85tNIf2+7EJr1DoQl6DCsfZYczwt5ZJ5906PHy8Hp+i0vRQE5kj1fYPaFbcJ0zt5phl6+IMlXY/ddYzrZrgFQHPoc5LdeTEeyOnnO2s0Jb2abRmNzfZ56an1NgA9OqisftcAJPFnuDZHLyEwe/H6xp/sm/PLipqCqFUAKoCgDoAOgkB3ldi79fbU9DVgIhQh2I6tkYwDOLHk3l5UZp97ItuRb/q7h40fg6/3lt7e+rX/Y2fy2kG3c9htTodS1tzVFTUawEYk5LIe9Ry9UyfbToNlNiLjL1sgz0yykD8ZGek8m0KfZqw3s/D+k2V7QbHGs0TUZAL1jhY9zDBU/MfImVOd0muxjio6Y9tvD9yXBtrVtptJbYAC1VLOB3ZVP7ia+RkVOeLLU/g1r12kemxq7FKupKsCO8f0nA0r+jNnCeAMK+Lu4mBIA8eSn7paOk7faDWKBtHTqHHRuDjXHLvA4gT4YxMBvE7XU6ta9PpU4aKjxZK8OSBwrwr3KBn5zeclt6cltsxW7qottLS47rCx9wRv7zN76fr6/w6fnsnTud0bPtAOPZrrdmP7w4QPfkn5GS3eJ2F1Ou1S3UmoKKlr9diDkMx7lPL1hKVaWZb+CG/qMduLb1tUPJD97SA9rfruq+3s/OZbe7TsbfoHua9qz6RVVQhJ9kkknIHjIzt3ddq7dTdZW9PBZa1i8TMDhmLcxwnxlZyT+K3shNbJXuc/Vq/bW/nlI7Q/xbPtH/OZsH2A2DZotGtNpUuHdzwkkes2QMkCVvrN1Otax2VqMM7MMu2cFiRy4fORiySrpthNbZYu7Q52bpv3CPk7STzC9jtktpNHTRYQXRTxFemSxPLx6zNTkt7pso/YiIlSBERAEREAREQBERAEREAYiIgCIiAIiIAmC7b6CzUaG+qn/ABGT1RnGcMCV+IBHxmdiSnp7BqzrtBbS3BdW9beDqQfv6zq09LWMERSzMcKqjJJ8gJtPZSre0oPvAP4zhNOoOQqg+IAnX+b69GnMhu6/smdFSbLci64KWU8uBRkhCP8AMCzZMm8ROWqdPbKN7EREqQIiIAiIgCIiAIiIAiIgCIiAIiIAiIgCIiAIiIAiIgCIiAIiIAiIgCIiAIiIAiIgCIiAIiIAiIgCIiAIiIAiIgCIiAIiIAiIgCIiAIiIAiIgCIiAIiIAiIgCIiAIiIAiIgCInh25rDTp7rQMmup7APNVJH4QuwVD2l3latdVcunsUVK5RM1qeS8icnxIPzkz3Xdq7NdXat7A21sDkKACjD1eQ5dQ0ot3LEk8ySST5k5MnO5rVBNeVOf0lLKPDIKtz+CmehlwysfSNXK0XpERPPMhERAEREAREQBOnW2lK3YdVVmHvAJndPLtP/Bs+zb8pgFHajejtBzlXrQEdFrB+9smXJ2S1L26LTWWMWd6UdmPUkqCTNZ06CbJ9hv1fpP4ev8AIJ2eTEzK0jS1pGciInGZiIiAIiIAiIgCIiAIiIAiIgCRLeltE07Ptx1sxSPc59b/AGg/OS2VTv01Jxpa88iXsK+YChT97TXDO7SJn2VOJ7tgbQOn1NNy9UsVuXeM4YfEEzN7u9iDVX3AnHBprWXlkcTKUU/DiJ+Eio++eltNuTY2uUz5tsCgsxAAGST0AHUkzF9ktpfSdHRcccT1gtg59YDDD35BkG307fKImkTILj0thBI9UEhV8wSDn90TzJxuq4mKXej0bQ3u6dHZaqbLAGwHyoUjxGefzEz/AGR7c6fXsyIGrsXn6N8ZK8ssME5AzNeZPty+kLa57O6uls8v87KB+UzqyYImGy7laLh23tmnSVG29wqjp4scZ4VHefKQzQ72tLZYiNVbWGYKXYpwrnvOG6SAby9vWanWWIx/R0O1VajpyOGbzJI+UiUY/GlzuvYUGx2r7a6Oq/0FlwV+FXyQeDDjK+v06YPuImc02pSxQ9bKykZDKQQfcRNWLLC3NiScBck55AYA+AEvHdnrFp2OtrnCIbnY+QtczLLgUSmiKnRle1/bSjZ/CLAz2NzFaY4uHn6xyQAMiYnZW8bT60vQEsrdq34OPhwxCMSMqTg4B6yl9q7RfUXPda3EzsWJ7vIAdw8p5kcg5BII6EdZuvFnj37J4I+VE2T7D/q/Sfw9f5BNbJfGp2wdHsSq1cB/o9aJkcuJlAHL5/KR5Sb0kLOO1m8mjR2NSiNdao9bhICK3+VieefcJ5ezG9GnU2LVdWaXc8KtxA1kkgKueoJz4YlMU1Pa4VQ1jseQGWZj+JnF9LVsVdWR1PMEEMD7uoMn8tGtfcnijahmABJOAOZJkV29vB0Wmr4hatxzgJSys3meuAB5mYvsttNtdsa0WsS6120u3Q+qhK+88JXJ98o/GR7xMcWBU2q+xVSbG9p+2Wn0NataSXcBkqXHGQe/nyA8zPP2T7d6fXsUXirsHs12FeJgACSuCQcZ6deUoXaW0LNRYbLWLMce4ADAAHcOU+9jbRbTX13p7VbcQB6HkQR8QT85p+VXH+SeHRfXa3tvp9AVV+Kyxv8A+dfDxAeLZPIeHjPrsj210+0OJa+JLF5mt8cXD04hg4I/vNftfrHute2w8Tuxdj5n8BPZ2X1LV6zTsjFT6ateXg1iqQfEYJh+KuP8jh0bG7Q2xRQQLrq6y2SvG4XOOuM++cbP2zp7yVpursIGSEcMQD3nHSVbvzP6bTDwrc/Nl/tOvcb9Z1P2KfnMx/BX4XPZXj1stbaG2aKCBddXWSMgO4UkeIzONn7b097Fabq7GA4iEcEgZxnlKy36Vj0mlbvK2L8AUP8AyMx+5N8a20eNB+51MLCnj57HHrZdsRE5yolA719oem2jYASRUq0jmMZAy2MebfMS/HYAEnkBzJmsO3dWLtTfavIPa7j3M5InV4k/U2XgsjcdWAuqsLKMlK8E8/VDNn3ev90rztTphVrNQinKrc4B8uInu98xc5nXOPVut+y+u9l57nNar6AVj2qrHVh+8xcH/d90rvevquPaVozkIqVjywoJHzJ+cy+5HVldVdX3PTx9eQKOB08/SfdI5vGoKbS1Oe9w49zKpExidZ2VS+okm6fsjTqg+ovHGEf0a1n2SeAElh3+0MDylhaXYWn2bXqr6AVDIbWXOVHArEcI7hz6SO7j2H0S4ZGfpBOO/Bqr/sflJf2wUnQ6oDmfQWcv/AzDLTeRpvoq32a1M5YknmzHJ8yT/cy79i7ttMNH6O5M3WIC9vVkcr+xnoAe7vlI0vhlbwYN8iDNpNFqltrSxDlXUOp8iMib+VVSlotb0ax7W0Dae6yliC1bmskdDg9ZYA1vo+zagZBstarl4G9yfgQp+ch/bfULZr9SykFTawBHQ45Z+6SXWoT2coIHTVMT5D0lwz8yPnL32p38ol/Yguk0zW2JWgyzsEX3scD4S7O0u7/TfQWWmpVurr4lsA9dmQZIY9+cH5yoOzOsWnV6e1/ZS1Gb3Z5mbH7W1i1UWWsRwpWzn3BZn5N0qnRFNmrh6Szd5eoI2bs6vHJlD578pUoH5z8pWjtkk+Jz85YO8Y//AK/ZX2J/l1TbJ+uSz9o53Oaqiq7UWXvWhFaBGcgHmz8fDnyC5x5TH709oabUapbdK4cmsLYyj1cqfV595x+AkV0Ozrb24aa3sblyRScZ6Zx0+Mz2i7AbQsYL9HZP9VhCqPjmQ5mb5tjreyQbobiU19P7JoD/ABIdfwlbnkD5f0l3dhuxVmz69TZc6s9lfAFTJUKoY5yQMk5lI3dG9x/AxipVdNfwF7Lh2lu/09GyrSMNctf0j0xHrZUBiox0XAIx5yoFXOAOpOB7z0mx/aX9WX/wr/yjNdNL7afvr+YSnj02nsiWWr2k7B0afZJbh/T1KLWtHVmJAZT/AKefId2JWewvrWn/AIir+akvzeL+rNV9l/yWUJsH61p/4ir+akePTqG2JfRPt+a/p9MfGtx8nH9517jW/wCp1HnSuPg5zMlvy0RK6e4Zwpao8uQ4gGHPx9WQrdxtYabX1O2Ar5oYnuFmMH/2C/fIlcsGkQu5JXv0tHpNKveEsY+5ioH5TMbuVTOuc+FDfeyzGb0Noi/aNvCcrWFp65GVHrY8sk/KSTcboG9JqL/2Qoo97Ehz8hj/ANpL+nB/oepLfiInnmZgu2+0Dp9DqLB1FZUe9yEB5+bTW3oJfu9X0raFq6a3sNjqG4VzhVPEScdOYWU9snstqrba0+j2hS6hi1bcIUsMk+WMzu8VpQ2zSPR69L2A2hYoddOcEZHE6KcHyJmN2z2d1OkCnUVMgY4B5EE+GQes2YrQAADkAMAeQkJ3t7Lu1GjRaK2sZblcqoy2OFxnHfzYSI8mnST9BX2VXu92r9G19Lfsu3oH91mAOn+rhmd30aDg1q245W1Dnn9pDwn3cuCRSjYWr4lKae7iBBGK2yCDkHp4iXt207NjX6X0ecWL69bH/OFIwTjPCc88eEvktTkVEt6eyhdh7bv0dhs078DEcJ5AgjzB5GWTuv7R3azU6lNS/GXpXHdyUkEBRyHJzKx2rsu7TP6O+tq26gMOoyRkHvHLrJ3uf2HqBqxqWrZafRModhgMXK44c+17Jlsylw2K1ogm19F6C+2nr6Oxq8/usRMnou2Wsqo+jpb+i4SgBUEhWBBAY8wOfLwk63rdjHd/pemrLk/46rjPqgAOF6noc+4SudgbDu1lorpRj6wDsByQE44m8ByPylpubjbJTTRjJcHZzZp1PZ5qwMsfTMgz+0lzMv3iQHbvZO+rVW01U3OqthG4CeJSBg5AxLi3ZaGynZ9ddyMjhrCVYYODaxHL3ETPyLXBNfJFPo17xM9r+2Osu0/0ay3NWFXHCMkLjGW6noPlJB283f20XGzS1tZQ+WwvNkPUgjrw+BmD7N9jtTq7UX0ViV8WLLGUqFAxxe11OOg85pzilyZO17I8JavavZZt2Fo7Fxmiqpz48DIFbHxK/KQC/s3qlsZBp7jhiB+jboDy7vCXz2d2aG2bRRenXTpXZWw/0AEEeMzz2lxpfJFMoXsz2gt0N4uqweXC6noy5BKnw6dZM9v72LLajXp6jUzDDOzAkAjB4QPjzPSRztl2Pu0NjHgZqC36O3qMZ5BiB6rSP6PSvc4SpGdz0VRkn5TTjjv6ydJ9l5butptfsr124nrFlRJ64UHgBPeeArzlDXdG9x/CX52H7N2aPZ9lb/41nG5UHIBK4UDzwBnzlNWdldbzX6LfnB5ejPhM8DlVWvkifbL67S/qy/8AhX/lGa6aX20/fX8wmx/aDTs+z7kVSXOmZAoHMsayMY8cyidP2T1wdCdJfyZSfUP+YSnjNJPZEF2bxf1Zqvsv+Syg9hfWtP8AxFX85JsD260z27P1CVqXdq8KqjJJ4hyAlJ7F7N6samgnTXALfWxJQ8gtqkk+4AyfGaUMR6L57SbMGp0t1JGeNCFH+oDKny5gTWV6ypKsCGBwQeoI6ibWTX/erSq7St4RjKo5/eKDJlPErtyRD+xEWPeffNit32w/omirQgCxx6W0jvZh/QYHwlKdhtijWa2qpscAzbYD3omMj45A+Jmx6LgYHIDkJby79STb+xzEROIzEREAREQBERAOuylW9pQfeAfxn2BjpOYgCfFdSr0UDPXAAn3EAREQBERAEREA+XQEYIBHgROunSovsoq+5QPwndEARiIgCMREAREQCtt7+2NVpvQHT2tWjh0fh4ebeqR1GRyzzEp3UXtYxd2Z2PMsxJJ95MvreZ2Zs12nRacekrs4gGbA4SpDc/HpK90O6vWmxRYKlTiHGfSZ9XIyMAZyRmd2DJEx37NJa0TDc3sMVaU6hlw9xPCSOYrU4XHkTk/Lwlhzq01C1oqIMKoCqB0AAwB8p2zjuuVNlG9sRESpAiIgCIiAIiIAiIgCIiAIiIAiIgCIiAIiIAiIgCIiAIiIAiIgCIiAIiIAiIgCIiAIiIAiIgCIiAIiIAiIgCIiAIiIAiIgCIiAIiIAiIgCIiAIiIB//9k="/>
          <p:cNvSpPr>
            <a:spLocks noChangeAspect="1" noChangeArrowheads="1"/>
          </p:cNvSpPr>
          <p:nvPr/>
        </p:nvSpPr>
        <p:spPr bwMode="auto">
          <a:xfrm>
            <a:off x="207436" y="-144463"/>
            <a:ext cx="406400"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1048" name="AutoShape 24" descr="data:image/jpeg;base64,/9j/4AAQSkZJRgABAQAAAQABAAD/2wCEAAkGBxQSEhUUEhQVFhUWFRoRFRUWFRgcFhwYFxQXGRgYHRgYHCggGBomHBUVLTEhJSksLi4uFyEzODMsNygtLisBCgoKDg0OGxAQGzcmHyUsNCwuLSwsLCwsLCwsNDEsLCwsLCwsLCwsLCwsLCwsLCwsLCwsLCwsLCwsLCwsLCwsLP/AABEIAOEA4QMBIgACEQEDEQH/xAAcAAEAAgIDAQAAAAAAAAAAAAAABgcFCAEDBAL/xABEEAACAgEBBQQGBggFBAIDAAABAgADEQQFBxIhMQZBUWETIjJxgZEUNHOhsbIjNUJydLPB0TNSYqLCJGOCkqPSFiVD/8QAGQEBAAMBAQAAAAAAAAAAAAAAAAECAwQF/8QAKhEAAwACAgIBAgUFAQAAAAAAAAECAxESIQQxUSJBExQyM2EFI3GBsUL/2gAMAwEAAhEDEQA/ALxiIgCIiAIiIAieXUbQqrIV7EQnoGdQT8CZ6QcwDmIiAIiIAiIgCIiAIiIAiIgCIiAIiIAiIgCIiAIiIAiIgCIiAJV28zt69L/RtI+HH+LYOqnuRT0z4nu5Sc9rdtLo9LZccZAwg8XPJR8/wmtTuWJZjkkkknqSeZM6vGxKnyZeVs+r7mduJ2Zm8WJJ+Zkm7IduNRorFDO1lGcPWTnC+KE9CPDpI3TpXcEojsB1KqxA5Z5kDlOqdrmaWmaaNpNma9L6ktrOUsUOp8j4juPlPVKn3JbZY+l0rvkKBbUp7uZ48fNTj3y2J5eSOFNGLWmJ16i4IpZjgKCxPkJ2Twbd0xt09qL7TIQPfiZ02k9Ewk6SZBP/AM9v9JnhT0efYwc4z/mz1li6e4OqspyGAYHyIzKNI7u/pLq2NSUoqVuq1qp94UTh8PLdt8mev/VPHxYplwtHtiIneeMJEO2HaptO4qp4ePGXJGcZHIDzkvlWdv8ATsurZiDwuqlT3HCgH7xOby7qMe5O/wDpuKMmfV/BLux/aM6pWWzAtXngDAK9xHOSWVxu20bG57ceqqFM+JYg4+Q++WPJ8a6vGnRTz8UY87mPX/BEROg4xERAEREAREQBERAEREAREQCtd+GpxpqK8e3cWz4cCH/7/dKm2Rs59TdXRX7VjBQT0HiT5AZlh782PptMO70bnHnxLMVuaQHaPMA4osI8jxVjI88E/OehifHDs1XUly7F2PVpahVSgVR1x3nvJPeTKh3vdm109y6ipcV3Z48dBbnJPlxDn7wZd0h29nS8ezbTn2GSz5OB/wApy4bayJ/JSX2U92H1jVa/TMh5m1az5rYQrD7/ALhLd7W7xKdFY1PorHuUA4xwoeIZB4j1HuHdKT2Fdwamh/8ALdW3ydZNt9unC6yp+96cH/xcgfjOvJE1kSfwXa2yS9nd5avp779WET0dipWleSzcS56Mefv8p6Oz+8b6RVqrWoKrpk9LgPksDnlzAAPKUdLK3YUB9BtIHvTH/wATGUyYIlNkOUZA9v8AZYPpvo1nps8WOAdfHPFwyy/pyCr0zngTg9IS3LhXGTnwwJqw3Q+7+ku3extgVaBKR7V/Cv8A4IFZj8+EfGZ5PGiWlC9k23WtswO2N7l3pWGmrr9EDhWsBLMB34BAGfCey3es50i2JWnp1tWu1G4uDhZXIZTnPMp07pVVFLOwVAWZjgKBkknuAnr2vse/SsE1FbVsRxAHHMeII5GdLwY+kOKLb7Kb0F1V6UWUGtrDwoytxLnBPPIBHSd/aztloq9Q2m1dDsKwrBwARllB5AEEcjKu7AfrLSfa/wDB5md8dIXaGR+1SjH4cS/8RMa8fG8nFrrQX01tFjdie1Wl1LvRpKnRK19JkgAes3hkkHOZgtt73KlyumpZ26FrPVUfAZJ+6Yncan6fUnu9Eg/3tK/2xp/R6i6vOeC10z+65ERgx83Ouloa3T2XHfvHSrQU3WBTqbkLLSueHkxXJPVV5fGR7ZG9y02qNTVWKicOaw3EOXIgEnPPHKViW85zNV48a7HFG1OmvWxFdGDKwDKw6EHoRO2R3d5bxbN0vlUqf+vq/wBJIp51LTaMmIiJAEREAREQBERAEREAqLfnQePTP+zwunxyp/CYPc/qFTaKhj7dT1r+96rY+SGTTfbpeLR12YOUuAz3AOpBz8QsprS6lqnWys8LowdWHUEdDPQwrnh0az3JtVILvi1/o9AUzg22KmPEA8TfgJ6di7xdFdTxvYKmUeuj+1nH7OPaB8pVe8PtSNfqA1YIqrBSvPU5OS+O7PLl4ATnw4q59r0VmXsw3Z2oPq9Op6G+sH42LJzvx+s6f7FvzyM7vNltqNfQB0rYXsfAVkH7zwj4yTb8frGn+yb886qf96V/BZ/qIn2N7NttC80hxXwobCxUnoQMYyOeW8e6WxsHsgdnaTWKbfSekrZs8HDjhqYeJz1kS3HN/wBTqB/2Vx8H5/iJa+3vq1/2Nn8tph5GSufH7FafejV0+z8P6S0d9XTRfuP+FUq4+z8P6S2d9GjY06S0eyuazyPIuqkfkM6cn7k/7Lv2iP7n9GLNoBjj9FWzgHrxHCgj3Bj85Nd9WiDaNLeXFXaAPHDgggfHhPwlX9i9uDRatL2BKgMjgdeFh3ZPXIWSPeZ22q1yV1acNwK3pGZlxk4wAB15ZMzuKeZP7ENPkYLd6udpaXysz/seZzfT9fX+HT89kwe7xsbS0vnYR/seZzfT9fX+HT89ks/3l/gf+jM7i6/rTeda/cxle9qlxrdSP+/Z97kyxdxb+rqh/qrP3MJXna369qft7PzmRH71BfqZam57ZlR0BsNasz2uGLKDkKeEDn3Y7vOU3rlAtsA5AWMAPIMZd+5z9Wr9tb+eUjtD/Fs+0f8AOZGF/wBywvbNgd2v6t037h/MZJpGd2v6t037h/MZJpxZP1P/ACZv2IiJQgREQBERAEREAREQDx7X2cmopspsGVdSp/oR5g4Pwmsu0tBZp7XqtUq6HhIP4+Y85tNIf2+7EJr1DoQl6DCsfZYczwt5ZJ5906PHy8Hp+i0vRQE5kj1fYPaFbcJ0zt5phl6+IMlXY/ddYzrZrgFQHPoc5LdeTEeyOnnO2s0Jb2abRmNzfZ56an1NgA9OqisftcAJPFnuDZHLyEwe/H6xp/sm/PLipqCqFUAKoCgDoAOgkB3ldi79fbU9DVgIhQh2I6tkYwDOLHk3l5UZp97ItuRb/q7h40fg6/3lt7e+rX/Y2fy2kG3c9htTodS1tzVFTUawEYk5LIe9Ry9UyfbToNlNiLjL1sgz0yykD8ZGek8m0KfZqw3s/D+k2V7QbHGs0TUZAL1jhY9zDBU/MfImVOd0muxjio6Y9tvD9yXBtrVtptJbYAC1VLOB3ZVP7ia+RkVOeLLU/g1r12kemxq7FKupKsCO8f0nA0r+jNnCeAMK+Lu4mBIA8eSn7paOk7faDWKBtHTqHHRuDjXHLvA4gT4YxMBvE7XU6ta9PpU4aKjxZK8OSBwrwr3KBn5zeclt6cltsxW7qottLS47rCx9wRv7zN76fr6/w6fnsnTud0bPtAOPZrrdmP7w4QPfkn5GS3eJ2F1Ou1S3UmoKKlr9diDkMx7lPL1hKVaWZb+CG/qMduLb1tUPJD97SA9rfruq+3s/OZbe7TsbfoHua9qz6RVVQhJ9kkknIHjIzt3ddq7dTdZW9PBZa1i8TMDhmLcxwnxlZyT+K3shNbJXuc/Vq/bW/nlI7Q/xbPtH/OZsH2A2DZotGtNpUuHdzwkkes2QMkCVvrN1Otax2VqMM7MMu2cFiRy4fORiySrpthNbZYu7Q52bpv3CPk7STzC9jtktpNHTRYQXRTxFemSxPLx6zNTkt7pso/YiIlSBERAEREAREQBERAEREAYiIgCIiAIiIAmC7b6CzUaG+qn/ABGT1RnGcMCV+IBHxmdiSnp7BqzrtBbS3BdW9beDqQfv6zq09LWMERSzMcKqjJJ8gJtPZSre0oPvAP4zhNOoOQqg+IAnX+b69GnMhu6/smdFSbLci64KWU8uBRkhCP8AMCzZMm8ROWqdPbKN7EREqQIiIAiIgCIiAIiIAiIgCIiAIiIAiIgCIiAIiIAiIgCIiAIiIAiIgCIiAIiIAiIgCIiAIiIAiIgCIiAIiIAiIgCIiAIiIAiIgCIiAIiIAiIgCIiAIiIAiIgCIiAIiIAiIgCInh25rDTp7rQMmup7APNVJH4QuwVD2l3latdVcunsUVK5RM1qeS8icnxIPzkz3Xdq7NdXat7A21sDkKACjD1eQ5dQ0ot3LEk8ySST5k5MnO5rVBNeVOf0lLKPDIKtz+CmehlwysfSNXK0XpERPPMhERAEREAREQBOnW2lK3YdVVmHvAJndPLtP/Bs+zb8pgFHajejtBzlXrQEdFrB+9smXJ2S1L26LTWWMWd6UdmPUkqCTNZ06CbJ9hv1fpP4ev8AIJ2eTEzK0jS1pGciInGZiIiAIiIAiIgCIiAIiIAiIgCRLeltE07Ptx1sxSPc59b/AGg/OS2VTv01Jxpa88iXsK+YChT97TXDO7SJn2VOJ7tgbQOn1NNy9UsVuXeM4YfEEzN7u9iDVX3AnHBprWXlkcTKUU/DiJ+Eio++eltNuTY2uUz5tsCgsxAAGST0AHUkzF9ktpfSdHRcccT1gtg59YDDD35BkG307fKImkTILj0thBI9UEhV8wSDn90TzJxuq4mKXej0bQ3u6dHZaqbLAGwHyoUjxGefzEz/AGR7c6fXsyIGrsXn6N8ZK8ssME5AzNeZPty+kLa57O6uls8v87KB+UzqyYImGy7laLh23tmnSVG29wqjp4scZ4VHefKQzQ72tLZYiNVbWGYKXYpwrnvOG6SAby9vWanWWIx/R0O1VajpyOGbzJI+UiUY/GlzuvYUGx2r7a6Oq/0FlwV+FXyQeDDjK+v06YPuImc02pSxQ9bKykZDKQQfcRNWLLC3NiScBck55AYA+AEvHdnrFp2OtrnCIbnY+QtczLLgUSmiKnRle1/bSjZ/CLAz2NzFaY4uHn6xyQAMiYnZW8bT60vQEsrdq34OPhwxCMSMqTg4B6yl9q7RfUXPda3EzsWJ7vIAdw8p5kcg5BII6EdZuvFnj37J4I+VE2T7D/q/Sfw9f5BNbJfGp2wdHsSq1cB/o9aJkcuJlAHL5/KR5Sb0kLOO1m8mjR2NSiNdao9bhICK3+VieefcJ5ezG9GnU2LVdWaXc8KtxA1kkgKueoJz4YlMU1Pa4VQ1jseQGWZj+JnF9LVsVdWR1PMEEMD7uoMn8tGtfcnijahmABJOAOZJkV29vB0Wmr4hatxzgJSys3meuAB5mYvsttNtdsa0WsS6120u3Q+qhK+88JXJ98o/GR7xMcWBU2q+xVSbG9p+2Wn0NataSXcBkqXHGQe/nyA8zPP2T7d6fXsUXirsHs12FeJgACSuCQcZ6deUoXaW0LNRYbLWLMce4ADAAHcOU+9jbRbTX13p7VbcQB6HkQR8QT85p+VXH+SeHRfXa3tvp9AVV+Kyxv8A+dfDxAeLZPIeHjPrsj210+0OJa+JLF5mt8cXD04hg4I/vNftfrHute2w8Tuxdj5n8BPZ2X1LV6zTsjFT6ateXg1iqQfEYJh+KuP8jh0bG7Q2xRQQLrq6y2SvG4XOOuM++cbP2zp7yVpursIGSEcMQD3nHSVbvzP6bTDwrc/Nl/tOvcb9Z1P2KfnMx/BX4XPZXj1stbaG2aKCBddXWSMgO4UkeIzONn7b097Fabq7GA4iEcEgZxnlKy36Vj0mlbvK2L8AUP8AyMx+5N8a20eNB+51MLCnj57HHrZdsRE5yolA719oem2jYASRUq0jmMZAy2MebfMS/HYAEnkBzJmsO3dWLtTfavIPa7j3M5InV4k/U2XgsjcdWAuqsLKMlK8E8/VDNn3ev90rztTphVrNQinKrc4B8uInu98xc5nXOPVut+y+u9l57nNar6AVj2qrHVh+8xcH/d90rvevquPaVozkIqVjywoJHzJ+cy+5HVldVdX3PTx9eQKOB08/SfdI5vGoKbS1Oe9w49zKpExidZ2VS+okm6fsjTqg+ovHGEf0a1n2SeAElh3+0MDylhaXYWn2bXqr6AVDIbWXOVHArEcI7hz6SO7j2H0S4ZGfpBOO/Bqr/sflJf2wUnQ6oDmfQWcv/AzDLTeRpvoq32a1M5YknmzHJ8yT/cy79i7ttMNH6O5M3WIC9vVkcr+xnoAe7vlI0vhlbwYN8iDNpNFqltrSxDlXUOp8iMib+VVSlotb0ax7W0Dae6yliC1bmskdDg9ZYA1vo+zagZBstarl4G9yfgQp+ch/bfULZr9SykFTawBHQ45Z+6SXWoT2coIHTVMT5D0lwz8yPnL32p38ol/Yguk0zW2JWgyzsEX3scD4S7O0u7/TfQWWmpVurr4lsA9dmQZIY9+cH5yoOzOsWnV6e1/ZS1Gb3Z5mbH7W1i1UWWsRwpWzn3BZn5N0qnRFNmrh6Szd5eoI2bs6vHJlD578pUoH5z8pWjtkk+Jz85YO8Y//AK/ZX2J/l1TbJ+uSz9o53Oaqiq7UWXvWhFaBGcgHmz8fDnyC5x5TH709oabUapbdK4cmsLYyj1cqfV595x+AkV0Ozrb24aa3sblyRScZ6Zx0+Mz2i7AbQsYL9HZP9VhCqPjmQ5mb5tjreyQbobiU19P7JoD/ABIdfwlbnkD5f0l3dhuxVmz69TZc6s9lfAFTJUKoY5yQMk5lI3dG9x/AxipVdNfwF7Lh2lu/09GyrSMNctf0j0xHrZUBiox0XAIx5yoFXOAOpOB7z0mx/aX9WX/wr/yjNdNL7afvr+YSnj02nsiWWr2k7B0afZJbh/T1KLWtHVmJAZT/AKefId2JWewvrWn/AIir+akvzeL+rNV9l/yWUJsH61p/4ir+akePTqG2JfRPt+a/p9MfGtx8nH9517jW/wCp1HnSuPg5zMlvy0RK6e4Zwpao8uQ4gGHPx9WQrdxtYabX1O2Ar5oYnuFmMH/2C/fIlcsGkQu5JXv0tHpNKveEsY+5ioH5TMbuVTOuc+FDfeyzGb0Noi/aNvCcrWFp65GVHrY8sk/KSTcboG9JqL/2Qoo97Ehz8hj/ANpL+nB/oepLfiInnmZgu2+0Dp9DqLB1FZUe9yEB5+bTW3oJfu9X0raFq6a3sNjqG4VzhVPEScdOYWU9snstqrba0+j2hS6hi1bcIUsMk+WMzu8VpQ2zSPR69L2A2hYoddOcEZHE6KcHyJmN2z2d1OkCnUVMgY4B5EE+GQes2YrQAADkAMAeQkJ3t7Lu1GjRaK2sZblcqoy2OFxnHfzYSI8mnST9BX2VXu92r9G19Lfsu3oH91mAOn+rhmd30aDg1q245W1Dnn9pDwn3cuCRSjYWr4lKae7iBBGK2yCDkHp4iXt207NjX6X0ecWL69bH/OFIwTjPCc88eEvktTkVEt6eyhdh7bv0dhs078DEcJ5AgjzB5GWTuv7R3azU6lNS/GXpXHdyUkEBRyHJzKx2rsu7TP6O+tq26gMOoyRkHvHLrJ3uf2HqBqxqWrZafRModhgMXK44c+17Jlsylw2K1ogm19F6C+2nr6Oxq8/usRMnou2Wsqo+jpb+i4SgBUEhWBBAY8wOfLwk63rdjHd/pemrLk/46rjPqgAOF6noc+4SudgbDu1lorpRj6wDsByQE44m8ByPylpubjbJTTRjJcHZzZp1PZ5qwMsfTMgz+0lzMv3iQHbvZO+rVW01U3OqthG4CeJSBg5AxLi3ZaGynZ9ddyMjhrCVYYODaxHL3ETPyLXBNfJFPo17xM9r+2Osu0/0ay3NWFXHCMkLjGW6noPlJB283f20XGzS1tZQ+WwvNkPUgjrw+BmD7N9jtTq7UX0ViV8WLLGUqFAxxe11OOg85pzilyZO17I8JavavZZt2Fo7Fxmiqpz48DIFbHxK/KQC/s3qlsZBp7jhiB+jboDy7vCXz2d2aG2bRRenXTpXZWw/0AEEeMzz2lxpfJFMoXsz2gt0N4uqweXC6noy5BKnw6dZM9v72LLajXp6jUzDDOzAkAjB4QPjzPSRztl2Pu0NjHgZqC36O3qMZ5BiB6rSP6PSvc4SpGdz0VRkn5TTjjv6ydJ9l5butptfsr124nrFlRJ64UHgBPeeArzlDXdG9x/CX52H7N2aPZ9lb/41nG5UHIBK4UDzwBnzlNWdldbzX6LfnB5ejPhM8DlVWvkifbL67S/qy/8AhX/lGa6aX20/fX8wmx/aDTs+z7kVSXOmZAoHMsayMY8cyidP2T1wdCdJfyZSfUP+YSnjNJPZEF2bxf1Zqvsv+Syg9hfWtP8AxFX85JsD260z27P1CVqXdq8KqjJJ4hyAlJ7F7N6samgnTXALfWxJQ8gtqkk+4AyfGaUMR6L57SbMGp0t1JGeNCFH+oDKny5gTWV6ypKsCGBwQeoI6ibWTX/erSq7St4RjKo5/eKDJlPErtyRD+xEWPeffNit32w/omirQgCxx6W0jvZh/QYHwlKdhtijWa2qpscAzbYD3omMj45A+Jmx6LgYHIDkJby79STb+xzEROIzEREAREQBERAOuylW9pQfeAfxn2BjpOYgCfFdSr0UDPXAAn3EAREQBERAEREA+XQEYIBHgROunSovsoq+5QPwndEARiIgCMREAREQCtt7+2NVpvQHT2tWjh0fh4ebeqR1GRyzzEp3UXtYxd2Z2PMsxJJ95MvreZ2Zs12nRacekrs4gGbA4SpDc/HpK90O6vWmxRYKlTiHGfSZ9XIyMAZyRmd2DJEx37NJa0TDc3sMVaU6hlw9xPCSOYrU4XHkTk/Lwlhzq01C1oqIMKoCqB0AAwB8p2zjuuVNlG9sRESpAiIgCIiAIiIAiIgCIiAIiIAiIgCIiAIiIAiIgCIiAIiIAiIgCIiAIiIAiIgCIiAIiIAiIgCIiAIiIAiIgCIiAIiIAiIgCIiAIiIAiIgCIiAIiIB//9k="/>
          <p:cNvSpPr>
            <a:spLocks noChangeAspect="1" noChangeArrowheads="1"/>
          </p:cNvSpPr>
          <p:nvPr/>
        </p:nvSpPr>
        <p:spPr bwMode="auto">
          <a:xfrm>
            <a:off x="207436" y="-144463"/>
            <a:ext cx="406400"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1050" name="AutoShape 26" descr="data:image/jpeg;base64,/9j/4AAQSkZJRgABAQAAAQABAAD/2wCEAAkGBxQSEhUUEhQVFhUWFRoRFRUWFRgcFhwYFxQXGRgYHRgYHCggGBomHBUVLTEhJSksLi4uFyEzODMsNygtLisBCgoKDg0OGxAQGzcmHyUsNCwuLSwsLCwsLCwsNDEsLCwsLCwsLCwsLCwsLCwsLCwsLCwsLCwsLCwsLCwsLCwsLP/AABEIAOEA4QMBIgACEQEDEQH/xAAcAAEAAgIDAQAAAAAAAAAAAAAABgcFCAEDBAL/xABEEAACAgEBBQQGBggFBAIDAAABAgADEQQFBxIhMQZBUWETIjJxgZEUNHOhsbIjNUJydLPB0TNSYqLCJGOCkqPSFiVD/8QAGQEBAAMBAQAAAAAAAAAAAAAAAAECAwQF/8QAKhEAAwACAgIBAgUFAQAAAAAAAAECAxESIQQxUSJBExQyM2EFI3GBsUL/2gAMAwEAAhEDEQA/ALxiIgCIiAIiIAieXUbQqrIV7EQnoGdQT8CZ6QcwDmIiAIiIAiIgCIiAIiIAiIgCIiAIiIAiIgCIiAIiIAiIgCIiAJV28zt69L/RtI+HH+LYOqnuRT0z4nu5Sc9rdtLo9LZccZAwg8XPJR8/wmtTuWJZjkkkknqSeZM6vGxKnyZeVs+r7mduJ2Zm8WJJ+Zkm7IduNRorFDO1lGcPWTnC+KE9CPDpI3TpXcEojsB1KqxA5Z5kDlOqdrmaWmaaNpNma9L6ktrOUsUOp8j4juPlPVKn3JbZY+l0rvkKBbUp7uZ48fNTj3y2J5eSOFNGLWmJ16i4IpZjgKCxPkJ2Twbd0xt09qL7TIQPfiZ02k9Ewk6SZBP/AM9v9JnhT0efYwc4z/mz1li6e4OqspyGAYHyIzKNI7u/pLq2NSUoqVuq1qp94UTh8PLdt8mev/VPHxYplwtHtiIneeMJEO2HaptO4qp4ePGXJGcZHIDzkvlWdv8ATsurZiDwuqlT3HCgH7xOby7qMe5O/wDpuKMmfV/BLux/aM6pWWzAtXngDAK9xHOSWVxu20bG57ceqqFM+JYg4+Q++WPJ8a6vGnRTz8UY87mPX/BEROg4xERAEREAREQBERAEREAREQCtd+GpxpqK8e3cWz4cCH/7/dKm2Rs59TdXRX7VjBQT0HiT5AZlh782PptMO70bnHnxLMVuaQHaPMA4osI8jxVjI88E/OehifHDs1XUly7F2PVpahVSgVR1x3nvJPeTKh3vdm109y6ipcV3Z48dBbnJPlxDn7wZd0h29nS8ezbTn2GSz5OB/wApy4bayJ/JSX2U92H1jVa/TMh5m1az5rYQrD7/ALhLd7W7xKdFY1PorHuUA4xwoeIZB4j1HuHdKT2Fdwamh/8ALdW3ydZNt9unC6yp+96cH/xcgfjOvJE1kSfwXa2yS9nd5avp779WET0dipWleSzcS56Mefv8p6Oz+8b6RVqrWoKrpk9LgPksDnlzAAPKUdLK3YUB9BtIHvTH/wATGUyYIlNkOUZA9v8AZYPpvo1nps8WOAdfHPFwyy/pyCr0zngTg9IS3LhXGTnwwJqw3Q+7+ku3extgVaBKR7V/Cv8A4IFZj8+EfGZ5PGiWlC9k23WtswO2N7l3pWGmrr9EDhWsBLMB34BAGfCey3es50i2JWnp1tWu1G4uDhZXIZTnPMp07pVVFLOwVAWZjgKBkknuAnr2vse/SsE1FbVsRxAHHMeII5GdLwY+kOKLb7Kb0F1V6UWUGtrDwoytxLnBPPIBHSd/aztloq9Q2m1dDsKwrBwARllB5AEEcjKu7AfrLSfa/wDB5md8dIXaGR+1SjH4cS/8RMa8fG8nFrrQX01tFjdie1Wl1LvRpKnRK19JkgAes3hkkHOZgtt73KlyumpZ26FrPVUfAZJ+6Yncan6fUnu9Eg/3tK/2xp/R6i6vOeC10z+65ERgx83Ouloa3T2XHfvHSrQU3WBTqbkLLSueHkxXJPVV5fGR7ZG9y02qNTVWKicOaw3EOXIgEnPPHKViW85zNV48a7HFG1OmvWxFdGDKwDKw6EHoRO2R3d5bxbN0vlUqf+vq/wBJIp51LTaMmIiJAEREAREQBERAEREAqLfnQePTP+zwunxyp/CYPc/qFTaKhj7dT1r+96rY+SGTTfbpeLR12YOUuAz3AOpBz8QsprS6lqnWys8LowdWHUEdDPQwrnh0az3JtVILvi1/o9AUzg22KmPEA8TfgJ6di7xdFdTxvYKmUeuj+1nH7OPaB8pVe8PtSNfqA1YIqrBSvPU5OS+O7PLl4ATnw4q59r0VmXsw3Z2oPq9Op6G+sH42LJzvx+s6f7FvzyM7vNltqNfQB0rYXsfAVkH7zwj4yTb8frGn+yb886qf96V/BZ/qIn2N7NttC80hxXwobCxUnoQMYyOeW8e6WxsHsgdnaTWKbfSekrZs8HDjhqYeJz1kS3HN/wBTqB/2Vx8H5/iJa+3vq1/2Nn8tph5GSufH7FafejV0+z8P6S0d9XTRfuP+FUq4+z8P6S2d9GjY06S0eyuazyPIuqkfkM6cn7k/7Lv2iP7n9GLNoBjj9FWzgHrxHCgj3Bj85Nd9WiDaNLeXFXaAPHDgggfHhPwlX9i9uDRatL2BKgMjgdeFh3ZPXIWSPeZ22q1yV1acNwK3pGZlxk4wAB15ZMzuKeZP7ENPkYLd6udpaXysz/seZzfT9fX+HT89kwe7xsbS0vnYR/seZzfT9fX+HT89ks/3l/gf+jM7i6/rTeda/cxle9qlxrdSP+/Z97kyxdxb+rqh/qrP3MJXna369qft7PzmRH71BfqZam57ZlR0BsNasz2uGLKDkKeEDn3Y7vOU3rlAtsA5AWMAPIMZd+5z9Wr9tb+eUjtD/Fs+0f8AOZGF/wBywvbNgd2v6t037h/MZJpGd2v6t037h/MZJpxZP1P/ACZv2IiJQgREQBERAEREAREQDx7X2cmopspsGVdSp/oR5g4Pwmsu0tBZp7XqtUq6HhIP4+Y85tNIf2+7EJr1DoQl6DCsfZYczwt5ZJ5906PHy8Hp+i0vRQE5kj1fYPaFbcJ0zt5phl6+IMlXY/ddYzrZrgFQHPoc5LdeTEeyOnnO2s0Jb2abRmNzfZ56an1NgA9OqisftcAJPFnuDZHLyEwe/H6xp/sm/PLipqCqFUAKoCgDoAOgkB3ldi79fbU9DVgIhQh2I6tkYwDOLHk3l5UZp97ItuRb/q7h40fg6/3lt7e+rX/Y2fy2kG3c9htTodS1tzVFTUawEYk5LIe9Ry9UyfbToNlNiLjL1sgz0yykD8ZGek8m0KfZqw3s/D+k2V7QbHGs0TUZAL1jhY9zDBU/MfImVOd0muxjio6Y9tvD9yXBtrVtptJbYAC1VLOB3ZVP7ia+RkVOeLLU/g1r12kemxq7FKupKsCO8f0nA0r+jNnCeAMK+Lu4mBIA8eSn7paOk7faDWKBtHTqHHRuDjXHLvA4gT4YxMBvE7XU6ta9PpU4aKjxZK8OSBwrwr3KBn5zeclt6cltsxW7qottLS47rCx9wRv7zN76fr6/w6fnsnTud0bPtAOPZrrdmP7w4QPfkn5GS3eJ2F1Ou1S3UmoKKlr9diDkMx7lPL1hKVaWZb+CG/qMduLb1tUPJD97SA9rfruq+3s/OZbe7TsbfoHua9qz6RVVQhJ9kkknIHjIzt3ddq7dTdZW9PBZa1i8TMDhmLcxwnxlZyT+K3shNbJXuc/Vq/bW/nlI7Q/xbPtH/OZsH2A2DZotGtNpUuHdzwkkes2QMkCVvrN1Otax2VqMM7MMu2cFiRy4fORiySrpthNbZYu7Q52bpv3CPk7STzC9jtktpNHTRYQXRTxFemSxPLx6zNTkt7pso/YiIlSBERAEREAREQBERAEREAYiIgCIiAIiIAmC7b6CzUaG+qn/ABGT1RnGcMCV+IBHxmdiSnp7BqzrtBbS3BdW9beDqQfv6zq09LWMERSzMcKqjJJ8gJtPZSre0oPvAP4zhNOoOQqg+IAnX+b69GnMhu6/smdFSbLci64KWU8uBRkhCP8AMCzZMm8ROWqdPbKN7EREqQIiIAiIgCIiAIiIAiIgCIiAIiIAiIgCIiAIiIAiIgCIiAIiIAiIgCIiAIiIAiIgCIiAIiIAiIgCIiAIiIAiIgCIiAIiIAiIgCIiAIiIAiIgCIiAIiIAiIgCIiAIiIAiIgCInh25rDTp7rQMmup7APNVJH4QuwVD2l3latdVcunsUVK5RM1qeS8icnxIPzkz3Xdq7NdXat7A21sDkKACjD1eQ5dQ0ot3LEk8ySST5k5MnO5rVBNeVOf0lLKPDIKtz+CmehlwysfSNXK0XpERPPMhERAEREAREQBOnW2lK3YdVVmHvAJndPLtP/Bs+zb8pgFHajejtBzlXrQEdFrB+9smXJ2S1L26LTWWMWd6UdmPUkqCTNZ06CbJ9hv1fpP4ev8AIJ2eTEzK0jS1pGciInGZiIiAIiIAiIgCIiAIiIAiIgCRLeltE07Ptx1sxSPc59b/AGg/OS2VTv01Jxpa88iXsK+YChT97TXDO7SJn2VOJ7tgbQOn1NNy9UsVuXeM4YfEEzN7u9iDVX3AnHBprWXlkcTKUU/DiJ+Eio++eltNuTY2uUz5tsCgsxAAGST0AHUkzF9ktpfSdHRcccT1gtg59YDDD35BkG307fKImkTILj0thBI9UEhV8wSDn90TzJxuq4mKXej0bQ3u6dHZaqbLAGwHyoUjxGefzEz/AGR7c6fXsyIGrsXn6N8ZK8ssME5AzNeZPty+kLa57O6uls8v87KB+UzqyYImGy7laLh23tmnSVG29wqjp4scZ4VHefKQzQ72tLZYiNVbWGYKXYpwrnvOG6SAby9vWanWWIx/R0O1VajpyOGbzJI+UiUY/GlzuvYUGx2r7a6Oq/0FlwV+FXyQeDDjK+v06YPuImc02pSxQ9bKykZDKQQfcRNWLLC3NiScBck55AYA+AEvHdnrFp2OtrnCIbnY+QtczLLgUSmiKnRle1/bSjZ/CLAz2NzFaY4uHn6xyQAMiYnZW8bT60vQEsrdq34OPhwxCMSMqTg4B6yl9q7RfUXPda3EzsWJ7vIAdw8p5kcg5BII6EdZuvFnj37J4I+VE2T7D/q/Sfw9f5BNbJfGp2wdHsSq1cB/o9aJkcuJlAHL5/KR5Sb0kLOO1m8mjR2NSiNdao9bhICK3+VieefcJ5ezG9GnU2LVdWaXc8KtxA1kkgKueoJz4YlMU1Pa4VQ1jseQGWZj+JnF9LVsVdWR1PMEEMD7uoMn8tGtfcnijahmABJOAOZJkV29vB0Wmr4hatxzgJSys3meuAB5mYvsttNtdsa0WsS6120u3Q+qhK+88JXJ98o/GR7xMcWBU2q+xVSbG9p+2Wn0NataSXcBkqXHGQe/nyA8zPP2T7d6fXsUXirsHs12FeJgACSuCQcZ6deUoXaW0LNRYbLWLMce4ADAAHcOU+9jbRbTX13p7VbcQB6HkQR8QT85p+VXH+SeHRfXa3tvp9AVV+Kyxv8A+dfDxAeLZPIeHjPrsj210+0OJa+JLF5mt8cXD04hg4I/vNftfrHute2w8Tuxdj5n8BPZ2X1LV6zTsjFT6ateXg1iqQfEYJh+KuP8jh0bG7Q2xRQQLrq6y2SvG4XOOuM++cbP2zp7yVpursIGSEcMQD3nHSVbvzP6bTDwrc/Nl/tOvcb9Z1P2KfnMx/BX4XPZXj1stbaG2aKCBddXWSMgO4UkeIzONn7b097Fabq7GA4iEcEgZxnlKy36Vj0mlbvK2L8AUP8AyMx+5N8a20eNB+51MLCnj57HHrZdsRE5yolA719oem2jYASRUq0jmMZAy2MebfMS/HYAEnkBzJmsO3dWLtTfavIPa7j3M5InV4k/U2XgsjcdWAuqsLKMlK8E8/VDNn3ev90rztTphVrNQinKrc4B8uInu98xc5nXOPVut+y+u9l57nNar6AVj2qrHVh+8xcH/d90rvevquPaVozkIqVjywoJHzJ+cy+5HVldVdX3PTx9eQKOB08/SfdI5vGoKbS1Oe9w49zKpExidZ2VS+okm6fsjTqg+ovHGEf0a1n2SeAElh3+0MDylhaXYWn2bXqr6AVDIbWXOVHArEcI7hz6SO7j2H0S4ZGfpBOO/Bqr/sflJf2wUnQ6oDmfQWcv/AzDLTeRpvoq32a1M5YknmzHJ8yT/cy79i7ttMNH6O5M3WIC9vVkcr+xnoAe7vlI0vhlbwYN8iDNpNFqltrSxDlXUOp8iMib+VVSlotb0ax7W0Dae6yliC1bmskdDg9ZYA1vo+zagZBstarl4G9yfgQp+ch/bfULZr9SykFTawBHQ45Z+6SXWoT2coIHTVMT5D0lwz8yPnL32p38ol/Yguk0zW2JWgyzsEX3scD4S7O0u7/TfQWWmpVurr4lsA9dmQZIY9+cH5yoOzOsWnV6e1/ZS1Gb3Z5mbH7W1i1UWWsRwpWzn3BZn5N0qnRFNmrh6Szd5eoI2bs6vHJlD578pUoH5z8pWjtkk+Jz85YO8Y//AK/ZX2J/l1TbJ+uSz9o53Oaqiq7UWXvWhFaBGcgHmz8fDnyC5x5TH709oabUapbdK4cmsLYyj1cqfV595x+AkV0Ozrb24aa3sblyRScZ6Zx0+Mz2i7AbQsYL9HZP9VhCqPjmQ5mb5tjreyQbobiU19P7JoD/ABIdfwlbnkD5f0l3dhuxVmz69TZc6s9lfAFTJUKoY5yQMk5lI3dG9x/AxipVdNfwF7Lh2lu/09GyrSMNctf0j0xHrZUBiox0XAIx5yoFXOAOpOB7z0mx/aX9WX/wr/yjNdNL7afvr+YSnj02nsiWWr2k7B0afZJbh/T1KLWtHVmJAZT/AKefId2JWewvrWn/AIir+akvzeL+rNV9l/yWUJsH61p/4ir+akePTqG2JfRPt+a/p9MfGtx8nH9517jW/wCp1HnSuPg5zMlvy0RK6e4Zwpao8uQ4gGHPx9WQrdxtYabX1O2Ar5oYnuFmMH/2C/fIlcsGkQu5JXv0tHpNKveEsY+5ioH5TMbuVTOuc+FDfeyzGb0Noi/aNvCcrWFp65GVHrY8sk/KSTcboG9JqL/2Qoo97Ehz8hj/ANpL+nB/oepLfiInnmZgu2+0Dp9DqLB1FZUe9yEB5+bTW3oJfu9X0raFq6a3sNjqG4VzhVPEScdOYWU9snstqrba0+j2hS6hi1bcIUsMk+WMzu8VpQ2zSPR69L2A2hYoddOcEZHE6KcHyJmN2z2d1OkCnUVMgY4B5EE+GQes2YrQAADkAMAeQkJ3t7Lu1GjRaK2sZblcqoy2OFxnHfzYSI8mnST9BX2VXu92r9G19Lfsu3oH91mAOn+rhmd30aDg1q245W1Dnn9pDwn3cuCRSjYWr4lKae7iBBGK2yCDkHp4iXt207NjX6X0ecWL69bH/OFIwTjPCc88eEvktTkVEt6eyhdh7bv0dhs078DEcJ5AgjzB5GWTuv7R3azU6lNS/GXpXHdyUkEBRyHJzKx2rsu7TP6O+tq26gMOoyRkHvHLrJ3uf2HqBqxqWrZafRModhgMXK44c+17Jlsylw2K1ogm19F6C+2nr6Oxq8/usRMnou2Wsqo+jpb+i4SgBUEhWBBAY8wOfLwk63rdjHd/pemrLk/46rjPqgAOF6noc+4SudgbDu1lorpRj6wDsByQE44m8ByPylpubjbJTTRjJcHZzZp1PZ5qwMsfTMgz+0lzMv3iQHbvZO+rVW01U3OqthG4CeJSBg5AxLi3ZaGynZ9ddyMjhrCVYYODaxHL3ETPyLXBNfJFPo17xM9r+2Osu0/0ay3NWFXHCMkLjGW6noPlJB283f20XGzS1tZQ+WwvNkPUgjrw+BmD7N9jtTq7UX0ViV8WLLGUqFAxxe11OOg85pzilyZO17I8JavavZZt2Fo7Fxmiqpz48DIFbHxK/KQC/s3qlsZBp7jhiB+jboDy7vCXz2d2aG2bRRenXTpXZWw/0AEEeMzz2lxpfJFMoXsz2gt0N4uqweXC6noy5BKnw6dZM9v72LLajXp6jUzDDOzAkAjB4QPjzPSRztl2Pu0NjHgZqC36O3qMZ5BiB6rSP6PSvc4SpGdz0VRkn5TTjjv6ydJ9l5butptfsr124nrFlRJ64UHgBPeeArzlDXdG9x/CX52H7N2aPZ9lb/41nG5UHIBK4UDzwBnzlNWdldbzX6LfnB5ejPhM8DlVWvkifbL67S/qy/8AhX/lGa6aX20/fX8wmx/aDTs+z7kVSXOmZAoHMsayMY8cyidP2T1wdCdJfyZSfUP+YSnjNJPZEF2bxf1Zqvsv+Syg9hfWtP8AxFX85JsD260z27P1CVqXdq8KqjJJ4hyAlJ7F7N6samgnTXALfWxJQ8gtqkk+4AyfGaUMR6L57SbMGp0t1JGeNCFH+oDKny5gTWV6ypKsCGBwQeoI6ibWTX/erSq7St4RjKo5/eKDJlPErtyRD+xEWPeffNit32w/omirQgCxx6W0jvZh/QYHwlKdhtijWa2qpscAzbYD3omMj45A+Jmx6LgYHIDkJby79STb+xzEROIzEREAREQBERAOuylW9pQfeAfxn2BjpOYgCfFdSr0UDPXAAn3EAREQBERAEREA+XQEYIBHgROunSovsoq+5QPwndEARiIgCMREAREQCtt7+2NVpvQHT2tWjh0fh4ebeqR1GRyzzEp3UXtYxd2Z2PMsxJJ95MvreZ2Zs12nRacekrs4gGbA4SpDc/HpK90O6vWmxRYKlTiHGfSZ9XIyMAZyRmd2DJEx37NJa0TDc3sMVaU6hlw9xPCSOYrU4XHkTk/Lwlhzq01C1oqIMKoCqB0AAwB8p2zjuuVNlG9sRESpAiIgCIiAIiIAiIgCIiAIiIAiIgCIiAIiIAiIgCIiAIiIAiIgCIiAIiIAiIgCIiAIiIAiIgCIiAIiIAiIgCIiAIiIAiIgCIiAIiIAiIgCIiAIiIB//9k="/>
          <p:cNvSpPr>
            <a:spLocks noChangeAspect="1" noChangeArrowheads="1"/>
          </p:cNvSpPr>
          <p:nvPr/>
        </p:nvSpPr>
        <p:spPr bwMode="auto">
          <a:xfrm>
            <a:off x="207436" y="-144463"/>
            <a:ext cx="406400" cy="304801"/>
          </a:xfrm>
          <a:prstGeom prst="rect">
            <a:avLst/>
          </a:prstGeom>
          <a:noFill/>
        </p:spPr>
        <p:txBody>
          <a:bodyPr vert="horz" wrap="square" lIns="91336" tIns="45669" rIns="91336" bIns="45669" numCol="1" anchor="t" anchorCtr="0" compatLnSpc="1">
            <a:prstTxWarp prst="textNoShape">
              <a:avLst/>
            </a:prstTxWarp>
          </a:bodyPr>
          <a:lstStyle/>
          <a:p>
            <a:endParaRPr lang="en-US"/>
          </a:p>
        </p:txBody>
      </p:sp>
      <p:sp>
        <p:nvSpPr>
          <p:cNvPr id="15" name="Title 2"/>
          <p:cNvSpPr txBox="1">
            <a:spLocks/>
          </p:cNvSpPr>
          <p:nvPr/>
        </p:nvSpPr>
        <p:spPr>
          <a:xfrm>
            <a:off x="4382592" y="172720"/>
            <a:ext cx="7636688" cy="904240"/>
          </a:xfrm>
          <a:prstGeom prst="rect">
            <a:avLst/>
          </a:prstGeom>
        </p:spPr>
        <p:txBody>
          <a:bodyPr lIns="91318" tIns="45661" rIns="91318" bIns="45661">
            <a:noAutofit/>
          </a:bodyPr>
          <a:lstStyle/>
          <a:p>
            <a:pPr>
              <a:lnSpc>
                <a:spcPct val="80000"/>
              </a:lnSpc>
            </a:pPr>
            <a:r>
              <a:rPr lang="en-MY" sz="3200" b="1" dirty="0">
                <a:solidFill>
                  <a:srgbClr val="FF6600"/>
                </a:solidFill>
                <a:latin typeface="Calibri"/>
                <a:cs typeface="Calibri"/>
              </a:rPr>
              <a:t>Beyond Financing: </a:t>
            </a:r>
            <a:r>
              <a:rPr lang="en-MY" sz="3200" b="1" dirty="0" smtClean="0">
                <a:solidFill>
                  <a:srgbClr val="FF6600"/>
                </a:solidFill>
                <a:latin typeface="Calibri"/>
                <a:cs typeface="Calibri"/>
              </a:rPr>
              <a:t>Entrepreneur</a:t>
            </a:r>
          </a:p>
          <a:p>
            <a:pPr>
              <a:lnSpc>
                <a:spcPct val="80000"/>
              </a:lnSpc>
            </a:pPr>
            <a:r>
              <a:rPr lang="en-MY" sz="3200" b="1" dirty="0" smtClean="0">
                <a:solidFill>
                  <a:srgbClr val="FF6600"/>
                </a:solidFill>
                <a:latin typeface="Calibri"/>
                <a:cs typeface="Calibri"/>
              </a:rPr>
              <a:t>Development </a:t>
            </a:r>
            <a:r>
              <a:rPr lang="en-MY" sz="3200" b="1" dirty="0">
                <a:solidFill>
                  <a:srgbClr val="FF6600"/>
                </a:solidFill>
                <a:latin typeface="Calibri"/>
                <a:cs typeface="Calibri"/>
              </a:rPr>
              <a:t>&amp; </a:t>
            </a:r>
            <a:r>
              <a:rPr lang="en-MY" sz="3200" b="1" dirty="0" smtClean="0">
                <a:solidFill>
                  <a:srgbClr val="FF6600"/>
                </a:solidFill>
                <a:latin typeface="Calibri"/>
                <a:cs typeface="Calibri"/>
              </a:rPr>
              <a:t>Intervention</a:t>
            </a:r>
          </a:p>
        </p:txBody>
      </p:sp>
      <p:pic>
        <p:nvPicPr>
          <p:cNvPr id="16" name="Picture 15" descr="logo-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970" y="111760"/>
            <a:ext cx="4098337" cy="1021080"/>
          </a:xfrm>
          <a:prstGeom prst="rect">
            <a:avLst/>
          </a:prstGeom>
        </p:spPr>
      </p:pic>
      <p:graphicFrame>
        <p:nvGraphicFramePr>
          <p:cNvPr id="4" name="Chart 3"/>
          <p:cNvGraphicFramePr/>
          <p:nvPr>
            <p:extLst>
              <p:ext uri="{D42A27DB-BD31-4B8C-83A1-F6EECF244321}">
                <p14:modId xmlns:p14="http://schemas.microsoft.com/office/powerpoint/2010/main" val="1858045545"/>
              </p:ext>
            </p:extLst>
          </p:nvPr>
        </p:nvGraphicFramePr>
        <p:xfrm>
          <a:off x="213360" y="1205653"/>
          <a:ext cx="7508240" cy="3579707"/>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descr="Untitled-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040" y="1165352"/>
            <a:ext cx="2932011" cy="3396488"/>
          </a:xfrm>
          <a:prstGeom prst="rect">
            <a:avLst/>
          </a:prstGeom>
        </p:spPr>
      </p:pic>
      <p:sp>
        <p:nvSpPr>
          <p:cNvPr id="20" name="Rounded Rectangle 19"/>
          <p:cNvSpPr/>
          <p:nvPr/>
        </p:nvSpPr>
        <p:spPr>
          <a:xfrm>
            <a:off x="1554480" y="4834194"/>
            <a:ext cx="8859520" cy="1302774"/>
          </a:xfrm>
          <a:prstGeom prst="roundRect">
            <a:avLst/>
          </a:prstGeom>
          <a:solidFill>
            <a:schemeClr val="accent6">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defRPr/>
            </a:pPr>
            <a:r>
              <a:rPr lang="en-MY" sz="3600" b="1" dirty="0">
                <a:solidFill>
                  <a:schemeClr val="bg1"/>
                </a:solidFill>
                <a:cs typeface="Calibri"/>
              </a:rPr>
              <a:t>A Pool </a:t>
            </a:r>
            <a:r>
              <a:rPr lang="en-MY" sz="3600" b="1" dirty="0" smtClean="0">
                <a:solidFill>
                  <a:schemeClr val="bg1"/>
                </a:solidFill>
                <a:cs typeface="Calibri"/>
              </a:rPr>
              <a:t>of</a:t>
            </a:r>
            <a:endParaRPr lang="en-MY" sz="3600" b="1" dirty="0">
              <a:solidFill>
                <a:schemeClr val="bg1"/>
              </a:solidFill>
              <a:cs typeface="Calibri"/>
            </a:endParaRPr>
          </a:p>
          <a:p>
            <a:pPr algn="ctr">
              <a:lnSpc>
                <a:spcPct val="80000"/>
              </a:lnSpc>
              <a:defRPr/>
            </a:pPr>
            <a:r>
              <a:rPr lang="en-MY" sz="3600" b="1" dirty="0">
                <a:solidFill>
                  <a:schemeClr val="bg1"/>
                </a:solidFill>
                <a:cs typeface="Calibri"/>
              </a:rPr>
              <a:t>Certified </a:t>
            </a:r>
            <a:r>
              <a:rPr lang="en-MY" sz="3600" b="1" dirty="0" smtClean="0">
                <a:solidFill>
                  <a:schemeClr val="bg1"/>
                </a:solidFill>
                <a:cs typeface="Calibri"/>
              </a:rPr>
              <a:t>Business Coaches </a:t>
            </a:r>
          </a:p>
          <a:p>
            <a:pPr algn="ctr">
              <a:lnSpc>
                <a:spcPct val="80000"/>
              </a:lnSpc>
              <a:defRPr/>
            </a:pPr>
            <a:r>
              <a:rPr lang="en-MY" sz="3600" b="1" dirty="0" smtClean="0">
                <a:solidFill>
                  <a:schemeClr val="bg1"/>
                </a:solidFill>
                <a:cs typeface="Calibri"/>
              </a:rPr>
              <a:t>&amp; Industry-Expert Counselors</a:t>
            </a:r>
            <a:endParaRPr lang="en-MY" sz="3600" b="1" dirty="0">
              <a:solidFill>
                <a:schemeClr val="bg1"/>
              </a:solidFill>
              <a:cs typeface="Calibri"/>
            </a:endParaRP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49</a:t>
            </a:fld>
            <a:endParaRPr lang="en-MY" dirty="0">
              <a:solidFill>
                <a:prstClr val="black">
                  <a:tint val="75000"/>
                </a:prstClr>
              </a:solidFill>
            </a:endParaRPr>
          </a:p>
        </p:txBody>
      </p:sp>
    </p:spTree>
    <p:extLst>
      <p:ext uri="{BB962C8B-B14F-4D97-AF65-F5344CB8AC3E}">
        <p14:creationId xmlns:p14="http://schemas.microsoft.com/office/powerpoint/2010/main" val="1243597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kerja kosong krisis ekonomi.jpg"/>
          <p:cNvPicPr>
            <a:picLocks noChangeAspect="1"/>
          </p:cNvPicPr>
          <p:nvPr/>
        </p:nvPicPr>
        <p:blipFill>
          <a:blip r:embed="rId2">
            <a:alphaModFix amt="66000"/>
            <a:extLst>
              <a:ext uri="{28A0092B-C50C-407E-A947-70E740481C1C}">
                <a14:useLocalDpi xmlns:a14="http://schemas.microsoft.com/office/drawing/2010/main" val="0"/>
              </a:ext>
            </a:extLst>
          </a:blip>
          <a:stretch>
            <a:fillRect/>
          </a:stretch>
        </p:blipFill>
        <p:spPr>
          <a:xfrm>
            <a:off x="2" y="172066"/>
            <a:ext cx="5604387" cy="2491734"/>
          </a:xfrm>
          <a:prstGeom prst="rect">
            <a:avLst/>
          </a:prstGeom>
          <a:ln>
            <a:noFill/>
          </a:ln>
          <a:effectLst>
            <a:softEdge rad="112500"/>
          </a:effectLst>
        </p:spPr>
      </p:pic>
      <p:sp>
        <p:nvSpPr>
          <p:cNvPr id="10243" name="Title 2"/>
          <p:cNvSpPr>
            <a:spLocks noGrp="1"/>
          </p:cNvSpPr>
          <p:nvPr>
            <p:ph type="title" idx="4294967295"/>
          </p:nvPr>
        </p:nvSpPr>
        <p:spPr>
          <a:xfrm>
            <a:off x="1" y="132885"/>
            <a:ext cx="12192000" cy="591773"/>
          </a:xfrm>
          <a:prstGeom prst="rect">
            <a:avLst/>
          </a:prstGeom>
        </p:spPr>
        <p:txBody>
          <a:bodyPr lIns="103755" tIns="51877" rIns="103755" bIns="51877">
            <a:noAutofit/>
          </a:bodyPr>
          <a:lstStyle/>
          <a:p>
            <a:pPr algn="ctr"/>
            <a:r>
              <a:rPr lang="en-US" sz="3200" b="1" dirty="0" smtClean="0">
                <a:solidFill>
                  <a:srgbClr val="FF6600"/>
                </a:solidFill>
                <a:latin typeface="Calibri"/>
                <a:cs typeface="Calibri"/>
              </a:rPr>
              <a:t>    </a:t>
            </a:r>
            <a:endParaRPr lang="en-US" sz="3200" b="1" dirty="0">
              <a:solidFill>
                <a:srgbClr val="FF6600"/>
              </a:solidFill>
              <a:latin typeface="Calibri"/>
              <a:cs typeface="Calibri"/>
            </a:endParaRPr>
          </a:p>
        </p:txBody>
      </p:sp>
      <p:grpSp>
        <p:nvGrpSpPr>
          <p:cNvPr id="4" name="Group 3"/>
          <p:cNvGrpSpPr/>
          <p:nvPr/>
        </p:nvGrpSpPr>
        <p:grpSpPr>
          <a:xfrm>
            <a:off x="983225" y="1900902"/>
            <a:ext cx="10160002" cy="1007811"/>
            <a:chOff x="1219200" y="1900902"/>
            <a:chExt cx="10160002" cy="1007811"/>
          </a:xfrm>
        </p:grpSpPr>
        <p:sp>
          <p:nvSpPr>
            <p:cNvPr id="15" name="Rounded Rectangle 14"/>
            <p:cNvSpPr/>
            <p:nvPr/>
          </p:nvSpPr>
          <p:spPr>
            <a:xfrm>
              <a:off x="1219200" y="1900902"/>
              <a:ext cx="3048000" cy="1007811"/>
            </a:xfrm>
            <a:prstGeom prst="roundRect">
              <a:avLst/>
            </a:prstGeom>
            <a:solidFill>
              <a:schemeClr val="accent3">
                <a:lumMod val="60000"/>
                <a:lumOff val="40000"/>
              </a:schemeClr>
            </a:solidFill>
            <a:scene3d>
              <a:camera prst="orthographicFront"/>
              <a:lightRig rig="threePt" dir="t"/>
            </a:scene3d>
            <a:sp3d>
              <a:bevelT w="6350" h="6350" prst="coolSlant"/>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103755" tIns="51877" rIns="103755" bIns="51877" anchor="ctr"/>
            <a:lstStyle/>
            <a:p>
              <a:pPr algn="ctr">
                <a:defRPr/>
              </a:pPr>
              <a:r>
                <a:rPr lang="en-US" sz="2400" b="1" dirty="0">
                  <a:solidFill>
                    <a:schemeClr val="tx1"/>
                  </a:solidFill>
                </a:rPr>
                <a:t>INCREASE </a:t>
              </a:r>
              <a:r>
                <a:rPr lang="en-US" sz="2400" b="1" dirty="0" smtClean="0">
                  <a:solidFill>
                    <a:schemeClr val="tx1"/>
                  </a:solidFill>
                </a:rPr>
                <a:t>IN</a:t>
              </a:r>
              <a:endParaRPr lang="en-US" sz="2400" b="1" dirty="0">
                <a:solidFill>
                  <a:schemeClr val="tx1"/>
                </a:solidFill>
              </a:endParaRPr>
            </a:p>
            <a:p>
              <a:pPr algn="ctr">
                <a:defRPr/>
              </a:pPr>
              <a:r>
                <a:rPr lang="en-US" sz="2400" b="1" dirty="0" smtClean="0">
                  <a:solidFill>
                    <a:schemeClr val="tx1"/>
                  </a:solidFill>
                </a:rPr>
                <a:t>GDP SHARES</a:t>
              </a:r>
              <a:endParaRPr lang="en-US" sz="2400" dirty="0"/>
            </a:p>
          </p:txBody>
        </p:sp>
        <p:sp>
          <p:nvSpPr>
            <p:cNvPr id="16" name="Rounded Rectangle 15"/>
            <p:cNvSpPr/>
            <p:nvPr/>
          </p:nvSpPr>
          <p:spPr>
            <a:xfrm>
              <a:off x="4775201" y="1900902"/>
              <a:ext cx="3149600" cy="1007811"/>
            </a:xfrm>
            <a:prstGeom prst="roundRect">
              <a:avLst/>
            </a:prstGeom>
            <a:solidFill>
              <a:schemeClr val="accent3">
                <a:lumMod val="60000"/>
                <a:lumOff val="40000"/>
              </a:schemeClr>
            </a:solidFill>
            <a:scene3d>
              <a:camera prst="orthographicFront"/>
              <a:lightRig rig="threePt" dir="t"/>
            </a:scene3d>
            <a:sp3d>
              <a:bevelT w="6350" h="6350" prst="coolSlant"/>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103755" tIns="51877" rIns="103755" bIns="51877" anchor="ctr"/>
            <a:lstStyle/>
            <a:p>
              <a:pPr algn="ctr">
                <a:defRPr/>
              </a:pPr>
              <a:r>
                <a:rPr lang="en-US" sz="2400" b="1" dirty="0">
                  <a:solidFill>
                    <a:schemeClr val="tx1"/>
                  </a:solidFill>
                </a:rPr>
                <a:t>ENHANCE EMPLOYMENT RATE</a:t>
              </a:r>
            </a:p>
          </p:txBody>
        </p:sp>
        <p:sp>
          <p:nvSpPr>
            <p:cNvPr id="17" name="Rounded Rectangle 16"/>
            <p:cNvSpPr/>
            <p:nvPr/>
          </p:nvSpPr>
          <p:spPr>
            <a:xfrm>
              <a:off x="8432802" y="1900902"/>
              <a:ext cx="2946400" cy="1007811"/>
            </a:xfrm>
            <a:prstGeom prst="roundRect">
              <a:avLst/>
            </a:prstGeom>
            <a:solidFill>
              <a:schemeClr val="accent3">
                <a:lumMod val="60000"/>
                <a:lumOff val="40000"/>
              </a:schemeClr>
            </a:solidFill>
            <a:scene3d>
              <a:camera prst="orthographicFront"/>
              <a:lightRig rig="threePt" dir="t"/>
            </a:scene3d>
            <a:sp3d>
              <a:bevelT w="6350" h="6350" prst="coolSlant"/>
              <a:bevelB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103755" tIns="51877" rIns="103755" bIns="51877" anchor="ctr"/>
            <a:lstStyle/>
            <a:p>
              <a:pPr algn="ctr">
                <a:defRPr/>
              </a:pPr>
              <a:r>
                <a:rPr lang="en-US" sz="2400" b="1" dirty="0">
                  <a:solidFill>
                    <a:schemeClr val="tx1"/>
                  </a:solidFill>
                </a:rPr>
                <a:t>ECONOMICS SUSTAINABILITY</a:t>
              </a:r>
            </a:p>
          </p:txBody>
        </p:sp>
      </p:grpSp>
      <p:sp>
        <p:nvSpPr>
          <p:cNvPr id="18" name="Isosceles Triangle 17"/>
          <p:cNvSpPr/>
          <p:nvPr/>
        </p:nvSpPr>
        <p:spPr>
          <a:xfrm>
            <a:off x="2567390" y="829445"/>
            <a:ext cx="6991672" cy="914400"/>
          </a:xfrm>
          <a:prstGeom prst="triangle">
            <a:avLst>
              <a:gd name="adj" fmla="val 50274"/>
            </a:avLst>
          </a:prstGeom>
          <a:solidFill>
            <a:srgbClr val="0070C0"/>
          </a:solidFill>
          <a:scene3d>
            <a:camera prst="orthographicFront"/>
            <a:lightRig rig="threePt" dir="t"/>
          </a:scene3d>
          <a:sp3d>
            <a:bevelT w="215900" prst="coolSlant"/>
          </a:sp3d>
        </p:spPr>
        <p:style>
          <a:lnRef idx="2">
            <a:schemeClr val="accent1">
              <a:shade val="50000"/>
            </a:schemeClr>
          </a:lnRef>
          <a:fillRef idx="1">
            <a:schemeClr val="accent1"/>
          </a:fillRef>
          <a:effectRef idx="0">
            <a:schemeClr val="accent1"/>
          </a:effectRef>
          <a:fontRef idx="minor">
            <a:schemeClr val="lt1"/>
          </a:fontRef>
        </p:style>
        <p:txBody>
          <a:bodyPr lIns="103755" tIns="51877" rIns="103755" bIns="51877" anchor="ctr"/>
          <a:lstStyle/>
          <a:p>
            <a:pPr algn="ctr">
              <a:defRPr/>
            </a:pPr>
            <a:r>
              <a:rPr lang="en-US" b="1" dirty="0" smtClean="0"/>
              <a:t> </a:t>
            </a:r>
            <a:endParaRPr lang="en-US" b="1" dirty="0"/>
          </a:p>
        </p:txBody>
      </p:sp>
      <p:sp>
        <p:nvSpPr>
          <p:cNvPr id="10261" name="TextBox 20"/>
          <p:cNvSpPr txBox="1">
            <a:spLocks noChangeArrowheads="1"/>
          </p:cNvSpPr>
          <p:nvPr/>
        </p:nvSpPr>
        <p:spPr bwMode="auto">
          <a:xfrm>
            <a:off x="4123850" y="991636"/>
            <a:ext cx="3878752" cy="658765"/>
          </a:xfrm>
          <a:prstGeom prst="rect">
            <a:avLst/>
          </a:prstGeom>
          <a:noFill/>
          <a:ln w="9525">
            <a:noFill/>
            <a:miter lim="800000"/>
            <a:headEnd/>
            <a:tailEnd/>
          </a:ln>
        </p:spPr>
        <p:txBody>
          <a:bodyPr wrap="square" lIns="103755" tIns="51877" rIns="103755" bIns="51877">
            <a:spAutoFit/>
          </a:bodyPr>
          <a:lstStyle/>
          <a:p>
            <a:pPr algn="ctr"/>
            <a:r>
              <a:rPr lang="en-US" b="1" dirty="0" smtClean="0">
                <a:solidFill>
                  <a:schemeClr val="bg1"/>
                </a:solidFill>
              </a:rPr>
              <a:t>TOWARDS A </a:t>
            </a:r>
          </a:p>
          <a:p>
            <a:pPr algn="ctr"/>
            <a:r>
              <a:rPr lang="en-US" b="1" dirty="0" smtClean="0">
                <a:solidFill>
                  <a:schemeClr val="bg1"/>
                </a:solidFill>
              </a:rPr>
              <a:t>DEVELOPED  NATION</a:t>
            </a:r>
            <a:endParaRPr lang="en-US" b="1" dirty="0">
              <a:solidFill>
                <a:schemeClr val="bg1"/>
              </a:solidFill>
            </a:endParaRPr>
          </a:p>
        </p:txBody>
      </p:sp>
      <p:grpSp>
        <p:nvGrpSpPr>
          <p:cNvPr id="5" name="Group 4"/>
          <p:cNvGrpSpPr/>
          <p:nvPr/>
        </p:nvGrpSpPr>
        <p:grpSpPr>
          <a:xfrm>
            <a:off x="262195" y="3637939"/>
            <a:ext cx="11602063" cy="2318774"/>
            <a:chOff x="262195" y="3572387"/>
            <a:chExt cx="11602063" cy="2318774"/>
          </a:xfrm>
        </p:grpSpPr>
        <p:sp>
          <p:nvSpPr>
            <p:cNvPr id="2" name="Rounded Rectangle 1"/>
            <p:cNvSpPr/>
            <p:nvPr/>
          </p:nvSpPr>
          <p:spPr>
            <a:xfrm>
              <a:off x="262195" y="3572387"/>
              <a:ext cx="3736256" cy="108974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400" b="1" dirty="0">
                <a:solidFill>
                  <a:srgbClr val="31859C"/>
                </a:solidFill>
              </a:endParaRPr>
            </a:p>
            <a:p>
              <a:pPr lvl="0" algn="ctr"/>
              <a:r>
                <a:rPr lang="en-US" sz="2400" b="1" dirty="0">
                  <a:solidFill>
                    <a:srgbClr val="31859C"/>
                  </a:solidFill>
                </a:rPr>
                <a:t>INNOVATION AND TECHNOLOGY ADOPTION</a:t>
              </a:r>
            </a:p>
            <a:p>
              <a:pPr lvl="0" algn="ctr"/>
              <a:endParaRPr lang="en-US" sz="2400" b="1" dirty="0">
                <a:solidFill>
                  <a:schemeClr val="tx1"/>
                </a:solidFill>
              </a:endParaRPr>
            </a:p>
          </p:txBody>
        </p:sp>
        <p:sp>
          <p:nvSpPr>
            <p:cNvPr id="19" name="Rounded Rectangle 18"/>
            <p:cNvSpPr/>
            <p:nvPr/>
          </p:nvSpPr>
          <p:spPr>
            <a:xfrm>
              <a:off x="262195" y="4801420"/>
              <a:ext cx="3736256" cy="108974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smtClean="0">
                  <a:solidFill>
                    <a:srgbClr val="31859C"/>
                  </a:solidFill>
                </a:rPr>
                <a:t>HUMAN </a:t>
              </a:r>
              <a:r>
                <a:rPr lang="en-US" sz="2400" b="1" dirty="0">
                  <a:solidFill>
                    <a:srgbClr val="31859C"/>
                  </a:solidFill>
                </a:rPr>
                <a:t>CAPITAL DEVELOPMENT</a:t>
              </a:r>
            </a:p>
          </p:txBody>
        </p:sp>
        <p:sp>
          <p:nvSpPr>
            <p:cNvPr id="20" name="Rounded Rectangle 19"/>
            <p:cNvSpPr/>
            <p:nvPr/>
          </p:nvSpPr>
          <p:spPr>
            <a:xfrm>
              <a:off x="4178710" y="3572387"/>
              <a:ext cx="3736256" cy="108974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smtClean="0">
                  <a:solidFill>
                    <a:srgbClr val="31859C"/>
                  </a:solidFill>
                </a:rPr>
                <a:t>ACCESS </a:t>
              </a:r>
              <a:endParaRPr lang="en-US" sz="2400" b="1" dirty="0">
                <a:solidFill>
                  <a:srgbClr val="31859C"/>
                </a:solidFill>
              </a:endParaRPr>
            </a:p>
            <a:p>
              <a:pPr lvl="0" algn="ctr"/>
              <a:r>
                <a:rPr lang="en-US" sz="2400" b="1" dirty="0">
                  <a:solidFill>
                    <a:srgbClr val="31859C"/>
                  </a:solidFill>
                </a:rPr>
                <a:t>TO FINANCING</a:t>
              </a:r>
            </a:p>
          </p:txBody>
        </p:sp>
        <p:sp>
          <p:nvSpPr>
            <p:cNvPr id="21" name="Rounded Rectangle 20"/>
            <p:cNvSpPr/>
            <p:nvPr/>
          </p:nvSpPr>
          <p:spPr>
            <a:xfrm>
              <a:off x="4178710" y="4801420"/>
              <a:ext cx="3736256" cy="108974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smtClean="0">
                  <a:solidFill>
                    <a:srgbClr val="31859C"/>
                  </a:solidFill>
                </a:rPr>
                <a:t>MARKET </a:t>
              </a:r>
              <a:r>
                <a:rPr lang="en-US" sz="2400" b="1" dirty="0">
                  <a:solidFill>
                    <a:srgbClr val="31859C"/>
                  </a:solidFill>
                </a:rPr>
                <a:t>ACCESS</a:t>
              </a:r>
            </a:p>
          </p:txBody>
        </p:sp>
        <p:sp>
          <p:nvSpPr>
            <p:cNvPr id="22" name="Rounded Rectangle 21"/>
            <p:cNvSpPr/>
            <p:nvPr/>
          </p:nvSpPr>
          <p:spPr>
            <a:xfrm>
              <a:off x="8128002" y="3572387"/>
              <a:ext cx="3736256" cy="108974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smtClean="0">
                  <a:solidFill>
                    <a:srgbClr val="31859C"/>
                  </a:solidFill>
                </a:rPr>
                <a:t>LEGAL </a:t>
              </a:r>
              <a:r>
                <a:rPr lang="en-US" sz="2400" b="1" dirty="0">
                  <a:solidFill>
                    <a:srgbClr val="31859C"/>
                  </a:solidFill>
                </a:rPr>
                <a:t>AND REGULATORY ENVIRONMENT</a:t>
              </a:r>
            </a:p>
          </p:txBody>
        </p:sp>
        <p:sp>
          <p:nvSpPr>
            <p:cNvPr id="23" name="Rounded Rectangle 22"/>
            <p:cNvSpPr/>
            <p:nvPr/>
          </p:nvSpPr>
          <p:spPr>
            <a:xfrm>
              <a:off x="8128002" y="4801420"/>
              <a:ext cx="3736256" cy="108974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2400" b="1" dirty="0">
                  <a:solidFill>
                    <a:srgbClr val="31859C"/>
                  </a:solidFill>
                </a:rPr>
                <a:t>INFRASTRUCTURE</a:t>
              </a:r>
            </a:p>
          </p:txBody>
        </p:sp>
      </p:grpSp>
      <p:sp>
        <p:nvSpPr>
          <p:cNvPr id="14" name="Left-Right Arrow 13"/>
          <p:cNvSpPr/>
          <p:nvPr/>
        </p:nvSpPr>
        <p:spPr>
          <a:xfrm>
            <a:off x="373626" y="2778691"/>
            <a:ext cx="11379200" cy="908406"/>
          </a:xfrm>
          <a:prstGeom prst="leftRight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0246" name="TextBox 11"/>
          <p:cNvSpPr txBox="1">
            <a:spLocks noChangeArrowheads="1"/>
          </p:cNvSpPr>
          <p:nvPr/>
        </p:nvSpPr>
        <p:spPr bwMode="auto">
          <a:xfrm>
            <a:off x="3424903" y="3037345"/>
            <a:ext cx="4883355" cy="366377"/>
          </a:xfrm>
          <a:prstGeom prst="rect">
            <a:avLst/>
          </a:prstGeom>
          <a:noFill/>
          <a:ln w="9525">
            <a:noFill/>
            <a:miter lim="800000"/>
            <a:headEnd/>
            <a:tailEnd/>
          </a:ln>
        </p:spPr>
        <p:txBody>
          <a:bodyPr wrap="square" lIns="103755" tIns="51877" rIns="103755" bIns="51877">
            <a:spAutoFit/>
          </a:bodyPr>
          <a:lstStyle/>
          <a:p>
            <a:pPr algn="ctr"/>
            <a:r>
              <a:rPr lang="en-US" sz="1700" b="1" dirty="0" smtClean="0"/>
              <a:t>SOME KEY ISSUES CONFRONTING THE SMES</a:t>
            </a:r>
            <a:endParaRPr lang="en-US" sz="1700" b="1" dirty="0"/>
          </a:p>
        </p:txBody>
      </p:sp>
      <p:sp>
        <p:nvSpPr>
          <p:cNvPr id="6" name="Slide Number Placeholder 5"/>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5</a:t>
            </a:fld>
            <a:endParaRPr lang="en-MY" dirty="0">
              <a:solidFill>
                <a:prstClr val="black">
                  <a:tint val="75000"/>
                </a:prstClr>
              </a:solidFill>
            </a:endParaRPr>
          </a:p>
        </p:txBody>
      </p:sp>
      <p:sp>
        <p:nvSpPr>
          <p:cNvPr id="24" name="Title 2"/>
          <p:cNvSpPr txBox="1">
            <a:spLocks/>
          </p:cNvSpPr>
          <p:nvPr/>
        </p:nvSpPr>
        <p:spPr>
          <a:xfrm>
            <a:off x="0" y="154308"/>
            <a:ext cx="12192000" cy="600075"/>
          </a:xfrm>
          <a:prstGeom prst="rect">
            <a:avLst/>
          </a:prstGeom>
        </p:spPr>
        <p:txBody>
          <a:bodyPr lIns="65790" tIns="32895" rIns="65790" bIns="32895">
            <a:normAutofit/>
          </a:bodyPr>
          <a:lstStyle/>
          <a:p>
            <a:pPr algn="ctr"/>
            <a:r>
              <a:rPr lang="en-US" sz="3200" b="1" dirty="0" smtClean="0">
                <a:solidFill>
                  <a:srgbClr val="FF6600"/>
                </a:solidFill>
              </a:rPr>
              <a:t>Common SMEs Issues in Emerging Markets</a:t>
            </a:r>
            <a:endParaRPr lang="en-MY" sz="3200" b="1" dirty="0">
              <a:solidFill>
                <a:srgbClr val="FF6600"/>
              </a:solidFill>
            </a:endParaRPr>
          </a:p>
        </p:txBody>
      </p:sp>
    </p:spTree>
    <p:extLst>
      <p:ext uri="{BB962C8B-B14F-4D97-AF65-F5344CB8AC3E}">
        <p14:creationId xmlns:p14="http://schemas.microsoft.com/office/powerpoint/2010/main" val="3795100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7"/>
            <a:ext cx="12192000" cy="65484"/>
          </a:xfrm>
          <a:prstGeom prst="rect">
            <a:avLst/>
          </a:prstGeom>
        </p:spPr>
      </p:pic>
      <p:pic>
        <p:nvPicPr>
          <p:cNvPr id="8" name="Picture 7" descr="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5063"/>
            <a:ext cx="12192000" cy="101203"/>
          </a:xfrm>
          <a:prstGeom prst="rect">
            <a:avLst/>
          </a:prstGeom>
        </p:spPr>
      </p:pic>
      <p:sp>
        <p:nvSpPr>
          <p:cNvPr id="2" name="TextBox 1"/>
          <p:cNvSpPr txBox="1"/>
          <p:nvPr/>
        </p:nvSpPr>
        <p:spPr>
          <a:xfrm>
            <a:off x="0" y="3022747"/>
            <a:ext cx="12192000" cy="743325"/>
          </a:xfrm>
          <a:prstGeom prst="rect">
            <a:avLst/>
          </a:prstGeom>
          <a:noFill/>
        </p:spPr>
        <p:txBody>
          <a:bodyPr wrap="square" lIns="65578" tIns="32788" rIns="65578" bIns="32788" rtlCol="0">
            <a:spAutoFit/>
          </a:bodyPr>
          <a:lstStyle/>
          <a:p>
            <a:pPr algn="ctr" defTabSz="913166"/>
            <a:r>
              <a:rPr lang="en-US" sz="4400" b="1" dirty="0" smtClean="0">
                <a:solidFill>
                  <a:schemeClr val="accent6">
                    <a:lumMod val="75000"/>
                  </a:schemeClr>
                </a:solidFill>
                <a:cs typeface="Calibri"/>
              </a:rPr>
              <a:t>SOME SUCCESS </a:t>
            </a:r>
            <a:r>
              <a:rPr lang="en-US" sz="4400" b="1" dirty="0">
                <a:solidFill>
                  <a:schemeClr val="accent6">
                    <a:lumMod val="75000"/>
                  </a:schemeClr>
                </a:solidFill>
                <a:cs typeface="Calibri"/>
              </a:rPr>
              <a:t>STORIES</a:t>
            </a: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50</a:t>
            </a:fld>
            <a:endParaRPr lang="en-MY" dirty="0">
              <a:solidFill>
                <a:prstClr val="black">
                  <a:tint val="75000"/>
                </a:prstClr>
              </a:solidFill>
            </a:endParaRPr>
          </a:p>
        </p:txBody>
      </p:sp>
    </p:spTree>
    <p:extLst>
      <p:ext uri="{BB962C8B-B14F-4D97-AF65-F5344CB8AC3E}">
        <p14:creationId xmlns:p14="http://schemas.microsoft.com/office/powerpoint/2010/main" val="5765749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06 at 5.53.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6128615" cy="6141102"/>
          </a:xfrm>
          <a:prstGeom prst="rect">
            <a:avLst/>
          </a:prstGeom>
        </p:spPr>
      </p:pic>
      <p:pic>
        <p:nvPicPr>
          <p:cNvPr id="5" name="Picture 4" descr="Screen Shot 2017-02-06 at 5.53.37 PM.png"/>
          <p:cNvPicPr>
            <a:picLocks noChangeAspect="1"/>
          </p:cNvPicPr>
          <p:nvPr/>
        </p:nvPicPr>
        <p:blipFill rotWithShape="1">
          <a:blip r:embed="rId3">
            <a:extLst>
              <a:ext uri="{28A0092B-C50C-407E-A947-70E740481C1C}">
                <a14:useLocalDpi xmlns:a14="http://schemas.microsoft.com/office/drawing/2010/main" val="0"/>
              </a:ext>
            </a:extLst>
          </a:blip>
          <a:srcRect l="4075" t="15814"/>
          <a:stretch/>
        </p:blipFill>
        <p:spPr>
          <a:xfrm>
            <a:off x="5717791" y="4"/>
            <a:ext cx="6474212" cy="6198099"/>
          </a:xfrm>
          <a:prstGeom prst="rect">
            <a:avLst/>
          </a:prstGeom>
        </p:spPr>
      </p:pic>
      <p:sp>
        <p:nvSpPr>
          <p:cNvPr id="7" name="Rectangle 6"/>
          <p:cNvSpPr/>
          <p:nvPr/>
        </p:nvSpPr>
        <p:spPr>
          <a:xfrm>
            <a:off x="2794000" y="152400"/>
            <a:ext cx="2844800" cy="2438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01600" y="0"/>
            <a:ext cx="4399280" cy="2946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solidFill>
                <a:schemeClr val="tx1"/>
              </a:solidFill>
            </a:endParaRPr>
          </a:p>
        </p:txBody>
      </p:sp>
      <p:sp>
        <p:nvSpPr>
          <p:cNvPr id="9" name="Rectangle 8"/>
          <p:cNvSpPr/>
          <p:nvPr/>
        </p:nvSpPr>
        <p:spPr>
          <a:xfrm>
            <a:off x="208642" y="163782"/>
            <a:ext cx="5196477" cy="3385542"/>
          </a:xfrm>
          <a:prstGeom prst="rect">
            <a:avLst/>
          </a:prstGeom>
        </p:spPr>
        <p:txBody>
          <a:bodyPr wrap="square">
            <a:spAutoFit/>
          </a:bodyPr>
          <a:lstStyle/>
          <a:p>
            <a:r>
              <a:rPr lang="en-US" sz="2800" b="1" u="sng" dirty="0" smtClean="0">
                <a:solidFill>
                  <a:schemeClr val="accent6">
                    <a:lumMod val="75000"/>
                  </a:schemeClr>
                </a:solidFill>
              </a:rPr>
              <a:t>GADING KENCANA</a:t>
            </a:r>
          </a:p>
          <a:p>
            <a:endParaRPr lang="en-US" dirty="0"/>
          </a:p>
          <a:p>
            <a:pPr algn="just"/>
            <a:r>
              <a:rPr lang="en-US" sz="2400" dirty="0"/>
              <a:t>The company is the only renewable energy services company in Malaysia to be awarded both the ISO 9001 and OHSAS 18000 certifications and has won </a:t>
            </a:r>
            <a:r>
              <a:rPr lang="en-US" sz="2400" dirty="0" smtClean="0"/>
              <a:t>prestigious award: </a:t>
            </a:r>
            <a:r>
              <a:rPr lang="en-US" sz="2400" dirty="0"/>
              <a:t>Frost &amp; </a:t>
            </a:r>
            <a:r>
              <a:rPr lang="en-US" sz="2400" dirty="0" err="1"/>
              <a:t>Sullivans</a:t>
            </a:r>
            <a:r>
              <a:rPr lang="en-US" sz="2400" dirty="0"/>
              <a:t> Entrepreneurial Company of the Year Award in 2013.</a:t>
            </a: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51</a:t>
            </a:fld>
            <a:endParaRPr lang="en-MY" dirty="0">
              <a:solidFill>
                <a:prstClr val="black">
                  <a:tint val="75000"/>
                </a:prstClr>
              </a:solidFill>
            </a:endParaRPr>
          </a:p>
        </p:txBody>
      </p:sp>
    </p:spTree>
    <p:extLst>
      <p:ext uri="{BB962C8B-B14F-4D97-AF65-F5344CB8AC3E}">
        <p14:creationId xmlns:p14="http://schemas.microsoft.com/office/powerpoint/2010/main" val="1342590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2-06 at 6.01.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014" y="1"/>
            <a:ext cx="6537986" cy="6189133"/>
          </a:xfrm>
          <a:prstGeom prst="rect">
            <a:avLst/>
          </a:prstGeom>
        </p:spPr>
      </p:pic>
      <p:pic>
        <p:nvPicPr>
          <p:cNvPr id="4" name="Picture 3" descr="Screen Shot 2017-02-06 at 5.55.46 PM.png"/>
          <p:cNvPicPr>
            <a:picLocks noChangeAspect="1"/>
          </p:cNvPicPr>
          <p:nvPr/>
        </p:nvPicPr>
        <p:blipFill rotWithShape="1">
          <a:blip r:embed="rId3">
            <a:extLst>
              <a:ext uri="{28A0092B-C50C-407E-A947-70E740481C1C}">
                <a14:useLocalDpi xmlns:a14="http://schemas.microsoft.com/office/drawing/2010/main" val="0"/>
              </a:ext>
            </a:extLst>
          </a:blip>
          <a:srcRect b="2684"/>
          <a:stretch/>
        </p:blipFill>
        <p:spPr>
          <a:xfrm>
            <a:off x="1" y="5"/>
            <a:ext cx="5729468" cy="6138333"/>
          </a:xfrm>
          <a:prstGeom prst="rect">
            <a:avLst/>
          </a:prstGeom>
        </p:spPr>
      </p:pic>
      <p:sp>
        <p:nvSpPr>
          <p:cNvPr id="5" name="Rectangle 4"/>
          <p:cNvSpPr/>
          <p:nvPr/>
        </p:nvSpPr>
        <p:spPr>
          <a:xfrm>
            <a:off x="-1" y="0"/>
            <a:ext cx="5597071" cy="33241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Rectangle 5"/>
          <p:cNvSpPr/>
          <p:nvPr/>
        </p:nvSpPr>
        <p:spPr>
          <a:xfrm>
            <a:off x="208642" y="236350"/>
            <a:ext cx="5196477" cy="3046988"/>
          </a:xfrm>
          <a:prstGeom prst="rect">
            <a:avLst/>
          </a:prstGeom>
        </p:spPr>
        <p:txBody>
          <a:bodyPr wrap="square">
            <a:spAutoFit/>
          </a:bodyPr>
          <a:lstStyle/>
          <a:p>
            <a:r>
              <a:rPr lang="en-US" sz="2400" b="1" u="sng" dirty="0" smtClean="0">
                <a:solidFill>
                  <a:srgbClr val="E46C0A"/>
                </a:solidFill>
              </a:rPr>
              <a:t>RAMLY FOOD PROCESSING</a:t>
            </a:r>
          </a:p>
          <a:p>
            <a:endParaRPr lang="en-US" sz="2400" u="sng" dirty="0"/>
          </a:p>
          <a:p>
            <a:pPr algn="just"/>
            <a:r>
              <a:rPr lang="en-US" sz="2400" dirty="0"/>
              <a:t>An iconic household brand name for halal frozen food such beef, chicken and seafood, the company has been awarded various prestigious awards such as the Giant Famous Brands and Supplier of the Year Award.</a:t>
            </a: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52</a:t>
            </a:fld>
            <a:endParaRPr lang="en-MY" dirty="0">
              <a:solidFill>
                <a:prstClr val="black">
                  <a:tint val="75000"/>
                </a:prstClr>
              </a:solidFill>
            </a:endParaRPr>
          </a:p>
        </p:txBody>
      </p:sp>
    </p:spTree>
    <p:extLst>
      <p:ext uri="{BB962C8B-B14F-4D97-AF65-F5344CB8AC3E}">
        <p14:creationId xmlns:p14="http://schemas.microsoft.com/office/powerpoint/2010/main" val="241412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2-06 at 5.52.34 PM.png"/>
          <p:cNvPicPr>
            <a:picLocks noChangeAspect="1"/>
          </p:cNvPicPr>
          <p:nvPr/>
        </p:nvPicPr>
        <p:blipFill rotWithShape="1">
          <a:blip r:embed="rId2">
            <a:extLst>
              <a:ext uri="{28A0092B-C50C-407E-A947-70E740481C1C}">
                <a14:useLocalDpi xmlns:a14="http://schemas.microsoft.com/office/drawing/2010/main" val="0"/>
              </a:ext>
            </a:extLst>
          </a:blip>
          <a:srcRect r="5017" b="2901"/>
          <a:stretch/>
        </p:blipFill>
        <p:spPr>
          <a:xfrm>
            <a:off x="0" y="0"/>
            <a:ext cx="5410200" cy="6172200"/>
          </a:xfrm>
          <a:prstGeom prst="rect">
            <a:avLst/>
          </a:prstGeom>
        </p:spPr>
      </p:pic>
      <p:sp>
        <p:nvSpPr>
          <p:cNvPr id="6" name="Rectangle 5"/>
          <p:cNvSpPr/>
          <p:nvPr/>
        </p:nvSpPr>
        <p:spPr>
          <a:xfrm>
            <a:off x="2794000" y="152400"/>
            <a:ext cx="2844800" cy="45516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0" y="0"/>
            <a:ext cx="2976880" cy="30276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208642" y="336119"/>
            <a:ext cx="5196477" cy="3416320"/>
          </a:xfrm>
          <a:prstGeom prst="rect">
            <a:avLst/>
          </a:prstGeom>
        </p:spPr>
        <p:txBody>
          <a:bodyPr wrap="square">
            <a:spAutoFit/>
          </a:bodyPr>
          <a:lstStyle/>
          <a:p>
            <a:r>
              <a:rPr lang="en-US" sz="2400" b="1" u="sng" dirty="0" smtClean="0">
                <a:solidFill>
                  <a:srgbClr val="E46C0A"/>
                </a:solidFill>
              </a:rPr>
              <a:t>AMAZING TRAVEL &amp; TOURS</a:t>
            </a:r>
          </a:p>
          <a:p>
            <a:endParaRPr lang="en-US" sz="2400" u="sng" dirty="0"/>
          </a:p>
          <a:p>
            <a:pPr algn="just"/>
            <a:r>
              <a:rPr lang="en-US" sz="2400" dirty="0"/>
              <a:t>Starting as </a:t>
            </a:r>
            <a:r>
              <a:rPr lang="en-US" sz="2400" dirty="0" smtClean="0"/>
              <a:t>a provider </a:t>
            </a:r>
            <a:r>
              <a:rPr lang="en-US" sz="2400" dirty="0"/>
              <a:t>in itinerary planning for inbound and outbound tour groups, airport transfers and travel agency, the company is now able to offer expertise for events such as the Malaysian Formula 1 and global trade </a:t>
            </a:r>
            <a:r>
              <a:rPr lang="en-US" sz="2400" dirty="0" smtClean="0"/>
              <a:t>expos.</a:t>
            </a:r>
            <a:endParaRPr lang="en-US" sz="2400" dirty="0"/>
          </a:p>
        </p:txBody>
      </p:sp>
      <p:pic>
        <p:nvPicPr>
          <p:cNvPr id="3" name="Picture 2" descr="Screen Shot 2017-02-06 at 5.52.23 PM.png"/>
          <p:cNvPicPr>
            <a:picLocks noChangeAspect="1"/>
          </p:cNvPicPr>
          <p:nvPr/>
        </p:nvPicPr>
        <p:blipFill rotWithShape="1">
          <a:blip r:embed="rId3">
            <a:extLst>
              <a:ext uri="{28A0092B-C50C-407E-A947-70E740481C1C}">
                <a14:useLocalDpi xmlns:a14="http://schemas.microsoft.com/office/drawing/2010/main" val="0"/>
              </a:ext>
            </a:extLst>
          </a:blip>
          <a:srcRect l="2281" t="16143" b="1708"/>
          <a:stretch/>
        </p:blipFill>
        <p:spPr>
          <a:xfrm>
            <a:off x="2213429" y="3673929"/>
            <a:ext cx="3465285" cy="2495244"/>
          </a:xfrm>
          <a:prstGeom prst="rect">
            <a:avLst/>
          </a:prstGeom>
        </p:spPr>
      </p:pic>
      <p:sp>
        <p:nvSpPr>
          <p:cNvPr id="11" name="Rectangle 10"/>
          <p:cNvSpPr/>
          <p:nvPr/>
        </p:nvSpPr>
        <p:spPr>
          <a:xfrm>
            <a:off x="6168570" y="-1"/>
            <a:ext cx="5678715" cy="41728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6513284" y="336119"/>
            <a:ext cx="5196477" cy="2677656"/>
          </a:xfrm>
          <a:prstGeom prst="rect">
            <a:avLst/>
          </a:prstGeom>
        </p:spPr>
        <p:txBody>
          <a:bodyPr wrap="square">
            <a:spAutoFit/>
          </a:bodyPr>
          <a:lstStyle/>
          <a:p>
            <a:r>
              <a:rPr lang="en-US" sz="2400" b="1" u="sng" dirty="0" smtClean="0">
                <a:solidFill>
                  <a:srgbClr val="E46C0A"/>
                </a:solidFill>
              </a:rPr>
              <a:t>JMV FERRY SERVICES</a:t>
            </a:r>
            <a:endParaRPr lang="en-US" sz="2400" u="sng" dirty="0" smtClean="0">
              <a:solidFill>
                <a:srgbClr val="E46C0A"/>
              </a:solidFill>
            </a:endParaRPr>
          </a:p>
          <a:p>
            <a:endParaRPr lang="en-US" sz="2400" u="sng" dirty="0" smtClean="0"/>
          </a:p>
          <a:p>
            <a:pPr algn="just"/>
            <a:r>
              <a:rPr lang="en-US" sz="2400" dirty="0" smtClean="0"/>
              <a:t>The </a:t>
            </a:r>
            <a:r>
              <a:rPr lang="en-US" sz="2400" dirty="0"/>
              <a:t>company is one of the most established passenger ferry operators in </a:t>
            </a:r>
            <a:r>
              <a:rPr lang="en-US" sz="2400" dirty="0" err="1"/>
              <a:t>Langkawi</a:t>
            </a:r>
            <a:r>
              <a:rPr lang="en-US" sz="2400" dirty="0"/>
              <a:t> Island, Malaysia. It is now also operating a 231-room-hotel as part of its expanded business </a:t>
            </a:r>
            <a:r>
              <a:rPr lang="en-US" sz="2400" dirty="0" smtClean="0"/>
              <a:t>investments.</a:t>
            </a:r>
            <a:endParaRPr lang="en-US" sz="2400" dirty="0"/>
          </a:p>
        </p:txBody>
      </p:sp>
      <p:pic>
        <p:nvPicPr>
          <p:cNvPr id="10" name="Picture 9" descr="Screen Shot 2017-02-06 at 5.54.19 PM.png"/>
          <p:cNvPicPr>
            <a:picLocks noChangeAspect="1"/>
          </p:cNvPicPr>
          <p:nvPr/>
        </p:nvPicPr>
        <p:blipFill rotWithShape="1">
          <a:blip r:embed="rId4">
            <a:extLst>
              <a:ext uri="{28A0092B-C50C-407E-A947-70E740481C1C}">
                <a14:useLocalDpi xmlns:a14="http://schemas.microsoft.com/office/drawing/2010/main" val="0"/>
              </a:ext>
            </a:extLst>
          </a:blip>
          <a:srcRect t="65939" b="2010"/>
          <a:stretch/>
        </p:blipFill>
        <p:spPr>
          <a:xfrm>
            <a:off x="5742215" y="3147786"/>
            <a:ext cx="6273196" cy="3041348"/>
          </a:xfrm>
          <a:prstGeom prst="rect">
            <a:avLst/>
          </a:prstGeom>
        </p:spPr>
      </p:pic>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53</a:t>
            </a:fld>
            <a:endParaRPr lang="en-MY" dirty="0">
              <a:solidFill>
                <a:prstClr val="black">
                  <a:tint val="75000"/>
                </a:prstClr>
              </a:solidFill>
            </a:endParaRPr>
          </a:p>
        </p:txBody>
      </p:sp>
    </p:spTree>
    <p:extLst>
      <p:ext uri="{BB962C8B-B14F-4D97-AF65-F5344CB8AC3E}">
        <p14:creationId xmlns:p14="http://schemas.microsoft.com/office/powerpoint/2010/main" val="366751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2-06 at 5.51.19 PM.png"/>
          <p:cNvPicPr>
            <a:picLocks noChangeAspect="1"/>
          </p:cNvPicPr>
          <p:nvPr/>
        </p:nvPicPr>
        <p:blipFill rotWithShape="1">
          <a:blip r:embed="rId2">
            <a:extLst>
              <a:ext uri="{28A0092B-C50C-407E-A947-70E740481C1C}">
                <a14:useLocalDpi xmlns:a14="http://schemas.microsoft.com/office/drawing/2010/main" val="0"/>
              </a:ext>
            </a:extLst>
          </a:blip>
          <a:srcRect l="22325" t="4211" r="2469" b="2961"/>
          <a:stretch/>
        </p:blipFill>
        <p:spPr>
          <a:xfrm>
            <a:off x="-1" y="1"/>
            <a:ext cx="5977467" cy="6155267"/>
          </a:xfrm>
          <a:prstGeom prst="rect">
            <a:avLst/>
          </a:prstGeom>
        </p:spPr>
      </p:pic>
      <p:pic>
        <p:nvPicPr>
          <p:cNvPr id="5" name="Picture 4" descr="Screen Shot 2017-02-06 at 5.54.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734" y="0"/>
            <a:ext cx="5540796" cy="6194432"/>
          </a:xfrm>
          <a:prstGeom prst="rect">
            <a:avLst/>
          </a:prstGeom>
        </p:spPr>
      </p:pic>
      <p:sp>
        <p:nvSpPr>
          <p:cNvPr id="6" name="Rectangle 5"/>
          <p:cNvSpPr/>
          <p:nvPr/>
        </p:nvSpPr>
        <p:spPr>
          <a:xfrm>
            <a:off x="0" y="0"/>
            <a:ext cx="11826240" cy="32105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2794000" y="152400"/>
            <a:ext cx="2844800" cy="2438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9652000" y="0"/>
            <a:ext cx="2540000" cy="2438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08642" y="317975"/>
            <a:ext cx="5196477" cy="3416320"/>
          </a:xfrm>
          <a:prstGeom prst="rect">
            <a:avLst/>
          </a:prstGeom>
        </p:spPr>
        <p:txBody>
          <a:bodyPr wrap="square">
            <a:spAutoFit/>
          </a:bodyPr>
          <a:lstStyle/>
          <a:p>
            <a:r>
              <a:rPr lang="en-US" sz="2400" b="1" u="sng" dirty="0" smtClean="0">
                <a:solidFill>
                  <a:srgbClr val="E46C0A"/>
                </a:solidFill>
              </a:rPr>
              <a:t>ADVANCE PACT</a:t>
            </a:r>
          </a:p>
          <a:p>
            <a:endParaRPr lang="en-US" sz="2400" u="sng" dirty="0"/>
          </a:p>
          <a:p>
            <a:pPr algn="just"/>
            <a:r>
              <a:rPr lang="en-US" sz="2400" dirty="0"/>
              <a:t>Thriving in the field of biomedical engineering, the company has become a leading total healthcare solutions provider in Malaysia specializing </a:t>
            </a:r>
            <a:r>
              <a:rPr lang="en-US" sz="2400" dirty="0" smtClean="0"/>
              <a:t>in medical </a:t>
            </a:r>
            <a:r>
              <a:rPr lang="en-US" sz="2400" dirty="0"/>
              <a:t>and hospital IT planning, medical </a:t>
            </a:r>
            <a:r>
              <a:rPr lang="en-US" sz="2400" dirty="0" err="1" smtClean="0"/>
              <a:t>equipments</a:t>
            </a:r>
            <a:r>
              <a:rPr lang="en-US" sz="2400" dirty="0" smtClean="0"/>
              <a:t> </a:t>
            </a:r>
            <a:r>
              <a:rPr lang="en-US" sz="2400" dirty="0"/>
              <a:t>and software development in biomedical engineering.</a:t>
            </a:r>
          </a:p>
        </p:txBody>
      </p:sp>
      <p:sp>
        <p:nvSpPr>
          <p:cNvPr id="12" name="Rectangle 11"/>
          <p:cNvSpPr/>
          <p:nvPr/>
        </p:nvSpPr>
        <p:spPr>
          <a:xfrm>
            <a:off x="6603999" y="317975"/>
            <a:ext cx="5196477" cy="2677656"/>
          </a:xfrm>
          <a:prstGeom prst="rect">
            <a:avLst/>
          </a:prstGeom>
        </p:spPr>
        <p:txBody>
          <a:bodyPr wrap="square">
            <a:spAutoFit/>
          </a:bodyPr>
          <a:lstStyle/>
          <a:p>
            <a:r>
              <a:rPr lang="en-US" sz="2400" b="1" u="sng" dirty="0" smtClean="0">
                <a:solidFill>
                  <a:srgbClr val="E46C0A"/>
                </a:solidFill>
              </a:rPr>
              <a:t>INDUSTRIAL QUALITY MANAGEMENT</a:t>
            </a:r>
          </a:p>
          <a:p>
            <a:endParaRPr lang="en-US" sz="2400" u="sng" dirty="0"/>
          </a:p>
          <a:p>
            <a:pPr algn="just"/>
            <a:r>
              <a:rPr lang="en-US" sz="2400" dirty="0"/>
              <a:t>Specializing in automotive parts and components, the company has won numerous awards such as Best Delivery Performance Award (Automotive) and Overall Improved Vendor Award.</a:t>
            </a: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54</a:t>
            </a:fld>
            <a:endParaRPr lang="en-MY" dirty="0">
              <a:solidFill>
                <a:prstClr val="black">
                  <a:tint val="75000"/>
                </a:prstClr>
              </a:solidFill>
            </a:endParaRPr>
          </a:p>
        </p:txBody>
      </p:sp>
    </p:spTree>
    <p:extLst>
      <p:ext uri="{BB962C8B-B14F-4D97-AF65-F5344CB8AC3E}">
        <p14:creationId xmlns:p14="http://schemas.microsoft.com/office/powerpoint/2010/main" val="227239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ZD_MM_1407_p2b_mm_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5" y="1"/>
            <a:ext cx="9283853" cy="6206490"/>
          </a:xfrm>
          <a:prstGeom prst="rect">
            <a:avLst/>
          </a:prstGeom>
        </p:spPr>
      </p:pic>
      <p:sp>
        <p:nvSpPr>
          <p:cNvPr id="7" name="TextBox 6"/>
          <p:cNvSpPr txBox="1"/>
          <p:nvPr/>
        </p:nvSpPr>
        <p:spPr>
          <a:xfrm>
            <a:off x="323850" y="567272"/>
            <a:ext cx="4857750" cy="4541840"/>
          </a:xfrm>
          <a:prstGeom prst="rect">
            <a:avLst/>
          </a:prstGeom>
          <a:noFill/>
        </p:spPr>
        <p:txBody>
          <a:bodyPr wrap="square" lIns="108797" tIns="54398" rIns="108797" bIns="54398" rtlCol="0">
            <a:spAutoFit/>
          </a:bodyPr>
          <a:lstStyle/>
          <a:p>
            <a:r>
              <a:rPr lang="en-US" sz="3200" b="1" i="1" dirty="0">
                <a:solidFill>
                  <a:schemeClr val="accent5">
                    <a:lumMod val="75000"/>
                  </a:schemeClr>
                </a:solidFill>
              </a:rPr>
              <a:t>As a Group, we bring</a:t>
            </a:r>
          </a:p>
          <a:p>
            <a:r>
              <a:rPr lang="en-US" sz="3200" b="1" i="1" dirty="0">
                <a:solidFill>
                  <a:schemeClr val="accent5">
                    <a:lumMod val="75000"/>
                  </a:schemeClr>
                </a:solidFill>
              </a:rPr>
              <a:t>some practical</a:t>
            </a:r>
          </a:p>
          <a:p>
            <a:r>
              <a:rPr lang="en-US" sz="3200" b="1" i="1" dirty="0">
                <a:solidFill>
                  <a:schemeClr val="accent5">
                    <a:lumMod val="75000"/>
                  </a:schemeClr>
                </a:solidFill>
              </a:rPr>
              <a:t>experiences with more</a:t>
            </a:r>
          </a:p>
          <a:p>
            <a:r>
              <a:rPr lang="en-US" sz="3200" b="1" i="1" dirty="0">
                <a:solidFill>
                  <a:schemeClr val="accent5">
                    <a:lumMod val="75000"/>
                  </a:schemeClr>
                </a:solidFill>
              </a:rPr>
              <a:t>than 30 years of critical track records in SMEs</a:t>
            </a:r>
          </a:p>
          <a:p>
            <a:r>
              <a:rPr lang="en-US" sz="3200" b="1" i="1" dirty="0">
                <a:solidFill>
                  <a:schemeClr val="accent5">
                    <a:lumMod val="75000"/>
                  </a:schemeClr>
                </a:solidFill>
              </a:rPr>
              <a:t>development &amp; </a:t>
            </a:r>
            <a:r>
              <a:rPr lang="en-US" sz="3200" b="1" i="1" dirty="0" smtClean="0">
                <a:solidFill>
                  <a:schemeClr val="accent5">
                    <a:lumMod val="75000"/>
                  </a:schemeClr>
                </a:solidFill>
              </a:rPr>
              <a:t>interventions in leading industries &amp; business sectors</a:t>
            </a:r>
            <a:r>
              <a:rPr lang="is-IS" sz="3200" b="1" i="1" dirty="0" smtClean="0">
                <a:solidFill>
                  <a:schemeClr val="accent5">
                    <a:lumMod val="75000"/>
                  </a:schemeClr>
                </a:solidFill>
              </a:rPr>
              <a:t>…...</a:t>
            </a:r>
            <a:endParaRPr lang="en-US" sz="3200" b="1" i="1" dirty="0">
              <a:solidFill>
                <a:schemeClr val="accent5">
                  <a:lumMod val="75000"/>
                </a:schemeClr>
              </a:solidFill>
            </a:endParaRPr>
          </a:p>
        </p:txBody>
      </p:sp>
      <p:sp>
        <p:nvSpPr>
          <p:cNvPr id="4" name="Slide Number Placeholder 3"/>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55</a:t>
            </a:fld>
            <a:endParaRPr lang="en-MY" dirty="0">
              <a:solidFill>
                <a:prstClr val="black">
                  <a:tint val="75000"/>
                </a:prstClr>
              </a:solidFill>
            </a:endParaRPr>
          </a:p>
        </p:txBody>
      </p:sp>
    </p:spTree>
    <p:extLst>
      <p:ext uri="{BB962C8B-B14F-4D97-AF65-F5344CB8AC3E}">
        <p14:creationId xmlns:p14="http://schemas.microsoft.com/office/powerpoint/2010/main" val="371870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08 at 7.21.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3"/>
          <p:cNvSpPr/>
          <p:nvPr/>
        </p:nvSpPr>
        <p:spPr>
          <a:xfrm>
            <a:off x="1251857" y="4018643"/>
            <a:ext cx="4154714" cy="589643"/>
          </a:xfrm>
          <a:prstGeom prst="round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215571" y="4100286"/>
            <a:ext cx="4318000" cy="400110"/>
          </a:xfrm>
          <a:prstGeom prst="rect">
            <a:avLst/>
          </a:prstGeom>
          <a:noFill/>
        </p:spPr>
        <p:txBody>
          <a:bodyPr wrap="square" rtlCol="0">
            <a:spAutoFit/>
          </a:bodyPr>
          <a:lstStyle/>
          <a:p>
            <a:pPr algn="ctr"/>
            <a:r>
              <a:rPr lang="en-US" sz="2000" b="1" dirty="0" err="1"/>
              <a:t>s</a:t>
            </a:r>
            <a:r>
              <a:rPr lang="en-US" sz="2000" b="1" dirty="0" err="1" smtClean="0"/>
              <a:t>heikh.ghazali@smebank.com.my</a:t>
            </a:r>
            <a:endParaRPr lang="en-US" sz="2000" b="1" dirty="0"/>
          </a:p>
        </p:txBody>
      </p:sp>
    </p:spTree>
    <p:extLst>
      <p:ext uri="{BB962C8B-B14F-4D97-AF65-F5344CB8AC3E}">
        <p14:creationId xmlns:p14="http://schemas.microsoft.com/office/powerpoint/2010/main" val="339238848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278293463"/>
              </p:ext>
            </p:extLst>
          </p:nvPr>
        </p:nvGraphicFramePr>
        <p:xfrm>
          <a:off x="245155" y="619761"/>
          <a:ext cx="11469326" cy="5222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2"/>
          <p:cNvSpPr txBox="1">
            <a:spLocks/>
          </p:cNvSpPr>
          <p:nvPr/>
        </p:nvSpPr>
        <p:spPr>
          <a:xfrm>
            <a:off x="609600" y="154308"/>
            <a:ext cx="10972800" cy="600075"/>
          </a:xfrm>
          <a:prstGeom prst="rect">
            <a:avLst/>
          </a:prstGeom>
        </p:spPr>
        <p:txBody>
          <a:bodyPr lIns="61231" tIns="30615" rIns="61231" bIns="30615">
            <a:noAutofit/>
          </a:bodyPr>
          <a:lstStyle/>
          <a:p>
            <a:pPr algn="ctr"/>
            <a:r>
              <a:rPr lang="en-US" sz="3200" b="1" dirty="0" smtClean="0">
                <a:solidFill>
                  <a:srgbClr val="FF6600"/>
                </a:solidFill>
              </a:rPr>
              <a:t>Some Key Drivers in Ensuring the </a:t>
            </a:r>
            <a:r>
              <a:rPr lang="en-US" sz="3200" b="1" dirty="0">
                <a:solidFill>
                  <a:srgbClr val="FF6600"/>
                </a:solidFill>
              </a:rPr>
              <a:t>Success of SMEs</a:t>
            </a:r>
            <a:endParaRPr lang="en-MY" sz="3200" b="1" dirty="0">
              <a:solidFill>
                <a:srgbClr val="FF6600"/>
              </a:solidFill>
            </a:endParaRP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6</a:t>
            </a:fld>
            <a:endParaRPr lang="en-MY" dirty="0">
              <a:solidFill>
                <a:prstClr val="black">
                  <a:tint val="75000"/>
                </a:prstClr>
              </a:solidFill>
            </a:endParaRPr>
          </a:p>
        </p:txBody>
      </p:sp>
    </p:spTree>
    <p:extLst>
      <p:ext uri="{BB962C8B-B14F-4D97-AF65-F5344CB8AC3E}">
        <p14:creationId xmlns:p14="http://schemas.microsoft.com/office/powerpoint/2010/main" val="1992228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i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2897"/>
            <a:ext cx="12192000" cy="65484"/>
          </a:xfrm>
          <a:prstGeom prst="rect">
            <a:avLst/>
          </a:prstGeom>
        </p:spPr>
      </p:pic>
      <p:pic>
        <p:nvPicPr>
          <p:cNvPr id="8" name="Picture 7" descr="li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05063"/>
            <a:ext cx="12192000" cy="101203"/>
          </a:xfrm>
          <a:prstGeom prst="rect">
            <a:avLst/>
          </a:prstGeom>
        </p:spPr>
      </p:pic>
      <p:sp>
        <p:nvSpPr>
          <p:cNvPr id="2" name="TextBox 1"/>
          <p:cNvSpPr txBox="1"/>
          <p:nvPr/>
        </p:nvSpPr>
        <p:spPr>
          <a:xfrm>
            <a:off x="0" y="2910100"/>
            <a:ext cx="12192000" cy="743325"/>
          </a:xfrm>
          <a:prstGeom prst="rect">
            <a:avLst/>
          </a:prstGeom>
          <a:noFill/>
        </p:spPr>
        <p:txBody>
          <a:bodyPr wrap="square" lIns="65578" tIns="32788" rIns="65578" bIns="32788" rtlCol="0">
            <a:spAutoFit/>
          </a:bodyPr>
          <a:lstStyle/>
          <a:p>
            <a:pPr algn="ctr"/>
            <a:r>
              <a:rPr lang="en-US" sz="4400" b="1" dirty="0">
                <a:solidFill>
                  <a:schemeClr val="accent6">
                    <a:lumMod val="75000"/>
                  </a:schemeClr>
                </a:solidFill>
                <a:cs typeface="Calibri"/>
              </a:rPr>
              <a:t>THE MALAYSIAN SMEs LANDSCAPE</a:t>
            </a:r>
          </a:p>
        </p:txBody>
      </p:sp>
      <p:sp>
        <p:nvSpPr>
          <p:cNvPr id="3" name="Slide Number Placeholder 2"/>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7</a:t>
            </a:fld>
            <a:endParaRPr lang="en-MY" dirty="0">
              <a:solidFill>
                <a:prstClr val="black">
                  <a:tint val="75000"/>
                </a:prstClr>
              </a:solidFill>
            </a:endParaRPr>
          </a:p>
        </p:txBody>
      </p:sp>
    </p:spTree>
    <p:extLst>
      <p:ext uri="{BB962C8B-B14F-4D97-AF65-F5344CB8AC3E}">
        <p14:creationId xmlns:p14="http://schemas.microsoft.com/office/powerpoint/2010/main" val="12244736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7"/>
          <p:cNvGraphicFramePr>
            <a:graphicFrameLocks noGrp="1"/>
          </p:cNvGraphicFramePr>
          <p:nvPr>
            <p:extLst>
              <p:ext uri="{D42A27DB-BD31-4B8C-83A1-F6EECF244321}">
                <p14:modId xmlns:p14="http://schemas.microsoft.com/office/powerpoint/2010/main" val="4168132658"/>
              </p:ext>
            </p:extLst>
          </p:nvPr>
        </p:nvGraphicFramePr>
        <p:xfrm>
          <a:off x="950038" y="832262"/>
          <a:ext cx="10547987" cy="2863378"/>
        </p:xfrm>
        <a:graphic>
          <a:graphicData uri="http://schemas.openxmlformats.org/drawingml/2006/table">
            <a:tbl>
              <a:tblPr/>
              <a:tblGrid>
                <a:gridCol w="1384572"/>
                <a:gridCol w="1384572"/>
                <a:gridCol w="3660632"/>
                <a:gridCol w="4118211"/>
              </a:tblGrid>
              <a:tr h="1141808">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smtClean="0">
                        <a:solidFill>
                          <a:schemeClr val="bg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400" b="1" dirty="0" smtClean="0">
                          <a:solidFill>
                            <a:schemeClr val="bg1"/>
                          </a:solidFill>
                          <a:latin typeface="Arial" pitchFamily="34" charset="0"/>
                          <a:cs typeface="Arial" pitchFamily="34" charset="0"/>
                        </a:rPr>
                        <a:t> SIZE</a:t>
                      </a:r>
                      <a:endParaRPr lang="en-US" sz="1400" b="1" dirty="0">
                        <a:solidFill>
                          <a:schemeClr val="bg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400" b="1" dirty="0" smtClean="0">
                          <a:solidFill>
                            <a:schemeClr val="bg1"/>
                          </a:solidFill>
                          <a:latin typeface="Arial" pitchFamily="34" charset="0"/>
                          <a:cs typeface="Arial" pitchFamily="34" charset="0"/>
                        </a:rPr>
                        <a:t>MANUFACTURING (INCLUDING</a:t>
                      </a:r>
                      <a:br>
                        <a:rPr lang="en-US" sz="1400" b="1" dirty="0" smtClean="0">
                          <a:solidFill>
                            <a:schemeClr val="bg1"/>
                          </a:solidFill>
                          <a:latin typeface="Arial" pitchFamily="34" charset="0"/>
                          <a:cs typeface="Arial" pitchFamily="34" charset="0"/>
                        </a:rPr>
                      </a:br>
                      <a:r>
                        <a:rPr lang="en-US" sz="1400" b="1" dirty="0" smtClean="0">
                          <a:solidFill>
                            <a:schemeClr val="bg1"/>
                          </a:solidFill>
                          <a:latin typeface="Arial" pitchFamily="34" charset="0"/>
                          <a:cs typeface="Arial" pitchFamily="34" charset="0"/>
                        </a:rPr>
                        <a:t>AGRO-BASED) &amp;</a:t>
                      </a:r>
                    </a:p>
                    <a:p>
                      <a:pPr algn="ctr"/>
                      <a:r>
                        <a:rPr lang="en-US" sz="1400" b="1" dirty="0" smtClean="0">
                          <a:solidFill>
                            <a:schemeClr val="bg1"/>
                          </a:solidFill>
                          <a:latin typeface="Arial" pitchFamily="34" charset="0"/>
                          <a:cs typeface="Arial" pitchFamily="34" charset="0"/>
                        </a:rPr>
                        <a:t> MANUFACTURING RELATED SERVICES</a:t>
                      </a:r>
                      <a:endParaRPr lang="en-US" sz="1400" dirty="0">
                        <a:solidFill>
                          <a:schemeClr val="bg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400" b="1" dirty="0" smtClean="0">
                          <a:solidFill>
                            <a:schemeClr val="bg1"/>
                          </a:solidFill>
                          <a:latin typeface="Arial" pitchFamily="34" charset="0"/>
                          <a:cs typeface="Arial" pitchFamily="34" charset="0"/>
                        </a:rPr>
                        <a:t>SERVICES SECTOR (INCLUDING  ICT)</a:t>
                      </a:r>
                      <a:endParaRPr lang="en-US" sz="1400" dirty="0">
                        <a:solidFill>
                          <a:schemeClr val="bg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r>
              <a:tr h="56613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latin typeface="Arial" pitchFamily="34" charset="0"/>
                          <a:cs typeface="Arial" pitchFamily="34" charset="0"/>
                        </a:rPr>
                        <a:t>FULL TIME EMPLOYEE</a:t>
                      </a:r>
                    </a:p>
                  </a:txBody>
                  <a:tcPr marL="0" marR="0" marT="0" marB="0" vert="vert27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dirty="0">
                          <a:solidFill>
                            <a:schemeClr val="tx1"/>
                          </a:solidFill>
                          <a:latin typeface="Arial" pitchFamily="34" charset="0"/>
                          <a:cs typeface="Arial" pitchFamily="34" charset="0"/>
                        </a:rPr>
                        <a:t>Micro</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a:solidFill>
                            <a:schemeClr val="tx1"/>
                          </a:solidFill>
                          <a:latin typeface="Arial" pitchFamily="34" charset="0"/>
                          <a:cs typeface="Arial" pitchFamily="34" charset="0"/>
                        </a:rPr>
                        <a:t>Less than 5 employees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a:solidFill>
                            <a:schemeClr val="tx1"/>
                          </a:solidFill>
                          <a:latin typeface="Arial" pitchFamily="34" charset="0"/>
                          <a:cs typeface="Arial" pitchFamily="34" charset="0"/>
                        </a:rPr>
                        <a:t>Less than 5 employees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61534">
                <a:tc vMerge="1">
                  <a:txBody>
                    <a:bodyPr/>
                    <a:lstStyle/>
                    <a:p>
                      <a:pPr algn="ctr"/>
                      <a:endParaRPr lang="en-US" sz="1200" dirty="0">
                        <a:solidFill>
                          <a:schemeClr val="tx1"/>
                        </a:solidFill>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dirty="0">
                          <a:solidFill>
                            <a:schemeClr val="tx1"/>
                          </a:solidFill>
                          <a:latin typeface="Arial" pitchFamily="34" charset="0"/>
                          <a:cs typeface="Arial" pitchFamily="34" charset="0"/>
                        </a:rPr>
                        <a:t>Small</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a:solidFill>
                            <a:schemeClr val="tx1"/>
                          </a:solidFill>
                          <a:latin typeface="Arial" pitchFamily="34" charset="0"/>
                          <a:cs typeface="Arial" pitchFamily="34" charset="0"/>
                        </a:rPr>
                        <a:t>Between 5 </a:t>
                      </a:r>
                      <a:r>
                        <a:rPr lang="en-US" sz="1800" dirty="0" smtClean="0">
                          <a:solidFill>
                            <a:schemeClr val="tx1"/>
                          </a:solidFill>
                          <a:latin typeface="Arial" pitchFamily="34" charset="0"/>
                          <a:cs typeface="Arial" pitchFamily="34" charset="0"/>
                        </a:rPr>
                        <a:t>- 75 </a:t>
                      </a:r>
                      <a:r>
                        <a:rPr lang="en-US" sz="1800" dirty="0">
                          <a:solidFill>
                            <a:schemeClr val="tx1"/>
                          </a:solidFill>
                          <a:latin typeface="Arial" pitchFamily="34" charset="0"/>
                          <a:cs typeface="Arial" pitchFamily="34" charset="0"/>
                        </a:rPr>
                        <a:t>employees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a:solidFill>
                            <a:schemeClr val="tx1"/>
                          </a:solidFill>
                          <a:latin typeface="Arial" pitchFamily="34" charset="0"/>
                          <a:cs typeface="Arial" pitchFamily="34" charset="0"/>
                        </a:rPr>
                        <a:t>Between 5 </a:t>
                      </a:r>
                      <a:r>
                        <a:rPr lang="en-US" sz="1800" dirty="0" smtClean="0">
                          <a:solidFill>
                            <a:schemeClr val="tx1"/>
                          </a:solidFill>
                          <a:latin typeface="Arial" pitchFamily="34" charset="0"/>
                          <a:cs typeface="Arial" pitchFamily="34" charset="0"/>
                        </a:rPr>
                        <a:t>- 30 </a:t>
                      </a:r>
                      <a:r>
                        <a:rPr lang="en-US" sz="1800" dirty="0">
                          <a:solidFill>
                            <a:schemeClr val="tx1"/>
                          </a:solidFill>
                          <a:latin typeface="Arial" pitchFamily="34" charset="0"/>
                          <a:cs typeface="Arial" pitchFamily="34" charset="0"/>
                        </a:rPr>
                        <a:t>employees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593903">
                <a:tc vMerge="1">
                  <a:txBody>
                    <a:bodyPr/>
                    <a:lstStyle/>
                    <a:p>
                      <a:pPr algn="ctr"/>
                      <a:endParaRPr lang="en-US" sz="1200" dirty="0">
                        <a:solidFill>
                          <a:schemeClr val="bg1"/>
                        </a:solidFill>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dirty="0">
                          <a:solidFill>
                            <a:schemeClr val="tx1"/>
                          </a:solidFill>
                          <a:latin typeface="Arial" pitchFamily="34" charset="0"/>
                          <a:cs typeface="Arial" pitchFamily="34" charset="0"/>
                        </a:rPr>
                        <a:t>Medium</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a:solidFill>
                            <a:schemeClr val="tx1"/>
                          </a:solidFill>
                          <a:latin typeface="Arial" pitchFamily="34" charset="0"/>
                          <a:cs typeface="Arial" pitchFamily="34" charset="0"/>
                        </a:rPr>
                        <a:t>Between </a:t>
                      </a:r>
                      <a:r>
                        <a:rPr lang="en-US" sz="1800" dirty="0" smtClean="0">
                          <a:solidFill>
                            <a:schemeClr val="tx1"/>
                          </a:solidFill>
                          <a:latin typeface="Arial" pitchFamily="34" charset="0"/>
                          <a:cs typeface="Arial" pitchFamily="34" charset="0"/>
                        </a:rPr>
                        <a:t>75 - 200 </a:t>
                      </a:r>
                      <a:r>
                        <a:rPr lang="en-US" sz="1800" dirty="0">
                          <a:solidFill>
                            <a:schemeClr val="tx1"/>
                          </a:solidFill>
                          <a:latin typeface="Arial" pitchFamily="34" charset="0"/>
                          <a:cs typeface="Arial" pitchFamily="34" charset="0"/>
                        </a:rPr>
                        <a:t>employees</a:t>
                      </a: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a:solidFill>
                            <a:schemeClr val="tx1"/>
                          </a:solidFill>
                          <a:latin typeface="Arial" pitchFamily="34" charset="0"/>
                          <a:cs typeface="Arial" pitchFamily="34" charset="0"/>
                        </a:rPr>
                        <a:t>Between </a:t>
                      </a:r>
                      <a:r>
                        <a:rPr lang="en-US" sz="1800" dirty="0" smtClean="0">
                          <a:solidFill>
                            <a:schemeClr val="tx1"/>
                          </a:solidFill>
                          <a:latin typeface="Arial" pitchFamily="34" charset="0"/>
                          <a:cs typeface="Arial" pitchFamily="34" charset="0"/>
                        </a:rPr>
                        <a:t>30 - 75 employees</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9" name="Table 58"/>
          <p:cNvGraphicFramePr>
            <a:graphicFrameLocks noGrp="1"/>
          </p:cNvGraphicFramePr>
          <p:nvPr>
            <p:extLst>
              <p:ext uri="{D42A27DB-BD31-4B8C-83A1-F6EECF244321}">
                <p14:modId xmlns:p14="http://schemas.microsoft.com/office/powerpoint/2010/main" val="2127845814"/>
              </p:ext>
            </p:extLst>
          </p:nvPr>
        </p:nvGraphicFramePr>
        <p:xfrm>
          <a:off x="950038" y="3818114"/>
          <a:ext cx="10547987" cy="2267187"/>
        </p:xfrm>
        <a:graphic>
          <a:graphicData uri="http://schemas.openxmlformats.org/drawingml/2006/table">
            <a:tbl>
              <a:tblPr/>
              <a:tblGrid>
                <a:gridCol w="1384572"/>
                <a:gridCol w="1384572"/>
                <a:gridCol w="3660632"/>
                <a:gridCol w="4118211"/>
              </a:tblGrid>
              <a:tr h="600693">
                <a:tc rowSpan="3">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2000" b="1" dirty="0" smtClean="0">
                          <a:solidFill>
                            <a:schemeClr val="bg1"/>
                          </a:solidFill>
                          <a:latin typeface="Arial" pitchFamily="34" charset="0"/>
                          <a:cs typeface="Arial" pitchFamily="34" charset="0"/>
                        </a:rPr>
                        <a:t>ANNUAL SALES</a:t>
                      </a:r>
                      <a:endParaRPr lang="en-US" sz="2000" b="1" dirty="0">
                        <a:solidFill>
                          <a:schemeClr val="bg1"/>
                        </a:solidFill>
                        <a:latin typeface="Arial" pitchFamily="34" charset="0"/>
                        <a:cs typeface="Arial" pitchFamily="34" charset="0"/>
                      </a:endParaRPr>
                    </a:p>
                  </a:txBody>
                  <a:tcPr marL="0" marR="0" marT="0" marB="0" vert="vert27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dirty="0">
                          <a:solidFill>
                            <a:schemeClr val="tx1"/>
                          </a:solidFill>
                          <a:latin typeface="Arial" pitchFamily="34" charset="0"/>
                          <a:cs typeface="Arial" pitchFamily="34" charset="0"/>
                        </a:rPr>
                        <a:t>Micro</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smtClean="0">
                          <a:solidFill>
                            <a:schemeClr val="tx1"/>
                          </a:solidFill>
                          <a:latin typeface="Arial" pitchFamily="34" charset="0"/>
                          <a:cs typeface="Arial" pitchFamily="34" charset="0"/>
                        </a:rPr>
                        <a:t>Less than</a:t>
                      </a:r>
                      <a:r>
                        <a:rPr lang="en-US" sz="1800" baseline="0" dirty="0" smtClean="0">
                          <a:solidFill>
                            <a:schemeClr val="tx1"/>
                          </a:solidFill>
                          <a:latin typeface="Arial" pitchFamily="34" charset="0"/>
                          <a:cs typeface="Arial" pitchFamily="34" charset="0"/>
                        </a:rPr>
                        <a:t> </a:t>
                      </a:r>
                      <a:r>
                        <a:rPr lang="en-US" sz="1800" dirty="0" smtClean="0">
                          <a:solidFill>
                            <a:schemeClr val="tx1"/>
                          </a:solidFill>
                          <a:latin typeface="Arial" pitchFamily="34" charset="0"/>
                          <a:cs typeface="Arial" pitchFamily="34" charset="0"/>
                        </a:rPr>
                        <a:t>USD 68,000</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smtClean="0">
                          <a:solidFill>
                            <a:schemeClr val="tx1"/>
                          </a:solidFill>
                          <a:latin typeface="Arial" pitchFamily="34" charset="0"/>
                          <a:cs typeface="Arial" pitchFamily="34" charset="0"/>
                        </a:rPr>
                        <a:t>Less than USD</a:t>
                      </a:r>
                      <a:r>
                        <a:rPr lang="en-US" sz="1800" baseline="0" dirty="0" smtClean="0">
                          <a:solidFill>
                            <a:schemeClr val="tx1"/>
                          </a:solidFill>
                          <a:latin typeface="Arial" pitchFamily="34" charset="0"/>
                          <a:cs typeface="Arial" pitchFamily="34" charset="0"/>
                        </a:rPr>
                        <a:t> </a:t>
                      </a:r>
                      <a:r>
                        <a:rPr lang="en-US" sz="1800" dirty="0" smtClean="0">
                          <a:solidFill>
                            <a:schemeClr val="tx1"/>
                          </a:solidFill>
                          <a:latin typeface="Arial" pitchFamily="34" charset="0"/>
                          <a:cs typeface="Arial" pitchFamily="34" charset="0"/>
                        </a:rPr>
                        <a:t>68,000</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833247">
                <a:tc vMerge="1">
                  <a:txBody>
                    <a:bodyPr/>
                    <a:lstStyle/>
                    <a:p>
                      <a:pPr algn="ctr"/>
                      <a:endParaRPr lang="en-US" sz="1200" dirty="0">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dirty="0">
                          <a:solidFill>
                            <a:schemeClr val="tx1"/>
                          </a:solidFill>
                          <a:latin typeface="Arial" pitchFamily="34" charset="0"/>
                          <a:cs typeface="Arial" pitchFamily="34" charset="0"/>
                        </a:rPr>
                        <a:t>Small</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smtClean="0">
                          <a:solidFill>
                            <a:schemeClr val="tx1"/>
                          </a:solidFill>
                          <a:latin typeface="Arial" pitchFamily="34" charset="0"/>
                          <a:cs typeface="Arial" pitchFamily="34" charset="0"/>
                        </a:rPr>
                        <a:t>Between USD 68,000 </a:t>
                      </a:r>
                    </a:p>
                    <a:p>
                      <a:pPr algn="ctr"/>
                      <a:r>
                        <a:rPr lang="en-US" sz="1800" dirty="0" smtClean="0">
                          <a:solidFill>
                            <a:schemeClr val="tx1"/>
                          </a:solidFill>
                          <a:latin typeface="Arial" pitchFamily="34" charset="0"/>
                          <a:cs typeface="Arial" pitchFamily="34" charset="0"/>
                        </a:rPr>
                        <a:t>&amp; less than USD 3.4million</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smtClean="0">
                          <a:solidFill>
                            <a:schemeClr val="tx1"/>
                          </a:solidFill>
                          <a:latin typeface="Arial" pitchFamily="34" charset="0"/>
                          <a:cs typeface="Arial" pitchFamily="34" charset="0"/>
                        </a:rPr>
                        <a:t>Between USD 68,000 </a:t>
                      </a:r>
                    </a:p>
                    <a:p>
                      <a:pPr algn="ctr"/>
                      <a:r>
                        <a:rPr lang="en-US" sz="1800" dirty="0" smtClean="0">
                          <a:solidFill>
                            <a:schemeClr val="tx1"/>
                          </a:solidFill>
                          <a:latin typeface="Arial" pitchFamily="34" charset="0"/>
                          <a:cs typeface="Arial" pitchFamily="34" charset="0"/>
                        </a:rPr>
                        <a:t>&amp; less than USD 0.7million </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r h="833247">
                <a:tc vMerge="1">
                  <a:txBody>
                    <a:bodyPr/>
                    <a:lstStyle/>
                    <a:p>
                      <a:pPr algn="ctr"/>
                      <a:endParaRPr lang="en-US" sz="1200" dirty="0">
                        <a:solidFill>
                          <a:schemeClr val="bg1"/>
                        </a:solidFill>
                        <a:latin typeface="Arial" pitchFamily="34" charset="0"/>
                        <a:cs typeface="Arial"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dirty="0">
                          <a:solidFill>
                            <a:schemeClr val="tx1"/>
                          </a:solidFill>
                          <a:latin typeface="Arial" pitchFamily="34" charset="0"/>
                          <a:cs typeface="Arial" pitchFamily="34" charset="0"/>
                        </a:rPr>
                        <a:t>Medium</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smtClean="0">
                          <a:solidFill>
                            <a:schemeClr val="tx1"/>
                          </a:solidFill>
                          <a:latin typeface="Arial" pitchFamily="34" charset="0"/>
                          <a:cs typeface="Arial" pitchFamily="34" charset="0"/>
                        </a:rPr>
                        <a:t>Between USD 3.4million </a:t>
                      </a:r>
                    </a:p>
                    <a:p>
                      <a:pPr algn="ctr"/>
                      <a:r>
                        <a:rPr lang="en-US" sz="1800" dirty="0" smtClean="0">
                          <a:solidFill>
                            <a:schemeClr val="tx1"/>
                          </a:solidFill>
                          <a:latin typeface="Arial" pitchFamily="34" charset="0"/>
                          <a:cs typeface="Arial" pitchFamily="34" charset="0"/>
                        </a:rPr>
                        <a:t>&amp; USD 11.4million</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defPPr>
                        <a:defRPr lang="en-US"/>
                      </a:defPPr>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dirty="0" smtClean="0">
                          <a:solidFill>
                            <a:schemeClr val="tx1"/>
                          </a:solidFill>
                          <a:latin typeface="Arial" pitchFamily="34" charset="0"/>
                          <a:cs typeface="Arial" pitchFamily="34" charset="0"/>
                        </a:rPr>
                        <a:t>Between USD 0.7million </a:t>
                      </a:r>
                    </a:p>
                    <a:p>
                      <a:pPr algn="ctr"/>
                      <a:r>
                        <a:rPr lang="en-US" sz="1800" dirty="0" smtClean="0">
                          <a:solidFill>
                            <a:schemeClr val="tx1"/>
                          </a:solidFill>
                          <a:latin typeface="Arial" pitchFamily="34" charset="0"/>
                          <a:cs typeface="Arial" pitchFamily="34" charset="0"/>
                        </a:rPr>
                        <a:t>&amp;</a:t>
                      </a:r>
                      <a:r>
                        <a:rPr lang="en-US" sz="1800" baseline="0" dirty="0" smtClean="0">
                          <a:solidFill>
                            <a:schemeClr val="tx1"/>
                          </a:solidFill>
                          <a:latin typeface="Arial" pitchFamily="34" charset="0"/>
                          <a:cs typeface="Arial" pitchFamily="34" charset="0"/>
                        </a:rPr>
                        <a:t> </a:t>
                      </a:r>
                      <a:r>
                        <a:rPr lang="en-US" sz="1800" dirty="0" smtClean="0">
                          <a:solidFill>
                            <a:schemeClr val="tx1"/>
                          </a:solidFill>
                          <a:latin typeface="Arial" pitchFamily="34" charset="0"/>
                          <a:cs typeface="Arial" pitchFamily="34" charset="0"/>
                        </a:rPr>
                        <a:t>USD 4.5million</a:t>
                      </a:r>
                      <a:endParaRPr lang="en-US" sz="1800" dirty="0">
                        <a:solidFill>
                          <a:schemeClr val="tx1"/>
                        </a:solidFill>
                        <a:latin typeface="Arial" pitchFamily="34" charset="0"/>
                        <a:cs typeface="Arial" pitchFamily="34" charset="0"/>
                      </a:endParaRPr>
                    </a:p>
                  </a:txBody>
                  <a:tcPr marL="0" marR="0" marT="0" marB="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Rectangle 4"/>
          <p:cNvSpPr/>
          <p:nvPr/>
        </p:nvSpPr>
        <p:spPr>
          <a:xfrm rot="18780837">
            <a:off x="1078524" y="1293366"/>
            <a:ext cx="1177878" cy="350700"/>
          </a:xfrm>
          <a:prstGeom prst="rect">
            <a:avLst/>
          </a:prstGeom>
        </p:spPr>
        <p:txBody>
          <a:bodyPr wrap="none" lIns="103471" tIns="51734" rIns="103471" bIns="51734">
            <a:spAutoFit/>
          </a:bodyPr>
          <a:lstStyle/>
          <a:p>
            <a:pPr algn="ctr">
              <a:defRPr/>
            </a:pPr>
            <a:r>
              <a:rPr lang="en-US" sz="1600" b="1" dirty="0">
                <a:solidFill>
                  <a:schemeClr val="bg1"/>
                </a:solidFill>
                <a:latin typeface="Arial" pitchFamily="34" charset="0"/>
                <a:cs typeface="Arial" pitchFamily="34" charset="0"/>
              </a:rPr>
              <a:t>CRITERIA</a:t>
            </a:r>
            <a:endParaRPr lang="en-US" b="1" dirty="0" smtClean="0">
              <a:solidFill>
                <a:schemeClr val="bg1"/>
              </a:solidFill>
              <a:latin typeface="Arial" pitchFamily="34" charset="0"/>
              <a:cs typeface="Arial" pitchFamily="34" charset="0"/>
            </a:endParaRPr>
          </a:p>
        </p:txBody>
      </p:sp>
      <p:sp>
        <p:nvSpPr>
          <p:cNvPr id="7" name="Title 2"/>
          <p:cNvSpPr txBox="1">
            <a:spLocks/>
          </p:cNvSpPr>
          <p:nvPr/>
        </p:nvSpPr>
        <p:spPr>
          <a:xfrm>
            <a:off x="609600" y="154308"/>
            <a:ext cx="10972800" cy="600075"/>
          </a:xfrm>
          <a:prstGeom prst="rect">
            <a:avLst/>
          </a:prstGeom>
        </p:spPr>
        <p:txBody>
          <a:bodyPr lIns="61262" tIns="30630" rIns="61262" bIns="30630">
            <a:noAutofit/>
          </a:bodyPr>
          <a:lstStyle/>
          <a:p>
            <a:pPr algn="ctr"/>
            <a:r>
              <a:rPr lang="en-US" sz="3200" b="1" dirty="0">
                <a:solidFill>
                  <a:srgbClr val="FF6600"/>
                </a:solidFill>
              </a:rPr>
              <a:t>Who Are the SMEs in Malaysia? </a:t>
            </a:r>
            <a:endParaRPr lang="en-MY" sz="3200" b="1" dirty="0">
              <a:solidFill>
                <a:srgbClr val="FF6600"/>
              </a:solidFill>
            </a:endParaRPr>
          </a:p>
        </p:txBody>
      </p:sp>
      <p:sp>
        <p:nvSpPr>
          <p:cNvPr id="2" name="Slide Number Placeholder 1"/>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8</a:t>
            </a:fld>
            <a:endParaRPr lang="en-MY" dirty="0">
              <a:solidFill>
                <a:prstClr val="black">
                  <a:tint val="75000"/>
                </a:prstClr>
              </a:solidFill>
            </a:endParaRPr>
          </a:p>
        </p:txBody>
      </p:sp>
    </p:spTree>
    <p:extLst>
      <p:ext uri="{BB962C8B-B14F-4D97-AF65-F5344CB8AC3E}">
        <p14:creationId xmlns:p14="http://schemas.microsoft.com/office/powerpoint/2010/main" val="3095426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Pentagon 94"/>
          <p:cNvSpPr/>
          <p:nvPr/>
        </p:nvSpPr>
        <p:spPr>
          <a:xfrm>
            <a:off x="8421927" y="754383"/>
            <a:ext cx="3770073" cy="5003667"/>
          </a:xfrm>
          <a:prstGeom prst="homePlat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endParaRPr lang="en-MY"/>
          </a:p>
        </p:txBody>
      </p:sp>
      <p:sp>
        <p:nvSpPr>
          <p:cNvPr id="94" name="Pentagon 93"/>
          <p:cNvSpPr/>
          <p:nvPr/>
        </p:nvSpPr>
        <p:spPr>
          <a:xfrm>
            <a:off x="1167191" y="805815"/>
            <a:ext cx="3562597" cy="4937760"/>
          </a:xfrm>
          <a:prstGeom prst="homePlat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endParaRPr lang="en-MY" dirty="0"/>
          </a:p>
        </p:txBody>
      </p:sp>
      <p:sp>
        <p:nvSpPr>
          <p:cNvPr id="6" name="TextBox 83"/>
          <p:cNvSpPr txBox="1">
            <a:spLocks noChangeArrowheads="1"/>
          </p:cNvSpPr>
          <p:nvPr/>
        </p:nvSpPr>
        <p:spPr bwMode="auto">
          <a:xfrm>
            <a:off x="0" y="5888778"/>
            <a:ext cx="10837092" cy="294417"/>
          </a:xfrm>
          <a:prstGeom prst="rect">
            <a:avLst/>
          </a:prstGeom>
          <a:noFill/>
          <a:ln w="9525">
            <a:noFill/>
            <a:miter lim="800000"/>
            <a:headEnd/>
            <a:tailEnd/>
          </a:ln>
        </p:spPr>
        <p:txBody>
          <a:bodyPr wrap="square" lIns="108693" tIns="54345" rIns="108693" bIns="54345">
            <a:spAutoFit/>
          </a:bodyPr>
          <a:lstStyle/>
          <a:p>
            <a:r>
              <a:rPr lang="en-US" sz="1200" i="1" dirty="0"/>
              <a:t>Source: SMEs 2011 Census Report by the Statistics Department of Malaysia &amp; Eleventh Malaysia Plan  </a:t>
            </a:r>
          </a:p>
        </p:txBody>
      </p:sp>
      <p:sp>
        <p:nvSpPr>
          <p:cNvPr id="59" name="Pentagon 58"/>
          <p:cNvSpPr/>
          <p:nvPr/>
        </p:nvSpPr>
        <p:spPr>
          <a:xfrm>
            <a:off x="312157" y="1834515"/>
            <a:ext cx="1884219" cy="2518148"/>
          </a:xfrm>
          <a:prstGeom prst="homePlate">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lIns="108693" tIns="54345" rIns="108693" bIns="54345" rtlCol="0" anchor="ctr"/>
          <a:lstStyle/>
          <a:p>
            <a:pPr algn="ctr"/>
            <a:r>
              <a:rPr lang="en-US" sz="3900" b="1" dirty="0">
                <a:solidFill>
                  <a:schemeClr val="accent1">
                    <a:lumMod val="40000"/>
                    <a:lumOff val="60000"/>
                  </a:schemeClr>
                </a:solidFill>
              </a:rPr>
              <a:t>SMEs</a:t>
            </a:r>
          </a:p>
          <a:p>
            <a:pPr algn="ctr"/>
            <a:r>
              <a:rPr lang="en-MY" sz="3900" b="1" dirty="0"/>
              <a:t>645,136</a:t>
            </a:r>
          </a:p>
        </p:txBody>
      </p:sp>
      <p:sp>
        <p:nvSpPr>
          <p:cNvPr id="37" name="Flowchart: Alternate Process 36"/>
          <p:cNvSpPr/>
          <p:nvPr/>
        </p:nvSpPr>
        <p:spPr>
          <a:xfrm>
            <a:off x="4283356" y="4294414"/>
            <a:ext cx="1812643" cy="1121229"/>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r"/>
            <a:r>
              <a:rPr lang="en-US" b="1" dirty="0" smtClean="0">
                <a:solidFill>
                  <a:schemeClr val="accent2">
                    <a:lumMod val="75000"/>
                  </a:schemeClr>
                </a:solidFill>
              </a:rPr>
              <a:t>MUSLIMS</a:t>
            </a:r>
            <a:endParaRPr lang="en-US" b="1" dirty="0">
              <a:solidFill>
                <a:schemeClr val="accent2">
                  <a:lumMod val="75000"/>
                </a:schemeClr>
              </a:solidFill>
            </a:endParaRPr>
          </a:p>
          <a:p>
            <a:pPr algn="r"/>
            <a:r>
              <a:rPr lang="en-US" sz="3300" b="1" dirty="0">
                <a:solidFill>
                  <a:srgbClr val="FF0000"/>
                </a:solidFill>
              </a:rPr>
              <a:t>2</a:t>
            </a:r>
            <a:r>
              <a:rPr lang="en-US" sz="3300" b="1" dirty="0" smtClean="0">
                <a:solidFill>
                  <a:srgbClr val="FF0000"/>
                </a:solidFill>
              </a:rPr>
              <a:t>%</a:t>
            </a:r>
          </a:p>
          <a:p>
            <a:pPr algn="r"/>
            <a:r>
              <a:rPr lang="en-US" sz="2000" b="1" dirty="0" smtClean="0">
                <a:solidFill>
                  <a:srgbClr val="000000"/>
                </a:solidFill>
              </a:rPr>
              <a:t>4,826</a:t>
            </a:r>
            <a:endParaRPr lang="en-MY" sz="2000" b="1" dirty="0">
              <a:solidFill>
                <a:srgbClr val="000000"/>
              </a:solidFill>
            </a:endParaRPr>
          </a:p>
        </p:txBody>
      </p:sp>
      <p:sp>
        <p:nvSpPr>
          <p:cNvPr id="67" name="Flowchart: Alternate Process 66"/>
          <p:cNvSpPr/>
          <p:nvPr/>
        </p:nvSpPr>
        <p:spPr>
          <a:xfrm>
            <a:off x="2549061" y="4490511"/>
            <a:ext cx="2010889" cy="831272"/>
          </a:xfrm>
          <a:prstGeom prst="flowChartAlternateProcess">
            <a:avLst/>
          </a:prstGeom>
          <a:solidFill>
            <a:schemeClr val="accent2">
              <a:lumMod val="20000"/>
              <a:lumOff val="80000"/>
            </a:schemeClr>
          </a:solidFill>
          <a:ln w="5715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b"/>
          <a:lstStyle/>
          <a:p>
            <a:pPr algn="ctr"/>
            <a:r>
              <a:rPr lang="en-US" sz="2400" dirty="0">
                <a:solidFill>
                  <a:srgbClr val="000000"/>
                </a:solidFill>
                <a:latin typeface="Aharoni" pitchFamily="2" charset="-79"/>
                <a:cs typeface="Aharoni" pitchFamily="2" charset="-79"/>
              </a:rPr>
              <a:t>MEDIUM</a:t>
            </a:r>
            <a:endParaRPr lang="en-MY" sz="2400" dirty="0">
              <a:solidFill>
                <a:srgbClr val="000000"/>
              </a:solidFill>
              <a:latin typeface="Aharoni" pitchFamily="2" charset="-79"/>
              <a:cs typeface="Aharoni" pitchFamily="2" charset="-79"/>
            </a:endParaRPr>
          </a:p>
        </p:txBody>
      </p:sp>
      <p:sp>
        <p:nvSpPr>
          <p:cNvPr id="65" name="Oval 64"/>
          <p:cNvSpPr/>
          <p:nvPr/>
        </p:nvSpPr>
        <p:spPr>
          <a:xfrm>
            <a:off x="2675710" y="3934370"/>
            <a:ext cx="1805048" cy="912386"/>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r>
              <a:rPr lang="en-US" sz="3300" b="1" dirty="0"/>
              <a:t>3%</a:t>
            </a:r>
          </a:p>
          <a:p>
            <a:pPr algn="ctr"/>
            <a:r>
              <a:rPr lang="en-MY" b="1" dirty="0" smtClean="0">
                <a:solidFill>
                  <a:schemeClr val="accent2">
                    <a:lumMod val="40000"/>
                    <a:lumOff val="60000"/>
                  </a:schemeClr>
                </a:solidFill>
              </a:rPr>
              <a:t>19,891</a:t>
            </a:r>
            <a:endParaRPr lang="en-MY" b="1" dirty="0">
              <a:solidFill>
                <a:schemeClr val="accent2">
                  <a:lumMod val="40000"/>
                  <a:lumOff val="60000"/>
                </a:schemeClr>
              </a:solidFill>
            </a:endParaRPr>
          </a:p>
        </p:txBody>
      </p:sp>
      <p:grpSp>
        <p:nvGrpSpPr>
          <p:cNvPr id="69" name="Group 68"/>
          <p:cNvGrpSpPr/>
          <p:nvPr/>
        </p:nvGrpSpPr>
        <p:grpSpPr>
          <a:xfrm>
            <a:off x="308199" y="123046"/>
            <a:ext cx="1330035" cy="1810381"/>
            <a:chOff x="3206337" y="2577115"/>
            <a:chExt cx="1484416" cy="2679705"/>
          </a:xfrm>
        </p:grpSpPr>
        <p:pic>
          <p:nvPicPr>
            <p:cNvPr id="37890" name="Picture 2" descr="http://previews.123rf.com/images/sergwsq/sergwsq1201/sergwsq120100048/11950594-Girl-face-vector-symbol-Stock-Vector-face-woman-silhouette.jpg">
              <a:hlinkClick r:id="rId3"/>
            </p:cNvPr>
            <p:cNvPicPr>
              <a:picLocks noChangeAspect="1" noChangeArrowheads="1"/>
            </p:cNvPicPr>
            <p:nvPr/>
          </p:nvPicPr>
          <p:blipFill>
            <a:blip r:embed="rId4" cstate="print"/>
            <a:srcRect/>
            <a:stretch>
              <a:fillRect/>
            </a:stretch>
          </p:blipFill>
          <p:spPr bwMode="auto">
            <a:xfrm>
              <a:off x="3241965" y="2577115"/>
              <a:ext cx="1387020" cy="1618636"/>
            </a:xfrm>
            <a:prstGeom prst="rect">
              <a:avLst/>
            </a:prstGeom>
            <a:noFill/>
          </p:spPr>
        </p:pic>
        <p:sp>
          <p:nvSpPr>
            <p:cNvPr id="68" name="TextBox 67"/>
            <p:cNvSpPr txBox="1"/>
            <p:nvPr/>
          </p:nvSpPr>
          <p:spPr>
            <a:xfrm>
              <a:off x="3206337" y="4300133"/>
              <a:ext cx="1484416" cy="956687"/>
            </a:xfrm>
            <a:prstGeom prst="rect">
              <a:avLst/>
            </a:prstGeom>
            <a:solidFill>
              <a:schemeClr val="tx1"/>
            </a:solidFill>
          </p:spPr>
          <p:txBody>
            <a:bodyPr wrap="square" rtlCol="0">
              <a:spAutoFit/>
            </a:bodyPr>
            <a:lstStyle/>
            <a:p>
              <a:pPr algn="ctr"/>
              <a:r>
                <a:rPr lang="en-US" b="1" dirty="0" smtClean="0">
                  <a:solidFill>
                    <a:schemeClr val="accent2">
                      <a:lumMod val="40000"/>
                      <a:lumOff val="60000"/>
                    </a:schemeClr>
                  </a:solidFill>
                </a:rPr>
                <a:t>19.7%</a:t>
              </a:r>
              <a:r>
                <a:rPr lang="en-US" sz="1700" b="1" dirty="0">
                  <a:solidFill>
                    <a:schemeClr val="accent2">
                      <a:lumMod val="40000"/>
                      <a:lumOff val="60000"/>
                    </a:schemeClr>
                  </a:solidFill>
                </a:rPr>
                <a:t>   </a:t>
              </a:r>
              <a:r>
                <a:rPr lang="en-US" b="1" dirty="0">
                  <a:solidFill>
                    <a:schemeClr val="accent2">
                      <a:lumMod val="40000"/>
                      <a:lumOff val="60000"/>
                    </a:schemeClr>
                  </a:solidFill>
                </a:rPr>
                <a:t>127,092</a:t>
              </a:r>
              <a:endParaRPr lang="en-MY" sz="1700" dirty="0">
                <a:solidFill>
                  <a:schemeClr val="accent2">
                    <a:lumMod val="40000"/>
                    <a:lumOff val="60000"/>
                  </a:schemeClr>
                </a:solidFill>
              </a:endParaRPr>
            </a:p>
          </p:txBody>
        </p:sp>
      </p:grpSp>
      <p:grpSp>
        <p:nvGrpSpPr>
          <p:cNvPr id="2" name="Group 1"/>
          <p:cNvGrpSpPr/>
          <p:nvPr/>
        </p:nvGrpSpPr>
        <p:grpSpPr>
          <a:xfrm>
            <a:off x="8461489" y="908685"/>
            <a:ext cx="2241537" cy="4731067"/>
            <a:chOff x="8305803" y="908685"/>
            <a:chExt cx="2241537" cy="4731067"/>
          </a:xfrm>
        </p:grpSpPr>
        <p:sp>
          <p:nvSpPr>
            <p:cNvPr id="80" name="Oval 79"/>
            <p:cNvSpPr/>
            <p:nvPr/>
          </p:nvSpPr>
          <p:spPr bwMode="auto">
            <a:xfrm>
              <a:off x="8305812" y="908685"/>
              <a:ext cx="2203483" cy="976312"/>
            </a:xfrm>
            <a:prstGeom prst="ellipse">
              <a:avLst/>
            </a:prstGeom>
            <a:solidFill>
              <a:schemeClr val="tx2">
                <a:lumMod val="60000"/>
                <a:lumOff val="40000"/>
              </a:schemeClr>
            </a:solidFill>
            <a:ln>
              <a:solidFill>
                <a:schemeClr val="bg1">
                  <a:lumMod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anchor="ctr"/>
            <a:lstStyle/>
            <a:p>
              <a:pPr algn="ctr">
                <a:defRPr/>
              </a:pPr>
              <a:endParaRPr lang="en-US" sz="1700" dirty="0"/>
            </a:p>
          </p:txBody>
        </p:sp>
        <p:sp>
          <p:nvSpPr>
            <p:cNvPr id="81" name="TextBox 39"/>
            <p:cNvSpPr txBox="1">
              <a:spLocks noChangeArrowheads="1"/>
            </p:cNvSpPr>
            <p:nvPr/>
          </p:nvSpPr>
          <p:spPr bwMode="auto">
            <a:xfrm>
              <a:off x="8305812" y="1088623"/>
              <a:ext cx="2228851" cy="663749"/>
            </a:xfrm>
            <a:prstGeom prst="rect">
              <a:avLst/>
            </a:prstGeom>
            <a:noFill/>
            <a:ln w="9525">
              <a:noFill/>
              <a:miter lim="800000"/>
              <a:headEnd/>
              <a:tailEnd/>
            </a:ln>
          </p:spPr>
          <p:txBody>
            <a:bodyPr wrap="square" lIns="108693" tIns="54345" rIns="108693" bIns="54345">
              <a:spAutoFit/>
            </a:bodyPr>
            <a:lstStyle/>
            <a:p>
              <a:pPr algn="ctr"/>
              <a:r>
                <a:rPr lang="en-US" b="1" dirty="0"/>
                <a:t>Services</a:t>
              </a:r>
            </a:p>
            <a:p>
              <a:pPr algn="ctr"/>
              <a:r>
                <a:rPr lang="en-US" b="1" dirty="0"/>
                <a:t>(90%)</a:t>
              </a:r>
            </a:p>
          </p:txBody>
        </p:sp>
        <p:sp>
          <p:nvSpPr>
            <p:cNvPr id="83" name="Oval 82"/>
            <p:cNvSpPr/>
            <p:nvPr/>
          </p:nvSpPr>
          <p:spPr bwMode="auto">
            <a:xfrm>
              <a:off x="8305811" y="1847374"/>
              <a:ext cx="2216621" cy="976312"/>
            </a:xfrm>
            <a:prstGeom prst="ellipse">
              <a:avLst/>
            </a:prstGeom>
            <a:solidFill>
              <a:schemeClr val="accent2">
                <a:lumMod val="60000"/>
                <a:lumOff val="40000"/>
              </a:schemeClr>
            </a:solidFill>
            <a:ln>
              <a:solidFill>
                <a:schemeClr val="bg1">
                  <a:lumMod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anchor="ctr"/>
            <a:lstStyle/>
            <a:p>
              <a:pPr algn="ctr">
                <a:defRPr/>
              </a:pPr>
              <a:endParaRPr lang="en-US" sz="1700" dirty="0">
                <a:solidFill>
                  <a:schemeClr val="tx1">
                    <a:lumMod val="95000"/>
                    <a:lumOff val="5000"/>
                  </a:schemeClr>
                </a:solidFill>
              </a:endParaRPr>
            </a:p>
          </p:txBody>
        </p:sp>
        <p:sp>
          <p:nvSpPr>
            <p:cNvPr id="84" name="TextBox 44"/>
            <p:cNvSpPr txBox="1">
              <a:spLocks noChangeArrowheads="1"/>
            </p:cNvSpPr>
            <p:nvPr/>
          </p:nvSpPr>
          <p:spPr bwMode="auto">
            <a:xfrm>
              <a:off x="8305812" y="2040261"/>
              <a:ext cx="2228851" cy="663749"/>
            </a:xfrm>
            <a:prstGeom prst="rect">
              <a:avLst/>
            </a:prstGeom>
            <a:noFill/>
            <a:ln w="9525">
              <a:noFill/>
              <a:miter lim="800000"/>
              <a:headEnd/>
              <a:tailEnd/>
            </a:ln>
          </p:spPr>
          <p:txBody>
            <a:bodyPr wrap="square" lIns="108693" tIns="54345" rIns="108693" bIns="54345">
              <a:spAutoFit/>
            </a:bodyPr>
            <a:lstStyle/>
            <a:p>
              <a:pPr algn="ctr">
                <a:defRPr/>
              </a:pPr>
              <a:r>
                <a:rPr lang="en-US" b="1" dirty="0">
                  <a:solidFill>
                    <a:schemeClr val="tx1">
                      <a:lumMod val="95000"/>
                      <a:lumOff val="5000"/>
                    </a:schemeClr>
                  </a:solidFill>
                </a:rPr>
                <a:t>Manufacturing (5.9%)</a:t>
              </a:r>
            </a:p>
          </p:txBody>
        </p:sp>
        <p:sp>
          <p:nvSpPr>
            <p:cNvPr id="86" name="Oval 85"/>
            <p:cNvSpPr/>
            <p:nvPr/>
          </p:nvSpPr>
          <p:spPr bwMode="auto">
            <a:xfrm>
              <a:off x="8305803" y="2786062"/>
              <a:ext cx="2222644" cy="976312"/>
            </a:xfrm>
            <a:prstGeom prst="ellipse">
              <a:avLst/>
            </a:prstGeom>
            <a:solidFill>
              <a:schemeClr val="accent3">
                <a:lumMod val="60000"/>
                <a:lumOff val="40000"/>
              </a:schemeClr>
            </a:solidFill>
            <a:ln>
              <a:solidFill>
                <a:schemeClr val="bg1">
                  <a:lumMod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anchor="ctr"/>
            <a:lstStyle/>
            <a:p>
              <a:pPr algn="ctr">
                <a:defRPr/>
              </a:pPr>
              <a:endParaRPr lang="en-US" sz="1700" dirty="0">
                <a:solidFill>
                  <a:schemeClr val="tx1">
                    <a:lumMod val="95000"/>
                    <a:lumOff val="5000"/>
                  </a:schemeClr>
                </a:solidFill>
              </a:endParaRPr>
            </a:p>
          </p:txBody>
        </p:sp>
        <p:sp>
          <p:nvSpPr>
            <p:cNvPr id="87" name="TextBox 47"/>
            <p:cNvSpPr txBox="1">
              <a:spLocks noChangeArrowheads="1"/>
            </p:cNvSpPr>
            <p:nvPr/>
          </p:nvSpPr>
          <p:spPr bwMode="auto">
            <a:xfrm>
              <a:off x="8534401" y="2966091"/>
              <a:ext cx="1712384" cy="663749"/>
            </a:xfrm>
            <a:prstGeom prst="rect">
              <a:avLst/>
            </a:prstGeom>
            <a:noFill/>
            <a:ln w="9525">
              <a:noFill/>
              <a:miter lim="800000"/>
              <a:headEnd/>
              <a:tailEnd/>
            </a:ln>
          </p:spPr>
          <p:txBody>
            <a:bodyPr lIns="108693" tIns="54345" rIns="108693" bIns="54345">
              <a:spAutoFit/>
            </a:bodyPr>
            <a:lstStyle/>
            <a:p>
              <a:pPr algn="ctr">
                <a:defRPr/>
              </a:pPr>
              <a:r>
                <a:rPr lang="en-US" b="1" dirty="0">
                  <a:solidFill>
                    <a:schemeClr val="tx1">
                      <a:lumMod val="95000"/>
                      <a:lumOff val="5000"/>
                    </a:schemeClr>
                  </a:solidFill>
                </a:rPr>
                <a:t>Construction </a:t>
              </a:r>
            </a:p>
            <a:p>
              <a:pPr algn="ctr">
                <a:defRPr/>
              </a:pPr>
              <a:r>
                <a:rPr lang="en-US" b="1" dirty="0">
                  <a:solidFill>
                    <a:schemeClr val="tx1">
                      <a:lumMod val="95000"/>
                      <a:lumOff val="5000"/>
                    </a:schemeClr>
                  </a:solidFill>
                </a:rPr>
                <a:t>(3%)</a:t>
              </a:r>
            </a:p>
          </p:txBody>
        </p:sp>
        <p:sp>
          <p:nvSpPr>
            <p:cNvPr id="89" name="Oval 88"/>
            <p:cNvSpPr/>
            <p:nvPr/>
          </p:nvSpPr>
          <p:spPr bwMode="auto">
            <a:xfrm>
              <a:off x="8305813" y="4663440"/>
              <a:ext cx="2241527" cy="976312"/>
            </a:xfrm>
            <a:prstGeom prst="ellipse">
              <a:avLst/>
            </a:prstGeom>
            <a:solidFill>
              <a:schemeClr val="accent6">
                <a:lumMod val="60000"/>
                <a:lumOff val="40000"/>
              </a:schemeClr>
            </a:solidFill>
            <a:ln>
              <a:solidFill>
                <a:schemeClr val="bg1">
                  <a:lumMod val="5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anchor="ctr"/>
            <a:lstStyle/>
            <a:p>
              <a:pPr algn="ctr">
                <a:defRPr/>
              </a:pPr>
              <a:endParaRPr lang="en-US" sz="1700" dirty="0">
                <a:solidFill>
                  <a:schemeClr val="tx1">
                    <a:lumMod val="95000"/>
                    <a:lumOff val="5000"/>
                  </a:schemeClr>
                </a:solidFill>
              </a:endParaRPr>
            </a:p>
          </p:txBody>
        </p:sp>
        <p:sp>
          <p:nvSpPr>
            <p:cNvPr id="90" name="TextBox 50"/>
            <p:cNvSpPr txBox="1">
              <a:spLocks noChangeArrowheads="1"/>
            </p:cNvSpPr>
            <p:nvPr/>
          </p:nvSpPr>
          <p:spPr bwMode="auto">
            <a:xfrm>
              <a:off x="8305812" y="4864159"/>
              <a:ext cx="2228851" cy="663749"/>
            </a:xfrm>
            <a:prstGeom prst="rect">
              <a:avLst/>
            </a:prstGeom>
            <a:noFill/>
            <a:ln w="9525">
              <a:noFill/>
              <a:miter lim="800000"/>
              <a:headEnd/>
              <a:tailEnd/>
            </a:ln>
          </p:spPr>
          <p:txBody>
            <a:bodyPr wrap="square" lIns="108693" tIns="54345" rIns="108693" bIns="54345">
              <a:spAutoFit/>
            </a:bodyPr>
            <a:lstStyle/>
            <a:p>
              <a:pPr algn="ctr">
                <a:defRPr/>
              </a:pPr>
              <a:r>
                <a:rPr lang="en-US" b="1" dirty="0">
                  <a:solidFill>
                    <a:schemeClr val="tx1">
                      <a:lumMod val="95000"/>
                      <a:lumOff val="5000"/>
                    </a:schemeClr>
                  </a:solidFill>
                </a:rPr>
                <a:t>Mining &amp; Quarrying</a:t>
              </a:r>
            </a:p>
            <a:p>
              <a:pPr algn="ctr">
                <a:defRPr/>
              </a:pPr>
              <a:r>
                <a:rPr lang="en-US" b="1" dirty="0">
                  <a:solidFill>
                    <a:schemeClr val="tx1">
                      <a:lumMod val="95000"/>
                      <a:lumOff val="5000"/>
                    </a:schemeClr>
                  </a:solidFill>
                </a:rPr>
                <a:t>(0.1%)</a:t>
              </a:r>
            </a:p>
          </p:txBody>
        </p:sp>
        <p:sp>
          <p:nvSpPr>
            <p:cNvPr id="92" name="Oval 91"/>
            <p:cNvSpPr/>
            <p:nvPr/>
          </p:nvSpPr>
          <p:spPr bwMode="auto">
            <a:xfrm>
              <a:off x="8305812" y="3724751"/>
              <a:ext cx="2199359" cy="976312"/>
            </a:xfrm>
            <a:prstGeom prst="ellipse">
              <a:avLst/>
            </a:prstGeom>
            <a:solidFill>
              <a:schemeClr val="accent4">
                <a:lumMod val="60000"/>
                <a:lumOff val="4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anchor="ctr"/>
            <a:lstStyle/>
            <a:p>
              <a:pPr algn="ctr">
                <a:defRPr/>
              </a:pPr>
              <a:endParaRPr lang="en-US" sz="1700" dirty="0">
                <a:solidFill>
                  <a:schemeClr val="tx1">
                    <a:lumMod val="95000"/>
                    <a:lumOff val="5000"/>
                  </a:schemeClr>
                </a:solidFill>
              </a:endParaRPr>
            </a:p>
          </p:txBody>
        </p:sp>
        <p:sp>
          <p:nvSpPr>
            <p:cNvPr id="93" name="TextBox 53"/>
            <p:cNvSpPr txBox="1">
              <a:spLocks noChangeArrowheads="1"/>
            </p:cNvSpPr>
            <p:nvPr/>
          </p:nvSpPr>
          <p:spPr bwMode="auto">
            <a:xfrm>
              <a:off x="8305812" y="3891921"/>
              <a:ext cx="2228851" cy="663749"/>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square" lIns="108693" tIns="54345" rIns="108693" bIns="54345">
              <a:spAutoFit/>
            </a:bodyPr>
            <a:lstStyle/>
            <a:p>
              <a:pPr algn="ctr">
                <a:defRPr/>
              </a:pPr>
              <a:r>
                <a:rPr lang="en-US" b="1" dirty="0">
                  <a:solidFill>
                    <a:schemeClr val="tx1">
                      <a:lumMod val="95000"/>
                      <a:lumOff val="5000"/>
                    </a:schemeClr>
                  </a:solidFill>
                </a:rPr>
                <a:t>Agriculture</a:t>
              </a:r>
            </a:p>
            <a:p>
              <a:pPr algn="ctr">
                <a:defRPr/>
              </a:pPr>
              <a:r>
                <a:rPr lang="en-US" b="1" dirty="0">
                  <a:solidFill>
                    <a:schemeClr val="tx1">
                      <a:lumMod val="95000"/>
                      <a:lumOff val="5000"/>
                    </a:schemeClr>
                  </a:solidFill>
                </a:rPr>
                <a:t> (1%)</a:t>
              </a:r>
            </a:p>
          </p:txBody>
        </p:sp>
      </p:grpSp>
      <p:sp>
        <p:nvSpPr>
          <p:cNvPr id="36" name="Rectangle 35"/>
          <p:cNvSpPr/>
          <p:nvPr/>
        </p:nvSpPr>
        <p:spPr>
          <a:xfrm>
            <a:off x="324375" y="1037937"/>
            <a:ext cx="1299411" cy="237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r>
              <a:rPr lang="en-US" b="1" dirty="0" smtClean="0">
                <a:solidFill>
                  <a:schemeClr val="tx1"/>
                </a:solidFill>
              </a:rPr>
              <a:t>WOMEN</a:t>
            </a:r>
            <a:endParaRPr lang="en-MY" b="1" dirty="0">
              <a:solidFill>
                <a:schemeClr val="tx1"/>
              </a:solidFill>
            </a:endParaRPr>
          </a:p>
        </p:txBody>
      </p:sp>
      <p:sp>
        <p:nvSpPr>
          <p:cNvPr id="38" name="Title 2"/>
          <p:cNvSpPr txBox="1">
            <a:spLocks/>
          </p:cNvSpPr>
          <p:nvPr/>
        </p:nvSpPr>
        <p:spPr>
          <a:xfrm>
            <a:off x="0" y="154308"/>
            <a:ext cx="12192000" cy="600075"/>
          </a:xfrm>
          <a:prstGeom prst="rect">
            <a:avLst/>
          </a:prstGeom>
        </p:spPr>
        <p:txBody>
          <a:bodyPr lIns="65846" tIns="32923" rIns="65846" bIns="32923">
            <a:noAutofit/>
          </a:bodyPr>
          <a:lstStyle/>
          <a:p>
            <a:pPr algn="ctr"/>
            <a:r>
              <a:rPr lang="en-US" sz="3200" b="1" dirty="0">
                <a:solidFill>
                  <a:srgbClr val="FF6600"/>
                </a:solidFill>
              </a:rPr>
              <a:t>SMEs in Malaysia</a:t>
            </a:r>
            <a:endParaRPr lang="en-MY" sz="3200" b="1" dirty="0">
              <a:solidFill>
                <a:srgbClr val="FF6600"/>
              </a:solidFill>
            </a:endParaRPr>
          </a:p>
        </p:txBody>
      </p:sp>
      <p:sp>
        <p:nvSpPr>
          <p:cNvPr id="41" name="Flowchart: Alternate Process 36"/>
          <p:cNvSpPr/>
          <p:nvPr/>
        </p:nvSpPr>
        <p:spPr>
          <a:xfrm>
            <a:off x="4283356" y="2725648"/>
            <a:ext cx="1767286" cy="1184138"/>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r"/>
            <a:endParaRPr lang="en-US" b="1" dirty="0" smtClean="0">
              <a:solidFill>
                <a:schemeClr val="accent2">
                  <a:lumMod val="75000"/>
                </a:schemeClr>
              </a:solidFill>
            </a:endParaRPr>
          </a:p>
          <a:p>
            <a:pPr algn="r"/>
            <a:endParaRPr lang="en-US" b="1" dirty="0">
              <a:solidFill>
                <a:schemeClr val="accent2">
                  <a:lumMod val="75000"/>
                </a:schemeClr>
              </a:solidFill>
            </a:endParaRPr>
          </a:p>
          <a:p>
            <a:pPr algn="r"/>
            <a:r>
              <a:rPr lang="en-US" b="1" dirty="0" smtClean="0">
                <a:solidFill>
                  <a:schemeClr val="accent2">
                    <a:lumMod val="75000"/>
                  </a:schemeClr>
                </a:solidFill>
              </a:rPr>
              <a:t>MUSLIMS</a:t>
            </a:r>
          </a:p>
          <a:p>
            <a:pPr algn="r"/>
            <a:r>
              <a:rPr lang="en-US" sz="3300" b="1" dirty="0">
                <a:solidFill>
                  <a:srgbClr val="FF0000"/>
                </a:solidFill>
              </a:rPr>
              <a:t>8</a:t>
            </a:r>
            <a:r>
              <a:rPr lang="en-US" sz="3300" b="1" dirty="0" smtClean="0">
                <a:solidFill>
                  <a:srgbClr val="FF0000"/>
                </a:solidFill>
              </a:rPr>
              <a:t>%</a:t>
            </a:r>
          </a:p>
          <a:p>
            <a:pPr algn="r"/>
            <a:r>
              <a:rPr lang="x-none" sz="2000" b="1" dirty="0" smtClean="0">
                <a:solidFill>
                  <a:srgbClr val="000000"/>
                </a:solidFill>
              </a:rPr>
              <a:t>19,302</a:t>
            </a:r>
            <a:endParaRPr lang="en-MY" sz="2000" b="1" dirty="0">
              <a:solidFill>
                <a:srgbClr val="000000"/>
              </a:solidFill>
            </a:endParaRPr>
          </a:p>
          <a:p>
            <a:pPr algn="r"/>
            <a:endParaRPr lang="en-MY" sz="3300" b="1" dirty="0">
              <a:solidFill>
                <a:srgbClr val="FF0000"/>
              </a:solidFill>
            </a:endParaRPr>
          </a:p>
        </p:txBody>
      </p:sp>
      <p:sp>
        <p:nvSpPr>
          <p:cNvPr id="42" name="Flowchart: Alternate Process 66"/>
          <p:cNvSpPr/>
          <p:nvPr/>
        </p:nvSpPr>
        <p:spPr>
          <a:xfrm>
            <a:off x="2549061" y="2921744"/>
            <a:ext cx="2010889" cy="831272"/>
          </a:xfrm>
          <a:prstGeom prst="flowChartAlternateProcess">
            <a:avLst/>
          </a:prstGeom>
          <a:solidFill>
            <a:schemeClr val="accent3">
              <a:lumMod val="20000"/>
              <a:lumOff val="80000"/>
            </a:schemeClr>
          </a:solidFill>
          <a:ln w="571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b"/>
          <a:lstStyle/>
          <a:p>
            <a:pPr algn="ctr"/>
            <a:r>
              <a:rPr lang="en-US" sz="2400" dirty="0">
                <a:solidFill>
                  <a:srgbClr val="000000"/>
                </a:solidFill>
                <a:latin typeface="Aharoni" pitchFamily="2" charset="-79"/>
                <a:cs typeface="Aharoni" pitchFamily="2" charset="-79"/>
              </a:rPr>
              <a:t>SMALL</a:t>
            </a:r>
            <a:endParaRPr lang="en-MY" sz="2400" dirty="0">
              <a:solidFill>
                <a:srgbClr val="000000"/>
              </a:solidFill>
              <a:latin typeface="Aharoni" pitchFamily="2" charset="-79"/>
              <a:cs typeface="Aharoni" pitchFamily="2" charset="-79"/>
            </a:endParaRPr>
          </a:p>
        </p:txBody>
      </p:sp>
      <p:sp>
        <p:nvSpPr>
          <p:cNvPr id="43" name="Oval 42"/>
          <p:cNvSpPr/>
          <p:nvPr/>
        </p:nvSpPr>
        <p:spPr>
          <a:xfrm>
            <a:off x="2675710" y="2365604"/>
            <a:ext cx="1805048" cy="912386"/>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r>
              <a:rPr lang="en-US" sz="3300" b="1" dirty="0">
                <a:solidFill>
                  <a:schemeClr val="tx1"/>
                </a:solidFill>
              </a:rPr>
              <a:t>20%</a:t>
            </a:r>
          </a:p>
          <a:p>
            <a:pPr algn="ctr"/>
            <a:r>
              <a:rPr lang="en-MY" b="1" dirty="0">
                <a:solidFill>
                  <a:schemeClr val="accent6">
                    <a:lumMod val="75000"/>
                  </a:schemeClr>
                </a:solidFill>
              </a:rPr>
              <a:t>128,787</a:t>
            </a:r>
          </a:p>
        </p:txBody>
      </p:sp>
      <p:sp>
        <p:nvSpPr>
          <p:cNvPr id="45" name="Flowchart: Alternate Process 36"/>
          <p:cNvSpPr/>
          <p:nvPr/>
        </p:nvSpPr>
        <p:spPr>
          <a:xfrm>
            <a:off x="4283356" y="1156879"/>
            <a:ext cx="1785429" cy="1183549"/>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r>
              <a:rPr lang="en-US" b="1" dirty="0" smtClean="0">
                <a:solidFill>
                  <a:schemeClr val="accent2">
                    <a:lumMod val="75000"/>
                  </a:schemeClr>
                </a:solidFill>
              </a:rPr>
              <a:t>   MUSLIMS</a:t>
            </a:r>
          </a:p>
          <a:p>
            <a:pPr algn="r"/>
            <a:r>
              <a:rPr lang="en-US" sz="3300" b="1" dirty="0" smtClean="0">
                <a:solidFill>
                  <a:srgbClr val="FF0000"/>
                </a:solidFill>
              </a:rPr>
              <a:t>90%</a:t>
            </a:r>
          </a:p>
          <a:p>
            <a:pPr algn="r"/>
            <a:r>
              <a:rPr lang="en-US" sz="2000" b="1" dirty="0" smtClean="0">
                <a:solidFill>
                  <a:srgbClr val="000000"/>
                </a:solidFill>
              </a:rPr>
              <a:t>217,152</a:t>
            </a:r>
            <a:endParaRPr lang="en-MY" sz="2000" b="1" dirty="0">
              <a:solidFill>
                <a:srgbClr val="000000"/>
              </a:solidFill>
            </a:endParaRPr>
          </a:p>
        </p:txBody>
      </p:sp>
      <p:sp>
        <p:nvSpPr>
          <p:cNvPr id="46" name="Flowchart: Alternate Process 66"/>
          <p:cNvSpPr/>
          <p:nvPr/>
        </p:nvSpPr>
        <p:spPr>
          <a:xfrm>
            <a:off x="2549061" y="1352976"/>
            <a:ext cx="2010889" cy="831272"/>
          </a:xfrm>
          <a:prstGeom prst="flowChartAlternateProcess">
            <a:avLst/>
          </a:prstGeom>
          <a:solidFill>
            <a:schemeClr val="accent3">
              <a:lumMod val="20000"/>
              <a:lumOff val="80000"/>
            </a:schemeClr>
          </a:solidFill>
          <a:ln w="57150">
            <a:solidFill>
              <a:srgbClr val="008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b"/>
          <a:lstStyle/>
          <a:p>
            <a:pPr algn="ctr"/>
            <a:r>
              <a:rPr lang="en-US" sz="2400" dirty="0">
                <a:solidFill>
                  <a:srgbClr val="000000"/>
                </a:solidFill>
                <a:latin typeface="Aharoni" pitchFamily="2" charset="-79"/>
                <a:cs typeface="Aharoni" pitchFamily="2" charset="-79"/>
              </a:rPr>
              <a:t>MICRO</a:t>
            </a:r>
            <a:endParaRPr lang="en-MY" sz="2400" dirty="0">
              <a:solidFill>
                <a:srgbClr val="000000"/>
              </a:solidFill>
              <a:latin typeface="Aharoni" pitchFamily="2" charset="-79"/>
              <a:cs typeface="Aharoni" pitchFamily="2" charset="-79"/>
            </a:endParaRPr>
          </a:p>
        </p:txBody>
      </p:sp>
      <p:sp>
        <p:nvSpPr>
          <p:cNvPr id="47" name="Oval 46"/>
          <p:cNvSpPr/>
          <p:nvPr/>
        </p:nvSpPr>
        <p:spPr>
          <a:xfrm>
            <a:off x="2675710" y="796835"/>
            <a:ext cx="1805048" cy="912386"/>
          </a:xfrm>
          <a:prstGeom prst="ellipse">
            <a:avLst/>
          </a:prstGeom>
          <a:solidFill>
            <a:srgbClr val="008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r>
              <a:rPr lang="en-US" sz="3300" b="1" dirty="0"/>
              <a:t>77%</a:t>
            </a:r>
          </a:p>
          <a:p>
            <a:pPr algn="ctr"/>
            <a:r>
              <a:rPr lang="en-GB" b="1" dirty="0">
                <a:solidFill>
                  <a:schemeClr val="accent3">
                    <a:lumMod val="40000"/>
                    <a:lumOff val="60000"/>
                  </a:schemeClr>
                </a:solidFill>
                <a:cs typeface="Arial" pitchFamily="34" charset="0"/>
              </a:rPr>
              <a:t>496,458</a:t>
            </a:r>
            <a:endParaRPr lang="en-MY" sz="2800" b="1" dirty="0">
              <a:solidFill>
                <a:schemeClr val="accent3">
                  <a:lumMod val="40000"/>
                  <a:lumOff val="60000"/>
                </a:schemeClr>
              </a:solidFill>
            </a:endParaRPr>
          </a:p>
        </p:txBody>
      </p:sp>
      <p:sp>
        <p:nvSpPr>
          <p:cNvPr id="3" name="Right Brace 2"/>
          <p:cNvSpPr/>
          <p:nvPr/>
        </p:nvSpPr>
        <p:spPr>
          <a:xfrm>
            <a:off x="5851071" y="997857"/>
            <a:ext cx="834572" cy="456292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lowchart: Alternate Process 96"/>
          <p:cNvSpPr/>
          <p:nvPr/>
        </p:nvSpPr>
        <p:spPr>
          <a:xfrm>
            <a:off x="6458856" y="2728231"/>
            <a:ext cx="1732643" cy="1154340"/>
          </a:xfrm>
          <a:prstGeom prst="flowChartAlternate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693" tIns="54345" rIns="108693" bIns="54345" rtlCol="0" anchor="ctr"/>
          <a:lstStyle/>
          <a:p>
            <a:pPr algn="ctr"/>
            <a:r>
              <a:rPr lang="en-US" b="1" dirty="0" smtClean="0">
                <a:solidFill>
                  <a:schemeClr val="accent2">
                    <a:lumMod val="75000"/>
                  </a:schemeClr>
                </a:solidFill>
              </a:rPr>
              <a:t>MUSLIMS</a:t>
            </a:r>
          </a:p>
          <a:p>
            <a:pPr algn="ctr"/>
            <a:r>
              <a:rPr lang="en-US" sz="3300" b="1" dirty="0">
                <a:solidFill>
                  <a:srgbClr val="FF0000"/>
                </a:solidFill>
              </a:rPr>
              <a:t>37.4</a:t>
            </a:r>
            <a:r>
              <a:rPr lang="en-US" sz="3300" b="1" dirty="0" smtClean="0">
                <a:solidFill>
                  <a:srgbClr val="FF0000"/>
                </a:solidFill>
              </a:rPr>
              <a:t>%</a:t>
            </a:r>
          </a:p>
          <a:p>
            <a:pPr algn="ctr"/>
            <a:r>
              <a:rPr lang="en-US" sz="2000" b="1" dirty="0" smtClean="0">
                <a:solidFill>
                  <a:schemeClr val="tx1"/>
                </a:solidFill>
              </a:rPr>
              <a:t>241,280</a:t>
            </a:r>
            <a:endParaRPr lang="en-MY" sz="2000" b="1" dirty="0">
              <a:solidFill>
                <a:schemeClr val="tx1"/>
              </a:solidFill>
            </a:endParaRPr>
          </a:p>
        </p:txBody>
      </p:sp>
      <p:sp>
        <p:nvSpPr>
          <p:cNvPr id="5" name="Slide Number Placeholder 4"/>
          <p:cNvSpPr>
            <a:spLocks noGrp="1"/>
          </p:cNvSpPr>
          <p:nvPr>
            <p:ph type="sldNum" sz="quarter" idx="4294967295"/>
          </p:nvPr>
        </p:nvSpPr>
        <p:spPr/>
        <p:txBody>
          <a:bodyPr/>
          <a:lstStyle/>
          <a:p>
            <a:fld id="{2C09BE78-769A-4ED1-9A05-2F579A7813A0}" type="slidenum">
              <a:rPr lang="en-MY" smtClean="0">
                <a:solidFill>
                  <a:prstClr val="black">
                    <a:tint val="75000"/>
                  </a:prstClr>
                </a:solidFill>
              </a:rPr>
              <a:pPr/>
              <a:t>9</a:t>
            </a:fld>
            <a:endParaRPr lang="en-MY" dirty="0">
              <a:solidFill>
                <a:prstClr val="black">
                  <a:tint val="75000"/>
                </a:prstClr>
              </a:solidFill>
            </a:endParaRPr>
          </a:p>
        </p:txBody>
      </p:sp>
    </p:spTree>
    <p:extLst>
      <p:ext uri="{BB962C8B-B14F-4D97-AF65-F5344CB8AC3E}">
        <p14:creationId xmlns:p14="http://schemas.microsoft.com/office/powerpoint/2010/main" val="3324921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3630</TotalTime>
  <Words>2516</Words>
  <Application>Microsoft Macintosh PowerPoint</Application>
  <PresentationFormat>Custom</PresentationFormat>
  <Paragraphs>729</Paragraphs>
  <Slides>56</Slides>
  <Notes>21</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1_Office Theme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Malaysia’s SMEs GDP Contribution to Comparable Markets</vt:lpstr>
      <vt:lpstr>PowerPoint Presentation</vt:lpstr>
      <vt:lpstr>PowerPoint Presentation</vt:lpstr>
      <vt:lpstr>National SMEs Development Council (NSDC) and Key Roles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Malaysia’s Broadbased Financial Landscape </vt:lpstr>
      <vt:lpstr>Perspective of DFIs in Malaysia</vt:lpstr>
      <vt:lpstr>Introducing the SME Development Bank, Malaysia</vt:lpstr>
      <vt:lpstr>PowerPoint Presentation</vt:lpstr>
      <vt:lpstr>PowerPoint Presentation</vt:lpstr>
      <vt:lpstr>PowerPoint Presentation</vt:lpstr>
      <vt:lpstr>Balancing Sustainability &amp; Developmental Roles</vt:lpstr>
      <vt:lpstr>PowerPoint Presentation</vt:lpstr>
      <vt:lpstr>PowerPoint Presentation</vt:lpstr>
      <vt:lpstr>SME Bank’s Group Complementing Roles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CEDAR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Mohammad Husain Mohd Dawoed</dc:creator>
  <cp:lastModifiedBy>Ralf Ash</cp:lastModifiedBy>
  <cp:revision>487</cp:revision>
  <cp:lastPrinted>2016-03-07T06:22:14Z</cp:lastPrinted>
  <dcterms:created xsi:type="dcterms:W3CDTF">2016-03-03T23:00:44Z</dcterms:created>
  <dcterms:modified xsi:type="dcterms:W3CDTF">2017-02-08T15:54:39Z</dcterms:modified>
</cp:coreProperties>
</file>