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6" r:id="rId2"/>
    <p:sldId id="297" r:id="rId3"/>
    <p:sldId id="292" r:id="rId4"/>
    <p:sldId id="294" r:id="rId5"/>
    <p:sldId id="295" r:id="rId6"/>
    <p:sldId id="272" r:id="rId7"/>
    <p:sldId id="273" r:id="rId8"/>
    <p:sldId id="274" r:id="rId9"/>
    <p:sldId id="298" r:id="rId10"/>
    <p:sldId id="275" r:id="rId11"/>
    <p:sldId id="288" r:id="rId12"/>
    <p:sldId id="289" r:id="rId13"/>
    <p:sldId id="290" r:id="rId14"/>
    <p:sldId id="291" r:id="rId15"/>
    <p:sldId id="282" r:id="rId16"/>
    <p:sldId id="281" r:id="rId17"/>
    <p:sldId id="276" r:id="rId18"/>
    <p:sldId id="279" r:id="rId19"/>
    <p:sldId id="277" r:id="rId20"/>
    <p:sldId id="278" r:id="rId21"/>
    <p:sldId id="280" r:id="rId22"/>
    <p:sldId id="286" r:id="rId23"/>
    <p:sldId id="271" r:id="rId24"/>
    <p:sldId id="285" r:id="rId25"/>
    <p:sldId id="259" r:id="rId26"/>
    <p:sldId id="260" r:id="rId27"/>
    <p:sldId id="299" r:id="rId28"/>
    <p:sldId id="300" r:id="rId29"/>
    <p:sldId id="301" r:id="rId30"/>
    <p:sldId id="28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da Çetin" initials="NÇ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19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09090909090932"/>
          <c:y val="0.25174825174825177"/>
          <c:w val="0.47454545454545455"/>
          <c:h val="0.6083916083916177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33A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33A0"/>
              </a:solidFill>
            </c:spPr>
          </c:dPt>
          <c:dLbls>
            <c:dLbl>
              <c:idx val="0"/>
              <c:layout>
                <c:manualLayout>
                  <c:x val="2.0844662722837248E-2"/>
                  <c:y val="-0.18084402689353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389081706496642E-2"/>
                  <c:y val="0.319017415124932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291330666080984E-2"/>
                  <c:y val="1.16466379583185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526799997232451E-2"/>
                  <c:y val="-7.52909357706657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0265686732800564E-2"/>
                  <c:y val="-2.199774036606829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2338750796415436E-2"/>
                  <c:y val="-2.517650720952293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İŞBANK GROUP</c:v>
                </c:pt>
                <c:pt idx="1">
                  <c:v>FREE FLOAT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0.57329999999999992</c:v>
                </c:pt>
                <c:pt idx="1">
                  <c:v>0.42670000000000002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8"/>
          <c:cat>
            <c:strRef>
              <c:f>Sheet1!$B$1:$C$1</c:f>
              <c:strCache>
                <c:ptCount val="2"/>
                <c:pt idx="0">
                  <c:v>İŞBANK GROUP</c:v>
                </c:pt>
                <c:pt idx="1">
                  <c:v>FREE FLOAT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8"/>
          <c:cat>
            <c:strRef>
              <c:f>Sheet1!$B$1:$C$1</c:f>
              <c:strCache>
                <c:ptCount val="2"/>
                <c:pt idx="0">
                  <c:v>İŞBANK GROUP</c:v>
                </c:pt>
                <c:pt idx="1">
                  <c:v>FREE FLOAT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explosion val="8"/>
          <c:cat>
            <c:strRef>
              <c:f>Sheet1!$B$1:$C$1</c:f>
              <c:strCache>
                <c:ptCount val="2"/>
                <c:pt idx="0">
                  <c:v>İŞBANK GROUP</c:v>
                </c:pt>
                <c:pt idx="1">
                  <c:v>FREE FLOAT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33A0"/>
                </a:solidFill>
              </a:defRPr>
            </a:pPr>
            <a:r>
              <a:rPr lang="tr-TR" sz="1600" dirty="0" smtClean="0">
                <a:solidFill>
                  <a:srgbClr val="0033A0"/>
                </a:solidFill>
              </a:rPr>
              <a:t>By Number of</a:t>
            </a:r>
            <a:r>
              <a:rPr lang="tr-TR" sz="1600" baseline="0" dirty="0" smtClean="0">
                <a:solidFill>
                  <a:srgbClr val="0033A0"/>
                </a:solidFill>
              </a:rPr>
              <a:t> </a:t>
            </a:r>
            <a:r>
              <a:rPr lang="tr-TR" sz="1600" dirty="0" smtClean="0">
                <a:solidFill>
                  <a:srgbClr val="0033A0"/>
                </a:solidFill>
              </a:rPr>
              <a:t>Clients</a:t>
            </a:r>
            <a:endParaRPr lang="en-US" sz="1600" dirty="0">
              <a:solidFill>
                <a:srgbClr val="0033A0"/>
              </a:solidFill>
            </a:endParaRPr>
          </a:p>
        </c:rich>
      </c:tx>
      <c:layout>
        <c:manualLayout>
          <c:xMode val="edge"/>
          <c:yMode val="edge"/>
          <c:x val="0.31882449025044723"/>
          <c:y val="9.831182877008896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45506173724117"/>
          <c:y val="9.814174084295435E-2"/>
          <c:w val="0.65611527175499251"/>
          <c:h val="0.85303838456001857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919898927502413"/>
                  <c:y val="-0.2902974758297356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SME 42</a:t>
                    </a:r>
                    <a:r>
                      <a:rPr lang="tr-TR" sz="1800" dirty="0" smtClean="0"/>
                      <a:t>.</a:t>
                    </a:r>
                    <a:r>
                      <a:rPr lang="en-US" sz="1800" dirty="0" smtClean="0"/>
                      <a:t>550 </a:t>
                    </a:r>
                    <a:r>
                      <a:rPr lang="en-US" sz="1800" dirty="0"/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381447131247517"/>
                  <c:y val="0.2034668279052766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Other</a:t>
                    </a:r>
                    <a:endParaRPr lang="tr-TR" sz="1800" dirty="0" smtClean="0"/>
                  </a:p>
                  <a:p>
                    <a:r>
                      <a:rPr lang="en-US" sz="1800" dirty="0" smtClean="0"/>
                      <a:t>18</a:t>
                    </a:r>
                    <a:r>
                      <a:rPr lang="tr-TR" sz="1800" dirty="0" smtClean="0"/>
                      <a:t>.</a:t>
                    </a:r>
                    <a:r>
                      <a:rPr lang="en-US" sz="1800" dirty="0" smtClean="0"/>
                      <a:t>237 </a:t>
                    </a:r>
                    <a:r>
                      <a:rPr lang="en-US" sz="1800" dirty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Sayfa1!$A$2:$A$3</c:f>
              <c:strCache>
                <c:ptCount val="2"/>
                <c:pt idx="0">
                  <c:v>SMEs</c:v>
                </c:pt>
                <c:pt idx="1">
                  <c:v>Other Clients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42550</c:v>
                </c:pt>
                <c:pt idx="1">
                  <c:v>18237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06153404338728E-2"/>
          <c:y val="8.8418065930685338E-2"/>
          <c:w val="0.927682956610691"/>
          <c:h val="0.78830419922090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Sheet1!$C$22</c:f>
              <c:strCache>
                <c:ptCount val="1"/>
                <c:pt idx="0">
                  <c:v>Turkey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1,50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7,20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391562997431618E-3"/>
                  <c:y val="-1.774271509300475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3,50%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Sheet1!$B$23:$B$25</c:f>
              <c:strCache>
                <c:ptCount val="3"/>
                <c:pt idx="0">
                  <c:v>1997-2001</c:v>
                </c:pt>
                <c:pt idx="1">
                  <c:v>2002-2006</c:v>
                </c:pt>
                <c:pt idx="2">
                  <c:v>2007-2015</c:v>
                </c:pt>
              </c:strCache>
            </c:strRef>
          </c:cat>
          <c:val>
            <c:numRef>
              <c:f>Sheet1!$C$23:$C$25</c:f>
              <c:numCache>
                <c:formatCode>0.00%</c:formatCode>
                <c:ptCount val="3"/>
                <c:pt idx="0">
                  <c:v>1.4999999999999999E-2</c:v>
                </c:pt>
                <c:pt idx="1">
                  <c:v>7.1999999999999995E-2</c:v>
                </c:pt>
                <c:pt idx="2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53920"/>
        <c:axId val="34755712"/>
      </c:barChart>
      <c:catAx>
        <c:axId val="3475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755712"/>
        <c:crosses val="autoZero"/>
        <c:auto val="1"/>
        <c:lblAlgn val="ctr"/>
        <c:lblOffset val="100"/>
        <c:noMultiLvlLbl val="0"/>
      </c:catAx>
      <c:valAx>
        <c:axId val="347557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7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47928743368646E-2"/>
          <c:y val="3.9043455436472495E-2"/>
          <c:w val="0.91827593528944729"/>
          <c:h val="0.86899373796363155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Leasing Share in Private Sector Fixed Investments</c:v>
                </c:pt>
              </c:strCache>
            </c:strRef>
          </c:tx>
          <c:marker>
            <c:symbol val="none"/>
          </c:marker>
          <c:dLbls>
            <c:numFmt formatCode="#,##0.0" sourceLinked="0"/>
            <c:txPr>
              <a:bodyPr rot="0" vert="horz"/>
              <a:lstStyle/>
              <a:p>
                <a:pPr>
                  <a:defRPr b="1"/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Sayfa1!$B$2:$B$19</c:f>
              <c:numCache>
                <c:formatCode>General</c:formatCode>
                <c:ptCount val="18"/>
                <c:pt idx="0">
                  <c:v>6.21</c:v>
                </c:pt>
                <c:pt idx="1">
                  <c:v>4.53</c:v>
                </c:pt>
                <c:pt idx="2">
                  <c:v>5.96</c:v>
                </c:pt>
                <c:pt idx="3">
                  <c:v>5.29</c:v>
                </c:pt>
                <c:pt idx="4">
                  <c:v>7.74</c:v>
                </c:pt>
                <c:pt idx="5">
                  <c:v>7.61</c:v>
                </c:pt>
                <c:pt idx="6">
                  <c:v>6.07</c:v>
                </c:pt>
                <c:pt idx="7">
                  <c:v>6.88</c:v>
                </c:pt>
                <c:pt idx="8">
                  <c:v>7.75</c:v>
                </c:pt>
                <c:pt idx="9">
                  <c:v>9.7799999999999994</c:v>
                </c:pt>
                <c:pt idx="10">
                  <c:v>6.6</c:v>
                </c:pt>
                <c:pt idx="11">
                  <c:v>3.71</c:v>
                </c:pt>
                <c:pt idx="12">
                  <c:v>3.95</c:v>
                </c:pt>
                <c:pt idx="13">
                  <c:v>4.71</c:v>
                </c:pt>
                <c:pt idx="14">
                  <c:v>5.89</c:v>
                </c:pt>
                <c:pt idx="15">
                  <c:v>6.84</c:v>
                </c:pt>
                <c:pt idx="16">
                  <c:v>6.86</c:v>
                </c:pt>
                <c:pt idx="17">
                  <c:v>6.03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Sayfa1!$A$2:$A$19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Sayfa1!$C$2:$C$19</c:f>
              <c:numCache>
                <c:formatCode>General</c:formatCode>
                <c:ptCount val="1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3376"/>
        <c:axId val="35014912"/>
      </c:lineChart>
      <c:catAx>
        <c:axId val="350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r-TR"/>
          </a:p>
        </c:txPr>
        <c:crossAx val="350149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014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r-TR"/>
          </a:p>
        </c:txPr>
        <c:crossAx val="35013376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8574303725997632"/>
          <c:y val="7.5031752456789252E-2"/>
          <c:w val="0.71182191089908486"/>
          <c:h val="6.7781712315530485E-2"/>
        </c:manualLayout>
      </c:layout>
      <c:overlay val="0"/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68218069465074E-2"/>
          <c:y val="3.9153294589812399E-2"/>
          <c:w val="0.98369043821294133"/>
          <c:h val="0.915057582511425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Sheet1!$C$5:$Q$5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2016/09</c:v>
                </c:pt>
              </c:strCache>
            </c:strRef>
          </c:cat>
          <c:val>
            <c:numRef>
              <c:f>Sheet1!$C$6:$Q$6</c:f>
              <c:numCache>
                <c:formatCode>#,##0</c:formatCode>
                <c:ptCount val="15"/>
                <c:pt idx="0">
                  <c:v>1327.6579999999999</c:v>
                </c:pt>
                <c:pt idx="1">
                  <c:v>2165.953</c:v>
                </c:pt>
                <c:pt idx="2">
                  <c:v>2920.8220000000001</c:v>
                </c:pt>
                <c:pt idx="3">
                  <c:v>4235.7110000000002</c:v>
                </c:pt>
                <c:pt idx="4">
                  <c:v>5720.777</c:v>
                </c:pt>
                <c:pt idx="5">
                  <c:v>8203.241</c:v>
                </c:pt>
                <c:pt idx="6">
                  <c:v>5302.58</c:v>
                </c:pt>
                <c:pt idx="7">
                  <c:v>2197.5</c:v>
                </c:pt>
                <c:pt idx="8">
                  <c:v>3182.674</c:v>
                </c:pt>
                <c:pt idx="9">
                  <c:v>4891.2</c:v>
                </c:pt>
                <c:pt idx="10">
                  <c:v>5359.6419999999998</c:v>
                </c:pt>
                <c:pt idx="11">
                  <c:v>6989.5460000000003</c:v>
                </c:pt>
                <c:pt idx="12">
                  <c:v>7637.1371021670502</c:v>
                </c:pt>
                <c:pt idx="13">
                  <c:v>6362.2192859409706</c:v>
                </c:pt>
                <c:pt idx="14">
                  <c:v>4408.0451473673302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08896"/>
        <c:axId val="42643456"/>
      </c:barChart>
      <c:catAx>
        <c:axId val="426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tr-TR"/>
          </a:p>
        </c:txPr>
        <c:crossAx val="42643456"/>
        <c:crosses val="autoZero"/>
        <c:auto val="1"/>
        <c:lblAlgn val="ctr"/>
        <c:lblOffset val="100"/>
        <c:noMultiLvlLbl val="0"/>
      </c:catAx>
      <c:valAx>
        <c:axId val="426434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26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tr-TR" sz="1800" dirty="0" smtClean="0"/>
              <a:t>% of volume</a:t>
            </a:r>
            <a:endParaRPr lang="en-US" sz="1800" dirty="0"/>
          </a:p>
        </c:rich>
      </c:tx>
      <c:layout>
        <c:manualLayout>
          <c:xMode val="edge"/>
          <c:yMode val="edge"/>
          <c:x val="0.38527158955353824"/>
          <c:y val="1.70386318897637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02287145155295"/>
          <c:y val="0.19541420603674542"/>
          <c:w val="0.5918286960634751"/>
          <c:h val="0.74712741961942253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Sectoral Allocation as of 30.06.2016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7D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3306933034635289"/>
                  <c:y val="0.125473876312335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92123318569553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837024177389216E-2"/>
                  <c:y val="0.244607119422572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35974521870882398"/>
                  <c:y val="0.112248605643044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41616635501752947"/>
                  <c:y val="-4.3901328740157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Sayfa1!$A$2:$A$6</c:f>
              <c:strCache>
                <c:ptCount val="5"/>
                <c:pt idx="0">
                  <c:v>Agriculture</c:v>
                </c:pt>
                <c:pt idx="1">
                  <c:v>Manufactoring Industry</c:v>
                </c:pt>
                <c:pt idx="2">
                  <c:v>Service Industry</c:v>
                </c:pt>
                <c:pt idx="3">
                  <c:v>Consumer Real Estate Finance</c:v>
                </c:pt>
                <c:pt idx="4">
                  <c:v>Other</c:v>
                </c:pt>
              </c:strCache>
            </c:strRef>
          </c:cat>
          <c:val>
            <c:numRef>
              <c:f>Sayfa1!$B$2:$B$6</c:f>
              <c:numCache>
                <c:formatCode>0.0</c:formatCode>
                <c:ptCount val="5"/>
                <c:pt idx="0">
                  <c:v>3.77</c:v>
                </c:pt>
                <c:pt idx="1">
                  <c:v>43.75</c:v>
                </c:pt>
                <c:pt idx="2">
                  <c:v>50.6</c:v>
                </c:pt>
                <c:pt idx="3">
                  <c:v>1.22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10" baseline="0">
          <a:latin typeface="+mn-lt"/>
        </a:defRPr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tr-TR" sz="1800" dirty="0" smtClean="0"/>
              <a:t>% of volume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677231109769596"/>
          <c:y val="0.20506992290026244"/>
          <c:w val="0.53313880314087714"/>
          <c:h val="0.70842786253280843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Commodity Groups Allocation as of 30.09.2016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2086071662910626"/>
                  <c:y val="0.38589054297900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94842465419426"/>
                  <c:y val="0.104474040354330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34026086736454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70594182797269E-2"/>
                  <c:y val="-9.08763943569553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282332658665713E-2"/>
                  <c:y val="-0.159578822178477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211139484598382E-2"/>
                  <c:y val="-6.28885744750656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Sayfa1!$A$2:$A$7</c:f>
              <c:strCache>
                <c:ptCount val="6"/>
                <c:pt idx="0">
                  <c:v>Heavy Equipment and Construction Machinery</c:v>
                </c:pt>
                <c:pt idx="1">
                  <c:v>Real Estate</c:v>
                </c:pt>
                <c:pt idx="2">
                  <c:v>Other Mach. and Equipment</c:v>
                </c:pt>
                <c:pt idx="3">
                  <c:v>Textile Machines</c:v>
                </c:pt>
                <c:pt idx="4">
                  <c:v>Metal Processing Machines</c:v>
                </c:pt>
                <c:pt idx="5">
                  <c:v>Other 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25</c:v>
                </c:pt>
                <c:pt idx="1">
                  <c:v>21</c:v>
                </c:pt>
                <c:pt idx="2">
                  <c:v>18</c:v>
                </c:pt>
                <c:pt idx="3">
                  <c:v>7</c:v>
                </c:pt>
                <c:pt idx="4">
                  <c:v>7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tr-TR" sz="1800" dirty="0"/>
              <a:t>Number of New </a:t>
            </a:r>
            <a:r>
              <a:rPr lang="tr-TR" sz="1800" dirty="0" smtClean="0"/>
              <a:t>Leasing Contracts</a:t>
            </a:r>
            <a:endParaRPr lang="en-US" sz="1800" dirty="0"/>
          </a:p>
        </c:rich>
      </c:tx>
      <c:layout>
        <c:manualLayout>
          <c:xMode val="edge"/>
          <c:yMode val="edge"/>
          <c:x val="0.27043229171117739"/>
          <c:y val="3.158852996433231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Number of New Contracts</c:v>
                </c:pt>
              </c:strCache>
            </c:strRef>
          </c:tx>
          <c:invertIfNegative val="0"/>
          <c:cat>
            <c:numRef>
              <c:f>Sayfa1!$A$2:$A$15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Sayfa1!$B$2:$B$15</c:f>
              <c:numCache>
                <c:formatCode>General</c:formatCode>
                <c:ptCount val="14"/>
                <c:pt idx="0">
                  <c:v>19383</c:v>
                </c:pt>
                <c:pt idx="1">
                  <c:v>24250</c:v>
                </c:pt>
                <c:pt idx="2">
                  <c:v>28581</c:v>
                </c:pt>
                <c:pt idx="3">
                  <c:v>37239</c:v>
                </c:pt>
                <c:pt idx="4">
                  <c:v>42963</c:v>
                </c:pt>
                <c:pt idx="5">
                  <c:v>51519</c:v>
                </c:pt>
                <c:pt idx="6">
                  <c:v>19878</c:v>
                </c:pt>
                <c:pt idx="7">
                  <c:v>6197</c:v>
                </c:pt>
                <c:pt idx="8">
                  <c:v>10186</c:v>
                </c:pt>
                <c:pt idx="9">
                  <c:v>14648</c:v>
                </c:pt>
                <c:pt idx="10">
                  <c:v>17787</c:v>
                </c:pt>
                <c:pt idx="11">
                  <c:v>19790</c:v>
                </c:pt>
                <c:pt idx="12">
                  <c:v>20302</c:v>
                </c:pt>
                <c:pt idx="13">
                  <c:v>23125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44"/>
        <c:axId val="125308928"/>
        <c:axId val="125310464"/>
      </c:barChart>
      <c:catAx>
        <c:axId val="1253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tr-TR"/>
          </a:p>
        </c:txPr>
        <c:crossAx val="12531046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2531046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tr-TR"/>
          </a:p>
        </c:txPr>
        <c:crossAx val="12530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tr-TR" sz="1800" dirty="0" smtClean="0"/>
              <a:t>New</a:t>
            </a:r>
            <a:r>
              <a:rPr lang="tr-TR" sz="1800" baseline="0" dirty="0" smtClean="0"/>
              <a:t> </a:t>
            </a:r>
            <a:r>
              <a:rPr lang="tr-TR" sz="1800" dirty="0" smtClean="0"/>
              <a:t>Leasing Volume </a:t>
            </a:r>
            <a:r>
              <a:rPr lang="tr-TR" sz="1800" dirty="0"/>
              <a:t>Projections (billion USD)   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Total Leasing Transaction Volume Projections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6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Sayfa1!$B$2:$B$9</c:f>
              <c:numCache>
                <c:formatCode>0.0</c:formatCode>
                <c:ptCount val="8"/>
                <c:pt idx="0">
                  <c:v>5.91</c:v>
                </c:pt>
                <c:pt idx="1">
                  <c:v>5.81</c:v>
                </c:pt>
                <c:pt idx="2">
                  <c:v>6.68</c:v>
                </c:pt>
                <c:pt idx="3">
                  <c:v>7.39</c:v>
                </c:pt>
                <c:pt idx="4">
                  <c:v>7.6</c:v>
                </c:pt>
                <c:pt idx="5">
                  <c:v>8.3699999999999992</c:v>
                </c:pt>
                <c:pt idx="6">
                  <c:v>8.6</c:v>
                </c:pt>
                <c:pt idx="7">
                  <c:v>9.43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414016"/>
        <c:axId val="125415808"/>
      </c:barChart>
      <c:catAx>
        <c:axId val="1254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tr-TR"/>
          </a:p>
        </c:txPr>
        <c:crossAx val="125415808"/>
        <c:crosses val="autoZero"/>
        <c:auto val="1"/>
        <c:lblAlgn val="ctr"/>
        <c:lblOffset val="100"/>
        <c:noMultiLvlLbl val="0"/>
      </c:catAx>
      <c:valAx>
        <c:axId val="125415808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r-TR"/>
          </a:p>
        </c:txPr>
        <c:crossAx val="12541401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33A0"/>
                </a:solidFill>
              </a:defRPr>
            </a:pPr>
            <a:r>
              <a:rPr lang="tr-TR" sz="1600" dirty="0" smtClean="0">
                <a:solidFill>
                  <a:srgbClr val="0033A0"/>
                </a:solidFill>
              </a:rPr>
              <a:t>By Leasing Receivables (mio USD)</a:t>
            </a:r>
            <a:endParaRPr lang="en-US" sz="1600" dirty="0">
              <a:solidFill>
                <a:srgbClr val="0033A0"/>
              </a:solidFill>
            </a:endParaRPr>
          </a:p>
        </c:rich>
      </c:tx>
      <c:layout>
        <c:manualLayout>
          <c:xMode val="edge"/>
          <c:yMode val="edge"/>
          <c:x val="0.19006658982552374"/>
          <c:y val="1.93046965974973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811893612365111"/>
          <c:y val="0.10630355541815727"/>
          <c:w val="0.6501312924715229"/>
          <c:h val="0.8452584040581812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103208182372282"/>
                  <c:y val="6.908645952918811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SME </a:t>
                    </a:r>
                    <a:r>
                      <a:rPr lang="tr-TR" sz="1800" dirty="0" smtClean="0"/>
                      <a:t>6.139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88805283007329"/>
                  <c:y val="-7.115434937788044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Other</a:t>
                    </a:r>
                    <a:endParaRPr lang="tr-TR" sz="1800" dirty="0" smtClean="0"/>
                  </a:p>
                  <a:p>
                    <a:r>
                      <a:rPr lang="en-US" sz="1800" dirty="0" smtClean="0"/>
                      <a:t> </a:t>
                    </a:r>
                    <a:r>
                      <a:rPr lang="tr-TR" sz="1800" dirty="0" smtClean="0"/>
                      <a:t>7.171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/>
                      <a:t>54%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Sayfa1!$A$2:$A$3</c:f>
              <c:strCache>
                <c:ptCount val="2"/>
                <c:pt idx="0">
                  <c:v>SMEs</c:v>
                </c:pt>
                <c:pt idx="1">
                  <c:v>Other Clients</c:v>
                </c:pt>
              </c:strCache>
            </c:strRef>
          </c:cat>
          <c:val>
            <c:numRef>
              <c:f>Sayfa1!$B$2:$B$3</c:f>
              <c:numCache>
                <c:formatCode>#,##0</c:formatCode>
                <c:ptCount val="2"/>
                <c:pt idx="0">
                  <c:v>6138.5819999999994</c:v>
                </c:pt>
                <c:pt idx="1">
                  <c:v>7170.6916000000001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20" baseline="0"/>
      </a:pPr>
      <a:endParaRPr lang="tr-T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2T13:46:13.458" idx="2">
    <p:pos x="22" y="22"/>
    <p:text>fkbye göre güncelle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A9799-9C41-4AC2-BB26-B68CB0B41491}" type="doc">
      <dgm:prSet loTypeId="urn:microsoft.com/office/officeart/2005/8/layout/hProcess9" loCatId="process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56464A0-9DE2-4CEE-AB0C-582BD79F3A3C}" type="pres">
      <dgm:prSet presAssocID="{BF9A9799-9C41-4AC2-BB26-B68CB0B4149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B5FF8C-B412-491E-9E76-A1F7C2A5852D}" type="pres">
      <dgm:prSet presAssocID="{BF9A9799-9C41-4AC2-BB26-B68CB0B41491}" presName="arrow" presStyleLbl="bgShp" presStyleIdx="0" presStyleCnt="1" custScaleX="117647" custLinFactNeighborX="0" custLinFactNeighborY="1827"/>
      <dgm:spPr>
        <a:solidFill>
          <a:srgbClr val="0033A0"/>
        </a:solidFill>
      </dgm:spPr>
      <dgm:t>
        <a:bodyPr/>
        <a:lstStyle/>
        <a:p>
          <a:endParaRPr lang="tr-TR"/>
        </a:p>
      </dgm:t>
    </dgm:pt>
    <dgm:pt modelId="{662CBBCA-6874-42D2-9506-D40F45255C0A}" type="pres">
      <dgm:prSet presAssocID="{BF9A9799-9C41-4AC2-BB26-B68CB0B41491}" presName="linearProcess" presStyleCnt="0"/>
      <dgm:spPr/>
    </dgm:pt>
  </dgm:ptLst>
  <dgm:cxnLst>
    <dgm:cxn modelId="{DADC58A7-E10A-4393-8DAB-D8657A1B5138}" type="presOf" srcId="{BF9A9799-9C41-4AC2-BB26-B68CB0B41491}" destId="{E56464A0-9DE2-4CEE-AB0C-582BD79F3A3C}" srcOrd="0" destOrd="0" presId="urn:microsoft.com/office/officeart/2005/8/layout/hProcess9"/>
    <dgm:cxn modelId="{133462D4-4FA9-4625-BC91-194A7EB6CDA6}" type="presParOf" srcId="{E56464A0-9DE2-4CEE-AB0C-582BD79F3A3C}" destId="{36B5FF8C-B412-491E-9E76-A1F7C2A5852D}" srcOrd="0" destOrd="0" presId="urn:microsoft.com/office/officeart/2005/8/layout/hProcess9"/>
    <dgm:cxn modelId="{5E341A04-C2BC-4A83-A802-47FAA4B9E23D}" type="presParOf" srcId="{E56464A0-9DE2-4CEE-AB0C-582BD79F3A3C}" destId="{662CBBCA-6874-42D2-9506-D40F45255C0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FF8C-B412-491E-9E76-A1F7C2A5852D}">
      <dsp:nvSpPr>
        <dsp:cNvPr id="0" name=""/>
        <dsp:cNvSpPr/>
      </dsp:nvSpPr>
      <dsp:spPr>
        <a:xfrm>
          <a:off x="1" y="0"/>
          <a:ext cx="7652217" cy="537144"/>
        </a:xfrm>
        <a:prstGeom prst="rightArrow">
          <a:avLst/>
        </a:prstGeom>
        <a:solidFill>
          <a:srgbClr val="0033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0.8854</cdr:x>
      <cdr:y>0.18267</cdr:y>
    </cdr:from>
    <cdr:to>
      <cdr:x>0.9809</cdr:x>
      <cdr:y>0.24091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7064378" y="494722"/>
          <a:ext cx="761996" cy="15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0.83549</cdr:x>
      <cdr:y>0.18267</cdr:y>
    </cdr:from>
    <cdr:to>
      <cdr:x>1</cdr:x>
      <cdr:y>0.26436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7497643" y="494722"/>
          <a:ext cx="1312614" cy="221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540DC-6275-4444-A64B-2EB7FA389168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0837D-2532-4A10-9AEC-F7AFFBE8B9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3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06BC7-A00E-4220-BC49-47C3E748CCF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3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35D7-2477-496B-BB2D-7F82AD2459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7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35D7-2477-496B-BB2D-7F82AD2459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8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24188" y="6669088"/>
            <a:ext cx="22225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233363"/>
            <a:ext cx="337502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edit Master title style</a:t>
            </a:r>
            <a:endParaRPr lang="tr-T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2956" y="1789113"/>
            <a:ext cx="8559894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8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2200" b="1" baseline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Tx/>
              <a:buNone/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755650" y="233363"/>
            <a:ext cx="337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162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6273800"/>
            <a:ext cx="882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20650"/>
            <a:ext cx="21193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ISBANK KURULU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572250"/>
            <a:ext cx="1395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719138" cy="762000"/>
          </a:xfrm>
          <a:prstGeom prst="rect">
            <a:avLst/>
          </a:prstGeom>
          <a:solidFill>
            <a:srgbClr val="EA76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  <a:p>
            <a:pPr>
              <a:defRPr/>
            </a:pPr>
            <a:endParaRPr lang="tr-TR" dirty="0">
              <a:solidFill>
                <a:srgbClr val="E13F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5532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r-TR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0388" y="-27384"/>
            <a:ext cx="5123612" cy="908720"/>
          </a:xfrm>
          <a:prstGeom prst="rect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latin typeface="+mj-lt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21138" y="0"/>
            <a:ext cx="5122862" cy="9080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tr-TR" dirty="0" smtClean="0"/>
              <a:t>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868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0388" y="-27384"/>
            <a:ext cx="5123612" cy="908720"/>
          </a:xfrm>
          <a:prstGeom prst="rect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latin typeface="+mj-lt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21138" y="0"/>
            <a:ext cx="5122862" cy="9080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tr-TR" dirty="0" smtClean="0"/>
              <a:t>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676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0388" y="-27384"/>
            <a:ext cx="5123612" cy="908720"/>
          </a:xfrm>
          <a:prstGeom prst="rect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latin typeface="+mj-lt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21138" y="0"/>
            <a:ext cx="5122862" cy="9080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tr-TR" dirty="0" smtClean="0"/>
              <a:t>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55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5518" y="756744"/>
            <a:ext cx="4808482" cy="127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B1D1-A80B-447B-989D-E4C346F0CBE9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B5FF-8342-4EE0-B1F3-24211ADB14F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18000" y="0"/>
            <a:ext cx="4826000" cy="760413"/>
          </a:xfrm>
          <a:prstGeom prst="rect">
            <a:avLst/>
          </a:prstGeom>
          <a:solidFill>
            <a:srgbClr val="0033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200000"/>
              </a:lnSpc>
              <a:buFontTx/>
              <a:buNone/>
              <a:defRPr/>
            </a:pPr>
            <a:endParaRPr lang="tr-TR" sz="2400" b="1" baseline="0" dirty="0">
              <a:effectLst/>
              <a:latin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0" y="-531440"/>
            <a:ext cx="3599688" cy="1801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9" grpId="1" build="allAtOnce" animBg="1"/>
      <p:bldP spid="9" grpId="2" build="allAtOnce" animBg="1"/>
      <p:bldP spid="9" grpId="3" build="allAtOnce" animBg="1"/>
      <p:bldP spid="9" grpId="4" build="allAtOnce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dacetin\Pictures\iş faaliyet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0" y="1340768"/>
            <a:ext cx="916124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dacetin\Pictures\iş faaliyet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6" y="-243408"/>
            <a:ext cx="91720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3073" y="1052736"/>
            <a:ext cx="9074375" cy="45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 defTabSz="914296">
              <a:buFontTx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easing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 enacted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1985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(allowing only finance leases)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96">
              <a:buFontTx/>
              <a:buChar char="•"/>
            </a:pP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defTabSz="914296" eaLnBrk="0" hangingPunct="0">
              <a:buFontTx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 sector was placed under the supervision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Banking Regulation and Supervision Agency (BRSA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2006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96" eaLnBrk="0" hangingPunct="0"/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defTabSz="914296" eaLnBrk="0" hangingPunct="0">
              <a:buFontTx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leasing law enacted by the end of 2012, introducing new products:</a:t>
            </a:r>
          </a:p>
          <a:p>
            <a:pPr marL="800100" lvl="1" indent="-342900" defTabSz="914296" eaLnBrk="0" hangingPunct="0"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296" eaLnBrk="0" hangingPunct="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</a:t>
            </a:r>
            <a: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lease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296" eaLnBrk="0" hangingPunct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leas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  <a:p>
            <a:pPr marL="800100" lvl="1" indent="-342900" defTabSz="914296" eaLnBrk="0" hangingPunct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leasing </a:t>
            </a: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296" eaLnBrk="0" hangingPunct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 </a:t>
            </a:r>
            <a: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integrated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492086" y="6576778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5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Turkish Leasing Framework 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17" y="3373026"/>
            <a:ext cx="3545683" cy="34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21" y="1193601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19497D"/>
                </a:solidFill>
              </a:rPr>
              <a:t>Finance </a:t>
            </a:r>
            <a:r>
              <a:rPr lang="en-US" dirty="0" smtClean="0">
                <a:solidFill>
                  <a:srgbClr val="19497D"/>
                </a:solidFill>
              </a:rPr>
              <a:t>Leas</a:t>
            </a:r>
            <a:r>
              <a:rPr lang="tr-TR" dirty="0" smtClean="0">
                <a:solidFill>
                  <a:srgbClr val="19497D"/>
                </a:solidFill>
              </a:rPr>
              <a:t>e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Sale and Lease Back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Software Leasing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Cross Border Leasing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Vendor Leasing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Sub Lease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Operating Lease</a:t>
            </a:r>
            <a:endParaRPr lang="en-US" dirty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Leasing Products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" y="4581128"/>
            <a:ext cx="914275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Bank Branches</a:t>
            </a:r>
          </a:p>
          <a:p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Suppliers’ dealer network</a:t>
            </a:r>
          </a:p>
          <a:p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Direct Marketing</a:t>
            </a:r>
          </a:p>
          <a:p>
            <a:endParaRPr lang="tr-TR" dirty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&gt;60.000 active customers</a:t>
            </a:r>
          </a:p>
          <a:p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&gt;95.000 active contracts</a:t>
            </a:r>
          </a:p>
          <a:p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1500 personnel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Distribution  &amp; Customers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16" y="2636912"/>
            <a:ext cx="430588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5172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497D"/>
                </a:solidFill>
              </a:rPr>
              <a:t>Real </a:t>
            </a:r>
            <a:r>
              <a:rPr lang="tr-TR" dirty="0" smtClean="0">
                <a:solidFill>
                  <a:srgbClr val="19497D"/>
                </a:solidFill>
              </a:rPr>
              <a:t>E</a:t>
            </a:r>
            <a:r>
              <a:rPr lang="en-US" dirty="0" smtClean="0">
                <a:solidFill>
                  <a:srgbClr val="19497D"/>
                </a:solidFill>
              </a:rPr>
              <a:t>state</a:t>
            </a:r>
            <a:r>
              <a:rPr lang="tr-TR" dirty="0" smtClean="0">
                <a:solidFill>
                  <a:srgbClr val="19497D"/>
                </a:solidFill>
              </a:rPr>
              <a:t> (land, buildings, factories, warehouses etc.)</a:t>
            </a:r>
            <a:endParaRPr lang="en-US" dirty="0">
              <a:solidFill>
                <a:srgbClr val="19497D"/>
              </a:solidFill>
            </a:endParaRPr>
          </a:p>
          <a:p>
            <a:endParaRPr lang="tr-TR" dirty="0" smtClean="0">
              <a:solidFill>
                <a:srgbClr val="19497D"/>
              </a:solidFill>
            </a:endParaRPr>
          </a:p>
          <a:p>
            <a:r>
              <a:rPr lang="en-US" dirty="0" smtClean="0">
                <a:solidFill>
                  <a:srgbClr val="19497D"/>
                </a:solidFill>
              </a:rPr>
              <a:t>Machinery </a:t>
            </a:r>
            <a:r>
              <a:rPr lang="en-US" dirty="0">
                <a:solidFill>
                  <a:srgbClr val="19497D"/>
                </a:solidFill>
              </a:rPr>
              <a:t>and </a:t>
            </a:r>
            <a:r>
              <a:rPr lang="en-US" dirty="0" smtClean="0">
                <a:solidFill>
                  <a:srgbClr val="19497D"/>
                </a:solidFill>
              </a:rPr>
              <a:t>equipment</a:t>
            </a:r>
            <a:r>
              <a:rPr lang="tr-TR" dirty="0" smtClean="0">
                <a:solidFill>
                  <a:srgbClr val="19497D"/>
                </a:solidFill>
              </a:rPr>
              <a:t>, including</a:t>
            </a:r>
            <a:endParaRPr lang="en-US" dirty="0">
              <a:solidFill>
                <a:srgbClr val="19497D"/>
              </a:solidFill>
            </a:endParaRPr>
          </a:p>
          <a:p>
            <a:pPr marL="457200" lvl="1" indent="0">
              <a:buNone/>
            </a:pPr>
            <a:r>
              <a:rPr lang="tr-TR" sz="20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</a:t>
            </a:r>
            <a:r>
              <a:rPr lang="en-US" sz="20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vehicles</a:t>
            </a:r>
            <a:r>
              <a:rPr lang="tr-TR" sz="20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(aircrafts, vessels and motor vehicles)</a:t>
            </a:r>
            <a:endParaRPr lang="en-US" sz="20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duty and construction machinery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devices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Textile machinery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</a:t>
            </a: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optical equipment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Press-publishing hardware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r>
              <a:rPr lang="en-US" sz="20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endParaRPr lang="tr-TR" sz="20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tr-TR" sz="2400" dirty="0" smtClean="0">
              <a:solidFill>
                <a:srgbClr val="19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Computer</a:t>
            </a:r>
            <a:r>
              <a:rPr lang="en-US" sz="2400" dirty="0" smtClean="0">
                <a:solidFill>
                  <a:srgbClr val="19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19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software</a:t>
            </a:r>
            <a:r>
              <a:rPr lang="tr-TR" sz="2400" dirty="0">
                <a:solidFill>
                  <a:srgbClr val="19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licenses</a:t>
            </a:r>
            <a:endParaRPr lang="en-US" sz="2400" dirty="0">
              <a:solidFill>
                <a:srgbClr val="19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19497D"/>
              </a:solidFill>
            </a:endParaRPr>
          </a:p>
          <a:p>
            <a:endParaRPr lang="tr-TR" dirty="0" smtClean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Which Assets Can Be Leased?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94" y="4437112"/>
            <a:ext cx="4500183" cy="24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Bank-Owned</a:t>
            </a:r>
          </a:p>
          <a:p>
            <a:pPr marL="358775" indent="0">
              <a:buNone/>
            </a:pPr>
            <a:r>
              <a:rPr lang="tr-TR" sz="2000" dirty="0" smtClean="0">
                <a:solidFill>
                  <a:srgbClr val="19497D"/>
                </a:solidFill>
              </a:rPr>
              <a:t>Part of a financial group, utilize bank’s branch network and intelligence services, broad funding base</a:t>
            </a:r>
          </a:p>
          <a:p>
            <a:pPr marL="0" indent="0">
              <a:buNone/>
            </a:pPr>
            <a:endParaRPr lang="tr-TR" sz="2000" dirty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Captive</a:t>
            </a:r>
          </a:p>
          <a:p>
            <a:pPr marL="358775" indent="0">
              <a:buNone/>
            </a:pPr>
            <a:r>
              <a:rPr lang="tr-TR" sz="2000" dirty="0" smtClean="0">
                <a:solidFill>
                  <a:srgbClr val="19497D"/>
                </a:solidFill>
              </a:rPr>
              <a:t>Part </a:t>
            </a:r>
            <a:r>
              <a:rPr lang="tr-TR" sz="2000" dirty="0">
                <a:solidFill>
                  <a:srgbClr val="19497D"/>
                </a:solidFill>
              </a:rPr>
              <a:t>of a </a:t>
            </a:r>
            <a:r>
              <a:rPr lang="tr-TR" sz="2000" dirty="0" smtClean="0">
                <a:solidFill>
                  <a:srgbClr val="19497D"/>
                </a:solidFill>
              </a:rPr>
              <a:t>manufacturing </a:t>
            </a:r>
            <a:r>
              <a:rPr lang="tr-TR" sz="2000" dirty="0">
                <a:solidFill>
                  <a:srgbClr val="19497D"/>
                </a:solidFill>
              </a:rPr>
              <a:t>group, utilize </a:t>
            </a:r>
            <a:r>
              <a:rPr lang="tr-TR" sz="2000" dirty="0" smtClean="0">
                <a:solidFill>
                  <a:srgbClr val="19497D"/>
                </a:solidFill>
              </a:rPr>
              <a:t>manufacturer’s sales network, vast product knowledge, targeted to increase ultimate product sales volumes</a:t>
            </a:r>
            <a:endParaRPr lang="tr-TR" sz="2000" dirty="0">
              <a:solidFill>
                <a:srgbClr val="19497D"/>
              </a:solidFill>
            </a:endParaRPr>
          </a:p>
          <a:p>
            <a:endParaRPr lang="tr-TR" dirty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Independent</a:t>
            </a:r>
          </a:p>
          <a:p>
            <a:pPr marL="358775" indent="0">
              <a:buNone/>
            </a:pPr>
            <a:r>
              <a:rPr lang="tr-TR" sz="2000" dirty="0">
                <a:solidFill>
                  <a:srgbClr val="19497D"/>
                </a:solidFill>
              </a:rPr>
              <a:t>Operate </a:t>
            </a:r>
            <a:r>
              <a:rPr lang="tr-TR" sz="2000" dirty="0" smtClean="0">
                <a:solidFill>
                  <a:srgbClr val="19497D"/>
                </a:solidFill>
              </a:rPr>
              <a:t>independently, focus on niche areas neglected by captives and bank-owned companies.</a:t>
            </a:r>
            <a:endParaRPr lang="tr-TR" sz="2000" dirty="0">
              <a:solidFill>
                <a:srgbClr val="19497D"/>
              </a:solidFill>
            </a:endParaRPr>
          </a:p>
          <a:p>
            <a:endParaRPr lang="tr-TR" dirty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Type of Leasing Companies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6413500" y="632460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1300" dirty="0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270000" y="2197100"/>
            <a:ext cx="6921500" cy="7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tr-TR" sz="2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tr-TR" sz="2200">
              <a:latin typeface="Times New Roman" panose="02020603050405020304" pitchFamily="18" charset="0"/>
            </a:endParaRPr>
          </a:p>
        </p:txBody>
      </p:sp>
      <p:sp>
        <p:nvSpPr>
          <p:cNvPr id="3789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649538" y="0"/>
            <a:ext cx="6494462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tr-TR" dirty="0" smtClean="0"/>
              <a:t>		</a:t>
            </a:r>
          </a:p>
        </p:txBody>
      </p:sp>
      <p:graphicFrame>
        <p:nvGraphicFramePr>
          <p:cNvPr id="7698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9523"/>
              </p:ext>
            </p:extLst>
          </p:nvPr>
        </p:nvGraphicFramePr>
        <p:xfrm>
          <a:off x="1965627" y="1844824"/>
          <a:ext cx="5205150" cy="3977298"/>
        </p:xfrm>
        <a:graphic>
          <a:graphicData uri="http://schemas.openxmlformats.org/drawingml/2006/table">
            <a:tbl>
              <a:tblPr/>
              <a:tblGrid>
                <a:gridCol w="1930857"/>
                <a:gridCol w="3274293"/>
              </a:tblGrid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Country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2014 Penetration Ratio %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A0"/>
                    </a:solidFill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Canada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31,00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US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22,00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Germany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16,40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France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13,10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Italy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11,70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Turkey 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11,00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Japan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8,90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 Tur" charset="0"/>
                        </a:rPr>
                        <a:t>China</a:t>
                      </a:r>
                      <a:endParaRPr kumimoji="0" lang="en-US" sz="2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497D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3,40</a:t>
                      </a:r>
                      <a:endParaRPr kumimoji="0" lang="tr-T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367562" y="6450314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13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Leasing Penetration by Country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946593"/>
              </p:ext>
            </p:extLst>
          </p:nvPr>
        </p:nvGraphicFramePr>
        <p:xfrm>
          <a:off x="372344" y="1446407"/>
          <a:ext cx="8232104" cy="520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80528" y="1038266"/>
            <a:ext cx="6935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tr-TR" b="1" dirty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Leasing </a:t>
            </a:r>
            <a:r>
              <a:rPr lang="tr-TR" b="1" dirty="0" smtClean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Penetration </a:t>
            </a:r>
            <a:r>
              <a:rPr lang="tr-TR" b="1" dirty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in </a:t>
            </a:r>
            <a:r>
              <a:rPr lang="tr-TR" b="1" dirty="0" smtClean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Turkey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448558" y="6465680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12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327506" y="23925"/>
            <a:ext cx="5285053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Leasing Penetration, </a:t>
            </a:r>
            <a:r>
              <a:rPr lang="tr-TR" sz="2400" dirty="0" smtClean="0">
                <a:solidFill>
                  <a:schemeClr val="bg1"/>
                </a:solidFill>
              </a:rPr>
              <a:t>Equipment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3533503"/>
            <a:ext cx="7673067" cy="2635916"/>
          </a:xfrm>
        </p:spPr>
        <p:txBody>
          <a:bodyPr/>
          <a:lstStyle/>
          <a:p>
            <a:endParaRPr lang="tr-TR" sz="900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55027"/>
              </p:ext>
            </p:extLst>
          </p:nvPr>
        </p:nvGraphicFramePr>
        <p:xfrm>
          <a:off x="683566" y="1373903"/>
          <a:ext cx="7848874" cy="3927305"/>
        </p:xfrm>
        <a:graphic>
          <a:graphicData uri="http://schemas.openxmlformats.org/drawingml/2006/table">
            <a:tbl>
              <a:tblPr/>
              <a:tblGrid>
                <a:gridCol w="3240362"/>
                <a:gridCol w="2376264"/>
                <a:gridCol w="2232248"/>
              </a:tblGrid>
              <a:tr h="470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COMPANY</a:t>
                      </a:r>
                      <a:r>
                        <a:rPr lang="tr-TR" sz="23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TYPE</a:t>
                      </a:r>
                      <a:endParaRPr lang="tr-TR" sz="2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No. </a:t>
                      </a:r>
                      <a:r>
                        <a:rPr lang="tr-TR" sz="2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COMPANIES</a:t>
                      </a:r>
                      <a:endParaRPr lang="tr-TR" sz="2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(O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 the Basis of Leasing 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Receivables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tr-TR" sz="15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MARKET SHARE</a:t>
                      </a:r>
                      <a:r>
                        <a:rPr lang="tr-TR" sz="2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391" marR="293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/>
                    </a:solidFill>
                  </a:tcPr>
                </a:tc>
              </a:tr>
              <a:tr h="775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Market Share</a:t>
                      </a:r>
                      <a:r>
                        <a:rPr lang="tr-TR" sz="2300" baseline="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&gt;%5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Companies</a:t>
                      </a:r>
                      <a:endParaRPr lang="tr-TR" sz="2300" dirty="0" smtClean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9 Bank Affiliates</a:t>
                      </a: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80,2</a:t>
                      </a:r>
                      <a:r>
                        <a:rPr lang="en-US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Market Share</a:t>
                      </a:r>
                      <a:r>
                        <a:rPr lang="tr-TR" sz="2300" baseline="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&lt;%4.99-&gt;%1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noProof="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 Companies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  <a:sym typeface="Gill Sans" charset="0"/>
                        </a:rPr>
                        <a:t>4 Bank Affiliates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  <a:sym typeface="Gill Sans" charset="0"/>
                        </a:rPr>
                        <a:t>2 Vendors</a:t>
                      </a: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5,8</a:t>
                      </a:r>
                      <a:r>
                        <a:rPr lang="en-US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Market Share</a:t>
                      </a:r>
                      <a:r>
                        <a:rPr lang="tr-TR" sz="2300" baseline="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&lt;%1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noProof="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Companies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3 Bank Affiliates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6 Independents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3 Vendors</a:t>
                      </a:r>
                      <a:endParaRPr lang="en-US" sz="15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300" dirty="0" smtClean="0">
                          <a:solidFill>
                            <a:srgbClr val="19497D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tr-TR" sz="2300" dirty="0">
                        <a:solidFill>
                          <a:srgbClr val="19497D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391" marR="29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547236" y="6645243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7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Leasing </a:t>
            </a: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Companies 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in Turkey</a:t>
            </a:r>
          </a:p>
        </p:txBody>
      </p:sp>
    </p:spTree>
    <p:extLst>
      <p:ext uri="{BB962C8B-B14F-4D97-AF65-F5344CB8AC3E}">
        <p14:creationId xmlns:p14="http://schemas.microsoft.com/office/powerpoint/2010/main" val="110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279045"/>
              </p:ext>
            </p:extLst>
          </p:nvPr>
        </p:nvGraphicFramePr>
        <p:xfrm>
          <a:off x="780522" y="1746251"/>
          <a:ext cx="7679910" cy="266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Diagram 98"/>
          <p:cNvGraphicFramePr/>
          <p:nvPr>
            <p:extLst>
              <p:ext uri="{D42A27DB-BD31-4B8C-83A1-F6EECF244321}">
                <p14:modId xmlns:p14="http://schemas.microsoft.com/office/powerpoint/2010/main" val="2452367875"/>
              </p:ext>
            </p:extLst>
          </p:nvPr>
        </p:nvGraphicFramePr>
        <p:xfrm>
          <a:off x="866992" y="5116490"/>
          <a:ext cx="7652221" cy="53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270648" y="4884192"/>
            <a:ext cx="65" cy="769441"/>
          </a:xfrm>
          <a:prstGeom prst="rect">
            <a:avLst/>
          </a:prstGeom>
          <a:solidFill>
            <a:srgbClr val="D6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 sz="5000" dirty="0">
              <a:ea typeface="ヒラギノ角ゴ Pro W3"/>
              <a:cs typeface="Arial" pitchFamily="34" charset="0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1822624" y="4724401"/>
            <a:ext cx="1048712" cy="2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r>
              <a:rPr lang="tr-TR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1st </a:t>
            </a:r>
            <a:r>
              <a:rPr lang="en-US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Phase</a:t>
            </a: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3746500" y="4724400"/>
            <a:ext cx="828773" cy="2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r>
              <a:rPr lang="tr-TR" sz="11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2nd </a:t>
            </a:r>
            <a:r>
              <a:rPr lang="en-US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Phase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5731687" y="4724400"/>
            <a:ext cx="668717" cy="2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200" tIns="21100" rIns="42200" bIns="21100">
            <a:spAutoFit/>
          </a:bodyPr>
          <a:lstStyle/>
          <a:p>
            <a:r>
              <a:rPr lang="tr-TR" sz="11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3rd </a:t>
            </a:r>
            <a:r>
              <a:rPr lang="tr-TR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Phase</a:t>
            </a: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7499424" y="4724400"/>
            <a:ext cx="889000" cy="2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r>
              <a:rPr lang="tr-TR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4</a:t>
            </a:r>
            <a:r>
              <a:rPr lang="tr-TR" sz="11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th </a:t>
            </a:r>
            <a:r>
              <a:rPr lang="en-US" sz="11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Phase</a:t>
            </a:r>
          </a:p>
        </p:txBody>
      </p:sp>
      <p:sp>
        <p:nvSpPr>
          <p:cNvPr id="78" name="Left Bracket 77"/>
          <p:cNvSpPr>
            <a:spLocks/>
          </p:cNvSpPr>
          <p:nvPr/>
        </p:nvSpPr>
        <p:spPr bwMode="auto">
          <a:xfrm rot="16200000">
            <a:off x="1999877" y="3448420"/>
            <a:ext cx="228604" cy="2323356"/>
          </a:xfrm>
          <a:prstGeom prst="leftBracket">
            <a:avLst>
              <a:gd name="adj" fmla="val 8318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42200" tIns="21100" rIns="42200" bIns="21100" anchor="ctr"/>
          <a:lstStyle/>
          <a:p>
            <a:pPr algn="ctr">
              <a:defRPr/>
            </a:pPr>
            <a:endParaRPr lang="tr-TR" sz="5000"/>
          </a:p>
        </p:txBody>
      </p:sp>
      <p:sp>
        <p:nvSpPr>
          <p:cNvPr id="80" name="Left Bracket 79"/>
          <p:cNvSpPr>
            <a:spLocks/>
          </p:cNvSpPr>
          <p:nvPr/>
        </p:nvSpPr>
        <p:spPr bwMode="auto">
          <a:xfrm rot="16200000">
            <a:off x="3957274" y="3886387"/>
            <a:ext cx="228603" cy="1447423"/>
          </a:xfrm>
          <a:prstGeom prst="leftBracket">
            <a:avLst>
              <a:gd name="adj" fmla="val 7318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42200" tIns="21100" rIns="42200" bIns="21100" anchor="ctr"/>
          <a:lstStyle/>
          <a:p>
            <a:pPr algn="ctr">
              <a:defRPr/>
            </a:pPr>
            <a:endParaRPr lang="tr-TR" sz="5000"/>
          </a:p>
        </p:txBody>
      </p:sp>
      <p:sp>
        <p:nvSpPr>
          <p:cNvPr id="81" name="Left Bracket 80"/>
          <p:cNvSpPr>
            <a:spLocks/>
          </p:cNvSpPr>
          <p:nvPr/>
        </p:nvSpPr>
        <p:spPr bwMode="auto">
          <a:xfrm rot="16200000">
            <a:off x="5933494" y="3421596"/>
            <a:ext cx="229344" cy="2376264"/>
          </a:xfrm>
          <a:prstGeom prst="leftBracket">
            <a:avLst>
              <a:gd name="adj" fmla="val 7626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42200" tIns="21100" rIns="42200" bIns="21100" anchor="ctr"/>
          <a:lstStyle/>
          <a:p>
            <a:pPr algn="ctr">
              <a:defRPr/>
            </a:pPr>
            <a:endParaRPr lang="tr-TR" sz="5000"/>
          </a:p>
        </p:txBody>
      </p:sp>
      <p:sp>
        <p:nvSpPr>
          <p:cNvPr id="82" name="Left Bracket 81"/>
          <p:cNvSpPr>
            <a:spLocks/>
          </p:cNvSpPr>
          <p:nvPr/>
        </p:nvSpPr>
        <p:spPr bwMode="auto">
          <a:xfrm rot="16200000">
            <a:off x="7735741" y="4061870"/>
            <a:ext cx="229344" cy="1095718"/>
          </a:xfrm>
          <a:prstGeom prst="leftBracket">
            <a:avLst>
              <a:gd name="adj" fmla="val 8333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42200" tIns="21100" rIns="42200" bIns="21100" anchor="ctr"/>
          <a:lstStyle/>
          <a:p>
            <a:pPr algn="ctr">
              <a:defRPr/>
            </a:pPr>
            <a:endParaRPr lang="tr-TR" sz="5000"/>
          </a:p>
        </p:txBody>
      </p:sp>
      <p:cxnSp>
        <p:nvCxnSpPr>
          <p:cNvPr id="83" name="Straight Arrow Connector 41"/>
          <p:cNvCxnSpPr>
            <a:cxnSpLocks noChangeShapeType="1"/>
          </p:cNvCxnSpPr>
          <p:nvPr/>
        </p:nvCxnSpPr>
        <p:spPr bwMode="auto">
          <a:xfrm>
            <a:off x="4033284" y="2350711"/>
            <a:ext cx="762000" cy="10287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42"/>
          <p:cNvSpPr txBox="1">
            <a:spLocks noChangeArrowheads="1"/>
          </p:cNvSpPr>
          <p:nvPr/>
        </p:nvSpPr>
        <p:spPr bwMode="auto">
          <a:xfrm>
            <a:off x="4239616" y="1811961"/>
            <a:ext cx="906973" cy="96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Sharp decline due to tax changes coupled with global financial turmoil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067859" y="1988761"/>
            <a:ext cx="1952413" cy="1060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9"/>
          <p:cNvSpPr txBox="1">
            <a:spLocks noChangeArrowheads="1"/>
          </p:cNvSpPr>
          <p:nvPr/>
        </p:nvSpPr>
        <p:spPr bwMode="auto">
          <a:xfrm>
            <a:off x="1674096" y="2411363"/>
            <a:ext cx="1197240" cy="3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Strong growth rates</a:t>
            </a:r>
            <a:endParaRPr lang="tr-TR" sz="1000" dirty="0">
              <a:latin typeface="Calibri" panose="020F0502020204030204" pitchFamily="34" charset="0"/>
              <a:ea typeface="ヒラギノ角ゴ Pro W3"/>
              <a:cs typeface="Times New Roman" pitchFamily="18" charset="0"/>
            </a:endParaRPr>
          </a:p>
          <a:p>
            <a:pPr algn="ctr" eaLnBrk="1" hangingPunct="1"/>
            <a:r>
              <a:rPr lang="tr-TR" sz="1000" dirty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 </a:t>
            </a: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5463843" y="4918657"/>
            <a:ext cx="1196389" cy="1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pPr marL="307698" indent="-307698"/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Jan 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20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10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-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Dec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 201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4</a:t>
            </a:r>
            <a:endParaRPr lang="en-US" sz="1000" b="1" i="1" dirty="0"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448467" y="4884806"/>
            <a:ext cx="1415523" cy="1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r>
              <a:rPr lang="en-US" sz="10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June 1985 – 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Dec 2006</a:t>
            </a:r>
            <a:endParaRPr lang="tr-TR" sz="1000" i="1" dirty="0"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3492500" y="4919990"/>
            <a:ext cx="1223697" cy="1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/>
          <a:p>
            <a:r>
              <a:rPr lang="en-US" sz="10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Jan 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200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7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  <a:r>
              <a:rPr lang="en-US" sz="10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– Dec </a:t>
            </a:r>
            <a:r>
              <a:rPr lang="en-US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200</a:t>
            </a:r>
            <a:r>
              <a:rPr lang="tr-TR" sz="1000" b="1" i="1" dirty="0" smtClean="0">
                <a:latin typeface="Times New Roman" pitchFamily="18" charset="0"/>
                <a:ea typeface="ヒラギノ角ゴ Pro W3"/>
                <a:cs typeface="Times New Roman" pitchFamily="18" charset="0"/>
              </a:rPr>
              <a:t>9 </a:t>
            </a:r>
            <a:endParaRPr lang="tr-TR" sz="1000" i="1" dirty="0"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597360" y="4876800"/>
            <a:ext cx="476357" cy="1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200" tIns="21100" rIns="42200" bIns="21100">
            <a:spAutoFit/>
          </a:bodyPr>
          <a:lstStyle/>
          <a:p>
            <a:r>
              <a:rPr lang="en-US" sz="1000" b="1" i="1" dirty="0">
                <a:latin typeface="Times New Roman" pitchFamily="18" charset="0"/>
                <a:ea typeface="ヒラギノ角ゴ Pro W3"/>
                <a:cs typeface="Times New Roman" pitchFamily="18" charset="0"/>
              </a:rPr>
              <a:t>current</a:t>
            </a:r>
            <a:endParaRPr lang="en-US" sz="1000" i="1" dirty="0"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3" name="Line 36"/>
          <p:cNvSpPr>
            <a:spLocks noChangeShapeType="1"/>
          </p:cNvSpPr>
          <p:nvPr/>
        </p:nvSpPr>
        <p:spPr bwMode="auto">
          <a:xfrm flipV="1">
            <a:off x="901469" y="2154967"/>
            <a:ext cx="3059906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2200" tIns="21100" rIns="42200" bIns="21100"/>
          <a:lstStyle/>
          <a:p>
            <a:endParaRPr lang="en-US" sz="5000" dirty="0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auto">
          <a:xfrm>
            <a:off x="7302487" y="5829300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800" dirty="0">
              <a:cs typeface="Times New Roman" pitchFamily="18" charset="0"/>
            </a:endParaRPr>
          </a:p>
        </p:txBody>
      </p: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534186" y="1444490"/>
            <a:ext cx="1197240" cy="3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tr-TR" sz="900" dirty="0" err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million</a:t>
            </a:r>
            <a:r>
              <a:rPr lang="tr-TR" sz="900" dirty="0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USD</a:t>
            </a:r>
          </a:p>
          <a:p>
            <a:pPr algn="ctr" eaLnBrk="1" hangingPunct="1"/>
            <a:r>
              <a:rPr lang="tr-TR" sz="900" dirty="0">
                <a:latin typeface="Times New Roman" pitchFamily="18" charset="0"/>
                <a:ea typeface="ヒラギノ角ゴ Pro W3"/>
                <a:cs typeface="Times New Roman" pitchFamily="18" charset="0"/>
              </a:rPr>
              <a:t> 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4305002" y="6532357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10</a:t>
            </a:r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Transaction </a:t>
            </a: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Volumes 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of Leasing </a:t>
            </a: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Turkey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4" name="TextBox 49"/>
          <p:cNvSpPr txBox="1">
            <a:spLocks noChangeArrowheads="1"/>
          </p:cNvSpPr>
          <p:nvPr/>
        </p:nvSpPr>
        <p:spPr bwMode="auto">
          <a:xfrm>
            <a:off x="5356245" y="1828444"/>
            <a:ext cx="897899" cy="6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>
                <a:latin typeface="+mj-lt"/>
                <a:ea typeface="ヒラギノ角ゴ Pro W3"/>
                <a:cs typeface="Times New Roman" pitchFamily="18" charset="0"/>
              </a:rPr>
              <a:t>Strong </a:t>
            </a:r>
            <a:r>
              <a:rPr lang="en-US" sz="1000" dirty="0" smtClean="0">
                <a:latin typeface="+mj-lt"/>
                <a:ea typeface="ヒラギノ角ゴ Pro W3"/>
                <a:cs typeface="Times New Roman" pitchFamily="18" charset="0"/>
              </a:rPr>
              <a:t>growth</a:t>
            </a:r>
            <a:r>
              <a:rPr lang="tr-TR" sz="1000" dirty="0" smtClean="0">
                <a:latin typeface="+mj-lt"/>
                <a:ea typeface="ヒラギノ角ゴ Pro W3"/>
                <a:cs typeface="Times New Roman" pitchFamily="18" charset="0"/>
              </a:rPr>
              <a:t> due to new products and tax incentives </a:t>
            </a:r>
            <a:endParaRPr lang="tr-TR" sz="1000" dirty="0">
              <a:latin typeface="+mj-lt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35" name="Straight Arrow Connector 41"/>
          <p:cNvCxnSpPr>
            <a:cxnSpLocks noChangeShapeType="1"/>
          </p:cNvCxnSpPr>
          <p:nvPr/>
        </p:nvCxnSpPr>
        <p:spPr bwMode="auto">
          <a:xfrm>
            <a:off x="7368793" y="1988761"/>
            <a:ext cx="947623" cy="644902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7611013" y="1828444"/>
            <a:ext cx="906973" cy="50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 dirty="0" smtClean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Decline due </a:t>
            </a:r>
            <a:r>
              <a:rPr lang="en-US" sz="1000" dirty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to </a:t>
            </a:r>
            <a:r>
              <a:rPr lang="tr-TR" sz="1000" dirty="0" smtClean="0">
                <a:latin typeface="Calibri" panose="020F0502020204030204" pitchFamily="34" charset="0"/>
                <a:ea typeface="ヒラギノ角ゴ Pro W3"/>
                <a:cs typeface="Times New Roman" pitchFamily="18" charset="0"/>
              </a:rPr>
              <a:t>slowing GDP growth</a:t>
            </a:r>
            <a:endParaRPr lang="en-US" sz="1000" dirty="0">
              <a:latin typeface="Calibri" panose="020F0502020204030204" pitchFamily="34" charset="0"/>
              <a:ea typeface="ヒラギノ角ゴ Pro W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336729178"/>
              </p:ext>
            </p:extLst>
          </p:nvPr>
        </p:nvGraphicFramePr>
        <p:xfrm>
          <a:off x="1605823" y="1753502"/>
          <a:ext cx="615649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541139" y="6539746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8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327507" y="23925"/>
            <a:ext cx="4808482" cy="66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Sectoral Allocation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" y="2270637"/>
            <a:ext cx="9180000" cy="1498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2402"/>
            <a:ext cx="9185327" cy="31356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14908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b="1" dirty="0" smtClean="0">
                <a:solidFill>
                  <a:schemeClr val="bg1"/>
                </a:solidFill>
                <a:latin typeface="+mj-lt"/>
              </a:rPr>
              <a:t>The Role of Leasing </a:t>
            </a:r>
          </a:p>
          <a:p>
            <a:r>
              <a:rPr lang="tr-TR" sz="4800" b="1" dirty="0" smtClean="0">
                <a:solidFill>
                  <a:schemeClr val="bg1"/>
                </a:solidFill>
                <a:latin typeface="+mj-lt"/>
              </a:rPr>
              <a:t>in Supporting SME Growth</a:t>
            </a:r>
          </a:p>
          <a:p>
            <a:endParaRPr lang="tr-TR" sz="4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Muscat, 13.02.2017</a:t>
            </a:r>
            <a:endParaRPr lang="tr-TR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633080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>
                <a:solidFill>
                  <a:schemeClr val="bg1"/>
                </a:solidFill>
              </a:rPr>
              <a:t>Hasan K. BOLAT, CEO of İş Leasing, Turkey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926985302"/>
              </p:ext>
            </p:extLst>
          </p:nvPr>
        </p:nvGraphicFramePr>
        <p:xfrm>
          <a:off x="251520" y="1847248"/>
          <a:ext cx="648022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541139" y="6539746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9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Asset Class Allocation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83220"/>
            <a:ext cx="3523699" cy="27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816105498"/>
              </p:ext>
            </p:extLst>
          </p:nvPr>
        </p:nvGraphicFramePr>
        <p:xfrm>
          <a:off x="755576" y="1196752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483788" y="6539746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11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New Contracts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167941591"/>
              </p:ext>
            </p:extLst>
          </p:nvPr>
        </p:nvGraphicFramePr>
        <p:xfrm>
          <a:off x="611560" y="1628800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634010" y="6465680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14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Future Projections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908690850"/>
              </p:ext>
            </p:extLst>
          </p:nvPr>
        </p:nvGraphicFramePr>
        <p:xfrm>
          <a:off x="352129" y="2276872"/>
          <a:ext cx="438220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774384129"/>
              </p:ext>
            </p:extLst>
          </p:nvPr>
        </p:nvGraphicFramePr>
        <p:xfrm>
          <a:off x="4325116" y="2305254"/>
          <a:ext cx="4382201" cy="371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4634010" y="6465680"/>
            <a:ext cx="200640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15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Client Segments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4006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19497D"/>
                </a:solidFill>
              </a:rPr>
              <a:t>Medium Sized Enterprises</a:t>
            </a:r>
          </a:p>
          <a:p>
            <a:pPr marL="361950" indent="-266700"/>
            <a:r>
              <a:rPr lang="tr-TR" dirty="0" smtClean="0">
                <a:solidFill>
                  <a:srgbClr val="19497D"/>
                </a:solidFill>
              </a:rPr>
              <a:t>N</a:t>
            </a:r>
            <a:r>
              <a:rPr lang="en-US" dirty="0" smtClean="0">
                <a:solidFill>
                  <a:srgbClr val="19497D"/>
                </a:solidFill>
              </a:rPr>
              <a:t>umber of employees </a:t>
            </a:r>
            <a:r>
              <a:rPr lang="tr-TR" dirty="0" smtClean="0">
                <a:solidFill>
                  <a:srgbClr val="19497D"/>
                </a:solidFill>
              </a:rPr>
              <a:t>&lt;</a:t>
            </a:r>
            <a:r>
              <a:rPr lang="en-US" dirty="0" smtClean="0">
                <a:solidFill>
                  <a:srgbClr val="19497D"/>
                </a:solidFill>
              </a:rPr>
              <a:t> 250</a:t>
            </a:r>
            <a:endParaRPr lang="tr-TR" dirty="0" smtClean="0">
              <a:solidFill>
                <a:srgbClr val="19497D"/>
              </a:solidFill>
            </a:endParaRPr>
          </a:p>
          <a:p>
            <a:pPr marL="361950" indent="-266700"/>
            <a:r>
              <a:rPr lang="tr-TR" dirty="0" smtClean="0">
                <a:solidFill>
                  <a:srgbClr val="19497D"/>
                </a:solidFill>
              </a:rPr>
              <a:t>Ne</a:t>
            </a:r>
            <a:r>
              <a:rPr lang="en-US" dirty="0" smtClean="0">
                <a:solidFill>
                  <a:srgbClr val="19497D"/>
                </a:solidFill>
              </a:rPr>
              <a:t>t </a:t>
            </a:r>
            <a:r>
              <a:rPr lang="en-US" dirty="0">
                <a:solidFill>
                  <a:srgbClr val="19497D"/>
                </a:solidFill>
              </a:rPr>
              <a:t>sales </a:t>
            </a:r>
            <a:r>
              <a:rPr lang="tr-TR" dirty="0" smtClean="0">
                <a:solidFill>
                  <a:srgbClr val="19497D"/>
                </a:solidFill>
              </a:rPr>
              <a:t>&lt;</a:t>
            </a:r>
            <a:r>
              <a:rPr lang="en-US" dirty="0" smtClean="0">
                <a:solidFill>
                  <a:srgbClr val="19497D"/>
                </a:solidFill>
              </a:rPr>
              <a:t> </a:t>
            </a:r>
            <a:r>
              <a:rPr lang="tr-TR" dirty="0" smtClean="0">
                <a:solidFill>
                  <a:srgbClr val="19497D"/>
                </a:solidFill>
              </a:rPr>
              <a:t>11.5 million USD</a:t>
            </a:r>
            <a:endParaRPr lang="tr-TR" b="1" dirty="0" smtClean="0">
              <a:solidFill>
                <a:srgbClr val="19497D"/>
              </a:solidFill>
            </a:endParaRPr>
          </a:p>
          <a:p>
            <a:pPr marL="441325" indent="0"/>
            <a:endParaRPr lang="tr-TR" dirty="0">
              <a:solidFill>
                <a:srgbClr val="19497D"/>
              </a:solidFill>
            </a:endParaRPr>
          </a:p>
          <a:p>
            <a:endParaRPr lang="tr-TR" dirty="0">
              <a:solidFill>
                <a:srgbClr val="19497D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SMEs in Turkey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40" y="5229200"/>
            <a:ext cx="4949924" cy="143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 pitchFamily="34" charset="0"/>
              <a:buNone/>
            </a:pPr>
            <a:r>
              <a:rPr lang="en-US" b="1" dirty="0" smtClean="0">
                <a:solidFill>
                  <a:srgbClr val="19497D"/>
                </a:solidFill>
              </a:rPr>
              <a:t>Micro </a:t>
            </a:r>
            <a:r>
              <a:rPr lang="tr-TR" b="1" dirty="0" smtClean="0">
                <a:solidFill>
                  <a:srgbClr val="19497D"/>
                </a:solidFill>
              </a:rPr>
              <a:t>E</a:t>
            </a:r>
            <a:r>
              <a:rPr lang="en-US" b="1" dirty="0" err="1" smtClean="0">
                <a:solidFill>
                  <a:srgbClr val="19497D"/>
                </a:solidFill>
              </a:rPr>
              <a:t>nterprises</a:t>
            </a:r>
            <a:endParaRPr lang="tr-TR" b="1" dirty="0" smtClean="0">
              <a:solidFill>
                <a:srgbClr val="19497D"/>
              </a:solidFill>
            </a:endParaRPr>
          </a:p>
          <a:p>
            <a:pPr marL="361950" indent="-266700"/>
            <a:r>
              <a:rPr lang="tr-TR" dirty="0" smtClean="0">
                <a:solidFill>
                  <a:srgbClr val="19497D"/>
                </a:solidFill>
              </a:rPr>
              <a:t>E</a:t>
            </a:r>
            <a:r>
              <a:rPr lang="en-US" dirty="0" err="1" smtClean="0">
                <a:solidFill>
                  <a:srgbClr val="19497D"/>
                </a:solidFill>
              </a:rPr>
              <a:t>mployees</a:t>
            </a:r>
            <a:r>
              <a:rPr lang="en-US" dirty="0" smtClean="0">
                <a:solidFill>
                  <a:srgbClr val="19497D"/>
                </a:solidFill>
              </a:rPr>
              <a:t> </a:t>
            </a:r>
            <a:r>
              <a:rPr lang="tr-TR" dirty="0" smtClean="0">
                <a:solidFill>
                  <a:srgbClr val="19497D"/>
                </a:solidFill>
              </a:rPr>
              <a:t>&lt; 10, </a:t>
            </a:r>
          </a:p>
          <a:p>
            <a:pPr marL="361950" indent="-266700"/>
            <a:r>
              <a:rPr lang="tr-TR" dirty="0">
                <a:solidFill>
                  <a:srgbClr val="19497D"/>
                </a:solidFill>
              </a:rPr>
              <a:t>N</a:t>
            </a:r>
            <a:r>
              <a:rPr lang="tr-TR" dirty="0" smtClean="0">
                <a:solidFill>
                  <a:srgbClr val="19497D"/>
                </a:solidFill>
              </a:rPr>
              <a:t>et sales &lt;300 thousand USD</a:t>
            </a:r>
          </a:p>
          <a:p>
            <a:pPr marL="441325" indent="0"/>
            <a:endParaRPr lang="tr-TR" dirty="0" smtClean="0">
              <a:solidFill>
                <a:srgbClr val="19497D"/>
              </a:solidFill>
            </a:endParaRPr>
          </a:p>
          <a:p>
            <a:endParaRPr lang="tr-TR" dirty="0">
              <a:solidFill>
                <a:srgbClr val="19497D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3212976"/>
            <a:ext cx="4968552" cy="144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 pitchFamily="34" charset="0"/>
              <a:buNone/>
            </a:pPr>
            <a:r>
              <a:rPr lang="en-US" b="1" dirty="0" smtClean="0">
                <a:solidFill>
                  <a:srgbClr val="19497D"/>
                </a:solidFill>
              </a:rPr>
              <a:t>Small </a:t>
            </a:r>
            <a:r>
              <a:rPr lang="tr-TR" b="1" dirty="0" smtClean="0">
                <a:solidFill>
                  <a:srgbClr val="19497D"/>
                </a:solidFill>
              </a:rPr>
              <a:t>E</a:t>
            </a:r>
            <a:r>
              <a:rPr lang="en-US" b="1" dirty="0" err="1" smtClean="0">
                <a:solidFill>
                  <a:srgbClr val="19497D"/>
                </a:solidFill>
              </a:rPr>
              <a:t>nterprises</a:t>
            </a:r>
            <a:endParaRPr lang="tr-TR" b="1" dirty="0" smtClean="0">
              <a:solidFill>
                <a:srgbClr val="19497D"/>
              </a:solidFill>
            </a:endParaRPr>
          </a:p>
          <a:p>
            <a:pPr marL="361950" indent="-266700"/>
            <a:r>
              <a:rPr lang="tr-TR" dirty="0" smtClean="0">
                <a:solidFill>
                  <a:srgbClr val="19497D"/>
                </a:solidFill>
              </a:rPr>
              <a:t>Employees &lt;</a:t>
            </a:r>
            <a:r>
              <a:rPr lang="en-US" dirty="0" smtClean="0">
                <a:solidFill>
                  <a:srgbClr val="19497D"/>
                </a:solidFill>
              </a:rPr>
              <a:t> 50</a:t>
            </a:r>
            <a:r>
              <a:rPr lang="tr-TR" dirty="0" smtClean="0">
                <a:solidFill>
                  <a:srgbClr val="19497D"/>
                </a:solidFill>
              </a:rPr>
              <a:t>, </a:t>
            </a:r>
          </a:p>
          <a:p>
            <a:pPr marL="361950" indent="-266700"/>
            <a:r>
              <a:rPr lang="tr-TR" dirty="0" smtClean="0">
                <a:solidFill>
                  <a:srgbClr val="19497D"/>
                </a:solidFill>
              </a:rPr>
              <a:t>Net sales &lt;</a:t>
            </a:r>
            <a:r>
              <a:rPr lang="en-US" dirty="0" smtClean="0">
                <a:solidFill>
                  <a:srgbClr val="19497D"/>
                </a:solidFill>
              </a:rPr>
              <a:t> </a:t>
            </a:r>
            <a:r>
              <a:rPr lang="tr-TR" dirty="0" smtClean="0">
                <a:solidFill>
                  <a:srgbClr val="19497D"/>
                </a:solidFill>
              </a:rPr>
              <a:t>2,3 million USD</a:t>
            </a:r>
            <a:endParaRPr lang="tr-TR" dirty="0">
              <a:solidFill>
                <a:srgbClr val="19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24744"/>
            <a:ext cx="453650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79512" y="3068960"/>
            <a:ext cx="453650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79512" y="5094768"/>
            <a:ext cx="453650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37" y="2029374"/>
            <a:ext cx="4053951" cy="39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07" y="1052917"/>
            <a:ext cx="6303509" cy="266411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%</a:t>
            </a:r>
            <a:r>
              <a:rPr lang="en-US" dirty="0" smtClean="0">
                <a:solidFill>
                  <a:srgbClr val="19497D"/>
                </a:solidFill>
              </a:rPr>
              <a:t>99 of </a:t>
            </a:r>
            <a:r>
              <a:rPr lang="en-US" dirty="0">
                <a:solidFill>
                  <a:srgbClr val="19497D"/>
                </a:solidFill>
              </a:rPr>
              <a:t>all enterprises in </a:t>
            </a:r>
            <a:r>
              <a:rPr lang="en-US" dirty="0" smtClean="0">
                <a:solidFill>
                  <a:srgbClr val="19497D"/>
                </a:solidFill>
              </a:rPr>
              <a:t>Turkey</a:t>
            </a:r>
            <a:r>
              <a:rPr lang="tr-TR" dirty="0" smtClean="0">
                <a:solidFill>
                  <a:srgbClr val="19497D"/>
                </a:solidFill>
              </a:rPr>
              <a:t> are </a:t>
            </a:r>
            <a:r>
              <a:rPr lang="en-US" dirty="0" smtClean="0">
                <a:solidFill>
                  <a:srgbClr val="19497D"/>
                </a:solidFill>
              </a:rPr>
              <a:t>SME</a:t>
            </a:r>
            <a:r>
              <a:rPr lang="tr-TR" dirty="0" smtClean="0">
                <a:solidFill>
                  <a:srgbClr val="19497D"/>
                </a:solidFill>
              </a:rPr>
              <a:t>s</a:t>
            </a:r>
            <a:r>
              <a:rPr lang="en-US" dirty="0" smtClean="0">
                <a:solidFill>
                  <a:srgbClr val="19497D"/>
                </a:solidFill>
              </a:rPr>
              <a:t> </a:t>
            </a:r>
            <a:endParaRPr lang="tr-TR" dirty="0" smtClean="0">
              <a:solidFill>
                <a:srgbClr val="19497D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%52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wages </a:t>
            </a:r>
            <a: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SMEs</a:t>
            </a:r>
            <a:r>
              <a:rPr lang="en-US" dirty="0">
                <a:solidFill>
                  <a:srgbClr val="19497D"/>
                </a:solidFill>
              </a:rPr>
              <a:t> account for </a:t>
            </a:r>
            <a:r>
              <a:rPr lang="tr-TR" dirty="0" smtClean="0">
                <a:solidFill>
                  <a:srgbClr val="19497D"/>
                </a:solidFill>
              </a:rPr>
              <a:t>%60</a:t>
            </a:r>
            <a:r>
              <a:rPr lang="en-US" dirty="0" smtClean="0">
                <a:solidFill>
                  <a:srgbClr val="19497D"/>
                </a:solidFill>
              </a:rPr>
              <a:t> </a:t>
            </a:r>
            <a:r>
              <a:rPr lang="tr-TR" dirty="0" smtClean="0">
                <a:solidFill>
                  <a:srgbClr val="19497D"/>
                </a:solidFill>
              </a:rPr>
              <a:t>o</a:t>
            </a:r>
            <a:r>
              <a:rPr lang="en-US" dirty="0" smtClean="0">
                <a:solidFill>
                  <a:srgbClr val="19497D"/>
                </a:solidFill>
              </a:rPr>
              <a:t>f </a:t>
            </a:r>
            <a:r>
              <a:rPr lang="en-US" dirty="0">
                <a:solidFill>
                  <a:srgbClr val="19497D"/>
                </a:solidFill>
              </a:rPr>
              <a:t>total </a:t>
            </a:r>
            <a:r>
              <a:rPr lang="en-US" dirty="0" smtClean="0">
                <a:solidFill>
                  <a:srgbClr val="19497D"/>
                </a:solidFill>
              </a:rPr>
              <a:t>exports</a:t>
            </a:r>
            <a:r>
              <a:rPr lang="tr-TR" dirty="0" smtClean="0">
                <a:solidFill>
                  <a:srgbClr val="19497D"/>
                </a:solidFill>
              </a:rPr>
              <a:t> and %40</a:t>
            </a:r>
            <a:r>
              <a:rPr lang="en-US" dirty="0" smtClean="0">
                <a:solidFill>
                  <a:srgbClr val="19497D"/>
                </a:solidFill>
              </a:rPr>
              <a:t> of </a:t>
            </a:r>
            <a:r>
              <a:rPr lang="en-US" dirty="0">
                <a:solidFill>
                  <a:srgbClr val="19497D"/>
                </a:solidFill>
              </a:rPr>
              <a:t>total imports </a:t>
            </a:r>
            <a:endParaRPr lang="tr-TR" dirty="0" smtClean="0">
              <a:solidFill>
                <a:srgbClr val="19497D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SME </a:t>
            </a:r>
            <a:r>
              <a:rPr lang="tr-TR" sz="2800" dirty="0">
                <a:solidFill>
                  <a:schemeClr val="bg1"/>
                </a:solidFill>
              </a:rPr>
              <a:t>Share in </a:t>
            </a:r>
            <a:r>
              <a:rPr lang="tr-TR" sz="2800" dirty="0" smtClean="0">
                <a:solidFill>
                  <a:schemeClr val="bg1"/>
                </a:solidFill>
              </a:rPr>
              <a:t>Turkish </a:t>
            </a:r>
            <a:r>
              <a:rPr lang="tr-TR" sz="2800" dirty="0">
                <a:solidFill>
                  <a:schemeClr val="bg1"/>
                </a:solidFill>
              </a:rPr>
              <a:t>Economy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67733"/>
            <a:ext cx="4077495" cy="31940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3130" y="4734397"/>
            <a:ext cx="4652926" cy="107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>
                <a:solidFill>
                  <a:srgbClr val="19497D"/>
                </a:solidFill>
              </a:rPr>
              <a:t>SMEs </a:t>
            </a:r>
            <a:r>
              <a:rPr lang="tr-TR" dirty="0" smtClean="0">
                <a:solidFill>
                  <a:srgbClr val="19497D"/>
                </a:solidFill>
              </a:rPr>
              <a:t>are </a:t>
            </a:r>
            <a:r>
              <a:rPr lang="tr-TR" dirty="0">
                <a:solidFill>
                  <a:srgbClr val="19497D"/>
                </a:solidFill>
              </a:rPr>
              <a:t>the biggest potential </a:t>
            </a:r>
            <a:endParaRPr lang="tr-TR" dirty="0" smtClean="0">
              <a:solidFill>
                <a:srgbClr val="19497D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19497D"/>
                </a:solidFill>
              </a:rPr>
              <a:t>for </a:t>
            </a:r>
            <a:r>
              <a:rPr lang="tr-TR" dirty="0">
                <a:solidFill>
                  <a:srgbClr val="19497D"/>
                </a:solidFill>
              </a:rPr>
              <a:t>leasing demand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1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45638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Easy access to financing (without providing colleteral or guarantee to lender</a:t>
            </a:r>
            <a:r>
              <a:rPr lang="tr-TR" dirty="0" smtClean="0">
                <a:solidFill>
                  <a:srgbClr val="19497D"/>
                </a:solidFill>
              </a:rPr>
              <a:t>)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No </a:t>
            </a:r>
            <a:r>
              <a:rPr lang="tr-TR" dirty="0">
                <a:solidFill>
                  <a:srgbClr val="19497D"/>
                </a:solidFill>
              </a:rPr>
              <a:t>need for credit history </a:t>
            </a:r>
            <a:r>
              <a:rPr lang="tr-TR" dirty="0" smtClean="0">
                <a:solidFill>
                  <a:srgbClr val="19497D"/>
                </a:solidFill>
              </a:rPr>
              <a:t>for start-up SME</a:t>
            </a:r>
            <a:r>
              <a:rPr lang="tr-TR" dirty="0">
                <a:solidFill>
                  <a:srgbClr val="19497D"/>
                </a:solidFill>
              </a:rPr>
              <a:t>s</a:t>
            </a:r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Existance of the asset facilitates credit decision, especially for riskier sectors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Suited for small firms (micro entities) for operational easyness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Accounting and VAT </a:t>
            </a:r>
            <a:r>
              <a:rPr lang="tr-TR" dirty="0" smtClean="0">
                <a:solidFill>
                  <a:srgbClr val="19497D"/>
                </a:solidFill>
              </a:rPr>
              <a:t>advantage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</a:rPr>
              <a:t>Why </a:t>
            </a:r>
            <a:r>
              <a:rPr lang="tr-TR" sz="2800" dirty="0" smtClean="0">
                <a:solidFill>
                  <a:schemeClr val="bg1"/>
                </a:solidFill>
              </a:rPr>
              <a:t>SMEs </a:t>
            </a:r>
            <a:r>
              <a:rPr lang="tr-TR" sz="2800" dirty="0">
                <a:solidFill>
                  <a:schemeClr val="bg1"/>
                </a:solidFill>
              </a:rPr>
              <a:t>Should Use Leasing</a:t>
            </a:r>
          </a:p>
        </p:txBody>
      </p:sp>
      <p:pic>
        <p:nvPicPr>
          <p:cNvPr id="2050" name="Picture 2" descr="C:\Users\nidacetin\Pictures\sav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45373"/>
            <a:ext cx="4996037" cy="2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4797152"/>
            <a:ext cx="4176464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tr-TR" dirty="0">
                <a:solidFill>
                  <a:srgbClr val="19497D"/>
                </a:solidFill>
              </a:rPr>
              <a:t>Access to mid-long term financing without allocating capital</a:t>
            </a:r>
          </a:p>
        </p:txBody>
      </p:sp>
    </p:spTree>
    <p:extLst>
      <p:ext uri="{BB962C8B-B14F-4D97-AF65-F5344CB8AC3E}">
        <p14:creationId xmlns:p14="http://schemas.microsoft.com/office/powerpoint/2010/main" val="11735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45638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Price of financing an asset via leasing relatively cheap to other type of finance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Enables better cash flow management</a:t>
            </a:r>
            <a:endParaRPr lang="tr-TR" dirty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Predictability and transparency of rental payments.</a:t>
            </a:r>
            <a:endParaRPr lang="tr-TR" dirty="0" smtClean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Ability to adapt the lenght of the contract according to your company business needs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Ability to upgrade assets and evade second hand risks</a:t>
            </a:r>
            <a:endParaRPr lang="tr-TR" dirty="0" smtClean="0">
              <a:solidFill>
                <a:srgbClr val="19497D"/>
              </a:solidFill>
            </a:endParaRPr>
          </a:p>
          <a:p>
            <a:endParaRPr lang="tr-TR" dirty="0" smtClean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</a:rPr>
              <a:t>Why </a:t>
            </a:r>
            <a:r>
              <a:rPr lang="tr-TR" sz="2800" dirty="0" smtClean="0">
                <a:solidFill>
                  <a:schemeClr val="bg1"/>
                </a:solidFill>
              </a:rPr>
              <a:t>SMEs </a:t>
            </a:r>
            <a:r>
              <a:rPr lang="tr-TR" sz="2800" dirty="0">
                <a:solidFill>
                  <a:schemeClr val="bg1"/>
                </a:solidFill>
              </a:rPr>
              <a:t>Should Use Leasing</a:t>
            </a:r>
          </a:p>
        </p:txBody>
      </p:sp>
      <p:pic>
        <p:nvPicPr>
          <p:cNvPr id="2050" name="Picture 2" descr="C:\Users\nidacetin\Pictures\sav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45373"/>
            <a:ext cx="4996037" cy="2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4797152"/>
            <a:ext cx="4176464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tr-TR" dirty="0" smtClean="0">
                <a:solidFill>
                  <a:srgbClr val="19497D"/>
                </a:solidFill>
              </a:rPr>
              <a:t>Ability to bundle finance with options of services like maintanence , insurance and replacements</a:t>
            </a:r>
          </a:p>
          <a:p>
            <a:pPr marL="361950" indent="-361950"/>
            <a:endParaRPr lang="tr-TR" dirty="0">
              <a:solidFill>
                <a:srgbClr val="19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45638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For the SME’ s  the key reason preferring other type of finance e.g. bank </a:t>
            </a:r>
            <a:r>
              <a:rPr lang="tr-TR" dirty="0">
                <a:solidFill>
                  <a:srgbClr val="19497D"/>
                </a:solidFill>
              </a:rPr>
              <a:t>l</a:t>
            </a:r>
            <a:r>
              <a:rPr lang="tr-TR" dirty="0" smtClean="0">
                <a:solidFill>
                  <a:srgbClr val="19497D"/>
                </a:solidFill>
              </a:rPr>
              <a:t>oans or cash and equity is to own assets outright </a:t>
            </a:r>
          </a:p>
          <a:p>
            <a:endParaRPr lang="tr-TR" dirty="0">
              <a:solidFill>
                <a:srgbClr val="19497D"/>
              </a:solidFill>
            </a:endParaRPr>
          </a:p>
          <a:p>
            <a:r>
              <a:rPr lang="tr-TR" dirty="0" smtClean="0">
                <a:solidFill>
                  <a:srgbClr val="19497D"/>
                </a:solidFill>
              </a:rPr>
              <a:t>Yet, it should be known that Leasing enable SME’s to fund their activities without drawing scarce resources out of the business itself</a:t>
            </a:r>
          </a:p>
          <a:p>
            <a:endParaRPr lang="tr-TR" dirty="0" smtClean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</a:rPr>
              <a:t>Why </a:t>
            </a:r>
            <a:r>
              <a:rPr lang="tr-TR" sz="2800" dirty="0" smtClean="0">
                <a:solidFill>
                  <a:schemeClr val="bg1"/>
                </a:solidFill>
              </a:rPr>
              <a:t>SMEs </a:t>
            </a:r>
            <a:r>
              <a:rPr lang="tr-TR" sz="2800" dirty="0">
                <a:solidFill>
                  <a:schemeClr val="bg1"/>
                </a:solidFill>
              </a:rPr>
              <a:t>Should Use Leasing</a:t>
            </a:r>
          </a:p>
        </p:txBody>
      </p:sp>
      <p:pic>
        <p:nvPicPr>
          <p:cNvPr id="2050" name="Picture 2" descr="C:\Users\nidacetin\Pictures\sav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45373"/>
            <a:ext cx="4996037" cy="2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4797152"/>
            <a:ext cx="4176464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endParaRPr lang="tr-TR" dirty="0">
              <a:solidFill>
                <a:srgbClr val="19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19497D"/>
                </a:solidFill>
              </a:rPr>
              <a:t>SME’s are a key determinant of economic prosperity, as well as an important source of innovation, research and development. 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Since SME’s play a vital role in current economic growth, affordable and flexible acces to finance for SME’ s is crucial</a:t>
            </a:r>
          </a:p>
          <a:p>
            <a:r>
              <a:rPr lang="tr-TR" dirty="0" smtClean="0">
                <a:solidFill>
                  <a:srgbClr val="19497D"/>
                </a:solidFill>
              </a:rPr>
              <a:t>Surveys show that increasing importance of leasing as source of SME finance particularly for micro, growth and exporting SME’s</a:t>
            </a:r>
          </a:p>
          <a:p>
            <a:endParaRPr lang="tr-TR" dirty="0" smtClean="0">
              <a:solidFill>
                <a:srgbClr val="19497D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FUNDEMENTAL SOURCE OF GROWTH KEY NOTES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5" y="4797152"/>
            <a:ext cx="4176464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endParaRPr lang="tr-TR" dirty="0">
              <a:solidFill>
                <a:srgbClr val="19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275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rgbClr val="0033A0"/>
                </a:solidFill>
                <a:latin typeface="+mj-lt"/>
              </a:rPr>
              <a:t>The Role of Leasing </a:t>
            </a: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0033A0"/>
                </a:solidFill>
                <a:latin typeface="+mj-lt"/>
              </a:rPr>
              <a:t>in Supporting SME Growth</a:t>
            </a:r>
          </a:p>
          <a:p>
            <a:pPr marL="0" indent="0" algn="ctr">
              <a:buNone/>
            </a:pPr>
            <a:endParaRPr lang="tr-TR" sz="4800" b="1" dirty="0">
              <a:solidFill>
                <a:srgbClr val="0033A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2800" b="1" smtClean="0">
                <a:solidFill>
                  <a:srgbClr val="0033A0"/>
                </a:solidFill>
                <a:latin typeface="+mj-lt"/>
              </a:rPr>
              <a:t>Muscat, 13.02.2017</a:t>
            </a:r>
            <a:endParaRPr lang="tr-TR" sz="4800" b="1" dirty="0">
              <a:solidFill>
                <a:srgbClr val="0033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2832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Hasan K. BOLAT, CEO of İş Leasing, Turkey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3273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Belirtme Çizgisi 7"/>
          <p:cNvSpPr/>
          <p:nvPr/>
        </p:nvSpPr>
        <p:spPr bwMode="auto">
          <a:xfrm>
            <a:off x="1233623" y="1628800"/>
            <a:ext cx="6676754" cy="3168352"/>
          </a:xfrm>
          <a:prstGeom prst="wedgeRectCallout">
            <a:avLst>
              <a:gd name="adj1" fmla="val 22091"/>
              <a:gd name="adj2" fmla="val 75188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90500" dir="2700000" algn="tl" rotWithShape="0">
              <a:schemeClr val="tx1">
                <a:alpha val="52000"/>
              </a:schemeClr>
            </a:outerShdw>
          </a:effectLst>
        </p:spPr>
        <p:txBody>
          <a:bodyPr vert="horz" wrap="square" lIns="90673" tIns="45337" rIns="90673" bIns="45337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As 99% of firms in Turkey </a:t>
            </a:r>
            <a:r>
              <a:rPr lang="tr-TR" sz="1800" b="1" dirty="0" smtClean="0">
                <a:solidFill>
                  <a:srgbClr val="002060"/>
                </a:solidFill>
                <a:latin typeface="+mj-lt"/>
              </a:rPr>
              <a:t>and %70 of existing clients </a:t>
            </a: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are SMEs, </a:t>
            </a:r>
            <a:r>
              <a:rPr lang="tr-TR" b="1" dirty="0" smtClean="0">
                <a:solidFill>
                  <a:srgbClr val="002060"/>
                </a:solidFill>
                <a:latin typeface="+mj-lt"/>
              </a:rPr>
              <a:t>Turkish Leasing Industry</a:t>
            </a: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 will continue to support SMEs by providing broad-based, high-quality, differentiated service and </a:t>
            </a: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consistent support.</a:t>
            </a:r>
            <a:r>
              <a:rPr lang="tr-TR" sz="1800" b="1" dirty="0" smtClean="0">
                <a:solidFill>
                  <a:srgbClr val="002060"/>
                </a:solidFill>
                <a:latin typeface="+mj-lt"/>
              </a:rPr>
              <a:t> And we will try to improve awareness and understanding of the benefits of leasing among SME’s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9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About İş Leasing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1875" y="1412776"/>
            <a:ext cx="8291264" cy="219722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Pioneer in the Turkish leasing industry</a:t>
            </a:r>
          </a:p>
          <a:p>
            <a:pPr algn="just" eaLnBrk="1" hangingPunct="1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Established in 1988 by İş Bank, IFC and Societe Generale</a:t>
            </a:r>
          </a:p>
          <a:p>
            <a:pPr algn="just" eaLnBrk="1" hangingPunct="1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IFC and SocGen provided leasing know-how</a:t>
            </a:r>
          </a:p>
          <a:p>
            <a:pPr algn="just" eaLnBrk="1" hangingPunct="1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İş Bank provided customer knowledge and access to the market through its branches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77806"/>
              </p:ext>
            </p:extLst>
          </p:nvPr>
        </p:nvGraphicFramePr>
        <p:xfrm>
          <a:off x="4416871" y="2643158"/>
          <a:ext cx="471487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2" y="4058766"/>
            <a:ext cx="4896544" cy="21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İşbank </a:t>
            </a:r>
            <a:r>
              <a:rPr lang="tr-TR" dirty="0">
                <a:solidFill>
                  <a:srgbClr val="19497D"/>
                </a:solidFill>
              </a:rPr>
              <a:t>Group took over in 1995</a:t>
            </a:r>
          </a:p>
          <a:p>
            <a:pPr algn="just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Went public in 2000, traded in BIST100</a:t>
            </a:r>
          </a:p>
          <a:p>
            <a:pPr algn="just">
              <a:lnSpc>
                <a:spcPct val="130000"/>
              </a:lnSpc>
            </a:pPr>
            <a:r>
              <a:rPr lang="tr-TR" dirty="0" smtClean="0">
                <a:solidFill>
                  <a:srgbClr val="19497D"/>
                </a:solidFill>
              </a:rPr>
              <a:t>One of the largest leasing company</a:t>
            </a:r>
            <a:endParaRPr lang="tr-TR" dirty="0">
              <a:solidFill>
                <a:srgbClr val="19497D"/>
              </a:solidFill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tr-TR" dirty="0" smtClean="0">
              <a:solidFill>
                <a:srgbClr val="19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</a:rPr>
              <a:t>About İş Leasing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6107"/>
              </p:ext>
            </p:extLst>
          </p:nvPr>
        </p:nvGraphicFramePr>
        <p:xfrm>
          <a:off x="1547664" y="829816"/>
          <a:ext cx="60723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376"/>
                <a:gridCol w="1872960"/>
              </a:tblGrid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Key Financials, 30.09.2016</a:t>
                      </a:r>
                      <a:endParaRPr lang="tr-TR" sz="2400" dirty="0"/>
                    </a:p>
                  </a:txBody>
                  <a:tcPr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Million</a:t>
                      </a:r>
                      <a:r>
                        <a:rPr lang="tr-TR" sz="2400" baseline="0" dirty="0" smtClean="0"/>
                        <a:t> USD</a:t>
                      </a:r>
                      <a:endParaRPr lang="tr-TR" sz="2400" dirty="0"/>
                    </a:p>
                  </a:txBody>
                  <a:tcPr>
                    <a:solidFill>
                      <a:srgbClr val="0033A0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Lease Receivables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/>
                      <a:r>
                        <a:rPr lang="tr-TR" sz="2400" dirty="0" smtClean="0"/>
                        <a:t>1.157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Factoring Receivables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807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Total Assets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2.133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Equity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245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ROE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%13,3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ROA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%1,7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57050"/>
              </p:ext>
            </p:extLst>
          </p:nvPr>
        </p:nvGraphicFramePr>
        <p:xfrm>
          <a:off x="1549102" y="4070176"/>
          <a:ext cx="60723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376"/>
                <a:gridCol w="1872960"/>
              </a:tblGrid>
              <a:tr h="32156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Key</a:t>
                      </a:r>
                      <a:r>
                        <a:rPr lang="tr-TR" sz="2400" baseline="0" dirty="0" smtClean="0"/>
                        <a:t> Metrics,30.09.2016</a:t>
                      </a:r>
                      <a:endParaRPr lang="tr-TR" sz="2400" dirty="0"/>
                    </a:p>
                  </a:txBody>
                  <a:tcPr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>
                    <a:solidFill>
                      <a:srgbClr val="0033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Regional Offices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/>
                      <a:r>
                        <a:rPr lang="tr-TR" sz="2400" dirty="0" smtClean="0"/>
                        <a:t>15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Bank</a:t>
                      </a:r>
                      <a:r>
                        <a:rPr lang="tr-TR" sz="2400" baseline="0" dirty="0" smtClean="0"/>
                        <a:t> Branches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&gt;1.350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Active Customers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&gt;5.700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Active</a:t>
                      </a:r>
                      <a:r>
                        <a:rPr lang="tr-TR" sz="2400" baseline="0" dirty="0" smtClean="0"/>
                        <a:t> Contracts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&gt;7.500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Employees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149</a:t>
                      </a:r>
                      <a:endParaRPr lang="tr-TR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0055" y="1114414"/>
            <a:ext cx="4318268" cy="3920597"/>
          </a:xfrm>
          <a:prstGeom prst="rect">
            <a:avLst/>
          </a:prstGeom>
        </p:spPr>
        <p:txBody>
          <a:bodyPr wrap="square" lIns="42200" tIns="21100" rIns="42200" bIns="21100">
            <a:spAutoFit/>
          </a:bodyPr>
          <a:lstStyle/>
          <a:p>
            <a:pPr algn="l"/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</a:t>
            </a:r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Rates, </a:t>
            </a:r>
          </a:p>
          <a:p>
            <a:pPr algn="l"/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nnualized  averages, 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</a:p>
          <a:p>
            <a:pPr algn="l"/>
            <a:endParaRPr lang="tr-TR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1982-1986 : 5,3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1987-1991 : 4,3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1992-1996 : 4,4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1997-2001 : 1,5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2002-2006 : 7,2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2007-2015 :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</a:t>
            </a:r>
          </a:p>
          <a:p>
            <a:pPr algn="l"/>
            <a:endParaRPr lang="tr-TR" b="1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Growth 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Projections (%)</a:t>
            </a:r>
          </a:p>
          <a:p>
            <a:pPr marL="95250"/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6 -  %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L="95250"/>
            <a:r>
              <a:rPr lang="en-US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 4</a:t>
            </a:r>
          </a:p>
          <a:p>
            <a:pPr marL="95250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2018 - 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r-TR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575287" y="1412776"/>
            <a:ext cx="4436679" cy="3960608"/>
          </a:xfrm>
          <a:prstGeom prst="rect">
            <a:avLst/>
          </a:prstGeom>
        </p:spPr>
        <p:txBody>
          <a:bodyPr wrap="square" lIns="42200" tIns="21100" rIns="42200" bIns="21100">
            <a:spAutoFit/>
          </a:bodyPr>
          <a:lstStyle/>
          <a:p>
            <a:pPr algn="l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 Profile: (as of 2013)</a:t>
            </a:r>
          </a:p>
          <a:p>
            <a:pPr algn="l"/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268288" algn="l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0-14 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 : % 25,7</a:t>
            </a:r>
          </a:p>
          <a:p>
            <a:pPr marL="268288" algn="l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14-60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: % 63,5</a:t>
            </a:r>
          </a:p>
          <a:p>
            <a:pPr marL="268288" algn="l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Age    : % 10,8</a:t>
            </a:r>
          </a:p>
          <a:p>
            <a:pPr algn="l"/>
            <a:endParaRPr lang="tr-TR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8759">
              <a:lnSpc>
                <a:spcPct val="115000"/>
              </a:lnSpc>
              <a:spcAft>
                <a:spcPts val="462"/>
              </a:spcAft>
            </a:pPr>
            <a:endParaRPr lang="tr-TR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8759">
              <a:lnSpc>
                <a:spcPct val="115000"/>
              </a:lnSpc>
              <a:spcAft>
                <a:spcPts val="462"/>
              </a:spcAft>
            </a:pPr>
            <a:endParaRPr lang="tr-TR" b="1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8759">
              <a:lnSpc>
                <a:spcPct val="115000"/>
              </a:lnSpc>
              <a:spcAft>
                <a:spcPts val="462"/>
              </a:spcAft>
            </a:pPr>
            <a:r>
              <a:rPr lang="en-US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</a:t>
            </a:r>
            <a:r>
              <a:rPr lang="en-US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Prospects</a:t>
            </a:r>
            <a:r>
              <a:rPr lang="tr-TR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en-US" b="1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</a:t>
            </a:r>
            <a:r>
              <a:rPr lang="en-US" b="1" dirty="0" err="1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illion</a:t>
            </a:r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</a:t>
            </a:r>
            <a:endParaRPr lang="tr-TR" b="1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/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7,7</a:t>
            </a:r>
          </a:p>
          <a:p>
            <a:pPr marL="268288"/>
            <a:r>
              <a:rPr lang="en-US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8,6</a:t>
            </a:r>
          </a:p>
          <a:p>
            <a:pPr marL="268288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9,4</a:t>
            </a:r>
          </a:p>
          <a:p>
            <a:pPr marL="268288"/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2018- 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80,2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426857" y="6539746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2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Turkey’s Macro Economic Outlook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demographic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505450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20715"/>
            <a:ext cx="4195543" cy="16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58.375226.7528.875154.87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81000" y="942513"/>
            <a:ext cx="623647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610" tIns="24616" rIns="65644" bIns="21100" anchor="ctr" anchorCtr="1"/>
          <a:lstStyle/>
          <a:p>
            <a:pPr eaLnBrk="0" hangingPunct="0">
              <a:lnSpc>
                <a:spcPct val="90000"/>
              </a:lnSpc>
              <a:spcAft>
                <a:spcPct val="25000"/>
              </a:spcAft>
              <a:tabLst>
                <a:tab pos="1633934" algn="r"/>
              </a:tabLst>
            </a:pPr>
            <a:endParaRPr lang="tr-T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25000"/>
              </a:spcAft>
              <a:tabLst>
                <a:tab pos="1633934" algn="r"/>
              </a:tabLst>
            </a:pPr>
            <a:r>
              <a:rPr lang="tr-TR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52865"/>
              </p:ext>
            </p:extLst>
          </p:nvPr>
        </p:nvGraphicFramePr>
        <p:xfrm>
          <a:off x="539552" y="1323513"/>
          <a:ext cx="7632848" cy="521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541139" y="6537505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3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Av. Annual Growth  in 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Turkey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10" y="980728"/>
            <a:ext cx="9144000" cy="493980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 is a contractual  agreement where a leasing company(lessor) makes an asset it owns available for use by another party (lessee) for certain period of time in exchange of payment</a:t>
            </a: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Operating </a:t>
            </a:r>
            <a:r>
              <a:rPr lang="tr-TR" sz="2000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Lease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the right to use an asset for an agreed period of time is granted to the lessee in return for a series of rental payments. Asset is returned at the end of the lease term.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</a:t>
            </a:r>
            <a:r>
              <a:rPr lang="tr-TR" sz="2000" b="1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Lease 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:Not only the right to use, but all risks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rewards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incidental to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transferred to the lessee </a:t>
            </a:r>
            <a:r>
              <a:rPr lang="tr-TR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return for a series of rental payments</a:t>
            </a:r>
            <a:r>
              <a:rPr lang="tr-TR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Transfer of title is optional, but highly probable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861" indent="-342861"/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61244" y="6576778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4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What is Leasing ?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4715"/>
            <a:ext cx="4421469" cy="19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44071"/>
            <a:ext cx="9144000" cy="34163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contract meeting one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below is a finance lease:</a:t>
            </a:r>
          </a:p>
          <a:p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of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asset to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lessee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foreseen,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purchase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below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market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is present,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extends &gt;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of economic life (useful life),</a:t>
            </a:r>
          </a:p>
          <a:p>
            <a:pPr marL="800009" lvl="1" indent="-342861">
              <a:buFont typeface="Arial" pitchFamily="34" charset="0"/>
              <a:buChar char="•"/>
            </a:pPr>
            <a:endParaRPr lang="tr-TR" sz="2400" dirty="0" smtClean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009" lvl="1" indent="-342861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NPV </a:t>
            </a:r>
            <a:r>
              <a:rPr lang="tr-TR" sz="2400" dirty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leasing payments &gt; 90% of PV of leased </a:t>
            </a:r>
            <a:r>
              <a:rPr lang="tr-TR" sz="2400" dirty="0" smtClean="0">
                <a:solidFill>
                  <a:srgbClr val="19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</a:t>
            </a:r>
            <a:endParaRPr lang="tr-TR" sz="2400" dirty="0">
              <a:solidFill>
                <a:srgbClr val="19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61244" y="6576778"/>
            <a:ext cx="142932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tr-TR" sz="900" dirty="0"/>
              <a:t>4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327507" y="23925"/>
            <a:ext cx="4808482" cy="74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Finance Lease Test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0" y="4749123"/>
            <a:ext cx="3131840" cy="2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Xerox 5799"/>
  <p:tag name="FILLFORECOLOR" val="TextBox Heading Fill"/>
  <p:tag name="SUBOBJECTID" val="TextBoxHeading"/>
  <p:tag name="OBJECTID" val="XLChart"/>
  <p:tag name="LEFT" val="226.8"/>
  <p:tag name="TOP" val="158.4"/>
  <p:tag name="HEIGHT" val="28.8"/>
  <p:tag name="WIDTH" val="154.8"/>
  <p:tag name="PLACEHOLDERSIZE" val="5"/>
  <p:tag name="ANCHORPOINT" val="2"/>
  <p:tag name="CHARTTYPE" val="Bar Chart"/>
  <p:tag name="CHARTNAME" val="XLChart"/>
</p:tagLst>
</file>

<file path=ppt/theme/theme1.xml><?xml version="1.0" encoding="utf-8"?>
<a:theme xmlns:a="http://schemas.openxmlformats.org/drawingml/2006/main" name="iş leasing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iş leasing</Template>
  <TotalTime>2669</TotalTime>
  <Words>1362</Words>
  <Application>Microsoft Office PowerPoint</Application>
  <PresentationFormat>On-screen Show (4:3)</PresentationFormat>
  <Paragraphs>295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iş leasing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Bolat</dc:creator>
  <cp:lastModifiedBy>Hasan Bolat</cp:lastModifiedBy>
  <cp:revision>90</cp:revision>
  <dcterms:created xsi:type="dcterms:W3CDTF">2016-12-13T13:14:42Z</dcterms:created>
  <dcterms:modified xsi:type="dcterms:W3CDTF">2017-02-10T14:23:45Z</dcterms:modified>
</cp:coreProperties>
</file>