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301" r:id="rId2"/>
    <p:sldId id="305" r:id="rId3"/>
    <p:sldId id="306" r:id="rId4"/>
    <p:sldId id="307" r:id="rId5"/>
    <p:sldId id="268" r:id="rId6"/>
    <p:sldId id="308" r:id="rId7"/>
    <p:sldId id="309" r:id="rId8"/>
    <p:sldId id="310" r:id="rId9"/>
    <p:sldId id="311" r:id="rId10"/>
    <p:sldId id="312" r:id="rId11"/>
    <p:sldId id="313" r:id="rId12"/>
    <p:sldId id="314" r:id="rId13"/>
    <p:sldId id="273" r:id="rId14"/>
    <p:sldId id="315" r:id="rId15"/>
    <p:sldId id="316" r:id="rId16"/>
    <p:sldId id="317" r:id="rId17"/>
    <p:sldId id="284" r:id="rId18"/>
    <p:sldId id="318" r:id="rId19"/>
    <p:sldId id="297" r:id="rId20"/>
    <p:sldId id="328" r:id="rId21"/>
    <p:sldId id="319" r:id="rId22"/>
    <p:sldId id="329" r:id="rId23"/>
    <p:sldId id="320" r:id="rId24"/>
    <p:sldId id="291" r:id="rId25"/>
    <p:sldId id="330" r:id="rId26"/>
    <p:sldId id="292" r:id="rId27"/>
    <p:sldId id="321" r:id="rId28"/>
    <p:sldId id="331" r:id="rId29"/>
    <p:sldId id="322" r:id="rId30"/>
    <p:sldId id="323" r:id="rId31"/>
    <p:sldId id="324" r:id="rId32"/>
    <p:sldId id="325" r:id="rId33"/>
    <p:sldId id="326" r:id="rId34"/>
    <p:sldId id="327" r:id="rId35"/>
    <p:sldId id="30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25" autoAdjust="0"/>
  </p:normalViewPr>
  <p:slideViewPr>
    <p:cSldViewPr>
      <p:cViewPr varScale="1">
        <p:scale>
          <a:sx n="110" d="100"/>
          <a:sy n="110" d="100"/>
        </p:scale>
        <p:origin x="16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D1880F-882C-43EF-BEAE-1117B90E7C39}" type="datetimeFigureOut">
              <a:rPr lang="en-GB" smtClean="0"/>
              <a:pPr/>
              <a:t>12/05/2016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69124E-5642-4143-B162-11711FC6A48F}" type="slidenum">
              <a:rPr lang="en-GB" smtClean="0"/>
              <a:pPr/>
              <a:t>‹#›</a:t>
            </a:fld>
            <a:endParaRPr lang="en-GB"/>
          </a:p>
        </p:txBody>
      </p:sp>
    </p:spTree>
    <p:extLst>
      <p:ext uri="{BB962C8B-B14F-4D97-AF65-F5344CB8AC3E}">
        <p14:creationId xmlns:p14="http://schemas.microsoft.com/office/powerpoint/2010/main" val="3111480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cxnSp>
        <p:nvCxnSpPr>
          <p:cNvPr id="11" name="Straight Connector 10"/>
          <p:cNvCxnSpPr/>
          <p:nvPr userDrawn="1"/>
        </p:nvCxnSpPr>
        <p:spPr>
          <a:xfrm>
            <a:off x="-2592" y="2284074"/>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a:xfrm>
            <a:off x="457733" y="2940617"/>
            <a:ext cx="8229600" cy="936104"/>
          </a:xfrm>
        </p:spPr>
        <p:txBody>
          <a:bodyPr/>
          <a:lstStyle>
            <a:lvl1pPr algn="ctr">
              <a:defRPr sz="2400" b="0" baseline="0"/>
            </a:lvl1pPr>
          </a:lstStyle>
          <a:p>
            <a:r>
              <a:rPr lang="en-US" dirty="0" smtClean="0"/>
              <a:t>Type title here (Myriad Pro 24pt)</a:t>
            </a:r>
            <a:br>
              <a:rPr lang="en-US" dirty="0" smtClean="0"/>
            </a:br>
            <a:r>
              <a:rPr lang="en-US" dirty="0" smtClean="0"/>
              <a:t>If presentation has title &amp; sub-title, </a:t>
            </a:r>
            <a:br>
              <a:rPr lang="en-US" dirty="0" smtClean="0"/>
            </a:br>
            <a:r>
              <a:rPr lang="en-US" dirty="0" smtClean="0"/>
              <a:t>go to ‘New Slide’ and click on ‘Opening slide with sub-title’</a:t>
            </a:r>
            <a:endParaRPr lang="en-GB" dirty="0"/>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sp>
        <p:nvSpPr>
          <p:cNvPr id="16" name="Rectangle 15"/>
          <p:cNvSpPr/>
          <p:nvPr userDrawn="1"/>
        </p:nvSpPr>
        <p:spPr>
          <a:xfrm>
            <a:off x="0" y="4581128"/>
            <a:ext cx="9144000"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userDrawn="1"/>
        </p:nvCxnSpPr>
        <p:spPr>
          <a:xfrm>
            <a:off x="-2592" y="4571500"/>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5098460"/>
            <a:ext cx="6120000" cy="922828"/>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14pt Light)</a:t>
            </a:r>
          </a:p>
        </p:txBody>
      </p:sp>
      <p:sp>
        <p:nvSpPr>
          <p:cNvPr id="6" name="Content Placeholder 5"/>
          <p:cNvSpPr>
            <a:spLocks noGrp="1"/>
          </p:cNvSpPr>
          <p:nvPr>
            <p:ph sz="quarter" idx="4" hasCustomPrompt="1"/>
          </p:nvPr>
        </p:nvSpPr>
        <p:spPr>
          <a:xfrm>
            <a:off x="1512533" y="4808272"/>
            <a:ext cx="6120000" cy="276912"/>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12pt)</a:t>
            </a:r>
          </a:p>
        </p:txBody>
      </p:sp>
      <p:pic>
        <p:nvPicPr>
          <p:cNvPr id="13"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096" t="26612" r="46560" b="44023"/>
          <a:stretch/>
        </p:blipFill>
        <p:spPr bwMode="auto">
          <a:xfrm>
            <a:off x="3362631" y="685735"/>
            <a:ext cx="2376264" cy="9489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10" name="Rectangle 9"/>
          <p:cNvSpPr/>
          <p:nvPr userDrawn="1"/>
        </p:nvSpPr>
        <p:spPr>
          <a:xfrm>
            <a:off x="3593" y="0"/>
            <a:ext cx="9144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 Placeholder 2"/>
          <p:cNvSpPr>
            <a:spLocks noGrp="1"/>
          </p:cNvSpPr>
          <p:nvPr>
            <p:ph type="body" idx="1" hasCustomPrompt="1"/>
          </p:nvPr>
        </p:nvSpPr>
        <p:spPr>
          <a:xfrm>
            <a:off x="394362" y="4509119"/>
            <a:ext cx="4040188" cy="518135"/>
          </a:xfrm>
        </p:spPr>
        <p:txBody>
          <a:bodyPr anchor="b">
            <a:normAutofit/>
          </a:bodyPr>
          <a:lstStyle>
            <a:lvl1pPr marL="0" indent="0">
              <a:buNone/>
              <a:defRPr sz="1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name here</a:t>
            </a:r>
          </a:p>
        </p:txBody>
      </p:sp>
      <p:sp>
        <p:nvSpPr>
          <p:cNvPr id="6" name="Content Placeholder 5"/>
          <p:cNvSpPr>
            <a:spLocks noGrp="1"/>
          </p:cNvSpPr>
          <p:nvPr>
            <p:ph sz="quarter" idx="4" hasCustomPrompt="1"/>
          </p:nvPr>
        </p:nvSpPr>
        <p:spPr>
          <a:xfrm>
            <a:off x="1178297" y="5917485"/>
            <a:ext cx="3321695"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email here</a:t>
            </a:r>
          </a:p>
        </p:txBody>
      </p:sp>
      <p:sp>
        <p:nvSpPr>
          <p:cNvPr id="18" name="Text Placeholder 2"/>
          <p:cNvSpPr>
            <a:spLocks noGrp="1"/>
          </p:cNvSpPr>
          <p:nvPr>
            <p:ph type="body" idx="14" hasCustomPrompt="1"/>
          </p:nvPr>
        </p:nvSpPr>
        <p:spPr>
          <a:xfrm>
            <a:off x="396966" y="5032699"/>
            <a:ext cx="4040188" cy="360040"/>
          </a:xfrm>
        </p:spPr>
        <p:txBody>
          <a:bodyPr anchor="t">
            <a:normAutofit/>
          </a:bodyPr>
          <a:lstStyle>
            <a:lvl1pPr marL="0" indent="0">
              <a:buNone/>
              <a:defRPr sz="1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designation here</a:t>
            </a:r>
          </a:p>
        </p:txBody>
      </p:sp>
      <p:sp>
        <p:nvSpPr>
          <p:cNvPr id="8" name="Title 3"/>
          <p:cNvSpPr>
            <a:spLocks noGrp="1"/>
          </p:cNvSpPr>
          <p:nvPr>
            <p:ph type="title" hasCustomPrompt="1"/>
          </p:nvPr>
        </p:nvSpPr>
        <p:spPr>
          <a:xfrm>
            <a:off x="457200" y="2358008"/>
            <a:ext cx="3898776" cy="1143000"/>
          </a:xfrm>
        </p:spPr>
        <p:txBody>
          <a:bodyPr/>
          <a:lstStyle>
            <a:lvl1pPr>
              <a:defRPr>
                <a:solidFill>
                  <a:schemeClr val="bg1"/>
                </a:solidFill>
              </a:defRPr>
            </a:lvl1pPr>
          </a:lstStyle>
          <a:p>
            <a:r>
              <a:rPr lang="en-US" dirty="0" smtClean="0"/>
              <a:t>Thank you</a:t>
            </a:r>
            <a:endParaRPr lang="en-MY" dirty="0"/>
          </a:p>
        </p:txBody>
      </p:sp>
      <p:sp>
        <p:nvSpPr>
          <p:cNvPr id="11" name="Content Placeholder 5"/>
          <p:cNvSpPr>
            <a:spLocks noGrp="1"/>
          </p:cNvSpPr>
          <p:nvPr>
            <p:ph sz="quarter" idx="15" hasCustomPrompt="1"/>
          </p:nvPr>
        </p:nvSpPr>
        <p:spPr>
          <a:xfrm>
            <a:off x="1187624" y="5661248"/>
            <a:ext cx="3321695"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a:t>
            </a:r>
            <a:r>
              <a:rPr lang="en-US" dirty="0" err="1" smtClean="0"/>
              <a:t>tel</a:t>
            </a:r>
            <a:r>
              <a:rPr lang="en-US" dirty="0" smtClean="0"/>
              <a:t> no. here</a:t>
            </a:r>
          </a:p>
        </p:txBody>
      </p:sp>
      <p:sp>
        <p:nvSpPr>
          <p:cNvPr id="13" name="Content Placeholder 5"/>
          <p:cNvSpPr>
            <a:spLocks noGrp="1"/>
          </p:cNvSpPr>
          <p:nvPr>
            <p:ph sz="quarter" idx="16" hasCustomPrompt="1"/>
          </p:nvPr>
        </p:nvSpPr>
        <p:spPr>
          <a:xfrm>
            <a:off x="395537" y="5661248"/>
            <a:ext cx="576064"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Tel:</a:t>
            </a:r>
          </a:p>
        </p:txBody>
      </p:sp>
      <p:sp>
        <p:nvSpPr>
          <p:cNvPr id="14" name="Content Placeholder 5"/>
          <p:cNvSpPr>
            <a:spLocks noGrp="1"/>
          </p:cNvSpPr>
          <p:nvPr>
            <p:ph sz="quarter" idx="17" hasCustomPrompt="1"/>
          </p:nvPr>
        </p:nvSpPr>
        <p:spPr>
          <a:xfrm>
            <a:off x="395536" y="5917485"/>
            <a:ext cx="864096" cy="319827"/>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Email:</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2204703-07BA-4220-85F7-3EC061B3313C}" type="datetimeFigureOut">
              <a:rPr lang="en-US" smtClean="0"/>
              <a:t>5/12/2016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C2C02-B260-4CCC-B617-C386B18826A8}" type="slidenum">
              <a:rPr lang="en-US" smtClean="0"/>
              <a:t>‹#›</a:t>
            </a:fld>
            <a:endParaRPr lang="en-US"/>
          </a:p>
        </p:txBody>
      </p:sp>
      <p:sp>
        <p:nvSpPr>
          <p:cNvPr id="5" name="Rectangle 4"/>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extLst>
      <p:ext uri="{BB962C8B-B14F-4D97-AF65-F5344CB8AC3E}">
        <p14:creationId xmlns:p14="http://schemas.microsoft.com/office/powerpoint/2010/main" val="1506834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202745"/>
          </a:solidFill>
        </p:spPr>
        <p:txBody>
          <a:bodyPr wrap="square" lIns="0" tIns="0" rIns="0" bIns="0" rtlCol="0"/>
          <a:lstStyle/>
          <a:p>
            <a:endParaRPr/>
          </a:p>
        </p:txBody>
      </p:sp>
      <p:sp>
        <p:nvSpPr>
          <p:cNvPr id="17" name="bk object 17"/>
          <p:cNvSpPr/>
          <p:nvPr/>
        </p:nvSpPr>
        <p:spPr>
          <a:xfrm>
            <a:off x="0" y="4654295"/>
            <a:ext cx="9144000" cy="2203704"/>
          </a:xfrm>
          <a:prstGeom prst="rect">
            <a:avLst/>
          </a:prstGeom>
          <a:blipFill>
            <a:blip r:embed="rId2" cstate="print"/>
            <a:stretch>
              <a:fillRect/>
            </a:stretch>
          </a:blipFill>
        </p:spPr>
        <p:txBody>
          <a:bodyPr wrap="square" lIns="0" tIns="0" rIns="0" bIns="0" rtlCol="0"/>
          <a:lstStyle/>
          <a:p>
            <a:endParaRPr/>
          </a:p>
        </p:txBody>
      </p:sp>
      <p:sp>
        <p:nvSpPr>
          <p:cNvPr id="18" name="bk object 18"/>
          <p:cNvSpPr/>
          <p:nvPr/>
        </p:nvSpPr>
        <p:spPr>
          <a:xfrm>
            <a:off x="0" y="4752085"/>
            <a:ext cx="9144000" cy="2106295"/>
          </a:xfrm>
          <a:custGeom>
            <a:avLst/>
            <a:gdLst/>
            <a:ahLst/>
            <a:cxnLst/>
            <a:rect l="l" t="t" r="r" b="b"/>
            <a:pathLst>
              <a:path w="9144000" h="2106295">
                <a:moveTo>
                  <a:pt x="0" y="1692313"/>
                </a:moveTo>
                <a:lnTo>
                  <a:pt x="0" y="2105911"/>
                </a:lnTo>
                <a:lnTo>
                  <a:pt x="9144000" y="2105911"/>
                </a:lnTo>
                <a:lnTo>
                  <a:pt x="9144000" y="1750882"/>
                </a:lnTo>
                <a:lnTo>
                  <a:pt x="2312157" y="1750882"/>
                </a:lnTo>
                <a:lnTo>
                  <a:pt x="1709221" y="1745403"/>
                </a:lnTo>
                <a:lnTo>
                  <a:pt x="0" y="1692313"/>
                </a:lnTo>
                <a:close/>
              </a:path>
              <a:path w="9144000" h="2106295">
                <a:moveTo>
                  <a:pt x="9144000" y="0"/>
                </a:moveTo>
                <a:lnTo>
                  <a:pt x="9016823" y="60106"/>
                </a:lnTo>
                <a:lnTo>
                  <a:pt x="8524222" y="287312"/>
                </a:lnTo>
                <a:lnTo>
                  <a:pt x="8113133" y="469286"/>
                </a:lnTo>
                <a:lnTo>
                  <a:pt x="7719208" y="636183"/>
                </a:lnTo>
                <a:lnTo>
                  <a:pt x="7394174" y="767694"/>
                </a:lnTo>
                <a:lnTo>
                  <a:pt x="7079869" y="888950"/>
                </a:lnTo>
                <a:lnTo>
                  <a:pt x="6825516" y="982438"/>
                </a:lnTo>
                <a:lnTo>
                  <a:pt x="6577508" y="1069288"/>
                </a:lnTo>
                <a:lnTo>
                  <a:pt x="6335343" y="1149720"/>
                </a:lnTo>
                <a:lnTo>
                  <a:pt x="6098516" y="1223954"/>
                </a:lnTo>
                <a:lnTo>
                  <a:pt x="5866526" y="1292209"/>
                </a:lnTo>
                <a:lnTo>
                  <a:pt x="5638870" y="1354706"/>
                </a:lnTo>
                <a:lnTo>
                  <a:pt x="5459528" y="1400704"/>
                </a:lnTo>
                <a:lnTo>
                  <a:pt x="5282381" y="1443270"/>
                </a:lnTo>
                <a:lnTo>
                  <a:pt x="5107172" y="1482517"/>
                </a:lnTo>
                <a:lnTo>
                  <a:pt x="4933643" y="1518555"/>
                </a:lnTo>
                <a:lnTo>
                  <a:pt x="4761536" y="1551499"/>
                </a:lnTo>
                <a:lnTo>
                  <a:pt x="4590595" y="1581461"/>
                </a:lnTo>
                <a:lnTo>
                  <a:pt x="4378165" y="1614890"/>
                </a:lnTo>
                <a:lnTo>
                  <a:pt x="4166652" y="1644054"/>
                </a:lnTo>
                <a:lnTo>
                  <a:pt x="3955553" y="1669174"/>
                </a:lnTo>
                <a:lnTo>
                  <a:pt x="3744365" y="1690469"/>
                </a:lnTo>
                <a:lnTo>
                  <a:pt x="3532585" y="1708158"/>
                </a:lnTo>
                <a:lnTo>
                  <a:pt x="3276961" y="1724936"/>
                </a:lnTo>
                <a:lnTo>
                  <a:pt x="3018893" y="1737219"/>
                </a:lnTo>
                <a:lnTo>
                  <a:pt x="2713565" y="1746373"/>
                </a:lnTo>
                <a:lnTo>
                  <a:pt x="2312157" y="1750882"/>
                </a:lnTo>
                <a:lnTo>
                  <a:pt x="9144000" y="1750882"/>
                </a:lnTo>
                <a:lnTo>
                  <a:pt x="9144000" y="0"/>
                </a:lnTo>
                <a:close/>
              </a:path>
            </a:pathLst>
          </a:custGeom>
          <a:solidFill>
            <a:srgbClr val="7B7B7B">
              <a:alpha val="45097"/>
            </a:srgbClr>
          </a:solidFill>
        </p:spPr>
        <p:txBody>
          <a:bodyPr wrap="square" lIns="0" tIns="0" rIns="0" bIns="0" rtlCol="0"/>
          <a:lstStyle/>
          <a:p>
            <a:endParaRPr/>
          </a:p>
        </p:txBody>
      </p:sp>
      <p:sp>
        <p:nvSpPr>
          <p:cNvPr id="19" name="bk object 19"/>
          <p:cNvSpPr/>
          <p:nvPr/>
        </p:nvSpPr>
        <p:spPr>
          <a:xfrm>
            <a:off x="7211568" y="0"/>
            <a:ext cx="1932431" cy="6857999"/>
          </a:xfrm>
          <a:prstGeom prst="rect">
            <a:avLst/>
          </a:prstGeom>
          <a:blipFill>
            <a:blip r:embed="rId3" cstate="print"/>
            <a:stretch>
              <a:fillRect/>
            </a:stretch>
          </a:blipFill>
        </p:spPr>
        <p:txBody>
          <a:bodyPr wrap="square" lIns="0" tIns="0" rIns="0" bIns="0" rtlCol="0"/>
          <a:lstStyle/>
          <a:p>
            <a:endParaRPr/>
          </a:p>
        </p:txBody>
      </p:sp>
      <p:sp>
        <p:nvSpPr>
          <p:cNvPr id="20" name="bk object 20"/>
          <p:cNvSpPr/>
          <p:nvPr/>
        </p:nvSpPr>
        <p:spPr>
          <a:xfrm>
            <a:off x="7315200" y="0"/>
            <a:ext cx="1828800" cy="6858000"/>
          </a:xfrm>
          <a:custGeom>
            <a:avLst/>
            <a:gdLst/>
            <a:ahLst/>
            <a:cxnLst/>
            <a:rect l="l" t="t" r="r" b="b"/>
            <a:pathLst>
              <a:path w="1828800" h="6858000">
                <a:moveTo>
                  <a:pt x="0" y="0"/>
                </a:moveTo>
                <a:lnTo>
                  <a:pt x="37678" y="52510"/>
                </a:lnTo>
                <a:lnTo>
                  <a:pt x="74692" y="105059"/>
                </a:lnTo>
                <a:lnTo>
                  <a:pt x="111045" y="157642"/>
                </a:lnTo>
                <a:lnTo>
                  <a:pt x="146740" y="210258"/>
                </a:lnTo>
                <a:lnTo>
                  <a:pt x="181781" y="262903"/>
                </a:lnTo>
                <a:lnTo>
                  <a:pt x="216173" y="315574"/>
                </a:lnTo>
                <a:lnTo>
                  <a:pt x="249918" y="368268"/>
                </a:lnTo>
                <a:lnTo>
                  <a:pt x="283022" y="420982"/>
                </a:lnTo>
                <a:lnTo>
                  <a:pt x="315488" y="473715"/>
                </a:lnTo>
                <a:lnTo>
                  <a:pt x="347319" y="526461"/>
                </a:lnTo>
                <a:lnTo>
                  <a:pt x="378519" y="579219"/>
                </a:lnTo>
                <a:lnTo>
                  <a:pt x="409092" y="631986"/>
                </a:lnTo>
                <a:lnTo>
                  <a:pt x="439043" y="684758"/>
                </a:lnTo>
                <a:lnTo>
                  <a:pt x="468375" y="737534"/>
                </a:lnTo>
                <a:lnTo>
                  <a:pt x="497091" y="790309"/>
                </a:lnTo>
                <a:lnTo>
                  <a:pt x="525196" y="843081"/>
                </a:lnTo>
                <a:lnTo>
                  <a:pt x="552693" y="895847"/>
                </a:lnTo>
                <a:lnTo>
                  <a:pt x="579586" y="948604"/>
                </a:lnTo>
                <a:lnTo>
                  <a:pt x="605880" y="1001349"/>
                </a:lnTo>
                <a:lnTo>
                  <a:pt x="631577" y="1054080"/>
                </a:lnTo>
                <a:lnTo>
                  <a:pt x="656682" y="1106792"/>
                </a:lnTo>
                <a:lnTo>
                  <a:pt x="681198" y="1159484"/>
                </a:lnTo>
                <a:lnTo>
                  <a:pt x="705130" y="1212153"/>
                </a:lnTo>
                <a:lnTo>
                  <a:pt x="728481" y="1264795"/>
                </a:lnTo>
                <a:lnTo>
                  <a:pt x="751256" y="1317407"/>
                </a:lnTo>
                <a:lnTo>
                  <a:pt x="773457" y="1369987"/>
                </a:lnTo>
                <a:lnTo>
                  <a:pt x="795088" y="1422532"/>
                </a:lnTo>
                <a:lnTo>
                  <a:pt x="816155" y="1475038"/>
                </a:lnTo>
                <a:lnTo>
                  <a:pt x="836659" y="1527504"/>
                </a:lnTo>
                <a:lnTo>
                  <a:pt x="856606" y="1579925"/>
                </a:lnTo>
                <a:lnTo>
                  <a:pt x="875999" y="1632299"/>
                </a:lnTo>
                <a:lnTo>
                  <a:pt x="894841" y="1684623"/>
                </a:lnTo>
                <a:lnTo>
                  <a:pt x="913138" y="1736895"/>
                </a:lnTo>
                <a:lnTo>
                  <a:pt x="930891" y="1789110"/>
                </a:lnTo>
                <a:lnTo>
                  <a:pt x="948107" y="1841267"/>
                </a:lnTo>
                <a:lnTo>
                  <a:pt x="964787" y="1893362"/>
                </a:lnTo>
                <a:lnTo>
                  <a:pt x="980936" y="1945392"/>
                </a:lnTo>
                <a:lnTo>
                  <a:pt x="996558" y="1997355"/>
                </a:lnTo>
                <a:lnTo>
                  <a:pt x="1011657" y="2049248"/>
                </a:lnTo>
                <a:lnTo>
                  <a:pt x="1026237" y="2101067"/>
                </a:lnTo>
                <a:lnTo>
                  <a:pt x="1040300" y="2152809"/>
                </a:lnTo>
                <a:lnTo>
                  <a:pt x="1053852" y="2204473"/>
                </a:lnTo>
                <a:lnTo>
                  <a:pt x="1066896" y="2256054"/>
                </a:lnTo>
                <a:lnTo>
                  <a:pt x="1079436" y="2307550"/>
                </a:lnTo>
                <a:lnTo>
                  <a:pt x="1091475" y="2358958"/>
                </a:lnTo>
                <a:lnTo>
                  <a:pt x="1103018" y="2410275"/>
                </a:lnTo>
                <a:lnTo>
                  <a:pt x="1114068" y="2461498"/>
                </a:lnTo>
                <a:lnTo>
                  <a:pt x="1124629" y="2512625"/>
                </a:lnTo>
                <a:lnTo>
                  <a:pt x="1134705" y="2563651"/>
                </a:lnTo>
                <a:lnTo>
                  <a:pt x="1144300" y="2614575"/>
                </a:lnTo>
                <a:lnTo>
                  <a:pt x="1153418" y="2665393"/>
                </a:lnTo>
                <a:lnTo>
                  <a:pt x="1162062" y="2716103"/>
                </a:lnTo>
                <a:lnTo>
                  <a:pt x="1170236" y="2766701"/>
                </a:lnTo>
                <a:lnTo>
                  <a:pt x="1177945" y="2817185"/>
                </a:lnTo>
                <a:lnTo>
                  <a:pt x="1185192" y="2867551"/>
                </a:lnTo>
                <a:lnTo>
                  <a:pt x="1191980" y="2917797"/>
                </a:lnTo>
                <a:lnTo>
                  <a:pt x="1198314" y="2967920"/>
                </a:lnTo>
                <a:lnTo>
                  <a:pt x="1204197" y="3017916"/>
                </a:lnTo>
                <a:lnTo>
                  <a:pt x="1209634" y="3067784"/>
                </a:lnTo>
                <a:lnTo>
                  <a:pt x="1214628" y="3117520"/>
                </a:lnTo>
                <a:lnTo>
                  <a:pt x="1219183" y="3167120"/>
                </a:lnTo>
                <a:lnTo>
                  <a:pt x="1223302" y="3216583"/>
                </a:lnTo>
                <a:lnTo>
                  <a:pt x="1226990" y="3265905"/>
                </a:lnTo>
                <a:lnTo>
                  <a:pt x="1230251" y="3315083"/>
                </a:lnTo>
                <a:lnTo>
                  <a:pt x="1233088" y="3364115"/>
                </a:lnTo>
                <a:lnTo>
                  <a:pt x="1235505" y="3412997"/>
                </a:lnTo>
                <a:lnTo>
                  <a:pt x="1237506" y="3461726"/>
                </a:lnTo>
                <a:lnTo>
                  <a:pt x="1239095" y="3510300"/>
                </a:lnTo>
                <a:lnTo>
                  <a:pt x="1240275" y="3558716"/>
                </a:lnTo>
                <a:lnTo>
                  <a:pt x="1241051" y="3606970"/>
                </a:lnTo>
                <a:lnTo>
                  <a:pt x="1241426" y="3655060"/>
                </a:lnTo>
                <a:lnTo>
                  <a:pt x="1241404" y="3702983"/>
                </a:lnTo>
                <a:lnTo>
                  <a:pt x="1240989" y="3750736"/>
                </a:lnTo>
                <a:lnTo>
                  <a:pt x="1240185" y="3798316"/>
                </a:lnTo>
                <a:lnTo>
                  <a:pt x="1238995" y="3845719"/>
                </a:lnTo>
                <a:lnTo>
                  <a:pt x="1237424" y="3892944"/>
                </a:lnTo>
                <a:lnTo>
                  <a:pt x="1235475" y="3939987"/>
                </a:lnTo>
                <a:lnTo>
                  <a:pt x="1233152" y="3986846"/>
                </a:lnTo>
                <a:lnTo>
                  <a:pt x="1230459" y="4033516"/>
                </a:lnTo>
                <a:lnTo>
                  <a:pt x="1227400" y="4079996"/>
                </a:lnTo>
                <a:lnTo>
                  <a:pt x="1223979" y="4126283"/>
                </a:lnTo>
                <a:lnTo>
                  <a:pt x="1220198" y="4172373"/>
                </a:lnTo>
                <a:lnTo>
                  <a:pt x="1216063" y="4218264"/>
                </a:lnTo>
                <a:lnTo>
                  <a:pt x="1211578" y="4263952"/>
                </a:lnTo>
                <a:lnTo>
                  <a:pt x="1206745" y="4309435"/>
                </a:lnTo>
                <a:lnTo>
                  <a:pt x="1201568" y="4354710"/>
                </a:lnTo>
                <a:lnTo>
                  <a:pt x="1196053" y="4399773"/>
                </a:lnTo>
                <a:lnTo>
                  <a:pt x="1190201" y="4444623"/>
                </a:lnTo>
                <a:lnTo>
                  <a:pt x="1184018" y="4489256"/>
                </a:lnTo>
                <a:lnTo>
                  <a:pt x="1177507" y="4533668"/>
                </a:lnTo>
                <a:lnTo>
                  <a:pt x="1170672" y="4577858"/>
                </a:lnTo>
                <a:lnTo>
                  <a:pt x="1163517" y="4621822"/>
                </a:lnTo>
                <a:lnTo>
                  <a:pt x="1156045" y="4665558"/>
                </a:lnTo>
                <a:lnTo>
                  <a:pt x="1148260" y="4709062"/>
                </a:lnTo>
                <a:lnTo>
                  <a:pt x="1140167" y="4752331"/>
                </a:lnTo>
                <a:lnTo>
                  <a:pt x="1131769" y="4795362"/>
                </a:lnTo>
                <a:lnTo>
                  <a:pt x="1123069" y="4838154"/>
                </a:lnTo>
                <a:lnTo>
                  <a:pt x="1114073" y="4880702"/>
                </a:lnTo>
                <a:lnTo>
                  <a:pt x="1104783" y="4923003"/>
                </a:lnTo>
                <a:lnTo>
                  <a:pt x="1095203" y="4965056"/>
                </a:lnTo>
                <a:lnTo>
                  <a:pt x="1085337" y="5006856"/>
                </a:lnTo>
                <a:lnTo>
                  <a:pt x="1075190" y="5048401"/>
                </a:lnTo>
                <a:lnTo>
                  <a:pt x="1064764" y="5089688"/>
                </a:lnTo>
                <a:lnTo>
                  <a:pt x="1054064" y="5130715"/>
                </a:lnTo>
                <a:lnTo>
                  <a:pt x="1043094" y="5171477"/>
                </a:lnTo>
                <a:lnTo>
                  <a:pt x="1031857" y="5211973"/>
                </a:lnTo>
                <a:lnTo>
                  <a:pt x="1020357" y="5252199"/>
                </a:lnTo>
                <a:lnTo>
                  <a:pt x="1008598" y="5292152"/>
                </a:lnTo>
                <a:lnTo>
                  <a:pt x="996584" y="5331829"/>
                </a:lnTo>
                <a:lnTo>
                  <a:pt x="984319" y="5371228"/>
                </a:lnTo>
                <a:lnTo>
                  <a:pt x="971806" y="5410346"/>
                </a:lnTo>
                <a:lnTo>
                  <a:pt x="959049" y="5449179"/>
                </a:lnTo>
                <a:lnTo>
                  <a:pt x="946053" y="5487725"/>
                </a:lnTo>
                <a:lnTo>
                  <a:pt x="932821" y="5525981"/>
                </a:lnTo>
                <a:lnTo>
                  <a:pt x="919356" y="5563944"/>
                </a:lnTo>
                <a:lnTo>
                  <a:pt x="905664" y="5601610"/>
                </a:lnTo>
                <a:lnTo>
                  <a:pt x="891746" y="5638977"/>
                </a:lnTo>
                <a:lnTo>
                  <a:pt x="877608" y="5676043"/>
                </a:lnTo>
                <a:lnTo>
                  <a:pt x="863253" y="5712803"/>
                </a:lnTo>
                <a:lnTo>
                  <a:pt x="848686" y="5749256"/>
                </a:lnTo>
                <a:lnTo>
                  <a:pt x="833909" y="5785398"/>
                </a:lnTo>
                <a:lnTo>
                  <a:pt x="818926" y="5821227"/>
                </a:lnTo>
                <a:lnTo>
                  <a:pt x="803742" y="5856738"/>
                </a:lnTo>
                <a:lnTo>
                  <a:pt x="788361" y="5891930"/>
                </a:lnTo>
                <a:lnTo>
                  <a:pt x="772785" y="5926800"/>
                </a:lnTo>
                <a:lnTo>
                  <a:pt x="741068" y="5995560"/>
                </a:lnTo>
                <a:lnTo>
                  <a:pt x="708622" y="6062996"/>
                </a:lnTo>
                <a:lnTo>
                  <a:pt x="675477" y="6129082"/>
                </a:lnTo>
                <a:lnTo>
                  <a:pt x="641663" y="6193797"/>
                </a:lnTo>
                <a:lnTo>
                  <a:pt x="607212" y="6257116"/>
                </a:lnTo>
                <a:lnTo>
                  <a:pt x="572155" y="6319017"/>
                </a:lnTo>
                <a:lnTo>
                  <a:pt x="536521" y="6379475"/>
                </a:lnTo>
                <a:lnTo>
                  <a:pt x="500341" y="6438468"/>
                </a:lnTo>
                <a:lnTo>
                  <a:pt x="463647" y="6495971"/>
                </a:lnTo>
                <a:lnTo>
                  <a:pt x="426469" y="6551962"/>
                </a:lnTo>
                <a:lnTo>
                  <a:pt x="388836" y="6606417"/>
                </a:lnTo>
                <a:lnTo>
                  <a:pt x="350781" y="6659313"/>
                </a:lnTo>
                <a:lnTo>
                  <a:pt x="312334" y="6710625"/>
                </a:lnTo>
                <a:lnTo>
                  <a:pt x="273525" y="6760331"/>
                </a:lnTo>
                <a:lnTo>
                  <a:pt x="234385" y="6808408"/>
                </a:lnTo>
                <a:lnTo>
                  <a:pt x="194945" y="6854831"/>
                </a:lnTo>
                <a:lnTo>
                  <a:pt x="1828800" y="6857999"/>
                </a:lnTo>
                <a:lnTo>
                  <a:pt x="1828800" y="14224"/>
                </a:lnTo>
                <a:lnTo>
                  <a:pt x="0" y="0"/>
                </a:lnTo>
                <a:close/>
              </a:path>
            </a:pathLst>
          </a:custGeom>
          <a:solidFill>
            <a:srgbClr val="585858">
              <a:alpha val="39999"/>
            </a:srgbClr>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600" b="0" i="0">
                <a:solidFill>
                  <a:srgbClr val="BEEBF9"/>
                </a:solidFill>
                <a:latin typeface="Lucida Sans"/>
                <a:cs typeface="Lucida San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5/12/2016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679858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096" t="26612" r="46560" b="44023"/>
          <a:stretch/>
        </p:blipFill>
        <p:spPr bwMode="auto">
          <a:xfrm>
            <a:off x="3362631" y="685735"/>
            <a:ext cx="2376264" cy="9489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 name="Straight Connector 7"/>
          <p:cNvCxnSpPr/>
          <p:nvPr userDrawn="1"/>
        </p:nvCxnSpPr>
        <p:spPr>
          <a:xfrm>
            <a:off x="-2592" y="2284074"/>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9" name="Footer Placeholder 7"/>
          <p:cNvSpPr>
            <a:spLocks noGrp="1"/>
          </p:cNvSpPr>
          <p:nvPr>
            <p:ph type="ftr" sz="quarter" idx="11"/>
          </p:nvPr>
        </p:nvSpPr>
        <p:spPr>
          <a:xfrm>
            <a:off x="1252908" y="6356350"/>
            <a:ext cx="4544144" cy="365125"/>
          </a:xfrm>
          <a:prstGeom prst="rect">
            <a:avLst/>
          </a:prstGeom>
        </p:spPr>
        <p:txBody>
          <a:bodyPr/>
          <a:lstStyle/>
          <a:p>
            <a:r>
              <a:rPr lang="en-GB" smtClean="0"/>
              <a:t>Brand Manual</a:t>
            </a:r>
            <a:endParaRPr lang="en-GB" dirty="0"/>
          </a:p>
        </p:txBody>
      </p:sp>
      <p:sp>
        <p:nvSpPr>
          <p:cNvPr id="10" name="Title 1"/>
          <p:cNvSpPr>
            <a:spLocks noGrp="1"/>
          </p:cNvSpPr>
          <p:nvPr>
            <p:ph type="title" hasCustomPrompt="1"/>
          </p:nvPr>
        </p:nvSpPr>
        <p:spPr>
          <a:xfrm>
            <a:off x="457733" y="2983057"/>
            <a:ext cx="8229600" cy="432000"/>
          </a:xfrm>
          <a:prstGeom prst="rect">
            <a:avLst/>
          </a:prstGeom>
        </p:spPr>
        <p:txBody>
          <a:bodyPr/>
          <a:lstStyle>
            <a:lvl1pPr algn="ctr">
              <a:defRPr/>
            </a:lvl1pPr>
          </a:lstStyle>
          <a:p>
            <a:r>
              <a:rPr lang="en-US" dirty="0" smtClean="0"/>
              <a:t>Type title here (Myriad Pro 24pt)</a:t>
            </a:r>
            <a:endParaRPr lang="en-GB" dirty="0"/>
          </a:p>
        </p:txBody>
      </p:sp>
      <p:sp>
        <p:nvSpPr>
          <p:cNvPr id="11" name="Text Placeholder 4"/>
          <p:cNvSpPr>
            <a:spLocks noGrp="1"/>
          </p:cNvSpPr>
          <p:nvPr>
            <p:ph type="body" sz="quarter" idx="3" hasCustomPrompt="1"/>
          </p:nvPr>
        </p:nvSpPr>
        <p:spPr>
          <a:xfrm>
            <a:off x="457733" y="3424021"/>
            <a:ext cx="8229600" cy="432000"/>
          </a:xfrm>
          <a:prstGeom prst="rect">
            <a:avLst/>
          </a:prstGeom>
        </p:spPr>
        <p:txBody>
          <a:bodyPr anchor="ctr">
            <a:noAutofit/>
          </a:bodyPr>
          <a:lstStyle>
            <a:lvl1pPr marL="0" indent="0" algn="ctr">
              <a:buNone/>
              <a:defRPr sz="2400" b="0">
                <a:solidFill>
                  <a:schemeClr val="tx1"/>
                </a:solidFill>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sub-title here (Myriad Pro 14pt Light)</a:t>
            </a:r>
          </a:p>
        </p:txBody>
      </p:sp>
      <p:sp>
        <p:nvSpPr>
          <p:cNvPr id="12" name="Slide Number Placeholder 8"/>
          <p:cNvSpPr>
            <a:spLocks noGrp="1"/>
          </p:cNvSpPr>
          <p:nvPr>
            <p:ph type="sldNum" sz="quarter" idx="12"/>
          </p:nvPr>
        </p:nvSpPr>
        <p:spPr>
          <a:xfrm>
            <a:off x="6553200" y="6356350"/>
            <a:ext cx="2133600" cy="365125"/>
          </a:xfrm>
          <a:prstGeom prst="rect">
            <a:avLst/>
          </a:prstGeom>
        </p:spPr>
        <p:txBody>
          <a:bodyPr/>
          <a:lstStyle/>
          <a:p>
            <a:fld id="{8F4D090D-EA94-40C4-A53C-A9B462A19CDB}" type="slidenum">
              <a:rPr lang="en-GB" smtClean="0"/>
              <a:pPr/>
              <a:t>‹#›</a:t>
            </a:fld>
            <a:endParaRPr lang="en-GB"/>
          </a:p>
        </p:txBody>
      </p:sp>
      <p:sp>
        <p:nvSpPr>
          <p:cNvPr id="13" name="Rectangle 12"/>
          <p:cNvSpPr/>
          <p:nvPr userDrawn="1"/>
        </p:nvSpPr>
        <p:spPr>
          <a:xfrm>
            <a:off x="0" y="4581128"/>
            <a:ext cx="9144000"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userDrawn="1"/>
        </p:nvCxnSpPr>
        <p:spPr>
          <a:xfrm>
            <a:off x="-2592" y="4571500"/>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15" name="Text Placeholder 2"/>
          <p:cNvSpPr>
            <a:spLocks noGrp="1"/>
          </p:cNvSpPr>
          <p:nvPr>
            <p:ph type="body" idx="1" hasCustomPrompt="1"/>
          </p:nvPr>
        </p:nvSpPr>
        <p:spPr>
          <a:xfrm>
            <a:off x="1512533" y="5098460"/>
            <a:ext cx="6120000" cy="922828"/>
          </a:xfrm>
          <a:prstGeom prst="rect">
            <a:avLst/>
          </a:prstGeo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12pt Light)</a:t>
            </a:r>
          </a:p>
        </p:txBody>
      </p:sp>
      <p:sp>
        <p:nvSpPr>
          <p:cNvPr id="16" name="Content Placeholder 5"/>
          <p:cNvSpPr>
            <a:spLocks noGrp="1"/>
          </p:cNvSpPr>
          <p:nvPr>
            <p:ph sz="quarter" idx="4" hasCustomPrompt="1"/>
          </p:nvPr>
        </p:nvSpPr>
        <p:spPr>
          <a:xfrm>
            <a:off x="1512533" y="4808272"/>
            <a:ext cx="6120000" cy="276912"/>
          </a:xfrm>
          <a:prstGeom prst="rect">
            <a:avLst/>
          </a:prstGeo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14pt)</a:t>
            </a:r>
          </a:p>
        </p:txBody>
      </p:sp>
      <p:sp>
        <p:nvSpPr>
          <p:cNvPr id="17" name="Rectangle 16"/>
          <p:cNvSpPr/>
          <p:nvPr userDrawn="1"/>
        </p:nvSpPr>
        <p:spPr>
          <a:xfrm>
            <a:off x="0" y="6309320"/>
            <a:ext cx="914400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900" dirty="0" smtClean="0">
                <a:solidFill>
                  <a:schemeClr val="bg1">
                    <a:lumMod val="65000"/>
                  </a:schemeClr>
                </a:solidFill>
                <a:latin typeface="Myriad Pro" pitchFamily="34" charset="0"/>
              </a:rPr>
              <a:t>© INCEIF 2016</a:t>
            </a:r>
          </a:p>
          <a:p>
            <a:pPr algn="ctr"/>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extLst>
      <p:ext uri="{BB962C8B-B14F-4D97-AF65-F5344CB8AC3E}">
        <p14:creationId xmlns:p14="http://schemas.microsoft.com/office/powerpoint/2010/main" val="1279810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ening slide with sub-title">
    <p:spTree>
      <p:nvGrpSpPr>
        <p:cNvPr id="1" name=""/>
        <p:cNvGrpSpPr/>
        <p:nvPr/>
      </p:nvGrpSpPr>
      <p:grpSpPr>
        <a:xfrm>
          <a:off x="0" y="0"/>
          <a:ext cx="0" cy="0"/>
          <a:chOff x="0" y="0"/>
          <a:chExt cx="0" cy="0"/>
        </a:xfrm>
      </p:grpSpPr>
      <p:pic>
        <p:nvPicPr>
          <p:cNvPr id="13"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096" t="26612" r="46560" b="44023"/>
          <a:stretch/>
        </p:blipFill>
        <p:spPr bwMode="auto">
          <a:xfrm>
            <a:off x="3362631" y="685735"/>
            <a:ext cx="2376264" cy="9489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1" name="Straight Connector 10"/>
          <p:cNvCxnSpPr/>
          <p:nvPr userDrawn="1"/>
        </p:nvCxnSpPr>
        <p:spPr>
          <a:xfrm>
            <a:off x="-2592" y="2284074"/>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a:xfrm>
            <a:off x="457733" y="2983057"/>
            <a:ext cx="8229600" cy="432000"/>
          </a:xfrm>
        </p:spPr>
        <p:txBody>
          <a:bodyPr/>
          <a:lstStyle>
            <a:lvl1pPr algn="ctr">
              <a:defRPr/>
            </a:lvl1pPr>
          </a:lstStyle>
          <a:p>
            <a:r>
              <a:rPr lang="en-US" dirty="0" smtClean="0"/>
              <a:t>Type title here (Myriad Pro 24pt)</a:t>
            </a:r>
            <a:endParaRPr lang="en-GB" dirty="0"/>
          </a:p>
        </p:txBody>
      </p:sp>
      <p:sp>
        <p:nvSpPr>
          <p:cNvPr id="5" name="Text Placeholder 4"/>
          <p:cNvSpPr>
            <a:spLocks noGrp="1"/>
          </p:cNvSpPr>
          <p:nvPr>
            <p:ph type="body" sz="quarter" idx="3" hasCustomPrompt="1"/>
          </p:nvPr>
        </p:nvSpPr>
        <p:spPr>
          <a:xfrm>
            <a:off x="457733" y="3424021"/>
            <a:ext cx="8229600" cy="432000"/>
          </a:xfrm>
        </p:spPr>
        <p:txBody>
          <a:bodyPr anchor="ctr">
            <a:noAutofit/>
          </a:bodyPr>
          <a:lstStyle>
            <a:lvl1pPr marL="0" indent="0" algn="ctr">
              <a:buNone/>
              <a:defRPr sz="2400" b="0">
                <a:solidFill>
                  <a:schemeClr val="tx1"/>
                </a:solidFill>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sub-title here (Myriad Pro 14pt Light)</a:t>
            </a:r>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sp>
        <p:nvSpPr>
          <p:cNvPr id="16" name="Rectangle 15"/>
          <p:cNvSpPr/>
          <p:nvPr userDrawn="1"/>
        </p:nvSpPr>
        <p:spPr>
          <a:xfrm>
            <a:off x="0" y="4581128"/>
            <a:ext cx="9144000" cy="2276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userDrawn="1"/>
        </p:nvCxnSpPr>
        <p:spPr>
          <a:xfrm>
            <a:off x="-2592" y="4571500"/>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5098460"/>
            <a:ext cx="6120000" cy="922828"/>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12pt Light)</a:t>
            </a:r>
          </a:p>
        </p:txBody>
      </p:sp>
      <p:sp>
        <p:nvSpPr>
          <p:cNvPr id="6" name="Content Placeholder 5"/>
          <p:cNvSpPr>
            <a:spLocks noGrp="1"/>
          </p:cNvSpPr>
          <p:nvPr>
            <p:ph sz="quarter" idx="4" hasCustomPrompt="1"/>
          </p:nvPr>
        </p:nvSpPr>
        <p:spPr>
          <a:xfrm>
            <a:off x="1512533" y="4808272"/>
            <a:ext cx="6120000" cy="276912"/>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14pt)</a:t>
            </a:r>
          </a:p>
        </p:txBody>
      </p:sp>
      <p:sp>
        <p:nvSpPr>
          <p:cNvPr id="14" name="Rectangle 13"/>
          <p:cNvSpPr/>
          <p:nvPr userDrawn="1"/>
        </p:nvSpPr>
        <p:spPr>
          <a:xfrm>
            <a:off x="0" y="6309320"/>
            <a:ext cx="914400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900" dirty="0" smtClean="0">
                <a:solidFill>
                  <a:schemeClr val="bg1">
                    <a:lumMod val="65000"/>
                  </a:schemeClr>
                </a:solidFill>
                <a:latin typeface="Myriad Pro" pitchFamily="34" charset="0"/>
              </a:rPr>
              <a:t>© INCEIF 2016</a:t>
            </a:r>
          </a:p>
          <a:p>
            <a:pPr algn="ctr"/>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860032" y="2169018"/>
            <a:ext cx="3826768" cy="4065315"/>
          </a:xfrm>
        </p:spPr>
        <p:txBody>
          <a:bodyPr>
            <a:normAutofit/>
          </a:bodyPr>
          <a:lstStyle>
            <a:lvl1pPr>
              <a:defRPr sz="1400" baseline="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8F4D090D-EA94-40C4-A53C-A9B462A19CDB}" type="slidenum">
              <a:rPr lang="en-GB" smtClean="0"/>
              <a:pPr/>
              <a:t>‹#›</a:t>
            </a:fld>
            <a:endParaRPr lang="en-GB"/>
          </a:p>
        </p:txBody>
      </p:sp>
      <p:sp>
        <p:nvSpPr>
          <p:cNvPr id="9" name="Rectangle 8"/>
          <p:cNvSpPr/>
          <p:nvPr userDrawn="1"/>
        </p:nvSpPr>
        <p:spPr>
          <a:xfrm>
            <a:off x="0" y="6093296"/>
            <a:ext cx="9144000" cy="7647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0"/>
            <a:ext cx="4572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1709936"/>
            <a:ext cx="3898776" cy="1143000"/>
          </a:xfrm>
        </p:spPr>
        <p:txBody>
          <a:bodyPr/>
          <a:lstStyle>
            <a:lvl1pPr>
              <a:defRPr>
                <a:solidFill>
                  <a:schemeClr val="bg1"/>
                </a:solidFill>
              </a:defRPr>
            </a:lvl1pPr>
          </a:lstStyle>
          <a:p>
            <a:r>
              <a:rPr lang="en-US" dirty="0" smtClean="0"/>
              <a:t>Type ‘Contents ‘or ‘Agenda’</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Section Slide">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2852936"/>
            <a:ext cx="8219256" cy="1143000"/>
          </a:xfrm>
        </p:spPr>
        <p:txBody>
          <a:bodyPr anchor="ctr"/>
          <a:lstStyle>
            <a:lvl1pPr>
              <a:defRPr baseline="0">
                <a:solidFill>
                  <a:schemeClr val="bg1"/>
                </a:solidFill>
              </a:defRPr>
            </a:lvl1pPr>
          </a:lstStyle>
          <a:p>
            <a:r>
              <a:rPr lang="en-US" dirty="0" smtClean="0"/>
              <a:t>Divider Slide.  (Myriad Pro 24pt)</a:t>
            </a:r>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lvl1pPr>
          </a:lstStyle>
          <a:p>
            <a:r>
              <a:rPr lang="en-GB" dirty="0" smtClean="0"/>
              <a:t>Title</a:t>
            </a:r>
            <a:endParaRPr lang="en-GB" dirty="0"/>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Content Placeholder 2"/>
          <p:cNvSpPr>
            <a:spLocks noGrp="1"/>
          </p:cNvSpPr>
          <p:nvPr>
            <p:ph idx="1" hasCustomPrompt="1"/>
          </p:nvPr>
        </p:nvSpPr>
        <p:spPr/>
        <p:txBody>
          <a:bodyPr/>
          <a:lstStyle>
            <a:lvl1pPr>
              <a:defRPr/>
            </a:lvl1pPr>
          </a:lstStyle>
          <a:p>
            <a:pPr lvl="0"/>
            <a:r>
              <a:rPr lang="en-US" dirty="0" smtClean="0"/>
              <a:t>Type here (Myriad Pro 14pt) </a:t>
            </a:r>
          </a:p>
          <a:p>
            <a:pPr lvl="1"/>
            <a:r>
              <a:rPr lang="en-US" dirty="0" smtClean="0"/>
              <a:t>Type here (Myriad Pro 14pt)</a:t>
            </a:r>
          </a:p>
        </p:txBody>
      </p:sp>
      <p:sp>
        <p:nvSpPr>
          <p:cNvPr id="6" name="Slide Number Placeholder 5"/>
          <p:cNvSpPr>
            <a:spLocks noGrp="1"/>
          </p:cNvSpPr>
          <p:nvPr>
            <p:ph type="sldNum" sz="quarter" idx="12"/>
          </p:nvPr>
        </p:nvSpPr>
        <p:spPr/>
        <p:txBody>
          <a:bodyPr/>
          <a:lstStyle/>
          <a:p>
            <a:fld id="{8F4D090D-EA94-40C4-A53C-A9B462A19CDB}" type="slidenum">
              <a:rPr lang="en-GB" smtClean="0"/>
              <a:pPr/>
              <a:t>‹#›</a:t>
            </a:fld>
            <a:endParaRPr lang="en-GB" dirty="0"/>
          </a:p>
        </p:txBody>
      </p:sp>
      <p:sp>
        <p:nvSpPr>
          <p:cNvPr id="11" name="Rectangle 10"/>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lumns ">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lvl1pPr>
              <a:defRPr/>
            </a:lvl1pPr>
          </a:lstStyle>
          <a:p>
            <a:r>
              <a:rPr lang="en-GB" dirty="0" smtClean="0"/>
              <a:t>Title</a:t>
            </a:r>
            <a:endParaRPr lang="en-GB" dirty="0"/>
          </a:p>
        </p:txBody>
      </p:sp>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3" name="Content Placeholder 2"/>
          <p:cNvSpPr>
            <a:spLocks noGrp="1"/>
          </p:cNvSpPr>
          <p:nvPr>
            <p:ph sz="half" idx="1" hasCustomPrompt="1"/>
          </p:nvPr>
        </p:nvSpPr>
        <p:spPr>
          <a:xfrm>
            <a:off x="457200" y="1600200"/>
            <a:ext cx="4038600" cy="4525963"/>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4" name="Content Placeholder 3"/>
          <p:cNvSpPr>
            <a:spLocks noGrp="1"/>
          </p:cNvSpPr>
          <p:nvPr>
            <p:ph sz="half" idx="2" hasCustomPrompt="1"/>
          </p:nvPr>
        </p:nvSpPr>
        <p:spPr>
          <a:xfrm>
            <a:off x="4648200" y="1600200"/>
            <a:ext cx="4038600" cy="4525963"/>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8F4D090D-EA94-40C4-A53C-A9B462A19CDB}" type="slidenum">
              <a:rPr lang="en-GB" smtClean="0"/>
              <a:pPr/>
              <a:t>‹#›</a:t>
            </a:fld>
            <a:endParaRPr lang="en-GB"/>
          </a:p>
        </p:txBody>
      </p:sp>
      <p:sp>
        <p:nvSpPr>
          <p:cNvPr id="8" name="Rectangle 7"/>
          <p:cNvSpPr/>
          <p:nvPr userDrawn="1"/>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2015</a:t>
            </a:r>
            <a:endParaRPr lang="ms-MY" sz="1100" dirty="0">
              <a:solidFill>
                <a:schemeClr val="tx1">
                  <a:lumMod val="50000"/>
                  <a:lumOff val="50000"/>
                </a:schemeClr>
              </a:solidFill>
              <a:latin typeface="Myriad Pro" pitchFamily="34" charset="0"/>
            </a:endParaRPr>
          </a:p>
        </p:txBody>
      </p:sp>
      <p:sp>
        <p:nvSpPr>
          <p:cNvPr id="9" name="Rectangle 8"/>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itle and 2 Columns with sub-tit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lvl1pPr>
              <a:defRPr/>
            </a:lvl1pPr>
          </a:lstStyle>
          <a:p>
            <a:r>
              <a:rPr lang="en-GB" dirty="0" smtClean="0"/>
              <a:t>Title</a:t>
            </a:r>
            <a:endParaRPr lang="en-GB" dirty="0"/>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Text Placeholder 2"/>
          <p:cNvSpPr>
            <a:spLocks noGrp="1"/>
          </p:cNvSpPr>
          <p:nvPr>
            <p:ph type="body" idx="1" hasCustomPrompt="1"/>
          </p:nvPr>
        </p:nvSpPr>
        <p:spPr>
          <a:xfrm>
            <a:off x="457200" y="1535113"/>
            <a:ext cx="4040188" cy="63976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4" name="Content Placeholder 3"/>
          <p:cNvSpPr>
            <a:spLocks noGrp="1"/>
          </p:cNvSpPr>
          <p:nvPr>
            <p:ph sz="half" idx="2" hasCustomPrompt="1"/>
          </p:nvPr>
        </p:nvSpPr>
        <p:spPr>
          <a:xfrm>
            <a:off x="457200" y="2174875"/>
            <a:ext cx="4040188" cy="3951288"/>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5" name="Text Placeholder 4"/>
          <p:cNvSpPr>
            <a:spLocks noGrp="1"/>
          </p:cNvSpPr>
          <p:nvPr>
            <p:ph type="body" sz="quarter" idx="3" hasCustomPrompt="1"/>
          </p:nvPr>
        </p:nvSpPr>
        <p:spPr>
          <a:xfrm>
            <a:off x="4645025" y="1535113"/>
            <a:ext cx="4041775" cy="63976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6" name="Content Placeholder 5"/>
          <p:cNvSpPr>
            <a:spLocks noGrp="1"/>
          </p:cNvSpPr>
          <p:nvPr>
            <p:ph sz="quarter" idx="4" hasCustomPrompt="1"/>
          </p:nvPr>
        </p:nvSpPr>
        <p:spPr>
          <a:xfrm>
            <a:off x="4645025" y="2174875"/>
            <a:ext cx="4041775" cy="3951288"/>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sp>
        <p:nvSpPr>
          <p:cNvPr id="10" name="Rectangle 9"/>
          <p:cNvSpPr/>
          <p:nvPr userDrawn="1"/>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2015</a:t>
            </a:r>
            <a:endParaRPr lang="ms-MY" sz="1100" dirty="0">
              <a:solidFill>
                <a:schemeClr val="tx1">
                  <a:lumMod val="50000"/>
                  <a:lumOff val="50000"/>
                </a:schemeClr>
              </a:solidFill>
              <a:latin typeface="Myriad Pro" pitchFamily="34" charset="0"/>
            </a:endParaRPr>
          </a:p>
        </p:txBody>
      </p:sp>
      <p:sp>
        <p:nvSpPr>
          <p:cNvPr id="11" name="Rectangle 10"/>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a:t>
            </a:fld>
            <a:endParaRPr lang="en-GB"/>
          </a:p>
        </p:txBody>
      </p:sp>
      <p:sp>
        <p:nvSpPr>
          <p:cNvPr id="4" name="Rectangle 3"/>
          <p:cNvSpPr/>
          <p:nvPr userDrawn="1"/>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2015</a:t>
            </a:r>
            <a:endParaRPr lang="ms-MY" sz="1100" dirty="0">
              <a:solidFill>
                <a:schemeClr val="tx1">
                  <a:lumMod val="50000"/>
                  <a:lumOff val="50000"/>
                </a:schemeClr>
              </a:solidFill>
              <a:latin typeface="Myriad Pro" pitchFamily="34" charset="0"/>
            </a:endParaRPr>
          </a:p>
        </p:txBody>
      </p:sp>
      <p:sp>
        <p:nvSpPr>
          <p:cNvPr id="6" name="Rectangle 5"/>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ty slide + footer and page number">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F4D090D-EA94-40C4-A53C-A9B462A19CDB}" type="slidenum">
              <a:rPr lang="en-GB" smtClean="0"/>
              <a:pPr/>
              <a:t>‹#›</a:t>
            </a:fld>
            <a:endParaRPr lang="en-GB"/>
          </a:p>
        </p:txBody>
      </p:sp>
      <p:sp>
        <p:nvSpPr>
          <p:cNvPr id="3" name="Rectangle 2"/>
          <p:cNvSpPr/>
          <p:nvPr userDrawn="1"/>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2015</a:t>
            </a:r>
            <a:endParaRPr lang="ms-MY" sz="1100" dirty="0">
              <a:solidFill>
                <a:schemeClr val="tx1">
                  <a:lumMod val="50000"/>
                  <a:lumOff val="50000"/>
                </a:schemeClr>
              </a:solidFill>
              <a:latin typeface="Myriad Pro" pitchFamily="34" charset="0"/>
            </a:endParaRPr>
          </a:p>
        </p:txBody>
      </p:sp>
      <p:sp>
        <p:nvSpPr>
          <p:cNvPr id="5" name="Rectangle 4"/>
          <p:cNvSpPr/>
          <p:nvPr userDrawn="1"/>
        </p:nvSpPr>
        <p:spPr>
          <a:xfrm>
            <a:off x="323528" y="6309320"/>
            <a:ext cx="741682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900" dirty="0" smtClean="0">
                <a:solidFill>
                  <a:schemeClr val="bg1">
                    <a:lumMod val="65000"/>
                  </a:schemeClr>
                </a:solidFill>
                <a:latin typeface="Myriad Pro" pitchFamily="34" charset="0"/>
              </a:rPr>
              <a:t>© INCEIF 2016</a:t>
            </a:r>
          </a:p>
          <a:p>
            <a:pPr algn="l"/>
            <a:r>
              <a:rPr lang="en-US" sz="900" kern="1200" dirty="0" smtClean="0">
                <a:solidFill>
                  <a:schemeClr val="bg1">
                    <a:lumMod val="65000"/>
                  </a:schemeClr>
                </a:solidFill>
                <a:latin typeface="+mn-lt"/>
                <a:ea typeface="+mn-ea"/>
                <a:cs typeface="+mn-cs"/>
              </a:rPr>
              <a:t>International Centre for Education in Islamic Finance (INCEIF) (Company No.718736-K)</a:t>
            </a:r>
            <a:endParaRPr lang="ms-MY" sz="900" dirty="0">
              <a:solidFill>
                <a:schemeClr val="bg1">
                  <a:lumMod val="65000"/>
                </a:schemeClr>
              </a:solidFill>
              <a:latin typeface="Myriad Pro"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252908" y="6356350"/>
            <a:ext cx="4544144" cy="365125"/>
          </a:xfrm>
          <a:prstGeom prst="rect">
            <a:avLst/>
          </a:prstGeom>
        </p:spPr>
        <p:txBody>
          <a:bodyPr vert="horz" lIns="91440" tIns="45720" rIns="91440" bIns="45720" rtlCol="0" anchor="ctr"/>
          <a:lstStyle>
            <a:lvl1pPr algn="l">
              <a:defRPr sz="1000">
                <a:solidFill>
                  <a:schemeClr val="tx1">
                    <a:tint val="75000"/>
                  </a:schemeClr>
                </a:solidFill>
                <a:latin typeface="Myriad Pro Light" pitchFamily="34" charset="0"/>
              </a:defRPr>
            </a:lvl1pPr>
          </a:lstStyle>
          <a:p>
            <a:pPr>
              <a:defRPr/>
            </a:pPr>
            <a:r>
              <a:rPr lang="en-GB" dirty="0" smtClean="0">
                <a:solidFill>
                  <a:schemeClr val="bg1">
                    <a:lumMod val="50000"/>
                  </a:schemeClr>
                </a:solidFill>
                <a:latin typeface="Myriad Pro" pitchFamily="34" charset="0"/>
                <a:cs typeface="Courier New"/>
              </a:rPr>
              <a:t>Title</a:t>
            </a:r>
            <a:endParaRPr lang="en-GB" dirty="0" smtClean="0">
              <a:solidFill>
                <a:schemeClr val="bg1">
                  <a:lumMod val="50000"/>
                </a:schemeClr>
              </a:solidFill>
              <a:latin typeface="Myriad Pro" pitchFamily="34" charset="0"/>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latin typeface="Myriad Pro Light" pitchFamily="34" charset="0"/>
              </a:defRPr>
            </a:lvl1pPr>
          </a:lstStyle>
          <a:p>
            <a:fld id="{8F4D090D-EA94-40C4-A53C-A9B462A19CDB}" type="slidenum">
              <a:rPr lang="en-GB" smtClean="0"/>
              <a:pPr/>
              <a:t>‹#›</a:t>
            </a:fld>
            <a:endParaRPr lang="en-GB" dirty="0"/>
          </a:p>
        </p:txBody>
      </p:sp>
      <p:cxnSp>
        <p:nvCxnSpPr>
          <p:cNvPr id="7" name="Straight Connector 6"/>
          <p:cNvCxnSpPr/>
          <p:nvPr/>
        </p:nvCxnSpPr>
        <p:spPr>
          <a:xfrm>
            <a:off x="-6250" y="6225430"/>
            <a:ext cx="9150250" cy="0"/>
          </a:xfrm>
          <a:prstGeom prst="line">
            <a:avLst/>
          </a:prstGeom>
          <a:ln w="12700">
            <a:solidFill>
              <a:srgbClr val="00A5DA"/>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544" y="6419990"/>
            <a:ext cx="1008112"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bg1">
                    <a:lumMod val="50000"/>
                  </a:schemeClr>
                </a:solidFill>
                <a:latin typeface="Myriad Pro" pitchFamily="34" charset="0"/>
                <a:cs typeface="Courier New"/>
              </a:rPr>
              <a:t>© </a:t>
            </a:r>
            <a:r>
              <a:rPr lang="en-GB" sz="1000" dirty="0" smtClean="0">
                <a:solidFill>
                  <a:schemeClr val="bg1">
                    <a:lumMod val="50000"/>
                  </a:schemeClr>
                </a:solidFill>
                <a:latin typeface="Myriad Pro Light" pitchFamily="34" charset="0"/>
                <a:cs typeface="Courier New"/>
              </a:rPr>
              <a:t>INCEIF 2012.</a:t>
            </a:r>
            <a:endParaRPr lang="en-GB" sz="1000" dirty="0">
              <a:solidFill>
                <a:schemeClr val="bg1">
                  <a:lumMod val="50000"/>
                </a:schemeClr>
              </a:solidFill>
              <a:latin typeface="Myriad Pro Light" pitchFamily="34" charset="0"/>
            </a:endParaRPr>
          </a:p>
        </p:txBody>
      </p:sp>
      <p:sp>
        <p:nvSpPr>
          <p:cNvPr id="8" name="Rectangle 7"/>
          <p:cNvSpPr/>
          <p:nvPr userDrawn="1"/>
        </p:nvSpPr>
        <p:spPr>
          <a:xfrm>
            <a:off x="323528" y="6381328"/>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ms-MY" sz="1100" dirty="0" smtClean="0">
                <a:solidFill>
                  <a:schemeClr val="tx1">
                    <a:lumMod val="50000"/>
                    <a:lumOff val="50000"/>
                  </a:schemeClr>
                </a:solidFill>
                <a:latin typeface="Myriad Pro" pitchFamily="34" charset="0"/>
              </a:rPr>
              <a:t>© INCEIF 2014.</a:t>
            </a:r>
            <a:endParaRPr lang="ms-MY" sz="1100" dirty="0">
              <a:solidFill>
                <a:schemeClr val="tx1">
                  <a:lumMod val="50000"/>
                  <a:lumOff val="50000"/>
                </a:schemeClr>
              </a:solidFill>
              <a:latin typeface="Myriad Pro" pitchFamily="34" charset="0"/>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2" r:id="rId3"/>
    <p:sldLayoutId id="2147483660" r:id="rId4"/>
    <p:sldLayoutId id="2147483650" r:id="rId5"/>
    <p:sldLayoutId id="2147483652" r:id="rId6"/>
    <p:sldLayoutId id="2147483653" r:id="rId7"/>
    <p:sldLayoutId id="2147483654" r:id="rId8"/>
    <p:sldLayoutId id="2147483655" r:id="rId9"/>
    <p:sldLayoutId id="2147483663" r:id="rId10"/>
    <p:sldLayoutId id="2147483667" r:id="rId11"/>
    <p:sldLayoutId id="2147483668" r:id="rId12"/>
    <p:sldLayoutId id="2147483669" r:id="rId13"/>
  </p:sldLayoutIdLst>
  <p:timing>
    <p:tnLst>
      <p:par>
        <p:cTn id="1" dur="indefinite" restart="never" nodeType="tmRoot"/>
      </p:par>
    </p:tnLst>
  </p:timing>
  <p:hf hdr="0" dt="0"/>
  <p:txStyles>
    <p:titleStyle>
      <a:lvl1pPr algn="l" defTabSz="914400" rtl="0" eaLnBrk="1" latinLnBrk="0" hangingPunct="1">
        <a:spcBef>
          <a:spcPct val="0"/>
        </a:spcBef>
        <a:buNone/>
        <a:defRPr sz="2400" kern="1200">
          <a:solidFill>
            <a:schemeClr val="tx1"/>
          </a:solidFill>
          <a:latin typeface="Myriad Pro" pitchFamily="34" charset="0"/>
          <a:ea typeface="+mj-ea"/>
          <a:cs typeface="+mj-cs"/>
        </a:defRPr>
      </a:lvl1pPr>
    </p:titleStyle>
    <p:bodyStyle>
      <a:lvl1pPr marL="268288" indent="-268288"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9.jp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3"/>
          </p:nvPr>
        </p:nvSpPr>
        <p:spPr>
          <a:xfrm>
            <a:off x="539552" y="2996952"/>
            <a:ext cx="8229600" cy="864096"/>
          </a:xfrm>
        </p:spPr>
        <p:txBody>
          <a:bodyPr/>
          <a:lstStyle/>
          <a:p>
            <a:r>
              <a:rPr lang="en-MY" sz="2800" b="1" dirty="0" smtClean="0">
                <a:latin typeface="Myriad Pro"/>
                <a:cs typeface="Myriad Pro"/>
              </a:rPr>
              <a:t>The </a:t>
            </a:r>
            <a:r>
              <a:rPr lang="en-MY" sz="2800" b="1" dirty="0">
                <a:latin typeface="Myriad Pro"/>
                <a:cs typeface="Myriad Pro"/>
              </a:rPr>
              <a:t>Importance of Financial Inclusion vis-a-vis Poverty Alleviation and their Correlation with Reference To SDGs</a:t>
            </a:r>
            <a:br>
              <a:rPr lang="en-MY" sz="2800" b="1" dirty="0">
                <a:latin typeface="Myriad Pro"/>
                <a:cs typeface="Myriad Pro"/>
              </a:rPr>
            </a:br>
            <a:endParaRPr lang="en-US" sz="2800" b="1" dirty="0">
              <a:latin typeface="Myriad Pro"/>
              <a:cs typeface="Myriad Pro"/>
            </a:endParaRPr>
          </a:p>
        </p:txBody>
      </p:sp>
      <p:sp>
        <p:nvSpPr>
          <p:cNvPr id="5" name="Content Placeholder 4"/>
          <p:cNvSpPr>
            <a:spLocks noGrp="1"/>
          </p:cNvSpPr>
          <p:nvPr>
            <p:ph sz="quarter" idx="4"/>
          </p:nvPr>
        </p:nvSpPr>
        <p:spPr>
          <a:xfrm>
            <a:off x="0" y="4952288"/>
            <a:ext cx="9143999" cy="276912"/>
          </a:xfrm>
        </p:spPr>
        <p:txBody>
          <a:bodyPr>
            <a:noAutofit/>
          </a:bodyPr>
          <a:lstStyle/>
          <a:p>
            <a:r>
              <a:rPr lang="en-US" sz="1200" dirty="0" smtClean="0">
                <a:solidFill>
                  <a:schemeClr val="tx1">
                    <a:lumMod val="75000"/>
                    <a:lumOff val="25000"/>
                  </a:schemeClr>
                </a:solidFill>
                <a:latin typeface="Myriad Pro Semibold"/>
                <a:cs typeface="Myriad Pro Semibold"/>
              </a:rPr>
              <a:t>Syed </a:t>
            </a:r>
            <a:r>
              <a:rPr lang="en-US" sz="1200" dirty="0">
                <a:solidFill>
                  <a:schemeClr val="tx1">
                    <a:lumMod val="75000"/>
                    <a:lumOff val="25000"/>
                  </a:schemeClr>
                </a:solidFill>
                <a:latin typeface="Myriad Pro Semibold"/>
                <a:cs typeface="Myriad Pro Semibold"/>
              </a:rPr>
              <a:t>Othman </a:t>
            </a:r>
            <a:r>
              <a:rPr lang="en-US" sz="1200" dirty="0" smtClean="0">
                <a:solidFill>
                  <a:schemeClr val="tx1">
                    <a:lumMod val="75000"/>
                    <a:lumOff val="25000"/>
                  </a:schemeClr>
                </a:solidFill>
                <a:latin typeface="Myriad Pro Semibold"/>
                <a:cs typeface="Myriad Pro Semibold"/>
              </a:rPr>
              <a:t>Alhabshi</a:t>
            </a:r>
          </a:p>
          <a:p>
            <a:r>
              <a:rPr lang="en-US" sz="1200" dirty="0" smtClean="0">
                <a:solidFill>
                  <a:schemeClr val="tx1">
                    <a:lumMod val="75000"/>
                    <a:lumOff val="25000"/>
                  </a:schemeClr>
                </a:solidFill>
                <a:latin typeface="Myriad Pro Semibold"/>
                <a:cs typeface="Myriad Pro Semibold"/>
              </a:rPr>
              <a:t>and</a:t>
            </a:r>
            <a:endParaRPr lang="en-US" sz="1200" dirty="0">
              <a:solidFill>
                <a:schemeClr val="tx1">
                  <a:lumMod val="75000"/>
                  <a:lumOff val="25000"/>
                </a:schemeClr>
              </a:solidFill>
              <a:latin typeface="Myriad Pro Semibold"/>
              <a:cs typeface="Myriad Pro Semibold"/>
            </a:endParaRPr>
          </a:p>
          <a:p>
            <a:r>
              <a:rPr lang="en-US" sz="1200" dirty="0" err="1">
                <a:solidFill>
                  <a:schemeClr val="tx1">
                    <a:lumMod val="75000"/>
                    <a:lumOff val="25000"/>
                  </a:schemeClr>
                </a:solidFill>
                <a:latin typeface="Myriad Pro Semibold"/>
                <a:cs typeface="Myriad Pro Semibold"/>
              </a:rPr>
              <a:t>Mohamad</a:t>
            </a:r>
            <a:r>
              <a:rPr lang="en-US" sz="1200" dirty="0">
                <a:solidFill>
                  <a:schemeClr val="tx1">
                    <a:lumMod val="75000"/>
                    <a:lumOff val="25000"/>
                  </a:schemeClr>
                </a:solidFill>
                <a:latin typeface="Myriad Pro Semibold"/>
                <a:cs typeface="Myriad Pro Semibold"/>
              </a:rPr>
              <a:t> </a:t>
            </a:r>
            <a:r>
              <a:rPr lang="en-US" sz="1200" dirty="0" err="1">
                <a:solidFill>
                  <a:schemeClr val="tx1">
                    <a:lumMod val="75000"/>
                    <a:lumOff val="25000"/>
                  </a:schemeClr>
                </a:solidFill>
                <a:latin typeface="Myriad Pro Semibold"/>
                <a:cs typeface="Myriad Pro Semibold"/>
              </a:rPr>
              <a:t>Ashraful</a:t>
            </a:r>
            <a:r>
              <a:rPr lang="en-US" sz="1200" dirty="0">
                <a:solidFill>
                  <a:schemeClr val="tx1">
                    <a:lumMod val="75000"/>
                    <a:lumOff val="25000"/>
                  </a:schemeClr>
                </a:solidFill>
                <a:latin typeface="Myriad Pro Semibold"/>
                <a:cs typeface="Myriad Pro Semibold"/>
              </a:rPr>
              <a:t> </a:t>
            </a:r>
            <a:r>
              <a:rPr lang="en-US" sz="1200" dirty="0" err="1" smtClean="0">
                <a:solidFill>
                  <a:schemeClr val="tx1">
                    <a:lumMod val="75000"/>
                    <a:lumOff val="25000"/>
                  </a:schemeClr>
                </a:solidFill>
                <a:latin typeface="Myriad Pro Semibold"/>
                <a:cs typeface="Myriad Pro Semibold"/>
              </a:rPr>
              <a:t>Mobin</a:t>
            </a:r>
            <a:r>
              <a:rPr lang="en-US" sz="1200" dirty="0" smtClean="0">
                <a:solidFill>
                  <a:schemeClr val="tx1">
                    <a:lumMod val="75000"/>
                    <a:lumOff val="25000"/>
                  </a:schemeClr>
                </a:solidFill>
                <a:latin typeface="Myriad Pro Semibold"/>
                <a:cs typeface="Myriad Pro Semibold"/>
              </a:rPr>
              <a:t/>
            </a:r>
            <a:br>
              <a:rPr lang="en-US" sz="1200" dirty="0" smtClean="0">
                <a:solidFill>
                  <a:schemeClr val="tx1">
                    <a:lumMod val="75000"/>
                    <a:lumOff val="25000"/>
                  </a:schemeClr>
                </a:solidFill>
                <a:latin typeface="Myriad Pro Semibold"/>
                <a:cs typeface="Myriad Pro Semibold"/>
              </a:rPr>
            </a:br>
            <a:endParaRPr lang="en-US" sz="1200" dirty="0">
              <a:solidFill>
                <a:schemeClr val="tx1">
                  <a:lumMod val="75000"/>
                  <a:lumOff val="25000"/>
                </a:schemeClr>
              </a:solidFill>
              <a:latin typeface="Myriad Pro Semibold"/>
              <a:cs typeface="Myriad Pro Semibold"/>
            </a:endParaRPr>
          </a:p>
          <a:p>
            <a:r>
              <a:rPr lang="en-US" sz="1200" dirty="0">
                <a:solidFill>
                  <a:schemeClr val="tx1">
                    <a:lumMod val="75000"/>
                    <a:lumOff val="25000"/>
                  </a:schemeClr>
                </a:solidFill>
                <a:latin typeface="Myriad Pro"/>
                <a:cs typeface="Myriad Pro"/>
              </a:rPr>
              <a:t>Jakarta International Convention Centre</a:t>
            </a:r>
          </a:p>
          <a:p>
            <a:r>
              <a:rPr lang="en-US" sz="1200" dirty="0">
                <a:solidFill>
                  <a:schemeClr val="tx1">
                    <a:lumMod val="75000"/>
                    <a:lumOff val="25000"/>
                  </a:schemeClr>
                </a:solidFill>
                <a:latin typeface="Myriad Pro"/>
                <a:cs typeface="Myriad Pro"/>
              </a:rPr>
              <a:t>17</a:t>
            </a:r>
            <a:r>
              <a:rPr lang="en-US" sz="1200" baseline="30000" dirty="0">
                <a:solidFill>
                  <a:schemeClr val="tx1">
                    <a:lumMod val="75000"/>
                    <a:lumOff val="25000"/>
                  </a:schemeClr>
                </a:solidFill>
                <a:latin typeface="Myriad Pro"/>
                <a:cs typeface="Myriad Pro"/>
              </a:rPr>
              <a:t>th</a:t>
            </a:r>
            <a:r>
              <a:rPr lang="en-US" sz="1200" dirty="0">
                <a:solidFill>
                  <a:schemeClr val="tx1">
                    <a:lumMod val="75000"/>
                    <a:lumOff val="25000"/>
                  </a:schemeClr>
                </a:solidFill>
                <a:latin typeface="Myriad Pro"/>
                <a:cs typeface="Myriad Pro"/>
              </a:rPr>
              <a:t> May 2015    |    1.30 pm </a:t>
            </a:r>
          </a:p>
          <a:p>
            <a:endParaRPr lang="en-MY" sz="1200" dirty="0">
              <a:solidFill>
                <a:schemeClr val="tx1">
                  <a:lumMod val="75000"/>
                  <a:lumOff val="25000"/>
                </a:schemeClr>
              </a:solidFill>
              <a:latin typeface="Myriad Pro"/>
              <a:cs typeface="Myriad Pro"/>
            </a:endParaRPr>
          </a:p>
          <a:p>
            <a:endParaRPr lang="en-US" sz="1200" dirty="0">
              <a:solidFill>
                <a:schemeClr val="tx1">
                  <a:lumMod val="75000"/>
                  <a:lumOff val="25000"/>
                </a:schemeClr>
              </a:solidFill>
              <a:latin typeface="Myriad Pro"/>
              <a:cs typeface="Myriad Pro"/>
            </a:endParaRPr>
          </a:p>
          <a:p>
            <a:endParaRPr lang="en-US" sz="1200" dirty="0">
              <a:solidFill>
                <a:schemeClr val="tx1">
                  <a:lumMod val="75000"/>
                  <a:lumOff val="25000"/>
                </a:schemeClr>
              </a:solidFill>
              <a:latin typeface="Myriad Pro"/>
              <a:cs typeface="Myriad Pro"/>
            </a:endParaRPr>
          </a:p>
        </p:txBody>
      </p:sp>
      <p:sp>
        <p:nvSpPr>
          <p:cNvPr id="7" name="TextBox 6"/>
          <p:cNvSpPr txBox="1"/>
          <p:nvPr/>
        </p:nvSpPr>
        <p:spPr>
          <a:xfrm>
            <a:off x="10998472" y="4525841"/>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71605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Title</a:t>
            </a:r>
            <a:endParaRPr lang="en-GB" dirty="0"/>
          </a:p>
        </p:txBody>
      </p:sp>
      <p:sp>
        <p:nvSpPr>
          <p:cNvPr id="3" name="Title 2"/>
          <p:cNvSpPr>
            <a:spLocks noGrp="1"/>
          </p:cNvSpPr>
          <p:nvPr>
            <p:ph type="title"/>
          </p:nvPr>
        </p:nvSpPr>
        <p:spPr/>
        <p:txBody>
          <a:bodyPr>
            <a:normAutofit/>
          </a:bodyPr>
          <a:lstStyle/>
          <a:p>
            <a:pPr algn="ctr"/>
            <a:r>
              <a:rPr lang="en-MY" sz="3200" b="1" dirty="0">
                <a:solidFill>
                  <a:srgbClr val="009900"/>
                </a:solidFill>
              </a:rPr>
              <a:t>SUSTAINABLE DEVELOPMENT GOALS</a:t>
            </a:r>
            <a:endParaRPr lang="en-MY" sz="3200" dirty="0"/>
          </a:p>
        </p:txBody>
      </p:sp>
      <p:sp>
        <p:nvSpPr>
          <p:cNvPr id="4" name="Content Placeholder 3"/>
          <p:cNvSpPr>
            <a:spLocks noGrp="1"/>
          </p:cNvSpPr>
          <p:nvPr>
            <p:ph idx="1"/>
          </p:nvPr>
        </p:nvSpPr>
        <p:spPr/>
        <p:txBody>
          <a:bodyPr/>
          <a:lstStyle/>
          <a:p>
            <a:pPr algn="just">
              <a:spcBef>
                <a:spcPts val="0"/>
              </a:spcBef>
            </a:pPr>
            <a:r>
              <a:rPr lang="en-MY" sz="2800" dirty="0">
                <a:solidFill>
                  <a:srgbClr val="FF0000"/>
                </a:solidFill>
              </a:rPr>
              <a:t>The Agenda is a culmination of many years of negotiation and was endorsed by all 193 member-nations of the General Assembly, both developed and developing—and applies to all countries. </a:t>
            </a:r>
          </a:p>
          <a:p>
            <a:endParaRPr lang="en-MY"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10</a:t>
            </a:fld>
            <a:endParaRPr lang="en-GB" dirty="0"/>
          </a:p>
        </p:txBody>
      </p:sp>
    </p:spTree>
    <p:extLst>
      <p:ext uri="{BB962C8B-B14F-4D97-AF65-F5344CB8AC3E}">
        <p14:creationId xmlns:p14="http://schemas.microsoft.com/office/powerpoint/2010/main" val="412179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Title</a:t>
            </a:r>
            <a:endParaRPr lang="en-GB" dirty="0"/>
          </a:p>
        </p:txBody>
      </p:sp>
      <p:sp>
        <p:nvSpPr>
          <p:cNvPr id="3" name="Title 2"/>
          <p:cNvSpPr>
            <a:spLocks noGrp="1"/>
          </p:cNvSpPr>
          <p:nvPr>
            <p:ph type="title"/>
          </p:nvPr>
        </p:nvSpPr>
        <p:spPr/>
        <p:txBody>
          <a:bodyPr>
            <a:normAutofit/>
          </a:bodyPr>
          <a:lstStyle/>
          <a:p>
            <a:pPr algn="ctr"/>
            <a:r>
              <a:rPr lang="en-MY" sz="3600" b="1" dirty="0">
                <a:solidFill>
                  <a:srgbClr val="009900"/>
                </a:solidFill>
              </a:rPr>
              <a:t>SUSTAINABLE DEVELOPMENT GOALS</a:t>
            </a:r>
            <a:endParaRPr lang="en-MY" sz="3600" b="1" dirty="0"/>
          </a:p>
        </p:txBody>
      </p:sp>
      <p:sp>
        <p:nvSpPr>
          <p:cNvPr id="4" name="Content Placeholder 3"/>
          <p:cNvSpPr>
            <a:spLocks noGrp="1"/>
          </p:cNvSpPr>
          <p:nvPr>
            <p:ph idx="1"/>
          </p:nvPr>
        </p:nvSpPr>
        <p:spPr/>
        <p:txBody>
          <a:bodyPr>
            <a:normAutofit/>
          </a:bodyPr>
          <a:lstStyle/>
          <a:p>
            <a:pPr algn="just">
              <a:spcBef>
                <a:spcPts val="0"/>
              </a:spcBef>
            </a:pPr>
            <a:r>
              <a:rPr lang="en-MY" sz="2800" dirty="0">
                <a:solidFill>
                  <a:srgbClr val="660066"/>
                </a:solidFill>
              </a:rPr>
              <a:t>UN Secretary General Ban Ki-Moon noted that “the new agenda is a promise by leaders to all people everywhere. It is an agenda for people, to end poverty in all of its forms—an agenda for the planet, our common home.”</a:t>
            </a:r>
          </a:p>
          <a:p>
            <a:pPr>
              <a:spcBef>
                <a:spcPts val="0"/>
              </a:spcBef>
            </a:pPr>
            <a:endParaRPr lang="en-MY" sz="2800" dirty="0"/>
          </a:p>
          <a:p>
            <a:pPr>
              <a:spcBef>
                <a:spcPts val="0"/>
              </a:spcBef>
            </a:pPr>
            <a:endParaRPr lang="en-MY" sz="2800"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11</a:t>
            </a:fld>
            <a:endParaRPr lang="en-GB" dirty="0"/>
          </a:p>
        </p:txBody>
      </p:sp>
    </p:spTree>
    <p:extLst>
      <p:ext uri="{BB962C8B-B14F-4D97-AF65-F5344CB8AC3E}">
        <p14:creationId xmlns:p14="http://schemas.microsoft.com/office/powerpoint/2010/main" val="963551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F4D090D-EA94-40C4-A53C-A9B462A19CDB}" type="slidenum">
              <a:rPr lang="en-GB" smtClean="0"/>
              <a:pPr/>
              <a:t>12</a:t>
            </a:fld>
            <a:endParaRPr lang="en-GB" dirty="0"/>
          </a:p>
        </p:txBody>
      </p:sp>
      <p:sp>
        <p:nvSpPr>
          <p:cNvPr id="6" name="TextBox 5"/>
          <p:cNvSpPr txBox="1"/>
          <p:nvPr/>
        </p:nvSpPr>
        <p:spPr>
          <a:xfrm>
            <a:off x="466119" y="260648"/>
            <a:ext cx="8210282" cy="2554545"/>
          </a:xfrm>
          <a:prstGeom prst="rect">
            <a:avLst/>
          </a:prstGeom>
          <a:noFill/>
        </p:spPr>
        <p:txBody>
          <a:bodyPr wrap="square" rtlCol="0">
            <a:spAutoFit/>
          </a:bodyPr>
          <a:lstStyle/>
          <a:p>
            <a:r>
              <a:rPr lang="en-US" sz="3200" b="1" dirty="0" smtClean="0">
                <a:solidFill>
                  <a:srgbClr val="009900"/>
                </a:solidFill>
                <a:latin typeface="Myriad Pro" panose="020B0503030403020204" pitchFamily="34" charset="0"/>
              </a:rPr>
              <a:t>THE </a:t>
            </a:r>
            <a:r>
              <a:rPr lang="en-US" sz="3200" b="1" dirty="0">
                <a:solidFill>
                  <a:srgbClr val="009900"/>
                </a:solidFill>
                <a:latin typeface="Myriad Pro" panose="020B0503030403020204" pitchFamily="34" charset="0"/>
              </a:rPr>
              <a:t>ELEMENTS UNDERPINING </a:t>
            </a:r>
            <a:r>
              <a:rPr lang="en-US" sz="3200" b="1" dirty="0" smtClean="0">
                <a:solidFill>
                  <a:srgbClr val="009900"/>
                </a:solidFill>
                <a:latin typeface="Myriad Pro" panose="020B0503030403020204" pitchFamily="34" charset="0"/>
              </a:rPr>
              <a:t>THE SDGs?</a:t>
            </a:r>
          </a:p>
          <a:p>
            <a:endParaRPr lang="en-US" sz="800" b="1" u="sng" dirty="0">
              <a:solidFill>
                <a:srgbClr val="009900"/>
              </a:solidFill>
              <a:latin typeface="Myriad Pro" panose="020B0503030403020204" pitchFamily="34" charset="0"/>
            </a:endParaRPr>
          </a:p>
          <a:p>
            <a:pPr lvl="0"/>
            <a:r>
              <a:rPr lang="en-GB" sz="2000" dirty="0">
                <a:solidFill>
                  <a:srgbClr val="009900"/>
                </a:solidFill>
                <a:latin typeface="Myriad Pro" panose="020B0503030403020204" pitchFamily="34" charset="0"/>
              </a:rPr>
              <a:t>The Goals will stimulate action over the next 15 years in 5 areas of critical importance: </a:t>
            </a:r>
            <a:r>
              <a:rPr lang="en-GB" sz="2000" b="1" u="sng" dirty="0">
                <a:solidFill>
                  <a:srgbClr val="009900"/>
                </a:solidFill>
                <a:latin typeface="Myriad Pro" panose="020B0503030403020204" pitchFamily="34" charset="0"/>
              </a:rPr>
              <a:t>People, Planet, Prosperity, Peace &amp; Partnership. </a:t>
            </a:r>
          </a:p>
          <a:p>
            <a:pPr lvl="0"/>
            <a:endParaRPr lang="en-GB" sz="2000" dirty="0"/>
          </a:p>
          <a:p>
            <a:pPr lvl="0"/>
            <a:endParaRPr lang="en-US" sz="2000" dirty="0"/>
          </a:p>
          <a:p>
            <a:pPr marL="214313" indent="-214313">
              <a:buFont typeface="Arial" panose="020B0604020202020204" pitchFamily="34" charset="0"/>
              <a:buChar char="•"/>
            </a:pPr>
            <a:endParaRPr lang="en-GB" sz="2000" dirty="0"/>
          </a:p>
          <a:p>
            <a:pPr marL="214313" indent="-214313">
              <a:buFont typeface="Arial" panose="020B0604020202020204" pitchFamily="34" charset="0"/>
              <a:buChar char="•"/>
            </a:pPr>
            <a:endParaRPr lang="en-US" sz="2000" dirty="0"/>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2405" t="2859" r="3186" b="3824"/>
          <a:stretch/>
        </p:blipFill>
        <p:spPr>
          <a:xfrm>
            <a:off x="1475656" y="1447953"/>
            <a:ext cx="5688632" cy="5112568"/>
          </a:xfrm>
          <a:prstGeom prst="rect">
            <a:avLst/>
          </a:prstGeom>
        </p:spPr>
      </p:pic>
    </p:spTree>
    <p:extLst>
      <p:ext uri="{BB962C8B-B14F-4D97-AF65-F5344CB8AC3E}">
        <p14:creationId xmlns:p14="http://schemas.microsoft.com/office/powerpoint/2010/main" val="540279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050" t="18482" r="2692" b="4060"/>
          <a:stretch/>
        </p:blipFill>
        <p:spPr>
          <a:xfrm>
            <a:off x="179512" y="1052737"/>
            <a:ext cx="8784976" cy="4660044"/>
          </a:xfrm>
          <a:prstGeom prst="rect">
            <a:avLst/>
          </a:prstGeom>
        </p:spPr>
      </p:pic>
      <p:sp>
        <p:nvSpPr>
          <p:cNvPr id="5" name="Title 1"/>
          <p:cNvSpPr txBox="1">
            <a:spLocks/>
          </p:cNvSpPr>
          <p:nvPr/>
        </p:nvSpPr>
        <p:spPr>
          <a:xfrm>
            <a:off x="457200" y="274638"/>
            <a:ext cx="8229600" cy="1143000"/>
          </a:xfrm>
          <a:prstGeom prst="rect">
            <a:avLst/>
          </a:prstGeom>
        </p:spPr>
        <p:txBody>
          <a:bodyPr/>
          <a:lstStyle>
            <a:lvl1pPr algn="l" defTabSz="914400" rtl="0" eaLnBrk="1" latinLnBrk="0" hangingPunct="1">
              <a:spcBef>
                <a:spcPct val="0"/>
              </a:spcBef>
              <a:buNone/>
              <a:defRPr sz="2400" kern="1200">
                <a:solidFill>
                  <a:schemeClr val="tx1"/>
                </a:solidFill>
                <a:latin typeface="Myriad Pro" pitchFamily="34" charset="0"/>
                <a:ea typeface="+mj-ea"/>
                <a:cs typeface="+mj-cs"/>
              </a:defRPr>
            </a:lvl1pPr>
          </a:lstStyle>
          <a:p>
            <a:r>
              <a:rPr lang="en-US" b="1" dirty="0" smtClean="0"/>
              <a:t>The 17 Sustainable Development Goals</a:t>
            </a:r>
            <a:endParaRPr lang="en-US" b="1" dirty="0"/>
          </a:p>
        </p:txBody>
      </p:sp>
      <p:sp>
        <p:nvSpPr>
          <p:cNvPr id="7" name="Slide Number Placeholder 4"/>
          <p:cNvSpPr>
            <a:spLocks noGrp="1"/>
          </p:cNvSpPr>
          <p:nvPr>
            <p:ph type="sldNum" sz="quarter" idx="12"/>
          </p:nvPr>
        </p:nvSpPr>
        <p:spPr>
          <a:xfrm>
            <a:off x="6553200" y="6356350"/>
            <a:ext cx="2133600" cy="365125"/>
          </a:xfrm>
        </p:spPr>
        <p:txBody>
          <a:bodyPr/>
          <a:lstStyle/>
          <a:p>
            <a:fld id="{8F4D090D-EA94-40C4-A53C-A9B462A19CDB}" type="slidenum">
              <a:rPr lang="en-GB" smtClean="0"/>
              <a:pPr/>
              <a:t>13</a:t>
            </a:fld>
            <a:endParaRPr lang="en-GB" dirty="0"/>
          </a:p>
        </p:txBody>
      </p:sp>
    </p:spTree>
    <p:extLst>
      <p:ext uri="{BB962C8B-B14F-4D97-AF65-F5344CB8AC3E}">
        <p14:creationId xmlns:p14="http://schemas.microsoft.com/office/powerpoint/2010/main" val="1616504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B0F0"/>
                </a:solidFill>
              </a:rPr>
              <a:t>17 SUSTAINABLE DEVELOPMENT GOALS</a:t>
            </a:r>
            <a:endParaRPr lang="en-MY" sz="3200" b="1" dirty="0">
              <a:solidFill>
                <a:srgbClr val="00B0F0"/>
              </a:solidFill>
            </a:endParaRPr>
          </a:p>
        </p:txBody>
      </p:sp>
      <p:sp>
        <p:nvSpPr>
          <p:cNvPr id="4" name="Content Placeholder 3"/>
          <p:cNvSpPr>
            <a:spLocks noGrp="1"/>
          </p:cNvSpPr>
          <p:nvPr>
            <p:ph sz="half" idx="1"/>
          </p:nvPr>
        </p:nvSpPr>
        <p:spPr/>
        <p:txBody>
          <a:bodyPr/>
          <a:lstStyle/>
          <a:p>
            <a:pPr marL="342900" indent="-342900">
              <a:buAutoNum type="arabicPeriod"/>
            </a:pPr>
            <a:r>
              <a:rPr lang="en-MY" sz="2400" dirty="0">
                <a:solidFill>
                  <a:srgbClr val="FF0000"/>
                </a:solidFill>
              </a:rPr>
              <a:t>Poverty </a:t>
            </a:r>
          </a:p>
          <a:p>
            <a:pPr marL="342900" indent="-342900">
              <a:buAutoNum type="arabicPeriod"/>
            </a:pPr>
            <a:r>
              <a:rPr lang="en-MY" sz="2400" dirty="0">
                <a:solidFill>
                  <a:srgbClr val="FF0000"/>
                </a:solidFill>
              </a:rPr>
              <a:t>Hunger </a:t>
            </a:r>
          </a:p>
          <a:p>
            <a:pPr marL="342900" indent="-342900">
              <a:buAutoNum type="arabicPeriod"/>
            </a:pPr>
            <a:r>
              <a:rPr lang="en-MY" sz="2400" dirty="0">
                <a:solidFill>
                  <a:srgbClr val="FF0000"/>
                </a:solidFill>
              </a:rPr>
              <a:t>Health</a:t>
            </a:r>
          </a:p>
          <a:p>
            <a:pPr marL="342900" indent="-342900">
              <a:buAutoNum type="arabicPeriod"/>
            </a:pPr>
            <a:r>
              <a:rPr lang="en-MY" sz="2400" dirty="0">
                <a:solidFill>
                  <a:srgbClr val="FF0000"/>
                </a:solidFill>
              </a:rPr>
              <a:t> Education</a:t>
            </a:r>
          </a:p>
          <a:p>
            <a:pPr marL="342900" indent="-342900">
              <a:buAutoNum type="arabicPeriod"/>
            </a:pPr>
            <a:r>
              <a:rPr lang="en-MY" sz="2400" dirty="0">
                <a:solidFill>
                  <a:srgbClr val="FF0000"/>
                </a:solidFill>
              </a:rPr>
              <a:t> Gender equality </a:t>
            </a:r>
          </a:p>
          <a:p>
            <a:pPr marL="342900" indent="-342900">
              <a:buAutoNum type="arabicPeriod"/>
            </a:pPr>
            <a:r>
              <a:rPr lang="en-MY" sz="2400" dirty="0">
                <a:solidFill>
                  <a:srgbClr val="FF0000"/>
                </a:solidFill>
              </a:rPr>
              <a:t>Safe water and sanitation for all </a:t>
            </a:r>
          </a:p>
          <a:p>
            <a:pPr marL="342900" indent="-342900">
              <a:buAutoNum type="arabicPeriod"/>
            </a:pPr>
            <a:r>
              <a:rPr lang="en-MY" sz="2400" dirty="0">
                <a:solidFill>
                  <a:srgbClr val="FF0000"/>
                </a:solidFill>
              </a:rPr>
              <a:t>Energy for all </a:t>
            </a:r>
          </a:p>
          <a:p>
            <a:pPr marL="342900" indent="-342900">
              <a:buAutoNum type="arabicPeriod"/>
            </a:pPr>
            <a:r>
              <a:rPr lang="en-MY" sz="2400" dirty="0">
                <a:solidFill>
                  <a:srgbClr val="FF0000"/>
                </a:solidFill>
              </a:rPr>
              <a:t>Growth and jobs </a:t>
            </a:r>
            <a:r>
              <a:rPr lang="en-MY" sz="2400" dirty="0" smtClean="0">
                <a:solidFill>
                  <a:srgbClr val="FF0000"/>
                </a:solidFill>
              </a:rPr>
              <a:t>	</a:t>
            </a:r>
            <a:endParaRPr lang="en-MY" sz="2400" dirty="0">
              <a:solidFill>
                <a:srgbClr val="FF0000"/>
              </a:solidFill>
            </a:endParaRPr>
          </a:p>
          <a:p>
            <a:pPr marL="342900" indent="-342900">
              <a:buAutoNum type="arabicPeriod" startAt="9"/>
            </a:pPr>
            <a:r>
              <a:rPr lang="en-MY" sz="2400" dirty="0">
                <a:solidFill>
                  <a:srgbClr val="FF0000"/>
                </a:solidFill>
              </a:rPr>
              <a:t>Infrastructure </a:t>
            </a:r>
          </a:p>
          <a:p>
            <a:endParaRPr lang="en-MY" dirty="0"/>
          </a:p>
        </p:txBody>
      </p:sp>
      <p:sp>
        <p:nvSpPr>
          <p:cNvPr id="5" name="Content Placeholder 4"/>
          <p:cNvSpPr>
            <a:spLocks noGrp="1"/>
          </p:cNvSpPr>
          <p:nvPr>
            <p:ph sz="half" idx="2"/>
          </p:nvPr>
        </p:nvSpPr>
        <p:spPr/>
        <p:txBody>
          <a:bodyPr/>
          <a:lstStyle/>
          <a:p>
            <a:pPr marL="0" indent="0">
              <a:buNone/>
            </a:pPr>
            <a:r>
              <a:rPr lang="en-MY" sz="2000" dirty="0" smtClean="0">
                <a:solidFill>
                  <a:srgbClr val="FF0000"/>
                </a:solidFill>
              </a:rPr>
              <a:t>10  </a:t>
            </a:r>
            <a:r>
              <a:rPr lang="en-MY" dirty="0" smtClean="0"/>
              <a:t>  </a:t>
            </a:r>
            <a:r>
              <a:rPr lang="en-MY" sz="2000" dirty="0" smtClean="0"/>
              <a:t> </a:t>
            </a:r>
            <a:r>
              <a:rPr lang="en-MY" sz="2400" dirty="0" smtClean="0">
                <a:solidFill>
                  <a:srgbClr val="FF0000"/>
                </a:solidFill>
              </a:rPr>
              <a:t>Inequality </a:t>
            </a:r>
            <a:endParaRPr lang="en-MY" sz="2400" dirty="0">
              <a:solidFill>
                <a:srgbClr val="FF0000"/>
              </a:solidFill>
            </a:endParaRPr>
          </a:p>
          <a:p>
            <a:pPr marL="0" indent="0">
              <a:buNone/>
            </a:pPr>
            <a:r>
              <a:rPr lang="en-MY" sz="2400" dirty="0" smtClean="0">
                <a:solidFill>
                  <a:srgbClr val="FF0000"/>
                </a:solidFill>
              </a:rPr>
              <a:t>11   Safe </a:t>
            </a:r>
            <a:r>
              <a:rPr lang="en-MY" sz="2400" dirty="0">
                <a:solidFill>
                  <a:srgbClr val="FF0000"/>
                </a:solidFill>
              </a:rPr>
              <a:t>cities </a:t>
            </a:r>
          </a:p>
          <a:p>
            <a:pPr marL="342900" indent="-342900">
              <a:buAutoNum type="arabicPlain" startAt="12"/>
            </a:pPr>
            <a:r>
              <a:rPr lang="en-MY" sz="2400" dirty="0" smtClean="0">
                <a:solidFill>
                  <a:srgbClr val="FF0000"/>
                </a:solidFill>
              </a:rPr>
              <a:t>   Sustainable </a:t>
            </a:r>
            <a:r>
              <a:rPr lang="en-MY" sz="2400" dirty="0">
                <a:solidFill>
                  <a:srgbClr val="FF0000"/>
                </a:solidFill>
              </a:rPr>
              <a:t>consumption </a:t>
            </a:r>
            <a:endParaRPr lang="en-MY" sz="2400" dirty="0" smtClean="0">
              <a:solidFill>
                <a:srgbClr val="FF0000"/>
              </a:solidFill>
            </a:endParaRPr>
          </a:p>
          <a:p>
            <a:pPr marL="342900" indent="-342900">
              <a:buAutoNum type="arabicPlain" startAt="12"/>
            </a:pPr>
            <a:r>
              <a:rPr lang="en-MY" sz="2400" dirty="0" smtClean="0">
                <a:solidFill>
                  <a:srgbClr val="FF0000"/>
                </a:solidFill>
              </a:rPr>
              <a:t>   Climate </a:t>
            </a:r>
            <a:r>
              <a:rPr lang="en-MY" sz="2400" dirty="0">
                <a:solidFill>
                  <a:srgbClr val="FF0000"/>
                </a:solidFill>
              </a:rPr>
              <a:t>change </a:t>
            </a:r>
            <a:endParaRPr lang="en-MY" sz="2400" dirty="0" smtClean="0">
              <a:solidFill>
                <a:srgbClr val="FF0000"/>
              </a:solidFill>
            </a:endParaRPr>
          </a:p>
          <a:p>
            <a:pPr marL="0" indent="0">
              <a:buNone/>
            </a:pPr>
            <a:r>
              <a:rPr lang="en-MY" sz="2400" dirty="0" smtClean="0">
                <a:solidFill>
                  <a:srgbClr val="FF0000"/>
                </a:solidFill>
              </a:rPr>
              <a:t>14    Marine </a:t>
            </a:r>
            <a:r>
              <a:rPr lang="en-MY" sz="2400" dirty="0">
                <a:solidFill>
                  <a:srgbClr val="FF0000"/>
                </a:solidFill>
              </a:rPr>
              <a:t>conservation </a:t>
            </a:r>
          </a:p>
          <a:p>
            <a:pPr marL="0" indent="0">
              <a:buNone/>
            </a:pPr>
            <a:r>
              <a:rPr lang="en-MY" sz="2400" dirty="0" smtClean="0">
                <a:solidFill>
                  <a:srgbClr val="FF0000"/>
                </a:solidFill>
              </a:rPr>
              <a:t>15    Biodiversity </a:t>
            </a:r>
            <a:endParaRPr lang="en-MY" sz="2400" dirty="0">
              <a:solidFill>
                <a:srgbClr val="FF0000"/>
              </a:solidFill>
            </a:endParaRPr>
          </a:p>
          <a:p>
            <a:pPr marL="457200" indent="-457200">
              <a:buAutoNum type="arabicPlain" startAt="16"/>
            </a:pPr>
            <a:r>
              <a:rPr lang="en-MY" sz="2400" dirty="0" smtClean="0">
                <a:solidFill>
                  <a:srgbClr val="FF0000"/>
                </a:solidFill>
              </a:rPr>
              <a:t> Peace</a:t>
            </a:r>
            <a:r>
              <a:rPr lang="en-MY" sz="2400" dirty="0">
                <a:solidFill>
                  <a:srgbClr val="FF0000"/>
                </a:solidFill>
              </a:rPr>
              <a:t>, justice and </a:t>
            </a:r>
            <a:r>
              <a:rPr lang="en-MY" sz="2400" dirty="0" smtClean="0">
                <a:solidFill>
                  <a:srgbClr val="FF0000"/>
                </a:solidFill>
              </a:rPr>
              <a:t>                  governance</a:t>
            </a:r>
          </a:p>
          <a:p>
            <a:pPr marL="457200" indent="-457200">
              <a:buAutoNum type="arabicPlain" startAt="16"/>
            </a:pPr>
            <a:r>
              <a:rPr lang="en-MY" sz="2400" dirty="0" smtClean="0">
                <a:solidFill>
                  <a:srgbClr val="FF0000"/>
                </a:solidFill>
              </a:rPr>
              <a:t> Means </a:t>
            </a:r>
            <a:r>
              <a:rPr lang="en-MY" sz="2400" dirty="0">
                <a:solidFill>
                  <a:srgbClr val="FF0000"/>
                </a:solidFill>
              </a:rPr>
              <a:t>of implementation</a:t>
            </a:r>
          </a:p>
          <a:p>
            <a:endParaRPr lang="en-MY" sz="2400" dirty="0">
              <a:solidFill>
                <a:srgbClr val="FF0000"/>
              </a:solidFill>
            </a:endParaRPr>
          </a:p>
        </p:txBody>
      </p:sp>
      <p:sp>
        <p:nvSpPr>
          <p:cNvPr id="6" name="Slide Number Placeholder 5"/>
          <p:cNvSpPr>
            <a:spLocks noGrp="1"/>
          </p:cNvSpPr>
          <p:nvPr>
            <p:ph type="sldNum" sz="quarter" idx="12"/>
          </p:nvPr>
        </p:nvSpPr>
        <p:spPr/>
        <p:txBody>
          <a:bodyPr/>
          <a:lstStyle/>
          <a:p>
            <a:fld id="{8F4D090D-EA94-40C4-A53C-A9B462A19CDB}" type="slidenum">
              <a:rPr lang="en-GB" smtClean="0"/>
              <a:pPr/>
              <a:t>14</a:t>
            </a:fld>
            <a:endParaRPr lang="en-GB"/>
          </a:p>
        </p:txBody>
      </p:sp>
    </p:spTree>
    <p:extLst>
      <p:ext uri="{BB962C8B-B14F-4D97-AF65-F5344CB8AC3E}">
        <p14:creationId xmlns:p14="http://schemas.microsoft.com/office/powerpoint/2010/main" val="2302569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9900"/>
                </a:solidFill>
              </a:rPr>
              <a:t>MILLENIUM DEVELOPMENT GOALS</a:t>
            </a:r>
            <a:endParaRPr lang="en-MY" sz="3200" b="1" dirty="0">
              <a:solidFill>
                <a:srgbClr val="009900"/>
              </a:solidFill>
            </a:endParaRPr>
          </a:p>
        </p:txBody>
      </p:sp>
      <p:sp>
        <p:nvSpPr>
          <p:cNvPr id="5" name="Slide Number Placeholder 4"/>
          <p:cNvSpPr>
            <a:spLocks noGrp="1"/>
          </p:cNvSpPr>
          <p:nvPr>
            <p:ph type="sldNum" sz="quarter" idx="12"/>
          </p:nvPr>
        </p:nvSpPr>
        <p:spPr/>
        <p:txBody>
          <a:bodyPr/>
          <a:lstStyle/>
          <a:p>
            <a:fld id="{8F4D090D-EA94-40C4-A53C-A9B462A19CDB}" type="slidenum">
              <a:rPr lang="en-GB" smtClean="0"/>
              <a:pPr/>
              <a:t>15</a:t>
            </a:fld>
            <a:endParaRPr lang="en-GB" dirty="0"/>
          </a:p>
        </p:txBody>
      </p:sp>
      <p:sp>
        <p:nvSpPr>
          <p:cNvPr id="8" name="object 6"/>
          <p:cNvSpPr/>
          <p:nvPr/>
        </p:nvSpPr>
        <p:spPr>
          <a:xfrm>
            <a:off x="683568" y="1340768"/>
            <a:ext cx="7632848" cy="475252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79208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MY" dirty="0" smtClean="0"/>
              <a:t>	</a:t>
            </a:r>
            <a:r>
              <a:rPr lang="en-MY" sz="3200" b="1" dirty="0" smtClean="0">
                <a:solidFill>
                  <a:srgbClr val="FF0000"/>
                </a:solidFill>
              </a:rPr>
              <a:t>A JOURNEY FROM MDGs TO SDGs </a:t>
            </a:r>
            <a:endParaRPr lang="en-MY" sz="3200" b="1" dirty="0">
              <a:solidFill>
                <a:srgbClr val="FF0000"/>
              </a:solidFill>
            </a:endParaRPr>
          </a:p>
        </p:txBody>
      </p:sp>
      <p:sp>
        <p:nvSpPr>
          <p:cNvPr id="5" name="Content Placeholder 4"/>
          <p:cNvSpPr>
            <a:spLocks noGrp="1"/>
          </p:cNvSpPr>
          <p:nvPr>
            <p:ph idx="1"/>
          </p:nvPr>
        </p:nvSpPr>
        <p:spPr>
          <a:xfrm>
            <a:off x="457200" y="1600201"/>
            <a:ext cx="8229600" cy="3629000"/>
          </a:xfrm>
        </p:spPr>
        <p:txBody>
          <a:bodyPr>
            <a:normAutofit fontScale="92500" lnSpcReduction="10000"/>
          </a:bodyPr>
          <a:lstStyle/>
          <a:p>
            <a:endParaRPr lang="en-MY" dirty="0" smtClean="0"/>
          </a:p>
          <a:p>
            <a:pPr>
              <a:lnSpc>
                <a:spcPct val="110000"/>
              </a:lnSpc>
              <a:spcBef>
                <a:spcPts val="0"/>
              </a:spcBef>
            </a:pPr>
            <a:r>
              <a:rPr lang="en-MY" sz="3200" dirty="0" smtClean="0">
                <a:solidFill>
                  <a:srgbClr val="0070C0"/>
                </a:solidFill>
              </a:rPr>
              <a:t>The MDGs have 10 goals</a:t>
            </a:r>
          </a:p>
          <a:p>
            <a:pPr>
              <a:lnSpc>
                <a:spcPct val="110000"/>
              </a:lnSpc>
              <a:spcBef>
                <a:spcPts val="0"/>
              </a:spcBef>
            </a:pPr>
            <a:endParaRPr lang="en-MY" sz="3200" dirty="0">
              <a:solidFill>
                <a:srgbClr val="0070C0"/>
              </a:solidFill>
            </a:endParaRPr>
          </a:p>
          <a:p>
            <a:pPr>
              <a:lnSpc>
                <a:spcPct val="110000"/>
              </a:lnSpc>
              <a:spcBef>
                <a:spcPts val="0"/>
              </a:spcBef>
            </a:pPr>
            <a:r>
              <a:rPr lang="en-MY" sz="3200" dirty="0" smtClean="0">
                <a:solidFill>
                  <a:srgbClr val="0070C0"/>
                </a:solidFill>
              </a:rPr>
              <a:t>The </a:t>
            </a:r>
            <a:r>
              <a:rPr lang="en-MY" sz="3200" dirty="0">
                <a:solidFill>
                  <a:srgbClr val="0070C0"/>
                </a:solidFill>
              </a:rPr>
              <a:t>SDGs comprise an ambitious 17 </a:t>
            </a:r>
            <a:r>
              <a:rPr lang="en-MY" sz="3200" dirty="0" smtClean="0">
                <a:solidFill>
                  <a:srgbClr val="0070C0"/>
                </a:solidFill>
              </a:rPr>
              <a:t>goals</a:t>
            </a:r>
          </a:p>
          <a:p>
            <a:pPr>
              <a:lnSpc>
                <a:spcPct val="110000"/>
              </a:lnSpc>
              <a:spcBef>
                <a:spcPts val="0"/>
              </a:spcBef>
            </a:pPr>
            <a:endParaRPr lang="en-MY" sz="3200" dirty="0">
              <a:solidFill>
                <a:srgbClr val="0070C0"/>
              </a:solidFill>
            </a:endParaRPr>
          </a:p>
          <a:p>
            <a:pPr>
              <a:lnSpc>
                <a:spcPct val="110000"/>
              </a:lnSpc>
              <a:spcBef>
                <a:spcPts val="0"/>
              </a:spcBef>
            </a:pPr>
            <a:r>
              <a:rPr lang="en-MY" sz="3200" dirty="0" smtClean="0">
                <a:solidFill>
                  <a:srgbClr val="0070C0"/>
                </a:solidFill>
              </a:rPr>
              <a:t>While </a:t>
            </a:r>
            <a:r>
              <a:rPr lang="en-MY" sz="3200" dirty="0">
                <a:solidFill>
                  <a:srgbClr val="0070C0"/>
                </a:solidFill>
              </a:rPr>
              <a:t>the SDGs do not explicitly target financial inclusion, greater access to financial services is a key enabler for many of them. </a:t>
            </a:r>
            <a:endParaRPr lang="en-MY" sz="3200" dirty="0" smtClean="0">
              <a:solidFill>
                <a:srgbClr val="0070C0"/>
              </a:solidFill>
            </a:endParaRPr>
          </a:p>
          <a:p>
            <a:endParaRPr lang="en-MY" sz="2800" dirty="0"/>
          </a:p>
          <a:p>
            <a:pPr marL="0" indent="0">
              <a:buNone/>
            </a:pPr>
            <a:endParaRPr lang="en-MY" sz="2800" dirty="0"/>
          </a:p>
        </p:txBody>
      </p:sp>
      <p:sp>
        <p:nvSpPr>
          <p:cNvPr id="3" name="Slide Number Placeholder 2"/>
          <p:cNvSpPr>
            <a:spLocks noGrp="1"/>
          </p:cNvSpPr>
          <p:nvPr>
            <p:ph type="sldNum" sz="quarter" idx="12"/>
          </p:nvPr>
        </p:nvSpPr>
        <p:spPr/>
        <p:txBody>
          <a:bodyPr/>
          <a:lstStyle/>
          <a:p>
            <a:fld id="{109C2C02-B260-4CCC-B617-C386B18826A8}" type="slidenum">
              <a:rPr lang="en-US" smtClean="0"/>
              <a:t>16</a:t>
            </a:fld>
            <a:endParaRPr lang="en-US"/>
          </a:p>
        </p:txBody>
      </p:sp>
    </p:spTree>
    <p:extLst>
      <p:ext uri="{BB962C8B-B14F-4D97-AF65-F5344CB8AC3E}">
        <p14:creationId xmlns:p14="http://schemas.microsoft.com/office/powerpoint/2010/main" val="3083487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2820" y="264752"/>
            <a:ext cx="8247652" cy="911468"/>
          </a:xfrm>
          <a:prstGeom prst="rect">
            <a:avLst/>
          </a:prstGeom>
        </p:spPr>
        <p:txBody>
          <a:bodyPr vert="horz" wrap="square" lIns="0" tIns="0" rIns="0" bIns="0" rtlCol="0">
            <a:spAutoFit/>
          </a:bodyPr>
          <a:lstStyle/>
          <a:p>
            <a:pPr marL="12700" marR="5080">
              <a:lnSpc>
                <a:spcPct val="100699"/>
              </a:lnSpc>
            </a:pPr>
            <a:r>
              <a:rPr sz="3000" b="1" dirty="0">
                <a:solidFill>
                  <a:srgbClr val="FFFFFF"/>
                </a:solidFill>
                <a:latin typeface="Myriad Pro" panose="020B0503030403020204" pitchFamily="34" charset="0"/>
                <a:cs typeface="Candara"/>
              </a:rPr>
              <a:t>From </a:t>
            </a:r>
            <a:r>
              <a:rPr sz="3000" b="1" spc="-5" dirty="0">
                <a:solidFill>
                  <a:srgbClr val="FFFFFF"/>
                </a:solidFill>
                <a:latin typeface="Myriad Pro" panose="020B0503030403020204" pitchFamily="34" charset="0"/>
                <a:cs typeface="Candara"/>
              </a:rPr>
              <a:t>Millennium </a:t>
            </a:r>
            <a:r>
              <a:rPr sz="3000" b="1" dirty="0">
                <a:solidFill>
                  <a:srgbClr val="FFFFFF"/>
                </a:solidFill>
                <a:latin typeface="Myriad Pro" panose="020B0503030403020204" pitchFamily="34" charset="0"/>
                <a:cs typeface="Candara"/>
              </a:rPr>
              <a:t>Development</a:t>
            </a:r>
            <a:r>
              <a:rPr sz="3000" b="1" spc="-80" dirty="0">
                <a:solidFill>
                  <a:srgbClr val="FFFFFF"/>
                </a:solidFill>
                <a:latin typeface="Myriad Pro" panose="020B0503030403020204" pitchFamily="34" charset="0"/>
                <a:cs typeface="Candara"/>
              </a:rPr>
              <a:t> </a:t>
            </a:r>
            <a:r>
              <a:rPr sz="3000" b="1" dirty="0">
                <a:solidFill>
                  <a:srgbClr val="FFFFFF"/>
                </a:solidFill>
                <a:latin typeface="Myriad Pro" panose="020B0503030403020204" pitchFamily="34" charset="0"/>
                <a:cs typeface="Candara"/>
              </a:rPr>
              <a:t>Goals  to Sustainable Development</a:t>
            </a:r>
            <a:r>
              <a:rPr sz="3000" b="1" spc="-105" dirty="0">
                <a:solidFill>
                  <a:srgbClr val="FFFFFF"/>
                </a:solidFill>
                <a:latin typeface="Myriad Pro" panose="020B0503030403020204" pitchFamily="34" charset="0"/>
                <a:cs typeface="Candara"/>
              </a:rPr>
              <a:t> </a:t>
            </a:r>
            <a:r>
              <a:rPr sz="3000" b="1" dirty="0">
                <a:solidFill>
                  <a:srgbClr val="FFFFFF"/>
                </a:solidFill>
                <a:latin typeface="Myriad Pro" panose="020B0503030403020204" pitchFamily="34" charset="0"/>
                <a:cs typeface="Candara"/>
              </a:rPr>
              <a:t>Goals</a:t>
            </a:r>
            <a:endParaRPr sz="3000" dirty="0">
              <a:latin typeface="Myriad Pro" panose="020B0503030403020204" pitchFamily="34" charset="0"/>
              <a:cs typeface="Candara"/>
            </a:endParaRPr>
          </a:p>
        </p:txBody>
      </p:sp>
      <p:sp>
        <p:nvSpPr>
          <p:cNvPr id="3" name="object 3"/>
          <p:cNvSpPr/>
          <p:nvPr/>
        </p:nvSpPr>
        <p:spPr>
          <a:xfrm>
            <a:off x="4572000" y="1866900"/>
            <a:ext cx="4680520" cy="533400"/>
          </a:xfrm>
          <a:custGeom>
            <a:avLst/>
            <a:gdLst/>
            <a:ahLst/>
            <a:cxnLst/>
            <a:rect l="l" t="t" r="r" b="b"/>
            <a:pathLst>
              <a:path w="4965065" h="533400">
                <a:moveTo>
                  <a:pt x="0" y="533400"/>
                </a:moveTo>
                <a:lnTo>
                  <a:pt x="4964734" y="533400"/>
                </a:lnTo>
                <a:lnTo>
                  <a:pt x="4964734" y="0"/>
                </a:lnTo>
                <a:lnTo>
                  <a:pt x="0" y="0"/>
                </a:lnTo>
                <a:lnTo>
                  <a:pt x="0" y="533400"/>
                </a:lnTo>
                <a:close/>
              </a:path>
            </a:pathLst>
          </a:custGeom>
          <a:solidFill>
            <a:srgbClr val="FFFFFF"/>
          </a:solidFill>
        </p:spPr>
        <p:txBody>
          <a:bodyPr wrap="square" lIns="0" tIns="0" rIns="0" bIns="0" rtlCol="0"/>
          <a:lstStyle/>
          <a:p>
            <a:endParaRPr/>
          </a:p>
        </p:txBody>
      </p:sp>
      <p:sp>
        <p:nvSpPr>
          <p:cNvPr id="4" name="object 4"/>
          <p:cNvSpPr txBox="1"/>
          <p:nvPr/>
        </p:nvSpPr>
        <p:spPr>
          <a:xfrm>
            <a:off x="4860032" y="1965578"/>
            <a:ext cx="3721100" cy="276999"/>
          </a:xfrm>
          <a:prstGeom prst="rect">
            <a:avLst/>
          </a:prstGeom>
        </p:spPr>
        <p:txBody>
          <a:bodyPr vert="horz" wrap="square" lIns="0" tIns="0" rIns="0" bIns="0" rtlCol="0">
            <a:spAutoFit/>
          </a:bodyPr>
          <a:lstStyle/>
          <a:p>
            <a:pPr marL="12700">
              <a:lnSpc>
                <a:spcPct val="100000"/>
              </a:lnSpc>
            </a:pPr>
            <a:r>
              <a:rPr b="1" dirty="0">
                <a:latin typeface="Myriad Pro"/>
                <a:cs typeface="Myriad Pro"/>
              </a:rPr>
              <a:t>17 </a:t>
            </a:r>
            <a:r>
              <a:rPr b="1" spc="-5" dirty="0">
                <a:latin typeface="Myriad Pro"/>
                <a:cs typeface="Myriad Pro"/>
              </a:rPr>
              <a:t>goals  169 targets  </a:t>
            </a:r>
            <a:r>
              <a:rPr b="1" dirty="0">
                <a:latin typeface="Myriad Pro"/>
                <a:cs typeface="Myriad Pro"/>
              </a:rPr>
              <a:t>304</a:t>
            </a:r>
            <a:r>
              <a:rPr b="1" spc="-185" dirty="0">
                <a:latin typeface="Myriad Pro"/>
                <a:cs typeface="Myriad Pro"/>
              </a:rPr>
              <a:t> </a:t>
            </a:r>
            <a:r>
              <a:rPr b="1" spc="-5" dirty="0">
                <a:latin typeface="Myriad Pro"/>
                <a:cs typeface="Myriad Pro"/>
              </a:rPr>
              <a:t>indicators</a:t>
            </a:r>
            <a:endParaRPr b="1" dirty="0">
              <a:latin typeface="Myriad Pro"/>
              <a:cs typeface="Myriad Pro"/>
            </a:endParaRPr>
          </a:p>
        </p:txBody>
      </p:sp>
      <p:sp>
        <p:nvSpPr>
          <p:cNvPr id="5" name="object 5"/>
          <p:cNvSpPr/>
          <p:nvPr/>
        </p:nvSpPr>
        <p:spPr>
          <a:xfrm>
            <a:off x="4785176" y="2672593"/>
            <a:ext cx="3963288" cy="3174111"/>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416557" y="2672555"/>
            <a:ext cx="3902583" cy="3204717"/>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0" y="1866900"/>
            <a:ext cx="4572000" cy="533400"/>
          </a:xfrm>
          <a:custGeom>
            <a:avLst/>
            <a:gdLst/>
            <a:ahLst/>
            <a:cxnLst/>
            <a:rect l="l" t="t" r="r" b="b"/>
            <a:pathLst>
              <a:path w="3962400" h="533400">
                <a:moveTo>
                  <a:pt x="0" y="533400"/>
                </a:moveTo>
                <a:lnTo>
                  <a:pt x="3962400" y="533400"/>
                </a:lnTo>
                <a:lnTo>
                  <a:pt x="3962400" y="0"/>
                </a:lnTo>
                <a:lnTo>
                  <a:pt x="0" y="0"/>
                </a:lnTo>
                <a:lnTo>
                  <a:pt x="0" y="533400"/>
                </a:lnTo>
                <a:close/>
              </a:path>
            </a:pathLst>
          </a:custGeom>
          <a:solidFill>
            <a:srgbClr val="FFFFFF"/>
          </a:solidFill>
        </p:spPr>
        <p:txBody>
          <a:bodyPr wrap="square" lIns="0" tIns="0" rIns="0" bIns="0" rtlCol="0"/>
          <a:lstStyle/>
          <a:p>
            <a:endParaRPr/>
          </a:p>
        </p:txBody>
      </p:sp>
      <p:sp>
        <p:nvSpPr>
          <p:cNvPr id="8" name="object 8"/>
          <p:cNvSpPr txBox="1"/>
          <p:nvPr/>
        </p:nvSpPr>
        <p:spPr>
          <a:xfrm>
            <a:off x="409143" y="1965578"/>
            <a:ext cx="777875" cy="276999"/>
          </a:xfrm>
          <a:prstGeom prst="rect">
            <a:avLst/>
          </a:prstGeom>
        </p:spPr>
        <p:txBody>
          <a:bodyPr vert="horz" wrap="square" lIns="0" tIns="0" rIns="0" bIns="0" rtlCol="0">
            <a:spAutoFit/>
          </a:bodyPr>
          <a:lstStyle/>
          <a:p>
            <a:pPr marL="12700">
              <a:lnSpc>
                <a:spcPct val="100000"/>
              </a:lnSpc>
            </a:pPr>
            <a:r>
              <a:rPr b="1" dirty="0">
                <a:latin typeface="Myriad Pro"/>
                <a:cs typeface="Myriad Pro"/>
              </a:rPr>
              <a:t>8</a:t>
            </a:r>
            <a:r>
              <a:rPr b="1" spc="-80" dirty="0">
                <a:latin typeface="Myriad Pro"/>
                <a:cs typeface="Myriad Pro"/>
              </a:rPr>
              <a:t> </a:t>
            </a:r>
            <a:r>
              <a:rPr b="1" spc="-5" dirty="0">
                <a:latin typeface="Myriad Pro"/>
                <a:cs typeface="Myriad Pro"/>
              </a:rPr>
              <a:t>goals</a:t>
            </a:r>
            <a:endParaRPr b="1" dirty="0">
              <a:latin typeface="Myriad Pro"/>
              <a:cs typeface="Myriad Pro"/>
            </a:endParaRPr>
          </a:p>
        </p:txBody>
      </p:sp>
      <p:sp>
        <p:nvSpPr>
          <p:cNvPr id="9" name="object 9"/>
          <p:cNvSpPr txBox="1"/>
          <p:nvPr/>
        </p:nvSpPr>
        <p:spPr>
          <a:xfrm>
            <a:off x="1323847" y="1965578"/>
            <a:ext cx="2538730" cy="276999"/>
          </a:xfrm>
          <a:prstGeom prst="rect">
            <a:avLst/>
          </a:prstGeom>
        </p:spPr>
        <p:txBody>
          <a:bodyPr vert="horz" wrap="square" lIns="0" tIns="0" rIns="0" bIns="0" rtlCol="0">
            <a:spAutoFit/>
          </a:bodyPr>
          <a:lstStyle/>
          <a:p>
            <a:pPr marL="12700">
              <a:lnSpc>
                <a:spcPct val="100000"/>
              </a:lnSpc>
            </a:pPr>
            <a:r>
              <a:rPr b="1" dirty="0">
                <a:latin typeface="Myriad Pro"/>
                <a:cs typeface="Myriad Pro"/>
              </a:rPr>
              <a:t>21 </a:t>
            </a:r>
            <a:r>
              <a:rPr b="1" spc="-5" dirty="0">
                <a:latin typeface="Myriad Pro"/>
                <a:cs typeface="Myriad Pro"/>
              </a:rPr>
              <a:t>targets  </a:t>
            </a:r>
            <a:r>
              <a:rPr b="1" dirty="0">
                <a:latin typeface="Myriad Pro"/>
                <a:cs typeface="Myriad Pro"/>
              </a:rPr>
              <a:t>60</a:t>
            </a:r>
            <a:r>
              <a:rPr b="1" spc="-75" dirty="0">
                <a:latin typeface="Myriad Pro"/>
                <a:cs typeface="Myriad Pro"/>
              </a:rPr>
              <a:t> </a:t>
            </a:r>
            <a:r>
              <a:rPr b="1" spc="-5" dirty="0">
                <a:latin typeface="Myriad Pro"/>
                <a:cs typeface="Myriad Pro"/>
              </a:rPr>
              <a:t>indicators</a:t>
            </a:r>
            <a:endParaRPr b="1" dirty="0">
              <a:latin typeface="Myriad Pro"/>
              <a:cs typeface="Myriad Pro"/>
            </a:endParaRPr>
          </a:p>
        </p:txBody>
      </p:sp>
      <p:sp>
        <p:nvSpPr>
          <p:cNvPr id="10" name="object 10"/>
          <p:cNvSpPr/>
          <p:nvPr/>
        </p:nvSpPr>
        <p:spPr>
          <a:xfrm>
            <a:off x="4252157" y="3510819"/>
            <a:ext cx="533400" cy="990600"/>
          </a:xfrm>
          <a:custGeom>
            <a:avLst/>
            <a:gdLst/>
            <a:ahLst/>
            <a:cxnLst/>
            <a:rect l="l" t="t" r="r" b="b"/>
            <a:pathLst>
              <a:path w="533400" h="990600">
                <a:moveTo>
                  <a:pt x="266446" y="0"/>
                </a:moveTo>
                <a:lnTo>
                  <a:pt x="266446" y="247650"/>
                </a:lnTo>
                <a:lnTo>
                  <a:pt x="0" y="247650"/>
                </a:lnTo>
                <a:lnTo>
                  <a:pt x="0" y="742950"/>
                </a:lnTo>
                <a:lnTo>
                  <a:pt x="266446" y="742950"/>
                </a:lnTo>
                <a:lnTo>
                  <a:pt x="266446" y="990600"/>
                </a:lnTo>
                <a:lnTo>
                  <a:pt x="533019" y="495300"/>
                </a:lnTo>
                <a:lnTo>
                  <a:pt x="266446" y="0"/>
                </a:lnTo>
                <a:close/>
              </a:path>
            </a:pathLst>
          </a:custGeom>
          <a:solidFill>
            <a:srgbClr val="00AF50"/>
          </a:solidFill>
        </p:spPr>
        <p:txBody>
          <a:bodyPr wrap="square" lIns="0" tIns="0" rIns="0" bIns="0" rtlCol="0"/>
          <a:lstStyle/>
          <a:p>
            <a:endParaRPr/>
          </a:p>
        </p:txBody>
      </p:sp>
    </p:spTree>
    <p:extLst>
      <p:ext uri="{BB962C8B-B14F-4D97-AF65-F5344CB8AC3E}">
        <p14:creationId xmlns:p14="http://schemas.microsoft.com/office/powerpoint/2010/main" val="14445074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solidFill>
            <a:srgbClr val="202745"/>
          </a:solidFill>
        </p:spPr>
        <p:txBody>
          <a:bodyPr wrap="square" lIns="0" tIns="0" rIns="0" bIns="0" rtlCol="0"/>
          <a:lstStyle/>
          <a:p>
            <a:endParaRPr/>
          </a:p>
        </p:txBody>
      </p:sp>
      <p:sp>
        <p:nvSpPr>
          <p:cNvPr id="3" name="object 3"/>
          <p:cNvSpPr/>
          <p:nvPr/>
        </p:nvSpPr>
        <p:spPr>
          <a:xfrm>
            <a:off x="0" y="4654295"/>
            <a:ext cx="9144000" cy="220370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4752085"/>
            <a:ext cx="9144000" cy="2106295"/>
          </a:xfrm>
          <a:custGeom>
            <a:avLst/>
            <a:gdLst/>
            <a:ahLst/>
            <a:cxnLst/>
            <a:rect l="l" t="t" r="r" b="b"/>
            <a:pathLst>
              <a:path w="9144000" h="2106295">
                <a:moveTo>
                  <a:pt x="0" y="1692313"/>
                </a:moveTo>
                <a:lnTo>
                  <a:pt x="0" y="2105911"/>
                </a:lnTo>
                <a:lnTo>
                  <a:pt x="9144000" y="2105911"/>
                </a:lnTo>
                <a:lnTo>
                  <a:pt x="9144000" y="1750882"/>
                </a:lnTo>
                <a:lnTo>
                  <a:pt x="2312157" y="1750882"/>
                </a:lnTo>
                <a:lnTo>
                  <a:pt x="1709221" y="1745403"/>
                </a:lnTo>
                <a:lnTo>
                  <a:pt x="0" y="1692313"/>
                </a:lnTo>
                <a:close/>
              </a:path>
              <a:path w="9144000" h="2106295">
                <a:moveTo>
                  <a:pt x="9144000" y="0"/>
                </a:moveTo>
                <a:lnTo>
                  <a:pt x="9016823" y="60106"/>
                </a:lnTo>
                <a:lnTo>
                  <a:pt x="8524222" y="287312"/>
                </a:lnTo>
                <a:lnTo>
                  <a:pt x="8113133" y="469286"/>
                </a:lnTo>
                <a:lnTo>
                  <a:pt x="7719208" y="636183"/>
                </a:lnTo>
                <a:lnTo>
                  <a:pt x="7394174" y="767694"/>
                </a:lnTo>
                <a:lnTo>
                  <a:pt x="7079869" y="888950"/>
                </a:lnTo>
                <a:lnTo>
                  <a:pt x="6825516" y="982438"/>
                </a:lnTo>
                <a:lnTo>
                  <a:pt x="6577508" y="1069288"/>
                </a:lnTo>
                <a:lnTo>
                  <a:pt x="6335343" y="1149720"/>
                </a:lnTo>
                <a:lnTo>
                  <a:pt x="6098516" y="1223954"/>
                </a:lnTo>
                <a:lnTo>
                  <a:pt x="5866526" y="1292209"/>
                </a:lnTo>
                <a:lnTo>
                  <a:pt x="5638870" y="1354706"/>
                </a:lnTo>
                <a:lnTo>
                  <a:pt x="5459528" y="1400704"/>
                </a:lnTo>
                <a:lnTo>
                  <a:pt x="5282381" y="1443270"/>
                </a:lnTo>
                <a:lnTo>
                  <a:pt x="5107172" y="1482517"/>
                </a:lnTo>
                <a:lnTo>
                  <a:pt x="4933643" y="1518555"/>
                </a:lnTo>
                <a:lnTo>
                  <a:pt x="4761536" y="1551499"/>
                </a:lnTo>
                <a:lnTo>
                  <a:pt x="4590595" y="1581461"/>
                </a:lnTo>
                <a:lnTo>
                  <a:pt x="4378165" y="1614890"/>
                </a:lnTo>
                <a:lnTo>
                  <a:pt x="4166652" y="1644054"/>
                </a:lnTo>
                <a:lnTo>
                  <a:pt x="3955553" y="1669174"/>
                </a:lnTo>
                <a:lnTo>
                  <a:pt x="3744365" y="1690469"/>
                </a:lnTo>
                <a:lnTo>
                  <a:pt x="3532585" y="1708158"/>
                </a:lnTo>
                <a:lnTo>
                  <a:pt x="3276961" y="1724936"/>
                </a:lnTo>
                <a:lnTo>
                  <a:pt x="3018893" y="1737219"/>
                </a:lnTo>
                <a:lnTo>
                  <a:pt x="2713565" y="1746373"/>
                </a:lnTo>
                <a:lnTo>
                  <a:pt x="2312157" y="1750882"/>
                </a:lnTo>
                <a:lnTo>
                  <a:pt x="9144000" y="1750882"/>
                </a:lnTo>
                <a:lnTo>
                  <a:pt x="9144000" y="0"/>
                </a:lnTo>
                <a:close/>
              </a:path>
            </a:pathLst>
          </a:custGeom>
          <a:solidFill>
            <a:srgbClr val="7B7B7B">
              <a:alpha val="45097"/>
            </a:srgbClr>
          </a:solidFill>
        </p:spPr>
        <p:txBody>
          <a:bodyPr wrap="square" lIns="0" tIns="0" rIns="0" bIns="0" rtlCol="0"/>
          <a:lstStyle/>
          <a:p>
            <a:endParaRPr/>
          </a:p>
        </p:txBody>
      </p:sp>
      <p:sp>
        <p:nvSpPr>
          <p:cNvPr id="5" name="object 5"/>
          <p:cNvSpPr/>
          <p:nvPr/>
        </p:nvSpPr>
        <p:spPr>
          <a:xfrm>
            <a:off x="7211568" y="0"/>
            <a:ext cx="1932431" cy="6857999"/>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315200" y="0"/>
            <a:ext cx="1828800" cy="6858000"/>
          </a:xfrm>
          <a:custGeom>
            <a:avLst/>
            <a:gdLst/>
            <a:ahLst/>
            <a:cxnLst/>
            <a:rect l="l" t="t" r="r" b="b"/>
            <a:pathLst>
              <a:path w="1828800" h="6858000">
                <a:moveTo>
                  <a:pt x="0" y="0"/>
                </a:moveTo>
                <a:lnTo>
                  <a:pt x="37678" y="52510"/>
                </a:lnTo>
                <a:lnTo>
                  <a:pt x="74692" y="105059"/>
                </a:lnTo>
                <a:lnTo>
                  <a:pt x="111045" y="157642"/>
                </a:lnTo>
                <a:lnTo>
                  <a:pt x="146740" y="210258"/>
                </a:lnTo>
                <a:lnTo>
                  <a:pt x="181781" y="262903"/>
                </a:lnTo>
                <a:lnTo>
                  <a:pt x="216173" y="315574"/>
                </a:lnTo>
                <a:lnTo>
                  <a:pt x="249918" y="368268"/>
                </a:lnTo>
                <a:lnTo>
                  <a:pt x="283022" y="420982"/>
                </a:lnTo>
                <a:lnTo>
                  <a:pt x="315488" y="473715"/>
                </a:lnTo>
                <a:lnTo>
                  <a:pt x="347319" y="526461"/>
                </a:lnTo>
                <a:lnTo>
                  <a:pt x="378519" y="579219"/>
                </a:lnTo>
                <a:lnTo>
                  <a:pt x="409092" y="631986"/>
                </a:lnTo>
                <a:lnTo>
                  <a:pt x="439043" y="684758"/>
                </a:lnTo>
                <a:lnTo>
                  <a:pt x="468375" y="737534"/>
                </a:lnTo>
                <a:lnTo>
                  <a:pt x="497091" y="790309"/>
                </a:lnTo>
                <a:lnTo>
                  <a:pt x="525196" y="843081"/>
                </a:lnTo>
                <a:lnTo>
                  <a:pt x="552693" y="895847"/>
                </a:lnTo>
                <a:lnTo>
                  <a:pt x="579586" y="948604"/>
                </a:lnTo>
                <a:lnTo>
                  <a:pt x="605880" y="1001349"/>
                </a:lnTo>
                <a:lnTo>
                  <a:pt x="631577" y="1054080"/>
                </a:lnTo>
                <a:lnTo>
                  <a:pt x="656682" y="1106792"/>
                </a:lnTo>
                <a:lnTo>
                  <a:pt x="681198" y="1159484"/>
                </a:lnTo>
                <a:lnTo>
                  <a:pt x="705130" y="1212153"/>
                </a:lnTo>
                <a:lnTo>
                  <a:pt x="728481" y="1264795"/>
                </a:lnTo>
                <a:lnTo>
                  <a:pt x="751256" y="1317407"/>
                </a:lnTo>
                <a:lnTo>
                  <a:pt x="773457" y="1369987"/>
                </a:lnTo>
                <a:lnTo>
                  <a:pt x="795088" y="1422532"/>
                </a:lnTo>
                <a:lnTo>
                  <a:pt x="816155" y="1475038"/>
                </a:lnTo>
                <a:lnTo>
                  <a:pt x="836659" y="1527504"/>
                </a:lnTo>
                <a:lnTo>
                  <a:pt x="856606" y="1579925"/>
                </a:lnTo>
                <a:lnTo>
                  <a:pt x="875999" y="1632299"/>
                </a:lnTo>
                <a:lnTo>
                  <a:pt x="894841" y="1684623"/>
                </a:lnTo>
                <a:lnTo>
                  <a:pt x="913138" y="1736895"/>
                </a:lnTo>
                <a:lnTo>
                  <a:pt x="930891" y="1789110"/>
                </a:lnTo>
                <a:lnTo>
                  <a:pt x="948107" y="1841267"/>
                </a:lnTo>
                <a:lnTo>
                  <a:pt x="964787" y="1893362"/>
                </a:lnTo>
                <a:lnTo>
                  <a:pt x="980936" y="1945392"/>
                </a:lnTo>
                <a:lnTo>
                  <a:pt x="996558" y="1997355"/>
                </a:lnTo>
                <a:lnTo>
                  <a:pt x="1011657" y="2049248"/>
                </a:lnTo>
                <a:lnTo>
                  <a:pt x="1026237" y="2101067"/>
                </a:lnTo>
                <a:lnTo>
                  <a:pt x="1040300" y="2152809"/>
                </a:lnTo>
                <a:lnTo>
                  <a:pt x="1053852" y="2204473"/>
                </a:lnTo>
                <a:lnTo>
                  <a:pt x="1066896" y="2256054"/>
                </a:lnTo>
                <a:lnTo>
                  <a:pt x="1079436" y="2307550"/>
                </a:lnTo>
                <a:lnTo>
                  <a:pt x="1091475" y="2358958"/>
                </a:lnTo>
                <a:lnTo>
                  <a:pt x="1103018" y="2410275"/>
                </a:lnTo>
                <a:lnTo>
                  <a:pt x="1114068" y="2461498"/>
                </a:lnTo>
                <a:lnTo>
                  <a:pt x="1124629" y="2512625"/>
                </a:lnTo>
                <a:lnTo>
                  <a:pt x="1134705" y="2563651"/>
                </a:lnTo>
                <a:lnTo>
                  <a:pt x="1144300" y="2614575"/>
                </a:lnTo>
                <a:lnTo>
                  <a:pt x="1153418" y="2665393"/>
                </a:lnTo>
                <a:lnTo>
                  <a:pt x="1162062" y="2716103"/>
                </a:lnTo>
                <a:lnTo>
                  <a:pt x="1170236" y="2766701"/>
                </a:lnTo>
                <a:lnTo>
                  <a:pt x="1177945" y="2817185"/>
                </a:lnTo>
                <a:lnTo>
                  <a:pt x="1185192" y="2867551"/>
                </a:lnTo>
                <a:lnTo>
                  <a:pt x="1191980" y="2917797"/>
                </a:lnTo>
                <a:lnTo>
                  <a:pt x="1198314" y="2967920"/>
                </a:lnTo>
                <a:lnTo>
                  <a:pt x="1204197" y="3017916"/>
                </a:lnTo>
                <a:lnTo>
                  <a:pt x="1209634" y="3067784"/>
                </a:lnTo>
                <a:lnTo>
                  <a:pt x="1214628" y="3117520"/>
                </a:lnTo>
                <a:lnTo>
                  <a:pt x="1219183" y="3167120"/>
                </a:lnTo>
                <a:lnTo>
                  <a:pt x="1223302" y="3216583"/>
                </a:lnTo>
                <a:lnTo>
                  <a:pt x="1226990" y="3265905"/>
                </a:lnTo>
                <a:lnTo>
                  <a:pt x="1230251" y="3315083"/>
                </a:lnTo>
                <a:lnTo>
                  <a:pt x="1233088" y="3364115"/>
                </a:lnTo>
                <a:lnTo>
                  <a:pt x="1235505" y="3412997"/>
                </a:lnTo>
                <a:lnTo>
                  <a:pt x="1237506" y="3461726"/>
                </a:lnTo>
                <a:lnTo>
                  <a:pt x="1239095" y="3510300"/>
                </a:lnTo>
                <a:lnTo>
                  <a:pt x="1240275" y="3558716"/>
                </a:lnTo>
                <a:lnTo>
                  <a:pt x="1241051" y="3606970"/>
                </a:lnTo>
                <a:lnTo>
                  <a:pt x="1241426" y="3655060"/>
                </a:lnTo>
                <a:lnTo>
                  <a:pt x="1241404" y="3702983"/>
                </a:lnTo>
                <a:lnTo>
                  <a:pt x="1240989" y="3750736"/>
                </a:lnTo>
                <a:lnTo>
                  <a:pt x="1240185" y="3798316"/>
                </a:lnTo>
                <a:lnTo>
                  <a:pt x="1238995" y="3845719"/>
                </a:lnTo>
                <a:lnTo>
                  <a:pt x="1237424" y="3892944"/>
                </a:lnTo>
                <a:lnTo>
                  <a:pt x="1235475" y="3939987"/>
                </a:lnTo>
                <a:lnTo>
                  <a:pt x="1233152" y="3986846"/>
                </a:lnTo>
                <a:lnTo>
                  <a:pt x="1230459" y="4033516"/>
                </a:lnTo>
                <a:lnTo>
                  <a:pt x="1227400" y="4079996"/>
                </a:lnTo>
                <a:lnTo>
                  <a:pt x="1223979" y="4126283"/>
                </a:lnTo>
                <a:lnTo>
                  <a:pt x="1220198" y="4172373"/>
                </a:lnTo>
                <a:lnTo>
                  <a:pt x="1216063" y="4218264"/>
                </a:lnTo>
                <a:lnTo>
                  <a:pt x="1211578" y="4263952"/>
                </a:lnTo>
                <a:lnTo>
                  <a:pt x="1206745" y="4309435"/>
                </a:lnTo>
                <a:lnTo>
                  <a:pt x="1201568" y="4354710"/>
                </a:lnTo>
                <a:lnTo>
                  <a:pt x="1196053" y="4399773"/>
                </a:lnTo>
                <a:lnTo>
                  <a:pt x="1190201" y="4444623"/>
                </a:lnTo>
                <a:lnTo>
                  <a:pt x="1184018" y="4489256"/>
                </a:lnTo>
                <a:lnTo>
                  <a:pt x="1177507" y="4533668"/>
                </a:lnTo>
                <a:lnTo>
                  <a:pt x="1170672" y="4577858"/>
                </a:lnTo>
                <a:lnTo>
                  <a:pt x="1163517" y="4621822"/>
                </a:lnTo>
                <a:lnTo>
                  <a:pt x="1156045" y="4665558"/>
                </a:lnTo>
                <a:lnTo>
                  <a:pt x="1148260" y="4709062"/>
                </a:lnTo>
                <a:lnTo>
                  <a:pt x="1140167" y="4752331"/>
                </a:lnTo>
                <a:lnTo>
                  <a:pt x="1131769" y="4795362"/>
                </a:lnTo>
                <a:lnTo>
                  <a:pt x="1123069" y="4838154"/>
                </a:lnTo>
                <a:lnTo>
                  <a:pt x="1114073" y="4880702"/>
                </a:lnTo>
                <a:lnTo>
                  <a:pt x="1104783" y="4923003"/>
                </a:lnTo>
                <a:lnTo>
                  <a:pt x="1095203" y="4965056"/>
                </a:lnTo>
                <a:lnTo>
                  <a:pt x="1085337" y="5006856"/>
                </a:lnTo>
                <a:lnTo>
                  <a:pt x="1075190" y="5048401"/>
                </a:lnTo>
                <a:lnTo>
                  <a:pt x="1064764" y="5089688"/>
                </a:lnTo>
                <a:lnTo>
                  <a:pt x="1054064" y="5130715"/>
                </a:lnTo>
                <a:lnTo>
                  <a:pt x="1043094" y="5171477"/>
                </a:lnTo>
                <a:lnTo>
                  <a:pt x="1031857" y="5211973"/>
                </a:lnTo>
                <a:lnTo>
                  <a:pt x="1020357" y="5252199"/>
                </a:lnTo>
                <a:lnTo>
                  <a:pt x="1008598" y="5292152"/>
                </a:lnTo>
                <a:lnTo>
                  <a:pt x="996584" y="5331829"/>
                </a:lnTo>
                <a:lnTo>
                  <a:pt x="984319" y="5371228"/>
                </a:lnTo>
                <a:lnTo>
                  <a:pt x="971806" y="5410346"/>
                </a:lnTo>
                <a:lnTo>
                  <a:pt x="959049" y="5449179"/>
                </a:lnTo>
                <a:lnTo>
                  <a:pt x="946053" y="5487725"/>
                </a:lnTo>
                <a:lnTo>
                  <a:pt x="932821" y="5525981"/>
                </a:lnTo>
                <a:lnTo>
                  <a:pt x="919356" y="5563944"/>
                </a:lnTo>
                <a:lnTo>
                  <a:pt x="905664" y="5601610"/>
                </a:lnTo>
                <a:lnTo>
                  <a:pt x="891746" y="5638977"/>
                </a:lnTo>
                <a:lnTo>
                  <a:pt x="877608" y="5676043"/>
                </a:lnTo>
                <a:lnTo>
                  <a:pt x="863253" y="5712803"/>
                </a:lnTo>
                <a:lnTo>
                  <a:pt x="848686" y="5749256"/>
                </a:lnTo>
                <a:lnTo>
                  <a:pt x="833909" y="5785398"/>
                </a:lnTo>
                <a:lnTo>
                  <a:pt x="818926" y="5821227"/>
                </a:lnTo>
                <a:lnTo>
                  <a:pt x="803742" y="5856738"/>
                </a:lnTo>
                <a:lnTo>
                  <a:pt x="788361" y="5891930"/>
                </a:lnTo>
                <a:lnTo>
                  <a:pt x="772785" y="5926800"/>
                </a:lnTo>
                <a:lnTo>
                  <a:pt x="741068" y="5995560"/>
                </a:lnTo>
                <a:lnTo>
                  <a:pt x="708622" y="6062996"/>
                </a:lnTo>
                <a:lnTo>
                  <a:pt x="675477" y="6129082"/>
                </a:lnTo>
                <a:lnTo>
                  <a:pt x="641663" y="6193797"/>
                </a:lnTo>
                <a:lnTo>
                  <a:pt x="607212" y="6257116"/>
                </a:lnTo>
                <a:lnTo>
                  <a:pt x="572155" y="6319017"/>
                </a:lnTo>
                <a:lnTo>
                  <a:pt x="536521" y="6379475"/>
                </a:lnTo>
                <a:lnTo>
                  <a:pt x="500341" y="6438468"/>
                </a:lnTo>
                <a:lnTo>
                  <a:pt x="463647" y="6495971"/>
                </a:lnTo>
                <a:lnTo>
                  <a:pt x="426469" y="6551962"/>
                </a:lnTo>
                <a:lnTo>
                  <a:pt x="388836" y="6606417"/>
                </a:lnTo>
                <a:lnTo>
                  <a:pt x="350781" y="6659313"/>
                </a:lnTo>
                <a:lnTo>
                  <a:pt x="312334" y="6710625"/>
                </a:lnTo>
                <a:lnTo>
                  <a:pt x="273525" y="6760331"/>
                </a:lnTo>
                <a:lnTo>
                  <a:pt x="234385" y="6808408"/>
                </a:lnTo>
                <a:lnTo>
                  <a:pt x="194945" y="6854831"/>
                </a:lnTo>
                <a:lnTo>
                  <a:pt x="1828800" y="6857999"/>
                </a:lnTo>
                <a:lnTo>
                  <a:pt x="1828800" y="14224"/>
                </a:lnTo>
                <a:lnTo>
                  <a:pt x="0" y="0"/>
                </a:lnTo>
                <a:close/>
              </a:path>
            </a:pathLst>
          </a:custGeom>
          <a:solidFill>
            <a:srgbClr val="585858">
              <a:alpha val="39999"/>
            </a:srgbClr>
          </a:solidFill>
        </p:spPr>
        <p:txBody>
          <a:bodyPr wrap="square" lIns="0" tIns="0" rIns="0" bIns="0" rtlCol="0"/>
          <a:lstStyle/>
          <a:p>
            <a:endParaRPr/>
          </a:p>
        </p:txBody>
      </p:sp>
      <p:sp>
        <p:nvSpPr>
          <p:cNvPr id="7" name="object 7"/>
          <p:cNvSpPr txBox="1"/>
          <p:nvPr/>
        </p:nvSpPr>
        <p:spPr>
          <a:xfrm>
            <a:off x="1431416" y="338835"/>
            <a:ext cx="2052320" cy="617855"/>
          </a:xfrm>
          <a:prstGeom prst="rect">
            <a:avLst/>
          </a:prstGeom>
        </p:spPr>
        <p:txBody>
          <a:bodyPr vert="horz" wrap="square" lIns="0" tIns="0" rIns="0" bIns="0" rtlCol="0">
            <a:spAutoFit/>
          </a:bodyPr>
          <a:lstStyle/>
          <a:p>
            <a:pPr marL="12700" marR="5080">
              <a:lnSpc>
                <a:spcPct val="100000"/>
              </a:lnSpc>
            </a:pPr>
            <a:r>
              <a:rPr sz="2000" b="1" dirty="0">
                <a:solidFill>
                  <a:srgbClr val="B4DCF9"/>
                </a:solidFill>
                <a:latin typeface="Lucida Sans"/>
                <a:cs typeface="Lucida Sans"/>
              </a:rPr>
              <a:t>MDGs </a:t>
            </a:r>
            <a:r>
              <a:rPr sz="2000" b="1" spc="-10" dirty="0">
                <a:solidFill>
                  <a:srgbClr val="B4DCF9"/>
                </a:solidFill>
                <a:latin typeface="Lucida Sans"/>
                <a:cs typeface="Lucida Sans"/>
              </a:rPr>
              <a:t>vs.</a:t>
            </a:r>
            <a:r>
              <a:rPr sz="2000" b="1" spc="-85" dirty="0">
                <a:solidFill>
                  <a:srgbClr val="B4DCF9"/>
                </a:solidFill>
                <a:latin typeface="Lucida Sans"/>
                <a:cs typeface="Lucida Sans"/>
              </a:rPr>
              <a:t> </a:t>
            </a:r>
            <a:r>
              <a:rPr sz="2000" b="1" dirty="0">
                <a:solidFill>
                  <a:srgbClr val="B4DCF9"/>
                </a:solidFill>
                <a:latin typeface="Lucida Sans"/>
                <a:cs typeface="Lucida Sans"/>
              </a:rPr>
              <a:t>SDGs:  Goals</a:t>
            </a:r>
            <a:endParaRPr sz="2000">
              <a:latin typeface="Lucida Sans"/>
              <a:cs typeface="Lucida Sans"/>
            </a:endParaRPr>
          </a:p>
        </p:txBody>
      </p:sp>
      <p:sp>
        <p:nvSpPr>
          <p:cNvPr id="8" name="object 8"/>
          <p:cNvSpPr txBox="1"/>
          <p:nvPr/>
        </p:nvSpPr>
        <p:spPr>
          <a:xfrm>
            <a:off x="8294116" y="6443070"/>
            <a:ext cx="850265" cy="396240"/>
          </a:xfrm>
          <a:prstGeom prst="rect">
            <a:avLst/>
          </a:prstGeom>
        </p:spPr>
        <p:txBody>
          <a:bodyPr vert="horz" wrap="square" lIns="0" tIns="2540" rIns="0" bIns="0" rtlCol="0">
            <a:spAutoFit/>
          </a:bodyPr>
          <a:lstStyle/>
          <a:p>
            <a:pPr>
              <a:lnSpc>
                <a:spcPct val="100000"/>
              </a:lnSpc>
              <a:spcBef>
                <a:spcPts val="20"/>
              </a:spcBef>
            </a:pPr>
            <a:endParaRPr sz="1300">
              <a:latin typeface="Times New Roman"/>
              <a:cs typeface="Times New Roman"/>
            </a:endParaRPr>
          </a:p>
          <a:p>
            <a:pPr marL="485140">
              <a:lnSpc>
                <a:spcPct val="100000"/>
              </a:lnSpc>
            </a:pPr>
            <a:r>
              <a:rPr sz="1000" spc="-10" dirty="0">
                <a:solidFill>
                  <a:srgbClr val="83A0B8"/>
                </a:solidFill>
                <a:latin typeface="Tahoma"/>
                <a:cs typeface="Tahoma"/>
              </a:rPr>
              <a:t>13</a:t>
            </a:r>
            <a:endParaRPr sz="1000">
              <a:latin typeface="Tahoma"/>
              <a:cs typeface="Tahoma"/>
            </a:endParaRPr>
          </a:p>
        </p:txBody>
      </p:sp>
      <p:graphicFrame>
        <p:nvGraphicFramePr>
          <p:cNvPr id="9" name="object 9"/>
          <p:cNvGraphicFramePr>
            <a:graphicFrameLocks noGrp="1"/>
          </p:cNvGraphicFramePr>
          <p:nvPr/>
        </p:nvGraphicFramePr>
        <p:xfrm>
          <a:off x="107950" y="2127250"/>
          <a:ext cx="2743199" cy="3017515"/>
        </p:xfrm>
        <a:graphic>
          <a:graphicData uri="http://schemas.openxmlformats.org/drawingml/2006/table">
            <a:tbl>
              <a:tblPr firstRow="1" bandRow="1">
                <a:tableStyleId>{2D5ABB26-0587-4C30-8999-92F81FD0307C}</a:tableStyleId>
              </a:tblPr>
              <a:tblGrid>
                <a:gridCol w="360946"/>
                <a:gridCol w="2382253"/>
              </a:tblGrid>
              <a:tr h="304800">
                <a:tc gridSpan="2">
                  <a:txBody>
                    <a:bodyPr/>
                    <a:lstStyle/>
                    <a:p>
                      <a:pPr marL="690880">
                        <a:lnSpc>
                          <a:spcPct val="100000"/>
                        </a:lnSpc>
                        <a:spcBef>
                          <a:spcPts val="305"/>
                        </a:spcBef>
                      </a:pPr>
                      <a:r>
                        <a:rPr sz="1400" b="1" spc="-5" dirty="0">
                          <a:solidFill>
                            <a:srgbClr val="FFFFFF"/>
                          </a:solidFill>
                          <a:latin typeface="Tahoma"/>
                          <a:cs typeface="Tahoma"/>
                        </a:rPr>
                        <a:t>MDGs 8, 21,</a:t>
                      </a:r>
                      <a:r>
                        <a:rPr sz="1400" b="1" spc="-75" dirty="0">
                          <a:solidFill>
                            <a:srgbClr val="FFFFFF"/>
                          </a:solidFill>
                          <a:latin typeface="Tahoma"/>
                          <a:cs typeface="Tahoma"/>
                        </a:rPr>
                        <a:t> </a:t>
                      </a:r>
                      <a:r>
                        <a:rPr sz="1400" b="1" spc="-10" dirty="0">
                          <a:solidFill>
                            <a:srgbClr val="FFFFFF"/>
                          </a:solidFill>
                          <a:latin typeface="Tahoma"/>
                          <a:cs typeface="Tahoma"/>
                        </a:rPr>
                        <a:t>60</a:t>
                      </a:r>
                      <a:endParaRPr sz="14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3974"/>
                    </a:solidFill>
                  </a:tcPr>
                </a:tc>
                <a:tc hMerge="1">
                  <a:txBody>
                    <a:bodyPr/>
                    <a:lstStyle/>
                    <a:p>
                      <a:endParaRPr/>
                    </a:p>
                  </a:txBody>
                  <a:tcPr marL="0" marR="0" marT="0" marB="0"/>
                </a:tc>
              </a:tr>
              <a:tr h="396239">
                <a:tc>
                  <a:txBody>
                    <a:bodyPr/>
                    <a:lstStyle/>
                    <a:p>
                      <a:pPr marL="84455">
                        <a:lnSpc>
                          <a:spcPct val="100000"/>
                        </a:lnSpc>
                        <a:spcBef>
                          <a:spcPts val="310"/>
                        </a:spcBef>
                      </a:pPr>
                      <a:r>
                        <a:rPr sz="1000" b="1" dirty="0">
                          <a:latin typeface="Tahoma"/>
                          <a:cs typeface="Tahoma"/>
                        </a:rPr>
                        <a:t>1</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6633"/>
                    </a:solidFill>
                  </a:tcPr>
                </a:tc>
                <a:tc>
                  <a:txBody>
                    <a:bodyPr/>
                    <a:lstStyle/>
                    <a:p>
                      <a:pPr marL="85090">
                        <a:lnSpc>
                          <a:spcPct val="100000"/>
                        </a:lnSpc>
                        <a:spcBef>
                          <a:spcPts val="310"/>
                        </a:spcBef>
                      </a:pPr>
                      <a:r>
                        <a:rPr sz="1000" spc="-5" dirty="0">
                          <a:latin typeface="Tahoma"/>
                          <a:cs typeface="Tahoma"/>
                        </a:rPr>
                        <a:t>Eradicate extreme poverty and</a:t>
                      </a:r>
                      <a:r>
                        <a:rPr sz="1000" spc="-30" dirty="0">
                          <a:latin typeface="Tahoma"/>
                          <a:cs typeface="Tahoma"/>
                        </a:rPr>
                        <a:t> </a:t>
                      </a:r>
                      <a:r>
                        <a:rPr sz="1000" spc="-5" dirty="0">
                          <a:latin typeface="Tahoma"/>
                          <a:cs typeface="Tahoma"/>
                        </a:rPr>
                        <a:t>hunger</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96633"/>
                    </a:solidFill>
                  </a:tcPr>
                </a:tc>
              </a:tr>
              <a:tr h="396239">
                <a:tc>
                  <a:txBody>
                    <a:bodyPr/>
                    <a:lstStyle/>
                    <a:p>
                      <a:pPr marL="84455">
                        <a:lnSpc>
                          <a:spcPct val="100000"/>
                        </a:lnSpc>
                        <a:spcBef>
                          <a:spcPts val="310"/>
                        </a:spcBef>
                      </a:pPr>
                      <a:r>
                        <a:rPr sz="1000" b="1" dirty="0">
                          <a:latin typeface="Tahoma"/>
                          <a:cs typeface="Tahoma"/>
                        </a:rPr>
                        <a:t>2</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CA6"/>
                    </a:solidFill>
                  </a:tcPr>
                </a:tc>
                <a:tc>
                  <a:txBody>
                    <a:bodyPr/>
                    <a:lstStyle/>
                    <a:p>
                      <a:pPr marL="85090">
                        <a:lnSpc>
                          <a:spcPct val="100000"/>
                        </a:lnSpc>
                        <a:spcBef>
                          <a:spcPts val="310"/>
                        </a:spcBef>
                      </a:pPr>
                      <a:r>
                        <a:rPr sz="1000" spc="-5" dirty="0">
                          <a:latin typeface="Tahoma"/>
                          <a:cs typeface="Tahoma"/>
                        </a:rPr>
                        <a:t>Achieve universal  primary education</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CA6"/>
                    </a:solidFill>
                  </a:tcPr>
                </a:tc>
              </a:tr>
              <a:tr h="396240">
                <a:tc>
                  <a:txBody>
                    <a:bodyPr/>
                    <a:lstStyle/>
                    <a:p>
                      <a:pPr marL="84455">
                        <a:lnSpc>
                          <a:spcPct val="100000"/>
                        </a:lnSpc>
                        <a:spcBef>
                          <a:spcPts val="310"/>
                        </a:spcBef>
                      </a:pPr>
                      <a:r>
                        <a:rPr sz="1000" b="1" dirty="0">
                          <a:latin typeface="Tahoma"/>
                          <a:cs typeface="Tahoma"/>
                        </a:rPr>
                        <a:t>3</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9999"/>
                    </a:solidFill>
                  </a:tcPr>
                </a:tc>
                <a:tc>
                  <a:txBody>
                    <a:bodyPr/>
                    <a:lstStyle/>
                    <a:p>
                      <a:pPr marL="85090">
                        <a:lnSpc>
                          <a:spcPct val="100000"/>
                        </a:lnSpc>
                        <a:spcBef>
                          <a:spcPts val="310"/>
                        </a:spcBef>
                      </a:pPr>
                      <a:r>
                        <a:rPr sz="1000" spc="-5" dirty="0">
                          <a:latin typeface="Tahoma"/>
                          <a:cs typeface="Tahoma"/>
                        </a:rPr>
                        <a:t>Promote gender equality and</a:t>
                      </a:r>
                      <a:r>
                        <a:rPr sz="1000" dirty="0">
                          <a:latin typeface="Tahoma"/>
                          <a:cs typeface="Tahoma"/>
                        </a:rPr>
                        <a:t> </a:t>
                      </a:r>
                      <a:r>
                        <a:rPr sz="1000" spc="-5" dirty="0">
                          <a:latin typeface="Tahoma"/>
                          <a:cs typeface="Tahoma"/>
                        </a:rPr>
                        <a:t>empower</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9999"/>
                    </a:solidFill>
                  </a:tcPr>
                </a:tc>
              </a:tr>
              <a:tr h="243840">
                <a:tc>
                  <a:txBody>
                    <a:bodyPr/>
                    <a:lstStyle/>
                    <a:p>
                      <a:pPr marL="84455">
                        <a:lnSpc>
                          <a:spcPct val="100000"/>
                        </a:lnSpc>
                        <a:spcBef>
                          <a:spcPts val="310"/>
                        </a:spcBef>
                      </a:pPr>
                      <a:r>
                        <a:rPr sz="1000" b="1" dirty="0">
                          <a:latin typeface="Tahoma"/>
                          <a:cs typeface="Tahoma"/>
                        </a:rPr>
                        <a:t>4</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c>
                  <a:txBody>
                    <a:bodyPr/>
                    <a:lstStyle/>
                    <a:p>
                      <a:pPr marL="85090">
                        <a:lnSpc>
                          <a:spcPct val="100000"/>
                        </a:lnSpc>
                        <a:spcBef>
                          <a:spcPts val="310"/>
                        </a:spcBef>
                      </a:pPr>
                      <a:r>
                        <a:rPr sz="1000" spc="-5" dirty="0">
                          <a:latin typeface="Tahoma"/>
                          <a:cs typeface="Tahoma"/>
                        </a:rPr>
                        <a:t>Reduce child</a:t>
                      </a:r>
                      <a:r>
                        <a:rPr sz="1000" spc="-30" dirty="0">
                          <a:latin typeface="Tahoma"/>
                          <a:cs typeface="Tahoma"/>
                        </a:rPr>
                        <a:t> </a:t>
                      </a:r>
                      <a:r>
                        <a:rPr sz="1000" spc="-5" dirty="0">
                          <a:latin typeface="Tahoma"/>
                          <a:cs typeface="Tahoma"/>
                        </a:rPr>
                        <a:t>mortality</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r>
              <a:tr h="243839">
                <a:tc>
                  <a:txBody>
                    <a:bodyPr/>
                    <a:lstStyle/>
                    <a:p>
                      <a:pPr marL="84455">
                        <a:lnSpc>
                          <a:spcPct val="100000"/>
                        </a:lnSpc>
                        <a:spcBef>
                          <a:spcPts val="310"/>
                        </a:spcBef>
                      </a:pPr>
                      <a:r>
                        <a:rPr sz="1000" b="1" dirty="0">
                          <a:latin typeface="Tahoma"/>
                          <a:cs typeface="Tahoma"/>
                        </a:rPr>
                        <a:t>5</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c>
                  <a:txBody>
                    <a:bodyPr/>
                    <a:lstStyle/>
                    <a:p>
                      <a:pPr marL="85090">
                        <a:lnSpc>
                          <a:spcPct val="100000"/>
                        </a:lnSpc>
                        <a:spcBef>
                          <a:spcPts val="310"/>
                        </a:spcBef>
                      </a:pPr>
                      <a:r>
                        <a:rPr sz="1000" spc="-5" dirty="0">
                          <a:latin typeface="Tahoma"/>
                          <a:cs typeface="Tahoma"/>
                        </a:rPr>
                        <a:t>Improve maternal</a:t>
                      </a:r>
                      <a:r>
                        <a:rPr sz="1000" spc="-50" dirty="0">
                          <a:latin typeface="Tahoma"/>
                          <a:cs typeface="Tahoma"/>
                        </a:rPr>
                        <a:t> </a:t>
                      </a:r>
                      <a:r>
                        <a:rPr sz="1000" spc="-5" dirty="0">
                          <a:latin typeface="Tahoma"/>
                          <a:cs typeface="Tahoma"/>
                        </a:rPr>
                        <a:t>health</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r>
              <a:tr h="396239">
                <a:tc>
                  <a:txBody>
                    <a:bodyPr/>
                    <a:lstStyle/>
                    <a:p>
                      <a:pPr marL="84455">
                        <a:lnSpc>
                          <a:spcPct val="100000"/>
                        </a:lnSpc>
                        <a:spcBef>
                          <a:spcPts val="310"/>
                        </a:spcBef>
                      </a:pPr>
                      <a:r>
                        <a:rPr sz="1000" b="1" dirty="0">
                          <a:latin typeface="Tahoma"/>
                          <a:cs typeface="Tahoma"/>
                        </a:rPr>
                        <a:t>6</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c>
                  <a:txBody>
                    <a:bodyPr/>
                    <a:lstStyle/>
                    <a:p>
                      <a:pPr marL="85090" marR="199390">
                        <a:lnSpc>
                          <a:spcPct val="100000"/>
                        </a:lnSpc>
                        <a:spcBef>
                          <a:spcPts val="310"/>
                        </a:spcBef>
                      </a:pPr>
                      <a:r>
                        <a:rPr sz="1000" spc="-5" dirty="0">
                          <a:latin typeface="Tahoma"/>
                          <a:cs typeface="Tahoma"/>
                        </a:rPr>
                        <a:t>Combat HIV/AIDS, malaria and other  diseases</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BDEBDF"/>
                    </a:solidFill>
                  </a:tcPr>
                </a:tc>
              </a:tr>
              <a:tr h="243840">
                <a:tc>
                  <a:txBody>
                    <a:bodyPr/>
                    <a:lstStyle/>
                    <a:p>
                      <a:pPr marL="84455">
                        <a:lnSpc>
                          <a:spcPct val="100000"/>
                        </a:lnSpc>
                        <a:spcBef>
                          <a:spcPts val="310"/>
                        </a:spcBef>
                      </a:pPr>
                      <a:r>
                        <a:rPr sz="1000" b="1" dirty="0">
                          <a:latin typeface="Tahoma"/>
                          <a:cs typeface="Tahoma"/>
                        </a:rPr>
                        <a:t>7</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9F196"/>
                    </a:solidFill>
                  </a:tcPr>
                </a:tc>
                <a:tc>
                  <a:txBody>
                    <a:bodyPr/>
                    <a:lstStyle/>
                    <a:p>
                      <a:pPr marL="85090">
                        <a:lnSpc>
                          <a:spcPct val="100000"/>
                        </a:lnSpc>
                        <a:spcBef>
                          <a:spcPts val="310"/>
                        </a:spcBef>
                      </a:pPr>
                      <a:r>
                        <a:rPr sz="1000" spc="-10" dirty="0">
                          <a:latin typeface="Tahoma"/>
                          <a:cs typeface="Tahoma"/>
                        </a:rPr>
                        <a:t>Ensure </a:t>
                      </a:r>
                      <a:r>
                        <a:rPr sz="1000" spc="-5" dirty="0">
                          <a:latin typeface="Tahoma"/>
                          <a:cs typeface="Tahoma"/>
                        </a:rPr>
                        <a:t>environmental</a:t>
                      </a:r>
                      <a:r>
                        <a:rPr sz="1000" spc="30" dirty="0">
                          <a:latin typeface="Tahoma"/>
                          <a:cs typeface="Tahoma"/>
                        </a:rPr>
                        <a:t> </a:t>
                      </a:r>
                      <a:r>
                        <a:rPr sz="1000" spc="-5" dirty="0">
                          <a:latin typeface="Tahoma"/>
                          <a:cs typeface="Tahoma"/>
                        </a:rPr>
                        <a:t>sustainability</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9F196"/>
                    </a:solidFill>
                  </a:tcPr>
                </a:tc>
              </a:tr>
              <a:tr h="396239">
                <a:tc>
                  <a:txBody>
                    <a:bodyPr/>
                    <a:lstStyle/>
                    <a:p>
                      <a:pPr marL="84455">
                        <a:lnSpc>
                          <a:spcPct val="100000"/>
                        </a:lnSpc>
                        <a:spcBef>
                          <a:spcPts val="315"/>
                        </a:spcBef>
                      </a:pPr>
                      <a:r>
                        <a:rPr sz="1000" b="1" dirty="0">
                          <a:latin typeface="Tahoma"/>
                          <a:cs typeface="Tahoma"/>
                        </a:rPr>
                        <a:t>8</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E988"/>
                    </a:solidFill>
                  </a:tcPr>
                </a:tc>
                <a:tc>
                  <a:txBody>
                    <a:bodyPr/>
                    <a:lstStyle/>
                    <a:p>
                      <a:pPr marL="85090" marR="440055">
                        <a:lnSpc>
                          <a:spcPct val="100000"/>
                        </a:lnSpc>
                        <a:spcBef>
                          <a:spcPts val="315"/>
                        </a:spcBef>
                      </a:pPr>
                      <a:r>
                        <a:rPr sz="1000" spc="-5" dirty="0">
                          <a:latin typeface="Tahoma"/>
                          <a:cs typeface="Tahoma"/>
                        </a:rPr>
                        <a:t>Develop a global partnership for  development</a:t>
                      </a:r>
                      <a:endParaRPr sz="1000">
                        <a:latin typeface="Tahoma"/>
                        <a:cs typeface="Tahoma"/>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E988"/>
                    </a:solidFill>
                  </a:tcPr>
                </a:tc>
              </a:tr>
            </a:tbl>
          </a:graphicData>
        </a:graphic>
      </p:graphicFrame>
      <p:sp>
        <p:nvSpPr>
          <p:cNvPr id="10" name="object 10"/>
          <p:cNvSpPr/>
          <p:nvPr/>
        </p:nvSpPr>
        <p:spPr>
          <a:xfrm>
            <a:off x="4229100" y="0"/>
            <a:ext cx="4914900" cy="274320"/>
          </a:xfrm>
          <a:custGeom>
            <a:avLst/>
            <a:gdLst/>
            <a:ahLst/>
            <a:cxnLst/>
            <a:rect l="l" t="t" r="r" b="b"/>
            <a:pathLst>
              <a:path w="4914900" h="274320">
                <a:moveTo>
                  <a:pt x="0" y="274320"/>
                </a:moveTo>
                <a:lnTo>
                  <a:pt x="4914900" y="274320"/>
                </a:lnTo>
                <a:lnTo>
                  <a:pt x="4914900" y="0"/>
                </a:lnTo>
                <a:lnTo>
                  <a:pt x="0" y="0"/>
                </a:lnTo>
                <a:lnTo>
                  <a:pt x="0" y="274320"/>
                </a:lnTo>
                <a:close/>
              </a:path>
            </a:pathLst>
          </a:custGeom>
          <a:solidFill>
            <a:srgbClr val="003974"/>
          </a:solidFill>
        </p:spPr>
        <p:txBody>
          <a:bodyPr wrap="square" lIns="0" tIns="0" rIns="0" bIns="0" rtlCol="0"/>
          <a:lstStyle/>
          <a:p>
            <a:endParaRPr/>
          </a:p>
        </p:txBody>
      </p:sp>
      <p:sp>
        <p:nvSpPr>
          <p:cNvPr id="11" name="object 11"/>
          <p:cNvSpPr/>
          <p:nvPr/>
        </p:nvSpPr>
        <p:spPr>
          <a:xfrm>
            <a:off x="4229100" y="274320"/>
            <a:ext cx="380365" cy="243840"/>
          </a:xfrm>
          <a:custGeom>
            <a:avLst/>
            <a:gdLst/>
            <a:ahLst/>
            <a:cxnLst/>
            <a:rect l="l" t="t" r="r" b="b"/>
            <a:pathLst>
              <a:path w="380364" h="243840">
                <a:moveTo>
                  <a:pt x="0" y="243839"/>
                </a:moveTo>
                <a:lnTo>
                  <a:pt x="380022" y="243839"/>
                </a:lnTo>
                <a:lnTo>
                  <a:pt x="380022" y="0"/>
                </a:lnTo>
                <a:lnTo>
                  <a:pt x="0" y="0"/>
                </a:lnTo>
                <a:lnTo>
                  <a:pt x="0" y="243839"/>
                </a:lnTo>
                <a:close/>
              </a:path>
            </a:pathLst>
          </a:custGeom>
          <a:solidFill>
            <a:srgbClr val="996633"/>
          </a:solidFill>
        </p:spPr>
        <p:txBody>
          <a:bodyPr wrap="square" lIns="0" tIns="0" rIns="0" bIns="0" rtlCol="0"/>
          <a:lstStyle/>
          <a:p>
            <a:endParaRPr/>
          </a:p>
        </p:txBody>
      </p:sp>
      <p:sp>
        <p:nvSpPr>
          <p:cNvPr id="12" name="object 12"/>
          <p:cNvSpPr/>
          <p:nvPr/>
        </p:nvSpPr>
        <p:spPr>
          <a:xfrm>
            <a:off x="4609084" y="274320"/>
            <a:ext cx="3684904" cy="243840"/>
          </a:xfrm>
          <a:custGeom>
            <a:avLst/>
            <a:gdLst/>
            <a:ahLst/>
            <a:cxnLst/>
            <a:rect l="l" t="t" r="r" b="b"/>
            <a:pathLst>
              <a:path w="3684904" h="243840">
                <a:moveTo>
                  <a:pt x="0" y="243839"/>
                </a:moveTo>
                <a:lnTo>
                  <a:pt x="3684904" y="243839"/>
                </a:lnTo>
                <a:lnTo>
                  <a:pt x="3684904" y="0"/>
                </a:lnTo>
                <a:lnTo>
                  <a:pt x="0" y="0"/>
                </a:lnTo>
                <a:lnTo>
                  <a:pt x="0" y="243839"/>
                </a:lnTo>
                <a:close/>
              </a:path>
            </a:pathLst>
          </a:custGeom>
          <a:solidFill>
            <a:srgbClr val="996633"/>
          </a:solidFill>
        </p:spPr>
        <p:txBody>
          <a:bodyPr wrap="square" lIns="0" tIns="0" rIns="0" bIns="0" rtlCol="0"/>
          <a:lstStyle/>
          <a:p>
            <a:endParaRPr/>
          </a:p>
        </p:txBody>
      </p:sp>
      <p:sp>
        <p:nvSpPr>
          <p:cNvPr id="13" name="object 13"/>
          <p:cNvSpPr/>
          <p:nvPr/>
        </p:nvSpPr>
        <p:spPr>
          <a:xfrm>
            <a:off x="8294116" y="274320"/>
            <a:ext cx="850265" cy="243840"/>
          </a:xfrm>
          <a:custGeom>
            <a:avLst/>
            <a:gdLst/>
            <a:ahLst/>
            <a:cxnLst/>
            <a:rect l="l" t="t" r="r" b="b"/>
            <a:pathLst>
              <a:path w="850265" h="243840">
                <a:moveTo>
                  <a:pt x="0" y="243839"/>
                </a:moveTo>
                <a:lnTo>
                  <a:pt x="849947" y="243839"/>
                </a:lnTo>
                <a:lnTo>
                  <a:pt x="849947" y="0"/>
                </a:lnTo>
                <a:lnTo>
                  <a:pt x="0" y="0"/>
                </a:lnTo>
                <a:lnTo>
                  <a:pt x="0" y="243839"/>
                </a:lnTo>
                <a:close/>
              </a:path>
            </a:pathLst>
          </a:custGeom>
          <a:solidFill>
            <a:srgbClr val="996633"/>
          </a:solidFill>
        </p:spPr>
        <p:txBody>
          <a:bodyPr wrap="square" lIns="0" tIns="0" rIns="0" bIns="0" rtlCol="0"/>
          <a:lstStyle/>
          <a:p>
            <a:endParaRPr/>
          </a:p>
        </p:txBody>
      </p:sp>
      <p:sp>
        <p:nvSpPr>
          <p:cNvPr id="14" name="object 14"/>
          <p:cNvSpPr/>
          <p:nvPr/>
        </p:nvSpPr>
        <p:spPr>
          <a:xfrm>
            <a:off x="4229100" y="518159"/>
            <a:ext cx="380365" cy="396240"/>
          </a:xfrm>
          <a:custGeom>
            <a:avLst/>
            <a:gdLst/>
            <a:ahLst/>
            <a:cxnLst/>
            <a:rect l="l" t="t" r="r" b="b"/>
            <a:pathLst>
              <a:path w="380364" h="396240">
                <a:moveTo>
                  <a:pt x="0" y="396239"/>
                </a:moveTo>
                <a:lnTo>
                  <a:pt x="380022" y="396239"/>
                </a:lnTo>
                <a:lnTo>
                  <a:pt x="380022" y="0"/>
                </a:lnTo>
                <a:lnTo>
                  <a:pt x="0" y="0"/>
                </a:lnTo>
                <a:lnTo>
                  <a:pt x="0" y="396239"/>
                </a:lnTo>
                <a:close/>
              </a:path>
            </a:pathLst>
          </a:custGeom>
          <a:solidFill>
            <a:srgbClr val="996633"/>
          </a:solidFill>
        </p:spPr>
        <p:txBody>
          <a:bodyPr wrap="square" lIns="0" tIns="0" rIns="0" bIns="0" rtlCol="0"/>
          <a:lstStyle/>
          <a:p>
            <a:endParaRPr/>
          </a:p>
        </p:txBody>
      </p:sp>
      <p:sp>
        <p:nvSpPr>
          <p:cNvPr id="15" name="object 15"/>
          <p:cNvSpPr/>
          <p:nvPr/>
        </p:nvSpPr>
        <p:spPr>
          <a:xfrm>
            <a:off x="4609084" y="518159"/>
            <a:ext cx="3684904" cy="396240"/>
          </a:xfrm>
          <a:custGeom>
            <a:avLst/>
            <a:gdLst/>
            <a:ahLst/>
            <a:cxnLst/>
            <a:rect l="l" t="t" r="r" b="b"/>
            <a:pathLst>
              <a:path w="3684904" h="396240">
                <a:moveTo>
                  <a:pt x="0" y="396239"/>
                </a:moveTo>
                <a:lnTo>
                  <a:pt x="3684904" y="396239"/>
                </a:lnTo>
                <a:lnTo>
                  <a:pt x="3684904" y="0"/>
                </a:lnTo>
                <a:lnTo>
                  <a:pt x="0" y="0"/>
                </a:lnTo>
                <a:lnTo>
                  <a:pt x="0" y="396239"/>
                </a:lnTo>
                <a:close/>
              </a:path>
            </a:pathLst>
          </a:custGeom>
          <a:solidFill>
            <a:srgbClr val="996633"/>
          </a:solidFill>
        </p:spPr>
        <p:txBody>
          <a:bodyPr wrap="square" lIns="0" tIns="0" rIns="0" bIns="0" rtlCol="0"/>
          <a:lstStyle/>
          <a:p>
            <a:endParaRPr/>
          </a:p>
        </p:txBody>
      </p:sp>
      <p:sp>
        <p:nvSpPr>
          <p:cNvPr id="16" name="object 16"/>
          <p:cNvSpPr/>
          <p:nvPr/>
        </p:nvSpPr>
        <p:spPr>
          <a:xfrm>
            <a:off x="8294116" y="518159"/>
            <a:ext cx="850265" cy="396240"/>
          </a:xfrm>
          <a:custGeom>
            <a:avLst/>
            <a:gdLst/>
            <a:ahLst/>
            <a:cxnLst/>
            <a:rect l="l" t="t" r="r" b="b"/>
            <a:pathLst>
              <a:path w="850265" h="396240">
                <a:moveTo>
                  <a:pt x="0" y="396239"/>
                </a:moveTo>
                <a:lnTo>
                  <a:pt x="849947" y="396239"/>
                </a:lnTo>
                <a:lnTo>
                  <a:pt x="849947" y="0"/>
                </a:lnTo>
                <a:lnTo>
                  <a:pt x="0" y="0"/>
                </a:lnTo>
                <a:lnTo>
                  <a:pt x="0" y="396239"/>
                </a:lnTo>
                <a:close/>
              </a:path>
            </a:pathLst>
          </a:custGeom>
          <a:solidFill>
            <a:srgbClr val="996633"/>
          </a:solidFill>
        </p:spPr>
        <p:txBody>
          <a:bodyPr wrap="square" lIns="0" tIns="0" rIns="0" bIns="0" rtlCol="0"/>
          <a:lstStyle/>
          <a:p>
            <a:endParaRPr/>
          </a:p>
        </p:txBody>
      </p:sp>
      <p:sp>
        <p:nvSpPr>
          <p:cNvPr id="17" name="object 17"/>
          <p:cNvSpPr/>
          <p:nvPr/>
        </p:nvSpPr>
        <p:spPr>
          <a:xfrm>
            <a:off x="4229100" y="914400"/>
            <a:ext cx="380365" cy="243840"/>
          </a:xfrm>
          <a:custGeom>
            <a:avLst/>
            <a:gdLst/>
            <a:ahLst/>
            <a:cxnLst/>
            <a:rect l="l" t="t" r="r" b="b"/>
            <a:pathLst>
              <a:path w="380364" h="243840">
                <a:moveTo>
                  <a:pt x="0" y="243839"/>
                </a:moveTo>
                <a:lnTo>
                  <a:pt x="380022" y="243839"/>
                </a:lnTo>
                <a:lnTo>
                  <a:pt x="380022" y="0"/>
                </a:lnTo>
                <a:lnTo>
                  <a:pt x="0" y="0"/>
                </a:lnTo>
                <a:lnTo>
                  <a:pt x="0" y="243839"/>
                </a:lnTo>
                <a:close/>
              </a:path>
            </a:pathLst>
          </a:custGeom>
          <a:solidFill>
            <a:srgbClr val="BDEBDF"/>
          </a:solidFill>
        </p:spPr>
        <p:txBody>
          <a:bodyPr wrap="square" lIns="0" tIns="0" rIns="0" bIns="0" rtlCol="0"/>
          <a:lstStyle/>
          <a:p>
            <a:endParaRPr/>
          </a:p>
        </p:txBody>
      </p:sp>
      <p:sp>
        <p:nvSpPr>
          <p:cNvPr id="18" name="object 18"/>
          <p:cNvSpPr/>
          <p:nvPr/>
        </p:nvSpPr>
        <p:spPr>
          <a:xfrm>
            <a:off x="4609084" y="914400"/>
            <a:ext cx="3684904" cy="243840"/>
          </a:xfrm>
          <a:custGeom>
            <a:avLst/>
            <a:gdLst/>
            <a:ahLst/>
            <a:cxnLst/>
            <a:rect l="l" t="t" r="r" b="b"/>
            <a:pathLst>
              <a:path w="3684904" h="243840">
                <a:moveTo>
                  <a:pt x="0" y="243839"/>
                </a:moveTo>
                <a:lnTo>
                  <a:pt x="3684904" y="243839"/>
                </a:lnTo>
                <a:lnTo>
                  <a:pt x="3684904" y="0"/>
                </a:lnTo>
                <a:lnTo>
                  <a:pt x="0" y="0"/>
                </a:lnTo>
                <a:lnTo>
                  <a:pt x="0" y="243839"/>
                </a:lnTo>
                <a:close/>
              </a:path>
            </a:pathLst>
          </a:custGeom>
          <a:solidFill>
            <a:srgbClr val="BDEBDF"/>
          </a:solidFill>
        </p:spPr>
        <p:txBody>
          <a:bodyPr wrap="square" lIns="0" tIns="0" rIns="0" bIns="0" rtlCol="0"/>
          <a:lstStyle/>
          <a:p>
            <a:endParaRPr/>
          </a:p>
        </p:txBody>
      </p:sp>
      <p:sp>
        <p:nvSpPr>
          <p:cNvPr id="19" name="object 19"/>
          <p:cNvSpPr/>
          <p:nvPr/>
        </p:nvSpPr>
        <p:spPr>
          <a:xfrm>
            <a:off x="8294116" y="914400"/>
            <a:ext cx="850265" cy="243840"/>
          </a:xfrm>
          <a:custGeom>
            <a:avLst/>
            <a:gdLst/>
            <a:ahLst/>
            <a:cxnLst/>
            <a:rect l="l" t="t" r="r" b="b"/>
            <a:pathLst>
              <a:path w="850265" h="243840">
                <a:moveTo>
                  <a:pt x="0" y="243839"/>
                </a:moveTo>
                <a:lnTo>
                  <a:pt x="849947" y="243839"/>
                </a:lnTo>
                <a:lnTo>
                  <a:pt x="849947" y="0"/>
                </a:lnTo>
                <a:lnTo>
                  <a:pt x="0" y="0"/>
                </a:lnTo>
                <a:lnTo>
                  <a:pt x="0" y="243839"/>
                </a:lnTo>
                <a:close/>
              </a:path>
            </a:pathLst>
          </a:custGeom>
          <a:solidFill>
            <a:srgbClr val="BDEBDF"/>
          </a:solidFill>
        </p:spPr>
        <p:txBody>
          <a:bodyPr wrap="square" lIns="0" tIns="0" rIns="0" bIns="0" rtlCol="0"/>
          <a:lstStyle/>
          <a:p>
            <a:endParaRPr/>
          </a:p>
        </p:txBody>
      </p:sp>
      <p:sp>
        <p:nvSpPr>
          <p:cNvPr id="20" name="object 20"/>
          <p:cNvSpPr/>
          <p:nvPr/>
        </p:nvSpPr>
        <p:spPr>
          <a:xfrm>
            <a:off x="4229100" y="1158239"/>
            <a:ext cx="380365" cy="396240"/>
          </a:xfrm>
          <a:custGeom>
            <a:avLst/>
            <a:gdLst/>
            <a:ahLst/>
            <a:cxnLst/>
            <a:rect l="l" t="t" r="r" b="b"/>
            <a:pathLst>
              <a:path w="380364" h="396240">
                <a:moveTo>
                  <a:pt x="0" y="396239"/>
                </a:moveTo>
                <a:lnTo>
                  <a:pt x="380022" y="396239"/>
                </a:lnTo>
                <a:lnTo>
                  <a:pt x="380022" y="0"/>
                </a:lnTo>
                <a:lnTo>
                  <a:pt x="0" y="0"/>
                </a:lnTo>
                <a:lnTo>
                  <a:pt x="0" y="396239"/>
                </a:lnTo>
                <a:close/>
              </a:path>
            </a:pathLst>
          </a:custGeom>
          <a:solidFill>
            <a:srgbClr val="FFCCA6"/>
          </a:solidFill>
        </p:spPr>
        <p:txBody>
          <a:bodyPr wrap="square" lIns="0" tIns="0" rIns="0" bIns="0" rtlCol="0"/>
          <a:lstStyle/>
          <a:p>
            <a:endParaRPr/>
          </a:p>
        </p:txBody>
      </p:sp>
      <p:sp>
        <p:nvSpPr>
          <p:cNvPr id="21" name="object 21"/>
          <p:cNvSpPr/>
          <p:nvPr/>
        </p:nvSpPr>
        <p:spPr>
          <a:xfrm>
            <a:off x="4609084" y="1158239"/>
            <a:ext cx="3684904" cy="396240"/>
          </a:xfrm>
          <a:custGeom>
            <a:avLst/>
            <a:gdLst/>
            <a:ahLst/>
            <a:cxnLst/>
            <a:rect l="l" t="t" r="r" b="b"/>
            <a:pathLst>
              <a:path w="3684904" h="396240">
                <a:moveTo>
                  <a:pt x="0" y="396239"/>
                </a:moveTo>
                <a:lnTo>
                  <a:pt x="3684904" y="396239"/>
                </a:lnTo>
                <a:lnTo>
                  <a:pt x="3684904" y="0"/>
                </a:lnTo>
                <a:lnTo>
                  <a:pt x="0" y="0"/>
                </a:lnTo>
                <a:lnTo>
                  <a:pt x="0" y="396239"/>
                </a:lnTo>
                <a:close/>
              </a:path>
            </a:pathLst>
          </a:custGeom>
          <a:solidFill>
            <a:srgbClr val="FFCCA6"/>
          </a:solidFill>
        </p:spPr>
        <p:txBody>
          <a:bodyPr wrap="square" lIns="0" tIns="0" rIns="0" bIns="0" rtlCol="0"/>
          <a:lstStyle/>
          <a:p>
            <a:endParaRPr/>
          </a:p>
        </p:txBody>
      </p:sp>
      <p:sp>
        <p:nvSpPr>
          <p:cNvPr id="22" name="object 22"/>
          <p:cNvSpPr/>
          <p:nvPr/>
        </p:nvSpPr>
        <p:spPr>
          <a:xfrm>
            <a:off x="8294116" y="1158239"/>
            <a:ext cx="850265" cy="396240"/>
          </a:xfrm>
          <a:custGeom>
            <a:avLst/>
            <a:gdLst/>
            <a:ahLst/>
            <a:cxnLst/>
            <a:rect l="l" t="t" r="r" b="b"/>
            <a:pathLst>
              <a:path w="850265" h="396240">
                <a:moveTo>
                  <a:pt x="0" y="396239"/>
                </a:moveTo>
                <a:lnTo>
                  <a:pt x="849947" y="396239"/>
                </a:lnTo>
                <a:lnTo>
                  <a:pt x="849947" y="0"/>
                </a:lnTo>
                <a:lnTo>
                  <a:pt x="0" y="0"/>
                </a:lnTo>
                <a:lnTo>
                  <a:pt x="0" y="396239"/>
                </a:lnTo>
                <a:close/>
              </a:path>
            </a:pathLst>
          </a:custGeom>
          <a:solidFill>
            <a:srgbClr val="FFCCA6"/>
          </a:solidFill>
        </p:spPr>
        <p:txBody>
          <a:bodyPr wrap="square" lIns="0" tIns="0" rIns="0" bIns="0" rtlCol="0"/>
          <a:lstStyle/>
          <a:p>
            <a:endParaRPr/>
          </a:p>
        </p:txBody>
      </p:sp>
      <p:sp>
        <p:nvSpPr>
          <p:cNvPr id="23" name="object 23"/>
          <p:cNvSpPr/>
          <p:nvPr/>
        </p:nvSpPr>
        <p:spPr>
          <a:xfrm>
            <a:off x="4229100" y="1554454"/>
            <a:ext cx="380365" cy="290830"/>
          </a:xfrm>
          <a:custGeom>
            <a:avLst/>
            <a:gdLst/>
            <a:ahLst/>
            <a:cxnLst/>
            <a:rect l="l" t="t" r="r" b="b"/>
            <a:pathLst>
              <a:path w="380364" h="290830">
                <a:moveTo>
                  <a:pt x="0" y="290347"/>
                </a:moveTo>
                <a:lnTo>
                  <a:pt x="380022" y="290347"/>
                </a:lnTo>
                <a:lnTo>
                  <a:pt x="380022" y="0"/>
                </a:lnTo>
                <a:lnTo>
                  <a:pt x="0" y="0"/>
                </a:lnTo>
                <a:lnTo>
                  <a:pt x="0" y="290347"/>
                </a:lnTo>
                <a:close/>
              </a:path>
            </a:pathLst>
          </a:custGeom>
          <a:solidFill>
            <a:srgbClr val="FF9999"/>
          </a:solidFill>
        </p:spPr>
        <p:txBody>
          <a:bodyPr wrap="square" lIns="0" tIns="0" rIns="0" bIns="0" rtlCol="0"/>
          <a:lstStyle/>
          <a:p>
            <a:endParaRPr/>
          </a:p>
        </p:txBody>
      </p:sp>
      <p:sp>
        <p:nvSpPr>
          <p:cNvPr id="24" name="object 24"/>
          <p:cNvSpPr/>
          <p:nvPr/>
        </p:nvSpPr>
        <p:spPr>
          <a:xfrm>
            <a:off x="4609084" y="1554454"/>
            <a:ext cx="3684904" cy="290830"/>
          </a:xfrm>
          <a:custGeom>
            <a:avLst/>
            <a:gdLst/>
            <a:ahLst/>
            <a:cxnLst/>
            <a:rect l="l" t="t" r="r" b="b"/>
            <a:pathLst>
              <a:path w="3684904" h="290830">
                <a:moveTo>
                  <a:pt x="0" y="290347"/>
                </a:moveTo>
                <a:lnTo>
                  <a:pt x="3684904" y="290347"/>
                </a:lnTo>
                <a:lnTo>
                  <a:pt x="3684904" y="0"/>
                </a:lnTo>
                <a:lnTo>
                  <a:pt x="0" y="0"/>
                </a:lnTo>
                <a:lnTo>
                  <a:pt x="0" y="290347"/>
                </a:lnTo>
                <a:close/>
              </a:path>
            </a:pathLst>
          </a:custGeom>
          <a:solidFill>
            <a:srgbClr val="FF9999"/>
          </a:solidFill>
        </p:spPr>
        <p:txBody>
          <a:bodyPr wrap="square" lIns="0" tIns="0" rIns="0" bIns="0" rtlCol="0"/>
          <a:lstStyle/>
          <a:p>
            <a:endParaRPr/>
          </a:p>
        </p:txBody>
      </p:sp>
      <p:sp>
        <p:nvSpPr>
          <p:cNvPr id="25" name="object 25"/>
          <p:cNvSpPr/>
          <p:nvPr/>
        </p:nvSpPr>
        <p:spPr>
          <a:xfrm>
            <a:off x="8294116" y="1554454"/>
            <a:ext cx="850265" cy="290830"/>
          </a:xfrm>
          <a:custGeom>
            <a:avLst/>
            <a:gdLst/>
            <a:ahLst/>
            <a:cxnLst/>
            <a:rect l="l" t="t" r="r" b="b"/>
            <a:pathLst>
              <a:path w="850265" h="290830">
                <a:moveTo>
                  <a:pt x="0" y="290347"/>
                </a:moveTo>
                <a:lnTo>
                  <a:pt x="849947" y="290347"/>
                </a:lnTo>
                <a:lnTo>
                  <a:pt x="849947" y="0"/>
                </a:lnTo>
                <a:lnTo>
                  <a:pt x="0" y="0"/>
                </a:lnTo>
                <a:lnTo>
                  <a:pt x="0" y="290347"/>
                </a:lnTo>
                <a:close/>
              </a:path>
            </a:pathLst>
          </a:custGeom>
          <a:solidFill>
            <a:srgbClr val="FF9999"/>
          </a:solidFill>
        </p:spPr>
        <p:txBody>
          <a:bodyPr wrap="square" lIns="0" tIns="0" rIns="0" bIns="0" rtlCol="0"/>
          <a:lstStyle/>
          <a:p>
            <a:endParaRPr/>
          </a:p>
        </p:txBody>
      </p:sp>
      <p:sp>
        <p:nvSpPr>
          <p:cNvPr id="26" name="object 26"/>
          <p:cNvSpPr/>
          <p:nvPr/>
        </p:nvSpPr>
        <p:spPr>
          <a:xfrm>
            <a:off x="4229100" y="1844801"/>
            <a:ext cx="380365" cy="396240"/>
          </a:xfrm>
          <a:custGeom>
            <a:avLst/>
            <a:gdLst/>
            <a:ahLst/>
            <a:cxnLst/>
            <a:rect l="l" t="t" r="r" b="b"/>
            <a:pathLst>
              <a:path w="380364" h="396239">
                <a:moveTo>
                  <a:pt x="0" y="396239"/>
                </a:moveTo>
                <a:lnTo>
                  <a:pt x="380022" y="396239"/>
                </a:lnTo>
                <a:lnTo>
                  <a:pt x="380022" y="0"/>
                </a:lnTo>
                <a:lnTo>
                  <a:pt x="0" y="0"/>
                </a:lnTo>
                <a:lnTo>
                  <a:pt x="0" y="396239"/>
                </a:lnTo>
                <a:close/>
              </a:path>
            </a:pathLst>
          </a:custGeom>
          <a:solidFill>
            <a:srgbClr val="C9F196"/>
          </a:solidFill>
        </p:spPr>
        <p:txBody>
          <a:bodyPr wrap="square" lIns="0" tIns="0" rIns="0" bIns="0" rtlCol="0"/>
          <a:lstStyle/>
          <a:p>
            <a:endParaRPr/>
          </a:p>
        </p:txBody>
      </p:sp>
      <p:sp>
        <p:nvSpPr>
          <p:cNvPr id="27" name="object 27"/>
          <p:cNvSpPr/>
          <p:nvPr/>
        </p:nvSpPr>
        <p:spPr>
          <a:xfrm>
            <a:off x="4609084" y="1844801"/>
            <a:ext cx="3684904" cy="396240"/>
          </a:xfrm>
          <a:custGeom>
            <a:avLst/>
            <a:gdLst/>
            <a:ahLst/>
            <a:cxnLst/>
            <a:rect l="l" t="t" r="r" b="b"/>
            <a:pathLst>
              <a:path w="3684904" h="396239">
                <a:moveTo>
                  <a:pt x="0" y="396239"/>
                </a:moveTo>
                <a:lnTo>
                  <a:pt x="3684904" y="396239"/>
                </a:lnTo>
                <a:lnTo>
                  <a:pt x="3684904" y="0"/>
                </a:lnTo>
                <a:lnTo>
                  <a:pt x="0" y="0"/>
                </a:lnTo>
                <a:lnTo>
                  <a:pt x="0" y="396239"/>
                </a:lnTo>
                <a:close/>
              </a:path>
            </a:pathLst>
          </a:custGeom>
          <a:solidFill>
            <a:srgbClr val="C9F196"/>
          </a:solidFill>
        </p:spPr>
        <p:txBody>
          <a:bodyPr wrap="square" lIns="0" tIns="0" rIns="0" bIns="0" rtlCol="0"/>
          <a:lstStyle/>
          <a:p>
            <a:endParaRPr/>
          </a:p>
        </p:txBody>
      </p:sp>
      <p:sp>
        <p:nvSpPr>
          <p:cNvPr id="28" name="object 28"/>
          <p:cNvSpPr/>
          <p:nvPr/>
        </p:nvSpPr>
        <p:spPr>
          <a:xfrm>
            <a:off x="8294116" y="1844801"/>
            <a:ext cx="850265" cy="396240"/>
          </a:xfrm>
          <a:custGeom>
            <a:avLst/>
            <a:gdLst/>
            <a:ahLst/>
            <a:cxnLst/>
            <a:rect l="l" t="t" r="r" b="b"/>
            <a:pathLst>
              <a:path w="850265" h="396239">
                <a:moveTo>
                  <a:pt x="0" y="396239"/>
                </a:moveTo>
                <a:lnTo>
                  <a:pt x="849947" y="396239"/>
                </a:lnTo>
                <a:lnTo>
                  <a:pt x="849947" y="0"/>
                </a:lnTo>
                <a:lnTo>
                  <a:pt x="0" y="0"/>
                </a:lnTo>
                <a:lnTo>
                  <a:pt x="0" y="396239"/>
                </a:lnTo>
                <a:close/>
              </a:path>
            </a:pathLst>
          </a:custGeom>
          <a:solidFill>
            <a:srgbClr val="C9F196"/>
          </a:solidFill>
        </p:spPr>
        <p:txBody>
          <a:bodyPr wrap="square" lIns="0" tIns="0" rIns="0" bIns="0" rtlCol="0"/>
          <a:lstStyle/>
          <a:p>
            <a:endParaRPr/>
          </a:p>
        </p:txBody>
      </p:sp>
      <p:sp>
        <p:nvSpPr>
          <p:cNvPr id="29" name="object 29"/>
          <p:cNvSpPr/>
          <p:nvPr/>
        </p:nvSpPr>
        <p:spPr>
          <a:xfrm>
            <a:off x="4229100" y="2241042"/>
            <a:ext cx="380365" cy="396240"/>
          </a:xfrm>
          <a:custGeom>
            <a:avLst/>
            <a:gdLst/>
            <a:ahLst/>
            <a:cxnLst/>
            <a:rect l="l" t="t" r="r" b="b"/>
            <a:pathLst>
              <a:path w="380364" h="396239">
                <a:moveTo>
                  <a:pt x="0" y="396239"/>
                </a:moveTo>
                <a:lnTo>
                  <a:pt x="380022" y="396239"/>
                </a:lnTo>
                <a:lnTo>
                  <a:pt x="380022" y="0"/>
                </a:lnTo>
                <a:lnTo>
                  <a:pt x="0" y="0"/>
                </a:lnTo>
                <a:lnTo>
                  <a:pt x="0" y="396239"/>
                </a:lnTo>
                <a:close/>
              </a:path>
            </a:pathLst>
          </a:custGeom>
          <a:solidFill>
            <a:srgbClr val="C9F196"/>
          </a:solidFill>
        </p:spPr>
        <p:txBody>
          <a:bodyPr wrap="square" lIns="0" tIns="0" rIns="0" bIns="0" rtlCol="0"/>
          <a:lstStyle/>
          <a:p>
            <a:endParaRPr/>
          </a:p>
        </p:txBody>
      </p:sp>
      <p:sp>
        <p:nvSpPr>
          <p:cNvPr id="30" name="object 30"/>
          <p:cNvSpPr/>
          <p:nvPr/>
        </p:nvSpPr>
        <p:spPr>
          <a:xfrm>
            <a:off x="4609084" y="2241042"/>
            <a:ext cx="3684904" cy="396240"/>
          </a:xfrm>
          <a:custGeom>
            <a:avLst/>
            <a:gdLst/>
            <a:ahLst/>
            <a:cxnLst/>
            <a:rect l="l" t="t" r="r" b="b"/>
            <a:pathLst>
              <a:path w="3684904" h="396239">
                <a:moveTo>
                  <a:pt x="0" y="396239"/>
                </a:moveTo>
                <a:lnTo>
                  <a:pt x="3684904" y="396239"/>
                </a:lnTo>
                <a:lnTo>
                  <a:pt x="3684904" y="0"/>
                </a:lnTo>
                <a:lnTo>
                  <a:pt x="0" y="0"/>
                </a:lnTo>
                <a:lnTo>
                  <a:pt x="0" y="396239"/>
                </a:lnTo>
                <a:close/>
              </a:path>
            </a:pathLst>
          </a:custGeom>
          <a:solidFill>
            <a:srgbClr val="C9F196"/>
          </a:solidFill>
        </p:spPr>
        <p:txBody>
          <a:bodyPr wrap="square" lIns="0" tIns="0" rIns="0" bIns="0" rtlCol="0"/>
          <a:lstStyle/>
          <a:p>
            <a:endParaRPr/>
          </a:p>
        </p:txBody>
      </p:sp>
      <p:sp>
        <p:nvSpPr>
          <p:cNvPr id="31" name="object 31"/>
          <p:cNvSpPr/>
          <p:nvPr/>
        </p:nvSpPr>
        <p:spPr>
          <a:xfrm>
            <a:off x="8294116" y="2241042"/>
            <a:ext cx="850265" cy="396240"/>
          </a:xfrm>
          <a:custGeom>
            <a:avLst/>
            <a:gdLst/>
            <a:ahLst/>
            <a:cxnLst/>
            <a:rect l="l" t="t" r="r" b="b"/>
            <a:pathLst>
              <a:path w="850265" h="396239">
                <a:moveTo>
                  <a:pt x="0" y="396239"/>
                </a:moveTo>
                <a:lnTo>
                  <a:pt x="849947" y="396239"/>
                </a:lnTo>
                <a:lnTo>
                  <a:pt x="849947" y="0"/>
                </a:lnTo>
                <a:lnTo>
                  <a:pt x="0" y="0"/>
                </a:lnTo>
                <a:lnTo>
                  <a:pt x="0" y="396239"/>
                </a:lnTo>
                <a:close/>
              </a:path>
            </a:pathLst>
          </a:custGeom>
          <a:solidFill>
            <a:srgbClr val="C9F196"/>
          </a:solidFill>
        </p:spPr>
        <p:txBody>
          <a:bodyPr wrap="square" lIns="0" tIns="0" rIns="0" bIns="0" rtlCol="0"/>
          <a:lstStyle/>
          <a:p>
            <a:endParaRPr/>
          </a:p>
        </p:txBody>
      </p:sp>
      <p:sp>
        <p:nvSpPr>
          <p:cNvPr id="32" name="object 32"/>
          <p:cNvSpPr/>
          <p:nvPr/>
        </p:nvSpPr>
        <p:spPr>
          <a:xfrm>
            <a:off x="4229100" y="2637282"/>
            <a:ext cx="380365" cy="548640"/>
          </a:xfrm>
          <a:custGeom>
            <a:avLst/>
            <a:gdLst/>
            <a:ahLst/>
            <a:cxnLst/>
            <a:rect l="l" t="t" r="r" b="b"/>
            <a:pathLst>
              <a:path w="380364" h="548639">
                <a:moveTo>
                  <a:pt x="0" y="548639"/>
                </a:moveTo>
                <a:lnTo>
                  <a:pt x="380022" y="548639"/>
                </a:lnTo>
                <a:lnTo>
                  <a:pt x="380022" y="0"/>
                </a:lnTo>
                <a:lnTo>
                  <a:pt x="0" y="0"/>
                </a:lnTo>
                <a:lnTo>
                  <a:pt x="0" y="548639"/>
                </a:lnTo>
                <a:close/>
              </a:path>
            </a:pathLst>
          </a:custGeom>
          <a:solidFill>
            <a:srgbClr val="9EDFF8"/>
          </a:solidFill>
        </p:spPr>
        <p:txBody>
          <a:bodyPr wrap="square" lIns="0" tIns="0" rIns="0" bIns="0" rtlCol="0"/>
          <a:lstStyle/>
          <a:p>
            <a:endParaRPr/>
          </a:p>
        </p:txBody>
      </p:sp>
      <p:sp>
        <p:nvSpPr>
          <p:cNvPr id="33" name="object 33"/>
          <p:cNvSpPr/>
          <p:nvPr/>
        </p:nvSpPr>
        <p:spPr>
          <a:xfrm>
            <a:off x="4609084" y="2637282"/>
            <a:ext cx="3684904" cy="548640"/>
          </a:xfrm>
          <a:custGeom>
            <a:avLst/>
            <a:gdLst/>
            <a:ahLst/>
            <a:cxnLst/>
            <a:rect l="l" t="t" r="r" b="b"/>
            <a:pathLst>
              <a:path w="3684904" h="548639">
                <a:moveTo>
                  <a:pt x="0" y="548639"/>
                </a:moveTo>
                <a:lnTo>
                  <a:pt x="3684904" y="548639"/>
                </a:lnTo>
                <a:lnTo>
                  <a:pt x="3684904" y="0"/>
                </a:lnTo>
                <a:lnTo>
                  <a:pt x="0" y="0"/>
                </a:lnTo>
                <a:lnTo>
                  <a:pt x="0" y="548639"/>
                </a:lnTo>
                <a:close/>
              </a:path>
            </a:pathLst>
          </a:custGeom>
          <a:solidFill>
            <a:srgbClr val="9EDFF8"/>
          </a:solidFill>
        </p:spPr>
        <p:txBody>
          <a:bodyPr wrap="square" lIns="0" tIns="0" rIns="0" bIns="0" rtlCol="0"/>
          <a:lstStyle/>
          <a:p>
            <a:endParaRPr/>
          </a:p>
        </p:txBody>
      </p:sp>
      <p:sp>
        <p:nvSpPr>
          <p:cNvPr id="34" name="object 34"/>
          <p:cNvSpPr/>
          <p:nvPr/>
        </p:nvSpPr>
        <p:spPr>
          <a:xfrm>
            <a:off x="8294116" y="2637282"/>
            <a:ext cx="850265" cy="548640"/>
          </a:xfrm>
          <a:custGeom>
            <a:avLst/>
            <a:gdLst/>
            <a:ahLst/>
            <a:cxnLst/>
            <a:rect l="l" t="t" r="r" b="b"/>
            <a:pathLst>
              <a:path w="850265" h="548639">
                <a:moveTo>
                  <a:pt x="0" y="548639"/>
                </a:moveTo>
                <a:lnTo>
                  <a:pt x="849947" y="548639"/>
                </a:lnTo>
                <a:lnTo>
                  <a:pt x="849947" y="0"/>
                </a:lnTo>
                <a:lnTo>
                  <a:pt x="0" y="0"/>
                </a:lnTo>
                <a:lnTo>
                  <a:pt x="0" y="548639"/>
                </a:lnTo>
                <a:close/>
              </a:path>
            </a:pathLst>
          </a:custGeom>
          <a:solidFill>
            <a:srgbClr val="9EDFF8"/>
          </a:solidFill>
        </p:spPr>
        <p:txBody>
          <a:bodyPr wrap="square" lIns="0" tIns="0" rIns="0" bIns="0" rtlCol="0"/>
          <a:lstStyle/>
          <a:p>
            <a:endParaRPr/>
          </a:p>
        </p:txBody>
      </p:sp>
      <p:sp>
        <p:nvSpPr>
          <p:cNvPr id="35" name="object 35"/>
          <p:cNvSpPr/>
          <p:nvPr/>
        </p:nvSpPr>
        <p:spPr>
          <a:xfrm>
            <a:off x="4229100" y="3185922"/>
            <a:ext cx="380365" cy="396240"/>
          </a:xfrm>
          <a:custGeom>
            <a:avLst/>
            <a:gdLst/>
            <a:ahLst/>
            <a:cxnLst/>
            <a:rect l="l" t="t" r="r" b="b"/>
            <a:pathLst>
              <a:path w="380364" h="396239">
                <a:moveTo>
                  <a:pt x="0" y="396239"/>
                </a:moveTo>
                <a:lnTo>
                  <a:pt x="380022" y="396239"/>
                </a:lnTo>
                <a:lnTo>
                  <a:pt x="380022" y="0"/>
                </a:lnTo>
                <a:lnTo>
                  <a:pt x="0" y="0"/>
                </a:lnTo>
                <a:lnTo>
                  <a:pt x="0" y="396239"/>
                </a:lnTo>
                <a:close/>
              </a:path>
            </a:pathLst>
          </a:custGeom>
          <a:solidFill>
            <a:srgbClr val="9EDFF8"/>
          </a:solidFill>
        </p:spPr>
        <p:txBody>
          <a:bodyPr wrap="square" lIns="0" tIns="0" rIns="0" bIns="0" rtlCol="0"/>
          <a:lstStyle/>
          <a:p>
            <a:endParaRPr/>
          </a:p>
        </p:txBody>
      </p:sp>
      <p:sp>
        <p:nvSpPr>
          <p:cNvPr id="36" name="object 36"/>
          <p:cNvSpPr/>
          <p:nvPr/>
        </p:nvSpPr>
        <p:spPr>
          <a:xfrm>
            <a:off x="4609084" y="3185922"/>
            <a:ext cx="3684904" cy="396240"/>
          </a:xfrm>
          <a:custGeom>
            <a:avLst/>
            <a:gdLst/>
            <a:ahLst/>
            <a:cxnLst/>
            <a:rect l="l" t="t" r="r" b="b"/>
            <a:pathLst>
              <a:path w="3684904" h="396239">
                <a:moveTo>
                  <a:pt x="0" y="396239"/>
                </a:moveTo>
                <a:lnTo>
                  <a:pt x="3684904" y="396239"/>
                </a:lnTo>
                <a:lnTo>
                  <a:pt x="3684904" y="0"/>
                </a:lnTo>
                <a:lnTo>
                  <a:pt x="0" y="0"/>
                </a:lnTo>
                <a:lnTo>
                  <a:pt x="0" y="396239"/>
                </a:lnTo>
                <a:close/>
              </a:path>
            </a:pathLst>
          </a:custGeom>
          <a:solidFill>
            <a:srgbClr val="9EDFF8"/>
          </a:solidFill>
        </p:spPr>
        <p:txBody>
          <a:bodyPr wrap="square" lIns="0" tIns="0" rIns="0" bIns="0" rtlCol="0"/>
          <a:lstStyle/>
          <a:p>
            <a:endParaRPr/>
          </a:p>
        </p:txBody>
      </p:sp>
      <p:sp>
        <p:nvSpPr>
          <p:cNvPr id="37" name="object 37"/>
          <p:cNvSpPr/>
          <p:nvPr/>
        </p:nvSpPr>
        <p:spPr>
          <a:xfrm>
            <a:off x="8294116" y="3185922"/>
            <a:ext cx="850265" cy="396240"/>
          </a:xfrm>
          <a:custGeom>
            <a:avLst/>
            <a:gdLst/>
            <a:ahLst/>
            <a:cxnLst/>
            <a:rect l="l" t="t" r="r" b="b"/>
            <a:pathLst>
              <a:path w="850265" h="396239">
                <a:moveTo>
                  <a:pt x="0" y="396239"/>
                </a:moveTo>
                <a:lnTo>
                  <a:pt x="849947" y="396239"/>
                </a:lnTo>
                <a:lnTo>
                  <a:pt x="849947" y="0"/>
                </a:lnTo>
                <a:lnTo>
                  <a:pt x="0" y="0"/>
                </a:lnTo>
                <a:lnTo>
                  <a:pt x="0" y="396239"/>
                </a:lnTo>
                <a:close/>
              </a:path>
            </a:pathLst>
          </a:custGeom>
          <a:solidFill>
            <a:srgbClr val="9EDFF8"/>
          </a:solidFill>
        </p:spPr>
        <p:txBody>
          <a:bodyPr wrap="square" lIns="0" tIns="0" rIns="0" bIns="0" rtlCol="0"/>
          <a:lstStyle/>
          <a:p>
            <a:endParaRPr/>
          </a:p>
        </p:txBody>
      </p:sp>
      <p:sp>
        <p:nvSpPr>
          <p:cNvPr id="38" name="object 38"/>
          <p:cNvSpPr/>
          <p:nvPr/>
        </p:nvSpPr>
        <p:spPr>
          <a:xfrm>
            <a:off x="4229100" y="3582187"/>
            <a:ext cx="380365" cy="279400"/>
          </a:xfrm>
          <a:custGeom>
            <a:avLst/>
            <a:gdLst/>
            <a:ahLst/>
            <a:cxnLst/>
            <a:rect l="l" t="t" r="r" b="b"/>
            <a:pathLst>
              <a:path w="380364" h="279400">
                <a:moveTo>
                  <a:pt x="0" y="278866"/>
                </a:moveTo>
                <a:lnTo>
                  <a:pt x="380022" y="278866"/>
                </a:lnTo>
                <a:lnTo>
                  <a:pt x="380022" y="0"/>
                </a:lnTo>
                <a:lnTo>
                  <a:pt x="0" y="0"/>
                </a:lnTo>
                <a:lnTo>
                  <a:pt x="0" y="278866"/>
                </a:lnTo>
                <a:close/>
              </a:path>
            </a:pathLst>
          </a:custGeom>
          <a:solidFill>
            <a:srgbClr val="9EDFF8"/>
          </a:solidFill>
        </p:spPr>
        <p:txBody>
          <a:bodyPr wrap="square" lIns="0" tIns="0" rIns="0" bIns="0" rtlCol="0"/>
          <a:lstStyle/>
          <a:p>
            <a:endParaRPr/>
          </a:p>
        </p:txBody>
      </p:sp>
      <p:sp>
        <p:nvSpPr>
          <p:cNvPr id="39" name="object 39"/>
          <p:cNvSpPr/>
          <p:nvPr/>
        </p:nvSpPr>
        <p:spPr>
          <a:xfrm>
            <a:off x="4609084" y="3582187"/>
            <a:ext cx="3684904" cy="279400"/>
          </a:xfrm>
          <a:custGeom>
            <a:avLst/>
            <a:gdLst/>
            <a:ahLst/>
            <a:cxnLst/>
            <a:rect l="l" t="t" r="r" b="b"/>
            <a:pathLst>
              <a:path w="3684904" h="279400">
                <a:moveTo>
                  <a:pt x="0" y="278866"/>
                </a:moveTo>
                <a:lnTo>
                  <a:pt x="3684904" y="278866"/>
                </a:lnTo>
                <a:lnTo>
                  <a:pt x="3684904" y="0"/>
                </a:lnTo>
                <a:lnTo>
                  <a:pt x="0" y="0"/>
                </a:lnTo>
                <a:lnTo>
                  <a:pt x="0" y="278866"/>
                </a:lnTo>
                <a:close/>
              </a:path>
            </a:pathLst>
          </a:custGeom>
          <a:solidFill>
            <a:srgbClr val="9EDFF8"/>
          </a:solidFill>
        </p:spPr>
        <p:txBody>
          <a:bodyPr wrap="square" lIns="0" tIns="0" rIns="0" bIns="0" rtlCol="0"/>
          <a:lstStyle/>
          <a:p>
            <a:endParaRPr/>
          </a:p>
        </p:txBody>
      </p:sp>
      <p:sp>
        <p:nvSpPr>
          <p:cNvPr id="40" name="object 40"/>
          <p:cNvSpPr/>
          <p:nvPr/>
        </p:nvSpPr>
        <p:spPr>
          <a:xfrm>
            <a:off x="8294116" y="3582187"/>
            <a:ext cx="850265" cy="279400"/>
          </a:xfrm>
          <a:custGeom>
            <a:avLst/>
            <a:gdLst/>
            <a:ahLst/>
            <a:cxnLst/>
            <a:rect l="l" t="t" r="r" b="b"/>
            <a:pathLst>
              <a:path w="850265" h="279400">
                <a:moveTo>
                  <a:pt x="0" y="278866"/>
                </a:moveTo>
                <a:lnTo>
                  <a:pt x="849947" y="278866"/>
                </a:lnTo>
                <a:lnTo>
                  <a:pt x="849947" y="0"/>
                </a:lnTo>
                <a:lnTo>
                  <a:pt x="0" y="0"/>
                </a:lnTo>
                <a:lnTo>
                  <a:pt x="0" y="278866"/>
                </a:lnTo>
                <a:close/>
              </a:path>
            </a:pathLst>
          </a:custGeom>
          <a:solidFill>
            <a:srgbClr val="9EDFF8"/>
          </a:solidFill>
        </p:spPr>
        <p:txBody>
          <a:bodyPr wrap="square" lIns="0" tIns="0" rIns="0" bIns="0" rtlCol="0"/>
          <a:lstStyle/>
          <a:p>
            <a:endParaRPr/>
          </a:p>
        </p:txBody>
      </p:sp>
      <p:sp>
        <p:nvSpPr>
          <p:cNvPr id="41" name="object 41"/>
          <p:cNvSpPr/>
          <p:nvPr/>
        </p:nvSpPr>
        <p:spPr>
          <a:xfrm>
            <a:off x="4229100" y="3861053"/>
            <a:ext cx="380365" cy="396240"/>
          </a:xfrm>
          <a:custGeom>
            <a:avLst/>
            <a:gdLst/>
            <a:ahLst/>
            <a:cxnLst/>
            <a:rect l="l" t="t" r="r" b="b"/>
            <a:pathLst>
              <a:path w="380364" h="396239">
                <a:moveTo>
                  <a:pt x="0" y="396240"/>
                </a:moveTo>
                <a:lnTo>
                  <a:pt x="380022" y="396240"/>
                </a:lnTo>
                <a:lnTo>
                  <a:pt x="380022" y="0"/>
                </a:lnTo>
                <a:lnTo>
                  <a:pt x="0" y="0"/>
                </a:lnTo>
                <a:lnTo>
                  <a:pt x="0" y="396240"/>
                </a:lnTo>
                <a:close/>
              </a:path>
            </a:pathLst>
          </a:custGeom>
          <a:solidFill>
            <a:srgbClr val="9EDFF8"/>
          </a:solidFill>
        </p:spPr>
        <p:txBody>
          <a:bodyPr wrap="square" lIns="0" tIns="0" rIns="0" bIns="0" rtlCol="0"/>
          <a:lstStyle/>
          <a:p>
            <a:endParaRPr/>
          </a:p>
        </p:txBody>
      </p:sp>
      <p:sp>
        <p:nvSpPr>
          <p:cNvPr id="42" name="object 42"/>
          <p:cNvSpPr/>
          <p:nvPr/>
        </p:nvSpPr>
        <p:spPr>
          <a:xfrm>
            <a:off x="4609084" y="3861053"/>
            <a:ext cx="3684904" cy="396240"/>
          </a:xfrm>
          <a:custGeom>
            <a:avLst/>
            <a:gdLst/>
            <a:ahLst/>
            <a:cxnLst/>
            <a:rect l="l" t="t" r="r" b="b"/>
            <a:pathLst>
              <a:path w="3684904" h="396239">
                <a:moveTo>
                  <a:pt x="0" y="396240"/>
                </a:moveTo>
                <a:lnTo>
                  <a:pt x="3684904" y="396240"/>
                </a:lnTo>
                <a:lnTo>
                  <a:pt x="3684904" y="0"/>
                </a:lnTo>
                <a:lnTo>
                  <a:pt x="0" y="0"/>
                </a:lnTo>
                <a:lnTo>
                  <a:pt x="0" y="396240"/>
                </a:lnTo>
                <a:close/>
              </a:path>
            </a:pathLst>
          </a:custGeom>
          <a:solidFill>
            <a:srgbClr val="9EDFF8"/>
          </a:solidFill>
        </p:spPr>
        <p:txBody>
          <a:bodyPr wrap="square" lIns="0" tIns="0" rIns="0" bIns="0" rtlCol="0"/>
          <a:lstStyle/>
          <a:p>
            <a:endParaRPr/>
          </a:p>
        </p:txBody>
      </p:sp>
      <p:sp>
        <p:nvSpPr>
          <p:cNvPr id="43" name="object 43"/>
          <p:cNvSpPr/>
          <p:nvPr/>
        </p:nvSpPr>
        <p:spPr>
          <a:xfrm>
            <a:off x="8294116" y="3861053"/>
            <a:ext cx="850265" cy="396240"/>
          </a:xfrm>
          <a:custGeom>
            <a:avLst/>
            <a:gdLst/>
            <a:ahLst/>
            <a:cxnLst/>
            <a:rect l="l" t="t" r="r" b="b"/>
            <a:pathLst>
              <a:path w="850265" h="396239">
                <a:moveTo>
                  <a:pt x="0" y="396240"/>
                </a:moveTo>
                <a:lnTo>
                  <a:pt x="849947" y="396240"/>
                </a:lnTo>
                <a:lnTo>
                  <a:pt x="849947" y="0"/>
                </a:lnTo>
                <a:lnTo>
                  <a:pt x="0" y="0"/>
                </a:lnTo>
                <a:lnTo>
                  <a:pt x="0" y="396240"/>
                </a:lnTo>
                <a:close/>
              </a:path>
            </a:pathLst>
          </a:custGeom>
          <a:solidFill>
            <a:srgbClr val="9EDFF8"/>
          </a:solidFill>
        </p:spPr>
        <p:txBody>
          <a:bodyPr wrap="square" lIns="0" tIns="0" rIns="0" bIns="0" rtlCol="0"/>
          <a:lstStyle/>
          <a:p>
            <a:endParaRPr/>
          </a:p>
        </p:txBody>
      </p:sp>
      <p:sp>
        <p:nvSpPr>
          <p:cNvPr id="44" name="object 44"/>
          <p:cNvSpPr/>
          <p:nvPr/>
        </p:nvSpPr>
        <p:spPr>
          <a:xfrm>
            <a:off x="4229100" y="4257294"/>
            <a:ext cx="380365" cy="243840"/>
          </a:xfrm>
          <a:custGeom>
            <a:avLst/>
            <a:gdLst/>
            <a:ahLst/>
            <a:cxnLst/>
            <a:rect l="l" t="t" r="r" b="b"/>
            <a:pathLst>
              <a:path w="380364" h="243839">
                <a:moveTo>
                  <a:pt x="0" y="243839"/>
                </a:moveTo>
                <a:lnTo>
                  <a:pt x="380022" y="243839"/>
                </a:lnTo>
                <a:lnTo>
                  <a:pt x="380022" y="0"/>
                </a:lnTo>
                <a:lnTo>
                  <a:pt x="0" y="0"/>
                </a:lnTo>
                <a:lnTo>
                  <a:pt x="0" y="243839"/>
                </a:lnTo>
                <a:close/>
              </a:path>
            </a:pathLst>
          </a:custGeom>
          <a:solidFill>
            <a:srgbClr val="9EDFF8"/>
          </a:solidFill>
        </p:spPr>
        <p:txBody>
          <a:bodyPr wrap="square" lIns="0" tIns="0" rIns="0" bIns="0" rtlCol="0"/>
          <a:lstStyle/>
          <a:p>
            <a:endParaRPr/>
          </a:p>
        </p:txBody>
      </p:sp>
      <p:sp>
        <p:nvSpPr>
          <p:cNvPr id="45" name="object 45"/>
          <p:cNvSpPr/>
          <p:nvPr/>
        </p:nvSpPr>
        <p:spPr>
          <a:xfrm>
            <a:off x="4609084" y="4257294"/>
            <a:ext cx="3684904" cy="243840"/>
          </a:xfrm>
          <a:custGeom>
            <a:avLst/>
            <a:gdLst/>
            <a:ahLst/>
            <a:cxnLst/>
            <a:rect l="l" t="t" r="r" b="b"/>
            <a:pathLst>
              <a:path w="3684904" h="243839">
                <a:moveTo>
                  <a:pt x="0" y="243839"/>
                </a:moveTo>
                <a:lnTo>
                  <a:pt x="3684904" y="243839"/>
                </a:lnTo>
                <a:lnTo>
                  <a:pt x="3684904" y="0"/>
                </a:lnTo>
                <a:lnTo>
                  <a:pt x="0" y="0"/>
                </a:lnTo>
                <a:lnTo>
                  <a:pt x="0" y="243839"/>
                </a:lnTo>
                <a:close/>
              </a:path>
            </a:pathLst>
          </a:custGeom>
          <a:solidFill>
            <a:srgbClr val="9EDFF8"/>
          </a:solidFill>
        </p:spPr>
        <p:txBody>
          <a:bodyPr wrap="square" lIns="0" tIns="0" rIns="0" bIns="0" rtlCol="0"/>
          <a:lstStyle/>
          <a:p>
            <a:endParaRPr/>
          </a:p>
        </p:txBody>
      </p:sp>
      <p:sp>
        <p:nvSpPr>
          <p:cNvPr id="46" name="object 46"/>
          <p:cNvSpPr/>
          <p:nvPr/>
        </p:nvSpPr>
        <p:spPr>
          <a:xfrm>
            <a:off x="8294116" y="4257294"/>
            <a:ext cx="850265" cy="243840"/>
          </a:xfrm>
          <a:custGeom>
            <a:avLst/>
            <a:gdLst/>
            <a:ahLst/>
            <a:cxnLst/>
            <a:rect l="l" t="t" r="r" b="b"/>
            <a:pathLst>
              <a:path w="850265" h="243839">
                <a:moveTo>
                  <a:pt x="0" y="243839"/>
                </a:moveTo>
                <a:lnTo>
                  <a:pt x="849947" y="243839"/>
                </a:lnTo>
                <a:lnTo>
                  <a:pt x="849947" y="0"/>
                </a:lnTo>
                <a:lnTo>
                  <a:pt x="0" y="0"/>
                </a:lnTo>
                <a:lnTo>
                  <a:pt x="0" y="243839"/>
                </a:lnTo>
                <a:close/>
              </a:path>
            </a:pathLst>
          </a:custGeom>
          <a:solidFill>
            <a:srgbClr val="9EDFF8"/>
          </a:solidFill>
        </p:spPr>
        <p:txBody>
          <a:bodyPr wrap="square" lIns="0" tIns="0" rIns="0" bIns="0" rtlCol="0"/>
          <a:lstStyle/>
          <a:p>
            <a:endParaRPr/>
          </a:p>
        </p:txBody>
      </p:sp>
      <p:sp>
        <p:nvSpPr>
          <p:cNvPr id="47" name="object 47"/>
          <p:cNvSpPr/>
          <p:nvPr/>
        </p:nvSpPr>
        <p:spPr>
          <a:xfrm>
            <a:off x="4229100" y="4501146"/>
            <a:ext cx="380365" cy="296545"/>
          </a:xfrm>
          <a:custGeom>
            <a:avLst/>
            <a:gdLst/>
            <a:ahLst/>
            <a:cxnLst/>
            <a:rect l="l" t="t" r="r" b="b"/>
            <a:pathLst>
              <a:path w="380364" h="296545">
                <a:moveTo>
                  <a:pt x="0" y="296024"/>
                </a:moveTo>
                <a:lnTo>
                  <a:pt x="380022" y="296024"/>
                </a:lnTo>
                <a:lnTo>
                  <a:pt x="380022" y="0"/>
                </a:lnTo>
                <a:lnTo>
                  <a:pt x="0" y="0"/>
                </a:lnTo>
                <a:lnTo>
                  <a:pt x="0" y="296024"/>
                </a:lnTo>
                <a:close/>
              </a:path>
            </a:pathLst>
          </a:custGeom>
          <a:solidFill>
            <a:srgbClr val="C9F196"/>
          </a:solidFill>
        </p:spPr>
        <p:txBody>
          <a:bodyPr wrap="square" lIns="0" tIns="0" rIns="0" bIns="0" rtlCol="0"/>
          <a:lstStyle/>
          <a:p>
            <a:endParaRPr/>
          </a:p>
        </p:txBody>
      </p:sp>
      <p:sp>
        <p:nvSpPr>
          <p:cNvPr id="48" name="object 48"/>
          <p:cNvSpPr/>
          <p:nvPr/>
        </p:nvSpPr>
        <p:spPr>
          <a:xfrm>
            <a:off x="4609084" y="4501146"/>
            <a:ext cx="3684904" cy="296545"/>
          </a:xfrm>
          <a:custGeom>
            <a:avLst/>
            <a:gdLst/>
            <a:ahLst/>
            <a:cxnLst/>
            <a:rect l="l" t="t" r="r" b="b"/>
            <a:pathLst>
              <a:path w="3684904" h="296545">
                <a:moveTo>
                  <a:pt x="0" y="296024"/>
                </a:moveTo>
                <a:lnTo>
                  <a:pt x="3684904" y="296024"/>
                </a:lnTo>
                <a:lnTo>
                  <a:pt x="3684904" y="0"/>
                </a:lnTo>
                <a:lnTo>
                  <a:pt x="0" y="0"/>
                </a:lnTo>
                <a:lnTo>
                  <a:pt x="0" y="296024"/>
                </a:lnTo>
                <a:close/>
              </a:path>
            </a:pathLst>
          </a:custGeom>
          <a:solidFill>
            <a:srgbClr val="C9F196"/>
          </a:solidFill>
        </p:spPr>
        <p:txBody>
          <a:bodyPr wrap="square" lIns="0" tIns="0" rIns="0" bIns="0" rtlCol="0"/>
          <a:lstStyle/>
          <a:p>
            <a:endParaRPr/>
          </a:p>
        </p:txBody>
      </p:sp>
      <p:sp>
        <p:nvSpPr>
          <p:cNvPr id="49" name="object 49"/>
          <p:cNvSpPr/>
          <p:nvPr/>
        </p:nvSpPr>
        <p:spPr>
          <a:xfrm>
            <a:off x="8294116" y="4501146"/>
            <a:ext cx="850265" cy="296545"/>
          </a:xfrm>
          <a:custGeom>
            <a:avLst/>
            <a:gdLst/>
            <a:ahLst/>
            <a:cxnLst/>
            <a:rect l="l" t="t" r="r" b="b"/>
            <a:pathLst>
              <a:path w="850265" h="296545">
                <a:moveTo>
                  <a:pt x="0" y="296024"/>
                </a:moveTo>
                <a:lnTo>
                  <a:pt x="849947" y="296024"/>
                </a:lnTo>
                <a:lnTo>
                  <a:pt x="849947" y="0"/>
                </a:lnTo>
                <a:lnTo>
                  <a:pt x="0" y="0"/>
                </a:lnTo>
                <a:lnTo>
                  <a:pt x="0" y="296024"/>
                </a:lnTo>
                <a:close/>
              </a:path>
            </a:pathLst>
          </a:custGeom>
          <a:solidFill>
            <a:srgbClr val="C9F196"/>
          </a:solidFill>
        </p:spPr>
        <p:txBody>
          <a:bodyPr wrap="square" lIns="0" tIns="0" rIns="0" bIns="0" rtlCol="0"/>
          <a:lstStyle/>
          <a:p>
            <a:endParaRPr/>
          </a:p>
        </p:txBody>
      </p:sp>
      <p:sp>
        <p:nvSpPr>
          <p:cNvPr id="50" name="object 50"/>
          <p:cNvSpPr/>
          <p:nvPr/>
        </p:nvSpPr>
        <p:spPr>
          <a:xfrm>
            <a:off x="4229100" y="4797171"/>
            <a:ext cx="380365" cy="396240"/>
          </a:xfrm>
          <a:custGeom>
            <a:avLst/>
            <a:gdLst/>
            <a:ahLst/>
            <a:cxnLst/>
            <a:rect l="l" t="t" r="r" b="b"/>
            <a:pathLst>
              <a:path w="380364" h="396239">
                <a:moveTo>
                  <a:pt x="0" y="396239"/>
                </a:moveTo>
                <a:lnTo>
                  <a:pt x="380022" y="396239"/>
                </a:lnTo>
                <a:lnTo>
                  <a:pt x="380022" y="0"/>
                </a:lnTo>
                <a:lnTo>
                  <a:pt x="0" y="0"/>
                </a:lnTo>
                <a:lnTo>
                  <a:pt x="0" y="396239"/>
                </a:lnTo>
                <a:close/>
              </a:path>
            </a:pathLst>
          </a:custGeom>
          <a:solidFill>
            <a:srgbClr val="C9F196"/>
          </a:solidFill>
        </p:spPr>
        <p:txBody>
          <a:bodyPr wrap="square" lIns="0" tIns="0" rIns="0" bIns="0" rtlCol="0"/>
          <a:lstStyle/>
          <a:p>
            <a:endParaRPr/>
          </a:p>
        </p:txBody>
      </p:sp>
      <p:sp>
        <p:nvSpPr>
          <p:cNvPr id="51" name="object 51"/>
          <p:cNvSpPr/>
          <p:nvPr/>
        </p:nvSpPr>
        <p:spPr>
          <a:xfrm>
            <a:off x="4609084" y="4797171"/>
            <a:ext cx="3684904" cy="396240"/>
          </a:xfrm>
          <a:custGeom>
            <a:avLst/>
            <a:gdLst/>
            <a:ahLst/>
            <a:cxnLst/>
            <a:rect l="l" t="t" r="r" b="b"/>
            <a:pathLst>
              <a:path w="3684904" h="396239">
                <a:moveTo>
                  <a:pt x="0" y="396239"/>
                </a:moveTo>
                <a:lnTo>
                  <a:pt x="3684904" y="396239"/>
                </a:lnTo>
                <a:lnTo>
                  <a:pt x="3684904" y="0"/>
                </a:lnTo>
                <a:lnTo>
                  <a:pt x="0" y="0"/>
                </a:lnTo>
                <a:lnTo>
                  <a:pt x="0" y="396239"/>
                </a:lnTo>
                <a:close/>
              </a:path>
            </a:pathLst>
          </a:custGeom>
          <a:solidFill>
            <a:srgbClr val="C9F196"/>
          </a:solidFill>
        </p:spPr>
        <p:txBody>
          <a:bodyPr wrap="square" lIns="0" tIns="0" rIns="0" bIns="0" rtlCol="0"/>
          <a:lstStyle/>
          <a:p>
            <a:endParaRPr/>
          </a:p>
        </p:txBody>
      </p:sp>
      <p:sp>
        <p:nvSpPr>
          <p:cNvPr id="52" name="object 52"/>
          <p:cNvSpPr/>
          <p:nvPr/>
        </p:nvSpPr>
        <p:spPr>
          <a:xfrm>
            <a:off x="8294116" y="4797171"/>
            <a:ext cx="850265" cy="396240"/>
          </a:xfrm>
          <a:custGeom>
            <a:avLst/>
            <a:gdLst/>
            <a:ahLst/>
            <a:cxnLst/>
            <a:rect l="l" t="t" r="r" b="b"/>
            <a:pathLst>
              <a:path w="850265" h="396239">
                <a:moveTo>
                  <a:pt x="0" y="396239"/>
                </a:moveTo>
                <a:lnTo>
                  <a:pt x="849947" y="396239"/>
                </a:lnTo>
                <a:lnTo>
                  <a:pt x="849947" y="0"/>
                </a:lnTo>
                <a:lnTo>
                  <a:pt x="0" y="0"/>
                </a:lnTo>
                <a:lnTo>
                  <a:pt x="0" y="396239"/>
                </a:lnTo>
                <a:close/>
              </a:path>
            </a:pathLst>
          </a:custGeom>
          <a:solidFill>
            <a:srgbClr val="C9F196"/>
          </a:solidFill>
        </p:spPr>
        <p:txBody>
          <a:bodyPr wrap="square" lIns="0" tIns="0" rIns="0" bIns="0" rtlCol="0"/>
          <a:lstStyle/>
          <a:p>
            <a:endParaRPr/>
          </a:p>
        </p:txBody>
      </p:sp>
      <p:sp>
        <p:nvSpPr>
          <p:cNvPr id="53" name="object 53"/>
          <p:cNvSpPr/>
          <p:nvPr/>
        </p:nvSpPr>
        <p:spPr>
          <a:xfrm>
            <a:off x="4229100" y="5193385"/>
            <a:ext cx="380365" cy="701040"/>
          </a:xfrm>
          <a:custGeom>
            <a:avLst/>
            <a:gdLst/>
            <a:ahLst/>
            <a:cxnLst/>
            <a:rect l="l" t="t" r="r" b="b"/>
            <a:pathLst>
              <a:path w="380364" h="701039">
                <a:moveTo>
                  <a:pt x="0" y="701040"/>
                </a:moveTo>
                <a:lnTo>
                  <a:pt x="380022" y="701040"/>
                </a:lnTo>
                <a:lnTo>
                  <a:pt x="380022" y="0"/>
                </a:lnTo>
                <a:lnTo>
                  <a:pt x="0" y="0"/>
                </a:lnTo>
                <a:lnTo>
                  <a:pt x="0" y="701040"/>
                </a:lnTo>
                <a:close/>
              </a:path>
            </a:pathLst>
          </a:custGeom>
          <a:solidFill>
            <a:srgbClr val="C9F196"/>
          </a:solidFill>
        </p:spPr>
        <p:txBody>
          <a:bodyPr wrap="square" lIns="0" tIns="0" rIns="0" bIns="0" rtlCol="0"/>
          <a:lstStyle/>
          <a:p>
            <a:endParaRPr/>
          </a:p>
        </p:txBody>
      </p:sp>
      <p:sp>
        <p:nvSpPr>
          <p:cNvPr id="54" name="object 54"/>
          <p:cNvSpPr/>
          <p:nvPr/>
        </p:nvSpPr>
        <p:spPr>
          <a:xfrm>
            <a:off x="4609084" y="5193385"/>
            <a:ext cx="3684904" cy="701040"/>
          </a:xfrm>
          <a:custGeom>
            <a:avLst/>
            <a:gdLst/>
            <a:ahLst/>
            <a:cxnLst/>
            <a:rect l="l" t="t" r="r" b="b"/>
            <a:pathLst>
              <a:path w="3684904" h="701039">
                <a:moveTo>
                  <a:pt x="0" y="701040"/>
                </a:moveTo>
                <a:lnTo>
                  <a:pt x="3684904" y="701040"/>
                </a:lnTo>
                <a:lnTo>
                  <a:pt x="3684904" y="0"/>
                </a:lnTo>
                <a:lnTo>
                  <a:pt x="0" y="0"/>
                </a:lnTo>
                <a:lnTo>
                  <a:pt x="0" y="701040"/>
                </a:lnTo>
                <a:close/>
              </a:path>
            </a:pathLst>
          </a:custGeom>
          <a:solidFill>
            <a:srgbClr val="C9F196"/>
          </a:solidFill>
        </p:spPr>
        <p:txBody>
          <a:bodyPr wrap="square" lIns="0" tIns="0" rIns="0" bIns="0" rtlCol="0"/>
          <a:lstStyle/>
          <a:p>
            <a:endParaRPr/>
          </a:p>
        </p:txBody>
      </p:sp>
      <p:sp>
        <p:nvSpPr>
          <p:cNvPr id="55" name="object 55"/>
          <p:cNvSpPr/>
          <p:nvPr/>
        </p:nvSpPr>
        <p:spPr>
          <a:xfrm>
            <a:off x="8294116" y="5193385"/>
            <a:ext cx="850265" cy="701040"/>
          </a:xfrm>
          <a:custGeom>
            <a:avLst/>
            <a:gdLst/>
            <a:ahLst/>
            <a:cxnLst/>
            <a:rect l="l" t="t" r="r" b="b"/>
            <a:pathLst>
              <a:path w="850265" h="701039">
                <a:moveTo>
                  <a:pt x="0" y="701040"/>
                </a:moveTo>
                <a:lnTo>
                  <a:pt x="849947" y="701040"/>
                </a:lnTo>
                <a:lnTo>
                  <a:pt x="849947" y="0"/>
                </a:lnTo>
                <a:lnTo>
                  <a:pt x="0" y="0"/>
                </a:lnTo>
                <a:lnTo>
                  <a:pt x="0" y="701040"/>
                </a:lnTo>
                <a:close/>
              </a:path>
            </a:pathLst>
          </a:custGeom>
          <a:solidFill>
            <a:srgbClr val="C9F196"/>
          </a:solidFill>
        </p:spPr>
        <p:txBody>
          <a:bodyPr wrap="square" lIns="0" tIns="0" rIns="0" bIns="0" rtlCol="0"/>
          <a:lstStyle/>
          <a:p>
            <a:endParaRPr/>
          </a:p>
        </p:txBody>
      </p:sp>
      <p:sp>
        <p:nvSpPr>
          <p:cNvPr id="56" name="object 56"/>
          <p:cNvSpPr/>
          <p:nvPr/>
        </p:nvSpPr>
        <p:spPr>
          <a:xfrm>
            <a:off x="4229100" y="5894425"/>
            <a:ext cx="380365" cy="548640"/>
          </a:xfrm>
          <a:custGeom>
            <a:avLst/>
            <a:gdLst/>
            <a:ahLst/>
            <a:cxnLst/>
            <a:rect l="l" t="t" r="r" b="b"/>
            <a:pathLst>
              <a:path w="380364" h="548639">
                <a:moveTo>
                  <a:pt x="0" y="548640"/>
                </a:moveTo>
                <a:lnTo>
                  <a:pt x="380022" y="548640"/>
                </a:lnTo>
                <a:lnTo>
                  <a:pt x="380022" y="0"/>
                </a:lnTo>
                <a:lnTo>
                  <a:pt x="0" y="0"/>
                </a:lnTo>
                <a:lnTo>
                  <a:pt x="0" y="548640"/>
                </a:lnTo>
                <a:close/>
              </a:path>
            </a:pathLst>
          </a:custGeom>
          <a:solidFill>
            <a:srgbClr val="9EDFF8"/>
          </a:solidFill>
        </p:spPr>
        <p:txBody>
          <a:bodyPr wrap="square" lIns="0" tIns="0" rIns="0" bIns="0" rtlCol="0"/>
          <a:lstStyle/>
          <a:p>
            <a:endParaRPr/>
          </a:p>
        </p:txBody>
      </p:sp>
      <p:sp>
        <p:nvSpPr>
          <p:cNvPr id="57" name="object 57"/>
          <p:cNvSpPr/>
          <p:nvPr/>
        </p:nvSpPr>
        <p:spPr>
          <a:xfrm>
            <a:off x="4609084" y="5894425"/>
            <a:ext cx="3684904" cy="548640"/>
          </a:xfrm>
          <a:custGeom>
            <a:avLst/>
            <a:gdLst/>
            <a:ahLst/>
            <a:cxnLst/>
            <a:rect l="l" t="t" r="r" b="b"/>
            <a:pathLst>
              <a:path w="3684904" h="548639">
                <a:moveTo>
                  <a:pt x="0" y="548640"/>
                </a:moveTo>
                <a:lnTo>
                  <a:pt x="3684904" y="548640"/>
                </a:lnTo>
                <a:lnTo>
                  <a:pt x="3684904" y="0"/>
                </a:lnTo>
                <a:lnTo>
                  <a:pt x="0" y="0"/>
                </a:lnTo>
                <a:lnTo>
                  <a:pt x="0" y="548640"/>
                </a:lnTo>
                <a:close/>
              </a:path>
            </a:pathLst>
          </a:custGeom>
          <a:solidFill>
            <a:srgbClr val="9EDFF8"/>
          </a:solidFill>
        </p:spPr>
        <p:txBody>
          <a:bodyPr wrap="square" lIns="0" tIns="0" rIns="0" bIns="0" rtlCol="0"/>
          <a:lstStyle/>
          <a:p>
            <a:endParaRPr/>
          </a:p>
        </p:txBody>
      </p:sp>
      <p:sp>
        <p:nvSpPr>
          <p:cNvPr id="58" name="object 58"/>
          <p:cNvSpPr/>
          <p:nvPr/>
        </p:nvSpPr>
        <p:spPr>
          <a:xfrm>
            <a:off x="8294116" y="5894425"/>
            <a:ext cx="850265" cy="548640"/>
          </a:xfrm>
          <a:custGeom>
            <a:avLst/>
            <a:gdLst/>
            <a:ahLst/>
            <a:cxnLst/>
            <a:rect l="l" t="t" r="r" b="b"/>
            <a:pathLst>
              <a:path w="850265" h="548639">
                <a:moveTo>
                  <a:pt x="0" y="548640"/>
                </a:moveTo>
                <a:lnTo>
                  <a:pt x="849947" y="548640"/>
                </a:lnTo>
                <a:lnTo>
                  <a:pt x="849947" y="0"/>
                </a:lnTo>
                <a:lnTo>
                  <a:pt x="0" y="0"/>
                </a:lnTo>
                <a:lnTo>
                  <a:pt x="0" y="548640"/>
                </a:lnTo>
                <a:close/>
              </a:path>
            </a:pathLst>
          </a:custGeom>
          <a:solidFill>
            <a:srgbClr val="9EDFF8"/>
          </a:solidFill>
        </p:spPr>
        <p:txBody>
          <a:bodyPr wrap="square" lIns="0" tIns="0" rIns="0" bIns="0" rtlCol="0"/>
          <a:lstStyle/>
          <a:p>
            <a:endParaRPr/>
          </a:p>
        </p:txBody>
      </p:sp>
      <p:sp>
        <p:nvSpPr>
          <p:cNvPr id="59" name="object 59"/>
          <p:cNvSpPr/>
          <p:nvPr/>
        </p:nvSpPr>
        <p:spPr>
          <a:xfrm>
            <a:off x="4229100" y="6443070"/>
            <a:ext cx="380365" cy="396240"/>
          </a:xfrm>
          <a:custGeom>
            <a:avLst/>
            <a:gdLst/>
            <a:ahLst/>
            <a:cxnLst/>
            <a:rect l="l" t="t" r="r" b="b"/>
            <a:pathLst>
              <a:path w="380364" h="396240">
                <a:moveTo>
                  <a:pt x="0" y="396240"/>
                </a:moveTo>
                <a:lnTo>
                  <a:pt x="380022" y="396240"/>
                </a:lnTo>
                <a:lnTo>
                  <a:pt x="380022" y="0"/>
                </a:lnTo>
                <a:lnTo>
                  <a:pt x="0" y="0"/>
                </a:lnTo>
                <a:lnTo>
                  <a:pt x="0" y="396240"/>
                </a:lnTo>
                <a:close/>
              </a:path>
            </a:pathLst>
          </a:custGeom>
          <a:solidFill>
            <a:srgbClr val="FFE988"/>
          </a:solidFill>
        </p:spPr>
        <p:txBody>
          <a:bodyPr wrap="square" lIns="0" tIns="0" rIns="0" bIns="0" rtlCol="0"/>
          <a:lstStyle/>
          <a:p>
            <a:endParaRPr/>
          </a:p>
        </p:txBody>
      </p:sp>
      <p:sp>
        <p:nvSpPr>
          <p:cNvPr id="60" name="object 60"/>
          <p:cNvSpPr/>
          <p:nvPr/>
        </p:nvSpPr>
        <p:spPr>
          <a:xfrm>
            <a:off x="4609084" y="6443070"/>
            <a:ext cx="3684904" cy="396240"/>
          </a:xfrm>
          <a:custGeom>
            <a:avLst/>
            <a:gdLst/>
            <a:ahLst/>
            <a:cxnLst/>
            <a:rect l="l" t="t" r="r" b="b"/>
            <a:pathLst>
              <a:path w="3684904" h="396240">
                <a:moveTo>
                  <a:pt x="0" y="396240"/>
                </a:moveTo>
                <a:lnTo>
                  <a:pt x="3684904" y="396240"/>
                </a:lnTo>
                <a:lnTo>
                  <a:pt x="3684904" y="0"/>
                </a:lnTo>
                <a:lnTo>
                  <a:pt x="0" y="0"/>
                </a:lnTo>
                <a:lnTo>
                  <a:pt x="0" y="396240"/>
                </a:lnTo>
                <a:close/>
              </a:path>
            </a:pathLst>
          </a:custGeom>
          <a:solidFill>
            <a:srgbClr val="FFE988"/>
          </a:solidFill>
        </p:spPr>
        <p:txBody>
          <a:bodyPr wrap="square" lIns="0" tIns="0" rIns="0" bIns="0" rtlCol="0"/>
          <a:lstStyle/>
          <a:p>
            <a:endParaRPr/>
          </a:p>
        </p:txBody>
      </p:sp>
      <p:sp>
        <p:nvSpPr>
          <p:cNvPr id="61" name="object 61"/>
          <p:cNvSpPr/>
          <p:nvPr/>
        </p:nvSpPr>
        <p:spPr>
          <a:xfrm>
            <a:off x="8294116" y="6443070"/>
            <a:ext cx="850265" cy="396240"/>
          </a:xfrm>
          <a:custGeom>
            <a:avLst/>
            <a:gdLst/>
            <a:ahLst/>
            <a:cxnLst/>
            <a:rect l="l" t="t" r="r" b="b"/>
            <a:pathLst>
              <a:path w="850265" h="396240">
                <a:moveTo>
                  <a:pt x="0" y="396240"/>
                </a:moveTo>
                <a:lnTo>
                  <a:pt x="849947" y="396240"/>
                </a:lnTo>
                <a:lnTo>
                  <a:pt x="849947" y="0"/>
                </a:lnTo>
                <a:lnTo>
                  <a:pt x="0" y="0"/>
                </a:lnTo>
                <a:lnTo>
                  <a:pt x="0" y="396240"/>
                </a:lnTo>
                <a:close/>
              </a:path>
            </a:pathLst>
          </a:custGeom>
          <a:solidFill>
            <a:srgbClr val="FFE988"/>
          </a:solidFill>
        </p:spPr>
        <p:txBody>
          <a:bodyPr wrap="square" lIns="0" tIns="0" rIns="0" bIns="0" rtlCol="0"/>
          <a:lstStyle/>
          <a:p>
            <a:endParaRPr/>
          </a:p>
        </p:txBody>
      </p:sp>
      <p:sp>
        <p:nvSpPr>
          <p:cNvPr id="62" name="object 62"/>
          <p:cNvSpPr/>
          <p:nvPr/>
        </p:nvSpPr>
        <p:spPr>
          <a:xfrm>
            <a:off x="4609084" y="255270"/>
            <a:ext cx="0" cy="6590665"/>
          </a:xfrm>
          <a:custGeom>
            <a:avLst/>
            <a:gdLst/>
            <a:ahLst/>
            <a:cxnLst/>
            <a:rect l="l" t="t" r="r" b="b"/>
            <a:pathLst>
              <a:path h="6590665">
                <a:moveTo>
                  <a:pt x="0" y="0"/>
                </a:moveTo>
                <a:lnTo>
                  <a:pt x="0" y="6590391"/>
                </a:lnTo>
              </a:path>
            </a:pathLst>
          </a:custGeom>
          <a:ln w="12700">
            <a:solidFill>
              <a:srgbClr val="FFFFFF"/>
            </a:solidFill>
          </a:ln>
        </p:spPr>
        <p:txBody>
          <a:bodyPr wrap="square" lIns="0" tIns="0" rIns="0" bIns="0" rtlCol="0"/>
          <a:lstStyle/>
          <a:p>
            <a:endParaRPr/>
          </a:p>
        </p:txBody>
      </p:sp>
      <p:sp>
        <p:nvSpPr>
          <p:cNvPr id="63" name="object 63"/>
          <p:cNvSpPr/>
          <p:nvPr/>
        </p:nvSpPr>
        <p:spPr>
          <a:xfrm>
            <a:off x="8294116" y="255270"/>
            <a:ext cx="0" cy="6590665"/>
          </a:xfrm>
          <a:custGeom>
            <a:avLst/>
            <a:gdLst/>
            <a:ahLst/>
            <a:cxnLst/>
            <a:rect l="l" t="t" r="r" b="b"/>
            <a:pathLst>
              <a:path h="6590665">
                <a:moveTo>
                  <a:pt x="0" y="0"/>
                </a:moveTo>
                <a:lnTo>
                  <a:pt x="0" y="6590391"/>
                </a:lnTo>
              </a:path>
            </a:pathLst>
          </a:custGeom>
          <a:ln w="12700">
            <a:solidFill>
              <a:srgbClr val="FFFFFF"/>
            </a:solidFill>
          </a:ln>
        </p:spPr>
        <p:txBody>
          <a:bodyPr wrap="square" lIns="0" tIns="0" rIns="0" bIns="0" rtlCol="0"/>
          <a:lstStyle/>
          <a:p>
            <a:endParaRPr/>
          </a:p>
        </p:txBody>
      </p:sp>
      <p:sp>
        <p:nvSpPr>
          <p:cNvPr id="64" name="object 64"/>
          <p:cNvSpPr/>
          <p:nvPr/>
        </p:nvSpPr>
        <p:spPr>
          <a:xfrm>
            <a:off x="4222750" y="274320"/>
            <a:ext cx="4921250" cy="0"/>
          </a:xfrm>
          <a:custGeom>
            <a:avLst/>
            <a:gdLst/>
            <a:ahLst/>
            <a:cxnLst/>
            <a:rect l="l" t="t" r="r" b="b"/>
            <a:pathLst>
              <a:path w="4921250">
                <a:moveTo>
                  <a:pt x="0" y="0"/>
                </a:moveTo>
                <a:lnTo>
                  <a:pt x="4921249" y="0"/>
                </a:lnTo>
              </a:path>
            </a:pathLst>
          </a:custGeom>
          <a:ln w="38100">
            <a:solidFill>
              <a:srgbClr val="FFFFFF"/>
            </a:solidFill>
          </a:ln>
        </p:spPr>
        <p:txBody>
          <a:bodyPr wrap="square" lIns="0" tIns="0" rIns="0" bIns="0" rtlCol="0"/>
          <a:lstStyle/>
          <a:p>
            <a:endParaRPr/>
          </a:p>
        </p:txBody>
      </p:sp>
      <p:sp>
        <p:nvSpPr>
          <p:cNvPr id="65" name="object 65"/>
          <p:cNvSpPr/>
          <p:nvPr/>
        </p:nvSpPr>
        <p:spPr>
          <a:xfrm>
            <a:off x="4222750" y="518159"/>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66" name="object 66"/>
          <p:cNvSpPr/>
          <p:nvPr/>
        </p:nvSpPr>
        <p:spPr>
          <a:xfrm>
            <a:off x="4222750" y="914400"/>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67" name="object 67"/>
          <p:cNvSpPr/>
          <p:nvPr/>
        </p:nvSpPr>
        <p:spPr>
          <a:xfrm>
            <a:off x="4222750" y="1158239"/>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68" name="object 68"/>
          <p:cNvSpPr/>
          <p:nvPr/>
        </p:nvSpPr>
        <p:spPr>
          <a:xfrm>
            <a:off x="4222750" y="1554480"/>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69" name="object 69"/>
          <p:cNvSpPr/>
          <p:nvPr/>
        </p:nvSpPr>
        <p:spPr>
          <a:xfrm>
            <a:off x="4222750" y="1844801"/>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0" name="object 70"/>
          <p:cNvSpPr/>
          <p:nvPr/>
        </p:nvSpPr>
        <p:spPr>
          <a:xfrm>
            <a:off x="4222750" y="2241042"/>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1" name="object 71"/>
          <p:cNvSpPr/>
          <p:nvPr/>
        </p:nvSpPr>
        <p:spPr>
          <a:xfrm>
            <a:off x="4222750" y="2637282"/>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2" name="object 72"/>
          <p:cNvSpPr/>
          <p:nvPr/>
        </p:nvSpPr>
        <p:spPr>
          <a:xfrm>
            <a:off x="4222750" y="3185922"/>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3" name="object 73"/>
          <p:cNvSpPr/>
          <p:nvPr/>
        </p:nvSpPr>
        <p:spPr>
          <a:xfrm>
            <a:off x="4222750" y="3582161"/>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4" name="object 74"/>
          <p:cNvSpPr/>
          <p:nvPr/>
        </p:nvSpPr>
        <p:spPr>
          <a:xfrm>
            <a:off x="4222750" y="3861053"/>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5" name="object 75"/>
          <p:cNvSpPr/>
          <p:nvPr/>
        </p:nvSpPr>
        <p:spPr>
          <a:xfrm>
            <a:off x="4222750" y="4257294"/>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6" name="object 76"/>
          <p:cNvSpPr/>
          <p:nvPr/>
        </p:nvSpPr>
        <p:spPr>
          <a:xfrm>
            <a:off x="4222750" y="4501134"/>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7" name="object 77"/>
          <p:cNvSpPr/>
          <p:nvPr/>
        </p:nvSpPr>
        <p:spPr>
          <a:xfrm>
            <a:off x="4222750" y="4797171"/>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8" name="object 78"/>
          <p:cNvSpPr/>
          <p:nvPr/>
        </p:nvSpPr>
        <p:spPr>
          <a:xfrm>
            <a:off x="4222750" y="5193410"/>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79" name="object 79"/>
          <p:cNvSpPr/>
          <p:nvPr/>
        </p:nvSpPr>
        <p:spPr>
          <a:xfrm>
            <a:off x="4222750" y="5894425"/>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80" name="object 80"/>
          <p:cNvSpPr/>
          <p:nvPr/>
        </p:nvSpPr>
        <p:spPr>
          <a:xfrm>
            <a:off x="4222750" y="6443065"/>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81" name="object 81"/>
          <p:cNvSpPr/>
          <p:nvPr/>
        </p:nvSpPr>
        <p:spPr>
          <a:xfrm>
            <a:off x="4229100" y="0"/>
            <a:ext cx="0" cy="6845934"/>
          </a:xfrm>
          <a:custGeom>
            <a:avLst/>
            <a:gdLst/>
            <a:ahLst/>
            <a:cxnLst/>
            <a:rect l="l" t="t" r="r" b="b"/>
            <a:pathLst>
              <a:path h="6845934">
                <a:moveTo>
                  <a:pt x="0" y="0"/>
                </a:moveTo>
                <a:lnTo>
                  <a:pt x="0" y="6845661"/>
                </a:lnTo>
              </a:path>
            </a:pathLst>
          </a:custGeom>
          <a:ln w="12700">
            <a:solidFill>
              <a:srgbClr val="FFFFFF"/>
            </a:solidFill>
          </a:ln>
        </p:spPr>
        <p:txBody>
          <a:bodyPr wrap="square" lIns="0" tIns="0" rIns="0" bIns="0" rtlCol="0"/>
          <a:lstStyle/>
          <a:p>
            <a:endParaRPr/>
          </a:p>
        </p:txBody>
      </p:sp>
      <p:sp>
        <p:nvSpPr>
          <p:cNvPr id="82" name="object 82"/>
          <p:cNvSpPr/>
          <p:nvPr/>
        </p:nvSpPr>
        <p:spPr>
          <a:xfrm>
            <a:off x="9140825" y="0"/>
            <a:ext cx="0" cy="6845934"/>
          </a:xfrm>
          <a:custGeom>
            <a:avLst/>
            <a:gdLst/>
            <a:ahLst/>
            <a:cxnLst/>
            <a:rect l="l" t="t" r="r" b="b"/>
            <a:pathLst>
              <a:path h="6845934">
                <a:moveTo>
                  <a:pt x="0" y="0"/>
                </a:moveTo>
                <a:lnTo>
                  <a:pt x="0" y="6845661"/>
                </a:lnTo>
              </a:path>
            </a:pathLst>
          </a:custGeom>
          <a:ln w="6349">
            <a:solidFill>
              <a:srgbClr val="FFFFFF"/>
            </a:solidFill>
          </a:ln>
        </p:spPr>
        <p:txBody>
          <a:bodyPr wrap="square" lIns="0" tIns="0" rIns="0" bIns="0" rtlCol="0"/>
          <a:lstStyle/>
          <a:p>
            <a:endParaRPr/>
          </a:p>
        </p:txBody>
      </p:sp>
      <p:sp>
        <p:nvSpPr>
          <p:cNvPr id="83" name="object 83"/>
          <p:cNvSpPr/>
          <p:nvPr/>
        </p:nvSpPr>
        <p:spPr>
          <a:xfrm>
            <a:off x="4222750" y="3175"/>
            <a:ext cx="4921250" cy="0"/>
          </a:xfrm>
          <a:custGeom>
            <a:avLst/>
            <a:gdLst/>
            <a:ahLst/>
            <a:cxnLst/>
            <a:rect l="l" t="t" r="r" b="b"/>
            <a:pathLst>
              <a:path w="4921250">
                <a:moveTo>
                  <a:pt x="0" y="0"/>
                </a:moveTo>
                <a:lnTo>
                  <a:pt x="4921249" y="0"/>
                </a:lnTo>
              </a:path>
            </a:pathLst>
          </a:custGeom>
          <a:ln w="6350">
            <a:solidFill>
              <a:srgbClr val="FFFFFF"/>
            </a:solidFill>
          </a:ln>
        </p:spPr>
        <p:txBody>
          <a:bodyPr wrap="square" lIns="0" tIns="0" rIns="0" bIns="0" rtlCol="0"/>
          <a:lstStyle/>
          <a:p>
            <a:endParaRPr/>
          </a:p>
        </p:txBody>
      </p:sp>
      <p:sp>
        <p:nvSpPr>
          <p:cNvPr id="84" name="object 84"/>
          <p:cNvSpPr/>
          <p:nvPr/>
        </p:nvSpPr>
        <p:spPr>
          <a:xfrm>
            <a:off x="4222750" y="6839310"/>
            <a:ext cx="4921250" cy="0"/>
          </a:xfrm>
          <a:custGeom>
            <a:avLst/>
            <a:gdLst/>
            <a:ahLst/>
            <a:cxnLst/>
            <a:rect l="l" t="t" r="r" b="b"/>
            <a:pathLst>
              <a:path w="4921250">
                <a:moveTo>
                  <a:pt x="0" y="0"/>
                </a:moveTo>
                <a:lnTo>
                  <a:pt x="4921249" y="0"/>
                </a:lnTo>
              </a:path>
            </a:pathLst>
          </a:custGeom>
          <a:ln w="12700">
            <a:solidFill>
              <a:srgbClr val="FFFFFF"/>
            </a:solidFill>
          </a:ln>
        </p:spPr>
        <p:txBody>
          <a:bodyPr wrap="square" lIns="0" tIns="0" rIns="0" bIns="0" rtlCol="0"/>
          <a:lstStyle/>
          <a:p>
            <a:endParaRPr/>
          </a:p>
        </p:txBody>
      </p:sp>
      <p:sp>
        <p:nvSpPr>
          <p:cNvPr id="85" name="object 85"/>
          <p:cNvSpPr txBox="1"/>
          <p:nvPr/>
        </p:nvSpPr>
        <p:spPr>
          <a:xfrm>
            <a:off x="6017767" y="44195"/>
            <a:ext cx="1337310" cy="191770"/>
          </a:xfrm>
          <a:prstGeom prst="rect">
            <a:avLst/>
          </a:prstGeom>
        </p:spPr>
        <p:txBody>
          <a:bodyPr vert="horz" wrap="square" lIns="0" tIns="0" rIns="0" bIns="0" rtlCol="0">
            <a:spAutoFit/>
          </a:bodyPr>
          <a:lstStyle/>
          <a:p>
            <a:pPr marL="12700">
              <a:lnSpc>
                <a:spcPct val="100000"/>
              </a:lnSpc>
            </a:pPr>
            <a:r>
              <a:rPr sz="1200" b="1" dirty="0">
                <a:solidFill>
                  <a:srgbClr val="FFFFFF"/>
                </a:solidFill>
                <a:latin typeface="Tahoma"/>
                <a:cs typeface="Tahoma"/>
              </a:rPr>
              <a:t>SDGs 17, 169,</a:t>
            </a:r>
            <a:r>
              <a:rPr sz="1200" b="1" spc="-130" dirty="0">
                <a:solidFill>
                  <a:srgbClr val="FFFFFF"/>
                </a:solidFill>
                <a:latin typeface="Tahoma"/>
                <a:cs typeface="Tahoma"/>
              </a:rPr>
              <a:t> </a:t>
            </a:r>
            <a:r>
              <a:rPr sz="1200" b="1" dirty="0">
                <a:solidFill>
                  <a:srgbClr val="FFFFFF"/>
                </a:solidFill>
                <a:latin typeface="Tahoma"/>
                <a:cs typeface="Tahoma"/>
              </a:rPr>
              <a:t>24</a:t>
            </a:r>
            <a:endParaRPr sz="1200">
              <a:latin typeface="Tahoma"/>
              <a:cs typeface="Tahoma"/>
            </a:endParaRPr>
          </a:p>
        </p:txBody>
      </p:sp>
      <p:sp>
        <p:nvSpPr>
          <p:cNvPr id="86" name="object 86"/>
          <p:cNvSpPr txBox="1"/>
          <p:nvPr/>
        </p:nvSpPr>
        <p:spPr>
          <a:xfrm>
            <a:off x="4308475" y="319532"/>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1</a:t>
            </a:r>
            <a:endParaRPr sz="1000">
              <a:latin typeface="Tahoma"/>
              <a:cs typeface="Tahoma"/>
            </a:endParaRPr>
          </a:p>
        </p:txBody>
      </p:sp>
      <p:sp>
        <p:nvSpPr>
          <p:cNvPr id="87" name="object 87"/>
          <p:cNvSpPr txBox="1"/>
          <p:nvPr/>
        </p:nvSpPr>
        <p:spPr>
          <a:xfrm>
            <a:off x="4688585" y="319532"/>
            <a:ext cx="25012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End poverty  in all its forms and</a:t>
            </a:r>
            <a:r>
              <a:rPr sz="1000" spc="-10" dirty="0">
                <a:latin typeface="Tahoma"/>
                <a:cs typeface="Tahoma"/>
              </a:rPr>
              <a:t> </a:t>
            </a:r>
            <a:r>
              <a:rPr sz="1000" spc="-5" dirty="0">
                <a:latin typeface="Tahoma"/>
                <a:cs typeface="Tahoma"/>
              </a:rPr>
              <a:t>everywhere</a:t>
            </a:r>
            <a:endParaRPr sz="1000">
              <a:latin typeface="Tahoma"/>
              <a:cs typeface="Tahoma"/>
            </a:endParaRPr>
          </a:p>
        </p:txBody>
      </p:sp>
      <p:sp>
        <p:nvSpPr>
          <p:cNvPr id="88" name="object 88"/>
          <p:cNvSpPr txBox="1"/>
          <p:nvPr/>
        </p:nvSpPr>
        <p:spPr>
          <a:xfrm>
            <a:off x="8374126" y="319532"/>
            <a:ext cx="66357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c</a:t>
            </a:r>
            <a:r>
              <a:rPr sz="1000" spc="-5" dirty="0">
                <a:latin typeface="Tahoma"/>
                <a:cs typeface="Tahoma"/>
              </a:rPr>
              <a:t>o</a:t>
            </a:r>
            <a:r>
              <a:rPr sz="1000" spc="-10" dirty="0">
                <a:latin typeface="Tahoma"/>
                <a:cs typeface="Tahoma"/>
              </a:rPr>
              <a:t>n</a:t>
            </a:r>
            <a:r>
              <a:rPr sz="1000" spc="-5" dirty="0">
                <a:latin typeface="Tahoma"/>
                <a:cs typeface="Tahoma"/>
              </a:rPr>
              <a:t>/</a:t>
            </a:r>
            <a:r>
              <a:rPr sz="1000" spc="-10" dirty="0">
                <a:latin typeface="Tahoma"/>
                <a:cs typeface="Tahoma"/>
              </a:rPr>
              <a:t>Soc</a:t>
            </a:r>
            <a:r>
              <a:rPr sz="1000" spc="-5" dirty="0">
                <a:latin typeface="Tahoma"/>
                <a:cs typeface="Tahoma"/>
              </a:rPr>
              <a:t>ial</a:t>
            </a:r>
            <a:endParaRPr sz="1000">
              <a:latin typeface="Tahoma"/>
              <a:cs typeface="Tahoma"/>
            </a:endParaRPr>
          </a:p>
        </p:txBody>
      </p:sp>
      <p:sp>
        <p:nvSpPr>
          <p:cNvPr id="89" name="object 89"/>
          <p:cNvSpPr txBox="1"/>
          <p:nvPr/>
        </p:nvSpPr>
        <p:spPr>
          <a:xfrm>
            <a:off x="4308475" y="563626"/>
            <a:ext cx="106680"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2</a:t>
            </a:r>
            <a:endParaRPr sz="1000">
              <a:latin typeface="Tahoma"/>
              <a:cs typeface="Tahoma"/>
            </a:endParaRPr>
          </a:p>
        </p:txBody>
      </p:sp>
      <p:sp>
        <p:nvSpPr>
          <p:cNvPr id="90" name="object 90"/>
          <p:cNvSpPr txBox="1"/>
          <p:nvPr/>
        </p:nvSpPr>
        <p:spPr>
          <a:xfrm>
            <a:off x="4688585" y="563626"/>
            <a:ext cx="3499485" cy="314325"/>
          </a:xfrm>
          <a:prstGeom prst="rect">
            <a:avLst/>
          </a:prstGeom>
        </p:spPr>
        <p:txBody>
          <a:bodyPr vert="horz" wrap="square" lIns="0" tIns="0" rIns="0" bIns="0" rtlCol="0">
            <a:spAutoFit/>
          </a:bodyPr>
          <a:lstStyle/>
          <a:p>
            <a:pPr marL="12700">
              <a:lnSpc>
                <a:spcPct val="100000"/>
              </a:lnSpc>
            </a:pPr>
            <a:r>
              <a:rPr sz="1000" spc="-5" dirty="0">
                <a:latin typeface="Tahoma"/>
                <a:cs typeface="Tahoma"/>
              </a:rPr>
              <a:t>End hunger, achieve food security and improved nutrition</a:t>
            </a:r>
            <a:r>
              <a:rPr sz="1000" spc="120" dirty="0">
                <a:latin typeface="Tahoma"/>
                <a:cs typeface="Tahoma"/>
              </a:rPr>
              <a:t> </a:t>
            </a:r>
            <a:r>
              <a:rPr sz="1000" spc="-5" dirty="0">
                <a:latin typeface="Tahoma"/>
                <a:cs typeface="Tahoma"/>
              </a:rPr>
              <a:t>and</a:t>
            </a:r>
            <a:endParaRPr sz="1000">
              <a:latin typeface="Tahoma"/>
              <a:cs typeface="Tahoma"/>
            </a:endParaRPr>
          </a:p>
          <a:p>
            <a:pPr marL="12700">
              <a:lnSpc>
                <a:spcPct val="100000"/>
              </a:lnSpc>
            </a:pPr>
            <a:r>
              <a:rPr sz="1000" spc="-5" dirty="0">
                <a:latin typeface="Tahoma"/>
                <a:cs typeface="Tahoma"/>
              </a:rPr>
              <a:t>promote sustainable</a:t>
            </a:r>
            <a:r>
              <a:rPr sz="1000" spc="-30" dirty="0">
                <a:latin typeface="Tahoma"/>
                <a:cs typeface="Tahoma"/>
              </a:rPr>
              <a:t> </a:t>
            </a:r>
            <a:r>
              <a:rPr sz="1000" spc="-5" dirty="0">
                <a:latin typeface="Tahoma"/>
                <a:cs typeface="Tahoma"/>
              </a:rPr>
              <a:t>agriculture</a:t>
            </a:r>
            <a:endParaRPr sz="1000">
              <a:latin typeface="Tahoma"/>
              <a:cs typeface="Tahoma"/>
            </a:endParaRPr>
          </a:p>
        </p:txBody>
      </p:sp>
      <p:sp>
        <p:nvSpPr>
          <p:cNvPr id="91" name="object 91"/>
          <p:cNvSpPr txBox="1"/>
          <p:nvPr/>
        </p:nvSpPr>
        <p:spPr>
          <a:xfrm>
            <a:off x="8374126" y="563626"/>
            <a:ext cx="347345"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a:t>
            </a:r>
            <a:r>
              <a:rPr sz="1000" spc="-5" dirty="0">
                <a:latin typeface="Tahoma"/>
                <a:cs typeface="Tahoma"/>
              </a:rPr>
              <a:t>o</a:t>
            </a:r>
            <a:r>
              <a:rPr sz="1000" spc="-15" dirty="0">
                <a:latin typeface="Tahoma"/>
                <a:cs typeface="Tahoma"/>
              </a:rPr>
              <a:t>c</a:t>
            </a:r>
            <a:r>
              <a:rPr sz="1000" spc="-5" dirty="0">
                <a:latin typeface="Tahoma"/>
                <a:cs typeface="Tahoma"/>
              </a:rPr>
              <a:t>ial</a:t>
            </a:r>
            <a:endParaRPr sz="1000">
              <a:latin typeface="Tahoma"/>
              <a:cs typeface="Tahoma"/>
            </a:endParaRPr>
          </a:p>
        </p:txBody>
      </p:sp>
      <p:sp>
        <p:nvSpPr>
          <p:cNvPr id="92" name="object 92"/>
          <p:cNvSpPr txBox="1"/>
          <p:nvPr/>
        </p:nvSpPr>
        <p:spPr>
          <a:xfrm>
            <a:off x="4308475" y="959865"/>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3</a:t>
            </a:r>
            <a:endParaRPr sz="1000">
              <a:latin typeface="Tahoma"/>
              <a:cs typeface="Tahoma"/>
            </a:endParaRPr>
          </a:p>
        </p:txBody>
      </p:sp>
      <p:sp>
        <p:nvSpPr>
          <p:cNvPr id="93" name="object 93"/>
          <p:cNvSpPr txBox="1"/>
          <p:nvPr/>
        </p:nvSpPr>
        <p:spPr>
          <a:xfrm>
            <a:off x="4688585" y="959865"/>
            <a:ext cx="3519804"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Ensure </a:t>
            </a:r>
            <a:r>
              <a:rPr sz="1000" spc="-5" dirty="0">
                <a:latin typeface="Tahoma"/>
                <a:cs typeface="Tahoma"/>
              </a:rPr>
              <a:t>healthy lives  and promote well-being for </a:t>
            </a:r>
            <a:r>
              <a:rPr sz="1000" dirty="0">
                <a:latin typeface="Tahoma"/>
                <a:cs typeface="Tahoma"/>
              </a:rPr>
              <a:t>all </a:t>
            </a:r>
            <a:r>
              <a:rPr sz="1000" spc="-5" dirty="0">
                <a:latin typeface="Tahoma"/>
                <a:cs typeface="Tahoma"/>
              </a:rPr>
              <a:t>at all</a:t>
            </a:r>
            <a:r>
              <a:rPr sz="1000" spc="95" dirty="0">
                <a:latin typeface="Tahoma"/>
                <a:cs typeface="Tahoma"/>
              </a:rPr>
              <a:t> </a:t>
            </a:r>
            <a:r>
              <a:rPr sz="1000" spc="-5" dirty="0">
                <a:latin typeface="Tahoma"/>
                <a:cs typeface="Tahoma"/>
              </a:rPr>
              <a:t>ages</a:t>
            </a:r>
            <a:endParaRPr sz="1000">
              <a:latin typeface="Tahoma"/>
              <a:cs typeface="Tahoma"/>
            </a:endParaRPr>
          </a:p>
        </p:txBody>
      </p:sp>
      <p:sp>
        <p:nvSpPr>
          <p:cNvPr id="94" name="object 94"/>
          <p:cNvSpPr txBox="1"/>
          <p:nvPr/>
        </p:nvSpPr>
        <p:spPr>
          <a:xfrm>
            <a:off x="8374126" y="959865"/>
            <a:ext cx="659765"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Soc/</a:t>
            </a:r>
            <a:r>
              <a:rPr sz="1000" spc="-45" dirty="0">
                <a:latin typeface="Tahoma"/>
                <a:cs typeface="Tahoma"/>
              </a:rPr>
              <a:t> </a:t>
            </a:r>
            <a:r>
              <a:rPr sz="1000" spc="-5" dirty="0">
                <a:latin typeface="Tahoma"/>
                <a:cs typeface="Tahoma"/>
              </a:rPr>
              <a:t>health</a:t>
            </a:r>
            <a:endParaRPr sz="1000">
              <a:latin typeface="Tahoma"/>
              <a:cs typeface="Tahoma"/>
            </a:endParaRPr>
          </a:p>
        </p:txBody>
      </p:sp>
      <p:sp>
        <p:nvSpPr>
          <p:cNvPr id="95" name="object 95"/>
          <p:cNvSpPr txBox="1"/>
          <p:nvPr/>
        </p:nvSpPr>
        <p:spPr>
          <a:xfrm>
            <a:off x="4308475" y="1203705"/>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4</a:t>
            </a:r>
            <a:endParaRPr sz="1000">
              <a:latin typeface="Tahoma"/>
              <a:cs typeface="Tahoma"/>
            </a:endParaRPr>
          </a:p>
        </p:txBody>
      </p:sp>
      <p:sp>
        <p:nvSpPr>
          <p:cNvPr id="96" name="object 96"/>
          <p:cNvSpPr txBox="1"/>
          <p:nvPr/>
        </p:nvSpPr>
        <p:spPr>
          <a:xfrm>
            <a:off x="4688585" y="1203705"/>
            <a:ext cx="3472179" cy="314325"/>
          </a:xfrm>
          <a:prstGeom prst="rect">
            <a:avLst/>
          </a:prstGeom>
        </p:spPr>
        <p:txBody>
          <a:bodyPr vert="horz" wrap="square" lIns="0" tIns="0" rIns="0" bIns="0" rtlCol="0">
            <a:spAutoFit/>
          </a:bodyPr>
          <a:lstStyle/>
          <a:p>
            <a:pPr marL="12700" marR="5080">
              <a:lnSpc>
                <a:spcPct val="100000"/>
              </a:lnSpc>
            </a:pPr>
            <a:r>
              <a:rPr sz="1000" spc="-10" dirty="0">
                <a:latin typeface="Tahoma"/>
                <a:cs typeface="Tahoma"/>
              </a:rPr>
              <a:t>Ensure </a:t>
            </a:r>
            <a:r>
              <a:rPr sz="1000" spc="-5" dirty="0">
                <a:latin typeface="Tahoma"/>
                <a:cs typeface="Tahoma"/>
              </a:rPr>
              <a:t>inclusive and equitable quality education and promote  lifelong learning opportunities for</a:t>
            </a:r>
            <a:r>
              <a:rPr sz="1000" spc="-30" dirty="0">
                <a:latin typeface="Tahoma"/>
                <a:cs typeface="Tahoma"/>
              </a:rPr>
              <a:t> </a:t>
            </a:r>
            <a:r>
              <a:rPr sz="1000" dirty="0">
                <a:latin typeface="Tahoma"/>
                <a:cs typeface="Tahoma"/>
              </a:rPr>
              <a:t>all</a:t>
            </a:r>
            <a:endParaRPr sz="1000">
              <a:latin typeface="Tahoma"/>
              <a:cs typeface="Tahoma"/>
            </a:endParaRPr>
          </a:p>
        </p:txBody>
      </p:sp>
      <p:sp>
        <p:nvSpPr>
          <p:cNvPr id="97" name="object 97"/>
          <p:cNvSpPr txBox="1"/>
          <p:nvPr/>
        </p:nvSpPr>
        <p:spPr>
          <a:xfrm>
            <a:off x="8374126" y="1203705"/>
            <a:ext cx="347345"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Soc</a:t>
            </a:r>
            <a:r>
              <a:rPr sz="1000" spc="-5" dirty="0">
                <a:latin typeface="Tahoma"/>
                <a:cs typeface="Tahoma"/>
              </a:rPr>
              <a:t>ial</a:t>
            </a:r>
            <a:endParaRPr sz="1000">
              <a:latin typeface="Tahoma"/>
              <a:cs typeface="Tahoma"/>
            </a:endParaRPr>
          </a:p>
        </p:txBody>
      </p:sp>
      <p:sp>
        <p:nvSpPr>
          <p:cNvPr id="98" name="object 98"/>
          <p:cNvSpPr txBox="1"/>
          <p:nvPr/>
        </p:nvSpPr>
        <p:spPr>
          <a:xfrm>
            <a:off x="4308475" y="1599946"/>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5</a:t>
            </a:r>
            <a:endParaRPr sz="1000">
              <a:latin typeface="Tahoma"/>
              <a:cs typeface="Tahoma"/>
            </a:endParaRPr>
          </a:p>
        </p:txBody>
      </p:sp>
      <p:sp>
        <p:nvSpPr>
          <p:cNvPr id="99" name="object 99"/>
          <p:cNvSpPr txBox="1"/>
          <p:nvPr/>
        </p:nvSpPr>
        <p:spPr>
          <a:xfrm>
            <a:off x="4688585" y="1599946"/>
            <a:ext cx="329501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Achieve gender equality and empower all women and</a:t>
            </a:r>
            <a:r>
              <a:rPr sz="1000" spc="35" dirty="0">
                <a:latin typeface="Tahoma"/>
                <a:cs typeface="Tahoma"/>
              </a:rPr>
              <a:t> </a:t>
            </a:r>
            <a:r>
              <a:rPr sz="1000" spc="-5" dirty="0">
                <a:latin typeface="Tahoma"/>
                <a:cs typeface="Tahoma"/>
              </a:rPr>
              <a:t>girls</a:t>
            </a:r>
            <a:endParaRPr sz="1000">
              <a:latin typeface="Tahoma"/>
              <a:cs typeface="Tahoma"/>
            </a:endParaRPr>
          </a:p>
        </p:txBody>
      </p:sp>
      <p:sp>
        <p:nvSpPr>
          <p:cNvPr id="100" name="object 100"/>
          <p:cNvSpPr txBox="1"/>
          <p:nvPr/>
        </p:nvSpPr>
        <p:spPr>
          <a:xfrm>
            <a:off x="8374126" y="1599946"/>
            <a:ext cx="347345"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Soc</a:t>
            </a:r>
            <a:r>
              <a:rPr sz="1000" spc="-5" dirty="0">
                <a:latin typeface="Tahoma"/>
                <a:cs typeface="Tahoma"/>
              </a:rPr>
              <a:t>ial</a:t>
            </a:r>
            <a:endParaRPr sz="1000">
              <a:latin typeface="Tahoma"/>
              <a:cs typeface="Tahoma"/>
            </a:endParaRPr>
          </a:p>
        </p:txBody>
      </p:sp>
      <p:sp>
        <p:nvSpPr>
          <p:cNvPr id="101" name="object 101"/>
          <p:cNvSpPr txBox="1"/>
          <p:nvPr/>
        </p:nvSpPr>
        <p:spPr>
          <a:xfrm>
            <a:off x="4308475" y="1890521"/>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6</a:t>
            </a:r>
            <a:endParaRPr sz="1000">
              <a:latin typeface="Tahoma"/>
              <a:cs typeface="Tahoma"/>
            </a:endParaRPr>
          </a:p>
        </p:txBody>
      </p:sp>
      <p:sp>
        <p:nvSpPr>
          <p:cNvPr id="102" name="object 102"/>
          <p:cNvSpPr txBox="1"/>
          <p:nvPr/>
        </p:nvSpPr>
        <p:spPr>
          <a:xfrm>
            <a:off x="4688585" y="1890521"/>
            <a:ext cx="3468370" cy="314325"/>
          </a:xfrm>
          <a:prstGeom prst="rect">
            <a:avLst/>
          </a:prstGeom>
        </p:spPr>
        <p:txBody>
          <a:bodyPr vert="horz" wrap="square" lIns="0" tIns="0" rIns="0" bIns="0" rtlCol="0">
            <a:spAutoFit/>
          </a:bodyPr>
          <a:lstStyle/>
          <a:p>
            <a:pPr marL="12700" marR="5080">
              <a:lnSpc>
                <a:spcPct val="100000"/>
              </a:lnSpc>
            </a:pPr>
            <a:r>
              <a:rPr sz="1000" spc="-10" dirty="0">
                <a:latin typeface="Tahoma"/>
                <a:cs typeface="Tahoma"/>
              </a:rPr>
              <a:t>Ensure </a:t>
            </a:r>
            <a:r>
              <a:rPr sz="1000" spc="-5" dirty="0">
                <a:latin typeface="Tahoma"/>
                <a:cs typeface="Tahoma"/>
              </a:rPr>
              <a:t>availability and sustainable management of water and  sanitation for</a:t>
            </a:r>
            <a:r>
              <a:rPr sz="1000" spc="-75" dirty="0">
                <a:latin typeface="Tahoma"/>
                <a:cs typeface="Tahoma"/>
              </a:rPr>
              <a:t> </a:t>
            </a:r>
            <a:r>
              <a:rPr sz="1000" dirty="0">
                <a:latin typeface="Tahoma"/>
                <a:cs typeface="Tahoma"/>
              </a:rPr>
              <a:t>all</a:t>
            </a:r>
            <a:endParaRPr sz="1000">
              <a:latin typeface="Tahoma"/>
              <a:cs typeface="Tahoma"/>
            </a:endParaRPr>
          </a:p>
        </p:txBody>
      </p:sp>
      <p:sp>
        <p:nvSpPr>
          <p:cNvPr id="103" name="object 103"/>
          <p:cNvSpPr txBox="1"/>
          <p:nvPr/>
        </p:nvSpPr>
        <p:spPr>
          <a:xfrm>
            <a:off x="8374126" y="1890521"/>
            <a:ext cx="4438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nv</a:t>
            </a:r>
            <a:r>
              <a:rPr sz="1000" spc="-5" dirty="0">
                <a:latin typeface="Tahoma"/>
                <a:cs typeface="Tahoma"/>
              </a:rPr>
              <a:t>iron</a:t>
            </a:r>
            <a:endParaRPr sz="1000">
              <a:latin typeface="Tahoma"/>
              <a:cs typeface="Tahoma"/>
            </a:endParaRPr>
          </a:p>
        </p:txBody>
      </p:sp>
      <p:sp>
        <p:nvSpPr>
          <p:cNvPr id="104" name="object 104"/>
          <p:cNvSpPr txBox="1"/>
          <p:nvPr/>
        </p:nvSpPr>
        <p:spPr>
          <a:xfrm>
            <a:off x="4308475" y="2286761"/>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7</a:t>
            </a:r>
            <a:endParaRPr sz="1000">
              <a:latin typeface="Tahoma"/>
              <a:cs typeface="Tahoma"/>
            </a:endParaRPr>
          </a:p>
        </p:txBody>
      </p:sp>
      <p:sp>
        <p:nvSpPr>
          <p:cNvPr id="105" name="object 105"/>
          <p:cNvSpPr txBox="1"/>
          <p:nvPr/>
        </p:nvSpPr>
        <p:spPr>
          <a:xfrm>
            <a:off x="4688585" y="2286761"/>
            <a:ext cx="3467100"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Ensure </a:t>
            </a:r>
            <a:r>
              <a:rPr sz="1000" spc="-5" dirty="0">
                <a:latin typeface="Tahoma"/>
                <a:cs typeface="Tahoma"/>
              </a:rPr>
              <a:t>access to affordable, reliable, sustainable and</a:t>
            </a:r>
            <a:r>
              <a:rPr sz="1000" spc="90" dirty="0">
                <a:latin typeface="Tahoma"/>
                <a:cs typeface="Tahoma"/>
              </a:rPr>
              <a:t> </a:t>
            </a:r>
            <a:r>
              <a:rPr sz="1000" spc="-5" dirty="0">
                <a:latin typeface="Tahoma"/>
                <a:cs typeface="Tahoma"/>
              </a:rPr>
              <a:t>modern</a:t>
            </a:r>
            <a:endParaRPr sz="1000">
              <a:latin typeface="Tahoma"/>
              <a:cs typeface="Tahoma"/>
            </a:endParaRPr>
          </a:p>
        </p:txBody>
      </p:sp>
      <p:sp>
        <p:nvSpPr>
          <p:cNvPr id="106" name="object 106"/>
          <p:cNvSpPr txBox="1"/>
          <p:nvPr/>
        </p:nvSpPr>
        <p:spPr>
          <a:xfrm>
            <a:off x="8374126" y="2286761"/>
            <a:ext cx="4438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nv</a:t>
            </a:r>
            <a:r>
              <a:rPr sz="1000" spc="-5" dirty="0">
                <a:latin typeface="Tahoma"/>
                <a:cs typeface="Tahoma"/>
              </a:rPr>
              <a:t>iron</a:t>
            </a:r>
            <a:endParaRPr sz="1000">
              <a:latin typeface="Tahoma"/>
              <a:cs typeface="Tahoma"/>
            </a:endParaRPr>
          </a:p>
        </p:txBody>
      </p:sp>
      <p:sp>
        <p:nvSpPr>
          <p:cNvPr id="107" name="object 107"/>
          <p:cNvSpPr txBox="1"/>
          <p:nvPr/>
        </p:nvSpPr>
        <p:spPr>
          <a:xfrm>
            <a:off x="4308475" y="2683255"/>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8</a:t>
            </a:r>
            <a:endParaRPr sz="1000">
              <a:latin typeface="Tahoma"/>
              <a:cs typeface="Tahoma"/>
            </a:endParaRPr>
          </a:p>
        </p:txBody>
      </p:sp>
      <p:sp>
        <p:nvSpPr>
          <p:cNvPr id="108" name="object 108"/>
          <p:cNvSpPr txBox="1"/>
          <p:nvPr/>
        </p:nvSpPr>
        <p:spPr>
          <a:xfrm>
            <a:off x="4688585" y="2683255"/>
            <a:ext cx="3432175" cy="466725"/>
          </a:xfrm>
          <a:prstGeom prst="rect">
            <a:avLst/>
          </a:prstGeom>
        </p:spPr>
        <p:txBody>
          <a:bodyPr vert="horz" wrap="square" lIns="0" tIns="0" rIns="0" bIns="0" rtlCol="0">
            <a:spAutoFit/>
          </a:bodyPr>
          <a:lstStyle/>
          <a:p>
            <a:pPr marL="12700" marR="5080">
              <a:lnSpc>
                <a:spcPct val="100000"/>
              </a:lnSpc>
            </a:pPr>
            <a:r>
              <a:rPr sz="1000" spc="-5" dirty="0">
                <a:latin typeface="Tahoma"/>
                <a:cs typeface="Tahoma"/>
              </a:rPr>
              <a:t>Promote sustained, inclusive and sustainable economic  growth, full and productive employment and decent work for  all</a:t>
            </a:r>
            <a:endParaRPr sz="1000">
              <a:latin typeface="Tahoma"/>
              <a:cs typeface="Tahoma"/>
            </a:endParaRPr>
          </a:p>
        </p:txBody>
      </p:sp>
      <p:sp>
        <p:nvSpPr>
          <p:cNvPr id="109" name="object 109"/>
          <p:cNvSpPr txBox="1"/>
          <p:nvPr/>
        </p:nvSpPr>
        <p:spPr>
          <a:xfrm>
            <a:off x="8374126" y="2683255"/>
            <a:ext cx="294640"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c</a:t>
            </a:r>
            <a:r>
              <a:rPr sz="1000" spc="-5" dirty="0">
                <a:latin typeface="Tahoma"/>
                <a:cs typeface="Tahoma"/>
              </a:rPr>
              <a:t>on</a:t>
            </a:r>
            <a:endParaRPr sz="1000">
              <a:latin typeface="Tahoma"/>
              <a:cs typeface="Tahoma"/>
            </a:endParaRPr>
          </a:p>
        </p:txBody>
      </p:sp>
      <p:sp>
        <p:nvSpPr>
          <p:cNvPr id="110" name="object 110"/>
          <p:cNvSpPr txBox="1"/>
          <p:nvPr/>
        </p:nvSpPr>
        <p:spPr>
          <a:xfrm>
            <a:off x="4308475" y="3231896"/>
            <a:ext cx="106045" cy="161925"/>
          </a:xfrm>
          <a:prstGeom prst="rect">
            <a:avLst/>
          </a:prstGeom>
        </p:spPr>
        <p:txBody>
          <a:bodyPr vert="horz" wrap="square" lIns="0" tIns="0" rIns="0" bIns="0" rtlCol="0">
            <a:spAutoFit/>
          </a:bodyPr>
          <a:lstStyle/>
          <a:p>
            <a:pPr marL="12700">
              <a:lnSpc>
                <a:spcPct val="100000"/>
              </a:lnSpc>
            </a:pPr>
            <a:r>
              <a:rPr sz="1000" b="1" spc="-5" dirty="0">
                <a:latin typeface="Tahoma"/>
                <a:cs typeface="Tahoma"/>
              </a:rPr>
              <a:t>9</a:t>
            </a:r>
            <a:endParaRPr sz="1000">
              <a:latin typeface="Tahoma"/>
              <a:cs typeface="Tahoma"/>
            </a:endParaRPr>
          </a:p>
        </p:txBody>
      </p:sp>
      <p:sp>
        <p:nvSpPr>
          <p:cNvPr id="111" name="object 111"/>
          <p:cNvSpPr txBox="1"/>
          <p:nvPr/>
        </p:nvSpPr>
        <p:spPr>
          <a:xfrm>
            <a:off x="4688585" y="3231896"/>
            <a:ext cx="2876550" cy="314325"/>
          </a:xfrm>
          <a:prstGeom prst="rect">
            <a:avLst/>
          </a:prstGeom>
        </p:spPr>
        <p:txBody>
          <a:bodyPr vert="horz" wrap="square" lIns="0" tIns="0" rIns="0" bIns="0" rtlCol="0">
            <a:spAutoFit/>
          </a:bodyPr>
          <a:lstStyle/>
          <a:p>
            <a:pPr marL="12700" marR="5080">
              <a:lnSpc>
                <a:spcPct val="100000"/>
              </a:lnSpc>
            </a:pPr>
            <a:r>
              <a:rPr sz="1000" spc="-10" dirty="0">
                <a:latin typeface="Tahoma"/>
                <a:cs typeface="Tahoma"/>
              </a:rPr>
              <a:t>Build </a:t>
            </a:r>
            <a:r>
              <a:rPr sz="1000" spc="-5" dirty="0">
                <a:latin typeface="Tahoma"/>
                <a:cs typeface="Tahoma"/>
              </a:rPr>
              <a:t>resilient infrastructure, promote inclusive and  sustainable industrialization and foster</a:t>
            </a:r>
            <a:r>
              <a:rPr sz="1000" spc="45" dirty="0">
                <a:latin typeface="Tahoma"/>
                <a:cs typeface="Tahoma"/>
              </a:rPr>
              <a:t> </a:t>
            </a:r>
            <a:r>
              <a:rPr sz="1000" spc="-5" dirty="0">
                <a:latin typeface="Tahoma"/>
                <a:cs typeface="Tahoma"/>
              </a:rPr>
              <a:t>innovation</a:t>
            </a:r>
            <a:endParaRPr sz="1000">
              <a:latin typeface="Tahoma"/>
              <a:cs typeface="Tahoma"/>
            </a:endParaRPr>
          </a:p>
        </p:txBody>
      </p:sp>
      <p:sp>
        <p:nvSpPr>
          <p:cNvPr id="112" name="object 112"/>
          <p:cNvSpPr txBox="1"/>
          <p:nvPr/>
        </p:nvSpPr>
        <p:spPr>
          <a:xfrm>
            <a:off x="8374126" y="3231896"/>
            <a:ext cx="294640"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c</a:t>
            </a:r>
            <a:r>
              <a:rPr sz="1000" spc="-5" dirty="0">
                <a:latin typeface="Tahoma"/>
                <a:cs typeface="Tahoma"/>
              </a:rPr>
              <a:t>on</a:t>
            </a:r>
            <a:endParaRPr sz="1000">
              <a:latin typeface="Tahoma"/>
              <a:cs typeface="Tahoma"/>
            </a:endParaRPr>
          </a:p>
        </p:txBody>
      </p:sp>
      <p:sp>
        <p:nvSpPr>
          <p:cNvPr id="113" name="object 113"/>
          <p:cNvSpPr txBox="1"/>
          <p:nvPr/>
        </p:nvSpPr>
        <p:spPr>
          <a:xfrm>
            <a:off x="4308475" y="3628135"/>
            <a:ext cx="3084195" cy="161925"/>
          </a:xfrm>
          <a:prstGeom prst="rect">
            <a:avLst/>
          </a:prstGeom>
        </p:spPr>
        <p:txBody>
          <a:bodyPr vert="horz" wrap="square" lIns="0" tIns="0" rIns="0" bIns="0" rtlCol="0">
            <a:spAutoFit/>
          </a:bodyPr>
          <a:lstStyle/>
          <a:p>
            <a:pPr marL="12700">
              <a:lnSpc>
                <a:spcPct val="100000"/>
              </a:lnSpc>
              <a:tabLst>
                <a:tab pos="392430" algn="l"/>
              </a:tabLst>
            </a:pPr>
            <a:r>
              <a:rPr sz="1000" b="1" spc="-5" dirty="0">
                <a:latin typeface="Tahoma"/>
                <a:cs typeface="Tahoma"/>
              </a:rPr>
              <a:t>10	</a:t>
            </a:r>
            <a:r>
              <a:rPr sz="1000" spc="-5" dirty="0">
                <a:latin typeface="Tahoma"/>
                <a:cs typeface="Tahoma"/>
              </a:rPr>
              <a:t>Reduce inequality within and between</a:t>
            </a:r>
            <a:r>
              <a:rPr sz="1000" spc="70" dirty="0">
                <a:latin typeface="Tahoma"/>
                <a:cs typeface="Tahoma"/>
              </a:rPr>
              <a:t> </a:t>
            </a:r>
            <a:r>
              <a:rPr sz="1000" spc="-10" dirty="0">
                <a:latin typeface="Tahoma"/>
                <a:cs typeface="Tahoma"/>
              </a:rPr>
              <a:t>countries</a:t>
            </a:r>
            <a:endParaRPr sz="1000">
              <a:latin typeface="Tahoma"/>
              <a:cs typeface="Tahoma"/>
            </a:endParaRPr>
          </a:p>
        </p:txBody>
      </p:sp>
      <p:sp>
        <p:nvSpPr>
          <p:cNvPr id="114" name="object 114"/>
          <p:cNvSpPr txBox="1"/>
          <p:nvPr/>
        </p:nvSpPr>
        <p:spPr>
          <a:xfrm>
            <a:off x="8374126" y="3628135"/>
            <a:ext cx="664210"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Soc</a:t>
            </a:r>
            <a:r>
              <a:rPr sz="1000" spc="-5" dirty="0">
                <a:latin typeface="Tahoma"/>
                <a:cs typeface="Tahoma"/>
              </a:rPr>
              <a:t>ial/E</a:t>
            </a:r>
            <a:r>
              <a:rPr sz="1000" spc="-10" dirty="0">
                <a:latin typeface="Tahoma"/>
                <a:cs typeface="Tahoma"/>
              </a:rPr>
              <a:t>c</a:t>
            </a:r>
            <a:r>
              <a:rPr sz="1000" spc="-5" dirty="0">
                <a:latin typeface="Tahoma"/>
                <a:cs typeface="Tahoma"/>
              </a:rPr>
              <a:t>on</a:t>
            </a:r>
            <a:endParaRPr sz="1000">
              <a:latin typeface="Tahoma"/>
              <a:cs typeface="Tahoma"/>
            </a:endParaRPr>
          </a:p>
        </p:txBody>
      </p:sp>
      <p:sp>
        <p:nvSpPr>
          <p:cNvPr id="115" name="object 115"/>
          <p:cNvSpPr txBox="1"/>
          <p:nvPr/>
        </p:nvSpPr>
        <p:spPr>
          <a:xfrm>
            <a:off x="4308475" y="3907028"/>
            <a:ext cx="3723004" cy="314325"/>
          </a:xfrm>
          <a:prstGeom prst="rect">
            <a:avLst/>
          </a:prstGeom>
        </p:spPr>
        <p:txBody>
          <a:bodyPr vert="horz" wrap="square" lIns="0" tIns="0" rIns="0" bIns="0" rtlCol="0">
            <a:spAutoFit/>
          </a:bodyPr>
          <a:lstStyle/>
          <a:p>
            <a:pPr marL="12700">
              <a:lnSpc>
                <a:spcPct val="100000"/>
              </a:lnSpc>
              <a:tabLst>
                <a:tab pos="392430" algn="l"/>
              </a:tabLst>
            </a:pPr>
            <a:r>
              <a:rPr sz="1000" b="1" spc="-5" dirty="0">
                <a:latin typeface="Tahoma"/>
                <a:cs typeface="Tahoma"/>
              </a:rPr>
              <a:t>11	</a:t>
            </a:r>
            <a:r>
              <a:rPr sz="1000" spc="-5" dirty="0">
                <a:latin typeface="Tahoma"/>
                <a:cs typeface="Tahoma"/>
              </a:rPr>
              <a:t>Make cities and human settlements inclusive, safe,</a:t>
            </a:r>
            <a:r>
              <a:rPr sz="1000" spc="75" dirty="0">
                <a:latin typeface="Tahoma"/>
                <a:cs typeface="Tahoma"/>
              </a:rPr>
              <a:t> </a:t>
            </a:r>
            <a:r>
              <a:rPr sz="1000" spc="-5" dirty="0">
                <a:latin typeface="Tahoma"/>
                <a:cs typeface="Tahoma"/>
              </a:rPr>
              <a:t>resilient</a:t>
            </a:r>
            <a:endParaRPr sz="1000">
              <a:latin typeface="Tahoma"/>
              <a:cs typeface="Tahoma"/>
            </a:endParaRPr>
          </a:p>
          <a:p>
            <a:pPr marL="392430">
              <a:lnSpc>
                <a:spcPct val="100000"/>
              </a:lnSpc>
            </a:pPr>
            <a:r>
              <a:rPr sz="1000" spc="-5" dirty="0">
                <a:latin typeface="Tahoma"/>
                <a:cs typeface="Tahoma"/>
              </a:rPr>
              <a:t>and</a:t>
            </a:r>
            <a:r>
              <a:rPr sz="1000" spc="-85" dirty="0">
                <a:latin typeface="Tahoma"/>
                <a:cs typeface="Tahoma"/>
              </a:rPr>
              <a:t> </a:t>
            </a:r>
            <a:r>
              <a:rPr sz="1000" spc="-5" dirty="0">
                <a:latin typeface="Tahoma"/>
                <a:cs typeface="Tahoma"/>
              </a:rPr>
              <a:t>sustainable</a:t>
            </a:r>
            <a:endParaRPr sz="1000">
              <a:latin typeface="Tahoma"/>
              <a:cs typeface="Tahoma"/>
            </a:endParaRPr>
          </a:p>
        </p:txBody>
      </p:sp>
      <p:sp>
        <p:nvSpPr>
          <p:cNvPr id="116" name="object 116"/>
          <p:cNvSpPr txBox="1"/>
          <p:nvPr/>
        </p:nvSpPr>
        <p:spPr>
          <a:xfrm>
            <a:off x="8374126" y="3907028"/>
            <a:ext cx="347345"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Soc</a:t>
            </a:r>
            <a:r>
              <a:rPr sz="1000" spc="-5" dirty="0">
                <a:latin typeface="Tahoma"/>
                <a:cs typeface="Tahoma"/>
              </a:rPr>
              <a:t>ial</a:t>
            </a:r>
            <a:endParaRPr sz="1000">
              <a:latin typeface="Tahoma"/>
              <a:cs typeface="Tahoma"/>
            </a:endParaRPr>
          </a:p>
        </p:txBody>
      </p:sp>
      <p:sp>
        <p:nvSpPr>
          <p:cNvPr id="117" name="object 117"/>
          <p:cNvSpPr txBox="1"/>
          <p:nvPr/>
        </p:nvSpPr>
        <p:spPr>
          <a:xfrm>
            <a:off x="4308475" y="4303521"/>
            <a:ext cx="3592829" cy="161925"/>
          </a:xfrm>
          <a:prstGeom prst="rect">
            <a:avLst/>
          </a:prstGeom>
        </p:spPr>
        <p:txBody>
          <a:bodyPr vert="horz" wrap="square" lIns="0" tIns="0" rIns="0" bIns="0" rtlCol="0">
            <a:spAutoFit/>
          </a:bodyPr>
          <a:lstStyle/>
          <a:p>
            <a:pPr marL="12700">
              <a:lnSpc>
                <a:spcPct val="100000"/>
              </a:lnSpc>
              <a:tabLst>
                <a:tab pos="392430" algn="l"/>
              </a:tabLst>
            </a:pPr>
            <a:r>
              <a:rPr sz="1000" b="1" spc="-5" dirty="0">
                <a:latin typeface="Tahoma"/>
                <a:cs typeface="Tahoma"/>
              </a:rPr>
              <a:t>12	</a:t>
            </a:r>
            <a:r>
              <a:rPr sz="1000" spc="-10" dirty="0">
                <a:latin typeface="Tahoma"/>
                <a:cs typeface="Tahoma"/>
              </a:rPr>
              <a:t>Ensure </a:t>
            </a:r>
            <a:r>
              <a:rPr sz="1000" spc="-5" dirty="0">
                <a:latin typeface="Tahoma"/>
                <a:cs typeface="Tahoma"/>
              </a:rPr>
              <a:t>sustainable consumption and production</a:t>
            </a:r>
            <a:r>
              <a:rPr sz="1000" spc="110" dirty="0">
                <a:latin typeface="Tahoma"/>
                <a:cs typeface="Tahoma"/>
              </a:rPr>
              <a:t> </a:t>
            </a:r>
            <a:r>
              <a:rPr sz="1000" spc="-5" dirty="0">
                <a:latin typeface="Tahoma"/>
                <a:cs typeface="Tahoma"/>
              </a:rPr>
              <a:t>patterns</a:t>
            </a:r>
            <a:endParaRPr sz="1000">
              <a:latin typeface="Tahoma"/>
              <a:cs typeface="Tahoma"/>
            </a:endParaRPr>
          </a:p>
        </p:txBody>
      </p:sp>
      <p:sp>
        <p:nvSpPr>
          <p:cNvPr id="118" name="object 118"/>
          <p:cNvSpPr txBox="1"/>
          <p:nvPr/>
        </p:nvSpPr>
        <p:spPr>
          <a:xfrm>
            <a:off x="8374126" y="4303521"/>
            <a:ext cx="294640"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c</a:t>
            </a:r>
            <a:r>
              <a:rPr sz="1000" spc="-5" dirty="0">
                <a:latin typeface="Tahoma"/>
                <a:cs typeface="Tahoma"/>
              </a:rPr>
              <a:t>on</a:t>
            </a:r>
            <a:endParaRPr sz="1000">
              <a:latin typeface="Tahoma"/>
              <a:cs typeface="Tahoma"/>
            </a:endParaRPr>
          </a:p>
        </p:txBody>
      </p:sp>
      <p:sp>
        <p:nvSpPr>
          <p:cNvPr id="119" name="object 119"/>
          <p:cNvSpPr txBox="1"/>
          <p:nvPr/>
        </p:nvSpPr>
        <p:spPr>
          <a:xfrm>
            <a:off x="4688585" y="4547361"/>
            <a:ext cx="3449320" cy="161925"/>
          </a:xfrm>
          <a:prstGeom prst="rect">
            <a:avLst/>
          </a:prstGeom>
        </p:spPr>
        <p:txBody>
          <a:bodyPr vert="horz" wrap="square" lIns="0" tIns="0" rIns="0" bIns="0" rtlCol="0">
            <a:spAutoFit/>
          </a:bodyPr>
          <a:lstStyle/>
          <a:p>
            <a:pPr marL="12700">
              <a:lnSpc>
                <a:spcPct val="100000"/>
              </a:lnSpc>
            </a:pPr>
            <a:r>
              <a:rPr sz="1000" spc="-10" dirty="0">
                <a:latin typeface="Tahoma"/>
                <a:cs typeface="Tahoma"/>
              </a:rPr>
              <a:t>Take </a:t>
            </a:r>
            <a:r>
              <a:rPr sz="1000" spc="-5" dirty="0">
                <a:latin typeface="Tahoma"/>
                <a:cs typeface="Tahoma"/>
              </a:rPr>
              <a:t>urgent action to combat climate change and its</a:t>
            </a:r>
            <a:r>
              <a:rPr sz="1000" spc="95" dirty="0">
                <a:latin typeface="Tahoma"/>
                <a:cs typeface="Tahoma"/>
              </a:rPr>
              <a:t> </a:t>
            </a:r>
            <a:r>
              <a:rPr sz="1000" spc="-5" dirty="0">
                <a:latin typeface="Tahoma"/>
                <a:cs typeface="Tahoma"/>
              </a:rPr>
              <a:t>impacts</a:t>
            </a:r>
            <a:endParaRPr sz="1000">
              <a:latin typeface="Tahoma"/>
              <a:cs typeface="Tahoma"/>
            </a:endParaRPr>
          </a:p>
        </p:txBody>
      </p:sp>
      <p:sp>
        <p:nvSpPr>
          <p:cNvPr id="120" name="object 120"/>
          <p:cNvSpPr txBox="1"/>
          <p:nvPr/>
        </p:nvSpPr>
        <p:spPr>
          <a:xfrm>
            <a:off x="8374126" y="4547361"/>
            <a:ext cx="4438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nv</a:t>
            </a:r>
            <a:r>
              <a:rPr sz="1000" spc="-5" dirty="0">
                <a:latin typeface="Tahoma"/>
                <a:cs typeface="Tahoma"/>
              </a:rPr>
              <a:t>iron</a:t>
            </a:r>
            <a:endParaRPr sz="1000">
              <a:latin typeface="Tahoma"/>
              <a:cs typeface="Tahoma"/>
            </a:endParaRPr>
          </a:p>
        </p:txBody>
      </p:sp>
      <p:sp>
        <p:nvSpPr>
          <p:cNvPr id="121" name="object 121"/>
          <p:cNvSpPr txBox="1"/>
          <p:nvPr/>
        </p:nvSpPr>
        <p:spPr>
          <a:xfrm>
            <a:off x="4308475" y="4843398"/>
            <a:ext cx="3714750" cy="314325"/>
          </a:xfrm>
          <a:prstGeom prst="rect">
            <a:avLst/>
          </a:prstGeom>
        </p:spPr>
        <p:txBody>
          <a:bodyPr vert="horz" wrap="square" lIns="0" tIns="0" rIns="0" bIns="0" rtlCol="0">
            <a:spAutoFit/>
          </a:bodyPr>
          <a:lstStyle/>
          <a:p>
            <a:pPr marL="392430" marR="5080" indent="-380365">
              <a:lnSpc>
                <a:spcPct val="100000"/>
              </a:lnSpc>
              <a:tabLst>
                <a:tab pos="392430" algn="l"/>
              </a:tabLst>
            </a:pPr>
            <a:r>
              <a:rPr sz="1000" b="1" spc="-5" dirty="0">
                <a:latin typeface="Tahoma"/>
                <a:cs typeface="Tahoma"/>
              </a:rPr>
              <a:t>14	</a:t>
            </a:r>
            <a:r>
              <a:rPr sz="1000" spc="-5" dirty="0">
                <a:latin typeface="Tahoma"/>
                <a:cs typeface="Tahoma"/>
              </a:rPr>
              <a:t>Conserve and sustainably </a:t>
            </a:r>
            <a:r>
              <a:rPr sz="1000" spc="-10" dirty="0">
                <a:latin typeface="Tahoma"/>
                <a:cs typeface="Tahoma"/>
              </a:rPr>
              <a:t>use </a:t>
            </a:r>
            <a:r>
              <a:rPr sz="1000" spc="-5" dirty="0">
                <a:latin typeface="Tahoma"/>
                <a:cs typeface="Tahoma"/>
              </a:rPr>
              <a:t>the oceans, seas</a:t>
            </a:r>
            <a:r>
              <a:rPr sz="1000" spc="105" dirty="0">
                <a:latin typeface="Tahoma"/>
                <a:cs typeface="Tahoma"/>
              </a:rPr>
              <a:t> </a:t>
            </a:r>
            <a:r>
              <a:rPr sz="1000" spc="-5" dirty="0">
                <a:latin typeface="Tahoma"/>
                <a:cs typeface="Tahoma"/>
              </a:rPr>
              <a:t>and</a:t>
            </a:r>
            <a:r>
              <a:rPr sz="1000" spc="5" dirty="0">
                <a:latin typeface="Tahoma"/>
                <a:cs typeface="Tahoma"/>
              </a:rPr>
              <a:t> </a:t>
            </a:r>
            <a:r>
              <a:rPr sz="1000" spc="-10" dirty="0">
                <a:latin typeface="Tahoma"/>
                <a:cs typeface="Tahoma"/>
              </a:rPr>
              <a:t>marine  resources </a:t>
            </a:r>
            <a:r>
              <a:rPr sz="1000" spc="-5" dirty="0">
                <a:latin typeface="Tahoma"/>
                <a:cs typeface="Tahoma"/>
              </a:rPr>
              <a:t>for sustainable</a:t>
            </a:r>
            <a:r>
              <a:rPr sz="1000" spc="35" dirty="0">
                <a:latin typeface="Tahoma"/>
                <a:cs typeface="Tahoma"/>
              </a:rPr>
              <a:t> </a:t>
            </a:r>
            <a:r>
              <a:rPr sz="1000" spc="-5" dirty="0">
                <a:latin typeface="Tahoma"/>
                <a:cs typeface="Tahoma"/>
              </a:rPr>
              <a:t>development</a:t>
            </a:r>
            <a:endParaRPr sz="1000">
              <a:latin typeface="Tahoma"/>
              <a:cs typeface="Tahoma"/>
            </a:endParaRPr>
          </a:p>
        </p:txBody>
      </p:sp>
      <p:sp>
        <p:nvSpPr>
          <p:cNvPr id="122" name="object 122"/>
          <p:cNvSpPr txBox="1"/>
          <p:nvPr/>
        </p:nvSpPr>
        <p:spPr>
          <a:xfrm>
            <a:off x="8374126" y="4843398"/>
            <a:ext cx="4438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nv</a:t>
            </a:r>
            <a:r>
              <a:rPr sz="1000" spc="-5" dirty="0">
                <a:latin typeface="Tahoma"/>
                <a:cs typeface="Tahoma"/>
              </a:rPr>
              <a:t>iron</a:t>
            </a:r>
            <a:endParaRPr sz="1000">
              <a:latin typeface="Tahoma"/>
              <a:cs typeface="Tahoma"/>
            </a:endParaRPr>
          </a:p>
        </p:txBody>
      </p:sp>
      <p:sp>
        <p:nvSpPr>
          <p:cNvPr id="123" name="object 123"/>
          <p:cNvSpPr txBox="1"/>
          <p:nvPr/>
        </p:nvSpPr>
        <p:spPr>
          <a:xfrm>
            <a:off x="4308475" y="5239892"/>
            <a:ext cx="3899535" cy="619125"/>
          </a:xfrm>
          <a:prstGeom prst="rect">
            <a:avLst/>
          </a:prstGeom>
        </p:spPr>
        <p:txBody>
          <a:bodyPr vert="horz" wrap="square" lIns="0" tIns="0" rIns="0" bIns="0" rtlCol="0">
            <a:spAutoFit/>
          </a:bodyPr>
          <a:lstStyle/>
          <a:p>
            <a:pPr marL="392430" marR="5080" indent="-380365">
              <a:lnSpc>
                <a:spcPct val="100000"/>
              </a:lnSpc>
              <a:tabLst>
                <a:tab pos="392430" algn="l"/>
              </a:tabLst>
            </a:pPr>
            <a:r>
              <a:rPr sz="1000" b="1" spc="-5" dirty="0">
                <a:latin typeface="Tahoma"/>
                <a:cs typeface="Tahoma"/>
              </a:rPr>
              <a:t>15	</a:t>
            </a:r>
            <a:r>
              <a:rPr sz="1000" spc="-5" dirty="0">
                <a:latin typeface="Tahoma"/>
                <a:cs typeface="Tahoma"/>
              </a:rPr>
              <a:t>Protect, restore and promote sustainable </a:t>
            </a:r>
            <a:r>
              <a:rPr sz="1000" spc="-10" dirty="0">
                <a:latin typeface="Tahoma"/>
                <a:cs typeface="Tahoma"/>
              </a:rPr>
              <a:t>use</a:t>
            </a:r>
            <a:r>
              <a:rPr sz="1000" spc="75" dirty="0">
                <a:latin typeface="Tahoma"/>
                <a:cs typeface="Tahoma"/>
              </a:rPr>
              <a:t> </a:t>
            </a:r>
            <a:r>
              <a:rPr sz="1000" spc="-5" dirty="0">
                <a:latin typeface="Tahoma"/>
                <a:cs typeface="Tahoma"/>
              </a:rPr>
              <a:t>of</a:t>
            </a:r>
            <a:r>
              <a:rPr sz="1000" spc="-10" dirty="0">
                <a:latin typeface="Tahoma"/>
                <a:cs typeface="Tahoma"/>
              </a:rPr>
              <a:t> </a:t>
            </a:r>
            <a:r>
              <a:rPr sz="1000" spc="-5" dirty="0">
                <a:latin typeface="Tahoma"/>
                <a:cs typeface="Tahoma"/>
              </a:rPr>
              <a:t>terrestrial  ecosystems, sustainably manage forests, </a:t>
            </a:r>
            <a:r>
              <a:rPr sz="1000" spc="-5" dirty="0">
                <a:solidFill>
                  <a:srgbClr val="FF0000"/>
                </a:solidFill>
                <a:latin typeface="Tahoma"/>
                <a:cs typeface="Tahoma"/>
              </a:rPr>
              <a:t>combat  desertification</a:t>
            </a:r>
            <a:r>
              <a:rPr sz="1000" spc="-5" dirty="0">
                <a:latin typeface="Tahoma"/>
                <a:cs typeface="Tahoma"/>
              </a:rPr>
              <a:t>, and halt and reverse land degradation and halt  biodiversity</a:t>
            </a:r>
            <a:r>
              <a:rPr sz="1000" spc="-45" dirty="0">
                <a:latin typeface="Tahoma"/>
                <a:cs typeface="Tahoma"/>
              </a:rPr>
              <a:t> </a:t>
            </a:r>
            <a:r>
              <a:rPr sz="1000" spc="-5" dirty="0">
                <a:latin typeface="Tahoma"/>
                <a:cs typeface="Tahoma"/>
              </a:rPr>
              <a:t>loss</a:t>
            </a:r>
            <a:endParaRPr sz="1000">
              <a:latin typeface="Tahoma"/>
              <a:cs typeface="Tahoma"/>
            </a:endParaRPr>
          </a:p>
        </p:txBody>
      </p:sp>
      <p:sp>
        <p:nvSpPr>
          <p:cNvPr id="124" name="object 124"/>
          <p:cNvSpPr txBox="1"/>
          <p:nvPr/>
        </p:nvSpPr>
        <p:spPr>
          <a:xfrm>
            <a:off x="8374126" y="5239892"/>
            <a:ext cx="44386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a:t>
            </a:r>
            <a:r>
              <a:rPr sz="1000" spc="-10" dirty="0">
                <a:latin typeface="Tahoma"/>
                <a:cs typeface="Tahoma"/>
              </a:rPr>
              <a:t>nv</a:t>
            </a:r>
            <a:r>
              <a:rPr sz="1000" spc="-5" dirty="0">
                <a:latin typeface="Tahoma"/>
                <a:cs typeface="Tahoma"/>
              </a:rPr>
              <a:t>iron</a:t>
            </a:r>
            <a:endParaRPr sz="1000">
              <a:latin typeface="Tahoma"/>
              <a:cs typeface="Tahoma"/>
            </a:endParaRPr>
          </a:p>
        </p:txBody>
      </p:sp>
      <p:sp>
        <p:nvSpPr>
          <p:cNvPr id="125" name="object 125"/>
          <p:cNvSpPr txBox="1"/>
          <p:nvPr/>
        </p:nvSpPr>
        <p:spPr>
          <a:xfrm>
            <a:off x="4308475" y="5940958"/>
            <a:ext cx="3513454" cy="161925"/>
          </a:xfrm>
          <a:prstGeom prst="rect">
            <a:avLst/>
          </a:prstGeom>
        </p:spPr>
        <p:txBody>
          <a:bodyPr vert="horz" wrap="square" lIns="0" tIns="0" rIns="0" bIns="0" rtlCol="0">
            <a:spAutoFit/>
          </a:bodyPr>
          <a:lstStyle/>
          <a:p>
            <a:pPr marL="12700">
              <a:lnSpc>
                <a:spcPct val="100000"/>
              </a:lnSpc>
              <a:tabLst>
                <a:tab pos="392430" algn="l"/>
              </a:tabLst>
            </a:pPr>
            <a:r>
              <a:rPr sz="1000" b="1" spc="-5" dirty="0">
                <a:latin typeface="Tahoma"/>
                <a:cs typeface="Tahoma"/>
              </a:rPr>
              <a:t>16	</a:t>
            </a:r>
            <a:r>
              <a:rPr sz="1000" spc="-5" dirty="0">
                <a:latin typeface="Tahoma"/>
                <a:cs typeface="Tahoma"/>
              </a:rPr>
              <a:t>Promote peaceful and inclusive societies for</a:t>
            </a:r>
            <a:r>
              <a:rPr sz="1000" spc="-10" dirty="0">
                <a:latin typeface="Tahoma"/>
                <a:cs typeface="Tahoma"/>
              </a:rPr>
              <a:t> </a:t>
            </a:r>
            <a:r>
              <a:rPr sz="1000" spc="-5" dirty="0">
                <a:latin typeface="Tahoma"/>
                <a:cs typeface="Tahoma"/>
              </a:rPr>
              <a:t>sustainable</a:t>
            </a:r>
            <a:endParaRPr sz="1000">
              <a:latin typeface="Tahoma"/>
              <a:cs typeface="Tahoma"/>
            </a:endParaRPr>
          </a:p>
        </p:txBody>
      </p:sp>
      <p:sp>
        <p:nvSpPr>
          <p:cNvPr id="126" name="object 126"/>
          <p:cNvSpPr txBox="1"/>
          <p:nvPr/>
        </p:nvSpPr>
        <p:spPr>
          <a:xfrm>
            <a:off x="4688585" y="6245758"/>
            <a:ext cx="3319145"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effective, accountable and inclusive institutions at all</a:t>
            </a:r>
            <a:r>
              <a:rPr sz="1000" spc="70" dirty="0">
                <a:latin typeface="Tahoma"/>
                <a:cs typeface="Tahoma"/>
              </a:rPr>
              <a:t> </a:t>
            </a:r>
            <a:r>
              <a:rPr sz="1000" spc="-5" dirty="0">
                <a:latin typeface="Tahoma"/>
                <a:cs typeface="Tahoma"/>
              </a:rPr>
              <a:t>levels</a:t>
            </a:r>
            <a:endParaRPr sz="1000">
              <a:latin typeface="Tahoma"/>
              <a:cs typeface="Tahoma"/>
            </a:endParaRPr>
          </a:p>
        </p:txBody>
      </p:sp>
      <p:sp>
        <p:nvSpPr>
          <p:cNvPr id="127" name="object 127"/>
          <p:cNvSpPr txBox="1"/>
          <p:nvPr/>
        </p:nvSpPr>
        <p:spPr>
          <a:xfrm>
            <a:off x="8374126" y="5940958"/>
            <a:ext cx="659765" cy="314325"/>
          </a:xfrm>
          <a:prstGeom prst="rect">
            <a:avLst/>
          </a:prstGeom>
        </p:spPr>
        <p:txBody>
          <a:bodyPr vert="horz" wrap="square" lIns="0" tIns="0" rIns="0" bIns="0" rtlCol="0">
            <a:spAutoFit/>
          </a:bodyPr>
          <a:lstStyle/>
          <a:p>
            <a:pPr marL="12700" marR="5080">
              <a:lnSpc>
                <a:spcPct val="100000"/>
              </a:lnSpc>
            </a:pPr>
            <a:r>
              <a:rPr sz="1000" spc="-5" dirty="0">
                <a:latin typeface="Tahoma"/>
                <a:cs typeface="Tahoma"/>
              </a:rPr>
              <a:t>I</a:t>
            </a:r>
            <a:r>
              <a:rPr sz="1000" spc="-10" dirty="0">
                <a:latin typeface="Tahoma"/>
                <a:cs typeface="Tahoma"/>
              </a:rPr>
              <a:t>ns</a:t>
            </a:r>
            <a:r>
              <a:rPr sz="1000" spc="-5" dirty="0">
                <a:latin typeface="Tahoma"/>
                <a:cs typeface="Tahoma"/>
              </a:rPr>
              <a:t>tit</a:t>
            </a:r>
            <a:r>
              <a:rPr sz="1000" spc="-10" dirty="0">
                <a:latin typeface="Tahoma"/>
                <a:cs typeface="Tahoma"/>
              </a:rPr>
              <a:t>u</a:t>
            </a:r>
            <a:r>
              <a:rPr sz="1000" spc="-5" dirty="0">
                <a:latin typeface="Tahoma"/>
                <a:cs typeface="Tahoma"/>
              </a:rPr>
              <a:t>tio</a:t>
            </a:r>
            <a:r>
              <a:rPr sz="1000" spc="-10" dirty="0">
                <a:latin typeface="Tahoma"/>
                <a:cs typeface="Tahoma"/>
              </a:rPr>
              <a:t>n</a:t>
            </a:r>
            <a:r>
              <a:rPr sz="1000" spc="-5" dirty="0">
                <a:latin typeface="Tahoma"/>
                <a:cs typeface="Tahoma"/>
              </a:rPr>
              <a:t>a  l</a:t>
            </a:r>
            <a:endParaRPr sz="1000">
              <a:latin typeface="Tahoma"/>
              <a:cs typeface="Tahoma"/>
            </a:endParaRPr>
          </a:p>
        </p:txBody>
      </p:sp>
      <p:sp>
        <p:nvSpPr>
          <p:cNvPr id="128" name="object 128"/>
          <p:cNvSpPr txBox="1"/>
          <p:nvPr/>
        </p:nvSpPr>
        <p:spPr>
          <a:xfrm>
            <a:off x="4308475" y="6489598"/>
            <a:ext cx="3709670" cy="314325"/>
          </a:xfrm>
          <a:prstGeom prst="rect">
            <a:avLst/>
          </a:prstGeom>
        </p:spPr>
        <p:txBody>
          <a:bodyPr vert="horz" wrap="square" lIns="0" tIns="0" rIns="0" bIns="0" rtlCol="0">
            <a:spAutoFit/>
          </a:bodyPr>
          <a:lstStyle/>
          <a:p>
            <a:pPr marL="392430" marR="5080" indent="-380365">
              <a:lnSpc>
                <a:spcPct val="100000"/>
              </a:lnSpc>
              <a:tabLst>
                <a:tab pos="392430" algn="l"/>
              </a:tabLst>
            </a:pPr>
            <a:r>
              <a:rPr sz="1000" b="1" spc="-5" dirty="0">
                <a:latin typeface="Tahoma"/>
                <a:cs typeface="Tahoma"/>
              </a:rPr>
              <a:t>17	</a:t>
            </a:r>
            <a:r>
              <a:rPr sz="1000" spc="-5" dirty="0">
                <a:latin typeface="Tahoma"/>
                <a:cs typeface="Tahoma"/>
              </a:rPr>
              <a:t>Strengthen the means of implementation and</a:t>
            </a:r>
            <a:r>
              <a:rPr sz="1000" spc="50" dirty="0">
                <a:latin typeface="Tahoma"/>
                <a:cs typeface="Tahoma"/>
              </a:rPr>
              <a:t> </a:t>
            </a:r>
            <a:r>
              <a:rPr sz="1000" spc="-5" dirty="0">
                <a:latin typeface="Tahoma"/>
                <a:cs typeface="Tahoma"/>
              </a:rPr>
              <a:t>revitalize</a:t>
            </a:r>
            <a:r>
              <a:rPr sz="1000" spc="30" dirty="0">
                <a:latin typeface="Tahoma"/>
                <a:cs typeface="Tahoma"/>
              </a:rPr>
              <a:t> </a:t>
            </a:r>
            <a:r>
              <a:rPr sz="1000" spc="-5" dirty="0">
                <a:latin typeface="Tahoma"/>
                <a:cs typeface="Tahoma"/>
              </a:rPr>
              <a:t>the  global partnership for sustainable</a:t>
            </a:r>
            <a:r>
              <a:rPr sz="1000" dirty="0">
                <a:latin typeface="Tahoma"/>
                <a:cs typeface="Tahoma"/>
              </a:rPr>
              <a:t> </a:t>
            </a:r>
            <a:r>
              <a:rPr sz="1000" spc="-5" dirty="0">
                <a:latin typeface="Tahoma"/>
                <a:cs typeface="Tahoma"/>
              </a:rPr>
              <a:t>development</a:t>
            </a:r>
            <a:endParaRPr sz="1000">
              <a:latin typeface="Tahoma"/>
              <a:cs typeface="Tahoma"/>
            </a:endParaRPr>
          </a:p>
        </p:txBody>
      </p:sp>
      <p:sp>
        <p:nvSpPr>
          <p:cNvPr id="129" name="object 129"/>
          <p:cNvSpPr txBox="1"/>
          <p:nvPr/>
        </p:nvSpPr>
        <p:spPr>
          <a:xfrm>
            <a:off x="8374126" y="6489598"/>
            <a:ext cx="643890" cy="161925"/>
          </a:xfrm>
          <a:prstGeom prst="rect">
            <a:avLst/>
          </a:prstGeom>
        </p:spPr>
        <p:txBody>
          <a:bodyPr vert="horz" wrap="square" lIns="0" tIns="0" rIns="0" bIns="0" rtlCol="0">
            <a:spAutoFit/>
          </a:bodyPr>
          <a:lstStyle/>
          <a:p>
            <a:pPr marL="12700">
              <a:lnSpc>
                <a:spcPct val="100000"/>
              </a:lnSpc>
            </a:pPr>
            <a:r>
              <a:rPr sz="1000" spc="-5" dirty="0">
                <a:latin typeface="Tahoma"/>
                <a:cs typeface="Tahoma"/>
              </a:rPr>
              <a:t>I</a:t>
            </a:r>
            <a:r>
              <a:rPr sz="1000" spc="-10" dirty="0">
                <a:latin typeface="Tahoma"/>
                <a:cs typeface="Tahoma"/>
              </a:rPr>
              <a:t>ns</a:t>
            </a:r>
            <a:r>
              <a:rPr sz="1000" spc="-5" dirty="0">
                <a:latin typeface="Tahoma"/>
                <a:cs typeface="Tahoma"/>
              </a:rPr>
              <a:t>t</a:t>
            </a:r>
            <a:r>
              <a:rPr sz="1000" spc="-10" dirty="0">
                <a:latin typeface="Tahoma"/>
                <a:cs typeface="Tahoma"/>
              </a:rPr>
              <a:t>rum</a:t>
            </a:r>
            <a:r>
              <a:rPr sz="1000" spc="-5" dirty="0">
                <a:latin typeface="Tahoma"/>
                <a:cs typeface="Tahoma"/>
              </a:rPr>
              <a:t>e</a:t>
            </a:r>
            <a:r>
              <a:rPr sz="1000" spc="-10" dirty="0">
                <a:latin typeface="Tahoma"/>
                <a:cs typeface="Tahoma"/>
              </a:rPr>
              <a:t>n</a:t>
            </a:r>
            <a:r>
              <a:rPr sz="1000" spc="-5" dirty="0">
                <a:latin typeface="Tahoma"/>
                <a:cs typeface="Tahoma"/>
              </a:rPr>
              <a:t>t</a:t>
            </a:r>
            <a:endParaRPr sz="1000">
              <a:latin typeface="Tahoma"/>
              <a:cs typeface="Tahoma"/>
            </a:endParaRPr>
          </a:p>
        </p:txBody>
      </p:sp>
      <p:sp>
        <p:nvSpPr>
          <p:cNvPr id="130" name="object 130"/>
          <p:cNvSpPr txBox="1"/>
          <p:nvPr/>
        </p:nvSpPr>
        <p:spPr>
          <a:xfrm>
            <a:off x="154635" y="5349494"/>
            <a:ext cx="1306830" cy="176530"/>
          </a:xfrm>
          <a:prstGeom prst="rect">
            <a:avLst/>
          </a:prstGeom>
        </p:spPr>
        <p:txBody>
          <a:bodyPr vert="horz" wrap="square" lIns="0" tIns="0" rIns="0" bIns="0" rtlCol="0">
            <a:spAutoFit/>
          </a:bodyPr>
          <a:lstStyle/>
          <a:p>
            <a:pPr marL="12700">
              <a:lnSpc>
                <a:spcPct val="100000"/>
              </a:lnSpc>
            </a:pPr>
            <a:r>
              <a:rPr sz="1100" dirty="0">
                <a:solidFill>
                  <a:srgbClr val="FFFFFF"/>
                </a:solidFill>
                <a:latin typeface="Tahoma"/>
                <a:cs typeface="Tahoma"/>
              </a:rPr>
              <a:t>Limitations of</a:t>
            </a:r>
            <a:r>
              <a:rPr sz="1100" spc="-100" dirty="0">
                <a:solidFill>
                  <a:srgbClr val="FFFFFF"/>
                </a:solidFill>
                <a:latin typeface="Tahoma"/>
                <a:cs typeface="Tahoma"/>
              </a:rPr>
              <a:t> </a:t>
            </a:r>
            <a:r>
              <a:rPr sz="1100" spc="-5" dirty="0">
                <a:solidFill>
                  <a:srgbClr val="FFFFFF"/>
                </a:solidFill>
                <a:latin typeface="Tahoma"/>
                <a:cs typeface="Tahoma"/>
              </a:rPr>
              <a:t>MDGs:</a:t>
            </a:r>
            <a:endParaRPr sz="1100">
              <a:latin typeface="Tahoma"/>
              <a:cs typeface="Tahoma"/>
            </a:endParaRPr>
          </a:p>
        </p:txBody>
      </p:sp>
      <p:sp>
        <p:nvSpPr>
          <p:cNvPr id="131" name="object 131"/>
          <p:cNvSpPr txBox="1"/>
          <p:nvPr/>
        </p:nvSpPr>
        <p:spPr>
          <a:xfrm>
            <a:off x="154635" y="5517083"/>
            <a:ext cx="2991485" cy="1014730"/>
          </a:xfrm>
          <a:prstGeom prst="rect">
            <a:avLst/>
          </a:prstGeom>
        </p:spPr>
        <p:txBody>
          <a:bodyPr vert="horz" wrap="square" lIns="0" tIns="0" rIns="0" bIns="0" rtlCol="0">
            <a:spAutoFit/>
          </a:bodyPr>
          <a:lstStyle/>
          <a:p>
            <a:pPr marL="184785" marR="25400" indent="-172085">
              <a:lnSpc>
                <a:spcPct val="100000"/>
              </a:lnSpc>
              <a:buChar char="-"/>
              <a:tabLst>
                <a:tab pos="185420" algn="l"/>
              </a:tabLst>
            </a:pPr>
            <a:r>
              <a:rPr sz="1100" spc="-5" dirty="0">
                <a:solidFill>
                  <a:srgbClr val="FFFFFF"/>
                </a:solidFill>
                <a:latin typeface="Tahoma"/>
                <a:cs typeface="Tahoma"/>
              </a:rPr>
              <a:t>Prepared </a:t>
            </a:r>
            <a:r>
              <a:rPr sz="1100" dirty="0">
                <a:solidFill>
                  <a:srgbClr val="FFFFFF"/>
                </a:solidFill>
                <a:latin typeface="Tahoma"/>
                <a:cs typeface="Tahoma"/>
              </a:rPr>
              <a:t>over </a:t>
            </a:r>
            <a:r>
              <a:rPr sz="1100" spc="-5" dirty="0">
                <a:solidFill>
                  <a:srgbClr val="FFFFFF"/>
                </a:solidFill>
                <a:latin typeface="Tahoma"/>
                <a:cs typeface="Tahoma"/>
              </a:rPr>
              <a:t>relatively short time </a:t>
            </a:r>
            <a:r>
              <a:rPr sz="1100" dirty="0">
                <a:solidFill>
                  <a:srgbClr val="FFFFFF"/>
                </a:solidFill>
                <a:latin typeface="Tahoma"/>
                <a:cs typeface="Tahoma"/>
              </a:rPr>
              <a:t>period  </a:t>
            </a:r>
            <a:r>
              <a:rPr sz="1100" spc="-5" dirty="0">
                <a:solidFill>
                  <a:srgbClr val="FFFFFF"/>
                </a:solidFill>
                <a:latin typeface="Tahoma"/>
                <a:cs typeface="Tahoma"/>
              </a:rPr>
              <a:t>among selected </a:t>
            </a:r>
            <a:r>
              <a:rPr sz="1100" dirty="0">
                <a:solidFill>
                  <a:srgbClr val="FFFFFF"/>
                </a:solidFill>
                <a:latin typeface="Tahoma"/>
                <a:cs typeface="Tahoma"/>
              </a:rPr>
              <a:t>pool of </a:t>
            </a:r>
            <a:r>
              <a:rPr sz="1100" spc="-5" dirty="0">
                <a:solidFill>
                  <a:srgbClr val="FFFFFF"/>
                </a:solidFill>
                <a:latin typeface="Tahoma"/>
                <a:cs typeface="Tahoma"/>
              </a:rPr>
              <a:t>experts from </a:t>
            </a:r>
            <a:r>
              <a:rPr sz="1100" dirty="0">
                <a:solidFill>
                  <a:srgbClr val="FFFFFF"/>
                </a:solidFill>
                <a:latin typeface="Tahoma"/>
                <a:cs typeface="Tahoma"/>
              </a:rPr>
              <a:t>UN </a:t>
            </a:r>
            <a:r>
              <a:rPr sz="1100" spc="-5" dirty="0">
                <a:solidFill>
                  <a:srgbClr val="FFFFFF"/>
                </a:solidFill>
                <a:latin typeface="Tahoma"/>
                <a:cs typeface="Tahoma"/>
              </a:rPr>
              <a:t>and  </a:t>
            </a:r>
            <a:r>
              <a:rPr sz="1100" dirty="0">
                <a:solidFill>
                  <a:srgbClr val="FFFFFF"/>
                </a:solidFill>
                <a:latin typeface="Tahoma"/>
                <a:cs typeface="Tahoma"/>
              </a:rPr>
              <a:t>OECD</a:t>
            </a:r>
            <a:endParaRPr sz="1100" dirty="0">
              <a:latin typeface="Tahoma"/>
              <a:cs typeface="Tahoma"/>
            </a:endParaRPr>
          </a:p>
          <a:p>
            <a:pPr marL="184785" marR="400685" indent="-172085">
              <a:lnSpc>
                <a:spcPct val="100000"/>
              </a:lnSpc>
              <a:buChar char="-"/>
              <a:tabLst>
                <a:tab pos="185420" algn="l"/>
              </a:tabLst>
            </a:pPr>
            <a:r>
              <a:rPr sz="1100" spc="-5" dirty="0">
                <a:solidFill>
                  <a:srgbClr val="FFFFFF"/>
                </a:solidFill>
                <a:latin typeface="Tahoma"/>
                <a:cs typeface="Tahoma"/>
              </a:rPr>
              <a:t>Focused </a:t>
            </a:r>
            <a:r>
              <a:rPr sz="1100" dirty="0">
                <a:solidFill>
                  <a:srgbClr val="FFFFFF"/>
                </a:solidFill>
                <a:latin typeface="Tahoma"/>
                <a:cs typeface="Tahoma"/>
              </a:rPr>
              <a:t>on </a:t>
            </a:r>
            <a:r>
              <a:rPr sz="1100" spc="-5" dirty="0">
                <a:solidFill>
                  <a:srgbClr val="FFFFFF"/>
                </a:solidFill>
                <a:latin typeface="Tahoma"/>
                <a:cs typeface="Tahoma"/>
              </a:rPr>
              <a:t>social development and </a:t>
            </a:r>
            <a:r>
              <a:rPr sz="1100" dirty="0">
                <a:solidFill>
                  <a:srgbClr val="FFFFFF"/>
                </a:solidFill>
                <a:latin typeface="Tahoma"/>
                <a:cs typeface="Tahoma"/>
              </a:rPr>
              <a:t>on  developing</a:t>
            </a:r>
            <a:r>
              <a:rPr sz="1100" spc="-65" dirty="0">
                <a:solidFill>
                  <a:srgbClr val="FFFFFF"/>
                </a:solidFill>
                <a:latin typeface="Tahoma"/>
                <a:cs typeface="Tahoma"/>
              </a:rPr>
              <a:t> </a:t>
            </a:r>
            <a:r>
              <a:rPr sz="1100" spc="-5" dirty="0">
                <a:solidFill>
                  <a:srgbClr val="FFFFFF"/>
                </a:solidFill>
                <a:latin typeface="Tahoma"/>
                <a:cs typeface="Tahoma"/>
              </a:rPr>
              <a:t>countries</a:t>
            </a:r>
            <a:endParaRPr sz="1100" dirty="0">
              <a:latin typeface="Tahoma"/>
              <a:cs typeface="Tahoma"/>
            </a:endParaRPr>
          </a:p>
          <a:p>
            <a:pPr marL="184785" indent="-172085">
              <a:lnSpc>
                <a:spcPct val="100000"/>
              </a:lnSpc>
              <a:buChar char="-"/>
              <a:tabLst>
                <a:tab pos="185420" algn="l"/>
              </a:tabLst>
            </a:pPr>
            <a:r>
              <a:rPr sz="1100" spc="-5" dirty="0">
                <a:solidFill>
                  <a:srgbClr val="FFFFFF"/>
                </a:solidFill>
                <a:latin typeface="Tahoma"/>
                <a:cs typeface="Tahoma"/>
              </a:rPr>
              <a:t>Insufficiently addressed environmental</a:t>
            </a:r>
            <a:r>
              <a:rPr sz="1100" spc="40" dirty="0">
                <a:solidFill>
                  <a:srgbClr val="FFFFFF"/>
                </a:solidFill>
                <a:latin typeface="Tahoma"/>
                <a:cs typeface="Tahoma"/>
              </a:rPr>
              <a:t> </a:t>
            </a:r>
            <a:r>
              <a:rPr sz="1100" spc="-5" dirty="0">
                <a:solidFill>
                  <a:srgbClr val="FFFFFF"/>
                </a:solidFill>
                <a:latin typeface="Tahoma"/>
                <a:cs typeface="Tahoma"/>
              </a:rPr>
              <a:t>issues</a:t>
            </a:r>
            <a:endParaRPr sz="1100" dirty="0">
              <a:latin typeface="Tahoma"/>
              <a:cs typeface="Tahoma"/>
            </a:endParaRPr>
          </a:p>
        </p:txBody>
      </p:sp>
      <p:sp>
        <p:nvSpPr>
          <p:cNvPr id="132" name="object 132"/>
          <p:cNvSpPr/>
          <p:nvPr/>
        </p:nvSpPr>
        <p:spPr>
          <a:xfrm>
            <a:off x="2891535" y="457200"/>
            <a:ext cx="1299845" cy="2059939"/>
          </a:xfrm>
          <a:custGeom>
            <a:avLst/>
            <a:gdLst/>
            <a:ahLst/>
            <a:cxnLst/>
            <a:rect l="l" t="t" r="r" b="b"/>
            <a:pathLst>
              <a:path w="1299845" h="2059939">
                <a:moveTo>
                  <a:pt x="1289404" y="15977"/>
                </a:moveTo>
                <a:lnTo>
                  <a:pt x="1281099" y="20305"/>
                </a:lnTo>
                <a:lnTo>
                  <a:pt x="0" y="2054860"/>
                </a:lnTo>
                <a:lnTo>
                  <a:pt x="8127" y="2059939"/>
                </a:lnTo>
                <a:lnTo>
                  <a:pt x="1289082" y="25289"/>
                </a:lnTo>
                <a:lnTo>
                  <a:pt x="1289404" y="15977"/>
                </a:lnTo>
                <a:close/>
              </a:path>
              <a:path w="1299845" h="2059939">
                <a:moveTo>
                  <a:pt x="1299276" y="5461"/>
                </a:moveTo>
                <a:lnTo>
                  <a:pt x="1290447" y="5461"/>
                </a:lnTo>
                <a:lnTo>
                  <a:pt x="1298448" y="10413"/>
                </a:lnTo>
                <a:lnTo>
                  <a:pt x="1289082" y="25289"/>
                </a:lnTo>
                <a:lnTo>
                  <a:pt x="1286637" y="96012"/>
                </a:lnTo>
                <a:lnTo>
                  <a:pt x="1286637" y="98551"/>
                </a:lnTo>
                <a:lnTo>
                  <a:pt x="1288668" y="100837"/>
                </a:lnTo>
                <a:lnTo>
                  <a:pt x="1293876" y="100964"/>
                </a:lnTo>
                <a:lnTo>
                  <a:pt x="1296162" y="98933"/>
                </a:lnTo>
                <a:lnTo>
                  <a:pt x="1296170" y="96012"/>
                </a:lnTo>
                <a:lnTo>
                  <a:pt x="1299276" y="5461"/>
                </a:lnTo>
                <a:close/>
              </a:path>
              <a:path w="1299845" h="2059939">
                <a:moveTo>
                  <a:pt x="1299464" y="0"/>
                </a:moveTo>
                <a:lnTo>
                  <a:pt x="1213992" y="44576"/>
                </a:lnTo>
                <a:lnTo>
                  <a:pt x="1211706" y="45720"/>
                </a:lnTo>
                <a:lnTo>
                  <a:pt x="1210817" y="48640"/>
                </a:lnTo>
                <a:lnTo>
                  <a:pt x="1211961" y="50926"/>
                </a:lnTo>
                <a:lnTo>
                  <a:pt x="1213230" y="53339"/>
                </a:lnTo>
                <a:lnTo>
                  <a:pt x="1216152" y="54228"/>
                </a:lnTo>
                <a:lnTo>
                  <a:pt x="1218438" y="52959"/>
                </a:lnTo>
                <a:lnTo>
                  <a:pt x="1281099" y="20305"/>
                </a:lnTo>
                <a:lnTo>
                  <a:pt x="1290447" y="5461"/>
                </a:lnTo>
                <a:lnTo>
                  <a:pt x="1299276" y="5461"/>
                </a:lnTo>
                <a:lnTo>
                  <a:pt x="1299464" y="0"/>
                </a:lnTo>
                <a:close/>
              </a:path>
              <a:path w="1299845" h="2059939">
                <a:moveTo>
                  <a:pt x="1294344" y="7874"/>
                </a:moveTo>
                <a:lnTo>
                  <a:pt x="1289685" y="7874"/>
                </a:lnTo>
                <a:lnTo>
                  <a:pt x="1296669" y="12191"/>
                </a:lnTo>
                <a:lnTo>
                  <a:pt x="1289404" y="15977"/>
                </a:lnTo>
                <a:lnTo>
                  <a:pt x="1289082" y="25289"/>
                </a:lnTo>
                <a:lnTo>
                  <a:pt x="1298448" y="10413"/>
                </a:lnTo>
                <a:lnTo>
                  <a:pt x="1294344" y="7874"/>
                </a:lnTo>
                <a:close/>
              </a:path>
              <a:path w="1299845" h="2059939">
                <a:moveTo>
                  <a:pt x="1290447" y="5461"/>
                </a:moveTo>
                <a:lnTo>
                  <a:pt x="1281099" y="20305"/>
                </a:lnTo>
                <a:lnTo>
                  <a:pt x="1289404" y="15977"/>
                </a:lnTo>
                <a:lnTo>
                  <a:pt x="1289685" y="7874"/>
                </a:lnTo>
                <a:lnTo>
                  <a:pt x="1294344" y="7874"/>
                </a:lnTo>
                <a:lnTo>
                  <a:pt x="1290447" y="5461"/>
                </a:lnTo>
                <a:close/>
              </a:path>
              <a:path w="1299845" h="2059939">
                <a:moveTo>
                  <a:pt x="1289685" y="7874"/>
                </a:moveTo>
                <a:lnTo>
                  <a:pt x="1289404" y="15977"/>
                </a:lnTo>
                <a:lnTo>
                  <a:pt x="1296669" y="12191"/>
                </a:lnTo>
                <a:lnTo>
                  <a:pt x="1289685" y="7874"/>
                </a:lnTo>
                <a:close/>
              </a:path>
            </a:pathLst>
          </a:custGeom>
          <a:solidFill>
            <a:srgbClr val="821A08"/>
          </a:solidFill>
        </p:spPr>
        <p:txBody>
          <a:bodyPr wrap="square" lIns="0" tIns="0" rIns="0" bIns="0" rtlCol="0"/>
          <a:lstStyle/>
          <a:p>
            <a:endParaRPr/>
          </a:p>
        </p:txBody>
      </p:sp>
      <p:sp>
        <p:nvSpPr>
          <p:cNvPr id="133" name="object 133"/>
          <p:cNvSpPr/>
          <p:nvPr/>
        </p:nvSpPr>
        <p:spPr>
          <a:xfrm>
            <a:off x="2891789" y="762000"/>
            <a:ext cx="1323975" cy="1755775"/>
          </a:xfrm>
          <a:custGeom>
            <a:avLst/>
            <a:gdLst/>
            <a:ahLst/>
            <a:cxnLst/>
            <a:rect l="l" t="t" r="r" b="b"/>
            <a:pathLst>
              <a:path w="1323975" h="1755775">
                <a:moveTo>
                  <a:pt x="1312480" y="15109"/>
                </a:moveTo>
                <a:lnTo>
                  <a:pt x="1303569" y="18849"/>
                </a:lnTo>
                <a:lnTo>
                  <a:pt x="0" y="1749678"/>
                </a:lnTo>
                <a:lnTo>
                  <a:pt x="7620" y="1755521"/>
                </a:lnTo>
                <a:lnTo>
                  <a:pt x="1311385" y="24431"/>
                </a:lnTo>
                <a:lnTo>
                  <a:pt x="1312480" y="15109"/>
                </a:lnTo>
                <a:close/>
              </a:path>
              <a:path w="1323975" h="1755775">
                <a:moveTo>
                  <a:pt x="1323308" y="4572"/>
                </a:moveTo>
                <a:lnTo>
                  <a:pt x="1314323" y="4572"/>
                </a:lnTo>
                <a:lnTo>
                  <a:pt x="1321943" y="10413"/>
                </a:lnTo>
                <a:lnTo>
                  <a:pt x="1311385" y="24431"/>
                </a:lnTo>
                <a:lnTo>
                  <a:pt x="1303147" y="94614"/>
                </a:lnTo>
                <a:lnTo>
                  <a:pt x="1302765" y="97154"/>
                </a:lnTo>
                <a:lnTo>
                  <a:pt x="1304671" y="99567"/>
                </a:lnTo>
                <a:lnTo>
                  <a:pt x="1307211" y="99822"/>
                </a:lnTo>
                <a:lnTo>
                  <a:pt x="1309877" y="100202"/>
                </a:lnTo>
                <a:lnTo>
                  <a:pt x="1312290" y="98298"/>
                </a:lnTo>
                <a:lnTo>
                  <a:pt x="1312545" y="95758"/>
                </a:lnTo>
                <a:lnTo>
                  <a:pt x="1323308" y="4572"/>
                </a:lnTo>
                <a:close/>
              </a:path>
              <a:path w="1323975" h="1755775">
                <a:moveTo>
                  <a:pt x="1323848" y="0"/>
                </a:moveTo>
                <a:lnTo>
                  <a:pt x="1232535" y="38226"/>
                </a:lnTo>
                <a:lnTo>
                  <a:pt x="1231392" y="41021"/>
                </a:lnTo>
                <a:lnTo>
                  <a:pt x="1232408" y="43561"/>
                </a:lnTo>
                <a:lnTo>
                  <a:pt x="1233424" y="45974"/>
                </a:lnTo>
                <a:lnTo>
                  <a:pt x="1236218" y="47116"/>
                </a:lnTo>
                <a:lnTo>
                  <a:pt x="1303569" y="18849"/>
                </a:lnTo>
                <a:lnTo>
                  <a:pt x="1314323" y="4572"/>
                </a:lnTo>
                <a:lnTo>
                  <a:pt x="1323308" y="4572"/>
                </a:lnTo>
                <a:lnTo>
                  <a:pt x="1323848" y="0"/>
                </a:lnTo>
                <a:close/>
              </a:path>
              <a:path w="1323975" h="1755775">
                <a:moveTo>
                  <a:pt x="1317470" y="6985"/>
                </a:moveTo>
                <a:lnTo>
                  <a:pt x="1313434" y="6985"/>
                </a:lnTo>
                <a:lnTo>
                  <a:pt x="1320038" y="11937"/>
                </a:lnTo>
                <a:lnTo>
                  <a:pt x="1312480" y="15109"/>
                </a:lnTo>
                <a:lnTo>
                  <a:pt x="1311385" y="24431"/>
                </a:lnTo>
                <a:lnTo>
                  <a:pt x="1321943" y="10413"/>
                </a:lnTo>
                <a:lnTo>
                  <a:pt x="1317470" y="6985"/>
                </a:lnTo>
                <a:close/>
              </a:path>
              <a:path w="1323975" h="1755775">
                <a:moveTo>
                  <a:pt x="1314323" y="4572"/>
                </a:moveTo>
                <a:lnTo>
                  <a:pt x="1303569" y="18849"/>
                </a:lnTo>
                <a:lnTo>
                  <a:pt x="1312480" y="15109"/>
                </a:lnTo>
                <a:lnTo>
                  <a:pt x="1313434" y="6985"/>
                </a:lnTo>
                <a:lnTo>
                  <a:pt x="1317470" y="6985"/>
                </a:lnTo>
                <a:lnTo>
                  <a:pt x="1314323" y="4572"/>
                </a:lnTo>
                <a:close/>
              </a:path>
              <a:path w="1323975" h="1755775">
                <a:moveTo>
                  <a:pt x="1313434" y="6985"/>
                </a:moveTo>
                <a:lnTo>
                  <a:pt x="1312480" y="15109"/>
                </a:lnTo>
                <a:lnTo>
                  <a:pt x="1320038" y="11937"/>
                </a:lnTo>
                <a:lnTo>
                  <a:pt x="1313434" y="6985"/>
                </a:lnTo>
                <a:close/>
              </a:path>
            </a:pathLst>
          </a:custGeom>
          <a:solidFill>
            <a:srgbClr val="821A08"/>
          </a:solidFill>
        </p:spPr>
        <p:txBody>
          <a:bodyPr wrap="square" lIns="0" tIns="0" rIns="0" bIns="0" rtlCol="0"/>
          <a:lstStyle/>
          <a:p>
            <a:endParaRPr/>
          </a:p>
        </p:txBody>
      </p:sp>
      <p:sp>
        <p:nvSpPr>
          <p:cNvPr id="134" name="object 134"/>
          <p:cNvSpPr/>
          <p:nvPr/>
        </p:nvSpPr>
        <p:spPr>
          <a:xfrm>
            <a:off x="2892170" y="1371600"/>
            <a:ext cx="1299210" cy="1375410"/>
          </a:xfrm>
          <a:custGeom>
            <a:avLst/>
            <a:gdLst/>
            <a:ahLst/>
            <a:cxnLst/>
            <a:rect l="l" t="t" r="r" b="b"/>
            <a:pathLst>
              <a:path w="1299210" h="1375410">
                <a:moveTo>
                  <a:pt x="1285784" y="13770"/>
                </a:moveTo>
                <a:lnTo>
                  <a:pt x="1276775" y="16417"/>
                </a:lnTo>
                <a:lnTo>
                  <a:pt x="0" y="1368298"/>
                </a:lnTo>
                <a:lnTo>
                  <a:pt x="6858" y="1374902"/>
                </a:lnTo>
                <a:lnTo>
                  <a:pt x="1283641" y="23013"/>
                </a:lnTo>
                <a:lnTo>
                  <a:pt x="1285784" y="13770"/>
                </a:lnTo>
                <a:close/>
              </a:path>
              <a:path w="1299210" h="1375410">
                <a:moveTo>
                  <a:pt x="1298001" y="3555"/>
                </a:moveTo>
                <a:lnTo>
                  <a:pt x="1288923" y="3555"/>
                </a:lnTo>
                <a:lnTo>
                  <a:pt x="1295781" y="10160"/>
                </a:lnTo>
                <a:lnTo>
                  <a:pt x="1283641" y="23013"/>
                </a:lnTo>
                <a:lnTo>
                  <a:pt x="1267714" y="91694"/>
                </a:lnTo>
                <a:lnTo>
                  <a:pt x="1267079" y="94234"/>
                </a:lnTo>
                <a:lnTo>
                  <a:pt x="1268730" y="96774"/>
                </a:lnTo>
                <a:lnTo>
                  <a:pt x="1273809" y="98044"/>
                </a:lnTo>
                <a:lnTo>
                  <a:pt x="1276350" y="96392"/>
                </a:lnTo>
                <a:lnTo>
                  <a:pt x="1276984" y="93852"/>
                </a:lnTo>
                <a:lnTo>
                  <a:pt x="1298001" y="3555"/>
                </a:lnTo>
                <a:close/>
              </a:path>
              <a:path w="1299210" h="1375410">
                <a:moveTo>
                  <a:pt x="1298829" y="0"/>
                </a:moveTo>
                <a:lnTo>
                  <a:pt x="1203833" y="27939"/>
                </a:lnTo>
                <a:lnTo>
                  <a:pt x="1202436" y="30607"/>
                </a:lnTo>
                <a:lnTo>
                  <a:pt x="1203198" y="33020"/>
                </a:lnTo>
                <a:lnTo>
                  <a:pt x="1203833" y="35560"/>
                </a:lnTo>
                <a:lnTo>
                  <a:pt x="1206500" y="37084"/>
                </a:lnTo>
                <a:lnTo>
                  <a:pt x="1276775" y="16417"/>
                </a:lnTo>
                <a:lnTo>
                  <a:pt x="1288923" y="3555"/>
                </a:lnTo>
                <a:lnTo>
                  <a:pt x="1298001" y="3555"/>
                </a:lnTo>
                <a:lnTo>
                  <a:pt x="1298829" y="0"/>
                </a:lnTo>
                <a:close/>
              </a:path>
              <a:path w="1299210" h="1375410">
                <a:moveTo>
                  <a:pt x="1291165" y="5714"/>
                </a:moveTo>
                <a:lnTo>
                  <a:pt x="1287653" y="5714"/>
                </a:lnTo>
                <a:lnTo>
                  <a:pt x="1293749" y="11429"/>
                </a:lnTo>
                <a:lnTo>
                  <a:pt x="1285784" y="13770"/>
                </a:lnTo>
                <a:lnTo>
                  <a:pt x="1283641" y="23013"/>
                </a:lnTo>
                <a:lnTo>
                  <a:pt x="1295781" y="10160"/>
                </a:lnTo>
                <a:lnTo>
                  <a:pt x="1291165" y="5714"/>
                </a:lnTo>
                <a:close/>
              </a:path>
              <a:path w="1299210" h="1375410">
                <a:moveTo>
                  <a:pt x="1288923" y="3555"/>
                </a:moveTo>
                <a:lnTo>
                  <a:pt x="1276775" y="16417"/>
                </a:lnTo>
                <a:lnTo>
                  <a:pt x="1285784" y="13770"/>
                </a:lnTo>
                <a:lnTo>
                  <a:pt x="1287653" y="5714"/>
                </a:lnTo>
                <a:lnTo>
                  <a:pt x="1291165" y="5714"/>
                </a:lnTo>
                <a:lnTo>
                  <a:pt x="1288923" y="3555"/>
                </a:lnTo>
                <a:close/>
              </a:path>
              <a:path w="1299210" h="1375410">
                <a:moveTo>
                  <a:pt x="1287653" y="5714"/>
                </a:moveTo>
                <a:lnTo>
                  <a:pt x="1285784" y="13770"/>
                </a:lnTo>
                <a:lnTo>
                  <a:pt x="1293749" y="11429"/>
                </a:lnTo>
                <a:lnTo>
                  <a:pt x="1287653" y="5714"/>
                </a:lnTo>
                <a:close/>
              </a:path>
            </a:pathLst>
          </a:custGeom>
          <a:solidFill>
            <a:srgbClr val="D75C00"/>
          </a:solidFill>
        </p:spPr>
        <p:txBody>
          <a:bodyPr wrap="square" lIns="0" tIns="0" rIns="0" bIns="0" rtlCol="0"/>
          <a:lstStyle/>
          <a:p>
            <a:endParaRPr/>
          </a:p>
        </p:txBody>
      </p:sp>
      <p:sp>
        <p:nvSpPr>
          <p:cNvPr id="135" name="object 135"/>
          <p:cNvSpPr/>
          <p:nvPr/>
        </p:nvSpPr>
        <p:spPr>
          <a:xfrm>
            <a:off x="2892170" y="1752600"/>
            <a:ext cx="1299210" cy="1299210"/>
          </a:xfrm>
          <a:custGeom>
            <a:avLst/>
            <a:gdLst/>
            <a:ahLst/>
            <a:cxnLst/>
            <a:rect l="l" t="t" r="r" b="b"/>
            <a:pathLst>
              <a:path w="1299210" h="1299210">
                <a:moveTo>
                  <a:pt x="1285437" y="13391"/>
                </a:moveTo>
                <a:lnTo>
                  <a:pt x="1276297" y="15799"/>
                </a:lnTo>
                <a:lnTo>
                  <a:pt x="0" y="1291971"/>
                </a:lnTo>
                <a:lnTo>
                  <a:pt x="6858" y="1298828"/>
                </a:lnTo>
                <a:lnTo>
                  <a:pt x="1283029" y="22531"/>
                </a:lnTo>
                <a:lnTo>
                  <a:pt x="1285437" y="13391"/>
                </a:lnTo>
                <a:close/>
              </a:path>
              <a:path w="1299210" h="1299210">
                <a:moveTo>
                  <a:pt x="1297960" y="3301"/>
                </a:moveTo>
                <a:lnTo>
                  <a:pt x="1288795" y="3301"/>
                </a:lnTo>
                <a:lnTo>
                  <a:pt x="1295527" y="10033"/>
                </a:lnTo>
                <a:lnTo>
                  <a:pt x="1283029" y="22531"/>
                </a:lnTo>
                <a:lnTo>
                  <a:pt x="1265046" y="90804"/>
                </a:lnTo>
                <a:lnTo>
                  <a:pt x="1264412" y="93345"/>
                </a:lnTo>
                <a:lnTo>
                  <a:pt x="1265936" y="95885"/>
                </a:lnTo>
                <a:lnTo>
                  <a:pt x="1268476" y="96647"/>
                </a:lnTo>
                <a:lnTo>
                  <a:pt x="1271016" y="97282"/>
                </a:lnTo>
                <a:lnTo>
                  <a:pt x="1273683" y="95758"/>
                </a:lnTo>
                <a:lnTo>
                  <a:pt x="1274318" y="93217"/>
                </a:lnTo>
                <a:lnTo>
                  <a:pt x="1297960" y="3301"/>
                </a:lnTo>
                <a:close/>
              </a:path>
              <a:path w="1299210" h="1299210">
                <a:moveTo>
                  <a:pt x="1298829" y="0"/>
                </a:moveTo>
                <a:lnTo>
                  <a:pt x="1205611" y="24511"/>
                </a:lnTo>
                <a:lnTo>
                  <a:pt x="1203070" y="25146"/>
                </a:lnTo>
                <a:lnTo>
                  <a:pt x="1201546" y="27812"/>
                </a:lnTo>
                <a:lnTo>
                  <a:pt x="1202182" y="30352"/>
                </a:lnTo>
                <a:lnTo>
                  <a:pt x="1202944" y="32892"/>
                </a:lnTo>
                <a:lnTo>
                  <a:pt x="1205483" y="34416"/>
                </a:lnTo>
                <a:lnTo>
                  <a:pt x="1208024" y="33782"/>
                </a:lnTo>
                <a:lnTo>
                  <a:pt x="1276297" y="15799"/>
                </a:lnTo>
                <a:lnTo>
                  <a:pt x="1288795" y="3301"/>
                </a:lnTo>
                <a:lnTo>
                  <a:pt x="1297960" y="3301"/>
                </a:lnTo>
                <a:lnTo>
                  <a:pt x="1298829" y="0"/>
                </a:lnTo>
                <a:close/>
              </a:path>
              <a:path w="1299210" h="1299210">
                <a:moveTo>
                  <a:pt x="1290955" y="5461"/>
                </a:moveTo>
                <a:lnTo>
                  <a:pt x="1287526" y="5461"/>
                </a:lnTo>
                <a:lnTo>
                  <a:pt x="1293368" y="11302"/>
                </a:lnTo>
                <a:lnTo>
                  <a:pt x="1285437" y="13391"/>
                </a:lnTo>
                <a:lnTo>
                  <a:pt x="1283029" y="22531"/>
                </a:lnTo>
                <a:lnTo>
                  <a:pt x="1295527" y="10033"/>
                </a:lnTo>
                <a:lnTo>
                  <a:pt x="1290955" y="5461"/>
                </a:lnTo>
                <a:close/>
              </a:path>
              <a:path w="1299210" h="1299210">
                <a:moveTo>
                  <a:pt x="1288795" y="3301"/>
                </a:moveTo>
                <a:lnTo>
                  <a:pt x="1276297" y="15799"/>
                </a:lnTo>
                <a:lnTo>
                  <a:pt x="1285437" y="13391"/>
                </a:lnTo>
                <a:lnTo>
                  <a:pt x="1287526" y="5461"/>
                </a:lnTo>
                <a:lnTo>
                  <a:pt x="1290955" y="5461"/>
                </a:lnTo>
                <a:lnTo>
                  <a:pt x="1288795" y="3301"/>
                </a:lnTo>
                <a:close/>
              </a:path>
              <a:path w="1299210" h="1299210">
                <a:moveTo>
                  <a:pt x="1287526" y="5461"/>
                </a:moveTo>
                <a:lnTo>
                  <a:pt x="1285437" y="13391"/>
                </a:lnTo>
                <a:lnTo>
                  <a:pt x="1293368" y="11302"/>
                </a:lnTo>
                <a:lnTo>
                  <a:pt x="1287526" y="5461"/>
                </a:lnTo>
                <a:close/>
              </a:path>
            </a:pathLst>
          </a:custGeom>
          <a:solidFill>
            <a:srgbClr val="FF9999"/>
          </a:solidFill>
        </p:spPr>
        <p:txBody>
          <a:bodyPr wrap="square" lIns="0" tIns="0" rIns="0" bIns="0" rtlCol="0"/>
          <a:lstStyle/>
          <a:p>
            <a:endParaRPr/>
          </a:p>
        </p:txBody>
      </p:sp>
      <p:sp>
        <p:nvSpPr>
          <p:cNvPr id="136" name="object 136"/>
          <p:cNvSpPr/>
          <p:nvPr/>
        </p:nvSpPr>
        <p:spPr>
          <a:xfrm>
            <a:off x="2937001" y="1066800"/>
            <a:ext cx="1261745" cy="2593340"/>
          </a:xfrm>
          <a:custGeom>
            <a:avLst/>
            <a:gdLst/>
            <a:ahLst/>
            <a:cxnLst/>
            <a:rect l="l" t="t" r="r" b="b"/>
            <a:pathLst>
              <a:path w="1261745" h="2593340">
                <a:moveTo>
                  <a:pt x="1245757" y="17056"/>
                </a:moveTo>
                <a:lnTo>
                  <a:pt x="1237898" y="22349"/>
                </a:lnTo>
                <a:lnTo>
                  <a:pt x="0" y="2588768"/>
                </a:lnTo>
                <a:lnTo>
                  <a:pt x="8636" y="2592832"/>
                </a:lnTo>
                <a:lnTo>
                  <a:pt x="1246514" y="26582"/>
                </a:lnTo>
                <a:lnTo>
                  <a:pt x="1245757" y="17056"/>
                </a:lnTo>
                <a:close/>
              </a:path>
              <a:path w="1261745" h="2593340">
                <a:moveTo>
                  <a:pt x="1254501" y="6350"/>
                </a:moveTo>
                <a:lnTo>
                  <a:pt x="1245615" y="6350"/>
                </a:lnTo>
                <a:lnTo>
                  <a:pt x="1254252" y="10540"/>
                </a:lnTo>
                <a:lnTo>
                  <a:pt x="1246514" y="26582"/>
                </a:lnTo>
                <a:lnTo>
                  <a:pt x="1252093" y="96774"/>
                </a:lnTo>
                <a:lnTo>
                  <a:pt x="1252347" y="99440"/>
                </a:lnTo>
                <a:lnTo>
                  <a:pt x="1254633" y="101346"/>
                </a:lnTo>
                <a:lnTo>
                  <a:pt x="1257173" y="101219"/>
                </a:lnTo>
                <a:lnTo>
                  <a:pt x="1259839" y="100964"/>
                </a:lnTo>
                <a:lnTo>
                  <a:pt x="1261745" y="98678"/>
                </a:lnTo>
                <a:lnTo>
                  <a:pt x="1261618" y="96012"/>
                </a:lnTo>
                <a:lnTo>
                  <a:pt x="1254501" y="6350"/>
                </a:lnTo>
                <a:close/>
              </a:path>
              <a:path w="1261745" h="2593340">
                <a:moveTo>
                  <a:pt x="1253998" y="0"/>
                </a:moveTo>
                <a:lnTo>
                  <a:pt x="1174114" y="53848"/>
                </a:lnTo>
                <a:lnTo>
                  <a:pt x="1171956" y="55372"/>
                </a:lnTo>
                <a:lnTo>
                  <a:pt x="1171321" y="58292"/>
                </a:lnTo>
                <a:lnTo>
                  <a:pt x="1172845" y="60451"/>
                </a:lnTo>
                <a:lnTo>
                  <a:pt x="1174242" y="62611"/>
                </a:lnTo>
                <a:lnTo>
                  <a:pt x="1177289" y="63246"/>
                </a:lnTo>
                <a:lnTo>
                  <a:pt x="1179449" y="61722"/>
                </a:lnTo>
                <a:lnTo>
                  <a:pt x="1237898" y="22349"/>
                </a:lnTo>
                <a:lnTo>
                  <a:pt x="1245615" y="6350"/>
                </a:lnTo>
                <a:lnTo>
                  <a:pt x="1254501" y="6350"/>
                </a:lnTo>
                <a:lnTo>
                  <a:pt x="1253998" y="0"/>
                </a:lnTo>
                <a:close/>
              </a:path>
              <a:path w="1261745" h="2593340">
                <a:moveTo>
                  <a:pt x="1250849" y="8889"/>
                </a:moveTo>
                <a:lnTo>
                  <a:pt x="1245108" y="8889"/>
                </a:lnTo>
                <a:lnTo>
                  <a:pt x="1252601" y="12446"/>
                </a:lnTo>
                <a:lnTo>
                  <a:pt x="1245757" y="17056"/>
                </a:lnTo>
                <a:lnTo>
                  <a:pt x="1246514" y="26582"/>
                </a:lnTo>
                <a:lnTo>
                  <a:pt x="1254252" y="10540"/>
                </a:lnTo>
                <a:lnTo>
                  <a:pt x="1250849" y="8889"/>
                </a:lnTo>
                <a:close/>
              </a:path>
              <a:path w="1261745" h="2593340">
                <a:moveTo>
                  <a:pt x="1245615" y="6350"/>
                </a:moveTo>
                <a:lnTo>
                  <a:pt x="1237898" y="22349"/>
                </a:lnTo>
                <a:lnTo>
                  <a:pt x="1245757" y="17056"/>
                </a:lnTo>
                <a:lnTo>
                  <a:pt x="1245108" y="8889"/>
                </a:lnTo>
                <a:lnTo>
                  <a:pt x="1250849" y="8889"/>
                </a:lnTo>
                <a:lnTo>
                  <a:pt x="1245615" y="6350"/>
                </a:lnTo>
                <a:close/>
              </a:path>
              <a:path w="1261745" h="2593340">
                <a:moveTo>
                  <a:pt x="1245108" y="8889"/>
                </a:moveTo>
                <a:lnTo>
                  <a:pt x="1245757" y="17056"/>
                </a:lnTo>
                <a:lnTo>
                  <a:pt x="1252601" y="12446"/>
                </a:lnTo>
                <a:lnTo>
                  <a:pt x="1245108" y="8889"/>
                </a:lnTo>
                <a:close/>
              </a:path>
            </a:pathLst>
          </a:custGeom>
          <a:solidFill>
            <a:srgbClr val="9EE1CF"/>
          </a:solidFill>
        </p:spPr>
        <p:txBody>
          <a:bodyPr wrap="square" lIns="0" tIns="0" rIns="0" bIns="0" rtlCol="0"/>
          <a:lstStyle/>
          <a:p>
            <a:endParaRPr/>
          </a:p>
        </p:txBody>
      </p:sp>
      <p:sp>
        <p:nvSpPr>
          <p:cNvPr id="137" name="object 137"/>
          <p:cNvSpPr/>
          <p:nvPr/>
        </p:nvSpPr>
        <p:spPr>
          <a:xfrm>
            <a:off x="2895600" y="3352800"/>
            <a:ext cx="45720" cy="775970"/>
          </a:xfrm>
          <a:custGeom>
            <a:avLst/>
            <a:gdLst/>
            <a:ahLst/>
            <a:cxnLst/>
            <a:rect l="l" t="t" r="r" b="b"/>
            <a:pathLst>
              <a:path w="45719" h="775970">
                <a:moveTo>
                  <a:pt x="0" y="0"/>
                </a:moveTo>
                <a:lnTo>
                  <a:pt x="17805" y="291"/>
                </a:lnTo>
                <a:lnTo>
                  <a:pt x="32337" y="1095"/>
                </a:lnTo>
                <a:lnTo>
                  <a:pt x="42130" y="2303"/>
                </a:lnTo>
                <a:lnTo>
                  <a:pt x="45719" y="3810"/>
                </a:lnTo>
                <a:lnTo>
                  <a:pt x="45719" y="772032"/>
                </a:lnTo>
                <a:lnTo>
                  <a:pt x="42130" y="773539"/>
                </a:lnTo>
                <a:lnTo>
                  <a:pt x="32337" y="774747"/>
                </a:lnTo>
                <a:lnTo>
                  <a:pt x="17805" y="775551"/>
                </a:lnTo>
                <a:lnTo>
                  <a:pt x="0" y="775843"/>
                </a:lnTo>
              </a:path>
            </a:pathLst>
          </a:custGeom>
          <a:ln w="9525">
            <a:solidFill>
              <a:srgbClr val="9EE1CF"/>
            </a:solidFill>
          </a:ln>
        </p:spPr>
        <p:txBody>
          <a:bodyPr wrap="square" lIns="0" tIns="0" rIns="0" bIns="0" rtlCol="0"/>
          <a:lstStyle/>
          <a:p>
            <a:endParaRPr/>
          </a:p>
        </p:txBody>
      </p:sp>
      <p:sp>
        <p:nvSpPr>
          <p:cNvPr id="138" name="object 138"/>
          <p:cNvSpPr/>
          <p:nvPr/>
        </p:nvSpPr>
        <p:spPr>
          <a:xfrm>
            <a:off x="2891408" y="2362200"/>
            <a:ext cx="1120140" cy="1975485"/>
          </a:xfrm>
          <a:custGeom>
            <a:avLst/>
            <a:gdLst/>
            <a:ahLst/>
            <a:cxnLst/>
            <a:rect l="l" t="t" r="r" b="b"/>
            <a:pathLst>
              <a:path w="1120139" h="1975485">
                <a:moveTo>
                  <a:pt x="1109196" y="16406"/>
                </a:moveTo>
                <a:lnTo>
                  <a:pt x="1101087" y="21136"/>
                </a:lnTo>
                <a:lnTo>
                  <a:pt x="0" y="1970532"/>
                </a:lnTo>
                <a:lnTo>
                  <a:pt x="8382" y="1975231"/>
                </a:lnTo>
                <a:lnTo>
                  <a:pt x="1109319" y="25877"/>
                </a:lnTo>
                <a:lnTo>
                  <a:pt x="1109196" y="16406"/>
                </a:lnTo>
                <a:close/>
              </a:path>
              <a:path w="1120139" h="1975485">
                <a:moveTo>
                  <a:pt x="1118565" y="5841"/>
                </a:moveTo>
                <a:lnTo>
                  <a:pt x="1109726" y="5841"/>
                </a:lnTo>
                <a:lnTo>
                  <a:pt x="1117981" y="10540"/>
                </a:lnTo>
                <a:lnTo>
                  <a:pt x="1109319" y="25877"/>
                </a:lnTo>
                <a:lnTo>
                  <a:pt x="1110232" y="96392"/>
                </a:lnTo>
                <a:lnTo>
                  <a:pt x="1110361" y="99060"/>
                </a:lnTo>
                <a:lnTo>
                  <a:pt x="1112520" y="101219"/>
                </a:lnTo>
                <a:lnTo>
                  <a:pt x="1115060" y="101219"/>
                </a:lnTo>
                <a:lnTo>
                  <a:pt x="1117727" y="101091"/>
                </a:lnTo>
                <a:lnTo>
                  <a:pt x="1119759" y="99060"/>
                </a:lnTo>
                <a:lnTo>
                  <a:pt x="1119758" y="96392"/>
                </a:lnTo>
                <a:lnTo>
                  <a:pt x="1118565" y="5841"/>
                </a:lnTo>
                <a:close/>
              </a:path>
              <a:path w="1120139" h="1975485">
                <a:moveTo>
                  <a:pt x="1118489" y="0"/>
                </a:moveTo>
                <a:lnTo>
                  <a:pt x="1033018" y="49911"/>
                </a:lnTo>
                <a:lnTo>
                  <a:pt x="1032129" y="52832"/>
                </a:lnTo>
                <a:lnTo>
                  <a:pt x="1033526" y="55117"/>
                </a:lnTo>
                <a:lnTo>
                  <a:pt x="1034795" y="57403"/>
                </a:lnTo>
                <a:lnTo>
                  <a:pt x="1037717" y="58165"/>
                </a:lnTo>
                <a:lnTo>
                  <a:pt x="1040003" y="56769"/>
                </a:lnTo>
                <a:lnTo>
                  <a:pt x="1101087" y="21136"/>
                </a:lnTo>
                <a:lnTo>
                  <a:pt x="1109726" y="5841"/>
                </a:lnTo>
                <a:lnTo>
                  <a:pt x="1118565" y="5841"/>
                </a:lnTo>
                <a:lnTo>
                  <a:pt x="1118489" y="0"/>
                </a:lnTo>
                <a:close/>
              </a:path>
              <a:path w="1120139" h="1975485">
                <a:moveTo>
                  <a:pt x="1113965" y="8254"/>
                </a:moveTo>
                <a:lnTo>
                  <a:pt x="1109091" y="8254"/>
                </a:lnTo>
                <a:lnTo>
                  <a:pt x="1116203" y="12319"/>
                </a:lnTo>
                <a:lnTo>
                  <a:pt x="1109196" y="16406"/>
                </a:lnTo>
                <a:lnTo>
                  <a:pt x="1109319" y="25877"/>
                </a:lnTo>
                <a:lnTo>
                  <a:pt x="1117981" y="10540"/>
                </a:lnTo>
                <a:lnTo>
                  <a:pt x="1113965" y="8254"/>
                </a:lnTo>
                <a:close/>
              </a:path>
              <a:path w="1120139" h="1975485">
                <a:moveTo>
                  <a:pt x="1109726" y="5841"/>
                </a:moveTo>
                <a:lnTo>
                  <a:pt x="1101087" y="21136"/>
                </a:lnTo>
                <a:lnTo>
                  <a:pt x="1109196" y="16406"/>
                </a:lnTo>
                <a:lnTo>
                  <a:pt x="1109091" y="8254"/>
                </a:lnTo>
                <a:lnTo>
                  <a:pt x="1113965" y="8254"/>
                </a:lnTo>
                <a:lnTo>
                  <a:pt x="1109726" y="5841"/>
                </a:lnTo>
                <a:close/>
              </a:path>
              <a:path w="1120139" h="1975485">
                <a:moveTo>
                  <a:pt x="1109091" y="8254"/>
                </a:moveTo>
                <a:lnTo>
                  <a:pt x="1109196" y="16406"/>
                </a:lnTo>
                <a:lnTo>
                  <a:pt x="1116203" y="12319"/>
                </a:lnTo>
                <a:lnTo>
                  <a:pt x="1109091" y="8254"/>
                </a:lnTo>
                <a:close/>
              </a:path>
            </a:pathLst>
          </a:custGeom>
          <a:solidFill>
            <a:srgbClr val="81D21A"/>
          </a:solidFill>
        </p:spPr>
        <p:txBody>
          <a:bodyPr wrap="square" lIns="0" tIns="0" rIns="0" bIns="0" rtlCol="0"/>
          <a:lstStyle/>
          <a:p>
            <a:endParaRPr/>
          </a:p>
        </p:txBody>
      </p:sp>
      <p:sp>
        <p:nvSpPr>
          <p:cNvPr id="139" name="object 139"/>
          <p:cNvSpPr/>
          <p:nvPr/>
        </p:nvSpPr>
        <p:spPr>
          <a:xfrm>
            <a:off x="4038600" y="2057400"/>
            <a:ext cx="152400" cy="533400"/>
          </a:xfrm>
          <a:custGeom>
            <a:avLst/>
            <a:gdLst/>
            <a:ahLst/>
            <a:cxnLst/>
            <a:rect l="l" t="t" r="r" b="b"/>
            <a:pathLst>
              <a:path w="152400" h="533400">
                <a:moveTo>
                  <a:pt x="152400" y="533400"/>
                </a:moveTo>
                <a:lnTo>
                  <a:pt x="93065" y="532397"/>
                </a:lnTo>
                <a:lnTo>
                  <a:pt x="44624" y="529669"/>
                </a:lnTo>
                <a:lnTo>
                  <a:pt x="11971" y="525631"/>
                </a:lnTo>
                <a:lnTo>
                  <a:pt x="0" y="520700"/>
                </a:lnTo>
                <a:lnTo>
                  <a:pt x="0" y="12700"/>
                </a:lnTo>
                <a:lnTo>
                  <a:pt x="11971" y="7768"/>
                </a:lnTo>
                <a:lnTo>
                  <a:pt x="44624" y="3730"/>
                </a:lnTo>
                <a:lnTo>
                  <a:pt x="93065" y="1002"/>
                </a:lnTo>
                <a:lnTo>
                  <a:pt x="152400" y="0"/>
                </a:lnTo>
              </a:path>
            </a:pathLst>
          </a:custGeom>
          <a:ln w="9525">
            <a:solidFill>
              <a:srgbClr val="81D21A"/>
            </a:solidFill>
          </a:ln>
        </p:spPr>
        <p:txBody>
          <a:bodyPr wrap="square" lIns="0" tIns="0" rIns="0" bIns="0" rtlCol="0"/>
          <a:lstStyle/>
          <a:p>
            <a:endParaRPr/>
          </a:p>
        </p:txBody>
      </p:sp>
      <p:sp>
        <p:nvSpPr>
          <p:cNvPr id="140" name="object 140"/>
          <p:cNvSpPr/>
          <p:nvPr/>
        </p:nvSpPr>
        <p:spPr>
          <a:xfrm>
            <a:off x="2883789" y="4331334"/>
            <a:ext cx="1249045" cy="962660"/>
          </a:xfrm>
          <a:custGeom>
            <a:avLst/>
            <a:gdLst/>
            <a:ahLst/>
            <a:cxnLst/>
            <a:rect l="l" t="t" r="r" b="b"/>
            <a:pathLst>
              <a:path w="1249045" h="962660">
                <a:moveTo>
                  <a:pt x="1151763" y="940561"/>
                </a:moveTo>
                <a:lnTo>
                  <a:pt x="1149350" y="942339"/>
                </a:lnTo>
                <a:lnTo>
                  <a:pt x="1148969" y="945006"/>
                </a:lnTo>
                <a:lnTo>
                  <a:pt x="1148714" y="947546"/>
                </a:lnTo>
                <a:lnTo>
                  <a:pt x="1150493" y="949959"/>
                </a:lnTo>
                <a:lnTo>
                  <a:pt x="1153160" y="950340"/>
                </a:lnTo>
                <a:lnTo>
                  <a:pt x="1248790" y="962659"/>
                </a:lnTo>
                <a:lnTo>
                  <a:pt x="1247961" y="960627"/>
                </a:lnTo>
                <a:lnTo>
                  <a:pt x="1238377" y="960627"/>
                </a:lnTo>
                <a:lnTo>
                  <a:pt x="1224400" y="949870"/>
                </a:lnTo>
                <a:lnTo>
                  <a:pt x="1154302" y="940815"/>
                </a:lnTo>
                <a:lnTo>
                  <a:pt x="1151763" y="940561"/>
                </a:lnTo>
                <a:close/>
              </a:path>
              <a:path w="1249045" h="962660">
                <a:moveTo>
                  <a:pt x="1224400" y="949870"/>
                </a:moveTo>
                <a:lnTo>
                  <a:pt x="1238377" y="960627"/>
                </a:lnTo>
                <a:lnTo>
                  <a:pt x="1239901" y="958595"/>
                </a:lnTo>
                <a:lnTo>
                  <a:pt x="1236852" y="958595"/>
                </a:lnTo>
                <a:lnTo>
                  <a:pt x="1233792" y="951083"/>
                </a:lnTo>
                <a:lnTo>
                  <a:pt x="1224400" y="949870"/>
                </a:lnTo>
                <a:close/>
              </a:path>
              <a:path w="1249045" h="962660">
                <a:moveTo>
                  <a:pt x="1208659" y="869695"/>
                </a:moveTo>
                <a:lnTo>
                  <a:pt x="1206119" y="870712"/>
                </a:lnTo>
                <a:lnTo>
                  <a:pt x="1203706" y="871727"/>
                </a:lnTo>
                <a:lnTo>
                  <a:pt x="1202563" y="874521"/>
                </a:lnTo>
                <a:lnTo>
                  <a:pt x="1203578" y="876934"/>
                </a:lnTo>
                <a:lnTo>
                  <a:pt x="1230229" y="942339"/>
                </a:lnTo>
                <a:lnTo>
                  <a:pt x="1244091" y="953007"/>
                </a:lnTo>
                <a:lnTo>
                  <a:pt x="1238377" y="960627"/>
                </a:lnTo>
                <a:lnTo>
                  <a:pt x="1247961" y="960627"/>
                </a:lnTo>
                <a:lnTo>
                  <a:pt x="1212341" y="873378"/>
                </a:lnTo>
                <a:lnTo>
                  <a:pt x="1211326" y="870965"/>
                </a:lnTo>
                <a:lnTo>
                  <a:pt x="1208659" y="869695"/>
                </a:lnTo>
                <a:close/>
              </a:path>
              <a:path w="1249045" h="962660">
                <a:moveTo>
                  <a:pt x="1233792" y="951083"/>
                </a:moveTo>
                <a:lnTo>
                  <a:pt x="1236852" y="958595"/>
                </a:lnTo>
                <a:lnTo>
                  <a:pt x="1241806" y="952118"/>
                </a:lnTo>
                <a:lnTo>
                  <a:pt x="1233792" y="951083"/>
                </a:lnTo>
                <a:close/>
              </a:path>
              <a:path w="1249045" h="962660">
                <a:moveTo>
                  <a:pt x="1230229" y="942339"/>
                </a:moveTo>
                <a:lnTo>
                  <a:pt x="1233792" y="951083"/>
                </a:lnTo>
                <a:lnTo>
                  <a:pt x="1241806" y="952118"/>
                </a:lnTo>
                <a:lnTo>
                  <a:pt x="1236852" y="958595"/>
                </a:lnTo>
                <a:lnTo>
                  <a:pt x="1239901" y="958595"/>
                </a:lnTo>
                <a:lnTo>
                  <a:pt x="1244091" y="953007"/>
                </a:lnTo>
                <a:lnTo>
                  <a:pt x="1230229" y="942339"/>
                </a:lnTo>
                <a:close/>
              </a:path>
              <a:path w="1249045" h="962660">
                <a:moveTo>
                  <a:pt x="5715" y="0"/>
                </a:moveTo>
                <a:lnTo>
                  <a:pt x="0" y="7492"/>
                </a:lnTo>
                <a:lnTo>
                  <a:pt x="1224400" y="949870"/>
                </a:lnTo>
                <a:lnTo>
                  <a:pt x="1233792" y="951083"/>
                </a:lnTo>
                <a:lnTo>
                  <a:pt x="1230229" y="942339"/>
                </a:lnTo>
                <a:lnTo>
                  <a:pt x="5715" y="0"/>
                </a:lnTo>
                <a:close/>
              </a:path>
            </a:pathLst>
          </a:custGeom>
          <a:solidFill>
            <a:srgbClr val="81D21A"/>
          </a:solidFill>
        </p:spPr>
        <p:txBody>
          <a:bodyPr wrap="square" lIns="0" tIns="0" rIns="0" bIns="0" rtlCol="0"/>
          <a:lstStyle/>
          <a:p>
            <a:endParaRPr/>
          </a:p>
        </p:txBody>
      </p:sp>
      <p:sp>
        <p:nvSpPr>
          <p:cNvPr id="141" name="object 141"/>
          <p:cNvSpPr/>
          <p:nvPr/>
        </p:nvSpPr>
        <p:spPr>
          <a:xfrm>
            <a:off x="4114800" y="4686300"/>
            <a:ext cx="76200" cy="952500"/>
          </a:xfrm>
          <a:custGeom>
            <a:avLst/>
            <a:gdLst/>
            <a:ahLst/>
            <a:cxnLst/>
            <a:rect l="l" t="t" r="r" b="b"/>
            <a:pathLst>
              <a:path w="76200" h="952500">
                <a:moveTo>
                  <a:pt x="76200" y="952500"/>
                </a:moveTo>
                <a:lnTo>
                  <a:pt x="46559" y="952000"/>
                </a:lnTo>
                <a:lnTo>
                  <a:pt x="22336" y="950639"/>
                </a:lnTo>
                <a:lnTo>
                  <a:pt x="5994" y="948620"/>
                </a:lnTo>
                <a:lnTo>
                  <a:pt x="0" y="946150"/>
                </a:lnTo>
                <a:lnTo>
                  <a:pt x="0" y="6350"/>
                </a:lnTo>
                <a:lnTo>
                  <a:pt x="5994" y="3857"/>
                </a:lnTo>
                <a:lnTo>
                  <a:pt x="22336" y="1841"/>
                </a:lnTo>
                <a:lnTo>
                  <a:pt x="46559" y="492"/>
                </a:lnTo>
                <a:lnTo>
                  <a:pt x="76200" y="0"/>
                </a:lnTo>
              </a:path>
            </a:pathLst>
          </a:custGeom>
          <a:ln w="9525">
            <a:solidFill>
              <a:srgbClr val="81D21A"/>
            </a:solidFill>
          </a:ln>
        </p:spPr>
        <p:txBody>
          <a:bodyPr wrap="square" lIns="0" tIns="0" rIns="0" bIns="0" rtlCol="0"/>
          <a:lstStyle/>
          <a:p>
            <a:endParaRPr/>
          </a:p>
        </p:txBody>
      </p:sp>
      <p:sp>
        <p:nvSpPr>
          <p:cNvPr id="142" name="object 142"/>
          <p:cNvSpPr/>
          <p:nvPr/>
        </p:nvSpPr>
        <p:spPr>
          <a:xfrm>
            <a:off x="2891663" y="4669154"/>
            <a:ext cx="1299845" cy="1960245"/>
          </a:xfrm>
          <a:custGeom>
            <a:avLst/>
            <a:gdLst/>
            <a:ahLst/>
            <a:cxnLst/>
            <a:rect l="l" t="t" r="r" b="b"/>
            <a:pathLst>
              <a:path w="1299845" h="1960245">
                <a:moveTo>
                  <a:pt x="1214754" y="1907921"/>
                </a:moveTo>
                <a:lnTo>
                  <a:pt x="1211961" y="1908898"/>
                </a:lnTo>
                <a:lnTo>
                  <a:pt x="1210690" y="1911261"/>
                </a:lnTo>
                <a:lnTo>
                  <a:pt x="1209548" y="1913610"/>
                </a:lnTo>
                <a:lnTo>
                  <a:pt x="1210564" y="1916468"/>
                </a:lnTo>
                <a:lnTo>
                  <a:pt x="1212850" y="1917636"/>
                </a:lnTo>
                <a:lnTo>
                  <a:pt x="1299337" y="1960257"/>
                </a:lnTo>
                <a:lnTo>
                  <a:pt x="1299040" y="1955038"/>
                </a:lnTo>
                <a:lnTo>
                  <a:pt x="1290192" y="1955038"/>
                </a:lnTo>
                <a:lnTo>
                  <a:pt x="1280430" y="1940283"/>
                </a:lnTo>
                <a:lnTo>
                  <a:pt x="1214754" y="1907921"/>
                </a:lnTo>
                <a:close/>
              </a:path>
              <a:path w="1299845" h="1960245">
                <a:moveTo>
                  <a:pt x="1280430" y="1940283"/>
                </a:moveTo>
                <a:lnTo>
                  <a:pt x="1290192" y="1955038"/>
                </a:lnTo>
                <a:lnTo>
                  <a:pt x="1293768" y="1952650"/>
                </a:lnTo>
                <a:lnTo>
                  <a:pt x="1289431" y="1952650"/>
                </a:lnTo>
                <a:lnTo>
                  <a:pt x="1288960" y="1944490"/>
                </a:lnTo>
                <a:lnTo>
                  <a:pt x="1280430" y="1940283"/>
                </a:lnTo>
                <a:close/>
              </a:path>
              <a:path w="1299845" h="1960245">
                <a:moveTo>
                  <a:pt x="1291463" y="1859394"/>
                </a:moveTo>
                <a:lnTo>
                  <a:pt x="1286256" y="1859699"/>
                </a:lnTo>
                <a:lnTo>
                  <a:pt x="1284224" y="1861947"/>
                </a:lnTo>
                <a:lnTo>
                  <a:pt x="1284351" y="1864575"/>
                </a:lnTo>
                <a:lnTo>
                  <a:pt x="1288425" y="1935208"/>
                </a:lnTo>
                <a:lnTo>
                  <a:pt x="1298066" y="1949780"/>
                </a:lnTo>
                <a:lnTo>
                  <a:pt x="1290192" y="1955038"/>
                </a:lnTo>
                <a:lnTo>
                  <a:pt x="1299040" y="1955038"/>
                </a:lnTo>
                <a:lnTo>
                  <a:pt x="1293876" y="1864029"/>
                </a:lnTo>
                <a:lnTo>
                  <a:pt x="1293749" y="1861400"/>
                </a:lnTo>
                <a:lnTo>
                  <a:pt x="1291463" y="1859394"/>
                </a:lnTo>
                <a:close/>
              </a:path>
              <a:path w="1299845" h="1960245">
                <a:moveTo>
                  <a:pt x="1288960" y="1944490"/>
                </a:moveTo>
                <a:lnTo>
                  <a:pt x="1289431" y="1952650"/>
                </a:lnTo>
                <a:lnTo>
                  <a:pt x="1296289" y="1948103"/>
                </a:lnTo>
                <a:lnTo>
                  <a:pt x="1288960" y="1944490"/>
                </a:lnTo>
                <a:close/>
              </a:path>
              <a:path w="1299845" h="1960245">
                <a:moveTo>
                  <a:pt x="1288425" y="1935208"/>
                </a:moveTo>
                <a:lnTo>
                  <a:pt x="1288960" y="1944490"/>
                </a:lnTo>
                <a:lnTo>
                  <a:pt x="1296289" y="1948103"/>
                </a:lnTo>
                <a:lnTo>
                  <a:pt x="1289431" y="1952650"/>
                </a:lnTo>
                <a:lnTo>
                  <a:pt x="1293768" y="1952650"/>
                </a:lnTo>
                <a:lnTo>
                  <a:pt x="1298066" y="1949780"/>
                </a:lnTo>
                <a:lnTo>
                  <a:pt x="1288425" y="1935208"/>
                </a:lnTo>
                <a:close/>
              </a:path>
              <a:path w="1299845" h="1960245">
                <a:moveTo>
                  <a:pt x="7874" y="0"/>
                </a:moveTo>
                <a:lnTo>
                  <a:pt x="0" y="5207"/>
                </a:lnTo>
                <a:lnTo>
                  <a:pt x="1280430" y="1940283"/>
                </a:lnTo>
                <a:lnTo>
                  <a:pt x="1288960" y="1944490"/>
                </a:lnTo>
                <a:lnTo>
                  <a:pt x="1288425" y="1935208"/>
                </a:lnTo>
                <a:lnTo>
                  <a:pt x="7874" y="0"/>
                </a:lnTo>
                <a:close/>
              </a:path>
            </a:pathLst>
          </a:custGeom>
          <a:solidFill>
            <a:srgbClr val="FF9F11"/>
          </a:solidFill>
        </p:spPr>
        <p:txBody>
          <a:bodyPr wrap="square" lIns="0" tIns="0" rIns="0" bIns="0" rtlCol="0"/>
          <a:lstStyle/>
          <a:p>
            <a:endParaRPr/>
          </a:p>
        </p:txBody>
      </p:sp>
      <p:sp>
        <p:nvSpPr>
          <p:cNvPr id="143" name="object 143"/>
          <p:cNvSpPr/>
          <p:nvPr/>
        </p:nvSpPr>
        <p:spPr>
          <a:xfrm>
            <a:off x="2966592" y="1146683"/>
            <a:ext cx="673354" cy="2187447"/>
          </a:xfrm>
          <a:prstGeom prst="rect">
            <a:avLst/>
          </a:prstGeom>
          <a:blipFill>
            <a:blip r:embed="rId4" cstate="print"/>
            <a:stretch>
              <a:fillRect/>
            </a:stretch>
          </a:blipFill>
        </p:spPr>
        <p:txBody>
          <a:bodyPr wrap="square" lIns="0" tIns="0" rIns="0" bIns="0" rtlCol="0"/>
          <a:lstStyle/>
          <a:p>
            <a:endParaRPr/>
          </a:p>
        </p:txBody>
      </p:sp>
      <p:sp>
        <p:nvSpPr>
          <p:cNvPr id="144" name="object 144"/>
          <p:cNvSpPr/>
          <p:nvPr/>
        </p:nvSpPr>
        <p:spPr>
          <a:xfrm>
            <a:off x="2963417" y="4805807"/>
            <a:ext cx="515366" cy="530098"/>
          </a:xfrm>
          <a:prstGeom prst="rect">
            <a:avLst/>
          </a:prstGeom>
          <a:blipFill>
            <a:blip r:embed="rId5" cstate="print"/>
            <a:stretch>
              <a:fillRect/>
            </a:stretch>
          </a:blipFill>
        </p:spPr>
        <p:txBody>
          <a:bodyPr wrap="square" lIns="0" tIns="0" rIns="0" bIns="0" rtlCol="0"/>
          <a:lstStyle/>
          <a:p>
            <a:endParaRPr/>
          </a:p>
        </p:txBody>
      </p:sp>
      <p:sp>
        <p:nvSpPr>
          <p:cNvPr id="145" name="object 145"/>
          <p:cNvSpPr txBox="1"/>
          <p:nvPr/>
        </p:nvSpPr>
        <p:spPr>
          <a:xfrm>
            <a:off x="3602228" y="3518916"/>
            <a:ext cx="421005" cy="191770"/>
          </a:xfrm>
          <a:prstGeom prst="rect">
            <a:avLst/>
          </a:prstGeom>
        </p:spPr>
        <p:txBody>
          <a:bodyPr vert="horz" wrap="square" lIns="0" tIns="0" rIns="0" bIns="0" rtlCol="0">
            <a:spAutoFit/>
          </a:bodyPr>
          <a:lstStyle/>
          <a:p>
            <a:pPr marL="12700">
              <a:lnSpc>
                <a:spcPct val="100000"/>
              </a:lnSpc>
            </a:pPr>
            <a:r>
              <a:rPr sz="1200" b="1" dirty="0">
                <a:solidFill>
                  <a:srgbClr val="FF0000"/>
                </a:solidFill>
                <a:latin typeface="Tahoma"/>
                <a:cs typeface="Tahoma"/>
              </a:rPr>
              <a:t>N</a:t>
            </a:r>
            <a:r>
              <a:rPr sz="1200" b="1" spc="-10" dirty="0">
                <a:solidFill>
                  <a:srgbClr val="FF0000"/>
                </a:solidFill>
                <a:latin typeface="Tahoma"/>
                <a:cs typeface="Tahoma"/>
              </a:rPr>
              <a:t>e</a:t>
            </a:r>
            <a:r>
              <a:rPr sz="1200" b="1" dirty="0">
                <a:solidFill>
                  <a:srgbClr val="FF0000"/>
                </a:solidFill>
                <a:latin typeface="Tahoma"/>
                <a:cs typeface="Tahoma"/>
              </a:rPr>
              <a:t>w!</a:t>
            </a:r>
            <a:endParaRPr sz="1200">
              <a:latin typeface="Tahoma"/>
              <a:cs typeface="Tahoma"/>
            </a:endParaRPr>
          </a:p>
        </p:txBody>
      </p:sp>
      <p:sp>
        <p:nvSpPr>
          <p:cNvPr id="146" name="object 146"/>
          <p:cNvSpPr/>
          <p:nvPr/>
        </p:nvSpPr>
        <p:spPr>
          <a:xfrm>
            <a:off x="4009897" y="2819400"/>
            <a:ext cx="132080" cy="1586865"/>
          </a:xfrm>
          <a:custGeom>
            <a:avLst/>
            <a:gdLst/>
            <a:ahLst/>
            <a:cxnLst/>
            <a:rect l="l" t="t" r="r" b="b"/>
            <a:pathLst>
              <a:path w="132079" h="1586864">
                <a:moveTo>
                  <a:pt x="131572" y="1586357"/>
                </a:moveTo>
                <a:lnTo>
                  <a:pt x="105969" y="1585487"/>
                </a:lnTo>
                <a:lnTo>
                  <a:pt x="85058" y="1583118"/>
                </a:lnTo>
                <a:lnTo>
                  <a:pt x="70957" y="1579606"/>
                </a:lnTo>
                <a:lnTo>
                  <a:pt x="65786" y="1575308"/>
                </a:lnTo>
                <a:lnTo>
                  <a:pt x="65786" y="804163"/>
                </a:lnTo>
                <a:lnTo>
                  <a:pt x="60614" y="799865"/>
                </a:lnTo>
                <a:lnTo>
                  <a:pt x="46513" y="796353"/>
                </a:lnTo>
                <a:lnTo>
                  <a:pt x="25602" y="793984"/>
                </a:lnTo>
                <a:lnTo>
                  <a:pt x="0" y="793114"/>
                </a:lnTo>
                <a:lnTo>
                  <a:pt x="25602" y="792265"/>
                </a:lnTo>
                <a:lnTo>
                  <a:pt x="46513" y="789939"/>
                </a:lnTo>
                <a:lnTo>
                  <a:pt x="60614" y="786471"/>
                </a:lnTo>
                <a:lnTo>
                  <a:pt x="65786" y="782192"/>
                </a:lnTo>
                <a:lnTo>
                  <a:pt x="65786" y="10922"/>
                </a:lnTo>
                <a:lnTo>
                  <a:pt x="70957" y="6697"/>
                </a:lnTo>
                <a:lnTo>
                  <a:pt x="85058" y="3222"/>
                </a:lnTo>
                <a:lnTo>
                  <a:pt x="105969" y="867"/>
                </a:lnTo>
                <a:lnTo>
                  <a:pt x="131572" y="0"/>
                </a:lnTo>
              </a:path>
            </a:pathLst>
          </a:custGeom>
          <a:ln w="9525">
            <a:solidFill>
              <a:srgbClr val="FF0000"/>
            </a:solidFill>
          </a:ln>
        </p:spPr>
        <p:txBody>
          <a:bodyPr wrap="square" lIns="0" tIns="0" rIns="0" bIns="0" rtlCol="0"/>
          <a:lstStyle/>
          <a:p>
            <a:endParaRPr/>
          </a:p>
        </p:txBody>
      </p:sp>
      <p:sp>
        <p:nvSpPr>
          <p:cNvPr id="147" name="object 147"/>
          <p:cNvSpPr txBox="1"/>
          <p:nvPr/>
        </p:nvSpPr>
        <p:spPr>
          <a:xfrm>
            <a:off x="4232275" y="6067958"/>
            <a:ext cx="3561715" cy="246379"/>
          </a:xfrm>
          <a:prstGeom prst="rect">
            <a:avLst/>
          </a:prstGeom>
        </p:spPr>
        <p:txBody>
          <a:bodyPr vert="horz" wrap="square" lIns="0" tIns="0" rIns="0" bIns="0" rtlCol="0">
            <a:spAutoFit/>
          </a:bodyPr>
          <a:lstStyle/>
          <a:p>
            <a:pPr marL="12700">
              <a:lnSpc>
                <a:spcPct val="100000"/>
              </a:lnSpc>
            </a:pPr>
            <a:r>
              <a:rPr sz="1800" b="1" spc="-7" baseline="-20833" dirty="0">
                <a:solidFill>
                  <a:srgbClr val="FF0000"/>
                </a:solidFill>
                <a:latin typeface="Tahoma"/>
                <a:cs typeface="Tahoma"/>
              </a:rPr>
              <a:t>New! </a:t>
            </a:r>
            <a:r>
              <a:rPr sz="1000" spc="-5" dirty="0">
                <a:latin typeface="Tahoma"/>
                <a:cs typeface="Tahoma"/>
              </a:rPr>
              <a:t>development, provide access to justice for </a:t>
            </a:r>
            <a:r>
              <a:rPr sz="1000" dirty="0">
                <a:latin typeface="Tahoma"/>
                <a:cs typeface="Tahoma"/>
              </a:rPr>
              <a:t>all </a:t>
            </a:r>
            <a:r>
              <a:rPr sz="1000" spc="-5" dirty="0">
                <a:latin typeface="Tahoma"/>
                <a:cs typeface="Tahoma"/>
              </a:rPr>
              <a:t>and</a:t>
            </a:r>
            <a:r>
              <a:rPr sz="1000" spc="175" dirty="0">
                <a:latin typeface="Tahoma"/>
                <a:cs typeface="Tahoma"/>
              </a:rPr>
              <a:t> </a:t>
            </a:r>
            <a:r>
              <a:rPr sz="1000" spc="-5" dirty="0">
                <a:latin typeface="Tahoma"/>
                <a:cs typeface="Tahoma"/>
              </a:rPr>
              <a:t>build</a:t>
            </a:r>
            <a:endParaRPr sz="1000">
              <a:latin typeface="Tahoma"/>
              <a:cs typeface="Tahoma"/>
            </a:endParaRPr>
          </a:p>
        </p:txBody>
      </p:sp>
      <p:sp>
        <p:nvSpPr>
          <p:cNvPr id="148" name="object 148"/>
          <p:cNvSpPr txBox="1"/>
          <p:nvPr/>
        </p:nvSpPr>
        <p:spPr>
          <a:xfrm>
            <a:off x="2997835" y="4173982"/>
            <a:ext cx="679450" cy="191770"/>
          </a:xfrm>
          <a:prstGeom prst="rect">
            <a:avLst/>
          </a:prstGeom>
        </p:spPr>
        <p:txBody>
          <a:bodyPr vert="horz" wrap="square" lIns="0" tIns="0" rIns="0" bIns="0" rtlCol="0">
            <a:spAutoFit/>
          </a:bodyPr>
          <a:lstStyle/>
          <a:p>
            <a:pPr marL="12700">
              <a:lnSpc>
                <a:spcPct val="100000"/>
              </a:lnSpc>
            </a:pPr>
            <a:r>
              <a:rPr sz="1200" spc="-5" dirty="0">
                <a:solidFill>
                  <a:srgbClr val="81D21A"/>
                </a:solidFill>
                <a:latin typeface="Tahoma"/>
                <a:cs typeface="Tahoma"/>
              </a:rPr>
              <a:t>expanded</a:t>
            </a:r>
            <a:endParaRPr sz="1200">
              <a:latin typeface="Tahoma"/>
              <a:cs typeface="Tahoma"/>
            </a:endParaRPr>
          </a:p>
        </p:txBody>
      </p:sp>
      <p:sp>
        <p:nvSpPr>
          <p:cNvPr id="149" name="object 149"/>
          <p:cNvSpPr txBox="1"/>
          <p:nvPr/>
        </p:nvSpPr>
        <p:spPr>
          <a:xfrm>
            <a:off x="4245355" y="2439161"/>
            <a:ext cx="1210945" cy="297180"/>
          </a:xfrm>
          <a:prstGeom prst="rect">
            <a:avLst/>
          </a:prstGeom>
        </p:spPr>
        <p:txBody>
          <a:bodyPr vert="horz" wrap="square" lIns="0" tIns="0" rIns="0" bIns="0" rtlCol="0">
            <a:spAutoFit/>
          </a:bodyPr>
          <a:lstStyle/>
          <a:p>
            <a:pPr marL="455930">
              <a:lnSpc>
                <a:spcPts val="1015"/>
              </a:lnSpc>
            </a:pPr>
            <a:r>
              <a:rPr sz="1000" spc="-5" dirty="0">
                <a:latin typeface="Tahoma"/>
                <a:cs typeface="Tahoma"/>
              </a:rPr>
              <a:t>energy for</a:t>
            </a:r>
            <a:r>
              <a:rPr sz="1000" spc="-90" dirty="0">
                <a:latin typeface="Tahoma"/>
                <a:cs typeface="Tahoma"/>
              </a:rPr>
              <a:t> </a:t>
            </a:r>
            <a:r>
              <a:rPr sz="1000" dirty="0">
                <a:latin typeface="Tahoma"/>
                <a:cs typeface="Tahoma"/>
              </a:rPr>
              <a:t>all</a:t>
            </a:r>
            <a:endParaRPr sz="1000">
              <a:latin typeface="Tahoma"/>
              <a:cs typeface="Tahoma"/>
            </a:endParaRPr>
          </a:p>
          <a:p>
            <a:pPr marL="12700">
              <a:lnSpc>
                <a:spcPts val="1255"/>
              </a:lnSpc>
            </a:pPr>
            <a:r>
              <a:rPr sz="1200" b="1" spc="-5" dirty="0">
                <a:solidFill>
                  <a:srgbClr val="FF0000"/>
                </a:solidFill>
                <a:latin typeface="Tahoma"/>
                <a:cs typeface="Tahoma"/>
              </a:rPr>
              <a:t>New!</a:t>
            </a:r>
            <a:endParaRPr sz="1200">
              <a:latin typeface="Tahoma"/>
              <a:cs typeface="Tahoma"/>
            </a:endParaRPr>
          </a:p>
        </p:txBody>
      </p:sp>
      <p:sp>
        <p:nvSpPr>
          <p:cNvPr id="150" name="object 150"/>
          <p:cNvSpPr txBox="1"/>
          <p:nvPr/>
        </p:nvSpPr>
        <p:spPr>
          <a:xfrm>
            <a:off x="4184650" y="4593082"/>
            <a:ext cx="421005" cy="191770"/>
          </a:xfrm>
          <a:prstGeom prst="rect">
            <a:avLst/>
          </a:prstGeom>
        </p:spPr>
        <p:txBody>
          <a:bodyPr vert="horz" wrap="square" lIns="0" tIns="0" rIns="0" bIns="0" rtlCol="0">
            <a:spAutoFit/>
          </a:bodyPr>
          <a:lstStyle/>
          <a:p>
            <a:pPr marL="12700">
              <a:lnSpc>
                <a:spcPct val="100000"/>
              </a:lnSpc>
            </a:pPr>
            <a:r>
              <a:rPr sz="1200" b="1" dirty="0">
                <a:solidFill>
                  <a:srgbClr val="FF0000"/>
                </a:solidFill>
                <a:latin typeface="Tahoma"/>
                <a:cs typeface="Tahoma"/>
              </a:rPr>
              <a:t>N</a:t>
            </a:r>
            <a:r>
              <a:rPr sz="1200" b="1" spc="-665" dirty="0">
                <a:solidFill>
                  <a:srgbClr val="FF0000"/>
                </a:solidFill>
                <a:latin typeface="Tahoma"/>
                <a:cs typeface="Tahoma"/>
              </a:rPr>
              <a:t>e</a:t>
            </a:r>
            <a:r>
              <a:rPr sz="1500" b="1" spc="-7" baseline="30555" dirty="0">
                <a:latin typeface="Tahoma"/>
                <a:cs typeface="Tahoma"/>
              </a:rPr>
              <a:t>1</a:t>
            </a:r>
            <a:r>
              <a:rPr sz="1500" b="1" spc="-930" baseline="30555" dirty="0">
                <a:latin typeface="Tahoma"/>
                <a:cs typeface="Tahoma"/>
              </a:rPr>
              <a:t>3</a:t>
            </a:r>
            <a:r>
              <a:rPr sz="1200" b="1" dirty="0">
                <a:solidFill>
                  <a:srgbClr val="FF0000"/>
                </a:solidFill>
                <a:latin typeface="Tahoma"/>
                <a:cs typeface="Tahoma"/>
              </a:rPr>
              <a:t>w!</a:t>
            </a:r>
            <a:endParaRPr sz="1200">
              <a:latin typeface="Tahoma"/>
              <a:cs typeface="Tahoma"/>
            </a:endParaRPr>
          </a:p>
        </p:txBody>
      </p:sp>
    </p:spTree>
    <p:extLst>
      <p:ext uri="{BB962C8B-B14F-4D97-AF65-F5344CB8AC3E}">
        <p14:creationId xmlns:p14="http://schemas.microsoft.com/office/powerpoint/2010/main" val="356334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315200" y="0"/>
            <a:ext cx="1828800" cy="6858000"/>
          </a:xfrm>
          <a:custGeom>
            <a:avLst/>
            <a:gdLst/>
            <a:ahLst/>
            <a:cxnLst/>
            <a:rect l="l" t="t" r="r" b="b"/>
            <a:pathLst>
              <a:path w="1828800" h="6858000">
                <a:moveTo>
                  <a:pt x="0" y="0"/>
                </a:moveTo>
                <a:lnTo>
                  <a:pt x="37678" y="52510"/>
                </a:lnTo>
                <a:lnTo>
                  <a:pt x="74692" y="105059"/>
                </a:lnTo>
                <a:lnTo>
                  <a:pt x="111045" y="157642"/>
                </a:lnTo>
                <a:lnTo>
                  <a:pt x="146740" y="210258"/>
                </a:lnTo>
                <a:lnTo>
                  <a:pt x="181781" y="262903"/>
                </a:lnTo>
                <a:lnTo>
                  <a:pt x="216173" y="315574"/>
                </a:lnTo>
                <a:lnTo>
                  <a:pt x="249918" y="368268"/>
                </a:lnTo>
                <a:lnTo>
                  <a:pt x="283022" y="420982"/>
                </a:lnTo>
                <a:lnTo>
                  <a:pt x="315488" y="473715"/>
                </a:lnTo>
                <a:lnTo>
                  <a:pt x="347319" y="526461"/>
                </a:lnTo>
                <a:lnTo>
                  <a:pt x="378519" y="579219"/>
                </a:lnTo>
                <a:lnTo>
                  <a:pt x="409092" y="631986"/>
                </a:lnTo>
                <a:lnTo>
                  <a:pt x="439043" y="684758"/>
                </a:lnTo>
                <a:lnTo>
                  <a:pt x="468375" y="737534"/>
                </a:lnTo>
                <a:lnTo>
                  <a:pt x="497091" y="790309"/>
                </a:lnTo>
                <a:lnTo>
                  <a:pt x="525196" y="843081"/>
                </a:lnTo>
                <a:lnTo>
                  <a:pt x="552693" y="895847"/>
                </a:lnTo>
                <a:lnTo>
                  <a:pt x="579586" y="948604"/>
                </a:lnTo>
                <a:lnTo>
                  <a:pt x="605880" y="1001349"/>
                </a:lnTo>
                <a:lnTo>
                  <a:pt x="631577" y="1054080"/>
                </a:lnTo>
                <a:lnTo>
                  <a:pt x="656682" y="1106792"/>
                </a:lnTo>
                <a:lnTo>
                  <a:pt x="681198" y="1159484"/>
                </a:lnTo>
                <a:lnTo>
                  <a:pt x="705130" y="1212153"/>
                </a:lnTo>
                <a:lnTo>
                  <a:pt x="728481" y="1264795"/>
                </a:lnTo>
                <a:lnTo>
                  <a:pt x="751256" y="1317407"/>
                </a:lnTo>
                <a:lnTo>
                  <a:pt x="773457" y="1369987"/>
                </a:lnTo>
                <a:lnTo>
                  <a:pt x="795088" y="1422532"/>
                </a:lnTo>
                <a:lnTo>
                  <a:pt x="816155" y="1475038"/>
                </a:lnTo>
                <a:lnTo>
                  <a:pt x="836659" y="1527504"/>
                </a:lnTo>
                <a:lnTo>
                  <a:pt x="856606" y="1579925"/>
                </a:lnTo>
                <a:lnTo>
                  <a:pt x="875999" y="1632299"/>
                </a:lnTo>
                <a:lnTo>
                  <a:pt x="894841" y="1684623"/>
                </a:lnTo>
                <a:lnTo>
                  <a:pt x="913138" y="1736895"/>
                </a:lnTo>
                <a:lnTo>
                  <a:pt x="930891" y="1789110"/>
                </a:lnTo>
                <a:lnTo>
                  <a:pt x="948107" y="1841267"/>
                </a:lnTo>
                <a:lnTo>
                  <a:pt x="964787" y="1893362"/>
                </a:lnTo>
                <a:lnTo>
                  <a:pt x="980936" y="1945392"/>
                </a:lnTo>
                <a:lnTo>
                  <a:pt x="996558" y="1997355"/>
                </a:lnTo>
                <a:lnTo>
                  <a:pt x="1011657" y="2049248"/>
                </a:lnTo>
                <a:lnTo>
                  <a:pt x="1026237" y="2101067"/>
                </a:lnTo>
                <a:lnTo>
                  <a:pt x="1040300" y="2152809"/>
                </a:lnTo>
                <a:lnTo>
                  <a:pt x="1053852" y="2204473"/>
                </a:lnTo>
                <a:lnTo>
                  <a:pt x="1066896" y="2256054"/>
                </a:lnTo>
                <a:lnTo>
                  <a:pt x="1079436" y="2307550"/>
                </a:lnTo>
                <a:lnTo>
                  <a:pt x="1091475" y="2358958"/>
                </a:lnTo>
                <a:lnTo>
                  <a:pt x="1103018" y="2410275"/>
                </a:lnTo>
                <a:lnTo>
                  <a:pt x="1114068" y="2461498"/>
                </a:lnTo>
                <a:lnTo>
                  <a:pt x="1124629" y="2512625"/>
                </a:lnTo>
                <a:lnTo>
                  <a:pt x="1134705" y="2563651"/>
                </a:lnTo>
                <a:lnTo>
                  <a:pt x="1144300" y="2614575"/>
                </a:lnTo>
                <a:lnTo>
                  <a:pt x="1153418" y="2665393"/>
                </a:lnTo>
                <a:lnTo>
                  <a:pt x="1162062" y="2716103"/>
                </a:lnTo>
                <a:lnTo>
                  <a:pt x="1170236" y="2766701"/>
                </a:lnTo>
                <a:lnTo>
                  <a:pt x="1177945" y="2817185"/>
                </a:lnTo>
                <a:lnTo>
                  <a:pt x="1185192" y="2867551"/>
                </a:lnTo>
                <a:lnTo>
                  <a:pt x="1191980" y="2917797"/>
                </a:lnTo>
                <a:lnTo>
                  <a:pt x="1198314" y="2967920"/>
                </a:lnTo>
                <a:lnTo>
                  <a:pt x="1204197" y="3017916"/>
                </a:lnTo>
                <a:lnTo>
                  <a:pt x="1209634" y="3067784"/>
                </a:lnTo>
                <a:lnTo>
                  <a:pt x="1214628" y="3117520"/>
                </a:lnTo>
                <a:lnTo>
                  <a:pt x="1219183" y="3167120"/>
                </a:lnTo>
                <a:lnTo>
                  <a:pt x="1223302" y="3216583"/>
                </a:lnTo>
                <a:lnTo>
                  <a:pt x="1226990" y="3265905"/>
                </a:lnTo>
                <a:lnTo>
                  <a:pt x="1230251" y="3315083"/>
                </a:lnTo>
                <a:lnTo>
                  <a:pt x="1233088" y="3364115"/>
                </a:lnTo>
                <a:lnTo>
                  <a:pt x="1235505" y="3412997"/>
                </a:lnTo>
                <a:lnTo>
                  <a:pt x="1237506" y="3461726"/>
                </a:lnTo>
                <a:lnTo>
                  <a:pt x="1239095" y="3510300"/>
                </a:lnTo>
                <a:lnTo>
                  <a:pt x="1240275" y="3558716"/>
                </a:lnTo>
                <a:lnTo>
                  <a:pt x="1241051" y="3606970"/>
                </a:lnTo>
                <a:lnTo>
                  <a:pt x="1241426" y="3655060"/>
                </a:lnTo>
                <a:lnTo>
                  <a:pt x="1241404" y="3702983"/>
                </a:lnTo>
                <a:lnTo>
                  <a:pt x="1240989" y="3750736"/>
                </a:lnTo>
                <a:lnTo>
                  <a:pt x="1240185" y="3798316"/>
                </a:lnTo>
                <a:lnTo>
                  <a:pt x="1238995" y="3845719"/>
                </a:lnTo>
                <a:lnTo>
                  <a:pt x="1237424" y="3892944"/>
                </a:lnTo>
                <a:lnTo>
                  <a:pt x="1235475" y="3939987"/>
                </a:lnTo>
                <a:lnTo>
                  <a:pt x="1233152" y="3986846"/>
                </a:lnTo>
                <a:lnTo>
                  <a:pt x="1230459" y="4033516"/>
                </a:lnTo>
                <a:lnTo>
                  <a:pt x="1227400" y="4079996"/>
                </a:lnTo>
                <a:lnTo>
                  <a:pt x="1223979" y="4126283"/>
                </a:lnTo>
                <a:lnTo>
                  <a:pt x="1220198" y="4172373"/>
                </a:lnTo>
                <a:lnTo>
                  <a:pt x="1216063" y="4218264"/>
                </a:lnTo>
                <a:lnTo>
                  <a:pt x="1211578" y="4263952"/>
                </a:lnTo>
                <a:lnTo>
                  <a:pt x="1206745" y="4309435"/>
                </a:lnTo>
                <a:lnTo>
                  <a:pt x="1201568" y="4354710"/>
                </a:lnTo>
                <a:lnTo>
                  <a:pt x="1196053" y="4399773"/>
                </a:lnTo>
                <a:lnTo>
                  <a:pt x="1190201" y="4444623"/>
                </a:lnTo>
                <a:lnTo>
                  <a:pt x="1184018" y="4489256"/>
                </a:lnTo>
                <a:lnTo>
                  <a:pt x="1177507" y="4533668"/>
                </a:lnTo>
                <a:lnTo>
                  <a:pt x="1170672" y="4577858"/>
                </a:lnTo>
                <a:lnTo>
                  <a:pt x="1163517" y="4621822"/>
                </a:lnTo>
                <a:lnTo>
                  <a:pt x="1156045" y="4665558"/>
                </a:lnTo>
                <a:lnTo>
                  <a:pt x="1148260" y="4709062"/>
                </a:lnTo>
                <a:lnTo>
                  <a:pt x="1140167" y="4752331"/>
                </a:lnTo>
                <a:lnTo>
                  <a:pt x="1131769" y="4795362"/>
                </a:lnTo>
                <a:lnTo>
                  <a:pt x="1123069" y="4838154"/>
                </a:lnTo>
                <a:lnTo>
                  <a:pt x="1114073" y="4880702"/>
                </a:lnTo>
                <a:lnTo>
                  <a:pt x="1104783" y="4923003"/>
                </a:lnTo>
                <a:lnTo>
                  <a:pt x="1095203" y="4965056"/>
                </a:lnTo>
                <a:lnTo>
                  <a:pt x="1085337" y="5006856"/>
                </a:lnTo>
                <a:lnTo>
                  <a:pt x="1075190" y="5048401"/>
                </a:lnTo>
                <a:lnTo>
                  <a:pt x="1064764" y="5089688"/>
                </a:lnTo>
                <a:lnTo>
                  <a:pt x="1054064" y="5130715"/>
                </a:lnTo>
                <a:lnTo>
                  <a:pt x="1043094" y="5171477"/>
                </a:lnTo>
                <a:lnTo>
                  <a:pt x="1031857" y="5211973"/>
                </a:lnTo>
                <a:lnTo>
                  <a:pt x="1020357" y="5252199"/>
                </a:lnTo>
                <a:lnTo>
                  <a:pt x="1008598" y="5292152"/>
                </a:lnTo>
                <a:lnTo>
                  <a:pt x="996584" y="5331829"/>
                </a:lnTo>
                <a:lnTo>
                  <a:pt x="984319" y="5371228"/>
                </a:lnTo>
                <a:lnTo>
                  <a:pt x="971806" y="5410346"/>
                </a:lnTo>
                <a:lnTo>
                  <a:pt x="959049" y="5449179"/>
                </a:lnTo>
                <a:lnTo>
                  <a:pt x="946053" y="5487725"/>
                </a:lnTo>
                <a:lnTo>
                  <a:pt x="932821" y="5525981"/>
                </a:lnTo>
                <a:lnTo>
                  <a:pt x="919356" y="5563944"/>
                </a:lnTo>
                <a:lnTo>
                  <a:pt x="905664" y="5601610"/>
                </a:lnTo>
                <a:lnTo>
                  <a:pt x="891746" y="5638977"/>
                </a:lnTo>
                <a:lnTo>
                  <a:pt x="877608" y="5676043"/>
                </a:lnTo>
                <a:lnTo>
                  <a:pt x="863253" y="5712803"/>
                </a:lnTo>
                <a:lnTo>
                  <a:pt x="848686" y="5749256"/>
                </a:lnTo>
                <a:lnTo>
                  <a:pt x="833909" y="5785398"/>
                </a:lnTo>
                <a:lnTo>
                  <a:pt x="818926" y="5821227"/>
                </a:lnTo>
                <a:lnTo>
                  <a:pt x="803742" y="5856738"/>
                </a:lnTo>
                <a:lnTo>
                  <a:pt x="788361" y="5891930"/>
                </a:lnTo>
                <a:lnTo>
                  <a:pt x="772785" y="5926800"/>
                </a:lnTo>
                <a:lnTo>
                  <a:pt x="741068" y="5995560"/>
                </a:lnTo>
                <a:lnTo>
                  <a:pt x="708622" y="6062996"/>
                </a:lnTo>
                <a:lnTo>
                  <a:pt x="675477" y="6129082"/>
                </a:lnTo>
                <a:lnTo>
                  <a:pt x="641663" y="6193797"/>
                </a:lnTo>
                <a:lnTo>
                  <a:pt x="607212" y="6257116"/>
                </a:lnTo>
                <a:lnTo>
                  <a:pt x="572155" y="6319017"/>
                </a:lnTo>
                <a:lnTo>
                  <a:pt x="536521" y="6379475"/>
                </a:lnTo>
                <a:lnTo>
                  <a:pt x="500341" y="6438468"/>
                </a:lnTo>
                <a:lnTo>
                  <a:pt x="463647" y="6495971"/>
                </a:lnTo>
                <a:lnTo>
                  <a:pt x="426469" y="6551962"/>
                </a:lnTo>
                <a:lnTo>
                  <a:pt x="388836" y="6606417"/>
                </a:lnTo>
                <a:lnTo>
                  <a:pt x="350781" y="6659313"/>
                </a:lnTo>
                <a:lnTo>
                  <a:pt x="312334" y="6710625"/>
                </a:lnTo>
                <a:lnTo>
                  <a:pt x="273525" y="6760331"/>
                </a:lnTo>
                <a:lnTo>
                  <a:pt x="234385" y="6808408"/>
                </a:lnTo>
                <a:lnTo>
                  <a:pt x="194945" y="6854831"/>
                </a:lnTo>
                <a:lnTo>
                  <a:pt x="1828800" y="6857999"/>
                </a:lnTo>
                <a:lnTo>
                  <a:pt x="1828800" y="14224"/>
                </a:lnTo>
                <a:lnTo>
                  <a:pt x="0" y="0"/>
                </a:lnTo>
                <a:close/>
              </a:path>
            </a:pathLst>
          </a:custGeom>
          <a:solidFill>
            <a:srgbClr val="585858">
              <a:alpha val="39999"/>
            </a:srgbClr>
          </a:solidFill>
        </p:spPr>
        <p:txBody>
          <a:bodyPr wrap="square" lIns="0" tIns="0" rIns="0" bIns="0" rtlCol="0"/>
          <a:lstStyle/>
          <a:p>
            <a:endParaRPr/>
          </a:p>
        </p:txBody>
      </p:sp>
      <p:sp>
        <p:nvSpPr>
          <p:cNvPr id="4" name="object 4"/>
          <p:cNvSpPr/>
          <p:nvPr/>
        </p:nvSpPr>
        <p:spPr>
          <a:xfrm>
            <a:off x="3718505" y="2919653"/>
            <a:ext cx="1957070" cy="1957070"/>
          </a:xfrm>
          <a:custGeom>
            <a:avLst/>
            <a:gdLst/>
            <a:ahLst/>
            <a:cxnLst/>
            <a:rect l="l" t="t" r="r" b="b"/>
            <a:pathLst>
              <a:path w="1957070" h="1957070">
                <a:moveTo>
                  <a:pt x="978281" y="0"/>
                </a:moveTo>
                <a:lnTo>
                  <a:pt x="929457" y="1197"/>
                </a:lnTo>
                <a:lnTo>
                  <a:pt x="881253" y="4751"/>
                </a:lnTo>
                <a:lnTo>
                  <a:pt x="833724" y="10607"/>
                </a:lnTo>
                <a:lnTo>
                  <a:pt x="786927" y="18708"/>
                </a:lnTo>
                <a:lnTo>
                  <a:pt x="740918" y="28998"/>
                </a:lnTo>
                <a:lnTo>
                  <a:pt x="695752" y="41422"/>
                </a:lnTo>
                <a:lnTo>
                  <a:pt x="651485" y="55922"/>
                </a:lnTo>
                <a:lnTo>
                  <a:pt x="608175" y="72443"/>
                </a:lnTo>
                <a:lnTo>
                  <a:pt x="565876" y="90929"/>
                </a:lnTo>
                <a:lnTo>
                  <a:pt x="524645" y="111323"/>
                </a:lnTo>
                <a:lnTo>
                  <a:pt x="484537" y="133571"/>
                </a:lnTo>
                <a:lnTo>
                  <a:pt x="445610" y="157615"/>
                </a:lnTo>
                <a:lnTo>
                  <a:pt x="407919" y="183399"/>
                </a:lnTo>
                <a:lnTo>
                  <a:pt x="371520" y="210868"/>
                </a:lnTo>
                <a:lnTo>
                  <a:pt x="336469" y="239966"/>
                </a:lnTo>
                <a:lnTo>
                  <a:pt x="302822" y="270636"/>
                </a:lnTo>
                <a:lnTo>
                  <a:pt x="270636" y="302822"/>
                </a:lnTo>
                <a:lnTo>
                  <a:pt x="239966" y="336469"/>
                </a:lnTo>
                <a:lnTo>
                  <a:pt x="210868" y="371520"/>
                </a:lnTo>
                <a:lnTo>
                  <a:pt x="183399" y="407919"/>
                </a:lnTo>
                <a:lnTo>
                  <a:pt x="157615" y="445610"/>
                </a:lnTo>
                <a:lnTo>
                  <a:pt x="133571" y="484537"/>
                </a:lnTo>
                <a:lnTo>
                  <a:pt x="111323" y="524645"/>
                </a:lnTo>
                <a:lnTo>
                  <a:pt x="90929" y="565876"/>
                </a:lnTo>
                <a:lnTo>
                  <a:pt x="72443" y="608175"/>
                </a:lnTo>
                <a:lnTo>
                  <a:pt x="55922" y="651485"/>
                </a:lnTo>
                <a:lnTo>
                  <a:pt x="41422" y="695752"/>
                </a:lnTo>
                <a:lnTo>
                  <a:pt x="28998" y="740918"/>
                </a:lnTo>
                <a:lnTo>
                  <a:pt x="18708" y="786927"/>
                </a:lnTo>
                <a:lnTo>
                  <a:pt x="10607" y="833724"/>
                </a:lnTo>
                <a:lnTo>
                  <a:pt x="4751" y="881253"/>
                </a:lnTo>
                <a:lnTo>
                  <a:pt x="1197" y="929457"/>
                </a:lnTo>
                <a:lnTo>
                  <a:pt x="0" y="978281"/>
                </a:lnTo>
                <a:lnTo>
                  <a:pt x="1197" y="1027104"/>
                </a:lnTo>
                <a:lnTo>
                  <a:pt x="4751" y="1075308"/>
                </a:lnTo>
                <a:lnTo>
                  <a:pt x="10607" y="1122837"/>
                </a:lnTo>
                <a:lnTo>
                  <a:pt x="18708" y="1169634"/>
                </a:lnTo>
                <a:lnTo>
                  <a:pt x="28998" y="1215643"/>
                </a:lnTo>
                <a:lnTo>
                  <a:pt x="41422" y="1260809"/>
                </a:lnTo>
                <a:lnTo>
                  <a:pt x="55922" y="1305076"/>
                </a:lnTo>
                <a:lnTo>
                  <a:pt x="72443" y="1348386"/>
                </a:lnTo>
                <a:lnTo>
                  <a:pt x="90929" y="1390685"/>
                </a:lnTo>
                <a:lnTo>
                  <a:pt x="111323" y="1431916"/>
                </a:lnTo>
                <a:lnTo>
                  <a:pt x="133571" y="1472024"/>
                </a:lnTo>
                <a:lnTo>
                  <a:pt x="157615" y="1510951"/>
                </a:lnTo>
                <a:lnTo>
                  <a:pt x="183399" y="1548642"/>
                </a:lnTo>
                <a:lnTo>
                  <a:pt x="210868" y="1585041"/>
                </a:lnTo>
                <a:lnTo>
                  <a:pt x="239966" y="1620092"/>
                </a:lnTo>
                <a:lnTo>
                  <a:pt x="270636" y="1653739"/>
                </a:lnTo>
                <a:lnTo>
                  <a:pt x="302822" y="1685925"/>
                </a:lnTo>
                <a:lnTo>
                  <a:pt x="336469" y="1716595"/>
                </a:lnTo>
                <a:lnTo>
                  <a:pt x="371520" y="1745693"/>
                </a:lnTo>
                <a:lnTo>
                  <a:pt x="407919" y="1773162"/>
                </a:lnTo>
                <a:lnTo>
                  <a:pt x="445610" y="1798946"/>
                </a:lnTo>
                <a:lnTo>
                  <a:pt x="484537" y="1822990"/>
                </a:lnTo>
                <a:lnTo>
                  <a:pt x="524645" y="1845238"/>
                </a:lnTo>
                <a:lnTo>
                  <a:pt x="565876" y="1865632"/>
                </a:lnTo>
                <a:lnTo>
                  <a:pt x="608175" y="1884118"/>
                </a:lnTo>
                <a:lnTo>
                  <a:pt x="651485" y="1900639"/>
                </a:lnTo>
                <a:lnTo>
                  <a:pt x="695752" y="1915139"/>
                </a:lnTo>
                <a:lnTo>
                  <a:pt x="740918" y="1927563"/>
                </a:lnTo>
                <a:lnTo>
                  <a:pt x="786927" y="1937853"/>
                </a:lnTo>
                <a:lnTo>
                  <a:pt x="833724" y="1945954"/>
                </a:lnTo>
                <a:lnTo>
                  <a:pt x="881253" y="1951810"/>
                </a:lnTo>
                <a:lnTo>
                  <a:pt x="929457" y="1955364"/>
                </a:lnTo>
                <a:lnTo>
                  <a:pt x="978281" y="1956562"/>
                </a:lnTo>
                <a:lnTo>
                  <a:pt x="1027104" y="1955364"/>
                </a:lnTo>
                <a:lnTo>
                  <a:pt x="1075308" y="1951810"/>
                </a:lnTo>
                <a:lnTo>
                  <a:pt x="1122837" y="1945954"/>
                </a:lnTo>
                <a:lnTo>
                  <a:pt x="1169634" y="1937853"/>
                </a:lnTo>
                <a:lnTo>
                  <a:pt x="1215643" y="1927563"/>
                </a:lnTo>
                <a:lnTo>
                  <a:pt x="1260809" y="1915139"/>
                </a:lnTo>
                <a:lnTo>
                  <a:pt x="1305076" y="1900639"/>
                </a:lnTo>
                <a:lnTo>
                  <a:pt x="1348386" y="1884118"/>
                </a:lnTo>
                <a:lnTo>
                  <a:pt x="1390685" y="1865632"/>
                </a:lnTo>
                <a:lnTo>
                  <a:pt x="1431916" y="1845238"/>
                </a:lnTo>
                <a:lnTo>
                  <a:pt x="1472024" y="1822990"/>
                </a:lnTo>
                <a:lnTo>
                  <a:pt x="1510951" y="1798946"/>
                </a:lnTo>
                <a:lnTo>
                  <a:pt x="1548642" y="1773162"/>
                </a:lnTo>
                <a:lnTo>
                  <a:pt x="1585041" y="1745693"/>
                </a:lnTo>
                <a:lnTo>
                  <a:pt x="1620092" y="1716595"/>
                </a:lnTo>
                <a:lnTo>
                  <a:pt x="1653739" y="1685925"/>
                </a:lnTo>
                <a:lnTo>
                  <a:pt x="1685925" y="1653739"/>
                </a:lnTo>
                <a:lnTo>
                  <a:pt x="1716595" y="1620092"/>
                </a:lnTo>
                <a:lnTo>
                  <a:pt x="1745693" y="1585041"/>
                </a:lnTo>
                <a:lnTo>
                  <a:pt x="1773162" y="1548642"/>
                </a:lnTo>
                <a:lnTo>
                  <a:pt x="1798946" y="1510951"/>
                </a:lnTo>
                <a:lnTo>
                  <a:pt x="1822990" y="1472024"/>
                </a:lnTo>
                <a:lnTo>
                  <a:pt x="1845238" y="1431916"/>
                </a:lnTo>
                <a:lnTo>
                  <a:pt x="1865632" y="1390685"/>
                </a:lnTo>
                <a:lnTo>
                  <a:pt x="1884118" y="1348386"/>
                </a:lnTo>
                <a:lnTo>
                  <a:pt x="1900639" y="1305076"/>
                </a:lnTo>
                <a:lnTo>
                  <a:pt x="1915139" y="1260809"/>
                </a:lnTo>
                <a:lnTo>
                  <a:pt x="1927563" y="1215643"/>
                </a:lnTo>
                <a:lnTo>
                  <a:pt x="1937853" y="1169634"/>
                </a:lnTo>
                <a:lnTo>
                  <a:pt x="1945954" y="1122837"/>
                </a:lnTo>
                <a:lnTo>
                  <a:pt x="1951810" y="1075308"/>
                </a:lnTo>
                <a:lnTo>
                  <a:pt x="1955364" y="1027104"/>
                </a:lnTo>
                <a:lnTo>
                  <a:pt x="1956562" y="978281"/>
                </a:lnTo>
                <a:lnTo>
                  <a:pt x="1955364" y="929457"/>
                </a:lnTo>
                <a:lnTo>
                  <a:pt x="1951810" y="881253"/>
                </a:lnTo>
                <a:lnTo>
                  <a:pt x="1945954" y="833724"/>
                </a:lnTo>
                <a:lnTo>
                  <a:pt x="1937853" y="786927"/>
                </a:lnTo>
                <a:lnTo>
                  <a:pt x="1927563" y="740918"/>
                </a:lnTo>
                <a:lnTo>
                  <a:pt x="1915139" y="695752"/>
                </a:lnTo>
                <a:lnTo>
                  <a:pt x="1900639" y="651485"/>
                </a:lnTo>
                <a:lnTo>
                  <a:pt x="1884118" y="608175"/>
                </a:lnTo>
                <a:lnTo>
                  <a:pt x="1865632" y="565876"/>
                </a:lnTo>
                <a:lnTo>
                  <a:pt x="1845238" y="524645"/>
                </a:lnTo>
                <a:lnTo>
                  <a:pt x="1822990" y="484537"/>
                </a:lnTo>
                <a:lnTo>
                  <a:pt x="1798946" y="445610"/>
                </a:lnTo>
                <a:lnTo>
                  <a:pt x="1773162" y="407919"/>
                </a:lnTo>
                <a:lnTo>
                  <a:pt x="1745693" y="371520"/>
                </a:lnTo>
                <a:lnTo>
                  <a:pt x="1716595" y="336469"/>
                </a:lnTo>
                <a:lnTo>
                  <a:pt x="1685925" y="302822"/>
                </a:lnTo>
                <a:lnTo>
                  <a:pt x="1653739" y="270636"/>
                </a:lnTo>
                <a:lnTo>
                  <a:pt x="1620092" y="239966"/>
                </a:lnTo>
                <a:lnTo>
                  <a:pt x="1585041" y="210868"/>
                </a:lnTo>
                <a:lnTo>
                  <a:pt x="1548642" y="183399"/>
                </a:lnTo>
                <a:lnTo>
                  <a:pt x="1510951" y="157615"/>
                </a:lnTo>
                <a:lnTo>
                  <a:pt x="1472024" y="133571"/>
                </a:lnTo>
                <a:lnTo>
                  <a:pt x="1431916" y="111323"/>
                </a:lnTo>
                <a:lnTo>
                  <a:pt x="1390685" y="90929"/>
                </a:lnTo>
                <a:lnTo>
                  <a:pt x="1348386" y="72443"/>
                </a:lnTo>
                <a:lnTo>
                  <a:pt x="1305076" y="55922"/>
                </a:lnTo>
                <a:lnTo>
                  <a:pt x="1260809" y="41422"/>
                </a:lnTo>
                <a:lnTo>
                  <a:pt x="1215643" y="28998"/>
                </a:lnTo>
                <a:lnTo>
                  <a:pt x="1169634" y="18708"/>
                </a:lnTo>
                <a:lnTo>
                  <a:pt x="1122837" y="10607"/>
                </a:lnTo>
                <a:lnTo>
                  <a:pt x="1075308" y="4751"/>
                </a:lnTo>
                <a:lnTo>
                  <a:pt x="1027104" y="1197"/>
                </a:lnTo>
                <a:lnTo>
                  <a:pt x="978281" y="0"/>
                </a:lnTo>
                <a:close/>
              </a:path>
            </a:pathLst>
          </a:custGeom>
          <a:solidFill>
            <a:srgbClr val="00AF50"/>
          </a:solidFill>
          <a:effectLst>
            <a:outerShdw blurRad="50800" dist="38100" dir="5400000" algn="t" rotWithShape="0">
              <a:prstClr val="black">
                <a:alpha val="40000"/>
              </a:prstClr>
            </a:outerShdw>
          </a:effectLst>
        </p:spPr>
        <p:txBody>
          <a:bodyPr wrap="square" lIns="0" tIns="0" rIns="0" bIns="0" rtlCol="0"/>
          <a:lstStyle/>
          <a:p>
            <a:endParaRPr/>
          </a:p>
        </p:txBody>
      </p:sp>
      <p:sp>
        <p:nvSpPr>
          <p:cNvPr id="5" name="object 5"/>
          <p:cNvSpPr/>
          <p:nvPr/>
        </p:nvSpPr>
        <p:spPr>
          <a:xfrm>
            <a:off x="3718505" y="2907759"/>
            <a:ext cx="1957070" cy="1957070"/>
          </a:xfrm>
          <a:custGeom>
            <a:avLst/>
            <a:gdLst/>
            <a:ahLst/>
            <a:cxnLst/>
            <a:rect l="l" t="t" r="r" b="b"/>
            <a:pathLst>
              <a:path w="1957070" h="1957070">
                <a:moveTo>
                  <a:pt x="0" y="978281"/>
                </a:moveTo>
                <a:lnTo>
                  <a:pt x="1197" y="929457"/>
                </a:lnTo>
                <a:lnTo>
                  <a:pt x="4751" y="881253"/>
                </a:lnTo>
                <a:lnTo>
                  <a:pt x="10607" y="833724"/>
                </a:lnTo>
                <a:lnTo>
                  <a:pt x="18708" y="786927"/>
                </a:lnTo>
                <a:lnTo>
                  <a:pt x="28998" y="740918"/>
                </a:lnTo>
                <a:lnTo>
                  <a:pt x="41422" y="695752"/>
                </a:lnTo>
                <a:lnTo>
                  <a:pt x="55922" y="651485"/>
                </a:lnTo>
                <a:lnTo>
                  <a:pt x="72443" y="608175"/>
                </a:lnTo>
                <a:lnTo>
                  <a:pt x="90929" y="565876"/>
                </a:lnTo>
                <a:lnTo>
                  <a:pt x="111323" y="524645"/>
                </a:lnTo>
                <a:lnTo>
                  <a:pt x="133571" y="484537"/>
                </a:lnTo>
                <a:lnTo>
                  <a:pt x="157615" y="445610"/>
                </a:lnTo>
                <a:lnTo>
                  <a:pt x="183399" y="407919"/>
                </a:lnTo>
                <a:lnTo>
                  <a:pt x="210868" y="371520"/>
                </a:lnTo>
                <a:lnTo>
                  <a:pt x="239966" y="336469"/>
                </a:lnTo>
                <a:lnTo>
                  <a:pt x="270636" y="302822"/>
                </a:lnTo>
                <a:lnTo>
                  <a:pt x="302822" y="270636"/>
                </a:lnTo>
                <a:lnTo>
                  <a:pt x="336469" y="239966"/>
                </a:lnTo>
                <a:lnTo>
                  <a:pt x="371520" y="210868"/>
                </a:lnTo>
                <a:lnTo>
                  <a:pt x="407919" y="183399"/>
                </a:lnTo>
                <a:lnTo>
                  <a:pt x="445610" y="157615"/>
                </a:lnTo>
                <a:lnTo>
                  <a:pt x="484537" y="133571"/>
                </a:lnTo>
                <a:lnTo>
                  <a:pt x="524645" y="111323"/>
                </a:lnTo>
                <a:lnTo>
                  <a:pt x="565876" y="90929"/>
                </a:lnTo>
                <a:lnTo>
                  <a:pt x="608175" y="72443"/>
                </a:lnTo>
                <a:lnTo>
                  <a:pt x="651485" y="55922"/>
                </a:lnTo>
                <a:lnTo>
                  <a:pt x="695752" y="41422"/>
                </a:lnTo>
                <a:lnTo>
                  <a:pt x="740918" y="28998"/>
                </a:lnTo>
                <a:lnTo>
                  <a:pt x="786927" y="18708"/>
                </a:lnTo>
                <a:lnTo>
                  <a:pt x="833724" y="10607"/>
                </a:lnTo>
                <a:lnTo>
                  <a:pt x="881253" y="4751"/>
                </a:lnTo>
                <a:lnTo>
                  <a:pt x="929457" y="1197"/>
                </a:lnTo>
                <a:lnTo>
                  <a:pt x="978281" y="0"/>
                </a:lnTo>
                <a:lnTo>
                  <a:pt x="1027104" y="1197"/>
                </a:lnTo>
                <a:lnTo>
                  <a:pt x="1075308" y="4751"/>
                </a:lnTo>
                <a:lnTo>
                  <a:pt x="1122837" y="10607"/>
                </a:lnTo>
                <a:lnTo>
                  <a:pt x="1169634" y="18708"/>
                </a:lnTo>
                <a:lnTo>
                  <a:pt x="1215643" y="28998"/>
                </a:lnTo>
                <a:lnTo>
                  <a:pt x="1260809" y="41422"/>
                </a:lnTo>
                <a:lnTo>
                  <a:pt x="1305076" y="55922"/>
                </a:lnTo>
                <a:lnTo>
                  <a:pt x="1348386" y="72443"/>
                </a:lnTo>
                <a:lnTo>
                  <a:pt x="1390685" y="90929"/>
                </a:lnTo>
                <a:lnTo>
                  <a:pt x="1431916" y="111323"/>
                </a:lnTo>
                <a:lnTo>
                  <a:pt x="1472024" y="133571"/>
                </a:lnTo>
                <a:lnTo>
                  <a:pt x="1510951" y="157615"/>
                </a:lnTo>
                <a:lnTo>
                  <a:pt x="1548642" y="183399"/>
                </a:lnTo>
                <a:lnTo>
                  <a:pt x="1585041" y="210868"/>
                </a:lnTo>
                <a:lnTo>
                  <a:pt x="1620092" y="239966"/>
                </a:lnTo>
                <a:lnTo>
                  <a:pt x="1653739" y="270636"/>
                </a:lnTo>
                <a:lnTo>
                  <a:pt x="1685925" y="302822"/>
                </a:lnTo>
                <a:lnTo>
                  <a:pt x="1716595" y="336469"/>
                </a:lnTo>
                <a:lnTo>
                  <a:pt x="1745693" y="371520"/>
                </a:lnTo>
                <a:lnTo>
                  <a:pt x="1773162" y="407919"/>
                </a:lnTo>
                <a:lnTo>
                  <a:pt x="1798946" y="445610"/>
                </a:lnTo>
                <a:lnTo>
                  <a:pt x="1822990" y="484537"/>
                </a:lnTo>
                <a:lnTo>
                  <a:pt x="1845238" y="524645"/>
                </a:lnTo>
                <a:lnTo>
                  <a:pt x="1865632" y="565876"/>
                </a:lnTo>
                <a:lnTo>
                  <a:pt x="1884118" y="608175"/>
                </a:lnTo>
                <a:lnTo>
                  <a:pt x="1900639" y="651485"/>
                </a:lnTo>
                <a:lnTo>
                  <a:pt x="1915139" y="695752"/>
                </a:lnTo>
                <a:lnTo>
                  <a:pt x="1927563" y="740918"/>
                </a:lnTo>
                <a:lnTo>
                  <a:pt x="1937853" y="786927"/>
                </a:lnTo>
                <a:lnTo>
                  <a:pt x="1945954" y="833724"/>
                </a:lnTo>
                <a:lnTo>
                  <a:pt x="1951810" y="881253"/>
                </a:lnTo>
                <a:lnTo>
                  <a:pt x="1955364" y="929457"/>
                </a:lnTo>
                <a:lnTo>
                  <a:pt x="1956562" y="978281"/>
                </a:lnTo>
                <a:lnTo>
                  <a:pt x="1955364" y="1027104"/>
                </a:lnTo>
                <a:lnTo>
                  <a:pt x="1951810" y="1075308"/>
                </a:lnTo>
                <a:lnTo>
                  <a:pt x="1945954" y="1122837"/>
                </a:lnTo>
                <a:lnTo>
                  <a:pt x="1937853" y="1169634"/>
                </a:lnTo>
                <a:lnTo>
                  <a:pt x="1927563" y="1215643"/>
                </a:lnTo>
                <a:lnTo>
                  <a:pt x="1915139" y="1260809"/>
                </a:lnTo>
                <a:lnTo>
                  <a:pt x="1900639" y="1305076"/>
                </a:lnTo>
                <a:lnTo>
                  <a:pt x="1884118" y="1348386"/>
                </a:lnTo>
                <a:lnTo>
                  <a:pt x="1865632" y="1390685"/>
                </a:lnTo>
                <a:lnTo>
                  <a:pt x="1845238" y="1431916"/>
                </a:lnTo>
                <a:lnTo>
                  <a:pt x="1822990" y="1472024"/>
                </a:lnTo>
                <a:lnTo>
                  <a:pt x="1798946" y="1510951"/>
                </a:lnTo>
                <a:lnTo>
                  <a:pt x="1773162" y="1548642"/>
                </a:lnTo>
                <a:lnTo>
                  <a:pt x="1745693" y="1585041"/>
                </a:lnTo>
                <a:lnTo>
                  <a:pt x="1716595" y="1620092"/>
                </a:lnTo>
                <a:lnTo>
                  <a:pt x="1685925" y="1653739"/>
                </a:lnTo>
                <a:lnTo>
                  <a:pt x="1653739" y="1685925"/>
                </a:lnTo>
                <a:lnTo>
                  <a:pt x="1620092" y="1716595"/>
                </a:lnTo>
                <a:lnTo>
                  <a:pt x="1585041" y="1745693"/>
                </a:lnTo>
                <a:lnTo>
                  <a:pt x="1548642" y="1773162"/>
                </a:lnTo>
                <a:lnTo>
                  <a:pt x="1510951" y="1798946"/>
                </a:lnTo>
                <a:lnTo>
                  <a:pt x="1472024" y="1822990"/>
                </a:lnTo>
                <a:lnTo>
                  <a:pt x="1431916" y="1845238"/>
                </a:lnTo>
                <a:lnTo>
                  <a:pt x="1390685" y="1865632"/>
                </a:lnTo>
                <a:lnTo>
                  <a:pt x="1348386" y="1884118"/>
                </a:lnTo>
                <a:lnTo>
                  <a:pt x="1305076" y="1900639"/>
                </a:lnTo>
                <a:lnTo>
                  <a:pt x="1260809" y="1915139"/>
                </a:lnTo>
                <a:lnTo>
                  <a:pt x="1215643" y="1927563"/>
                </a:lnTo>
                <a:lnTo>
                  <a:pt x="1169634" y="1937853"/>
                </a:lnTo>
                <a:lnTo>
                  <a:pt x="1122837" y="1945954"/>
                </a:lnTo>
                <a:lnTo>
                  <a:pt x="1075308" y="1951810"/>
                </a:lnTo>
                <a:lnTo>
                  <a:pt x="1027104" y="1955364"/>
                </a:lnTo>
                <a:lnTo>
                  <a:pt x="978281" y="1956562"/>
                </a:lnTo>
                <a:lnTo>
                  <a:pt x="929457" y="1955364"/>
                </a:lnTo>
                <a:lnTo>
                  <a:pt x="881253" y="1951810"/>
                </a:lnTo>
                <a:lnTo>
                  <a:pt x="833724" y="1945954"/>
                </a:lnTo>
                <a:lnTo>
                  <a:pt x="786927" y="1937853"/>
                </a:lnTo>
                <a:lnTo>
                  <a:pt x="740918" y="1927563"/>
                </a:lnTo>
                <a:lnTo>
                  <a:pt x="695752" y="1915139"/>
                </a:lnTo>
                <a:lnTo>
                  <a:pt x="651485" y="1900639"/>
                </a:lnTo>
                <a:lnTo>
                  <a:pt x="608175" y="1884118"/>
                </a:lnTo>
                <a:lnTo>
                  <a:pt x="565876" y="1865632"/>
                </a:lnTo>
                <a:lnTo>
                  <a:pt x="524645" y="1845238"/>
                </a:lnTo>
                <a:lnTo>
                  <a:pt x="484537" y="1822990"/>
                </a:lnTo>
                <a:lnTo>
                  <a:pt x="445610" y="1798946"/>
                </a:lnTo>
                <a:lnTo>
                  <a:pt x="407919" y="1773162"/>
                </a:lnTo>
                <a:lnTo>
                  <a:pt x="371520" y="1745693"/>
                </a:lnTo>
                <a:lnTo>
                  <a:pt x="336469" y="1716595"/>
                </a:lnTo>
                <a:lnTo>
                  <a:pt x="302822" y="1685925"/>
                </a:lnTo>
                <a:lnTo>
                  <a:pt x="270636" y="1653739"/>
                </a:lnTo>
                <a:lnTo>
                  <a:pt x="239966" y="1620092"/>
                </a:lnTo>
                <a:lnTo>
                  <a:pt x="210868" y="1585041"/>
                </a:lnTo>
                <a:lnTo>
                  <a:pt x="183399" y="1548642"/>
                </a:lnTo>
                <a:lnTo>
                  <a:pt x="157615" y="1510951"/>
                </a:lnTo>
                <a:lnTo>
                  <a:pt x="133571" y="1472024"/>
                </a:lnTo>
                <a:lnTo>
                  <a:pt x="111323" y="1431916"/>
                </a:lnTo>
                <a:lnTo>
                  <a:pt x="90929" y="1390685"/>
                </a:lnTo>
                <a:lnTo>
                  <a:pt x="72443" y="1348386"/>
                </a:lnTo>
                <a:lnTo>
                  <a:pt x="55922" y="1305076"/>
                </a:lnTo>
                <a:lnTo>
                  <a:pt x="41422" y="1260809"/>
                </a:lnTo>
                <a:lnTo>
                  <a:pt x="28998" y="1215643"/>
                </a:lnTo>
                <a:lnTo>
                  <a:pt x="18708" y="1169634"/>
                </a:lnTo>
                <a:lnTo>
                  <a:pt x="10607" y="1122837"/>
                </a:lnTo>
                <a:lnTo>
                  <a:pt x="4751" y="1075308"/>
                </a:lnTo>
                <a:lnTo>
                  <a:pt x="1197" y="1027104"/>
                </a:lnTo>
                <a:lnTo>
                  <a:pt x="0" y="978281"/>
                </a:lnTo>
                <a:close/>
              </a:path>
            </a:pathLst>
          </a:custGeom>
          <a:ln w="19050">
            <a:solidFill>
              <a:srgbClr val="FFFFFF"/>
            </a:solidFill>
          </a:ln>
        </p:spPr>
        <p:txBody>
          <a:bodyPr wrap="square" lIns="0" tIns="0" rIns="0" bIns="0" rtlCol="0"/>
          <a:lstStyle/>
          <a:p>
            <a:endParaRPr/>
          </a:p>
        </p:txBody>
      </p:sp>
      <p:sp>
        <p:nvSpPr>
          <p:cNvPr id="6" name="object 6"/>
          <p:cNvSpPr txBox="1"/>
          <p:nvPr/>
        </p:nvSpPr>
        <p:spPr>
          <a:xfrm>
            <a:off x="4031560" y="3403427"/>
            <a:ext cx="1330960" cy="820738"/>
          </a:xfrm>
          <a:prstGeom prst="rect">
            <a:avLst/>
          </a:prstGeom>
        </p:spPr>
        <p:txBody>
          <a:bodyPr vert="horz" wrap="square" lIns="0" tIns="0" rIns="0" bIns="0" rtlCol="0">
            <a:spAutoFit/>
          </a:bodyPr>
          <a:lstStyle/>
          <a:p>
            <a:pPr marL="12700">
              <a:lnSpc>
                <a:spcPts val="6425"/>
              </a:lnSpc>
            </a:pPr>
            <a:r>
              <a:rPr sz="5400" b="1" spc="-5" dirty="0">
                <a:solidFill>
                  <a:srgbClr val="FFFFFF"/>
                </a:solidFill>
                <a:latin typeface="Myriad Pro"/>
                <a:cs typeface="Myriad Pro"/>
              </a:rPr>
              <a:t>SDG</a:t>
            </a:r>
            <a:endParaRPr sz="5400" b="1" dirty="0">
              <a:latin typeface="Myriad Pro"/>
              <a:cs typeface="Myriad Pro"/>
            </a:endParaRPr>
          </a:p>
        </p:txBody>
      </p:sp>
      <p:sp>
        <p:nvSpPr>
          <p:cNvPr id="7" name="object 7"/>
          <p:cNvSpPr/>
          <p:nvPr/>
        </p:nvSpPr>
        <p:spPr>
          <a:xfrm>
            <a:off x="2213736" y="3482085"/>
            <a:ext cx="1449070" cy="735330"/>
          </a:xfrm>
          <a:custGeom>
            <a:avLst/>
            <a:gdLst/>
            <a:ahLst/>
            <a:cxnLst/>
            <a:rect l="l" t="t" r="r" b="b"/>
            <a:pathLst>
              <a:path w="1449070" h="735329">
                <a:moveTo>
                  <a:pt x="86613" y="0"/>
                </a:moveTo>
                <a:lnTo>
                  <a:pt x="0" y="323088"/>
                </a:lnTo>
                <a:lnTo>
                  <a:pt x="1136268" y="627633"/>
                </a:lnTo>
                <a:lnTo>
                  <a:pt x="1107439" y="735330"/>
                </a:lnTo>
                <a:lnTo>
                  <a:pt x="1448942" y="538226"/>
                </a:lnTo>
                <a:lnTo>
                  <a:pt x="1313910" y="304419"/>
                </a:lnTo>
                <a:lnTo>
                  <a:pt x="1222883" y="304419"/>
                </a:lnTo>
                <a:lnTo>
                  <a:pt x="86613" y="0"/>
                </a:lnTo>
                <a:close/>
              </a:path>
              <a:path w="1449070" h="735329">
                <a:moveTo>
                  <a:pt x="1251712" y="196722"/>
                </a:moveTo>
                <a:lnTo>
                  <a:pt x="1222883" y="304419"/>
                </a:lnTo>
                <a:lnTo>
                  <a:pt x="1313910" y="304419"/>
                </a:lnTo>
                <a:lnTo>
                  <a:pt x="1251712" y="196722"/>
                </a:lnTo>
                <a:close/>
              </a:path>
            </a:pathLst>
          </a:custGeom>
          <a:solidFill>
            <a:srgbClr val="30479F"/>
          </a:solidFill>
        </p:spPr>
        <p:txBody>
          <a:bodyPr wrap="square" lIns="0" tIns="0" rIns="0" bIns="0" rtlCol="0"/>
          <a:lstStyle/>
          <a:p>
            <a:endParaRPr/>
          </a:p>
        </p:txBody>
      </p:sp>
      <p:sp>
        <p:nvSpPr>
          <p:cNvPr id="8" name="object 8"/>
          <p:cNvSpPr/>
          <p:nvPr/>
        </p:nvSpPr>
        <p:spPr>
          <a:xfrm>
            <a:off x="1327658" y="2900172"/>
            <a:ext cx="1859280" cy="1487170"/>
          </a:xfrm>
          <a:custGeom>
            <a:avLst/>
            <a:gdLst/>
            <a:ahLst/>
            <a:cxnLst/>
            <a:rect l="l" t="t" r="r" b="b"/>
            <a:pathLst>
              <a:path w="1859280" h="1487170">
                <a:moveTo>
                  <a:pt x="1710054" y="0"/>
                </a:moveTo>
                <a:lnTo>
                  <a:pt x="148716" y="0"/>
                </a:lnTo>
                <a:lnTo>
                  <a:pt x="101746" y="7578"/>
                </a:lnTo>
                <a:lnTo>
                  <a:pt x="60926" y="28683"/>
                </a:lnTo>
                <a:lnTo>
                  <a:pt x="28720" y="60871"/>
                </a:lnTo>
                <a:lnTo>
                  <a:pt x="7590" y="101697"/>
                </a:lnTo>
                <a:lnTo>
                  <a:pt x="0" y="148716"/>
                </a:lnTo>
                <a:lnTo>
                  <a:pt x="0" y="1338198"/>
                </a:lnTo>
                <a:lnTo>
                  <a:pt x="7590" y="1385218"/>
                </a:lnTo>
                <a:lnTo>
                  <a:pt x="28720" y="1426044"/>
                </a:lnTo>
                <a:lnTo>
                  <a:pt x="60926" y="1458232"/>
                </a:lnTo>
                <a:lnTo>
                  <a:pt x="101746" y="1479337"/>
                </a:lnTo>
                <a:lnTo>
                  <a:pt x="148716" y="1486915"/>
                </a:lnTo>
                <a:lnTo>
                  <a:pt x="1710054" y="1486915"/>
                </a:lnTo>
                <a:lnTo>
                  <a:pt x="1757074" y="1479337"/>
                </a:lnTo>
                <a:lnTo>
                  <a:pt x="1797900" y="1458232"/>
                </a:lnTo>
                <a:lnTo>
                  <a:pt x="1830088" y="1426044"/>
                </a:lnTo>
                <a:lnTo>
                  <a:pt x="1851193" y="1385218"/>
                </a:lnTo>
                <a:lnTo>
                  <a:pt x="1858772" y="1338198"/>
                </a:lnTo>
                <a:lnTo>
                  <a:pt x="1858772" y="148716"/>
                </a:lnTo>
                <a:lnTo>
                  <a:pt x="1851193" y="101697"/>
                </a:lnTo>
                <a:lnTo>
                  <a:pt x="1830088" y="60871"/>
                </a:lnTo>
                <a:lnTo>
                  <a:pt x="1797900" y="28683"/>
                </a:lnTo>
                <a:lnTo>
                  <a:pt x="1757074" y="7578"/>
                </a:lnTo>
                <a:lnTo>
                  <a:pt x="1710054" y="0"/>
                </a:lnTo>
                <a:close/>
              </a:path>
            </a:pathLst>
          </a:custGeom>
          <a:solidFill>
            <a:srgbClr val="92D050"/>
          </a:solidFill>
          <a:ln>
            <a:noFill/>
          </a:ln>
          <a:effectLst>
            <a:outerShdw blurRad="50800" dist="38100" dir="5400000" algn="t" rotWithShape="0">
              <a:prstClr val="black">
                <a:alpha val="40000"/>
              </a:prstClr>
            </a:outerShdw>
          </a:effectLst>
        </p:spPr>
        <p:txBody>
          <a:bodyPr wrap="square" lIns="0" tIns="0" rIns="0" bIns="0" rtlCol="0"/>
          <a:lstStyle/>
          <a:p>
            <a:endParaRPr/>
          </a:p>
        </p:txBody>
      </p:sp>
      <p:sp>
        <p:nvSpPr>
          <p:cNvPr id="9" name="object 9"/>
          <p:cNvSpPr/>
          <p:nvPr/>
        </p:nvSpPr>
        <p:spPr>
          <a:xfrm>
            <a:off x="1327658" y="2900172"/>
            <a:ext cx="1859280" cy="1487170"/>
          </a:xfrm>
          <a:custGeom>
            <a:avLst/>
            <a:gdLst/>
            <a:ahLst/>
            <a:cxnLst/>
            <a:rect l="l" t="t" r="r" b="b"/>
            <a:pathLst>
              <a:path w="1859280" h="1487170">
                <a:moveTo>
                  <a:pt x="0" y="148716"/>
                </a:moveTo>
                <a:lnTo>
                  <a:pt x="7590" y="101697"/>
                </a:lnTo>
                <a:lnTo>
                  <a:pt x="28720" y="60871"/>
                </a:lnTo>
                <a:lnTo>
                  <a:pt x="60926" y="28683"/>
                </a:lnTo>
                <a:lnTo>
                  <a:pt x="101746" y="7578"/>
                </a:lnTo>
                <a:lnTo>
                  <a:pt x="148716" y="0"/>
                </a:lnTo>
                <a:lnTo>
                  <a:pt x="1710054" y="0"/>
                </a:lnTo>
                <a:lnTo>
                  <a:pt x="1757074" y="7578"/>
                </a:lnTo>
                <a:lnTo>
                  <a:pt x="1797900" y="28683"/>
                </a:lnTo>
                <a:lnTo>
                  <a:pt x="1830088" y="60871"/>
                </a:lnTo>
                <a:lnTo>
                  <a:pt x="1851193" y="101697"/>
                </a:lnTo>
                <a:lnTo>
                  <a:pt x="1858772" y="148716"/>
                </a:lnTo>
                <a:lnTo>
                  <a:pt x="1858772" y="1338198"/>
                </a:lnTo>
                <a:lnTo>
                  <a:pt x="1851193" y="1385218"/>
                </a:lnTo>
                <a:lnTo>
                  <a:pt x="1830088" y="1426044"/>
                </a:lnTo>
                <a:lnTo>
                  <a:pt x="1797900" y="1458232"/>
                </a:lnTo>
                <a:lnTo>
                  <a:pt x="1757074" y="1479337"/>
                </a:lnTo>
                <a:lnTo>
                  <a:pt x="1710054" y="1486915"/>
                </a:lnTo>
                <a:lnTo>
                  <a:pt x="148716" y="1486915"/>
                </a:lnTo>
                <a:lnTo>
                  <a:pt x="101746" y="1479337"/>
                </a:lnTo>
                <a:lnTo>
                  <a:pt x="60926" y="1458232"/>
                </a:lnTo>
                <a:lnTo>
                  <a:pt x="28720" y="1426044"/>
                </a:lnTo>
                <a:lnTo>
                  <a:pt x="7590" y="1385218"/>
                </a:lnTo>
                <a:lnTo>
                  <a:pt x="0" y="1338198"/>
                </a:lnTo>
                <a:lnTo>
                  <a:pt x="0" y="148716"/>
                </a:lnTo>
                <a:close/>
              </a:path>
            </a:pathLst>
          </a:custGeom>
          <a:ln w="19050">
            <a:solidFill>
              <a:srgbClr val="FFFFFF"/>
            </a:solidFill>
          </a:ln>
        </p:spPr>
        <p:txBody>
          <a:bodyPr wrap="square" lIns="0" tIns="0" rIns="0" bIns="0" rtlCol="0"/>
          <a:lstStyle/>
          <a:p>
            <a:endParaRPr/>
          </a:p>
        </p:txBody>
      </p:sp>
      <p:sp>
        <p:nvSpPr>
          <p:cNvPr id="10" name="object 10"/>
          <p:cNvSpPr txBox="1"/>
          <p:nvPr/>
        </p:nvSpPr>
        <p:spPr>
          <a:xfrm>
            <a:off x="1547664" y="3133852"/>
            <a:ext cx="1302216" cy="987450"/>
          </a:xfrm>
          <a:prstGeom prst="rect">
            <a:avLst/>
          </a:prstGeom>
        </p:spPr>
        <p:txBody>
          <a:bodyPr vert="horz" wrap="square" lIns="0" tIns="0" rIns="0" bIns="0" rtlCol="0">
            <a:spAutoFit/>
          </a:bodyPr>
          <a:lstStyle/>
          <a:p>
            <a:pPr marL="635" algn="ctr">
              <a:lnSpc>
                <a:spcPts val="2630"/>
              </a:lnSpc>
            </a:pPr>
            <a:r>
              <a:rPr sz="2300" b="1" dirty="0">
                <a:solidFill>
                  <a:srgbClr val="FFFFFF"/>
                </a:solidFill>
                <a:latin typeface="Myriad Pro"/>
                <a:cs typeface="Myriad Pro"/>
              </a:rPr>
              <a:t>Rio+20:</a:t>
            </a:r>
            <a:endParaRPr sz="2300" b="1" dirty="0">
              <a:latin typeface="Myriad Pro"/>
              <a:cs typeface="Myriad Pro"/>
            </a:endParaRPr>
          </a:p>
          <a:p>
            <a:pPr algn="ctr">
              <a:lnSpc>
                <a:spcPts val="2495"/>
              </a:lnSpc>
            </a:pPr>
            <a:r>
              <a:rPr sz="2300" b="1" spc="-5" dirty="0">
                <a:solidFill>
                  <a:srgbClr val="FFFFFF"/>
                </a:solidFill>
                <a:latin typeface="Myriad Pro"/>
                <a:cs typeface="Myriad Pro"/>
              </a:rPr>
              <a:t>green</a:t>
            </a:r>
            <a:endParaRPr sz="2300" b="1" dirty="0">
              <a:latin typeface="Myriad Pro"/>
              <a:cs typeface="Myriad Pro"/>
            </a:endParaRPr>
          </a:p>
          <a:p>
            <a:pPr algn="ctr">
              <a:lnSpc>
                <a:spcPts val="2630"/>
              </a:lnSpc>
            </a:pPr>
            <a:r>
              <a:rPr sz="2300" b="1" spc="-5" dirty="0">
                <a:solidFill>
                  <a:srgbClr val="FFFFFF"/>
                </a:solidFill>
                <a:latin typeface="Myriad Pro"/>
                <a:cs typeface="Myriad Pro"/>
              </a:rPr>
              <a:t>e</a:t>
            </a:r>
            <a:r>
              <a:rPr sz="2300" b="1" spc="5" dirty="0">
                <a:solidFill>
                  <a:srgbClr val="FFFFFF"/>
                </a:solidFill>
                <a:latin typeface="Myriad Pro"/>
                <a:cs typeface="Myriad Pro"/>
              </a:rPr>
              <a:t>c</a:t>
            </a:r>
            <a:r>
              <a:rPr sz="2300" b="1" dirty="0">
                <a:solidFill>
                  <a:srgbClr val="FFFFFF"/>
                </a:solidFill>
                <a:latin typeface="Myriad Pro"/>
                <a:cs typeface="Myriad Pro"/>
              </a:rPr>
              <a:t>ono</a:t>
            </a:r>
            <a:r>
              <a:rPr sz="2300" b="1" spc="-30" dirty="0">
                <a:solidFill>
                  <a:srgbClr val="FFFFFF"/>
                </a:solidFill>
                <a:latin typeface="Myriad Pro"/>
                <a:cs typeface="Myriad Pro"/>
              </a:rPr>
              <a:t>m</a:t>
            </a:r>
            <a:r>
              <a:rPr sz="2300" b="1" dirty="0">
                <a:solidFill>
                  <a:srgbClr val="FFFFFF"/>
                </a:solidFill>
                <a:latin typeface="Myriad Pro"/>
                <a:cs typeface="Myriad Pro"/>
              </a:rPr>
              <a:t>y</a:t>
            </a:r>
            <a:endParaRPr sz="2300" b="1" dirty="0">
              <a:latin typeface="Myriad Pro"/>
              <a:cs typeface="Myriad Pro"/>
            </a:endParaRPr>
          </a:p>
        </p:txBody>
      </p:sp>
      <p:sp>
        <p:nvSpPr>
          <p:cNvPr id="11" name="object 11"/>
          <p:cNvSpPr/>
          <p:nvPr/>
        </p:nvSpPr>
        <p:spPr>
          <a:xfrm>
            <a:off x="3473577" y="1942465"/>
            <a:ext cx="836169" cy="957707"/>
          </a:xfrm>
          <a:custGeom>
            <a:avLst/>
            <a:gdLst/>
            <a:ahLst/>
            <a:cxnLst/>
            <a:rect l="l" t="t" r="r" b="b"/>
            <a:pathLst>
              <a:path w="901700" h="1390014">
                <a:moveTo>
                  <a:pt x="303149" y="0"/>
                </a:moveTo>
                <a:lnTo>
                  <a:pt x="0" y="141350"/>
                </a:lnTo>
                <a:lnTo>
                  <a:pt x="497077" y="1207515"/>
                </a:lnTo>
                <a:lnTo>
                  <a:pt x="396113" y="1254633"/>
                </a:lnTo>
                <a:lnTo>
                  <a:pt x="766572" y="1389507"/>
                </a:lnTo>
                <a:lnTo>
                  <a:pt x="884291" y="1066164"/>
                </a:lnTo>
                <a:lnTo>
                  <a:pt x="800353" y="1066164"/>
                </a:lnTo>
                <a:lnTo>
                  <a:pt x="303149" y="0"/>
                </a:lnTo>
                <a:close/>
              </a:path>
              <a:path w="901700" h="1390014">
                <a:moveTo>
                  <a:pt x="901446" y="1019048"/>
                </a:moveTo>
                <a:lnTo>
                  <a:pt x="800353" y="1066164"/>
                </a:lnTo>
                <a:lnTo>
                  <a:pt x="884291" y="1066164"/>
                </a:lnTo>
                <a:lnTo>
                  <a:pt x="901446" y="1019048"/>
                </a:lnTo>
                <a:close/>
              </a:path>
            </a:pathLst>
          </a:custGeom>
          <a:solidFill>
            <a:schemeClr val="accent1"/>
          </a:solidFill>
        </p:spPr>
        <p:txBody>
          <a:bodyPr wrap="square" lIns="0" tIns="0" rIns="0" bIns="0" rtlCol="0"/>
          <a:lstStyle/>
          <a:p>
            <a:endParaRPr/>
          </a:p>
        </p:txBody>
      </p:sp>
      <p:sp>
        <p:nvSpPr>
          <p:cNvPr id="12" name="object 12"/>
          <p:cNvSpPr/>
          <p:nvPr/>
        </p:nvSpPr>
        <p:spPr>
          <a:xfrm>
            <a:off x="2643378" y="698083"/>
            <a:ext cx="1858645" cy="1487170"/>
          </a:xfrm>
          <a:custGeom>
            <a:avLst/>
            <a:gdLst/>
            <a:ahLst/>
            <a:cxnLst/>
            <a:rect l="l" t="t" r="r" b="b"/>
            <a:pathLst>
              <a:path w="1858645" h="1487170">
                <a:moveTo>
                  <a:pt x="1710055" y="0"/>
                </a:moveTo>
                <a:lnTo>
                  <a:pt x="148716" y="0"/>
                </a:lnTo>
                <a:lnTo>
                  <a:pt x="101697" y="7577"/>
                </a:lnTo>
                <a:lnTo>
                  <a:pt x="60871" y="28675"/>
                </a:lnTo>
                <a:lnTo>
                  <a:pt x="28683" y="60844"/>
                </a:lnTo>
                <a:lnTo>
                  <a:pt x="7578" y="101632"/>
                </a:lnTo>
                <a:lnTo>
                  <a:pt x="0" y="148589"/>
                </a:lnTo>
                <a:lnTo>
                  <a:pt x="0" y="1338199"/>
                </a:lnTo>
                <a:lnTo>
                  <a:pt x="7578" y="1385218"/>
                </a:lnTo>
                <a:lnTo>
                  <a:pt x="28683" y="1426044"/>
                </a:lnTo>
                <a:lnTo>
                  <a:pt x="60871" y="1458232"/>
                </a:lnTo>
                <a:lnTo>
                  <a:pt x="101697" y="1479337"/>
                </a:lnTo>
                <a:lnTo>
                  <a:pt x="148716" y="1486915"/>
                </a:lnTo>
                <a:lnTo>
                  <a:pt x="1710055" y="1486915"/>
                </a:lnTo>
                <a:lnTo>
                  <a:pt x="1757012" y="1479337"/>
                </a:lnTo>
                <a:lnTo>
                  <a:pt x="1797800" y="1458232"/>
                </a:lnTo>
                <a:lnTo>
                  <a:pt x="1829969" y="1426044"/>
                </a:lnTo>
                <a:lnTo>
                  <a:pt x="1851067" y="1385218"/>
                </a:lnTo>
                <a:lnTo>
                  <a:pt x="1858645" y="1338199"/>
                </a:lnTo>
                <a:lnTo>
                  <a:pt x="1858645" y="148589"/>
                </a:lnTo>
                <a:lnTo>
                  <a:pt x="1851067" y="101632"/>
                </a:lnTo>
                <a:lnTo>
                  <a:pt x="1829969" y="60844"/>
                </a:lnTo>
                <a:lnTo>
                  <a:pt x="1797800" y="28675"/>
                </a:lnTo>
                <a:lnTo>
                  <a:pt x="1757012" y="7577"/>
                </a:lnTo>
                <a:lnTo>
                  <a:pt x="1710055" y="0"/>
                </a:lnTo>
                <a:close/>
              </a:path>
            </a:pathLst>
          </a:custGeom>
          <a:solidFill>
            <a:srgbClr val="5ECCF3"/>
          </a:solidFill>
          <a:ln>
            <a:noFill/>
          </a:ln>
          <a:effectLst>
            <a:outerShdw blurRad="50800" dist="38100" dir="5400000" algn="t" rotWithShape="0">
              <a:prstClr val="black">
                <a:alpha val="40000"/>
              </a:prstClr>
            </a:outerShdw>
          </a:effectLst>
        </p:spPr>
        <p:txBody>
          <a:bodyPr wrap="square" lIns="0" tIns="0" rIns="0" bIns="0" rtlCol="0"/>
          <a:lstStyle/>
          <a:p>
            <a:endParaRPr/>
          </a:p>
        </p:txBody>
      </p:sp>
      <p:sp>
        <p:nvSpPr>
          <p:cNvPr id="13" name="object 13"/>
          <p:cNvSpPr/>
          <p:nvPr/>
        </p:nvSpPr>
        <p:spPr>
          <a:xfrm>
            <a:off x="2657901" y="686189"/>
            <a:ext cx="1858645" cy="1487170"/>
          </a:xfrm>
          <a:custGeom>
            <a:avLst/>
            <a:gdLst/>
            <a:ahLst/>
            <a:cxnLst/>
            <a:rect l="l" t="t" r="r" b="b"/>
            <a:pathLst>
              <a:path w="1858645" h="1487170">
                <a:moveTo>
                  <a:pt x="0" y="148589"/>
                </a:moveTo>
                <a:lnTo>
                  <a:pt x="7578" y="101632"/>
                </a:lnTo>
                <a:lnTo>
                  <a:pt x="28683" y="60844"/>
                </a:lnTo>
                <a:lnTo>
                  <a:pt x="60871" y="28675"/>
                </a:lnTo>
                <a:lnTo>
                  <a:pt x="101697" y="7577"/>
                </a:lnTo>
                <a:lnTo>
                  <a:pt x="148716" y="0"/>
                </a:lnTo>
                <a:lnTo>
                  <a:pt x="1710055" y="0"/>
                </a:lnTo>
                <a:lnTo>
                  <a:pt x="1757012" y="7577"/>
                </a:lnTo>
                <a:lnTo>
                  <a:pt x="1797800" y="28675"/>
                </a:lnTo>
                <a:lnTo>
                  <a:pt x="1829969" y="60844"/>
                </a:lnTo>
                <a:lnTo>
                  <a:pt x="1851067" y="101632"/>
                </a:lnTo>
                <a:lnTo>
                  <a:pt x="1858645" y="148589"/>
                </a:lnTo>
                <a:lnTo>
                  <a:pt x="1858645" y="1338199"/>
                </a:lnTo>
                <a:lnTo>
                  <a:pt x="1851067" y="1385218"/>
                </a:lnTo>
                <a:lnTo>
                  <a:pt x="1829969" y="1426044"/>
                </a:lnTo>
                <a:lnTo>
                  <a:pt x="1797800" y="1458232"/>
                </a:lnTo>
                <a:lnTo>
                  <a:pt x="1757012" y="1479337"/>
                </a:lnTo>
                <a:lnTo>
                  <a:pt x="1710055" y="1486915"/>
                </a:lnTo>
                <a:lnTo>
                  <a:pt x="148716" y="1486915"/>
                </a:lnTo>
                <a:lnTo>
                  <a:pt x="101697" y="1479337"/>
                </a:lnTo>
                <a:lnTo>
                  <a:pt x="60871" y="1458232"/>
                </a:lnTo>
                <a:lnTo>
                  <a:pt x="28683" y="1426044"/>
                </a:lnTo>
                <a:lnTo>
                  <a:pt x="7578" y="1385218"/>
                </a:lnTo>
                <a:lnTo>
                  <a:pt x="0" y="1338199"/>
                </a:lnTo>
                <a:lnTo>
                  <a:pt x="0" y="148589"/>
                </a:lnTo>
                <a:close/>
              </a:path>
            </a:pathLst>
          </a:custGeom>
          <a:ln w="19050">
            <a:solidFill>
              <a:srgbClr val="FFFFFF"/>
            </a:solidFill>
          </a:ln>
        </p:spPr>
        <p:txBody>
          <a:bodyPr wrap="square" lIns="0" tIns="0" rIns="0" bIns="0" rtlCol="0"/>
          <a:lstStyle/>
          <a:p>
            <a:endParaRPr/>
          </a:p>
        </p:txBody>
      </p:sp>
      <p:sp>
        <p:nvSpPr>
          <p:cNvPr id="14" name="object 14"/>
          <p:cNvSpPr txBox="1"/>
          <p:nvPr/>
        </p:nvSpPr>
        <p:spPr>
          <a:xfrm>
            <a:off x="2680389" y="917131"/>
            <a:ext cx="1702099" cy="987450"/>
          </a:xfrm>
          <a:prstGeom prst="rect">
            <a:avLst/>
          </a:prstGeom>
        </p:spPr>
        <p:txBody>
          <a:bodyPr vert="horz" wrap="square" lIns="0" tIns="0" rIns="0" bIns="0" rtlCol="0">
            <a:spAutoFit/>
          </a:bodyPr>
          <a:lstStyle/>
          <a:p>
            <a:pPr algn="ctr">
              <a:lnSpc>
                <a:spcPts val="2630"/>
              </a:lnSpc>
            </a:pPr>
            <a:r>
              <a:rPr sz="2300" b="1" dirty="0">
                <a:solidFill>
                  <a:srgbClr val="FFFFFF"/>
                </a:solidFill>
                <a:latin typeface="Myriad Pro"/>
                <a:cs typeface="Myriad Pro"/>
              </a:rPr>
              <a:t>Millennium</a:t>
            </a:r>
            <a:endParaRPr sz="2300" b="1" dirty="0">
              <a:latin typeface="Myriad Pro"/>
              <a:cs typeface="Myriad Pro"/>
            </a:endParaRPr>
          </a:p>
          <a:p>
            <a:pPr algn="ctr">
              <a:lnSpc>
                <a:spcPts val="2495"/>
              </a:lnSpc>
            </a:pPr>
            <a:r>
              <a:rPr sz="2300" b="1" spc="-5" dirty="0">
                <a:solidFill>
                  <a:srgbClr val="FFFFFF"/>
                </a:solidFill>
                <a:latin typeface="Myriad Pro"/>
                <a:cs typeface="Myriad Pro"/>
              </a:rPr>
              <a:t>Decla</a:t>
            </a:r>
            <a:r>
              <a:rPr sz="2300" b="1" spc="-30" dirty="0">
                <a:solidFill>
                  <a:srgbClr val="FFFFFF"/>
                </a:solidFill>
                <a:latin typeface="Myriad Pro"/>
                <a:cs typeface="Myriad Pro"/>
              </a:rPr>
              <a:t>r</a:t>
            </a:r>
            <a:r>
              <a:rPr sz="2300" b="1" dirty="0">
                <a:solidFill>
                  <a:srgbClr val="FFFFFF"/>
                </a:solidFill>
                <a:latin typeface="Myriad Pro"/>
                <a:cs typeface="Myriad Pro"/>
              </a:rPr>
              <a:t>ation</a:t>
            </a:r>
            <a:endParaRPr sz="2300" b="1" dirty="0">
              <a:latin typeface="Myriad Pro"/>
              <a:cs typeface="Myriad Pro"/>
            </a:endParaRPr>
          </a:p>
          <a:p>
            <a:pPr algn="ctr">
              <a:lnSpc>
                <a:spcPts val="2630"/>
              </a:lnSpc>
            </a:pPr>
            <a:r>
              <a:rPr sz="2300" b="1" dirty="0">
                <a:solidFill>
                  <a:srgbClr val="FFFFFF"/>
                </a:solidFill>
                <a:latin typeface="Myriad Pro"/>
                <a:cs typeface="Myriad Pro"/>
              </a:rPr>
              <a:t>&gt;</a:t>
            </a:r>
            <a:r>
              <a:rPr sz="2300" b="1" spc="-100" dirty="0">
                <a:solidFill>
                  <a:srgbClr val="FFFFFF"/>
                </a:solidFill>
                <a:latin typeface="Myriad Pro"/>
                <a:cs typeface="Myriad Pro"/>
              </a:rPr>
              <a:t> </a:t>
            </a:r>
            <a:r>
              <a:rPr sz="2300" b="1" dirty="0">
                <a:solidFill>
                  <a:srgbClr val="FFFFFF"/>
                </a:solidFill>
                <a:latin typeface="Myriad Pro"/>
                <a:cs typeface="Myriad Pro"/>
              </a:rPr>
              <a:t>MDG</a:t>
            </a:r>
            <a:endParaRPr sz="2300" b="1" dirty="0">
              <a:latin typeface="Myriad Pro"/>
              <a:cs typeface="Myriad Pro"/>
            </a:endParaRPr>
          </a:p>
        </p:txBody>
      </p:sp>
      <p:sp>
        <p:nvSpPr>
          <p:cNvPr id="15" name="object 15"/>
          <p:cNvSpPr/>
          <p:nvPr/>
        </p:nvSpPr>
        <p:spPr>
          <a:xfrm>
            <a:off x="5174406" y="1942465"/>
            <a:ext cx="728852" cy="982529"/>
          </a:xfrm>
          <a:custGeom>
            <a:avLst/>
            <a:gdLst/>
            <a:ahLst/>
            <a:cxnLst/>
            <a:rect l="l" t="t" r="r" b="b"/>
            <a:pathLst>
              <a:path w="901700" h="1390014">
                <a:moveTo>
                  <a:pt x="0" y="1019048"/>
                </a:moveTo>
                <a:lnTo>
                  <a:pt x="134747" y="1389507"/>
                </a:lnTo>
                <a:lnTo>
                  <a:pt x="505333" y="1254633"/>
                </a:lnTo>
                <a:lnTo>
                  <a:pt x="404240" y="1207515"/>
                </a:lnTo>
                <a:lnTo>
                  <a:pt x="470159" y="1066164"/>
                </a:lnTo>
                <a:lnTo>
                  <a:pt x="100964" y="1066164"/>
                </a:lnTo>
                <a:lnTo>
                  <a:pt x="0" y="1019048"/>
                </a:lnTo>
                <a:close/>
              </a:path>
              <a:path w="901700" h="1390014">
                <a:moveTo>
                  <a:pt x="598170" y="0"/>
                </a:moveTo>
                <a:lnTo>
                  <a:pt x="100964" y="1066164"/>
                </a:lnTo>
                <a:lnTo>
                  <a:pt x="470159" y="1066164"/>
                </a:lnTo>
                <a:lnTo>
                  <a:pt x="901446" y="141350"/>
                </a:lnTo>
                <a:lnTo>
                  <a:pt x="598170" y="0"/>
                </a:lnTo>
                <a:close/>
              </a:path>
            </a:pathLst>
          </a:custGeom>
          <a:solidFill>
            <a:srgbClr val="D75C00"/>
          </a:solidFill>
        </p:spPr>
        <p:txBody>
          <a:bodyPr wrap="square" lIns="0" tIns="0" rIns="0" bIns="0" rtlCol="0"/>
          <a:lstStyle/>
          <a:p>
            <a:endParaRPr/>
          </a:p>
        </p:txBody>
      </p:sp>
      <p:sp>
        <p:nvSpPr>
          <p:cNvPr id="16" name="object 16"/>
          <p:cNvSpPr/>
          <p:nvPr/>
        </p:nvSpPr>
        <p:spPr>
          <a:xfrm>
            <a:off x="4841113" y="684858"/>
            <a:ext cx="1859280" cy="1487170"/>
          </a:xfrm>
          <a:custGeom>
            <a:avLst/>
            <a:gdLst/>
            <a:ahLst/>
            <a:cxnLst/>
            <a:rect l="l" t="t" r="r" b="b"/>
            <a:pathLst>
              <a:path w="1859279" h="1487170">
                <a:moveTo>
                  <a:pt x="1710054" y="0"/>
                </a:moveTo>
                <a:lnTo>
                  <a:pt x="148716" y="0"/>
                </a:lnTo>
                <a:lnTo>
                  <a:pt x="101697" y="7577"/>
                </a:lnTo>
                <a:lnTo>
                  <a:pt x="60871" y="28675"/>
                </a:lnTo>
                <a:lnTo>
                  <a:pt x="28683" y="60844"/>
                </a:lnTo>
                <a:lnTo>
                  <a:pt x="7578" y="101632"/>
                </a:lnTo>
                <a:lnTo>
                  <a:pt x="0" y="148589"/>
                </a:lnTo>
                <a:lnTo>
                  <a:pt x="0" y="1338199"/>
                </a:lnTo>
                <a:lnTo>
                  <a:pt x="7578" y="1385218"/>
                </a:lnTo>
                <a:lnTo>
                  <a:pt x="28683" y="1426044"/>
                </a:lnTo>
                <a:lnTo>
                  <a:pt x="60871" y="1458232"/>
                </a:lnTo>
                <a:lnTo>
                  <a:pt x="101697" y="1479337"/>
                </a:lnTo>
                <a:lnTo>
                  <a:pt x="148716" y="1486915"/>
                </a:lnTo>
                <a:lnTo>
                  <a:pt x="1710054" y="1486915"/>
                </a:lnTo>
                <a:lnTo>
                  <a:pt x="1757025" y="1479337"/>
                </a:lnTo>
                <a:lnTo>
                  <a:pt x="1797845" y="1458232"/>
                </a:lnTo>
                <a:lnTo>
                  <a:pt x="1830051" y="1426044"/>
                </a:lnTo>
                <a:lnTo>
                  <a:pt x="1851181" y="1385218"/>
                </a:lnTo>
                <a:lnTo>
                  <a:pt x="1858772" y="1338199"/>
                </a:lnTo>
                <a:lnTo>
                  <a:pt x="1858772" y="148589"/>
                </a:lnTo>
                <a:lnTo>
                  <a:pt x="1851181" y="101632"/>
                </a:lnTo>
                <a:lnTo>
                  <a:pt x="1830051" y="60844"/>
                </a:lnTo>
                <a:lnTo>
                  <a:pt x="1797845" y="28675"/>
                </a:lnTo>
                <a:lnTo>
                  <a:pt x="1757025" y="7577"/>
                </a:lnTo>
                <a:lnTo>
                  <a:pt x="1710054" y="0"/>
                </a:lnTo>
                <a:close/>
              </a:path>
            </a:pathLst>
          </a:custGeom>
          <a:solidFill>
            <a:srgbClr val="C00000"/>
          </a:solidFill>
          <a:ln>
            <a:noFill/>
          </a:ln>
          <a:effectLst>
            <a:outerShdw blurRad="50800" dist="38100" dir="5400000" algn="t" rotWithShape="0">
              <a:prstClr val="black">
                <a:alpha val="40000"/>
              </a:prstClr>
            </a:outerShdw>
          </a:effectLst>
        </p:spPr>
        <p:txBody>
          <a:bodyPr wrap="square" lIns="0" tIns="0" rIns="0" bIns="0" rtlCol="0"/>
          <a:lstStyle/>
          <a:p>
            <a:endParaRPr/>
          </a:p>
        </p:txBody>
      </p:sp>
      <p:sp>
        <p:nvSpPr>
          <p:cNvPr id="17" name="object 17"/>
          <p:cNvSpPr/>
          <p:nvPr/>
        </p:nvSpPr>
        <p:spPr>
          <a:xfrm>
            <a:off x="4841113" y="671586"/>
            <a:ext cx="1859280" cy="1487170"/>
          </a:xfrm>
          <a:custGeom>
            <a:avLst/>
            <a:gdLst/>
            <a:ahLst/>
            <a:cxnLst/>
            <a:rect l="l" t="t" r="r" b="b"/>
            <a:pathLst>
              <a:path w="1859279" h="1487170">
                <a:moveTo>
                  <a:pt x="0" y="148589"/>
                </a:moveTo>
                <a:lnTo>
                  <a:pt x="7578" y="101632"/>
                </a:lnTo>
                <a:lnTo>
                  <a:pt x="28683" y="60844"/>
                </a:lnTo>
                <a:lnTo>
                  <a:pt x="60871" y="28675"/>
                </a:lnTo>
                <a:lnTo>
                  <a:pt x="101697" y="7577"/>
                </a:lnTo>
                <a:lnTo>
                  <a:pt x="148716" y="0"/>
                </a:lnTo>
                <a:lnTo>
                  <a:pt x="1710054" y="0"/>
                </a:lnTo>
                <a:lnTo>
                  <a:pt x="1757025" y="7577"/>
                </a:lnTo>
                <a:lnTo>
                  <a:pt x="1797845" y="28675"/>
                </a:lnTo>
                <a:lnTo>
                  <a:pt x="1830051" y="60844"/>
                </a:lnTo>
                <a:lnTo>
                  <a:pt x="1851181" y="101632"/>
                </a:lnTo>
                <a:lnTo>
                  <a:pt x="1858772" y="148589"/>
                </a:lnTo>
                <a:lnTo>
                  <a:pt x="1858772" y="1338199"/>
                </a:lnTo>
                <a:lnTo>
                  <a:pt x="1851181" y="1385218"/>
                </a:lnTo>
                <a:lnTo>
                  <a:pt x="1830051" y="1426044"/>
                </a:lnTo>
                <a:lnTo>
                  <a:pt x="1797845" y="1458232"/>
                </a:lnTo>
                <a:lnTo>
                  <a:pt x="1757025" y="1479337"/>
                </a:lnTo>
                <a:lnTo>
                  <a:pt x="1710054" y="1486915"/>
                </a:lnTo>
                <a:lnTo>
                  <a:pt x="148716" y="1486915"/>
                </a:lnTo>
                <a:lnTo>
                  <a:pt x="101697" y="1479337"/>
                </a:lnTo>
                <a:lnTo>
                  <a:pt x="60871" y="1458232"/>
                </a:lnTo>
                <a:lnTo>
                  <a:pt x="28683" y="1426044"/>
                </a:lnTo>
                <a:lnTo>
                  <a:pt x="7578" y="1385218"/>
                </a:lnTo>
                <a:lnTo>
                  <a:pt x="0" y="1338199"/>
                </a:lnTo>
                <a:lnTo>
                  <a:pt x="0" y="148589"/>
                </a:lnTo>
                <a:close/>
              </a:path>
            </a:pathLst>
          </a:custGeom>
          <a:ln w="19050">
            <a:solidFill>
              <a:srgbClr val="FFFFFF"/>
            </a:solidFill>
          </a:ln>
        </p:spPr>
        <p:txBody>
          <a:bodyPr wrap="square" lIns="0" tIns="0" rIns="0" bIns="0" rtlCol="0"/>
          <a:lstStyle/>
          <a:p>
            <a:endParaRPr/>
          </a:p>
        </p:txBody>
      </p:sp>
      <p:sp>
        <p:nvSpPr>
          <p:cNvPr id="18" name="object 18"/>
          <p:cNvSpPr txBox="1"/>
          <p:nvPr/>
        </p:nvSpPr>
        <p:spPr>
          <a:xfrm>
            <a:off x="5174406" y="775199"/>
            <a:ext cx="1201420" cy="1288301"/>
          </a:xfrm>
          <a:prstGeom prst="rect">
            <a:avLst/>
          </a:prstGeom>
        </p:spPr>
        <p:txBody>
          <a:bodyPr vert="horz" wrap="square" lIns="0" tIns="0" rIns="0" bIns="0" rtlCol="0">
            <a:spAutoFit/>
          </a:bodyPr>
          <a:lstStyle/>
          <a:p>
            <a:pPr marL="12700" marR="5080" algn="ctr">
              <a:lnSpc>
                <a:spcPct val="90500"/>
              </a:lnSpc>
            </a:pPr>
            <a:r>
              <a:rPr sz="2300" b="1" spc="-40" dirty="0">
                <a:solidFill>
                  <a:srgbClr val="FFFFFF"/>
                </a:solidFill>
                <a:latin typeface="Myriad Pro"/>
                <a:cs typeface="Myriad Pro"/>
              </a:rPr>
              <a:t>R</a:t>
            </a:r>
            <a:r>
              <a:rPr sz="2300" b="1" spc="-5" dirty="0">
                <a:solidFill>
                  <a:srgbClr val="FFFFFF"/>
                </a:solidFill>
                <a:latin typeface="Myriad Pro"/>
                <a:cs typeface="Myriad Pro"/>
              </a:rPr>
              <a:t>esou</a:t>
            </a:r>
            <a:r>
              <a:rPr sz="2300" b="1" spc="-15" dirty="0">
                <a:solidFill>
                  <a:srgbClr val="FFFFFF"/>
                </a:solidFill>
                <a:latin typeface="Myriad Pro"/>
                <a:cs typeface="Myriad Pro"/>
              </a:rPr>
              <a:t>r</a:t>
            </a:r>
            <a:r>
              <a:rPr sz="2300" b="1" spc="-5" dirty="0">
                <a:solidFill>
                  <a:srgbClr val="FFFFFF"/>
                </a:solidFill>
                <a:latin typeface="Myriad Pro"/>
                <a:cs typeface="Myriad Pro"/>
              </a:rPr>
              <a:t>ce  </a:t>
            </a:r>
            <a:r>
              <a:rPr sz="2300" b="1" dirty="0">
                <a:solidFill>
                  <a:srgbClr val="FFFFFF"/>
                </a:solidFill>
                <a:latin typeface="Myriad Pro"/>
                <a:cs typeface="Myriad Pro"/>
              </a:rPr>
              <a:t>crisis/  </a:t>
            </a:r>
            <a:r>
              <a:rPr sz="2300" b="1" spc="-5" dirty="0">
                <a:solidFill>
                  <a:srgbClr val="FFFFFF"/>
                </a:solidFill>
                <a:latin typeface="Myriad Pro"/>
                <a:cs typeface="Myriad Pro"/>
              </a:rPr>
              <a:t>climate  change</a:t>
            </a:r>
            <a:endParaRPr sz="2300" b="1" dirty="0">
              <a:latin typeface="Myriad Pro"/>
              <a:cs typeface="Myriad Pro"/>
            </a:endParaRPr>
          </a:p>
        </p:txBody>
      </p:sp>
      <p:sp>
        <p:nvSpPr>
          <p:cNvPr id="19" name="object 19"/>
          <p:cNvSpPr/>
          <p:nvPr/>
        </p:nvSpPr>
        <p:spPr>
          <a:xfrm>
            <a:off x="5716142" y="3482085"/>
            <a:ext cx="1449070" cy="735330"/>
          </a:xfrm>
          <a:custGeom>
            <a:avLst/>
            <a:gdLst/>
            <a:ahLst/>
            <a:cxnLst/>
            <a:rect l="l" t="t" r="r" b="b"/>
            <a:pathLst>
              <a:path w="1449070" h="735329">
                <a:moveTo>
                  <a:pt x="197104" y="196722"/>
                </a:moveTo>
                <a:lnTo>
                  <a:pt x="0" y="538226"/>
                </a:lnTo>
                <a:lnTo>
                  <a:pt x="341503" y="735330"/>
                </a:lnTo>
                <a:lnTo>
                  <a:pt x="312547" y="627633"/>
                </a:lnTo>
                <a:lnTo>
                  <a:pt x="1448815" y="323088"/>
                </a:lnTo>
                <a:lnTo>
                  <a:pt x="1443811" y="304419"/>
                </a:lnTo>
                <a:lnTo>
                  <a:pt x="225933" y="304419"/>
                </a:lnTo>
                <a:lnTo>
                  <a:pt x="197104" y="196722"/>
                </a:lnTo>
                <a:close/>
              </a:path>
              <a:path w="1449070" h="735329">
                <a:moveTo>
                  <a:pt x="1362202" y="0"/>
                </a:moveTo>
                <a:lnTo>
                  <a:pt x="225933" y="304419"/>
                </a:lnTo>
                <a:lnTo>
                  <a:pt x="1443811" y="304419"/>
                </a:lnTo>
                <a:lnTo>
                  <a:pt x="1362202" y="0"/>
                </a:lnTo>
                <a:close/>
              </a:path>
            </a:pathLst>
          </a:custGeom>
          <a:solidFill>
            <a:schemeClr val="accent2">
              <a:lumMod val="75000"/>
            </a:schemeClr>
          </a:solidFill>
        </p:spPr>
        <p:txBody>
          <a:bodyPr wrap="square" lIns="0" tIns="0" rIns="0" bIns="0" rtlCol="0"/>
          <a:lstStyle/>
          <a:p>
            <a:endParaRPr/>
          </a:p>
        </p:txBody>
      </p:sp>
      <p:sp>
        <p:nvSpPr>
          <p:cNvPr id="20" name="object 20"/>
          <p:cNvSpPr/>
          <p:nvPr/>
        </p:nvSpPr>
        <p:spPr>
          <a:xfrm>
            <a:off x="6192392" y="2900172"/>
            <a:ext cx="1858645" cy="1487170"/>
          </a:xfrm>
          <a:custGeom>
            <a:avLst/>
            <a:gdLst/>
            <a:ahLst/>
            <a:cxnLst/>
            <a:rect l="l" t="t" r="r" b="b"/>
            <a:pathLst>
              <a:path w="1858645" h="1487170">
                <a:moveTo>
                  <a:pt x="1709928" y="0"/>
                </a:moveTo>
                <a:lnTo>
                  <a:pt x="148590" y="0"/>
                </a:lnTo>
                <a:lnTo>
                  <a:pt x="101632" y="7578"/>
                </a:lnTo>
                <a:lnTo>
                  <a:pt x="60844" y="28683"/>
                </a:lnTo>
                <a:lnTo>
                  <a:pt x="28675" y="60871"/>
                </a:lnTo>
                <a:lnTo>
                  <a:pt x="7577" y="101697"/>
                </a:lnTo>
                <a:lnTo>
                  <a:pt x="0" y="148716"/>
                </a:lnTo>
                <a:lnTo>
                  <a:pt x="0" y="1338198"/>
                </a:lnTo>
                <a:lnTo>
                  <a:pt x="7577" y="1385218"/>
                </a:lnTo>
                <a:lnTo>
                  <a:pt x="28675" y="1426044"/>
                </a:lnTo>
                <a:lnTo>
                  <a:pt x="60844" y="1458232"/>
                </a:lnTo>
                <a:lnTo>
                  <a:pt x="101632" y="1479337"/>
                </a:lnTo>
                <a:lnTo>
                  <a:pt x="148590" y="1486915"/>
                </a:lnTo>
                <a:lnTo>
                  <a:pt x="1709928" y="1486915"/>
                </a:lnTo>
                <a:lnTo>
                  <a:pt x="1756947" y="1479337"/>
                </a:lnTo>
                <a:lnTo>
                  <a:pt x="1797773" y="1458232"/>
                </a:lnTo>
                <a:lnTo>
                  <a:pt x="1829961" y="1426044"/>
                </a:lnTo>
                <a:lnTo>
                  <a:pt x="1851066" y="1385218"/>
                </a:lnTo>
                <a:lnTo>
                  <a:pt x="1858645" y="1338198"/>
                </a:lnTo>
                <a:lnTo>
                  <a:pt x="1858645" y="148716"/>
                </a:lnTo>
                <a:lnTo>
                  <a:pt x="1851066" y="101697"/>
                </a:lnTo>
                <a:lnTo>
                  <a:pt x="1829961" y="60871"/>
                </a:lnTo>
                <a:lnTo>
                  <a:pt x="1797773" y="28683"/>
                </a:lnTo>
                <a:lnTo>
                  <a:pt x="1756947" y="7578"/>
                </a:lnTo>
                <a:lnTo>
                  <a:pt x="1709928" y="0"/>
                </a:lnTo>
                <a:close/>
              </a:path>
            </a:pathLst>
          </a:custGeom>
          <a:solidFill>
            <a:srgbClr val="001F5F"/>
          </a:solidFill>
          <a:ln>
            <a:noFill/>
          </a:ln>
          <a:effectLst>
            <a:outerShdw blurRad="50800" dist="38100" dir="5400000" algn="t" rotWithShape="0">
              <a:prstClr val="black">
                <a:alpha val="40000"/>
              </a:prstClr>
            </a:outerShdw>
          </a:effectLst>
        </p:spPr>
        <p:txBody>
          <a:bodyPr wrap="square" lIns="0" tIns="0" rIns="0" bIns="0" rtlCol="0"/>
          <a:lstStyle/>
          <a:p>
            <a:endParaRPr/>
          </a:p>
        </p:txBody>
      </p:sp>
      <p:sp>
        <p:nvSpPr>
          <p:cNvPr id="21" name="object 21"/>
          <p:cNvSpPr/>
          <p:nvPr/>
        </p:nvSpPr>
        <p:spPr>
          <a:xfrm>
            <a:off x="6192392" y="2900172"/>
            <a:ext cx="1858645" cy="1487170"/>
          </a:xfrm>
          <a:custGeom>
            <a:avLst/>
            <a:gdLst/>
            <a:ahLst/>
            <a:cxnLst/>
            <a:rect l="l" t="t" r="r" b="b"/>
            <a:pathLst>
              <a:path w="1858645" h="1487170">
                <a:moveTo>
                  <a:pt x="0" y="148716"/>
                </a:moveTo>
                <a:lnTo>
                  <a:pt x="7577" y="101697"/>
                </a:lnTo>
                <a:lnTo>
                  <a:pt x="28675" y="60871"/>
                </a:lnTo>
                <a:lnTo>
                  <a:pt x="60844" y="28683"/>
                </a:lnTo>
                <a:lnTo>
                  <a:pt x="101632" y="7578"/>
                </a:lnTo>
                <a:lnTo>
                  <a:pt x="148590" y="0"/>
                </a:lnTo>
                <a:lnTo>
                  <a:pt x="1709928" y="0"/>
                </a:lnTo>
                <a:lnTo>
                  <a:pt x="1756947" y="7578"/>
                </a:lnTo>
                <a:lnTo>
                  <a:pt x="1797773" y="28683"/>
                </a:lnTo>
                <a:lnTo>
                  <a:pt x="1829961" y="60871"/>
                </a:lnTo>
                <a:lnTo>
                  <a:pt x="1851066" y="101697"/>
                </a:lnTo>
                <a:lnTo>
                  <a:pt x="1858645" y="148716"/>
                </a:lnTo>
                <a:lnTo>
                  <a:pt x="1858645" y="1338198"/>
                </a:lnTo>
                <a:lnTo>
                  <a:pt x="1851066" y="1385218"/>
                </a:lnTo>
                <a:lnTo>
                  <a:pt x="1829961" y="1426044"/>
                </a:lnTo>
                <a:lnTo>
                  <a:pt x="1797773" y="1458232"/>
                </a:lnTo>
                <a:lnTo>
                  <a:pt x="1756947" y="1479337"/>
                </a:lnTo>
                <a:lnTo>
                  <a:pt x="1709928" y="1486915"/>
                </a:lnTo>
                <a:lnTo>
                  <a:pt x="148590" y="1486915"/>
                </a:lnTo>
                <a:lnTo>
                  <a:pt x="101632" y="1479337"/>
                </a:lnTo>
                <a:lnTo>
                  <a:pt x="60844" y="1458232"/>
                </a:lnTo>
                <a:lnTo>
                  <a:pt x="28675" y="1426044"/>
                </a:lnTo>
                <a:lnTo>
                  <a:pt x="7577" y="1385218"/>
                </a:lnTo>
                <a:lnTo>
                  <a:pt x="0" y="1338198"/>
                </a:lnTo>
                <a:lnTo>
                  <a:pt x="0" y="148716"/>
                </a:lnTo>
                <a:close/>
              </a:path>
            </a:pathLst>
          </a:custGeom>
          <a:ln w="19050">
            <a:solidFill>
              <a:srgbClr val="FFFFFF"/>
            </a:solidFill>
          </a:ln>
        </p:spPr>
        <p:txBody>
          <a:bodyPr wrap="square" lIns="0" tIns="0" rIns="0" bIns="0" rtlCol="0"/>
          <a:lstStyle/>
          <a:p>
            <a:endParaRPr/>
          </a:p>
        </p:txBody>
      </p:sp>
      <p:sp>
        <p:nvSpPr>
          <p:cNvPr id="22" name="object 22"/>
          <p:cNvSpPr txBox="1"/>
          <p:nvPr/>
        </p:nvSpPr>
        <p:spPr>
          <a:xfrm>
            <a:off x="6434072" y="3330702"/>
            <a:ext cx="1493139" cy="641201"/>
          </a:xfrm>
          <a:prstGeom prst="rect">
            <a:avLst/>
          </a:prstGeom>
        </p:spPr>
        <p:txBody>
          <a:bodyPr vert="horz" wrap="square" lIns="0" tIns="0" rIns="0" bIns="0" rtlCol="0">
            <a:spAutoFit/>
          </a:bodyPr>
          <a:lstStyle/>
          <a:p>
            <a:pPr marL="12700" marR="5080" indent="101600">
              <a:lnSpc>
                <a:spcPts val="2500"/>
              </a:lnSpc>
            </a:pPr>
            <a:r>
              <a:rPr sz="2300" b="1" spc="-5" dirty="0">
                <a:solidFill>
                  <a:srgbClr val="FFFFFF"/>
                </a:solidFill>
                <a:latin typeface="Myriad Pro"/>
                <a:cs typeface="Myriad Pro"/>
              </a:rPr>
              <a:t>Common  cha</a:t>
            </a:r>
            <a:r>
              <a:rPr sz="2300" b="1" spc="20" dirty="0">
                <a:solidFill>
                  <a:srgbClr val="FFFFFF"/>
                </a:solidFill>
                <a:latin typeface="Myriad Pro"/>
                <a:cs typeface="Myriad Pro"/>
              </a:rPr>
              <a:t>l</a:t>
            </a:r>
            <a:r>
              <a:rPr sz="2300" b="1" dirty="0">
                <a:solidFill>
                  <a:srgbClr val="FFFFFF"/>
                </a:solidFill>
                <a:latin typeface="Myriad Pro"/>
                <a:cs typeface="Myriad Pro"/>
              </a:rPr>
              <a:t>lenges</a:t>
            </a:r>
            <a:endParaRPr sz="2300" b="1" dirty="0">
              <a:latin typeface="Myriad Pro"/>
              <a:cs typeface="Myriad Pro"/>
            </a:endParaRPr>
          </a:p>
        </p:txBody>
      </p:sp>
      <p:sp>
        <p:nvSpPr>
          <p:cNvPr id="23" name="object 23"/>
          <p:cNvSpPr/>
          <p:nvPr/>
        </p:nvSpPr>
        <p:spPr>
          <a:xfrm>
            <a:off x="1114551" y="5006465"/>
            <a:ext cx="7200900" cy="1105535"/>
          </a:xfrm>
          <a:custGeom>
            <a:avLst/>
            <a:gdLst/>
            <a:ahLst/>
            <a:cxnLst/>
            <a:rect l="l" t="t" r="r" b="b"/>
            <a:pathLst>
              <a:path w="7200900" h="1105535">
                <a:moveTo>
                  <a:pt x="7016572" y="0"/>
                </a:moveTo>
                <a:lnTo>
                  <a:pt x="184226" y="0"/>
                </a:lnTo>
                <a:lnTo>
                  <a:pt x="135253" y="6576"/>
                </a:lnTo>
                <a:lnTo>
                  <a:pt x="91246" y="25141"/>
                </a:lnTo>
                <a:lnTo>
                  <a:pt x="53960" y="53943"/>
                </a:lnTo>
                <a:lnTo>
                  <a:pt x="25153" y="91233"/>
                </a:lnTo>
                <a:lnTo>
                  <a:pt x="6581" y="135260"/>
                </a:lnTo>
                <a:lnTo>
                  <a:pt x="0" y="184276"/>
                </a:lnTo>
                <a:lnTo>
                  <a:pt x="0" y="921232"/>
                </a:lnTo>
                <a:lnTo>
                  <a:pt x="6581" y="970216"/>
                </a:lnTo>
                <a:lnTo>
                  <a:pt x="25153" y="1014233"/>
                </a:lnTo>
                <a:lnTo>
                  <a:pt x="53960" y="1051526"/>
                </a:lnTo>
                <a:lnTo>
                  <a:pt x="91246" y="1080339"/>
                </a:lnTo>
                <a:lnTo>
                  <a:pt x="135253" y="1098914"/>
                </a:lnTo>
                <a:lnTo>
                  <a:pt x="184226" y="1105496"/>
                </a:lnTo>
                <a:lnTo>
                  <a:pt x="7016572" y="1105496"/>
                </a:lnTo>
                <a:lnTo>
                  <a:pt x="7065544" y="1098914"/>
                </a:lnTo>
                <a:lnTo>
                  <a:pt x="7109559" y="1080339"/>
                </a:lnTo>
                <a:lnTo>
                  <a:pt x="7146858" y="1051526"/>
                </a:lnTo>
                <a:lnTo>
                  <a:pt x="7175679" y="1014233"/>
                </a:lnTo>
                <a:lnTo>
                  <a:pt x="7194263" y="970216"/>
                </a:lnTo>
                <a:lnTo>
                  <a:pt x="7200849" y="921232"/>
                </a:lnTo>
                <a:lnTo>
                  <a:pt x="7200849" y="184276"/>
                </a:lnTo>
                <a:lnTo>
                  <a:pt x="7194263" y="135260"/>
                </a:lnTo>
                <a:lnTo>
                  <a:pt x="7175679" y="91233"/>
                </a:lnTo>
                <a:lnTo>
                  <a:pt x="7146858" y="53943"/>
                </a:lnTo>
                <a:lnTo>
                  <a:pt x="7109559" y="25141"/>
                </a:lnTo>
                <a:lnTo>
                  <a:pt x="7065544" y="6576"/>
                </a:lnTo>
                <a:lnTo>
                  <a:pt x="7016572" y="0"/>
                </a:lnTo>
                <a:close/>
              </a:path>
            </a:pathLst>
          </a:custGeom>
          <a:solidFill>
            <a:srgbClr val="4E67C7"/>
          </a:solidFill>
          <a:ln>
            <a:noFill/>
          </a:ln>
          <a:effectLst>
            <a:outerShdw blurRad="50800" dist="38100" dir="5400000" algn="t" rotWithShape="0">
              <a:prstClr val="black">
                <a:alpha val="40000"/>
              </a:prstClr>
            </a:outerShdw>
          </a:effectLst>
        </p:spPr>
        <p:txBody>
          <a:bodyPr wrap="square" lIns="0" tIns="0" rIns="0" bIns="0" rtlCol="0"/>
          <a:lstStyle/>
          <a:p>
            <a:endParaRPr/>
          </a:p>
        </p:txBody>
      </p:sp>
      <p:sp>
        <p:nvSpPr>
          <p:cNvPr id="24" name="object 24"/>
          <p:cNvSpPr/>
          <p:nvPr/>
        </p:nvSpPr>
        <p:spPr>
          <a:xfrm>
            <a:off x="1114985" y="5001108"/>
            <a:ext cx="7200900" cy="1105535"/>
          </a:xfrm>
          <a:custGeom>
            <a:avLst/>
            <a:gdLst/>
            <a:ahLst/>
            <a:cxnLst/>
            <a:rect l="l" t="t" r="r" b="b"/>
            <a:pathLst>
              <a:path w="7200900" h="1105535">
                <a:moveTo>
                  <a:pt x="0" y="184276"/>
                </a:moveTo>
                <a:lnTo>
                  <a:pt x="6581" y="135260"/>
                </a:lnTo>
                <a:lnTo>
                  <a:pt x="25153" y="91233"/>
                </a:lnTo>
                <a:lnTo>
                  <a:pt x="53960" y="53943"/>
                </a:lnTo>
                <a:lnTo>
                  <a:pt x="91246" y="25141"/>
                </a:lnTo>
                <a:lnTo>
                  <a:pt x="135253" y="6576"/>
                </a:lnTo>
                <a:lnTo>
                  <a:pt x="184226" y="0"/>
                </a:lnTo>
                <a:lnTo>
                  <a:pt x="7016572" y="0"/>
                </a:lnTo>
                <a:lnTo>
                  <a:pt x="7065544" y="6576"/>
                </a:lnTo>
                <a:lnTo>
                  <a:pt x="7109559" y="25141"/>
                </a:lnTo>
                <a:lnTo>
                  <a:pt x="7146858" y="53943"/>
                </a:lnTo>
                <a:lnTo>
                  <a:pt x="7175679" y="91233"/>
                </a:lnTo>
                <a:lnTo>
                  <a:pt x="7194263" y="135260"/>
                </a:lnTo>
                <a:lnTo>
                  <a:pt x="7200849" y="184276"/>
                </a:lnTo>
                <a:lnTo>
                  <a:pt x="7200849" y="921232"/>
                </a:lnTo>
                <a:lnTo>
                  <a:pt x="7194263" y="970216"/>
                </a:lnTo>
                <a:lnTo>
                  <a:pt x="7175679" y="1014233"/>
                </a:lnTo>
                <a:lnTo>
                  <a:pt x="7146858" y="1051526"/>
                </a:lnTo>
                <a:lnTo>
                  <a:pt x="7109559" y="1080339"/>
                </a:lnTo>
                <a:lnTo>
                  <a:pt x="7065544" y="1098914"/>
                </a:lnTo>
                <a:lnTo>
                  <a:pt x="7016572" y="1105496"/>
                </a:lnTo>
                <a:lnTo>
                  <a:pt x="184226" y="1105496"/>
                </a:lnTo>
                <a:lnTo>
                  <a:pt x="135253" y="1098914"/>
                </a:lnTo>
                <a:lnTo>
                  <a:pt x="91246" y="1080339"/>
                </a:lnTo>
                <a:lnTo>
                  <a:pt x="53960" y="1051526"/>
                </a:lnTo>
                <a:lnTo>
                  <a:pt x="25153" y="1014233"/>
                </a:lnTo>
                <a:lnTo>
                  <a:pt x="6581" y="970216"/>
                </a:lnTo>
                <a:lnTo>
                  <a:pt x="0" y="921232"/>
                </a:lnTo>
                <a:lnTo>
                  <a:pt x="0" y="184276"/>
                </a:lnTo>
                <a:close/>
              </a:path>
            </a:pathLst>
          </a:custGeom>
          <a:ln w="19050">
            <a:solidFill>
              <a:srgbClr val="374992"/>
            </a:solidFill>
          </a:ln>
        </p:spPr>
        <p:txBody>
          <a:bodyPr wrap="square" lIns="0" tIns="0" rIns="0" bIns="0" rtlCol="0"/>
          <a:lstStyle/>
          <a:p>
            <a:endParaRPr/>
          </a:p>
        </p:txBody>
      </p:sp>
      <p:sp>
        <p:nvSpPr>
          <p:cNvPr id="25" name="object 25"/>
          <p:cNvSpPr txBox="1"/>
          <p:nvPr/>
        </p:nvSpPr>
        <p:spPr>
          <a:xfrm>
            <a:off x="1902563" y="5117737"/>
            <a:ext cx="6129097" cy="861774"/>
          </a:xfrm>
          <a:prstGeom prst="rect">
            <a:avLst/>
          </a:prstGeom>
        </p:spPr>
        <p:txBody>
          <a:bodyPr vert="horz" wrap="square" lIns="0" tIns="0" rIns="0" bIns="0" rtlCol="0">
            <a:spAutoFit/>
          </a:bodyPr>
          <a:lstStyle/>
          <a:p>
            <a:pPr marL="1543050" marR="5080" indent="-1530350">
              <a:lnSpc>
                <a:spcPct val="100000"/>
              </a:lnSpc>
            </a:pPr>
            <a:r>
              <a:rPr sz="2800" b="1" spc="-10" dirty="0">
                <a:solidFill>
                  <a:srgbClr val="FFFFFF"/>
                </a:solidFill>
                <a:latin typeface="Myriad Pro"/>
                <a:cs typeface="Myriad Pro"/>
              </a:rPr>
              <a:t>the </a:t>
            </a:r>
            <a:r>
              <a:rPr sz="2800" b="1" spc="-5" dirty="0">
                <a:solidFill>
                  <a:srgbClr val="FFFFFF"/>
                </a:solidFill>
                <a:latin typeface="Myriad Pro"/>
                <a:cs typeface="Myriad Pro"/>
              </a:rPr>
              <a:t>2030 Agenda </a:t>
            </a:r>
            <a:r>
              <a:rPr sz="2800" b="1" spc="-15" dirty="0">
                <a:solidFill>
                  <a:srgbClr val="FFFFFF"/>
                </a:solidFill>
                <a:latin typeface="Myriad Pro"/>
                <a:cs typeface="Myriad Pro"/>
              </a:rPr>
              <a:t>for </a:t>
            </a:r>
            <a:r>
              <a:rPr sz="2800" b="1" spc="-5" dirty="0">
                <a:solidFill>
                  <a:srgbClr val="FFFFFF"/>
                </a:solidFill>
                <a:latin typeface="Myriad Pro"/>
                <a:cs typeface="Myriad Pro"/>
              </a:rPr>
              <a:t>Sustainable  </a:t>
            </a:r>
            <a:r>
              <a:rPr sz="2800" b="1" spc="-10" dirty="0">
                <a:solidFill>
                  <a:srgbClr val="FFFFFF"/>
                </a:solidFill>
                <a:latin typeface="Myriad Pro"/>
                <a:cs typeface="Myriad Pro"/>
              </a:rPr>
              <a:t>Development</a:t>
            </a:r>
            <a:endParaRPr sz="2800" b="1" dirty="0">
              <a:latin typeface="Myriad Pro"/>
              <a:cs typeface="Myriad Pro"/>
            </a:endParaRPr>
          </a:p>
        </p:txBody>
      </p:sp>
      <p:sp>
        <p:nvSpPr>
          <p:cNvPr id="28" name="Slide Number Placeholder 4"/>
          <p:cNvSpPr>
            <a:spLocks noGrp="1"/>
          </p:cNvSpPr>
          <p:nvPr>
            <p:ph type="sldNum" sz="quarter" idx="12"/>
          </p:nvPr>
        </p:nvSpPr>
        <p:spPr>
          <a:xfrm>
            <a:off x="6553200" y="6356350"/>
            <a:ext cx="2133600" cy="365125"/>
          </a:xfrm>
        </p:spPr>
        <p:txBody>
          <a:bodyPr/>
          <a:lstStyle/>
          <a:p>
            <a:fld id="{8F4D090D-EA94-40C4-A53C-A9B462A19CDB}" type="slidenum">
              <a:rPr lang="en-GB" smtClean="0"/>
              <a:pPr/>
              <a:t>19</a:t>
            </a:fld>
            <a:endParaRPr lang="en-GB" dirty="0"/>
          </a:p>
        </p:txBody>
      </p:sp>
    </p:spTree>
    <p:extLst>
      <p:ext uri="{BB962C8B-B14F-4D97-AF65-F5344CB8AC3E}">
        <p14:creationId xmlns:p14="http://schemas.microsoft.com/office/powerpoint/2010/main" val="2803577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4860032" y="908720"/>
            <a:ext cx="3826768" cy="5325613"/>
          </a:xfrm>
        </p:spPr>
        <p:txBody>
          <a:bodyPr>
            <a:normAutofit/>
          </a:bodyPr>
          <a:lstStyle/>
          <a:p>
            <a:pPr marL="0" indent="0">
              <a:buNone/>
            </a:pPr>
            <a:endParaRPr lang="en-US" sz="1600" b="1" dirty="0"/>
          </a:p>
          <a:p>
            <a:pPr marL="342900" indent="-342900">
              <a:lnSpc>
                <a:spcPct val="150000"/>
              </a:lnSpc>
              <a:buFont typeface="+mj-lt"/>
              <a:buAutoNum type="arabicPeriod"/>
            </a:pPr>
            <a:r>
              <a:rPr lang="en-US" sz="1600" b="1" dirty="0">
                <a:solidFill>
                  <a:srgbClr val="FF0000"/>
                </a:solidFill>
              </a:rPr>
              <a:t>Background and </a:t>
            </a:r>
            <a:r>
              <a:rPr lang="en-US" sz="1600" b="1" dirty="0" smtClean="0">
                <a:solidFill>
                  <a:srgbClr val="FF0000"/>
                </a:solidFill>
              </a:rPr>
              <a:t>Motivation</a:t>
            </a:r>
            <a:endParaRPr lang="en-US" sz="1600" b="1" dirty="0">
              <a:solidFill>
                <a:srgbClr val="FF0000"/>
              </a:solidFill>
            </a:endParaRPr>
          </a:p>
          <a:p>
            <a:pPr marL="342900" indent="-342900">
              <a:lnSpc>
                <a:spcPct val="150000"/>
              </a:lnSpc>
              <a:buFont typeface="+mj-lt"/>
              <a:buAutoNum type="arabicPeriod"/>
            </a:pPr>
            <a:r>
              <a:rPr lang="en-US" sz="1600" b="1" dirty="0">
                <a:solidFill>
                  <a:srgbClr val="FF0000"/>
                </a:solidFill>
              </a:rPr>
              <a:t>Financial inclusion and poverty </a:t>
            </a:r>
          </a:p>
          <a:p>
            <a:pPr marL="342900" indent="-342900">
              <a:lnSpc>
                <a:spcPct val="150000"/>
              </a:lnSpc>
              <a:buFont typeface="+mj-lt"/>
              <a:buAutoNum type="arabicPeriod"/>
            </a:pPr>
            <a:r>
              <a:rPr lang="en-US" sz="1600" b="1" dirty="0">
                <a:solidFill>
                  <a:srgbClr val="FF0000"/>
                </a:solidFill>
              </a:rPr>
              <a:t>Financial </a:t>
            </a:r>
            <a:r>
              <a:rPr lang="en-US" sz="1600" b="1" dirty="0" smtClean="0">
                <a:solidFill>
                  <a:srgbClr val="FF0000"/>
                </a:solidFill>
              </a:rPr>
              <a:t>inclusion </a:t>
            </a:r>
            <a:r>
              <a:rPr lang="en-US" sz="1600" b="1" dirty="0">
                <a:solidFill>
                  <a:srgbClr val="FF0000"/>
                </a:solidFill>
              </a:rPr>
              <a:t>and MDG </a:t>
            </a:r>
          </a:p>
          <a:p>
            <a:pPr marL="342900" indent="-342900">
              <a:lnSpc>
                <a:spcPct val="150000"/>
              </a:lnSpc>
              <a:buFont typeface="+mj-lt"/>
              <a:buAutoNum type="arabicPeriod"/>
            </a:pPr>
            <a:r>
              <a:rPr lang="en-US" sz="1600" b="1" dirty="0">
                <a:solidFill>
                  <a:srgbClr val="FF0000"/>
                </a:solidFill>
              </a:rPr>
              <a:t>A journey from MDG to SDG </a:t>
            </a:r>
          </a:p>
          <a:p>
            <a:pPr marL="342900" indent="-342900">
              <a:lnSpc>
                <a:spcPct val="150000"/>
              </a:lnSpc>
              <a:buFont typeface="+mj-lt"/>
              <a:buAutoNum type="arabicPeriod"/>
            </a:pPr>
            <a:r>
              <a:rPr lang="en-US" sz="1600" b="1" dirty="0">
                <a:solidFill>
                  <a:srgbClr val="FF0000"/>
                </a:solidFill>
              </a:rPr>
              <a:t>Triangle of SDG, Financial inclusion </a:t>
            </a:r>
            <a:r>
              <a:rPr lang="en-US" sz="1600" b="1" dirty="0" smtClean="0">
                <a:solidFill>
                  <a:srgbClr val="FF0000"/>
                </a:solidFill>
              </a:rPr>
              <a:t>and </a:t>
            </a:r>
            <a:r>
              <a:rPr lang="en-US" sz="1600" b="1" dirty="0">
                <a:solidFill>
                  <a:srgbClr val="FF0000"/>
                </a:solidFill>
              </a:rPr>
              <a:t>poverty </a:t>
            </a:r>
          </a:p>
          <a:p>
            <a:pPr marL="342900" indent="-342900">
              <a:lnSpc>
                <a:spcPct val="150000"/>
              </a:lnSpc>
              <a:buFont typeface="+mj-lt"/>
              <a:buAutoNum type="arabicPeriod"/>
            </a:pPr>
            <a:r>
              <a:rPr lang="en-US" sz="1600" b="1" dirty="0">
                <a:solidFill>
                  <a:srgbClr val="FF0000"/>
                </a:solidFill>
              </a:rPr>
              <a:t>Methodology </a:t>
            </a:r>
            <a:r>
              <a:rPr lang="en-US" sz="1600" b="1" dirty="0" smtClean="0">
                <a:solidFill>
                  <a:srgbClr val="FF0000"/>
                </a:solidFill>
              </a:rPr>
              <a:t> &amp; Variables</a:t>
            </a:r>
            <a:endParaRPr lang="en-US" sz="1600" b="1" dirty="0">
              <a:solidFill>
                <a:srgbClr val="FF0000"/>
              </a:solidFill>
            </a:endParaRPr>
          </a:p>
          <a:p>
            <a:pPr marL="342900" indent="-342900">
              <a:lnSpc>
                <a:spcPct val="150000"/>
              </a:lnSpc>
              <a:buFont typeface="+mj-lt"/>
              <a:buAutoNum type="arabicPeriod"/>
            </a:pPr>
            <a:r>
              <a:rPr lang="en-US" sz="1600" b="1" dirty="0" smtClean="0">
                <a:solidFill>
                  <a:srgbClr val="FF0000"/>
                </a:solidFill>
              </a:rPr>
              <a:t>Results</a:t>
            </a:r>
          </a:p>
          <a:p>
            <a:pPr marL="342900" indent="-342900">
              <a:lnSpc>
                <a:spcPct val="150000"/>
              </a:lnSpc>
              <a:buFont typeface="+mj-lt"/>
              <a:buAutoNum type="arabicPeriod"/>
            </a:pPr>
            <a:r>
              <a:rPr lang="en-US" sz="1600" b="1" dirty="0" smtClean="0">
                <a:solidFill>
                  <a:srgbClr val="FF0000"/>
                </a:solidFill>
              </a:rPr>
              <a:t>Financial Inclusion and SDGs</a:t>
            </a:r>
          </a:p>
          <a:p>
            <a:pPr marL="342900" indent="-342900">
              <a:lnSpc>
                <a:spcPct val="150000"/>
              </a:lnSpc>
              <a:buFont typeface="+mj-lt"/>
              <a:buAutoNum type="arabicPeriod"/>
            </a:pPr>
            <a:r>
              <a:rPr lang="en-US" sz="1600" b="1" dirty="0" smtClean="0">
                <a:solidFill>
                  <a:srgbClr val="FF0000"/>
                </a:solidFill>
              </a:rPr>
              <a:t>Proposed Indicators </a:t>
            </a:r>
            <a:endParaRPr lang="en-US" sz="1600" b="1" dirty="0">
              <a:solidFill>
                <a:srgbClr val="FF0000"/>
              </a:solidFill>
            </a:endParaRPr>
          </a:p>
          <a:p>
            <a:pPr marL="342900" indent="-342900">
              <a:lnSpc>
                <a:spcPct val="150000"/>
              </a:lnSpc>
              <a:buFont typeface="+mj-lt"/>
              <a:buAutoNum type="arabicPeriod"/>
            </a:pPr>
            <a:r>
              <a:rPr lang="en-US" sz="1600" b="1" dirty="0">
                <a:solidFill>
                  <a:srgbClr val="FF0000"/>
                </a:solidFill>
              </a:rPr>
              <a:t>Conclusion and Recommendation</a:t>
            </a:r>
            <a:endParaRPr lang="en-US" sz="1600" b="1" dirty="0" smtClean="0">
              <a:solidFill>
                <a:srgbClr val="FF0000"/>
              </a:solidFill>
            </a:endParaRPr>
          </a:p>
        </p:txBody>
      </p:sp>
      <p:sp>
        <p:nvSpPr>
          <p:cNvPr id="3" name="Slide Number Placeholder 2"/>
          <p:cNvSpPr>
            <a:spLocks noGrp="1"/>
          </p:cNvSpPr>
          <p:nvPr>
            <p:ph type="sldNum" sz="quarter" idx="12"/>
          </p:nvPr>
        </p:nvSpPr>
        <p:spPr/>
        <p:txBody>
          <a:bodyPr/>
          <a:lstStyle/>
          <a:p>
            <a:fld id="{8F4D090D-EA94-40C4-A53C-A9B462A19CDB}" type="slidenum">
              <a:rPr lang="en-GB" smtClean="0"/>
              <a:pPr/>
              <a:t>2</a:t>
            </a:fld>
            <a:endParaRPr lang="en-GB"/>
          </a:p>
        </p:txBody>
      </p:sp>
      <p:sp>
        <p:nvSpPr>
          <p:cNvPr id="4" name="Title 3"/>
          <p:cNvSpPr>
            <a:spLocks noGrp="1"/>
          </p:cNvSpPr>
          <p:nvPr>
            <p:ph type="title"/>
          </p:nvPr>
        </p:nvSpPr>
        <p:spPr/>
        <p:txBody>
          <a:bodyPr>
            <a:normAutofit/>
          </a:bodyPr>
          <a:lstStyle/>
          <a:p>
            <a:r>
              <a:rPr lang="en-MY" sz="3600" dirty="0" smtClean="0"/>
              <a:t>Contents </a:t>
            </a:r>
            <a:endParaRPr lang="en-MY" sz="3600" dirty="0"/>
          </a:p>
        </p:txBody>
      </p:sp>
    </p:spTree>
    <p:extLst>
      <p:ext uri="{BB962C8B-B14F-4D97-AF65-F5344CB8AC3E}">
        <p14:creationId xmlns:p14="http://schemas.microsoft.com/office/powerpoint/2010/main" val="15541026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09C2C02-B260-4CCC-B617-C386B18826A8}" type="slidenum">
              <a:rPr lang="en-US" smtClean="0"/>
              <a:t>20</a:t>
            </a:fld>
            <a:endParaRPr lang="en-US"/>
          </a:p>
        </p:txBody>
      </p:sp>
      <p:sp>
        <p:nvSpPr>
          <p:cNvPr id="4" name="Title 3"/>
          <p:cNvSpPr txBox="1">
            <a:spLocks/>
          </p:cNvSpPr>
          <p:nvPr/>
        </p:nvSpPr>
        <p:spPr>
          <a:xfrm>
            <a:off x="457200" y="274638"/>
            <a:ext cx="8229600" cy="562074"/>
          </a:xfrm>
          <a:prstGeom prst="rect">
            <a:avLst/>
          </a:prstGeom>
        </p:spPr>
        <p:txBody>
          <a:bodyPr/>
          <a:lstStyle>
            <a:lvl1pPr algn="l" defTabSz="914400" rtl="0" eaLnBrk="1" latinLnBrk="0" hangingPunct="1">
              <a:spcBef>
                <a:spcPct val="0"/>
              </a:spcBef>
              <a:buNone/>
              <a:defRPr sz="2400" kern="1200">
                <a:solidFill>
                  <a:schemeClr val="tx1"/>
                </a:solidFill>
                <a:latin typeface="Myriad Pro" pitchFamily="34" charset="0"/>
                <a:ea typeface="+mj-ea"/>
                <a:cs typeface="+mj-cs"/>
              </a:defRPr>
            </a:lvl1pPr>
          </a:lstStyle>
          <a:p>
            <a:pPr algn="ctr"/>
            <a:r>
              <a:rPr lang="en-MY" sz="3200" b="1" dirty="0" smtClean="0">
                <a:solidFill>
                  <a:srgbClr val="7030A0"/>
                </a:solidFill>
              </a:rPr>
              <a:t>EMPIRICAL STUDY </a:t>
            </a:r>
            <a:endParaRPr lang="en-MY" sz="3200" b="1" dirty="0">
              <a:solidFill>
                <a:srgbClr val="7030A0"/>
              </a:solidFill>
            </a:endParaRPr>
          </a:p>
        </p:txBody>
      </p:sp>
      <p:sp>
        <p:nvSpPr>
          <p:cNvPr id="5" name="Content Placeholder 4"/>
          <p:cNvSpPr txBox="1">
            <a:spLocks/>
          </p:cNvSpPr>
          <p:nvPr/>
        </p:nvSpPr>
        <p:spPr>
          <a:xfrm>
            <a:off x="457200" y="845718"/>
            <a:ext cx="8311952" cy="5247578"/>
          </a:xfrm>
          <a:prstGeom prst="rect">
            <a:avLst/>
          </a:prstGeom>
        </p:spPr>
        <p:txBody>
          <a:bodyPr>
            <a:normAutofit fontScale="85000" lnSpcReduction="20000"/>
          </a:bodyPr>
          <a:lstStyle>
            <a:lvl1pPr marL="268288" indent="-268288"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pPr algn="just">
              <a:lnSpc>
                <a:spcPct val="120000"/>
              </a:lnSpc>
              <a:spcBef>
                <a:spcPts val="0"/>
              </a:spcBef>
            </a:pPr>
            <a:r>
              <a:rPr lang="en-US" sz="2300" dirty="0" smtClean="0">
                <a:solidFill>
                  <a:srgbClr val="C00000"/>
                </a:solidFill>
              </a:rPr>
              <a:t>Hypothesis that will test whether or not the microfinance as a proxy of financial inclusion lead economic growth that eradicate poverty. </a:t>
            </a:r>
          </a:p>
          <a:p>
            <a:pPr marL="0" indent="0" algn="just">
              <a:lnSpc>
                <a:spcPct val="120000"/>
              </a:lnSpc>
              <a:spcBef>
                <a:spcPts val="0"/>
              </a:spcBef>
              <a:buNone/>
            </a:pPr>
            <a:endParaRPr lang="en-US" sz="1100" dirty="0" smtClean="0">
              <a:solidFill>
                <a:srgbClr val="C00000"/>
              </a:solidFill>
            </a:endParaRPr>
          </a:p>
          <a:p>
            <a:pPr algn="just">
              <a:lnSpc>
                <a:spcPct val="120000"/>
              </a:lnSpc>
              <a:spcBef>
                <a:spcPts val="0"/>
              </a:spcBef>
            </a:pPr>
            <a:r>
              <a:rPr lang="en-US" sz="2300" dirty="0" smtClean="0">
                <a:solidFill>
                  <a:srgbClr val="C00000"/>
                </a:solidFill>
              </a:rPr>
              <a:t>Available data from 1985 up to 2013 has been collected from Micro finance regulatory authority website and the DataStream; Data has been taken on yearly basis. </a:t>
            </a:r>
          </a:p>
          <a:p>
            <a:pPr marL="0" indent="0" algn="just">
              <a:lnSpc>
                <a:spcPct val="120000"/>
              </a:lnSpc>
              <a:spcBef>
                <a:spcPts val="0"/>
              </a:spcBef>
              <a:buNone/>
            </a:pPr>
            <a:endParaRPr lang="en-US" sz="1100" dirty="0" smtClean="0">
              <a:solidFill>
                <a:srgbClr val="C00000"/>
              </a:solidFill>
            </a:endParaRPr>
          </a:p>
          <a:p>
            <a:pPr algn="just">
              <a:lnSpc>
                <a:spcPct val="120000"/>
              </a:lnSpc>
              <a:spcBef>
                <a:spcPts val="0"/>
              </a:spcBef>
            </a:pPr>
            <a:r>
              <a:rPr lang="en-US" sz="2300" dirty="0" smtClean="0">
                <a:solidFill>
                  <a:srgbClr val="C00000"/>
                </a:solidFill>
              </a:rPr>
              <a:t>Bangladesh has been taken as case for this empirical study. </a:t>
            </a:r>
          </a:p>
          <a:p>
            <a:pPr marL="0" indent="0" algn="just">
              <a:lnSpc>
                <a:spcPct val="120000"/>
              </a:lnSpc>
              <a:spcBef>
                <a:spcPts val="0"/>
              </a:spcBef>
              <a:buNone/>
            </a:pPr>
            <a:endParaRPr lang="en-US" sz="1000" dirty="0" smtClean="0">
              <a:solidFill>
                <a:srgbClr val="C00000"/>
              </a:solidFill>
            </a:endParaRPr>
          </a:p>
          <a:p>
            <a:pPr marL="0" indent="0" algn="just">
              <a:lnSpc>
                <a:spcPct val="120000"/>
              </a:lnSpc>
              <a:spcBef>
                <a:spcPts val="0"/>
              </a:spcBef>
              <a:buFont typeface="Arial" pitchFamily="34" charset="0"/>
              <a:buNone/>
            </a:pPr>
            <a:r>
              <a:rPr lang="en-US" sz="2300" dirty="0" smtClean="0">
                <a:solidFill>
                  <a:srgbClr val="C00000"/>
                </a:solidFill>
              </a:rPr>
              <a:t>The model is specified as follows:</a:t>
            </a:r>
          </a:p>
          <a:p>
            <a:pPr marL="0" indent="0" algn="just">
              <a:lnSpc>
                <a:spcPct val="120000"/>
              </a:lnSpc>
              <a:spcBef>
                <a:spcPts val="0"/>
              </a:spcBef>
              <a:buFont typeface="Arial" pitchFamily="34" charset="0"/>
              <a:buNone/>
            </a:pPr>
            <a:endParaRPr lang="en-MY" sz="900" dirty="0" smtClean="0">
              <a:solidFill>
                <a:srgbClr val="C00000"/>
              </a:solidFill>
            </a:endParaRPr>
          </a:p>
          <a:p>
            <a:pPr algn="just">
              <a:lnSpc>
                <a:spcPct val="120000"/>
              </a:lnSpc>
              <a:spcBef>
                <a:spcPts val="0"/>
              </a:spcBef>
            </a:pPr>
            <a:r>
              <a:rPr lang="en-US" sz="2300" i="1" dirty="0" smtClean="0">
                <a:solidFill>
                  <a:srgbClr val="C00000"/>
                </a:solidFill>
              </a:rPr>
              <a:t>LOG</a:t>
            </a:r>
            <a:r>
              <a:rPr lang="en-US" sz="2300" dirty="0" smtClean="0">
                <a:solidFill>
                  <a:srgbClr val="C00000"/>
                </a:solidFill>
              </a:rPr>
              <a:t> (</a:t>
            </a:r>
            <a:r>
              <a:rPr lang="en-US" sz="2300" i="1" dirty="0" smtClean="0">
                <a:solidFill>
                  <a:srgbClr val="C00000"/>
                </a:solidFill>
              </a:rPr>
              <a:t>RGDP</a:t>
            </a:r>
            <a:r>
              <a:rPr lang="en-US" sz="2300" dirty="0" smtClean="0">
                <a:solidFill>
                  <a:srgbClr val="C00000"/>
                </a:solidFill>
              </a:rPr>
              <a:t>) =g0 +g </a:t>
            </a:r>
            <a:r>
              <a:rPr lang="en-US" sz="2300" i="1" dirty="0" smtClean="0">
                <a:solidFill>
                  <a:srgbClr val="C00000"/>
                </a:solidFill>
              </a:rPr>
              <a:t>MFLA</a:t>
            </a:r>
            <a:r>
              <a:rPr lang="en-US" sz="2300" dirty="0" smtClean="0">
                <a:solidFill>
                  <a:srgbClr val="C00000"/>
                </a:solidFill>
              </a:rPr>
              <a:t>+g2</a:t>
            </a:r>
            <a:r>
              <a:rPr lang="en-US" sz="2300" i="1" dirty="0" smtClean="0">
                <a:solidFill>
                  <a:srgbClr val="C00000"/>
                </a:solidFill>
              </a:rPr>
              <a:t>RINTR</a:t>
            </a:r>
            <a:r>
              <a:rPr lang="en-US" sz="2300" dirty="0" smtClean="0">
                <a:solidFill>
                  <a:srgbClr val="C00000"/>
                </a:solidFill>
              </a:rPr>
              <a:t>+g3</a:t>
            </a:r>
            <a:r>
              <a:rPr lang="en-US" sz="2300" i="1" dirty="0" smtClean="0">
                <a:solidFill>
                  <a:srgbClr val="C00000"/>
                </a:solidFill>
              </a:rPr>
              <a:t>INF</a:t>
            </a:r>
            <a:r>
              <a:rPr lang="en-US" sz="2300" dirty="0" smtClean="0">
                <a:solidFill>
                  <a:srgbClr val="C00000"/>
                </a:solidFill>
              </a:rPr>
              <a:t> +</a:t>
            </a:r>
            <a:r>
              <a:rPr lang="en-US" sz="2300" i="1" dirty="0" err="1" smtClean="0">
                <a:solidFill>
                  <a:srgbClr val="C00000"/>
                </a:solidFill>
              </a:rPr>
              <a:t>Ut</a:t>
            </a:r>
            <a:endParaRPr lang="en-MY" sz="2300" dirty="0" smtClean="0">
              <a:solidFill>
                <a:srgbClr val="C00000"/>
              </a:solidFill>
            </a:endParaRPr>
          </a:p>
          <a:p>
            <a:pPr marL="0" indent="0" algn="just">
              <a:lnSpc>
                <a:spcPct val="120000"/>
              </a:lnSpc>
              <a:spcBef>
                <a:spcPts val="0"/>
              </a:spcBef>
              <a:buFont typeface="Arial" pitchFamily="34" charset="0"/>
              <a:buNone/>
            </a:pPr>
            <a:endParaRPr lang="en-US" sz="900" dirty="0" smtClean="0">
              <a:solidFill>
                <a:srgbClr val="C00000"/>
              </a:solidFill>
            </a:endParaRPr>
          </a:p>
          <a:p>
            <a:pPr marL="0" indent="0" algn="just">
              <a:lnSpc>
                <a:spcPct val="120000"/>
              </a:lnSpc>
              <a:spcBef>
                <a:spcPts val="0"/>
              </a:spcBef>
              <a:buFont typeface="Arial" pitchFamily="34" charset="0"/>
              <a:buNone/>
            </a:pPr>
            <a:r>
              <a:rPr lang="en-US" sz="2300" dirty="0" smtClean="0">
                <a:solidFill>
                  <a:srgbClr val="C00000"/>
                </a:solidFill>
              </a:rPr>
              <a:t>Where;</a:t>
            </a:r>
            <a:endParaRPr lang="en-MY" sz="2300" dirty="0" smtClean="0">
              <a:solidFill>
                <a:srgbClr val="C00000"/>
              </a:solidFill>
            </a:endParaRPr>
          </a:p>
          <a:p>
            <a:pPr algn="just">
              <a:lnSpc>
                <a:spcPct val="120000"/>
              </a:lnSpc>
              <a:spcBef>
                <a:spcPts val="0"/>
              </a:spcBef>
            </a:pPr>
            <a:r>
              <a:rPr lang="en-US" sz="2300" dirty="0" smtClean="0">
                <a:solidFill>
                  <a:srgbClr val="C00000"/>
                </a:solidFill>
              </a:rPr>
              <a:t>RGDP = Real Gross Domestic Product (a proxy for economic growth)</a:t>
            </a:r>
            <a:endParaRPr lang="en-MY" sz="2300" dirty="0" smtClean="0">
              <a:solidFill>
                <a:srgbClr val="C00000"/>
              </a:solidFill>
            </a:endParaRPr>
          </a:p>
          <a:p>
            <a:pPr algn="just">
              <a:lnSpc>
                <a:spcPct val="120000"/>
              </a:lnSpc>
              <a:spcBef>
                <a:spcPts val="0"/>
              </a:spcBef>
            </a:pPr>
            <a:r>
              <a:rPr lang="en-US" sz="2300" dirty="0" smtClean="0">
                <a:solidFill>
                  <a:srgbClr val="C00000"/>
                </a:solidFill>
              </a:rPr>
              <a:t>MFLA = Microfinance Loan and Advances</a:t>
            </a:r>
            <a:endParaRPr lang="en-MY" sz="2300" dirty="0" smtClean="0">
              <a:solidFill>
                <a:srgbClr val="C00000"/>
              </a:solidFill>
            </a:endParaRPr>
          </a:p>
          <a:p>
            <a:pPr algn="just">
              <a:lnSpc>
                <a:spcPct val="120000"/>
              </a:lnSpc>
              <a:spcBef>
                <a:spcPts val="0"/>
              </a:spcBef>
            </a:pPr>
            <a:r>
              <a:rPr lang="en-US" sz="2300" dirty="0" smtClean="0">
                <a:solidFill>
                  <a:srgbClr val="C00000"/>
                </a:solidFill>
              </a:rPr>
              <a:t>RINTR = Real Interest Rate </a:t>
            </a:r>
            <a:endParaRPr lang="en-MY" sz="2300" dirty="0" smtClean="0">
              <a:solidFill>
                <a:srgbClr val="C00000"/>
              </a:solidFill>
            </a:endParaRPr>
          </a:p>
          <a:p>
            <a:pPr algn="just">
              <a:lnSpc>
                <a:spcPct val="120000"/>
              </a:lnSpc>
              <a:spcBef>
                <a:spcPts val="0"/>
              </a:spcBef>
            </a:pPr>
            <a:r>
              <a:rPr lang="en-US" sz="2300" dirty="0" smtClean="0">
                <a:solidFill>
                  <a:srgbClr val="C00000"/>
                </a:solidFill>
              </a:rPr>
              <a:t>INF =Inflation</a:t>
            </a:r>
            <a:endParaRPr lang="en-MY" sz="2300" dirty="0" smtClean="0">
              <a:solidFill>
                <a:srgbClr val="C00000"/>
              </a:solidFill>
            </a:endParaRPr>
          </a:p>
          <a:p>
            <a:endParaRPr lang="en-MY" dirty="0"/>
          </a:p>
        </p:txBody>
      </p:sp>
    </p:spTree>
    <p:extLst>
      <p:ext uri="{BB962C8B-B14F-4D97-AF65-F5344CB8AC3E}">
        <p14:creationId xmlns:p14="http://schemas.microsoft.com/office/powerpoint/2010/main" val="1661376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00CC"/>
                </a:solidFill>
              </a:rPr>
              <a:t>METHODOLOGY &amp; VARIABLES</a:t>
            </a:r>
            <a:endParaRPr lang="en-MY" sz="3200" b="1" dirty="0">
              <a:solidFill>
                <a:srgbClr val="0000CC"/>
              </a:solidFill>
            </a:endParaRPr>
          </a:p>
        </p:txBody>
      </p:sp>
      <p:sp>
        <p:nvSpPr>
          <p:cNvPr id="4" name="Content Placeholder 3"/>
          <p:cNvSpPr>
            <a:spLocks noGrp="1"/>
          </p:cNvSpPr>
          <p:nvPr>
            <p:ph idx="1"/>
          </p:nvPr>
        </p:nvSpPr>
        <p:spPr/>
        <p:txBody>
          <a:bodyPr>
            <a:normAutofit fontScale="92500" lnSpcReduction="10000"/>
          </a:bodyPr>
          <a:lstStyle/>
          <a:p>
            <a:pPr>
              <a:lnSpc>
                <a:spcPct val="110000"/>
              </a:lnSpc>
              <a:spcBef>
                <a:spcPts val="0"/>
              </a:spcBef>
              <a:buFont typeface="Wingdings" panose="05000000000000000000" pitchFamily="2" charset="2"/>
              <a:buChar char="Ø"/>
            </a:pPr>
            <a:r>
              <a:rPr lang="en-MY" sz="3600" b="1" dirty="0" smtClean="0">
                <a:solidFill>
                  <a:srgbClr val="009900"/>
                </a:solidFill>
              </a:rPr>
              <a:t>Methodology</a:t>
            </a:r>
          </a:p>
          <a:p>
            <a:pPr>
              <a:lnSpc>
                <a:spcPct val="110000"/>
              </a:lnSpc>
              <a:spcBef>
                <a:spcPts val="0"/>
              </a:spcBef>
              <a:buFont typeface="Wingdings" panose="05000000000000000000" pitchFamily="2" charset="2"/>
              <a:buChar char="ü"/>
            </a:pPr>
            <a:r>
              <a:rPr lang="en-US" sz="2800" dirty="0" smtClean="0">
                <a:solidFill>
                  <a:srgbClr val="FF0000"/>
                </a:solidFill>
              </a:rPr>
              <a:t>Johansen </a:t>
            </a:r>
            <a:r>
              <a:rPr lang="en-US" sz="2800" dirty="0">
                <a:solidFill>
                  <a:srgbClr val="FF0000"/>
                </a:solidFill>
              </a:rPr>
              <a:t>Co-integration Test</a:t>
            </a:r>
          </a:p>
          <a:p>
            <a:pPr>
              <a:lnSpc>
                <a:spcPct val="110000"/>
              </a:lnSpc>
              <a:spcBef>
                <a:spcPts val="0"/>
              </a:spcBef>
              <a:buFont typeface="Wingdings" panose="05000000000000000000" pitchFamily="2" charset="2"/>
              <a:buChar char="ü"/>
            </a:pPr>
            <a:r>
              <a:rPr lang="en-US" sz="2800" dirty="0" smtClean="0">
                <a:solidFill>
                  <a:srgbClr val="FF0000"/>
                </a:solidFill>
              </a:rPr>
              <a:t>Vector </a:t>
            </a:r>
            <a:r>
              <a:rPr lang="en-US" sz="2800" dirty="0">
                <a:solidFill>
                  <a:srgbClr val="FF0000"/>
                </a:solidFill>
              </a:rPr>
              <a:t>Error Correction Model (VECM</a:t>
            </a:r>
            <a:r>
              <a:rPr lang="en-US" sz="2800" dirty="0" smtClean="0">
                <a:solidFill>
                  <a:srgbClr val="FF0000"/>
                </a:solidFill>
              </a:rPr>
              <a:t>)</a:t>
            </a:r>
          </a:p>
          <a:p>
            <a:pPr marL="0" indent="0">
              <a:lnSpc>
                <a:spcPct val="110000"/>
              </a:lnSpc>
              <a:spcBef>
                <a:spcPts val="0"/>
              </a:spcBef>
              <a:buNone/>
            </a:pPr>
            <a:endParaRPr lang="en-US" sz="2800" dirty="0">
              <a:solidFill>
                <a:srgbClr val="FF0000"/>
              </a:solidFill>
            </a:endParaRPr>
          </a:p>
          <a:p>
            <a:pPr>
              <a:lnSpc>
                <a:spcPct val="110000"/>
              </a:lnSpc>
              <a:spcBef>
                <a:spcPts val="0"/>
              </a:spcBef>
              <a:buFont typeface="Wingdings" panose="05000000000000000000" pitchFamily="2" charset="2"/>
              <a:buChar char="Ø"/>
            </a:pPr>
            <a:r>
              <a:rPr lang="en-MY" sz="3600" b="1" dirty="0" smtClean="0">
                <a:solidFill>
                  <a:srgbClr val="009900"/>
                </a:solidFill>
              </a:rPr>
              <a:t>Variables</a:t>
            </a:r>
          </a:p>
          <a:p>
            <a:pPr>
              <a:lnSpc>
                <a:spcPct val="110000"/>
              </a:lnSpc>
              <a:spcBef>
                <a:spcPts val="0"/>
              </a:spcBef>
              <a:buFont typeface="Wingdings" pitchFamily="2" charset="2"/>
              <a:buChar char="ü"/>
            </a:pPr>
            <a:r>
              <a:rPr lang="en-US" sz="2800" dirty="0">
                <a:solidFill>
                  <a:srgbClr val="FF0000"/>
                </a:solidFill>
              </a:rPr>
              <a:t>RGDP = Real Gross Domestic Product (a proxy for economic growth)</a:t>
            </a:r>
            <a:endParaRPr lang="en-MY" sz="2800" dirty="0">
              <a:solidFill>
                <a:srgbClr val="FF0000"/>
              </a:solidFill>
            </a:endParaRPr>
          </a:p>
          <a:p>
            <a:pPr>
              <a:lnSpc>
                <a:spcPct val="110000"/>
              </a:lnSpc>
              <a:spcBef>
                <a:spcPts val="0"/>
              </a:spcBef>
              <a:buFont typeface="Wingdings" pitchFamily="2" charset="2"/>
              <a:buChar char="ü"/>
            </a:pPr>
            <a:r>
              <a:rPr lang="en-US" sz="2800" dirty="0">
                <a:solidFill>
                  <a:srgbClr val="FF0000"/>
                </a:solidFill>
              </a:rPr>
              <a:t>MFLA = Microfinance Loan and Advances</a:t>
            </a:r>
            <a:endParaRPr lang="en-MY" sz="2800" dirty="0">
              <a:solidFill>
                <a:srgbClr val="FF0000"/>
              </a:solidFill>
            </a:endParaRPr>
          </a:p>
          <a:p>
            <a:pPr>
              <a:lnSpc>
                <a:spcPct val="110000"/>
              </a:lnSpc>
              <a:spcBef>
                <a:spcPts val="0"/>
              </a:spcBef>
              <a:buFont typeface="Wingdings" pitchFamily="2" charset="2"/>
              <a:buChar char="ü"/>
            </a:pPr>
            <a:r>
              <a:rPr lang="en-US" sz="2800" dirty="0">
                <a:solidFill>
                  <a:srgbClr val="FF0000"/>
                </a:solidFill>
              </a:rPr>
              <a:t>RINTR = Real Interest Rate</a:t>
            </a:r>
          </a:p>
          <a:p>
            <a:pPr>
              <a:lnSpc>
                <a:spcPct val="110000"/>
              </a:lnSpc>
              <a:spcBef>
                <a:spcPts val="0"/>
              </a:spcBef>
              <a:buFont typeface="Wingdings" pitchFamily="2" charset="2"/>
              <a:buChar char="ü"/>
            </a:pPr>
            <a:r>
              <a:rPr lang="en-US" sz="2800" dirty="0">
                <a:solidFill>
                  <a:srgbClr val="FF0000"/>
                </a:solidFill>
              </a:rPr>
              <a:t>INF =Inflation</a:t>
            </a:r>
            <a:endParaRPr lang="en-MY" sz="2800" dirty="0">
              <a:solidFill>
                <a:srgbClr val="FF0000"/>
              </a:solidFill>
            </a:endParaRPr>
          </a:p>
          <a:p>
            <a:endParaRPr lang="en-MY" sz="3600"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21</a:t>
            </a:fld>
            <a:endParaRPr lang="en-GB" dirty="0"/>
          </a:p>
        </p:txBody>
      </p:sp>
    </p:spTree>
    <p:extLst>
      <p:ext uri="{BB962C8B-B14F-4D97-AF65-F5344CB8AC3E}">
        <p14:creationId xmlns:p14="http://schemas.microsoft.com/office/powerpoint/2010/main" val="2389759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F4D090D-EA94-40C4-A53C-A9B462A19CDB}" type="slidenum">
              <a:rPr lang="en-GB" smtClean="0"/>
              <a:pPr/>
              <a:t>22</a:t>
            </a:fld>
            <a:endParaRPr lang="en-GB" dirty="0"/>
          </a:p>
        </p:txBody>
      </p:sp>
      <p:sp>
        <p:nvSpPr>
          <p:cNvPr id="6" name="Title 2"/>
          <p:cNvSpPr>
            <a:spLocks noGrp="1"/>
          </p:cNvSpPr>
          <p:nvPr>
            <p:ph type="title"/>
          </p:nvPr>
        </p:nvSpPr>
        <p:spPr>
          <a:xfrm>
            <a:off x="457200" y="274638"/>
            <a:ext cx="8229600" cy="1143000"/>
          </a:xfrm>
        </p:spPr>
        <p:txBody>
          <a:bodyPr>
            <a:normAutofit/>
          </a:bodyPr>
          <a:lstStyle/>
          <a:p>
            <a:pPr algn="ctr"/>
            <a:r>
              <a:rPr lang="en-US" sz="3200" b="1" dirty="0" smtClean="0">
                <a:solidFill>
                  <a:srgbClr val="C00000"/>
                </a:solidFill>
              </a:rPr>
              <a:t>WHY BANGLADESH ? </a:t>
            </a:r>
            <a:endParaRPr lang="en-US" sz="3200" b="1" dirty="0">
              <a:solidFill>
                <a:srgbClr val="C00000"/>
              </a:solidFill>
            </a:endParaRPr>
          </a:p>
        </p:txBody>
      </p:sp>
      <p:sp>
        <p:nvSpPr>
          <p:cNvPr id="7" name="Content Placeholder 3"/>
          <p:cNvSpPr>
            <a:spLocks noGrp="1"/>
          </p:cNvSpPr>
          <p:nvPr>
            <p:ph idx="1"/>
          </p:nvPr>
        </p:nvSpPr>
        <p:spPr>
          <a:xfrm>
            <a:off x="457200" y="1268760"/>
            <a:ext cx="8229600" cy="4857403"/>
          </a:xfrm>
        </p:spPr>
        <p:txBody>
          <a:bodyPr>
            <a:normAutofit fontScale="92500" lnSpcReduction="20000"/>
          </a:bodyPr>
          <a:lstStyle/>
          <a:p>
            <a:endParaRPr lang="en-MY" dirty="0" smtClean="0"/>
          </a:p>
          <a:p>
            <a:pPr>
              <a:buFont typeface="Wingdings" panose="05000000000000000000" pitchFamily="2" charset="2"/>
              <a:buChar char="Ø"/>
            </a:pPr>
            <a:r>
              <a:rPr lang="en-MY" sz="2600" dirty="0" smtClean="0">
                <a:solidFill>
                  <a:srgbClr val="008000"/>
                </a:solidFill>
              </a:rPr>
              <a:t>Known as Birth Place of Microfinance. </a:t>
            </a:r>
          </a:p>
          <a:p>
            <a:endParaRPr lang="en-MY" sz="800" dirty="0" smtClean="0">
              <a:solidFill>
                <a:srgbClr val="008000"/>
              </a:solidFill>
            </a:endParaRPr>
          </a:p>
          <a:p>
            <a:pPr>
              <a:buFont typeface="Wingdings" panose="05000000000000000000" pitchFamily="2" charset="2"/>
              <a:buChar char="Ø"/>
            </a:pPr>
            <a:r>
              <a:rPr lang="en-MY" sz="2600" dirty="0" smtClean="0">
                <a:solidFill>
                  <a:srgbClr val="008000"/>
                </a:solidFill>
              </a:rPr>
              <a:t>Bangladesh is well-known for its "minimalist" Grameen program focusing mainly on livelihood enterprises. </a:t>
            </a:r>
          </a:p>
          <a:p>
            <a:endParaRPr lang="en-MY" sz="800" dirty="0" smtClean="0">
              <a:solidFill>
                <a:srgbClr val="008000"/>
              </a:solidFill>
            </a:endParaRPr>
          </a:p>
          <a:p>
            <a:pPr>
              <a:buFont typeface="Wingdings" panose="05000000000000000000" pitchFamily="2" charset="2"/>
              <a:buChar char="Ø"/>
            </a:pPr>
            <a:r>
              <a:rPr lang="en-MY" sz="2400" dirty="0" smtClean="0">
                <a:solidFill>
                  <a:srgbClr val="008000"/>
                </a:solidFill>
              </a:rPr>
              <a:t>MFIs in Bangladesh serve a total number of over 20 million members, with Grameen Bank leading the flock with 7.2 million, ASA with 6.4 million and BRAC with 5.3 million members.</a:t>
            </a:r>
          </a:p>
          <a:p>
            <a:pPr>
              <a:buNone/>
            </a:pPr>
            <a:endParaRPr lang="en-MY" sz="800" dirty="0" smtClean="0">
              <a:solidFill>
                <a:srgbClr val="008000"/>
              </a:solidFill>
            </a:endParaRPr>
          </a:p>
          <a:p>
            <a:pPr>
              <a:buFont typeface="Wingdings" panose="05000000000000000000" pitchFamily="2" charset="2"/>
              <a:buChar char="Ø"/>
            </a:pPr>
            <a:r>
              <a:rPr lang="en-MY" sz="2400" dirty="0" smtClean="0">
                <a:solidFill>
                  <a:srgbClr val="008000"/>
                </a:solidFill>
              </a:rPr>
              <a:t>The </a:t>
            </a:r>
            <a:r>
              <a:rPr lang="en-MY" sz="2400" dirty="0" smtClean="0">
                <a:solidFill>
                  <a:srgbClr val="008000"/>
                </a:solidFill>
              </a:rPr>
              <a:t>average size of the loan stands at BDT8,000, making the Bangladesh microfinance segment a vibrant US$2.3 billion industry. </a:t>
            </a:r>
          </a:p>
          <a:p>
            <a:endParaRPr lang="en-MY" sz="800" dirty="0" smtClean="0">
              <a:solidFill>
                <a:srgbClr val="008000"/>
              </a:solidFill>
            </a:endParaRPr>
          </a:p>
          <a:p>
            <a:pPr>
              <a:buFont typeface="Wingdings" panose="05000000000000000000" pitchFamily="2" charset="2"/>
              <a:buChar char="Ø"/>
            </a:pPr>
            <a:r>
              <a:rPr lang="en-MY" sz="2600" dirty="0" smtClean="0">
                <a:solidFill>
                  <a:srgbClr val="008000"/>
                </a:solidFill>
              </a:rPr>
              <a:t>All the MFIs claim to have reported excellent repayment rates at 98 percent and above.</a:t>
            </a:r>
          </a:p>
          <a:p>
            <a:pPr>
              <a:buNone/>
            </a:pPr>
            <a:endParaRPr lang="en-MY" sz="800" dirty="0" smtClean="0">
              <a:solidFill>
                <a:srgbClr val="008000"/>
              </a:solidFill>
            </a:endParaRPr>
          </a:p>
          <a:p>
            <a:pPr>
              <a:buFont typeface="Wingdings" panose="05000000000000000000" pitchFamily="2" charset="2"/>
              <a:buChar char="Ø"/>
            </a:pPr>
            <a:r>
              <a:rPr lang="en-MY" sz="2600" dirty="0" smtClean="0">
                <a:solidFill>
                  <a:srgbClr val="008000"/>
                </a:solidFill>
              </a:rPr>
              <a:t>Data is available </a:t>
            </a:r>
            <a:endParaRPr lang="en-US" sz="2600" dirty="0">
              <a:solidFill>
                <a:srgbClr val="008000"/>
              </a:solidFill>
            </a:endParaRPr>
          </a:p>
        </p:txBody>
      </p:sp>
    </p:spTree>
    <p:extLst>
      <p:ext uri="{BB962C8B-B14F-4D97-AF65-F5344CB8AC3E}">
        <p14:creationId xmlns:p14="http://schemas.microsoft.com/office/powerpoint/2010/main" val="4027010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94122"/>
          </a:xfrm>
        </p:spPr>
        <p:txBody>
          <a:bodyPr>
            <a:normAutofit/>
          </a:bodyPr>
          <a:lstStyle/>
          <a:p>
            <a:pPr algn="ctr"/>
            <a:r>
              <a:rPr lang="en-MY" sz="3200" b="1" dirty="0" smtClean="0">
                <a:solidFill>
                  <a:srgbClr val="660066"/>
                </a:solidFill>
              </a:rPr>
              <a:t>RESULTS</a:t>
            </a:r>
            <a:endParaRPr lang="en-MY" sz="3200" b="1" dirty="0">
              <a:solidFill>
                <a:srgbClr val="660066"/>
              </a:solidFill>
            </a:endParaRP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788206598"/>
              </p:ext>
            </p:extLst>
          </p:nvPr>
        </p:nvGraphicFramePr>
        <p:xfrm>
          <a:off x="438742" y="1268760"/>
          <a:ext cx="8229600" cy="4320480"/>
        </p:xfrm>
        <a:graphic>
          <a:graphicData uri="http://schemas.openxmlformats.org/drawingml/2006/table">
            <a:tbl>
              <a:tblPr firstRow="1" bandRow="1">
                <a:tableStyleId>{6E25E649-3F16-4E02-A733-19D2CDBF48F0}</a:tableStyleId>
              </a:tblPr>
              <a:tblGrid>
                <a:gridCol w="2057400"/>
                <a:gridCol w="1981200"/>
                <a:gridCol w="1905000"/>
                <a:gridCol w="2286000"/>
              </a:tblGrid>
              <a:tr h="864096">
                <a:tc>
                  <a:txBody>
                    <a:bodyPr/>
                    <a:lstStyle/>
                    <a:p>
                      <a:pPr marL="68580" algn="ctr">
                        <a:lnSpc>
                          <a:spcPct val="115000"/>
                        </a:lnSpc>
                        <a:spcBef>
                          <a:spcPts val="45"/>
                        </a:spcBef>
                        <a:spcAft>
                          <a:spcPts val="0"/>
                        </a:spcAft>
                      </a:pPr>
                      <a:r>
                        <a:rPr lang="en-US" sz="2000" dirty="0"/>
                        <a:t>V</a:t>
                      </a:r>
                      <a:r>
                        <a:rPr lang="en-US" sz="2000" spc="-5" dirty="0"/>
                        <a:t>a</a:t>
                      </a:r>
                      <a:r>
                        <a:rPr lang="en-US" sz="2000" dirty="0"/>
                        <a:t>r</a:t>
                      </a:r>
                      <a:r>
                        <a:rPr lang="en-US" sz="2000" spc="5" dirty="0"/>
                        <a:t>i</a:t>
                      </a:r>
                      <a:r>
                        <a:rPr lang="en-US" sz="2000" dirty="0"/>
                        <a:t>able</a:t>
                      </a:r>
                      <a:endParaRPr lang="en-MY" sz="2000" dirty="0">
                        <a:latin typeface="Myriad Pro"/>
                        <a:ea typeface="Times New Roman"/>
                        <a:cs typeface="Myriad Pro"/>
                      </a:endParaRPr>
                    </a:p>
                  </a:txBody>
                  <a:tcPr marL="0" marR="0" marT="0" marB="0" anchor="ctr"/>
                </a:tc>
                <a:tc>
                  <a:txBody>
                    <a:bodyPr/>
                    <a:lstStyle/>
                    <a:p>
                      <a:pPr marL="103505" algn="ctr">
                        <a:lnSpc>
                          <a:spcPct val="115000"/>
                        </a:lnSpc>
                        <a:spcBef>
                          <a:spcPts val="45"/>
                        </a:spcBef>
                        <a:spcAft>
                          <a:spcPts val="0"/>
                        </a:spcAft>
                      </a:pPr>
                      <a:r>
                        <a:rPr lang="en-US" sz="2000" dirty="0"/>
                        <a:t>A</a:t>
                      </a:r>
                      <a:r>
                        <a:rPr lang="en-US" sz="2000" spc="5" dirty="0"/>
                        <a:t>D</a:t>
                      </a:r>
                      <a:r>
                        <a:rPr lang="en-US" sz="2000" dirty="0"/>
                        <a:t>F Test</a:t>
                      </a:r>
                      <a:r>
                        <a:rPr lang="en-US" sz="2000" spc="-5" dirty="0"/>
                        <a:t> </a:t>
                      </a:r>
                      <a:r>
                        <a:rPr lang="en-US" sz="2000" dirty="0"/>
                        <a:t>Stati</a:t>
                      </a:r>
                      <a:r>
                        <a:rPr lang="en-US" sz="2000" spc="-5" dirty="0"/>
                        <a:t>s</a:t>
                      </a:r>
                      <a:r>
                        <a:rPr lang="en-US" sz="2000" dirty="0"/>
                        <a:t>tics</a:t>
                      </a:r>
                      <a:endParaRPr lang="en-MY" sz="2000" dirty="0">
                        <a:latin typeface="Myriad Pro"/>
                        <a:ea typeface="Times New Roman"/>
                        <a:cs typeface="Myriad Pro"/>
                      </a:endParaRPr>
                    </a:p>
                  </a:txBody>
                  <a:tcPr marL="0" marR="0" marT="0" marB="0" anchor="ctr"/>
                </a:tc>
                <a:tc>
                  <a:txBody>
                    <a:bodyPr/>
                    <a:lstStyle/>
                    <a:p>
                      <a:pPr marL="368300" algn="ctr">
                        <a:lnSpc>
                          <a:spcPct val="115000"/>
                        </a:lnSpc>
                        <a:spcBef>
                          <a:spcPts val="45"/>
                        </a:spcBef>
                        <a:spcAft>
                          <a:spcPts val="0"/>
                        </a:spcAft>
                      </a:pPr>
                      <a:r>
                        <a:rPr lang="en-US" sz="2000" dirty="0"/>
                        <a:t>Critical Value</a:t>
                      </a:r>
                      <a:endParaRPr lang="en-MY" sz="2000" dirty="0">
                        <a:latin typeface="Myriad Pro"/>
                        <a:ea typeface="Times New Roman"/>
                        <a:cs typeface="Myriad Pro"/>
                      </a:endParaRPr>
                    </a:p>
                  </a:txBody>
                  <a:tcPr marL="0" marR="0" marT="0" marB="0" anchor="ctr"/>
                </a:tc>
                <a:tc>
                  <a:txBody>
                    <a:bodyPr/>
                    <a:lstStyle/>
                    <a:p>
                      <a:pPr marL="476885" algn="ctr">
                        <a:lnSpc>
                          <a:spcPct val="115000"/>
                        </a:lnSpc>
                        <a:spcBef>
                          <a:spcPts val="45"/>
                        </a:spcBef>
                        <a:spcAft>
                          <a:spcPts val="0"/>
                        </a:spcAft>
                      </a:pPr>
                      <a:r>
                        <a:rPr lang="en-US" sz="2000" dirty="0"/>
                        <a:t>Implication</a:t>
                      </a:r>
                      <a:endParaRPr lang="en-MY" sz="2000" dirty="0">
                        <a:latin typeface="Myriad Pro"/>
                        <a:ea typeface="Times New Roman"/>
                        <a:cs typeface="Myriad Pro"/>
                      </a:endParaRPr>
                    </a:p>
                  </a:txBody>
                  <a:tcPr marL="0" marR="0" marT="0" marB="0" anchor="ctr"/>
                </a:tc>
              </a:tr>
              <a:tr h="864096">
                <a:tc>
                  <a:txBody>
                    <a:bodyPr/>
                    <a:lstStyle/>
                    <a:p>
                      <a:pPr marL="68580" algn="ctr">
                        <a:lnSpc>
                          <a:spcPct val="115000"/>
                        </a:lnSpc>
                        <a:spcBef>
                          <a:spcPts val="55"/>
                        </a:spcBef>
                        <a:spcAft>
                          <a:spcPts val="0"/>
                        </a:spcAft>
                      </a:pPr>
                      <a:r>
                        <a:rPr lang="en-US" sz="2000" dirty="0">
                          <a:solidFill>
                            <a:srgbClr val="0000FF"/>
                          </a:solidFill>
                        </a:rPr>
                        <a:t>LRGDP</a:t>
                      </a:r>
                      <a:endParaRPr lang="en-MY" sz="2000" dirty="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55"/>
                        </a:spcBef>
                        <a:spcAft>
                          <a:spcPts val="0"/>
                        </a:spcAft>
                      </a:pPr>
                      <a:r>
                        <a:rPr lang="en-US" sz="2000" dirty="0">
                          <a:solidFill>
                            <a:srgbClr val="0000FF"/>
                          </a:solidFill>
                        </a:rPr>
                        <a:t>2.3142     </a:t>
                      </a:r>
                      <a:endParaRPr lang="en-MY" sz="2000" dirty="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55"/>
                        </a:spcBef>
                        <a:spcAft>
                          <a:spcPts val="0"/>
                        </a:spcAft>
                      </a:pPr>
                      <a:r>
                        <a:rPr lang="en-US" sz="2000" dirty="0">
                          <a:solidFill>
                            <a:srgbClr val="0000FF"/>
                          </a:solidFill>
                        </a:rPr>
                        <a:t>-3.6921</a:t>
                      </a:r>
                      <a:endParaRPr lang="en-MY" sz="2000" dirty="0">
                        <a:solidFill>
                          <a:srgbClr val="0000FF"/>
                        </a:solidFill>
                        <a:latin typeface="Myriad Pro"/>
                        <a:ea typeface="Times New Roman"/>
                        <a:cs typeface="Myriad Pro"/>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FF"/>
                          </a:solidFill>
                        </a:rPr>
                        <a:t>Non -Stationary</a:t>
                      </a:r>
                      <a:endParaRPr lang="en-MY" sz="2000" dirty="0" smtClean="0">
                        <a:solidFill>
                          <a:srgbClr val="0000FF"/>
                        </a:solidFill>
                      </a:endParaRPr>
                    </a:p>
                    <a:p>
                      <a:pPr algn="ctr"/>
                      <a:endParaRPr lang="en-US" sz="2000" dirty="0">
                        <a:solidFill>
                          <a:srgbClr val="0000FF"/>
                        </a:solidFill>
                        <a:latin typeface="Myriad Pro"/>
                        <a:cs typeface="Myriad Pro"/>
                      </a:endParaRPr>
                    </a:p>
                  </a:txBody>
                  <a:tcPr marL="0" marR="0" marT="0" marB="0" anchor="ctr"/>
                </a:tc>
              </a:tr>
              <a:tr h="864096">
                <a:tc>
                  <a:txBody>
                    <a:bodyPr/>
                    <a:lstStyle/>
                    <a:p>
                      <a:pPr marL="68580" algn="ctr">
                        <a:lnSpc>
                          <a:spcPct val="115000"/>
                        </a:lnSpc>
                        <a:spcBef>
                          <a:spcPts val="45"/>
                        </a:spcBef>
                        <a:spcAft>
                          <a:spcPts val="0"/>
                        </a:spcAft>
                      </a:pPr>
                      <a:r>
                        <a:rPr lang="en-US" sz="2000" dirty="0">
                          <a:solidFill>
                            <a:srgbClr val="0000FF"/>
                          </a:solidFill>
                        </a:rPr>
                        <a:t>LMFLA</a:t>
                      </a:r>
                      <a:endParaRPr lang="en-MY" sz="2000" dirty="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45"/>
                        </a:spcBef>
                        <a:spcAft>
                          <a:spcPts val="0"/>
                        </a:spcAft>
                      </a:pPr>
                      <a:r>
                        <a:rPr lang="en-US" sz="2000" dirty="0">
                          <a:solidFill>
                            <a:srgbClr val="0000FF"/>
                          </a:solidFill>
                        </a:rPr>
                        <a:t>-1.9343     </a:t>
                      </a:r>
                      <a:endParaRPr lang="en-MY" sz="2000" dirty="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55"/>
                        </a:spcBef>
                        <a:spcAft>
                          <a:spcPts val="0"/>
                        </a:spcAft>
                      </a:pPr>
                      <a:r>
                        <a:rPr lang="en-US" sz="2000" dirty="0">
                          <a:solidFill>
                            <a:srgbClr val="0000FF"/>
                          </a:solidFill>
                        </a:rPr>
                        <a:t>-3.6921</a:t>
                      </a:r>
                      <a:endParaRPr lang="en-MY" sz="2000" dirty="0">
                        <a:solidFill>
                          <a:srgbClr val="0000FF"/>
                        </a:solidFill>
                        <a:latin typeface="Myriad Pro"/>
                        <a:ea typeface="Times New Roman"/>
                        <a:cs typeface="Myriad Pro"/>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FF"/>
                          </a:solidFill>
                        </a:rPr>
                        <a:t>Non -Stationary</a:t>
                      </a:r>
                      <a:endParaRPr lang="en-MY" sz="2000" dirty="0" smtClean="0">
                        <a:solidFill>
                          <a:srgbClr val="0000FF"/>
                        </a:solidFill>
                      </a:endParaRPr>
                    </a:p>
                    <a:p>
                      <a:pPr algn="ctr"/>
                      <a:endParaRPr lang="en-US" sz="2000" dirty="0">
                        <a:solidFill>
                          <a:srgbClr val="0000FF"/>
                        </a:solidFill>
                        <a:latin typeface="Myriad Pro"/>
                        <a:cs typeface="Myriad Pro"/>
                      </a:endParaRPr>
                    </a:p>
                  </a:txBody>
                  <a:tcPr marL="0" marR="0" marT="0" marB="0" anchor="ctr"/>
                </a:tc>
              </a:tr>
              <a:tr h="864096">
                <a:tc>
                  <a:txBody>
                    <a:bodyPr/>
                    <a:lstStyle/>
                    <a:p>
                      <a:pPr marL="68580" algn="ctr">
                        <a:lnSpc>
                          <a:spcPct val="115000"/>
                        </a:lnSpc>
                        <a:spcBef>
                          <a:spcPts val="45"/>
                        </a:spcBef>
                        <a:spcAft>
                          <a:spcPts val="0"/>
                        </a:spcAft>
                      </a:pPr>
                      <a:r>
                        <a:rPr lang="en-US" sz="2000">
                          <a:solidFill>
                            <a:srgbClr val="0000FF"/>
                          </a:solidFill>
                        </a:rPr>
                        <a:t>R</a:t>
                      </a:r>
                      <a:r>
                        <a:rPr lang="en-US" sz="2000" spc="-5">
                          <a:solidFill>
                            <a:srgbClr val="0000FF"/>
                          </a:solidFill>
                        </a:rPr>
                        <a:t>I</a:t>
                      </a:r>
                      <a:r>
                        <a:rPr lang="en-US" sz="2000">
                          <a:solidFill>
                            <a:srgbClr val="0000FF"/>
                          </a:solidFill>
                        </a:rPr>
                        <a:t>N</a:t>
                      </a:r>
                      <a:r>
                        <a:rPr lang="en-US" sz="2000" spc="5">
                          <a:solidFill>
                            <a:srgbClr val="0000FF"/>
                          </a:solidFill>
                        </a:rPr>
                        <a:t>T</a:t>
                      </a:r>
                      <a:r>
                        <a:rPr lang="en-US" sz="2000">
                          <a:solidFill>
                            <a:srgbClr val="0000FF"/>
                          </a:solidFill>
                        </a:rPr>
                        <a:t>R</a:t>
                      </a:r>
                      <a:endParaRPr lang="en-MY" sz="200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45"/>
                        </a:spcBef>
                        <a:spcAft>
                          <a:spcPts val="0"/>
                        </a:spcAft>
                      </a:pPr>
                      <a:r>
                        <a:rPr lang="en-US" sz="2000" dirty="0">
                          <a:solidFill>
                            <a:srgbClr val="0000FF"/>
                          </a:solidFill>
                        </a:rPr>
                        <a:t>-3.3459     </a:t>
                      </a:r>
                      <a:endParaRPr lang="en-MY" sz="2000" dirty="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55"/>
                        </a:spcBef>
                        <a:spcAft>
                          <a:spcPts val="0"/>
                        </a:spcAft>
                      </a:pPr>
                      <a:r>
                        <a:rPr lang="en-US" sz="2000" dirty="0">
                          <a:solidFill>
                            <a:srgbClr val="0000FF"/>
                          </a:solidFill>
                        </a:rPr>
                        <a:t>-3.6921</a:t>
                      </a:r>
                      <a:endParaRPr lang="en-MY" sz="2000" dirty="0">
                        <a:solidFill>
                          <a:srgbClr val="0000FF"/>
                        </a:solidFill>
                        <a:latin typeface="Myriad Pro"/>
                        <a:ea typeface="Times New Roman"/>
                        <a:cs typeface="Myriad Pro"/>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FF"/>
                          </a:solidFill>
                        </a:rPr>
                        <a:t>Non -Stationary</a:t>
                      </a:r>
                      <a:endParaRPr lang="en-MY" sz="2000" dirty="0" smtClean="0">
                        <a:solidFill>
                          <a:srgbClr val="0000FF"/>
                        </a:solidFill>
                      </a:endParaRPr>
                    </a:p>
                    <a:p>
                      <a:pPr algn="ctr"/>
                      <a:endParaRPr lang="en-US" sz="2000" dirty="0">
                        <a:solidFill>
                          <a:srgbClr val="0000FF"/>
                        </a:solidFill>
                        <a:latin typeface="Myriad Pro"/>
                        <a:cs typeface="Myriad Pro"/>
                      </a:endParaRPr>
                    </a:p>
                  </a:txBody>
                  <a:tcPr marL="0" marR="0" marT="0" marB="0" anchor="ctr"/>
                </a:tc>
              </a:tr>
              <a:tr h="864096">
                <a:tc>
                  <a:txBody>
                    <a:bodyPr/>
                    <a:lstStyle/>
                    <a:p>
                      <a:pPr marL="68580" algn="ctr">
                        <a:lnSpc>
                          <a:spcPct val="115000"/>
                        </a:lnSpc>
                        <a:spcBef>
                          <a:spcPts val="45"/>
                        </a:spcBef>
                        <a:spcAft>
                          <a:spcPts val="0"/>
                        </a:spcAft>
                      </a:pPr>
                      <a:r>
                        <a:rPr lang="en-US" sz="2000">
                          <a:solidFill>
                            <a:srgbClr val="0000FF"/>
                          </a:solidFill>
                        </a:rPr>
                        <a:t>INF</a:t>
                      </a:r>
                      <a:endParaRPr lang="en-MY" sz="200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45"/>
                        </a:spcBef>
                        <a:spcAft>
                          <a:spcPts val="0"/>
                        </a:spcAft>
                      </a:pPr>
                      <a:r>
                        <a:rPr lang="en-US" sz="2000">
                          <a:solidFill>
                            <a:srgbClr val="0000FF"/>
                          </a:solidFill>
                        </a:rPr>
                        <a:t>-2.4947</a:t>
                      </a:r>
                      <a:endParaRPr lang="en-MY" sz="2000">
                        <a:solidFill>
                          <a:srgbClr val="0000FF"/>
                        </a:solidFill>
                        <a:latin typeface="Myriad Pro"/>
                        <a:ea typeface="Times New Roman"/>
                        <a:cs typeface="Myriad Pro"/>
                      </a:endParaRPr>
                    </a:p>
                  </a:txBody>
                  <a:tcPr marL="0" marR="0" marT="0" marB="0" anchor="ctr"/>
                </a:tc>
                <a:tc>
                  <a:txBody>
                    <a:bodyPr/>
                    <a:lstStyle/>
                    <a:p>
                      <a:pPr marL="68580" algn="ctr">
                        <a:lnSpc>
                          <a:spcPct val="115000"/>
                        </a:lnSpc>
                        <a:spcBef>
                          <a:spcPts val="55"/>
                        </a:spcBef>
                        <a:spcAft>
                          <a:spcPts val="0"/>
                        </a:spcAft>
                      </a:pPr>
                      <a:r>
                        <a:rPr lang="en-US" sz="2000" dirty="0">
                          <a:solidFill>
                            <a:srgbClr val="0000FF"/>
                          </a:solidFill>
                        </a:rPr>
                        <a:t>-3.6921</a:t>
                      </a:r>
                      <a:endParaRPr lang="en-MY" sz="2000" dirty="0">
                        <a:solidFill>
                          <a:srgbClr val="0000FF"/>
                        </a:solidFill>
                        <a:latin typeface="Myriad Pro"/>
                        <a:ea typeface="Times New Roman"/>
                        <a:cs typeface="Myriad Pro"/>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FF"/>
                          </a:solidFill>
                        </a:rPr>
                        <a:t>Non -Stationary</a:t>
                      </a:r>
                      <a:endParaRPr lang="en-MY" sz="2000" dirty="0" smtClean="0">
                        <a:solidFill>
                          <a:srgbClr val="0000FF"/>
                        </a:solidFill>
                      </a:endParaRPr>
                    </a:p>
                    <a:p>
                      <a:pPr algn="ctr"/>
                      <a:endParaRPr lang="en-US" sz="2000" dirty="0">
                        <a:solidFill>
                          <a:srgbClr val="0000FF"/>
                        </a:solidFill>
                        <a:latin typeface="Myriad Pro"/>
                        <a:cs typeface="Myriad Pro"/>
                      </a:endParaRPr>
                    </a:p>
                  </a:txBody>
                  <a:tcPr marL="0" marR="0" marT="0" marB="0" anchor="ctr"/>
                </a:tc>
              </a:tr>
            </a:tbl>
          </a:graphicData>
        </a:graphic>
      </p:graphicFrame>
    </p:spTree>
    <p:extLst>
      <p:ext uri="{BB962C8B-B14F-4D97-AF65-F5344CB8AC3E}">
        <p14:creationId xmlns:p14="http://schemas.microsoft.com/office/powerpoint/2010/main" val="379850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384" y="1154434"/>
            <a:ext cx="8229600" cy="864096"/>
          </a:xfrm>
        </p:spPr>
        <p:txBody>
          <a:bodyPr>
            <a:normAutofit/>
          </a:bodyPr>
          <a:lstStyle/>
          <a:p>
            <a:pPr marL="0" indent="0">
              <a:buNone/>
            </a:pPr>
            <a:endParaRPr lang="en-US" sz="1800" b="1" dirty="0" smtClean="0">
              <a:solidFill>
                <a:srgbClr val="FF0000"/>
              </a:solidFill>
              <a:latin typeface="Eras Demi ITC" pitchFamily="34" charset="0"/>
            </a:endParaRPr>
          </a:p>
          <a:p>
            <a:pPr>
              <a:buFont typeface="Wingdings" panose="05000000000000000000" pitchFamily="2" charset="2"/>
              <a:buChar char="Ø"/>
            </a:pPr>
            <a:r>
              <a:rPr lang="en-US" sz="1800" dirty="0" smtClean="0">
                <a:solidFill>
                  <a:srgbClr val="FF0000"/>
                </a:solidFill>
              </a:rPr>
              <a:t>The maximal Eigen value suggests one co integration</a:t>
            </a:r>
          </a:p>
          <a:p>
            <a:pPr marL="0" indent="0">
              <a:buNone/>
            </a:pPr>
            <a:endParaRPr lang="en-US" sz="1800" dirty="0">
              <a:latin typeface="Eras Demi ITC"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26141682"/>
              </p:ext>
            </p:extLst>
          </p:nvPr>
        </p:nvGraphicFramePr>
        <p:xfrm>
          <a:off x="899592" y="2018529"/>
          <a:ext cx="7704856" cy="3570711"/>
        </p:xfrm>
        <a:graphic>
          <a:graphicData uri="http://schemas.openxmlformats.org/drawingml/2006/table">
            <a:tbl>
              <a:tblPr firstRow="1" bandRow="1">
                <a:tableStyleId>{6E25E649-3F16-4E02-A733-19D2CDBF48F0}</a:tableStyleId>
              </a:tblPr>
              <a:tblGrid>
                <a:gridCol w="1926214"/>
                <a:gridCol w="1926214"/>
                <a:gridCol w="1926214"/>
                <a:gridCol w="1926214"/>
              </a:tblGrid>
              <a:tr h="1380091">
                <a:tc>
                  <a:txBody>
                    <a:bodyPr/>
                    <a:lstStyle/>
                    <a:p>
                      <a:pPr algn="ctr"/>
                      <a:r>
                        <a:rPr lang="en-US" sz="2000" dirty="0" smtClean="0">
                          <a:latin typeface="Myriad Pro" panose="020B0503030403020204" pitchFamily="34" charset="0"/>
                        </a:rPr>
                        <a:t>Null</a:t>
                      </a:r>
                    </a:p>
                    <a:p>
                      <a:pPr algn="ctr"/>
                      <a:r>
                        <a:rPr lang="en-US" sz="2000" dirty="0" smtClean="0">
                          <a:latin typeface="Myriad Pro" panose="020B0503030403020204" pitchFamily="34" charset="0"/>
                        </a:rPr>
                        <a:t>Critical Value </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Alternative</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 Statistic </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 95% </a:t>
                      </a:r>
                      <a:endParaRPr lang="en-US" sz="2000" dirty="0">
                        <a:latin typeface="Myriad Pro" panose="020B0503030403020204" pitchFamily="34" charset="0"/>
                      </a:endParaRPr>
                    </a:p>
                  </a:txBody>
                  <a:tcPr anchor="ctr"/>
                </a:tc>
              </a:tr>
              <a:tr h="1095310">
                <a:tc>
                  <a:txBody>
                    <a:bodyPr/>
                    <a:lstStyle/>
                    <a:p>
                      <a:pPr algn="ctr"/>
                      <a:r>
                        <a:rPr lang="en-US" sz="2000" dirty="0" smtClean="0">
                          <a:latin typeface="Myriad Pro" panose="020B0503030403020204" pitchFamily="34" charset="0"/>
                        </a:rPr>
                        <a:t> r = 0</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 r = 1</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 80.3794 </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31.7900</a:t>
                      </a:r>
                      <a:endParaRPr lang="en-US" sz="2000" dirty="0">
                        <a:latin typeface="Myriad Pro" panose="020B0503030403020204" pitchFamily="34" charset="0"/>
                      </a:endParaRPr>
                    </a:p>
                  </a:txBody>
                  <a:tcPr anchor="ctr"/>
                </a:tc>
              </a:tr>
              <a:tr h="1095310">
                <a:tc>
                  <a:txBody>
                    <a:bodyPr/>
                    <a:lstStyle/>
                    <a:p>
                      <a:pPr algn="ctr"/>
                      <a:r>
                        <a:rPr lang="en-US" sz="2000" dirty="0" smtClean="0">
                          <a:latin typeface="Myriad Pro" panose="020B0503030403020204" pitchFamily="34" charset="0"/>
                        </a:rPr>
                        <a:t>r&lt;= 1 </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r = 2 </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25.0497</a:t>
                      </a:r>
                      <a:endParaRPr lang="en-US" sz="2000" dirty="0">
                        <a:latin typeface="Myriad Pro" panose="020B0503030403020204" pitchFamily="34" charset="0"/>
                      </a:endParaRPr>
                    </a:p>
                  </a:txBody>
                  <a:tcPr anchor="ctr"/>
                </a:tc>
                <a:tc>
                  <a:txBody>
                    <a:bodyPr/>
                    <a:lstStyle/>
                    <a:p>
                      <a:pPr algn="ctr"/>
                      <a:r>
                        <a:rPr lang="en-US" sz="2000" dirty="0" smtClean="0">
                          <a:latin typeface="Myriad Pro" panose="020B0503030403020204" pitchFamily="34" charset="0"/>
                        </a:rPr>
                        <a:t>25.4200</a:t>
                      </a:r>
                      <a:endParaRPr lang="en-US" sz="2000" dirty="0">
                        <a:latin typeface="Myriad Pro" panose="020B0503030403020204" pitchFamily="34" charset="0"/>
                      </a:endParaRPr>
                    </a:p>
                  </a:txBody>
                  <a:tcPr anchor="ctr"/>
                </a:tc>
              </a:tr>
            </a:tbl>
          </a:graphicData>
        </a:graphic>
      </p:graphicFrame>
      <p:sp>
        <p:nvSpPr>
          <p:cNvPr id="5" name="Title 1"/>
          <p:cNvSpPr txBox="1">
            <a:spLocks/>
          </p:cNvSpPr>
          <p:nvPr/>
        </p:nvSpPr>
        <p:spPr>
          <a:xfrm>
            <a:off x="429384" y="933698"/>
            <a:ext cx="8229600" cy="978569"/>
          </a:xfrm>
          <a:prstGeom prst="rect">
            <a:avLst/>
          </a:prstGeom>
        </p:spPr>
        <p:txBody>
          <a:bodyPr/>
          <a:lstStyle>
            <a:lvl1pPr algn="l" defTabSz="914400" rtl="0" eaLnBrk="1" latinLnBrk="0" hangingPunct="1">
              <a:spcBef>
                <a:spcPct val="0"/>
              </a:spcBef>
              <a:buNone/>
              <a:defRPr sz="2400" kern="1200">
                <a:solidFill>
                  <a:schemeClr val="tx1"/>
                </a:solidFill>
                <a:latin typeface="Myriad Pro" pitchFamily="34" charset="0"/>
                <a:ea typeface="+mj-ea"/>
                <a:cs typeface="+mj-cs"/>
              </a:defRPr>
            </a:lvl1pPr>
          </a:lstStyle>
          <a:p>
            <a:r>
              <a:rPr lang="en-US" b="1" dirty="0">
                <a:solidFill>
                  <a:srgbClr val="FF0000"/>
                </a:solidFill>
              </a:rPr>
              <a:t>Johansen Co-integration</a:t>
            </a:r>
          </a:p>
        </p:txBody>
      </p:sp>
      <p:sp>
        <p:nvSpPr>
          <p:cNvPr id="7" name="Slide Number Placeholder 4"/>
          <p:cNvSpPr>
            <a:spLocks noGrp="1"/>
          </p:cNvSpPr>
          <p:nvPr>
            <p:ph type="sldNum" sz="quarter" idx="12"/>
          </p:nvPr>
        </p:nvSpPr>
        <p:spPr>
          <a:xfrm>
            <a:off x="6553200" y="6356350"/>
            <a:ext cx="2133600" cy="365125"/>
          </a:xfrm>
        </p:spPr>
        <p:txBody>
          <a:bodyPr/>
          <a:lstStyle/>
          <a:p>
            <a:fld id="{8F4D090D-EA94-40C4-A53C-A9B462A19CDB}" type="slidenum">
              <a:rPr lang="en-GB" smtClean="0"/>
              <a:pPr/>
              <a:t>24</a:t>
            </a:fld>
            <a:endParaRPr lang="en-GB" dirty="0"/>
          </a:p>
        </p:txBody>
      </p:sp>
      <p:sp>
        <p:nvSpPr>
          <p:cNvPr id="6" name="Title 4"/>
          <p:cNvSpPr>
            <a:spLocks noGrp="1"/>
          </p:cNvSpPr>
          <p:nvPr>
            <p:ph type="title"/>
          </p:nvPr>
        </p:nvSpPr>
        <p:spPr>
          <a:xfrm>
            <a:off x="457200" y="274638"/>
            <a:ext cx="8229600" cy="562074"/>
          </a:xfrm>
        </p:spPr>
        <p:txBody>
          <a:bodyPr>
            <a:noAutofit/>
          </a:bodyPr>
          <a:lstStyle/>
          <a:p>
            <a:pPr algn="ctr"/>
            <a:r>
              <a:rPr lang="en-MY" sz="3200" b="1" dirty="0" smtClean="0">
                <a:solidFill>
                  <a:srgbClr val="660066"/>
                </a:solidFill>
              </a:rPr>
              <a:t>RESULTS</a:t>
            </a:r>
            <a:endParaRPr lang="en-MY" sz="3200" b="1" dirty="0">
              <a:solidFill>
                <a:srgbClr val="660066"/>
              </a:solidFill>
            </a:endParaRPr>
          </a:p>
        </p:txBody>
      </p:sp>
    </p:spTree>
    <p:extLst>
      <p:ext uri="{BB962C8B-B14F-4D97-AF65-F5344CB8AC3E}">
        <p14:creationId xmlns:p14="http://schemas.microsoft.com/office/powerpoint/2010/main" val="16953855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F4D090D-EA94-40C4-A53C-A9B462A19CDB}" type="slidenum">
              <a:rPr lang="en-GB" smtClean="0"/>
              <a:pPr/>
              <a:t>25</a:t>
            </a:fld>
            <a:endParaRPr lang="en-GB" dirty="0"/>
          </a:p>
        </p:txBody>
      </p:sp>
      <p:sp>
        <p:nvSpPr>
          <p:cNvPr id="6" name="Title 3"/>
          <p:cNvSpPr>
            <a:spLocks noGrp="1"/>
          </p:cNvSpPr>
          <p:nvPr>
            <p:ph type="title"/>
          </p:nvPr>
        </p:nvSpPr>
        <p:spPr>
          <a:xfrm>
            <a:off x="457200" y="274638"/>
            <a:ext cx="8229600" cy="1143000"/>
          </a:xfrm>
        </p:spPr>
        <p:txBody>
          <a:bodyPr>
            <a:normAutofit/>
          </a:bodyPr>
          <a:lstStyle/>
          <a:p>
            <a:pPr algn="ctr"/>
            <a:r>
              <a:rPr lang="en-MY" sz="3200" b="1" dirty="0" smtClean="0">
                <a:solidFill>
                  <a:srgbClr val="FF0000"/>
                </a:solidFill>
              </a:rPr>
              <a:t>RESULTS ANALYSIS</a:t>
            </a:r>
            <a:endParaRPr lang="en-MY" sz="3200" b="1" dirty="0">
              <a:solidFill>
                <a:srgbClr val="FF0000"/>
              </a:solidFill>
            </a:endParaRPr>
          </a:p>
        </p:txBody>
      </p:sp>
      <p:sp>
        <p:nvSpPr>
          <p:cNvPr id="7" name="Content Placeholder 2"/>
          <p:cNvSpPr>
            <a:spLocks noGrp="1"/>
          </p:cNvSpPr>
          <p:nvPr>
            <p:ph idx="1"/>
          </p:nvPr>
        </p:nvSpPr>
        <p:spPr>
          <a:xfrm>
            <a:off x="457200" y="1268760"/>
            <a:ext cx="8229600" cy="4525963"/>
          </a:xfrm>
        </p:spPr>
        <p:txBody>
          <a:bodyPr>
            <a:normAutofit fontScale="85000" lnSpcReduction="10000"/>
          </a:bodyPr>
          <a:lstStyle/>
          <a:p>
            <a:pPr marL="0" indent="0">
              <a:buNone/>
            </a:pPr>
            <a:endParaRPr lang="en-US" b="1" dirty="0" smtClean="0">
              <a:latin typeface="Myriad Pro"/>
            </a:endParaRPr>
          </a:p>
          <a:p>
            <a:pPr>
              <a:buNone/>
            </a:pPr>
            <a:endParaRPr lang="en-US" dirty="0" smtClean="0">
              <a:latin typeface="Myriad Pro"/>
            </a:endParaRPr>
          </a:p>
          <a:p>
            <a:pPr algn="just">
              <a:lnSpc>
                <a:spcPct val="110000"/>
              </a:lnSpc>
              <a:spcBef>
                <a:spcPts val="0"/>
              </a:spcBef>
              <a:buFont typeface="Wingdings" pitchFamily="2" charset="2"/>
              <a:buChar char="Ø"/>
            </a:pPr>
            <a:r>
              <a:rPr lang="en-MY" sz="2800" dirty="0" smtClean="0">
                <a:solidFill>
                  <a:srgbClr val="008000"/>
                </a:solidFill>
              </a:rPr>
              <a:t>The </a:t>
            </a:r>
            <a:r>
              <a:rPr lang="en-MY" sz="2800" dirty="0">
                <a:solidFill>
                  <a:srgbClr val="008000"/>
                </a:solidFill>
              </a:rPr>
              <a:t>results show that the independent variables (MFLA, RINTR and INF) jointly explained variations or changes in economic growth. </a:t>
            </a:r>
          </a:p>
          <a:p>
            <a:pPr marL="0" indent="0" algn="just">
              <a:lnSpc>
                <a:spcPct val="110000"/>
              </a:lnSpc>
              <a:spcBef>
                <a:spcPts val="0"/>
              </a:spcBef>
              <a:buNone/>
            </a:pPr>
            <a:endParaRPr lang="en-US" sz="2600" dirty="0" smtClean="0">
              <a:solidFill>
                <a:srgbClr val="009900"/>
              </a:solidFill>
              <a:latin typeface="Myriad Pro"/>
            </a:endParaRPr>
          </a:p>
          <a:p>
            <a:pPr>
              <a:buFont typeface="Wingdings" panose="05000000000000000000" pitchFamily="2" charset="2"/>
              <a:buChar char="Ø"/>
            </a:pPr>
            <a:r>
              <a:rPr lang="en-MY" sz="2800" dirty="0" smtClean="0">
                <a:solidFill>
                  <a:srgbClr val="008000"/>
                </a:solidFill>
              </a:rPr>
              <a:t>More </a:t>
            </a:r>
            <a:r>
              <a:rPr lang="en-MY" sz="2800" dirty="0">
                <a:solidFill>
                  <a:srgbClr val="008000"/>
                </a:solidFill>
              </a:rPr>
              <a:t>specifically, the result reveals that a microfinance bank operation (MFLA) has a positive impact on economic growth. </a:t>
            </a:r>
          </a:p>
          <a:p>
            <a:pPr algn="just">
              <a:lnSpc>
                <a:spcPct val="110000"/>
              </a:lnSpc>
              <a:spcBef>
                <a:spcPts val="0"/>
              </a:spcBef>
              <a:buNone/>
            </a:pPr>
            <a:endParaRPr lang="en-US" sz="2600" dirty="0" smtClean="0">
              <a:solidFill>
                <a:srgbClr val="009900"/>
              </a:solidFill>
              <a:latin typeface="Myriad Pro"/>
            </a:endParaRPr>
          </a:p>
          <a:p>
            <a:pPr algn="just">
              <a:lnSpc>
                <a:spcPct val="110000"/>
              </a:lnSpc>
              <a:spcBef>
                <a:spcPts val="0"/>
              </a:spcBef>
              <a:buFont typeface="Wingdings" pitchFamily="2" charset="2"/>
              <a:buChar char="Ø"/>
            </a:pPr>
            <a:r>
              <a:rPr lang="en-MY" sz="2800" dirty="0" smtClean="0">
                <a:solidFill>
                  <a:srgbClr val="008000"/>
                </a:solidFill>
              </a:rPr>
              <a:t>Furthermore</a:t>
            </a:r>
            <a:r>
              <a:rPr lang="en-MY" sz="2800" dirty="0">
                <a:solidFill>
                  <a:srgbClr val="008000"/>
                </a:solidFill>
              </a:rPr>
              <a:t>, the result indicates that microfinance bank is statistically significant in explaining </a:t>
            </a:r>
            <a:r>
              <a:rPr lang="en-MY" sz="2800" dirty="0" smtClean="0">
                <a:solidFill>
                  <a:srgbClr val="008000"/>
                </a:solidFill>
              </a:rPr>
              <a:t>economy of </a:t>
            </a:r>
            <a:r>
              <a:rPr lang="en-MY" sz="2800" dirty="0">
                <a:solidFill>
                  <a:srgbClr val="008000"/>
                </a:solidFill>
              </a:rPr>
              <a:t>Bangladesh. That is, MFLA plays a vital role in the achievement of economic growth. </a:t>
            </a:r>
            <a:endParaRPr lang="en-US" sz="2600" dirty="0" smtClean="0">
              <a:solidFill>
                <a:srgbClr val="008000"/>
              </a:solidFill>
              <a:latin typeface="Myriad Pro"/>
            </a:endParaRPr>
          </a:p>
        </p:txBody>
      </p:sp>
    </p:spTree>
    <p:extLst>
      <p:ext uri="{BB962C8B-B14F-4D97-AF65-F5344CB8AC3E}">
        <p14:creationId xmlns:p14="http://schemas.microsoft.com/office/powerpoint/2010/main" val="1146070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01642234"/>
              </p:ext>
            </p:extLst>
          </p:nvPr>
        </p:nvGraphicFramePr>
        <p:xfrm>
          <a:off x="457200" y="1700808"/>
          <a:ext cx="8229600" cy="3200400"/>
        </p:xfrm>
        <a:graphic>
          <a:graphicData uri="http://schemas.openxmlformats.org/drawingml/2006/table">
            <a:tbl>
              <a:tblPr firstRow="1" bandRow="1">
                <a:tableStyleId>{6E25E649-3F16-4E02-A733-19D2CDBF48F0}</a:tableStyleId>
              </a:tblPr>
              <a:tblGrid>
                <a:gridCol w="2209800"/>
                <a:gridCol w="3276600"/>
                <a:gridCol w="2743200"/>
              </a:tblGrid>
              <a:tr h="640080">
                <a:tc>
                  <a:txBody>
                    <a:bodyPr/>
                    <a:lstStyle/>
                    <a:p>
                      <a:pPr algn="ctr">
                        <a:lnSpc>
                          <a:spcPct val="115000"/>
                        </a:lnSpc>
                        <a:spcAft>
                          <a:spcPts val="0"/>
                        </a:spcAft>
                      </a:pPr>
                      <a:r>
                        <a:rPr lang="en-US" sz="2000" dirty="0">
                          <a:latin typeface="Myriad Pro"/>
                          <a:cs typeface="Myriad Pro"/>
                        </a:rPr>
                        <a:t>Variable</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ECM(-1) t-ratio p-value</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Implication</a:t>
                      </a:r>
                      <a:endParaRPr lang="en-MY" sz="2000" dirty="0">
                        <a:latin typeface="Myriad Pro"/>
                        <a:ea typeface="Times New Roman"/>
                        <a:cs typeface="Myriad Pro"/>
                      </a:endParaRPr>
                    </a:p>
                  </a:txBody>
                  <a:tcPr marL="68580" marR="68580" marT="0" marB="0" anchor="ctr"/>
                </a:tc>
              </a:tr>
              <a:tr h="640080">
                <a:tc>
                  <a:txBody>
                    <a:bodyPr/>
                    <a:lstStyle/>
                    <a:p>
                      <a:pPr algn="ctr">
                        <a:lnSpc>
                          <a:spcPct val="115000"/>
                        </a:lnSpc>
                        <a:spcAft>
                          <a:spcPts val="0"/>
                        </a:spcAft>
                      </a:pPr>
                      <a:r>
                        <a:rPr lang="en-US" sz="2000" dirty="0" err="1">
                          <a:latin typeface="Myriad Pro"/>
                          <a:cs typeface="Myriad Pro"/>
                        </a:rPr>
                        <a:t>dLRGDP</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0</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Variable is endogenous</a:t>
                      </a:r>
                      <a:endParaRPr lang="en-MY" sz="2000" dirty="0">
                        <a:latin typeface="Myriad Pro"/>
                        <a:ea typeface="Times New Roman"/>
                        <a:cs typeface="Myriad Pro"/>
                      </a:endParaRPr>
                    </a:p>
                  </a:txBody>
                  <a:tcPr marL="68580" marR="68580" marT="0" marB="0" anchor="ctr"/>
                </a:tc>
              </a:tr>
              <a:tr h="640080">
                <a:tc>
                  <a:txBody>
                    <a:bodyPr/>
                    <a:lstStyle/>
                    <a:p>
                      <a:pPr algn="ctr">
                        <a:lnSpc>
                          <a:spcPct val="115000"/>
                        </a:lnSpc>
                        <a:spcAft>
                          <a:spcPts val="0"/>
                        </a:spcAft>
                      </a:pPr>
                      <a:r>
                        <a:rPr lang="en-US" sz="2000" dirty="0" err="1">
                          <a:latin typeface="Myriad Pro"/>
                          <a:cs typeface="Myriad Pro"/>
                        </a:rPr>
                        <a:t>dINF</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0.057</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Variable is endogenous</a:t>
                      </a:r>
                      <a:endParaRPr lang="en-MY" sz="2000" dirty="0">
                        <a:latin typeface="Myriad Pro"/>
                        <a:ea typeface="Times New Roman"/>
                        <a:cs typeface="Myriad Pro"/>
                      </a:endParaRPr>
                    </a:p>
                  </a:txBody>
                  <a:tcPr marL="68580" marR="68580" marT="0" marB="0" anchor="ctr"/>
                </a:tc>
              </a:tr>
              <a:tr h="640080">
                <a:tc>
                  <a:txBody>
                    <a:bodyPr/>
                    <a:lstStyle/>
                    <a:p>
                      <a:pPr algn="ctr">
                        <a:lnSpc>
                          <a:spcPct val="115000"/>
                        </a:lnSpc>
                        <a:spcAft>
                          <a:spcPts val="0"/>
                        </a:spcAft>
                      </a:pPr>
                      <a:r>
                        <a:rPr lang="en-US" sz="2000" dirty="0" err="1">
                          <a:latin typeface="Myriad Pro"/>
                          <a:cs typeface="Myriad Pro"/>
                        </a:rPr>
                        <a:t>dLMFLA</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0.553</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Variable is exogenous</a:t>
                      </a:r>
                      <a:endParaRPr lang="en-MY" sz="2000" dirty="0">
                        <a:latin typeface="Myriad Pro"/>
                        <a:ea typeface="Times New Roman"/>
                        <a:cs typeface="Myriad Pro"/>
                      </a:endParaRPr>
                    </a:p>
                  </a:txBody>
                  <a:tcPr marL="68580" marR="68580" marT="0" marB="0" anchor="ctr"/>
                </a:tc>
              </a:tr>
              <a:tr h="640080">
                <a:tc>
                  <a:txBody>
                    <a:bodyPr/>
                    <a:lstStyle/>
                    <a:p>
                      <a:pPr algn="ctr">
                        <a:lnSpc>
                          <a:spcPct val="115000"/>
                        </a:lnSpc>
                        <a:spcAft>
                          <a:spcPts val="0"/>
                        </a:spcAft>
                      </a:pPr>
                      <a:r>
                        <a:rPr lang="en-US" sz="2000">
                          <a:latin typeface="Myriad Pro"/>
                          <a:cs typeface="Myriad Pro"/>
                        </a:rPr>
                        <a:t>dRINTR</a:t>
                      </a:r>
                      <a:endParaRPr lang="en-MY" sz="200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.075</a:t>
                      </a:r>
                      <a:endParaRPr lang="en-MY" sz="2000" dirty="0">
                        <a:latin typeface="Myriad Pro"/>
                        <a:ea typeface="Times New Roman"/>
                        <a:cs typeface="Myriad Pro"/>
                      </a:endParaRPr>
                    </a:p>
                  </a:txBody>
                  <a:tcPr marL="68580" marR="68580" marT="0" marB="0" anchor="ctr"/>
                </a:tc>
                <a:tc>
                  <a:txBody>
                    <a:bodyPr/>
                    <a:lstStyle/>
                    <a:p>
                      <a:pPr algn="ctr">
                        <a:lnSpc>
                          <a:spcPct val="115000"/>
                        </a:lnSpc>
                        <a:spcAft>
                          <a:spcPts val="0"/>
                        </a:spcAft>
                      </a:pPr>
                      <a:r>
                        <a:rPr lang="en-US" sz="2000" dirty="0">
                          <a:latin typeface="Myriad Pro"/>
                          <a:cs typeface="Myriad Pro"/>
                        </a:rPr>
                        <a:t>Variable is endogenous</a:t>
                      </a:r>
                      <a:endParaRPr lang="en-MY" sz="2000" dirty="0">
                        <a:latin typeface="Myriad Pro"/>
                        <a:ea typeface="Times New Roman"/>
                        <a:cs typeface="Myriad Pro"/>
                      </a:endParaRPr>
                    </a:p>
                  </a:txBody>
                  <a:tcPr marL="68580" marR="68580" marT="0" marB="0" anchor="ctr"/>
                </a:tc>
              </a:tr>
            </a:tbl>
          </a:graphicData>
        </a:graphic>
      </p:graphicFrame>
      <p:sp>
        <p:nvSpPr>
          <p:cNvPr id="3" name="Slide Number Placeholder 4"/>
          <p:cNvSpPr>
            <a:spLocks noGrp="1"/>
          </p:cNvSpPr>
          <p:nvPr>
            <p:ph type="sldNum" sz="quarter" idx="12"/>
          </p:nvPr>
        </p:nvSpPr>
        <p:spPr>
          <a:xfrm>
            <a:off x="6553200" y="6356350"/>
            <a:ext cx="2133600" cy="365125"/>
          </a:xfrm>
        </p:spPr>
        <p:txBody>
          <a:bodyPr/>
          <a:lstStyle/>
          <a:p>
            <a:fld id="{8F4D090D-EA94-40C4-A53C-A9B462A19CDB}" type="slidenum">
              <a:rPr lang="en-GB" smtClean="0"/>
              <a:pPr/>
              <a:t>26</a:t>
            </a:fld>
            <a:endParaRPr lang="en-GB" dirty="0"/>
          </a:p>
        </p:txBody>
      </p:sp>
      <p:sp>
        <p:nvSpPr>
          <p:cNvPr id="5" name="Title 2"/>
          <p:cNvSpPr>
            <a:spLocks noGrp="1"/>
          </p:cNvSpPr>
          <p:nvPr>
            <p:ph type="title"/>
          </p:nvPr>
        </p:nvSpPr>
        <p:spPr>
          <a:xfrm>
            <a:off x="457200" y="274638"/>
            <a:ext cx="8229600" cy="1143000"/>
          </a:xfrm>
        </p:spPr>
        <p:txBody>
          <a:bodyPr>
            <a:normAutofit/>
          </a:bodyPr>
          <a:lstStyle/>
          <a:p>
            <a:pPr algn="ctr"/>
            <a:r>
              <a:rPr lang="en-MY" sz="3200" b="1" dirty="0" smtClean="0">
                <a:solidFill>
                  <a:srgbClr val="660066"/>
                </a:solidFill>
              </a:rPr>
              <a:t>RESULTS</a:t>
            </a:r>
            <a:endParaRPr lang="en-MY" sz="3200" b="1" dirty="0">
              <a:solidFill>
                <a:srgbClr val="660066"/>
              </a:solidFill>
            </a:endParaRPr>
          </a:p>
        </p:txBody>
      </p:sp>
    </p:spTree>
    <p:extLst>
      <p:ext uri="{BB962C8B-B14F-4D97-AF65-F5344CB8AC3E}">
        <p14:creationId xmlns:p14="http://schemas.microsoft.com/office/powerpoint/2010/main" val="862900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rmAutofit fontScale="85000" lnSpcReduction="20000"/>
          </a:bodyPr>
          <a:lstStyle/>
          <a:p>
            <a:pPr marL="0" indent="0">
              <a:buNone/>
            </a:pPr>
            <a:endParaRPr lang="en-US" b="1" dirty="0" smtClean="0">
              <a:latin typeface="Myriad Pro"/>
            </a:endParaRPr>
          </a:p>
          <a:p>
            <a:pPr>
              <a:buNone/>
            </a:pPr>
            <a:endParaRPr lang="en-US" dirty="0" smtClean="0">
              <a:latin typeface="Myriad Pro"/>
            </a:endParaRPr>
          </a:p>
          <a:p>
            <a:pPr algn="just">
              <a:buFont typeface="Wingdings" panose="05000000000000000000" pitchFamily="2" charset="2"/>
              <a:buChar char="Ø"/>
            </a:pPr>
            <a:r>
              <a:rPr lang="en-US" sz="2600" dirty="0" smtClean="0">
                <a:solidFill>
                  <a:srgbClr val="008000"/>
                </a:solidFill>
                <a:latin typeface="Myriad Pro"/>
              </a:rPr>
              <a:t>The </a:t>
            </a:r>
            <a:r>
              <a:rPr lang="en-MY" sz="2800" dirty="0"/>
              <a:t> </a:t>
            </a:r>
            <a:r>
              <a:rPr lang="en-MY" sz="2800" dirty="0">
                <a:solidFill>
                  <a:srgbClr val="008000"/>
                </a:solidFill>
              </a:rPr>
              <a:t>analysis result reveals that microfinance operations (captured by the loans and advances microfinance banks offer to the members of the society) have statistically significant positive impact or effect on the Bangladesh economy. </a:t>
            </a:r>
          </a:p>
          <a:p>
            <a:pPr marL="0" indent="0" algn="just">
              <a:lnSpc>
                <a:spcPct val="110000"/>
              </a:lnSpc>
              <a:spcBef>
                <a:spcPts val="0"/>
              </a:spcBef>
              <a:buNone/>
            </a:pPr>
            <a:endParaRPr lang="en-US" sz="2600" dirty="0" smtClean="0">
              <a:solidFill>
                <a:srgbClr val="009900"/>
              </a:solidFill>
              <a:latin typeface="Myriad Pro"/>
            </a:endParaRPr>
          </a:p>
          <a:p>
            <a:pPr lvl="0" algn="just">
              <a:buFont typeface="Wingdings" panose="05000000000000000000" pitchFamily="2" charset="2"/>
              <a:buChar char="Ø"/>
            </a:pPr>
            <a:r>
              <a:rPr lang="en-MY" sz="2800" dirty="0" smtClean="0">
                <a:solidFill>
                  <a:srgbClr val="008000"/>
                </a:solidFill>
              </a:rPr>
              <a:t>That </a:t>
            </a:r>
            <a:r>
              <a:rPr lang="en-MY" sz="2800" dirty="0">
                <a:solidFill>
                  <a:srgbClr val="008000"/>
                </a:solidFill>
              </a:rPr>
              <a:t>is, the more the activities of microfinance banks in Bangladesh, the higher would be the growth of the economy. </a:t>
            </a:r>
          </a:p>
          <a:p>
            <a:pPr algn="just">
              <a:lnSpc>
                <a:spcPct val="110000"/>
              </a:lnSpc>
              <a:spcBef>
                <a:spcPts val="0"/>
              </a:spcBef>
              <a:buNone/>
            </a:pPr>
            <a:endParaRPr lang="en-US" sz="2600" dirty="0" smtClean="0">
              <a:solidFill>
                <a:srgbClr val="009900"/>
              </a:solidFill>
              <a:latin typeface="Myriad Pro"/>
            </a:endParaRPr>
          </a:p>
          <a:p>
            <a:pPr lvl="0" algn="just">
              <a:buFont typeface="Wingdings" panose="05000000000000000000" pitchFamily="2" charset="2"/>
              <a:buChar char="Ø"/>
            </a:pPr>
            <a:r>
              <a:rPr lang="en-MY" sz="2800" dirty="0">
                <a:solidFill>
                  <a:srgbClr val="008000"/>
                </a:solidFill>
              </a:rPr>
              <a:t>Furthermore, the vector error correction model test result shows a unidirectional causality running from economic growth to microfinance banks operations. </a:t>
            </a:r>
            <a:endParaRPr lang="en-MY" sz="2800" dirty="0">
              <a:solidFill>
                <a:srgbClr val="008000"/>
              </a:solidFill>
            </a:endParaRPr>
          </a:p>
        </p:txBody>
      </p:sp>
      <p:sp>
        <p:nvSpPr>
          <p:cNvPr id="4" name="Title 3"/>
          <p:cNvSpPr>
            <a:spLocks noGrp="1"/>
          </p:cNvSpPr>
          <p:nvPr>
            <p:ph type="title"/>
          </p:nvPr>
        </p:nvSpPr>
        <p:spPr/>
        <p:txBody>
          <a:bodyPr>
            <a:normAutofit/>
          </a:bodyPr>
          <a:lstStyle/>
          <a:p>
            <a:pPr algn="ctr"/>
            <a:r>
              <a:rPr lang="en-MY" sz="3200" b="1" dirty="0" smtClean="0">
                <a:solidFill>
                  <a:srgbClr val="FF0000"/>
                </a:solidFill>
              </a:rPr>
              <a:t>RESULTS ANALYSIS</a:t>
            </a:r>
            <a:endParaRPr lang="en-MY" sz="3200" b="1" dirty="0">
              <a:solidFill>
                <a:srgbClr val="FF0000"/>
              </a:solidFill>
            </a:endParaRPr>
          </a:p>
        </p:txBody>
      </p:sp>
    </p:spTree>
    <p:extLst>
      <p:ext uri="{BB962C8B-B14F-4D97-AF65-F5344CB8AC3E}">
        <p14:creationId xmlns:p14="http://schemas.microsoft.com/office/powerpoint/2010/main" val="32884845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rmAutofit lnSpcReduction="10000"/>
          </a:bodyPr>
          <a:lstStyle/>
          <a:p>
            <a:pPr marL="0" indent="0">
              <a:buNone/>
            </a:pPr>
            <a:endParaRPr lang="en-US" b="1" dirty="0" smtClean="0">
              <a:latin typeface="Myriad Pro"/>
            </a:endParaRPr>
          </a:p>
          <a:p>
            <a:pPr>
              <a:buNone/>
            </a:pPr>
            <a:endParaRPr lang="en-US" dirty="0" smtClean="0">
              <a:latin typeface="Myriad Pro"/>
            </a:endParaRPr>
          </a:p>
          <a:p>
            <a:pPr algn="just">
              <a:lnSpc>
                <a:spcPct val="110000"/>
              </a:lnSpc>
              <a:spcBef>
                <a:spcPts val="0"/>
              </a:spcBef>
              <a:buFont typeface="Wingdings" pitchFamily="2" charset="2"/>
              <a:buChar char="Ø"/>
            </a:pPr>
            <a:r>
              <a:rPr lang="en-US" sz="2600" dirty="0" smtClean="0">
                <a:solidFill>
                  <a:srgbClr val="009900"/>
                </a:solidFill>
                <a:latin typeface="Myriad Pro"/>
              </a:rPr>
              <a:t>The analysis results reveal that microfinance operations have statistically significant positive impact on the economic growth. </a:t>
            </a:r>
          </a:p>
          <a:p>
            <a:pPr marL="0" indent="0" algn="just">
              <a:lnSpc>
                <a:spcPct val="110000"/>
              </a:lnSpc>
              <a:spcBef>
                <a:spcPts val="0"/>
              </a:spcBef>
              <a:buNone/>
            </a:pPr>
            <a:endParaRPr lang="en-US" sz="2600" dirty="0" smtClean="0">
              <a:solidFill>
                <a:srgbClr val="009900"/>
              </a:solidFill>
              <a:latin typeface="Myriad Pro"/>
            </a:endParaRPr>
          </a:p>
          <a:p>
            <a:pPr algn="just">
              <a:lnSpc>
                <a:spcPct val="110000"/>
              </a:lnSpc>
              <a:spcBef>
                <a:spcPts val="0"/>
              </a:spcBef>
              <a:buFont typeface="Wingdings" pitchFamily="2" charset="2"/>
              <a:buChar char="Ø"/>
            </a:pPr>
            <a:r>
              <a:rPr lang="en-US" sz="2600" dirty="0" smtClean="0">
                <a:solidFill>
                  <a:srgbClr val="009900"/>
                </a:solidFill>
                <a:latin typeface="Myriad Pro"/>
              </a:rPr>
              <a:t>The more the activities of MFIs, the higher would be the growth of the economy of the country.</a:t>
            </a:r>
          </a:p>
          <a:p>
            <a:pPr algn="just">
              <a:lnSpc>
                <a:spcPct val="110000"/>
              </a:lnSpc>
              <a:spcBef>
                <a:spcPts val="0"/>
              </a:spcBef>
              <a:buNone/>
            </a:pPr>
            <a:endParaRPr lang="en-US" sz="2600" dirty="0" smtClean="0">
              <a:solidFill>
                <a:srgbClr val="009900"/>
              </a:solidFill>
              <a:latin typeface="Myriad Pro"/>
            </a:endParaRPr>
          </a:p>
          <a:p>
            <a:pPr algn="just">
              <a:lnSpc>
                <a:spcPct val="110000"/>
              </a:lnSpc>
              <a:spcBef>
                <a:spcPts val="0"/>
              </a:spcBef>
              <a:buFont typeface="Wingdings" pitchFamily="2" charset="2"/>
              <a:buChar char="Ø"/>
            </a:pPr>
            <a:r>
              <a:rPr lang="en-US" sz="2600" dirty="0" smtClean="0">
                <a:solidFill>
                  <a:srgbClr val="009900"/>
                </a:solidFill>
                <a:latin typeface="Myriad Pro"/>
              </a:rPr>
              <a:t>The Vector Error Correction Model Test results show a unidirectional causality running from MFIs’ operations to economic growth </a:t>
            </a:r>
          </a:p>
        </p:txBody>
      </p:sp>
      <p:sp>
        <p:nvSpPr>
          <p:cNvPr id="4" name="Title 3"/>
          <p:cNvSpPr>
            <a:spLocks noGrp="1"/>
          </p:cNvSpPr>
          <p:nvPr>
            <p:ph type="title"/>
          </p:nvPr>
        </p:nvSpPr>
        <p:spPr/>
        <p:txBody>
          <a:bodyPr>
            <a:normAutofit/>
          </a:bodyPr>
          <a:lstStyle/>
          <a:p>
            <a:pPr algn="ctr"/>
            <a:r>
              <a:rPr lang="en-MY" sz="3200" b="1" dirty="0" smtClean="0">
                <a:solidFill>
                  <a:srgbClr val="FF0000"/>
                </a:solidFill>
              </a:rPr>
              <a:t>RESULTS ANALYSIS</a:t>
            </a:r>
            <a:endParaRPr lang="en-MY" sz="3200" b="1" dirty="0">
              <a:solidFill>
                <a:srgbClr val="FF0000"/>
              </a:solidFill>
            </a:endParaRPr>
          </a:p>
        </p:txBody>
      </p:sp>
    </p:spTree>
    <p:extLst>
      <p:ext uri="{BB962C8B-B14F-4D97-AF65-F5344CB8AC3E}">
        <p14:creationId xmlns:p14="http://schemas.microsoft.com/office/powerpoint/2010/main" val="23654071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00CC"/>
                </a:solidFill>
              </a:rPr>
              <a:t>MICROFINANCE AS A PROXY FOR </a:t>
            </a:r>
            <a:br>
              <a:rPr lang="en-MY" sz="3200" b="1" dirty="0" smtClean="0">
                <a:solidFill>
                  <a:srgbClr val="0000CC"/>
                </a:solidFill>
              </a:rPr>
            </a:br>
            <a:r>
              <a:rPr lang="en-MY" sz="3200" b="1" dirty="0" smtClean="0">
                <a:solidFill>
                  <a:srgbClr val="0000CC"/>
                </a:solidFill>
              </a:rPr>
              <a:t>FINANCIAL INCLUSION AND SDGs</a:t>
            </a:r>
            <a:endParaRPr lang="en-MY" sz="3200" b="1" dirty="0">
              <a:solidFill>
                <a:srgbClr val="0000CC"/>
              </a:solidFill>
            </a:endParaRPr>
          </a:p>
        </p:txBody>
      </p:sp>
      <p:sp>
        <p:nvSpPr>
          <p:cNvPr id="4" name="Content Placeholder 3"/>
          <p:cNvSpPr>
            <a:spLocks noGrp="1"/>
          </p:cNvSpPr>
          <p:nvPr>
            <p:ph idx="1"/>
          </p:nvPr>
        </p:nvSpPr>
        <p:spPr/>
        <p:txBody>
          <a:bodyPr>
            <a:normAutofit lnSpcReduction="10000"/>
          </a:bodyPr>
          <a:lstStyle/>
          <a:p>
            <a:pPr algn="just"/>
            <a:endParaRPr lang="en-MY" dirty="0"/>
          </a:p>
          <a:p>
            <a:pPr algn="just">
              <a:spcBef>
                <a:spcPts val="0"/>
              </a:spcBef>
            </a:pPr>
            <a:r>
              <a:rPr lang="en-MY" sz="2600" dirty="0" smtClean="0">
                <a:solidFill>
                  <a:srgbClr val="FF0000"/>
                </a:solidFill>
              </a:rPr>
              <a:t>Kate </a:t>
            </a:r>
            <a:r>
              <a:rPr lang="en-MY" sz="2600" dirty="0" err="1">
                <a:solidFill>
                  <a:srgbClr val="FF0000"/>
                </a:solidFill>
              </a:rPr>
              <a:t>McElligott</a:t>
            </a:r>
            <a:r>
              <a:rPr lang="en-MY" sz="2600" dirty="0">
                <a:solidFill>
                  <a:srgbClr val="FF0000"/>
                </a:solidFill>
              </a:rPr>
              <a:t>, </a:t>
            </a:r>
            <a:r>
              <a:rPr lang="en-MY" sz="2600" dirty="0" smtClean="0">
                <a:solidFill>
                  <a:srgbClr val="FF0000"/>
                </a:solidFill>
              </a:rPr>
              <a:t>Director </a:t>
            </a:r>
            <a:r>
              <a:rPr lang="en-MY" sz="2600" dirty="0">
                <a:solidFill>
                  <a:srgbClr val="FF0000"/>
                </a:solidFill>
              </a:rPr>
              <a:t>of strategic development at the Aspen Network of Development Entrepreneurs (ANDE) in an interview with inclusion hub </a:t>
            </a:r>
            <a:r>
              <a:rPr lang="en-MY" sz="2600" dirty="0" smtClean="0">
                <a:solidFill>
                  <a:srgbClr val="FF0000"/>
                </a:solidFill>
              </a:rPr>
              <a:t>that … </a:t>
            </a:r>
          </a:p>
          <a:p>
            <a:pPr marL="0" indent="0" algn="just">
              <a:spcBef>
                <a:spcPts val="0"/>
              </a:spcBef>
              <a:buNone/>
            </a:pPr>
            <a:endParaRPr lang="en-MY" sz="2600" dirty="0">
              <a:solidFill>
                <a:srgbClr val="FF0000"/>
              </a:solidFill>
            </a:endParaRPr>
          </a:p>
          <a:p>
            <a:pPr algn="just">
              <a:spcBef>
                <a:spcPts val="0"/>
              </a:spcBef>
            </a:pPr>
            <a:r>
              <a:rPr lang="en-MY" sz="2600" dirty="0" smtClean="0">
                <a:solidFill>
                  <a:srgbClr val="FF0000"/>
                </a:solidFill>
              </a:rPr>
              <a:t>“Microfinance </a:t>
            </a:r>
            <a:r>
              <a:rPr lang="en-MY" sz="2600" dirty="0">
                <a:solidFill>
                  <a:srgbClr val="FF0000"/>
                </a:solidFill>
              </a:rPr>
              <a:t>support entrepreneurs whose businesses address quality education, clean water and sanitation, and many other of the issues the SDGs target. Microfinance institutions themselves are core to addressing many of the SDGs: they tack on health insurance products, savings products and credit products for the </a:t>
            </a:r>
            <a:r>
              <a:rPr lang="en-MY" sz="2600" dirty="0" smtClean="0">
                <a:solidFill>
                  <a:srgbClr val="FF0000"/>
                </a:solidFill>
              </a:rPr>
              <a:t>poor”.</a:t>
            </a:r>
          </a:p>
          <a:p>
            <a:pPr algn="just"/>
            <a:endParaRPr lang="en-MY" dirty="0"/>
          </a:p>
          <a:p>
            <a:pPr marL="0" indent="0" algn="just">
              <a:buNone/>
            </a:pPr>
            <a:endParaRPr lang="en-MY"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29</a:t>
            </a:fld>
            <a:endParaRPr lang="en-GB" dirty="0"/>
          </a:p>
        </p:txBody>
      </p:sp>
    </p:spTree>
    <p:extLst>
      <p:ext uri="{BB962C8B-B14F-4D97-AF65-F5344CB8AC3E}">
        <p14:creationId xmlns:p14="http://schemas.microsoft.com/office/powerpoint/2010/main" val="3948440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0070C0"/>
                </a:solidFill>
              </a:rPr>
              <a:t>BACKGROUND &amp; MOTIVATION</a:t>
            </a:r>
            <a:endParaRPr lang="en-US" sz="3200" b="1" dirty="0">
              <a:solidFill>
                <a:srgbClr val="0070C0"/>
              </a:solidFill>
            </a:endParaRPr>
          </a:p>
        </p:txBody>
      </p:sp>
      <p:sp>
        <p:nvSpPr>
          <p:cNvPr id="3" name="Content Placeholder 2"/>
          <p:cNvSpPr>
            <a:spLocks noGrp="1"/>
          </p:cNvSpPr>
          <p:nvPr>
            <p:ph sz="quarter" idx="1"/>
          </p:nvPr>
        </p:nvSpPr>
        <p:spPr/>
        <p:txBody>
          <a:bodyPr>
            <a:normAutofit/>
          </a:bodyPr>
          <a:lstStyle/>
          <a:p>
            <a:pPr marL="0" indent="0">
              <a:buNone/>
            </a:pPr>
            <a:r>
              <a:rPr lang="en-US" sz="2800" b="1" dirty="0">
                <a:solidFill>
                  <a:srgbClr val="0070C0"/>
                </a:solidFill>
              </a:rPr>
              <a:t>What is the Issue ? </a:t>
            </a:r>
            <a:endParaRPr lang="en-US" sz="2800" b="1" dirty="0" smtClean="0"/>
          </a:p>
          <a:p>
            <a:endParaRPr lang="en-US" sz="2800" dirty="0" smtClean="0"/>
          </a:p>
          <a:p>
            <a:r>
              <a:rPr lang="en-US" sz="2800" dirty="0" smtClean="0">
                <a:solidFill>
                  <a:srgbClr val="FF0000"/>
                </a:solidFill>
              </a:rPr>
              <a:t>Determining relationship between poverty and financial inclusion</a:t>
            </a:r>
          </a:p>
          <a:p>
            <a:pPr>
              <a:buNone/>
            </a:pPr>
            <a:endParaRPr lang="en-US" sz="2800" dirty="0" smtClean="0">
              <a:solidFill>
                <a:srgbClr val="FF0000"/>
              </a:solidFill>
            </a:endParaRPr>
          </a:p>
          <a:p>
            <a:r>
              <a:rPr lang="en-US" sz="2800" dirty="0" smtClean="0">
                <a:solidFill>
                  <a:srgbClr val="FF0000"/>
                </a:solidFill>
              </a:rPr>
              <a:t>Role of financial inclusion to achieve SDGs to eliminate poverty</a:t>
            </a:r>
            <a:endParaRPr lang="en-US" sz="2800" dirty="0">
              <a:solidFill>
                <a:srgbClr val="FF0000"/>
              </a:solidFill>
            </a:endParaRPr>
          </a:p>
        </p:txBody>
      </p:sp>
    </p:spTree>
    <p:extLst>
      <p:ext uri="{BB962C8B-B14F-4D97-AF65-F5344CB8AC3E}">
        <p14:creationId xmlns:p14="http://schemas.microsoft.com/office/powerpoint/2010/main" val="12849190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70C0"/>
                </a:solidFill>
              </a:rPr>
              <a:t>MICROFINANCE AS A PROXY FOR</a:t>
            </a:r>
            <a:br>
              <a:rPr lang="en-MY" sz="3200" b="1" dirty="0" smtClean="0">
                <a:solidFill>
                  <a:srgbClr val="0070C0"/>
                </a:solidFill>
              </a:rPr>
            </a:br>
            <a:r>
              <a:rPr lang="en-MY" sz="3200" b="1" dirty="0" smtClean="0">
                <a:solidFill>
                  <a:srgbClr val="0070C0"/>
                </a:solidFill>
              </a:rPr>
              <a:t>FINANCIAL INCLUSION AND SDGs</a:t>
            </a:r>
            <a:endParaRPr lang="en-MY" sz="3200" b="1" dirty="0">
              <a:solidFill>
                <a:srgbClr val="0070C0"/>
              </a:solidFill>
            </a:endParaRPr>
          </a:p>
        </p:txBody>
      </p:sp>
      <p:sp>
        <p:nvSpPr>
          <p:cNvPr id="4" name="Content Placeholder 3"/>
          <p:cNvSpPr>
            <a:spLocks noGrp="1"/>
          </p:cNvSpPr>
          <p:nvPr>
            <p:ph idx="1"/>
          </p:nvPr>
        </p:nvSpPr>
        <p:spPr>
          <a:xfrm>
            <a:off x="457200" y="1417638"/>
            <a:ext cx="8229600" cy="4747666"/>
          </a:xfrm>
        </p:spPr>
        <p:txBody>
          <a:bodyPr>
            <a:normAutofit fontScale="25000" lnSpcReduction="20000"/>
          </a:bodyPr>
          <a:lstStyle/>
          <a:p>
            <a:pPr algn="just"/>
            <a:endParaRPr lang="en-MY" dirty="0"/>
          </a:p>
          <a:p>
            <a:pPr algn="just">
              <a:lnSpc>
                <a:spcPct val="110000"/>
              </a:lnSpc>
              <a:spcBef>
                <a:spcPts val="0"/>
              </a:spcBef>
            </a:pPr>
            <a:r>
              <a:rPr lang="en-MY" sz="9600" dirty="0">
                <a:solidFill>
                  <a:srgbClr val="660066"/>
                </a:solidFill>
              </a:rPr>
              <a:t>It is also reported by UNSGSA that at least 10 of these 17 goals are closely related to financial </a:t>
            </a:r>
            <a:r>
              <a:rPr lang="en-MY" sz="9600" dirty="0" smtClean="0">
                <a:solidFill>
                  <a:srgbClr val="660066"/>
                </a:solidFill>
              </a:rPr>
              <a:t>inclusion. </a:t>
            </a:r>
          </a:p>
          <a:p>
            <a:pPr marL="0" indent="0" algn="just">
              <a:lnSpc>
                <a:spcPct val="110000"/>
              </a:lnSpc>
              <a:spcBef>
                <a:spcPts val="0"/>
              </a:spcBef>
              <a:buNone/>
            </a:pPr>
            <a:endParaRPr lang="en-MY" sz="9600" dirty="0">
              <a:solidFill>
                <a:srgbClr val="660066"/>
              </a:solidFill>
            </a:endParaRPr>
          </a:p>
          <a:p>
            <a:pPr algn="just">
              <a:lnSpc>
                <a:spcPct val="110000"/>
              </a:lnSpc>
              <a:spcBef>
                <a:spcPts val="0"/>
              </a:spcBef>
            </a:pPr>
            <a:r>
              <a:rPr lang="en-MY" sz="9600" dirty="0" smtClean="0">
                <a:solidFill>
                  <a:srgbClr val="660066"/>
                </a:solidFill>
              </a:rPr>
              <a:t>Issues </a:t>
            </a:r>
            <a:r>
              <a:rPr lang="en-MY" sz="9600" dirty="0">
                <a:solidFill>
                  <a:srgbClr val="660066"/>
                </a:solidFill>
              </a:rPr>
              <a:t>o</a:t>
            </a:r>
            <a:r>
              <a:rPr lang="en-MY" sz="9600" dirty="0" smtClean="0">
                <a:solidFill>
                  <a:srgbClr val="660066"/>
                </a:solidFill>
              </a:rPr>
              <a:t>f </a:t>
            </a:r>
            <a:r>
              <a:rPr lang="en-MY" sz="9600" dirty="0">
                <a:solidFill>
                  <a:srgbClr val="660066"/>
                </a:solidFill>
              </a:rPr>
              <a:t>financial inclusion are covered across many of the </a:t>
            </a:r>
            <a:r>
              <a:rPr lang="en-MY" sz="9600" dirty="0" smtClean="0">
                <a:solidFill>
                  <a:srgbClr val="660066"/>
                </a:solidFill>
              </a:rPr>
              <a:t>SDGs</a:t>
            </a:r>
          </a:p>
          <a:p>
            <a:pPr marL="0" indent="0" algn="just">
              <a:lnSpc>
                <a:spcPct val="110000"/>
              </a:lnSpc>
              <a:spcBef>
                <a:spcPts val="0"/>
              </a:spcBef>
              <a:buNone/>
            </a:pPr>
            <a:endParaRPr lang="en-MY" sz="9600" dirty="0">
              <a:solidFill>
                <a:srgbClr val="660066"/>
              </a:solidFill>
            </a:endParaRPr>
          </a:p>
          <a:p>
            <a:pPr algn="just">
              <a:lnSpc>
                <a:spcPct val="110000"/>
              </a:lnSpc>
              <a:spcBef>
                <a:spcPts val="0"/>
              </a:spcBef>
            </a:pPr>
            <a:r>
              <a:rPr lang="en-MY" sz="9600" dirty="0" smtClean="0">
                <a:solidFill>
                  <a:srgbClr val="660066"/>
                </a:solidFill>
              </a:rPr>
              <a:t>There </a:t>
            </a:r>
            <a:r>
              <a:rPr lang="en-MY" sz="9600" dirty="0">
                <a:solidFill>
                  <a:srgbClr val="660066"/>
                </a:solidFill>
              </a:rPr>
              <a:t>are also references to financial inclusion in SDG 1 On poverty eradication; SDG 2 On food security and agriculture; SDG 3 On health; SDG 5 On women’s empowerment; SDG 8 On economic growth; SDG 9 On infrastructure and innovation; SDG 10 On inequality; SDG 16 On promoting peaceful and inclusive societies; and SDG 17 On means of implementation</a:t>
            </a:r>
          </a:p>
          <a:p>
            <a:pPr algn="just"/>
            <a:endParaRPr lang="en-MY" sz="5900"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30</a:t>
            </a:fld>
            <a:endParaRPr lang="en-GB" dirty="0"/>
          </a:p>
        </p:txBody>
      </p:sp>
    </p:spTree>
    <p:extLst>
      <p:ext uri="{BB962C8B-B14F-4D97-AF65-F5344CB8AC3E}">
        <p14:creationId xmlns:p14="http://schemas.microsoft.com/office/powerpoint/2010/main" val="26372512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54" y="0"/>
            <a:ext cx="8229600" cy="1143000"/>
          </a:xfrm>
        </p:spPr>
        <p:txBody>
          <a:bodyPr>
            <a:normAutofit/>
          </a:bodyPr>
          <a:lstStyle/>
          <a:p>
            <a:pPr algn="ctr"/>
            <a:r>
              <a:rPr lang="en-MY" sz="3200" b="1" dirty="0" smtClean="0">
                <a:solidFill>
                  <a:srgbClr val="0070C0"/>
                </a:solidFill>
              </a:rPr>
              <a:t>PROPOSED SDG VARIABLES  AND FINANCIAL INCLUSION</a:t>
            </a:r>
            <a:endParaRPr lang="en-MY" sz="3200" b="1" dirty="0">
              <a:solidFill>
                <a:srgbClr val="0070C0"/>
              </a:solidFill>
            </a:endParaRPr>
          </a:p>
        </p:txBody>
      </p:sp>
      <p:sp>
        <p:nvSpPr>
          <p:cNvPr id="4" name="Content Placeholder 3"/>
          <p:cNvSpPr>
            <a:spLocks noGrp="1"/>
          </p:cNvSpPr>
          <p:nvPr>
            <p:ph idx="1"/>
          </p:nvPr>
        </p:nvSpPr>
        <p:spPr>
          <a:xfrm>
            <a:off x="457200" y="1268760"/>
            <a:ext cx="8229600" cy="4857403"/>
          </a:xfrm>
        </p:spPr>
        <p:txBody>
          <a:bodyPr>
            <a:noAutofit/>
          </a:bodyPr>
          <a:lstStyle/>
          <a:p>
            <a:pPr algn="just">
              <a:spcBef>
                <a:spcPts val="0"/>
              </a:spcBef>
            </a:pPr>
            <a:r>
              <a:rPr lang="en-MY" sz="2600" dirty="0">
                <a:solidFill>
                  <a:srgbClr val="660066"/>
                </a:solidFill>
              </a:rPr>
              <a:t>SDG 1, eliminating extreme poverty, we would look into the graduation rate of microfinance clients to get rid of poverty trap. </a:t>
            </a:r>
            <a:endParaRPr lang="en-MY" sz="2600" dirty="0" smtClean="0">
              <a:solidFill>
                <a:srgbClr val="660066"/>
              </a:solidFill>
            </a:endParaRPr>
          </a:p>
          <a:p>
            <a:pPr marL="0" indent="0" algn="just">
              <a:spcBef>
                <a:spcPts val="0"/>
              </a:spcBef>
              <a:buNone/>
            </a:pPr>
            <a:endParaRPr lang="en-MY" sz="2600" dirty="0">
              <a:solidFill>
                <a:srgbClr val="660066"/>
              </a:solidFill>
            </a:endParaRPr>
          </a:p>
          <a:p>
            <a:pPr algn="just">
              <a:spcBef>
                <a:spcPts val="0"/>
              </a:spcBef>
            </a:pPr>
            <a:r>
              <a:rPr lang="en-MY" sz="2600" dirty="0">
                <a:solidFill>
                  <a:srgbClr val="660066"/>
                </a:solidFill>
              </a:rPr>
              <a:t>SDG2, Reducing hunger and promoting food security (SDG 2), it will be </a:t>
            </a:r>
            <a:r>
              <a:rPr lang="en-MY" sz="2600" dirty="0" err="1">
                <a:solidFill>
                  <a:srgbClr val="660066"/>
                </a:solidFill>
              </a:rPr>
              <a:t>proxied</a:t>
            </a:r>
            <a:r>
              <a:rPr lang="en-MY" sz="2600" dirty="0">
                <a:solidFill>
                  <a:srgbClr val="660066"/>
                </a:solidFill>
              </a:rPr>
              <a:t> by </a:t>
            </a:r>
            <a:r>
              <a:rPr lang="en-MY" sz="2600" dirty="0" smtClean="0">
                <a:solidFill>
                  <a:srgbClr val="660066"/>
                </a:solidFill>
              </a:rPr>
              <a:t>micro-savings </a:t>
            </a:r>
            <a:r>
              <a:rPr lang="en-MY" sz="2600" dirty="0">
                <a:solidFill>
                  <a:srgbClr val="660066"/>
                </a:solidFill>
              </a:rPr>
              <a:t>and microloan services to </a:t>
            </a:r>
            <a:r>
              <a:rPr lang="en-MY" sz="2600" dirty="0" smtClean="0">
                <a:solidFill>
                  <a:srgbClr val="660066"/>
                </a:solidFill>
              </a:rPr>
              <a:t>farmers, </a:t>
            </a:r>
            <a:r>
              <a:rPr lang="en-MY" sz="2600" dirty="0">
                <a:solidFill>
                  <a:srgbClr val="660066"/>
                </a:solidFill>
              </a:rPr>
              <a:t>cultivation training program and </a:t>
            </a:r>
            <a:r>
              <a:rPr lang="en-MY" sz="2600" dirty="0" smtClean="0">
                <a:solidFill>
                  <a:srgbClr val="660066"/>
                </a:solidFill>
              </a:rPr>
              <a:t>micro-financing </a:t>
            </a:r>
            <a:r>
              <a:rPr lang="en-MY" sz="2600" dirty="0">
                <a:solidFill>
                  <a:srgbClr val="660066"/>
                </a:solidFill>
              </a:rPr>
              <a:t>to food industry. </a:t>
            </a:r>
            <a:endParaRPr lang="en-MY" sz="2600" dirty="0" smtClean="0">
              <a:solidFill>
                <a:srgbClr val="660066"/>
              </a:solidFill>
            </a:endParaRPr>
          </a:p>
          <a:p>
            <a:pPr marL="0" indent="0" algn="just">
              <a:spcBef>
                <a:spcPts val="0"/>
              </a:spcBef>
              <a:buNone/>
            </a:pPr>
            <a:endParaRPr lang="en-MY" sz="2600" dirty="0">
              <a:solidFill>
                <a:srgbClr val="660066"/>
              </a:solidFill>
            </a:endParaRPr>
          </a:p>
          <a:p>
            <a:pPr algn="just">
              <a:spcBef>
                <a:spcPts val="0"/>
              </a:spcBef>
            </a:pPr>
            <a:r>
              <a:rPr lang="en-MY" sz="2600" dirty="0">
                <a:solidFill>
                  <a:srgbClr val="660066"/>
                </a:solidFill>
              </a:rPr>
              <a:t>SDG 3, Achieving good health and well-being, it will be </a:t>
            </a:r>
            <a:r>
              <a:rPr lang="en-MY" sz="2600" dirty="0" err="1">
                <a:solidFill>
                  <a:srgbClr val="660066"/>
                </a:solidFill>
              </a:rPr>
              <a:t>proxied</a:t>
            </a:r>
            <a:r>
              <a:rPr lang="en-MY" sz="2600" dirty="0">
                <a:solidFill>
                  <a:srgbClr val="660066"/>
                </a:solidFill>
              </a:rPr>
              <a:t> by no. of micro health insurance and no. of health awareness program by microfinance institutions. </a:t>
            </a:r>
          </a:p>
        </p:txBody>
      </p:sp>
      <p:sp>
        <p:nvSpPr>
          <p:cNvPr id="5" name="Slide Number Placeholder 4"/>
          <p:cNvSpPr>
            <a:spLocks noGrp="1"/>
          </p:cNvSpPr>
          <p:nvPr>
            <p:ph type="sldNum" sz="quarter" idx="12"/>
          </p:nvPr>
        </p:nvSpPr>
        <p:spPr/>
        <p:txBody>
          <a:bodyPr/>
          <a:lstStyle/>
          <a:p>
            <a:fld id="{8F4D090D-EA94-40C4-A53C-A9B462A19CDB}" type="slidenum">
              <a:rPr lang="en-GB" smtClean="0"/>
              <a:pPr/>
              <a:t>31</a:t>
            </a:fld>
            <a:endParaRPr lang="en-GB" dirty="0"/>
          </a:p>
        </p:txBody>
      </p:sp>
    </p:spTree>
    <p:extLst>
      <p:ext uri="{BB962C8B-B14F-4D97-AF65-F5344CB8AC3E}">
        <p14:creationId xmlns:p14="http://schemas.microsoft.com/office/powerpoint/2010/main" val="38857647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sz="3200" b="1" dirty="0">
                <a:solidFill>
                  <a:srgbClr val="0070C0"/>
                </a:solidFill>
              </a:rPr>
              <a:t>PROPOSED SDG VARIABLES  AND FINANCIAL INCLUSION</a:t>
            </a:r>
            <a:endParaRPr lang="en-MY" sz="3200" dirty="0"/>
          </a:p>
        </p:txBody>
      </p:sp>
      <p:sp>
        <p:nvSpPr>
          <p:cNvPr id="4" name="Content Placeholder 3"/>
          <p:cNvSpPr>
            <a:spLocks noGrp="1"/>
          </p:cNvSpPr>
          <p:nvPr>
            <p:ph idx="1"/>
          </p:nvPr>
        </p:nvSpPr>
        <p:spPr/>
        <p:txBody>
          <a:bodyPr/>
          <a:lstStyle/>
          <a:p>
            <a:pPr algn="just">
              <a:spcBef>
                <a:spcPts val="0"/>
              </a:spcBef>
            </a:pPr>
            <a:r>
              <a:rPr lang="en-MY" sz="2800" dirty="0">
                <a:solidFill>
                  <a:srgbClr val="FF0000"/>
                </a:solidFill>
              </a:rPr>
              <a:t>SDG 4, Fostering quality education (SDG 4)that will be </a:t>
            </a:r>
            <a:r>
              <a:rPr lang="en-MY" sz="2800" dirty="0" err="1">
                <a:solidFill>
                  <a:srgbClr val="FF0000"/>
                </a:solidFill>
              </a:rPr>
              <a:t>proxied</a:t>
            </a:r>
            <a:r>
              <a:rPr lang="en-MY" sz="2800" dirty="0">
                <a:solidFill>
                  <a:srgbClr val="FF0000"/>
                </a:solidFill>
              </a:rPr>
              <a:t> by enrolment of schooling – dropout of schooling of microfinance clients’ </a:t>
            </a:r>
            <a:r>
              <a:rPr lang="en-MY" sz="2800" dirty="0" smtClean="0">
                <a:solidFill>
                  <a:srgbClr val="FF0000"/>
                </a:solidFill>
              </a:rPr>
              <a:t>children</a:t>
            </a:r>
          </a:p>
          <a:p>
            <a:pPr marL="0" indent="0" algn="just">
              <a:spcBef>
                <a:spcPts val="0"/>
              </a:spcBef>
              <a:buNone/>
            </a:pPr>
            <a:endParaRPr lang="en-MY" sz="2800" dirty="0">
              <a:solidFill>
                <a:srgbClr val="FF0000"/>
              </a:solidFill>
            </a:endParaRPr>
          </a:p>
          <a:p>
            <a:pPr algn="just">
              <a:spcBef>
                <a:spcPts val="0"/>
              </a:spcBef>
            </a:pPr>
            <a:r>
              <a:rPr lang="en-MY" sz="2800" dirty="0">
                <a:solidFill>
                  <a:srgbClr val="FF0000"/>
                </a:solidFill>
              </a:rPr>
              <a:t>SDG 5, Promoting gender equality, will be </a:t>
            </a:r>
            <a:r>
              <a:rPr lang="en-MY" sz="2800" dirty="0" err="1">
                <a:solidFill>
                  <a:srgbClr val="FF0000"/>
                </a:solidFill>
              </a:rPr>
              <a:t>proxied</a:t>
            </a:r>
            <a:r>
              <a:rPr lang="en-MY" sz="2800" dirty="0">
                <a:solidFill>
                  <a:srgbClr val="FF0000"/>
                </a:solidFill>
              </a:rPr>
              <a:t> by percentage of female borrowers and percentage of female workers at microfinance institutions.  </a:t>
            </a:r>
          </a:p>
          <a:p>
            <a:pPr algn="just"/>
            <a:endParaRPr lang="en-MY"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32</a:t>
            </a:fld>
            <a:endParaRPr lang="en-GB" dirty="0"/>
          </a:p>
        </p:txBody>
      </p:sp>
    </p:spTree>
    <p:extLst>
      <p:ext uri="{BB962C8B-B14F-4D97-AF65-F5344CB8AC3E}">
        <p14:creationId xmlns:p14="http://schemas.microsoft.com/office/powerpoint/2010/main" val="786674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sz="3200" b="1" dirty="0" smtClean="0">
                <a:solidFill>
                  <a:srgbClr val="7030A0"/>
                </a:solidFill>
              </a:rPr>
              <a:t>PROPOSED SDG VARIABLES AND FINANCIAL INCLUSION</a:t>
            </a:r>
            <a:endParaRPr lang="en-MY" sz="3200" b="1" dirty="0">
              <a:solidFill>
                <a:srgbClr val="7030A0"/>
              </a:solidFill>
            </a:endParaRPr>
          </a:p>
        </p:txBody>
      </p:sp>
      <p:sp>
        <p:nvSpPr>
          <p:cNvPr id="4" name="Content Placeholder 3"/>
          <p:cNvSpPr>
            <a:spLocks noGrp="1"/>
          </p:cNvSpPr>
          <p:nvPr>
            <p:ph idx="1"/>
          </p:nvPr>
        </p:nvSpPr>
        <p:spPr>
          <a:xfrm>
            <a:off x="457200" y="1700808"/>
            <a:ext cx="8229600" cy="4525963"/>
          </a:xfrm>
        </p:spPr>
        <p:txBody>
          <a:bodyPr>
            <a:noAutofit/>
          </a:bodyPr>
          <a:lstStyle/>
          <a:p>
            <a:pPr algn="just">
              <a:spcBef>
                <a:spcPts val="0"/>
              </a:spcBef>
            </a:pPr>
            <a:r>
              <a:rPr lang="en-MY" sz="2800" dirty="0">
                <a:solidFill>
                  <a:srgbClr val="009900"/>
                </a:solidFill>
              </a:rPr>
              <a:t>SDG 6 &amp; 7, water, sanitation and energy will be </a:t>
            </a:r>
            <a:r>
              <a:rPr lang="en-MY" sz="2800" dirty="0" err="1">
                <a:solidFill>
                  <a:srgbClr val="009900"/>
                </a:solidFill>
              </a:rPr>
              <a:t>proxied</a:t>
            </a:r>
            <a:r>
              <a:rPr lang="en-MY" sz="2800" dirty="0">
                <a:solidFill>
                  <a:srgbClr val="009900"/>
                </a:solidFill>
              </a:rPr>
              <a:t> by microfinance institutions’ off-grid energy service in exchange for ongoing payments. </a:t>
            </a:r>
            <a:endParaRPr lang="en-MY" sz="2800" dirty="0" smtClean="0">
              <a:solidFill>
                <a:srgbClr val="009900"/>
              </a:solidFill>
            </a:endParaRPr>
          </a:p>
          <a:p>
            <a:pPr marL="0" indent="0" algn="just">
              <a:spcBef>
                <a:spcPts val="0"/>
              </a:spcBef>
              <a:buNone/>
            </a:pPr>
            <a:endParaRPr lang="en-MY" sz="2800" dirty="0">
              <a:solidFill>
                <a:srgbClr val="009900"/>
              </a:solidFill>
            </a:endParaRPr>
          </a:p>
          <a:p>
            <a:pPr algn="just">
              <a:spcBef>
                <a:spcPts val="0"/>
              </a:spcBef>
            </a:pPr>
            <a:r>
              <a:rPr lang="en-MY" sz="2800" dirty="0">
                <a:solidFill>
                  <a:srgbClr val="009900"/>
                </a:solidFill>
              </a:rPr>
              <a:t>SDG 8 , promoting shared economic growth will be </a:t>
            </a:r>
            <a:r>
              <a:rPr lang="en-MY" sz="2800" dirty="0" err="1">
                <a:solidFill>
                  <a:srgbClr val="009900"/>
                </a:solidFill>
              </a:rPr>
              <a:t>proxied</a:t>
            </a:r>
            <a:r>
              <a:rPr lang="en-MY" sz="2800" dirty="0">
                <a:solidFill>
                  <a:srgbClr val="009900"/>
                </a:solidFill>
              </a:rPr>
              <a:t> by an </a:t>
            </a:r>
            <a:r>
              <a:rPr lang="en-MY" sz="2800" dirty="0" smtClean="0">
                <a:solidFill>
                  <a:srgbClr val="009900"/>
                </a:solidFill>
              </a:rPr>
              <a:t>interacting </a:t>
            </a:r>
            <a:r>
              <a:rPr lang="en-MY" sz="2800" dirty="0">
                <a:solidFill>
                  <a:srgbClr val="009900"/>
                </a:solidFill>
              </a:rPr>
              <a:t>variable, average loan size * digital financial </a:t>
            </a:r>
            <a:r>
              <a:rPr lang="en-MY" sz="2800" dirty="0" smtClean="0">
                <a:solidFill>
                  <a:srgbClr val="009900"/>
                </a:solidFill>
              </a:rPr>
              <a:t>service</a:t>
            </a:r>
            <a:endParaRPr lang="en-MY" sz="2800" dirty="0">
              <a:solidFill>
                <a:srgbClr val="009900"/>
              </a:solidFill>
            </a:endParaRPr>
          </a:p>
        </p:txBody>
      </p:sp>
      <p:sp>
        <p:nvSpPr>
          <p:cNvPr id="5" name="Slide Number Placeholder 4"/>
          <p:cNvSpPr>
            <a:spLocks noGrp="1"/>
          </p:cNvSpPr>
          <p:nvPr>
            <p:ph type="sldNum" sz="quarter" idx="12"/>
          </p:nvPr>
        </p:nvSpPr>
        <p:spPr/>
        <p:txBody>
          <a:bodyPr/>
          <a:lstStyle/>
          <a:p>
            <a:fld id="{8F4D090D-EA94-40C4-A53C-A9B462A19CDB}" type="slidenum">
              <a:rPr lang="en-GB" smtClean="0"/>
              <a:pPr/>
              <a:t>33</a:t>
            </a:fld>
            <a:endParaRPr lang="en-GB" dirty="0"/>
          </a:p>
        </p:txBody>
      </p:sp>
    </p:spTree>
    <p:extLst>
      <p:ext uri="{BB962C8B-B14F-4D97-AF65-F5344CB8AC3E}">
        <p14:creationId xmlns:p14="http://schemas.microsoft.com/office/powerpoint/2010/main" val="4256918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sz="3200" b="1" dirty="0">
                <a:solidFill>
                  <a:srgbClr val="7030A0"/>
                </a:solidFill>
              </a:rPr>
              <a:t>PROPOSED SDG VARIABLES AND FINANCIAL INCLUSION</a:t>
            </a:r>
            <a:endParaRPr lang="en-MY" sz="3200" dirty="0"/>
          </a:p>
        </p:txBody>
      </p:sp>
      <p:sp>
        <p:nvSpPr>
          <p:cNvPr id="4" name="Content Placeholder 3"/>
          <p:cNvSpPr>
            <a:spLocks noGrp="1"/>
          </p:cNvSpPr>
          <p:nvPr>
            <p:ph idx="1"/>
          </p:nvPr>
        </p:nvSpPr>
        <p:spPr>
          <a:xfrm>
            <a:off x="457200" y="1412607"/>
            <a:ext cx="8229600" cy="4525963"/>
          </a:xfrm>
        </p:spPr>
        <p:txBody>
          <a:bodyPr>
            <a:noAutofit/>
          </a:bodyPr>
          <a:lstStyle/>
          <a:p>
            <a:pPr algn="just">
              <a:spcBef>
                <a:spcPts val="0"/>
              </a:spcBef>
            </a:pPr>
            <a:r>
              <a:rPr lang="en-MY" sz="2800" dirty="0">
                <a:solidFill>
                  <a:srgbClr val="009900"/>
                </a:solidFill>
              </a:rPr>
              <a:t>SDG 9, Promoting innovation and sustainable industrialization will be </a:t>
            </a:r>
            <a:r>
              <a:rPr lang="en-MY" sz="2800" dirty="0" err="1">
                <a:solidFill>
                  <a:srgbClr val="009900"/>
                </a:solidFill>
              </a:rPr>
              <a:t>proxied</a:t>
            </a:r>
            <a:r>
              <a:rPr lang="en-MY" sz="2800" dirty="0">
                <a:solidFill>
                  <a:srgbClr val="009900"/>
                </a:solidFill>
              </a:rPr>
              <a:t> by a dummy variable, if the MFI </a:t>
            </a:r>
            <a:r>
              <a:rPr lang="en-MY" sz="2800" dirty="0" smtClean="0">
                <a:solidFill>
                  <a:srgbClr val="009900"/>
                </a:solidFill>
              </a:rPr>
              <a:t>apply </a:t>
            </a:r>
            <a:r>
              <a:rPr lang="en-MY" sz="2800" dirty="0">
                <a:solidFill>
                  <a:srgbClr val="009900"/>
                </a:solidFill>
              </a:rPr>
              <a:t>an innovative model is 1 , otherwise 0. </a:t>
            </a:r>
            <a:endParaRPr lang="en-MY" sz="2800" dirty="0" smtClean="0">
              <a:solidFill>
                <a:srgbClr val="009900"/>
              </a:solidFill>
            </a:endParaRPr>
          </a:p>
          <a:p>
            <a:pPr marL="0" indent="0" algn="just">
              <a:spcBef>
                <a:spcPts val="0"/>
              </a:spcBef>
              <a:buNone/>
            </a:pPr>
            <a:endParaRPr lang="en-MY" sz="2800" dirty="0">
              <a:solidFill>
                <a:srgbClr val="009900"/>
              </a:solidFill>
            </a:endParaRPr>
          </a:p>
          <a:p>
            <a:pPr algn="just">
              <a:spcBef>
                <a:spcPts val="0"/>
              </a:spcBef>
            </a:pPr>
            <a:r>
              <a:rPr lang="en-MY" sz="2800" dirty="0">
                <a:solidFill>
                  <a:srgbClr val="009900"/>
                </a:solidFill>
              </a:rPr>
              <a:t>SDG 10 &amp; 16, Toward equitable and peaceful societies will be </a:t>
            </a:r>
            <a:r>
              <a:rPr lang="en-MY" sz="2800" dirty="0" err="1">
                <a:solidFill>
                  <a:srgbClr val="009900"/>
                </a:solidFill>
              </a:rPr>
              <a:t>proxied</a:t>
            </a:r>
            <a:r>
              <a:rPr lang="en-MY" sz="2800" dirty="0">
                <a:solidFill>
                  <a:srgbClr val="009900"/>
                </a:solidFill>
              </a:rPr>
              <a:t> by a dummy variable, if the MFI is in conflicted area is 1 , otherwise 0</a:t>
            </a:r>
          </a:p>
          <a:p>
            <a:endParaRPr lang="en-MY" sz="2400" dirty="0">
              <a:solidFill>
                <a:srgbClr val="009900"/>
              </a:solidFill>
            </a:endParaRPr>
          </a:p>
        </p:txBody>
      </p:sp>
      <p:sp>
        <p:nvSpPr>
          <p:cNvPr id="5" name="Slide Number Placeholder 4"/>
          <p:cNvSpPr>
            <a:spLocks noGrp="1"/>
          </p:cNvSpPr>
          <p:nvPr>
            <p:ph type="sldNum" sz="quarter" idx="12"/>
          </p:nvPr>
        </p:nvSpPr>
        <p:spPr/>
        <p:txBody>
          <a:bodyPr/>
          <a:lstStyle/>
          <a:p>
            <a:fld id="{8F4D090D-EA94-40C4-A53C-A9B462A19CDB}" type="slidenum">
              <a:rPr lang="en-GB" smtClean="0"/>
              <a:pPr/>
              <a:t>34</a:t>
            </a:fld>
            <a:endParaRPr lang="en-GB" dirty="0"/>
          </a:p>
        </p:txBody>
      </p:sp>
    </p:spTree>
    <p:extLst>
      <p:ext uri="{BB962C8B-B14F-4D97-AF65-F5344CB8AC3E}">
        <p14:creationId xmlns:p14="http://schemas.microsoft.com/office/powerpoint/2010/main" val="1826967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p:txBody>
          <a:bodyPr/>
          <a:lstStyle/>
          <a:p>
            <a:r>
              <a:rPr lang="en-US" dirty="0" smtClean="0"/>
              <a:t>Syed Othman Alhabshi</a:t>
            </a:r>
            <a:endParaRPr lang="en-US" dirty="0"/>
          </a:p>
        </p:txBody>
      </p:sp>
      <p:sp>
        <p:nvSpPr>
          <p:cNvPr id="11" name="Content Placeholder 10"/>
          <p:cNvSpPr>
            <a:spLocks noGrp="1"/>
          </p:cNvSpPr>
          <p:nvPr>
            <p:ph sz="quarter" idx="4"/>
          </p:nvPr>
        </p:nvSpPr>
        <p:spPr/>
        <p:txBody>
          <a:bodyPr/>
          <a:lstStyle/>
          <a:p>
            <a:r>
              <a:rPr lang="en-US" dirty="0" err="1" smtClean="0"/>
              <a:t>soalhabshi@inceif.org</a:t>
            </a:r>
            <a:endParaRPr lang="en-US" dirty="0"/>
          </a:p>
        </p:txBody>
      </p:sp>
      <p:sp>
        <p:nvSpPr>
          <p:cNvPr id="12" name="Text Placeholder 11"/>
          <p:cNvSpPr>
            <a:spLocks noGrp="1"/>
          </p:cNvSpPr>
          <p:nvPr>
            <p:ph type="body" idx="14"/>
          </p:nvPr>
        </p:nvSpPr>
        <p:spPr/>
        <p:txBody>
          <a:bodyPr/>
          <a:lstStyle/>
          <a:p>
            <a:r>
              <a:rPr lang="en-US" dirty="0" smtClean="0"/>
              <a:t>Deputy President (Academic)</a:t>
            </a:r>
            <a:endParaRPr lang="en-US" dirty="0"/>
          </a:p>
        </p:txBody>
      </p:sp>
      <p:sp>
        <p:nvSpPr>
          <p:cNvPr id="13" name="Content Placeholder 12"/>
          <p:cNvSpPr>
            <a:spLocks noGrp="1"/>
          </p:cNvSpPr>
          <p:nvPr>
            <p:ph sz="quarter" idx="15"/>
          </p:nvPr>
        </p:nvSpPr>
        <p:spPr/>
        <p:txBody>
          <a:bodyPr/>
          <a:lstStyle/>
          <a:p>
            <a:r>
              <a:rPr lang="en-US" dirty="0"/>
              <a:t>+603 7651 </a:t>
            </a:r>
            <a:r>
              <a:rPr lang="en-US" dirty="0" smtClean="0"/>
              <a:t>4000</a:t>
            </a:r>
            <a:endParaRPr lang="en-US" dirty="0"/>
          </a:p>
        </p:txBody>
      </p:sp>
      <p:sp>
        <p:nvSpPr>
          <p:cNvPr id="14" name="Content Placeholder 13"/>
          <p:cNvSpPr>
            <a:spLocks noGrp="1"/>
          </p:cNvSpPr>
          <p:nvPr>
            <p:ph sz="quarter" idx="16"/>
          </p:nvPr>
        </p:nvSpPr>
        <p:spPr/>
        <p:txBody>
          <a:bodyPr/>
          <a:lstStyle/>
          <a:p>
            <a:r>
              <a:rPr lang="en-US" dirty="0" smtClean="0"/>
              <a:t>Tel:</a:t>
            </a:r>
            <a:endParaRPr lang="en-US" dirty="0"/>
          </a:p>
        </p:txBody>
      </p:sp>
      <p:sp>
        <p:nvSpPr>
          <p:cNvPr id="15" name="Content Placeholder 14"/>
          <p:cNvSpPr>
            <a:spLocks noGrp="1"/>
          </p:cNvSpPr>
          <p:nvPr>
            <p:ph sz="quarter" idx="17"/>
          </p:nvPr>
        </p:nvSpPr>
        <p:spPr/>
        <p:txBody>
          <a:bodyPr/>
          <a:lstStyle/>
          <a:p>
            <a:r>
              <a:rPr lang="en-US" dirty="0" smtClean="0"/>
              <a:t>Email:</a:t>
            </a:r>
            <a:endParaRPr lang="en-US" dirty="0"/>
          </a:p>
        </p:txBody>
      </p:sp>
      <p:sp>
        <p:nvSpPr>
          <p:cNvPr id="3" name="Slide Number Placeholder 2"/>
          <p:cNvSpPr>
            <a:spLocks noGrp="1"/>
          </p:cNvSpPr>
          <p:nvPr>
            <p:ph type="sldNum" sz="quarter" idx="4294967295"/>
          </p:nvPr>
        </p:nvSpPr>
        <p:spPr>
          <a:xfrm>
            <a:off x="7010400" y="6356350"/>
            <a:ext cx="2133600" cy="365125"/>
          </a:xfrm>
          <a:prstGeom prst="rect">
            <a:avLst/>
          </a:prstGeom>
        </p:spPr>
        <p:txBody>
          <a:bodyPr/>
          <a:lstStyle/>
          <a:p>
            <a:fld id="{05979889-2004-4ACD-8884-3C5FE29A3900}" type="slidenum">
              <a:rPr lang="en-MY" smtClean="0"/>
              <a:t>35</a:t>
            </a:fld>
            <a:endParaRPr lang="en-MY"/>
          </a:p>
        </p:txBody>
      </p:sp>
      <p:sp>
        <p:nvSpPr>
          <p:cNvPr id="16" name="Title 15"/>
          <p:cNvSpPr>
            <a:spLocks noGrp="1"/>
          </p:cNvSpPr>
          <p:nvPr>
            <p:ph type="title"/>
          </p:nvPr>
        </p:nvSpPr>
        <p:spPr>
          <a:xfrm>
            <a:off x="323528" y="2358008"/>
            <a:ext cx="3898776" cy="1143000"/>
          </a:xfrm>
        </p:spPr>
        <p:txBody>
          <a:bodyPr>
            <a:normAutofit/>
          </a:bodyPr>
          <a:lstStyle/>
          <a:p>
            <a:pPr algn="l"/>
            <a:r>
              <a:rPr lang="en-US" sz="2400" dirty="0" smtClean="0">
                <a:latin typeface="Myriad Pro"/>
                <a:cs typeface="Myriad Pro"/>
              </a:rPr>
              <a:t>Thank you</a:t>
            </a:r>
            <a:endParaRPr lang="en-US" sz="2400" dirty="0">
              <a:latin typeface="Myriad Pro"/>
              <a:cs typeface="Myriad Pro"/>
            </a:endParaRPr>
          </a:p>
        </p:txBody>
      </p:sp>
    </p:spTree>
    <p:extLst>
      <p:ext uri="{BB962C8B-B14F-4D97-AF65-F5344CB8AC3E}">
        <p14:creationId xmlns:p14="http://schemas.microsoft.com/office/powerpoint/2010/main" val="2363570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WHY</a:t>
            </a:r>
            <a:r>
              <a:rPr lang="en-US" sz="4800" dirty="0" smtClean="0"/>
              <a:t> It is an Issue ? </a:t>
            </a:r>
            <a:endParaRPr lang="en-US" sz="4800" dirty="0"/>
          </a:p>
        </p:txBody>
      </p:sp>
    </p:spTree>
    <p:extLst>
      <p:ext uri="{BB962C8B-B14F-4D97-AF65-F5344CB8AC3E}">
        <p14:creationId xmlns:p14="http://schemas.microsoft.com/office/powerpoint/2010/main" val="2592076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1752" y="228600"/>
            <a:ext cx="8534400" cy="533400"/>
          </a:xfrm>
        </p:spPr>
        <p:txBody>
          <a:bodyPr>
            <a:normAutofit/>
          </a:bodyPr>
          <a:lstStyle/>
          <a:p>
            <a:r>
              <a:rPr lang="en-US" b="1" dirty="0" smtClean="0"/>
              <a:t>World Poverty Map</a:t>
            </a:r>
            <a:endParaRPr lang="en-US" b="1" dirty="0"/>
          </a:p>
        </p:txBody>
      </p:sp>
      <p:pic>
        <p:nvPicPr>
          <p:cNvPr id="4" name="Content Placeholder 3" descr="funny196.gif"/>
          <p:cNvPicPr>
            <a:picLocks noGrp="1" noChangeAspect="1"/>
          </p:cNvPicPr>
          <p:nvPr>
            <p:ph sz="quarter" idx="1"/>
          </p:nvPr>
        </p:nvPicPr>
        <p:blipFill>
          <a:blip r:embed="rId2" cstate="print"/>
          <a:stretch>
            <a:fillRect/>
          </a:stretch>
        </p:blipFill>
        <p:spPr>
          <a:xfrm>
            <a:off x="1696244" y="1531937"/>
            <a:ext cx="5715000" cy="4562475"/>
          </a:xfrm>
        </p:spPr>
      </p:pic>
      <p:pic>
        <p:nvPicPr>
          <p:cNvPr id="5" name="Picture 4" descr="poverty-map.png"/>
          <p:cNvPicPr>
            <a:picLocks noChangeAspect="1"/>
          </p:cNvPicPr>
          <p:nvPr/>
        </p:nvPicPr>
        <p:blipFill>
          <a:blip r:embed="rId3" cstate="print"/>
          <a:stretch>
            <a:fillRect/>
          </a:stretch>
        </p:blipFill>
        <p:spPr>
          <a:xfrm>
            <a:off x="323528" y="908720"/>
            <a:ext cx="8460432" cy="5260492"/>
          </a:xfrm>
          <a:prstGeom prst="rect">
            <a:avLst/>
          </a:prstGeom>
        </p:spPr>
      </p:pic>
      <p:sp>
        <p:nvSpPr>
          <p:cNvPr id="7" name="Slide Number Placeholder 4"/>
          <p:cNvSpPr>
            <a:spLocks noGrp="1"/>
          </p:cNvSpPr>
          <p:nvPr>
            <p:ph type="sldNum" sz="quarter" idx="12"/>
          </p:nvPr>
        </p:nvSpPr>
        <p:spPr>
          <a:xfrm>
            <a:off x="6553200" y="6356350"/>
            <a:ext cx="2133600" cy="365125"/>
          </a:xfrm>
        </p:spPr>
        <p:txBody>
          <a:bodyPr/>
          <a:lstStyle/>
          <a:p>
            <a:fld id="{8F4D090D-EA94-40C4-A53C-A9B462A19CDB}" type="slidenum">
              <a:rPr lang="en-GB" smtClean="0"/>
              <a:pPr/>
              <a:t>5</a:t>
            </a:fld>
            <a:endParaRPr lang="en-GB" dirty="0"/>
          </a:p>
        </p:txBody>
      </p:sp>
    </p:spTree>
    <p:extLst>
      <p:ext uri="{BB962C8B-B14F-4D97-AF65-F5344CB8AC3E}">
        <p14:creationId xmlns:p14="http://schemas.microsoft.com/office/powerpoint/2010/main" val="3358460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3200" b="1" dirty="0" smtClean="0">
                <a:solidFill>
                  <a:srgbClr val="0070C0"/>
                </a:solidFill>
              </a:rPr>
              <a:t>BACKGROUND &amp; MOTIVATION</a:t>
            </a:r>
            <a:endParaRPr lang="en-US" sz="3200" b="1" dirty="0">
              <a:solidFill>
                <a:srgbClr val="0070C0"/>
              </a:solidFill>
            </a:endParaRPr>
          </a:p>
        </p:txBody>
      </p:sp>
      <p:sp>
        <p:nvSpPr>
          <p:cNvPr id="5" name="Content Placeholder 4"/>
          <p:cNvSpPr>
            <a:spLocks noGrp="1"/>
          </p:cNvSpPr>
          <p:nvPr>
            <p:ph sz="quarter" idx="1"/>
          </p:nvPr>
        </p:nvSpPr>
        <p:spPr>
          <a:xfrm>
            <a:off x="457200" y="1268760"/>
            <a:ext cx="8229600" cy="4525963"/>
          </a:xfrm>
        </p:spPr>
        <p:txBody>
          <a:bodyPr>
            <a:noAutofit/>
          </a:bodyPr>
          <a:lstStyle/>
          <a:p>
            <a:pPr>
              <a:buNone/>
            </a:pPr>
            <a:r>
              <a:rPr lang="en-US" sz="2800" b="1" dirty="0">
                <a:solidFill>
                  <a:srgbClr val="C00000"/>
                </a:solidFill>
              </a:rPr>
              <a:t>WHY</a:t>
            </a:r>
            <a:r>
              <a:rPr lang="en-US" sz="2800" dirty="0">
                <a:solidFill>
                  <a:srgbClr val="C00000"/>
                </a:solidFill>
              </a:rPr>
              <a:t> it is an Issue ? </a:t>
            </a:r>
            <a:endParaRPr lang="en-US" sz="2800" dirty="0" smtClean="0">
              <a:solidFill>
                <a:srgbClr val="C00000"/>
              </a:solidFill>
            </a:endParaRPr>
          </a:p>
          <a:p>
            <a:r>
              <a:rPr lang="en-US" sz="2800" dirty="0" smtClean="0"/>
              <a:t> </a:t>
            </a:r>
            <a:r>
              <a:rPr lang="en-MY" sz="2800" dirty="0" smtClean="0">
                <a:solidFill>
                  <a:srgbClr val="C00000"/>
                </a:solidFill>
              </a:rPr>
              <a:t>16.1% of worldwide population lives with less than one US dollar a day and 57.6% with less than 2.5 USD.</a:t>
            </a:r>
          </a:p>
          <a:p>
            <a:r>
              <a:rPr lang="en-US" sz="2800" dirty="0" smtClean="0">
                <a:solidFill>
                  <a:srgbClr val="C00000"/>
                </a:solidFill>
              </a:rPr>
              <a:t>44% of this extreme poor people is concentrated in the Muslim countries.</a:t>
            </a:r>
          </a:p>
          <a:p>
            <a:r>
              <a:rPr lang="en-US" sz="2800" dirty="0" smtClean="0">
                <a:solidFill>
                  <a:srgbClr val="C00000"/>
                </a:solidFill>
              </a:rPr>
              <a:t>About 65 million people around the world received small loans without collateral through microfinance. </a:t>
            </a:r>
          </a:p>
          <a:p>
            <a:endParaRPr lang="en-US" sz="2400" dirty="0" smtClean="0"/>
          </a:p>
          <a:p>
            <a:endParaRPr lang="en-US" sz="2400" dirty="0" smtClean="0"/>
          </a:p>
          <a:p>
            <a:endParaRPr lang="en-US" sz="2400" dirty="0" smtClean="0"/>
          </a:p>
          <a:p>
            <a:endParaRPr lang="en-US" sz="2400" dirty="0" smtClean="0"/>
          </a:p>
          <a:p>
            <a:pPr>
              <a:buNone/>
            </a:pP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3499748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002060"/>
                </a:solidFill>
              </a:rPr>
              <a:t>BACKGROUND &amp; MOTIVATION</a:t>
            </a:r>
            <a:endParaRPr lang="en-US" sz="3200" b="1" dirty="0">
              <a:solidFill>
                <a:srgbClr val="002060"/>
              </a:solidFill>
            </a:endParaRPr>
          </a:p>
        </p:txBody>
      </p:sp>
      <p:sp>
        <p:nvSpPr>
          <p:cNvPr id="3" name="Content Placeholder 2"/>
          <p:cNvSpPr>
            <a:spLocks noGrp="1"/>
          </p:cNvSpPr>
          <p:nvPr>
            <p:ph sz="quarter" idx="1"/>
          </p:nvPr>
        </p:nvSpPr>
        <p:spPr/>
        <p:txBody>
          <a:bodyPr>
            <a:noAutofit/>
          </a:bodyPr>
          <a:lstStyle/>
          <a:p>
            <a:pPr>
              <a:spcBef>
                <a:spcPts val="0"/>
              </a:spcBef>
            </a:pPr>
            <a:r>
              <a:rPr lang="en-US" sz="2800" b="1" dirty="0">
                <a:solidFill>
                  <a:srgbClr val="660066"/>
                </a:solidFill>
              </a:rPr>
              <a:t>WHY</a:t>
            </a:r>
            <a:r>
              <a:rPr lang="en-US" sz="2800" dirty="0">
                <a:solidFill>
                  <a:srgbClr val="660066"/>
                </a:solidFill>
              </a:rPr>
              <a:t> it is an Issue ? </a:t>
            </a:r>
          </a:p>
          <a:p>
            <a:pPr>
              <a:spcBef>
                <a:spcPts val="0"/>
              </a:spcBef>
            </a:pPr>
            <a:r>
              <a:rPr lang="en-US" sz="2800" dirty="0" smtClean="0">
                <a:solidFill>
                  <a:srgbClr val="660066"/>
                </a:solidFill>
              </a:rPr>
              <a:t>72% of the people in Muslim countries do not use formal financial services.</a:t>
            </a:r>
          </a:p>
          <a:p>
            <a:pPr>
              <a:spcBef>
                <a:spcPts val="0"/>
              </a:spcBef>
            </a:pPr>
            <a:r>
              <a:rPr lang="en-US" sz="2800" dirty="0" smtClean="0">
                <a:solidFill>
                  <a:srgbClr val="660066"/>
                </a:solidFill>
              </a:rPr>
              <a:t>20%-40% people do not use conventional microfinance to avoid interest.</a:t>
            </a:r>
          </a:p>
          <a:p>
            <a:pPr>
              <a:spcBef>
                <a:spcPts val="0"/>
              </a:spcBef>
            </a:pPr>
            <a:r>
              <a:rPr lang="en-US" sz="2800" dirty="0" smtClean="0">
                <a:solidFill>
                  <a:srgbClr val="660066"/>
                </a:solidFill>
              </a:rPr>
              <a:t>Currently more than 300 Islamic Microfinance Institutions are working to alleviate the poverty.</a:t>
            </a:r>
          </a:p>
          <a:p>
            <a:pPr marL="0" indent="0">
              <a:buNone/>
            </a:pPr>
            <a:r>
              <a:rPr lang="en-MY" sz="2400" dirty="0" smtClean="0"/>
              <a:t> </a:t>
            </a:r>
          </a:p>
          <a:p>
            <a:endParaRPr lang="en-MY" sz="2400" dirty="0" smtClean="0"/>
          </a:p>
          <a:p>
            <a:endParaRPr lang="en-US" sz="2400" dirty="0" smtClean="0"/>
          </a:p>
          <a:p>
            <a:endParaRPr lang="en-US" sz="2400" dirty="0"/>
          </a:p>
        </p:txBody>
      </p:sp>
    </p:spTree>
    <p:extLst>
      <p:ext uri="{BB962C8B-B14F-4D97-AF65-F5344CB8AC3E}">
        <p14:creationId xmlns:p14="http://schemas.microsoft.com/office/powerpoint/2010/main" val="3105780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Sustainable Development Goals ( SDGs) </a:t>
            </a:r>
            <a:endParaRPr lang="en-MY" sz="3600" dirty="0"/>
          </a:p>
        </p:txBody>
      </p:sp>
      <p:sp>
        <p:nvSpPr>
          <p:cNvPr id="5" name="Slide Number Placeholder 4"/>
          <p:cNvSpPr>
            <a:spLocks noGrp="1"/>
          </p:cNvSpPr>
          <p:nvPr>
            <p:ph type="sldNum" sz="quarter" idx="4294967295"/>
          </p:nvPr>
        </p:nvSpPr>
        <p:spPr>
          <a:xfrm>
            <a:off x="7010400" y="6356350"/>
            <a:ext cx="2133600" cy="365125"/>
          </a:xfrm>
        </p:spPr>
        <p:txBody>
          <a:bodyPr/>
          <a:lstStyle/>
          <a:p>
            <a:fld id="{8F4D090D-EA94-40C4-A53C-A9B462A19CDB}" type="slidenum">
              <a:rPr lang="en-GB" smtClean="0"/>
              <a:pPr/>
              <a:t>8</a:t>
            </a:fld>
            <a:endParaRPr lang="en-GB"/>
          </a:p>
        </p:txBody>
      </p:sp>
    </p:spTree>
    <p:extLst>
      <p:ext uri="{BB962C8B-B14F-4D97-AF65-F5344CB8AC3E}">
        <p14:creationId xmlns:p14="http://schemas.microsoft.com/office/powerpoint/2010/main" val="3272054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MY" sz="3200" b="1" dirty="0" smtClean="0">
                <a:solidFill>
                  <a:srgbClr val="009900"/>
                </a:solidFill>
              </a:rPr>
              <a:t>SUSTAINABLE DEVELOPMENT GOALS</a:t>
            </a:r>
            <a:endParaRPr lang="en-MY" sz="3200" b="1" dirty="0">
              <a:solidFill>
                <a:srgbClr val="009900"/>
              </a:solidFill>
            </a:endParaRPr>
          </a:p>
        </p:txBody>
      </p:sp>
      <p:sp>
        <p:nvSpPr>
          <p:cNvPr id="4" name="Content Placeholder 3"/>
          <p:cNvSpPr>
            <a:spLocks noGrp="1"/>
          </p:cNvSpPr>
          <p:nvPr>
            <p:ph idx="1"/>
          </p:nvPr>
        </p:nvSpPr>
        <p:spPr/>
        <p:txBody>
          <a:bodyPr>
            <a:normAutofit/>
          </a:bodyPr>
          <a:lstStyle/>
          <a:p>
            <a:endParaRPr lang="en-MY" dirty="0" smtClean="0"/>
          </a:p>
          <a:p>
            <a:pPr algn="just"/>
            <a:r>
              <a:rPr lang="en-MY" sz="2800" dirty="0" smtClean="0">
                <a:solidFill>
                  <a:srgbClr val="FF0000"/>
                </a:solidFill>
              </a:rPr>
              <a:t>On </a:t>
            </a:r>
            <a:r>
              <a:rPr lang="en-MY" sz="2800" dirty="0">
                <a:solidFill>
                  <a:srgbClr val="FF0000"/>
                </a:solidFill>
              </a:rPr>
              <a:t>25 September 2015, the United Nations General Assembly adopted the 2030 Agenda for Sustainable Development, along with a new set of development goals that are collectively called the Sustainable Development Goals (SDGs</a:t>
            </a:r>
            <a:r>
              <a:rPr lang="en-MY" sz="2800" dirty="0" smtClean="0">
                <a:solidFill>
                  <a:srgbClr val="FF0000"/>
                </a:solidFill>
              </a:rPr>
              <a:t>)</a:t>
            </a:r>
          </a:p>
          <a:p>
            <a:pPr algn="just"/>
            <a:endParaRPr lang="en-MY" sz="1800" dirty="0" smtClean="0"/>
          </a:p>
          <a:p>
            <a:pPr marL="0" indent="0" algn="just">
              <a:buNone/>
            </a:pPr>
            <a:endParaRPr lang="en-MY" sz="1800"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9</a:t>
            </a:fld>
            <a:endParaRPr lang="en-GB"/>
          </a:p>
        </p:txBody>
      </p:sp>
    </p:spTree>
    <p:extLst>
      <p:ext uri="{BB962C8B-B14F-4D97-AF65-F5344CB8AC3E}">
        <p14:creationId xmlns:p14="http://schemas.microsoft.com/office/powerpoint/2010/main" val="4108785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Template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Template 2012</Template>
  <TotalTime>1513</TotalTime>
  <Words>1864</Words>
  <Application>Microsoft Office PowerPoint</Application>
  <PresentationFormat>On-screen Show (4:3)</PresentationFormat>
  <Paragraphs>361</Paragraphs>
  <Slides>35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35</vt:i4>
      </vt:variant>
    </vt:vector>
  </HeadingPairs>
  <TitlesOfParts>
    <vt:vector size="48" baseType="lpstr">
      <vt:lpstr>Arial</vt:lpstr>
      <vt:lpstr>Calibri</vt:lpstr>
      <vt:lpstr>Candara</vt:lpstr>
      <vt:lpstr>Courier New</vt:lpstr>
      <vt:lpstr>Eras Demi ITC</vt:lpstr>
      <vt:lpstr>Lucida Sans</vt:lpstr>
      <vt:lpstr>Myriad Pro</vt:lpstr>
      <vt:lpstr>Myriad Pro Light</vt:lpstr>
      <vt:lpstr>Myriad Pro Semibold</vt:lpstr>
      <vt:lpstr>Tahoma</vt:lpstr>
      <vt:lpstr>Times New Roman</vt:lpstr>
      <vt:lpstr>Wingdings</vt:lpstr>
      <vt:lpstr>Slide Template 2012</vt:lpstr>
      <vt:lpstr>PowerPoint Presentation</vt:lpstr>
      <vt:lpstr>Contents </vt:lpstr>
      <vt:lpstr>BACKGROUND &amp; MOTIVATION</vt:lpstr>
      <vt:lpstr>WHY It is an Issue ? </vt:lpstr>
      <vt:lpstr>World Poverty Map</vt:lpstr>
      <vt:lpstr>BACKGROUND &amp; MOTIVATION</vt:lpstr>
      <vt:lpstr>BACKGROUND &amp; MOTIVATION</vt:lpstr>
      <vt:lpstr>Sustainable Development Goals ( SDGs) </vt:lpstr>
      <vt:lpstr>SUSTAINABLE DEVELOPMENT GOALS</vt:lpstr>
      <vt:lpstr>SUSTAINABLE DEVELOPMENT GOALS</vt:lpstr>
      <vt:lpstr>SUSTAINABLE DEVELOPMENT GOALS</vt:lpstr>
      <vt:lpstr>PowerPoint Presentation</vt:lpstr>
      <vt:lpstr>PowerPoint Presentation</vt:lpstr>
      <vt:lpstr>17 SUSTAINABLE DEVELOPMENT GOALS</vt:lpstr>
      <vt:lpstr>MILLENIUM DEVELOPMENT GOALS</vt:lpstr>
      <vt:lpstr> A JOURNEY FROM MDGs TO SDGs </vt:lpstr>
      <vt:lpstr>From Millennium Development Goals  to Sustainable Development Goals</vt:lpstr>
      <vt:lpstr>PowerPoint Presentation</vt:lpstr>
      <vt:lpstr>PowerPoint Presentation</vt:lpstr>
      <vt:lpstr>PowerPoint Presentation</vt:lpstr>
      <vt:lpstr>METHODOLOGY &amp; VARIABLES</vt:lpstr>
      <vt:lpstr>WHY BANGLADESH ? </vt:lpstr>
      <vt:lpstr>RESULTS</vt:lpstr>
      <vt:lpstr>RESULTS</vt:lpstr>
      <vt:lpstr>RESULTS ANALYSIS</vt:lpstr>
      <vt:lpstr>RESULTS</vt:lpstr>
      <vt:lpstr>RESULTS ANALYSIS</vt:lpstr>
      <vt:lpstr>RESULTS ANALYSIS</vt:lpstr>
      <vt:lpstr>MICROFINANCE AS A PROXY FOR  FINANCIAL INCLUSION AND SDGs</vt:lpstr>
      <vt:lpstr>MICROFINANCE AS A PROXY FOR FINANCIAL INCLUSION AND SDGs</vt:lpstr>
      <vt:lpstr>PROPOSED SDG VARIABLES  AND FINANCIAL INCLUSION</vt:lpstr>
      <vt:lpstr>PROPOSED SDG VARIABLES  AND FINANCIAL INCLUSION</vt:lpstr>
      <vt:lpstr>PROPOSED SDG VARIABLES AND FINANCIAL INCLUSION</vt:lpstr>
      <vt:lpstr>PROPOSED SDG VARIABLES AND FINANCIAL INCLUSION</vt:lpstr>
      <vt:lpstr>Thank you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Mohd Iftitah Suratmin</dc:creator>
  <cp:lastModifiedBy>Rohaya Sarijan</cp:lastModifiedBy>
  <cp:revision>119</cp:revision>
  <dcterms:created xsi:type="dcterms:W3CDTF">2012-06-06T01:13:28Z</dcterms:created>
  <dcterms:modified xsi:type="dcterms:W3CDTF">2016-05-12T10:07:56Z</dcterms:modified>
</cp:coreProperties>
</file>