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63" r:id="rId3"/>
    <p:sldId id="281" r:id="rId4"/>
    <p:sldId id="265" r:id="rId5"/>
    <p:sldId id="280" r:id="rId6"/>
    <p:sldId id="257" r:id="rId7"/>
    <p:sldId id="268" r:id="rId8"/>
    <p:sldId id="271" r:id="rId9"/>
    <p:sldId id="269" r:id="rId10"/>
    <p:sldId id="270" r:id="rId11"/>
    <p:sldId id="273" r:id="rId12"/>
    <p:sldId id="267" r:id="rId13"/>
    <p:sldId id="274" r:id="rId14"/>
    <p:sldId id="275" r:id="rId15"/>
    <p:sldId id="262" r:id="rId16"/>
    <p:sldId id="282" r:id="rId17"/>
    <p:sldId id="276" r:id="rId18"/>
    <p:sldId id="277" r:id="rId19"/>
    <p:sldId id="278" r:id="rId20"/>
    <p:sldId id="279" r:id="rId21"/>
    <p:sldId id="283" r:id="rId22"/>
    <p:sldId id="264"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432" y="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Documents%20and%20Settings\sayakova\&#1056;&#1072;&#1073;&#1086;&#1095;&#1080;&#1081;%20&#1089;&#1090;&#1086;&#1083;\&#1076;&#1086;&#1082;&#1083;&#1072;&#1076;%20-%20&#1061;&#1072;&#1088;&#1090;&#1091;&#1084;\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layout/>
      <c:txPr>
        <a:bodyPr/>
        <a:lstStyle/>
        <a:p>
          <a:pPr>
            <a:defRPr sz="1600">
              <a:latin typeface="Times New Roman" pitchFamily="18" charset="0"/>
              <a:cs typeface="Times New Roman" pitchFamily="18" charset="0"/>
            </a:defRPr>
          </a:pPr>
          <a:endParaRPr lang="ru-RU"/>
        </a:p>
      </c:txPr>
    </c:title>
    <c:plotArea>
      <c:layout/>
      <c:lineChart>
        <c:grouping val="standard"/>
        <c:ser>
          <c:idx val="0"/>
          <c:order val="0"/>
          <c:tx>
            <c:strRef>
              <c:f>'Лист3 (2)'!$A$4</c:f>
              <c:strCache>
                <c:ptCount val="1"/>
                <c:pt idx="0">
                  <c:v>MFO</c:v>
                </c:pt>
              </c:strCache>
            </c:strRef>
          </c:tx>
          <c:marker>
            <c:symbol val="none"/>
          </c:marker>
          <c:dLbls>
            <c:showVal val="1"/>
          </c:dLbls>
          <c:cat>
            <c:numRef>
              <c:f>'Лист3 (2)'!$B$3:$K$3</c:f>
              <c:numCache>
                <c:formatCode>General</c:formatCode>
                <c:ptCount val="10"/>
                <c:pt idx="0">
                  <c:v>2002</c:v>
                </c:pt>
                <c:pt idx="1">
                  <c:v>2003</c:v>
                </c:pt>
                <c:pt idx="2">
                  <c:v>2004</c:v>
                </c:pt>
                <c:pt idx="3">
                  <c:v>2005</c:v>
                </c:pt>
                <c:pt idx="4">
                  <c:v>2006</c:v>
                </c:pt>
                <c:pt idx="5">
                  <c:v>2007</c:v>
                </c:pt>
                <c:pt idx="6">
                  <c:v>2008</c:v>
                </c:pt>
                <c:pt idx="7">
                  <c:v>2009</c:v>
                </c:pt>
                <c:pt idx="8">
                  <c:v>2010</c:v>
                </c:pt>
                <c:pt idx="9">
                  <c:v>2011</c:v>
                </c:pt>
              </c:numCache>
            </c:numRef>
          </c:cat>
          <c:val>
            <c:numRef>
              <c:f>'Лист3 (2)'!$B$4:$K$4</c:f>
              <c:numCache>
                <c:formatCode>General</c:formatCode>
                <c:ptCount val="10"/>
                <c:pt idx="0">
                  <c:v>0</c:v>
                </c:pt>
                <c:pt idx="1">
                  <c:v>72</c:v>
                </c:pt>
                <c:pt idx="2">
                  <c:v>104</c:v>
                </c:pt>
                <c:pt idx="3">
                  <c:v>136</c:v>
                </c:pt>
                <c:pt idx="4">
                  <c:v>168</c:v>
                </c:pt>
                <c:pt idx="5">
                  <c:v>233</c:v>
                </c:pt>
                <c:pt idx="6">
                  <c:v>291</c:v>
                </c:pt>
                <c:pt idx="7">
                  <c:v>359</c:v>
                </c:pt>
                <c:pt idx="8">
                  <c:v>397</c:v>
                </c:pt>
                <c:pt idx="9">
                  <c:v>430</c:v>
                </c:pt>
              </c:numCache>
            </c:numRef>
          </c:val>
        </c:ser>
        <c:marker val="1"/>
        <c:axId val="70412544"/>
        <c:axId val="70430720"/>
      </c:lineChart>
      <c:catAx>
        <c:axId val="70412544"/>
        <c:scaling>
          <c:orientation val="minMax"/>
        </c:scaling>
        <c:axPos val="b"/>
        <c:numFmt formatCode="General" sourceLinked="1"/>
        <c:tickLblPos val="nextTo"/>
        <c:txPr>
          <a:bodyPr/>
          <a:lstStyle/>
          <a:p>
            <a:pPr>
              <a:defRPr sz="1400"/>
            </a:pPr>
            <a:endParaRPr lang="ru-RU"/>
          </a:p>
        </c:txPr>
        <c:crossAx val="70430720"/>
        <c:crosses val="autoZero"/>
        <c:auto val="1"/>
        <c:lblAlgn val="ctr"/>
        <c:lblOffset val="100"/>
      </c:catAx>
      <c:valAx>
        <c:axId val="70430720"/>
        <c:scaling>
          <c:orientation val="minMax"/>
        </c:scaling>
        <c:axPos val="l"/>
        <c:majorGridlines/>
        <c:numFmt formatCode="General" sourceLinked="1"/>
        <c:tickLblPos val="nextTo"/>
        <c:txPr>
          <a:bodyPr/>
          <a:lstStyle/>
          <a:p>
            <a:pPr>
              <a:defRPr sz="1400"/>
            </a:pPr>
            <a:endParaRPr lang="ru-RU"/>
          </a:p>
        </c:txPr>
        <c:crossAx val="70412544"/>
        <c:crosses val="autoZero"/>
        <c:crossBetween val="between"/>
      </c:valAx>
    </c:plotArea>
    <c:legend>
      <c:legendPos val="b"/>
      <c:layout/>
      <c:txPr>
        <a:bodyPr/>
        <a:lstStyle/>
        <a:p>
          <a:pPr>
            <a:defRPr sz="1400"/>
          </a:pPr>
          <a:endParaRPr lang="ru-RU"/>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16DC32-7361-40BC-9C30-A8641AF8FE39}" type="datetimeFigureOut">
              <a:rPr lang="ru-RU" smtClean="0"/>
              <a:pPr/>
              <a:t>20.03.2012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8BCDF7-10A0-4F3E-B634-F3499146282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698BCDF7-10A0-4F3E-B634-F34991462823}" type="slidenum">
              <a:rPr lang="ru-RU" smtClean="0"/>
              <a:pPr/>
              <a:t>6</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98BCDF7-10A0-4F3E-B634-F34991462823}"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982396F-F6C2-491E-89D3-AAEB063AEDCC}" type="datetime1">
              <a:rPr lang="ru-RU" smtClean="0"/>
              <a:pPr/>
              <a:t>20.03.2012</a:t>
            </a:fld>
            <a:endParaRPr lang="ru-RU"/>
          </a:p>
        </p:txBody>
      </p:sp>
      <p:sp>
        <p:nvSpPr>
          <p:cNvPr id="5" name="Нижний колонтитул 4"/>
          <p:cNvSpPr>
            <a:spLocks noGrp="1"/>
          </p:cNvSpPr>
          <p:nvPr>
            <p:ph type="ftr" sz="quarter" idx="11"/>
          </p:nvPr>
        </p:nvSpPr>
        <p:spPr/>
        <p:txBody>
          <a:bodyPr/>
          <a:lstStyle/>
          <a:p>
            <a:r>
              <a:rPr lang="en-US" smtClean="0"/>
              <a:t>Pricing and Marketing Issues in Microfinance - Central Asia</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448988D-BCC0-4639-BCF8-84996E2D78CB}" type="datetime1">
              <a:rPr lang="ru-RU" smtClean="0"/>
              <a:pPr/>
              <a:t>20.03.2012</a:t>
            </a:fld>
            <a:endParaRPr lang="ru-RU"/>
          </a:p>
        </p:txBody>
      </p:sp>
      <p:sp>
        <p:nvSpPr>
          <p:cNvPr id="5" name="Нижний колонтитул 4"/>
          <p:cNvSpPr>
            <a:spLocks noGrp="1"/>
          </p:cNvSpPr>
          <p:nvPr>
            <p:ph type="ftr" sz="quarter" idx="11"/>
          </p:nvPr>
        </p:nvSpPr>
        <p:spPr/>
        <p:txBody>
          <a:bodyPr/>
          <a:lstStyle/>
          <a:p>
            <a:r>
              <a:rPr lang="en-US" smtClean="0"/>
              <a:t>Pricing and Marketing Issues in Microfinance - Central Asia</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DCC42F-3312-43EA-AF68-D7EB28ED5707}" type="datetime1">
              <a:rPr lang="ru-RU" smtClean="0"/>
              <a:pPr/>
              <a:t>20.03.2012</a:t>
            </a:fld>
            <a:endParaRPr lang="ru-RU"/>
          </a:p>
        </p:txBody>
      </p:sp>
      <p:sp>
        <p:nvSpPr>
          <p:cNvPr id="5" name="Нижний колонтитул 4"/>
          <p:cNvSpPr>
            <a:spLocks noGrp="1"/>
          </p:cNvSpPr>
          <p:nvPr>
            <p:ph type="ftr" sz="quarter" idx="11"/>
          </p:nvPr>
        </p:nvSpPr>
        <p:spPr/>
        <p:txBody>
          <a:bodyPr/>
          <a:lstStyle/>
          <a:p>
            <a:r>
              <a:rPr lang="en-US" smtClean="0"/>
              <a:t>Pricing and Marketing Issues in Microfinance - Central Asia</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90ABEB-08EE-48C4-84F9-A786E72FB991}" type="datetime1">
              <a:rPr lang="ru-RU" smtClean="0"/>
              <a:pPr/>
              <a:t>20.03.2012</a:t>
            </a:fld>
            <a:endParaRPr lang="ru-RU"/>
          </a:p>
        </p:txBody>
      </p:sp>
      <p:sp>
        <p:nvSpPr>
          <p:cNvPr id="5" name="Нижний колонтитул 4"/>
          <p:cNvSpPr>
            <a:spLocks noGrp="1"/>
          </p:cNvSpPr>
          <p:nvPr>
            <p:ph type="ftr" sz="quarter" idx="11"/>
          </p:nvPr>
        </p:nvSpPr>
        <p:spPr/>
        <p:txBody>
          <a:bodyPr/>
          <a:lstStyle/>
          <a:p>
            <a:r>
              <a:rPr lang="en-US" smtClean="0"/>
              <a:t>Pricing and Marketing Issues in Microfinance - Central Asia</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6BD11FE-BD84-4375-B342-74EA2248B95C}" type="datetime1">
              <a:rPr lang="ru-RU" smtClean="0"/>
              <a:pPr/>
              <a:t>20.03.2012</a:t>
            </a:fld>
            <a:endParaRPr lang="ru-RU"/>
          </a:p>
        </p:txBody>
      </p:sp>
      <p:sp>
        <p:nvSpPr>
          <p:cNvPr id="5" name="Нижний колонтитул 4"/>
          <p:cNvSpPr>
            <a:spLocks noGrp="1"/>
          </p:cNvSpPr>
          <p:nvPr>
            <p:ph type="ftr" sz="quarter" idx="11"/>
          </p:nvPr>
        </p:nvSpPr>
        <p:spPr/>
        <p:txBody>
          <a:bodyPr/>
          <a:lstStyle/>
          <a:p>
            <a:r>
              <a:rPr lang="en-US" smtClean="0"/>
              <a:t>Pricing and Marketing Issues in Microfinance - Central Asia</a:t>
            </a:r>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B2CED6F-326A-4D01-A412-017C5D79BB5D}" type="datetime1">
              <a:rPr lang="ru-RU" smtClean="0"/>
              <a:pPr/>
              <a:t>20.03.2012</a:t>
            </a:fld>
            <a:endParaRPr lang="ru-RU"/>
          </a:p>
        </p:txBody>
      </p:sp>
      <p:sp>
        <p:nvSpPr>
          <p:cNvPr id="6" name="Нижний колонтитул 5"/>
          <p:cNvSpPr>
            <a:spLocks noGrp="1"/>
          </p:cNvSpPr>
          <p:nvPr>
            <p:ph type="ftr" sz="quarter" idx="11"/>
          </p:nvPr>
        </p:nvSpPr>
        <p:spPr/>
        <p:txBody>
          <a:bodyPr/>
          <a:lstStyle/>
          <a:p>
            <a:r>
              <a:rPr lang="en-US" smtClean="0"/>
              <a:t>Pricing and Marketing Issues in Microfinance - Central Asia</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AF9671A-25FF-4635-805D-15962933E81D}" type="datetime1">
              <a:rPr lang="ru-RU" smtClean="0"/>
              <a:pPr/>
              <a:t>20.03.2012</a:t>
            </a:fld>
            <a:endParaRPr lang="ru-RU"/>
          </a:p>
        </p:txBody>
      </p:sp>
      <p:sp>
        <p:nvSpPr>
          <p:cNvPr id="8" name="Нижний колонтитул 7"/>
          <p:cNvSpPr>
            <a:spLocks noGrp="1"/>
          </p:cNvSpPr>
          <p:nvPr>
            <p:ph type="ftr" sz="quarter" idx="11"/>
          </p:nvPr>
        </p:nvSpPr>
        <p:spPr/>
        <p:txBody>
          <a:bodyPr/>
          <a:lstStyle/>
          <a:p>
            <a:r>
              <a:rPr lang="en-US" smtClean="0"/>
              <a:t>Pricing and Marketing Issues in Microfinance - Central Asia</a:t>
            </a:r>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C91BB4E-5725-44D0-BAF0-5C01B63341BA}" type="datetime1">
              <a:rPr lang="ru-RU" smtClean="0"/>
              <a:pPr/>
              <a:t>20.03.2012</a:t>
            </a:fld>
            <a:endParaRPr lang="ru-RU"/>
          </a:p>
        </p:txBody>
      </p:sp>
      <p:sp>
        <p:nvSpPr>
          <p:cNvPr id="4" name="Нижний колонтитул 3"/>
          <p:cNvSpPr>
            <a:spLocks noGrp="1"/>
          </p:cNvSpPr>
          <p:nvPr>
            <p:ph type="ftr" sz="quarter" idx="11"/>
          </p:nvPr>
        </p:nvSpPr>
        <p:spPr/>
        <p:txBody>
          <a:bodyPr/>
          <a:lstStyle/>
          <a:p>
            <a:r>
              <a:rPr lang="en-US" smtClean="0"/>
              <a:t>Pricing and Marketing Issues in Microfinance - Central Asia</a:t>
            </a:r>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8711544-5519-4AD1-B28D-5C9BD5DEE752}" type="datetime1">
              <a:rPr lang="ru-RU" smtClean="0"/>
              <a:pPr/>
              <a:t>20.03.2012</a:t>
            </a:fld>
            <a:endParaRPr lang="ru-RU"/>
          </a:p>
        </p:txBody>
      </p:sp>
      <p:sp>
        <p:nvSpPr>
          <p:cNvPr id="3" name="Нижний колонтитул 2"/>
          <p:cNvSpPr>
            <a:spLocks noGrp="1"/>
          </p:cNvSpPr>
          <p:nvPr>
            <p:ph type="ftr" sz="quarter" idx="11"/>
          </p:nvPr>
        </p:nvSpPr>
        <p:spPr/>
        <p:txBody>
          <a:bodyPr/>
          <a:lstStyle/>
          <a:p>
            <a:r>
              <a:rPr lang="en-US" smtClean="0"/>
              <a:t>Pricing and Marketing Issues in Microfinance - Central Asia</a:t>
            </a:r>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03083D9-2051-4F36-B06E-CD6E280C17E6}" type="datetime1">
              <a:rPr lang="ru-RU" smtClean="0"/>
              <a:pPr/>
              <a:t>20.03.2012</a:t>
            </a:fld>
            <a:endParaRPr lang="ru-RU"/>
          </a:p>
        </p:txBody>
      </p:sp>
      <p:sp>
        <p:nvSpPr>
          <p:cNvPr id="6" name="Нижний колонтитул 5"/>
          <p:cNvSpPr>
            <a:spLocks noGrp="1"/>
          </p:cNvSpPr>
          <p:nvPr>
            <p:ph type="ftr" sz="quarter" idx="11"/>
          </p:nvPr>
        </p:nvSpPr>
        <p:spPr/>
        <p:txBody>
          <a:bodyPr/>
          <a:lstStyle/>
          <a:p>
            <a:r>
              <a:rPr lang="en-US" smtClean="0"/>
              <a:t>Pricing and Marketing Issues in Microfinance - Central Asia</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751D7A-A157-4804-B55A-008CE0DDBA1A}" type="datetime1">
              <a:rPr lang="ru-RU" smtClean="0"/>
              <a:pPr/>
              <a:t>20.03.2012</a:t>
            </a:fld>
            <a:endParaRPr lang="ru-RU"/>
          </a:p>
        </p:txBody>
      </p:sp>
      <p:sp>
        <p:nvSpPr>
          <p:cNvPr id="6" name="Нижний колонтитул 5"/>
          <p:cNvSpPr>
            <a:spLocks noGrp="1"/>
          </p:cNvSpPr>
          <p:nvPr>
            <p:ph type="ftr" sz="quarter" idx="11"/>
          </p:nvPr>
        </p:nvSpPr>
        <p:spPr/>
        <p:txBody>
          <a:bodyPr/>
          <a:lstStyle/>
          <a:p>
            <a:r>
              <a:rPr lang="en-US" smtClean="0"/>
              <a:t>Pricing and Marketing Issues in Microfinance - Central Asia</a:t>
            </a:r>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198590-46BF-4728-BE1F-02C3B82427A4}" type="datetime1">
              <a:rPr lang="ru-RU" smtClean="0"/>
              <a:pPr/>
              <a:t>20.03.2012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Pricing and Marketing Issues in Microfinance - Central Asia</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642918"/>
            <a:ext cx="7772400" cy="1470025"/>
          </a:xfrm>
        </p:spPr>
        <p:txBody>
          <a:bodyPr>
            <a:normAutofit fontScale="90000"/>
          </a:bodyPr>
          <a:lstStyle/>
          <a:p>
            <a:r>
              <a:rPr lang="en-US" dirty="0" smtClean="0"/>
              <a:t>Pricing and Marketing Issues in Microfinance – </a:t>
            </a:r>
            <a:br>
              <a:rPr lang="en-US" dirty="0" smtClean="0"/>
            </a:br>
            <a:r>
              <a:rPr lang="en-US" dirty="0" smtClean="0"/>
              <a:t>Central Asia</a:t>
            </a:r>
            <a:br>
              <a:rPr lang="en-US" dirty="0" smtClean="0"/>
            </a:br>
            <a:endParaRPr lang="ru-RU" dirty="0"/>
          </a:p>
        </p:txBody>
      </p:sp>
      <p:sp>
        <p:nvSpPr>
          <p:cNvPr id="3" name="Подзаголовок 2"/>
          <p:cNvSpPr>
            <a:spLocks noGrp="1"/>
          </p:cNvSpPr>
          <p:nvPr>
            <p:ph type="subTitle" idx="1"/>
          </p:nvPr>
        </p:nvSpPr>
        <p:spPr>
          <a:xfrm>
            <a:off x="1428728" y="5929330"/>
            <a:ext cx="6400800" cy="714356"/>
          </a:xfrm>
        </p:spPr>
        <p:txBody>
          <a:bodyPr>
            <a:normAutofit fontScale="25000" lnSpcReduction="20000"/>
          </a:bodyPr>
          <a:lstStyle/>
          <a:p>
            <a:endParaRPr lang="en-US" dirty="0" smtClean="0"/>
          </a:p>
          <a:p>
            <a:endParaRPr lang="en-US" dirty="0" smtClean="0"/>
          </a:p>
          <a:p>
            <a:endParaRPr lang="en-US" sz="2600" dirty="0" smtClean="0"/>
          </a:p>
          <a:p>
            <a:endParaRPr lang="en-US" sz="2600" dirty="0" smtClean="0"/>
          </a:p>
          <a:p>
            <a:r>
              <a:rPr lang="en-US" sz="9600" dirty="0" smtClean="0"/>
              <a:t>Khartoum 2012</a:t>
            </a:r>
            <a:endParaRPr lang="ru-RU" sz="9600" dirty="0"/>
          </a:p>
        </p:txBody>
      </p:sp>
      <p:pic>
        <p:nvPicPr>
          <p:cNvPr id="5" name="Рисунок 4" descr="D:\Documents and Settings\sayakova\Local Settings\Temporary Internet Files\Content.Word\map_central_asia.jpg"/>
          <p:cNvPicPr/>
          <p:nvPr/>
        </p:nvPicPr>
        <p:blipFill>
          <a:blip r:embed="rId2"/>
          <a:srcRect/>
          <a:stretch>
            <a:fillRect/>
          </a:stretch>
        </p:blipFill>
        <p:spPr bwMode="auto">
          <a:xfrm>
            <a:off x="1285852" y="2000240"/>
            <a:ext cx="6429420" cy="42862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10</a:t>
            </a:fld>
            <a:endParaRPr lang="ru-RU" dirty="0"/>
          </a:p>
        </p:txBody>
      </p:sp>
      <p:sp>
        <p:nvSpPr>
          <p:cNvPr id="15" name="Rectangle 2"/>
          <p:cNvSpPr txBox="1">
            <a:spLocks noChangeArrowheads="1"/>
          </p:cNvSpPr>
          <p:nvPr/>
        </p:nvSpPr>
        <p:spPr>
          <a:xfrm>
            <a:off x="500034" y="642918"/>
            <a:ext cx="8115300" cy="785818"/>
          </a:xfrm>
          <a:prstGeom prst="rect">
            <a:avLst/>
          </a:prstGeom>
          <a:noFill/>
          <a:ln>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rgbClr val="000000"/>
                </a:solidFill>
                <a:effectLst/>
                <a:uLnTx/>
                <a:uFillTx/>
                <a:latin typeface="Times New Roman" pitchFamily="18" charset="0"/>
                <a:ea typeface="Times New Roman" pitchFamily="18" charset="0"/>
                <a:cs typeface="Times New Roman" pitchFamily="18" charset="0"/>
              </a:rPr>
              <a:t>Regulation  and particularities of microfinance sector in Central Asian countries</a:t>
            </a:r>
            <a:endParaRPr kumimoji="0" lang="ru-RU"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3" name="Прямоугольник 22"/>
          <p:cNvSpPr/>
          <p:nvPr/>
        </p:nvSpPr>
        <p:spPr>
          <a:xfrm>
            <a:off x="214282" y="1357298"/>
            <a:ext cx="8643966" cy="3447098"/>
          </a:xfrm>
          <a:prstGeom prst="rect">
            <a:avLst/>
          </a:prstGeom>
        </p:spPr>
        <p:txBody>
          <a:bodyPr wrap="square">
            <a:spAutoFit/>
          </a:bodyPr>
          <a:lstStyle/>
          <a:p>
            <a:pPr lvl="0" algn="ctr" eaLnBrk="0" fontAlgn="base" hangingPunct="0">
              <a:spcBef>
                <a:spcPct val="0"/>
              </a:spcBef>
              <a:spcAft>
                <a:spcPct val="0"/>
              </a:spcAft>
            </a:pPr>
            <a:r>
              <a:rPr lang="en-US" sz="2000" b="1" dirty="0" smtClean="0">
                <a:solidFill>
                  <a:srgbClr val="00B0F0"/>
                </a:solidFill>
                <a:latin typeface="Times New Roman" pitchFamily="18" charset="0"/>
                <a:cs typeface="Times New Roman" pitchFamily="18" charset="0"/>
              </a:rPr>
              <a:t>Tajikistan</a:t>
            </a:r>
            <a:endParaRPr lang="en-US" dirty="0" smtClean="0">
              <a:solidFill>
                <a:srgbClr val="00B0F0"/>
              </a:solidFill>
              <a:latin typeface="Times New Roman" pitchFamily="18" charset="0"/>
              <a:cs typeface="Times New Roman" pitchFamily="18" charset="0"/>
            </a:endParaRPr>
          </a:p>
          <a:p>
            <a:pPr lvl="0" indent="450850" eaLnBrk="0" fontAlgn="base" hangingPunct="0">
              <a:spcBef>
                <a:spcPct val="0"/>
              </a:spcBef>
              <a:spcAft>
                <a:spcPct val="0"/>
              </a:spcAft>
            </a:pPr>
            <a:r>
              <a:rPr lang="en-US" dirty="0" smtClean="0">
                <a:latin typeface="Times New Roman" pitchFamily="18" charset="0"/>
                <a:cs typeface="Times New Roman" pitchFamily="18" charset="0"/>
              </a:rPr>
              <a:t>Law on Microfinance Organizations (MFO) was adopted in 2004. New Law on Microfinance Organizations was approved on 09.03.2012, but has not yet been signed by the President of Tajikistan, and, hence, has not entered into force. </a:t>
            </a:r>
          </a:p>
          <a:p>
            <a:pPr lvl="0" indent="450850" eaLnBrk="0" fontAlgn="base" hangingPunct="0">
              <a:spcBef>
                <a:spcPct val="0"/>
              </a:spcBef>
              <a:spcAft>
                <a:spcPct val="0"/>
              </a:spcAft>
            </a:pPr>
            <a:endParaRPr lang="en-US" dirty="0" smtClean="0">
              <a:latin typeface="Times New Roman" pitchFamily="18" charset="0"/>
              <a:cs typeface="Times New Roman" pitchFamily="18" charset="0"/>
            </a:endParaRPr>
          </a:p>
          <a:p>
            <a:pPr lvl="0" indent="450850" eaLnBrk="0" fontAlgn="base" hangingPunct="0">
              <a:spcBef>
                <a:spcPct val="0"/>
              </a:spcBef>
              <a:spcAft>
                <a:spcPct val="0"/>
              </a:spcAft>
            </a:pPr>
            <a:r>
              <a:rPr lang="en-US" dirty="0" smtClean="0">
                <a:latin typeface="Times New Roman" pitchFamily="18" charset="0"/>
                <a:cs typeface="Times New Roman" pitchFamily="18" charset="0"/>
              </a:rPr>
              <a:t>According to the Laws the activity of MFOs  are  licensed and certified (depending on the type of organization) and regulated by the National Bank of Tajikistan. </a:t>
            </a:r>
          </a:p>
          <a:p>
            <a:pPr lvl="0" indent="450850" eaLnBrk="0" fontAlgn="base" hangingPunct="0">
              <a:spcBef>
                <a:spcPct val="0"/>
              </a:spcBef>
              <a:spcAft>
                <a:spcPct val="0"/>
              </a:spcAft>
            </a:pPr>
            <a:endParaRPr lang="en-US" dirty="0" smtClean="0">
              <a:latin typeface="Times New Roman" pitchFamily="18" charset="0"/>
              <a:cs typeface="Times New Roman" pitchFamily="18" charset="0"/>
            </a:endParaRPr>
          </a:p>
          <a:p>
            <a:pPr indent="450850" eaLnBrk="0" fontAlgn="base" hangingPunct="0">
              <a:spcBef>
                <a:spcPct val="0"/>
              </a:spcBef>
              <a:spcAft>
                <a:spcPct val="0"/>
              </a:spcAft>
            </a:pPr>
            <a:r>
              <a:rPr lang="en-US" dirty="0" smtClean="0">
                <a:latin typeface="Times New Roman" pitchFamily="18" charset="0"/>
                <a:cs typeface="Times New Roman" pitchFamily="18" charset="0"/>
              </a:rPr>
              <a:t>According to the data of the National Bank of Tajikistan, at present there are: </a:t>
            </a:r>
          </a:p>
          <a:p>
            <a:pPr indent="450850" eaLnBrk="0" fontAlgn="base" hangingPunct="0">
              <a:spcBef>
                <a:spcPct val="0"/>
              </a:spcBef>
              <a:spcAft>
                <a:spcPct val="0"/>
              </a:spcAft>
            </a:pPr>
            <a:endParaRPr lang="en-US" dirty="0" smtClean="0">
              <a:latin typeface="Times New Roman" pitchFamily="18" charset="0"/>
              <a:cs typeface="Times New Roman" pitchFamily="18" charset="0"/>
            </a:endParaRPr>
          </a:p>
          <a:p>
            <a:pPr indent="450850" eaLnBrk="0" fontAlgn="base" hangingPunct="0">
              <a:spcBef>
                <a:spcPct val="0"/>
              </a:spcBef>
              <a:spcAft>
                <a:spcPct val="0"/>
              </a:spcAft>
            </a:pPr>
            <a:r>
              <a:rPr lang="en-US" dirty="0" smtClean="0">
                <a:latin typeface="Times New Roman" pitchFamily="18" charset="0"/>
                <a:cs typeface="Times New Roman" pitchFamily="18" charset="0"/>
              </a:rPr>
              <a:t> </a:t>
            </a:r>
          </a:p>
          <a:p>
            <a:pPr lvl="0" indent="450850" eaLnBrk="0" fontAlgn="base" hangingPunct="0">
              <a:spcBef>
                <a:spcPct val="0"/>
              </a:spcBef>
              <a:spcAft>
                <a:spcPct val="0"/>
              </a:spcAft>
            </a:pPr>
            <a:endParaRPr lang="en-US" dirty="0" smtClean="0">
              <a:latin typeface="Times New Roman" pitchFamily="18" charset="0"/>
              <a:cs typeface="Times New Roman" pitchFamily="18" charset="0"/>
            </a:endParaRPr>
          </a:p>
        </p:txBody>
      </p:sp>
      <p:graphicFrame>
        <p:nvGraphicFramePr>
          <p:cNvPr id="21" name="Таблица 20"/>
          <p:cNvGraphicFramePr>
            <a:graphicFrameLocks noGrp="1"/>
          </p:cNvGraphicFramePr>
          <p:nvPr/>
        </p:nvGraphicFramePr>
        <p:xfrm>
          <a:off x="857224" y="4071942"/>
          <a:ext cx="6786610" cy="2255399"/>
        </p:xfrm>
        <a:graphic>
          <a:graphicData uri="http://schemas.openxmlformats.org/drawingml/2006/table">
            <a:tbl>
              <a:tblPr/>
              <a:tblGrid>
                <a:gridCol w="5023855"/>
                <a:gridCol w="1762755"/>
              </a:tblGrid>
              <a:tr h="571504">
                <a:tc>
                  <a:txBody>
                    <a:bodyPr/>
                    <a:lstStyle/>
                    <a:p>
                      <a:pPr algn="ctr" fontAlgn="b"/>
                      <a:r>
                        <a:rPr lang="en-US" sz="1800" b="1" i="0" u="none" strike="noStrike" dirty="0">
                          <a:solidFill>
                            <a:srgbClr val="000000"/>
                          </a:solidFill>
                          <a:latin typeface="Times New Roman" pitchFamily="18" charset="0"/>
                          <a:cs typeface="Times New Roman" pitchFamily="18" charset="0"/>
                        </a:rPr>
                        <a:t>type of organization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a:solidFill>
                            <a:srgbClr val="000000"/>
                          </a:solidFill>
                          <a:latin typeface="Times New Roman" pitchFamily="18" charset="0"/>
                          <a:cs typeface="Times New Roman" pitchFamily="18" charset="0"/>
                        </a:rPr>
                        <a:t>number of companies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779">
                <a:tc>
                  <a:txBody>
                    <a:bodyPr/>
                    <a:lstStyle/>
                    <a:p>
                      <a:pPr algn="l" fontAlgn="b"/>
                      <a:r>
                        <a:rPr lang="en-US" sz="1800" b="0" i="0" u="none" strike="noStrike" dirty="0">
                          <a:solidFill>
                            <a:srgbClr val="000000"/>
                          </a:solidFill>
                          <a:latin typeface="Times New Roman" pitchFamily="18" charset="0"/>
                          <a:cs typeface="Times New Roman" pitchFamily="18" charset="0"/>
                        </a:rPr>
                        <a:t>Non-banking financial organization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0000"/>
                          </a:solidFill>
                          <a:latin typeface="Times New Roman" pitchFamily="18" charset="0"/>
                          <a:cs typeface="Times New Roman" pitchFamily="18"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779">
                <a:tc>
                  <a:txBody>
                    <a:bodyPr/>
                    <a:lstStyle/>
                    <a:p>
                      <a:pPr algn="l" fontAlgn="b"/>
                      <a:r>
                        <a:rPr lang="en-US" sz="1800" b="0" i="0" u="none" strike="noStrike" dirty="0" smtClean="0">
                          <a:solidFill>
                            <a:srgbClr val="000000"/>
                          </a:solidFill>
                          <a:latin typeface="Times New Roman" pitchFamily="18" charset="0"/>
                          <a:cs typeface="Times New Roman" pitchFamily="18" charset="0"/>
                        </a:rPr>
                        <a:t>Micro-deposit </a:t>
                      </a:r>
                      <a:r>
                        <a:rPr lang="en-US" sz="1800" b="0" i="0" u="none" strike="noStrike" dirty="0">
                          <a:solidFill>
                            <a:srgbClr val="000000"/>
                          </a:solidFill>
                          <a:latin typeface="Times New Roman" pitchFamily="18" charset="0"/>
                          <a:cs typeface="Times New Roman" pitchFamily="18" charset="0"/>
                        </a:rPr>
                        <a:t>organizations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0000"/>
                          </a:solidFill>
                          <a:latin typeface="Times New Roman" pitchFamily="18" charset="0"/>
                          <a:cs typeface="Times New Roman" pitchFamily="18" charset="0"/>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779">
                <a:tc>
                  <a:txBody>
                    <a:bodyPr/>
                    <a:lstStyle/>
                    <a:p>
                      <a:pPr algn="l" fontAlgn="b"/>
                      <a:r>
                        <a:rPr lang="en-US" sz="1800" b="0" i="0" u="none" strike="noStrike" dirty="0">
                          <a:solidFill>
                            <a:srgbClr val="000000"/>
                          </a:solidFill>
                          <a:latin typeface="Times New Roman" pitchFamily="18" charset="0"/>
                          <a:cs typeface="Times New Roman" pitchFamily="18" charset="0"/>
                        </a:rPr>
                        <a:t>Microloan organizations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0000"/>
                          </a:solidFill>
                          <a:latin typeface="Times New Roman" pitchFamily="18" charset="0"/>
                          <a:cs typeface="Times New Roman" pitchFamily="18" charset="0"/>
                        </a:rPr>
                        <a:t>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779">
                <a:tc>
                  <a:txBody>
                    <a:bodyPr/>
                    <a:lstStyle/>
                    <a:p>
                      <a:pPr algn="l" fontAlgn="b"/>
                      <a:r>
                        <a:rPr lang="en-US" sz="1800" b="0" i="0" u="none" strike="noStrike">
                          <a:solidFill>
                            <a:srgbClr val="000000"/>
                          </a:solidFill>
                          <a:latin typeface="Times New Roman" pitchFamily="18" charset="0"/>
                          <a:cs typeface="Times New Roman" pitchFamily="18" charset="0"/>
                        </a:rPr>
                        <a:t>Microloan funds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0" i="0" u="none" strike="noStrike" dirty="0">
                          <a:solidFill>
                            <a:srgbClr val="000000"/>
                          </a:solidFill>
                          <a:latin typeface="Times New Roman" pitchFamily="18" charset="0"/>
                          <a:cs typeface="Times New Roman" pitchFamily="18" charset="0"/>
                        </a:rPr>
                        <a:t>45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6779">
                <a:tc>
                  <a:txBody>
                    <a:bodyPr/>
                    <a:lstStyle/>
                    <a:p>
                      <a:pPr algn="ctr" fontAlgn="b"/>
                      <a:r>
                        <a:rPr lang="en-US" sz="1800" b="1" i="0" u="none" strike="noStrike">
                          <a:solidFill>
                            <a:srgbClr val="000000"/>
                          </a:solidFill>
                          <a:latin typeface="Times New Roman" pitchFamily="18" charset="0"/>
                          <a:cs typeface="Times New Roman" pitchFamily="18" charset="0"/>
                        </a:rPr>
                        <a:t>Total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1800" b="1" i="0" u="none" strike="noStrike" dirty="0">
                          <a:solidFill>
                            <a:srgbClr val="000000"/>
                          </a:solidFill>
                          <a:latin typeface="Times New Roman" pitchFamily="18" charset="0"/>
                          <a:cs typeface="Times New Roman" pitchFamily="18" charset="0"/>
                        </a:rPr>
                        <a:t>123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4"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MANAGING 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6"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642918"/>
            <a:ext cx="8115300" cy="500063"/>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The main stakeholders in the microfinance sector in Tajikistan are:</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2857496"/>
            <a:ext cx="8643998" cy="2143140"/>
          </a:xfrm>
          <a:prstGeom prst="rect">
            <a:avLst/>
          </a:prstGeom>
          <a:noFill/>
          <a:ln w="12700">
            <a:noFill/>
            <a:miter lim="800000"/>
            <a:headEnd/>
            <a:tailEnd/>
          </a:ln>
        </p:spPr>
        <p:txBody>
          <a:bodyPr anchor="ctr"/>
          <a:lstStyle/>
          <a:p>
            <a:pPr indent="363538" algn="just">
              <a:spcBef>
                <a:spcPts val="300"/>
              </a:spcBef>
            </a:pPr>
            <a:r>
              <a:rPr lang="en-US" sz="2000" dirty="0" smtClean="0">
                <a:latin typeface="Times New Roman" pitchFamily="18" charset="0"/>
                <a:cs typeface="Times New Roman" pitchFamily="18" charset="0"/>
              </a:rPr>
              <a:t>The Law on MFOs defines the following types of organizations in </a:t>
            </a:r>
            <a:r>
              <a:rPr lang="en-US" sz="2000" dirty="0" err="1" smtClean="0">
                <a:latin typeface="Times New Roman" pitchFamily="18" charset="0"/>
                <a:cs typeface="Times New Roman" pitchFamily="18" charset="0"/>
              </a:rPr>
              <a:t>microfinancial</a:t>
            </a:r>
            <a:r>
              <a:rPr lang="en-US" sz="2000" dirty="0" smtClean="0">
                <a:latin typeface="Times New Roman" pitchFamily="18" charset="0"/>
                <a:cs typeface="Times New Roman" pitchFamily="18" charset="0"/>
              </a:rPr>
              <a:t> sector: Micro Deposit Organization (MDO), Micro Loan Organization (MLO), Micro Loan Fund (MLF).  MDOs are licensed by National Bank of Tajikistan and allowed to both crediting and accepting deposits. MLO also acts on the basis of National Bank’s license, but can only disburse </a:t>
            </a:r>
            <a:r>
              <a:rPr lang="en-US" sz="2000" dirty="0" err="1" smtClean="0">
                <a:latin typeface="Times New Roman" pitchFamily="18" charset="0"/>
                <a:cs typeface="Times New Roman" pitchFamily="18" charset="0"/>
              </a:rPr>
              <a:t>microcredits</a:t>
            </a:r>
            <a:r>
              <a:rPr lang="en-US" sz="2000" dirty="0" smtClean="0">
                <a:latin typeface="Times New Roman" pitchFamily="18" charset="0"/>
                <a:cs typeface="Times New Roman" pitchFamily="18" charset="0"/>
              </a:rPr>
              <a:t>. MLF is non-commercial institution that acts on the basis of National Bank’s certificate and disburses </a:t>
            </a:r>
            <a:r>
              <a:rPr lang="en-US" sz="2000" dirty="0" err="1" smtClean="0">
                <a:latin typeface="Times New Roman" pitchFamily="18" charset="0"/>
                <a:cs typeface="Times New Roman" pitchFamily="18" charset="0"/>
              </a:rPr>
              <a:t>microcredits</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p:txBody>
      </p:sp>
      <p:sp>
        <p:nvSpPr>
          <p:cNvPr id="14338" name="Rectangle 2"/>
          <p:cNvSpPr>
            <a:spLocks noChangeArrowheads="1"/>
          </p:cNvSpPr>
          <p:nvPr/>
        </p:nvSpPr>
        <p:spPr bwMode="auto">
          <a:xfrm>
            <a:off x="571472" y="1142984"/>
            <a:ext cx="7992888"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850" eaLnBrk="0" fontAlgn="base" hangingPunct="0">
              <a:spcBef>
                <a:spcPct val="0"/>
              </a:spcBef>
              <a:spcAft>
                <a:spcPct val="0"/>
              </a:spcAft>
            </a:pPr>
            <a:r>
              <a:rPr lang="en-US" sz="2000" dirty="0" smtClean="0">
                <a:solidFill>
                  <a:srgbClr val="000000"/>
                </a:solidFill>
                <a:ea typeface="Times New Roman" pitchFamily="18" charset="0"/>
                <a:cs typeface="Times New Roman" pitchFamily="18" charset="0"/>
              </a:rPr>
              <a:t>•</a:t>
            </a:r>
            <a:r>
              <a:rPr lang="en-US" sz="2000" dirty="0" smtClean="0">
                <a:solidFill>
                  <a:srgbClr val="000000"/>
                </a:solidFill>
                <a:latin typeface="Times New Roman" pitchFamily="18" charset="0"/>
                <a:ea typeface="Times New Roman" pitchFamily="18" charset="0"/>
                <a:cs typeface="Times New Roman" pitchFamily="18" charset="0"/>
              </a:rPr>
              <a:t> the Association of Microfinance Organizations of Tajikistan </a:t>
            </a:r>
            <a:endParaRPr lang="en-US" sz="2000" dirty="0" smtClean="0">
              <a:latin typeface="Arial" pitchFamily="34" charset="0"/>
            </a:endParaRPr>
          </a:p>
          <a:p>
            <a:pPr lvl="0" indent="450850" eaLnBrk="0" fontAlgn="base" hangingPunct="0">
              <a:spcBef>
                <a:spcPct val="0"/>
              </a:spcBef>
              <a:spcAft>
                <a:spcPct val="0"/>
              </a:spcAft>
            </a:pPr>
            <a:endPar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endParaRPr>
          </a:p>
          <a:p>
            <a:pPr lvl="0" indent="450850" eaLnBrk="0" fontAlgn="base" hangingPunct="0">
              <a:spcBef>
                <a:spcPct val="0"/>
              </a:spcBef>
              <a:spcAft>
                <a:spcPct val="0"/>
              </a:spcAft>
            </a:pPr>
            <a:r>
              <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international organizations (</a:t>
            </a:r>
            <a:r>
              <a:rPr lang="en-US" sz="2000" dirty="0" smtClean="0">
                <a:solidFill>
                  <a:srgbClr val="000000"/>
                </a:solidFill>
                <a:latin typeface="Times New Roman" pitchFamily="18" charset="0"/>
                <a:ea typeface="Times New Roman" pitchFamily="18" charset="0"/>
                <a:cs typeface="Times New Roman" pitchFamily="18" charset="0"/>
              </a:rPr>
              <a:t>World Bank,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IFC,</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EBRD, UNDP,</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ADB, USAID, DFID, Mercy Corps, etc.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NGOs and private MFOs</a:t>
            </a:r>
            <a:endParaRPr kumimoji="0" lang="en-US" sz="1100" b="0" i="0" u="none" strike="noStrike" cap="none" normalizeH="0" baseline="0" dirty="0" smtClean="0">
              <a:ln>
                <a:noFill/>
              </a:ln>
              <a:solidFill>
                <a:schemeClr val="tx1"/>
              </a:solidFill>
              <a:effectLst/>
              <a:latin typeface="Arial" pitchFamily="34"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11</a:t>
            </a:fld>
            <a:endParaRPr lang="ru-RU"/>
          </a:p>
        </p:txBody>
      </p:sp>
      <p:sp>
        <p:nvSpPr>
          <p:cNvPr id="15" name="Rectangle 2"/>
          <p:cNvSpPr txBox="1">
            <a:spLocks noChangeArrowheads="1"/>
          </p:cNvSpPr>
          <p:nvPr/>
        </p:nvSpPr>
        <p:spPr>
          <a:xfrm>
            <a:off x="357158" y="4929198"/>
            <a:ext cx="8429684" cy="1571636"/>
          </a:xfrm>
          <a:prstGeom prst="rect">
            <a:avLst/>
          </a:prstGeom>
          <a:noFill/>
          <a:ln>
            <a:noFill/>
          </a:ln>
        </p:spPr>
        <p:txBody>
          <a:bodyPr vert="horz" lIns="91440" tIns="45720" rIns="91440" bIns="45720" rtlCol="0" anchor="ctr">
            <a:normAutofit/>
          </a:bodyPr>
          <a:lstStyle/>
          <a:p>
            <a:pPr marR="0" lvl="0" indent="354013" algn="just"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State policy in developing the microfinance sector in Tajikistan</a:t>
            </a:r>
            <a:r>
              <a:rPr lang="en-US" sz="2000" b="1" dirty="0" smtClean="0">
                <a:solidFill>
                  <a:srgbClr val="000000"/>
                </a:solidFill>
                <a:latin typeface="Times New Roman" pitchFamily="18" charset="0"/>
                <a:ea typeface="Times New Roman" pitchFamily="18" charset="0"/>
                <a:cs typeface="Times New Roman" pitchFamily="18" charset="0"/>
              </a:rPr>
              <a:t> </a:t>
            </a:r>
            <a:r>
              <a:rPr kumimoji="0" lang="en-US" sz="2000" b="1"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 </a:t>
            </a:r>
            <a:r>
              <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realization of poverty alleviation programs via </a:t>
            </a:r>
            <a:r>
              <a:rPr lang="en-US" sz="2000" dirty="0" smtClean="0">
                <a:solidFill>
                  <a:srgbClr val="000000"/>
                </a:solidFill>
                <a:latin typeface="Times New Roman" pitchFamily="18" charset="0"/>
                <a:ea typeface="Times New Roman" pitchFamily="18" charset="0"/>
                <a:cs typeface="Times New Roman" pitchFamily="18" charset="0"/>
              </a:rPr>
              <a:t>expanding access of the poor to financial resources </a:t>
            </a:r>
            <a:r>
              <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with the</a:t>
            </a:r>
            <a:r>
              <a:rPr kumimoji="0" lang="en-US" sz="2000" i="0" u="none" strike="noStrike" kern="1200" cap="none" spc="0" normalizeH="0" noProof="0" dirty="0" smtClean="0">
                <a:ln>
                  <a:noFill/>
                </a:ln>
                <a:solidFill>
                  <a:srgbClr val="000000"/>
                </a:solidFill>
                <a:effectLst/>
                <a:uLnTx/>
                <a:uFillTx/>
                <a:latin typeface="Times New Roman" pitchFamily="18" charset="0"/>
                <a:ea typeface="Times New Roman" pitchFamily="18" charset="0"/>
                <a:cs typeface="Times New Roman" pitchFamily="18" charset="0"/>
              </a:rPr>
              <a:t> support of  donors and investors, i.e. “Microfinance” project to be financed by IDB.</a:t>
            </a:r>
            <a:endParaRPr kumimoji="0" lang="ru-RU"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1"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3" name="Нижний колонтитул 19"/>
          <p:cNvSpPr>
            <a:spLocks noGrp="1"/>
          </p:cNvSpPr>
          <p:nvPr>
            <p:ph type="ftr" sz="quarter" idx="11"/>
          </p:nvPr>
        </p:nvSpPr>
        <p:spPr>
          <a:xfrm>
            <a:off x="428596"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552" y="908720"/>
            <a:ext cx="8115300" cy="500063"/>
          </a:xfrm>
          <a:noFill/>
          <a:ln>
            <a:noFill/>
          </a:ln>
        </p:spPr>
        <p:txBody>
          <a:bodyPr>
            <a:noAutofit/>
          </a:bodyPr>
          <a:lstStyle/>
          <a:p>
            <a:pPr lvl="0"/>
            <a:r>
              <a:rPr lang="en-US" sz="2400" b="1" dirty="0" smtClean="0">
                <a:solidFill>
                  <a:srgbClr val="000000"/>
                </a:solidFill>
                <a:latin typeface="Times New Roman" pitchFamily="18" charset="0"/>
                <a:ea typeface="Times New Roman" pitchFamily="18" charset="0"/>
                <a:cs typeface="Times New Roman" pitchFamily="18" charset="0"/>
              </a:rPr>
              <a:t>Main characteristics of Microfinance sector in Central Asian countries:</a:t>
            </a:r>
            <a:endParaRPr lang="ru-RU" sz="24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12</a:t>
            </a:fld>
            <a:endParaRPr lang="ru-RU"/>
          </a:p>
        </p:txBody>
      </p:sp>
      <p:graphicFrame>
        <p:nvGraphicFramePr>
          <p:cNvPr id="15" name="Таблица 14"/>
          <p:cNvGraphicFramePr>
            <a:graphicFrameLocks noGrp="1"/>
          </p:cNvGraphicFramePr>
          <p:nvPr/>
        </p:nvGraphicFramePr>
        <p:xfrm>
          <a:off x="714347" y="1643048"/>
          <a:ext cx="7929619" cy="4643471"/>
        </p:xfrm>
        <a:graphic>
          <a:graphicData uri="http://schemas.openxmlformats.org/drawingml/2006/table">
            <a:tbl>
              <a:tblPr/>
              <a:tblGrid>
                <a:gridCol w="1783892"/>
                <a:gridCol w="1087739"/>
                <a:gridCol w="1550029"/>
                <a:gridCol w="1827402"/>
                <a:gridCol w="1680557"/>
              </a:tblGrid>
              <a:tr h="1353821">
                <a:tc>
                  <a:txBody>
                    <a:bodyPr/>
                    <a:lstStyle/>
                    <a:p>
                      <a:pPr algn="l" fontAlgn="b"/>
                      <a:r>
                        <a:rPr lang="ru-RU" sz="1600" b="1" i="0" u="none" strike="noStrike" dirty="0">
                          <a:solidFill>
                            <a:srgbClr val="000000"/>
                          </a:solidFill>
                          <a:latin typeface="Times New Roma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a:solidFill>
                            <a:srgbClr val="000000"/>
                          </a:solidFill>
                          <a:latin typeface="Times New Roman"/>
                        </a:rPr>
                        <a:t>number of </a:t>
                      </a:r>
                      <a:r>
                        <a:rPr lang="en-US" sz="1600" b="1" i="0" u="none" strike="noStrike" dirty="0" smtClean="0">
                          <a:solidFill>
                            <a:srgbClr val="000000"/>
                          </a:solidFill>
                          <a:latin typeface="Times New Roman"/>
                        </a:rPr>
                        <a:t>MFOs (all types,</a:t>
                      </a:r>
                      <a:r>
                        <a:rPr lang="en-US" sz="1600" b="1" i="0" u="none" strike="noStrike" baseline="0" dirty="0" smtClean="0">
                          <a:solidFill>
                            <a:srgbClr val="000000"/>
                          </a:solidFill>
                          <a:latin typeface="Times New Roman"/>
                        </a:rPr>
                        <a:t> excluding CUs)</a:t>
                      </a:r>
                      <a:endParaRPr lang="en-US" sz="16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a:solidFill>
                            <a:srgbClr val="000000"/>
                          </a:solidFill>
                          <a:latin typeface="Times New Roman"/>
                        </a:rPr>
                        <a:t>loan portfolio, million </a:t>
                      </a:r>
                      <a:r>
                        <a:rPr lang="en-US" sz="1600" b="1" i="0" u="none" strike="noStrike" dirty="0" smtClean="0">
                          <a:solidFill>
                            <a:srgbClr val="000000"/>
                          </a:solidFill>
                          <a:latin typeface="Times New Roman"/>
                        </a:rPr>
                        <a:t>USD*</a:t>
                      </a:r>
                      <a:endParaRPr lang="en-US" sz="16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a:solidFill>
                            <a:srgbClr val="000000"/>
                          </a:solidFill>
                          <a:latin typeface="Times New Roman"/>
                        </a:rPr>
                        <a:t>number of active </a:t>
                      </a:r>
                      <a:r>
                        <a:rPr lang="en-US" sz="1600" b="1" i="0" u="none" strike="noStrike" dirty="0" smtClean="0">
                          <a:solidFill>
                            <a:srgbClr val="000000"/>
                          </a:solidFill>
                          <a:latin typeface="Times New Roman"/>
                        </a:rPr>
                        <a:t>borrowers*</a:t>
                      </a:r>
                      <a:endParaRPr lang="en-US" sz="16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a:solidFill>
                            <a:srgbClr val="000000"/>
                          </a:solidFill>
                          <a:latin typeface="Times New Roman"/>
                        </a:rPr>
                        <a:t>average interest rate (as yield on gross portfolio - nominal</a:t>
                      </a:r>
                      <a:r>
                        <a:rPr lang="en-US" sz="1600" b="1" i="0" u="none" strike="noStrike" dirty="0" smtClean="0">
                          <a:solidFill>
                            <a:srgbClr val="000000"/>
                          </a:solidFill>
                          <a:latin typeface="Times New Roman"/>
                        </a:rPr>
                        <a:t>)*</a:t>
                      </a:r>
                      <a:endParaRPr lang="en-US" sz="16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275">
                <a:tc>
                  <a:txBody>
                    <a:bodyPr/>
                    <a:lstStyle/>
                    <a:p>
                      <a:pPr algn="l" fontAlgn="b"/>
                      <a:r>
                        <a:rPr lang="en-US" sz="2400" b="0" i="0" u="none" strike="noStrike" dirty="0">
                          <a:solidFill>
                            <a:srgbClr val="000000"/>
                          </a:solidFill>
                          <a:latin typeface="Times New Roman"/>
                        </a:rPr>
                        <a:t>Kazakhstan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u-RU" sz="2400" b="0" i="0" u="none" strike="noStrike" dirty="0">
                          <a:solidFill>
                            <a:srgbClr val="000000"/>
                          </a:solidFill>
                          <a:latin typeface="Times New Roman"/>
                        </a:rPr>
                        <a:t>   </a:t>
                      </a:r>
                      <a:r>
                        <a:rPr lang="en-US" sz="2400" b="0" i="0" u="none" strike="noStrike" dirty="0" smtClean="0">
                          <a:solidFill>
                            <a:srgbClr val="000000"/>
                          </a:solidFill>
                          <a:latin typeface="Times New Roman"/>
                        </a:rPr>
                        <a:t>972</a:t>
                      </a:r>
                      <a:endParaRPr lang="ru-RU" sz="24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150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68 211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400" b="0" i="0" u="none" strike="noStrike">
                          <a:solidFill>
                            <a:srgbClr val="000000"/>
                          </a:solidFill>
                          <a:latin typeface="Times New Roman"/>
                        </a:rPr>
                        <a:t>33,72%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275">
                <a:tc>
                  <a:txBody>
                    <a:bodyPr/>
                    <a:lstStyle/>
                    <a:p>
                      <a:pPr algn="l" fontAlgn="b"/>
                      <a:r>
                        <a:rPr lang="en-US" sz="2400" b="0" i="0" u="none" strike="noStrike" dirty="0">
                          <a:solidFill>
                            <a:srgbClr val="000000"/>
                          </a:solidFill>
                          <a:latin typeface="Times New Roman"/>
                        </a:rPr>
                        <a:t>Kyrgyzstan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430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231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376 341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400" b="0" i="0" u="none" strike="noStrike">
                          <a:solidFill>
                            <a:srgbClr val="000000"/>
                          </a:solidFill>
                          <a:latin typeface="Times New Roman"/>
                        </a:rPr>
                        <a:t>30,46%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275">
                <a:tc>
                  <a:txBody>
                    <a:bodyPr/>
                    <a:lstStyle/>
                    <a:p>
                      <a:pPr algn="l" fontAlgn="b"/>
                      <a:r>
                        <a:rPr lang="en-US" sz="2400" b="0" i="0" u="none" strike="noStrike" dirty="0">
                          <a:solidFill>
                            <a:srgbClr val="000000"/>
                          </a:solidFill>
                          <a:latin typeface="Times New Roman"/>
                        </a:rPr>
                        <a:t>Uzbekistan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32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150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96 565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400" b="0" i="0" u="none" strike="noStrike" dirty="0">
                          <a:solidFill>
                            <a:srgbClr val="000000"/>
                          </a:solidFill>
                          <a:latin typeface="Times New Roman"/>
                        </a:rPr>
                        <a:t>67,47%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275">
                <a:tc>
                  <a:txBody>
                    <a:bodyPr/>
                    <a:lstStyle/>
                    <a:p>
                      <a:pPr algn="l" fontAlgn="b"/>
                      <a:r>
                        <a:rPr lang="en-US" sz="2400" b="0" i="0" u="none" strike="noStrike" dirty="0">
                          <a:solidFill>
                            <a:srgbClr val="000000"/>
                          </a:solidFill>
                          <a:latin typeface="Times New Roman"/>
                        </a:rPr>
                        <a:t>Tajikistan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123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418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0" i="0" u="none" strike="noStrike" dirty="0">
                          <a:solidFill>
                            <a:srgbClr val="000000"/>
                          </a:solidFill>
                          <a:latin typeface="Times New Roman"/>
                        </a:rPr>
                        <a:t>          133 619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400" b="0" i="0" u="none" strike="noStrike" dirty="0">
                          <a:solidFill>
                            <a:srgbClr val="000000"/>
                          </a:solidFill>
                          <a:latin typeface="Times New Roman"/>
                        </a:rPr>
                        <a:t>73,19%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275">
                <a:tc>
                  <a:txBody>
                    <a:bodyPr/>
                    <a:lstStyle/>
                    <a:p>
                      <a:pPr algn="ctr" fontAlgn="b"/>
                      <a:r>
                        <a:rPr lang="en-US" sz="2400" b="1" i="0" u="none" strike="noStrike" dirty="0">
                          <a:solidFill>
                            <a:srgbClr val="000000"/>
                          </a:solidFill>
                          <a:latin typeface="Times New Roman"/>
                        </a:rPr>
                        <a:t>Total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1" i="0" u="none" strike="noStrike" dirty="0">
                          <a:solidFill>
                            <a:srgbClr val="000000"/>
                          </a:solidFill>
                          <a:latin typeface="Times New Roman"/>
                        </a:rPr>
                        <a:t>   </a:t>
                      </a:r>
                      <a:r>
                        <a:rPr lang="en-US" sz="2400" b="1" i="0" u="none" strike="noStrike" dirty="0" smtClean="0">
                          <a:solidFill>
                            <a:srgbClr val="000000"/>
                          </a:solidFill>
                          <a:latin typeface="Times New Roman"/>
                        </a:rPr>
                        <a:t>1 557</a:t>
                      </a:r>
                      <a:endParaRPr lang="ru-RU" sz="24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1" i="0" u="none" strike="noStrike">
                          <a:solidFill>
                            <a:srgbClr val="000000"/>
                          </a:solidFill>
                          <a:latin typeface="Times New Roman"/>
                        </a:rPr>
                        <a:t>             948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ru-RU" sz="2400" b="1" i="0" u="none" strike="noStrike" dirty="0">
                          <a:solidFill>
                            <a:srgbClr val="000000"/>
                          </a:solidFill>
                          <a:latin typeface="Times New Roman"/>
                        </a:rPr>
                        <a:t>          674 736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400" b="1" i="0" u="none" strike="noStrike" dirty="0">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8275">
                <a:tc gridSpan="2">
                  <a:txBody>
                    <a:bodyPr/>
                    <a:lstStyle/>
                    <a:p>
                      <a:pPr algn="l" fontAlgn="b"/>
                      <a:r>
                        <a:rPr lang="en-US" sz="1000" b="0" i="0" u="none" strike="noStrike" dirty="0" smtClean="0">
                          <a:solidFill>
                            <a:srgbClr val="000000"/>
                          </a:solidFill>
                          <a:latin typeface="Times New Roman"/>
                        </a:rPr>
                        <a:t>*source</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MixMarket</a:t>
                      </a:r>
                      <a:r>
                        <a:rPr lang="en-US" sz="1000" b="0" i="0" u="none" strike="noStrike" dirty="0">
                          <a:solidFill>
                            <a:srgbClr val="000000"/>
                          </a:solidFill>
                          <a:latin typeface="Times New Roman"/>
                        </a:rPr>
                        <a:t> (as of 2010)</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ru-RU"/>
                    </a:p>
                  </a:txBody>
                  <a:tcPr/>
                </a:tc>
                <a:tc>
                  <a:txBody>
                    <a:bodyPr/>
                    <a:lstStyle/>
                    <a:p>
                      <a:pPr algn="l" fontAlgn="b"/>
                      <a:endParaRPr lang="ru-RU" sz="1200" b="0" i="0" u="none" strike="noStrike">
                        <a:solidFill>
                          <a:srgbClr val="000000"/>
                        </a:solidFill>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ru-RU" sz="1200" b="0" i="0" u="none" strike="noStrike" dirty="0">
                        <a:solidFill>
                          <a:srgbClr val="000000"/>
                        </a:solidFill>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ru-RU" sz="1200" b="0" i="0" u="none" strike="noStrike" dirty="0">
                        <a:solidFill>
                          <a:srgbClr val="000000"/>
                        </a:solidFill>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21"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552" y="908720"/>
            <a:ext cx="8115300" cy="500063"/>
          </a:xfrm>
          <a:noFill/>
          <a:ln>
            <a:noFill/>
          </a:ln>
        </p:spPr>
        <p:txBody>
          <a:bodyPr>
            <a:noAutofit/>
          </a:bodyPr>
          <a:lstStyle/>
          <a:p>
            <a:pPr lvl="0"/>
            <a:r>
              <a:rPr lang="en-US" sz="2400" b="1" dirty="0" smtClean="0">
                <a:solidFill>
                  <a:srgbClr val="000000"/>
                </a:solidFill>
                <a:latin typeface="Times New Roman" pitchFamily="18" charset="0"/>
                <a:ea typeface="Times New Roman" pitchFamily="18" charset="0"/>
                <a:cs typeface="Times New Roman" pitchFamily="18" charset="0"/>
              </a:rPr>
              <a:t>Main  indicators of  socio-economic development in Central Asian countries:</a:t>
            </a:r>
            <a:endParaRPr lang="ru-RU" sz="24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13</a:t>
            </a:fld>
            <a:endParaRPr lang="ru-RU"/>
          </a:p>
        </p:txBody>
      </p:sp>
      <p:graphicFrame>
        <p:nvGraphicFramePr>
          <p:cNvPr id="15" name="Таблица 14"/>
          <p:cNvGraphicFramePr>
            <a:graphicFrameLocks noGrp="1"/>
          </p:cNvGraphicFramePr>
          <p:nvPr/>
        </p:nvGraphicFramePr>
        <p:xfrm>
          <a:off x="714347" y="1643048"/>
          <a:ext cx="7929619" cy="4693243"/>
        </p:xfrm>
        <a:graphic>
          <a:graphicData uri="http://schemas.openxmlformats.org/drawingml/2006/table">
            <a:tbl>
              <a:tblPr/>
              <a:tblGrid>
                <a:gridCol w="1783892"/>
                <a:gridCol w="1216505"/>
                <a:gridCol w="1421263"/>
                <a:gridCol w="1827402"/>
                <a:gridCol w="1680557"/>
              </a:tblGrid>
              <a:tr h="1441446">
                <a:tc>
                  <a:txBody>
                    <a:bodyPr/>
                    <a:lstStyle/>
                    <a:p>
                      <a:pPr algn="l" fontAlgn="b"/>
                      <a:r>
                        <a:rPr lang="ru-RU" sz="1600" b="1" i="0" u="none" strike="noStrike" dirty="0">
                          <a:solidFill>
                            <a:srgbClr val="000000"/>
                          </a:solidFill>
                          <a:latin typeface="Times New Roma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smtClean="0">
                          <a:solidFill>
                            <a:srgbClr val="000000"/>
                          </a:solidFill>
                          <a:latin typeface="Times New Roman"/>
                        </a:rPr>
                        <a:t>GDP per capita</a:t>
                      </a:r>
                      <a:endParaRPr lang="en-US" sz="16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smtClean="0">
                          <a:solidFill>
                            <a:srgbClr val="000000"/>
                          </a:solidFill>
                          <a:latin typeface="Times New Roman"/>
                        </a:rPr>
                        <a:t>Unemployment level</a:t>
                      </a:r>
                      <a:endParaRPr lang="en-US" sz="16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b="1" i="0" u="none" strike="noStrike" dirty="0" smtClean="0">
                          <a:solidFill>
                            <a:srgbClr val="000000"/>
                          </a:solidFill>
                          <a:latin typeface="Times New Roman"/>
                        </a:rPr>
                        <a:t>Level of poverty</a:t>
                      </a:r>
                    </a:p>
                    <a:p>
                      <a:pPr algn="l" fontAlgn="b"/>
                      <a:endParaRPr lang="en-US" sz="16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dirty="0" smtClean="0">
                          <a:solidFill>
                            <a:srgbClr val="000000"/>
                          </a:solidFill>
                          <a:latin typeface="Times New Roman"/>
                        </a:rPr>
                        <a:t>Approx. number of people working abroad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62">
                <a:tc>
                  <a:txBody>
                    <a:bodyPr/>
                    <a:lstStyle/>
                    <a:p>
                      <a:pPr algn="l" fontAlgn="b"/>
                      <a:r>
                        <a:rPr lang="en-US" sz="2400" b="0" i="0" u="none" strike="noStrike" dirty="0">
                          <a:solidFill>
                            <a:srgbClr val="000000"/>
                          </a:solidFill>
                          <a:latin typeface="Times New Roman"/>
                        </a:rPr>
                        <a:t>Kazakhstan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dirty="0">
                          <a:solidFill>
                            <a:srgbClr val="000000"/>
                          </a:solidFill>
                          <a:latin typeface="Times New Roman"/>
                        </a:rPr>
                        <a:t>     12 300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dirty="0">
                          <a:solidFill>
                            <a:srgbClr val="000000"/>
                          </a:solidFill>
                          <a:latin typeface="Times New Roman"/>
                        </a:rPr>
                        <a:t>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dirty="0">
                          <a:solidFill>
                            <a:srgbClr val="000000"/>
                          </a:solidFill>
                          <a:latin typeface="Times New Roman"/>
                        </a:rPr>
                        <a:t>6.5%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a:solidFill>
                            <a:srgbClr val="000000"/>
                          </a:solidFill>
                          <a:latin typeface="Times New Roman"/>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62">
                <a:tc>
                  <a:txBody>
                    <a:bodyPr/>
                    <a:lstStyle/>
                    <a:p>
                      <a:pPr algn="l" fontAlgn="b"/>
                      <a:r>
                        <a:rPr lang="en-US" sz="2400" b="0" i="0" u="none" strike="noStrike" dirty="0">
                          <a:solidFill>
                            <a:srgbClr val="000000"/>
                          </a:solidFill>
                          <a:latin typeface="Times New Roman"/>
                        </a:rPr>
                        <a:t>Kyrgyzstan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a:solidFill>
                            <a:srgbClr val="000000"/>
                          </a:solidFill>
                          <a:latin typeface="Times New Roman"/>
                        </a:rPr>
                        <a:t>      2 200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dirty="0">
                          <a:solidFill>
                            <a:srgbClr val="000000"/>
                          </a:solidFill>
                          <a:latin typeface="Times New Roman"/>
                        </a:rPr>
                        <a:t>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dirty="0">
                          <a:solidFill>
                            <a:srgbClr val="000000"/>
                          </a:solidFill>
                          <a:latin typeface="Times New Roman"/>
                        </a:rPr>
                        <a:t>33.7%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dirty="0">
                          <a:solidFill>
                            <a:srgbClr val="000000"/>
                          </a:solidFill>
                          <a:latin typeface="Times New Roman"/>
                        </a:rPr>
                        <a:t> up to    </a:t>
                      </a:r>
                      <a:r>
                        <a:rPr lang="en-US" sz="2200" b="0" i="0" u="none" strike="noStrike" dirty="0" smtClean="0">
                          <a:solidFill>
                            <a:srgbClr val="000000"/>
                          </a:solidFill>
                          <a:latin typeface="Times New Roman"/>
                        </a:rPr>
                        <a:t>     </a:t>
                      </a:r>
                      <a:r>
                        <a:rPr lang="en-US" sz="2200" b="0" i="0" u="none" strike="noStrike" dirty="0">
                          <a:solidFill>
                            <a:srgbClr val="000000"/>
                          </a:solidFill>
                          <a:latin typeface="Times New Roman"/>
                        </a:rPr>
                        <a:t>800 000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4103">
                <a:tc>
                  <a:txBody>
                    <a:bodyPr/>
                    <a:lstStyle/>
                    <a:p>
                      <a:pPr algn="l" fontAlgn="b"/>
                      <a:r>
                        <a:rPr lang="en-US" sz="2400" b="0" i="0" u="none" strike="noStrike" dirty="0">
                          <a:solidFill>
                            <a:srgbClr val="000000"/>
                          </a:solidFill>
                          <a:latin typeface="Times New Roman"/>
                        </a:rPr>
                        <a:t>Uzbekistan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a:solidFill>
                            <a:srgbClr val="000000"/>
                          </a:solidFill>
                          <a:latin typeface="Times New Roman"/>
                        </a:rPr>
                        <a:t>      3 100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a:solidFill>
                            <a:srgbClr val="000000"/>
                          </a:solidFill>
                          <a:latin typeface="Times New Roman"/>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dirty="0">
                          <a:solidFill>
                            <a:srgbClr val="000000"/>
                          </a:solidFill>
                          <a:latin typeface="Times New Roman"/>
                        </a:rPr>
                        <a:t>26%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dirty="0">
                          <a:solidFill>
                            <a:srgbClr val="000000"/>
                          </a:solidFill>
                          <a:latin typeface="Times New Roman"/>
                        </a:rPr>
                        <a:t> up to             3 500 000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62">
                <a:tc>
                  <a:txBody>
                    <a:bodyPr/>
                    <a:lstStyle/>
                    <a:p>
                      <a:pPr algn="l" fontAlgn="b"/>
                      <a:r>
                        <a:rPr lang="en-US" sz="2400" b="0" i="0" u="none" strike="noStrike" dirty="0">
                          <a:solidFill>
                            <a:srgbClr val="000000"/>
                          </a:solidFill>
                          <a:latin typeface="Times New Roman"/>
                        </a:rPr>
                        <a:t>Tajikistan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a:solidFill>
                            <a:srgbClr val="000000"/>
                          </a:solidFill>
                          <a:latin typeface="Times New Roman"/>
                        </a:rPr>
                        <a:t>      2 000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dirty="0" smtClean="0">
                          <a:solidFill>
                            <a:srgbClr val="000000"/>
                          </a:solidFill>
                          <a:latin typeface="Times New Roman"/>
                        </a:rPr>
                        <a:t>2.</a:t>
                      </a:r>
                      <a:r>
                        <a:rPr lang="en-US" sz="2200" b="0" i="0" u="none" strike="noStrike" dirty="0" smtClean="0">
                          <a:solidFill>
                            <a:srgbClr val="000000"/>
                          </a:solidFill>
                          <a:latin typeface="Times New Roman"/>
                        </a:rPr>
                        <a:t>6</a:t>
                      </a:r>
                      <a:r>
                        <a:rPr lang="ru-RU" sz="2200" b="0" i="0" u="none" strike="noStrike" dirty="0" smtClean="0">
                          <a:solidFill>
                            <a:srgbClr val="000000"/>
                          </a:solidFill>
                          <a:latin typeface="Times New Roman"/>
                        </a:rPr>
                        <a:t>%</a:t>
                      </a:r>
                      <a:endParaRPr lang="ru-RU" sz="22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ru-RU" sz="2200" b="0" i="0" u="none" strike="noStrike" dirty="0">
                          <a:solidFill>
                            <a:srgbClr val="000000"/>
                          </a:solidFill>
                          <a:latin typeface="Times New Roman"/>
                        </a:rPr>
                        <a:t>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0" i="0" u="none" strike="noStrike" dirty="0">
                          <a:solidFill>
                            <a:srgbClr val="000000"/>
                          </a:solidFill>
                          <a:latin typeface="Times New Roman"/>
                        </a:rPr>
                        <a:t>  up to        </a:t>
                      </a:r>
                      <a:r>
                        <a:rPr lang="en-US" sz="2200" b="0" i="0" u="none" strike="noStrike" dirty="0" smtClean="0">
                          <a:solidFill>
                            <a:srgbClr val="000000"/>
                          </a:solidFill>
                          <a:latin typeface="Times New Roman"/>
                        </a:rPr>
                        <a:t>    1 </a:t>
                      </a:r>
                      <a:r>
                        <a:rPr lang="en-US" sz="2200" b="0" i="0" u="none" strike="noStrike" dirty="0">
                          <a:solidFill>
                            <a:srgbClr val="000000"/>
                          </a:solidFill>
                          <a:latin typeface="Times New Roman"/>
                        </a:rPr>
                        <a:t>500 000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762">
                <a:tc gridSpan="5">
                  <a:txBody>
                    <a:bodyPr/>
                    <a:lstStyle/>
                    <a:p>
                      <a:pPr algn="l" fontAlgn="b"/>
                      <a:r>
                        <a:rPr lang="en-US" sz="1000" b="0" i="0" u="none" strike="noStrike" dirty="0" smtClean="0">
                          <a:solidFill>
                            <a:srgbClr val="000000"/>
                          </a:solidFill>
                          <a:latin typeface="Times New Roman"/>
                        </a:rPr>
                        <a:t>Sources: official statistics of the governments of respective countries and surveys of </a:t>
                      </a:r>
                      <a:r>
                        <a:rPr lang="en-US" sz="1000" b="0" i="0" u="none" strike="noStrike" baseline="0" dirty="0" smtClean="0">
                          <a:solidFill>
                            <a:srgbClr val="000000"/>
                          </a:solidFill>
                          <a:latin typeface="Times New Roman"/>
                        </a:rPr>
                        <a:t> international organizations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ru-RU"/>
                    </a:p>
                  </a:txBody>
                  <a:tcPr/>
                </a:tc>
                <a:tc hMerge="1">
                  <a:txBody>
                    <a:bodyPr/>
                    <a:lstStyle/>
                    <a:p>
                      <a:pPr algn="l" fontAlgn="b"/>
                      <a:endParaRPr lang="ru-RU" sz="1200" b="0" i="0" u="none" strike="noStrike">
                        <a:solidFill>
                          <a:srgbClr val="000000"/>
                        </a:solidFill>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ru-RU" sz="1200" b="0" i="0" u="none" strike="noStrike" dirty="0">
                        <a:solidFill>
                          <a:srgbClr val="000000"/>
                        </a:solidFill>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pPr algn="l" fontAlgn="b"/>
                      <a:endParaRPr lang="ru-RU" sz="1200" b="0" i="0" u="none" strike="noStrike" dirty="0">
                        <a:solidFill>
                          <a:srgbClr val="000000"/>
                        </a:solidFill>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21"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552" y="908720"/>
            <a:ext cx="8115300" cy="500063"/>
          </a:xfrm>
          <a:noFill/>
          <a:ln>
            <a:noFill/>
          </a:ln>
        </p:spPr>
        <p:txBody>
          <a:bodyPr>
            <a:noAutofit/>
          </a:bodyPr>
          <a:lstStyle/>
          <a:p>
            <a:pPr lvl="0"/>
            <a:r>
              <a:rPr lang="en-US" sz="2400" b="1" dirty="0" smtClean="0">
                <a:solidFill>
                  <a:srgbClr val="000000"/>
                </a:solidFill>
                <a:latin typeface="Times New Roman" pitchFamily="18" charset="0"/>
                <a:ea typeface="Times New Roman" pitchFamily="18" charset="0"/>
                <a:cs typeface="Times New Roman" pitchFamily="18" charset="0"/>
              </a:rPr>
              <a:t>Estimated level of demand for </a:t>
            </a:r>
            <a:r>
              <a:rPr lang="en-US" sz="2400" b="1" dirty="0" err="1" smtClean="0">
                <a:solidFill>
                  <a:srgbClr val="000000"/>
                </a:solidFill>
                <a:latin typeface="Times New Roman" pitchFamily="18" charset="0"/>
                <a:ea typeface="Times New Roman" pitchFamily="18" charset="0"/>
                <a:cs typeface="Times New Roman" pitchFamily="18" charset="0"/>
              </a:rPr>
              <a:t>microcredits</a:t>
            </a:r>
            <a:r>
              <a:rPr lang="en-US" sz="2400" b="1" dirty="0" smtClean="0">
                <a:solidFill>
                  <a:srgbClr val="000000"/>
                </a:solidFill>
                <a:latin typeface="Times New Roman" pitchFamily="18" charset="0"/>
                <a:ea typeface="Times New Roman" pitchFamily="18" charset="0"/>
                <a:cs typeface="Times New Roman" pitchFamily="18" charset="0"/>
              </a:rPr>
              <a:t> in Central Asian countries:</a:t>
            </a:r>
            <a:endParaRPr lang="ru-RU" sz="24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14</a:t>
            </a:fld>
            <a:endParaRPr lang="ru-RU"/>
          </a:p>
        </p:txBody>
      </p:sp>
      <p:graphicFrame>
        <p:nvGraphicFramePr>
          <p:cNvPr id="15" name="Таблица 14"/>
          <p:cNvGraphicFramePr>
            <a:graphicFrameLocks noGrp="1"/>
          </p:cNvGraphicFramePr>
          <p:nvPr/>
        </p:nvGraphicFramePr>
        <p:xfrm>
          <a:off x="714346" y="1643048"/>
          <a:ext cx="7858182" cy="4779139"/>
        </p:xfrm>
        <a:graphic>
          <a:graphicData uri="http://schemas.openxmlformats.org/drawingml/2006/table">
            <a:tbl>
              <a:tblPr/>
              <a:tblGrid>
                <a:gridCol w="3773618"/>
                <a:gridCol w="4084564"/>
              </a:tblGrid>
              <a:tr h="1393375">
                <a:tc>
                  <a:txBody>
                    <a:bodyPr/>
                    <a:lstStyle/>
                    <a:p>
                      <a:pPr algn="l" fontAlgn="b"/>
                      <a:r>
                        <a:rPr lang="ru-RU" sz="1600" b="1" i="0" u="none" strike="noStrike" dirty="0">
                          <a:solidFill>
                            <a:srgbClr val="000000"/>
                          </a:solidFill>
                          <a:latin typeface="Times New Roman"/>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Times New Roman"/>
                        </a:rPr>
                        <a:t>Estimated</a:t>
                      </a:r>
                      <a:r>
                        <a:rPr lang="en-US" sz="1600" b="1" i="0" u="none" strike="noStrike" baseline="0" dirty="0" smtClean="0">
                          <a:solidFill>
                            <a:srgbClr val="000000"/>
                          </a:solidFill>
                          <a:latin typeface="Times New Roman"/>
                        </a:rPr>
                        <a:t> level of demand, millions of USD</a:t>
                      </a:r>
                      <a:endParaRPr lang="en-US" sz="16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294">
                <a:tc>
                  <a:txBody>
                    <a:bodyPr/>
                    <a:lstStyle/>
                    <a:p>
                      <a:pPr algn="l" fontAlgn="b"/>
                      <a:r>
                        <a:rPr lang="en-US" sz="2400" b="0" i="0" u="none" strike="noStrike" dirty="0">
                          <a:solidFill>
                            <a:srgbClr val="000000"/>
                          </a:solidFill>
                          <a:latin typeface="Times New Roman"/>
                        </a:rPr>
                        <a:t>Kazakhstan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dirty="0" smtClean="0">
                          <a:solidFill>
                            <a:srgbClr val="000000"/>
                          </a:solidFill>
                          <a:latin typeface="Times New Roman"/>
                        </a:rPr>
                        <a:t>998</a:t>
                      </a:r>
                      <a:endParaRPr lang="ru-RU" sz="24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294">
                <a:tc>
                  <a:txBody>
                    <a:bodyPr/>
                    <a:lstStyle/>
                    <a:p>
                      <a:pPr algn="l" fontAlgn="b"/>
                      <a:r>
                        <a:rPr lang="en-US" sz="2400" b="0" i="0" u="none" strike="noStrike" dirty="0">
                          <a:solidFill>
                            <a:srgbClr val="000000"/>
                          </a:solidFill>
                          <a:latin typeface="Times New Roman"/>
                        </a:rPr>
                        <a:t>Kyrgyzstan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dirty="0" smtClean="0">
                          <a:solidFill>
                            <a:srgbClr val="000000"/>
                          </a:solidFill>
                          <a:latin typeface="Times New Roman"/>
                        </a:rPr>
                        <a:t>408</a:t>
                      </a:r>
                      <a:endParaRPr lang="ru-RU" sz="24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294">
                <a:tc>
                  <a:txBody>
                    <a:bodyPr/>
                    <a:lstStyle/>
                    <a:p>
                      <a:pPr algn="l" fontAlgn="b"/>
                      <a:r>
                        <a:rPr lang="en-US" sz="2400" b="0" i="0" u="none" strike="noStrike" dirty="0">
                          <a:solidFill>
                            <a:srgbClr val="000000"/>
                          </a:solidFill>
                          <a:latin typeface="Times New Roman"/>
                        </a:rPr>
                        <a:t>Uzbekistan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dirty="0" smtClean="0">
                          <a:solidFill>
                            <a:srgbClr val="000000"/>
                          </a:solidFill>
                          <a:latin typeface="Times New Roman"/>
                        </a:rPr>
                        <a:t>347 (7 000)</a:t>
                      </a:r>
                      <a:endParaRPr lang="ru-RU" sz="24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294">
                <a:tc>
                  <a:txBody>
                    <a:bodyPr/>
                    <a:lstStyle/>
                    <a:p>
                      <a:pPr algn="l" fontAlgn="b"/>
                      <a:r>
                        <a:rPr lang="en-US" sz="2400" b="0" i="0" u="none" strike="noStrike" dirty="0">
                          <a:solidFill>
                            <a:srgbClr val="000000"/>
                          </a:solidFill>
                          <a:latin typeface="Times New Roman"/>
                        </a:rPr>
                        <a:t>Tajikistan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0" i="0" u="none" strike="noStrike" dirty="0" smtClean="0">
                          <a:solidFill>
                            <a:srgbClr val="000000"/>
                          </a:solidFill>
                          <a:latin typeface="Times New Roman"/>
                        </a:rPr>
                        <a:t>240 (2 995)</a:t>
                      </a:r>
                      <a:endParaRPr lang="ru-RU" sz="2400" b="0"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294">
                <a:tc>
                  <a:txBody>
                    <a:bodyPr/>
                    <a:lstStyle/>
                    <a:p>
                      <a:pPr algn="ctr" fontAlgn="b"/>
                      <a:r>
                        <a:rPr lang="en-US" sz="2400" b="1" i="0" u="none" strike="noStrike" dirty="0" smtClean="0">
                          <a:solidFill>
                            <a:srgbClr val="000000"/>
                          </a:solidFill>
                          <a:latin typeface="Times New Roman"/>
                        </a:rPr>
                        <a:t>Total </a:t>
                      </a:r>
                      <a:endParaRPr lang="en-US" sz="24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400" b="1" i="0" u="none" strike="noStrike" dirty="0" smtClean="0">
                          <a:solidFill>
                            <a:srgbClr val="000000"/>
                          </a:solidFill>
                          <a:latin typeface="Times New Roman"/>
                        </a:rPr>
                        <a:t>1 994 (11 401)</a:t>
                      </a:r>
                      <a:endParaRPr lang="ru-RU" sz="2400" b="1" i="0" u="none" strike="noStrike" dirty="0">
                        <a:solidFill>
                          <a:srgbClr val="000000"/>
                        </a:solidFill>
                        <a:latin typeface="Times New Roman"/>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4294">
                <a:tc gridSpan="2">
                  <a:txBody>
                    <a:bodyPr/>
                    <a:lstStyle/>
                    <a:p>
                      <a:pPr algn="l" fontAlgn="b"/>
                      <a:r>
                        <a:rPr lang="en-US" sz="1000" b="0" i="0" u="none" strike="noStrike" dirty="0" smtClean="0">
                          <a:solidFill>
                            <a:srgbClr val="000000"/>
                          </a:solidFill>
                          <a:latin typeface="Times New Roman"/>
                        </a:rPr>
                        <a:t>*estimation of demand was</a:t>
                      </a:r>
                      <a:r>
                        <a:rPr lang="en-US" sz="1000" b="0" i="0" u="none" strike="noStrike" baseline="0" dirty="0" smtClean="0">
                          <a:solidFill>
                            <a:srgbClr val="000000"/>
                          </a:solidFill>
                          <a:latin typeface="Times New Roman"/>
                        </a:rPr>
                        <a:t> done on the basis of the assumption that 20% of unemployed population is willing to get microcredit to start or expand small business</a:t>
                      </a:r>
                      <a:endParaRPr lang="en-US" sz="1000" b="0" i="0" u="none" strike="noStrike" dirty="0">
                        <a:solidFill>
                          <a:srgbClr val="000000"/>
                        </a:solidFill>
                        <a:latin typeface="Times New Roman"/>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ru-RU"/>
                    </a:p>
                  </a:txBody>
                  <a:tcPr/>
                </a:tc>
              </a:tr>
            </a:tbl>
          </a:graphicData>
        </a:graphic>
      </p:graphicFrame>
      <p:sp>
        <p:nvSpPr>
          <p:cNvPr id="21"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714356"/>
            <a:ext cx="8115300" cy="500063"/>
          </a:xfrm>
          <a:noFill/>
          <a:ln>
            <a:noFill/>
          </a:ln>
        </p:spPr>
        <p:txBody>
          <a:bodyPr>
            <a:normAutofit fontScale="90000"/>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Marketing and Pricing Issues faced by Microfinance Sector of Central Asia</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4338" name="Rectangle 2"/>
          <p:cNvSpPr>
            <a:spLocks noChangeArrowheads="1"/>
          </p:cNvSpPr>
          <p:nvPr/>
        </p:nvSpPr>
        <p:spPr bwMode="auto">
          <a:xfrm>
            <a:off x="428596" y="1142984"/>
            <a:ext cx="831986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buAutoNum type="arabicParenR"/>
            </a:pPr>
            <a:r>
              <a:rPr lang="en-US" sz="2000" dirty="0" smtClean="0">
                <a:latin typeface="Times New Roman" pitchFamily="18" charset="0"/>
                <a:cs typeface="Times New Roman" pitchFamily="18" charset="0"/>
              </a:rPr>
              <a:t>Lack of available (cheap) funding for increasing the coverage of those in need of microfinance. This is seen by the large number of MFOs that are registered but do not conduct </a:t>
            </a:r>
            <a:r>
              <a:rPr lang="en-US" sz="2000" dirty="0" err="1" smtClean="0">
                <a:latin typeface="Times New Roman" pitchFamily="18" charset="0"/>
                <a:cs typeface="Times New Roman" pitchFamily="18" charset="0"/>
              </a:rPr>
              <a:t>microcrediting</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(in </a:t>
            </a:r>
            <a:r>
              <a:rPr lang="en-US" sz="2000" dirty="0" smtClean="0">
                <a:latin typeface="Times New Roman" pitchFamily="18" charset="0"/>
                <a:cs typeface="Times New Roman" pitchFamily="18" charset="0"/>
              </a:rPr>
              <a:t>Kazakhstan)</a:t>
            </a:r>
          </a:p>
          <a:p>
            <a:pPr marL="342900" indent="-342900">
              <a:buAutoNum type="arabicParenR"/>
            </a:pPr>
            <a:r>
              <a:rPr lang="en-US" sz="2000" dirty="0" smtClean="0">
                <a:latin typeface="Times New Roman" pitchFamily="18" charset="0"/>
                <a:cs typeface="Times New Roman" pitchFamily="18" charset="0"/>
              </a:rPr>
              <a:t>Absence of opportunities to attract investments without collateral or using their loan portfolio as collateral </a:t>
            </a:r>
          </a:p>
          <a:p>
            <a:pPr marL="342900" indent="-342900">
              <a:buAutoNum type="arabicParenR"/>
            </a:pPr>
            <a:r>
              <a:rPr lang="en-US" sz="2000" dirty="0" smtClean="0">
                <a:latin typeface="Times New Roman" pitchFamily="18" charset="0"/>
                <a:cs typeface="Times New Roman" pitchFamily="18" charset="0"/>
              </a:rPr>
              <a:t>Stemming from the two aforesaid issues – expensive microloans, meaning non-availability of microfinance to the poor </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cost of funding is about 15-17%, expenses are at least 5%)</a:t>
            </a:r>
          </a:p>
          <a:p>
            <a:pPr marL="342900" indent="-342900">
              <a:buFontTx/>
              <a:buAutoNum type="arabicParenR"/>
            </a:pPr>
            <a:r>
              <a:rPr lang="en-US" sz="2000" dirty="0" smtClean="0">
                <a:latin typeface="Times New Roman" pitchFamily="18" charset="0"/>
                <a:cs typeface="Times New Roman" pitchFamily="18" charset="0"/>
              </a:rPr>
              <a:t>Low level of financial skills of population, especially rural ones, for effective use of microcredit (especially true regarding women, who are usually unaware on how finances are managed)</a:t>
            </a:r>
          </a:p>
          <a:p>
            <a:pPr marL="342900" indent="-342900">
              <a:buFontTx/>
              <a:buAutoNum type="arabicParenR"/>
            </a:pPr>
            <a:r>
              <a:rPr lang="en-US" sz="2000" dirty="0" smtClean="0">
                <a:latin typeface="Times New Roman" pitchFamily="18" charset="0"/>
                <a:cs typeface="Times New Roman" pitchFamily="18" charset="0"/>
              </a:rPr>
              <a:t>Lack of qualified personnel to elaborate new approaches in developing microfinance products </a:t>
            </a:r>
          </a:p>
          <a:p>
            <a:pPr marL="342900" indent="-342900">
              <a:buFontTx/>
              <a:buAutoNum type="arabicParenR"/>
            </a:pPr>
            <a:r>
              <a:rPr lang="en-US" sz="2000" dirty="0" smtClean="0">
                <a:latin typeface="Times New Roman" pitchFamily="18" charset="0"/>
                <a:cs typeface="Times New Roman" pitchFamily="18" charset="0"/>
              </a:rPr>
              <a:t>Absence of the tools to monitor indebtedness level of clients</a:t>
            </a:r>
          </a:p>
          <a:p>
            <a:pPr marL="342900" indent="-342900"/>
            <a:endParaRPr lang="en-US" sz="2000" dirty="0" smtClean="0">
              <a:latin typeface="Times New Roman" pitchFamily="18" charset="0"/>
              <a:cs typeface="Times New Roman" pitchFamily="18" charset="0"/>
            </a:endParaRPr>
          </a:p>
          <a:p>
            <a:pPr marL="342900" indent="12700"/>
            <a:r>
              <a:rPr lang="en-US" sz="2000" dirty="0" smtClean="0">
                <a:latin typeface="Times New Roman" pitchFamily="18" charset="0"/>
                <a:cs typeface="Times New Roman" pitchFamily="18" charset="0"/>
              </a:rPr>
              <a:t>As the result – Limited opportunities for MCOs to achieve both commercial and social objectives</a:t>
            </a:r>
          </a:p>
        </p:txBody>
      </p:sp>
      <p:sp>
        <p:nvSpPr>
          <p:cNvPr id="21" name="Номер слайда 20"/>
          <p:cNvSpPr>
            <a:spLocks noGrp="1"/>
          </p:cNvSpPr>
          <p:nvPr>
            <p:ph type="sldNum" sz="quarter" idx="12"/>
          </p:nvPr>
        </p:nvSpPr>
        <p:spPr/>
        <p:txBody>
          <a:bodyPr/>
          <a:lstStyle/>
          <a:p>
            <a:fld id="{725C68B6-61C2-468F-89AB-4B9F7531AA68}" type="slidenum">
              <a:rPr lang="ru-RU" smtClean="0"/>
              <a:pPr/>
              <a:t>15</a:t>
            </a:fld>
            <a:endParaRPr lang="ru-RU"/>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785794"/>
            <a:ext cx="8115300" cy="500063"/>
          </a:xfrm>
          <a:noFill/>
          <a:ln>
            <a:noFill/>
          </a:ln>
        </p:spPr>
        <p:txBody>
          <a:bodyPr>
            <a:normAutofit/>
          </a:bodyPr>
          <a:lstStyle/>
          <a:p>
            <a:pPr lvl="0"/>
            <a:r>
              <a:rPr lang="en-US" sz="2000" b="1" dirty="0" smtClean="0">
                <a:solidFill>
                  <a:srgbClr val="000000"/>
                </a:solidFill>
                <a:latin typeface="Times New Roman" pitchFamily="18" charset="0"/>
                <a:cs typeface="Times New Roman" pitchFamily="18" charset="0"/>
              </a:rPr>
              <a:t>Approaches to solve the issues:</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4338" name="Rectangle 2"/>
          <p:cNvSpPr>
            <a:spLocks noChangeArrowheads="1"/>
          </p:cNvSpPr>
          <p:nvPr/>
        </p:nvSpPr>
        <p:spPr bwMode="auto">
          <a:xfrm>
            <a:off x="428596" y="1428736"/>
            <a:ext cx="831986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buAutoNum type="arabicParenR"/>
            </a:pPr>
            <a:r>
              <a:rPr lang="en-US" sz="2000" dirty="0" smtClean="0">
                <a:latin typeface="Times New Roman" pitchFamily="18" charset="0"/>
                <a:cs typeface="Times New Roman" pitchFamily="18" charset="0"/>
              </a:rPr>
              <a:t>- 3) Interest rate cap.  This approach is applied by the governments of Kazakhstan and Uzbekistan</a:t>
            </a:r>
          </a:p>
          <a:p>
            <a:pPr marL="342900" indent="-342900"/>
            <a:endParaRPr lang="en-US" sz="2000" dirty="0" smtClean="0">
              <a:latin typeface="Times New Roman" pitchFamily="18" charset="0"/>
              <a:cs typeface="Times New Roman" pitchFamily="18" charset="0"/>
            </a:endParaRPr>
          </a:p>
          <a:p>
            <a:pPr marL="457200" indent="-457200">
              <a:buAutoNum type="arabicParenR" startAt="4"/>
            </a:pPr>
            <a:r>
              <a:rPr lang="en-US" sz="2000" dirty="0" smtClean="0">
                <a:latin typeface="Times New Roman" pitchFamily="18" charset="0"/>
                <a:cs typeface="Times New Roman" pitchFamily="18" charset="0"/>
              </a:rPr>
              <a:t>Collaboration </a:t>
            </a:r>
            <a:r>
              <a:rPr lang="en-US" sz="2000" dirty="0" smtClean="0">
                <a:latin typeface="Times New Roman" pitchFamily="18" charset="0"/>
                <a:cs typeface="Times New Roman" pitchFamily="18" charset="0"/>
              </a:rPr>
              <a:t>with international organizations, membership in associations </a:t>
            </a:r>
            <a:endParaRPr lang="en-US" sz="2000" dirty="0" smtClean="0">
              <a:latin typeface="Times New Roman" pitchFamily="18" charset="0"/>
              <a:cs typeface="Times New Roman" pitchFamily="18" charset="0"/>
            </a:endParaRPr>
          </a:p>
          <a:p>
            <a:pPr marL="457200" indent="-457200"/>
            <a:endParaRPr lang="en-US" sz="2000" dirty="0" smtClean="0">
              <a:latin typeface="Times New Roman" pitchFamily="18" charset="0"/>
              <a:cs typeface="Times New Roman" pitchFamily="18" charset="0"/>
            </a:endParaRPr>
          </a:p>
          <a:p>
            <a:pPr marL="457200" indent="-457200">
              <a:buAutoNum type="arabicParenR" startAt="5"/>
            </a:pPr>
            <a:r>
              <a:rPr lang="en-US" sz="2000" dirty="0" smtClean="0">
                <a:latin typeface="Times New Roman" pitchFamily="18" charset="0"/>
                <a:cs typeface="Times New Roman" pitchFamily="18" charset="0"/>
              </a:rPr>
              <a:t>Educating borrowers on effective use of financial resources </a:t>
            </a:r>
          </a:p>
          <a:p>
            <a:pPr marL="457200" indent="-457200"/>
            <a:endParaRPr lang="en-US" sz="2000" dirty="0" smtClean="0">
              <a:latin typeface="Times New Roman" pitchFamily="18" charset="0"/>
              <a:cs typeface="Times New Roman" pitchFamily="18" charset="0"/>
            </a:endParaRPr>
          </a:p>
          <a:p>
            <a:pPr marL="457200" indent="-457200">
              <a:buAutoNum type="arabicParenR" startAt="5"/>
            </a:pPr>
            <a:r>
              <a:rPr lang="en-US" sz="2000" dirty="0" smtClean="0">
                <a:latin typeface="Times New Roman" pitchFamily="18" charset="0"/>
                <a:cs typeface="Times New Roman" pitchFamily="18" charset="0"/>
              </a:rPr>
              <a:t>Exchange </a:t>
            </a:r>
            <a:r>
              <a:rPr lang="en-US" sz="2000" dirty="0" smtClean="0">
                <a:latin typeface="Times New Roman" pitchFamily="18" charset="0"/>
                <a:cs typeface="Times New Roman" pitchFamily="18" charset="0"/>
              </a:rPr>
              <a:t>of information on clients via credit bureaus </a:t>
            </a:r>
            <a:endParaRPr lang="en-US" sz="2000" dirty="0" smtClean="0">
              <a:latin typeface="Times New Roman" pitchFamily="18" charset="0"/>
              <a:cs typeface="Times New Roman" pitchFamily="18" charset="0"/>
            </a:endParaRPr>
          </a:p>
          <a:p>
            <a:pPr marL="342900" indent="-342900"/>
            <a:endParaRPr lang="en-US" sz="2000" dirty="0" smtClean="0">
              <a:latin typeface="Times New Roman" pitchFamily="18" charset="0"/>
              <a:cs typeface="Times New Roman" pitchFamily="18" charset="0"/>
            </a:endParaRPr>
          </a:p>
        </p:txBody>
      </p:sp>
      <p:sp>
        <p:nvSpPr>
          <p:cNvPr id="21" name="Номер слайда 20"/>
          <p:cNvSpPr>
            <a:spLocks noGrp="1"/>
          </p:cNvSpPr>
          <p:nvPr>
            <p:ph type="sldNum" sz="quarter" idx="12"/>
          </p:nvPr>
        </p:nvSpPr>
        <p:spPr/>
        <p:txBody>
          <a:bodyPr/>
          <a:lstStyle/>
          <a:p>
            <a:fld id="{725C68B6-61C2-468F-89AB-4B9F7531AA68}" type="slidenum">
              <a:rPr lang="ru-RU" smtClean="0"/>
              <a:pPr/>
              <a:t>16</a:t>
            </a:fld>
            <a:endParaRPr lang="ru-RU"/>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4338" name="Rectangle 2"/>
          <p:cNvSpPr>
            <a:spLocks noChangeArrowheads="1"/>
          </p:cNvSpPr>
          <p:nvPr/>
        </p:nvSpPr>
        <p:spPr bwMode="auto">
          <a:xfrm>
            <a:off x="500034" y="1500174"/>
            <a:ext cx="799288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kumimoji="0" lang="en-US" b="0" i="0" u="none" strike="noStrike" cap="none" normalizeH="0" baseline="0" dirty="0" smtClean="0">
              <a:ln>
                <a:noFill/>
              </a:ln>
              <a:solidFill>
                <a:schemeClr val="tx1"/>
              </a:solidFill>
              <a:effectLst/>
              <a:latin typeface="Arial" pitchFamily="34" charset="0"/>
            </a:endParaRPr>
          </a:p>
          <a:p>
            <a:endParaRPr kumimoji="0" lang="en-US" b="0" i="0" u="none" strike="noStrike" cap="none" normalizeH="0" baseline="0" dirty="0" smtClean="0">
              <a:ln>
                <a:noFill/>
              </a:ln>
              <a:solidFill>
                <a:schemeClr val="tx1"/>
              </a:solidFill>
              <a:effectLst/>
              <a:latin typeface="Arial" pitchFamily="34" charset="0"/>
            </a:endParaRPr>
          </a:p>
        </p:txBody>
      </p:sp>
      <p:sp>
        <p:nvSpPr>
          <p:cNvPr id="21" name="Номер слайда 20"/>
          <p:cNvSpPr>
            <a:spLocks noGrp="1"/>
          </p:cNvSpPr>
          <p:nvPr>
            <p:ph type="sldNum" sz="quarter" idx="12"/>
          </p:nvPr>
        </p:nvSpPr>
        <p:spPr/>
        <p:txBody>
          <a:bodyPr/>
          <a:lstStyle/>
          <a:p>
            <a:fld id="{725C68B6-61C2-468F-89AB-4B9F7531AA68}" type="slidenum">
              <a:rPr lang="ru-RU" smtClean="0"/>
              <a:pPr/>
              <a:t>17</a:t>
            </a:fld>
            <a:endParaRPr lang="ru-RU"/>
          </a:p>
        </p:txBody>
      </p:sp>
      <p:sp>
        <p:nvSpPr>
          <p:cNvPr id="15" name="Заголовок 14"/>
          <p:cNvSpPr>
            <a:spLocks noGrp="1"/>
          </p:cNvSpPr>
          <p:nvPr>
            <p:ph type="title"/>
          </p:nvPr>
        </p:nvSpPr>
        <p:spPr>
          <a:xfrm>
            <a:off x="357158" y="1714488"/>
            <a:ext cx="8429684" cy="2714644"/>
          </a:xfrm>
        </p:spPr>
        <p:txBody>
          <a:bodyPr>
            <a:normAutofit fontScale="90000"/>
          </a:bodyPr>
          <a:lstStyle/>
          <a:p>
            <a:r>
              <a:rPr lang="en-US" dirty="0" smtClean="0"/>
              <a:t>Case-study</a:t>
            </a:r>
            <a:br>
              <a:rPr lang="en-US" dirty="0" smtClean="0"/>
            </a:br>
            <a:r>
              <a:rPr lang="en-US" dirty="0" smtClean="0"/>
              <a:t> </a:t>
            </a:r>
            <a:br>
              <a:rPr lang="en-US" dirty="0" smtClean="0"/>
            </a:br>
            <a:r>
              <a:rPr lang="en-US" dirty="0" smtClean="0"/>
              <a:t>“Fund for Financial Support of Agriculture” JSC, affiliate company of “National Holding “</a:t>
            </a:r>
            <a:r>
              <a:rPr lang="en-US" dirty="0" err="1" smtClean="0"/>
              <a:t>KazAgro</a:t>
            </a:r>
            <a:r>
              <a:rPr lang="en-US" dirty="0" smtClean="0"/>
              <a:t>”, JSC </a:t>
            </a:r>
            <a:endParaRPr lang="ru-RU" dirty="0"/>
          </a:p>
        </p:txBody>
      </p:sp>
      <p:sp>
        <p:nvSpPr>
          <p:cNvPr id="23"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4"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1071546"/>
            <a:ext cx="8115300" cy="500063"/>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“National Managing Holding “</a:t>
            </a:r>
            <a:r>
              <a:rPr lang="en-US" sz="2000" b="1" dirty="0" err="1" smtClean="0">
                <a:solidFill>
                  <a:srgbClr val="000000"/>
                </a:solidFill>
                <a:latin typeface="Times New Roman" pitchFamily="18" charset="0"/>
                <a:ea typeface="Times New Roman" pitchFamily="18" charset="0"/>
                <a:cs typeface="Times New Roman" pitchFamily="18" charset="0"/>
              </a:rPr>
              <a:t>KazAgro</a:t>
            </a:r>
            <a:r>
              <a:rPr lang="en-US" sz="2000" b="1" dirty="0" smtClean="0">
                <a:solidFill>
                  <a:srgbClr val="000000"/>
                </a:solidFill>
                <a:latin typeface="Times New Roman" pitchFamily="18" charset="0"/>
                <a:ea typeface="Times New Roman" pitchFamily="18" charset="0"/>
                <a:cs typeface="Times New Roman" pitchFamily="18" charset="0"/>
              </a:rPr>
              <a:t>” JSC:</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14338" name="Rectangle 2"/>
          <p:cNvSpPr>
            <a:spLocks noChangeArrowheads="1"/>
          </p:cNvSpPr>
          <p:nvPr/>
        </p:nvSpPr>
        <p:spPr bwMode="auto">
          <a:xfrm>
            <a:off x="357158" y="1714488"/>
            <a:ext cx="8319868"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nSpc>
                <a:spcPct val="200000"/>
              </a:lnSpc>
              <a:buAutoNum type="arabicParenR"/>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KazAgroFinance</a:t>
            </a:r>
            <a:r>
              <a:rPr lang="en-US" sz="2000" dirty="0" smtClean="0">
                <a:latin typeface="Times New Roman" pitchFamily="18" charset="0"/>
                <a:cs typeface="Times New Roman" pitchFamily="18" charset="0"/>
              </a:rPr>
              <a:t>” JSC </a:t>
            </a:r>
          </a:p>
          <a:p>
            <a:pPr marL="342900" indent="-342900">
              <a:lnSpc>
                <a:spcPct val="200000"/>
              </a:lnSpc>
              <a:buAutoNum type="arabicParenR"/>
            </a:pPr>
            <a:r>
              <a:rPr lang="en-US" sz="2000" dirty="0" smtClean="0">
                <a:latin typeface="Times New Roman" pitchFamily="18" charset="0"/>
                <a:cs typeface="Times New Roman" pitchFamily="18" charset="0"/>
              </a:rPr>
              <a:t>“National Company “Food Contract Corporation”  JSC</a:t>
            </a:r>
          </a:p>
          <a:p>
            <a:pPr marL="342900" indent="-342900">
              <a:lnSpc>
                <a:spcPct val="200000"/>
              </a:lnSpc>
              <a:buAutoNum type="arabicParenR"/>
            </a:pPr>
            <a:r>
              <a:rPr lang="en-US" sz="2000" dirty="0" smtClean="0">
                <a:latin typeface="Times New Roman" pitchFamily="18" charset="0"/>
                <a:cs typeface="Times New Roman" pitchFamily="18" charset="0"/>
              </a:rPr>
              <a:t>“Agrarian Credit Corporation” JSC</a:t>
            </a:r>
          </a:p>
          <a:p>
            <a:pPr marL="342900" indent="-342900">
              <a:lnSpc>
                <a:spcPct val="200000"/>
              </a:lnSpc>
              <a:buAutoNum type="arabicParenR"/>
            </a:pPr>
            <a:r>
              <a:rPr lang="en-US" sz="2000" dirty="0" smtClean="0">
                <a:latin typeface="Times New Roman" pitchFamily="18" charset="0"/>
                <a:cs typeface="Times New Roman" pitchFamily="18" charset="0"/>
              </a:rPr>
              <a:t>“Fund for Financial Support of Agriculture” JSC</a:t>
            </a:r>
          </a:p>
          <a:p>
            <a:pPr marL="342900" indent="-342900">
              <a:lnSpc>
                <a:spcPct val="200000"/>
              </a:lnSpc>
              <a:buAutoNum type="arabicParenR"/>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KazAgroGarant</a:t>
            </a:r>
            <a:r>
              <a:rPr lang="en-US" sz="2000" dirty="0" smtClean="0">
                <a:latin typeface="Times New Roman" pitchFamily="18" charset="0"/>
                <a:cs typeface="Times New Roman" pitchFamily="18" charset="0"/>
              </a:rPr>
              <a:t>” JSC</a:t>
            </a:r>
          </a:p>
          <a:p>
            <a:pPr marL="342900" indent="-342900">
              <a:lnSpc>
                <a:spcPct val="200000"/>
              </a:lnSpc>
              <a:buAutoNum type="arabicParenR"/>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KazAgroProduct</a:t>
            </a:r>
            <a:r>
              <a:rPr lang="en-US" sz="2000" dirty="0" smtClean="0">
                <a:latin typeface="Times New Roman" pitchFamily="18" charset="0"/>
                <a:cs typeface="Times New Roman" pitchFamily="18" charset="0"/>
              </a:rPr>
              <a:t>” JSC </a:t>
            </a:r>
          </a:p>
          <a:p>
            <a:pPr marL="342900" indent="-342900">
              <a:lnSpc>
                <a:spcPct val="200000"/>
              </a:lnSpc>
              <a:buAutoNum type="arabicParenR"/>
            </a:pP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KazAgoMarketing</a:t>
            </a:r>
            <a:r>
              <a:rPr lang="en-US" sz="2000" dirty="0" smtClean="0">
                <a:latin typeface="Times New Roman" pitchFamily="18" charset="0"/>
                <a:cs typeface="Times New Roman" pitchFamily="18" charset="0"/>
              </a:rPr>
              <a:t>” JSC</a:t>
            </a:r>
          </a:p>
          <a:p>
            <a:endParaRPr kumimoji="0" lang="en-US" b="0" i="0" u="none" strike="noStrike" cap="none" normalizeH="0" baseline="0" dirty="0" smtClean="0">
              <a:ln>
                <a:noFill/>
              </a:ln>
              <a:solidFill>
                <a:schemeClr val="tx1"/>
              </a:solidFill>
              <a:effectLst/>
              <a:latin typeface="Arial" pitchFamily="34" charset="0"/>
            </a:endParaRPr>
          </a:p>
        </p:txBody>
      </p:sp>
      <p:sp>
        <p:nvSpPr>
          <p:cNvPr id="21" name="Номер слайда 20"/>
          <p:cNvSpPr>
            <a:spLocks noGrp="1"/>
          </p:cNvSpPr>
          <p:nvPr>
            <p:ph type="sldNum" sz="quarter" idx="12"/>
          </p:nvPr>
        </p:nvSpPr>
        <p:spPr/>
        <p:txBody>
          <a:bodyPr/>
          <a:lstStyle/>
          <a:p>
            <a:fld id="{725C68B6-61C2-468F-89AB-4B9F7531AA68}" type="slidenum">
              <a:rPr lang="ru-RU" smtClean="0"/>
              <a:pPr/>
              <a:t>18</a:t>
            </a:fld>
            <a:endParaRPr lang="ru-RU"/>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1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714356"/>
            <a:ext cx="8115300" cy="500063"/>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2 crediting companies:</a:t>
            </a:r>
            <a:endParaRPr lang="ru-RU" sz="2000" b="1" dirty="0" smtClean="0">
              <a:solidFill>
                <a:schemeClr val="tx1"/>
              </a:solidFill>
              <a:latin typeface="Times New Roman" pitchFamily="18" charset="0"/>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21" name="Номер слайда 20"/>
          <p:cNvSpPr>
            <a:spLocks noGrp="1"/>
          </p:cNvSpPr>
          <p:nvPr>
            <p:ph type="sldNum" sz="quarter" idx="12"/>
          </p:nvPr>
        </p:nvSpPr>
        <p:spPr/>
        <p:txBody>
          <a:bodyPr/>
          <a:lstStyle/>
          <a:p>
            <a:fld id="{725C68B6-61C2-468F-89AB-4B9F7531AA68}" type="slidenum">
              <a:rPr lang="ru-RU" smtClean="0"/>
              <a:pPr/>
              <a:t>19</a:t>
            </a:fld>
            <a:endParaRPr lang="ru-RU"/>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0" name="Rectangle 2"/>
          <p:cNvSpPr>
            <a:spLocks noChangeArrowheads="1"/>
          </p:cNvSpPr>
          <p:nvPr/>
        </p:nvSpPr>
        <p:spPr bwMode="auto">
          <a:xfrm>
            <a:off x="0" y="1285860"/>
            <a:ext cx="4643438"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latin typeface="Times New Roman" pitchFamily="18" charset="0"/>
                <a:cs typeface="Times New Roman" pitchFamily="18" charset="0"/>
              </a:rPr>
              <a:t>“Fund for Financial Support of Agriculture” JSC</a:t>
            </a:r>
          </a:p>
        </p:txBody>
      </p:sp>
      <p:sp>
        <p:nvSpPr>
          <p:cNvPr id="24" name="Rectangle 2"/>
          <p:cNvSpPr>
            <a:spLocks noChangeArrowheads="1"/>
          </p:cNvSpPr>
          <p:nvPr/>
        </p:nvSpPr>
        <p:spPr bwMode="auto">
          <a:xfrm>
            <a:off x="4929190" y="1285860"/>
            <a:ext cx="385765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r>
              <a:rPr lang="en-US" b="1" dirty="0" smtClean="0">
                <a:latin typeface="Times New Roman" pitchFamily="18" charset="0"/>
                <a:cs typeface="Times New Roman" pitchFamily="18" charset="0"/>
              </a:rPr>
              <a:t>“Agrarian Credit Corporation” JSC</a:t>
            </a:r>
          </a:p>
        </p:txBody>
      </p:sp>
      <p:sp>
        <p:nvSpPr>
          <p:cNvPr id="26" name="Выгнутая влево стрелка 25"/>
          <p:cNvSpPr/>
          <p:nvPr/>
        </p:nvSpPr>
        <p:spPr>
          <a:xfrm>
            <a:off x="1428728" y="1643050"/>
            <a:ext cx="714380" cy="2500330"/>
          </a:xfrm>
          <a:prstGeom prst="curved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7" name="Rectangle 2"/>
          <p:cNvSpPr>
            <a:spLocks noChangeArrowheads="1"/>
          </p:cNvSpPr>
          <p:nvPr/>
        </p:nvSpPr>
        <p:spPr bwMode="auto">
          <a:xfrm>
            <a:off x="0" y="4143380"/>
            <a:ext cx="450056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r>
              <a:rPr lang="en-US" b="1" i="1" dirty="0" smtClean="0">
                <a:latin typeface="Times New Roman" pitchFamily="18" charset="0"/>
                <a:cs typeface="Times New Roman" pitchFamily="18" charset="0"/>
              </a:rPr>
              <a:t>Small Farms, Poor Households, Individuals</a:t>
            </a:r>
          </a:p>
        </p:txBody>
      </p:sp>
      <p:sp>
        <p:nvSpPr>
          <p:cNvPr id="28" name="Rectangle 2"/>
          <p:cNvSpPr>
            <a:spLocks noChangeArrowheads="1"/>
          </p:cNvSpPr>
          <p:nvPr/>
        </p:nvSpPr>
        <p:spPr bwMode="auto">
          <a:xfrm>
            <a:off x="1643042" y="2071678"/>
            <a:ext cx="492443" cy="2000264"/>
          </a:xfrm>
          <a:prstGeom prst="rect">
            <a:avLst/>
          </a:prstGeom>
          <a:noFill/>
          <a:ln w="9525">
            <a:noFill/>
            <a:miter lim="800000"/>
            <a:headEnd/>
            <a:tailEnd/>
          </a:ln>
          <a:effectLst/>
        </p:spPr>
        <p:txBody>
          <a:bodyPr vert="vert" wrap="square" lIns="91440" tIns="45720" rIns="91440" bIns="45720" numCol="1" anchor="ctr" anchorCtr="0" compatLnSpc="1">
            <a:prstTxWarp prst="textNoShape">
              <a:avLst/>
            </a:prstTxWarp>
            <a:spAutoFit/>
          </a:bodyPr>
          <a:lstStyle/>
          <a:p>
            <a:pPr marL="342900" indent="-342900"/>
            <a:r>
              <a:rPr lang="en-US" sz="2000" dirty="0" smtClean="0">
                <a:latin typeface="Times New Roman" pitchFamily="18" charset="0"/>
                <a:cs typeface="Times New Roman" pitchFamily="18" charset="0"/>
              </a:rPr>
              <a:t>Microcredit</a:t>
            </a:r>
          </a:p>
        </p:txBody>
      </p:sp>
      <p:cxnSp>
        <p:nvCxnSpPr>
          <p:cNvPr id="31" name="Прямая соединительная линия 30"/>
          <p:cNvCxnSpPr/>
          <p:nvPr/>
        </p:nvCxnSpPr>
        <p:spPr>
          <a:xfrm rot="16200000" flipH="1">
            <a:off x="2857488" y="3071810"/>
            <a:ext cx="3786214" cy="71438"/>
          </a:xfrm>
          <a:prstGeom prst="line">
            <a:avLst/>
          </a:prstGeom>
        </p:spPr>
        <p:style>
          <a:lnRef idx="1">
            <a:schemeClr val="accent1"/>
          </a:lnRef>
          <a:fillRef idx="0">
            <a:schemeClr val="accent1"/>
          </a:fillRef>
          <a:effectRef idx="0">
            <a:schemeClr val="accent1"/>
          </a:effectRef>
          <a:fontRef idx="minor">
            <a:schemeClr val="tx1"/>
          </a:fontRef>
        </p:style>
      </p:cxnSp>
      <p:sp>
        <p:nvSpPr>
          <p:cNvPr id="32" name="Rectangle 2"/>
          <p:cNvSpPr>
            <a:spLocks noChangeArrowheads="1"/>
          </p:cNvSpPr>
          <p:nvPr/>
        </p:nvSpPr>
        <p:spPr bwMode="auto">
          <a:xfrm>
            <a:off x="4857720" y="4143380"/>
            <a:ext cx="428628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r>
              <a:rPr lang="en-US" b="1" i="1" dirty="0" smtClean="0">
                <a:latin typeface="Times New Roman" pitchFamily="18" charset="0"/>
                <a:cs typeface="Times New Roman" pitchFamily="18" charset="0"/>
              </a:rPr>
              <a:t>Farms, Households, Individuals</a:t>
            </a:r>
          </a:p>
        </p:txBody>
      </p:sp>
      <p:sp>
        <p:nvSpPr>
          <p:cNvPr id="33" name="Выгнутая влево стрелка 32"/>
          <p:cNvSpPr/>
          <p:nvPr/>
        </p:nvSpPr>
        <p:spPr>
          <a:xfrm flipH="1">
            <a:off x="6715140" y="1643050"/>
            <a:ext cx="785818" cy="2571768"/>
          </a:xfrm>
          <a:prstGeom prst="curvedRigh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4" name="Rectangle 2"/>
          <p:cNvSpPr>
            <a:spLocks noChangeArrowheads="1"/>
          </p:cNvSpPr>
          <p:nvPr/>
        </p:nvSpPr>
        <p:spPr bwMode="auto">
          <a:xfrm>
            <a:off x="6643702" y="2285992"/>
            <a:ext cx="492443" cy="1071570"/>
          </a:xfrm>
          <a:prstGeom prst="rect">
            <a:avLst/>
          </a:prstGeom>
          <a:noFill/>
          <a:ln w="9525">
            <a:noFill/>
            <a:miter lim="800000"/>
            <a:headEnd/>
            <a:tailEnd/>
          </a:ln>
          <a:effectLst/>
        </p:spPr>
        <p:txBody>
          <a:bodyPr vert="vert270" wrap="square" lIns="91440" tIns="45720" rIns="91440" bIns="45720" numCol="1" anchor="ctr" anchorCtr="0" compatLnSpc="1">
            <a:prstTxWarp prst="textNoShape">
              <a:avLst/>
            </a:prstTxWarp>
            <a:spAutoFit/>
          </a:bodyPr>
          <a:lstStyle/>
          <a:p>
            <a:pPr marL="342900" indent="-342900"/>
            <a:r>
              <a:rPr lang="en-US" sz="2000" dirty="0" smtClean="0">
                <a:latin typeface="Times New Roman" pitchFamily="18" charset="0"/>
                <a:cs typeface="Times New Roman" pitchFamily="18" charset="0"/>
              </a:rPr>
              <a:t>Credit</a:t>
            </a:r>
          </a:p>
        </p:txBody>
      </p:sp>
      <p:sp>
        <p:nvSpPr>
          <p:cNvPr id="35" name="Выгнутая вниз стрелка 34"/>
          <p:cNvSpPr/>
          <p:nvPr/>
        </p:nvSpPr>
        <p:spPr>
          <a:xfrm>
            <a:off x="2071670" y="4500570"/>
            <a:ext cx="5143536" cy="857256"/>
          </a:xfrm>
          <a:prstGeom prst="curvedUp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36" name="Rectangle 2"/>
          <p:cNvSpPr>
            <a:spLocks noChangeArrowheads="1"/>
          </p:cNvSpPr>
          <p:nvPr/>
        </p:nvSpPr>
        <p:spPr bwMode="auto">
          <a:xfrm>
            <a:off x="1785918" y="5429264"/>
            <a:ext cx="564360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r>
              <a:rPr lang="en-US" i="1" dirty="0" smtClean="0">
                <a:latin typeface="Times New Roman" pitchFamily="18" charset="0"/>
                <a:cs typeface="Times New Roman" pitchFamily="18" charset="0"/>
              </a:rPr>
              <a:t>Development and expansion of small farms, households</a:t>
            </a:r>
          </a:p>
        </p:txBody>
      </p:sp>
      <p:sp>
        <p:nvSpPr>
          <p:cNvPr id="2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71472" y="714356"/>
            <a:ext cx="8115300" cy="500063"/>
          </a:xfrm>
          <a:noFill/>
          <a:ln>
            <a:noFill/>
          </a:ln>
        </p:spPr>
        <p:txBody>
          <a:bodyPr>
            <a:normAutofit/>
          </a:bodyPr>
          <a:lstStyle/>
          <a:p>
            <a:pPr lvl="0"/>
            <a:r>
              <a:rPr lang="en-US" sz="2400" b="1" dirty="0" smtClean="0">
                <a:solidFill>
                  <a:srgbClr val="000000"/>
                </a:solidFill>
                <a:latin typeface="Times New Roman" pitchFamily="18" charset="0"/>
                <a:ea typeface="Times New Roman" pitchFamily="18" charset="0"/>
                <a:cs typeface="Times New Roman" pitchFamily="18" charset="0"/>
              </a:rPr>
              <a:t>Development of Microfinance in Central Asia*</a:t>
            </a:r>
            <a:endParaRPr lang="ru-RU" sz="24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0"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MANAGING 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4338" name="Rectangle 2"/>
          <p:cNvSpPr>
            <a:spLocks noChangeArrowheads="1"/>
          </p:cNvSpPr>
          <p:nvPr/>
        </p:nvSpPr>
        <p:spPr bwMode="auto">
          <a:xfrm>
            <a:off x="571472" y="1214422"/>
            <a:ext cx="7992888"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eaLnBrk="0" fontAlgn="base" hangingPunct="0">
              <a:spcBef>
                <a:spcPct val="0"/>
              </a:spcBef>
              <a:spcAft>
                <a:spcPct val="0"/>
              </a:spcAft>
            </a:pPr>
            <a:r>
              <a:rPr kumimoji="0" lang="en-US" b="0" i="0" u="none" strike="noStrike" cap="none" normalizeH="0" baseline="0" dirty="0" smtClean="0">
                <a:ln>
                  <a:noFill/>
                </a:ln>
                <a:solidFill>
                  <a:schemeClr val="tx1"/>
                </a:solidFill>
                <a:effectLst/>
                <a:latin typeface="Arial" pitchFamily="34" charset="0"/>
              </a:rPr>
              <a:t>Microfinance in Central Asia </a:t>
            </a:r>
            <a:r>
              <a:rPr kumimoji="0" lang="en-US" b="0" i="0" u="none" strike="noStrike" cap="none" normalizeH="0" dirty="0" smtClean="0">
                <a:ln>
                  <a:noFill/>
                </a:ln>
                <a:solidFill>
                  <a:schemeClr val="tx1"/>
                </a:solidFill>
                <a:effectLst/>
                <a:latin typeface="Arial" pitchFamily="34" charset="0"/>
              </a:rPr>
              <a:t>started developing in mid 1990s with an active participation of  the following NGOs and international organizations that introduced best practices and provided technical assistance in developing the sector: </a:t>
            </a:r>
          </a:p>
          <a:p>
            <a:pPr indent="450850" eaLnBrk="0" fontAlgn="base" hangingPunct="0">
              <a:spcBef>
                <a:spcPct val="0"/>
              </a:spcBef>
              <a:spcAft>
                <a:spcPct val="0"/>
              </a:spcAft>
              <a:buFontTx/>
              <a:buChar char="-"/>
            </a:pPr>
            <a:r>
              <a:rPr lang="en-US" dirty="0" smtClean="0">
                <a:latin typeface="Arial" pitchFamily="34" charset="0"/>
              </a:rPr>
              <a:t>UNDP, </a:t>
            </a:r>
          </a:p>
          <a:p>
            <a:pPr indent="450850" eaLnBrk="0" fontAlgn="base" hangingPunct="0">
              <a:spcBef>
                <a:spcPct val="0"/>
              </a:spcBef>
              <a:spcAft>
                <a:spcPct val="0"/>
              </a:spcAft>
              <a:buFontTx/>
              <a:buChar char="-"/>
            </a:pPr>
            <a:r>
              <a:rPr lang="en-US" dirty="0" smtClean="0">
                <a:latin typeface="Arial" pitchFamily="34" charset="0"/>
              </a:rPr>
              <a:t>the USAID/PRAGMA program on the development of entrepreneurship, </a:t>
            </a:r>
          </a:p>
          <a:p>
            <a:pPr indent="450850" eaLnBrk="0" fontAlgn="base" hangingPunct="0">
              <a:spcBef>
                <a:spcPct val="0"/>
              </a:spcBef>
              <a:spcAft>
                <a:spcPct val="0"/>
              </a:spcAft>
              <a:buFontTx/>
              <a:buChar char="-"/>
            </a:pPr>
            <a:r>
              <a:rPr lang="en-US" dirty="0" smtClean="0">
                <a:latin typeface="Arial" pitchFamily="34" charset="0"/>
              </a:rPr>
              <a:t>CAMFA, </a:t>
            </a:r>
            <a:r>
              <a:rPr lang="en-US" dirty="0" smtClean="0">
                <a:latin typeface="Arial" pitchFamily="34" charset="0"/>
              </a:rPr>
              <a:t>FINCA,</a:t>
            </a:r>
            <a:endParaRPr lang="en-US" dirty="0" smtClean="0">
              <a:latin typeface="Arial" pitchFamily="34" charset="0"/>
            </a:endParaRPr>
          </a:p>
          <a:p>
            <a:pPr indent="450850" eaLnBrk="0" fontAlgn="base" hangingPunct="0">
              <a:spcBef>
                <a:spcPct val="0"/>
              </a:spcBef>
              <a:spcAft>
                <a:spcPct val="0"/>
              </a:spcAft>
              <a:buFontTx/>
              <a:buChar char="-"/>
            </a:pPr>
            <a:r>
              <a:rPr lang="en-US" dirty="0" smtClean="0">
                <a:latin typeface="Arial" pitchFamily="34" charset="0"/>
              </a:rPr>
              <a:t>the EBRD Central Asia Business Advisory Services Program, and the TACIS program. </a:t>
            </a:r>
          </a:p>
          <a:p>
            <a:pPr indent="450850" eaLnBrk="0" fontAlgn="base" hangingPunct="0">
              <a:spcBef>
                <a:spcPct val="0"/>
              </a:spcBef>
              <a:spcAft>
                <a:spcPct val="0"/>
              </a:spcAft>
            </a:pPr>
            <a:r>
              <a:rPr lang="en-US" dirty="0" smtClean="0">
                <a:latin typeface="Arial" pitchFamily="34" charset="0"/>
              </a:rPr>
              <a:t>Several development banks have worked in the microfinance sector in Central Asia by providing financial resources, among them: </a:t>
            </a:r>
          </a:p>
          <a:p>
            <a:pPr indent="450850" eaLnBrk="0" fontAlgn="base" hangingPunct="0">
              <a:spcBef>
                <a:spcPct val="0"/>
              </a:spcBef>
              <a:spcAft>
                <a:spcPct val="0"/>
              </a:spcAft>
              <a:buFontTx/>
              <a:buChar char="-"/>
            </a:pPr>
            <a:r>
              <a:rPr lang="en-US" dirty="0" smtClean="0">
                <a:latin typeface="Arial" pitchFamily="34" charset="0"/>
              </a:rPr>
              <a:t>European Bank of Reconstruction and Development, </a:t>
            </a:r>
          </a:p>
          <a:p>
            <a:pPr indent="450850" eaLnBrk="0" fontAlgn="base" hangingPunct="0">
              <a:spcBef>
                <a:spcPct val="0"/>
              </a:spcBef>
              <a:spcAft>
                <a:spcPct val="0"/>
              </a:spcAft>
              <a:buFontTx/>
              <a:buChar char="-"/>
            </a:pPr>
            <a:r>
              <a:rPr lang="en-US" dirty="0" smtClean="0">
                <a:latin typeface="Arial" pitchFamily="34" charset="0"/>
              </a:rPr>
              <a:t>World Bank Group, </a:t>
            </a:r>
          </a:p>
          <a:p>
            <a:pPr indent="450850" eaLnBrk="0" fontAlgn="base" hangingPunct="0">
              <a:spcBef>
                <a:spcPct val="0"/>
              </a:spcBef>
              <a:spcAft>
                <a:spcPct val="0"/>
              </a:spcAft>
              <a:buFontTx/>
              <a:buChar char="-"/>
            </a:pPr>
            <a:r>
              <a:rPr lang="en-US" dirty="0" smtClean="0">
                <a:latin typeface="Arial" pitchFamily="34" charset="0"/>
              </a:rPr>
              <a:t>Asian Development Bank, </a:t>
            </a:r>
          </a:p>
          <a:p>
            <a:pPr indent="450850" eaLnBrk="0" fontAlgn="base" hangingPunct="0">
              <a:spcBef>
                <a:spcPct val="0"/>
              </a:spcBef>
              <a:spcAft>
                <a:spcPct val="0"/>
              </a:spcAft>
              <a:buFontTx/>
              <a:buChar char="-"/>
            </a:pPr>
            <a:r>
              <a:rPr lang="en-US" dirty="0" smtClean="0">
                <a:latin typeface="Arial" pitchFamily="34" charset="0"/>
              </a:rPr>
              <a:t>Islamic Development Bank,</a:t>
            </a:r>
          </a:p>
          <a:p>
            <a:pPr indent="450850" eaLnBrk="0" fontAlgn="base" hangingPunct="0">
              <a:spcBef>
                <a:spcPct val="0"/>
              </a:spcBef>
              <a:spcAft>
                <a:spcPct val="0"/>
              </a:spcAft>
              <a:buFontTx/>
              <a:buChar char="-"/>
            </a:pPr>
            <a:r>
              <a:rPr lang="en-US" dirty="0" smtClean="0">
                <a:latin typeface="Arial" pitchFamily="34" charset="0"/>
              </a:rPr>
              <a:t>other financial organizations.</a:t>
            </a:r>
          </a:p>
          <a:p>
            <a:pPr indent="450850" eaLnBrk="0" fontAlgn="base" hangingPunct="0">
              <a:spcBef>
                <a:spcPct val="0"/>
              </a:spcBef>
              <a:spcAft>
                <a:spcPct val="0"/>
              </a:spcAft>
              <a:buFontTx/>
              <a:buChar char="-"/>
            </a:pPr>
            <a:endParaRPr lang="en-US" dirty="0" smtClean="0">
              <a:latin typeface="Arial" pitchFamily="34" charset="0"/>
            </a:endParaRPr>
          </a:p>
          <a:p>
            <a:pPr lvl="0" indent="450850" eaLnBrk="0" fontAlgn="base" hangingPunct="0">
              <a:spcBef>
                <a:spcPct val="0"/>
              </a:spcBef>
              <a:spcAft>
                <a:spcPct val="0"/>
              </a:spcAft>
              <a:buFontTx/>
              <a:buChar char="-"/>
            </a:pPr>
            <a:endParaRPr lang="en-US" dirty="0" smtClean="0">
              <a:latin typeface="Arial" pitchFamily="34" charset="0"/>
            </a:endParaRPr>
          </a:p>
          <a:p>
            <a:pPr lvl="0" indent="450850" eaLnBrk="0" fontAlgn="base" hangingPunct="0">
              <a:spcBef>
                <a:spcPct val="0"/>
              </a:spcBef>
              <a:spcAft>
                <a:spcPct val="0"/>
              </a:spcAft>
            </a:pPr>
            <a:r>
              <a:rPr lang="en-US" sz="1400" b="1" dirty="0" smtClean="0">
                <a:latin typeface="Times New Roman" pitchFamily="18" charset="0"/>
                <a:cs typeface="Times New Roman" pitchFamily="18" charset="0"/>
              </a:rPr>
              <a:t>* Central Asia in this context include Kazakhstan, Kyrgyzstan, Uzbekistan and Tajikistan. Turkmenistan is not covered in this presentation due to the absence of relevant information. </a:t>
            </a:r>
            <a:endParaRPr kumimoji="0" lang="en-US" b="1"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2</a:t>
            </a:fld>
            <a:endParaRPr lang="ru-RU" dirty="0"/>
          </a:p>
        </p:txBody>
      </p:sp>
      <p:sp>
        <p:nvSpPr>
          <p:cNvPr id="21"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1071546"/>
            <a:ext cx="8115300" cy="500063"/>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“Fund for Financial Support of Agriculture” JSC (FFSA):</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14338" name="Rectangle 2"/>
          <p:cNvSpPr>
            <a:spLocks noChangeArrowheads="1"/>
          </p:cNvSpPr>
          <p:nvPr/>
        </p:nvSpPr>
        <p:spPr bwMode="auto">
          <a:xfrm>
            <a:off x="357158" y="1500174"/>
            <a:ext cx="8319868"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Loan portfolio as of  01.01.2012 		- </a:t>
            </a:r>
            <a:r>
              <a:rPr lang="en-US" sz="2000" dirty="0" err="1" smtClean="0">
                <a:latin typeface="Times New Roman" pitchFamily="18" charset="0"/>
                <a:cs typeface="Times New Roman" pitchFamily="18" charset="0"/>
              </a:rPr>
              <a:t>appr</a:t>
            </a:r>
            <a:r>
              <a:rPr lang="en-US" sz="2000" dirty="0" smtClean="0">
                <a:latin typeface="Times New Roman" pitchFamily="18" charset="0"/>
                <a:cs typeface="Times New Roman" pitchFamily="18" charset="0"/>
              </a:rPr>
              <a:t>. 104 million USD</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Number of active borrowers as of 01.01.2012 	- 16 770</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Number of MCOs created in 2007-2008  		- 51</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Number of MCOs that bought the share of FFSA 	- 10 </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Number of credit products 			- 10</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Partners: Microfinance Center (Poland), UNDP, IDB</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Development Prospects : introduction of Islamic modes of crediting under Project “Microfinance to Rural  Communities” financed by Islamic Development Bank</a:t>
            </a:r>
          </a:p>
          <a:p>
            <a:endParaRPr kumimoji="0" lang="en-US" b="0" i="0" u="none" strike="noStrike" cap="none" normalizeH="0" baseline="0" dirty="0" smtClean="0">
              <a:ln>
                <a:noFill/>
              </a:ln>
              <a:solidFill>
                <a:schemeClr val="tx1"/>
              </a:solidFill>
              <a:effectLst/>
              <a:latin typeface="Arial" pitchFamily="34" charset="0"/>
            </a:endParaRPr>
          </a:p>
        </p:txBody>
      </p:sp>
      <p:sp>
        <p:nvSpPr>
          <p:cNvPr id="21" name="Номер слайда 20"/>
          <p:cNvSpPr>
            <a:spLocks noGrp="1"/>
          </p:cNvSpPr>
          <p:nvPr>
            <p:ph type="sldNum" sz="quarter" idx="12"/>
          </p:nvPr>
        </p:nvSpPr>
        <p:spPr/>
        <p:txBody>
          <a:bodyPr/>
          <a:lstStyle/>
          <a:p>
            <a:fld id="{725C68B6-61C2-468F-89AB-4B9F7531AA68}" type="slidenum">
              <a:rPr lang="ru-RU" smtClean="0"/>
              <a:pPr/>
              <a:t>20</a:t>
            </a:fld>
            <a:endParaRPr lang="ru-RU"/>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1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1071546"/>
            <a:ext cx="8115300" cy="500063"/>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“Fund for Financial Support of Agriculture” JSC (FFSA):</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14338" name="Rectangle 2"/>
          <p:cNvSpPr>
            <a:spLocks noChangeArrowheads="1"/>
          </p:cNvSpPr>
          <p:nvPr/>
        </p:nvSpPr>
        <p:spPr bwMode="auto">
          <a:xfrm>
            <a:off x="357158" y="1500175"/>
            <a:ext cx="8319868"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Interest rate :	 6-12%</a:t>
            </a:r>
            <a:endParaRPr lang="en-US" sz="2000" dirty="0" smtClean="0">
              <a:latin typeface="Times New Roman" pitchFamily="18" charset="0"/>
              <a:cs typeface="Times New Roman" pitchFamily="18" charset="0"/>
            </a:endParaRP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Cooperation  with MFC (Poland), participation in regional/international microfinance conferences. FFSA and MFC established CAMCO in order to facilitate institutional development of MCOs </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Cooperation with IDB: introduction of Islamic modes of  financing in rural microfinance sector. </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In 2005-2008 FFSA held trainings for rural people in collaboration with “</a:t>
            </a:r>
            <a:r>
              <a:rPr lang="en-US" sz="2000" dirty="0" err="1" smtClean="0">
                <a:latin typeface="Times New Roman" pitchFamily="18" charset="0"/>
                <a:cs typeface="Times New Roman" pitchFamily="18" charset="0"/>
              </a:rPr>
              <a:t>KazAgroMarketing</a:t>
            </a:r>
            <a:r>
              <a:rPr lang="en-US" sz="2000" dirty="0" smtClean="0">
                <a:latin typeface="Times New Roman" pitchFamily="18" charset="0"/>
                <a:cs typeface="Times New Roman" pitchFamily="18" charset="0"/>
              </a:rPr>
              <a:t>” JSC.  About 100 thousand rural people attended trainings. </a:t>
            </a:r>
          </a:p>
          <a:p>
            <a:pPr marL="342900" indent="-342900">
              <a:lnSpc>
                <a:spcPct val="150000"/>
              </a:lnSpc>
              <a:spcBef>
                <a:spcPts val="600"/>
              </a:spcBef>
              <a:buAutoNum type="arabicParenR"/>
            </a:pPr>
            <a:r>
              <a:rPr lang="en-US" sz="2000" dirty="0" smtClean="0">
                <a:latin typeface="Times New Roman" pitchFamily="18" charset="0"/>
                <a:cs typeface="Times New Roman" pitchFamily="18" charset="0"/>
              </a:rPr>
              <a:t>Provides information on clients to Credit bureau on regular basis</a:t>
            </a:r>
            <a:endParaRPr lang="en-US" sz="2000" dirty="0" smtClean="0">
              <a:latin typeface="Times New Roman" pitchFamily="18" charset="0"/>
              <a:cs typeface="Times New Roman" pitchFamily="18" charset="0"/>
            </a:endParaRPr>
          </a:p>
          <a:p>
            <a:endParaRPr kumimoji="0" lang="en-US" b="0" i="0" u="none" strike="noStrike" cap="none" normalizeH="0" baseline="0" dirty="0" smtClean="0">
              <a:ln>
                <a:noFill/>
              </a:ln>
              <a:solidFill>
                <a:schemeClr val="tx1"/>
              </a:solidFill>
              <a:effectLst/>
              <a:latin typeface="Arial" pitchFamily="34" charset="0"/>
            </a:endParaRPr>
          </a:p>
        </p:txBody>
      </p:sp>
      <p:sp>
        <p:nvSpPr>
          <p:cNvPr id="21" name="Номер слайда 20"/>
          <p:cNvSpPr>
            <a:spLocks noGrp="1"/>
          </p:cNvSpPr>
          <p:nvPr>
            <p:ph type="sldNum" sz="quarter" idx="12"/>
          </p:nvPr>
        </p:nvSpPr>
        <p:spPr/>
        <p:txBody>
          <a:bodyPr/>
          <a:lstStyle/>
          <a:p>
            <a:fld id="{725C68B6-61C2-468F-89AB-4B9F7531AA68}" type="slidenum">
              <a:rPr lang="ru-RU" smtClean="0"/>
              <a:pPr/>
              <a:t>21</a:t>
            </a:fld>
            <a:endParaRPr lang="ru-RU"/>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1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3" name="Заголовок 12"/>
          <p:cNvSpPr>
            <a:spLocks noGrp="1"/>
          </p:cNvSpPr>
          <p:nvPr>
            <p:ph type="title"/>
          </p:nvPr>
        </p:nvSpPr>
        <p:spPr>
          <a:xfrm>
            <a:off x="500034" y="714356"/>
            <a:ext cx="8229600" cy="5929354"/>
          </a:xfrm>
        </p:spPr>
        <p:txBody>
          <a:bodyPr>
            <a:normAutofit fontScale="90000"/>
          </a:bodyPr>
          <a:lstStyle/>
          <a:p>
            <a:r>
              <a:rPr lang="en-US" sz="4900" b="1" i="1" dirty="0" smtClean="0"/>
              <a:t/>
            </a:r>
            <a:br>
              <a:rPr lang="en-US" sz="4900" b="1" i="1" dirty="0" smtClean="0"/>
            </a:br>
            <a:r>
              <a:rPr lang="en-US" sz="4900" b="1" i="1" dirty="0" smtClean="0"/>
              <a:t/>
            </a:r>
            <a:br>
              <a:rPr lang="en-US" sz="4900" b="1" i="1" dirty="0" smtClean="0"/>
            </a:br>
            <a:r>
              <a:rPr lang="en-US" sz="4900" b="1" i="1" dirty="0" smtClean="0"/>
              <a:t>Thank You for Your Attention!</a:t>
            </a:r>
            <a:br>
              <a:rPr lang="en-US" sz="4900" b="1" i="1" dirty="0" smtClean="0"/>
            </a:br>
            <a:r>
              <a:rPr lang="en-US" dirty="0" smtClean="0"/>
              <a:t/>
            </a:r>
            <a:br>
              <a:rPr lang="en-US" dirty="0" smtClean="0"/>
            </a:br>
            <a:r>
              <a:rPr lang="en-US" dirty="0" smtClean="0"/>
              <a:t/>
            </a:r>
            <a:br>
              <a:rPr lang="en-US" dirty="0" smtClean="0"/>
            </a:br>
            <a:r>
              <a:rPr lang="en-US" dirty="0" smtClean="0"/>
              <a:t/>
            </a:r>
            <a:br>
              <a:rPr lang="en-US" dirty="0" smtClean="0"/>
            </a:br>
            <a:r>
              <a:rPr lang="en-US" sz="2400" dirty="0" smtClean="0">
                <a:latin typeface="Book Antiqua" pitchFamily="18" charset="0"/>
              </a:rPr>
              <a:t>Contact details: </a:t>
            </a:r>
            <a:br>
              <a:rPr lang="en-US" sz="2400" dirty="0" smtClean="0">
                <a:latin typeface="Book Antiqua" pitchFamily="18" charset="0"/>
              </a:rPr>
            </a:br>
            <a:r>
              <a:rPr lang="en-US" sz="2400" dirty="0" err="1" smtClean="0">
                <a:latin typeface="Book Antiqua" pitchFamily="18" charset="0"/>
              </a:rPr>
              <a:t>Bakhyt</a:t>
            </a:r>
            <a:r>
              <a:rPr lang="en-US" sz="2400" dirty="0" smtClean="0">
                <a:latin typeface="Book Antiqua" pitchFamily="18" charset="0"/>
              </a:rPr>
              <a:t> Sayakova</a:t>
            </a:r>
            <a:br>
              <a:rPr lang="en-US" sz="2400" dirty="0" smtClean="0">
                <a:latin typeface="Book Antiqua" pitchFamily="18" charset="0"/>
              </a:rPr>
            </a:br>
            <a:r>
              <a:rPr lang="en-US" sz="2400" dirty="0" smtClean="0">
                <a:latin typeface="Book Antiqua" pitchFamily="18" charset="0"/>
              </a:rPr>
              <a:t>“Fund for Financial Support of Agriculture”, JSC</a:t>
            </a:r>
            <a:br>
              <a:rPr lang="en-US" sz="2400" dirty="0" smtClean="0">
                <a:latin typeface="Book Antiqua" pitchFamily="18" charset="0"/>
              </a:rPr>
            </a:br>
            <a:r>
              <a:rPr lang="en-US" sz="2400" dirty="0" smtClean="0">
                <a:latin typeface="Book Antiqua" pitchFamily="18" charset="0"/>
              </a:rPr>
              <a:t>Astana, Kazakhstan</a:t>
            </a:r>
            <a:br>
              <a:rPr lang="en-US" sz="2400" dirty="0" smtClean="0">
                <a:latin typeface="Book Antiqua" pitchFamily="18" charset="0"/>
              </a:rPr>
            </a:br>
            <a:r>
              <a:rPr lang="en-US" sz="2400" dirty="0" smtClean="0">
                <a:latin typeface="Book Antiqua" pitchFamily="18" charset="0"/>
              </a:rPr>
              <a:t>bakhyt_sayak@mail.ru</a:t>
            </a:r>
            <a:endParaRPr lang="ru-RU" dirty="0">
              <a:latin typeface="Book Antiqua" pitchFamily="18" charset="0"/>
            </a:endParaRPr>
          </a:p>
        </p:txBody>
      </p:sp>
      <p:sp>
        <p:nvSpPr>
          <p:cNvPr id="15" name="Номер слайда 14"/>
          <p:cNvSpPr>
            <a:spLocks noGrp="1"/>
          </p:cNvSpPr>
          <p:nvPr>
            <p:ph type="sldNum" sz="quarter" idx="12"/>
          </p:nvPr>
        </p:nvSpPr>
        <p:spPr/>
        <p:txBody>
          <a:bodyPr/>
          <a:lstStyle/>
          <a:p>
            <a:fld id="{725C68B6-61C2-468F-89AB-4B9F7531AA68}" type="slidenum">
              <a:rPr lang="ru-RU" smtClean="0"/>
              <a:pPr/>
              <a:t>22</a:t>
            </a:fld>
            <a:endParaRPr lang="ru-RU"/>
          </a:p>
        </p:txBody>
      </p:sp>
      <p:sp>
        <p:nvSpPr>
          <p:cNvPr id="21"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Номер слайда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D414E57-6D4C-4473-BBD9-9D6252D22FD3}" type="slidenum">
              <a:rPr lang="ru-RU" sz="1200">
                <a:solidFill>
                  <a:schemeClr val="tx1">
                    <a:tint val="75000"/>
                  </a:schemeClr>
                </a:solidFill>
                <a:latin typeface="+mn-lt"/>
                <a:cs typeface="+mn-cs"/>
              </a:rPr>
              <a:pPr algn="r" fontAlgn="auto">
                <a:spcBef>
                  <a:spcPts val="0"/>
                </a:spcBef>
                <a:spcAft>
                  <a:spcPts val="0"/>
                </a:spcAft>
                <a:defRPr/>
              </a:pPr>
              <a:t>3</a:t>
            </a:fld>
            <a:endParaRPr lang="ru-RU" sz="1200">
              <a:solidFill>
                <a:schemeClr val="tx1">
                  <a:tint val="75000"/>
                </a:schemeClr>
              </a:solidFill>
              <a:latin typeface="+mn-lt"/>
              <a:cs typeface="+mn-cs"/>
            </a:endParaRPr>
          </a:p>
        </p:txBody>
      </p:sp>
      <p:sp>
        <p:nvSpPr>
          <p:cNvPr id="11267" name="Заголовок 1"/>
          <p:cNvSpPr>
            <a:spLocks noGrp="1"/>
          </p:cNvSpPr>
          <p:nvPr>
            <p:ph type="title" idx="4294967295"/>
          </p:nvPr>
        </p:nvSpPr>
        <p:spPr>
          <a:xfrm>
            <a:off x="214282" y="500042"/>
            <a:ext cx="8929718" cy="1143000"/>
          </a:xfrm>
        </p:spPr>
        <p:txBody>
          <a:bodyPr>
            <a:normAutofit/>
          </a:bodyPr>
          <a:lstStyle/>
          <a:p>
            <a:pPr eaLnBrk="1" hangingPunct="1"/>
            <a:r>
              <a:rPr lang="en-US" sz="2000" b="1" dirty="0" smtClean="0">
                <a:latin typeface="Times New Roman" pitchFamily="18" charset="0"/>
                <a:cs typeface="Times New Roman" pitchFamily="18" charset="0"/>
              </a:rPr>
              <a:t>Three levels of microfinance system has been set up in Central Asian countries</a:t>
            </a:r>
            <a:r>
              <a:rPr lang="en-US" sz="2400" dirty="0" smtClean="0">
                <a:latin typeface="Times New Roman" pitchFamily="18" charset="0"/>
                <a:cs typeface="Times New Roman" pitchFamily="18" charset="0"/>
              </a:rPr>
              <a:t>:</a:t>
            </a:r>
            <a:endParaRPr lang="ru-RU" sz="2400" dirty="0" smtClean="0">
              <a:latin typeface="Times New Roman" pitchFamily="18" charset="0"/>
              <a:cs typeface="Times New Roman" pitchFamily="18" charset="0"/>
            </a:endParaRPr>
          </a:p>
        </p:txBody>
      </p:sp>
      <p:grpSp>
        <p:nvGrpSpPr>
          <p:cNvPr id="2" name="Group 33"/>
          <p:cNvGrpSpPr>
            <a:grpSpLocks/>
          </p:cNvGrpSpPr>
          <p:nvPr/>
        </p:nvGrpSpPr>
        <p:grpSpPr bwMode="auto">
          <a:xfrm>
            <a:off x="1857356" y="1447800"/>
            <a:ext cx="5214973" cy="4838720"/>
            <a:chOff x="1364" y="912"/>
            <a:chExt cx="3292" cy="2877"/>
          </a:xfrm>
        </p:grpSpPr>
        <p:sp>
          <p:nvSpPr>
            <p:cNvPr id="11284" name="AutoShape 19"/>
            <p:cNvSpPr>
              <a:spLocks noChangeArrowheads="1"/>
            </p:cNvSpPr>
            <p:nvPr/>
          </p:nvSpPr>
          <p:spPr bwMode="grayWhite">
            <a:xfrm>
              <a:off x="1364" y="912"/>
              <a:ext cx="3292" cy="2877"/>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1 h 21600"/>
                <a:gd name="T26" fmla="*/ 18437 w 21600"/>
                <a:gd name="T27" fmla="*/ 1843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956" y="10800"/>
                  </a:moveTo>
                  <a:cubicBezTo>
                    <a:pt x="3956" y="14580"/>
                    <a:pt x="7020" y="17644"/>
                    <a:pt x="10800" y="17644"/>
                  </a:cubicBezTo>
                  <a:cubicBezTo>
                    <a:pt x="14580" y="17644"/>
                    <a:pt x="17644" y="14580"/>
                    <a:pt x="17644" y="10800"/>
                  </a:cubicBezTo>
                  <a:cubicBezTo>
                    <a:pt x="17644" y="7020"/>
                    <a:pt x="14580" y="3956"/>
                    <a:pt x="10800" y="3956"/>
                  </a:cubicBezTo>
                  <a:cubicBezTo>
                    <a:pt x="7020" y="3956"/>
                    <a:pt x="3956" y="7020"/>
                    <a:pt x="3956" y="10800"/>
                  </a:cubicBezTo>
                  <a:close/>
                </a:path>
              </a:pathLst>
            </a:custGeom>
            <a:solidFill>
              <a:srgbClr val="000066"/>
            </a:solidFill>
            <a:ln w="9525">
              <a:noFill/>
              <a:round/>
              <a:headEnd/>
              <a:tailEnd/>
            </a:ln>
            <a:effectLst>
              <a:prstShdw prst="shdw17" dist="17961" dir="2700000">
                <a:srgbClr val="00003D"/>
              </a:prstShdw>
            </a:effectLst>
          </p:spPr>
          <p:txBody>
            <a:bodyPr lIns="84125" tIns="42062" rIns="84125" bIns="42062"/>
            <a:lstStyle/>
            <a:p>
              <a:r>
                <a:rPr lang="en-GB" sz="1100">
                  <a:solidFill>
                    <a:schemeClr val="bg1"/>
                  </a:solidFill>
                </a:rPr>
                <a:t>							</a:t>
              </a:r>
              <a:endParaRPr lang="en-GB">
                <a:solidFill>
                  <a:schemeClr val="bg1"/>
                </a:solidFill>
              </a:endParaRPr>
            </a:p>
          </p:txBody>
        </p:sp>
        <p:sp>
          <p:nvSpPr>
            <p:cNvPr id="8" name="AutoShape 20"/>
            <p:cNvSpPr>
              <a:spLocks noChangeArrowheads="1"/>
            </p:cNvSpPr>
            <p:nvPr/>
          </p:nvSpPr>
          <p:spPr bwMode="grayWhite">
            <a:xfrm>
              <a:off x="1897" y="1369"/>
              <a:ext cx="2226" cy="1962"/>
            </a:xfrm>
            <a:custGeom>
              <a:avLst/>
              <a:gdLst>
                <a:gd name="G0" fmla="+- 6164 0 0"/>
                <a:gd name="G1" fmla="+- 21600 0 6164"/>
                <a:gd name="G2" fmla="+- 21600 0 6164"/>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6164" y="10800"/>
                  </a:moveTo>
                  <a:cubicBezTo>
                    <a:pt x="6164" y="13360"/>
                    <a:pt x="8240" y="15436"/>
                    <a:pt x="10800" y="15436"/>
                  </a:cubicBezTo>
                  <a:cubicBezTo>
                    <a:pt x="13360" y="15436"/>
                    <a:pt x="15436" y="13360"/>
                    <a:pt x="15436" y="10800"/>
                  </a:cubicBezTo>
                  <a:cubicBezTo>
                    <a:pt x="15436" y="8240"/>
                    <a:pt x="13360" y="6164"/>
                    <a:pt x="10800" y="6164"/>
                  </a:cubicBezTo>
                  <a:cubicBezTo>
                    <a:pt x="8240" y="6164"/>
                    <a:pt x="6164" y="8240"/>
                    <a:pt x="6164" y="10800"/>
                  </a:cubicBezTo>
                  <a:close/>
                </a:path>
              </a:pathLst>
            </a:custGeom>
            <a:solidFill>
              <a:schemeClr val="accent1"/>
            </a:solidFill>
            <a:ln w="9525">
              <a:noFill/>
              <a:round/>
              <a:headEnd/>
              <a:tailEnd/>
            </a:ln>
            <a:effectLst>
              <a:prstShdw prst="shdw17" dist="17961" dir="2700000">
                <a:schemeClr val="accent1">
                  <a:gamma/>
                  <a:shade val="60000"/>
                  <a:invGamma/>
                </a:schemeClr>
              </a:prstShdw>
            </a:effectLst>
          </p:spPr>
          <p:txBody>
            <a:bodyPr lIns="84125" tIns="42062" rIns="84125" bIns="42062"/>
            <a:lstStyle/>
            <a:p>
              <a:pPr>
                <a:defRPr/>
              </a:pPr>
              <a:r>
                <a:rPr lang="en-GB" sz="1100">
                  <a:cs typeface="+mn-cs"/>
                </a:rPr>
                <a:t>							</a:t>
              </a:r>
              <a:endParaRPr lang="en-GB">
                <a:cs typeface="+mn-cs"/>
              </a:endParaRPr>
            </a:p>
          </p:txBody>
        </p:sp>
      </p:grpSp>
      <p:sp>
        <p:nvSpPr>
          <p:cNvPr id="11269" name="WordArt 21"/>
          <p:cNvSpPr>
            <a:spLocks noChangeArrowheads="1" noChangeShapeType="1" noTextEdit="1"/>
          </p:cNvSpPr>
          <p:nvPr/>
        </p:nvSpPr>
        <p:spPr bwMode="grayWhite">
          <a:xfrm>
            <a:off x="2625725" y="3138488"/>
            <a:ext cx="3641725" cy="2649537"/>
          </a:xfrm>
          <a:prstGeom prst="rect">
            <a:avLst/>
          </a:prstGeom>
        </p:spPr>
        <p:txBody>
          <a:bodyPr spcFirstLastPara="1" wrap="none" fromWordArt="1">
            <a:prstTxWarp prst="textArchDown">
              <a:avLst>
                <a:gd name="adj" fmla="val 2916011"/>
              </a:avLst>
            </a:prstTxWarp>
          </a:bodyPr>
          <a:lstStyle/>
          <a:p>
            <a:r>
              <a:rPr lang="en-US" sz="2400" kern="10" dirty="0" smtClean="0">
                <a:ln w="9525">
                  <a:noFill/>
                  <a:round/>
                  <a:headEnd/>
                  <a:tailEnd/>
                </a:ln>
                <a:solidFill>
                  <a:schemeClr val="bg1"/>
                </a:solidFill>
                <a:latin typeface="Arial"/>
                <a:cs typeface="Arial"/>
              </a:rPr>
              <a:t>Government</a:t>
            </a:r>
          </a:p>
          <a:p>
            <a:endParaRPr lang="ru-RU" sz="2400" kern="10" dirty="0">
              <a:ln w="9525">
                <a:noFill/>
                <a:round/>
                <a:headEnd/>
                <a:tailEnd/>
              </a:ln>
              <a:solidFill>
                <a:schemeClr val="bg1"/>
              </a:solidFill>
              <a:latin typeface="Arial"/>
              <a:cs typeface="Arial"/>
            </a:endParaRPr>
          </a:p>
        </p:txBody>
      </p:sp>
      <p:sp>
        <p:nvSpPr>
          <p:cNvPr id="14343" name="WordArt 22"/>
          <p:cNvSpPr>
            <a:spLocks noChangeArrowheads="1" noChangeShapeType="1" noTextEdit="1"/>
          </p:cNvSpPr>
          <p:nvPr/>
        </p:nvSpPr>
        <p:spPr bwMode="grayWhite">
          <a:xfrm>
            <a:off x="3357554" y="3500438"/>
            <a:ext cx="2347913" cy="1558925"/>
          </a:xfrm>
          <a:prstGeom prst="rect">
            <a:avLst/>
          </a:prstGeom>
        </p:spPr>
        <p:txBody>
          <a:bodyPr spcFirstLastPara="1" wrap="none" fromWordArt="1">
            <a:prstTxWarp prst="textArchDown">
              <a:avLst>
                <a:gd name="adj" fmla="val 21580776"/>
              </a:avLst>
            </a:prstTxWarp>
          </a:bodyPr>
          <a:lstStyle/>
          <a:p>
            <a:pPr>
              <a:defRPr/>
            </a:pPr>
            <a:r>
              <a:rPr lang="en-US" sz="5400" kern="10" spc="480" dirty="0" smtClean="0">
                <a:ln w="9525">
                  <a:noFill/>
                  <a:round/>
                  <a:headEnd/>
                  <a:tailEnd/>
                </a:ln>
                <a:solidFill>
                  <a:srgbClr val="000066"/>
                </a:solidFill>
                <a:latin typeface="Times New Roman" pitchFamily="18" charset="0"/>
                <a:cs typeface="Times New Roman" pitchFamily="18" charset="0"/>
              </a:rPr>
              <a:t>Technical </a:t>
            </a:r>
            <a:r>
              <a:rPr lang="en-US" sz="5400" kern="10" spc="480" dirty="0" err="1" smtClean="0">
                <a:ln w="9525">
                  <a:noFill/>
                  <a:round/>
                  <a:headEnd/>
                  <a:tailEnd/>
                </a:ln>
                <a:solidFill>
                  <a:srgbClr val="000066"/>
                </a:solidFill>
                <a:latin typeface="Times New Roman" pitchFamily="18" charset="0"/>
                <a:cs typeface="Times New Roman" pitchFamily="18" charset="0"/>
              </a:rPr>
              <a:t>assistace</a:t>
            </a:r>
            <a:r>
              <a:rPr lang="en-US" sz="5400" kern="10" spc="480" dirty="0" smtClean="0">
                <a:ln w="9525">
                  <a:noFill/>
                  <a:round/>
                  <a:headEnd/>
                  <a:tailEnd/>
                </a:ln>
                <a:solidFill>
                  <a:srgbClr val="000066"/>
                </a:solidFill>
                <a:latin typeface="Times New Roman" pitchFamily="18" charset="0"/>
                <a:cs typeface="Times New Roman" pitchFamily="18" charset="0"/>
              </a:rPr>
              <a:t> providers</a:t>
            </a:r>
            <a:endParaRPr lang="ru-RU" sz="5400" kern="10" spc="480" dirty="0">
              <a:ln w="9525">
                <a:noFill/>
                <a:round/>
                <a:headEnd/>
                <a:tailEnd/>
              </a:ln>
              <a:solidFill>
                <a:srgbClr val="000066"/>
              </a:solidFill>
              <a:latin typeface="Times New Roman" pitchFamily="18" charset="0"/>
              <a:cs typeface="Times New Roman" pitchFamily="18" charset="0"/>
            </a:endParaRPr>
          </a:p>
        </p:txBody>
      </p:sp>
      <p:sp>
        <p:nvSpPr>
          <p:cNvPr id="11271" name="Oval 23"/>
          <p:cNvSpPr>
            <a:spLocks noChangeArrowheads="1"/>
          </p:cNvSpPr>
          <p:nvPr/>
        </p:nvSpPr>
        <p:spPr bwMode="blackWhite">
          <a:xfrm>
            <a:off x="4071938" y="3365500"/>
            <a:ext cx="757237" cy="849313"/>
          </a:xfrm>
          <a:prstGeom prst="ellipse">
            <a:avLst/>
          </a:prstGeom>
          <a:solidFill>
            <a:srgbClr val="FF8F43"/>
          </a:solidFill>
          <a:ln w="9525">
            <a:noFill/>
            <a:round/>
            <a:headEnd/>
            <a:tailEnd/>
          </a:ln>
          <a:effectLst>
            <a:prstShdw prst="shdw17" dist="17961" dir="2700000">
              <a:srgbClr val="995628"/>
            </a:prstShdw>
          </a:effectLst>
        </p:spPr>
        <p:txBody>
          <a:bodyPr wrap="none" anchor="ctr"/>
          <a:lstStyle/>
          <a:p>
            <a:pPr algn="ctr">
              <a:spcBef>
                <a:spcPct val="20000"/>
              </a:spcBef>
              <a:spcAft>
                <a:spcPct val="30000"/>
              </a:spcAft>
            </a:pPr>
            <a:r>
              <a:rPr lang="en-US" sz="1200" b="1" dirty="0" smtClean="0">
                <a:solidFill>
                  <a:srgbClr val="000066"/>
                </a:solidFill>
              </a:rPr>
              <a:t>Clients</a:t>
            </a:r>
            <a:endParaRPr lang="en-US" sz="1200" b="1" dirty="0">
              <a:solidFill>
                <a:srgbClr val="000066"/>
              </a:solidFill>
            </a:endParaRPr>
          </a:p>
        </p:txBody>
      </p:sp>
      <p:sp>
        <p:nvSpPr>
          <p:cNvPr id="11272" name="AutoShape 24"/>
          <p:cNvSpPr>
            <a:spLocks noChangeArrowheads="1"/>
          </p:cNvSpPr>
          <p:nvPr/>
        </p:nvSpPr>
        <p:spPr bwMode="grayWhite">
          <a:xfrm>
            <a:off x="3516313" y="2882900"/>
            <a:ext cx="1914525" cy="1817688"/>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6442" y="10800"/>
                </a:moveTo>
                <a:cubicBezTo>
                  <a:pt x="6442" y="13207"/>
                  <a:pt x="8393" y="15158"/>
                  <a:pt x="10800" y="15158"/>
                </a:cubicBezTo>
                <a:cubicBezTo>
                  <a:pt x="13207" y="15158"/>
                  <a:pt x="15158" y="13207"/>
                  <a:pt x="15158" y="10800"/>
                </a:cubicBezTo>
                <a:cubicBezTo>
                  <a:pt x="15158" y="8393"/>
                  <a:pt x="13207" y="6442"/>
                  <a:pt x="10800" y="6442"/>
                </a:cubicBezTo>
                <a:cubicBezTo>
                  <a:pt x="8393" y="6442"/>
                  <a:pt x="6442" y="8393"/>
                  <a:pt x="6442" y="10800"/>
                </a:cubicBezTo>
                <a:close/>
              </a:path>
            </a:pathLst>
          </a:custGeom>
          <a:solidFill>
            <a:srgbClr val="FFFFCC"/>
          </a:solidFill>
          <a:ln w="28575" algn="ctr">
            <a:noFill/>
            <a:round/>
            <a:headEnd/>
            <a:tailEnd/>
          </a:ln>
          <a:effectLst>
            <a:prstShdw prst="shdw17" dist="17961" dir="2700000">
              <a:srgbClr val="99997A"/>
            </a:prstShdw>
          </a:effectLst>
        </p:spPr>
        <p:txBody>
          <a:bodyPr wrap="none" anchor="ctr"/>
          <a:lstStyle/>
          <a:p>
            <a:endParaRPr lang="ru-RU"/>
          </a:p>
        </p:txBody>
      </p:sp>
      <p:sp>
        <p:nvSpPr>
          <p:cNvPr id="11273" name="WordArt 25"/>
          <p:cNvSpPr>
            <a:spLocks noChangeArrowheads="1" noChangeShapeType="1" noTextEdit="1"/>
          </p:cNvSpPr>
          <p:nvPr/>
        </p:nvSpPr>
        <p:spPr bwMode="grayWhite">
          <a:xfrm>
            <a:off x="3708400" y="2803525"/>
            <a:ext cx="1593850" cy="1765300"/>
          </a:xfrm>
          <a:prstGeom prst="rect">
            <a:avLst/>
          </a:prstGeom>
        </p:spPr>
        <p:txBody>
          <a:bodyPr spcFirstLastPara="1" wrap="none" fromWordArt="1">
            <a:prstTxWarp prst="textArchDown">
              <a:avLst>
                <a:gd name="adj" fmla="val 1255384"/>
              </a:avLst>
            </a:prstTxWarp>
          </a:bodyPr>
          <a:lstStyle/>
          <a:p>
            <a:r>
              <a:rPr lang="en-US" sz="2400" kern="10" dirty="0" smtClean="0">
                <a:ln w="9525">
                  <a:noFill/>
                  <a:round/>
                  <a:headEnd/>
                  <a:tailEnd/>
                </a:ln>
                <a:solidFill>
                  <a:srgbClr val="000066"/>
                </a:solidFill>
                <a:latin typeface="Arial"/>
                <a:cs typeface="Arial"/>
              </a:rPr>
              <a:t>Banks, MCOs, Insurers</a:t>
            </a:r>
            <a:endParaRPr lang="ru-RU" sz="2400" kern="10" dirty="0">
              <a:ln w="9525">
                <a:noFill/>
                <a:round/>
                <a:headEnd/>
                <a:tailEnd/>
              </a:ln>
              <a:solidFill>
                <a:srgbClr val="000066"/>
              </a:solidFill>
              <a:latin typeface="Arial"/>
              <a:cs typeface="Arial"/>
            </a:endParaRPr>
          </a:p>
        </p:txBody>
      </p:sp>
      <p:sp>
        <p:nvSpPr>
          <p:cNvPr id="11274" name="WordArt 26"/>
          <p:cNvSpPr>
            <a:spLocks noChangeArrowheads="1" noChangeShapeType="1"/>
          </p:cNvSpPr>
          <p:nvPr/>
        </p:nvSpPr>
        <p:spPr bwMode="grayWhite">
          <a:xfrm>
            <a:off x="3714744" y="3214686"/>
            <a:ext cx="1593850" cy="847725"/>
          </a:xfrm>
          <a:prstGeom prst="rect">
            <a:avLst/>
          </a:prstGeom>
        </p:spPr>
        <p:txBody>
          <a:bodyPr spcFirstLastPara="1" wrap="none" fromWordArt="1">
            <a:prstTxWarp prst="textArchUp">
              <a:avLst>
                <a:gd name="adj" fmla="val 11840572"/>
              </a:avLst>
            </a:prstTxWarp>
          </a:bodyPr>
          <a:lstStyle/>
          <a:p>
            <a:r>
              <a:rPr lang="en-US" sz="2400" kern="10" dirty="0" smtClean="0">
                <a:ln w="9525">
                  <a:noFill/>
                  <a:round/>
                  <a:headEnd/>
                  <a:tailEnd/>
                </a:ln>
                <a:solidFill>
                  <a:srgbClr val="000066"/>
                </a:solidFill>
                <a:latin typeface="Arial"/>
                <a:cs typeface="Arial"/>
              </a:rPr>
              <a:t>Micro-level</a:t>
            </a:r>
            <a:endParaRPr lang="ru-RU" sz="2400" kern="10" dirty="0">
              <a:ln w="9525">
                <a:noFill/>
                <a:round/>
                <a:headEnd/>
                <a:tailEnd/>
              </a:ln>
              <a:solidFill>
                <a:srgbClr val="000066"/>
              </a:solidFill>
              <a:latin typeface="Arial"/>
              <a:cs typeface="Arial"/>
            </a:endParaRPr>
          </a:p>
        </p:txBody>
      </p:sp>
      <p:sp>
        <p:nvSpPr>
          <p:cNvPr id="11275" name="WordArt 27"/>
          <p:cNvSpPr>
            <a:spLocks noChangeArrowheads="1" noChangeShapeType="1" noTextEdit="1"/>
          </p:cNvSpPr>
          <p:nvPr/>
        </p:nvSpPr>
        <p:spPr bwMode="grayWhite">
          <a:xfrm>
            <a:off x="3203575" y="1687513"/>
            <a:ext cx="2389188" cy="1073150"/>
          </a:xfrm>
          <a:prstGeom prst="rect">
            <a:avLst/>
          </a:prstGeom>
        </p:spPr>
        <p:txBody>
          <a:bodyPr spcFirstLastPara="1" wrap="none" fromWordArt="1">
            <a:prstTxWarp prst="textArchUp">
              <a:avLst>
                <a:gd name="adj" fmla="val 11983156"/>
              </a:avLst>
            </a:prstTxWarp>
          </a:bodyPr>
          <a:lstStyle/>
          <a:p>
            <a:r>
              <a:rPr lang="en-US" sz="1200" kern="10" dirty="0" smtClean="0">
                <a:ln w="9525">
                  <a:noFill/>
                  <a:round/>
                  <a:headEnd/>
                  <a:tailEnd/>
                </a:ln>
                <a:solidFill>
                  <a:schemeClr val="bg1"/>
                </a:solidFill>
                <a:latin typeface="Arial"/>
                <a:cs typeface="Arial"/>
              </a:rPr>
              <a:t>Macro-Level</a:t>
            </a:r>
            <a:endParaRPr lang="ru-RU" sz="1200" kern="10" dirty="0">
              <a:ln w="9525">
                <a:noFill/>
                <a:round/>
                <a:headEnd/>
                <a:tailEnd/>
              </a:ln>
              <a:solidFill>
                <a:schemeClr val="bg1"/>
              </a:solidFill>
              <a:latin typeface="Arial"/>
              <a:cs typeface="Arial"/>
            </a:endParaRPr>
          </a:p>
        </p:txBody>
      </p:sp>
      <p:sp>
        <p:nvSpPr>
          <p:cNvPr id="11276" name="WordArt 28"/>
          <p:cNvSpPr>
            <a:spLocks noChangeArrowheads="1" noChangeShapeType="1" noTextEdit="1"/>
          </p:cNvSpPr>
          <p:nvPr/>
        </p:nvSpPr>
        <p:spPr bwMode="grayWhite">
          <a:xfrm>
            <a:off x="2660650" y="2062163"/>
            <a:ext cx="3567113" cy="2916237"/>
          </a:xfrm>
          <a:prstGeom prst="rect">
            <a:avLst/>
          </a:prstGeom>
        </p:spPr>
        <p:txBody>
          <a:bodyPr spcFirstLastPara="1" wrap="none" fromWordArt="1">
            <a:prstTxWarp prst="textArchUp">
              <a:avLst>
                <a:gd name="adj" fmla="val 10287692"/>
              </a:avLst>
            </a:prstTxWarp>
          </a:bodyPr>
          <a:lstStyle/>
          <a:p>
            <a:r>
              <a:rPr lang="en-US" sz="2400" kern="10" dirty="0" smtClean="0">
                <a:ln w="9525">
                  <a:noFill/>
                  <a:round/>
                  <a:headEnd/>
                  <a:tailEnd/>
                </a:ln>
                <a:solidFill>
                  <a:schemeClr val="bg1"/>
                </a:solidFill>
                <a:latin typeface="Arial"/>
                <a:cs typeface="Arial"/>
              </a:rPr>
              <a:t>Politics </a:t>
            </a:r>
            <a:r>
              <a:rPr lang="ru-RU" sz="2400" kern="10" dirty="0" smtClean="0">
                <a:ln w="9525">
                  <a:noFill/>
                  <a:round/>
                  <a:headEnd/>
                  <a:tailEnd/>
                </a:ln>
                <a:solidFill>
                  <a:schemeClr val="bg1"/>
                </a:solidFill>
                <a:latin typeface="Arial"/>
                <a:cs typeface="Arial"/>
              </a:rPr>
              <a:t>– </a:t>
            </a:r>
            <a:r>
              <a:rPr lang="en-US" sz="2400" kern="10" dirty="0" smtClean="0">
                <a:ln w="9525">
                  <a:noFill/>
                  <a:round/>
                  <a:headEnd/>
                  <a:tailEnd/>
                </a:ln>
                <a:solidFill>
                  <a:schemeClr val="bg1"/>
                </a:solidFill>
                <a:latin typeface="Arial"/>
                <a:cs typeface="Arial"/>
              </a:rPr>
              <a:t>law, regulation, control</a:t>
            </a:r>
            <a:endParaRPr lang="ru-RU" sz="2400" kern="10" dirty="0">
              <a:ln w="9525">
                <a:noFill/>
                <a:round/>
                <a:headEnd/>
                <a:tailEnd/>
              </a:ln>
              <a:solidFill>
                <a:schemeClr val="bg1"/>
              </a:solidFill>
              <a:latin typeface="Arial"/>
              <a:cs typeface="Arial"/>
            </a:endParaRPr>
          </a:p>
        </p:txBody>
      </p:sp>
      <p:sp>
        <p:nvSpPr>
          <p:cNvPr id="11277" name="WordArt 29"/>
          <p:cNvSpPr>
            <a:spLocks noChangeArrowheads="1" noChangeShapeType="1" noTextEdit="1"/>
          </p:cNvSpPr>
          <p:nvPr/>
        </p:nvSpPr>
        <p:spPr bwMode="grayWhite">
          <a:xfrm>
            <a:off x="3235325" y="2692400"/>
            <a:ext cx="2452688" cy="2308225"/>
          </a:xfrm>
          <a:prstGeom prst="rect">
            <a:avLst/>
          </a:prstGeom>
        </p:spPr>
        <p:txBody>
          <a:bodyPr spcFirstLastPara="1" wrap="none" fromWordArt="1">
            <a:prstTxWarp prst="textArchUp">
              <a:avLst>
                <a:gd name="adj" fmla="val 11905092"/>
              </a:avLst>
            </a:prstTxWarp>
          </a:bodyPr>
          <a:lstStyle/>
          <a:p>
            <a:r>
              <a:rPr lang="en-US" sz="2400" kern="10" dirty="0" smtClean="0">
                <a:ln w="9525">
                  <a:noFill/>
                  <a:round/>
                  <a:headEnd/>
                  <a:tailEnd/>
                </a:ln>
                <a:solidFill>
                  <a:srgbClr val="000066"/>
                </a:solidFill>
                <a:latin typeface="Arial"/>
                <a:cs typeface="Arial"/>
              </a:rPr>
              <a:t>Financial infrastructure</a:t>
            </a:r>
            <a:endParaRPr lang="ru-RU" sz="2400" kern="10" dirty="0">
              <a:ln w="9525">
                <a:noFill/>
                <a:round/>
                <a:headEnd/>
                <a:tailEnd/>
              </a:ln>
              <a:solidFill>
                <a:srgbClr val="000066"/>
              </a:solidFill>
              <a:latin typeface="Arial"/>
              <a:cs typeface="Arial"/>
            </a:endParaRPr>
          </a:p>
        </p:txBody>
      </p:sp>
      <p:sp>
        <p:nvSpPr>
          <p:cNvPr id="11278" name="WordArt 30"/>
          <p:cNvSpPr>
            <a:spLocks noChangeArrowheads="1" noChangeShapeType="1" noTextEdit="1"/>
          </p:cNvSpPr>
          <p:nvPr/>
        </p:nvSpPr>
        <p:spPr bwMode="grayWhite">
          <a:xfrm>
            <a:off x="3289300" y="2470150"/>
            <a:ext cx="2392363" cy="990600"/>
          </a:xfrm>
          <a:prstGeom prst="rect">
            <a:avLst/>
          </a:prstGeom>
        </p:spPr>
        <p:txBody>
          <a:bodyPr spcFirstLastPara="1" wrap="none" fromWordArt="1">
            <a:prstTxWarp prst="textArchUp">
              <a:avLst>
                <a:gd name="adj" fmla="val 11974284"/>
              </a:avLst>
            </a:prstTxWarp>
          </a:bodyPr>
          <a:lstStyle/>
          <a:p>
            <a:r>
              <a:rPr lang="en-US" sz="1200" kern="10" dirty="0" err="1" smtClean="0">
                <a:ln w="9525">
                  <a:noFill/>
                  <a:round/>
                  <a:headEnd/>
                  <a:tailEnd/>
                </a:ln>
                <a:solidFill>
                  <a:srgbClr val="000066"/>
                </a:solidFill>
                <a:latin typeface="Arial"/>
                <a:cs typeface="Arial"/>
              </a:rPr>
              <a:t>Mezo</a:t>
            </a:r>
            <a:r>
              <a:rPr lang="en-US" sz="1200" kern="10" dirty="0" smtClean="0">
                <a:ln w="9525">
                  <a:noFill/>
                  <a:round/>
                  <a:headEnd/>
                  <a:tailEnd/>
                </a:ln>
                <a:solidFill>
                  <a:srgbClr val="000066"/>
                </a:solidFill>
                <a:latin typeface="Arial"/>
                <a:cs typeface="Arial"/>
              </a:rPr>
              <a:t>-level</a:t>
            </a:r>
            <a:endParaRPr lang="ru-RU" sz="1200" kern="10" dirty="0">
              <a:ln w="9525">
                <a:noFill/>
                <a:round/>
                <a:headEnd/>
                <a:tailEnd/>
              </a:ln>
              <a:solidFill>
                <a:srgbClr val="000066"/>
              </a:solidFill>
              <a:latin typeface="Arial"/>
              <a:cs typeface="Arial"/>
            </a:endParaRPr>
          </a:p>
        </p:txBody>
      </p:sp>
      <p:sp>
        <p:nvSpPr>
          <p:cNvPr id="20" name="Номер слайда 19"/>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8344C9F-BF69-44BF-86E3-B9C9D3D76604}" type="slidenum">
              <a:rPr lang="ru-RU" sz="1200">
                <a:solidFill>
                  <a:schemeClr val="tx1">
                    <a:tint val="75000"/>
                  </a:schemeClr>
                </a:solidFill>
                <a:latin typeface="+mn-lt"/>
                <a:cs typeface="+mn-cs"/>
              </a:rPr>
              <a:pPr algn="r" fontAlgn="auto">
                <a:spcBef>
                  <a:spcPts val="0"/>
                </a:spcBef>
                <a:spcAft>
                  <a:spcPts val="0"/>
                </a:spcAft>
                <a:defRPr/>
              </a:pPr>
              <a:t>3</a:t>
            </a:fld>
            <a:endParaRPr lang="ru-RU" sz="1200">
              <a:solidFill>
                <a:schemeClr val="tx1">
                  <a:tint val="75000"/>
                </a:schemeClr>
              </a:solidFill>
              <a:latin typeface="+mn-lt"/>
              <a:cs typeface="+mn-cs"/>
            </a:endParaRPr>
          </a:p>
        </p:txBody>
      </p:sp>
      <p:sp>
        <p:nvSpPr>
          <p:cNvPr id="86035" name="Text Box 19"/>
          <p:cNvSpPr txBox="1">
            <a:spLocks noChangeArrowheads="1"/>
          </p:cNvSpPr>
          <p:nvPr/>
        </p:nvSpPr>
        <p:spPr bwMode="auto">
          <a:xfrm>
            <a:off x="303213" y="4962525"/>
            <a:ext cx="2252662" cy="27463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defRPr/>
            </a:pPr>
            <a:endParaRPr lang="ru-RU" sz="1200">
              <a:latin typeface="Arial" pitchFamily="34" charset="0"/>
              <a:cs typeface="+mn-cs"/>
            </a:endParaRPr>
          </a:p>
        </p:txBody>
      </p:sp>
      <p:grpSp>
        <p:nvGrpSpPr>
          <p:cNvPr id="22" name="Группа 16"/>
          <p:cNvGrpSpPr/>
          <p:nvPr/>
        </p:nvGrpSpPr>
        <p:grpSpPr>
          <a:xfrm>
            <a:off x="0" y="0"/>
            <a:ext cx="9144000" cy="674688"/>
            <a:chOff x="0" y="0"/>
            <a:chExt cx="9144000" cy="674688"/>
          </a:xfrm>
        </p:grpSpPr>
        <p:pic>
          <p:nvPicPr>
            <p:cNvPr id="23"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24"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25" name="Прямая соединительная линия 24"/>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7"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8" name="Номер слайда 27"/>
          <p:cNvSpPr>
            <a:spLocks noGrp="1"/>
          </p:cNvSpPr>
          <p:nvPr>
            <p:ph type="sldNum" sz="quarter" idx="12"/>
          </p:nvPr>
        </p:nvSpPr>
        <p:spPr/>
        <p:txBody>
          <a:bodyPr/>
          <a:lstStyle/>
          <a:p>
            <a:fld id="{725C68B6-61C2-468F-89AB-4B9F7531AA68}" type="slidenum">
              <a:rPr lang="ru-RU" smtClean="0"/>
              <a:pPr/>
              <a:t>3</a:t>
            </a:fld>
            <a:endParaRPr lang="ru-RU"/>
          </a:p>
        </p:txBody>
      </p:sp>
      <p:sp>
        <p:nvSpPr>
          <p:cNvPr id="30"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571480"/>
            <a:ext cx="8115300" cy="785818"/>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Regulation  and particularities of microfinance sector in Central Asian countries</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85720" y="5572140"/>
            <a:ext cx="8643998" cy="1285860"/>
          </a:xfrm>
          <a:prstGeom prst="rect">
            <a:avLst/>
          </a:prstGeom>
          <a:noFill/>
          <a:ln w="12700">
            <a:noFill/>
            <a:miter lim="800000"/>
            <a:headEnd/>
            <a:tailEnd/>
          </a:ln>
        </p:spPr>
        <p:txBody>
          <a:bodyPr anchor="ctr"/>
          <a:lstStyle/>
          <a:p>
            <a:pPr indent="363538" algn="just">
              <a:spcBef>
                <a:spcPts val="300"/>
              </a:spcBef>
            </a:pPr>
            <a:endParaRPr lang="ru-RU" sz="1400" dirty="0" smtClean="0">
              <a:latin typeface="Times New Roman" pitchFamily="18" charset="0"/>
              <a:cs typeface="Times New Roman" pitchFamily="18" charset="0"/>
            </a:endParaRPr>
          </a:p>
        </p:txBody>
      </p:sp>
      <p:sp>
        <p:nvSpPr>
          <p:cNvPr id="14338" name="Rectangle 2"/>
          <p:cNvSpPr>
            <a:spLocks noChangeArrowheads="1"/>
          </p:cNvSpPr>
          <p:nvPr/>
        </p:nvSpPr>
        <p:spPr bwMode="auto">
          <a:xfrm>
            <a:off x="142844" y="1194911"/>
            <a:ext cx="8858312" cy="26161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r>
              <a:rPr lang="en-US" sz="2000" b="1" dirty="0" smtClean="0">
                <a:solidFill>
                  <a:srgbClr val="00B0F0"/>
                </a:solidFill>
                <a:latin typeface="Times New Roman" pitchFamily="18" charset="0"/>
                <a:cs typeface="Times New Roman" pitchFamily="18" charset="0"/>
              </a:rPr>
              <a:t>Kazakhstan</a:t>
            </a:r>
            <a:r>
              <a:rPr lang="en-US" sz="2000" dirty="0" smtClean="0">
                <a:solidFill>
                  <a:srgbClr val="00B0F0"/>
                </a:solidFill>
                <a:latin typeface="Times New Roman" pitchFamily="18" charset="0"/>
                <a:cs typeface="Times New Roman" pitchFamily="18" charset="0"/>
              </a:rPr>
              <a:t> </a:t>
            </a:r>
            <a:endParaRPr lang="en-US" dirty="0" smtClean="0">
              <a:solidFill>
                <a:srgbClr val="00B0F0"/>
              </a:solidFill>
              <a:latin typeface="Times New Roman" pitchFamily="18" charset="0"/>
              <a:cs typeface="Times New Roman" pitchFamily="18" charset="0"/>
            </a:endParaRPr>
          </a:p>
          <a:p>
            <a:pPr lvl="0" indent="450850" eaLnBrk="0" fontAlgn="base" hangingPunct="0">
              <a:spcBef>
                <a:spcPct val="0"/>
              </a:spcBef>
              <a:spcAft>
                <a:spcPct val="0"/>
              </a:spcAft>
            </a:pPr>
            <a:r>
              <a:rPr lang="en-US" u="sng" dirty="0" smtClean="0">
                <a:latin typeface="Times New Roman" pitchFamily="18" charset="0"/>
                <a:cs typeface="Times New Roman" pitchFamily="18" charset="0"/>
              </a:rPr>
              <a:t>Macro-level: </a:t>
            </a:r>
          </a:p>
          <a:p>
            <a:pPr lvl="0" indent="450850" eaLnBrk="0" fontAlgn="base" hangingPunct="0">
              <a:spcBef>
                <a:spcPct val="0"/>
              </a:spcBef>
              <a:spcAft>
                <a:spcPct val="0"/>
              </a:spcAft>
            </a:pPr>
            <a:r>
              <a:rPr lang="en-US" dirty="0" smtClean="0">
                <a:latin typeface="Times New Roman" pitchFamily="18" charset="0"/>
                <a:cs typeface="Times New Roman" pitchFamily="18" charset="0"/>
              </a:rPr>
              <a:t>Law on Microcredit Organizations (MCO) and Law on Credit Unions (CU) were adopted in 2003. According to the Laws the activity of MCOs  and CUs is not licensed and MCOs are not regulated by the National Bank of Kazakhstan. </a:t>
            </a:r>
          </a:p>
          <a:p>
            <a:pPr lvl="0" indent="450850" algn="just" eaLnBrk="0" fontAlgn="base" hangingPunct="0">
              <a:spcBef>
                <a:spcPct val="0"/>
              </a:spcBef>
              <a:spcAft>
                <a:spcPct val="0"/>
              </a:spcAft>
            </a:pPr>
            <a:r>
              <a:rPr lang="en-US" dirty="0" smtClean="0">
                <a:latin typeface="Times New Roman" pitchFamily="18" charset="0"/>
                <a:cs typeface="Times New Roman" pitchFamily="18" charset="0"/>
              </a:rPr>
              <a:t>Till 2003 the activity of MCOs was licensed, but the Law on MCOs liberalized the market and the number of MCOs grew very fast. However, this growth also entailed occurrence of fraud and other illegal activities due to low level of transparency of MCOs’ activities.</a:t>
            </a:r>
          </a:p>
        </p:txBody>
      </p:sp>
      <p:sp>
        <p:nvSpPr>
          <p:cNvPr id="13" name="Номер слайда 12"/>
          <p:cNvSpPr>
            <a:spLocks noGrp="1"/>
          </p:cNvSpPr>
          <p:nvPr>
            <p:ph type="sldNum" sz="quarter" idx="12"/>
          </p:nvPr>
        </p:nvSpPr>
        <p:spPr/>
        <p:txBody>
          <a:bodyPr/>
          <a:lstStyle/>
          <a:p>
            <a:fld id="{725C68B6-61C2-468F-89AB-4B9F7531AA68}" type="slidenum">
              <a:rPr lang="ru-RU" smtClean="0"/>
              <a:pPr/>
              <a:t>4</a:t>
            </a:fld>
            <a:endParaRPr lang="ru-RU"/>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 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pic>
        <p:nvPicPr>
          <p:cNvPr id="20" name="Picture 1"/>
          <p:cNvPicPr>
            <a:picLocks noChangeAspect="1" noChangeArrowheads="1"/>
          </p:cNvPicPr>
          <p:nvPr/>
        </p:nvPicPr>
        <p:blipFill>
          <a:blip r:embed="rId4"/>
          <a:srcRect/>
          <a:stretch>
            <a:fillRect/>
          </a:stretch>
        </p:blipFill>
        <p:spPr bwMode="auto">
          <a:xfrm>
            <a:off x="1214414" y="3714752"/>
            <a:ext cx="6162675" cy="30003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57158" y="785794"/>
            <a:ext cx="8297694" cy="500063"/>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Proposed changes in the legislation of microfinance sector in Kazakhstan:</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25" name="Rectangle 2"/>
          <p:cNvSpPr txBox="1">
            <a:spLocks noChangeArrowheads="1"/>
          </p:cNvSpPr>
          <p:nvPr/>
        </p:nvSpPr>
        <p:spPr bwMode="auto">
          <a:xfrm>
            <a:off x="214282" y="1285860"/>
            <a:ext cx="8643998" cy="3143272"/>
          </a:xfrm>
          <a:prstGeom prst="rect">
            <a:avLst/>
          </a:prstGeom>
          <a:noFill/>
          <a:ln w="12700">
            <a:noFill/>
            <a:miter lim="800000"/>
            <a:headEnd/>
            <a:tailEnd/>
          </a:ln>
        </p:spPr>
        <p:txBody>
          <a:bodyPr anchor="ctr"/>
          <a:lstStyle/>
          <a:p>
            <a:pPr lvl="0" indent="363538" algn="just">
              <a:spcBef>
                <a:spcPts val="300"/>
              </a:spcBef>
            </a:pPr>
            <a:r>
              <a:rPr lang="en-US" sz="2000" dirty="0" smtClean="0">
                <a:latin typeface="Times New Roman" pitchFamily="18" charset="0"/>
                <a:cs typeface="Times New Roman" pitchFamily="18" charset="0"/>
              </a:rPr>
              <a:t>At present, new Law on MFOs which will cancel Law on MCOs is under consideration in the Parliament of Kazakhstan. Proposed Law imply registration of MCOs and  regulation  by Central Bank’s the Committee for the control and supervision of the financial market and financial organizations.</a:t>
            </a:r>
          </a:p>
          <a:p>
            <a:pPr lvl="0" indent="363538" algn="just">
              <a:spcBef>
                <a:spcPts val="300"/>
              </a:spcBef>
            </a:pPr>
            <a:r>
              <a:rPr lang="en-US" sz="2000" dirty="0" smtClean="0">
                <a:latin typeface="Times New Roman" pitchFamily="18" charset="0"/>
                <a:cs typeface="Times New Roman" pitchFamily="18" charset="0"/>
              </a:rPr>
              <a:t>These measures are directed at increasing the transparency level of MCOs’ activities and the quality of services. </a:t>
            </a:r>
          </a:p>
          <a:p>
            <a:pPr indent="363538" algn="just">
              <a:spcBef>
                <a:spcPts val="300"/>
              </a:spcBef>
            </a:pPr>
            <a:r>
              <a:rPr lang="en-US" sz="2000" dirty="0" smtClean="0">
                <a:latin typeface="Times New Roman" pitchFamily="18" charset="0"/>
                <a:cs typeface="Times New Roman" pitchFamily="18" charset="0"/>
              </a:rPr>
              <a:t>According to the Laws MCOs and CUs are allowed only to disburse </a:t>
            </a:r>
            <a:r>
              <a:rPr lang="en-US" sz="2000" dirty="0" err="1" smtClean="0">
                <a:latin typeface="Times New Roman" pitchFamily="18" charset="0"/>
                <a:cs typeface="Times New Roman" pitchFamily="18" charset="0"/>
              </a:rPr>
              <a:t>microcredits</a:t>
            </a:r>
            <a:r>
              <a:rPr lang="en-US" sz="2000" dirty="0" smtClean="0">
                <a:latin typeface="Times New Roman" pitchFamily="18" charset="0"/>
                <a:cs typeface="Times New Roman" pitchFamily="18" charset="0"/>
              </a:rPr>
              <a:t> and are not allowed to accept deposits from the clients.  </a:t>
            </a:r>
            <a:endParaRPr lang="ru-RU" sz="2000" dirty="0" smtClean="0">
              <a:latin typeface="Times New Roman" pitchFamily="18" charset="0"/>
              <a:cs typeface="Times New Roman" pitchFamily="18"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5</a:t>
            </a:fld>
            <a:endParaRPr lang="ru-RU"/>
          </a:p>
        </p:txBody>
      </p:sp>
      <p:sp>
        <p:nvSpPr>
          <p:cNvPr id="23" name="Rectangle 2"/>
          <p:cNvSpPr txBox="1">
            <a:spLocks noChangeArrowheads="1"/>
          </p:cNvSpPr>
          <p:nvPr/>
        </p:nvSpPr>
        <p:spPr>
          <a:xfrm>
            <a:off x="357158" y="4643446"/>
            <a:ext cx="8429684" cy="1571636"/>
          </a:xfrm>
          <a:prstGeom prst="rect">
            <a:avLst/>
          </a:prstGeom>
          <a:noFill/>
          <a:ln>
            <a:noFill/>
          </a:ln>
        </p:spPr>
        <p:txBody>
          <a:bodyPr vert="horz" lIns="91440" tIns="45720" rIns="91440" bIns="45720" rtlCol="0" anchor="ctr">
            <a:normAutofit/>
          </a:bodyPr>
          <a:lstStyle/>
          <a:p>
            <a:pPr marR="0" lvl="0" indent="354013" algn="just"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State policy in developing the microfinance sector in Kazakhstan – </a:t>
            </a:r>
            <a:r>
              <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realization of State program on </a:t>
            </a:r>
            <a:r>
              <a:rPr kumimoji="0" lang="en-US" sz="2000" b="1"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Employment-2020 </a:t>
            </a:r>
            <a:r>
              <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that envisages among other measures </a:t>
            </a:r>
            <a:r>
              <a:rPr kumimoji="0" lang="en-US" sz="2000" i="0" u="none" strike="noStrike" kern="1200" cap="none" spc="0" normalizeH="0" baseline="0" noProof="0" dirty="0" err="1" smtClean="0">
                <a:ln>
                  <a:noFill/>
                </a:ln>
                <a:solidFill>
                  <a:srgbClr val="000000"/>
                </a:solidFill>
                <a:effectLst/>
                <a:uLnTx/>
                <a:uFillTx/>
                <a:latin typeface="Times New Roman" pitchFamily="18" charset="0"/>
                <a:ea typeface="Times New Roman" pitchFamily="18" charset="0"/>
                <a:cs typeface="Times New Roman" pitchFamily="18" charset="0"/>
              </a:rPr>
              <a:t>microcrediting</a:t>
            </a:r>
            <a:r>
              <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 rural</a:t>
            </a:r>
            <a:r>
              <a:rPr kumimoji="0" lang="en-US" sz="2000" i="0" u="none" strike="noStrike" kern="1200" cap="none" spc="0" normalizeH="0" noProof="0" dirty="0" smtClean="0">
                <a:ln>
                  <a:noFill/>
                </a:ln>
                <a:solidFill>
                  <a:srgbClr val="000000"/>
                </a:solidFill>
                <a:effectLst/>
                <a:uLnTx/>
                <a:uFillTx/>
                <a:latin typeface="Times New Roman" pitchFamily="18" charset="0"/>
                <a:ea typeface="Times New Roman" pitchFamily="18" charset="0"/>
                <a:cs typeface="Times New Roman" pitchFamily="18" charset="0"/>
              </a:rPr>
              <a:t> </a:t>
            </a:r>
            <a:r>
              <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 population</a:t>
            </a:r>
            <a:r>
              <a:rPr kumimoji="0" lang="en-US" sz="2000" i="0" u="none" strike="noStrike" kern="1200" cap="none" spc="0" normalizeH="0" noProof="0" dirty="0" smtClean="0">
                <a:ln>
                  <a:noFill/>
                </a:ln>
                <a:solidFill>
                  <a:srgbClr val="000000"/>
                </a:solidFill>
                <a:effectLst/>
                <a:uLnTx/>
                <a:uFillTx/>
                <a:latin typeface="Times New Roman" pitchFamily="18" charset="0"/>
                <a:ea typeface="Times New Roman" pitchFamily="18" charset="0"/>
                <a:cs typeface="Times New Roman" pitchFamily="18" charset="0"/>
              </a:rPr>
              <a:t>, thus creating employment and alleviating poverty</a:t>
            </a:r>
            <a:endPar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1"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552" y="908720"/>
            <a:ext cx="8115300" cy="500063"/>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The main stakeholders in the microfinance sector in Kazakhstan are:</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3"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4"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14338" name="Rectangle 2"/>
          <p:cNvSpPr>
            <a:spLocks noChangeArrowheads="1"/>
          </p:cNvSpPr>
          <p:nvPr/>
        </p:nvSpPr>
        <p:spPr bwMode="auto">
          <a:xfrm>
            <a:off x="571472" y="1357298"/>
            <a:ext cx="7992888"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850" eaLnBrk="0" fontAlgn="base" hangingPunct="0">
              <a:spcBef>
                <a:spcPct val="0"/>
              </a:spcBef>
              <a:spcAft>
                <a:spcPct val="0"/>
              </a:spcAft>
            </a:pPr>
            <a:r>
              <a:rPr lang="en-US" sz="2000" dirty="0" smtClean="0">
                <a:solidFill>
                  <a:srgbClr val="000000"/>
                </a:solidFill>
                <a:latin typeface="Calibri"/>
                <a:ea typeface="Times New Roman" pitchFamily="18" charset="0"/>
                <a:cs typeface="Times New Roman" pitchFamily="18" charset="0"/>
              </a:rPr>
              <a:t>•</a:t>
            </a:r>
            <a:r>
              <a:rPr kumimoji="0" lang="en-US"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000" dirty="0" smtClean="0">
                <a:solidFill>
                  <a:srgbClr val="000000"/>
                </a:solidFill>
                <a:latin typeface="Times New Roman" pitchFamily="18" charset="0"/>
                <a:ea typeface="Times New Roman" pitchFamily="18" charset="0"/>
                <a:cs typeface="Times New Roman" pitchFamily="18" charset="0"/>
              </a:rPr>
              <a:t> the Association of Microfinance Organizations of Kazakhstan, Center for Assistance to Microcredit organizations (CAMCO)</a:t>
            </a:r>
            <a:endParaRPr lang="en-US" sz="2000" dirty="0" smtClean="0">
              <a:latin typeface="Arial" pitchFamily="34" charset="0"/>
            </a:endParaRPr>
          </a:p>
          <a:p>
            <a:pPr lvl="0" indent="450850" eaLnBrk="0" fontAlgn="base" hangingPunct="0">
              <a:spcBef>
                <a:spcPct val="0"/>
              </a:spcBef>
              <a:spcAft>
                <a:spcPct val="0"/>
              </a:spcAft>
            </a:pPr>
            <a:endParaRPr lang="en-US" sz="2000" dirty="0" smtClean="0">
              <a:solidFill>
                <a:srgbClr val="000000"/>
              </a:solidFill>
              <a:ea typeface="Times New Roman" pitchFamily="18" charset="0"/>
              <a:cs typeface="Times New Roman" pitchFamily="18" charset="0"/>
            </a:endParaRPr>
          </a:p>
          <a:p>
            <a:pPr lvl="0" indent="450850" eaLnBrk="0" fontAlgn="base" hangingPunct="0">
              <a:spcBef>
                <a:spcPct val="0"/>
              </a:spcBef>
              <a:spcAft>
                <a:spcPct val="0"/>
              </a:spcAft>
            </a:pPr>
            <a:r>
              <a:rPr lang="en-US" sz="2000" dirty="0" smtClean="0">
                <a:solidFill>
                  <a:srgbClr val="000000"/>
                </a:solidFill>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 state (via JSC “Fund for Development “DAMU” and JSC “Fund for Financial Support of Agriculture” affiliate companies</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of national holding companies JSC “</a:t>
            </a:r>
            <a:r>
              <a:rPr kumimoji="0" lang="en-US" sz="2000" b="0" i="0" u="none" strike="noStrike" cap="none" normalizeH="0" dirty="0" err="1" smtClean="0">
                <a:ln>
                  <a:noFill/>
                </a:ln>
                <a:solidFill>
                  <a:srgbClr val="000000"/>
                </a:solidFill>
                <a:effectLst/>
                <a:latin typeface="Times New Roman" pitchFamily="18" charset="0"/>
                <a:ea typeface="Times New Roman" pitchFamily="18" charset="0"/>
                <a:cs typeface="Times New Roman" pitchFamily="18" charset="0"/>
              </a:rPr>
              <a:t>Samruk-Kazyna</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and JSC “National Managing Holding “</a:t>
            </a:r>
            <a:r>
              <a:rPr kumimoji="0" lang="en-US" sz="2000" b="0" i="0" u="none" strike="noStrike" cap="none" normalizeH="0" dirty="0" err="1" smtClean="0">
                <a:ln>
                  <a:noFill/>
                </a:ln>
                <a:solidFill>
                  <a:srgbClr val="000000"/>
                </a:solidFill>
                <a:effectLst/>
                <a:latin typeface="Times New Roman" pitchFamily="18" charset="0"/>
                <a:ea typeface="Times New Roman" pitchFamily="18" charset="0"/>
                <a:cs typeface="Times New Roman" pitchFamily="18" charset="0"/>
              </a:rPr>
              <a:t>KazAgro</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respectively. During the period from 2005 to 2010 the state allocated more tha</a:t>
            </a:r>
            <a:r>
              <a:rPr lang="en-US" sz="2000" dirty="0" smtClean="0">
                <a:solidFill>
                  <a:srgbClr val="000000"/>
                </a:solidFill>
                <a:latin typeface="Times New Roman" pitchFamily="18" charset="0"/>
                <a:ea typeface="Times New Roman" pitchFamily="18" charset="0"/>
                <a:cs typeface="Times New Roman" pitchFamily="18" charset="0"/>
              </a:rPr>
              <a:t>n 20</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0 million USD</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international organizations (EBRD, UNDP,</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etc.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commercial banks;</a:t>
            </a:r>
            <a:endParaRPr kumimoji="0" lang="en-US" sz="11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NGOs and MCOs</a:t>
            </a:r>
            <a:endParaRPr kumimoji="0" lang="en-US" sz="1100" b="0" i="0" u="none" strike="noStrike" cap="none" normalizeH="0" baseline="0" dirty="0" smtClean="0">
              <a:ln>
                <a:noFill/>
              </a:ln>
              <a:solidFill>
                <a:schemeClr val="tx1"/>
              </a:solidFill>
              <a:effectLst/>
              <a:latin typeface="Arial" pitchFamily="34"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6</a:t>
            </a:fld>
            <a:endParaRPr lang="ru-RU"/>
          </a:p>
        </p:txBody>
      </p:sp>
      <p:sp>
        <p:nvSpPr>
          <p:cNvPr id="15"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cs typeface="Times New Roman" pitchFamily="18" charset="0"/>
              </a:rPr>
              <a:t>MANAGING </a:t>
            </a: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4" name="Нижний колонтитул 19"/>
          <p:cNvSpPr>
            <a:spLocks noGrp="1"/>
          </p:cNvSpPr>
          <p:nvPr>
            <p:ph type="ftr" sz="quarter" idx="11"/>
          </p:nvPr>
        </p:nvSpPr>
        <p:spPr>
          <a:xfrm>
            <a:off x="428596"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7</a:t>
            </a:fld>
            <a:endParaRPr lang="ru-RU"/>
          </a:p>
        </p:txBody>
      </p:sp>
      <p:sp>
        <p:nvSpPr>
          <p:cNvPr id="15" name="Rectangle 2"/>
          <p:cNvSpPr txBox="1">
            <a:spLocks noChangeArrowheads="1"/>
          </p:cNvSpPr>
          <p:nvPr/>
        </p:nvSpPr>
        <p:spPr>
          <a:xfrm>
            <a:off x="500034" y="642918"/>
            <a:ext cx="8115300" cy="785818"/>
          </a:xfrm>
          <a:prstGeom prst="rect">
            <a:avLst/>
          </a:prstGeom>
          <a:noFill/>
          <a:ln>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rgbClr val="000000"/>
                </a:solidFill>
                <a:effectLst/>
                <a:uLnTx/>
                <a:uFillTx/>
                <a:latin typeface="Times New Roman" pitchFamily="18" charset="0"/>
                <a:ea typeface="Times New Roman" pitchFamily="18" charset="0"/>
                <a:cs typeface="Times New Roman" pitchFamily="18" charset="0"/>
              </a:rPr>
              <a:t>Regulation  and particularities of microfinance sector in Central Asian countries</a:t>
            </a:r>
            <a:endParaRPr kumimoji="0" lang="ru-RU"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3" name="Прямоугольник 22"/>
          <p:cNvSpPr/>
          <p:nvPr/>
        </p:nvSpPr>
        <p:spPr>
          <a:xfrm>
            <a:off x="214282" y="1357298"/>
            <a:ext cx="8643966" cy="1785104"/>
          </a:xfrm>
          <a:prstGeom prst="rect">
            <a:avLst/>
          </a:prstGeom>
        </p:spPr>
        <p:txBody>
          <a:bodyPr wrap="square">
            <a:spAutoFit/>
          </a:bodyPr>
          <a:lstStyle/>
          <a:p>
            <a:pPr lvl="0" algn="ctr" eaLnBrk="0" fontAlgn="base" hangingPunct="0">
              <a:spcBef>
                <a:spcPct val="0"/>
              </a:spcBef>
              <a:spcAft>
                <a:spcPct val="0"/>
              </a:spcAft>
            </a:pPr>
            <a:r>
              <a:rPr lang="en-US" sz="2000" b="1" dirty="0" smtClean="0">
                <a:solidFill>
                  <a:srgbClr val="00B0F0"/>
                </a:solidFill>
                <a:latin typeface="Times New Roman" pitchFamily="18" charset="0"/>
                <a:cs typeface="Times New Roman" pitchFamily="18" charset="0"/>
              </a:rPr>
              <a:t>Kyrgyzstan</a:t>
            </a:r>
            <a:endParaRPr lang="en-US" dirty="0" smtClean="0">
              <a:solidFill>
                <a:srgbClr val="00B0F0"/>
              </a:solidFill>
              <a:latin typeface="Times New Roman" pitchFamily="18" charset="0"/>
              <a:cs typeface="Times New Roman" pitchFamily="18" charset="0"/>
            </a:endParaRPr>
          </a:p>
          <a:p>
            <a:pPr lvl="0" indent="450850" eaLnBrk="0" fontAlgn="base" hangingPunct="0">
              <a:spcBef>
                <a:spcPct val="0"/>
              </a:spcBef>
              <a:spcAft>
                <a:spcPct val="0"/>
              </a:spcAft>
            </a:pPr>
            <a:r>
              <a:rPr lang="en-US" dirty="0" smtClean="0">
                <a:latin typeface="Times New Roman" pitchFamily="18" charset="0"/>
                <a:cs typeface="Times New Roman" pitchFamily="18" charset="0"/>
              </a:rPr>
              <a:t>Law on Credit Unions (CU)  was adopted in 1999, and Law on Microfinance Organizations (MFO) and was adopted in 2002. So Kyrgyzstan was the first country in Central Asia to start developing legal framework for microfinance sector.</a:t>
            </a:r>
          </a:p>
          <a:p>
            <a:pPr lvl="0" indent="450850" eaLnBrk="0" fontAlgn="base" hangingPunct="0">
              <a:spcBef>
                <a:spcPct val="0"/>
              </a:spcBef>
              <a:spcAft>
                <a:spcPct val="0"/>
              </a:spcAft>
            </a:pPr>
            <a:endParaRPr lang="en-US" dirty="0" smtClean="0">
              <a:latin typeface="Times New Roman" pitchFamily="18" charset="0"/>
              <a:cs typeface="Times New Roman" pitchFamily="18" charset="0"/>
            </a:endParaRPr>
          </a:p>
          <a:p>
            <a:pPr lvl="0" indent="450850" eaLnBrk="0" fontAlgn="base" hangingPunct="0">
              <a:spcBef>
                <a:spcPct val="0"/>
              </a:spcBef>
              <a:spcAft>
                <a:spcPct val="0"/>
              </a:spcAft>
            </a:pPr>
            <a:endParaRPr lang="en-US" dirty="0" smtClean="0">
              <a:latin typeface="Times New Roman" pitchFamily="18" charset="0"/>
              <a:cs typeface="Times New Roman" pitchFamily="18" charset="0"/>
            </a:endParaRPr>
          </a:p>
        </p:txBody>
      </p:sp>
      <p:graphicFrame>
        <p:nvGraphicFramePr>
          <p:cNvPr id="24" name="Диаграмма 23"/>
          <p:cNvGraphicFramePr/>
          <p:nvPr/>
        </p:nvGraphicFramePr>
        <p:xfrm>
          <a:off x="500034" y="2643182"/>
          <a:ext cx="7715304" cy="3857652"/>
        </p:xfrm>
        <a:graphic>
          <a:graphicData uri="http://schemas.openxmlformats.org/drawingml/2006/chart">
            <c:chart xmlns:c="http://schemas.openxmlformats.org/drawingml/2006/chart" xmlns:r="http://schemas.openxmlformats.org/officeDocument/2006/relationships" r:id="rId4"/>
          </a:graphicData>
        </a:graphic>
      </p:graphicFrame>
      <p:sp>
        <p:nvSpPr>
          <p:cNvPr id="21"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MANAGING 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0"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0034" y="2500306"/>
            <a:ext cx="8115300" cy="500063"/>
          </a:xfrm>
          <a:noFill/>
          <a:ln>
            <a:noFill/>
          </a:ln>
        </p:spPr>
        <p:txBody>
          <a:bodyPr>
            <a:normAutofit/>
          </a:bodyPr>
          <a:lstStyle/>
          <a:p>
            <a:pPr lvl="0"/>
            <a:r>
              <a:rPr lang="en-US" sz="2000" b="1" dirty="0" smtClean="0">
                <a:solidFill>
                  <a:srgbClr val="000000"/>
                </a:solidFill>
                <a:latin typeface="Times New Roman" pitchFamily="18" charset="0"/>
                <a:ea typeface="Times New Roman" pitchFamily="18" charset="0"/>
                <a:cs typeface="Times New Roman" pitchFamily="18" charset="0"/>
              </a:rPr>
              <a:t>The main stakeholders in the microfinance sector in Kyrgyzstan are:</a:t>
            </a:r>
            <a:endParaRPr lang="ru-RU" sz="2000" b="1" dirty="0" smtClean="0">
              <a:solidFill>
                <a:schemeClr val="tx1"/>
              </a:solidFill>
              <a:latin typeface="Times New Roman" pitchFamily="18" charset="0"/>
              <a:cs typeface="Times New Roman" pitchFamily="18" charset="0"/>
            </a:endParaRPr>
          </a:p>
        </p:txBody>
      </p:sp>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2"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3"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14338" name="Rectangle 2"/>
          <p:cNvSpPr>
            <a:spLocks noChangeArrowheads="1"/>
          </p:cNvSpPr>
          <p:nvPr/>
        </p:nvSpPr>
        <p:spPr bwMode="auto">
          <a:xfrm>
            <a:off x="571472" y="2857496"/>
            <a:ext cx="7992888"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eaLnBrk="0" fontAlgn="base" hangingPunct="0">
              <a:spcBef>
                <a:spcPct val="0"/>
              </a:spcBef>
              <a:spcAft>
                <a:spcPct val="0"/>
              </a:spcAft>
            </a:pPr>
            <a:r>
              <a:rPr lang="en-US" sz="2000" dirty="0" smtClean="0">
                <a:solidFill>
                  <a:srgbClr val="000000"/>
                </a:solidFill>
                <a:ea typeface="Times New Roman" pitchFamily="18" charset="0"/>
                <a:cs typeface="Times New Roman" pitchFamily="18" charset="0"/>
              </a:rPr>
              <a:t>•</a:t>
            </a:r>
            <a:r>
              <a:rPr lang="en-US" sz="2000" dirty="0" smtClean="0">
                <a:solidFill>
                  <a:srgbClr val="000000"/>
                </a:solidFill>
                <a:latin typeface="Times New Roman" pitchFamily="18" charset="0"/>
                <a:ea typeface="Times New Roman" pitchFamily="18" charset="0"/>
                <a:cs typeface="Times New Roman" pitchFamily="18" charset="0"/>
              </a:rPr>
              <a:t> the Association of Microfinance Organizations </a:t>
            </a:r>
          </a:p>
          <a:p>
            <a:pPr lvl="0" indent="450850" eaLnBrk="0" fontAlgn="base" hangingPunct="0">
              <a:spcBef>
                <a:spcPct val="0"/>
              </a:spcBef>
              <a:spcAft>
                <a:spcPct val="0"/>
              </a:spcAft>
            </a:pPr>
            <a:endParaRPr kumimoji="0" lang="en-US" sz="1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lvl="0" indent="450850" eaLnBrk="0" fontAlgn="base" hangingPunct="0">
              <a:spcBef>
                <a:spcPct val="0"/>
              </a:spcBef>
              <a:spcAft>
                <a:spcPct val="0"/>
              </a:spcAft>
            </a:pPr>
            <a:r>
              <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international organizations (EBRD, UNDP,</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ADB, EU-TACIS, GTZ, International Financial Corporation, Fund Soros-Kyrgyzstan, World Bank, etc.</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a:t>
            </a:r>
            <a:endParaRPr kumimoji="0" lang="en-US" sz="11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commercial banks;</a:t>
            </a:r>
            <a:endParaRPr kumimoji="0" lang="en-US" sz="1100" b="0" i="0" u="none" strike="noStrike" cap="none" normalizeH="0" baseline="0" dirty="0" smtClean="0">
              <a:ln>
                <a:noFill/>
              </a:ln>
              <a:solidFill>
                <a:schemeClr val="tx1"/>
              </a:solidFill>
              <a:effectLst/>
              <a:latin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Calibri"/>
                <a:ea typeface="Times New Roman" pitchFamily="18" charset="0"/>
                <a:cs typeface="Times New Roman" pitchFamily="18" charset="0"/>
              </a:rPr>
              <a:t>•</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NGOs, MFOs and credit partnerships.</a:t>
            </a:r>
            <a:r>
              <a:rPr kumimoji="0" lang="en-US" sz="2000" b="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Arial" pitchFamily="34"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8</a:t>
            </a:fld>
            <a:endParaRPr lang="ru-RU"/>
          </a:p>
        </p:txBody>
      </p:sp>
      <p:sp>
        <p:nvSpPr>
          <p:cNvPr id="15" name="Rectangle 2"/>
          <p:cNvSpPr txBox="1">
            <a:spLocks noChangeArrowheads="1"/>
          </p:cNvSpPr>
          <p:nvPr/>
        </p:nvSpPr>
        <p:spPr>
          <a:xfrm>
            <a:off x="357158" y="5072050"/>
            <a:ext cx="8429684" cy="1785950"/>
          </a:xfrm>
          <a:prstGeom prst="rect">
            <a:avLst/>
          </a:prstGeom>
          <a:noFill/>
          <a:ln>
            <a:noFill/>
          </a:ln>
        </p:spPr>
        <p:txBody>
          <a:bodyPr vert="horz" lIns="91440" tIns="45720" rIns="91440" bIns="45720" rtlCol="0" anchor="ctr">
            <a:normAutofit/>
          </a:bodyPr>
          <a:lstStyle/>
          <a:p>
            <a:pPr marR="0" lvl="0" indent="354013" algn="just"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State policy in developing the microfinance sector in Kyrgyzstan</a:t>
            </a:r>
            <a:r>
              <a:rPr kumimoji="0" lang="en-US" sz="2000" b="1" i="0" u="none" strike="noStrike" kern="1200" cap="none" spc="0" normalizeH="0" noProof="0" dirty="0" smtClean="0">
                <a:ln>
                  <a:noFill/>
                </a:ln>
                <a:solidFill>
                  <a:srgbClr val="000000"/>
                </a:solidFill>
                <a:effectLst/>
                <a:uLnTx/>
                <a:uFillTx/>
                <a:latin typeface="Times New Roman" pitchFamily="18" charset="0"/>
                <a:ea typeface="Times New Roman" pitchFamily="18" charset="0"/>
                <a:cs typeface="Times New Roman" pitchFamily="18" charset="0"/>
              </a:rPr>
              <a:t> </a:t>
            </a:r>
            <a:r>
              <a:rPr kumimoji="0" lang="en-US" sz="2000" b="1"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 </a:t>
            </a:r>
            <a:r>
              <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rPr>
              <a:t>realization of the Microfinance developing Strategy for 2011-2015 as an important measure of diminishing  negative impact of 2010 events on the population’s wellbeing and continuation of the Mid-term Strategy</a:t>
            </a:r>
            <a:r>
              <a:rPr kumimoji="0" lang="en-US" sz="2000" i="0" u="none" strike="noStrike" kern="1200" cap="none" spc="0" normalizeH="0" noProof="0" dirty="0" smtClean="0">
                <a:ln>
                  <a:noFill/>
                </a:ln>
                <a:solidFill>
                  <a:srgbClr val="000000"/>
                </a:solidFill>
                <a:effectLst/>
                <a:uLnTx/>
                <a:uFillTx/>
                <a:latin typeface="Times New Roman" pitchFamily="18" charset="0"/>
                <a:ea typeface="Times New Roman" pitchFamily="18" charset="0"/>
                <a:cs typeface="Times New Roman" pitchFamily="18" charset="0"/>
              </a:rPr>
              <a:t> that was complete in 2010 and showed satisfactory results.</a:t>
            </a:r>
            <a:endParaRPr kumimoji="0" lang="en-US" sz="2000" i="0" u="none" strike="noStrike" kern="1200" cap="none" spc="0" normalizeH="0" baseline="0" noProof="0" dirty="0" smtClean="0">
              <a:ln>
                <a:noFill/>
              </a:ln>
              <a:solidFill>
                <a:srgbClr val="000000"/>
              </a:solidFill>
              <a:effectLst/>
              <a:uLnTx/>
              <a:uFillTx/>
              <a:latin typeface="Times New Roman" pitchFamily="18" charset="0"/>
              <a:ea typeface="Times New Roman" pitchFamily="18" charset="0"/>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ru-RU"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1"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lvl="0" algn="ctr">
              <a:spcBef>
                <a:spcPct val="0"/>
              </a:spcBef>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MANAGING 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3"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
        <p:nvSpPr>
          <p:cNvPr id="24" name="Rectangle 2"/>
          <p:cNvSpPr txBox="1">
            <a:spLocks noChangeArrowheads="1"/>
          </p:cNvSpPr>
          <p:nvPr/>
        </p:nvSpPr>
        <p:spPr bwMode="auto">
          <a:xfrm>
            <a:off x="285720" y="785794"/>
            <a:ext cx="8643998" cy="1857388"/>
          </a:xfrm>
          <a:prstGeom prst="rect">
            <a:avLst/>
          </a:prstGeom>
          <a:noFill/>
          <a:ln w="12700">
            <a:noFill/>
            <a:miter lim="800000"/>
            <a:headEnd/>
            <a:tailEnd/>
          </a:ln>
        </p:spPr>
        <p:txBody>
          <a:bodyPr anchor="ctr"/>
          <a:lstStyle/>
          <a:p>
            <a:pPr indent="363538" algn="just">
              <a:spcBef>
                <a:spcPts val="300"/>
              </a:spcBef>
            </a:pPr>
            <a:r>
              <a:rPr lang="en-US" sz="2000" dirty="0" smtClean="0">
                <a:latin typeface="Times New Roman" pitchFamily="18" charset="0"/>
                <a:cs typeface="Times New Roman" pitchFamily="18" charset="0"/>
              </a:rPr>
              <a:t>The Law on MFOs defines three types of organizations in </a:t>
            </a:r>
            <a:r>
              <a:rPr lang="en-US" sz="2000" dirty="0" err="1" smtClean="0">
                <a:latin typeface="Times New Roman" pitchFamily="18" charset="0"/>
                <a:cs typeface="Times New Roman" pitchFamily="18" charset="0"/>
              </a:rPr>
              <a:t>microfinancial</a:t>
            </a:r>
            <a:r>
              <a:rPr lang="en-US" sz="2000" dirty="0" smtClean="0">
                <a:latin typeface="Times New Roman" pitchFamily="18" charset="0"/>
                <a:cs typeface="Times New Roman" pitchFamily="18" charset="0"/>
              </a:rPr>
              <a:t> sector: MFO (microfinance organization), MCC (microcredit company), MCA (microcredit agency).  MFOs are licensed by National Bank of Kyrgyzstan and allowed to both crediting and accepting deposits. MCC and MCA act on the basis of Certificate from  the National Bank and are not allowed to accept deposits. </a:t>
            </a:r>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txBox="1">
            <a:spLocks noChangeArrowheads="1"/>
          </p:cNvSpPr>
          <p:nvPr/>
        </p:nvSpPr>
        <p:spPr bwMode="auto">
          <a:xfrm>
            <a:off x="5214938" y="2428875"/>
            <a:ext cx="3714750" cy="3500438"/>
          </a:xfrm>
          <a:prstGeom prst="rect">
            <a:avLst/>
          </a:prstGeom>
          <a:noFill/>
          <a:ln w="12700">
            <a:noFill/>
            <a:miter lim="800000"/>
            <a:headEnd/>
            <a:tailEnd/>
          </a:ln>
        </p:spPr>
        <p:txBody>
          <a:bodyPr anchor="ctr"/>
          <a:lstStyle/>
          <a:p>
            <a:pPr algn="ctr">
              <a:defRPr/>
            </a:pPr>
            <a:endParaRPr lang="ru-RU" sz="2800" b="1" kern="0" dirty="0">
              <a:latin typeface="Times New Roman" pitchFamily="18" charset="0"/>
              <a:ea typeface="+mj-ea"/>
              <a:cs typeface="Times New Roman" pitchFamily="18" charset="0"/>
            </a:endParaRPr>
          </a:p>
        </p:txBody>
      </p:sp>
      <p:grpSp>
        <p:nvGrpSpPr>
          <p:cNvPr id="2" name="Группа 16"/>
          <p:cNvGrpSpPr/>
          <p:nvPr/>
        </p:nvGrpSpPr>
        <p:grpSpPr>
          <a:xfrm>
            <a:off x="0" y="0"/>
            <a:ext cx="9144000" cy="674688"/>
            <a:chOff x="0" y="0"/>
            <a:chExt cx="9144000" cy="674688"/>
          </a:xfrm>
        </p:grpSpPr>
        <p:pic>
          <p:nvPicPr>
            <p:cNvPr id="16" name="Picture 2"/>
            <p:cNvPicPr>
              <a:picLocks noChangeAspect="1" noChangeArrowheads="1"/>
            </p:cNvPicPr>
            <p:nvPr/>
          </p:nvPicPr>
          <p:blipFill>
            <a:blip r:embed="rId3" cstate="print"/>
            <a:srcRect/>
            <a:stretch>
              <a:fillRect/>
            </a:stretch>
          </p:blipFill>
          <p:spPr bwMode="auto">
            <a:xfrm>
              <a:off x="0" y="0"/>
              <a:ext cx="642910" cy="642919"/>
            </a:xfrm>
            <a:prstGeom prst="rect">
              <a:avLst/>
            </a:prstGeom>
            <a:noFill/>
            <a:ln w="9525">
              <a:noFill/>
              <a:miter lim="800000"/>
              <a:headEnd/>
              <a:tailEnd/>
            </a:ln>
          </p:spPr>
        </p:pic>
        <p:pic>
          <p:nvPicPr>
            <p:cNvPr id="17" name="Picture 3"/>
            <p:cNvPicPr>
              <a:picLocks noChangeAspect="1" noChangeArrowheads="1"/>
            </p:cNvPicPr>
            <p:nvPr/>
          </p:nvPicPr>
          <p:blipFill>
            <a:blip r:embed="rId4" cstate="print"/>
            <a:srcRect/>
            <a:stretch>
              <a:fillRect/>
            </a:stretch>
          </p:blipFill>
          <p:spPr bwMode="auto">
            <a:xfrm>
              <a:off x="8501090" y="0"/>
              <a:ext cx="642910" cy="642923"/>
            </a:xfrm>
            <a:prstGeom prst="rect">
              <a:avLst/>
            </a:prstGeom>
            <a:noFill/>
            <a:ln w="9525">
              <a:noFill/>
              <a:miter lim="800000"/>
              <a:headEnd/>
              <a:tailEnd/>
            </a:ln>
          </p:spPr>
        </p:pic>
        <p:cxnSp>
          <p:nvCxnSpPr>
            <p:cNvPr id="18" name="Прямая соединительная линия 17"/>
            <p:cNvCxnSpPr/>
            <p:nvPr/>
          </p:nvCxnSpPr>
          <p:spPr bwMode="auto">
            <a:xfrm>
              <a:off x="0" y="642918"/>
              <a:ext cx="9144000" cy="1588"/>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12"/>
            <p:cNvSpPr txBox="1">
              <a:spLocks noChangeArrowheads="1"/>
            </p:cNvSpPr>
            <p:nvPr/>
          </p:nvSpPr>
          <p:spPr bwMode="auto">
            <a:xfrm>
              <a:off x="457200" y="274638"/>
              <a:ext cx="8229600" cy="400050"/>
            </a:xfrm>
            <a:prstGeom prst="rect">
              <a:avLst/>
            </a:prstGeom>
            <a:noFill/>
            <a:ln w="9525">
              <a:noFill/>
              <a:miter lim="800000"/>
              <a:headEnd/>
              <a:tailEnd/>
            </a:ln>
            <a:effectLst/>
          </p:spPr>
          <p:txBody>
            <a:bodyPr anchor="ctr">
              <a:spAutoFit/>
            </a:bodyPr>
            <a:lstStyle/>
            <a:p>
              <a:pPr algn="ctr" eaLnBrk="0" hangingPunct="0">
                <a:defRPr/>
              </a:pPr>
              <a:endParaRPr lang="ru-RU" sz="2000" b="1" kern="0" dirty="0">
                <a:solidFill>
                  <a:schemeClr val="bg1"/>
                </a:solidFill>
                <a:effectLst>
                  <a:outerShdw blurRad="38100" dist="38100" dir="2700000" algn="tl">
                    <a:srgbClr val="C0C0C0"/>
                  </a:outerShdw>
                </a:effectLst>
                <a:latin typeface="Times New Roman" pitchFamily="18" charset="0"/>
                <a:ea typeface="+mj-ea"/>
                <a:cs typeface="Times New Roman" pitchFamily="18" charset="0"/>
              </a:endParaRPr>
            </a:p>
          </p:txBody>
        </p:sp>
      </p:grpSp>
      <p:sp>
        <p:nvSpPr>
          <p:cNvPr id="22" name="Rectangle 2"/>
          <p:cNvSpPr txBox="1">
            <a:spLocks noChangeArrowheads="1"/>
          </p:cNvSpPr>
          <p:nvPr/>
        </p:nvSpPr>
        <p:spPr bwMode="auto">
          <a:xfrm>
            <a:off x="714348" y="1071546"/>
            <a:ext cx="7643866" cy="1571636"/>
          </a:xfrm>
          <a:prstGeom prst="rect">
            <a:avLst/>
          </a:prstGeom>
          <a:noFill/>
          <a:ln w="12700">
            <a:noFill/>
            <a:miter lim="800000"/>
            <a:headEnd/>
            <a:tailEnd/>
          </a:ln>
        </p:spPr>
        <p:txBody>
          <a:bodyPr anchor="ctr"/>
          <a:lstStyle/>
          <a:p>
            <a:pPr marL="263525" indent="-263525">
              <a:spcBef>
                <a:spcPts val="300"/>
              </a:spcBef>
              <a:buFont typeface="Wingdings" pitchFamily="2" charset="2"/>
              <a:buChar char="v"/>
            </a:pPr>
            <a:endParaRPr lang="ru-RU" sz="1400" dirty="0">
              <a:latin typeface="Times New Roman" pitchFamily="18" charset="0"/>
              <a:cs typeface="Times New Roman" pitchFamily="18" charset="0"/>
            </a:endParaRPr>
          </a:p>
        </p:txBody>
      </p:sp>
      <p:sp>
        <p:nvSpPr>
          <p:cNvPr id="13" name="Номер слайда 12"/>
          <p:cNvSpPr>
            <a:spLocks noGrp="1"/>
          </p:cNvSpPr>
          <p:nvPr>
            <p:ph type="sldNum" sz="quarter" idx="12"/>
          </p:nvPr>
        </p:nvSpPr>
        <p:spPr/>
        <p:txBody>
          <a:bodyPr/>
          <a:lstStyle/>
          <a:p>
            <a:fld id="{725C68B6-61C2-468F-89AB-4B9F7531AA68}" type="slidenum">
              <a:rPr lang="ru-RU" smtClean="0"/>
              <a:pPr/>
              <a:t>9</a:t>
            </a:fld>
            <a:endParaRPr lang="ru-RU"/>
          </a:p>
        </p:txBody>
      </p:sp>
      <p:sp>
        <p:nvSpPr>
          <p:cNvPr id="15" name="Rectangle 2"/>
          <p:cNvSpPr txBox="1">
            <a:spLocks noChangeArrowheads="1"/>
          </p:cNvSpPr>
          <p:nvPr/>
        </p:nvSpPr>
        <p:spPr>
          <a:xfrm>
            <a:off x="500034" y="642918"/>
            <a:ext cx="8115300" cy="785818"/>
          </a:xfrm>
          <a:prstGeom prst="rect">
            <a:avLst/>
          </a:prstGeom>
          <a:noFill/>
          <a:ln>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smtClean="0">
                <a:ln>
                  <a:noFill/>
                </a:ln>
                <a:solidFill>
                  <a:srgbClr val="000000"/>
                </a:solidFill>
                <a:effectLst/>
                <a:uLnTx/>
                <a:uFillTx/>
                <a:latin typeface="Times New Roman" pitchFamily="18" charset="0"/>
                <a:ea typeface="Times New Roman" pitchFamily="18" charset="0"/>
                <a:cs typeface="Times New Roman" pitchFamily="18" charset="0"/>
              </a:rPr>
              <a:t>Regulation  and particularities of microfinance sector in Central Asian countries</a:t>
            </a:r>
            <a:endParaRPr kumimoji="0" lang="ru-RU" sz="20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p:txBody>
      </p:sp>
      <p:sp>
        <p:nvSpPr>
          <p:cNvPr id="23" name="Прямоугольник 22"/>
          <p:cNvSpPr/>
          <p:nvPr/>
        </p:nvSpPr>
        <p:spPr>
          <a:xfrm>
            <a:off x="214282" y="1285860"/>
            <a:ext cx="8643966" cy="5386090"/>
          </a:xfrm>
          <a:prstGeom prst="rect">
            <a:avLst/>
          </a:prstGeom>
        </p:spPr>
        <p:txBody>
          <a:bodyPr wrap="square">
            <a:spAutoFit/>
          </a:bodyPr>
          <a:lstStyle/>
          <a:p>
            <a:pPr lvl="0" algn="ctr" eaLnBrk="0" fontAlgn="base" hangingPunct="0">
              <a:spcBef>
                <a:spcPct val="0"/>
              </a:spcBef>
              <a:spcAft>
                <a:spcPct val="0"/>
              </a:spcAft>
            </a:pPr>
            <a:r>
              <a:rPr lang="en-US" sz="2000" b="1" dirty="0" smtClean="0">
                <a:solidFill>
                  <a:srgbClr val="00B0F0"/>
                </a:solidFill>
                <a:latin typeface="Times New Roman" pitchFamily="18" charset="0"/>
                <a:cs typeface="Times New Roman" pitchFamily="18" charset="0"/>
              </a:rPr>
              <a:t>Uzbekistan</a:t>
            </a:r>
            <a:endParaRPr lang="en-US" dirty="0" smtClean="0">
              <a:solidFill>
                <a:srgbClr val="00B0F0"/>
              </a:solidFill>
              <a:latin typeface="Times New Roman" pitchFamily="18" charset="0"/>
              <a:cs typeface="Times New Roman" pitchFamily="18" charset="0"/>
            </a:endParaRPr>
          </a:p>
          <a:p>
            <a:pPr lvl="0" indent="450850" eaLnBrk="0" fontAlgn="base" hangingPunct="0">
              <a:spcBef>
                <a:spcPct val="0"/>
              </a:spcBef>
              <a:spcAft>
                <a:spcPct val="0"/>
              </a:spcAft>
            </a:pPr>
            <a:endParaRPr lang="en-US" sz="800" dirty="0" smtClean="0">
              <a:latin typeface="Times New Roman" pitchFamily="18" charset="0"/>
              <a:cs typeface="Times New Roman" pitchFamily="18" charset="0"/>
            </a:endParaRPr>
          </a:p>
          <a:p>
            <a:pPr lvl="0" indent="450850" eaLnBrk="0" fontAlgn="base" hangingPunct="0">
              <a:spcBef>
                <a:spcPct val="0"/>
              </a:spcBef>
              <a:spcAft>
                <a:spcPct val="0"/>
              </a:spcAft>
            </a:pPr>
            <a:r>
              <a:rPr lang="en-US" dirty="0" smtClean="0">
                <a:latin typeface="Times New Roman" pitchFamily="18" charset="0"/>
                <a:cs typeface="Times New Roman" pitchFamily="18" charset="0"/>
              </a:rPr>
              <a:t>Law on Microcredit Organizations (MCO) was adopted in 2006. According to the Laws on MCO the activity of MCOs  licensed and  is regulated by Central Bank of Uzbekistan. MCOs are allowed  to accept deposits.  </a:t>
            </a:r>
          </a:p>
          <a:p>
            <a:pPr lvl="0" indent="450850" eaLnBrk="0" fontAlgn="base" hangingPunct="0">
              <a:spcBef>
                <a:spcPct val="0"/>
              </a:spcBef>
              <a:spcAft>
                <a:spcPct val="0"/>
              </a:spcAft>
            </a:pPr>
            <a:r>
              <a:rPr lang="en-US" dirty="0" smtClean="0">
                <a:latin typeface="Times New Roman" pitchFamily="18" charset="0"/>
                <a:cs typeface="Times New Roman" pitchFamily="18" charset="0"/>
              </a:rPr>
              <a:t>At present there are </a:t>
            </a:r>
            <a:r>
              <a:rPr lang="en-US" b="1" dirty="0" smtClean="0">
                <a:latin typeface="Times New Roman" pitchFamily="18" charset="0"/>
                <a:cs typeface="Times New Roman" pitchFamily="18" charset="0"/>
              </a:rPr>
              <a:t>32</a:t>
            </a:r>
            <a:r>
              <a:rPr lang="en-US" dirty="0" smtClean="0">
                <a:latin typeface="Times New Roman" pitchFamily="18" charset="0"/>
                <a:cs typeface="Times New Roman" pitchFamily="18" charset="0"/>
              </a:rPr>
              <a:t> Microcredit organizations working in Uzbekistan. </a:t>
            </a:r>
          </a:p>
          <a:p>
            <a:pPr lvl="0" indent="450850" eaLnBrk="0" fontAlgn="base" hangingPunct="0">
              <a:spcBef>
                <a:spcPct val="0"/>
              </a:spcBef>
              <a:spcAft>
                <a:spcPct val="0"/>
              </a:spcAft>
            </a:pPr>
            <a:endParaRPr lang="en-US" b="1" dirty="0" smtClean="0">
              <a:latin typeface="Times New Roman" pitchFamily="18" charset="0"/>
              <a:cs typeface="Times New Roman" pitchFamily="18" charset="0"/>
            </a:endParaRPr>
          </a:p>
          <a:p>
            <a:pPr lvl="0" indent="450850" eaLnBrk="0" fontAlgn="base" hangingPunct="0">
              <a:spcBef>
                <a:spcPct val="0"/>
              </a:spcBef>
              <a:spcAft>
                <a:spcPct val="0"/>
              </a:spcAft>
            </a:pPr>
            <a:r>
              <a:rPr lang="en-US" b="1" dirty="0" smtClean="0">
                <a:latin typeface="Times New Roman" pitchFamily="18" charset="0"/>
                <a:cs typeface="Times New Roman" pitchFamily="18" charset="0"/>
              </a:rPr>
              <a:t>The main stake holders in the microfinance sector of Uzbekistan are: </a:t>
            </a:r>
          </a:p>
          <a:p>
            <a:pPr lvl="0" indent="450850" eaLnBrk="0" fontAlgn="base" hangingPunct="0">
              <a:spcBef>
                <a:spcPct val="0"/>
              </a:spcBef>
              <a:spcAft>
                <a:spcPct val="0"/>
              </a:spcAft>
              <a:buFontTx/>
              <a:buChar char="-"/>
            </a:pPr>
            <a:r>
              <a:rPr lang="en-US" dirty="0" smtClean="0">
                <a:latin typeface="Times New Roman" pitchFamily="18" charset="0"/>
                <a:cs typeface="Times New Roman" pitchFamily="18" charset="0"/>
              </a:rPr>
              <a:t>the state  - as shareholder of “</a:t>
            </a:r>
            <a:r>
              <a:rPr lang="en-US" dirty="0" err="1" smtClean="0">
                <a:latin typeface="Times New Roman" pitchFamily="18" charset="0"/>
                <a:cs typeface="Times New Roman" pitchFamily="18" charset="0"/>
              </a:rPr>
              <a:t>Microcreditbank</a:t>
            </a:r>
            <a:r>
              <a:rPr lang="en-US" dirty="0" smtClean="0">
                <a:latin typeface="Times New Roman" pitchFamily="18" charset="0"/>
                <a:cs typeface="Times New Roman" pitchFamily="18" charset="0"/>
              </a:rPr>
              <a:t>” JSC,</a:t>
            </a:r>
          </a:p>
          <a:p>
            <a:pPr lvl="0" indent="450850" eaLnBrk="0" fontAlgn="base" hangingPunct="0">
              <a:spcBef>
                <a:spcPct val="0"/>
              </a:spcBef>
              <a:spcAft>
                <a:spcPct val="0"/>
              </a:spcAft>
              <a:buFontTx/>
              <a:buChar char="-"/>
            </a:pPr>
            <a:r>
              <a:rPr lang="en-US" dirty="0" smtClean="0">
                <a:latin typeface="Times New Roman" pitchFamily="18" charset="0"/>
                <a:cs typeface="Times New Roman" pitchFamily="18" charset="0"/>
              </a:rPr>
              <a:t>international organizations - World bank, Asian Development Bank, IDB Group, UNPD, International Development Association, </a:t>
            </a:r>
            <a:r>
              <a:rPr lang="en-US" dirty="0" err="1" smtClean="0">
                <a:latin typeface="Times New Roman" pitchFamily="18" charset="0"/>
                <a:cs typeface="Times New Roman" pitchFamily="18" charset="0"/>
              </a:rPr>
              <a:t>Commerzbank</a:t>
            </a:r>
            <a:r>
              <a:rPr lang="en-US" dirty="0" smtClean="0">
                <a:latin typeface="Times New Roman" pitchFamily="18" charset="0"/>
                <a:cs typeface="Times New Roman" pitchFamily="18" charset="0"/>
              </a:rPr>
              <a:t> AG, </a:t>
            </a:r>
            <a:r>
              <a:rPr lang="en-US" dirty="0" err="1" smtClean="0">
                <a:latin typeface="Times New Roman" pitchFamily="18" charset="0"/>
                <a:cs typeface="Times New Roman" pitchFamily="18" charset="0"/>
              </a:rPr>
              <a:t>Landes</a:t>
            </a:r>
            <a:r>
              <a:rPr lang="en-US" dirty="0" smtClean="0">
                <a:latin typeface="Times New Roman" pitchFamily="18" charset="0"/>
                <a:cs typeface="Times New Roman" pitchFamily="18" charset="0"/>
              </a:rPr>
              <a:t> Bank AG, KFW, etc. </a:t>
            </a:r>
          </a:p>
          <a:p>
            <a:pPr lvl="0" indent="450850" eaLnBrk="0" fontAlgn="base" hangingPunct="0">
              <a:spcBef>
                <a:spcPct val="0"/>
              </a:spcBef>
              <a:spcAft>
                <a:spcPct val="0"/>
              </a:spcAft>
              <a:buFontTx/>
              <a:buChar char="-"/>
            </a:pPr>
            <a:r>
              <a:rPr lang="en-US" dirty="0" smtClean="0">
                <a:latin typeface="Times New Roman" pitchFamily="18" charset="0"/>
                <a:cs typeface="Times New Roman" pitchFamily="18" charset="0"/>
              </a:rPr>
              <a:t>private sector (microcredit organizations)</a:t>
            </a:r>
          </a:p>
          <a:p>
            <a:pPr lvl="0" indent="450850" eaLnBrk="0" fontAlgn="base" hangingPunct="0">
              <a:spcBef>
                <a:spcPct val="0"/>
              </a:spcBef>
              <a:spcAft>
                <a:spcPct val="0"/>
              </a:spcAft>
              <a:buFontTx/>
              <a:buChar char="-"/>
            </a:pPr>
            <a:r>
              <a:rPr lang="en-US" dirty="0" smtClean="0">
                <a:latin typeface="Times New Roman" pitchFamily="18" charset="0"/>
                <a:cs typeface="Times New Roman" pitchFamily="18" charset="0"/>
              </a:rPr>
              <a:t>National Association of Microcredit Organizations and Credit Unions.</a:t>
            </a:r>
          </a:p>
          <a:p>
            <a:pPr lvl="0" indent="450850" eaLnBrk="0" fontAlgn="base" hangingPunct="0">
              <a:spcBef>
                <a:spcPct val="0"/>
              </a:spcBef>
              <a:spcAft>
                <a:spcPct val="0"/>
              </a:spcAft>
            </a:pPr>
            <a:endParaRPr lang="en-US" b="1" dirty="0" smtClean="0">
              <a:solidFill>
                <a:srgbClr val="000000"/>
              </a:solidFill>
              <a:latin typeface="Times New Roman" pitchFamily="18" charset="0"/>
              <a:ea typeface="Times New Roman" pitchFamily="18" charset="0"/>
              <a:cs typeface="Times New Roman" pitchFamily="18" charset="0"/>
            </a:endParaRPr>
          </a:p>
          <a:p>
            <a:pPr lvl="0" indent="450850" eaLnBrk="0" fontAlgn="base" hangingPunct="0">
              <a:spcBef>
                <a:spcPct val="0"/>
              </a:spcBef>
              <a:spcAft>
                <a:spcPct val="0"/>
              </a:spcAft>
            </a:pPr>
            <a:r>
              <a:rPr lang="en-US" b="1" dirty="0" smtClean="0">
                <a:solidFill>
                  <a:srgbClr val="000000"/>
                </a:solidFill>
                <a:latin typeface="Times New Roman" pitchFamily="18" charset="0"/>
                <a:ea typeface="Times New Roman" pitchFamily="18" charset="0"/>
                <a:cs typeface="Times New Roman" pitchFamily="18" charset="0"/>
              </a:rPr>
              <a:t>State policy in developing the microfinance sector in Uzbekistan – </a:t>
            </a:r>
            <a:r>
              <a:rPr lang="en-US" dirty="0" smtClean="0">
                <a:solidFill>
                  <a:srgbClr val="000000"/>
                </a:solidFill>
                <a:latin typeface="Times New Roman" pitchFamily="18" charset="0"/>
                <a:ea typeface="Times New Roman" pitchFamily="18" charset="0"/>
                <a:cs typeface="Times New Roman" pitchFamily="18" charset="0"/>
              </a:rPr>
              <a:t>further expansion of the access of small business and private entrepreneurship to financial services via “</a:t>
            </a:r>
            <a:r>
              <a:rPr lang="en-US" dirty="0" err="1" smtClean="0">
                <a:solidFill>
                  <a:srgbClr val="000000"/>
                </a:solidFill>
                <a:latin typeface="Times New Roman" pitchFamily="18" charset="0"/>
                <a:ea typeface="Times New Roman" pitchFamily="18" charset="0"/>
                <a:cs typeface="Times New Roman" pitchFamily="18" charset="0"/>
              </a:rPr>
              <a:t>Microcreditbank</a:t>
            </a:r>
            <a:r>
              <a:rPr lang="en-US" dirty="0" smtClean="0">
                <a:solidFill>
                  <a:srgbClr val="000000"/>
                </a:solidFill>
                <a:latin typeface="Times New Roman" pitchFamily="18" charset="0"/>
                <a:ea typeface="Times New Roman" pitchFamily="18" charset="0"/>
                <a:cs typeface="Times New Roman" pitchFamily="18" charset="0"/>
              </a:rPr>
              <a:t>” JSC (that was established in 2006), attraction of investment and development of new financial products for rural and urban entrepreneurs. </a:t>
            </a:r>
            <a:endParaRPr lang="en-US" dirty="0" smtClean="0">
              <a:latin typeface="Times New Roman" pitchFamily="18" charset="0"/>
              <a:cs typeface="Times New Roman" pitchFamily="18" charset="0"/>
            </a:endParaRPr>
          </a:p>
        </p:txBody>
      </p:sp>
      <p:sp>
        <p:nvSpPr>
          <p:cNvPr id="21" name="Text Box 12"/>
          <p:cNvSpPr txBox="1">
            <a:spLocks noChangeArrowheads="1"/>
          </p:cNvSpPr>
          <p:nvPr/>
        </p:nvSpPr>
        <p:spPr bwMode="auto">
          <a:xfrm>
            <a:off x="428596" y="0"/>
            <a:ext cx="8229600" cy="523220"/>
          </a:xfrm>
          <a:prstGeom prst="rect">
            <a:avLst/>
          </a:prstGeom>
          <a:noFill/>
          <a:ln w="9525">
            <a:noFill/>
            <a:miter lim="800000"/>
            <a:headEnd/>
            <a:tailEnd/>
          </a:ln>
          <a:effectLst/>
        </p:spPr>
        <p:txBody>
          <a:bodyPr vert="horz" wrap="square" lIns="91440" tIns="45720" rIns="91440" bIns="45720" rtlCol="0" anchor="ctr">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JSC</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a:t>
            </a:r>
            <a:r>
              <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FUND for FİNANCİAL</a:t>
            </a:r>
            <a:r>
              <a:rPr kumimoji="0" lang="en-US" sz="1400" b="1" i="0" u="none" strike="noStrike" kern="1200" cap="none" spc="50" normalizeH="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 SUPPORT of AGRİCULTURE</a:t>
            </a:r>
            <a:r>
              <a:rPr kumimoji="0" lang="ru-RU"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rPr>
              <a:t>»</a:t>
            </a:r>
            <a:endParaRPr kumimoji="0" lang="en-US" sz="1400" b="1" i="0" u="none" strike="noStrike" kern="1200" cap="none" spc="50" normalizeH="0" baseline="0" noProof="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1400" b="1" spc="50" dirty="0" smtClean="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latin typeface="Times New Roman" pitchFamily="18" charset="0"/>
                <a:ea typeface="+mj-ea"/>
                <a:cs typeface="Times New Roman" pitchFamily="18" charset="0"/>
              </a:rPr>
              <a:t>JSC “NATIONAL MANAGING HOLDING “KAZAGRO”</a:t>
            </a:r>
            <a:endParaRPr kumimoji="0" lang="ru-RU" sz="1400" b="1" i="0" u="none" strike="noStrike" kern="1200" cap="none" spc="50" normalizeH="0" baseline="0" noProof="0" dirty="0">
              <a:ln w="13500">
                <a:solidFill>
                  <a:sysClr val="windowText" lastClr="000000">
                    <a:alpha val="6500"/>
                  </a:sysClr>
                </a:solidFill>
                <a:prstDash val="solid"/>
              </a:ln>
              <a:solidFill>
                <a:srgbClr val="FFFF00"/>
              </a:solidFill>
              <a:effectLst>
                <a:innerShdw blurRad="50900" dist="38500" dir="13500000">
                  <a:srgbClr val="000000">
                    <a:alpha val="60000"/>
                  </a:srgbClr>
                </a:innerShdw>
              </a:effectLst>
              <a:uLnTx/>
              <a:uFillTx/>
              <a:latin typeface="Times New Roman" pitchFamily="18" charset="0"/>
              <a:ea typeface="+mj-ea"/>
              <a:cs typeface="Times New Roman" pitchFamily="18" charset="0"/>
            </a:endParaRPr>
          </a:p>
        </p:txBody>
      </p:sp>
      <p:sp>
        <p:nvSpPr>
          <p:cNvPr id="24" name="Нижний колонтитул 19"/>
          <p:cNvSpPr>
            <a:spLocks noGrp="1"/>
          </p:cNvSpPr>
          <p:nvPr>
            <p:ph type="ftr" sz="quarter" idx="11"/>
          </p:nvPr>
        </p:nvSpPr>
        <p:spPr>
          <a:xfrm>
            <a:off x="500034" y="6565921"/>
            <a:ext cx="7786742" cy="292079"/>
          </a:xfrm>
        </p:spPr>
        <p:txBody>
          <a:bodyPr/>
          <a:lstStyle/>
          <a:p>
            <a:r>
              <a:rPr lang="en-US" dirty="0" smtClean="0"/>
              <a:t>Pricing and Marketing Issues in Microfinance - Central Asia</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3247</TotalTime>
  <Words>2391</Words>
  <PresentationFormat>Экран (4:3)</PresentationFormat>
  <Paragraphs>311</Paragraphs>
  <Slides>22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Тема Office</vt:lpstr>
      <vt:lpstr>Pricing and Marketing Issues in Microfinance –  Central Asia </vt:lpstr>
      <vt:lpstr>Development of Microfinance in Central Asia*</vt:lpstr>
      <vt:lpstr>Three levels of microfinance system has been set up in Central Asian countries:</vt:lpstr>
      <vt:lpstr>Regulation  and particularities of microfinance sector in Central Asian countries</vt:lpstr>
      <vt:lpstr>Proposed changes in the legislation of microfinance sector in Kazakhstan:</vt:lpstr>
      <vt:lpstr>The main stakeholders in the microfinance sector in Kazakhstan are:</vt:lpstr>
      <vt:lpstr>Слайд 7</vt:lpstr>
      <vt:lpstr>The main stakeholders in the microfinance sector in Kyrgyzstan are:</vt:lpstr>
      <vt:lpstr>Слайд 9</vt:lpstr>
      <vt:lpstr>Слайд 10</vt:lpstr>
      <vt:lpstr>The main stakeholders in the microfinance sector in Tajikistan are:</vt:lpstr>
      <vt:lpstr>Main characteristics of Microfinance sector in Central Asian countries:</vt:lpstr>
      <vt:lpstr>Main  indicators of  socio-economic development in Central Asian countries:</vt:lpstr>
      <vt:lpstr>Estimated level of demand for microcredits in Central Asian countries:</vt:lpstr>
      <vt:lpstr>Marketing and Pricing Issues faced by Microfinance Sector of Central Asia</vt:lpstr>
      <vt:lpstr>Approaches to solve the issues:</vt:lpstr>
      <vt:lpstr>Case-study   “Fund for Financial Support of Agriculture” JSC, affiliate company of “National Holding “KazAgro”, JSC </vt:lpstr>
      <vt:lpstr>“National Managing Holding “KazAgro” JSC:</vt:lpstr>
      <vt:lpstr>2 crediting companies:</vt:lpstr>
      <vt:lpstr>“Fund for Financial Support of Agriculture” JSC (FFSA):</vt:lpstr>
      <vt:lpstr>“Fund for Financial Support of Agriculture” JSC (FFSA):</vt:lpstr>
      <vt:lpstr>  Thank You for Your Attention!    Contact details:  Bakhyt Sayakova “Fund for Financial Support of Agriculture”, JSC Astana, Kazakhstan bakhyt_sayak@mail.ru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Бахыт Саякова</cp:lastModifiedBy>
  <cp:revision>300</cp:revision>
  <dcterms:modified xsi:type="dcterms:W3CDTF">2012-03-20T08:17:16Z</dcterms:modified>
</cp:coreProperties>
</file>