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664" r:id="rId2"/>
  </p:sldMasterIdLst>
  <p:notesMasterIdLst>
    <p:notesMasterId r:id="rId34"/>
  </p:notesMasterIdLst>
  <p:handoutMasterIdLst>
    <p:handoutMasterId r:id="rId35"/>
  </p:handoutMasterIdLst>
  <p:sldIdLst>
    <p:sldId id="978" r:id="rId3"/>
    <p:sldId id="1107" r:id="rId4"/>
    <p:sldId id="1071" r:id="rId5"/>
    <p:sldId id="1106" r:id="rId6"/>
    <p:sldId id="1072" r:id="rId7"/>
    <p:sldId id="1100" r:id="rId8"/>
    <p:sldId id="1119" r:id="rId9"/>
    <p:sldId id="1105" r:id="rId10"/>
    <p:sldId id="1073" r:id="rId11"/>
    <p:sldId id="1074" r:id="rId12"/>
    <p:sldId id="1076" r:id="rId13"/>
    <p:sldId id="1075" r:id="rId14"/>
    <p:sldId id="1077" r:id="rId15"/>
    <p:sldId id="1079" r:id="rId16"/>
    <p:sldId id="1080" r:id="rId17"/>
    <p:sldId id="1081" r:id="rId18"/>
    <p:sldId id="1082" r:id="rId19"/>
    <p:sldId id="1083" r:id="rId20"/>
    <p:sldId id="1102" r:id="rId21"/>
    <p:sldId id="1085" r:id="rId22"/>
    <p:sldId id="1108" r:id="rId23"/>
    <p:sldId id="1113" r:id="rId24"/>
    <p:sldId id="1110" r:id="rId25"/>
    <p:sldId id="1111" r:id="rId26"/>
    <p:sldId id="1112" r:id="rId27"/>
    <p:sldId id="1115" r:id="rId28"/>
    <p:sldId id="1087" r:id="rId29"/>
    <p:sldId id="1086" r:id="rId30"/>
    <p:sldId id="1116" r:id="rId31"/>
    <p:sldId id="1120" r:id="rId32"/>
    <p:sldId id="1092" r:id="rId33"/>
  </p:sldIdLst>
  <p:sldSz cx="9144000" cy="6858000" type="screen4x3"/>
  <p:notesSz cx="7034213" cy="10172700"/>
  <p:defaultTextStyle>
    <a:defPPr>
      <a:defRPr lang="en-GB"/>
    </a:defPPr>
    <a:lvl1pPr algn="l" rtl="0" fontAlgn="base">
      <a:spcBef>
        <a:spcPct val="0"/>
      </a:spcBef>
      <a:spcAft>
        <a:spcPct val="0"/>
      </a:spcAft>
      <a:defRPr sz="1200" i="1" kern="1200">
        <a:solidFill>
          <a:schemeClr val="tx1"/>
        </a:solidFill>
        <a:latin typeface="Arial" charset="0"/>
        <a:ea typeface="+mn-ea"/>
        <a:cs typeface="Arial" charset="0"/>
      </a:defRPr>
    </a:lvl1pPr>
    <a:lvl2pPr marL="457200" algn="l" rtl="0" fontAlgn="base">
      <a:spcBef>
        <a:spcPct val="0"/>
      </a:spcBef>
      <a:spcAft>
        <a:spcPct val="0"/>
      </a:spcAft>
      <a:defRPr sz="1200" i="1" kern="1200">
        <a:solidFill>
          <a:schemeClr val="tx1"/>
        </a:solidFill>
        <a:latin typeface="Arial" charset="0"/>
        <a:ea typeface="+mn-ea"/>
        <a:cs typeface="Arial" charset="0"/>
      </a:defRPr>
    </a:lvl2pPr>
    <a:lvl3pPr marL="914400" algn="l" rtl="0" fontAlgn="base">
      <a:spcBef>
        <a:spcPct val="0"/>
      </a:spcBef>
      <a:spcAft>
        <a:spcPct val="0"/>
      </a:spcAft>
      <a:defRPr sz="1200" i="1" kern="1200">
        <a:solidFill>
          <a:schemeClr val="tx1"/>
        </a:solidFill>
        <a:latin typeface="Arial" charset="0"/>
        <a:ea typeface="+mn-ea"/>
        <a:cs typeface="Arial" charset="0"/>
      </a:defRPr>
    </a:lvl3pPr>
    <a:lvl4pPr marL="1371600" algn="l" rtl="0" fontAlgn="base">
      <a:spcBef>
        <a:spcPct val="0"/>
      </a:spcBef>
      <a:spcAft>
        <a:spcPct val="0"/>
      </a:spcAft>
      <a:defRPr sz="1200" i="1" kern="1200">
        <a:solidFill>
          <a:schemeClr val="tx1"/>
        </a:solidFill>
        <a:latin typeface="Arial" charset="0"/>
        <a:ea typeface="+mn-ea"/>
        <a:cs typeface="Arial" charset="0"/>
      </a:defRPr>
    </a:lvl4pPr>
    <a:lvl5pPr marL="1828800" algn="l" rtl="0" fontAlgn="base">
      <a:spcBef>
        <a:spcPct val="0"/>
      </a:spcBef>
      <a:spcAft>
        <a:spcPct val="0"/>
      </a:spcAft>
      <a:defRPr sz="1200" i="1" kern="1200">
        <a:solidFill>
          <a:schemeClr val="tx1"/>
        </a:solidFill>
        <a:latin typeface="Arial" charset="0"/>
        <a:ea typeface="+mn-ea"/>
        <a:cs typeface="Arial" charset="0"/>
      </a:defRPr>
    </a:lvl5pPr>
    <a:lvl6pPr marL="2286000" algn="l" defTabSz="914400" rtl="0" eaLnBrk="1" latinLnBrk="0" hangingPunct="1">
      <a:defRPr sz="1200" i="1" kern="1200">
        <a:solidFill>
          <a:schemeClr val="tx1"/>
        </a:solidFill>
        <a:latin typeface="Arial" charset="0"/>
        <a:ea typeface="+mn-ea"/>
        <a:cs typeface="Arial" charset="0"/>
      </a:defRPr>
    </a:lvl6pPr>
    <a:lvl7pPr marL="2743200" algn="l" defTabSz="914400" rtl="0" eaLnBrk="1" latinLnBrk="0" hangingPunct="1">
      <a:defRPr sz="1200" i="1" kern="1200">
        <a:solidFill>
          <a:schemeClr val="tx1"/>
        </a:solidFill>
        <a:latin typeface="Arial" charset="0"/>
        <a:ea typeface="+mn-ea"/>
        <a:cs typeface="Arial" charset="0"/>
      </a:defRPr>
    </a:lvl7pPr>
    <a:lvl8pPr marL="3200400" algn="l" defTabSz="914400" rtl="0" eaLnBrk="1" latinLnBrk="0" hangingPunct="1">
      <a:defRPr sz="1200" i="1" kern="1200">
        <a:solidFill>
          <a:schemeClr val="tx1"/>
        </a:solidFill>
        <a:latin typeface="Arial" charset="0"/>
        <a:ea typeface="+mn-ea"/>
        <a:cs typeface="Arial" charset="0"/>
      </a:defRPr>
    </a:lvl8pPr>
    <a:lvl9pPr marL="3657600" algn="l" defTabSz="914400" rtl="0" eaLnBrk="1" latinLnBrk="0" hangingPunct="1">
      <a:defRPr sz="1200" i="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16BA"/>
    <a:srgbClr val="000000"/>
    <a:srgbClr val="8C4F5E"/>
    <a:srgbClr val="003366"/>
    <a:srgbClr val="FF33CC"/>
    <a:srgbClr val="D511B0"/>
    <a:srgbClr val="6D537F"/>
    <a:srgbClr val="3D1A5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1" autoAdjust="0"/>
    <p:restoredTop sz="92857" autoAdjust="0"/>
  </p:normalViewPr>
  <p:slideViewPr>
    <p:cSldViewPr snapToGrid="0">
      <p:cViewPr>
        <p:scale>
          <a:sx n="73" d="100"/>
          <a:sy n="73" d="100"/>
        </p:scale>
        <p:origin x="-1260" y="-78"/>
      </p:cViewPr>
      <p:guideLst>
        <p:guide orient="horz" pos="839"/>
        <p:guide orient="horz" pos="1305"/>
        <p:guide orient="horz" pos="3965"/>
        <p:guide pos="2780"/>
        <p:guide pos="54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556"/>
    </p:cViewPr>
  </p:sorter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em351\Desktop\GM\odb-performance%20graph.xls" TargetMode="External"/><Relationship Id="rId1" Type="http://schemas.openxmlformats.org/officeDocument/2006/relationships/themeOverride" Target="../theme/themeOverride2.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em351\AppData\Local\Microsoft\Windows\Temporary%20Internet%20Files\Content.Outlook\GPXWMWKC\&#1575;&#1604;&#1575;&#1603;&#1587;&#1604;%20&#1604;&#1604;&#1576;&#1610;&#1575;&#1606;&#1575;&#1578;.xls"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file:///D:\Shares\SamirK\EXPECTED%20LOSS%20MODEL\lgd%20AND%20pd%20MODEL-2.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0633885343554482"/>
          <c:y val="9.665427509293735E-2"/>
          <c:w val="0.80944067772800765"/>
          <c:h val="0.7360594795539056"/>
        </c:manualLayout>
      </c:layout>
      <c:barChart>
        <c:barDir val="col"/>
        <c:grouping val="stacked"/>
        <c:ser>
          <c:idx val="1"/>
          <c:order val="0"/>
          <c:tx>
            <c:strRef>
              <c:f>Sheet1!$K$108</c:f>
              <c:strCache>
                <c:ptCount val="1"/>
                <c:pt idx="0">
                  <c:v>Net Portfolio</c:v>
                </c:pt>
              </c:strCache>
            </c:strRef>
          </c:tx>
          <c:spPr>
            <a:solidFill>
              <a:srgbClr val="33CCCC"/>
            </a:solidFill>
            <a:ln w="12700">
              <a:solidFill>
                <a:srgbClr val="000000"/>
              </a:solidFill>
              <a:prstDash val="solid"/>
            </a:ln>
          </c:spPr>
          <c:dLbls>
            <c:dLbl>
              <c:idx val="0"/>
              <c:layout/>
              <c:tx>
                <c:rich>
                  <a:bodyPr/>
                  <a:lstStyle/>
                  <a:p>
                    <a:r>
                      <a:rPr lang="en-US" smtClean="0"/>
                      <a:t>15.683</a:t>
                    </a:r>
                    <a:endParaRPr lang="en-US"/>
                  </a:p>
                </c:rich>
              </c:tx>
              <c:showVal val="1"/>
            </c:dLbl>
            <c:dLbl>
              <c:idx val="1"/>
              <c:layout>
                <c:manualLayout>
                  <c:x val="8.1836888899142462E-3"/>
                  <c:y val="2.1766167377828112E-2"/>
                </c:manualLayout>
              </c:layout>
              <c:tx>
                <c:rich>
                  <a:bodyPr/>
                  <a:lstStyle/>
                  <a:p>
                    <a:r>
                      <a:rPr lang="en-US" dirty="0" smtClean="0"/>
                      <a:t>15,102</a:t>
                    </a:r>
                    <a:endParaRPr lang="en-US" dirty="0"/>
                  </a:p>
                </c:rich>
              </c:tx>
              <c:showVal val="1"/>
            </c:dLbl>
            <c:dLbl>
              <c:idx val="2"/>
              <c:layout/>
              <c:tx>
                <c:rich>
                  <a:bodyPr/>
                  <a:lstStyle/>
                  <a:p>
                    <a:r>
                      <a:rPr lang="en-US" smtClean="0"/>
                      <a:t>18.163</a:t>
                    </a:r>
                    <a:endParaRPr lang="en-US"/>
                  </a:p>
                </c:rich>
              </c:tx>
              <c:showVal val="1"/>
            </c:dLbl>
            <c:dLbl>
              <c:idx val="3"/>
              <c:layout/>
              <c:tx>
                <c:rich>
                  <a:bodyPr/>
                  <a:lstStyle/>
                  <a:p>
                    <a:r>
                      <a:rPr lang="en-US" smtClean="0"/>
                      <a:t>32.275</a:t>
                    </a:r>
                    <a:endParaRPr lang="en-US"/>
                  </a:p>
                </c:rich>
              </c:tx>
              <c:showVal val="1"/>
            </c:dLbl>
            <c:dLbl>
              <c:idx val="4"/>
              <c:layout/>
              <c:tx>
                <c:rich>
                  <a:bodyPr/>
                  <a:lstStyle/>
                  <a:p>
                    <a:r>
                      <a:rPr lang="en-US" smtClean="0"/>
                      <a:t>57.459</a:t>
                    </a:r>
                    <a:endParaRPr lang="en-US"/>
                  </a:p>
                </c:rich>
              </c:tx>
              <c:showVal val="1"/>
            </c:dLbl>
            <c:dLbl>
              <c:idx val="5"/>
              <c:layout/>
              <c:tx>
                <c:rich>
                  <a:bodyPr/>
                  <a:lstStyle/>
                  <a:p>
                    <a:r>
                      <a:rPr lang="en-US" smtClean="0"/>
                      <a:t>77.593</a:t>
                    </a:r>
                    <a:endParaRPr lang="en-US"/>
                  </a:p>
                </c:rich>
              </c:tx>
              <c:showVal val="1"/>
            </c:dLbl>
            <c:dLbl>
              <c:idx val="6"/>
              <c:layout>
                <c:manualLayout>
                  <c:x val="-3.2734755559656829E-3"/>
                  <c:y val="-7.9809280385369732E-2"/>
                </c:manualLayout>
              </c:layout>
              <c:tx>
                <c:rich>
                  <a:bodyPr/>
                  <a:lstStyle/>
                  <a:p>
                    <a:r>
                      <a:rPr lang="en-US" dirty="0" smtClean="0"/>
                      <a:t>92.048</a:t>
                    </a:r>
                    <a:endParaRPr lang="en-US" dirty="0"/>
                  </a:p>
                </c:rich>
              </c:tx>
              <c:showVal val="1"/>
            </c:dLbl>
            <c:dLbl>
              <c:idx val="7"/>
              <c:layout/>
              <c:tx>
                <c:rich>
                  <a:bodyPr/>
                  <a:lstStyle/>
                  <a:p>
                    <a:r>
                      <a:rPr lang="en-US" smtClean="0"/>
                      <a:t>94.155</a:t>
                    </a:r>
                    <a:endParaRPr lang="en-US"/>
                  </a:p>
                </c:rich>
              </c:tx>
              <c:showVal val="1"/>
            </c:dLbl>
            <c:txPr>
              <a:bodyPr/>
              <a:lstStyle/>
              <a:p>
                <a:pPr>
                  <a:defRPr sz="1000" baseline="0"/>
                </a:pPr>
                <a:endParaRPr lang="en-US"/>
              </a:p>
            </c:txPr>
            <c:showVal val="1"/>
          </c:dLbls>
          <c:cat>
            <c:numRef>
              <c:f>Sheet1!$R$115:$R$122</c:f>
              <c:numCache>
                <c:formatCode>General</c:formatCode>
                <c:ptCount val="8"/>
                <c:pt idx="0">
                  <c:v>2004</c:v>
                </c:pt>
                <c:pt idx="1">
                  <c:v>2005</c:v>
                </c:pt>
                <c:pt idx="2">
                  <c:v>2006</c:v>
                </c:pt>
                <c:pt idx="3">
                  <c:v>2007</c:v>
                </c:pt>
                <c:pt idx="4">
                  <c:v>2008</c:v>
                </c:pt>
                <c:pt idx="5">
                  <c:v>2009</c:v>
                </c:pt>
                <c:pt idx="6">
                  <c:v>2010</c:v>
                </c:pt>
                <c:pt idx="7">
                  <c:v>2011</c:v>
                </c:pt>
              </c:numCache>
            </c:numRef>
          </c:cat>
          <c:val>
            <c:numRef>
              <c:f>Sheet1!$Q$115:$Q$122</c:f>
              <c:numCache>
                <c:formatCode>#,##0</c:formatCode>
                <c:ptCount val="8"/>
                <c:pt idx="0">
                  <c:v>15683000</c:v>
                </c:pt>
                <c:pt idx="1">
                  <c:v>15102000</c:v>
                </c:pt>
                <c:pt idx="2">
                  <c:v>18163000</c:v>
                </c:pt>
                <c:pt idx="3">
                  <c:v>32275000</c:v>
                </c:pt>
                <c:pt idx="4">
                  <c:v>57459000</c:v>
                </c:pt>
                <c:pt idx="5">
                  <c:v>77593000</c:v>
                </c:pt>
                <c:pt idx="6">
                  <c:v>92048000</c:v>
                </c:pt>
                <c:pt idx="7">
                  <c:v>94155316</c:v>
                </c:pt>
              </c:numCache>
            </c:numRef>
          </c:val>
        </c:ser>
        <c:ser>
          <c:idx val="0"/>
          <c:order val="1"/>
          <c:tx>
            <c:strRef>
              <c:f>Sheet1!$O$108</c:f>
              <c:strCache>
                <c:ptCount val="1"/>
                <c:pt idx="0">
                  <c:v>Provision</c:v>
                </c:pt>
              </c:strCache>
            </c:strRef>
          </c:tx>
          <c:spPr>
            <a:solidFill>
              <a:srgbClr val="993366"/>
            </a:solidFill>
            <a:ln w="12700">
              <a:solidFill>
                <a:srgbClr val="000000"/>
              </a:solidFill>
              <a:prstDash val="solid"/>
            </a:ln>
          </c:spPr>
          <c:dLbls>
            <c:dLbl>
              <c:idx val="0"/>
              <c:layout/>
              <c:tx>
                <c:rich>
                  <a:bodyPr/>
                  <a:lstStyle/>
                  <a:p>
                    <a:r>
                      <a:rPr lang="en-US" dirty="0" smtClean="0"/>
                      <a:t>30.943</a:t>
                    </a:r>
                    <a:endParaRPr lang="en-US" dirty="0"/>
                  </a:p>
                </c:rich>
              </c:tx>
              <c:showVal val="1"/>
            </c:dLbl>
            <c:dLbl>
              <c:idx val="1"/>
              <c:layout/>
              <c:tx>
                <c:rich>
                  <a:bodyPr/>
                  <a:lstStyle/>
                  <a:p>
                    <a:r>
                      <a:rPr lang="en-US" smtClean="0"/>
                      <a:t>25.540</a:t>
                    </a:r>
                    <a:endParaRPr lang="en-US"/>
                  </a:p>
                </c:rich>
              </c:tx>
              <c:showVal val="1"/>
            </c:dLbl>
            <c:dLbl>
              <c:idx val="2"/>
              <c:layout>
                <c:manualLayout>
                  <c:x val="1.6367377779828406E-3"/>
                  <c:y val="-2.4184630419809072E-2"/>
                </c:manualLayout>
              </c:layout>
              <c:tx>
                <c:rich>
                  <a:bodyPr/>
                  <a:lstStyle/>
                  <a:p>
                    <a:r>
                      <a:rPr lang="en-US" dirty="0" smtClean="0"/>
                      <a:t>22,340</a:t>
                    </a:r>
                    <a:endParaRPr lang="en-US" dirty="0"/>
                  </a:p>
                </c:rich>
              </c:tx>
              <c:showVal val="1"/>
            </c:dLbl>
            <c:dLbl>
              <c:idx val="3"/>
              <c:layout/>
              <c:tx>
                <c:rich>
                  <a:bodyPr/>
                  <a:lstStyle/>
                  <a:p>
                    <a:r>
                      <a:rPr lang="en-US" smtClean="0"/>
                      <a:t>15.789</a:t>
                    </a:r>
                    <a:endParaRPr lang="en-US"/>
                  </a:p>
                </c:rich>
              </c:tx>
              <c:showVal val="1"/>
            </c:dLbl>
            <c:dLbl>
              <c:idx val="4"/>
              <c:layout/>
              <c:tx>
                <c:rich>
                  <a:bodyPr/>
                  <a:lstStyle/>
                  <a:p>
                    <a:r>
                      <a:rPr lang="en-US" smtClean="0"/>
                      <a:t>13.691</a:t>
                    </a:r>
                    <a:endParaRPr lang="en-US"/>
                  </a:p>
                </c:rich>
              </c:tx>
              <c:showVal val="1"/>
            </c:dLbl>
            <c:dLbl>
              <c:idx val="5"/>
              <c:layout/>
              <c:tx>
                <c:rich>
                  <a:bodyPr/>
                  <a:lstStyle/>
                  <a:p>
                    <a:r>
                      <a:rPr lang="en-US" smtClean="0"/>
                      <a:t>13.495</a:t>
                    </a:r>
                    <a:endParaRPr lang="en-US"/>
                  </a:p>
                </c:rich>
              </c:tx>
              <c:showVal val="1"/>
            </c:dLbl>
            <c:dLbl>
              <c:idx val="6"/>
              <c:layout/>
              <c:tx>
                <c:rich>
                  <a:bodyPr/>
                  <a:lstStyle/>
                  <a:p>
                    <a:r>
                      <a:rPr lang="en-US" dirty="0" smtClean="0"/>
                      <a:t>13.986</a:t>
                    </a:r>
                    <a:endParaRPr lang="en-US" dirty="0"/>
                  </a:p>
                </c:rich>
              </c:tx>
              <c:showVal val="1"/>
            </c:dLbl>
            <c:dLbl>
              <c:idx val="7"/>
              <c:layout>
                <c:manualLayout>
                  <c:x val="0"/>
                  <c:y val="-6.5298502133484301E-2"/>
                </c:manualLayout>
              </c:layout>
              <c:tx>
                <c:rich>
                  <a:bodyPr/>
                  <a:lstStyle/>
                  <a:p>
                    <a:r>
                      <a:rPr lang="en-US" dirty="0" smtClean="0"/>
                      <a:t>14.738</a:t>
                    </a:r>
                    <a:endParaRPr lang="en-US" dirty="0"/>
                  </a:p>
                </c:rich>
              </c:tx>
              <c:showVal val="1"/>
            </c:dLbl>
            <c:txPr>
              <a:bodyPr/>
              <a:lstStyle/>
              <a:p>
                <a:pPr>
                  <a:defRPr sz="1000" baseline="0"/>
                </a:pPr>
                <a:endParaRPr lang="en-US"/>
              </a:p>
            </c:txPr>
            <c:showVal val="1"/>
          </c:dLbls>
          <c:cat>
            <c:numRef>
              <c:f>Sheet1!$R$115:$R$122</c:f>
              <c:numCache>
                <c:formatCode>General</c:formatCode>
                <c:ptCount val="8"/>
                <c:pt idx="0">
                  <c:v>2004</c:v>
                </c:pt>
                <c:pt idx="1">
                  <c:v>2005</c:v>
                </c:pt>
                <c:pt idx="2">
                  <c:v>2006</c:v>
                </c:pt>
                <c:pt idx="3">
                  <c:v>2007</c:v>
                </c:pt>
                <c:pt idx="4">
                  <c:v>2008</c:v>
                </c:pt>
                <c:pt idx="5">
                  <c:v>2009</c:v>
                </c:pt>
                <c:pt idx="6">
                  <c:v>2010</c:v>
                </c:pt>
                <c:pt idx="7">
                  <c:v>2011</c:v>
                </c:pt>
              </c:numCache>
            </c:numRef>
          </c:cat>
          <c:val>
            <c:numRef>
              <c:f>Sheet1!$S$115:$S$122</c:f>
              <c:numCache>
                <c:formatCode>#,##0</c:formatCode>
                <c:ptCount val="8"/>
                <c:pt idx="0">
                  <c:v>30943000</c:v>
                </c:pt>
                <c:pt idx="1">
                  <c:v>25540000</c:v>
                </c:pt>
                <c:pt idx="2">
                  <c:v>22340000</c:v>
                </c:pt>
                <c:pt idx="3">
                  <c:v>15789000</c:v>
                </c:pt>
                <c:pt idx="4">
                  <c:v>13691000</c:v>
                </c:pt>
                <c:pt idx="5">
                  <c:v>13494606</c:v>
                </c:pt>
                <c:pt idx="6">
                  <c:v>13986386</c:v>
                </c:pt>
                <c:pt idx="7">
                  <c:v>14738424</c:v>
                </c:pt>
              </c:numCache>
            </c:numRef>
          </c:val>
        </c:ser>
        <c:overlap val="100"/>
        <c:axId val="86574976"/>
        <c:axId val="86576512"/>
      </c:barChart>
      <c:catAx>
        <c:axId val="86574976"/>
        <c:scaling>
          <c:orientation val="minMax"/>
        </c:scaling>
        <c:axPos val="b"/>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Times New Roman"/>
                <a:ea typeface="Times New Roman"/>
                <a:cs typeface="Times New Roman"/>
              </a:defRPr>
            </a:pPr>
            <a:endParaRPr lang="en-US"/>
          </a:p>
        </c:txPr>
        <c:crossAx val="86576512"/>
        <c:crosses val="autoZero"/>
        <c:lblAlgn val="ctr"/>
        <c:lblOffset val="100"/>
        <c:tickLblSkip val="1"/>
        <c:tickMarkSkip val="1"/>
      </c:catAx>
      <c:valAx>
        <c:axId val="86576512"/>
        <c:scaling>
          <c:orientation val="minMax"/>
        </c:scaling>
        <c:axPos val="l"/>
        <c:majorGridlines>
          <c:spPr>
            <a:ln w="3175">
              <a:solidFill>
                <a:srgbClr val="000000"/>
              </a:solidFill>
              <a:prstDash val="solid"/>
            </a:ln>
          </c:spPr>
        </c:majorGridlines>
        <c:title>
          <c:tx>
            <c:rich>
              <a:bodyPr/>
              <a:lstStyle/>
              <a:p>
                <a:pPr>
                  <a:defRPr sz="1100" b="0" i="0" u="none" strike="noStrike" baseline="0">
                    <a:solidFill>
                      <a:srgbClr val="000000"/>
                    </a:solidFill>
                    <a:latin typeface="Calibri"/>
                    <a:ea typeface="Calibri"/>
                    <a:cs typeface="Calibri"/>
                  </a:defRPr>
                </a:pPr>
                <a:r>
                  <a:rPr lang="en-US" sz="1000" b="0" i="0" strike="noStrike">
                    <a:solidFill>
                      <a:srgbClr val="000000"/>
                    </a:solidFill>
                    <a:latin typeface="Times New Roman"/>
                    <a:cs typeface="Times New Roman"/>
                  </a:rPr>
                  <a:t> RO</a:t>
                </a:r>
              </a:p>
            </c:rich>
          </c:tx>
          <c:layout>
            <c:manualLayout>
              <c:xMode val="edge"/>
              <c:yMode val="edge"/>
              <c:x val="2.6737967914438613E-2"/>
              <c:y val="0.36431226765799446"/>
            </c:manualLayout>
          </c:layout>
          <c:spPr>
            <a:noFill/>
            <a:ln w="25400">
              <a:noFill/>
            </a:ln>
          </c:spPr>
        </c:title>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Times New Roman"/>
                <a:ea typeface="Times New Roman"/>
                <a:cs typeface="Times New Roman"/>
              </a:defRPr>
            </a:pPr>
            <a:endParaRPr lang="en-US"/>
          </a:p>
        </c:txPr>
        <c:crossAx val="86574976"/>
        <c:crosses val="autoZero"/>
        <c:crossBetween val="between"/>
      </c:valAx>
      <c:spPr>
        <a:solidFill>
          <a:srgbClr val="C0C0C0"/>
        </a:solidFill>
        <a:ln w="12700">
          <a:solidFill>
            <a:srgbClr val="808080"/>
          </a:solidFill>
          <a:prstDash val="solid"/>
        </a:ln>
      </c:spPr>
    </c:plotArea>
    <c:legend>
      <c:legendPos val="r"/>
      <c:layout>
        <c:manualLayout>
          <c:xMode val="edge"/>
          <c:yMode val="edge"/>
          <c:x val="0.72400051705448798"/>
          <c:y val="2.2188922334772806E-3"/>
          <c:w val="0.24955474148619203"/>
          <c:h val="8.1341100598731494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Times New Roman"/>
              <a:ea typeface="Times New Roman"/>
              <a:cs typeface="Times New Roman"/>
            </a:defRPr>
          </a:pPr>
          <a:endParaRPr lang="en-US"/>
        </a:p>
      </c:txPr>
    </c:legend>
    <c:plotVisOnly val="1"/>
    <c:dispBlanksAs val="gap"/>
  </c:chart>
  <c:spPr>
    <a:gradFill rotWithShape="0">
      <a:gsLst>
        <a:gs pos="0">
          <a:srgbClr val="FFFF99"/>
        </a:gs>
        <a:gs pos="50000">
          <a:srgbClr val="FFFF99">
            <a:gamma/>
            <a:shade val="46275"/>
            <a:invGamma/>
          </a:srgbClr>
        </a:gs>
        <a:gs pos="100000">
          <a:srgbClr val="FFFF99"/>
        </a:gs>
      </a:gsLst>
      <a:lin ang="5400000" scaled="1"/>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769655283616191"/>
          <c:y val="0.18599077688796747"/>
          <c:w val="0.72836265731801464"/>
          <c:h val="0.65700638069515371"/>
        </c:manualLayout>
      </c:layout>
      <c:lineChart>
        <c:grouping val="standard"/>
        <c:ser>
          <c:idx val="1"/>
          <c:order val="0"/>
          <c:tx>
            <c:v>القروض المصروفة</c:v>
          </c:tx>
          <c:cat>
            <c:numRef>
              <c:f>'القروض المصروفة'!$E$28:$E$35</c:f>
              <c:numCache>
                <c:formatCode>General</c:formatCode>
                <c:ptCount val="8"/>
                <c:pt idx="0">
                  <c:v>2004</c:v>
                </c:pt>
                <c:pt idx="1">
                  <c:v>2005</c:v>
                </c:pt>
                <c:pt idx="2">
                  <c:v>2006</c:v>
                </c:pt>
                <c:pt idx="3">
                  <c:v>2007</c:v>
                </c:pt>
                <c:pt idx="4">
                  <c:v>2008</c:v>
                </c:pt>
                <c:pt idx="5">
                  <c:v>2009</c:v>
                </c:pt>
                <c:pt idx="6">
                  <c:v>2010</c:v>
                </c:pt>
                <c:pt idx="7">
                  <c:v>2011</c:v>
                </c:pt>
              </c:numCache>
            </c:numRef>
          </c:cat>
          <c:val>
            <c:numRef>
              <c:f>'القروض المصروفة'!$F$28:$F$35</c:f>
              <c:numCache>
                <c:formatCode>#,##0</c:formatCode>
                <c:ptCount val="8"/>
                <c:pt idx="0">
                  <c:v>2394</c:v>
                </c:pt>
                <c:pt idx="1">
                  <c:v>4098</c:v>
                </c:pt>
                <c:pt idx="2">
                  <c:v>8840</c:v>
                </c:pt>
                <c:pt idx="3">
                  <c:v>19522</c:v>
                </c:pt>
                <c:pt idx="4">
                  <c:v>33878</c:v>
                </c:pt>
                <c:pt idx="5">
                  <c:v>32334</c:v>
                </c:pt>
                <c:pt idx="6">
                  <c:v>34383</c:v>
                </c:pt>
                <c:pt idx="7">
                  <c:v>25659</c:v>
                </c:pt>
              </c:numCache>
            </c:numRef>
          </c:val>
        </c:ser>
        <c:dropLines>
          <c:spPr>
            <a:ln w="3175">
              <a:solidFill>
                <a:srgbClr val="000000"/>
              </a:solidFill>
              <a:prstDash val="solid"/>
            </a:ln>
          </c:spPr>
        </c:dropLines>
        <c:hiLowLines>
          <c:spPr>
            <a:ln w="3175">
              <a:solidFill>
                <a:srgbClr val="000000"/>
              </a:solidFill>
              <a:prstDash val="solid"/>
            </a:ln>
          </c:spPr>
        </c:hiLowLines>
        <c:marker val="1"/>
        <c:axId val="83629184"/>
        <c:axId val="83630720"/>
      </c:lineChart>
      <c:catAx>
        <c:axId val="83629184"/>
        <c:scaling>
          <c:orientation val="minMax"/>
        </c:scaling>
        <c:axPos val="b"/>
        <c:numFmt formatCode="General" sourceLinked="1"/>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83630720"/>
        <c:crosses val="autoZero"/>
        <c:auto val="1"/>
        <c:lblAlgn val="ctr"/>
        <c:lblOffset val="100"/>
        <c:tickMarkSkip val="1"/>
      </c:catAx>
      <c:valAx>
        <c:axId val="83630720"/>
        <c:scaling>
          <c:orientation val="minMax"/>
        </c:scaling>
        <c:axPos val="l"/>
        <c:majorGridlines>
          <c:spPr>
            <a:ln w="3175">
              <a:solidFill>
                <a:srgbClr val="000000"/>
              </a:solidFill>
              <a:prstDash val="solid"/>
            </a:ln>
          </c:spPr>
        </c:majorGridlines>
        <c:title>
          <c:tx>
            <c:rich>
              <a:bodyPr/>
              <a:lstStyle/>
              <a:p>
                <a:pPr>
                  <a:defRPr sz="1100" b="0" i="0" u="none" strike="noStrike" baseline="0">
                    <a:solidFill>
                      <a:srgbClr val="000000"/>
                    </a:solidFill>
                    <a:latin typeface="Arial"/>
                    <a:ea typeface="Arial"/>
                    <a:cs typeface="Arial"/>
                  </a:defRPr>
                </a:pPr>
                <a:r>
                  <a:rPr lang="en-GB" dirty="0" smtClean="0"/>
                  <a:t>RO ‘000</a:t>
                </a:r>
                <a:endParaRPr lang="ar-OM" dirty="0"/>
              </a:p>
            </c:rich>
          </c:tx>
          <c:layout>
            <c:manualLayout>
              <c:xMode val="edge"/>
              <c:yMode val="edge"/>
              <c:x val="2.3968042609853552E-2"/>
              <c:y val="0.41545995156402582"/>
            </c:manualLayout>
          </c:layout>
          <c:spPr>
            <a:noFill/>
            <a:ln w="25400">
              <a:noFill/>
            </a:ln>
          </c:spPr>
        </c:title>
        <c:numFmt formatCode="#,##0" sourceLinked="1"/>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83629184"/>
        <c:crosses val="autoZero"/>
        <c:crossBetween val="between"/>
      </c:valAx>
      <c:dTable>
        <c:showHorzBorder val="1"/>
        <c:showVertBorder val="1"/>
        <c:showOutline val="1"/>
        <c:showKeys val="1"/>
        <c:spPr>
          <a:ln w="3175">
            <a:solidFill>
              <a:srgbClr val="000000"/>
            </a:solidFill>
            <a:prstDash val="solid"/>
          </a:ln>
        </c:spPr>
        <c:txPr>
          <a:bodyPr/>
          <a:lstStyle/>
          <a:p>
            <a:pPr rtl="0">
              <a:defRPr sz="1100" b="0" i="0" u="none" strike="noStrike" baseline="0">
                <a:solidFill>
                  <a:srgbClr val="000000"/>
                </a:solidFill>
                <a:latin typeface="Arial"/>
                <a:ea typeface="Arial"/>
                <a:cs typeface="Arial"/>
              </a:defRPr>
            </a:pPr>
            <a:endParaRPr lang="en-US"/>
          </a:p>
        </c:txPr>
      </c:dTable>
      <c:spPr>
        <a:gradFill rotWithShape="0">
          <a:gsLst>
            <a:gs pos="0">
              <a:srgbClr val="000000"/>
            </a:gs>
            <a:gs pos="100000">
              <a:srgbClr val="FF9900"/>
            </a:gs>
          </a:gsLst>
          <a:lin ang="2700000" scaled="1"/>
        </a:gradFill>
        <a:ln w="12700">
          <a:solidFill>
            <a:srgbClr val="808080"/>
          </a:solidFill>
          <a:prstDash val="solid"/>
        </a:ln>
      </c:spPr>
    </c:plotArea>
    <c:plotVisOnly val="1"/>
    <c:dispBlanksAs val="gap"/>
  </c:chart>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scatterChart>
        <c:scatterStyle val="lineMarker"/>
        <c:ser>
          <c:idx val="0"/>
          <c:order val="0"/>
          <c:spPr>
            <a:ln w="44450"/>
          </c:spPr>
          <c:marker>
            <c:symbol val="none"/>
          </c:marker>
          <c:dLbls>
            <c:numFmt formatCode="0.00%" sourceLinked="0"/>
            <c:txPr>
              <a:bodyPr/>
              <a:lstStyle/>
              <a:p>
                <a:pPr>
                  <a:defRPr sz="1400" b="1" i="0" baseline="0">
                    <a:solidFill>
                      <a:srgbClr val="D016BA"/>
                    </a:solidFill>
                  </a:defRPr>
                </a:pPr>
                <a:endParaRPr lang="en-US"/>
              </a:p>
            </c:txPr>
            <c:showVal val="1"/>
          </c:dLbls>
          <c:xVal>
            <c:numRef>
              <c:f>Sheet3!$D$6:$D$15</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Sheet3!$E$6:$E$15</c:f>
              <c:numCache>
                <c:formatCode>0.00</c:formatCode>
                <c:ptCount val="10"/>
                <c:pt idx="0">
                  <c:v>1</c:v>
                </c:pt>
                <c:pt idx="1">
                  <c:v>1.6500000000000001</c:v>
                </c:pt>
                <c:pt idx="2">
                  <c:v>2.8</c:v>
                </c:pt>
                <c:pt idx="3">
                  <c:v>4.6499999999999995</c:v>
                </c:pt>
                <c:pt idx="4">
                  <c:v>7.75</c:v>
                </c:pt>
                <c:pt idx="5">
                  <c:v>12.5</c:v>
                </c:pt>
                <c:pt idx="6">
                  <c:v>20</c:v>
                </c:pt>
                <c:pt idx="7">
                  <c:v>35</c:v>
                </c:pt>
                <c:pt idx="8">
                  <c:v>60</c:v>
                </c:pt>
                <c:pt idx="9">
                  <c:v>100</c:v>
                </c:pt>
              </c:numCache>
            </c:numRef>
          </c:yVal>
        </c:ser>
        <c:axId val="91279360"/>
        <c:axId val="83685760"/>
      </c:scatterChart>
      <c:valAx>
        <c:axId val="91279360"/>
        <c:scaling>
          <c:orientation val="minMax"/>
        </c:scaling>
        <c:axPos val="b"/>
        <c:numFmt formatCode="General" sourceLinked="1"/>
        <c:tickLblPos val="nextTo"/>
        <c:crossAx val="83685760"/>
        <c:crosses val="autoZero"/>
        <c:crossBetween val="midCat"/>
      </c:valAx>
      <c:valAx>
        <c:axId val="83685760"/>
        <c:scaling>
          <c:orientation val="minMax"/>
        </c:scaling>
        <c:axPos val="l"/>
        <c:majorGridlines/>
        <c:numFmt formatCode="0.00%" sourceLinked="0"/>
        <c:tickLblPos val="nextTo"/>
        <c:crossAx val="91279360"/>
        <c:crosses val="autoZero"/>
        <c:crossBetween val="midCat"/>
        <c:dispUnits>
          <c:builtInUnit val="hundreds"/>
        </c:dispUnits>
      </c:valAx>
      <c:spPr>
        <a:solidFill>
          <a:schemeClr val="accent2">
            <a:lumMod val="20000"/>
            <a:lumOff val="80000"/>
          </a:schemeClr>
        </a:solidFill>
      </c:spPr>
    </c:plotArea>
    <c:plotVisOnly val="1"/>
  </c:chart>
  <c:externalData r:id="rId2"/>
</c:chartSpace>
</file>

<file path=ppt/drawings/drawing1.xml><?xml version="1.0" encoding="utf-8"?>
<c:userShapes xmlns:c="http://schemas.openxmlformats.org/drawingml/2006/chart">
  <cdr:relSizeAnchor xmlns:cdr="http://schemas.openxmlformats.org/drawingml/2006/chartDrawing">
    <cdr:from>
      <cdr:x>0.00512</cdr:x>
      <cdr:y>0.84948</cdr:y>
    </cdr:from>
    <cdr:to>
      <cdr:x>0.18225</cdr:x>
      <cdr:y>0.9058</cdr:y>
    </cdr:to>
    <cdr:sp macro="" textlink="">
      <cdr:nvSpPr>
        <cdr:cNvPr id="2" name="TextBox 1"/>
        <cdr:cNvSpPr txBox="1"/>
      </cdr:nvSpPr>
      <cdr:spPr>
        <a:xfrm xmlns:a="http://schemas.openxmlformats.org/drawingml/2006/main">
          <a:off x="36603" y="3349807"/>
          <a:ext cx="1267097" cy="22206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GB" sz="1100" dirty="0" smtClean="0"/>
            <a:t>Disbursement</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0" name="Rectangle 6"/>
          <p:cNvSpPr>
            <a:spLocks noGrp="1" noChangeArrowheads="1"/>
          </p:cNvSpPr>
          <p:nvPr>
            <p:ph type="hdr" sz="quarter"/>
          </p:nvPr>
        </p:nvSpPr>
        <p:spPr bwMode="auto">
          <a:xfrm>
            <a:off x="0" y="0"/>
            <a:ext cx="3048000" cy="50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i="0">
                <a:latin typeface="Arial" charset="0"/>
                <a:cs typeface="+mn-cs"/>
              </a:defRPr>
            </a:lvl1pPr>
          </a:lstStyle>
          <a:p>
            <a:pPr>
              <a:defRPr/>
            </a:pPr>
            <a:endParaRPr lang="en-GB"/>
          </a:p>
        </p:txBody>
      </p:sp>
      <p:sp>
        <p:nvSpPr>
          <p:cNvPr id="11271" name="Rectangle 7"/>
          <p:cNvSpPr>
            <a:spLocks noGrp="1" noChangeArrowheads="1"/>
          </p:cNvSpPr>
          <p:nvPr>
            <p:ph type="dt" sz="quarter" idx="1"/>
          </p:nvPr>
        </p:nvSpPr>
        <p:spPr bwMode="auto">
          <a:xfrm>
            <a:off x="3984625" y="0"/>
            <a:ext cx="3048000" cy="50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i="0">
                <a:latin typeface="Arial" charset="0"/>
                <a:cs typeface="+mn-cs"/>
              </a:defRPr>
            </a:lvl1pPr>
          </a:lstStyle>
          <a:p>
            <a:pPr>
              <a:defRPr/>
            </a:pPr>
            <a:endParaRPr lang="en-GB"/>
          </a:p>
        </p:txBody>
      </p:sp>
      <p:sp>
        <p:nvSpPr>
          <p:cNvPr id="11272" name="Rectangle 8"/>
          <p:cNvSpPr>
            <a:spLocks noGrp="1" noChangeArrowheads="1"/>
          </p:cNvSpPr>
          <p:nvPr>
            <p:ph type="ftr" sz="quarter" idx="2"/>
          </p:nvPr>
        </p:nvSpPr>
        <p:spPr bwMode="auto">
          <a:xfrm>
            <a:off x="0" y="9661525"/>
            <a:ext cx="3048000" cy="5095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i="0">
                <a:latin typeface="Arial" charset="0"/>
                <a:cs typeface="+mn-cs"/>
              </a:defRPr>
            </a:lvl1pPr>
          </a:lstStyle>
          <a:p>
            <a:pPr>
              <a:defRPr/>
            </a:pPr>
            <a:endParaRPr lang="en-GB"/>
          </a:p>
        </p:txBody>
      </p:sp>
      <p:sp>
        <p:nvSpPr>
          <p:cNvPr id="11273" name="Rectangle 9"/>
          <p:cNvSpPr>
            <a:spLocks noGrp="1" noChangeArrowheads="1"/>
          </p:cNvSpPr>
          <p:nvPr>
            <p:ph type="sldNum" sz="quarter" idx="3"/>
          </p:nvPr>
        </p:nvSpPr>
        <p:spPr bwMode="auto">
          <a:xfrm>
            <a:off x="3984625" y="9661525"/>
            <a:ext cx="3048000" cy="5095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i="0">
                <a:latin typeface="Arial" charset="0"/>
                <a:cs typeface="+mn-cs"/>
              </a:defRPr>
            </a:lvl1pPr>
          </a:lstStyle>
          <a:p>
            <a:pPr>
              <a:defRPr/>
            </a:pPr>
            <a:fld id="{CCD8CFD0-B8DC-4E0C-82FC-BE7F5C68E2A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6" name="Rectangle 8"/>
          <p:cNvSpPr>
            <a:spLocks noGrp="1" noChangeArrowheads="1"/>
          </p:cNvSpPr>
          <p:nvPr>
            <p:ph type="hdr" sz="quarter"/>
          </p:nvPr>
        </p:nvSpPr>
        <p:spPr bwMode="auto">
          <a:xfrm>
            <a:off x="0" y="0"/>
            <a:ext cx="3048000" cy="50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i="0">
                <a:latin typeface="Arial" charset="0"/>
                <a:cs typeface="+mn-cs"/>
              </a:defRPr>
            </a:lvl1pPr>
          </a:lstStyle>
          <a:p>
            <a:pPr>
              <a:defRPr/>
            </a:pPr>
            <a:endParaRPr lang="en-GB"/>
          </a:p>
        </p:txBody>
      </p:sp>
      <p:sp>
        <p:nvSpPr>
          <p:cNvPr id="37891" name="Rectangle 9"/>
          <p:cNvSpPr>
            <a:spLocks noGrp="1" noRot="1" noChangeAspect="1" noChangeArrowheads="1" noTextEdit="1"/>
          </p:cNvSpPr>
          <p:nvPr>
            <p:ph type="sldImg" idx="2"/>
          </p:nvPr>
        </p:nvSpPr>
        <p:spPr bwMode="auto">
          <a:xfrm>
            <a:off x="974725" y="763588"/>
            <a:ext cx="5086350" cy="3814762"/>
          </a:xfrm>
          <a:prstGeom prst="rect">
            <a:avLst/>
          </a:prstGeom>
          <a:noFill/>
          <a:ln w="9525">
            <a:solidFill>
              <a:srgbClr val="000000"/>
            </a:solidFill>
            <a:miter lim="800000"/>
            <a:headEnd/>
            <a:tailEnd/>
          </a:ln>
        </p:spPr>
      </p:sp>
      <p:sp>
        <p:nvSpPr>
          <p:cNvPr id="94218" name="Rectangle 10"/>
          <p:cNvSpPr>
            <a:spLocks noGrp="1" noChangeArrowheads="1"/>
          </p:cNvSpPr>
          <p:nvPr>
            <p:ph type="body" sz="quarter" idx="3"/>
          </p:nvPr>
        </p:nvSpPr>
        <p:spPr bwMode="auto">
          <a:xfrm>
            <a:off x="703263" y="4832350"/>
            <a:ext cx="5627687" cy="4576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94219" name="Rectangle 11"/>
          <p:cNvSpPr>
            <a:spLocks noGrp="1" noChangeArrowheads="1"/>
          </p:cNvSpPr>
          <p:nvPr>
            <p:ph type="dt" idx="1"/>
          </p:nvPr>
        </p:nvSpPr>
        <p:spPr bwMode="auto">
          <a:xfrm>
            <a:off x="3984625" y="0"/>
            <a:ext cx="3048000" cy="50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i="0">
                <a:latin typeface="Arial" charset="0"/>
                <a:cs typeface="+mn-cs"/>
              </a:defRPr>
            </a:lvl1pPr>
          </a:lstStyle>
          <a:p>
            <a:pPr>
              <a:defRPr/>
            </a:pPr>
            <a:endParaRPr lang="en-GB"/>
          </a:p>
        </p:txBody>
      </p:sp>
      <p:sp>
        <p:nvSpPr>
          <p:cNvPr id="94220" name="Rectangle 12"/>
          <p:cNvSpPr>
            <a:spLocks noGrp="1" noChangeArrowheads="1"/>
          </p:cNvSpPr>
          <p:nvPr>
            <p:ph type="ftr" sz="quarter" idx="4"/>
          </p:nvPr>
        </p:nvSpPr>
        <p:spPr bwMode="auto">
          <a:xfrm>
            <a:off x="0" y="9661525"/>
            <a:ext cx="3048000" cy="5095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i="0">
                <a:latin typeface="Arial" charset="0"/>
                <a:cs typeface="+mn-cs"/>
              </a:defRPr>
            </a:lvl1pPr>
          </a:lstStyle>
          <a:p>
            <a:pPr>
              <a:defRPr/>
            </a:pPr>
            <a:endParaRPr lang="en-GB"/>
          </a:p>
        </p:txBody>
      </p:sp>
      <p:sp>
        <p:nvSpPr>
          <p:cNvPr id="94221" name="Rectangle 13"/>
          <p:cNvSpPr>
            <a:spLocks noGrp="1" noChangeArrowheads="1"/>
          </p:cNvSpPr>
          <p:nvPr>
            <p:ph type="sldNum" sz="quarter" idx="5"/>
          </p:nvPr>
        </p:nvSpPr>
        <p:spPr bwMode="auto">
          <a:xfrm>
            <a:off x="3984625" y="9661525"/>
            <a:ext cx="3048000" cy="5095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i="0">
                <a:latin typeface="Arial" charset="0"/>
                <a:cs typeface="+mn-cs"/>
              </a:defRPr>
            </a:lvl1pPr>
          </a:lstStyle>
          <a:p>
            <a:pPr>
              <a:defRPr/>
            </a:pPr>
            <a:fld id="{E982D6EB-D722-4418-890E-4D0B1B28EE3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AC0DEF45-7860-4E63-B525-73B7133E874B}" type="slidenum">
              <a:rPr lang="en-GB" smtClean="0"/>
              <a:pPr>
                <a:defRPr/>
              </a:pPr>
              <a:t>0</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5F63220C-8407-4747-B5B5-1486EE9CF32B}" type="slidenum">
              <a:rPr lang="en-GB" smtClean="0"/>
              <a:pPr>
                <a:defRPr/>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82E10228-DBFC-47AA-A6E4-C43B40F8BEC2}" type="slidenum">
              <a:rPr lang="en-GB" smtClean="0"/>
              <a:pPr>
                <a:defRPr/>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D2DACB49-59A1-437E-A876-2F472FD781F5}" type="slidenum">
              <a:rPr lang="en-GB" smtClean="0"/>
              <a:pPr>
                <a:defRPr/>
              </a:pPr>
              <a:t>14</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DACFA23C-27CB-4F3F-8BB1-56A103774D85}" type="slidenum">
              <a:rPr lang="en-GB" smtClean="0"/>
              <a:pPr>
                <a:defRPr/>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F3F78185-0FF8-4B55-8E1A-0AB67963178B}" type="slidenum">
              <a:rPr lang="en-GB" smtClean="0"/>
              <a:pPr>
                <a:defRPr/>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C098EC1D-4450-4ED5-9FDE-05D78E5248FE}" type="slidenum">
              <a:rPr lang="en-GB" smtClean="0"/>
              <a:pPr>
                <a:defRPr/>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spcBef>
                <a:spcPct val="0"/>
              </a:spcBef>
            </a:pPr>
            <a:endParaRPr lang="ar-OM" smtClean="0"/>
          </a:p>
        </p:txBody>
      </p:sp>
      <p:sp>
        <p:nvSpPr>
          <p:cNvPr id="10244" name="Slide Number Placeholder 3"/>
          <p:cNvSpPr>
            <a:spLocks noGrp="1"/>
          </p:cNvSpPr>
          <p:nvPr>
            <p:ph type="sldNum" sz="quarter" idx="5"/>
          </p:nvPr>
        </p:nvSpPr>
        <p:spPr/>
        <p:txBody>
          <a:bodyPr/>
          <a:lstStyle/>
          <a:p>
            <a:pPr>
              <a:defRPr/>
            </a:pPr>
            <a:fld id="{DE39D3F4-9725-4A7F-BE77-5D09C01497F0}" type="slidenum">
              <a:rPr lang="en-GB" smtClean="0"/>
              <a:pPr>
                <a:defRPr/>
              </a:pPr>
              <a:t>18</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77BE7A0A-3544-4A04-887A-5867D9275222}" type="slidenum">
              <a:rPr lang="en-GB" smtClean="0"/>
              <a:pPr>
                <a:defRPr/>
              </a:pPr>
              <a:t>19</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smtClean="0"/>
              <a:t>Where is Pilot test Hatchery or farm?  Fish farm with strict BMP SOP?  Cluster Hatchery-duplicated farms-Distribution? Corporate Diversification toward new species?</a:t>
            </a:r>
            <a:endParaRPr lang="ar-OM" smtClean="0"/>
          </a:p>
        </p:txBody>
      </p:sp>
      <p:sp>
        <p:nvSpPr>
          <p:cNvPr id="4" name="Slide Number Placeholder 3"/>
          <p:cNvSpPr>
            <a:spLocks noGrp="1"/>
          </p:cNvSpPr>
          <p:nvPr>
            <p:ph type="sldNum" sz="quarter" idx="5"/>
          </p:nvPr>
        </p:nvSpPr>
        <p:spPr/>
        <p:txBody>
          <a:bodyPr/>
          <a:lstStyle/>
          <a:p>
            <a:pPr>
              <a:defRPr/>
            </a:pPr>
            <a:fld id="{C6737209-ECD8-42EB-90FB-832EAB777366}" type="slidenum">
              <a:rPr lang="en-GB" smtClean="0"/>
              <a:pPr>
                <a:defRPr/>
              </a:pPr>
              <a:t>26</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FF535034-5D9F-489E-817C-9206B58B798B}" type="slidenum">
              <a:rPr lang="en-GB" smtClean="0"/>
              <a:pPr>
                <a:defRPr/>
              </a:pPr>
              <a:t>27</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C6922E06-ECEB-43C4-A523-DCC24F1AA2BF}"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00084C98-5F05-4134-A55D-FBD419AE3849}" type="slidenum">
              <a:rPr lang="en-GB" smtClean="0"/>
              <a:pPr>
                <a:defRPr/>
              </a:pPr>
              <a:t>30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pPr eaLnBrk="1" hangingPunct="1">
              <a:spcBef>
                <a:spcPct val="0"/>
              </a:spcBef>
            </a:pPr>
            <a:r>
              <a:rPr lang="en-US" smtClean="0"/>
              <a:t>A quite 6 fold  growth from 17 to 90 </a:t>
            </a:r>
            <a:endParaRPr lang="ar-OM" smtClean="0"/>
          </a:p>
        </p:txBody>
      </p:sp>
      <p:sp>
        <p:nvSpPr>
          <p:cNvPr id="8196" name="Slide Number Placeholder 3"/>
          <p:cNvSpPr>
            <a:spLocks noGrp="1"/>
          </p:cNvSpPr>
          <p:nvPr>
            <p:ph type="sldNum" sz="quarter" idx="5"/>
          </p:nvPr>
        </p:nvSpPr>
        <p:spPr/>
        <p:txBody>
          <a:bodyPr/>
          <a:lstStyle/>
          <a:p>
            <a:pPr>
              <a:defRPr/>
            </a:pPr>
            <a:fld id="{C62EDBE3-9BAC-4BDD-85D2-6BC0121F20B2}" type="slidenum">
              <a:rPr lang="en-GB" smtClean="0"/>
              <a:pPr>
                <a:defRPr/>
              </a:pPr>
              <a:t>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BDA5EC3A-4FCD-4955-B8F0-437D13BF643D}" type="slidenum">
              <a:rPr lang="en-GB" smtClean="0"/>
              <a:pPr>
                <a:defRPr/>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7DEFF5B0-A7B6-425A-9095-FCF0BFEA2FE9}" type="slidenum">
              <a:rPr lang="en-GB" smtClean="0"/>
              <a:pPr>
                <a:defRPr/>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C81D9B96-052C-45C6-8214-0904BA1CDD4D}" type="slidenum">
              <a:rPr lang="en-GB" smtClean="0"/>
              <a:pPr>
                <a:defRPr/>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5A507354-D424-4AF3-B8B1-37DABEA394FF}" type="slidenum">
              <a:rPr lang="en-GB" smtClean="0"/>
              <a:pPr>
                <a:defRPr/>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ar-OM" smtClean="0"/>
          </a:p>
        </p:txBody>
      </p:sp>
      <p:sp>
        <p:nvSpPr>
          <p:cNvPr id="4" name="Slide Number Placeholder 3"/>
          <p:cNvSpPr>
            <a:spLocks noGrp="1"/>
          </p:cNvSpPr>
          <p:nvPr>
            <p:ph type="sldNum" sz="quarter" idx="5"/>
          </p:nvPr>
        </p:nvSpPr>
        <p:spPr/>
        <p:txBody>
          <a:bodyPr/>
          <a:lstStyle/>
          <a:p>
            <a:pPr>
              <a:defRPr/>
            </a:pPr>
            <a:fld id="{73707B77-B8C6-40B0-8E30-B73622A7A8F8}" type="slidenum">
              <a:rPr lang="en-GB" smtClean="0"/>
              <a:pPr>
                <a:defRPr/>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smtClean="0"/>
              <a:t>Fish farming creates 2 job per hectar of ponds</a:t>
            </a:r>
            <a:endParaRPr lang="ar-OM" smtClean="0"/>
          </a:p>
        </p:txBody>
      </p:sp>
      <p:sp>
        <p:nvSpPr>
          <p:cNvPr id="4" name="Slide Number Placeholder 3"/>
          <p:cNvSpPr>
            <a:spLocks noGrp="1"/>
          </p:cNvSpPr>
          <p:nvPr>
            <p:ph type="sldNum" sz="quarter" idx="5"/>
          </p:nvPr>
        </p:nvSpPr>
        <p:spPr/>
        <p:txBody>
          <a:bodyPr/>
          <a:lstStyle/>
          <a:p>
            <a:pPr>
              <a:defRPr/>
            </a:pPr>
            <a:fld id="{2F46D35C-47BE-40F2-B793-00010584D5F0}" type="slidenum">
              <a:rPr lang="en-GB" smtClean="0"/>
              <a:pPr>
                <a:defRPr/>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ocNumberTitle"/>
          <p:cNvSpPr txBox="1">
            <a:spLocks noChangeArrowheads="1"/>
          </p:cNvSpPr>
          <p:nvPr/>
        </p:nvSpPr>
        <p:spPr bwMode="invGray">
          <a:xfrm>
            <a:off x="5154613" y="6643688"/>
            <a:ext cx="3403600" cy="101600"/>
          </a:xfrm>
          <a:prstGeom prst="rect">
            <a:avLst/>
          </a:prstGeom>
          <a:noFill/>
          <a:ln w="9525">
            <a:noFill/>
            <a:miter lim="800000"/>
            <a:headEnd/>
            <a:tailEnd/>
          </a:ln>
          <a:effectLst/>
        </p:spPr>
        <p:txBody>
          <a:bodyPr lIns="0" tIns="0" rIns="0" bIns="0" anchor="b"/>
          <a:lstStyle/>
          <a:p>
            <a:pPr algn="r" defTabSz="854075" eaLnBrk="0" hangingPunct="0">
              <a:spcBef>
                <a:spcPct val="50000"/>
              </a:spcBef>
              <a:defRPr/>
            </a:pPr>
            <a:r>
              <a:rPr lang="en-GB" altLang="zh-CN" sz="700" i="0">
                <a:solidFill>
                  <a:srgbClr val="9F9F9F"/>
                </a:solidFill>
                <a:ea typeface="SimSun" pitchFamily="2" charset="-122"/>
                <a:cs typeface="+mn-cs"/>
              </a:rPr>
              <a:t>Document number</a:t>
            </a:r>
          </a:p>
        </p:txBody>
      </p:sp>
      <p:sp>
        <p:nvSpPr>
          <p:cNvPr id="5" name="Rectangle 317"/>
          <p:cNvSpPr>
            <a:spLocks noChangeArrowheads="1"/>
          </p:cNvSpPr>
          <p:nvPr userDrawn="1"/>
        </p:nvSpPr>
        <p:spPr bwMode="auto">
          <a:xfrm>
            <a:off x="3898900" y="33338"/>
            <a:ext cx="1231900" cy="274637"/>
          </a:xfrm>
          <a:prstGeom prst="rect">
            <a:avLst/>
          </a:prstGeom>
          <a:solidFill>
            <a:schemeClr val="bg1"/>
          </a:solidFill>
          <a:ln w="19050" algn="ctr">
            <a:solidFill>
              <a:schemeClr val="folHlink"/>
            </a:solidFill>
            <a:prstDash val="dash"/>
            <a:miter lim="800000"/>
            <a:headEnd/>
            <a:tailEnd/>
          </a:ln>
          <a:effectLst/>
        </p:spPr>
        <p:txBody>
          <a:bodyPr wrap="none" anchor="ctr"/>
          <a:lstStyle/>
          <a:p>
            <a:pPr algn="ctr" eaLnBrk="0" hangingPunct="0">
              <a:defRPr/>
            </a:pPr>
            <a:r>
              <a:rPr lang="en-GB" b="1" i="0">
                <a:solidFill>
                  <a:schemeClr val="folHlink"/>
                </a:solidFill>
                <a:cs typeface="+mn-cs"/>
              </a:rPr>
              <a:t>DRAFT</a:t>
            </a:r>
          </a:p>
        </p:txBody>
      </p:sp>
      <p:sp>
        <p:nvSpPr>
          <p:cNvPr id="8504" name="Rectangle 312"/>
          <p:cNvSpPr>
            <a:spLocks noGrp="1" noChangeArrowheads="1"/>
          </p:cNvSpPr>
          <p:nvPr>
            <p:ph type="ctrTitle" sz="quarter"/>
          </p:nvPr>
        </p:nvSpPr>
        <p:spPr>
          <a:xfrm>
            <a:off x="3135313" y="2860675"/>
            <a:ext cx="5421312" cy="841375"/>
          </a:xfrm>
          <a:ln algn="ctr"/>
        </p:spPr>
        <p:txBody>
          <a:bodyPr/>
          <a:lstStyle>
            <a:lvl1pPr defTabSz="914400">
              <a:defRPr sz="2400">
                <a:solidFill>
                  <a:schemeClr val="bg1"/>
                </a:solidFill>
              </a:defRPr>
            </a:lvl1pPr>
          </a:lstStyle>
          <a:p>
            <a:r>
              <a:rPr lang="en-GB" altLang="zh-CN"/>
              <a:t>Click to edit Master title style</a:t>
            </a:r>
          </a:p>
        </p:txBody>
      </p:sp>
      <p:sp>
        <p:nvSpPr>
          <p:cNvPr id="8505" name="Rectangle 313"/>
          <p:cNvSpPr>
            <a:spLocks noGrp="1" noChangeArrowheads="1"/>
          </p:cNvSpPr>
          <p:nvPr>
            <p:ph type="subTitle" sz="quarter" idx="1"/>
          </p:nvPr>
        </p:nvSpPr>
        <p:spPr>
          <a:xfrm>
            <a:off x="3135313" y="2376488"/>
            <a:ext cx="3748087" cy="411162"/>
          </a:xfrm>
        </p:spPr>
        <p:txBody>
          <a:bodyPr/>
          <a:lstStyle>
            <a:lvl1pPr marL="0" indent="0" defTabSz="914400">
              <a:buFont typeface="Wingdings" pitchFamily="2" charset="2"/>
              <a:buNone/>
              <a:defRPr sz="1600">
                <a:solidFill>
                  <a:schemeClr val="bg1"/>
                </a:solidFill>
              </a:defRPr>
            </a:lvl1pPr>
          </a:lstStyle>
          <a:p>
            <a:r>
              <a:rPr lang="en-GB" altLang="zh-CN"/>
              <a:t>Click to edit Master subtitle style</a:t>
            </a:r>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373063"/>
            <a:ext cx="1993900"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4675" y="373063"/>
            <a:ext cx="5829300"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74675" y="373063"/>
            <a:ext cx="797560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73063"/>
            <a:ext cx="7975600" cy="2444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74675" y="1362075"/>
            <a:ext cx="7970838" cy="4929188"/>
          </a:xfrm>
        </p:spPr>
        <p:txBody>
          <a:bodyPr/>
          <a:lstStyle/>
          <a:p>
            <a:pPr lvl="0"/>
            <a:endParaRPr lang="en-US" noProof="0" smtClean="0"/>
          </a:p>
        </p:txBody>
      </p:sp>
    </p:spTree>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73063"/>
            <a:ext cx="7975600" cy="2444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74675" y="1362075"/>
            <a:ext cx="3908425" cy="4929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35500" y="1362075"/>
            <a:ext cx="3910013" cy="4929188"/>
          </a:xfrm>
        </p:spPr>
        <p:txBody>
          <a:bodyPr/>
          <a:lstStyle/>
          <a:p>
            <a:pPr lvl="0"/>
            <a:endParaRPr lang="en-US" noProof="0" smtClean="0"/>
          </a:p>
        </p:txBody>
      </p:sp>
    </p:spTree>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73063"/>
            <a:ext cx="7975600" cy="2444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74675" y="1362075"/>
            <a:ext cx="3908425" cy="4929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362075"/>
            <a:ext cx="3910013" cy="4929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17"/>
          <p:cNvSpPr>
            <a:spLocks noChangeArrowheads="1"/>
          </p:cNvSpPr>
          <p:nvPr userDrawn="1"/>
        </p:nvSpPr>
        <p:spPr bwMode="auto">
          <a:xfrm>
            <a:off x="3898900" y="33338"/>
            <a:ext cx="1231900" cy="274637"/>
          </a:xfrm>
          <a:prstGeom prst="rect">
            <a:avLst/>
          </a:prstGeom>
          <a:solidFill>
            <a:schemeClr val="bg1"/>
          </a:solidFill>
          <a:ln w="19050" algn="ctr">
            <a:solidFill>
              <a:schemeClr val="folHlink"/>
            </a:solidFill>
            <a:prstDash val="dash"/>
            <a:miter lim="800000"/>
            <a:headEnd/>
            <a:tailEnd/>
          </a:ln>
          <a:effectLst/>
        </p:spPr>
        <p:txBody>
          <a:bodyPr wrap="none" anchor="ctr"/>
          <a:lstStyle/>
          <a:p>
            <a:pPr algn="ctr" eaLnBrk="0" hangingPunct="0">
              <a:defRPr/>
            </a:pPr>
            <a:r>
              <a:rPr lang="en-GB" b="1" i="0">
                <a:solidFill>
                  <a:schemeClr val="folHlink"/>
                </a:solidFill>
                <a:cs typeface="+mn-cs"/>
              </a:rPr>
              <a:t>DRAFT</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pPr>
              <a:defRPr/>
            </a:pPr>
            <a:fld id="{C990B6F8-185C-4AB3-B134-07B64DF19896}" type="datetime1">
              <a:rPr lang="en-US"/>
              <a:pPr>
                <a:defRPr/>
              </a:pPr>
              <a:t>7/1/2012</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9BA9E062-196D-4409-8CE1-E247CD963AD8}" type="slidenum">
              <a:rPr lang="ar-OM"/>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15D2B1D-8C81-4BEC-9188-9F145AF0BC27}" type="datetime1">
              <a:rPr lang="en-US"/>
              <a:pPr>
                <a:defRPr/>
              </a:pPr>
              <a:t>7/1/2012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D72FD1-1746-49DB-A815-C96DDFCBEEED}" type="slidenum">
              <a:rPr lang="ar-OM"/>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FAE6927-FC5E-4643-BD07-2A9EEBFC99F5}" type="datetime1">
              <a:rPr lang="en-US"/>
              <a:pPr>
                <a:defRPr/>
              </a:pPr>
              <a:t>7/1/2012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67BEC7-B1F7-4E18-B4B6-8A51F2417B3F}" type="slidenum">
              <a:rPr lang="ar-OM"/>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92CEBD9-4698-43D4-9439-702C7716FDCD}" type="datetime1">
              <a:rPr lang="en-US"/>
              <a:pPr>
                <a:defRPr/>
              </a:pPr>
              <a:t>7/1/2012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F77F0E-0516-4259-B713-283B845BB2F2}" type="slidenum">
              <a:rPr lang="ar-OM"/>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72B6636-9EF0-4C73-927F-13F926B825C5}" type="datetime1">
              <a:rPr lang="en-US"/>
              <a:pPr>
                <a:defRPr/>
              </a:pPr>
              <a:t>7/1/2012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7A01A3-21A2-42D5-A83E-82CC3B76EAB4}" type="slidenum">
              <a:rPr lang="ar-OM"/>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CF88E55F-3E76-4116-88DB-6EFF2600F104}" type="datetime1">
              <a:rPr lang="en-US"/>
              <a:pPr>
                <a:defRPr/>
              </a:pPr>
              <a:t>7/1/2012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134E93-3FD0-4B87-BE0F-70B95B662FB0}" type="slidenum">
              <a:rPr lang="ar-OM"/>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FD67361-CEC1-4324-B751-034F56F9E48F}" type="datetime1">
              <a:rPr lang="en-US"/>
              <a:pPr>
                <a:defRPr/>
              </a:pPr>
              <a:t>7/1/2012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E09D9F6-F80B-4133-8210-E3DE01289228}" type="slidenum">
              <a:rPr lang="ar-OM"/>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C059A84-6557-4490-B3DD-F184D77F702E}" type="datetime1">
              <a:rPr lang="en-US"/>
              <a:pPr>
                <a:defRPr/>
              </a:pPr>
              <a:t>7/1/2012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332ABE-0ADE-4E8A-8936-9C7CB5C59F98}" type="slidenum">
              <a:rPr lang="ar-OM"/>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EDAA3BB-B9BF-4760-AE70-F695881A6044}" type="datetime1">
              <a:rPr lang="en-US"/>
              <a:pPr>
                <a:defRPr/>
              </a:pPr>
              <a:t>7/1/2012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064BC6-B427-4A7D-8AA5-897C405428FB}" type="slidenum">
              <a:rPr lang="ar-OM"/>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7C31AAE-BFAE-4B5E-9E34-1D3FE310A5E9}" type="datetime1">
              <a:rPr lang="en-US"/>
              <a:pPr>
                <a:defRPr/>
              </a:pPr>
              <a:t>7/1/2012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D1B9D7-0E89-495B-AA8D-E5A494DC0B84}" type="slidenum">
              <a:rPr lang="ar-OM"/>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93EBCAD-6508-4CB3-8596-164B3CF2A725}" type="datetime1">
              <a:rPr lang="en-US"/>
              <a:pPr>
                <a:defRPr/>
              </a:pPr>
              <a:t>7/1/2012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CEF1E4-C999-4D2F-BFA2-6E6681391942}" type="slidenum">
              <a:rPr lang="ar-OM"/>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3D0CDA14-95E4-498C-A2E1-CAFB47CB95CA}" type="datetime1">
              <a:rPr lang="en-US"/>
              <a:pPr>
                <a:defRPr/>
              </a:pPr>
              <a:t>7/1/2012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FD16FE-07B9-4446-A9B6-A41E182DD911}" type="slidenum">
              <a:rPr lang="ar-OM"/>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4675" y="1362075"/>
            <a:ext cx="3908425"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362075"/>
            <a:ext cx="3910013"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158" name="SBottomSquare"/>
          <p:cNvSpPr>
            <a:spLocks noChangeArrowheads="1"/>
          </p:cNvSpPr>
          <p:nvPr/>
        </p:nvSpPr>
        <p:spPr bwMode="gray">
          <a:xfrm>
            <a:off x="8604250" y="6477000"/>
            <a:ext cx="539750" cy="381000"/>
          </a:xfrm>
          <a:prstGeom prst="rect">
            <a:avLst/>
          </a:prstGeom>
          <a:solidFill>
            <a:schemeClr val="accent1"/>
          </a:solidFill>
          <a:ln w="9525">
            <a:noFill/>
            <a:miter lim="800000"/>
            <a:headEnd/>
            <a:tailEnd/>
          </a:ln>
          <a:effectLst/>
        </p:spPr>
        <p:txBody>
          <a:bodyPr wrap="none" anchor="ctr"/>
          <a:lstStyle/>
          <a:p>
            <a:pPr algn="ctr" eaLnBrk="0" hangingPunct="0">
              <a:defRPr/>
            </a:pPr>
            <a:fld id="{65ABCF4E-6B84-4ACC-9126-E79F808AF73A}" type="slidenum">
              <a:rPr lang="en-GB" sz="1000" i="0">
                <a:solidFill>
                  <a:srgbClr val="FFFFFF"/>
                </a:solidFill>
                <a:cs typeface="+mn-cs"/>
              </a:rPr>
              <a:pPr algn="ctr" eaLnBrk="0" hangingPunct="0">
                <a:defRPr/>
              </a:pPr>
              <a:t>‹#›</a:t>
            </a:fld>
            <a:endParaRPr lang="en-GB" sz="1000" i="0">
              <a:solidFill>
                <a:srgbClr val="FFFFFF"/>
              </a:solidFill>
              <a:cs typeface="+mn-cs"/>
            </a:endParaRPr>
          </a:p>
        </p:txBody>
      </p:sp>
      <p:sp>
        <p:nvSpPr>
          <p:cNvPr id="1115" name="SBottomband"/>
          <p:cNvSpPr>
            <a:spLocks noChangeArrowheads="1"/>
          </p:cNvSpPr>
          <p:nvPr/>
        </p:nvSpPr>
        <p:spPr bwMode="gray">
          <a:xfrm>
            <a:off x="0" y="6477000"/>
            <a:ext cx="8556625" cy="381000"/>
          </a:xfrm>
          <a:prstGeom prst="rect">
            <a:avLst/>
          </a:prstGeom>
          <a:solidFill>
            <a:schemeClr val="bg2"/>
          </a:solidFill>
          <a:ln w="9525">
            <a:noFill/>
            <a:miter lim="800000"/>
            <a:headEnd/>
            <a:tailEnd/>
          </a:ln>
          <a:effectLst/>
        </p:spPr>
        <p:txBody>
          <a:bodyPr wrap="none" anchor="ctr"/>
          <a:lstStyle/>
          <a:p>
            <a:pPr algn="ctr" eaLnBrk="0" hangingPunct="0">
              <a:spcBef>
                <a:spcPct val="50000"/>
              </a:spcBef>
              <a:defRPr/>
            </a:pPr>
            <a:endParaRPr lang="fr-FR" i="0" baseline="-25000">
              <a:cs typeface="+mn-cs"/>
            </a:endParaRPr>
          </a:p>
        </p:txBody>
      </p:sp>
      <p:sp>
        <p:nvSpPr>
          <p:cNvPr id="1028" name="STitle"/>
          <p:cNvSpPr>
            <a:spLocks noGrp="1" noChangeArrowheads="1"/>
          </p:cNvSpPr>
          <p:nvPr>
            <p:ph type="title"/>
          </p:nvPr>
        </p:nvSpPr>
        <p:spPr bwMode="black">
          <a:xfrm>
            <a:off x="574675" y="373063"/>
            <a:ext cx="7975600" cy="2444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GB" altLang="zh-CN" smtClean="0"/>
              <a:t>Click to edit Master title style</a:t>
            </a:r>
          </a:p>
        </p:txBody>
      </p:sp>
      <p:sp>
        <p:nvSpPr>
          <p:cNvPr id="1029" name="BodyText"/>
          <p:cNvSpPr>
            <a:spLocks noGrp="1" noChangeArrowheads="1"/>
          </p:cNvSpPr>
          <p:nvPr>
            <p:ph type="body" idx="1"/>
          </p:nvPr>
        </p:nvSpPr>
        <p:spPr bwMode="black">
          <a:xfrm>
            <a:off x="574675" y="1362075"/>
            <a:ext cx="7970838" cy="4929188"/>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GB" altLang="zh-CN" smtClean="0"/>
              <a:t>Click to edit Master text styles</a:t>
            </a:r>
          </a:p>
          <a:p>
            <a:pPr lvl="1"/>
            <a:r>
              <a:rPr lang="en-GB" altLang="zh-CN" smtClean="0"/>
              <a:t>Second level</a:t>
            </a:r>
          </a:p>
          <a:p>
            <a:pPr lvl="2"/>
            <a:r>
              <a:rPr lang="en-GB" altLang="zh-CN" smtClean="0"/>
              <a:t>Third level</a:t>
            </a:r>
          </a:p>
          <a:p>
            <a:pPr lvl="3"/>
            <a:r>
              <a:rPr lang="en-GB" altLang="zh-CN" smtClean="0"/>
              <a:t>Fourth level</a:t>
            </a:r>
          </a:p>
        </p:txBody>
      </p:sp>
      <p:sp>
        <p:nvSpPr>
          <p:cNvPr id="1152" name="SSquare"/>
          <p:cNvSpPr>
            <a:spLocks noChangeArrowheads="1"/>
          </p:cNvSpPr>
          <p:nvPr/>
        </p:nvSpPr>
        <p:spPr bwMode="gray">
          <a:xfrm>
            <a:off x="0" y="373063"/>
            <a:ext cx="457200" cy="457200"/>
          </a:xfrm>
          <a:prstGeom prst="rect">
            <a:avLst/>
          </a:prstGeom>
          <a:solidFill>
            <a:srgbClr val="00A2DF"/>
          </a:solidFill>
          <a:ln w="9525">
            <a:noFill/>
            <a:miter lim="800000"/>
            <a:headEnd/>
            <a:tailEnd/>
          </a:ln>
          <a:effectLst/>
        </p:spPr>
        <p:txBody>
          <a:bodyPr wrap="none" anchor="ctr"/>
          <a:lstStyle/>
          <a:p>
            <a:pPr algn="ctr" eaLnBrk="0" hangingPunct="0">
              <a:defRPr/>
            </a:pPr>
            <a:endParaRPr lang="fr-FR" i="0" baseline="-25000">
              <a:cs typeface="+mn-cs"/>
            </a:endParaRPr>
          </a:p>
        </p:txBody>
      </p:sp>
      <p:sp>
        <p:nvSpPr>
          <p:cNvPr id="1155" name="DocNumberSlide"/>
          <p:cNvSpPr txBox="1">
            <a:spLocks noChangeArrowheads="1"/>
          </p:cNvSpPr>
          <p:nvPr/>
        </p:nvSpPr>
        <p:spPr bwMode="gray">
          <a:xfrm>
            <a:off x="4849813" y="6611938"/>
            <a:ext cx="3403600" cy="106362"/>
          </a:xfrm>
          <a:prstGeom prst="rect">
            <a:avLst/>
          </a:prstGeom>
          <a:noFill/>
          <a:ln w="9525">
            <a:noFill/>
            <a:miter lim="800000"/>
            <a:headEnd/>
            <a:tailEnd/>
          </a:ln>
          <a:effectLst/>
        </p:spPr>
        <p:txBody>
          <a:bodyPr lIns="0" tIns="0" rIns="0" bIns="0" anchor="b">
            <a:spAutoFit/>
          </a:bodyPr>
          <a:lstStyle/>
          <a:p>
            <a:pPr algn="r" defTabSz="854075" eaLnBrk="0" hangingPunct="0">
              <a:defRPr/>
            </a:pPr>
            <a:r>
              <a:rPr lang="en-GB" altLang="zh-CN" sz="700" i="0">
                <a:ea typeface="SimSun" pitchFamily="2" charset="-122"/>
                <a:cs typeface="+mn-cs"/>
              </a:rPr>
              <a:t>Document number</a:t>
            </a:r>
          </a:p>
        </p:txBody>
      </p:sp>
      <p:sp>
        <p:nvSpPr>
          <p:cNvPr id="1156" name="SCopyright"/>
          <p:cNvSpPr txBox="1">
            <a:spLocks noChangeArrowheads="1"/>
          </p:cNvSpPr>
          <p:nvPr/>
        </p:nvSpPr>
        <p:spPr bwMode="gray">
          <a:xfrm>
            <a:off x="585788" y="6616700"/>
            <a:ext cx="4027487" cy="101600"/>
          </a:xfrm>
          <a:prstGeom prst="rect">
            <a:avLst/>
          </a:prstGeom>
          <a:noFill/>
          <a:ln w="9525">
            <a:noFill/>
            <a:miter lim="800000"/>
            <a:headEnd/>
            <a:tailEnd/>
          </a:ln>
          <a:effectLst/>
        </p:spPr>
        <p:txBody>
          <a:bodyPr lIns="0" tIns="0" rIns="0" bIns="0"/>
          <a:lstStyle/>
          <a:p>
            <a:pPr eaLnBrk="0" hangingPunct="0">
              <a:defRPr/>
            </a:pPr>
            <a:r>
              <a:rPr lang="en-GB" altLang="zh-CN" sz="700" i="0">
                <a:ea typeface="SimSun" pitchFamily="2" charset="-122"/>
                <a:cs typeface="+mn-cs"/>
              </a:rPr>
              <a:t>© 2009 Oliver Wyman</a:t>
            </a:r>
            <a:r>
              <a:rPr lang="en-GB" altLang="zh-CN" sz="700" i="0">
                <a:solidFill>
                  <a:schemeClr val="bg1"/>
                </a:solidFill>
                <a:ea typeface="SimSun" pitchFamily="2" charset="-122"/>
                <a:cs typeface="+mn-cs"/>
              </a:rPr>
              <a:t> </a:t>
            </a:r>
            <a:r>
              <a:rPr lang="en-GB" altLang="zh-CN" sz="700" i="0">
                <a:solidFill>
                  <a:srgbClr val="00A2DF"/>
                </a:solidFill>
                <a:ea typeface="SimSun" pitchFamily="2" charset="-122"/>
                <a:cs typeface="+mn-cs"/>
                <a:sym typeface="Webdings" pitchFamily="18" charset="2"/>
              </a:rPr>
              <a:t></a:t>
            </a:r>
            <a:r>
              <a:rPr lang="en-GB" altLang="zh-CN" sz="700" i="0">
                <a:solidFill>
                  <a:schemeClr val="bg1"/>
                </a:solidFill>
                <a:ea typeface="SimSun" pitchFamily="2" charset="-122"/>
                <a:cs typeface="+mn-cs"/>
                <a:sym typeface="Wingdings" pitchFamily="2" charset="2"/>
              </a:rPr>
              <a:t> </a:t>
            </a:r>
            <a:r>
              <a:rPr lang="en-GB" altLang="zh-CN" sz="700" i="0">
                <a:ea typeface="SimSun" pitchFamily="2" charset="-122"/>
                <a:cs typeface="+mn-cs"/>
              </a:rPr>
              <a:t>www.oliverwyman.com</a:t>
            </a:r>
            <a:endParaRPr lang="en-GB" altLang="zh-CN" i="0">
              <a:ea typeface="SimSun" pitchFamily="2" charset="-122"/>
              <a:cs typeface="+mn-cs"/>
            </a:endParaRPr>
          </a:p>
        </p:txBody>
      </p:sp>
      <p:sp>
        <p:nvSpPr>
          <p:cNvPr id="1160" name="Rectangle 136"/>
          <p:cNvSpPr>
            <a:spLocks noChangeArrowheads="1"/>
          </p:cNvSpPr>
          <p:nvPr/>
        </p:nvSpPr>
        <p:spPr bwMode="auto">
          <a:xfrm>
            <a:off x="3898900" y="33338"/>
            <a:ext cx="1231900" cy="274637"/>
          </a:xfrm>
          <a:prstGeom prst="rect">
            <a:avLst/>
          </a:prstGeom>
          <a:solidFill>
            <a:schemeClr val="bg1"/>
          </a:solidFill>
          <a:ln w="19050" algn="ctr">
            <a:solidFill>
              <a:schemeClr val="folHlink"/>
            </a:solidFill>
            <a:prstDash val="dash"/>
            <a:miter lim="800000"/>
            <a:headEnd/>
            <a:tailEnd/>
          </a:ln>
          <a:effectLst/>
        </p:spPr>
        <p:txBody>
          <a:bodyPr wrap="none" anchor="ctr"/>
          <a:lstStyle/>
          <a:p>
            <a:pPr algn="ctr" eaLnBrk="0" hangingPunct="0">
              <a:defRPr/>
            </a:pPr>
            <a:r>
              <a:rPr lang="en-GB" b="1" i="0">
                <a:solidFill>
                  <a:schemeClr val="folHlink"/>
                </a:solidFill>
                <a:cs typeface="+mn-cs"/>
              </a:rPr>
              <a:t>DRAFT</a:t>
            </a:r>
          </a:p>
        </p:txBody>
      </p:sp>
    </p:spTree>
  </p:cSld>
  <p:clrMap bg1="lt1" tx1="dk1" bg2="lt2" tx2="dk2" accent1="accent1" accent2="accent2" accent3="accent3" accent4="accent4" accent5="accent5" accent6="accent6" hlink="hlink" folHlink="folHlink"/>
  <p:sldLayoutIdLst>
    <p:sldLayoutId id="2147484582" r:id="rId1"/>
    <p:sldLayoutId id="2147484557" r:id="rId2"/>
    <p:sldLayoutId id="2147484558" r:id="rId3"/>
    <p:sldLayoutId id="2147484559" r:id="rId4"/>
    <p:sldLayoutId id="2147484560" r:id="rId5"/>
    <p:sldLayoutId id="2147484561" r:id="rId6"/>
    <p:sldLayoutId id="2147484562" r:id="rId7"/>
    <p:sldLayoutId id="2147484563" r:id="rId8"/>
    <p:sldLayoutId id="2147484564" r:id="rId9"/>
    <p:sldLayoutId id="2147484565" r:id="rId10"/>
    <p:sldLayoutId id="2147484566" r:id="rId11"/>
    <p:sldLayoutId id="2147484567" r:id="rId12"/>
    <p:sldLayoutId id="2147484568" r:id="rId13"/>
    <p:sldLayoutId id="2147484569" r:id="rId14"/>
    <p:sldLayoutId id="2147484570" r:id="rId15"/>
  </p:sldLayoutIdLst>
  <p:transition advClick="0"/>
  <p:hf hdr="0" dt="0"/>
  <p:txStyles>
    <p:titleStyle>
      <a:lvl1pPr algn="l" defTabSz="939800" rtl="0" eaLnBrk="0" fontAlgn="base" hangingPunct="0">
        <a:spcBef>
          <a:spcPct val="0"/>
        </a:spcBef>
        <a:spcAft>
          <a:spcPct val="0"/>
        </a:spcAft>
        <a:defRPr sz="1600" b="1">
          <a:solidFill>
            <a:schemeClr val="accent1"/>
          </a:solidFill>
          <a:latin typeface="+mj-lt"/>
          <a:ea typeface="+mj-ea"/>
          <a:cs typeface="+mj-cs"/>
        </a:defRPr>
      </a:lvl1pPr>
      <a:lvl2pPr algn="l" defTabSz="939800" rtl="0" eaLnBrk="0" fontAlgn="base" hangingPunct="0">
        <a:spcBef>
          <a:spcPct val="0"/>
        </a:spcBef>
        <a:spcAft>
          <a:spcPct val="0"/>
        </a:spcAft>
        <a:defRPr sz="1600" b="1">
          <a:solidFill>
            <a:schemeClr val="accent1"/>
          </a:solidFill>
          <a:latin typeface="Arial" charset="0"/>
        </a:defRPr>
      </a:lvl2pPr>
      <a:lvl3pPr algn="l" defTabSz="939800" rtl="0" eaLnBrk="0" fontAlgn="base" hangingPunct="0">
        <a:spcBef>
          <a:spcPct val="0"/>
        </a:spcBef>
        <a:spcAft>
          <a:spcPct val="0"/>
        </a:spcAft>
        <a:defRPr sz="1600" b="1">
          <a:solidFill>
            <a:schemeClr val="accent1"/>
          </a:solidFill>
          <a:latin typeface="Arial" charset="0"/>
        </a:defRPr>
      </a:lvl3pPr>
      <a:lvl4pPr algn="l" defTabSz="939800" rtl="0" eaLnBrk="0" fontAlgn="base" hangingPunct="0">
        <a:spcBef>
          <a:spcPct val="0"/>
        </a:spcBef>
        <a:spcAft>
          <a:spcPct val="0"/>
        </a:spcAft>
        <a:defRPr sz="1600" b="1">
          <a:solidFill>
            <a:schemeClr val="accent1"/>
          </a:solidFill>
          <a:latin typeface="Arial" charset="0"/>
        </a:defRPr>
      </a:lvl4pPr>
      <a:lvl5pPr algn="l" defTabSz="939800" rtl="0" eaLnBrk="0" fontAlgn="base" hangingPunct="0">
        <a:spcBef>
          <a:spcPct val="0"/>
        </a:spcBef>
        <a:spcAft>
          <a:spcPct val="0"/>
        </a:spcAft>
        <a:defRPr sz="1600" b="1">
          <a:solidFill>
            <a:schemeClr val="accent1"/>
          </a:solidFill>
          <a:latin typeface="Arial" charset="0"/>
        </a:defRPr>
      </a:lvl5pPr>
      <a:lvl6pPr marL="457200" algn="l" defTabSz="939800" rtl="0" eaLnBrk="0" fontAlgn="base" hangingPunct="0">
        <a:spcBef>
          <a:spcPct val="0"/>
        </a:spcBef>
        <a:spcAft>
          <a:spcPct val="0"/>
        </a:spcAft>
        <a:defRPr sz="1600" b="1">
          <a:solidFill>
            <a:schemeClr val="accent1"/>
          </a:solidFill>
          <a:latin typeface="Arial" charset="0"/>
        </a:defRPr>
      </a:lvl6pPr>
      <a:lvl7pPr marL="914400" algn="l" defTabSz="939800" rtl="0" eaLnBrk="0" fontAlgn="base" hangingPunct="0">
        <a:spcBef>
          <a:spcPct val="0"/>
        </a:spcBef>
        <a:spcAft>
          <a:spcPct val="0"/>
        </a:spcAft>
        <a:defRPr sz="1600" b="1">
          <a:solidFill>
            <a:schemeClr val="accent1"/>
          </a:solidFill>
          <a:latin typeface="Arial" charset="0"/>
        </a:defRPr>
      </a:lvl7pPr>
      <a:lvl8pPr marL="1371600" algn="l" defTabSz="939800" rtl="0" eaLnBrk="0" fontAlgn="base" hangingPunct="0">
        <a:spcBef>
          <a:spcPct val="0"/>
        </a:spcBef>
        <a:spcAft>
          <a:spcPct val="0"/>
        </a:spcAft>
        <a:defRPr sz="1600" b="1">
          <a:solidFill>
            <a:schemeClr val="accent1"/>
          </a:solidFill>
          <a:latin typeface="Arial" charset="0"/>
        </a:defRPr>
      </a:lvl8pPr>
      <a:lvl9pPr marL="1828800" algn="l" defTabSz="939800" rtl="0" eaLnBrk="0" fontAlgn="base" hangingPunct="0">
        <a:spcBef>
          <a:spcPct val="0"/>
        </a:spcBef>
        <a:spcAft>
          <a:spcPct val="0"/>
        </a:spcAft>
        <a:defRPr sz="1600" b="1">
          <a:solidFill>
            <a:schemeClr val="accent1"/>
          </a:solidFill>
          <a:latin typeface="Arial" charset="0"/>
        </a:defRPr>
      </a:lvl9pPr>
    </p:titleStyle>
    <p:bodyStyle>
      <a:lvl1pPr marL="228600" indent="-228600" algn="l" defTabSz="939800" rtl="0" eaLnBrk="0" fontAlgn="base" hangingPunct="0">
        <a:spcBef>
          <a:spcPct val="60000"/>
        </a:spcBef>
        <a:spcAft>
          <a:spcPct val="0"/>
        </a:spcAft>
        <a:buClr>
          <a:schemeClr val="tx1"/>
        </a:buClr>
        <a:buFont typeface="Wingdings" pitchFamily="2" charset="2"/>
        <a:buChar char="§"/>
        <a:defRPr sz="1400">
          <a:solidFill>
            <a:schemeClr val="tx1"/>
          </a:solidFill>
          <a:latin typeface="+mn-lt"/>
          <a:ea typeface="+mn-ea"/>
          <a:cs typeface="+mn-cs"/>
        </a:defRPr>
      </a:lvl1pPr>
      <a:lvl2pPr marL="463550" indent="-233363" algn="l" defTabSz="939800" rtl="0" eaLnBrk="0" fontAlgn="base" hangingPunct="0">
        <a:spcBef>
          <a:spcPct val="20000"/>
        </a:spcBef>
        <a:spcAft>
          <a:spcPct val="0"/>
        </a:spcAft>
        <a:buClr>
          <a:schemeClr val="tx1"/>
        </a:buClr>
        <a:buFont typeface="Arial" charset="0"/>
        <a:buChar char="–"/>
        <a:defRPr sz="1400">
          <a:solidFill>
            <a:schemeClr val="tx1"/>
          </a:solidFill>
          <a:latin typeface="+mn-lt"/>
        </a:defRPr>
      </a:lvl2pPr>
      <a:lvl3pPr marL="693738" indent="-228600" algn="l" defTabSz="939800" rtl="0" eaLnBrk="0" fontAlgn="base" hangingPunct="0">
        <a:spcBef>
          <a:spcPct val="20000"/>
        </a:spcBef>
        <a:spcAft>
          <a:spcPct val="0"/>
        </a:spcAft>
        <a:buClr>
          <a:schemeClr val="tx1"/>
        </a:buClr>
        <a:buFont typeface="Arial" charset="0"/>
        <a:buChar char="-"/>
        <a:defRPr sz="1400">
          <a:solidFill>
            <a:schemeClr val="tx1"/>
          </a:solidFill>
          <a:latin typeface="+mn-lt"/>
        </a:defRPr>
      </a:lvl3pPr>
      <a:lvl4pPr marL="923925" indent="-228600" algn="l" defTabSz="939800" rtl="0" eaLnBrk="0" fontAlgn="base" hangingPunct="0">
        <a:spcBef>
          <a:spcPct val="20000"/>
        </a:spcBef>
        <a:spcAft>
          <a:spcPct val="0"/>
        </a:spcAft>
        <a:buClr>
          <a:schemeClr val="tx1"/>
        </a:buClr>
        <a:buChar char="-"/>
        <a:defRPr sz="1400">
          <a:solidFill>
            <a:schemeClr val="tx1"/>
          </a:solidFill>
          <a:latin typeface="+mn-lt"/>
        </a:defRPr>
      </a:lvl4pPr>
      <a:lvl5pPr marL="2844800" indent="-336550" algn="l" defTabSz="939800" rtl="0" eaLnBrk="0" fontAlgn="base" hangingPunct="0">
        <a:spcBef>
          <a:spcPct val="25000"/>
        </a:spcBef>
        <a:spcAft>
          <a:spcPct val="0"/>
        </a:spcAft>
        <a:buClr>
          <a:schemeClr val="tx1"/>
        </a:buClr>
        <a:buFont typeface="Wingdings" pitchFamily="2" charset="2"/>
        <a:buChar char="s"/>
        <a:defRPr sz="2000">
          <a:solidFill>
            <a:schemeClr val="tx1"/>
          </a:solidFill>
          <a:latin typeface="+mn-lt"/>
        </a:defRPr>
      </a:lvl5pPr>
      <a:lvl6pPr marL="3302000" indent="-336550" algn="l" defTabSz="939800" rtl="0" eaLnBrk="0" fontAlgn="base" hangingPunct="0">
        <a:spcBef>
          <a:spcPct val="25000"/>
        </a:spcBef>
        <a:spcAft>
          <a:spcPct val="0"/>
        </a:spcAft>
        <a:buClr>
          <a:schemeClr val="tx1"/>
        </a:buClr>
        <a:buFont typeface="Wingdings" pitchFamily="2" charset="2"/>
        <a:buChar char="s"/>
        <a:defRPr sz="2000">
          <a:solidFill>
            <a:schemeClr val="tx1"/>
          </a:solidFill>
          <a:latin typeface="+mn-lt"/>
        </a:defRPr>
      </a:lvl6pPr>
      <a:lvl7pPr marL="3759200" indent="-336550" algn="l" defTabSz="939800" rtl="0" eaLnBrk="0" fontAlgn="base" hangingPunct="0">
        <a:spcBef>
          <a:spcPct val="25000"/>
        </a:spcBef>
        <a:spcAft>
          <a:spcPct val="0"/>
        </a:spcAft>
        <a:buClr>
          <a:schemeClr val="tx1"/>
        </a:buClr>
        <a:buFont typeface="Wingdings" pitchFamily="2" charset="2"/>
        <a:buChar char="s"/>
        <a:defRPr sz="2000">
          <a:solidFill>
            <a:schemeClr val="tx1"/>
          </a:solidFill>
          <a:latin typeface="+mn-lt"/>
        </a:defRPr>
      </a:lvl7pPr>
      <a:lvl8pPr marL="4216400" indent="-336550" algn="l" defTabSz="939800" rtl="0" eaLnBrk="0" fontAlgn="base" hangingPunct="0">
        <a:spcBef>
          <a:spcPct val="25000"/>
        </a:spcBef>
        <a:spcAft>
          <a:spcPct val="0"/>
        </a:spcAft>
        <a:buClr>
          <a:schemeClr val="tx1"/>
        </a:buClr>
        <a:buFont typeface="Wingdings" pitchFamily="2" charset="2"/>
        <a:buChar char="s"/>
        <a:defRPr sz="2000">
          <a:solidFill>
            <a:schemeClr val="tx1"/>
          </a:solidFill>
          <a:latin typeface="+mn-lt"/>
        </a:defRPr>
      </a:lvl8pPr>
      <a:lvl9pPr marL="4673600" indent="-336550" algn="l" defTabSz="939800" rtl="0" eaLnBrk="0" fontAlgn="base" hangingPunct="0">
        <a:spcBef>
          <a:spcPct val="25000"/>
        </a:spcBef>
        <a:spcAft>
          <a:spcPct val="0"/>
        </a:spcAft>
        <a:buClr>
          <a:schemeClr val="tx1"/>
        </a:buClr>
        <a:buFont typeface="Wingdings" pitchFamily="2" charset="2"/>
        <a:buChar char="s"/>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charset="0"/>
                <a:cs typeface="+mn-cs"/>
              </a:defRPr>
            </a:lvl1pPr>
          </a:lstStyle>
          <a:p>
            <a:pPr>
              <a:defRPr/>
            </a:pPr>
            <a:fld id="{40CB9F61-3D0D-4A94-ADF1-F771AB61FF63}" type="datetime1">
              <a:rPr lang="en-US"/>
              <a:pPr>
                <a:defRPr/>
              </a:pPr>
              <a:t>7/1/2012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Arial" charset="0"/>
                <a:cs typeface="+mn-cs"/>
              </a:defRPr>
            </a:lvl1pPr>
          </a:lstStyle>
          <a:p>
            <a:pPr>
              <a:defRPr/>
            </a:pPr>
            <a:fld id="{13FC68E2-9C80-451D-B32E-F72434C97AEE}" type="slidenum">
              <a:rPr lang="ar-OM"/>
              <a:pPr>
                <a:defRPr/>
              </a:pPr>
              <a:t>‹#›</a:t>
            </a:fld>
            <a:endParaRPr lang="en-US"/>
          </a:p>
        </p:txBody>
      </p:sp>
      <p:sp>
        <p:nvSpPr>
          <p:cNvPr id="7" name="Rectangle 136"/>
          <p:cNvSpPr>
            <a:spLocks noChangeArrowheads="1"/>
          </p:cNvSpPr>
          <p:nvPr/>
        </p:nvSpPr>
        <p:spPr bwMode="auto">
          <a:xfrm>
            <a:off x="3898900" y="33338"/>
            <a:ext cx="1231900" cy="274637"/>
          </a:xfrm>
          <a:prstGeom prst="rect">
            <a:avLst/>
          </a:prstGeom>
          <a:solidFill>
            <a:schemeClr val="bg1"/>
          </a:solidFill>
          <a:ln w="19050" algn="ctr">
            <a:solidFill>
              <a:schemeClr val="folHlink"/>
            </a:solidFill>
            <a:prstDash val="dash"/>
            <a:miter lim="800000"/>
            <a:headEnd/>
            <a:tailEnd/>
          </a:ln>
          <a:effectLst/>
        </p:spPr>
        <p:txBody>
          <a:bodyPr wrap="none" anchor="ctr"/>
          <a:lstStyle/>
          <a:p>
            <a:pPr algn="ctr" eaLnBrk="0" hangingPunct="0">
              <a:defRPr/>
            </a:pPr>
            <a:r>
              <a:rPr lang="en-GB" b="1" i="0">
                <a:solidFill>
                  <a:schemeClr val="folHlink"/>
                </a:solidFill>
                <a:cs typeface="+mn-cs"/>
              </a:rPr>
              <a:t>DRAFT</a:t>
            </a:r>
          </a:p>
        </p:txBody>
      </p:sp>
    </p:spTree>
  </p:cSld>
  <p:clrMap bg1="lt1" tx1="dk1" bg2="lt2" tx2="dk2" accent1="accent1" accent2="accent2" accent3="accent3" accent4="accent4" accent5="accent5" accent6="accent6" hlink="hlink" folHlink="folHlink"/>
  <p:sldLayoutIdLst>
    <p:sldLayoutId id="2147484583" r:id="rId1"/>
    <p:sldLayoutId id="2147484571" r:id="rId2"/>
    <p:sldLayoutId id="2147484572" r:id="rId3"/>
    <p:sldLayoutId id="2147484573" r:id="rId4"/>
    <p:sldLayoutId id="2147484574" r:id="rId5"/>
    <p:sldLayoutId id="2147484575" r:id="rId6"/>
    <p:sldLayoutId id="2147484576" r:id="rId7"/>
    <p:sldLayoutId id="2147484577" r:id="rId8"/>
    <p:sldLayoutId id="2147484578" r:id="rId9"/>
    <p:sldLayoutId id="2147484579" r:id="rId10"/>
    <p:sldLayoutId id="2147484580" r:id="rId11"/>
    <p:sldLayoutId id="2147484581"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0" y="0"/>
            <a:ext cx="9144000" cy="6858000"/>
          </a:xfrm>
          <a:solidFill>
            <a:schemeClr val="bg1">
              <a:alpha val="50000"/>
            </a:schemeClr>
          </a:solidFill>
        </p:spPr>
        <p:txBody>
          <a:bodyPr/>
          <a:lstStyle/>
          <a:p>
            <a:pPr>
              <a:defRPr/>
            </a:pPr>
            <a:r>
              <a:rPr lang="en-US" sz="4000" b="1" dirty="0" smtClean="0">
                <a:solidFill>
                  <a:srgbClr val="000000"/>
                </a:solidFill>
              </a:rPr>
              <a:t>Oman Development Bank</a:t>
            </a:r>
            <a:r>
              <a:rPr lang="en-US" sz="3200" b="1" dirty="0" smtClean="0">
                <a:solidFill>
                  <a:srgbClr val="000000"/>
                </a:solidFill>
              </a:rPr>
              <a:t/>
            </a:r>
            <a:br>
              <a:rPr lang="en-US" sz="3200" b="1" dirty="0" smtClean="0">
                <a:solidFill>
                  <a:srgbClr val="000000"/>
                </a:solidFill>
              </a:rPr>
            </a:br>
            <a:r>
              <a:rPr lang="en-US" sz="3200" b="1" dirty="0" smtClean="0">
                <a:solidFill>
                  <a:srgbClr val="000000"/>
                </a:solidFill>
              </a:rPr>
              <a:t>SME </a:t>
            </a:r>
            <a:r>
              <a:rPr lang="en-US" sz="3200" b="1" i="1" dirty="0" smtClean="0">
                <a:solidFill>
                  <a:srgbClr val="000000"/>
                </a:solidFill>
              </a:rPr>
              <a:t>Sustainable Finance </a:t>
            </a:r>
            <a:br>
              <a:rPr lang="en-US" sz="3200" b="1" i="1" dirty="0" smtClean="0">
                <a:solidFill>
                  <a:srgbClr val="000000"/>
                </a:solidFill>
              </a:rPr>
            </a:br>
            <a:r>
              <a:rPr lang="en-US" sz="3200" b="1" i="1" dirty="0" smtClean="0">
                <a:solidFill>
                  <a:srgbClr val="000000"/>
                </a:solidFill>
              </a:rPr>
              <a:t>At the frontier of bankability</a:t>
            </a:r>
            <a:r>
              <a:rPr lang="en-US" sz="3200" b="1" dirty="0" smtClean="0">
                <a:solidFill>
                  <a:srgbClr val="FF33CC"/>
                </a:solidFill>
              </a:rPr>
              <a:t/>
            </a:r>
            <a:br>
              <a:rPr lang="en-US" sz="3200" b="1" dirty="0" smtClean="0">
                <a:solidFill>
                  <a:srgbClr val="FF33CC"/>
                </a:solidFill>
              </a:rPr>
            </a:br>
            <a:r>
              <a:rPr lang="en-US" sz="2400" b="1" dirty="0" smtClean="0">
                <a:solidFill>
                  <a:srgbClr val="FF33CC"/>
                </a:solidFill>
              </a:rPr>
              <a:t/>
            </a:r>
            <a:br>
              <a:rPr lang="en-US" sz="2400" b="1" dirty="0" smtClean="0">
                <a:solidFill>
                  <a:srgbClr val="FF33CC"/>
                </a:solidFill>
              </a:rPr>
            </a:br>
            <a:r>
              <a:rPr lang="en-US" sz="2400" b="1" dirty="0" smtClean="0">
                <a:solidFill>
                  <a:srgbClr val="FF33CC"/>
                </a:solidFill>
              </a:rPr>
              <a:t/>
            </a:r>
            <a:br>
              <a:rPr lang="en-US" sz="2400" b="1" dirty="0" smtClean="0">
                <a:solidFill>
                  <a:srgbClr val="FF33CC"/>
                </a:solidFill>
              </a:rPr>
            </a:br>
            <a:r>
              <a:rPr lang="en-US" sz="2400" b="1" dirty="0" smtClean="0">
                <a:solidFill>
                  <a:srgbClr val="FF33CC"/>
                </a:solidFill>
              </a:rPr>
              <a:t/>
            </a:r>
            <a:br>
              <a:rPr lang="en-US" sz="2400" b="1" dirty="0" smtClean="0">
                <a:solidFill>
                  <a:srgbClr val="FF33CC"/>
                </a:solidFill>
              </a:rPr>
            </a:br>
            <a:endParaRPr lang="en-US" sz="2400" b="1" dirty="0" smtClean="0">
              <a:solidFill>
                <a:schemeClr val="accent2">
                  <a:lumMod val="75000"/>
                </a:schemeClr>
              </a:solidFill>
            </a:endParaRPr>
          </a:p>
        </p:txBody>
      </p:sp>
      <p:sp>
        <p:nvSpPr>
          <p:cNvPr id="7" name="TextBox 6"/>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
        <p:nvSpPr>
          <p:cNvPr id="5" name="TextBox 4"/>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
        <p:nvSpPr>
          <p:cNvPr id="6" name="Subtitle 5"/>
          <p:cNvSpPr>
            <a:spLocks noGrp="1"/>
          </p:cNvSpPr>
          <p:nvPr>
            <p:ph type="subTitle" idx="1"/>
          </p:nvPr>
        </p:nvSpPr>
        <p:spPr>
          <a:xfrm>
            <a:off x="5511800" y="4427538"/>
            <a:ext cx="3409950" cy="954087"/>
          </a:xfrm>
        </p:spPr>
        <p:txBody>
          <a:bodyPr/>
          <a:lstStyle/>
          <a:p>
            <a:pPr>
              <a:defRPr/>
            </a:pPr>
            <a:r>
              <a:rPr lang="en-US" sz="2400" b="1" dirty="0" smtClean="0">
                <a:solidFill>
                  <a:schemeClr val="accent2">
                    <a:lumMod val="75000"/>
                  </a:schemeClr>
                </a:solidFill>
              </a:rPr>
              <a:t>By</a:t>
            </a:r>
          </a:p>
          <a:p>
            <a:pPr>
              <a:defRPr/>
            </a:pPr>
            <a:r>
              <a:rPr lang="en-US" sz="2400" b="1" dirty="0" smtClean="0">
                <a:solidFill>
                  <a:schemeClr val="accent2">
                    <a:lumMod val="75000"/>
                  </a:schemeClr>
                </a:solidFill>
              </a:rPr>
              <a:t>Samir Saied</a:t>
            </a:r>
            <a:br>
              <a:rPr lang="en-US" sz="2400" b="1" dirty="0" smtClean="0">
                <a:solidFill>
                  <a:schemeClr val="accent2">
                    <a:lumMod val="75000"/>
                  </a:schemeClr>
                </a:solidFill>
              </a:rPr>
            </a:br>
            <a:r>
              <a:rPr lang="en-US" sz="1600" b="1" dirty="0" smtClean="0">
                <a:solidFill>
                  <a:srgbClr val="000000"/>
                </a:solidFill>
              </a:rPr>
              <a:t>General Manager</a:t>
            </a:r>
          </a:p>
          <a:p>
            <a:pPr>
              <a:defRPr/>
            </a:pPr>
            <a:r>
              <a:rPr lang="en-GB" sz="1600" b="1" dirty="0" smtClean="0">
                <a:solidFill>
                  <a:srgbClr val="000000"/>
                </a:solidFill>
              </a:rPr>
              <a:t>Oman Development Bank</a:t>
            </a:r>
            <a:endParaRPr lang="en-US" sz="1600" b="1" dirty="0" smtClean="0">
              <a:solidFill>
                <a:srgbClr val="000000"/>
              </a:solidFill>
            </a:endParaRPr>
          </a:p>
          <a:p>
            <a:pPr>
              <a:defRPr/>
            </a:pPr>
            <a:r>
              <a:rPr lang="en-US" b="1" dirty="0" smtClean="0">
                <a:solidFill>
                  <a:schemeClr val="accent2">
                    <a:lumMod val="75000"/>
                  </a:schemeClr>
                </a:solidFill>
              </a:rPr>
              <a:t/>
            </a:r>
            <a:br>
              <a:rPr lang="en-US" b="1" dirty="0" smtClean="0">
                <a:solidFill>
                  <a:schemeClr val="accent2">
                    <a:lumMod val="75000"/>
                  </a:schemeClr>
                </a:solidFill>
              </a:rPr>
            </a:b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600" smtClean="0">
                <a:solidFill>
                  <a:srgbClr val="D016BA"/>
                </a:solidFill>
              </a:rPr>
              <a:t>Risk Factors</a:t>
            </a:r>
            <a:r>
              <a:rPr lang="en-US" smtClean="0"/>
              <a:t/>
            </a:r>
            <a:br>
              <a:rPr lang="en-US" smtClean="0"/>
            </a:br>
            <a:endParaRPr lang="en-US" smtClean="0"/>
          </a:p>
        </p:txBody>
      </p:sp>
      <p:sp>
        <p:nvSpPr>
          <p:cNvPr id="14339" name="Content Placeholder 2"/>
          <p:cNvSpPr>
            <a:spLocks noGrp="1"/>
          </p:cNvSpPr>
          <p:nvPr>
            <p:ph idx="1"/>
          </p:nvPr>
        </p:nvSpPr>
        <p:spPr>
          <a:xfrm>
            <a:off x="446088" y="1149350"/>
            <a:ext cx="8229600" cy="4525963"/>
          </a:xfrm>
        </p:spPr>
        <p:txBody>
          <a:bodyPr/>
          <a:lstStyle/>
          <a:p>
            <a:pPr>
              <a:buFontTx/>
              <a:buNone/>
            </a:pPr>
            <a:r>
              <a:rPr lang="en-US" u="sng" smtClean="0"/>
              <a:t>Behavioural Factors</a:t>
            </a:r>
          </a:p>
          <a:p>
            <a:r>
              <a:rPr lang="en-US" sz="2400" smtClean="0"/>
              <a:t>Some promoters may be unwilling to spend time, money and effort to undergo advisory programme</a:t>
            </a:r>
          </a:p>
          <a:p>
            <a:r>
              <a:rPr lang="en-US" sz="2400" smtClean="0"/>
              <a:t>Some are not aware of their shortcomings</a:t>
            </a:r>
          </a:p>
          <a:p>
            <a:r>
              <a:rPr lang="en-US" sz="2400" smtClean="0"/>
              <a:t>Over-optimism;  under-estimation of risks/ obstacles which have to be faced.</a:t>
            </a:r>
          </a:p>
          <a:p>
            <a:pPr>
              <a:buFontTx/>
              <a:buNone/>
            </a:pPr>
            <a:r>
              <a:rPr lang="en-US" u="sng" smtClean="0"/>
              <a:t>External Factors</a:t>
            </a:r>
          </a:p>
          <a:p>
            <a:r>
              <a:rPr lang="en-US" sz="2400" smtClean="0"/>
              <a:t>PEST (Political, Economical, Social and Technological)</a:t>
            </a:r>
          </a:p>
          <a:p>
            <a:pPr>
              <a:buFontTx/>
              <a:buNone/>
            </a:pPr>
            <a:r>
              <a:rPr lang="en-US" sz="2400" smtClean="0">
                <a:solidFill>
                  <a:srgbClr val="D016BA"/>
                </a:solidFill>
              </a:rPr>
              <a:t>e.g. </a:t>
            </a:r>
            <a:r>
              <a:rPr lang="en-US" sz="2400" smtClean="0"/>
              <a:t>SMEs are the first victims of the current economic crisis</a:t>
            </a:r>
          </a:p>
          <a:p>
            <a:endParaRPr lang="en-US" smtClean="0"/>
          </a:p>
        </p:txBody>
      </p:sp>
      <p:sp>
        <p:nvSpPr>
          <p:cNvPr id="5" name="Slide Number Placeholder 4"/>
          <p:cNvSpPr>
            <a:spLocks noGrp="1"/>
          </p:cNvSpPr>
          <p:nvPr>
            <p:ph type="sldNum" sz="quarter" idx="12"/>
          </p:nvPr>
        </p:nvSpPr>
        <p:spPr/>
        <p:txBody>
          <a:bodyPr/>
          <a:lstStyle/>
          <a:p>
            <a:pPr>
              <a:defRPr/>
            </a:pPr>
            <a:fld id="{0FFFA842-A48C-4C87-8B05-E5970522FF80}" type="slidenum">
              <a:rPr lang="ar-OM" smtClean="0"/>
              <a:pPr>
                <a:defRPr/>
              </a:pPr>
              <a:t>9</a:t>
            </a:fld>
            <a:endParaRPr lang="en-US"/>
          </a:p>
        </p:txBody>
      </p:sp>
      <p:sp>
        <p:nvSpPr>
          <p:cNvPr id="6" name="TextBox 5"/>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3425" y="0"/>
            <a:ext cx="7140575" cy="1417638"/>
          </a:xfrm>
          <a:solidFill>
            <a:schemeClr val="accent3"/>
          </a:solidFill>
        </p:spPr>
        <p:txBody>
          <a:bodyPr/>
          <a:lstStyle/>
          <a:p>
            <a:pPr>
              <a:defRPr/>
            </a:pPr>
            <a:r>
              <a:rPr lang="en-US" sz="3600" dirty="0" smtClean="0">
                <a:solidFill>
                  <a:srgbClr val="D016BA"/>
                </a:solidFill>
              </a:rPr>
              <a:t>SMEs are vehicles of personnel development</a:t>
            </a:r>
            <a:endParaRPr lang="en-US" sz="3600" b="1" dirty="0">
              <a:solidFill>
                <a:srgbClr val="D016BA"/>
              </a:solidFill>
            </a:endParaRPr>
          </a:p>
        </p:txBody>
      </p:sp>
      <p:sp>
        <p:nvSpPr>
          <p:cNvPr id="20483" name="Content Placeholder 2"/>
          <p:cNvSpPr>
            <a:spLocks noGrp="1"/>
          </p:cNvSpPr>
          <p:nvPr>
            <p:ph idx="1"/>
          </p:nvPr>
        </p:nvSpPr>
        <p:spPr>
          <a:xfrm>
            <a:off x="0" y="1600200"/>
            <a:ext cx="9144000" cy="4525963"/>
          </a:xfrm>
        </p:spPr>
        <p:txBody>
          <a:bodyPr/>
          <a:lstStyle/>
          <a:p>
            <a:pPr>
              <a:defRPr/>
            </a:pPr>
            <a:endParaRPr lang="en-US" sz="2800" dirty="0" smtClean="0"/>
          </a:p>
          <a:p>
            <a:pPr>
              <a:defRPr/>
            </a:pPr>
            <a:r>
              <a:rPr lang="en-US" sz="2800" dirty="0" smtClean="0"/>
              <a:t>Transformational journey to </a:t>
            </a:r>
            <a:r>
              <a:rPr lang="en-US" sz="2800" dirty="0" smtClean="0">
                <a:solidFill>
                  <a:schemeClr val="accent2">
                    <a:lumMod val="75000"/>
                  </a:schemeClr>
                </a:solidFill>
              </a:rPr>
              <a:t>self-accomplishment</a:t>
            </a:r>
          </a:p>
          <a:p>
            <a:pPr>
              <a:defRPr/>
            </a:pPr>
            <a:r>
              <a:rPr lang="en-US" sz="2800" dirty="0" smtClean="0"/>
              <a:t>Climbing the growth ladder from </a:t>
            </a:r>
            <a:r>
              <a:rPr lang="en-US" sz="2800" dirty="0" smtClean="0">
                <a:solidFill>
                  <a:schemeClr val="accent2">
                    <a:lumMod val="75000"/>
                  </a:schemeClr>
                </a:solidFill>
              </a:rPr>
              <a:t>dependency</a:t>
            </a:r>
            <a:r>
              <a:rPr lang="en-US" sz="2800" dirty="0" smtClean="0"/>
              <a:t> to </a:t>
            </a:r>
            <a:r>
              <a:rPr lang="en-US" sz="2800" dirty="0" smtClean="0">
                <a:solidFill>
                  <a:schemeClr val="accent2">
                    <a:lumMod val="75000"/>
                  </a:schemeClr>
                </a:solidFill>
              </a:rPr>
              <a:t>independency</a:t>
            </a:r>
            <a:r>
              <a:rPr lang="en-US" sz="2800" dirty="0" smtClean="0"/>
              <a:t> and then </a:t>
            </a:r>
            <a:r>
              <a:rPr lang="en-US" sz="2800" dirty="0" smtClean="0">
                <a:solidFill>
                  <a:schemeClr val="accent2">
                    <a:lumMod val="75000"/>
                  </a:schemeClr>
                </a:solidFill>
              </a:rPr>
              <a:t>interdependency</a:t>
            </a:r>
          </a:p>
          <a:p>
            <a:pPr>
              <a:defRPr/>
            </a:pPr>
            <a:r>
              <a:rPr lang="en-US" sz="2800" dirty="0" smtClean="0">
                <a:solidFill>
                  <a:schemeClr val="accent2">
                    <a:lumMod val="75000"/>
                  </a:schemeClr>
                </a:solidFill>
              </a:rPr>
              <a:t>Learning</a:t>
            </a:r>
            <a:r>
              <a:rPr lang="en-US" sz="2800" dirty="0" smtClean="0"/>
              <a:t> by doing and from mistakes</a:t>
            </a:r>
          </a:p>
          <a:p>
            <a:pPr>
              <a:defRPr/>
            </a:pPr>
            <a:r>
              <a:rPr lang="en-US" sz="2800" dirty="0" smtClean="0"/>
              <a:t>The experience may be painful; but the results can be astonishing: </a:t>
            </a:r>
            <a:r>
              <a:rPr lang="en-US" sz="2800" dirty="0" smtClean="0">
                <a:solidFill>
                  <a:schemeClr val="accent2">
                    <a:lumMod val="75000"/>
                  </a:schemeClr>
                </a:solidFill>
              </a:rPr>
              <a:t>non-financial benefits</a:t>
            </a:r>
            <a:r>
              <a:rPr lang="en-US" sz="2800" dirty="0" smtClean="0">
                <a:solidFill>
                  <a:srgbClr val="000000"/>
                </a:solidFill>
              </a:rPr>
              <a:t> may even be more considerable than </a:t>
            </a:r>
            <a:r>
              <a:rPr lang="en-US" sz="2800" dirty="0" smtClean="0">
                <a:solidFill>
                  <a:schemeClr val="accent2">
                    <a:lumMod val="75000"/>
                  </a:schemeClr>
                </a:solidFill>
              </a:rPr>
              <a:t>financial ones</a:t>
            </a:r>
          </a:p>
          <a:p>
            <a:pPr>
              <a:buFontTx/>
              <a:buNone/>
              <a:defRPr/>
            </a:pPr>
            <a:endParaRPr lang="en-US" sz="2800" dirty="0" smtClean="0"/>
          </a:p>
        </p:txBody>
      </p:sp>
      <p:sp>
        <p:nvSpPr>
          <p:cNvPr id="4" name="Slide Number Placeholder 3"/>
          <p:cNvSpPr>
            <a:spLocks noGrp="1"/>
          </p:cNvSpPr>
          <p:nvPr>
            <p:ph type="sldNum" sz="quarter" idx="12"/>
          </p:nvPr>
        </p:nvSpPr>
        <p:spPr/>
        <p:txBody>
          <a:bodyPr/>
          <a:lstStyle/>
          <a:p>
            <a:pPr>
              <a:defRPr/>
            </a:pPr>
            <a:fld id="{1B447296-B53C-441C-8F9E-2754304E9D65}" type="slidenum">
              <a:rPr lang="ar-OM" smtClean="0"/>
              <a:pPr>
                <a:defRPr/>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44688" y="0"/>
            <a:ext cx="7199312" cy="1109663"/>
          </a:xfrm>
          <a:solidFill>
            <a:schemeClr val="accent3"/>
          </a:solidFill>
        </p:spPr>
        <p:txBody>
          <a:bodyPr/>
          <a:lstStyle/>
          <a:p>
            <a:pPr>
              <a:defRPr/>
            </a:pPr>
            <a:r>
              <a:rPr lang="en-US" sz="3200" dirty="0" smtClean="0">
                <a:solidFill>
                  <a:srgbClr val="D016BA"/>
                </a:solidFill>
              </a:rPr>
              <a:t>But, SMEs are the engines of growth</a:t>
            </a:r>
          </a:p>
        </p:txBody>
      </p:sp>
      <p:sp>
        <p:nvSpPr>
          <p:cNvPr id="17411" name="Content Placeholder 2"/>
          <p:cNvSpPr>
            <a:spLocks noGrp="1"/>
          </p:cNvSpPr>
          <p:nvPr>
            <p:ph idx="1"/>
          </p:nvPr>
        </p:nvSpPr>
        <p:spPr>
          <a:xfrm>
            <a:off x="457200" y="1633538"/>
            <a:ext cx="8229600" cy="4492625"/>
          </a:xfrm>
          <a:solidFill>
            <a:schemeClr val="accent3"/>
          </a:solidFill>
        </p:spPr>
        <p:txBody>
          <a:bodyPr/>
          <a:lstStyle/>
          <a:p>
            <a:pPr lvl="1">
              <a:defRPr/>
            </a:pPr>
            <a:r>
              <a:rPr lang="en-US" dirty="0" smtClean="0">
                <a:solidFill>
                  <a:srgbClr val="000000"/>
                </a:solidFill>
              </a:rPr>
              <a:t>SMEs are the main creator of jobs and wealth</a:t>
            </a:r>
          </a:p>
          <a:p>
            <a:pPr lvl="1">
              <a:defRPr/>
            </a:pPr>
            <a:r>
              <a:rPr lang="en-US" dirty="0" smtClean="0">
                <a:solidFill>
                  <a:srgbClr val="000000"/>
                </a:solidFill>
              </a:rPr>
              <a:t>Main provider of employment (93.5%) in US </a:t>
            </a:r>
          </a:p>
          <a:p>
            <a:pPr lvl="1">
              <a:defRPr/>
            </a:pPr>
            <a:r>
              <a:rPr lang="en-US" dirty="0" smtClean="0">
                <a:solidFill>
                  <a:srgbClr val="000000"/>
                </a:solidFill>
              </a:rPr>
              <a:t>SMEs in Oman   (less than 100 employees) : 75,000 (as of 2011)</a:t>
            </a:r>
          </a:p>
          <a:p>
            <a:pPr lvl="1">
              <a:defRPr/>
            </a:pPr>
            <a:r>
              <a:rPr lang="en-US" dirty="0" smtClean="0">
                <a:solidFill>
                  <a:srgbClr val="000000"/>
                </a:solidFill>
              </a:rPr>
              <a:t>Today’s successful SMEs will graduate and develop into the corporate of tomorrow</a:t>
            </a:r>
          </a:p>
          <a:p>
            <a:pPr lvl="1">
              <a:defRPr/>
            </a:pPr>
            <a:r>
              <a:rPr lang="en-US" dirty="0" smtClean="0">
                <a:solidFill>
                  <a:srgbClr val="000000"/>
                </a:solidFill>
              </a:rPr>
              <a:t>SMEs will become the main provider of employment  in the post-oil era, replacing the government</a:t>
            </a:r>
          </a:p>
        </p:txBody>
      </p:sp>
      <p:sp>
        <p:nvSpPr>
          <p:cNvPr id="5" name="Slide Number Placeholder 4"/>
          <p:cNvSpPr>
            <a:spLocks noGrp="1"/>
          </p:cNvSpPr>
          <p:nvPr>
            <p:ph type="sldNum" sz="quarter" idx="12"/>
          </p:nvPr>
        </p:nvSpPr>
        <p:spPr/>
        <p:txBody>
          <a:bodyPr/>
          <a:lstStyle/>
          <a:p>
            <a:pPr>
              <a:defRPr/>
            </a:pPr>
            <a:fld id="{0356BA9D-2830-41A9-9F1B-88592AA3E0E4}" type="slidenum">
              <a:rPr lang="ar-OM" smtClean="0"/>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3088" y="0"/>
            <a:ext cx="7300912" cy="1417638"/>
          </a:xfrm>
          <a:solidFill>
            <a:schemeClr val="accent3"/>
          </a:solidFill>
        </p:spPr>
        <p:txBody>
          <a:bodyPr/>
          <a:lstStyle/>
          <a:p>
            <a:pPr>
              <a:defRPr/>
            </a:pPr>
            <a:r>
              <a:rPr lang="en-US" sz="3600" dirty="0" smtClean="0">
                <a:solidFill>
                  <a:srgbClr val="D016BA"/>
                </a:solidFill>
              </a:rPr>
              <a:t>The Risk Mitigants</a:t>
            </a:r>
            <a:endParaRPr lang="en-US" sz="3600" dirty="0">
              <a:solidFill>
                <a:srgbClr val="D016BA"/>
              </a:solidFill>
            </a:endParaRPr>
          </a:p>
        </p:txBody>
      </p:sp>
      <p:sp>
        <p:nvSpPr>
          <p:cNvPr id="3" name="Content Placeholder 2"/>
          <p:cNvSpPr>
            <a:spLocks noGrp="1"/>
          </p:cNvSpPr>
          <p:nvPr>
            <p:ph idx="1"/>
          </p:nvPr>
        </p:nvSpPr>
        <p:spPr>
          <a:xfrm>
            <a:off x="574675" y="1255713"/>
            <a:ext cx="8124825" cy="4779962"/>
          </a:xfrm>
          <a:solidFill>
            <a:schemeClr val="accent3"/>
          </a:solidFill>
        </p:spPr>
        <p:txBody>
          <a:bodyPr/>
          <a:lstStyle/>
          <a:p>
            <a:pPr>
              <a:buNone/>
              <a:defRPr/>
            </a:pPr>
            <a:endParaRPr lang="en-US" sz="2800" dirty="0" smtClean="0"/>
          </a:p>
          <a:p>
            <a:pPr>
              <a:defRPr/>
            </a:pPr>
            <a:r>
              <a:rPr lang="en-US" sz="2800" dirty="0" smtClean="0"/>
              <a:t>Sound feasibility studies as insurance against failure and as initial guideline and planning tool</a:t>
            </a:r>
          </a:p>
          <a:p>
            <a:pPr>
              <a:defRPr/>
            </a:pPr>
            <a:r>
              <a:rPr lang="en-US" sz="2800" dirty="0" smtClean="0"/>
              <a:t>Advisory Services to accelerate the learning process (Business Mentoring, SOP,...)</a:t>
            </a:r>
          </a:p>
          <a:p>
            <a:pPr>
              <a:defRPr/>
            </a:pPr>
            <a:r>
              <a:rPr lang="en-US" sz="2800" dirty="0" smtClean="0"/>
              <a:t>Incubator </a:t>
            </a:r>
            <a:r>
              <a:rPr lang="en-GB" sz="2800" dirty="0" smtClean="0"/>
              <a:t>programs</a:t>
            </a:r>
            <a:r>
              <a:rPr lang="en-US" sz="2800" dirty="0" smtClean="0"/>
              <a:t> to reduce costs (Clustering, </a:t>
            </a:r>
            <a:r>
              <a:rPr lang="en-US" sz="2800" dirty="0" err="1" smtClean="0"/>
              <a:t>BDC</a:t>
            </a:r>
            <a:r>
              <a:rPr lang="en-US" sz="2800" dirty="0" smtClean="0"/>
              <a:t>,…)</a:t>
            </a:r>
          </a:p>
          <a:p>
            <a:pPr>
              <a:defRPr/>
            </a:pPr>
            <a:r>
              <a:rPr lang="en-US" sz="2800" dirty="0" smtClean="0"/>
              <a:t>Phasing the project in several stages (Duplicate small successes)</a:t>
            </a:r>
          </a:p>
        </p:txBody>
      </p:sp>
      <p:sp>
        <p:nvSpPr>
          <p:cNvPr id="4" name="Slide Number Placeholder 3"/>
          <p:cNvSpPr>
            <a:spLocks noGrp="1"/>
          </p:cNvSpPr>
          <p:nvPr>
            <p:ph type="sldNum" sz="quarter" idx="12"/>
          </p:nvPr>
        </p:nvSpPr>
        <p:spPr/>
        <p:txBody>
          <a:bodyPr/>
          <a:lstStyle/>
          <a:p>
            <a:pPr>
              <a:defRPr/>
            </a:pPr>
            <a:fld id="{3E200F46-AFDF-4F36-8AC4-F0E5159C92CA}" type="slidenum">
              <a:rPr lang="ar-OM" smtClean="0"/>
              <a:pPr>
                <a:defRPr/>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6278563"/>
          </a:xfrm>
          <a:prstGeom prst="rect">
            <a:avLst/>
          </a:prstGeom>
          <a:noFill/>
          <a:ln w="9525">
            <a:noFill/>
            <a:miter lim="800000"/>
            <a:headEnd/>
            <a:tailEnd/>
          </a:ln>
        </p:spPr>
        <p:txBody>
          <a:bodyPr>
            <a:spAutoFit/>
          </a:bodyPr>
          <a:lstStyle/>
          <a:p>
            <a:pPr algn="ctr" eaLnBrk="0" hangingPunct="0">
              <a:lnSpc>
                <a:spcPct val="150000"/>
              </a:lnSpc>
            </a:pPr>
            <a:r>
              <a:rPr lang="en-US" sz="3600" i="0" dirty="0">
                <a:solidFill>
                  <a:srgbClr val="D016BA"/>
                </a:solidFill>
              </a:rPr>
              <a:t>Risk Vs Return</a:t>
            </a:r>
            <a:endParaRPr lang="en-US" sz="5400" i="0" dirty="0">
              <a:solidFill>
                <a:srgbClr val="D016BA"/>
              </a:solidFill>
            </a:endParaRPr>
          </a:p>
          <a:p>
            <a:pPr eaLnBrk="0" hangingPunct="0">
              <a:lnSpc>
                <a:spcPct val="150000"/>
              </a:lnSpc>
            </a:pPr>
            <a:endParaRPr lang="en-US" sz="2000" i="0" dirty="0"/>
          </a:p>
          <a:p>
            <a:pPr eaLnBrk="0" hangingPunct="0">
              <a:lnSpc>
                <a:spcPct val="150000"/>
              </a:lnSpc>
            </a:pPr>
            <a:r>
              <a:rPr lang="en-US" sz="2000" i="0" dirty="0"/>
              <a:t>Investments with the highest probability of a big return are also the riskiest. </a:t>
            </a:r>
          </a:p>
          <a:p>
            <a:pPr eaLnBrk="0" hangingPunct="0"/>
            <a:endParaRPr lang="en-US" sz="2000" i="0" dirty="0"/>
          </a:p>
          <a:p>
            <a:pPr eaLnBrk="0" hangingPunct="0"/>
            <a:r>
              <a:rPr lang="en-US" sz="2400" i="0" dirty="0"/>
              <a:t>Expected Return = Risk-free return + Beta x Risk Premium</a:t>
            </a:r>
          </a:p>
          <a:p>
            <a:pPr eaLnBrk="0" hangingPunct="0"/>
            <a:endParaRPr lang="en-US" sz="2400" i="0" dirty="0"/>
          </a:p>
          <a:p>
            <a:pPr eaLnBrk="0" hangingPunct="0"/>
            <a:r>
              <a:rPr lang="en-US" sz="2800" b="1" i="0" dirty="0"/>
              <a:t>	R</a:t>
            </a:r>
            <a:r>
              <a:rPr lang="en-US" sz="2800" b="1" i="0" baseline="-25000" dirty="0"/>
              <a:t>E</a:t>
            </a:r>
            <a:r>
              <a:rPr lang="en-US" sz="2800" b="1" i="0" dirty="0"/>
              <a:t> =R</a:t>
            </a:r>
            <a:r>
              <a:rPr lang="en-US" sz="2800" b="1" i="0" baseline="-25000" dirty="0"/>
              <a:t>F</a:t>
            </a:r>
            <a:r>
              <a:rPr lang="en-US" sz="2800" b="1" i="0" dirty="0"/>
              <a:t> + </a:t>
            </a:r>
            <a:r>
              <a:rPr lang="el-GR" sz="2800" b="1" i="0" dirty="0"/>
              <a:t>β</a:t>
            </a:r>
            <a:r>
              <a:rPr lang="en-US" sz="2800" b="1" i="0" dirty="0"/>
              <a:t> x ( R</a:t>
            </a:r>
            <a:r>
              <a:rPr lang="en-US" sz="2800" b="1" i="0" baseline="-25000" dirty="0"/>
              <a:t>M</a:t>
            </a:r>
            <a:r>
              <a:rPr lang="en-US" sz="2800" b="1" i="0" dirty="0"/>
              <a:t> – R</a:t>
            </a:r>
            <a:r>
              <a:rPr lang="en-US" sz="2800" b="1" i="0" baseline="-25000" dirty="0"/>
              <a:t>F</a:t>
            </a:r>
            <a:r>
              <a:rPr lang="en-US" sz="2800" b="1" i="0" dirty="0"/>
              <a:t>)</a:t>
            </a:r>
          </a:p>
          <a:p>
            <a:pPr eaLnBrk="0" hangingPunct="0"/>
            <a:r>
              <a:rPr lang="en-US" sz="2400" i="0" dirty="0"/>
              <a:t>		R</a:t>
            </a:r>
            <a:r>
              <a:rPr lang="en-US" sz="2400" i="0" baseline="-25000" dirty="0"/>
              <a:t>E</a:t>
            </a:r>
            <a:r>
              <a:rPr lang="en-US" sz="2400" i="0" dirty="0"/>
              <a:t>= Expected Return</a:t>
            </a:r>
          </a:p>
          <a:p>
            <a:pPr eaLnBrk="0" hangingPunct="0"/>
            <a:r>
              <a:rPr lang="en-US" sz="2400" i="0" dirty="0"/>
              <a:t>		R</a:t>
            </a:r>
            <a:r>
              <a:rPr lang="en-US" sz="2400" i="0" baseline="-25000" dirty="0"/>
              <a:t>F</a:t>
            </a:r>
            <a:r>
              <a:rPr lang="en-US" sz="2400" i="0" dirty="0"/>
              <a:t>= Risk-free return</a:t>
            </a:r>
            <a:endParaRPr lang="el-GR" sz="2400" i="0" dirty="0"/>
          </a:p>
          <a:p>
            <a:pPr eaLnBrk="0" hangingPunct="0"/>
            <a:r>
              <a:rPr lang="en-US" sz="2400" i="0" dirty="0"/>
              <a:t>		R</a:t>
            </a:r>
            <a:r>
              <a:rPr lang="en-US" sz="2400" i="0" baseline="-25000" dirty="0"/>
              <a:t>M</a:t>
            </a:r>
            <a:r>
              <a:rPr lang="en-US" sz="2400" i="0" dirty="0"/>
              <a:t>= Expected Return of market</a:t>
            </a:r>
          </a:p>
          <a:p>
            <a:pPr eaLnBrk="0" hangingPunct="0"/>
            <a:r>
              <a:rPr lang="en-US" sz="2400" i="0" dirty="0"/>
              <a:t>		</a:t>
            </a:r>
            <a:r>
              <a:rPr lang="el-GR" sz="2400" i="0" dirty="0"/>
              <a:t>β</a:t>
            </a:r>
            <a:r>
              <a:rPr lang="en-US" sz="4000" i="0" dirty="0"/>
              <a:t> </a:t>
            </a:r>
            <a:r>
              <a:rPr lang="en-US" sz="2400" i="0" dirty="0"/>
              <a:t>= Risk Factor</a:t>
            </a:r>
          </a:p>
          <a:p>
            <a:pPr eaLnBrk="0" hangingPunct="0"/>
            <a:endParaRPr lang="en-US" sz="2000" i="0" dirty="0"/>
          </a:p>
          <a:p>
            <a:pPr eaLnBrk="0" hangingPunct="0"/>
            <a:endParaRPr lang="en-US" sz="2000" i="0" dirty="0"/>
          </a:p>
          <a:p>
            <a:pPr eaLnBrk="0" hangingPunct="0"/>
            <a:endParaRPr lang="en-US" sz="2000" i="0" dirty="0"/>
          </a:p>
          <a:p>
            <a:pPr eaLnBrk="0" hangingPunct="0"/>
            <a:endParaRPr lang="en-US" sz="2000" dirty="0"/>
          </a:p>
        </p:txBody>
      </p:sp>
      <p:sp>
        <p:nvSpPr>
          <p:cNvPr id="7" name="Slide Number Placeholder 6"/>
          <p:cNvSpPr>
            <a:spLocks noGrp="1"/>
          </p:cNvSpPr>
          <p:nvPr>
            <p:ph type="sldNum" sz="quarter" idx="12"/>
          </p:nvPr>
        </p:nvSpPr>
        <p:spPr/>
        <p:txBody>
          <a:bodyPr/>
          <a:lstStyle/>
          <a:p>
            <a:pPr>
              <a:defRPr/>
            </a:pPr>
            <a:fld id="{E63B30A4-243A-49F5-8520-E21BD3304D01}" type="slidenum">
              <a:rPr lang="ar-OM" smtClean="0"/>
              <a:pPr>
                <a:defRPr/>
              </a:pPr>
              <a:t>13</a:t>
            </a:fld>
            <a:endParaRPr lang="en-US"/>
          </a:p>
        </p:txBody>
      </p:sp>
      <p:sp>
        <p:nvSpPr>
          <p:cNvPr id="6" name="TextBox 5"/>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sz="3600" b="1" smtClean="0">
                <a:solidFill>
                  <a:srgbClr val="D016BA"/>
                </a:solidFill>
              </a:rPr>
              <a:t>Risk – Return Duality</a:t>
            </a:r>
          </a:p>
        </p:txBody>
      </p:sp>
      <p:cxnSp>
        <p:nvCxnSpPr>
          <p:cNvPr id="19459" name="Straight Connector 7"/>
          <p:cNvCxnSpPr>
            <a:cxnSpLocks noChangeShapeType="1"/>
          </p:cNvCxnSpPr>
          <p:nvPr/>
        </p:nvCxnSpPr>
        <p:spPr bwMode="auto">
          <a:xfrm flipV="1">
            <a:off x="914400" y="6042025"/>
            <a:ext cx="7642225" cy="11113"/>
          </a:xfrm>
          <a:prstGeom prst="line">
            <a:avLst/>
          </a:prstGeom>
          <a:noFill/>
          <a:ln w="50800" algn="ctr">
            <a:solidFill>
              <a:srgbClr val="5959FF"/>
            </a:solidFill>
            <a:round/>
            <a:headEnd/>
            <a:tailEnd/>
          </a:ln>
        </p:spPr>
      </p:cxnSp>
      <p:grpSp>
        <p:nvGrpSpPr>
          <p:cNvPr id="19460" name="Group 17"/>
          <p:cNvGrpSpPr>
            <a:grpSpLocks/>
          </p:cNvGrpSpPr>
          <p:nvPr/>
        </p:nvGrpSpPr>
        <p:grpSpPr bwMode="auto">
          <a:xfrm>
            <a:off x="-284163" y="1493838"/>
            <a:ext cx="1262063" cy="4595812"/>
            <a:chOff x="1451428" y="1791548"/>
            <a:chExt cx="1478736" cy="3924609"/>
          </a:xfrm>
        </p:grpSpPr>
        <p:cxnSp>
          <p:nvCxnSpPr>
            <p:cNvPr id="19471" name="Straight Connector 11"/>
            <p:cNvCxnSpPr>
              <a:cxnSpLocks noChangeShapeType="1"/>
            </p:cNvCxnSpPr>
            <p:nvPr/>
          </p:nvCxnSpPr>
          <p:spPr bwMode="auto">
            <a:xfrm rot="16200000" flipV="1">
              <a:off x="962310" y="3748416"/>
              <a:ext cx="3924609" cy="10872"/>
            </a:xfrm>
            <a:prstGeom prst="line">
              <a:avLst/>
            </a:prstGeom>
            <a:noFill/>
            <a:ln w="50800" algn="ctr">
              <a:solidFill>
                <a:srgbClr val="5959FF"/>
              </a:solidFill>
              <a:round/>
              <a:headEnd/>
              <a:tailEnd/>
            </a:ln>
          </p:spPr>
        </p:cxnSp>
        <p:pic>
          <p:nvPicPr>
            <p:cNvPr id="19472" name="TextBox 15"/>
            <p:cNvPicPr>
              <a:picLocks noChangeArrowheads="1"/>
            </p:cNvPicPr>
            <p:nvPr/>
          </p:nvPicPr>
          <p:blipFill>
            <a:blip r:embed="rId3" cstate="print"/>
            <a:srcRect/>
            <a:stretch>
              <a:fillRect/>
            </a:stretch>
          </p:blipFill>
          <p:spPr bwMode="auto">
            <a:xfrm>
              <a:off x="1419789" y="3002984"/>
              <a:ext cx="1095921" cy="1986327"/>
            </a:xfrm>
            <a:prstGeom prst="rect">
              <a:avLst/>
            </a:prstGeom>
            <a:noFill/>
            <a:ln w="50800">
              <a:noFill/>
              <a:miter lim="800000"/>
              <a:headEnd/>
              <a:tailEnd/>
            </a:ln>
          </p:spPr>
        </p:pic>
      </p:grpSp>
      <p:sp>
        <p:nvSpPr>
          <p:cNvPr id="19461" name="TextBox 16"/>
          <p:cNvSpPr txBox="1">
            <a:spLocks noChangeArrowheads="1"/>
          </p:cNvSpPr>
          <p:nvPr/>
        </p:nvSpPr>
        <p:spPr bwMode="auto">
          <a:xfrm>
            <a:off x="2938463" y="6338888"/>
            <a:ext cx="1560512" cy="519112"/>
          </a:xfrm>
          <a:prstGeom prst="rect">
            <a:avLst/>
          </a:prstGeom>
          <a:noFill/>
          <a:ln w="9525">
            <a:noFill/>
            <a:miter lim="800000"/>
            <a:headEnd/>
            <a:tailEnd/>
          </a:ln>
        </p:spPr>
        <p:txBody>
          <a:bodyPr>
            <a:spAutoFit/>
          </a:bodyPr>
          <a:lstStyle/>
          <a:p>
            <a:pPr eaLnBrk="0" hangingPunct="0"/>
            <a:r>
              <a:rPr lang="en-US" sz="2800" b="1"/>
              <a:t>Risk</a:t>
            </a:r>
          </a:p>
        </p:txBody>
      </p:sp>
      <p:sp>
        <p:nvSpPr>
          <p:cNvPr id="19" name="Freeform 18"/>
          <p:cNvSpPr/>
          <p:nvPr/>
        </p:nvSpPr>
        <p:spPr>
          <a:xfrm>
            <a:off x="966788" y="2862263"/>
            <a:ext cx="5875337" cy="1724025"/>
          </a:xfrm>
          <a:custGeom>
            <a:avLst/>
            <a:gdLst>
              <a:gd name="connsiteX0" fmla="*/ 0 w 5375123"/>
              <a:gd name="connsiteY0" fmla="*/ 1572381 h 1572381"/>
              <a:gd name="connsiteX1" fmla="*/ 3294743 w 5375123"/>
              <a:gd name="connsiteY1" fmla="*/ 411238 h 1572381"/>
              <a:gd name="connsiteX2" fmla="*/ 4934857 w 5375123"/>
              <a:gd name="connsiteY2" fmla="*/ 62895 h 1572381"/>
              <a:gd name="connsiteX3" fmla="*/ 5312228 w 5375123"/>
              <a:gd name="connsiteY3" fmla="*/ 33867 h 1572381"/>
              <a:gd name="connsiteX4" fmla="*/ 5312228 w 5375123"/>
              <a:gd name="connsiteY4" fmla="*/ 48381 h 1572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5123" h="1572381">
                <a:moveTo>
                  <a:pt x="0" y="1572381"/>
                </a:moveTo>
                <a:cubicBezTo>
                  <a:pt x="1236133" y="1117600"/>
                  <a:pt x="2472267" y="662819"/>
                  <a:pt x="3294743" y="411238"/>
                </a:cubicBezTo>
                <a:cubicBezTo>
                  <a:pt x="4117219" y="159657"/>
                  <a:pt x="4598609" y="125790"/>
                  <a:pt x="4934857" y="62895"/>
                </a:cubicBezTo>
                <a:cubicBezTo>
                  <a:pt x="5271105" y="0"/>
                  <a:pt x="5249333" y="36286"/>
                  <a:pt x="5312228" y="33867"/>
                </a:cubicBezTo>
                <a:cubicBezTo>
                  <a:pt x="5375123" y="31448"/>
                  <a:pt x="5343675" y="39914"/>
                  <a:pt x="5312228" y="48381"/>
                </a:cubicBezTo>
              </a:path>
            </a:pathLst>
          </a:custGeom>
          <a:ln w="635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 name="Straight Connector 23"/>
          <p:cNvCxnSpPr>
            <a:stCxn id="19" idx="0"/>
          </p:cNvCxnSpPr>
          <p:nvPr/>
        </p:nvCxnSpPr>
        <p:spPr>
          <a:xfrm>
            <a:off x="1063625" y="4649788"/>
            <a:ext cx="5238750" cy="1587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9464" name="Straight Arrow Connector 27"/>
          <p:cNvCxnSpPr>
            <a:cxnSpLocks noChangeShapeType="1"/>
          </p:cNvCxnSpPr>
          <p:nvPr/>
        </p:nvCxnSpPr>
        <p:spPr bwMode="auto">
          <a:xfrm flipH="1">
            <a:off x="974725" y="3997325"/>
            <a:ext cx="390525" cy="566738"/>
          </a:xfrm>
          <a:prstGeom prst="straightConnector1">
            <a:avLst/>
          </a:prstGeom>
          <a:noFill/>
          <a:ln w="12700" algn="ctr">
            <a:solidFill>
              <a:schemeClr val="tx1"/>
            </a:solidFill>
            <a:round/>
            <a:headEnd/>
            <a:tailEnd type="arrow" w="med" len="med"/>
          </a:ln>
        </p:spPr>
      </p:cxnSp>
      <p:sp>
        <p:nvSpPr>
          <p:cNvPr id="19465" name="TextBox 28"/>
          <p:cNvSpPr txBox="1">
            <a:spLocks noChangeArrowheads="1"/>
          </p:cNvSpPr>
          <p:nvPr/>
        </p:nvSpPr>
        <p:spPr bwMode="auto">
          <a:xfrm>
            <a:off x="1320800" y="3527425"/>
            <a:ext cx="973138" cy="457200"/>
          </a:xfrm>
          <a:prstGeom prst="rect">
            <a:avLst/>
          </a:prstGeom>
          <a:noFill/>
          <a:ln w="9525">
            <a:noFill/>
            <a:miter lim="800000"/>
            <a:headEnd/>
            <a:tailEnd/>
          </a:ln>
        </p:spPr>
        <p:txBody>
          <a:bodyPr>
            <a:spAutoFit/>
          </a:bodyPr>
          <a:lstStyle/>
          <a:p>
            <a:r>
              <a:rPr lang="en-US"/>
              <a:t>Risk Free Return</a:t>
            </a:r>
          </a:p>
        </p:txBody>
      </p:sp>
      <p:cxnSp>
        <p:nvCxnSpPr>
          <p:cNvPr id="19466" name="Straight Arrow Connector 30"/>
          <p:cNvCxnSpPr>
            <a:cxnSpLocks noChangeShapeType="1"/>
          </p:cNvCxnSpPr>
          <p:nvPr/>
        </p:nvCxnSpPr>
        <p:spPr bwMode="auto">
          <a:xfrm rot="16200000" flipH="1">
            <a:off x="3657600" y="4027488"/>
            <a:ext cx="1195387" cy="20638"/>
          </a:xfrm>
          <a:prstGeom prst="straightConnector1">
            <a:avLst/>
          </a:prstGeom>
          <a:noFill/>
          <a:ln w="9525" algn="ctr">
            <a:solidFill>
              <a:srgbClr val="FF00FF"/>
            </a:solidFill>
            <a:round/>
            <a:headEnd type="arrow" w="med" len="med"/>
            <a:tailEnd type="arrow" w="med" len="med"/>
          </a:ln>
        </p:spPr>
      </p:cxnSp>
      <p:sp>
        <p:nvSpPr>
          <p:cNvPr id="19467" name="TextBox 31"/>
          <p:cNvSpPr txBox="1">
            <a:spLocks noChangeArrowheads="1"/>
          </p:cNvSpPr>
          <p:nvPr/>
        </p:nvSpPr>
        <p:spPr bwMode="auto">
          <a:xfrm>
            <a:off x="3114675" y="3970338"/>
            <a:ext cx="1101725" cy="457200"/>
          </a:xfrm>
          <a:prstGeom prst="rect">
            <a:avLst/>
          </a:prstGeom>
          <a:noFill/>
          <a:ln w="9525">
            <a:noFill/>
            <a:miter lim="800000"/>
            <a:headEnd/>
            <a:tailEnd/>
          </a:ln>
        </p:spPr>
        <p:txBody>
          <a:bodyPr>
            <a:spAutoFit/>
          </a:bodyPr>
          <a:lstStyle/>
          <a:p>
            <a:r>
              <a:rPr lang="en-US"/>
              <a:t>Risk Premium</a:t>
            </a:r>
          </a:p>
        </p:txBody>
      </p:sp>
      <p:sp>
        <p:nvSpPr>
          <p:cNvPr id="40" name="Slide Number Placeholder 39"/>
          <p:cNvSpPr txBox="1">
            <a:spLocks noGrp="1"/>
          </p:cNvSpPr>
          <p:nvPr/>
        </p:nvSpPr>
        <p:spPr bwMode="auto">
          <a:xfrm>
            <a:off x="6553200" y="6245225"/>
            <a:ext cx="2133600" cy="476250"/>
          </a:xfrm>
          <a:prstGeom prst="rect">
            <a:avLst/>
          </a:prstGeom>
          <a:noFill/>
          <a:ln>
            <a:miter lim="800000"/>
            <a:headEnd/>
            <a:tailEnd/>
          </a:ln>
        </p:spPr>
        <p:txBody>
          <a:bodyPr/>
          <a:lstStyle/>
          <a:p>
            <a:pPr algn="r" eaLnBrk="0" hangingPunct="0">
              <a:defRPr/>
            </a:pPr>
            <a:fld id="{B3A4D07B-6F90-4833-AFDA-89C4BBD92AC2}" type="slidenum">
              <a:rPr lang="ar-OM" sz="1400">
                <a:cs typeface="+mn-cs"/>
              </a:rPr>
              <a:pPr algn="r" eaLnBrk="0" hangingPunct="0">
                <a:defRPr/>
              </a:pPr>
              <a:t>14</a:t>
            </a:fld>
            <a:endParaRPr lang="en-US" sz="1400">
              <a:cs typeface="+mn-cs"/>
            </a:endParaRPr>
          </a:p>
        </p:txBody>
      </p:sp>
      <p:sp>
        <p:nvSpPr>
          <p:cNvPr id="20" name="TextBox 19"/>
          <p:cNvSpPr txBox="1"/>
          <p:nvPr/>
        </p:nvSpPr>
        <p:spPr>
          <a:xfrm>
            <a:off x="4354513" y="1568450"/>
            <a:ext cx="3889375" cy="7270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0" hangingPunct="0">
              <a:defRPr/>
            </a:pPr>
            <a:r>
              <a:rPr lang="en-US" sz="2000" dirty="0"/>
              <a:t>Lower the risk, lower the return</a:t>
            </a:r>
          </a:p>
          <a:p>
            <a:pPr eaLnBrk="0" hangingPunct="0">
              <a:defRPr/>
            </a:pPr>
            <a:r>
              <a:rPr lang="en-US" sz="2000" dirty="0"/>
              <a:t>Higher the risk, higher the return</a:t>
            </a:r>
          </a:p>
        </p:txBody>
      </p:sp>
      <p:sp>
        <p:nvSpPr>
          <p:cNvPr id="16" name="TextBox 15"/>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sz="3600" b="1" smtClean="0">
                <a:solidFill>
                  <a:srgbClr val="D016BA"/>
                </a:solidFill>
              </a:rPr>
              <a:t>Risk – Return Duality</a:t>
            </a:r>
          </a:p>
        </p:txBody>
      </p:sp>
      <p:cxnSp>
        <p:nvCxnSpPr>
          <p:cNvPr id="20483" name="Straight Connector 7"/>
          <p:cNvCxnSpPr>
            <a:cxnSpLocks noChangeShapeType="1"/>
          </p:cNvCxnSpPr>
          <p:nvPr/>
        </p:nvCxnSpPr>
        <p:spPr bwMode="auto">
          <a:xfrm flipV="1">
            <a:off x="914400" y="6042025"/>
            <a:ext cx="7642225" cy="11113"/>
          </a:xfrm>
          <a:prstGeom prst="line">
            <a:avLst/>
          </a:prstGeom>
          <a:noFill/>
          <a:ln w="50800" algn="ctr">
            <a:solidFill>
              <a:srgbClr val="5959FF"/>
            </a:solidFill>
            <a:round/>
            <a:headEnd/>
            <a:tailEnd/>
          </a:ln>
        </p:spPr>
      </p:cxnSp>
      <p:grpSp>
        <p:nvGrpSpPr>
          <p:cNvPr id="20484" name="Group 17"/>
          <p:cNvGrpSpPr>
            <a:grpSpLocks/>
          </p:cNvGrpSpPr>
          <p:nvPr/>
        </p:nvGrpSpPr>
        <p:grpSpPr bwMode="auto">
          <a:xfrm>
            <a:off x="-284163" y="1493838"/>
            <a:ext cx="1262063" cy="4595812"/>
            <a:chOff x="1451428" y="1791548"/>
            <a:chExt cx="1478736" cy="3924609"/>
          </a:xfrm>
        </p:grpSpPr>
        <p:cxnSp>
          <p:nvCxnSpPr>
            <p:cNvPr id="20499" name="Straight Connector 11"/>
            <p:cNvCxnSpPr>
              <a:cxnSpLocks noChangeShapeType="1"/>
            </p:cNvCxnSpPr>
            <p:nvPr/>
          </p:nvCxnSpPr>
          <p:spPr bwMode="auto">
            <a:xfrm rot="16200000" flipV="1">
              <a:off x="962310" y="3748416"/>
              <a:ext cx="3924609" cy="10872"/>
            </a:xfrm>
            <a:prstGeom prst="line">
              <a:avLst/>
            </a:prstGeom>
            <a:noFill/>
            <a:ln w="50800" algn="ctr">
              <a:solidFill>
                <a:srgbClr val="5959FF"/>
              </a:solidFill>
              <a:round/>
              <a:headEnd/>
              <a:tailEnd/>
            </a:ln>
          </p:spPr>
        </p:cxnSp>
        <p:pic>
          <p:nvPicPr>
            <p:cNvPr id="20500" name="TextBox 15"/>
            <p:cNvPicPr>
              <a:picLocks noChangeArrowheads="1"/>
            </p:cNvPicPr>
            <p:nvPr/>
          </p:nvPicPr>
          <p:blipFill>
            <a:blip r:embed="rId3" cstate="print"/>
            <a:srcRect/>
            <a:stretch>
              <a:fillRect/>
            </a:stretch>
          </p:blipFill>
          <p:spPr bwMode="auto">
            <a:xfrm>
              <a:off x="1419789" y="3002984"/>
              <a:ext cx="1095921" cy="1986327"/>
            </a:xfrm>
            <a:prstGeom prst="rect">
              <a:avLst/>
            </a:prstGeom>
            <a:noFill/>
            <a:ln w="50800">
              <a:noFill/>
              <a:miter lim="800000"/>
              <a:headEnd/>
              <a:tailEnd/>
            </a:ln>
          </p:spPr>
        </p:pic>
      </p:grpSp>
      <p:sp>
        <p:nvSpPr>
          <p:cNvPr id="20485" name="TextBox 16"/>
          <p:cNvSpPr txBox="1">
            <a:spLocks noChangeArrowheads="1"/>
          </p:cNvSpPr>
          <p:nvPr/>
        </p:nvSpPr>
        <p:spPr bwMode="auto">
          <a:xfrm>
            <a:off x="2938463" y="6338888"/>
            <a:ext cx="1560512" cy="519112"/>
          </a:xfrm>
          <a:prstGeom prst="rect">
            <a:avLst/>
          </a:prstGeom>
          <a:noFill/>
          <a:ln w="9525">
            <a:noFill/>
            <a:miter lim="800000"/>
            <a:headEnd/>
            <a:tailEnd/>
          </a:ln>
        </p:spPr>
        <p:txBody>
          <a:bodyPr>
            <a:spAutoFit/>
          </a:bodyPr>
          <a:lstStyle/>
          <a:p>
            <a:pPr eaLnBrk="0" hangingPunct="0"/>
            <a:r>
              <a:rPr lang="en-US" sz="2800" b="1"/>
              <a:t>Risk</a:t>
            </a:r>
          </a:p>
        </p:txBody>
      </p:sp>
      <p:sp>
        <p:nvSpPr>
          <p:cNvPr id="19" name="Freeform 18"/>
          <p:cNvSpPr/>
          <p:nvPr/>
        </p:nvSpPr>
        <p:spPr>
          <a:xfrm>
            <a:off x="966788" y="2862263"/>
            <a:ext cx="5875337" cy="1724025"/>
          </a:xfrm>
          <a:custGeom>
            <a:avLst/>
            <a:gdLst>
              <a:gd name="connsiteX0" fmla="*/ 0 w 5375123"/>
              <a:gd name="connsiteY0" fmla="*/ 1572381 h 1572381"/>
              <a:gd name="connsiteX1" fmla="*/ 3294743 w 5375123"/>
              <a:gd name="connsiteY1" fmla="*/ 411238 h 1572381"/>
              <a:gd name="connsiteX2" fmla="*/ 4934857 w 5375123"/>
              <a:gd name="connsiteY2" fmla="*/ 62895 h 1572381"/>
              <a:gd name="connsiteX3" fmla="*/ 5312228 w 5375123"/>
              <a:gd name="connsiteY3" fmla="*/ 33867 h 1572381"/>
              <a:gd name="connsiteX4" fmla="*/ 5312228 w 5375123"/>
              <a:gd name="connsiteY4" fmla="*/ 48381 h 1572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5123" h="1572381">
                <a:moveTo>
                  <a:pt x="0" y="1572381"/>
                </a:moveTo>
                <a:cubicBezTo>
                  <a:pt x="1236133" y="1117600"/>
                  <a:pt x="2472267" y="662819"/>
                  <a:pt x="3294743" y="411238"/>
                </a:cubicBezTo>
                <a:cubicBezTo>
                  <a:pt x="4117219" y="159657"/>
                  <a:pt x="4598609" y="125790"/>
                  <a:pt x="4934857" y="62895"/>
                </a:cubicBezTo>
                <a:cubicBezTo>
                  <a:pt x="5271105" y="0"/>
                  <a:pt x="5249333" y="36286"/>
                  <a:pt x="5312228" y="33867"/>
                </a:cubicBezTo>
                <a:cubicBezTo>
                  <a:pt x="5375123" y="31448"/>
                  <a:pt x="5343675" y="39914"/>
                  <a:pt x="5312228" y="48381"/>
                </a:cubicBezTo>
              </a:path>
            </a:pathLst>
          </a:custGeom>
          <a:ln w="635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 name="Straight Connector 23"/>
          <p:cNvCxnSpPr>
            <a:stCxn id="19" idx="0"/>
          </p:cNvCxnSpPr>
          <p:nvPr/>
        </p:nvCxnSpPr>
        <p:spPr>
          <a:xfrm>
            <a:off x="1063625" y="4649788"/>
            <a:ext cx="5238750" cy="1587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0488" name="Straight Arrow Connector 27"/>
          <p:cNvCxnSpPr>
            <a:cxnSpLocks noChangeShapeType="1"/>
          </p:cNvCxnSpPr>
          <p:nvPr/>
        </p:nvCxnSpPr>
        <p:spPr bwMode="auto">
          <a:xfrm flipH="1">
            <a:off x="974725" y="3997325"/>
            <a:ext cx="390525" cy="566738"/>
          </a:xfrm>
          <a:prstGeom prst="straightConnector1">
            <a:avLst/>
          </a:prstGeom>
          <a:noFill/>
          <a:ln w="12700" algn="ctr">
            <a:solidFill>
              <a:schemeClr val="tx1"/>
            </a:solidFill>
            <a:round/>
            <a:headEnd/>
            <a:tailEnd type="arrow" w="med" len="med"/>
          </a:ln>
        </p:spPr>
      </p:cxnSp>
      <p:sp>
        <p:nvSpPr>
          <p:cNvPr id="20489" name="TextBox 28"/>
          <p:cNvSpPr txBox="1">
            <a:spLocks noChangeArrowheads="1"/>
          </p:cNvSpPr>
          <p:nvPr/>
        </p:nvSpPr>
        <p:spPr bwMode="auto">
          <a:xfrm>
            <a:off x="1320800" y="3527425"/>
            <a:ext cx="973138" cy="457200"/>
          </a:xfrm>
          <a:prstGeom prst="rect">
            <a:avLst/>
          </a:prstGeom>
          <a:noFill/>
          <a:ln w="9525">
            <a:noFill/>
            <a:miter lim="800000"/>
            <a:headEnd/>
            <a:tailEnd/>
          </a:ln>
        </p:spPr>
        <p:txBody>
          <a:bodyPr>
            <a:spAutoFit/>
          </a:bodyPr>
          <a:lstStyle/>
          <a:p>
            <a:r>
              <a:rPr lang="en-US"/>
              <a:t>Risk Free Return</a:t>
            </a:r>
          </a:p>
        </p:txBody>
      </p:sp>
      <p:cxnSp>
        <p:nvCxnSpPr>
          <p:cNvPr id="20490" name="Straight Arrow Connector 30"/>
          <p:cNvCxnSpPr>
            <a:cxnSpLocks noChangeShapeType="1"/>
          </p:cNvCxnSpPr>
          <p:nvPr/>
        </p:nvCxnSpPr>
        <p:spPr bwMode="auto">
          <a:xfrm rot="16200000" flipH="1">
            <a:off x="3559969" y="4037806"/>
            <a:ext cx="1130300" cy="20638"/>
          </a:xfrm>
          <a:prstGeom prst="straightConnector1">
            <a:avLst/>
          </a:prstGeom>
          <a:noFill/>
          <a:ln w="9525" algn="ctr">
            <a:solidFill>
              <a:srgbClr val="FF00FF"/>
            </a:solidFill>
            <a:round/>
            <a:headEnd type="arrow" w="med" len="med"/>
            <a:tailEnd type="arrow" w="med" len="med"/>
          </a:ln>
        </p:spPr>
      </p:cxnSp>
      <p:sp>
        <p:nvSpPr>
          <p:cNvPr id="20491" name="TextBox 31"/>
          <p:cNvSpPr txBox="1">
            <a:spLocks noChangeArrowheads="1"/>
          </p:cNvSpPr>
          <p:nvPr/>
        </p:nvSpPr>
        <p:spPr bwMode="auto">
          <a:xfrm>
            <a:off x="3114675" y="3970338"/>
            <a:ext cx="1101725" cy="457200"/>
          </a:xfrm>
          <a:prstGeom prst="rect">
            <a:avLst/>
          </a:prstGeom>
          <a:noFill/>
          <a:ln w="9525">
            <a:noFill/>
            <a:miter lim="800000"/>
            <a:headEnd/>
            <a:tailEnd/>
          </a:ln>
        </p:spPr>
        <p:txBody>
          <a:bodyPr>
            <a:spAutoFit/>
          </a:bodyPr>
          <a:lstStyle/>
          <a:p>
            <a:r>
              <a:rPr lang="en-US"/>
              <a:t>Risk Premium</a:t>
            </a:r>
          </a:p>
        </p:txBody>
      </p:sp>
      <p:sp>
        <p:nvSpPr>
          <p:cNvPr id="40" name="Slide Number Placeholder 39"/>
          <p:cNvSpPr txBox="1">
            <a:spLocks noGrp="1"/>
          </p:cNvSpPr>
          <p:nvPr/>
        </p:nvSpPr>
        <p:spPr bwMode="auto">
          <a:xfrm>
            <a:off x="6553200" y="6245225"/>
            <a:ext cx="2133600" cy="476250"/>
          </a:xfrm>
          <a:prstGeom prst="rect">
            <a:avLst/>
          </a:prstGeom>
          <a:noFill/>
          <a:ln>
            <a:miter lim="800000"/>
            <a:headEnd/>
            <a:tailEnd/>
          </a:ln>
        </p:spPr>
        <p:txBody>
          <a:bodyPr/>
          <a:lstStyle/>
          <a:p>
            <a:pPr algn="r" eaLnBrk="0" hangingPunct="0">
              <a:defRPr/>
            </a:pPr>
            <a:fld id="{4D455761-BB5F-4307-852D-835CDE3FECF2}" type="slidenum">
              <a:rPr lang="ar-OM" sz="1400">
                <a:cs typeface="+mn-cs"/>
              </a:rPr>
              <a:pPr algn="r" eaLnBrk="0" hangingPunct="0">
                <a:defRPr/>
              </a:pPr>
              <a:t>15</a:t>
            </a:fld>
            <a:endParaRPr lang="en-US" sz="1400">
              <a:cs typeface="+mn-cs"/>
            </a:endParaRPr>
          </a:p>
        </p:txBody>
      </p:sp>
      <p:cxnSp>
        <p:nvCxnSpPr>
          <p:cNvPr id="26" name="Straight Connector 25"/>
          <p:cNvCxnSpPr/>
          <p:nvPr/>
        </p:nvCxnSpPr>
        <p:spPr>
          <a:xfrm rot="5400000">
            <a:off x="2775744" y="3102769"/>
            <a:ext cx="3027362"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0494" name="TextBox 29"/>
          <p:cNvSpPr txBox="1">
            <a:spLocks noChangeArrowheads="1"/>
          </p:cNvSpPr>
          <p:nvPr/>
        </p:nvSpPr>
        <p:spPr bwMode="auto">
          <a:xfrm>
            <a:off x="1938338" y="1481138"/>
            <a:ext cx="1719262" cy="701675"/>
          </a:xfrm>
          <a:prstGeom prst="rect">
            <a:avLst/>
          </a:prstGeom>
          <a:noFill/>
          <a:ln w="9525">
            <a:noFill/>
            <a:miter lim="800000"/>
            <a:headEnd/>
            <a:tailEnd/>
          </a:ln>
        </p:spPr>
        <p:txBody>
          <a:bodyPr>
            <a:spAutoFit/>
          </a:bodyPr>
          <a:lstStyle/>
          <a:p>
            <a:r>
              <a:rPr lang="en-US" sz="2000"/>
              <a:t>Low Risk- High Return</a:t>
            </a:r>
          </a:p>
        </p:txBody>
      </p:sp>
      <p:sp>
        <p:nvSpPr>
          <p:cNvPr id="20495" name="TextBox 31"/>
          <p:cNvSpPr txBox="1">
            <a:spLocks noChangeArrowheads="1"/>
          </p:cNvSpPr>
          <p:nvPr/>
        </p:nvSpPr>
        <p:spPr bwMode="auto">
          <a:xfrm>
            <a:off x="4551363" y="1416050"/>
            <a:ext cx="2917825" cy="396875"/>
          </a:xfrm>
          <a:prstGeom prst="rect">
            <a:avLst/>
          </a:prstGeom>
          <a:noFill/>
          <a:ln w="9525">
            <a:noFill/>
            <a:miter lim="800000"/>
            <a:headEnd/>
            <a:tailEnd/>
          </a:ln>
        </p:spPr>
        <p:txBody>
          <a:bodyPr>
            <a:spAutoFit/>
          </a:bodyPr>
          <a:lstStyle/>
          <a:p>
            <a:r>
              <a:rPr lang="en-US" sz="2000"/>
              <a:t>High Risk- High Return </a:t>
            </a:r>
          </a:p>
        </p:txBody>
      </p:sp>
      <p:sp>
        <p:nvSpPr>
          <p:cNvPr id="20496" name="TextBox 29"/>
          <p:cNvSpPr txBox="1">
            <a:spLocks noChangeArrowheads="1"/>
          </p:cNvSpPr>
          <p:nvPr/>
        </p:nvSpPr>
        <p:spPr bwMode="auto">
          <a:xfrm>
            <a:off x="1700213" y="4356100"/>
            <a:ext cx="1719262" cy="701675"/>
          </a:xfrm>
          <a:prstGeom prst="rect">
            <a:avLst/>
          </a:prstGeom>
          <a:noFill/>
          <a:ln w="9525">
            <a:noFill/>
            <a:miter lim="800000"/>
            <a:headEnd/>
            <a:tailEnd/>
          </a:ln>
        </p:spPr>
        <p:txBody>
          <a:bodyPr>
            <a:spAutoFit/>
          </a:bodyPr>
          <a:lstStyle/>
          <a:p>
            <a:r>
              <a:rPr lang="en-US" sz="2000"/>
              <a:t>Low Risk- Low Return</a:t>
            </a:r>
          </a:p>
        </p:txBody>
      </p:sp>
      <p:sp>
        <p:nvSpPr>
          <p:cNvPr id="20497" name="TextBox 29"/>
          <p:cNvSpPr txBox="1">
            <a:spLocks noChangeArrowheads="1"/>
          </p:cNvSpPr>
          <p:nvPr/>
        </p:nvSpPr>
        <p:spPr bwMode="auto">
          <a:xfrm>
            <a:off x="5378450" y="3897313"/>
            <a:ext cx="1719263" cy="1311275"/>
          </a:xfrm>
          <a:prstGeom prst="rect">
            <a:avLst/>
          </a:prstGeom>
          <a:noFill/>
          <a:ln w="9525">
            <a:noFill/>
            <a:miter lim="800000"/>
            <a:headEnd/>
            <a:tailEnd/>
          </a:ln>
        </p:spPr>
        <p:txBody>
          <a:bodyPr>
            <a:spAutoFit/>
          </a:bodyPr>
          <a:lstStyle/>
          <a:p>
            <a:r>
              <a:rPr lang="en-US" sz="2000"/>
              <a:t>High Risk- Low Return in the beginning</a:t>
            </a:r>
          </a:p>
        </p:txBody>
      </p:sp>
      <p:sp>
        <p:nvSpPr>
          <p:cNvPr id="20" name="TextBox 19"/>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p:txBody>
          <a:bodyPr/>
          <a:lstStyle/>
          <a:p>
            <a:r>
              <a:rPr lang="en-US" sz="3600" b="1" smtClean="0">
                <a:solidFill>
                  <a:srgbClr val="D016BA"/>
                </a:solidFill>
              </a:rPr>
              <a:t>Risk – Return Duality</a:t>
            </a:r>
          </a:p>
        </p:txBody>
      </p:sp>
      <p:cxnSp>
        <p:nvCxnSpPr>
          <p:cNvPr id="21507" name="Straight Connector 7"/>
          <p:cNvCxnSpPr>
            <a:cxnSpLocks noChangeShapeType="1"/>
          </p:cNvCxnSpPr>
          <p:nvPr/>
        </p:nvCxnSpPr>
        <p:spPr bwMode="auto">
          <a:xfrm flipV="1">
            <a:off x="914400" y="6042025"/>
            <a:ext cx="7642225" cy="11113"/>
          </a:xfrm>
          <a:prstGeom prst="line">
            <a:avLst/>
          </a:prstGeom>
          <a:noFill/>
          <a:ln w="50800" algn="ctr">
            <a:solidFill>
              <a:srgbClr val="5959FF"/>
            </a:solidFill>
            <a:round/>
            <a:headEnd/>
            <a:tailEnd/>
          </a:ln>
        </p:spPr>
      </p:cxnSp>
      <p:grpSp>
        <p:nvGrpSpPr>
          <p:cNvPr id="21508" name="Group 17"/>
          <p:cNvGrpSpPr>
            <a:grpSpLocks/>
          </p:cNvGrpSpPr>
          <p:nvPr/>
        </p:nvGrpSpPr>
        <p:grpSpPr bwMode="auto">
          <a:xfrm>
            <a:off x="-284163" y="1493838"/>
            <a:ext cx="1262063" cy="4595812"/>
            <a:chOff x="1451428" y="1791548"/>
            <a:chExt cx="1478736" cy="3924609"/>
          </a:xfrm>
        </p:grpSpPr>
        <p:cxnSp>
          <p:nvCxnSpPr>
            <p:cNvPr id="21524" name="Straight Connector 11"/>
            <p:cNvCxnSpPr>
              <a:cxnSpLocks noChangeShapeType="1"/>
            </p:cNvCxnSpPr>
            <p:nvPr/>
          </p:nvCxnSpPr>
          <p:spPr bwMode="auto">
            <a:xfrm rot="16200000" flipV="1">
              <a:off x="962310" y="3748416"/>
              <a:ext cx="3924609" cy="10872"/>
            </a:xfrm>
            <a:prstGeom prst="line">
              <a:avLst/>
            </a:prstGeom>
            <a:noFill/>
            <a:ln w="50800" algn="ctr">
              <a:solidFill>
                <a:srgbClr val="5959FF"/>
              </a:solidFill>
              <a:round/>
              <a:headEnd/>
              <a:tailEnd/>
            </a:ln>
          </p:spPr>
        </p:cxnSp>
        <p:pic>
          <p:nvPicPr>
            <p:cNvPr id="21525" name="TextBox 15"/>
            <p:cNvPicPr>
              <a:picLocks noChangeArrowheads="1"/>
            </p:cNvPicPr>
            <p:nvPr/>
          </p:nvPicPr>
          <p:blipFill>
            <a:blip r:embed="rId3" cstate="print"/>
            <a:srcRect/>
            <a:stretch>
              <a:fillRect/>
            </a:stretch>
          </p:blipFill>
          <p:spPr bwMode="auto">
            <a:xfrm>
              <a:off x="1419789" y="3002984"/>
              <a:ext cx="1095921" cy="1986327"/>
            </a:xfrm>
            <a:prstGeom prst="rect">
              <a:avLst/>
            </a:prstGeom>
            <a:noFill/>
            <a:ln w="50800">
              <a:noFill/>
              <a:miter lim="800000"/>
              <a:headEnd/>
              <a:tailEnd/>
            </a:ln>
          </p:spPr>
        </p:pic>
      </p:grpSp>
      <p:sp>
        <p:nvSpPr>
          <p:cNvPr id="21509" name="TextBox 16"/>
          <p:cNvSpPr txBox="1">
            <a:spLocks noChangeArrowheads="1"/>
          </p:cNvSpPr>
          <p:nvPr/>
        </p:nvSpPr>
        <p:spPr bwMode="auto">
          <a:xfrm>
            <a:off x="2938463" y="6338888"/>
            <a:ext cx="1560512" cy="519112"/>
          </a:xfrm>
          <a:prstGeom prst="rect">
            <a:avLst/>
          </a:prstGeom>
          <a:noFill/>
          <a:ln w="9525">
            <a:noFill/>
            <a:miter lim="800000"/>
            <a:headEnd/>
            <a:tailEnd/>
          </a:ln>
        </p:spPr>
        <p:txBody>
          <a:bodyPr>
            <a:spAutoFit/>
          </a:bodyPr>
          <a:lstStyle/>
          <a:p>
            <a:pPr eaLnBrk="0" hangingPunct="0"/>
            <a:r>
              <a:rPr lang="en-US" sz="2800" b="1"/>
              <a:t>Risk</a:t>
            </a:r>
          </a:p>
        </p:txBody>
      </p:sp>
      <p:sp>
        <p:nvSpPr>
          <p:cNvPr id="19" name="Freeform 18"/>
          <p:cNvSpPr/>
          <p:nvPr/>
        </p:nvSpPr>
        <p:spPr>
          <a:xfrm>
            <a:off x="966788" y="2862263"/>
            <a:ext cx="5875337" cy="1724025"/>
          </a:xfrm>
          <a:custGeom>
            <a:avLst/>
            <a:gdLst>
              <a:gd name="connsiteX0" fmla="*/ 0 w 5375123"/>
              <a:gd name="connsiteY0" fmla="*/ 1572381 h 1572381"/>
              <a:gd name="connsiteX1" fmla="*/ 3294743 w 5375123"/>
              <a:gd name="connsiteY1" fmla="*/ 411238 h 1572381"/>
              <a:gd name="connsiteX2" fmla="*/ 4934857 w 5375123"/>
              <a:gd name="connsiteY2" fmla="*/ 62895 h 1572381"/>
              <a:gd name="connsiteX3" fmla="*/ 5312228 w 5375123"/>
              <a:gd name="connsiteY3" fmla="*/ 33867 h 1572381"/>
              <a:gd name="connsiteX4" fmla="*/ 5312228 w 5375123"/>
              <a:gd name="connsiteY4" fmla="*/ 48381 h 1572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5123" h="1572381">
                <a:moveTo>
                  <a:pt x="0" y="1572381"/>
                </a:moveTo>
                <a:cubicBezTo>
                  <a:pt x="1236133" y="1117600"/>
                  <a:pt x="2472267" y="662819"/>
                  <a:pt x="3294743" y="411238"/>
                </a:cubicBezTo>
                <a:cubicBezTo>
                  <a:pt x="4117219" y="159657"/>
                  <a:pt x="4598609" y="125790"/>
                  <a:pt x="4934857" y="62895"/>
                </a:cubicBezTo>
                <a:cubicBezTo>
                  <a:pt x="5271105" y="0"/>
                  <a:pt x="5249333" y="36286"/>
                  <a:pt x="5312228" y="33867"/>
                </a:cubicBezTo>
                <a:cubicBezTo>
                  <a:pt x="5375123" y="31448"/>
                  <a:pt x="5343675" y="39914"/>
                  <a:pt x="5312228" y="48381"/>
                </a:cubicBezTo>
              </a:path>
            </a:pathLst>
          </a:custGeom>
          <a:ln w="635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 name="Straight Connector 23"/>
          <p:cNvCxnSpPr>
            <a:stCxn id="19" idx="0"/>
          </p:cNvCxnSpPr>
          <p:nvPr/>
        </p:nvCxnSpPr>
        <p:spPr>
          <a:xfrm>
            <a:off x="1063625" y="4649788"/>
            <a:ext cx="5238750" cy="1587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1512" name="Straight Arrow Connector 27"/>
          <p:cNvCxnSpPr>
            <a:cxnSpLocks noChangeShapeType="1"/>
          </p:cNvCxnSpPr>
          <p:nvPr/>
        </p:nvCxnSpPr>
        <p:spPr bwMode="auto">
          <a:xfrm flipH="1">
            <a:off x="974725" y="3997325"/>
            <a:ext cx="390525" cy="566738"/>
          </a:xfrm>
          <a:prstGeom prst="straightConnector1">
            <a:avLst/>
          </a:prstGeom>
          <a:noFill/>
          <a:ln w="12700" algn="ctr">
            <a:solidFill>
              <a:schemeClr val="tx1"/>
            </a:solidFill>
            <a:round/>
            <a:headEnd/>
            <a:tailEnd type="arrow" w="med" len="med"/>
          </a:ln>
        </p:spPr>
      </p:cxnSp>
      <p:sp>
        <p:nvSpPr>
          <p:cNvPr id="21513" name="TextBox 28"/>
          <p:cNvSpPr txBox="1">
            <a:spLocks noChangeArrowheads="1"/>
          </p:cNvSpPr>
          <p:nvPr/>
        </p:nvSpPr>
        <p:spPr bwMode="auto">
          <a:xfrm>
            <a:off x="1320800" y="3527425"/>
            <a:ext cx="973138" cy="457200"/>
          </a:xfrm>
          <a:prstGeom prst="rect">
            <a:avLst/>
          </a:prstGeom>
          <a:noFill/>
          <a:ln w="9525">
            <a:noFill/>
            <a:miter lim="800000"/>
            <a:headEnd/>
            <a:tailEnd/>
          </a:ln>
        </p:spPr>
        <p:txBody>
          <a:bodyPr>
            <a:spAutoFit/>
          </a:bodyPr>
          <a:lstStyle/>
          <a:p>
            <a:r>
              <a:rPr lang="en-US"/>
              <a:t>Risk Free Return</a:t>
            </a:r>
          </a:p>
        </p:txBody>
      </p:sp>
      <p:cxnSp>
        <p:nvCxnSpPr>
          <p:cNvPr id="21514" name="Straight Arrow Connector 30"/>
          <p:cNvCxnSpPr>
            <a:cxnSpLocks noChangeShapeType="1"/>
          </p:cNvCxnSpPr>
          <p:nvPr/>
        </p:nvCxnSpPr>
        <p:spPr bwMode="auto">
          <a:xfrm rot="5400000">
            <a:off x="3516313" y="4060825"/>
            <a:ext cx="1131888" cy="20637"/>
          </a:xfrm>
          <a:prstGeom prst="straightConnector1">
            <a:avLst/>
          </a:prstGeom>
          <a:noFill/>
          <a:ln w="9525" algn="ctr">
            <a:solidFill>
              <a:srgbClr val="FF00FF"/>
            </a:solidFill>
            <a:round/>
            <a:headEnd type="arrow" w="med" len="med"/>
            <a:tailEnd type="arrow" w="med" len="med"/>
          </a:ln>
        </p:spPr>
      </p:cxnSp>
      <p:sp>
        <p:nvSpPr>
          <p:cNvPr id="21515" name="TextBox 31"/>
          <p:cNvSpPr txBox="1">
            <a:spLocks noChangeArrowheads="1"/>
          </p:cNvSpPr>
          <p:nvPr/>
        </p:nvSpPr>
        <p:spPr bwMode="auto">
          <a:xfrm>
            <a:off x="3114675" y="3970338"/>
            <a:ext cx="1101725" cy="457200"/>
          </a:xfrm>
          <a:prstGeom prst="rect">
            <a:avLst/>
          </a:prstGeom>
          <a:noFill/>
          <a:ln w="9525">
            <a:noFill/>
            <a:miter lim="800000"/>
            <a:headEnd/>
            <a:tailEnd/>
          </a:ln>
        </p:spPr>
        <p:txBody>
          <a:bodyPr>
            <a:spAutoFit/>
          </a:bodyPr>
          <a:lstStyle/>
          <a:p>
            <a:r>
              <a:rPr lang="en-US"/>
              <a:t>Risk Premium</a:t>
            </a:r>
          </a:p>
        </p:txBody>
      </p:sp>
      <p:sp>
        <p:nvSpPr>
          <p:cNvPr id="40" name="Slide Number Placeholder 39"/>
          <p:cNvSpPr txBox="1">
            <a:spLocks noGrp="1"/>
          </p:cNvSpPr>
          <p:nvPr/>
        </p:nvSpPr>
        <p:spPr bwMode="auto">
          <a:xfrm>
            <a:off x="6553200" y="6245225"/>
            <a:ext cx="2133600" cy="476250"/>
          </a:xfrm>
          <a:prstGeom prst="rect">
            <a:avLst/>
          </a:prstGeom>
          <a:noFill/>
          <a:ln>
            <a:miter lim="800000"/>
            <a:headEnd/>
            <a:tailEnd/>
          </a:ln>
        </p:spPr>
        <p:txBody>
          <a:bodyPr/>
          <a:lstStyle/>
          <a:p>
            <a:pPr algn="r" eaLnBrk="0" hangingPunct="0">
              <a:defRPr/>
            </a:pPr>
            <a:fld id="{7087A0E1-5661-4712-9F2C-D216C4329A87}" type="slidenum">
              <a:rPr lang="ar-OM" sz="1400">
                <a:cs typeface="+mn-cs"/>
              </a:rPr>
              <a:pPr algn="r" eaLnBrk="0" hangingPunct="0">
                <a:defRPr/>
              </a:pPr>
              <a:t>16</a:t>
            </a:fld>
            <a:endParaRPr lang="en-US" sz="1400">
              <a:cs typeface="+mn-cs"/>
            </a:endParaRPr>
          </a:p>
        </p:txBody>
      </p:sp>
      <p:cxnSp>
        <p:nvCxnSpPr>
          <p:cNvPr id="26" name="Straight Connector 25"/>
          <p:cNvCxnSpPr/>
          <p:nvPr/>
        </p:nvCxnSpPr>
        <p:spPr>
          <a:xfrm rot="5400000">
            <a:off x="2775743" y="3190082"/>
            <a:ext cx="3027363"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1518" name="TextBox 29"/>
          <p:cNvSpPr txBox="1">
            <a:spLocks noChangeArrowheads="1"/>
          </p:cNvSpPr>
          <p:nvPr/>
        </p:nvSpPr>
        <p:spPr bwMode="auto">
          <a:xfrm>
            <a:off x="1938338" y="1481138"/>
            <a:ext cx="1719262" cy="1016000"/>
          </a:xfrm>
          <a:prstGeom prst="rect">
            <a:avLst/>
          </a:prstGeom>
          <a:noFill/>
          <a:ln w="9525">
            <a:noFill/>
            <a:miter lim="800000"/>
            <a:headEnd/>
            <a:tailEnd/>
          </a:ln>
        </p:spPr>
        <p:txBody>
          <a:bodyPr>
            <a:spAutoFit/>
          </a:bodyPr>
          <a:lstStyle/>
          <a:p>
            <a:r>
              <a:rPr lang="en-US" sz="2000"/>
              <a:t>Low Risk- High Return </a:t>
            </a:r>
          </a:p>
          <a:p>
            <a:r>
              <a:rPr lang="en-US" sz="2000" i="0"/>
              <a:t>(imitated)</a:t>
            </a:r>
          </a:p>
        </p:txBody>
      </p:sp>
      <p:sp>
        <p:nvSpPr>
          <p:cNvPr id="21519" name="TextBox 31"/>
          <p:cNvSpPr txBox="1">
            <a:spLocks noChangeArrowheads="1"/>
          </p:cNvSpPr>
          <p:nvPr/>
        </p:nvSpPr>
        <p:spPr bwMode="auto">
          <a:xfrm>
            <a:off x="4551363" y="1416050"/>
            <a:ext cx="2917825" cy="708025"/>
          </a:xfrm>
          <a:prstGeom prst="rect">
            <a:avLst/>
          </a:prstGeom>
          <a:noFill/>
          <a:ln w="9525">
            <a:noFill/>
            <a:miter lim="800000"/>
            <a:headEnd/>
            <a:tailEnd/>
          </a:ln>
        </p:spPr>
        <p:txBody>
          <a:bodyPr>
            <a:spAutoFit/>
          </a:bodyPr>
          <a:lstStyle/>
          <a:p>
            <a:r>
              <a:rPr lang="en-US" sz="2000"/>
              <a:t>High Risk- High Return</a:t>
            </a:r>
          </a:p>
          <a:p>
            <a:r>
              <a:rPr lang="en-US" sz="2000" i="0">
                <a:solidFill>
                  <a:srgbClr val="000000"/>
                </a:solidFill>
              </a:rPr>
              <a:t>( Stars)</a:t>
            </a:r>
          </a:p>
        </p:txBody>
      </p:sp>
      <p:sp>
        <p:nvSpPr>
          <p:cNvPr id="21520" name="TextBox 29"/>
          <p:cNvSpPr txBox="1">
            <a:spLocks noChangeArrowheads="1"/>
          </p:cNvSpPr>
          <p:nvPr/>
        </p:nvSpPr>
        <p:spPr bwMode="auto">
          <a:xfrm>
            <a:off x="1700213" y="4356100"/>
            <a:ext cx="1719262" cy="701675"/>
          </a:xfrm>
          <a:prstGeom prst="rect">
            <a:avLst/>
          </a:prstGeom>
          <a:noFill/>
          <a:ln w="9525">
            <a:noFill/>
            <a:miter lim="800000"/>
            <a:headEnd/>
            <a:tailEnd/>
          </a:ln>
        </p:spPr>
        <p:txBody>
          <a:bodyPr>
            <a:spAutoFit/>
          </a:bodyPr>
          <a:lstStyle/>
          <a:p>
            <a:r>
              <a:rPr lang="en-US" sz="2000"/>
              <a:t>Low Risk- Low Return</a:t>
            </a:r>
          </a:p>
        </p:txBody>
      </p:sp>
      <p:sp>
        <p:nvSpPr>
          <p:cNvPr id="21521" name="TextBox 29"/>
          <p:cNvSpPr txBox="1">
            <a:spLocks noChangeArrowheads="1"/>
          </p:cNvSpPr>
          <p:nvPr/>
        </p:nvSpPr>
        <p:spPr bwMode="auto">
          <a:xfrm>
            <a:off x="5421313" y="3767138"/>
            <a:ext cx="1719262" cy="1016000"/>
          </a:xfrm>
          <a:prstGeom prst="rect">
            <a:avLst/>
          </a:prstGeom>
          <a:noFill/>
          <a:ln w="9525">
            <a:noFill/>
            <a:miter lim="800000"/>
            <a:headEnd/>
            <a:tailEnd/>
          </a:ln>
        </p:spPr>
        <p:txBody>
          <a:bodyPr>
            <a:spAutoFit/>
          </a:bodyPr>
          <a:lstStyle/>
          <a:p>
            <a:r>
              <a:rPr lang="en-US" sz="2000"/>
              <a:t>High Risk- Low Return</a:t>
            </a:r>
          </a:p>
          <a:p>
            <a:r>
              <a:rPr lang="en-US" sz="2000" i="0"/>
              <a:t>(Dilemmas)</a:t>
            </a:r>
          </a:p>
        </p:txBody>
      </p:sp>
      <p:sp>
        <p:nvSpPr>
          <p:cNvPr id="21522" name="TextBox 20"/>
          <p:cNvSpPr txBox="1">
            <a:spLocks noChangeArrowheads="1"/>
          </p:cNvSpPr>
          <p:nvPr/>
        </p:nvSpPr>
        <p:spPr bwMode="auto">
          <a:xfrm>
            <a:off x="931863" y="2393950"/>
            <a:ext cx="5965825" cy="523875"/>
          </a:xfrm>
          <a:prstGeom prst="rect">
            <a:avLst/>
          </a:prstGeom>
          <a:noFill/>
          <a:ln w="9525">
            <a:noFill/>
            <a:miter lim="800000"/>
            <a:headEnd/>
            <a:tailEnd/>
          </a:ln>
        </p:spPr>
        <p:txBody>
          <a:bodyPr>
            <a:spAutoFit/>
          </a:bodyPr>
          <a:lstStyle/>
          <a:p>
            <a:r>
              <a:rPr lang="en-US" sz="2800" b="1">
                <a:solidFill>
                  <a:srgbClr val="00CC00"/>
                </a:solidFill>
              </a:rPr>
              <a:t>Creation of Value for investors</a:t>
            </a:r>
            <a:endParaRPr lang="en-US" sz="2800"/>
          </a:p>
        </p:txBody>
      </p:sp>
      <p:sp>
        <p:nvSpPr>
          <p:cNvPr id="21" name="TextBox 20"/>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a:lstStyle/>
          <a:p>
            <a:r>
              <a:rPr lang="en-US" sz="3600" b="1" smtClean="0">
                <a:solidFill>
                  <a:srgbClr val="D016BA"/>
                </a:solidFill>
              </a:rPr>
              <a:t>Risk – Return Duality</a:t>
            </a:r>
          </a:p>
        </p:txBody>
      </p:sp>
      <p:cxnSp>
        <p:nvCxnSpPr>
          <p:cNvPr id="22531" name="Straight Connector 7"/>
          <p:cNvCxnSpPr>
            <a:cxnSpLocks noChangeShapeType="1"/>
          </p:cNvCxnSpPr>
          <p:nvPr/>
        </p:nvCxnSpPr>
        <p:spPr bwMode="auto">
          <a:xfrm flipV="1">
            <a:off x="914400" y="6042025"/>
            <a:ext cx="7642225" cy="11113"/>
          </a:xfrm>
          <a:prstGeom prst="line">
            <a:avLst/>
          </a:prstGeom>
          <a:noFill/>
          <a:ln w="50800" algn="ctr">
            <a:solidFill>
              <a:srgbClr val="5959FF"/>
            </a:solidFill>
            <a:round/>
            <a:headEnd/>
            <a:tailEnd/>
          </a:ln>
        </p:spPr>
      </p:cxnSp>
      <p:grpSp>
        <p:nvGrpSpPr>
          <p:cNvPr id="22532" name="Group 17"/>
          <p:cNvGrpSpPr>
            <a:grpSpLocks/>
          </p:cNvGrpSpPr>
          <p:nvPr/>
        </p:nvGrpSpPr>
        <p:grpSpPr bwMode="auto">
          <a:xfrm>
            <a:off x="-284163" y="1493838"/>
            <a:ext cx="1262063" cy="4595812"/>
            <a:chOff x="1451428" y="1791548"/>
            <a:chExt cx="1478736" cy="3924609"/>
          </a:xfrm>
        </p:grpSpPr>
        <p:cxnSp>
          <p:nvCxnSpPr>
            <p:cNvPr id="22555" name="Straight Connector 11"/>
            <p:cNvCxnSpPr>
              <a:cxnSpLocks noChangeShapeType="1"/>
            </p:cNvCxnSpPr>
            <p:nvPr/>
          </p:nvCxnSpPr>
          <p:spPr bwMode="auto">
            <a:xfrm rot="16200000" flipV="1">
              <a:off x="962310" y="3748416"/>
              <a:ext cx="3924609" cy="10872"/>
            </a:xfrm>
            <a:prstGeom prst="line">
              <a:avLst/>
            </a:prstGeom>
            <a:noFill/>
            <a:ln w="50800" algn="ctr">
              <a:solidFill>
                <a:srgbClr val="5959FF"/>
              </a:solidFill>
              <a:round/>
              <a:headEnd/>
              <a:tailEnd/>
            </a:ln>
          </p:spPr>
        </p:cxnSp>
        <p:pic>
          <p:nvPicPr>
            <p:cNvPr id="22556" name="TextBox 15"/>
            <p:cNvPicPr>
              <a:picLocks noChangeArrowheads="1"/>
            </p:cNvPicPr>
            <p:nvPr/>
          </p:nvPicPr>
          <p:blipFill>
            <a:blip r:embed="rId3" cstate="print"/>
            <a:srcRect/>
            <a:stretch>
              <a:fillRect/>
            </a:stretch>
          </p:blipFill>
          <p:spPr bwMode="auto">
            <a:xfrm>
              <a:off x="1419789" y="3002984"/>
              <a:ext cx="1095921" cy="1986327"/>
            </a:xfrm>
            <a:prstGeom prst="rect">
              <a:avLst/>
            </a:prstGeom>
            <a:noFill/>
            <a:ln w="50800">
              <a:noFill/>
              <a:miter lim="800000"/>
              <a:headEnd/>
              <a:tailEnd/>
            </a:ln>
          </p:spPr>
        </p:pic>
      </p:grpSp>
      <p:sp>
        <p:nvSpPr>
          <p:cNvPr id="22533" name="TextBox 16"/>
          <p:cNvSpPr txBox="1">
            <a:spLocks noChangeArrowheads="1"/>
          </p:cNvSpPr>
          <p:nvPr/>
        </p:nvSpPr>
        <p:spPr bwMode="auto">
          <a:xfrm>
            <a:off x="2938463" y="6338888"/>
            <a:ext cx="1560512" cy="519112"/>
          </a:xfrm>
          <a:prstGeom prst="rect">
            <a:avLst/>
          </a:prstGeom>
          <a:noFill/>
          <a:ln w="9525">
            <a:noFill/>
            <a:miter lim="800000"/>
            <a:headEnd/>
            <a:tailEnd/>
          </a:ln>
        </p:spPr>
        <p:txBody>
          <a:bodyPr>
            <a:spAutoFit/>
          </a:bodyPr>
          <a:lstStyle/>
          <a:p>
            <a:pPr eaLnBrk="0" hangingPunct="0"/>
            <a:r>
              <a:rPr lang="en-US" sz="2800" b="1"/>
              <a:t>Risk</a:t>
            </a:r>
          </a:p>
        </p:txBody>
      </p:sp>
      <p:sp>
        <p:nvSpPr>
          <p:cNvPr id="19" name="Freeform 18"/>
          <p:cNvSpPr/>
          <p:nvPr/>
        </p:nvSpPr>
        <p:spPr>
          <a:xfrm>
            <a:off x="966788" y="2862263"/>
            <a:ext cx="5875337" cy="1724025"/>
          </a:xfrm>
          <a:custGeom>
            <a:avLst/>
            <a:gdLst>
              <a:gd name="connsiteX0" fmla="*/ 0 w 5375123"/>
              <a:gd name="connsiteY0" fmla="*/ 1572381 h 1572381"/>
              <a:gd name="connsiteX1" fmla="*/ 3294743 w 5375123"/>
              <a:gd name="connsiteY1" fmla="*/ 411238 h 1572381"/>
              <a:gd name="connsiteX2" fmla="*/ 4934857 w 5375123"/>
              <a:gd name="connsiteY2" fmla="*/ 62895 h 1572381"/>
              <a:gd name="connsiteX3" fmla="*/ 5312228 w 5375123"/>
              <a:gd name="connsiteY3" fmla="*/ 33867 h 1572381"/>
              <a:gd name="connsiteX4" fmla="*/ 5312228 w 5375123"/>
              <a:gd name="connsiteY4" fmla="*/ 48381 h 1572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5123" h="1572381">
                <a:moveTo>
                  <a:pt x="0" y="1572381"/>
                </a:moveTo>
                <a:cubicBezTo>
                  <a:pt x="1236133" y="1117600"/>
                  <a:pt x="2472267" y="662819"/>
                  <a:pt x="3294743" y="411238"/>
                </a:cubicBezTo>
                <a:cubicBezTo>
                  <a:pt x="4117219" y="159657"/>
                  <a:pt x="4598609" y="125790"/>
                  <a:pt x="4934857" y="62895"/>
                </a:cubicBezTo>
                <a:cubicBezTo>
                  <a:pt x="5271105" y="0"/>
                  <a:pt x="5249333" y="36286"/>
                  <a:pt x="5312228" y="33867"/>
                </a:cubicBezTo>
                <a:cubicBezTo>
                  <a:pt x="5375123" y="31448"/>
                  <a:pt x="5343675" y="39914"/>
                  <a:pt x="5312228" y="48381"/>
                </a:cubicBezTo>
              </a:path>
            </a:pathLst>
          </a:custGeom>
          <a:ln w="635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4" name="Straight Connector 23"/>
          <p:cNvCxnSpPr>
            <a:stCxn id="19" idx="0"/>
          </p:cNvCxnSpPr>
          <p:nvPr/>
        </p:nvCxnSpPr>
        <p:spPr>
          <a:xfrm>
            <a:off x="1063625" y="4649788"/>
            <a:ext cx="5238750" cy="1587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2536" name="Straight Arrow Connector 27"/>
          <p:cNvCxnSpPr>
            <a:cxnSpLocks noChangeShapeType="1"/>
          </p:cNvCxnSpPr>
          <p:nvPr/>
        </p:nvCxnSpPr>
        <p:spPr bwMode="auto">
          <a:xfrm flipH="1">
            <a:off x="974725" y="3997325"/>
            <a:ext cx="390525" cy="566738"/>
          </a:xfrm>
          <a:prstGeom prst="straightConnector1">
            <a:avLst/>
          </a:prstGeom>
          <a:noFill/>
          <a:ln w="12700" algn="ctr">
            <a:solidFill>
              <a:schemeClr val="tx1"/>
            </a:solidFill>
            <a:round/>
            <a:headEnd/>
            <a:tailEnd type="arrow" w="med" len="med"/>
          </a:ln>
        </p:spPr>
      </p:cxnSp>
      <p:sp>
        <p:nvSpPr>
          <p:cNvPr id="22537" name="TextBox 28"/>
          <p:cNvSpPr txBox="1">
            <a:spLocks noChangeArrowheads="1"/>
          </p:cNvSpPr>
          <p:nvPr/>
        </p:nvSpPr>
        <p:spPr bwMode="auto">
          <a:xfrm>
            <a:off x="1320800" y="3527425"/>
            <a:ext cx="973138" cy="457200"/>
          </a:xfrm>
          <a:prstGeom prst="rect">
            <a:avLst/>
          </a:prstGeom>
          <a:noFill/>
          <a:ln w="9525">
            <a:noFill/>
            <a:miter lim="800000"/>
            <a:headEnd/>
            <a:tailEnd/>
          </a:ln>
        </p:spPr>
        <p:txBody>
          <a:bodyPr>
            <a:spAutoFit/>
          </a:bodyPr>
          <a:lstStyle/>
          <a:p>
            <a:r>
              <a:rPr lang="en-US"/>
              <a:t>Risk Free Return</a:t>
            </a:r>
          </a:p>
        </p:txBody>
      </p:sp>
      <p:cxnSp>
        <p:nvCxnSpPr>
          <p:cNvPr id="22538" name="Straight Arrow Connector 30"/>
          <p:cNvCxnSpPr>
            <a:cxnSpLocks noChangeShapeType="1"/>
          </p:cNvCxnSpPr>
          <p:nvPr/>
        </p:nvCxnSpPr>
        <p:spPr bwMode="auto">
          <a:xfrm rot="16200000" flipH="1">
            <a:off x="3582194" y="4060031"/>
            <a:ext cx="1085850" cy="20638"/>
          </a:xfrm>
          <a:prstGeom prst="straightConnector1">
            <a:avLst/>
          </a:prstGeom>
          <a:noFill/>
          <a:ln w="9525" algn="ctr">
            <a:solidFill>
              <a:srgbClr val="FF00FF"/>
            </a:solidFill>
            <a:round/>
            <a:headEnd type="arrow" w="med" len="med"/>
            <a:tailEnd type="arrow" w="med" len="med"/>
          </a:ln>
        </p:spPr>
      </p:cxnSp>
      <p:sp>
        <p:nvSpPr>
          <p:cNvPr id="22539" name="TextBox 31"/>
          <p:cNvSpPr txBox="1">
            <a:spLocks noChangeArrowheads="1"/>
          </p:cNvSpPr>
          <p:nvPr/>
        </p:nvSpPr>
        <p:spPr bwMode="auto">
          <a:xfrm>
            <a:off x="3114675" y="3970338"/>
            <a:ext cx="1101725" cy="457200"/>
          </a:xfrm>
          <a:prstGeom prst="rect">
            <a:avLst/>
          </a:prstGeom>
          <a:noFill/>
          <a:ln w="9525">
            <a:noFill/>
            <a:miter lim="800000"/>
            <a:headEnd/>
            <a:tailEnd/>
          </a:ln>
        </p:spPr>
        <p:txBody>
          <a:bodyPr>
            <a:spAutoFit/>
          </a:bodyPr>
          <a:lstStyle/>
          <a:p>
            <a:r>
              <a:rPr lang="en-US"/>
              <a:t>Risk Premium</a:t>
            </a:r>
          </a:p>
        </p:txBody>
      </p:sp>
      <p:sp>
        <p:nvSpPr>
          <p:cNvPr id="33" name="Rectangle 32"/>
          <p:cNvSpPr/>
          <p:nvPr/>
        </p:nvSpPr>
        <p:spPr>
          <a:xfrm>
            <a:off x="6946900" y="3722688"/>
            <a:ext cx="1196975" cy="71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b="1" dirty="0">
                <a:solidFill>
                  <a:srgbClr val="D016BA"/>
                </a:solidFill>
              </a:rPr>
              <a:t>SME startups</a:t>
            </a:r>
          </a:p>
        </p:txBody>
      </p:sp>
      <p:sp>
        <p:nvSpPr>
          <p:cNvPr id="34" name="Up Arrow 33"/>
          <p:cNvSpPr>
            <a:spLocks noChangeArrowheads="1"/>
          </p:cNvSpPr>
          <p:nvPr/>
        </p:nvSpPr>
        <p:spPr bwMode="auto">
          <a:xfrm>
            <a:off x="7545388" y="3365500"/>
            <a:ext cx="46037" cy="334963"/>
          </a:xfrm>
          <a:prstGeom prst="upArrow">
            <a:avLst>
              <a:gd name="adj1" fmla="val 50000"/>
              <a:gd name="adj2" fmla="val 49988"/>
            </a:avLst>
          </a:prstGeom>
          <a:solidFill>
            <a:schemeClr val="accent1"/>
          </a:solidFill>
          <a:ln w="50800" algn="ctr">
            <a:solidFill>
              <a:schemeClr val="tx1"/>
            </a:solidFill>
            <a:miter lim="800000"/>
            <a:headEnd/>
            <a:tailEnd/>
          </a:ln>
        </p:spPr>
        <p:txBody>
          <a:bodyPr anchor="ctr"/>
          <a:lstStyle/>
          <a:p>
            <a:pPr algn="ctr">
              <a:defRPr/>
            </a:pPr>
            <a:endParaRPr lang="en-US">
              <a:solidFill>
                <a:schemeClr val="lt1"/>
              </a:solidFill>
              <a:latin typeface="+mn-lt"/>
              <a:cs typeface="+mn-cs"/>
            </a:endParaRPr>
          </a:p>
        </p:txBody>
      </p:sp>
      <p:sp>
        <p:nvSpPr>
          <p:cNvPr id="22542" name="TextBox 34"/>
          <p:cNvSpPr txBox="1">
            <a:spLocks noChangeArrowheads="1"/>
          </p:cNvSpPr>
          <p:nvPr/>
        </p:nvSpPr>
        <p:spPr bwMode="auto">
          <a:xfrm>
            <a:off x="7723188" y="2497138"/>
            <a:ext cx="1420812" cy="1069975"/>
          </a:xfrm>
          <a:prstGeom prst="rect">
            <a:avLst/>
          </a:prstGeom>
          <a:noFill/>
          <a:ln w="9525">
            <a:noFill/>
            <a:miter lim="800000"/>
            <a:headEnd/>
            <a:tailEnd/>
          </a:ln>
        </p:spPr>
        <p:txBody>
          <a:bodyPr>
            <a:spAutoFit/>
          </a:bodyPr>
          <a:lstStyle/>
          <a:p>
            <a:r>
              <a:rPr lang="en-US" sz="1600" i="0"/>
              <a:t>Key Success Factors increases return</a:t>
            </a:r>
          </a:p>
        </p:txBody>
      </p:sp>
      <p:sp>
        <p:nvSpPr>
          <p:cNvPr id="36" name="Left Arrow 35"/>
          <p:cNvSpPr>
            <a:spLocks noChangeArrowheads="1"/>
          </p:cNvSpPr>
          <p:nvPr/>
        </p:nvSpPr>
        <p:spPr bwMode="auto">
          <a:xfrm>
            <a:off x="5368925" y="4075113"/>
            <a:ext cx="1562100" cy="53975"/>
          </a:xfrm>
          <a:prstGeom prst="leftArrow">
            <a:avLst>
              <a:gd name="adj1" fmla="val 50000"/>
              <a:gd name="adj2" fmla="val 50003"/>
            </a:avLst>
          </a:prstGeom>
          <a:solidFill>
            <a:schemeClr val="accent1"/>
          </a:solidFill>
          <a:ln w="50800" algn="ctr">
            <a:solidFill>
              <a:schemeClr val="tx1"/>
            </a:solidFill>
            <a:miter lim="800000"/>
            <a:headEnd/>
            <a:tailEnd/>
          </a:ln>
        </p:spPr>
        <p:txBody>
          <a:bodyPr anchor="ctr"/>
          <a:lstStyle/>
          <a:p>
            <a:pPr algn="ctr">
              <a:defRPr/>
            </a:pPr>
            <a:endParaRPr lang="en-US">
              <a:solidFill>
                <a:schemeClr val="lt1"/>
              </a:solidFill>
              <a:latin typeface="+mn-lt"/>
              <a:cs typeface="+mn-cs"/>
            </a:endParaRPr>
          </a:p>
        </p:txBody>
      </p:sp>
      <p:sp>
        <p:nvSpPr>
          <p:cNvPr id="22544" name="TextBox 36"/>
          <p:cNvSpPr txBox="1">
            <a:spLocks noChangeArrowheads="1"/>
          </p:cNvSpPr>
          <p:nvPr/>
        </p:nvSpPr>
        <p:spPr bwMode="auto">
          <a:xfrm>
            <a:off x="5070475" y="3365500"/>
            <a:ext cx="1517650" cy="581025"/>
          </a:xfrm>
          <a:prstGeom prst="rect">
            <a:avLst/>
          </a:prstGeom>
          <a:noFill/>
          <a:ln w="9525">
            <a:noFill/>
            <a:miter lim="800000"/>
            <a:headEnd/>
            <a:tailEnd/>
          </a:ln>
        </p:spPr>
        <p:txBody>
          <a:bodyPr>
            <a:spAutoFit/>
          </a:bodyPr>
          <a:lstStyle/>
          <a:p>
            <a:r>
              <a:rPr lang="en-US" sz="1600" i="0"/>
              <a:t>Risk Mitigants reduces Risks</a:t>
            </a:r>
          </a:p>
        </p:txBody>
      </p:sp>
      <p:sp>
        <p:nvSpPr>
          <p:cNvPr id="40" name="Slide Number Placeholder 39"/>
          <p:cNvSpPr txBox="1">
            <a:spLocks noGrp="1"/>
          </p:cNvSpPr>
          <p:nvPr/>
        </p:nvSpPr>
        <p:spPr bwMode="auto">
          <a:xfrm>
            <a:off x="6553200" y="6245225"/>
            <a:ext cx="2133600" cy="476250"/>
          </a:xfrm>
          <a:prstGeom prst="rect">
            <a:avLst/>
          </a:prstGeom>
          <a:noFill/>
          <a:ln>
            <a:miter lim="800000"/>
            <a:headEnd/>
            <a:tailEnd/>
          </a:ln>
        </p:spPr>
        <p:txBody>
          <a:bodyPr/>
          <a:lstStyle/>
          <a:p>
            <a:pPr algn="r" eaLnBrk="0" hangingPunct="0">
              <a:defRPr/>
            </a:pPr>
            <a:fld id="{39E4C856-BAFA-4EB6-A161-87E94C277D64}" type="slidenum">
              <a:rPr lang="ar-OM" sz="1400">
                <a:cs typeface="+mn-cs"/>
              </a:rPr>
              <a:pPr algn="r" eaLnBrk="0" hangingPunct="0">
                <a:defRPr/>
              </a:pPr>
              <a:t>17</a:t>
            </a:fld>
            <a:endParaRPr lang="en-US" sz="1400">
              <a:cs typeface="+mn-cs"/>
            </a:endParaRPr>
          </a:p>
        </p:txBody>
      </p:sp>
      <p:cxnSp>
        <p:nvCxnSpPr>
          <p:cNvPr id="26" name="Straight Connector 25"/>
          <p:cNvCxnSpPr/>
          <p:nvPr/>
        </p:nvCxnSpPr>
        <p:spPr>
          <a:xfrm rot="5400000">
            <a:off x="2775744" y="3102769"/>
            <a:ext cx="3027362"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2547" name="TextBox 29"/>
          <p:cNvSpPr txBox="1">
            <a:spLocks noChangeArrowheads="1"/>
          </p:cNvSpPr>
          <p:nvPr/>
        </p:nvSpPr>
        <p:spPr bwMode="auto">
          <a:xfrm>
            <a:off x="1938338" y="1481138"/>
            <a:ext cx="1719262" cy="701675"/>
          </a:xfrm>
          <a:prstGeom prst="rect">
            <a:avLst/>
          </a:prstGeom>
          <a:noFill/>
          <a:ln w="9525">
            <a:noFill/>
            <a:miter lim="800000"/>
            <a:headEnd/>
            <a:tailEnd/>
          </a:ln>
        </p:spPr>
        <p:txBody>
          <a:bodyPr>
            <a:spAutoFit/>
          </a:bodyPr>
          <a:lstStyle/>
          <a:p>
            <a:r>
              <a:rPr lang="en-US" sz="2000"/>
              <a:t>Low Risk- High Return</a:t>
            </a:r>
          </a:p>
        </p:txBody>
      </p:sp>
      <p:sp>
        <p:nvSpPr>
          <p:cNvPr id="22548" name="TextBox 31"/>
          <p:cNvSpPr txBox="1">
            <a:spLocks noChangeArrowheads="1"/>
          </p:cNvSpPr>
          <p:nvPr/>
        </p:nvSpPr>
        <p:spPr bwMode="auto">
          <a:xfrm>
            <a:off x="4551363" y="1416050"/>
            <a:ext cx="2917825" cy="400050"/>
          </a:xfrm>
          <a:prstGeom prst="rect">
            <a:avLst/>
          </a:prstGeom>
          <a:noFill/>
          <a:ln w="9525">
            <a:noFill/>
            <a:miter lim="800000"/>
            <a:headEnd/>
            <a:tailEnd/>
          </a:ln>
        </p:spPr>
        <p:txBody>
          <a:bodyPr>
            <a:spAutoFit/>
          </a:bodyPr>
          <a:lstStyle/>
          <a:p>
            <a:r>
              <a:rPr lang="en-US" sz="2000"/>
              <a:t>High Risk- High Return</a:t>
            </a:r>
          </a:p>
        </p:txBody>
      </p:sp>
      <p:sp>
        <p:nvSpPr>
          <p:cNvPr id="22549" name="TextBox 29"/>
          <p:cNvSpPr txBox="1">
            <a:spLocks noChangeArrowheads="1"/>
          </p:cNvSpPr>
          <p:nvPr/>
        </p:nvSpPr>
        <p:spPr bwMode="auto">
          <a:xfrm>
            <a:off x="1700213" y="4356100"/>
            <a:ext cx="1719262" cy="701675"/>
          </a:xfrm>
          <a:prstGeom prst="rect">
            <a:avLst/>
          </a:prstGeom>
          <a:noFill/>
          <a:ln w="9525">
            <a:noFill/>
            <a:miter lim="800000"/>
            <a:headEnd/>
            <a:tailEnd/>
          </a:ln>
        </p:spPr>
        <p:txBody>
          <a:bodyPr>
            <a:spAutoFit/>
          </a:bodyPr>
          <a:lstStyle/>
          <a:p>
            <a:r>
              <a:rPr lang="en-US" sz="2000"/>
              <a:t>Low Risk- Low Return</a:t>
            </a:r>
          </a:p>
        </p:txBody>
      </p:sp>
      <p:sp>
        <p:nvSpPr>
          <p:cNvPr id="22550" name="TextBox 29"/>
          <p:cNvSpPr txBox="1">
            <a:spLocks noChangeArrowheads="1"/>
          </p:cNvSpPr>
          <p:nvPr/>
        </p:nvSpPr>
        <p:spPr bwMode="auto">
          <a:xfrm>
            <a:off x="6684963" y="4768850"/>
            <a:ext cx="1719262" cy="1311275"/>
          </a:xfrm>
          <a:prstGeom prst="rect">
            <a:avLst/>
          </a:prstGeom>
          <a:noFill/>
          <a:ln w="9525">
            <a:noFill/>
            <a:miter lim="800000"/>
            <a:headEnd/>
            <a:tailEnd/>
          </a:ln>
        </p:spPr>
        <p:txBody>
          <a:bodyPr>
            <a:spAutoFit/>
          </a:bodyPr>
          <a:lstStyle/>
          <a:p>
            <a:r>
              <a:rPr lang="en-US" sz="2000"/>
              <a:t>High Risk- Low Return in the beginning</a:t>
            </a:r>
          </a:p>
        </p:txBody>
      </p:sp>
      <p:sp>
        <p:nvSpPr>
          <p:cNvPr id="22551" name="TextBox 24"/>
          <p:cNvSpPr txBox="1">
            <a:spLocks noChangeArrowheads="1"/>
          </p:cNvSpPr>
          <p:nvPr/>
        </p:nvSpPr>
        <p:spPr bwMode="auto">
          <a:xfrm>
            <a:off x="1219200" y="2263775"/>
            <a:ext cx="5965825" cy="523875"/>
          </a:xfrm>
          <a:prstGeom prst="rect">
            <a:avLst/>
          </a:prstGeom>
          <a:noFill/>
          <a:ln w="9525">
            <a:noFill/>
            <a:miter lim="800000"/>
            <a:headEnd/>
            <a:tailEnd/>
          </a:ln>
        </p:spPr>
        <p:txBody>
          <a:bodyPr>
            <a:spAutoFit/>
          </a:bodyPr>
          <a:lstStyle/>
          <a:p>
            <a:r>
              <a:rPr lang="en-US" sz="2800" b="1">
                <a:solidFill>
                  <a:srgbClr val="00CC00"/>
                </a:solidFill>
              </a:rPr>
              <a:t>Creation of Value for investors</a:t>
            </a:r>
            <a:endParaRPr lang="en-US" sz="2800"/>
          </a:p>
        </p:txBody>
      </p:sp>
      <p:sp>
        <p:nvSpPr>
          <p:cNvPr id="27" name="TextBox 26"/>
          <p:cNvSpPr txBox="1"/>
          <p:nvPr/>
        </p:nvSpPr>
        <p:spPr>
          <a:xfrm>
            <a:off x="3646488" y="5116513"/>
            <a:ext cx="2187575" cy="584200"/>
          </a:xfrm>
          <a:prstGeom prst="rect">
            <a:avLst/>
          </a:prstGeom>
          <a:noFill/>
        </p:spPr>
        <p:txBody>
          <a:bodyPr>
            <a:spAutoFit/>
          </a:bodyPr>
          <a:lstStyle/>
          <a:p>
            <a:pPr>
              <a:defRPr/>
            </a:pPr>
            <a:r>
              <a:rPr lang="en-US" sz="1600" dirty="0">
                <a:solidFill>
                  <a:schemeClr val="accent2">
                    <a:lumMod val="75000"/>
                  </a:schemeClr>
                </a:solidFill>
                <a:latin typeface="Arial" pitchFamily="34" charset="0"/>
                <a:cs typeface="Arial" pitchFamily="34" charset="0"/>
              </a:rPr>
              <a:t>Role of Development Banks</a:t>
            </a:r>
          </a:p>
        </p:txBody>
      </p:sp>
      <p:cxnSp>
        <p:nvCxnSpPr>
          <p:cNvPr id="29" name="Straight Arrow Connector 28"/>
          <p:cNvCxnSpPr/>
          <p:nvPr/>
        </p:nvCxnSpPr>
        <p:spPr>
          <a:xfrm rot="5400000" flipH="1" flipV="1">
            <a:off x="4752182" y="4426744"/>
            <a:ext cx="785812" cy="730250"/>
          </a:xfrm>
          <a:prstGeom prst="straightConnector1">
            <a:avLst/>
          </a:prstGeom>
          <a:ln w="50800">
            <a:solidFill>
              <a:schemeClr val="accent2">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285750"/>
            <a:ext cx="9144000" cy="1214438"/>
          </a:xfrm>
          <a:solidFill>
            <a:schemeClr val="accent3"/>
          </a:solidFill>
        </p:spPr>
        <p:txBody>
          <a:bodyPr rtlCol="0">
            <a:normAutofit fontScale="90000"/>
          </a:bodyPr>
          <a:lstStyle/>
          <a:p>
            <a:pPr eaLnBrk="1" fontAlgn="auto" hangingPunct="1">
              <a:spcAft>
                <a:spcPts val="0"/>
              </a:spcAft>
              <a:defRPr/>
            </a:pPr>
            <a:r>
              <a:rPr lang="en-US" sz="2800" b="1" dirty="0" smtClean="0">
                <a:solidFill>
                  <a:srgbClr val="D016BA"/>
                </a:solidFill>
              </a:rPr>
              <a:t>After mitigating risks and creating Critical success Factors, SMEs should seek finance in the following order:</a:t>
            </a:r>
          </a:p>
        </p:txBody>
      </p:sp>
      <p:sp>
        <p:nvSpPr>
          <p:cNvPr id="6147" name="Content Placeholder 2"/>
          <p:cNvSpPr>
            <a:spLocks noGrp="1"/>
          </p:cNvSpPr>
          <p:nvPr>
            <p:ph idx="1"/>
          </p:nvPr>
        </p:nvSpPr>
        <p:spPr>
          <a:xfrm>
            <a:off x="1854200" y="928688"/>
            <a:ext cx="8786813" cy="5929312"/>
          </a:xfrm>
        </p:spPr>
        <p:txBody>
          <a:bodyPr/>
          <a:lstStyle/>
          <a:p>
            <a:pPr eaLnBrk="1" hangingPunct="1">
              <a:buFontTx/>
              <a:buNone/>
              <a:defRPr/>
            </a:pPr>
            <a:r>
              <a:rPr lang="en-US" sz="2000" dirty="0" smtClean="0"/>
              <a:t>1.	Own savings</a:t>
            </a:r>
          </a:p>
          <a:p>
            <a:pPr eaLnBrk="1" hangingPunct="1">
              <a:buFontTx/>
              <a:buNone/>
              <a:defRPr/>
            </a:pPr>
            <a:r>
              <a:rPr lang="en-US" sz="2000" dirty="0" smtClean="0"/>
              <a:t>2. 	From friends and relatives</a:t>
            </a:r>
          </a:p>
          <a:p>
            <a:pPr eaLnBrk="1" hangingPunct="1">
              <a:buFontTx/>
              <a:buNone/>
              <a:defRPr/>
            </a:pPr>
            <a:r>
              <a:rPr lang="en-US" sz="2000" dirty="0" smtClean="0"/>
              <a:t>3. 	Seed Capital				 	</a:t>
            </a:r>
          </a:p>
          <a:p>
            <a:pPr marL="457200" indent="-457200" eaLnBrk="1" hangingPunct="1">
              <a:buFontTx/>
              <a:buAutoNum type="arabicPeriod" startAt="4"/>
              <a:defRPr/>
            </a:pPr>
            <a:r>
              <a:rPr lang="en-US" sz="2000" dirty="0" smtClean="0"/>
              <a:t>Venture  Capital (V. C.) 		</a:t>
            </a:r>
          </a:p>
          <a:p>
            <a:pPr marL="457200" indent="-457200" eaLnBrk="1" hangingPunct="1">
              <a:buFont typeface="Arial" charset="0"/>
              <a:buNone/>
              <a:defRPr/>
            </a:pPr>
            <a:r>
              <a:rPr lang="en-US" sz="2000" dirty="0" smtClean="0"/>
              <a:t>		</a:t>
            </a:r>
            <a:r>
              <a:rPr lang="en-US" sz="1600" b="1" dirty="0" smtClean="0"/>
              <a:t>(for high growth industry)</a:t>
            </a:r>
            <a:endParaRPr lang="en-US" sz="2000" b="1" dirty="0" smtClean="0"/>
          </a:p>
          <a:p>
            <a:pPr eaLnBrk="1" hangingPunct="1">
              <a:buFontTx/>
              <a:buNone/>
              <a:defRPr/>
            </a:pPr>
            <a:r>
              <a:rPr lang="en-US" sz="2000" dirty="0" smtClean="0"/>
              <a:t>5.	Short term credit</a:t>
            </a:r>
          </a:p>
          <a:p>
            <a:pPr lvl="2" indent="-220663" eaLnBrk="1" hangingPunct="1">
              <a:defRPr/>
            </a:pPr>
            <a:r>
              <a:rPr lang="en-US" sz="1600" dirty="0" smtClean="0"/>
              <a:t>Bill Discounting</a:t>
            </a:r>
          </a:p>
          <a:p>
            <a:pPr lvl="2" indent="-220663" eaLnBrk="1" hangingPunct="1">
              <a:defRPr/>
            </a:pPr>
            <a:r>
              <a:rPr lang="en-US" sz="1600" dirty="0" smtClean="0"/>
              <a:t>Factoring			</a:t>
            </a:r>
          </a:p>
          <a:p>
            <a:pPr lvl="2" indent="-220663" eaLnBrk="1" hangingPunct="1">
              <a:defRPr/>
            </a:pPr>
            <a:r>
              <a:rPr lang="en-US" sz="1600" dirty="0" smtClean="0"/>
              <a:t>Pre-shipment  Financing		</a:t>
            </a:r>
          </a:p>
          <a:p>
            <a:pPr lvl="2" indent="-220663" eaLnBrk="1" hangingPunct="1">
              <a:defRPr/>
            </a:pPr>
            <a:r>
              <a:rPr lang="en-US" sz="1600" dirty="0" smtClean="0"/>
              <a:t>Post-shipment Financing		</a:t>
            </a:r>
          </a:p>
          <a:p>
            <a:pPr lvl="2" indent="-220663" eaLnBrk="1" hangingPunct="1">
              <a:defRPr/>
            </a:pPr>
            <a:r>
              <a:rPr lang="en-US" sz="1600" dirty="0" smtClean="0"/>
              <a:t>Overdraft			</a:t>
            </a:r>
          </a:p>
          <a:p>
            <a:pPr eaLnBrk="1" hangingPunct="1">
              <a:buFontTx/>
              <a:buNone/>
              <a:defRPr/>
            </a:pPr>
            <a:r>
              <a:rPr lang="en-US" sz="2000" dirty="0" smtClean="0"/>
              <a:t>6.	Lease Financing</a:t>
            </a:r>
          </a:p>
          <a:p>
            <a:pPr eaLnBrk="1" hangingPunct="1">
              <a:buFontTx/>
              <a:buNone/>
              <a:defRPr/>
            </a:pPr>
            <a:r>
              <a:rPr lang="en-US" sz="2000" dirty="0" smtClean="0"/>
              <a:t>7.	Long term credit			</a:t>
            </a:r>
          </a:p>
          <a:p>
            <a:pPr lvl="2" indent="-220663" eaLnBrk="1" hangingPunct="1">
              <a:defRPr/>
            </a:pPr>
            <a:r>
              <a:rPr lang="en-US" sz="1600" dirty="0" smtClean="0"/>
              <a:t>Mezzanine Finance		</a:t>
            </a:r>
          </a:p>
          <a:p>
            <a:pPr lvl="2" indent="-220663" eaLnBrk="1" hangingPunct="1">
              <a:defRPr/>
            </a:pPr>
            <a:r>
              <a:rPr lang="en-US" sz="1600" dirty="0" smtClean="0"/>
              <a:t>Senior Debt			</a:t>
            </a:r>
          </a:p>
          <a:p>
            <a:pPr eaLnBrk="1" hangingPunct="1">
              <a:buFontTx/>
              <a:buNone/>
              <a:defRPr/>
            </a:pPr>
            <a:r>
              <a:rPr lang="en-US" sz="2000" dirty="0" smtClean="0"/>
              <a:t>8.	Private Equity				</a:t>
            </a:r>
          </a:p>
          <a:p>
            <a:pPr eaLnBrk="1" hangingPunct="1">
              <a:buFontTx/>
              <a:buNone/>
              <a:defRPr/>
            </a:pPr>
            <a:r>
              <a:rPr lang="en-US" sz="2000" dirty="0" smtClean="0"/>
              <a:t>9.	Public Equity</a:t>
            </a:r>
          </a:p>
        </p:txBody>
      </p:sp>
      <p:sp>
        <p:nvSpPr>
          <p:cNvPr id="4" name="Slide Number Placeholder 3"/>
          <p:cNvSpPr>
            <a:spLocks noGrp="1"/>
          </p:cNvSpPr>
          <p:nvPr>
            <p:ph type="sldNum" sz="quarter" idx="12"/>
          </p:nvPr>
        </p:nvSpPr>
        <p:spPr/>
        <p:txBody>
          <a:bodyPr/>
          <a:lstStyle/>
          <a:p>
            <a:pPr>
              <a:defRPr/>
            </a:pPr>
            <a:fld id="{A0E82A64-AD39-47F5-8CDD-1CA34E25C7CA}" type="slidenum">
              <a:rPr lang="ar-OM"/>
              <a:pPr>
                <a:defRPr/>
              </a:pPr>
              <a:t>18</a:t>
            </a:fld>
            <a:endParaRPr lang="en-US"/>
          </a:p>
        </p:txBody>
      </p:sp>
      <p:cxnSp>
        <p:nvCxnSpPr>
          <p:cNvPr id="9" name="Straight Connector 8"/>
          <p:cNvCxnSpPr/>
          <p:nvPr/>
        </p:nvCxnSpPr>
        <p:spPr>
          <a:xfrm>
            <a:off x="500063" y="2714625"/>
            <a:ext cx="8286750" cy="1588"/>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85750" y="5143500"/>
            <a:ext cx="8572500" cy="158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solidFill>
                  <a:srgbClr val="D016BA"/>
                </a:solidFill>
              </a:rPr>
              <a:t>In a nutshell</a:t>
            </a:r>
            <a:endParaRPr lang="en-US" dirty="0" smtClean="0"/>
          </a:p>
        </p:txBody>
      </p:sp>
      <p:sp>
        <p:nvSpPr>
          <p:cNvPr id="6147" name="Content Placeholder 2"/>
          <p:cNvSpPr>
            <a:spLocks noGrp="1"/>
          </p:cNvSpPr>
          <p:nvPr>
            <p:ph idx="1"/>
          </p:nvPr>
        </p:nvSpPr>
        <p:spPr/>
        <p:txBody>
          <a:bodyPr/>
          <a:lstStyle/>
          <a:p>
            <a:pPr algn="just"/>
            <a:r>
              <a:rPr lang="en-US" dirty="0" smtClean="0"/>
              <a:t>Development Banks model at the frontier of  efficient market-The ODB case.</a:t>
            </a:r>
          </a:p>
          <a:p>
            <a:pPr algn="just"/>
            <a:r>
              <a:rPr lang="en-US" dirty="0" smtClean="0"/>
              <a:t>How to reconcile the risky nature of SMEs with the required bank’s sustainability ? </a:t>
            </a:r>
          </a:p>
          <a:p>
            <a:pPr algn="just"/>
            <a:r>
              <a:rPr lang="en-US" dirty="0" smtClean="0"/>
              <a:t>No trivial, natural solution… However seizing opportunities, mitigating the identified risks, pricing/ subsidizing the quantified residual ones is part of it.</a:t>
            </a:r>
          </a:p>
          <a:p>
            <a:pPr>
              <a:buFontTx/>
              <a:buNone/>
            </a:pPr>
            <a:endParaRPr lang="en-US" dirty="0" smtClean="0"/>
          </a:p>
          <a:p>
            <a:pPr>
              <a:buFontTx/>
              <a:buNone/>
            </a:pPr>
            <a:endParaRPr lang="en-US" dirty="0" smtClean="0"/>
          </a:p>
          <a:p>
            <a:endParaRPr lang="en-US" dirty="0" smtClean="0"/>
          </a:p>
        </p:txBody>
      </p:sp>
      <p:sp>
        <p:nvSpPr>
          <p:cNvPr id="5" name="Slide Number Placeholder 4"/>
          <p:cNvSpPr>
            <a:spLocks noGrp="1"/>
          </p:cNvSpPr>
          <p:nvPr>
            <p:ph type="sldNum" sz="quarter" idx="12"/>
          </p:nvPr>
        </p:nvSpPr>
        <p:spPr/>
        <p:txBody>
          <a:bodyPr/>
          <a:lstStyle/>
          <a:p>
            <a:pPr>
              <a:defRPr/>
            </a:pPr>
            <a:fld id="{5D033C1D-ACED-4C10-A245-582FAA760E3D}" type="slidenum">
              <a:rPr lang="ar-OM" smtClean="0"/>
              <a:pPr>
                <a:defRPr/>
              </a:pPr>
              <a:t>1</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55600" y="1425575"/>
            <a:ext cx="8091488" cy="118903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rgbClr val="FF33CC"/>
                </a:solidFill>
              </a:rPr>
              <a:t>It is a known fact that failure rates of start-up ventures are high compared to established ventures.</a:t>
            </a:r>
          </a:p>
          <a:p>
            <a:pPr algn="ctr">
              <a:defRPr/>
            </a:pPr>
            <a:r>
              <a:rPr lang="en-US" sz="2400" b="1" dirty="0">
                <a:solidFill>
                  <a:srgbClr val="FF33CC"/>
                </a:solidFill>
              </a:rPr>
              <a:t>(Estimated between 40 &amp;50% )</a:t>
            </a:r>
            <a:endParaRPr lang="en-US" dirty="0"/>
          </a:p>
        </p:txBody>
      </p:sp>
      <p:sp>
        <p:nvSpPr>
          <p:cNvPr id="7" name="TextBox 6"/>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
        <p:nvSpPr>
          <p:cNvPr id="24580" name="Rectangle 11"/>
          <p:cNvSpPr>
            <a:spLocks noChangeArrowheads="1"/>
          </p:cNvSpPr>
          <p:nvPr/>
        </p:nvSpPr>
        <p:spPr bwMode="auto">
          <a:xfrm>
            <a:off x="436563" y="2855913"/>
            <a:ext cx="7981950" cy="3478212"/>
          </a:xfrm>
          <a:prstGeom prst="rect">
            <a:avLst/>
          </a:prstGeom>
          <a:noFill/>
          <a:ln w="9525">
            <a:noFill/>
            <a:miter lim="800000"/>
            <a:headEnd/>
            <a:tailEnd/>
          </a:ln>
        </p:spPr>
        <p:txBody>
          <a:bodyPr>
            <a:spAutoFit/>
          </a:bodyPr>
          <a:lstStyle/>
          <a:p>
            <a:r>
              <a:rPr lang="en-US" sz="2000" b="1">
                <a:solidFill>
                  <a:srgbClr val="000000"/>
                </a:solidFill>
              </a:rPr>
              <a:t>No  Bank  can survive  this high rate of failure.</a:t>
            </a:r>
          </a:p>
          <a:p>
            <a:endParaRPr lang="en-US" sz="2000" b="1">
              <a:solidFill>
                <a:srgbClr val="000000"/>
              </a:solidFill>
            </a:endParaRPr>
          </a:p>
          <a:p>
            <a:r>
              <a:rPr lang="en-US" sz="2000" b="1">
                <a:solidFill>
                  <a:srgbClr val="000000"/>
                </a:solidFill>
              </a:rPr>
              <a:t>It is assessed that  banks need  RO  10-15  of good credit  to</a:t>
            </a:r>
          </a:p>
          <a:p>
            <a:r>
              <a:rPr lang="en-US" sz="2000" b="1">
                <a:solidFill>
                  <a:srgbClr val="000000"/>
                </a:solidFill>
              </a:rPr>
              <a:t>compensate for the  bad credit of  just RO 1</a:t>
            </a:r>
          </a:p>
          <a:p>
            <a:endParaRPr lang="en-US" sz="2000" b="1" i="0">
              <a:solidFill>
                <a:srgbClr val="000000"/>
              </a:solidFill>
            </a:endParaRPr>
          </a:p>
          <a:p>
            <a:r>
              <a:rPr lang="en-US" sz="2000" b="1" i="0">
                <a:solidFill>
                  <a:srgbClr val="000000"/>
                </a:solidFill>
              </a:rPr>
              <a:t>Start-ups are the natural domain of venture capital , who share the upside  of the successful businesses to compensate for the losses of failures</a:t>
            </a:r>
            <a:r>
              <a:rPr lang="en-US" sz="2000" b="1" i="0">
                <a:solidFill>
                  <a:srgbClr val="5959FF"/>
                </a:solidFill>
              </a:rPr>
              <a:t>. Scalable high growth businesses fit naturally</a:t>
            </a:r>
          </a:p>
          <a:p>
            <a:endParaRPr lang="en-US" sz="2000" b="1" i="0">
              <a:solidFill>
                <a:srgbClr val="5959FF"/>
              </a:solidFill>
            </a:endParaRPr>
          </a:p>
          <a:p>
            <a:r>
              <a:rPr lang="en-US" sz="2000" b="1" i="0">
                <a:solidFill>
                  <a:srgbClr val="5959FF"/>
                </a:solidFill>
              </a:rPr>
              <a:t>Lifestyle start ups finance  ( by far the majority) remain challenging. </a:t>
            </a:r>
          </a:p>
        </p:txBody>
      </p:sp>
      <p:sp>
        <p:nvSpPr>
          <p:cNvPr id="24581" name="Rectangle 10"/>
          <p:cNvSpPr>
            <a:spLocks noChangeArrowheads="1"/>
          </p:cNvSpPr>
          <p:nvPr/>
        </p:nvSpPr>
        <p:spPr bwMode="auto">
          <a:xfrm>
            <a:off x="1931988" y="379413"/>
            <a:ext cx="5126037" cy="701675"/>
          </a:xfrm>
          <a:prstGeom prst="rect">
            <a:avLst/>
          </a:prstGeom>
          <a:noFill/>
          <a:ln w="9525">
            <a:noFill/>
            <a:miter lim="800000"/>
            <a:headEnd/>
            <a:tailEnd/>
          </a:ln>
        </p:spPr>
        <p:txBody>
          <a:bodyPr wrap="none">
            <a:spAutoFit/>
          </a:bodyPr>
          <a:lstStyle/>
          <a:p>
            <a:r>
              <a:rPr lang="en-US" sz="4000" i="0">
                <a:solidFill>
                  <a:schemeClr val="tx2"/>
                </a:solidFill>
              </a:rPr>
              <a:t>Pricing the risk- Why?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484188"/>
            <a:ext cx="9144000" cy="1143000"/>
          </a:xfrm>
        </p:spPr>
        <p:txBody>
          <a:bodyPr/>
          <a:lstStyle/>
          <a:p>
            <a:pPr eaLnBrk="1" hangingPunct="1"/>
            <a:r>
              <a:rPr lang="en-US" smtClean="0">
                <a:solidFill>
                  <a:srgbClr val="D016BA"/>
                </a:solidFill>
              </a:rPr>
              <a:t>Pricing the risk- How?</a:t>
            </a:r>
            <a:br>
              <a:rPr lang="en-US" smtClean="0">
                <a:solidFill>
                  <a:srgbClr val="D016BA"/>
                </a:solidFill>
              </a:rPr>
            </a:br>
            <a:r>
              <a:rPr lang="en-US" sz="3600" smtClean="0">
                <a:solidFill>
                  <a:srgbClr val="D016BA"/>
                </a:solidFill>
              </a:rPr>
              <a:t>Quantification of the risk: </a:t>
            </a:r>
            <a:r>
              <a:rPr lang="en-US" sz="3600" b="1" smtClean="0">
                <a:solidFill>
                  <a:srgbClr val="D016BA"/>
                </a:solidFill>
              </a:rPr>
              <a:t>Expected Loss</a:t>
            </a:r>
          </a:p>
        </p:txBody>
      </p:sp>
      <p:sp>
        <p:nvSpPr>
          <p:cNvPr id="25603" name="Rectangle 3"/>
          <p:cNvSpPr>
            <a:spLocks noGrp="1" noChangeArrowheads="1"/>
          </p:cNvSpPr>
          <p:nvPr>
            <p:ph type="body" idx="1"/>
          </p:nvPr>
        </p:nvSpPr>
        <p:spPr/>
        <p:txBody>
          <a:bodyPr/>
          <a:lstStyle/>
          <a:p>
            <a:pPr lvl="1" eaLnBrk="1" hangingPunct="1">
              <a:buFontTx/>
              <a:buNone/>
            </a:pPr>
            <a:endParaRPr lang="en-US" sz="2400" b="1" i="1" smtClean="0"/>
          </a:p>
          <a:p>
            <a:pPr lvl="1" eaLnBrk="1" hangingPunct="1">
              <a:buFontTx/>
              <a:buNone/>
            </a:pPr>
            <a:r>
              <a:rPr lang="en-US" sz="2400" b="1" i="1" smtClean="0"/>
              <a:t>Expected Loss</a:t>
            </a:r>
            <a:r>
              <a:rPr lang="en-US" sz="2400" smtClean="0"/>
              <a:t> </a:t>
            </a:r>
            <a:r>
              <a:rPr lang="en-US" sz="2400" b="1" i="1" smtClean="0"/>
              <a:t>(EL)</a:t>
            </a:r>
            <a:r>
              <a:rPr lang="en-US" sz="2400" smtClean="0"/>
              <a:t> depends on:</a:t>
            </a:r>
          </a:p>
          <a:p>
            <a:pPr lvl="1" eaLnBrk="1" hangingPunct="1">
              <a:buFontTx/>
              <a:buNone/>
            </a:pPr>
            <a:endParaRPr lang="en-US" sz="2400" smtClean="0"/>
          </a:p>
          <a:p>
            <a:pPr lvl="1" eaLnBrk="1" hangingPunct="1"/>
            <a:r>
              <a:rPr lang="en-US" sz="2400" smtClean="0"/>
              <a:t>Strength of Project (Borrower Risk, PD)</a:t>
            </a:r>
          </a:p>
          <a:p>
            <a:pPr lvl="1" eaLnBrk="1" hangingPunct="1"/>
            <a:endParaRPr lang="en-US" sz="2400" smtClean="0"/>
          </a:p>
          <a:p>
            <a:pPr lvl="1" eaLnBrk="1" hangingPunct="1"/>
            <a:r>
              <a:rPr lang="en-US" sz="2400" smtClean="0"/>
              <a:t>Strength of Collateral (Recovery in default)</a:t>
            </a:r>
          </a:p>
          <a:p>
            <a:pPr eaLnBrk="1" hangingPunct="1"/>
            <a:endParaRPr lang="en-US" sz="2400" b="1" smtClean="0"/>
          </a:p>
          <a:p>
            <a:pPr lvl="1" eaLnBrk="1" hangingPunct="1">
              <a:buFontTx/>
              <a:buNone/>
            </a:pPr>
            <a:r>
              <a:rPr lang="en-US" sz="2400" b="1" smtClean="0"/>
              <a:t>EL = Probability of Default x Loss Given Default</a:t>
            </a:r>
            <a:r>
              <a:rPr lang="en-US" sz="2400" smtClean="0"/>
              <a:t> </a:t>
            </a:r>
          </a:p>
          <a:p>
            <a:pPr eaLnBrk="1" hangingPunct="1"/>
            <a:endParaRPr lang="en-US" sz="2400" smtClean="0"/>
          </a:p>
          <a:p>
            <a:pPr lvl="1" eaLnBrk="1" hangingPunct="1">
              <a:buFontTx/>
              <a:buNone/>
            </a:pPr>
            <a:endParaRPr lang="en-US" sz="2400" b="1" smtClean="0"/>
          </a:p>
        </p:txBody>
      </p:sp>
      <p:sp>
        <p:nvSpPr>
          <p:cNvPr id="25604" name="Rectangle 3"/>
          <p:cNvSpPr>
            <a:spLocks noChangeArrowheads="1"/>
          </p:cNvSpPr>
          <p:nvPr/>
        </p:nvSpPr>
        <p:spPr bwMode="auto">
          <a:xfrm>
            <a:off x="7048500" y="0"/>
            <a:ext cx="2095500" cy="369888"/>
          </a:xfrm>
          <a:prstGeom prst="rect">
            <a:avLst/>
          </a:prstGeom>
          <a:noFill/>
          <a:ln w="9525">
            <a:noFill/>
            <a:miter lim="800000"/>
            <a:headEnd/>
            <a:tailEnd/>
          </a:ln>
        </p:spPr>
        <p:txBody>
          <a:bodyPr wrap="none">
            <a:spAutoFit/>
          </a:bodyPr>
          <a:lstStyle/>
          <a:p>
            <a:r>
              <a:rPr lang="en-GB" b="1">
                <a:solidFill>
                  <a:srgbClr val="FFC000"/>
                </a:solidFill>
              </a:rPr>
              <a:t>EARLIER MODEL</a:t>
            </a:r>
            <a:endParaRPr lang="en-US" b="1">
              <a:solidFill>
                <a:srgbClr val="FFC000"/>
              </a:solidFill>
            </a:endParaRPr>
          </a:p>
        </p:txBody>
      </p:sp>
      <p:sp>
        <p:nvSpPr>
          <p:cNvPr id="5" name="Slide Number Placeholder 4"/>
          <p:cNvSpPr>
            <a:spLocks noGrp="1"/>
          </p:cNvSpPr>
          <p:nvPr>
            <p:ph type="sldNum" sz="quarter" idx="12"/>
          </p:nvPr>
        </p:nvSpPr>
        <p:spPr/>
        <p:txBody>
          <a:bodyPr/>
          <a:lstStyle/>
          <a:p>
            <a:pPr>
              <a:defRPr/>
            </a:pPr>
            <a:fld id="{62F45A87-075E-452B-AB8C-26D6429A00E1}" type="slidenum">
              <a:rPr lang="en-US" smtClean="0"/>
              <a:pPr>
                <a:defRPr/>
              </a:pPr>
              <a:t>20</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solidFill>
                  <a:srgbClr val="D016BA"/>
                </a:solidFill>
              </a:rPr>
              <a:t>Internal Rating Model</a:t>
            </a:r>
          </a:p>
        </p:txBody>
      </p:sp>
      <p:sp>
        <p:nvSpPr>
          <p:cNvPr id="26627" name="Rectangle 3"/>
          <p:cNvSpPr>
            <a:spLocks noGrp="1" noChangeArrowheads="1"/>
          </p:cNvSpPr>
          <p:nvPr>
            <p:ph type="body" idx="1"/>
          </p:nvPr>
        </p:nvSpPr>
        <p:spPr/>
        <p:txBody>
          <a:bodyPr/>
          <a:lstStyle/>
          <a:p>
            <a:pPr eaLnBrk="1" hangingPunct="1"/>
            <a:r>
              <a:rPr lang="en-US" smtClean="0"/>
              <a:t>Credit Scoring is based on four categories: </a:t>
            </a:r>
          </a:p>
          <a:p>
            <a:pPr lvl="1" eaLnBrk="1" hangingPunct="1"/>
            <a:r>
              <a:rPr lang="en-US" smtClean="0"/>
              <a:t>Financial</a:t>
            </a:r>
          </a:p>
          <a:p>
            <a:pPr lvl="1" eaLnBrk="1" hangingPunct="1"/>
            <a:r>
              <a:rPr lang="en-US" smtClean="0"/>
              <a:t>Industry</a:t>
            </a:r>
          </a:p>
          <a:p>
            <a:pPr lvl="1" eaLnBrk="1" hangingPunct="1"/>
            <a:r>
              <a:rPr lang="en-US" smtClean="0"/>
              <a:t>Management</a:t>
            </a:r>
          </a:p>
          <a:p>
            <a:pPr lvl="1" eaLnBrk="1" hangingPunct="1"/>
            <a:r>
              <a:rPr lang="en-US" smtClean="0"/>
              <a:t>Business</a:t>
            </a:r>
          </a:p>
          <a:p>
            <a:pPr eaLnBrk="1" hangingPunct="1"/>
            <a:r>
              <a:rPr lang="en-US" smtClean="0"/>
              <a:t>Weights are assigned to each category to arrive at a composite Borrower Score</a:t>
            </a:r>
          </a:p>
          <a:p>
            <a:pPr eaLnBrk="1" hangingPunct="1"/>
            <a:r>
              <a:rPr lang="en-US" smtClean="0"/>
              <a:t>Borrower Score provides the Risk Rating</a:t>
            </a:r>
          </a:p>
        </p:txBody>
      </p:sp>
      <p:sp>
        <p:nvSpPr>
          <p:cNvPr id="26628" name="Rectangle 3"/>
          <p:cNvSpPr>
            <a:spLocks noChangeArrowheads="1"/>
          </p:cNvSpPr>
          <p:nvPr/>
        </p:nvSpPr>
        <p:spPr bwMode="auto">
          <a:xfrm>
            <a:off x="7048500" y="0"/>
            <a:ext cx="2095500" cy="369888"/>
          </a:xfrm>
          <a:prstGeom prst="rect">
            <a:avLst/>
          </a:prstGeom>
          <a:noFill/>
          <a:ln w="9525">
            <a:noFill/>
            <a:miter lim="800000"/>
            <a:headEnd/>
            <a:tailEnd/>
          </a:ln>
        </p:spPr>
        <p:txBody>
          <a:bodyPr wrap="none">
            <a:spAutoFit/>
          </a:bodyPr>
          <a:lstStyle/>
          <a:p>
            <a:r>
              <a:rPr lang="en-GB" b="1">
                <a:solidFill>
                  <a:srgbClr val="FFC000"/>
                </a:solidFill>
              </a:rPr>
              <a:t>EARLIER MODEL</a:t>
            </a:r>
            <a:endParaRPr lang="en-US" b="1">
              <a:solidFill>
                <a:srgbClr val="FFC000"/>
              </a:solidFill>
            </a:endParaRPr>
          </a:p>
        </p:txBody>
      </p:sp>
      <p:sp>
        <p:nvSpPr>
          <p:cNvPr id="5" name="Slide Number Placeholder 4"/>
          <p:cNvSpPr>
            <a:spLocks noGrp="1"/>
          </p:cNvSpPr>
          <p:nvPr>
            <p:ph type="sldNum" sz="quarter" idx="12"/>
          </p:nvPr>
        </p:nvSpPr>
        <p:spPr/>
        <p:txBody>
          <a:bodyPr/>
          <a:lstStyle/>
          <a:p>
            <a:pPr>
              <a:defRPr/>
            </a:pPr>
            <a:fld id="{1775AF36-16A3-473D-91E5-50C85C3FEFFE}" type="slidenum">
              <a:rPr lang="en-US" smtClean="0"/>
              <a:pPr>
                <a:defRPr/>
              </a:pPr>
              <a:t>21</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b="1" smtClean="0">
                <a:solidFill>
                  <a:srgbClr val="D016BA"/>
                </a:solidFill>
              </a:rPr>
              <a:t>Borrower Risk Ratings (BRR) and Probability of Default (PD)</a:t>
            </a:r>
            <a:r>
              <a:rPr lang="en-US" sz="4000" smtClean="0">
                <a:solidFill>
                  <a:srgbClr val="D016BA"/>
                </a:solidFill>
              </a:rPr>
              <a:t> </a:t>
            </a:r>
          </a:p>
        </p:txBody>
      </p:sp>
      <p:sp>
        <p:nvSpPr>
          <p:cNvPr id="27651" name="Rectangle 3"/>
          <p:cNvSpPr>
            <a:spLocks noGrp="1" noChangeArrowheads="1"/>
          </p:cNvSpPr>
          <p:nvPr>
            <p:ph type="body" idx="1"/>
          </p:nvPr>
        </p:nvSpPr>
        <p:spPr/>
        <p:txBody>
          <a:bodyPr/>
          <a:lstStyle/>
          <a:p>
            <a:pPr eaLnBrk="1" hangingPunct="1">
              <a:lnSpc>
                <a:spcPct val="80000"/>
              </a:lnSpc>
            </a:pPr>
            <a:r>
              <a:rPr lang="en-US" sz="2400" b="1" i="1" smtClean="0"/>
              <a:t>Borrower Risk Ratings</a:t>
            </a:r>
            <a:r>
              <a:rPr lang="en-US" sz="2400" smtClean="0"/>
              <a:t> </a:t>
            </a:r>
            <a:r>
              <a:rPr lang="en-US" sz="2400" b="1" i="1" smtClean="0"/>
              <a:t>(BRR)</a:t>
            </a:r>
            <a:r>
              <a:rPr lang="en-US" sz="2400" smtClean="0"/>
              <a:t> provide a basis for determining the PD.  The impact of collateral is not considered in assigning the </a:t>
            </a:r>
            <a:r>
              <a:rPr lang="en-US" sz="2400" b="1" i="1" smtClean="0"/>
              <a:t>BRR</a:t>
            </a:r>
            <a:r>
              <a:rPr lang="en-US" sz="2400" smtClean="0"/>
              <a:t>.  </a:t>
            </a:r>
          </a:p>
          <a:p>
            <a:pPr eaLnBrk="1" hangingPunct="1">
              <a:lnSpc>
                <a:spcPct val="80000"/>
              </a:lnSpc>
            </a:pPr>
            <a:endParaRPr lang="en-US" sz="2400" smtClean="0"/>
          </a:p>
          <a:p>
            <a:pPr eaLnBrk="1" hangingPunct="1">
              <a:lnSpc>
                <a:spcPct val="80000"/>
              </a:lnSpc>
              <a:buFont typeface="Wingdings" pitchFamily="2" charset="2"/>
              <a:buNone/>
            </a:pPr>
            <a:r>
              <a:rPr lang="en-US" sz="2400" smtClean="0"/>
              <a:t>	ODB adopts a ten scale BRR framework, which is compliant with Basel II requirements for implementation for IRB approach, in the future.  </a:t>
            </a:r>
          </a:p>
          <a:p>
            <a:pPr eaLnBrk="1" hangingPunct="1">
              <a:lnSpc>
                <a:spcPct val="80000"/>
              </a:lnSpc>
            </a:pPr>
            <a:endParaRPr lang="en-US" sz="2400" smtClean="0"/>
          </a:p>
          <a:p>
            <a:pPr eaLnBrk="1" hangingPunct="1">
              <a:lnSpc>
                <a:spcPct val="80000"/>
              </a:lnSpc>
            </a:pPr>
            <a:r>
              <a:rPr lang="en-US" sz="2400" b="1" i="1" smtClean="0"/>
              <a:t>Probability of Default (PD)</a:t>
            </a:r>
            <a:r>
              <a:rPr lang="en-US" sz="2400" smtClean="0"/>
              <a:t> measures how likely a customer is to default</a:t>
            </a:r>
          </a:p>
          <a:p>
            <a:pPr eaLnBrk="1" hangingPunct="1">
              <a:lnSpc>
                <a:spcPct val="80000"/>
              </a:lnSpc>
              <a:buFont typeface="Wingdings" pitchFamily="2" charset="2"/>
              <a:buNone/>
            </a:pPr>
            <a:r>
              <a:rPr lang="en-US" sz="2400" b="1" i="1" smtClean="0"/>
              <a:t>	</a:t>
            </a:r>
          </a:p>
          <a:p>
            <a:pPr eaLnBrk="1" hangingPunct="1">
              <a:lnSpc>
                <a:spcPct val="80000"/>
              </a:lnSpc>
              <a:buFont typeface="Wingdings" pitchFamily="2" charset="2"/>
              <a:buNone/>
            </a:pPr>
            <a:r>
              <a:rPr lang="en-US" sz="2400" b="1" i="1" smtClean="0"/>
              <a:t>	</a:t>
            </a:r>
            <a:r>
              <a:rPr lang="en-US" sz="2400" smtClean="0"/>
              <a:t>PDs can be assigned for each Risk Rating based on experience and knowledge and can be fine tuned on an ongoing basis. </a:t>
            </a:r>
          </a:p>
        </p:txBody>
      </p:sp>
      <p:sp>
        <p:nvSpPr>
          <p:cNvPr id="27652" name="Rectangle 3"/>
          <p:cNvSpPr>
            <a:spLocks noChangeArrowheads="1"/>
          </p:cNvSpPr>
          <p:nvPr/>
        </p:nvSpPr>
        <p:spPr bwMode="auto">
          <a:xfrm>
            <a:off x="7048500" y="0"/>
            <a:ext cx="2095500" cy="369888"/>
          </a:xfrm>
          <a:prstGeom prst="rect">
            <a:avLst/>
          </a:prstGeom>
          <a:noFill/>
          <a:ln w="9525">
            <a:noFill/>
            <a:miter lim="800000"/>
            <a:headEnd/>
            <a:tailEnd/>
          </a:ln>
        </p:spPr>
        <p:txBody>
          <a:bodyPr wrap="none">
            <a:spAutoFit/>
          </a:bodyPr>
          <a:lstStyle/>
          <a:p>
            <a:r>
              <a:rPr lang="en-GB" b="1">
                <a:solidFill>
                  <a:srgbClr val="FFC000"/>
                </a:solidFill>
              </a:rPr>
              <a:t>EARLIER MODEL</a:t>
            </a:r>
            <a:endParaRPr lang="en-US" b="1">
              <a:solidFill>
                <a:srgbClr val="FFC000"/>
              </a:solidFill>
            </a:endParaRPr>
          </a:p>
        </p:txBody>
      </p:sp>
      <p:sp>
        <p:nvSpPr>
          <p:cNvPr id="5" name="Slide Number Placeholder 4"/>
          <p:cNvSpPr>
            <a:spLocks noGrp="1"/>
          </p:cNvSpPr>
          <p:nvPr>
            <p:ph type="sldNum" sz="quarter" idx="12"/>
          </p:nvPr>
        </p:nvSpPr>
        <p:spPr/>
        <p:txBody>
          <a:bodyPr/>
          <a:lstStyle/>
          <a:p>
            <a:pPr>
              <a:defRPr/>
            </a:pPr>
            <a:fld id="{89A30510-E021-4F1E-B3E7-0E29CA6FF207}" type="slidenum">
              <a:rPr lang="en-US" smtClean="0"/>
              <a:pPr>
                <a:defRPr/>
              </a:pPr>
              <a:t>22</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sz="3200" b="1" smtClean="0">
                <a:solidFill>
                  <a:srgbClr val="D016BA"/>
                </a:solidFill>
              </a:rPr>
              <a:t>Borrower Rating &amp; Probability of Default</a:t>
            </a:r>
            <a:endParaRPr lang="en-US" sz="3200" b="1" smtClean="0">
              <a:solidFill>
                <a:srgbClr val="D016BA"/>
              </a:solidFill>
            </a:endParaRPr>
          </a:p>
        </p:txBody>
      </p:sp>
      <p:graphicFrame>
        <p:nvGraphicFramePr>
          <p:cNvPr id="4" name="Chart 3"/>
          <p:cNvGraphicFramePr/>
          <p:nvPr/>
        </p:nvGraphicFramePr>
        <p:xfrm>
          <a:off x="990600" y="1600200"/>
          <a:ext cx="7391399"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81000" y="1676400"/>
            <a:ext cx="430887" cy="4343400"/>
          </a:xfrm>
          <a:prstGeom prst="rect">
            <a:avLst/>
          </a:prstGeom>
          <a:noFill/>
        </p:spPr>
        <p:txBody>
          <a:bodyPr vert="vert270">
            <a:spAutoFit/>
          </a:bodyPr>
          <a:lstStyle/>
          <a:p>
            <a:pPr algn="ctr">
              <a:defRPr/>
            </a:pPr>
            <a:r>
              <a:rPr lang="en-GB" sz="1600" b="1" dirty="0"/>
              <a:t>Probability of Default (PD)</a:t>
            </a:r>
            <a:endParaRPr lang="en-US" sz="1600" b="1" dirty="0"/>
          </a:p>
        </p:txBody>
      </p:sp>
      <p:sp>
        <p:nvSpPr>
          <p:cNvPr id="28677" name="TextBox 5"/>
          <p:cNvSpPr txBox="1">
            <a:spLocks noChangeArrowheads="1"/>
          </p:cNvSpPr>
          <p:nvPr/>
        </p:nvSpPr>
        <p:spPr bwMode="auto">
          <a:xfrm>
            <a:off x="2286000" y="6477000"/>
            <a:ext cx="4343400" cy="338138"/>
          </a:xfrm>
          <a:prstGeom prst="rect">
            <a:avLst/>
          </a:prstGeom>
          <a:noFill/>
          <a:ln w="9525">
            <a:noFill/>
            <a:miter lim="800000"/>
            <a:headEnd/>
            <a:tailEnd/>
          </a:ln>
        </p:spPr>
        <p:txBody>
          <a:bodyPr>
            <a:spAutoFit/>
          </a:bodyPr>
          <a:lstStyle/>
          <a:p>
            <a:pPr algn="ctr"/>
            <a:r>
              <a:rPr lang="en-GB" sz="1600" b="1"/>
              <a:t>Borrower Rating</a:t>
            </a:r>
            <a:endParaRPr lang="en-US" sz="1600" b="1"/>
          </a:p>
        </p:txBody>
      </p:sp>
      <p:sp>
        <p:nvSpPr>
          <p:cNvPr id="28678" name="Rectangle 5"/>
          <p:cNvSpPr>
            <a:spLocks noChangeArrowheads="1"/>
          </p:cNvSpPr>
          <p:nvPr/>
        </p:nvSpPr>
        <p:spPr bwMode="auto">
          <a:xfrm>
            <a:off x="7048500" y="0"/>
            <a:ext cx="2095500" cy="369888"/>
          </a:xfrm>
          <a:prstGeom prst="rect">
            <a:avLst/>
          </a:prstGeom>
          <a:noFill/>
          <a:ln w="9525">
            <a:noFill/>
            <a:miter lim="800000"/>
            <a:headEnd/>
            <a:tailEnd/>
          </a:ln>
        </p:spPr>
        <p:txBody>
          <a:bodyPr wrap="none">
            <a:spAutoFit/>
          </a:bodyPr>
          <a:lstStyle/>
          <a:p>
            <a:r>
              <a:rPr lang="en-GB" b="1">
                <a:solidFill>
                  <a:srgbClr val="FFC000"/>
                </a:solidFill>
              </a:rPr>
              <a:t>EARLIER MODEL</a:t>
            </a:r>
            <a:endParaRPr lang="en-US" b="1">
              <a:solidFill>
                <a:srgbClr val="FFC000"/>
              </a:solidFill>
            </a:endParaRPr>
          </a:p>
        </p:txBody>
      </p:sp>
      <p:sp>
        <p:nvSpPr>
          <p:cNvPr id="7" name="Slide Number Placeholder 6"/>
          <p:cNvSpPr>
            <a:spLocks noGrp="1"/>
          </p:cNvSpPr>
          <p:nvPr>
            <p:ph type="sldNum" sz="quarter" idx="12"/>
          </p:nvPr>
        </p:nvSpPr>
        <p:spPr/>
        <p:txBody>
          <a:bodyPr/>
          <a:lstStyle/>
          <a:p>
            <a:pPr>
              <a:defRPr/>
            </a:pPr>
            <a:fld id="{24D71E46-7156-4632-A348-B474AECA9798}" type="slidenum">
              <a:rPr lang="en-US" smtClean="0"/>
              <a:pPr>
                <a:defRPr/>
              </a:pPr>
              <a:t>23</a:t>
            </a:fld>
            <a:endParaRPr lang="en-US"/>
          </a:p>
        </p:txBody>
      </p:sp>
      <p:sp>
        <p:nvSpPr>
          <p:cNvPr id="8" name="TextBox 7"/>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US" b="1" smtClean="0"/>
          </a:p>
        </p:txBody>
      </p:sp>
      <p:sp>
        <p:nvSpPr>
          <p:cNvPr id="29699" name="Rectangle 4"/>
          <p:cNvSpPr>
            <a:spLocks noGrp="1" noChangeArrowheads="1"/>
          </p:cNvSpPr>
          <p:nvPr>
            <p:ph type="body" idx="1"/>
          </p:nvPr>
        </p:nvSpPr>
        <p:spPr>
          <a:ln w="0">
            <a:solidFill>
              <a:srgbClr val="000000"/>
            </a:solidFill>
          </a:ln>
        </p:spPr>
        <p:txBody>
          <a:bodyPr/>
          <a:lstStyle/>
          <a:p>
            <a:endParaRPr lang="en-US" smtClean="0"/>
          </a:p>
        </p:txBody>
      </p:sp>
      <p:pic>
        <p:nvPicPr>
          <p:cNvPr id="29700" name="Picture 5"/>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2286000" y="6477000"/>
            <a:ext cx="4343400" cy="381000"/>
          </a:xfrm>
          <a:prstGeom prst="rect">
            <a:avLst/>
          </a:prstGeom>
          <a:noFill/>
        </p:spPr>
        <p:txBody>
          <a:bodyPr>
            <a:spAutoFit/>
          </a:bodyPr>
          <a:lstStyle/>
          <a:p>
            <a:pPr algn="ctr">
              <a:defRPr/>
            </a:pPr>
            <a:r>
              <a:rPr lang="en-GB" dirty="0">
                <a:solidFill>
                  <a:schemeClr val="bg1">
                    <a:lumMod val="60000"/>
                    <a:lumOff val="40000"/>
                  </a:schemeClr>
                </a:solidFill>
              </a:rPr>
              <a:t>Borrower Rating</a:t>
            </a:r>
            <a:endParaRPr lang="en-US" dirty="0">
              <a:solidFill>
                <a:schemeClr val="bg1">
                  <a:lumMod val="60000"/>
                  <a:lumOff val="40000"/>
                </a:schemeClr>
              </a:solidFill>
            </a:endParaRPr>
          </a:p>
        </p:txBody>
      </p:sp>
      <p:sp>
        <p:nvSpPr>
          <p:cNvPr id="7" name="TextBox 6"/>
          <p:cNvSpPr txBox="1"/>
          <p:nvPr/>
        </p:nvSpPr>
        <p:spPr>
          <a:xfrm>
            <a:off x="609600" y="1600200"/>
            <a:ext cx="461665" cy="4343400"/>
          </a:xfrm>
          <a:prstGeom prst="rect">
            <a:avLst/>
          </a:prstGeom>
          <a:noFill/>
        </p:spPr>
        <p:txBody>
          <a:bodyPr vert="vert270">
            <a:spAutoFit/>
          </a:bodyPr>
          <a:lstStyle/>
          <a:p>
            <a:pPr algn="ctr">
              <a:defRPr/>
            </a:pPr>
            <a:r>
              <a:rPr lang="en-GB" dirty="0">
                <a:solidFill>
                  <a:schemeClr val="bg1">
                    <a:lumMod val="60000"/>
                    <a:lumOff val="40000"/>
                  </a:schemeClr>
                </a:solidFill>
              </a:rPr>
              <a:t>Probability of Default (PD)</a:t>
            </a:r>
            <a:endParaRPr lang="en-US" dirty="0">
              <a:solidFill>
                <a:schemeClr val="bg1">
                  <a:lumMod val="60000"/>
                  <a:lumOff val="40000"/>
                </a:schemeClr>
              </a:solidFill>
            </a:endParaRPr>
          </a:p>
        </p:txBody>
      </p:sp>
      <p:sp>
        <p:nvSpPr>
          <p:cNvPr id="9" name="Slide Number Placeholder 8"/>
          <p:cNvSpPr>
            <a:spLocks noGrp="1"/>
          </p:cNvSpPr>
          <p:nvPr>
            <p:ph type="sldNum" sz="quarter" idx="12"/>
          </p:nvPr>
        </p:nvSpPr>
        <p:spPr/>
        <p:txBody>
          <a:bodyPr/>
          <a:lstStyle/>
          <a:p>
            <a:pPr>
              <a:defRPr/>
            </a:pPr>
            <a:fld id="{7F451F38-D69A-4776-B695-F76AED0A325D}"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600" b="1" smtClean="0">
                <a:solidFill>
                  <a:srgbClr val="D016BA"/>
                </a:solidFill>
              </a:rPr>
              <a:t>      Utility of Internal Rating Model</a:t>
            </a:r>
          </a:p>
        </p:txBody>
      </p:sp>
      <p:sp>
        <p:nvSpPr>
          <p:cNvPr id="3072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b="1" smtClean="0"/>
              <a:t>Internal Rating Model will:</a:t>
            </a:r>
          </a:p>
          <a:p>
            <a:pPr eaLnBrk="1" hangingPunct="1">
              <a:lnSpc>
                <a:spcPct val="90000"/>
              </a:lnSpc>
            </a:pPr>
            <a:r>
              <a:rPr lang="en-US" sz="2400" smtClean="0"/>
              <a:t>provide an objective, consistent and uniform basis for determining Borrower Credit Quality </a:t>
            </a:r>
          </a:p>
          <a:p>
            <a:pPr eaLnBrk="1" hangingPunct="1">
              <a:lnSpc>
                <a:spcPct val="90000"/>
              </a:lnSpc>
            </a:pPr>
            <a:r>
              <a:rPr lang="en-US" sz="2400" smtClean="0"/>
              <a:t>be compliant with requirements of Basel II</a:t>
            </a:r>
          </a:p>
          <a:p>
            <a:pPr eaLnBrk="1" hangingPunct="1">
              <a:lnSpc>
                <a:spcPct val="90000"/>
              </a:lnSpc>
            </a:pPr>
            <a:r>
              <a:rPr lang="en-US" sz="2400" smtClean="0"/>
              <a:t>serve as a basis for determining Collateral and Risk Premium</a:t>
            </a:r>
          </a:p>
          <a:p>
            <a:pPr eaLnBrk="1" hangingPunct="1">
              <a:lnSpc>
                <a:spcPct val="90000"/>
              </a:lnSpc>
            </a:pPr>
            <a:endParaRPr lang="en-US" sz="2400" smtClean="0"/>
          </a:p>
          <a:p>
            <a:pPr eaLnBrk="1" hangingPunct="1">
              <a:lnSpc>
                <a:spcPct val="90000"/>
              </a:lnSpc>
              <a:buFont typeface="Wingdings" pitchFamily="2" charset="2"/>
              <a:buNone/>
            </a:pPr>
            <a:r>
              <a:rPr lang="en-US" sz="2400" b="1" smtClean="0"/>
              <a:t>Model for Determining Collateral &amp; Risk Premium will:</a:t>
            </a:r>
          </a:p>
          <a:p>
            <a:pPr eaLnBrk="1" hangingPunct="1">
              <a:lnSpc>
                <a:spcPct val="90000"/>
              </a:lnSpc>
            </a:pPr>
            <a:r>
              <a:rPr lang="en-US" sz="2400" smtClean="0"/>
              <a:t>help to evolve a culture of fairness and transparency in credit decisions</a:t>
            </a:r>
          </a:p>
          <a:p>
            <a:pPr eaLnBrk="1" hangingPunct="1">
              <a:lnSpc>
                <a:spcPct val="90000"/>
              </a:lnSpc>
            </a:pPr>
            <a:r>
              <a:rPr lang="en-US" sz="2400" smtClean="0"/>
              <a:t>ensure long term sustainability of the bank</a:t>
            </a:r>
          </a:p>
        </p:txBody>
      </p:sp>
      <p:sp>
        <p:nvSpPr>
          <p:cNvPr id="30724" name="Rectangle 3"/>
          <p:cNvSpPr>
            <a:spLocks noChangeArrowheads="1"/>
          </p:cNvSpPr>
          <p:nvPr/>
        </p:nvSpPr>
        <p:spPr bwMode="auto">
          <a:xfrm>
            <a:off x="7048500" y="0"/>
            <a:ext cx="2095500" cy="369888"/>
          </a:xfrm>
          <a:prstGeom prst="rect">
            <a:avLst/>
          </a:prstGeom>
          <a:noFill/>
          <a:ln w="9525">
            <a:noFill/>
            <a:miter lim="800000"/>
            <a:headEnd/>
            <a:tailEnd/>
          </a:ln>
        </p:spPr>
        <p:txBody>
          <a:bodyPr wrap="none">
            <a:spAutoFit/>
          </a:bodyPr>
          <a:lstStyle/>
          <a:p>
            <a:r>
              <a:rPr lang="en-GB" b="1">
                <a:solidFill>
                  <a:srgbClr val="FFC000"/>
                </a:solidFill>
              </a:rPr>
              <a:t>EARLIER MODEL</a:t>
            </a:r>
            <a:endParaRPr lang="en-US" b="1">
              <a:solidFill>
                <a:srgbClr val="FFC000"/>
              </a:solidFill>
            </a:endParaRPr>
          </a:p>
        </p:txBody>
      </p:sp>
      <p:sp>
        <p:nvSpPr>
          <p:cNvPr id="5" name="Slide Number Placeholder 4"/>
          <p:cNvSpPr>
            <a:spLocks noGrp="1"/>
          </p:cNvSpPr>
          <p:nvPr>
            <p:ph type="sldNum" sz="quarter" idx="12"/>
          </p:nvPr>
        </p:nvSpPr>
        <p:spPr/>
        <p:txBody>
          <a:bodyPr/>
          <a:lstStyle/>
          <a:p>
            <a:pPr>
              <a:defRPr/>
            </a:pPr>
            <a:fld id="{3054E433-1465-44E5-B1F7-18BCE234E666}" type="slidenum">
              <a:rPr lang="en-US" smtClean="0"/>
              <a:pPr>
                <a:defRPr/>
              </a:pPr>
              <a:t>25</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solidFill>
                  <a:srgbClr val="D016BA"/>
                </a:solidFill>
              </a:rPr>
              <a:t>Pricing the risk- Who?</a:t>
            </a:r>
          </a:p>
        </p:txBody>
      </p:sp>
      <p:sp>
        <p:nvSpPr>
          <p:cNvPr id="5" name="Slide Number Placeholder 4"/>
          <p:cNvSpPr>
            <a:spLocks noGrp="1"/>
          </p:cNvSpPr>
          <p:nvPr>
            <p:ph type="sldNum" sz="quarter" idx="12"/>
          </p:nvPr>
        </p:nvSpPr>
        <p:spPr/>
        <p:txBody>
          <a:bodyPr/>
          <a:lstStyle/>
          <a:p>
            <a:pPr>
              <a:defRPr/>
            </a:pPr>
            <a:fld id="{2E821582-5586-4D6C-95D6-0E5E9FFB17DC}" type="slidenum">
              <a:rPr lang="ar-OM" smtClean="0"/>
              <a:pPr>
                <a:defRPr/>
              </a:pPr>
              <a:t>26</a:t>
            </a:fld>
            <a:endParaRPr lang="en-US"/>
          </a:p>
        </p:txBody>
      </p:sp>
      <p:sp>
        <p:nvSpPr>
          <p:cNvPr id="6" name="Rectangle 5"/>
          <p:cNvSpPr/>
          <p:nvPr/>
        </p:nvSpPr>
        <p:spPr>
          <a:xfrm>
            <a:off x="1654175" y="1241425"/>
            <a:ext cx="3092450" cy="2001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Corporate Finance </a:t>
            </a:r>
          </a:p>
          <a:p>
            <a:pPr algn="ctr">
              <a:defRPr/>
            </a:pPr>
            <a:endParaRPr lang="en-US" sz="2400" dirty="0">
              <a:solidFill>
                <a:schemeClr val="tx1"/>
              </a:solidFill>
            </a:endParaRPr>
          </a:p>
          <a:p>
            <a:pPr algn="ctr">
              <a:defRPr/>
            </a:pPr>
            <a:r>
              <a:rPr lang="en-US" sz="2400" dirty="0">
                <a:solidFill>
                  <a:schemeClr val="tx1"/>
                </a:solidFill>
              </a:rPr>
              <a:t>Project Finance without recourse</a:t>
            </a:r>
          </a:p>
        </p:txBody>
      </p:sp>
      <p:sp>
        <p:nvSpPr>
          <p:cNvPr id="7" name="Content Placeholder 6"/>
          <p:cNvSpPr>
            <a:spLocks noGrp="1"/>
          </p:cNvSpPr>
          <p:nvPr>
            <p:ph idx="1"/>
          </p:nvPr>
        </p:nvSpPr>
        <p:spPr>
          <a:xfrm>
            <a:off x="4724400" y="1241425"/>
            <a:ext cx="3178175" cy="1936750"/>
          </a:xfr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None/>
              <a:defRPr/>
            </a:pPr>
            <a:r>
              <a:rPr lang="en-US" sz="2800" dirty="0" smtClean="0">
                <a:solidFill>
                  <a:schemeClr val="accent2">
                    <a:lumMod val="75000"/>
                  </a:schemeClr>
                </a:solidFill>
              </a:rPr>
              <a:t>   </a:t>
            </a:r>
            <a:r>
              <a:rPr lang="en-US" sz="2400" dirty="0" smtClean="0">
                <a:solidFill>
                  <a:schemeClr val="tx1"/>
                </a:solidFill>
              </a:rPr>
              <a:t>PE  - VC</a:t>
            </a:r>
          </a:p>
          <a:p>
            <a:pPr>
              <a:buFontTx/>
              <a:buNone/>
              <a:defRPr/>
            </a:pPr>
            <a:r>
              <a:rPr lang="en-US" sz="2400" dirty="0" smtClean="0">
                <a:solidFill>
                  <a:schemeClr val="tx1"/>
                </a:solidFill>
              </a:rPr>
              <a:t>Mezzanine</a:t>
            </a:r>
          </a:p>
          <a:p>
            <a:pPr>
              <a:buFontTx/>
              <a:buNone/>
              <a:defRPr/>
            </a:pPr>
            <a:r>
              <a:rPr lang="en-US" sz="2400" dirty="0" smtClean="0">
                <a:solidFill>
                  <a:schemeClr val="tx1"/>
                </a:solidFill>
              </a:rPr>
              <a:t>Subordinated Debt</a:t>
            </a:r>
            <a:endParaRPr lang="en-US" sz="2400" dirty="0">
              <a:solidFill>
                <a:schemeClr val="tx1"/>
              </a:solidFill>
            </a:endParaRPr>
          </a:p>
        </p:txBody>
      </p:sp>
      <p:sp>
        <p:nvSpPr>
          <p:cNvPr id="8" name="Rectangle 7"/>
          <p:cNvSpPr/>
          <p:nvPr/>
        </p:nvSpPr>
        <p:spPr>
          <a:xfrm>
            <a:off x="1658938" y="3175000"/>
            <a:ext cx="3068637" cy="1871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Banks,</a:t>
            </a:r>
          </a:p>
          <a:p>
            <a:pPr algn="ctr">
              <a:defRPr/>
            </a:pPr>
            <a:r>
              <a:rPr lang="en-US" sz="2400" dirty="0">
                <a:solidFill>
                  <a:schemeClr val="tx1"/>
                </a:solidFill>
              </a:rPr>
              <a:t>Guarantee Schemes </a:t>
            </a:r>
            <a:r>
              <a:rPr lang="en-US" sz="2400" dirty="0" smtClean="0">
                <a:solidFill>
                  <a:schemeClr val="tx1"/>
                </a:solidFill>
              </a:rPr>
              <a:t>&amp; subsidies(lifestyle</a:t>
            </a:r>
            <a:r>
              <a:rPr lang="en-US" sz="2800" dirty="0">
                <a:solidFill>
                  <a:schemeClr val="tx1"/>
                </a:solidFill>
              </a:rPr>
              <a:t>)</a:t>
            </a:r>
          </a:p>
        </p:txBody>
      </p:sp>
      <p:sp>
        <p:nvSpPr>
          <p:cNvPr id="9" name="Content Placeholder 6"/>
          <p:cNvSpPr txBox="1">
            <a:spLocks/>
          </p:cNvSpPr>
          <p:nvPr/>
        </p:nvSpPr>
        <p:spPr bwMode="auto">
          <a:xfrm>
            <a:off x="4724400" y="3200400"/>
            <a:ext cx="3178175" cy="1871663"/>
          </a:xfrm>
          <a:prstGeom prst="rect">
            <a:avLst/>
          </a:prstGeom>
          <a:ln w="25400" cap="flat" cmpd="sng" algn="ctr">
            <a:solidFill>
              <a:schemeClr val="accent1">
                <a:shade val="50000"/>
              </a:schemeClr>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0" hangingPunct="0">
              <a:spcBef>
                <a:spcPct val="20000"/>
              </a:spcBef>
              <a:defRPr/>
            </a:pPr>
            <a:r>
              <a:rPr lang="en-US" sz="2400" i="0" kern="0" dirty="0">
                <a:solidFill>
                  <a:schemeClr val="tx1"/>
                </a:solidFill>
              </a:rPr>
              <a:t>Business Angels</a:t>
            </a:r>
          </a:p>
          <a:p>
            <a:pPr marL="342900" indent="-342900" eaLnBrk="0" hangingPunct="0">
              <a:spcBef>
                <a:spcPct val="20000"/>
              </a:spcBef>
              <a:defRPr/>
            </a:pPr>
            <a:r>
              <a:rPr lang="en-US" sz="2400" i="0" kern="0" dirty="0">
                <a:solidFill>
                  <a:schemeClr val="tx1"/>
                </a:solidFill>
              </a:rPr>
              <a:t>VC, </a:t>
            </a:r>
            <a:r>
              <a:rPr lang="en-US" sz="2400" i="0" kern="0" dirty="0" smtClean="0">
                <a:solidFill>
                  <a:schemeClr val="tx1"/>
                </a:solidFill>
              </a:rPr>
              <a:t>Gov </a:t>
            </a:r>
            <a:r>
              <a:rPr lang="en-US" sz="2400" i="0" kern="0" dirty="0">
                <a:solidFill>
                  <a:schemeClr val="tx1"/>
                </a:solidFill>
              </a:rPr>
              <a:t>supported</a:t>
            </a:r>
          </a:p>
          <a:p>
            <a:pPr marL="342900" indent="-342900" eaLnBrk="0" hangingPunct="0">
              <a:spcBef>
                <a:spcPct val="20000"/>
              </a:spcBef>
              <a:defRPr/>
            </a:pPr>
            <a:r>
              <a:rPr lang="en-US" sz="2400" i="0" kern="0" dirty="0">
                <a:solidFill>
                  <a:schemeClr val="tx1"/>
                </a:solidFill>
              </a:rPr>
              <a:t>DB , Grants</a:t>
            </a:r>
            <a:endParaRPr lang="en-US" sz="2800" i="0" kern="0" dirty="0">
              <a:solidFill>
                <a:schemeClr val="tx1"/>
              </a:solidFill>
            </a:endParaRPr>
          </a:p>
        </p:txBody>
      </p:sp>
      <p:sp>
        <p:nvSpPr>
          <p:cNvPr id="31752" name="TextBox 9"/>
          <p:cNvSpPr txBox="1">
            <a:spLocks noChangeArrowheads="1"/>
          </p:cNvSpPr>
          <p:nvPr/>
        </p:nvSpPr>
        <p:spPr bwMode="auto">
          <a:xfrm>
            <a:off x="1458913" y="5224463"/>
            <a:ext cx="7685087" cy="369887"/>
          </a:xfrm>
          <a:prstGeom prst="rect">
            <a:avLst/>
          </a:prstGeom>
          <a:noFill/>
          <a:ln w="9525">
            <a:noFill/>
            <a:miter lim="800000"/>
            <a:headEnd/>
            <a:tailEnd/>
          </a:ln>
        </p:spPr>
        <p:txBody>
          <a:bodyPr>
            <a:spAutoFit/>
          </a:bodyPr>
          <a:lstStyle/>
          <a:p>
            <a:r>
              <a:rPr lang="en-US" sz="1800"/>
              <a:t>Low			High		</a:t>
            </a:r>
            <a:r>
              <a:rPr lang="en-US" sz="1800" b="1" i="0"/>
              <a:t>Risk/ Return</a:t>
            </a:r>
          </a:p>
        </p:txBody>
      </p:sp>
      <p:sp>
        <p:nvSpPr>
          <p:cNvPr id="31753" name="TextBox 10"/>
          <p:cNvSpPr txBox="1">
            <a:spLocks noChangeArrowheads="1"/>
          </p:cNvSpPr>
          <p:nvPr/>
        </p:nvSpPr>
        <p:spPr bwMode="auto">
          <a:xfrm>
            <a:off x="0" y="1262063"/>
            <a:ext cx="1481138" cy="3109912"/>
          </a:xfrm>
          <a:prstGeom prst="rect">
            <a:avLst/>
          </a:prstGeom>
          <a:noFill/>
          <a:ln w="9525">
            <a:noFill/>
            <a:miter lim="800000"/>
            <a:headEnd/>
            <a:tailEnd/>
          </a:ln>
        </p:spPr>
        <p:txBody>
          <a:bodyPr>
            <a:spAutoFit/>
          </a:bodyPr>
          <a:lstStyle/>
          <a:p>
            <a:r>
              <a:rPr lang="en-US" sz="2400" b="1" i="0"/>
              <a:t>        Size</a:t>
            </a:r>
          </a:p>
          <a:p>
            <a:endParaRPr lang="en-US" sz="2000"/>
          </a:p>
          <a:p>
            <a:endParaRPr lang="en-US" sz="2000"/>
          </a:p>
          <a:p>
            <a:r>
              <a:rPr lang="en-US" sz="2000"/>
              <a:t>Corporate</a:t>
            </a:r>
          </a:p>
          <a:p>
            <a:endParaRPr lang="en-US" sz="2000"/>
          </a:p>
          <a:p>
            <a:endParaRPr lang="en-US" sz="2000"/>
          </a:p>
          <a:p>
            <a:endParaRPr lang="en-US" sz="2000"/>
          </a:p>
          <a:p>
            <a:r>
              <a:rPr lang="en-US" sz="2000"/>
              <a:t>      SME</a:t>
            </a:r>
          </a:p>
          <a:p>
            <a:endParaRPr lang="en-US" sz="2000"/>
          </a:p>
          <a:p>
            <a:endParaRPr lang="en-US"/>
          </a:p>
        </p:txBody>
      </p:sp>
      <p:cxnSp>
        <p:nvCxnSpPr>
          <p:cNvPr id="13" name="Straight Arrow Connector 12"/>
          <p:cNvCxnSpPr/>
          <p:nvPr/>
        </p:nvCxnSpPr>
        <p:spPr>
          <a:xfrm rot="16200000" flipV="1">
            <a:off x="-489744" y="2885282"/>
            <a:ext cx="4289425" cy="42862"/>
          </a:xfrm>
          <a:prstGeom prst="straightConnector1">
            <a:avLst/>
          </a:prstGeom>
          <a:ln w="50800">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676400" y="5072063"/>
            <a:ext cx="6880225" cy="22225"/>
          </a:xfrm>
          <a:prstGeom prst="straightConnector1">
            <a:avLst/>
          </a:prstGeom>
          <a:ln w="508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55600" y="1425575"/>
            <a:ext cx="8091488" cy="189706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tx1"/>
                </a:solidFill>
              </a:rPr>
              <a:t>To support SMEs the Oman government offers credit at subsidized interest rates. The interest subsidy is 6% p.a. and the customer has to pay only 3% p.a. to ODB as interest.</a:t>
            </a:r>
            <a:endParaRPr lang="en-US" dirty="0">
              <a:solidFill>
                <a:schemeClr val="tx1"/>
              </a:solidFill>
            </a:endParaRPr>
          </a:p>
        </p:txBody>
      </p:sp>
      <p:sp>
        <p:nvSpPr>
          <p:cNvPr id="32772" name="Rectangle 10"/>
          <p:cNvSpPr>
            <a:spLocks noChangeArrowheads="1"/>
          </p:cNvSpPr>
          <p:nvPr/>
        </p:nvSpPr>
        <p:spPr bwMode="auto">
          <a:xfrm>
            <a:off x="692647" y="393201"/>
            <a:ext cx="8451353" cy="707886"/>
          </a:xfrm>
          <a:prstGeom prst="rect">
            <a:avLst/>
          </a:prstGeom>
          <a:noFill/>
          <a:ln w="9525">
            <a:noFill/>
            <a:miter lim="800000"/>
            <a:headEnd/>
            <a:tailEnd/>
          </a:ln>
        </p:spPr>
        <p:txBody>
          <a:bodyPr wrap="none">
            <a:spAutoFit/>
          </a:bodyPr>
          <a:lstStyle/>
          <a:p>
            <a:r>
              <a:rPr lang="en-US" sz="4000" b="1" i="0" dirty="0">
                <a:solidFill>
                  <a:srgbClr val="D016BA"/>
                </a:solidFill>
              </a:rPr>
              <a:t>Pricing the risk borne by the state</a:t>
            </a:r>
          </a:p>
        </p:txBody>
      </p:sp>
      <p:sp>
        <p:nvSpPr>
          <p:cNvPr id="5" name="Rounded Rectangle 4"/>
          <p:cNvSpPr/>
          <p:nvPr/>
        </p:nvSpPr>
        <p:spPr>
          <a:xfrm>
            <a:off x="377825" y="3786188"/>
            <a:ext cx="8091488" cy="1897062"/>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tx1"/>
                </a:solidFill>
              </a:rPr>
              <a:t>To support the Bank the Oman government allows to consider cost of equity free while computing the budgeted loss: No dividend required; but losses are not an option, ODB must be self sustainable.</a:t>
            </a:r>
            <a:endParaRPr lang="en-US" dirty="0">
              <a:solidFill>
                <a:schemeClr val="tx1"/>
              </a:solidFill>
            </a:endParaRPr>
          </a:p>
        </p:txBody>
      </p:sp>
      <p:sp>
        <p:nvSpPr>
          <p:cNvPr id="7" name="TextBox 6"/>
          <p:cNvSpPr txBox="1"/>
          <p:nvPr/>
        </p:nvSpPr>
        <p:spPr>
          <a:xfrm>
            <a:off x="3693523"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436688" y="196850"/>
            <a:ext cx="7707312" cy="1143000"/>
          </a:xfrm>
        </p:spPr>
        <p:txBody>
          <a:bodyPr/>
          <a:lstStyle/>
          <a:p>
            <a:r>
              <a:rPr lang="en-GB" sz="3600" b="1" dirty="0" smtClean="0">
                <a:solidFill>
                  <a:srgbClr val="D016BA"/>
                </a:solidFill>
              </a:rPr>
              <a:t>Impact of Recent Economic Crisis</a:t>
            </a:r>
            <a:endParaRPr lang="en-US" sz="3600" b="1" dirty="0" smtClean="0">
              <a:solidFill>
                <a:srgbClr val="D016BA"/>
              </a:solidFill>
            </a:endParaRPr>
          </a:p>
        </p:txBody>
      </p:sp>
      <p:sp>
        <p:nvSpPr>
          <p:cNvPr id="33795" name="Content Placeholder 2"/>
          <p:cNvSpPr>
            <a:spLocks noGrp="1"/>
          </p:cNvSpPr>
          <p:nvPr>
            <p:ph idx="1"/>
          </p:nvPr>
        </p:nvSpPr>
        <p:spPr>
          <a:xfrm>
            <a:off x="496888" y="1325563"/>
            <a:ext cx="8229600" cy="5375275"/>
          </a:xfrm>
        </p:spPr>
        <p:txBody>
          <a:bodyPr/>
          <a:lstStyle/>
          <a:p>
            <a:endParaRPr lang="en-GB" sz="2400" dirty="0" smtClean="0"/>
          </a:p>
          <a:p>
            <a:pPr algn="just"/>
            <a:r>
              <a:rPr lang="en-US" sz="2400" dirty="0" smtClean="0"/>
              <a:t>Financial crisis that broke out in the United States in 2007-2008, had destroyed </a:t>
            </a:r>
            <a:r>
              <a:rPr lang="en-US" sz="2400" dirty="0" smtClean="0">
                <a:solidFill>
                  <a:srgbClr val="D016BA"/>
                </a:solidFill>
              </a:rPr>
              <a:t>US$34.4 trillion </a:t>
            </a:r>
            <a:r>
              <a:rPr lang="en-US" sz="2400" dirty="0" smtClean="0"/>
              <a:t>of wealth globally by March 2009.</a:t>
            </a:r>
          </a:p>
          <a:p>
            <a:endParaRPr lang="en-US" sz="2400" dirty="0" smtClean="0"/>
          </a:p>
          <a:p>
            <a:pPr algn="just"/>
            <a:r>
              <a:rPr lang="en-US" sz="2400" dirty="0" smtClean="0"/>
              <a:t>Over </a:t>
            </a:r>
            <a:r>
              <a:rPr lang="en-US" sz="2400" dirty="0" smtClean="0">
                <a:solidFill>
                  <a:srgbClr val="D016BA"/>
                </a:solidFill>
              </a:rPr>
              <a:t>$20 trillion </a:t>
            </a:r>
            <a:r>
              <a:rPr lang="en-US" sz="2400" dirty="0" smtClean="0"/>
              <a:t>of middle class </a:t>
            </a:r>
            <a:r>
              <a:rPr lang="en-GB" sz="2400" dirty="0" smtClean="0">
                <a:solidFill>
                  <a:srgbClr val="D016BA"/>
                </a:solidFill>
              </a:rPr>
              <a:t>tax payer’s </a:t>
            </a:r>
            <a:r>
              <a:rPr lang="en-GB" sz="2400" dirty="0" smtClean="0"/>
              <a:t>money </a:t>
            </a:r>
            <a:r>
              <a:rPr lang="en-US" sz="2400" dirty="0" smtClean="0"/>
              <a:t>has been provided as</a:t>
            </a:r>
            <a:r>
              <a:rPr lang="en-GB" sz="2400" dirty="0" smtClean="0"/>
              <a:t> </a:t>
            </a:r>
            <a:r>
              <a:rPr lang="en-US" sz="2400" dirty="0" smtClean="0"/>
              <a:t>government bailout/ stimulus commitments/ spending worldwide </a:t>
            </a:r>
            <a:r>
              <a:rPr lang="en-GB" sz="2400" dirty="0" smtClean="0"/>
              <a:t>to help a few numbers of elite, rich groups…</a:t>
            </a:r>
          </a:p>
          <a:p>
            <a:pPr>
              <a:buNone/>
            </a:pPr>
            <a:r>
              <a:rPr lang="en-US" sz="2400" dirty="0" smtClean="0"/>
              <a:t> </a:t>
            </a:r>
          </a:p>
        </p:txBody>
      </p:sp>
      <p:sp>
        <p:nvSpPr>
          <p:cNvPr id="4" name="Footer Placeholder 3"/>
          <p:cNvSpPr>
            <a:spLocks noGrp="1"/>
          </p:cNvSpPr>
          <p:nvPr>
            <p:ph type="ftr" sz="quarter" idx="11"/>
          </p:nvPr>
        </p:nvSpPr>
        <p:spPr/>
        <p:txBody>
          <a:bodyPr/>
          <a:lstStyle/>
          <a:p>
            <a:pPr>
              <a:defRPr/>
            </a:pPr>
            <a:r>
              <a:rPr lang="en-US" dirty="0" smtClean="0"/>
              <a:t>   </a:t>
            </a:r>
          </a:p>
          <a:p>
            <a:pPr>
              <a:defRPr/>
            </a:pPr>
            <a:endParaRPr lang="en-US" dirty="0"/>
          </a:p>
        </p:txBody>
      </p:sp>
      <p:sp>
        <p:nvSpPr>
          <p:cNvPr id="5" name="Slide Number Placeholder 4"/>
          <p:cNvSpPr>
            <a:spLocks noGrp="1"/>
          </p:cNvSpPr>
          <p:nvPr>
            <p:ph type="sldNum" sz="quarter" idx="12"/>
          </p:nvPr>
        </p:nvSpPr>
        <p:spPr/>
        <p:txBody>
          <a:bodyPr/>
          <a:lstStyle/>
          <a:p>
            <a:pPr>
              <a:defRPr/>
            </a:pPr>
            <a:fld id="{3BD62AEE-43A0-4604-AEA3-8A4961640307}" type="slidenum">
              <a:rPr lang="ar-OM" smtClean="0"/>
              <a:pPr>
                <a:defRPr/>
              </a:pPr>
              <a:t>28</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31913" y="274638"/>
            <a:ext cx="8229600" cy="1143000"/>
          </a:xfrm>
        </p:spPr>
        <p:txBody>
          <a:bodyPr/>
          <a:lstStyle/>
          <a:p>
            <a:r>
              <a:rPr lang="en-US" b="1" dirty="0" smtClean="0">
                <a:solidFill>
                  <a:srgbClr val="000000"/>
                </a:solidFill>
              </a:rPr>
              <a:t> </a:t>
            </a:r>
            <a:r>
              <a:rPr lang="en-US" b="1" dirty="0" smtClean="0">
                <a:solidFill>
                  <a:srgbClr val="D016BA"/>
                </a:solidFill>
              </a:rPr>
              <a:t>Brief  History of ODB</a:t>
            </a:r>
            <a:endParaRPr lang="en-US" dirty="0" smtClean="0">
              <a:solidFill>
                <a:srgbClr val="D016BA"/>
              </a:solidFill>
            </a:endParaRPr>
          </a:p>
        </p:txBody>
      </p:sp>
      <p:sp>
        <p:nvSpPr>
          <p:cNvPr id="7171" name="Content Placeholder 2"/>
          <p:cNvSpPr>
            <a:spLocks noGrp="1"/>
          </p:cNvSpPr>
          <p:nvPr>
            <p:ph idx="1"/>
          </p:nvPr>
        </p:nvSpPr>
        <p:spPr/>
        <p:txBody>
          <a:bodyPr/>
          <a:lstStyle/>
          <a:p>
            <a:pPr algn="just">
              <a:lnSpc>
                <a:spcPct val="150000"/>
              </a:lnSpc>
              <a:spcBef>
                <a:spcPct val="0"/>
              </a:spcBef>
              <a:buNone/>
            </a:pPr>
            <a:r>
              <a:rPr lang="en-US" sz="2400" b="1" dirty="0" smtClean="0">
                <a:solidFill>
                  <a:srgbClr val="000000"/>
                </a:solidFill>
                <a:cs typeface="Times New Roman" pitchFamily="18" charset="0"/>
              </a:rPr>
              <a:t>    </a:t>
            </a:r>
          </a:p>
          <a:p>
            <a:pPr algn="just">
              <a:lnSpc>
                <a:spcPct val="150000"/>
              </a:lnSpc>
              <a:spcBef>
                <a:spcPct val="0"/>
              </a:spcBef>
              <a:buNone/>
            </a:pPr>
            <a:r>
              <a:rPr lang="en-US" sz="2400" b="1" dirty="0" smtClean="0">
                <a:solidFill>
                  <a:srgbClr val="000000"/>
                </a:solidFill>
                <a:cs typeface="Times New Roman" pitchFamily="18" charset="0"/>
              </a:rPr>
              <a:t>    ODB is the state owned development bank specialized in financing SMEs and corporate;</a:t>
            </a:r>
            <a:r>
              <a:rPr lang="en-US" sz="2400" b="1" dirty="0" smtClean="0">
                <a:solidFill>
                  <a:srgbClr val="003366"/>
                </a:solidFill>
                <a:cs typeface="Times New Roman" pitchFamily="18" charset="0"/>
              </a:rPr>
              <a:t> </a:t>
            </a:r>
            <a:r>
              <a:rPr lang="en-US" sz="2400" b="1" dirty="0" smtClean="0">
                <a:solidFill>
                  <a:srgbClr val="000000"/>
                </a:solidFill>
                <a:cs typeface="Times New Roman" pitchFamily="18" charset="0"/>
              </a:rPr>
              <a:t>start-ups and expansion, in almost all value added industries (excluding trading, real estate and contracting). </a:t>
            </a:r>
          </a:p>
          <a:p>
            <a:pPr>
              <a:buFontTx/>
              <a:buNone/>
            </a:pPr>
            <a:endParaRPr lang="en-US" dirty="0" smtClean="0"/>
          </a:p>
        </p:txBody>
      </p:sp>
      <p:sp>
        <p:nvSpPr>
          <p:cNvPr id="5" name="Slide Number Placeholder 4"/>
          <p:cNvSpPr>
            <a:spLocks noGrp="1"/>
          </p:cNvSpPr>
          <p:nvPr>
            <p:ph type="sldNum" sz="quarter" idx="12"/>
          </p:nvPr>
        </p:nvSpPr>
        <p:spPr/>
        <p:txBody>
          <a:bodyPr/>
          <a:lstStyle/>
          <a:p>
            <a:pPr>
              <a:defRPr/>
            </a:pPr>
            <a:fld id="{1BB61AF6-5B91-4B86-806B-34BE236DB572}" type="slidenum">
              <a:rPr lang="ar-OM" smtClean="0"/>
              <a:pPr>
                <a:defRPr/>
              </a:pPr>
              <a:t>2</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rgbClr val="D016BA"/>
                </a:solidFill>
              </a:rPr>
              <a:t>....</a:t>
            </a:r>
            <a:r>
              <a:rPr lang="en-GB" sz="3600" b="1" dirty="0" smtClean="0">
                <a:solidFill>
                  <a:srgbClr val="D016BA"/>
                </a:solidFill>
              </a:rPr>
              <a:t>Impact of Economic Crisis</a:t>
            </a:r>
            <a:endParaRPr lang="en-US" sz="3600" dirty="0"/>
          </a:p>
        </p:txBody>
      </p:sp>
      <p:sp>
        <p:nvSpPr>
          <p:cNvPr id="3" name="Content Placeholder 2"/>
          <p:cNvSpPr>
            <a:spLocks noGrp="1"/>
          </p:cNvSpPr>
          <p:nvPr>
            <p:ph idx="1"/>
          </p:nvPr>
        </p:nvSpPr>
        <p:spPr/>
        <p:txBody>
          <a:bodyPr/>
          <a:lstStyle/>
          <a:p>
            <a:pPr>
              <a:buNone/>
            </a:pPr>
            <a:endParaRPr lang="en-GB" sz="2400" dirty="0" smtClean="0"/>
          </a:p>
          <a:p>
            <a:pPr algn="just"/>
            <a:r>
              <a:rPr lang="en-US" sz="2400" dirty="0" smtClean="0"/>
              <a:t>… While</a:t>
            </a:r>
            <a:r>
              <a:rPr lang="en-GB" sz="2400" dirty="0" smtClean="0"/>
              <a:t> SMEs suffered the most from</a:t>
            </a:r>
            <a:r>
              <a:rPr lang="en-US" sz="2400" dirty="0" smtClean="0"/>
              <a:t> </a:t>
            </a:r>
            <a:r>
              <a:rPr lang="en-GB" sz="2400" dirty="0" smtClean="0"/>
              <a:t>reduced lending of commercial </a:t>
            </a:r>
            <a:r>
              <a:rPr lang="en-GB" sz="2400" dirty="0" smtClean="0"/>
              <a:t>banks and </a:t>
            </a:r>
            <a:r>
              <a:rPr lang="en-GB" sz="2400" dirty="0" smtClean="0"/>
              <a:t>a large number of poor people paid the price of aid opportunities cost.</a:t>
            </a:r>
          </a:p>
          <a:p>
            <a:endParaRPr lang="en-GB" sz="2400" dirty="0" smtClean="0"/>
          </a:p>
          <a:p>
            <a:r>
              <a:rPr lang="en-GB" sz="2400" dirty="0" smtClean="0"/>
              <a:t>Stimulus packages must rather be redirected to help the crisis challenged SME entrepreneurs by </a:t>
            </a:r>
            <a:r>
              <a:rPr lang="en-GB" sz="2400" dirty="0" smtClean="0">
                <a:solidFill>
                  <a:srgbClr val="D016BA"/>
                </a:solidFill>
              </a:rPr>
              <a:t>subsidising the pricing of an increased risk </a:t>
            </a:r>
            <a:r>
              <a:rPr lang="en-GB" sz="2400" dirty="0" smtClean="0"/>
              <a:t>in an efficient and systematic way, to compensate for SME finance drain and limit the job destruction disaster.</a:t>
            </a:r>
            <a:endParaRPr lang="en-US" sz="2400" dirty="0" smtClean="0"/>
          </a:p>
        </p:txBody>
      </p:sp>
      <p:sp>
        <p:nvSpPr>
          <p:cNvPr id="5" name="Slide Number Placeholder 4"/>
          <p:cNvSpPr>
            <a:spLocks noGrp="1"/>
          </p:cNvSpPr>
          <p:nvPr>
            <p:ph type="sldNum" sz="quarter" idx="12"/>
          </p:nvPr>
        </p:nvSpPr>
        <p:spPr/>
        <p:txBody>
          <a:bodyPr/>
          <a:lstStyle/>
          <a:p>
            <a:pPr>
              <a:defRPr/>
            </a:pPr>
            <a:fld id="{A2D72FD1-1746-49DB-A815-C96DDFCBEEED}" type="slidenum">
              <a:rPr lang="ar-OM" smtClean="0"/>
              <a:pPr>
                <a:defRPr/>
              </a:pPr>
              <a:t>29</a:t>
            </a:fld>
            <a:endParaRPr lang="en-US"/>
          </a:p>
        </p:txBody>
      </p:sp>
      <p:sp>
        <p:nvSpPr>
          <p:cNvPr id="6" name="TextBox 5"/>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    </a:t>
            </a:r>
            <a:br>
              <a:rPr lang="en-US" smtClean="0"/>
            </a:br>
            <a:endParaRPr lang="en-US" smtClean="0"/>
          </a:p>
        </p:txBody>
      </p:sp>
      <p:sp>
        <p:nvSpPr>
          <p:cNvPr id="3" name="Content Placeholder 2"/>
          <p:cNvSpPr>
            <a:spLocks noGrp="1"/>
          </p:cNvSpPr>
          <p:nvPr>
            <p:ph idx="1"/>
          </p:nvPr>
        </p:nvSpPr>
        <p:spPr/>
        <p:txBody>
          <a:bodyPr/>
          <a:lstStyle/>
          <a:p>
            <a:pPr algn="ctr">
              <a:buFontTx/>
              <a:buNone/>
              <a:defRPr/>
            </a:pPr>
            <a:endParaRPr lang="en-US" dirty="0" smtClean="0"/>
          </a:p>
          <a:p>
            <a:pPr algn="ctr">
              <a:buFontTx/>
              <a:buNone/>
              <a:defRPr/>
            </a:pPr>
            <a:endParaRPr lang="en-US" dirty="0" smtClean="0"/>
          </a:p>
          <a:p>
            <a:pPr algn="ctr">
              <a:buFontTx/>
              <a:buNone/>
              <a:defRPr/>
            </a:pPr>
            <a:endParaRPr lang="en-US" dirty="0" smtClean="0"/>
          </a:p>
          <a:p>
            <a:pPr algn="ctr">
              <a:buFontTx/>
              <a:buNone/>
              <a:defRPr/>
            </a:pPr>
            <a:r>
              <a:rPr lang="en-US" dirty="0" smtClean="0">
                <a:solidFill>
                  <a:schemeClr val="accent2">
                    <a:lumMod val="75000"/>
                  </a:schemeClr>
                </a:solidFill>
              </a:rPr>
              <a:t>Thank You</a:t>
            </a:r>
            <a:endParaRPr lang="en-US" dirty="0">
              <a:solidFill>
                <a:schemeClr val="accent2">
                  <a:lumMod val="75000"/>
                </a:schemeClr>
              </a:solidFill>
            </a:endParaRPr>
          </a:p>
        </p:txBody>
      </p:sp>
      <p:sp>
        <p:nvSpPr>
          <p:cNvPr id="5" name="Slide Number Placeholder 4"/>
          <p:cNvSpPr>
            <a:spLocks noGrp="1"/>
          </p:cNvSpPr>
          <p:nvPr>
            <p:ph type="sldNum" sz="quarter" idx="12"/>
          </p:nvPr>
        </p:nvSpPr>
        <p:spPr/>
        <p:txBody>
          <a:bodyPr/>
          <a:lstStyle/>
          <a:p>
            <a:pPr>
              <a:defRPr/>
            </a:pPr>
            <a:fld id="{2533A7BA-23B8-412D-9EE2-0805B165B267}" type="slidenum">
              <a:rPr lang="ar-OM" smtClean="0"/>
              <a:pPr>
                <a:defRPr/>
              </a:pPr>
              <a:t>30</a:t>
            </a:fld>
            <a:endParaRPr lang="en-US"/>
          </a:p>
        </p:txBody>
      </p:sp>
      <p:sp>
        <p:nvSpPr>
          <p:cNvPr id="6" name="TextBox 5"/>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
        <p:nvSpPr>
          <p:cNvPr id="7" name="TextBox 6"/>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071563"/>
            <a:ext cx="3435350" cy="776287"/>
          </a:xfrm>
        </p:spPr>
        <p:txBody>
          <a:bodyPr/>
          <a:lstStyle/>
          <a:p>
            <a:pPr eaLnBrk="1" hangingPunct="1"/>
            <a:r>
              <a:rPr lang="en-US" sz="3500" b="1" smtClean="0">
                <a:solidFill>
                  <a:srgbClr val="D016BA"/>
                </a:solidFill>
              </a:rPr>
              <a:t>Vision of ODB</a:t>
            </a:r>
          </a:p>
        </p:txBody>
      </p:sp>
      <p:sp>
        <p:nvSpPr>
          <p:cNvPr id="5" name="Content Placeholder 2"/>
          <p:cNvSpPr txBox="1">
            <a:spLocks/>
          </p:cNvSpPr>
          <p:nvPr/>
        </p:nvSpPr>
        <p:spPr>
          <a:xfrm>
            <a:off x="457200" y="1935163"/>
            <a:ext cx="8229600" cy="1422400"/>
          </a:xfrm>
          <a:prstGeom prst="rect">
            <a:avLst/>
          </a:prstGeom>
        </p:spPr>
        <p:txBody>
          <a:bodyPr>
            <a:normAutofit lnSpcReduction="10000"/>
          </a:bodyPr>
          <a:lstStyle/>
          <a:p>
            <a:pPr marL="274320" indent="-274320" algn="justLow" fontAlgn="auto">
              <a:spcBef>
                <a:spcPct val="20000"/>
              </a:spcBef>
              <a:spcAft>
                <a:spcPts val="0"/>
              </a:spcAft>
              <a:buClr>
                <a:schemeClr val="accent3"/>
              </a:buClr>
              <a:buSzPct val="95000"/>
              <a:buFont typeface="Wingdings 2"/>
              <a:buChar char=""/>
              <a:defRPr/>
            </a:pPr>
            <a:r>
              <a:rPr lang="en-US" sz="2200" dirty="0">
                <a:latin typeface="+mj-lt"/>
                <a:cs typeface="Arial" pitchFamily="34" charset="0"/>
              </a:rPr>
              <a:t>To be a leading Bank on financing development projects of Large, Medium &amp; Small Enterprises by leveraging the professionalism of its employees and quality of its customer service.</a:t>
            </a:r>
            <a:endParaRPr lang="en-US" sz="2200" dirty="0">
              <a:latin typeface="+mj-lt"/>
              <a:cs typeface="+mn-cs"/>
            </a:endParaRPr>
          </a:p>
          <a:p>
            <a:pPr marL="274320" indent="-274320" algn="justLow" fontAlgn="auto">
              <a:spcBef>
                <a:spcPct val="20000"/>
              </a:spcBef>
              <a:spcAft>
                <a:spcPts val="0"/>
              </a:spcAft>
              <a:buClr>
                <a:schemeClr val="accent3"/>
              </a:buClr>
              <a:buSzPct val="95000"/>
              <a:defRPr/>
            </a:pPr>
            <a:endParaRPr lang="en-US" sz="2600" dirty="0">
              <a:latin typeface="+mj-lt"/>
              <a:cs typeface="+mn-cs"/>
            </a:endParaRPr>
          </a:p>
        </p:txBody>
      </p:sp>
      <p:sp>
        <p:nvSpPr>
          <p:cNvPr id="6" name="Title 1"/>
          <p:cNvSpPr txBox="1">
            <a:spLocks/>
          </p:cNvSpPr>
          <p:nvPr/>
        </p:nvSpPr>
        <p:spPr>
          <a:xfrm>
            <a:off x="481041" y="3429000"/>
            <a:ext cx="3254935" cy="714372"/>
          </a:xfrm>
          <a:prstGeom prst="rect">
            <a:avLst/>
          </a:prstGeom>
        </p:spPr>
        <p:txBody>
          <a:bodyPr lIns="0" rIns="0" bIns="0" anchor="b">
            <a:normAutofit fontScale="92500"/>
            <a:scene3d>
              <a:camera prst="orthographicFront"/>
              <a:lightRig rig="freezing" dir="t">
                <a:rot lat="0" lon="0" rev="5640000"/>
              </a:lightRig>
            </a:scene3d>
            <a:sp3d prstMaterial="flat">
              <a:contourClr>
                <a:schemeClr val="tx2"/>
              </a:contourClr>
            </a:sp3d>
          </a:bodyPr>
          <a:lstStyle/>
          <a:p>
            <a:pPr algn="ctr" fontAlgn="auto">
              <a:spcAft>
                <a:spcPts val="0"/>
              </a:spcAft>
              <a:defRPr/>
            </a:pPr>
            <a:r>
              <a:rPr lang="en-US" sz="3500" b="1" i="0" dirty="0">
                <a:solidFill>
                  <a:srgbClr val="D016BA"/>
                </a:solidFill>
                <a:latin typeface="+mj-lt"/>
                <a:ea typeface="+mj-ea"/>
                <a:cs typeface="+mj-cs"/>
              </a:rPr>
              <a:t>Mission of ODB</a:t>
            </a:r>
          </a:p>
        </p:txBody>
      </p:sp>
      <p:sp>
        <p:nvSpPr>
          <p:cNvPr id="8" name="Content Placeholder 2"/>
          <p:cNvSpPr txBox="1">
            <a:spLocks/>
          </p:cNvSpPr>
          <p:nvPr/>
        </p:nvSpPr>
        <p:spPr>
          <a:xfrm>
            <a:off x="428625" y="4286250"/>
            <a:ext cx="8229600" cy="1422400"/>
          </a:xfrm>
          <a:prstGeom prst="rect">
            <a:avLst/>
          </a:prstGeom>
        </p:spPr>
        <p:txBody>
          <a:bodyPr/>
          <a:lstStyle/>
          <a:p>
            <a:pPr marL="274320" indent="-274320" algn="justLow" fontAlgn="auto">
              <a:spcBef>
                <a:spcPct val="20000"/>
              </a:spcBef>
              <a:spcAft>
                <a:spcPts val="0"/>
              </a:spcAft>
              <a:buClr>
                <a:schemeClr val="accent3"/>
              </a:buClr>
              <a:buSzPct val="95000"/>
              <a:buFont typeface="Wingdings 2"/>
              <a:buChar char=""/>
              <a:defRPr/>
            </a:pPr>
            <a:r>
              <a:rPr lang="en-US" sz="2200" dirty="0">
                <a:latin typeface="+mj-lt"/>
                <a:cs typeface="Arial" pitchFamily="34" charset="0"/>
              </a:rPr>
              <a:t>To commit necessary long and short term financial resources that are required to support the development activities of Large, Medium &amp; Small Enterprises in line with the Government goals to diversify the sources of national revenue.</a:t>
            </a:r>
          </a:p>
        </p:txBody>
      </p:sp>
      <p:sp>
        <p:nvSpPr>
          <p:cNvPr id="7" name="TextBox 6"/>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b="1" dirty="0" smtClean="0">
                <a:solidFill>
                  <a:srgbClr val="D016BA"/>
                </a:solidFill>
              </a:rPr>
              <a:t>ODB’s Financing</a:t>
            </a:r>
            <a:endParaRPr lang="en-US" dirty="0" smtClean="0">
              <a:solidFill>
                <a:srgbClr val="D016BA"/>
              </a:solidFill>
            </a:endParaRPr>
          </a:p>
        </p:txBody>
      </p:sp>
      <p:sp>
        <p:nvSpPr>
          <p:cNvPr id="3" name="Content Placeholder 2"/>
          <p:cNvSpPr>
            <a:spLocks noGrp="1"/>
          </p:cNvSpPr>
          <p:nvPr>
            <p:ph idx="1"/>
          </p:nvPr>
        </p:nvSpPr>
        <p:spPr/>
        <p:txBody>
          <a:bodyPr/>
          <a:lstStyle/>
          <a:p>
            <a:pPr marL="627063" indent="-627063" algn="just">
              <a:lnSpc>
                <a:spcPct val="80000"/>
              </a:lnSpc>
              <a:defRPr/>
            </a:pPr>
            <a:r>
              <a:rPr lang="en-US" sz="2400" b="1" dirty="0" smtClean="0">
                <a:solidFill>
                  <a:srgbClr val="000000"/>
                </a:solidFill>
                <a:cs typeface="Times New Roman" pitchFamily="18" charset="0"/>
              </a:rPr>
              <a:t>ODB is financing projects with </a:t>
            </a:r>
            <a:r>
              <a:rPr lang="en-US" sz="2400" b="1" dirty="0" smtClean="0">
                <a:solidFill>
                  <a:schemeClr val="accent2">
                    <a:lumMod val="75000"/>
                  </a:schemeClr>
                </a:solidFill>
                <a:cs typeface="Times New Roman" pitchFamily="18" charset="0"/>
              </a:rPr>
              <a:t>upper limit </a:t>
            </a:r>
            <a:r>
              <a:rPr lang="en-US" sz="2400" b="1" dirty="0" smtClean="0">
                <a:solidFill>
                  <a:srgbClr val="000000"/>
                </a:solidFill>
                <a:cs typeface="Times New Roman" pitchFamily="18" charset="0"/>
              </a:rPr>
              <a:t>of loan</a:t>
            </a:r>
            <a:r>
              <a:rPr lang="en-US" sz="2400" b="1" dirty="0" smtClean="0">
                <a:solidFill>
                  <a:srgbClr val="FF0000"/>
                </a:solidFill>
                <a:cs typeface="Times New Roman" pitchFamily="18" charset="0"/>
              </a:rPr>
              <a:t> </a:t>
            </a:r>
            <a:r>
              <a:rPr lang="en-US" sz="2400" b="1" dirty="0" smtClean="0">
                <a:solidFill>
                  <a:srgbClr val="000000"/>
                </a:solidFill>
                <a:cs typeface="Times New Roman" pitchFamily="18" charset="0"/>
              </a:rPr>
              <a:t>for a single project, not exceeding RO 1,000,000         (1RO=2.58 US$) in all sectors but real estate and trade.</a:t>
            </a:r>
          </a:p>
          <a:p>
            <a:pPr marL="627063" indent="-627063" algn="just">
              <a:lnSpc>
                <a:spcPct val="80000"/>
              </a:lnSpc>
              <a:buClr>
                <a:schemeClr val="accent1"/>
              </a:buClr>
              <a:defRPr/>
            </a:pPr>
            <a:r>
              <a:rPr lang="en-US" sz="2400" b="1" dirty="0" smtClean="0">
                <a:solidFill>
                  <a:srgbClr val="000000"/>
                </a:solidFill>
                <a:cs typeface="Times New Roman" pitchFamily="18" charset="0"/>
              </a:rPr>
              <a:t> Scheme is also available for small units with investment of RO 5,000 and below, exempted fully from interest. </a:t>
            </a:r>
          </a:p>
          <a:p>
            <a:pPr marL="627063" lvl="1" indent="-627063" algn="just">
              <a:lnSpc>
                <a:spcPct val="90000"/>
              </a:lnSpc>
              <a:buClr>
                <a:schemeClr val="accent1"/>
              </a:buClr>
              <a:defRPr/>
            </a:pPr>
            <a:r>
              <a:rPr lang="en-US" sz="2400" b="1" dirty="0" smtClean="0">
                <a:solidFill>
                  <a:srgbClr val="000000"/>
                </a:solidFill>
                <a:cs typeface="Times New Roman" pitchFamily="18" charset="0"/>
              </a:rPr>
              <a:t>ODB has recently commenced sanctioning </a:t>
            </a:r>
            <a:r>
              <a:rPr lang="en-US" sz="2400" b="1" dirty="0" smtClean="0">
                <a:solidFill>
                  <a:schemeClr val="accent2">
                    <a:lumMod val="75000"/>
                  </a:schemeClr>
                </a:solidFill>
                <a:cs typeface="Times New Roman" pitchFamily="18" charset="0"/>
              </a:rPr>
              <a:t>Working Capital </a:t>
            </a:r>
            <a:r>
              <a:rPr lang="en-US" sz="2400" b="1" dirty="0" smtClean="0">
                <a:solidFill>
                  <a:srgbClr val="000000"/>
                </a:solidFill>
                <a:cs typeface="Times New Roman" pitchFamily="18" charset="0"/>
              </a:rPr>
              <a:t>(Pre-shipment &amp; Post-shipment Finance) to SMEs</a:t>
            </a:r>
          </a:p>
          <a:p>
            <a:pPr marL="627063" lvl="1" indent="-627063" algn="just">
              <a:defRPr/>
            </a:pPr>
            <a:r>
              <a:rPr lang="en-US" sz="2400" b="1" dirty="0" smtClean="0">
                <a:solidFill>
                  <a:srgbClr val="000000"/>
                </a:solidFill>
                <a:ea typeface="+mn-ea"/>
                <a:cs typeface="Times New Roman" pitchFamily="18" charset="0"/>
              </a:rPr>
              <a:t>It also started accepting Fixed Deposits to reinforce </a:t>
            </a:r>
            <a:r>
              <a:rPr lang="en-US" sz="2400" b="1" dirty="0" smtClean="0">
                <a:solidFill>
                  <a:srgbClr val="000000"/>
                </a:solidFill>
                <a:cs typeface="Times New Roman" pitchFamily="18" charset="0"/>
              </a:rPr>
              <a:t>its </a:t>
            </a:r>
            <a:r>
              <a:rPr lang="en-US" sz="2400" b="1" dirty="0" smtClean="0">
                <a:solidFill>
                  <a:srgbClr val="000000"/>
                </a:solidFill>
                <a:ea typeface="+mn-ea"/>
                <a:cs typeface="Times New Roman" pitchFamily="18" charset="0"/>
              </a:rPr>
              <a:t>funding base.</a:t>
            </a:r>
          </a:p>
          <a:p>
            <a:pPr>
              <a:buFontTx/>
              <a:buNone/>
              <a:defRPr/>
            </a:pPr>
            <a:endParaRPr lang="en-US" sz="2400" dirty="0"/>
          </a:p>
        </p:txBody>
      </p:sp>
      <p:sp>
        <p:nvSpPr>
          <p:cNvPr id="5" name="Slide Number Placeholder 4"/>
          <p:cNvSpPr>
            <a:spLocks noGrp="1"/>
          </p:cNvSpPr>
          <p:nvPr>
            <p:ph type="sldNum" sz="quarter" idx="12"/>
          </p:nvPr>
        </p:nvSpPr>
        <p:spPr/>
        <p:txBody>
          <a:bodyPr/>
          <a:lstStyle/>
          <a:p>
            <a:pPr>
              <a:defRPr/>
            </a:pPr>
            <a:fld id="{F468A5F7-D9E7-4D09-97DC-C4685E9EBBBE}" type="slidenum">
              <a:rPr lang="ar-OM" smtClean="0"/>
              <a:pPr>
                <a:defRPr/>
              </a:pPr>
              <a:t>4</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2250" y="404813"/>
            <a:ext cx="8921750" cy="1143000"/>
          </a:xfrm>
        </p:spPr>
        <p:txBody>
          <a:bodyPr/>
          <a:lstStyle/>
          <a:p>
            <a:pPr eaLnBrk="1" hangingPunct="1"/>
            <a:r>
              <a:rPr lang="en-US" sz="3600" b="1" smtClean="0">
                <a:solidFill>
                  <a:srgbClr val="D016BA"/>
                </a:solidFill>
              </a:rPr>
              <a:t>Steady growth with better quality loans</a:t>
            </a:r>
            <a:r>
              <a:rPr lang="en-US" sz="3200" b="1" smtClean="0"/>
              <a:t>              </a:t>
            </a:r>
            <a:r>
              <a:rPr lang="en-US" sz="2000" smtClean="0"/>
              <a:t>(RO million)</a:t>
            </a:r>
            <a:endParaRPr lang="en-US" sz="3200" smtClean="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05EB964-E7ED-4FF8-8A63-C5D2A71D21CE}" type="slidenum">
              <a:rPr lang="ar-OM"/>
              <a:pPr>
                <a:defRPr/>
              </a:pPr>
              <a:t>5</a:t>
            </a:fld>
            <a:endParaRPr lang="en-US"/>
          </a:p>
        </p:txBody>
      </p:sp>
      <p:sp>
        <p:nvSpPr>
          <p:cNvPr id="6" name="TextBox 5"/>
          <p:cNvSpPr txBox="1"/>
          <p:nvPr/>
        </p:nvSpPr>
        <p:spPr>
          <a:xfrm>
            <a:off x="3771900" y="0"/>
            <a:ext cx="1585913" cy="276225"/>
          </a:xfrm>
          <a:prstGeom prst="rect">
            <a:avLst/>
          </a:prstGeom>
          <a:solidFill>
            <a:schemeClr val="accent2">
              <a:lumMod val="75000"/>
            </a:schemeClr>
          </a:solidFill>
        </p:spPr>
        <p:txBody>
          <a:bodyPr>
            <a:spAutoFit/>
          </a:bodyPr>
          <a:lstStyle/>
          <a:p>
            <a:pPr eaLnBrk="0" fontAlgn="auto" hangingPunct="0">
              <a:spcBef>
                <a:spcPts val="0"/>
              </a:spcBef>
              <a:spcAft>
                <a:spcPts val="0"/>
              </a:spcAft>
              <a:defRPr/>
            </a:pPr>
            <a:endParaRPr lang="en-US" dirty="0">
              <a:solidFill>
                <a:srgbClr val="FFC000"/>
              </a:solidFill>
              <a:latin typeface="+mn-lt"/>
              <a:cs typeface="+mn-cs"/>
            </a:endParaRPr>
          </a:p>
        </p:txBody>
      </p:sp>
      <p:sp>
        <p:nvSpPr>
          <p:cNvPr id="8" name="TextBox 7"/>
          <p:cNvSpPr txBox="1"/>
          <p:nvPr/>
        </p:nvSpPr>
        <p:spPr>
          <a:xfrm>
            <a:off x="0" y="0"/>
            <a:ext cx="9144000" cy="276225"/>
          </a:xfrm>
          <a:prstGeom prst="rect">
            <a:avLst/>
          </a:prstGeom>
          <a:solidFill>
            <a:schemeClr val="accent2">
              <a:lumMod val="75000"/>
            </a:schemeClr>
          </a:solidFill>
        </p:spPr>
        <p:txBody>
          <a:bodyPr>
            <a:spAutoFit/>
          </a:bodyPr>
          <a:lstStyle/>
          <a:p>
            <a:pPr eaLnBrk="0" fontAlgn="auto" hangingPunct="0">
              <a:spcBef>
                <a:spcPts val="0"/>
              </a:spcBef>
              <a:spcAft>
                <a:spcPts val="0"/>
              </a:spcAft>
              <a:defRPr/>
            </a:pPr>
            <a:endParaRPr lang="en-US" dirty="0">
              <a:solidFill>
                <a:srgbClr val="FFC000"/>
              </a:solidFill>
              <a:latin typeface="+mn-lt"/>
              <a:cs typeface="+mn-cs"/>
            </a:endParaRPr>
          </a:p>
        </p:txBody>
      </p:sp>
      <p:graphicFrame>
        <p:nvGraphicFramePr>
          <p:cNvPr id="9" name="Chart 8"/>
          <p:cNvGraphicFramePr>
            <a:graphicFrameLocks/>
          </p:cNvGraphicFramePr>
          <p:nvPr/>
        </p:nvGraphicFramePr>
        <p:xfrm>
          <a:off x="574766" y="1606731"/>
          <a:ext cx="7759337" cy="525126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436688" y="196850"/>
            <a:ext cx="7707312" cy="1143000"/>
          </a:xfrm>
        </p:spPr>
        <p:txBody>
          <a:bodyPr/>
          <a:lstStyle/>
          <a:p>
            <a:r>
              <a:rPr lang="en-GB" sz="2800" b="1" smtClean="0">
                <a:solidFill>
                  <a:srgbClr val="D016BA"/>
                </a:solidFill>
              </a:rPr>
              <a:t>Impact of Recent Economic Crisis in ODB</a:t>
            </a:r>
            <a:endParaRPr lang="en-US" sz="2800" b="1" smtClean="0">
              <a:solidFill>
                <a:srgbClr val="D016BA"/>
              </a:solidFill>
            </a:endParaRPr>
          </a:p>
        </p:txBody>
      </p:sp>
      <p:sp>
        <p:nvSpPr>
          <p:cNvPr id="34819" name="Content Placeholder 2"/>
          <p:cNvSpPr>
            <a:spLocks noGrp="1"/>
          </p:cNvSpPr>
          <p:nvPr>
            <p:ph idx="1"/>
          </p:nvPr>
        </p:nvSpPr>
        <p:spPr>
          <a:xfrm>
            <a:off x="209550" y="1325563"/>
            <a:ext cx="8934450" cy="5375275"/>
          </a:xfrm>
        </p:spPr>
        <p:txBody>
          <a:bodyPr/>
          <a:lstStyle/>
          <a:p>
            <a:r>
              <a:rPr lang="en-GB" sz="2200" smtClean="0"/>
              <a:t>The economic crisis affected ODB’s business as shown in the graph. The graph shows disbursement of loans. It can be seen that there is fall in disbursement in 2009 and 2011.</a:t>
            </a:r>
          </a:p>
          <a:p>
            <a:endParaRPr lang="en-US" sz="2200" smtClean="0"/>
          </a:p>
        </p:txBody>
      </p:sp>
      <p:sp>
        <p:nvSpPr>
          <p:cNvPr id="5" name="Slide Number Placeholder 4"/>
          <p:cNvSpPr>
            <a:spLocks noGrp="1"/>
          </p:cNvSpPr>
          <p:nvPr>
            <p:ph type="sldNum" sz="quarter" idx="12"/>
          </p:nvPr>
        </p:nvSpPr>
        <p:spPr/>
        <p:txBody>
          <a:bodyPr/>
          <a:lstStyle/>
          <a:p>
            <a:pPr>
              <a:defRPr/>
            </a:pPr>
            <a:fld id="{41A20E9E-1C33-4D79-98D2-EEA68869EDC9}" type="slidenum">
              <a:rPr lang="ar-OM" smtClean="0"/>
              <a:pPr>
                <a:defRPr/>
              </a:pPr>
              <a:t>6</a:t>
            </a:fld>
            <a:endParaRPr lang="en-US"/>
          </a:p>
        </p:txBody>
      </p:sp>
      <p:sp>
        <p:nvSpPr>
          <p:cNvPr id="6" name="TextBox 5"/>
          <p:cNvSpPr txBox="1"/>
          <p:nvPr/>
        </p:nvSpPr>
        <p:spPr>
          <a:xfrm>
            <a:off x="0" y="0"/>
            <a:ext cx="9144000"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graphicFrame>
        <p:nvGraphicFramePr>
          <p:cNvPr id="7" name="Chart 6"/>
          <p:cNvGraphicFramePr>
            <a:graphicFrameLocks/>
          </p:cNvGraphicFramePr>
          <p:nvPr/>
        </p:nvGraphicFramePr>
        <p:xfrm>
          <a:off x="1008424" y="2437039"/>
          <a:ext cx="7153275" cy="39433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444500" y="547688"/>
            <a:ext cx="8699500" cy="966787"/>
          </a:xfrm>
        </p:spPr>
        <p:txBody>
          <a:bodyPr/>
          <a:lstStyle/>
          <a:p>
            <a:r>
              <a:rPr lang="en-US" sz="3600" b="1" dirty="0" smtClean="0">
                <a:solidFill>
                  <a:srgbClr val="D016BA"/>
                </a:solidFill>
              </a:rPr>
              <a:t>The Risky Nature of financing </a:t>
            </a:r>
            <a:r>
              <a:rPr lang="en-US" sz="3600" b="1" dirty="0" err="1" smtClean="0">
                <a:solidFill>
                  <a:srgbClr val="D016BA"/>
                </a:solidFill>
              </a:rPr>
              <a:t>SMEs</a:t>
            </a:r>
            <a:r>
              <a:rPr lang="en-US" sz="3600" b="1" dirty="0" smtClean="0">
                <a:solidFill>
                  <a:srgbClr val="D016BA"/>
                </a:solidFill>
              </a:rPr>
              <a:t> and Challenges of Development Banks</a:t>
            </a:r>
            <a:endParaRPr lang="en-US" sz="3600" b="1" dirty="0" smtClean="0">
              <a:solidFill>
                <a:srgbClr val="D016BA"/>
              </a:solidFill>
              <a:latin typeface="Comic Sans MS" pitchFamily="66" charset="0"/>
            </a:endParaRPr>
          </a:p>
        </p:txBody>
      </p:sp>
      <p:sp>
        <p:nvSpPr>
          <p:cNvPr id="2055" name="Rectangle 7"/>
          <p:cNvSpPr>
            <a:spLocks noGrp="1" noChangeArrowheads="1"/>
          </p:cNvSpPr>
          <p:nvPr>
            <p:ph type="subTitle" idx="1"/>
          </p:nvPr>
        </p:nvSpPr>
        <p:spPr>
          <a:xfrm>
            <a:off x="660400" y="1909763"/>
            <a:ext cx="7848600" cy="4413250"/>
          </a:xfrm>
        </p:spPr>
        <p:txBody>
          <a:bodyPr/>
          <a:lstStyle/>
          <a:p>
            <a:pPr algn="just">
              <a:defRPr/>
            </a:pPr>
            <a:r>
              <a:rPr lang="en-US" sz="2400" dirty="0" smtClean="0"/>
              <a:t>SMEs are generally </a:t>
            </a:r>
            <a:r>
              <a:rPr lang="en-US" sz="2400" dirty="0" smtClean="0">
                <a:solidFill>
                  <a:schemeClr val="accent2">
                    <a:lumMod val="75000"/>
                  </a:schemeClr>
                </a:solidFill>
              </a:rPr>
              <a:t>risky</a:t>
            </a:r>
            <a:r>
              <a:rPr lang="en-US" sz="2400" dirty="0" smtClean="0"/>
              <a:t>, and supporting them may be </a:t>
            </a:r>
            <a:r>
              <a:rPr lang="en-US" sz="2400" dirty="0" smtClean="0">
                <a:solidFill>
                  <a:schemeClr val="accent2">
                    <a:lumMod val="75000"/>
                  </a:schemeClr>
                </a:solidFill>
              </a:rPr>
              <a:t>costly; </a:t>
            </a:r>
            <a:r>
              <a:rPr lang="en-US" sz="2400" dirty="0" smtClean="0"/>
              <a:t>they are not always attractive to bankers.</a:t>
            </a:r>
          </a:p>
          <a:p>
            <a:pPr algn="just">
              <a:defRPr/>
            </a:pPr>
            <a:endParaRPr lang="en-US" sz="2400" dirty="0" smtClean="0"/>
          </a:p>
          <a:p>
            <a:pPr algn="just">
              <a:defRPr/>
            </a:pPr>
            <a:r>
              <a:rPr lang="en-US" sz="2400" dirty="0" smtClean="0"/>
              <a:t>As long as there is  no market efficiency there is a need for the government to intervene; and that is done, among other stimulus, through </a:t>
            </a:r>
            <a:r>
              <a:rPr lang="en-US" sz="2400" dirty="0" smtClean="0">
                <a:solidFill>
                  <a:schemeClr val="accent2">
                    <a:lumMod val="75000"/>
                  </a:schemeClr>
                </a:solidFill>
              </a:rPr>
              <a:t>development banks</a:t>
            </a:r>
            <a:r>
              <a:rPr lang="en-US" sz="2400" dirty="0" smtClean="0"/>
              <a:t>.</a:t>
            </a:r>
          </a:p>
          <a:p>
            <a:pPr algn="just">
              <a:defRPr/>
            </a:pPr>
            <a:endParaRPr lang="en-US" sz="2400" dirty="0" smtClean="0"/>
          </a:p>
          <a:p>
            <a:pPr algn="just">
              <a:defRPr/>
            </a:pPr>
            <a:r>
              <a:rPr lang="en-US" sz="2400" dirty="0" smtClean="0"/>
              <a:t>The challenge for development banks is to remain </a:t>
            </a:r>
            <a:r>
              <a:rPr lang="en-US" sz="2400" dirty="0" smtClean="0">
                <a:solidFill>
                  <a:schemeClr val="accent2">
                    <a:lumMod val="75000"/>
                  </a:schemeClr>
                </a:solidFill>
              </a:rPr>
              <a:t>sustainable</a:t>
            </a:r>
            <a:r>
              <a:rPr lang="en-US" sz="2400" dirty="0" smtClean="0"/>
              <a:t>, and become </a:t>
            </a:r>
            <a:r>
              <a:rPr lang="en-US" sz="2400" dirty="0" smtClean="0">
                <a:solidFill>
                  <a:schemeClr val="accent2">
                    <a:lumMod val="75000"/>
                  </a:schemeClr>
                </a:solidFill>
              </a:rPr>
              <a:t>self-sufficient</a:t>
            </a:r>
            <a:r>
              <a:rPr lang="en-US" sz="2400" dirty="0" smtClean="0"/>
              <a:t>, without burdening the government’s </a:t>
            </a:r>
            <a:r>
              <a:rPr lang="en-US" sz="2400" dirty="0" smtClean="0">
                <a:solidFill>
                  <a:srgbClr val="000000"/>
                </a:solidFill>
              </a:rPr>
              <a:t>budget</a:t>
            </a:r>
            <a:r>
              <a:rPr lang="en-US" sz="2400" dirty="0" smtClean="0"/>
              <a:t>.</a:t>
            </a:r>
          </a:p>
          <a:p>
            <a:pPr algn="just">
              <a:lnSpc>
                <a:spcPct val="150000"/>
              </a:lnSpc>
              <a:spcBef>
                <a:spcPct val="0"/>
              </a:spcBef>
              <a:defRPr/>
            </a:pPr>
            <a:endParaRPr lang="en-US" sz="2400" b="1" dirty="0" smtClean="0">
              <a:solidFill>
                <a:srgbClr val="000000"/>
              </a:solidFill>
              <a:cs typeface="Times New Roman" pitchFamily="18" charset="0"/>
            </a:endParaRPr>
          </a:p>
          <a:p>
            <a:pPr algn="just">
              <a:lnSpc>
                <a:spcPct val="80000"/>
              </a:lnSpc>
              <a:defRPr/>
            </a:pPr>
            <a:endParaRPr lang="en-US" sz="2400" b="1" dirty="0" smtClean="0">
              <a:solidFill>
                <a:srgbClr val="000000"/>
              </a:solidFill>
              <a:cs typeface="Times New Roman" pitchFamily="18" charset="0"/>
            </a:endParaRPr>
          </a:p>
        </p:txBody>
      </p:sp>
      <p:sp>
        <p:nvSpPr>
          <p:cNvPr id="4" name="TextBox 3"/>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089025"/>
            <a:ext cx="8359775" cy="4431983"/>
          </a:xfrm>
          <a:prstGeom prst="rect">
            <a:avLst/>
          </a:prstGeom>
          <a:solidFill>
            <a:schemeClr val="accent3"/>
          </a:solidFill>
        </p:spPr>
        <p:txBody>
          <a:bodyPr>
            <a:spAutoFit/>
          </a:bodyPr>
          <a:lstStyle/>
          <a:p>
            <a:pPr marL="1089025" indent="-1089025">
              <a:lnSpc>
                <a:spcPct val="150000"/>
              </a:lnSpc>
              <a:defRPr/>
            </a:pPr>
            <a:r>
              <a:rPr lang="en-US" sz="2800" b="1" dirty="0">
                <a:solidFill>
                  <a:srgbClr val="D016BA"/>
                </a:solidFill>
              </a:rPr>
              <a:t>As start-ups/ new entrants, SMEs are risky; because: </a:t>
            </a:r>
            <a:endParaRPr lang="en-US" sz="2400" b="1" dirty="0">
              <a:solidFill>
                <a:srgbClr val="D016BA"/>
              </a:solidFill>
            </a:endParaRPr>
          </a:p>
          <a:p>
            <a:pPr lvl="1">
              <a:lnSpc>
                <a:spcPct val="150000"/>
              </a:lnSpc>
              <a:defRPr/>
            </a:pPr>
            <a:endParaRPr lang="en-US" b="1" dirty="0"/>
          </a:p>
          <a:p>
            <a:pPr marL="760413" lvl="2" indent="-360363">
              <a:lnSpc>
                <a:spcPct val="150000"/>
              </a:lnSpc>
              <a:buFont typeface="Wingdings" pitchFamily="2" charset="2"/>
              <a:buChar char="§"/>
              <a:defRPr/>
            </a:pPr>
            <a:r>
              <a:rPr lang="en-US" sz="2400" dirty="0"/>
              <a:t>Of the effect of learning curve (lack of experience),</a:t>
            </a:r>
          </a:p>
          <a:p>
            <a:pPr marL="760413" lvl="2" indent="-360363">
              <a:lnSpc>
                <a:spcPct val="150000"/>
              </a:lnSpc>
              <a:buFont typeface="Wingdings" pitchFamily="2" charset="2"/>
              <a:buChar char="§"/>
              <a:defRPr/>
            </a:pPr>
            <a:r>
              <a:rPr lang="en-US" sz="2400" dirty="0"/>
              <a:t>Market competition; need time to capture market share</a:t>
            </a:r>
          </a:p>
          <a:p>
            <a:pPr marL="760413" lvl="2" indent="-360363">
              <a:lnSpc>
                <a:spcPct val="150000"/>
              </a:lnSpc>
              <a:buFont typeface="Wingdings" pitchFamily="2" charset="2"/>
              <a:buChar char="§"/>
              <a:defRPr/>
            </a:pPr>
            <a:r>
              <a:rPr lang="en-US" sz="2400" dirty="0"/>
              <a:t>Initial technical teething problems</a:t>
            </a:r>
          </a:p>
          <a:p>
            <a:pPr marL="760413" lvl="2" indent="-360363">
              <a:lnSpc>
                <a:spcPct val="150000"/>
              </a:lnSpc>
              <a:buFont typeface="Wingdings" pitchFamily="2" charset="2"/>
              <a:buChar char="§"/>
              <a:defRPr/>
            </a:pPr>
            <a:r>
              <a:rPr lang="en-US" sz="2400" dirty="0" smtClean="0"/>
              <a:t>Borrowed money finance </a:t>
            </a:r>
            <a:r>
              <a:rPr lang="en-US" sz="2400" dirty="0"/>
              <a:t>, instead of equity in the beginning </a:t>
            </a:r>
          </a:p>
        </p:txBody>
      </p:sp>
      <p:sp>
        <p:nvSpPr>
          <p:cNvPr id="6" name="Slide Number Placeholder 5"/>
          <p:cNvSpPr>
            <a:spLocks noGrp="1"/>
          </p:cNvSpPr>
          <p:nvPr>
            <p:ph type="sldNum" sz="quarter" idx="12"/>
          </p:nvPr>
        </p:nvSpPr>
        <p:spPr/>
        <p:txBody>
          <a:bodyPr/>
          <a:lstStyle/>
          <a:p>
            <a:pPr>
              <a:defRPr/>
            </a:pPr>
            <a:fld id="{15624A60-ADB0-49AC-B958-3FFEAD1ED9BF}" type="slidenum">
              <a:rPr lang="ar-OM" smtClean="0"/>
              <a:pPr>
                <a:defRPr/>
              </a:pPr>
              <a:t>8</a:t>
            </a:fld>
            <a:endParaRPr lang="en-US"/>
          </a:p>
        </p:txBody>
      </p:sp>
      <p:sp>
        <p:nvSpPr>
          <p:cNvPr id="8" name="TextBox 7"/>
          <p:cNvSpPr txBox="1"/>
          <p:nvPr/>
        </p:nvSpPr>
        <p:spPr>
          <a:xfrm>
            <a:off x="3771900" y="0"/>
            <a:ext cx="1585913" cy="276225"/>
          </a:xfrm>
          <a:prstGeom prst="rect">
            <a:avLst/>
          </a:prstGeom>
          <a:solidFill>
            <a:schemeClr val="accent2">
              <a:lumMod val="75000"/>
            </a:schemeClr>
          </a:solidFill>
        </p:spPr>
        <p:txBody>
          <a:bodyPr>
            <a:spAutoFit/>
          </a:bodyPr>
          <a:lstStyle/>
          <a:p>
            <a:pPr eaLnBrk="0" hangingPunct="0">
              <a:defRPr/>
            </a:pPr>
            <a:endParaRPr lang="en-US" dirty="0">
              <a:solidFill>
                <a:srgbClr val="FFC000"/>
              </a:solidFill>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3">
      <a:dk1>
        <a:srgbClr val="000000"/>
      </a:dk1>
      <a:lt1>
        <a:srgbClr val="FFFFFF"/>
      </a:lt1>
      <a:dk2>
        <a:srgbClr val="7BBE40"/>
      </a:dk2>
      <a:lt2>
        <a:srgbClr val="D4D7DB"/>
      </a:lt2>
      <a:accent1>
        <a:srgbClr val="0057A6"/>
      </a:accent1>
      <a:accent2>
        <a:srgbClr val="7FABD2"/>
      </a:accent2>
      <a:accent3>
        <a:srgbClr val="FFFFFF"/>
      </a:accent3>
      <a:accent4>
        <a:srgbClr val="000000"/>
      </a:accent4>
      <a:accent5>
        <a:srgbClr val="AAB4D0"/>
      </a:accent5>
      <a:accent6>
        <a:srgbClr val="729BBE"/>
      </a:accent6>
      <a:hlink>
        <a:srgbClr val="FCC917"/>
      </a:hlink>
      <a:folHlink>
        <a:srgbClr val="54616E"/>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1"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3F3F3F"/>
        </a:dk1>
        <a:lt1>
          <a:srgbClr val="FFFFFF"/>
        </a:lt1>
        <a:dk2>
          <a:srgbClr val="7BBE40"/>
        </a:dk2>
        <a:lt2>
          <a:srgbClr val="D4D7DB"/>
        </a:lt2>
        <a:accent1>
          <a:srgbClr val="0057A6"/>
        </a:accent1>
        <a:accent2>
          <a:srgbClr val="7FABD2"/>
        </a:accent2>
        <a:accent3>
          <a:srgbClr val="FFFFFF"/>
        </a:accent3>
        <a:accent4>
          <a:srgbClr val="343434"/>
        </a:accent4>
        <a:accent5>
          <a:srgbClr val="AAB4D0"/>
        </a:accent5>
        <a:accent6>
          <a:srgbClr val="729BBE"/>
        </a:accent6>
        <a:hlink>
          <a:srgbClr val="FCC917"/>
        </a:hlink>
        <a:folHlink>
          <a:srgbClr val="54616E"/>
        </a:folHlink>
      </a:clrScheme>
      <a:clrMap bg1="lt1" tx1="dk1" bg2="lt2" tx2="dk2" accent1="accent1" accent2="accent2" accent3="accent3" accent4="accent4" accent5="accent5" accent6="accent6" hlink="hlink" folHlink="folHlink"/>
    </a:extraClrScheme>
    <a:extraClrScheme>
      <a:clrScheme name="Blank 2">
        <a:dk1>
          <a:srgbClr val="D4D7DB"/>
        </a:dk1>
        <a:lt1>
          <a:srgbClr val="FFFFFF"/>
        </a:lt1>
        <a:dk2>
          <a:srgbClr val="3F3F3F"/>
        </a:dk2>
        <a:lt2>
          <a:srgbClr val="7BBE40"/>
        </a:lt2>
        <a:accent1>
          <a:srgbClr val="0057A6"/>
        </a:accent1>
        <a:accent2>
          <a:srgbClr val="7FABD2"/>
        </a:accent2>
        <a:accent3>
          <a:srgbClr val="AFAFAF"/>
        </a:accent3>
        <a:accent4>
          <a:srgbClr val="DADADA"/>
        </a:accent4>
        <a:accent5>
          <a:srgbClr val="AAB4D0"/>
        </a:accent5>
        <a:accent6>
          <a:srgbClr val="729BBE"/>
        </a:accent6>
        <a:hlink>
          <a:srgbClr val="FCC917"/>
        </a:hlink>
        <a:folHlink>
          <a:srgbClr val="54616E"/>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FF"/>
        </a:lt1>
        <a:dk2>
          <a:srgbClr val="7BBE40"/>
        </a:dk2>
        <a:lt2>
          <a:srgbClr val="D4D7DB"/>
        </a:lt2>
        <a:accent1>
          <a:srgbClr val="0057A6"/>
        </a:accent1>
        <a:accent2>
          <a:srgbClr val="7FABD2"/>
        </a:accent2>
        <a:accent3>
          <a:srgbClr val="FFFFFF"/>
        </a:accent3>
        <a:accent4>
          <a:srgbClr val="000000"/>
        </a:accent4>
        <a:accent5>
          <a:srgbClr val="AAB4D0"/>
        </a:accent5>
        <a:accent6>
          <a:srgbClr val="729BBE"/>
        </a:accent6>
        <a:hlink>
          <a:srgbClr val="FCC917"/>
        </a:hlink>
        <a:folHlink>
          <a:srgbClr val="54616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themeOverride>
</file>

<file path=ppt/theme/themeOverride2.xml><?xml version="1.0" encoding="utf-8"?>
<a:themeOverride xmlns:a="http://schemas.openxmlformats.org/drawingml/2006/main">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15565</TotalTime>
  <Words>1550</Words>
  <Application>Microsoft Office PowerPoint</Application>
  <PresentationFormat>On-screen Show (4:3)</PresentationFormat>
  <Paragraphs>297</Paragraphs>
  <Slides>31</Slides>
  <Notes>20</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Blank</vt:lpstr>
      <vt:lpstr>Default Design</vt:lpstr>
      <vt:lpstr>Oman Development Bank SME Sustainable Finance  At the frontier of bankability    </vt:lpstr>
      <vt:lpstr>In a nutshell</vt:lpstr>
      <vt:lpstr> Brief  History of ODB</vt:lpstr>
      <vt:lpstr>Vision of ODB</vt:lpstr>
      <vt:lpstr>ODB’s Financing</vt:lpstr>
      <vt:lpstr>Steady growth with better quality loans              (RO million)</vt:lpstr>
      <vt:lpstr>Impact of Recent Economic Crisis in ODB</vt:lpstr>
      <vt:lpstr>The Risky Nature of financing SMEs and Challenges of Development Banks</vt:lpstr>
      <vt:lpstr>Slide 8</vt:lpstr>
      <vt:lpstr>Risk Factors </vt:lpstr>
      <vt:lpstr>SMEs are vehicles of personnel development</vt:lpstr>
      <vt:lpstr>But, SMEs are the engines of growth</vt:lpstr>
      <vt:lpstr>The Risk Mitigants</vt:lpstr>
      <vt:lpstr>Slide 13</vt:lpstr>
      <vt:lpstr>Risk – Return Duality</vt:lpstr>
      <vt:lpstr>Risk – Return Duality</vt:lpstr>
      <vt:lpstr>Risk – Return Duality</vt:lpstr>
      <vt:lpstr>Risk – Return Duality</vt:lpstr>
      <vt:lpstr>After mitigating risks and creating Critical success Factors, SMEs should seek finance in the following order:</vt:lpstr>
      <vt:lpstr>Slide 19</vt:lpstr>
      <vt:lpstr>Pricing the risk- How? Quantification of the risk: Expected Loss</vt:lpstr>
      <vt:lpstr>Internal Rating Model</vt:lpstr>
      <vt:lpstr>Borrower Risk Ratings (BRR) and Probability of Default (PD) </vt:lpstr>
      <vt:lpstr>Borrower Rating &amp; Probability of Default</vt:lpstr>
      <vt:lpstr>Slide 24</vt:lpstr>
      <vt:lpstr>      Utility of Internal Rating Model</vt:lpstr>
      <vt:lpstr>Pricing the risk- Who?</vt:lpstr>
      <vt:lpstr>Slide 27</vt:lpstr>
      <vt:lpstr>Impact of Recent Economic Crisis</vt:lpstr>
      <vt:lpstr>....Impact of Economic Crisis</vt:lpstr>
      <vt:lpstr>     </vt:lpstr>
    </vt:vector>
  </TitlesOfParts>
  <Company>OWC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24pt bold Subtitle 24pt</dc:title>
  <dc:creator>System Administrator</dc:creator>
  <cp:lastModifiedBy>em328</cp:lastModifiedBy>
  <cp:revision>666</cp:revision>
  <cp:lastPrinted>2006-01-26T20:25:47Z</cp:lastPrinted>
  <dcterms:created xsi:type="dcterms:W3CDTF">2009-02-16T11:48:21Z</dcterms:created>
  <dcterms:modified xsi:type="dcterms:W3CDTF">2012-07-01T06:53:55Z</dcterms:modified>
</cp:coreProperties>
</file>