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  <p:sldMasterId id="2147483648" r:id="rId2"/>
    <p:sldMasterId id="2147483734" r:id="rId3"/>
    <p:sldMasterId id="2147483743" r:id="rId4"/>
    <p:sldMasterId id="2147483700" r:id="rId5"/>
    <p:sldMasterId id="2147483709" r:id="rId6"/>
  </p:sldMasterIdLst>
  <p:notesMasterIdLst>
    <p:notesMasterId r:id="rId21"/>
  </p:notesMasterIdLst>
  <p:handoutMasterIdLst>
    <p:handoutMasterId r:id="rId22"/>
  </p:handoutMasterIdLst>
  <p:sldIdLst>
    <p:sldId id="256" r:id="rId7"/>
    <p:sldId id="316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6" r:id="rId16"/>
    <p:sldId id="327" r:id="rId17"/>
    <p:sldId id="328" r:id="rId18"/>
    <p:sldId id="330" r:id="rId19"/>
    <p:sldId id="314" r:id="rId20"/>
  </p:sldIdLst>
  <p:sldSz cx="9144000" cy="6858000" type="screen4x3"/>
  <p:notesSz cx="69977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174438" initials="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E3E7E"/>
    <a:srgbClr val="104D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6667" autoAdjust="0"/>
  </p:normalViewPr>
  <p:slideViewPr>
    <p:cSldViewPr snapToObjects="1"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BC0BE-B1A0-4C97-976D-EBDF4883CE6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8FC7823-BDE3-42B5-8813-23B545FACF7A}">
      <dgm:prSet phldrT="[Text]"/>
      <dgm:spPr/>
      <dgm:t>
        <a:bodyPr/>
        <a:lstStyle/>
        <a:p>
          <a:r>
            <a:rPr lang="en-US" dirty="0" smtClean="0"/>
            <a:t>Lack of collateral</a:t>
          </a:r>
        </a:p>
        <a:p>
          <a:r>
            <a:rPr lang="en-US" dirty="0" smtClean="0"/>
            <a:t>Small loan size but high appraisal costs</a:t>
          </a:r>
        </a:p>
        <a:p>
          <a:r>
            <a:rPr lang="en-US" dirty="0" smtClean="0"/>
            <a:t>Lack of reliable accounting</a:t>
          </a:r>
          <a:endParaRPr lang="en-US" dirty="0"/>
        </a:p>
      </dgm:t>
    </dgm:pt>
    <dgm:pt modelId="{80671589-140C-4484-9114-4B338753FB9A}" type="parTrans" cxnId="{A8F7C180-BAEA-49F2-9ABE-F69DC9C4A2F5}">
      <dgm:prSet/>
      <dgm:spPr/>
      <dgm:t>
        <a:bodyPr/>
        <a:lstStyle/>
        <a:p>
          <a:endParaRPr lang="en-US"/>
        </a:p>
      </dgm:t>
    </dgm:pt>
    <dgm:pt modelId="{78C97A1D-83D5-46DD-8E08-310FD9E60528}" type="sibTrans" cxnId="{A8F7C180-BAEA-49F2-9ABE-F69DC9C4A2F5}">
      <dgm:prSet/>
      <dgm:spPr/>
      <dgm:t>
        <a:bodyPr/>
        <a:lstStyle/>
        <a:p>
          <a:endParaRPr lang="en-US"/>
        </a:p>
      </dgm:t>
    </dgm:pt>
    <dgm:pt modelId="{34DDA253-0C5E-4E6D-8B6E-F0BE4A1E8192}">
      <dgm:prSet phldrT="[Text]"/>
      <dgm:spPr/>
      <dgm:t>
        <a:bodyPr/>
        <a:lstStyle/>
        <a:p>
          <a:r>
            <a:rPr lang="en-US" dirty="0" smtClean="0"/>
            <a:t>New and complex products or technologies with limited performance benchmarks</a:t>
          </a:r>
          <a:endParaRPr lang="en-US" dirty="0"/>
        </a:p>
      </dgm:t>
    </dgm:pt>
    <dgm:pt modelId="{EA924904-EC6E-4550-8A36-F0E3DAD1168C}" type="parTrans" cxnId="{1B368269-227F-4545-BD7E-55EC1F68D012}">
      <dgm:prSet/>
      <dgm:spPr/>
      <dgm:t>
        <a:bodyPr/>
        <a:lstStyle/>
        <a:p>
          <a:endParaRPr lang="en-US"/>
        </a:p>
      </dgm:t>
    </dgm:pt>
    <dgm:pt modelId="{F8A5F4C8-2EDB-4B34-B89B-F7C0D6C131BE}" type="sibTrans" cxnId="{1B368269-227F-4545-BD7E-55EC1F68D012}">
      <dgm:prSet/>
      <dgm:spPr/>
      <dgm:t>
        <a:bodyPr/>
        <a:lstStyle/>
        <a:p>
          <a:endParaRPr lang="en-US"/>
        </a:p>
      </dgm:t>
    </dgm:pt>
    <dgm:pt modelId="{E80490F9-16DE-4D2D-86AD-74BF4C6E7A23}">
      <dgm:prSet phldrT="[Text]" custT="1"/>
      <dgm:spPr>
        <a:solidFill>
          <a:srgbClr val="C00000"/>
        </a:solidFill>
      </dgm:spPr>
      <dgm:t>
        <a:bodyPr/>
        <a:lstStyle/>
        <a:p>
          <a:endParaRPr lang="en-US" sz="12000" dirty="0"/>
        </a:p>
      </dgm:t>
    </dgm:pt>
    <dgm:pt modelId="{ADF14AFE-B40C-4A6F-BEFB-4F5ED0A6BA1E}" type="parTrans" cxnId="{E8D241FD-5319-417E-9D37-B3113296D101}">
      <dgm:prSet/>
      <dgm:spPr/>
      <dgm:t>
        <a:bodyPr/>
        <a:lstStyle/>
        <a:p>
          <a:endParaRPr lang="en-US"/>
        </a:p>
      </dgm:t>
    </dgm:pt>
    <dgm:pt modelId="{825D7ED9-9290-4ED8-8CF4-BEDA849FB394}" type="sibTrans" cxnId="{E8D241FD-5319-417E-9D37-B3113296D101}">
      <dgm:prSet/>
      <dgm:spPr/>
      <dgm:t>
        <a:bodyPr/>
        <a:lstStyle/>
        <a:p>
          <a:endParaRPr lang="en-US"/>
        </a:p>
      </dgm:t>
    </dgm:pt>
    <dgm:pt modelId="{3C9F0948-477E-4F3F-A198-AC9B4BCC65E9}" type="pres">
      <dgm:prSet presAssocID="{2EBBC0BE-B1A0-4C97-976D-EBDF4883CE6A}" presName="Name0" presStyleCnt="0">
        <dgm:presLayoutVars>
          <dgm:dir/>
          <dgm:resizeHandles val="exact"/>
        </dgm:presLayoutVars>
      </dgm:prSet>
      <dgm:spPr/>
    </dgm:pt>
    <dgm:pt modelId="{5055BFA2-EC16-4280-88CF-183B6BFF66FE}" type="pres">
      <dgm:prSet presAssocID="{2EBBC0BE-B1A0-4C97-976D-EBDF4883CE6A}" presName="vNodes" presStyleCnt="0"/>
      <dgm:spPr/>
    </dgm:pt>
    <dgm:pt modelId="{EE61BE23-779D-49E5-B86D-101B51DD56E6}" type="pres">
      <dgm:prSet presAssocID="{98FC7823-BDE3-42B5-8813-23B545FACF7A}" presName="node" presStyleLbl="node1" presStyleIdx="0" presStyleCnt="3" custScaleX="1003986" custScaleY="4265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47480F-C883-477B-BE67-8E66E30CD8A6}" type="pres">
      <dgm:prSet presAssocID="{78C97A1D-83D5-46DD-8E08-310FD9E60528}" presName="spacerT" presStyleCnt="0"/>
      <dgm:spPr/>
    </dgm:pt>
    <dgm:pt modelId="{B94A7625-5C5C-40F2-B2D8-C7C399290B09}" type="pres">
      <dgm:prSet presAssocID="{78C97A1D-83D5-46DD-8E08-310FD9E60528}" presName="sibTrans" presStyleLbl="sibTrans2D1" presStyleIdx="0" presStyleCnt="2"/>
      <dgm:spPr/>
      <dgm:t>
        <a:bodyPr/>
        <a:lstStyle/>
        <a:p>
          <a:endParaRPr lang="en-MY"/>
        </a:p>
      </dgm:t>
    </dgm:pt>
    <dgm:pt modelId="{D416BBC9-1B5D-4474-8B2F-48667A1498D8}" type="pres">
      <dgm:prSet presAssocID="{78C97A1D-83D5-46DD-8E08-310FD9E60528}" presName="spacerB" presStyleCnt="0"/>
      <dgm:spPr/>
    </dgm:pt>
    <dgm:pt modelId="{9B2DCBCD-E166-4EED-85BD-69E9B9C29F66}" type="pres">
      <dgm:prSet presAssocID="{34DDA253-0C5E-4E6D-8B6E-F0BE4A1E8192}" presName="node" presStyleLbl="node1" presStyleIdx="1" presStyleCnt="3" custScaleX="1003986" custScaleY="47564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B6677FD-2AF2-41CD-8A07-121DB6191E49}" type="pres">
      <dgm:prSet presAssocID="{2EBBC0BE-B1A0-4C97-976D-EBDF4883CE6A}" presName="sibTransLast" presStyleLbl="sibTrans2D1" presStyleIdx="1" presStyleCnt="2" custScaleX="216179" custScaleY="422496" custLinFactNeighborX="-33604" custLinFactNeighborY="31137"/>
      <dgm:spPr/>
      <dgm:t>
        <a:bodyPr/>
        <a:lstStyle/>
        <a:p>
          <a:endParaRPr lang="en-MY"/>
        </a:p>
      </dgm:t>
    </dgm:pt>
    <dgm:pt modelId="{18DDD5AF-AFBA-4BD6-B5C3-2F4FA18EB6C7}" type="pres">
      <dgm:prSet presAssocID="{2EBBC0BE-B1A0-4C97-976D-EBDF4883CE6A}" presName="connectorText" presStyleLbl="sibTrans2D1" presStyleIdx="1" presStyleCnt="2"/>
      <dgm:spPr/>
      <dgm:t>
        <a:bodyPr/>
        <a:lstStyle/>
        <a:p>
          <a:endParaRPr lang="en-MY"/>
        </a:p>
      </dgm:t>
    </dgm:pt>
    <dgm:pt modelId="{A04F55C2-6B8D-4E43-96A8-7B60DE3CDD63}" type="pres">
      <dgm:prSet presAssocID="{2EBBC0BE-B1A0-4C97-976D-EBDF4883CE6A}" presName="lastNode" presStyleLbl="node1" presStyleIdx="2" presStyleCnt="3" custLinFactX="61488" custLinFactNeighborX="100000" custLinFactNeighborY="3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241FD-5319-417E-9D37-B3113296D101}" srcId="{2EBBC0BE-B1A0-4C97-976D-EBDF4883CE6A}" destId="{E80490F9-16DE-4D2D-86AD-74BF4C6E7A23}" srcOrd="2" destOrd="0" parTransId="{ADF14AFE-B40C-4A6F-BEFB-4F5ED0A6BA1E}" sibTransId="{825D7ED9-9290-4ED8-8CF4-BEDA849FB394}"/>
    <dgm:cxn modelId="{8A869B65-D852-4CE4-A840-A5E6494194AC}" type="presOf" srcId="{78C97A1D-83D5-46DD-8E08-310FD9E60528}" destId="{B94A7625-5C5C-40F2-B2D8-C7C399290B09}" srcOrd="0" destOrd="0" presId="urn:microsoft.com/office/officeart/2005/8/layout/equation2"/>
    <dgm:cxn modelId="{BBA7B905-29AE-4638-AA74-13B311B6F1C2}" type="presOf" srcId="{F8A5F4C8-2EDB-4B34-B89B-F7C0D6C131BE}" destId="{DB6677FD-2AF2-41CD-8A07-121DB6191E49}" srcOrd="0" destOrd="0" presId="urn:microsoft.com/office/officeart/2005/8/layout/equation2"/>
    <dgm:cxn modelId="{D968255B-6893-4D89-8270-D6FF495C5115}" type="presOf" srcId="{98FC7823-BDE3-42B5-8813-23B545FACF7A}" destId="{EE61BE23-779D-49E5-B86D-101B51DD56E6}" srcOrd="0" destOrd="0" presId="urn:microsoft.com/office/officeart/2005/8/layout/equation2"/>
    <dgm:cxn modelId="{ED17EADC-3EC2-411B-AF27-73293B390841}" type="presOf" srcId="{F8A5F4C8-2EDB-4B34-B89B-F7C0D6C131BE}" destId="{18DDD5AF-AFBA-4BD6-B5C3-2F4FA18EB6C7}" srcOrd="1" destOrd="0" presId="urn:microsoft.com/office/officeart/2005/8/layout/equation2"/>
    <dgm:cxn modelId="{1B368269-227F-4545-BD7E-55EC1F68D012}" srcId="{2EBBC0BE-B1A0-4C97-976D-EBDF4883CE6A}" destId="{34DDA253-0C5E-4E6D-8B6E-F0BE4A1E8192}" srcOrd="1" destOrd="0" parTransId="{EA924904-EC6E-4550-8A36-F0E3DAD1168C}" sibTransId="{F8A5F4C8-2EDB-4B34-B89B-F7C0D6C131BE}"/>
    <dgm:cxn modelId="{5C3E541D-E193-416C-B40B-33904B98A5FD}" type="presOf" srcId="{2EBBC0BE-B1A0-4C97-976D-EBDF4883CE6A}" destId="{3C9F0948-477E-4F3F-A198-AC9B4BCC65E9}" srcOrd="0" destOrd="0" presId="urn:microsoft.com/office/officeart/2005/8/layout/equation2"/>
    <dgm:cxn modelId="{A8F7C180-BAEA-49F2-9ABE-F69DC9C4A2F5}" srcId="{2EBBC0BE-B1A0-4C97-976D-EBDF4883CE6A}" destId="{98FC7823-BDE3-42B5-8813-23B545FACF7A}" srcOrd="0" destOrd="0" parTransId="{80671589-140C-4484-9114-4B338753FB9A}" sibTransId="{78C97A1D-83D5-46DD-8E08-310FD9E60528}"/>
    <dgm:cxn modelId="{8D2B7F55-D6ED-4FB5-9B14-DA30414DDDE6}" type="presOf" srcId="{E80490F9-16DE-4D2D-86AD-74BF4C6E7A23}" destId="{A04F55C2-6B8D-4E43-96A8-7B60DE3CDD63}" srcOrd="0" destOrd="0" presId="urn:microsoft.com/office/officeart/2005/8/layout/equation2"/>
    <dgm:cxn modelId="{39AFBA62-1451-46E5-A550-700EF4AF0326}" type="presOf" srcId="{34DDA253-0C5E-4E6D-8B6E-F0BE4A1E8192}" destId="{9B2DCBCD-E166-4EED-85BD-69E9B9C29F66}" srcOrd="0" destOrd="0" presId="urn:microsoft.com/office/officeart/2005/8/layout/equation2"/>
    <dgm:cxn modelId="{55D23452-F6ED-4C09-AA8F-FAF1E72F17AA}" type="presParOf" srcId="{3C9F0948-477E-4F3F-A198-AC9B4BCC65E9}" destId="{5055BFA2-EC16-4280-88CF-183B6BFF66FE}" srcOrd="0" destOrd="0" presId="urn:microsoft.com/office/officeart/2005/8/layout/equation2"/>
    <dgm:cxn modelId="{92EBEF83-B576-42A4-9516-572D3C8A3D51}" type="presParOf" srcId="{5055BFA2-EC16-4280-88CF-183B6BFF66FE}" destId="{EE61BE23-779D-49E5-B86D-101B51DD56E6}" srcOrd="0" destOrd="0" presId="urn:microsoft.com/office/officeart/2005/8/layout/equation2"/>
    <dgm:cxn modelId="{4B64CF07-E180-445B-9307-557C53FA5B73}" type="presParOf" srcId="{5055BFA2-EC16-4280-88CF-183B6BFF66FE}" destId="{1047480F-C883-477B-BE67-8E66E30CD8A6}" srcOrd="1" destOrd="0" presId="urn:microsoft.com/office/officeart/2005/8/layout/equation2"/>
    <dgm:cxn modelId="{D3AEE0DF-6DB0-44F4-8076-1BE0E0A5A571}" type="presParOf" srcId="{5055BFA2-EC16-4280-88CF-183B6BFF66FE}" destId="{B94A7625-5C5C-40F2-B2D8-C7C399290B09}" srcOrd="2" destOrd="0" presId="urn:microsoft.com/office/officeart/2005/8/layout/equation2"/>
    <dgm:cxn modelId="{E428A2DD-8BE1-4AAF-8E5E-C55F503463D2}" type="presParOf" srcId="{5055BFA2-EC16-4280-88CF-183B6BFF66FE}" destId="{D416BBC9-1B5D-4474-8B2F-48667A1498D8}" srcOrd="3" destOrd="0" presId="urn:microsoft.com/office/officeart/2005/8/layout/equation2"/>
    <dgm:cxn modelId="{2FFEBC06-C4A7-43D7-9EE9-4F74BC73E9C3}" type="presParOf" srcId="{5055BFA2-EC16-4280-88CF-183B6BFF66FE}" destId="{9B2DCBCD-E166-4EED-85BD-69E9B9C29F66}" srcOrd="4" destOrd="0" presId="urn:microsoft.com/office/officeart/2005/8/layout/equation2"/>
    <dgm:cxn modelId="{DA99558A-6377-4542-AC80-1E6ED5D2DAFD}" type="presParOf" srcId="{3C9F0948-477E-4F3F-A198-AC9B4BCC65E9}" destId="{DB6677FD-2AF2-41CD-8A07-121DB6191E49}" srcOrd="1" destOrd="0" presId="urn:microsoft.com/office/officeart/2005/8/layout/equation2"/>
    <dgm:cxn modelId="{DBD5D42E-E0FB-41EC-AC34-C6F7E538E3A4}" type="presParOf" srcId="{DB6677FD-2AF2-41CD-8A07-121DB6191E49}" destId="{18DDD5AF-AFBA-4BD6-B5C3-2F4FA18EB6C7}" srcOrd="0" destOrd="0" presId="urn:microsoft.com/office/officeart/2005/8/layout/equation2"/>
    <dgm:cxn modelId="{E8DBB1C1-5320-4E81-83A5-DFD315761F8B}" type="presParOf" srcId="{3C9F0948-477E-4F3F-A198-AC9B4BCC65E9}" destId="{A04F55C2-6B8D-4E43-96A8-7B60DE3CDD6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96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8AF2-0C14-4F8C-97A1-C7A7AC221027}" type="datetimeFigureOut">
              <a:rPr lang="en-US" smtClean="0"/>
              <a:pPr/>
              <a:t>7/6/2012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96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F72C-1DCA-4DA4-9E80-C473F6A070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9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53" y="9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ABFC6BD-CA79-45FF-9174-3421AE12CF23}" type="datetimeFigureOut">
              <a:rPr lang="en-US" smtClean="0"/>
              <a:pPr/>
              <a:t>7/6/2012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1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53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AEE58FD-BC76-4A4E-BCD8-3B83293384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58FD-BC76-4A4E-BCD8-3B832933842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4E13C-5301-4D8C-B81B-976AB3CD4C2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– maximum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76400" y="2209801"/>
            <a:ext cx="7086600" cy="762000"/>
          </a:xfrm>
          <a:prstGeom prst="rect">
            <a:avLst/>
          </a:prstGeom>
        </p:spPr>
        <p:txBody>
          <a:bodyPr/>
          <a:lstStyle>
            <a:lvl1pPr>
              <a:defRPr b="0" cap="all"/>
            </a:lvl1pPr>
            <a:lvl2pPr>
              <a:defRPr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6400" y="3048000"/>
            <a:ext cx="7086600" cy="236220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53D9-2D66-45EF-A4D5-C5EBEC136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E70EB-3919-40C8-ACC4-4D830E61C110}" type="datetimeFigureOut">
              <a:rPr lang="en-US" smtClean="0"/>
              <a:pPr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2EF7-B041-494E-BA65-B452F9DE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4B5C-DB4B-4D64-A015-A4CF7934D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2E0E-BBB6-4764-9951-62EDE7AE3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0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4048" y="6111875"/>
            <a:ext cx="4645152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7660-CC58-4B73-9815-F459439FD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40D1-50EE-4355-B6A1-784C958F3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4549A-B94D-46AB-B942-CE137E8BA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048" y="1527048"/>
            <a:ext cx="8385048" cy="458114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082A-CCC1-439E-BFE1-7EBD0CAED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F788-36C2-4E7C-8F62-413176226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04C8-42C0-47D0-A9E6-45E9C1EF3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E076-51D7-4A17-AD90-42C71E945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57333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53100" y="6162675"/>
            <a:ext cx="2155825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E39E-33FD-4326-B413-B3D153B2C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600" b="0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4048" y="6111875"/>
            <a:ext cx="4645152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7D2F-AF9A-4B4F-9F15-53F5F7535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602B-628A-46BC-960F-39CAEDBE8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DD9E-B691-4560-8CD7-8324296A3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048" y="1527048"/>
            <a:ext cx="8385048" cy="458114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548B-222B-4C7B-A3AD-911E35AD0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24DA-D3EA-4B12-A59C-BD103FD36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72D4-3BEA-4946-88D3-A2689AE03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AC23-91FA-4EFE-8DC8-0316EE4B6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0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4048" y="6111875"/>
            <a:ext cx="4645152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31FA-34C7-4324-A6E7-982941B55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5152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31F2-FA7A-40AE-A1DC-F841DB146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5152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9447-1757-4DB3-B827-94B7327C6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1000" y="1524000"/>
            <a:ext cx="8382000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211E-0E64-4362-9781-92B2E07B3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048" y="1527048"/>
            <a:ext cx="8385048" cy="458114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4A20-A725-4444-9C78-C3F28792C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151B-3235-493C-B54A-5515ACFA5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A16A-BA6C-4492-82A2-736286B78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FC8D-E777-45DF-B0C2-00E096619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600" b="0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4048" y="6111875"/>
            <a:ext cx="4645152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B84D-3AAD-4CDB-888E-DD02E3690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01FA-3665-465E-A094-C76455D32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413D2-2714-4E9A-B60A-466F92067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048" y="1527048"/>
            <a:ext cx="8385048" cy="4581144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D607-C18E-4AFB-9C34-9D9CC02A7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Title – maximum two lines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8E4B-3220-48F7-A885-A759E26C3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C373-A8B5-41F5-ACE0-FB9D016BF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0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4048" y="6111875"/>
            <a:ext cx="4645152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40BD-65CA-4D0A-AD00-9A35599D6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3EB0-6EAF-4B34-84F2-251B8B566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84048" y="1527175"/>
            <a:ext cx="8385048" cy="45847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 i="0" baseline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4048" y="6111875"/>
            <a:ext cx="4648200" cy="365125"/>
          </a:xfrm>
          <a:prstGeom prst="rect">
            <a:avLst/>
          </a:prstGeom>
        </p:spPr>
        <p:txBody>
          <a:bodyPr vert="horz" anchor="ctr"/>
          <a:lstStyle>
            <a:lvl1pPr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A0FA-514A-46BD-B999-E628C9AB1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idx="12"/>
          </p:nvPr>
        </p:nvSpPr>
        <p:spPr>
          <a:xfrm>
            <a:off x="384048" y="1524000"/>
            <a:ext cx="8385048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3515-9838-4405-AC79-08E210812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11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E08186F-883A-44A5-BD30-2C47CA5A4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6" descr="FPDVPU_PP_Background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827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ppt-banner minus I WB Group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382713" y="6434138"/>
            <a:ext cx="77612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23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PDVPU_PP_blueback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6456363"/>
            <a:ext cx="9144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11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31816B3-A159-487B-96A5-D49F2468D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2" name="Picture 8" descr="ppt-banner minus I WB Group slide2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50" y="6454775"/>
            <a:ext cx="8077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2" r:id="rId6"/>
    <p:sldLayoutId id="2147483822" r:id="rId7"/>
    <p:sldLayoutId id="2147483824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FPDVPU_PP_blueback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6456363"/>
            <a:ext cx="9144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FPDVPU_PP_bottom_drkblue_ntwrk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382713" y="6456363"/>
            <a:ext cx="77628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11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C909147-8CA9-4811-BDB6-FBEB9297E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PDVPU_PP_blueback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6456363"/>
            <a:ext cx="9144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FPDVPU_PP_bottom_drkblue_miga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381125" y="6456363"/>
            <a:ext cx="77628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11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9545761-B7F1-45F5-830E-02280D4CA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PDVPU_PP_Backgrounds_ltblue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588" y="6456363"/>
            <a:ext cx="9144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FPDVPU_PP_bottom_ltblue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382713" y="6456363"/>
            <a:ext cx="77628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11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115AE6E-45C8-485C-A7FA-689A5FD84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11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6CB1B52-1ED4-481F-AD80-4C4B4E8D5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676400" y="2705100"/>
            <a:ext cx="7086600" cy="1143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Green Finance in SMEs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700" i="1" kern="0" dirty="0" smtClean="0">
              <a:solidFill>
                <a:srgbClr val="003365"/>
              </a:solidFill>
            </a:endParaRPr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676400" y="5486400"/>
            <a:ext cx="7086600" cy="236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b="1" dirty="0" smtClean="0">
                <a:latin typeface="Arial" charset="0"/>
                <a:cs typeface="Arial" charset="0"/>
              </a:rPr>
              <a:t>Nataliya Mylenko</a:t>
            </a:r>
          </a:p>
          <a:p>
            <a:pPr marL="0" indent="0" eaLnBrk="1" hangingPunct="1"/>
            <a:r>
              <a:rPr lang="en-US" b="1" dirty="0" smtClean="0">
                <a:latin typeface="Arial" charset="0"/>
                <a:cs typeface="Arial" charset="0"/>
              </a:rPr>
              <a:t>World Bank</a:t>
            </a:r>
          </a:p>
          <a:p>
            <a:pPr marL="0" indent="0" eaLnBrk="1" hangingPunct="1"/>
            <a:r>
              <a:rPr lang="en-US" b="1" dirty="0" smtClean="0">
                <a:latin typeface="Arial" charset="0"/>
                <a:cs typeface="Arial" charset="0"/>
              </a:rPr>
              <a:t>July 6,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F2853D9-2D66-45EF-A4D5-C5EBEC13615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6480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When public </a:t>
            </a:r>
            <a:r>
              <a:rPr lang="en-US" sz="2400" b="1" dirty="0" smtClean="0"/>
              <a:t>f</a:t>
            </a:r>
            <a:r>
              <a:rPr lang="en-US" sz="2400" b="1" dirty="0" smtClean="0">
                <a:solidFill>
                  <a:schemeClr val="tx2"/>
                </a:solidFill>
              </a:rPr>
              <a:t>inancing </a:t>
            </a:r>
            <a:r>
              <a:rPr lang="en-US" sz="2400" b="1" dirty="0" smtClean="0"/>
              <a:t>i</a:t>
            </a:r>
            <a:r>
              <a:rPr lang="en-US" sz="2400" b="1" dirty="0" smtClean="0">
                <a:solidFill>
                  <a:schemeClr val="tx2"/>
                </a:solidFill>
              </a:rPr>
              <a:t>nstruments </a:t>
            </a:r>
            <a:r>
              <a:rPr lang="en-US" sz="2400" b="1" dirty="0" smtClean="0"/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re </a:t>
            </a:r>
            <a:r>
              <a:rPr lang="en-US" sz="2400" b="1" dirty="0" smtClean="0"/>
              <a:t>n</a:t>
            </a:r>
            <a:r>
              <a:rPr lang="en-US" sz="2400" b="1" dirty="0" smtClean="0">
                <a:solidFill>
                  <a:schemeClr val="tx2"/>
                </a:solidFill>
              </a:rPr>
              <a:t>eeded?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6800"/>
            <a:ext cx="8568952" cy="639464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 Efficiency (EE): overcome market barriers and risk perception</a:t>
            </a: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High upfront costs</a:t>
            </a: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Credit risks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: Most banks rely on credit rating criteria, while many EE developers and inefficient end-users are not creditworthy </a:t>
            </a: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Performance risks: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Lenders are not sure the expected energy savings will be realized, and measurement and verification is not an easy task </a:t>
            </a: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Banks lack expertise and interest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 EE financing</a:t>
            </a: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Small deals with high transaction costs</a:t>
            </a:r>
          </a:p>
          <a:p>
            <a:pPr lvl="1">
              <a:spcBef>
                <a:spcPts val="0"/>
              </a:spcBef>
            </a:pPr>
            <a:endParaRPr lang="en-US" sz="19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Renewable Energy (RE): overcome cost and technology risks</a:t>
            </a:r>
            <a:endParaRPr lang="en-US" sz="3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Mismatch between the short-term tenure and long-term payback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Technology risks: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e.g. geothermal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Credit risks for SME developers</a:t>
            </a:r>
            <a:endParaRPr lang="en-US" sz="19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Financing instruments for SMEs: tailored to market segments, barriers, and local context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37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1524000"/>
            <a:ext cx="9036496" cy="4739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lvl="1" indent="-457200" defTabSz="835025">
              <a:buClr>
                <a:srgbClr val="00B050"/>
              </a:buClr>
              <a:buSzPct val="105000"/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B050"/>
                </a:solidFill>
              </a:rPr>
              <a:t>Credit Lines</a:t>
            </a:r>
            <a:r>
              <a:rPr lang="en-US" sz="2000" dirty="0" smtClean="0">
                <a:solidFill>
                  <a:srgbClr val="00B050"/>
                </a:solidFill>
              </a:rPr>
              <a:t>: </a:t>
            </a:r>
            <a:r>
              <a:rPr lang="en-US" dirty="0" smtClean="0"/>
              <a:t>Effective at increasing banks’ capacity and confidence in EE/RE investments to</a:t>
            </a:r>
            <a:r>
              <a:rPr lang="en-US" b="1" i="1" dirty="0" smtClean="0"/>
              <a:t> </a:t>
            </a:r>
            <a:r>
              <a:rPr lang="en-US" b="1" dirty="0" smtClean="0"/>
              <a:t>large and medium sized</a:t>
            </a:r>
            <a:r>
              <a:rPr lang="en-US" dirty="0" smtClean="0"/>
              <a:t> clients/projects and providing </a:t>
            </a:r>
            <a:r>
              <a:rPr lang="en-US" b="1" dirty="0" smtClean="0"/>
              <a:t>longer term tenure</a:t>
            </a:r>
            <a:r>
              <a:rPr lang="en-US" dirty="0" smtClean="0"/>
              <a:t> for RE projects; </a:t>
            </a:r>
            <a:r>
              <a:rPr lang="en-US" b="1" dirty="0" smtClean="0"/>
              <a:t>BUT</a:t>
            </a:r>
            <a:r>
              <a:rPr lang="en-US" dirty="0" smtClean="0"/>
              <a:t> supporting SME EE investments is a challenge</a:t>
            </a:r>
          </a:p>
          <a:p>
            <a:pPr lvl="1" indent="-457200" defTabSz="835025">
              <a:buClr>
                <a:srgbClr val="00B050"/>
              </a:buClr>
              <a:buSzPct val="105000"/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 lvl="1" indent="-457200" defTabSz="835025">
              <a:buClr>
                <a:srgbClr val="00B050"/>
              </a:buClr>
              <a:buSzPct val="105000"/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B050"/>
                </a:solidFill>
              </a:rPr>
              <a:t>Risk Guarantees: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Effective at</a:t>
            </a:r>
            <a:r>
              <a:rPr lang="en-US" b="1" dirty="0" smtClean="0"/>
              <a:t> </a:t>
            </a:r>
            <a:r>
              <a:rPr lang="en-US" dirty="0" smtClean="0"/>
              <a:t>increasing banks’ confidence in the clients at </a:t>
            </a:r>
            <a:r>
              <a:rPr lang="en-US" b="1" dirty="0" smtClean="0"/>
              <a:t>margins of risk ratings such as ESCOs, </a:t>
            </a:r>
            <a:r>
              <a:rPr lang="en-US" dirty="0" smtClean="0"/>
              <a:t>mitigating </a:t>
            </a:r>
            <a:r>
              <a:rPr lang="en-US" b="1" dirty="0" smtClean="0"/>
              <a:t>technology risks </a:t>
            </a:r>
            <a:r>
              <a:rPr lang="en-US" dirty="0" smtClean="0"/>
              <a:t>(e.g. geothermal) and extending loan tenure; </a:t>
            </a:r>
            <a:r>
              <a:rPr lang="en-US" b="1" dirty="0" smtClean="0"/>
              <a:t>BUT</a:t>
            </a:r>
            <a:r>
              <a:rPr lang="en-US" dirty="0" smtClean="0"/>
              <a:t> only reduce banks’ </a:t>
            </a:r>
            <a:r>
              <a:rPr lang="en-US" b="1" dirty="0" smtClean="0"/>
              <a:t>perceived</a:t>
            </a:r>
            <a:r>
              <a:rPr lang="en-US" dirty="0" smtClean="0"/>
              <a:t> risks</a:t>
            </a:r>
          </a:p>
          <a:p>
            <a:pPr lvl="1" indent="-457200" defTabSz="835025">
              <a:buClr>
                <a:srgbClr val="00B050"/>
              </a:buClr>
              <a:buSzPct val="105000"/>
              <a:buFont typeface="Arial" pitchFamily="34" charset="0"/>
              <a:buChar char="•"/>
            </a:pPr>
            <a:endParaRPr lang="en-US" dirty="0" smtClean="0"/>
          </a:p>
          <a:p>
            <a:pPr lvl="1" indent="-457200" defTabSz="835025">
              <a:buClr>
                <a:srgbClr val="00B050"/>
              </a:buClr>
              <a:buSzPct val="105000"/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B050"/>
                </a:solidFill>
              </a:rPr>
              <a:t>Dedicated Funds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  <a:r>
              <a:rPr lang="en-US" dirty="0" smtClean="0"/>
              <a:t>Effective at increasing access to EE financing for </a:t>
            </a:r>
            <a:r>
              <a:rPr lang="en-US" b="1" dirty="0" smtClean="0"/>
              <a:t>SMEs and     public sector projects</a:t>
            </a:r>
            <a:r>
              <a:rPr lang="en-US" dirty="0" smtClean="0"/>
              <a:t>, and when </a:t>
            </a:r>
            <a:r>
              <a:rPr lang="en-US" b="1" dirty="0" smtClean="0"/>
              <a:t>domestic banks are not ready </a:t>
            </a:r>
            <a:r>
              <a:rPr lang="en-US" dirty="0" smtClean="0"/>
              <a:t>for RE financing; </a:t>
            </a:r>
            <a:r>
              <a:rPr lang="en-US" b="1" dirty="0" smtClean="0"/>
              <a:t>BUT </a:t>
            </a:r>
            <a:r>
              <a:rPr lang="en-US" dirty="0" smtClean="0"/>
              <a:t>leverage, sustainability, and scale-up key challenges </a:t>
            </a:r>
          </a:p>
          <a:p>
            <a:pPr lvl="1" indent="-457200" defTabSz="835025">
              <a:spcBef>
                <a:spcPts val="18"/>
              </a:spcBef>
              <a:spcAft>
                <a:spcPts val="400"/>
              </a:spcAft>
              <a:buClr>
                <a:srgbClr val="00B050"/>
              </a:buClr>
              <a:buSzPct val="105000"/>
              <a:buFont typeface="Arial" pitchFamily="34" charset="0"/>
              <a:buChar char="•"/>
            </a:pPr>
            <a:endParaRPr lang="en-US" sz="2000" dirty="0" smtClean="0"/>
          </a:p>
          <a:p>
            <a:pPr lvl="1" indent="-457200" defTabSz="835025">
              <a:spcBef>
                <a:spcPts val="18"/>
              </a:spcBef>
              <a:spcAft>
                <a:spcPts val="400"/>
              </a:spcAft>
              <a:buClr>
                <a:srgbClr val="00B050"/>
              </a:buClr>
              <a:buSzPct val="105000"/>
              <a:buFont typeface="Wingdings" pitchFamily="2" charset="2"/>
              <a:buChar char="§"/>
            </a:pPr>
            <a:endParaRPr lang="en-US" sz="2000" b="1" dirty="0" smtClean="0"/>
          </a:p>
          <a:p>
            <a:pPr lvl="1" indent="-457200" defTabSz="835025">
              <a:spcBef>
                <a:spcPts val="18"/>
              </a:spcBef>
              <a:spcAft>
                <a:spcPts val="400"/>
              </a:spcAft>
              <a:buClr>
                <a:srgbClr val="C00000"/>
              </a:buClr>
              <a:buSzPct val="105000"/>
              <a:buFont typeface="Wingdings" pitchFamily="2" charset="2"/>
              <a:buChar char="§"/>
            </a:pPr>
            <a:endParaRPr lang="en-US" sz="2400" dirty="0" smtClean="0"/>
          </a:p>
          <a:p>
            <a:pPr lvl="1" indent="-457200" defTabSz="835025">
              <a:spcBef>
                <a:spcPts val="18"/>
              </a:spcBef>
              <a:spcAft>
                <a:spcPts val="400"/>
              </a:spcAft>
              <a:buClr>
                <a:srgbClr val="C00000"/>
              </a:buClr>
              <a:buSzPct val="105000"/>
            </a:pPr>
            <a:endParaRPr lang="en-US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8392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Which public financing instruments maximize financial leverage 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Engaging domestic banks through credit lines and guarantees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dirty="0" smtClean="0"/>
              <a:t>high leverage of public funds and good prospects of sustainability</a:t>
            </a:r>
          </a:p>
          <a:p>
            <a:endParaRPr lang="en-US" sz="2800" dirty="0" smtClean="0"/>
          </a:p>
          <a:p>
            <a:pPr indent="-457200" defTabSz="835025">
              <a:spcBef>
                <a:spcPts val="18"/>
              </a:spcBef>
              <a:spcAft>
                <a:spcPts val="400"/>
              </a:spcAft>
              <a:buSzPct val="105000"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Technical Assistance (TA): </a:t>
            </a:r>
            <a:r>
              <a:rPr lang="en-US" sz="2800" dirty="0" smtClean="0"/>
              <a:t>critical with high pay-off,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particularly when packaged with public financing instruments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indent="-457200" defTabSz="835025">
              <a:spcBef>
                <a:spcPts val="18"/>
              </a:spcBef>
              <a:spcAft>
                <a:spcPts val="400"/>
              </a:spcAft>
              <a:buSzPct val="105000"/>
            </a:pPr>
            <a:endParaRPr lang="en-US" sz="2800" dirty="0" smtClean="0">
              <a:solidFill>
                <a:srgbClr val="00B050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Lessons Learned: Implementing Public Financing Instruments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90600"/>
            <a:ext cx="8496944" cy="5661248"/>
          </a:xfrm>
        </p:spPr>
        <p:txBody>
          <a:bodyPr>
            <a:normAutofit/>
          </a:bodyPr>
          <a:lstStyle/>
          <a:p>
            <a:pPr marL="400050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Technical Assistance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is critical to: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Financial institutions 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EE/RE project developers  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EE/RE policy makers and financial regulators</a:t>
            </a:r>
          </a:p>
          <a:p>
            <a:pPr marL="400050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Generating sufficient deal flows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has been a major challenge: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Need to better match banks’ financing criteria with the targeted market segments who most in need of financing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Need to expand beyond banks’ “comfort zones”: clients, sectors, technologies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Need to motivate banks’ internal organization for project origination</a:t>
            </a:r>
          </a:p>
          <a:p>
            <a:pPr marL="400050" indent="-514350" defTabSz="835025">
              <a:spcBef>
                <a:spcPts val="18"/>
              </a:spcBef>
              <a:spcAft>
                <a:spcPts val="400"/>
              </a:spcAft>
              <a:buClr>
                <a:schemeClr val="accent6"/>
              </a:buClr>
              <a:buSzPct val="105000"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Governance and management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publicly funded programs is critical to success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tx2"/>
              </a:buClr>
              <a:buSzPct val="105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Careful selection of managers of financing facilities</a:t>
            </a:r>
          </a:p>
          <a:p>
            <a:pPr marL="800100" lvl="1" indent="-514350" defTabSz="835025">
              <a:spcBef>
                <a:spcPts val="18"/>
              </a:spcBef>
              <a:spcAft>
                <a:spcPts val="400"/>
              </a:spcAft>
              <a:buClr>
                <a:schemeClr val="tx2"/>
              </a:buClr>
              <a:buSzPct val="105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Ensuring their independence</a:t>
            </a:r>
          </a:p>
          <a:p>
            <a:pPr marL="400050" indent="-514350" defTabSz="835025">
              <a:spcBef>
                <a:spcPts val="18"/>
              </a:spcBef>
              <a:spcAft>
                <a:spcPts val="400"/>
              </a:spcAft>
              <a:buClr>
                <a:schemeClr val="tx2"/>
              </a:buClr>
              <a:buSzPct val="105000"/>
            </a:pPr>
            <a:endParaRPr lang="en-US" dirty="0" smtClean="0"/>
          </a:p>
          <a:p>
            <a:pPr marL="400050" indent="-514350" defTabSz="835025">
              <a:spcBef>
                <a:spcPts val="18"/>
              </a:spcBef>
              <a:spcAft>
                <a:spcPts val="400"/>
              </a:spcAft>
              <a:buClr>
                <a:schemeClr val="tx2"/>
              </a:buClr>
              <a:buSzPct val="105000"/>
              <a:buFont typeface="+mj-lt"/>
              <a:buAutoNum type="arabicPeriod" startAt="6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Nataliya Mylenko</a:t>
            </a:r>
          </a:p>
          <a:p>
            <a:r>
              <a:rPr lang="en-US" dirty="0" smtClean="0"/>
              <a:t>	Financial and Private Sector Development</a:t>
            </a:r>
            <a:br>
              <a:rPr lang="en-US" dirty="0" smtClean="0"/>
            </a:br>
            <a:r>
              <a:rPr lang="en-US" dirty="0" smtClean="0"/>
              <a:t>East Asia and Pacific Region, </a:t>
            </a:r>
          </a:p>
          <a:p>
            <a:r>
              <a:rPr lang="en-US" dirty="0" smtClean="0"/>
              <a:t>	The World Bank Group</a:t>
            </a:r>
            <a:br>
              <a:rPr lang="en-US" dirty="0" smtClean="0"/>
            </a:br>
            <a:r>
              <a:rPr lang="en-US" dirty="0" smtClean="0"/>
              <a:t>1818 H Street, N.W., Washington, DC 20433 </a:t>
            </a:r>
            <a:br>
              <a:rPr lang="en-US" dirty="0" smtClean="0"/>
            </a:br>
            <a:r>
              <a:rPr lang="en-US" dirty="0" smtClean="0"/>
              <a:t>nmylenko@worldbank.org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384048" y="914400"/>
            <a:ext cx="8385048" cy="4587875"/>
          </a:xfrm>
        </p:spPr>
        <p:txBody>
          <a:bodyPr/>
          <a:lstStyle/>
          <a:p>
            <a:pPr>
              <a:buAutoNum type="arabicPeriod"/>
            </a:pPr>
            <a:r>
              <a:rPr lang="en-US" sz="2000" dirty="0" smtClean="0"/>
              <a:t>Context</a:t>
            </a:r>
          </a:p>
          <a:p>
            <a:pPr>
              <a:buAutoNum type="arabicPeriod"/>
            </a:pPr>
            <a:endParaRPr lang="en-US" sz="2000" dirty="0" smtClean="0"/>
          </a:p>
          <a:p>
            <a:pPr>
              <a:buAutoNum type="arabicPeriod"/>
            </a:pPr>
            <a:r>
              <a:rPr lang="en-US" sz="2000" dirty="0" smtClean="0"/>
              <a:t>SME access to finance</a:t>
            </a:r>
          </a:p>
          <a:p>
            <a:pPr>
              <a:buAutoNum type="arabicPeriod"/>
            </a:pPr>
            <a:endParaRPr lang="en-US" sz="2000" dirty="0" smtClean="0"/>
          </a:p>
          <a:p>
            <a:pPr>
              <a:buAutoNum type="arabicPeriod"/>
            </a:pPr>
            <a:r>
              <a:rPr lang="en-US" sz="2000" dirty="0" smtClean="0"/>
              <a:t>Green finance for SME</a:t>
            </a:r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5937504" y="685800"/>
            <a:ext cx="2825496" cy="4816475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The combination of observations and </a:t>
            </a:r>
            <a:r>
              <a:rPr lang="en-US" sz="1900" dirty="0" err="1" smtClean="0">
                <a:solidFill>
                  <a:schemeClr val="tx2">
                    <a:lumMod val="75000"/>
                  </a:schemeClr>
                </a:solidFill>
              </a:rPr>
              <a:t>paleoclimate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 information shows</a:t>
            </a:r>
          </a:p>
          <a:p>
            <a:pPr marL="0" indent="0">
              <a:spcBef>
                <a:spcPts val="0"/>
              </a:spcBef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unprecedented changes in the climate system…</a:t>
            </a:r>
          </a:p>
          <a:p>
            <a:pPr marL="0" indent="0">
              <a:spcBef>
                <a:spcPts val="0"/>
              </a:spcBef>
            </a:pPr>
            <a:endParaRPr lang="en-US" sz="1900" dirty="0" smtClean="0"/>
          </a:p>
          <a:p>
            <a:pPr indent="0">
              <a:spcBef>
                <a:spcPts val="0"/>
              </a:spcBef>
            </a:pPr>
            <a:endParaRPr lang="en-US" sz="1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0" algn="r">
              <a:spcBef>
                <a:spcPts val="0"/>
              </a:spcBef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…Warming in the</a:t>
            </a:r>
          </a:p>
          <a:p>
            <a:pPr indent="0" algn="r">
              <a:spcBef>
                <a:spcPts val="0"/>
              </a:spcBef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climate system</a:t>
            </a:r>
          </a:p>
          <a:p>
            <a:pPr indent="0" algn="r">
              <a:spcBef>
                <a:spcPts val="0"/>
              </a:spcBef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unequivocal.</a:t>
            </a:r>
          </a:p>
          <a:p>
            <a:pPr algn="ctr"/>
            <a:endParaRPr lang="en-US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200" i="1" dirty="0" smtClean="0"/>
              <a:t>Intergovernmental Panel on Climate Change (IPCC), 2007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438"/>
            <a:ext cx="5436316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74638"/>
            <a:ext cx="8385048" cy="1096962"/>
          </a:xfrm>
        </p:spPr>
        <p:txBody>
          <a:bodyPr>
            <a:noAutofit/>
          </a:bodyPr>
          <a:lstStyle/>
          <a:p>
            <a:r>
              <a:rPr lang="en-US" dirty="0" smtClean="0"/>
              <a:t>Continued GHG emissions ... would induce many changes ...</a:t>
            </a:r>
            <a:br>
              <a:rPr lang="en-US" dirty="0" smtClean="0"/>
            </a:br>
            <a:r>
              <a:rPr lang="en-US" dirty="0" smtClean="0"/>
              <a:t>that would very likely be larger than those observed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0911"/>
            <a:ext cx="9143999" cy="31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10400" y="118693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(IPCC 2007)</a:t>
            </a:r>
            <a:endParaRPr lang="en-US" sz="16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climate leads to changes in extreme weather and climate events, resulting in significant economic and human 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423988"/>
            <a:ext cx="85534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climate change challenge needs both mitigation and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535" y="1219201"/>
            <a:ext cx="360866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1" y="1764268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Mitigation – measures to reduce greenhouse gas emissions (renewable energy, energy efficiency, reforestation, eliminating waste methane, etc)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1" y="4038600"/>
            <a:ext cx="4349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Adaptation – measures to adjust to the changing environment (building coastal </a:t>
            </a:r>
            <a:r>
              <a:rPr lang="en-US" dirty="0" err="1" smtClean="0"/>
              <a:t>defences</a:t>
            </a:r>
            <a:r>
              <a:rPr lang="en-US" dirty="0" smtClean="0"/>
              <a:t> to prevent flooding as in the Netherlands and Maldives, water management, etc). 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38184"/>
            <a:ext cx="3581400" cy="21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7150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What does this mean for micro, small and medium enterprises?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1524000" y="1752600"/>
            <a:ext cx="5562600" cy="344487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More than 95% of all enterprises in the world are Micro Small and Medium Enterprises and they are key for both mitigation and adaptation to climate change</a:t>
            </a: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191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00"/>
                </a:solidFill>
              </a:rPr>
              <a:t>The financing is essential to enable MSMEs to contribute to addressing climate change challenge.</a:t>
            </a:r>
            <a:endParaRPr lang="en-US" sz="32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2308"/>
            <a:ext cx="8385048" cy="1143000"/>
          </a:xfrm>
        </p:spPr>
        <p:txBody>
          <a:bodyPr/>
          <a:lstStyle/>
          <a:p>
            <a:pPr algn="r"/>
            <a:r>
              <a:rPr lang="en-US" dirty="0" smtClean="0"/>
              <a:t>…But SMEs face a challenge to obtain financing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43" y="838201"/>
            <a:ext cx="862874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usual constraints SMEs face when trying to obtain credit are exacerbated when they need financing for renewable energy, energy efficiency, or other new products and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09C373-A8B5-41F5-ACE0-FB9D016BFB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752600"/>
          <a:ext cx="7924800" cy="435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467600" y="3962400"/>
            <a:ext cx="304800" cy="0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659</Words>
  <Application>Microsoft Office PowerPoint</Application>
  <PresentationFormat>On-screen Show (4:3)</PresentationFormat>
  <Paragraphs>94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5_Office Theme</vt:lpstr>
      <vt:lpstr>Office Theme</vt:lpstr>
      <vt:lpstr>3_Office Theme</vt:lpstr>
      <vt:lpstr>4_Office Theme</vt:lpstr>
      <vt:lpstr>1_Office Theme</vt:lpstr>
      <vt:lpstr>2_Office Theme</vt:lpstr>
      <vt:lpstr>  Green Finance in SMEs     </vt:lpstr>
      <vt:lpstr>Slide 2</vt:lpstr>
      <vt:lpstr>Slide 3</vt:lpstr>
      <vt:lpstr>Continued GHG emissions ... would induce many changes ... that would very likely be larger than those observed </vt:lpstr>
      <vt:lpstr>A changing climate leads to changes in extreme weather and climate events, resulting in significant economic and human costs</vt:lpstr>
      <vt:lpstr>Addressing climate change challenge needs both mitigation and adaptation</vt:lpstr>
      <vt:lpstr>What does this mean for micro, small and medium enterprises?</vt:lpstr>
      <vt:lpstr>…But SMEs face a challenge to obtain financing</vt:lpstr>
      <vt:lpstr>The usual constraints SMEs face when trying to obtain credit are exacerbated when they need financing for renewable energy, energy efficiency, or other new products and technologies</vt:lpstr>
      <vt:lpstr>When public financing instruments are needed?</vt:lpstr>
      <vt:lpstr>Slide 11</vt:lpstr>
      <vt:lpstr>Which public financing instruments maximize financial leverage ?</vt:lpstr>
      <vt:lpstr>Lessons Learned: Implementing Public Financing Instruments </vt:lpstr>
      <vt:lpstr>Slide 14</vt:lpstr>
    </vt:vector>
  </TitlesOfParts>
  <Company>Breckenridge Design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Maximum Two Lines</dc:title>
  <dc:creator>Katie Linnell</dc:creator>
  <cp:lastModifiedBy>itsme08</cp:lastModifiedBy>
  <cp:revision>729</cp:revision>
  <dcterms:created xsi:type="dcterms:W3CDTF">2010-03-11T20:18:57Z</dcterms:created>
  <dcterms:modified xsi:type="dcterms:W3CDTF">2012-07-06T01:25:56Z</dcterms:modified>
</cp:coreProperties>
</file>