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7" r:id="rId2"/>
    <p:sldId id="284" r:id="rId3"/>
    <p:sldId id="356" r:id="rId4"/>
    <p:sldId id="329" r:id="rId5"/>
    <p:sldId id="330" r:id="rId6"/>
    <p:sldId id="331" r:id="rId7"/>
    <p:sldId id="332" r:id="rId8"/>
    <p:sldId id="335" r:id="rId9"/>
    <p:sldId id="336" r:id="rId10"/>
    <p:sldId id="377" r:id="rId11"/>
    <p:sldId id="378" r:id="rId12"/>
    <p:sldId id="379" r:id="rId13"/>
    <p:sldId id="380" r:id="rId14"/>
    <p:sldId id="385" r:id="rId15"/>
    <p:sldId id="386" r:id="rId16"/>
    <p:sldId id="387" r:id="rId17"/>
    <p:sldId id="342" r:id="rId18"/>
    <p:sldId id="370" r:id="rId19"/>
    <p:sldId id="347" r:id="rId20"/>
    <p:sldId id="344" r:id="rId21"/>
    <p:sldId id="348" r:id="rId22"/>
    <p:sldId id="375" r:id="rId23"/>
    <p:sldId id="376" r:id="rId24"/>
    <p:sldId id="371" r:id="rId25"/>
    <p:sldId id="382" r:id="rId26"/>
    <p:sldId id="369" r:id="rId27"/>
    <p:sldId id="383" r:id="rId28"/>
    <p:sldId id="384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MS PGothic"/>
        <a:cs typeface="MS PGothic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/>
        <a:ea typeface="MS PGothic"/>
        <a:cs typeface="MS PGothic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/>
        <a:ea typeface="MS PGothic"/>
        <a:cs typeface="MS PGothic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/>
        <a:ea typeface="MS PGothic"/>
        <a:cs typeface="MS PGothic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63"/>
    <a:srgbClr val="F58233"/>
    <a:srgbClr val="9E004F"/>
    <a:srgbClr val="BAAF6B"/>
    <a:srgbClr val="FBB04C"/>
    <a:srgbClr val="AD7882"/>
    <a:srgbClr val="76002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4" autoAdjust="0"/>
    <p:restoredTop sz="99471" autoAdjust="0"/>
  </p:normalViewPr>
  <p:slideViewPr>
    <p:cSldViewPr>
      <p:cViewPr>
        <p:scale>
          <a:sx n="66" d="100"/>
          <a:sy n="66" d="100"/>
        </p:scale>
        <p:origin x="-1104" y="-360"/>
      </p:cViewPr>
      <p:guideLst>
        <p:guide orient="horz" pos="2160"/>
        <p:guide orient="horz" pos="4109"/>
        <p:guide orient="horz"/>
        <p:guide orient="horz" pos="2304"/>
        <p:guide orient="horz" pos="3901"/>
        <p:guide orient="horz" pos="448"/>
        <p:guide orient="horz" pos="1092"/>
        <p:guide orient="horz" pos="1404"/>
        <p:guide pos="2860"/>
        <p:guide pos="181"/>
        <p:guide pos="5557"/>
        <p:guide pos="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Approvals for Least Developed Member Countries</c:v>
                </c:pt>
              </c:strCache>
            </c:strRef>
          </c:tx>
          <c:dPt>
            <c:idx val="0"/>
            <c:bubble3D val="0"/>
            <c:spPr>
              <a:solidFill>
                <a:srgbClr val="9E004F"/>
              </a:solidFill>
              <a:ln>
                <a:solidFill>
                  <a:srgbClr val="C40063"/>
                </a:solidFill>
              </a:ln>
            </c:spPr>
          </c:dPt>
          <c:dPt>
            <c:idx val="1"/>
            <c:bubble3D val="0"/>
            <c:spPr>
              <a:solidFill>
                <a:srgbClr val="F58233"/>
              </a:solidFill>
            </c:spPr>
          </c:dPt>
          <c:cat>
            <c:strRef>
              <c:f>Sheet1!$A$2:$A$3</c:f>
              <c:strCache>
                <c:ptCount val="2"/>
                <c:pt idx="0">
                  <c:v>LDMCs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0.49000000000000032</c:v>
                </c:pt>
                <c:pt idx="1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B8545-48D4-4956-83E7-A2B4353C1EA3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7251FEC-88EF-417D-8C1D-0AAF7DAAB84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BBADA7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ITFC Capital Resources</a:t>
          </a:r>
          <a:endParaRPr lang="en-GB" sz="20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6E0D4B3-36D2-4508-9015-A4297ED4486C}" type="parTrans" cxnId="{666E0C3C-DE23-42F7-98DA-7647A240CF8D}">
      <dgm:prSet/>
      <dgm:spPr/>
      <dgm:t>
        <a:bodyPr/>
        <a:lstStyle/>
        <a:p>
          <a:endParaRPr lang="en-GB"/>
        </a:p>
      </dgm:t>
    </dgm:pt>
    <dgm:pt modelId="{08415DCA-49D2-4FA8-A73B-75622A3016BD}" type="sibTrans" cxnId="{666E0C3C-DE23-42F7-98DA-7647A240CF8D}">
      <dgm:prSet/>
      <dgm:spPr/>
      <dgm:t>
        <a:bodyPr/>
        <a:lstStyle/>
        <a:p>
          <a:endParaRPr lang="en-GB"/>
        </a:p>
      </dgm:t>
    </dgm:pt>
    <dgm:pt modelId="{ECC494D7-7CA6-4D5E-A069-FFBEFC7861A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BBADA7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BADEA Export Financing Scheme</a:t>
          </a:r>
          <a:endParaRPr lang="en-GB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59ADE7E-48AB-4FF4-9E2B-5696CA3982E3}" type="parTrans" cxnId="{93AD4AF6-063D-4090-BBCD-7A2593B759DD}">
      <dgm:prSet/>
      <dgm:spPr/>
      <dgm:t>
        <a:bodyPr/>
        <a:lstStyle/>
        <a:p>
          <a:endParaRPr lang="en-GB"/>
        </a:p>
      </dgm:t>
    </dgm:pt>
    <dgm:pt modelId="{6B137C2F-4098-4474-845E-496904637A78}" type="sibTrans" cxnId="{93AD4AF6-063D-4090-BBCD-7A2593B759DD}">
      <dgm:prSet/>
      <dgm:spPr/>
      <dgm:t>
        <a:bodyPr/>
        <a:lstStyle/>
        <a:p>
          <a:endParaRPr lang="en-GB"/>
        </a:p>
      </dgm:t>
    </dgm:pt>
    <dgm:pt modelId="{559D73E6-7B13-4452-B7BC-C693DEA97FB0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BBADA7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Other Multilateral Funds</a:t>
          </a:r>
          <a:endParaRPr lang="en-GB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581E7E-4F75-497F-B77E-B3CA9F82E61B}" type="parTrans" cxnId="{86E62DDF-CC12-4316-9F5B-C7C8559D575F}">
      <dgm:prSet/>
      <dgm:spPr/>
      <dgm:t>
        <a:bodyPr/>
        <a:lstStyle/>
        <a:p>
          <a:endParaRPr lang="en-GB"/>
        </a:p>
      </dgm:t>
    </dgm:pt>
    <dgm:pt modelId="{7893AE49-325F-4658-B438-1D0B62C9EC33}" type="sibTrans" cxnId="{86E62DDF-CC12-4316-9F5B-C7C8559D575F}">
      <dgm:prSet/>
      <dgm:spPr/>
      <dgm:t>
        <a:bodyPr/>
        <a:lstStyle/>
        <a:p>
          <a:endParaRPr lang="en-GB"/>
        </a:p>
      </dgm:t>
    </dgm:pt>
    <dgm:pt modelId="{88A7E09B-B52C-4614-A5C7-F9B5E763605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BBADA7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IDB </a:t>
          </a:r>
          <a:r>
            <a:rPr lang="en-US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Mudaraba</a:t>
          </a:r>
          <a:r>
            <a: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Fund</a:t>
          </a:r>
          <a:endParaRPr lang="en-GB" sz="16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endParaRPr lang="en-GB" sz="1500" dirty="0"/>
        </a:p>
      </dgm:t>
    </dgm:pt>
    <dgm:pt modelId="{BB80205E-A2D4-4E96-9DF0-06606F423186}" type="sibTrans" cxnId="{D5ECD914-567F-42EF-9562-7BAD136C2B07}">
      <dgm:prSet/>
      <dgm:spPr/>
      <dgm:t>
        <a:bodyPr/>
        <a:lstStyle/>
        <a:p>
          <a:endParaRPr lang="en-GB"/>
        </a:p>
      </dgm:t>
    </dgm:pt>
    <dgm:pt modelId="{5E6F1217-BC74-47AC-B5C5-23F1DB2C2FC1}" type="parTrans" cxnId="{D5ECD914-567F-42EF-9562-7BAD136C2B07}">
      <dgm:prSet/>
      <dgm:spPr/>
      <dgm:t>
        <a:bodyPr/>
        <a:lstStyle/>
        <a:p>
          <a:endParaRPr lang="en-GB"/>
        </a:p>
      </dgm:t>
    </dgm:pt>
    <dgm:pt modelId="{6E5EE46C-4D9E-4B77-A0BC-FCEA78194EEB}" type="pres">
      <dgm:prSet presAssocID="{1ACB8545-48D4-4956-83E7-A2B4353C1EA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0DE3D4-4094-4A17-93C8-1A59222A258E}" type="pres">
      <dgm:prSet presAssocID="{F7251FEC-88EF-417D-8C1D-0AAF7DAAB849}" presName="circ1" presStyleLbl="vennNode1" presStyleIdx="0" presStyleCnt="4"/>
      <dgm:spPr/>
      <dgm:t>
        <a:bodyPr/>
        <a:lstStyle/>
        <a:p>
          <a:endParaRPr lang="en-GB"/>
        </a:p>
      </dgm:t>
    </dgm:pt>
    <dgm:pt modelId="{0348CA98-AEA0-4B0D-9057-9E2F26B2E68F}" type="pres">
      <dgm:prSet presAssocID="{F7251FEC-88EF-417D-8C1D-0AAF7DAAB8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F76BFD-88E1-4DB6-B700-C31C61F349D0}" type="pres">
      <dgm:prSet presAssocID="{ECC494D7-7CA6-4D5E-A069-FFBEFC7861AF}" presName="circ2" presStyleLbl="vennNode1" presStyleIdx="1" presStyleCnt="4" custLinFactNeighborY="-3202"/>
      <dgm:spPr/>
      <dgm:t>
        <a:bodyPr/>
        <a:lstStyle/>
        <a:p>
          <a:endParaRPr lang="en-GB"/>
        </a:p>
      </dgm:t>
    </dgm:pt>
    <dgm:pt modelId="{506C3CE2-332E-4F76-8880-410E71D8984F}" type="pres">
      <dgm:prSet presAssocID="{ECC494D7-7CA6-4D5E-A069-FFBEFC7861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4266A-55D8-48D2-B754-699BDB1DA1D2}" type="pres">
      <dgm:prSet presAssocID="{559D73E6-7B13-4452-B7BC-C693DEA97FB0}" presName="circ3" presStyleLbl="vennNode1" presStyleIdx="2" presStyleCnt="4"/>
      <dgm:spPr/>
      <dgm:t>
        <a:bodyPr/>
        <a:lstStyle/>
        <a:p>
          <a:endParaRPr lang="en-GB"/>
        </a:p>
      </dgm:t>
    </dgm:pt>
    <dgm:pt modelId="{F0E0AEEB-56F5-4C5D-9CA0-C0E953128A32}" type="pres">
      <dgm:prSet presAssocID="{559D73E6-7B13-4452-B7BC-C693DEA97FB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93B1C1-6F11-49DE-9AA7-C9B6F11BB108}" type="pres">
      <dgm:prSet presAssocID="{88A7E09B-B52C-4614-A5C7-F9B5E7636059}" presName="circ4" presStyleLbl="vennNode1" presStyleIdx="3" presStyleCnt="4"/>
      <dgm:spPr/>
      <dgm:t>
        <a:bodyPr/>
        <a:lstStyle/>
        <a:p>
          <a:endParaRPr lang="en-GB"/>
        </a:p>
      </dgm:t>
    </dgm:pt>
    <dgm:pt modelId="{F3EEFCCB-86E3-4A43-B532-F560F9C4EBB7}" type="pres">
      <dgm:prSet presAssocID="{88A7E09B-B52C-4614-A5C7-F9B5E763605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5D39571-CDB9-4095-B714-54BA59E34EE8}" type="presOf" srcId="{559D73E6-7B13-4452-B7BC-C693DEA97FB0}" destId="{E714266A-55D8-48D2-B754-699BDB1DA1D2}" srcOrd="0" destOrd="0" presId="urn:microsoft.com/office/officeart/2005/8/layout/venn1"/>
    <dgm:cxn modelId="{666E0C3C-DE23-42F7-98DA-7647A240CF8D}" srcId="{1ACB8545-48D4-4956-83E7-A2B4353C1EA3}" destId="{F7251FEC-88EF-417D-8C1D-0AAF7DAAB849}" srcOrd="0" destOrd="0" parTransId="{96E0D4B3-36D2-4508-9015-A4297ED4486C}" sibTransId="{08415DCA-49D2-4FA8-A73B-75622A3016BD}"/>
    <dgm:cxn modelId="{7907B58C-F608-4CA6-94E2-DDFC70109CCE}" type="presOf" srcId="{ECC494D7-7CA6-4D5E-A069-FFBEFC7861AF}" destId="{506C3CE2-332E-4F76-8880-410E71D8984F}" srcOrd="1" destOrd="0" presId="urn:microsoft.com/office/officeart/2005/8/layout/venn1"/>
    <dgm:cxn modelId="{D5ECD914-567F-42EF-9562-7BAD136C2B07}" srcId="{1ACB8545-48D4-4956-83E7-A2B4353C1EA3}" destId="{88A7E09B-B52C-4614-A5C7-F9B5E7636059}" srcOrd="3" destOrd="0" parTransId="{5E6F1217-BC74-47AC-B5C5-23F1DB2C2FC1}" sibTransId="{BB80205E-A2D4-4E96-9DF0-06606F423186}"/>
    <dgm:cxn modelId="{DD473FB8-A2CA-42CC-8988-A09FB71695DB}" type="presOf" srcId="{ECC494D7-7CA6-4D5E-A069-FFBEFC7861AF}" destId="{6BF76BFD-88E1-4DB6-B700-C31C61F349D0}" srcOrd="0" destOrd="0" presId="urn:microsoft.com/office/officeart/2005/8/layout/venn1"/>
    <dgm:cxn modelId="{91AB01FC-E747-4680-BBAA-5A8CB66BA8D3}" type="presOf" srcId="{1ACB8545-48D4-4956-83E7-A2B4353C1EA3}" destId="{6E5EE46C-4D9E-4B77-A0BC-FCEA78194EEB}" srcOrd="0" destOrd="0" presId="urn:microsoft.com/office/officeart/2005/8/layout/venn1"/>
    <dgm:cxn modelId="{EA560DCD-9269-4545-90C4-781F3DF438B4}" type="presOf" srcId="{88A7E09B-B52C-4614-A5C7-F9B5E7636059}" destId="{F3EEFCCB-86E3-4A43-B532-F560F9C4EBB7}" srcOrd="1" destOrd="0" presId="urn:microsoft.com/office/officeart/2005/8/layout/venn1"/>
    <dgm:cxn modelId="{93AD4AF6-063D-4090-BBCD-7A2593B759DD}" srcId="{1ACB8545-48D4-4956-83E7-A2B4353C1EA3}" destId="{ECC494D7-7CA6-4D5E-A069-FFBEFC7861AF}" srcOrd="1" destOrd="0" parTransId="{C59ADE7E-48AB-4FF4-9E2B-5696CA3982E3}" sibTransId="{6B137C2F-4098-4474-845E-496904637A78}"/>
    <dgm:cxn modelId="{0BFDD5E7-83F2-4DA7-AE39-1E35AAF4669D}" type="presOf" srcId="{F7251FEC-88EF-417D-8C1D-0AAF7DAAB849}" destId="{0348CA98-AEA0-4B0D-9057-9E2F26B2E68F}" srcOrd="1" destOrd="0" presId="urn:microsoft.com/office/officeart/2005/8/layout/venn1"/>
    <dgm:cxn modelId="{93CC7C96-EF92-4905-8FC1-8351DDB8D3F2}" type="presOf" srcId="{88A7E09B-B52C-4614-A5C7-F9B5E7636059}" destId="{9993B1C1-6F11-49DE-9AA7-C9B6F11BB108}" srcOrd="0" destOrd="0" presId="urn:microsoft.com/office/officeart/2005/8/layout/venn1"/>
    <dgm:cxn modelId="{C449BDA5-213C-4A36-9B5D-C2683387C3F9}" type="presOf" srcId="{F7251FEC-88EF-417D-8C1D-0AAF7DAAB849}" destId="{130DE3D4-4094-4A17-93C8-1A59222A258E}" srcOrd="0" destOrd="0" presId="urn:microsoft.com/office/officeart/2005/8/layout/venn1"/>
    <dgm:cxn modelId="{50C08ADD-33EB-4CA4-966C-4C5079DF3969}" type="presOf" srcId="{559D73E6-7B13-4452-B7BC-C693DEA97FB0}" destId="{F0E0AEEB-56F5-4C5D-9CA0-C0E953128A32}" srcOrd="1" destOrd="0" presId="urn:microsoft.com/office/officeart/2005/8/layout/venn1"/>
    <dgm:cxn modelId="{86E62DDF-CC12-4316-9F5B-C7C8559D575F}" srcId="{1ACB8545-48D4-4956-83E7-A2B4353C1EA3}" destId="{559D73E6-7B13-4452-B7BC-C693DEA97FB0}" srcOrd="2" destOrd="0" parTransId="{76581E7E-4F75-497F-B77E-B3CA9F82E61B}" sibTransId="{7893AE49-325F-4658-B438-1D0B62C9EC33}"/>
    <dgm:cxn modelId="{BC5D8F7F-4D77-465B-9EB3-751F41D1231C}" type="presParOf" srcId="{6E5EE46C-4D9E-4B77-A0BC-FCEA78194EEB}" destId="{130DE3D4-4094-4A17-93C8-1A59222A258E}" srcOrd="0" destOrd="0" presId="urn:microsoft.com/office/officeart/2005/8/layout/venn1"/>
    <dgm:cxn modelId="{5BC1459A-9F4D-45C4-AFDD-996BD5CDFFDB}" type="presParOf" srcId="{6E5EE46C-4D9E-4B77-A0BC-FCEA78194EEB}" destId="{0348CA98-AEA0-4B0D-9057-9E2F26B2E68F}" srcOrd="1" destOrd="0" presId="urn:microsoft.com/office/officeart/2005/8/layout/venn1"/>
    <dgm:cxn modelId="{2220F0E0-A461-4A85-B545-11CE991B1FF4}" type="presParOf" srcId="{6E5EE46C-4D9E-4B77-A0BC-FCEA78194EEB}" destId="{6BF76BFD-88E1-4DB6-B700-C31C61F349D0}" srcOrd="2" destOrd="0" presId="urn:microsoft.com/office/officeart/2005/8/layout/venn1"/>
    <dgm:cxn modelId="{623CF20D-9BF2-4BE9-81FD-E08A80A6FC87}" type="presParOf" srcId="{6E5EE46C-4D9E-4B77-A0BC-FCEA78194EEB}" destId="{506C3CE2-332E-4F76-8880-410E71D8984F}" srcOrd="3" destOrd="0" presId="urn:microsoft.com/office/officeart/2005/8/layout/venn1"/>
    <dgm:cxn modelId="{46BF79FC-87C3-4035-885C-8ABA5456104A}" type="presParOf" srcId="{6E5EE46C-4D9E-4B77-A0BC-FCEA78194EEB}" destId="{E714266A-55D8-48D2-B754-699BDB1DA1D2}" srcOrd="4" destOrd="0" presId="urn:microsoft.com/office/officeart/2005/8/layout/venn1"/>
    <dgm:cxn modelId="{06AFAF2F-BCA6-4228-B03F-F053A73F4AD2}" type="presParOf" srcId="{6E5EE46C-4D9E-4B77-A0BC-FCEA78194EEB}" destId="{F0E0AEEB-56F5-4C5D-9CA0-C0E953128A32}" srcOrd="5" destOrd="0" presId="urn:microsoft.com/office/officeart/2005/8/layout/venn1"/>
    <dgm:cxn modelId="{07EF4B26-C358-4775-9F0A-B4B60B4AE394}" type="presParOf" srcId="{6E5EE46C-4D9E-4B77-A0BC-FCEA78194EEB}" destId="{9993B1C1-6F11-49DE-9AA7-C9B6F11BB108}" srcOrd="6" destOrd="0" presId="urn:microsoft.com/office/officeart/2005/8/layout/venn1"/>
    <dgm:cxn modelId="{41BE531E-3C40-4663-8789-97E96B4949CB}" type="presParOf" srcId="{6E5EE46C-4D9E-4B77-A0BC-FCEA78194EEB}" destId="{F3EEFCCB-86E3-4A43-B532-F560F9C4EBB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DE3D4-4094-4A17-93C8-1A59222A258E}">
      <dsp:nvSpPr>
        <dsp:cNvPr id="0" name=""/>
        <dsp:cNvSpPr/>
      </dsp:nvSpPr>
      <dsp:spPr>
        <a:xfrm>
          <a:off x="2509011" y="50037"/>
          <a:ext cx="2601976" cy="2601976"/>
        </a:xfrm>
        <a:prstGeom prst="ellipse">
          <a:avLst/>
        </a:prstGeom>
        <a:solidFill>
          <a:schemeClr val="bg1"/>
        </a:solidFill>
        <a:ln w="63500" cap="flat" cmpd="sng" algn="ctr">
          <a:solidFill>
            <a:srgbClr val="BBADA7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ITFC Capital Resources</a:t>
          </a:r>
          <a:endParaRPr lang="en-GB" sz="20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09239" y="400303"/>
        <a:ext cx="2001520" cy="825627"/>
      </dsp:txXfrm>
    </dsp:sp>
    <dsp:sp modelId="{6BF76BFD-88E1-4DB6-B700-C31C61F349D0}">
      <dsp:nvSpPr>
        <dsp:cNvPr id="0" name=""/>
        <dsp:cNvSpPr/>
      </dsp:nvSpPr>
      <dsp:spPr>
        <a:xfrm>
          <a:off x="3659886" y="1117596"/>
          <a:ext cx="2601976" cy="2601976"/>
        </a:xfrm>
        <a:prstGeom prst="ellipse">
          <a:avLst/>
        </a:prstGeom>
        <a:solidFill>
          <a:schemeClr val="bg1"/>
        </a:solidFill>
        <a:ln w="63500" cap="flat" cmpd="sng" algn="ctr">
          <a:solidFill>
            <a:srgbClr val="BBADA7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BADEA Export Financing Scheme</a:t>
          </a:r>
          <a:endParaRPr lang="en-GB" sz="1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60949" y="1417824"/>
        <a:ext cx="1000760" cy="2001520"/>
      </dsp:txXfrm>
    </dsp:sp>
    <dsp:sp modelId="{E714266A-55D8-48D2-B754-699BDB1DA1D2}">
      <dsp:nvSpPr>
        <dsp:cNvPr id="0" name=""/>
        <dsp:cNvSpPr/>
      </dsp:nvSpPr>
      <dsp:spPr>
        <a:xfrm>
          <a:off x="2509011" y="2351786"/>
          <a:ext cx="2601976" cy="2601976"/>
        </a:xfrm>
        <a:prstGeom prst="ellipse">
          <a:avLst/>
        </a:prstGeom>
        <a:solidFill>
          <a:schemeClr val="bg1"/>
        </a:solidFill>
        <a:ln w="63500" cap="flat" cmpd="sng" algn="ctr">
          <a:solidFill>
            <a:srgbClr val="BBADA7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Other Multilateral Funds</a:t>
          </a:r>
          <a:endParaRPr lang="en-GB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09239" y="3777868"/>
        <a:ext cx="2001520" cy="825627"/>
      </dsp:txXfrm>
    </dsp:sp>
    <dsp:sp modelId="{9993B1C1-6F11-49DE-9AA7-C9B6F11BB108}">
      <dsp:nvSpPr>
        <dsp:cNvPr id="0" name=""/>
        <dsp:cNvSpPr/>
      </dsp:nvSpPr>
      <dsp:spPr>
        <a:xfrm>
          <a:off x="1358137" y="1200911"/>
          <a:ext cx="2601976" cy="2601976"/>
        </a:xfrm>
        <a:prstGeom prst="ellipse">
          <a:avLst/>
        </a:prstGeom>
        <a:solidFill>
          <a:schemeClr val="bg1"/>
        </a:solidFill>
        <a:ln w="63500" cap="flat" cmpd="sng" algn="ctr">
          <a:solidFill>
            <a:srgbClr val="BBADA7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IDB </a:t>
          </a:r>
          <a:r>
            <a:rPr lang="en-US" sz="16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Mudaraba</a:t>
          </a:r>
          <a:r>
            <a:rPr lang="en-US" sz="16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Fund</a:t>
          </a:r>
          <a:endParaRPr lang="en-GB" sz="1600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>
            <a:spcBef>
              <a:spcPct val="0"/>
            </a:spcBef>
          </a:pPr>
          <a:endParaRPr lang="en-GB" sz="1500" kern="1200" dirty="0"/>
        </a:p>
      </dsp:txBody>
      <dsp:txXfrm>
        <a:off x="1558289" y="1501139"/>
        <a:ext cx="1000760" cy="200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0.4125</cdr:y>
    </cdr:from>
    <cdr:to>
      <cdr:x>0.6375</cdr:x>
      <cdr:y>0.5625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1676400"/>
          <a:ext cx="8382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49%</a:t>
          </a:r>
          <a:endParaRPr lang="en-US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</cdr:x>
      <cdr:y>0.4125</cdr:y>
    </cdr:from>
    <cdr:to>
      <cdr:x>0.325</cdr:x>
      <cdr:y>0.54375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9200" y="1676400"/>
          <a:ext cx="76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51%</a:t>
          </a:r>
          <a:endParaRPr lang="en-US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EA2B752-4A36-455F-838C-980166321E68}" type="datetimeFigureOut">
              <a:rPr lang="en-US"/>
              <a:pPr>
                <a:defRPr/>
              </a:pPr>
              <a:t>7/4/2012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9FCC3A3-A8DB-4873-B76A-B5CA587004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00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Lucida Grande" pitchFamily="48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48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Lucida Grande" pitchFamily="48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48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F9082305-2F4A-42BC-861A-3F0B97B60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58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48" charset="0"/>
        <a:ea typeface="MS PGothic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0181B-A8F2-483E-90B2-91B9FBD6E9FF}" type="slidenum">
              <a:rPr lang="en-US" smtClean="0">
                <a:latin typeface="Lucida Grande"/>
                <a:ea typeface="MS PGothic"/>
                <a:cs typeface="MS PGothic"/>
              </a:rPr>
              <a:pPr/>
              <a:t>4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ACFED0-E238-4AED-8FC7-630C0D4EF72B}" type="slidenum">
              <a:rPr lang="en-US" smtClean="0">
                <a:latin typeface="Lucida Grande"/>
                <a:ea typeface="MS PGothic"/>
                <a:cs typeface="MS PGothic"/>
              </a:rPr>
              <a:pPr/>
              <a:t>13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23ADC-878A-431A-BF8F-6CE2C8D2D37E}" type="slidenum">
              <a:rPr lang="en-US" smtClean="0">
                <a:latin typeface="Lucida Grande"/>
                <a:ea typeface="MS PGothic"/>
                <a:cs typeface="MS PGothic"/>
              </a:rPr>
              <a:pPr/>
              <a:t>14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23ADC-878A-431A-BF8F-6CE2C8D2D37E}" type="slidenum">
              <a:rPr lang="en-US" smtClean="0">
                <a:latin typeface="Lucida Grande"/>
                <a:ea typeface="MS PGothic"/>
                <a:cs typeface="MS PGothic"/>
              </a:rPr>
              <a:pPr/>
              <a:t>15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23ADC-878A-431A-BF8F-6CE2C8D2D37E}" type="slidenum">
              <a:rPr lang="en-US" smtClean="0">
                <a:latin typeface="Lucida Grande"/>
                <a:ea typeface="MS PGothic"/>
                <a:cs typeface="MS PGothic"/>
              </a:rPr>
              <a:pPr/>
              <a:t>16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A5C3B-E78B-4482-BD66-4BD5F2300081}" type="slidenum">
              <a:rPr lang="en-US" smtClean="0">
                <a:latin typeface="Lucida Grande"/>
                <a:ea typeface="MS PGothic"/>
                <a:cs typeface="MS PGothic"/>
              </a:rPr>
              <a:pPr/>
              <a:t>17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01384-ED18-4843-9496-F629D319DF5D}" type="slidenum">
              <a:rPr lang="en-US"/>
              <a:pPr/>
              <a:t>18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168F7-C251-43B9-A361-ACB63E730279}" type="slidenum">
              <a:rPr lang="en-US" smtClean="0">
                <a:latin typeface="Lucida Grande"/>
                <a:ea typeface="MS PGothic"/>
                <a:cs typeface="MS PGothic"/>
              </a:rPr>
              <a:pPr/>
              <a:t>19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0FA83-4529-4B54-8B1E-88158FD657CB}" type="slidenum">
              <a:rPr lang="en-US" smtClean="0">
                <a:latin typeface="Lucida Grande"/>
                <a:ea typeface="MS PGothic"/>
                <a:cs typeface="MS PGothic"/>
              </a:rPr>
              <a:pPr/>
              <a:t>20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CF0F5-03A1-4C37-94CF-3537139F3772}" type="slidenum">
              <a:rPr lang="en-US" smtClean="0">
                <a:latin typeface="Lucida Grande"/>
                <a:ea typeface="MS PGothic"/>
                <a:cs typeface="MS PGothic"/>
              </a:rPr>
              <a:pPr/>
              <a:t>21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4655-9261-49F8-A164-06591D7F5C32}" type="slidenum">
              <a:rPr lang="en-US" smtClean="0">
                <a:latin typeface="Lucida Grande"/>
                <a:ea typeface="MS PGothic"/>
                <a:cs typeface="MS PGothic"/>
              </a:rPr>
              <a:pPr/>
              <a:t>22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DEE0D-ACEE-4BB3-B66D-1812B5F5451C}" type="slidenum">
              <a:rPr lang="en-US" smtClean="0">
                <a:latin typeface="Lucida Grande"/>
                <a:ea typeface="MS PGothic"/>
                <a:cs typeface="MS PGothic"/>
              </a:rPr>
              <a:pPr/>
              <a:t>5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939E9-7AC8-402D-89A6-28EFEFC127DB}" type="slidenum">
              <a:rPr lang="en-US" smtClean="0">
                <a:latin typeface="Lucida Grande"/>
                <a:ea typeface="MS PGothic"/>
                <a:cs typeface="MS PGothic"/>
              </a:rPr>
              <a:pPr/>
              <a:t>23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01384-ED18-4843-9496-F629D319DF5D}" type="slidenum">
              <a:rPr lang="en-US"/>
              <a:pPr/>
              <a:t>24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6A04E-2A2E-4564-A512-332137B9D6A7}" type="slidenum">
              <a:rPr lang="en-US"/>
              <a:pPr/>
              <a:t>28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E1DFB-04A4-4EBE-8A74-427F596100C9}" type="slidenum">
              <a:rPr lang="en-US" smtClean="0">
                <a:latin typeface="Lucida Grande"/>
                <a:ea typeface="MS PGothic"/>
                <a:cs typeface="MS PGothic"/>
              </a:rPr>
              <a:pPr/>
              <a:t>6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3690F-38D2-45E7-AD08-C426AD0CA103}" type="slidenum">
              <a:rPr lang="en-US" smtClean="0">
                <a:latin typeface="Lucida Grande"/>
                <a:ea typeface="MS PGothic"/>
                <a:cs typeface="MS PGothic"/>
              </a:rPr>
              <a:pPr/>
              <a:t>7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00AC4-2C19-42A3-BE3B-405B6B36DB54}" type="slidenum">
              <a:rPr lang="en-US" smtClean="0">
                <a:latin typeface="Lucida Grande"/>
                <a:ea typeface="MS PGothic"/>
                <a:cs typeface="MS PGothic"/>
              </a:rPr>
              <a:pPr/>
              <a:t>8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61DE2-4531-4159-B1CE-30AF0020B79D}" type="slidenum">
              <a:rPr lang="en-US" smtClean="0">
                <a:latin typeface="Lucida Grande"/>
                <a:ea typeface="MS PGothic"/>
                <a:cs typeface="MS PGothic"/>
              </a:rPr>
              <a:pPr/>
              <a:t>9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2504D-2ED3-4B34-9AED-7DB9D1CF4049}" type="slidenum">
              <a:rPr lang="en-US" smtClean="0">
                <a:latin typeface="Lucida Grande"/>
                <a:ea typeface="MS PGothic"/>
                <a:cs typeface="MS PGothic"/>
              </a:rPr>
              <a:pPr/>
              <a:t>10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23ADC-878A-431A-BF8F-6CE2C8D2D37E}" type="slidenum">
              <a:rPr lang="en-US" smtClean="0">
                <a:latin typeface="Lucida Grande"/>
                <a:ea typeface="MS PGothic"/>
                <a:cs typeface="MS PGothic"/>
              </a:rPr>
              <a:pPr/>
              <a:t>11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Lucida Grande"/>
              <a:ea typeface="MS P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1pPr>
            <a:lvl2pPr marL="732289" indent="-28165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2pPr>
            <a:lvl3pPr marL="1126600" indent="-22532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3pPr>
            <a:lvl4pPr marL="1577239" indent="-22532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4pPr>
            <a:lvl5pPr marL="2027879" indent="-22532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5pPr>
            <a:lvl6pPr marL="2478519" indent="-225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6pPr>
            <a:lvl7pPr marL="2929158" indent="-225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7pPr>
            <a:lvl8pPr marL="3379798" indent="-225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8pPr>
            <a:lvl9pPr marL="3830437" indent="-225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9pPr>
          </a:lstStyle>
          <a:p>
            <a:fld id="{53F42214-F842-4D9D-B781-414D597956F7}" type="slidenum">
              <a:rPr lang="en-US" sz="1200"/>
              <a:pPr/>
              <a:t>12</a:t>
            </a:fld>
            <a:endParaRPr lang="en-US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Lucida Grand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3770313"/>
            <a:ext cx="4267200" cy="990600"/>
          </a:xfrm>
        </p:spPr>
        <p:txBody>
          <a:bodyPr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2738" y="4876800"/>
            <a:ext cx="4259262" cy="838200"/>
          </a:xfrm>
        </p:spPr>
        <p:txBody>
          <a:bodyPr/>
          <a:lstStyle>
            <a:lvl1pPr marL="0" indent="0">
              <a:buFont typeface="Times" pitchFamily="48" charset="0"/>
              <a:buNone/>
              <a:defRPr sz="2400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499D-5ED9-4A88-B0D0-8446DDA32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DE59-947D-4501-8ED3-319EFB3B3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381000"/>
            <a:ext cx="2157412" cy="5405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" y="381000"/>
            <a:ext cx="6319838" cy="5405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78768-0D25-4BA4-A30D-48E9B3ECD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D72D-C149-4008-99C1-8E7414D2E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9EA5-99EF-4E4D-8F28-632FBFCA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25" y="1447800"/>
            <a:ext cx="4238625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447800"/>
            <a:ext cx="4238625" cy="4338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1518-01D3-456A-92FE-F8A029C8E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2846-33F1-48E3-9672-15B7FE6CA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12058-B8D7-40CA-9B19-7F9B4ECB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9834-84BE-47C1-AF44-544670A0D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4012-3DDD-4BFB-A8C3-4FD4CE81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5833-3ABE-4159-BDB1-21703967D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0975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900">
                <a:solidFill>
                  <a:schemeClr val="bg2"/>
                </a:solidFill>
                <a:latin typeface="Lucida Grande" pitchFamily="48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ITFC 2008</a:t>
            </a:r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6275" y="65341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tx2"/>
                </a:solidFill>
                <a:latin typeface="Lucida Grande" pitchFamily="48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999796AB-CC70-4A21-9F4A-9F72A4219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38100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447800"/>
            <a:ext cx="86296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85750" y="1276350"/>
            <a:ext cx="8543925" cy="0"/>
          </a:xfrm>
          <a:prstGeom prst="line">
            <a:avLst/>
          </a:prstGeom>
          <a:noFill/>
          <a:ln w="9525">
            <a:solidFill>
              <a:srgbClr val="BBADA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285750" y="6473825"/>
            <a:ext cx="8543925" cy="0"/>
          </a:xfrm>
          <a:prstGeom prst="line">
            <a:avLst/>
          </a:prstGeom>
          <a:noFill/>
          <a:ln w="9525">
            <a:solidFill>
              <a:srgbClr val="BBADA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US"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Calibri" pitchFamily="34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Times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9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7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48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3.xls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8.jpeg"/><Relationship Id="rId17" Type="http://schemas.openxmlformats.org/officeDocument/2006/relationships/image" Target="../media/image9.jpeg"/><Relationship Id="rId2" Type="http://schemas.openxmlformats.org/officeDocument/2006/relationships/image" Target="../media/image29.pn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openxmlformats.org/officeDocument/2006/relationships/image" Target="../media/image32.jpe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61075"/>
            <a:ext cx="609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76200" y="6248400"/>
            <a:ext cx="388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en-US" sz="1100">
                <a:solidFill>
                  <a:srgbClr val="808080"/>
                </a:solidFill>
                <a:latin typeface="Arial" pitchFamily="34" charset="0"/>
              </a:rPr>
              <a:t>Member of Islamic Development Bank Group </a:t>
            </a:r>
            <a:r>
              <a:rPr lang="ar-SA" sz="1100">
                <a:solidFill>
                  <a:srgbClr val="808080"/>
                </a:solidFill>
                <a:latin typeface="Arial" pitchFamily="34" charset="0"/>
              </a:rPr>
              <a:t> </a:t>
            </a:r>
            <a:r>
              <a:rPr lang="en-US" sz="1100">
                <a:solidFill>
                  <a:srgbClr val="808080"/>
                </a:solidFill>
                <a:latin typeface="Arial" pitchFamily="34" charset="0"/>
              </a:rPr>
              <a:t/>
            </a:r>
            <a:br>
              <a:rPr lang="en-US" sz="1100">
                <a:solidFill>
                  <a:srgbClr val="808080"/>
                </a:solidFill>
                <a:latin typeface="Arial" pitchFamily="34" charset="0"/>
              </a:rPr>
            </a:br>
            <a:endParaRPr lang="en-US" sz="1100">
              <a:solidFill>
                <a:srgbClr val="808080"/>
              </a:solidFill>
              <a:latin typeface="Arial" pitchFamily="34" charset="0"/>
            </a:endParaRPr>
          </a:p>
        </p:txBody>
      </p:sp>
      <p:pic>
        <p:nvPicPr>
          <p:cNvPr id="22" name="Picture 4" descr="C:\Documents and Settings\290860\Desktop\Slide158.TIF"/>
          <p:cNvPicPr>
            <a:picLocks noChangeAspect="1" noChangeArrowheads="1"/>
          </p:cNvPicPr>
          <p:nvPr/>
        </p:nvPicPr>
        <p:blipFill>
          <a:blip r:embed="rId3" cstate="print"/>
          <a:srcRect t="3085" b="7460"/>
          <a:stretch>
            <a:fillRect/>
          </a:stretch>
        </p:blipFill>
        <p:spPr bwMode="auto">
          <a:xfrm>
            <a:off x="457200" y="3886200"/>
            <a:ext cx="1600200" cy="136525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33400" y="1314450"/>
            <a:ext cx="7010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SME BANK- </a:t>
            </a:r>
          </a:p>
          <a:p>
            <a:pPr>
              <a:defRPr/>
            </a:pPr>
            <a:r>
              <a:rPr lang="en-GB" b="1" dirty="0" smtClean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ADFIMI DEVELOPMENT FORUM 2012</a:t>
            </a:r>
          </a:p>
          <a:p>
            <a:pPr>
              <a:defRPr/>
            </a:pPr>
            <a:r>
              <a:rPr lang="en-GB" dirty="0" smtClean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Kuala Lumpur</a:t>
            </a:r>
          </a:p>
          <a:p>
            <a:pPr>
              <a:defRPr/>
            </a:pPr>
            <a:r>
              <a:rPr lang="en-GB" dirty="0" smtClean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5-6 July 2012</a:t>
            </a:r>
            <a:endParaRPr lang="en-GB" dirty="0">
              <a:solidFill>
                <a:srgbClr val="80808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8442" name="Picture 4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 l="4642" t="3436" r="4642" b="3436"/>
          <a:stretch>
            <a:fillRect/>
          </a:stretch>
        </p:blipFill>
        <p:spPr bwMode="auto">
          <a:xfrm>
            <a:off x="6462713" y="427038"/>
            <a:ext cx="237648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Documents and Settings\290860\Desktop\Story of ITFC\templat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886200"/>
            <a:ext cx="2008188" cy="1371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Documents and Settings\290860\Desktop\Story of ITFC\templat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886200"/>
            <a:ext cx="1676400" cy="13843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/>
          <p:cNvSpPr/>
          <p:nvPr/>
        </p:nvSpPr>
        <p:spPr bwMode="auto">
          <a:xfrm>
            <a:off x="457200" y="3657600"/>
            <a:ext cx="8382000" cy="4603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>
              <a:ln>
                <a:solidFill>
                  <a:srgbClr val="C40063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7200" y="5486400"/>
            <a:ext cx="8305800" cy="4603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pic>
        <p:nvPicPr>
          <p:cNvPr id="21" name="Picture 20" descr="sugar cube and coffeebw.jpg"/>
          <p:cNvPicPr>
            <a:picLocks noChangeAspect="1"/>
          </p:cNvPicPr>
          <p:nvPr/>
        </p:nvPicPr>
        <p:blipFill>
          <a:blip r:embed="rId7" cstate="print"/>
          <a:srcRect t="11111" b="7407"/>
          <a:stretch>
            <a:fillRect/>
          </a:stretch>
        </p:blipFill>
        <p:spPr>
          <a:xfrm>
            <a:off x="4495800" y="3886200"/>
            <a:ext cx="1828800" cy="1371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ITFC Intra-Trade in </a:t>
            </a:r>
            <a:r>
              <a:rPr lang="en-US" sz="32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1432H (2011)</a:t>
            </a:r>
            <a:endParaRPr lang="en-US" sz="3200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34" name="Picture 5" descr="ITFC_ENG_RGB_lge"/>
          <p:cNvPicPr>
            <a:picLocks noChangeAspect="1" noChangeArrowheads="1"/>
          </p:cNvPicPr>
          <p:nvPr/>
        </p:nvPicPr>
        <p:blipFill>
          <a:blip r:embed="rId5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Chart 7"/>
          <p:cNvGraphicFramePr>
            <a:graphicFrameLocks/>
          </p:cNvGraphicFramePr>
          <p:nvPr/>
        </p:nvGraphicFramePr>
        <p:xfrm>
          <a:off x="685800" y="2057400"/>
          <a:ext cx="7059613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" name="Worksheet" r:id="rId6" imgW="7648575" imgH="3571875" progId="Excel.Sheet.8">
                  <p:embed/>
                </p:oleObj>
              </mc:Choice>
              <mc:Fallback>
                <p:oleObj name="Worksheet" r:id="rId6" imgW="7648575" imgH="3571875" progId="Excel.Shee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7059613" cy="360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Box 15"/>
          <p:cNvSpPr txBox="1">
            <a:spLocks noChangeArrowheads="1"/>
          </p:cNvSpPr>
          <p:nvPr/>
        </p:nvSpPr>
        <p:spPr bwMode="auto">
          <a:xfrm>
            <a:off x="1905000" y="160020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pitchFamily="34" charset="0"/>
              </a:rPr>
              <a:t>ITFC Trade Approvals by Source of Supply  </a:t>
            </a:r>
            <a:endParaRPr lang="en-GB" sz="2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ITFC Trade </a:t>
            </a: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Approvals</a:t>
            </a:r>
          </a:p>
        </p:txBody>
      </p:sp>
      <p:pic>
        <p:nvPicPr>
          <p:cNvPr id="2058" name="Picture 5" descr="ITFC_ENG_RGB_lge"/>
          <p:cNvPicPr>
            <a:picLocks noChangeAspect="1" noChangeArrowheads="1"/>
          </p:cNvPicPr>
          <p:nvPr/>
        </p:nvPicPr>
        <p:blipFill>
          <a:blip r:embed="rId5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38954"/>
              </p:ext>
            </p:extLst>
          </p:nvPr>
        </p:nvGraphicFramePr>
        <p:xfrm>
          <a:off x="1143000" y="2438400"/>
          <a:ext cx="6883400" cy="37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Worksheet" r:id="rId6" imgW="6972300" imgH="3952875" progId="Excel.Sheet.8">
                  <p:embed/>
                </p:oleObj>
              </mc:Choice>
              <mc:Fallback>
                <p:oleObj name="Worksheet" r:id="rId6" imgW="6972300" imgH="395287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8400"/>
                        <a:ext cx="6883400" cy="370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629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IDB/ITFC cumulative trade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approvals up to 1433H (Q1):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US$38.7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ITFC total approvals since inception up to 1433H (Q1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):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US$12.3 bn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60" name="TextBox 16"/>
          <p:cNvSpPr txBox="1">
            <a:spLocks noChangeArrowheads="1"/>
          </p:cNvSpPr>
          <p:nvPr/>
        </p:nvSpPr>
        <p:spPr bwMode="auto">
          <a:xfrm>
            <a:off x="6629400" y="2162175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Arial" pitchFamily="34" charset="0"/>
                <a:cs typeface="Arial" pitchFamily="34" charset="0"/>
              </a:rPr>
              <a:t>(US$ billion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9D72D-C149-4008-99C1-8E7414D2EA9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ITFC Trade Approvals by Region</a:t>
            </a:r>
          </a:p>
        </p:txBody>
      </p:sp>
      <p:pic>
        <p:nvPicPr>
          <p:cNvPr id="1029" name="Picture 5" descr="ITFC_ENG_RGB_lge"/>
          <p:cNvPicPr>
            <a:picLocks noChangeAspect="1" noChangeArrowheads="1"/>
          </p:cNvPicPr>
          <p:nvPr/>
        </p:nvPicPr>
        <p:blipFill>
          <a:blip r:embed="rId5" cstate="print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b="1" dirty="0">
              <a:latin typeface="Verdana" pitchFamily="34" charset="0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</a:endParaRPr>
          </a:p>
        </p:txBody>
      </p:sp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4267200" y="457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 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032" name="TextBox 16"/>
          <p:cNvSpPr txBox="1">
            <a:spLocks noChangeArrowheads="1"/>
          </p:cNvSpPr>
          <p:nvPr/>
        </p:nvSpPr>
        <p:spPr bwMode="auto">
          <a:xfrm>
            <a:off x="7251700" y="1538287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400" dirty="0">
                <a:latin typeface="Verdana" pitchFamily="34" charset="0"/>
              </a:rPr>
              <a:t>(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US$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million</a:t>
            </a:r>
            <a:r>
              <a:rPr lang="en-US" sz="1400" dirty="0">
                <a:latin typeface="Verdana" pitchFamily="34" charset="0"/>
              </a:rPr>
              <a:t>)</a:t>
            </a:r>
            <a:endParaRPr lang="en-GB" sz="1400" dirty="0">
              <a:latin typeface="Verdana" pitchFamily="34" charset="0"/>
            </a:endParaRPr>
          </a:p>
        </p:txBody>
      </p:sp>
      <p:sp>
        <p:nvSpPr>
          <p:cNvPr id="1033" name="TextBox 16"/>
          <p:cNvSpPr txBox="1">
            <a:spLocks noChangeArrowheads="1"/>
          </p:cNvSpPr>
          <p:nvPr/>
        </p:nvSpPr>
        <p:spPr bwMode="auto">
          <a:xfrm>
            <a:off x="6019800" y="3200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200" b="1">
                <a:latin typeface="Verdana" pitchFamily="34" charset="0"/>
              </a:rPr>
              <a:t>Half Year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C681C8-D78F-460B-B478-0B2BF68EA0FC}" type="slidenum">
              <a:rPr lang="en-US" smtClean="0">
                <a:ea typeface="MS PGothic"/>
              </a:rPr>
              <a:pPr>
                <a:defRPr/>
              </a:pPr>
              <a:t>12</a:t>
            </a:fld>
            <a:endParaRPr lang="en-US" dirty="0" smtClean="0">
              <a:ea typeface="MS PGothic"/>
            </a:endParaRPr>
          </a:p>
        </p:txBody>
      </p:sp>
      <p:graphicFrame>
        <p:nvGraphicFramePr>
          <p:cNvPr id="1026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501771"/>
              </p:ext>
            </p:extLst>
          </p:nvPr>
        </p:nvGraphicFramePr>
        <p:xfrm>
          <a:off x="381000" y="1981200"/>
          <a:ext cx="8107363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Worksheet" r:id="rId6" imgW="7610475" imgH="3943350" progId="Excel.Sheet.8">
                  <p:embed/>
                </p:oleObj>
              </mc:Choice>
              <mc:Fallback>
                <p:oleObj name="Worksheet" r:id="rId6" imgW="7610475" imgH="394335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8107363" cy="421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2450068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3,033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ITFC 2011</a:t>
            </a:r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ITFC Trade Approvals for LDMCs</a:t>
            </a:r>
          </a:p>
        </p:txBody>
      </p:sp>
      <p:pic>
        <p:nvPicPr>
          <p:cNvPr id="28681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6296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000" dirty="0">
                <a:latin typeface="Arial" pitchFamily="34" charset="0"/>
                <a:ea typeface="MS PGothic" pitchFamily="34" charset="-128"/>
                <a:cs typeface="Arial" pitchFamily="34" charset="0"/>
              </a:rPr>
              <a:t>In 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1432H</a:t>
            </a:r>
            <a:r>
              <a:rPr lang="en-US" sz="2000" dirty="0">
                <a:latin typeface="Arial" pitchFamily="34" charset="0"/>
                <a:ea typeface="MS PGothic" pitchFamily="34" charset="-128"/>
                <a:cs typeface="Arial" pitchFamily="34" charset="0"/>
              </a:rPr>
              <a:t>, Trade Finance Approvals for LDMCs reached US$ 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1,494 </a:t>
            </a:r>
            <a:r>
              <a:rPr lang="en-US" sz="2000" dirty="0">
                <a:latin typeface="Arial" pitchFamily="34" charset="0"/>
                <a:ea typeface="MS PGothic" pitchFamily="34" charset="-128"/>
                <a:cs typeface="Arial" pitchFamily="34" charset="0"/>
              </a:rPr>
              <a:t>million representing 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49% </a:t>
            </a:r>
            <a:r>
              <a:rPr lang="en-US" sz="2000" dirty="0">
                <a:latin typeface="Arial" pitchFamily="34" charset="0"/>
                <a:ea typeface="MS PGothic" pitchFamily="34" charset="-128"/>
                <a:cs typeface="Arial" pitchFamily="34" charset="0"/>
              </a:rPr>
              <a:t>of total approvals for the year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000" b="1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2209800"/>
            <a:ext cx="1295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n-lt"/>
                <a:ea typeface="MS PGothic" pitchFamily="34" charset="-128"/>
                <a:cs typeface="+mn-cs"/>
              </a:rPr>
              <a:t>(US$ million)</a:t>
            </a:r>
            <a:endParaRPr lang="en-GB" sz="1200" dirty="0">
              <a:latin typeface="+mn-lt"/>
              <a:ea typeface="MS PGothic" pitchFamily="34" charset="-128"/>
              <a:cs typeface="+mn-cs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447800" y="2438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ITFC’s Support for SMEs</a:t>
            </a:r>
            <a:endParaRPr lang="en-US" sz="3200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8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629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2100" kern="0" dirty="0" smtClean="0">
                <a:latin typeface="Arial" pitchFamily="34" charset="0"/>
                <a:ea typeface="+mn-ea"/>
                <a:cs typeface="Arial" pitchFamily="34" charset="0"/>
              </a:rPr>
              <a:t>ASIA: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9D72D-C149-4008-99C1-8E7414D2EA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905000"/>
          <a:ext cx="8382000" cy="4351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651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Type (2SMF/Line)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No. of Operations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</a:tr>
              <a:tr h="237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ALBANIA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Euro 3,797,372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1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IRAN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SMF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Euro46,000,000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SMF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US$ 20,000,000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TURKEY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 SMF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US$ 15,000,000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Line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US$ 45,000,000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Line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US$ 50,000,000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SMF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US$ 25,000,000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193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 SMF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US$ 60,000,000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193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 SMF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US$ 60,000,000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ITFC’s Support for SMEs</a:t>
            </a:r>
            <a:endParaRPr lang="en-US" sz="3200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8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629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2100" kern="0" dirty="0" smtClean="0">
                <a:latin typeface="Arial" pitchFamily="34" charset="0"/>
                <a:ea typeface="+mn-ea"/>
                <a:cs typeface="Arial" pitchFamily="34" charset="0"/>
              </a:rPr>
              <a:t>CIS: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9D72D-C149-4008-99C1-8E7414D2EA9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905000"/>
          <a:ext cx="8382000" cy="3227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651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Type (2SMF/Line)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No. of Operations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</a:tr>
              <a:tr h="237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AZERBAIJAN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US$1,000,000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2009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934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SMF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US$31,300,000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Line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 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1,000,000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 SMF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US$ 1,000,000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Line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US$ 2,500,000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KAZAKHSTAN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US$1,000,000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ITFC’s Support for SMEs</a:t>
            </a:r>
            <a:endParaRPr lang="en-US" sz="3200" kern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8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629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2100" kern="0" dirty="0" smtClean="0">
                <a:latin typeface="Arial" pitchFamily="34" charset="0"/>
                <a:ea typeface="+mn-ea"/>
                <a:cs typeface="Arial" pitchFamily="34" charset="0"/>
              </a:rPr>
              <a:t>MENA: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9D72D-C149-4008-99C1-8E7414D2EA9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905000"/>
          <a:ext cx="8382000" cy="256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6510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Type (2SMF/Line)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No. of Operations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</a:tr>
              <a:tr h="415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BAHRAIN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2SMF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US$20,000,000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EGYPT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2SMF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US$10,000,000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JORDAN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2SMF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US$10,000,000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LEBANON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2SMF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US$7,000,000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2008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2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MAURITANIA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2SMF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US$3,850,000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4572000"/>
            <a:ext cx="8629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2100" kern="0" dirty="0" smtClean="0">
                <a:latin typeface="Arial" pitchFamily="34" charset="0"/>
                <a:ea typeface="+mn-ea"/>
                <a:cs typeface="Arial" pitchFamily="34" charset="0"/>
              </a:rPr>
              <a:t>Africa: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81000" y="5105401"/>
          <a:ext cx="8382000" cy="144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5155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Type (2SMF/Line)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No. of Operations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Amount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E004F"/>
                    </a:solidFill>
                  </a:tcPr>
                </a:tc>
              </a:tr>
              <a:tr h="416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TOGO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2SMF / Line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US$20,000,000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2012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5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GHANA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2SMF / Line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US$5,000,000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2012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ITFC Source of Funding</a:t>
            </a:r>
          </a:p>
        </p:txBody>
      </p:sp>
      <p:pic>
        <p:nvPicPr>
          <p:cNvPr id="29705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6296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000" b="1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838200" y="1397000"/>
          <a:ext cx="7620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16002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Commercial Banks and Financial Institutions 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5029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…are all funding resources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ITFC </a:t>
            </a:r>
            <a:r>
              <a:rPr lang="en-US" dirty="0" smtClean="0"/>
              <a:t>2011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Financing Mechanisms</a:t>
            </a:r>
          </a:p>
        </p:txBody>
      </p:sp>
      <p:pic>
        <p:nvPicPr>
          <p:cNvPr id="18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6296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</a:pPr>
            <a:endParaRPr lang="en-US" sz="2100" kern="0" dirty="0" smtClean="0">
              <a:latin typeface="+mn-lt"/>
              <a:ea typeface="+mn-ea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endParaRPr lang="en-US" sz="2000" b="1" dirty="0" smtClean="0">
              <a:latin typeface="Verdana" pitchFamily="34" charset="0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endParaRPr lang="en-US" sz="2100" kern="0" dirty="0" smtClean="0">
              <a:latin typeface="+mn-lt"/>
              <a:ea typeface="+mn-ea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endParaRPr lang="en-US" sz="2100" kern="0" dirty="0" smtClean="0">
              <a:latin typeface="+mn-lt"/>
              <a:ea typeface="+mn-ea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endParaRPr lang="en-US" sz="2100" kern="0" dirty="0" smtClean="0">
              <a:latin typeface="+mn-lt"/>
              <a:ea typeface="+mn-ea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04800" y="1147762"/>
            <a:ext cx="86106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400050" algn="just">
              <a:spcBef>
                <a:spcPct val="20000"/>
              </a:spcBef>
              <a:buClr>
                <a:schemeClr val="tx2"/>
              </a:buClr>
              <a:buSzPct val="115000"/>
            </a:pPr>
            <a:endParaRPr lang="en-US" sz="2100" kern="0" dirty="0" smtClean="0">
              <a:latin typeface="+mn-lt"/>
              <a:ea typeface="+mn-ea"/>
            </a:endParaRPr>
          </a:p>
          <a:p>
            <a:pPr marL="400050" lvl="0" indent="-400050" algn="just">
              <a:spcBef>
                <a:spcPts val="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r>
              <a:rPr lang="en-US" sz="20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Direct Financing: 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Financing is extended directly from ITFC’s own resources through a </a:t>
            </a:r>
            <a:r>
              <a:rPr lang="en-US" sz="2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Agreement between ITFC and the Beneficiary</a:t>
            </a:r>
          </a:p>
          <a:p>
            <a:pPr marL="400050" lvl="0" indent="-400050" algn="just">
              <a:spcBef>
                <a:spcPts val="0"/>
              </a:spcBef>
              <a:buClr>
                <a:schemeClr val="tx2"/>
              </a:buClr>
              <a:buSzPct val="115000"/>
            </a:pP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algn="just">
              <a:spcBef>
                <a:spcPts val="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r>
              <a:rPr lang="en-US" sz="20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Line of Financing: 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ITFC provides lines of financing to local Financial Institutions which act as Intermediary (Lines Agents) between ITFC and </a:t>
            </a:r>
          </a:p>
          <a:p>
            <a:pPr marL="400050" indent="-400050" algn="just">
              <a:spcBef>
                <a:spcPts val="0"/>
              </a:spcBef>
              <a:buClr>
                <a:schemeClr val="tx2"/>
              </a:buClr>
              <a:buSzPct val="115000"/>
            </a:pP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     the end beneficiaries for the Trade Finance Operations upon signing a Line Master Agreement. </a:t>
            </a:r>
          </a:p>
          <a:p>
            <a:pPr marL="400050" indent="-400050" algn="just">
              <a:spcBef>
                <a:spcPts val="0"/>
              </a:spcBef>
              <a:buClr>
                <a:schemeClr val="tx2"/>
              </a:buClr>
              <a:buSzPct val="115000"/>
            </a:pP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algn="just">
              <a:spcBef>
                <a:spcPts val="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r>
              <a:rPr lang="en-US" sz="20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Two-Step </a:t>
            </a:r>
            <a:r>
              <a:rPr lang="en-US" sz="2000" kern="0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Murabaha</a:t>
            </a:r>
            <a:r>
              <a:rPr lang="en-US" sz="20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ITFC provides Two-Step </a:t>
            </a:r>
            <a:r>
              <a:rPr lang="en-US" sz="2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Financing to local Financial Institutions or commercial banks to be extended to SMEs. </a:t>
            </a:r>
          </a:p>
          <a:p>
            <a:pPr marL="400050" indent="-400050" algn="just">
              <a:spcBef>
                <a:spcPts val="0"/>
              </a:spcBef>
              <a:buClr>
                <a:schemeClr val="tx2"/>
              </a:buClr>
              <a:buSzPct val="115000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400050" indent="-400050" algn="just">
              <a:spcBef>
                <a:spcPts val="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r>
              <a:rPr lang="en-US" sz="20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Co-Financing &amp; Syndication: 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In this mode of financing, ITFC, acting as a </a:t>
            </a:r>
            <a:r>
              <a:rPr lang="en-US" sz="2000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Mudarib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(lead arranger or co-arranger), invites one or more Financial Institutions to participate in the financing. </a:t>
            </a:r>
          </a:p>
          <a:p>
            <a:pPr marL="400050" indent="-400050" algn="just">
              <a:spcBef>
                <a:spcPts val="0"/>
              </a:spcBef>
              <a:buClr>
                <a:schemeClr val="tx2"/>
              </a:buClr>
              <a:buSzPct val="115000"/>
            </a:pPr>
            <a:endParaRPr lang="en-US" sz="900" dirty="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 algn="just">
              <a:spcBef>
                <a:spcPts val="0"/>
              </a:spcBef>
              <a:buClr>
                <a:schemeClr val="tx2"/>
              </a:buClr>
              <a:buSzPct val="115000"/>
            </a:pPr>
            <a:r>
              <a:rPr lang="en-US" sz="1800" i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     ITFC may also participate in syndications arranged by other institutions. </a:t>
            </a:r>
            <a:endParaRPr lang="en-US" sz="2100" kern="0" dirty="0" smtClean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dirty="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Direct Financing</a:t>
            </a:r>
          </a:p>
        </p:txBody>
      </p:sp>
      <p:pic>
        <p:nvPicPr>
          <p:cNvPr id="32777" name="Picture 5" descr="ITFC_ENG_RGB_lge"/>
          <p:cNvPicPr>
            <a:picLocks noChangeAspect="1" noChangeArrowheads="1"/>
          </p:cNvPicPr>
          <p:nvPr/>
        </p:nvPicPr>
        <p:blipFill>
          <a:blip r:embed="rId5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6296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000" b="1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04800" y="1376363"/>
            <a:ext cx="862965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C40063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(1) </a:t>
            </a:r>
            <a:r>
              <a:rPr lang="en-US" sz="2000" dirty="0" smtClean="0">
                <a:solidFill>
                  <a:srgbClr val="C40063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 </a:t>
            </a:r>
            <a:r>
              <a:rPr lang="en-US" sz="2000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2000" dirty="0">
                <a:latin typeface="Arial" pitchFamily="34" charset="0"/>
                <a:ea typeface="MS PGothic" pitchFamily="34" charset="-128"/>
                <a:cs typeface="Arial" pitchFamily="34" charset="0"/>
              </a:rPr>
              <a:t> financing agreement is signed between ITFC and  the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>
                <a:latin typeface="Arial" pitchFamily="34" charset="0"/>
                <a:ea typeface="MS PGothic" pitchFamily="34" charset="-128"/>
                <a:cs typeface="Arial" pitchFamily="34" charset="0"/>
              </a:rPr>
              <a:t>     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beneficiary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defRPr/>
            </a:pPr>
            <a:endParaRPr lang="en-US" sz="20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000" dirty="0">
                <a:latin typeface="Arial" pitchFamily="34" charset="0"/>
                <a:ea typeface="MS PGothic" pitchFamily="34" charset="-128"/>
                <a:cs typeface="Arial" pitchFamily="34" charset="0"/>
              </a:rPr>
              <a:t>         </a:t>
            </a:r>
            <a:r>
              <a:rPr lang="en-US" sz="2000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- </a:t>
            </a:r>
            <a:r>
              <a:rPr lang="en-US" sz="2000" i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Other </a:t>
            </a:r>
            <a:r>
              <a:rPr lang="en-US" sz="2000" i="1" dirty="0">
                <a:latin typeface="Arial" pitchFamily="34" charset="0"/>
                <a:ea typeface="MS PGothic" pitchFamily="34" charset="-128"/>
                <a:cs typeface="Arial" pitchFamily="34" charset="0"/>
              </a:rPr>
              <a:t>parties may co-sign the agreement</a:t>
            </a:r>
          </a:p>
          <a:p>
            <a:pPr>
              <a:spcBef>
                <a:spcPts val="0"/>
              </a:spcBef>
              <a:defRPr/>
            </a:pPr>
            <a:endParaRPr lang="en-US" sz="20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rgbClr val="C40063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(2) </a:t>
            </a:r>
            <a:r>
              <a:rPr lang="en-US" sz="2000" dirty="0">
                <a:latin typeface="Arial" pitchFamily="34" charset="0"/>
                <a:ea typeface="MS PGothic" pitchFamily="34" charset="-128"/>
                <a:cs typeface="Arial" pitchFamily="34" charset="0"/>
              </a:rPr>
              <a:t>ITFC makes payment of purchase price directly to the Supplier</a:t>
            </a:r>
          </a:p>
          <a:p>
            <a:pPr>
              <a:spcBef>
                <a:spcPts val="0"/>
              </a:spcBef>
              <a:defRPr/>
            </a:pPr>
            <a:endParaRPr lang="en-US" sz="20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rgbClr val="C40063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(3) </a:t>
            </a:r>
            <a:r>
              <a:rPr lang="en-US" sz="2000" dirty="0">
                <a:latin typeface="Arial" pitchFamily="34" charset="0"/>
                <a:ea typeface="MS PGothic" pitchFamily="34" charset="-128"/>
                <a:cs typeface="Arial" pitchFamily="34" charset="0"/>
              </a:rPr>
              <a:t>The beneficiary repays the sale price directly to ITFC</a:t>
            </a: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endParaRPr lang="en-US" sz="5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defRPr/>
            </a:pPr>
            <a:r>
              <a:rPr lang="en-US" sz="2000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ITFC takes the direct credit risk of the beneficiary</a:t>
            </a:r>
            <a:r>
              <a:rPr lang="en-US" sz="2000" b="1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endParaRPr lang="en-US" sz="2000" b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46" name="Freeform 490"/>
          <p:cNvSpPr>
            <a:spLocks/>
          </p:cNvSpPr>
          <p:nvPr/>
        </p:nvSpPr>
        <p:spPr bwMode="gray">
          <a:xfrm>
            <a:off x="1968500" y="3546475"/>
            <a:ext cx="60325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199147" name="Freeform 491"/>
          <p:cNvSpPr>
            <a:spLocks/>
          </p:cNvSpPr>
          <p:nvPr/>
        </p:nvSpPr>
        <p:spPr bwMode="gray">
          <a:xfrm>
            <a:off x="1066800" y="3546475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FBB04C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199143" name="Freeform 487"/>
          <p:cNvSpPr>
            <a:spLocks/>
          </p:cNvSpPr>
          <p:nvPr/>
        </p:nvSpPr>
        <p:spPr bwMode="gray">
          <a:xfrm>
            <a:off x="1968500" y="2819400"/>
            <a:ext cx="60325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199144" name="Freeform 488"/>
          <p:cNvSpPr>
            <a:spLocks/>
          </p:cNvSpPr>
          <p:nvPr/>
        </p:nvSpPr>
        <p:spPr bwMode="gray">
          <a:xfrm>
            <a:off x="1066800" y="2819400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F58233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199141" name="Freeform 485"/>
          <p:cNvSpPr>
            <a:spLocks/>
          </p:cNvSpPr>
          <p:nvPr/>
        </p:nvSpPr>
        <p:spPr bwMode="gray">
          <a:xfrm>
            <a:off x="1968500" y="2133600"/>
            <a:ext cx="60325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chemeClr val="bg1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99142" name="Freeform 486"/>
          <p:cNvSpPr>
            <a:spLocks/>
          </p:cNvSpPr>
          <p:nvPr/>
        </p:nvSpPr>
        <p:spPr bwMode="gray">
          <a:xfrm>
            <a:off x="1066800" y="2133600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D93843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199139" name="Freeform 483"/>
          <p:cNvSpPr>
            <a:spLocks/>
          </p:cNvSpPr>
          <p:nvPr/>
        </p:nvSpPr>
        <p:spPr bwMode="gray">
          <a:xfrm>
            <a:off x="1968500" y="1447800"/>
            <a:ext cx="60325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D93843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99138" name="Freeform 482"/>
          <p:cNvSpPr>
            <a:spLocks/>
          </p:cNvSpPr>
          <p:nvPr/>
        </p:nvSpPr>
        <p:spPr bwMode="gray">
          <a:xfrm>
            <a:off x="1066800" y="1447800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C40063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199119" name="Text Box 463"/>
          <p:cNvSpPr txBox="1">
            <a:spLocks noChangeArrowheads="1"/>
          </p:cNvSpPr>
          <p:nvPr/>
        </p:nvSpPr>
        <p:spPr bwMode="gray">
          <a:xfrm>
            <a:off x="2057400" y="2205038"/>
            <a:ext cx="23002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0" dirty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The Institution</a:t>
            </a:r>
          </a:p>
        </p:txBody>
      </p:sp>
      <p:sp>
        <p:nvSpPr>
          <p:cNvPr id="199114" name="Text Box 458"/>
          <p:cNvSpPr txBox="1">
            <a:spLocks noChangeArrowheads="1"/>
          </p:cNvSpPr>
          <p:nvPr/>
        </p:nvSpPr>
        <p:spPr bwMode="gray">
          <a:xfrm>
            <a:off x="1219200" y="141605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bg1"/>
                </a:solidFill>
                <a:ea typeface="宋体" pitchFamily="2" charset="-122"/>
                <a:cs typeface="+mn-cs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30480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9" name="Title 2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629650" cy="8699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Content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24" name="Freeform 491"/>
          <p:cNvSpPr>
            <a:spLocks/>
          </p:cNvSpPr>
          <p:nvPr/>
        </p:nvSpPr>
        <p:spPr bwMode="gray">
          <a:xfrm>
            <a:off x="1066800" y="4267200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CE9D7A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FBB04C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5" name="Freeform 490"/>
          <p:cNvSpPr>
            <a:spLocks/>
          </p:cNvSpPr>
          <p:nvPr/>
        </p:nvSpPr>
        <p:spPr bwMode="gray">
          <a:xfrm>
            <a:off x="1993900" y="4267200"/>
            <a:ext cx="60325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26" name="Freeform 490"/>
          <p:cNvSpPr>
            <a:spLocks/>
          </p:cNvSpPr>
          <p:nvPr/>
        </p:nvSpPr>
        <p:spPr bwMode="gray">
          <a:xfrm>
            <a:off x="1993900" y="4994275"/>
            <a:ext cx="60325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27" name="Freeform 490"/>
          <p:cNvSpPr>
            <a:spLocks/>
          </p:cNvSpPr>
          <p:nvPr/>
        </p:nvSpPr>
        <p:spPr bwMode="gray">
          <a:xfrm>
            <a:off x="1981200" y="5715000"/>
            <a:ext cx="6019800" cy="5683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357"/>
              </a:cxn>
              <a:cxn ang="0">
                <a:pos x="2667" y="357"/>
              </a:cxn>
              <a:cxn ang="0">
                <a:pos x="2854" y="182"/>
              </a:cxn>
              <a:cxn ang="0">
                <a:pos x="2667" y="0"/>
              </a:cxn>
              <a:cxn ang="0">
                <a:pos x="0" y="5"/>
              </a:cxn>
            </a:cxnLst>
            <a:rect l="0" t="0" r="r" b="b"/>
            <a:pathLst>
              <a:path w="2856" h="358">
                <a:moveTo>
                  <a:pt x="0" y="5"/>
                </a:moveTo>
                <a:lnTo>
                  <a:pt x="0" y="357"/>
                </a:lnTo>
                <a:cubicBezTo>
                  <a:pt x="97" y="358"/>
                  <a:pt x="2594" y="357"/>
                  <a:pt x="2667" y="357"/>
                </a:cubicBezTo>
                <a:cubicBezTo>
                  <a:pt x="2739" y="357"/>
                  <a:pt x="2851" y="321"/>
                  <a:pt x="2854" y="182"/>
                </a:cubicBezTo>
                <a:cubicBezTo>
                  <a:pt x="2856" y="43"/>
                  <a:pt x="2755" y="0"/>
                  <a:pt x="2667" y="0"/>
                </a:cubicBezTo>
                <a:cubicBezTo>
                  <a:pt x="2579" y="0"/>
                  <a:pt x="95" y="5"/>
                  <a:pt x="0" y="5"/>
                </a:cubicBezTo>
                <a:close/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28" name="Freeform 491"/>
          <p:cNvSpPr>
            <a:spLocks/>
          </p:cNvSpPr>
          <p:nvPr/>
        </p:nvSpPr>
        <p:spPr bwMode="gray">
          <a:xfrm>
            <a:off x="1066800" y="4994275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AD7882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29" name="Freeform 491"/>
          <p:cNvSpPr>
            <a:spLocks/>
          </p:cNvSpPr>
          <p:nvPr/>
        </p:nvSpPr>
        <p:spPr bwMode="gray">
          <a:xfrm>
            <a:off x="1066800" y="5715000"/>
            <a:ext cx="609600" cy="568325"/>
          </a:xfrm>
          <a:custGeom>
            <a:avLst/>
            <a:gdLst/>
            <a:ahLst/>
            <a:cxnLst>
              <a:cxn ang="0">
                <a:pos x="372" y="1"/>
              </a:cxn>
              <a:cxn ang="0">
                <a:pos x="372" y="358"/>
              </a:cxn>
              <a:cxn ang="0">
                <a:pos x="165" y="357"/>
              </a:cxn>
              <a:cxn ang="0">
                <a:pos x="0" y="181"/>
              </a:cxn>
              <a:cxn ang="0">
                <a:pos x="164" y="1"/>
              </a:cxn>
              <a:cxn ang="0">
                <a:pos x="372" y="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rgbClr val="A65782"/>
          </a:solidFill>
          <a:ln w="2857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itchFamily="34" charset="-128"/>
              <a:cs typeface="+mn-cs"/>
            </a:endParaRPr>
          </a:p>
        </p:txBody>
      </p:sp>
      <p:sp>
        <p:nvSpPr>
          <p:cNvPr id="32" name="Text Box 472"/>
          <p:cNvSpPr txBox="1">
            <a:spLocks noChangeArrowheads="1"/>
          </p:cNvSpPr>
          <p:nvPr/>
        </p:nvSpPr>
        <p:spPr bwMode="gray">
          <a:xfrm>
            <a:off x="1219200" y="568325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bg1"/>
                </a:solidFill>
                <a:ea typeface="宋体" pitchFamily="2" charset="-122"/>
                <a:cs typeface="+mn-cs"/>
              </a:rPr>
              <a:t>7</a:t>
            </a:r>
          </a:p>
        </p:txBody>
      </p:sp>
      <p:sp>
        <p:nvSpPr>
          <p:cNvPr id="33" name="Text Box 468"/>
          <p:cNvSpPr txBox="1">
            <a:spLocks noChangeArrowheads="1"/>
          </p:cNvSpPr>
          <p:nvPr/>
        </p:nvSpPr>
        <p:spPr bwMode="gray">
          <a:xfrm>
            <a:off x="1158875" y="2101850"/>
            <a:ext cx="51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bg1"/>
                </a:solidFill>
                <a:ea typeface="宋体" pitchFamily="2" charset="-122"/>
                <a:cs typeface="+mn-cs"/>
              </a:rPr>
              <a:t>2</a:t>
            </a:r>
          </a:p>
        </p:txBody>
      </p:sp>
      <p:sp>
        <p:nvSpPr>
          <p:cNvPr id="34" name="Text Box 470"/>
          <p:cNvSpPr txBox="1">
            <a:spLocks noChangeArrowheads="1"/>
          </p:cNvSpPr>
          <p:nvPr/>
        </p:nvSpPr>
        <p:spPr bwMode="gray">
          <a:xfrm>
            <a:off x="1219200" y="278765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bg1"/>
                </a:solidFill>
                <a:ea typeface="宋体" pitchFamily="2" charset="-122"/>
                <a:cs typeface="+mn-cs"/>
              </a:rPr>
              <a:t>3</a:t>
            </a:r>
          </a:p>
        </p:txBody>
      </p:sp>
      <p:sp>
        <p:nvSpPr>
          <p:cNvPr id="35" name="Text Box 472"/>
          <p:cNvSpPr txBox="1">
            <a:spLocks noChangeArrowheads="1"/>
          </p:cNvSpPr>
          <p:nvPr/>
        </p:nvSpPr>
        <p:spPr bwMode="gray">
          <a:xfrm>
            <a:off x="1219200" y="35052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bg1"/>
                </a:solidFill>
                <a:ea typeface="宋体" pitchFamily="2" charset="-122"/>
                <a:cs typeface="+mn-cs"/>
              </a:rPr>
              <a:t>4</a:t>
            </a:r>
          </a:p>
        </p:txBody>
      </p:sp>
      <p:sp>
        <p:nvSpPr>
          <p:cNvPr id="37" name="Text Box 472"/>
          <p:cNvSpPr txBox="1">
            <a:spLocks noChangeArrowheads="1"/>
          </p:cNvSpPr>
          <p:nvPr/>
        </p:nvSpPr>
        <p:spPr bwMode="gray">
          <a:xfrm>
            <a:off x="1219200" y="49530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bg1"/>
                </a:solidFill>
                <a:ea typeface="宋体" pitchFamily="2" charset="-122"/>
                <a:cs typeface="+mn-cs"/>
              </a:rPr>
              <a:t>6</a:t>
            </a:r>
          </a:p>
        </p:txBody>
      </p:sp>
      <p:sp>
        <p:nvSpPr>
          <p:cNvPr id="38" name="Text Box 472"/>
          <p:cNvSpPr txBox="1">
            <a:spLocks noChangeArrowheads="1"/>
          </p:cNvSpPr>
          <p:nvPr/>
        </p:nvSpPr>
        <p:spPr bwMode="gray">
          <a:xfrm>
            <a:off x="1219200" y="42672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dirty="0">
                <a:solidFill>
                  <a:schemeClr val="bg1"/>
                </a:solidFill>
                <a:ea typeface="宋体" pitchFamily="2" charset="-122"/>
                <a:cs typeface="+mn-cs"/>
              </a:rPr>
              <a:t>5</a:t>
            </a:r>
          </a:p>
        </p:txBody>
      </p:sp>
      <p:sp>
        <p:nvSpPr>
          <p:cNvPr id="19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990600" y="30480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Contents</a:t>
            </a:r>
            <a:endParaRPr lang="en-US" sz="3200" kern="0" dirty="0">
              <a:solidFill>
                <a:srgbClr val="80808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488" name="Picture 5" descr="ITFC_ENG_RGB_lge"/>
          <p:cNvPicPr>
            <a:picLocks noChangeAspect="1" noChangeArrowheads="1"/>
          </p:cNvPicPr>
          <p:nvPr/>
        </p:nvPicPr>
        <p:blipFill>
          <a:blip r:embed="rId3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463"/>
          <p:cNvSpPr txBox="1">
            <a:spLocks noChangeArrowheads="1"/>
          </p:cNvSpPr>
          <p:nvPr/>
        </p:nvSpPr>
        <p:spPr bwMode="gray">
          <a:xfrm>
            <a:off x="2057400" y="3581400"/>
            <a:ext cx="3486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0" dirty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Acceptable Collaterals</a:t>
            </a:r>
          </a:p>
        </p:txBody>
      </p:sp>
      <p:sp>
        <p:nvSpPr>
          <p:cNvPr id="48" name="Text Box 463"/>
          <p:cNvSpPr txBox="1">
            <a:spLocks noChangeArrowheads="1"/>
          </p:cNvSpPr>
          <p:nvPr/>
        </p:nvSpPr>
        <p:spPr bwMode="gray">
          <a:xfrm>
            <a:off x="2057400" y="5029200"/>
            <a:ext cx="10048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0" dirty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TCPP</a:t>
            </a:r>
          </a:p>
        </p:txBody>
      </p:sp>
      <p:sp>
        <p:nvSpPr>
          <p:cNvPr id="49" name="Text Box 463"/>
          <p:cNvSpPr txBox="1">
            <a:spLocks noChangeArrowheads="1"/>
          </p:cNvSpPr>
          <p:nvPr/>
        </p:nvSpPr>
        <p:spPr bwMode="gray">
          <a:xfrm>
            <a:off x="2006600" y="5791200"/>
            <a:ext cx="3997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0" dirty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ITFC Awards &amp; Accolades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057400" y="1524000"/>
            <a:ext cx="31765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IDB Group Structure</a:t>
            </a:r>
            <a:endParaRPr lang="en-US" b="1" dirty="0">
              <a:ea typeface="MS PGothic" pitchFamily="34" charset="-128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7400" y="2895600"/>
            <a:ext cx="35687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0" dirty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Financing Mechanisms</a:t>
            </a:r>
          </a:p>
        </p:txBody>
      </p:sp>
      <p:sp>
        <p:nvSpPr>
          <p:cNvPr id="45" name="Text Box 463"/>
          <p:cNvSpPr txBox="1">
            <a:spLocks noChangeArrowheads="1"/>
          </p:cNvSpPr>
          <p:nvPr/>
        </p:nvSpPr>
        <p:spPr bwMode="gray">
          <a:xfrm>
            <a:off x="2057400" y="4343400"/>
            <a:ext cx="4163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0" dirty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ITFC’s </a:t>
            </a:r>
            <a:r>
              <a:rPr lang="en-US" altLang="zh-CN" b="1" kern="0" dirty="0" smtClean="0">
                <a:solidFill>
                  <a:srgbClr val="80808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Financing Products </a:t>
            </a:r>
            <a:endParaRPr lang="en-US" altLang="zh-CN" b="1" kern="0" dirty="0">
              <a:solidFill>
                <a:srgbClr val="80808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Line of Financing</a:t>
            </a:r>
          </a:p>
        </p:txBody>
      </p:sp>
      <p:pic>
        <p:nvPicPr>
          <p:cNvPr id="34825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6296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000" b="1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Subtitle 11"/>
          <p:cNvSpPr txBox="1">
            <a:spLocks/>
          </p:cNvSpPr>
          <p:nvPr/>
        </p:nvSpPr>
        <p:spPr bwMode="auto">
          <a:xfrm>
            <a:off x="228600" y="1676400"/>
            <a:ext cx="8839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AutoNum type="arabicParenBoth"/>
              <a:defRPr/>
            </a:pP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Lines of Financing are provided to local Financial institutions acting as Intermediary </a:t>
            </a:r>
            <a:r>
              <a:rPr lang="en-US" sz="2000" b="1" kern="0" dirty="0">
                <a:latin typeface="Arial" pitchFamily="34" charset="0"/>
                <a:ea typeface="+mn-ea"/>
                <a:cs typeface="Arial" pitchFamily="34" charset="0"/>
              </a:rPr>
              <a:t>(Line Agents)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AutoNum type="arabicParenBoth"/>
              <a:defRPr/>
            </a:pPr>
            <a:endParaRPr lang="en-US" sz="2000" b="1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AutoNum type="arabicParenBoth"/>
              <a:defRPr/>
            </a:pP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 A Master Agreement is signed between ITFC and the end beneficiaries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AutoNum type="arabicParenBoth"/>
              <a:defRPr/>
            </a:pPr>
            <a:endParaRPr lang="en-US" sz="20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AutoNum type="arabicParenBoth"/>
              <a:defRPr/>
            </a:pP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Lines Agents will finance Local SMEs</a:t>
            </a:r>
            <a:endParaRPr lang="en-GB" sz="20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Char char="•"/>
              <a:defRPr/>
            </a:pPr>
            <a:endParaRPr lang="en-US" sz="20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Picture 3" descr="ITFC_symbol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6000"/>
          </a:blip>
          <a:srcRect l="1411" t="1059" r="2777" b="50232"/>
          <a:stretch>
            <a:fillRect/>
          </a:stretch>
        </p:blipFill>
        <p:spPr bwMode="auto">
          <a:xfrm>
            <a:off x="1524000" y="3888491"/>
            <a:ext cx="5562600" cy="2512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Two-Step </a:t>
            </a:r>
            <a:r>
              <a:rPr lang="en-US" sz="3200" kern="0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Murabaha</a:t>
            </a: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Financing</a:t>
            </a:r>
          </a:p>
        </p:txBody>
      </p:sp>
      <p:pic>
        <p:nvPicPr>
          <p:cNvPr id="36873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6296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000" b="1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Subtitle 11"/>
          <p:cNvSpPr txBox="1">
            <a:spLocks/>
          </p:cNvSpPr>
          <p:nvPr/>
        </p:nvSpPr>
        <p:spPr bwMode="auto">
          <a:xfrm>
            <a:off x="304800" y="15240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AutoNum type="arabicParenBoth"/>
              <a:defRPr/>
            </a:pP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A Line of Financing agreement is signed between ITFC and the local Bank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AutoNum type="arabicParenBoth"/>
              <a:defRPr/>
            </a:pP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Local Bank requests Sub-</a:t>
            </a:r>
            <a:r>
              <a:rPr lang="en-US" sz="2000" kern="0" dirty="0" err="1">
                <a:latin typeface="Arial" pitchFamily="34" charset="0"/>
                <a:ea typeface="+mn-ea"/>
                <a:cs typeface="Arial" pitchFamily="34" charset="0"/>
              </a:rPr>
              <a:t>Murabaha</a:t>
            </a: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 Agreements to be signed between ITFC and the beneficiary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AutoNum type="arabicParenBoth"/>
              <a:defRPr/>
            </a:pP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Local bank provides bank guarantee for the beneficiary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AutoNum type="arabicParenBoth"/>
              <a:defRPr/>
            </a:pP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Payment under the financing is disbursed directly by ITFC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AutoNum type="arabicParenBoth"/>
              <a:defRPr/>
            </a:pP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The beneficiary repays the sale price directly to ITFC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15000"/>
              <a:buFont typeface="Times"/>
              <a:buChar char="•"/>
              <a:defRPr/>
            </a:pPr>
            <a:endParaRPr lang="en-US" sz="20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 algn="just">
              <a:lnSpc>
                <a:spcPct val="170000"/>
              </a:lnSpc>
              <a:spcBef>
                <a:spcPct val="20000"/>
              </a:spcBef>
              <a:buClr>
                <a:srgbClr val="C70042"/>
              </a:buClr>
              <a:buSzPct val="115000"/>
              <a:defRPr/>
            </a:pPr>
            <a:r>
              <a:rPr lang="en-US" sz="2000" b="1" kern="0" dirty="0">
                <a:latin typeface="Arial" pitchFamily="34" charset="0"/>
                <a:ea typeface="+mn-ea"/>
                <a:cs typeface="Arial" pitchFamily="34" charset="0"/>
              </a:rPr>
              <a:t>ITFC takes the risk of the local bank</a:t>
            </a:r>
          </a:p>
          <a:p>
            <a:pPr marL="400050" indent="-400050" algn="just">
              <a:lnSpc>
                <a:spcPct val="170000"/>
              </a:lnSpc>
              <a:spcBef>
                <a:spcPct val="20000"/>
              </a:spcBef>
              <a:buClr>
                <a:srgbClr val="C70042"/>
              </a:buClr>
              <a:buSzPct val="115000"/>
              <a:defRPr/>
            </a:pPr>
            <a:r>
              <a:rPr lang="en-US" sz="2000" b="1" kern="0" dirty="0">
                <a:latin typeface="Arial" pitchFamily="34" charset="0"/>
                <a:ea typeface="+mn-ea"/>
                <a:cs typeface="Arial" pitchFamily="34" charset="0"/>
              </a:rPr>
              <a:t>Local Bank takes the credit risk of the </a:t>
            </a:r>
            <a:r>
              <a:rPr lang="en-US" sz="2000" b="1" kern="0" dirty="0" smtClean="0">
                <a:latin typeface="Arial" pitchFamily="34" charset="0"/>
                <a:ea typeface="+mn-ea"/>
                <a:cs typeface="Arial" pitchFamily="34" charset="0"/>
              </a:rPr>
              <a:t>beneficiary</a:t>
            </a:r>
            <a:endParaRPr lang="en-US" sz="2000" b="1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Structured Trade Finance</a:t>
            </a:r>
          </a:p>
        </p:txBody>
      </p:sp>
      <p:pic>
        <p:nvPicPr>
          <p:cNvPr id="39945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6296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000" b="1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Subtitle 11"/>
          <p:cNvSpPr txBox="1">
            <a:spLocks/>
          </p:cNvSpPr>
          <p:nvPr/>
        </p:nvSpPr>
        <p:spPr bwMode="auto">
          <a:xfrm>
            <a:off x="304800" y="152400"/>
            <a:ext cx="845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lvl="1" indent="-285750">
              <a:spcBef>
                <a:spcPts val="0"/>
              </a:spcBef>
              <a:buClr>
                <a:schemeClr val="tx2"/>
              </a:buClr>
              <a:buFont typeface="Times"/>
              <a:buChar char="•"/>
              <a:defRPr/>
            </a:pPr>
            <a:endParaRPr lang="en-US" sz="1900" kern="0" dirty="0">
              <a:latin typeface="+mn-lt"/>
              <a:ea typeface="+mn-ea"/>
              <a:cs typeface="+mn-cs"/>
            </a:endParaRPr>
          </a:p>
          <a:p>
            <a:pPr marL="0" lvl="1" indent="-285750">
              <a:spcBef>
                <a:spcPts val="0"/>
              </a:spcBef>
              <a:buClr>
                <a:schemeClr val="tx2"/>
              </a:buClr>
              <a:buFont typeface="Times"/>
              <a:buChar char="•"/>
              <a:defRPr/>
            </a:pPr>
            <a:endParaRPr lang="en-US" sz="1900" kern="0" dirty="0">
              <a:latin typeface="+mn-lt"/>
              <a:ea typeface="+mn-ea"/>
              <a:cs typeface="+mn-cs"/>
            </a:endParaRPr>
          </a:p>
          <a:p>
            <a:pPr marL="0" lvl="1" indent="-285750">
              <a:lnSpc>
                <a:spcPct val="200000"/>
              </a:lnSpc>
              <a:spcBef>
                <a:spcPts val="0"/>
              </a:spcBef>
              <a:buClr>
                <a:schemeClr val="tx2"/>
              </a:buClr>
              <a:buFont typeface="Times"/>
              <a:buBlip>
                <a:blip r:embed="rId5"/>
              </a:buBlip>
              <a:defRPr/>
            </a:pPr>
            <a:endParaRPr lang="en-US" sz="1900" kern="0" dirty="0">
              <a:latin typeface="Verdana" pitchFamily="34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Times"/>
              <a:buChar char="•"/>
              <a:defRPr/>
            </a:pPr>
            <a:endParaRPr lang="en-US" sz="2100" kern="0" dirty="0">
              <a:latin typeface="Verdana" pitchFamily="34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Times"/>
              <a:buChar char="•"/>
              <a:defRPr/>
            </a:pPr>
            <a:endParaRPr lang="en-US" sz="2100" kern="0" dirty="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04800" y="1071563"/>
            <a:ext cx="83058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lvl="1" indent="-400050" algn="just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000" b="1" kern="0" dirty="0">
                <a:latin typeface="Arial" pitchFamily="34" charset="0"/>
                <a:ea typeface="MS PGothic" pitchFamily="34" charset="-128"/>
                <a:cs typeface="Arial" pitchFamily="34" charset="0"/>
              </a:rPr>
              <a:t>Asset-backed:</a:t>
            </a:r>
            <a:r>
              <a:rPr lang="en-US" sz="2000" kern="0" dirty="0">
                <a:latin typeface="Arial" pitchFamily="34" charset="0"/>
                <a:ea typeface="MS PGothic" pitchFamily="34" charset="-128"/>
                <a:cs typeface="Arial" pitchFamily="34" charset="0"/>
              </a:rPr>
              <a:t> STF as a more secure alternative to traditional lending particularly post-crisis;</a:t>
            </a:r>
          </a:p>
          <a:p>
            <a:pPr marL="400050" lvl="1" indent="-400050" algn="just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kern="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400050" lvl="1" indent="-400050" algn="just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000" b="1" kern="0" dirty="0">
                <a:latin typeface="Arial" pitchFamily="34" charset="0"/>
                <a:ea typeface="+mn-ea"/>
                <a:cs typeface="Arial" pitchFamily="34" charset="0"/>
              </a:rPr>
              <a:t>Secured Transactions: </a:t>
            </a: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Risk-mitigated structure (Assets) + self-liquidating (Cash flow);</a:t>
            </a:r>
          </a:p>
          <a:p>
            <a:pPr marL="400050" lvl="1" indent="-400050" algn="just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lvl="1" indent="-400050" algn="just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000" b="1" kern="0" dirty="0">
                <a:latin typeface="Arial" pitchFamily="34" charset="0"/>
                <a:ea typeface="+mn-ea"/>
                <a:cs typeface="Arial" pitchFamily="34" charset="0"/>
              </a:rPr>
              <a:t>Customized solutions for impact</a:t>
            </a: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: Accessing difficult markets/LDMCs while providing tailored structures to fit clients’ needs</a:t>
            </a:r>
            <a:r>
              <a:rPr lang="en-US" sz="2000" kern="0" dirty="0" smtClean="0"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sz="2000" b="1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6" descr="coffee-beans-wallpaper-49.jp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172200" y="4553251"/>
            <a:ext cx="2362200" cy="18475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Documents and Settings\290860\Desktop\Story of ITFC\Template 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572001"/>
            <a:ext cx="2391507" cy="18287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sugar cube and coffeebw.jpg"/>
          <p:cNvPicPr>
            <a:picLocks noChangeAspect="1"/>
          </p:cNvPicPr>
          <p:nvPr/>
        </p:nvPicPr>
        <p:blipFill>
          <a:blip r:embed="rId8" cstate="print"/>
          <a:srcRect l="4878" t="11111" r="21429" b="25121"/>
          <a:stretch>
            <a:fillRect/>
          </a:stretch>
        </p:blipFill>
        <p:spPr>
          <a:xfrm>
            <a:off x="838200" y="4572000"/>
            <a:ext cx="2302256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9D72D-C149-4008-99C1-8E7414D2EA9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Structured Trade Finance</a:t>
            </a:r>
          </a:p>
        </p:txBody>
      </p:sp>
      <p:pic>
        <p:nvPicPr>
          <p:cNvPr id="4106" name="Picture 5" descr="ITFC_ENG_RGB_lge"/>
          <p:cNvPicPr>
            <a:picLocks noChangeAspect="1" noChangeArrowheads="1"/>
          </p:cNvPicPr>
          <p:nvPr/>
        </p:nvPicPr>
        <p:blipFill>
          <a:blip r:embed="rId5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6296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000" b="1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Subtitle 11"/>
          <p:cNvSpPr txBox="1">
            <a:spLocks/>
          </p:cNvSpPr>
          <p:nvPr/>
        </p:nvSpPr>
        <p:spPr bwMode="auto">
          <a:xfrm>
            <a:off x="304800" y="152400"/>
            <a:ext cx="845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lvl="1" indent="-285750">
              <a:spcBef>
                <a:spcPts val="0"/>
              </a:spcBef>
              <a:buClr>
                <a:schemeClr val="tx2"/>
              </a:buClr>
              <a:buFont typeface="Times"/>
              <a:buChar char="•"/>
              <a:defRPr/>
            </a:pPr>
            <a:endParaRPr lang="en-US" sz="1900" kern="0" dirty="0">
              <a:latin typeface="+mn-lt"/>
              <a:ea typeface="+mn-ea"/>
              <a:cs typeface="+mn-cs"/>
            </a:endParaRPr>
          </a:p>
          <a:p>
            <a:pPr marL="0" lvl="1" indent="-285750">
              <a:spcBef>
                <a:spcPts val="0"/>
              </a:spcBef>
              <a:buClr>
                <a:schemeClr val="tx2"/>
              </a:buClr>
              <a:buFont typeface="Times"/>
              <a:buChar char="•"/>
              <a:defRPr/>
            </a:pPr>
            <a:endParaRPr lang="en-US" sz="1900" kern="0" dirty="0">
              <a:latin typeface="+mn-lt"/>
              <a:ea typeface="+mn-ea"/>
              <a:cs typeface="+mn-cs"/>
            </a:endParaRPr>
          </a:p>
          <a:p>
            <a:pPr marL="0" lvl="1" indent="-285750">
              <a:lnSpc>
                <a:spcPct val="200000"/>
              </a:lnSpc>
              <a:spcBef>
                <a:spcPts val="0"/>
              </a:spcBef>
              <a:buClr>
                <a:schemeClr val="tx2"/>
              </a:buClr>
              <a:buFont typeface="Times"/>
              <a:buBlip>
                <a:blip r:embed="rId6"/>
              </a:buBlip>
              <a:defRPr/>
            </a:pPr>
            <a:endParaRPr lang="en-US" sz="1900" kern="0" dirty="0">
              <a:latin typeface="Verdana" pitchFamily="34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Times"/>
              <a:buChar char="•"/>
              <a:defRPr/>
            </a:pPr>
            <a:endParaRPr lang="en-US" sz="2100" kern="0" dirty="0">
              <a:latin typeface="Verdana" pitchFamily="34" charset="0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Times"/>
              <a:buChar char="•"/>
              <a:defRPr/>
            </a:pPr>
            <a:endParaRPr lang="en-US" sz="2100" kern="0" dirty="0"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04800" y="990600"/>
            <a:ext cx="8629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lvl="1" indent="-400050">
              <a:spcBef>
                <a:spcPts val="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STF operations grew from  US$70m. (3% of total approvals)  in 1430H to US</a:t>
            </a:r>
            <a:r>
              <a:rPr lang="en-US" sz="2000" kern="0" dirty="0" smtClean="0">
                <a:latin typeface="Arial" pitchFamily="34" charset="0"/>
                <a:ea typeface="+mn-ea"/>
                <a:cs typeface="Arial" pitchFamily="34" charset="0"/>
              </a:rPr>
              <a:t>$ 501m</a:t>
            </a: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. (</a:t>
            </a:r>
            <a:r>
              <a:rPr lang="en-US" sz="2000" kern="0" dirty="0" smtClean="0">
                <a:latin typeface="Arial" pitchFamily="34" charset="0"/>
                <a:ea typeface="+mn-ea"/>
                <a:cs typeface="Arial" pitchFamily="34" charset="0"/>
              </a:rPr>
              <a:t>16.5% </a:t>
            </a:r>
            <a:r>
              <a:rPr lang="en-US" sz="2000" kern="0" dirty="0">
                <a:latin typeface="Arial" pitchFamily="34" charset="0"/>
                <a:ea typeface="+mn-ea"/>
                <a:cs typeface="Arial" pitchFamily="34" charset="0"/>
              </a:rPr>
              <a:t>of total approvals</a:t>
            </a:r>
            <a:r>
              <a:rPr lang="en-US" sz="2000" kern="0" dirty="0" smtClean="0">
                <a:latin typeface="Arial" pitchFamily="34" charset="0"/>
                <a:ea typeface="+mn-ea"/>
                <a:cs typeface="Arial" pitchFamily="34" charset="0"/>
              </a:rPr>
              <a:t>) in 1432H. </a:t>
            </a:r>
            <a:endParaRPr lang="en-US" sz="20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lvl="1" indent="-400050"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kern="0" dirty="0">
              <a:latin typeface="+mn-lt"/>
              <a:ea typeface="+mn-ea"/>
              <a:cs typeface="+mn-cs"/>
            </a:endParaRPr>
          </a:p>
          <a:p>
            <a:pPr marL="400050" lvl="1" indent="-400050">
              <a:lnSpc>
                <a:spcPct val="200000"/>
              </a:lnSpc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b="1" dirty="0">
              <a:latin typeface="Verdana" pitchFamily="34" charset="0"/>
              <a:ea typeface="MS PGothic" pitchFamily="34" charset="-128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000" b="1" dirty="0">
              <a:latin typeface="Verdana" pitchFamily="34" charset="0"/>
              <a:ea typeface="MS PGothic" pitchFamily="34" charset="-128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000" dirty="0">
              <a:latin typeface="+mn-lt"/>
              <a:ea typeface="MS PGothic" pitchFamily="34" charset="-128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000" dirty="0">
              <a:latin typeface="+mn-lt"/>
              <a:ea typeface="MS PGothic" pitchFamily="34" charset="-128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000" b="1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098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611900"/>
              </p:ext>
            </p:extLst>
          </p:nvPr>
        </p:nvGraphicFramePr>
        <p:xfrm>
          <a:off x="1066800" y="2590800"/>
          <a:ext cx="718185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4" name="Worksheet" r:id="rId7" imgW="7181951" imgH="3819457" progId="Excel.Sheet.8">
                  <p:embed/>
                </p:oleObj>
              </mc:Choice>
              <mc:Fallback>
                <p:oleObj name="Worksheet" r:id="rId7" imgW="7181951" imgH="3819457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181850" cy="381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10" name="Straight Arrow Connector 20"/>
          <p:cNvCxnSpPr>
            <a:cxnSpLocks noChangeShapeType="1"/>
          </p:cNvCxnSpPr>
          <p:nvPr/>
        </p:nvCxnSpPr>
        <p:spPr bwMode="auto">
          <a:xfrm flipV="1">
            <a:off x="3581400" y="3276600"/>
            <a:ext cx="2286000" cy="1774642"/>
          </a:xfrm>
          <a:prstGeom prst="straightConnector1">
            <a:avLst/>
          </a:prstGeom>
          <a:noFill/>
          <a:ln w="38100" algn="ctr">
            <a:solidFill>
              <a:srgbClr val="BAAF6B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4111" name="TextBox 22"/>
          <p:cNvSpPr txBox="1">
            <a:spLocks noChangeArrowheads="1"/>
          </p:cNvSpPr>
          <p:nvPr/>
        </p:nvSpPr>
        <p:spPr bwMode="auto">
          <a:xfrm>
            <a:off x="6705600" y="2314575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>
                <a:latin typeface="Verdana" pitchFamily="34" charset="0"/>
              </a:rPr>
              <a:t>(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US$ million)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9D72D-C149-4008-99C1-8E7414D2EA9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72348" y="2944475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715%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ITFC </a:t>
            </a:r>
            <a:r>
              <a:rPr lang="en-US" dirty="0" smtClean="0"/>
              <a:t>2011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Acceptable Collaterals</a:t>
            </a:r>
          </a:p>
        </p:txBody>
      </p:sp>
      <p:pic>
        <p:nvPicPr>
          <p:cNvPr id="18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6296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</a:pPr>
            <a:endParaRPr lang="en-US" sz="2100" kern="0" dirty="0" smtClean="0">
              <a:latin typeface="+mn-lt"/>
              <a:ea typeface="+mn-ea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endParaRPr lang="en-US" sz="2000" b="1" dirty="0" smtClean="0">
              <a:latin typeface="Verdana" pitchFamily="34" charset="0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endParaRPr lang="en-US" sz="2100" kern="0" dirty="0" smtClean="0">
              <a:latin typeface="+mn-lt"/>
              <a:ea typeface="+mn-ea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endParaRPr lang="en-US" sz="2100" kern="0" dirty="0" smtClean="0">
              <a:latin typeface="+mn-lt"/>
              <a:ea typeface="+mn-ea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endParaRPr lang="en-US" sz="2100" kern="0" dirty="0" smtClean="0">
              <a:latin typeface="+mn-lt"/>
              <a:ea typeface="+mn-ea"/>
            </a:endParaRPr>
          </a:p>
        </p:txBody>
      </p:sp>
      <p:sp>
        <p:nvSpPr>
          <p:cNvPr id="19" name="Subtitle 11"/>
          <p:cNvSpPr txBox="1">
            <a:spLocks/>
          </p:cNvSpPr>
          <p:nvPr/>
        </p:nvSpPr>
        <p:spPr bwMode="auto">
          <a:xfrm>
            <a:off x="304800" y="152400"/>
            <a:ext cx="845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Times"/>
              <a:buChar char="•"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Times"/>
              <a:buChar char="•"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1" indent="-285750" algn="l" defTabSz="914400" rtl="0" eaLnBrk="1" fontAlgn="base" latinLnBrk="0" hangingPunct="1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Times"/>
              <a:buBlip>
                <a:blip r:embed="rId5"/>
              </a:buBlip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/>
              <a:buChar char="•"/>
              <a:tabLst/>
              <a:defRPr/>
            </a:pP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Times"/>
              <a:buChar char="•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6296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</a:pPr>
            <a:endParaRPr lang="en-US" sz="2000" kern="0" dirty="0" smtClean="0">
              <a:latin typeface="+mn-lt"/>
              <a:ea typeface="+mn-ea"/>
            </a:endParaRPr>
          </a:p>
          <a:p>
            <a:pPr marL="400050" lvl="1" indent="-400050">
              <a:spcBef>
                <a:spcPts val="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Government/Sovereign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from the Government or any authorized ministries of the Government in the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Beneﬁciary’s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country; </a:t>
            </a:r>
          </a:p>
          <a:p>
            <a:pPr marL="400050" lvl="1" indent="-400050">
              <a:spcBef>
                <a:spcPts val="0"/>
              </a:spcBef>
              <a:buClr>
                <a:schemeClr val="tx2"/>
              </a:buClr>
              <a:buSzPct val="115000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00050" lvl="1" indent="-400050">
              <a:spcBef>
                <a:spcPts val="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Bank Guarantee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from commercial banks or Financial Institutions acceptable to ITFC; </a:t>
            </a:r>
          </a:p>
          <a:p>
            <a:pPr marL="400050" lvl="1" indent="-400050">
              <a:spcBef>
                <a:spcPts val="0"/>
              </a:spcBef>
              <a:buClr>
                <a:schemeClr val="tx2"/>
              </a:buClr>
              <a:buSzPct val="115000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00050" lvl="1" indent="-400050">
              <a:spcBef>
                <a:spcPts val="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Export Credit Insurance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Kozuka Mincho Pr6N H" pitchFamily="18" charset="-128"/>
                <a:cs typeface="Arial" pitchFamily="34" charset="0"/>
              </a:rPr>
              <a:t>to be provided by a reputable Export Credit Agency (ECA); </a:t>
            </a:r>
          </a:p>
          <a:p>
            <a:pPr marL="400050" lvl="1" indent="-400050">
              <a:spcBef>
                <a:spcPts val="0"/>
              </a:spcBef>
              <a:buClr>
                <a:schemeClr val="tx2"/>
              </a:buClr>
              <a:buSzPct val="115000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Kozuka Mincho Pr6N H" pitchFamily="18" charset="-128"/>
              <a:cs typeface="Arial" pitchFamily="34" charset="0"/>
            </a:endParaRPr>
          </a:p>
          <a:p>
            <a:pPr marL="400050" lvl="1" indent="-400050">
              <a:spcBef>
                <a:spcPts val="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Assignment of Receivables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from pre-approved reputable off-takers and/or Warehouse Receipts issued by acceptable class collateral managers; </a:t>
            </a:r>
          </a:p>
          <a:p>
            <a:pPr marL="400050" lvl="1" indent="-400050">
              <a:spcBef>
                <a:spcPts val="0"/>
              </a:spcBef>
              <a:buClr>
                <a:schemeClr val="tx2"/>
              </a:buClr>
              <a:buSzPct val="115000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00050" lvl="1" indent="-400050">
              <a:spcBef>
                <a:spcPts val="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Corporate Guarantee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 the form of a Letter of Guarantee (L/G) provided by a parent entity (with acceptable creditworthiness to ITFC)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its subsidiary as the Beneﬁciary of the ﬁnancing. </a:t>
            </a:r>
            <a:endParaRPr lang="en-US" sz="2100" kern="0" dirty="0" smtClean="0">
              <a:latin typeface="+mn-lt"/>
              <a:ea typeface="+mn-ea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</a:pPr>
            <a:endParaRPr lang="en-US" sz="2100" kern="0" dirty="0" smtClean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914400" y="5181601"/>
            <a:ext cx="2291571" cy="990599"/>
          </a:xfrm>
          <a:prstGeom prst="can">
            <a:avLst>
              <a:gd name="adj" fmla="val 33197"/>
            </a:avLst>
          </a:prstGeom>
          <a:solidFill>
            <a:srgbClr val="9E004F"/>
          </a:solidFill>
          <a:ln w="9525">
            <a:solidFill>
              <a:srgbClr val="FBB04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gray">
          <a:xfrm>
            <a:off x="914400" y="4419601"/>
            <a:ext cx="2291571" cy="990599"/>
          </a:xfrm>
          <a:prstGeom prst="can">
            <a:avLst>
              <a:gd name="adj" fmla="val 33197"/>
            </a:avLst>
          </a:prstGeom>
          <a:solidFill>
            <a:srgbClr val="BA957C"/>
          </a:solidFill>
          <a:ln w="9525">
            <a:solidFill>
              <a:srgbClr val="FBB04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8355" y="2058261"/>
            <a:ext cx="2291571" cy="2588457"/>
            <a:chOff x="674" y="1783"/>
            <a:chExt cx="1159" cy="1310"/>
          </a:xfrm>
        </p:grpSpPr>
        <p:sp>
          <p:nvSpPr>
            <p:cNvPr id="45091" name="AutoShape 5"/>
            <p:cNvSpPr>
              <a:spLocks noChangeArrowheads="1"/>
            </p:cNvSpPr>
            <p:nvPr/>
          </p:nvSpPr>
          <p:spPr bwMode="gray">
            <a:xfrm>
              <a:off x="674" y="2592"/>
              <a:ext cx="1159" cy="501"/>
            </a:xfrm>
            <a:prstGeom prst="can">
              <a:avLst>
                <a:gd name="adj" fmla="val 33197"/>
              </a:avLst>
            </a:prstGeom>
            <a:solidFill>
              <a:srgbClr val="F58233"/>
            </a:solidFill>
            <a:ln w="9525">
              <a:solidFill>
                <a:srgbClr val="FBB04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45089" name="AutoShape 8"/>
            <p:cNvSpPr>
              <a:spLocks noChangeArrowheads="1"/>
            </p:cNvSpPr>
            <p:nvPr/>
          </p:nvSpPr>
          <p:spPr bwMode="gray">
            <a:xfrm>
              <a:off x="674" y="2169"/>
              <a:ext cx="1159" cy="540"/>
            </a:xfrm>
            <a:prstGeom prst="can">
              <a:avLst>
                <a:gd name="adj" fmla="val 33197"/>
              </a:avLst>
            </a:prstGeom>
            <a:solidFill>
              <a:srgbClr val="BAAF6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45087" name="AutoShape 11"/>
            <p:cNvSpPr>
              <a:spLocks noChangeArrowheads="1"/>
            </p:cNvSpPr>
            <p:nvPr/>
          </p:nvSpPr>
          <p:spPr bwMode="gray">
            <a:xfrm>
              <a:off x="674" y="1783"/>
              <a:ext cx="1159" cy="501"/>
            </a:xfrm>
            <a:prstGeom prst="can">
              <a:avLst>
                <a:gd name="adj" fmla="val 33197"/>
              </a:avLst>
            </a:prstGeom>
            <a:solidFill>
              <a:srgbClr val="A6578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45059" name="AutoShape 12"/>
          <p:cNvSpPr>
            <a:spLocks noChangeArrowheads="1"/>
          </p:cNvSpPr>
          <p:nvPr/>
        </p:nvSpPr>
        <p:spPr bwMode="gray">
          <a:xfrm>
            <a:off x="3352800" y="2133600"/>
            <a:ext cx="5486400" cy="762000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60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629650" cy="86995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Trade Cooperation and Promotion Program (TCPP)</a:t>
            </a:r>
          </a:p>
        </p:txBody>
      </p:sp>
      <p:sp>
        <p:nvSpPr>
          <p:cNvPr id="45061" name="Text Box 14"/>
          <p:cNvSpPr txBox="1">
            <a:spLocks noChangeArrowheads="1"/>
          </p:cNvSpPr>
          <p:nvPr/>
        </p:nvSpPr>
        <p:spPr bwMode="white">
          <a:xfrm>
            <a:off x="990600" y="2525713"/>
            <a:ext cx="21288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Arial" pitchFamily="34" charset="0"/>
                <a:ea typeface="宋体"/>
                <a:cs typeface="宋体"/>
              </a:rPr>
              <a:t>  </a:t>
            </a:r>
            <a:r>
              <a:rPr lang="en-US" altLang="zh-CN" sz="1800" dirty="0">
                <a:solidFill>
                  <a:schemeClr val="bg1"/>
                </a:solidFill>
                <a:latin typeface="Arial" pitchFamily="34" charset="0"/>
                <a:ea typeface="宋体"/>
                <a:cs typeface="宋体"/>
              </a:rPr>
              <a:t>Trade Facilitation</a:t>
            </a:r>
          </a:p>
        </p:txBody>
      </p:sp>
      <p:sp>
        <p:nvSpPr>
          <p:cNvPr id="45062" name="Text Box 15"/>
          <p:cNvSpPr txBox="1">
            <a:spLocks noChangeArrowheads="1"/>
          </p:cNvSpPr>
          <p:nvPr/>
        </p:nvSpPr>
        <p:spPr bwMode="gray">
          <a:xfrm>
            <a:off x="3581400" y="2133600"/>
            <a:ext cx="52578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buFontTx/>
              <a:buChar char="•"/>
            </a:pPr>
            <a:r>
              <a:rPr lang="zh-CN" altLang="en-US" sz="1400" dirty="0">
                <a:latin typeface="Arial" pitchFamily="34" charset="0"/>
                <a:ea typeface="宋体"/>
                <a:cs typeface="宋体"/>
              </a:rPr>
              <a:t> </a:t>
            </a:r>
            <a:r>
              <a:rPr lang="en-US" altLang="zh-CN" sz="1400" dirty="0">
                <a:latin typeface="Arial" pitchFamily="34" charset="0"/>
                <a:ea typeface="宋体"/>
                <a:cs typeface="宋体"/>
              </a:rPr>
              <a:t>To strengthen economic integration through removal of trade barriers, harmonization, trade infrastructure etc.</a:t>
            </a:r>
          </a:p>
          <a:p>
            <a:pPr algn="just">
              <a:spcBef>
                <a:spcPts val="0"/>
              </a:spcBef>
              <a:buFontTx/>
              <a:buChar char="•"/>
            </a:pPr>
            <a:r>
              <a:rPr lang="en-US" altLang="zh-CN" sz="1400" dirty="0">
                <a:latin typeface="Arial" pitchFamily="34" charset="0"/>
                <a:ea typeface="宋体"/>
                <a:cs typeface="宋体"/>
              </a:rPr>
              <a:t> </a:t>
            </a:r>
            <a:r>
              <a:rPr lang="en-US" altLang="zh-CN" sz="1400" dirty="0" err="1">
                <a:latin typeface="Arial" pitchFamily="34" charset="0"/>
                <a:ea typeface="宋体"/>
                <a:cs typeface="宋体"/>
              </a:rPr>
              <a:t>AfT</a:t>
            </a:r>
            <a:r>
              <a:rPr lang="en-US" altLang="zh-CN" sz="1400" dirty="0">
                <a:latin typeface="Arial" pitchFamily="34" charset="0"/>
                <a:ea typeface="宋体"/>
                <a:cs typeface="宋体"/>
              </a:rPr>
              <a:t> Road Maps for SPECA &amp; ESCWA, expert groups etc.</a:t>
            </a:r>
          </a:p>
        </p:txBody>
      </p:sp>
      <p:sp>
        <p:nvSpPr>
          <p:cNvPr id="45063" name="Text Box 31"/>
          <p:cNvSpPr txBox="1">
            <a:spLocks noChangeArrowheads="1"/>
          </p:cNvSpPr>
          <p:nvPr/>
        </p:nvSpPr>
        <p:spPr bwMode="white">
          <a:xfrm>
            <a:off x="990600" y="3287712"/>
            <a:ext cx="212883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Arial" pitchFamily="34" charset="0"/>
                <a:ea typeface="宋体"/>
                <a:cs typeface="宋体"/>
              </a:rPr>
              <a:t>  </a:t>
            </a:r>
            <a:r>
              <a:rPr lang="en-US" altLang="zh-CN" sz="1800" dirty="0">
                <a:solidFill>
                  <a:schemeClr val="bg1"/>
                </a:solidFill>
                <a:latin typeface="Arial" pitchFamily="34" charset="0"/>
                <a:ea typeface="宋体"/>
                <a:cs typeface="宋体"/>
              </a:rPr>
              <a:t>Capacity Building</a:t>
            </a:r>
          </a:p>
        </p:txBody>
      </p:sp>
      <p:sp>
        <p:nvSpPr>
          <p:cNvPr id="45064" name="Text Box 32"/>
          <p:cNvSpPr txBox="1">
            <a:spLocks noChangeArrowheads="1"/>
          </p:cNvSpPr>
          <p:nvPr/>
        </p:nvSpPr>
        <p:spPr bwMode="white">
          <a:xfrm>
            <a:off x="914400" y="3987225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Arial" pitchFamily="34" charset="0"/>
                <a:ea typeface="宋体"/>
                <a:cs typeface="宋体"/>
              </a:rPr>
              <a:t>Development of Strategic Commodities</a:t>
            </a:r>
          </a:p>
        </p:txBody>
      </p:sp>
      <p:sp>
        <p:nvSpPr>
          <p:cNvPr id="45065" name="AutoShape 33"/>
          <p:cNvSpPr>
            <a:spLocks noChangeArrowheads="1"/>
          </p:cNvSpPr>
          <p:nvPr/>
        </p:nvSpPr>
        <p:spPr bwMode="gray">
          <a:xfrm>
            <a:off x="3352800" y="2971800"/>
            <a:ext cx="5486400" cy="758825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66" name="Text Box 34"/>
          <p:cNvSpPr txBox="1">
            <a:spLocks noChangeArrowheads="1"/>
          </p:cNvSpPr>
          <p:nvPr/>
        </p:nvSpPr>
        <p:spPr bwMode="gray">
          <a:xfrm>
            <a:off x="3581400" y="2971800"/>
            <a:ext cx="53340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buFontTx/>
              <a:buChar char="•"/>
            </a:pPr>
            <a:r>
              <a:rPr lang="zh-CN" altLang="en-US" sz="1400" dirty="0">
                <a:latin typeface="Arial" pitchFamily="34" charset="0"/>
                <a:ea typeface="宋体"/>
                <a:cs typeface="Arial" pitchFamily="34" charset="0"/>
              </a:rPr>
              <a:t> </a:t>
            </a:r>
            <a:r>
              <a:rPr lang="en-US" altLang="zh-CN" sz="1400" dirty="0">
                <a:latin typeface="Arial" pitchFamily="34" charset="0"/>
                <a:ea typeface="宋体"/>
                <a:cs typeface="Arial" pitchFamily="34" charset="0"/>
              </a:rPr>
              <a:t>To enhance member countries’ trade capacities for sustainable national trade development.</a:t>
            </a:r>
          </a:p>
          <a:p>
            <a:pPr algn="just">
              <a:spcBef>
                <a:spcPts val="0"/>
              </a:spcBef>
              <a:buFontTx/>
              <a:buChar char="•"/>
            </a:pPr>
            <a:r>
              <a:rPr lang="en-US" altLang="zh-CN" sz="1400" dirty="0">
                <a:latin typeface="Arial" pitchFamily="34" charset="0"/>
                <a:ea typeface="宋体"/>
                <a:cs typeface="Arial" pitchFamily="34" charset="0"/>
              </a:rPr>
              <a:t> Training courses, establishing  regional training centers etc.</a:t>
            </a:r>
          </a:p>
        </p:txBody>
      </p:sp>
      <p:sp>
        <p:nvSpPr>
          <p:cNvPr id="45067" name="AutoShape 50"/>
          <p:cNvSpPr>
            <a:spLocks noChangeArrowheads="1"/>
          </p:cNvSpPr>
          <p:nvPr/>
        </p:nvSpPr>
        <p:spPr bwMode="gray">
          <a:xfrm>
            <a:off x="3352800" y="3813175"/>
            <a:ext cx="5486400" cy="758825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68" name="Text Box 51"/>
          <p:cNvSpPr txBox="1">
            <a:spLocks noChangeArrowheads="1"/>
          </p:cNvSpPr>
          <p:nvPr/>
        </p:nvSpPr>
        <p:spPr bwMode="gray">
          <a:xfrm>
            <a:off x="3581400" y="3755648"/>
            <a:ext cx="5257800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buFontTx/>
              <a:buChar char="•"/>
            </a:pPr>
            <a:r>
              <a:rPr lang="zh-CN" altLang="en-US" sz="1300" dirty="0">
                <a:latin typeface="Arial" pitchFamily="34" charset="0"/>
                <a:ea typeface="宋体"/>
                <a:cs typeface="Arial" pitchFamily="34" charset="0"/>
              </a:rPr>
              <a:t> </a:t>
            </a:r>
            <a:r>
              <a:rPr lang="en-US" altLang="zh-CN" sz="1300" dirty="0">
                <a:latin typeface="Arial" pitchFamily="34" charset="0"/>
                <a:ea typeface="宋体"/>
                <a:cs typeface="Arial" pitchFamily="34" charset="0"/>
              </a:rPr>
              <a:t>To develop member countries’ trade capacities and competitiveness in the sectors and products where they have comparative advantages.</a:t>
            </a:r>
          </a:p>
          <a:p>
            <a:pPr algn="just">
              <a:spcBef>
                <a:spcPts val="0"/>
              </a:spcBef>
              <a:buFontTx/>
              <a:buChar char="•"/>
            </a:pPr>
            <a:r>
              <a:rPr lang="en-US" altLang="zh-CN" sz="1300" dirty="0">
                <a:latin typeface="Arial" pitchFamily="34" charset="0"/>
                <a:ea typeface="宋体"/>
                <a:cs typeface="Arial" pitchFamily="34" charset="0"/>
              </a:rPr>
              <a:t> Technical studies</a:t>
            </a:r>
          </a:p>
        </p:txBody>
      </p:sp>
      <p:sp>
        <p:nvSpPr>
          <p:cNvPr id="45069" name="AutoShape 68"/>
          <p:cNvSpPr>
            <a:spLocks noChangeArrowheads="1"/>
          </p:cNvSpPr>
          <p:nvPr/>
        </p:nvSpPr>
        <p:spPr bwMode="gray">
          <a:xfrm rot="-8100000">
            <a:off x="3221038" y="2347812"/>
            <a:ext cx="298450" cy="298450"/>
          </a:xfrm>
          <a:prstGeom prst="rtTriangle">
            <a:avLst/>
          </a:prstGeom>
          <a:solidFill>
            <a:srgbClr val="A6578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70" name="AutoShape 69"/>
          <p:cNvSpPr>
            <a:spLocks noChangeArrowheads="1"/>
          </p:cNvSpPr>
          <p:nvPr/>
        </p:nvSpPr>
        <p:spPr bwMode="gray">
          <a:xfrm rot="-8100000">
            <a:off x="3221138" y="3186012"/>
            <a:ext cx="298450" cy="298450"/>
          </a:xfrm>
          <a:prstGeom prst="rtTriangle">
            <a:avLst/>
          </a:prstGeom>
          <a:solidFill>
            <a:srgbClr val="BAAF6B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71" name="AutoShape 70"/>
          <p:cNvSpPr>
            <a:spLocks noChangeArrowheads="1"/>
          </p:cNvSpPr>
          <p:nvPr/>
        </p:nvSpPr>
        <p:spPr bwMode="gray">
          <a:xfrm rot="-8100000">
            <a:off x="3221038" y="3983138"/>
            <a:ext cx="298450" cy="298450"/>
          </a:xfrm>
          <a:prstGeom prst="rtTriangle">
            <a:avLst/>
          </a:prstGeom>
          <a:solidFill>
            <a:srgbClr val="F582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914400" y="1295400"/>
            <a:ext cx="2292350" cy="990600"/>
          </a:xfrm>
          <a:prstGeom prst="can">
            <a:avLst>
              <a:gd name="adj" fmla="val 33197"/>
            </a:avLst>
          </a:prstGeom>
          <a:solidFill>
            <a:srgbClr val="D9384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  <a:ea typeface="MS PGothic" pitchFamily="34" charset="-128"/>
              <a:cs typeface="+mn-cs"/>
            </a:endParaRPr>
          </a:p>
        </p:txBody>
      </p:sp>
      <p:sp>
        <p:nvSpPr>
          <p:cNvPr id="45073" name="AutoShape 12"/>
          <p:cNvSpPr>
            <a:spLocks noChangeArrowheads="1"/>
          </p:cNvSpPr>
          <p:nvPr/>
        </p:nvSpPr>
        <p:spPr bwMode="gray">
          <a:xfrm>
            <a:off x="3352800" y="1295401"/>
            <a:ext cx="5487988" cy="762000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74" name="AutoShape 68"/>
          <p:cNvSpPr>
            <a:spLocks noChangeArrowheads="1"/>
          </p:cNvSpPr>
          <p:nvPr/>
        </p:nvSpPr>
        <p:spPr bwMode="gray">
          <a:xfrm rot="-8100000">
            <a:off x="3221038" y="1582738"/>
            <a:ext cx="298450" cy="298450"/>
          </a:xfrm>
          <a:prstGeom prst="rtTriangle">
            <a:avLst/>
          </a:prstGeom>
          <a:solidFill>
            <a:srgbClr val="D9384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75" name="Text Box 14"/>
          <p:cNvSpPr txBox="1">
            <a:spLocks noChangeArrowheads="1"/>
          </p:cNvSpPr>
          <p:nvPr/>
        </p:nvSpPr>
        <p:spPr bwMode="white">
          <a:xfrm>
            <a:off x="990600" y="1763712"/>
            <a:ext cx="212883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Arial" pitchFamily="34" charset="0"/>
                <a:ea typeface="宋体"/>
                <a:cs typeface="宋体"/>
              </a:rPr>
              <a:t>  </a:t>
            </a:r>
            <a:r>
              <a:rPr lang="en-US" altLang="zh-CN" sz="1800" dirty="0">
                <a:solidFill>
                  <a:schemeClr val="bg1"/>
                </a:solidFill>
                <a:latin typeface="Arial" pitchFamily="34" charset="0"/>
                <a:ea typeface="宋体"/>
                <a:cs typeface="宋体"/>
              </a:rPr>
              <a:t>Trade Promotion</a:t>
            </a:r>
          </a:p>
        </p:txBody>
      </p:sp>
      <p:sp>
        <p:nvSpPr>
          <p:cNvPr id="45076" name="Text Box 15"/>
          <p:cNvSpPr txBox="1">
            <a:spLocks noChangeArrowheads="1"/>
          </p:cNvSpPr>
          <p:nvPr/>
        </p:nvSpPr>
        <p:spPr bwMode="gray">
          <a:xfrm>
            <a:off x="3581400" y="1295400"/>
            <a:ext cx="54102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buFontTx/>
              <a:buChar char="•"/>
            </a:pPr>
            <a:r>
              <a:rPr lang="zh-CN" altLang="en-US" sz="1400" dirty="0">
                <a:latin typeface="Arial" pitchFamily="34" charset="0"/>
                <a:ea typeface="宋体"/>
                <a:cs typeface="宋体"/>
              </a:rPr>
              <a:t> </a:t>
            </a:r>
            <a:r>
              <a:rPr lang="en-US" altLang="zh-CN" sz="1400" dirty="0">
                <a:latin typeface="Arial" pitchFamily="34" charset="0"/>
                <a:ea typeface="宋体"/>
                <a:cs typeface="宋体"/>
              </a:rPr>
              <a:t>To enhance Intra-trade by improving member countries’ </a:t>
            </a:r>
          </a:p>
          <a:p>
            <a:pPr algn="just">
              <a:spcBef>
                <a:spcPts val="0"/>
              </a:spcBef>
            </a:pPr>
            <a:r>
              <a:rPr lang="en-US" altLang="zh-CN" sz="1400" dirty="0" smtClean="0">
                <a:latin typeface="Arial" pitchFamily="34" charset="0"/>
                <a:ea typeface="宋体"/>
                <a:cs typeface="宋体"/>
              </a:rPr>
              <a:t>Buyer-Seller,  Business Forums, Technical support to TPOs etc. </a:t>
            </a:r>
          </a:p>
          <a:p>
            <a:pPr algn="just">
              <a:spcBef>
                <a:spcPts val="0"/>
              </a:spcBef>
              <a:buFontTx/>
              <a:buChar char="•"/>
            </a:pPr>
            <a:r>
              <a:rPr lang="en-US" altLang="zh-CN" sz="1400" dirty="0" smtClean="0">
                <a:latin typeface="Arial" pitchFamily="34" charset="0"/>
                <a:ea typeface="宋体"/>
                <a:cs typeface="宋体"/>
              </a:rPr>
              <a:t> Competitiveness  </a:t>
            </a:r>
            <a:r>
              <a:rPr lang="en-US" altLang="zh-CN" sz="1400" dirty="0">
                <a:latin typeface="Arial" pitchFamily="34" charset="0"/>
                <a:ea typeface="宋体"/>
                <a:cs typeface="宋体"/>
              </a:rPr>
              <a:t>to benefit from globalization</a:t>
            </a:r>
            <a:r>
              <a:rPr lang="en-US" altLang="zh-CN" sz="1400" dirty="0" smtClean="0">
                <a:latin typeface="Arial" pitchFamily="34" charset="0"/>
                <a:ea typeface="宋体"/>
                <a:cs typeface="宋体"/>
              </a:rPr>
              <a:t>.</a:t>
            </a:r>
            <a:endParaRPr lang="en-US" altLang="zh-CN" sz="1400" dirty="0">
              <a:latin typeface="Arial" pitchFamily="34" charset="0"/>
              <a:ea typeface="宋体"/>
              <a:cs typeface="宋体"/>
            </a:endParaRPr>
          </a:p>
        </p:txBody>
      </p:sp>
      <p:sp>
        <p:nvSpPr>
          <p:cNvPr id="4507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381001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 descr="ITFC_ENG_RGB_lge"/>
          <p:cNvPicPr>
            <a:picLocks noChangeAspect="1" noChangeArrowheads="1"/>
          </p:cNvPicPr>
          <p:nvPr/>
        </p:nvPicPr>
        <p:blipFill>
          <a:blip r:embed="rId3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50"/>
          <p:cNvSpPr>
            <a:spLocks noChangeArrowheads="1"/>
          </p:cNvSpPr>
          <p:nvPr/>
        </p:nvSpPr>
        <p:spPr bwMode="gray">
          <a:xfrm>
            <a:off x="3352800" y="4651375"/>
            <a:ext cx="5486400" cy="758825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utoShape 50"/>
          <p:cNvSpPr>
            <a:spLocks noChangeArrowheads="1"/>
          </p:cNvSpPr>
          <p:nvPr/>
        </p:nvSpPr>
        <p:spPr bwMode="gray">
          <a:xfrm>
            <a:off x="3352800" y="5486400"/>
            <a:ext cx="5486400" cy="758825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utoShape 70"/>
          <p:cNvSpPr>
            <a:spLocks noChangeArrowheads="1"/>
          </p:cNvSpPr>
          <p:nvPr/>
        </p:nvSpPr>
        <p:spPr bwMode="gray">
          <a:xfrm rot="-8100000">
            <a:off x="3221138" y="4862412"/>
            <a:ext cx="298450" cy="298450"/>
          </a:xfrm>
          <a:prstGeom prst="rtTriangle">
            <a:avLst/>
          </a:prstGeom>
          <a:solidFill>
            <a:srgbClr val="BA957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utoShape 70"/>
          <p:cNvSpPr>
            <a:spLocks noChangeArrowheads="1"/>
          </p:cNvSpPr>
          <p:nvPr/>
        </p:nvSpPr>
        <p:spPr bwMode="gray">
          <a:xfrm rot="-8100000">
            <a:off x="3221138" y="5659538"/>
            <a:ext cx="298450" cy="298450"/>
          </a:xfrm>
          <a:prstGeom prst="rtTriangle">
            <a:avLst/>
          </a:prstGeom>
          <a:solidFill>
            <a:srgbClr val="9E004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white">
          <a:xfrm>
            <a:off x="1003002" y="4869160"/>
            <a:ext cx="212883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1"/>
                </a:solidFill>
                <a:latin typeface="Arial" pitchFamily="34" charset="0"/>
                <a:ea typeface="宋体"/>
                <a:cs typeface="宋体"/>
              </a:rPr>
              <a:t>Trade Mainstreaming</a:t>
            </a:r>
            <a:endParaRPr lang="en-US" altLang="zh-CN" sz="1600" dirty="0">
              <a:solidFill>
                <a:schemeClr val="bg1"/>
              </a:solidFill>
              <a:latin typeface="Arial" pitchFamily="34" charset="0"/>
              <a:ea typeface="宋体"/>
              <a:cs typeface="宋体"/>
            </a:endParaRP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gray">
          <a:xfrm>
            <a:off x="3562672" y="4680719"/>
            <a:ext cx="5257800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buFontTx/>
              <a:buChar char="•"/>
            </a:pPr>
            <a:r>
              <a:rPr lang="zh-CN" altLang="en-US" sz="1300" dirty="0">
                <a:latin typeface="Arial" pitchFamily="34" charset="0"/>
                <a:ea typeface="宋体"/>
                <a:cs typeface="Arial" pitchFamily="34" charset="0"/>
              </a:rPr>
              <a:t> </a:t>
            </a:r>
            <a:r>
              <a:rPr lang="en-US" altLang="zh-CN" sz="1300" dirty="0">
                <a:latin typeface="Arial" pitchFamily="34" charset="0"/>
                <a:ea typeface="宋体"/>
                <a:cs typeface="Arial" pitchFamily="34" charset="0"/>
              </a:rPr>
              <a:t>T</a:t>
            </a:r>
            <a:r>
              <a:rPr lang="en-US" altLang="zh-CN" sz="1300" dirty="0" smtClean="0">
                <a:latin typeface="Arial" pitchFamily="34" charset="0"/>
                <a:ea typeface="宋体"/>
                <a:cs typeface="Arial" pitchFamily="34" charset="0"/>
              </a:rPr>
              <a:t>o improve synergy and to include trade in the agenda of our main partners for better design and delivery of trade related technical assistance</a:t>
            </a:r>
            <a:endParaRPr lang="en-US" altLang="zh-CN" sz="1300" dirty="0">
              <a:latin typeface="Arial" pitchFamily="34" charset="0"/>
              <a:ea typeface="宋体"/>
              <a:cs typeface="Arial" pitchFamily="34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white">
          <a:xfrm>
            <a:off x="971600" y="5517232"/>
            <a:ext cx="212883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 smtClean="0">
                <a:solidFill>
                  <a:schemeClr val="bg1"/>
                </a:solidFill>
                <a:latin typeface="Arial" pitchFamily="34" charset="0"/>
                <a:ea typeface="宋体"/>
                <a:cs typeface="宋体"/>
              </a:rPr>
              <a:t>Trade Finance Support</a:t>
            </a:r>
            <a:endParaRPr lang="en-US" altLang="zh-CN" sz="1600" dirty="0">
              <a:solidFill>
                <a:schemeClr val="bg1"/>
              </a:solidFill>
              <a:latin typeface="Arial" pitchFamily="34" charset="0"/>
              <a:ea typeface="宋体"/>
              <a:cs typeface="宋体"/>
            </a:endParaRP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gray">
          <a:xfrm>
            <a:off x="3562672" y="5517232"/>
            <a:ext cx="5257800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buFontTx/>
              <a:buChar char="•"/>
            </a:pPr>
            <a:r>
              <a:rPr lang="zh-CN" altLang="en-US" sz="1300" dirty="0">
                <a:latin typeface="Arial" pitchFamily="34" charset="0"/>
                <a:ea typeface="宋体"/>
                <a:cs typeface="Arial" pitchFamily="34" charset="0"/>
              </a:rPr>
              <a:t> </a:t>
            </a:r>
            <a:r>
              <a:rPr lang="en-US" altLang="zh-CN" sz="1300" dirty="0">
                <a:latin typeface="Arial" pitchFamily="34" charset="0"/>
                <a:ea typeface="宋体"/>
                <a:cs typeface="Arial" pitchFamily="34" charset="0"/>
              </a:rPr>
              <a:t>I</a:t>
            </a:r>
            <a:r>
              <a:rPr lang="en-US" altLang="zh-CN" sz="1300" dirty="0" smtClean="0">
                <a:latin typeface="Arial" pitchFamily="34" charset="0"/>
                <a:ea typeface="宋体"/>
                <a:cs typeface="Arial" pitchFamily="34" charset="0"/>
              </a:rPr>
              <a:t>nvolves direct collaboration with ITFC trade finance specialists to develop needed counseling and training programs for ITFC’s national partners/financial intermediaries</a:t>
            </a:r>
            <a:endParaRPr lang="en-US" altLang="zh-CN" sz="1300" dirty="0">
              <a:latin typeface="Arial" pitchFamily="34" charset="0"/>
              <a:ea typeface="宋体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20656375">
            <a:off x="511318" y="490160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NEW</a:t>
            </a:r>
            <a:endParaRPr lang="en-US" sz="14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rot="20656375">
            <a:off x="583326" y="554967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j-lt"/>
              </a:rPr>
              <a:t>NEW</a:t>
            </a:r>
            <a:endParaRPr lang="en-US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Why ITFC Should be Your Preferred Trade Partner?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&gt;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ITFC can offer an off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balance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sheet financing structure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Murabaha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mode of finance. This will particularly appeal to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listed companies and the commodity players in Malaysia who want to manage their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balance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sheet</a:t>
            </a:r>
          </a:p>
          <a:p>
            <a:pPr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&gt;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Structured Trade Finance (STF) is tailored to grow with your business</a:t>
            </a:r>
          </a:p>
          <a:p>
            <a:pPr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&gt;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Expertise in the commodity sector</a:t>
            </a:r>
          </a:p>
          <a:p>
            <a:pPr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&gt;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Competitive pricing </a:t>
            </a:r>
          </a:p>
          <a:p>
            <a:pPr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&gt;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Geographical presence in 56 member countries, this is significant for companies who are looking to expand beyond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Malaysia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  <a:cs typeface="Arial" pitchFamily="34" charset="0"/>
              </a:rPr>
              <a:t>Copyright © ITFC 2008</a:t>
            </a:r>
            <a:endParaRPr lang="en-US" sz="1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9D72D-C149-4008-99C1-8E7414D2EA96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TFC_ENG_RGB_lge"/>
          <p:cNvPicPr>
            <a:picLocks noChangeAspect="1" noChangeArrowheads="1"/>
          </p:cNvPicPr>
          <p:nvPr/>
        </p:nvPicPr>
        <p:blipFill>
          <a:blip r:embed="rId2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kern="1200" dirty="0" smtClean="0">
                <a:solidFill>
                  <a:srgbClr val="808080"/>
                </a:solidFill>
                <a:latin typeface="Lucida Grande" pitchFamily="48" charset="0"/>
                <a:ea typeface="ＭＳ Ｐゴシック" pitchFamily="48" charset="-128"/>
                <a:cs typeface="+mn-cs"/>
              </a:rPr>
              <a:t>Copyright © ITFC 2012</a:t>
            </a:r>
            <a:endParaRPr lang="en-US" sz="1400" kern="1200" dirty="0">
              <a:solidFill>
                <a:srgbClr val="000000"/>
              </a:solidFill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40CFE4-3EFB-47B6-9A1D-0680300A68C4}" type="slidenum">
              <a:rPr lang="en-US" sz="900" kern="1200" smtClean="0">
                <a:solidFill>
                  <a:srgbClr val="C40063"/>
                </a:solidFill>
                <a:latin typeface="Lucida Grande" pitchFamily="48" charset="0"/>
                <a:ea typeface="ＭＳ Ｐゴシック" pitchFamily="48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900" kern="1200">
              <a:solidFill>
                <a:srgbClr val="C40063"/>
              </a:solidFill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25144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939656"/>
            <a:ext cx="936104" cy="50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971600" y="5661248"/>
            <a:ext cx="1152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Structured Trade 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         Finance</a:t>
            </a: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$25m Sugar Deal for the import of raw sugar in Indonesia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25144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25144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35597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604" y="4725144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97152"/>
            <a:ext cx="792088" cy="7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2195736" y="5622339"/>
            <a:ext cx="1152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Structured Trade 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   Finance</a:t>
            </a: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$25m Sugar Deal for the import of raw sugar in Indonesia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920" y="1412776"/>
            <a:ext cx="11521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332" y="3068960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468" y="3068960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604" y="3068960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056" y="1412776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192" y="1412776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328" y="1412776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733" y="4797152"/>
            <a:ext cx="5746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 bwMode="auto">
          <a:xfrm>
            <a:off x="7092280" y="5661248"/>
            <a:ext cx="1152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Syndicated </a:t>
            </a:r>
            <a:r>
              <a:rPr lang="en-US" sz="800" b="1" kern="12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  <a:endParaRPr lang="en-US" sz="800" b="1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$27m Cotton Deal in Côte d’Ivoire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1200" dirty="0">
              <a:solidFill>
                <a:srgbClr val="FFFFFF"/>
              </a:solidFill>
              <a:latin typeface="Calibri"/>
              <a:ea typeface="MS PGothic" pitchFamily="34" charset="-128"/>
              <a:cs typeface="+mn-cs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2752" y="4797152"/>
            <a:ext cx="601216" cy="83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 bwMode="auto">
          <a:xfrm>
            <a:off x="3419872" y="5622339"/>
            <a:ext cx="1152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Structured Trade 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   Finance</a:t>
            </a: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$25m Sugar Deal for the import of raw sugar in Indonesia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5096" y="4807605"/>
            <a:ext cx="797024" cy="82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 bwMode="auto">
          <a:xfrm>
            <a:off x="4644008" y="5603175"/>
            <a:ext cx="115212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Best </a:t>
            </a: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Islamic Trade 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   Finance </a:t>
            </a: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Bank/Institution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  <a:latin typeface="Lucida Grande"/>
              <a:ea typeface="MS PGothic" pitchFamily="34" charset="-128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  <a:latin typeface="Lucida Grande"/>
              <a:ea typeface="MS PGothic" pitchFamily="34" charset="-128"/>
              <a:cs typeface="+mn-cs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atin typeface="Arial" pitchFamily="34" charset="0"/>
                <a:ea typeface="ＭＳ Ｐゴシック"/>
                <a:cs typeface="Arial" pitchFamily="34" charset="0"/>
              </a:rPr>
              <a:t>ITFC Awards and Accolades</a:t>
            </a:r>
          </a:p>
        </p:txBody>
      </p:sp>
      <p:sp>
        <p:nvSpPr>
          <p:cNvPr id="35" name="TextBox 50"/>
          <p:cNvSpPr txBox="1">
            <a:spLocks noChangeArrowheads="1"/>
          </p:cNvSpPr>
          <p:nvPr/>
        </p:nvSpPr>
        <p:spPr bwMode="auto">
          <a:xfrm>
            <a:off x="6241864" y="4653136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5F5F5F"/>
                </a:solidFill>
                <a:latin typeface="Arial" pitchFamily="34" charset="0"/>
                <a:ea typeface="ＭＳ Ｐゴシック"/>
                <a:cs typeface="Arial" pitchFamily="34" charset="0"/>
              </a:rPr>
              <a:t>2008</a:t>
            </a:r>
            <a:endParaRPr lang="en-GB" sz="2400" b="1" kern="1200" dirty="0">
              <a:solidFill>
                <a:srgbClr val="5F5F5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6" name="TextBox 49"/>
          <p:cNvSpPr txBox="1">
            <a:spLocks noChangeArrowheads="1"/>
          </p:cNvSpPr>
          <p:nvPr/>
        </p:nvSpPr>
        <p:spPr bwMode="auto">
          <a:xfrm>
            <a:off x="121184" y="4623519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5F5F5F"/>
                </a:solidFill>
                <a:latin typeface="Arial" pitchFamily="34" charset="0"/>
                <a:ea typeface="ＭＳ Ｐゴシック"/>
                <a:cs typeface="Arial" pitchFamily="34" charset="0"/>
              </a:rPr>
              <a:t>2009</a:t>
            </a:r>
            <a:endParaRPr lang="en-GB" sz="2400" b="1" kern="1200" dirty="0">
              <a:solidFill>
                <a:srgbClr val="5F5F5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7" name="TextBox 28"/>
          <p:cNvSpPr txBox="1">
            <a:spLocks noChangeArrowheads="1"/>
          </p:cNvSpPr>
          <p:nvPr/>
        </p:nvSpPr>
        <p:spPr bwMode="auto">
          <a:xfrm>
            <a:off x="107504" y="2967335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5F5F5F"/>
                </a:solidFill>
                <a:latin typeface="Arial" pitchFamily="34" charset="0"/>
                <a:ea typeface="ＭＳ Ｐゴシック"/>
                <a:cs typeface="Arial" pitchFamily="34" charset="0"/>
              </a:rPr>
              <a:t>2010</a:t>
            </a:r>
            <a:endParaRPr lang="en-GB" sz="2400" b="1" kern="1200" dirty="0">
              <a:solidFill>
                <a:srgbClr val="5F5F5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8" name="TextBox 28"/>
          <p:cNvSpPr txBox="1">
            <a:spLocks noChangeArrowheads="1"/>
          </p:cNvSpPr>
          <p:nvPr/>
        </p:nvSpPr>
        <p:spPr bwMode="auto">
          <a:xfrm>
            <a:off x="107504" y="1340768"/>
            <a:ext cx="171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 smtClean="0">
                <a:solidFill>
                  <a:srgbClr val="5F5F5F"/>
                </a:solidFill>
                <a:latin typeface="Arial" pitchFamily="34" charset="0"/>
                <a:ea typeface="ＭＳ Ｐゴシック"/>
                <a:cs typeface="Arial" pitchFamily="34" charset="0"/>
              </a:rPr>
              <a:t>2011</a:t>
            </a:r>
            <a:endParaRPr lang="en-GB" sz="2400" b="1" kern="1200" dirty="0">
              <a:solidFill>
                <a:srgbClr val="5F5F5F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11521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196" y="3068960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3212976"/>
            <a:ext cx="1034843" cy="57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 bwMode="auto">
          <a:xfrm>
            <a:off x="899592" y="4038163"/>
            <a:ext cx="1224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Syndicated </a:t>
            </a:r>
            <a:r>
              <a:rPr lang="en-US" sz="800" b="1" kern="12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en-US" sz="800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$50m Sugar </a:t>
            </a:r>
            <a:r>
              <a:rPr lang="en-US" sz="800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Deal </a:t>
            </a:r>
            <a:r>
              <a:rPr lang="en-US" sz="800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 Sudan</a:t>
            </a:r>
            <a:endParaRPr lang="en-US" sz="800" b="1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3174583"/>
            <a:ext cx="750640" cy="75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 bwMode="auto">
          <a:xfrm>
            <a:off x="3419872" y="4049196"/>
            <a:ext cx="1152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Syndicated </a:t>
            </a:r>
            <a:r>
              <a:rPr lang="en-US" sz="800" b="1" kern="1200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$50m Sugar Deal in </a:t>
            </a:r>
            <a:r>
              <a:rPr lang="en-US" sz="800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Sudan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644008" y="4044520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Syndicated </a:t>
            </a:r>
          </a:p>
          <a:p>
            <a:pPr marL="228600" indent="-228600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800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$50m Sugar Deal  in Sudan</a:t>
            </a:r>
          </a:p>
        </p:txBody>
      </p:sp>
      <p:pic>
        <p:nvPicPr>
          <p:cNvPr id="46" name="Picture 2" descr="D:\ITFC BACKUP\Corporate Marketing\Awards\2010\Euromoney\DealOfYear-2010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3138119"/>
            <a:ext cx="576064" cy="79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6278" y="3140968"/>
            <a:ext cx="86198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 bwMode="auto">
          <a:xfrm>
            <a:off x="5868144" y="4068361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Best Islamic Trade Finance Bank/Institution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140968"/>
            <a:ext cx="8007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 bwMode="auto">
          <a:xfrm>
            <a:off x="7092280" y="4068361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Best Development Financial 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Institution </a:t>
            </a: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(DFI) Middle East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1" name="Picture 50" descr="IFN logo-201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29928" y="1556792"/>
            <a:ext cx="1019458" cy="57606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 bwMode="auto">
          <a:xfrm>
            <a:off x="957920" y="2348880"/>
            <a:ext cx="12241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Africa </a:t>
            </a:r>
            <a:r>
              <a:rPr lang="en-US" sz="800" b="1" kern="12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DoY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en-US" sz="800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Syndicated </a:t>
            </a:r>
            <a:r>
              <a:rPr lang="en-US" sz="800" kern="12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800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Groundnut </a:t>
            </a:r>
          </a:p>
          <a:p>
            <a:pPr indent="3175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Deal in The Gambia </a:t>
            </a:r>
            <a:endParaRPr lang="en-US" sz="800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060" y="3068960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2195736" y="4005064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Structured </a:t>
            </a:r>
            <a:r>
              <a:rPr lang="en-US" sz="800" b="1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800" b="1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       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$40m Wheat Deal in Kazakhstan</a:t>
            </a:r>
            <a:endParaRPr lang="en-US" sz="8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41013" y="3212976"/>
            <a:ext cx="1034843" cy="57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 descr="IFN logo-201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42718" y="1556792"/>
            <a:ext cx="1019458" cy="576064"/>
          </a:xfrm>
          <a:prstGeom prst="rect">
            <a:avLst/>
          </a:prstGeom>
        </p:spPr>
      </p:pic>
      <p:pic>
        <p:nvPicPr>
          <p:cNvPr id="57" name="Picture 56" descr="IFN logo-201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66854" y="1556792"/>
            <a:ext cx="1019458" cy="57606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 bwMode="auto">
          <a:xfrm>
            <a:off x="2110048" y="2348880"/>
            <a:ext cx="12961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800" b="1" kern="12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DoY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endParaRPr lang="en-US" sz="800" dirty="0" smtClean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indent="3175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 Step </a:t>
            </a:r>
            <a:r>
              <a:rPr lang="en-US" sz="800" kern="12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800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Finance in Favor of Mauritania to Reach SMEs</a:t>
            </a:r>
            <a:endParaRPr lang="en-US" sz="800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788" y="1412776"/>
            <a:ext cx="11398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 bwMode="auto">
          <a:xfrm>
            <a:off x="3334184" y="2348880"/>
            <a:ext cx="1296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Most Innovative </a:t>
            </a:r>
            <a:r>
              <a:rPr lang="en-US" sz="800" b="1" kern="12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DoY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endParaRPr lang="en-US" sz="800" dirty="0" smtClean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rtl="0"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Pre-Export Financing for the Indonesian Coffee Sector</a:t>
            </a:r>
          </a:p>
          <a:p>
            <a:pPr algn="l" rtl="0" fontAlgn="base">
              <a:spcAft>
                <a:spcPct val="0"/>
              </a:spcAft>
              <a:defRPr/>
            </a:pPr>
            <a:endParaRPr lang="en-US" sz="800" b="1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2" name="Picture 61" descr="deals%20of%20year%20201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18361" y="1482173"/>
            <a:ext cx="576064" cy="79469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 bwMode="auto">
          <a:xfrm>
            <a:off x="4512600" y="2348880"/>
            <a:ext cx="13681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"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Syndicated </a:t>
            </a:r>
            <a:r>
              <a:rPr lang="en-US" sz="800" b="1" kern="12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Murabaha</a:t>
            </a:r>
            <a:r>
              <a:rPr lang="en-US" sz="800" b="1" kern="12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endParaRPr lang="en-US" sz="800" dirty="0" smtClean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 rtl="0">
              <a:defRPr/>
            </a:pP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US$420m for the Import of  Crude Oil and Refined </a:t>
            </a:r>
            <a:r>
              <a:rPr lang="en-US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Pertoleum</a:t>
            </a:r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Products for Bangladesh</a:t>
            </a:r>
          </a:p>
          <a:p>
            <a:pPr algn="l" rtl="0" fontAlgn="base">
              <a:spcAft>
                <a:spcPct val="0"/>
              </a:spcAft>
              <a:defRPr/>
            </a:pPr>
            <a:endParaRPr lang="en-US" sz="800" b="1" kern="12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l" rtl="0" fontAlgn="base"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5" name="Picture 64" descr="GTR_LeadersInTrade_logo_2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74716" y="1484784"/>
            <a:ext cx="787860" cy="79208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 bwMode="auto">
          <a:xfrm>
            <a:off x="5854464" y="2412177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kern="12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Best Islamic Trade Finance Bank/Institution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kern="12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7" name="Picture 5" descr="ITFC_ENG_RGB_lge"/>
          <p:cNvPicPr>
            <a:picLocks noChangeAspect="1" noChangeArrowheads="1"/>
          </p:cNvPicPr>
          <p:nvPr/>
        </p:nvPicPr>
        <p:blipFill>
          <a:blip r:embed="rId17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TFC_symbol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30000"/>
          </a:blip>
          <a:srcRect l="1411" t="1059" b="50232"/>
          <a:stretch>
            <a:fillRect/>
          </a:stretch>
        </p:blipFill>
        <p:spPr bwMode="auto">
          <a:xfrm rot="5400000">
            <a:off x="-1489738" y="1794538"/>
            <a:ext cx="6179877" cy="3048000"/>
          </a:xfrm>
          <a:prstGeom prst="rect">
            <a:avLst/>
          </a:prstGeom>
          <a:noFill/>
        </p:spPr>
      </p:pic>
      <p:pic>
        <p:nvPicPr>
          <p:cNvPr id="61444" name="Picture 4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 l="4642" t="3436" r="4642" b="3436"/>
          <a:stretch>
            <a:fillRect/>
          </a:stretch>
        </p:blipFill>
        <p:spPr bwMode="auto">
          <a:xfrm>
            <a:off x="7007225" y="304800"/>
            <a:ext cx="1831975" cy="1960535"/>
          </a:xfrm>
          <a:prstGeom prst="rect">
            <a:avLst/>
          </a:prstGeom>
          <a:noFill/>
        </p:spPr>
      </p:pic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285750" y="6469063"/>
            <a:ext cx="8543925" cy="0"/>
          </a:xfrm>
          <a:prstGeom prst="line">
            <a:avLst/>
          </a:prstGeom>
          <a:noFill/>
          <a:ln w="9525">
            <a:solidFill>
              <a:srgbClr val="BBADA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598862" y="2743200"/>
            <a:ext cx="55451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6000" dirty="0" smtClean="0">
                <a:solidFill>
                  <a:srgbClr val="C40063"/>
                </a:solidFill>
                <a:latin typeface="Arial" pitchFamily="34" charset="0"/>
              </a:rPr>
              <a:t>Thank You</a:t>
            </a:r>
            <a:endParaRPr lang="en-US" sz="6000" dirty="0">
              <a:solidFill>
                <a:srgbClr val="C4006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2008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207C85-3DF9-4018-9A47-4847ABDF65C4}" type="slidenum">
              <a:rPr lang="en-US" smtClean="0">
                <a:latin typeface="Lucida Grande"/>
                <a:ea typeface="MS PGothic"/>
                <a:cs typeface="MS PGothic"/>
              </a:rPr>
              <a:pPr/>
              <a:t>3</a:t>
            </a:fld>
            <a:endParaRPr lang="en-US" smtClean="0">
              <a:latin typeface="Lucida Grande"/>
              <a:ea typeface="MS PGothic"/>
              <a:cs typeface="MS PGothic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3657600"/>
            <a:ext cx="8382000" cy="4603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>
              <a:ln>
                <a:solidFill>
                  <a:srgbClr val="C40063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" y="5867400"/>
            <a:ext cx="8305800" cy="4603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pic>
        <p:nvPicPr>
          <p:cNvPr id="204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35350" y="1447800"/>
            <a:ext cx="2203450" cy="2133600"/>
          </a:xfrm>
        </p:spPr>
      </p:pic>
      <p:sp>
        <p:nvSpPr>
          <p:cNvPr id="11" name="Rectangle 10"/>
          <p:cNvSpPr/>
          <p:nvPr/>
        </p:nvSpPr>
        <p:spPr bwMode="auto">
          <a:xfrm>
            <a:off x="609600" y="3810000"/>
            <a:ext cx="1828800" cy="15240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67000" y="3810000"/>
            <a:ext cx="1828800" cy="15240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24400" y="3810000"/>
            <a:ext cx="1828800" cy="15240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781800" y="3810000"/>
            <a:ext cx="1828800" cy="15240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>
              <a:latin typeface="Lucida Grande" pitchFamily="48" charset="0"/>
              <a:ea typeface="ＭＳ Ｐゴシック" pitchFamily="48" charset="-128"/>
              <a:cs typeface="+mn-cs"/>
            </a:endParaRPr>
          </a:p>
        </p:txBody>
      </p:sp>
      <p:pic>
        <p:nvPicPr>
          <p:cNvPr id="20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62400"/>
            <a:ext cx="1219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563" y="4038600"/>
            <a:ext cx="1290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14800"/>
            <a:ext cx="140176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ITFC_ENG_RGB_lge"/>
          <p:cNvPicPr>
            <a:picLocks noChangeAspect="1" noChangeArrowheads="1"/>
          </p:cNvPicPr>
          <p:nvPr/>
        </p:nvPicPr>
        <p:blipFill>
          <a:blip r:embed="rId6" cstate="print">
            <a:lum bright="-6000" contrast="12000"/>
          </a:blip>
          <a:srcRect l="4642" t="3436" r="4642" b="28191"/>
          <a:stretch>
            <a:fillRect/>
          </a:stretch>
        </p:blipFill>
        <p:spPr bwMode="auto">
          <a:xfrm>
            <a:off x="6858000" y="38862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04775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IDB Group Structure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1759803"/>
            <a:ext cx="220980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808080"/>
                </a:solidFill>
                <a:latin typeface="Arial" pitchFamily="34" charset="0"/>
                <a:ea typeface="+mj-ea"/>
                <a:cs typeface="Arial" pitchFamily="34" charset="0"/>
              </a:rPr>
              <a:t>Established in 1975</a:t>
            </a:r>
            <a:endParaRPr lang="en-GB" dirty="0">
              <a:solidFill>
                <a:srgbClr val="80808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5334000"/>
            <a:ext cx="16002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808080"/>
                </a:solidFill>
                <a:latin typeface="Arial" pitchFamily="34" charset="0"/>
                <a:ea typeface="+mj-ea"/>
                <a:cs typeface="Arial" pitchFamily="34" charset="0"/>
              </a:rPr>
              <a:t>1981</a:t>
            </a:r>
            <a:endParaRPr lang="en-GB" sz="2800" b="1" dirty="0">
              <a:solidFill>
                <a:srgbClr val="80808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5344180"/>
            <a:ext cx="16002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808080"/>
                </a:solidFill>
                <a:latin typeface="Arial" pitchFamily="34" charset="0"/>
                <a:ea typeface="+mj-ea"/>
                <a:cs typeface="Arial" pitchFamily="34" charset="0"/>
              </a:rPr>
              <a:t>1999</a:t>
            </a:r>
            <a:endParaRPr lang="en-GB" sz="2800" b="1" dirty="0">
              <a:solidFill>
                <a:srgbClr val="80808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5334000"/>
            <a:ext cx="16002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808080"/>
                </a:solidFill>
                <a:latin typeface="Arial" pitchFamily="34" charset="0"/>
                <a:ea typeface="+mj-ea"/>
                <a:cs typeface="Arial" pitchFamily="34" charset="0"/>
              </a:rPr>
              <a:t>1994</a:t>
            </a:r>
            <a:endParaRPr lang="en-GB" sz="2800" b="1" dirty="0">
              <a:solidFill>
                <a:srgbClr val="80808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0" y="5334000"/>
            <a:ext cx="16002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808080"/>
                </a:solidFill>
                <a:latin typeface="Arial" pitchFamily="34" charset="0"/>
                <a:ea typeface="+mj-ea"/>
                <a:cs typeface="Arial" pitchFamily="34" charset="0"/>
              </a:rPr>
              <a:t>2008</a:t>
            </a:r>
            <a:endParaRPr lang="en-GB" sz="2800" b="1" dirty="0">
              <a:solidFill>
                <a:srgbClr val="80808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155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About ITFC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4800" y="1752600"/>
            <a:ext cx="43434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Became operational on 1st Muharram, 1429H (10 January, 2008G);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Authorized Capital of US$3 billion;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Subscribed Capital of US$750 million;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Paid-Up Capital of US$672 million.</a:t>
            </a:r>
          </a:p>
        </p:txBody>
      </p:sp>
      <p:pic>
        <p:nvPicPr>
          <p:cNvPr id="21514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HR-PUZZLE1.gif"/>
          <p:cNvPicPr>
            <a:picLocks noChangeAspect="1"/>
          </p:cNvPicPr>
          <p:nvPr/>
        </p:nvPicPr>
        <p:blipFill>
          <a:blip r:embed="rId5" cstate="print">
            <a:grayscl/>
          </a:blip>
          <a:srcRect t="8503" b="4696"/>
          <a:stretch>
            <a:fillRect/>
          </a:stretch>
        </p:blipFill>
        <p:spPr bwMode="auto">
          <a:xfrm>
            <a:off x="5029200" y="17526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290860\Desktop\Story of ITFC\template4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Mission  </a:t>
            </a:r>
          </a:p>
        </p:txBody>
      </p:sp>
      <p:pic>
        <p:nvPicPr>
          <p:cNvPr id="22537" name="Picture 5" descr="ITFC_ENG_RGB_lge"/>
          <p:cNvPicPr>
            <a:picLocks noChangeAspect="1" noChangeArrowheads="1"/>
          </p:cNvPicPr>
          <p:nvPr/>
        </p:nvPicPr>
        <p:blipFill>
          <a:blip r:embed="rId5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447800" y="1219200"/>
            <a:ext cx="7467600" cy="1905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GB" sz="2800" b="1" dirty="0">
                <a:solidFill>
                  <a:srgbClr val="C40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“ 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We exist to be a catalyst for the development of trade among OIC member countries and with the rest of the world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GB" sz="2800" b="1" dirty="0">
                <a:solidFill>
                  <a:srgbClr val="C40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290860\Desktop\Story of ITFC\Template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Vision  </a:t>
            </a:r>
          </a:p>
        </p:txBody>
      </p:sp>
      <p:pic>
        <p:nvPicPr>
          <p:cNvPr id="23561" name="Picture 5" descr="ITFC_ENG_RGB_lge"/>
          <p:cNvPicPr>
            <a:picLocks noChangeAspect="1" noChangeArrowheads="1"/>
          </p:cNvPicPr>
          <p:nvPr/>
        </p:nvPicPr>
        <p:blipFill>
          <a:blip r:embed="rId5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57200" y="1447800"/>
            <a:ext cx="8915400" cy="12001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b="1" dirty="0">
                <a:solidFill>
                  <a:srgbClr val="C40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“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ITFC is to be a recognized provider of trade solutions</a:t>
            </a: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                                  for OIC member countries’ needs </a:t>
            </a:r>
            <a:r>
              <a:rPr lang="en-GB" b="1" dirty="0">
                <a:solidFill>
                  <a:srgbClr val="C40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ITFC_symbol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6000"/>
          </a:blip>
          <a:srcRect l="1411" t="1059" r="2777" b="50232"/>
          <a:stretch>
            <a:fillRect/>
          </a:stretch>
        </p:blipFill>
        <p:spPr bwMode="auto">
          <a:xfrm rot="16200000">
            <a:off x="5256204" y="2820998"/>
            <a:ext cx="4648203" cy="2359008"/>
          </a:xfrm>
          <a:prstGeom prst="rect">
            <a:avLst/>
          </a:prstGeom>
          <a:noFill/>
        </p:spPr>
      </p:pic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ITFC Future Intended State 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04800" y="1909763"/>
            <a:ext cx="862965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We are fostering OIC member countries’ trade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       and trade integration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 We are responsive to customers’ needs with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        innovative </a:t>
            </a:r>
            <a:r>
              <a:rPr lang="en-US" sz="2100" kern="0" dirty="0" err="1">
                <a:latin typeface="Arial" pitchFamily="34" charset="0"/>
                <a:ea typeface="+mn-ea"/>
                <a:cs typeface="Arial" pitchFamily="34" charset="0"/>
              </a:rPr>
              <a:t>Shariah</a:t>
            </a: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 compliant solutions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 We are the preferred choice for trade solutions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Arial" pitchFamily="34" charset="0"/>
              <a:ea typeface="+mn-ea"/>
              <a:cs typeface="Arial" pitchFamily="34" charset="0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r>
              <a:rPr lang="en-US" sz="2100" kern="0" dirty="0">
                <a:latin typeface="Arial" pitchFamily="34" charset="0"/>
                <a:ea typeface="+mn-ea"/>
                <a:cs typeface="Arial" pitchFamily="34" charset="0"/>
              </a:rPr>
              <a:t> We are delivering fair returns for our shareholders</a:t>
            </a:r>
          </a:p>
        </p:txBody>
      </p:sp>
      <p:pic>
        <p:nvPicPr>
          <p:cNvPr id="24587" name="Picture 5" descr="ITFC_ENG_RGB_lge"/>
          <p:cNvPicPr>
            <a:picLocks noChangeAspect="1" noChangeArrowheads="1"/>
          </p:cNvPicPr>
          <p:nvPr/>
        </p:nvPicPr>
        <p:blipFill>
          <a:blip r:embed="rId5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Where We Operate</a:t>
            </a:r>
          </a:p>
        </p:txBody>
      </p:sp>
      <p:pic>
        <p:nvPicPr>
          <p:cNvPr id="25609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" descr="C:\Documents and Settings\290860\Desktop\Website\final popup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1000" y="1295400"/>
            <a:ext cx="8526463" cy="5029200"/>
          </a:xfr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1828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4800" kern="0" dirty="0" smtClean="0">
                <a:solidFill>
                  <a:srgbClr val="C40060"/>
                </a:solidFill>
                <a:latin typeface="+mn-lt"/>
                <a:ea typeface="+mn-ea"/>
                <a:cs typeface="+mn-cs"/>
              </a:rPr>
              <a:t>38</a:t>
            </a:r>
            <a:r>
              <a:rPr lang="en-US" sz="5400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2100" kern="0" dirty="0" smtClean="0">
                <a:latin typeface="+mn-lt"/>
                <a:ea typeface="+mn-ea"/>
                <a:cs typeface="+mn-cs"/>
              </a:rPr>
              <a:t>Member Countries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4400" kern="0" dirty="0" smtClean="0">
                <a:solidFill>
                  <a:srgbClr val="C40063"/>
                </a:solidFill>
                <a:latin typeface="+mn-lt"/>
                <a:ea typeface="+mn-ea"/>
                <a:cs typeface="+mn-cs"/>
              </a:rPr>
              <a:t>18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2100" kern="0" dirty="0" smtClean="0">
                <a:latin typeface="+mn-lt"/>
                <a:ea typeface="+mn-ea"/>
                <a:cs typeface="+mn-cs"/>
              </a:rPr>
              <a:t>       Financial Institutions</a:t>
            </a: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 rot="3658775">
            <a:off x="3330249" y="2972757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2819400" y="2617788"/>
            <a:ext cx="16002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2100" kern="0" dirty="0">
                <a:solidFill>
                  <a:srgbClr val="F58233"/>
                </a:solidFill>
                <a:latin typeface="Arial" pitchFamily="34" charset="0"/>
                <a:ea typeface="+mn-ea"/>
                <a:cs typeface="Arial" pitchFamily="34" charset="0"/>
              </a:rPr>
              <a:t>MENA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 rot="7648643">
            <a:off x="5460081" y="226218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1524000" y="5257800"/>
            <a:ext cx="1828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1800" kern="0" dirty="0">
                <a:solidFill>
                  <a:srgbClr val="FBB04C"/>
                </a:solidFill>
                <a:latin typeface="Arial" pitchFamily="34" charset="0"/>
                <a:ea typeface="+mn-ea"/>
                <a:cs typeface="Arial" pitchFamily="34" charset="0"/>
              </a:rPr>
              <a:t>Sub-Saharan Africa </a:t>
            </a:r>
            <a:endParaRPr lang="en-GB" sz="1800" kern="0" dirty="0">
              <a:solidFill>
                <a:srgbClr val="FBB04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15000" y="5486400"/>
            <a:ext cx="16002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2100" kern="0" dirty="0">
                <a:solidFill>
                  <a:srgbClr val="AD7882"/>
                </a:solidFill>
                <a:latin typeface="Arial" pitchFamily="34" charset="0"/>
                <a:ea typeface="+mn-ea"/>
                <a:cs typeface="Arial" pitchFamily="34" charset="0"/>
              </a:rPr>
              <a:t>Asia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7400" y="2190750"/>
            <a:ext cx="1600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en-US" sz="2000" kern="0" dirty="0">
                <a:solidFill>
                  <a:srgbClr val="9E004F"/>
                </a:solidFill>
                <a:latin typeface="Arial" pitchFamily="34" charset="0"/>
                <a:ea typeface="+mn-ea"/>
                <a:cs typeface="Arial" pitchFamily="34" charset="0"/>
              </a:rPr>
              <a:t>Central Asia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 rot="19327700">
            <a:off x="6225849" y="5106357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-40000"/>
          </a:blip>
          <a:srcRect/>
          <a:stretch>
            <a:fillRect/>
          </a:stretch>
        </p:blipFill>
        <p:spPr bwMode="auto">
          <a:xfrm rot="18531711">
            <a:off x="2637226" y="4697589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524000" y="1371600"/>
            <a:ext cx="18288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  <a:p>
            <a:pPr marL="400050" indent="-400050">
              <a:spcBef>
                <a:spcPct val="20000"/>
              </a:spcBef>
              <a:buClr>
                <a:schemeClr val="tx2"/>
              </a:buClr>
              <a:buSzPct val="115000"/>
              <a:buFont typeface="Times CE" pitchFamily="48" charset="-18"/>
              <a:buChar char="&gt;"/>
              <a:defRPr/>
            </a:pPr>
            <a:endParaRPr lang="en-US" sz="2100" kern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Lucida Grande"/>
                <a:ea typeface="MS PGothic"/>
                <a:cs typeface="MS PGothic"/>
              </a:rPr>
              <a:t>Copyright © ITFC 2011</a:t>
            </a:r>
            <a:endParaRPr lang="en-US" sz="1400" dirty="0" smtClean="0">
              <a:solidFill>
                <a:schemeClr val="tx1"/>
              </a:solidFill>
              <a:latin typeface="Lucida Grande"/>
              <a:ea typeface="MS PGothic"/>
              <a:cs typeface="MS PGothic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73050"/>
            <a:ext cx="66562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273050"/>
            <a:ext cx="86296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kern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ITFC Core Competencies</a:t>
            </a:r>
          </a:p>
        </p:txBody>
      </p:sp>
      <p:pic>
        <p:nvPicPr>
          <p:cNvPr id="26633" name="Picture 5" descr="ITFC_ENG_RGB_lge"/>
          <p:cNvPicPr>
            <a:picLocks noChangeAspect="1" noChangeArrowheads="1"/>
          </p:cNvPicPr>
          <p:nvPr/>
        </p:nvPicPr>
        <p:blipFill>
          <a:blip r:embed="rId4" cstate="print">
            <a:lum bright="-6000" contrast="10000"/>
          </a:blip>
          <a:srcRect l="4642" t="3436" r="23387" b="28049"/>
          <a:stretch>
            <a:fillRect/>
          </a:stretch>
        </p:blipFill>
        <p:spPr bwMode="auto">
          <a:xfrm>
            <a:off x="7899400" y="174625"/>
            <a:ext cx="962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9738" y="1357131"/>
            <a:ext cx="5910262" cy="50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bout ITFC Presentation April 2011">
  <a:themeElements>
    <a:clrScheme name="">
      <a:dk1>
        <a:srgbClr val="000000"/>
      </a:dk1>
      <a:lt1>
        <a:srgbClr val="FFFFFF"/>
      </a:lt1>
      <a:dk2>
        <a:srgbClr val="C40063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48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C40063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</TotalTime>
  <Words>1590</Words>
  <Application>Microsoft Office PowerPoint</Application>
  <PresentationFormat>On-screen Show (4:3)</PresentationFormat>
  <Paragraphs>454</Paragraphs>
  <Slides>28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About ITFC Presentation April 2011</vt:lpstr>
      <vt:lpstr>Worksheet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Trade Cooperation and Promotion Program (TCPP)</vt:lpstr>
      <vt:lpstr>Why ITFC Should be Your Preferred Trade Partner?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126666</dc:creator>
  <cp:keywords/>
  <cp:lastModifiedBy>Mohammad Iqbal Azad</cp:lastModifiedBy>
  <cp:revision>152</cp:revision>
  <dcterms:created xsi:type="dcterms:W3CDTF">2011-04-19T08:20:16Z</dcterms:created>
  <dcterms:modified xsi:type="dcterms:W3CDTF">2012-07-04T14:21:18Z</dcterms:modified>
</cp:coreProperties>
</file>