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688" r:id="rId3"/>
    <p:sldId id="739" r:id="rId4"/>
    <p:sldId id="734" r:id="rId5"/>
    <p:sldId id="721" r:id="rId6"/>
    <p:sldId id="735" r:id="rId7"/>
    <p:sldId id="720" r:id="rId8"/>
    <p:sldId id="725" r:id="rId9"/>
    <p:sldId id="738" r:id="rId10"/>
    <p:sldId id="690" r:id="rId11"/>
    <p:sldId id="697" r:id="rId12"/>
    <p:sldId id="699" r:id="rId13"/>
    <p:sldId id="722" r:id="rId14"/>
    <p:sldId id="724" r:id="rId15"/>
    <p:sldId id="737" r:id="rId16"/>
    <p:sldId id="736" r:id="rId17"/>
    <p:sldId id="456" r:id="rId18"/>
  </p:sldIdLst>
  <p:sldSz cx="9144000" cy="6858000" type="screen4x3"/>
  <p:notesSz cx="7010400" cy="9296400"/>
  <p:defaultTextStyle>
    <a:defPPr>
      <a:defRPr lang="ar-SA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00"/>
    <a:srgbClr val="007600"/>
    <a:srgbClr val="669900"/>
    <a:srgbClr val="CCCC00"/>
    <a:srgbClr val="99CC00"/>
    <a:srgbClr val="00B800"/>
    <a:srgbClr val="003300"/>
    <a:srgbClr val="00FF00"/>
    <a:srgbClr val="CCFF66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9281" autoAdjust="0"/>
  </p:normalViewPr>
  <p:slideViewPr>
    <p:cSldViewPr snapToObjects="1">
      <p:cViewPr>
        <p:scale>
          <a:sx n="93" d="100"/>
          <a:sy n="93" d="100"/>
        </p:scale>
        <p:origin x="-55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ICIEC%20C.Profile%20ver7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37037636797746"/>
          <c:y val="0"/>
          <c:w val="0.50969996133635609"/>
          <c:h val="1"/>
        </c:manualLayout>
      </c:layout>
      <c:pieChart>
        <c:varyColors val="1"/>
        <c:ser>
          <c:idx val="0"/>
          <c:order val="0"/>
          <c:explosion val="23"/>
          <c:dLbls>
            <c:dLbl>
              <c:idx val="0"/>
              <c:layout>
                <c:manualLayout>
                  <c:x val="-0.16339887247821838"/>
                  <c:y val="-0.106431739510821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460296013294524E-3"/>
                  <c:y val="6.10597588344937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512634145583843E-3"/>
                  <c:y val="4.58521815207884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95663855627519E-3"/>
                  <c:y val="2.8186998364334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69553805774301E-2"/>
                  <c:y val="-1.51640419947506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687601919582751E-2"/>
                  <c:y val="-4.76448704781467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444256967879085E-2"/>
                  <c:y val="-7.79890638670167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652960046660867E-2"/>
                  <c:y val="-9.34829396325459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956901220680738E-2"/>
                  <c:y val="-0.144953849518810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759571720201663"/>
                  <c:y val="0.14306714785651822"/>
                </c:manualLayout>
              </c:layout>
              <c:spPr/>
              <c:txPr>
                <a:bodyPr/>
                <a:lstStyle/>
                <a:p>
                  <a:pPr>
                    <a:defRPr lang="en-US" sz="150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'[Worksheet in ICIEC C.Profile ver7]Sheet1'!$D$4:$D$13</c:f>
              <c:strCache>
                <c:ptCount val="10"/>
                <c:pt idx="0">
                  <c:v>IDB</c:v>
                </c:pt>
                <c:pt idx="1">
                  <c:v>KSA</c:v>
                </c:pt>
                <c:pt idx="2">
                  <c:v>Morocco</c:v>
                </c:pt>
                <c:pt idx="3">
                  <c:v>Malaysia</c:v>
                </c:pt>
                <c:pt idx="4">
                  <c:v>Egypt</c:v>
                </c:pt>
                <c:pt idx="5">
                  <c:v>Kuwait</c:v>
                </c:pt>
                <c:pt idx="6">
                  <c:v>Yemen</c:v>
                </c:pt>
                <c:pt idx="7">
                  <c:v>Turkey</c:v>
                </c:pt>
                <c:pt idx="8">
                  <c:v>Pakistan</c:v>
                </c:pt>
                <c:pt idx="9">
                  <c:v>Others</c:v>
                </c:pt>
              </c:strCache>
            </c:strRef>
          </c:cat>
          <c:val>
            <c:numRef>
              <c:f>'[Worksheet in ICIEC C.Profile ver7]Sheet1'!$E$4:$E$13</c:f>
              <c:numCache>
                <c:formatCode>0.00%</c:formatCode>
                <c:ptCount val="10"/>
                <c:pt idx="0">
                  <c:v>0.6745817593092287</c:v>
                </c:pt>
                <c:pt idx="1">
                  <c:v>9.1068537506745789E-2</c:v>
                </c:pt>
                <c:pt idx="2">
                  <c:v>3.3729087965461417E-2</c:v>
                </c:pt>
                <c:pt idx="3">
                  <c:v>1.848354020507291E-2</c:v>
                </c:pt>
                <c:pt idx="4" formatCode="0.0%">
                  <c:v>1.6864543982730729E-2</c:v>
                </c:pt>
                <c:pt idx="5" formatCode="0.0%">
                  <c:v>1.6864543982730729E-2</c:v>
                </c:pt>
                <c:pt idx="6" formatCode="0.0%">
                  <c:v>1.6864543982730729E-2</c:v>
                </c:pt>
                <c:pt idx="7" formatCode="0.0%">
                  <c:v>1.6864543982730729E-2</c:v>
                </c:pt>
                <c:pt idx="8" formatCode="0.0%">
                  <c:v>1.6864543982730729E-2</c:v>
                </c:pt>
                <c:pt idx="9">
                  <c:v>0.1988000000000002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636FF-3287-433D-B97C-91854928AF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7E4F2-9FCE-4803-8256-5F0848469C76}">
      <dgm:prSet phldrT="[Text]" custT="1"/>
      <dgm:spPr/>
      <dgm:t>
        <a:bodyPr/>
        <a:lstStyle/>
        <a:p>
          <a:r>
            <a:rPr lang="en-US" sz="4000" dirty="0" smtClean="0"/>
            <a:t>Mission</a:t>
          </a:r>
          <a:endParaRPr lang="en-US" sz="4000" dirty="0"/>
        </a:p>
      </dgm:t>
    </dgm:pt>
    <dgm:pt modelId="{FB3C0A2C-2603-4930-B03E-35FDE6E9042F}" type="parTrans" cxnId="{2AEA4F96-25C0-459F-9824-B292A3524B57}">
      <dgm:prSet/>
      <dgm:spPr/>
      <dgm:t>
        <a:bodyPr/>
        <a:lstStyle/>
        <a:p>
          <a:endParaRPr lang="en-US"/>
        </a:p>
      </dgm:t>
    </dgm:pt>
    <dgm:pt modelId="{A4E72CBD-796A-4D2F-B4AF-42D3F469CA5B}" type="sibTrans" cxnId="{2AEA4F96-25C0-459F-9824-B292A3524B57}">
      <dgm:prSet/>
      <dgm:spPr/>
      <dgm:t>
        <a:bodyPr/>
        <a:lstStyle/>
        <a:p>
          <a:endParaRPr lang="en-US"/>
        </a:p>
      </dgm:t>
    </dgm:pt>
    <dgm:pt modelId="{2945FBA4-A194-45A7-8141-3095A530C79A}">
      <dgm:prSet phldrT="[Text]" custT="1"/>
      <dgm:spPr/>
      <dgm:t>
        <a:bodyPr/>
        <a:lstStyle/>
        <a:p>
          <a:r>
            <a:rPr lang="en-US" sz="4000" dirty="0" smtClean="0"/>
            <a:t>Vision</a:t>
          </a:r>
          <a:endParaRPr lang="en-US" sz="4000" dirty="0"/>
        </a:p>
      </dgm:t>
    </dgm:pt>
    <dgm:pt modelId="{3554C8A9-AE8C-4B38-861E-FB0AF6FD0692}" type="parTrans" cxnId="{A616CF3D-FF59-4C05-84D0-489794AC2B35}">
      <dgm:prSet/>
      <dgm:spPr/>
      <dgm:t>
        <a:bodyPr/>
        <a:lstStyle/>
        <a:p>
          <a:endParaRPr lang="en-US"/>
        </a:p>
      </dgm:t>
    </dgm:pt>
    <dgm:pt modelId="{491123E0-2375-40D5-95B3-1E404BDF6F7E}" type="sibTrans" cxnId="{A616CF3D-FF59-4C05-84D0-489794AC2B35}">
      <dgm:prSet/>
      <dgm:spPr/>
      <dgm:t>
        <a:bodyPr/>
        <a:lstStyle/>
        <a:p>
          <a:endParaRPr lang="en-US"/>
        </a:p>
      </dgm:t>
    </dgm:pt>
    <dgm:pt modelId="{0414DD8D-08B4-461C-8644-91D788A955D0}">
      <dgm:prSet phldrT="[Text]" custT="1"/>
      <dgm:spPr/>
      <dgm:t>
        <a:bodyPr/>
        <a:lstStyle/>
        <a:p>
          <a:pPr algn="ctr"/>
          <a:r>
            <a:rPr lang="en-US" sz="1800" dirty="0" smtClean="0"/>
            <a:t>To be the internationally recognized Leader in </a:t>
          </a:r>
          <a:r>
            <a:rPr lang="en-US" sz="1800" dirty="0" err="1" smtClean="0"/>
            <a:t>Shariah</a:t>
          </a:r>
          <a:r>
            <a:rPr lang="en-US" sz="1800" dirty="0" smtClean="0"/>
            <a:t> compatible Export Credit and Investment Insurance and Reinsurance in Member Countries</a:t>
          </a:r>
          <a:endParaRPr lang="en-US" sz="1800" dirty="0"/>
        </a:p>
      </dgm:t>
    </dgm:pt>
    <dgm:pt modelId="{BC20EE27-2CBB-46B4-8C5C-99CC241E2564}" type="parTrans" cxnId="{AC7FDC80-3383-4226-AF87-E23AA06B90DE}">
      <dgm:prSet/>
      <dgm:spPr/>
      <dgm:t>
        <a:bodyPr/>
        <a:lstStyle/>
        <a:p>
          <a:endParaRPr lang="en-US"/>
        </a:p>
      </dgm:t>
    </dgm:pt>
    <dgm:pt modelId="{F2C0BD43-3731-48DB-8BD4-8BF5C6F8CBF4}" type="sibTrans" cxnId="{AC7FDC80-3383-4226-AF87-E23AA06B90DE}">
      <dgm:prSet/>
      <dgm:spPr/>
      <dgm:t>
        <a:bodyPr/>
        <a:lstStyle/>
        <a:p>
          <a:endParaRPr lang="en-US"/>
        </a:p>
      </dgm:t>
    </dgm:pt>
    <dgm:pt modelId="{E67CCE1D-8156-4914-BCEE-A64753723E2F}">
      <dgm:prSet phldrT="[Text]" custT="1"/>
      <dgm:spPr/>
      <dgm:t>
        <a:bodyPr anchor="ctr"/>
        <a:lstStyle/>
        <a:p>
          <a:r>
            <a:rPr lang="en-US" sz="1800" dirty="0" smtClean="0"/>
            <a:t>“To encourage Exports from Member Countries and to facilitate the flow of Foreign Direct Investment to Member Countries by providing and encouraging the use of </a:t>
          </a:r>
          <a:r>
            <a:rPr lang="en-US" sz="1800" dirty="0" err="1" smtClean="0"/>
            <a:t>Shariah</a:t>
          </a:r>
          <a:r>
            <a:rPr lang="en-US" sz="1800" dirty="0" smtClean="0"/>
            <a:t> compatible Export Credit and Investment Insurance as Credit and Country Risk mitigation instruments”</a:t>
          </a:r>
          <a:endParaRPr lang="en-US" sz="1800" dirty="0"/>
        </a:p>
      </dgm:t>
    </dgm:pt>
    <dgm:pt modelId="{B56A98A7-A9AB-44BF-9489-B5606003D307}" type="sibTrans" cxnId="{3084C78F-2FC7-43C5-AAED-5F1338918783}">
      <dgm:prSet/>
      <dgm:spPr/>
      <dgm:t>
        <a:bodyPr/>
        <a:lstStyle/>
        <a:p>
          <a:endParaRPr lang="en-US"/>
        </a:p>
      </dgm:t>
    </dgm:pt>
    <dgm:pt modelId="{D4DFB947-F818-4A97-9447-A6B6B4195905}" type="parTrans" cxnId="{3084C78F-2FC7-43C5-AAED-5F1338918783}">
      <dgm:prSet/>
      <dgm:spPr/>
      <dgm:t>
        <a:bodyPr/>
        <a:lstStyle/>
        <a:p>
          <a:endParaRPr lang="en-US"/>
        </a:p>
      </dgm:t>
    </dgm:pt>
    <dgm:pt modelId="{B2A00BA0-C222-4E06-A22C-5C8DD9F6A5A9}" type="pres">
      <dgm:prSet presAssocID="{B63636FF-3287-433D-B97C-91854928AF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8421C-F2AF-4670-9CEB-43AC874857D8}" type="pres">
      <dgm:prSet presAssocID="{A5F7E4F2-9FCE-4803-8256-5F0848469C76}" presName="linNode" presStyleCnt="0"/>
      <dgm:spPr/>
    </dgm:pt>
    <dgm:pt modelId="{11B2B96D-11FC-488E-A471-CC0B9BA51F4D}" type="pres">
      <dgm:prSet presAssocID="{A5F7E4F2-9FCE-4803-8256-5F0848469C76}" presName="parentText" presStyleLbl="node1" presStyleIdx="0" presStyleCnt="2" custScaleY="41101" custLinFactNeighborX="180" custLinFactNeighborY="-5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26DA7-56B3-4D35-BACF-7122200195C9}" type="pres">
      <dgm:prSet presAssocID="{A5F7E4F2-9FCE-4803-8256-5F0848469C7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567A-25C9-4B4A-9F02-0F3A90E9AA0D}" type="pres">
      <dgm:prSet presAssocID="{A4E72CBD-796A-4D2F-B4AF-42D3F469CA5B}" presName="sp" presStyleCnt="0"/>
      <dgm:spPr/>
    </dgm:pt>
    <dgm:pt modelId="{36502B5A-D20C-4DE1-8CB9-734199F4BB9C}" type="pres">
      <dgm:prSet presAssocID="{2945FBA4-A194-45A7-8141-3095A530C79A}" presName="linNode" presStyleCnt="0"/>
      <dgm:spPr/>
    </dgm:pt>
    <dgm:pt modelId="{37811BDF-A031-495A-9C5B-963E1F4E8348}" type="pres">
      <dgm:prSet presAssocID="{2945FBA4-A194-45A7-8141-3095A530C79A}" presName="parentText" presStyleLbl="node1" presStyleIdx="1" presStyleCnt="2" custScaleY="422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E02AD-799A-4310-8E6F-AFF61E6F6EEF}" type="pres">
      <dgm:prSet presAssocID="{2945FBA4-A194-45A7-8141-3095A530C79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584D0-5C1F-487E-971E-C9231F37E6B6}" type="presOf" srcId="{A5F7E4F2-9FCE-4803-8256-5F0848469C76}" destId="{11B2B96D-11FC-488E-A471-CC0B9BA51F4D}" srcOrd="0" destOrd="0" presId="urn:microsoft.com/office/officeart/2005/8/layout/vList5"/>
    <dgm:cxn modelId="{DC4430AE-483B-4180-9992-19C3B76DD94A}" type="presOf" srcId="{E67CCE1D-8156-4914-BCEE-A64753723E2F}" destId="{27A26DA7-56B3-4D35-BACF-7122200195C9}" srcOrd="0" destOrd="0" presId="urn:microsoft.com/office/officeart/2005/8/layout/vList5"/>
    <dgm:cxn modelId="{2FB6FB76-EE5C-4E6E-A2FA-2C07E12B765C}" type="presOf" srcId="{0414DD8D-08B4-461C-8644-91D788A955D0}" destId="{23FE02AD-799A-4310-8E6F-AFF61E6F6EEF}" srcOrd="0" destOrd="0" presId="urn:microsoft.com/office/officeart/2005/8/layout/vList5"/>
    <dgm:cxn modelId="{B9A33FC4-DF4C-4E80-B15D-F1AEED51EBA4}" type="presOf" srcId="{2945FBA4-A194-45A7-8141-3095A530C79A}" destId="{37811BDF-A031-495A-9C5B-963E1F4E8348}" srcOrd="0" destOrd="0" presId="urn:microsoft.com/office/officeart/2005/8/layout/vList5"/>
    <dgm:cxn modelId="{3084C78F-2FC7-43C5-AAED-5F1338918783}" srcId="{A5F7E4F2-9FCE-4803-8256-5F0848469C76}" destId="{E67CCE1D-8156-4914-BCEE-A64753723E2F}" srcOrd="0" destOrd="0" parTransId="{D4DFB947-F818-4A97-9447-A6B6B4195905}" sibTransId="{B56A98A7-A9AB-44BF-9489-B5606003D307}"/>
    <dgm:cxn modelId="{E687AAF1-652A-450F-B5DC-3BE4F114094C}" type="presOf" srcId="{B63636FF-3287-433D-B97C-91854928AF1E}" destId="{B2A00BA0-C222-4E06-A22C-5C8DD9F6A5A9}" srcOrd="0" destOrd="0" presId="urn:microsoft.com/office/officeart/2005/8/layout/vList5"/>
    <dgm:cxn modelId="{AC7FDC80-3383-4226-AF87-E23AA06B90DE}" srcId="{2945FBA4-A194-45A7-8141-3095A530C79A}" destId="{0414DD8D-08B4-461C-8644-91D788A955D0}" srcOrd="0" destOrd="0" parTransId="{BC20EE27-2CBB-46B4-8C5C-99CC241E2564}" sibTransId="{F2C0BD43-3731-48DB-8BD4-8BF5C6F8CBF4}"/>
    <dgm:cxn modelId="{2AEA4F96-25C0-459F-9824-B292A3524B57}" srcId="{B63636FF-3287-433D-B97C-91854928AF1E}" destId="{A5F7E4F2-9FCE-4803-8256-5F0848469C76}" srcOrd="0" destOrd="0" parTransId="{FB3C0A2C-2603-4930-B03E-35FDE6E9042F}" sibTransId="{A4E72CBD-796A-4D2F-B4AF-42D3F469CA5B}"/>
    <dgm:cxn modelId="{A616CF3D-FF59-4C05-84D0-489794AC2B35}" srcId="{B63636FF-3287-433D-B97C-91854928AF1E}" destId="{2945FBA4-A194-45A7-8141-3095A530C79A}" srcOrd="1" destOrd="0" parTransId="{3554C8A9-AE8C-4B38-861E-FB0AF6FD0692}" sibTransId="{491123E0-2375-40D5-95B3-1E404BDF6F7E}"/>
    <dgm:cxn modelId="{31EF9AB6-851C-4DFC-BFFA-5E721FBCA4CB}" type="presParOf" srcId="{B2A00BA0-C222-4E06-A22C-5C8DD9F6A5A9}" destId="{5788421C-F2AF-4670-9CEB-43AC874857D8}" srcOrd="0" destOrd="0" presId="urn:microsoft.com/office/officeart/2005/8/layout/vList5"/>
    <dgm:cxn modelId="{2728811B-37AF-4727-82DA-C61D51417437}" type="presParOf" srcId="{5788421C-F2AF-4670-9CEB-43AC874857D8}" destId="{11B2B96D-11FC-488E-A471-CC0B9BA51F4D}" srcOrd="0" destOrd="0" presId="urn:microsoft.com/office/officeart/2005/8/layout/vList5"/>
    <dgm:cxn modelId="{40D470CD-E6F5-4AB5-BC77-18B10FFBA0D7}" type="presParOf" srcId="{5788421C-F2AF-4670-9CEB-43AC874857D8}" destId="{27A26DA7-56B3-4D35-BACF-7122200195C9}" srcOrd="1" destOrd="0" presId="urn:microsoft.com/office/officeart/2005/8/layout/vList5"/>
    <dgm:cxn modelId="{3C4FFEE8-06E7-47C1-A26C-6B0D396BF537}" type="presParOf" srcId="{B2A00BA0-C222-4E06-A22C-5C8DD9F6A5A9}" destId="{F3CB567A-25C9-4B4A-9F02-0F3A90E9AA0D}" srcOrd="1" destOrd="0" presId="urn:microsoft.com/office/officeart/2005/8/layout/vList5"/>
    <dgm:cxn modelId="{F4FF059A-F829-4D5F-AA2D-E91C3DCC07E7}" type="presParOf" srcId="{B2A00BA0-C222-4E06-A22C-5C8DD9F6A5A9}" destId="{36502B5A-D20C-4DE1-8CB9-734199F4BB9C}" srcOrd="2" destOrd="0" presId="urn:microsoft.com/office/officeart/2005/8/layout/vList5"/>
    <dgm:cxn modelId="{5C7A1486-E6F4-42BB-99DC-75AF03D015CC}" type="presParOf" srcId="{36502B5A-D20C-4DE1-8CB9-734199F4BB9C}" destId="{37811BDF-A031-495A-9C5B-963E1F4E8348}" srcOrd="0" destOrd="0" presId="urn:microsoft.com/office/officeart/2005/8/layout/vList5"/>
    <dgm:cxn modelId="{79AC6B5E-4DF7-49A8-8B99-377AA4056D8D}" type="presParOf" srcId="{36502B5A-D20C-4DE1-8CB9-734199F4BB9C}" destId="{23FE02AD-799A-4310-8E6F-AFF61E6F6E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FA1DE-41C0-4F95-8799-AC1B5B11F5AC}" type="doc">
      <dgm:prSet loTypeId="urn:microsoft.com/office/officeart/2005/8/layout/cycle4#1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A67BF06-921B-43AC-8C21-72AF40545FF3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8B4B7-CAEB-46B1-8738-97DD3E7EF0A9}" type="parTrans" cxnId="{F71A80EA-68D5-4CD7-AFAA-302791AC545E}">
      <dgm:prSet/>
      <dgm:spPr/>
      <dgm:t>
        <a:bodyPr/>
        <a:lstStyle/>
        <a:p>
          <a:endParaRPr lang="en-US" sz="1200"/>
        </a:p>
      </dgm:t>
    </dgm:pt>
    <dgm:pt modelId="{289DC136-50FE-47ED-B551-B69BE5F2CDBF}" type="sibTrans" cxnId="{F71A80EA-68D5-4CD7-AFAA-302791AC545E}">
      <dgm:prSet/>
      <dgm:spPr/>
      <dgm:t>
        <a:bodyPr/>
        <a:lstStyle/>
        <a:p>
          <a:endParaRPr lang="en-US" sz="1200"/>
        </a:p>
      </dgm:t>
    </dgm:pt>
    <dgm:pt modelId="{13551FDD-204C-48B2-AF2E-ECB1C356BEFD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 Credit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EB413-D122-4110-BDB0-89B5BE8995A0}" type="parTrans" cxnId="{4139D7FD-B31F-4901-B317-987321A97298}">
      <dgm:prSet/>
      <dgm:spPr/>
      <dgm:t>
        <a:bodyPr/>
        <a:lstStyle/>
        <a:p>
          <a:endParaRPr lang="en-US" sz="1200"/>
        </a:p>
      </dgm:t>
    </dgm:pt>
    <dgm:pt modelId="{04F9E6AD-D413-4C25-A682-94EF7A89D81C}" type="sibTrans" cxnId="{4139D7FD-B31F-4901-B317-987321A97298}">
      <dgm:prSet/>
      <dgm:spPr/>
      <dgm:t>
        <a:bodyPr/>
        <a:lstStyle/>
        <a:p>
          <a:endParaRPr lang="en-US" sz="1200"/>
        </a:p>
      </dgm:t>
    </dgm:pt>
    <dgm:pt modelId="{1861F38B-7980-4D2F-BD6C-F0EB4FE2CED5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Export Credit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99397-8212-44D4-BBC8-2C781088FF7D}" type="parTrans" cxnId="{428BB6DB-F71B-4339-A50A-6AA453BEF7DC}">
      <dgm:prSet/>
      <dgm:spPr/>
      <dgm:t>
        <a:bodyPr/>
        <a:lstStyle/>
        <a:p>
          <a:endParaRPr lang="en-US" sz="1200"/>
        </a:p>
      </dgm:t>
    </dgm:pt>
    <dgm:pt modelId="{D956B390-4864-4CE7-B3BA-3FF7D7CEC438}" type="sibTrans" cxnId="{428BB6DB-F71B-4339-A50A-6AA453BEF7DC}">
      <dgm:prSet/>
      <dgm:spPr/>
      <dgm:t>
        <a:bodyPr/>
        <a:lstStyle/>
        <a:p>
          <a:endParaRPr lang="en-US" sz="1200"/>
        </a:p>
      </dgm:t>
    </dgm:pt>
    <dgm:pt modelId="{4641D82A-8BB0-4199-9223-1558661F6D61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Domestic Credit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B2F77-4F9D-4E8B-83BD-0EF913A2A981}" type="parTrans" cxnId="{8FB2DDE5-84A5-4790-9936-B47D7D1E982F}">
      <dgm:prSet/>
      <dgm:spPr/>
      <dgm:t>
        <a:bodyPr/>
        <a:lstStyle/>
        <a:p>
          <a:endParaRPr lang="en-US" sz="1200"/>
        </a:p>
      </dgm:t>
    </dgm:pt>
    <dgm:pt modelId="{00387505-A888-4392-A7A3-EE9CBFEB4D87}" type="sibTrans" cxnId="{8FB2DDE5-84A5-4790-9936-B47D7D1E982F}">
      <dgm:prSet/>
      <dgm:spPr/>
      <dgm:t>
        <a:bodyPr/>
        <a:lstStyle/>
        <a:p>
          <a:endParaRPr lang="en-US" sz="1200"/>
        </a:p>
      </dgm:t>
    </dgm:pt>
    <dgm:pt modelId="{24A1F2F5-75BF-401E-A3DB-C2717F650659}">
      <dgm:prSet phldrT="[Text]" custT="1"/>
      <dgm:spPr/>
      <dgm:t>
        <a:bodyPr/>
        <a:lstStyle/>
        <a:p>
          <a:r>
            <a:rPr lang="en-US" sz="1600" spc="-150" dirty="0" smtClean="0"/>
            <a:t>To encourage exports from Member Countries to the rest of the World</a:t>
          </a:r>
        </a:p>
      </dgm:t>
    </dgm:pt>
    <dgm:pt modelId="{B321526A-E1E8-4956-B3F4-9B8CE8E4746E}" type="parTrans" cxnId="{C775DB24-B052-400B-9B2F-C9BC70AB0DE8}">
      <dgm:prSet/>
      <dgm:spPr/>
      <dgm:t>
        <a:bodyPr/>
        <a:lstStyle/>
        <a:p>
          <a:endParaRPr lang="en-US" sz="1200"/>
        </a:p>
      </dgm:t>
    </dgm:pt>
    <dgm:pt modelId="{2027D848-0A2B-41AE-A016-C8CD24E66421}" type="sibTrans" cxnId="{C775DB24-B052-400B-9B2F-C9BC70AB0DE8}">
      <dgm:prSet/>
      <dgm:spPr/>
      <dgm:t>
        <a:bodyPr/>
        <a:lstStyle/>
        <a:p>
          <a:endParaRPr lang="en-US" sz="1200"/>
        </a:p>
      </dgm:t>
    </dgm:pt>
    <dgm:pt modelId="{36C1F747-20B5-4326-B0AA-D4065F6A7820}">
      <dgm:prSet phldrT="[Text]" custT="1"/>
      <dgm:spPr/>
      <dgm:t>
        <a:bodyPr/>
        <a:lstStyle/>
        <a:p>
          <a:r>
            <a:rPr lang="en-US" sz="1600" spc="-150" dirty="0" smtClean="0"/>
            <a:t>Covering  domestic sales  inside member countries</a:t>
          </a:r>
        </a:p>
      </dgm:t>
    </dgm:pt>
    <dgm:pt modelId="{05994A09-5886-4052-B8A1-773FD8B7126C}" type="parTrans" cxnId="{1AD83332-6953-4D94-ADAC-D009C9F41B00}">
      <dgm:prSet/>
      <dgm:spPr/>
      <dgm:t>
        <a:bodyPr/>
        <a:lstStyle/>
        <a:p>
          <a:endParaRPr lang="en-US" sz="1200"/>
        </a:p>
      </dgm:t>
    </dgm:pt>
    <dgm:pt modelId="{8286CC7C-6FC1-471E-A7A4-D6C348E8FE50}" type="sibTrans" cxnId="{1AD83332-6953-4D94-ADAC-D009C9F41B00}">
      <dgm:prSet/>
      <dgm:spPr/>
      <dgm:t>
        <a:bodyPr/>
        <a:lstStyle/>
        <a:p>
          <a:endParaRPr lang="en-US" sz="1200"/>
        </a:p>
      </dgm:t>
    </dgm:pt>
    <dgm:pt modelId="{B79BCB5F-BF00-47B0-8DD6-3C22FFC9B698}">
      <dgm:prSet phldrT="[Text]" custT="1"/>
      <dgm:spPr/>
      <dgm:t>
        <a:bodyPr/>
        <a:lstStyle/>
        <a:p>
          <a:pPr algn="l"/>
          <a:r>
            <a:rPr lang="en-US" sz="1600" spc="-150" dirty="0" smtClean="0"/>
            <a:t>Helping MCs import of strategic  and  capital  goods  from  the world</a:t>
          </a:r>
        </a:p>
      </dgm:t>
    </dgm:pt>
    <dgm:pt modelId="{5C7143E7-1B50-479E-AEAF-4D87A426E64A}" type="parTrans" cxnId="{BF28C605-8B32-4B47-A2AA-5FB9DB96ED25}">
      <dgm:prSet/>
      <dgm:spPr/>
      <dgm:t>
        <a:bodyPr/>
        <a:lstStyle/>
        <a:p>
          <a:endParaRPr lang="en-US" sz="1200"/>
        </a:p>
      </dgm:t>
    </dgm:pt>
    <dgm:pt modelId="{2BC42E0E-DD6F-41B1-ACD3-778AB19423AD}" type="sibTrans" cxnId="{BF28C605-8B32-4B47-A2AA-5FB9DB96ED25}">
      <dgm:prSet/>
      <dgm:spPr/>
      <dgm:t>
        <a:bodyPr/>
        <a:lstStyle/>
        <a:p>
          <a:endParaRPr lang="en-US" sz="1200"/>
        </a:p>
      </dgm:t>
    </dgm:pt>
    <dgm:pt modelId="{BA7CE525-80FF-45B6-9C2D-E8F37CA758CF}">
      <dgm:prSet phldrT="[Text]" custT="1"/>
      <dgm:spPr/>
      <dgm:t>
        <a:bodyPr/>
        <a:lstStyle/>
        <a:p>
          <a:r>
            <a:rPr lang="en-US" sz="1600" spc="-150" dirty="0" smtClean="0"/>
            <a:t>To encourage the flow of capital and investment  from the World  to Member Countries</a:t>
          </a:r>
          <a:endParaRPr lang="en-US" sz="1600" spc="-150" dirty="0"/>
        </a:p>
      </dgm:t>
    </dgm:pt>
    <dgm:pt modelId="{5E816A9F-F3DC-4886-A0DE-FDAE1A30FDB7}" type="parTrans" cxnId="{47CA5A66-1393-4B93-9744-DF7EBDCDAC6B}">
      <dgm:prSet/>
      <dgm:spPr/>
      <dgm:t>
        <a:bodyPr/>
        <a:lstStyle/>
        <a:p>
          <a:endParaRPr lang="en-US" sz="1200"/>
        </a:p>
      </dgm:t>
    </dgm:pt>
    <dgm:pt modelId="{C492DF63-A674-4A16-BCE4-ABBE38185DF4}" type="sibTrans" cxnId="{47CA5A66-1393-4B93-9744-DF7EBDCDAC6B}">
      <dgm:prSet/>
      <dgm:spPr/>
      <dgm:t>
        <a:bodyPr/>
        <a:lstStyle/>
        <a:p>
          <a:endParaRPr lang="en-US" sz="1200"/>
        </a:p>
      </dgm:t>
    </dgm:pt>
    <dgm:pt modelId="{ECF6E89E-D629-4758-9129-BF6E47D9B62E}">
      <dgm:prSet phldrT="[Text]" custT="1"/>
      <dgm:spPr/>
      <dgm:t>
        <a:bodyPr/>
        <a:lstStyle/>
        <a:p>
          <a:endParaRPr lang="en-US" sz="1400" dirty="0"/>
        </a:p>
      </dgm:t>
    </dgm:pt>
    <dgm:pt modelId="{E3E69983-936A-481C-B42E-43DE08156670}" type="parTrans" cxnId="{90F717CB-D732-48D2-AEC7-00F1292F7351}">
      <dgm:prSet/>
      <dgm:spPr/>
      <dgm:t>
        <a:bodyPr/>
        <a:lstStyle/>
        <a:p>
          <a:endParaRPr lang="en-US"/>
        </a:p>
      </dgm:t>
    </dgm:pt>
    <dgm:pt modelId="{CEBFE9F1-BCE5-44F0-812A-EE83001808E0}" type="sibTrans" cxnId="{90F717CB-D732-48D2-AEC7-00F1292F7351}">
      <dgm:prSet/>
      <dgm:spPr/>
      <dgm:t>
        <a:bodyPr/>
        <a:lstStyle/>
        <a:p>
          <a:endParaRPr lang="en-US"/>
        </a:p>
      </dgm:t>
    </dgm:pt>
    <dgm:pt modelId="{1B637188-C954-42DF-B31B-BFA7DC282512}" type="pres">
      <dgm:prSet presAssocID="{929FA1DE-41C0-4F95-8799-AC1B5B11F5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37AD2-0B43-49A2-BAF1-266224161F2A}" type="pres">
      <dgm:prSet presAssocID="{929FA1DE-41C0-4F95-8799-AC1B5B11F5AC}" presName="children" presStyleCnt="0"/>
      <dgm:spPr/>
      <dgm:t>
        <a:bodyPr/>
        <a:lstStyle/>
        <a:p>
          <a:endParaRPr lang="en-US"/>
        </a:p>
      </dgm:t>
    </dgm:pt>
    <dgm:pt modelId="{CC095AAE-2752-4290-B146-F1C139AA6C7B}" type="pres">
      <dgm:prSet presAssocID="{929FA1DE-41C0-4F95-8799-AC1B5B11F5AC}" presName="child1group" presStyleCnt="0"/>
      <dgm:spPr/>
      <dgm:t>
        <a:bodyPr/>
        <a:lstStyle/>
        <a:p>
          <a:endParaRPr lang="en-US"/>
        </a:p>
      </dgm:t>
    </dgm:pt>
    <dgm:pt modelId="{4FE33137-D623-46E3-BB51-7E571C00BECF}" type="pres">
      <dgm:prSet presAssocID="{929FA1DE-41C0-4F95-8799-AC1B5B11F5AC}" presName="child1" presStyleLbl="bgAcc1" presStyleIdx="0" presStyleCnt="4" custScaleX="118249" custLinFactNeighborX="-7361" custLinFactNeighborY="0"/>
      <dgm:spPr/>
      <dgm:t>
        <a:bodyPr/>
        <a:lstStyle/>
        <a:p>
          <a:endParaRPr lang="en-US"/>
        </a:p>
      </dgm:t>
    </dgm:pt>
    <dgm:pt modelId="{6C925DAE-3788-4438-8400-C632AE074DF0}" type="pres">
      <dgm:prSet presAssocID="{929FA1DE-41C0-4F95-8799-AC1B5B11F5A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8BA95-8A50-45B1-9BAF-496C831661DA}" type="pres">
      <dgm:prSet presAssocID="{929FA1DE-41C0-4F95-8799-AC1B5B11F5AC}" presName="child2group" presStyleCnt="0"/>
      <dgm:spPr/>
      <dgm:t>
        <a:bodyPr/>
        <a:lstStyle/>
        <a:p>
          <a:endParaRPr lang="en-US"/>
        </a:p>
      </dgm:t>
    </dgm:pt>
    <dgm:pt modelId="{BA4DD330-1C9D-4048-B048-BEEA748D04F5}" type="pres">
      <dgm:prSet presAssocID="{929FA1DE-41C0-4F95-8799-AC1B5B11F5AC}" presName="child2" presStyleLbl="bgAcc1" presStyleIdx="1" presStyleCnt="4" custScaleX="118249" custLinFactNeighborX="9355"/>
      <dgm:spPr/>
      <dgm:t>
        <a:bodyPr/>
        <a:lstStyle/>
        <a:p>
          <a:endParaRPr lang="en-US"/>
        </a:p>
      </dgm:t>
    </dgm:pt>
    <dgm:pt modelId="{D3DDFFB6-43AC-4A57-A27C-E7158F787CEC}" type="pres">
      <dgm:prSet presAssocID="{929FA1DE-41C0-4F95-8799-AC1B5B11F5A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8815B-D1D3-4E3F-B352-ED319BCEB058}" type="pres">
      <dgm:prSet presAssocID="{929FA1DE-41C0-4F95-8799-AC1B5B11F5AC}" presName="child3group" presStyleCnt="0"/>
      <dgm:spPr/>
      <dgm:t>
        <a:bodyPr/>
        <a:lstStyle/>
        <a:p>
          <a:endParaRPr lang="en-US"/>
        </a:p>
      </dgm:t>
    </dgm:pt>
    <dgm:pt modelId="{E951BE07-AD64-4423-8CF8-71475861700B}" type="pres">
      <dgm:prSet presAssocID="{929FA1DE-41C0-4F95-8799-AC1B5B11F5AC}" presName="child3" presStyleLbl="bgAcc1" presStyleIdx="2" presStyleCnt="4" custScaleX="118249" custLinFactNeighborX="9355"/>
      <dgm:spPr/>
      <dgm:t>
        <a:bodyPr/>
        <a:lstStyle/>
        <a:p>
          <a:endParaRPr lang="en-US"/>
        </a:p>
      </dgm:t>
    </dgm:pt>
    <dgm:pt modelId="{EE3FB35D-52F0-45FB-B393-3E63F5998B8E}" type="pres">
      <dgm:prSet presAssocID="{929FA1DE-41C0-4F95-8799-AC1B5B11F5A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9B1E-7C9E-43C3-BA52-7BCA7F8B6917}" type="pres">
      <dgm:prSet presAssocID="{929FA1DE-41C0-4F95-8799-AC1B5B11F5AC}" presName="child4group" presStyleCnt="0"/>
      <dgm:spPr/>
      <dgm:t>
        <a:bodyPr/>
        <a:lstStyle/>
        <a:p>
          <a:endParaRPr lang="en-US"/>
        </a:p>
      </dgm:t>
    </dgm:pt>
    <dgm:pt modelId="{34F66EF3-E020-4AAF-8FCB-023B32FB2867}" type="pres">
      <dgm:prSet presAssocID="{929FA1DE-41C0-4F95-8799-AC1B5B11F5AC}" presName="child4" presStyleLbl="bgAcc1" presStyleIdx="3" presStyleCnt="4" custScaleX="115950" custLinFactNeighborX="-8511" custLinFactNeighborY="-7955"/>
      <dgm:spPr/>
      <dgm:t>
        <a:bodyPr/>
        <a:lstStyle/>
        <a:p>
          <a:endParaRPr lang="en-US"/>
        </a:p>
      </dgm:t>
    </dgm:pt>
    <dgm:pt modelId="{020E9936-47FD-4726-B758-7899BEAFFDD2}" type="pres">
      <dgm:prSet presAssocID="{929FA1DE-41C0-4F95-8799-AC1B5B11F5A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EF5CA-A300-42F2-A204-CEA40F125FAD}" type="pres">
      <dgm:prSet presAssocID="{929FA1DE-41C0-4F95-8799-AC1B5B11F5AC}" presName="childPlaceholder" presStyleCnt="0"/>
      <dgm:spPr/>
      <dgm:t>
        <a:bodyPr/>
        <a:lstStyle/>
        <a:p>
          <a:endParaRPr lang="en-US"/>
        </a:p>
      </dgm:t>
    </dgm:pt>
    <dgm:pt modelId="{8B862184-9008-4257-9089-12CF7E9F4CA3}" type="pres">
      <dgm:prSet presAssocID="{929FA1DE-41C0-4F95-8799-AC1B5B11F5AC}" presName="circle" presStyleCnt="0"/>
      <dgm:spPr/>
      <dgm:t>
        <a:bodyPr/>
        <a:lstStyle/>
        <a:p>
          <a:endParaRPr lang="en-US"/>
        </a:p>
      </dgm:t>
    </dgm:pt>
    <dgm:pt modelId="{314BC89F-B4FC-47F1-A467-9EDC71921897}" type="pres">
      <dgm:prSet presAssocID="{929FA1DE-41C0-4F95-8799-AC1B5B11F5A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140BC-4A13-4BD2-978E-A905720DB063}" type="pres">
      <dgm:prSet presAssocID="{929FA1DE-41C0-4F95-8799-AC1B5B11F5AC}" presName="quadrant2" presStyleLbl="node1" presStyleIdx="1" presStyleCnt="4" custLinFactNeighborY="-5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6A61B-E3EA-4B28-9B6D-22DFABA12C57}" type="pres">
      <dgm:prSet presAssocID="{929FA1DE-41C0-4F95-8799-AC1B5B11F5A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AD4D4-CD20-4ABB-91A1-6927CA2B47C3}" type="pres">
      <dgm:prSet presAssocID="{929FA1DE-41C0-4F95-8799-AC1B5B11F5A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CE369-76B7-4937-BC16-834BC0642149}" type="pres">
      <dgm:prSet presAssocID="{929FA1DE-41C0-4F95-8799-AC1B5B11F5AC}" presName="quadrantPlaceholder" presStyleCnt="0"/>
      <dgm:spPr/>
      <dgm:t>
        <a:bodyPr/>
        <a:lstStyle/>
        <a:p>
          <a:endParaRPr lang="en-US"/>
        </a:p>
      </dgm:t>
    </dgm:pt>
    <dgm:pt modelId="{A4380E82-E3D8-4253-8587-4856E147EF50}" type="pres">
      <dgm:prSet presAssocID="{929FA1DE-41C0-4F95-8799-AC1B5B11F5AC}" presName="center1" presStyleLbl="fgShp" presStyleIdx="0" presStyleCnt="2"/>
      <dgm:spPr/>
      <dgm:t>
        <a:bodyPr/>
        <a:lstStyle/>
        <a:p>
          <a:endParaRPr lang="en-US"/>
        </a:p>
      </dgm:t>
    </dgm:pt>
    <dgm:pt modelId="{213DA2F1-D3A9-431E-B438-685AF817EBBB}" type="pres">
      <dgm:prSet presAssocID="{929FA1DE-41C0-4F95-8799-AC1B5B11F5AC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428BB6DB-F71B-4339-A50A-6AA453BEF7DC}" srcId="{929FA1DE-41C0-4F95-8799-AC1B5B11F5AC}" destId="{1861F38B-7980-4D2F-BD6C-F0EB4FE2CED5}" srcOrd="0" destOrd="0" parTransId="{9F299397-8212-44D4-BBC8-2C781088FF7D}" sibTransId="{D956B390-4864-4CE7-B3BA-3FF7D7CEC438}"/>
    <dgm:cxn modelId="{9DC7A5B2-ED19-4902-938B-0726AB8C3CF1}" type="presOf" srcId="{B79BCB5F-BF00-47B0-8DD6-3C22FFC9B698}" destId="{020E9936-47FD-4726-B758-7899BEAFFDD2}" srcOrd="1" destOrd="0" presId="urn:microsoft.com/office/officeart/2005/8/layout/cycle4#1"/>
    <dgm:cxn modelId="{36375174-A379-4F9F-9824-5531A2B3AC98}" type="presOf" srcId="{13551FDD-204C-48B2-AF2E-ECB1C356BEFD}" destId="{419AD4D4-CD20-4ABB-91A1-6927CA2B47C3}" srcOrd="0" destOrd="0" presId="urn:microsoft.com/office/officeart/2005/8/layout/cycle4#1"/>
    <dgm:cxn modelId="{CC0A899E-B440-4458-BE10-15DB0D7BA454}" type="presOf" srcId="{B79BCB5F-BF00-47B0-8DD6-3C22FFC9B698}" destId="{34F66EF3-E020-4AAF-8FCB-023B32FB2867}" srcOrd="0" destOrd="0" presId="urn:microsoft.com/office/officeart/2005/8/layout/cycle4#1"/>
    <dgm:cxn modelId="{4139D7FD-B31F-4901-B317-987321A97298}" srcId="{929FA1DE-41C0-4F95-8799-AC1B5B11F5AC}" destId="{13551FDD-204C-48B2-AF2E-ECB1C356BEFD}" srcOrd="3" destOrd="0" parTransId="{6CBEB413-D122-4110-BDB0-89B5BE8995A0}" sibTransId="{04F9E6AD-D413-4C25-A682-94EF7A89D81C}"/>
    <dgm:cxn modelId="{51A28A33-BBA0-41EE-BB0A-E1B91D2BF5BA}" type="presOf" srcId="{BA7CE525-80FF-45B6-9C2D-E8F37CA758CF}" destId="{BA4DD330-1C9D-4048-B048-BEEA748D04F5}" srcOrd="0" destOrd="0" presId="urn:microsoft.com/office/officeart/2005/8/layout/cycle4#1"/>
    <dgm:cxn modelId="{9C8B2E0D-D4C8-453F-8910-D0ABC8074FDC}" type="presOf" srcId="{24A1F2F5-75BF-401E-A3DB-C2717F650659}" destId="{4FE33137-D623-46E3-BB51-7E571C00BECF}" srcOrd="0" destOrd="0" presId="urn:microsoft.com/office/officeart/2005/8/layout/cycle4#1"/>
    <dgm:cxn modelId="{8FB2DDE5-84A5-4790-9936-B47D7D1E982F}" srcId="{929FA1DE-41C0-4F95-8799-AC1B5B11F5AC}" destId="{4641D82A-8BB0-4199-9223-1558661F6D61}" srcOrd="2" destOrd="0" parTransId="{401B2F77-4F9D-4E8B-83BD-0EF913A2A981}" sibTransId="{00387505-A888-4392-A7A3-EE9CBFEB4D87}"/>
    <dgm:cxn modelId="{47CA5A66-1393-4B93-9744-DF7EBDCDAC6B}" srcId="{3A67BF06-921B-43AC-8C21-72AF40545FF3}" destId="{BA7CE525-80FF-45B6-9C2D-E8F37CA758CF}" srcOrd="0" destOrd="0" parTransId="{5E816A9F-F3DC-4886-A0DE-FDAE1A30FDB7}" sibTransId="{C492DF63-A674-4A16-BCE4-ABBE38185DF4}"/>
    <dgm:cxn modelId="{4E29AE75-5442-4E21-AC24-2DC39BA3AAF2}" type="presOf" srcId="{36C1F747-20B5-4326-B0AA-D4065F6A7820}" destId="{EE3FB35D-52F0-45FB-B393-3E63F5998B8E}" srcOrd="1" destOrd="0" presId="urn:microsoft.com/office/officeart/2005/8/layout/cycle4#1"/>
    <dgm:cxn modelId="{3868D2A3-48C1-437F-8E7C-35AE5936747D}" type="presOf" srcId="{4641D82A-8BB0-4199-9223-1558661F6D61}" destId="{28F6A61B-E3EA-4B28-9B6D-22DFABA12C57}" srcOrd="0" destOrd="0" presId="urn:microsoft.com/office/officeart/2005/8/layout/cycle4#1"/>
    <dgm:cxn modelId="{C775DB24-B052-400B-9B2F-C9BC70AB0DE8}" srcId="{1861F38B-7980-4D2F-BD6C-F0EB4FE2CED5}" destId="{24A1F2F5-75BF-401E-A3DB-C2717F650659}" srcOrd="0" destOrd="0" parTransId="{B321526A-E1E8-4956-B3F4-9B8CE8E4746E}" sibTransId="{2027D848-0A2B-41AE-A016-C8CD24E66421}"/>
    <dgm:cxn modelId="{F71A80EA-68D5-4CD7-AFAA-302791AC545E}" srcId="{929FA1DE-41C0-4F95-8799-AC1B5B11F5AC}" destId="{3A67BF06-921B-43AC-8C21-72AF40545FF3}" srcOrd="1" destOrd="0" parTransId="{D4B8B4B7-CAEB-46B1-8738-97DD3E7EF0A9}" sibTransId="{289DC136-50FE-47ED-B551-B69BE5F2CDBF}"/>
    <dgm:cxn modelId="{BF28C605-8B32-4B47-A2AA-5FB9DB96ED25}" srcId="{13551FDD-204C-48B2-AF2E-ECB1C356BEFD}" destId="{B79BCB5F-BF00-47B0-8DD6-3C22FFC9B698}" srcOrd="0" destOrd="0" parTransId="{5C7143E7-1B50-479E-AEAF-4D87A426E64A}" sibTransId="{2BC42E0E-DD6F-41B1-ACD3-778AB19423AD}"/>
    <dgm:cxn modelId="{4F0BB8E8-A422-4EF0-98C5-4F32B5A728B5}" type="presOf" srcId="{1861F38B-7980-4D2F-BD6C-F0EB4FE2CED5}" destId="{314BC89F-B4FC-47F1-A467-9EDC71921897}" srcOrd="0" destOrd="0" presId="urn:microsoft.com/office/officeart/2005/8/layout/cycle4#1"/>
    <dgm:cxn modelId="{4970013A-BF0D-4A25-A0E2-312A53E488D1}" type="presOf" srcId="{BA7CE525-80FF-45B6-9C2D-E8F37CA758CF}" destId="{D3DDFFB6-43AC-4A57-A27C-E7158F787CEC}" srcOrd="1" destOrd="0" presId="urn:microsoft.com/office/officeart/2005/8/layout/cycle4#1"/>
    <dgm:cxn modelId="{CDD9DB6E-383D-41E7-B482-9601AABAE60B}" type="presOf" srcId="{36C1F747-20B5-4326-B0AA-D4065F6A7820}" destId="{E951BE07-AD64-4423-8CF8-71475861700B}" srcOrd="0" destOrd="0" presId="urn:microsoft.com/office/officeart/2005/8/layout/cycle4#1"/>
    <dgm:cxn modelId="{47FBD9C8-63A6-4789-926F-2BD2B8B32016}" type="presOf" srcId="{3A67BF06-921B-43AC-8C21-72AF40545FF3}" destId="{BFF140BC-4A13-4BD2-978E-A905720DB063}" srcOrd="0" destOrd="0" presId="urn:microsoft.com/office/officeart/2005/8/layout/cycle4#1"/>
    <dgm:cxn modelId="{90F717CB-D732-48D2-AEC7-00F1292F7351}" srcId="{929FA1DE-41C0-4F95-8799-AC1B5B11F5AC}" destId="{ECF6E89E-D629-4758-9129-BF6E47D9B62E}" srcOrd="4" destOrd="0" parTransId="{E3E69983-936A-481C-B42E-43DE08156670}" sibTransId="{CEBFE9F1-BCE5-44F0-812A-EE83001808E0}"/>
    <dgm:cxn modelId="{1AD83332-6953-4D94-ADAC-D009C9F41B00}" srcId="{4641D82A-8BB0-4199-9223-1558661F6D61}" destId="{36C1F747-20B5-4326-B0AA-D4065F6A7820}" srcOrd="0" destOrd="0" parTransId="{05994A09-5886-4052-B8A1-773FD8B7126C}" sibTransId="{8286CC7C-6FC1-471E-A7A4-D6C348E8FE50}"/>
    <dgm:cxn modelId="{9F75EFAB-FCDF-42E5-A03C-277735EDBC02}" type="presOf" srcId="{24A1F2F5-75BF-401E-A3DB-C2717F650659}" destId="{6C925DAE-3788-4438-8400-C632AE074DF0}" srcOrd="1" destOrd="0" presId="urn:microsoft.com/office/officeart/2005/8/layout/cycle4#1"/>
    <dgm:cxn modelId="{3E654F9E-E15C-4CBF-891C-E0A125FE448B}" type="presOf" srcId="{929FA1DE-41C0-4F95-8799-AC1B5B11F5AC}" destId="{1B637188-C954-42DF-B31B-BFA7DC282512}" srcOrd="0" destOrd="0" presId="urn:microsoft.com/office/officeart/2005/8/layout/cycle4#1"/>
    <dgm:cxn modelId="{CB46BBCF-BE45-4FC7-B7D7-4ADD2B01ADB1}" type="presParOf" srcId="{1B637188-C954-42DF-B31B-BFA7DC282512}" destId="{D7B37AD2-0B43-49A2-BAF1-266224161F2A}" srcOrd="0" destOrd="0" presId="urn:microsoft.com/office/officeart/2005/8/layout/cycle4#1"/>
    <dgm:cxn modelId="{8C82AD51-CF09-4D25-AC84-894D4F8838B2}" type="presParOf" srcId="{D7B37AD2-0B43-49A2-BAF1-266224161F2A}" destId="{CC095AAE-2752-4290-B146-F1C139AA6C7B}" srcOrd="0" destOrd="0" presId="urn:microsoft.com/office/officeart/2005/8/layout/cycle4#1"/>
    <dgm:cxn modelId="{E93FB1CD-4298-4813-B0AE-D990B2AA8208}" type="presParOf" srcId="{CC095AAE-2752-4290-B146-F1C139AA6C7B}" destId="{4FE33137-D623-46E3-BB51-7E571C00BECF}" srcOrd="0" destOrd="0" presId="urn:microsoft.com/office/officeart/2005/8/layout/cycle4#1"/>
    <dgm:cxn modelId="{186B6B3F-E1BC-4D34-92DC-6F568D5F8D21}" type="presParOf" srcId="{CC095AAE-2752-4290-B146-F1C139AA6C7B}" destId="{6C925DAE-3788-4438-8400-C632AE074DF0}" srcOrd="1" destOrd="0" presId="urn:microsoft.com/office/officeart/2005/8/layout/cycle4#1"/>
    <dgm:cxn modelId="{17489F31-3835-4BA8-BE96-36A0109A73AF}" type="presParOf" srcId="{D7B37AD2-0B43-49A2-BAF1-266224161F2A}" destId="{5D68BA95-8A50-45B1-9BAF-496C831661DA}" srcOrd="1" destOrd="0" presId="urn:microsoft.com/office/officeart/2005/8/layout/cycle4#1"/>
    <dgm:cxn modelId="{B1ED9332-2628-4305-9085-651805C0A746}" type="presParOf" srcId="{5D68BA95-8A50-45B1-9BAF-496C831661DA}" destId="{BA4DD330-1C9D-4048-B048-BEEA748D04F5}" srcOrd="0" destOrd="0" presId="urn:microsoft.com/office/officeart/2005/8/layout/cycle4#1"/>
    <dgm:cxn modelId="{F19FAD60-8236-458B-804B-3CAEA8D6435A}" type="presParOf" srcId="{5D68BA95-8A50-45B1-9BAF-496C831661DA}" destId="{D3DDFFB6-43AC-4A57-A27C-E7158F787CEC}" srcOrd="1" destOrd="0" presId="urn:microsoft.com/office/officeart/2005/8/layout/cycle4#1"/>
    <dgm:cxn modelId="{AE5CC639-C521-4E9E-AE21-786195177BC8}" type="presParOf" srcId="{D7B37AD2-0B43-49A2-BAF1-266224161F2A}" destId="{C378815B-D1D3-4E3F-B352-ED319BCEB058}" srcOrd="2" destOrd="0" presId="urn:microsoft.com/office/officeart/2005/8/layout/cycle4#1"/>
    <dgm:cxn modelId="{E0CF0F42-F2EB-45C6-AE0D-6535971DBF4C}" type="presParOf" srcId="{C378815B-D1D3-4E3F-B352-ED319BCEB058}" destId="{E951BE07-AD64-4423-8CF8-71475861700B}" srcOrd="0" destOrd="0" presId="urn:microsoft.com/office/officeart/2005/8/layout/cycle4#1"/>
    <dgm:cxn modelId="{5477DBB9-9254-4FF3-9C4A-7491B95D15A1}" type="presParOf" srcId="{C378815B-D1D3-4E3F-B352-ED319BCEB058}" destId="{EE3FB35D-52F0-45FB-B393-3E63F5998B8E}" srcOrd="1" destOrd="0" presId="urn:microsoft.com/office/officeart/2005/8/layout/cycle4#1"/>
    <dgm:cxn modelId="{A783EF33-63E1-4F44-8BB5-527375B766DA}" type="presParOf" srcId="{D7B37AD2-0B43-49A2-BAF1-266224161F2A}" destId="{1FFE9B1E-7C9E-43C3-BA52-7BCA7F8B6917}" srcOrd="3" destOrd="0" presId="urn:microsoft.com/office/officeart/2005/8/layout/cycle4#1"/>
    <dgm:cxn modelId="{E4E863AD-7E9F-423E-B1A4-959B592A3E46}" type="presParOf" srcId="{1FFE9B1E-7C9E-43C3-BA52-7BCA7F8B6917}" destId="{34F66EF3-E020-4AAF-8FCB-023B32FB2867}" srcOrd="0" destOrd="0" presId="urn:microsoft.com/office/officeart/2005/8/layout/cycle4#1"/>
    <dgm:cxn modelId="{77EECD17-61D5-4175-95E6-70F047A89EED}" type="presParOf" srcId="{1FFE9B1E-7C9E-43C3-BA52-7BCA7F8B6917}" destId="{020E9936-47FD-4726-B758-7899BEAFFDD2}" srcOrd="1" destOrd="0" presId="urn:microsoft.com/office/officeart/2005/8/layout/cycle4#1"/>
    <dgm:cxn modelId="{3F5655BC-BFD7-4FAC-9AD5-E5AD55A653B2}" type="presParOf" srcId="{D7B37AD2-0B43-49A2-BAF1-266224161F2A}" destId="{08CEF5CA-A300-42F2-A204-CEA40F125FAD}" srcOrd="4" destOrd="0" presId="urn:microsoft.com/office/officeart/2005/8/layout/cycle4#1"/>
    <dgm:cxn modelId="{D430992E-A8C0-4BFA-A0F1-4D8C9F90B123}" type="presParOf" srcId="{1B637188-C954-42DF-B31B-BFA7DC282512}" destId="{8B862184-9008-4257-9089-12CF7E9F4CA3}" srcOrd="1" destOrd="0" presId="urn:microsoft.com/office/officeart/2005/8/layout/cycle4#1"/>
    <dgm:cxn modelId="{CD2FB16D-FBB6-439B-A37F-AAAE5C794A0D}" type="presParOf" srcId="{8B862184-9008-4257-9089-12CF7E9F4CA3}" destId="{314BC89F-B4FC-47F1-A467-9EDC71921897}" srcOrd="0" destOrd="0" presId="urn:microsoft.com/office/officeart/2005/8/layout/cycle4#1"/>
    <dgm:cxn modelId="{8B2625DB-5077-4CBF-A666-09822AC41118}" type="presParOf" srcId="{8B862184-9008-4257-9089-12CF7E9F4CA3}" destId="{BFF140BC-4A13-4BD2-978E-A905720DB063}" srcOrd="1" destOrd="0" presId="urn:microsoft.com/office/officeart/2005/8/layout/cycle4#1"/>
    <dgm:cxn modelId="{CBABD338-113B-4D8F-969C-D673CB91B32F}" type="presParOf" srcId="{8B862184-9008-4257-9089-12CF7E9F4CA3}" destId="{28F6A61B-E3EA-4B28-9B6D-22DFABA12C57}" srcOrd="2" destOrd="0" presId="urn:microsoft.com/office/officeart/2005/8/layout/cycle4#1"/>
    <dgm:cxn modelId="{1A608866-2E6A-43D6-96B2-A952FAB01EF3}" type="presParOf" srcId="{8B862184-9008-4257-9089-12CF7E9F4CA3}" destId="{419AD4D4-CD20-4ABB-91A1-6927CA2B47C3}" srcOrd="3" destOrd="0" presId="urn:microsoft.com/office/officeart/2005/8/layout/cycle4#1"/>
    <dgm:cxn modelId="{A0255278-11DC-4FEC-96DF-608FA0B022F3}" type="presParOf" srcId="{8B862184-9008-4257-9089-12CF7E9F4CA3}" destId="{93ECE369-76B7-4937-BC16-834BC0642149}" srcOrd="4" destOrd="0" presId="urn:microsoft.com/office/officeart/2005/8/layout/cycle4#1"/>
    <dgm:cxn modelId="{2EFDD963-159F-4FD3-95A2-64A2319CD8A1}" type="presParOf" srcId="{1B637188-C954-42DF-B31B-BFA7DC282512}" destId="{A4380E82-E3D8-4253-8587-4856E147EF50}" srcOrd="2" destOrd="0" presId="urn:microsoft.com/office/officeart/2005/8/layout/cycle4#1"/>
    <dgm:cxn modelId="{42BAEFD8-0546-49D2-8784-CB15B195D647}" type="presParOf" srcId="{1B637188-C954-42DF-B31B-BFA7DC282512}" destId="{213DA2F1-D3A9-431E-B438-685AF817EBB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26DA7-56B3-4D35-BACF-7122200195C9}">
      <dsp:nvSpPr>
        <dsp:cNvPr id="0" name=""/>
        <dsp:cNvSpPr/>
      </dsp:nvSpPr>
      <dsp:spPr>
        <a:xfrm rot="5400000">
          <a:off x="4873561" y="-1744229"/>
          <a:ext cx="2066925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“To encourage Exports from Member Countries and to facilitate the flow of Foreign Direct Investment to Member Countries by providing and encouraging the use of </a:t>
          </a:r>
          <a:r>
            <a:rPr lang="en-US" sz="1800" kern="1200" dirty="0" err="1" smtClean="0"/>
            <a:t>Shariah</a:t>
          </a:r>
          <a:r>
            <a:rPr lang="en-US" sz="1800" kern="1200" dirty="0" smtClean="0"/>
            <a:t> compatible Export Credit and Investment Insurance as Credit and Country Risk mitigation instruments”</a:t>
          </a:r>
          <a:endParaRPr lang="en-US" sz="1800" kern="1200" dirty="0"/>
        </a:p>
      </dsp:txBody>
      <dsp:txXfrm rot="-5400000">
        <a:off x="3127248" y="102983"/>
        <a:ext cx="5458653" cy="1865127"/>
      </dsp:txXfrm>
    </dsp:sp>
    <dsp:sp modelId="{11B2B96D-11FC-488E-A471-CC0B9BA51F4D}">
      <dsp:nvSpPr>
        <dsp:cNvPr id="0" name=""/>
        <dsp:cNvSpPr/>
      </dsp:nvSpPr>
      <dsp:spPr>
        <a:xfrm>
          <a:off x="10007" y="489684"/>
          <a:ext cx="3127248" cy="1061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Mission</a:t>
          </a:r>
          <a:endParaRPr lang="en-US" sz="4000" kern="1200" dirty="0"/>
        </a:p>
      </dsp:txBody>
      <dsp:txXfrm>
        <a:off x="61845" y="541522"/>
        <a:ext cx="3023572" cy="958232"/>
      </dsp:txXfrm>
    </dsp:sp>
    <dsp:sp modelId="{23FE02AD-799A-4310-8E6F-AFF61E6F6EEF}">
      <dsp:nvSpPr>
        <dsp:cNvPr id="0" name=""/>
        <dsp:cNvSpPr/>
      </dsp:nvSpPr>
      <dsp:spPr>
        <a:xfrm rot="5400000">
          <a:off x="4873561" y="451877"/>
          <a:ext cx="2066925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 be the internationally recognized Leader in </a:t>
          </a:r>
          <a:r>
            <a:rPr lang="en-US" sz="1800" kern="1200" dirty="0" err="1" smtClean="0"/>
            <a:t>Shariah</a:t>
          </a:r>
          <a:r>
            <a:rPr lang="en-US" sz="1800" kern="1200" dirty="0" smtClean="0"/>
            <a:t> compatible Export Credit and Investment Insurance and Reinsurance in Member Countries</a:t>
          </a:r>
          <a:endParaRPr lang="en-US" sz="1800" kern="1200" dirty="0"/>
        </a:p>
      </dsp:txBody>
      <dsp:txXfrm rot="-5400000">
        <a:off x="3127248" y="2299090"/>
        <a:ext cx="5458653" cy="1865127"/>
      </dsp:txXfrm>
    </dsp:sp>
    <dsp:sp modelId="{37811BDF-A031-495A-9C5B-963E1F4E8348}">
      <dsp:nvSpPr>
        <dsp:cNvPr id="0" name=""/>
        <dsp:cNvSpPr/>
      </dsp:nvSpPr>
      <dsp:spPr>
        <a:xfrm>
          <a:off x="0" y="2685779"/>
          <a:ext cx="3127248" cy="1091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Vision</a:t>
          </a:r>
          <a:endParaRPr lang="en-US" sz="4000" kern="1200" dirty="0"/>
        </a:p>
      </dsp:txBody>
      <dsp:txXfrm>
        <a:off x="53295" y="2739074"/>
        <a:ext cx="3020658" cy="98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1BE07-AD64-4423-8CF8-71475861700B}">
      <dsp:nvSpPr>
        <dsp:cNvPr id="0" name=""/>
        <dsp:cNvSpPr/>
      </dsp:nvSpPr>
      <dsp:spPr>
        <a:xfrm>
          <a:off x="4714630" y="2849879"/>
          <a:ext cx="2448172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Covering  domestic sales  inside member countries</a:t>
          </a:r>
        </a:p>
      </dsp:txBody>
      <dsp:txXfrm>
        <a:off x="5478542" y="3214619"/>
        <a:ext cx="1654801" cy="946920"/>
      </dsp:txXfrm>
    </dsp:sp>
    <dsp:sp modelId="{34F66EF3-E020-4AAF-8FCB-023B32FB2867}">
      <dsp:nvSpPr>
        <dsp:cNvPr id="0" name=""/>
        <dsp:cNvSpPr/>
      </dsp:nvSpPr>
      <dsp:spPr>
        <a:xfrm>
          <a:off x="990593" y="2743193"/>
          <a:ext cx="2400575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Helping MCs import of strategic  and  capital  goods  from  the world</a:t>
          </a:r>
        </a:p>
      </dsp:txBody>
      <dsp:txXfrm>
        <a:off x="1020053" y="3107933"/>
        <a:ext cx="1621482" cy="946920"/>
      </dsp:txXfrm>
    </dsp:sp>
    <dsp:sp modelId="{BA4DD330-1C9D-4048-B048-BEEA748D04F5}">
      <dsp:nvSpPr>
        <dsp:cNvPr id="0" name=""/>
        <dsp:cNvSpPr/>
      </dsp:nvSpPr>
      <dsp:spPr>
        <a:xfrm>
          <a:off x="4714630" y="0"/>
          <a:ext cx="2448172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To encourage the flow of capital and investment  from the World  to Member Countries</a:t>
          </a:r>
          <a:endParaRPr lang="en-US" sz="1600" kern="1200" spc="-150" dirty="0"/>
        </a:p>
      </dsp:txBody>
      <dsp:txXfrm>
        <a:off x="5478542" y="29460"/>
        <a:ext cx="1654801" cy="946920"/>
      </dsp:txXfrm>
    </dsp:sp>
    <dsp:sp modelId="{4FE33137-D623-46E3-BB51-7E571C00BECF}">
      <dsp:nvSpPr>
        <dsp:cNvPr id="0" name=""/>
        <dsp:cNvSpPr/>
      </dsp:nvSpPr>
      <dsp:spPr>
        <a:xfrm>
          <a:off x="990604" y="0"/>
          <a:ext cx="2448172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To encourage exports from Member Countries to the rest of the World</a:t>
          </a:r>
        </a:p>
      </dsp:txBody>
      <dsp:txXfrm>
        <a:off x="1020064" y="29460"/>
        <a:ext cx="1654801" cy="946920"/>
      </dsp:txXfrm>
    </dsp:sp>
    <dsp:sp modelId="{314BC89F-B4FC-47F1-A467-9EDC71921897}">
      <dsp:nvSpPr>
        <dsp:cNvPr id="0" name=""/>
        <dsp:cNvSpPr/>
      </dsp:nvSpPr>
      <dsp:spPr>
        <a:xfrm>
          <a:off x="2199449" y="238886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Export Credit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0963" y="770400"/>
        <a:ext cx="1283189" cy="1283189"/>
      </dsp:txXfrm>
    </dsp:sp>
    <dsp:sp modelId="{BFF140BC-4A13-4BD2-978E-A905720DB063}">
      <dsp:nvSpPr>
        <dsp:cNvPr id="0" name=""/>
        <dsp:cNvSpPr/>
      </dsp:nvSpPr>
      <dsp:spPr>
        <a:xfrm rot="5400000">
          <a:off x="4097972" y="228597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097972" y="760111"/>
        <a:ext cx="1283189" cy="1283189"/>
      </dsp:txXfrm>
    </dsp:sp>
    <dsp:sp modelId="{28F6A61B-E3EA-4B28-9B6D-22DFABA12C57}">
      <dsp:nvSpPr>
        <dsp:cNvPr id="0" name=""/>
        <dsp:cNvSpPr/>
      </dsp:nvSpPr>
      <dsp:spPr>
        <a:xfrm rot="10800000">
          <a:off x="4097972" y="2137410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Domestic Credit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97972" y="2137410"/>
        <a:ext cx="1283189" cy="1283189"/>
      </dsp:txXfrm>
    </dsp:sp>
    <dsp:sp modelId="{419AD4D4-CD20-4ABB-91A1-6927CA2B47C3}">
      <dsp:nvSpPr>
        <dsp:cNvPr id="0" name=""/>
        <dsp:cNvSpPr/>
      </dsp:nvSpPr>
      <dsp:spPr>
        <a:xfrm rot="16200000">
          <a:off x="2199449" y="2137410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 Credit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30963" y="2137410"/>
        <a:ext cx="1283189" cy="1283189"/>
      </dsp:txXfrm>
    </dsp:sp>
    <dsp:sp modelId="{A4380E82-E3D8-4253-8587-4856E147EF50}">
      <dsp:nvSpPr>
        <dsp:cNvPr id="0" name=""/>
        <dsp:cNvSpPr/>
      </dsp:nvSpPr>
      <dsp:spPr>
        <a:xfrm>
          <a:off x="3742785" y="1718310"/>
          <a:ext cx="626554" cy="544830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3DA2F1-D3A9-431E-B438-685AF817EBBB}">
      <dsp:nvSpPr>
        <dsp:cNvPr id="0" name=""/>
        <dsp:cNvSpPr/>
      </dsp:nvSpPr>
      <dsp:spPr>
        <a:xfrm rot="10800000">
          <a:off x="3742785" y="1927860"/>
          <a:ext cx="626554" cy="544830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1796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38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6311"/>
            <a:ext cx="5608975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1796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38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AA24CCB-702C-47D7-9742-78954708278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914400"/>
            <a:ext cx="22288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914400"/>
            <a:ext cx="65341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914400"/>
            <a:ext cx="8915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5867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381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24000"/>
            <a:ext cx="43815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24300"/>
            <a:ext cx="43815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5867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" y="1524000"/>
            <a:ext cx="89154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381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381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914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5240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5240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57200" y="639762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1CE7FBD8-ECA5-4559-967A-722197D42E19}" type="slidenum">
              <a:rPr lang="ar-SA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l"/>
              <a:t>‹#›</a:t>
            </a:fld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838200" y="6384925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Member of Islamic Development Bank Group</a:t>
            </a: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H="1">
            <a:off x="457200" y="63246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 cstate="print"/>
          <a:srcRect l="9494" t="19351" r="9494" b="19351"/>
          <a:stretch>
            <a:fillRect/>
          </a:stretch>
        </p:blipFill>
        <p:spPr bwMode="auto">
          <a:xfrm>
            <a:off x="7772400" y="5867400"/>
            <a:ext cx="1143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838200" y="6400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0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79" name="Picture 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4000"/>
          </a:blip>
          <a:srcRect/>
          <a:stretch>
            <a:fillRect/>
          </a:stretch>
        </p:blipFill>
        <p:spPr bwMode="auto">
          <a:xfrm>
            <a:off x="1133475" y="4495800"/>
            <a:ext cx="1381125" cy="1381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3382" name="Line 70"/>
          <p:cNvSpPr>
            <a:spLocks noChangeShapeType="1"/>
          </p:cNvSpPr>
          <p:nvPr/>
        </p:nvSpPr>
        <p:spPr bwMode="auto">
          <a:xfrm flipH="1">
            <a:off x="4953000" y="3200400"/>
            <a:ext cx="29305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92" name="WordArt 80"/>
          <p:cNvSpPr>
            <a:spLocks noChangeArrowheads="1" noChangeShapeType="1" noTextEdit="1"/>
          </p:cNvSpPr>
          <p:nvPr/>
        </p:nvSpPr>
        <p:spPr bwMode="auto">
          <a:xfrm>
            <a:off x="4960938" y="2676525"/>
            <a:ext cx="2963862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 spc="-12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The Islamic Corporation for the Insurance</a:t>
            </a:r>
          </a:p>
        </p:txBody>
      </p:sp>
      <p:sp>
        <p:nvSpPr>
          <p:cNvPr id="13393" name="WordArt 81"/>
          <p:cNvSpPr>
            <a:spLocks noChangeArrowheads="1" noChangeShapeType="1" noTextEdit="1"/>
          </p:cNvSpPr>
          <p:nvPr/>
        </p:nvSpPr>
        <p:spPr bwMode="auto">
          <a:xfrm>
            <a:off x="5181600" y="2905125"/>
            <a:ext cx="25146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 spc="-12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 Investment and Export Credit</a:t>
            </a:r>
          </a:p>
        </p:txBody>
      </p:sp>
      <p:sp>
        <p:nvSpPr>
          <p:cNvPr id="13396" name="WordArt 84"/>
          <p:cNvSpPr>
            <a:spLocks noChangeArrowheads="1" noChangeShapeType="1" noTextEdit="1"/>
          </p:cNvSpPr>
          <p:nvPr/>
        </p:nvSpPr>
        <p:spPr bwMode="auto">
          <a:xfrm>
            <a:off x="457200" y="6096000"/>
            <a:ext cx="2963863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 spc="-12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Member of Islamic Development Bank Group</a:t>
            </a:r>
          </a:p>
        </p:txBody>
      </p:sp>
      <p:sp>
        <p:nvSpPr>
          <p:cNvPr id="13399" name="WordArt 8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48768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Investment &amp; Trade Insurance for SME’s</a:t>
            </a:r>
            <a:endParaRPr lang="en-US" sz="3600" b="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133350" y="762000"/>
            <a:ext cx="9010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ICIEC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Who we are.. </a:t>
            </a:r>
            <a:r>
              <a:rPr lang="en-US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Major 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Shareholders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81000" y="1524000"/>
          <a:ext cx="9601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77" name="Rectangle 41"/>
          <p:cNvSpPr>
            <a:spLocks noChangeArrowheads="1"/>
          </p:cNvSpPr>
          <p:nvPr/>
        </p:nvSpPr>
        <p:spPr bwMode="auto">
          <a:xfrm>
            <a:off x="190500" y="817563"/>
            <a:ext cx="3695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ICIEC Milestones …</a:t>
            </a:r>
          </a:p>
        </p:txBody>
      </p:sp>
      <p:sp>
        <p:nvSpPr>
          <p:cNvPr id="2051" name="AutoShape 11"/>
          <p:cNvSpPr>
            <a:spLocks noChangeArrowheads="1"/>
          </p:cNvSpPr>
          <p:nvPr/>
        </p:nvSpPr>
        <p:spPr bwMode="auto">
          <a:xfrm>
            <a:off x="76200" y="1892300"/>
            <a:ext cx="9067800" cy="3276600"/>
          </a:xfrm>
          <a:prstGeom prst="notchedRightArrow">
            <a:avLst>
              <a:gd name="adj1" fmla="val 39343"/>
              <a:gd name="adj2" fmla="val 33325"/>
            </a:avLst>
          </a:prstGeom>
          <a:solidFill>
            <a:srgbClr val="99CC00">
              <a:alpha val="18039"/>
            </a:srgb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Oval 12"/>
          <p:cNvSpPr>
            <a:spLocks noChangeAspect="1" noChangeArrowheads="1"/>
          </p:cNvSpPr>
          <p:nvPr/>
        </p:nvSpPr>
        <p:spPr bwMode="auto">
          <a:xfrm>
            <a:off x="457200" y="3200400"/>
            <a:ext cx="560388" cy="546100"/>
          </a:xfrm>
          <a:prstGeom prst="ellipse">
            <a:avLst/>
          </a:prstGeom>
          <a:solidFill>
            <a:srgbClr val="800080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1415</a:t>
            </a:r>
          </a:p>
        </p:txBody>
      </p:sp>
      <p:sp>
        <p:nvSpPr>
          <p:cNvPr id="167949" name="Oval 13"/>
          <p:cNvSpPr>
            <a:spLocks noChangeAspect="1" noChangeArrowheads="1"/>
          </p:cNvSpPr>
          <p:nvPr/>
        </p:nvSpPr>
        <p:spPr bwMode="auto">
          <a:xfrm>
            <a:off x="1143000" y="3200400"/>
            <a:ext cx="560388" cy="546100"/>
          </a:xfrm>
          <a:prstGeom prst="ellipse">
            <a:avLst/>
          </a:prstGeom>
          <a:solidFill>
            <a:srgbClr val="3366FF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1416</a:t>
            </a:r>
          </a:p>
        </p:txBody>
      </p:sp>
      <p:sp>
        <p:nvSpPr>
          <p:cNvPr id="167950" name="Oval 14"/>
          <p:cNvSpPr>
            <a:spLocks noChangeAspect="1" noChangeArrowheads="1"/>
          </p:cNvSpPr>
          <p:nvPr/>
        </p:nvSpPr>
        <p:spPr bwMode="auto">
          <a:xfrm>
            <a:off x="1828800" y="3200400"/>
            <a:ext cx="560388" cy="546100"/>
          </a:xfrm>
          <a:prstGeom prst="ellipse">
            <a:avLst/>
          </a:prstGeom>
          <a:solidFill>
            <a:srgbClr val="33CCCC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1419</a:t>
            </a:r>
          </a:p>
        </p:txBody>
      </p:sp>
      <p:sp>
        <p:nvSpPr>
          <p:cNvPr id="167951" name="Oval 15"/>
          <p:cNvSpPr>
            <a:spLocks noChangeAspect="1" noChangeArrowheads="1"/>
          </p:cNvSpPr>
          <p:nvPr/>
        </p:nvSpPr>
        <p:spPr bwMode="auto">
          <a:xfrm>
            <a:off x="2514600" y="3200400"/>
            <a:ext cx="560388" cy="546100"/>
          </a:xfrm>
          <a:prstGeom prst="ellipse">
            <a:avLst/>
          </a:prstGeom>
          <a:solidFill>
            <a:srgbClr val="339966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1421</a:t>
            </a:r>
          </a:p>
        </p:txBody>
      </p:sp>
      <p:sp>
        <p:nvSpPr>
          <p:cNvPr id="167952" name="Oval 16"/>
          <p:cNvSpPr>
            <a:spLocks noChangeAspect="1" noChangeArrowheads="1"/>
          </p:cNvSpPr>
          <p:nvPr/>
        </p:nvSpPr>
        <p:spPr bwMode="auto">
          <a:xfrm>
            <a:off x="5181600" y="3200400"/>
            <a:ext cx="560388" cy="546100"/>
          </a:xfrm>
          <a:prstGeom prst="ellipse">
            <a:avLst/>
          </a:prstGeom>
          <a:solidFill>
            <a:srgbClr val="99CC00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1428	</a:t>
            </a:r>
          </a:p>
        </p:txBody>
      </p:sp>
      <p:sp>
        <p:nvSpPr>
          <p:cNvPr id="167967" name="Oval 31"/>
          <p:cNvSpPr>
            <a:spLocks noChangeAspect="1" noChangeArrowheads="1"/>
          </p:cNvSpPr>
          <p:nvPr/>
        </p:nvSpPr>
        <p:spPr bwMode="auto">
          <a:xfrm>
            <a:off x="5867400" y="3200400"/>
            <a:ext cx="560388" cy="546100"/>
          </a:xfrm>
          <a:prstGeom prst="ellipse">
            <a:avLst/>
          </a:prstGeom>
          <a:solidFill>
            <a:srgbClr val="FF9900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1429</a:t>
            </a:r>
          </a:p>
        </p:txBody>
      </p:sp>
      <p:sp>
        <p:nvSpPr>
          <p:cNvPr id="167970" name="Oval 34"/>
          <p:cNvSpPr>
            <a:spLocks noChangeAspect="1" noChangeArrowheads="1"/>
          </p:cNvSpPr>
          <p:nvPr/>
        </p:nvSpPr>
        <p:spPr bwMode="auto">
          <a:xfrm>
            <a:off x="6553200" y="3200400"/>
            <a:ext cx="560388" cy="546100"/>
          </a:xfrm>
          <a:prstGeom prst="ellipse">
            <a:avLst/>
          </a:prstGeom>
          <a:solidFill>
            <a:srgbClr val="003300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1430</a:t>
            </a:r>
          </a:p>
        </p:txBody>
      </p:sp>
      <p:sp>
        <p:nvSpPr>
          <p:cNvPr id="2059" name="AutoShape 44"/>
          <p:cNvSpPr>
            <a:spLocks noChangeArrowheads="1"/>
          </p:cNvSpPr>
          <p:nvPr/>
        </p:nvSpPr>
        <p:spPr bwMode="auto">
          <a:xfrm>
            <a:off x="609600" y="3810000"/>
            <a:ext cx="1627188" cy="1066800"/>
          </a:xfrm>
          <a:prstGeom prst="upArrowCallout">
            <a:avLst>
              <a:gd name="adj1" fmla="val 0"/>
              <a:gd name="adj2" fmla="val 12923"/>
              <a:gd name="adj3" fmla="val 15259"/>
              <a:gd name="adj4" fmla="val 52241"/>
            </a:avLst>
          </a:prstGeom>
          <a:noFill/>
          <a:ln w="9525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tx1"/>
                </a:solidFill>
              </a:rPr>
              <a:t>Commencement of </a:t>
            </a:r>
          </a:p>
          <a:p>
            <a:r>
              <a:rPr lang="en-US" sz="1200">
                <a:solidFill>
                  <a:schemeClr val="tx1"/>
                </a:solidFill>
              </a:rPr>
              <a:t>Export Credit </a:t>
            </a:r>
          </a:p>
          <a:p>
            <a:r>
              <a:rPr lang="en-US" sz="1200">
                <a:solidFill>
                  <a:schemeClr val="tx1"/>
                </a:solidFill>
              </a:rPr>
              <a:t>Insurance Operations</a:t>
            </a:r>
          </a:p>
        </p:txBody>
      </p:sp>
      <p:sp>
        <p:nvSpPr>
          <p:cNvPr id="2060" name="AutoShape 45"/>
          <p:cNvSpPr>
            <a:spLocks noChangeArrowheads="1"/>
          </p:cNvSpPr>
          <p:nvPr/>
        </p:nvSpPr>
        <p:spPr bwMode="auto">
          <a:xfrm>
            <a:off x="190500" y="2100263"/>
            <a:ext cx="1104900" cy="1023937"/>
          </a:xfrm>
          <a:prstGeom prst="downArrowCallout">
            <a:avLst>
              <a:gd name="adj1" fmla="val 0"/>
              <a:gd name="adj2" fmla="val 6904"/>
              <a:gd name="adj3" fmla="val 11139"/>
              <a:gd name="adj4" fmla="val 57644"/>
            </a:avLst>
          </a:prstGeom>
          <a:noFill/>
          <a:ln w="317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tx1"/>
                </a:solidFill>
              </a:rPr>
              <a:t>Establishment </a:t>
            </a:r>
          </a:p>
          <a:p>
            <a:r>
              <a:rPr lang="en-US" sz="1200">
                <a:solidFill>
                  <a:schemeClr val="tx1"/>
                </a:solidFill>
              </a:rPr>
              <a:t>of  ICIEC</a:t>
            </a:r>
          </a:p>
        </p:txBody>
      </p:sp>
      <p:sp>
        <p:nvSpPr>
          <p:cNvPr id="2061" name="AutoShape 46"/>
          <p:cNvSpPr>
            <a:spLocks noChangeArrowheads="1"/>
          </p:cNvSpPr>
          <p:nvPr/>
        </p:nvSpPr>
        <p:spPr bwMode="auto">
          <a:xfrm>
            <a:off x="1524000" y="2159000"/>
            <a:ext cx="1219200" cy="965200"/>
          </a:xfrm>
          <a:prstGeom prst="downArrowCallout">
            <a:avLst>
              <a:gd name="adj1" fmla="val 0"/>
              <a:gd name="adj2" fmla="val 7930"/>
              <a:gd name="adj3" fmla="val 9171"/>
              <a:gd name="adj4" fmla="val 58551"/>
            </a:avLst>
          </a:prstGeom>
          <a:noFill/>
          <a:ln w="3175" algn="ctr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tx1"/>
                </a:solidFill>
              </a:rPr>
              <a:t>Investment </a:t>
            </a:r>
          </a:p>
          <a:p>
            <a:r>
              <a:rPr lang="en-US" sz="1200">
                <a:solidFill>
                  <a:schemeClr val="tx1"/>
                </a:solidFill>
              </a:rPr>
              <a:t>Insurance </a:t>
            </a:r>
          </a:p>
          <a:p>
            <a:r>
              <a:rPr lang="en-US" sz="1200">
                <a:solidFill>
                  <a:schemeClr val="tx1"/>
                </a:solidFill>
              </a:rPr>
              <a:t> Commence</a:t>
            </a:r>
          </a:p>
        </p:txBody>
      </p:sp>
      <p:sp>
        <p:nvSpPr>
          <p:cNvPr id="2062" name="AutoShape 47"/>
          <p:cNvSpPr>
            <a:spLocks noChangeArrowheads="1"/>
          </p:cNvSpPr>
          <p:nvPr/>
        </p:nvSpPr>
        <p:spPr bwMode="auto">
          <a:xfrm>
            <a:off x="1447800" y="3886200"/>
            <a:ext cx="2667000" cy="1828800"/>
          </a:xfrm>
          <a:prstGeom prst="upArrowCallout">
            <a:avLst>
              <a:gd name="adj1" fmla="val 689"/>
              <a:gd name="adj2" fmla="val 5901"/>
              <a:gd name="adj3" fmla="val 8074"/>
              <a:gd name="adj4" fmla="val 43227"/>
            </a:avLst>
          </a:prstGeom>
          <a:noFill/>
          <a:ln w="317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200">
                <a:solidFill>
                  <a:schemeClr val="tx1"/>
                </a:solidFill>
              </a:rPr>
              <a:t>ICIEC joins Coface credit Alliance</a:t>
            </a:r>
          </a:p>
          <a:p>
            <a:pPr algn="l">
              <a:buFontTx/>
              <a:buChar char="•"/>
            </a:pPr>
            <a:r>
              <a:rPr lang="en-US" sz="1200">
                <a:solidFill>
                  <a:schemeClr val="tx1"/>
                </a:solidFill>
              </a:rPr>
              <a:t>Articles amended to allow cover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of export to non member countries</a:t>
            </a:r>
          </a:p>
        </p:txBody>
      </p:sp>
      <p:sp>
        <p:nvSpPr>
          <p:cNvPr id="2063" name="AutoShape 48"/>
          <p:cNvSpPr>
            <a:spLocks noChangeArrowheads="1"/>
          </p:cNvSpPr>
          <p:nvPr/>
        </p:nvSpPr>
        <p:spPr bwMode="auto">
          <a:xfrm>
            <a:off x="5562600" y="3810000"/>
            <a:ext cx="1143000" cy="884238"/>
          </a:xfrm>
          <a:prstGeom prst="upArrowCallout">
            <a:avLst>
              <a:gd name="adj1" fmla="val 0"/>
              <a:gd name="adj2" fmla="val 13285"/>
              <a:gd name="adj3" fmla="val 13463"/>
              <a:gd name="adj4" fmla="val 57991"/>
            </a:avLst>
          </a:prstGeom>
          <a:noFill/>
          <a:ln w="31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tx1"/>
                </a:solidFill>
              </a:rPr>
              <a:t>Increase capital</a:t>
            </a:r>
          </a:p>
          <a:p>
            <a:r>
              <a:rPr lang="en-US" sz="1200">
                <a:solidFill>
                  <a:schemeClr val="tx1"/>
                </a:solidFill>
              </a:rPr>
              <a:t> to 150 m ID</a:t>
            </a:r>
          </a:p>
        </p:txBody>
      </p:sp>
      <p:sp>
        <p:nvSpPr>
          <p:cNvPr id="2064" name="AutoShape 49"/>
          <p:cNvSpPr>
            <a:spLocks noChangeArrowheads="1"/>
          </p:cNvSpPr>
          <p:nvPr/>
        </p:nvSpPr>
        <p:spPr bwMode="auto">
          <a:xfrm>
            <a:off x="4724400" y="1524000"/>
            <a:ext cx="1524000" cy="1676400"/>
          </a:xfrm>
          <a:prstGeom prst="downArrowCallout">
            <a:avLst>
              <a:gd name="adj1" fmla="val 0"/>
              <a:gd name="adj2" fmla="val 7699"/>
              <a:gd name="adj3" fmla="val 10078"/>
              <a:gd name="adj4" fmla="val 22352"/>
            </a:avLst>
          </a:prstGeom>
          <a:noFill/>
          <a:ln w="317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Assigned  rating of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 Aa3 by Moody’s</a:t>
            </a:r>
          </a:p>
        </p:txBody>
      </p:sp>
      <p:sp>
        <p:nvSpPr>
          <p:cNvPr id="2065" name="AutoShape 50"/>
          <p:cNvSpPr>
            <a:spLocks noChangeArrowheads="1"/>
          </p:cNvSpPr>
          <p:nvPr/>
        </p:nvSpPr>
        <p:spPr bwMode="auto">
          <a:xfrm>
            <a:off x="6096000" y="2189163"/>
            <a:ext cx="1371600" cy="935037"/>
          </a:xfrm>
          <a:prstGeom prst="downArrowCallout">
            <a:avLst>
              <a:gd name="adj1" fmla="val 557"/>
              <a:gd name="adj2" fmla="val 10390"/>
              <a:gd name="adj3" fmla="val 16639"/>
              <a:gd name="adj4" fmla="val 40176"/>
            </a:avLst>
          </a:prstGeom>
          <a:noFill/>
          <a:ln w="317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Full membership </a:t>
            </a:r>
          </a:p>
          <a:p>
            <a:r>
              <a:rPr lang="en-US" sz="1200">
                <a:solidFill>
                  <a:schemeClr val="tx1"/>
                </a:solidFill>
              </a:rPr>
              <a:t>in Bern Union</a:t>
            </a:r>
          </a:p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66" name="AutoShape 51"/>
          <p:cNvSpPr>
            <a:spLocks noChangeArrowheads="1"/>
          </p:cNvSpPr>
          <p:nvPr/>
        </p:nvSpPr>
        <p:spPr bwMode="auto">
          <a:xfrm>
            <a:off x="6248400" y="3733800"/>
            <a:ext cx="1066800" cy="2146300"/>
          </a:xfrm>
          <a:prstGeom prst="upArrowCallout">
            <a:avLst>
              <a:gd name="adj1" fmla="val 0"/>
              <a:gd name="adj2" fmla="val 6884"/>
              <a:gd name="adj3" fmla="val 9091"/>
              <a:gd name="adj4" fmla="val 17894"/>
            </a:avLst>
          </a:prstGeom>
          <a:noFill/>
          <a:ln w="317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200">
                <a:solidFill>
                  <a:schemeClr val="tx1"/>
                </a:solidFill>
              </a:rPr>
              <a:t>Formation of 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 Aman Union</a:t>
            </a:r>
          </a:p>
        </p:txBody>
      </p:sp>
      <p:sp>
        <p:nvSpPr>
          <p:cNvPr id="167991" name="Oval 55"/>
          <p:cNvSpPr>
            <a:spLocks noChangeAspect="1" noChangeArrowheads="1"/>
          </p:cNvSpPr>
          <p:nvPr/>
        </p:nvSpPr>
        <p:spPr bwMode="auto">
          <a:xfrm>
            <a:off x="7162800" y="3213100"/>
            <a:ext cx="560388" cy="546100"/>
          </a:xfrm>
          <a:prstGeom prst="ellipse">
            <a:avLst/>
          </a:prstGeom>
          <a:solidFill>
            <a:srgbClr val="996633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1431</a:t>
            </a:r>
          </a:p>
        </p:txBody>
      </p:sp>
      <p:sp>
        <p:nvSpPr>
          <p:cNvPr id="2068" name="AutoShape 57"/>
          <p:cNvSpPr>
            <a:spLocks noChangeArrowheads="1"/>
          </p:cNvSpPr>
          <p:nvPr/>
        </p:nvSpPr>
        <p:spPr bwMode="auto">
          <a:xfrm>
            <a:off x="6858000" y="1295400"/>
            <a:ext cx="1371600" cy="1828800"/>
          </a:xfrm>
          <a:prstGeom prst="downArrowCallout">
            <a:avLst>
              <a:gd name="adj1" fmla="val 463"/>
              <a:gd name="adj2" fmla="val 8565"/>
              <a:gd name="adj3" fmla="val 12963"/>
              <a:gd name="adj4" fmla="val 26736"/>
            </a:avLst>
          </a:prstGeom>
          <a:noFill/>
          <a:ln w="317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Operating Dubai</a:t>
            </a:r>
          </a:p>
          <a:p>
            <a:r>
              <a:rPr lang="en-US" sz="1200">
                <a:solidFill>
                  <a:schemeClr val="tx1"/>
                </a:solidFill>
              </a:rPr>
              <a:t> Office</a:t>
            </a:r>
          </a:p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7994" name="AutoShape 58"/>
          <p:cNvSpPr>
            <a:spLocks noChangeArrowheads="1"/>
          </p:cNvSpPr>
          <p:nvPr/>
        </p:nvSpPr>
        <p:spPr bwMode="auto">
          <a:xfrm>
            <a:off x="6858000" y="3797300"/>
            <a:ext cx="1371600" cy="1612900"/>
          </a:xfrm>
          <a:prstGeom prst="upArrowCallout">
            <a:avLst>
              <a:gd name="adj1" fmla="val 0"/>
              <a:gd name="adj2" fmla="val 9635"/>
              <a:gd name="adj3" fmla="val 9245"/>
              <a:gd name="adj4" fmla="val 46564"/>
            </a:avLst>
          </a:prstGeom>
          <a:noFill/>
          <a:ln w="3175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1200" spc="-150" dirty="0">
                <a:solidFill>
                  <a:schemeClr val="tx1"/>
                </a:solidFill>
                <a:cs typeface="Arial" charset="0"/>
              </a:rPr>
              <a:t>Articles amended to </a:t>
            </a:r>
          </a:p>
          <a:p>
            <a:pPr algn="l">
              <a:defRPr/>
            </a:pPr>
            <a:r>
              <a:rPr lang="en-US" sz="1200" spc="-150" dirty="0">
                <a:solidFill>
                  <a:schemeClr val="tx1"/>
                </a:solidFill>
                <a:cs typeface="Arial" charset="0"/>
              </a:rPr>
              <a:t>allow cover of domestic</a:t>
            </a:r>
          </a:p>
          <a:p>
            <a:pPr algn="l">
              <a:defRPr/>
            </a:pPr>
            <a:r>
              <a:rPr lang="en-US" sz="1200" spc="-150" dirty="0">
                <a:solidFill>
                  <a:schemeClr val="tx1"/>
                </a:solidFill>
                <a:cs typeface="Arial" charset="0"/>
              </a:rPr>
              <a:t>sales &amp; imports from </a:t>
            </a:r>
          </a:p>
          <a:p>
            <a:pPr algn="l">
              <a:defRPr/>
            </a:pPr>
            <a:r>
              <a:rPr lang="en-US" sz="1200" spc="-150" dirty="0">
                <a:solidFill>
                  <a:schemeClr val="tx1"/>
                </a:solidFill>
                <a:cs typeface="Arial" charset="0"/>
              </a:rPr>
              <a:t>Non member countries</a:t>
            </a:r>
          </a:p>
        </p:txBody>
      </p:sp>
      <p:sp>
        <p:nvSpPr>
          <p:cNvPr id="23" name="Oval 16"/>
          <p:cNvSpPr>
            <a:spLocks noChangeAspect="1" noChangeArrowheads="1"/>
          </p:cNvSpPr>
          <p:nvPr/>
        </p:nvSpPr>
        <p:spPr bwMode="auto">
          <a:xfrm>
            <a:off x="4572000" y="3213100"/>
            <a:ext cx="560388" cy="546100"/>
          </a:xfrm>
          <a:prstGeom prst="ellipse">
            <a:avLst/>
          </a:prstGeom>
          <a:solidFill>
            <a:srgbClr val="99CCFF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1427</a:t>
            </a:r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4392613" y="2100263"/>
            <a:ext cx="1017587" cy="1100137"/>
          </a:xfrm>
          <a:prstGeom prst="downArrowCallout">
            <a:avLst>
              <a:gd name="adj1" fmla="val 0"/>
              <a:gd name="adj2" fmla="val 7931"/>
              <a:gd name="adj3" fmla="val 9171"/>
              <a:gd name="adj4" fmla="val 67912"/>
            </a:avLst>
          </a:prstGeom>
          <a:noFill/>
          <a:ln w="3175" algn="ctr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Insurance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spc="-150" dirty="0">
                <a:solidFill>
                  <a:schemeClr val="tx1"/>
                </a:solidFill>
                <a:cs typeface="Arial" charset="0"/>
              </a:rPr>
              <a:t>commitments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surpass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$ 1billion</a:t>
            </a:r>
          </a:p>
        </p:txBody>
      </p:sp>
      <p:sp>
        <p:nvSpPr>
          <p:cNvPr id="25" name="Oval 15"/>
          <p:cNvSpPr>
            <a:spLocks noChangeAspect="1" noChangeArrowheads="1"/>
          </p:cNvSpPr>
          <p:nvPr/>
        </p:nvSpPr>
        <p:spPr bwMode="auto">
          <a:xfrm>
            <a:off x="3249613" y="3200400"/>
            <a:ext cx="560387" cy="546100"/>
          </a:xfrm>
          <a:prstGeom prst="ellipse">
            <a:avLst/>
          </a:prstGeom>
          <a:solidFill>
            <a:srgbClr val="FF0000"/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1425</a:t>
            </a:r>
          </a:p>
        </p:txBody>
      </p:sp>
      <p:sp>
        <p:nvSpPr>
          <p:cNvPr id="2073" name="AutoShape 44"/>
          <p:cNvSpPr>
            <a:spLocks noChangeArrowheads="1"/>
          </p:cNvSpPr>
          <p:nvPr/>
        </p:nvSpPr>
        <p:spPr bwMode="auto">
          <a:xfrm>
            <a:off x="2895600" y="3810000"/>
            <a:ext cx="1447800" cy="884238"/>
          </a:xfrm>
          <a:prstGeom prst="upArrowCallout">
            <a:avLst>
              <a:gd name="adj1" fmla="val 0"/>
              <a:gd name="adj2" fmla="val 12924"/>
              <a:gd name="adj3" fmla="val 15259"/>
              <a:gd name="adj4" fmla="val 52241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tx1"/>
                </a:solidFill>
              </a:rPr>
              <a:t>Reinsurance Treaty</a:t>
            </a:r>
          </a:p>
          <a:p>
            <a:r>
              <a:rPr lang="en-US" sz="1200">
                <a:solidFill>
                  <a:schemeClr val="tx1"/>
                </a:solidFill>
              </a:rPr>
              <a:t>Signed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772400" y="2265363"/>
            <a:ext cx="1066800" cy="401637"/>
          </a:xfrm>
          <a:prstGeom prst="rect">
            <a:avLst/>
          </a:prstGeom>
          <a:noFill/>
          <a:ln w="127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100" spc="-150" dirty="0">
                <a:solidFill>
                  <a:schemeClr val="tx1"/>
                </a:solidFill>
                <a:cs typeface="Arial" charset="0"/>
              </a:rPr>
              <a:t>Implementation</a:t>
            </a:r>
          </a:p>
          <a:p>
            <a:pPr>
              <a:defRPr/>
            </a:pPr>
            <a:r>
              <a:rPr lang="en-US" sz="1100" spc="-150" dirty="0">
                <a:solidFill>
                  <a:schemeClr val="tx1"/>
                </a:solidFill>
                <a:cs typeface="Arial" charset="0"/>
              </a:rPr>
              <a:t> of</a:t>
            </a:r>
            <a:r>
              <a:rPr lang="en-US" sz="1100" dirty="0">
                <a:solidFill>
                  <a:schemeClr val="tx1"/>
                </a:solidFill>
                <a:cs typeface="Arial" charset="0"/>
              </a:rPr>
              <a:t> IIMS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01000" y="3276600"/>
            <a:ext cx="1066800" cy="384175"/>
          </a:xfrm>
          <a:prstGeom prst="rect">
            <a:avLst/>
          </a:prstGeom>
          <a:noFill/>
          <a:ln w="127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100" spc="-150" dirty="0">
                <a:solidFill>
                  <a:schemeClr val="tx1"/>
                </a:solidFill>
                <a:cs typeface="Arial" charset="0"/>
              </a:rPr>
              <a:t>Member Countries reach 40</a:t>
            </a:r>
            <a:endParaRPr lang="en-US" sz="11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48600" y="3941763"/>
            <a:ext cx="1066800" cy="554037"/>
          </a:xfrm>
          <a:prstGeom prst="rect">
            <a:avLst/>
          </a:prstGeom>
          <a:noFill/>
          <a:ln w="127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100" spc="-150" dirty="0">
                <a:solidFill>
                  <a:schemeClr val="tx1"/>
                </a:solidFill>
                <a:cs typeface="Arial" charset="0"/>
              </a:rPr>
              <a:t>Insurance Commitments Surpass  $ 3 billion</a:t>
            </a:r>
            <a:endParaRPr lang="en-US" sz="11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77" name="Down Arrow 32"/>
          <p:cNvSpPr>
            <a:spLocks noChangeArrowheads="1"/>
          </p:cNvSpPr>
          <p:nvPr/>
        </p:nvSpPr>
        <p:spPr bwMode="auto">
          <a:xfrm rot="1930958">
            <a:off x="7827963" y="2630488"/>
            <a:ext cx="219075" cy="747712"/>
          </a:xfrm>
          <a:prstGeom prst="downArrow">
            <a:avLst>
              <a:gd name="adj1" fmla="val 0"/>
              <a:gd name="adj2" fmla="val 69240"/>
            </a:avLst>
          </a:prstGeom>
          <a:noFill/>
          <a:ln w="317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78" name="Down Arrow 33"/>
          <p:cNvSpPr>
            <a:spLocks noChangeArrowheads="1"/>
          </p:cNvSpPr>
          <p:nvPr/>
        </p:nvSpPr>
        <p:spPr bwMode="auto">
          <a:xfrm rot="5400000">
            <a:off x="7747000" y="3378200"/>
            <a:ext cx="279400" cy="228600"/>
          </a:xfrm>
          <a:prstGeom prst="downArrow">
            <a:avLst>
              <a:gd name="adj1" fmla="val 0"/>
              <a:gd name="adj2" fmla="val 69032"/>
            </a:avLst>
          </a:prstGeom>
          <a:noFill/>
          <a:ln w="317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79" name="Down Arrow 34"/>
          <p:cNvSpPr>
            <a:spLocks noChangeArrowheads="1"/>
          </p:cNvSpPr>
          <p:nvPr/>
        </p:nvSpPr>
        <p:spPr bwMode="auto">
          <a:xfrm rot="8151138">
            <a:off x="7729538" y="3684588"/>
            <a:ext cx="196850" cy="314325"/>
          </a:xfrm>
          <a:prstGeom prst="downArrow">
            <a:avLst>
              <a:gd name="adj1" fmla="val 0"/>
              <a:gd name="adj2" fmla="val 49271"/>
            </a:avLst>
          </a:prstGeom>
          <a:noFill/>
          <a:ln w="317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Oval 16"/>
          <p:cNvSpPr>
            <a:spLocks noChangeAspect="1" noChangeArrowheads="1"/>
          </p:cNvSpPr>
          <p:nvPr/>
        </p:nvSpPr>
        <p:spPr bwMode="auto">
          <a:xfrm>
            <a:off x="3886200" y="3200400"/>
            <a:ext cx="560388" cy="5461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cs typeface="Arial" charset="0"/>
              </a:rPr>
              <a:t>1426	</a:t>
            </a:r>
          </a:p>
        </p:txBody>
      </p:sp>
      <p:sp>
        <p:nvSpPr>
          <p:cNvPr id="34" name="AutoShape 49"/>
          <p:cNvSpPr>
            <a:spLocks noChangeArrowheads="1"/>
          </p:cNvSpPr>
          <p:nvPr/>
        </p:nvSpPr>
        <p:spPr bwMode="auto">
          <a:xfrm>
            <a:off x="3706813" y="1524000"/>
            <a:ext cx="941387" cy="1676400"/>
          </a:xfrm>
          <a:prstGeom prst="downArrowCallout">
            <a:avLst>
              <a:gd name="adj1" fmla="val 0"/>
              <a:gd name="adj2" fmla="val 7699"/>
              <a:gd name="adj3" fmla="val 10078"/>
              <a:gd name="adj4" fmla="val 22352"/>
            </a:avLst>
          </a:prstGeom>
          <a:noFill/>
          <a:ln w="3175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200" spc="-130" dirty="0">
                <a:solidFill>
                  <a:schemeClr val="tx1"/>
                </a:solidFill>
                <a:cs typeface="Arial" charset="0"/>
              </a:rPr>
              <a:t>Establishmen</a:t>
            </a:r>
            <a:r>
              <a:rPr lang="en-US" sz="1200" spc="-150" dirty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of ITAP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133350" y="762000"/>
            <a:ext cx="9010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ICIEC Capital Resources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 cstate="print"/>
          <a:srcRect r="18950"/>
          <a:stretch>
            <a:fillRect/>
          </a:stretch>
        </p:blipFill>
        <p:spPr bwMode="auto">
          <a:xfrm>
            <a:off x="685800" y="1566863"/>
            <a:ext cx="75438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10400" y="3505200"/>
            <a:ext cx="838200" cy="3460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defRPr/>
            </a:pPr>
            <a:r>
              <a:rPr lang="en-US" sz="1600" b="0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73.24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854325"/>
            <a:ext cx="838200" cy="3460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defRPr/>
            </a:pPr>
            <a:r>
              <a:rPr lang="en-US" sz="1600" b="0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24.96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429000" y="5791200"/>
            <a:ext cx="35814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1200" i="1"/>
              <a:t>One ID= 1.54 US$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733800" y="4079875"/>
            <a:ext cx="27432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Paid up Capital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733800" y="2895600"/>
            <a:ext cx="27432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Net Reserves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0"/>
            <a:ext cx="92964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kern="1200" dirty="0">
                <a:solidFill>
                  <a:srgbClr val="006600"/>
                </a:solidFill>
                <a:latin typeface="Cambria" pitchFamily="18" charset="0"/>
                <a:ea typeface="+mn-ea"/>
                <a:cs typeface="Arial" pitchFamily="34" charset="0"/>
              </a:rPr>
              <a:t>Increasing demand for Export Credit Insurance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04800" y="1341438"/>
            <a:ext cx="22098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US$ mn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23171"/>
              </p:ext>
            </p:extLst>
          </p:nvPr>
        </p:nvGraphicFramePr>
        <p:xfrm>
          <a:off x="658813" y="1676400"/>
          <a:ext cx="7723187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3" imgW="7534350" imgH="4486275" progId="MSGraph.Chart.8">
                  <p:embed followColorScheme="full"/>
                </p:oleObj>
              </mc:Choice>
              <mc:Fallback>
                <p:oleObj name="Chart" r:id="rId3" imgW="7534350" imgH="44862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676400"/>
                        <a:ext cx="7723187" cy="458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47800" y="2286000"/>
            <a:ext cx="51816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Rapid growth in new commitments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60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0"/>
            <a:ext cx="92964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kern="1200" dirty="0">
                <a:solidFill>
                  <a:srgbClr val="006600"/>
                </a:solidFill>
                <a:latin typeface="Cambria" pitchFamily="18" charset="0"/>
                <a:ea typeface="+mn-ea"/>
                <a:cs typeface="Arial" pitchFamily="34" charset="0"/>
              </a:rPr>
              <a:t>Business Insured…..a consistent growth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04800" y="1341438"/>
            <a:ext cx="22098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US$ mn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87463"/>
              </p:ext>
            </p:extLst>
          </p:nvPr>
        </p:nvGraphicFramePr>
        <p:xfrm>
          <a:off x="658813" y="1676400"/>
          <a:ext cx="7723187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3" imgW="7534350" imgH="4486275" progId="MSGraph.Chart.8">
                  <p:embed followColorScheme="full"/>
                </p:oleObj>
              </mc:Choice>
              <mc:Fallback>
                <p:oleObj name="Chart" r:id="rId3" imgW="7534350" imgH="44862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676400"/>
                        <a:ext cx="7723187" cy="458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62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ChangeArrowheads="1"/>
          </p:cNvSpPr>
          <p:nvPr/>
        </p:nvSpPr>
        <p:spPr bwMode="auto">
          <a:xfrm>
            <a:off x="152400" y="2209800"/>
            <a:ext cx="4532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it work?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76200" y="1143000"/>
            <a:ext cx="8153400" cy="998300"/>
            <a:chOff x="0" y="296017"/>
            <a:chExt cx="8153400" cy="998300"/>
          </a:xfrm>
        </p:grpSpPr>
        <p:sp>
          <p:nvSpPr>
            <p:cNvPr id="24" name="Rectangle 23"/>
            <p:cNvSpPr/>
            <p:nvPr/>
          </p:nvSpPr>
          <p:spPr>
            <a:xfrm>
              <a:off x="0" y="296017"/>
              <a:ext cx="8153400" cy="9983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003300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0" y="296017"/>
              <a:ext cx="8153400" cy="830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3225" tIns="354076" rIns="603225" bIns="99568" numCol="1" spcCol="1270" anchor="t" anchorCtr="0">
              <a:noAutofit/>
            </a:bodyPr>
            <a:lstStyle/>
            <a:p>
              <a:pPr lvl="0" algn="l"/>
              <a:r>
                <a:rPr lang="en-US" sz="1400" dirty="0" smtClean="0"/>
                <a:t>Allowing the banks to provide export related financing to its customers  and utilize the export receivables as security for the repayment of the credit extended.</a:t>
              </a:r>
              <a:endParaRPr lang="en-US" sz="1400" dirty="0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464820" y="914400"/>
            <a:ext cx="6012180" cy="501840"/>
            <a:chOff x="388620" y="45097"/>
            <a:chExt cx="5440680" cy="501840"/>
          </a:xfrm>
        </p:grpSpPr>
        <p:sp>
          <p:nvSpPr>
            <p:cNvPr id="22" name="Rounded Rectangle 21"/>
            <p:cNvSpPr/>
            <p:nvPr/>
          </p:nvSpPr>
          <p:spPr>
            <a:xfrm>
              <a:off x="388620" y="45097"/>
              <a:ext cx="5440680" cy="501840"/>
            </a:xfrm>
            <a:prstGeom prst="roundRect">
              <a:avLst/>
            </a:prstGeom>
            <a:solidFill>
              <a:srgbClr val="003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413118" y="69595"/>
              <a:ext cx="539168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645" tIns="0" rIns="205645" bIns="0" numCol="1" spcCol="1270" anchor="ctr" anchorCtr="0">
              <a:noAutofit/>
            </a:bodyPr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/>
                <a:t>Loss Payee Assignment – Islamic alternative of Factoring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724400" y="2209800"/>
            <a:ext cx="3505200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81000" marR="0" lvl="0" indent="-3810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+mn-cs"/>
              </a:rPr>
              <a:t>Exporter enters into a Sale Contract with an importer.</a:t>
            </a:r>
          </a:p>
          <a:p>
            <a:pPr marL="381000" marR="0" lvl="0" indent="-3810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+mn-cs"/>
              </a:rPr>
              <a:t>The Exporter concludes an Insurance Contract with ICIEC and pays premium.</a:t>
            </a:r>
          </a:p>
          <a:p>
            <a:pPr marL="381000" lvl="0" indent="-381000" algn="l">
              <a:spcBef>
                <a:spcPct val="20000"/>
              </a:spcBef>
              <a:buFontTx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+mn-cs"/>
              </a:rPr>
              <a:t>The Exporter assigns the finance bank as a loss payee on the policy who has the right to receive the claims.</a:t>
            </a:r>
          </a:p>
          <a:p>
            <a:pPr marL="381000" marR="0" lvl="0" indent="-3810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+mn-cs"/>
              </a:rPr>
              <a:t>The financing Bank offers the exporter , export finance facilities against assignment of contract proceeds or Bills discounting </a:t>
            </a:r>
          </a:p>
          <a:p>
            <a:pPr marL="381000" marR="0" lvl="0" indent="-3810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+mn-cs"/>
              </a:rPr>
              <a:t>In case the buyer fails to pay, ICIEC compensates the bank with 90% of the contract value.</a:t>
            </a:r>
          </a:p>
          <a:p>
            <a:pPr marL="381000" marR="0" lvl="0" indent="-3810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+mn-cs"/>
              </a:rPr>
              <a:t>ICIEC recovers from the buyer an returns 10% share to the bank.</a:t>
            </a:r>
            <a:endParaRPr lang="en-US" sz="14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19400" y="2743200"/>
            <a:ext cx="137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Importer 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57200" y="2971800"/>
            <a:ext cx="1371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Exporter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81000" y="4953000"/>
            <a:ext cx="1371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ICIEC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819400" y="3276600"/>
            <a:ext cx="137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Importer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819400" y="3810000"/>
            <a:ext cx="137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Importer 3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rot="5400000">
            <a:off x="532606" y="4343400"/>
            <a:ext cx="1219200" cy="1588"/>
          </a:xfrm>
          <a:prstGeom prst="straightConnector1">
            <a:avLst/>
          </a:prstGeom>
          <a:ln>
            <a:headEnd type="arrow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</p:cNvCxnSpPr>
          <p:nvPr/>
        </p:nvCxnSpPr>
        <p:spPr bwMode="auto">
          <a:xfrm flipV="1">
            <a:off x="1828800" y="2971800"/>
            <a:ext cx="990600" cy="381000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 bwMode="auto">
          <a:xfrm>
            <a:off x="1828800" y="3429000"/>
            <a:ext cx="990600" cy="76200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1"/>
          </p:cNvCxnSpPr>
          <p:nvPr/>
        </p:nvCxnSpPr>
        <p:spPr bwMode="auto">
          <a:xfrm>
            <a:off x="1828800" y="3505200"/>
            <a:ext cx="990600" cy="533400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761205" y="4267199"/>
            <a:ext cx="305595" cy="304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2132805" y="5029199"/>
            <a:ext cx="305595" cy="304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5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2285205" y="4038600"/>
            <a:ext cx="305595" cy="304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3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905000" y="3276599"/>
            <a:ext cx="305595" cy="304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132407" y="5417640"/>
            <a:ext cx="305595" cy="304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6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19400" y="4953000"/>
            <a:ext cx="15263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Bank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16200000" flipH="1">
            <a:off x="1676400" y="3886200"/>
            <a:ext cx="1371600" cy="1066800"/>
          </a:xfrm>
          <a:prstGeom prst="straightConnector1">
            <a:avLst/>
          </a:prstGeom>
          <a:ln>
            <a:headEnd type="arrow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 bwMode="auto">
          <a:xfrm>
            <a:off x="1905000" y="4191000"/>
            <a:ext cx="305595" cy="304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4</a:t>
            </a:r>
          </a:p>
        </p:txBody>
      </p:sp>
      <p:cxnSp>
        <p:nvCxnSpPr>
          <p:cNvPr id="50" name="Straight Arrow Connector 49"/>
          <p:cNvCxnSpPr>
            <a:endCxn id="44" idx="1"/>
          </p:cNvCxnSpPr>
          <p:nvPr/>
        </p:nvCxnSpPr>
        <p:spPr bwMode="auto">
          <a:xfrm>
            <a:off x="1752600" y="5334000"/>
            <a:ext cx="1066800" cy="3721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67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ChangeArrowheads="1"/>
          </p:cNvSpPr>
          <p:nvPr/>
        </p:nvSpPr>
        <p:spPr bwMode="auto">
          <a:xfrm>
            <a:off x="762000" y="2286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l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does it work?</a:t>
            </a:r>
          </a:p>
        </p:txBody>
      </p:sp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495300" y="3200400"/>
            <a:ext cx="1562100" cy="889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Financing Bank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8330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70488"/>
            <a:ext cx="16383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495800" y="2068242"/>
            <a:ext cx="3657600" cy="42563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0188" indent="-230188" algn="just" eaLnBrk="0" hangingPunct="0">
              <a:lnSpc>
                <a:spcPct val="150000"/>
              </a:lnSpc>
              <a:buFontTx/>
              <a:buAutoNum type="arabicPeriod"/>
            </a:pP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Financing Bank purchase the goods from the exporter at (P)</a:t>
            </a:r>
            <a:endParaRPr lang="en-US" sz="1300" dirty="0">
              <a:solidFill>
                <a:schemeClr val="tx1"/>
              </a:solidFill>
              <a:latin typeface="+mj-lt"/>
            </a:endParaRPr>
          </a:p>
          <a:p>
            <a:pPr marL="230188" indent="-230188" algn="l" eaLnBrk="0" hangingPunct="0">
              <a:lnSpc>
                <a:spcPct val="150000"/>
              </a:lnSpc>
              <a:buFontTx/>
              <a:buAutoNum type="arabicPeriod"/>
            </a:pP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Financing Bank makes deferred payment sale of goods to the importer at (P+Mark up)</a:t>
            </a:r>
          </a:p>
          <a:p>
            <a:pPr marL="230188" indent="-230188" algn="just" eaLnBrk="0" hangingPunct="0">
              <a:lnSpc>
                <a:spcPct val="150000"/>
              </a:lnSpc>
              <a:buFontTx/>
              <a:buAutoNum type="arabicPeriod"/>
            </a:pP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Financing Bank applied to ICIEC to insure the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Murabaha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 receivables</a:t>
            </a:r>
            <a:r>
              <a:rPr lang="en-US" sz="1300" dirty="0" smtClean="0">
                <a:solidFill>
                  <a:schemeClr val="tx1"/>
                </a:solidFill>
              </a:rPr>
              <a:t>  (P+Mark up)</a:t>
            </a:r>
            <a:endParaRPr lang="en-US" sz="1300" dirty="0">
              <a:solidFill>
                <a:schemeClr val="tx1"/>
              </a:solidFill>
              <a:latin typeface="+mj-lt"/>
            </a:endParaRPr>
          </a:p>
          <a:p>
            <a:pPr marL="230188" indent="-230188" algn="just" eaLnBrk="0" hangingPunct="0">
              <a:lnSpc>
                <a:spcPct val="150000"/>
              </a:lnSpc>
              <a:buFontTx/>
              <a:buAutoNum type="arabicPeriod"/>
            </a:pP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ICIEC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approves,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financing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bank pays premium</a:t>
            </a:r>
          </a:p>
          <a:p>
            <a:pPr marL="230188" indent="-230188" algn="just" eaLnBrk="0" hangingPunct="0">
              <a:lnSpc>
                <a:spcPct val="150000"/>
              </a:lnSpc>
              <a:buFontTx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In case of non-payment by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buyer (borrower) the bank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submits claim and ICIEC pays compensation (90% of loss)</a:t>
            </a:r>
          </a:p>
          <a:p>
            <a:pPr marL="230188" indent="-230188" algn="just" eaLnBrk="0" hangingPunct="0">
              <a:lnSpc>
                <a:spcPct val="150000"/>
              </a:lnSpc>
              <a:buFontTx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ICIEC recovers arrears from issuing bank, pays back 10% to confirming bank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3065463" y="5281613"/>
            <a:ext cx="1316037" cy="661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Importer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>
            <a:off x="2933700" y="3200400"/>
            <a:ext cx="1562100" cy="889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Exporter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781050" y="4156075"/>
            <a:ext cx="1588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1295400" y="4156075"/>
            <a:ext cx="1588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857375" y="4156075"/>
            <a:ext cx="1588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H="1">
            <a:off x="2057399" y="3810000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600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542925" y="4556125"/>
            <a:ext cx="293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2362200" y="3497263"/>
            <a:ext cx="293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1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1074738" y="4556125"/>
            <a:ext cx="293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solidFill>
                  <a:schemeClr val="tx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1619250" y="4556125"/>
            <a:ext cx="293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solidFill>
                  <a:schemeClr val="tx1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057399" y="4038600"/>
            <a:ext cx="1008064" cy="1295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600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2057398" y="5638800"/>
            <a:ext cx="9906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6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514600" y="4447401"/>
            <a:ext cx="293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362200" y="5361801"/>
            <a:ext cx="293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6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1000" y="1165320"/>
            <a:ext cx="7772400" cy="830025"/>
            <a:chOff x="0" y="296017"/>
            <a:chExt cx="7772400" cy="830025"/>
          </a:xfrm>
        </p:grpSpPr>
        <p:sp>
          <p:nvSpPr>
            <p:cNvPr id="28" name="Rectangle 27"/>
            <p:cNvSpPr/>
            <p:nvPr/>
          </p:nvSpPr>
          <p:spPr>
            <a:xfrm>
              <a:off x="0" y="296017"/>
              <a:ext cx="7772400" cy="83002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003300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0" y="296017"/>
              <a:ext cx="7772400" cy="830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3225" tIns="354076" rIns="603225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Provide insurance of banks export related financing to its customers on an Islamic basis against both commercial and political risks</a:t>
              </a:r>
              <a:endParaRPr lang="en-US" sz="14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" y="914400"/>
            <a:ext cx="5440680" cy="501840"/>
            <a:chOff x="388620" y="45097"/>
            <a:chExt cx="5440680" cy="501840"/>
          </a:xfrm>
        </p:grpSpPr>
        <p:sp>
          <p:nvSpPr>
            <p:cNvPr id="26" name="Rounded Rectangle 25"/>
            <p:cNvSpPr/>
            <p:nvPr/>
          </p:nvSpPr>
          <p:spPr>
            <a:xfrm>
              <a:off x="388620" y="45097"/>
              <a:ext cx="5440680" cy="501840"/>
            </a:xfrm>
            <a:prstGeom prst="roundRect">
              <a:avLst/>
            </a:prstGeom>
            <a:solidFill>
              <a:srgbClr val="003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413118" y="69595"/>
              <a:ext cx="539168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645" tIns="0" rIns="205645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Bank Master Policy (BMP)</a:t>
              </a:r>
              <a:endParaRPr lang="en-US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1691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/>
          <p:cNvGrpSpPr>
            <a:grpSpLocks/>
          </p:cNvGrpSpPr>
          <p:nvPr/>
        </p:nvGrpSpPr>
        <p:grpSpPr bwMode="auto">
          <a:xfrm>
            <a:off x="2349500" y="1744663"/>
            <a:ext cx="3887788" cy="2751137"/>
            <a:chOff x="1480" y="1099"/>
            <a:chExt cx="2449" cy="1733"/>
          </a:xfrm>
        </p:grpSpPr>
        <p:sp>
          <p:nvSpPr>
            <p:cNvPr id="274435" name="Rectangle 3"/>
            <p:cNvSpPr>
              <a:spLocks noChangeArrowheads="1"/>
            </p:cNvSpPr>
            <p:nvPr/>
          </p:nvSpPr>
          <p:spPr bwMode="auto">
            <a:xfrm>
              <a:off x="1569" y="2221"/>
              <a:ext cx="2327" cy="611"/>
            </a:xfrm>
            <a:prstGeom prst="rect">
              <a:avLst/>
            </a:prstGeom>
            <a:noFill/>
            <a:ln w="57150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</a:pPr>
              <a:r>
                <a:rPr lang="en-US" sz="5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Thank you</a:t>
              </a:r>
              <a:r>
                <a:rPr lang="en-US" sz="16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sz="1600" b="0"/>
            </a:p>
          </p:txBody>
        </p:sp>
        <p:pic>
          <p:nvPicPr>
            <p:cNvPr id="2744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0" y="1099"/>
              <a:ext cx="2449" cy="10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274437" name="Line 5"/>
            <p:cNvSpPr>
              <a:spLocks noChangeShapeType="1"/>
            </p:cNvSpPr>
            <p:nvPr/>
          </p:nvSpPr>
          <p:spPr bwMode="auto">
            <a:xfrm>
              <a:off x="1536" y="2160"/>
              <a:ext cx="2360" cy="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7315200" cy="26670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84" charset="-128"/>
              <a:cs typeface="Arial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Trade &amp; Insurance – SME’s perspective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Mission, Vision &amp; ICIEC Mandate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ICIEC - Who we are 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 Business Profile 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  Products &amp; few Sample Transactions</a:t>
            </a: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304800" y="823466"/>
            <a:ext cx="3436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Table of Contents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7315200" cy="3733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84" charset="-128"/>
              <a:cs typeface="Arial" pitchFamily="34" charset="0"/>
            </a:endParaRPr>
          </a:p>
          <a:p>
            <a:pPr marL="342900" indent="-342900" eaLnBrk="1" hangingPunct="1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Trade – Engine of Growth</a:t>
            </a:r>
          </a:p>
          <a:p>
            <a:pPr marL="342900" indent="-342900" eaLnBrk="1" hangingPunct="1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Trade Credit &amp; Political Risk Insurance</a:t>
            </a:r>
          </a:p>
          <a:p>
            <a:pPr marL="342900" indent="-342900" eaLnBrk="1" hangingPunct="1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Importance of SME Sector</a:t>
            </a:r>
          </a:p>
          <a:p>
            <a:pPr marL="342900" indent="-342900" eaLnBrk="1" hangingPunct="1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Malaysia’s SME sector dynamics</a:t>
            </a:r>
          </a:p>
          <a:p>
            <a:pPr marL="800100" lvl="1" indent="-342900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SME’s 2012-2020 Strategic Plan</a:t>
            </a:r>
          </a:p>
          <a:p>
            <a:pPr marL="800100" lvl="1" indent="-342900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SME Developmental Council</a:t>
            </a:r>
          </a:p>
          <a:p>
            <a:pPr marL="800100" lvl="1" indent="-342900">
              <a:lnSpc>
                <a:spcPct val="125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SME’s contribution to GDP 32%, Employment share 59% and export share 19%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304800" y="823466"/>
            <a:ext cx="7681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Trade &amp; Insurance – an SME Perspective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71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65"/>
          <p:cNvSpPr>
            <a:spLocks noChangeArrowheads="1"/>
          </p:cNvSpPr>
          <p:nvPr/>
        </p:nvSpPr>
        <p:spPr bwMode="auto">
          <a:xfrm>
            <a:off x="2120900" y="1625600"/>
            <a:ext cx="4279900" cy="4394200"/>
          </a:xfrm>
          <a:prstGeom prst="ellipse">
            <a:avLst/>
          </a:prstGeom>
          <a:noFill/>
          <a:ln w="3175" algn="ctr">
            <a:solidFill>
              <a:srgbClr val="008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15364" name="Picture 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4000"/>
          </a:blip>
          <a:srcRect/>
          <a:stretch>
            <a:fillRect/>
          </a:stretch>
        </p:blipFill>
        <p:spPr bwMode="auto">
          <a:xfrm>
            <a:off x="3140075" y="2590800"/>
            <a:ext cx="2346325" cy="2346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365" name="Line 58"/>
          <p:cNvSpPr>
            <a:spLocks noChangeShapeType="1"/>
          </p:cNvSpPr>
          <p:nvPr/>
        </p:nvSpPr>
        <p:spPr bwMode="auto">
          <a:xfrm flipH="1">
            <a:off x="2752725" y="4560888"/>
            <a:ext cx="676275" cy="376237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366" name="Line 59"/>
          <p:cNvSpPr>
            <a:spLocks noChangeShapeType="1"/>
          </p:cNvSpPr>
          <p:nvPr/>
        </p:nvSpPr>
        <p:spPr bwMode="auto">
          <a:xfrm flipH="1" flipV="1">
            <a:off x="2752725" y="2743200"/>
            <a:ext cx="742950" cy="385763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367" name="Line 60"/>
          <p:cNvSpPr>
            <a:spLocks noChangeShapeType="1"/>
          </p:cNvSpPr>
          <p:nvPr/>
        </p:nvSpPr>
        <p:spPr bwMode="auto">
          <a:xfrm flipH="1">
            <a:off x="5214938" y="2947988"/>
            <a:ext cx="676275" cy="376237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368" name="Line 61"/>
          <p:cNvSpPr>
            <a:spLocks noChangeShapeType="1"/>
          </p:cNvSpPr>
          <p:nvPr/>
        </p:nvSpPr>
        <p:spPr bwMode="auto">
          <a:xfrm>
            <a:off x="5019675" y="4676775"/>
            <a:ext cx="466725" cy="376238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2133600" y="3921125"/>
            <a:ext cx="414655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Clr>
                <a:schemeClr val="tx1"/>
              </a:buCl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410200" y="1752600"/>
            <a:ext cx="2143125" cy="1905000"/>
            <a:chOff x="3696" y="912"/>
            <a:chExt cx="1350" cy="1200"/>
          </a:xfrm>
        </p:grpSpPr>
        <p:sp>
          <p:nvSpPr>
            <p:cNvPr id="15385" name="Oval 50"/>
            <p:cNvSpPr>
              <a:spLocks noChangeArrowheads="1"/>
            </p:cNvSpPr>
            <p:nvPr/>
          </p:nvSpPr>
          <p:spPr bwMode="auto">
            <a:xfrm>
              <a:off x="3696" y="912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5386" name="Picture 33" descr="logo-new"/>
            <p:cNvPicPr>
              <a:picLocks noChangeAspect="1" noChangeArrowheads="1"/>
            </p:cNvPicPr>
            <p:nvPr/>
          </p:nvPicPr>
          <p:blipFill>
            <a:blip r:embed="rId3" cstate="print"/>
            <a:srcRect l="42424" r="18182" b="42841"/>
            <a:stretch>
              <a:fillRect/>
            </a:stretch>
          </p:blipFill>
          <p:spPr bwMode="auto">
            <a:xfrm>
              <a:off x="4416" y="1008"/>
              <a:ext cx="336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6050" name="Rectangle 34"/>
            <p:cNvSpPr>
              <a:spLocks noChangeArrowheads="1"/>
            </p:cNvSpPr>
            <p:nvPr/>
          </p:nvSpPr>
          <p:spPr bwMode="auto">
            <a:xfrm>
              <a:off x="3744" y="1392"/>
              <a:ext cx="1302" cy="403"/>
            </a:xfrm>
            <a:prstGeom prst="rect">
              <a:avLst/>
            </a:prstGeom>
            <a:solidFill>
              <a:schemeClr val="bg1">
                <a:alpha val="8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International Islamic Trade Finance Corporation (ITFC)</a:t>
              </a:r>
            </a:p>
          </p:txBody>
        </p:sp>
        <p:pic>
          <p:nvPicPr>
            <p:cNvPr id="15388" name="Picture 32" descr="logo-new"/>
            <p:cNvPicPr>
              <a:picLocks noChangeAspect="1" noChangeArrowheads="1"/>
            </p:cNvPicPr>
            <p:nvPr/>
          </p:nvPicPr>
          <p:blipFill>
            <a:blip r:embed="rId3" cstate="print"/>
            <a:srcRect r="57576" b="18376"/>
            <a:stretch>
              <a:fillRect/>
            </a:stretch>
          </p:blipFill>
          <p:spPr bwMode="auto">
            <a:xfrm>
              <a:off x="3996" y="1008"/>
              <a:ext cx="372" cy="4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486400" y="4343400"/>
            <a:ext cx="2133600" cy="1905000"/>
            <a:chOff x="3456" y="2736"/>
            <a:chExt cx="1344" cy="1200"/>
          </a:xfrm>
        </p:grpSpPr>
        <p:sp>
          <p:nvSpPr>
            <p:cNvPr id="15382" name="Oval 49"/>
            <p:cNvSpPr>
              <a:spLocks noChangeArrowheads="1"/>
            </p:cNvSpPr>
            <p:nvPr/>
          </p:nvSpPr>
          <p:spPr bwMode="auto">
            <a:xfrm>
              <a:off x="3456" y="2736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5383" name="Picture 20" descr="icd_logo"/>
            <p:cNvPicPr>
              <a:picLocks noChangeAspect="1" noChangeArrowheads="1"/>
            </p:cNvPicPr>
            <p:nvPr/>
          </p:nvPicPr>
          <p:blipFill>
            <a:blip r:embed="rId4" cstate="print">
              <a:lum contrast="18000"/>
            </a:blip>
            <a:srcRect t="28662" r="86630"/>
            <a:stretch>
              <a:fillRect/>
            </a:stretch>
          </p:blipFill>
          <p:spPr bwMode="auto">
            <a:xfrm>
              <a:off x="3890" y="2873"/>
              <a:ext cx="4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42" name="Rectangle 26"/>
            <p:cNvSpPr>
              <a:spLocks noChangeArrowheads="1"/>
            </p:cNvSpPr>
            <p:nvPr/>
          </p:nvSpPr>
          <p:spPr bwMode="auto">
            <a:xfrm>
              <a:off x="3498" y="3245"/>
              <a:ext cx="1302" cy="40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Islamic Corporation for the Development of the Private Sector (ICD)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1066800" y="1600200"/>
            <a:ext cx="2133600" cy="1905000"/>
            <a:chOff x="432" y="894"/>
            <a:chExt cx="1344" cy="1200"/>
          </a:xfrm>
        </p:grpSpPr>
        <p:sp>
          <p:nvSpPr>
            <p:cNvPr id="15379" name="Oval 48"/>
            <p:cNvSpPr>
              <a:spLocks noChangeArrowheads="1"/>
            </p:cNvSpPr>
            <p:nvPr/>
          </p:nvSpPr>
          <p:spPr bwMode="auto">
            <a:xfrm>
              <a:off x="432" y="894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6040" name="Rectangle 24"/>
            <p:cNvSpPr>
              <a:spLocks noChangeArrowheads="1"/>
            </p:cNvSpPr>
            <p:nvPr/>
          </p:nvSpPr>
          <p:spPr bwMode="auto">
            <a:xfrm>
              <a:off x="474" y="1422"/>
              <a:ext cx="1302" cy="40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Islamic Corporation for Insurance of Investments and Export Credits (ICIEC)</a:t>
              </a:r>
            </a:p>
          </p:txBody>
        </p:sp>
        <p:pic>
          <p:nvPicPr>
            <p:cNvPr id="15381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 l="22014" t="19351" r="9494" b="19351"/>
            <a:stretch>
              <a:fillRect/>
            </a:stretch>
          </p:blipFill>
          <p:spPr bwMode="auto">
            <a:xfrm>
              <a:off x="816" y="951"/>
              <a:ext cx="558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1143000" y="4343400"/>
            <a:ext cx="2133600" cy="1905000"/>
            <a:chOff x="432" y="2736"/>
            <a:chExt cx="1344" cy="1200"/>
          </a:xfrm>
        </p:grpSpPr>
        <p:sp>
          <p:nvSpPr>
            <p:cNvPr id="15375" name="Oval 47"/>
            <p:cNvSpPr>
              <a:spLocks noChangeArrowheads="1"/>
            </p:cNvSpPr>
            <p:nvPr/>
          </p:nvSpPr>
          <p:spPr bwMode="auto">
            <a:xfrm>
              <a:off x="432" y="2736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432" y="2798"/>
              <a:ext cx="1302" cy="754"/>
              <a:chOff x="432" y="2798"/>
              <a:chExt cx="1302" cy="754"/>
            </a:xfrm>
          </p:grpSpPr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302" cy="28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Clr>
                    <a:schemeClr val="tx1"/>
                  </a:buClr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itchFamily="34" charset="0"/>
                  </a:rPr>
                  <a:t>Islamic Research and Training Institute (IRTI)</a:t>
                </a:r>
              </a:p>
            </p:txBody>
          </p:sp>
          <p:pic>
            <p:nvPicPr>
              <p:cNvPr id="15378" name="Picture 21" descr="logo-irti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88" y="2798"/>
                <a:ext cx="360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74" name="Rectangle 72"/>
          <p:cNvSpPr>
            <a:spLocks noChangeArrowheads="1"/>
          </p:cNvSpPr>
          <p:nvPr/>
        </p:nvSpPr>
        <p:spPr bwMode="auto">
          <a:xfrm>
            <a:off x="3124200" y="1905000"/>
            <a:ext cx="2332038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Affiliated Institution</a:t>
            </a:r>
          </a:p>
        </p:txBody>
      </p:sp>
    </p:spTree>
    <p:extLst>
      <p:ext uri="{BB962C8B-B14F-4D97-AF65-F5344CB8AC3E}">
        <p14:creationId xmlns:p14="http://schemas.microsoft.com/office/powerpoint/2010/main" val="3610997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049363"/>
              </p:ext>
            </p:extLst>
          </p:nvPr>
        </p:nvGraphicFramePr>
        <p:xfrm>
          <a:off x="228600" y="17526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52400" y="817562"/>
            <a:ext cx="4406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ICIEC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Mission &amp; Vision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738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2057400" y="838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1"/>
            <a:r>
              <a:rPr lang="en-US" dirty="0">
                <a:solidFill>
                  <a:schemeClr val="tx1"/>
                </a:solidFill>
              </a:rPr>
              <a:t>Who We </a:t>
            </a:r>
            <a:r>
              <a:rPr lang="en-US" dirty="0" smtClean="0">
                <a:solidFill>
                  <a:schemeClr val="tx1"/>
                </a:solidFill>
              </a:rPr>
              <a:t>Are</a:t>
            </a:r>
            <a:endParaRPr lang="en-US" sz="1800" b="0" i="1" dirty="0">
              <a:solidFill>
                <a:schemeClr val="tx1"/>
              </a:solidFill>
            </a:endParaRPr>
          </a:p>
        </p:txBody>
      </p:sp>
      <p:pic>
        <p:nvPicPr>
          <p:cNvPr id="229380" name="Picture 4" descr="045319-green-jelly-icon-sports-hobbies-med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48" r="26889"/>
          <a:stretch>
            <a:fillRect/>
          </a:stretch>
        </p:blipFill>
        <p:spPr bwMode="auto">
          <a:xfrm>
            <a:off x="0" y="76200"/>
            <a:ext cx="1743075" cy="3719513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3581400"/>
            <a:ext cx="1263650" cy="1004888"/>
            <a:chOff x="288" y="2256"/>
            <a:chExt cx="796" cy="633"/>
          </a:xfrm>
        </p:grpSpPr>
        <p:pic>
          <p:nvPicPr>
            <p:cNvPr id="22938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" y="2410"/>
              <a:ext cx="612" cy="2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229384" name="Oval 8"/>
            <p:cNvSpPr>
              <a:spLocks noChangeArrowheads="1"/>
            </p:cNvSpPr>
            <p:nvPr/>
          </p:nvSpPr>
          <p:spPr bwMode="auto">
            <a:xfrm>
              <a:off x="288" y="2256"/>
              <a:ext cx="796" cy="633"/>
            </a:xfrm>
            <a:prstGeom prst="ellipse">
              <a:avLst/>
            </a:prstGeom>
            <a:noFill/>
            <a:ln w="317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4419600"/>
            <a:ext cx="1295400" cy="1004888"/>
            <a:chOff x="288" y="2784"/>
            <a:chExt cx="816" cy="633"/>
          </a:xfrm>
        </p:grpSpPr>
        <p:pic>
          <p:nvPicPr>
            <p:cNvPr id="22938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938"/>
              <a:ext cx="768" cy="37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528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10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IFSR Aa3</a:t>
              </a:r>
            </a:p>
          </p:txBody>
        </p:sp>
        <p:sp>
          <p:nvSpPr>
            <p:cNvPr id="229388" name="Oval 12"/>
            <p:cNvSpPr>
              <a:spLocks noChangeArrowheads="1"/>
            </p:cNvSpPr>
            <p:nvPr/>
          </p:nvSpPr>
          <p:spPr bwMode="auto">
            <a:xfrm>
              <a:off x="308" y="2784"/>
              <a:ext cx="796" cy="633"/>
            </a:xfrm>
            <a:prstGeom prst="ellipse">
              <a:avLst/>
            </a:prstGeom>
            <a:noFill/>
            <a:ln w="317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5243513"/>
            <a:ext cx="1263650" cy="1004887"/>
            <a:chOff x="336" y="3303"/>
            <a:chExt cx="796" cy="633"/>
          </a:xfrm>
        </p:grpSpPr>
        <p:pic>
          <p:nvPicPr>
            <p:cNvPr id="229390" name="Picture 14" descr="060117_PR_BDI_Acquisition_Coface_log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3456"/>
              <a:ext cx="576" cy="167"/>
            </a:xfrm>
            <a:prstGeom prst="rect">
              <a:avLst/>
            </a:prstGeom>
            <a:noFill/>
          </p:spPr>
        </p:pic>
        <p:sp>
          <p:nvSpPr>
            <p:cNvPr id="229391" name="Text Box 15"/>
            <p:cNvSpPr txBox="1">
              <a:spLocks noChangeArrowheads="1"/>
            </p:cNvSpPr>
            <p:nvPr/>
          </p:nvSpPr>
          <p:spPr bwMode="auto">
            <a:xfrm>
              <a:off x="391" y="3628"/>
              <a:ext cx="713" cy="16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3399"/>
                  </a:solidFill>
                </a:rPr>
                <a:t>Credit Alliance</a:t>
              </a:r>
            </a:p>
          </p:txBody>
        </p:sp>
        <p:sp>
          <p:nvSpPr>
            <p:cNvPr id="229392" name="Oval 16"/>
            <p:cNvSpPr>
              <a:spLocks noChangeArrowheads="1"/>
            </p:cNvSpPr>
            <p:nvPr/>
          </p:nvSpPr>
          <p:spPr bwMode="auto">
            <a:xfrm>
              <a:off x="336" y="3303"/>
              <a:ext cx="796" cy="633"/>
            </a:xfrm>
            <a:prstGeom prst="ellipse">
              <a:avLst/>
            </a:prstGeom>
            <a:noFill/>
            <a:ln w="317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939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1752600" y="1219200"/>
            <a:ext cx="70199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ICIEC is a multinational institution with full juridical personality and multilateral status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Established in 1994 &amp; based in Jeddah – KSA with a representative office in DIFC - Dubai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Owned by the Islamic Development Bank Group in addition to 40 member countries from Asia, Africa and Europe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Subscribed capital is US$ 240 million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Rated Aa3 by Moody's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The only Export Credit Agency in the world that provides export credit &amp; Investment insurance in compliance with the Islamic Shariah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2100" b="0" dirty="0" smtClean="0">
                <a:solidFill>
                  <a:schemeClr val="tx1"/>
                </a:solidFill>
              </a:rPr>
              <a:t>Permanent Member in Berne Union, </a:t>
            </a:r>
            <a:r>
              <a:rPr lang="en-US" sz="2100" b="0" dirty="0" err="1" smtClean="0">
                <a:solidFill>
                  <a:schemeClr val="tx1"/>
                </a:solidFill>
              </a:rPr>
              <a:t>Coface</a:t>
            </a:r>
            <a:r>
              <a:rPr lang="en-US" sz="2100" b="0" dirty="0" smtClean="0">
                <a:solidFill>
                  <a:schemeClr val="tx1"/>
                </a:solidFill>
              </a:rPr>
              <a:t> Alliance, Prague club and founding member of AMAN Union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300716\Desktop\16t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309812"/>
            <a:ext cx="1187450" cy="89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498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304801" y="817563"/>
            <a:ext cx="409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1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ICIEC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Mandate …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609600" y="1676400"/>
          <a:ext cx="81121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636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  <a:ln/>
        </p:spPr>
        <p:txBody>
          <a:bodyPr/>
          <a:lstStyle/>
          <a:p>
            <a:fld id="{3191DCFD-8290-4F11-AA19-5A36B2ED18B1}" type="slidenum">
              <a:rPr lang="ar-SA"/>
              <a:pPr/>
              <a:t>8</a:t>
            </a:fld>
            <a:endParaRPr lang="en-US"/>
          </a:p>
        </p:txBody>
      </p:sp>
      <p:pic>
        <p:nvPicPr>
          <p:cNvPr id="108547" name="Picture 3" descr="ist2_2482727_world_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6667" r="7324" b="6096"/>
          <a:stretch>
            <a:fillRect/>
          </a:stretch>
        </p:blipFill>
        <p:spPr bwMode="auto">
          <a:xfrm>
            <a:off x="3048000" y="4306888"/>
            <a:ext cx="137160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800" b="1">
                <a:solidFill>
                  <a:srgbClr val="008080"/>
                </a:solidFill>
                <a:latin typeface="MS Reference Sans Serif" pitchFamily="34" charset="0"/>
              </a:rPr>
              <a:t>Export Credit Insurance</a:t>
            </a:r>
            <a:endParaRPr lang="en-US" sz="1800">
              <a:solidFill>
                <a:srgbClr val="008080"/>
              </a:solidFill>
              <a:latin typeface="MS Reference Sans Serif" pitchFamily="34" charset="0"/>
            </a:endParaRP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1600200" y="3733800"/>
            <a:ext cx="2451100" cy="457200"/>
          </a:xfrm>
          <a:prstGeom prst="curvedDownArrow">
            <a:avLst>
              <a:gd name="adj1" fmla="val 107222"/>
              <a:gd name="adj2" fmla="val 214444"/>
              <a:gd name="adj3" fmla="val 33333"/>
            </a:avLst>
          </a:prstGeom>
          <a:solidFill>
            <a:schemeClr val="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895350" y="4297363"/>
            <a:ext cx="156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b="1">
                <a:solidFill>
                  <a:srgbClr val="008080"/>
                </a:solidFill>
                <a:latin typeface="MS Reference Sans Serif" pitchFamily="34" charset="0"/>
              </a:rPr>
              <a:t>Member </a:t>
            </a:r>
          </a:p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b="1">
                <a:solidFill>
                  <a:srgbClr val="008080"/>
                </a:solidFill>
                <a:latin typeface="MS Reference Sans Serif" pitchFamily="34" charset="0"/>
              </a:rPr>
              <a:t>Countries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990600" y="2605088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>
                <a:solidFill>
                  <a:srgbClr val="008080"/>
                </a:solidFill>
                <a:latin typeface="MS Reference Sans Serif" pitchFamily="34" charset="0"/>
              </a:rPr>
              <a:t>To encourage exports from Member Countries to the rest of the World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4800600" y="2208213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800" b="1">
                <a:solidFill>
                  <a:srgbClr val="008080"/>
                </a:solidFill>
                <a:latin typeface="MS Reference Sans Serif" pitchFamily="34" charset="0"/>
              </a:rPr>
              <a:t>Investment Insurance</a:t>
            </a:r>
            <a:endParaRPr lang="en-US" sz="1800">
              <a:solidFill>
                <a:srgbClr val="008080"/>
              </a:solidFill>
              <a:latin typeface="MS Reference Sans Serif" pitchFamily="34" charset="0"/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800600" y="2603500"/>
            <a:ext cx="3429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>
                <a:solidFill>
                  <a:srgbClr val="008080"/>
                </a:solidFill>
                <a:latin typeface="MS Reference Sans Serif" pitchFamily="34" charset="0"/>
              </a:rPr>
              <a:t>To Encourage the Flow of </a:t>
            </a:r>
          </a:p>
          <a:p>
            <a:pPr algn="ctr">
              <a:buFont typeface="Wingdings" pitchFamily="2" charset="2"/>
              <a:buNone/>
            </a:pPr>
            <a:r>
              <a:rPr lang="en-US" sz="1600">
                <a:solidFill>
                  <a:srgbClr val="008080"/>
                </a:solidFill>
                <a:latin typeface="MS Reference Sans Serif" pitchFamily="34" charset="0"/>
              </a:rPr>
              <a:t> Capital and Investments</a:t>
            </a:r>
          </a:p>
          <a:p>
            <a:pPr algn="ctr">
              <a:buFont typeface="Wingdings" pitchFamily="2" charset="2"/>
              <a:buNone/>
            </a:pPr>
            <a:r>
              <a:rPr lang="en-US" sz="1600">
                <a:solidFill>
                  <a:srgbClr val="008080"/>
                </a:solidFill>
                <a:latin typeface="MS Reference Sans Serif" pitchFamily="34" charset="0"/>
              </a:rPr>
              <a:t> from the World</a:t>
            </a:r>
          </a:p>
          <a:p>
            <a:pPr algn="ctr">
              <a:buFont typeface="Wingdings" pitchFamily="2" charset="2"/>
              <a:buNone/>
            </a:pPr>
            <a:r>
              <a:rPr lang="en-US" sz="1600">
                <a:solidFill>
                  <a:srgbClr val="008080"/>
                </a:solidFill>
                <a:latin typeface="MS Reference Sans Serif" pitchFamily="34" charset="0"/>
              </a:rPr>
              <a:t> to Member Countries</a:t>
            </a:r>
          </a:p>
        </p:txBody>
      </p:sp>
      <p:pic>
        <p:nvPicPr>
          <p:cNvPr id="108554" name="Picture 10" descr="ist2_2482727_world_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6667" r="7324" b="6096"/>
          <a:stretch>
            <a:fillRect/>
          </a:stretch>
        </p:blipFill>
        <p:spPr bwMode="auto">
          <a:xfrm>
            <a:off x="4648200" y="4306888"/>
            <a:ext cx="137160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5168900" y="3733800"/>
            <a:ext cx="2451100" cy="457200"/>
          </a:xfrm>
          <a:prstGeom prst="curvedDownArrow">
            <a:avLst>
              <a:gd name="adj1" fmla="val 107222"/>
              <a:gd name="adj2" fmla="val 214444"/>
              <a:gd name="adj3" fmla="val 33333"/>
            </a:avLst>
          </a:prstGeom>
          <a:solidFill>
            <a:schemeClr val="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08556" name="Rectangle 5"/>
          <p:cNvSpPr>
            <a:spLocks noChangeArrowheads="1"/>
          </p:cNvSpPr>
          <p:nvPr/>
        </p:nvSpPr>
        <p:spPr bwMode="auto">
          <a:xfrm>
            <a:off x="6362700" y="4297363"/>
            <a:ext cx="156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b="1">
                <a:solidFill>
                  <a:srgbClr val="008080"/>
                </a:solidFill>
                <a:latin typeface="MS Reference Sans Serif" pitchFamily="34" charset="0"/>
              </a:rPr>
              <a:t>Member </a:t>
            </a:r>
          </a:p>
          <a:p>
            <a:pPr marL="342900" indent="-3429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b="1">
                <a:solidFill>
                  <a:srgbClr val="008080"/>
                </a:solidFill>
                <a:latin typeface="MS Reference Sans Serif" pitchFamily="34" charset="0"/>
              </a:rPr>
              <a:t>Countries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 bwMode="auto">
          <a:xfrm>
            <a:off x="133350" y="762000"/>
            <a:ext cx="9010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ICIEC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Who we are.. </a:t>
            </a:r>
            <a:r>
              <a:rPr lang="en-US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mandate</a:t>
            </a:r>
            <a:endParaRPr lang="en-US" sz="2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0403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5867400" cy="579438"/>
          </a:xfrm>
        </p:spPr>
        <p:txBody>
          <a:bodyPr/>
          <a:lstStyle/>
          <a:p>
            <a:r>
              <a:rPr lang="en-US" dirty="0" smtClean="0"/>
              <a:t>ICIEC Product Mix</a:t>
            </a:r>
            <a:endParaRPr lang="en-US" dirty="0"/>
          </a:p>
        </p:txBody>
      </p:sp>
      <p:pic>
        <p:nvPicPr>
          <p:cNvPr id="17818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76600"/>
            <a:ext cx="1295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3602038" y="1828800"/>
            <a:ext cx="1262062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Banks</a:t>
            </a:r>
            <a:r>
              <a:rPr lang="en-US" sz="1400"/>
              <a:t> 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6802438" y="3825875"/>
            <a:ext cx="1262062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Investors</a:t>
            </a:r>
            <a:r>
              <a:rPr lang="en-US" sz="1400"/>
              <a:t> </a:t>
            </a:r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3678238" y="5426075"/>
            <a:ext cx="1262062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ECAs</a:t>
            </a:r>
            <a:r>
              <a:rPr lang="en-US" sz="1400"/>
              <a:t> </a:t>
            </a:r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711200" y="3886200"/>
            <a:ext cx="1262063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Suppliers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5029200" y="4024313"/>
            <a:ext cx="1747838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1985963" y="4038600"/>
            <a:ext cx="1519237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lg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 flipV="1">
            <a:off x="4267200" y="2278063"/>
            <a:ext cx="0" cy="1074737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 flipV="1">
            <a:off x="3962400" y="4308475"/>
            <a:ext cx="0" cy="110172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lg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 flipV="1">
            <a:off x="4495800" y="4308475"/>
            <a:ext cx="0" cy="110172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 rot="16200000">
            <a:off x="3406775" y="2763838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Credit</a:t>
            </a: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 rot="16200000">
            <a:off x="3679825" y="2613025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Insurance</a:t>
            </a: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5029200" y="365760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Political Risk</a:t>
            </a: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5029200" y="400685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Insurance</a:t>
            </a: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2057400" y="365760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Trade </a:t>
            </a:r>
            <a:r>
              <a:rPr lang="en-US" sz="1600" dirty="0"/>
              <a:t>Credit</a:t>
            </a:r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2286000" y="400685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Insurance</a:t>
            </a:r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 rot="16200000">
            <a:off x="3551238" y="4602162"/>
            <a:ext cx="1447800" cy="320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Reinsurance</a:t>
            </a:r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4876800" y="4419600"/>
            <a:ext cx="3657600" cy="8463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 dirty="0"/>
              <a:t>Foreign Investment Insurance </a:t>
            </a:r>
            <a:r>
              <a:rPr lang="en-US" sz="1300" dirty="0" smtClean="0"/>
              <a:t>:</a:t>
            </a:r>
            <a:endParaRPr lang="en-US" sz="13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i="1" dirty="0" smtClean="0"/>
              <a:t>Equity Investments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Non Equity Investments</a:t>
            </a:r>
            <a:endParaRPr lang="en-US" sz="1200" i="1" dirty="0"/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228600" y="4419600"/>
            <a:ext cx="3657600" cy="11387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dirty="0" smtClean="0"/>
              <a:t>                         Inward Reinsurance :</a:t>
            </a:r>
          </a:p>
          <a:p>
            <a:pPr lvl="3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i="1" dirty="0" smtClean="0"/>
              <a:t>Quota Share </a:t>
            </a:r>
            <a:r>
              <a:rPr lang="en-US" sz="1200" i="1" dirty="0"/>
              <a:t>Treaty   </a:t>
            </a:r>
            <a:endParaRPr lang="en-US" sz="1200" i="1" dirty="0" smtClean="0"/>
          </a:p>
          <a:p>
            <a:pPr lvl="3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i="1" dirty="0" smtClean="0"/>
              <a:t>Facultative  Reinsurance</a:t>
            </a:r>
          </a:p>
          <a:p>
            <a:pPr lvl="3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i="1" dirty="0" smtClean="0"/>
              <a:t>Excess of Loss Treaty </a:t>
            </a:r>
            <a:r>
              <a:rPr lang="ar-SA" sz="1200" i="1" dirty="0" smtClean="0"/>
              <a:t> </a:t>
            </a:r>
            <a:r>
              <a:rPr lang="en-US" sz="1200" i="1" dirty="0" smtClean="0"/>
              <a:t>  </a:t>
            </a:r>
            <a:endParaRPr lang="en-US" sz="1200" i="1" dirty="0"/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4864100" y="1963242"/>
            <a:ext cx="3657600" cy="16773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 dirty="0" smtClean="0"/>
              <a:t>Trade Finance and Investment Insurance</a:t>
            </a:r>
            <a:endParaRPr lang="en-US" sz="13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/>
              <a:t> </a:t>
            </a:r>
            <a:r>
              <a:rPr lang="en-US" sz="1200" i="1" dirty="0" smtClean="0"/>
              <a:t>Bank </a:t>
            </a:r>
            <a:r>
              <a:rPr lang="en-US" sz="1200" i="1" dirty="0"/>
              <a:t>Master </a:t>
            </a:r>
            <a:r>
              <a:rPr lang="en-US" sz="1200" i="1" dirty="0" smtClean="0"/>
              <a:t>Policy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Documentary Credit Policy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Loss Payee Assignment for CSTP/STP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PRI for Financing Facilities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Non-Honoring of Sovereign Financial Obligations</a:t>
            </a:r>
            <a:endParaRPr lang="en-US" sz="1200" i="1" dirty="0"/>
          </a:p>
        </p:txBody>
      </p:sp>
      <p:sp>
        <p:nvSpPr>
          <p:cNvPr id="178216" name="Text Box 40"/>
          <p:cNvSpPr txBox="1">
            <a:spLocks noChangeArrowheads="1"/>
          </p:cNvSpPr>
          <p:nvPr/>
        </p:nvSpPr>
        <p:spPr bwMode="auto">
          <a:xfrm>
            <a:off x="-152400" y="1985427"/>
            <a:ext cx="3657600" cy="11387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00" dirty="0"/>
              <a:t>Export </a:t>
            </a:r>
            <a:r>
              <a:rPr lang="en-US" sz="1300" dirty="0" smtClean="0"/>
              <a:t>&amp; Domestic Credit Insurance</a:t>
            </a:r>
            <a:r>
              <a:rPr lang="en-US" sz="1400" dirty="0" smtClean="0"/>
              <a:t>:</a:t>
            </a:r>
            <a:endParaRPr lang="en-US" sz="1400" dirty="0"/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i="1" dirty="0"/>
              <a:t>Comprehensive Short term Policy   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200" i="1" dirty="0"/>
              <a:t> Specific Transaction </a:t>
            </a:r>
            <a:r>
              <a:rPr lang="en-US" sz="1200" i="1" dirty="0" smtClean="0"/>
              <a:t>Policy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Supplement Medium term Policy   </a:t>
            </a:r>
            <a:r>
              <a:rPr lang="ar-SA" sz="1200" i="1" dirty="0" smtClean="0"/>
              <a:t> </a:t>
            </a:r>
            <a:r>
              <a:rPr lang="en-US" sz="1200" i="1" dirty="0" smtClean="0"/>
              <a:t> 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835372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001A00"/>
            </a:gs>
          </a:gsLst>
          <a:path path="rect">
            <a:fillToRect r="100000" b="100000"/>
          </a:path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Cambria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001A00"/>
            </a:gs>
          </a:gsLst>
          <a:path path="rect">
            <a:fillToRect r="100000" b="100000"/>
          </a:path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Cambria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985</Words>
  <Application>Microsoft Office PowerPoint</Application>
  <PresentationFormat>On-screen Show (4:3)</PresentationFormat>
  <Paragraphs>205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ICIEC Product Mix</vt:lpstr>
      <vt:lpstr>PowerPoint Presentation</vt:lpstr>
      <vt:lpstr>PowerPoint Presentation</vt:lpstr>
      <vt:lpstr>PowerPoint Presentation</vt:lpstr>
      <vt:lpstr>Increasing demand for Export Credit Insurance</vt:lpstr>
      <vt:lpstr>Business Insured…..a consistent growth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300716</dc:creator>
  <cp:lastModifiedBy>Zishan Iqbal Mohammad</cp:lastModifiedBy>
  <cp:revision>949</cp:revision>
  <dcterms:created xsi:type="dcterms:W3CDTF">2010-02-06T06:22:23Z</dcterms:created>
  <dcterms:modified xsi:type="dcterms:W3CDTF">2012-07-05T03:19:44Z</dcterms:modified>
</cp:coreProperties>
</file>