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99" r:id="rId3"/>
    <p:sldId id="300" r:id="rId4"/>
    <p:sldId id="301" r:id="rId5"/>
    <p:sldId id="279" r:id="rId6"/>
    <p:sldId id="289" r:id="rId7"/>
    <p:sldId id="268" r:id="rId8"/>
    <p:sldId id="282" r:id="rId9"/>
    <p:sldId id="290" r:id="rId10"/>
    <p:sldId id="284" r:id="rId11"/>
    <p:sldId id="285" r:id="rId12"/>
    <p:sldId id="286" r:id="rId13"/>
    <p:sldId id="291" r:id="rId14"/>
    <p:sldId id="278" r:id="rId15"/>
    <p:sldId id="292" r:id="rId16"/>
    <p:sldId id="293" r:id="rId17"/>
    <p:sldId id="294" r:id="rId18"/>
    <p:sldId id="295" r:id="rId19"/>
    <p:sldId id="296" r:id="rId20"/>
    <p:sldId id="298" r:id="rId21"/>
    <p:sldId id="302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22" autoAdjust="0"/>
    <p:restoredTop sz="81004" autoAdjust="0"/>
  </p:normalViewPr>
  <p:slideViewPr>
    <p:cSldViewPr>
      <p:cViewPr>
        <p:scale>
          <a:sx n="60" d="100"/>
          <a:sy n="60" d="100"/>
        </p:scale>
        <p:origin x="-1578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0AD5-1815-4D69-BB59-79642E6E78E1}" type="datetimeFigureOut">
              <a:rPr lang="tr-TR" smtClean="0"/>
              <a:pPr/>
              <a:t>05.07.2012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452192-7E96-486F-8CB3-5A5299799B3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52192-7E96-486F-8CB3-5A5299799B32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Developing an effective product offering may begin with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understanding the scope of products and services banks can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offer SMEs. While lending is a central offering in SME banking,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ways in which banks can meet SME needs extend far beyond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lending. Figure illustrates some of the bank products 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services used by SMEs.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list of products is consistent with what banks may offer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SMEs throughout the world, though in fact it understates 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potential offering by not including such product categories as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advisory services, which are increasingly common, or equity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financing, which is only recently emerging.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52192-7E96-486F-8CB3-5A5299799B32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IFC’s Benchmarking study of leading banks found that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many had originally started with a limited product offering,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especially to small businesses, but expanded their range as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their understanding of the market grew (Figure). In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addition, they reported plans to continue adding new products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response to SME needs.</a:t>
            </a:r>
            <a:endParaRPr lang="tr-TR" sz="120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tr-TR" sz="120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tr-TR" sz="120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Many banks are limited by the lack of data, but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leading banks are working to track and analyze the information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 need to assess the profitability of all the products offered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SMEs. They report, for example, that revenue from credit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products represents only a fraction of total income from SME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clients (Figure). </a:t>
            </a:r>
          </a:p>
          <a:p>
            <a:endParaRPr lang="tr-TR" sz="120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52192-7E96-486F-8CB3-5A5299799B32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Table details these and other bank lending technologies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identified by researchers in describing a framework for SME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lending that extends beyond relationship lending methods.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Even when a new lending technology can increase the size of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accessible market, banks must assess the risks and costs of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employing this technology.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example, factoring is an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effective solution only if the customers of the SMEs are likely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pay their bills, and if the bank itself has the necessary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competencies to efficiently conduct collections operations.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Similarly, the cost of monitoring the assets used for asset-based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lending may make it unprofitable for smaller clients.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Thus, for many banks, effective product design includes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appropriate standardization. 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52192-7E96-486F-8CB3-5A5299799B32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Indian market, where 70–80 banks are accessing 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SME space, ICICI claims a market share of 4–9 percent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depending on customer classification. While ICICI cites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classic challenges in serving SMEs, such as credit risk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evaluation and the cost of acquiring clients, it has witnessed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explosive growth since the re-launch of its SME strategy in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Three Hundred Sixty (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2003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past four years, both its SME loan portfolio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a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overall SME revenues have nearly tripled.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Keys to ICICI’s Success</a:t>
            </a:r>
          </a:p>
          <a:p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“Beyond-lending” approach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Effective segmentation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360-degree credit risk evaluation</a:t>
            </a:r>
            <a:endParaRPr lang="tr-TR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52192-7E96-486F-8CB3-5A5299799B32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 building an SME client base, a bank should aim to draw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its existing individual clients where possible and to build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new client portfolio that is diverse in terms of SME size 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sector representation.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Diversity enables banks to stagger loan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maturity cycles and to manage the risks of economic shock to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certain industry or business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segment.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 main challenges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banks face in acquiring clients are (1) cost-effectively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marketing their product offering, and (2) managing credit risk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effectively screening for profitable borrowers despite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incomplete information.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52192-7E96-486F-8CB3-5A5299799B32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Wells Fargo’s plans for the future include widening its lead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the #1 lender to small businesses in the United States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increasing its cross selling to SME clients. The recent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merger with Wachovia has increased Wells Fargo’s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geographical reach and customer base, and will serve as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launching point for its next phase of SME-financing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growth.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Lessons from Wells Fargo’s Experience</a:t>
            </a:r>
          </a:p>
          <a:p>
            <a:endParaRPr lang="tr-TR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Prioritize up-front learning.</a:t>
            </a:r>
          </a:p>
          <a:p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Match service approach to client types</a:t>
            </a:r>
            <a:endParaRPr lang="tr-TR" sz="12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Experiment with marketing approaches</a:t>
            </a:r>
            <a:endParaRPr lang="tr-TR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52192-7E96-486F-8CB3-5A5299799B32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Serving SME clients includes meeting the needs of existing clients,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cultivating new business through cross selling, and managing risk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addressing problem loans. The results of effective service are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mutually beneficial relationships between the bank and a loyal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customer base. Long-term SME clients provide stable and growing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revenues and are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excellent sources of information for banks. 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 key challenges in effectively serving SME clients are that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(1) SMEs have unique demands and value personal 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attentive service, in some cases even more than corporate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clients, and (2) meeting these demands can be costly given 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frequency of contact required and the potentially lower revenue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earned per client. 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52192-7E96-486F-8CB3-5A5299799B32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Banks serving SMEs have found ways to cost-effectively meet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even capitalize on the unique demands of SMEs. They do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by (1) using direct delivery channels, (2) segmenting and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redefining relationship management, and (3) turning demands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into opportunities through cross selling.</a:t>
            </a:r>
          </a:p>
          <a:p>
            <a:pPr algn="just"/>
            <a:endParaRPr lang="tr-TR" sz="120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contrast to wholesale banking, where most transactions are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channeled through a relationship manager, SME banking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often relies heavily on a bank’s branch network as a direct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delivery channel.(Figure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</a:t>
            </a:r>
            <a:endParaRPr lang="tr-TR" sz="120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tr-TR" sz="120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addition to specialized staff,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number of banks dedicate entire branches to serve SMEs in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order to improve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service and efficiency. 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Banks also employ low-cost delivery channels such as call</a:t>
            </a:r>
            <a:r>
              <a:rPr lang="tr-T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centers and Internet banking.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52192-7E96-486F-8CB3-5A5299799B32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nformation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knowledge – banks must consciously learn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experience and feed this learning back into its strategic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planning cycle for the SME business. This learning is especially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critical because SME banking is a young and dynamic industry.</a:t>
            </a:r>
          </a:p>
          <a:p>
            <a:pPr algn="just"/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fact, the technological capacity to analyze data on large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volumes of clients has been an important catalyst in solving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problem of profitably banking SMEs. Effective management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information and knowledge involves strategic employment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these tools to improve bank operations.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52192-7E96-486F-8CB3-5A5299799B32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Bank approaches to managing information and knowledge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 be divided according to key functions. Some of the most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important of these functions are (1) risk modeling 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portfolio monitoring, (2) client relationship management,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(3) profitability analysis.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important function of information management is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detailed analysis of profitability.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pplications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this analysis include looking at a client’s total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profitability across all products to learn about the effectiveness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a bundling strategy or the efficiency of its service approach.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(Figure).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52192-7E96-486F-8CB3-5A5299799B32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rgbClr val="002060"/>
                </a:solidFill>
              </a:rPr>
              <a:t>A difficult environment but the</a:t>
            </a:r>
            <a:r>
              <a:rPr lang="tr-TR" sz="1200" b="1" dirty="0" smtClean="0">
                <a:solidFill>
                  <a:srgbClr val="002060"/>
                </a:solidFill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</a:rPr>
              <a:t>outlook is improving</a:t>
            </a:r>
            <a:r>
              <a:rPr lang="tr-TR" sz="1200" b="1" dirty="0" smtClean="0">
                <a:solidFill>
                  <a:srgbClr val="002060"/>
                </a:solidFill>
              </a:rPr>
              <a:t>:</a:t>
            </a:r>
            <a:r>
              <a:rPr lang="tr-TR" sz="1200" b="1" baseline="0" dirty="0" smtClean="0">
                <a:solidFill>
                  <a:srgbClr val="002060"/>
                </a:solidFill>
              </a:rPr>
              <a:t> 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 mid 2009, the world economy 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financial system was facing a deep crisis. Not surprisingly, many banks were merely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focused on short term survival. Since then, the recovery has been better than many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expected, and particularly strong in emerging and developing economies. However, 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sovereign debt crisis means the immediate prospects are far from clear.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Countries such as Poland and Turkey have weathered the crisis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quite well and their banking sectors are strong. In contrast, the depth of the recession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some of Europe’s emerging economies was so severe that it will take more time to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return to normality.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Regulators are soon to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introduce new rules on capital and liquidity which will directly and indirectly impact 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operating strategies of 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banks.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Today’s SMEs want many things: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appropriate and innovative financial services; sound, commercially-aware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advice, not just on products and services,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but also wider business issues; and more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tailored and responsive multi-channel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banking.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driving a more customer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centric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strategy, through product, service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channel design, harnessing the power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new technology and learning from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 industries, banks can deliver all of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this...and more.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>
              <a:buNone/>
            </a:pPr>
            <a:r>
              <a:rPr lang="tr-TR" sz="1200" b="1" dirty="0" smtClean="0">
                <a:solidFill>
                  <a:srgbClr val="002060"/>
                </a:solidFill>
              </a:rPr>
              <a:t>The challenges in pursuingSME-driven revenue growth: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While the opportunity is both current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pressing, getting SME banking right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presents real challenges and risks. These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 largely be divided between 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difficulty of achieving true customer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centricity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SME banking, and 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challenges posed by a number of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structural barriers in the marketplace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b="1" dirty="0" smtClean="0">
              <a:solidFill>
                <a:srgbClr val="00206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1" dirty="0" smtClean="0">
                <a:solidFill>
                  <a:srgbClr val="002060"/>
                </a:solidFill>
              </a:rPr>
              <a:t>Customer centricity: crucial, but tough to achieve:</a:t>
            </a:r>
            <a:r>
              <a:rPr lang="tr-TR" sz="1200" b="1" baseline="0" dirty="0" smtClean="0">
                <a:solidFill>
                  <a:srgbClr val="002060"/>
                </a:solidFill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all banks pursuing the SME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opportunity, customer-centricity is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recognised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 being essential, but hard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deliver. </a:t>
            </a:r>
            <a:endParaRPr lang="tr-TR" dirty="0" smtClean="0"/>
          </a:p>
          <a:p>
            <a:pPr algn="l">
              <a:buNone/>
            </a:pPr>
            <a:endParaRPr lang="tr-TR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>
              <a:buNone/>
            </a:pPr>
            <a:endParaRPr lang="tr-TR" sz="1200" b="1" dirty="0" smtClean="0">
              <a:solidFill>
                <a:srgbClr val="002060"/>
              </a:solidFill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52192-7E96-486F-8CB3-5A5299799B32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Success at SME banking requires a bank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develop its own approach in response to its specific opportunities and capacities. However,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banking performance ultimately depends on revenue generation (greater income), asset quality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(lower risks), and operating efficiency (lower costs).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case of SME banking, five strategic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areas form a foundation for strong performance along these measures(Figure):</a:t>
            </a:r>
          </a:p>
          <a:p>
            <a:pPr algn="just">
              <a:buFont typeface="Arial" pitchFamily="34" charset="0"/>
              <a:buChar char="•"/>
            </a:pP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Strategy, SME focus, and e 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</a:t>
            </a:r>
            <a:r>
              <a:rPr lang="en-U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xecution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capabilities</a:t>
            </a:r>
          </a:p>
          <a:p>
            <a:pPr algn="just">
              <a:buFont typeface="Arial" pitchFamily="34" charset="0"/>
              <a:buChar char="•"/>
            </a:pP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Market segmentation, products, and services</a:t>
            </a:r>
          </a:p>
          <a:p>
            <a:pPr algn="just">
              <a:buFont typeface="Arial" pitchFamily="34" charset="0"/>
              <a:buChar char="•"/>
            </a:pP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Sales culture and delivery channels</a:t>
            </a:r>
          </a:p>
          <a:p>
            <a:pPr algn="just">
              <a:buFont typeface="Arial" pitchFamily="34" charset="0"/>
              <a:buChar char="•"/>
            </a:pP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Credit risk management</a:t>
            </a:r>
          </a:p>
          <a:p>
            <a:pPr algn="just">
              <a:buFont typeface="Arial" pitchFamily="34" charset="0"/>
              <a:buChar char="•"/>
            </a:pP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and MIS</a:t>
            </a:r>
            <a:endParaRPr lang="tr-TR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52192-7E96-486F-8CB3-5A5299799B32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228600" indent="-228600"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Banks in general are not overly concerned about disruptive threats from new entrants 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new business models.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However, in more mature markets, the available revenue and profit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pool is continuing to be eroded by new entrants.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developing markets, there are more opportunities for growth.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Where innovation is flourishing, there is evidence of an increased customer focus in 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innovation process, made possible by new tools and techniques to involve customers directly.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challenge is very different for start-up or smaller banks, and larger banks. It is not easy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larger banks to radically change their business models and typically they are serving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diverse range of customers.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 are many examples of incremental product, channel and process innovation, but there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also examples of how banks are using a combination of product, channel and process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innovation together with a new business model to create an improved customer experience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52192-7E96-486F-8CB3-5A5299799B32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financial services landscape is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undergoing a fundamental change.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Timely insight and clear focus has never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been more critical.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series will focus on the five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key issues facing the industry in the 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world: </a:t>
            </a:r>
          </a:p>
          <a:p>
            <a:pPr marL="228600" indent="-228600">
              <a:buAutoNum type="alphaLcParenR"/>
            </a:pPr>
            <a:r>
              <a:rPr lang="tr-TR" dirty="0" smtClean="0"/>
              <a:t>The regulatory challenge</a:t>
            </a:r>
          </a:p>
          <a:p>
            <a:pPr marL="228600" indent="-228600">
              <a:buAutoNum type="alphaLcParenR"/>
            </a:pPr>
            <a:r>
              <a:rPr lang="en-US" dirty="0" smtClean="0"/>
              <a:t>Innovating for the changing customer</a:t>
            </a:r>
            <a:r>
              <a:rPr lang="tr-TR" baseline="0" dirty="0" smtClean="0"/>
              <a:t> </a:t>
            </a:r>
          </a:p>
          <a:p>
            <a:pPr marL="228600" indent="-228600">
              <a:buAutoNum type="alphaLcParenR"/>
            </a:pPr>
            <a:r>
              <a:rPr lang="tr-TR" dirty="0" smtClean="0"/>
              <a:t>Globalisation</a:t>
            </a:r>
            <a:r>
              <a:rPr lang="tr-TR" baseline="0" dirty="0" smtClean="0"/>
              <a:t> </a:t>
            </a:r>
          </a:p>
          <a:p>
            <a:pPr marL="228600" indent="-228600">
              <a:buAutoNum type="alphaLcParenR"/>
            </a:pPr>
            <a:r>
              <a:rPr lang="tr-TR" dirty="0" smtClean="0"/>
              <a:t>Restructuring for growth</a:t>
            </a:r>
            <a:r>
              <a:rPr lang="tr-TR" baseline="0" dirty="0" smtClean="0"/>
              <a:t> </a:t>
            </a:r>
          </a:p>
          <a:p>
            <a:pPr marL="228600" indent="-228600">
              <a:buAutoNum type="alphaLcParenR"/>
            </a:pPr>
            <a:r>
              <a:rPr lang="tr-TR" dirty="0" smtClean="0"/>
              <a:t>Rebuilding trust and reputation.</a:t>
            </a:r>
          </a:p>
          <a:p>
            <a:endParaRPr lang="tr-TR" dirty="0" smtClean="0"/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point of view explores how banks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 address the changing customer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challenge by applying innovation to seize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SME revenue growth opportunity.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52192-7E96-486F-8CB3-5A5299799B32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Today, 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powerful combination of new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regulation, evolving customer needs,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 emergence of new players 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technologies is driving an unbundling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SME banking.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has pushed 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market towards a ‘tipping point’, 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created a clear but short-lived window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opportunity for banks to seize 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initiative and grow SME market share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revenues (See Figure 1).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However,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getting SME banking right presents real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challenges and risks in a period of intense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economic uncertainty.</a:t>
            </a:r>
          </a:p>
          <a:p>
            <a:pPr algn="just"/>
            <a:r>
              <a:rPr lang="en-US" b="0" dirty="0" smtClean="0"/>
              <a:t>The tipping point in SME banking is being driven by four key factors</a:t>
            </a:r>
            <a:r>
              <a:rPr lang="tr-TR" b="0" dirty="0" smtClean="0"/>
              <a:t>: </a:t>
            </a:r>
          </a:p>
          <a:p>
            <a:pPr marL="285750" indent="-285750" algn="just">
              <a:buFont typeface="+mj-lt"/>
              <a:buAutoNum type="arabicPeriod"/>
            </a:pPr>
            <a:r>
              <a:rPr lang="en-US" b="0" dirty="0" smtClean="0">
                <a:solidFill>
                  <a:schemeClr val="tx1"/>
                </a:solidFill>
              </a:rPr>
              <a:t>Needs of SMEs are changing...</a:t>
            </a:r>
            <a:r>
              <a:rPr lang="tr-TR" b="0" dirty="0" smtClean="0">
                <a:solidFill>
                  <a:schemeClr val="accent1"/>
                </a:solidFill>
              </a:rPr>
              <a:t>. 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tr-TR" b="0" dirty="0" smtClean="0"/>
              <a:t>Regulation...</a:t>
            </a:r>
            <a:r>
              <a:rPr lang="tr-TR" b="0" baseline="0" dirty="0" smtClean="0"/>
              <a:t> </a:t>
            </a:r>
            <a:endParaRPr lang="tr-TR" b="0" dirty="0" smtClean="0">
              <a:solidFill>
                <a:schemeClr val="accent1"/>
              </a:solidFill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New entrants... </a:t>
            </a:r>
          </a:p>
          <a:p>
            <a:pPr marL="228600" marR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tr-TR" b="0" dirty="0" smtClean="0"/>
              <a:t>Erosion of credit relationship...</a:t>
            </a:r>
          </a:p>
          <a:p>
            <a:pPr algn="just"/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52192-7E96-486F-8CB3-5A5299799B32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 are many challenging aspects to SME banking. To understand how to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address each challenge, it is helpful to analyze these challenges in the context in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which they occur. The banking “value chain,” or chain of activities, provides a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framework for this disaggregated analysis.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Highlighted observations from the five value chain stages are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AutoNum type="arabicParenR"/>
            </a:pP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nderstanding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market,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AutoNum type="arabicParenR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products and services,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AutoNum type="arabicParenR"/>
            </a:pP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cquiring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screening clients,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AutoNum type="arabicParenR"/>
            </a:pP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erving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clients, and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AutoNum type="arabicParenR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Managing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information and knowledge.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52192-7E96-486F-8CB3-5A5299799B32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Risk management is always a critical bank function, but it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becomes especially critical in a relatively new industry such as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SME banking because there is less information on how to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mitigate risks for this sector. The risks themselves are not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unique: as in all banking, they include credit, market, strategic,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operational risk.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Leading banks are finding ways to manage both these risks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through a comprehensive set of risk management practices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undertaken at each stage of the SME banking value chain.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52192-7E96-486F-8CB3-5A5299799B32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Growing any portfolio of customers requires that banks be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demand-driven, i.e., responsive to the needs and preferences of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clients. SMEs differ from both large businesses and individual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customers in their needs and preferences, and in what it takes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serve them.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Since a small business in one context may be a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relatively large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corporation in another, definitional clarity is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essential to effectively understand the market.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Before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attempting to determine how to satisfy SME demand, 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bank needed to step back and achieve consensus on how to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define the market.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Even when the SME sector is clearly defined and its needs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profiled, the range of businesses that make up this market may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warrant further segmentation. 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52192-7E96-486F-8CB3-5A5299799B32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2006, Bank Muscat had successfully captured a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40–45 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percent commercial banking market share in Oman, but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noticed that no one was targeting the SME sector. Its own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small portfolio of SME loans was performing poorly.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these inputs, it restructured its operations, segmenting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its lending into Program Lending, which offers highly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structured products to smaller SMEs, and SME Finance,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which provides more customized service to larger SMEs.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bank is now in the process of upgrading its Client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Relationship Management (CRM) capabilities so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it can use current portfolio information to increase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sales and to develop its own credit scoring models.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52192-7E96-486F-8CB3-5A5299799B32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bank’s product and service offering includes, but is not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limited to, lending, deposit, and transactional products. 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breadth of the offering is important because it impacts a bank’s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SME market share by drawing in new clients or securing more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business from existing clients.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design of products 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services also impacts the profitability of serving the SME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market. Lastly, effective product development can influence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size of the addressable market itself by enabling banks to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reach clients that would otherwise be uninterested or unable to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meet requirements for service.</a:t>
            </a:r>
          </a:p>
          <a:p>
            <a:pPr algn="just"/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52192-7E96-486F-8CB3-5A5299799B32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26E82-CCD3-47B3-ABA3-FF47BF06A42D}" type="datetime1">
              <a:rPr lang="tr-TR" smtClean="0"/>
              <a:pPr/>
              <a:t>05.07.2012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8888-22A8-4F60-ABE3-A3717A02DFF7}" type="datetime1">
              <a:rPr lang="tr-TR" smtClean="0"/>
              <a:pPr/>
              <a:t>05.07.2012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9478-7E9C-4E06-951D-4F6165F078F4}" type="datetime1">
              <a:rPr lang="tr-TR" smtClean="0"/>
              <a:pPr/>
              <a:t>05.07.2012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E4DEA-D4EC-4F69-91DE-A38ED87617AC}" type="datetime1">
              <a:rPr lang="tr-TR" smtClean="0"/>
              <a:pPr/>
              <a:t>05.07.2012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15720-322A-4580-BB05-EE357ADDD3ED}" type="datetime1">
              <a:rPr lang="tr-TR" smtClean="0"/>
              <a:pPr/>
              <a:t>05.07.2012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7FEA-CDD4-4D44-A232-585807DAA1C7}" type="datetime1">
              <a:rPr lang="tr-TR" smtClean="0"/>
              <a:pPr/>
              <a:t>05.07.2012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9121-26AE-467F-A772-73B88B67F8A0}" type="datetime1">
              <a:rPr lang="tr-TR" smtClean="0"/>
              <a:pPr/>
              <a:t>05.07.2012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A9193-8953-45D5-904D-D6127D6F7497}" type="datetime1">
              <a:rPr lang="tr-TR" smtClean="0"/>
              <a:pPr/>
              <a:t>05.07.2012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4F773-A32A-4A79-A9BE-2F8BD1265F06}" type="datetime1">
              <a:rPr lang="tr-TR" smtClean="0"/>
              <a:pPr/>
              <a:t>05.07.2012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69D90-99DA-4A8A-BDAD-87F3D47EDFF3}" type="datetime1">
              <a:rPr lang="tr-TR" smtClean="0"/>
              <a:pPr/>
              <a:t>05.07.2012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6A77-419F-46E2-BF7D-E3FDB113BD45}" type="datetime1">
              <a:rPr lang="tr-TR" smtClean="0"/>
              <a:pPr/>
              <a:t>05.07.2012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87CC6-CDED-4B43-9CCE-ACA0A1BFAE80}" type="datetime1">
              <a:rPr lang="tr-TR" smtClean="0"/>
              <a:pPr/>
              <a:t>05.07.2012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F00CC-0D16-4F8E-B7C7-27CF24BF815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852936"/>
            <a:ext cx="8280920" cy="1470025"/>
          </a:xfrm>
        </p:spPr>
        <p:txBody>
          <a:bodyPr>
            <a:normAutofit/>
          </a:bodyPr>
          <a:lstStyle/>
          <a:p>
            <a:pPr lvl="0" algn="r"/>
            <a:r>
              <a:rPr lang="en-US" sz="3200" b="1" dirty="0"/>
              <a:t>Customer Focused Innovation in SME Banking</a:t>
            </a:r>
            <a:endParaRPr lang="tr-TR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304856" cy="1752600"/>
          </a:xfrm>
        </p:spPr>
        <p:txBody>
          <a:bodyPr>
            <a:normAutofit/>
          </a:bodyPr>
          <a:lstStyle/>
          <a:p>
            <a:pPr lvl="0"/>
            <a:endParaRPr lang="tr-TR" b="1" dirty="0" smtClean="0"/>
          </a:p>
          <a:p>
            <a:pPr lvl="0" algn="r"/>
            <a:r>
              <a:rPr lang="en-US" sz="2000" b="1" dirty="0" smtClean="0">
                <a:solidFill>
                  <a:schemeClr val="tx1"/>
                </a:solidFill>
              </a:rPr>
              <a:t>Assoc. Prof. Dr. </a:t>
            </a:r>
            <a:r>
              <a:rPr lang="en-US" sz="2000" b="1" dirty="0" err="1" smtClean="0">
                <a:solidFill>
                  <a:schemeClr val="tx1"/>
                </a:solidFill>
              </a:rPr>
              <a:t>Abdulkadir</a:t>
            </a:r>
            <a:r>
              <a:rPr lang="en-US" sz="2000" b="1" dirty="0" smtClean="0">
                <a:solidFill>
                  <a:schemeClr val="tx1"/>
                </a:solidFill>
              </a:rPr>
              <a:t> Tuna</a:t>
            </a:r>
            <a:endParaRPr lang="tr-TR" sz="2000" b="1" dirty="0" smtClean="0">
              <a:solidFill>
                <a:schemeClr val="tx1"/>
              </a:solidFill>
            </a:endParaRPr>
          </a:p>
          <a:p>
            <a:pPr algn="r"/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SME BANK - ADFIMI INTERNATIONAL DEVELOPMENT FORUM KUALA LUMPUR, </a:t>
            </a:r>
            <a:r>
              <a:rPr lang="tr-TR" sz="2000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5-6 </a:t>
            </a:r>
            <a:r>
              <a:rPr lang="en-US" sz="2000" b="1" dirty="0">
                <a:solidFill>
                  <a:schemeClr val="tx1"/>
                </a:solidFill>
              </a:rPr>
              <a:t>JULY, 2012</a:t>
            </a:r>
            <a:endParaRPr lang="tr-TR" sz="2000" dirty="0">
              <a:solidFill>
                <a:schemeClr val="tx1"/>
              </a:solidFill>
            </a:endParaRPr>
          </a:p>
          <a:p>
            <a:pPr lvl="0"/>
            <a:endParaRPr lang="tr-TR" sz="2000" b="1" dirty="0" smtClean="0">
              <a:solidFill>
                <a:schemeClr val="tx1"/>
              </a:solidFill>
            </a:endParaRPr>
          </a:p>
          <a:p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537520"/>
          </a:xfrm>
          <a:prstGeom prst="rect">
            <a:avLst/>
          </a:prstGeom>
          <a:solidFill>
            <a:schemeClr val="accent3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835696" y="908720"/>
            <a:ext cx="5328592" cy="523220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Istanbul Chamber of Commerce</a:t>
            </a:r>
            <a:endParaRPr lang="tr-TR" sz="2800" dirty="0">
              <a:solidFill>
                <a:schemeClr val="bg1"/>
              </a:solidFill>
            </a:endParaRPr>
          </a:p>
        </p:txBody>
      </p:sp>
      <p:pic>
        <p:nvPicPr>
          <p:cNvPr id="28674" name="Picture 2" descr="http://www.sesam-uae.com/turkish-trademission/images/NERLEI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620688"/>
            <a:ext cx="1152129" cy="11521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0"/>
            <a:ext cx="385903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16832"/>
            <a:ext cx="898088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620688"/>
            <a:ext cx="7219950" cy="503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6" name="Picture 4" descr="http://4.bp.blogspot.com/_17J8LRIQEf0/TTPo6nWzGRI/AAAAAAAAADw/erAOuc1c3eI/s640/icici+ban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0"/>
            <a:ext cx="3120378" cy="176480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1124744"/>
            <a:ext cx="57241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“ SME banking is not about providing a loan. It is about the complete relationship value</a:t>
            </a:r>
            <a:r>
              <a:rPr lang="tr-TR" sz="1200" dirty="0" smtClean="0"/>
              <a:t> </a:t>
            </a:r>
            <a:r>
              <a:rPr lang="en-US" sz="1200" dirty="0" smtClean="0"/>
              <a:t>that you can offer the SME. This spans</a:t>
            </a:r>
            <a:r>
              <a:rPr lang="tr-TR" sz="1200" dirty="0" smtClean="0"/>
              <a:t> </a:t>
            </a:r>
            <a:r>
              <a:rPr lang="en-US" sz="1200" dirty="0" smtClean="0"/>
              <a:t>the opportunity on the liability side and the</a:t>
            </a:r>
            <a:r>
              <a:rPr lang="tr-TR" sz="1200" dirty="0" smtClean="0"/>
              <a:t> </a:t>
            </a:r>
            <a:r>
              <a:rPr lang="en-US" sz="1200" dirty="0" smtClean="0"/>
              <a:t>opportunity on the transaction side.”</a:t>
            </a:r>
            <a:endParaRPr lang="tr-TR" sz="1200" dirty="0"/>
          </a:p>
        </p:txBody>
      </p:sp>
      <p:sp>
        <p:nvSpPr>
          <p:cNvPr id="6" name="Rectangle 5"/>
          <p:cNvSpPr/>
          <p:nvPr/>
        </p:nvSpPr>
        <p:spPr>
          <a:xfrm>
            <a:off x="2339752" y="1844824"/>
            <a:ext cx="338437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 smtClean="0"/>
              <a:t>V. Chandok, Senior General Manager, ICICI Bank</a:t>
            </a:r>
            <a:endParaRPr lang="tr-TR" sz="1200" dirty="0"/>
          </a:p>
        </p:txBody>
      </p:sp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58938" y="764705"/>
            <a:ext cx="3005549" cy="172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7245" y="2852937"/>
            <a:ext cx="2802907" cy="243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45153" y="2852936"/>
            <a:ext cx="2991343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2420888"/>
            <a:ext cx="2916560" cy="2882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>
              <a:buNone/>
            </a:pPr>
            <a:endParaRPr lang="tr-TR" b="1" dirty="0" smtClean="0"/>
          </a:p>
          <a:p>
            <a:pPr>
              <a:buNone/>
            </a:pPr>
            <a:endParaRPr lang="tr-TR" sz="40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tr-TR" sz="4000" b="1" dirty="0" smtClean="0">
                <a:solidFill>
                  <a:schemeClr val="tx2"/>
                </a:solidFill>
              </a:rPr>
              <a:t>3. </a:t>
            </a:r>
            <a:r>
              <a:rPr lang="en-US" sz="4000" b="1" dirty="0" smtClean="0">
                <a:solidFill>
                  <a:schemeClr val="tx2"/>
                </a:solidFill>
              </a:rPr>
              <a:t>Acquiring and Screening SME Clients</a:t>
            </a:r>
            <a:endParaRPr lang="tr-TR" sz="4000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http://www.childrenscentralcal.org/adaptivesports/PublishingImages/Wells-Far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126" y="476672"/>
            <a:ext cx="863522" cy="855193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23528" y="1340768"/>
            <a:ext cx="4176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“ Many small business owners have told us that we were the first to recognize their</a:t>
            </a:r>
            <a:r>
              <a:rPr lang="tr-TR" sz="1200" dirty="0" smtClean="0"/>
              <a:t> </a:t>
            </a:r>
            <a:r>
              <a:rPr lang="en-US" sz="1200" dirty="0" smtClean="0"/>
              <a:t>business in a meaningful way, by giving it a line of credit.”</a:t>
            </a:r>
            <a:endParaRPr lang="tr-TR" sz="1200" dirty="0"/>
          </a:p>
        </p:txBody>
      </p:sp>
      <p:sp>
        <p:nvSpPr>
          <p:cNvPr id="5" name="Rectangle 4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7" name="Rectangle 6"/>
          <p:cNvSpPr/>
          <p:nvPr/>
        </p:nvSpPr>
        <p:spPr>
          <a:xfrm>
            <a:off x="1329378" y="1844824"/>
            <a:ext cx="3026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M. Bernstein, Head of Small Business Banking</a:t>
            </a:r>
            <a:endParaRPr lang="tr-TR" sz="1200" dirty="0"/>
          </a:p>
        </p:txBody>
      </p:sp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2376156"/>
            <a:ext cx="3312368" cy="3429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6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548680"/>
            <a:ext cx="3600400" cy="1631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6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52639" y="2420888"/>
            <a:ext cx="3683857" cy="2894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b="1" dirty="0" smtClean="0"/>
          </a:p>
          <a:p>
            <a:endParaRPr lang="tr-TR" b="1" dirty="0" smtClean="0"/>
          </a:p>
          <a:p>
            <a:pPr algn="ctr">
              <a:buNone/>
            </a:pPr>
            <a:r>
              <a:rPr lang="tr-TR" sz="4400" b="1" dirty="0" smtClean="0">
                <a:solidFill>
                  <a:schemeClr val="tx2"/>
                </a:solidFill>
              </a:rPr>
              <a:t>4. Serving SME Clients</a:t>
            </a:r>
            <a:endParaRPr lang="tr-TR" sz="4400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212976"/>
            <a:ext cx="336494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07012" y="1628800"/>
            <a:ext cx="277727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5508104" y="764704"/>
            <a:ext cx="30598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Banks that segment their approach can</a:t>
            </a:r>
          </a:p>
          <a:p>
            <a:pPr algn="ctr"/>
            <a:r>
              <a:rPr lang="en-US" sz="1400" b="1" dirty="0" smtClean="0"/>
              <a:t>provide multiple levels of personal service</a:t>
            </a:r>
            <a:endParaRPr lang="tr-TR" sz="1400" dirty="0"/>
          </a:p>
        </p:txBody>
      </p:sp>
      <p:sp>
        <p:nvSpPr>
          <p:cNvPr id="10" name="Rectangle 9"/>
          <p:cNvSpPr/>
          <p:nvPr/>
        </p:nvSpPr>
        <p:spPr>
          <a:xfrm>
            <a:off x="683568" y="2636912"/>
            <a:ext cx="3456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Branches are the primary delivery</a:t>
            </a:r>
          </a:p>
          <a:p>
            <a:pPr algn="ctr"/>
            <a:r>
              <a:rPr lang="tr-TR" sz="1400" b="1" dirty="0" smtClean="0"/>
              <a:t>channel for nonlending products</a:t>
            </a:r>
            <a:endParaRPr lang="tr-TR" sz="14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sz="3600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tr-TR" sz="36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tr-TR" sz="3600" b="1" dirty="0" smtClean="0">
                <a:solidFill>
                  <a:schemeClr val="tx2"/>
                </a:solidFill>
              </a:rPr>
              <a:t>5. Managing Information and Knowledge</a:t>
            </a:r>
            <a:endParaRPr lang="tr-TR" sz="3600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38" y="908720"/>
            <a:ext cx="328612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OVERVIEW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sz="2400" b="1" dirty="0" smtClean="0">
              <a:solidFill>
                <a:srgbClr val="002060"/>
              </a:solidFill>
            </a:endParaRPr>
          </a:p>
          <a:p>
            <a:r>
              <a:rPr lang="en-US" sz="2600" b="1" dirty="0" smtClean="0">
                <a:solidFill>
                  <a:srgbClr val="002060"/>
                </a:solidFill>
              </a:rPr>
              <a:t>A </a:t>
            </a:r>
            <a:r>
              <a:rPr lang="en-US" sz="2600" b="1" dirty="0">
                <a:solidFill>
                  <a:srgbClr val="002060"/>
                </a:solidFill>
              </a:rPr>
              <a:t>difficult environment but </a:t>
            </a:r>
            <a:r>
              <a:rPr lang="en-US" sz="2600" b="1" dirty="0" smtClean="0">
                <a:solidFill>
                  <a:srgbClr val="002060"/>
                </a:solidFill>
              </a:rPr>
              <a:t>the</a:t>
            </a:r>
            <a:r>
              <a:rPr lang="tr-TR" sz="2600" b="1" dirty="0" smtClean="0">
                <a:solidFill>
                  <a:srgbClr val="002060"/>
                </a:solidFill>
              </a:rPr>
              <a:t> </a:t>
            </a:r>
            <a:r>
              <a:rPr lang="en-US" sz="2600" b="1" dirty="0" smtClean="0">
                <a:solidFill>
                  <a:srgbClr val="002060"/>
                </a:solidFill>
              </a:rPr>
              <a:t>outlook is improving</a:t>
            </a:r>
            <a:endParaRPr lang="tr-TR" sz="26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tr-TR" sz="2600" b="1" dirty="0" smtClean="0">
              <a:solidFill>
                <a:srgbClr val="002060"/>
              </a:solidFill>
            </a:endParaRPr>
          </a:p>
          <a:p>
            <a:r>
              <a:rPr lang="en-US" sz="2600" b="1" dirty="0" smtClean="0">
                <a:solidFill>
                  <a:srgbClr val="002060"/>
                </a:solidFill>
              </a:rPr>
              <a:t>Today’s SMEs want many things</a:t>
            </a:r>
            <a:endParaRPr lang="tr-TR" sz="2600" b="1" dirty="0" smtClean="0">
              <a:solidFill>
                <a:srgbClr val="002060"/>
              </a:solidFill>
            </a:endParaRPr>
          </a:p>
          <a:p>
            <a:endParaRPr lang="tr-TR" sz="2600" b="1" dirty="0" smtClean="0">
              <a:solidFill>
                <a:srgbClr val="002060"/>
              </a:solidFill>
            </a:endParaRPr>
          </a:p>
          <a:p>
            <a:r>
              <a:rPr lang="tr-TR" sz="2600" b="1" dirty="0" smtClean="0">
                <a:solidFill>
                  <a:srgbClr val="002060"/>
                </a:solidFill>
              </a:rPr>
              <a:t>The challenges in pursuing SME-driven revenue growth</a:t>
            </a:r>
          </a:p>
          <a:p>
            <a:pPr>
              <a:buNone/>
            </a:pPr>
            <a:endParaRPr lang="tr-TR" sz="2600" b="1" dirty="0" smtClean="0">
              <a:solidFill>
                <a:srgbClr val="002060"/>
              </a:solidFill>
            </a:endParaRPr>
          </a:p>
          <a:p>
            <a:r>
              <a:rPr lang="tr-TR" sz="2600" b="1" dirty="0" smtClean="0">
                <a:solidFill>
                  <a:srgbClr val="002060"/>
                </a:solidFill>
              </a:rPr>
              <a:t>Customer centricity: crucial, but tough to achieve</a:t>
            </a:r>
          </a:p>
          <a:p>
            <a:endParaRPr lang="tr-TR" sz="2400" b="1" dirty="0" smtClean="0">
              <a:solidFill>
                <a:srgbClr val="002060"/>
              </a:solidFill>
            </a:endParaRPr>
          </a:p>
          <a:p>
            <a:endParaRPr lang="tr-TR" sz="2400" b="1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692696"/>
            <a:ext cx="5040560" cy="580926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Five strategic areas form the</a:t>
            </a:r>
            <a:r>
              <a:rPr lang="tr-TR" sz="2000" b="1" dirty="0" smtClean="0"/>
              <a:t> </a:t>
            </a:r>
            <a:r>
              <a:rPr lang="en-US" sz="2000" b="1" dirty="0" smtClean="0"/>
              <a:t>foundation for SME banking performance</a:t>
            </a:r>
            <a:endParaRPr lang="tr-TR" sz="2000" dirty="0"/>
          </a:p>
        </p:txBody>
      </p:sp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340768"/>
            <a:ext cx="5112568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2337" y="3861048"/>
            <a:ext cx="5083919" cy="1944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7" name="Rectangle 6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2060"/>
                </a:solidFill>
              </a:rPr>
              <a:t>CONLUSION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Banks in general are not overly concerned</a:t>
            </a:r>
            <a:r>
              <a:rPr lang="tr-TR" dirty="0" smtClean="0"/>
              <a:t>...</a:t>
            </a:r>
          </a:p>
          <a:p>
            <a:r>
              <a:rPr lang="en-US" dirty="0" smtClean="0"/>
              <a:t>In developing markets, there are more opportunities</a:t>
            </a:r>
            <a:r>
              <a:rPr lang="tr-TR" dirty="0" smtClean="0"/>
              <a:t>....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en-US" dirty="0" smtClean="0"/>
              <a:t>Where innovation is flourishing, </a:t>
            </a:r>
            <a:r>
              <a:rPr lang="tr-TR" dirty="0" smtClean="0"/>
              <a:t>....</a:t>
            </a:r>
          </a:p>
          <a:p>
            <a:r>
              <a:rPr lang="en-US" dirty="0" smtClean="0"/>
              <a:t>The challenge is very different for start-up or</a:t>
            </a:r>
            <a:r>
              <a:rPr lang="tr-TR" dirty="0" smtClean="0"/>
              <a:t>...</a:t>
            </a:r>
          </a:p>
          <a:p>
            <a:r>
              <a:rPr lang="en-US" dirty="0" smtClean="0"/>
              <a:t>There are many examples of incremental product, channel</a:t>
            </a:r>
            <a:r>
              <a:rPr lang="tr-TR" dirty="0" smtClean="0"/>
              <a:t>....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19256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The series will focus on the five</a:t>
            </a:r>
            <a:br>
              <a:rPr lang="en-US" sz="3600" b="1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2060"/>
                </a:solidFill>
              </a:rPr>
              <a:t>key issues facing the industry in the </a:t>
            </a:r>
            <a:r>
              <a:rPr lang="tr-TR" sz="3600" b="1" dirty="0" smtClean="0">
                <a:solidFill>
                  <a:srgbClr val="002060"/>
                </a:solidFill>
              </a:rPr>
              <a:t>World</a:t>
            </a:r>
            <a:endParaRPr lang="tr-TR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3168352"/>
          </a:xfrm>
        </p:spPr>
        <p:txBody>
          <a:bodyPr/>
          <a:lstStyle/>
          <a:p>
            <a:r>
              <a:rPr lang="tr-TR" dirty="0" smtClean="0"/>
              <a:t>The </a:t>
            </a:r>
            <a:r>
              <a:rPr lang="tr-TR" dirty="0"/>
              <a:t>regulatory challenge</a:t>
            </a:r>
          </a:p>
          <a:p>
            <a:r>
              <a:rPr lang="en-US" dirty="0" smtClean="0"/>
              <a:t>Innovating </a:t>
            </a:r>
            <a:r>
              <a:rPr lang="en-US" dirty="0"/>
              <a:t>for the changing customer</a:t>
            </a:r>
          </a:p>
          <a:p>
            <a:r>
              <a:rPr lang="tr-TR" dirty="0" smtClean="0"/>
              <a:t>Globalisation</a:t>
            </a:r>
            <a:endParaRPr lang="tr-TR" dirty="0"/>
          </a:p>
          <a:p>
            <a:r>
              <a:rPr lang="tr-TR" dirty="0" smtClean="0"/>
              <a:t>Restructuring </a:t>
            </a:r>
            <a:r>
              <a:rPr lang="tr-TR" dirty="0"/>
              <a:t>for growth</a:t>
            </a:r>
          </a:p>
          <a:p>
            <a:r>
              <a:rPr lang="tr-TR" dirty="0" smtClean="0"/>
              <a:t>Rebuilding </a:t>
            </a:r>
            <a:r>
              <a:rPr lang="tr-TR" dirty="0"/>
              <a:t>trust and reputation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923928" y="3645024"/>
            <a:ext cx="4464496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accent1"/>
                </a:solidFill>
              </a:rPr>
              <a:t>Technology enables pure players to</a:t>
            </a:r>
          </a:p>
          <a:p>
            <a:r>
              <a:rPr lang="tr-TR" b="1" dirty="0" smtClean="0">
                <a:solidFill>
                  <a:schemeClr val="accent1"/>
                </a:solidFill>
              </a:rPr>
              <a:t>disintermediate banks and ‘steal</a:t>
            </a:r>
          </a:p>
          <a:p>
            <a:r>
              <a:rPr lang="tr-TR" b="1" dirty="0" smtClean="0">
                <a:solidFill>
                  <a:schemeClr val="accent1"/>
                </a:solidFill>
              </a:rPr>
              <a:t>their lunch’</a:t>
            </a:r>
          </a:p>
          <a:p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1520" y="1412776"/>
            <a:ext cx="4464496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Needs of SMEs are </a:t>
            </a:r>
            <a:r>
              <a:rPr lang="en-US" b="1" dirty="0" smtClean="0">
                <a:solidFill>
                  <a:schemeClr val="tx1"/>
                </a:solidFill>
              </a:rPr>
              <a:t>changing…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520" y="4869160"/>
            <a:ext cx="3420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/>
              <a:t>Erosion of credit relationship</a:t>
            </a:r>
            <a:r>
              <a:rPr lang="tr-TR" b="1" dirty="0" smtClean="0"/>
              <a:t>...</a:t>
            </a:r>
            <a:endParaRPr lang="tr-TR" b="1" dirty="0"/>
          </a:p>
        </p:txBody>
      </p:sp>
      <p:sp>
        <p:nvSpPr>
          <p:cNvPr id="17" name="Rectangle 16"/>
          <p:cNvSpPr/>
          <p:nvPr/>
        </p:nvSpPr>
        <p:spPr>
          <a:xfrm>
            <a:off x="251520" y="3068960"/>
            <a:ext cx="29523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/>
              <a:t>Regulation</a:t>
            </a:r>
            <a:r>
              <a:rPr lang="tr-TR" b="1" dirty="0" smtClean="0"/>
              <a:t>...</a:t>
            </a:r>
            <a:endParaRPr lang="tr-TR" b="1" dirty="0"/>
          </a:p>
        </p:txBody>
      </p:sp>
      <p:sp>
        <p:nvSpPr>
          <p:cNvPr id="18" name="Rectangle 17"/>
          <p:cNvSpPr/>
          <p:nvPr/>
        </p:nvSpPr>
        <p:spPr>
          <a:xfrm>
            <a:off x="251520" y="3789040"/>
            <a:ext cx="36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/>
              <a:t>New entrants</a:t>
            </a:r>
            <a:r>
              <a:rPr lang="tr-TR" b="1" dirty="0" smtClean="0"/>
              <a:t>...</a:t>
            </a:r>
            <a:endParaRPr lang="tr-TR" b="1" dirty="0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922114"/>
          </a:xfrm>
        </p:spPr>
        <p:txBody>
          <a:bodyPr>
            <a:noAutofit/>
          </a:bodyPr>
          <a:lstStyle/>
          <a:p>
            <a:r>
              <a:rPr lang="en-US" sz="3200" b="1" dirty="0"/>
              <a:t>The tipping point in SME banking is being driven by four key factors</a:t>
            </a:r>
            <a:endParaRPr lang="tr-TR" sz="3200" dirty="0"/>
          </a:p>
        </p:txBody>
      </p:sp>
      <p:sp>
        <p:nvSpPr>
          <p:cNvPr id="20" name="Rectangle 19"/>
          <p:cNvSpPr/>
          <p:nvPr/>
        </p:nvSpPr>
        <p:spPr>
          <a:xfrm>
            <a:off x="3923928" y="1916832"/>
            <a:ext cx="47537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>
                <a:solidFill>
                  <a:srgbClr val="4F81BD"/>
                </a:solidFill>
              </a:rPr>
              <a:t>Customers want more than money from</a:t>
            </a:r>
          </a:p>
          <a:p>
            <a:pPr lvl="0"/>
            <a:r>
              <a:rPr lang="en-US" b="1" dirty="0">
                <a:solidFill>
                  <a:srgbClr val="4F81BD"/>
                </a:solidFill>
              </a:rPr>
              <a:t>their banks, valuing innovative and tailored</a:t>
            </a:r>
          </a:p>
          <a:p>
            <a:pPr lvl="0"/>
            <a:r>
              <a:rPr lang="en-US" b="1" dirty="0">
                <a:solidFill>
                  <a:srgbClr val="4F81BD"/>
                </a:solidFill>
              </a:rPr>
              <a:t>products allied with sound business advice</a:t>
            </a:r>
            <a:endParaRPr lang="tr-TR" b="1" dirty="0">
              <a:solidFill>
                <a:srgbClr val="4F81BD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23928" y="3068960"/>
            <a:ext cx="4320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>
                <a:solidFill>
                  <a:srgbClr val="4F81BD"/>
                </a:solidFill>
              </a:rPr>
              <a:t>Pressure from Government Regulators</a:t>
            </a:r>
            <a:endParaRPr lang="tr-TR" b="1" dirty="0">
              <a:solidFill>
                <a:srgbClr val="4F81BD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23928" y="4869160"/>
            <a:ext cx="4320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>
                <a:solidFill>
                  <a:srgbClr val="4F81BD"/>
                </a:solidFill>
              </a:rPr>
              <a:t>Credit balances are falling, indicating that</a:t>
            </a:r>
          </a:p>
          <a:p>
            <a:pPr lvl="0"/>
            <a:r>
              <a:rPr lang="en-US" b="1" dirty="0">
                <a:solidFill>
                  <a:srgbClr val="4F81BD"/>
                </a:solidFill>
              </a:rPr>
              <a:t>SMEs are either using less credit, or are</a:t>
            </a:r>
          </a:p>
          <a:p>
            <a:pPr lvl="0"/>
            <a:r>
              <a:rPr lang="tr-TR" b="1" dirty="0">
                <a:solidFill>
                  <a:srgbClr val="4F81BD"/>
                </a:solidFill>
              </a:rPr>
              <a:t>finding alternative sources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Key activities at each of the five stages of the SME banking value chain</a:t>
            </a:r>
            <a:endParaRPr lang="tr-TR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58213"/>
            <a:ext cx="9144000" cy="4075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1844824"/>
            <a:ext cx="8892480" cy="2362274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tx2"/>
                </a:solidFill>
              </a:rPr>
              <a:t>1.Understanding the SME Market</a:t>
            </a:r>
            <a:endParaRPr lang="tr-T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484784"/>
            <a:ext cx="4471682" cy="2802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7" name="Rectangle 6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pic>
        <p:nvPicPr>
          <p:cNvPr id="8" name="Picture 2" descr="http://www.english.globalarabnetwork.com/images/stories/2010/MAR/Bankmuscat_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124744"/>
            <a:ext cx="4173843" cy="1431033"/>
          </a:xfrm>
          <a:prstGeom prst="rect">
            <a:avLst/>
          </a:prstGeom>
          <a:noFill/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288032" y="3573016"/>
            <a:ext cx="3779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“ We saw that no one was trying to</a:t>
            </a:r>
          </a:p>
          <a:p>
            <a:r>
              <a:rPr lang="en-US" sz="1600" dirty="0" smtClean="0"/>
              <a:t>lend to SMEs in Oman, so we said,</a:t>
            </a:r>
          </a:p>
          <a:p>
            <a:r>
              <a:rPr lang="en-US" sz="1600" dirty="0" smtClean="0"/>
              <a:t>‘Why don’t we be the first?’”</a:t>
            </a:r>
            <a:endParaRPr lang="tr-TR" sz="1600" dirty="0"/>
          </a:p>
        </p:txBody>
      </p:sp>
      <p:sp>
        <p:nvSpPr>
          <p:cNvPr id="11" name="Rectangle 10"/>
          <p:cNvSpPr/>
          <p:nvPr/>
        </p:nvSpPr>
        <p:spPr>
          <a:xfrm>
            <a:off x="251520" y="2780928"/>
            <a:ext cx="37444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First Mover Advantage: Bank Muscat Targets</a:t>
            </a:r>
            <a:r>
              <a:rPr lang="tr-TR" sz="1600" b="1" dirty="0" smtClean="0"/>
              <a:t> Oman’s Unbanked SME Market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6" y="2348880"/>
            <a:ext cx="8999984" cy="1287016"/>
          </a:xfrm>
        </p:spPr>
        <p:txBody>
          <a:bodyPr>
            <a:noAutofit/>
          </a:bodyPr>
          <a:lstStyle/>
          <a:p>
            <a:r>
              <a:rPr lang="tr-TR" b="1" dirty="0" smtClean="0">
                <a:solidFill>
                  <a:schemeClr val="tx2"/>
                </a:solidFill>
              </a:rPr>
              <a:t>2.Developing Products and Services</a:t>
            </a:r>
            <a:endParaRPr lang="tr-TR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00CC-0D16-4F8E-B7C7-27CF24BF815A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2796</Words>
  <Application>Microsoft Office PowerPoint</Application>
  <PresentationFormat>On-screen Show (4:3)</PresentationFormat>
  <Paragraphs>225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Customer Focused Innovation in SME Banking</vt:lpstr>
      <vt:lpstr>OVERVIEW</vt:lpstr>
      <vt:lpstr>The series will focus on the five key issues facing the industry in the World</vt:lpstr>
      <vt:lpstr>The tipping point in SME banking is being driven by four key factors</vt:lpstr>
      <vt:lpstr>Key activities at each of the five stages of the SME banking value chain</vt:lpstr>
      <vt:lpstr>Slide 6</vt:lpstr>
      <vt:lpstr>1.Understanding the SME Market</vt:lpstr>
      <vt:lpstr>Slide 8</vt:lpstr>
      <vt:lpstr>2.Developing Products and Services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Five strategic areas form the foundation for SME banking performance</vt:lpstr>
      <vt:lpstr>CONLUSION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user</cp:lastModifiedBy>
  <cp:revision>255</cp:revision>
  <dcterms:created xsi:type="dcterms:W3CDTF">2012-07-03T17:29:33Z</dcterms:created>
  <dcterms:modified xsi:type="dcterms:W3CDTF">2012-07-05T12:08:22Z</dcterms:modified>
</cp:coreProperties>
</file>