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0" r:id="rId3"/>
    <p:sldId id="257" r:id="rId4"/>
    <p:sldId id="261" r:id="rId5"/>
    <p:sldId id="258" r:id="rId6"/>
    <p:sldId id="259" r:id="rId7"/>
    <p:sldId id="262" r:id="rId8"/>
    <p:sldId id="263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534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E3D692-D2C0-4E72-8B9D-9304A8AFC694}" type="doc">
      <dgm:prSet loTypeId="urn:microsoft.com/office/officeart/2008/layout/RadialCluster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643703C7-BAB2-4684-AB89-F4F5BF0182E9}">
      <dgm:prSet phldrT="[Text]"/>
      <dgm:spPr/>
      <dgm:t>
        <a:bodyPr/>
        <a:lstStyle/>
        <a:p>
          <a:r>
            <a:rPr lang="en-US" dirty="0" smtClean="0"/>
            <a:t>Questions that come to mind!</a:t>
          </a:r>
          <a:endParaRPr lang="en-US" dirty="0"/>
        </a:p>
      </dgm:t>
    </dgm:pt>
    <dgm:pt modelId="{1D5EDCEB-0398-43F0-B851-E4B3BFC0C41D}" type="parTrans" cxnId="{F0D55DF9-4995-44FD-87F2-6AE2C5E85BD0}">
      <dgm:prSet/>
      <dgm:spPr/>
      <dgm:t>
        <a:bodyPr/>
        <a:lstStyle/>
        <a:p>
          <a:endParaRPr lang="en-US"/>
        </a:p>
      </dgm:t>
    </dgm:pt>
    <dgm:pt modelId="{3BBB0A9C-C70A-4C7E-8560-EDD0C3A86F94}" type="sibTrans" cxnId="{F0D55DF9-4995-44FD-87F2-6AE2C5E85BD0}">
      <dgm:prSet/>
      <dgm:spPr/>
      <dgm:t>
        <a:bodyPr/>
        <a:lstStyle/>
        <a:p>
          <a:endParaRPr lang="en-US"/>
        </a:p>
      </dgm:t>
    </dgm:pt>
    <dgm:pt modelId="{1C026744-92E0-4F50-AA91-EE4844FC4F55}">
      <dgm:prSet phldrT="[Text]"/>
      <dgm:spPr/>
      <dgm:t>
        <a:bodyPr/>
        <a:lstStyle/>
        <a:p>
          <a:r>
            <a:rPr lang="en-US" dirty="0" smtClean="0"/>
            <a:t>What is blended finance?</a:t>
          </a:r>
          <a:endParaRPr lang="en-US" dirty="0"/>
        </a:p>
      </dgm:t>
    </dgm:pt>
    <dgm:pt modelId="{DEA7D657-8515-43B9-B208-82575555E85F}" type="parTrans" cxnId="{083AC64A-935E-4CE4-A6B1-3FA9A7E75C6A}">
      <dgm:prSet/>
      <dgm:spPr/>
      <dgm:t>
        <a:bodyPr/>
        <a:lstStyle/>
        <a:p>
          <a:endParaRPr lang="en-US"/>
        </a:p>
      </dgm:t>
    </dgm:pt>
    <dgm:pt modelId="{8D8CF6B4-324C-472E-A909-E0C608692DF7}" type="sibTrans" cxnId="{083AC64A-935E-4CE4-A6B1-3FA9A7E75C6A}">
      <dgm:prSet/>
      <dgm:spPr/>
      <dgm:t>
        <a:bodyPr/>
        <a:lstStyle/>
        <a:p>
          <a:endParaRPr lang="en-US"/>
        </a:p>
      </dgm:t>
    </dgm:pt>
    <dgm:pt modelId="{9EFE60EF-87AD-4C01-A734-41D9ACB3877F}">
      <dgm:prSet phldrT="[Text]"/>
      <dgm:spPr/>
      <dgm:t>
        <a:bodyPr/>
        <a:lstStyle/>
        <a:p>
          <a:r>
            <a:rPr lang="en-US" dirty="0" smtClean="0"/>
            <a:t>What central banks can do?</a:t>
          </a:r>
          <a:endParaRPr lang="en-US" dirty="0"/>
        </a:p>
      </dgm:t>
    </dgm:pt>
    <dgm:pt modelId="{0DAEC9C2-7A14-4E4B-8C0E-9212270A6160}" type="parTrans" cxnId="{E3DB0D1E-F637-4979-8143-E51DB5309BB7}">
      <dgm:prSet/>
      <dgm:spPr/>
      <dgm:t>
        <a:bodyPr/>
        <a:lstStyle/>
        <a:p>
          <a:endParaRPr lang="en-US"/>
        </a:p>
      </dgm:t>
    </dgm:pt>
    <dgm:pt modelId="{CDE6EDB7-E7A5-4EE6-92CD-4530648F23F3}" type="sibTrans" cxnId="{E3DB0D1E-F637-4979-8143-E51DB5309BB7}">
      <dgm:prSet/>
      <dgm:spPr/>
      <dgm:t>
        <a:bodyPr/>
        <a:lstStyle/>
        <a:p>
          <a:endParaRPr lang="en-US"/>
        </a:p>
      </dgm:t>
    </dgm:pt>
    <dgm:pt modelId="{C1A72E76-2FB9-413D-917A-68C5F00317D6}">
      <dgm:prSet phldrT="[Text]"/>
      <dgm:spPr/>
      <dgm:t>
        <a:bodyPr/>
        <a:lstStyle/>
        <a:p>
          <a:r>
            <a:rPr lang="en-US" dirty="0" smtClean="0"/>
            <a:t>What is Circular Economy?</a:t>
          </a:r>
          <a:endParaRPr lang="en-US" dirty="0"/>
        </a:p>
      </dgm:t>
    </dgm:pt>
    <dgm:pt modelId="{1FC971B7-1869-426F-9DCE-90DC22D6A415}" type="parTrans" cxnId="{93CE8D43-7F62-466A-BD7F-F5A954A3439E}">
      <dgm:prSet/>
      <dgm:spPr/>
      <dgm:t>
        <a:bodyPr/>
        <a:lstStyle/>
        <a:p>
          <a:endParaRPr lang="en-US"/>
        </a:p>
      </dgm:t>
    </dgm:pt>
    <dgm:pt modelId="{A4BC6804-8E68-4C21-8C4C-2FF4D8FB5577}" type="sibTrans" cxnId="{93CE8D43-7F62-466A-BD7F-F5A954A3439E}">
      <dgm:prSet/>
      <dgm:spPr/>
      <dgm:t>
        <a:bodyPr/>
        <a:lstStyle/>
        <a:p>
          <a:endParaRPr lang="en-US"/>
        </a:p>
      </dgm:t>
    </dgm:pt>
    <dgm:pt modelId="{99E8D915-9DAF-4FEE-B2F9-1E35ACF873F4}" type="pres">
      <dgm:prSet presAssocID="{E9E3D692-D2C0-4E72-8B9D-9304A8AFC69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ABEBB281-2BCF-4E3C-9182-258B169D34BF}" type="pres">
      <dgm:prSet presAssocID="{643703C7-BAB2-4684-AB89-F4F5BF0182E9}" presName="singleCycle" presStyleCnt="0"/>
      <dgm:spPr/>
    </dgm:pt>
    <dgm:pt modelId="{D0A978F5-2DAC-4081-B5C7-CF82C04CAD17}" type="pres">
      <dgm:prSet presAssocID="{643703C7-BAB2-4684-AB89-F4F5BF0182E9}" presName="singleCenter" presStyleLbl="node1" presStyleIdx="0" presStyleCnt="4">
        <dgm:presLayoutVars>
          <dgm:chMax val="7"/>
          <dgm:chPref val="7"/>
        </dgm:presLayoutVars>
      </dgm:prSet>
      <dgm:spPr/>
      <dgm:t>
        <a:bodyPr/>
        <a:lstStyle/>
        <a:p>
          <a:endParaRPr lang="en-GB"/>
        </a:p>
      </dgm:t>
    </dgm:pt>
    <dgm:pt modelId="{6DD5C575-BDF3-4C26-B1A1-443973471C62}" type="pres">
      <dgm:prSet presAssocID="{DEA7D657-8515-43B9-B208-82575555E85F}" presName="Name56" presStyleLbl="parChTrans1D2" presStyleIdx="0" presStyleCnt="3"/>
      <dgm:spPr/>
      <dgm:t>
        <a:bodyPr/>
        <a:lstStyle/>
        <a:p>
          <a:endParaRPr lang="en-GB"/>
        </a:p>
      </dgm:t>
    </dgm:pt>
    <dgm:pt modelId="{C8A919F5-05D3-4AED-81E0-0B6E51EB2A01}" type="pres">
      <dgm:prSet presAssocID="{1C026744-92E0-4F50-AA91-EE4844FC4F55}" presName="text0" presStyleLbl="node1" presStyleIdx="1" presStyleCnt="4" custRadScaleRad="103221" custRadScaleInc="62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E4C0B4F-56FD-4D89-B3EE-E647C77C4D0B}" type="pres">
      <dgm:prSet presAssocID="{0DAEC9C2-7A14-4E4B-8C0E-9212270A6160}" presName="Name56" presStyleLbl="parChTrans1D2" presStyleIdx="1" presStyleCnt="3"/>
      <dgm:spPr/>
      <dgm:t>
        <a:bodyPr/>
        <a:lstStyle/>
        <a:p>
          <a:endParaRPr lang="en-GB"/>
        </a:p>
      </dgm:t>
    </dgm:pt>
    <dgm:pt modelId="{F63CA531-55CB-43AC-9F54-75C6BEA51C15}" type="pres">
      <dgm:prSet presAssocID="{9EFE60EF-87AD-4C01-A734-41D9ACB3877F}" presName="text0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3AAA306-A844-4259-B42F-3C16B252EE9C}" type="pres">
      <dgm:prSet presAssocID="{1FC971B7-1869-426F-9DCE-90DC22D6A415}" presName="Name56" presStyleLbl="parChTrans1D2" presStyleIdx="2" presStyleCnt="3"/>
      <dgm:spPr/>
      <dgm:t>
        <a:bodyPr/>
        <a:lstStyle/>
        <a:p>
          <a:endParaRPr lang="en-GB"/>
        </a:p>
      </dgm:t>
    </dgm:pt>
    <dgm:pt modelId="{7F2EF9F3-99AB-41A0-8453-8B8CC4E90F4D}" type="pres">
      <dgm:prSet presAssocID="{C1A72E76-2FB9-413D-917A-68C5F00317D6}" presName="text0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5966CA0-D3EF-4311-82B0-C1492B46A24A}" type="presOf" srcId="{E9E3D692-D2C0-4E72-8B9D-9304A8AFC694}" destId="{99E8D915-9DAF-4FEE-B2F9-1E35ACF873F4}" srcOrd="0" destOrd="0" presId="urn:microsoft.com/office/officeart/2008/layout/RadialCluster"/>
    <dgm:cxn modelId="{3840EC71-C5C6-4DDB-B0B0-CE40BAD4C45D}" type="presOf" srcId="{C1A72E76-2FB9-413D-917A-68C5F00317D6}" destId="{7F2EF9F3-99AB-41A0-8453-8B8CC4E90F4D}" srcOrd="0" destOrd="0" presId="urn:microsoft.com/office/officeart/2008/layout/RadialCluster"/>
    <dgm:cxn modelId="{E3DB0D1E-F637-4979-8143-E51DB5309BB7}" srcId="{643703C7-BAB2-4684-AB89-F4F5BF0182E9}" destId="{9EFE60EF-87AD-4C01-A734-41D9ACB3877F}" srcOrd="1" destOrd="0" parTransId="{0DAEC9C2-7A14-4E4B-8C0E-9212270A6160}" sibTransId="{CDE6EDB7-E7A5-4EE6-92CD-4530648F23F3}"/>
    <dgm:cxn modelId="{38853BBB-71C6-423A-A0A6-31247971E0B2}" type="presOf" srcId="{643703C7-BAB2-4684-AB89-F4F5BF0182E9}" destId="{D0A978F5-2DAC-4081-B5C7-CF82C04CAD17}" srcOrd="0" destOrd="0" presId="urn:microsoft.com/office/officeart/2008/layout/RadialCluster"/>
    <dgm:cxn modelId="{07692F7D-2173-4A5F-A01C-4CE2EEFE6094}" type="presOf" srcId="{1FC971B7-1869-426F-9DCE-90DC22D6A415}" destId="{D3AAA306-A844-4259-B42F-3C16B252EE9C}" srcOrd="0" destOrd="0" presId="urn:microsoft.com/office/officeart/2008/layout/RadialCluster"/>
    <dgm:cxn modelId="{761ACB71-E133-4C11-83B8-92CFA95C118B}" type="presOf" srcId="{9EFE60EF-87AD-4C01-A734-41D9ACB3877F}" destId="{F63CA531-55CB-43AC-9F54-75C6BEA51C15}" srcOrd="0" destOrd="0" presId="urn:microsoft.com/office/officeart/2008/layout/RadialCluster"/>
    <dgm:cxn modelId="{CDAC74CC-A1B7-4F31-B297-BA6C701FD6D4}" type="presOf" srcId="{DEA7D657-8515-43B9-B208-82575555E85F}" destId="{6DD5C575-BDF3-4C26-B1A1-443973471C62}" srcOrd="0" destOrd="0" presId="urn:microsoft.com/office/officeart/2008/layout/RadialCluster"/>
    <dgm:cxn modelId="{F0D55DF9-4995-44FD-87F2-6AE2C5E85BD0}" srcId="{E9E3D692-D2C0-4E72-8B9D-9304A8AFC694}" destId="{643703C7-BAB2-4684-AB89-F4F5BF0182E9}" srcOrd="0" destOrd="0" parTransId="{1D5EDCEB-0398-43F0-B851-E4B3BFC0C41D}" sibTransId="{3BBB0A9C-C70A-4C7E-8560-EDD0C3A86F94}"/>
    <dgm:cxn modelId="{937B7F7C-2EDC-46A1-B964-79138CB07E37}" type="presOf" srcId="{0DAEC9C2-7A14-4E4B-8C0E-9212270A6160}" destId="{2E4C0B4F-56FD-4D89-B3EE-E647C77C4D0B}" srcOrd="0" destOrd="0" presId="urn:microsoft.com/office/officeart/2008/layout/RadialCluster"/>
    <dgm:cxn modelId="{0129506A-F2EB-4581-9E36-5E4A89A18B76}" type="presOf" srcId="{1C026744-92E0-4F50-AA91-EE4844FC4F55}" destId="{C8A919F5-05D3-4AED-81E0-0B6E51EB2A01}" srcOrd="0" destOrd="0" presId="urn:microsoft.com/office/officeart/2008/layout/RadialCluster"/>
    <dgm:cxn modelId="{083AC64A-935E-4CE4-A6B1-3FA9A7E75C6A}" srcId="{643703C7-BAB2-4684-AB89-F4F5BF0182E9}" destId="{1C026744-92E0-4F50-AA91-EE4844FC4F55}" srcOrd="0" destOrd="0" parTransId="{DEA7D657-8515-43B9-B208-82575555E85F}" sibTransId="{8D8CF6B4-324C-472E-A909-E0C608692DF7}"/>
    <dgm:cxn modelId="{93CE8D43-7F62-466A-BD7F-F5A954A3439E}" srcId="{643703C7-BAB2-4684-AB89-F4F5BF0182E9}" destId="{C1A72E76-2FB9-413D-917A-68C5F00317D6}" srcOrd="2" destOrd="0" parTransId="{1FC971B7-1869-426F-9DCE-90DC22D6A415}" sibTransId="{A4BC6804-8E68-4C21-8C4C-2FF4D8FB5577}"/>
    <dgm:cxn modelId="{48592487-E830-4A25-93FD-0F6A0CE21A05}" type="presParOf" srcId="{99E8D915-9DAF-4FEE-B2F9-1E35ACF873F4}" destId="{ABEBB281-2BCF-4E3C-9182-258B169D34BF}" srcOrd="0" destOrd="0" presId="urn:microsoft.com/office/officeart/2008/layout/RadialCluster"/>
    <dgm:cxn modelId="{7D4C6F7E-E520-48D8-B4CC-CE676BB491CF}" type="presParOf" srcId="{ABEBB281-2BCF-4E3C-9182-258B169D34BF}" destId="{D0A978F5-2DAC-4081-B5C7-CF82C04CAD17}" srcOrd="0" destOrd="0" presId="urn:microsoft.com/office/officeart/2008/layout/RadialCluster"/>
    <dgm:cxn modelId="{415C8813-FD84-4BDD-B8FB-B7EE4A7EB22F}" type="presParOf" srcId="{ABEBB281-2BCF-4E3C-9182-258B169D34BF}" destId="{6DD5C575-BDF3-4C26-B1A1-443973471C62}" srcOrd="1" destOrd="0" presId="urn:microsoft.com/office/officeart/2008/layout/RadialCluster"/>
    <dgm:cxn modelId="{7CB6F961-B890-4E0C-B383-7B6C86C978C6}" type="presParOf" srcId="{ABEBB281-2BCF-4E3C-9182-258B169D34BF}" destId="{C8A919F5-05D3-4AED-81E0-0B6E51EB2A01}" srcOrd="2" destOrd="0" presId="urn:microsoft.com/office/officeart/2008/layout/RadialCluster"/>
    <dgm:cxn modelId="{727F01C2-6910-40CE-ADC3-7A92A6C3747E}" type="presParOf" srcId="{ABEBB281-2BCF-4E3C-9182-258B169D34BF}" destId="{2E4C0B4F-56FD-4D89-B3EE-E647C77C4D0B}" srcOrd="3" destOrd="0" presId="urn:microsoft.com/office/officeart/2008/layout/RadialCluster"/>
    <dgm:cxn modelId="{F0ED95C0-ECA8-406A-860B-5E5A25049591}" type="presParOf" srcId="{ABEBB281-2BCF-4E3C-9182-258B169D34BF}" destId="{F63CA531-55CB-43AC-9F54-75C6BEA51C15}" srcOrd="4" destOrd="0" presId="urn:microsoft.com/office/officeart/2008/layout/RadialCluster"/>
    <dgm:cxn modelId="{25E83F07-2FCE-433D-90DB-72EE59CDE3AE}" type="presParOf" srcId="{ABEBB281-2BCF-4E3C-9182-258B169D34BF}" destId="{D3AAA306-A844-4259-B42F-3C16B252EE9C}" srcOrd="5" destOrd="0" presId="urn:microsoft.com/office/officeart/2008/layout/RadialCluster"/>
    <dgm:cxn modelId="{FE6C034F-DB9C-4EB6-A10E-A050A6F093F4}" type="presParOf" srcId="{ABEBB281-2BCF-4E3C-9182-258B169D34BF}" destId="{7F2EF9F3-99AB-41A0-8453-8B8CC4E90F4D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9A6AE4-1DFB-47B1-B4FA-329545FC0718}" type="doc">
      <dgm:prSet loTypeId="urn:microsoft.com/office/officeart/2005/8/layout/radial6" loCatId="cycle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3B60083-E46D-40A1-B2EC-9292EF4CF392}">
      <dgm:prSet phldrT="[Text]" custT="1"/>
      <dgm:spPr/>
      <dgm:t>
        <a:bodyPr/>
        <a:lstStyle/>
        <a:p>
          <a:r>
            <a:rPr lang="en-US" sz="1400" b="0" dirty="0" smtClean="0">
              <a:solidFill>
                <a:schemeClr val="tx1"/>
              </a:solidFill>
              <a:latin typeface="Arial Narrow" pitchFamily="34" charset="0"/>
            </a:rPr>
            <a:t>Comprehensive Human Development </a:t>
          </a:r>
          <a:endParaRPr lang="en-US" sz="1400" b="0" dirty="0">
            <a:solidFill>
              <a:schemeClr val="tx1"/>
            </a:solidFill>
            <a:latin typeface="Arial Narrow" pitchFamily="34" charset="0"/>
          </a:endParaRPr>
        </a:p>
      </dgm:t>
    </dgm:pt>
    <dgm:pt modelId="{8C7CB2FD-27F2-47A3-B382-583C7A0D4D57}" type="parTrans" cxnId="{EF96C48A-D9F1-4708-8437-442693CDE0E6}">
      <dgm:prSet/>
      <dgm:spPr/>
      <dgm:t>
        <a:bodyPr/>
        <a:lstStyle/>
        <a:p>
          <a:endParaRPr lang="en-US" sz="1400" b="0">
            <a:solidFill>
              <a:schemeClr val="tx1"/>
            </a:solidFill>
            <a:latin typeface="Arial Narrow" pitchFamily="34" charset="0"/>
          </a:endParaRPr>
        </a:p>
      </dgm:t>
    </dgm:pt>
    <dgm:pt modelId="{210DDB64-D2BD-4983-8042-384B387169B4}" type="sibTrans" cxnId="{EF96C48A-D9F1-4708-8437-442693CDE0E6}">
      <dgm:prSet/>
      <dgm:spPr/>
      <dgm:t>
        <a:bodyPr/>
        <a:lstStyle/>
        <a:p>
          <a:endParaRPr lang="en-US" sz="1400" b="0">
            <a:solidFill>
              <a:schemeClr val="tx1"/>
            </a:solidFill>
            <a:latin typeface="Arial Narrow" pitchFamily="34" charset="0"/>
          </a:endParaRPr>
        </a:p>
      </dgm:t>
    </dgm:pt>
    <dgm:pt modelId="{C5C27EDE-8BE7-4458-B9A9-678EF026F87F}">
      <dgm:prSet phldrT="[Text]" custT="1"/>
      <dgm:spPr/>
      <dgm:t>
        <a:bodyPr/>
        <a:lstStyle/>
        <a:p>
          <a:r>
            <a:rPr lang="en-US" sz="1400" b="0" dirty="0" smtClean="0">
              <a:solidFill>
                <a:schemeClr val="tx1"/>
              </a:solidFill>
              <a:latin typeface="Arial Narrow" pitchFamily="34" charset="0"/>
            </a:rPr>
            <a:t>Intellect</a:t>
          </a:r>
          <a:endParaRPr lang="en-US" sz="1400" b="0" dirty="0">
            <a:solidFill>
              <a:schemeClr val="tx1"/>
            </a:solidFill>
            <a:latin typeface="Arial Narrow" pitchFamily="34" charset="0"/>
          </a:endParaRPr>
        </a:p>
      </dgm:t>
    </dgm:pt>
    <dgm:pt modelId="{F591BC6F-00BC-4777-959B-EB115452C9D4}" type="parTrans" cxnId="{7A881531-16CE-41D7-BC5A-463B599202D2}">
      <dgm:prSet/>
      <dgm:spPr/>
      <dgm:t>
        <a:bodyPr/>
        <a:lstStyle/>
        <a:p>
          <a:endParaRPr lang="en-US" sz="1400" b="0">
            <a:solidFill>
              <a:schemeClr val="tx1"/>
            </a:solidFill>
            <a:latin typeface="Arial Narrow" pitchFamily="34" charset="0"/>
          </a:endParaRPr>
        </a:p>
      </dgm:t>
    </dgm:pt>
    <dgm:pt modelId="{81B5F35D-04E3-4642-A500-CBB9B6A9E608}" type="sibTrans" cxnId="{7A881531-16CE-41D7-BC5A-463B599202D2}">
      <dgm:prSet/>
      <dgm:spPr/>
      <dgm:t>
        <a:bodyPr/>
        <a:lstStyle/>
        <a:p>
          <a:endParaRPr lang="en-US" sz="1400" b="0">
            <a:solidFill>
              <a:schemeClr val="tx1"/>
            </a:solidFill>
            <a:latin typeface="Arial Narrow" pitchFamily="34" charset="0"/>
          </a:endParaRPr>
        </a:p>
      </dgm:t>
    </dgm:pt>
    <dgm:pt modelId="{A83BA118-366F-4F21-BBA1-1FADC4539DD3}">
      <dgm:prSet phldrT="[Text]" custT="1"/>
      <dgm:spPr/>
      <dgm:t>
        <a:bodyPr/>
        <a:lstStyle/>
        <a:p>
          <a:r>
            <a:rPr lang="en-US" sz="1400" b="0" dirty="0" smtClean="0">
              <a:solidFill>
                <a:schemeClr val="tx1"/>
              </a:solidFill>
              <a:latin typeface="Arial Narrow" pitchFamily="34" charset="0"/>
            </a:rPr>
            <a:t>Future Generation</a:t>
          </a:r>
          <a:endParaRPr lang="en-US" sz="1400" b="0" dirty="0">
            <a:solidFill>
              <a:schemeClr val="tx1"/>
            </a:solidFill>
            <a:latin typeface="Arial Narrow" pitchFamily="34" charset="0"/>
          </a:endParaRPr>
        </a:p>
      </dgm:t>
    </dgm:pt>
    <dgm:pt modelId="{4E1822AD-6478-4593-97A2-7F63A045D287}" type="parTrans" cxnId="{E6703F5E-F16F-40E1-9DA7-AA2E6605C549}">
      <dgm:prSet/>
      <dgm:spPr/>
      <dgm:t>
        <a:bodyPr/>
        <a:lstStyle/>
        <a:p>
          <a:endParaRPr lang="en-US" sz="1400" b="0">
            <a:solidFill>
              <a:schemeClr val="tx1"/>
            </a:solidFill>
            <a:latin typeface="Arial Narrow" pitchFamily="34" charset="0"/>
          </a:endParaRPr>
        </a:p>
      </dgm:t>
    </dgm:pt>
    <dgm:pt modelId="{96C80D3E-99D4-406B-A659-932A2E9C9C62}" type="sibTrans" cxnId="{E6703F5E-F16F-40E1-9DA7-AA2E6605C549}">
      <dgm:prSet/>
      <dgm:spPr/>
      <dgm:t>
        <a:bodyPr/>
        <a:lstStyle/>
        <a:p>
          <a:endParaRPr lang="en-US" sz="1400" b="0">
            <a:solidFill>
              <a:schemeClr val="tx1"/>
            </a:solidFill>
            <a:latin typeface="Arial Narrow" pitchFamily="34" charset="0"/>
          </a:endParaRPr>
        </a:p>
      </dgm:t>
    </dgm:pt>
    <dgm:pt modelId="{1FB037AC-F92F-4A89-97E1-6072DB27B1F0}">
      <dgm:prSet phldrT="[Text]" custT="1"/>
      <dgm:spPr/>
      <dgm:t>
        <a:bodyPr/>
        <a:lstStyle/>
        <a:p>
          <a:r>
            <a:rPr lang="en-US" sz="1400" b="0" dirty="0" smtClean="0">
              <a:solidFill>
                <a:schemeClr val="tx1"/>
              </a:solidFill>
              <a:latin typeface="Arial Narrow" pitchFamily="34" charset="0"/>
            </a:rPr>
            <a:t>Self Respect</a:t>
          </a:r>
          <a:endParaRPr lang="en-US" sz="1400" b="0" dirty="0">
            <a:solidFill>
              <a:schemeClr val="tx1"/>
            </a:solidFill>
            <a:latin typeface="Arial Narrow" pitchFamily="34" charset="0"/>
          </a:endParaRPr>
        </a:p>
      </dgm:t>
    </dgm:pt>
    <dgm:pt modelId="{3291352E-608C-4626-9960-3332DD9864F6}" type="parTrans" cxnId="{42913212-4A24-4746-8AF4-139BAC72312D}">
      <dgm:prSet/>
      <dgm:spPr/>
      <dgm:t>
        <a:bodyPr/>
        <a:lstStyle/>
        <a:p>
          <a:endParaRPr lang="en-US" sz="1400" b="0">
            <a:solidFill>
              <a:schemeClr val="tx1"/>
            </a:solidFill>
            <a:latin typeface="Arial Narrow" pitchFamily="34" charset="0"/>
          </a:endParaRPr>
        </a:p>
      </dgm:t>
    </dgm:pt>
    <dgm:pt modelId="{C7277F55-0FBD-46B0-98C6-93B3F1223530}" type="sibTrans" cxnId="{42913212-4A24-4746-8AF4-139BAC72312D}">
      <dgm:prSet/>
      <dgm:spPr/>
      <dgm:t>
        <a:bodyPr/>
        <a:lstStyle/>
        <a:p>
          <a:endParaRPr lang="en-US" sz="1400" b="0">
            <a:solidFill>
              <a:schemeClr val="tx1"/>
            </a:solidFill>
            <a:latin typeface="Arial Narrow" pitchFamily="34" charset="0"/>
          </a:endParaRPr>
        </a:p>
      </dgm:t>
    </dgm:pt>
    <dgm:pt modelId="{1F53AE1D-3BE5-4B3A-A838-ACA348B943DD}">
      <dgm:prSet phldrT="[Text]" custT="1"/>
      <dgm:spPr/>
      <dgm:t>
        <a:bodyPr/>
        <a:lstStyle/>
        <a:p>
          <a:r>
            <a:rPr lang="en-US" sz="1400" b="0" dirty="0" smtClean="0">
              <a:solidFill>
                <a:schemeClr val="tx1"/>
              </a:solidFill>
              <a:latin typeface="Arial Narrow" pitchFamily="34" charset="0"/>
            </a:rPr>
            <a:t>Wealth</a:t>
          </a:r>
          <a:endParaRPr lang="en-US" sz="1400" b="0" dirty="0">
            <a:solidFill>
              <a:schemeClr val="tx1"/>
            </a:solidFill>
            <a:latin typeface="Arial Narrow" pitchFamily="34" charset="0"/>
          </a:endParaRPr>
        </a:p>
      </dgm:t>
    </dgm:pt>
    <dgm:pt modelId="{15B7E213-D017-4434-A823-BA1467E18965}" type="parTrans" cxnId="{A55F0245-A237-4B29-A690-17311186E8AA}">
      <dgm:prSet/>
      <dgm:spPr/>
      <dgm:t>
        <a:bodyPr/>
        <a:lstStyle/>
        <a:p>
          <a:endParaRPr lang="en-US" sz="1400" b="0">
            <a:solidFill>
              <a:schemeClr val="tx1"/>
            </a:solidFill>
            <a:latin typeface="Arial Narrow" pitchFamily="34" charset="0"/>
          </a:endParaRPr>
        </a:p>
      </dgm:t>
    </dgm:pt>
    <dgm:pt modelId="{68548D88-AD08-4D9D-9C1E-823AA9BC0B98}" type="sibTrans" cxnId="{A55F0245-A237-4B29-A690-17311186E8AA}">
      <dgm:prSet/>
      <dgm:spPr/>
      <dgm:t>
        <a:bodyPr/>
        <a:lstStyle/>
        <a:p>
          <a:endParaRPr lang="en-US" sz="1400" b="0">
            <a:solidFill>
              <a:schemeClr val="tx1"/>
            </a:solidFill>
            <a:latin typeface="Arial Narrow" pitchFamily="34" charset="0"/>
          </a:endParaRPr>
        </a:p>
      </dgm:t>
    </dgm:pt>
    <dgm:pt modelId="{B8BB73B5-C36F-4D9C-A02D-913D9234F11D}">
      <dgm:prSet phldrT="[Text]" custT="1"/>
      <dgm:spPr/>
      <dgm:t>
        <a:bodyPr/>
        <a:lstStyle/>
        <a:p>
          <a:r>
            <a:rPr lang="en-US" sz="1400" b="0" dirty="0" smtClean="0">
              <a:solidFill>
                <a:schemeClr val="tx1"/>
              </a:solidFill>
              <a:latin typeface="Arial Narrow" pitchFamily="34" charset="0"/>
            </a:rPr>
            <a:t>Religion</a:t>
          </a:r>
          <a:endParaRPr lang="en-US" sz="1400" b="0" dirty="0">
            <a:solidFill>
              <a:schemeClr val="tx1"/>
            </a:solidFill>
            <a:latin typeface="Arial Narrow" pitchFamily="34" charset="0"/>
          </a:endParaRPr>
        </a:p>
      </dgm:t>
    </dgm:pt>
    <dgm:pt modelId="{41D29FEB-ED6D-49C9-B08E-80BCDD55A113}" type="parTrans" cxnId="{9850D644-C264-4116-AF8B-40AE1760453E}">
      <dgm:prSet/>
      <dgm:spPr/>
      <dgm:t>
        <a:bodyPr/>
        <a:lstStyle/>
        <a:p>
          <a:endParaRPr lang="en-US" sz="1400" b="0">
            <a:solidFill>
              <a:schemeClr val="tx1"/>
            </a:solidFill>
            <a:latin typeface="Arial Narrow" pitchFamily="34" charset="0"/>
          </a:endParaRPr>
        </a:p>
      </dgm:t>
    </dgm:pt>
    <dgm:pt modelId="{6A342517-3913-4526-AF29-D1F701F82554}" type="sibTrans" cxnId="{9850D644-C264-4116-AF8B-40AE1760453E}">
      <dgm:prSet/>
      <dgm:spPr/>
      <dgm:t>
        <a:bodyPr/>
        <a:lstStyle/>
        <a:p>
          <a:endParaRPr lang="en-US" sz="1400" b="0">
            <a:solidFill>
              <a:schemeClr val="tx1"/>
            </a:solidFill>
            <a:latin typeface="Arial Narrow" pitchFamily="34" charset="0"/>
          </a:endParaRPr>
        </a:p>
      </dgm:t>
    </dgm:pt>
    <dgm:pt modelId="{CCC6615D-F46C-4F9B-AFFB-3EC9630993D2}" type="pres">
      <dgm:prSet presAssocID="{679A6AE4-1DFB-47B1-B4FA-329545FC071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7545991-40ED-4899-8DBC-11E5C560FF19}" type="pres">
      <dgm:prSet presAssocID="{13B60083-E46D-40A1-B2EC-9292EF4CF392}" presName="centerShape" presStyleLbl="node0" presStyleIdx="0" presStyleCnt="1"/>
      <dgm:spPr/>
      <dgm:t>
        <a:bodyPr/>
        <a:lstStyle/>
        <a:p>
          <a:endParaRPr lang="en-GB"/>
        </a:p>
      </dgm:t>
    </dgm:pt>
    <dgm:pt modelId="{E5C9E1DE-4687-428F-82D6-D8ED242CA2C3}" type="pres">
      <dgm:prSet presAssocID="{C5C27EDE-8BE7-4458-B9A9-678EF026F87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4C01378-9C5B-4730-8832-8BE44EB76BEB}" type="pres">
      <dgm:prSet presAssocID="{C5C27EDE-8BE7-4458-B9A9-678EF026F87F}" presName="dummy" presStyleCnt="0"/>
      <dgm:spPr/>
    </dgm:pt>
    <dgm:pt modelId="{A6DBAE40-3EE6-4F72-9104-C8EACBBD6977}" type="pres">
      <dgm:prSet presAssocID="{81B5F35D-04E3-4642-A500-CBB9B6A9E608}" presName="sibTrans" presStyleLbl="sibTrans2D1" presStyleIdx="0" presStyleCnt="5"/>
      <dgm:spPr/>
      <dgm:t>
        <a:bodyPr/>
        <a:lstStyle/>
        <a:p>
          <a:endParaRPr lang="en-GB"/>
        </a:p>
      </dgm:t>
    </dgm:pt>
    <dgm:pt modelId="{6F97DFF6-0C3D-452F-A128-D791E6F1926A}" type="pres">
      <dgm:prSet presAssocID="{A83BA118-366F-4F21-BBA1-1FADC4539DD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B8F3D8-C40E-4EE0-B580-9C613A0ED5FC}" type="pres">
      <dgm:prSet presAssocID="{A83BA118-366F-4F21-BBA1-1FADC4539DD3}" presName="dummy" presStyleCnt="0"/>
      <dgm:spPr/>
    </dgm:pt>
    <dgm:pt modelId="{65442A0E-D6A9-499F-B475-7097C756010E}" type="pres">
      <dgm:prSet presAssocID="{96C80D3E-99D4-406B-A659-932A2E9C9C62}" presName="sibTrans" presStyleLbl="sibTrans2D1" presStyleIdx="1" presStyleCnt="5"/>
      <dgm:spPr/>
      <dgm:t>
        <a:bodyPr/>
        <a:lstStyle/>
        <a:p>
          <a:endParaRPr lang="en-GB"/>
        </a:p>
      </dgm:t>
    </dgm:pt>
    <dgm:pt modelId="{206D9BCE-07A3-4936-ACE2-AB024D5F0247}" type="pres">
      <dgm:prSet presAssocID="{1FB037AC-F92F-4A89-97E1-6072DB27B1F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8967E86-E3C1-4DE9-A1CB-B62B854DEAB1}" type="pres">
      <dgm:prSet presAssocID="{1FB037AC-F92F-4A89-97E1-6072DB27B1F0}" presName="dummy" presStyleCnt="0"/>
      <dgm:spPr/>
    </dgm:pt>
    <dgm:pt modelId="{D8C29FDE-443F-44F3-BD0C-16CF3ACCA75D}" type="pres">
      <dgm:prSet presAssocID="{C7277F55-0FBD-46B0-98C6-93B3F1223530}" presName="sibTrans" presStyleLbl="sibTrans2D1" presStyleIdx="2" presStyleCnt="5"/>
      <dgm:spPr/>
      <dgm:t>
        <a:bodyPr/>
        <a:lstStyle/>
        <a:p>
          <a:endParaRPr lang="en-GB"/>
        </a:p>
      </dgm:t>
    </dgm:pt>
    <dgm:pt modelId="{0326ECCB-5F41-49CD-8FAF-C89CB36199E2}" type="pres">
      <dgm:prSet presAssocID="{1F53AE1D-3BE5-4B3A-A838-ACA348B943D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D3FEC42-543D-46DA-ACA6-4CACEC090C58}" type="pres">
      <dgm:prSet presAssocID="{1F53AE1D-3BE5-4B3A-A838-ACA348B943DD}" presName="dummy" presStyleCnt="0"/>
      <dgm:spPr/>
    </dgm:pt>
    <dgm:pt modelId="{4BE30A85-18EB-4895-B378-E0DACEA29D70}" type="pres">
      <dgm:prSet presAssocID="{68548D88-AD08-4D9D-9C1E-823AA9BC0B98}" presName="sibTrans" presStyleLbl="sibTrans2D1" presStyleIdx="3" presStyleCnt="5"/>
      <dgm:spPr/>
      <dgm:t>
        <a:bodyPr/>
        <a:lstStyle/>
        <a:p>
          <a:endParaRPr lang="en-GB"/>
        </a:p>
      </dgm:t>
    </dgm:pt>
    <dgm:pt modelId="{99AE4C97-D947-4B9B-8847-EF55D814D7E5}" type="pres">
      <dgm:prSet presAssocID="{B8BB73B5-C36F-4D9C-A02D-913D9234F11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F9C6721-408B-4837-BBD7-DD131C80B778}" type="pres">
      <dgm:prSet presAssocID="{B8BB73B5-C36F-4D9C-A02D-913D9234F11D}" presName="dummy" presStyleCnt="0"/>
      <dgm:spPr/>
    </dgm:pt>
    <dgm:pt modelId="{4DF7800A-52E0-40D6-8C3B-1161337EC22C}" type="pres">
      <dgm:prSet presAssocID="{6A342517-3913-4526-AF29-D1F701F82554}" presName="sibTrans" presStyleLbl="sibTrans2D1" presStyleIdx="4" presStyleCnt="5"/>
      <dgm:spPr/>
      <dgm:t>
        <a:bodyPr/>
        <a:lstStyle/>
        <a:p>
          <a:endParaRPr lang="en-GB"/>
        </a:p>
      </dgm:t>
    </dgm:pt>
  </dgm:ptLst>
  <dgm:cxnLst>
    <dgm:cxn modelId="{8CAB4086-16A8-4AEC-8E13-08D6395FA0FD}" type="presOf" srcId="{6A342517-3913-4526-AF29-D1F701F82554}" destId="{4DF7800A-52E0-40D6-8C3B-1161337EC22C}" srcOrd="0" destOrd="0" presId="urn:microsoft.com/office/officeart/2005/8/layout/radial6"/>
    <dgm:cxn modelId="{13472B56-52AD-4B7A-8B53-A4B1608E139D}" type="presOf" srcId="{C5C27EDE-8BE7-4458-B9A9-678EF026F87F}" destId="{E5C9E1DE-4687-428F-82D6-D8ED242CA2C3}" srcOrd="0" destOrd="0" presId="urn:microsoft.com/office/officeart/2005/8/layout/radial6"/>
    <dgm:cxn modelId="{7A881531-16CE-41D7-BC5A-463B599202D2}" srcId="{13B60083-E46D-40A1-B2EC-9292EF4CF392}" destId="{C5C27EDE-8BE7-4458-B9A9-678EF026F87F}" srcOrd="0" destOrd="0" parTransId="{F591BC6F-00BC-4777-959B-EB115452C9D4}" sibTransId="{81B5F35D-04E3-4642-A500-CBB9B6A9E608}"/>
    <dgm:cxn modelId="{7AEADE67-908D-4E9F-AF8F-4494E529AB0A}" type="presOf" srcId="{1FB037AC-F92F-4A89-97E1-6072DB27B1F0}" destId="{206D9BCE-07A3-4936-ACE2-AB024D5F0247}" srcOrd="0" destOrd="0" presId="urn:microsoft.com/office/officeart/2005/8/layout/radial6"/>
    <dgm:cxn modelId="{1620A832-285A-429D-A471-056B867925CF}" type="presOf" srcId="{1F53AE1D-3BE5-4B3A-A838-ACA348B943DD}" destId="{0326ECCB-5F41-49CD-8FAF-C89CB36199E2}" srcOrd="0" destOrd="0" presId="urn:microsoft.com/office/officeart/2005/8/layout/radial6"/>
    <dgm:cxn modelId="{42913212-4A24-4746-8AF4-139BAC72312D}" srcId="{13B60083-E46D-40A1-B2EC-9292EF4CF392}" destId="{1FB037AC-F92F-4A89-97E1-6072DB27B1F0}" srcOrd="2" destOrd="0" parTransId="{3291352E-608C-4626-9960-3332DD9864F6}" sibTransId="{C7277F55-0FBD-46B0-98C6-93B3F1223530}"/>
    <dgm:cxn modelId="{30C58DC1-A249-4539-A835-95A3483E763A}" type="presOf" srcId="{C7277F55-0FBD-46B0-98C6-93B3F1223530}" destId="{D8C29FDE-443F-44F3-BD0C-16CF3ACCA75D}" srcOrd="0" destOrd="0" presId="urn:microsoft.com/office/officeart/2005/8/layout/radial6"/>
    <dgm:cxn modelId="{3E3B026A-796D-458D-B02C-FBB8C2A1CA24}" type="presOf" srcId="{13B60083-E46D-40A1-B2EC-9292EF4CF392}" destId="{67545991-40ED-4899-8DBC-11E5C560FF19}" srcOrd="0" destOrd="0" presId="urn:microsoft.com/office/officeart/2005/8/layout/radial6"/>
    <dgm:cxn modelId="{20A9044C-AA23-40E5-AD99-1569117A35C3}" type="presOf" srcId="{96C80D3E-99D4-406B-A659-932A2E9C9C62}" destId="{65442A0E-D6A9-499F-B475-7097C756010E}" srcOrd="0" destOrd="0" presId="urn:microsoft.com/office/officeart/2005/8/layout/radial6"/>
    <dgm:cxn modelId="{7001E67A-7394-4DAE-A0DA-04A216D45961}" type="presOf" srcId="{68548D88-AD08-4D9D-9C1E-823AA9BC0B98}" destId="{4BE30A85-18EB-4895-B378-E0DACEA29D70}" srcOrd="0" destOrd="0" presId="urn:microsoft.com/office/officeart/2005/8/layout/radial6"/>
    <dgm:cxn modelId="{5801B7B6-E66D-408D-B493-75D57499FB70}" type="presOf" srcId="{81B5F35D-04E3-4642-A500-CBB9B6A9E608}" destId="{A6DBAE40-3EE6-4F72-9104-C8EACBBD6977}" srcOrd="0" destOrd="0" presId="urn:microsoft.com/office/officeart/2005/8/layout/radial6"/>
    <dgm:cxn modelId="{4ED46A61-3D21-489D-AEBE-54DA223D5D9D}" type="presOf" srcId="{679A6AE4-1DFB-47B1-B4FA-329545FC0718}" destId="{CCC6615D-F46C-4F9B-AFFB-3EC9630993D2}" srcOrd="0" destOrd="0" presId="urn:microsoft.com/office/officeart/2005/8/layout/radial6"/>
    <dgm:cxn modelId="{EF96C48A-D9F1-4708-8437-442693CDE0E6}" srcId="{679A6AE4-1DFB-47B1-B4FA-329545FC0718}" destId="{13B60083-E46D-40A1-B2EC-9292EF4CF392}" srcOrd="0" destOrd="0" parTransId="{8C7CB2FD-27F2-47A3-B382-583C7A0D4D57}" sibTransId="{210DDB64-D2BD-4983-8042-384B387169B4}"/>
    <dgm:cxn modelId="{A55F0245-A237-4B29-A690-17311186E8AA}" srcId="{13B60083-E46D-40A1-B2EC-9292EF4CF392}" destId="{1F53AE1D-3BE5-4B3A-A838-ACA348B943DD}" srcOrd="3" destOrd="0" parTransId="{15B7E213-D017-4434-A823-BA1467E18965}" sibTransId="{68548D88-AD08-4D9D-9C1E-823AA9BC0B98}"/>
    <dgm:cxn modelId="{70682167-785E-4A59-8AAE-4DEAC2CDB18E}" type="presOf" srcId="{B8BB73B5-C36F-4D9C-A02D-913D9234F11D}" destId="{99AE4C97-D947-4B9B-8847-EF55D814D7E5}" srcOrd="0" destOrd="0" presId="urn:microsoft.com/office/officeart/2005/8/layout/radial6"/>
    <dgm:cxn modelId="{9850D644-C264-4116-AF8B-40AE1760453E}" srcId="{13B60083-E46D-40A1-B2EC-9292EF4CF392}" destId="{B8BB73B5-C36F-4D9C-A02D-913D9234F11D}" srcOrd="4" destOrd="0" parTransId="{41D29FEB-ED6D-49C9-B08E-80BCDD55A113}" sibTransId="{6A342517-3913-4526-AF29-D1F701F82554}"/>
    <dgm:cxn modelId="{49587C57-57EF-491B-BB92-D94D50540D49}" type="presOf" srcId="{A83BA118-366F-4F21-BBA1-1FADC4539DD3}" destId="{6F97DFF6-0C3D-452F-A128-D791E6F1926A}" srcOrd="0" destOrd="0" presId="urn:microsoft.com/office/officeart/2005/8/layout/radial6"/>
    <dgm:cxn modelId="{E6703F5E-F16F-40E1-9DA7-AA2E6605C549}" srcId="{13B60083-E46D-40A1-B2EC-9292EF4CF392}" destId="{A83BA118-366F-4F21-BBA1-1FADC4539DD3}" srcOrd="1" destOrd="0" parTransId="{4E1822AD-6478-4593-97A2-7F63A045D287}" sibTransId="{96C80D3E-99D4-406B-A659-932A2E9C9C62}"/>
    <dgm:cxn modelId="{4FBEF829-3780-4D65-BF94-9CF6FF3F155B}" type="presParOf" srcId="{CCC6615D-F46C-4F9B-AFFB-3EC9630993D2}" destId="{67545991-40ED-4899-8DBC-11E5C560FF19}" srcOrd="0" destOrd="0" presId="urn:microsoft.com/office/officeart/2005/8/layout/radial6"/>
    <dgm:cxn modelId="{5664BA2B-9B66-48E2-8936-284E90254B7A}" type="presParOf" srcId="{CCC6615D-F46C-4F9B-AFFB-3EC9630993D2}" destId="{E5C9E1DE-4687-428F-82D6-D8ED242CA2C3}" srcOrd="1" destOrd="0" presId="urn:microsoft.com/office/officeart/2005/8/layout/radial6"/>
    <dgm:cxn modelId="{1C54E7BF-EEFA-47C1-BFDC-272D74FE8242}" type="presParOf" srcId="{CCC6615D-F46C-4F9B-AFFB-3EC9630993D2}" destId="{64C01378-9C5B-4730-8832-8BE44EB76BEB}" srcOrd="2" destOrd="0" presId="urn:microsoft.com/office/officeart/2005/8/layout/radial6"/>
    <dgm:cxn modelId="{3CFF8CB9-3480-46D6-A209-A0B5A040EB49}" type="presParOf" srcId="{CCC6615D-F46C-4F9B-AFFB-3EC9630993D2}" destId="{A6DBAE40-3EE6-4F72-9104-C8EACBBD6977}" srcOrd="3" destOrd="0" presId="urn:microsoft.com/office/officeart/2005/8/layout/radial6"/>
    <dgm:cxn modelId="{65CBE5A5-B037-4198-9753-225E2720B3AA}" type="presParOf" srcId="{CCC6615D-F46C-4F9B-AFFB-3EC9630993D2}" destId="{6F97DFF6-0C3D-452F-A128-D791E6F1926A}" srcOrd="4" destOrd="0" presId="urn:microsoft.com/office/officeart/2005/8/layout/radial6"/>
    <dgm:cxn modelId="{2F8E3958-200A-4EED-AC60-9AC5973D0178}" type="presParOf" srcId="{CCC6615D-F46C-4F9B-AFFB-3EC9630993D2}" destId="{CFB8F3D8-C40E-4EE0-B580-9C613A0ED5FC}" srcOrd="5" destOrd="0" presId="urn:microsoft.com/office/officeart/2005/8/layout/radial6"/>
    <dgm:cxn modelId="{65EBB41A-9F73-444B-9F25-3A812A26F7FE}" type="presParOf" srcId="{CCC6615D-F46C-4F9B-AFFB-3EC9630993D2}" destId="{65442A0E-D6A9-499F-B475-7097C756010E}" srcOrd="6" destOrd="0" presId="urn:microsoft.com/office/officeart/2005/8/layout/radial6"/>
    <dgm:cxn modelId="{5B48B15F-CD9C-413F-91FC-FDF67C952D66}" type="presParOf" srcId="{CCC6615D-F46C-4F9B-AFFB-3EC9630993D2}" destId="{206D9BCE-07A3-4936-ACE2-AB024D5F0247}" srcOrd="7" destOrd="0" presId="urn:microsoft.com/office/officeart/2005/8/layout/radial6"/>
    <dgm:cxn modelId="{CF2068B8-C656-4C26-B5CC-F62DFF8DF221}" type="presParOf" srcId="{CCC6615D-F46C-4F9B-AFFB-3EC9630993D2}" destId="{18967E86-E3C1-4DE9-A1CB-B62B854DEAB1}" srcOrd="8" destOrd="0" presId="urn:microsoft.com/office/officeart/2005/8/layout/radial6"/>
    <dgm:cxn modelId="{D8F2EB32-5EE4-4E35-B853-C6F7C1E85B44}" type="presParOf" srcId="{CCC6615D-F46C-4F9B-AFFB-3EC9630993D2}" destId="{D8C29FDE-443F-44F3-BD0C-16CF3ACCA75D}" srcOrd="9" destOrd="0" presId="urn:microsoft.com/office/officeart/2005/8/layout/radial6"/>
    <dgm:cxn modelId="{B614F75F-3267-4A83-81C3-EDC1DF964301}" type="presParOf" srcId="{CCC6615D-F46C-4F9B-AFFB-3EC9630993D2}" destId="{0326ECCB-5F41-49CD-8FAF-C89CB36199E2}" srcOrd="10" destOrd="0" presId="urn:microsoft.com/office/officeart/2005/8/layout/radial6"/>
    <dgm:cxn modelId="{73301017-4EF5-4B82-8015-583E161B9857}" type="presParOf" srcId="{CCC6615D-F46C-4F9B-AFFB-3EC9630993D2}" destId="{ED3FEC42-543D-46DA-ACA6-4CACEC090C58}" srcOrd="11" destOrd="0" presId="urn:microsoft.com/office/officeart/2005/8/layout/radial6"/>
    <dgm:cxn modelId="{AE91F8C7-5D28-4CA9-BC74-E443569830BC}" type="presParOf" srcId="{CCC6615D-F46C-4F9B-AFFB-3EC9630993D2}" destId="{4BE30A85-18EB-4895-B378-E0DACEA29D70}" srcOrd="12" destOrd="0" presId="urn:microsoft.com/office/officeart/2005/8/layout/radial6"/>
    <dgm:cxn modelId="{1EA045FC-C0BC-444C-9C1F-62340A08AF4F}" type="presParOf" srcId="{CCC6615D-F46C-4F9B-AFFB-3EC9630993D2}" destId="{99AE4C97-D947-4B9B-8847-EF55D814D7E5}" srcOrd="13" destOrd="0" presId="urn:microsoft.com/office/officeart/2005/8/layout/radial6"/>
    <dgm:cxn modelId="{907E3715-AA87-4E59-AAE9-D3816EAF83EB}" type="presParOf" srcId="{CCC6615D-F46C-4F9B-AFFB-3EC9630993D2}" destId="{6F9C6721-408B-4837-BBD7-DD131C80B778}" srcOrd="14" destOrd="0" presId="urn:microsoft.com/office/officeart/2005/8/layout/radial6"/>
    <dgm:cxn modelId="{25CB9D81-73C6-4F58-AB9C-49AAFEA38CEE}" type="presParOf" srcId="{CCC6615D-F46C-4F9B-AFFB-3EC9630993D2}" destId="{4DF7800A-52E0-40D6-8C3B-1161337EC22C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2654047-3F69-4100-8DDA-3A6FF8DE0FB8}" type="doc">
      <dgm:prSet loTypeId="urn:microsoft.com/office/officeart/2005/8/layout/gear1" loCatId="process" qsTypeId="urn:microsoft.com/office/officeart/2005/8/quickstyle/simple1" qsCatId="simple" csTypeId="urn:microsoft.com/office/officeart/2005/8/colors/colorful2" csCatId="colorful" phldr="1"/>
      <dgm:spPr/>
    </dgm:pt>
    <dgm:pt modelId="{72F08C6E-A6CA-4462-A9E9-E4320E24BC29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400" b="1" dirty="0" smtClean="0">
              <a:latin typeface="Arial Narrow" pitchFamily="34" charset="0"/>
            </a:rPr>
            <a:t>To Mobilize Private Funds for Sustainable Development </a:t>
          </a:r>
          <a:endParaRPr lang="en-US" sz="1400" b="1" dirty="0">
            <a:latin typeface="Arial Narrow" pitchFamily="34" charset="0"/>
          </a:endParaRPr>
        </a:p>
      </dgm:t>
    </dgm:pt>
    <dgm:pt modelId="{33CB6070-B671-43BB-8952-AC7DBD739D7D}" type="parTrans" cxnId="{A0538218-9791-4F6D-AA06-C73A13C15E71}">
      <dgm:prSet/>
      <dgm:spPr/>
      <dgm:t>
        <a:bodyPr/>
        <a:lstStyle/>
        <a:p>
          <a:endParaRPr lang="en-US" sz="1400">
            <a:latin typeface="Arial Narrow" pitchFamily="34" charset="0"/>
          </a:endParaRPr>
        </a:p>
      </dgm:t>
    </dgm:pt>
    <dgm:pt modelId="{32ED16C2-410C-41F5-9515-4AB94029F8D9}" type="sibTrans" cxnId="{A0538218-9791-4F6D-AA06-C73A13C15E71}">
      <dgm:prSet/>
      <dgm:spPr/>
      <dgm:t>
        <a:bodyPr/>
        <a:lstStyle/>
        <a:p>
          <a:endParaRPr lang="en-US" sz="1400">
            <a:latin typeface="Arial Narrow" pitchFamily="34" charset="0"/>
          </a:endParaRPr>
        </a:p>
      </dgm:t>
    </dgm:pt>
    <dgm:pt modelId="{2747DB4D-DF87-453E-9D5C-8DC85D77CFB4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400" b="1" dirty="0" smtClean="0">
              <a:latin typeface="Arial Narrow" pitchFamily="34" charset="0"/>
            </a:rPr>
            <a:t>Philanthropic Funds</a:t>
          </a:r>
          <a:endParaRPr lang="en-US" sz="1400" b="1" dirty="0">
            <a:latin typeface="Arial Narrow" pitchFamily="34" charset="0"/>
          </a:endParaRPr>
        </a:p>
      </dgm:t>
    </dgm:pt>
    <dgm:pt modelId="{521EF887-A7C4-4650-9051-2C5C3B9DF9EB}" type="parTrans" cxnId="{20F6BE06-8752-48AC-A154-7C5B86F5FF75}">
      <dgm:prSet/>
      <dgm:spPr/>
      <dgm:t>
        <a:bodyPr/>
        <a:lstStyle/>
        <a:p>
          <a:endParaRPr lang="en-US" sz="1400">
            <a:latin typeface="Arial Narrow" pitchFamily="34" charset="0"/>
          </a:endParaRPr>
        </a:p>
      </dgm:t>
    </dgm:pt>
    <dgm:pt modelId="{204B7287-2115-4935-AE7D-B80E1A43A64A}" type="sibTrans" cxnId="{20F6BE06-8752-48AC-A154-7C5B86F5FF75}">
      <dgm:prSet/>
      <dgm:spPr/>
      <dgm:t>
        <a:bodyPr/>
        <a:lstStyle/>
        <a:p>
          <a:endParaRPr lang="en-US" sz="1400">
            <a:latin typeface="Arial Narrow" pitchFamily="34" charset="0"/>
          </a:endParaRPr>
        </a:p>
      </dgm:t>
    </dgm:pt>
    <dgm:pt modelId="{326B7BD7-F4CD-4053-937B-46E17833C41B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400" b="1" dirty="0" smtClean="0">
              <a:latin typeface="Arial Narrow" pitchFamily="34" charset="0"/>
            </a:rPr>
            <a:t>Development Finance</a:t>
          </a:r>
          <a:endParaRPr lang="en-US" sz="1400" b="1" dirty="0">
            <a:latin typeface="Arial Narrow" pitchFamily="34" charset="0"/>
          </a:endParaRPr>
        </a:p>
      </dgm:t>
    </dgm:pt>
    <dgm:pt modelId="{763BC05E-68B2-4925-A16F-215AFBD16748}" type="parTrans" cxnId="{9720EC1E-D0DE-40C8-A3C6-18D5FAF79FFC}">
      <dgm:prSet/>
      <dgm:spPr/>
      <dgm:t>
        <a:bodyPr/>
        <a:lstStyle/>
        <a:p>
          <a:endParaRPr lang="en-US" sz="1400">
            <a:latin typeface="Arial Narrow" pitchFamily="34" charset="0"/>
          </a:endParaRPr>
        </a:p>
      </dgm:t>
    </dgm:pt>
    <dgm:pt modelId="{F683DB10-DAF7-436F-A55E-C0896D7FCBEB}" type="sibTrans" cxnId="{9720EC1E-D0DE-40C8-A3C6-18D5FAF79FFC}">
      <dgm:prSet/>
      <dgm:spPr/>
      <dgm:t>
        <a:bodyPr/>
        <a:lstStyle/>
        <a:p>
          <a:endParaRPr lang="en-US" sz="1400">
            <a:latin typeface="Arial Narrow" pitchFamily="34" charset="0"/>
          </a:endParaRPr>
        </a:p>
      </dgm:t>
    </dgm:pt>
    <dgm:pt modelId="{18FAEC74-B3D7-49E0-BF36-4A69C6200611}" type="pres">
      <dgm:prSet presAssocID="{12654047-3F69-4100-8DDA-3A6FF8DE0FB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0325B395-C12B-4CF7-AAE2-A219C528B1D3}" type="pres">
      <dgm:prSet presAssocID="{72F08C6E-A6CA-4462-A9E9-E4320E24BC29}" presName="gear1" presStyleLbl="node1" presStyleIdx="0" presStyleCnt="3" custLinFactNeighborX="7197" custLinFactNeighborY="151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2FFF76-238D-4535-BD2A-66B8420D4735}" type="pres">
      <dgm:prSet presAssocID="{72F08C6E-A6CA-4462-A9E9-E4320E24BC29}" presName="gear1srcNode" presStyleLbl="node1" presStyleIdx="0" presStyleCnt="3"/>
      <dgm:spPr/>
      <dgm:t>
        <a:bodyPr/>
        <a:lstStyle/>
        <a:p>
          <a:endParaRPr lang="en-US"/>
        </a:p>
      </dgm:t>
    </dgm:pt>
    <dgm:pt modelId="{6E2543C4-3AC6-4D70-8273-9B4BB6C4F620}" type="pres">
      <dgm:prSet presAssocID="{72F08C6E-A6CA-4462-A9E9-E4320E24BC29}" presName="gear1dstNode" presStyleLbl="node1" presStyleIdx="0" presStyleCnt="3"/>
      <dgm:spPr/>
      <dgm:t>
        <a:bodyPr/>
        <a:lstStyle/>
        <a:p>
          <a:endParaRPr lang="en-US"/>
        </a:p>
      </dgm:t>
    </dgm:pt>
    <dgm:pt modelId="{8CD8C68C-5AE6-405F-A10E-7B5D388901E2}" type="pres">
      <dgm:prSet presAssocID="{2747DB4D-DF87-453E-9D5C-8DC85D77CFB4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5640E8-835F-46A2-8643-E31215607EB0}" type="pres">
      <dgm:prSet presAssocID="{2747DB4D-DF87-453E-9D5C-8DC85D77CFB4}" presName="gear2srcNode" presStyleLbl="node1" presStyleIdx="1" presStyleCnt="3"/>
      <dgm:spPr/>
      <dgm:t>
        <a:bodyPr/>
        <a:lstStyle/>
        <a:p>
          <a:endParaRPr lang="en-US"/>
        </a:p>
      </dgm:t>
    </dgm:pt>
    <dgm:pt modelId="{87B0CF4E-78DA-44DE-8973-55110C970529}" type="pres">
      <dgm:prSet presAssocID="{2747DB4D-DF87-453E-9D5C-8DC85D77CFB4}" presName="gear2dstNode" presStyleLbl="node1" presStyleIdx="1" presStyleCnt="3"/>
      <dgm:spPr/>
      <dgm:t>
        <a:bodyPr/>
        <a:lstStyle/>
        <a:p>
          <a:endParaRPr lang="en-US"/>
        </a:p>
      </dgm:t>
    </dgm:pt>
    <dgm:pt modelId="{DA675FE1-0B7C-4420-B15B-7718DC31D524}" type="pres">
      <dgm:prSet presAssocID="{326B7BD7-F4CD-4053-937B-46E17833C41B}" presName="gear3" presStyleLbl="node1" presStyleIdx="2" presStyleCnt="3"/>
      <dgm:spPr/>
      <dgm:t>
        <a:bodyPr/>
        <a:lstStyle/>
        <a:p>
          <a:endParaRPr lang="en-US"/>
        </a:p>
      </dgm:t>
    </dgm:pt>
    <dgm:pt modelId="{71BF5A3A-2363-46F3-A1AB-16DDBF171A00}" type="pres">
      <dgm:prSet presAssocID="{326B7BD7-F4CD-4053-937B-46E17833C41B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D275B6-BBF5-41CF-B8B1-6205CD42E908}" type="pres">
      <dgm:prSet presAssocID="{326B7BD7-F4CD-4053-937B-46E17833C41B}" presName="gear3srcNode" presStyleLbl="node1" presStyleIdx="2" presStyleCnt="3"/>
      <dgm:spPr/>
      <dgm:t>
        <a:bodyPr/>
        <a:lstStyle/>
        <a:p>
          <a:endParaRPr lang="en-US"/>
        </a:p>
      </dgm:t>
    </dgm:pt>
    <dgm:pt modelId="{49ECABF0-D00D-4767-889E-663230479172}" type="pres">
      <dgm:prSet presAssocID="{326B7BD7-F4CD-4053-937B-46E17833C41B}" presName="gear3dstNode" presStyleLbl="node1" presStyleIdx="2" presStyleCnt="3"/>
      <dgm:spPr/>
      <dgm:t>
        <a:bodyPr/>
        <a:lstStyle/>
        <a:p>
          <a:endParaRPr lang="en-US"/>
        </a:p>
      </dgm:t>
    </dgm:pt>
    <dgm:pt modelId="{0AF478AF-BC2A-440E-944E-162A17AFC55C}" type="pres">
      <dgm:prSet presAssocID="{32ED16C2-410C-41F5-9515-4AB94029F8D9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D3CBA87B-7748-4D6C-A6EE-0DA581606D43}" type="pres">
      <dgm:prSet presAssocID="{204B7287-2115-4935-AE7D-B80E1A43A64A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F2F2D421-A3A7-4C8A-9E52-F1DC46BE66C1}" type="pres">
      <dgm:prSet presAssocID="{F683DB10-DAF7-436F-A55E-C0896D7FCBEB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6FB985CC-CE8F-413F-BDFD-F04CEB169304}" type="presOf" srcId="{72F08C6E-A6CA-4462-A9E9-E4320E24BC29}" destId="{452FFF76-238D-4535-BD2A-66B8420D4735}" srcOrd="1" destOrd="0" presId="urn:microsoft.com/office/officeart/2005/8/layout/gear1"/>
    <dgm:cxn modelId="{50B8725E-0237-461F-ABE4-258CEF092EFD}" type="presOf" srcId="{2747DB4D-DF87-453E-9D5C-8DC85D77CFB4}" destId="{8CD8C68C-5AE6-405F-A10E-7B5D388901E2}" srcOrd="0" destOrd="0" presId="urn:microsoft.com/office/officeart/2005/8/layout/gear1"/>
    <dgm:cxn modelId="{9BAB45E2-FF19-46FE-9275-4505E0547777}" type="presOf" srcId="{32ED16C2-410C-41F5-9515-4AB94029F8D9}" destId="{0AF478AF-BC2A-440E-944E-162A17AFC55C}" srcOrd="0" destOrd="0" presId="urn:microsoft.com/office/officeart/2005/8/layout/gear1"/>
    <dgm:cxn modelId="{D0F7027F-EEA6-413A-8756-DD027F6E9050}" type="presOf" srcId="{12654047-3F69-4100-8DDA-3A6FF8DE0FB8}" destId="{18FAEC74-B3D7-49E0-BF36-4A69C6200611}" srcOrd="0" destOrd="0" presId="urn:microsoft.com/office/officeart/2005/8/layout/gear1"/>
    <dgm:cxn modelId="{CE6DD2DF-FA7B-4AD9-9A98-D4D0A1132E9C}" type="presOf" srcId="{326B7BD7-F4CD-4053-937B-46E17833C41B}" destId="{49ECABF0-D00D-4767-889E-663230479172}" srcOrd="3" destOrd="0" presId="urn:microsoft.com/office/officeart/2005/8/layout/gear1"/>
    <dgm:cxn modelId="{20F6BE06-8752-48AC-A154-7C5B86F5FF75}" srcId="{12654047-3F69-4100-8DDA-3A6FF8DE0FB8}" destId="{2747DB4D-DF87-453E-9D5C-8DC85D77CFB4}" srcOrd="1" destOrd="0" parTransId="{521EF887-A7C4-4650-9051-2C5C3B9DF9EB}" sibTransId="{204B7287-2115-4935-AE7D-B80E1A43A64A}"/>
    <dgm:cxn modelId="{A72C3D5E-9E30-41C0-96B3-DE7A359AED9D}" type="presOf" srcId="{2747DB4D-DF87-453E-9D5C-8DC85D77CFB4}" destId="{87B0CF4E-78DA-44DE-8973-55110C970529}" srcOrd="2" destOrd="0" presId="urn:microsoft.com/office/officeart/2005/8/layout/gear1"/>
    <dgm:cxn modelId="{8EA918E2-8732-46B2-AE6C-6DD8503D56C8}" type="presOf" srcId="{72F08C6E-A6CA-4462-A9E9-E4320E24BC29}" destId="{6E2543C4-3AC6-4D70-8273-9B4BB6C4F620}" srcOrd="2" destOrd="0" presId="urn:microsoft.com/office/officeart/2005/8/layout/gear1"/>
    <dgm:cxn modelId="{4E68C18D-1EB3-477A-9A6A-8706366AE95E}" type="presOf" srcId="{326B7BD7-F4CD-4053-937B-46E17833C41B}" destId="{8DD275B6-BBF5-41CF-B8B1-6205CD42E908}" srcOrd="2" destOrd="0" presId="urn:microsoft.com/office/officeart/2005/8/layout/gear1"/>
    <dgm:cxn modelId="{A0538218-9791-4F6D-AA06-C73A13C15E71}" srcId="{12654047-3F69-4100-8DDA-3A6FF8DE0FB8}" destId="{72F08C6E-A6CA-4462-A9E9-E4320E24BC29}" srcOrd="0" destOrd="0" parTransId="{33CB6070-B671-43BB-8952-AC7DBD739D7D}" sibTransId="{32ED16C2-410C-41F5-9515-4AB94029F8D9}"/>
    <dgm:cxn modelId="{9720EC1E-D0DE-40C8-A3C6-18D5FAF79FFC}" srcId="{12654047-3F69-4100-8DDA-3A6FF8DE0FB8}" destId="{326B7BD7-F4CD-4053-937B-46E17833C41B}" srcOrd="2" destOrd="0" parTransId="{763BC05E-68B2-4925-A16F-215AFBD16748}" sibTransId="{F683DB10-DAF7-436F-A55E-C0896D7FCBEB}"/>
    <dgm:cxn modelId="{DA6C6855-0613-4045-B9B3-FA5CD90821B8}" type="presOf" srcId="{326B7BD7-F4CD-4053-937B-46E17833C41B}" destId="{DA675FE1-0B7C-4420-B15B-7718DC31D524}" srcOrd="0" destOrd="0" presId="urn:microsoft.com/office/officeart/2005/8/layout/gear1"/>
    <dgm:cxn modelId="{3097F731-A7E2-4C23-BE87-E4FE17C8F266}" type="presOf" srcId="{72F08C6E-A6CA-4462-A9E9-E4320E24BC29}" destId="{0325B395-C12B-4CF7-AAE2-A219C528B1D3}" srcOrd="0" destOrd="0" presId="urn:microsoft.com/office/officeart/2005/8/layout/gear1"/>
    <dgm:cxn modelId="{96551DB1-1C0A-4787-9BF7-EABC92884050}" type="presOf" srcId="{326B7BD7-F4CD-4053-937B-46E17833C41B}" destId="{71BF5A3A-2363-46F3-A1AB-16DDBF171A00}" srcOrd="1" destOrd="0" presId="urn:microsoft.com/office/officeart/2005/8/layout/gear1"/>
    <dgm:cxn modelId="{14EF9A13-BBD6-4DA4-AA17-4A39ECFE23F0}" type="presOf" srcId="{2747DB4D-DF87-453E-9D5C-8DC85D77CFB4}" destId="{405640E8-835F-46A2-8643-E31215607EB0}" srcOrd="1" destOrd="0" presId="urn:microsoft.com/office/officeart/2005/8/layout/gear1"/>
    <dgm:cxn modelId="{221AF100-49DA-4A48-868F-003FD429C354}" type="presOf" srcId="{F683DB10-DAF7-436F-A55E-C0896D7FCBEB}" destId="{F2F2D421-A3A7-4C8A-9E52-F1DC46BE66C1}" srcOrd="0" destOrd="0" presId="urn:microsoft.com/office/officeart/2005/8/layout/gear1"/>
    <dgm:cxn modelId="{1E2F2A31-7A5A-43FF-B743-7EDBD852F04B}" type="presOf" srcId="{204B7287-2115-4935-AE7D-B80E1A43A64A}" destId="{D3CBA87B-7748-4D6C-A6EE-0DA581606D43}" srcOrd="0" destOrd="0" presId="urn:microsoft.com/office/officeart/2005/8/layout/gear1"/>
    <dgm:cxn modelId="{693B7A8E-F8A3-45A0-B389-E3B762F78630}" type="presParOf" srcId="{18FAEC74-B3D7-49E0-BF36-4A69C6200611}" destId="{0325B395-C12B-4CF7-AAE2-A219C528B1D3}" srcOrd="0" destOrd="0" presId="urn:microsoft.com/office/officeart/2005/8/layout/gear1"/>
    <dgm:cxn modelId="{7BAE80C1-7AD0-41EA-B6BD-85FC07D42056}" type="presParOf" srcId="{18FAEC74-B3D7-49E0-BF36-4A69C6200611}" destId="{452FFF76-238D-4535-BD2A-66B8420D4735}" srcOrd="1" destOrd="0" presId="urn:microsoft.com/office/officeart/2005/8/layout/gear1"/>
    <dgm:cxn modelId="{3E41BCEF-D39A-43EF-ACAE-38205F504AC9}" type="presParOf" srcId="{18FAEC74-B3D7-49E0-BF36-4A69C6200611}" destId="{6E2543C4-3AC6-4D70-8273-9B4BB6C4F620}" srcOrd="2" destOrd="0" presId="urn:microsoft.com/office/officeart/2005/8/layout/gear1"/>
    <dgm:cxn modelId="{3B9C42B8-F478-4F25-8893-82D172F15027}" type="presParOf" srcId="{18FAEC74-B3D7-49E0-BF36-4A69C6200611}" destId="{8CD8C68C-5AE6-405F-A10E-7B5D388901E2}" srcOrd="3" destOrd="0" presId="urn:microsoft.com/office/officeart/2005/8/layout/gear1"/>
    <dgm:cxn modelId="{7F470FCF-22CE-42E2-8EFE-319F3E2E395E}" type="presParOf" srcId="{18FAEC74-B3D7-49E0-BF36-4A69C6200611}" destId="{405640E8-835F-46A2-8643-E31215607EB0}" srcOrd="4" destOrd="0" presId="urn:microsoft.com/office/officeart/2005/8/layout/gear1"/>
    <dgm:cxn modelId="{5B32489B-E1B7-4AE2-8B7E-B1EC8868DCBE}" type="presParOf" srcId="{18FAEC74-B3D7-49E0-BF36-4A69C6200611}" destId="{87B0CF4E-78DA-44DE-8973-55110C970529}" srcOrd="5" destOrd="0" presId="urn:microsoft.com/office/officeart/2005/8/layout/gear1"/>
    <dgm:cxn modelId="{21822B4A-E6F6-47BF-BF37-F3CEEE845E9B}" type="presParOf" srcId="{18FAEC74-B3D7-49E0-BF36-4A69C6200611}" destId="{DA675FE1-0B7C-4420-B15B-7718DC31D524}" srcOrd="6" destOrd="0" presId="urn:microsoft.com/office/officeart/2005/8/layout/gear1"/>
    <dgm:cxn modelId="{663A2286-906D-484E-BB6A-A5FFFC326281}" type="presParOf" srcId="{18FAEC74-B3D7-49E0-BF36-4A69C6200611}" destId="{71BF5A3A-2363-46F3-A1AB-16DDBF171A00}" srcOrd="7" destOrd="0" presId="urn:microsoft.com/office/officeart/2005/8/layout/gear1"/>
    <dgm:cxn modelId="{2E92F303-8B2F-4F6D-B96A-7DC84A21FB59}" type="presParOf" srcId="{18FAEC74-B3D7-49E0-BF36-4A69C6200611}" destId="{8DD275B6-BBF5-41CF-B8B1-6205CD42E908}" srcOrd="8" destOrd="0" presId="urn:microsoft.com/office/officeart/2005/8/layout/gear1"/>
    <dgm:cxn modelId="{35BA1B23-9197-43B1-ADDE-D809AB03450E}" type="presParOf" srcId="{18FAEC74-B3D7-49E0-BF36-4A69C6200611}" destId="{49ECABF0-D00D-4767-889E-663230479172}" srcOrd="9" destOrd="0" presId="urn:microsoft.com/office/officeart/2005/8/layout/gear1"/>
    <dgm:cxn modelId="{2A45A66C-6D8F-434D-ADDE-A7ADD45F52FA}" type="presParOf" srcId="{18FAEC74-B3D7-49E0-BF36-4A69C6200611}" destId="{0AF478AF-BC2A-440E-944E-162A17AFC55C}" srcOrd="10" destOrd="0" presId="urn:microsoft.com/office/officeart/2005/8/layout/gear1"/>
    <dgm:cxn modelId="{BD4703D0-3D0B-4E9F-AF4C-FF413015EE87}" type="presParOf" srcId="{18FAEC74-B3D7-49E0-BF36-4A69C6200611}" destId="{D3CBA87B-7748-4D6C-A6EE-0DA581606D43}" srcOrd="11" destOrd="0" presId="urn:microsoft.com/office/officeart/2005/8/layout/gear1"/>
    <dgm:cxn modelId="{CE94D0A5-9DFA-4BAC-9A6D-2CF4C2574A49}" type="presParOf" srcId="{18FAEC74-B3D7-49E0-BF36-4A69C6200611}" destId="{F2F2D421-A3A7-4C8A-9E52-F1DC46BE66C1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22E48B7-C3CB-4AFE-9A0B-22DB46210B29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3704477-F9B0-4FA5-80C0-C3F7834A61B9}">
      <dgm:prSet phldrT="[Text]" custT="1"/>
      <dgm:spPr/>
      <dgm:t>
        <a:bodyPr/>
        <a:lstStyle/>
        <a:p>
          <a:r>
            <a:rPr lang="en-US" sz="1800" b="1" dirty="0" smtClean="0">
              <a:latin typeface="Arial Narrow" pitchFamily="34" charset="0"/>
            </a:rPr>
            <a:t>Integrate </a:t>
          </a:r>
          <a:r>
            <a:rPr lang="en-US" sz="1800" b="1" dirty="0" err="1" smtClean="0">
              <a:latin typeface="Arial Narrow" pitchFamily="34" charset="0"/>
            </a:rPr>
            <a:t>Zakah</a:t>
          </a:r>
          <a:r>
            <a:rPr lang="en-US" sz="1800" b="1" dirty="0" smtClean="0">
              <a:latin typeface="Arial Narrow" pitchFamily="34" charset="0"/>
            </a:rPr>
            <a:t>, </a:t>
          </a:r>
          <a:r>
            <a:rPr lang="en-US" sz="1800" b="1" dirty="0" err="1" smtClean="0">
              <a:latin typeface="Arial Narrow" pitchFamily="34" charset="0"/>
            </a:rPr>
            <a:t>Awqaf</a:t>
          </a:r>
          <a:r>
            <a:rPr lang="en-US" sz="1800" b="1" dirty="0" smtClean="0">
              <a:latin typeface="Arial Narrow" pitchFamily="34" charset="0"/>
            </a:rPr>
            <a:t>, Charities in Financial Sector Reforms</a:t>
          </a:r>
          <a:endParaRPr lang="en-US" sz="1800" b="1" dirty="0">
            <a:latin typeface="Arial Narrow" pitchFamily="34" charset="0"/>
          </a:endParaRPr>
        </a:p>
      </dgm:t>
    </dgm:pt>
    <dgm:pt modelId="{809D606E-EF28-442E-ADC9-123442B40DA1}" type="parTrans" cxnId="{77904B33-4EEA-483E-9996-B647A620EF38}">
      <dgm:prSet/>
      <dgm:spPr/>
      <dgm:t>
        <a:bodyPr/>
        <a:lstStyle/>
        <a:p>
          <a:endParaRPr lang="en-US" sz="1800" b="1">
            <a:latin typeface="Arial Narrow" pitchFamily="34" charset="0"/>
          </a:endParaRPr>
        </a:p>
      </dgm:t>
    </dgm:pt>
    <dgm:pt modelId="{CA091F56-43D2-4BB6-A83C-657BB47CA3CE}" type="sibTrans" cxnId="{77904B33-4EEA-483E-9996-B647A620EF38}">
      <dgm:prSet/>
      <dgm:spPr/>
      <dgm:t>
        <a:bodyPr/>
        <a:lstStyle/>
        <a:p>
          <a:endParaRPr lang="en-US" sz="1800" b="1">
            <a:latin typeface="Arial Narrow" pitchFamily="34" charset="0"/>
          </a:endParaRPr>
        </a:p>
      </dgm:t>
    </dgm:pt>
    <dgm:pt modelId="{62549523-8A0E-4B21-AE6E-16FC8AF2E73D}">
      <dgm:prSet phldrT="[Text]" custT="1"/>
      <dgm:spPr/>
      <dgm:t>
        <a:bodyPr/>
        <a:lstStyle/>
        <a:p>
          <a:r>
            <a:rPr lang="en-US" sz="1800" b="1" dirty="0" smtClean="0">
              <a:latin typeface="Arial Narrow" pitchFamily="34" charset="0"/>
            </a:rPr>
            <a:t>Subsidize financing for Micro, Small and Medium Enterprises</a:t>
          </a:r>
          <a:endParaRPr lang="en-US" sz="1800" b="1" dirty="0">
            <a:latin typeface="Arial Narrow" pitchFamily="34" charset="0"/>
          </a:endParaRPr>
        </a:p>
      </dgm:t>
    </dgm:pt>
    <dgm:pt modelId="{747F5C44-DC9A-4AB5-9CB2-91AD821ADAB9}" type="parTrans" cxnId="{F71393CF-9684-42EF-BF5C-241199925A1C}">
      <dgm:prSet/>
      <dgm:spPr/>
      <dgm:t>
        <a:bodyPr/>
        <a:lstStyle/>
        <a:p>
          <a:endParaRPr lang="en-US" sz="1800" b="1">
            <a:latin typeface="Arial Narrow" pitchFamily="34" charset="0"/>
          </a:endParaRPr>
        </a:p>
      </dgm:t>
    </dgm:pt>
    <dgm:pt modelId="{BA9416D6-6901-40E2-B8FF-F335D870ECD6}" type="sibTrans" cxnId="{F71393CF-9684-42EF-BF5C-241199925A1C}">
      <dgm:prSet/>
      <dgm:spPr/>
      <dgm:t>
        <a:bodyPr/>
        <a:lstStyle/>
        <a:p>
          <a:endParaRPr lang="en-US" sz="1800" b="1">
            <a:latin typeface="Arial Narrow" pitchFamily="34" charset="0"/>
          </a:endParaRPr>
        </a:p>
      </dgm:t>
    </dgm:pt>
    <dgm:pt modelId="{1CFAB559-C7D5-412A-ACF3-80BC051B4EAD}">
      <dgm:prSet phldrT="[Text]" custT="1"/>
      <dgm:spPr/>
      <dgm:t>
        <a:bodyPr/>
        <a:lstStyle/>
        <a:p>
          <a:r>
            <a:rPr lang="en-US" sz="1800" b="1" dirty="0" smtClean="0">
              <a:latin typeface="Arial Narrow" pitchFamily="34" charset="0"/>
            </a:rPr>
            <a:t>Disclosure requirements for ethical finance </a:t>
          </a:r>
          <a:endParaRPr lang="en-US" sz="1800" b="1" dirty="0">
            <a:latin typeface="Arial Narrow" pitchFamily="34" charset="0"/>
          </a:endParaRPr>
        </a:p>
      </dgm:t>
    </dgm:pt>
    <dgm:pt modelId="{6B1936B7-3570-4D13-ADBF-E0446F93507C}" type="parTrans" cxnId="{5A2BA27E-D3C9-4BDA-9B59-087DFE04180B}">
      <dgm:prSet/>
      <dgm:spPr/>
      <dgm:t>
        <a:bodyPr/>
        <a:lstStyle/>
        <a:p>
          <a:endParaRPr lang="en-US" sz="1800" b="1">
            <a:latin typeface="Arial Narrow" pitchFamily="34" charset="0"/>
          </a:endParaRPr>
        </a:p>
      </dgm:t>
    </dgm:pt>
    <dgm:pt modelId="{3574B91B-39F7-43F8-8A64-F1916298BE94}" type="sibTrans" cxnId="{5A2BA27E-D3C9-4BDA-9B59-087DFE04180B}">
      <dgm:prSet/>
      <dgm:spPr/>
      <dgm:t>
        <a:bodyPr/>
        <a:lstStyle/>
        <a:p>
          <a:endParaRPr lang="en-US" sz="1800" b="1">
            <a:latin typeface="Arial Narrow" pitchFamily="34" charset="0"/>
          </a:endParaRPr>
        </a:p>
      </dgm:t>
    </dgm:pt>
    <dgm:pt modelId="{376D749D-69DD-40F3-B684-1CF376C60695}">
      <dgm:prSet phldrT="[Text]" custT="1"/>
      <dgm:spPr/>
      <dgm:t>
        <a:bodyPr/>
        <a:lstStyle/>
        <a:p>
          <a:r>
            <a:rPr lang="en-US" sz="1800" b="1" dirty="0" smtClean="0">
              <a:latin typeface="Arial Narrow" pitchFamily="34" charset="0"/>
            </a:rPr>
            <a:t>Waste Control and Management Guidelines and Policies</a:t>
          </a:r>
          <a:endParaRPr lang="en-US" sz="1800" b="1" dirty="0">
            <a:latin typeface="Arial Narrow" pitchFamily="34" charset="0"/>
          </a:endParaRPr>
        </a:p>
      </dgm:t>
    </dgm:pt>
    <dgm:pt modelId="{914858EB-FF89-43D0-AC0C-57A2153EFEC0}" type="parTrans" cxnId="{25D21DDB-4202-4749-AA96-9B7904D34FA2}">
      <dgm:prSet/>
      <dgm:spPr/>
      <dgm:t>
        <a:bodyPr/>
        <a:lstStyle/>
        <a:p>
          <a:endParaRPr lang="en-US" sz="1800" b="1">
            <a:latin typeface="Arial Narrow" pitchFamily="34" charset="0"/>
          </a:endParaRPr>
        </a:p>
      </dgm:t>
    </dgm:pt>
    <dgm:pt modelId="{A4B0E115-A74C-492F-8648-5E87EB040F24}" type="sibTrans" cxnId="{25D21DDB-4202-4749-AA96-9B7904D34FA2}">
      <dgm:prSet/>
      <dgm:spPr/>
      <dgm:t>
        <a:bodyPr/>
        <a:lstStyle/>
        <a:p>
          <a:endParaRPr lang="en-US" sz="1800" b="1">
            <a:latin typeface="Arial Narrow" pitchFamily="34" charset="0"/>
          </a:endParaRPr>
        </a:p>
      </dgm:t>
    </dgm:pt>
    <dgm:pt modelId="{FDBBE14C-668F-4CF9-AE1A-8DC3A7F53EDF}">
      <dgm:prSet phldrT="[Text]" custT="1"/>
      <dgm:spPr/>
      <dgm:t>
        <a:bodyPr/>
        <a:lstStyle/>
        <a:p>
          <a:r>
            <a:rPr lang="en-US" sz="1800" b="1" dirty="0" smtClean="0">
              <a:latin typeface="Arial Narrow" pitchFamily="34" charset="0"/>
            </a:rPr>
            <a:t>Ethical Screening of Investments</a:t>
          </a:r>
          <a:endParaRPr lang="en-US" sz="1800" b="1" dirty="0">
            <a:latin typeface="Arial Narrow" pitchFamily="34" charset="0"/>
          </a:endParaRPr>
        </a:p>
      </dgm:t>
    </dgm:pt>
    <dgm:pt modelId="{E523EA58-BCF1-41C4-82D9-B6FB9D2CF556}" type="parTrans" cxnId="{EEAC4D2F-4339-44E7-8143-93F46AEE44C4}">
      <dgm:prSet/>
      <dgm:spPr/>
      <dgm:t>
        <a:bodyPr/>
        <a:lstStyle/>
        <a:p>
          <a:endParaRPr lang="en-US" sz="1800" b="1">
            <a:latin typeface="Arial Narrow" pitchFamily="34" charset="0"/>
          </a:endParaRPr>
        </a:p>
      </dgm:t>
    </dgm:pt>
    <dgm:pt modelId="{09E41A66-0A5F-4F95-AE51-DEACE749CDC3}" type="sibTrans" cxnId="{EEAC4D2F-4339-44E7-8143-93F46AEE44C4}">
      <dgm:prSet/>
      <dgm:spPr/>
      <dgm:t>
        <a:bodyPr/>
        <a:lstStyle/>
        <a:p>
          <a:endParaRPr lang="en-US" sz="1800" b="1">
            <a:latin typeface="Arial Narrow" pitchFamily="34" charset="0"/>
          </a:endParaRPr>
        </a:p>
      </dgm:t>
    </dgm:pt>
    <dgm:pt modelId="{D607EA51-A283-46DC-AB1F-877001AE2642}" type="pres">
      <dgm:prSet presAssocID="{822E48B7-C3CB-4AFE-9A0B-22DB46210B2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2CD3D7D-792A-41F6-B982-82F7FDD55CD5}" type="pres">
      <dgm:prSet presAssocID="{93704477-F9B0-4FA5-80C0-C3F7834A61B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7943887-98C7-44D3-8BCE-09672AADD8AE}" type="pres">
      <dgm:prSet presAssocID="{CA091F56-43D2-4BB6-A83C-657BB47CA3CE}" presName="sibTrans" presStyleCnt="0"/>
      <dgm:spPr/>
    </dgm:pt>
    <dgm:pt modelId="{1D5754AE-ABCA-4A94-96C1-793A558F859C}" type="pres">
      <dgm:prSet presAssocID="{62549523-8A0E-4B21-AE6E-16FC8AF2E73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40CBDE-3DBB-41A2-97D4-4A55B6D44A75}" type="pres">
      <dgm:prSet presAssocID="{BA9416D6-6901-40E2-B8FF-F335D870ECD6}" presName="sibTrans" presStyleCnt="0"/>
      <dgm:spPr/>
    </dgm:pt>
    <dgm:pt modelId="{27334F87-1994-4D05-B830-A4BC2BEBD5DA}" type="pres">
      <dgm:prSet presAssocID="{1CFAB559-C7D5-412A-ACF3-80BC051B4EA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E89E4F9-1FB9-411C-B371-C9D5A74404A0}" type="pres">
      <dgm:prSet presAssocID="{3574B91B-39F7-43F8-8A64-F1916298BE94}" presName="sibTrans" presStyleCnt="0"/>
      <dgm:spPr/>
    </dgm:pt>
    <dgm:pt modelId="{4AE5C07D-4AA5-41D2-A1FF-A4B5BFC6EF6F}" type="pres">
      <dgm:prSet presAssocID="{376D749D-69DD-40F3-B684-1CF376C6069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E5F990D-1E10-4D73-869A-10EBB1D08711}" type="pres">
      <dgm:prSet presAssocID="{A4B0E115-A74C-492F-8648-5E87EB040F24}" presName="sibTrans" presStyleCnt="0"/>
      <dgm:spPr/>
    </dgm:pt>
    <dgm:pt modelId="{B56250F2-699D-4724-BF08-F4CF633F4F85}" type="pres">
      <dgm:prSet presAssocID="{FDBBE14C-668F-4CF9-AE1A-8DC3A7F53ED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7DF56E2-E1AB-42A5-B3EB-0C1347CDD8F9}" type="presOf" srcId="{822E48B7-C3CB-4AFE-9A0B-22DB46210B29}" destId="{D607EA51-A283-46DC-AB1F-877001AE2642}" srcOrd="0" destOrd="0" presId="urn:microsoft.com/office/officeart/2005/8/layout/default"/>
    <dgm:cxn modelId="{C28048C4-51E1-4554-A693-DA4951641397}" type="presOf" srcId="{93704477-F9B0-4FA5-80C0-C3F7834A61B9}" destId="{52CD3D7D-792A-41F6-B982-82F7FDD55CD5}" srcOrd="0" destOrd="0" presId="urn:microsoft.com/office/officeart/2005/8/layout/default"/>
    <dgm:cxn modelId="{EEAC4D2F-4339-44E7-8143-93F46AEE44C4}" srcId="{822E48B7-C3CB-4AFE-9A0B-22DB46210B29}" destId="{FDBBE14C-668F-4CF9-AE1A-8DC3A7F53EDF}" srcOrd="4" destOrd="0" parTransId="{E523EA58-BCF1-41C4-82D9-B6FB9D2CF556}" sibTransId="{09E41A66-0A5F-4F95-AE51-DEACE749CDC3}"/>
    <dgm:cxn modelId="{7193057C-BEA3-4700-B737-AEF973A9E0D1}" type="presOf" srcId="{1CFAB559-C7D5-412A-ACF3-80BC051B4EAD}" destId="{27334F87-1994-4D05-B830-A4BC2BEBD5DA}" srcOrd="0" destOrd="0" presId="urn:microsoft.com/office/officeart/2005/8/layout/default"/>
    <dgm:cxn modelId="{25D21DDB-4202-4749-AA96-9B7904D34FA2}" srcId="{822E48B7-C3CB-4AFE-9A0B-22DB46210B29}" destId="{376D749D-69DD-40F3-B684-1CF376C60695}" srcOrd="3" destOrd="0" parTransId="{914858EB-FF89-43D0-AC0C-57A2153EFEC0}" sibTransId="{A4B0E115-A74C-492F-8648-5E87EB040F24}"/>
    <dgm:cxn modelId="{87B8856F-563B-47C6-BB47-75EC3F5A2F59}" type="presOf" srcId="{FDBBE14C-668F-4CF9-AE1A-8DC3A7F53EDF}" destId="{B56250F2-699D-4724-BF08-F4CF633F4F85}" srcOrd="0" destOrd="0" presId="urn:microsoft.com/office/officeart/2005/8/layout/default"/>
    <dgm:cxn modelId="{5A2BA27E-D3C9-4BDA-9B59-087DFE04180B}" srcId="{822E48B7-C3CB-4AFE-9A0B-22DB46210B29}" destId="{1CFAB559-C7D5-412A-ACF3-80BC051B4EAD}" srcOrd="2" destOrd="0" parTransId="{6B1936B7-3570-4D13-ADBF-E0446F93507C}" sibTransId="{3574B91B-39F7-43F8-8A64-F1916298BE94}"/>
    <dgm:cxn modelId="{E5114602-198E-4C23-9DB3-16B4944BFB57}" type="presOf" srcId="{376D749D-69DD-40F3-B684-1CF376C60695}" destId="{4AE5C07D-4AA5-41D2-A1FF-A4B5BFC6EF6F}" srcOrd="0" destOrd="0" presId="urn:microsoft.com/office/officeart/2005/8/layout/default"/>
    <dgm:cxn modelId="{F71393CF-9684-42EF-BF5C-241199925A1C}" srcId="{822E48B7-C3CB-4AFE-9A0B-22DB46210B29}" destId="{62549523-8A0E-4B21-AE6E-16FC8AF2E73D}" srcOrd="1" destOrd="0" parTransId="{747F5C44-DC9A-4AB5-9CB2-91AD821ADAB9}" sibTransId="{BA9416D6-6901-40E2-B8FF-F335D870ECD6}"/>
    <dgm:cxn modelId="{A9CCEF68-5B18-4CD9-98EF-8D08B0756E8A}" type="presOf" srcId="{62549523-8A0E-4B21-AE6E-16FC8AF2E73D}" destId="{1D5754AE-ABCA-4A94-96C1-793A558F859C}" srcOrd="0" destOrd="0" presId="urn:microsoft.com/office/officeart/2005/8/layout/default"/>
    <dgm:cxn modelId="{77904B33-4EEA-483E-9996-B647A620EF38}" srcId="{822E48B7-C3CB-4AFE-9A0B-22DB46210B29}" destId="{93704477-F9B0-4FA5-80C0-C3F7834A61B9}" srcOrd="0" destOrd="0" parTransId="{809D606E-EF28-442E-ADC9-123442B40DA1}" sibTransId="{CA091F56-43D2-4BB6-A83C-657BB47CA3CE}"/>
    <dgm:cxn modelId="{02D09548-632C-4BB5-B088-2C0786FD1560}" type="presParOf" srcId="{D607EA51-A283-46DC-AB1F-877001AE2642}" destId="{52CD3D7D-792A-41F6-B982-82F7FDD55CD5}" srcOrd="0" destOrd="0" presId="urn:microsoft.com/office/officeart/2005/8/layout/default"/>
    <dgm:cxn modelId="{3A8449E9-549E-454C-97A1-15238ED14260}" type="presParOf" srcId="{D607EA51-A283-46DC-AB1F-877001AE2642}" destId="{07943887-98C7-44D3-8BCE-09672AADD8AE}" srcOrd="1" destOrd="0" presId="urn:microsoft.com/office/officeart/2005/8/layout/default"/>
    <dgm:cxn modelId="{DC6B6C4B-3214-4D84-88D1-710911E768EF}" type="presParOf" srcId="{D607EA51-A283-46DC-AB1F-877001AE2642}" destId="{1D5754AE-ABCA-4A94-96C1-793A558F859C}" srcOrd="2" destOrd="0" presId="urn:microsoft.com/office/officeart/2005/8/layout/default"/>
    <dgm:cxn modelId="{8F71FE8D-50A4-4550-9BD7-6622EC963CEC}" type="presParOf" srcId="{D607EA51-A283-46DC-AB1F-877001AE2642}" destId="{B640CBDE-3DBB-41A2-97D4-4A55B6D44A75}" srcOrd="3" destOrd="0" presId="urn:microsoft.com/office/officeart/2005/8/layout/default"/>
    <dgm:cxn modelId="{7FAC9111-72DC-40B8-BC9F-152417CDD8E8}" type="presParOf" srcId="{D607EA51-A283-46DC-AB1F-877001AE2642}" destId="{27334F87-1994-4D05-B830-A4BC2BEBD5DA}" srcOrd="4" destOrd="0" presId="urn:microsoft.com/office/officeart/2005/8/layout/default"/>
    <dgm:cxn modelId="{5FAF69A1-4BD8-41DA-B951-70F39300B2AD}" type="presParOf" srcId="{D607EA51-A283-46DC-AB1F-877001AE2642}" destId="{EE89E4F9-1FB9-411C-B371-C9D5A74404A0}" srcOrd="5" destOrd="0" presId="urn:microsoft.com/office/officeart/2005/8/layout/default"/>
    <dgm:cxn modelId="{E8A14E78-7C72-4DAE-9078-5A8D46855647}" type="presParOf" srcId="{D607EA51-A283-46DC-AB1F-877001AE2642}" destId="{4AE5C07D-4AA5-41D2-A1FF-A4B5BFC6EF6F}" srcOrd="6" destOrd="0" presId="urn:microsoft.com/office/officeart/2005/8/layout/default"/>
    <dgm:cxn modelId="{314D24A4-2793-4B5A-8DCC-1D84CC0BF91C}" type="presParOf" srcId="{D607EA51-A283-46DC-AB1F-877001AE2642}" destId="{CE5F990D-1E10-4D73-869A-10EBB1D08711}" srcOrd="7" destOrd="0" presId="urn:microsoft.com/office/officeart/2005/8/layout/default"/>
    <dgm:cxn modelId="{DF4CC6B8-6B68-48B6-8F07-8F741083B0BE}" type="presParOf" srcId="{D607EA51-A283-46DC-AB1F-877001AE2642}" destId="{B56250F2-699D-4724-BF08-F4CF633F4F85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A978F5-2DAC-4081-B5C7-CF82C04CAD17}">
      <dsp:nvSpPr>
        <dsp:cNvPr id="0" name=""/>
        <dsp:cNvSpPr/>
      </dsp:nvSpPr>
      <dsp:spPr>
        <a:xfrm>
          <a:off x="3340417" y="2047287"/>
          <a:ext cx="1320165" cy="132016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Questions that come to mind!</a:t>
          </a:r>
          <a:endParaRPr lang="en-US" sz="2000" kern="1200" dirty="0"/>
        </a:p>
      </dsp:txBody>
      <dsp:txXfrm>
        <a:off x="3404862" y="2111732"/>
        <a:ext cx="1191275" cy="1191275"/>
      </dsp:txXfrm>
    </dsp:sp>
    <dsp:sp modelId="{6DD5C575-BDF3-4C26-B1A1-443973471C62}">
      <dsp:nvSpPr>
        <dsp:cNvPr id="0" name=""/>
        <dsp:cNvSpPr/>
      </dsp:nvSpPr>
      <dsp:spPr>
        <a:xfrm rot="16222392">
          <a:off x="3512352" y="1551621"/>
          <a:ext cx="99135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91351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A919F5-05D3-4AED-81E0-0B6E51EB2A01}">
      <dsp:nvSpPr>
        <dsp:cNvPr id="0" name=""/>
        <dsp:cNvSpPr/>
      </dsp:nvSpPr>
      <dsp:spPr>
        <a:xfrm>
          <a:off x="3571882" y="171446"/>
          <a:ext cx="884510" cy="884510"/>
        </a:xfrm>
        <a:prstGeom prst="roundRect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What is blended finance?</a:t>
          </a:r>
          <a:endParaRPr lang="en-US" sz="1600" kern="1200" dirty="0"/>
        </a:p>
      </dsp:txBody>
      <dsp:txXfrm>
        <a:off x="3615060" y="214624"/>
        <a:ext cx="798154" cy="798154"/>
      </dsp:txXfrm>
    </dsp:sp>
    <dsp:sp modelId="{2E4C0B4F-56FD-4D89-B3EE-E647C77C4D0B}">
      <dsp:nvSpPr>
        <dsp:cNvPr id="0" name=""/>
        <dsp:cNvSpPr/>
      </dsp:nvSpPr>
      <dsp:spPr>
        <a:xfrm rot="1800000">
          <a:off x="4609973" y="3277345"/>
          <a:ext cx="75550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55508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3CA531-55CB-43AC-9F54-75C6BEA51C15}">
      <dsp:nvSpPr>
        <dsp:cNvPr id="0" name=""/>
        <dsp:cNvSpPr/>
      </dsp:nvSpPr>
      <dsp:spPr>
        <a:xfrm>
          <a:off x="5314872" y="3279303"/>
          <a:ext cx="884510" cy="884510"/>
        </a:xfrm>
        <a:prstGeom prst="roundRect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What central banks can do?</a:t>
          </a:r>
          <a:endParaRPr lang="en-US" sz="1300" kern="1200" dirty="0"/>
        </a:p>
      </dsp:txBody>
      <dsp:txXfrm>
        <a:off x="5358050" y="3322481"/>
        <a:ext cx="798154" cy="798154"/>
      </dsp:txXfrm>
    </dsp:sp>
    <dsp:sp modelId="{D3AAA306-A844-4259-B42F-3C16B252EE9C}">
      <dsp:nvSpPr>
        <dsp:cNvPr id="0" name=""/>
        <dsp:cNvSpPr/>
      </dsp:nvSpPr>
      <dsp:spPr>
        <a:xfrm rot="9000000">
          <a:off x="2635518" y="3277345"/>
          <a:ext cx="75550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55508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2EF9F3-99AB-41A0-8453-8B8CC4E90F4D}">
      <dsp:nvSpPr>
        <dsp:cNvPr id="0" name=""/>
        <dsp:cNvSpPr/>
      </dsp:nvSpPr>
      <dsp:spPr>
        <a:xfrm>
          <a:off x="1801617" y="3279303"/>
          <a:ext cx="884510" cy="884510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What is Circular Economy?</a:t>
          </a:r>
          <a:endParaRPr lang="en-US" sz="1300" kern="1200" dirty="0"/>
        </a:p>
      </dsp:txBody>
      <dsp:txXfrm>
        <a:off x="1844795" y="3322481"/>
        <a:ext cx="798154" cy="7981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F7800A-52E0-40D6-8C3B-1161337EC22C}">
      <dsp:nvSpPr>
        <dsp:cNvPr id="0" name=""/>
        <dsp:cNvSpPr/>
      </dsp:nvSpPr>
      <dsp:spPr>
        <a:xfrm>
          <a:off x="1374925" y="501235"/>
          <a:ext cx="3346149" cy="3346149"/>
        </a:xfrm>
        <a:prstGeom prst="blockArc">
          <a:avLst>
            <a:gd name="adj1" fmla="val 11880000"/>
            <a:gd name="adj2" fmla="val 16200000"/>
            <a:gd name="adj3" fmla="val 4636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E30A85-18EB-4895-B378-E0DACEA29D70}">
      <dsp:nvSpPr>
        <dsp:cNvPr id="0" name=""/>
        <dsp:cNvSpPr/>
      </dsp:nvSpPr>
      <dsp:spPr>
        <a:xfrm>
          <a:off x="1374925" y="501235"/>
          <a:ext cx="3346149" cy="3346149"/>
        </a:xfrm>
        <a:prstGeom prst="blockArc">
          <a:avLst>
            <a:gd name="adj1" fmla="val 7560000"/>
            <a:gd name="adj2" fmla="val 11880000"/>
            <a:gd name="adj3" fmla="val 4636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C29FDE-443F-44F3-BD0C-16CF3ACCA75D}">
      <dsp:nvSpPr>
        <dsp:cNvPr id="0" name=""/>
        <dsp:cNvSpPr/>
      </dsp:nvSpPr>
      <dsp:spPr>
        <a:xfrm>
          <a:off x="1374925" y="501235"/>
          <a:ext cx="3346149" cy="3346149"/>
        </a:xfrm>
        <a:prstGeom prst="blockArc">
          <a:avLst>
            <a:gd name="adj1" fmla="val 3240000"/>
            <a:gd name="adj2" fmla="val 7560000"/>
            <a:gd name="adj3" fmla="val 4636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442A0E-D6A9-499F-B475-7097C756010E}">
      <dsp:nvSpPr>
        <dsp:cNvPr id="0" name=""/>
        <dsp:cNvSpPr/>
      </dsp:nvSpPr>
      <dsp:spPr>
        <a:xfrm>
          <a:off x="1374925" y="501235"/>
          <a:ext cx="3346149" cy="3346149"/>
        </a:xfrm>
        <a:prstGeom prst="blockArc">
          <a:avLst>
            <a:gd name="adj1" fmla="val 20520000"/>
            <a:gd name="adj2" fmla="val 3240000"/>
            <a:gd name="adj3" fmla="val 4636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DBAE40-3EE6-4F72-9104-C8EACBBD6977}">
      <dsp:nvSpPr>
        <dsp:cNvPr id="0" name=""/>
        <dsp:cNvSpPr/>
      </dsp:nvSpPr>
      <dsp:spPr>
        <a:xfrm>
          <a:off x="1374925" y="501235"/>
          <a:ext cx="3346149" cy="3346149"/>
        </a:xfrm>
        <a:prstGeom prst="blockArc">
          <a:avLst>
            <a:gd name="adj1" fmla="val 16200000"/>
            <a:gd name="adj2" fmla="val 20520000"/>
            <a:gd name="adj3" fmla="val 4636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545991-40ED-4899-8DBC-11E5C560FF19}">
      <dsp:nvSpPr>
        <dsp:cNvPr id="0" name=""/>
        <dsp:cNvSpPr/>
      </dsp:nvSpPr>
      <dsp:spPr>
        <a:xfrm>
          <a:off x="2278558" y="1404868"/>
          <a:ext cx="1538882" cy="15388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>
              <a:solidFill>
                <a:schemeClr val="tx1"/>
              </a:solidFill>
              <a:latin typeface="Arial Narrow" pitchFamily="34" charset="0"/>
            </a:rPr>
            <a:t>Comprehensive Human Development </a:t>
          </a:r>
          <a:endParaRPr lang="en-US" sz="1400" b="0" kern="1200" dirty="0">
            <a:solidFill>
              <a:schemeClr val="tx1"/>
            </a:solidFill>
            <a:latin typeface="Arial Narrow" pitchFamily="34" charset="0"/>
          </a:endParaRPr>
        </a:p>
      </dsp:txBody>
      <dsp:txXfrm>
        <a:off x="2503922" y="1630232"/>
        <a:ext cx="1088154" cy="1088154"/>
      </dsp:txXfrm>
    </dsp:sp>
    <dsp:sp modelId="{E5C9E1DE-4687-428F-82D6-D8ED242CA2C3}">
      <dsp:nvSpPr>
        <dsp:cNvPr id="0" name=""/>
        <dsp:cNvSpPr/>
      </dsp:nvSpPr>
      <dsp:spPr>
        <a:xfrm>
          <a:off x="2509391" y="1406"/>
          <a:ext cx="1077217" cy="107721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>
              <a:solidFill>
                <a:schemeClr val="tx1"/>
              </a:solidFill>
              <a:latin typeface="Arial Narrow" pitchFamily="34" charset="0"/>
            </a:rPr>
            <a:t>Intellect</a:t>
          </a:r>
          <a:endParaRPr lang="en-US" sz="1400" b="0" kern="1200" dirty="0">
            <a:solidFill>
              <a:schemeClr val="tx1"/>
            </a:solidFill>
            <a:latin typeface="Arial Narrow" pitchFamily="34" charset="0"/>
          </a:endParaRPr>
        </a:p>
      </dsp:txBody>
      <dsp:txXfrm>
        <a:off x="2667146" y="159161"/>
        <a:ext cx="761707" cy="761707"/>
      </dsp:txXfrm>
    </dsp:sp>
    <dsp:sp modelId="{6F97DFF6-0C3D-452F-A128-D791E6F1926A}">
      <dsp:nvSpPr>
        <dsp:cNvPr id="0" name=""/>
        <dsp:cNvSpPr/>
      </dsp:nvSpPr>
      <dsp:spPr>
        <a:xfrm>
          <a:off x="4063697" y="1130676"/>
          <a:ext cx="1077217" cy="107721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>
              <a:solidFill>
                <a:schemeClr val="tx1"/>
              </a:solidFill>
              <a:latin typeface="Arial Narrow" pitchFamily="34" charset="0"/>
            </a:rPr>
            <a:t>Future Generation</a:t>
          </a:r>
          <a:endParaRPr lang="en-US" sz="1400" b="0" kern="1200" dirty="0">
            <a:solidFill>
              <a:schemeClr val="tx1"/>
            </a:solidFill>
            <a:latin typeface="Arial Narrow" pitchFamily="34" charset="0"/>
          </a:endParaRPr>
        </a:p>
      </dsp:txBody>
      <dsp:txXfrm>
        <a:off x="4221452" y="1288431"/>
        <a:ext cx="761707" cy="761707"/>
      </dsp:txXfrm>
    </dsp:sp>
    <dsp:sp modelId="{206D9BCE-07A3-4936-ACE2-AB024D5F0247}">
      <dsp:nvSpPr>
        <dsp:cNvPr id="0" name=""/>
        <dsp:cNvSpPr/>
      </dsp:nvSpPr>
      <dsp:spPr>
        <a:xfrm>
          <a:off x="3470005" y="2957873"/>
          <a:ext cx="1077217" cy="107721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>
              <a:solidFill>
                <a:schemeClr val="tx1"/>
              </a:solidFill>
              <a:latin typeface="Arial Narrow" pitchFamily="34" charset="0"/>
            </a:rPr>
            <a:t>Self Respect</a:t>
          </a:r>
          <a:endParaRPr lang="en-US" sz="1400" b="0" kern="1200" dirty="0">
            <a:solidFill>
              <a:schemeClr val="tx1"/>
            </a:solidFill>
            <a:latin typeface="Arial Narrow" pitchFamily="34" charset="0"/>
          </a:endParaRPr>
        </a:p>
      </dsp:txBody>
      <dsp:txXfrm>
        <a:off x="3627760" y="3115628"/>
        <a:ext cx="761707" cy="761707"/>
      </dsp:txXfrm>
    </dsp:sp>
    <dsp:sp modelId="{0326ECCB-5F41-49CD-8FAF-C89CB36199E2}">
      <dsp:nvSpPr>
        <dsp:cNvPr id="0" name=""/>
        <dsp:cNvSpPr/>
      </dsp:nvSpPr>
      <dsp:spPr>
        <a:xfrm>
          <a:off x="1548776" y="2957873"/>
          <a:ext cx="1077217" cy="107721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>
              <a:solidFill>
                <a:schemeClr val="tx1"/>
              </a:solidFill>
              <a:latin typeface="Arial Narrow" pitchFamily="34" charset="0"/>
            </a:rPr>
            <a:t>Wealth</a:t>
          </a:r>
          <a:endParaRPr lang="en-US" sz="1400" b="0" kern="1200" dirty="0">
            <a:solidFill>
              <a:schemeClr val="tx1"/>
            </a:solidFill>
            <a:latin typeface="Arial Narrow" pitchFamily="34" charset="0"/>
          </a:endParaRPr>
        </a:p>
      </dsp:txBody>
      <dsp:txXfrm>
        <a:off x="1706531" y="3115628"/>
        <a:ext cx="761707" cy="761707"/>
      </dsp:txXfrm>
    </dsp:sp>
    <dsp:sp modelId="{99AE4C97-D947-4B9B-8847-EF55D814D7E5}">
      <dsp:nvSpPr>
        <dsp:cNvPr id="0" name=""/>
        <dsp:cNvSpPr/>
      </dsp:nvSpPr>
      <dsp:spPr>
        <a:xfrm>
          <a:off x="955084" y="1130676"/>
          <a:ext cx="1077217" cy="107721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>
              <a:solidFill>
                <a:schemeClr val="tx1"/>
              </a:solidFill>
              <a:latin typeface="Arial Narrow" pitchFamily="34" charset="0"/>
            </a:rPr>
            <a:t>Religion</a:t>
          </a:r>
          <a:endParaRPr lang="en-US" sz="1400" b="0" kern="1200" dirty="0">
            <a:solidFill>
              <a:schemeClr val="tx1"/>
            </a:solidFill>
            <a:latin typeface="Arial Narrow" pitchFamily="34" charset="0"/>
          </a:endParaRPr>
        </a:p>
      </dsp:txBody>
      <dsp:txXfrm>
        <a:off x="1112839" y="1288431"/>
        <a:ext cx="761707" cy="7617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25B395-C12B-4CF7-AAE2-A219C528B1D3}">
      <dsp:nvSpPr>
        <dsp:cNvPr id="0" name=""/>
        <dsp:cNvSpPr/>
      </dsp:nvSpPr>
      <dsp:spPr>
        <a:xfrm>
          <a:off x="3581400" y="1645920"/>
          <a:ext cx="2011680" cy="2011680"/>
        </a:xfrm>
        <a:prstGeom prst="gear9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Arial Narrow" pitchFamily="34" charset="0"/>
            </a:rPr>
            <a:t>To Mobilize Private Funds for Sustainable Development </a:t>
          </a:r>
          <a:endParaRPr lang="en-US" sz="1400" b="1" kern="1200" dirty="0">
            <a:latin typeface="Arial Narrow" pitchFamily="34" charset="0"/>
          </a:endParaRPr>
        </a:p>
      </dsp:txBody>
      <dsp:txXfrm>
        <a:off x="3985837" y="2117146"/>
        <a:ext cx="1202806" cy="1034046"/>
      </dsp:txXfrm>
    </dsp:sp>
    <dsp:sp modelId="{8CD8C68C-5AE6-405F-A10E-7B5D388901E2}">
      <dsp:nvSpPr>
        <dsp:cNvPr id="0" name=""/>
        <dsp:cNvSpPr/>
      </dsp:nvSpPr>
      <dsp:spPr>
        <a:xfrm>
          <a:off x="2266188" y="1170432"/>
          <a:ext cx="1463040" cy="1463040"/>
        </a:xfrm>
        <a:prstGeom prst="gear6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Arial Narrow" pitchFamily="34" charset="0"/>
            </a:rPr>
            <a:t>Philanthropic Funds</a:t>
          </a:r>
          <a:endParaRPr lang="en-US" sz="1400" b="1" kern="1200" dirty="0">
            <a:latin typeface="Arial Narrow" pitchFamily="34" charset="0"/>
          </a:endParaRPr>
        </a:p>
      </dsp:txBody>
      <dsp:txXfrm>
        <a:off x="2634513" y="1540983"/>
        <a:ext cx="726390" cy="721938"/>
      </dsp:txXfrm>
    </dsp:sp>
    <dsp:sp modelId="{DA675FE1-0B7C-4420-B15B-7718DC31D524}">
      <dsp:nvSpPr>
        <dsp:cNvPr id="0" name=""/>
        <dsp:cNvSpPr/>
      </dsp:nvSpPr>
      <dsp:spPr>
        <a:xfrm rot="20700000">
          <a:off x="3085639" y="161083"/>
          <a:ext cx="1433480" cy="1433480"/>
        </a:xfrm>
        <a:prstGeom prst="gear6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Arial Narrow" pitchFamily="34" charset="0"/>
            </a:rPr>
            <a:t>Development Finance</a:t>
          </a:r>
          <a:endParaRPr lang="en-US" sz="1400" b="1" kern="1200" dirty="0">
            <a:latin typeface="Arial Narrow" pitchFamily="34" charset="0"/>
          </a:endParaRPr>
        </a:p>
      </dsp:txBody>
      <dsp:txXfrm rot="-20700000">
        <a:off x="3400044" y="475488"/>
        <a:ext cx="804672" cy="804672"/>
      </dsp:txXfrm>
    </dsp:sp>
    <dsp:sp modelId="{0AF478AF-BC2A-440E-944E-162A17AFC55C}">
      <dsp:nvSpPr>
        <dsp:cNvPr id="0" name=""/>
        <dsp:cNvSpPr/>
      </dsp:nvSpPr>
      <dsp:spPr>
        <a:xfrm>
          <a:off x="3276133" y="1345646"/>
          <a:ext cx="2574950" cy="2574950"/>
        </a:xfrm>
        <a:prstGeom prst="circularArrow">
          <a:avLst>
            <a:gd name="adj1" fmla="val 4687"/>
            <a:gd name="adj2" fmla="val 299029"/>
            <a:gd name="adj3" fmla="val 2501982"/>
            <a:gd name="adj4" fmla="val 15892176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CBA87B-7748-4D6C-A6EE-0DA581606D43}">
      <dsp:nvSpPr>
        <dsp:cNvPr id="0" name=""/>
        <dsp:cNvSpPr/>
      </dsp:nvSpPr>
      <dsp:spPr>
        <a:xfrm>
          <a:off x="2007086" y="849019"/>
          <a:ext cx="1870862" cy="187086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F2D421-A3A7-4C8A-9E52-F1DC46BE66C1}">
      <dsp:nvSpPr>
        <dsp:cNvPr id="0" name=""/>
        <dsp:cNvSpPr/>
      </dsp:nvSpPr>
      <dsp:spPr>
        <a:xfrm>
          <a:off x="2754060" y="-150599"/>
          <a:ext cx="2017166" cy="201716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CD3D7D-792A-41F6-B982-82F7FDD55CD5}">
      <dsp:nvSpPr>
        <dsp:cNvPr id="0" name=""/>
        <dsp:cNvSpPr/>
      </dsp:nvSpPr>
      <dsp:spPr>
        <a:xfrm>
          <a:off x="0" y="709612"/>
          <a:ext cx="2190749" cy="131444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Arial Narrow" pitchFamily="34" charset="0"/>
            </a:rPr>
            <a:t>Integrate </a:t>
          </a:r>
          <a:r>
            <a:rPr lang="en-US" sz="1800" b="1" kern="1200" dirty="0" err="1" smtClean="0">
              <a:latin typeface="Arial Narrow" pitchFamily="34" charset="0"/>
            </a:rPr>
            <a:t>Zakah</a:t>
          </a:r>
          <a:r>
            <a:rPr lang="en-US" sz="1800" b="1" kern="1200" dirty="0" smtClean="0">
              <a:latin typeface="Arial Narrow" pitchFamily="34" charset="0"/>
            </a:rPr>
            <a:t>, </a:t>
          </a:r>
          <a:r>
            <a:rPr lang="en-US" sz="1800" b="1" kern="1200" dirty="0" err="1" smtClean="0">
              <a:latin typeface="Arial Narrow" pitchFamily="34" charset="0"/>
            </a:rPr>
            <a:t>Awqaf</a:t>
          </a:r>
          <a:r>
            <a:rPr lang="en-US" sz="1800" b="1" kern="1200" dirty="0" smtClean="0">
              <a:latin typeface="Arial Narrow" pitchFamily="34" charset="0"/>
            </a:rPr>
            <a:t>, Charities in Financial Sector Reforms</a:t>
          </a:r>
          <a:endParaRPr lang="en-US" sz="1800" b="1" kern="1200" dirty="0">
            <a:latin typeface="Arial Narrow" pitchFamily="34" charset="0"/>
          </a:endParaRPr>
        </a:p>
      </dsp:txBody>
      <dsp:txXfrm>
        <a:off x="0" y="709612"/>
        <a:ext cx="2190749" cy="1314449"/>
      </dsp:txXfrm>
    </dsp:sp>
    <dsp:sp modelId="{1D5754AE-ABCA-4A94-96C1-793A558F859C}">
      <dsp:nvSpPr>
        <dsp:cNvPr id="0" name=""/>
        <dsp:cNvSpPr/>
      </dsp:nvSpPr>
      <dsp:spPr>
        <a:xfrm>
          <a:off x="2409825" y="709612"/>
          <a:ext cx="2190749" cy="131444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Arial Narrow" pitchFamily="34" charset="0"/>
            </a:rPr>
            <a:t>Subsidize financing for Micro, Small and Medium Enterprises</a:t>
          </a:r>
          <a:endParaRPr lang="en-US" sz="1800" b="1" kern="1200" dirty="0">
            <a:latin typeface="Arial Narrow" pitchFamily="34" charset="0"/>
          </a:endParaRPr>
        </a:p>
      </dsp:txBody>
      <dsp:txXfrm>
        <a:off x="2409825" y="709612"/>
        <a:ext cx="2190749" cy="1314449"/>
      </dsp:txXfrm>
    </dsp:sp>
    <dsp:sp modelId="{27334F87-1994-4D05-B830-A4BC2BEBD5DA}">
      <dsp:nvSpPr>
        <dsp:cNvPr id="0" name=""/>
        <dsp:cNvSpPr/>
      </dsp:nvSpPr>
      <dsp:spPr>
        <a:xfrm>
          <a:off x="4819649" y="709612"/>
          <a:ext cx="2190749" cy="131444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Arial Narrow" pitchFamily="34" charset="0"/>
            </a:rPr>
            <a:t>Disclosure requirements for ethical finance </a:t>
          </a:r>
          <a:endParaRPr lang="en-US" sz="1800" b="1" kern="1200" dirty="0">
            <a:latin typeface="Arial Narrow" pitchFamily="34" charset="0"/>
          </a:endParaRPr>
        </a:p>
      </dsp:txBody>
      <dsp:txXfrm>
        <a:off x="4819649" y="709612"/>
        <a:ext cx="2190749" cy="1314449"/>
      </dsp:txXfrm>
    </dsp:sp>
    <dsp:sp modelId="{4AE5C07D-4AA5-41D2-A1FF-A4B5BFC6EF6F}">
      <dsp:nvSpPr>
        <dsp:cNvPr id="0" name=""/>
        <dsp:cNvSpPr/>
      </dsp:nvSpPr>
      <dsp:spPr>
        <a:xfrm>
          <a:off x="1204912" y="2243137"/>
          <a:ext cx="2190749" cy="131444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Arial Narrow" pitchFamily="34" charset="0"/>
            </a:rPr>
            <a:t>Waste Control and Management Guidelines and Policies</a:t>
          </a:r>
          <a:endParaRPr lang="en-US" sz="1800" b="1" kern="1200" dirty="0">
            <a:latin typeface="Arial Narrow" pitchFamily="34" charset="0"/>
          </a:endParaRPr>
        </a:p>
      </dsp:txBody>
      <dsp:txXfrm>
        <a:off x="1204912" y="2243137"/>
        <a:ext cx="2190749" cy="1314449"/>
      </dsp:txXfrm>
    </dsp:sp>
    <dsp:sp modelId="{B56250F2-699D-4724-BF08-F4CF633F4F85}">
      <dsp:nvSpPr>
        <dsp:cNvPr id="0" name=""/>
        <dsp:cNvSpPr/>
      </dsp:nvSpPr>
      <dsp:spPr>
        <a:xfrm>
          <a:off x="3614737" y="2243137"/>
          <a:ext cx="2190749" cy="131444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Arial Narrow" pitchFamily="34" charset="0"/>
            </a:rPr>
            <a:t>Ethical Screening of Investments</a:t>
          </a:r>
          <a:endParaRPr lang="en-US" sz="1800" b="1" kern="1200" dirty="0">
            <a:latin typeface="Arial Narrow" pitchFamily="34" charset="0"/>
          </a:endParaRPr>
        </a:p>
      </dsp:txBody>
      <dsp:txXfrm>
        <a:off x="3614737" y="2243137"/>
        <a:ext cx="2190749" cy="13144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F1B62-2B0C-488C-AD72-F728CE55D455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42E615-3B88-42A8-901F-455DE981A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206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2E615-3B88-42A8-901F-455DE981A12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274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DC075-2B8F-4C0F-985B-3211512352DF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51B16-8BC9-43FD-A19E-4E9AC173A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604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DC075-2B8F-4C0F-985B-3211512352DF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51B16-8BC9-43FD-A19E-4E9AC173A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226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DC075-2B8F-4C0F-985B-3211512352DF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51B16-8BC9-43FD-A19E-4E9AC173A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542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DC075-2B8F-4C0F-985B-3211512352DF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51B16-8BC9-43FD-A19E-4E9AC173A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765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DC075-2B8F-4C0F-985B-3211512352DF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51B16-8BC9-43FD-A19E-4E9AC173A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101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DC075-2B8F-4C0F-985B-3211512352DF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51B16-8BC9-43FD-A19E-4E9AC173A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196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DC075-2B8F-4C0F-985B-3211512352DF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51B16-8BC9-43FD-A19E-4E9AC173A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217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DC075-2B8F-4C0F-985B-3211512352DF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51B16-8BC9-43FD-A19E-4E9AC173A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296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DC075-2B8F-4C0F-985B-3211512352DF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51B16-8BC9-43FD-A19E-4E9AC173A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61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DC075-2B8F-4C0F-985B-3211512352DF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51B16-8BC9-43FD-A19E-4E9AC173A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918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DC075-2B8F-4C0F-985B-3211512352DF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51B16-8BC9-43FD-A19E-4E9AC173A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709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DC075-2B8F-4C0F-985B-3211512352DF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51B16-8BC9-43FD-A19E-4E9AC173A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304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2628900"/>
            <a:ext cx="7473412" cy="107721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Central Banking in the Era of Blended Finance and Circular Economy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4300"/>
            <a:ext cx="7473412" cy="232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6800" y="3714751"/>
            <a:ext cx="74734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Keynote Speech delivered by Dr. Tariqullah Khan (tkhan@qfis.edu.qa)</a:t>
            </a:r>
          </a:p>
          <a:p>
            <a:r>
              <a:rPr lang="en-US" sz="1400" dirty="0" smtClean="0"/>
              <a:t>Professor of Islamic Finance, Qatar Faculty of Islamic Studies, Hamad bin Khalifa University – Qatar Foundation</a:t>
            </a:r>
          </a:p>
          <a:p>
            <a:r>
              <a:rPr lang="en-US" sz="1400" dirty="0" smtClean="0"/>
              <a:t>Views expressed are speaker’s own and don’t necessarily represent those of HKBU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5975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30780376"/>
              </p:ext>
            </p:extLst>
          </p:nvPr>
        </p:nvGraphicFramePr>
        <p:xfrm>
          <a:off x="533400" y="285750"/>
          <a:ext cx="8001000" cy="4400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331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sustainable development goals sdgs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sustainable development goals sdgs"/>
          <p:cNvSpPr>
            <a:spLocks noChangeAspect="1" noChangeArrowheads="1"/>
          </p:cNvSpPr>
          <p:nvPr/>
        </p:nvSpPr>
        <p:spPr bwMode="auto">
          <a:xfrm>
            <a:off x="307975" y="59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http://www.balkanaction2015.org/wp-content/uploads/2015/07/balkanaction-SDGS-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04524"/>
            <a:ext cx="7398294" cy="443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://www.fairpolitics.eu/foto/marije/01_TGG_Primary_col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690" y="2353219"/>
            <a:ext cx="1522114" cy="1141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0600" y="120253"/>
            <a:ext cx="7398294" cy="76944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Sustainable Development Goals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14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wenbosdgs.files.wordpress.com/2015/09/sdgs-guardian-610x61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827" y="1685925"/>
            <a:ext cx="4610099" cy="3457575"/>
          </a:xfrm>
          <a:prstGeom prst="rect">
            <a:avLst/>
          </a:prstGeom>
          <a:noFill/>
          <a:scene3d>
            <a:camera prst="orthographicFront"/>
            <a:lightRig rig="contrasting" dir="t"/>
          </a:scene3d>
          <a:sp3d prstMaterial="flat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825370702"/>
              </p:ext>
            </p:extLst>
          </p:nvPr>
        </p:nvGraphicFramePr>
        <p:xfrm>
          <a:off x="0" y="9614"/>
          <a:ext cx="60960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0973" y="3920913"/>
            <a:ext cx="4885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Striking Resemblance between Comprehensive Human Development and Sustainable Development Goals</a:t>
            </a:r>
            <a:endParaRPr lang="en-US" sz="24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810000" y="1685925"/>
            <a:ext cx="2438400" cy="0"/>
          </a:xfrm>
          <a:prstGeom prst="line">
            <a:avLst/>
          </a:prstGeom>
          <a:ln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248400" y="1535849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Islamic Development Bank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4892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wenbosdgs.files.wordpress.com/2015/09/sdgs-guardian-610x61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489"/>
            <a:ext cx="3352800" cy="2514601"/>
          </a:xfrm>
          <a:prstGeom prst="rect">
            <a:avLst/>
          </a:prstGeom>
          <a:noFill/>
          <a:scene3d>
            <a:camera prst="orthographicFront"/>
            <a:lightRig rig="contrasting" dir="t"/>
          </a:scene3d>
          <a:sp3d prstMaterial="flat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al 12"/>
          <p:cNvSpPr/>
          <p:nvPr/>
        </p:nvSpPr>
        <p:spPr>
          <a:xfrm>
            <a:off x="533401" y="2400300"/>
            <a:ext cx="2216595" cy="1600200"/>
          </a:xfrm>
          <a:prstGeom prst="ellipse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sunset" dir="t"/>
          </a:scene3d>
          <a:sp3d prstMaterial="flat">
            <a:bevelT w="165100" prst="coolSlant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$4.5 </a:t>
            </a:r>
            <a:r>
              <a:rPr lang="en-US" sz="2400" b="1" dirty="0" smtClean="0">
                <a:solidFill>
                  <a:schemeClr val="bg1"/>
                </a:solidFill>
              </a:rPr>
              <a:t>trillion yearly needs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05401" y="330925"/>
            <a:ext cx="33826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u="sng" dirty="0">
                <a:solidFill>
                  <a:schemeClr val="accent5">
                    <a:lumMod val="75000"/>
                  </a:schemeClr>
                </a:solidFill>
              </a:rPr>
              <a:t>Blended Finance </a:t>
            </a:r>
            <a:endParaRPr 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3788757443"/>
              </p:ext>
            </p:extLst>
          </p:nvPr>
        </p:nvGraphicFramePr>
        <p:xfrm>
          <a:off x="1752601" y="971550"/>
          <a:ext cx="72390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0235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enbosdgs.files.wordpress.com/2015/09/sdgs-guardian-610x61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0050"/>
            <a:ext cx="4343400" cy="3257551"/>
          </a:xfrm>
          <a:prstGeom prst="rect">
            <a:avLst/>
          </a:prstGeom>
          <a:noFill/>
          <a:scene3d>
            <a:camera prst="orthographicFront"/>
            <a:lightRig rig="contrasting" dir="t"/>
          </a:scene3d>
          <a:sp3d prstMaterial="flat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http://www.tinleypark.org/images/pages/N661/recycle_logo_copy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790" y="2513574"/>
            <a:ext cx="3575493" cy="2436119"/>
          </a:xfrm>
          <a:prstGeom prst="rect">
            <a:avLst/>
          </a:prstGeom>
          <a:noFill/>
          <a:scene3d>
            <a:camera prst="orthographicFront"/>
            <a:lightRig rig="freezing" dir="t"/>
          </a:scene3d>
          <a:sp3d prstMaterial="flat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2028826"/>
            <a:ext cx="3896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Britannic Bold" pitchFamily="34" charset="0"/>
              </a:rPr>
              <a:t>Circular Economy</a:t>
            </a:r>
            <a:endParaRPr lang="en-US" sz="3600" dirty="0">
              <a:solidFill>
                <a:schemeClr val="accent5">
                  <a:lumMod val="75000"/>
                </a:schemeClr>
              </a:solidFill>
              <a:latin typeface="Britannic Bold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1066800" y="2571750"/>
            <a:ext cx="3896882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803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"/>
            <a:ext cx="6738938" cy="51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0" y="4935751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b="1" i="1" u="sng" dirty="0" smtClean="0"/>
              <a:t>Source: </a:t>
            </a:r>
            <a:r>
              <a:rPr lang="en-US" sz="1100" b="1" i="1" dirty="0" smtClean="0"/>
              <a:t>http</a:t>
            </a:r>
            <a:r>
              <a:rPr lang="en-US" sz="1100" b="1" i="1" dirty="0"/>
              <a:t>://www.fccenvironment.co.uk/circular-economy.html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23559" y="1"/>
            <a:ext cx="3896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Britannic Bold" pitchFamily="34" charset="0"/>
              </a:rPr>
              <a:t>Circular Economy</a:t>
            </a:r>
            <a:endParaRPr lang="en-US" sz="3600" dirty="0">
              <a:solidFill>
                <a:schemeClr val="accent5">
                  <a:lumMod val="75000"/>
                </a:schemeClr>
              </a:solidFill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90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947760812"/>
              </p:ext>
            </p:extLst>
          </p:nvPr>
        </p:nvGraphicFramePr>
        <p:xfrm>
          <a:off x="1219200" y="1143000"/>
          <a:ext cx="70104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295400" y="400050"/>
            <a:ext cx="716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What Central Banks Can Do?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61397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170</Words>
  <Application>Microsoft Office PowerPoint</Application>
  <PresentationFormat>On-screen Show (16:9)</PresentationFormat>
  <Paragraphs>32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Qatar Foundation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Tariqullah Khan</dc:creator>
  <cp:lastModifiedBy>apex events</cp:lastModifiedBy>
  <cp:revision>24</cp:revision>
  <dcterms:created xsi:type="dcterms:W3CDTF">2016-04-20T07:40:42Z</dcterms:created>
  <dcterms:modified xsi:type="dcterms:W3CDTF">2016-04-26T05:44:35Z</dcterms:modified>
</cp:coreProperties>
</file>