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5" r:id="rId3"/>
    <p:sldId id="266" r:id="rId4"/>
    <p:sldId id="274" r:id="rId5"/>
    <p:sldId id="275" r:id="rId6"/>
    <p:sldId id="267" r:id="rId7"/>
    <p:sldId id="268" r:id="rId8"/>
    <p:sldId id="280" r:id="rId9"/>
    <p:sldId id="292" r:id="rId10"/>
    <p:sldId id="295" r:id="rId11"/>
    <p:sldId id="296" r:id="rId12"/>
    <p:sldId id="305" r:id="rId13"/>
    <p:sldId id="306" r:id="rId14"/>
    <p:sldId id="307" r:id="rId15"/>
    <p:sldId id="297" r:id="rId16"/>
    <p:sldId id="299" r:id="rId17"/>
    <p:sldId id="269" r:id="rId18"/>
    <p:sldId id="289" r:id="rId19"/>
    <p:sldId id="300" r:id="rId20"/>
    <p:sldId id="301" r:id="rId21"/>
    <p:sldId id="288" r:id="rId22"/>
    <p:sldId id="277" r:id="rId23"/>
    <p:sldId id="286" r:id="rId24"/>
    <p:sldId id="278" r:id="rId25"/>
    <p:sldId id="279" r:id="rId26"/>
    <p:sldId id="285" r:id="rId27"/>
    <p:sldId id="287" r:id="rId28"/>
    <p:sldId id="273" r:id="rId29"/>
    <p:sldId id="3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6" autoAdjust="0"/>
    <p:restoredTop sz="94621"/>
  </p:normalViewPr>
  <p:slideViewPr>
    <p:cSldViewPr snapToGrid="0">
      <p:cViewPr varScale="1">
        <p:scale>
          <a:sx n="53" d="100"/>
          <a:sy n="53" d="100"/>
        </p:scale>
        <p:origin x="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WTI Futures Price by Contract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44450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Data!$A$35:$A$53</c:f>
              <c:numCache>
                <c:formatCode>m/d/yyyy</c:formatCode>
                <c:ptCount val="19"/>
                <c:pt idx="0">
                  <c:v>42522</c:v>
                </c:pt>
                <c:pt idx="1">
                  <c:v>42552</c:v>
                </c:pt>
                <c:pt idx="2">
                  <c:v>42583</c:v>
                </c:pt>
                <c:pt idx="3">
                  <c:v>42614</c:v>
                </c:pt>
                <c:pt idx="4">
                  <c:v>42644</c:v>
                </c:pt>
                <c:pt idx="5">
                  <c:v>42675</c:v>
                </c:pt>
                <c:pt idx="6">
                  <c:v>42705</c:v>
                </c:pt>
                <c:pt idx="7">
                  <c:v>42736</c:v>
                </c:pt>
                <c:pt idx="8">
                  <c:v>42767</c:v>
                </c:pt>
                <c:pt idx="9">
                  <c:v>42795</c:v>
                </c:pt>
                <c:pt idx="10">
                  <c:v>42826</c:v>
                </c:pt>
                <c:pt idx="11">
                  <c:v>42856</c:v>
                </c:pt>
                <c:pt idx="12">
                  <c:v>42887</c:v>
                </c:pt>
                <c:pt idx="13">
                  <c:v>42917</c:v>
                </c:pt>
                <c:pt idx="14">
                  <c:v>42948</c:v>
                </c:pt>
                <c:pt idx="15">
                  <c:v>42979</c:v>
                </c:pt>
                <c:pt idx="16">
                  <c:v>43009</c:v>
                </c:pt>
                <c:pt idx="17">
                  <c:v>43040</c:v>
                </c:pt>
                <c:pt idx="18">
                  <c:v>43070</c:v>
                </c:pt>
              </c:numCache>
            </c:numRef>
          </c:cat>
          <c:val>
            <c:numRef>
              <c:f>Data!$B$35:$B$53</c:f>
              <c:numCache>
                <c:formatCode>General</c:formatCode>
                <c:ptCount val="19"/>
                <c:pt idx="0">
                  <c:v>37.962000000000003</c:v>
                </c:pt>
                <c:pt idx="1">
                  <c:v>38.872</c:v>
                </c:pt>
                <c:pt idx="2">
                  <c:v>39.484000000000002</c:v>
                </c:pt>
                <c:pt idx="3">
                  <c:v>39.976000000000013</c:v>
                </c:pt>
                <c:pt idx="4">
                  <c:v>40.36</c:v>
                </c:pt>
                <c:pt idx="5">
                  <c:v>40.686</c:v>
                </c:pt>
                <c:pt idx="6">
                  <c:v>40.970000000000013</c:v>
                </c:pt>
                <c:pt idx="7">
                  <c:v>41.222000000000001</c:v>
                </c:pt>
                <c:pt idx="8">
                  <c:v>41.466000000000008</c:v>
                </c:pt>
                <c:pt idx="9">
                  <c:v>41.716000000000001</c:v>
                </c:pt>
                <c:pt idx="10">
                  <c:v>41.968000000000004</c:v>
                </c:pt>
                <c:pt idx="11">
                  <c:v>42.21</c:v>
                </c:pt>
                <c:pt idx="12">
                  <c:v>42.442</c:v>
                </c:pt>
                <c:pt idx="13">
                  <c:v>42.636000000000003</c:v>
                </c:pt>
                <c:pt idx="14">
                  <c:v>42.828000000000003</c:v>
                </c:pt>
                <c:pt idx="15">
                  <c:v>43.02</c:v>
                </c:pt>
                <c:pt idx="16">
                  <c:v>43.222000000000001</c:v>
                </c:pt>
                <c:pt idx="17">
                  <c:v>43.438000000000002</c:v>
                </c:pt>
                <c:pt idx="18">
                  <c:v>43.658000000000001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B4-480B-B6FE-ACBD144C3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672640"/>
        <c:axId val="-2071669072"/>
      </c:lineChart>
      <c:dateAx>
        <c:axId val="-20716726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[$-409]mmm\-yy;@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669072"/>
        <c:crosses val="autoZero"/>
        <c:auto val="1"/>
        <c:lblOffset val="100"/>
        <c:baseTimeUnit val="months"/>
      </c:dateAx>
      <c:valAx>
        <c:axId val="-20716690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 / bbl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67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99EB9-1742-4B79-B5B0-4470E3BBF45D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4994B-4C8C-48FD-98C1-175E7CB4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4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E7698-5AEF-472A-B3AC-87A4CD93EC6A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97B45-1AFE-43A6-A724-AAE23B4AE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likelihood for</a:t>
            </a:r>
            <a:r>
              <a:rPr lang="en-US" baseline="0" dirty="0"/>
              <a:t> the oil price futures path is</a:t>
            </a:r>
          </a:p>
          <a:p>
            <a:endParaRPr lang="en-US" baseline="0" dirty="0"/>
          </a:p>
          <a:p>
            <a:r>
              <a:rPr lang="en-US" dirty="0"/>
              <a:t>Futures				</a:t>
            </a:r>
          </a:p>
          <a:p>
            <a:r>
              <a:rPr lang="en-US" dirty="0"/>
              <a:t>Price		Price &lt; $35		Price &gt; $45</a:t>
            </a:r>
          </a:p>
          <a:p>
            <a:r>
              <a:rPr lang="en-US" dirty="0"/>
              <a:t>37.962		0.317	0.573	0.110</a:t>
            </a:r>
          </a:p>
          <a:p>
            <a:r>
              <a:rPr lang="en-US" dirty="0"/>
              <a:t>39.976		0.353	0.367	0.280</a:t>
            </a:r>
          </a:p>
          <a:p>
            <a:r>
              <a:rPr lang="en-US" dirty="0"/>
              <a:t>40.97		0.378	0.296	0.327</a:t>
            </a:r>
          </a:p>
          <a:p>
            <a:r>
              <a:rPr lang="en-US" dirty="0"/>
              <a:t>41.716		0.385	0.266	0.348</a:t>
            </a:r>
          </a:p>
          <a:p>
            <a:r>
              <a:rPr lang="en-US" dirty="0"/>
              <a:t>42.442		0.387	0.248	0.365</a:t>
            </a:r>
          </a:p>
          <a:p>
            <a:r>
              <a:rPr lang="en-US" dirty="0"/>
              <a:t>43.658		0.384	0.229	0.387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7B45-1AFE-43A6-A724-AAE23B4AE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3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J-curve for a devaluation in GCC countries for the trade balance rebound following a devaluation would most likely be an L-curve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 Exporting Country Import Elasticities are -0.10  and Export Elasticities are 0.14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1The estimated import and export elasticities of oil-exporting countries are statistically insignificant.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IMF, Consultative Group on Exchange Rate Issues (CGER);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Hakura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Billmeier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IMF WP/08/216.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Fiscal gains from higher oil prices in local currency would be partially offset by higher import bills.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demand for capital goods and raw materials are more a function of fiscal stance than REER.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Non-Hydrocarbon exports are only about 20% and often related to the petrochemical sectors where prices have historically been subsidized.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7B45-1AFE-43A6-A724-AAE23B4AED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J-curve for a devaluation in GCC countries for the trade balance rebound following a devaluation would most likely be an L-curve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 Exporting Country Import Elasticities are -0.10  and Export Elasticities are 0.14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1The estimated import and export elasticities of oil-exporting countries are statistically insignificant.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IMF, Consultative Group on Exchange Rate Issues (CGER);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Hakura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Billmeier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IMF WP/08/216.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Fiscal gains from higher oil prices in local currency would be partially offset by higher import bills.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demand for capital goods and raw materials are more a function of fiscal stance than REER.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Non-Hydrocarbon exports are only about 20% and often related to the petrochemical sectors where prices have historically been subsidized.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7B45-1AFE-43A6-A724-AAE23B4AED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J-curve for a devaluation in GCC countries for the trade balance rebound following a devaluation would most likely be an L-curve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Oil Exporting Country Import Elasticities are -0.10  and Export Elasticities are 0.14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1The estimated import and export elasticities of oil-exporting countries are statistically insignificant.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IMF, Consultative Group on Exchange Rate Issues (CGER);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Hakura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Billmeier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IMF WP/08/216.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Fiscal gains from higher oil prices in local currency would be partially offset by higher import bills.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demand for capital goods and raw materials are more a function of fiscal stance than REER.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Non-Hydrocarbon exports are only about 20% and often related to the petrochemical sectors where prices have historically been subsidized.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97B45-1AFE-43A6-A724-AAE23B4AED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38D2-2813-4480-864B-FA381E02AB5D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4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91C9-307B-4F75-87EA-8393B98B1820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9B7C-CB7F-4910-BCBE-C3E4BA93DB8A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7172"/>
            <a:ext cx="10515600" cy="487979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3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0D24-23A7-4931-8461-9CEE9CA4CF08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8387-636E-41FF-ABA3-D5ECEDDE7654}" type="datetime1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339C-CB40-40B3-B593-0347970CCF42}" type="datetime1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8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DB3B-4215-49AD-9EEF-A78ACA349563}" type="datetime1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46AA-D748-4E2D-9A05-D64EA67C1330}" type="datetime1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F834-3ECE-4EF5-B76F-C18164891230}" type="datetime1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8C3FE-5D90-449D-A819-0A7781B6389D}" type="datetime1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2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AEB9-F771-49F8-967E-16B40B5C6356}" type="datetime1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0D36-89AD-4431-A8BC-EA6BB27F2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2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group.com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92756"/>
          </a:xfrm>
        </p:spPr>
        <p:txBody>
          <a:bodyPr>
            <a:normAutofit fontScale="90000"/>
          </a:bodyPr>
          <a:lstStyle/>
          <a:p>
            <a:r>
              <a:rPr lang="en-US" dirty="0"/>
              <a:t>“Developments in Oil Prices and Central Banks in the Region”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092521"/>
            <a:ext cx="9243317" cy="2989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ADFIMI International Development Forum</a:t>
            </a:r>
          </a:p>
          <a:p>
            <a:r>
              <a:rPr lang="en-US" dirty="0"/>
              <a:t> “Developmental Central Banking: Issues, Prospects and Challenges” </a:t>
            </a:r>
          </a:p>
          <a:p>
            <a:r>
              <a:rPr lang="en-US" dirty="0"/>
              <a:t>Ritz Carlton, Doha, Qatar, 25-26 April 2016</a:t>
            </a:r>
          </a:p>
          <a:p>
            <a:r>
              <a:rPr lang="en-US" dirty="0"/>
              <a:t>Presentation by</a:t>
            </a:r>
            <a:r>
              <a:rPr lang="ar-SA" dirty="0"/>
              <a:t>: </a:t>
            </a:r>
            <a:r>
              <a:rPr lang="en-US" dirty="0"/>
              <a:t>Professor Fred Joutz</a:t>
            </a:r>
            <a:endParaRPr lang="ar-SA" dirty="0"/>
          </a:p>
          <a:p>
            <a:r>
              <a:rPr lang="ar-SA" dirty="0"/>
              <a:t>تقديم البروفيسور: فريد </a:t>
            </a:r>
            <a:r>
              <a:rPr lang="ar-SA" dirty="0" err="1"/>
              <a:t>يوتس</a:t>
            </a:r>
            <a:endParaRPr lang="en-US" dirty="0"/>
          </a:p>
          <a:p>
            <a:r>
              <a:rPr lang="en-US" dirty="0"/>
              <a:t>Department of Economics, Research Program on Forecasting</a:t>
            </a:r>
          </a:p>
          <a:p>
            <a:r>
              <a:rPr lang="en-US" dirty="0"/>
              <a:t>George Washington University</a:t>
            </a:r>
          </a:p>
        </p:txBody>
      </p:sp>
      <p:pic>
        <p:nvPicPr>
          <p:cNvPr id="1026" name="Picture 2" descr="ADFIMI - Assocation of National Development Finance Institutions in Member Countries of the Islamic Development, Demise of Dr. Selim Cafer Karat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6" y="-75872"/>
            <a:ext cx="57054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Qatar Central B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7" y="169863"/>
            <a:ext cx="23717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George Washingto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46" y="5712644"/>
            <a:ext cx="2604939" cy="963441"/>
          </a:xfrm>
          <a:prstGeom prst="rect">
            <a:avLst/>
          </a:prstGeom>
          <a:noFill/>
          <a:effectLst>
            <a:glow rad="127000">
              <a:srgbClr val="00206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1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Macroeconomic Outlook in the New World Oil Regime </a:t>
            </a:r>
            <a:br>
              <a:rPr lang="en-US" dirty="0"/>
            </a:br>
            <a:r>
              <a:rPr lang="en-US" dirty="0"/>
              <a:t>Real Per Capita GDP Growth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3934546" y="6176962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IMF WEO, Database, April 12, 2016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78" y="985155"/>
            <a:ext cx="8151542" cy="51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Macroeconomic Outlook in the New World Oil Regime</a:t>
            </a:r>
            <a:br>
              <a:rPr lang="en-US" dirty="0"/>
            </a:br>
            <a:r>
              <a:rPr lang="en-US" dirty="0"/>
              <a:t>Consumer Price Inflation Rate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3934546" y="6176962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IMF WEO, Database, April 12, 2016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4" y="755920"/>
            <a:ext cx="7926170" cy="53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8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Macroeconomic Outlook in the New World Oil Regime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3318195" y="6054258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IMF WEO, Database, April 12, 2016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9396" y="948267"/>
            <a:ext cx="9713207" cy="50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Fiscal Situation and Challenges from the New World Oil Regime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Fiscal Revenues before and since the New World Oil Regime</a:t>
            </a:r>
          </a:p>
          <a:p>
            <a:r>
              <a:rPr lang="en-US" sz="2400" dirty="0"/>
              <a:t>Facing up to Fiscal Deficits and Tradeoffs</a:t>
            </a:r>
          </a:p>
          <a:p>
            <a:r>
              <a:rPr lang="en-US" sz="2400" dirty="0"/>
              <a:t>Changes in Sources of Revenues</a:t>
            </a:r>
          </a:p>
          <a:p>
            <a:r>
              <a:rPr lang="en-US" sz="2400" dirty="0"/>
              <a:t>Changes in Expenditures and their Path</a:t>
            </a:r>
          </a:p>
          <a:p>
            <a:r>
              <a:rPr lang="en-US" sz="2400" dirty="0"/>
              <a:t>Development Needs and Social Contracts with Population</a:t>
            </a:r>
          </a:p>
          <a:p>
            <a:r>
              <a:rPr lang="en-US" sz="2400" dirty="0"/>
              <a:t>Promote Inclusive Growth in the Private Sector ( SMEs and Consumers )</a:t>
            </a:r>
          </a:p>
          <a:p>
            <a:r>
              <a:rPr lang="en-US" sz="2400" dirty="0"/>
              <a:t>Employment and Growth in Youth Labor Population</a:t>
            </a:r>
          </a:p>
          <a:p>
            <a:r>
              <a:rPr lang="en-US" sz="2400" dirty="0"/>
              <a:t>National Stability</a:t>
            </a:r>
          </a:p>
          <a:p>
            <a:r>
              <a:rPr lang="en-US" sz="2400" dirty="0"/>
              <a:t>Security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Macroeconomic Outlook in the New World Oil Regime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C:\Users\Fred\Downloads\unnamed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639" y="639762"/>
            <a:ext cx="7668721" cy="5390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48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Fiscal Situation and Challenges from the New World Oil Regime</a:t>
            </a:r>
            <a:br>
              <a:rPr lang="en-US" dirty="0"/>
            </a:br>
            <a:r>
              <a:rPr lang="en-US" dirty="0"/>
              <a:t>Government Deficit as Share of GDP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3934546" y="6176962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IMF WEO, Database, April 12, 2016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99" y="914400"/>
            <a:ext cx="8076392" cy="53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3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85" y="41934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Fiscal Situation and Challenges from the New World Oil Regime</a:t>
            </a:r>
            <a:br>
              <a:rPr lang="en-US" dirty="0"/>
            </a:br>
            <a:r>
              <a:rPr lang="en-US" dirty="0"/>
              <a:t>General Government Net Debt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3629746" y="6171684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IMF WEO, Database, April 12, 2016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73" y="1058311"/>
            <a:ext cx="8341112" cy="49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92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Central Banks in the New World Oil Regime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sz="2400" dirty="0"/>
              <a:t>Maintain the Peg? What are the Costs and Benefits?</a:t>
            </a:r>
          </a:p>
          <a:p>
            <a:r>
              <a:rPr lang="en-US" sz="2400" dirty="0"/>
              <a:t>Possible Role in SWFs and Foreign Exchange Reserves in Fiscal Balance</a:t>
            </a:r>
          </a:p>
          <a:p>
            <a:r>
              <a:rPr lang="en-US" sz="2400" dirty="0"/>
              <a:t>Monitor Foreign Exchange Assets and Liabilities</a:t>
            </a:r>
          </a:p>
          <a:p>
            <a:r>
              <a:rPr lang="en-US" sz="2400" dirty="0"/>
              <a:t>Regulatory and Supervisory Role of Private Banks</a:t>
            </a:r>
          </a:p>
          <a:p>
            <a:r>
              <a:rPr lang="en-US" sz="2400" dirty="0"/>
              <a:t>Credit to Private Sector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Central Banks in the New World Oil Regime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424509"/>
              </p:ext>
            </p:extLst>
          </p:nvPr>
        </p:nvGraphicFramePr>
        <p:xfrm>
          <a:off x="855134" y="833438"/>
          <a:ext cx="10498666" cy="501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66">
                  <a:extLst>
                    <a:ext uri="{9D8B030D-6E8A-4147-A177-3AD203B41FA5}">
                      <a16:colId xmlns:a16="http://schemas.microsoft.com/office/drawing/2014/main" val="2298882526"/>
                    </a:ext>
                  </a:extLst>
                </a:gridCol>
                <a:gridCol w="3920067">
                  <a:extLst>
                    <a:ext uri="{9D8B030D-6E8A-4147-A177-3AD203B41FA5}">
                      <a16:colId xmlns:a16="http://schemas.microsoft.com/office/drawing/2014/main" val="1580694313"/>
                    </a:ext>
                  </a:extLst>
                </a:gridCol>
                <a:gridCol w="4106333">
                  <a:extLst>
                    <a:ext uri="{9D8B030D-6E8A-4147-A177-3AD203B41FA5}">
                      <a16:colId xmlns:a16="http://schemas.microsoft.com/office/drawing/2014/main" val="3640277021"/>
                    </a:ext>
                  </a:extLst>
                </a:gridCol>
              </a:tblGrid>
              <a:tr h="87175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Maintain the Peg? What are the Costs and Benefits from Devaluation?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9026"/>
                  </a:ext>
                </a:extLst>
              </a:tr>
              <a:tr h="73627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07411"/>
                  </a:ext>
                </a:extLst>
              </a:tr>
              <a:tr h="736271">
                <a:tc>
                  <a:txBody>
                    <a:bodyPr/>
                    <a:lstStyle/>
                    <a:p>
                      <a:r>
                        <a:rPr lang="en-US" sz="2000" dirty="0"/>
                        <a:t>Policy Credibility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Anchor for Private Sector</a:t>
                      </a:r>
                    </a:p>
                    <a:p>
                      <a:r>
                        <a:rPr lang="en-US" sz="2000" dirty="0"/>
                        <a:t>Tie to US FED Monetary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Loss and Uncertainty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32947"/>
                  </a:ext>
                </a:extLst>
              </a:tr>
              <a:tr h="1336365">
                <a:tc>
                  <a:txBody>
                    <a:bodyPr/>
                    <a:lstStyle/>
                    <a:p>
                      <a:r>
                        <a:rPr lang="en-US" sz="2000" dirty="0"/>
                        <a:t>Macro</a:t>
                      </a:r>
                      <a:r>
                        <a:rPr lang="en-US" sz="2000" baseline="0" dirty="0"/>
                        <a:t> Stability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Support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Private Sector Confidence</a:t>
                      </a:r>
                    </a:p>
                    <a:p>
                      <a:r>
                        <a:rPr lang="en-US" sz="2000" dirty="0"/>
                        <a:t>Counter-cyclical history from fiscal policy</a:t>
                      </a:r>
                      <a:r>
                        <a:rPr lang="en-US" sz="2000" baseline="0" dirty="0"/>
                        <a:t> and flexible expat labor markets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Volatility with Oil Price on Fiscal Revenues and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973587"/>
                  </a:ext>
                </a:extLst>
              </a:tr>
              <a:tr h="1336365">
                <a:tc>
                  <a:txBody>
                    <a:bodyPr/>
                    <a:lstStyle/>
                    <a:p>
                      <a:r>
                        <a:rPr lang="en-US" sz="2000" dirty="0"/>
                        <a:t>Financial</a:t>
                      </a:r>
                      <a:r>
                        <a:rPr lang="en-US" sz="2000" baseline="0" dirty="0"/>
                        <a:t> Stability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Easy to administer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Volatility due to Oil Price and REER</a:t>
                      </a:r>
                    </a:p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 in Capital Outflows</a:t>
                      </a:r>
                    </a:p>
                    <a:p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000" dirty="0" err="1"/>
                        <a:t>nstitutions</a:t>
                      </a:r>
                      <a:r>
                        <a:rPr lang="en-US" sz="2000" dirty="0"/>
                        <a:t> not in place</a:t>
                      </a:r>
                    </a:p>
                    <a:p>
                      <a:r>
                        <a:rPr lang="en-US" sz="2000" dirty="0"/>
                        <a:t>Transmission mechanisms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3885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Central Banks in the New World Oil Regime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849460"/>
              </p:ext>
            </p:extLst>
          </p:nvPr>
        </p:nvGraphicFramePr>
        <p:xfrm>
          <a:off x="855134" y="833438"/>
          <a:ext cx="10498666" cy="451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2298882526"/>
                    </a:ext>
                  </a:extLst>
                </a:gridCol>
                <a:gridCol w="3953934">
                  <a:extLst>
                    <a:ext uri="{9D8B030D-6E8A-4147-A177-3AD203B41FA5}">
                      <a16:colId xmlns:a16="http://schemas.microsoft.com/office/drawing/2014/main" val="1580694313"/>
                    </a:ext>
                  </a:extLst>
                </a:gridCol>
                <a:gridCol w="4411133">
                  <a:extLst>
                    <a:ext uri="{9D8B030D-6E8A-4147-A177-3AD203B41FA5}">
                      <a16:colId xmlns:a16="http://schemas.microsoft.com/office/drawing/2014/main" val="3640277021"/>
                    </a:ext>
                  </a:extLst>
                </a:gridCol>
              </a:tblGrid>
              <a:tr h="91639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Maintain the Peg? What are the Costs and Benefits from Devaluation?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9026"/>
                  </a:ext>
                </a:extLst>
              </a:tr>
              <a:tr h="77397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07411"/>
                  </a:ext>
                </a:extLst>
              </a:tr>
              <a:tr h="2053158">
                <a:tc>
                  <a:txBody>
                    <a:bodyPr/>
                    <a:lstStyle/>
                    <a:p>
                      <a:r>
                        <a:rPr lang="en-US" sz="2000" dirty="0"/>
                        <a:t>Trade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Most</a:t>
                      </a:r>
                      <a:r>
                        <a:rPr lang="en-US" sz="2000" baseline="0" dirty="0"/>
                        <a:t> basic consumer goods are imported.</a:t>
                      </a:r>
                    </a:p>
                    <a:p>
                      <a:r>
                        <a:rPr lang="en-US" sz="2000" baseline="0" dirty="0"/>
                        <a:t>25% of government expenditure is on imported goods.</a:t>
                      </a:r>
                    </a:p>
                    <a:p>
                      <a:r>
                        <a:rPr lang="en-US" sz="2000" baseline="0" dirty="0"/>
                        <a:t>Foreign Imbalances increase even more without peg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ML Conditions do not hold Import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Elas</a:t>
                      </a:r>
                      <a:r>
                        <a:rPr lang="en-US" sz="2000" baseline="0" dirty="0"/>
                        <a:t>. -0.10, Export </a:t>
                      </a:r>
                      <a:r>
                        <a:rPr lang="en-US" sz="2000" baseline="0" dirty="0" err="1"/>
                        <a:t>Elas</a:t>
                      </a:r>
                      <a:r>
                        <a:rPr lang="en-US" sz="2000" baseline="0" dirty="0"/>
                        <a:t>. 0.10</a:t>
                      </a:r>
                    </a:p>
                    <a:p>
                      <a:r>
                        <a:rPr lang="en-US" sz="2000" baseline="0" dirty="0"/>
                        <a:t>J-Curve would become L-Curve</a:t>
                      </a:r>
                    </a:p>
                    <a:p>
                      <a:r>
                        <a:rPr lang="en-US" sz="2000" baseline="0" dirty="0"/>
                        <a:t>Non-HC exports share about 20% and much of that is </a:t>
                      </a:r>
                      <a:r>
                        <a:rPr lang="en-US" sz="2000" baseline="0" dirty="0" err="1"/>
                        <a:t>PetroChemicals</a:t>
                      </a:r>
                      <a:r>
                        <a:rPr lang="en-US" sz="2000" baseline="0" dirty="0"/>
                        <a:t> with historically subsidized prices.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136014"/>
                  </a:ext>
                </a:extLst>
              </a:tr>
              <a:tr h="773971">
                <a:tc>
                  <a:txBody>
                    <a:bodyPr/>
                    <a:lstStyle/>
                    <a:p>
                      <a:r>
                        <a:rPr lang="en-US" sz="2000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Some pass through from REER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Spike and increase.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1858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5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1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Outline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197430"/>
            <a:ext cx="10515600" cy="4979533"/>
          </a:xfrm>
        </p:spPr>
        <p:txBody>
          <a:bodyPr/>
          <a:lstStyle/>
          <a:p>
            <a:r>
              <a:rPr lang="en-US" sz="2800" dirty="0"/>
              <a:t>Developments in Oil Markets and Historical Experience</a:t>
            </a:r>
          </a:p>
          <a:p>
            <a:r>
              <a:rPr lang="en-US" sz="2800" dirty="0"/>
              <a:t>The Outlook for the New World Oil Regime</a:t>
            </a:r>
          </a:p>
          <a:p>
            <a:r>
              <a:rPr lang="en-US" sz="2800" dirty="0"/>
              <a:t>The Macroeconomic Outlook in the New World Oil Regime</a:t>
            </a:r>
          </a:p>
          <a:p>
            <a:r>
              <a:rPr lang="en-US" sz="2800" dirty="0"/>
              <a:t>The Fiscal Situation and Challenges from the New World Oil Regime</a:t>
            </a:r>
          </a:p>
          <a:p>
            <a:r>
              <a:rPr lang="en-US" sz="2800" dirty="0"/>
              <a:t> The Role Central Banks in the New World Oil Regime</a:t>
            </a:r>
          </a:p>
          <a:p>
            <a:r>
              <a:rPr lang="en-US" sz="2800" dirty="0"/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Central Banks in the New World Oil Regime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918730"/>
              </p:ext>
            </p:extLst>
          </p:nvPr>
        </p:nvGraphicFramePr>
        <p:xfrm>
          <a:off x="858739" y="833438"/>
          <a:ext cx="10655927" cy="549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675">
                  <a:extLst>
                    <a:ext uri="{9D8B030D-6E8A-4147-A177-3AD203B41FA5}">
                      <a16:colId xmlns:a16="http://schemas.microsoft.com/office/drawing/2014/main" val="2298882526"/>
                    </a:ext>
                  </a:extLst>
                </a:gridCol>
                <a:gridCol w="3889786">
                  <a:extLst>
                    <a:ext uri="{9D8B030D-6E8A-4147-A177-3AD203B41FA5}">
                      <a16:colId xmlns:a16="http://schemas.microsoft.com/office/drawing/2014/main" val="1580694313"/>
                    </a:ext>
                  </a:extLst>
                </a:gridCol>
                <a:gridCol w="4199466">
                  <a:extLst>
                    <a:ext uri="{9D8B030D-6E8A-4147-A177-3AD203B41FA5}">
                      <a16:colId xmlns:a16="http://schemas.microsoft.com/office/drawing/2014/main" val="3640277021"/>
                    </a:ext>
                  </a:extLst>
                </a:gridCol>
              </a:tblGrid>
              <a:tr h="8431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Maintain the Peg? Medium-Term Options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9026"/>
                  </a:ext>
                </a:extLst>
              </a:tr>
              <a:tr h="71209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07411"/>
                  </a:ext>
                </a:extLst>
              </a:tr>
              <a:tr h="712096">
                <a:tc>
                  <a:txBody>
                    <a:bodyPr/>
                    <a:lstStyle/>
                    <a:p>
                      <a:r>
                        <a:rPr lang="en-US" sz="2000" dirty="0"/>
                        <a:t>Keep</a:t>
                      </a:r>
                      <a:r>
                        <a:rPr lang="en-US" sz="2000" baseline="0" dirty="0"/>
                        <a:t> Peg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Anchor for Private Sector</a:t>
                      </a:r>
                    </a:p>
                    <a:p>
                      <a:r>
                        <a:rPr lang="en-US" sz="2000" dirty="0"/>
                        <a:t>Tie to US FED Monetary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Will depend on success of fiscal policy reforms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32947"/>
                  </a:ext>
                </a:extLst>
              </a:tr>
              <a:tr h="1292486">
                <a:tc>
                  <a:txBody>
                    <a:bodyPr/>
                    <a:lstStyle/>
                    <a:p>
                      <a:r>
                        <a:rPr lang="en-US" sz="2000" dirty="0"/>
                        <a:t>Managed 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Assuming economies diversify monetary policy is freer to absorb business cycles and adverse real shocks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Will require success of fiscal policy reforms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/>
                        <a:t>Further develop money, debt and equity markets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136014"/>
                  </a:ext>
                </a:extLst>
              </a:tr>
              <a:tr h="1889018">
                <a:tc>
                  <a:txBody>
                    <a:bodyPr/>
                    <a:lstStyle/>
                    <a:p>
                      <a:r>
                        <a:rPr lang="en-US" sz="2000"/>
                        <a:t>Flexible Exchange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Assuming economies diversify monetary policy is freer to absorb business cycles and adverse real shocks</a:t>
                      </a:r>
                    </a:p>
                    <a:p>
                      <a:r>
                        <a:rPr lang="en-US" sz="2000" dirty="0"/>
                        <a:t>“Financial Stability”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Will require success of fiscal policy reforms</a:t>
                      </a:r>
                    </a:p>
                    <a:p>
                      <a:r>
                        <a:rPr lang="en-US" sz="2000" dirty="0"/>
                        <a:t>Build</a:t>
                      </a:r>
                      <a:r>
                        <a:rPr lang="en-US" sz="2000" baseline="0" dirty="0"/>
                        <a:t> capacity for Independent CBs</a:t>
                      </a:r>
                    </a:p>
                    <a:p>
                      <a:r>
                        <a:rPr lang="en-US" sz="2000" baseline="0" dirty="0"/>
                        <a:t>Further develop money, debt and equity markets</a:t>
                      </a:r>
                    </a:p>
                    <a:p>
                      <a:r>
                        <a:rPr lang="en-US" sz="2000" baseline="0" dirty="0"/>
                        <a:t>Greater data transparency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51858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31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Devaluation – Is it an Option? Does it make sense?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6160"/>
            <a:ext cx="6280230" cy="523275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26256" y="1123597"/>
            <a:ext cx="498950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Russsia</a:t>
            </a:r>
            <a:r>
              <a:rPr lang="en-US" dirty="0"/>
              <a:t> has devalued by 50% due to the decline</a:t>
            </a:r>
          </a:p>
          <a:p>
            <a:r>
              <a:rPr lang="en-US" dirty="0"/>
              <a:t>oil price, sanctions, worsening macroeconomic </a:t>
            </a:r>
          </a:p>
          <a:p>
            <a:r>
              <a:rPr lang="en-US" dirty="0"/>
              <a:t>situation,  and currency outflows</a:t>
            </a:r>
          </a:p>
          <a:p>
            <a:endParaRPr lang="en-US" dirty="0"/>
          </a:p>
          <a:p>
            <a:r>
              <a:rPr lang="en-US" dirty="0"/>
              <a:t>This forced </a:t>
            </a:r>
            <a:r>
              <a:rPr lang="en-US" dirty="0" err="1"/>
              <a:t>Azerbajain</a:t>
            </a:r>
            <a:r>
              <a:rPr lang="en-US" dirty="0"/>
              <a:t> and Kazakhstan to devalue</a:t>
            </a:r>
          </a:p>
          <a:p>
            <a:r>
              <a:rPr lang="en-US" dirty="0"/>
              <a:t>as well do to importance of their trade relationship</a:t>
            </a:r>
          </a:p>
          <a:p>
            <a:r>
              <a:rPr lang="en-US" dirty="0"/>
              <a:t>and relatively low SWFs and Net Foreign Assets.</a:t>
            </a:r>
          </a:p>
          <a:p>
            <a:endParaRPr lang="en-US" dirty="0"/>
          </a:p>
          <a:p>
            <a:r>
              <a:rPr lang="en-US" dirty="0"/>
              <a:t>There have been major cutbacks in fiscal spending</a:t>
            </a:r>
          </a:p>
          <a:p>
            <a:r>
              <a:rPr lang="en-US" dirty="0"/>
              <a:t> particularly on infrastructure. In addition, they </a:t>
            </a:r>
          </a:p>
          <a:p>
            <a:r>
              <a:rPr lang="en-US" dirty="0"/>
              <a:t>suffered CPI inflation of 20% recently.</a:t>
            </a:r>
          </a:p>
          <a:p>
            <a:endParaRPr lang="en-US" dirty="0"/>
          </a:p>
          <a:p>
            <a:r>
              <a:rPr lang="en-US" dirty="0"/>
              <a:t>Central Banks have had to raise interest rates to </a:t>
            </a:r>
          </a:p>
          <a:p>
            <a:r>
              <a:rPr lang="en-US" dirty="0"/>
              <a:t>reduce inflationary expectations further reducing </a:t>
            </a:r>
          </a:p>
          <a:p>
            <a:r>
              <a:rPr lang="en-US" dirty="0"/>
              <a:t>growth prospects.</a:t>
            </a:r>
          </a:p>
          <a:p>
            <a:endParaRPr lang="en-US" dirty="0"/>
          </a:p>
          <a:p>
            <a:r>
              <a:rPr lang="en-US" dirty="0"/>
              <a:t>Declines in Standard of Living particularly among</a:t>
            </a:r>
          </a:p>
          <a:p>
            <a:r>
              <a:rPr lang="en-US" dirty="0"/>
              <a:t>middle and lower income cases.</a:t>
            </a:r>
          </a:p>
        </p:txBody>
      </p:sp>
    </p:spTree>
    <p:extLst>
      <p:ext uri="{BB962C8B-B14F-4D97-AF65-F5344CB8AC3E}">
        <p14:creationId xmlns:p14="http://schemas.microsoft.com/office/powerpoint/2010/main" val="158092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Central Banks in the New World Oil Regime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r>
              <a:rPr lang="en-US" sz="2400" dirty="0"/>
              <a:t>Possible Role in SWFs and Foreign Exchange Reserves in Fiscal Balance</a:t>
            </a:r>
          </a:p>
          <a:p>
            <a:endParaRPr lang="en-US" sz="2400" dirty="0"/>
          </a:p>
          <a:p>
            <a:r>
              <a:rPr lang="en-US" sz="2400" dirty="0"/>
              <a:t>What is their purpose?</a:t>
            </a:r>
          </a:p>
          <a:p>
            <a:r>
              <a:rPr lang="en-US" sz="2400" dirty="0"/>
              <a:t>Distinguish between Macroeconomic Buffer and Intergenerational Equity</a:t>
            </a:r>
          </a:p>
          <a:p>
            <a:endParaRPr lang="en-US" sz="2400" dirty="0"/>
          </a:p>
          <a:p>
            <a:r>
              <a:rPr lang="en-US" sz="2400" dirty="0"/>
              <a:t>Manage Foreign Exchange Reserves</a:t>
            </a:r>
          </a:p>
          <a:p>
            <a:r>
              <a:rPr lang="en-US" sz="2400" dirty="0"/>
              <a:t>Manage Foreign Denominated Assets</a:t>
            </a:r>
          </a:p>
          <a:p>
            <a:r>
              <a:rPr lang="en-US" sz="2400" dirty="0"/>
              <a:t>Monitor Foreign Exchange Liabilities</a:t>
            </a:r>
          </a:p>
          <a:p>
            <a:endParaRPr lang="en-US" sz="2400" dirty="0"/>
          </a:p>
          <a:p>
            <a:r>
              <a:rPr lang="en-US" sz="2400" dirty="0"/>
              <a:t>Manage Domestic Net Borrowing</a:t>
            </a:r>
          </a:p>
          <a:p>
            <a:r>
              <a:rPr lang="en-US" sz="2400" dirty="0"/>
              <a:t>Manage Foreign Net Borrowing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Central Banks in the New World Oil Regime</a:t>
            </a:r>
            <a:br>
              <a:rPr lang="en-US" dirty="0"/>
            </a:br>
            <a:r>
              <a:rPr lang="en-US" dirty="0"/>
              <a:t>Net Foreign Assets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805" y="735725"/>
            <a:ext cx="8666342" cy="538104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3318195" y="6116769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IIF Forecast Database, March 31, 2016 </a:t>
            </a:r>
          </a:p>
        </p:txBody>
      </p:sp>
    </p:spTree>
    <p:extLst>
      <p:ext uri="{BB962C8B-B14F-4D97-AF65-F5344CB8AC3E}">
        <p14:creationId xmlns:p14="http://schemas.microsoft.com/office/powerpoint/2010/main" val="274688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312" y="735013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Role Central Banks in the New World Oil Regime</a:t>
            </a:r>
            <a:br>
              <a:rPr lang="en-US" dirty="0"/>
            </a:br>
            <a:r>
              <a:rPr lang="en-US" dirty="0"/>
              <a:t>Regulatory and Supervisory Role of Private Banks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3787"/>
            <a:ext cx="10515600" cy="52625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The current and projected environment is squeezing private banks</a:t>
            </a:r>
          </a:p>
          <a:p>
            <a:r>
              <a:rPr lang="en-US" sz="2000" dirty="0"/>
              <a:t>How will they raise new capital? Is there the potential for a banking crisis?</a:t>
            </a:r>
          </a:p>
          <a:p>
            <a:pPr lvl="1"/>
            <a:r>
              <a:rPr lang="en-US" sz="2000" dirty="0"/>
              <a:t>Macroeconomic environment</a:t>
            </a:r>
          </a:p>
          <a:p>
            <a:pPr lvl="1"/>
            <a:r>
              <a:rPr lang="en-US" sz="2000" dirty="0"/>
              <a:t>Government Fiscal Borrowing</a:t>
            </a:r>
          </a:p>
          <a:p>
            <a:pPr lvl="1"/>
            <a:r>
              <a:rPr lang="en-US" sz="2000" dirty="0"/>
              <a:t>Stock Prices</a:t>
            </a:r>
          </a:p>
          <a:p>
            <a:pPr lvl="1"/>
            <a:r>
              <a:rPr lang="en-US" sz="2000" dirty="0"/>
              <a:t>Bond Market Volatility and </a:t>
            </a:r>
            <a:r>
              <a:rPr lang="en-US" sz="2000" dirty="0" err="1"/>
              <a:t>Sokuk</a:t>
            </a:r>
            <a:r>
              <a:rPr lang="en-US" sz="2000" dirty="0"/>
              <a:t> Pricing</a:t>
            </a:r>
          </a:p>
          <a:p>
            <a:pPr lvl="1"/>
            <a:r>
              <a:rPr lang="en-US" sz="2000" dirty="0"/>
              <a:t>Basel III and National Capital Reserve Requirements</a:t>
            </a:r>
          </a:p>
          <a:p>
            <a:r>
              <a:rPr lang="en-US" sz="2000" dirty="0"/>
              <a:t>Stress Testing through Comprehensive Capital Analysis and Review (CCAR)</a:t>
            </a:r>
          </a:p>
          <a:p>
            <a:pPr lvl="1"/>
            <a:r>
              <a:rPr lang="en-US" sz="2000" dirty="0"/>
              <a:t>Forward looking approach  to see if banks can weather the economic and financial environment</a:t>
            </a:r>
          </a:p>
          <a:p>
            <a:pPr lvl="1"/>
            <a:r>
              <a:rPr lang="en-US" sz="2000" dirty="0"/>
              <a:t>Bank Capital Asset Ratios</a:t>
            </a:r>
          </a:p>
          <a:p>
            <a:pPr lvl="1"/>
            <a:r>
              <a:rPr lang="en-US" sz="2000" dirty="0"/>
              <a:t>Loan Loss Provisions</a:t>
            </a:r>
          </a:p>
          <a:p>
            <a:pPr lvl="1"/>
            <a:r>
              <a:rPr lang="en-US" sz="2000" dirty="0"/>
              <a:t>Return on Assets</a:t>
            </a:r>
          </a:p>
          <a:p>
            <a:r>
              <a:rPr lang="en-US" sz="2000" dirty="0"/>
              <a:t>CCAR should adopt common/standardized processes and results become transparent</a:t>
            </a:r>
          </a:p>
          <a:p>
            <a:r>
              <a:rPr lang="en-US" sz="2000" dirty="0"/>
              <a:t>Bank Investors reluctant to provide funding with limited information.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9762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Role Central Banks in the New World Oil Regime</a:t>
            </a:r>
            <a:br>
              <a:rPr lang="en-US" dirty="0"/>
            </a:br>
            <a:r>
              <a:rPr lang="en-US" dirty="0"/>
              <a:t>Credit to the Private Sector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9037"/>
            <a:ext cx="10515600" cy="5262563"/>
          </a:xfrm>
        </p:spPr>
        <p:txBody>
          <a:bodyPr/>
          <a:lstStyle/>
          <a:p>
            <a:r>
              <a:rPr lang="en-US" sz="2000" dirty="0"/>
              <a:t>How will banks and borrowers interact?</a:t>
            </a:r>
          </a:p>
          <a:p>
            <a:r>
              <a:rPr lang="en-US" sz="2000" dirty="0"/>
              <a:t>Borrowers, domestic firms and households, are subject to the same macroeconomics and financial environment</a:t>
            </a:r>
          </a:p>
          <a:p>
            <a:r>
              <a:rPr lang="en-US" sz="2000" dirty="0"/>
              <a:t>How will banks respond to borrowers having difficulty making payments as asset values and revenues decline?</a:t>
            </a:r>
          </a:p>
          <a:p>
            <a:r>
              <a:rPr lang="en-US" sz="2000" dirty="0"/>
              <a:t>Loan Workouts</a:t>
            </a:r>
          </a:p>
          <a:p>
            <a:r>
              <a:rPr lang="en-US" sz="2000" dirty="0"/>
              <a:t>Non-Performance</a:t>
            </a:r>
          </a:p>
          <a:p>
            <a:endParaRPr lang="en-US" sz="2000" dirty="0"/>
          </a:p>
          <a:p>
            <a:r>
              <a:rPr lang="en-US" sz="2000" dirty="0"/>
              <a:t>Private sector is critical for diversifying the economy</a:t>
            </a:r>
          </a:p>
          <a:p>
            <a:r>
              <a:rPr lang="en-US" sz="2000" dirty="0"/>
              <a:t>Credit Channel is critical to economic growth</a:t>
            </a:r>
          </a:p>
          <a:p>
            <a:endParaRPr lang="en-US" sz="2000" dirty="0"/>
          </a:p>
          <a:p>
            <a:r>
              <a:rPr lang="en-US" sz="2000" dirty="0"/>
              <a:t>Are the IIF forecasts realistic, financially prudent, and sustainable?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Central Banks in the New World Oil Regime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145" y="639762"/>
            <a:ext cx="8551710" cy="53994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3318195" y="6038275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IIF Forecast Database, March 31, 2016 </a:t>
            </a:r>
          </a:p>
        </p:txBody>
      </p:sp>
    </p:spTree>
    <p:extLst>
      <p:ext uri="{BB962C8B-B14F-4D97-AF65-F5344CB8AC3E}">
        <p14:creationId xmlns:p14="http://schemas.microsoft.com/office/powerpoint/2010/main" val="1923432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292"/>
            <a:ext cx="10515600" cy="549275"/>
          </a:xfrm>
        </p:spPr>
        <p:txBody>
          <a:bodyPr>
            <a:normAutofit/>
          </a:bodyPr>
          <a:lstStyle/>
          <a:p>
            <a:r>
              <a:rPr lang="en-US" dirty="0"/>
              <a:t>The Role Central Banks in the New World Oil Regime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640" y="844366"/>
            <a:ext cx="8375519" cy="52599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3708043" y="6009135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IIF Forecast Database, March 31, 2016 </a:t>
            </a:r>
          </a:p>
        </p:txBody>
      </p:sp>
    </p:spTree>
    <p:extLst>
      <p:ext uri="{BB962C8B-B14F-4D97-AF65-F5344CB8AC3E}">
        <p14:creationId xmlns:p14="http://schemas.microsoft.com/office/powerpoint/2010/main" val="3017751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5719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- The Outlook for Monetary Policy in the New World Oil Regime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New World Oil Regime</a:t>
            </a:r>
          </a:p>
          <a:p>
            <a:r>
              <a:rPr lang="en-US" sz="2800" dirty="0"/>
              <a:t>Slowdown in Global and GCC Economic Growth</a:t>
            </a:r>
          </a:p>
          <a:p>
            <a:r>
              <a:rPr lang="en-US" sz="2800" dirty="0"/>
              <a:t>Fiscal Imbalances</a:t>
            </a:r>
          </a:p>
          <a:p>
            <a:r>
              <a:rPr lang="en-US" sz="2800" dirty="0"/>
              <a:t>Short-run Issues maintain peg, credibility, stability of financial system, and credit to private sector – SMEs and consumers.</a:t>
            </a:r>
          </a:p>
          <a:p>
            <a:r>
              <a:rPr lang="en-US" sz="2800" dirty="0"/>
              <a:t>Medium-run Issues Institutional and Structural Reform in Financial Sector and </a:t>
            </a:r>
            <a:r>
              <a:rPr lang="en-US" sz="2800" dirty="0" err="1"/>
              <a:t>Macroeconomy</a:t>
            </a:r>
            <a:endParaRPr lang="en-US" sz="2800" dirty="0"/>
          </a:p>
          <a:p>
            <a:r>
              <a:rPr lang="en-US" sz="2800" dirty="0"/>
              <a:t>How can Monetary Policy and Fiscal Policy be Coordinated?</a:t>
            </a:r>
          </a:p>
          <a:p>
            <a:r>
              <a:rPr lang="en-US" sz="2800" dirty="0"/>
              <a:t>Policy Makers “Bonanza”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شكرًا </a:t>
            </a:r>
            <a:r>
              <a:rPr lang="en-US" dirty="0"/>
              <a:t> – 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I am honored to be  your guest</a:t>
            </a:r>
          </a:p>
          <a:p>
            <a:pPr marL="0" indent="0" algn="ctr">
              <a:buNone/>
            </a:pPr>
            <a:r>
              <a:rPr lang="ar-SA" sz="2800" dirty="0"/>
              <a:t>يشرفني بأن أكون ضيفكم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All comments, suggestions, and questions are appreciated.</a:t>
            </a:r>
            <a:endParaRPr lang="ar-SA" sz="2800" dirty="0"/>
          </a:p>
          <a:p>
            <a:pPr marL="0" indent="0" algn="ctr">
              <a:buNone/>
            </a:pPr>
            <a:r>
              <a:rPr lang="ar-SA" sz="2800" dirty="0"/>
              <a:t>نقدّر جميع التعليقات والاقتراحات والأسئلة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Developments in Oil Markets and Historical Experience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330" y="725214"/>
            <a:ext cx="8754343" cy="52625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31920" y="1834881"/>
            <a:ext cx="1603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Oil Glut</a:t>
            </a:r>
          </a:p>
          <a:p>
            <a:r>
              <a:rPr lang="en-US" dirty="0"/>
              <a:t>Non-OPEC</a:t>
            </a:r>
          </a:p>
          <a:p>
            <a:r>
              <a:rPr lang="en-US" dirty="0"/>
              <a:t>OPEC cheating</a:t>
            </a:r>
          </a:p>
          <a:p>
            <a:r>
              <a:rPr lang="en-US" dirty="0"/>
              <a:t>Saudi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4841" y="5987398"/>
            <a:ext cx="460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U.S. Energy Information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6637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Outlook for the New World Oil Regime – Short Run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629684"/>
              </p:ext>
            </p:extLst>
          </p:nvPr>
        </p:nvGraphicFramePr>
        <p:xfrm>
          <a:off x="838200" y="740229"/>
          <a:ext cx="10515600" cy="526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9456" y="6081712"/>
            <a:ext cx="978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EIA Short-Term Energy Outlook, April 2016 and CME Group (</a:t>
            </a:r>
            <a:r>
              <a:rPr lang="en-US" dirty="0">
                <a:hlinkClick r:id="rId3"/>
              </a:rPr>
              <a:t>http://www.cmegroup.com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05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Outlook for the New World Oil Regime – Short Run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5124"/>
              </p:ext>
            </p:extLst>
          </p:nvPr>
        </p:nvGraphicFramePr>
        <p:xfrm>
          <a:off x="1019627" y="1038861"/>
          <a:ext cx="10007599" cy="4643480"/>
        </p:xfrm>
        <a:graphic>
          <a:graphicData uri="http://schemas.openxmlformats.org/drawingml/2006/table">
            <a:tbl>
              <a:tblPr/>
              <a:tblGrid>
                <a:gridCol w="1761830">
                  <a:extLst>
                    <a:ext uri="{9D8B030D-6E8A-4147-A177-3AD203B41FA5}">
                      <a16:colId xmlns:a16="http://schemas.microsoft.com/office/drawing/2014/main" val="409624865"/>
                    </a:ext>
                  </a:extLst>
                </a:gridCol>
                <a:gridCol w="1177967">
                  <a:extLst>
                    <a:ext uri="{9D8B030D-6E8A-4147-A177-3AD203B41FA5}">
                      <a16:colId xmlns:a16="http://schemas.microsoft.com/office/drawing/2014/main" val="744210983"/>
                    </a:ext>
                  </a:extLst>
                </a:gridCol>
                <a:gridCol w="1177967">
                  <a:extLst>
                    <a:ext uri="{9D8B030D-6E8A-4147-A177-3AD203B41FA5}">
                      <a16:colId xmlns:a16="http://schemas.microsoft.com/office/drawing/2014/main" val="1609503589"/>
                    </a:ext>
                  </a:extLst>
                </a:gridCol>
                <a:gridCol w="1177967">
                  <a:extLst>
                    <a:ext uri="{9D8B030D-6E8A-4147-A177-3AD203B41FA5}">
                      <a16:colId xmlns:a16="http://schemas.microsoft.com/office/drawing/2014/main" val="4207595135"/>
                    </a:ext>
                  </a:extLst>
                </a:gridCol>
                <a:gridCol w="1177967">
                  <a:extLst>
                    <a:ext uri="{9D8B030D-6E8A-4147-A177-3AD203B41FA5}">
                      <a16:colId xmlns:a16="http://schemas.microsoft.com/office/drawing/2014/main" val="2698622351"/>
                    </a:ext>
                  </a:extLst>
                </a:gridCol>
                <a:gridCol w="1177967">
                  <a:extLst>
                    <a:ext uri="{9D8B030D-6E8A-4147-A177-3AD203B41FA5}">
                      <a16:colId xmlns:a16="http://schemas.microsoft.com/office/drawing/2014/main" val="4242006738"/>
                    </a:ext>
                  </a:extLst>
                </a:gridCol>
                <a:gridCol w="1177967">
                  <a:extLst>
                    <a:ext uri="{9D8B030D-6E8A-4147-A177-3AD203B41FA5}">
                      <a16:colId xmlns:a16="http://schemas.microsoft.com/office/drawing/2014/main" val="99156159"/>
                    </a:ext>
                  </a:extLst>
                </a:gridCol>
                <a:gridCol w="1177967">
                  <a:extLst>
                    <a:ext uri="{9D8B030D-6E8A-4147-A177-3AD203B41FA5}">
                      <a16:colId xmlns:a16="http://schemas.microsoft.com/office/drawing/2014/main" val="991654440"/>
                    </a:ext>
                  </a:extLst>
                </a:gridCol>
              </a:tblGrid>
              <a:tr h="45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effectLst/>
                          <a:latin typeface="Arial" panose="020B0604020202020204" pitchFamily="34" charset="0"/>
                        </a:rPr>
                        <a:t>WTI Futures and Implied Probabilities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807045"/>
                  </a:ext>
                </a:extLst>
              </a:tr>
              <a:tr h="3987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Contract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NYMEX Implied Probability 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Futures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NYMEX Implied Probability of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71697"/>
                  </a:ext>
                </a:extLst>
              </a:tr>
              <a:tr h="7656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Price &lt; $25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Price &lt; $30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Price &lt; $35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Price &gt; $45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1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Price &gt; $50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0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Price &gt; $55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28309"/>
                  </a:ext>
                </a:extLst>
              </a:tr>
              <a:tr h="398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Jun-16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6.4%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8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31.7%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D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 $    37.96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11.0%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D1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E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0.5%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137249"/>
                  </a:ext>
                </a:extLst>
              </a:tr>
              <a:tr h="398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Sep-16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16.7%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 $    39.98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28.0%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1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16.2%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8.9%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25414"/>
                  </a:ext>
                </a:extLst>
              </a:tr>
              <a:tr h="398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Dec-16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9.2%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21.8%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37.8%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 $    40.97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1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14.5%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50164"/>
                  </a:ext>
                </a:extLst>
              </a:tr>
              <a:tr h="398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Mar-17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11.4%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38.5%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 $    41.72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34.8%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1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17.5%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4116"/>
                  </a:ext>
                </a:extLst>
              </a:tr>
              <a:tr h="398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Jun-17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12.9%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38.7%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 $    42.44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36.5%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D1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27.1%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E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19.7%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249203"/>
                  </a:ext>
                </a:extLst>
              </a:tr>
              <a:tr h="4087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Dec-17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14.2%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38.4%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effectLst/>
                          <a:latin typeface="Arial" panose="020B0604020202020204" pitchFamily="34" charset="0"/>
                        </a:rPr>
                        <a:t> $    43.66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38.7%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1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29.8%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0A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307876"/>
                  </a:ext>
                </a:extLst>
              </a:tr>
              <a:tr h="30903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Source:  EIA Short-Term Energy Outlook, April 2016, and CME Group (http://www.cmegroup.com)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293624"/>
                  </a:ext>
                </a:extLst>
              </a:tr>
              <a:tr h="309034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Notes: Probability values calculated using NYMEX market data for the five trading days ending April 7, 2016.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942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6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Outlook for the New World Oil Regime – IMF Medium Run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6277"/>
              </p:ext>
            </p:extLst>
          </p:nvPr>
        </p:nvGraphicFramePr>
        <p:xfrm>
          <a:off x="299357" y="713065"/>
          <a:ext cx="11612881" cy="5584678"/>
        </p:xfrm>
        <a:graphic>
          <a:graphicData uri="http://schemas.openxmlformats.org/drawingml/2006/table">
            <a:tbl>
              <a:tblPr/>
              <a:tblGrid>
                <a:gridCol w="1957288">
                  <a:extLst>
                    <a:ext uri="{9D8B030D-6E8A-4147-A177-3AD203B41FA5}">
                      <a16:colId xmlns:a16="http://schemas.microsoft.com/office/drawing/2014/main" val="1352717750"/>
                    </a:ext>
                  </a:extLst>
                </a:gridCol>
                <a:gridCol w="365286">
                  <a:extLst>
                    <a:ext uri="{9D8B030D-6E8A-4147-A177-3AD203B41FA5}">
                      <a16:colId xmlns:a16="http://schemas.microsoft.com/office/drawing/2014/main" val="1569515209"/>
                    </a:ext>
                  </a:extLst>
                </a:gridCol>
                <a:gridCol w="426069">
                  <a:extLst>
                    <a:ext uri="{9D8B030D-6E8A-4147-A177-3AD203B41FA5}">
                      <a16:colId xmlns:a16="http://schemas.microsoft.com/office/drawing/2014/main" val="4022845903"/>
                    </a:ext>
                  </a:extLst>
                </a:gridCol>
                <a:gridCol w="288570">
                  <a:extLst>
                    <a:ext uri="{9D8B030D-6E8A-4147-A177-3AD203B41FA5}">
                      <a16:colId xmlns:a16="http://schemas.microsoft.com/office/drawing/2014/main" val="3316157172"/>
                    </a:ext>
                  </a:extLst>
                </a:gridCol>
                <a:gridCol w="495201">
                  <a:extLst>
                    <a:ext uri="{9D8B030D-6E8A-4147-A177-3AD203B41FA5}">
                      <a16:colId xmlns:a16="http://schemas.microsoft.com/office/drawing/2014/main" val="4214324178"/>
                    </a:ext>
                  </a:extLst>
                </a:gridCol>
                <a:gridCol w="219438">
                  <a:extLst>
                    <a:ext uri="{9D8B030D-6E8A-4147-A177-3AD203B41FA5}">
                      <a16:colId xmlns:a16="http://schemas.microsoft.com/office/drawing/2014/main" val="3126314728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1761154165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2147157678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261168391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2097238954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2288383192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1898463377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2337700479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1116306979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2167366834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3973637354"/>
                    </a:ext>
                  </a:extLst>
                </a:gridCol>
                <a:gridCol w="714639">
                  <a:extLst>
                    <a:ext uri="{9D8B030D-6E8A-4147-A177-3AD203B41FA5}">
                      <a16:colId xmlns:a16="http://schemas.microsoft.com/office/drawing/2014/main" val="1321942429"/>
                    </a:ext>
                  </a:extLst>
                </a:gridCol>
              </a:tblGrid>
              <a:tr h="33424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Table 2. Medium Term Commodity Price Baseline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622512"/>
                  </a:ext>
                </a:extLst>
              </a:tr>
              <a:tr h="34538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(In U.S. Dollars)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88825"/>
                  </a:ext>
                </a:extLst>
              </a:tr>
              <a:tr h="35652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38453"/>
                  </a:ext>
                </a:extLst>
              </a:tr>
              <a:tr h="34538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2009A1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2010A1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2011A1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2012A1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2013A1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2014A1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2015A1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2016A1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2017A1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2018A1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2019A1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2020A1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2021A1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112115"/>
                  </a:ext>
                </a:extLst>
              </a:tr>
              <a:tr h="32309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404703"/>
                  </a:ext>
                </a:extLst>
              </a:tr>
              <a:tr h="323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Energy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Actual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Projections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07792"/>
                  </a:ext>
                </a:extLst>
              </a:tr>
              <a:tr h="285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Spot Crude 1/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79.03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104.01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105.01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104.07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96.25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50.79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34.75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40.99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44.52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47.58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49.43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50.52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86863"/>
                  </a:ext>
                </a:extLst>
              </a:tr>
              <a:tr h="285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Natural Gas 2/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436680"/>
                  </a:ext>
                </a:extLst>
              </a:tr>
              <a:tr h="285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Russian in Germany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8.22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11.19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4.83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4.79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4.79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4.79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4.79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4.79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251307"/>
                  </a:ext>
                </a:extLst>
              </a:tr>
              <a:tr h="502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Indonesian in Japan (LNG)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9.38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15.55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17.00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10.86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10.15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10.15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10.15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10.15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10.15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10.15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99051"/>
                  </a:ext>
                </a:extLst>
              </a:tr>
              <a:tr h="285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US, domestic market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2.75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4.37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2.07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/>
                        <a:t>2.52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2.58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2.63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2.73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2.86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80799"/>
                  </a:ext>
                </a:extLst>
              </a:tr>
              <a:tr h="2853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Coal 3/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dirty="0"/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6312"/>
                  </a:ext>
                </a:extLst>
              </a:tr>
              <a:tr h="5023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Australian, export markets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76.98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106.04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130.12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103.25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75.14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48.69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44.08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43.03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42.51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42.57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dirty="0"/>
                        <a:t>42.57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08758"/>
                  </a:ext>
                </a:extLst>
              </a:tr>
              <a:tr h="289676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 1/  Petroleum price is average of spot prices for U.K. Brent, Dubai and West Texas Intermediate.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297117"/>
                  </a:ext>
                </a:extLst>
              </a:tr>
              <a:tr h="2785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  2/ $ / MMBTU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596575"/>
                  </a:ext>
                </a:extLst>
              </a:tr>
              <a:tr h="2785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  3/ $ / MT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531365"/>
                  </a:ext>
                </a:extLst>
              </a:tr>
              <a:tr h="278534">
                <a:tc gridSpan="17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Source: IMF https://www.imf.org/external/np/res/commod/index.aspx accessed April 15, 2016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749523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2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Macroeconomic Outlook in the New World Oil Regime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en-US" sz="2800" dirty="0"/>
              <a:t>Real GDP Hydrocarbon and Non-Hydrocarbon Sectors</a:t>
            </a:r>
          </a:p>
          <a:p>
            <a:r>
              <a:rPr lang="en-US" sz="2800" dirty="0"/>
              <a:t>Growth Rate of GDP Per Capita PPP of Gulf Oil Exporting Countries</a:t>
            </a:r>
          </a:p>
          <a:p>
            <a:r>
              <a:rPr lang="en-US" sz="2800" dirty="0"/>
              <a:t>Consumer Price Inflation Rate in Gulf Oil Exporting Countries</a:t>
            </a:r>
          </a:p>
          <a:p>
            <a:r>
              <a:rPr lang="en-US" sz="2800" dirty="0"/>
              <a:t>Real GDP Growth Globally and by Groups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Macroeconomic Outlook in the New World Oil Regime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3934546" y="6176962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IIF Forecast Database, March 31, 2016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878" y="914400"/>
            <a:ext cx="8441473" cy="522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Macroeconomic Outlook in the New World Oil Regime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Developments in oil prices and central banks in the region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0D36-89AD-4431-A8BC-EA6BB27F2D7E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3900680" y="5987018"/>
            <a:ext cx="666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IMF WEO, Database, April 12,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190" y="1030016"/>
            <a:ext cx="9449619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9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2803</TotalTime>
  <Words>2358</Words>
  <Application>Microsoft Office PowerPoint</Application>
  <PresentationFormat>Widescreen</PresentationFormat>
  <Paragraphs>490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“Developments in Oil Prices and Central Banks in the Region”</vt:lpstr>
      <vt:lpstr>Outline</vt:lpstr>
      <vt:lpstr>Developments in Oil Markets and Historical Experience </vt:lpstr>
      <vt:lpstr>The Outlook for the New World Oil Regime – Short Run </vt:lpstr>
      <vt:lpstr>The Outlook for the New World Oil Regime – Short Run </vt:lpstr>
      <vt:lpstr>The Outlook for the New World Oil Regime – IMF Medium Run </vt:lpstr>
      <vt:lpstr>The Macroeconomic Outlook in the New World Oil Regime </vt:lpstr>
      <vt:lpstr>The Macroeconomic Outlook in the New World Oil Regime </vt:lpstr>
      <vt:lpstr>The Macroeconomic Outlook in the New World Oil Regime </vt:lpstr>
      <vt:lpstr>The Macroeconomic Outlook in the New World Oil Regime  Real Per Capita GDP Growth </vt:lpstr>
      <vt:lpstr>The Macroeconomic Outlook in the New World Oil Regime Consumer Price Inflation Rate </vt:lpstr>
      <vt:lpstr>The Macroeconomic Outlook in the New World Oil Regime</vt:lpstr>
      <vt:lpstr>The Fiscal Situation and Challenges from the New World Oil Regime  </vt:lpstr>
      <vt:lpstr>The Macroeconomic Outlook in the New World Oil Regime </vt:lpstr>
      <vt:lpstr>The Fiscal Situation and Challenges from the New World Oil Regime Government Deficit as Share of GDP </vt:lpstr>
      <vt:lpstr>The Fiscal Situation and Challenges from the New World Oil Regime General Government Net Debt </vt:lpstr>
      <vt:lpstr>The Role Central Banks in the New World Oil Regime  </vt:lpstr>
      <vt:lpstr>The Role Central Banks in the New World Oil Regime </vt:lpstr>
      <vt:lpstr>The Role Central Banks in the New World Oil Regime </vt:lpstr>
      <vt:lpstr>The Role Central Banks in the New World Oil Regime </vt:lpstr>
      <vt:lpstr>Devaluation – Is it an Option? Does it make sense?</vt:lpstr>
      <vt:lpstr>The Role Central Banks in the New World Oil Regime  </vt:lpstr>
      <vt:lpstr>The Role Central Banks in the New World Oil Regime Net Foreign Assets </vt:lpstr>
      <vt:lpstr>The Role Central Banks in the New World Oil Regime Regulatory and Supervisory Role of Private Banks   </vt:lpstr>
      <vt:lpstr>The Role Central Banks in the New World Oil Regime Credit to the Private Sector  </vt:lpstr>
      <vt:lpstr>The Role Central Banks in the New World Oil Regime </vt:lpstr>
      <vt:lpstr>The Role Central Banks in the New World Oil Regime</vt:lpstr>
      <vt:lpstr>Summary - The Outlook for Monetary Policy in the New World Oil Regime  </vt:lpstr>
      <vt:lpstr>شكرًا  –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‘Developments in Oil Prices and Central Banks in the Region”</dc:title>
  <dc:creator>Fred Joutz</dc:creator>
  <cp:lastModifiedBy>Fred Joutz</cp:lastModifiedBy>
  <cp:revision>96</cp:revision>
  <cp:lastPrinted>2016-04-20T19:03:27Z</cp:lastPrinted>
  <dcterms:created xsi:type="dcterms:W3CDTF">2016-03-25T00:41:42Z</dcterms:created>
  <dcterms:modified xsi:type="dcterms:W3CDTF">2016-04-25T16:17:51Z</dcterms:modified>
</cp:coreProperties>
</file>